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7"/>
  </p:notesMasterIdLst>
  <p:handoutMasterIdLst>
    <p:handoutMasterId r:id="rId18"/>
  </p:handoutMasterIdLst>
  <p:sldIdLst>
    <p:sldId id="291" r:id="rId2"/>
    <p:sldId id="290" r:id="rId3"/>
    <p:sldId id="271" r:id="rId4"/>
    <p:sldId id="272" r:id="rId5"/>
    <p:sldId id="273" r:id="rId6"/>
    <p:sldId id="294" r:id="rId7"/>
    <p:sldId id="288" r:id="rId8"/>
    <p:sldId id="275" r:id="rId9"/>
    <p:sldId id="276" r:id="rId10"/>
    <p:sldId id="277" r:id="rId11"/>
    <p:sldId id="278" r:id="rId12"/>
    <p:sldId id="279" r:id="rId13"/>
    <p:sldId id="281" r:id="rId14"/>
    <p:sldId id="295"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434" autoAdjust="0"/>
  </p:normalViewPr>
  <p:slideViewPr>
    <p:cSldViewPr>
      <p:cViewPr varScale="1">
        <p:scale>
          <a:sx n="74" d="100"/>
          <a:sy n="74" d="100"/>
        </p:scale>
        <p:origin x="480" y="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18</c:v>
                </c:pt>
                <c:pt idx="1">
                  <c:v>15</c:v>
                </c:pt>
                <c:pt idx="2">
                  <c:v>15</c:v>
                </c:pt>
                <c:pt idx="3">
                  <c:v>13</c:v>
                </c:pt>
                <c:pt idx="4">
                  <c:v>21</c:v>
                </c:pt>
                <c:pt idx="5">
                  <c:v>20</c:v>
                </c:pt>
                <c:pt idx="6">
                  <c:v>7</c:v>
                </c:pt>
                <c:pt idx="7">
                  <c:v>10</c:v>
                </c:pt>
                <c:pt idx="8">
                  <c:v>15</c:v>
                </c:pt>
                <c:pt idx="9">
                  <c:v>17</c:v>
                </c:pt>
                <c:pt idx="10">
                  <c:v>15</c:v>
                </c:pt>
                <c:pt idx="11">
                  <c:v>20</c:v>
                </c:pt>
              </c:numCache>
            </c:numRef>
          </c:val>
          <c:extLst xmlns:c16r2="http://schemas.microsoft.com/office/drawing/2015/06/chart">
            <c:ext xmlns:c16="http://schemas.microsoft.com/office/drawing/2014/chart" uri="{C3380CC4-5D6E-409C-BE32-E72D297353CC}">
              <c16:uniqueId val="{00000000-912A-4DA6-815B-20DEBFDD13E8}"/>
            </c:ext>
          </c:extLst>
        </c:ser>
        <c:dLbls>
          <c:showLegendKey val="0"/>
          <c:showVal val="0"/>
          <c:showCatName val="0"/>
          <c:showSerName val="0"/>
          <c:showPercent val="0"/>
          <c:showBubbleSize val="0"/>
        </c:dLbls>
        <c:gapWidth val="150"/>
        <c:axId val="389163872"/>
        <c:axId val="389164264"/>
      </c:barChart>
      <c:catAx>
        <c:axId val="389163872"/>
        <c:scaling>
          <c:orientation val="minMax"/>
        </c:scaling>
        <c:delete val="0"/>
        <c:axPos val="b"/>
        <c:numFmt formatCode="General" sourceLinked="0"/>
        <c:majorTickMark val="out"/>
        <c:minorTickMark val="none"/>
        <c:tickLblPos val="nextTo"/>
        <c:crossAx val="389164264"/>
        <c:crosses val="autoZero"/>
        <c:auto val="1"/>
        <c:lblAlgn val="ctr"/>
        <c:lblOffset val="100"/>
        <c:noMultiLvlLbl val="0"/>
      </c:catAx>
      <c:valAx>
        <c:axId val="389164264"/>
        <c:scaling>
          <c:orientation val="minMax"/>
        </c:scaling>
        <c:delete val="0"/>
        <c:axPos val="l"/>
        <c:majorGridlines/>
        <c:numFmt formatCode="General" sourceLinked="1"/>
        <c:majorTickMark val="out"/>
        <c:minorTickMark val="none"/>
        <c:tickLblPos val="nextTo"/>
        <c:crossAx val="3891638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pPr/>
              <a:t>12/13/2016</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CB2BB6C2-F5C4-49BC-BD78-FC7E7B1E650B}" type="datetimeFigureOut">
              <a:rPr lang="en-US" smtClean="0"/>
              <a:pPr/>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 60 million Americans have acne. 85% are teenagers between the age 12 and 24. 20 percent are adults. Of these 60 million Americans 25% will scar from acne. Sensitive skin is a complex dermatological</a:t>
            </a:r>
            <a:r>
              <a:rPr lang="en-US" baseline="0" dirty="0"/>
              <a:t> </a:t>
            </a:r>
            <a:r>
              <a:rPr lang="en-US" dirty="0"/>
              <a:t> condition defined by abnormal sensory systems. What if we told you we could fix both problems. Acne free,</a:t>
            </a:r>
            <a:r>
              <a:rPr lang="en-US" baseline="0" dirty="0"/>
              <a:t> a homemade </a:t>
            </a:r>
            <a:r>
              <a:rPr lang="en-US" dirty="0"/>
              <a:t>organic acne remover can help you improve your confidence and clear your skin.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305901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Asia:</a:t>
            </a:r>
            <a:r>
              <a:rPr lang="en-US" baseline="0" dirty="0" smtClean="0"/>
              <a:t> Acne Free has two main competitors. Proactive is a very expensive acne medicine that is made in many different places and contains many chemicals. Our second competitor is expensive as well and is also factory made all over the place and is made with chemicals just like Proactive. Acne free stands out in our own way. Acne Free is very cost affordable for all . We also our locally made and contains no chemicals in our product. By this is makes us original and different from our competition.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361720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r>
              <a:rPr lang="en-US" baseline="0" dirty="0"/>
              <a:t> Our qualifications are that we are currently operational. I have a family friend that has tried this acne soap and succeeded with this recipe. We have </a:t>
            </a:r>
            <a:r>
              <a:rPr lang="en-US" baseline="0" dirty="0" err="1"/>
              <a:t>bothj</a:t>
            </a:r>
            <a:r>
              <a:rPr lang="en-US" baseline="0" dirty="0"/>
              <a:t> taken chemistry and we both are members of our target market and we both are participating in a marketing and entrepreneurship class.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408159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 Our total</a:t>
            </a:r>
            <a:r>
              <a:rPr lang="en-US" baseline="0" dirty="0" smtClean="0"/>
              <a:t> </a:t>
            </a:r>
            <a:r>
              <a:rPr lang="en-US" baseline="0" dirty="0" err="1" smtClean="0"/>
              <a:t>untils</a:t>
            </a:r>
            <a:r>
              <a:rPr lang="en-US" baseline="0" dirty="0" smtClean="0"/>
              <a:t> sold </a:t>
            </a:r>
            <a:r>
              <a:rPr lang="en-US" baseline="0" dirty="0" err="1" smtClean="0"/>
              <a:t>im</a:t>
            </a:r>
            <a:r>
              <a:rPr lang="en-US" baseline="0" dirty="0" smtClean="0"/>
              <a:t> the first year would be 186 units. Our gross revenue comes out to $3,720. The net profit comes to being $876.00. </a:t>
            </a:r>
          </a:p>
          <a:p>
            <a:endParaRPr lang="en-US" dirty="0" smtClean="0"/>
          </a:p>
          <a:p>
            <a:r>
              <a:rPr lang="en-US" dirty="0" smtClean="0"/>
              <a:t>Jess:</a:t>
            </a:r>
            <a:r>
              <a:rPr lang="en-US" baseline="0" dirty="0" smtClean="0"/>
              <a:t> Our units sold varies based on the time of the year. During the </a:t>
            </a:r>
            <a:r>
              <a:rPr lang="en-US" baseline="0" dirty="0" err="1" smtClean="0"/>
              <a:t>falll</a:t>
            </a:r>
            <a:r>
              <a:rPr lang="en-US" baseline="0" dirty="0" smtClean="0"/>
              <a:t> and winter months we would sell more soap because peoples skin is starting to dry out. We would also sell our most in the months of June and December because most kids semesters are ending and finals are coming up and with stress comes acne.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337169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 : Acne free has a total start up investment of $850.00. We have reserved fixed expenses of $285.00 and an emergency fund of $100.00. </a:t>
            </a:r>
          </a:p>
          <a:p>
            <a:endParaRPr lang="en-US" dirty="0" smtClean="0"/>
          </a:p>
          <a:p>
            <a:r>
              <a:rPr lang="en-US" dirty="0" smtClean="0"/>
              <a:t>Jess: Acne frees start up fund is $225.00 this includes the equipment and start up materials. This also includes a $20.00 DBA which is the walk in fee in Ellington Ct. Advertising we have put $5.00 so we can buy business cards and place them with each order we receive. Finally acne frees computer and phone is already owned so we don't include this in the $225.00.</a:t>
            </a:r>
          </a:p>
          <a:p>
            <a:endParaRPr lang="en-US" dirty="0" smtClean="0"/>
          </a:p>
          <a:p>
            <a:r>
              <a:rPr lang="en-US" dirty="0" smtClean="0"/>
              <a:t>Asia: Acne free has</a:t>
            </a:r>
            <a:r>
              <a:rPr lang="en-US" baseline="0" dirty="0" smtClean="0"/>
              <a:t> and 117% return of in vestment and 24% on return on sales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32588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r>
              <a:rPr lang="en-US" dirty="0" err="1"/>
              <a:t>Ance</a:t>
            </a:r>
            <a:r>
              <a:rPr lang="en-US" dirty="0"/>
              <a:t> Free plans within the first</a:t>
            </a:r>
            <a:r>
              <a:rPr lang="en-US" baseline="0" dirty="0"/>
              <a:t> 5 years to expand our product line and to open a store front. This way we can allow people to be able to come in and see how acne free works. Our </a:t>
            </a:r>
            <a:r>
              <a:rPr lang="en-US" baseline="0" dirty="0" err="1"/>
              <a:t>philantrophy</a:t>
            </a:r>
            <a:r>
              <a:rPr lang="en-US" baseline="0" dirty="0"/>
              <a:t> is always a safe and healthy product for our consumers and we would love to donate 5% of acne frees profits to the make a wish foundation to contribute to </a:t>
            </a:r>
            <a:r>
              <a:rPr lang="en-US" baseline="0" dirty="0" err="1"/>
              <a:t>childrens</a:t>
            </a:r>
            <a:r>
              <a:rPr lang="en-US" baseline="0" dirty="0"/>
              <a:t> happiness.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a:p>
        </p:txBody>
      </p:sp>
    </p:spTree>
    <p:extLst>
      <p:ext uri="{BB962C8B-B14F-4D97-AF65-F5344CB8AC3E}">
        <p14:creationId xmlns:p14="http://schemas.microsoft.com/office/powerpoint/2010/main" val="118277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Asia: </a:t>
            </a:r>
            <a:r>
              <a:rPr lang="en-US" altLang="en-US" dirty="0" smtClean="0"/>
              <a:t>Thank you for</a:t>
            </a:r>
            <a:r>
              <a:rPr lang="en-US" altLang="en-US" baseline="0" dirty="0" smtClean="0"/>
              <a:t> your consideration of Acne free. Website Instagram and twitter coming soon. And remember let us fix your acne story.</a:t>
            </a:r>
            <a:endParaRPr lang="en-US" altLang="en-US" dirty="0"/>
          </a:p>
        </p:txBody>
      </p:sp>
    </p:spTree>
    <p:extLst>
      <p:ext uri="{BB962C8B-B14F-4D97-AF65-F5344CB8AC3E}">
        <p14:creationId xmlns:p14="http://schemas.microsoft.com/office/powerpoint/2010/main" val="365437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a:t>
            </a:r>
            <a:r>
              <a:rPr lang="en-US" dirty="0" err="1" smtClean="0"/>
              <a:t>im</a:t>
            </a:r>
            <a:r>
              <a:rPr lang="en-US" dirty="0" smtClean="0"/>
              <a:t> </a:t>
            </a:r>
            <a:r>
              <a:rPr lang="en-US" dirty="0" err="1" smtClean="0"/>
              <a:t>asia</a:t>
            </a:r>
            <a:r>
              <a:rPr lang="en-US" dirty="0" smtClean="0"/>
              <a:t> Johnson and </a:t>
            </a:r>
            <a:r>
              <a:rPr lang="en-US" dirty="0" err="1" smtClean="0"/>
              <a:t>im</a:t>
            </a:r>
            <a:r>
              <a:rPr lang="en-US" dirty="0" smtClean="0"/>
              <a:t> Jessica Beebe and this is acne free.</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4935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a:t>
            </a:r>
            <a:r>
              <a:rPr lang="en-US" baseline="0" dirty="0"/>
              <a:t> </a:t>
            </a:r>
            <a:r>
              <a:rPr lang="en-US" dirty="0"/>
              <a:t>The problem</a:t>
            </a:r>
            <a:r>
              <a:rPr lang="en-US" baseline="0" dirty="0"/>
              <a:t> that many people have is that acne cleaning products can cost a lot of money and all the name brand that many see on </a:t>
            </a:r>
            <a:r>
              <a:rPr lang="en-US" baseline="0" dirty="0" err="1"/>
              <a:t>tv</a:t>
            </a:r>
            <a:r>
              <a:rPr lang="en-US" baseline="0" dirty="0"/>
              <a:t> don’t always work and not always do they work. Every person is different and since a lot of acne products have chemicals some people skin doesn’t react well to the skin Acne free has the solutions to all of these problems. </a:t>
            </a:r>
            <a:endParaRPr lang="en-US" baseline="0" dirty="0" smtClean="0"/>
          </a:p>
          <a:p>
            <a:r>
              <a:rPr lang="en-US" baseline="0" dirty="0" smtClean="0"/>
              <a:t> </a:t>
            </a:r>
          </a:p>
          <a:p>
            <a:r>
              <a:rPr lang="en-US" baseline="0" dirty="0" smtClean="0"/>
              <a:t>Asia: We did a market research project that allowed us to see how many teens and young adults have sensitive skin. 66% of people do have sensitive skin.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243044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 Acne free</a:t>
            </a:r>
            <a:r>
              <a:rPr lang="en-US" baseline="0" dirty="0"/>
              <a:t> has a solution to all of the problems. Our soaps are all organically made and chemical free. Unlike other acne products acne free is cost affordable.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385981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a:t>
            </a:r>
            <a:r>
              <a:rPr lang="en-US" dirty="0" err="1"/>
              <a:t>Ance</a:t>
            </a:r>
            <a:r>
              <a:rPr lang="en-US" dirty="0"/>
              <a:t> free provides</a:t>
            </a:r>
            <a:r>
              <a:rPr lang="en-US" baseline="0" dirty="0"/>
              <a:t> different ways to buy and receive our products. Acne free will have a 24 hour online ordering system for you to </a:t>
            </a:r>
            <a:r>
              <a:rPr lang="en-US" baseline="0" dirty="0" smtClean="0"/>
              <a:t>purchase </a:t>
            </a:r>
            <a:r>
              <a:rPr lang="en-US" baseline="0" dirty="0"/>
              <a:t>our product. We also will deliver to any where that you request. Acne free is an all organic soap</a:t>
            </a:r>
            <a:r>
              <a:rPr lang="en-US" baseline="0" dirty="0" smtClean="0"/>
              <a:t>. As you see in front of you acne frees soap is the solid black bar. It is this color because it is full of activated </a:t>
            </a:r>
            <a:r>
              <a:rPr lang="en-US" baseline="0" dirty="0" err="1" smtClean="0"/>
              <a:t>charcol</a:t>
            </a:r>
            <a:r>
              <a:rPr lang="en-US" baseline="0" dirty="0" smtClean="0"/>
              <a:t>. The </a:t>
            </a:r>
            <a:r>
              <a:rPr lang="en-US" baseline="0" dirty="0" err="1" smtClean="0"/>
              <a:t>acitvated</a:t>
            </a:r>
            <a:r>
              <a:rPr lang="en-US" baseline="0" dirty="0" smtClean="0"/>
              <a:t> </a:t>
            </a:r>
            <a:r>
              <a:rPr lang="en-US" baseline="0" dirty="0" err="1" smtClean="0"/>
              <a:t>charcal</a:t>
            </a:r>
            <a:r>
              <a:rPr lang="en-US" baseline="0" dirty="0" smtClean="0"/>
              <a:t> is what helps the skin become clear. Acne free soap can last up to two months because of this. The other bar only has a swirl of </a:t>
            </a:r>
            <a:r>
              <a:rPr lang="en-US" baseline="0" dirty="0" err="1" smtClean="0"/>
              <a:t>acitvated</a:t>
            </a:r>
            <a:r>
              <a:rPr lang="en-US" baseline="0" dirty="0" smtClean="0"/>
              <a:t> </a:t>
            </a:r>
            <a:r>
              <a:rPr lang="en-US" baseline="0" dirty="0" err="1" smtClean="0"/>
              <a:t>charcol</a:t>
            </a:r>
            <a:r>
              <a:rPr lang="en-US" baseline="0" dirty="0" smtClean="0"/>
              <a:t> which will only last a few weeks maybe a month depending on how often you use it.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360149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 Acne</a:t>
            </a:r>
            <a:r>
              <a:rPr lang="en-US" baseline="0" dirty="0"/>
              <a:t> frees mission is to allow young adults along with adults to be able to live a  </a:t>
            </a:r>
            <a:r>
              <a:rPr lang="en-US" baseline="0" dirty="0" err="1"/>
              <a:t>confindent</a:t>
            </a:r>
            <a:r>
              <a:rPr lang="en-US" baseline="0" dirty="0"/>
              <a:t> life with out the worry of acne and worrying what is in the products they are using. Our social impact is to make a product that is healthy for the skin and body to allow you to live a happy and confident life.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4062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 Acne</a:t>
            </a:r>
            <a:r>
              <a:rPr lang="en-US" baseline="0" dirty="0" smtClean="0"/>
              <a:t> Frees economics of one unit is one 4 ounce bar of acne free soap. We chose this size because some of our competitors such as dove or </a:t>
            </a:r>
            <a:r>
              <a:rPr lang="en-US" baseline="0" dirty="0" err="1" smtClean="0"/>
              <a:t>proactiuv</a:t>
            </a:r>
            <a:r>
              <a:rPr lang="en-US" baseline="0" dirty="0" smtClean="0"/>
              <a:t> sell a similar size. We did a market </a:t>
            </a:r>
            <a:r>
              <a:rPr lang="en-US" baseline="0" dirty="0" err="1" smtClean="0"/>
              <a:t>rresearch</a:t>
            </a:r>
            <a:r>
              <a:rPr lang="en-US" baseline="0" dirty="0" smtClean="0"/>
              <a:t> survey and 63% of our target market said that they would pay over $15 on our product. Therefore we are selling our </a:t>
            </a:r>
            <a:r>
              <a:rPr lang="en-US" baseline="0" dirty="0" err="1" smtClean="0"/>
              <a:t>priduct</a:t>
            </a:r>
            <a:r>
              <a:rPr lang="en-US" baseline="0" dirty="0" smtClean="0"/>
              <a:t> for $20. We have a variable </a:t>
            </a:r>
            <a:r>
              <a:rPr lang="en-US" baseline="0" dirty="0" err="1" smtClean="0"/>
              <a:t>expesice</a:t>
            </a:r>
            <a:r>
              <a:rPr lang="en-US" baseline="0" dirty="0" smtClean="0"/>
              <a:t> that consist of the activated </a:t>
            </a:r>
            <a:r>
              <a:rPr lang="en-US" baseline="0" dirty="0" err="1" smtClean="0"/>
              <a:t>charcol</a:t>
            </a:r>
            <a:r>
              <a:rPr lang="en-US" baseline="0" dirty="0" smtClean="0"/>
              <a:t> powder and the essential oils. The labor is low because we can make more than one bar at a time and all we have to do is mix and pour it into the molds. WE also have $2 for shipping and handling. </a:t>
            </a:r>
            <a:r>
              <a:rPr lang="en-US" baseline="0" dirty="0" err="1" smtClean="0"/>
              <a:t>Inorder</a:t>
            </a:r>
            <a:r>
              <a:rPr lang="en-US" baseline="0" dirty="0" smtClean="0"/>
              <a:t> to make one bar of acne free soap it cost $3.17. We make a profit of $16.83. </a:t>
            </a:r>
          </a:p>
          <a:p>
            <a:r>
              <a:rPr lang="en-US" baseline="0" dirty="0" smtClean="0"/>
              <a:t>Asia: Acne Free has a fixed expense of </a:t>
            </a:r>
            <a:r>
              <a:rPr lang="en-US" baseline="0" dirty="0" smtClean="0">
                <a:solidFill>
                  <a:srgbClr val="FF0000"/>
                </a:solidFill>
              </a:rPr>
              <a:t>$175.00</a:t>
            </a:r>
            <a:r>
              <a:rPr lang="en-US" baseline="0" dirty="0" smtClean="0">
                <a:solidFill>
                  <a:schemeClr val="tx1"/>
                </a:solidFill>
              </a:rPr>
              <a:t>. Our rent is low due to our business being a home office. The utilities are also low because we are helping out. We have $5.00 for advertising set aside and the depreciation of our cell phones computers and other equipment needed to make our soap products. We have a salary of $80.00 a month. And  In order to break even every month acne free needs to make 11 4 ounce bars of soap. During our market research 63% of our target market states that they would pay over $15.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855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a:t>
            </a:r>
            <a:r>
              <a:rPr lang="en-US" baseline="0" dirty="0" smtClean="0"/>
              <a:t>: Acne free is in the cosmetics beauty supply and perfume industry. Each year Americans spend 20 billion dollars on this industry. We decided to target people who have acne but also people who care about the products they put on their skin.</a:t>
            </a:r>
          </a:p>
          <a:p>
            <a:endParaRPr lang="en-US" baseline="0" dirty="0" smtClean="0"/>
          </a:p>
          <a:p>
            <a:r>
              <a:rPr lang="en-US" baseline="0" dirty="0" smtClean="0"/>
              <a:t>Jess: Acne Frees target market is aimed towards parent of teens, teens them self and middle to high income people. We see this as our demographics because we surveyed 75 people and the majority were teens or parents of the teens. Acne Free is located in harf5tord and Tolland county as acne free starts. We see in the future explaining. Acne frees goal is to boost our customers confidence and allow them to have healthy skin and a healthy life. By this we see our customers returning every two months because that’s how long a acne bar last. But we also hope to have our customers use word of mouth and drive more customers in. </a:t>
            </a:r>
          </a:p>
          <a:p>
            <a:endParaRPr lang="en-US" baseline="0" dirty="0" smtClean="0"/>
          </a:p>
          <a:p>
            <a:r>
              <a:rPr lang="en-US" baseline="0" dirty="0" smtClean="0"/>
              <a:t>Asia: Our target population size started at 2 million people between the Hartford and Tolland county. 40% of our target market are parents of teens who are 13 and up and are middle to high income. We decided to focus on only one percent of our target market within our first year of business.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 We plan on reaching our target market through social</a:t>
            </a:r>
            <a:r>
              <a:rPr lang="en-US" baseline="0" dirty="0" smtClean="0"/>
              <a:t> media since most teens are </a:t>
            </a:r>
            <a:r>
              <a:rPr lang="en-US" baseline="0" dirty="0" err="1" smtClean="0"/>
              <a:t>invovled</a:t>
            </a:r>
            <a:r>
              <a:rPr lang="en-US" baseline="0" dirty="0" smtClean="0"/>
              <a:t> in websites such as </a:t>
            </a:r>
            <a:r>
              <a:rPr lang="en-US" baseline="0" dirty="0" err="1" smtClean="0"/>
              <a:t>facebook</a:t>
            </a:r>
            <a:r>
              <a:rPr lang="en-US" baseline="0" dirty="0" smtClean="0"/>
              <a:t> twitter and </a:t>
            </a:r>
            <a:r>
              <a:rPr lang="en-US" baseline="0" dirty="0" err="1" smtClean="0"/>
              <a:t>instagram</a:t>
            </a:r>
            <a:r>
              <a:rPr lang="en-US" baseline="0" dirty="0" smtClean="0"/>
              <a:t>. We also have a website where you can view our product and what is in it. And this is also where you can place your order. IF you were to have any questions you could contact use through our email. Finally we will be sending a </a:t>
            </a:r>
            <a:r>
              <a:rPr lang="en-US" baseline="0" dirty="0" err="1" smtClean="0"/>
              <a:t>buisness</a:t>
            </a:r>
            <a:r>
              <a:rPr lang="en-US" baseline="0" dirty="0" smtClean="0"/>
              <a:t> card with each order. As you see </a:t>
            </a:r>
            <a:r>
              <a:rPr lang="en-US" baseline="0" dirty="0" err="1" smtClean="0"/>
              <a:t>infront</a:t>
            </a:r>
            <a:r>
              <a:rPr lang="en-US" baseline="0" dirty="0" smtClean="0"/>
              <a:t> of you each time you place an order you will have a business card that says thank you for choosing our product. By having a happy customer we hope that they would spread the word to family and friends.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314476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3022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54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839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0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995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335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184891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7148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09295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50389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72547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16267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23947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81781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9521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71901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742970B-D3F7-455B-B431-EE4D6888DE51}"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8785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acnefreect@gmail.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5844" y="1523835"/>
            <a:ext cx="5072312" cy="3810330"/>
          </a:xfrm>
          <a:prstGeom prst="rect">
            <a:avLst/>
          </a:prstGeom>
        </p:spPr>
      </p:pic>
    </p:spTree>
    <p:extLst>
      <p:ext uri="{BB962C8B-B14F-4D97-AF65-F5344CB8AC3E}">
        <p14:creationId xmlns:p14="http://schemas.microsoft.com/office/powerpoint/2010/main" val="214505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19312"/>
            <a:ext cx="6589199" cy="1280890"/>
          </a:xfrm>
        </p:spPr>
        <p:txBody>
          <a:bodyPr/>
          <a:lstStyle/>
          <a:p>
            <a:r>
              <a:rPr lang="en-US" dirty="0"/>
              <a:t>Competition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6573759"/>
              </p:ext>
            </p:extLst>
          </p:nvPr>
        </p:nvGraphicFramePr>
        <p:xfrm>
          <a:off x="899160" y="1143001"/>
          <a:ext cx="8229600" cy="338680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827944">
                <a:tc>
                  <a:txBody>
                    <a:bodyPr/>
                    <a:lstStyle/>
                    <a:p>
                      <a:endParaRPr lang="en-US" dirty="0"/>
                    </a:p>
                  </a:txBody>
                  <a:tcPr/>
                </a:tc>
                <a:tc>
                  <a:txBody>
                    <a:bodyPr/>
                    <a:lstStyle/>
                    <a:p>
                      <a:r>
                        <a:rPr lang="en-US" dirty="0"/>
                        <a:t>Acne Free</a:t>
                      </a:r>
                    </a:p>
                  </a:txBody>
                  <a:tcPr/>
                </a:tc>
                <a:tc>
                  <a:txBody>
                    <a:bodyPr/>
                    <a:lstStyle/>
                    <a:p>
                      <a:r>
                        <a:rPr lang="en-US" dirty="0" err="1"/>
                        <a:t>Proactiv</a:t>
                      </a:r>
                      <a:r>
                        <a:rPr lang="en-US" dirty="0"/>
                        <a:t> </a:t>
                      </a:r>
                    </a:p>
                  </a:txBody>
                  <a:tcPr/>
                </a:tc>
                <a:tc>
                  <a:txBody>
                    <a:bodyPr/>
                    <a:lstStyle/>
                    <a:p>
                      <a:r>
                        <a:rPr lang="en-US" dirty="0" smtClean="0"/>
                        <a:t>Dove</a:t>
                      </a:r>
                      <a:endParaRPr lang="en-US" dirty="0"/>
                    </a:p>
                  </a:txBody>
                  <a:tcPr/>
                </a:tc>
                <a:extLst>
                  <a:ext uri="{0D108BD9-81ED-4DB2-BD59-A6C34878D82A}">
                    <a16:rowId xmlns:a16="http://schemas.microsoft.com/office/drawing/2014/main" xmlns="" val="10000"/>
                  </a:ext>
                </a:extLst>
              </a:tr>
              <a:tr h="856636">
                <a:tc>
                  <a:txBody>
                    <a:bodyPr/>
                    <a:lstStyle/>
                    <a:p>
                      <a:r>
                        <a:rPr lang="en-US" dirty="0" smtClean="0"/>
                        <a:t>Ingredients</a:t>
                      </a:r>
                      <a:r>
                        <a:rPr lang="en-US" baseline="0" dirty="0" smtClean="0"/>
                        <a:t> </a:t>
                      </a:r>
                      <a:endParaRPr lang="en-US" dirty="0"/>
                    </a:p>
                  </a:txBody>
                  <a:tcPr/>
                </a:tc>
                <a:tc>
                  <a:txBody>
                    <a:bodyPr/>
                    <a:lstStyle/>
                    <a:p>
                      <a:r>
                        <a:rPr lang="en-US" dirty="0" smtClean="0"/>
                        <a:t>Not Harmful</a:t>
                      </a:r>
                      <a:endParaRPr lang="en-US" dirty="0"/>
                    </a:p>
                  </a:txBody>
                  <a:tcPr/>
                </a:tc>
                <a:tc>
                  <a:txBody>
                    <a:bodyPr/>
                    <a:lstStyle/>
                    <a:p>
                      <a:r>
                        <a:rPr lang="en-US" dirty="0" smtClean="0"/>
                        <a:t>Harmful</a:t>
                      </a:r>
                      <a:endParaRPr lang="en-US" dirty="0"/>
                    </a:p>
                  </a:txBody>
                  <a:tcPr/>
                </a:tc>
                <a:tc>
                  <a:txBody>
                    <a:bodyPr/>
                    <a:lstStyle/>
                    <a:p>
                      <a:r>
                        <a:rPr lang="en-US" dirty="0" smtClean="0"/>
                        <a:t>Not Harmful</a:t>
                      </a:r>
                      <a:endParaRPr lang="en-US" dirty="0"/>
                    </a:p>
                  </a:txBody>
                  <a:tcPr/>
                </a:tc>
                <a:extLst>
                  <a:ext uri="{0D108BD9-81ED-4DB2-BD59-A6C34878D82A}">
                    <a16:rowId xmlns:a16="http://schemas.microsoft.com/office/drawing/2014/main" xmlns="" val="10001"/>
                  </a:ext>
                </a:extLst>
              </a:tr>
              <a:tr h="830019">
                <a:tc>
                  <a:txBody>
                    <a:bodyPr/>
                    <a:lstStyle/>
                    <a:p>
                      <a:r>
                        <a:rPr lang="en-US" dirty="0"/>
                        <a:t>Location Made</a:t>
                      </a:r>
                    </a:p>
                  </a:txBody>
                  <a:tcPr/>
                </a:tc>
                <a:tc>
                  <a:txBody>
                    <a:bodyPr/>
                    <a:lstStyle/>
                    <a:p>
                      <a:r>
                        <a:rPr lang="en-US" dirty="0" smtClean="0"/>
                        <a:t>Homemade </a:t>
                      </a:r>
                      <a:r>
                        <a:rPr lang="en-US" dirty="0"/>
                        <a:t>in Ellington,</a:t>
                      </a:r>
                      <a:r>
                        <a:rPr lang="en-US" baseline="0" dirty="0"/>
                        <a:t> </a:t>
                      </a:r>
                      <a:r>
                        <a:rPr lang="en-US" baseline="0" dirty="0" smtClean="0"/>
                        <a:t>CT</a:t>
                      </a:r>
                      <a:endParaRPr lang="en-US" dirty="0"/>
                    </a:p>
                  </a:txBody>
                  <a:tcPr/>
                </a:tc>
                <a:tc>
                  <a:txBody>
                    <a:bodyPr/>
                    <a:lstStyle/>
                    <a:p>
                      <a:r>
                        <a:rPr lang="en-US" dirty="0"/>
                        <a:t>Factory made</a:t>
                      </a:r>
                    </a:p>
                  </a:txBody>
                  <a:tcPr/>
                </a:tc>
                <a:tc>
                  <a:txBody>
                    <a:bodyPr/>
                    <a:lstStyle/>
                    <a:p>
                      <a:r>
                        <a:rPr lang="en-US" dirty="0" smtClean="0"/>
                        <a:t>Factory Made</a:t>
                      </a:r>
                      <a:endParaRPr lang="en-US" dirty="0"/>
                    </a:p>
                  </a:txBody>
                  <a:tcPr/>
                </a:tc>
                <a:extLst>
                  <a:ext uri="{0D108BD9-81ED-4DB2-BD59-A6C34878D82A}">
                    <a16:rowId xmlns:a16="http://schemas.microsoft.com/office/drawing/2014/main" xmlns="" val="10002"/>
                  </a:ext>
                </a:extLst>
              </a:tr>
              <a:tr h="872210">
                <a:tc>
                  <a:txBody>
                    <a:bodyPr/>
                    <a:lstStyle/>
                    <a:p>
                      <a:r>
                        <a:rPr lang="en-US" dirty="0" smtClean="0"/>
                        <a:t>How Long it</a:t>
                      </a:r>
                      <a:r>
                        <a:rPr lang="en-US" baseline="0" dirty="0" smtClean="0"/>
                        <a:t> last</a:t>
                      </a:r>
                      <a:endParaRPr lang="en-US" dirty="0"/>
                    </a:p>
                  </a:txBody>
                  <a:tcPr/>
                </a:tc>
                <a:tc>
                  <a:txBody>
                    <a:bodyPr/>
                    <a:lstStyle/>
                    <a:p>
                      <a:r>
                        <a:rPr lang="en-US" dirty="0" smtClean="0"/>
                        <a:t>2-3 months</a:t>
                      </a:r>
                      <a:endParaRPr lang="en-US" dirty="0"/>
                    </a:p>
                  </a:txBody>
                  <a:tcPr/>
                </a:tc>
                <a:tc>
                  <a:txBody>
                    <a:bodyPr/>
                    <a:lstStyle/>
                    <a:p>
                      <a:r>
                        <a:rPr lang="en-US" dirty="0" smtClean="0"/>
                        <a:t>1 month</a:t>
                      </a:r>
                      <a:endParaRPr lang="en-US" dirty="0"/>
                    </a:p>
                  </a:txBody>
                  <a:tcPr/>
                </a:tc>
                <a:tc>
                  <a:txBody>
                    <a:bodyPr/>
                    <a:lstStyle/>
                    <a:p>
                      <a:r>
                        <a:rPr lang="en-US" dirty="0" smtClean="0"/>
                        <a:t>2-3 months</a:t>
                      </a:r>
                      <a:endParaRPr lang="en-US" dirty="0"/>
                    </a:p>
                  </a:txBody>
                  <a:tcPr/>
                </a:tc>
                <a:extLst>
                  <a:ext uri="{0D108BD9-81ED-4DB2-BD59-A6C34878D82A}">
                    <a16:rowId xmlns:a16="http://schemas.microsoft.com/office/drawing/2014/main" xmlns="" val="10003"/>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7299960" y="0"/>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16395929"/>
              </p:ext>
            </p:extLst>
          </p:nvPr>
        </p:nvGraphicFramePr>
        <p:xfrm>
          <a:off x="914400" y="4724400"/>
          <a:ext cx="8229600" cy="14020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20000"/>
                    </a:ext>
                  </a:extLst>
                </a:gridCol>
              </a:tblGrid>
              <a:tr h="243841">
                <a:tc>
                  <a:txBody>
                    <a:bodyPr/>
                    <a:lstStyle/>
                    <a:p>
                      <a:pPr algn="ctr"/>
                      <a:r>
                        <a:rPr lang="en-US" sz="2000" dirty="0" smtClean="0">
                          <a:solidFill>
                            <a:schemeClr val="bg1"/>
                          </a:solidFill>
                        </a:rPr>
                        <a:t>Our </a:t>
                      </a:r>
                      <a:r>
                        <a:rPr lang="en-US" sz="2000" dirty="0">
                          <a:solidFill>
                            <a:schemeClr val="bg1"/>
                          </a:solidFill>
                        </a:rPr>
                        <a:t>Competitive</a:t>
                      </a:r>
                      <a:r>
                        <a:rPr lang="en-US" sz="2000" baseline="0" dirty="0">
                          <a:solidFill>
                            <a:schemeClr val="bg1"/>
                          </a:solidFill>
                        </a:rPr>
                        <a:t> Advantages</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949629">
                <a:tc>
                  <a:txBody>
                    <a:bodyPr/>
                    <a:lstStyle/>
                    <a:p>
                      <a:pPr marL="0" indent="0">
                        <a:buFont typeface="+mj-lt"/>
                        <a:buNone/>
                      </a:pPr>
                      <a:r>
                        <a:rPr lang="en-US" sz="2000" dirty="0" smtClean="0"/>
                        <a:t>1. Not</a:t>
                      </a:r>
                      <a:r>
                        <a:rPr lang="en-US" sz="2000" baseline="0" dirty="0" smtClean="0"/>
                        <a:t> harmful to skin or linens</a:t>
                      </a:r>
                    </a:p>
                    <a:p>
                      <a:pPr marL="0" indent="0">
                        <a:buFont typeface="+mj-lt"/>
                        <a:buNone/>
                      </a:pPr>
                      <a:r>
                        <a:rPr lang="en-US" sz="2000" dirty="0" smtClean="0"/>
                        <a:t>2</a:t>
                      </a:r>
                      <a:r>
                        <a:rPr lang="en-US" sz="2000" dirty="0"/>
                        <a:t>. </a:t>
                      </a:r>
                      <a:r>
                        <a:rPr lang="en-US" sz="2000" dirty="0" smtClean="0"/>
                        <a:t>Home</a:t>
                      </a:r>
                      <a:r>
                        <a:rPr lang="en-US" sz="2000" baseline="0" dirty="0" smtClean="0"/>
                        <a:t>made </a:t>
                      </a:r>
                    </a:p>
                    <a:p>
                      <a:r>
                        <a:rPr lang="en-US" sz="2000" dirty="0" smtClean="0"/>
                        <a:t>3</a:t>
                      </a:r>
                      <a:r>
                        <a:rPr lang="en-US" sz="2000" dirty="0"/>
                        <a:t>. </a:t>
                      </a:r>
                      <a:r>
                        <a:rPr lang="en-US" sz="2000" dirty="0" smtClean="0"/>
                        <a:t>Lasts</a:t>
                      </a:r>
                      <a:r>
                        <a:rPr lang="en-US" sz="2000" baseline="0" dirty="0" smtClean="0"/>
                        <a:t> longer </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a:blip r:embed="rId4"/>
          <a:stretch>
            <a:fillRect/>
          </a:stretch>
        </p:blipFill>
        <p:spPr>
          <a:xfrm>
            <a:off x="2956560" y="1143000"/>
            <a:ext cx="2072640" cy="8290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Qualifications</a:t>
            </a:r>
          </a:p>
        </p:txBody>
      </p:sp>
      <p:sp>
        <p:nvSpPr>
          <p:cNvPr id="3" name="Content Placeholder 2"/>
          <p:cNvSpPr>
            <a:spLocks noGrp="1"/>
          </p:cNvSpPr>
          <p:nvPr>
            <p:ph idx="1"/>
          </p:nvPr>
        </p:nvSpPr>
        <p:spPr/>
        <p:txBody>
          <a:bodyPr/>
          <a:lstStyle/>
          <a:p>
            <a:r>
              <a:rPr lang="en-US" dirty="0"/>
              <a:t>Currently operational  </a:t>
            </a:r>
          </a:p>
          <a:p>
            <a:r>
              <a:rPr lang="en-US" dirty="0"/>
              <a:t>Have family friend that makes </a:t>
            </a:r>
            <a:r>
              <a:rPr lang="en-US" dirty="0" smtClean="0"/>
              <a:t>an </a:t>
            </a:r>
            <a:r>
              <a:rPr lang="en-US" dirty="0"/>
              <a:t>acne soap</a:t>
            </a:r>
          </a:p>
          <a:p>
            <a:r>
              <a:rPr lang="en-US" dirty="0" smtClean="0"/>
              <a:t>Have </a:t>
            </a:r>
            <a:r>
              <a:rPr lang="en-US" dirty="0"/>
              <a:t>taken </a:t>
            </a:r>
            <a:r>
              <a:rPr lang="en-US" dirty="0" smtClean="0"/>
              <a:t>Chemistry </a:t>
            </a:r>
            <a:endParaRPr lang="en-US" dirty="0"/>
          </a:p>
          <a:p>
            <a:r>
              <a:rPr lang="en-US" dirty="0" smtClean="0"/>
              <a:t>We </a:t>
            </a:r>
            <a:r>
              <a:rPr lang="en-US" dirty="0"/>
              <a:t>are part of our target market </a:t>
            </a:r>
          </a:p>
          <a:p>
            <a:r>
              <a:rPr lang="en-US" dirty="0" smtClean="0"/>
              <a:t>Have </a:t>
            </a:r>
            <a:r>
              <a:rPr lang="en-US" dirty="0"/>
              <a:t>taken </a:t>
            </a:r>
            <a:r>
              <a:rPr lang="en-US" dirty="0" smtClean="0"/>
              <a:t>an </a:t>
            </a:r>
            <a:r>
              <a:rPr lang="en-US" dirty="0"/>
              <a:t>Entrepreneurship and Marketing class</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stretch>
            <a:fillRect/>
          </a:stretch>
        </p:blipFill>
        <p:spPr>
          <a:xfrm>
            <a:off x="7458075" y="-15240"/>
            <a:ext cx="1685925" cy="1009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Projections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6260719"/>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a:ea typeface="ＭＳ Ｐゴシック" pitchFamily="-112" charset="-128"/>
                <a:cs typeface="Arial" pitchFamily="34" charset="0"/>
              </a:rPr>
              <a:t>Total Units</a:t>
            </a:r>
          </a:p>
          <a:p>
            <a:pPr lvl="0" algn="ctr">
              <a:defRPr/>
            </a:pPr>
            <a:r>
              <a:rPr lang="en-US" sz="2000" b="1" dirty="0" smtClean="0">
                <a:cs typeface="Arial" pitchFamily="34" charset="0"/>
              </a:rPr>
              <a:t>186</a:t>
            </a:r>
            <a:endParaRPr lang="en-US" sz="2000" b="1" dirty="0">
              <a:solidFill>
                <a:prstClr val="black"/>
              </a:solidFill>
            </a:endParaRPr>
          </a:p>
        </p:txBody>
      </p:sp>
      <p:sp>
        <p:nvSpPr>
          <p:cNvPr id="8" name="TextBox 7"/>
          <p:cNvSpPr txBox="1"/>
          <p:nvPr/>
        </p:nvSpPr>
        <p:spPr>
          <a:xfrm>
            <a:off x="3733800" y="1522512"/>
            <a:ext cx="1828800" cy="1015663"/>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a:ea typeface="ＭＳ Ｐゴシック" pitchFamily="-112" charset="-128"/>
                <a:cs typeface="Arial" pitchFamily="34" charset="0"/>
              </a:rPr>
              <a:t>Gross Revenue</a:t>
            </a:r>
          </a:p>
          <a:p>
            <a:pPr lvl="0" algn="ctr">
              <a:defRPr/>
            </a:pPr>
            <a:r>
              <a:rPr lang="en-US" sz="2000" b="1" dirty="0" smtClean="0">
                <a:cs typeface="Arial" pitchFamily="34" charset="0"/>
              </a:rPr>
              <a:t>$3,720</a:t>
            </a:r>
            <a:endParaRPr lang="en-US" sz="2000" b="1" dirty="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a:ea typeface="ＭＳ Ｐゴシック" pitchFamily="-112" charset="-128"/>
                <a:cs typeface="Arial" pitchFamily="34" charset="0"/>
              </a:rPr>
              <a:t>Net Profit</a:t>
            </a:r>
          </a:p>
          <a:p>
            <a:pPr lvl="0" algn="ctr">
              <a:defRPr/>
            </a:pPr>
            <a:r>
              <a:rPr lang="en-US" sz="2000" b="1" dirty="0" smtClean="0">
                <a:cs typeface="Arial" pitchFamily="34" charset="0"/>
              </a:rPr>
              <a:t>$876</a:t>
            </a:r>
            <a:endParaRPr lang="en-US" sz="2000" b="1" dirty="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pic>
        <p:nvPicPr>
          <p:cNvPr id="3" name="Picture 2"/>
          <p:cNvPicPr>
            <a:picLocks noChangeAspect="1"/>
          </p:cNvPicPr>
          <p:nvPr/>
        </p:nvPicPr>
        <p:blipFill>
          <a:blip r:embed="rId5"/>
          <a:stretch>
            <a:fillRect/>
          </a:stretch>
        </p:blipFill>
        <p:spPr>
          <a:xfrm>
            <a:off x="7386637" y="132347"/>
            <a:ext cx="1685925" cy="10096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51" y="638397"/>
            <a:ext cx="6589199" cy="1280890"/>
          </a:xfrm>
        </p:spPr>
        <p:txBody>
          <a:bodyPr/>
          <a:lstStyle/>
          <a:p>
            <a:r>
              <a:rPr lang="en-US" dirty="0" smtClean="0"/>
              <a:t>Start-up Funds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6080315"/>
              </p:ext>
            </p:extLst>
          </p:nvPr>
        </p:nvGraphicFramePr>
        <p:xfrm>
          <a:off x="1157286" y="1353253"/>
          <a:ext cx="7162801" cy="3200400"/>
        </p:xfrm>
        <a:graphic>
          <a:graphicData uri="http://schemas.openxmlformats.org/drawingml/2006/table">
            <a:tbl>
              <a:tblPr/>
              <a:tblGrid>
                <a:gridCol w="2302329">
                  <a:extLst>
                    <a:ext uri="{9D8B030D-6E8A-4147-A177-3AD203B41FA5}">
                      <a16:colId xmlns:a16="http://schemas.microsoft.com/office/drawing/2014/main" xmlns="" val="20000"/>
                    </a:ext>
                  </a:extLst>
                </a:gridCol>
                <a:gridCol w="3532033">
                  <a:extLst>
                    <a:ext uri="{9D8B030D-6E8A-4147-A177-3AD203B41FA5}">
                      <a16:colId xmlns:a16="http://schemas.microsoft.com/office/drawing/2014/main" xmlns="" val="20001"/>
                    </a:ext>
                  </a:extLst>
                </a:gridCol>
                <a:gridCol w="1328439">
                  <a:extLst>
                    <a:ext uri="{9D8B030D-6E8A-4147-A177-3AD203B41FA5}">
                      <a16:colId xmlns:a16="http://schemas.microsoft.com/office/drawing/2014/main" xmlns="" val="20002"/>
                    </a:ext>
                  </a:extLst>
                </a:gridCol>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41483">
                <a:tc>
                  <a:txBody>
                    <a:bodyPr/>
                    <a:lstStyle/>
                    <a:p>
                      <a:pPr marL="0" marR="0">
                        <a:spcBef>
                          <a:spcPts val="0"/>
                        </a:spcBef>
                        <a:spcAft>
                          <a:spcPts val="0"/>
                        </a:spcAft>
                      </a:pPr>
                      <a:r>
                        <a:rPr lang="en-US" sz="1600" dirty="0" smtClean="0">
                          <a:latin typeface="+mn-lt"/>
                          <a:ea typeface="Times New Roman"/>
                          <a:cs typeface="Times New Roman"/>
                        </a:rPr>
                        <a:t>Equipment</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Needed</a:t>
                      </a:r>
                      <a:r>
                        <a:rPr lang="en-US" sz="1600" baseline="0" dirty="0" smtClean="0">
                          <a:latin typeface="+mn-lt"/>
                          <a:ea typeface="Times New Roman"/>
                          <a:cs typeface="Times New Roman"/>
                        </a:rPr>
                        <a:t> to make soaps</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1483">
                <a:tc>
                  <a:txBody>
                    <a:bodyPr/>
                    <a:lstStyle/>
                    <a:p>
                      <a:r>
                        <a:rPr lang="en-US" sz="1600" dirty="0" smtClean="0">
                          <a:solidFill>
                            <a:schemeClr val="tx1"/>
                          </a:solidFill>
                        </a:rPr>
                        <a:t>Start</a:t>
                      </a:r>
                      <a:r>
                        <a:rPr lang="en-US" sz="1600" baseline="0" dirty="0" smtClean="0">
                          <a:solidFill>
                            <a:schemeClr val="tx1"/>
                          </a:solidFill>
                        </a:rPr>
                        <a:t> up ingredients </a:t>
                      </a:r>
                      <a:endParaRPr lang="en-US" sz="1600" dirty="0">
                        <a:solidFill>
                          <a:schemeClr val="tx1"/>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solidFill>
                            <a:schemeClr val="tx1"/>
                          </a:solidFill>
                        </a:rPr>
                        <a:t>To</a:t>
                      </a:r>
                      <a:r>
                        <a:rPr lang="en-US" sz="1600" baseline="0" dirty="0" smtClean="0">
                          <a:solidFill>
                            <a:schemeClr val="tx1"/>
                          </a:solidFill>
                        </a:rPr>
                        <a:t> make actual soap</a:t>
                      </a:r>
                      <a:endParaRPr lang="en-US" sz="1600" dirty="0">
                        <a:solidFill>
                          <a:schemeClr val="tx1"/>
                        </a:solidFil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solidFill>
                            <a:schemeClr val="tx1"/>
                          </a:solidFill>
                          <a:latin typeface="+mn-lt"/>
                          <a:ea typeface="Times New Roman"/>
                          <a:cs typeface="Times New Roman"/>
                        </a:rPr>
                        <a:t>$100.00</a:t>
                      </a:r>
                      <a:endParaRPr lang="en-US" sz="1600" dirty="0">
                        <a:solidFill>
                          <a:schemeClr val="tx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68593">
                <a:tc>
                  <a:txBody>
                    <a:bodyPr/>
                    <a:lstStyle/>
                    <a:p>
                      <a:r>
                        <a:rPr lang="en-US" sz="1600" dirty="0" smtClean="0">
                          <a:solidFill>
                            <a:schemeClr val="tx1"/>
                          </a:solidFill>
                        </a:rPr>
                        <a:t>DBA</a:t>
                      </a:r>
                      <a:endParaRPr lang="en-US" sz="1600" dirty="0">
                        <a:solidFill>
                          <a:schemeClr val="tx1"/>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solidFill>
                            <a:schemeClr val="tx1"/>
                          </a:solidFill>
                        </a:rPr>
                        <a:t>To start business</a:t>
                      </a:r>
                      <a:endParaRPr lang="en-US" sz="1600" dirty="0">
                        <a:solidFill>
                          <a:schemeClr val="tx1"/>
                        </a:solidFil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solidFill>
                            <a:schemeClr val="tx1"/>
                          </a:solidFill>
                          <a:latin typeface="+mn-lt"/>
                          <a:ea typeface="Times New Roman"/>
                          <a:cs typeface="Times New Roman"/>
                        </a:rPr>
                        <a:t>$20.00</a:t>
                      </a:r>
                      <a:r>
                        <a:rPr lang="en-US" sz="1600" baseline="0" dirty="0" smtClean="0">
                          <a:solidFill>
                            <a:schemeClr val="tx1"/>
                          </a:solidFill>
                          <a:latin typeface="+mn-lt"/>
                          <a:ea typeface="Times New Roman"/>
                          <a:cs typeface="Times New Roman"/>
                        </a:rPr>
                        <a:t> </a:t>
                      </a:r>
                      <a:endParaRPr lang="en-US" sz="1600" dirty="0">
                        <a:solidFill>
                          <a:schemeClr val="tx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1483">
                <a:tc>
                  <a:txBody>
                    <a:bodyPr/>
                    <a:lstStyle/>
                    <a:p>
                      <a:r>
                        <a:rPr lang="en-US" sz="1600" dirty="0" smtClean="0"/>
                        <a:t>Advertising</a:t>
                      </a:r>
                      <a:endParaRPr lang="en-US" sz="1600"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Business card for each order</a:t>
                      </a:r>
                      <a:endParaRPr lang="en-US" sz="1600"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1483">
                <a:tc>
                  <a:txBody>
                    <a:bodyPr/>
                    <a:lstStyle/>
                    <a:p>
                      <a:r>
                        <a:rPr lang="en-US" sz="1600" dirty="0" smtClean="0"/>
                        <a:t>Computer</a:t>
                      </a:r>
                      <a:endParaRPr lang="en-US" sz="1600"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All</a:t>
                      </a:r>
                      <a:r>
                        <a:rPr lang="en-US" sz="1600" baseline="0" dirty="0" smtClean="0"/>
                        <a:t> orders through website</a:t>
                      </a:r>
                      <a:endParaRPr lang="en-US" sz="1600"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        Owned</a:t>
                      </a:r>
                      <a:endParaRPr lang="en-US" sz="1600" dirty="0"/>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1483">
                <a:tc>
                  <a:txBody>
                    <a:bodyPr/>
                    <a:lstStyle/>
                    <a:p>
                      <a:r>
                        <a:rPr lang="en-US" sz="1600" dirty="0" smtClean="0"/>
                        <a:t>Phone</a:t>
                      </a:r>
                      <a:endParaRPr lang="en-US" sz="1600"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To answer customers questions</a:t>
                      </a:r>
                      <a:endParaRPr lang="en-US" sz="1600"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dirty="0" smtClean="0"/>
                        <a:t>        Owned </a:t>
                      </a:r>
                      <a:endParaRPr lang="en-US" sz="1600" dirty="0"/>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$225.00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7"/>
                  </a:ext>
                </a:extLst>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9"/>
                  </a:ext>
                </a:extLst>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$525.00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10"/>
                  </a:ext>
                </a:extLst>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800" b="1" dirty="0" smtClean="0">
                          <a:latin typeface="+mn-lt"/>
                          <a:ea typeface="Times New Roman"/>
                          <a:cs typeface="Times New Roman"/>
                        </a:rPr>
                        <a:t>$850.00</a:t>
                      </a:r>
                      <a:endParaRPr lang="en-US" sz="18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12"/>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9525" y="5905001"/>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16638881"/>
              </p:ext>
            </p:extLst>
          </p:nvPr>
        </p:nvGraphicFramePr>
        <p:xfrm>
          <a:off x="1867949" y="4709201"/>
          <a:ext cx="6781801" cy="838200"/>
        </p:xfrm>
        <a:graphic>
          <a:graphicData uri="http://schemas.openxmlformats.org/drawingml/2006/table">
            <a:tbl>
              <a:tblPr/>
              <a:tblGrid>
                <a:gridCol w="2590800">
                  <a:extLst>
                    <a:ext uri="{9D8B030D-6E8A-4147-A177-3AD203B41FA5}">
                      <a16:colId xmlns:a16="http://schemas.microsoft.com/office/drawing/2014/main" xmlns="" val="20000"/>
                    </a:ext>
                  </a:extLst>
                </a:gridCol>
                <a:gridCol w="194583">
                  <a:extLst>
                    <a:ext uri="{9D8B030D-6E8A-4147-A177-3AD203B41FA5}">
                      <a16:colId xmlns:a16="http://schemas.microsoft.com/office/drawing/2014/main" xmlns="" val="20001"/>
                    </a:ext>
                  </a:extLst>
                </a:gridCol>
                <a:gridCol w="1332139">
                  <a:extLst>
                    <a:ext uri="{9D8B030D-6E8A-4147-A177-3AD203B41FA5}">
                      <a16:colId xmlns:a16="http://schemas.microsoft.com/office/drawing/2014/main" xmlns="" val="20002"/>
                    </a:ext>
                  </a:extLst>
                </a:gridCol>
                <a:gridCol w="605517">
                  <a:extLst>
                    <a:ext uri="{9D8B030D-6E8A-4147-A177-3AD203B41FA5}">
                      <a16:colId xmlns:a16="http://schemas.microsoft.com/office/drawing/2014/main" xmlns="" val="20003"/>
                    </a:ext>
                  </a:extLst>
                </a:gridCol>
                <a:gridCol w="2058762">
                  <a:extLst>
                    <a:ext uri="{9D8B030D-6E8A-4147-A177-3AD203B41FA5}">
                      <a16:colId xmlns:a16="http://schemas.microsoft.com/office/drawing/2014/main" xmlns="" val="20004"/>
                    </a:ext>
                  </a:extLst>
                </a:gridCol>
              </a:tblGrid>
              <a:tr h="301752">
                <a:tc gridSpan="5">
                  <a:txBody>
                    <a:bodyPr/>
                    <a:lstStyle/>
                    <a:p>
                      <a:pPr marL="0" marR="0" algn="ctr">
                        <a:spcBef>
                          <a:spcPts val="0"/>
                        </a:spcBef>
                        <a:spcAft>
                          <a:spcPts val="0"/>
                        </a:spcAft>
                      </a:pPr>
                      <a:r>
                        <a:rPr lang="en-US" sz="1600" b="1" dirty="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0"/>
                  </a:ext>
                </a:extLst>
              </a:tr>
              <a:tr h="268224">
                <a:tc>
                  <a:txBody>
                    <a:bodyPr/>
                    <a:lstStyle/>
                    <a:p>
                      <a:pPr marL="0" marR="0" algn="ctr">
                        <a:spcBef>
                          <a:spcPts val="0"/>
                        </a:spcBef>
                        <a:spcAft>
                          <a:spcPts val="0"/>
                        </a:spcAft>
                      </a:pPr>
                      <a:r>
                        <a:rPr lang="en-US" sz="1600" kern="1200" dirty="0" smtClean="0">
                          <a:solidFill>
                            <a:schemeClr val="tx1"/>
                          </a:solidFill>
                          <a:latin typeface="+mn-lt"/>
                          <a:ea typeface="Times New Roman"/>
                          <a:cs typeface="+mn-cs"/>
                        </a:rPr>
                        <a:t>$876.00</a:t>
                      </a:r>
                      <a:endParaRPr lang="en-US" sz="1600" kern="1200" dirty="0">
                        <a:solidFill>
                          <a:schemeClr val="tx1"/>
                        </a:solidFill>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103%</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$1.03</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8224">
                <a:tc>
                  <a:txBody>
                    <a:bodyPr/>
                    <a:lstStyle/>
                    <a:p>
                      <a:pPr marL="0" marR="0" algn="ctr">
                        <a:spcBef>
                          <a:spcPts val="0"/>
                        </a:spcBef>
                        <a:spcAft>
                          <a:spcPts val="0"/>
                        </a:spcAft>
                      </a:pPr>
                      <a:r>
                        <a:rPr lang="en-US" sz="1600" dirty="0" smtClean="0">
                          <a:latin typeface="+mn-lt"/>
                          <a:ea typeface="Times New Roman"/>
                        </a:rPr>
                        <a:t>$850.00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56377087"/>
              </p:ext>
            </p:extLst>
          </p:nvPr>
        </p:nvGraphicFramePr>
        <p:xfrm>
          <a:off x="1901287" y="5739385"/>
          <a:ext cx="6748465" cy="813816"/>
        </p:xfrm>
        <a:graphic>
          <a:graphicData uri="http://schemas.openxmlformats.org/drawingml/2006/table">
            <a:tbl>
              <a:tblPr/>
              <a:tblGrid>
                <a:gridCol w="2512726">
                  <a:extLst>
                    <a:ext uri="{9D8B030D-6E8A-4147-A177-3AD203B41FA5}">
                      <a16:colId xmlns:a16="http://schemas.microsoft.com/office/drawing/2014/main" xmlns="" val="20000"/>
                    </a:ext>
                  </a:extLst>
                </a:gridCol>
                <a:gridCol w="258964">
                  <a:extLst>
                    <a:ext uri="{9D8B030D-6E8A-4147-A177-3AD203B41FA5}">
                      <a16:colId xmlns:a16="http://schemas.microsoft.com/office/drawing/2014/main" xmlns="" val="20001"/>
                    </a:ext>
                  </a:extLst>
                </a:gridCol>
                <a:gridCol w="1325591">
                  <a:extLst>
                    <a:ext uri="{9D8B030D-6E8A-4147-A177-3AD203B41FA5}">
                      <a16:colId xmlns:a16="http://schemas.microsoft.com/office/drawing/2014/main" xmlns="" val="20002"/>
                    </a:ext>
                  </a:extLst>
                </a:gridCol>
                <a:gridCol w="602542">
                  <a:extLst>
                    <a:ext uri="{9D8B030D-6E8A-4147-A177-3AD203B41FA5}">
                      <a16:colId xmlns:a16="http://schemas.microsoft.com/office/drawing/2014/main" xmlns="" val="20003"/>
                    </a:ext>
                  </a:extLst>
                </a:gridCol>
                <a:gridCol w="2048642">
                  <a:extLst>
                    <a:ext uri="{9D8B030D-6E8A-4147-A177-3AD203B41FA5}">
                      <a16:colId xmlns:a16="http://schemas.microsoft.com/office/drawing/2014/main" xmlns="" val="20004"/>
                    </a:ext>
                  </a:extLst>
                </a:gridCol>
              </a:tblGrid>
              <a:tr h="301752">
                <a:tc gridSpan="5">
                  <a:txBody>
                    <a:bodyPr/>
                    <a:lstStyle/>
                    <a:p>
                      <a:pPr marL="0" marR="0" algn="ctr">
                        <a:spcBef>
                          <a:spcPts val="0"/>
                        </a:spcBef>
                        <a:spcAft>
                          <a:spcPts val="0"/>
                        </a:spcAft>
                      </a:pPr>
                      <a:r>
                        <a:rPr lang="en-US" sz="1600" b="1" dirty="0">
                          <a:solidFill>
                            <a:schemeClr val="bg1"/>
                          </a:solidFill>
                          <a:latin typeface="+mn-lt"/>
                          <a:ea typeface="Times New Roman"/>
                        </a:rPr>
                        <a:t>ROS:</a:t>
                      </a:r>
                      <a:r>
                        <a:rPr lang="en-US" sz="1600" b="1" baseline="0" dirty="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0"/>
                  </a:ext>
                </a:extLst>
              </a:tr>
              <a:tr h="268224">
                <a:tc>
                  <a:txBody>
                    <a:bodyPr/>
                    <a:lstStyle/>
                    <a:p>
                      <a:pPr marL="0" marR="0" algn="ctr">
                        <a:spcBef>
                          <a:spcPts val="0"/>
                        </a:spcBef>
                        <a:spcAft>
                          <a:spcPts val="0"/>
                        </a:spcAft>
                      </a:pPr>
                      <a:r>
                        <a:rPr lang="en-US" sz="1600" kern="1200" dirty="0" smtClean="0">
                          <a:solidFill>
                            <a:schemeClr val="tx1"/>
                          </a:solidFill>
                          <a:latin typeface="+mn-lt"/>
                          <a:ea typeface="Times New Roman"/>
                          <a:cs typeface="+mn-cs"/>
                        </a:rPr>
                        <a:t>$876.00</a:t>
                      </a:r>
                      <a:endParaRPr lang="en-US" sz="1600" kern="1200" dirty="0">
                        <a:solidFill>
                          <a:schemeClr val="tx1"/>
                        </a:solidFill>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24%</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$0.24</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8223">
                <a:tc>
                  <a:txBody>
                    <a:bodyPr/>
                    <a:lstStyle/>
                    <a:p>
                      <a:pPr marL="0" marR="0" algn="ctr" defTabSz="457200" rtl="0" eaLnBrk="1" latinLnBrk="0" hangingPunct="1">
                        <a:spcBef>
                          <a:spcPts val="0"/>
                        </a:spcBef>
                        <a:spcAft>
                          <a:spcPts val="0"/>
                        </a:spcAft>
                      </a:pPr>
                      <a:r>
                        <a:rPr lang="en-US" sz="1600" kern="1200" dirty="0" smtClean="0">
                          <a:solidFill>
                            <a:schemeClr val="tx1"/>
                          </a:solidFill>
                          <a:latin typeface="+mn-lt"/>
                          <a:ea typeface="Times New Roman"/>
                          <a:cs typeface="+mn-cs"/>
                        </a:rPr>
                        <a:t>$3,720.00</a:t>
                      </a:r>
                      <a:endParaRPr lang="en-US" sz="1600" kern="1200" dirty="0">
                        <a:solidFill>
                          <a:schemeClr val="tx1"/>
                        </a:solidFill>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3" name="Picture 2"/>
          <p:cNvPicPr>
            <a:picLocks noChangeAspect="1"/>
          </p:cNvPicPr>
          <p:nvPr/>
        </p:nvPicPr>
        <p:blipFill>
          <a:blip r:embed="rId4"/>
          <a:stretch>
            <a:fillRect/>
          </a:stretch>
        </p:blipFill>
        <p:spPr>
          <a:xfrm>
            <a:off x="7458075" y="1905"/>
            <a:ext cx="1685925" cy="10096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3352126"/>
            <a:ext cx="6589200" cy="1280890"/>
          </a:xfrm>
        </p:spPr>
        <p:txBody>
          <a:bodyPr/>
          <a:lstStyle/>
          <a:p>
            <a:r>
              <a:rPr lang="en-US" dirty="0" smtClean="0"/>
              <a:t>Philanthropy </a:t>
            </a:r>
            <a:endParaRPr lang="en-US" dirty="0"/>
          </a:p>
        </p:txBody>
      </p:sp>
      <p:sp>
        <p:nvSpPr>
          <p:cNvPr id="3" name="Content Placeholder 2"/>
          <p:cNvSpPr>
            <a:spLocks noGrp="1"/>
          </p:cNvSpPr>
          <p:nvPr>
            <p:ph sz="half" idx="4294967295"/>
          </p:nvPr>
        </p:nvSpPr>
        <p:spPr>
          <a:xfrm>
            <a:off x="1371600" y="1277529"/>
            <a:ext cx="7315200" cy="2014537"/>
          </a:xfrm>
        </p:spPr>
        <p:txBody>
          <a:bodyPr>
            <a:normAutofit/>
          </a:bodyPr>
          <a:lstStyle/>
          <a:p>
            <a:r>
              <a:rPr lang="en-US" sz="2000" dirty="0"/>
              <a:t>E</a:t>
            </a:r>
            <a:r>
              <a:rPr lang="en-US" sz="2000" dirty="0" smtClean="0"/>
              <a:t>xpand </a:t>
            </a:r>
            <a:r>
              <a:rPr lang="en-US" sz="2000" dirty="0"/>
              <a:t>our product line </a:t>
            </a:r>
            <a:r>
              <a:rPr lang="en-US" sz="2000" dirty="0" smtClean="0"/>
              <a:t>by year 2 </a:t>
            </a:r>
          </a:p>
          <a:p>
            <a:r>
              <a:rPr lang="en-US" sz="2000" dirty="0" smtClean="0"/>
              <a:t>To double our profits by year 2 </a:t>
            </a:r>
          </a:p>
          <a:p>
            <a:r>
              <a:rPr lang="en-US" sz="2000" dirty="0" smtClean="0"/>
              <a:t>To look into selling at craft fairs in year 1</a:t>
            </a:r>
            <a:endParaRPr lang="en-US" sz="2000" dirty="0"/>
          </a:p>
        </p:txBody>
      </p:sp>
      <p:sp>
        <p:nvSpPr>
          <p:cNvPr id="4" name="Content Placeholder 3"/>
          <p:cNvSpPr>
            <a:spLocks noGrp="1"/>
          </p:cNvSpPr>
          <p:nvPr>
            <p:ph sz="half" idx="4294967295"/>
          </p:nvPr>
        </p:nvSpPr>
        <p:spPr>
          <a:xfrm>
            <a:off x="1411800" y="3992571"/>
            <a:ext cx="7391400" cy="1905000"/>
          </a:xfrm>
        </p:spPr>
        <p:txBody>
          <a:bodyPr>
            <a:normAutofit/>
          </a:bodyPr>
          <a:lstStyle/>
          <a:p>
            <a:r>
              <a:rPr lang="en-US" sz="2000" dirty="0" smtClean="0"/>
              <a:t>We will give a total of 5% to the Make-A-Wish Foundation</a:t>
            </a:r>
            <a:endParaRPr lang="en-US" sz="2000" dirty="0"/>
          </a:p>
        </p:txBody>
      </p:sp>
      <p:sp>
        <p:nvSpPr>
          <p:cNvPr id="8" name="TextBox 7"/>
          <p:cNvSpPr txBox="1"/>
          <p:nvPr/>
        </p:nvSpPr>
        <p:spPr>
          <a:xfrm>
            <a:off x="1371600" y="631198"/>
            <a:ext cx="7620000" cy="646331"/>
          </a:xfrm>
          <a:prstGeom prst="rect">
            <a:avLst/>
          </a:prstGeom>
          <a:noFill/>
        </p:spPr>
        <p:txBody>
          <a:bodyPr wrap="square" rtlCol="0">
            <a:spAutoFit/>
          </a:bodyPr>
          <a:lstStyle/>
          <a:p>
            <a:r>
              <a:rPr lang="en-US" sz="3600" dirty="0">
                <a:latin typeface="+mj-lt"/>
              </a:rPr>
              <a:t>Future </a:t>
            </a:r>
            <a:r>
              <a:rPr lang="en-US" sz="3600" dirty="0" smtClean="0">
                <a:latin typeface="+mj-lt"/>
              </a:rPr>
              <a:t>plans</a:t>
            </a:r>
            <a:endParaRPr lang="en-US" sz="1400" dirty="0">
              <a:latin typeface="+mj-lt"/>
            </a:endParaRPr>
          </a:p>
        </p:txBody>
      </p:sp>
      <p:pic>
        <p:nvPicPr>
          <p:cNvPr id="2" name="Picture 1"/>
          <p:cNvPicPr>
            <a:picLocks noChangeAspect="1"/>
          </p:cNvPicPr>
          <p:nvPr/>
        </p:nvPicPr>
        <p:blipFill>
          <a:blip r:embed="rId3"/>
          <a:stretch>
            <a:fillRect/>
          </a:stretch>
        </p:blipFill>
        <p:spPr>
          <a:xfrm>
            <a:off x="7455262" y="17328"/>
            <a:ext cx="1688738" cy="1012024"/>
          </a:xfrm>
          <a:prstGeom prst="rect">
            <a:avLst/>
          </a:prstGeom>
        </p:spPr>
      </p:pic>
      <p:pic>
        <p:nvPicPr>
          <p:cNvPr id="5" name="Picture 4"/>
          <p:cNvPicPr>
            <a:picLocks noChangeAspect="1"/>
          </p:cNvPicPr>
          <p:nvPr/>
        </p:nvPicPr>
        <p:blipFill>
          <a:blip r:embed="rId4"/>
          <a:stretch>
            <a:fillRect/>
          </a:stretch>
        </p:blipFill>
        <p:spPr>
          <a:xfrm>
            <a:off x="0" y="5897571"/>
            <a:ext cx="1828959" cy="963251"/>
          </a:xfrm>
          <a:prstGeom prst="rect">
            <a:avLst/>
          </a:prstGeom>
        </p:spPr>
      </p:pic>
      <p:pic>
        <p:nvPicPr>
          <p:cNvPr id="7" name="Picture 6"/>
          <p:cNvPicPr>
            <a:picLocks noChangeAspect="1"/>
          </p:cNvPicPr>
          <p:nvPr/>
        </p:nvPicPr>
        <p:blipFill>
          <a:blip r:embed="rId5"/>
          <a:stretch>
            <a:fillRect/>
          </a:stretch>
        </p:blipFill>
        <p:spPr>
          <a:xfrm>
            <a:off x="4267701" y="4523479"/>
            <a:ext cx="3269233" cy="2014537"/>
          </a:xfrm>
          <a:prstGeom prst="rect">
            <a:avLst/>
          </a:prstGeom>
        </p:spPr>
      </p:pic>
    </p:spTree>
    <p:extLst>
      <p:ext uri="{BB962C8B-B14F-4D97-AF65-F5344CB8AC3E}">
        <p14:creationId xmlns:p14="http://schemas.microsoft.com/office/powerpoint/2010/main" val="1154289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7910"/>
            <a:ext cx="6589199" cy="1280890"/>
          </a:xfrm>
        </p:spPr>
        <p:txBody>
          <a:bodyPr>
            <a:sp3d prstMaterial="softEdge"/>
          </a:bodyPr>
          <a:lstStyle/>
          <a:p>
            <a:pPr algn="ctr" eaLnBrk="1" hangingPunct="1"/>
            <a:r>
              <a:rPr lang="en-US" altLang="en-US" dirty="0" smtClean="0"/>
              <a:t>Let us fix your Acne story</a:t>
            </a:r>
            <a:endParaRPr altLang="en-US" dirty="0">
              <a:ln>
                <a:noFill/>
              </a:ln>
            </a:endParaRPr>
          </a:p>
        </p:txBody>
      </p:sp>
      <p:sp>
        <p:nvSpPr>
          <p:cNvPr id="5" name="Rectangle 4"/>
          <p:cNvSpPr/>
          <p:nvPr/>
        </p:nvSpPr>
        <p:spPr>
          <a:xfrm>
            <a:off x="1371600" y="1828800"/>
            <a:ext cx="6192715" cy="335280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chemeClr val="bg1"/>
                </a:solidFill>
                <a:latin typeface="Myriad Web Pro" pitchFamily="34" charset="0"/>
                <a:ea typeface="+mj-ea"/>
                <a:cs typeface="+mj-cs"/>
              </a:rPr>
              <a:t>Thank you for your consideration of</a:t>
            </a:r>
            <a:br>
              <a:rPr lang="en-US" sz="2800" b="1" dirty="0">
                <a:solidFill>
                  <a:schemeClr val="bg1"/>
                </a:solidFill>
                <a:latin typeface="Myriad Web Pro" pitchFamily="34" charset="0"/>
                <a:ea typeface="+mj-ea"/>
                <a:cs typeface="+mj-cs"/>
              </a:rPr>
            </a:br>
            <a:endParaRPr lang="en-US" sz="2800" b="1" dirty="0">
              <a:solidFill>
                <a:schemeClr val="bg1"/>
              </a:solidFill>
              <a:latin typeface="Myriad Web Pro" pitchFamily="34" charset="0"/>
              <a:ea typeface="+mj-ea"/>
              <a:cs typeface="+mj-cs"/>
            </a:endParaRPr>
          </a:p>
          <a:p>
            <a:pPr algn="ctr">
              <a:defRPr/>
            </a:pPr>
            <a:r>
              <a:rPr lang="en-US" sz="4000" b="1" i="1" dirty="0">
                <a:solidFill>
                  <a:schemeClr val="bg1"/>
                </a:solidFill>
                <a:latin typeface="Myriad Web Pro" pitchFamily="34" charset="0"/>
                <a:ea typeface="+mj-ea"/>
                <a:cs typeface="+mj-cs"/>
              </a:rPr>
              <a:t>Acne Free</a:t>
            </a:r>
            <a:endParaRPr lang="en-US" sz="2800" b="1" i="1" dirty="0">
              <a:solidFill>
                <a:schemeClr val="bg1"/>
              </a:solidFill>
              <a:latin typeface="Myriad Web Pro" pitchFamily="34" charset="0"/>
              <a:ea typeface="+mj-ea"/>
              <a:cs typeface="+mj-cs"/>
            </a:endParaRPr>
          </a:p>
        </p:txBody>
      </p:sp>
      <p:pic>
        <p:nvPicPr>
          <p:cNvPr id="4" name="Picture 3"/>
          <p:cNvPicPr>
            <a:picLocks noChangeAspect="1"/>
          </p:cNvPicPr>
          <p:nvPr/>
        </p:nvPicPr>
        <p:blipFill>
          <a:blip r:embed="rId3"/>
          <a:stretch>
            <a:fillRect/>
          </a:stretch>
        </p:blipFill>
        <p:spPr>
          <a:xfrm>
            <a:off x="7458075" y="5833110"/>
            <a:ext cx="1685925" cy="1009650"/>
          </a:xfrm>
          <a:prstGeom prst="rect">
            <a:avLst/>
          </a:prstGeom>
        </p:spPr>
      </p:pic>
      <p:pic>
        <p:nvPicPr>
          <p:cNvPr id="6" name="Picture 5"/>
          <p:cNvPicPr>
            <a:picLocks noChangeAspect="1"/>
          </p:cNvPicPr>
          <p:nvPr/>
        </p:nvPicPr>
        <p:blipFill>
          <a:blip r:embed="rId4"/>
          <a:stretch>
            <a:fillRect/>
          </a:stretch>
        </p:blipFill>
        <p:spPr>
          <a:xfrm>
            <a:off x="0" y="5980331"/>
            <a:ext cx="1828959" cy="963251"/>
          </a:xfrm>
          <a:prstGeom prst="rect">
            <a:avLst/>
          </a:prstGeom>
        </p:spPr>
      </p:pic>
      <p:sp>
        <p:nvSpPr>
          <p:cNvPr id="7" name="TextBox 6"/>
          <p:cNvSpPr txBox="1"/>
          <p:nvPr/>
        </p:nvSpPr>
        <p:spPr>
          <a:xfrm>
            <a:off x="2097730" y="5261627"/>
            <a:ext cx="5333841" cy="1200329"/>
          </a:xfrm>
          <a:prstGeom prst="rect">
            <a:avLst/>
          </a:prstGeom>
          <a:noFill/>
        </p:spPr>
        <p:txBody>
          <a:bodyPr wrap="square" rtlCol="0">
            <a:spAutoFit/>
          </a:bodyPr>
          <a:lstStyle/>
          <a:p>
            <a:r>
              <a:rPr lang="en-US" dirty="0" smtClean="0"/>
              <a:t>Email: </a:t>
            </a:r>
            <a:r>
              <a:rPr lang="en-US" dirty="0" smtClean="0">
                <a:hlinkClick r:id="rId5"/>
              </a:rPr>
              <a:t>acnefreect@gmail.com</a:t>
            </a:r>
            <a:endParaRPr lang="en-US" dirty="0" smtClean="0"/>
          </a:p>
          <a:p>
            <a:r>
              <a:rPr lang="en-US" dirty="0" smtClean="0"/>
              <a:t>Instagram: AcneFreeCt</a:t>
            </a:r>
          </a:p>
          <a:p>
            <a:r>
              <a:rPr lang="en-US" dirty="0" smtClean="0"/>
              <a:t>Twitter: AcneFreeCt</a:t>
            </a:r>
          </a:p>
          <a:p>
            <a:r>
              <a:rPr lang="en-US" smtClean="0"/>
              <a:t>Website </a:t>
            </a:r>
            <a:r>
              <a:rPr lang="en-US" dirty="0" smtClean="0"/>
              <a:t>coming soon</a:t>
            </a:r>
            <a:endParaRPr lang="en-US" dirty="0"/>
          </a:p>
        </p:txBody>
      </p:sp>
    </p:spTree>
    <p:extLst>
      <p:ext uri="{BB962C8B-B14F-4D97-AF65-F5344CB8AC3E}">
        <p14:creationId xmlns:p14="http://schemas.microsoft.com/office/powerpoint/2010/main" val="13015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Acne Free</a:t>
            </a:r>
          </a:p>
        </p:txBody>
      </p:sp>
      <p:pic>
        <p:nvPicPr>
          <p:cNvPr id="4" name="Picture 3"/>
          <p:cNvPicPr>
            <a:picLocks noChangeAspect="1"/>
          </p:cNvPicPr>
          <p:nvPr/>
        </p:nvPicPr>
        <p:blipFill>
          <a:blip r:embed="rId3"/>
          <a:stretch>
            <a:fillRect/>
          </a:stretch>
        </p:blipFill>
        <p:spPr>
          <a:xfrm>
            <a:off x="0" y="5894749"/>
            <a:ext cx="1828959" cy="963251"/>
          </a:xfrm>
          <a:prstGeom prst="rect">
            <a:avLst/>
          </a:prstGeom>
        </p:spPr>
      </p:pic>
      <p:sp>
        <p:nvSpPr>
          <p:cNvPr id="3" name="Subtitle 2"/>
          <p:cNvSpPr>
            <a:spLocks noGrp="1"/>
          </p:cNvSpPr>
          <p:nvPr>
            <p:ph type="subTitle" idx="1"/>
          </p:nvPr>
        </p:nvSpPr>
        <p:spPr/>
        <p:txBody>
          <a:bodyPr>
            <a:normAutofit lnSpcReduction="10000"/>
          </a:bodyPr>
          <a:lstStyle/>
          <a:p>
            <a:r>
              <a:rPr lang="en-US" dirty="0"/>
              <a:t>Jessica Beebe and Asia Johnson</a:t>
            </a:r>
          </a:p>
          <a:p>
            <a:r>
              <a:rPr lang="en-US" dirty="0"/>
              <a:t>Sport &amp;</a:t>
            </a:r>
            <a:r>
              <a:rPr lang="en-US" dirty="0" smtClean="0"/>
              <a:t> </a:t>
            </a:r>
            <a:r>
              <a:rPr lang="en-US" dirty="0"/>
              <a:t>Medical Sciences Academy </a:t>
            </a:r>
          </a:p>
          <a:p>
            <a:fld id="{D2930DC1-1FB3-4384-A539-BF2FCF3811BD}" type="datetime4">
              <a:rPr lang="en-US" smtClean="0"/>
              <a:t>December 13, 2016</a:t>
            </a:fld>
            <a:endParaRPr lang="en-US" dirty="0"/>
          </a:p>
        </p:txBody>
      </p:sp>
      <p:pic>
        <p:nvPicPr>
          <p:cNvPr id="5" name="Picture 4"/>
          <p:cNvPicPr>
            <a:picLocks noChangeAspect="1"/>
          </p:cNvPicPr>
          <p:nvPr/>
        </p:nvPicPr>
        <p:blipFill>
          <a:blip r:embed="rId4"/>
          <a:stretch>
            <a:fillRect/>
          </a:stretch>
        </p:blipFill>
        <p:spPr>
          <a:xfrm>
            <a:off x="7092927" y="0"/>
            <a:ext cx="2035834" cy="1219200"/>
          </a:xfrm>
          <a:prstGeom prst="rect">
            <a:avLst/>
          </a:prstGeom>
        </p:spPr>
      </p:pic>
    </p:spTree>
    <p:extLst>
      <p:ext uri="{BB962C8B-B14F-4D97-AF65-F5344CB8AC3E}">
        <p14:creationId xmlns:p14="http://schemas.microsoft.com/office/powerpoint/2010/main" val="279048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a:xfrm>
            <a:off x="1945201" y="2118104"/>
            <a:ext cx="6972985" cy="3777622"/>
          </a:xfrm>
        </p:spPr>
        <p:txBody>
          <a:bodyPr/>
          <a:lstStyle/>
          <a:p>
            <a:r>
              <a:rPr lang="en-US" dirty="0" smtClean="0"/>
              <a:t>Many acne products contain chemicals</a:t>
            </a:r>
            <a:endParaRPr lang="en-US" dirty="0"/>
          </a:p>
          <a:p>
            <a:r>
              <a:rPr lang="en-US" dirty="0" smtClean="0"/>
              <a:t>Not everyone’s skin reacts </a:t>
            </a:r>
            <a:r>
              <a:rPr lang="en-US" dirty="0"/>
              <a:t>well to acne products</a:t>
            </a:r>
          </a:p>
          <a:p>
            <a:r>
              <a:rPr lang="en-US" dirty="0"/>
              <a:t>Expensive  </a:t>
            </a:r>
            <a:endParaRPr lang="en-US" dirty="0" smtClean="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p:cNvPicPr>
            <a:picLocks noChangeAspect="1"/>
          </p:cNvPicPr>
          <p:nvPr/>
        </p:nvPicPr>
        <p:blipFill>
          <a:blip r:embed="rId4"/>
          <a:stretch>
            <a:fillRect/>
          </a:stretch>
        </p:blipFill>
        <p:spPr>
          <a:xfrm>
            <a:off x="7488555" y="4985"/>
            <a:ext cx="1685925" cy="1009650"/>
          </a:xfrm>
          <a:prstGeom prst="rect">
            <a:avLst/>
          </a:prstGeom>
        </p:spPr>
      </p:pic>
      <p:sp>
        <p:nvSpPr>
          <p:cNvPr id="7" name="Cloud 6"/>
          <p:cNvSpPr/>
          <p:nvPr/>
        </p:nvSpPr>
        <p:spPr>
          <a:xfrm>
            <a:off x="5181600" y="3733800"/>
            <a:ext cx="3085977" cy="25882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66% of teens and adults have sensitive skin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Our Solutions…</a:t>
            </a:r>
            <a:endParaRPr lang="en-US" sz="3600" b="1" dirty="0"/>
          </a:p>
        </p:txBody>
      </p:sp>
      <p:sp>
        <p:nvSpPr>
          <p:cNvPr id="3" name="Content Placeholder 2"/>
          <p:cNvSpPr>
            <a:spLocks noGrp="1"/>
          </p:cNvSpPr>
          <p:nvPr>
            <p:ph idx="1"/>
          </p:nvPr>
        </p:nvSpPr>
        <p:spPr/>
        <p:txBody>
          <a:bodyPr/>
          <a:lstStyle/>
          <a:p>
            <a:r>
              <a:rPr lang="en-US" dirty="0"/>
              <a:t> Chemical free acne soap</a:t>
            </a:r>
          </a:p>
          <a:p>
            <a:r>
              <a:rPr lang="en-US" dirty="0"/>
              <a:t> </a:t>
            </a:r>
            <a:r>
              <a:rPr lang="en-US" dirty="0" smtClean="0"/>
              <a:t>Affordable</a:t>
            </a:r>
            <a:endParaRPr lang="en-US" dirty="0"/>
          </a:p>
          <a:p>
            <a:r>
              <a:rPr lang="en-US" dirty="0"/>
              <a:t> </a:t>
            </a:r>
            <a:r>
              <a:rPr lang="en-US" dirty="0" smtClean="0"/>
              <a:t>Organically </a:t>
            </a:r>
            <a:r>
              <a:rPr lang="en-US" dirty="0"/>
              <a:t>made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7" name="Picture 6"/>
          <p:cNvPicPr>
            <a:picLocks noChangeAspect="1"/>
          </p:cNvPicPr>
          <p:nvPr/>
        </p:nvPicPr>
        <p:blipFill>
          <a:blip r:embed="rId4"/>
          <a:stretch>
            <a:fillRect/>
          </a:stretch>
        </p:blipFill>
        <p:spPr>
          <a:xfrm>
            <a:off x="6934200" y="0"/>
            <a:ext cx="2240280" cy="1341637"/>
          </a:xfrm>
          <a:prstGeom prst="rect">
            <a:avLst/>
          </a:prstGeom>
        </p:spPr>
      </p:pic>
      <p:pic>
        <p:nvPicPr>
          <p:cNvPr id="5" name="Picture 4"/>
          <p:cNvPicPr>
            <a:picLocks noChangeAspect="1"/>
          </p:cNvPicPr>
          <p:nvPr/>
        </p:nvPicPr>
        <p:blipFill>
          <a:blip r:embed="rId5"/>
          <a:stretch>
            <a:fillRect/>
          </a:stretch>
        </p:blipFill>
        <p:spPr>
          <a:xfrm>
            <a:off x="3886200" y="3581400"/>
            <a:ext cx="4505334" cy="29629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09810"/>
            <a:ext cx="6589199" cy="1280890"/>
          </a:xfrm>
        </p:spPr>
        <p:txBody>
          <a:bodyPr>
            <a:normAutofit/>
          </a:bodyPr>
          <a:lstStyle/>
          <a:p>
            <a:r>
              <a:rPr lang="en-US" dirty="0"/>
              <a:t>Description of Acne Free </a:t>
            </a:r>
          </a:p>
        </p:txBody>
      </p:sp>
      <p:sp>
        <p:nvSpPr>
          <p:cNvPr id="3" name="Content Placeholder 2"/>
          <p:cNvSpPr>
            <a:spLocks noGrp="1"/>
          </p:cNvSpPr>
          <p:nvPr>
            <p:ph idx="1"/>
          </p:nvPr>
        </p:nvSpPr>
        <p:spPr/>
        <p:txBody>
          <a:bodyPr/>
          <a:lstStyle/>
          <a:p>
            <a:r>
              <a:rPr lang="en-US" dirty="0"/>
              <a:t>We will </a:t>
            </a:r>
            <a:r>
              <a:rPr lang="en-US" dirty="0" smtClean="0"/>
              <a:t>ship to </a:t>
            </a:r>
            <a:r>
              <a:rPr lang="en-US" dirty="0"/>
              <a:t>you</a:t>
            </a:r>
          </a:p>
          <a:p>
            <a:r>
              <a:rPr lang="en-US" dirty="0"/>
              <a:t>24 </a:t>
            </a:r>
            <a:r>
              <a:rPr lang="en-US" dirty="0" smtClean="0"/>
              <a:t>hour easy online ordering</a:t>
            </a:r>
          </a:p>
          <a:p>
            <a:r>
              <a:rPr lang="en-US" dirty="0" smtClean="0"/>
              <a:t>All </a:t>
            </a:r>
            <a:r>
              <a:rPr lang="en-US" dirty="0"/>
              <a:t>organic products </a:t>
            </a:r>
          </a:p>
          <a:p>
            <a:pPr marL="0" indent="0">
              <a:buNone/>
            </a:pPr>
            <a:endParaRPr lang="en-US" dirty="0"/>
          </a:p>
          <a:p>
            <a:endParaRPr lang="en-US" dirty="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stretch>
            <a:fillRect/>
          </a:stretch>
        </p:blipFill>
        <p:spPr>
          <a:xfrm>
            <a:off x="7442835" y="4985"/>
            <a:ext cx="1685925" cy="10096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0443" y="1133827"/>
            <a:ext cx="5943600" cy="707886"/>
          </a:xfrm>
          <a:prstGeom prst="rect">
            <a:avLst/>
          </a:prstGeom>
          <a:noFill/>
        </p:spPr>
        <p:txBody>
          <a:bodyPr wrap="square" rtlCol="0">
            <a:spAutoFit/>
          </a:bodyPr>
          <a:lstStyle/>
          <a:p>
            <a:r>
              <a:rPr lang="en-US" sz="4000" b="1" dirty="0"/>
              <a:t>Our Mission Statement </a:t>
            </a:r>
          </a:p>
        </p:txBody>
      </p:sp>
      <p:sp>
        <p:nvSpPr>
          <p:cNvPr id="5" name="TextBox 4"/>
          <p:cNvSpPr txBox="1"/>
          <p:nvPr/>
        </p:nvSpPr>
        <p:spPr>
          <a:xfrm>
            <a:off x="1560443" y="1986066"/>
            <a:ext cx="7086600" cy="1015663"/>
          </a:xfrm>
          <a:prstGeom prst="rect">
            <a:avLst/>
          </a:prstGeom>
          <a:noFill/>
        </p:spPr>
        <p:txBody>
          <a:bodyPr wrap="square" rtlCol="0">
            <a:spAutoFit/>
          </a:bodyPr>
          <a:lstStyle/>
          <a:p>
            <a:r>
              <a:rPr lang="en-US" sz="2000" dirty="0" smtClean="0">
                <a:cs typeface="Times New Roman" panose="02020603050405020304" pitchFamily="18" charset="0"/>
              </a:rPr>
              <a:t>Our goal </a:t>
            </a:r>
            <a:r>
              <a:rPr lang="en-US" sz="2000" dirty="0">
                <a:cs typeface="Times New Roman" panose="02020603050405020304" pitchFamily="18" charset="0"/>
              </a:rPr>
              <a:t>is to provide young adults and adults to have confidence and </a:t>
            </a:r>
            <a:r>
              <a:rPr lang="en-US" sz="2000" dirty="0" smtClean="0">
                <a:cs typeface="Times New Roman" panose="02020603050405020304" pitchFamily="18" charset="0"/>
              </a:rPr>
              <a:t>not worry </a:t>
            </a:r>
            <a:r>
              <a:rPr lang="en-US" sz="2000" dirty="0">
                <a:cs typeface="Times New Roman" panose="02020603050405020304" pitchFamily="18" charset="0"/>
              </a:rPr>
              <a:t>about acne or what is in the products they use. </a:t>
            </a:r>
          </a:p>
        </p:txBody>
      </p:sp>
      <p:sp>
        <p:nvSpPr>
          <p:cNvPr id="6" name="TextBox 5"/>
          <p:cNvSpPr txBox="1"/>
          <p:nvPr/>
        </p:nvSpPr>
        <p:spPr>
          <a:xfrm>
            <a:off x="1560443" y="3464659"/>
            <a:ext cx="4785360" cy="707886"/>
          </a:xfrm>
          <a:prstGeom prst="rect">
            <a:avLst/>
          </a:prstGeom>
          <a:noFill/>
        </p:spPr>
        <p:txBody>
          <a:bodyPr wrap="square" rtlCol="0">
            <a:spAutoFit/>
          </a:bodyPr>
          <a:lstStyle/>
          <a:p>
            <a:r>
              <a:rPr lang="en-US" sz="4000" b="1" dirty="0"/>
              <a:t>Our Social Impact </a:t>
            </a:r>
          </a:p>
        </p:txBody>
      </p:sp>
      <p:sp>
        <p:nvSpPr>
          <p:cNvPr id="7" name="TextBox 6"/>
          <p:cNvSpPr txBox="1"/>
          <p:nvPr/>
        </p:nvSpPr>
        <p:spPr>
          <a:xfrm>
            <a:off x="1537252" y="4351311"/>
            <a:ext cx="6781800" cy="1754326"/>
          </a:xfrm>
          <a:prstGeom prst="rect">
            <a:avLst/>
          </a:prstGeom>
          <a:noFill/>
        </p:spPr>
        <p:txBody>
          <a:bodyPr wrap="square" rtlCol="0">
            <a:spAutoFit/>
          </a:bodyPr>
          <a:lstStyle/>
          <a:p>
            <a:r>
              <a:rPr lang="en-US" sz="2000" dirty="0" smtClean="0">
                <a:cs typeface="Times New Roman" panose="02020603050405020304" pitchFamily="18" charset="0"/>
              </a:rPr>
              <a:t>Acne Free will allow people to use a  healthy </a:t>
            </a:r>
            <a:r>
              <a:rPr lang="en-US" sz="2000" dirty="0">
                <a:cs typeface="Times New Roman" panose="02020603050405020304" pitchFamily="18" charset="0"/>
              </a:rPr>
              <a:t>and safe </a:t>
            </a:r>
            <a:r>
              <a:rPr lang="en-US" sz="2000" dirty="0" smtClean="0">
                <a:cs typeface="Times New Roman" panose="02020603050405020304" pitchFamily="18" charset="0"/>
              </a:rPr>
              <a:t>product for their skin </a:t>
            </a:r>
            <a:r>
              <a:rPr lang="en-US" sz="2000" dirty="0">
                <a:cs typeface="Times New Roman" panose="02020603050405020304" pitchFamily="18" charset="0"/>
              </a:rPr>
              <a:t>and </a:t>
            </a:r>
            <a:r>
              <a:rPr lang="en-US" sz="2000" dirty="0" smtClean="0">
                <a:cs typeface="Times New Roman" panose="02020603050405020304" pitchFamily="18" charset="0"/>
              </a:rPr>
              <a:t>body. We want our customers to have confidence when using our product.</a:t>
            </a:r>
            <a:endParaRPr lang="en-US" sz="2000" dirty="0">
              <a:cs typeface="Times New Roman" panose="02020603050405020304" pitchFamily="18" charset="0"/>
            </a:endParaRPr>
          </a:p>
          <a:p>
            <a:pPr marL="285750" indent="-285750">
              <a:buFont typeface="Wingdings" panose="05000000000000000000" pitchFamily="2" charset="2"/>
              <a:buChar char="Ø"/>
            </a:pPr>
            <a:endParaRPr lang="en-US" sz="2800" dirty="0"/>
          </a:p>
        </p:txBody>
      </p:sp>
      <p:pic>
        <p:nvPicPr>
          <p:cNvPr id="8" name="Picture 7"/>
          <p:cNvPicPr>
            <a:picLocks noChangeAspect="1"/>
          </p:cNvPicPr>
          <p:nvPr/>
        </p:nvPicPr>
        <p:blipFill>
          <a:blip r:embed="rId3"/>
          <a:stretch>
            <a:fillRect/>
          </a:stretch>
        </p:blipFill>
        <p:spPr>
          <a:xfrm>
            <a:off x="7315200" y="0"/>
            <a:ext cx="1828800" cy="1095090"/>
          </a:xfrm>
          <a:prstGeom prst="rect">
            <a:avLst/>
          </a:prstGeom>
        </p:spPr>
      </p:pic>
      <p:pic>
        <p:nvPicPr>
          <p:cNvPr id="9" name="Picture 8"/>
          <p:cNvPicPr>
            <a:picLocks noChangeAspect="1"/>
          </p:cNvPicPr>
          <p:nvPr/>
        </p:nvPicPr>
        <p:blipFill>
          <a:blip r:embed="rId4"/>
          <a:stretch>
            <a:fillRect/>
          </a:stretch>
        </p:blipFill>
        <p:spPr>
          <a:xfrm>
            <a:off x="1" y="5975097"/>
            <a:ext cx="1676400" cy="882903"/>
          </a:xfrm>
          <a:prstGeom prst="rect">
            <a:avLst/>
          </a:prstGeom>
        </p:spPr>
      </p:pic>
    </p:spTree>
    <p:extLst>
      <p:ext uri="{BB962C8B-B14F-4D97-AF65-F5344CB8AC3E}">
        <p14:creationId xmlns:p14="http://schemas.microsoft.com/office/powerpoint/2010/main" val="3866052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Business Model</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47679085"/>
              </p:ext>
            </p:extLst>
          </p:nvPr>
        </p:nvGraphicFramePr>
        <p:xfrm>
          <a:off x="5257800" y="163274"/>
          <a:ext cx="3733802" cy="6098212"/>
        </p:xfrm>
        <a:graphic>
          <a:graphicData uri="http://schemas.openxmlformats.org/drawingml/2006/table">
            <a:tbl>
              <a:tblPr firstRow="1" bandRow="1">
                <a:tableStyleId>{073A0DAA-6AF3-43AB-8588-CEC1D06C72B9}</a:tableStyleId>
              </a:tblPr>
              <a:tblGrid>
                <a:gridCol w="1866901">
                  <a:extLst>
                    <a:ext uri="{9D8B030D-6E8A-4147-A177-3AD203B41FA5}">
                      <a16:colId xmlns:a16="http://schemas.microsoft.com/office/drawing/2014/main" xmlns="" val="20000"/>
                    </a:ext>
                  </a:extLst>
                </a:gridCol>
                <a:gridCol w="1866901">
                  <a:extLst>
                    <a:ext uri="{9D8B030D-6E8A-4147-A177-3AD203B41FA5}">
                      <a16:colId xmlns:a16="http://schemas.microsoft.com/office/drawing/2014/main" xmlns="" val="20001"/>
                    </a:ext>
                  </a:extLst>
                </a:gridCol>
              </a:tblGrid>
              <a:tr h="3575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Description</a:t>
                      </a:r>
                      <a:r>
                        <a:rPr lang="en-US" sz="1600" b="1" baseline="0" dirty="0"/>
                        <a:t> of Expenses</a:t>
                      </a:r>
                      <a:endParaRPr lang="en-US" sz="1600" b="1" dirty="0"/>
                    </a:p>
                    <a:p>
                      <a:pPr algn="ctr"/>
                      <a:endParaRPr lang="en-US" sz="1600" b="1" dirty="0"/>
                    </a:p>
                  </a:txBody>
                  <a:tcPr/>
                </a:tc>
                <a:tc hMerge="1">
                  <a:txBody>
                    <a:bodyPr/>
                    <a:lstStyle/>
                    <a:p>
                      <a:pPr algn="ctr"/>
                      <a:endParaRPr lang="en-US" sz="1600" b="1" dirty="0"/>
                    </a:p>
                  </a:txBody>
                  <a:tcPr/>
                </a:tc>
                <a:extLst>
                  <a:ext uri="{0D108BD9-81ED-4DB2-BD59-A6C34878D82A}">
                    <a16:rowId xmlns:a16="http://schemas.microsoft.com/office/drawing/2014/main" xmlns="" val="10000"/>
                  </a:ext>
                </a:extLst>
              </a:tr>
              <a:tr h="874564">
                <a:tc>
                  <a:txBody>
                    <a:bodyPr/>
                    <a:lstStyle/>
                    <a:p>
                      <a:pPr algn="ctr"/>
                      <a:r>
                        <a:rPr lang="en-US" sz="1600" b="1" dirty="0"/>
                        <a:t>Variable Material Expenses</a:t>
                      </a:r>
                    </a:p>
                  </a:txBody>
                  <a:tcPr/>
                </a:tc>
                <a:tc>
                  <a:txBody>
                    <a:bodyPr/>
                    <a:lstStyle/>
                    <a:p>
                      <a:pPr algn="ctr"/>
                      <a:r>
                        <a:rPr lang="en-US" sz="1600" b="1" dirty="0"/>
                        <a:t>Total:  </a:t>
                      </a:r>
                      <a:r>
                        <a:rPr lang="en-US" sz="1600" b="1" dirty="0" smtClean="0"/>
                        <a:t>$.85</a:t>
                      </a:r>
                      <a:endParaRPr lang="en-US" sz="1600" b="1" dirty="0"/>
                    </a:p>
                  </a:txBody>
                  <a:tcPr/>
                </a:tc>
                <a:extLst>
                  <a:ext uri="{0D108BD9-81ED-4DB2-BD59-A6C34878D82A}">
                    <a16:rowId xmlns:a16="http://schemas.microsoft.com/office/drawing/2014/main" xmlns="" val="10001"/>
                  </a:ext>
                </a:extLst>
              </a:tr>
              <a:tr h="356304">
                <a:tc>
                  <a:txBody>
                    <a:bodyPr/>
                    <a:lstStyle/>
                    <a:p>
                      <a:pPr algn="ctr"/>
                      <a:r>
                        <a:rPr lang="en-US" sz="1600" b="0" dirty="0" smtClean="0"/>
                        <a:t>Item</a:t>
                      </a:r>
                      <a:endParaRPr lang="en-US" sz="1600" b="0" dirty="0"/>
                    </a:p>
                  </a:txBody>
                  <a:tcPr/>
                </a:tc>
                <a:tc>
                  <a:txBody>
                    <a:bodyPr/>
                    <a:lstStyle/>
                    <a:p>
                      <a:pPr algn="ctr"/>
                      <a:r>
                        <a:rPr lang="en-US" sz="1600" b="0" dirty="0"/>
                        <a:t>$</a:t>
                      </a:r>
                    </a:p>
                  </a:txBody>
                  <a:tcPr/>
                </a:tc>
                <a:extLst>
                  <a:ext uri="{0D108BD9-81ED-4DB2-BD59-A6C34878D82A}">
                    <a16:rowId xmlns:a16="http://schemas.microsoft.com/office/drawing/2014/main" xmlns="" val="10002"/>
                  </a:ext>
                </a:extLst>
              </a:tr>
              <a:tr h="356304">
                <a:tc>
                  <a:txBody>
                    <a:bodyPr/>
                    <a:lstStyle/>
                    <a:p>
                      <a:r>
                        <a:rPr lang="en-US" dirty="0" smtClean="0"/>
                        <a:t>Whole Recipe</a:t>
                      </a:r>
                      <a:endParaRPr lang="en-US" dirty="0"/>
                    </a:p>
                  </a:txBody>
                  <a:tcPr/>
                </a:tc>
                <a:tc>
                  <a:txBody>
                    <a:bodyPr/>
                    <a:lstStyle/>
                    <a:p>
                      <a:pPr algn="ctr"/>
                      <a:r>
                        <a:rPr lang="en-US" sz="1600" b="0" dirty="0" smtClean="0"/>
                        <a:t>$.45</a:t>
                      </a:r>
                      <a:endParaRPr lang="en-US" sz="1600" b="0" dirty="0"/>
                    </a:p>
                  </a:txBody>
                  <a:tcPr/>
                </a:tc>
              </a:tr>
              <a:tr h="356304">
                <a:tc>
                  <a:txBody>
                    <a:bodyPr/>
                    <a:lstStyle/>
                    <a:p>
                      <a:r>
                        <a:rPr lang="en-US" dirty="0" smtClean="0"/>
                        <a:t>Mesh Bags</a:t>
                      </a:r>
                      <a:endParaRPr lang="en-US" dirty="0"/>
                    </a:p>
                  </a:txBody>
                  <a:tcPr/>
                </a:tc>
                <a:tc>
                  <a:txBody>
                    <a:bodyPr/>
                    <a:lstStyle/>
                    <a:p>
                      <a:pPr algn="ctr"/>
                      <a:r>
                        <a:rPr lang="en-US" sz="1600" b="0" dirty="0" smtClean="0"/>
                        <a:t>$.38</a:t>
                      </a:r>
                      <a:endParaRPr lang="en-US" sz="1600" b="0" dirty="0"/>
                    </a:p>
                  </a:txBody>
                  <a:tcPr/>
                </a:tc>
              </a:tr>
              <a:tr h="356304">
                <a:tc>
                  <a:txBody>
                    <a:bodyPr/>
                    <a:lstStyle/>
                    <a:p>
                      <a:r>
                        <a:rPr lang="en-US" dirty="0" smtClean="0"/>
                        <a:t>Padded Envelope</a:t>
                      </a:r>
                      <a:endParaRPr lang="en-US" dirty="0"/>
                    </a:p>
                  </a:txBody>
                  <a:tcPr/>
                </a:tc>
                <a:tc>
                  <a:txBody>
                    <a:bodyPr/>
                    <a:lstStyle/>
                    <a:p>
                      <a:pPr algn="ctr"/>
                      <a:r>
                        <a:rPr lang="en-US" sz="1600" b="0" dirty="0" smtClean="0"/>
                        <a:t>$.02</a:t>
                      </a:r>
                      <a:endParaRPr lang="en-US" sz="1600" b="0" dirty="0"/>
                    </a:p>
                  </a:txBody>
                  <a:tcPr/>
                </a:tc>
              </a:tr>
              <a:tr h="356304">
                <a:tc>
                  <a:txBody>
                    <a:bodyPr/>
                    <a:lstStyle/>
                    <a:p>
                      <a:endParaRPr lang="en-US" dirty="0"/>
                    </a:p>
                  </a:txBody>
                  <a:tcPr/>
                </a:tc>
                <a:tc>
                  <a:txBody>
                    <a:bodyPr/>
                    <a:lstStyle/>
                    <a:p>
                      <a:pPr algn="ctr"/>
                      <a:endParaRPr lang="en-US" sz="1600" b="0" dirty="0"/>
                    </a:p>
                  </a:txBody>
                  <a:tcPr/>
                </a:tc>
              </a:tr>
              <a:tr h="356304">
                <a:tc>
                  <a:txBody>
                    <a:bodyPr/>
                    <a:lstStyle/>
                    <a:p>
                      <a:pPr algn="ctr"/>
                      <a:r>
                        <a:rPr lang="en-US" sz="1600" b="1" dirty="0"/>
                        <a:t>Fixed Expenses</a:t>
                      </a:r>
                    </a:p>
                  </a:txBody>
                  <a:tcPr/>
                </a:tc>
                <a:tc>
                  <a:txBody>
                    <a:bodyPr/>
                    <a:lstStyle/>
                    <a:p>
                      <a:pPr algn="ctr"/>
                      <a:r>
                        <a:rPr lang="en-US" sz="1600" b="1" dirty="0"/>
                        <a:t>Total:  </a:t>
                      </a:r>
                      <a:r>
                        <a:rPr lang="en-US" sz="1600" b="1" dirty="0" smtClean="0"/>
                        <a:t>$175.00</a:t>
                      </a:r>
                      <a:endParaRPr lang="en-US" sz="1600" b="1" dirty="0"/>
                    </a:p>
                  </a:txBody>
                  <a:tcPr/>
                </a:tc>
                <a:extLst>
                  <a:ext uri="{0D108BD9-81ED-4DB2-BD59-A6C34878D82A}">
                    <a16:rowId xmlns:a16="http://schemas.microsoft.com/office/drawing/2014/main" xmlns="" val="10008"/>
                  </a:ext>
                </a:extLst>
              </a:tr>
              <a:tr h="356304">
                <a:tc>
                  <a:txBody>
                    <a:bodyPr/>
                    <a:lstStyle/>
                    <a:p>
                      <a:pPr algn="ctr"/>
                      <a:r>
                        <a:rPr lang="en-US" sz="1800" b="0" dirty="0"/>
                        <a:t>Item</a:t>
                      </a:r>
                    </a:p>
                  </a:txBody>
                  <a:tcPr/>
                </a:tc>
                <a:tc>
                  <a:txBody>
                    <a:bodyPr/>
                    <a:lstStyle/>
                    <a:p>
                      <a:pPr algn="ctr"/>
                      <a:r>
                        <a:rPr lang="en-US" sz="1600" b="0" dirty="0"/>
                        <a:t>$</a:t>
                      </a:r>
                    </a:p>
                  </a:txBody>
                  <a:tcPr/>
                </a:tc>
                <a:extLst>
                  <a:ext uri="{0D108BD9-81ED-4DB2-BD59-A6C34878D82A}">
                    <a16:rowId xmlns:a16="http://schemas.microsoft.com/office/drawing/2014/main" xmlns="" val="10009"/>
                  </a:ext>
                </a:extLst>
              </a:tr>
              <a:tr h="356304">
                <a:tc>
                  <a:txBody>
                    <a:bodyPr/>
                    <a:lstStyle/>
                    <a:p>
                      <a:pPr algn="ctr"/>
                      <a:r>
                        <a:rPr lang="en-US" sz="1800" b="0" dirty="0" smtClean="0">
                          <a:solidFill>
                            <a:schemeClr val="tx1"/>
                          </a:solidFill>
                        </a:rPr>
                        <a:t>Salary</a:t>
                      </a:r>
                      <a:endParaRPr lang="en-US" sz="1800" b="0" dirty="0">
                        <a:solidFill>
                          <a:schemeClr val="tx1"/>
                        </a:solidFill>
                      </a:endParaRPr>
                    </a:p>
                  </a:txBody>
                  <a:tcPr/>
                </a:tc>
                <a:tc>
                  <a:txBody>
                    <a:bodyPr/>
                    <a:lstStyle/>
                    <a:p>
                      <a:pPr algn="ctr"/>
                      <a:r>
                        <a:rPr lang="en-US" sz="1800" b="0" dirty="0" smtClean="0">
                          <a:solidFill>
                            <a:schemeClr val="tx1"/>
                          </a:solidFill>
                        </a:rPr>
                        <a:t>$80.00</a:t>
                      </a:r>
                      <a:endParaRPr lang="en-US" sz="1800" b="0" dirty="0">
                        <a:solidFill>
                          <a:schemeClr val="tx1"/>
                        </a:solidFill>
                      </a:endParaRPr>
                    </a:p>
                  </a:txBody>
                  <a:tcPr/>
                </a:tc>
              </a:tr>
              <a:tr h="356304">
                <a:tc>
                  <a:txBody>
                    <a:bodyPr/>
                    <a:lstStyle/>
                    <a:p>
                      <a:pPr algn="ctr"/>
                      <a:r>
                        <a:rPr lang="en-US" sz="1800" b="0" dirty="0" smtClean="0"/>
                        <a:t>Advertising</a:t>
                      </a:r>
                      <a:endParaRPr lang="en-US" sz="1800" b="0" dirty="0"/>
                    </a:p>
                  </a:txBody>
                  <a:tcPr/>
                </a:tc>
                <a:tc>
                  <a:txBody>
                    <a:bodyPr/>
                    <a:lstStyle/>
                    <a:p>
                      <a:pPr algn="ctr"/>
                      <a:r>
                        <a:rPr lang="en-US" sz="1800" b="0" dirty="0" smtClean="0"/>
                        <a:t>$5.00</a:t>
                      </a:r>
                      <a:endParaRPr lang="en-US" sz="1800" b="0" dirty="0"/>
                    </a:p>
                  </a:txBody>
                  <a:tcPr/>
                </a:tc>
                <a:extLst>
                  <a:ext uri="{0D108BD9-81ED-4DB2-BD59-A6C34878D82A}">
                    <a16:rowId xmlns:a16="http://schemas.microsoft.com/office/drawing/2014/main" xmlns="" val="10011"/>
                  </a:ext>
                </a:extLst>
              </a:tr>
              <a:tr h="356304">
                <a:tc>
                  <a:txBody>
                    <a:bodyPr/>
                    <a:lstStyle/>
                    <a:p>
                      <a:pPr algn="ctr"/>
                      <a:r>
                        <a:rPr lang="en-US" sz="1800" b="0" dirty="0" smtClean="0"/>
                        <a:t>Depreciation</a:t>
                      </a:r>
                      <a:endParaRPr lang="en-US" sz="1800" b="0" dirty="0"/>
                    </a:p>
                  </a:txBody>
                  <a:tcPr/>
                </a:tc>
                <a:tc>
                  <a:txBody>
                    <a:bodyPr/>
                    <a:lstStyle/>
                    <a:p>
                      <a:pPr algn="ctr"/>
                      <a:r>
                        <a:rPr lang="en-US" sz="1800" b="0" dirty="0" smtClean="0"/>
                        <a:t>$30.00</a:t>
                      </a:r>
                      <a:endParaRPr lang="en-US" sz="1800" b="0" dirty="0"/>
                    </a:p>
                  </a:txBody>
                  <a:tcPr/>
                </a:tc>
                <a:extLst>
                  <a:ext uri="{0D108BD9-81ED-4DB2-BD59-A6C34878D82A}">
                    <a16:rowId xmlns:a16="http://schemas.microsoft.com/office/drawing/2014/main" xmlns="" val="10012"/>
                  </a:ext>
                </a:extLst>
              </a:tr>
              <a:tr h="356304">
                <a:tc>
                  <a:txBody>
                    <a:bodyPr/>
                    <a:lstStyle/>
                    <a:p>
                      <a:pPr algn="ctr"/>
                      <a:r>
                        <a:rPr lang="en-US" sz="1800" b="0" dirty="0" smtClean="0"/>
                        <a:t>Utilities</a:t>
                      </a:r>
                      <a:endParaRPr lang="en-US" sz="1800" b="0" dirty="0"/>
                    </a:p>
                  </a:txBody>
                  <a:tcPr/>
                </a:tc>
                <a:tc>
                  <a:txBody>
                    <a:bodyPr/>
                    <a:lstStyle/>
                    <a:p>
                      <a:pPr algn="ctr"/>
                      <a:r>
                        <a:rPr lang="en-US" sz="1800" b="0" dirty="0" smtClean="0"/>
                        <a:t>$40.00</a:t>
                      </a:r>
                      <a:endParaRPr lang="en-US" sz="1800" b="0" dirty="0"/>
                    </a:p>
                  </a:txBody>
                  <a:tcPr/>
                </a:tc>
                <a:extLst>
                  <a:ext uri="{0D108BD9-81ED-4DB2-BD59-A6C34878D82A}">
                    <a16:rowId xmlns:a16="http://schemas.microsoft.com/office/drawing/2014/main" xmlns="" val="10013"/>
                  </a:ext>
                </a:extLst>
              </a:tr>
              <a:tr h="340102">
                <a:tc>
                  <a:txBody>
                    <a:bodyPr/>
                    <a:lstStyle/>
                    <a:p>
                      <a:pPr algn="ctr"/>
                      <a:r>
                        <a:rPr lang="en-US" sz="1800" b="0" dirty="0" smtClean="0">
                          <a:solidFill>
                            <a:schemeClr val="tx1"/>
                          </a:solidFill>
                        </a:rPr>
                        <a:t>Rent</a:t>
                      </a:r>
                      <a:endParaRPr lang="en-US" sz="1800" b="0" dirty="0">
                        <a:solidFill>
                          <a:schemeClr val="tx1"/>
                        </a:solidFill>
                      </a:endParaRPr>
                    </a:p>
                  </a:txBody>
                  <a:tcPr/>
                </a:tc>
                <a:tc>
                  <a:txBody>
                    <a:bodyPr/>
                    <a:lstStyle/>
                    <a:p>
                      <a:pPr algn="ctr"/>
                      <a:r>
                        <a:rPr lang="en-US" sz="1800" b="0" dirty="0" smtClean="0">
                          <a:solidFill>
                            <a:schemeClr val="tx1"/>
                          </a:solidFill>
                        </a:rPr>
                        <a:t>$20.00</a:t>
                      </a:r>
                      <a:endParaRPr lang="en-US" sz="1800" b="0" dirty="0">
                        <a:solidFill>
                          <a:schemeClr val="tx1"/>
                        </a:solidFill>
                      </a:endParaRPr>
                    </a:p>
                  </a:txBody>
                  <a:tcPr/>
                </a:tc>
                <a:extLst>
                  <a:ext uri="{0D108BD9-81ED-4DB2-BD59-A6C34878D82A}">
                    <a16:rowId xmlns:a16="http://schemas.microsoft.com/office/drawing/2014/main" xmlns="" val="10014"/>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02405527"/>
              </p:ext>
            </p:extLst>
          </p:nvPr>
        </p:nvGraphicFramePr>
        <p:xfrm>
          <a:off x="304800" y="2057400"/>
          <a:ext cx="4572000" cy="2031974"/>
        </p:xfrm>
        <a:graphic>
          <a:graphicData uri="http://schemas.openxmlformats.org/drawingml/2006/table">
            <a:tbl>
              <a:tblPr/>
              <a:tblGrid>
                <a:gridCol w="2590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tblGrid>
              <a:tr h="228600">
                <a:tc gridSpan="3">
                  <a:txBody>
                    <a:bodyPr/>
                    <a:lstStyle/>
                    <a:p>
                      <a:pPr marL="0" marR="0" algn="ctr">
                        <a:spcBef>
                          <a:spcPts val="0"/>
                        </a:spcBef>
                        <a:spcAft>
                          <a:spcPts val="0"/>
                        </a:spcAft>
                      </a:pPr>
                      <a:r>
                        <a:rPr lang="en-US" sz="1600" b="1" dirty="0">
                          <a:solidFill>
                            <a:schemeClr val="bg1"/>
                          </a:solidFill>
                          <a:latin typeface="+mn-lt"/>
                          <a:ea typeface="Times New Roman"/>
                          <a:cs typeface="Times New Roman"/>
                        </a:rPr>
                        <a:t>Economics</a:t>
                      </a:r>
                      <a:r>
                        <a:rPr lang="en-US" sz="1600" b="1" baseline="0" dirty="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281318">
                <a:tc>
                  <a:txBody>
                    <a:bodyPr/>
                    <a:lstStyle/>
                    <a:p>
                      <a:pPr marL="0" marR="0">
                        <a:spcBef>
                          <a:spcPts val="0"/>
                        </a:spcBef>
                        <a:spcAft>
                          <a:spcPts val="0"/>
                        </a:spcAft>
                      </a:pPr>
                      <a:r>
                        <a:rPr lang="en-US" sz="1600" b="1" dirty="0">
                          <a:latin typeface="Calibri"/>
                          <a:ea typeface="Times New Roman"/>
                          <a:cs typeface="Times New Roman"/>
                        </a:rPr>
                        <a:t>Selling 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$20.00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01612">
                <a:tc>
                  <a:txBody>
                    <a:bodyPr/>
                    <a:lstStyle/>
                    <a:p>
                      <a:pPr marL="0" marR="0">
                        <a:spcBef>
                          <a:spcPts val="0"/>
                        </a:spcBef>
                        <a:spcAft>
                          <a:spcPts val="0"/>
                        </a:spcAft>
                      </a:pPr>
                      <a:r>
                        <a:rPr lang="en-US" sz="1600" dirty="0">
                          <a:latin typeface="Calibri"/>
                          <a:ea typeface="Times New Roman"/>
                          <a:cs typeface="Times New Roman"/>
                        </a:rPr>
                        <a:t>      Cost of var.</a:t>
                      </a:r>
                      <a:r>
                        <a:rPr lang="en-US" sz="1600" baseline="0" dirty="0">
                          <a:latin typeface="Calibri"/>
                          <a:ea typeface="Times New Roman"/>
                          <a:cs typeface="Times New Roman"/>
                        </a:rPr>
                        <a:t> </a:t>
                      </a:r>
                      <a:r>
                        <a:rPr lang="en-US" sz="1600" dirty="0">
                          <a:latin typeface="Calibri"/>
                          <a:ea typeface="Times New Roman"/>
                          <a:cs typeface="Times New Roman"/>
                        </a:rPr>
                        <a:t>materials</a:t>
                      </a:r>
                      <a:r>
                        <a:rPr lang="en-US" sz="1600" baseline="0" dirty="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$0.85</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81318">
                <a:tc>
                  <a:txBody>
                    <a:bodyPr/>
                    <a:lstStyle/>
                    <a:p>
                      <a:pPr marL="0" marR="0">
                        <a:spcBef>
                          <a:spcPts val="0"/>
                        </a:spcBef>
                        <a:spcAft>
                          <a:spcPts val="0"/>
                        </a:spcAft>
                      </a:pPr>
                      <a:r>
                        <a:rPr lang="en-US" sz="1600" dirty="0">
                          <a:latin typeface="Calibri"/>
                          <a:ea typeface="Times New Roman"/>
                          <a:cs typeface="Times New Roman"/>
                        </a:rPr>
                        <a:t>      Cost</a:t>
                      </a:r>
                      <a:r>
                        <a:rPr lang="en-US" sz="1600" baseline="0" dirty="0">
                          <a:latin typeface="Calibri"/>
                          <a:ea typeface="Times New Roman"/>
                          <a:cs typeface="Times New Roman"/>
                        </a:rPr>
                        <a:t> of l</a:t>
                      </a:r>
                      <a:r>
                        <a:rPr lang="en-US" sz="1600" dirty="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$0.32</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4908">
                <a:tc>
                  <a:txBody>
                    <a:bodyPr/>
                    <a:lstStyle/>
                    <a:p>
                      <a:pPr marL="0" marR="0">
                        <a:spcBef>
                          <a:spcPts val="0"/>
                        </a:spcBef>
                        <a:spcAft>
                          <a:spcPts val="0"/>
                        </a:spcAft>
                      </a:pPr>
                      <a:r>
                        <a:rPr lang="en-US" sz="1600" dirty="0">
                          <a:latin typeface="Calibri"/>
                          <a:ea typeface="Times New Roman"/>
                          <a:cs typeface="Times New Roman"/>
                        </a:rPr>
                        <a:t>      Other</a:t>
                      </a:r>
                      <a:r>
                        <a:rPr lang="en-US" sz="1600" baseline="0" dirty="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$2.00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281318">
                <a:tc>
                  <a:txBody>
                    <a:bodyPr/>
                    <a:lstStyle/>
                    <a:p>
                      <a:pPr marL="0" marR="0">
                        <a:spcBef>
                          <a:spcPts val="0"/>
                        </a:spcBef>
                        <a:spcAft>
                          <a:spcPts val="0"/>
                        </a:spcAft>
                      </a:pPr>
                      <a:r>
                        <a:rPr lang="en-US" sz="1600" b="1" dirty="0">
                          <a:latin typeface="Calibri"/>
                          <a:ea typeface="Times New Roman"/>
                          <a:cs typeface="Times New Roman"/>
                        </a:rPr>
                        <a:t>Total</a:t>
                      </a:r>
                      <a:r>
                        <a:rPr lang="en-US" sz="1600" b="1" baseline="0" dirty="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$3.17</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81318">
                <a:tc>
                  <a:txBody>
                    <a:bodyPr/>
                    <a:lstStyle/>
                    <a:p>
                      <a:pPr marL="0" marR="0">
                        <a:spcBef>
                          <a:spcPts val="0"/>
                        </a:spcBef>
                        <a:spcAft>
                          <a:spcPts val="0"/>
                        </a:spcAft>
                      </a:pPr>
                      <a:r>
                        <a:rPr lang="en-US" sz="1600" b="1" dirty="0">
                          <a:latin typeface="Calibri"/>
                          <a:ea typeface="Times New Roman"/>
                          <a:cs typeface="Times New Roman"/>
                        </a:rPr>
                        <a:t>Contribution 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ea typeface="Times New Roman"/>
                          <a:cs typeface="Times New Roman"/>
                        </a:rPr>
                        <a:t>$16.83</a:t>
                      </a:r>
                      <a:endParaRPr lang="en-US" sz="14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74191308"/>
              </p:ext>
            </p:extLst>
          </p:nvPr>
        </p:nvGraphicFramePr>
        <p:xfrm>
          <a:off x="304800" y="1251510"/>
          <a:ext cx="4572000" cy="67056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Definition</a:t>
                      </a:r>
                      <a:r>
                        <a:rPr lang="en-US" sz="1600" b="1" baseline="0" dirty="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One</a:t>
                      </a:r>
                      <a:r>
                        <a:rPr lang="en-US" sz="1600" b="0" baseline="0" dirty="0" smtClean="0">
                          <a:solidFill>
                            <a:schemeClr val="tx1"/>
                          </a:solidFill>
                        </a:rPr>
                        <a:t> 4 oz. bar of Acne Free soap </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15278632"/>
              </p:ext>
            </p:extLst>
          </p:nvPr>
        </p:nvGraphicFramePr>
        <p:xfrm>
          <a:off x="304801" y="4267200"/>
          <a:ext cx="4571999" cy="780288"/>
        </p:xfrm>
        <a:graphic>
          <a:graphicData uri="http://schemas.openxmlformats.org/drawingml/2006/table">
            <a:tbl>
              <a:tblPr/>
              <a:tblGrid>
                <a:gridCol w="1518936">
                  <a:extLst>
                    <a:ext uri="{9D8B030D-6E8A-4147-A177-3AD203B41FA5}">
                      <a16:colId xmlns:a16="http://schemas.microsoft.com/office/drawing/2014/main" xmlns="" val="20000"/>
                    </a:ext>
                  </a:extLst>
                </a:gridCol>
                <a:gridCol w="358849">
                  <a:extLst>
                    <a:ext uri="{9D8B030D-6E8A-4147-A177-3AD203B41FA5}">
                      <a16:colId xmlns:a16="http://schemas.microsoft.com/office/drawing/2014/main" xmlns="" val="20001"/>
                    </a:ext>
                  </a:extLst>
                </a:gridCol>
                <a:gridCol w="898071">
                  <a:extLst>
                    <a:ext uri="{9D8B030D-6E8A-4147-A177-3AD203B41FA5}">
                      <a16:colId xmlns:a16="http://schemas.microsoft.com/office/drawing/2014/main" xmlns="" val="20002"/>
                    </a:ext>
                  </a:extLst>
                </a:gridCol>
                <a:gridCol w="408214">
                  <a:extLst>
                    <a:ext uri="{9D8B030D-6E8A-4147-A177-3AD203B41FA5}">
                      <a16:colId xmlns:a16="http://schemas.microsoft.com/office/drawing/2014/main" xmlns="" val="20003"/>
                    </a:ext>
                  </a:extLst>
                </a:gridCol>
                <a:gridCol w="1387929">
                  <a:extLst>
                    <a:ext uri="{9D8B030D-6E8A-4147-A177-3AD203B41FA5}">
                      <a16:colId xmlns:a16="http://schemas.microsoft.com/office/drawing/2014/main" xmlns="" val="20004"/>
                    </a:ext>
                  </a:extLst>
                </a:gridCol>
              </a:tblGrid>
              <a:tr h="201453">
                <a:tc gridSpan="5">
                  <a:txBody>
                    <a:bodyPr/>
                    <a:lstStyle/>
                    <a:p>
                      <a:pPr marL="0" marR="0" algn="ctr">
                        <a:spcBef>
                          <a:spcPts val="0"/>
                        </a:spcBef>
                        <a:spcAft>
                          <a:spcPts val="0"/>
                        </a:spcAft>
                      </a:pPr>
                      <a:r>
                        <a:rPr lang="en-US" sz="1600" b="1" dirty="0">
                          <a:solidFill>
                            <a:schemeClr val="bg1"/>
                          </a:solidFill>
                          <a:latin typeface="+mn-lt"/>
                          <a:ea typeface="Times New Roman"/>
                        </a:rPr>
                        <a:t>Monthly</a:t>
                      </a:r>
                      <a:r>
                        <a:rPr lang="en-US" sz="1600" b="1" baseline="0" dirty="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0"/>
                  </a:ext>
                </a:extLst>
              </a:tr>
              <a:tr h="268224">
                <a:tc>
                  <a:txBody>
                    <a:bodyPr/>
                    <a:lstStyle/>
                    <a:p>
                      <a:pPr marL="0" marR="0" algn="ctr">
                        <a:spcBef>
                          <a:spcPts val="0"/>
                        </a:spcBef>
                        <a:spcAft>
                          <a:spcPts val="0"/>
                        </a:spcAft>
                      </a:pPr>
                      <a:r>
                        <a:rPr lang="en-US" sz="1600" dirty="0" smtClean="0">
                          <a:latin typeface="Calibri"/>
                          <a:ea typeface="Times New Roman"/>
                        </a:rPr>
                        <a:t>$175.00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10.39</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Calibri"/>
                          <a:ea typeface="Times New Roman"/>
                        </a:rPr>
                        <a:t>11 four ounce bars </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8224">
                <a:tc>
                  <a:txBody>
                    <a:bodyPr/>
                    <a:lstStyle/>
                    <a:p>
                      <a:pPr marL="0" marR="0" algn="ctr">
                        <a:spcBef>
                          <a:spcPts val="0"/>
                        </a:spcBef>
                        <a:spcAft>
                          <a:spcPts val="0"/>
                        </a:spcAft>
                      </a:pPr>
                      <a:r>
                        <a:rPr lang="en-US" sz="1600" dirty="0" smtClean="0">
                          <a:latin typeface="Calibri"/>
                          <a:ea typeface="Times New Roman"/>
                        </a:rPr>
                        <a:t>$16.83</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4" name="Cloud 3"/>
          <p:cNvSpPr/>
          <p:nvPr/>
        </p:nvSpPr>
        <p:spPr>
          <a:xfrm>
            <a:off x="2590800" y="5206264"/>
            <a:ext cx="2057400" cy="16326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63% of people are willing to pay over $15 </a:t>
            </a:r>
            <a:endParaRPr lang="en-US" dirty="0"/>
          </a:p>
        </p:txBody>
      </p:sp>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85" y="581930"/>
            <a:ext cx="6589199" cy="1280890"/>
          </a:xfrm>
        </p:spPr>
        <p:txBody>
          <a:bodyPr/>
          <a:lstStyle/>
          <a:p>
            <a:r>
              <a:rPr lang="en-US" dirty="0" smtClean="0"/>
              <a:t>Market Analysis</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1509938"/>
              </p:ext>
            </p:extLst>
          </p:nvPr>
        </p:nvGraphicFramePr>
        <p:xfrm>
          <a:off x="381000" y="2667000"/>
          <a:ext cx="5105400" cy="3970243"/>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xmlns="" val="20000"/>
                    </a:ext>
                  </a:extLst>
                </a:gridCol>
                <a:gridCol w="2552700">
                  <a:extLst>
                    <a:ext uri="{9D8B030D-6E8A-4147-A177-3AD203B41FA5}">
                      <a16:colId xmlns:a16="http://schemas.microsoft.com/office/drawing/2014/main" xmlns="" val="20001"/>
                    </a:ext>
                  </a:extLst>
                </a:gridCol>
              </a:tblGrid>
              <a:tr h="152400">
                <a:tc gridSpan="2">
                  <a:txBody>
                    <a:bodyPr/>
                    <a:lstStyle/>
                    <a:p>
                      <a:pPr algn="ctr"/>
                      <a:r>
                        <a:rPr lang="en-US" sz="1600" dirty="0">
                          <a:solidFill>
                            <a:schemeClr val="bg1"/>
                          </a:solidFill>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121920">
                <a:tc>
                  <a:txBody>
                    <a:bodyPr/>
                    <a:lstStyle/>
                    <a:p>
                      <a:pPr algn="ctr"/>
                      <a:r>
                        <a:rPr lang="en-US" sz="1600" b="1" dirty="0">
                          <a:solidFill>
                            <a:schemeClr val="tx1"/>
                          </a:solidFill>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1"/>
                  </a:ext>
                </a:extLst>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Parents of teens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Ages</a:t>
                      </a:r>
                      <a:r>
                        <a:rPr lang="en-US" sz="1600" b="0" baseline="0" dirty="0" smtClean="0">
                          <a:solidFill>
                            <a:schemeClr val="tx1"/>
                          </a:solidFill>
                        </a:rPr>
                        <a:t> 13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solidFill>
                            <a:schemeClr val="tx1"/>
                          </a:solidFill>
                        </a:rPr>
                        <a:t>Middle to high income </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Tolland</a:t>
                      </a:r>
                      <a:r>
                        <a:rPr lang="en-US" sz="1600" b="0" baseline="0" dirty="0" smtClean="0">
                          <a:solidFill>
                            <a:schemeClr val="tx1"/>
                          </a:solidFill>
                        </a:rPr>
                        <a:t> County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solidFill>
                            <a:schemeClr val="tx1"/>
                          </a:solidFill>
                        </a:rPr>
                        <a:t>Hartford County</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Buying</a:t>
                      </a:r>
                      <a:r>
                        <a:rPr lang="en-US" sz="1600" b="1" baseline="0" dirty="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3"/>
                  </a:ext>
                </a:extLst>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Boost</a:t>
                      </a:r>
                      <a:r>
                        <a:rPr lang="en-US" sz="1600" b="0" baseline="0" dirty="0" smtClean="0">
                          <a:solidFill>
                            <a:schemeClr val="tx1"/>
                          </a:solidFill>
                        </a:rPr>
                        <a:t> of Confidence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solidFill>
                            <a:schemeClr val="tx1"/>
                          </a:solidFill>
                        </a:rPr>
                        <a:t>Healthy skin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solidFill>
                            <a:schemeClr val="tx1"/>
                          </a:solidFill>
                        </a:rPr>
                        <a:t>Healthy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solidFill>
                            <a:schemeClr val="tx1"/>
                          </a:solidFill>
                        </a:rPr>
                        <a:t>Less harsh chemicals on skin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rPr>
                        <a:t>Every</a:t>
                      </a:r>
                      <a:r>
                        <a:rPr lang="en-US" sz="1600" b="0" baseline="0" dirty="0" smtClean="0">
                          <a:solidFill>
                            <a:schemeClr val="tx1"/>
                          </a:solidFill>
                        </a:rPr>
                        <a:t> two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solidFill>
                            <a:schemeClr val="tx1"/>
                          </a:solidFill>
                        </a:rPr>
                        <a:t>By happy customers spreading the word </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grpSp>
        <p:nvGrpSpPr>
          <p:cNvPr id="29" name="Group 28"/>
          <p:cNvGrpSpPr/>
          <p:nvPr/>
        </p:nvGrpSpPr>
        <p:grpSpPr>
          <a:xfrm>
            <a:off x="5812692" y="2630088"/>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Total Population</a:t>
                </a:r>
              </a:p>
            </p:txBody>
          </p:sp>
          <p:sp>
            <p:nvSpPr>
              <p:cNvPr id="13" name="Rectangle 12"/>
              <p:cNvSpPr/>
              <p:nvPr/>
            </p:nvSpPr>
            <p:spPr>
              <a:xfrm>
                <a:off x="6178379" y="2991434"/>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Target Market Population </a:t>
                </a: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2 Million </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Market </a:t>
                </a:r>
                <a:r>
                  <a:rPr lang="en-US" sz="1600" dirty="0" smtClean="0">
                    <a:solidFill>
                      <a:schemeClr val="tx1"/>
                    </a:solidFill>
                  </a:rPr>
                  <a:t>Size</a:t>
                </a:r>
                <a:endParaRPr lang="en-US" sz="1600"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76800365"/>
              </p:ext>
            </p:extLst>
          </p:nvPr>
        </p:nvGraphicFramePr>
        <p:xfrm>
          <a:off x="402492" y="1266991"/>
          <a:ext cx="8229600" cy="12573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42900">
                <a:tc gridSpan="4">
                  <a:txBody>
                    <a:bodyPr/>
                    <a:lstStyle/>
                    <a:p>
                      <a:pPr algn="ctr"/>
                      <a:r>
                        <a:rPr lang="en-US" sz="1600" dirty="0">
                          <a:solidFill>
                            <a:schemeClr val="bg1"/>
                          </a:solidFill>
                        </a:rPr>
                        <a:t>Market</a:t>
                      </a:r>
                      <a:r>
                        <a:rPr lang="en-US" sz="1600" baseline="0" dirty="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1600" dirty="0"/>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tx1"/>
                          </a:solidFill>
                        </a:rPr>
                        <a:t>Cosmetics ,Beauty Supply &amp; Perfume Industry</a:t>
                      </a:r>
                      <a:endParaRPr lang="en-US" sz="18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Annual</a:t>
                      </a:r>
                      <a:r>
                        <a:rPr lang="en-US" sz="1600" baseline="0" dirty="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$20 Billion</a:t>
                      </a:r>
                      <a:endParaRPr lang="en-US" sz="18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7" name="Rectangle 16"/>
          <p:cNvSpPr/>
          <p:nvPr/>
        </p:nvSpPr>
        <p:spPr>
          <a:xfrm>
            <a:off x="6650891" y="4372138"/>
            <a:ext cx="1185985" cy="4912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600,000</a:t>
            </a:r>
            <a:endParaRPr lang="en-US" b="1" dirty="0">
              <a:solidFill>
                <a:prstClr val="black"/>
              </a:solidFill>
              <a:ea typeface="Times New Roman"/>
              <a:cs typeface="Times New Roman"/>
            </a:endParaRPr>
          </a:p>
        </p:txBody>
      </p:sp>
      <p:sp>
        <p:nvSpPr>
          <p:cNvPr id="18" name="Rectangle 17"/>
          <p:cNvSpPr/>
          <p:nvPr/>
        </p:nvSpPr>
        <p:spPr>
          <a:xfrm>
            <a:off x="6629400" y="5715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6,000</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7555523" y="6022178"/>
            <a:ext cx="1588477" cy="835821"/>
          </a:xfrm>
          <a:prstGeom prst="rect">
            <a:avLst/>
          </a:prstGeom>
        </p:spPr>
      </p:pic>
      <p:pic>
        <p:nvPicPr>
          <p:cNvPr id="3" name="Picture 2"/>
          <p:cNvPicPr>
            <a:picLocks noChangeAspect="1"/>
          </p:cNvPicPr>
          <p:nvPr/>
        </p:nvPicPr>
        <p:blipFill>
          <a:blip r:embed="rId4"/>
          <a:stretch>
            <a:fillRect/>
          </a:stretch>
        </p:blipFill>
        <p:spPr>
          <a:xfrm>
            <a:off x="7458075" y="0"/>
            <a:ext cx="1685925" cy="10096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t>
            </a:r>
            <a:r>
              <a:rPr lang="en-US" dirty="0"/>
              <a:t>and </a:t>
            </a:r>
            <a:r>
              <a:rPr lang="en-US" dirty="0" smtClean="0"/>
              <a:t>Sales</a:t>
            </a:r>
            <a:endParaRPr lang="en-US" dirty="0"/>
          </a:p>
        </p:txBody>
      </p:sp>
      <p:sp>
        <p:nvSpPr>
          <p:cNvPr id="3" name="Content Placeholder 2"/>
          <p:cNvSpPr>
            <a:spLocks noGrp="1"/>
          </p:cNvSpPr>
          <p:nvPr>
            <p:ph idx="1"/>
          </p:nvPr>
        </p:nvSpPr>
        <p:spPr>
          <a:xfrm>
            <a:off x="1838325" y="1633760"/>
            <a:ext cx="6591985" cy="3777622"/>
          </a:xfrm>
        </p:spPr>
        <p:txBody>
          <a:bodyPr/>
          <a:lstStyle/>
          <a:p>
            <a:pPr>
              <a:buFont typeface="Wingdings 3" panose="05040102010807070707" pitchFamily="18" charset="2"/>
              <a:buChar char=""/>
            </a:pPr>
            <a:r>
              <a:rPr lang="en-US" sz="2000" dirty="0" smtClean="0"/>
              <a:t>Social Media </a:t>
            </a:r>
          </a:p>
          <a:p>
            <a:pPr lvl="1">
              <a:buFont typeface="Wingdings 3" panose="05040102010807070707" pitchFamily="18" charset="2"/>
              <a:buChar char=""/>
            </a:pPr>
            <a:r>
              <a:rPr lang="en-US" dirty="0" smtClean="0"/>
              <a:t>Facebook</a:t>
            </a:r>
          </a:p>
          <a:p>
            <a:pPr lvl="1">
              <a:buFont typeface="Wingdings 3" panose="05040102010807070707" pitchFamily="18" charset="2"/>
              <a:buChar char=""/>
            </a:pPr>
            <a:r>
              <a:rPr lang="en-US" dirty="0" smtClean="0"/>
              <a:t>Twitter </a:t>
            </a:r>
            <a:endParaRPr lang="en-US" dirty="0"/>
          </a:p>
          <a:p>
            <a:pPr lvl="1">
              <a:buFont typeface="Wingdings 3" panose="05040102010807070707" pitchFamily="18" charset="2"/>
              <a:buChar char=""/>
            </a:pPr>
            <a:r>
              <a:rPr lang="en-US" dirty="0" smtClean="0"/>
              <a:t>Instagram </a:t>
            </a:r>
          </a:p>
          <a:p>
            <a:pPr>
              <a:buFont typeface="Wingdings 3" panose="05040102010807070707" pitchFamily="18" charset="2"/>
              <a:buChar char=""/>
            </a:pPr>
            <a:r>
              <a:rPr lang="en-US" sz="2000" dirty="0" smtClean="0"/>
              <a:t>Website </a:t>
            </a:r>
          </a:p>
          <a:p>
            <a:pPr>
              <a:buFont typeface="Wingdings 3" panose="05040102010807070707" pitchFamily="18" charset="2"/>
              <a:buChar char=""/>
            </a:pPr>
            <a:r>
              <a:rPr lang="en-US" sz="2000" dirty="0" smtClean="0"/>
              <a:t>Business cards </a:t>
            </a:r>
          </a:p>
          <a:p>
            <a:pPr>
              <a:buFont typeface="Wingdings 3" panose="05040102010807070707" pitchFamily="18" charset="2"/>
              <a:buChar char=""/>
            </a:pPr>
            <a:r>
              <a:rPr lang="en-US" sz="2000" dirty="0" smtClean="0"/>
              <a:t>Word of mouth</a:t>
            </a:r>
          </a:p>
          <a:p>
            <a:pPr>
              <a:buFont typeface="Wingdings 3" panose="05040102010807070707" pitchFamily="18" charset="2"/>
              <a:buChar char=""/>
            </a:pPr>
            <a:r>
              <a:rPr lang="en-US" sz="2000" dirty="0" smtClean="0"/>
              <a:t>Email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5"/>
          <p:cNvPicPr>
            <a:picLocks noChangeAspect="1"/>
          </p:cNvPicPr>
          <p:nvPr/>
        </p:nvPicPr>
        <p:blipFill>
          <a:blip r:embed="rId4"/>
          <a:stretch>
            <a:fillRect/>
          </a:stretch>
        </p:blipFill>
        <p:spPr>
          <a:xfrm>
            <a:off x="6781800" y="1524000"/>
            <a:ext cx="2034268" cy="1143000"/>
          </a:xfrm>
          <a:prstGeom prst="rect">
            <a:avLst/>
          </a:prstGeom>
        </p:spPr>
      </p:pic>
      <p:pic>
        <p:nvPicPr>
          <p:cNvPr id="7" name="Picture 6"/>
          <p:cNvPicPr>
            <a:picLocks noChangeAspect="1"/>
          </p:cNvPicPr>
          <p:nvPr/>
        </p:nvPicPr>
        <p:blipFill>
          <a:blip r:embed="rId5"/>
          <a:stretch>
            <a:fillRect/>
          </a:stretch>
        </p:blipFill>
        <p:spPr>
          <a:xfrm>
            <a:off x="6644368" y="3063081"/>
            <a:ext cx="2171700" cy="19522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2145</Words>
  <Application>Microsoft Office PowerPoint</Application>
  <PresentationFormat>On-screen Show (4:3)</PresentationFormat>
  <Paragraphs>243</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Arial</vt:lpstr>
      <vt:lpstr>Calibri</vt:lpstr>
      <vt:lpstr>Century Gothic</vt:lpstr>
      <vt:lpstr>Myriad Web Pro</vt:lpstr>
      <vt:lpstr>Times New Roman</vt:lpstr>
      <vt:lpstr>Wingdings</vt:lpstr>
      <vt:lpstr>Wingdings 3</vt:lpstr>
      <vt:lpstr>Wisp</vt:lpstr>
      <vt:lpstr>PowerPoint Presentation</vt:lpstr>
      <vt:lpstr>Acne Free</vt:lpstr>
      <vt:lpstr>The problem…</vt:lpstr>
      <vt:lpstr>Our Solutions…</vt:lpstr>
      <vt:lpstr>Description of Acne Free </vt:lpstr>
      <vt:lpstr>PowerPoint Presentation</vt:lpstr>
      <vt:lpstr>Business Model</vt:lpstr>
      <vt:lpstr>Market Analysis</vt:lpstr>
      <vt:lpstr>Marketing and Sales</vt:lpstr>
      <vt:lpstr>Competition</vt:lpstr>
      <vt:lpstr>Qualifications</vt:lpstr>
      <vt:lpstr>Sales Projections</vt:lpstr>
      <vt:lpstr>Start-up Funds</vt:lpstr>
      <vt:lpstr>Philanthropy </vt:lpstr>
      <vt:lpstr>Let us fix your Acne story</vt:lpstr>
    </vt:vector>
  </TitlesOfParts>
  <Company>NFTE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263</cp:revision>
  <cp:lastPrinted>2016-12-13T15:44:50Z</cp:lastPrinted>
  <dcterms:created xsi:type="dcterms:W3CDTF">2012-02-07T20:01:29Z</dcterms:created>
  <dcterms:modified xsi:type="dcterms:W3CDTF">2016-12-13T16:15:45Z</dcterms:modified>
</cp:coreProperties>
</file>