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86" r:id="rId2"/>
    <p:sldId id="289" r:id="rId3"/>
    <p:sldId id="271" r:id="rId4"/>
    <p:sldId id="272" r:id="rId5"/>
    <p:sldId id="273" r:id="rId6"/>
    <p:sldId id="274" r:id="rId7"/>
    <p:sldId id="275" r:id="rId8"/>
    <p:sldId id="276" r:id="rId9"/>
    <p:sldId id="277" r:id="rId10"/>
    <p:sldId id="278" r:id="rId11"/>
    <p:sldId id="279" r:id="rId12"/>
    <p:sldId id="281" r:id="rId13"/>
    <p:sldId id="282" r:id="rId1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ghomwen O" initials="O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94960" autoAdjust="0"/>
  </p:normalViewPr>
  <p:slideViewPr>
    <p:cSldViewPr>
      <p:cViewPr varScale="1">
        <p:scale>
          <a:sx n="104" d="100"/>
          <a:sy n="104" d="100"/>
        </p:scale>
        <p:origin x="-1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1812" y="-12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Drones</a:t>
            </a:r>
            <a:r>
              <a:rPr lang="en-US" baseline="0" dirty="0" smtClean="0"/>
              <a:t> </a:t>
            </a:r>
            <a:r>
              <a:rPr lang="en-US" dirty="0" smtClean="0"/>
              <a:t>Sold</a:t>
            </a:r>
            <a:endParaRPr lang="en-US" dirty="0"/>
          </a:p>
        </c:rich>
      </c:tx>
      <c:overlay val="0"/>
    </c:title>
    <c:autoTitleDeleted val="0"/>
    <c:plotArea>
      <c:layout/>
      <c:barChart>
        <c:barDir val="col"/>
        <c:grouping val="clustered"/>
        <c:varyColors val="0"/>
        <c:ser>
          <c:idx val="0"/>
          <c:order val="0"/>
          <c:tx>
            <c:strRef>
              <c:f>Sheet1!$B$1</c:f>
              <c:strCache>
                <c:ptCount val="1"/>
                <c:pt idx="0">
                  <c:v>Drones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1</c:v>
                </c:pt>
                <c:pt idx="1">
                  <c:v>1</c:v>
                </c:pt>
                <c:pt idx="2">
                  <c:v>2</c:v>
                </c:pt>
                <c:pt idx="3">
                  <c:v>4</c:v>
                </c:pt>
                <c:pt idx="4">
                  <c:v>3</c:v>
                </c:pt>
                <c:pt idx="5">
                  <c:v>4</c:v>
                </c:pt>
                <c:pt idx="6">
                  <c:v>4</c:v>
                </c:pt>
                <c:pt idx="7">
                  <c:v>3</c:v>
                </c:pt>
                <c:pt idx="8">
                  <c:v>3</c:v>
                </c:pt>
                <c:pt idx="9">
                  <c:v>3</c:v>
                </c:pt>
                <c:pt idx="10">
                  <c:v>3</c:v>
                </c:pt>
                <c:pt idx="11">
                  <c:v>2</c:v>
                </c:pt>
              </c:numCache>
            </c:numRef>
          </c:val>
        </c:ser>
        <c:dLbls>
          <c:showLegendKey val="0"/>
          <c:showVal val="0"/>
          <c:showCatName val="0"/>
          <c:showSerName val="0"/>
          <c:showPercent val="0"/>
          <c:showBubbleSize val="0"/>
        </c:dLbls>
        <c:gapWidth val="150"/>
        <c:axId val="25076864"/>
        <c:axId val="25078400"/>
      </c:barChart>
      <c:catAx>
        <c:axId val="25076864"/>
        <c:scaling>
          <c:orientation val="minMax"/>
        </c:scaling>
        <c:delete val="0"/>
        <c:axPos val="b"/>
        <c:majorTickMark val="out"/>
        <c:minorTickMark val="none"/>
        <c:tickLblPos val="nextTo"/>
        <c:crossAx val="25078400"/>
        <c:crosses val="autoZero"/>
        <c:auto val="1"/>
        <c:lblAlgn val="ctr"/>
        <c:lblOffset val="100"/>
        <c:noMultiLvlLbl val="0"/>
      </c:catAx>
      <c:valAx>
        <c:axId val="25078400"/>
        <c:scaling>
          <c:orientation val="minMax"/>
        </c:scaling>
        <c:delete val="0"/>
        <c:axPos val="l"/>
        <c:majorGridlines/>
        <c:numFmt formatCode="General" sourceLinked="1"/>
        <c:majorTickMark val="out"/>
        <c:minorTickMark val="none"/>
        <c:tickLblPos val="nextTo"/>
        <c:crossAx val="2507686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488" cy="4619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1964"/>
          </a:xfrm>
          <a:prstGeom prst="rect">
            <a:avLst/>
          </a:prstGeom>
        </p:spPr>
        <p:txBody>
          <a:bodyPr vert="horz" lIns="91440" tIns="45720" rIns="91440" bIns="45720" rtlCol="0"/>
          <a:lstStyle>
            <a:lvl1pPr algn="r">
              <a:defRPr sz="1200"/>
            </a:lvl1pPr>
          </a:lstStyle>
          <a:p>
            <a:fld id="{443DD1E9-373E-4546-AEF7-A8323C6F19C1}" type="datetimeFigureOut">
              <a:rPr lang="en-US" smtClean="0"/>
              <a:pPr/>
              <a:t>5/17/2013</a:t>
            </a:fld>
            <a:endParaRPr lang="en-US" dirty="0"/>
          </a:p>
        </p:txBody>
      </p:sp>
      <p:sp>
        <p:nvSpPr>
          <p:cNvPr id="4" name="Footer Placeholder 3"/>
          <p:cNvSpPr>
            <a:spLocks noGrp="1"/>
          </p:cNvSpPr>
          <p:nvPr>
            <p:ph type="ftr" sz="quarter" idx="2"/>
          </p:nvPr>
        </p:nvSpPr>
        <p:spPr>
          <a:xfrm>
            <a:off x="1" y="8772524"/>
            <a:ext cx="3011488" cy="46196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4"/>
            <a:ext cx="3011488" cy="461964"/>
          </a:xfrm>
          <a:prstGeom prst="rect">
            <a:avLst/>
          </a:prstGeom>
        </p:spPr>
        <p:txBody>
          <a:bodyPr vert="horz" lIns="91440" tIns="45720" rIns="91440" bIns="45720" rtlCol="0" anchor="b"/>
          <a:lstStyle>
            <a:lvl1pPr algn="r">
              <a:defRPr sz="1200"/>
            </a:lvl1pPr>
          </a:lstStyle>
          <a:p>
            <a:fld id="{BE34B1CC-39E3-4A7E-A15F-DC4711D0D265}" type="slidenum">
              <a:rPr lang="en-US" smtClean="0"/>
              <a:pPr/>
              <a:t>‹#›</a:t>
            </a:fld>
            <a:endParaRPr lang="en-US" dirty="0"/>
          </a:p>
        </p:txBody>
      </p:sp>
    </p:spTree>
    <p:extLst>
      <p:ext uri="{BB962C8B-B14F-4D97-AF65-F5344CB8AC3E}">
        <p14:creationId xmlns:p14="http://schemas.microsoft.com/office/powerpoint/2010/main" val="128625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70" y="0"/>
            <a:ext cx="3011699" cy="461804"/>
          </a:xfrm>
          <a:prstGeom prst="rect">
            <a:avLst/>
          </a:prstGeom>
        </p:spPr>
        <p:txBody>
          <a:bodyPr vert="horz" lIns="92492" tIns="46246" rIns="92492" bIns="46246" rtlCol="0"/>
          <a:lstStyle>
            <a:lvl1pPr algn="r">
              <a:defRPr sz="1200"/>
            </a:lvl1pPr>
          </a:lstStyle>
          <a:p>
            <a:fld id="{CB2BB6C2-F5C4-49BC-BD78-FC7E7B1E650B}" type="datetimeFigureOut">
              <a:rPr lang="en-US" smtClean="0"/>
              <a:pPr/>
              <a:t>5/17/2013</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70" y="8772668"/>
            <a:ext cx="3011699" cy="461804"/>
          </a:xfrm>
          <a:prstGeom prst="rect">
            <a:avLst/>
          </a:prstGeom>
        </p:spPr>
        <p:txBody>
          <a:bodyPr vert="horz" lIns="92492" tIns="46246" rIns="92492" bIns="46246" rtlCol="0" anchor="b"/>
          <a:lstStyle>
            <a:lvl1pPr algn="r">
              <a:defRPr sz="1200"/>
            </a:lvl1pPr>
          </a:lstStyle>
          <a:p>
            <a:fld id="{F3F5A8CD-32A9-4972-A31B-86080B7BBAE7}" type="slidenum">
              <a:rPr lang="en-US" smtClean="0"/>
              <a:pPr/>
              <a:t>‹#›</a:t>
            </a:fld>
            <a:endParaRPr lang="en-US" dirty="0"/>
          </a:p>
        </p:txBody>
      </p:sp>
    </p:spTree>
    <p:extLst>
      <p:ext uri="{BB962C8B-B14F-4D97-AF65-F5344CB8AC3E}">
        <p14:creationId xmlns:p14="http://schemas.microsoft.com/office/powerpoint/2010/main" val="196733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I start my presentation make it known to the judges that all pictures in this presentation were taken by me with my drone.</a:t>
            </a:r>
            <a:r>
              <a:rPr lang="en-US" dirty="0" smtClean="0"/>
              <a:t/>
            </a:r>
            <a:br>
              <a:rPr lang="en-US" dirty="0" smtClean="0"/>
            </a:br>
            <a:r>
              <a:rPr lang="en-US" dirty="0" smtClean="0"/>
              <a:t/>
            </a:r>
            <a:br>
              <a:rPr lang="en-US" dirty="0" smtClean="0"/>
            </a:br>
            <a:r>
              <a:rPr lang="en-US" dirty="0" smtClean="0"/>
              <a:t>Since</a:t>
            </a:r>
            <a:r>
              <a:rPr lang="en-US" baseline="0" dirty="0" smtClean="0"/>
              <a:t> the beginning of time, we as a society have always wanted to fly. Whether its just to get up high and take a wonderful look at the view below us, or something even more important. Now just imagine the usefulness of being able to get this vantage point  in a swift moments notice, when it is needed most. Well, with todays technology and my business this is no longer wishful thinking, this is reality. Hi, my name is Oghomwen Ohenhen and my business’s name is Aerial Drones. Where technology meets, innovation.</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a:t>
            </a:fld>
            <a:endParaRPr lang="en-US" dirty="0"/>
          </a:p>
        </p:txBody>
      </p:sp>
    </p:spTree>
    <p:extLst>
      <p:ext uri="{BB962C8B-B14F-4D97-AF65-F5344CB8AC3E}">
        <p14:creationId xmlns:p14="http://schemas.microsoft.com/office/powerpoint/2010/main" val="188122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build a quality piece of machinery like this from scratch for commercial</a:t>
            </a:r>
            <a:r>
              <a:rPr lang="en-US" baseline="0" dirty="0" smtClean="0"/>
              <a:t> customers</a:t>
            </a:r>
            <a:r>
              <a:rPr lang="en-US" dirty="0" smtClean="0"/>
              <a:t>, you must be well qualified. I myself am not under qualified because as of now I have over</a:t>
            </a:r>
            <a:r>
              <a:rPr lang="en-US" baseline="0" dirty="0" smtClean="0"/>
              <a:t> 6</a:t>
            </a:r>
            <a:r>
              <a:rPr lang="en-US" dirty="0" smtClean="0"/>
              <a:t> years of experience</a:t>
            </a:r>
            <a:r>
              <a:rPr lang="en-US" baseline="0" dirty="0" smtClean="0"/>
              <a:t> in the designing and building of electronics systems. I have great sales and customer service skills, and when all else fails, connections with other knowledgeable individuals in your area of focus can really help pull you out of any issues or problems you may face. I am also ready to work tirelessly for the success of </a:t>
            </a:r>
            <a:r>
              <a:rPr lang="en-US" baseline="0" smtClean="0"/>
              <a:t>this business.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interesting thing about this business is that it takes advantage of disasters as potential</a:t>
            </a:r>
            <a:r>
              <a:rPr lang="en-US" baseline="0" dirty="0" smtClean="0"/>
              <a:t> profit-makers due to the simple fact that my product is extremely useful after one, such as after Hurricane Sandy hit, or Japan’s massive earthquake. Based on this logic my sales projections spike on the riskier months, such as when Winter Nor'easter's, Tornadoes, Hurricanes, and Wildfires are more likely to occur and cause the most damage. When this all added together I project I will sell 33 units in the year, grossing $107,250, and receiving a net profit of $79,582.  </a:t>
            </a:r>
            <a:endParaRPr lang="en-US"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I need in order to start my business is about $3,712.</a:t>
            </a:r>
            <a:r>
              <a:rPr lang="en-US" baseline="0" dirty="0" smtClean="0"/>
              <a:t> This money covers the costs for a professional website, that allows online customization and ordering. Enough inventory for the immediate production of three drones, paperwork, business cards and even some reserve funds.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back in history we notice that there is always someone who turns something expensive</a:t>
            </a:r>
            <a:r>
              <a:rPr lang="en-US" baseline="0" dirty="0" smtClean="0"/>
              <a:t> and scarce, into something mass produced and profitable, such as Henry Ford and his Model T. Well, ladies and gentlemen, this is the Model T of the 21</a:t>
            </a:r>
            <a:r>
              <a:rPr lang="en-US" baseline="30000" dirty="0" smtClean="0"/>
              <a:t>st</a:t>
            </a:r>
            <a:r>
              <a:rPr lang="en-US" baseline="0" dirty="0" smtClean="0"/>
              <a:t> century, Aerial Drones, where technology meets innovation. Thank You</a:t>
            </a:r>
            <a:endParaRPr lang="en-US" dirty="0" smtClean="0"/>
          </a:p>
          <a:p>
            <a:endParaRPr lang="en-US" dirty="0" smtClean="0"/>
          </a:p>
          <a:p>
            <a:endParaRPr lang="en-US" dirty="0" smtClean="0"/>
          </a:p>
          <a:p>
            <a:r>
              <a:rPr lang="en-US" dirty="0" smtClean="0"/>
              <a:t>We thank you for your consideration of Aerial Drones, where technology meets innovation,</a:t>
            </a:r>
            <a:r>
              <a:rPr lang="en-US" baseline="0" dirty="0" smtClean="0"/>
              <a:t> and truly appreciate you for coming out hear and doing this for us. Thank You.</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dirty="0"/>
          </a:p>
        </p:txBody>
      </p:sp>
    </p:spTree>
    <p:extLst>
      <p:ext uri="{BB962C8B-B14F-4D97-AF65-F5344CB8AC3E}">
        <p14:creationId xmlns:p14="http://schemas.microsoft.com/office/powerpoint/2010/main" val="30226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a:t>
            </a:r>
            <a:r>
              <a:rPr lang="en-US" baseline="0" dirty="0" smtClean="0"/>
              <a:t> business, Aerial Drones, takes advantage of the new and emerging technologies in the electronics and aerospace industries. These advancements allow a remote aerial tool such as this to be programmed in moments and carry out tasks automatically, with GPS and sensors even when out of radio control range.</a:t>
            </a:r>
            <a:br>
              <a:rPr lang="en-US" baseline="0" dirty="0" smtClean="0"/>
            </a:br>
            <a:r>
              <a:rPr lang="en-US" baseline="0" dirty="0" smtClean="0"/>
              <a:t>Allowing a tool such as this to be used in commercial, industrial, and life saving procedures here and around the world.</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Named “The Scorpion” by the Manchester Fire Department</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of an Aerial</a:t>
            </a:r>
            <a:r>
              <a:rPr lang="en-US" baseline="0" dirty="0" smtClean="0"/>
              <a:t> Drone’s main features is its ability to </a:t>
            </a:r>
            <a:r>
              <a:rPr lang="en-US" sz="1200" baseline="0" dirty="0" smtClean="0"/>
              <a:t>produce</a:t>
            </a:r>
            <a:r>
              <a:rPr lang="en-US" sz="1200" dirty="0" smtClean="0"/>
              <a:t> HD Aerial Photographs and Videos</a:t>
            </a:r>
            <a:r>
              <a:rPr lang="en-US" sz="1200" baseline="0" dirty="0" smtClean="0"/>
              <a:t> inexpensively and quickly. Making it incredibly useful for example with the emergency services departments such as firefighters, search and rescue, and wild fire detection and monitoring. </a:t>
            </a:r>
            <a:br>
              <a:rPr lang="en-US" sz="1200" baseline="0" dirty="0" smtClean="0"/>
            </a:br>
            <a:r>
              <a:rPr lang="en-US" sz="1200" baseline="0" dirty="0" smtClean="0"/>
              <a:t>It is also extremely useful for Aerial Chemical Testing and Analysis, which as now must be done by helicopter and with its large blades and great prop wash really hinder their ability to do so very effectively. </a:t>
            </a:r>
            <a:br>
              <a:rPr lang="en-US" sz="1200" baseline="0" dirty="0" smtClean="0"/>
            </a:br>
            <a:endParaRPr lang="en-US" sz="1200" baseline="0" dirty="0" smtClean="0"/>
          </a:p>
          <a:p>
            <a:endParaRPr lang="en-US" sz="1200" baseline="0" dirty="0" smtClean="0"/>
          </a:p>
          <a:p>
            <a:endParaRPr lang="en-US" sz="1200" baseline="0" dirty="0" smtClean="0"/>
          </a:p>
          <a:p>
            <a:r>
              <a:rPr lang="en-US" baseline="0" dirty="0" smtClean="0"/>
              <a:t>Aerial Testing and analysis – Relate the experience the firefighters had when a chlorine fire got worst when a helicopter trying to sample the air blew the chlorine around into the responding firefighters and into damaged about 20 cars in the area. This is a job a drone can easily do, without a single </a:t>
            </a:r>
            <a:r>
              <a:rPr lang="en-US" baseline="0" dirty="0" err="1" smtClean="0"/>
              <a:t>hinch</a:t>
            </a:r>
            <a:r>
              <a:rPr lang="en-US" baseline="0" dirty="0" smtClean="0"/>
              <a:t>.</a:t>
            </a:r>
            <a:br>
              <a:rPr lang="en-US" baseline="0" dirty="0" smtClean="0"/>
            </a:br>
            <a:endParaRPr lang="en-US" baseline="0" dirty="0" smtClean="0"/>
          </a:p>
          <a:p>
            <a:r>
              <a:rPr lang="en-US" baseline="0" dirty="0" smtClean="0"/>
              <a:t>Inspection and Mapping – Can be used to inspect windmills, dangerous jobs that previously could only be done  </a:t>
            </a:r>
            <a:br>
              <a:rPr lang="en-US" baseline="0" dirty="0" smtClean="0"/>
            </a:br>
            <a:r>
              <a:rPr lang="en-US" baseline="0" dirty="0" smtClean="0"/>
              <a:t>                                      by a technician climbing to the top can now be done safely and more efficiently with </a:t>
            </a:r>
            <a:br>
              <a:rPr lang="en-US" baseline="0" dirty="0" smtClean="0"/>
            </a:br>
            <a:r>
              <a:rPr lang="en-US" baseline="0" dirty="0" smtClean="0"/>
              <a:t>                                      an aerial drone.</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I have said a lot about how my business will fill society’s needs but I will like to actually show</a:t>
            </a:r>
            <a:r>
              <a:rPr lang="en-US" baseline="0" dirty="0" smtClean="0"/>
              <a:t> you…</a:t>
            </a:r>
            <a:br>
              <a:rPr lang="en-US" baseline="0" dirty="0" smtClean="0"/>
            </a:br>
            <a:r>
              <a:rPr lang="en-US" baseline="0" dirty="0" smtClean="0"/>
              <a:t>(Show them Examples)</a:t>
            </a:r>
            <a:endParaRPr lang="en-US" dirty="0" smtClean="0"/>
          </a:p>
          <a:p>
            <a:r>
              <a:rPr lang="en-US" dirty="0" smtClean="0"/>
              <a:t/>
            </a:r>
            <a:br>
              <a:rPr lang="en-US" dirty="0" smtClean="0"/>
            </a:br>
            <a:endParaRPr lang="en-US" dirty="0" smtClean="0"/>
          </a:p>
          <a:p>
            <a:r>
              <a:rPr lang="en-US" dirty="0" smtClean="0"/>
              <a:t>This is where I will introduce two experienced firefighters from the East Hartford</a:t>
            </a:r>
            <a:r>
              <a:rPr lang="en-US" baseline="0" dirty="0" smtClean="0"/>
              <a:t> Fire Department who will relate how my product will change the way firefighters respond to emergencies.</a:t>
            </a:r>
          </a:p>
          <a:p>
            <a:endParaRPr lang="en-US" baseline="0" dirty="0" smtClean="0"/>
          </a:p>
          <a:p>
            <a:r>
              <a:rPr lang="en-US" baseline="0" dirty="0" smtClean="0"/>
              <a:t>How Firefighters will introduce themselves:</a:t>
            </a:r>
            <a:br>
              <a:rPr lang="en-US" baseline="0" dirty="0" smtClean="0"/>
            </a:br>
            <a:r>
              <a:rPr lang="en-US" baseline="0" dirty="0" smtClean="0"/>
              <a:t>1. Name, Rank, and # of years experience as a firefighter.</a:t>
            </a:r>
          </a:p>
          <a:p>
            <a:r>
              <a:rPr lang="en-US" baseline="0" dirty="0" smtClean="0"/>
              <a:t>2. Describe their view of my product.</a:t>
            </a:r>
          </a:p>
          <a:p>
            <a:r>
              <a:rPr lang="en-US" baseline="0" dirty="0" smtClean="0"/>
              <a:t>3. I thank them for coming out of their busy schedule to support me.</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a</a:t>
            </a:r>
            <a:r>
              <a:rPr lang="en-US" baseline="0" dirty="0" smtClean="0"/>
              <a:t> full say in the design and performance of your Aerial Drone makes our product special. We do this because every clients needs are different. For example, Aerial Drones geared more towards the fire department, need to be more heat resistant, use non-sparking materials, and be really durable. Aerial Drones geared more towards reconnaissance and the monitoring situations need a larger battery for increased flight times, more efficient motors, and increased independence. They can also be equipped with a live video feed, a plethora of sensors and even be controlled from an Ipad or similar device.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Due to high material prices and tricky production techniques we know a</a:t>
            </a:r>
            <a:r>
              <a:rPr lang="en-US" baseline="0" dirty="0" smtClean="0"/>
              <a:t>nyone in the electronics or aerospace industry may have a challenge. So an appropriate product price is key.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To accomplish this we surveyed multiple fire and police departments in the Hartford County and learned that over 64% of our civil servants today would pay over $3,000 dollars for this product. So we appropriately priced our product with training to $3,250, after subtracting out COGS, we get </a:t>
            </a:r>
            <a:r>
              <a:rPr lang="en-US" baseline="0" dirty="0" smtClean="0"/>
              <a:t>an incredible contribution margin of $3,000 and we need to sell one unit every 7 months to breakeven.</a:t>
            </a:r>
            <a:endParaRPr lang="en-US" dirty="0" smtClean="0"/>
          </a:p>
          <a:p>
            <a:endParaRPr lang="en-US" baseline="0" dirty="0" smtClean="0"/>
          </a:p>
          <a:p>
            <a:r>
              <a:rPr lang="en-US" baseline="0" dirty="0" smtClean="0"/>
              <a:t>____________________________________________________________________________________________</a:t>
            </a:r>
          </a:p>
          <a:p>
            <a:endParaRPr lang="en-US" baseline="0" dirty="0" smtClean="0"/>
          </a:p>
          <a:p>
            <a:r>
              <a:rPr lang="en-US" baseline="0" dirty="0" smtClean="0"/>
              <a:t>and have thoroughly thought out a 2 point plan to cover this company. The first point is a high contribution margin. This allows our business to constantly have enough money to reinvest in ourselves, allows our business to survive longer even when making minimal sales, and it also allows the business to make much more profit when sales are nominal. The second point in the plan is to keep our price low yet reasonable. In order to accomplish that we surveyed multiple fire and police departments in the Hartford County and found out that over 64% of our civil servants would pay over $3,000 dollars for this product. Thus we appropriately set our price to $3,250.  It is important to keep in mind that these prices are setup for businesses not individuals, so this price is very good, and more than likely subject to increase when demand builds up. This price gives us an incredible contribution margin of $3,000.37.</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a:p>
        </p:txBody>
      </p:sp>
    </p:spTree>
    <p:extLst>
      <p:ext uri="{BB962C8B-B14F-4D97-AF65-F5344CB8AC3E}">
        <p14:creationId xmlns:p14="http://schemas.microsoft.com/office/powerpoint/2010/main" val="3146215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Our business is in the Aerospace Products and Parts Manufacturing Industry grossing annual sales</a:t>
            </a:r>
            <a:r>
              <a:rPr lang="en-US" baseline="0" dirty="0" smtClean="0"/>
              <a:t> over $175 Billion dollars. Our target market are mostly the Emergency Services Departments, Park Rangers, </a:t>
            </a:r>
            <a:r>
              <a:rPr kumimoji="0" lang="en-US" sz="1600" b="0" i="0" u="none" strike="noStrike" kern="1200" cap="none" spc="0" normalizeH="0" baseline="0" noProof="0" dirty="0" smtClean="0">
                <a:ln>
                  <a:noFill/>
                </a:ln>
                <a:solidFill>
                  <a:prstClr val="black"/>
                </a:solidFill>
                <a:effectLst/>
                <a:uLnTx/>
                <a:uFillTx/>
                <a:latin typeface="Constantia"/>
                <a:ea typeface="+mn-ea"/>
                <a:cs typeface="+mn-cs"/>
              </a:rPr>
              <a:t>Private Detectives and Investigators, Security Guards, and Law Enforcement Training Academies. We are targeting all 115 of these departments in the Hartford County the first year but will grow to target all of the ones in Connecticut then the U.S. and eventually the world. </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we</a:t>
            </a:r>
            <a:r>
              <a:rPr lang="en-US" baseline="0" dirty="0" smtClean="0"/>
              <a:t> promote ourselves is going to be a huge determining factor on how much business we receive, so we plan on getting it right. One of the ways we are going to do so is through live demonstrations, this allows our potential customers to understand what they are buying before they buy it, thus making them more inclined to place an order. Having repeat customers is an extremely important aspect of any business, so we also offer loyalty incentives for returning clients. We also take advantage of online advertising and marketing including social media, bring this product to trade shows in our target geographic area and make our product available for press releases.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Aerial Drones has the potential mature into a well known and extremely profitable company. We have very great confidence in it, and we will make sure that our clients will to and prefer us than to the competition. Some great ways this is accomplished is through our built to spec drones, our incredible price and our dedication to clients. It only makes sense that when you truly appreciate your clients, you want to provide them with the best prices in the industry, giving them a great deal, and keeping them with you.</a:t>
            </a:r>
            <a:br>
              <a:rPr lang="en-US" baseline="0" dirty="0" smtClean="0"/>
            </a:br>
            <a:r>
              <a:rPr lang="en-US" baseline="0" dirty="0" smtClean="0"/>
              <a:t>We also employ a concept, to get a distinct edge, over our competition. Collectively we call it, The Strategic Market Initiative, or “Operation Succeed”. </a:t>
            </a:r>
            <a:br>
              <a:rPr lang="en-US" baseline="0" dirty="0" smtClean="0"/>
            </a:br>
            <a:r>
              <a:rPr lang="en-US" baseline="0" dirty="0" smtClean="0"/>
              <a:t>Having Nigerian parents I have a full knowledge of the benefits this tool will have in that region. </a:t>
            </a:r>
            <a:br>
              <a:rPr lang="en-US" baseline="0" dirty="0" smtClean="0"/>
            </a:br>
            <a:r>
              <a:rPr lang="en-US" baseline="0" dirty="0" smtClean="0"/>
              <a:t>Thus, “Operation Succeed” involves a rapid yet calculated growth into the Nigerian marketplace. A market having little competition yet numerous uses for this tool (Security and Crop-Dusting), but without the entrepreneurs to make it happen. </a:t>
            </a:r>
            <a:br>
              <a:rPr lang="en-US" baseline="0" dirty="0" smtClean="0"/>
            </a:br>
            <a:r>
              <a:rPr lang="en-US" baseline="0" dirty="0" smtClean="0"/>
              <a:t>I, will change that.</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742970B-D3F7-455B-B431-EE4D6888DE51}" type="datetimeFigureOut">
              <a:rPr lang="en-US" smtClean="0"/>
              <a:pPr/>
              <a:t>5/17/2013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42970B-D3F7-455B-B431-EE4D6888DE51}" type="datetimeFigureOut">
              <a:rPr lang="en-US" smtClean="0"/>
              <a:pPr/>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42970B-D3F7-455B-B431-EE4D6888DE51}" type="datetimeFigureOut">
              <a:rPr lang="en-US" smtClean="0"/>
              <a:pPr/>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42970B-D3F7-455B-B431-EE4D6888DE51}" type="datetimeFigureOut">
              <a:rPr lang="en-US" smtClean="0"/>
              <a:pPr/>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pPr/>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42970B-D3F7-455B-B431-EE4D6888DE51}" type="datetimeFigureOut">
              <a:rPr lang="en-US" smtClean="0"/>
              <a:pPr/>
              <a:t>5/17/2013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742970B-D3F7-455B-B431-EE4D6888DE51}" type="datetimeFigureOut">
              <a:rPr lang="en-US" smtClean="0"/>
              <a:pPr/>
              <a:t>5/17/2013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42970B-D3F7-455B-B431-EE4D6888DE51}" type="datetimeFigureOut">
              <a:rPr lang="en-US" smtClean="0"/>
              <a:pPr/>
              <a:t>5/17/2013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pPr/>
              <a:t>5/17/2013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42970B-D3F7-455B-B431-EE4D6888DE51}" type="datetimeFigureOut">
              <a:rPr lang="en-US" smtClean="0"/>
              <a:pPr/>
              <a:t>5/17/2013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5/17/2013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8EF05719-60C6-4F50-8ADE-5A9206F1B5F5}"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742970B-D3F7-455B-B431-EE4D6888DE51}" type="datetimeFigureOut">
              <a:rPr lang="en-US" smtClean="0"/>
              <a:pPr/>
              <a:t>5/17/2013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EF05719-60C6-4F50-8ADE-5A9206F1B5F5}"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 y="0"/>
            <a:ext cx="9144001" cy="6858000"/>
            <a:chOff x="0" y="0"/>
            <a:chExt cx="9144001" cy="685800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grpSp>
      <p:pic>
        <p:nvPicPr>
          <p:cNvPr id="9" name="Picture 8" descr="Picture1.tif"/>
          <p:cNvPicPr>
            <a:picLocks noChangeAspect="1"/>
          </p:cNvPicPr>
          <p:nvPr/>
        </p:nvPicPr>
        <p:blipFill>
          <a:blip r:embed="rId5" cstate="print"/>
          <a:stretch>
            <a:fillRect/>
          </a:stretch>
        </p:blipFill>
        <p:spPr>
          <a:xfrm>
            <a:off x="-11017" y="0"/>
            <a:ext cx="9188068" cy="6858000"/>
          </a:xfrm>
          <a:prstGeom prst="rect">
            <a:avLst/>
          </a:prstGeom>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83333"/>
          <a:stretch>
            <a:fillRect/>
          </a:stretch>
        </p:blipFill>
        <p:spPr bwMode="auto">
          <a:xfrm>
            <a:off x="0" y="6019800"/>
            <a:ext cx="9144000" cy="838200"/>
          </a:xfrm>
          <a:prstGeom prst="rect">
            <a:avLst/>
          </a:prstGeom>
          <a:noFill/>
        </p:spPr>
      </p:pic>
      <p:sp>
        <p:nvSpPr>
          <p:cNvPr id="11" name="TextBox 10"/>
          <p:cNvSpPr txBox="1"/>
          <p:nvPr/>
        </p:nvSpPr>
        <p:spPr>
          <a:xfrm>
            <a:off x="5257800" y="6019800"/>
            <a:ext cx="3733800" cy="276999"/>
          </a:xfrm>
          <a:prstGeom prst="rect">
            <a:avLst/>
          </a:prstGeom>
          <a:noFill/>
        </p:spPr>
        <p:txBody>
          <a:bodyPr wrap="square" rtlCol="0">
            <a:spAutoFit/>
          </a:bodyPr>
          <a:lstStyle/>
          <a:p>
            <a:pPr algn="r"/>
            <a:r>
              <a:rPr lang="en-US" sz="1200" dirty="0" smtClean="0"/>
              <a:t>© Copyright 2013 Oghomwen Ohenhen</a:t>
            </a:r>
            <a:endParaRPr lang="en-US" sz="12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erial Drones Logo.bmp"/>
          <p:cNvPicPr>
            <a:picLocks noChangeAspect="1"/>
          </p:cNvPicPr>
          <p:nvPr/>
        </p:nvPicPr>
        <p:blipFill>
          <a:blip r:embed="rId3" cstate="print"/>
          <a:stretch>
            <a:fillRect/>
          </a:stretch>
        </p:blipFill>
        <p:spPr>
          <a:xfrm>
            <a:off x="7315200" y="5835126"/>
            <a:ext cx="1758314" cy="990599"/>
          </a:xfrm>
          <a:prstGeom prst="rect">
            <a:avLst/>
          </a:prstGeom>
        </p:spPr>
      </p:pic>
      <p:pic>
        <p:nvPicPr>
          <p:cNvPr id="4"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sp>
        <p:nvSpPr>
          <p:cNvPr id="3" name="Content Placeholder 2"/>
          <p:cNvSpPr>
            <a:spLocks noGrp="1"/>
          </p:cNvSpPr>
          <p:nvPr>
            <p:ph idx="1"/>
          </p:nvPr>
        </p:nvSpPr>
        <p:spPr>
          <a:xfrm>
            <a:off x="457200" y="1861458"/>
            <a:ext cx="8229600" cy="4389120"/>
          </a:xfrm>
        </p:spPr>
        <p:txBody>
          <a:bodyPr/>
          <a:lstStyle/>
          <a:p>
            <a:r>
              <a:rPr lang="en-US" dirty="0" smtClean="0"/>
              <a:t>6+ </a:t>
            </a:r>
            <a:r>
              <a:rPr lang="en-US" dirty="0"/>
              <a:t>Y</a:t>
            </a:r>
            <a:r>
              <a:rPr lang="en-US" dirty="0" smtClean="0"/>
              <a:t>ears </a:t>
            </a:r>
            <a:r>
              <a:rPr lang="en-US" dirty="0"/>
              <a:t>E</a:t>
            </a:r>
            <a:r>
              <a:rPr lang="en-US" dirty="0" smtClean="0"/>
              <a:t>xperience in Designing and Building </a:t>
            </a:r>
            <a:r>
              <a:rPr lang="en-US" dirty="0"/>
              <a:t>E</a:t>
            </a:r>
            <a:r>
              <a:rPr lang="en-US" dirty="0" smtClean="0"/>
              <a:t>lectronics Systems</a:t>
            </a:r>
            <a:br>
              <a:rPr lang="en-US" dirty="0" smtClean="0"/>
            </a:br>
            <a:endParaRPr lang="en-US" dirty="0" smtClean="0"/>
          </a:p>
          <a:p>
            <a:r>
              <a:rPr lang="en-US" dirty="0" smtClean="0"/>
              <a:t>Great Sales and Customer </a:t>
            </a:r>
            <a:r>
              <a:rPr lang="en-US" dirty="0"/>
              <a:t>S</a:t>
            </a:r>
            <a:r>
              <a:rPr lang="en-US" dirty="0" smtClean="0"/>
              <a:t>ervice </a:t>
            </a:r>
            <a:r>
              <a:rPr lang="en-US" dirty="0"/>
              <a:t>S</a:t>
            </a:r>
            <a:r>
              <a:rPr lang="en-US" dirty="0" smtClean="0"/>
              <a:t>kills </a:t>
            </a:r>
          </a:p>
          <a:p>
            <a:endParaRPr lang="en-US" dirty="0" smtClean="0"/>
          </a:p>
          <a:p>
            <a:r>
              <a:rPr lang="en-US" dirty="0" smtClean="0"/>
              <a:t>Connections to other Knowledgeable </a:t>
            </a:r>
            <a:r>
              <a:rPr lang="en-US" dirty="0"/>
              <a:t>P</a:t>
            </a:r>
            <a:r>
              <a:rPr lang="en-US" dirty="0" smtClean="0"/>
              <a:t>eople </a:t>
            </a:r>
            <a:r>
              <a:rPr lang="en-US" dirty="0"/>
              <a:t/>
            </a:r>
            <a:br>
              <a:rPr lang="en-US" dirty="0"/>
            </a:br>
            <a:r>
              <a:rPr lang="en-US" dirty="0" smtClean="0"/>
              <a:t>in </a:t>
            </a:r>
            <a:r>
              <a:rPr lang="en-US" dirty="0"/>
              <a:t>t</a:t>
            </a:r>
            <a:r>
              <a:rPr lang="en-US" dirty="0" smtClean="0"/>
              <a:t>he </a:t>
            </a:r>
            <a:r>
              <a:rPr lang="en-US" dirty="0"/>
              <a:t>A</a:t>
            </a:r>
            <a:r>
              <a:rPr lang="en-US" dirty="0" smtClean="0"/>
              <a:t>erospace Industry</a:t>
            </a:r>
            <a:br>
              <a:rPr lang="en-US" dirty="0" smtClean="0"/>
            </a:br>
            <a:endParaRPr lang="en-US" dirty="0"/>
          </a:p>
          <a:p>
            <a:r>
              <a:rPr lang="en-US" dirty="0" smtClean="0"/>
              <a:t>Ready to Work Tirelessly</a:t>
            </a:r>
          </a:p>
        </p:txBody>
      </p:sp>
      <p:pic>
        <p:nvPicPr>
          <p:cNvPr id="6" name="Picture 5" descr="Tricopter Frame Pic.JPG"/>
          <p:cNvPicPr>
            <a:picLocks noChangeAspect="1"/>
          </p:cNvPicPr>
          <p:nvPr/>
        </p:nvPicPr>
        <p:blipFill>
          <a:blip r:embed="rId5" cstate="print"/>
          <a:stretch>
            <a:fillRect/>
          </a:stretch>
        </p:blipFill>
        <p:spPr>
          <a:xfrm>
            <a:off x="0" y="0"/>
            <a:ext cx="9198428" cy="6862473"/>
          </a:xfrm>
          <a:prstGeom prst="rect">
            <a:avLst/>
          </a:prstGeom>
        </p:spPr>
      </p:pic>
      <p:sp>
        <p:nvSpPr>
          <p:cNvPr id="2" name="Title 1"/>
          <p:cNvSpPr>
            <a:spLocks noGrp="1"/>
          </p:cNvSpPr>
          <p:nvPr>
            <p:ph type="title"/>
          </p:nvPr>
        </p:nvSpPr>
        <p:spPr>
          <a:xfrm>
            <a:off x="457200" y="566058"/>
            <a:ext cx="8229600" cy="914400"/>
          </a:xfrm>
        </p:spPr>
        <p:txBody>
          <a:bodyPr/>
          <a:lstStyle/>
          <a:p>
            <a:r>
              <a:rPr lang="en-US" b="1" dirty="0" smtClean="0">
                <a:effectLst>
                  <a:reflection blurRad="6350" stA="55000" endA="300" endPos="45500" dir="5400000" sy="-100000" algn="bl" rotWithShape="0"/>
                </a:effectLst>
              </a:rPr>
              <a:t>Qualifications</a:t>
            </a:r>
            <a:endParaRPr lang="en-US" b="1" dirty="0">
              <a:effectLst>
                <a:reflection blurRad="6350" stA="55000" endA="300" endPos="45500" dir="5400000" sy="-100000" algn="bl" rotWithShape="0"/>
              </a:effectLst>
            </a:endParaRPr>
          </a:p>
        </p:txBody>
      </p:sp>
      <p:sp>
        <p:nvSpPr>
          <p:cNvPr id="7" name="TextBox 6"/>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2013 Oghomwen Ohenhen</a:t>
            </a:r>
            <a:endParaRPr lang="en-US" sz="12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5" presetClass="emph" presetSubtype="0" grpId="0" nodeType="withEffect">
                                  <p:stCondLst>
                                    <p:cond delay="400"/>
                                  </p:stCondLst>
                                  <p:childTnLst>
                                    <p:set>
                                      <p:cBhvr override="childStyle">
                                        <p:cTn id="9" dur="indefinite"/>
                                        <p:tgtEl>
                                          <p:spTgt spid="2"/>
                                        </p:tgtEl>
                                        <p:attrNameLst>
                                          <p:attrName>style.fontStyle</p:attrName>
                                        </p:attrNameLst>
                                      </p:cBhvr>
                                      <p:to>
                                        <p:strVal val="normal"/>
                                      </p:to>
                                    </p:set>
                                    <p:set>
                                      <p:cBhvr override="childStyle">
                                        <p:cTn id="10" dur="indefinite"/>
                                        <p:tgtEl>
                                          <p:spTgt spid="2"/>
                                        </p:tgtEl>
                                        <p:attrNameLst>
                                          <p:attrName>style.fontWeight</p:attrName>
                                        </p:attrNameLst>
                                      </p:cBhvr>
                                      <p:to>
                                        <p:strVal val="normal"/>
                                      </p:to>
                                    </p:set>
                                    <p:set>
                                      <p:cBhvr override="childStyle">
                                        <p:cTn id="11"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824368"/>
            <a:ext cx="1755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09600"/>
            <a:ext cx="8229600" cy="838200"/>
          </a:xfrm>
        </p:spPr>
        <p:txBody>
          <a:bodyPr>
            <a:normAutofit/>
          </a:bodyPr>
          <a:lstStyle/>
          <a:p>
            <a:r>
              <a:rPr lang="en-US" dirty="0" smtClean="0">
                <a:effectLst>
                  <a:reflection blurRad="6350" stA="50000" endA="300" endPos="50000" dist="29997" dir="5400000" sy="-100000" algn="bl" rotWithShape="0"/>
                </a:effectLst>
              </a:rPr>
              <a:t>Sales Projections</a:t>
            </a:r>
            <a:endParaRPr lang="en-US" dirty="0">
              <a:effectLst>
                <a:reflection blurRad="6350" stA="50000" endA="300" endPos="50000" dist="29997" dir="5400000" sy="-100000" algn="bl" rotWithShape="0"/>
              </a:effectLst>
            </a:endParaRPr>
          </a:p>
        </p:txBody>
      </p:sp>
      <p:sp>
        <p:nvSpPr>
          <p:cNvPr id="6" name="TextBox 5"/>
          <p:cNvSpPr txBox="1"/>
          <p:nvPr/>
        </p:nvSpPr>
        <p:spPr>
          <a:xfrm>
            <a:off x="1524000" y="1677888"/>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Total Units</a:t>
            </a:r>
          </a:p>
          <a:p>
            <a:pPr lvl="0" algn="ctr">
              <a:defRPr/>
            </a:pPr>
            <a:r>
              <a:rPr lang="en-US" sz="2000" b="1" dirty="0" smtClean="0">
                <a:cs typeface="Arial" pitchFamily="34" charset="0"/>
              </a:rPr>
              <a:t>33</a:t>
            </a:r>
            <a:endParaRPr lang="en-US" sz="2000" b="1" dirty="0" smtClean="0">
              <a:solidFill>
                <a:prstClr val="black"/>
              </a:solidFill>
            </a:endParaRPr>
          </a:p>
        </p:txBody>
      </p:sp>
      <p:sp>
        <p:nvSpPr>
          <p:cNvPr id="8" name="TextBox 7"/>
          <p:cNvSpPr txBox="1"/>
          <p:nvPr/>
        </p:nvSpPr>
        <p:spPr>
          <a:xfrm>
            <a:off x="3733800" y="16764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Gross Revenue</a:t>
            </a:r>
          </a:p>
          <a:p>
            <a:pPr lvl="0" algn="ctr">
              <a:defRPr/>
            </a:pPr>
            <a:r>
              <a:rPr lang="en-US" sz="2000" b="1" dirty="0" smtClean="0">
                <a:cs typeface="Arial" pitchFamily="34" charset="0"/>
              </a:rPr>
              <a:t>$107,250</a:t>
            </a:r>
            <a:endParaRPr lang="en-US" sz="2000" b="1" dirty="0" smtClean="0">
              <a:solidFill>
                <a:prstClr val="black"/>
              </a:solidFill>
            </a:endParaRPr>
          </a:p>
        </p:txBody>
      </p:sp>
      <p:sp>
        <p:nvSpPr>
          <p:cNvPr id="9" name="TextBox 8"/>
          <p:cNvSpPr txBox="1"/>
          <p:nvPr/>
        </p:nvSpPr>
        <p:spPr>
          <a:xfrm>
            <a:off x="5943600" y="16764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Net Profit</a:t>
            </a:r>
          </a:p>
          <a:p>
            <a:pPr lvl="0" algn="ctr">
              <a:defRPr/>
            </a:pPr>
            <a:r>
              <a:rPr lang="en-US" sz="2000" b="1" dirty="0" smtClean="0">
                <a:cs typeface="Arial" pitchFamily="34" charset="0"/>
              </a:rPr>
              <a:t>$</a:t>
            </a:r>
            <a:r>
              <a:rPr lang="en-US" sz="2000" b="1" dirty="0" smtClean="0"/>
              <a:t>79,582</a:t>
            </a:r>
            <a:endParaRPr lang="en-US" sz="2000" b="1" dirty="0" smtClean="0">
              <a:solidFill>
                <a:prstClr val="black"/>
              </a:solidFill>
            </a:endParaRPr>
          </a:p>
        </p:txBody>
      </p:sp>
      <p:pic>
        <p:nvPicPr>
          <p:cNvPr id="7"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433821951"/>
              </p:ext>
            </p:extLst>
          </p:nvPr>
        </p:nvGraphicFramePr>
        <p:xfrm>
          <a:off x="762000" y="2514600"/>
          <a:ext cx="8077200" cy="3611563"/>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2013 Oghomwen Ohenhen</a:t>
            </a:r>
            <a:endParaRPr lang="en-US" sz="1200" dirty="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838301"/>
            <a:ext cx="1755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579620"/>
            <a:ext cx="8229600" cy="838200"/>
          </a:xfrm>
        </p:spPr>
        <p:txBody>
          <a:bodyPr/>
          <a:lstStyle/>
          <a:p>
            <a:r>
              <a:rPr lang="en-US" dirty="0" smtClean="0">
                <a:effectLst>
                  <a:reflection blurRad="6350" stA="55000" endA="300" endPos="45500" dir="5400000" sy="-100000" algn="bl" rotWithShape="0"/>
                </a:effectLst>
              </a:rPr>
              <a:t>Startup Funds</a:t>
            </a:r>
            <a:endParaRPr lang="en-US" dirty="0">
              <a:effectLst>
                <a:reflection blurRad="6350" stA="55000" endA="300" endPos="45500" dir="5400000" sy="-100000" algn="bl" rotWithShape="0"/>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96760507"/>
              </p:ext>
            </p:extLst>
          </p:nvPr>
        </p:nvGraphicFramePr>
        <p:xfrm>
          <a:off x="762000" y="1557733"/>
          <a:ext cx="7696200" cy="4085695"/>
        </p:xfrm>
        <a:graphic>
          <a:graphicData uri="http://schemas.openxmlformats.org/drawingml/2006/table">
            <a:tbl>
              <a:tblPr/>
              <a:tblGrid>
                <a:gridCol w="2473779"/>
                <a:gridCol w="3912429"/>
                <a:gridCol w="1309992"/>
              </a:tblGrid>
              <a:tr h="292310">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spcBef>
                          <a:spcPts val="0"/>
                        </a:spcBef>
                        <a:spcAft>
                          <a:spcPts val="0"/>
                        </a:spcAft>
                      </a:pPr>
                      <a:r>
                        <a:rPr lang="en-US" sz="1600" b="1" dirty="0" smtClean="0">
                          <a:solidFill>
                            <a:schemeClr val="bg1"/>
                          </a:solidFill>
                          <a:latin typeface="+mn-lt"/>
                          <a:ea typeface="Times New Roman"/>
                          <a:cs typeface="Times New Roman"/>
                        </a:rPr>
                        <a:t>            Why Needed</a:t>
                      </a: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92310">
                <a:tc>
                  <a:txBody>
                    <a:bodyPr/>
                    <a:lstStyle/>
                    <a:p>
                      <a:pPr marL="0" marR="0">
                        <a:spcBef>
                          <a:spcPts val="0"/>
                        </a:spcBef>
                        <a:spcAft>
                          <a:spcPts val="0"/>
                        </a:spcAft>
                      </a:pPr>
                      <a:r>
                        <a:rPr lang="en-US" sz="1600" dirty="0" smtClean="0">
                          <a:latin typeface="+mn-lt"/>
                          <a:ea typeface="Times New Roman"/>
                          <a:cs typeface="Times New Roman"/>
                        </a:rPr>
                        <a:t>Laptop</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smtClean="0">
                          <a:latin typeface="+mn-lt"/>
                          <a:ea typeface="Times New Roman"/>
                          <a:cs typeface="Times New Roman"/>
                        </a:rPr>
                        <a:t>Ordering</a:t>
                      </a:r>
                      <a:r>
                        <a:rPr lang="en-US" sz="1600" baseline="0" dirty="0" smtClean="0">
                          <a:latin typeface="+mn-lt"/>
                          <a:ea typeface="Times New Roman"/>
                          <a:cs typeface="Times New Roman"/>
                        </a:rPr>
                        <a:t> and Bookkeeping </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Pre-Owned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Cell Phone</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Customer Communication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Pre-Owned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Professional</a:t>
                      </a:r>
                      <a:r>
                        <a:rPr lang="en-US" sz="1600" baseline="0" dirty="0" smtClean="0">
                          <a:latin typeface="+mn-lt"/>
                          <a:ea typeface="Times New Roman"/>
                          <a:cs typeface="Times New Roman"/>
                        </a:rPr>
                        <a:t> </a:t>
                      </a:r>
                      <a:r>
                        <a:rPr lang="en-US" sz="1600" dirty="0" smtClean="0">
                          <a:latin typeface="+mn-lt"/>
                          <a:ea typeface="Times New Roman"/>
                          <a:cs typeface="Times New Roman"/>
                        </a:rPr>
                        <a:t>Website</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Customer</a:t>
                      </a:r>
                      <a:r>
                        <a:rPr lang="en-US" sz="1600" baseline="0" dirty="0" smtClean="0">
                          <a:latin typeface="+mn-lt"/>
                          <a:ea typeface="Times New Roman"/>
                          <a:cs typeface="Times New Roman"/>
                        </a:rPr>
                        <a:t> Communications + Marketing</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$610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Initial Inventory</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First </a:t>
                      </a:r>
                      <a:r>
                        <a:rPr lang="en-US" sz="1600" baseline="0" dirty="0" smtClean="0">
                          <a:latin typeface="+mn-lt"/>
                          <a:ea typeface="Times New Roman"/>
                          <a:cs typeface="Times New Roman"/>
                        </a:rPr>
                        <a:t>Production Run</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$622</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Paperwork</a:t>
                      </a:r>
                      <a:r>
                        <a:rPr lang="en-US" sz="1600" baseline="0" dirty="0" smtClean="0">
                          <a:latin typeface="+mn-lt"/>
                          <a:ea typeface="Times New Roman"/>
                          <a:cs typeface="Times New Roman"/>
                        </a:rPr>
                        <a:t> for LLC</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Personal</a:t>
                      </a:r>
                      <a:r>
                        <a:rPr lang="en-US" sz="1600" baseline="0" dirty="0" smtClean="0">
                          <a:latin typeface="+mn-lt"/>
                          <a:ea typeface="Times New Roman"/>
                          <a:cs typeface="Times New Roman"/>
                        </a:rPr>
                        <a:t> Asset Protection</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$120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2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Business</a:t>
                      </a:r>
                      <a:r>
                        <a:rPr lang="en-US" sz="1600" baseline="0" dirty="0" smtClean="0">
                          <a:latin typeface="+mn-lt"/>
                          <a:ea typeface="Times New Roman"/>
                          <a:cs typeface="Times New Roman"/>
                        </a:rPr>
                        <a:t> Cards</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Times New Roman"/>
                          <a:cs typeface="Times New Roman"/>
                        </a:rPr>
                        <a:t>Marketing Essentials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$10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85665">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Expenditures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$1,362.00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9231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31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Emergency Fund</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$1,000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9231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Reserve for Fixed Expenses</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$1,350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9231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31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Investment</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$3,712.00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4"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sp>
        <p:nvSpPr>
          <p:cNvPr id="6" name="TextBox 5"/>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2013 Oghomwen Ohenhen</a:t>
            </a:r>
            <a:endParaRPr lang="en-US" sz="1200"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790" y="3941701"/>
            <a:ext cx="2506094" cy="376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5114"/>
          <a:stretch>
            <a:fillRect/>
          </a:stretch>
        </p:blipFill>
        <p:spPr bwMode="auto">
          <a:xfrm>
            <a:off x="1985444" y="730468"/>
            <a:ext cx="487255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Aerial Drones Logo.bmp"/>
          <p:cNvPicPr>
            <a:picLocks noChangeAspect="1"/>
          </p:cNvPicPr>
          <p:nvPr/>
        </p:nvPicPr>
        <p:blipFill>
          <a:blip r:embed="rId4" cstate="print"/>
          <a:stretch>
            <a:fillRect/>
          </a:stretch>
        </p:blipFill>
        <p:spPr>
          <a:xfrm>
            <a:off x="7315200" y="5835126"/>
            <a:ext cx="1758314" cy="990599"/>
          </a:xfrm>
          <a:prstGeom prst="rect">
            <a:avLst/>
          </a:prstGeom>
        </p:spPr>
      </p:pic>
      <p:sp>
        <p:nvSpPr>
          <p:cNvPr id="3" name="Content Placeholder 2"/>
          <p:cNvSpPr>
            <a:spLocks noGrp="1"/>
          </p:cNvSpPr>
          <p:nvPr>
            <p:ph idx="1"/>
          </p:nvPr>
        </p:nvSpPr>
        <p:spPr>
          <a:xfrm>
            <a:off x="0" y="2819400"/>
            <a:ext cx="5257800" cy="2133600"/>
          </a:xfrm>
        </p:spPr>
        <p:txBody>
          <a:bodyPr>
            <a:normAutofit fontScale="32500" lnSpcReduction="20000"/>
          </a:bodyPr>
          <a:lstStyle/>
          <a:p>
            <a:pPr algn="ctr">
              <a:buNone/>
            </a:pPr>
            <a:r>
              <a:rPr lang="en-US" sz="9800" dirty="0" smtClean="0">
                <a:solidFill>
                  <a:schemeClr val="tx2"/>
                </a:solidFill>
                <a:latin typeface="+mj-lt"/>
                <a:ea typeface="+mj-ea"/>
                <a:cs typeface="+mj-cs"/>
              </a:rPr>
              <a:t>We Appreciate Your Time</a:t>
            </a:r>
          </a:p>
          <a:p>
            <a:pPr algn="ctr">
              <a:buNone/>
            </a:pPr>
            <a:r>
              <a:rPr lang="en-US" sz="9800" dirty="0" smtClean="0">
                <a:solidFill>
                  <a:schemeClr val="tx2"/>
                </a:solidFill>
                <a:latin typeface="+mj-lt"/>
                <a:ea typeface="+mj-ea"/>
                <a:cs typeface="+mj-cs"/>
              </a:rPr>
              <a:t>and </a:t>
            </a:r>
          </a:p>
          <a:p>
            <a:pPr algn="ctr">
              <a:buNone/>
            </a:pPr>
            <a:r>
              <a:rPr lang="en-US" sz="9800" dirty="0" smtClean="0">
                <a:solidFill>
                  <a:schemeClr val="tx2"/>
                </a:solidFill>
                <a:latin typeface="+mj-lt"/>
                <a:ea typeface="+mj-ea"/>
                <a:cs typeface="+mj-cs"/>
              </a:rPr>
              <a:t>Thank You for Your Consideration</a:t>
            </a:r>
          </a:p>
          <a:p>
            <a:pPr algn="ctr">
              <a:buNone/>
            </a:pPr>
            <a:endParaRPr lang="en-US" dirty="0" smtClean="0"/>
          </a:p>
          <a:p>
            <a:pPr algn="ctr"/>
            <a:endParaRPr lang="en-US" dirty="0" smtClean="0"/>
          </a:p>
        </p:txBody>
      </p:sp>
      <p:pic>
        <p:nvPicPr>
          <p:cNvPr id="4" name="Content Placeholder 9" descr="logo secondary.jpg"/>
          <p:cNvPicPr>
            <a:picLocks noChangeAspect="1"/>
          </p:cNvPicPr>
          <p:nvPr/>
        </p:nvPicPr>
        <p:blipFill>
          <a:blip r:embed="rId5" cstate="print"/>
          <a:stretch>
            <a:fillRect/>
          </a:stretch>
        </p:blipFill>
        <p:spPr>
          <a:xfrm>
            <a:off x="0" y="5895726"/>
            <a:ext cx="1828800" cy="962274"/>
          </a:xfrm>
          <a:prstGeom prst="rect">
            <a:avLst/>
          </a:prstGeom>
        </p:spPr>
      </p:pic>
      <p:sp>
        <p:nvSpPr>
          <p:cNvPr id="8" name="TextBox 7"/>
          <p:cNvSpPr txBox="1"/>
          <p:nvPr/>
        </p:nvSpPr>
        <p:spPr>
          <a:xfrm>
            <a:off x="1828800" y="5748168"/>
            <a:ext cx="5562600" cy="954107"/>
          </a:xfrm>
          <a:prstGeom prst="rect">
            <a:avLst/>
          </a:prstGeom>
          <a:noFill/>
        </p:spPr>
        <p:txBody>
          <a:bodyPr wrap="square" rtlCol="0">
            <a:spAutoFit/>
          </a:bodyPr>
          <a:lstStyle/>
          <a:p>
            <a:pPr algn="ctr"/>
            <a:r>
              <a:rPr lang="en-US" sz="2800" dirty="0" smtClean="0">
                <a:solidFill>
                  <a:schemeClr val="accent1">
                    <a:lumMod val="75000"/>
                  </a:schemeClr>
                </a:solidFill>
              </a:rPr>
              <a:t>Visit Us At:</a:t>
            </a:r>
            <a:br>
              <a:rPr lang="en-US" sz="2800" dirty="0" smtClean="0">
                <a:solidFill>
                  <a:schemeClr val="accent1">
                    <a:lumMod val="75000"/>
                  </a:schemeClr>
                </a:solidFill>
              </a:rPr>
            </a:br>
            <a:r>
              <a:rPr lang="en-US" sz="2800" dirty="0" smtClean="0">
                <a:solidFill>
                  <a:schemeClr val="accent1">
                    <a:lumMod val="75000"/>
                  </a:schemeClr>
                </a:solidFill>
              </a:rPr>
              <a:t>www.facebook.com/AerialDrones</a:t>
            </a:r>
            <a:endParaRPr lang="en-US" sz="2800" dirty="0">
              <a:solidFill>
                <a:schemeClr val="accent1">
                  <a:lumMod val="75000"/>
                </a:schemeClr>
              </a:solidFill>
            </a:endParaRPr>
          </a:p>
        </p:txBody>
      </p:sp>
      <p:sp>
        <p:nvSpPr>
          <p:cNvPr id="9" name="TextBox 8"/>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2013 Oghomwen Ohenhen</a:t>
            </a:r>
            <a:endParaRPr lang="en-US" sz="1200" dirty="0"/>
          </a:p>
        </p:txBody>
      </p:sp>
      <p:pic>
        <p:nvPicPr>
          <p:cNvPr id="11" name="Picture 10" descr="IMG_0612.jpg"/>
          <p:cNvPicPr>
            <a:picLocks noChangeAspect="1"/>
          </p:cNvPicPr>
          <p:nvPr/>
        </p:nvPicPr>
        <p:blipFill>
          <a:blip r:embed="rId6" cstate="print">
            <a:lum bright="30000" contrast="40000"/>
          </a:blip>
          <a:srcRect t="8484"/>
          <a:stretch>
            <a:fillRect/>
          </a:stretch>
        </p:blipFill>
        <p:spPr>
          <a:xfrm>
            <a:off x="5029200" y="1752600"/>
            <a:ext cx="3638550" cy="4110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erial Drones Logo.bmp"/>
          <p:cNvPicPr>
            <a:picLocks noChangeAspect="1"/>
          </p:cNvPicPr>
          <p:nvPr/>
        </p:nvPicPr>
        <p:blipFill>
          <a:blip r:embed="rId3" cstate="print"/>
          <a:stretch>
            <a:fillRect/>
          </a:stretch>
        </p:blipFill>
        <p:spPr>
          <a:xfrm>
            <a:off x="7315200" y="5835126"/>
            <a:ext cx="1758314" cy="990599"/>
          </a:xfrm>
          <a:prstGeom prst="rect">
            <a:avLst/>
          </a:prstGeom>
        </p:spPr>
      </p:pic>
      <p:pic>
        <p:nvPicPr>
          <p:cNvPr id="8"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t="10912"/>
          <a:stretch>
            <a:fillRect/>
          </a:stretch>
        </p:blipFill>
        <p:spPr bwMode="auto">
          <a:xfrm>
            <a:off x="2127746" y="762000"/>
            <a:ext cx="4872556" cy="1244221"/>
          </a:xfrm>
          <a:prstGeom prst="rect">
            <a:avLst/>
          </a:prstGeom>
          <a:noFill/>
          <a:ln>
            <a:noFill/>
          </a:ln>
          <a:effectLst>
            <a:outerShdw dist="35921" dir="2700000" algn="ctr" rotWithShape="0">
              <a:schemeClr val="bg1"/>
            </a:out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2" name="AutoShape 6" descr="https://dl-web.dropbox.com/get/Marketing%20Class/Aerial%20Drones/MultiCopter%20Pics/IMG_0614.jpg?w=b21bea4e"/>
          <p:cNvSpPr>
            <a:spLocks noChangeAspect="1" noChangeArrowheads="1"/>
          </p:cNvSpPr>
          <p:nvPr/>
        </p:nvSpPr>
        <p:spPr bwMode="auto">
          <a:xfrm>
            <a:off x="63500" y="-136525"/>
            <a:ext cx="3286125" cy="4381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4824" name="AutoShape 8" descr="https://dl-web.dropbox.com/get/Marketing%20Class/Aerial%20Drones/MultiCopter%20Pics/IMG_0614.jpg?w=b21bea4e"/>
          <p:cNvSpPr>
            <a:spLocks noChangeAspect="1" noChangeArrowheads="1"/>
          </p:cNvSpPr>
          <p:nvPr/>
        </p:nvSpPr>
        <p:spPr bwMode="auto">
          <a:xfrm>
            <a:off x="63500" y="-136525"/>
            <a:ext cx="3286125" cy="4381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 name="Picture 10" descr="IMG_0614.jpg"/>
          <p:cNvPicPr>
            <a:picLocks noChangeAspect="1"/>
          </p:cNvPicPr>
          <p:nvPr/>
        </p:nvPicPr>
        <p:blipFill>
          <a:blip r:embed="rId6" cstate="print"/>
          <a:stretch>
            <a:fillRect/>
          </a:stretch>
        </p:blipFill>
        <p:spPr>
          <a:xfrm>
            <a:off x="1371600" y="1981200"/>
            <a:ext cx="2990850" cy="398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IMG_0430.jpg"/>
          <p:cNvPicPr>
            <a:picLocks noChangeAspect="1"/>
          </p:cNvPicPr>
          <p:nvPr/>
        </p:nvPicPr>
        <p:blipFill>
          <a:blip r:embed="rId7" cstate="print">
            <a:lum bright="10000"/>
          </a:blip>
          <a:stretch>
            <a:fillRect/>
          </a:stretch>
        </p:blipFill>
        <p:spPr>
          <a:xfrm>
            <a:off x="4953000" y="1981200"/>
            <a:ext cx="3048000" cy="398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2013 Oghomwen Ohenhen</a:t>
            </a:r>
            <a:endParaRPr lang="en-US" sz="1200" dirty="0"/>
          </a:p>
        </p:txBody>
      </p:sp>
      <p:sp>
        <p:nvSpPr>
          <p:cNvPr id="9" name="TextBox 8"/>
          <p:cNvSpPr txBox="1"/>
          <p:nvPr/>
        </p:nvSpPr>
        <p:spPr>
          <a:xfrm>
            <a:off x="1752600" y="6112520"/>
            <a:ext cx="5334000" cy="430887"/>
          </a:xfrm>
          <a:prstGeom prst="rect">
            <a:avLst/>
          </a:prstGeom>
          <a:noFill/>
        </p:spPr>
        <p:txBody>
          <a:bodyPr wrap="square" rtlCol="0">
            <a:spAutoFit/>
          </a:bodyPr>
          <a:lstStyle/>
          <a:p>
            <a:r>
              <a:rPr lang="en-US" sz="2200" dirty="0" smtClean="0">
                <a:solidFill>
                  <a:schemeClr val="accent1">
                    <a:lumMod val="75000"/>
                  </a:schemeClr>
                </a:solidFill>
              </a:rPr>
              <a:t>Oghomwen Ohenhen  -  Hartford, CT      </a:t>
            </a:r>
            <a:endParaRPr lang="en-US" sz="2200" dirty="0">
              <a:solidFill>
                <a:schemeClr val="accent1">
                  <a:lumMod val="75000"/>
                </a:schemeClr>
              </a:solidFill>
            </a:endParaRPr>
          </a:p>
        </p:txBody>
      </p:sp>
      <p:sp>
        <p:nvSpPr>
          <p:cNvPr id="13" name="TextBox 12"/>
          <p:cNvSpPr txBox="1"/>
          <p:nvPr/>
        </p:nvSpPr>
        <p:spPr>
          <a:xfrm>
            <a:off x="1752600" y="6427113"/>
            <a:ext cx="4648200" cy="430887"/>
          </a:xfrm>
          <a:prstGeom prst="rect">
            <a:avLst/>
          </a:prstGeom>
          <a:noFill/>
        </p:spPr>
        <p:txBody>
          <a:bodyPr wrap="square" rtlCol="0">
            <a:spAutoFit/>
          </a:bodyPr>
          <a:lstStyle/>
          <a:p>
            <a:r>
              <a:rPr lang="en-US" sz="2200" dirty="0" smtClean="0">
                <a:solidFill>
                  <a:schemeClr val="accent1">
                    <a:lumMod val="75000"/>
                  </a:schemeClr>
                </a:solidFill>
              </a:rPr>
              <a:t>Sport and Medical Sciences Academy</a:t>
            </a:r>
            <a:endParaRPr lang="en-US" sz="2200" dirty="0">
              <a:solidFill>
                <a:schemeClr val="accent1">
                  <a:lumMod val="75000"/>
                </a:schemeClr>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511629"/>
            <a:ext cx="8229600" cy="914400"/>
          </a:xfrm>
        </p:spPr>
        <p:txBody>
          <a:bodyPr/>
          <a:lstStyle/>
          <a:p>
            <a:r>
              <a:rPr lang="en-US" dirty="0" smtClean="0">
                <a:effectLst>
                  <a:reflection blurRad="6350" stA="55000" endA="300" endPos="45500" dir="5400000" sy="-100000" algn="bl" rotWithShape="0"/>
                </a:effectLst>
              </a:rPr>
              <a:t>Problem</a:t>
            </a:r>
            <a:endParaRPr lang="en-US" dirty="0">
              <a:effectLst>
                <a:reflection blurRad="6350" stA="55000" endA="300" endPos="45500" dir="5400000" sy="-100000" algn="bl" rotWithShape="0"/>
              </a:effectLst>
            </a:endParaRP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6" name="Picture 5" descr="Aerial Drones Logo.bmp"/>
          <p:cNvPicPr>
            <a:picLocks noChangeAspect="1"/>
          </p:cNvPicPr>
          <p:nvPr/>
        </p:nvPicPr>
        <p:blipFill>
          <a:blip r:embed="rId4" cstate="print"/>
          <a:stretch>
            <a:fillRect/>
          </a:stretch>
        </p:blipFill>
        <p:spPr>
          <a:xfrm>
            <a:off x="7315200" y="5835126"/>
            <a:ext cx="1758314" cy="990599"/>
          </a:xfrm>
          <a:prstGeom prst="rect">
            <a:avLst/>
          </a:prstGeom>
        </p:spPr>
      </p:pic>
      <p:pic>
        <p:nvPicPr>
          <p:cNvPr id="5" name="Picture 4"/>
          <p:cNvPicPr>
            <a:picLocks noChangeAspect="1"/>
          </p:cNvPicPr>
          <p:nvPr/>
        </p:nvPicPr>
        <p:blipFill>
          <a:blip r:embed="rId5" cstate="print"/>
          <a:stretch>
            <a:fillRect/>
          </a:stretch>
        </p:blipFill>
        <p:spPr>
          <a:xfrm rot="10800000" flipH="1" flipV="1">
            <a:off x="5638800" y="2055459"/>
            <a:ext cx="3363558" cy="2592742"/>
          </a:xfrm>
          <a:prstGeom prst="rect">
            <a:avLst/>
          </a:prstGeom>
          <a:ln>
            <a:noFill/>
          </a:ln>
          <a:effectLst>
            <a:softEdge rad="112500"/>
          </a:effectLst>
        </p:spPr>
      </p:pic>
      <p:sp>
        <p:nvSpPr>
          <p:cNvPr id="3" name="Content Placeholder 2"/>
          <p:cNvSpPr>
            <a:spLocks noGrp="1"/>
          </p:cNvSpPr>
          <p:nvPr>
            <p:ph idx="1"/>
          </p:nvPr>
        </p:nvSpPr>
        <p:spPr>
          <a:xfrm>
            <a:off x="239487" y="1328058"/>
            <a:ext cx="8229600" cy="4724400"/>
          </a:xfrm>
        </p:spPr>
        <p:txBody>
          <a:bodyPr>
            <a:normAutofit fontScale="92500" lnSpcReduction="10000"/>
          </a:bodyPr>
          <a:lstStyle/>
          <a:p>
            <a:r>
              <a:rPr lang="en-US" sz="2900" dirty="0" smtClean="0"/>
              <a:t>Inexpensive HD Aerial Photographs and Videos</a:t>
            </a:r>
          </a:p>
          <a:p>
            <a:pPr lvl="1"/>
            <a:r>
              <a:rPr lang="en-US" sz="2500" dirty="0" smtClean="0"/>
              <a:t>Useful For What?</a:t>
            </a:r>
          </a:p>
          <a:p>
            <a:pPr lvl="2"/>
            <a:r>
              <a:rPr lang="en-US" sz="2400" dirty="0" smtClean="0"/>
              <a:t>Professional Aerial Photography </a:t>
            </a:r>
          </a:p>
          <a:p>
            <a:pPr lvl="2"/>
            <a:r>
              <a:rPr lang="en-US" sz="2400" dirty="0" smtClean="0"/>
              <a:t>Search and Rescue</a:t>
            </a:r>
          </a:p>
          <a:p>
            <a:pPr lvl="2"/>
            <a:r>
              <a:rPr lang="en-US" sz="2400" dirty="0" smtClean="0"/>
              <a:t>Surveillance</a:t>
            </a:r>
          </a:p>
          <a:p>
            <a:pPr lvl="2"/>
            <a:r>
              <a:rPr lang="en-US" sz="2400" dirty="0" smtClean="0"/>
              <a:t>Inspection and Mapping Services</a:t>
            </a:r>
          </a:p>
          <a:p>
            <a:pPr lvl="2"/>
            <a:r>
              <a:rPr lang="en-US" sz="2400" dirty="0" smtClean="0"/>
              <a:t>Media Reporting</a:t>
            </a:r>
          </a:p>
          <a:p>
            <a:pPr lvl="2"/>
            <a:r>
              <a:rPr lang="en-US" sz="2400" dirty="0" smtClean="0"/>
              <a:t>Wild Fire Detection and Monitoring</a:t>
            </a:r>
          </a:p>
          <a:p>
            <a:pPr lvl="2"/>
            <a:r>
              <a:rPr lang="en-US" sz="2400" dirty="0" smtClean="0"/>
              <a:t>Aerial Real Estate Photography </a:t>
            </a:r>
          </a:p>
          <a:p>
            <a:r>
              <a:rPr lang="en-US" sz="2900" dirty="0" smtClean="0"/>
              <a:t>Aerial Chemical Testing and Analysis</a:t>
            </a:r>
          </a:p>
          <a:p>
            <a:pPr lvl="2"/>
            <a:r>
              <a:rPr lang="en-US" sz="2400" dirty="0" smtClean="0"/>
              <a:t>Remote Chemical Sniffing</a:t>
            </a:r>
          </a:p>
          <a:p>
            <a:r>
              <a:rPr lang="en-US" sz="2900" dirty="0" smtClean="0"/>
              <a:t>Ability to Build 100% Customizable Aerial Drones</a:t>
            </a:r>
          </a:p>
          <a:p>
            <a:endParaRPr lang="en-US" sz="2800" dirty="0" smtClean="0"/>
          </a:p>
          <a:p>
            <a:pPr marL="0" indent="0">
              <a:buNone/>
            </a:pPr>
            <a:endParaRPr lang="en-US" dirty="0" smtClean="0"/>
          </a:p>
          <a:p>
            <a:endParaRPr lang="en-US" dirty="0" smtClean="0"/>
          </a:p>
          <a:p>
            <a:endParaRPr lang="en-US" dirty="0"/>
          </a:p>
          <a:p>
            <a:pPr marL="0" indent="0">
              <a:buNone/>
            </a:pPr>
            <a:endParaRPr lang="en-US" dirty="0"/>
          </a:p>
          <a:p>
            <a:endParaRPr lang="en-US" dirty="0"/>
          </a:p>
        </p:txBody>
      </p:sp>
      <p:sp>
        <p:nvSpPr>
          <p:cNvPr id="7" name="TextBox 6"/>
          <p:cNvSpPr txBox="1"/>
          <p:nvPr/>
        </p:nvSpPr>
        <p:spPr>
          <a:xfrm>
            <a:off x="6117771" y="4507468"/>
            <a:ext cx="2438400" cy="369332"/>
          </a:xfrm>
          <a:prstGeom prst="rect">
            <a:avLst/>
          </a:prstGeom>
          <a:noFill/>
          <a:ln>
            <a:noFill/>
          </a:ln>
        </p:spPr>
        <p:txBody>
          <a:bodyPr wrap="square" rtlCol="0">
            <a:spAutoFit/>
          </a:bodyPr>
          <a:lstStyle/>
          <a:p>
            <a:pPr algn="ctr"/>
            <a:r>
              <a:rPr lang="en-US" b="1" dirty="0" smtClean="0">
                <a:solidFill>
                  <a:schemeClr val="accent1">
                    <a:lumMod val="50000"/>
                  </a:schemeClr>
                </a:solidFill>
                <a:latin typeface="+mj-lt"/>
              </a:rPr>
              <a:t>My School’s Rooftop</a:t>
            </a:r>
            <a:endParaRPr lang="en-US" b="1" dirty="0">
              <a:solidFill>
                <a:schemeClr val="accent1">
                  <a:lumMod val="50000"/>
                </a:schemeClr>
              </a:solidFill>
              <a:latin typeface="+mj-lt"/>
            </a:endParaRPr>
          </a:p>
        </p:txBody>
      </p:sp>
      <p:sp>
        <p:nvSpPr>
          <p:cNvPr id="8" name="TextBox 7"/>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2013 Oghomwen Ohenhen</a:t>
            </a:r>
            <a:endParaRPr lang="en-US" sz="1200"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914400" y="3048000"/>
            <a:ext cx="7467600" cy="685800"/>
          </a:xfrm>
          <a:prstGeom prst="rect">
            <a:avLst/>
          </a:prstGeom>
          <a:effectLst>
            <a:reflection blurRad="6350" stA="50000" endA="300" endPos="55500" dist="50800" dir="5400000" sy="-100000" algn="bl" rotWithShape="0"/>
          </a:effectLst>
        </p:spPr>
        <p:txBody>
          <a:bodyPr vert="horz" lIns="0" rIns="0" bIns="0" anchor="b">
            <a:prstTxWarp prst="textArchDown">
              <a:avLst>
                <a:gd name="adj" fmla="val 46378"/>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 ?   ?   ?   ?   ?   ?   ?   ?   ?   ?   </a:t>
            </a:r>
            <a:r>
              <a:rPr lang="en-US" sz="3600" dirty="0" smtClean="0">
                <a:solidFill>
                  <a:schemeClr val="tx2"/>
                </a:solidFill>
                <a:latin typeface="+mj-lt"/>
                <a:ea typeface="+mj-ea"/>
                <a:cs typeface="+mj-cs"/>
              </a:rPr>
              <a:t>?   ?   ?   ? </a:t>
            </a:r>
            <a:endParaRPr kumimoji="0" lang="en-US" sz="3600" b="1"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p:nvPr>
        </p:nvSpPr>
        <p:spPr>
          <a:xfrm>
            <a:off x="0" y="2209800"/>
            <a:ext cx="9144000" cy="800100"/>
          </a:xfrm>
        </p:spPr>
        <p:txBody>
          <a:bodyPr>
            <a:normAutofit/>
          </a:bodyPr>
          <a:lstStyle/>
          <a:p>
            <a:pPr algn="ctr"/>
            <a:r>
              <a:rPr lang="en-US" sz="3700" dirty="0" smtClean="0"/>
              <a:t>How Does My Business Fill Society’s Needs</a:t>
            </a:r>
            <a:endParaRPr lang="en-US" sz="3700" b="1" dirty="0"/>
          </a:p>
        </p:txBody>
      </p:sp>
      <p:sp>
        <p:nvSpPr>
          <p:cNvPr id="7" name="TextBox 6"/>
          <p:cNvSpPr txBox="1"/>
          <p:nvPr/>
        </p:nvSpPr>
        <p:spPr>
          <a:xfrm>
            <a:off x="5562600" y="6629016"/>
            <a:ext cx="3505200" cy="276999"/>
          </a:xfrm>
          <a:prstGeom prst="rect">
            <a:avLst/>
          </a:prstGeom>
          <a:noFill/>
        </p:spPr>
        <p:txBody>
          <a:bodyPr wrap="square" rtlCol="0">
            <a:spAutoFit/>
          </a:bodyPr>
          <a:lstStyle/>
          <a:p>
            <a:pPr algn="r"/>
            <a:r>
              <a:rPr lang="en-US" sz="1200" dirty="0" smtClean="0">
                <a:solidFill>
                  <a:schemeClr val="bg1"/>
                </a:solidFill>
              </a:rPr>
              <a:t>© Copyright 2013 Oghomwen Ohenhen</a:t>
            </a:r>
            <a:endParaRPr lang="en-US" sz="1200" dirty="0">
              <a:solidFill>
                <a:schemeClr val="bg1"/>
              </a:solidFill>
            </a:endParaRPr>
          </a:p>
        </p:txBody>
      </p:sp>
      <p:sp>
        <p:nvSpPr>
          <p:cNvPr id="17" name="Rectangle 16"/>
          <p:cNvSpPr/>
          <p:nvPr/>
        </p:nvSpPr>
        <p:spPr>
          <a:xfrm>
            <a:off x="0" y="5867400"/>
            <a:ext cx="1905159" cy="1016844"/>
          </a:xfrm>
          <a:prstGeom prst="rect">
            <a:avLst/>
          </a:prstGeom>
          <a:blipFill dpi="0" rotWithShape="1">
            <a:blip r:embed="rId4">
              <a:alphaModFix amt="62000"/>
            </a:blip>
            <a:srcRect/>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315200" y="5910942"/>
            <a:ext cx="1850571" cy="969901"/>
          </a:xfrm>
          <a:prstGeom prst="rect">
            <a:avLst/>
          </a:prstGeom>
          <a:blipFill dpi="0" rotWithShape="1">
            <a:blip r:embed="rId5">
              <a:alphaModFix amt="62000"/>
            </a:blip>
            <a:srcRect/>
            <a:stretch>
              <a:fillRect/>
            </a:stretch>
          </a:blipFill>
          <a:effectLst>
            <a:softEdge rad="698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a:bodyPr>
          <a:lstStyle/>
          <a:p>
            <a:r>
              <a:rPr lang="en-US" dirty="0" smtClean="0">
                <a:effectLst>
                  <a:reflection blurRad="6350" stA="50000" endA="300" endPos="50000" dist="29997" dir="5400000" sy="-100000" algn="bl" rotWithShape="0"/>
                </a:effectLst>
              </a:rPr>
              <a:t>Description of Product</a:t>
            </a:r>
            <a:endParaRPr lang="en-US" dirty="0">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152400" y="1905000"/>
            <a:ext cx="4419600" cy="3962400"/>
          </a:xfrm>
        </p:spPr>
        <p:txBody>
          <a:bodyPr>
            <a:normAutofit fontScale="92500" lnSpcReduction="10000"/>
          </a:bodyPr>
          <a:lstStyle/>
          <a:p>
            <a:r>
              <a:rPr lang="en-US" sz="2400" dirty="0" smtClean="0"/>
              <a:t>Customizable Aerial Drones</a:t>
            </a:r>
          </a:p>
          <a:p>
            <a:pPr lvl="1"/>
            <a:r>
              <a:rPr lang="en-US" sz="2100" dirty="0" smtClean="0"/>
              <a:t>Including, but not limited to:</a:t>
            </a:r>
          </a:p>
          <a:p>
            <a:pPr lvl="2"/>
            <a:r>
              <a:rPr lang="en-US" dirty="0" smtClean="0"/>
              <a:t>Live Video Feed</a:t>
            </a:r>
          </a:p>
          <a:p>
            <a:pPr lvl="2"/>
            <a:r>
              <a:rPr lang="en-US" dirty="0" smtClean="0"/>
              <a:t>Flight Duration</a:t>
            </a:r>
          </a:p>
          <a:p>
            <a:pPr lvl="2"/>
            <a:r>
              <a:rPr lang="en-US" dirty="0" smtClean="0"/>
              <a:t>Lifting Capacity</a:t>
            </a:r>
          </a:p>
          <a:p>
            <a:pPr lvl="2"/>
            <a:r>
              <a:rPr lang="en-US" dirty="0" smtClean="0"/>
              <a:t>Control Range</a:t>
            </a:r>
          </a:p>
          <a:p>
            <a:pPr lvl="2"/>
            <a:r>
              <a:rPr lang="en-US" dirty="0" smtClean="0"/>
              <a:t>Responsiveness</a:t>
            </a:r>
          </a:p>
          <a:p>
            <a:pPr lvl="2"/>
            <a:r>
              <a:rPr lang="en-US" dirty="0" smtClean="0"/>
              <a:t>Structure</a:t>
            </a:r>
          </a:p>
          <a:p>
            <a:pPr lvl="2"/>
            <a:r>
              <a:rPr lang="en-US" dirty="0" smtClean="0"/>
              <a:t>Stability</a:t>
            </a:r>
          </a:p>
          <a:p>
            <a:pPr lvl="2"/>
            <a:r>
              <a:rPr lang="en-US" dirty="0" smtClean="0"/>
              <a:t>Autonomy</a:t>
            </a:r>
          </a:p>
          <a:p>
            <a:r>
              <a:rPr lang="en-US" sz="2400" dirty="0" smtClean="0"/>
              <a:t>Remote Chemical </a:t>
            </a:r>
            <a:br>
              <a:rPr lang="en-US" sz="2400" dirty="0" smtClean="0"/>
            </a:br>
            <a:r>
              <a:rPr lang="en-US" sz="2400" dirty="0" smtClean="0"/>
              <a:t>Testing</a:t>
            </a:r>
          </a:p>
          <a:p>
            <a:endParaRPr lang="en-US" dirty="0"/>
          </a:p>
          <a:p>
            <a:pPr lvl="8"/>
            <a:endParaRPr lang="en-US" dirty="0" smtClean="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
        <p:nvSpPr>
          <p:cNvPr id="10" name="Content Placeholder 2"/>
          <p:cNvSpPr txBox="1">
            <a:spLocks/>
          </p:cNvSpPr>
          <p:nvPr/>
        </p:nvSpPr>
        <p:spPr>
          <a:xfrm>
            <a:off x="4343400" y="1905000"/>
            <a:ext cx="4800600" cy="2743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dirty="0" smtClean="0"/>
              <a:t>Provides Quality Aerial Photos</a:t>
            </a:r>
            <a:r>
              <a:rPr lang="en-US" sz="2200" dirty="0" smtClean="0"/>
              <a:t> </a:t>
            </a:r>
          </a:p>
          <a:p>
            <a:r>
              <a:rPr lang="en-US" sz="2400" dirty="0" smtClean="0"/>
              <a:t>Online Ordering</a:t>
            </a:r>
          </a:p>
          <a:p>
            <a:pPr lvl="1"/>
            <a:r>
              <a:rPr lang="en-US" sz="2100" dirty="0" smtClean="0"/>
              <a:t>Quick and Convenient Ordering</a:t>
            </a:r>
          </a:p>
          <a:p>
            <a:endParaRPr lang="en-US" dirty="0" smtClean="0"/>
          </a:p>
          <a:p>
            <a:pPr lvl="8"/>
            <a:endParaRPr lang="en-US" dirty="0" smtClean="0"/>
          </a:p>
        </p:txBody>
      </p:sp>
      <p:pic>
        <p:nvPicPr>
          <p:cNvPr id="5" name="Picture 4" descr="Aerial Drones Logo.bmp"/>
          <p:cNvPicPr>
            <a:picLocks noChangeAspect="1"/>
          </p:cNvPicPr>
          <p:nvPr/>
        </p:nvPicPr>
        <p:blipFill>
          <a:blip r:embed="rId4" cstate="print"/>
          <a:stretch>
            <a:fillRect/>
          </a:stretch>
        </p:blipFill>
        <p:spPr>
          <a:xfrm>
            <a:off x="7315200" y="5824368"/>
            <a:ext cx="1758314" cy="990599"/>
          </a:xfrm>
          <a:prstGeom prst="rect">
            <a:avLst/>
          </a:prstGeom>
        </p:spPr>
      </p:pic>
      <p:pic>
        <p:nvPicPr>
          <p:cNvPr id="8" name="Picture 7" descr="IMG_0496.jpg"/>
          <p:cNvPicPr>
            <a:picLocks noChangeAspect="1"/>
          </p:cNvPicPr>
          <p:nvPr/>
        </p:nvPicPr>
        <p:blipFill>
          <a:blip r:embed="rId5" cstate="print"/>
          <a:stretch>
            <a:fillRect/>
          </a:stretch>
        </p:blipFill>
        <p:spPr>
          <a:xfrm>
            <a:off x="3124200" y="3352800"/>
            <a:ext cx="4090652" cy="3067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191000" y="6379300"/>
            <a:ext cx="2438400" cy="369332"/>
          </a:xfrm>
          <a:prstGeom prst="rect">
            <a:avLst/>
          </a:prstGeom>
          <a:noFill/>
          <a:ln>
            <a:noFill/>
          </a:ln>
        </p:spPr>
        <p:txBody>
          <a:bodyPr wrap="square" rtlCol="0">
            <a:spAutoFit/>
          </a:bodyPr>
          <a:lstStyle/>
          <a:p>
            <a:r>
              <a:rPr lang="en-US" b="1" dirty="0" smtClean="0">
                <a:solidFill>
                  <a:schemeClr val="accent1">
                    <a:lumMod val="50000"/>
                  </a:schemeClr>
                </a:solidFill>
                <a:latin typeface="+mj-lt"/>
              </a:rPr>
              <a:t>E.H. Fire Department</a:t>
            </a:r>
            <a:endParaRPr lang="en-US" b="1" dirty="0">
              <a:solidFill>
                <a:schemeClr val="accent1">
                  <a:lumMod val="50000"/>
                </a:schemeClr>
              </a:solidFill>
              <a:latin typeface="+mj-lt"/>
            </a:endParaRPr>
          </a:p>
        </p:txBody>
      </p:sp>
      <p:sp>
        <p:nvSpPr>
          <p:cNvPr id="11" name="TextBox 10"/>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2013 Oghomwen Ohenhen</a:t>
            </a:r>
            <a:endParaRPr lang="en-US" sz="1200"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824368"/>
            <a:ext cx="1755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85800"/>
            <a:ext cx="8229600" cy="838200"/>
          </a:xfrm>
        </p:spPr>
        <p:txBody>
          <a:bodyPr/>
          <a:lstStyle/>
          <a:p>
            <a:r>
              <a:rPr lang="en-US" dirty="0" smtClean="0">
                <a:effectLst>
                  <a:reflection blurRad="6350" stA="55000" endA="300" endPos="45500" dir="5400000" sy="-100000" algn="bl" rotWithShape="0"/>
                </a:effectLst>
              </a:rPr>
              <a:t>Business Model</a:t>
            </a:r>
            <a:endParaRPr lang="en-US" dirty="0">
              <a:effectLst>
                <a:reflection blurRad="6350" stA="55000" endA="300" endPos="45500" dir="5400000" sy="-100000" algn="bl" rotWithShape="0"/>
              </a:effectLst>
            </a:endParaRPr>
          </a:p>
        </p:txBody>
      </p:sp>
      <p:graphicFrame>
        <p:nvGraphicFramePr>
          <p:cNvPr id="11" name="Content Placeholder 5"/>
          <p:cNvGraphicFramePr>
            <a:graphicFrameLocks/>
          </p:cNvGraphicFramePr>
          <p:nvPr>
            <p:extLst>
              <p:ext uri="{D42A27DB-BD31-4B8C-83A1-F6EECF244321}">
                <p14:modId xmlns:p14="http://schemas.microsoft.com/office/powerpoint/2010/main" val="3006649987"/>
              </p:ext>
            </p:extLst>
          </p:nvPr>
        </p:nvGraphicFramePr>
        <p:xfrm>
          <a:off x="4419600" y="2667000"/>
          <a:ext cx="4190999" cy="1976768"/>
        </p:xfrm>
        <a:graphic>
          <a:graphicData uri="http://schemas.openxmlformats.org/drawingml/2006/table">
            <a:tbl>
              <a:tblPr/>
              <a:tblGrid>
                <a:gridCol w="2295071"/>
                <a:gridCol w="898071"/>
                <a:gridCol w="997857"/>
              </a:tblGrid>
              <a:tr h="228600">
                <a:tc gridSpan="3">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Economics</a:t>
                      </a:r>
                      <a:r>
                        <a:rPr lang="en-US" sz="1600" b="1" baseline="0" dirty="0" smtClean="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b="1" dirty="0">
                          <a:latin typeface="Calibri"/>
                          <a:ea typeface="Times New Roman"/>
                          <a:cs typeface="Times New Roman"/>
                        </a:rPr>
                        <a:t>Selling </a:t>
                      </a:r>
                      <a:r>
                        <a:rPr lang="en-US" sz="1600" b="1" dirty="0" smtClean="0">
                          <a:latin typeface="Calibri"/>
                          <a:ea typeface="Times New Roman"/>
                          <a:cs typeface="Times New Roman"/>
                        </a:rPr>
                        <a:t>Price</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1" dirty="0" smtClean="0">
                          <a:latin typeface="Calibri"/>
                          <a:ea typeface="Times New Roman"/>
                          <a:cs typeface="Times New Roman"/>
                        </a:rPr>
                        <a:t>$3,250.00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 of materials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$183.00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a:t>
                      </a:r>
                      <a:r>
                        <a:rPr lang="en-US" sz="1600" baseline="0" dirty="0" smtClean="0">
                          <a:latin typeface="Calibri"/>
                          <a:ea typeface="Times New Roman"/>
                          <a:cs typeface="Times New Roman"/>
                        </a:rPr>
                        <a:t> of l</a:t>
                      </a:r>
                      <a:r>
                        <a:rPr lang="en-US" sz="1600" dirty="0" smtClean="0">
                          <a:latin typeface="Calibri"/>
                          <a:ea typeface="Times New Roman"/>
                          <a:cs typeface="Times New Roman"/>
                        </a:rPr>
                        <a:t>abor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$35.00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08">
                <a:tc>
                  <a:txBody>
                    <a:bodyPr/>
                    <a:lstStyle/>
                    <a:p>
                      <a:pPr marL="0" marR="0">
                        <a:spcBef>
                          <a:spcPts val="0"/>
                        </a:spcBef>
                        <a:spcAft>
                          <a:spcPts val="0"/>
                        </a:spcAft>
                      </a:pPr>
                      <a:r>
                        <a:rPr lang="en-US" sz="1600" dirty="0" smtClean="0">
                          <a:latin typeface="Calibri"/>
                          <a:ea typeface="Times New Roman"/>
                          <a:cs typeface="Times New Roman"/>
                        </a:rPr>
                        <a:t>      Other</a:t>
                      </a:r>
                      <a:r>
                        <a:rPr lang="en-US" sz="1600" baseline="0" dirty="0" smtClean="0">
                          <a:latin typeface="Calibri"/>
                          <a:ea typeface="Times New Roman"/>
                          <a:cs typeface="Times New Roman"/>
                        </a:rPr>
                        <a:t> variable costs</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mn-lt"/>
                          <a:ea typeface="Times New Roman"/>
                          <a:cs typeface="Times New Roman"/>
                        </a:rPr>
                        <a:t>$32.00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smtClean="0">
                          <a:latin typeface="Calibri"/>
                          <a:ea typeface="Times New Roman"/>
                          <a:cs typeface="Times New Roman"/>
                        </a:rPr>
                        <a:t>Total</a:t>
                      </a:r>
                      <a:r>
                        <a:rPr lang="en-US" sz="1600" b="1" baseline="0" dirty="0" smtClean="0">
                          <a:latin typeface="Calibri"/>
                          <a:ea typeface="Times New Roman"/>
                          <a:cs typeface="Times New Roman"/>
                        </a:rPr>
                        <a:t> COGS/ COSS</a:t>
                      </a: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a:ea typeface="Times New Roman"/>
                          <a:cs typeface="Times New Roman"/>
                        </a:rPr>
                        <a:t>$250.00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a:latin typeface="Calibri"/>
                          <a:ea typeface="Times New Roman"/>
                          <a:cs typeface="Times New Roman"/>
                        </a:rPr>
                        <a:t>Contribution </a:t>
                      </a:r>
                      <a:r>
                        <a:rPr lang="en-US" sz="1600" b="1" dirty="0" smtClean="0">
                          <a:latin typeface="Calibri"/>
                          <a:ea typeface="Times New Roman"/>
                          <a:cs typeface="Times New Roman"/>
                        </a:rPr>
                        <a:t>Margin</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ea typeface="Times New Roman"/>
                          <a:cs typeface="Times New Roman"/>
                        </a:rPr>
                        <a:t>$3,000.00</a:t>
                      </a:r>
                      <a:endParaRPr lang="en-US" sz="1600" b="1" dirty="0">
                        <a:latin typeface="+mj-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19754511"/>
              </p:ext>
            </p:extLst>
          </p:nvPr>
        </p:nvGraphicFramePr>
        <p:xfrm>
          <a:off x="4419600" y="1600200"/>
          <a:ext cx="4191000" cy="670560"/>
        </p:xfrm>
        <a:graphic>
          <a:graphicData uri="http://schemas.openxmlformats.org/drawingml/2006/table">
            <a:tbl>
              <a:tblPr firstRow="1" bandRow="1">
                <a:tableStyleId>{5C22544A-7EE6-4342-B048-85BDC9FD1C3A}</a:tableStyleId>
              </a:tblPr>
              <a:tblGrid>
                <a:gridCol w="4191000"/>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Definition</a:t>
                      </a:r>
                      <a:r>
                        <a:rPr lang="en-US" sz="1600" b="1" baseline="0" dirty="0" smtClean="0">
                          <a:solidFill>
                            <a:schemeClr val="bg1"/>
                          </a:solidFill>
                        </a:rPr>
                        <a:t> of One Unit</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One</a:t>
                      </a:r>
                      <a:r>
                        <a:rPr lang="en-US" sz="1600" b="0" baseline="0" dirty="0" smtClean="0">
                          <a:solidFill>
                            <a:schemeClr val="tx1"/>
                          </a:solidFill>
                        </a:rPr>
                        <a:t> Standard Drone</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711069127"/>
              </p:ext>
            </p:extLst>
          </p:nvPr>
        </p:nvGraphicFramePr>
        <p:xfrm>
          <a:off x="4419600" y="5029200"/>
          <a:ext cx="4190999" cy="838200"/>
        </p:xfrm>
        <a:graphic>
          <a:graphicData uri="http://schemas.openxmlformats.org/drawingml/2006/table">
            <a:tbl>
              <a:tblPr/>
              <a:tblGrid>
                <a:gridCol w="1392358"/>
                <a:gridCol w="328945"/>
                <a:gridCol w="823232"/>
                <a:gridCol w="374196"/>
                <a:gridCol w="1272268"/>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Monthly</a:t>
                      </a:r>
                      <a:r>
                        <a:rPr lang="en-US" sz="1600" b="1" baseline="0" dirty="0" smtClean="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Calibri"/>
                          <a:ea typeface="Times New Roman"/>
                        </a:rPr>
                        <a:t>$448.89</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.149</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800" b="1" dirty="0" smtClean="0">
                          <a:latin typeface="Times New Roman"/>
                          <a:ea typeface="Times New Roman"/>
                        </a:rPr>
                        <a:t>1 unit</a:t>
                      </a:r>
                      <a:endParaRPr lang="en-US" sz="1800" b="1"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Calibri"/>
                          <a:ea typeface="Times New Roman"/>
                        </a:rPr>
                        <a:t>$3,000.00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988" y="2057399"/>
            <a:ext cx="4023360" cy="301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2013 Oghomwen Ohenhen</a:t>
            </a:r>
            <a:endParaRPr lang="en-US" sz="1200"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225" y="5835126"/>
            <a:ext cx="1755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p:cNvGrpSpPr/>
          <p:nvPr/>
        </p:nvGrpSpPr>
        <p:grpSpPr>
          <a:xfrm>
            <a:off x="5867400" y="2524698"/>
            <a:ext cx="2819400" cy="3810000"/>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399" y="2133599"/>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Total Departments of targeted geographic area</a:t>
                </a:r>
                <a:endParaRPr lang="en-US" sz="1600" dirty="0">
                  <a:solidFill>
                    <a:schemeClr val="tx1"/>
                  </a:solidFill>
                </a:endParaRPr>
              </a:p>
            </p:txBody>
          </p:sp>
          <p:sp>
            <p:nvSpPr>
              <p:cNvPr id="13" name="Rectangle 12"/>
              <p:cNvSpPr/>
              <p:nvPr/>
            </p:nvSpPr>
            <p:spPr>
              <a:xfrm>
                <a:off x="6172200" y="3195344"/>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Amount of Departments in New England</a:t>
                </a:r>
                <a:endParaRPr lang="en-US" sz="1600" dirty="0">
                  <a:solidFill>
                    <a:schemeClr val="tx1"/>
                  </a:solidFill>
                </a:endParaRPr>
              </a:p>
            </p:txBody>
          </p:sp>
          <p:sp>
            <p:nvSpPr>
              <p:cNvPr id="14" name="Rectangle 13"/>
              <p:cNvSpPr/>
              <p:nvPr/>
            </p:nvSpPr>
            <p:spPr>
              <a:xfrm>
                <a:off x="6441989" y="2619983"/>
                <a:ext cx="1250092" cy="3177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139,707</a:t>
                </a:r>
              </a:p>
            </p:txBody>
          </p:sp>
          <p:sp>
            <p:nvSpPr>
              <p:cNvPr id="22" name="Rectangle 21"/>
              <p:cNvSpPr/>
              <p:nvPr/>
            </p:nvSpPr>
            <p:spPr>
              <a:xfrm>
                <a:off x="6477000" y="4337203"/>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Market size</a:t>
                </a:r>
              </a:p>
              <a:p>
                <a:pPr algn="ctr"/>
                <a:r>
                  <a:rPr lang="en-US" sz="1100" i="1" dirty="0" smtClean="0">
                    <a:solidFill>
                      <a:schemeClr val="tx1"/>
                    </a:solidFill>
                  </a:rPr>
                  <a:t># of FD and PD in  Hartford County</a:t>
                </a:r>
                <a:endParaRPr lang="en-US" sz="1100" i="1" dirty="0">
                  <a:solidFill>
                    <a:schemeClr val="tx1"/>
                  </a:solidFill>
                </a:endParaRP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Target Market Size</a:t>
              </a:r>
              <a:endParaRPr lang="en-US" sz="1600" b="1" dirty="0"/>
            </a:p>
          </p:txBody>
        </p:sp>
      </p:grpSp>
      <p:sp>
        <p:nvSpPr>
          <p:cNvPr id="2" name="Title 1"/>
          <p:cNvSpPr>
            <a:spLocks noGrp="1"/>
          </p:cNvSpPr>
          <p:nvPr>
            <p:ph type="title"/>
          </p:nvPr>
        </p:nvSpPr>
        <p:spPr>
          <a:xfrm>
            <a:off x="533400" y="515112"/>
            <a:ext cx="8229600" cy="856488"/>
          </a:xfrm>
        </p:spPr>
        <p:txBody>
          <a:bodyPr/>
          <a:lstStyle/>
          <a:p>
            <a:r>
              <a:rPr lang="en-US" dirty="0" smtClean="0">
                <a:effectLst>
                  <a:reflection blurRad="6350" stA="50000" endA="300" endPos="50000" dist="29997" dir="5400000" sy="-100000" algn="bl" rotWithShape="0"/>
                </a:effectLst>
              </a:rPr>
              <a:t>Market Analysis</a:t>
            </a:r>
            <a:endParaRPr lang="en-US" dirty="0">
              <a:effectLst>
                <a:reflection blurRad="6350" stA="50000" endA="300" endPos="50000" dist="29997" dir="5400000" sy="-100000" algn="bl" rotWithShape="0"/>
              </a:effectLst>
            </a:endParaRPr>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722880632"/>
              </p:ext>
            </p:extLst>
          </p:nvPr>
        </p:nvGraphicFramePr>
        <p:xfrm>
          <a:off x="457200" y="2514601"/>
          <a:ext cx="5105400" cy="4114799"/>
        </p:xfrm>
        <a:graphic>
          <a:graphicData uri="http://schemas.openxmlformats.org/drawingml/2006/table">
            <a:tbl>
              <a:tblPr firstRow="1" bandRow="1">
                <a:tableStyleId>{5C22544A-7EE6-4342-B048-85BDC9FD1C3A}</a:tableStyleId>
              </a:tblPr>
              <a:tblGrid>
                <a:gridCol w="2552700"/>
                <a:gridCol w="2552700"/>
              </a:tblGrid>
              <a:tr h="315256">
                <a:tc gridSpan="2">
                  <a:txBody>
                    <a:bodyPr/>
                    <a:lstStyle/>
                    <a:p>
                      <a:pPr algn="ctr"/>
                      <a:r>
                        <a:rPr lang="en-US" sz="1600" dirty="0" smtClean="0">
                          <a:solidFill>
                            <a:schemeClr val="bg1"/>
                          </a:solidFill>
                        </a:rPr>
                        <a:t>Description of Target Consumer</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r>
              <a:tr h="315256">
                <a:tc>
                  <a:txBody>
                    <a:bodyPr/>
                    <a:lstStyle/>
                    <a:p>
                      <a:pPr algn="ctr"/>
                      <a:r>
                        <a:rPr lang="en-US" sz="1600" b="1" dirty="0" smtClean="0">
                          <a:solidFill>
                            <a:schemeClr val="tx1"/>
                          </a:solidFill>
                        </a:rPr>
                        <a:t>Demographics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Geographic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690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Emergency Services Departments</a:t>
                      </a:r>
                      <a:br>
                        <a:rPr lang="en-US" sz="1600" dirty="0" smtClean="0"/>
                      </a:br>
                      <a:r>
                        <a:rPr lang="en-US" sz="1600" dirty="0" smtClean="0"/>
                        <a:t>Park Rangers</a:t>
                      </a:r>
                      <a:br>
                        <a:rPr lang="en-US" sz="1600" dirty="0" smtClean="0"/>
                      </a:br>
                      <a:r>
                        <a:rPr lang="en-US" sz="1600" dirty="0" smtClean="0"/>
                        <a:t>Private Detectives and Investigators </a:t>
                      </a:r>
                      <a:br>
                        <a:rPr lang="en-US" sz="1600" dirty="0" smtClean="0"/>
                      </a:br>
                      <a:r>
                        <a:rPr lang="en-US" sz="1600" dirty="0" smtClean="0"/>
                        <a:t>Security Guards </a:t>
                      </a:r>
                      <a:br>
                        <a:rPr lang="en-US" sz="1600" dirty="0" smtClean="0"/>
                      </a:br>
                      <a:r>
                        <a:rPr lang="en-US" sz="1600" dirty="0" smtClean="0"/>
                        <a:t>Law Enforcement Training Academies</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Initially Hartford County, </a:t>
                      </a:r>
                      <a:br>
                        <a:rPr kumimoji="0" lang="en-US" sz="1800" kern="1200" dirty="0" smtClean="0">
                          <a:solidFill>
                            <a:schemeClr val="dk1"/>
                          </a:solidFill>
                          <a:latin typeface="+mn-lt"/>
                          <a:ea typeface="+mn-ea"/>
                          <a:cs typeface="+mn-cs"/>
                        </a:rPr>
                      </a:br>
                      <a:r>
                        <a:rPr kumimoji="0" lang="en-US" sz="1800" kern="1200" dirty="0" smtClean="0">
                          <a:solidFill>
                            <a:schemeClr val="dk1"/>
                          </a:solidFill>
                          <a:latin typeface="+mn-lt"/>
                          <a:ea typeface="+mn-ea"/>
                          <a:cs typeface="+mn-cs"/>
                        </a:rPr>
                        <a:t>Then Nationwide and Eventually Worldwide </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52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Buying</a:t>
                      </a:r>
                      <a:r>
                        <a:rPr lang="en-US" sz="1600" b="1" baseline="0" dirty="0" smtClean="0">
                          <a:solidFill>
                            <a:schemeClr val="tx1"/>
                          </a:solidFill>
                        </a:rPr>
                        <a:t> Patterns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066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Safety Conscious</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Willing to spend their money for the safety and good of society</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525404717"/>
              </p:ext>
            </p:extLst>
          </p:nvPr>
        </p:nvGraphicFramePr>
        <p:xfrm>
          <a:off x="457200" y="1351280"/>
          <a:ext cx="8229600" cy="1010920"/>
        </p:xfrm>
        <a:graphic>
          <a:graphicData uri="http://schemas.openxmlformats.org/drawingml/2006/table">
            <a:tbl>
              <a:tblPr firstRow="1" bandRow="1">
                <a:tableStyleId>{5C22544A-7EE6-4342-B048-85BDC9FD1C3A}</a:tableStyleId>
              </a:tblPr>
              <a:tblGrid>
                <a:gridCol w="1524000"/>
                <a:gridCol w="2590800"/>
                <a:gridCol w="2057400"/>
                <a:gridCol w="2057400"/>
              </a:tblGrid>
              <a:tr h="370840">
                <a:tc gridSpan="4">
                  <a:txBody>
                    <a:bodyPr/>
                    <a:lstStyle/>
                    <a:p>
                      <a:pPr algn="ctr"/>
                      <a:r>
                        <a:rPr lang="en-US" sz="1600" dirty="0" smtClean="0">
                          <a:solidFill>
                            <a:schemeClr val="bg1"/>
                          </a:solidFill>
                        </a:rPr>
                        <a:t>Market</a:t>
                      </a:r>
                      <a:r>
                        <a:rPr lang="en-US" sz="1600" baseline="0" dirty="0" smtClean="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Industry Name:</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Aerospace Products &amp; Parts Manufacturing</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Annual</a:t>
                      </a:r>
                      <a:r>
                        <a:rPr lang="en-US" sz="1600" baseline="0" dirty="0" smtClean="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$175 Billion</a:t>
                      </a:r>
                      <a:endParaRPr lang="en-US" sz="2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Rectangle 16"/>
          <p:cNvSpPr/>
          <p:nvPr/>
        </p:nvSpPr>
        <p:spPr>
          <a:xfrm>
            <a:off x="6629400" y="4591336"/>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6,477</a:t>
            </a:r>
            <a:endParaRPr lang="en-US" b="1" dirty="0">
              <a:solidFill>
                <a:prstClr val="black"/>
              </a:solidFill>
              <a:ea typeface="Times New Roman"/>
              <a:cs typeface="Times New Roman"/>
            </a:endParaRPr>
          </a:p>
        </p:txBody>
      </p:sp>
      <p:pic>
        <p:nvPicPr>
          <p:cNvPr id="19"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sp>
        <p:nvSpPr>
          <p:cNvPr id="18" name="Rectangle 17"/>
          <p:cNvSpPr/>
          <p:nvPr/>
        </p:nvSpPr>
        <p:spPr>
          <a:xfrm>
            <a:off x="6629400" y="5746450"/>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115</a:t>
            </a:r>
            <a:endParaRPr lang="en-US" b="1" dirty="0">
              <a:solidFill>
                <a:prstClr val="black"/>
              </a:solidFill>
              <a:ea typeface="Times New Roman"/>
              <a:cs typeface="Times New Roman"/>
            </a:endParaRPr>
          </a:p>
        </p:txBody>
      </p:sp>
      <p:sp>
        <p:nvSpPr>
          <p:cNvPr id="21" name="TextBox 20"/>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2013 Oghomwen Ohenhen</a:t>
            </a:r>
            <a:endParaRPr lang="en-US" sz="1200"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845884"/>
            <a:ext cx="17557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09600"/>
            <a:ext cx="8229600" cy="856488"/>
          </a:xfrm>
        </p:spPr>
        <p:txBody>
          <a:bodyPr/>
          <a:lstStyle/>
          <a:p>
            <a:r>
              <a:rPr lang="en-US" dirty="0" smtClean="0">
                <a:effectLst>
                  <a:reflection blurRad="6350" stA="55000" endA="300" endPos="45500" dir="5400000" sy="-100000" algn="bl" rotWithShape="0"/>
                </a:effectLst>
              </a:rPr>
              <a:t>Promotion and Sales</a:t>
            </a:r>
            <a:endParaRPr lang="en-US" dirty="0">
              <a:effectLst>
                <a:reflection blurRad="6350" stA="55000" endA="300" endPos="45500" dir="5400000" sy="-100000" algn="bl" rotWithShape="0"/>
              </a:effectLst>
            </a:endParaRPr>
          </a:p>
        </p:txBody>
      </p:sp>
      <p:sp>
        <p:nvSpPr>
          <p:cNvPr id="3" name="Content Placeholder 2"/>
          <p:cNvSpPr>
            <a:spLocks noGrp="1"/>
          </p:cNvSpPr>
          <p:nvPr>
            <p:ph idx="1"/>
          </p:nvPr>
        </p:nvSpPr>
        <p:spPr>
          <a:xfrm>
            <a:off x="574344" y="1845632"/>
            <a:ext cx="4572000" cy="3931920"/>
          </a:xfrm>
        </p:spPr>
        <p:txBody>
          <a:bodyPr>
            <a:normAutofit fontScale="77500" lnSpcReduction="20000"/>
          </a:bodyPr>
          <a:lstStyle/>
          <a:p>
            <a:r>
              <a:rPr lang="en-US" sz="2800" dirty="0" smtClean="0"/>
              <a:t>Live Demonstrations</a:t>
            </a:r>
            <a:br>
              <a:rPr lang="en-US" sz="2800" dirty="0" smtClean="0"/>
            </a:br>
            <a:endParaRPr lang="en-US" sz="2800" dirty="0" smtClean="0"/>
          </a:p>
          <a:p>
            <a:r>
              <a:rPr lang="en-US" sz="2800" dirty="0" smtClean="0"/>
              <a:t>Loyalty Incentives</a:t>
            </a:r>
            <a:br>
              <a:rPr lang="en-US" sz="2800" dirty="0" smtClean="0"/>
            </a:br>
            <a:endParaRPr lang="en-US" sz="2800" dirty="0" smtClean="0"/>
          </a:p>
          <a:p>
            <a:r>
              <a:rPr lang="en-US" sz="2800" dirty="0" smtClean="0"/>
              <a:t>Online Advertising and</a:t>
            </a:r>
            <a:br>
              <a:rPr lang="en-US" sz="2800" dirty="0" smtClean="0"/>
            </a:br>
            <a:r>
              <a:rPr lang="en-US" sz="2800" dirty="0" smtClean="0"/>
              <a:t>Marketing</a:t>
            </a:r>
            <a:br>
              <a:rPr lang="en-US" sz="2800" dirty="0" smtClean="0"/>
            </a:br>
            <a:endParaRPr lang="en-US" sz="2800" dirty="0" smtClean="0"/>
          </a:p>
          <a:p>
            <a:r>
              <a:rPr lang="en-US" sz="2800" dirty="0"/>
              <a:t>Trade </a:t>
            </a:r>
            <a:r>
              <a:rPr lang="en-US" sz="2800" dirty="0" smtClean="0"/>
              <a:t>Shows</a:t>
            </a:r>
            <a:br>
              <a:rPr lang="en-US" sz="2800" dirty="0" smtClean="0"/>
            </a:br>
            <a:endParaRPr lang="en-US" sz="2800" dirty="0" smtClean="0"/>
          </a:p>
          <a:p>
            <a:r>
              <a:rPr lang="en-US" sz="2800" dirty="0" smtClean="0"/>
              <a:t>Press Releases</a:t>
            </a:r>
            <a:br>
              <a:rPr lang="en-US" sz="2800" dirty="0" smtClean="0"/>
            </a:br>
            <a:endParaRPr lang="en-US" sz="2800" dirty="0"/>
          </a:p>
          <a:p>
            <a:r>
              <a:rPr lang="en-US" sz="2800" dirty="0" smtClean="0"/>
              <a:t>Social </a:t>
            </a:r>
            <a:r>
              <a:rPr lang="en-US" sz="2800" dirty="0"/>
              <a:t>Media</a:t>
            </a:r>
            <a:endParaRPr lang="en-US" sz="2800" dirty="0" smtClean="0"/>
          </a:p>
          <a:p>
            <a:endParaRPr lang="en-US" sz="2800" dirty="0"/>
          </a:p>
          <a:p>
            <a:endParaRPr lang="en-US" sz="2800" dirty="0" smtClean="0"/>
          </a:p>
          <a:p>
            <a:pPr>
              <a:buNone/>
            </a:pPr>
            <a:endParaRPr lang="en-US" sz="2800" dirty="0" smtClean="0"/>
          </a:p>
        </p:txBody>
      </p:sp>
      <p:pic>
        <p:nvPicPr>
          <p:cNvPr id="4"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pic>
        <p:nvPicPr>
          <p:cNvPr id="6" name="Picture 5" descr="IMG_0445.jpg"/>
          <p:cNvPicPr>
            <a:picLocks noChangeAspect="1"/>
          </p:cNvPicPr>
          <p:nvPr/>
        </p:nvPicPr>
        <p:blipFill>
          <a:blip r:embed="rId5" cstate="print">
            <a:lum bright="10000" contrast="10000"/>
          </a:blip>
          <a:stretch>
            <a:fillRect/>
          </a:stretch>
        </p:blipFill>
        <p:spPr>
          <a:xfrm>
            <a:off x="5334000" y="1675064"/>
            <a:ext cx="3048000" cy="406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5943600" y="5698960"/>
            <a:ext cx="1981200" cy="369332"/>
          </a:xfrm>
          <a:prstGeom prst="rect">
            <a:avLst/>
          </a:prstGeom>
          <a:noFill/>
          <a:ln>
            <a:noFill/>
          </a:ln>
        </p:spPr>
        <p:txBody>
          <a:bodyPr wrap="square" rtlCol="0">
            <a:spAutoFit/>
          </a:bodyPr>
          <a:lstStyle/>
          <a:p>
            <a:r>
              <a:rPr lang="en-US" b="1" dirty="0" smtClean="0">
                <a:solidFill>
                  <a:schemeClr val="accent1">
                    <a:lumMod val="50000"/>
                  </a:schemeClr>
                </a:solidFill>
                <a:latin typeface="+mj-lt"/>
              </a:rPr>
              <a:t>Hartford Fire Dept.</a:t>
            </a:r>
            <a:endParaRPr lang="en-US" b="1" dirty="0">
              <a:solidFill>
                <a:schemeClr val="accent1">
                  <a:lumMod val="50000"/>
                </a:schemeClr>
              </a:solidFill>
              <a:latin typeface="+mj-lt"/>
            </a:endParaRPr>
          </a:p>
        </p:txBody>
      </p:sp>
      <p:sp>
        <p:nvSpPr>
          <p:cNvPr id="8" name="TextBox 7"/>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2013 Oghomwen Ohenhen</a:t>
            </a:r>
            <a:endParaRPr lang="en-US" sz="1200"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4800" y="976952"/>
            <a:ext cx="4267200" cy="762000"/>
          </a:xfrm>
        </p:spPr>
        <p:txBody>
          <a:bodyPr/>
          <a:lstStyle/>
          <a:p>
            <a:pPr>
              <a:spcBef>
                <a:spcPct val="0"/>
              </a:spcBef>
            </a:pPr>
            <a:r>
              <a:rPr lang="en-US" sz="4400" b="0" dirty="0" smtClean="0">
                <a:solidFill>
                  <a:srgbClr val="04617B"/>
                </a:solidFill>
                <a:effectLst>
                  <a:reflection blurRad="6350" stA="50000" endA="300" endPos="50000" dist="29997" dir="5400000" sy="-100000" algn="bl" rotWithShape="0"/>
                </a:effectLst>
                <a:latin typeface="Calibri"/>
              </a:rPr>
              <a:t>Comp. Advantage</a:t>
            </a:r>
            <a:endParaRPr lang="en-US" sz="4400" b="0" dirty="0">
              <a:effectLst>
                <a:reflection blurRad="6350" stA="50000" endA="300" endPos="50000" dist="29997" dir="5400000" sy="-100000" algn="bl" rotWithShape="0"/>
              </a:effectLst>
              <a:latin typeface="+mj-lt"/>
              <a:ea typeface="+mj-ea"/>
              <a:cs typeface="+mj-cs"/>
            </a:endParaRPr>
          </a:p>
        </p:txBody>
      </p:sp>
      <p:sp>
        <p:nvSpPr>
          <p:cNvPr id="7" name="Text Placeholder 6"/>
          <p:cNvSpPr>
            <a:spLocks noGrp="1"/>
          </p:cNvSpPr>
          <p:nvPr>
            <p:ph type="body" sz="half" idx="3"/>
          </p:nvPr>
        </p:nvSpPr>
        <p:spPr>
          <a:xfrm>
            <a:off x="4904096" y="1035205"/>
            <a:ext cx="4343400" cy="654843"/>
          </a:xfrm>
        </p:spPr>
        <p:txBody>
          <a:bodyPr>
            <a:noAutofit/>
          </a:bodyPr>
          <a:lstStyle/>
          <a:p>
            <a:pPr lvl="0">
              <a:spcBef>
                <a:spcPct val="0"/>
              </a:spcBef>
              <a:buClr>
                <a:srgbClr val="0BD0D9"/>
              </a:buClr>
            </a:pPr>
            <a:r>
              <a:rPr lang="en-US" sz="4400" b="0" dirty="0" smtClean="0">
                <a:solidFill>
                  <a:srgbClr val="04617B"/>
                </a:solidFill>
                <a:effectLst>
                  <a:reflection blurRad="6350" stA="50000" endA="300" endPos="50000" dist="29997" dir="5400000" sy="-100000" algn="bl" rotWithShape="0"/>
                </a:effectLst>
                <a:latin typeface="Calibri"/>
              </a:rPr>
              <a:t>Competition</a:t>
            </a:r>
            <a:endParaRPr lang="en-US" sz="4400" b="0" dirty="0">
              <a:solidFill>
                <a:srgbClr val="04617B"/>
              </a:solidFill>
              <a:effectLst>
                <a:reflection blurRad="6350" stA="50000" endA="300" endPos="50000" dist="29997" dir="5400000" sy="-100000" algn="bl" rotWithShape="0"/>
              </a:effectLst>
              <a:latin typeface="Calibri"/>
            </a:endParaRPr>
          </a:p>
        </p:txBody>
      </p:sp>
      <p:sp>
        <p:nvSpPr>
          <p:cNvPr id="6" name="Content Placeholder 5"/>
          <p:cNvSpPr>
            <a:spLocks noGrp="1"/>
          </p:cNvSpPr>
          <p:nvPr>
            <p:ph sz="quarter" idx="2"/>
          </p:nvPr>
        </p:nvSpPr>
        <p:spPr>
          <a:xfrm>
            <a:off x="533400" y="2257618"/>
            <a:ext cx="4724400" cy="3268250"/>
          </a:xfrm>
        </p:spPr>
        <p:txBody>
          <a:bodyPr>
            <a:normAutofit fontScale="92500" lnSpcReduction="10000"/>
          </a:bodyPr>
          <a:lstStyle/>
          <a:p>
            <a:r>
              <a:rPr lang="en-US" sz="2800" dirty="0" smtClean="0">
                <a:latin typeface="+mj-lt"/>
              </a:rPr>
              <a:t>Quality Built to Specifications</a:t>
            </a:r>
            <a:br>
              <a:rPr lang="en-US" sz="2800" dirty="0" smtClean="0">
                <a:latin typeface="+mj-lt"/>
              </a:rPr>
            </a:br>
            <a:endParaRPr lang="en-US" sz="2800" dirty="0" smtClean="0">
              <a:latin typeface="+mj-lt"/>
            </a:endParaRPr>
          </a:p>
          <a:p>
            <a:r>
              <a:rPr lang="en-US" sz="2800" dirty="0" smtClean="0">
                <a:latin typeface="+mj-lt"/>
              </a:rPr>
              <a:t>“Operation Succeed”</a:t>
            </a:r>
            <a:br>
              <a:rPr lang="en-US" sz="2800" dirty="0" smtClean="0">
                <a:latin typeface="+mj-lt"/>
              </a:rPr>
            </a:br>
            <a:r>
              <a:rPr lang="en-US" sz="2800" dirty="0" smtClean="0">
                <a:latin typeface="+mj-lt"/>
              </a:rPr>
              <a:t>Strategic Market Initiative</a:t>
            </a:r>
            <a:br>
              <a:rPr lang="en-US" sz="2800" dirty="0" smtClean="0">
                <a:latin typeface="+mj-lt"/>
              </a:rPr>
            </a:br>
            <a:endParaRPr lang="en-US" sz="2800" dirty="0" smtClean="0">
              <a:latin typeface="+mj-lt"/>
            </a:endParaRPr>
          </a:p>
          <a:p>
            <a:pPr lvl="0"/>
            <a:r>
              <a:rPr lang="en-US" sz="2800" dirty="0" smtClean="0">
                <a:latin typeface="+mj-lt"/>
              </a:rPr>
              <a:t>Best Prices Industry-Wide</a:t>
            </a:r>
            <a:br>
              <a:rPr lang="en-US" sz="2800" dirty="0" smtClean="0">
                <a:latin typeface="+mj-lt"/>
              </a:rPr>
            </a:br>
            <a:endParaRPr lang="en-US" sz="2800" dirty="0" smtClean="0">
              <a:latin typeface="+mj-lt"/>
            </a:endParaRPr>
          </a:p>
          <a:p>
            <a:r>
              <a:rPr lang="en-US" sz="2800" dirty="0" smtClean="0">
                <a:latin typeface="+mj-lt"/>
              </a:rPr>
              <a:t>Dedication To Clients </a:t>
            </a: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11" name="Picture 10" descr="Aerial Drones Logo.bmp"/>
          <p:cNvPicPr>
            <a:picLocks noChangeAspect="1"/>
          </p:cNvPicPr>
          <p:nvPr/>
        </p:nvPicPr>
        <p:blipFill>
          <a:blip r:embed="rId4" cstate="print"/>
          <a:stretch>
            <a:fillRect/>
          </a:stretch>
        </p:blipFill>
        <p:spPr>
          <a:xfrm>
            <a:off x="7315200" y="5835126"/>
            <a:ext cx="1758314" cy="990599"/>
          </a:xfrm>
          <a:prstGeom prst="rect">
            <a:avLst/>
          </a:prstGeom>
        </p:spPr>
      </p:pic>
      <p:pic>
        <p:nvPicPr>
          <p:cNvPr id="1026" name="Picture 2" descr="microdrones - your eye in the sk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3350" y="1905000"/>
            <a:ext cx="1571946"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4" name="TextBox 13"/>
          <p:cNvSpPr txBox="1"/>
          <p:nvPr/>
        </p:nvSpPr>
        <p:spPr>
          <a:xfrm>
            <a:off x="5230666" y="2867297"/>
            <a:ext cx="2797630" cy="923330"/>
          </a:xfrm>
          <a:prstGeom prst="rect">
            <a:avLst/>
          </a:prstGeom>
          <a:noFill/>
        </p:spPr>
        <p:txBody>
          <a:bodyPr wrap="square" rtlCol="0">
            <a:spAutoFit/>
          </a:bodyPr>
          <a:lstStyle/>
          <a:p>
            <a:pPr marL="285750" indent="-285750">
              <a:buFont typeface="Arial" pitchFamily="34" charset="0"/>
              <a:buChar char="•"/>
            </a:pPr>
            <a:r>
              <a:rPr lang="en-US" dirty="0" smtClean="0">
                <a:latin typeface="+mj-lt"/>
              </a:rPr>
              <a:t>Lack of Customization</a:t>
            </a:r>
          </a:p>
          <a:p>
            <a:pPr marL="285750" indent="-285750">
              <a:buFont typeface="Arial" pitchFamily="34" charset="0"/>
              <a:buChar char="•"/>
            </a:pPr>
            <a:r>
              <a:rPr lang="en-US" dirty="0" smtClean="0">
                <a:latin typeface="+mj-lt"/>
              </a:rPr>
              <a:t>Cost Prohibitive</a:t>
            </a:r>
            <a:br>
              <a:rPr lang="en-US" dirty="0" smtClean="0">
                <a:latin typeface="+mj-lt"/>
              </a:rPr>
            </a:br>
            <a:r>
              <a:rPr lang="en-US" dirty="0" smtClean="0">
                <a:latin typeface="+mj-lt"/>
              </a:rPr>
              <a:t>(Prices Start at $50,000)</a:t>
            </a:r>
            <a:endParaRPr lang="en-US" dirty="0">
              <a:latin typeface="+mj-lt"/>
            </a:endParaRPr>
          </a:p>
        </p:txBody>
      </p:sp>
      <p:pic>
        <p:nvPicPr>
          <p:cNvPr id="1028" name="Picture 4" descr="http://www.robotshop.com/ecom_theme/img/logo-robotsho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1079" y="4011440"/>
            <a:ext cx="2091417" cy="808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 name="TextBox 14"/>
          <p:cNvSpPr txBox="1"/>
          <p:nvPr/>
        </p:nvSpPr>
        <p:spPr>
          <a:xfrm>
            <a:off x="5257800" y="4953000"/>
            <a:ext cx="1441317" cy="369332"/>
          </a:xfrm>
          <a:prstGeom prst="rect">
            <a:avLst/>
          </a:prstGeom>
          <a:noFill/>
        </p:spPr>
        <p:txBody>
          <a:bodyPr wrap="square" rtlCol="0">
            <a:spAutoFit/>
          </a:bodyPr>
          <a:lstStyle/>
          <a:p>
            <a:endParaRPr lang="en-US" dirty="0"/>
          </a:p>
        </p:txBody>
      </p:sp>
      <p:sp>
        <p:nvSpPr>
          <p:cNvPr id="16" name="TextBox 15"/>
          <p:cNvSpPr txBox="1"/>
          <p:nvPr/>
        </p:nvSpPr>
        <p:spPr>
          <a:xfrm>
            <a:off x="5285096" y="4953000"/>
            <a:ext cx="2895600" cy="1200329"/>
          </a:xfrm>
          <a:prstGeom prst="rect">
            <a:avLst/>
          </a:prstGeom>
          <a:noFill/>
        </p:spPr>
        <p:txBody>
          <a:bodyPr wrap="square" rtlCol="0">
            <a:spAutoFit/>
          </a:bodyPr>
          <a:lstStyle/>
          <a:p>
            <a:pPr marL="285750" indent="-285750">
              <a:buFont typeface="Arial" pitchFamily="34" charset="0"/>
              <a:buChar char="•"/>
            </a:pPr>
            <a:r>
              <a:rPr lang="en-US" dirty="0" smtClean="0">
                <a:latin typeface="+mj-lt"/>
              </a:rPr>
              <a:t>Lack Professionalism</a:t>
            </a:r>
          </a:p>
          <a:p>
            <a:pPr marL="285750" indent="-285750">
              <a:buFont typeface="Arial" pitchFamily="34" charset="0"/>
              <a:buChar char="•"/>
            </a:pPr>
            <a:r>
              <a:rPr lang="en-US" dirty="0" smtClean="0">
                <a:latin typeface="+mj-lt"/>
              </a:rPr>
              <a:t>Not Committed to Customer Satisfaction</a:t>
            </a:r>
          </a:p>
          <a:p>
            <a:pPr marL="285750" indent="-285750">
              <a:buFont typeface="Arial" pitchFamily="34" charset="0"/>
              <a:buChar char="•"/>
            </a:pPr>
            <a:r>
              <a:rPr lang="en-US" dirty="0" smtClean="0">
                <a:latin typeface="+mj-lt"/>
              </a:rPr>
              <a:t>Lack of Customization</a:t>
            </a:r>
            <a:endParaRPr lang="en-US" dirty="0">
              <a:latin typeface="+mj-lt"/>
            </a:endParaRPr>
          </a:p>
        </p:txBody>
      </p:sp>
      <p:sp>
        <p:nvSpPr>
          <p:cNvPr id="12" name="TextBox 11"/>
          <p:cNvSpPr txBox="1"/>
          <p:nvPr/>
        </p:nvSpPr>
        <p:spPr>
          <a:xfrm>
            <a:off x="5497158" y="6585474"/>
            <a:ext cx="3505200" cy="276999"/>
          </a:xfrm>
          <a:prstGeom prst="rect">
            <a:avLst/>
          </a:prstGeom>
          <a:noFill/>
        </p:spPr>
        <p:txBody>
          <a:bodyPr wrap="square" rtlCol="0">
            <a:spAutoFit/>
          </a:bodyPr>
          <a:lstStyle/>
          <a:p>
            <a:pPr algn="r"/>
            <a:r>
              <a:rPr lang="en-US" sz="1200" dirty="0" smtClean="0"/>
              <a:t>© Copyright 2013 Oghomwen Ohenhen</a:t>
            </a:r>
            <a:endParaRPr lang="en-US" sz="1200"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7505</TotalTime>
  <Words>1677</Words>
  <Application>Microsoft Office PowerPoint</Application>
  <PresentationFormat>On-screen Show (4:3)</PresentationFormat>
  <Paragraphs>208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PowerPoint Presentation</vt:lpstr>
      <vt:lpstr>PowerPoint Presentation</vt:lpstr>
      <vt:lpstr>Problem</vt:lpstr>
      <vt:lpstr>How Does My Business Fill Society’s Needs</vt:lpstr>
      <vt:lpstr>Description of Product</vt:lpstr>
      <vt:lpstr>Business Model</vt:lpstr>
      <vt:lpstr>Market Analysis</vt:lpstr>
      <vt:lpstr>Promotion and Sales</vt:lpstr>
      <vt:lpstr>PowerPoint Presentation</vt:lpstr>
      <vt:lpstr>Qualifications</vt:lpstr>
      <vt:lpstr>Sales Projections</vt:lpstr>
      <vt:lpstr>Startup Funds</vt:lpstr>
      <vt:lpstr>PowerPoint Presentation</vt:lpstr>
    </vt:vector>
  </TitlesOfParts>
  <Company>NFTE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Aerial Drones Business Plan</dc:title>
  <dc:creator>Oghomwen Ohenhen</dc:creator>
  <dc:description>Copyright 2012 Oghomwen Ohenhen</dc:description>
  <cp:lastModifiedBy>Nguyen, Anne M.</cp:lastModifiedBy>
  <cp:revision>480</cp:revision>
  <dcterms:created xsi:type="dcterms:W3CDTF">2012-02-07T20:01:29Z</dcterms:created>
  <dcterms:modified xsi:type="dcterms:W3CDTF">2013-05-17T17:44:50Z</dcterms:modified>
</cp:coreProperties>
</file>