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55" r:id="rId1"/>
    <p:sldMasterId id="2147484967" r:id="rId2"/>
  </p:sldMasterIdLst>
  <p:notesMasterIdLst>
    <p:notesMasterId r:id="rId25"/>
  </p:notesMasterIdLst>
  <p:handoutMasterIdLst>
    <p:handoutMasterId r:id="rId26"/>
  </p:handoutMasterIdLst>
  <p:sldIdLst>
    <p:sldId id="313" r:id="rId3"/>
    <p:sldId id="291" r:id="rId4"/>
    <p:sldId id="309" r:id="rId5"/>
    <p:sldId id="292" r:id="rId6"/>
    <p:sldId id="293" r:id="rId7"/>
    <p:sldId id="305" r:id="rId8"/>
    <p:sldId id="296" r:id="rId9"/>
    <p:sldId id="297" r:id="rId10"/>
    <p:sldId id="306" r:id="rId11"/>
    <p:sldId id="299"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0E9"/>
    <a:srgbClr val="0F6FC6"/>
    <a:srgbClr val="59AAF9"/>
    <a:srgbClr val="4390E5"/>
    <a:srgbClr val="97C0D9"/>
    <a:srgbClr val="3F8021"/>
    <a:srgbClr val="8EB4E3"/>
    <a:srgbClr val="98C0D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95990" autoAdjust="0"/>
  </p:normalViewPr>
  <p:slideViewPr>
    <p:cSldViewPr>
      <p:cViewPr>
        <p:scale>
          <a:sx n="93" d="100"/>
          <a:sy n="93"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1" d="100"/>
          <a:sy n="81" d="100"/>
        </p:scale>
        <p:origin x="-2634"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BEFFF-F838-41FB-B598-06DCEEFCFC8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C4EF3E20-56C8-40BF-A00B-66934F5E4C92}">
      <dgm:prSet phldrT="[Text]"/>
      <dgm:spPr/>
      <dgm:t>
        <a:bodyPr/>
        <a:lstStyle/>
        <a:p>
          <a:r>
            <a:rPr lang="en-US" dirty="0" smtClean="0">
              <a:latin typeface="Eras Medium ITC" pitchFamily="34" charset="0"/>
            </a:rPr>
            <a:t>Marketing</a:t>
          </a:r>
        </a:p>
        <a:p>
          <a:r>
            <a:rPr lang="en-US" dirty="0" smtClean="0">
              <a:latin typeface="Eras Medium ITC" pitchFamily="34" charset="0"/>
            </a:rPr>
            <a:t>Mix</a:t>
          </a:r>
          <a:endParaRPr lang="en-US" dirty="0">
            <a:latin typeface="Eras Medium ITC" pitchFamily="34" charset="0"/>
          </a:endParaRPr>
        </a:p>
      </dgm:t>
    </dgm:pt>
    <dgm:pt modelId="{982B995D-3528-4FCA-B078-77B8AD974C56}" type="parTrans" cxnId="{183685E8-537E-499C-BDB0-3085CF37741D}">
      <dgm:prSet/>
      <dgm:spPr/>
      <dgm:t>
        <a:bodyPr/>
        <a:lstStyle/>
        <a:p>
          <a:endParaRPr lang="en-US"/>
        </a:p>
      </dgm:t>
    </dgm:pt>
    <dgm:pt modelId="{DF37A159-F72B-4784-8F3C-4382C0C7EEA7}" type="sibTrans" cxnId="{183685E8-537E-499C-BDB0-3085CF37741D}">
      <dgm:prSet/>
      <dgm:spPr/>
      <dgm:t>
        <a:bodyPr/>
        <a:lstStyle/>
        <a:p>
          <a:endParaRPr lang="en-US"/>
        </a:p>
      </dgm:t>
    </dgm:pt>
    <dgm:pt modelId="{1792A711-71DB-45EA-B5B0-CB986FAB2598}">
      <dgm:prSet phldrT="[Text]" custT="1"/>
      <dgm:spPr/>
      <dgm:t>
        <a:bodyPr anchor="t"/>
        <a:lstStyle/>
        <a:p>
          <a:r>
            <a:rPr lang="en-US" sz="1800" b="0" dirty="0" smtClean="0">
              <a:latin typeface="Eras Bold ITC" pitchFamily="34" charset="0"/>
            </a:rPr>
            <a:t>Price</a:t>
          </a:r>
        </a:p>
      </dgm:t>
    </dgm:pt>
    <dgm:pt modelId="{90211807-854A-43EB-95E3-15A82A124325}" type="parTrans" cxnId="{A685A721-F617-43D3-9E8C-387E330F0677}">
      <dgm:prSet/>
      <dgm:spPr/>
      <dgm:t>
        <a:bodyPr/>
        <a:lstStyle/>
        <a:p>
          <a:endParaRPr lang="en-US">
            <a:latin typeface="Eras Medium ITC" pitchFamily="34" charset="0"/>
          </a:endParaRPr>
        </a:p>
      </dgm:t>
    </dgm:pt>
    <dgm:pt modelId="{51FE904C-2A2D-4640-8862-6BDCC8E20C12}" type="sibTrans" cxnId="{A685A721-F617-43D3-9E8C-387E330F0677}">
      <dgm:prSet/>
      <dgm:spPr/>
      <dgm:t>
        <a:bodyPr/>
        <a:lstStyle/>
        <a:p>
          <a:endParaRPr lang="en-US"/>
        </a:p>
      </dgm:t>
    </dgm:pt>
    <dgm:pt modelId="{91C7DC02-A9A6-4104-8FE5-70F27F4FBA76}">
      <dgm:prSet custT="1"/>
      <dgm:spPr/>
      <dgm:t>
        <a:bodyPr anchor="t"/>
        <a:lstStyle/>
        <a:p>
          <a:r>
            <a:rPr lang="en-US" sz="1800" b="0" dirty="0" smtClean="0">
              <a:latin typeface="Eras Bold ITC" pitchFamily="34" charset="0"/>
            </a:rPr>
            <a:t>Place</a:t>
          </a:r>
        </a:p>
      </dgm:t>
    </dgm:pt>
    <dgm:pt modelId="{C1288CD5-E443-4E27-902C-22D364A3D2F4}" type="parTrans" cxnId="{DDF2F9D4-1CD0-4C31-98E8-B8F33A012269}">
      <dgm:prSet/>
      <dgm:spPr/>
      <dgm:t>
        <a:bodyPr/>
        <a:lstStyle/>
        <a:p>
          <a:endParaRPr lang="en-US">
            <a:latin typeface="Eras Medium ITC" pitchFamily="34" charset="0"/>
          </a:endParaRPr>
        </a:p>
      </dgm:t>
    </dgm:pt>
    <dgm:pt modelId="{BF940F0C-19F8-4E4F-95D1-0DC98F30CA2E}" type="sibTrans" cxnId="{DDF2F9D4-1CD0-4C31-98E8-B8F33A012269}">
      <dgm:prSet/>
      <dgm:spPr/>
      <dgm:t>
        <a:bodyPr/>
        <a:lstStyle/>
        <a:p>
          <a:endParaRPr lang="en-US"/>
        </a:p>
      </dgm:t>
    </dgm:pt>
    <dgm:pt modelId="{C2E09703-F638-48C4-8CEE-B443DBB045C3}">
      <dgm:prSet custT="1"/>
      <dgm:spPr/>
      <dgm:t>
        <a:bodyPr anchor="t"/>
        <a:lstStyle/>
        <a:p>
          <a:r>
            <a:rPr lang="en-US" sz="1600" b="0" dirty="0" smtClean="0">
              <a:latin typeface="Eras Bold ITC" pitchFamily="34" charset="0"/>
            </a:rPr>
            <a:t>Product</a:t>
          </a:r>
        </a:p>
        <a:p>
          <a:r>
            <a:rPr lang="en-US" sz="1700" dirty="0" smtClean="0"/>
            <a:t> </a:t>
          </a:r>
          <a:endParaRPr lang="en-US" sz="1700" dirty="0"/>
        </a:p>
      </dgm:t>
    </dgm:pt>
    <dgm:pt modelId="{ED4CA239-0E21-4995-A249-9A59105B713A}" type="parTrans" cxnId="{BCDD6711-6EEE-4B51-8971-468CEB7A20D0}">
      <dgm:prSet/>
      <dgm:spPr/>
      <dgm:t>
        <a:bodyPr/>
        <a:lstStyle/>
        <a:p>
          <a:endParaRPr lang="en-US">
            <a:latin typeface="Eras Medium ITC" pitchFamily="34" charset="0"/>
          </a:endParaRPr>
        </a:p>
      </dgm:t>
    </dgm:pt>
    <dgm:pt modelId="{FAF5FD61-AECF-45C7-BCEE-15CEFB0C6996}" type="sibTrans" cxnId="{BCDD6711-6EEE-4B51-8971-468CEB7A20D0}">
      <dgm:prSet/>
      <dgm:spPr/>
      <dgm:t>
        <a:bodyPr/>
        <a:lstStyle/>
        <a:p>
          <a:endParaRPr lang="en-US"/>
        </a:p>
      </dgm:t>
    </dgm:pt>
    <dgm:pt modelId="{BFBE7FCE-A34E-4704-B1C4-8498E23DB27A}">
      <dgm:prSet custT="1"/>
      <dgm:spPr/>
      <dgm:t>
        <a:bodyPr anchor="t"/>
        <a:lstStyle/>
        <a:p>
          <a:r>
            <a:rPr lang="en-US" sz="1600" b="0" dirty="0" smtClean="0">
              <a:latin typeface="Eras Bold ITC" pitchFamily="34" charset="0"/>
            </a:rPr>
            <a:t>Promotion</a:t>
          </a:r>
          <a:endParaRPr lang="en-US" sz="1600" b="0" dirty="0">
            <a:latin typeface="Eras Bold ITC" pitchFamily="34" charset="0"/>
          </a:endParaRPr>
        </a:p>
      </dgm:t>
    </dgm:pt>
    <dgm:pt modelId="{3EA17FA3-C020-4250-A167-ADD680D83BAA}" type="parTrans" cxnId="{1F4E91B1-75DD-4A52-8102-EB29C0927370}">
      <dgm:prSet/>
      <dgm:spPr/>
      <dgm:t>
        <a:bodyPr/>
        <a:lstStyle/>
        <a:p>
          <a:endParaRPr lang="en-US">
            <a:latin typeface="Eras Medium ITC" pitchFamily="34" charset="0"/>
          </a:endParaRPr>
        </a:p>
      </dgm:t>
    </dgm:pt>
    <dgm:pt modelId="{3BA1232C-8FE7-491D-8C7E-EBEE5E6616F3}" type="sibTrans" cxnId="{1F4E91B1-75DD-4A52-8102-EB29C0927370}">
      <dgm:prSet/>
      <dgm:spPr/>
      <dgm:t>
        <a:bodyPr/>
        <a:lstStyle/>
        <a:p>
          <a:endParaRPr lang="en-US"/>
        </a:p>
      </dgm:t>
    </dgm:pt>
    <dgm:pt modelId="{53953799-8FDB-4132-BB6C-E4C885225F86}">
      <dgm:prSet custT="1"/>
      <dgm:spPr/>
      <dgm:t>
        <a:bodyPr anchor="t"/>
        <a:lstStyle/>
        <a:p>
          <a:r>
            <a:rPr lang="en-US" sz="1800" b="0" dirty="0" smtClean="0">
              <a:latin typeface="Eras Bold ITC" pitchFamily="34" charset="0"/>
            </a:rPr>
            <a:t>People</a:t>
          </a:r>
          <a:endParaRPr lang="en-US" sz="1800" b="0" dirty="0">
            <a:latin typeface="Eras Bold ITC" pitchFamily="34" charset="0"/>
          </a:endParaRPr>
        </a:p>
      </dgm:t>
    </dgm:pt>
    <dgm:pt modelId="{A3C93F10-DC18-4AD9-B992-A2A50786C2FC}" type="parTrans" cxnId="{C3AC37A0-88F0-4583-8D55-EDAEF4196732}">
      <dgm:prSet/>
      <dgm:spPr/>
      <dgm:t>
        <a:bodyPr/>
        <a:lstStyle/>
        <a:p>
          <a:endParaRPr lang="en-US">
            <a:latin typeface="Eras Medium ITC" pitchFamily="34" charset="0"/>
          </a:endParaRPr>
        </a:p>
      </dgm:t>
    </dgm:pt>
    <dgm:pt modelId="{13370162-677E-473C-84BD-97D9CFA3E03F}" type="sibTrans" cxnId="{C3AC37A0-88F0-4583-8D55-EDAEF4196732}">
      <dgm:prSet/>
      <dgm:spPr/>
      <dgm:t>
        <a:bodyPr/>
        <a:lstStyle/>
        <a:p>
          <a:endParaRPr lang="en-US"/>
        </a:p>
      </dgm:t>
    </dgm:pt>
    <dgm:pt modelId="{FC2B13FC-FDFD-466A-A89E-32B0E1F60096}" type="pres">
      <dgm:prSet presAssocID="{EC0BEFFF-F838-41FB-B598-06DCEEFCFC85}" presName="cycle" presStyleCnt="0">
        <dgm:presLayoutVars>
          <dgm:chMax val="1"/>
          <dgm:dir/>
          <dgm:animLvl val="ctr"/>
          <dgm:resizeHandles val="exact"/>
        </dgm:presLayoutVars>
      </dgm:prSet>
      <dgm:spPr/>
      <dgm:t>
        <a:bodyPr/>
        <a:lstStyle/>
        <a:p>
          <a:endParaRPr lang="en-US"/>
        </a:p>
      </dgm:t>
    </dgm:pt>
    <dgm:pt modelId="{8CD6BD45-E035-45DD-9915-BDC6046EE833}" type="pres">
      <dgm:prSet presAssocID="{C4EF3E20-56C8-40BF-A00B-66934F5E4C92}" presName="centerShape" presStyleLbl="node0" presStyleIdx="0" presStyleCnt="1"/>
      <dgm:spPr/>
      <dgm:t>
        <a:bodyPr/>
        <a:lstStyle/>
        <a:p>
          <a:endParaRPr lang="en-US"/>
        </a:p>
      </dgm:t>
    </dgm:pt>
    <dgm:pt modelId="{8AE47496-3CFF-4D44-A6EE-1244A390DF1E}" type="pres">
      <dgm:prSet presAssocID="{A3C93F10-DC18-4AD9-B992-A2A50786C2FC}" presName="Name9" presStyleLbl="parChTrans1D2" presStyleIdx="0" presStyleCnt="5"/>
      <dgm:spPr/>
      <dgm:t>
        <a:bodyPr/>
        <a:lstStyle/>
        <a:p>
          <a:endParaRPr lang="en-US"/>
        </a:p>
      </dgm:t>
    </dgm:pt>
    <dgm:pt modelId="{3229848E-6DD4-455D-9360-DEFDA3EA9E0B}" type="pres">
      <dgm:prSet presAssocID="{A3C93F10-DC18-4AD9-B992-A2A50786C2FC}" presName="connTx" presStyleLbl="parChTrans1D2" presStyleIdx="0" presStyleCnt="5"/>
      <dgm:spPr/>
      <dgm:t>
        <a:bodyPr/>
        <a:lstStyle/>
        <a:p>
          <a:endParaRPr lang="en-US"/>
        </a:p>
      </dgm:t>
    </dgm:pt>
    <dgm:pt modelId="{F3AC4A01-FDB0-46B6-9B24-D08907FBB450}" type="pres">
      <dgm:prSet presAssocID="{53953799-8FDB-4132-BB6C-E4C885225F86}" presName="node" presStyleLbl="node1" presStyleIdx="0" presStyleCnt="5">
        <dgm:presLayoutVars>
          <dgm:bulletEnabled val="1"/>
        </dgm:presLayoutVars>
      </dgm:prSet>
      <dgm:spPr/>
      <dgm:t>
        <a:bodyPr/>
        <a:lstStyle/>
        <a:p>
          <a:endParaRPr lang="en-US"/>
        </a:p>
      </dgm:t>
    </dgm:pt>
    <dgm:pt modelId="{0C54F9D6-7140-4826-B9C6-9992B9714DE7}" type="pres">
      <dgm:prSet presAssocID="{3EA17FA3-C020-4250-A167-ADD680D83BAA}" presName="Name9" presStyleLbl="parChTrans1D2" presStyleIdx="1" presStyleCnt="5"/>
      <dgm:spPr/>
      <dgm:t>
        <a:bodyPr/>
        <a:lstStyle/>
        <a:p>
          <a:endParaRPr lang="en-US"/>
        </a:p>
      </dgm:t>
    </dgm:pt>
    <dgm:pt modelId="{F4759797-7549-44F4-899C-2853144EBBD1}" type="pres">
      <dgm:prSet presAssocID="{3EA17FA3-C020-4250-A167-ADD680D83BAA}" presName="connTx" presStyleLbl="parChTrans1D2" presStyleIdx="1" presStyleCnt="5"/>
      <dgm:spPr/>
      <dgm:t>
        <a:bodyPr/>
        <a:lstStyle/>
        <a:p>
          <a:endParaRPr lang="en-US"/>
        </a:p>
      </dgm:t>
    </dgm:pt>
    <dgm:pt modelId="{6D21F758-6BD3-4885-A4B1-F0A9127E6BAB}" type="pres">
      <dgm:prSet presAssocID="{BFBE7FCE-A34E-4704-B1C4-8498E23DB27A}" presName="node" presStyleLbl="node1" presStyleIdx="1" presStyleCnt="5">
        <dgm:presLayoutVars>
          <dgm:bulletEnabled val="1"/>
        </dgm:presLayoutVars>
      </dgm:prSet>
      <dgm:spPr/>
      <dgm:t>
        <a:bodyPr/>
        <a:lstStyle/>
        <a:p>
          <a:endParaRPr lang="en-US"/>
        </a:p>
      </dgm:t>
    </dgm:pt>
    <dgm:pt modelId="{6BB66CD8-9197-4E0D-9290-AEB13E11A92B}" type="pres">
      <dgm:prSet presAssocID="{ED4CA239-0E21-4995-A249-9A59105B713A}" presName="Name9" presStyleLbl="parChTrans1D2" presStyleIdx="2" presStyleCnt="5"/>
      <dgm:spPr/>
      <dgm:t>
        <a:bodyPr/>
        <a:lstStyle/>
        <a:p>
          <a:endParaRPr lang="en-US"/>
        </a:p>
      </dgm:t>
    </dgm:pt>
    <dgm:pt modelId="{48ACEA02-83A1-4988-8DDC-09D8271EC7CF}" type="pres">
      <dgm:prSet presAssocID="{ED4CA239-0E21-4995-A249-9A59105B713A}" presName="connTx" presStyleLbl="parChTrans1D2" presStyleIdx="2" presStyleCnt="5"/>
      <dgm:spPr/>
      <dgm:t>
        <a:bodyPr/>
        <a:lstStyle/>
        <a:p>
          <a:endParaRPr lang="en-US"/>
        </a:p>
      </dgm:t>
    </dgm:pt>
    <dgm:pt modelId="{12371D2C-8603-4662-BBCB-F12CDC7ECEA1}" type="pres">
      <dgm:prSet presAssocID="{C2E09703-F638-48C4-8CEE-B443DBB045C3}" presName="node" presStyleLbl="node1" presStyleIdx="2" presStyleCnt="5">
        <dgm:presLayoutVars>
          <dgm:bulletEnabled val="1"/>
        </dgm:presLayoutVars>
      </dgm:prSet>
      <dgm:spPr/>
      <dgm:t>
        <a:bodyPr/>
        <a:lstStyle/>
        <a:p>
          <a:endParaRPr lang="en-US"/>
        </a:p>
      </dgm:t>
    </dgm:pt>
    <dgm:pt modelId="{E7AA8AB6-C160-4129-BE1E-9D5D24167350}" type="pres">
      <dgm:prSet presAssocID="{C1288CD5-E443-4E27-902C-22D364A3D2F4}" presName="Name9" presStyleLbl="parChTrans1D2" presStyleIdx="3" presStyleCnt="5"/>
      <dgm:spPr/>
      <dgm:t>
        <a:bodyPr/>
        <a:lstStyle/>
        <a:p>
          <a:endParaRPr lang="en-US"/>
        </a:p>
      </dgm:t>
    </dgm:pt>
    <dgm:pt modelId="{32D0169F-46DE-4EED-8986-612B7D8DECE1}" type="pres">
      <dgm:prSet presAssocID="{C1288CD5-E443-4E27-902C-22D364A3D2F4}" presName="connTx" presStyleLbl="parChTrans1D2" presStyleIdx="3" presStyleCnt="5"/>
      <dgm:spPr/>
      <dgm:t>
        <a:bodyPr/>
        <a:lstStyle/>
        <a:p>
          <a:endParaRPr lang="en-US"/>
        </a:p>
      </dgm:t>
    </dgm:pt>
    <dgm:pt modelId="{3DFE3D29-A572-4325-9EDF-AEC78B1AFC89}" type="pres">
      <dgm:prSet presAssocID="{91C7DC02-A9A6-4104-8FE5-70F27F4FBA76}" presName="node" presStyleLbl="node1" presStyleIdx="3" presStyleCnt="5">
        <dgm:presLayoutVars>
          <dgm:bulletEnabled val="1"/>
        </dgm:presLayoutVars>
      </dgm:prSet>
      <dgm:spPr/>
      <dgm:t>
        <a:bodyPr/>
        <a:lstStyle/>
        <a:p>
          <a:endParaRPr lang="en-US"/>
        </a:p>
      </dgm:t>
    </dgm:pt>
    <dgm:pt modelId="{D0F8A576-6A0B-42F9-B1EA-5F001DDF07A0}" type="pres">
      <dgm:prSet presAssocID="{90211807-854A-43EB-95E3-15A82A124325}" presName="Name9" presStyleLbl="parChTrans1D2" presStyleIdx="4" presStyleCnt="5"/>
      <dgm:spPr/>
      <dgm:t>
        <a:bodyPr/>
        <a:lstStyle/>
        <a:p>
          <a:endParaRPr lang="en-US"/>
        </a:p>
      </dgm:t>
    </dgm:pt>
    <dgm:pt modelId="{33DC07E4-093A-4468-81A7-08A69203FF1B}" type="pres">
      <dgm:prSet presAssocID="{90211807-854A-43EB-95E3-15A82A124325}" presName="connTx" presStyleLbl="parChTrans1D2" presStyleIdx="4" presStyleCnt="5"/>
      <dgm:spPr/>
      <dgm:t>
        <a:bodyPr/>
        <a:lstStyle/>
        <a:p>
          <a:endParaRPr lang="en-US"/>
        </a:p>
      </dgm:t>
    </dgm:pt>
    <dgm:pt modelId="{54ECD803-04AE-45F5-A4AE-F476962085D0}" type="pres">
      <dgm:prSet presAssocID="{1792A711-71DB-45EA-B5B0-CB986FAB2598}" presName="node" presStyleLbl="node1" presStyleIdx="4" presStyleCnt="5">
        <dgm:presLayoutVars>
          <dgm:bulletEnabled val="1"/>
        </dgm:presLayoutVars>
      </dgm:prSet>
      <dgm:spPr/>
      <dgm:t>
        <a:bodyPr/>
        <a:lstStyle/>
        <a:p>
          <a:endParaRPr lang="en-US"/>
        </a:p>
      </dgm:t>
    </dgm:pt>
  </dgm:ptLst>
  <dgm:cxnLst>
    <dgm:cxn modelId="{C3D7AACF-2CB7-43C5-B0B7-3463BB976465}" type="presOf" srcId="{EC0BEFFF-F838-41FB-B598-06DCEEFCFC85}" destId="{FC2B13FC-FDFD-466A-A89E-32B0E1F60096}" srcOrd="0" destOrd="0" presId="urn:microsoft.com/office/officeart/2005/8/layout/radial1"/>
    <dgm:cxn modelId="{EEC92CD4-BC2B-459F-88BB-375D225886AD}" type="presOf" srcId="{1792A711-71DB-45EA-B5B0-CB986FAB2598}" destId="{54ECD803-04AE-45F5-A4AE-F476962085D0}" srcOrd="0" destOrd="0" presId="urn:microsoft.com/office/officeart/2005/8/layout/radial1"/>
    <dgm:cxn modelId="{1F4E91B1-75DD-4A52-8102-EB29C0927370}" srcId="{C4EF3E20-56C8-40BF-A00B-66934F5E4C92}" destId="{BFBE7FCE-A34E-4704-B1C4-8498E23DB27A}" srcOrd="1" destOrd="0" parTransId="{3EA17FA3-C020-4250-A167-ADD680D83BAA}" sibTransId="{3BA1232C-8FE7-491D-8C7E-EBEE5E6616F3}"/>
    <dgm:cxn modelId="{83FDF8B3-FAD5-49C4-8AF9-40F82169036E}" type="presOf" srcId="{91C7DC02-A9A6-4104-8FE5-70F27F4FBA76}" destId="{3DFE3D29-A572-4325-9EDF-AEC78B1AFC89}" srcOrd="0" destOrd="0" presId="urn:microsoft.com/office/officeart/2005/8/layout/radial1"/>
    <dgm:cxn modelId="{14DF0815-053C-4C42-B45A-19C60979E2C7}" type="presOf" srcId="{C1288CD5-E443-4E27-902C-22D364A3D2F4}" destId="{E7AA8AB6-C160-4129-BE1E-9D5D24167350}" srcOrd="0" destOrd="0" presId="urn:microsoft.com/office/officeart/2005/8/layout/radial1"/>
    <dgm:cxn modelId="{1A8A57FF-37C0-4BE7-9FE1-8C2456D7354D}" type="presOf" srcId="{BFBE7FCE-A34E-4704-B1C4-8498E23DB27A}" destId="{6D21F758-6BD3-4885-A4B1-F0A9127E6BAB}" srcOrd="0" destOrd="0" presId="urn:microsoft.com/office/officeart/2005/8/layout/radial1"/>
    <dgm:cxn modelId="{183685E8-537E-499C-BDB0-3085CF37741D}" srcId="{EC0BEFFF-F838-41FB-B598-06DCEEFCFC85}" destId="{C4EF3E20-56C8-40BF-A00B-66934F5E4C92}" srcOrd="0" destOrd="0" parTransId="{982B995D-3528-4FCA-B078-77B8AD974C56}" sibTransId="{DF37A159-F72B-4784-8F3C-4382C0C7EEA7}"/>
    <dgm:cxn modelId="{A0DBA256-0B31-4E30-A2DC-4FE987FDBE60}" type="presOf" srcId="{C2E09703-F638-48C4-8CEE-B443DBB045C3}" destId="{12371D2C-8603-4662-BBCB-F12CDC7ECEA1}" srcOrd="0" destOrd="0" presId="urn:microsoft.com/office/officeart/2005/8/layout/radial1"/>
    <dgm:cxn modelId="{45E3BD6A-811B-4436-A9AB-83D46A4958C3}" type="presOf" srcId="{ED4CA239-0E21-4995-A249-9A59105B713A}" destId="{6BB66CD8-9197-4E0D-9290-AEB13E11A92B}" srcOrd="0" destOrd="0" presId="urn:microsoft.com/office/officeart/2005/8/layout/radial1"/>
    <dgm:cxn modelId="{966BF64A-D34C-4AD4-8DE7-10AB350E0503}" type="presOf" srcId="{53953799-8FDB-4132-BB6C-E4C885225F86}" destId="{F3AC4A01-FDB0-46B6-9B24-D08907FBB450}" srcOrd="0" destOrd="0" presId="urn:microsoft.com/office/officeart/2005/8/layout/radial1"/>
    <dgm:cxn modelId="{1A16153B-B5B1-4EE0-BA0C-9CEC98F8BCC1}" type="presOf" srcId="{3EA17FA3-C020-4250-A167-ADD680D83BAA}" destId="{F4759797-7549-44F4-899C-2853144EBBD1}" srcOrd="1" destOrd="0" presId="urn:microsoft.com/office/officeart/2005/8/layout/radial1"/>
    <dgm:cxn modelId="{DDF2F9D4-1CD0-4C31-98E8-B8F33A012269}" srcId="{C4EF3E20-56C8-40BF-A00B-66934F5E4C92}" destId="{91C7DC02-A9A6-4104-8FE5-70F27F4FBA76}" srcOrd="3" destOrd="0" parTransId="{C1288CD5-E443-4E27-902C-22D364A3D2F4}" sibTransId="{BF940F0C-19F8-4E4F-95D1-0DC98F30CA2E}"/>
    <dgm:cxn modelId="{8806DF5F-02DB-4A5A-B2DA-84506CBA0874}" type="presOf" srcId="{C4EF3E20-56C8-40BF-A00B-66934F5E4C92}" destId="{8CD6BD45-E035-45DD-9915-BDC6046EE833}" srcOrd="0" destOrd="0" presId="urn:microsoft.com/office/officeart/2005/8/layout/radial1"/>
    <dgm:cxn modelId="{4C4998C3-AD00-490D-A098-1341218BCD1D}" type="presOf" srcId="{A3C93F10-DC18-4AD9-B992-A2A50786C2FC}" destId="{3229848E-6DD4-455D-9360-DEFDA3EA9E0B}" srcOrd="1" destOrd="0" presId="urn:microsoft.com/office/officeart/2005/8/layout/radial1"/>
    <dgm:cxn modelId="{0D467BC5-7621-4370-B53D-49435CEFC48A}" type="presOf" srcId="{3EA17FA3-C020-4250-A167-ADD680D83BAA}" destId="{0C54F9D6-7140-4826-B9C6-9992B9714DE7}" srcOrd="0" destOrd="0" presId="urn:microsoft.com/office/officeart/2005/8/layout/radial1"/>
    <dgm:cxn modelId="{A685A721-F617-43D3-9E8C-387E330F0677}" srcId="{C4EF3E20-56C8-40BF-A00B-66934F5E4C92}" destId="{1792A711-71DB-45EA-B5B0-CB986FAB2598}" srcOrd="4" destOrd="0" parTransId="{90211807-854A-43EB-95E3-15A82A124325}" sibTransId="{51FE904C-2A2D-4640-8862-6BDCC8E20C12}"/>
    <dgm:cxn modelId="{59DE82C9-AD5A-42B5-A567-DAA1A3D7EAA7}" type="presOf" srcId="{ED4CA239-0E21-4995-A249-9A59105B713A}" destId="{48ACEA02-83A1-4988-8DDC-09D8271EC7CF}" srcOrd="1" destOrd="0" presId="urn:microsoft.com/office/officeart/2005/8/layout/radial1"/>
    <dgm:cxn modelId="{7B498B23-67F3-4DF5-B873-74A996C97CFC}" type="presOf" srcId="{90211807-854A-43EB-95E3-15A82A124325}" destId="{D0F8A576-6A0B-42F9-B1EA-5F001DDF07A0}" srcOrd="0" destOrd="0" presId="urn:microsoft.com/office/officeart/2005/8/layout/radial1"/>
    <dgm:cxn modelId="{DB4DE1E9-DCCF-43F4-B339-66AC7505403C}" type="presOf" srcId="{C1288CD5-E443-4E27-902C-22D364A3D2F4}" destId="{32D0169F-46DE-4EED-8986-612B7D8DECE1}" srcOrd="1" destOrd="0" presId="urn:microsoft.com/office/officeart/2005/8/layout/radial1"/>
    <dgm:cxn modelId="{C0999607-5BF3-4694-A50C-018E2866A3B4}" type="presOf" srcId="{A3C93F10-DC18-4AD9-B992-A2A50786C2FC}" destId="{8AE47496-3CFF-4D44-A6EE-1244A390DF1E}" srcOrd="0" destOrd="0" presId="urn:microsoft.com/office/officeart/2005/8/layout/radial1"/>
    <dgm:cxn modelId="{C3AC37A0-88F0-4583-8D55-EDAEF4196732}" srcId="{C4EF3E20-56C8-40BF-A00B-66934F5E4C92}" destId="{53953799-8FDB-4132-BB6C-E4C885225F86}" srcOrd="0" destOrd="0" parTransId="{A3C93F10-DC18-4AD9-B992-A2A50786C2FC}" sibTransId="{13370162-677E-473C-84BD-97D9CFA3E03F}"/>
    <dgm:cxn modelId="{BCDD6711-6EEE-4B51-8971-468CEB7A20D0}" srcId="{C4EF3E20-56C8-40BF-A00B-66934F5E4C92}" destId="{C2E09703-F638-48C4-8CEE-B443DBB045C3}" srcOrd="2" destOrd="0" parTransId="{ED4CA239-0E21-4995-A249-9A59105B713A}" sibTransId="{FAF5FD61-AECF-45C7-BCEE-15CEFB0C6996}"/>
    <dgm:cxn modelId="{1C3FE6D8-E7A1-4E60-A07D-4D9BBEA6D3D6}" type="presOf" srcId="{90211807-854A-43EB-95E3-15A82A124325}" destId="{33DC07E4-093A-4468-81A7-08A69203FF1B}" srcOrd="1" destOrd="0" presId="urn:microsoft.com/office/officeart/2005/8/layout/radial1"/>
    <dgm:cxn modelId="{1AE6B603-88DD-49DA-8754-6E40D8EBB6D2}" type="presParOf" srcId="{FC2B13FC-FDFD-466A-A89E-32B0E1F60096}" destId="{8CD6BD45-E035-45DD-9915-BDC6046EE833}" srcOrd="0" destOrd="0" presId="urn:microsoft.com/office/officeart/2005/8/layout/radial1"/>
    <dgm:cxn modelId="{9818801F-46C0-4FA1-BB8E-60D4110A18EA}" type="presParOf" srcId="{FC2B13FC-FDFD-466A-A89E-32B0E1F60096}" destId="{8AE47496-3CFF-4D44-A6EE-1244A390DF1E}" srcOrd="1" destOrd="0" presId="urn:microsoft.com/office/officeart/2005/8/layout/radial1"/>
    <dgm:cxn modelId="{F2DAEF0C-A930-4EC9-A65C-1E67A60F7ED9}" type="presParOf" srcId="{8AE47496-3CFF-4D44-A6EE-1244A390DF1E}" destId="{3229848E-6DD4-455D-9360-DEFDA3EA9E0B}" srcOrd="0" destOrd="0" presId="urn:microsoft.com/office/officeart/2005/8/layout/radial1"/>
    <dgm:cxn modelId="{FCEC8363-99F2-4651-B6E9-C0E19976F6BB}" type="presParOf" srcId="{FC2B13FC-FDFD-466A-A89E-32B0E1F60096}" destId="{F3AC4A01-FDB0-46B6-9B24-D08907FBB450}" srcOrd="2" destOrd="0" presId="urn:microsoft.com/office/officeart/2005/8/layout/radial1"/>
    <dgm:cxn modelId="{BBA435CB-992A-43FD-9AF5-14F582DEC4B2}" type="presParOf" srcId="{FC2B13FC-FDFD-466A-A89E-32B0E1F60096}" destId="{0C54F9D6-7140-4826-B9C6-9992B9714DE7}" srcOrd="3" destOrd="0" presId="urn:microsoft.com/office/officeart/2005/8/layout/radial1"/>
    <dgm:cxn modelId="{F9C0DA63-35AC-44AC-AFDD-925D1C37996B}" type="presParOf" srcId="{0C54F9D6-7140-4826-B9C6-9992B9714DE7}" destId="{F4759797-7549-44F4-899C-2853144EBBD1}" srcOrd="0" destOrd="0" presId="urn:microsoft.com/office/officeart/2005/8/layout/radial1"/>
    <dgm:cxn modelId="{02B26D5A-3CD3-4763-9263-850FF36D1372}" type="presParOf" srcId="{FC2B13FC-FDFD-466A-A89E-32B0E1F60096}" destId="{6D21F758-6BD3-4885-A4B1-F0A9127E6BAB}" srcOrd="4" destOrd="0" presId="urn:microsoft.com/office/officeart/2005/8/layout/radial1"/>
    <dgm:cxn modelId="{A1E35284-19C6-4D05-8869-92C5E9EE193E}" type="presParOf" srcId="{FC2B13FC-FDFD-466A-A89E-32B0E1F60096}" destId="{6BB66CD8-9197-4E0D-9290-AEB13E11A92B}" srcOrd="5" destOrd="0" presId="urn:microsoft.com/office/officeart/2005/8/layout/radial1"/>
    <dgm:cxn modelId="{E5D158ED-1C90-4099-820B-2DF79CBF89A3}" type="presParOf" srcId="{6BB66CD8-9197-4E0D-9290-AEB13E11A92B}" destId="{48ACEA02-83A1-4988-8DDC-09D8271EC7CF}" srcOrd="0" destOrd="0" presId="urn:microsoft.com/office/officeart/2005/8/layout/radial1"/>
    <dgm:cxn modelId="{324A60B0-1C27-4313-BFEE-452DC273FE4A}" type="presParOf" srcId="{FC2B13FC-FDFD-466A-A89E-32B0E1F60096}" destId="{12371D2C-8603-4662-BBCB-F12CDC7ECEA1}" srcOrd="6" destOrd="0" presId="urn:microsoft.com/office/officeart/2005/8/layout/radial1"/>
    <dgm:cxn modelId="{D9324A05-65BB-4BE9-9500-CE71A70F5A6B}" type="presParOf" srcId="{FC2B13FC-FDFD-466A-A89E-32B0E1F60096}" destId="{E7AA8AB6-C160-4129-BE1E-9D5D24167350}" srcOrd="7" destOrd="0" presId="urn:microsoft.com/office/officeart/2005/8/layout/radial1"/>
    <dgm:cxn modelId="{EA47A842-109C-464F-A437-2749040B2D9F}" type="presParOf" srcId="{E7AA8AB6-C160-4129-BE1E-9D5D24167350}" destId="{32D0169F-46DE-4EED-8986-612B7D8DECE1}" srcOrd="0" destOrd="0" presId="urn:microsoft.com/office/officeart/2005/8/layout/radial1"/>
    <dgm:cxn modelId="{70737A72-5133-4E13-8687-EA449D0918BE}" type="presParOf" srcId="{FC2B13FC-FDFD-466A-A89E-32B0E1F60096}" destId="{3DFE3D29-A572-4325-9EDF-AEC78B1AFC89}" srcOrd="8" destOrd="0" presId="urn:microsoft.com/office/officeart/2005/8/layout/radial1"/>
    <dgm:cxn modelId="{BE3857A3-6318-48A9-9DC9-DD5C416C280F}" type="presParOf" srcId="{FC2B13FC-FDFD-466A-A89E-32B0E1F60096}" destId="{D0F8A576-6A0B-42F9-B1EA-5F001DDF07A0}" srcOrd="9" destOrd="0" presId="urn:microsoft.com/office/officeart/2005/8/layout/radial1"/>
    <dgm:cxn modelId="{23DD1996-4FA4-418E-BD9E-2EA6A3C65E74}" type="presParOf" srcId="{D0F8A576-6A0B-42F9-B1EA-5F001DDF07A0}" destId="{33DC07E4-093A-4468-81A7-08A69203FF1B}" srcOrd="0" destOrd="0" presId="urn:microsoft.com/office/officeart/2005/8/layout/radial1"/>
    <dgm:cxn modelId="{0248F056-D723-4190-A875-F47938F3FAF4}" type="presParOf" srcId="{FC2B13FC-FDFD-466A-A89E-32B0E1F60096}" destId="{54ECD803-04AE-45F5-A4AE-F476962085D0}" srcOrd="10" destOrd="0" presId="urn:microsoft.com/office/officeart/2005/8/layout/radial1"/>
  </dgm:cxnLst>
  <dgm:bg/>
  <dgm:whole>
    <a:ln>
      <a:no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D6BD45-E035-45DD-9915-BDC6046EE833}">
      <dsp:nvSpPr>
        <dsp:cNvPr id="0" name=""/>
        <dsp:cNvSpPr/>
      </dsp:nvSpPr>
      <dsp:spPr>
        <a:xfrm>
          <a:off x="3603410" y="2226056"/>
          <a:ext cx="1692171" cy="169217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Eras Medium ITC" pitchFamily="34" charset="0"/>
            </a:rPr>
            <a:t>Marketing</a:t>
          </a:r>
        </a:p>
        <a:p>
          <a:pPr lvl="0" algn="ctr" defTabSz="889000">
            <a:lnSpc>
              <a:spcPct val="90000"/>
            </a:lnSpc>
            <a:spcBef>
              <a:spcPct val="0"/>
            </a:spcBef>
            <a:spcAft>
              <a:spcPct val="35000"/>
            </a:spcAft>
          </a:pPr>
          <a:r>
            <a:rPr lang="en-US" sz="2000" kern="1200" dirty="0" smtClean="0">
              <a:latin typeface="Eras Medium ITC" pitchFamily="34" charset="0"/>
            </a:rPr>
            <a:t>Mix</a:t>
          </a:r>
          <a:endParaRPr lang="en-US" sz="2000" kern="1200" dirty="0">
            <a:latin typeface="Eras Medium ITC" pitchFamily="34" charset="0"/>
          </a:endParaRPr>
        </a:p>
      </dsp:txBody>
      <dsp:txXfrm>
        <a:off x="3603410" y="2226056"/>
        <a:ext cx="1692171" cy="1692171"/>
      </dsp:txXfrm>
    </dsp:sp>
    <dsp:sp modelId="{8AE47496-3CFF-4D44-A6EE-1244A390DF1E}">
      <dsp:nvSpPr>
        <dsp:cNvPr id="0" name=""/>
        <dsp:cNvSpPr/>
      </dsp:nvSpPr>
      <dsp:spPr>
        <a:xfrm rot="16200000">
          <a:off x="4194011" y="1953457"/>
          <a:ext cx="510969" cy="34227"/>
        </a:xfrm>
        <a:custGeom>
          <a:avLst/>
          <a:gdLst/>
          <a:ahLst/>
          <a:cxnLst/>
          <a:rect l="0" t="0" r="0" b="0"/>
          <a:pathLst>
            <a:path>
              <a:moveTo>
                <a:pt x="0" y="17113"/>
              </a:moveTo>
              <a:lnTo>
                <a:pt x="510969" y="1711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Eras Medium ITC" pitchFamily="34" charset="0"/>
          </a:endParaRPr>
        </a:p>
      </dsp:txBody>
      <dsp:txXfrm rot="16200000">
        <a:off x="4436722" y="1957797"/>
        <a:ext cx="25548" cy="25548"/>
      </dsp:txXfrm>
    </dsp:sp>
    <dsp:sp modelId="{F3AC4A01-FDB0-46B6-9B24-D08907FBB450}">
      <dsp:nvSpPr>
        <dsp:cNvPr id="0" name=""/>
        <dsp:cNvSpPr/>
      </dsp:nvSpPr>
      <dsp:spPr>
        <a:xfrm>
          <a:off x="3603410" y="22915"/>
          <a:ext cx="1692171" cy="169217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t" anchorCtr="0">
          <a:noAutofit/>
        </a:bodyPr>
        <a:lstStyle/>
        <a:p>
          <a:pPr lvl="0" algn="ctr" defTabSz="800100">
            <a:lnSpc>
              <a:spcPct val="90000"/>
            </a:lnSpc>
            <a:spcBef>
              <a:spcPct val="0"/>
            </a:spcBef>
            <a:spcAft>
              <a:spcPct val="35000"/>
            </a:spcAft>
          </a:pPr>
          <a:r>
            <a:rPr lang="en-US" sz="1800" b="0" kern="1200" dirty="0" smtClean="0">
              <a:latin typeface="Eras Bold ITC" pitchFamily="34" charset="0"/>
            </a:rPr>
            <a:t>People</a:t>
          </a:r>
          <a:endParaRPr lang="en-US" sz="1800" b="0" kern="1200" dirty="0">
            <a:latin typeface="Eras Bold ITC" pitchFamily="34" charset="0"/>
          </a:endParaRPr>
        </a:p>
      </dsp:txBody>
      <dsp:txXfrm>
        <a:off x="3603410" y="22915"/>
        <a:ext cx="1692171" cy="1692171"/>
      </dsp:txXfrm>
    </dsp:sp>
    <dsp:sp modelId="{0C54F9D6-7140-4826-B9C6-9992B9714DE7}">
      <dsp:nvSpPr>
        <dsp:cNvPr id="0" name=""/>
        <dsp:cNvSpPr/>
      </dsp:nvSpPr>
      <dsp:spPr>
        <a:xfrm rot="20520000">
          <a:off x="5241667" y="2714624"/>
          <a:ext cx="510969" cy="34227"/>
        </a:xfrm>
        <a:custGeom>
          <a:avLst/>
          <a:gdLst/>
          <a:ahLst/>
          <a:cxnLst/>
          <a:rect l="0" t="0" r="0" b="0"/>
          <a:pathLst>
            <a:path>
              <a:moveTo>
                <a:pt x="0" y="17113"/>
              </a:moveTo>
              <a:lnTo>
                <a:pt x="510969" y="1711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Eras Medium ITC" pitchFamily="34" charset="0"/>
          </a:endParaRPr>
        </a:p>
      </dsp:txBody>
      <dsp:txXfrm rot="20520000">
        <a:off x="5484378" y="2718963"/>
        <a:ext cx="25548" cy="25548"/>
      </dsp:txXfrm>
    </dsp:sp>
    <dsp:sp modelId="{6D21F758-6BD3-4885-A4B1-F0A9127E6BAB}">
      <dsp:nvSpPr>
        <dsp:cNvPr id="0" name=""/>
        <dsp:cNvSpPr/>
      </dsp:nvSpPr>
      <dsp:spPr>
        <a:xfrm>
          <a:off x="5698722" y="1545248"/>
          <a:ext cx="1692171" cy="169217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t" anchorCtr="0">
          <a:noAutofit/>
        </a:bodyPr>
        <a:lstStyle/>
        <a:p>
          <a:pPr lvl="0" algn="ctr" defTabSz="711200">
            <a:lnSpc>
              <a:spcPct val="90000"/>
            </a:lnSpc>
            <a:spcBef>
              <a:spcPct val="0"/>
            </a:spcBef>
            <a:spcAft>
              <a:spcPct val="35000"/>
            </a:spcAft>
          </a:pPr>
          <a:r>
            <a:rPr lang="en-US" sz="1600" b="0" kern="1200" dirty="0" smtClean="0">
              <a:latin typeface="Eras Bold ITC" pitchFamily="34" charset="0"/>
            </a:rPr>
            <a:t>Promotion</a:t>
          </a:r>
          <a:endParaRPr lang="en-US" sz="1600" b="0" kern="1200" dirty="0">
            <a:latin typeface="Eras Bold ITC" pitchFamily="34" charset="0"/>
          </a:endParaRPr>
        </a:p>
      </dsp:txBody>
      <dsp:txXfrm>
        <a:off x="5698722" y="1545248"/>
        <a:ext cx="1692171" cy="1692171"/>
      </dsp:txXfrm>
    </dsp:sp>
    <dsp:sp modelId="{6BB66CD8-9197-4E0D-9290-AEB13E11A92B}">
      <dsp:nvSpPr>
        <dsp:cNvPr id="0" name=""/>
        <dsp:cNvSpPr/>
      </dsp:nvSpPr>
      <dsp:spPr>
        <a:xfrm rot="3240000">
          <a:off x="4841498" y="3946217"/>
          <a:ext cx="510969" cy="34227"/>
        </a:xfrm>
        <a:custGeom>
          <a:avLst/>
          <a:gdLst/>
          <a:ahLst/>
          <a:cxnLst/>
          <a:rect l="0" t="0" r="0" b="0"/>
          <a:pathLst>
            <a:path>
              <a:moveTo>
                <a:pt x="0" y="17113"/>
              </a:moveTo>
              <a:lnTo>
                <a:pt x="510969" y="1711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Eras Medium ITC" pitchFamily="34" charset="0"/>
          </a:endParaRPr>
        </a:p>
      </dsp:txBody>
      <dsp:txXfrm rot="3240000">
        <a:off x="5084209" y="3950557"/>
        <a:ext cx="25548" cy="25548"/>
      </dsp:txXfrm>
    </dsp:sp>
    <dsp:sp modelId="{12371D2C-8603-4662-BBCB-F12CDC7ECEA1}">
      <dsp:nvSpPr>
        <dsp:cNvPr id="0" name=""/>
        <dsp:cNvSpPr/>
      </dsp:nvSpPr>
      <dsp:spPr>
        <a:xfrm>
          <a:off x="4898384" y="4008435"/>
          <a:ext cx="1692171" cy="169217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t" anchorCtr="0">
          <a:noAutofit/>
        </a:bodyPr>
        <a:lstStyle/>
        <a:p>
          <a:pPr lvl="0" algn="ctr" defTabSz="711200">
            <a:lnSpc>
              <a:spcPct val="90000"/>
            </a:lnSpc>
            <a:spcBef>
              <a:spcPct val="0"/>
            </a:spcBef>
            <a:spcAft>
              <a:spcPct val="35000"/>
            </a:spcAft>
          </a:pPr>
          <a:r>
            <a:rPr lang="en-US" sz="1600" b="0" kern="1200" dirty="0" smtClean="0">
              <a:latin typeface="Eras Bold ITC" pitchFamily="34" charset="0"/>
            </a:rPr>
            <a:t>Product</a:t>
          </a:r>
        </a:p>
        <a:p>
          <a:pPr lvl="0" algn="ctr" defTabSz="711200">
            <a:lnSpc>
              <a:spcPct val="90000"/>
            </a:lnSpc>
            <a:spcBef>
              <a:spcPct val="0"/>
            </a:spcBef>
            <a:spcAft>
              <a:spcPct val="35000"/>
            </a:spcAft>
          </a:pPr>
          <a:r>
            <a:rPr lang="en-US" sz="1700" kern="1200" dirty="0" smtClean="0"/>
            <a:t> </a:t>
          </a:r>
          <a:endParaRPr lang="en-US" sz="1700" kern="1200" dirty="0"/>
        </a:p>
      </dsp:txBody>
      <dsp:txXfrm>
        <a:off x="4898384" y="4008435"/>
        <a:ext cx="1692171" cy="1692171"/>
      </dsp:txXfrm>
    </dsp:sp>
    <dsp:sp modelId="{E7AA8AB6-C160-4129-BE1E-9D5D24167350}">
      <dsp:nvSpPr>
        <dsp:cNvPr id="0" name=""/>
        <dsp:cNvSpPr/>
      </dsp:nvSpPr>
      <dsp:spPr>
        <a:xfrm rot="7560000">
          <a:off x="3546524" y="3946217"/>
          <a:ext cx="510969" cy="34227"/>
        </a:xfrm>
        <a:custGeom>
          <a:avLst/>
          <a:gdLst/>
          <a:ahLst/>
          <a:cxnLst/>
          <a:rect l="0" t="0" r="0" b="0"/>
          <a:pathLst>
            <a:path>
              <a:moveTo>
                <a:pt x="0" y="17113"/>
              </a:moveTo>
              <a:lnTo>
                <a:pt x="510969" y="1711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Eras Medium ITC" pitchFamily="34" charset="0"/>
          </a:endParaRPr>
        </a:p>
      </dsp:txBody>
      <dsp:txXfrm rot="7560000">
        <a:off x="3789235" y="3950557"/>
        <a:ext cx="25548" cy="25548"/>
      </dsp:txXfrm>
    </dsp:sp>
    <dsp:sp modelId="{3DFE3D29-A572-4325-9EDF-AEC78B1AFC89}">
      <dsp:nvSpPr>
        <dsp:cNvPr id="0" name=""/>
        <dsp:cNvSpPr/>
      </dsp:nvSpPr>
      <dsp:spPr>
        <a:xfrm>
          <a:off x="2308437" y="4008435"/>
          <a:ext cx="1692171" cy="169217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t" anchorCtr="0">
          <a:noAutofit/>
        </a:bodyPr>
        <a:lstStyle/>
        <a:p>
          <a:pPr lvl="0" algn="ctr" defTabSz="800100">
            <a:lnSpc>
              <a:spcPct val="90000"/>
            </a:lnSpc>
            <a:spcBef>
              <a:spcPct val="0"/>
            </a:spcBef>
            <a:spcAft>
              <a:spcPct val="35000"/>
            </a:spcAft>
          </a:pPr>
          <a:r>
            <a:rPr lang="en-US" sz="1800" b="0" kern="1200" dirty="0" smtClean="0">
              <a:latin typeface="Eras Bold ITC" pitchFamily="34" charset="0"/>
            </a:rPr>
            <a:t>Place</a:t>
          </a:r>
        </a:p>
      </dsp:txBody>
      <dsp:txXfrm>
        <a:off x="2308437" y="4008435"/>
        <a:ext cx="1692171" cy="1692171"/>
      </dsp:txXfrm>
    </dsp:sp>
    <dsp:sp modelId="{D0F8A576-6A0B-42F9-B1EA-5F001DDF07A0}">
      <dsp:nvSpPr>
        <dsp:cNvPr id="0" name=""/>
        <dsp:cNvSpPr/>
      </dsp:nvSpPr>
      <dsp:spPr>
        <a:xfrm rot="11880000">
          <a:off x="3146355" y="2714624"/>
          <a:ext cx="510969" cy="34227"/>
        </a:xfrm>
        <a:custGeom>
          <a:avLst/>
          <a:gdLst/>
          <a:ahLst/>
          <a:cxnLst/>
          <a:rect l="0" t="0" r="0" b="0"/>
          <a:pathLst>
            <a:path>
              <a:moveTo>
                <a:pt x="0" y="17113"/>
              </a:moveTo>
              <a:lnTo>
                <a:pt x="510969" y="1711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Eras Medium ITC" pitchFamily="34" charset="0"/>
          </a:endParaRPr>
        </a:p>
      </dsp:txBody>
      <dsp:txXfrm rot="11880000">
        <a:off x="3389066" y="2718963"/>
        <a:ext cx="25548" cy="25548"/>
      </dsp:txXfrm>
    </dsp:sp>
    <dsp:sp modelId="{54ECD803-04AE-45F5-A4AE-F476962085D0}">
      <dsp:nvSpPr>
        <dsp:cNvPr id="0" name=""/>
        <dsp:cNvSpPr/>
      </dsp:nvSpPr>
      <dsp:spPr>
        <a:xfrm>
          <a:off x="1508099" y="1545248"/>
          <a:ext cx="1692171" cy="169217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t" anchorCtr="0">
          <a:noAutofit/>
        </a:bodyPr>
        <a:lstStyle/>
        <a:p>
          <a:pPr lvl="0" algn="ctr" defTabSz="800100">
            <a:lnSpc>
              <a:spcPct val="90000"/>
            </a:lnSpc>
            <a:spcBef>
              <a:spcPct val="0"/>
            </a:spcBef>
            <a:spcAft>
              <a:spcPct val="35000"/>
            </a:spcAft>
          </a:pPr>
          <a:r>
            <a:rPr lang="en-US" sz="1800" b="0" kern="1200" dirty="0" smtClean="0">
              <a:latin typeface="Eras Bold ITC" pitchFamily="34" charset="0"/>
            </a:rPr>
            <a:t>Price</a:t>
          </a:r>
        </a:p>
      </dsp:txBody>
      <dsp:txXfrm>
        <a:off x="1508099" y="1545248"/>
        <a:ext cx="1692171" cy="169217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112"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12" charset="0"/>
                <a:cs typeface="Arial" charset="0"/>
              </a:defRPr>
            </a:lvl1pPr>
          </a:lstStyle>
          <a:p>
            <a:pPr>
              <a:defRPr/>
            </a:pPr>
            <a:fld id="{739AA4D0-F421-4211-B510-786A88107280}" type="datetime1">
              <a:rPr lang="en-US"/>
              <a:pPr>
                <a:defRPr/>
              </a:pPr>
              <a:t>5/27/2011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112"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12" charset="0"/>
                <a:cs typeface="Arial" charset="0"/>
              </a:defRPr>
            </a:lvl1pPr>
          </a:lstStyle>
          <a:p>
            <a:pPr>
              <a:defRPr/>
            </a:pPr>
            <a:fld id="{CD30DBD5-A2BC-4254-BD22-FA7940154648}" type="slidenum">
              <a:rPr lang="en-US"/>
              <a:pPr>
                <a:defRPr/>
              </a:pPr>
              <a:t>‹#›</a:t>
            </a:fld>
            <a:endParaRPr 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112"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12" charset="0"/>
                <a:cs typeface="Arial" charset="0"/>
              </a:defRPr>
            </a:lvl1pPr>
          </a:lstStyle>
          <a:p>
            <a:pPr>
              <a:defRPr/>
            </a:pPr>
            <a:fld id="{B2FD1525-E6E4-4096-B1EE-08199F001D2F}" type="datetime1">
              <a:rPr lang="en-US"/>
              <a:pPr>
                <a:defRPr/>
              </a:pPr>
              <a:t>5/27/2011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112"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12" charset="0"/>
                <a:cs typeface="Arial" charset="0"/>
              </a:defRPr>
            </a:lvl1pPr>
          </a:lstStyle>
          <a:p>
            <a:pPr>
              <a:defRPr/>
            </a:pPr>
            <a:fld id="{70E0388B-3481-452C-8C1C-E552B8713D2F}" type="slidenum">
              <a:rPr lang="en-US"/>
              <a:pPr>
                <a:defRPr/>
              </a:pPr>
              <a:t>‹#›</a:t>
            </a:fld>
            <a:endParaRPr lang="en-US"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a:lstStyle/>
          <a:p>
            <a:r>
              <a:rPr lang="en-US" smtClean="0">
                <a:ea typeface="ＭＳ Ｐゴシック"/>
              </a:rPr>
              <a:t>Susanne Jones, an 8 year old little girl who loves to play with her friends and watch Sunny With a Chance on the weekends is joyful and always maintain a positive spirit. Well, that’s until she pulls up in the parking lot of the doctor’s office. Whenever she goes, she always fear the worst news possible and hopes that her current visit is better than the last. Watching T.V nor playing with toys helps to make her situation easier. But if there’s a will, there’s a way. My business is a service where I will paint a portioned section of a pediatric, dental, children’s hospitals, daycares wall with a product called dry- erase paint.</a:t>
            </a:r>
          </a:p>
          <a:p>
            <a:endParaRPr lang="en-US" smtClean="0">
              <a:ea typeface="ＭＳ Ｐゴシック"/>
            </a:endParaRPr>
          </a:p>
          <a:p>
            <a:r>
              <a:rPr lang="en-US" smtClean="0">
                <a:ea typeface="ＭＳ Ｐゴシック"/>
              </a:rPr>
              <a:t>You should care and take consideration of this business because this reduces the barriers of doctors’ patients or the children at daycares to be a little less tense and to relax while they may feel alone.</a:t>
            </a:r>
          </a:p>
          <a:p>
            <a:endParaRPr lang="en-US" smtClean="0">
              <a:ea typeface="ＭＳ Ｐゴシック"/>
            </a:endParaRPr>
          </a:p>
          <a:p>
            <a:endParaRPr lang="en-US" smtClean="0">
              <a:ea typeface="ＭＳ Ｐゴシック"/>
            </a:endParaRPr>
          </a:p>
          <a:p>
            <a:r>
              <a:rPr lang="en-US" smtClean="0">
                <a:ea typeface="ＭＳ Ｐゴシック"/>
              </a:rPr>
              <a:t>James Alexander is currently in the waiting room of his doctor’s office. I would say he’s patiently waiting, but the look on his face tells me different. Why not play with the toys that’s provided for him?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a:lstStyle/>
          <a:p>
            <a:endParaRPr lang="en-US" smtClean="0">
              <a:ea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3E9152A4-E3B1-49A9-BEBD-10083D42DC29}" type="slidenum">
              <a:rPr lang="en-US" sz="1200">
                <a:latin typeface="Calibri" pitchFamily="34" charset="0"/>
              </a:rPr>
              <a:pPr algn="r"/>
              <a:t>11</a:t>
            </a:fld>
            <a:endParaRPr lang="en-US" sz="1200">
              <a:latin typeface="Calibri" pitchFamily="34"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xfrm>
            <a:off x="935038" y="4275138"/>
            <a:ext cx="5140325" cy="4183062"/>
          </a:xfrm>
          <a:noFill/>
        </p:spPr>
        <p:txBody>
          <a:bodyPr/>
          <a:lstStyle/>
          <a:p>
            <a:pPr algn="just">
              <a:lnSpc>
                <a:spcPct val="80000"/>
              </a:lnSpc>
            </a:pPr>
            <a:endParaRPr lang="en-US" sz="900" b="1" i="1" u="sng" smtClean="0">
              <a:ea typeface="ＭＳ Ｐゴシック"/>
            </a:endParaRPr>
          </a:p>
          <a:p>
            <a:pPr algn="just">
              <a:lnSpc>
                <a:spcPct val="80000"/>
              </a:lnSpc>
            </a:pPr>
            <a:r>
              <a:rPr lang="en-US" sz="900" b="1" i="1" u="sng" smtClean="0">
                <a:ea typeface="ＭＳ Ｐゴシック"/>
              </a:rPr>
              <a:t>http://store.pensrus.com/Merchant2/merchant.mvc?Screen=PROD&amp;Product_Code=PRU-LM2400&amp;Category_Code=LIQUIMARK&amp;Product_Count=5</a:t>
            </a:r>
          </a:p>
          <a:p>
            <a:pPr algn="just">
              <a:lnSpc>
                <a:spcPct val="80000"/>
              </a:lnSpc>
            </a:pPr>
            <a:endParaRPr lang="en-US" sz="900" b="1" i="1" u="sng" smtClean="0">
              <a:ea typeface="ＭＳ Ｐゴシック"/>
            </a:endParaRPr>
          </a:p>
          <a:p>
            <a:pPr algn="just">
              <a:lnSpc>
                <a:spcPct val="80000"/>
              </a:lnSpc>
            </a:pPr>
            <a:r>
              <a:rPr lang="en-US" sz="900" b="1" i="1" u="sng" smtClean="0">
                <a:ea typeface="ＭＳ Ｐゴシック"/>
              </a:rPr>
              <a:t>http://www.absorbentprinting.com/pens-and-more/markers/dry-erase-markers-boards/bullet-chisel-tip-dry-erase-marker</a:t>
            </a:r>
          </a:p>
          <a:p>
            <a:pPr algn="just">
              <a:lnSpc>
                <a:spcPct val="80000"/>
              </a:lnSpc>
            </a:pPr>
            <a:endParaRPr lang="en-US" sz="900" b="1" i="1" u="sng" smtClean="0">
              <a:ea typeface="ＭＳ Ｐゴシック"/>
            </a:endParaRPr>
          </a:p>
          <a:p>
            <a:pPr algn="just">
              <a:lnSpc>
                <a:spcPct val="80000"/>
              </a:lnSpc>
            </a:pPr>
            <a:endParaRPr lang="en-US" sz="900" b="1" i="1" u="sng" smtClean="0">
              <a:ea typeface="ＭＳ Ｐゴシック"/>
            </a:endParaRPr>
          </a:p>
          <a:p>
            <a:pPr algn="just">
              <a:lnSpc>
                <a:spcPct val="80000"/>
              </a:lnSpc>
            </a:pPr>
            <a:r>
              <a:rPr lang="en-US" sz="900" b="1" i="1" u="sng" smtClean="0">
                <a:ea typeface="ＭＳ Ｐゴシック"/>
              </a:rPr>
              <a:t>http://www.neoplexonline.com/dry-erase-erasers/</a:t>
            </a:r>
          </a:p>
          <a:p>
            <a:pPr algn="just">
              <a:lnSpc>
                <a:spcPct val="80000"/>
              </a:lnSpc>
            </a:pPr>
            <a:endParaRPr lang="en-US" sz="900" b="1" i="1" u="sng" smtClean="0">
              <a:ea typeface="ＭＳ Ｐゴシック"/>
            </a:endParaRPr>
          </a:p>
          <a:p>
            <a:pPr algn="just">
              <a:lnSpc>
                <a:spcPct val="80000"/>
              </a:lnSpc>
            </a:pPr>
            <a:endParaRPr lang="en-US" sz="900" b="1" i="1" u="sng" smtClean="0">
              <a:ea typeface="ＭＳ Ｐゴシック"/>
            </a:endParaRPr>
          </a:p>
          <a:p>
            <a:pPr algn="just">
              <a:lnSpc>
                <a:spcPct val="80000"/>
              </a:lnSpc>
            </a:pPr>
            <a:endParaRPr lang="en-US" sz="900" b="1" i="1" u="sng" smtClean="0">
              <a:ea typeface="ＭＳ Ｐゴシック"/>
            </a:endParaRPr>
          </a:p>
          <a:p>
            <a:pPr algn="just">
              <a:lnSpc>
                <a:spcPct val="80000"/>
              </a:lnSpc>
            </a:pPr>
            <a:endParaRPr lang="en-US" sz="900" b="1" i="1" u="sng" smtClean="0">
              <a:ea typeface="ＭＳ Ｐゴシック"/>
            </a:endParaRPr>
          </a:p>
          <a:p>
            <a:pPr algn="just">
              <a:lnSpc>
                <a:spcPct val="80000"/>
              </a:lnSpc>
            </a:pPr>
            <a:endParaRPr lang="en-US" sz="900" b="1" i="1" u="sng" smtClean="0">
              <a:ea typeface="ＭＳ Ｐゴシック"/>
            </a:endParaRPr>
          </a:p>
          <a:p>
            <a:pPr algn="just">
              <a:lnSpc>
                <a:spcPct val="80000"/>
              </a:lnSpc>
            </a:pPr>
            <a:endParaRPr lang="en-US" sz="900" b="1" i="1" u="sng" smtClean="0">
              <a:ea typeface="ＭＳ Ｐゴシック"/>
            </a:endParaRPr>
          </a:p>
          <a:p>
            <a:pPr algn="just">
              <a:lnSpc>
                <a:spcPct val="80000"/>
              </a:lnSpc>
            </a:pPr>
            <a:endParaRPr lang="en-US" sz="900" b="1" i="1" u="sng" smtClean="0">
              <a:ea typeface="ＭＳ Ｐゴシック"/>
            </a:endParaRPr>
          </a:p>
          <a:p>
            <a:pPr algn="just">
              <a:lnSpc>
                <a:spcPct val="80000"/>
              </a:lnSpc>
            </a:pPr>
            <a:endParaRPr lang="en-US" sz="900" b="1" i="1" u="sng" smtClean="0">
              <a:ea typeface="ＭＳ Ｐゴシック"/>
            </a:endParaRPr>
          </a:p>
          <a:p>
            <a:pPr algn="just">
              <a:lnSpc>
                <a:spcPct val="80000"/>
              </a:lnSpc>
            </a:pPr>
            <a:endParaRPr lang="en-US" sz="900" b="1" i="1" u="sng" smtClean="0">
              <a:ea typeface="ＭＳ Ｐゴシック"/>
            </a:endParaRPr>
          </a:p>
          <a:p>
            <a:pPr algn="just">
              <a:lnSpc>
                <a:spcPct val="80000"/>
              </a:lnSpc>
            </a:pPr>
            <a:endParaRPr lang="en-US" sz="900" b="1" i="1" u="sng" smtClean="0">
              <a:ea typeface="ＭＳ Ｐゴシック"/>
            </a:endParaRPr>
          </a:p>
          <a:p>
            <a:pPr algn="just">
              <a:lnSpc>
                <a:spcPct val="80000"/>
              </a:lnSpc>
            </a:pPr>
            <a:r>
              <a:rPr lang="en-US" sz="900" b="1" i="1" u="sng" smtClean="0">
                <a:ea typeface="ＭＳ Ｐゴシック"/>
              </a:rPr>
              <a:t>For Service and Manufacturing Businesses only.  </a:t>
            </a:r>
          </a:p>
          <a:p>
            <a:pPr algn="just">
              <a:lnSpc>
                <a:spcPct val="80000"/>
              </a:lnSpc>
            </a:pPr>
            <a:endParaRPr lang="en-US" sz="900" smtClean="0">
              <a:ea typeface="ＭＳ Ｐゴシック"/>
            </a:endParaRPr>
          </a:p>
          <a:p>
            <a:pPr algn="just">
              <a:lnSpc>
                <a:spcPct val="80000"/>
              </a:lnSpc>
            </a:pPr>
            <a:r>
              <a:rPr lang="en-US" sz="900" b="1" smtClean="0">
                <a:ea typeface="ＭＳ Ｐゴシック"/>
              </a:rPr>
              <a:t>Definition of Unit:</a:t>
            </a:r>
            <a:r>
              <a:rPr lang="en-US" sz="900" smtClean="0">
                <a:ea typeface="ＭＳ Ｐゴシック"/>
              </a:rPr>
              <a:t>  A quick description of the product or service being sold.  Think of this as the minimum number and type of products students’ are willing to sell to a customer.  For example, if a student plans to sell retail sunglasses, the minimum number they’ll be willing to sell will likely be 1 pair of sun glasses.</a:t>
            </a:r>
          </a:p>
          <a:p>
            <a:pPr algn="just">
              <a:lnSpc>
                <a:spcPct val="80000"/>
              </a:lnSpc>
            </a:pPr>
            <a:endParaRPr lang="en-US" sz="400" smtClean="0">
              <a:ea typeface="ＭＳ Ｐゴシック"/>
            </a:endParaRPr>
          </a:p>
          <a:p>
            <a:pPr algn="just">
              <a:lnSpc>
                <a:spcPct val="80000"/>
              </a:lnSpc>
            </a:pPr>
            <a:r>
              <a:rPr lang="en-US" sz="900" b="1" smtClean="0">
                <a:ea typeface="ＭＳ Ｐゴシック"/>
              </a:rPr>
              <a:t>Direct Labor/Unit:</a:t>
            </a:r>
            <a:r>
              <a:rPr lang="en-US" sz="900" smtClean="0">
                <a:ea typeface="ＭＳ Ｐゴシック"/>
              </a:rPr>
              <a:t>  This calculation only includes time spent actually building a product or providing a service (On your mark…get set…GO…stop.).  It doesn’t include indirect labor, such as time spent passing-out flyers, shopping for materials or sweeping office floors.</a:t>
            </a:r>
          </a:p>
          <a:p>
            <a:pPr algn="just">
              <a:lnSpc>
                <a:spcPct val="80000"/>
              </a:lnSpc>
            </a:pPr>
            <a:endParaRPr lang="en-US" sz="400" smtClean="0">
              <a:ea typeface="ＭＳ Ｐゴシック"/>
            </a:endParaRPr>
          </a:p>
          <a:p>
            <a:pPr algn="just">
              <a:lnSpc>
                <a:spcPct val="80000"/>
              </a:lnSpc>
            </a:pPr>
            <a:r>
              <a:rPr lang="en-US" sz="900" smtClean="0">
                <a:ea typeface="ＭＳ Ｐゴシック"/>
              </a:rPr>
              <a:t>Helping students arrive at a direct labor figure can be challenging.  There are a number of ways they can look at it:</a:t>
            </a:r>
          </a:p>
          <a:p>
            <a:pPr algn="just">
              <a:lnSpc>
                <a:spcPct val="80000"/>
              </a:lnSpc>
            </a:pPr>
            <a:r>
              <a:rPr lang="en-US" sz="900" smtClean="0">
                <a:ea typeface="ＭＳ Ｐゴシック"/>
              </a:rPr>
              <a:t>	1.  If I’ve never worked before and took a job, what might I be paid?</a:t>
            </a:r>
          </a:p>
          <a:p>
            <a:pPr algn="just">
              <a:lnSpc>
                <a:spcPct val="80000"/>
              </a:lnSpc>
            </a:pPr>
            <a:r>
              <a:rPr lang="en-US" sz="900" smtClean="0">
                <a:ea typeface="ＭＳ Ｐゴシック"/>
              </a:rPr>
              <a:t>	2.  What do others, with my experience level, get paid for similar work?</a:t>
            </a:r>
          </a:p>
          <a:p>
            <a:pPr algn="just">
              <a:lnSpc>
                <a:spcPct val="80000"/>
              </a:lnSpc>
            </a:pPr>
            <a:r>
              <a:rPr lang="en-US" sz="900" smtClean="0">
                <a:ea typeface="ＭＳ Ｐゴシック"/>
              </a:rPr>
              <a:t>	3.  If I had to hire another person to perform this labor for my business, </a:t>
            </a:r>
          </a:p>
          <a:p>
            <a:pPr algn="just">
              <a:lnSpc>
                <a:spcPct val="80000"/>
              </a:lnSpc>
            </a:pPr>
            <a:r>
              <a:rPr lang="en-US" sz="900" smtClean="0">
                <a:ea typeface="ＭＳ Ｐゴシック"/>
              </a:rPr>
              <a:t>	     what would I be willing to pay them given the level of quality and </a:t>
            </a:r>
          </a:p>
          <a:p>
            <a:pPr algn="just">
              <a:lnSpc>
                <a:spcPct val="80000"/>
              </a:lnSpc>
            </a:pPr>
            <a:r>
              <a:rPr lang="en-US" sz="900" smtClean="0">
                <a:ea typeface="ＭＳ Ｐゴシック"/>
              </a:rPr>
              <a:t>	     efficiency I expect?</a:t>
            </a:r>
          </a:p>
          <a:p>
            <a:pPr algn="just">
              <a:lnSpc>
                <a:spcPct val="80000"/>
              </a:lnSpc>
            </a:pPr>
            <a:endParaRPr lang="en-US" sz="400" smtClean="0">
              <a:ea typeface="ＭＳ Ｐゴシック"/>
            </a:endParaRPr>
          </a:p>
          <a:p>
            <a:pPr algn="just">
              <a:lnSpc>
                <a:spcPct val="80000"/>
              </a:lnSpc>
            </a:pPr>
            <a:r>
              <a:rPr lang="en-US" sz="900" b="1" smtClean="0">
                <a:ea typeface="ＭＳ Ｐゴシック"/>
              </a:rPr>
              <a:t>Materials/Unit:</a:t>
            </a:r>
            <a:r>
              <a:rPr lang="en-US" sz="900" smtClean="0">
                <a:ea typeface="ＭＳ Ｐゴシック"/>
              </a:rPr>
              <a:t>  We should encourage students to shop for wholesale prices.  These items should likely be purchased in bulk at better prices than retail shopping.  There’s room here to enable judges to follow these calculations, which are the numbers behind the </a:t>
            </a:r>
            <a:r>
              <a:rPr lang="en-US" sz="900" b="1" i="1" smtClean="0">
                <a:ea typeface="ＭＳ Ｐゴシック"/>
              </a:rPr>
              <a:t>Economics of 1 Unit</a:t>
            </a:r>
            <a:r>
              <a:rPr lang="en-US" sz="900" smtClean="0">
                <a:ea typeface="ＭＳ Ｐゴシック"/>
              </a:rPr>
              <a:t> slide.</a:t>
            </a:r>
          </a:p>
          <a:p>
            <a:pPr algn="just">
              <a:lnSpc>
                <a:spcPct val="80000"/>
              </a:lnSpc>
            </a:pPr>
            <a:endParaRPr lang="en-US" sz="900" smtClean="0">
              <a:ea typeface="ＭＳ Ｐゴシック"/>
            </a:endParaRPr>
          </a:p>
          <a:p>
            <a:pPr>
              <a:lnSpc>
                <a:spcPct val="80000"/>
              </a:lnSpc>
            </a:pPr>
            <a:r>
              <a:rPr lang="en-US" sz="900" smtClean="0">
                <a:ea typeface="ＭＳ Ｐゴシック"/>
              </a:rPr>
              <a:t>Many students unnecessarily pay themselves more than once in the business plan.  There are four main ways that students pay themselves:</a:t>
            </a:r>
          </a:p>
          <a:p>
            <a:pPr>
              <a:lnSpc>
                <a:spcPct val="80000"/>
              </a:lnSpc>
            </a:pPr>
            <a:endParaRPr lang="en-US" sz="900" smtClean="0">
              <a:ea typeface="ＭＳ Ｐゴシック"/>
            </a:endParaRPr>
          </a:p>
          <a:p>
            <a:pPr>
              <a:lnSpc>
                <a:spcPct val="80000"/>
              </a:lnSpc>
              <a:buFontTx/>
              <a:buChar char="•"/>
            </a:pPr>
            <a:r>
              <a:rPr lang="en-US" sz="900" smtClean="0">
                <a:ea typeface="ＭＳ Ｐゴシック"/>
              </a:rPr>
              <a:t>Direct Labor:   This is an hourly wage based on the standard pay for the industry in which the student is working.  Try to get students to think beyond minimum wage by looking at online resources such as salary.com or craigslist.com to get comparable rates of pay.  Steer students towards paying more than minimum wage for skilled or semi-skilled labor (braiding hair, lawn care, computer repair, etc.)</a:t>
            </a:r>
          </a:p>
          <a:p>
            <a:pPr>
              <a:lnSpc>
                <a:spcPct val="80000"/>
              </a:lnSpc>
              <a:buFontTx/>
              <a:buChar char="•"/>
            </a:pPr>
            <a:r>
              <a:rPr lang="en-US" sz="900" smtClean="0">
                <a:ea typeface="ＭＳ Ｐゴシック"/>
              </a:rPr>
              <a:t>Entrepreneurial Stipend:  This can be found on the Fixed Costs slide and is similar to a salary students may pay themselves on a monthly basis.</a:t>
            </a:r>
          </a:p>
          <a:p>
            <a:pPr>
              <a:lnSpc>
                <a:spcPct val="80000"/>
              </a:lnSpc>
              <a:buFontTx/>
              <a:buChar char="•"/>
            </a:pPr>
            <a:r>
              <a:rPr lang="en-US" sz="900" smtClean="0">
                <a:ea typeface="ＭＳ Ｐゴシック"/>
              </a:rPr>
              <a:t>Comission:  This is on the EOU slide and is a variable cost that fluctuates based on the number of units sold.</a:t>
            </a:r>
          </a:p>
          <a:p>
            <a:pPr>
              <a:lnSpc>
                <a:spcPct val="80000"/>
              </a:lnSpc>
              <a:buFontTx/>
              <a:buChar char="•"/>
            </a:pPr>
            <a:r>
              <a:rPr lang="en-US" sz="900" smtClean="0">
                <a:ea typeface="ＭＳ Ｐゴシック"/>
              </a:rPr>
              <a:t>Salary:  This can also be found on the Fixed Cost slide</a:t>
            </a:r>
          </a:p>
          <a:p>
            <a:pPr>
              <a:lnSpc>
                <a:spcPct val="80000"/>
              </a:lnSpc>
              <a:buFontTx/>
              <a:buChar char="•"/>
            </a:pPr>
            <a:r>
              <a:rPr lang="en-US" sz="900" smtClean="0">
                <a:ea typeface="ＭＳ Ｐゴシック"/>
              </a:rPr>
              <a:t>% of profit:  There is no slot on the template for students to indicate they are taking a percentage of profit but students could mention it when they present the income statement.</a:t>
            </a:r>
          </a:p>
          <a:p>
            <a:pPr>
              <a:lnSpc>
                <a:spcPct val="80000"/>
              </a:lnSpc>
            </a:pPr>
            <a:endParaRPr lang="en-US" sz="900" smtClean="0">
              <a:ea typeface="ＭＳ Ｐゴシック"/>
            </a:endParaRPr>
          </a:p>
          <a:p>
            <a:pPr>
              <a:lnSpc>
                <a:spcPct val="80000"/>
              </a:lnSpc>
            </a:pPr>
            <a:r>
              <a:rPr lang="en-US" sz="900" smtClean="0">
                <a:ea typeface="ＭＳ Ｐゴシック"/>
              </a:rPr>
              <a:t>Whenever students enter any of the above information on the template, have them write it in green to keep track of payments.  Then, students must double check their plan to make sure they are not paying themselves more than once.  </a:t>
            </a:r>
          </a:p>
          <a:p>
            <a:pPr>
              <a:lnSpc>
                <a:spcPct val="80000"/>
              </a:lnSpc>
            </a:pPr>
            <a:r>
              <a:rPr lang="en-US" sz="900" b="1" smtClean="0">
                <a:ea typeface="ＭＳ Ｐゴシック"/>
              </a:rPr>
              <a:t>ACTIVITIES:</a:t>
            </a:r>
          </a:p>
          <a:p>
            <a:pPr>
              <a:lnSpc>
                <a:spcPct val="80000"/>
              </a:lnSpc>
            </a:pPr>
            <a:r>
              <a:rPr lang="en-US" sz="900" smtClean="0">
                <a:ea typeface="ＭＳ Ｐゴシック"/>
              </a:rPr>
              <a:t>Bic pen activity (disassembled in bag – make teams of students assemble them)</a:t>
            </a:r>
          </a:p>
          <a:p>
            <a:pPr>
              <a:lnSpc>
                <a:spcPct val="80000"/>
              </a:lnSpc>
            </a:pPr>
            <a:r>
              <a:rPr lang="en-US" sz="900" smtClean="0">
                <a:ea typeface="ＭＳ Ｐゴシック"/>
              </a:rPr>
              <a:t>Fieldtrip to manufacturing or service business </a:t>
            </a:r>
          </a:p>
          <a:p>
            <a:pPr>
              <a:lnSpc>
                <a:spcPct val="80000"/>
              </a:lnSpc>
            </a:pPr>
            <a:r>
              <a:rPr lang="en-US" sz="900" smtClean="0">
                <a:ea typeface="ＭＳ Ｐゴシック"/>
              </a:rPr>
              <a:t>ZipBin Case Study</a:t>
            </a:r>
          </a:p>
          <a:p>
            <a:pPr>
              <a:lnSpc>
                <a:spcPct val="80000"/>
              </a:lnSpc>
            </a:pPr>
            <a:r>
              <a:rPr lang="en-US" sz="900" smtClean="0">
                <a:ea typeface="ＭＳ Ｐゴシック"/>
              </a:rPr>
              <a:t>Book store owner case study to be written (may be oppty recognition)</a:t>
            </a:r>
          </a:p>
          <a:p>
            <a:pPr>
              <a:lnSpc>
                <a:spcPct val="80000"/>
              </a:lnSpc>
            </a:pPr>
            <a:r>
              <a:rPr lang="en-US" sz="900" smtClean="0">
                <a:ea typeface="ＭＳ Ｐゴシック"/>
              </a:rPr>
              <a:t>Activity for identifying variable costs (vs. direct labor and materials) – packaging, commission, </a:t>
            </a:r>
          </a:p>
          <a:p>
            <a:pPr>
              <a:lnSpc>
                <a:spcPct val="80000"/>
              </a:lnSpc>
            </a:pPr>
            <a:r>
              <a:rPr lang="en-US" sz="900" smtClean="0">
                <a:ea typeface="ＭＳ Ｐゴシック"/>
              </a:rPr>
              <a:t>Variable and fixed cost bingo activity</a:t>
            </a:r>
          </a:p>
          <a:p>
            <a:pPr>
              <a:lnSpc>
                <a:spcPct val="80000"/>
              </a:lnSpc>
            </a:pPr>
            <a:endParaRPr lang="en-US" sz="900" smtClean="0">
              <a:ea typeface="ＭＳ Ｐゴシック"/>
            </a:endParaRPr>
          </a:p>
          <a:p>
            <a:pPr>
              <a:lnSpc>
                <a:spcPct val="80000"/>
              </a:lnSpc>
            </a:pPr>
            <a:r>
              <a:rPr lang="en-US" sz="900" smtClean="0">
                <a:ea typeface="ＭＳ Ｐゴシック"/>
              </a:rPr>
              <a:t>*Try to keep a ‘math journal’ with your students: Spend first 5-10 mins of class each day doing math calculations based on business financials.   </a:t>
            </a:r>
          </a:p>
          <a:p>
            <a:pPr algn="just">
              <a:lnSpc>
                <a:spcPct val="80000"/>
              </a:lnSpc>
            </a:pPr>
            <a:endParaRPr lang="en-US" sz="900" smtClean="0">
              <a:ea typeface="ＭＳ Ｐゴシック"/>
            </a:endParaRPr>
          </a:p>
          <a:p>
            <a:pPr algn="just">
              <a:lnSpc>
                <a:spcPct val="80000"/>
              </a:lnSpc>
            </a:pPr>
            <a:endParaRPr lang="en-US" sz="900" smtClean="0">
              <a:ea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a:lstStyle/>
          <a:p>
            <a:r>
              <a:rPr lang="en-US" smtClean="0">
                <a:ea typeface="ＭＳ Ｐゴシック"/>
              </a:rPr>
              <a:t>http://www.neoplexonline.com/catalog/shopping_cart.php</a:t>
            </a:r>
          </a:p>
          <a:p>
            <a:r>
              <a:rPr lang="en-US" smtClean="0">
                <a:ea typeface="ＭＳ Ｐゴシック"/>
              </a:rPr>
              <a:t>http://www.absorbentprinting.com/pens-and-more/markers/dry-erase-markers-boards/bullet-chisel-tip-dry-erase-marker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a:lstStyle/>
          <a:p>
            <a:endParaRPr lang="en-US" smtClean="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a:lstStyle/>
          <a:p>
            <a:endParaRPr lang="en-US" smtClean="0">
              <a:ea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a:lstStyle/>
          <a:p>
            <a:endParaRPr lang="en-US" smtClean="0">
              <a:ea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a:lstStyle/>
          <a:p>
            <a:endParaRPr lang="en-US" smtClean="0">
              <a:ea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a:lstStyle/>
          <a:p>
            <a:r>
              <a:rPr lang="en-US" smtClean="0">
                <a:ea typeface="ＭＳ Ｐゴシック"/>
              </a:rPr>
              <a:t>Paint + Primer( 67.97) + 10 packs of 3 Rollers( 7.97) + 10 paint tray(1.97) = 167.37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a:lstStyle/>
          <a:p>
            <a:endParaRPr lang="en-US" smtClean="0">
              <a:ea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a:lstStyle/>
          <a:p>
            <a:endParaRPr lang="en-US" smtClean="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a:lstStyle/>
          <a:p>
            <a:endParaRPr lang="en-US" smtClean="0">
              <a:ea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a:lstStyle/>
          <a:p>
            <a:endParaRPr lang="en-US" smtClean="0">
              <a:ea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p:spPr>
      </p:sp>
      <p:sp>
        <p:nvSpPr>
          <p:cNvPr id="63491" name="Rectangle 3"/>
          <p:cNvSpPr>
            <a:spLocks noGrp="1"/>
          </p:cNvSpPr>
          <p:nvPr>
            <p:ph type="body" idx="1"/>
          </p:nvPr>
        </p:nvSpPr>
        <p:spPr bwMode="auto">
          <a:noFill/>
        </p:spPr>
        <p:txBody>
          <a:bodyPr/>
          <a:lstStyle/>
          <a:p>
            <a:endParaRPr lang="en-US" smtClean="0">
              <a:ea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a:lstStyle/>
          <a:p>
            <a:endParaRPr lang="en-US"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a:lstStyle/>
          <a:p>
            <a:endParaRPr lang="en-US" smtClean="0">
              <a:ea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a:lstStyle/>
          <a:p>
            <a:endParaRPr lang="en-US" smtClean="0">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smtClean="0">
              <a:ea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a:lstStyle/>
          <a:p>
            <a:r>
              <a:rPr lang="en-US" smtClean="0">
                <a:ea typeface="ＭＳ Ｐゴシック"/>
              </a:rPr>
              <a:t>128 hospitals * 10 offices= 1280 offices</a:t>
            </a:r>
          </a:p>
          <a:p>
            <a:r>
              <a:rPr lang="en-US" smtClean="0">
                <a:ea typeface="ＭＳ Ｐゴシック"/>
              </a:rPr>
              <a:t>19 colleges/ univ. * 250= 4750</a:t>
            </a:r>
          </a:p>
          <a:p>
            <a:endParaRPr lang="en-US" smtClean="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a:lstStyle/>
          <a:p>
            <a:endParaRPr lang="en-US" smtClean="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a:lstStyle/>
          <a:p>
            <a:endParaRPr lang="en-US" smtClean="0">
              <a:ea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AA57B064-8B35-4BCD-B1B4-62767215FB3C}" type="slidenum">
              <a:rPr lang="en-US" sz="1200"/>
              <a:pPr algn="r" defTabSz="931863"/>
              <a:t>9</a:t>
            </a:fld>
            <a:endParaRPr lang="en-US" sz="1200"/>
          </a:p>
        </p:txBody>
      </p:sp>
      <p:sp>
        <p:nvSpPr>
          <p:cNvPr id="51203" name="Rectangle 2"/>
          <p:cNvSpPr>
            <a:spLocks noGrp="1" noRot="1" noChangeAspect="1" noTextEdit="1"/>
          </p:cNvSpPr>
          <p:nvPr>
            <p:ph type="sldImg"/>
          </p:nvPr>
        </p:nvSpPr>
        <p:spPr bwMode="auto">
          <a:noFill/>
          <a:ln>
            <a:solidFill>
              <a:srgbClr val="000000"/>
            </a:solidFill>
            <a:miter lim="800000"/>
            <a:headEnd/>
            <a:tailEnd/>
          </a:ln>
        </p:spPr>
      </p:sp>
      <p:sp>
        <p:nvSpPr>
          <p:cNvPr id="51204" name="Rectangle 3"/>
          <p:cNvSpPr>
            <a:spLocks noGrp="1"/>
          </p:cNvSpPr>
          <p:nvPr>
            <p:ph type="body" idx="1"/>
          </p:nvPr>
        </p:nvSpPr>
        <p:spPr bwMode="auto">
          <a:noFill/>
        </p:spPr>
        <p:txBody>
          <a:bodyPr lIns="93172" tIns="46587" rIns="93172" bIns="46587"/>
          <a:lstStyle/>
          <a:p>
            <a:pPr eaLnBrk="1" hangingPunct="1"/>
            <a:endParaRPr lang="en-US" smtClean="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EF9F291-395F-4FFF-BD34-C760A9D8A04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14F6A34-27D9-40DE-8A99-6A218261D69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B4C3DD24-B031-475D-98A2-E8F399DA0322}"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4" name="Title 6"/>
          <p:cNvSpPr txBox="1">
            <a:spLocks/>
          </p:cNvSpPr>
          <p:nvPr userDrawn="1"/>
        </p:nvSpPr>
        <p:spPr>
          <a:xfrm>
            <a:off x="152400" y="1066800"/>
            <a:ext cx="622659" cy="1219200"/>
          </a:xfrm>
          <a:prstGeom prst="rect">
            <a:avLst/>
          </a:prstGeom>
        </p:spPr>
        <p:txBody>
          <a:bodyPr vert="vert270" anchor="ctr">
            <a:normAutofit/>
          </a:bodyPr>
          <a:lstStyle/>
          <a:p>
            <a:pPr fontAlgn="auto">
              <a:spcAft>
                <a:spcPts val="0"/>
              </a:spcAft>
              <a:defRPr/>
            </a:pPr>
            <a:r>
              <a:rPr lang="en-US" sz="2000" dirty="0">
                <a:solidFill>
                  <a:schemeClr val="bg2">
                    <a:lumMod val="50000"/>
                  </a:schemeClr>
                </a:solidFill>
                <a:latin typeface="Corbel" pitchFamily="34" charset="0"/>
                <a:ea typeface="+mj-ea"/>
                <a:cs typeface="+mj-cs"/>
              </a:rPr>
              <a:t>CHAPTER</a:t>
            </a:r>
          </a:p>
        </p:txBody>
      </p:sp>
      <p:sp>
        <p:nvSpPr>
          <p:cNvPr id="5" name="Title 6"/>
          <p:cNvSpPr txBox="1">
            <a:spLocks/>
          </p:cNvSpPr>
          <p:nvPr userDrawn="1"/>
        </p:nvSpPr>
        <p:spPr>
          <a:xfrm>
            <a:off x="876300" y="268288"/>
            <a:ext cx="20193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cs typeface="Arial" charset="0"/>
            </a:endParaRPr>
          </a:p>
        </p:txBody>
      </p:sp>
      <p:cxnSp>
        <p:nvCxnSpPr>
          <p:cNvPr id="6" name="Straight Connector 5"/>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6096000" y="2895600"/>
            <a:ext cx="2935288" cy="3810000"/>
          </a:xfrm>
          <a:prstGeom prst="rect">
            <a:avLst/>
          </a:prstGeom>
          <a:noFill/>
          <a:ln w="9525">
            <a:noFill/>
            <a:miter lim="800000"/>
            <a:headEnd/>
            <a:tailEnd/>
          </a:ln>
        </p:spPr>
      </p:pic>
      <p:sp>
        <p:nvSpPr>
          <p:cNvPr id="9" name="Subtitle 8"/>
          <p:cNvSpPr>
            <a:spLocks noGrp="1"/>
          </p:cNvSpPr>
          <p:nvPr>
            <p:ph type="subTitle" idx="1"/>
          </p:nvPr>
        </p:nvSpPr>
        <p:spPr>
          <a:xfrm>
            <a:off x="381000" y="2895600"/>
            <a:ext cx="5486400" cy="3810000"/>
          </a:xfrm>
        </p:spPr>
        <p:txBody>
          <a:bodyPr/>
          <a:lstStyle>
            <a:lvl1pPr marL="0" indent="0" algn="l">
              <a:buNone/>
              <a:defRPr sz="2800" baseline="0">
                <a:solidFill>
                  <a:schemeClr val="bg2">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1" name="Title 6"/>
          <p:cNvSpPr>
            <a:spLocks noGrp="1"/>
          </p:cNvSpPr>
          <p:nvPr>
            <p:ph type="title"/>
          </p:nvPr>
        </p:nvSpPr>
        <p:spPr>
          <a:xfrm>
            <a:off x="3200400" y="254122"/>
            <a:ext cx="55626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Oval 3"/>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yriad Web Pro" pitchFamily="34" charset="0"/>
              <a:cs typeface="Arial" charset="0"/>
            </a:endParaRPr>
          </a:p>
        </p:txBody>
      </p:sp>
      <p:sp>
        <p:nvSpPr>
          <p:cNvPr id="5" name="Title 6"/>
          <p:cNvSpPr txBox="1">
            <a:spLocks/>
          </p:cNvSpPr>
          <p:nvPr userDrawn="1"/>
        </p:nvSpPr>
        <p:spPr>
          <a:xfrm>
            <a:off x="304800" y="1066800"/>
            <a:ext cx="622659" cy="1219200"/>
          </a:xfrm>
          <a:prstGeom prst="rect">
            <a:avLst/>
          </a:prstGeom>
        </p:spPr>
        <p:txBody>
          <a:bodyPr vert="vert270" anchor="ctr">
            <a:normAutofit/>
          </a:bodyPr>
          <a:lstStyle/>
          <a:p>
            <a:pPr fontAlgn="auto">
              <a:spcBef>
                <a:spcPts val="0"/>
              </a:spcBef>
              <a:spcAft>
                <a:spcPts val="0"/>
              </a:spcAft>
              <a:defRPr/>
            </a:pPr>
            <a:r>
              <a:rPr lang="en-US" sz="2000" dirty="0">
                <a:solidFill>
                  <a:schemeClr val="bg2">
                    <a:lumMod val="50000"/>
                  </a:schemeClr>
                </a:solidFill>
                <a:latin typeface="Corbel" pitchFamily="34" charset="0"/>
                <a:ea typeface="+mj-ea"/>
                <a:cs typeface="+mj-cs"/>
              </a:rPr>
              <a:t>SECTION</a:t>
            </a:r>
          </a:p>
        </p:txBody>
      </p:sp>
      <p:cxnSp>
        <p:nvCxnSpPr>
          <p:cNvPr id="6" name="Straight Connector 5"/>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sp>
        <p:nvSpPr>
          <p:cNvPr id="7" name="Title 6"/>
          <p:cNvSpPr txBox="1">
            <a:spLocks/>
          </p:cNvSpPr>
          <p:nvPr userDrawn="1"/>
        </p:nvSpPr>
        <p:spPr>
          <a:xfrm>
            <a:off x="2667000" y="381000"/>
            <a:ext cx="6169025" cy="2163763"/>
          </a:xfrm>
          <a:prstGeom prst="rect">
            <a:avLst/>
          </a:prstGeom>
        </p:spPr>
        <p:txBody>
          <a:bodyPr anchor="ctr">
            <a:normAutofit/>
          </a:bodyPr>
          <a:lstStyle/>
          <a:p>
            <a:pPr>
              <a:defRPr/>
            </a:pPr>
            <a:endParaRPr lang="en-US" sz="4100" dirty="0">
              <a:latin typeface="Lucida Sans" pitchFamily="-112" charset="0"/>
              <a:cs typeface="Arial" charset="0"/>
            </a:endParaRPr>
          </a:p>
        </p:txBody>
      </p:sp>
      <p:sp>
        <p:nvSpPr>
          <p:cNvPr id="8" name="Title 6"/>
          <p:cNvSpPr txBox="1">
            <a:spLocks/>
          </p:cNvSpPr>
          <p:nvPr userDrawn="1"/>
        </p:nvSpPr>
        <p:spPr>
          <a:xfrm>
            <a:off x="876300" y="268288"/>
            <a:ext cx="24765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cs typeface="Arial" charset="0"/>
            </a:endParaRPr>
          </a:p>
        </p:txBody>
      </p:sp>
      <p:sp>
        <p:nvSpPr>
          <p:cNvPr id="9" name="TextBox 8"/>
          <p:cNvSpPr txBox="1"/>
          <p:nvPr userDrawn="1"/>
        </p:nvSpPr>
        <p:spPr>
          <a:xfrm>
            <a:off x="457200" y="2667000"/>
            <a:ext cx="2362200" cy="400050"/>
          </a:xfrm>
          <a:prstGeom prst="rect">
            <a:avLst/>
          </a:prstGeom>
          <a:noFill/>
        </p:spPr>
        <p:txBody>
          <a:bodyPr>
            <a:spAutoFit/>
          </a:bodyPr>
          <a:lstStyle/>
          <a:p>
            <a:pPr>
              <a:defRPr/>
            </a:pPr>
            <a:r>
              <a:rPr lang="en-US" sz="2000" dirty="0">
                <a:solidFill>
                  <a:srgbClr val="10253F"/>
                </a:solidFill>
                <a:latin typeface="Corbel" pitchFamily="-112" charset="0"/>
                <a:cs typeface="Arial" charset="0"/>
              </a:rPr>
              <a:t>OBJECTIVES</a:t>
            </a:r>
          </a:p>
        </p:txBody>
      </p:sp>
      <p:sp>
        <p:nvSpPr>
          <p:cNvPr id="3" name="Content Placeholder 2"/>
          <p:cNvSpPr>
            <a:spLocks noGrp="1"/>
          </p:cNvSpPr>
          <p:nvPr>
            <p:ph idx="1"/>
          </p:nvPr>
        </p:nvSpPr>
        <p:spPr>
          <a:xfrm>
            <a:off x="457200" y="3124200"/>
            <a:ext cx="8229600" cy="2286000"/>
          </a:xfrm>
        </p:spPr>
        <p:txBody>
          <a:bodyPr/>
          <a:lstStyle>
            <a:lvl1pPr>
              <a:buClr>
                <a:schemeClr val="accent6">
                  <a:lumMod val="50000"/>
                </a:schemeClr>
              </a:buClr>
              <a:buSzPct val="65000"/>
              <a:buFont typeface="Wingdings" pitchFamily="2" charset="2"/>
              <a:buChar char=""/>
              <a:defRPr kumimoji="0" lang="en-US" sz="2400" b="0" i="0" u="none" strike="noStrike" kern="1200" cap="none" spc="0" normalizeH="0" baseline="0" noProof="0" dirty="0" smtClean="0">
                <a:ln>
                  <a:noFill/>
                </a:ln>
                <a:solidFill>
                  <a:schemeClr val="bg2">
                    <a:lumMod val="50000"/>
                  </a:schemeClr>
                </a:solidFill>
                <a:effectLst/>
                <a:uLnTx/>
                <a:uFillTx/>
                <a:latin typeface="Myriad Web Pro" pitchFamily="34" charset="0"/>
                <a:ea typeface="+mj-ea"/>
                <a:cs typeface="+mj-cs"/>
              </a:defRPr>
            </a:lvl1pPr>
            <a:lvl2pPr>
              <a:defRPr>
                <a:latin typeface="Myriad Web Pro" pitchFamily="34" charset="0"/>
              </a:defRPr>
            </a:lvl2pPr>
            <a:lvl3pPr>
              <a:defRPr>
                <a:latin typeface="Myriad Web Pro" pitchFamily="34" charset="0"/>
              </a:defRPr>
            </a:lvl3pPr>
            <a:lvl4pPr>
              <a:defRPr>
                <a:latin typeface="Myriad Web Pro" pitchFamily="34" charset="0"/>
              </a:defRPr>
            </a:lvl4pPr>
            <a:lvl5pPr>
              <a:defRPr>
                <a:latin typeface="Myriad Web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6"/>
          <p:cNvSpPr>
            <a:spLocks noGrp="1"/>
          </p:cNvSpPr>
          <p:nvPr>
            <p:ph type="title"/>
          </p:nvPr>
        </p:nvSpPr>
        <p:spPr>
          <a:xfrm>
            <a:off x="3657600" y="254122"/>
            <a:ext cx="51054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
        <p:nvSpPr>
          <p:cNvPr id="10" name="Slide Number Placeholder 5"/>
          <p:cNvSpPr>
            <a:spLocks noGrp="1"/>
          </p:cNvSpPr>
          <p:nvPr>
            <p:ph type="sldNum" sz="quarter" idx="10"/>
          </p:nvPr>
        </p:nvSpPr>
        <p:spPr>
          <a:xfrm>
            <a:off x="8170863" y="6488113"/>
            <a:ext cx="381000" cy="212725"/>
          </a:xfrm>
        </p:spPr>
        <p:txBody>
          <a:bodyPr anchorCtr="1"/>
          <a:lstStyle>
            <a:lvl1pPr>
              <a:defRPr sz="1400" b="1">
                <a:solidFill>
                  <a:srgbClr val="984807"/>
                </a:solidFill>
                <a:latin typeface="Myriad Web Pro" pitchFamily="34" charset="0"/>
              </a:defRPr>
            </a:lvl1pPr>
          </a:lstStyle>
          <a:p>
            <a:pPr>
              <a:defRPr/>
            </a:pPr>
            <a:fld id="{9F31F634-C8A2-4959-84D8-21D270CF3787}" type="slidenum">
              <a:rPr lang="en-US"/>
              <a:pPr>
                <a:defRPr/>
              </a:pPr>
              <a:t>‹#›</a:t>
            </a:fld>
            <a:endParaRPr lang="en-US" dirty="0"/>
          </a:p>
        </p:txBody>
      </p:sp>
      <p:sp>
        <p:nvSpPr>
          <p:cNvPr id="11" name="Footer Placeholder 4"/>
          <p:cNvSpPr>
            <a:spLocks noGrp="1"/>
          </p:cNvSpPr>
          <p:nvPr>
            <p:ph type="ftr" sz="quarter" idx="11"/>
          </p:nvPr>
        </p:nvSpPr>
        <p:spPr>
          <a:xfrm>
            <a:off x="914400" y="6416675"/>
            <a:ext cx="6934200" cy="365125"/>
          </a:xfrm>
        </p:spPr>
        <p:txBody>
          <a:bodyPr/>
          <a:lstStyle>
            <a:lvl1pPr>
              <a:defRPr sz="1400" b="1">
                <a:solidFill>
                  <a:srgbClr val="984807"/>
                </a:solidFill>
                <a:latin typeface="Myriad Web Pro" pitchFamily="34" charset="0"/>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_1 column">
    <p:spTree>
      <p:nvGrpSpPr>
        <p:cNvPr id="1" name=""/>
        <p:cNvGrpSpPr/>
        <p:nvPr/>
      </p:nvGrpSpPr>
      <p:grpSpPr>
        <a:xfrm>
          <a:off x="0" y="0"/>
          <a:ext cx="0" cy="0"/>
          <a:chOff x="0" y="0"/>
          <a:chExt cx="0" cy="0"/>
        </a:xfrm>
      </p:grpSpPr>
      <p:sp>
        <p:nvSpPr>
          <p:cNvPr id="5" name="Oval 4"/>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yriad Web Pro" pitchFamily="34" charset="0"/>
              <a:cs typeface="Arial" charset="0"/>
            </a:endParaRPr>
          </a:p>
        </p:txBody>
      </p:sp>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lgn="l" rtl="0" eaLnBrk="1" latinLnBrk="0" hangingPunct="1">
              <a:spcBef>
                <a:spcPts val="0"/>
              </a:spcBef>
              <a:buClr>
                <a:schemeClr val="tx1">
                  <a:shade val="95000"/>
                </a:schemeClr>
              </a:buClr>
              <a:buSzPct val="65000"/>
              <a:buFont typeface="Wingdings 2"/>
              <a:buNone/>
              <a:defRPr kumimoji="0" lang="en-US" sz="2400" b="0" kern="1200" dirty="0" smtClean="0">
                <a:solidFill>
                  <a:schemeClr val="bg1"/>
                </a:solidFill>
                <a:latin typeface="Corbel"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8229600" cy="3997325"/>
          </a:xfrm>
        </p:spPr>
        <p:txBody>
          <a:bodyPr/>
          <a:lstStyle>
            <a:lvl1pPr>
              <a:buClr>
                <a:schemeClr val="accent6">
                  <a:lumMod val="50000"/>
                </a:schemeClr>
              </a:buClr>
              <a:buSzPct val="80000"/>
              <a:buFont typeface="Wingdings 2" pitchFamily="18" charset="2"/>
              <a:buChar char=""/>
              <a:defRPr sz="2400">
                <a:solidFill>
                  <a:schemeClr val="bg1"/>
                </a:solidFill>
                <a:latin typeface="Myriad Web Pro" pitchFamily="34" charset="0"/>
              </a:defRPr>
            </a:lvl1pPr>
            <a:lvl2pPr>
              <a:buClr>
                <a:srgbClr val="C00000"/>
              </a:buClr>
              <a:buFont typeface="Wingdings 2" pitchFamily="18" charset="2"/>
              <a:buChar char=""/>
              <a:defRPr sz="2000">
                <a:latin typeface="Myriad Web Pro"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a:xfrm>
            <a:off x="914400" y="6416675"/>
            <a:ext cx="6934200" cy="365125"/>
          </a:xfrm>
        </p:spPr>
        <p:txBody>
          <a:bodyPr/>
          <a:lstStyle>
            <a:lvl1pPr>
              <a:defRPr sz="1400" b="1">
                <a:solidFill>
                  <a:srgbClr val="984807"/>
                </a:solidFill>
                <a:latin typeface="Myriad Web Pro" pitchFamily="34" charset="0"/>
              </a:defRPr>
            </a:lvl1pPr>
          </a:lstStyle>
          <a:p>
            <a:pPr>
              <a:defRPr/>
            </a:pPr>
            <a:endParaRPr lang="en-US"/>
          </a:p>
        </p:txBody>
      </p:sp>
      <p:sp>
        <p:nvSpPr>
          <p:cNvPr id="7" name="Slide Number Placeholder 5"/>
          <p:cNvSpPr>
            <a:spLocks noGrp="1"/>
          </p:cNvSpPr>
          <p:nvPr>
            <p:ph type="sldNum" sz="quarter" idx="11"/>
          </p:nvPr>
        </p:nvSpPr>
        <p:spPr>
          <a:xfrm>
            <a:off x="8170863" y="6488113"/>
            <a:ext cx="381000" cy="212725"/>
          </a:xfrm>
        </p:spPr>
        <p:txBody>
          <a:bodyPr anchorCtr="1"/>
          <a:lstStyle>
            <a:lvl1pPr>
              <a:defRPr sz="1400" b="1">
                <a:solidFill>
                  <a:srgbClr val="984807"/>
                </a:solidFill>
                <a:latin typeface="Myriad Web Pro" pitchFamily="34" charset="0"/>
              </a:defRPr>
            </a:lvl1pPr>
          </a:lstStyle>
          <a:p>
            <a:pPr>
              <a:defRPr/>
            </a:pPr>
            <a:fld id="{F94E5168-FFD5-4DA1-86E3-71102BB0CC1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Oval 6"/>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yriad Web Pro" pitchFamily="34" charset="0"/>
              <a:cs typeface="Arial" charset="0"/>
            </a:endParaRPr>
          </a:p>
        </p:txBody>
      </p:sp>
      <p:sp>
        <p:nvSpPr>
          <p:cNvPr id="8" name="Slide Number Placeholder 5"/>
          <p:cNvSpPr txBox="1">
            <a:spLocks/>
          </p:cNvSpPr>
          <p:nvPr userDrawn="1"/>
        </p:nvSpPr>
        <p:spPr>
          <a:xfrm>
            <a:off x="8170863" y="6488113"/>
            <a:ext cx="381000" cy="212725"/>
          </a:xfrm>
          <a:prstGeom prst="rect">
            <a:avLst/>
          </a:prstGeom>
        </p:spPr>
        <p:txBody>
          <a:bodyPr lIns="0" rIns="0" anchor="ctr" anchorCtr="1"/>
          <a:lstStyle/>
          <a:p>
            <a:pPr algn="r">
              <a:defRPr/>
            </a:pPr>
            <a:fld id="{4CEA413D-64A7-40AF-8413-28331ABAE46C}" type="slidenum">
              <a:rPr lang="en-US" sz="1400" b="1">
                <a:solidFill>
                  <a:srgbClr val="984807"/>
                </a:solidFill>
                <a:latin typeface="Myriad Web Pro" pitchFamily="34" charset="0"/>
                <a:cs typeface="Arial" charset="0"/>
              </a:rPr>
              <a:pPr algn="r">
                <a:defRPr/>
              </a:pPr>
              <a:t>‹#›</a:t>
            </a:fld>
            <a:endParaRPr lang="en-US" sz="1400" b="1" dirty="0">
              <a:solidFill>
                <a:srgbClr val="984807"/>
              </a:solidFill>
              <a:latin typeface="Myriad Web Pro" pitchFamily="34" charset="0"/>
              <a:cs typeface="Arial" charset="0"/>
            </a:endParaRPr>
          </a:p>
        </p:txBody>
      </p:sp>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buNone/>
              <a:defRPr kumimoji="0" lang="en-US" sz="2400" b="0" i="0" u="none" strike="noStrike" kern="1200" cap="none" spc="0" normalizeH="0" baseline="0" noProof="0" dirty="0" smtClean="0">
                <a:ln>
                  <a:noFill/>
                </a:ln>
                <a:solidFill>
                  <a:schemeClr val="bg1"/>
                </a:solidFill>
                <a:effectLst/>
                <a:uLnTx/>
                <a:uFillTx/>
                <a:latin typeface="Corbel"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chemeClr val="accent6">
                  <a:lumMod val="50000"/>
                </a:schemeClr>
              </a:buClr>
              <a:buSzPct val="80000"/>
              <a:buFont typeface="Wingdings 2" pitchFamily="18" charset="2"/>
              <a:buChar char=""/>
              <a:defRPr sz="2400">
                <a:solidFill>
                  <a:schemeClr val="bg1"/>
                </a:solidFill>
                <a:latin typeface="Myriad Web Pro"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174875"/>
            <a:ext cx="4041775" cy="3951288"/>
          </a:xfrm>
        </p:spPr>
        <p:txBody>
          <a:bodyPr/>
          <a:lstStyle>
            <a:lvl1pPr>
              <a:buClr>
                <a:schemeClr val="accent6">
                  <a:lumMod val="75000"/>
                </a:schemeClr>
              </a:buClr>
              <a:buSzPct val="80000"/>
              <a:defRPr lang="en-US" sz="2400" kern="1200" dirty="0" smtClean="0">
                <a:solidFill>
                  <a:schemeClr val="bg1"/>
                </a:solidFill>
                <a:latin typeface="Myriad Web Pro" pitchFamily="34" charset="0"/>
                <a:ea typeface="+mj-ea"/>
                <a:cs typeface="+mj-cs"/>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0"/>
          </p:nvPr>
        </p:nvSpPr>
        <p:spPr>
          <a:xfrm>
            <a:off x="914400" y="6416675"/>
            <a:ext cx="6934200" cy="365125"/>
          </a:xfrm>
        </p:spPr>
        <p:txBody>
          <a:bodyPr/>
          <a:lstStyle>
            <a:lvl1pPr>
              <a:defRPr sz="1400" b="1">
                <a:solidFill>
                  <a:srgbClr val="984807"/>
                </a:solidFill>
                <a:latin typeface="Myriad Web Pro" pitchFamily="34" charset="0"/>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Oval 2"/>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yriad Web Pro" pitchFamily="34" charset="0"/>
              <a:cs typeface="Arial" charset="0"/>
            </a:endParaRPr>
          </a:p>
        </p:txBody>
      </p:sp>
      <p:sp>
        <p:nvSpPr>
          <p:cNvPr id="4" name="Slide Number Placeholder 5"/>
          <p:cNvSpPr txBox="1">
            <a:spLocks/>
          </p:cNvSpPr>
          <p:nvPr userDrawn="1"/>
        </p:nvSpPr>
        <p:spPr>
          <a:xfrm>
            <a:off x="8196263" y="6472238"/>
            <a:ext cx="381000" cy="212725"/>
          </a:xfrm>
          <a:prstGeom prst="rect">
            <a:avLst/>
          </a:prstGeom>
        </p:spPr>
        <p:txBody>
          <a:bodyPr lIns="0" rIns="0" anchor="ctr" anchorCtr="1"/>
          <a:lstStyle/>
          <a:p>
            <a:pPr algn="r">
              <a:defRPr/>
            </a:pPr>
            <a:fld id="{B7698564-DE12-4EE4-B3A1-DE6AC9ED1F4D}" type="slidenum">
              <a:rPr lang="en-US" sz="1400" b="1">
                <a:solidFill>
                  <a:srgbClr val="984807"/>
                </a:solidFill>
                <a:latin typeface="Myriad Web Pro" pitchFamily="34" charset="0"/>
                <a:cs typeface="Arial" charset="0"/>
              </a:rPr>
              <a:pPr algn="r">
                <a:defRPr/>
              </a:pPr>
              <a:t>‹#›</a:t>
            </a:fld>
            <a:endParaRPr lang="en-US" sz="1400" b="1" dirty="0">
              <a:solidFill>
                <a:srgbClr val="984807"/>
              </a:solidFill>
              <a:latin typeface="Myriad Web Pro" pitchFamily="34" charset="0"/>
              <a:cs typeface="Arial" charset="0"/>
            </a:endParaRPr>
          </a:p>
        </p:txBody>
      </p:sp>
      <p:sp>
        <p:nvSpPr>
          <p:cNvPr id="5" name="Slide Number Placeholder 5"/>
          <p:cNvSpPr txBox="1">
            <a:spLocks/>
          </p:cNvSpPr>
          <p:nvPr userDrawn="1"/>
        </p:nvSpPr>
        <p:spPr>
          <a:xfrm>
            <a:off x="8126413" y="6472238"/>
            <a:ext cx="381000" cy="212725"/>
          </a:xfrm>
          <a:prstGeom prst="rect">
            <a:avLst/>
          </a:prstGeom>
        </p:spPr>
        <p:txBody>
          <a:bodyPr lIns="0" rIns="0" anchor="ctr" anchorCtr="1"/>
          <a:lstStyle/>
          <a:p>
            <a:pPr algn="r">
              <a:defRPr/>
            </a:pPr>
            <a:endParaRPr lang="en-US" sz="1400" b="1" dirty="0">
              <a:solidFill>
                <a:srgbClr val="F79646"/>
              </a:solidFill>
              <a:latin typeface="Myriad Web Pro" pitchFamily="34" charset="0"/>
              <a:cs typeface="Arial" charset="0"/>
            </a:endParaRPr>
          </a:p>
        </p:txBody>
      </p:sp>
      <p:sp>
        <p:nvSpPr>
          <p:cNvPr id="6" name="Title 1"/>
          <p:cNvSpPr>
            <a:spLocks noGrp="1"/>
          </p:cNvSpPr>
          <p:nvPr>
            <p:ph type="title"/>
          </p:nvPr>
        </p:nvSpPr>
        <p:spPr>
          <a:xfrm>
            <a:off x="457200" y="274638"/>
            <a:ext cx="8229600" cy="1143000"/>
          </a:xfrm>
        </p:spPr>
        <p:txBody>
          <a:bodyPr>
            <a:noAutofit/>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7" name="Footer Placeholder 4"/>
          <p:cNvSpPr>
            <a:spLocks noGrp="1"/>
          </p:cNvSpPr>
          <p:nvPr>
            <p:ph type="ftr" sz="quarter" idx="10"/>
          </p:nvPr>
        </p:nvSpPr>
        <p:spPr>
          <a:xfrm>
            <a:off x="914400" y="6416675"/>
            <a:ext cx="6934200" cy="365125"/>
          </a:xfrm>
        </p:spPr>
        <p:txBody>
          <a:bodyPr/>
          <a:lstStyle>
            <a:lvl1pPr>
              <a:defRPr sz="1400" b="1">
                <a:solidFill>
                  <a:srgbClr val="984807"/>
                </a:solidFill>
                <a:latin typeface="Myriad Web Pro" pitchFamily="34" charset="0"/>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Oval 4"/>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yriad Web Pro" pitchFamily="34" charset="0"/>
              <a:cs typeface="Arial" charset="0"/>
            </a:endParaRPr>
          </a:p>
        </p:txBody>
      </p:sp>
      <p:sp>
        <p:nvSpPr>
          <p:cNvPr id="6" name="Slide Number Placeholder 5"/>
          <p:cNvSpPr txBox="1">
            <a:spLocks/>
          </p:cNvSpPr>
          <p:nvPr userDrawn="1"/>
        </p:nvSpPr>
        <p:spPr>
          <a:xfrm>
            <a:off x="8170863" y="6488113"/>
            <a:ext cx="381000" cy="212725"/>
          </a:xfrm>
          <a:prstGeom prst="rect">
            <a:avLst/>
          </a:prstGeom>
        </p:spPr>
        <p:txBody>
          <a:bodyPr lIns="0" rIns="0" anchor="ctr" anchorCtr="1"/>
          <a:lstStyle/>
          <a:p>
            <a:pPr algn="r">
              <a:defRPr/>
            </a:pPr>
            <a:fld id="{66E4B10D-E7F9-4278-B9EC-E0090CA9BBA5}" type="slidenum">
              <a:rPr lang="en-US" sz="1400" b="1">
                <a:solidFill>
                  <a:srgbClr val="984807"/>
                </a:solidFill>
                <a:latin typeface="Myriad Web Pro" pitchFamily="34" charset="0"/>
                <a:cs typeface="Arial" charset="0"/>
              </a:rPr>
              <a:pPr algn="r">
                <a:defRPr/>
              </a:pPr>
              <a:t>‹#›</a:t>
            </a:fld>
            <a:endParaRPr lang="en-US" sz="1400" b="1" dirty="0">
              <a:solidFill>
                <a:srgbClr val="984807"/>
              </a:solidFill>
              <a:latin typeface="Myriad Web Pro" pitchFamily="34" charset="0"/>
              <a:cs typeface="Arial" charset="0"/>
            </a:endParaRPr>
          </a:p>
        </p:txBody>
      </p:sp>
      <p:sp>
        <p:nvSpPr>
          <p:cNvPr id="3" name="Content Placeholder 2"/>
          <p:cNvSpPr>
            <a:spLocks noGrp="1"/>
          </p:cNvSpPr>
          <p:nvPr>
            <p:ph sz="half" idx="1"/>
          </p:nvPr>
        </p:nvSpPr>
        <p:spPr>
          <a:xfrm>
            <a:off x="457200" y="1600200"/>
            <a:ext cx="4038600" cy="4525963"/>
          </a:xfrm>
        </p:spPr>
        <p:txBody>
          <a:bodyPr/>
          <a:lstStyle>
            <a:lvl1pPr>
              <a:defRPr lang="en-US" sz="2400" kern="1200" dirty="0" smtClean="0">
                <a:solidFill>
                  <a:schemeClr val="bg1"/>
                </a:solidFill>
                <a:latin typeface="Myriad Web Pro" pitchFamily="34" charset="0"/>
                <a:ea typeface="+mj-ea"/>
                <a:cs typeface="+mj-cs"/>
              </a:defRPr>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lang="en-US" sz="2400" kern="1200" dirty="0" smtClean="0">
                <a:solidFill>
                  <a:schemeClr val="bg1"/>
                </a:solidFill>
                <a:latin typeface="Myriad Web Pro" pitchFamily="34" charset="0"/>
                <a:ea typeface="+mj-ea"/>
                <a:cs typeface="+mj-cs"/>
              </a:defRPr>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274638"/>
            <a:ext cx="8229600" cy="1143000"/>
          </a:xfrm>
        </p:spPr>
        <p:txBody>
          <a:bodyPr>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7" name="Footer Placeholder 4"/>
          <p:cNvSpPr>
            <a:spLocks noGrp="1"/>
          </p:cNvSpPr>
          <p:nvPr>
            <p:ph type="ftr" sz="quarter" idx="10"/>
          </p:nvPr>
        </p:nvSpPr>
        <p:spPr>
          <a:xfrm>
            <a:off x="914400" y="6416675"/>
            <a:ext cx="6934200" cy="365125"/>
          </a:xfrm>
        </p:spPr>
        <p:txBody>
          <a:bodyPr/>
          <a:lstStyle>
            <a:lvl1pPr>
              <a:defRPr sz="1400" b="1">
                <a:solidFill>
                  <a:srgbClr val="984807"/>
                </a:solidFill>
                <a:latin typeface="Myriad Web Pro" pitchFamily="34" charset="0"/>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C718F5-436A-4722-91E6-40C2C3C45F94}"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363AFB-6A9A-4DAA-A790-9E434586FE6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20A2CC2-EEC8-41F8-95F5-B401E487FA6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B01AD7-571B-4C87-BFC3-18D9AFD1F3BA}"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Oval 4"/>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yriad Web Pro" pitchFamily="34" charset="0"/>
              <a:cs typeface="Arial" charset="0"/>
            </a:endParaRPr>
          </a:p>
        </p:txBody>
      </p:sp>
      <p:sp>
        <p:nvSpPr>
          <p:cNvPr id="6" name="Slide Number Placeholder 5"/>
          <p:cNvSpPr txBox="1">
            <a:spLocks/>
          </p:cNvSpPr>
          <p:nvPr userDrawn="1"/>
        </p:nvSpPr>
        <p:spPr>
          <a:xfrm>
            <a:off x="8170863" y="6488113"/>
            <a:ext cx="381000" cy="212725"/>
          </a:xfrm>
          <a:prstGeom prst="rect">
            <a:avLst/>
          </a:prstGeom>
        </p:spPr>
        <p:txBody>
          <a:bodyPr lIns="0" rIns="0" anchor="ctr" anchorCtr="1"/>
          <a:lstStyle/>
          <a:p>
            <a:pPr algn="r">
              <a:defRPr/>
            </a:pPr>
            <a:fld id="{750A8973-3D9D-4A9D-BF91-1EBEFF58D761}" type="slidenum">
              <a:rPr lang="en-US" sz="1400" b="1">
                <a:solidFill>
                  <a:srgbClr val="984807"/>
                </a:solidFill>
                <a:latin typeface="Myriad Web Pro" pitchFamily="34" charset="0"/>
                <a:cs typeface="Arial" charset="0"/>
              </a:rPr>
              <a:pPr algn="r">
                <a:defRPr/>
              </a:pPr>
              <a:t>‹#›</a:t>
            </a:fld>
            <a:endParaRPr lang="en-US" sz="1400" b="1" dirty="0">
              <a:solidFill>
                <a:srgbClr val="984807"/>
              </a:solidFill>
              <a:latin typeface="Myriad Web Pro" pitchFamily="34" charset="0"/>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lgn="ctr">
              <a:defRPr/>
            </a:lvl1pPr>
          </a:lstStyle>
          <a:p>
            <a:pPr>
              <a:defRPr/>
            </a:pPr>
            <a:fld id="{FDDAB6FA-0CBD-489E-B89A-2CFC013A80BB}"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9FA99AA-3396-4C95-A8AE-9E706FF551E6}"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Oval 2"/>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yriad Web Pro" pitchFamily="34" charset="0"/>
              <a:cs typeface="Arial" charset="0"/>
            </a:endParaRPr>
          </a:p>
        </p:txBody>
      </p:sp>
      <p:sp>
        <p:nvSpPr>
          <p:cNvPr id="4" name="Slide Number Placeholder 5"/>
          <p:cNvSpPr txBox="1">
            <a:spLocks/>
          </p:cNvSpPr>
          <p:nvPr userDrawn="1"/>
        </p:nvSpPr>
        <p:spPr>
          <a:xfrm>
            <a:off x="8196263" y="6472238"/>
            <a:ext cx="381000" cy="212725"/>
          </a:xfrm>
          <a:prstGeom prst="rect">
            <a:avLst/>
          </a:prstGeom>
        </p:spPr>
        <p:txBody>
          <a:bodyPr lIns="0" rIns="0" anchor="ctr" anchorCtr="1"/>
          <a:lstStyle/>
          <a:p>
            <a:pPr algn="r">
              <a:defRPr/>
            </a:pPr>
            <a:fld id="{B3499FAD-AFCE-4110-9D8D-7F03D36B2790}" type="slidenum">
              <a:rPr lang="en-US" sz="1400" b="1">
                <a:solidFill>
                  <a:srgbClr val="984807"/>
                </a:solidFill>
                <a:latin typeface="Myriad Web Pro" pitchFamily="34" charset="0"/>
                <a:cs typeface="Arial" charset="0"/>
              </a:rPr>
              <a:pPr algn="r">
                <a:defRPr/>
              </a:pPr>
              <a:t>‹#›</a:t>
            </a:fld>
            <a:endParaRPr lang="en-US" sz="1400" b="1" dirty="0">
              <a:solidFill>
                <a:srgbClr val="984807"/>
              </a:solidFill>
              <a:latin typeface="Myriad Web Pro" pitchFamily="34" charset="0"/>
              <a:cs typeface="Arial" charset="0"/>
            </a:endParaRPr>
          </a:p>
        </p:txBody>
      </p:sp>
      <p:sp>
        <p:nvSpPr>
          <p:cNvPr id="5" name="Slide Number Placeholder 5"/>
          <p:cNvSpPr txBox="1">
            <a:spLocks/>
          </p:cNvSpPr>
          <p:nvPr userDrawn="1"/>
        </p:nvSpPr>
        <p:spPr>
          <a:xfrm>
            <a:off x="8126413" y="6472238"/>
            <a:ext cx="381000" cy="212725"/>
          </a:xfrm>
          <a:prstGeom prst="rect">
            <a:avLst/>
          </a:prstGeom>
        </p:spPr>
        <p:txBody>
          <a:bodyPr lIns="0" rIns="0" anchor="ctr" anchorCtr="1"/>
          <a:lstStyle/>
          <a:p>
            <a:pPr algn="r">
              <a:defRPr/>
            </a:pPr>
            <a:endParaRPr lang="en-US" sz="1400" b="1" dirty="0">
              <a:solidFill>
                <a:srgbClr val="F79646"/>
              </a:solidFill>
              <a:latin typeface="Myriad Web Pro" pitchFamily="34" charset="0"/>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33A50F91-7B2D-4868-B41D-23344C85471B}" type="slidenum">
              <a:rPr lang="en-US"/>
              <a:pPr>
                <a:defRPr/>
              </a:pPr>
              <a:t>‹#›</a:t>
            </a:fld>
            <a:endParaRPr lang="en-US" dirty="0">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0D74DA-F6EE-4E72-BFEB-D6AA73ED588C}"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580418-58E7-46A7-B688-88FE7E685DDD}"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42CD51-9346-4FDB-B17C-C6C1E80B71CD}"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D40E6C-53F4-4723-8BD2-5D816FE4D44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0F7213-D829-41AB-BB39-1F4E0379743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00057BA-2CFA-4250-838D-4F7AF0C769EF}"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Oval 4"/>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yriad Web Pro" pitchFamily="34" charset="0"/>
              <a:cs typeface="Arial" charset="0"/>
            </a:endParaRPr>
          </a:p>
        </p:txBody>
      </p:sp>
      <p:sp>
        <p:nvSpPr>
          <p:cNvPr id="6" name="Slide Number Placeholder 5"/>
          <p:cNvSpPr txBox="1">
            <a:spLocks/>
          </p:cNvSpPr>
          <p:nvPr userDrawn="1"/>
        </p:nvSpPr>
        <p:spPr>
          <a:xfrm>
            <a:off x="8170863" y="6488113"/>
            <a:ext cx="381000" cy="212725"/>
          </a:xfrm>
          <a:prstGeom prst="rect">
            <a:avLst/>
          </a:prstGeom>
        </p:spPr>
        <p:txBody>
          <a:bodyPr lIns="0" rIns="0" anchor="ctr" anchorCtr="1"/>
          <a:lstStyle/>
          <a:p>
            <a:pPr algn="r">
              <a:defRPr/>
            </a:pPr>
            <a:fld id="{86D3BE9C-8B70-4D51-9639-10A285230F6C}" type="slidenum">
              <a:rPr lang="en-US" sz="1400" b="1">
                <a:solidFill>
                  <a:srgbClr val="984807"/>
                </a:solidFill>
                <a:latin typeface="Myriad Web Pro" pitchFamily="34" charset="0"/>
                <a:cs typeface="Arial" charset="0"/>
              </a:rPr>
              <a:pPr algn="r">
                <a:defRPr/>
              </a:pPr>
              <a:t>‹#›</a:t>
            </a:fld>
            <a:endParaRPr lang="en-US" sz="1400" b="1" dirty="0">
              <a:solidFill>
                <a:srgbClr val="984807"/>
              </a:solidFill>
              <a:latin typeface="Myriad Web Pro" pitchFamily="34" charset="0"/>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7"/>
          <p:cNvSpPr>
            <a:spLocks noGrp="1"/>
          </p:cNvSpPr>
          <p:nvPr>
            <p:ph type="dt" sz="half" idx="10"/>
          </p:nvPr>
        </p:nvSpPr>
        <p:spPr/>
        <p:txBody>
          <a:bodyPr rtlCol="0"/>
          <a:lstStyle>
            <a:lvl1pPr>
              <a:defRPr/>
            </a:lvl1pPr>
          </a:lstStyle>
          <a:p>
            <a:pPr>
              <a:defRPr/>
            </a:pPr>
            <a:endParaRPr lang="en-US"/>
          </a:p>
        </p:txBody>
      </p:sp>
      <p:sp>
        <p:nvSpPr>
          <p:cNvPr id="8" name="Slide Number Placeholder 9"/>
          <p:cNvSpPr>
            <a:spLocks noGrp="1"/>
          </p:cNvSpPr>
          <p:nvPr>
            <p:ph type="sldNum" sz="quarter" idx="11"/>
          </p:nvPr>
        </p:nvSpPr>
        <p:spPr/>
        <p:txBody>
          <a:bodyPr rtlCol="0"/>
          <a:lstStyle>
            <a:lvl1pPr>
              <a:defRPr/>
            </a:lvl1pPr>
          </a:lstStyle>
          <a:p>
            <a:pPr>
              <a:defRPr/>
            </a:pPr>
            <a:fld id="{1E9814B4-56BB-4ABF-BBF0-4EF88F6B2036}" type="slidenum">
              <a:rPr lang="en-US"/>
              <a:pPr>
                <a:defRPr/>
              </a:pPr>
              <a:t>‹#›</a:t>
            </a:fld>
            <a:endParaRPr lang="en-US" dirty="0"/>
          </a:p>
        </p:txBody>
      </p:sp>
      <p:sp>
        <p:nvSpPr>
          <p:cNvPr id="10"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1E94BA17-FC44-4C15-BDF2-04C56368D09D}"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Oval 2"/>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yriad Web Pro" pitchFamily="34" charset="0"/>
              <a:cs typeface="Arial" charset="0"/>
            </a:endParaRPr>
          </a:p>
        </p:txBody>
      </p:sp>
      <p:sp>
        <p:nvSpPr>
          <p:cNvPr id="4" name="Slide Number Placeholder 5"/>
          <p:cNvSpPr txBox="1">
            <a:spLocks/>
          </p:cNvSpPr>
          <p:nvPr userDrawn="1"/>
        </p:nvSpPr>
        <p:spPr>
          <a:xfrm>
            <a:off x="8196263" y="6472238"/>
            <a:ext cx="381000" cy="212725"/>
          </a:xfrm>
          <a:prstGeom prst="rect">
            <a:avLst/>
          </a:prstGeom>
        </p:spPr>
        <p:txBody>
          <a:bodyPr lIns="0" rIns="0" anchor="ctr" anchorCtr="1"/>
          <a:lstStyle/>
          <a:p>
            <a:pPr algn="r">
              <a:defRPr/>
            </a:pPr>
            <a:fld id="{82FB8F94-F9B0-475A-9D92-3BB92458CC04}" type="slidenum">
              <a:rPr lang="en-US" sz="1400" b="1">
                <a:solidFill>
                  <a:srgbClr val="984807"/>
                </a:solidFill>
                <a:latin typeface="Myriad Web Pro" pitchFamily="34" charset="0"/>
                <a:cs typeface="Arial" charset="0"/>
              </a:rPr>
              <a:pPr algn="r">
                <a:defRPr/>
              </a:pPr>
              <a:t>‹#›</a:t>
            </a:fld>
            <a:endParaRPr lang="en-US" sz="1400" b="1" dirty="0">
              <a:solidFill>
                <a:srgbClr val="984807"/>
              </a:solidFill>
              <a:latin typeface="Myriad Web Pro" pitchFamily="34" charset="0"/>
              <a:cs typeface="Arial" charset="0"/>
            </a:endParaRPr>
          </a:p>
        </p:txBody>
      </p:sp>
      <p:sp>
        <p:nvSpPr>
          <p:cNvPr id="5" name="Slide Number Placeholder 5"/>
          <p:cNvSpPr txBox="1">
            <a:spLocks/>
          </p:cNvSpPr>
          <p:nvPr userDrawn="1"/>
        </p:nvSpPr>
        <p:spPr>
          <a:xfrm>
            <a:off x="8126413" y="6472238"/>
            <a:ext cx="381000" cy="212725"/>
          </a:xfrm>
          <a:prstGeom prst="rect">
            <a:avLst/>
          </a:prstGeom>
        </p:spPr>
        <p:txBody>
          <a:bodyPr lIns="0" rIns="0" anchor="ctr" anchorCtr="1"/>
          <a:lstStyle/>
          <a:p>
            <a:pPr algn="r">
              <a:defRPr/>
            </a:pPr>
            <a:endParaRPr lang="en-US" sz="1400" b="1" dirty="0">
              <a:solidFill>
                <a:srgbClr val="F79646"/>
              </a:solidFill>
              <a:latin typeface="Myriad Web Pro" pitchFamily="34" charset="0"/>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solidFill>
                  <a:srgbClr val="FFFFFF"/>
                </a:solidFill>
              </a:defRPr>
            </a:lvl1pPr>
          </a:lstStyle>
          <a:p>
            <a:pPr>
              <a:defRPr/>
            </a:pPr>
            <a:fld id="{051D481F-7F74-4332-BD44-51CBF126034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44B3BBF4-6A6F-4A14-8CB9-B7E95918C31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1B6E6FD-CFDE-4E78-A650-FB6280DE25B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FE210774-CA71-47DE-B3AA-267C1BA3DCC2}"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cs typeface="Arial" charset="0"/>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cs typeface="Arial"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latin typeface="Arial" charset="0"/>
                <a:cs typeface="Arial" charset="0"/>
              </a:defRPr>
            </a:lvl1pPr>
          </a:lstStyle>
          <a:p>
            <a:pPr>
              <a:defRPr/>
            </a:pPr>
            <a:fld id="{15E21A9E-B0BF-4A56-AC24-44EAC85D2B3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151" r:id="rId1"/>
    <p:sldLayoutId id="2147486139" r:id="rId2"/>
    <p:sldLayoutId id="2147486152" r:id="rId3"/>
    <p:sldLayoutId id="2147486153" r:id="rId4"/>
    <p:sldLayoutId id="2147486154" r:id="rId5"/>
    <p:sldLayoutId id="2147486155" r:id="rId6"/>
    <p:sldLayoutId id="2147486156" r:id="rId7"/>
    <p:sldLayoutId id="2147486140" r:id="rId8"/>
    <p:sldLayoutId id="2147486157" r:id="rId9"/>
    <p:sldLayoutId id="2147486141" r:id="rId10"/>
    <p:sldLayoutId id="2147486158" r:id="rId11"/>
    <p:sldLayoutId id="2147486159" r:id="rId12"/>
    <p:sldLayoutId id="2147486160" r:id="rId13"/>
    <p:sldLayoutId id="2147486161" r:id="rId14"/>
    <p:sldLayoutId id="2147486162" r:id="rId15"/>
    <p:sldLayoutId id="2147486163" r:id="rId16"/>
    <p:sldLayoutId id="2147486164" r:id="rId17"/>
  </p:sldLayoutIdLst>
  <p:hf sldNum="0"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F1FBB49D-FE8E-446A-87B2-E80499BD914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142" r:id="rId1"/>
    <p:sldLayoutId id="2147486143" r:id="rId2"/>
    <p:sldLayoutId id="2147486144" r:id="rId3"/>
    <p:sldLayoutId id="2147486165" r:id="rId4"/>
    <p:sldLayoutId id="2147486145" r:id="rId5"/>
    <p:sldLayoutId id="2147486166" r:id="rId6"/>
    <p:sldLayoutId id="2147486146" r:id="rId7"/>
    <p:sldLayoutId id="2147486147" r:id="rId8"/>
    <p:sldLayoutId id="2147486148" r:id="rId9"/>
    <p:sldLayoutId id="2147486149" r:id="rId10"/>
    <p:sldLayoutId id="2147486150"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oleObject" Target="../embeddings/Microsoft_Office_Excel_97-2003_Worksheet1.xls"/><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jpeg"/><Relationship Id="rId5" Type="http://schemas.openxmlformats.org/officeDocument/2006/relationships/oleObject" Target="../embeddings/Microsoft_Office_Excel_97-2003_Worksheet2.xls"/><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1.png"/><Relationship Id="rId4" Type="http://schemas.openxmlformats.org/officeDocument/2006/relationships/diagramData" Target="../diagrams/data1.xml"/><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6000" b="-16000"/>
          </a:stretch>
        </a:blipFill>
        <a:effectLst/>
      </p:bgPr>
    </p:bg>
    <p:spTree>
      <p:nvGrpSpPr>
        <p:cNvPr id="1" name=""/>
        <p:cNvGrpSpPr/>
        <p:nvPr/>
      </p:nvGrpSpPr>
      <p:grpSpPr>
        <a:xfrm>
          <a:off x="0" y="0"/>
          <a:ext cx="0" cy="0"/>
          <a:chOff x="0" y="0"/>
          <a:chExt cx="0" cy="0"/>
        </a:xfrm>
      </p:grpSpPr>
      <p:pic>
        <p:nvPicPr>
          <p:cNvPr id="21513" name="Picture 9" descr="http://www.swpediatrics.net/images/office/3f.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21515" name="Picture 11" descr="http://local-dir.com/_cache/Furniture/img/article_finder_Kids%20Room%20Jungle_0_1.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sp>
        <p:nvSpPr>
          <p:cNvPr id="30734" name="Rectangle 16"/>
          <p:cNvSpPr>
            <a:spLocks noChangeArrowheads="1"/>
          </p:cNvSpPr>
          <p:nvPr/>
        </p:nvSpPr>
        <p:spPr bwMode="auto">
          <a:xfrm>
            <a:off x="6324600" y="1524000"/>
            <a:ext cx="2514600" cy="2895600"/>
          </a:xfrm>
          <a:prstGeom prst="rect">
            <a:avLst/>
          </a:prstGeom>
          <a:solidFill>
            <a:srgbClr val="89BAE7"/>
          </a:solidFill>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en-US"/>
          </a:p>
        </p:txBody>
      </p:sp>
      <p:sp>
        <p:nvSpPr>
          <p:cNvPr id="30732" name="Rectangle 14"/>
          <p:cNvSpPr>
            <a:spLocks noChangeArrowheads="1"/>
          </p:cNvSpPr>
          <p:nvPr/>
        </p:nvSpPr>
        <p:spPr bwMode="auto">
          <a:xfrm>
            <a:off x="152400" y="1524000"/>
            <a:ext cx="2590800" cy="2895600"/>
          </a:xfrm>
          <a:prstGeom prst="rect">
            <a:avLst/>
          </a:prstGeom>
          <a:solidFill>
            <a:srgbClr val="89BAE7"/>
          </a:solidFill>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en-US"/>
          </a:p>
        </p:txBody>
      </p:sp>
      <p:sp>
        <p:nvSpPr>
          <p:cNvPr id="30733" name="Rectangle 15"/>
          <p:cNvSpPr>
            <a:spLocks noChangeArrowheads="1"/>
          </p:cNvSpPr>
          <p:nvPr/>
        </p:nvSpPr>
        <p:spPr bwMode="auto">
          <a:xfrm>
            <a:off x="2971800" y="1524000"/>
            <a:ext cx="3124200" cy="2895600"/>
          </a:xfrm>
          <a:prstGeom prst="rect">
            <a:avLst/>
          </a:prstGeom>
          <a:solidFill>
            <a:srgbClr val="89BAE7"/>
          </a:solidFill>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en-US"/>
          </a:p>
        </p:txBody>
      </p:sp>
      <p:pic>
        <p:nvPicPr>
          <p:cNvPr id="30725" name="Picture 30" descr="NFTE_SmallTagLock_PantoneC.jpg"/>
          <p:cNvPicPr>
            <a:picLocks noChangeAspect="1"/>
          </p:cNvPicPr>
          <p:nvPr/>
        </p:nvPicPr>
        <p:blipFill>
          <a:blip r:embed="rId4" cstate="print"/>
          <a:srcRect/>
          <a:stretch>
            <a:fillRect/>
          </a:stretch>
        </p:blipFill>
        <p:spPr bwMode="auto">
          <a:xfrm>
            <a:off x="152400" y="6019800"/>
            <a:ext cx="1447800" cy="720725"/>
          </a:xfrm>
          <a:prstGeom prst="rect">
            <a:avLst/>
          </a:prstGeom>
          <a:noFill/>
          <a:ln w="9525">
            <a:noFill/>
            <a:miter lim="800000"/>
            <a:headEnd/>
            <a:tailEnd/>
          </a:ln>
        </p:spPr>
      </p:pic>
      <p:sp>
        <p:nvSpPr>
          <p:cNvPr id="30726" name="Title 1"/>
          <p:cNvSpPr>
            <a:spLocks noGrp="1"/>
          </p:cNvSpPr>
          <p:nvPr>
            <p:ph type="title"/>
          </p:nvPr>
        </p:nvSpPr>
        <p:spPr>
          <a:xfrm>
            <a:off x="612775" y="228600"/>
            <a:ext cx="8153400" cy="990600"/>
          </a:xfrm>
        </p:spPr>
        <p:txBody>
          <a:bodyPr/>
          <a:lstStyle/>
          <a:p>
            <a:pPr eaLnBrk="1" hangingPunct="1"/>
            <a:r>
              <a:rPr lang="en-US" smtClean="0">
                <a:solidFill>
                  <a:schemeClr val="bg1"/>
                </a:solidFill>
                <a:latin typeface="Eras Bold ITC" pitchFamily="34" charset="0"/>
                <a:ea typeface="ＭＳ Ｐゴシック"/>
                <a:cs typeface="ＭＳ Ｐゴシック"/>
              </a:rPr>
              <a:t>Marketing Plan</a:t>
            </a:r>
            <a:endParaRPr lang="en-US" sz="2400" i="1" smtClean="0">
              <a:solidFill>
                <a:schemeClr val="bg1"/>
              </a:solidFill>
              <a:latin typeface="Eras Bold ITC" pitchFamily="34" charset="0"/>
              <a:ea typeface="ＭＳ Ｐゴシック"/>
              <a:cs typeface="ＭＳ Ｐゴシック"/>
            </a:endParaRPr>
          </a:p>
        </p:txBody>
      </p:sp>
      <p:sp>
        <p:nvSpPr>
          <p:cNvPr id="30727" name="Rectangle 6"/>
          <p:cNvSpPr>
            <a:spLocks noChangeArrowheads="1"/>
          </p:cNvSpPr>
          <p:nvPr/>
        </p:nvSpPr>
        <p:spPr bwMode="auto">
          <a:xfrm>
            <a:off x="6324600" y="1524000"/>
            <a:ext cx="2514600" cy="609600"/>
          </a:xfrm>
          <a:prstGeom prst="rect">
            <a:avLst/>
          </a:prstGeom>
          <a:noFill/>
          <a:ln w="9525">
            <a:solidFill>
              <a:schemeClr val="bg1"/>
            </a:solidFill>
            <a:miter lim="800000"/>
            <a:headEnd/>
            <a:tailEnd/>
          </a:ln>
        </p:spPr>
        <p:txBody>
          <a:bodyPr wrap="none" anchor="ctr"/>
          <a:lstStyle/>
          <a:p>
            <a:endParaRPr lang="en-US"/>
          </a:p>
        </p:txBody>
      </p:sp>
      <p:sp>
        <p:nvSpPr>
          <p:cNvPr id="30728" name="Rectangle 7"/>
          <p:cNvSpPr>
            <a:spLocks noChangeArrowheads="1"/>
          </p:cNvSpPr>
          <p:nvPr/>
        </p:nvSpPr>
        <p:spPr bwMode="auto">
          <a:xfrm>
            <a:off x="2971800" y="1524000"/>
            <a:ext cx="3124200" cy="609600"/>
          </a:xfrm>
          <a:prstGeom prst="rect">
            <a:avLst/>
          </a:prstGeom>
          <a:noFill/>
          <a:ln w="9525">
            <a:solidFill>
              <a:schemeClr val="bg1"/>
            </a:solidFill>
            <a:miter lim="800000"/>
            <a:headEnd/>
            <a:tailEnd/>
          </a:ln>
        </p:spPr>
        <p:txBody>
          <a:bodyPr wrap="none" anchor="ctr"/>
          <a:lstStyle/>
          <a:p>
            <a:endParaRPr lang="en-US"/>
          </a:p>
        </p:txBody>
      </p:sp>
      <p:sp>
        <p:nvSpPr>
          <p:cNvPr id="30729" name="Rectangle 8"/>
          <p:cNvSpPr>
            <a:spLocks noChangeArrowheads="1"/>
          </p:cNvSpPr>
          <p:nvPr/>
        </p:nvSpPr>
        <p:spPr bwMode="auto">
          <a:xfrm>
            <a:off x="152400" y="1524000"/>
            <a:ext cx="2590800" cy="609600"/>
          </a:xfrm>
          <a:prstGeom prst="rect">
            <a:avLst/>
          </a:prstGeom>
          <a:noFill/>
          <a:ln w="9525">
            <a:solidFill>
              <a:schemeClr val="bg1"/>
            </a:solidFill>
            <a:miter lim="800000"/>
            <a:headEnd/>
            <a:tailEnd/>
          </a:ln>
        </p:spPr>
        <p:txBody>
          <a:bodyPr wrap="none" anchor="ctr"/>
          <a:lstStyle/>
          <a:p>
            <a:endParaRPr lang="en-US"/>
          </a:p>
        </p:txBody>
      </p:sp>
      <p:sp>
        <p:nvSpPr>
          <p:cNvPr id="30730" name="Text Box 9"/>
          <p:cNvSpPr txBox="1">
            <a:spLocks noChangeArrowheads="1"/>
          </p:cNvSpPr>
          <p:nvPr/>
        </p:nvSpPr>
        <p:spPr bwMode="auto">
          <a:xfrm>
            <a:off x="2971800" y="1600200"/>
            <a:ext cx="3124200" cy="396875"/>
          </a:xfrm>
          <a:prstGeom prst="rect">
            <a:avLst/>
          </a:prstGeom>
          <a:noFill/>
          <a:ln w="9525">
            <a:noFill/>
            <a:miter lim="800000"/>
            <a:headEnd/>
            <a:tailEnd/>
          </a:ln>
        </p:spPr>
        <p:txBody>
          <a:bodyPr>
            <a:spAutoFit/>
          </a:bodyPr>
          <a:lstStyle/>
          <a:p>
            <a:pPr algn="ctr">
              <a:spcBef>
                <a:spcPct val="50000"/>
              </a:spcBef>
            </a:pPr>
            <a:r>
              <a:rPr lang="en-US" sz="2000" b="1">
                <a:latin typeface="Trebuchet MS" pitchFamily="34" charset="0"/>
              </a:rPr>
              <a:t>Purchase</a:t>
            </a:r>
          </a:p>
        </p:txBody>
      </p:sp>
      <p:sp>
        <p:nvSpPr>
          <p:cNvPr id="30731" name="Text Box 10"/>
          <p:cNvSpPr txBox="1">
            <a:spLocks noChangeArrowheads="1"/>
          </p:cNvSpPr>
          <p:nvPr/>
        </p:nvSpPr>
        <p:spPr bwMode="auto">
          <a:xfrm>
            <a:off x="6324600" y="1600200"/>
            <a:ext cx="2514600" cy="396875"/>
          </a:xfrm>
          <a:prstGeom prst="rect">
            <a:avLst/>
          </a:prstGeom>
          <a:noFill/>
          <a:ln w="9525">
            <a:noFill/>
            <a:miter lim="800000"/>
            <a:headEnd/>
            <a:tailEnd/>
          </a:ln>
        </p:spPr>
        <p:txBody>
          <a:bodyPr>
            <a:spAutoFit/>
          </a:bodyPr>
          <a:lstStyle/>
          <a:p>
            <a:pPr algn="ctr">
              <a:spcBef>
                <a:spcPct val="50000"/>
              </a:spcBef>
            </a:pPr>
            <a:r>
              <a:rPr lang="en-US" sz="2000" b="1">
                <a:latin typeface="Trebuchet MS" pitchFamily="34" charset="0"/>
              </a:rPr>
              <a:t>Retention</a:t>
            </a:r>
          </a:p>
        </p:txBody>
      </p:sp>
      <p:sp>
        <p:nvSpPr>
          <p:cNvPr id="2" name="Text Box 11"/>
          <p:cNvSpPr txBox="1">
            <a:spLocks noChangeArrowheads="1"/>
          </p:cNvSpPr>
          <p:nvPr/>
        </p:nvSpPr>
        <p:spPr bwMode="auto">
          <a:xfrm>
            <a:off x="3124200" y="2590800"/>
            <a:ext cx="2743200" cy="1219200"/>
          </a:xfrm>
          <a:prstGeom prst="rect">
            <a:avLst/>
          </a:prstGeom>
          <a:noFill/>
          <a:ln w="9525">
            <a:noFill/>
            <a:miter lim="800000"/>
            <a:headEnd/>
            <a:tailEnd/>
          </a:ln>
        </p:spPr>
        <p:txBody>
          <a:bodyPr>
            <a:spAutoFit/>
          </a:bodyPr>
          <a:lstStyle/>
          <a:p>
            <a:pPr>
              <a:lnSpc>
                <a:spcPct val="80000"/>
              </a:lnSpc>
              <a:spcBef>
                <a:spcPct val="20000"/>
              </a:spcBef>
              <a:buFont typeface="Wingdings" pitchFamily="2" charset="2"/>
              <a:buChar char="v"/>
            </a:pPr>
            <a:r>
              <a:rPr lang="en-US">
                <a:latin typeface="Eras Medium ITC" pitchFamily="34" charset="0"/>
              </a:rPr>
              <a:t>Personal contact and display a 4x5 ft. demo of Fun Wall</a:t>
            </a:r>
          </a:p>
          <a:p>
            <a:pPr>
              <a:spcBef>
                <a:spcPct val="50000"/>
              </a:spcBef>
            </a:pPr>
            <a:endParaRPr lang="en-US" sz="2000">
              <a:latin typeface="Eras Medium ITC" pitchFamily="34" charset="0"/>
            </a:endParaRPr>
          </a:p>
        </p:txBody>
      </p:sp>
      <p:sp>
        <p:nvSpPr>
          <p:cNvPr id="3" name="Text Box 12"/>
          <p:cNvSpPr txBox="1">
            <a:spLocks noChangeArrowheads="1"/>
          </p:cNvSpPr>
          <p:nvPr/>
        </p:nvSpPr>
        <p:spPr bwMode="auto">
          <a:xfrm>
            <a:off x="228600" y="2590800"/>
            <a:ext cx="2362200" cy="1042988"/>
          </a:xfrm>
          <a:prstGeom prst="rect">
            <a:avLst/>
          </a:prstGeom>
          <a:noFill/>
          <a:ln w="9525">
            <a:noFill/>
            <a:miter lim="800000"/>
            <a:headEnd/>
            <a:tailEnd/>
          </a:ln>
        </p:spPr>
        <p:txBody>
          <a:bodyPr>
            <a:spAutoFit/>
          </a:bodyPr>
          <a:lstStyle/>
          <a:p>
            <a:pPr>
              <a:lnSpc>
                <a:spcPct val="80000"/>
              </a:lnSpc>
              <a:spcBef>
                <a:spcPct val="20000"/>
              </a:spcBef>
              <a:buFont typeface="Wingdings" pitchFamily="2" charset="2"/>
              <a:buChar char="v"/>
            </a:pPr>
            <a:r>
              <a:rPr lang="en-US">
                <a:latin typeface="Eras Medium ITC" pitchFamily="34" charset="0"/>
              </a:rPr>
              <a:t>Word of mouth</a:t>
            </a:r>
          </a:p>
          <a:p>
            <a:pPr>
              <a:lnSpc>
                <a:spcPct val="80000"/>
              </a:lnSpc>
              <a:spcBef>
                <a:spcPct val="20000"/>
              </a:spcBef>
              <a:buFont typeface="Wingdings" pitchFamily="2" charset="2"/>
              <a:buChar char="v"/>
            </a:pPr>
            <a:r>
              <a:rPr lang="en-US">
                <a:latin typeface="Eras Medium ITC" pitchFamily="34" charset="0"/>
              </a:rPr>
              <a:t>Business cards</a:t>
            </a:r>
          </a:p>
          <a:p>
            <a:pPr>
              <a:spcBef>
                <a:spcPct val="50000"/>
              </a:spcBef>
            </a:pPr>
            <a:endParaRPr lang="en-US" sz="2000">
              <a:latin typeface="Eras Medium ITC" pitchFamily="34" charset="0"/>
            </a:endParaRPr>
          </a:p>
        </p:txBody>
      </p:sp>
      <p:sp>
        <p:nvSpPr>
          <p:cNvPr id="4" name="Text Box 13"/>
          <p:cNvSpPr txBox="1">
            <a:spLocks noChangeArrowheads="1"/>
          </p:cNvSpPr>
          <p:nvPr/>
        </p:nvSpPr>
        <p:spPr bwMode="auto">
          <a:xfrm>
            <a:off x="6400800" y="2590800"/>
            <a:ext cx="2438400" cy="812800"/>
          </a:xfrm>
          <a:prstGeom prst="rect">
            <a:avLst/>
          </a:prstGeom>
          <a:noFill/>
          <a:ln w="9525">
            <a:noFill/>
            <a:miter lim="800000"/>
            <a:headEnd/>
            <a:tailEnd/>
          </a:ln>
        </p:spPr>
        <p:txBody>
          <a:bodyPr>
            <a:spAutoFit/>
          </a:bodyPr>
          <a:lstStyle/>
          <a:p>
            <a:pPr>
              <a:lnSpc>
                <a:spcPct val="80000"/>
              </a:lnSpc>
              <a:spcBef>
                <a:spcPct val="20000"/>
              </a:spcBef>
              <a:buFont typeface="Wingdings" pitchFamily="2" charset="2"/>
              <a:buChar char="v"/>
            </a:pPr>
            <a:r>
              <a:rPr lang="en-US">
                <a:latin typeface="Eras Medium ITC" pitchFamily="34" charset="0"/>
              </a:rPr>
              <a:t>Touch up and expansion</a:t>
            </a:r>
          </a:p>
          <a:p>
            <a:pPr>
              <a:lnSpc>
                <a:spcPct val="80000"/>
              </a:lnSpc>
              <a:spcBef>
                <a:spcPct val="20000"/>
              </a:spcBef>
              <a:buFont typeface="Wingdings" pitchFamily="2" charset="2"/>
              <a:buChar char="v"/>
            </a:pPr>
            <a:r>
              <a:rPr lang="en-US">
                <a:latin typeface="Eras Medium ITC" pitchFamily="34" charset="0"/>
              </a:rPr>
              <a:t>Customer service</a:t>
            </a:r>
          </a:p>
        </p:txBody>
      </p:sp>
      <p:sp>
        <p:nvSpPr>
          <p:cNvPr id="30735" name="Text Box 17"/>
          <p:cNvSpPr txBox="1">
            <a:spLocks noChangeArrowheads="1"/>
          </p:cNvSpPr>
          <p:nvPr/>
        </p:nvSpPr>
        <p:spPr bwMode="auto">
          <a:xfrm>
            <a:off x="152400" y="4038600"/>
            <a:ext cx="8686800" cy="376238"/>
          </a:xfrm>
          <a:prstGeom prst="rect">
            <a:avLst/>
          </a:prstGeom>
          <a:solidFill>
            <a:schemeClr val="accent1"/>
          </a:solidFill>
          <a:ln w="9525">
            <a:solidFill>
              <a:schemeClr val="bg1"/>
            </a:solidFill>
            <a:miter lim="800000"/>
            <a:headEnd/>
            <a:tailEnd/>
          </a:ln>
        </p:spPr>
        <p:txBody>
          <a:bodyPr>
            <a:spAutoFit/>
          </a:bodyPr>
          <a:lstStyle/>
          <a:p>
            <a:pPr algn="ctr">
              <a:spcBef>
                <a:spcPct val="50000"/>
              </a:spcBef>
            </a:pPr>
            <a:r>
              <a:rPr lang="en-US" b="1">
                <a:solidFill>
                  <a:schemeClr val="bg1"/>
                </a:solidFill>
                <a:latin typeface="Trebuchet MS" pitchFamily="34" charset="0"/>
              </a:rPr>
              <a:t>Long Term ( 6 months-1 year)</a:t>
            </a:r>
          </a:p>
        </p:txBody>
      </p:sp>
      <p:sp>
        <p:nvSpPr>
          <p:cNvPr id="30736" name="Text Box 18"/>
          <p:cNvSpPr txBox="1">
            <a:spLocks noChangeArrowheads="1"/>
          </p:cNvSpPr>
          <p:nvPr/>
        </p:nvSpPr>
        <p:spPr bwMode="auto">
          <a:xfrm>
            <a:off x="152400" y="2133600"/>
            <a:ext cx="8686800" cy="376238"/>
          </a:xfrm>
          <a:prstGeom prst="rect">
            <a:avLst/>
          </a:prstGeom>
          <a:solidFill>
            <a:schemeClr val="accent1"/>
          </a:solidFill>
          <a:ln w="9525">
            <a:solidFill>
              <a:schemeClr val="bg1"/>
            </a:solidFill>
            <a:miter lim="800000"/>
            <a:headEnd/>
            <a:tailEnd/>
          </a:ln>
        </p:spPr>
        <p:txBody>
          <a:bodyPr>
            <a:spAutoFit/>
          </a:bodyPr>
          <a:lstStyle/>
          <a:p>
            <a:pPr algn="ctr">
              <a:spcBef>
                <a:spcPct val="50000"/>
              </a:spcBef>
            </a:pPr>
            <a:r>
              <a:rPr lang="en-US" b="1">
                <a:solidFill>
                  <a:schemeClr val="bg1"/>
                </a:solidFill>
                <a:latin typeface="Trebuchet MS" pitchFamily="34" charset="0"/>
              </a:rPr>
              <a:t>Current &amp; Short Term (1 month -6 months)</a:t>
            </a:r>
          </a:p>
        </p:txBody>
      </p:sp>
      <p:sp>
        <p:nvSpPr>
          <p:cNvPr id="30737" name="Text Box 19"/>
          <p:cNvSpPr txBox="1">
            <a:spLocks noChangeArrowheads="1"/>
          </p:cNvSpPr>
          <p:nvPr/>
        </p:nvSpPr>
        <p:spPr bwMode="auto">
          <a:xfrm>
            <a:off x="152400" y="1600200"/>
            <a:ext cx="2590800" cy="396875"/>
          </a:xfrm>
          <a:prstGeom prst="rect">
            <a:avLst/>
          </a:prstGeom>
          <a:noFill/>
          <a:ln w="9525">
            <a:noFill/>
            <a:miter lim="800000"/>
            <a:headEnd/>
            <a:tailEnd/>
          </a:ln>
        </p:spPr>
        <p:txBody>
          <a:bodyPr>
            <a:spAutoFit/>
          </a:bodyPr>
          <a:lstStyle/>
          <a:p>
            <a:pPr algn="ctr">
              <a:spcBef>
                <a:spcPct val="50000"/>
              </a:spcBef>
            </a:pPr>
            <a:r>
              <a:rPr lang="en-US" sz="2000" b="1">
                <a:latin typeface="Trebuchet MS" pitchFamily="34" charset="0"/>
              </a:rPr>
              <a:t>Awareness</a:t>
            </a:r>
          </a:p>
        </p:txBody>
      </p:sp>
      <p:sp>
        <p:nvSpPr>
          <p:cNvPr id="30738" name="Line 20"/>
          <p:cNvSpPr>
            <a:spLocks noChangeShapeType="1"/>
          </p:cNvSpPr>
          <p:nvPr/>
        </p:nvSpPr>
        <p:spPr bwMode="auto">
          <a:xfrm>
            <a:off x="152400" y="2133600"/>
            <a:ext cx="2590800" cy="0"/>
          </a:xfrm>
          <a:prstGeom prst="line">
            <a:avLst/>
          </a:prstGeom>
          <a:noFill/>
          <a:ln w="9525">
            <a:solidFill>
              <a:schemeClr val="bg1"/>
            </a:solidFill>
            <a:round/>
            <a:headEnd/>
            <a:tailEnd/>
          </a:ln>
        </p:spPr>
        <p:txBody>
          <a:bodyPr wrap="none"/>
          <a:lstStyle/>
          <a:p>
            <a:endParaRPr lang="en-US"/>
          </a:p>
        </p:txBody>
      </p:sp>
      <p:sp>
        <p:nvSpPr>
          <p:cNvPr id="30739" name="Line 21"/>
          <p:cNvSpPr>
            <a:spLocks noChangeShapeType="1"/>
          </p:cNvSpPr>
          <p:nvPr/>
        </p:nvSpPr>
        <p:spPr bwMode="auto">
          <a:xfrm>
            <a:off x="6324600" y="2133600"/>
            <a:ext cx="2514600" cy="0"/>
          </a:xfrm>
          <a:prstGeom prst="line">
            <a:avLst/>
          </a:prstGeom>
          <a:noFill/>
          <a:ln w="9525">
            <a:solidFill>
              <a:schemeClr val="bg1"/>
            </a:solidFill>
            <a:round/>
            <a:headEnd/>
            <a:tailEnd/>
          </a:ln>
        </p:spPr>
        <p:txBody>
          <a:bodyPr wrap="none"/>
          <a:lstStyle/>
          <a:p>
            <a:endParaRPr lang="en-US"/>
          </a:p>
        </p:txBody>
      </p:sp>
      <p:sp>
        <p:nvSpPr>
          <p:cNvPr id="21" name="TextBox 20"/>
          <p:cNvSpPr txBox="1"/>
          <p:nvPr/>
        </p:nvSpPr>
        <p:spPr>
          <a:xfrm>
            <a:off x="152400" y="4572000"/>
            <a:ext cx="2514600" cy="338138"/>
          </a:xfrm>
          <a:prstGeom prst="rect">
            <a:avLst/>
          </a:prstGeom>
          <a:solidFill>
            <a:srgbClr val="97C0D9"/>
          </a:solidFill>
        </p:spPr>
        <p:style>
          <a:lnRef idx="2">
            <a:schemeClr val="dk1"/>
          </a:lnRef>
          <a:fillRef idx="1">
            <a:schemeClr val="lt1"/>
          </a:fillRef>
          <a:effectRef idx="0">
            <a:schemeClr val="dk1"/>
          </a:effectRef>
          <a:fontRef idx="minor">
            <a:schemeClr val="dk1"/>
          </a:fontRef>
        </p:style>
        <p:txBody>
          <a:bodyPr>
            <a:spAutoFit/>
          </a:bodyPr>
          <a:lstStyle/>
          <a:p>
            <a:pPr>
              <a:buFont typeface="Wingdings" pitchFamily="2" charset="2"/>
              <a:buChar char="v"/>
              <a:defRPr/>
            </a:pPr>
            <a:r>
              <a:rPr lang="en-US" sz="1600" dirty="0">
                <a:solidFill>
                  <a:schemeClr val="tx1"/>
                </a:solidFill>
                <a:latin typeface="Eras Medium ITC" pitchFamily="34" charset="0"/>
                <a:cs typeface="Arial" charset="0"/>
              </a:rPr>
              <a:t>Same as before</a:t>
            </a:r>
          </a:p>
        </p:txBody>
      </p:sp>
      <p:sp>
        <p:nvSpPr>
          <p:cNvPr id="24" name="TextBox 23"/>
          <p:cNvSpPr txBox="1"/>
          <p:nvPr/>
        </p:nvSpPr>
        <p:spPr>
          <a:xfrm>
            <a:off x="2971800" y="4572000"/>
            <a:ext cx="3124200" cy="292100"/>
          </a:xfrm>
          <a:prstGeom prst="rect">
            <a:avLst/>
          </a:prstGeom>
          <a:solidFill>
            <a:srgbClr val="97C0D9"/>
          </a:solidFill>
        </p:spPr>
        <p:style>
          <a:lnRef idx="2">
            <a:schemeClr val="dk1"/>
          </a:lnRef>
          <a:fillRef idx="1">
            <a:schemeClr val="lt1"/>
          </a:fillRef>
          <a:effectRef idx="0">
            <a:schemeClr val="dk1"/>
          </a:effectRef>
          <a:fontRef idx="minor">
            <a:schemeClr val="dk1"/>
          </a:fontRef>
        </p:style>
        <p:txBody>
          <a:bodyPr>
            <a:spAutoFit/>
          </a:bodyPr>
          <a:lstStyle/>
          <a:p>
            <a:pPr>
              <a:lnSpc>
                <a:spcPct val="80000"/>
              </a:lnSpc>
              <a:spcBef>
                <a:spcPct val="20000"/>
              </a:spcBef>
              <a:buFont typeface="Wingdings" pitchFamily="2" charset="2"/>
              <a:buChar char="v"/>
              <a:defRPr/>
            </a:pPr>
            <a:r>
              <a:rPr lang="en-US" sz="1600" dirty="0">
                <a:solidFill>
                  <a:schemeClr val="tx1"/>
                </a:solidFill>
                <a:latin typeface="Eras Medium ITC" pitchFamily="34" charset="0"/>
              </a:rPr>
              <a:t>Same as before</a:t>
            </a:r>
          </a:p>
        </p:txBody>
      </p:sp>
      <p:sp>
        <p:nvSpPr>
          <p:cNvPr id="30742" name="TextBox 20"/>
          <p:cNvSpPr txBox="1">
            <a:spLocks noChangeArrowheads="1"/>
          </p:cNvSpPr>
          <p:nvPr/>
        </p:nvSpPr>
        <p:spPr bwMode="auto">
          <a:xfrm>
            <a:off x="1447800" y="5029200"/>
            <a:ext cx="1219200" cy="338138"/>
          </a:xfrm>
          <a:prstGeom prst="rect">
            <a:avLst/>
          </a:prstGeom>
          <a:solidFill>
            <a:schemeClr val="accent1"/>
          </a:solidFill>
          <a:ln w="38100" algn="ctr">
            <a:solidFill>
              <a:schemeClr val="tx1"/>
            </a:solidFill>
            <a:miter lim="800000"/>
            <a:headEnd/>
            <a:tailEnd/>
          </a:ln>
        </p:spPr>
        <p:txBody>
          <a:bodyPr>
            <a:spAutoFit/>
          </a:bodyPr>
          <a:lstStyle/>
          <a:p>
            <a:pPr algn="r"/>
            <a:r>
              <a:rPr lang="en-US" sz="1600">
                <a:solidFill>
                  <a:schemeClr val="bg1"/>
                </a:solidFill>
                <a:latin typeface="Myriad Web Pro"/>
              </a:rPr>
              <a:t>$ 3.99</a:t>
            </a:r>
          </a:p>
        </p:txBody>
      </p:sp>
      <p:sp>
        <p:nvSpPr>
          <p:cNvPr id="30743" name="TextBox 20"/>
          <p:cNvSpPr txBox="1">
            <a:spLocks noChangeArrowheads="1"/>
          </p:cNvSpPr>
          <p:nvPr/>
        </p:nvSpPr>
        <p:spPr bwMode="auto">
          <a:xfrm>
            <a:off x="4876800" y="5029200"/>
            <a:ext cx="1219200" cy="338138"/>
          </a:xfrm>
          <a:prstGeom prst="rect">
            <a:avLst/>
          </a:prstGeom>
          <a:solidFill>
            <a:schemeClr val="accent1"/>
          </a:solidFill>
          <a:ln w="38100" algn="ctr">
            <a:solidFill>
              <a:schemeClr val="tx1"/>
            </a:solidFill>
            <a:miter lim="800000"/>
            <a:headEnd/>
            <a:tailEnd/>
          </a:ln>
        </p:spPr>
        <p:txBody>
          <a:bodyPr>
            <a:spAutoFit/>
          </a:bodyPr>
          <a:lstStyle/>
          <a:p>
            <a:pPr algn="r"/>
            <a:r>
              <a:rPr lang="en-US" sz="1600">
                <a:solidFill>
                  <a:schemeClr val="bg1"/>
                </a:solidFill>
                <a:latin typeface="Myriad Web Pro"/>
              </a:rPr>
              <a:t>$ 100.00</a:t>
            </a:r>
          </a:p>
        </p:txBody>
      </p:sp>
      <p:sp>
        <p:nvSpPr>
          <p:cNvPr id="30744" name="TextBox 20"/>
          <p:cNvSpPr txBox="1">
            <a:spLocks noChangeArrowheads="1"/>
          </p:cNvSpPr>
          <p:nvPr/>
        </p:nvSpPr>
        <p:spPr bwMode="auto">
          <a:xfrm>
            <a:off x="7620000" y="5029200"/>
            <a:ext cx="1219200" cy="338138"/>
          </a:xfrm>
          <a:prstGeom prst="rect">
            <a:avLst/>
          </a:prstGeom>
          <a:solidFill>
            <a:schemeClr val="accent1"/>
          </a:solidFill>
          <a:ln w="38100" algn="ctr">
            <a:solidFill>
              <a:schemeClr val="tx1"/>
            </a:solidFill>
            <a:miter lim="800000"/>
            <a:headEnd/>
            <a:tailEnd/>
          </a:ln>
        </p:spPr>
        <p:txBody>
          <a:bodyPr>
            <a:spAutoFit/>
          </a:bodyPr>
          <a:lstStyle/>
          <a:p>
            <a:pPr algn="r"/>
            <a:r>
              <a:rPr lang="en-US" sz="1600">
                <a:solidFill>
                  <a:schemeClr val="bg1"/>
                </a:solidFill>
                <a:latin typeface="Myriad Web Pro"/>
              </a:rPr>
              <a:t>Price less</a:t>
            </a:r>
          </a:p>
        </p:txBody>
      </p:sp>
      <p:sp>
        <p:nvSpPr>
          <p:cNvPr id="30745" name="Text Box 34"/>
          <p:cNvSpPr txBox="1">
            <a:spLocks noChangeArrowheads="1"/>
          </p:cNvSpPr>
          <p:nvPr/>
        </p:nvSpPr>
        <p:spPr bwMode="auto">
          <a:xfrm>
            <a:off x="152400" y="4953000"/>
            <a:ext cx="1524000" cy="523875"/>
          </a:xfrm>
          <a:prstGeom prst="rect">
            <a:avLst/>
          </a:prstGeom>
          <a:noFill/>
          <a:ln w="9525">
            <a:noFill/>
            <a:miter lim="800000"/>
            <a:headEnd/>
            <a:tailEnd/>
          </a:ln>
        </p:spPr>
        <p:txBody>
          <a:bodyPr>
            <a:spAutoFit/>
          </a:bodyPr>
          <a:lstStyle/>
          <a:p>
            <a:r>
              <a:rPr lang="en-US" sz="1400" b="1">
                <a:solidFill>
                  <a:schemeClr val="bg1"/>
                </a:solidFill>
                <a:latin typeface="Eras Medium ITC" pitchFamily="34" charset="0"/>
              </a:rPr>
              <a:t>Monthly cost, </a:t>
            </a:r>
          </a:p>
          <a:p>
            <a:r>
              <a:rPr lang="en-US" sz="1400" b="1">
                <a:solidFill>
                  <a:schemeClr val="bg1"/>
                </a:solidFill>
                <a:latin typeface="Eras Medium ITC" pitchFamily="34" charset="0"/>
              </a:rPr>
              <a:t>by phase:</a:t>
            </a:r>
          </a:p>
        </p:txBody>
      </p:sp>
      <p:sp>
        <p:nvSpPr>
          <p:cNvPr id="30746" name="Footer Placeholder 30"/>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8</a:t>
            </a:r>
          </a:p>
        </p:txBody>
      </p:sp>
      <p:sp>
        <p:nvSpPr>
          <p:cNvPr id="30" name="TextBox 29"/>
          <p:cNvSpPr txBox="1"/>
          <p:nvPr/>
        </p:nvSpPr>
        <p:spPr>
          <a:xfrm>
            <a:off x="6324600" y="4572000"/>
            <a:ext cx="2514600" cy="292100"/>
          </a:xfrm>
          <a:prstGeom prst="rect">
            <a:avLst/>
          </a:prstGeom>
          <a:solidFill>
            <a:srgbClr val="97C0D9"/>
          </a:solidFill>
        </p:spPr>
        <p:style>
          <a:lnRef idx="2">
            <a:schemeClr val="dk1"/>
          </a:lnRef>
          <a:fillRef idx="1">
            <a:schemeClr val="lt1"/>
          </a:fillRef>
          <a:effectRef idx="0">
            <a:schemeClr val="dk1"/>
          </a:effectRef>
          <a:fontRef idx="minor">
            <a:schemeClr val="dk1"/>
          </a:fontRef>
        </p:style>
        <p:txBody>
          <a:bodyPr>
            <a:spAutoFit/>
          </a:bodyPr>
          <a:lstStyle/>
          <a:p>
            <a:pPr>
              <a:lnSpc>
                <a:spcPct val="80000"/>
              </a:lnSpc>
              <a:spcBef>
                <a:spcPct val="20000"/>
              </a:spcBef>
              <a:buFont typeface="Wingdings" pitchFamily="2" charset="2"/>
              <a:buChar char="v"/>
              <a:defRPr/>
            </a:pPr>
            <a:r>
              <a:rPr lang="en-US" sz="1600" dirty="0">
                <a:solidFill>
                  <a:schemeClr val="tx1"/>
                </a:solidFill>
                <a:latin typeface="Eras Medium ITC" pitchFamily="34" charset="0"/>
              </a:rPr>
              <a:t>Same as before</a:t>
            </a:r>
          </a:p>
        </p:txBody>
      </p:sp>
      <p:pic>
        <p:nvPicPr>
          <p:cNvPr id="30748" name="Picture 8" descr="http://icons.mysitemyway.com/wp-content/gallery/black-paint-splatter-icons-animals/011052-black-paint-splatter-icon-animals-animal-antz.png"/>
          <p:cNvPicPr>
            <a:picLocks noChangeAspect="1" noChangeArrowheads="1"/>
          </p:cNvPicPr>
          <p:nvPr/>
        </p:nvPicPr>
        <p:blipFill>
          <a:blip r:embed="rId5" cstate="print"/>
          <a:srcRect/>
          <a:stretch>
            <a:fillRect/>
          </a:stretch>
        </p:blipFill>
        <p:spPr bwMode="auto">
          <a:xfrm>
            <a:off x="8077200" y="5791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8001000" cy="1143000"/>
          </a:xfrm>
        </p:spPr>
        <p:txBody>
          <a:bodyPr/>
          <a:lstStyle/>
          <a:p>
            <a:pPr eaLnBrk="1" hangingPunct="1">
              <a:lnSpc>
                <a:spcPct val="80000"/>
              </a:lnSpc>
            </a:pPr>
            <a:r>
              <a:rPr lang="en-US" sz="4000" smtClean="0">
                <a:solidFill>
                  <a:schemeClr val="bg1"/>
                </a:solidFill>
                <a:latin typeface="Eras Bold ITC" pitchFamily="34" charset="0"/>
                <a:ea typeface="ＭＳ Ｐゴシック"/>
                <a:cs typeface="ＭＳ Ｐゴシック"/>
              </a:rPr>
              <a:t>Cost of Materials/Direct Labor </a:t>
            </a:r>
            <a:r>
              <a:rPr lang="en-US" sz="2400" i="1" smtClean="0">
                <a:solidFill>
                  <a:srgbClr val="008000"/>
                </a:solidFill>
                <a:ea typeface="ＭＳ Ｐゴシック"/>
                <a:cs typeface="ＭＳ Ｐゴシック"/>
              </a:rPr>
              <a:t/>
            </a:r>
            <a:br>
              <a:rPr lang="en-US" sz="2400" i="1" smtClean="0">
                <a:solidFill>
                  <a:srgbClr val="008000"/>
                </a:solidFill>
                <a:ea typeface="ＭＳ Ｐゴシック"/>
                <a:cs typeface="ＭＳ Ｐゴシック"/>
              </a:rPr>
            </a:br>
            <a:endParaRPr lang="en-US" sz="2000" i="1" smtClean="0">
              <a:solidFill>
                <a:srgbClr val="008000"/>
              </a:solidFill>
              <a:ea typeface="ＭＳ Ｐゴシック"/>
              <a:cs typeface="ＭＳ Ｐゴシック"/>
            </a:endParaRPr>
          </a:p>
        </p:txBody>
      </p:sp>
      <p:graphicFrame>
        <p:nvGraphicFramePr>
          <p:cNvPr id="31799" name="Group 55"/>
          <p:cNvGraphicFramePr>
            <a:graphicFrameLocks noGrp="1"/>
          </p:cNvGraphicFramePr>
          <p:nvPr>
            <p:ph sz="quarter" idx="1"/>
          </p:nvPr>
        </p:nvGraphicFramePr>
        <p:xfrm>
          <a:off x="381000" y="1600200"/>
          <a:ext cx="7924800" cy="4191000"/>
        </p:xfrm>
        <a:graphic>
          <a:graphicData uri="http://schemas.openxmlformats.org/drawingml/2006/table">
            <a:tbl>
              <a:tblPr/>
              <a:tblGrid>
                <a:gridCol w="2641600"/>
                <a:gridCol w="2641600"/>
                <a:gridCol w="2641600"/>
              </a:tblGrid>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Eras Medium ITC" pitchFamily="34" charset="0"/>
                          <a:ea typeface="ＭＳ Ｐゴシック"/>
                          <a:cs typeface="ＭＳ Ｐゴシック"/>
                        </a:rPr>
                        <a:t>Definition of One Unit</a:t>
                      </a:r>
                    </a:p>
                  </a:txBody>
                  <a:tcP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accent1"/>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Eras Medium ITC" pitchFamily="34" charset="0"/>
                          <a:ea typeface="ＭＳ Ｐゴシック"/>
                          <a:cs typeface="ＭＳ Ｐゴシック"/>
                        </a:rPr>
                        <a:t>To paint 50 sq. ft. of Fun Wall</a:t>
                      </a:r>
                    </a:p>
                  </a:txBody>
                  <a:tcP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a:noFill/>
                    </a:lnB>
                    <a:lnTlToBr>
                      <a:noFill/>
                    </a:lnTlToBr>
                    <a:lnBlToTr>
                      <a:noFill/>
                    </a:lnBlToTr>
                    <a:solidFill>
                      <a:schemeClr val="accent1"/>
                    </a:solidFill>
                  </a:tcPr>
                </a:tc>
                <a:tc hMerge="1">
                  <a:txBody>
                    <a:bodyPr/>
                    <a:lstStyle/>
                    <a:p>
                      <a:endParaRPr lang="en-US"/>
                    </a:p>
                  </a:txBody>
                  <a:tcPr/>
                </a:tc>
              </a:tr>
              <a:tr h="29527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Cost of Sales Per Unit</a:t>
                      </a:r>
                    </a:p>
                  </a:txBody>
                  <a:tcP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a:noFill/>
                    </a:lnT>
                    <a:lnB>
                      <a:noFill/>
                    </a:lnB>
                    <a:lnTlToBr>
                      <a:noFill/>
                    </a:lnTlToBr>
                    <a:lnBlToTr>
                      <a:noFill/>
                    </a:lnBlToTr>
                    <a:solidFill>
                      <a:srgbClr val="0F6FC6"/>
                    </a:solidFill>
                  </a:tcPr>
                </a:tc>
                <a:tc hMerge="1">
                  <a:txBody>
                    <a:bodyPr/>
                    <a:lstStyle/>
                    <a:p>
                      <a:endParaRPr lang="en-US"/>
                    </a:p>
                  </a:txBody>
                  <a:tcPr/>
                </a:tc>
                <a:tc hMerge="1">
                  <a:txBody>
                    <a:bodyPr/>
                    <a:lstStyle/>
                    <a:p>
                      <a:endParaRPr lang="en-US"/>
                    </a:p>
                  </a:txBody>
                  <a:tcPr/>
                </a:tc>
              </a:tr>
              <a:tr h="3505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Direct Labor</a:t>
                      </a:r>
                    </a:p>
                  </a:txBody>
                  <a:tcPr horzOverflow="overflow">
                    <a:lnL w="12700" cap="flat" cmpd="sng" algn="ctr">
                      <a:solidFill>
                        <a:srgbClr val="777777"/>
                      </a:solidFill>
                      <a:prstDash val="solid"/>
                      <a:round/>
                      <a:headEnd type="none" w="med" len="med"/>
                      <a:tailEnd type="none" w="med" len="med"/>
                    </a:lnL>
                    <a:lnR>
                      <a:noFill/>
                    </a:lnR>
                    <a:lnT>
                      <a:noFill/>
                    </a:lnT>
                    <a:lnB>
                      <a:noFill/>
                    </a:lnB>
                    <a:lnTlToBr>
                      <a:noFill/>
                    </a:lnTlToBr>
                    <a:lnBlToTr>
                      <a:noFill/>
                    </a:lnBlToTr>
                    <a:solidFill>
                      <a:srgbClr val="97C0D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Time to make 1 unit</a:t>
                      </a:r>
                      <a:endParaRPr kumimoji="0" lang="en-US" sz="1200" b="0" i="0" u="none" strike="noStrike" cap="none" normalizeH="0" baseline="0" dirty="0" smtClean="0">
                        <a:ln>
                          <a:noFill/>
                        </a:ln>
                        <a:solidFill>
                          <a:schemeClr val="tx1"/>
                        </a:solidFill>
                        <a:effectLst/>
                        <a:latin typeface="Eras Medium ITC" pitchFamily="34" charset="0"/>
                        <a:ea typeface="ＭＳ Ｐゴシック"/>
                        <a:cs typeface="ＭＳ Ｐゴシック"/>
                      </a:endParaRPr>
                    </a:p>
                  </a:txBody>
                  <a:tcPr horzOverflow="overflow">
                    <a:lnL>
                      <a:noFill/>
                    </a:lnL>
                    <a:lnR>
                      <a:noFill/>
                    </a:lnR>
                    <a:lnT>
                      <a:noFill/>
                    </a:lnT>
                    <a:lnB>
                      <a:noFill/>
                    </a:lnB>
                    <a:lnTlToBr>
                      <a:noFill/>
                    </a:lnTlToBr>
                    <a:lnBlToTr>
                      <a:noFill/>
                    </a:lnBlToTr>
                    <a:solidFill>
                      <a:srgbClr val="97C0D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Direct Labor Cost Per Unit </a:t>
                      </a:r>
                      <a:endParaRPr kumimoji="0" lang="en-US" sz="1200" b="0" i="0" u="none" strike="noStrike" cap="none" normalizeH="0" baseline="0" dirty="0" smtClean="0">
                        <a:ln>
                          <a:noFill/>
                        </a:ln>
                        <a:solidFill>
                          <a:schemeClr val="tx1"/>
                        </a:solidFill>
                        <a:effectLst/>
                        <a:latin typeface="Eras Medium ITC" pitchFamily="34" charset="0"/>
                        <a:ea typeface="ＭＳ Ｐゴシック"/>
                        <a:cs typeface="ＭＳ Ｐゴシック"/>
                      </a:endParaRPr>
                    </a:p>
                  </a:txBody>
                  <a:tcPr horzOverflow="overflow">
                    <a:lnL>
                      <a:noFill/>
                    </a:lnL>
                    <a:lnR w="12700" cap="flat" cmpd="sng" algn="ctr">
                      <a:solidFill>
                        <a:srgbClr val="777777"/>
                      </a:solidFill>
                      <a:prstDash val="solid"/>
                      <a:round/>
                      <a:headEnd type="none" w="med" len="med"/>
                      <a:tailEnd type="none" w="med" len="med"/>
                    </a:lnR>
                    <a:lnT>
                      <a:noFill/>
                    </a:lnT>
                    <a:lnB>
                      <a:noFill/>
                    </a:lnB>
                    <a:lnTlToBr>
                      <a:noFill/>
                    </a:lnTlToBr>
                    <a:lnBlToTr>
                      <a:noFill/>
                    </a:lnBlToTr>
                    <a:solidFill>
                      <a:srgbClr val="97C0D9"/>
                    </a:solid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$ 8.25</a:t>
                      </a:r>
                    </a:p>
                  </a:txBody>
                  <a:tcPr horzOverflow="overflow">
                    <a:lnL w="12700" cap="flat" cmpd="sng" algn="ctr">
                      <a:solidFill>
                        <a:srgbClr val="777777"/>
                      </a:solidFill>
                      <a:prstDash val="solid"/>
                      <a:round/>
                      <a:headEnd type="none" w="med" len="med"/>
                      <a:tailEnd type="none" w="med" len="med"/>
                    </a:lnL>
                    <a:lnR>
                      <a:noFill/>
                    </a:lnR>
                    <a:lnT>
                      <a:noFill/>
                    </a:lnT>
                    <a:lnB>
                      <a:noFill/>
                    </a:lnB>
                    <a:lnTlToBr>
                      <a:noFill/>
                    </a:lnTlToBr>
                    <a:lnBlToTr>
                      <a:noFill/>
                    </a:lnBlToTr>
                    <a:solidFill>
                      <a:srgbClr val="3F80E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2 hours</a:t>
                      </a:r>
                    </a:p>
                  </a:txBody>
                  <a:tcPr horzOverflow="overflow">
                    <a:lnL>
                      <a:noFill/>
                    </a:lnL>
                    <a:lnR>
                      <a:noFill/>
                    </a:lnR>
                    <a:lnT>
                      <a:noFill/>
                    </a:lnT>
                    <a:lnB>
                      <a:noFill/>
                    </a:lnB>
                    <a:lnTlToBr>
                      <a:noFill/>
                    </a:lnTlToBr>
                    <a:lnBlToTr>
                      <a:noFill/>
                    </a:lnBlToTr>
                    <a:solidFill>
                      <a:srgbClr val="3F80E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$ 16.50</a:t>
                      </a:r>
                    </a:p>
                  </a:txBody>
                  <a:tcPr horzOverflow="overflow">
                    <a:lnL>
                      <a:noFill/>
                    </a:lnL>
                    <a:lnR w="12700" cap="flat" cmpd="sng" algn="ctr">
                      <a:solidFill>
                        <a:srgbClr val="777777"/>
                      </a:solidFill>
                      <a:prstDash val="solid"/>
                      <a:round/>
                      <a:headEnd type="none" w="med" len="med"/>
                      <a:tailEnd type="none" w="med" len="med"/>
                    </a:lnR>
                    <a:lnT>
                      <a:noFill/>
                    </a:lnT>
                    <a:lnB>
                      <a:noFill/>
                    </a:lnB>
                    <a:lnTlToBr>
                      <a:noFill/>
                    </a:lnTlToBr>
                    <a:lnBlToTr>
                      <a:noFill/>
                    </a:lnBlToTr>
                    <a:solidFill>
                      <a:srgbClr val="3F80E9"/>
                    </a:solidFill>
                  </a:tcPr>
                </a:tc>
              </a:tr>
              <a:tr h="295275">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Total Direct Labor Per Unit</a:t>
                      </a:r>
                      <a:endParaRPr kumimoji="0" lang="en-US" sz="1600" b="1" i="0" u="none" strike="noStrike" cap="none" normalizeH="0" baseline="0" dirty="0" smtClean="0">
                        <a:ln>
                          <a:noFill/>
                        </a:ln>
                        <a:solidFill>
                          <a:schemeClr val="tx1"/>
                        </a:solidFill>
                        <a:effectLst/>
                        <a:latin typeface="Eras Medium ITC" pitchFamily="34" charset="0"/>
                        <a:ea typeface="ＭＳ Ｐゴシック"/>
                        <a:cs typeface="ＭＳ Ｐゴシック"/>
                      </a:endParaRPr>
                    </a:p>
                  </a:txBody>
                  <a:tcPr horzOverflow="overflow">
                    <a:lnL w="12700" cap="flat" cmpd="sng" algn="ctr">
                      <a:solidFill>
                        <a:srgbClr val="777777"/>
                      </a:solidFill>
                      <a:prstDash val="solid"/>
                      <a:round/>
                      <a:headEnd type="none" w="med" len="med"/>
                      <a:tailEnd type="none" w="med" len="med"/>
                    </a:lnL>
                    <a:lnR>
                      <a:noFill/>
                    </a:lnR>
                    <a:lnT>
                      <a:noFill/>
                    </a:lnT>
                    <a:lnB>
                      <a:noFill/>
                    </a:lnB>
                    <a:lnTlToBr>
                      <a:noFill/>
                    </a:lnTlToBr>
                    <a:lnBlToTr>
                      <a:noFill/>
                    </a:lnBlToTr>
                    <a:solidFill>
                      <a:srgbClr val="97C0D9"/>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$ 16.50</a:t>
                      </a:r>
                      <a:endParaRPr kumimoji="0" lang="en-US" sz="1600" b="1" i="0" u="none" strike="noStrike" cap="none" normalizeH="0" baseline="0" dirty="0" smtClean="0">
                        <a:ln>
                          <a:noFill/>
                        </a:ln>
                        <a:solidFill>
                          <a:schemeClr val="tx1"/>
                        </a:solidFill>
                        <a:effectLst/>
                        <a:latin typeface="Eras Medium ITC" pitchFamily="34" charset="0"/>
                        <a:ea typeface="ＭＳ Ｐゴシック"/>
                        <a:cs typeface="ＭＳ Ｐゴシック"/>
                      </a:endParaRPr>
                    </a:p>
                  </a:txBody>
                  <a:tcPr horzOverflow="overflow">
                    <a:lnL>
                      <a:noFill/>
                    </a:lnL>
                    <a:lnR w="12700" cap="flat" cmpd="sng" algn="ctr">
                      <a:solidFill>
                        <a:srgbClr val="777777"/>
                      </a:solidFill>
                      <a:prstDash val="solid"/>
                      <a:round/>
                      <a:headEnd type="none" w="med" len="med"/>
                      <a:tailEnd type="none" w="med" len="med"/>
                    </a:lnR>
                    <a:lnT>
                      <a:noFill/>
                    </a:lnT>
                    <a:lnB>
                      <a:noFill/>
                    </a:lnB>
                    <a:lnTlToBr>
                      <a:noFill/>
                    </a:lnTlToBr>
                    <a:lnBlToTr>
                      <a:noFill/>
                    </a:lnBlToTr>
                    <a:solidFill>
                      <a:srgbClr val="97C0D9"/>
                    </a:solidFill>
                  </a:tcPr>
                </a:tc>
              </a:tr>
              <a:tr h="34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Material Description</a:t>
                      </a:r>
                    </a:p>
                  </a:txBody>
                  <a:tcPr horzOverflow="overflow">
                    <a:lnL w="12700" cap="flat" cmpd="sng" algn="ctr">
                      <a:solidFill>
                        <a:srgbClr val="777777"/>
                      </a:solidFill>
                      <a:prstDash val="solid"/>
                      <a:round/>
                      <a:headEnd type="none" w="med" len="med"/>
                      <a:tailEnd type="none" w="med" len="med"/>
                    </a:lnL>
                    <a:lnR>
                      <a:noFill/>
                    </a:lnR>
                    <a:lnT>
                      <a:noFill/>
                    </a:lnT>
                    <a:lnB>
                      <a:noFill/>
                    </a:lnB>
                    <a:lnTlToBr>
                      <a:noFill/>
                    </a:lnTlToBr>
                    <a:lnBlToTr>
                      <a:noFill/>
                    </a:lnBlToTr>
                    <a:solidFill>
                      <a:srgbClr val="3F80E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Cost/Total Quantity</a:t>
                      </a:r>
                    </a:p>
                  </a:txBody>
                  <a:tcPr horzOverflow="overflow">
                    <a:lnL>
                      <a:noFill/>
                    </a:lnL>
                    <a:lnR>
                      <a:noFill/>
                    </a:lnR>
                    <a:lnT>
                      <a:noFill/>
                    </a:lnT>
                    <a:lnB>
                      <a:noFill/>
                    </a:lnB>
                    <a:lnTlToBr>
                      <a:noFill/>
                    </a:lnTlToBr>
                    <a:lnBlToTr>
                      <a:noFill/>
                    </a:lnBlToTr>
                    <a:solidFill>
                      <a:srgbClr val="3F80E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Cost Per Unit ($)</a:t>
                      </a:r>
                    </a:p>
                  </a:txBody>
                  <a:tcPr horzOverflow="overflow">
                    <a:lnL>
                      <a:noFill/>
                    </a:lnL>
                    <a:lnR w="12700" cap="flat" cmpd="sng" algn="ctr">
                      <a:solidFill>
                        <a:srgbClr val="777777"/>
                      </a:solidFill>
                      <a:prstDash val="solid"/>
                      <a:round/>
                      <a:headEnd type="none" w="med" len="med"/>
                      <a:tailEnd type="none" w="med" len="med"/>
                    </a:lnR>
                    <a:lnT>
                      <a:noFill/>
                    </a:lnT>
                    <a:lnB>
                      <a:noFill/>
                    </a:lnB>
                    <a:lnTlToBr>
                      <a:noFill/>
                    </a:lnTlToBr>
                    <a:lnBlToTr>
                      <a:noFill/>
                    </a:lnBlToTr>
                    <a:solidFill>
                      <a:srgbClr val="3F80E9"/>
                    </a:solidFill>
                  </a:tcPr>
                </a:tc>
              </a:tr>
              <a:tr h="351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Marker set of 2 + eraser</a:t>
                      </a:r>
                    </a:p>
                  </a:txBody>
                  <a:tcPr horzOverflow="overflow">
                    <a:lnL w="12700" cap="flat" cmpd="sng" algn="ctr">
                      <a:solidFill>
                        <a:srgbClr val="777777"/>
                      </a:solidFill>
                      <a:prstDash val="solid"/>
                      <a:round/>
                      <a:headEnd type="none" w="med" len="med"/>
                      <a:tailEnd type="none" w="med" len="med"/>
                    </a:lnL>
                    <a:lnR>
                      <a:noFill/>
                    </a:lnR>
                    <a:lnT>
                      <a:noFill/>
                    </a:lnT>
                    <a:lnB>
                      <a:noFill/>
                    </a:lnB>
                    <a:lnTlToBr>
                      <a:noFill/>
                    </a:lnTlToBr>
                    <a:lnBlToTr>
                      <a:noFill/>
                    </a:lnBlToTr>
                    <a:solidFill>
                      <a:srgbClr val="97C0D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$ 729.00/ 300</a:t>
                      </a:r>
                    </a:p>
                  </a:txBody>
                  <a:tcPr horzOverflow="overflow">
                    <a:lnL>
                      <a:noFill/>
                    </a:lnL>
                    <a:lnR>
                      <a:noFill/>
                    </a:lnR>
                    <a:lnT>
                      <a:noFill/>
                    </a:lnT>
                    <a:lnB>
                      <a:noFill/>
                    </a:lnB>
                    <a:lnTlToBr>
                      <a:noFill/>
                    </a:lnTlToBr>
                    <a:lnBlToTr>
                      <a:noFill/>
                    </a:lnBlToTr>
                    <a:solidFill>
                      <a:srgbClr val="97C0D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$ 2.43</a:t>
                      </a:r>
                    </a:p>
                  </a:txBody>
                  <a:tcPr horzOverflow="overflow">
                    <a:lnL>
                      <a:noFill/>
                    </a:lnL>
                    <a:lnR w="12700" cap="flat" cmpd="sng" algn="ctr">
                      <a:solidFill>
                        <a:srgbClr val="777777"/>
                      </a:solidFill>
                      <a:prstDash val="solid"/>
                      <a:round/>
                      <a:headEnd type="none" w="med" len="med"/>
                      <a:tailEnd type="none" w="med" len="med"/>
                    </a:lnR>
                    <a:lnT>
                      <a:noFill/>
                    </a:lnT>
                    <a:lnB>
                      <a:noFill/>
                    </a:lnB>
                    <a:lnTlToBr>
                      <a:noFill/>
                    </a:lnTlToBr>
                    <a:lnBlToTr>
                      <a:noFill/>
                    </a:lnBlToTr>
                    <a:solidFill>
                      <a:srgbClr val="97C0D9"/>
                    </a:solid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Eras Medium ITC" pitchFamily="34" charset="0"/>
                          <a:ea typeface="ＭＳ Ｐゴシック"/>
                          <a:cs typeface="ＭＳ Ｐゴシック"/>
                        </a:rPr>
                        <a:t>Dry- erase paint</a:t>
                      </a:r>
                    </a:p>
                  </a:txBody>
                  <a:tcPr horzOverflow="overflow">
                    <a:lnL w="12700" cap="flat" cmpd="sng" algn="ctr">
                      <a:solidFill>
                        <a:srgbClr val="777777"/>
                      </a:solidFill>
                      <a:prstDash val="solid"/>
                      <a:round/>
                      <a:headEnd type="none" w="med" len="med"/>
                      <a:tailEnd type="none" w="med" len="med"/>
                    </a:lnL>
                    <a:lnR>
                      <a:noFill/>
                    </a:lnR>
                    <a:lnT>
                      <a:noFill/>
                    </a:lnT>
                    <a:lnB>
                      <a:noFill/>
                    </a:lnB>
                    <a:lnTlToBr>
                      <a:noFill/>
                    </a:lnTlToBr>
                    <a:lnBlToTr>
                      <a:noFill/>
                    </a:lnBlToTr>
                    <a:solidFill>
                      <a:srgbClr val="3F80E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$ 175.00/ 50 sq. ft.</a:t>
                      </a:r>
                    </a:p>
                  </a:txBody>
                  <a:tcPr horzOverflow="overflow">
                    <a:lnL>
                      <a:noFill/>
                    </a:lnL>
                    <a:lnR>
                      <a:noFill/>
                    </a:lnR>
                    <a:lnT>
                      <a:noFill/>
                    </a:lnT>
                    <a:lnB>
                      <a:noFill/>
                    </a:lnB>
                    <a:lnTlToBr>
                      <a:noFill/>
                    </a:lnTlToBr>
                    <a:lnBlToTr>
                      <a:noFill/>
                    </a:lnBlToTr>
                    <a:solidFill>
                      <a:srgbClr val="3F80E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$ 175.00</a:t>
                      </a:r>
                    </a:p>
                  </a:txBody>
                  <a:tcPr horzOverflow="overflow">
                    <a:lnL>
                      <a:noFill/>
                    </a:lnL>
                    <a:lnR w="12700" cap="flat" cmpd="sng" algn="ctr">
                      <a:solidFill>
                        <a:srgbClr val="777777"/>
                      </a:solidFill>
                      <a:prstDash val="solid"/>
                      <a:round/>
                      <a:headEnd type="none" w="med" len="med"/>
                      <a:tailEnd type="none" w="med" len="med"/>
                    </a:lnR>
                    <a:lnT>
                      <a:noFill/>
                    </a:lnT>
                    <a:lnB>
                      <a:noFill/>
                    </a:lnB>
                    <a:lnTlToBr>
                      <a:noFill/>
                    </a:lnTlToBr>
                    <a:lnBlToTr>
                      <a:noFill/>
                    </a:lnBlToTr>
                    <a:solidFill>
                      <a:srgbClr val="3F80E9"/>
                    </a:solid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20 Business Cards</a:t>
                      </a:r>
                    </a:p>
                  </a:txBody>
                  <a:tcPr horzOverflow="overflow">
                    <a:lnL w="12700" cap="flat" cmpd="sng" algn="ctr">
                      <a:solidFill>
                        <a:srgbClr val="777777"/>
                      </a:solidFill>
                      <a:prstDash val="solid"/>
                      <a:round/>
                      <a:headEnd type="none" w="med" len="med"/>
                      <a:tailEnd type="none" w="med" len="med"/>
                    </a:lnL>
                    <a:lnR>
                      <a:noFill/>
                    </a:lnR>
                    <a:lnT>
                      <a:noFill/>
                    </a:lnT>
                    <a:lnB>
                      <a:noFill/>
                    </a:lnB>
                    <a:lnTlToBr>
                      <a:noFill/>
                    </a:lnTlToBr>
                    <a:lnBlToTr>
                      <a:noFill/>
                    </a:lnBlToTr>
                    <a:solidFill>
                      <a:srgbClr val="97C0D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$ 3.99 / 250 cards </a:t>
                      </a:r>
                    </a:p>
                  </a:txBody>
                  <a:tcPr horzOverflow="overflow">
                    <a:lnL>
                      <a:noFill/>
                    </a:lnL>
                    <a:lnR>
                      <a:noFill/>
                    </a:lnR>
                    <a:lnT>
                      <a:noFill/>
                    </a:lnT>
                    <a:lnB>
                      <a:noFill/>
                    </a:lnB>
                    <a:lnTlToBr>
                      <a:noFill/>
                    </a:lnTlToBr>
                    <a:lnBlToTr>
                      <a:noFill/>
                    </a:lnBlToTr>
                    <a:solidFill>
                      <a:srgbClr val="97C0D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 .40</a:t>
                      </a:r>
                    </a:p>
                  </a:txBody>
                  <a:tcPr horzOverflow="overflow">
                    <a:lnL>
                      <a:noFill/>
                    </a:lnL>
                    <a:lnR w="12700" cap="flat" cmpd="sng" algn="ctr">
                      <a:solidFill>
                        <a:srgbClr val="777777"/>
                      </a:solidFill>
                      <a:prstDash val="solid"/>
                      <a:round/>
                      <a:headEnd type="none" w="med" len="med"/>
                      <a:tailEnd type="none" w="med" len="med"/>
                    </a:lnR>
                    <a:lnT>
                      <a:noFill/>
                    </a:lnT>
                    <a:lnB>
                      <a:noFill/>
                    </a:lnB>
                    <a:lnTlToBr>
                      <a:noFill/>
                    </a:lnTlToBr>
                    <a:lnBlToTr>
                      <a:noFill/>
                    </a:lnBlToTr>
                    <a:solidFill>
                      <a:srgbClr val="97C0D9"/>
                    </a:solidFill>
                  </a:tcPr>
                </a:tc>
              </a:tr>
              <a:tr h="295275">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Total Material Cost Per Unit</a:t>
                      </a:r>
                      <a:endParaRPr kumimoji="0" lang="en-US" sz="1600" b="1" i="0" u="none" strike="noStrike" cap="none" normalizeH="0" baseline="0" dirty="0" smtClean="0">
                        <a:ln>
                          <a:noFill/>
                        </a:ln>
                        <a:solidFill>
                          <a:schemeClr val="bg1"/>
                        </a:solidFill>
                        <a:effectLst/>
                        <a:latin typeface="Eras Medium ITC" pitchFamily="34" charset="0"/>
                        <a:ea typeface="ＭＳ Ｐゴシック"/>
                        <a:cs typeface="ＭＳ Ｐゴシック"/>
                      </a:endParaRPr>
                    </a:p>
                  </a:txBody>
                  <a:tcPr horzOverflow="overflow">
                    <a:lnL w="12700" cap="flat" cmpd="sng" algn="ctr">
                      <a:solidFill>
                        <a:srgbClr val="777777"/>
                      </a:solidFill>
                      <a:prstDash val="solid"/>
                      <a:round/>
                      <a:headEnd type="none" w="med" len="med"/>
                      <a:tailEnd type="none" w="med" len="med"/>
                    </a:lnL>
                    <a:lnR>
                      <a:noFill/>
                    </a:lnR>
                    <a:lnT>
                      <a:noFill/>
                    </a:lnT>
                    <a:lnB>
                      <a:noFill/>
                    </a:lnB>
                    <a:lnTlToBr>
                      <a:noFill/>
                    </a:lnTlToBr>
                    <a:lnBlToTr>
                      <a:noFill/>
                    </a:lnBlToTr>
                    <a:solidFill>
                      <a:srgbClr val="3F80E9"/>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$ 177.83</a:t>
                      </a:r>
                      <a:endParaRPr kumimoji="0" lang="en-US" sz="1600" b="1" i="0" u="none" strike="noStrike" cap="none" normalizeH="0" baseline="0" dirty="0" smtClean="0">
                        <a:ln>
                          <a:noFill/>
                        </a:ln>
                        <a:solidFill>
                          <a:schemeClr val="bg1"/>
                        </a:solidFill>
                        <a:effectLst/>
                        <a:latin typeface="Eras Medium ITC" pitchFamily="34" charset="0"/>
                        <a:ea typeface="ＭＳ Ｐゴシック"/>
                        <a:cs typeface="ＭＳ Ｐゴシック"/>
                      </a:endParaRPr>
                    </a:p>
                  </a:txBody>
                  <a:tcPr horzOverflow="overflow">
                    <a:lnL>
                      <a:noFill/>
                    </a:lnL>
                    <a:lnR w="12700" cap="flat" cmpd="sng" algn="ctr">
                      <a:solidFill>
                        <a:srgbClr val="777777"/>
                      </a:solidFill>
                      <a:prstDash val="solid"/>
                      <a:round/>
                      <a:headEnd type="none" w="med" len="med"/>
                      <a:tailEnd type="none" w="med" len="med"/>
                    </a:lnR>
                    <a:lnT>
                      <a:noFill/>
                    </a:lnT>
                    <a:lnB>
                      <a:noFill/>
                    </a:lnB>
                    <a:lnTlToBr>
                      <a:noFill/>
                    </a:lnTlToBr>
                    <a:lnBlToTr>
                      <a:noFill/>
                    </a:lnBlToTr>
                    <a:solidFill>
                      <a:srgbClr val="3F80E9"/>
                    </a:solidFill>
                  </a:tcPr>
                </a:tc>
              </a:tr>
              <a:tr h="2952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Total Other Variable Costs Per Unit </a:t>
                      </a:r>
                      <a:r>
                        <a:rPr kumimoji="0" lang="en-US" sz="1200" b="0" i="0" u="none" strike="noStrike" cap="none" normalizeH="0" baseline="0" dirty="0" smtClean="0">
                          <a:ln>
                            <a:noFill/>
                          </a:ln>
                          <a:solidFill>
                            <a:schemeClr val="tx1"/>
                          </a:solidFill>
                          <a:effectLst/>
                          <a:latin typeface="Eras Medium ITC" pitchFamily="34" charset="0"/>
                          <a:ea typeface="ＭＳ Ｐゴシック"/>
                          <a:cs typeface="ＭＳ Ｐゴシック"/>
                        </a:rPr>
                        <a:t>(gas)</a:t>
                      </a:r>
                      <a:endParaRPr kumimoji="0" lang="en-US" sz="1200" b="1" i="0" u="none" strike="noStrike" cap="none" normalizeH="0" baseline="0" dirty="0" smtClean="0">
                        <a:ln>
                          <a:noFill/>
                        </a:ln>
                        <a:solidFill>
                          <a:schemeClr val="tx1"/>
                        </a:solidFill>
                        <a:effectLst/>
                        <a:latin typeface="Eras Medium ITC" pitchFamily="34" charset="0"/>
                        <a:ea typeface="ＭＳ Ｐゴシック"/>
                        <a:cs typeface="ＭＳ Ｐゴシック"/>
                      </a:endParaRPr>
                    </a:p>
                  </a:txBody>
                  <a:tcPr horzOverflow="overflow">
                    <a:lnL w="12700" cap="flat" cmpd="sng" algn="ctr">
                      <a:solidFill>
                        <a:srgbClr val="777777"/>
                      </a:solidFill>
                      <a:prstDash val="solid"/>
                      <a:round/>
                      <a:headEnd type="none" w="med" len="med"/>
                      <a:tailEnd type="none" w="med" len="med"/>
                    </a:lnL>
                    <a:lnR>
                      <a:noFill/>
                    </a:lnR>
                    <a:lnT>
                      <a:noFill/>
                    </a:lnT>
                    <a:lnB>
                      <a:noFill/>
                    </a:lnB>
                    <a:lnTlToBr>
                      <a:noFill/>
                    </a:lnTlToBr>
                    <a:lnBlToTr>
                      <a:noFill/>
                    </a:lnBlToTr>
                    <a:solidFill>
                      <a:srgbClr val="97C0D9"/>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$ 3.00</a:t>
                      </a:r>
                      <a:endParaRPr kumimoji="0" lang="en-US" sz="1600" b="1" i="0" u="none" strike="noStrike" cap="none" normalizeH="0" baseline="0" dirty="0" smtClean="0">
                        <a:ln>
                          <a:noFill/>
                        </a:ln>
                        <a:solidFill>
                          <a:schemeClr val="tx1"/>
                        </a:solidFill>
                        <a:effectLst/>
                        <a:latin typeface="Eras Medium ITC" pitchFamily="34" charset="0"/>
                        <a:ea typeface="ＭＳ Ｐゴシック"/>
                        <a:cs typeface="ＭＳ Ｐゴシック"/>
                      </a:endParaRPr>
                    </a:p>
                  </a:txBody>
                  <a:tcPr horzOverflow="overflow">
                    <a:lnL>
                      <a:noFill/>
                    </a:lnL>
                    <a:lnR w="12700" cap="flat" cmpd="sng" algn="ctr">
                      <a:solidFill>
                        <a:srgbClr val="777777"/>
                      </a:solidFill>
                      <a:prstDash val="solid"/>
                      <a:round/>
                      <a:headEnd type="none" w="med" len="med"/>
                      <a:tailEnd type="none" w="med" len="med"/>
                    </a:lnR>
                    <a:lnT>
                      <a:noFill/>
                    </a:lnT>
                    <a:lnB>
                      <a:noFill/>
                    </a:lnB>
                    <a:lnTlToBr>
                      <a:noFill/>
                    </a:lnTlToBr>
                    <a:lnBlToTr>
                      <a:noFill/>
                    </a:lnBlToTr>
                    <a:solidFill>
                      <a:srgbClr val="97C0D9"/>
                    </a:solidFill>
                  </a:tcPr>
                </a:tc>
              </a:tr>
              <a:tr h="2952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Eras Medium ITC" pitchFamily="34" charset="0"/>
                          <a:ea typeface="ＭＳ Ｐゴシック"/>
                          <a:cs typeface="ＭＳ Ｐゴシック"/>
                        </a:rPr>
                        <a:t>Cost of Sales Per Unit </a:t>
                      </a:r>
                      <a:endParaRPr kumimoji="0" lang="en-US" sz="1200" b="1" i="0" u="none" strike="noStrike" cap="none" normalizeH="0" baseline="0" dirty="0" smtClean="0">
                        <a:ln>
                          <a:noFill/>
                        </a:ln>
                        <a:solidFill>
                          <a:schemeClr val="bg1"/>
                        </a:solidFill>
                        <a:effectLst/>
                        <a:latin typeface="Eras Medium ITC" pitchFamily="34" charset="0"/>
                        <a:ea typeface="ＭＳ Ｐゴシック"/>
                        <a:cs typeface="ＭＳ Ｐゴシック"/>
                      </a:endParaRPr>
                    </a:p>
                  </a:txBody>
                  <a:tcPr horzOverflow="overflow">
                    <a:lnL w="12700" cap="flat" cmpd="sng" algn="ctr">
                      <a:solidFill>
                        <a:srgbClr val="777777"/>
                      </a:solidFill>
                      <a:prstDash val="solid"/>
                      <a:round/>
                      <a:headEnd type="none" w="med" len="med"/>
                      <a:tailEnd type="none" w="med" len="med"/>
                    </a:lnL>
                    <a:lnR>
                      <a:noFill/>
                    </a:lnR>
                    <a:lnT>
                      <a:noFill/>
                    </a:lnT>
                    <a:lnB>
                      <a:noFill/>
                    </a:lnB>
                    <a:lnTlToBr>
                      <a:noFill/>
                    </a:lnTlToBr>
                    <a:lnBlToTr>
                      <a:noFill/>
                    </a:lnBlToTr>
                    <a:solidFill>
                      <a:srgbClr val="0F6FC6"/>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Eras Medium ITC" pitchFamily="34" charset="0"/>
                          <a:ea typeface="ＭＳ Ｐゴシック"/>
                          <a:cs typeface="ＭＳ Ｐゴシック"/>
                        </a:rPr>
                        <a:t>$ 197.33</a:t>
                      </a:r>
                    </a:p>
                  </a:txBody>
                  <a:tcPr horzOverflow="overflow">
                    <a:lnL>
                      <a:noFill/>
                    </a:lnL>
                    <a:lnR w="12700" cap="flat" cmpd="sng" algn="ctr">
                      <a:solidFill>
                        <a:srgbClr val="777777"/>
                      </a:solidFill>
                      <a:prstDash val="solid"/>
                      <a:round/>
                      <a:headEnd type="none" w="med" len="med"/>
                      <a:tailEnd type="none" w="med" len="med"/>
                    </a:lnR>
                    <a:lnT>
                      <a:noFill/>
                    </a:lnT>
                    <a:lnB>
                      <a:noFill/>
                    </a:lnB>
                    <a:lnTlToBr>
                      <a:noFill/>
                    </a:lnTlToBr>
                    <a:lnBlToTr>
                      <a:noFill/>
                    </a:lnBlToTr>
                    <a:solidFill>
                      <a:srgbClr val="0F6FC6"/>
                    </a:solidFill>
                  </a:tcPr>
                </a:tc>
              </a:tr>
            </a:tbl>
          </a:graphicData>
        </a:graphic>
      </p:graphicFrame>
      <p:sp>
        <p:nvSpPr>
          <p:cNvPr id="31780" name="Footer Placeholder 6"/>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9</a:t>
            </a:r>
          </a:p>
        </p:txBody>
      </p:sp>
      <p:pic>
        <p:nvPicPr>
          <p:cNvPr id="31781" name="Picture 8" descr="http://icons.mysitemyway.com/wp-content/gallery/black-paint-splatter-icons-animals/011052-black-paint-splatter-icon-animals-animal-antz.png"/>
          <p:cNvPicPr>
            <a:picLocks noChangeAspect="1" noChangeArrowheads="1"/>
          </p:cNvPicPr>
          <p:nvPr/>
        </p:nvPicPr>
        <p:blipFill>
          <a:blip r:embed="rId4" cstate="print"/>
          <a:srcRect/>
          <a:stretch>
            <a:fillRect/>
          </a:stretch>
        </p:blipFill>
        <p:spPr bwMode="auto">
          <a:xfrm>
            <a:off x="8077200" y="5791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04800"/>
            <a:ext cx="8229600" cy="1173163"/>
          </a:xfrm>
        </p:spPr>
        <p:txBody>
          <a:bodyPr/>
          <a:lstStyle/>
          <a:p>
            <a:pPr eaLnBrk="1" hangingPunct="1"/>
            <a:r>
              <a:rPr lang="en-US" smtClean="0">
                <a:solidFill>
                  <a:schemeClr val="bg1"/>
                </a:solidFill>
                <a:latin typeface="Eras Bold ITC" pitchFamily="34" charset="0"/>
                <a:ea typeface="ＭＳ Ｐゴシック"/>
                <a:cs typeface="ＭＳ Ｐゴシック"/>
              </a:rPr>
              <a:t>Economics of 1 Unit</a:t>
            </a:r>
            <a:r>
              <a:rPr lang="en-US" smtClean="0">
                <a:ea typeface="ＭＳ Ｐゴシック"/>
                <a:cs typeface="ＭＳ Ｐゴシック"/>
              </a:rPr>
              <a:t> </a:t>
            </a:r>
            <a:endParaRPr lang="en-US" sz="2000" i="1" smtClean="0">
              <a:solidFill>
                <a:srgbClr val="008000"/>
              </a:solidFill>
              <a:ea typeface="ＭＳ Ｐゴシック"/>
              <a:cs typeface="ＭＳ Ｐゴシック"/>
            </a:endParaRPr>
          </a:p>
        </p:txBody>
      </p:sp>
      <p:graphicFrame>
        <p:nvGraphicFramePr>
          <p:cNvPr id="32815" name="Group 47"/>
          <p:cNvGraphicFramePr>
            <a:graphicFrameLocks noGrp="1"/>
          </p:cNvGraphicFramePr>
          <p:nvPr>
            <p:ph sz="quarter" idx="1"/>
          </p:nvPr>
        </p:nvGraphicFramePr>
        <p:xfrm>
          <a:off x="457200" y="1905000"/>
          <a:ext cx="8229600" cy="3609332"/>
        </p:xfrm>
        <a:graphic>
          <a:graphicData uri="http://schemas.openxmlformats.org/drawingml/2006/table">
            <a:tbl>
              <a:tblPr/>
              <a:tblGrid>
                <a:gridCol w="4114800"/>
                <a:gridCol w="4114800"/>
              </a:tblGrid>
              <a:tr h="457200">
                <a:tc gridSpan="2">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rgbClr val="FFFFFF"/>
                          </a:solidFill>
                          <a:effectLst/>
                          <a:latin typeface="Eras Medium ITC" pitchFamily="34" charset="0"/>
                          <a:ea typeface="ＭＳ Ｐゴシック"/>
                          <a:cs typeface="ＭＳ Ｐゴシック"/>
                        </a:rPr>
                        <a:t>Definition of One Unit                                            </a:t>
                      </a:r>
                      <a:r>
                        <a:rPr kumimoji="0" lang="en-US" sz="2400" b="0" i="0" u="none" strike="noStrike" cap="none" normalizeH="0" baseline="0" dirty="0" smtClean="0">
                          <a:ln>
                            <a:noFill/>
                          </a:ln>
                          <a:solidFill>
                            <a:schemeClr val="bg1"/>
                          </a:solidFill>
                          <a:effectLst/>
                          <a:latin typeface="Eras Medium ITC" pitchFamily="34" charset="0"/>
                          <a:ea typeface="ＭＳ Ｐゴシック"/>
                          <a:cs typeface="ＭＳ Ｐゴシック"/>
                        </a:rPr>
                        <a:t>To paint 50 sq. ft. of Fun Wall</a:t>
                      </a:r>
                    </a:p>
                  </a:txBody>
                  <a:tcPr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3877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Selling Price per Unit</a:t>
                      </a:r>
                    </a:p>
                  </a:txBody>
                  <a:tcPr anchor="ctr" horzOverflow="overflow">
                    <a:lnL w="12700" cap="flat" cmpd="sng" algn="ctr">
                      <a:solidFill>
                        <a:srgbClr val="777777"/>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$ 500.00</a:t>
                      </a:r>
                    </a:p>
                  </a:txBody>
                  <a:tcPr anchor="ctr" horzOverflow="overflow">
                    <a:lnL>
                      <a:noFill/>
                    </a:lnL>
                    <a:lnR w="12700" cap="flat" cmpd="sng" algn="ctr">
                      <a:solidFill>
                        <a:srgbClr val="777777"/>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r>
              <a:tr h="43877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Direct Labor per Unit </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C0D9"/>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$ 16.50</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C0D9"/>
                    </a:solidFill>
                  </a:tcPr>
                </a:tc>
              </a:tr>
              <a:tr h="43877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Materials per Unit (if applicable)</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 $ 177.83</a:t>
                      </a:r>
                      <a:endParaRPr kumimoji="0" lang="en-US" sz="1600" b="1" i="0" u="none" strike="noStrike" cap="none" normalizeH="0" baseline="0" dirty="0" smtClean="0">
                        <a:ln>
                          <a:noFill/>
                        </a:ln>
                        <a:solidFill>
                          <a:schemeClr val="bg1"/>
                        </a:solidFill>
                        <a:effectLst/>
                        <a:latin typeface="Eras Medium ITC" pitchFamily="34" charset="0"/>
                        <a:ea typeface="ＭＳ Ｐゴシック"/>
                        <a:cs typeface="ＭＳ Ｐゴシック"/>
                      </a:endParaRP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r>
              <a:tr h="43877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Total COGS per Unit</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C0D9"/>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$ 194.33</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C0D9"/>
                    </a:solidFill>
                  </a:tcPr>
                </a:tc>
              </a:tr>
              <a:tr h="519506">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Total Other Variable Costs per Unit (Gas)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$ 3.00</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r>
              <a:tr h="43877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Total Cost of Sales </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C0D9"/>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$ 197.33</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C0D9"/>
                    </a:solidFill>
                  </a:tcPr>
                </a:tc>
              </a:tr>
              <a:tr h="43877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Contribution Margin</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0F6FC6"/>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$ 302.67</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0F6FC6"/>
                    </a:solidFill>
                  </a:tcPr>
                </a:tc>
              </a:tr>
            </a:tbl>
          </a:graphicData>
        </a:graphic>
      </p:graphicFrame>
      <p:pic>
        <p:nvPicPr>
          <p:cNvPr id="32798" name="Picture 4" descr="NFTE_SmallTagLock_PantoneC.jpg"/>
          <p:cNvPicPr>
            <a:picLocks noChangeAspect="1"/>
          </p:cNvPicPr>
          <p:nvPr/>
        </p:nvPicPr>
        <p:blipFill>
          <a:blip r:embed="rId4" cstate="print"/>
          <a:srcRect/>
          <a:stretch>
            <a:fillRect/>
          </a:stretch>
        </p:blipFill>
        <p:spPr bwMode="auto">
          <a:xfrm>
            <a:off x="152400" y="6019800"/>
            <a:ext cx="1447800" cy="720725"/>
          </a:xfrm>
          <a:prstGeom prst="rect">
            <a:avLst/>
          </a:prstGeom>
          <a:noFill/>
          <a:ln w="9525">
            <a:noFill/>
            <a:miter lim="800000"/>
            <a:headEnd/>
            <a:tailEnd/>
          </a:ln>
        </p:spPr>
      </p:pic>
      <p:sp>
        <p:nvSpPr>
          <p:cNvPr id="32799" name="Footer Placeholder 7"/>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10</a:t>
            </a:r>
          </a:p>
        </p:txBody>
      </p:sp>
      <p:pic>
        <p:nvPicPr>
          <p:cNvPr id="32800" name="Picture 8" descr="http://icons.mysitemyway.com/wp-content/gallery/black-paint-splatter-icons-animals/011052-black-paint-splatter-icon-animals-animal-antz.png"/>
          <p:cNvPicPr>
            <a:picLocks noChangeAspect="1" noChangeArrowheads="1"/>
          </p:cNvPicPr>
          <p:nvPr/>
        </p:nvPicPr>
        <p:blipFill>
          <a:blip r:embed="rId5" cstate="print"/>
          <a:srcRect/>
          <a:stretch>
            <a:fillRect/>
          </a:stretch>
        </p:blipFill>
        <p:spPr bwMode="auto">
          <a:xfrm>
            <a:off x="8077200" y="5791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28600"/>
            <a:ext cx="8458200" cy="990600"/>
          </a:xfrm>
        </p:spPr>
        <p:txBody>
          <a:bodyPr/>
          <a:lstStyle/>
          <a:p>
            <a:pPr eaLnBrk="1" hangingPunct="1"/>
            <a:r>
              <a:rPr lang="en-US" smtClean="0">
                <a:solidFill>
                  <a:schemeClr val="bg1"/>
                </a:solidFill>
                <a:latin typeface="Eras Bold ITC" pitchFamily="34" charset="0"/>
                <a:ea typeface="ＭＳ Ｐゴシック"/>
                <a:cs typeface="ＭＳ Ｐゴシック"/>
              </a:rPr>
              <a:t>Average Monthly Fixed Costs</a:t>
            </a:r>
            <a:endParaRPr lang="en-US" sz="2000" i="1" smtClean="0">
              <a:solidFill>
                <a:schemeClr val="bg1"/>
              </a:solidFill>
              <a:latin typeface="Eras Bold ITC" pitchFamily="34" charset="0"/>
              <a:ea typeface="ＭＳ Ｐゴシック"/>
              <a:cs typeface="ＭＳ Ｐゴシック"/>
            </a:endParaRPr>
          </a:p>
        </p:txBody>
      </p:sp>
      <p:graphicFrame>
        <p:nvGraphicFramePr>
          <p:cNvPr id="33836" name="Group 44"/>
          <p:cNvGraphicFramePr>
            <a:graphicFrameLocks noGrp="1"/>
          </p:cNvGraphicFramePr>
          <p:nvPr>
            <p:ph sz="quarter" idx="1"/>
          </p:nvPr>
        </p:nvGraphicFramePr>
        <p:xfrm>
          <a:off x="457200" y="2209800"/>
          <a:ext cx="8229600" cy="3276600"/>
        </p:xfrm>
        <a:graphic>
          <a:graphicData uri="http://schemas.openxmlformats.org/drawingml/2006/table">
            <a:tbl>
              <a:tblPr/>
              <a:tblGrid>
                <a:gridCol w="4114800"/>
                <a:gridCol w="4114800"/>
              </a:tblGrid>
              <a:tr h="404813">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Eras Medium ITC" pitchFamily="34" charset="0"/>
                          <a:ea typeface="ＭＳ Ｐゴシック"/>
                          <a:cs typeface="ＭＳ Ｐゴシック"/>
                        </a:rPr>
                        <a:t>Type of Fixed Cost </a:t>
                      </a:r>
                    </a:p>
                  </a:txBody>
                  <a:tcPr anchor="ctr" horzOverflow="overflow">
                    <a:lnL w="28575" cap="flat" cmpd="sng" algn="ctr">
                      <a:solidFill>
                        <a:srgbClr val="777777"/>
                      </a:solidFill>
                      <a:prstDash val="solid"/>
                      <a:round/>
                      <a:headEnd type="none" w="med" len="med"/>
                      <a:tailEnd type="none" w="med" len="med"/>
                    </a:lnL>
                    <a:lnR>
                      <a:noFill/>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smtClean="0">
                          <a:ln>
                            <a:noFill/>
                          </a:ln>
                          <a:solidFill>
                            <a:schemeClr val="bg1"/>
                          </a:solidFill>
                          <a:effectLst/>
                          <a:latin typeface="Eras Medium ITC" pitchFamily="34" charset="0"/>
                          <a:ea typeface="ＭＳ Ｐゴシック"/>
                          <a:cs typeface="ＭＳ Ｐゴシック"/>
                        </a:rPr>
                        <a:t>Monthly Cost </a:t>
                      </a:r>
                    </a:p>
                  </a:txBody>
                  <a:tcPr anchor="ctr" horzOverflow="overflow">
                    <a:lnL>
                      <a:noFill/>
                    </a:lnL>
                    <a:lnR w="28575" cap="flat" cmpd="sng" algn="ctr">
                      <a:solidFill>
                        <a:srgbClr val="777777"/>
                      </a:solidFill>
                      <a:prstDash val="solid"/>
                      <a:round/>
                      <a:headEnd type="none" w="med" len="med"/>
                      <a:tailEnd type="none" w="med" len="med"/>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322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Entrepreneurial Stipend</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$ 250.00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r>
              <a:tr h="40481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Insurance</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C0D9"/>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$ 50.00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C0D9"/>
                    </a:solidFill>
                  </a:tcPr>
                </a:tc>
              </a:tr>
              <a:tr h="44608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Advertising (250 Business cards)</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   $ 3.99</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r>
              <a:tr h="40481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Depreciation (Computer, Cell phone) </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C0D9"/>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    $ 23.61</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C0D9"/>
                    </a:solidFill>
                  </a:tcPr>
                </a:tc>
              </a:tr>
              <a:tr h="40481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Utilities (Computer, internet, electricity)</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$ 100.00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r>
              <a:tr h="40322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Rent (Home)</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C0D9"/>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$ 150.00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C0D9"/>
                    </a:solidFill>
                  </a:tcPr>
                </a:tc>
              </a:tr>
              <a:tr h="40481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1" i="0" u="none" strike="noStrike" cap="none" normalizeH="0" baseline="0" dirty="0" smtClean="0">
                          <a:ln>
                            <a:noFill/>
                          </a:ln>
                          <a:solidFill>
                            <a:schemeClr val="bg1"/>
                          </a:solidFill>
                          <a:effectLst/>
                          <a:latin typeface="Eras Medium ITC" pitchFamily="34" charset="0"/>
                          <a:ea typeface="ＭＳ Ｐゴシック"/>
                          <a:cs typeface="ＭＳ Ｐゴシック"/>
                        </a:rPr>
                        <a:t>Total Monthly Fixed Costs</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6FC6"/>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1" i="0" u="none" strike="noStrike" cap="none" normalizeH="0" baseline="0" dirty="0" smtClean="0">
                          <a:ln>
                            <a:noFill/>
                          </a:ln>
                          <a:solidFill>
                            <a:schemeClr val="bg1"/>
                          </a:solidFill>
                          <a:effectLst/>
                          <a:latin typeface="Eras Medium ITC" pitchFamily="34" charset="0"/>
                          <a:ea typeface="ＭＳ Ｐゴシック"/>
                          <a:cs typeface="ＭＳ Ｐゴシック"/>
                        </a:rPr>
                        <a:t>$ 577.60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6FC6"/>
                    </a:solidFill>
                  </a:tcPr>
                </a:tc>
              </a:tr>
            </a:tbl>
          </a:graphicData>
        </a:graphic>
      </p:graphicFrame>
      <p:pic>
        <p:nvPicPr>
          <p:cNvPr id="33824" name="Picture 4" descr="NFTE_SmallTagLock_PantoneC.jpg"/>
          <p:cNvPicPr>
            <a:picLocks noChangeAspect="1"/>
          </p:cNvPicPr>
          <p:nvPr/>
        </p:nvPicPr>
        <p:blipFill>
          <a:blip r:embed="rId4" cstate="print"/>
          <a:srcRect/>
          <a:stretch>
            <a:fillRect/>
          </a:stretch>
        </p:blipFill>
        <p:spPr bwMode="auto">
          <a:xfrm>
            <a:off x="152400" y="6019800"/>
            <a:ext cx="1447800" cy="720725"/>
          </a:xfrm>
          <a:prstGeom prst="rect">
            <a:avLst/>
          </a:prstGeom>
          <a:noFill/>
          <a:ln w="9525">
            <a:noFill/>
            <a:miter lim="800000"/>
            <a:headEnd/>
            <a:tailEnd/>
          </a:ln>
        </p:spPr>
      </p:pic>
      <p:sp>
        <p:nvSpPr>
          <p:cNvPr id="33825" name="Footer Placeholder 7"/>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11</a:t>
            </a:r>
          </a:p>
        </p:txBody>
      </p:sp>
      <p:pic>
        <p:nvPicPr>
          <p:cNvPr id="33826" name="Picture 8" descr="http://icons.mysitemyway.com/wp-content/gallery/black-paint-splatter-icons-animals/011052-black-paint-splatter-icon-animals-animal-antz.png"/>
          <p:cNvPicPr>
            <a:picLocks noChangeAspect="1" noChangeArrowheads="1"/>
          </p:cNvPicPr>
          <p:nvPr/>
        </p:nvPicPr>
        <p:blipFill>
          <a:blip r:embed="rId5" cstate="print"/>
          <a:srcRect/>
          <a:stretch>
            <a:fillRect/>
          </a:stretch>
        </p:blipFill>
        <p:spPr bwMode="auto">
          <a:xfrm>
            <a:off x="8077200" y="5791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lum bright="-14000" contrast="-6000"/>
          </a:blip>
          <a:srcRect/>
          <a:stretch>
            <a:fillRect/>
          </a:stretch>
        </a:blipFill>
        <a:effectLst/>
      </p:bgPr>
    </p:bg>
    <p:spTree>
      <p:nvGrpSpPr>
        <p:cNvPr id="1" name=""/>
        <p:cNvGrpSpPr/>
        <p:nvPr/>
      </p:nvGrpSpPr>
      <p:grpSpPr>
        <a:xfrm>
          <a:off x="0" y="0"/>
          <a:ext cx="0" cy="0"/>
          <a:chOff x="0" y="0"/>
          <a:chExt cx="0" cy="0"/>
        </a:xfrm>
      </p:grpSpPr>
      <p:sp>
        <p:nvSpPr>
          <p:cNvPr id="1028" name="Title 1"/>
          <p:cNvSpPr>
            <a:spLocks noGrp="1"/>
          </p:cNvSpPr>
          <p:nvPr>
            <p:ph type="title"/>
          </p:nvPr>
        </p:nvSpPr>
        <p:spPr>
          <a:xfrm>
            <a:off x="457200" y="533400"/>
            <a:ext cx="8229600" cy="1143000"/>
          </a:xfrm>
        </p:spPr>
        <p:txBody>
          <a:bodyPr/>
          <a:lstStyle/>
          <a:p>
            <a:pPr eaLnBrk="1" hangingPunct="1"/>
            <a:r>
              <a:rPr lang="en-US" smtClean="0">
                <a:solidFill>
                  <a:schemeClr val="bg1"/>
                </a:solidFill>
                <a:latin typeface="Eras Bold ITC" pitchFamily="34" charset="0"/>
                <a:ea typeface="ＭＳ Ｐゴシック"/>
                <a:cs typeface="ＭＳ Ｐゴシック"/>
              </a:rPr>
              <a:t>Time Management Plan</a:t>
            </a:r>
            <a:br>
              <a:rPr lang="en-US" smtClean="0">
                <a:solidFill>
                  <a:schemeClr val="bg1"/>
                </a:solidFill>
                <a:latin typeface="Eras Bold ITC" pitchFamily="34" charset="0"/>
                <a:ea typeface="ＭＳ Ｐゴシック"/>
                <a:cs typeface="ＭＳ Ｐゴシック"/>
              </a:rPr>
            </a:br>
            <a:endParaRPr lang="en-US" sz="2400" i="1" smtClean="0">
              <a:solidFill>
                <a:schemeClr val="bg1"/>
              </a:solidFill>
              <a:latin typeface="Eras Bold ITC" pitchFamily="34" charset="0"/>
              <a:ea typeface="ＭＳ Ｐゴシック"/>
              <a:cs typeface="ＭＳ Ｐゴシック"/>
            </a:endParaRPr>
          </a:p>
        </p:txBody>
      </p:sp>
      <p:graphicFrame>
        <p:nvGraphicFramePr>
          <p:cNvPr id="1026" name="Content Placeholder 4"/>
          <p:cNvGraphicFramePr>
            <a:graphicFrameLocks noGrp="1"/>
          </p:cNvGraphicFramePr>
          <p:nvPr>
            <p:ph sz="quarter" idx="1"/>
          </p:nvPr>
        </p:nvGraphicFramePr>
        <p:xfrm>
          <a:off x="609600" y="2057400"/>
          <a:ext cx="8091488" cy="3746500"/>
        </p:xfrm>
        <a:graphic>
          <a:graphicData uri="http://schemas.openxmlformats.org/presentationml/2006/ole">
            <p:oleObj spid="_x0000_s1026" name="Worksheet" r:id="rId5" imgW="8229600" imgH="3810000" progId="Excel.Sheet.8">
              <p:embed/>
            </p:oleObj>
          </a:graphicData>
        </a:graphic>
      </p:graphicFrame>
      <p:pic>
        <p:nvPicPr>
          <p:cNvPr id="1029" name="Picture 5" descr="NFTE_SmallTagLock_PantoneC.jpg"/>
          <p:cNvPicPr>
            <a:picLocks noChangeAspect="1"/>
          </p:cNvPicPr>
          <p:nvPr/>
        </p:nvPicPr>
        <p:blipFill>
          <a:blip r:embed="rId6" cstate="print"/>
          <a:srcRect/>
          <a:stretch>
            <a:fillRect/>
          </a:stretch>
        </p:blipFill>
        <p:spPr bwMode="auto">
          <a:xfrm>
            <a:off x="152400" y="6019800"/>
            <a:ext cx="1447800" cy="720725"/>
          </a:xfrm>
          <a:prstGeom prst="rect">
            <a:avLst/>
          </a:prstGeom>
          <a:noFill/>
          <a:ln w="9525">
            <a:noFill/>
            <a:miter lim="800000"/>
            <a:headEnd/>
            <a:tailEnd/>
          </a:ln>
        </p:spPr>
      </p:pic>
      <p:sp>
        <p:nvSpPr>
          <p:cNvPr id="1030" name="Footer Placeholder 6"/>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12</a:t>
            </a:r>
          </a:p>
        </p:txBody>
      </p:sp>
      <p:pic>
        <p:nvPicPr>
          <p:cNvPr id="1031" name="Picture 8" descr="http://icons.mysitemyway.com/wp-content/gallery/black-paint-splatter-icons-animals/011052-black-paint-splatter-icon-animals-animal-antz.png"/>
          <p:cNvPicPr>
            <a:picLocks noChangeAspect="1" noChangeArrowheads="1"/>
          </p:cNvPicPr>
          <p:nvPr/>
        </p:nvPicPr>
        <p:blipFill>
          <a:blip r:embed="rId7" cstate="print"/>
          <a:srcRect/>
          <a:stretch>
            <a:fillRect/>
          </a:stretch>
        </p:blipFill>
        <p:spPr bwMode="auto">
          <a:xfrm>
            <a:off x="8077200" y="5791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lum bright="-14000" contrast="-6000"/>
          </a:blip>
          <a:srcRect/>
          <a:stretch>
            <a:fillRect/>
          </a:stretch>
        </a:blipFill>
        <a:effectLst/>
      </p:bgPr>
    </p:bg>
    <p:spTree>
      <p:nvGrpSpPr>
        <p:cNvPr id="1" name=""/>
        <p:cNvGrpSpPr/>
        <p:nvPr/>
      </p:nvGrpSpPr>
      <p:grpSpPr>
        <a:xfrm>
          <a:off x="0" y="0"/>
          <a:ext cx="0" cy="0"/>
          <a:chOff x="0" y="0"/>
          <a:chExt cx="0" cy="0"/>
        </a:xfrm>
      </p:grpSpPr>
      <p:sp>
        <p:nvSpPr>
          <p:cNvPr id="2052" name="Title 1"/>
          <p:cNvSpPr>
            <a:spLocks noGrp="1"/>
          </p:cNvSpPr>
          <p:nvPr>
            <p:ph type="title"/>
          </p:nvPr>
        </p:nvSpPr>
        <p:spPr>
          <a:xfrm>
            <a:off x="612775" y="228600"/>
            <a:ext cx="8153400" cy="990600"/>
          </a:xfrm>
        </p:spPr>
        <p:txBody>
          <a:bodyPr/>
          <a:lstStyle/>
          <a:p>
            <a:pPr eaLnBrk="1" hangingPunct="1"/>
            <a:r>
              <a:rPr lang="en-US" smtClean="0">
                <a:solidFill>
                  <a:schemeClr val="bg1"/>
                </a:solidFill>
                <a:latin typeface="Eras Bold ITC" pitchFamily="34" charset="0"/>
                <a:ea typeface="ＭＳ Ｐゴシック"/>
                <a:cs typeface="ＭＳ Ｐゴシック"/>
              </a:rPr>
              <a:t>Monthly Sales Projections </a:t>
            </a:r>
            <a:endParaRPr lang="en-US" sz="2000" i="1" smtClean="0">
              <a:solidFill>
                <a:schemeClr val="bg1"/>
              </a:solidFill>
              <a:latin typeface="Eras Bold ITC" pitchFamily="34" charset="0"/>
              <a:ea typeface="ＭＳ Ｐゴシック"/>
              <a:cs typeface="ＭＳ Ｐゴシック"/>
            </a:endParaRPr>
          </a:p>
        </p:txBody>
      </p:sp>
      <p:graphicFrame>
        <p:nvGraphicFramePr>
          <p:cNvPr id="2050" name="Object 206"/>
          <p:cNvGraphicFramePr>
            <a:graphicFrameLocks noGrp="1" noChangeAspect="1"/>
          </p:cNvGraphicFramePr>
          <p:nvPr>
            <p:ph sz="quarter" idx="1"/>
          </p:nvPr>
        </p:nvGraphicFramePr>
        <p:xfrm>
          <a:off x="133350" y="2706688"/>
          <a:ext cx="6861175" cy="2784475"/>
        </p:xfrm>
        <a:graphic>
          <a:graphicData uri="http://schemas.openxmlformats.org/presentationml/2006/ole">
            <p:oleObj spid="_x0000_s2050" name="Worksheet" r:id="rId5" imgW="6734175" imgH="2733675" progId="Excel.Sheet.8">
              <p:embed/>
            </p:oleObj>
          </a:graphicData>
        </a:graphic>
      </p:graphicFrame>
      <p:sp>
        <p:nvSpPr>
          <p:cNvPr id="21515" name="Text Box 11"/>
          <p:cNvSpPr txBox="1">
            <a:spLocks noChangeArrowheads="1"/>
          </p:cNvSpPr>
          <p:nvPr/>
        </p:nvSpPr>
        <p:spPr bwMode="auto">
          <a:xfrm>
            <a:off x="7239000" y="3352800"/>
            <a:ext cx="1837011" cy="11906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b="1" dirty="0">
                <a:solidFill>
                  <a:schemeClr val="bg1"/>
                </a:solidFill>
                <a:latin typeface="Myriad Web Pro" pitchFamily="34" charset="0"/>
                <a:ea typeface="ＭＳ Ｐゴシック" pitchFamily="-112" charset="-128"/>
              </a:rPr>
              <a:t>Total Units</a:t>
            </a:r>
          </a:p>
          <a:p>
            <a:pPr>
              <a:defRPr/>
            </a:pPr>
            <a:endParaRPr lang="en-US" b="1" dirty="0">
              <a:solidFill>
                <a:schemeClr val="bg1"/>
              </a:solidFill>
              <a:latin typeface="Myriad Web Pro" pitchFamily="34" charset="0"/>
              <a:ea typeface="ＭＳ Ｐゴシック" pitchFamily="-112" charset="-128"/>
            </a:endParaRPr>
          </a:p>
          <a:p>
            <a:pPr>
              <a:defRPr/>
            </a:pPr>
            <a:endParaRPr lang="en-US" b="1" dirty="0">
              <a:solidFill>
                <a:schemeClr val="bg1"/>
              </a:solidFill>
              <a:latin typeface="Myriad Web Pro" pitchFamily="34" charset="0"/>
              <a:ea typeface="ＭＳ Ｐゴシック" pitchFamily="-112" charset="-128"/>
            </a:endParaRPr>
          </a:p>
          <a:p>
            <a:pPr>
              <a:defRPr/>
            </a:pPr>
            <a:endParaRPr lang="en-US" dirty="0">
              <a:solidFill>
                <a:srgbClr val="FFFFFF"/>
              </a:solidFill>
            </a:endParaRPr>
          </a:p>
        </p:txBody>
      </p:sp>
      <p:sp>
        <p:nvSpPr>
          <p:cNvPr id="12" name="TextBox 11"/>
          <p:cNvSpPr txBox="1"/>
          <p:nvPr/>
        </p:nvSpPr>
        <p:spPr>
          <a:xfrm>
            <a:off x="7467600" y="3810000"/>
            <a:ext cx="1366050" cy="366808"/>
          </a:xfrm>
          <a:prstGeom prst="rect">
            <a:avLst/>
          </a:prstGeom>
          <a:solidFill>
            <a:schemeClr val="tx1"/>
          </a:solidFill>
          <a:ln w="28575">
            <a:solidFill>
              <a:schemeClr val="bg1">
                <a:lumMod val="65000"/>
                <a:lumOff val="35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defRPr/>
            </a:pPr>
            <a:endParaRPr lang="en-US" dirty="0">
              <a:solidFill>
                <a:schemeClr val="bg2"/>
              </a:solidFill>
              <a:latin typeface="Myriad Web Pro" pitchFamily="34" charset="0"/>
              <a:cs typeface="Arial" charset="0"/>
            </a:endParaRPr>
          </a:p>
        </p:txBody>
      </p:sp>
      <p:sp>
        <p:nvSpPr>
          <p:cNvPr id="2055" name="Text Box 16"/>
          <p:cNvSpPr txBox="1">
            <a:spLocks noChangeArrowheads="1"/>
          </p:cNvSpPr>
          <p:nvPr/>
        </p:nvSpPr>
        <p:spPr bwMode="auto">
          <a:xfrm>
            <a:off x="7086600" y="2971800"/>
            <a:ext cx="1371600" cy="366713"/>
          </a:xfrm>
          <a:prstGeom prst="rect">
            <a:avLst/>
          </a:prstGeom>
          <a:noFill/>
          <a:ln w="9525">
            <a:noFill/>
            <a:miter lim="800000"/>
            <a:headEnd/>
            <a:tailEnd/>
          </a:ln>
        </p:spPr>
        <p:txBody>
          <a:bodyPr>
            <a:spAutoFit/>
          </a:bodyPr>
          <a:lstStyle/>
          <a:p>
            <a:pPr>
              <a:spcBef>
                <a:spcPct val="50000"/>
              </a:spcBef>
            </a:pPr>
            <a:endParaRPr lang="en-US"/>
          </a:p>
        </p:txBody>
      </p:sp>
      <p:sp>
        <p:nvSpPr>
          <p:cNvPr id="14" name="TextBox 13"/>
          <p:cNvSpPr txBox="1"/>
          <p:nvPr/>
        </p:nvSpPr>
        <p:spPr>
          <a:xfrm>
            <a:off x="7239000" y="4724400"/>
            <a:ext cx="1828800" cy="1200329"/>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b="1" dirty="0">
                <a:solidFill>
                  <a:schemeClr val="bg1"/>
                </a:solidFill>
                <a:latin typeface="Myriad Web Pro" pitchFamily="34" charset="0"/>
                <a:ea typeface="ＭＳ Ｐゴシック" pitchFamily="-112" charset="-128"/>
              </a:rPr>
              <a:t>Full Capacity</a:t>
            </a:r>
          </a:p>
          <a:p>
            <a:pPr>
              <a:defRPr/>
            </a:pPr>
            <a:endParaRPr lang="en-US" b="1" dirty="0">
              <a:solidFill>
                <a:schemeClr val="bg1"/>
              </a:solidFill>
              <a:latin typeface="Myriad Web Pro" pitchFamily="34" charset="0"/>
              <a:ea typeface="ＭＳ Ｐゴシック" pitchFamily="-112" charset="-128"/>
            </a:endParaRPr>
          </a:p>
          <a:p>
            <a:pPr>
              <a:defRPr/>
            </a:pPr>
            <a:endParaRPr lang="en-US" b="1" dirty="0">
              <a:solidFill>
                <a:schemeClr val="bg1"/>
              </a:solidFill>
              <a:latin typeface="Myriad Web Pro" pitchFamily="34" charset="0"/>
              <a:ea typeface="ＭＳ Ｐゴシック" pitchFamily="-112" charset="-128"/>
            </a:endParaRPr>
          </a:p>
          <a:p>
            <a:pPr>
              <a:defRPr/>
            </a:pPr>
            <a:endParaRPr lang="en-US" dirty="0"/>
          </a:p>
        </p:txBody>
      </p:sp>
      <p:sp>
        <p:nvSpPr>
          <p:cNvPr id="15" name="TextBox 14"/>
          <p:cNvSpPr txBox="1"/>
          <p:nvPr/>
        </p:nvSpPr>
        <p:spPr>
          <a:xfrm>
            <a:off x="7391400" y="5257800"/>
            <a:ext cx="1524000" cy="369332"/>
          </a:xfrm>
          <a:prstGeom prst="rect">
            <a:avLst/>
          </a:prstGeom>
          <a:solidFill>
            <a:schemeClr val="tx1"/>
          </a:solidFill>
          <a:ln w="28575">
            <a:solidFill>
              <a:schemeClr val="bg1">
                <a:lumMod val="65000"/>
                <a:lumOff val="35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ctr">
              <a:defRPr/>
            </a:pPr>
            <a:r>
              <a:rPr lang="en-US" dirty="0">
                <a:solidFill>
                  <a:schemeClr val="bg1"/>
                </a:solidFill>
                <a:latin typeface="Myriad Web Pro" pitchFamily="34" charset="0"/>
                <a:cs typeface="Arial" charset="0"/>
              </a:rPr>
              <a:t>100</a:t>
            </a:r>
          </a:p>
        </p:txBody>
      </p:sp>
      <p:sp>
        <p:nvSpPr>
          <p:cNvPr id="17" name="Text Box 11"/>
          <p:cNvSpPr txBox="1">
            <a:spLocks noChangeArrowheads="1"/>
          </p:cNvSpPr>
          <p:nvPr/>
        </p:nvSpPr>
        <p:spPr bwMode="auto">
          <a:xfrm>
            <a:off x="7239000" y="1676400"/>
            <a:ext cx="1837011" cy="147732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b="1" dirty="0">
                <a:solidFill>
                  <a:schemeClr val="bg1"/>
                </a:solidFill>
                <a:latin typeface="Myriad Web Pro" pitchFamily="34" charset="0"/>
                <a:ea typeface="ＭＳ Ｐゴシック" pitchFamily="-112" charset="-128"/>
              </a:rPr>
              <a:t>Break-Even Units</a:t>
            </a:r>
          </a:p>
          <a:p>
            <a:pPr>
              <a:defRPr/>
            </a:pPr>
            <a:endParaRPr lang="en-US" b="1" dirty="0">
              <a:solidFill>
                <a:schemeClr val="bg1"/>
              </a:solidFill>
              <a:latin typeface="Myriad Web Pro" pitchFamily="34" charset="0"/>
              <a:ea typeface="ＭＳ Ｐゴシック" pitchFamily="-112" charset="-128"/>
            </a:endParaRPr>
          </a:p>
          <a:p>
            <a:pPr>
              <a:defRPr/>
            </a:pPr>
            <a:endParaRPr lang="en-US" b="1" dirty="0">
              <a:solidFill>
                <a:schemeClr val="bg1"/>
              </a:solidFill>
              <a:latin typeface="Myriad Web Pro" pitchFamily="34" charset="0"/>
              <a:ea typeface="ＭＳ Ｐゴシック" pitchFamily="-112" charset="-128"/>
            </a:endParaRPr>
          </a:p>
          <a:p>
            <a:pPr>
              <a:defRPr/>
            </a:pPr>
            <a:endParaRPr lang="en-US" dirty="0">
              <a:solidFill>
                <a:srgbClr val="FFFFFF"/>
              </a:solidFill>
            </a:endParaRPr>
          </a:p>
        </p:txBody>
      </p:sp>
      <p:sp>
        <p:nvSpPr>
          <p:cNvPr id="18" name="TextBox 17"/>
          <p:cNvSpPr txBox="1"/>
          <p:nvPr/>
        </p:nvSpPr>
        <p:spPr>
          <a:xfrm>
            <a:off x="7467600" y="2514600"/>
            <a:ext cx="1366050" cy="366808"/>
          </a:xfrm>
          <a:prstGeom prst="rect">
            <a:avLst/>
          </a:prstGeom>
          <a:solidFill>
            <a:schemeClr val="tx1"/>
          </a:solidFill>
          <a:ln w="28575">
            <a:solidFill>
              <a:schemeClr val="bg1">
                <a:lumMod val="65000"/>
                <a:lumOff val="35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ctr">
              <a:defRPr/>
            </a:pPr>
            <a:r>
              <a:rPr lang="en-US" dirty="0">
                <a:solidFill>
                  <a:schemeClr val="bg1"/>
                </a:solidFill>
                <a:latin typeface="Myriad Web Pro" pitchFamily="34" charset="0"/>
                <a:cs typeface="Arial" charset="0"/>
              </a:rPr>
              <a:t>1</a:t>
            </a:r>
          </a:p>
        </p:txBody>
      </p:sp>
      <p:pic>
        <p:nvPicPr>
          <p:cNvPr id="2060" name="Picture 12" descr="NFTE_SmallTagLock_PantoneC.jpg"/>
          <p:cNvPicPr>
            <a:picLocks noChangeAspect="1"/>
          </p:cNvPicPr>
          <p:nvPr/>
        </p:nvPicPr>
        <p:blipFill>
          <a:blip r:embed="rId6" cstate="print"/>
          <a:srcRect/>
          <a:stretch>
            <a:fillRect/>
          </a:stretch>
        </p:blipFill>
        <p:spPr bwMode="auto">
          <a:xfrm>
            <a:off x="152400" y="6019800"/>
            <a:ext cx="1447800" cy="720725"/>
          </a:xfrm>
          <a:prstGeom prst="rect">
            <a:avLst/>
          </a:prstGeom>
          <a:noFill/>
          <a:ln w="9525">
            <a:noFill/>
            <a:miter lim="800000"/>
            <a:headEnd/>
            <a:tailEnd/>
          </a:ln>
        </p:spPr>
      </p:pic>
      <p:sp>
        <p:nvSpPr>
          <p:cNvPr id="2061" name="Rectangle 20"/>
          <p:cNvSpPr>
            <a:spLocks noChangeArrowheads="1"/>
          </p:cNvSpPr>
          <p:nvPr/>
        </p:nvSpPr>
        <p:spPr bwMode="auto">
          <a:xfrm>
            <a:off x="7924800" y="3810000"/>
            <a:ext cx="441325" cy="369888"/>
          </a:xfrm>
          <a:prstGeom prst="rect">
            <a:avLst/>
          </a:prstGeom>
          <a:noFill/>
          <a:ln w="9525">
            <a:noFill/>
            <a:miter lim="800000"/>
            <a:headEnd/>
            <a:tailEnd/>
          </a:ln>
        </p:spPr>
        <p:txBody>
          <a:bodyPr wrap="none">
            <a:spAutoFit/>
          </a:bodyPr>
          <a:lstStyle/>
          <a:p>
            <a:pPr>
              <a:spcBef>
                <a:spcPts val="475"/>
              </a:spcBef>
            </a:pPr>
            <a:r>
              <a:rPr lang="en-US">
                <a:solidFill>
                  <a:schemeClr val="bg1"/>
                </a:solidFill>
              </a:rPr>
              <a:t>91</a:t>
            </a:r>
          </a:p>
        </p:txBody>
      </p:sp>
      <p:sp>
        <p:nvSpPr>
          <p:cNvPr id="2062" name="Footer Placeholder 19"/>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13</a:t>
            </a:r>
          </a:p>
        </p:txBody>
      </p:sp>
      <p:pic>
        <p:nvPicPr>
          <p:cNvPr id="2063" name="Picture 8" descr="http://icons.mysitemyway.com/wp-content/gallery/black-paint-splatter-icons-animals/011052-black-paint-splatter-icon-animals-animal-antz.png"/>
          <p:cNvPicPr>
            <a:picLocks noChangeAspect="1" noChangeArrowheads="1"/>
          </p:cNvPicPr>
          <p:nvPr/>
        </p:nvPicPr>
        <p:blipFill>
          <a:blip r:embed="rId7" cstate="print"/>
          <a:srcRect/>
          <a:stretch>
            <a:fillRect/>
          </a:stretch>
        </p:blipFill>
        <p:spPr bwMode="auto">
          <a:xfrm>
            <a:off x="8077200" y="5791200"/>
            <a:ext cx="1066800" cy="1066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pic>
        <p:nvPicPr>
          <p:cNvPr id="34818" name="Picture 8" descr="http://icons.mysitemyway.com/wp-content/gallery/black-paint-splatter-icons-animals/011052-black-paint-splatter-icon-animals-animal-antz.png"/>
          <p:cNvPicPr>
            <a:picLocks noChangeAspect="1" noChangeArrowheads="1"/>
          </p:cNvPicPr>
          <p:nvPr/>
        </p:nvPicPr>
        <p:blipFill>
          <a:blip r:embed="rId4" cstate="print"/>
          <a:srcRect/>
          <a:stretch>
            <a:fillRect/>
          </a:stretch>
        </p:blipFill>
        <p:spPr bwMode="auto">
          <a:xfrm>
            <a:off x="8077200" y="5791200"/>
            <a:ext cx="1066800" cy="1066800"/>
          </a:xfrm>
          <a:prstGeom prst="rect">
            <a:avLst/>
          </a:prstGeom>
          <a:noFill/>
          <a:ln w="9525">
            <a:noFill/>
            <a:miter lim="800000"/>
            <a:headEnd/>
            <a:tailEnd/>
          </a:ln>
        </p:spPr>
      </p:pic>
      <p:sp>
        <p:nvSpPr>
          <p:cNvPr id="23554"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sz="4000" smtClean="0">
                <a:solidFill>
                  <a:schemeClr val="bg1"/>
                </a:solidFill>
                <a:latin typeface="Eras Bold ITC" pitchFamily="34" charset="0"/>
                <a:ea typeface="ＭＳ Ｐゴシック" charset="-128"/>
              </a:rPr>
              <a:t>Projected Yearly Income Statement</a:t>
            </a:r>
            <a:r>
              <a:rPr sz="4000" smtClean="0">
                <a:ea typeface="ＭＳ Ｐゴシック" charset="-128"/>
              </a:rPr>
              <a:t>  </a:t>
            </a:r>
            <a:endParaRPr sz="2000" i="1" smtClean="0">
              <a:solidFill>
                <a:srgbClr val="008000"/>
              </a:solidFill>
              <a:ea typeface="ＭＳ Ｐゴシック" charset="-128"/>
            </a:endParaRPr>
          </a:p>
        </p:txBody>
      </p:sp>
      <p:graphicFrame>
        <p:nvGraphicFramePr>
          <p:cNvPr id="34865" name="Group 49"/>
          <p:cNvGraphicFramePr>
            <a:graphicFrameLocks noGrp="1"/>
          </p:cNvGraphicFramePr>
          <p:nvPr>
            <p:ph sz="quarter" idx="1"/>
          </p:nvPr>
        </p:nvGraphicFramePr>
        <p:xfrm>
          <a:off x="381000" y="1524000"/>
          <a:ext cx="8001000" cy="4803775"/>
        </p:xfrm>
        <a:graphic>
          <a:graphicData uri="http://schemas.openxmlformats.org/drawingml/2006/table">
            <a:tbl>
              <a:tblPr/>
              <a:tblGrid>
                <a:gridCol w="4000500"/>
                <a:gridCol w="4000500"/>
              </a:tblGrid>
              <a:tr h="415289">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rPr>
                        <a:t>Selling Price Per Unit</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rPr>
                        <a:t>$ 500.00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4639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rPr>
                        <a:t># of Units Sold</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rPr>
                        <a:t>91</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r>
              <a:tr h="34639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Eras Medium ITC" pitchFamily="34" charset="0"/>
                          <a:ea typeface="ＭＳ Ｐゴシック"/>
                          <a:cs typeface="ＭＳ Ｐゴシック"/>
                        </a:rPr>
                        <a:t>Total Sales</a:t>
                      </a:r>
                      <a:r>
                        <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rPr>
                        <a:t> </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6FC6"/>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Eras Medium ITC" pitchFamily="34" charset="0"/>
                          <a:ea typeface="ＭＳ Ｐゴシック"/>
                          <a:cs typeface="ＭＳ Ｐゴシック"/>
                        </a:rPr>
                        <a:t>$ 45,500.00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6FC6"/>
                    </a:solidFill>
                  </a:tcPr>
                </a:tc>
              </a:tr>
              <a:tr h="346393">
                <a:tc>
                  <a:txBody>
                    <a:bodyPr/>
                    <a:lstStyle/>
                    <a:p>
                      <a:pPr marL="228600" marR="0" lvl="0" indent="0" algn="l"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tx1"/>
                          </a:solidFill>
                          <a:effectLst/>
                          <a:latin typeface="Eras Medium ITC" pitchFamily="34" charset="0"/>
                          <a:ea typeface="ＭＳ Ｐゴシック"/>
                          <a:cs typeface="ＭＳ Ｐゴシック"/>
                        </a:rPr>
                        <a:t>    Total COGS</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C0D9"/>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tx1"/>
                          </a:solidFill>
                          <a:effectLst/>
                          <a:latin typeface="Eras Medium ITC" pitchFamily="34" charset="0"/>
                          <a:ea typeface="ＭＳ Ｐゴシック"/>
                          <a:cs typeface="ＭＳ Ｐゴシック"/>
                        </a:rPr>
                        <a:t>$ 17,684.03</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C0D9"/>
                    </a:solidFill>
                  </a:tcPr>
                </a:tc>
              </a:tr>
              <a:tr h="346393">
                <a:tc>
                  <a:txBody>
                    <a:bodyPr/>
                    <a:lstStyle/>
                    <a:p>
                      <a:pPr marL="404813" marR="0" lvl="0" indent="-176213" algn="l"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rPr>
                        <a:t>    Other Variable Costs </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rPr>
                        <a:t>$ 273.00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r>
              <a:tr h="34639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tx1"/>
                          </a:solidFill>
                          <a:effectLst/>
                          <a:latin typeface="Eras Medium ITC" pitchFamily="34" charset="0"/>
                          <a:ea typeface="ＭＳ Ｐゴシック"/>
                          <a:cs typeface="ＭＳ Ｐゴシック"/>
                        </a:rPr>
                        <a:t>Total Variable Costs</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C0D9"/>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tx1"/>
                          </a:solidFill>
                          <a:effectLst/>
                          <a:latin typeface="Eras Medium ITC" pitchFamily="34" charset="0"/>
                          <a:ea typeface="ＭＳ Ｐゴシック"/>
                          <a:cs typeface="ＭＳ Ｐゴシック"/>
                        </a:rPr>
                        <a:t>$ 17,957.03</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C0D9"/>
                    </a:solidFill>
                  </a:tcPr>
                </a:tc>
              </a:tr>
              <a:tr h="34639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smtClean="0">
                          <a:ln>
                            <a:noFill/>
                          </a:ln>
                          <a:solidFill>
                            <a:schemeClr val="bg1"/>
                          </a:solidFill>
                          <a:effectLst/>
                          <a:latin typeface="Eras Medium ITC" pitchFamily="34" charset="0"/>
                          <a:ea typeface="ＭＳ Ｐゴシック"/>
                          <a:cs typeface="ＭＳ Ｐゴシック"/>
                        </a:rPr>
                        <a:t>Gross Profit</a:t>
                      </a:r>
                      <a:endParaRPr kumimoji="0" lang="en-US" sz="1800" b="0" i="0" u="none" strike="noStrike" cap="none" normalizeH="0" baseline="0" smtClean="0">
                        <a:ln>
                          <a:noFill/>
                        </a:ln>
                        <a:solidFill>
                          <a:schemeClr val="bg1"/>
                        </a:solidFill>
                        <a:effectLst/>
                        <a:latin typeface="Eras Medium ITC" pitchFamily="34" charset="0"/>
                        <a:ea typeface="ＭＳ Ｐゴシック"/>
                        <a:cs typeface="ＭＳ Ｐゴシック"/>
                      </a:endParaRP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6FC6"/>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Eras Medium ITC" pitchFamily="34" charset="0"/>
                          <a:ea typeface="ＭＳ Ｐゴシック"/>
                          <a:cs typeface="ＭＳ Ｐゴシック"/>
                        </a:rPr>
                        <a:t>$ 27,542.97</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6FC6"/>
                    </a:solidFill>
                  </a:tcPr>
                </a:tc>
              </a:tr>
              <a:tr h="346393">
                <a:tc>
                  <a:txBody>
                    <a:bodyPr/>
                    <a:lstStyle/>
                    <a:p>
                      <a:pPr marL="228600" marR="0" lvl="0" indent="0" algn="l"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rPr>
                        <a:t>    Yearly Fixed Costs</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rPr>
                        <a:t>$ 6,931.20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r>
              <a:tr h="346393">
                <a:tc>
                  <a:txBody>
                    <a:bodyPr/>
                    <a:lstStyle/>
                    <a:p>
                      <a:pPr marL="228600" marR="0" lvl="0" indent="0" algn="l"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tx1"/>
                          </a:solidFill>
                          <a:effectLst/>
                          <a:latin typeface="Eras Medium ITC" pitchFamily="34" charset="0"/>
                          <a:ea typeface="ＭＳ Ｐゴシック"/>
                          <a:cs typeface="ＭＳ Ｐゴシック"/>
                        </a:rPr>
                        <a:t>    Other Costs/Unforeseen</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8C0D9"/>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tx1"/>
                          </a:solidFill>
                          <a:effectLst/>
                          <a:latin typeface="Eras Medium ITC" pitchFamily="34" charset="0"/>
                          <a:ea typeface="ＭＳ Ｐゴシック"/>
                          <a:cs typeface="ＭＳ Ｐゴシック"/>
                        </a:rPr>
                        <a:t>$ 1,000.00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8C0D9"/>
                    </a:solidFill>
                  </a:tcPr>
                </a:tc>
              </a:tr>
              <a:tr h="34639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rPr>
                        <a:t>Total Fixed Costs</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rPr>
                        <a:t>$ 7,931.20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r>
              <a:tr h="34639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tx1"/>
                          </a:solidFill>
                          <a:effectLst/>
                          <a:latin typeface="Eras Medium ITC" pitchFamily="34" charset="0"/>
                          <a:ea typeface="ＭＳ Ｐゴシック"/>
                          <a:cs typeface="ＭＳ Ｐゴシック"/>
                        </a:rPr>
                        <a:t>Profit before Taxes </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8C0D9"/>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tx1"/>
                          </a:solidFill>
                          <a:effectLst/>
                          <a:latin typeface="Eras Medium ITC" pitchFamily="34" charset="0"/>
                          <a:ea typeface="ＭＳ Ｐゴシック"/>
                          <a:cs typeface="ＭＳ Ｐゴシック"/>
                        </a:rPr>
                        <a:t>$ 19,611.77</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8C0D9"/>
                    </a:solidFill>
                  </a:tcPr>
                </a:tc>
              </a:tr>
              <a:tr h="34639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rPr>
                        <a:t>Less Estimated Taxes @25% </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rPr>
                        <a:t>$ 4,902.94</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r>
              <a:tr h="34639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Eras Medium ITC" pitchFamily="34" charset="0"/>
                          <a:ea typeface="ＭＳ Ｐゴシック"/>
                          <a:cs typeface="ＭＳ Ｐゴシック"/>
                        </a:rPr>
                        <a:t>Net Profit</a:t>
                      </a:r>
                      <a:r>
                        <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rPr>
                        <a:t> </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solidFill>
                      <a:srgbClr val="0F6FC6"/>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Eras Medium ITC" pitchFamily="34" charset="0"/>
                          <a:ea typeface="ＭＳ Ｐゴシック"/>
                          <a:cs typeface="ＭＳ Ｐゴシック"/>
                        </a:rPr>
                        <a:t>$ 14,708.83</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solidFill>
                      <a:srgbClr val="0F6FC6"/>
                    </a:solidFill>
                  </a:tcPr>
                </a:tc>
              </a:tr>
            </a:tbl>
          </a:graphicData>
        </a:graphic>
      </p:graphicFrame>
      <p:sp>
        <p:nvSpPr>
          <p:cNvPr id="34864" name="Footer Placeholder 6"/>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14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graphicFrame>
        <p:nvGraphicFramePr>
          <p:cNvPr id="35931" name="Group 91"/>
          <p:cNvGraphicFramePr>
            <a:graphicFrameLocks noGrp="1"/>
          </p:cNvGraphicFramePr>
          <p:nvPr>
            <p:ph sz="quarter" idx="1"/>
          </p:nvPr>
        </p:nvGraphicFramePr>
        <p:xfrm>
          <a:off x="381000" y="1143000"/>
          <a:ext cx="8334375" cy="3876675"/>
        </p:xfrm>
        <a:graphic>
          <a:graphicData uri="http://schemas.openxmlformats.org/drawingml/2006/table">
            <a:tbl>
              <a:tblPr/>
              <a:tblGrid>
                <a:gridCol w="2778125"/>
                <a:gridCol w="3089275"/>
                <a:gridCol w="2466975"/>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Eras Medium ITC" pitchFamily="34" charset="0"/>
                          <a:ea typeface="ＭＳ Ｐゴシック"/>
                          <a:cs typeface="ＭＳ Ｐゴシック"/>
                        </a:rPr>
                        <a:t>Item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6F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Eras Medium ITC" pitchFamily="34" charset="0"/>
                          <a:ea typeface="ＭＳ Ｐゴシック"/>
                          <a:cs typeface="ＭＳ Ｐゴシック"/>
                        </a:rPr>
                        <a:t>Where I will buy this?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6F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Eras Medium ITC" pitchFamily="34" charset="0"/>
                          <a:ea typeface="ＭＳ Ｐゴシック"/>
                          <a:cs typeface="ＭＳ Ｐゴシック"/>
                        </a:rPr>
                        <a:t>Cost of Item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6FC6"/>
                    </a:solidFill>
                  </a:tcPr>
                </a:tc>
              </a:tr>
              <a:tr h="4778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Business cards (250)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VistaPrint.com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$ 3.99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r>
              <a:tr h="4778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Computer and 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8C0D9"/>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Dell and AT&amp;T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8C0D9"/>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Owned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8C0D9"/>
                    </a:solidFill>
                  </a:tcPr>
                </a:tc>
              </a:tr>
              <a:tr h="476250">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Car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 Tony March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Owned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r>
              <a:tr h="4778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Paint (and tools)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8C0D9"/>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IdeaPaint.com and Home Depot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8C0D9"/>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$ 167.37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8C0D9"/>
                    </a:solidFill>
                  </a:tcPr>
                </a:tc>
              </a:tr>
              <a:tr h="4778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2 ANT’s Painting T-Shirts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Ooshirts.com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bg1"/>
                          </a:solidFill>
                          <a:effectLst/>
                          <a:latin typeface="Eras Medium ITC" pitchFamily="34" charset="0"/>
                          <a:ea typeface="ＭＳ Ｐゴシック"/>
                          <a:cs typeface="ＭＳ Ｐゴシック"/>
                        </a:rPr>
                        <a:t>$ 49.30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r>
              <a:tr h="477838">
                <a:tc gridSpan="2">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CASH RESERVE covering 3 months of fixed expenses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8C0D9"/>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dirty="0" smtClean="0">
                          <a:ln>
                            <a:noFill/>
                          </a:ln>
                          <a:solidFill>
                            <a:schemeClr val="tx1"/>
                          </a:solidFill>
                          <a:effectLst/>
                          <a:latin typeface="Eras Medium ITC" pitchFamily="34" charset="0"/>
                          <a:ea typeface="ＭＳ Ｐゴシック"/>
                          <a:cs typeface="ＭＳ Ｐゴシック"/>
                        </a:rPr>
                        <a:t>$ 1,732.80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8C0D9"/>
                    </a:solidFill>
                  </a:tcPr>
                </a:tc>
              </a:tr>
              <a:tr h="477838">
                <a:tc gridSpan="2">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1" i="0" u="none" strike="noStrike" cap="none" normalizeH="0" baseline="0" dirty="0" smtClean="0">
                          <a:ln>
                            <a:noFill/>
                          </a:ln>
                          <a:solidFill>
                            <a:schemeClr val="bg1"/>
                          </a:solidFill>
                          <a:effectLst/>
                          <a:latin typeface="Eras Medium ITC" pitchFamily="34" charset="0"/>
                          <a:ea typeface="ＭＳ Ｐゴシック"/>
                          <a:cs typeface="ＭＳ Ｐゴシック"/>
                        </a:rPr>
                        <a:t>Estimated TOTAL START-UP INVESTMENT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6FC6"/>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1" i="0" u="none" strike="noStrike" cap="none" normalizeH="0" baseline="0" dirty="0" smtClean="0">
                          <a:ln>
                            <a:noFill/>
                          </a:ln>
                          <a:solidFill>
                            <a:schemeClr val="bg1"/>
                          </a:solidFill>
                          <a:effectLst/>
                          <a:latin typeface="Eras Medium ITC" pitchFamily="34" charset="0"/>
                          <a:ea typeface="ＭＳ Ｐゴシック"/>
                          <a:cs typeface="ＭＳ Ｐゴシック"/>
                        </a:rPr>
                        <a:t>$ 1,953.46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6FC6"/>
                    </a:solidFill>
                  </a:tcPr>
                </a:tc>
              </a:tr>
            </a:tbl>
          </a:graphicData>
        </a:graphic>
      </p:graphicFrame>
      <p:sp>
        <p:nvSpPr>
          <p:cNvPr id="35878" name="Title 1"/>
          <p:cNvSpPr>
            <a:spLocks/>
          </p:cNvSpPr>
          <p:nvPr/>
        </p:nvSpPr>
        <p:spPr bwMode="auto">
          <a:xfrm>
            <a:off x="457200" y="152400"/>
            <a:ext cx="8229600" cy="1143000"/>
          </a:xfrm>
          <a:prstGeom prst="rect">
            <a:avLst/>
          </a:prstGeom>
          <a:noFill/>
          <a:ln w="9525">
            <a:noFill/>
            <a:miter lim="800000"/>
            <a:headEnd/>
            <a:tailEnd/>
          </a:ln>
        </p:spPr>
        <p:txBody>
          <a:bodyPr anchor="ctr"/>
          <a:lstStyle/>
          <a:p>
            <a:pPr algn="ctr"/>
            <a:r>
              <a:rPr lang="en-US" sz="4800" b="1">
                <a:solidFill>
                  <a:schemeClr val="bg1"/>
                </a:solidFill>
                <a:latin typeface="Eras Bold ITC" pitchFamily="34" charset="0"/>
                <a:ea typeface="ＭＳ Ｐゴシック"/>
                <a:cs typeface="ＭＳ Ｐゴシック"/>
              </a:rPr>
              <a:t>Start-up Investment</a:t>
            </a:r>
            <a:endParaRPr lang="en-US" sz="2000" b="1" i="1">
              <a:solidFill>
                <a:schemeClr val="bg1"/>
              </a:solidFill>
              <a:latin typeface="Eras Bold ITC" pitchFamily="34" charset="0"/>
              <a:ea typeface="ＭＳ Ｐゴシック"/>
              <a:cs typeface="ＭＳ Ｐゴシック"/>
            </a:endParaRPr>
          </a:p>
        </p:txBody>
      </p:sp>
      <p:sp>
        <p:nvSpPr>
          <p:cNvPr id="35879" name="AutoShape 252"/>
          <p:cNvSpPr>
            <a:spLocks noChangeArrowheads="1"/>
          </p:cNvSpPr>
          <p:nvPr/>
        </p:nvSpPr>
        <p:spPr bwMode="auto">
          <a:xfrm>
            <a:off x="685800" y="5181600"/>
            <a:ext cx="2362200" cy="762000"/>
          </a:xfrm>
          <a:prstGeom prst="roundRect">
            <a:avLst>
              <a:gd name="adj" fmla="val 16667"/>
            </a:avLst>
          </a:prstGeom>
          <a:solidFill>
            <a:srgbClr val="98C0D9"/>
          </a:solidFill>
          <a:ln w="9525">
            <a:solidFill>
              <a:schemeClr val="tx1"/>
            </a:solidFill>
            <a:round/>
            <a:headEnd/>
            <a:tailEnd/>
          </a:ln>
        </p:spPr>
        <p:txBody>
          <a:bodyPr anchor="ctr"/>
          <a:lstStyle/>
          <a:p>
            <a:pPr algn="ctr"/>
            <a:r>
              <a:rPr lang="en-US" b="1">
                <a:latin typeface="Eras Medium ITC" pitchFamily="34" charset="0"/>
              </a:rPr>
              <a:t>30 Hours Needed</a:t>
            </a:r>
          </a:p>
        </p:txBody>
      </p:sp>
      <p:sp>
        <p:nvSpPr>
          <p:cNvPr id="35880" name="AutoShape 254"/>
          <p:cNvSpPr>
            <a:spLocks noChangeArrowheads="1"/>
          </p:cNvSpPr>
          <p:nvPr/>
        </p:nvSpPr>
        <p:spPr bwMode="auto">
          <a:xfrm>
            <a:off x="6324600" y="5181600"/>
            <a:ext cx="2362200" cy="762000"/>
          </a:xfrm>
          <a:prstGeom prst="roundRect">
            <a:avLst>
              <a:gd name="adj" fmla="val 16667"/>
            </a:avLst>
          </a:prstGeom>
          <a:solidFill>
            <a:srgbClr val="98C0D9"/>
          </a:solidFill>
          <a:ln w="9525">
            <a:solidFill>
              <a:schemeClr val="tx1"/>
            </a:solidFill>
            <a:round/>
            <a:headEnd/>
            <a:tailEnd/>
          </a:ln>
        </p:spPr>
        <p:txBody>
          <a:bodyPr wrap="none" anchor="ctr"/>
          <a:lstStyle/>
          <a:p>
            <a:pPr algn="ctr"/>
            <a:r>
              <a:rPr lang="en-US" b="1">
                <a:latin typeface="Eras Medium ITC" pitchFamily="34" charset="0"/>
              </a:rPr>
              <a:t>$ 247.50</a:t>
            </a:r>
          </a:p>
        </p:txBody>
      </p:sp>
      <p:sp>
        <p:nvSpPr>
          <p:cNvPr id="35881" name="AutoShape 254"/>
          <p:cNvSpPr>
            <a:spLocks noChangeArrowheads="1"/>
          </p:cNvSpPr>
          <p:nvPr/>
        </p:nvSpPr>
        <p:spPr bwMode="auto">
          <a:xfrm>
            <a:off x="3505200" y="5181600"/>
            <a:ext cx="2362200" cy="762000"/>
          </a:xfrm>
          <a:prstGeom prst="roundRect">
            <a:avLst>
              <a:gd name="adj" fmla="val 16667"/>
            </a:avLst>
          </a:prstGeom>
          <a:solidFill>
            <a:srgbClr val="98C0D9"/>
          </a:solidFill>
          <a:ln w="9525">
            <a:solidFill>
              <a:schemeClr val="tx1"/>
            </a:solidFill>
            <a:round/>
            <a:headEnd/>
            <a:tailEnd/>
          </a:ln>
        </p:spPr>
        <p:txBody>
          <a:bodyPr wrap="none" anchor="ctr"/>
          <a:lstStyle/>
          <a:p>
            <a:pPr algn="ctr"/>
            <a:r>
              <a:rPr lang="en-US" b="1">
                <a:latin typeface="Eras Medium ITC" pitchFamily="34" charset="0"/>
              </a:rPr>
              <a:t>Wage:  $ 8.25</a:t>
            </a:r>
          </a:p>
        </p:txBody>
      </p:sp>
      <p:sp>
        <p:nvSpPr>
          <p:cNvPr id="35882" name="Text Box 253"/>
          <p:cNvSpPr txBox="1">
            <a:spLocks noChangeArrowheads="1"/>
          </p:cNvSpPr>
          <p:nvPr/>
        </p:nvSpPr>
        <p:spPr bwMode="auto">
          <a:xfrm>
            <a:off x="3124200" y="5410200"/>
            <a:ext cx="304800" cy="366713"/>
          </a:xfrm>
          <a:prstGeom prst="rect">
            <a:avLst/>
          </a:prstGeom>
          <a:noFill/>
          <a:ln w="9525">
            <a:noFill/>
            <a:miter lim="800000"/>
            <a:headEnd/>
            <a:tailEnd/>
          </a:ln>
        </p:spPr>
        <p:txBody>
          <a:bodyPr>
            <a:spAutoFit/>
          </a:bodyPr>
          <a:lstStyle/>
          <a:p>
            <a:pPr>
              <a:spcBef>
                <a:spcPct val="50000"/>
              </a:spcBef>
            </a:pPr>
            <a:r>
              <a:rPr lang="en-US"/>
              <a:t>x</a:t>
            </a:r>
          </a:p>
        </p:txBody>
      </p:sp>
      <p:sp>
        <p:nvSpPr>
          <p:cNvPr id="35883" name="Text Box 254"/>
          <p:cNvSpPr txBox="1">
            <a:spLocks noChangeArrowheads="1"/>
          </p:cNvSpPr>
          <p:nvPr/>
        </p:nvSpPr>
        <p:spPr bwMode="auto">
          <a:xfrm>
            <a:off x="5943600" y="5410200"/>
            <a:ext cx="304800" cy="366713"/>
          </a:xfrm>
          <a:prstGeom prst="rect">
            <a:avLst/>
          </a:prstGeom>
          <a:noFill/>
          <a:ln w="9525">
            <a:noFill/>
            <a:miter lim="800000"/>
            <a:headEnd/>
            <a:tailEnd/>
          </a:ln>
        </p:spPr>
        <p:txBody>
          <a:bodyPr>
            <a:spAutoFit/>
          </a:bodyPr>
          <a:lstStyle/>
          <a:p>
            <a:pPr>
              <a:spcBef>
                <a:spcPct val="50000"/>
              </a:spcBef>
            </a:pPr>
            <a:r>
              <a:rPr lang="en-US">
                <a:latin typeface="Eras Medium ITC" pitchFamily="34" charset="0"/>
              </a:rPr>
              <a:t>=</a:t>
            </a:r>
          </a:p>
        </p:txBody>
      </p:sp>
      <p:pic>
        <p:nvPicPr>
          <p:cNvPr id="35884" name="Picture 9" descr="NFTE_SmallTagLock_PantoneC.jpg"/>
          <p:cNvPicPr>
            <a:picLocks noChangeAspect="1"/>
          </p:cNvPicPr>
          <p:nvPr/>
        </p:nvPicPr>
        <p:blipFill>
          <a:blip r:embed="rId4" cstate="print"/>
          <a:srcRect/>
          <a:stretch>
            <a:fillRect/>
          </a:stretch>
        </p:blipFill>
        <p:spPr bwMode="auto">
          <a:xfrm>
            <a:off x="152400" y="6019800"/>
            <a:ext cx="1447800" cy="720725"/>
          </a:xfrm>
          <a:prstGeom prst="rect">
            <a:avLst/>
          </a:prstGeom>
          <a:noFill/>
          <a:ln w="9525">
            <a:noFill/>
            <a:miter lim="800000"/>
            <a:headEnd/>
            <a:tailEnd/>
          </a:ln>
        </p:spPr>
      </p:pic>
      <p:sp>
        <p:nvSpPr>
          <p:cNvPr id="10" name="Rounded Rectangle 9"/>
          <p:cNvSpPr/>
          <p:nvPr/>
        </p:nvSpPr>
        <p:spPr bwMode="auto">
          <a:xfrm>
            <a:off x="6019800" y="6019800"/>
            <a:ext cx="1905000" cy="457200"/>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b="1" dirty="0">
                <a:solidFill>
                  <a:schemeClr val="bg1"/>
                </a:solidFill>
                <a:latin typeface="Eras Medium ITC" pitchFamily="34" charset="0"/>
                <a:cs typeface="Arial" charset="0"/>
              </a:rPr>
              <a:t>Total:  $ 2,200.96</a:t>
            </a:r>
          </a:p>
        </p:txBody>
      </p:sp>
      <p:sp>
        <p:nvSpPr>
          <p:cNvPr id="35886" name="Footer Placeholder 13"/>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15</a:t>
            </a:r>
          </a:p>
        </p:txBody>
      </p:sp>
      <p:pic>
        <p:nvPicPr>
          <p:cNvPr id="35887" name="Picture 8" descr="http://icons.mysitemyway.com/wp-content/gallery/black-paint-splatter-icons-animals/011052-black-paint-splatter-icon-animals-animal-antz.png"/>
          <p:cNvPicPr>
            <a:picLocks noChangeAspect="1" noChangeArrowheads="1"/>
          </p:cNvPicPr>
          <p:nvPr/>
        </p:nvPicPr>
        <p:blipFill>
          <a:blip r:embed="rId5" cstate="print"/>
          <a:srcRect/>
          <a:stretch>
            <a:fillRect/>
          </a:stretch>
        </p:blipFill>
        <p:spPr bwMode="auto">
          <a:xfrm>
            <a:off x="8077200" y="5791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sp>
        <p:nvSpPr>
          <p:cNvPr id="16" name="Rounded Rectangle 15"/>
          <p:cNvSpPr>
            <a:spLocks noChangeArrowheads="1"/>
          </p:cNvSpPr>
          <p:nvPr/>
        </p:nvSpPr>
        <p:spPr bwMode="auto">
          <a:xfrm>
            <a:off x="5105400" y="1524000"/>
            <a:ext cx="3505200" cy="18288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solidFill>
                <a:schemeClr val="bg1"/>
              </a:solidFill>
              <a:latin typeface="Myriad Web Pro" pitchFamily="34" charset="0"/>
            </a:endParaRPr>
          </a:p>
        </p:txBody>
      </p:sp>
      <p:sp>
        <p:nvSpPr>
          <p:cNvPr id="26" name="Rounded Rectangle 25"/>
          <p:cNvSpPr>
            <a:spLocks noChangeArrowheads="1"/>
          </p:cNvSpPr>
          <p:nvPr/>
        </p:nvSpPr>
        <p:spPr bwMode="auto">
          <a:xfrm>
            <a:off x="5105400" y="3733800"/>
            <a:ext cx="3505200" cy="18288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solidFill>
                <a:schemeClr val="tx1"/>
              </a:solidFill>
            </a:endParaRPr>
          </a:p>
        </p:txBody>
      </p:sp>
      <p:sp>
        <p:nvSpPr>
          <p:cNvPr id="36868" name="Title 1"/>
          <p:cNvSpPr>
            <a:spLocks noGrp="1"/>
          </p:cNvSpPr>
          <p:nvPr>
            <p:ph type="title"/>
          </p:nvPr>
        </p:nvSpPr>
        <p:spPr>
          <a:xfrm>
            <a:off x="612775" y="228600"/>
            <a:ext cx="8153400" cy="990600"/>
          </a:xfrm>
        </p:spPr>
        <p:txBody>
          <a:bodyPr/>
          <a:lstStyle/>
          <a:p>
            <a:pPr eaLnBrk="1" hangingPunct="1"/>
            <a:r>
              <a:rPr lang="en-US" smtClean="0">
                <a:solidFill>
                  <a:schemeClr val="bg1"/>
                </a:solidFill>
                <a:latin typeface="Eras Bold ITC" pitchFamily="34" charset="0"/>
                <a:ea typeface="ＭＳ Ｐゴシック"/>
                <a:cs typeface="ＭＳ Ｐゴシック"/>
              </a:rPr>
              <a:t>Return</a:t>
            </a:r>
            <a:endParaRPr lang="en-US" i="1" smtClean="0">
              <a:solidFill>
                <a:schemeClr val="bg1"/>
              </a:solidFill>
              <a:latin typeface="Eras Bold ITC" pitchFamily="34" charset="0"/>
              <a:ea typeface="ＭＳ Ｐゴシック"/>
              <a:cs typeface="ＭＳ Ｐゴシック"/>
            </a:endParaRPr>
          </a:p>
        </p:txBody>
      </p:sp>
      <p:sp>
        <p:nvSpPr>
          <p:cNvPr id="4" name="Title 1"/>
          <p:cNvSpPr txBox="1">
            <a:spLocks/>
          </p:cNvSpPr>
          <p:nvPr/>
        </p:nvSpPr>
        <p:spPr bwMode="auto">
          <a:xfrm>
            <a:off x="838200" y="3810000"/>
            <a:ext cx="3124200" cy="609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b="1">
                <a:solidFill>
                  <a:schemeClr val="tx1"/>
                </a:solidFill>
                <a:latin typeface="Eras Medium ITC" pitchFamily="34" charset="0"/>
                <a:cs typeface="Arial" charset="0"/>
              </a:rPr>
              <a:t>…on Sales</a:t>
            </a:r>
          </a:p>
        </p:txBody>
      </p:sp>
      <p:sp>
        <p:nvSpPr>
          <p:cNvPr id="5" name="Title 1"/>
          <p:cNvSpPr txBox="1">
            <a:spLocks/>
          </p:cNvSpPr>
          <p:nvPr/>
        </p:nvSpPr>
        <p:spPr bwMode="auto">
          <a:xfrm>
            <a:off x="838200" y="1600200"/>
            <a:ext cx="3124200" cy="609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b="1" dirty="0">
                <a:solidFill>
                  <a:schemeClr val="tx1"/>
                </a:solidFill>
                <a:latin typeface="Eras Medium ITC" pitchFamily="34" charset="0"/>
                <a:cs typeface="Arial" charset="0"/>
              </a:rPr>
              <a:t>…on Investment</a:t>
            </a:r>
          </a:p>
        </p:txBody>
      </p:sp>
      <p:sp>
        <p:nvSpPr>
          <p:cNvPr id="36871" name="Title 1"/>
          <p:cNvSpPr txBox="1">
            <a:spLocks/>
          </p:cNvSpPr>
          <p:nvPr/>
        </p:nvSpPr>
        <p:spPr bwMode="auto">
          <a:xfrm>
            <a:off x="5334000" y="1752600"/>
            <a:ext cx="3124200" cy="609600"/>
          </a:xfrm>
          <a:prstGeom prst="rect">
            <a:avLst/>
          </a:prstGeom>
          <a:noFill/>
          <a:ln w="9525">
            <a:noFill/>
            <a:miter lim="800000"/>
            <a:headEnd/>
            <a:tailEnd/>
          </a:ln>
        </p:spPr>
        <p:txBody>
          <a:bodyPr anchor="ctr"/>
          <a:lstStyle/>
          <a:p>
            <a:pPr algn="ctr"/>
            <a:r>
              <a:rPr lang="en-US" sz="3200" b="1">
                <a:latin typeface="Eras Medium ITC" pitchFamily="34" charset="0"/>
              </a:rPr>
              <a:t>668 %</a:t>
            </a:r>
          </a:p>
        </p:txBody>
      </p:sp>
      <p:sp>
        <p:nvSpPr>
          <p:cNvPr id="36872" name="Title 1"/>
          <p:cNvSpPr txBox="1">
            <a:spLocks/>
          </p:cNvSpPr>
          <p:nvPr/>
        </p:nvSpPr>
        <p:spPr bwMode="auto">
          <a:xfrm>
            <a:off x="304800" y="2286000"/>
            <a:ext cx="2133600" cy="533400"/>
          </a:xfrm>
          <a:prstGeom prst="rect">
            <a:avLst/>
          </a:prstGeom>
          <a:noFill/>
          <a:ln w="9525">
            <a:noFill/>
            <a:miter lim="800000"/>
            <a:headEnd/>
            <a:tailEnd/>
          </a:ln>
        </p:spPr>
        <p:txBody>
          <a:bodyPr anchor="ctr"/>
          <a:lstStyle/>
          <a:p>
            <a:pPr algn="ctr"/>
            <a:r>
              <a:rPr lang="en-US" b="1">
                <a:latin typeface="Eras Medium ITC" pitchFamily="34" charset="0"/>
              </a:rPr>
              <a:t>Annual Net Profit</a:t>
            </a:r>
            <a:endParaRPr lang="en-US" sz="1600" b="1">
              <a:latin typeface="Eras Medium ITC" pitchFamily="34" charset="0"/>
            </a:endParaRPr>
          </a:p>
        </p:txBody>
      </p:sp>
      <p:sp>
        <p:nvSpPr>
          <p:cNvPr id="36873" name="Title 1"/>
          <p:cNvSpPr txBox="1">
            <a:spLocks/>
          </p:cNvSpPr>
          <p:nvPr/>
        </p:nvSpPr>
        <p:spPr bwMode="auto">
          <a:xfrm>
            <a:off x="304800" y="2819400"/>
            <a:ext cx="2133600" cy="533400"/>
          </a:xfrm>
          <a:prstGeom prst="rect">
            <a:avLst/>
          </a:prstGeom>
          <a:noFill/>
          <a:ln w="9525">
            <a:noFill/>
            <a:miter lim="800000"/>
            <a:headEnd/>
            <a:tailEnd/>
          </a:ln>
        </p:spPr>
        <p:txBody>
          <a:bodyPr anchor="ctr"/>
          <a:lstStyle/>
          <a:p>
            <a:pPr algn="ctr"/>
            <a:r>
              <a:rPr lang="en-US" b="1">
                <a:latin typeface="Eras Medium ITC" pitchFamily="34" charset="0"/>
              </a:rPr>
              <a:t>Start-Up Inv.</a:t>
            </a:r>
          </a:p>
        </p:txBody>
      </p:sp>
      <p:sp>
        <p:nvSpPr>
          <p:cNvPr id="36874" name="Title 1"/>
          <p:cNvSpPr txBox="1">
            <a:spLocks/>
          </p:cNvSpPr>
          <p:nvPr/>
        </p:nvSpPr>
        <p:spPr bwMode="auto">
          <a:xfrm>
            <a:off x="2819400" y="2286000"/>
            <a:ext cx="2133600" cy="533400"/>
          </a:xfrm>
          <a:prstGeom prst="rect">
            <a:avLst/>
          </a:prstGeom>
          <a:noFill/>
          <a:ln w="9525">
            <a:noFill/>
            <a:miter lim="800000"/>
            <a:headEnd/>
            <a:tailEnd/>
          </a:ln>
        </p:spPr>
        <p:txBody>
          <a:bodyPr anchor="ctr"/>
          <a:lstStyle/>
          <a:p>
            <a:pPr marL="228600" indent="-228600" algn="ctr">
              <a:spcBef>
                <a:spcPts val="475"/>
              </a:spcBef>
            </a:pPr>
            <a:r>
              <a:rPr lang="en-US" b="1">
                <a:latin typeface="Eras Medium ITC" pitchFamily="34" charset="0"/>
                <a:ea typeface="ＭＳ Ｐゴシック"/>
                <a:cs typeface="ＭＳ Ｐゴシック"/>
              </a:rPr>
              <a:t>$ 14,708.83</a:t>
            </a:r>
          </a:p>
        </p:txBody>
      </p:sp>
      <p:sp>
        <p:nvSpPr>
          <p:cNvPr id="36875" name="Title 1"/>
          <p:cNvSpPr txBox="1">
            <a:spLocks/>
          </p:cNvSpPr>
          <p:nvPr/>
        </p:nvSpPr>
        <p:spPr bwMode="auto">
          <a:xfrm>
            <a:off x="2819400" y="2819400"/>
            <a:ext cx="2133600" cy="533400"/>
          </a:xfrm>
          <a:prstGeom prst="rect">
            <a:avLst/>
          </a:prstGeom>
          <a:noFill/>
          <a:ln w="9525">
            <a:noFill/>
            <a:miter lim="800000"/>
            <a:headEnd/>
            <a:tailEnd/>
          </a:ln>
        </p:spPr>
        <p:txBody>
          <a:bodyPr anchor="ctr"/>
          <a:lstStyle/>
          <a:p>
            <a:pPr algn="ctr"/>
            <a:r>
              <a:rPr lang="en-US" b="1">
                <a:latin typeface="Eras Medium ITC" pitchFamily="34" charset="0"/>
              </a:rPr>
              <a:t>$ 2,200.96</a:t>
            </a:r>
          </a:p>
        </p:txBody>
      </p:sp>
      <p:cxnSp>
        <p:nvCxnSpPr>
          <p:cNvPr id="36876" name="Straight Connector 11"/>
          <p:cNvCxnSpPr>
            <a:cxnSpLocks noChangeShapeType="1"/>
          </p:cNvCxnSpPr>
          <p:nvPr/>
        </p:nvCxnSpPr>
        <p:spPr bwMode="auto">
          <a:xfrm>
            <a:off x="457200" y="2819400"/>
            <a:ext cx="1828800" cy="0"/>
          </a:xfrm>
          <a:prstGeom prst="line">
            <a:avLst/>
          </a:prstGeom>
          <a:noFill/>
          <a:ln w="31750" algn="ctr">
            <a:solidFill>
              <a:schemeClr val="bg1"/>
            </a:solidFill>
            <a:round/>
            <a:headEnd/>
            <a:tailEnd/>
          </a:ln>
        </p:spPr>
      </p:cxnSp>
      <p:sp>
        <p:nvSpPr>
          <p:cNvPr id="36877" name="Title 1"/>
          <p:cNvSpPr txBox="1">
            <a:spLocks/>
          </p:cNvSpPr>
          <p:nvPr/>
        </p:nvSpPr>
        <p:spPr bwMode="auto">
          <a:xfrm>
            <a:off x="2133600" y="2514600"/>
            <a:ext cx="990600" cy="533400"/>
          </a:xfrm>
          <a:prstGeom prst="rect">
            <a:avLst/>
          </a:prstGeom>
          <a:noFill/>
          <a:ln w="9525">
            <a:noFill/>
            <a:miter lim="800000"/>
            <a:headEnd/>
            <a:tailEnd/>
          </a:ln>
        </p:spPr>
        <p:txBody>
          <a:bodyPr anchor="ctr"/>
          <a:lstStyle/>
          <a:p>
            <a:pPr algn="ctr"/>
            <a:r>
              <a:rPr lang="en-US" sz="2000" b="1">
                <a:latin typeface="Eras Medium ITC" pitchFamily="34" charset="0"/>
              </a:rPr>
              <a:t>=</a:t>
            </a:r>
          </a:p>
        </p:txBody>
      </p:sp>
      <p:cxnSp>
        <p:nvCxnSpPr>
          <p:cNvPr id="36878" name="Straight Connector 13"/>
          <p:cNvCxnSpPr>
            <a:cxnSpLocks noChangeShapeType="1"/>
          </p:cNvCxnSpPr>
          <p:nvPr/>
        </p:nvCxnSpPr>
        <p:spPr bwMode="auto">
          <a:xfrm>
            <a:off x="2895600" y="2819400"/>
            <a:ext cx="1828800" cy="0"/>
          </a:xfrm>
          <a:prstGeom prst="line">
            <a:avLst/>
          </a:prstGeom>
          <a:noFill/>
          <a:ln w="31750" algn="ctr">
            <a:solidFill>
              <a:schemeClr val="bg1"/>
            </a:solidFill>
            <a:round/>
            <a:headEnd/>
            <a:tailEnd/>
          </a:ln>
        </p:spPr>
      </p:cxnSp>
      <p:sp>
        <p:nvSpPr>
          <p:cNvPr id="36879" name="Title 1"/>
          <p:cNvSpPr txBox="1">
            <a:spLocks/>
          </p:cNvSpPr>
          <p:nvPr/>
        </p:nvSpPr>
        <p:spPr bwMode="auto">
          <a:xfrm>
            <a:off x="5334000" y="2667000"/>
            <a:ext cx="3124200" cy="609600"/>
          </a:xfrm>
          <a:prstGeom prst="rect">
            <a:avLst/>
          </a:prstGeom>
          <a:noFill/>
          <a:ln w="9525">
            <a:noFill/>
            <a:miter lim="800000"/>
            <a:headEnd/>
            <a:tailEnd/>
          </a:ln>
        </p:spPr>
        <p:txBody>
          <a:bodyPr anchor="ctr"/>
          <a:lstStyle/>
          <a:p>
            <a:pPr algn="ctr"/>
            <a:r>
              <a:rPr lang="en-US" sz="3200" b="1">
                <a:latin typeface="Eras Medium ITC" pitchFamily="34" charset="0"/>
              </a:rPr>
              <a:t>$ 6.68</a:t>
            </a:r>
          </a:p>
        </p:txBody>
      </p:sp>
      <p:sp>
        <p:nvSpPr>
          <p:cNvPr id="36880" name="Title 1"/>
          <p:cNvSpPr txBox="1">
            <a:spLocks/>
          </p:cNvSpPr>
          <p:nvPr/>
        </p:nvSpPr>
        <p:spPr bwMode="auto">
          <a:xfrm>
            <a:off x="5334000" y="3886200"/>
            <a:ext cx="3124200" cy="609600"/>
          </a:xfrm>
          <a:prstGeom prst="rect">
            <a:avLst/>
          </a:prstGeom>
          <a:noFill/>
          <a:ln w="9525">
            <a:noFill/>
            <a:miter lim="800000"/>
            <a:headEnd/>
            <a:tailEnd/>
          </a:ln>
        </p:spPr>
        <p:txBody>
          <a:bodyPr anchor="ctr"/>
          <a:lstStyle/>
          <a:p>
            <a:pPr algn="ctr"/>
            <a:r>
              <a:rPr lang="en-US" sz="3200" b="1">
                <a:latin typeface="Eras Medium ITC" pitchFamily="34" charset="0"/>
              </a:rPr>
              <a:t>32%</a:t>
            </a:r>
          </a:p>
        </p:txBody>
      </p:sp>
      <p:sp>
        <p:nvSpPr>
          <p:cNvPr id="36881" name="Title 1"/>
          <p:cNvSpPr txBox="1">
            <a:spLocks/>
          </p:cNvSpPr>
          <p:nvPr/>
        </p:nvSpPr>
        <p:spPr bwMode="auto">
          <a:xfrm>
            <a:off x="304800" y="4724400"/>
            <a:ext cx="2133600" cy="533400"/>
          </a:xfrm>
          <a:prstGeom prst="rect">
            <a:avLst/>
          </a:prstGeom>
          <a:noFill/>
          <a:ln w="9525">
            <a:noFill/>
            <a:miter lim="800000"/>
            <a:headEnd/>
            <a:tailEnd/>
          </a:ln>
        </p:spPr>
        <p:txBody>
          <a:bodyPr anchor="ctr"/>
          <a:lstStyle/>
          <a:p>
            <a:pPr algn="ctr"/>
            <a:r>
              <a:rPr lang="en-US" b="1">
                <a:latin typeface="Eras Medium ITC" pitchFamily="34" charset="0"/>
              </a:rPr>
              <a:t>Annual Net Profit</a:t>
            </a:r>
          </a:p>
        </p:txBody>
      </p:sp>
      <p:sp>
        <p:nvSpPr>
          <p:cNvPr id="36882" name="Title 1"/>
          <p:cNvSpPr txBox="1">
            <a:spLocks/>
          </p:cNvSpPr>
          <p:nvPr/>
        </p:nvSpPr>
        <p:spPr bwMode="auto">
          <a:xfrm>
            <a:off x="304800" y="5257800"/>
            <a:ext cx="2133600" cy="533400"/>
          </a:xfrm>
          <a:prstGeom prst="rect">
            <a:avLst/>
          </a:prstGeom>
          <a:noFill/>
          <a:ln w="9525">
            <a:noFill/>
            <a:miter lim="800000"/>
            <a:headEnd/>
            <a:tailEnd/>
          </a:ln>
        </p:spPr>
        <p:txBody>
          <a:bodyPr anchor="ctr"/>
          <a:lstStyle/>
          <a:p>
            <a:pPr algn="ctr"/>
            <a:r>
              <a:rPr lang="en-US" b="1">
                <a:latin typeface="Eras Medium ITC" pitchFamily="34" charset="0"/>
              </a:rPr>
              <a:t>Total Sales</a:t>
            </a:r>
          </a:p>
        </p:txBody>
      </p:sp>
      <p:sp>
        <p:nvSpPr>
          <p:cNvPr id="36883" name="Title 1"/>
          <p:cNvSpPr txBox="1">
            <a:spLocks/>
          </p:cNvSpPr>
          <p:nvPr/>
        </p:nvSpPr>
        <p:spPr bwMode="auto">
          <a:xfrm>
            <a:off x="2819400" y="4724400"/>
            <a:ext cx="2133600" cy="533400"/>
          </a:xfrm>
          <a:prstGeom prst="rect">
            <a:avLst/>
          </a:prstGeom>
          <a:noFill/>
          <a:ln w="9525">
            <a:noFill/>
            <a:miter lim="800000"/>
            <a:headEnd/>
            <a:tailEnd/>
          </a:ln>
        </p:spPr>
        <p:txBody>
          <a:bodyPr anchor="ctr"/>
          <a:lstStyle/>
          <a:p>
            <a:pPr algn="ctr"/>
            <a:r>
              <a:rPr lang="en-US" b="1">
                <a:latin typeface="Eras Medium ITC" pitchFamily="34" charset="0"/>
                <a:ea typeface="ＭＳ Ｐゴシック"/>
                <a:cs typeface="ＭＳ Ｐゴシック"/>
              </a:rPr>
              <a:t>$ 14,708.83</a:t>
            </a:r>
          </a:p>
        </p:txBody>
      </p:sp>
      <p:sp>
        <p:nvSpPr>
          <p:cNvPr id="36884" name="Title 1"/>
          <p:cNvSpPr txBox="1">
            <a:spLocks/>
          </p:cNvSpPr>
          <p:nvPr/>
        </p:nvSpPr>
        <p:spPr bwMode="auto">
          <a:xfrm>
            <a:off x="2819400" y="5257800"/>
            <a:ext cx="2133600" cy="533400"/>
          </a:xfrm>
          <a:prstGeom prst="rect">
            <a:avLst/>
          </a:prstGeom>
          <a:noFill/>
          <a:ln w="9525">
            <a:noFill/>
            <a:miter lim="800000"/>
            <a:headEnd/>
            <a:tailEnd/>
          </a:ln>
        </p:spPr>
        <p:txBody>
          <a:bodyPr anchor="ctr"/>
          <a:lstStyle/>
          <a:p>
            <a:pPr algn="ctr"/>
            <a:r>
              <a:rPr lang="en-US" b="1">
                <a:latin typeface="Eras Medium ITC" pitchFamily="34" charset="0"/>
              </a:rPr>
              <a:t>$</a:t>
            </a:r>
            <a:r>
              <a:rPr lang="en-US" b="1">
                <a:latin typeface="Eras Medium ITC" pitchFamily="34" charset="0"/>
                <a:ea typeface="ＭＳ Ｐゴシック"/>
                <a:cs typeface="ＭＳ Ｐゴシック"/>
              </a:rPr>
              <a:t>45,500.00</a:t>
            </a:r>
            <a:endParaRPr lang="en-US" b="1"/>
          </a:p>
        </p:txBody>
      </p:sp>
      <p:cxnSp>
        <p:nvCxnSpPr>
          <p:cNvPr id="36885" name="Straight Connector 21"/>
          <p:cNvCxnSpPr>
            <a:cxnSpLocks noChangeShapeType="1"/>
          </p:cNvCxnSpPr>
          <p:nvPr/>
        </p:nvCxnSpPr>
        <p:spPr bwMode="auto">
          <a:xfrm>
            <a:off x="457200" y="5257800"/>
            <a:ext cx="1828800" cy="0"/>
          </a:xfrm>
          <a:prstGeom prst="line">
            <a:avLst/>
          </a:prstGeom>
          <a:noFill/>
          <a:ln w="31750" algn="ctr">
            <a:solidFill>
              <a:schemeClr val="bg1"/>
            </a:solidFill>
            <a:round/>
            <a:headEnd/>
            <a:tailEnd/>
          </a:ln>
        </p:spPr>
      </p:cxnSp>
      <p:sp>
        <p:nvSpPr>
          <p:cNvPr id="36886" name="Title 1"/>
          <p:cNvSpPr txBox="1">
            <a:spLocks/>
          </p:cNvSpPr>
          <p:nvPr/>
        </p:nvSpPr>
        <p:spPr bwMode="auto">
          <a:xfrm>
            <a:off x="2133600" y="4953000"/>
            <a:ext cx="990600" cy="533400"/>
          </a:xfrm>
          <a:prstGeom prst="rect">
            <a:avLst/>
          </a:prstGeom>
          <a:noFill/>
          <a:ln w="9525">
            <a:noFill/>
            <a:miter lim="800000"/>
            <a:headEnd/>
            <a:tailEnd/>
          </a:ln>
        </p:spPr>
        <p:txBody>
          <a:bodyPr anchor="ctr"/>
          <a:lstStyle/>
          <a:p>
            <a:pPr algn="ctr"/>
            <a:r>
              <a:rPr lang="en-US" sz="2000" b="1">
                <a:latin typeface="Eras Medium ITC" pitchFamily="34" charset="0"/>
              </a:rPr>
              <a:t>=</a:t>
            </a:r>
          </a:p>
        </p:txBody>
      </p:sp>
      <p:cxnSp>
        <p:nvCxnSpPr>
          <p:cNvPr id="36887" name="Straight Connector 23"/>
          <p:cNvCxnSpPr>
            <a:cxnSpLocks noChangeShapeType="1"/>
          </p:cNvCxnSpPr>
          <p:nvPr/>
        </p:nvCxnSpPr>
        <p:spPr bwMode="auto">
          <a:xfrm>
            <a:off x="2895600" y="5257800"/>
            <a:ext cx="1828800" cy="0"/>
          </a:xfrm>
          <a:prstGeom prst="line">
            <a:avLst/>
          </a:prstGeom>
          <a:noFill/>
          <a:ln w="31750" algn="ctr">
            <a:solidFill>
              <a:schemeClr val="bg1"/>
            </a:solidFill>
            <a:round/>
            <a:headEnd/>
            <a:tailEnd/>
          </a:ln>
        </p:spPr>
      </p:cxnSp>
      <p:sp>
        <p:nvSpPr>
          <p:cNvPr id="36888" name="Title 1"/>
          <p:cNvSpPr txBox="1">
            <a:spLocks/>
          </p:cNvSpPr>
          <p:nvPr/>
        </p:nvSpPr>
        <p:spPr bwMode="auto">
          <a:xfrm>
            <a:off x="5257800" y="4724400"/>
            <a:ext cx="3276600" cy="609600"/>
          </a:xfrm>
          <a:prstGeom prst="rect">
            <a:avLst/>
          </a:prstGeom>
          <a:noFill/>
          <a:ln w="9525">
            <a:noFill/>
            <a:miter lim="800000"/>
            <a:headEnd/>
            <a:tailEnd/>
          </a:ln>
        </p:spPr>
        <p:txBody>
          <a:bodyPr anchor="ctr"/>
          <a:lstStyle/>
          <a:p>
            <a:pPr algn="ctr"/>
            <a:r>
              <a:rPr lang="en-US" sz="3200" b="1">
                <a:latin typeface="Eras Medium ITC" pitchFamily="34" charset="0"/>
              </a:rPr>
              <a:t>$ .32 </a:t>
            </a:r>
          </a:p>
        </p:txBody>
      </p:sp>
      <p:pic>
        <p:nvPicPr>
          <p:cNvPr id="36889" name="Picture 26" descr="NFTE_SmallTagLock_PantoneC.jpg"/>
          <p:cNvPicPr>
            <a:picLocks noChangeAspect="1"/>
          </p:cNvPicPr>
          <p:nvPr/>
        </p:nvPicPr>
        <p:blipFill>
          <a:blip r:embed="rId4" cstate="print"/>
          <a:srcRect/>
          <a:stretch>
            <a:fillRect/>
          </a:stretch>
        </p:blipFill>
        <p:spPr bwMode="auto">
          <a:xfrm>
            <a:off x="152400" y="6019800"/>
            <a:ext cx="1447800" cy="720725"/>
          </a:xfrm>
          <a:prstGeom prst="rect">
            <a:avLst/>
          </a:prstGeom>
          <a:noFill/>
          <a:ln w="9525">
            <a:noFill/>
            <a:miter lim="800000"/>
            <a:headEnd/>
            <a:tailEnd/>
          </a:ln>
        </p:spPr>
      </p:pic>
      <p:sp>
        <p:nvSpPr>
          <p:cNvPr id="36890" name="Footer Placeholder 28"/>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16</a:t>
            </a:r>
          </a:p>
        </p:txBody>
      </p:sp>
      <p:pic>
        <p:nvPicPr>
          <p:cNvPr id="36891" name="Picture 8" descr="http://icons.mysitemyway.com/wp-content/gallery/black-paint-splatter-icons-animals/011052-black-paint-splatter-icon-animals-animal-antz.png"/>
          <p:cNvPicPr>
            <a:picLocks noChangeAspect="1" noChangeArrowheads="1"/>
          </p:cNvPicPr>
          <p:nvPr/>
        </p:nvPicPr>
        <p:blipFill>
          <a:blip r:embed="rId5" cstate="print"/>
          <a:srcRect/>
          <a:stretch>
            <a:fillRect/>
          </a:stretch>
        </p:blipFill>
        <p:spPr bwMode="auto">
          <a:xfrm>
            <a:off x="8077200" y="5791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04800"/>
            <a:ext cx="8229600" cy="1143000"/>
          </a:xfrm>
        </p:spPr>
        <p:txBody>
          <a:bodyPr/>
          <a:lstStyle/>
          <a:p>
            <a:pPr eaLnBrk="1" hangingPunct="1"/>
            <a:r>
              <a:rPr lang="en-US" smtClean="0">
                <a:solidFill>
                  <a:schemeClr val="bg1"/>
                </a:solidFill>
                <a:latin typeface="Eras Bold ITC" pitchFamily="34" charset="0"/>
                <a:ea typeface="ＭＳ Ｐゴシック"/>
                <a:cs typeface="ＭＳ Ｐゴシック"/>
              </a:rPr>
              <a:t>Financing Strategy</a:t>
            </a:r>
            <a:endParaRPr lang="en-US" sz="2000" i="1" smtClean="0">
              <a:solidFill>
                <a:schemeClr val="bg1"/>
              </a:solidFill>
              <a:latin typeface="Eras Bold ITC" pitchFamily="34" charset="0"/>
              <a:ea typeface="ＭＳ Ｐゴシック"/>
              <a:cs typeface="ＭＳ Ｐゴシック"/>
            </a:endParaRPr>
          </a:p>
        </p:txBody>
      </p:sp>
      <p:graphicFrame>
        <p:nvGraphicFramePr>
          <p:cNvPr id="37945" name="Group 57"/>
          <p:cNvGraphicFramePr>
            <a:graphicFrameLocks noGrp="1"/>
          </p:cNvGraphicFramePr>
          <p:nvPr>
            <p:ph sz="quarter" idx="1"/>
          </p:nvPr>
        </p:nvGraphicFramePr>
        <p:xfrm>
          <a:off x="304800" y="2438400"/>
          <a:ext cx="8504238" cy="1190625"/>
        </p:xfrm>
        <a:graphic>
          <a:graphicData uri="http://schemas.openxmlformats.org/drawingml/2006/table">
            <a:tbl>
              <a:tblPr/>
              <a:tblGrid>
                <a:gridCol w="2209800"/>
                <a:gridCol w="1355725"/>
                <a:gridCol w="1646238"/>
                <a:gridCol w="1646237"/>
                <a:gridCol w="1646238"/>
              </a:tblGrid>
              <a:tr h="428625">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Eras Medium ITC" pitchFamily="34" charset="0"/>
                          <a:ea typeface="ＭＳ Ｐゴシック"/>
                          <a:cs typeface="ＭＳ Ｐゴシック"/>
                        </a:rPr>
                        <a:t>Source</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6FC6"/>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Eras Medium ITC" pitchFamily="34" charset="0"/>
                          <a:ea typeface="ＭＳ Ｐゴシック"/>
                          <a:cs typeface="ＭＳ Ｐゴシック"/>
                        </a:rPr>
                        <a:t>Amount</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6FC6"/>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Eras Medium ITC" pitchFamily="34" charset="0"/>
                          <a:ea typeface="ＭＳ Ｐゴシック"/>
                          <a:cs typeface="ＭＳ Ｐゴシック"/>
                        </a:rPr>
                        <a:t>Debt</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6FC6"/>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Eras Medium ITC" pitchFamily="34" charset="0"/>
                          <a:ea typeface="ＭＳ Ｐゴシック"/>
                          <a:cs typeface="ＭＳ Ｐゴシック"/>
                        </a:rPr>
                        <a:t>Equity</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6FC6"/>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Eras Medium ITC" pitchFamily="34" charset="0"/>
                          <a:ea typeface="ＭＳ Ｐゴシック"/>
                          <a:cs typeface="ＭＳ Ｐゴシック"/>
                        </a:rPr>
                        <a:t>Gift</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6FC6"/>
                    </a:solidFill>
                  </a:tcPr>
                </a:tc>
              </a:tr>
              <a:tr h="42862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rPr>
                        <a:t>Personal Savings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pPr>
                      <a:r>
                        <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4400" b="0" i="0" u="none" strike="noStrike" cap="none" normalizeH="0" baseline="0" smtClean="0">
                          <a:ln>
                            <a:noFill/>
                          </a:ln>
                          <a:solidFill>
                            <a:schemeClr val="bg1"/>
                          </a:solidFill>
                          <a:effectLst/>
                          <a:latin typeface="Eras Medium ITC" pitchFamily="34" charset="0"/>
                          <a:ea typeface="ＭＳ Ｐゴシック"/>
                          <a:cs typeface="ＭＳ Ｐゴシック"/>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Eras Medium ITC" pitchFamily="34"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80E9"/>
                    </a:solidFill>
                  </a:tcPr>
                </a:tc>
              </a:tr>
            </a:tbl>
          </a:graphicData>
        </a:graphic>
      </p:graphicFrame>
      <p:pic>
        <p:nvPicPr>
          <p:cNvPr id="37911" name="Picture 7" descr="NFTE_SmallTagLock_PantoneC.jpg"/>
          <p:cNvPicPr>
            <a:picLocks noChangeAspect="1"/>
          </p:cNvPicPr>
          <p:nvPr/>
        </p:nvPicPr>
        <p:blipFill>
          <a:blip r:embed="rId4" cstate="print"/>
          <a:srcRect/>
          <a:stretch>
            <a:fillRect/>
          </a:stretch>
        </p:blipFill>
        <p:spPr bwMode="auto">
          <a:xfrm>
            <a:off x="152400" y="6019800"/>
            <a:ext cx="1447800" cy="720725"/>
          </a:xfrm>
          <a:prstGeom prst="rect">
            <a:avLst/>
          </a:prstGeom>
          <a:noFill/>
          <a:ln w="9525">
            <a:noFill/>
            <a:miter lim="800000"/>
            <a:headEnd/>
            <a:tailEnd/>
          </a:ln>
        </p:spPr>
      </p:pic>
      <p:sp>
        <p:nvSpPr>
          <p:cNvPr id="37912" name="Footer Placeholder 8"/>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17</a:t>
            </a:r>
          </a:p>
        </p:txBody>
      </p:sp>
      <p:sp>
        <p:nvSpPr>
          <p:cNvPr id="11" name="Rounded Rectangle 10"/>
          <p:cNvSpPr/>
          <p:nvPr/>
        </p:nvSpPr>
        <p:spPr bwMode="auto">
          <a:xfrm>
            <a:off x="5943600" y="4724400"/>
            <a:ext cx="2667000" cy="685800"/>
          </a:xfrm>
          <a:prstGeom prst="roundRect">
            <a:avLst/>
          </a:prstGeom>
          <a:solidFill>
            <a:srgbClr val="0F6FC6"/>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b="1" dirty="0">
                <a:solidFill>
                  <a:schemeClr val="bg1"/>
                </a:solidFill>
                <a:latin typeface="Eras Medium ITC" pitchFamily="34" charset="0"/>
                <a:cs typeface="Arial" charset="0"/>
              </a:rPr>
              <a:t>Total:  $ 2,200.96</a:t>
            </a:r>
          </a:p>
        </p:txBody>
      </p:sp>
      <p:pic>
        <p:nvPicPr>
          <p:cNvPr id="37914" name="Picture 8" descr="http://icons.mysitemyway.com/wp-content/gallery/black-paint-splatter-icons-animals/011052-black-paint-splatter-icon-animals-animal-antz.png"/>
          <p:cNvPicPr>
            <a:picLocks noChangeAspect="1" noChangeArrowheads="1"/>
          </p:cNvPicPr>
          <p:nvPr/>
        </p:nvPicPr>
        <p:blipFill>
          <a:blip r:embed="rId5" cstate="print"/>
          <a:srcRect/>
          <a:stretch>
            <a:fillRect/>
          </a:stretch>
        </p:blipFill>
        <p:spPr bwMode="auto">
          <a:xfrm>
            <a:off x="8077200" y="5791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sp>
        <p:nvSpPr>
          <p:cNvPr id="11267" name="Title 7"/>
          <p:cNvSpPr>
            <a:spLocks noGrp="1"/>
          </p:cNvSpPr>
          <p:nvPr>
            <p:ph type="title"/>
          </p:nvPr>
        </p:nvSpPr>
        <p:spPr>
          <a:xfrm>
            <a:off x="457200" y="1295400"/>
            <a:ext cx="8229600" cy="2971800"/>
          </a:xfrm>
        </p:spPr>
        <p:txBody>
          <a:bodyPr>
            <a:normAutofit fontScale="90000"/>
          </a:bodyPr>
          <a:lstStyle/>
          <a:p>
            <a:pPr algn="ctr" eaLnBrk="1" fontAlgn="auto" hangingPunct="1">
              <a:spcAft>
                <a:spcPts val="0"/>
              </a:spcAft>
              <a:defRPr/>
            </a:pPr>
            <a:r>
              <a:rPr sz="7200" dirty="0">
                <a:solidFill>
                  <a:schemeClr val="bg1"/>
                </a:solidFill>
                <a:latin typeface="Forte" pitchFamily="66" charset="0"/>
                <a:ea typeface="ＭＳ Ｐゴシック" charset="-128"/>
              </a:rPr>
              <a:t/>
            </a:r>
            <a:br>
              <a:rPr sz="7200" dirty="0">
                <a:solidFill>
                  <a:schemeClr val="bg1"/>
                </a:solidFill>
                <a:latin typeface="Forte" pitchFamily="66" charset="0"/>
                <a:ea typeface="ＭＳ Ｐゴシック" charset="-128"/>
              </a:rPr>
            </a:br>
            <a:r>
              <a:rPr sz="7200" dirty="0">
                <a:solidFill>
                  <a:schemeClr val="bg1"/>
                </a:solidFill>
                <a:latin typeface="Forte" pitchFamily="66" charset="0"/>
                <a:ea typeface="ＭＳ Ｐゴシック" charset="-128"/>
              </a:rPr>
              <a:t/>
            </a:r>
            <a:br>
              <a:rPr sz="7200" dirty="0">
                <a:solidFill>
                  <a:schemeClr val="bg1"/>
                </a:solidFill>
                <a:latin typeface="Forte" pitchFamily="66" charset="0"/>
                <a:ea typeface="ＭＳ Ｐゴシック" charset="-128"/>
              </a:rPr>
            </a:br>
            <a:r>
              <a:rPr lang="en-US" sz="6000" dirty="0" smtClean="0">
                <a:solidFill>
                  <a:schemeClr val="tx1"/>
                </a:solidFill>
                <a:latin typeface="Forte" pitchFamily="66" charset="0"/>
                <a:ea typeface="ＭＳ Ｐゴシック" charset="-128"/>
              </a:rPr>
              <a:t>ANT’s Painting</a:t>
            </a:r>
            <a:r>
              <a:rPr sz="7200" dirty="0">
                <a:solidFill>
                  <a:schemeClr val="tx1"/>
                </a:solidFill>
                <a:latin typeface="Forte" pitchFamily="66" charset="0"/>
                <a:ea typeface="ＭＳ Ｐゴシック" charset="-128"/>
              </a:rPr>
              <a:t/>
            </a:r>
            <a:br>
              <a:rPr sz="7200" dirty="0">
                <a:solidFill>
                  <a:schemeClr val="tx1"/>
                </a:solidFill>
                <a:latin typeface="Forte" pitchFamily="66" charset="0"/>
                <a:ea typeface="ＭＳ Ｐゴシック" charset="-128"/>
              </a:rPr>
            </a:br>
            <a:r>
              <a:rPr dirty="0">
                <a:ea typeface="ＭＳ Ｐゴシック" charset="-128"/>
              </a:rPr>
              <a:t/>
            </a:r>
            <a:br>
              <a:rPr dirty="0">
                <a:ea typeface="ＭＳ Ｐゴシック" charset="-128"/>
              </a:rPr>
            </a:br>
            <a:endParaRPr dirty="0">
              <a:ea typeface="ＭＳ Ｐゴシック" charset="-128"/>
            </a:endParaRPr>
          </a:p>
        </p:txBody>
      </p:sp>
      <p:sp>
        <p:nvSpPr>
          <p:cNvPr id="11268" name="Content Placeholder 8"/>
          <p:cNvSpPr>
            <a:spLocks noGrp="1"/>
          </p:cNvSpPr>
          <p:nvPr>
            <p:ph sz="quarter" idx="1"/>
          </p:nvPr>
        </p:nvSpPr>
        <p:spPr>
          <a:xfrm>
            <a:off x="685800" y="4876800"/>
            <a:ext cx="8229600" cy="1736725"/>
          </a:xfrm>
        </p:spPr>
        <p:txBody>
          <a:bodyPr>
            <a:normAutofit fontScale="92500" lnSpcReduction="20000"/>
          </a:bodyPr>
          <a:lstStyle/>
          <a:p>
            <a:pPr marL="547688" indent="-411163" algn="r" eaLnBrk="1" hangingPunct="1">
              <a:buClr>
                <a:srgbClr val="E46C0A"/>
              </a:buClr>
              <a:buFont typeface="Arial" charset="0"/>
              <a:buNone/>
              <a:defRPr/>
            </a:pPr>
            <a:endParaRPr dirty="0">
              <a:latin typeface="Forte" pitchFamily="66" charset="0"/>
              <a:ea typeface="ＭＳ Ｐゴシック" charset="-128"/>
            </a:endParaRPr>
          </a:p>
          <a:p>
            <a:pPr marL="547688" indent="-411163" algn="r" eaLnBrk="1" hangingPunct="1">
              <a:buClr>
                <a:srgbClr val="E46C0A"/>
              </a:buClr>
              <a:buFont typeface="Arial" charset="0"/>
              <a:buNone/>
              <a:defRPr/>
            </a:pPr>
            <a:r>
              <a:rPr dirty="0">
                <a:solidFill>
                  <a:schemeClr val="bg1"/>
                </a:solidFill>
                <a:latin typeface="Forte" pitchFamily="66" charset="0"/>
                <a:ea typeface="ＭＳ Ｐゴシック" charset="-128"/>
              </a:rPr>
              <a:t>Ashley Thomas</a:t>
            </a:r>
          </a:p>
          <a:p>
            <a:pPr marL="547688" indent="-411163" algn="r" eaLnBrk="1" hangingPunct="1">
              <a:buClr>
                <a:srgbClr val="E46C0A"/>
              </a:buClr>
              <a:buFont typeface="Arial" charset="0"/>
              <a:buNone/>
              <a:defRPr/>
            </a:pPr>
            <a:r>
              <a:rPr dirty="0">
                <a:solidFill>
                  <a:schemeClr val="bg1"/>
                </a:solidFill>
                <a:latin typeface="Forte" pitchFamily="66" charset="0"/>
                <a:ea typeface="ＭＳ Ｐゴシック" charset="-128"/>
              </a:rPr>
              <a:t>11</a:t>
            </a:r>
            <a:r>
              <a:rPr baseline="30000" dirty="0">
                <a:solidFill>
                  <a:schemeClr val="bg1"/>
                </a:solidFill>
                <a:latin typeface="Forte" pitchFamily="66" charset="0"/>
                <a:ea typeface="ＭＳ Ｐゴシック" charset="-128"/>
              </a:rPr>
              <a:t>th</a:t>
            </a:r>
            <a:r>
              <a:rPr dirty="0">
                <a:solidFill>
                  <a:schemeClr val="bg1"/>
                </a:solidFill>
                <a:latin typeface="Forte" pitchFamily="66" charset="0"/>
                <a:ea typeface="ＭＳ Ｐゴシック" charset="-128"/>
              </a:rPr>
              <a:t> Grade</a:t>
            </a:r>
          </a:p>
          <a:p>
            <a:pPr marL="547688" indent="-411163" algn="r" eaLnBrk="1" hangingPunct="1">
              <a:buClr>
                <a:srgbClr val="E46C0A"/>
              </a:buClr>
              <a:buFont typeface="Arial" charset="0"/>
              <a:buNone/>
              <a:defRPr/>
            </a:pPr>
            <a:r>
              <a:rPr dirty="0">
                <a:solidFill>
                  <a:schemeClr val="bg1"/>
                </a:solidFill>
                <a:latin typeface="Forte" pitchFamily="66" charset="0"/>
                <a:ea typeface="ＭＳ Ｐゴシック" charset="-128"/>
              </a:rPr>
              <a:t>16</a:t>
            </a:r>
          </a:p>
          <a:p>
            <a:pPr marL="547688" indent="-411163" eaLnBrk="1" hangingPunct="1">
              <a:buClr>
                <a:srgbClr val="E46C0A"/>
              </a:buClr>
              <a:buFont typeface="Arial" charset="0"/>
              <a:buNone/>
              <a:defRPr/>
            </a:pPr>
            <a:endParaRPr dirty="0">
              <a:ea typeface="ＭＳ Ｐゴシック" charset="-128"/>
            </a:endParaRPr>
          </a:p>
        </p:txBody>
      </p:sp>
      <p:pic>
        <p:nvPicPr>
          <p:cNvPr id="22532" name="Picture 4" descr="NFTE_SmallTagLock_PantoneC.jpg"/>
          <p:cNvPicPr>
            <a:picLocks noChangeAspect="1"/>
          </p:cNvPicPr>
          <p:nvPr/>
        </p:nvPicPr>
        <p:blipFill>
          <a:blip r:embed="rId4" cstate="print"/>
          <a:srcRect/>
          <a:stretch>
            <a:fillRect/>
          </a:stretch>
        </p:blipFill>
        <p:spPr bwMode="auto">
          <a:xfrm>
            <a:off x="152400" y="6019800"/>
            <a:ext cx="1447800" cy="720725"/>
          </a:xfrm>
          <a:prstGeom prst="rect">
            <a:avLst/>
          </a:prstGeom>
          <a:noFill/>
          <a:ln w="9525">
            <a:noFill/>
            <a:miter lim="800000"/>
            <a:headEnd/>
            <a:tailEnd/>
          </a:ln>
        </p:spPr>
      </p:pic>
      <p:pic>
        <p:nvPicPr>
          <p:cNvPr id="22533" name="Picture 8" descr="http://icons.mysitemyway.com/wp-content/gallery/black-paint-splatter-icons-animals/011052-black-paint-splatter-icon-animals-animal-antz.png"/>
          <p:cNvPicPr>
            <a:picLocks noChangeAspect="1" noChangeArrowheads="1"/>
          </p:cNvPicPr>
          <p:nvPr/>
        </p:nvPicPr>
        <p:blipFill>
          <a:blip r:embed="rId5" cstate="print"/>
          <a:srcRect/>
          <a:stretch>
            <a:fillRect/>
          </a:stretch>
        </p:blipFill>
        <p:spPr bwMode="auto">
          <a:xfrm>
            <a:off x="3581400" y="3429000"/>
            <a:ext cx="22098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533400"/>
            <a:ext cx="8229600" cy="1143000"/>
          </a:xfrm>
        </p:spPr>
        <p:txBody>
          <a:bodyPr/>
          <a:lstStyle/>
          <a:p>
            <a:pPr eaLnBrk="1" hangingPunct="1"/>
            <a:r>
              <a:rPr lang="en-US" smtClean="0">
                <a:solidFill>
                  <a:schemeClr val="bg1"/>
                </a:solidFill>
                <a:latin typeface="Eras Bold ITC" pitchFamily="34" charset="0"/>
                <a:ea typeface="ＭＳ Ｐゴシック"/>
                <a:cs typeface="ＭＳ Ｐゴシック"/>
              </a:rPr>
              <a:t>Business Responsibility Plan</a:t>
            </a:r>
            <a:r>
              <a:rPr lang="en-US" smtClean="0">
                <a:solidFill>
                  <a:schemeClr val="bg1"/>
                </a:solidFill>
                <a:ea typeface="ＭＳ Ｐゴシック"/>
                <a:cs typeface="ＭＳ Ｐゴシック"/>
              </a:rPr>
              <a:t/>
            </a:r>
            <a:br>
              <a:rPr lang="en-US" smtClean="0">
                <a:solidFill>
                  <a:schemeClr val="bg1"/>
                </a:solidFill>
                <a:ea typeface="ＭＳ Ｐゴシック"/>
                <a:cs typeface="ＭＳ Ｐゴシック"/>
              </a:rPr>
            </a:br>
            <a:endParaRPr lang="en-US" sz="2400" i="1" smtClean="0">
              <a:solidFill>
                <a:schemeClr val="bg1"/>
              </a:solidFill>
              <a:ea typeface="ＭＳ Ｐゴシック"/>
              <a:cs typeface="ＭＳ Ｐゴシック"/>
            </a:endParaRPr>
          </a:p>
        </p:txBody>
      </p:sp>
      <p:sp>
        <p:nvSpPr>
          <p:cNvPr id="38915" name="Content Placeholder 2"/>
          <p:cNvSpPr>
            <a:spLocks noGrp="1"/>
          </p:cNvSpPr>
          <p:nvPr>
            <p:ph sz="quarter" idx="1"/>
          </p:nvPr>
        </p:nvSpPr>
        <p:spPr>
          <a:xfrm>
            <a:off x="457200" y="2133600"/>
            <a:ext cx="8229600" cy="4022725"/>
          </a:xfrm>
        </p:spPr>
        <p:txBody>
          <a:bodyPr/>
          <a:lstStyle/>
          <a:p>
            <a:pPr eaLnBrk="1" hangingPunct="1">
              <a:spcBef>
                <a:spcPts val="1200"/>
              </a:spcBef>
              <a:buClrTx/>
              <a:buSzPct val="80000"/>
              <a:buFont typeface="Wingdings" pitchFamily="2" charset="2"/>
              <a:buChar char="v"/>
            </a:pPr>
            <a:r>
              <a:rPr lang="en-US" sz="2800" smtClean="0">
                <a:solidFill>
                  <a:schemeClr val="bg1"/>
                </a:solidFill>
                <a:latin typeface="Eras Medium ITC" pitchFamily="34" charset="0"/>
                <a:ea typeface="ＭＳ Ｐゴシック"/>
                <a:cs typeface="ＭＳ Ｐゴシック"/>
              </a:rPr>
              <a:t>7 % of </a:t>
            </a:r>
            <a:r>
              <a:rPr lang="en-US" sz="3200" b="1" smtClean="0">
                <a:solidFill>
                  <a:schemeClr val="bg1"/>
                </a:solidFill>
                <a:latin typeface="Forte" pitchFamily="66" charset="0"/>
                <a:ea typeface="ＭＳ Ｐゴシック"/>
                <a:cs typeface="ＭＳ Ｐゴシック"/>
              </a:rPr>
              <a:t>ANT’s Painting’s</a:t>
            </a:r>
            <a:r>
              <a:rPr lang="en-US" sz="3200" b="1" smtClean="0">
                <a:solidFill>
                  <a:schemeClr val="bg1"/>
                </a:solidFill>
                <a:latin typeface="Eras Medium ITC" pitchFamily="34" charset="0"/>
                <a:ea typeface="ＭＳ Ｐゴシック"/>
                <a:cs typeface="ＭＳ Ｐゴシック"/>
              </a:rPr>
              <a:t> </a:t>
            </a:r>
            <a:r>
              <a:rPr lang="en-US" sz="2800" smtClean="0">
                <a:solidFill>
                  <a:schemeClr val="bg1"/>
                </a:solidFill>
                <a:latin typeface="Eras Medium ITC" pitchFamily="34" charset="0"/>
                <a:ea typeface="ＭＳ Ｐゴシック"/>
                <a:cs typeface="ＭＳ Ｐゴシック"/>
              </a:rPr>
              <a:t>net profit will go to the St. Jude Children’s Research Hospital</a:t>
            </a:r>
          </a:p>
          <a:p>
            <a:pPr eaLnBrk="1" hangingPunct="1">
              <a:spcBef>
                <a:spcPts val="1200"/>
              </a:spcBef>
              <a:buClrTx/>
              <a:buSzPct val="80000"/>
              <a:buFont typeface="Wingdings" pitchFamily="2" charset="2"/>
              <a:buChar char="v"/>
            </a:pPr>
            <a:r>
              <a:rPr lang="en-US" sz="2800" smtClean="0">
                <a:solidFill>
                  <a:schemeClr val="bg1"/>
                </a:solidFill>
                <a:latin typeface="Eras Medium ITC" pitchFamily="34" charset="0"/>
                <a:ea typeface="ＭＳ Ｐゴシック"/>
                <a:cs typeface="ＭＳ Ｐゴシック"/>
              </a:rPr>
              <a:t>I will make the public aware of this by placing it on my business card</a:t>
            </a:r>
          </a:p>
        </p:txBody>
      </p:sp>
      <p:pic>
        <p:nvPicPr>
          <p:cNvPr id="38916" name="Picture 4" descr="NFTE_SmallTagLock_PantoneC.jpg"/>
          <p:cNvPicPr>
            <a:picLocks noChangeAspect="1"/>
          </p:cNvPicPr>
          <p:nvPr/>
        </p:nvPicPr>
        <p:blipFill>
          <a:blip r:embed="rId4" cstate="print"/>
          <a:srcRect/>
          <a:stretch>
            <a:fillRect/>
          </a:stretch>
        </p:blipFill>
        <p:spPr bwMode="auto">
          <a:xfrm>
            <a:off x="152400" y="6019800"/>
            <a:ext cx="1447800" cy="720725"/>
          </a:xfrm>
          <a:prstGeom prst="rect">
            <a:avLst/>
          </a:prstGeom>
          <a:noFill/>
          <a:ln w="9525">
            <a:noFill/>
            <a:miter lim="800000"/>
            <a:headEnd/>
            <a:tailEnd/>
          </a:ln>
        </p:spPr>
      </p:pic>
      <p:sp>
        <p:nvSpPr>
          <p:cNvPr id="38917" name="Footer Placeholder 7"/>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18</a:t>
            </a:r>
          </a:p>
        </p:txBody>
      </p:sp>
      <p:pic>
        <p:nvPicPr>
          <p:cNvPr id="38918" name="Picture 8" descr="http://icons.mysitemyway.com/wp-content/gallery/black-paint-splatter-icons-animals/011052-black-paint-splatter-icon-animals-animal-antz.png"/>
          <p:cNvPicPr>
            <a:picLocks noChangeAspect="1" noChangeArrowheads="1"/>
          </p:cNvPicPr>
          <p:nvPr/>
        </p:nvPicPr>
        <p:blipFill>
          <a:blip r:embed="rId5" cstate="print"/>
          <a:srcRect/>
          <a:stretch>
            <a:fillRect/>
          </a:stretch>
        </p:blipFill>
        <p:spPr bwMode="auto">
          <a:xfrm>
            <a:off x="8077200" y="5791200"/>
            <a:ext cx="1066800" cy="1066800"/>
          </a:xfrm>
          <a:prstGeom prst="rect">
            <a:avLst/>
          </a:prstGeom>
          <a:noFill/>
          <a:ln w="9525">
            <a:noFill/>
            <a:miter lim="800000"/>
            <a:headEnd/>
            <a:tailEnd/>
          </a:ln>
        </p:spPr>
      </p:pic>
      <p:pic>
        <p:nvPicPr>
          <p:cNvPr id="38919" name="Picture 10" descr="http://multivu.prnewswire.com/mnr/stjude/44479/images/logo.gif"/>
          <p:cNvPicPr>
            <a:picLocks noChangeAspect="1" noChangeArrowheads="1"/>
          </p:cNvPicPr>
          <p:nvPr/>
        </p:nvPicPr>
        <p:blipFill>
          <a:blip r:embed="rId6" cstate="print"/>
          <a:srcRect/>
          <a:stretch>
            <a:fillRect/>
          </a:stretch>
        </p:blipFill>
        <p:spPr bwMode="auto">
          <a:xfrm>
            <a:off x="3257550" y="4191000"/>
            <a:ext cx="256063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304800"/>
            <a:ext cx="8229600" cy="1143000"/>
          </a:xfrm>
        </p:spPr>
        <p:txBody>
          <a:bodyPr>
            <a:normAutofit fontScale="90000"/>
          </a:bodyPr>
          <a:lstStyle/>
          <a:p>
            <a:pPr eaLnBrk="1" fontAlgn="auto" hangingPunct="1">
              <a:spcAft>
                <a:spcPts val="0"/>
              </a:spcAft>
              <a:defRPr/>
            </a:pPr>
            <a:r>
              <a:rPr smtClean="0">
                <a:solidFill>
                  <a:schemeClr val="bg1"/>
                </a:solidFill>
                <a:latin typeface="Eras Bold ITC" pitchFamily="34" charset="0"/>
                <a:ea typeface="ＭＳ Ｐゴシック" charset="-128"/>
              </a:rPr>
              <a:t>Business &amp; Educational Goals</a:t>
            </a:r>
            <a:endParaRPr sz="1800" i="1" smtClean="0">
              <a:solidFill>
                <a:schemeClr val="bg1"/>
              </a:solidFill>
              <a:latin typeface="Eras Bold ITC" pitchFamily="34" charset="0"/>
              <a:ea typeface="ＭＳ Ｐゴシック" charset="-128"/>
            </a:endParaRPr>
          </a:p>
        </p:txBody>
      </p:sp>
      <p:sp>
        <p:nvSpPr>
          <p:cNvPr id="28691" name="Rectangle 19"/>
          <p:cNvSpPr>
            <a:spLocks noChangeArrowheads="1"/>
          </p:cNvSpPr>
          <p:nvPr/>
        </p:nvSpPr>
        <p:spPr bwMode="auto">
          <a:xfrm>
            <a:off x="838200" y="2057400"/>
            <a:ext cx="3886200" cy="1905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spcBef>
                <a:spcPts val="1200"/>
              </a:spcBef>
              <a:buSzPct val="80000"/>
              <a:buFont typeface="Wingdings" pitchFamily="2" charset="2"/>
              <a:buChar char="v"/>
              <a:defRPr/>
            </a:pPr>
            <a:r>
              <a:rPr lang="en-US" sz="2000" dirty="0">
                <a:solidFill>
                  <a:schemeClr val="tx1"/>
                </a:solidFill>
                <a:latin typeface="Eras Medium ITC" pitchFamily="34" charset="0"/>
                <a:cs typeface="Arial" charset="0"/>
              </a:rPr>
              <a:t>Find a professional painter who can be hired on an as- needed basis</a:t>
            </a:r>
          </a:p>
          <a:p>
            <a:pPr marL="228600" lvl="1" indent="-228600" eaLnBrk="0" hangingPunct="0">
              <a:spcBef>
                <a:spcPts val="1200"/>
              </a:spcBef>
              <a:buSzPct val="80000"/>
              <a:buFont typeface="Wingdings" pitchFamily="2" charset="2"/>
              <a:buChar char="v"/>
              <a:defRPr/>
            </a:pPr>
            <a:r>
              <a:rPr lang="en-US" sz="2000" dirty="0">
                <a:solidFill>
                  <a:schemeClr val="tx1"/>
                </a:solidFill>
                <a:latin typeface="Eras Medium ITC" pitchFamily="34" charset="0"/>
                <a:cs typeface="Arial" charset="0"/>
              </a:rPr>
              <a:t>Create a website so customers can pre- order paint in advance</a:t>
            </a:r>
            <a:endParaRPr lang="en-US" sz="2000" dirty="0">
              <a:solidFill>
                <a:schemeClr val="bg1"/>
              </a:solidFill>
              <a:latin typeface="Eras Medium ITC" pitchFamily="34" charset="0"/>
              <a:cs typeface="Arial" charset="0"/>
            </a:endParaRPr>
          </a:p>
        </p:txBody>
      </p:sp>
      <p:sp>
        <p:nvSpPr>
          <p:cNvPr id="28692" name="Rectangle 20"/>
          <p:cNvSpPr>
            <a:spLocks noChangeArrowheads="1"/>
          </p:cNvSpPr>
          <p:nvPr/>
        </p:nvSpPr>
        <p:spPr bwMode="auto">
          <a:xfrm>
            <a:off x="4876800" y="2057400"/>
            <a:ext cx="3657600" cy="1905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marL="228600" lvl="1" indent="-228600" eaLnBrk="0" hangingPunct="0">
              <a:lnSpc>
                <a:spcPct val="80000"/>
              </a:lnSpc>
              <a:spcBef>
                <a:spcPts val="1200"/>
              </a:spcBef>
              <a:buSzPct val="80000"/>
              <a:buFont typeface="Wingdings" pitchFamily="2" charset="2"/>
              <a:buChar char="v"/>
              <a:defRPr/>
            </a:pPr>
            <a:r>
              <a:rPr lang="en-US" sz="2000" dirty="0">
                <a:solidFill>
                  <a:schemeClr val="tx1"/>
                </a:solidFill>
                <a:latin typeface="Eras Medium ITC" pitchFamily="34" charset="0"/>
                <a:cs typeface="Arial" charset="0"/>
              </a:rPr>
              <a:t>Graduate high school with a 3.0- 4.0 GPA and attend the college of my choice</a:t>
            </a:r>
          </a:p>
          <a:p>
            <a:pPr marL="228600" lvl="1" indent="-228600" eaLnBrk="0" hangingPunct="0">
              <a:lnSpc>
                <a:spcPct val="80000"/>
              </a:lnSpc>
              <a:spcBef>
                <a:spcPts val="1200"/>
              </a:spcBef>
              <a:buSzPct val="80000"/>
              <a:buFont typeface="Wingdings" pitchFamily="2" charset="2"/>
              <a:buChar char="v"/>
              <a:defRPr/>
            </a:pPr>
            <a:r>
              <a:rPr lang="en-US" sz="2000" dirty="0">
                <a:solidFill>
                  <a:schemeClr val="tx1"/>
                </a:solidFill>
                <a:latin typeface="Eras Medium ITC" pitchFamily="34" charset="0"/>
                <a:cs typeface="Arial" charset="0"/>
              </a:rPr>
              <a:t>Better myself as a painting contractor</a:t>
            </a:r>
            <a:endParaRPr lang="en-US" sz="2000" dirty="0">
              <a:solidFill>
                <a:schemeClr val="bg1"/>
              </a:solidFill>
              <a:latin typeface="Eras Medium ITC" pitchFamily="34" charset="0"/>
              <a:cs typeface="Arial" charset="0"/>
            </a:endParaRPr>
          </a:p>
        </p:txBody>
      </p:sp>
      <p:sp>
        <p:nvSpPr>
          <p:cNvPr id="39941" name="Text Box 21"/>
          <p:cNvSpPr txBox="1">
            <a:spLocks noChangeArrowheads="1"/>
          </p:cNvSpPr>
          <p:nvPr/>
        </p:nvSpPr>
        <p:spPr bwMode="auto">
          <a:xfrm>
            <a:off x="1219200" y="1447800"/>
            <a:ext cx="1905000" cy="579438"/>
          </a:xfrm>
          <a:prstGeom prst="rect">
            <a:avLst/>
          </a:prstGeom>
          <a:noFill/>
          <a:ln w="9525">
            <a:noFill/>
            <a:miter lim="800000"/>
            <a:headEnd/>
            <a:tailEnd/>
          </a:ln>
        </p:spPr>
        <p:txBody>
          <a:bodyPr>
            <a:spAutoFit/>
          </a:bodyPr>
          <a:lstStyle/>
          <a:p>
            <a:pPr algn="ctr">
              <a:spcBef>
                <a:spcPct val="50000"/>
              </a:spcBef>
            </a:pPr>
            <a:r>
              <a:rPr lang="en-US" sz="3200" u="sng">
                <a:solidFill>
                  <a:schemeClr val="bg1"/>
                </a:solidFill>
                <a:latin typeface="Eras Medium ITC" pitchFamily="34" charset="0"/>
              </a:rPr>
              <a:t>Business</a:t>
            </a:r>
          </a:p>
        </p:txBody>
      </p:sp>
      <p:sp>
        <p:nvSpPr>
          <p:cNvPr id="39942" name="Text Box 22"/>
          <p:cNvSpPr txBox="1">
            <a:spLocks noChangeArrowheads="1"/>
          </p:cNvSpPr>
          <p:nvPr/>
        </p:nvSpPr>
        <p:spPr bwMode="auto">
          <a:xfrm>
            <a:off x="5334000" y="1447800"/>
            <a:ext cx="2590800" cy="579438"/>
          </a:xfrm>
          <a:prstGeom prst="rect">
            <a:avLst/>
          </a:prstGeom>
          <a:noFill/>
          <a:ln w="9525">
            <a:noFill/>
            <a:miter lim="800000"/>
            <a:headEnd/>
            <a:tailEnd/>
          </a:ln>
        </p:spPr>
        <p:txBody>
          <a:bodyPr>
            <a:spAutoFit/>
          </a:bodyPr>
          <a:lstStyle/>
          <a:p>
            <a:pPr algn="ctr">
              <a:spcBef>
                <a:spcPct val="50000"/>
              </a:spcBef>
            </a:pPr>
            <a:r>
              <a:rPr lang="en-US" sz="3200" u="sng">
                <a:solidFill>
                  <a:schemeClr val="bg1"/>
                </a:solidFill>
                <a:latin typeface="Eras Medium ITC" pitchFamily="34" charset="0"/>
              </a:rPr>
              <a:t>Personal</a:t>
            </a:r>
          </a:p>
        </p:txBody>
      </p:sp>
      <p:sp>
        <p:nvSpPr>
          <p:cNvPr id="28695" name="Rectangle 23"/>
          <p:cNvSpPr>
            <a:spLocks noChangeArrowheads="1"/>
          </p:cNvSpPr>
          <p:nvPr/>
        </p:nvSpPr>
        <p:spPr bwMode="auto">
          <a:xfrm>
            <a:off x="838200" y="4114800"/>
            <a:ext cx="3886200" cy="1828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lnSpc>
                <a:spcPct val="80000"/>
              </a:lnSpc>
              <a:spcBef>
                <a:spcPts val="1200"/>
              </a:spcBef>
              <a:buSzPct val="100000"/>
              <a:buFont typeface="Wingdings" pitchFamily="2" charset="2"/>
              <a:buChar char="v"/>
              <a:defRPr/>
            </a:pPr>
            <a:r>
              <a:rPr lang="en-US" sz="2000" dirty="0">
                <a:solidFill>
                  <a:schemeClr val="tx1"/>
                </a:solidFill>
                <a:latin typeface="Eras Medium ITC" pitchFamily="34" charset="0"/>
                <a:cs typeface="Arial" charset="0"/>
              </a:rPr>
              <a:t>Open a store front</a:t>
            </a:r>
          </a:p>
          <a:p>
            <a:pPr marL="228600" lvl="1" indent="-228600" eaLnBrk="0" hangingPunct="0">
              <a:lnSpc>
                <a:spcPct val="80000"/>
              </a:lnSpc>
              <a:spcBef>
                <a:spcPts val="1200"/>
              </a:spcBef>
              <a:buSzPct val="100000"/>
              <a:buFont typeface="Wingdings" pitchFamily="2" charset="2"/>
              <a:buChar char="v"/>
              <a:defRPr/>
            </a:pPr>
            <a:r>
              <a:rPr lang="en-GB" sz="2000" dirty="0">
                <a:solidFill>
                  <a:schemeClr val="tx1"/>
                </a:solidFill>
                <a:latin typeface="Eras Medium ITC" pitchFamily="34" charset="0"/>
                <a:cs typeface="Arial" charset="0"/>
              </a:rPr>
              <a:t>Expand </a:t>
            </a:r>
            <a:r>
              <a:rPr lang="en-GB" sz="2000" dirty="0">
                <a:solidFill>
                  <a:schemeClr val="tx1"/>
                </a:solidFill>
                <a:latin typeface="Forte" pitchFamily="66" charset="0"/>
                <a:cs typeface="Arial" charset="0"/>
              </a:rPr>
              <a:t>ANT’s Painting </a:t>
            </a:r>
            <a:r>
              <a:rPr lang="en-GB" sz="2000" dirty="0">
                <a:solidFill>
                  <a:schemeClr val="tx1"/>
                </a:solidFill>
                <a:latin typeface="Eras Medium ITC" pitchFamily="34" charset="0"/>
                <a:cs typeface="Arial" charset="0"/>
              </a:rPr>
              <a:t>to the </a:t>
            </a:r>
            <a:r>
              <a:rPr lang="en-GB" sz="2000" dirty="0" err="1">
                <a:solidFill>
                  <a:schemeClr val="tx1"/>
                </a:solidFill>
                <a:latin typeface="Eras Medium ITC" pitchFamily="34" charset="0"/>
                <a:cs typeface="Arial" charset="0"/>
              </a:rPr>
              <a:t>neighboring</a:t>
            </a:r>
            <a:r>
              <a:rPr lang="en-GB" sz="2000" dirty="0">
                <a:solidFill>
                  <a:schemeClr val="tx1"/>
                </a:solidFill>
                <a:latin typeface="Eras Medium ITC" pitchFamily="34" charset="0"/>
                <a:cs typeface="Arial" charset="0"/>
              </a:rPr>
              <a:t> states of Connecticut</a:t>
            </a:r>
          </a:p>
        </p:txBody>
      </p:sp>
      <p:sp>
        <p:nvSpPr>
          <p:cNvPr id="39944" name="Text Box 24"/>
          <p:cNvSpPr txBox="1">
            <a:spLocks noChangeArrowheads="1"/>
          </p:cNvSpPr>
          <p:nvPr/>
        </p:nvSpPr>
        <p:spPr bwMode="auto">
          <a:xfrm rot="-5400000">
            <a:off x="-377031" y="2685256"/>
            <a:ext cx="2035175" cy="519113"/>
          </a:xfrm>
          <a:prstGeom prst="rect">
            <a:avLst/>
          </a:prstGeom>
          <a:noFill/>
          <a:ln w="9525">
            <a:noFill/>
            <a:miter lim="800000"/>
            <a:headEnd/>
            <a:tailEnd/>
          </a:ln>
        </p:spPr>
        <p:txBody>
          <a:bodyPr>
            <a:spAutoFit/>
          </a:bodyPr>
          <a:lstStyle/>
          <a:p>
            <a:pPr algn="ctr">
              <a:spcBef>
                <a:spcPct val="50000"/>
              </a:spcBef>
            </a:pPr>
            <a:r>
              <a:rPr lang="en-US" sz="2800" b="1">
                <a:solidFill>
                  <a:schemeClr val="bg1"/>
                </a:solidFill>
                <a:latin typeface="Eras Medium ITC" pitchFamily="34" charset="0"/>
              </a:rPr>
              <a:t>Short Term</a:t>
            </a:r>
          </a:p>
        </p:txBody>
      </p:sp>
      <p:sp>
        <p:nvSpPr>
          <p:cNvPr id="39945" name="Text Box 25"/>
          <p:cNvSpPr txBox="1">
            <a:spLocks noChangeArrowheads="1"/>
          </p:cNvSpPr>
          <p:nvPr/>
        </p:nvSpPr>
        <p:spPr bwMode="auto">
          <a:xfrm rot="-5400000">
            <a:off x="-377031" y="4796631"/>
            <a:ext cx="2035175" cy="519113"/>
          </a:xfrm>
          <a:prstGeom prst="rect">
            <a:avLst/>
          </a:prstGeom>
          <a:noFill/>
          <a:ln w="9525">
            <a:noFill/>
            <a:miter lim="800000"/>
            <a:headEnd/>
            <a:tailEnd/>
          </a:ln>
        </p:spPr>
        <p:txBody>
          <a:bodyPr>
            <a:spAutoFit/>
          </a:bodyPr>
          <a:lstStyle/>
          <a:p>
            <a:pPr algn="ctr">
              <a:spcBef>
                <a:spcPct val="50000"/>
              </a:spcBef>
            </a:pPr>
            <a:r>
              <a:rPr lang="en-US" sz="2800" b="1">
                <a:solidFill>
                  <a:schemeClr val="bg1"/>
                </a:solidFill>
                <a:latin typeface="Eras Medium ITC" pitchFamily="34" charset="0"/>
              </a:rPr>
              <a:t>Long Term</a:t>
            </a:r>
          </a:p>
        </p:txBody>
      </p:sp>
      <p:sp>
        <p:nvSpPr>
          <p:cNvPr id="28698" name="Rectangle 26"/>
          <p:cNvSpPr>
            <a:spLocks noChangeArrowheads="1"/>
          </p:cNvSpPr>
          <p:nvPr/>
        </p:nvSpPr>
        <p:spPr bwMode="auto">
          <a:xfrm>
            <a:off x="4876800" y="4114800"/>
            <a:ext cx="3657600" cy="1828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lnSpc>
                <a:spcPct val="80000"/>
              </a:lnSpc>
              <a:spcBef>
                <a:spcPts val="1200"/>
              </a:spcBef>
              <a:buSzPct val="80000"/>
              <a:buFont typeface="Wingdings" pitchFamily="2" charset="2"/>
              <a:buChar char="v"/>
              <a:defRPr/>
            </a:pPr>
            <a:r>
              <a:rPr lang="en-US" sz="2000" dirty="0">
                <a:solidFill>
                  <a:schemeClr val="tx1"/>
                </a:solidFill>
                <a:latin typeface="Eras Medium ITC" pitchFamily="34" charset="0"/>
                <a:cs typeface="Arial" charset="0"/>
              </a:rPr>
              <a:t>Sell business 6- 10 years after graduating from college</a:t>
            </a:r>
          </a:p>
          <a:p>
            <a:pPr marL="228600" lvl="1" indent="-228600" eaLnBrk="0" hangingPunct="0">
              <a:lnSpc>
                <a:spcPct val="80000"/>
              </a:lnSpc>
              <a:spcBef>
                <a:spcPts val="1200"/>
              </a:spcBef>
              <a:buSzPct val="80000"/>
              <a:buFont typeface="Wingdings" pitchFamily="2" charset="2"/>
              <a:buChar char="v"/>
              <a:defRPr/>
            </a:pPr>
            <a:r>
              <a:rPr lang="en-US" sz="2000" dirty="0">
                <a:solidFill>
                  <a:schemeClr val="tx1"/>
                </a:solidFill>
                <a:latin typeface="Eras Medium ITC" pitchFamily="34" charset="0"/>
                <a:cs typeface="Arial" charset="0"/>
              </a:rPr>
              <a:t>Use  saving from </a:t>
            </a:r>
            <a:r>
              <a:rPr lang="en-US" sz="2000" dirty="0">
                <a:solidFill>
                  <a:schemeClr val="tx1"/>
                </a:solidFill>
                <a:latin typeface="Forte" pitchFamily="66" charset="0"/>
                <a:cs typeface="Arial" charset="0"/>
              </a:rPr>
              <a:t>ANT’s Painting</a:t>
            </a:r>
            <a:r>
              <a:rPr lang="en-US" sz="2000" dirty="0">
                <a:solidFill>
                  <a:schemeClr val="tx1"/>
                </a:solidFill>
                <a:latin typeface="Eras Medium ITC" pitchFamily="34" charset="0"/>
                <a:cs typeface="Arial" charset="0"/>
              </a:rPr>
              <a:t> to open my own medical practice</a:t>
            </a:r>
          </a:p>
        </p:txBody>
      </p:sp>
      <p:pic>
        <p:nvPicPr>
          <p:cNvPr id="39947" name="Picture 11" descr="NFTE_SmallTagLock_PantoneC.jpg"/>
          <p:cNvPicPr>
            <a:picLocks noChangeAspect="1"/>
          </p:cNvPicPr>
          <p:nvPr/>
        </p:nvPicPr>
        <p:blipFill>
          <a:blip r:embed="rId4" cstate="print"/>
          <a:srcRect/>
          <a:stretch>
            <a:fillRect/>
          </a:stretch>
        </p:blipFill>
        <p:spPr bwMode="auto">
          <a:xfrm>
            <a:off x="152400" y="6019800"/>
            <a:ext cx="1447800" cy="720725"/>
          </a:xfrm>
          <a:prstGeom prst="rect">
            <a:avLst/>
          </a:prstGeom>
          <a:noFill/>
          <a:ln w="9525">
            <a:noFill/>
            <a:miter lim="800000"/>
            <a:headEnd/>
            <a:tailEnd/>
          </a:ln>
        </p:spPr>
      </p:pic>
      <p:sp>
        <p:nvSpPr>
          <p:cNvPr id="39948" name="Footer Placeholder 14"/>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19</a:t>
            </a:r>
          </a:p>
        </p:txBody>
      </p:sp>
      <p:pic>
        <p:nvPicPr>
          <p:cNvPr id="39949" name="Picture 8" descr="http://icons.mysitemyway.com/wp-content/gallery/black-paint-splatter-icons-animals/011052-black-paint-splatter-icon-animals-animal-antz.png"/>
          <p:cNvPicPr>
            <a:picLocks noChangeAspect="1" noChangeArrowheads="1"/>
          </p:cNvPicPr>
          <p:nvPr/>
        </p:nvPicPr>
        <p:blipFill>
          <a:blip r:embed="rId5" cstate="print"/>
          <a:srcRect/>
          <a:stretch>
            <a:fillRect/>
          </a:stretch>
        </p:blipFill>
        <p:spPr bwMode="auto">
          <a:xfrm>
            <a:off x="8077200" y="5791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a:xfrm>
            <a:off x="612775" y="228600"/>
            <a:ext cx="8153400" cy="990600"/>
          </a:xfrm>
        </p:spPr>
        <p:txBody>
          <a:bodyPr/>
          <a:lstStyle/>
          <a:p>
            <a:pPr eaLnBrk="1" hangingPunct="1"/>
            <a:r>
              <a:rPr lang="en-US" smtClean="0">
                <a:solidFill>
                  <a:schemeClr val="bg1"/>
                </a:solidFill>
                <a:latin typeface="Eras Bold ITC" pitchFamily="34" charset="0"/>
                <a:ea typeface="ＭＳ Ｐゴシック"/>
                <a:cs typeface="ＭＳ Ｐゴシック"/>
              </a:rPr>
              <a:t>Relax.  Enjoy.  Smile : ] </a:t>
            </a:r>
            <a:endParaRPr lang="en-US" smtClean="0">
              <a:latin typeface="Eras Bold ITC" pitchFamily="34" charset="0"/>
              <a:ea typeface="ＭＳ Ｐゴシック"/>
              <a:cs typeface="ＭＳ Ｐゴシック"/>
            </a:endParaRPr>
          </a:p>
        </p:txBody>
      </p:sp>
      <p:sp>
        <p:nvSpPr>
          <p:cNvPr id="5" name="Rectangle 4"/>
          <p:cNvSpPr/>
          <p:nvPr/>
        </p:nvSpPr>
        <p:spPr>
          <a:xfrm>
            <a:off x="1371600" y="1828800"/>
            <a:ext cx="6192715" cy="3352800"/>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800" b="1" dirty="0">
                <a:solidFill>
                  <a:schemeClr val="bg1"/>
                </a:solidFill>
                <a:latin typeface="Eras Medium ITC" pitchFamily="34" charset="0"/>
                <a:ea typeface="+mj-ea"/>
                <a:cs typeface="+mj-cs"/>
              </a:rPr>
              <a:t>Thank you for your consideration of</a:t>
            </a:r>
            <a:br>
              <a:rPr lang="en-US" sz="2800" b="1" dirty="0">
                <a:solidFill>
                  <a:schemeClr val="bg1"/>
                </a:solidFill>
                <a:latin typeface="Eras Medium ITC" pitchFamily="34" charset="0"/>
                <a:ea typeface="+mj-ea"/>
                <a:cs typeface="+mj-cs"/>
              </a:rPr>
            </a:br>
            <a:endParaRPr lang="en-US" sz="2800" b="1" dirty="0">
              <a:solidFill>
                <a:schemeClr val="bg1"/>
              </a:solidFill>
              <a:latin typeface="Eras Medium ITC" pitchFamily="34" charset="0"/>
              <a:ea typeface="+mj-ea"/>
              <a:cs typeface="+mj-cs"/>
            </a:endParaRPr>
          </a:p>
          <a:p>
            <a:pPr algn="ctr">
              <a:defRPr/>
            </a:pPr>
            <a:r>
              <a:rPr lang="en-US" sz="4000" b="1" i="1" dirty="0">
                <a:solidFill>
                  <a:schemeClr val="bg1"/>
                </a:solidFill>
                <a:latin typeface="Forte" pitchFamily="66" charset="0"/>
                <a:ea typeface="+mj-ea"/>
                <a:cs typeface="+mj-cs"/>
              </a:rPr>
              <a:t>ANT’s Painting</a:t>
            </a:r>
            <a:endParaRPr lang="en-US" sz="2800" b="1" i="1" dirty="0">
              <a:solidFill>
                <a:schemeClr val="bg1"/>
              </a:solidFill>
              <a:latin typeface="Forte" pitchFamily="66" charset="0"/>
              <a:ea typeface="+mj-ea"/>
              <a:cs typeface="+mj-cs"/>
            </a:endParaRPr>
          </a:p>
        </p:txBody>
      </p:sp>
      <p:pic>
        <p:nvPicPr>
          <p:cNvPr id="40964" name="Picture 6" descr="NFTE_SmallTagLock_PantoneC.jpg"/>
          <p:cNvPicPr>
            <a:picLocks noChangeAspect="1"/>
          </p:cNvPicPr>
          <p:nvPr/>
        </p:nvPicPr>
        <p:blipFill>
          <a:blip r:embed="rId4" cstate="print"/>
          <a:srcRect/>
          <a:stretch>
            <a:fillRect/>
          </a:stretch>
        </p:blipFill>
        <p:spPr bwMode="auto">
          <a:xfrm>
            <a:off x="152400" y="6019800"/>
            <a:ext cx="1447800" cy="720725"/>
          </a:xfrm>
          <a:prstGeom prst="rect">
            <a:avLst/>
          </a:prstGeom>
          <a:noFill/>
          <a:ln w="9525">
            <a:noFill/>
            <a:miter lim="800000"/>
            <a:headEnd/>
            <a:tailEnd/>
          </a:ln>
        </p:spPr>
      </p:pic>
      <p:sp>
        <p:nvSpPr>
          <p:cNvPr id="40965" name="Footer Placeholder 7"/>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20</a:t>
            </a:r>
          </a:p>
        </p:txBody>
      </p:sp>
      <p:pic>
        <p:nvPicPr>
          <p:cNvPr id="40966" name="Picture 8" descr="http://icons.mysitemyway.com/wp-content/gallery/black-paint-splatter-icons-animals/011052-black-paint-splatter-icon-animals-animal-antz.png"/>
          <p:cNvPicPr>
            <a:picLocks noChangeAspect="1" noChangeArrowheads="1"/>
          </p:cNvPicPr>
          <p:nvPr/>
        </p:nvPicPr>
        <p:blipFill>
          <a:blip r:embed="rId5" cstate="print"/>
          <a:srcRect/>
          <a:stretch>
            <a:fillRect/>
          </a:stretch>
        </p:blipFill>
        <p:spPr bwMode="auto">
          <a:xfrm>
            <a:off x="8077200" y="5791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p:cNvSpPr>
          <p:nvPr>
            <p:ph type="title"/>
          </p:nvPr>
        </p:nvSpPr>
        <p:spPr>
          <a:xfrm>
            <a:off x="457200" y="268288"/>
            <a:ext cx="8229600" cy="1398587"/>
          </a:xfrm>
        </p:spPr>
        <p:txBody>
          <a:bodyPr/>
          <a:lstStyle/>
          <a:p>
            <a:pPr marL="484188" eaLnBrk="1" hangingPunct="1"/>
            <a:r>
              <a:rPr lang="en-US" smtClean="0">
                <a:solidFill>
                  <a:schemeClr val="bg1"/>
                </a:solidFill>
                <a:latin typeface="Eras Bold ITC" pitchFamily="34" charset="0"/>
                <a:ea typeface="ＭＳ Ｐゴシック"/>
                <a:cs typeface="ＭＳ Ｐゴシック"/>
              </a:rPr>
              <a:t>Mission Statement</a:t>
            </a:r>
          </a:p>
        </p:txBody>
      </p:sp>
      <p:sp>
        <p:nvSpPr>
          <p:cNvPr id="23555" name="Content Placeholder 2"/>
          <p:cNvSpPr>
            <a:spLocks/>
          </p:cNvSpPr>
          <p:nvPr/>
        </p:nvSpPr>
        <p:spPr bwMode="auto">
          <a:xfrm>
            <a:off x="609600" y="3048000"/>
            <a:ext cx="8153400" cy="1143000"/>
          </a:xfrm>
          <a:prstGeom prst="rect">
            <a:avLst/>
          </a:prstGeom>
          <a:noFill/>
          <a:ln w="9525">
            <a:noFill/>
            <a:miter lim="800000"/>
            <a:headEnd/>
            <a:tailEnd/>
          </a:ln>
        </p:spPr>
        <p:txBody>
          <a:bodyPr/>
          <a:lstStyle/>
          <a:p>
            <a:pPr marL="547688" indent="-411163" eaLnBrk="0" hangingPunct="0">
              <a:spcBef>
                <a:spcPct val="20000"/>
              </a:spcBef>
              <a:buSzPct val="80000"/>
              <a:buFont typeface="Wingdings" pitchFamily="2" charset="2"/>
              <a:buChar char="v"/>
            </a:pPr>
            <a:r>
              <a:rPr lang="en-US" sz="2400" b="1">
                <a:solidFill>
                  <a:schemeClr val="bg1"/>
                </a:solidFill>
                <a:latin typeface="Eras Light ITC" pitchFamily="34" charset="0"/>
                <a:ea typeface="ＭＳ Ｐゴシック"/>
                <a:cs typeface="ＭＳ Ｐゴシック"/>
              </a:rPr>
              <a:t>Opportunity</a:t>
            </a:r>
            <a:endParaRPr lang="en-US" sz="1200" b="1" i="1">
              <a:solidFill>
                <a:schemeClr val="bg1"/>
              </a:solidFill>
              <a:latin typeface="Eras Light ITC" pitchFamily="34" charset="0"/>
              <a:ea typeface="ＭＳ Ｐゴシック"/>
              <a:cs typeface="ＭＳ Ｐゴシック"/>
            </a:endParaRPr>
          </a:p>
          <a:p>
            <a:pPr marL="868363" lvl="1" indent="-282575" eaLnBrk="0" hangingPunct="0">
              <a:spcBef>
                <a:spcPct val="20000"/>
              </a:spcBef>
              <a:buSzPct val="80000"/>
              <a:buFont typeface="Wingdings" pitchFamily="2" charset="2"/>
              <a:buChar char="v"/>
            </a:pPr>
            <a:r>
              <a:rPr lang="en-US" sz="2000">
                <a:solidFill>
                  <a:schemeClr val="bg1"/>
                </a:solidFill>
                <a:latin typeface="Eras Medium ITC" pitchFamily="34" charset="0"/>
                <a:ea typeface="ＭＳ Ｐゴシック"/>
                <a:cs typeface="ＭＳ Ｐゴシック"/>
              </a:rPr>
              <a:t>My business is to allow children and young adults to be and feel creative.</a:t>
            </a:r>
          </a:p>
        </p:txBody>
      </p:sp>
      <p:sp>
        <p:nvSpPr>
          <p:cNvPr id="23556" name="Content Placeholder 2"/>
          <p:cNvSpPr>
            <a:spLocks/>
          </p:cNvSpPr>
          <p:nvPr/>
        </p:nvSpPr>
        <p:spPr bwMode="auto">
          <a:xfrm>
            <a:off x="609600" y="1676400"/>
            <a:ext cx="8153400" cy="1143000"/>
          </a:xfrm>
          <a:prstGeom prst="rect">
            <a:avLst/>
          </a:prstGeom>
          <a:noFill/>
          <a:ln w="9525">
            <a:noFill/>
            <a:miter lim="800000"/>
            <a:headEnd/>
            <a:tailEnd/>
          </a:ln>
        </p:spPr>
        <p:txBody>
          <a:bodyPr/>
          <a:lstStyle/>
          <a:p>
            <a:pPr marL="547688" indent="-411163" eaLnBrk="0" hangingPunct="0">
              <a:spcBef>
                <a:spcPct val="20000"/>
              </a:spcBef>
              <a:buClr>
                <a:schemeClr val="bg1"/>
              </a:buClr>
              <a:buSzPct val="80000"/>
              <a:buFont typeface="Wingdings" pitchFamily="2" charset="2"/>
              <a:buChar char="v"/>
            </a:pPr>
            <a:r>
              <a:rPr lang="en-US" sz="2400" b="1">
                <a:solidFill>
                  <a:schemeClr val="bg1"/>
                </a:solidFill>
                <a:latin typeface="Eras Light ITC" pitchFamily="34" charset="0"/>
                <a:ea typeface="ＭＳ Ｐゴシック"/>
                <a:cs typeface="ＭＳ Ｐゴシック"/>
              </a:rPr>
              <a:t>Mission Statement</a:t>
            </a:r>
            <a:endParaRPr lang="en-US" sz="2400" b="1" i="1">
              <a:solidFill>
                <a:schemeClr val="bg1"/>
              </a:solidFill>
              <a:latin typeface="Eras Light ITC" pitchFamily="34" charset="0"/>
              <a:ea typeface="ＭＳ Ｐゴシック"/>
              <a:cs typeface="ＭＳ Ｐゴシック"/>
            </a:endParaRPr>
          </a:p>
          <a:p>
            <a:pPr marL="868363" lvl="1" indent="-282575" eaLnBrk="0" hangingPunct="0">
              <a:spcBef>
                <a:spcPct val="20000"/>
              </a:spcBef>
              <a:buClr>
                <a:schemeClr val="bg1"/>
              </a:buClr>
              <a:buSzPct val="80000"/>
              <a:buFont typeface="Wingdings" pitchFamily="2" charset="2"/>
              <a:buChar char="v"/>
            </a:pPr>
            <a:r>
              <a:rPr lang="en-US" sz="2000">
                <a:solidFill>
                  <a:schemeClr val="bg1"/>
                </a:solidFill>
                <a:latin typeface="Eras Medium ITC" pitchFamily="34" charset="0"/>
                <a:ea typeface="ＭＳ Ｐゴシック"/>
                <a:cs typeface="ＭＳ Ｐゴシック"/>
              </a:rPr>
              <a:t>Write it out. Draw it out. Don’t let your mind imprison your thoughts.</a:t>
            </a:r>
          </a:p>
        </p:txBody>
      </p:sp>
      <p:pic>
        <p:nvPicPr>
          <p:cNvPr id="23557" name="Picture 4" descr="NFTE_SmallTagLock_PantoneC.jpg"/>
          <p:cNvPicPr>
            <a:picLocks noChangeAspect="1"/>
          </p:cNvPicPr>
          <p:nvPr/>
        </p:nvPicPr>
        <p:blipFill>
          <a:blip r:embed="rId4" cstate="print"/>
          <a:srcRect/>
          <a:stretch>
            <a:fillRect/>
          </a:stretch>
        </p:blipFill>
        <p:spPr bwMode="auto">
          <a:xfrm>
            <a:off x="152400" y="6019800"/>
            <a:ext cx="1447800" cy="720725"/>
          </a:xfrm>
          <a:prstGeom prst="rect">
            <a:avLst/>
          </a:prstGeom>
          <a:noFill/>
          <a:ln w="9525">
            <a:noFill/>
            <a:miter lim="800000"/>
            <a:headEnd/>
            <a:tailEnd/>
          </a:ln>
        </p:spPr>
      </p:pic>
      <p:sp>
        <p:nvSpPr>
          <p:cNvPr id="23558" name="Footer Placeholder 8"/>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1</a:t>
            </a:r>
          </a:p>
        </p:txBody>
      </p:sp>
      <p:pic>
        <p:nvPicPr>
          <p:cNvPr id="23559" name="Picture 8" descr="http://icons.mysitemyway.com/wp-content/gallery/black-paint-splatter-icons-animals/011052-black-paint-splatter-icon-animals-animal-antz.png"/>
          <p:cNvPicPr>
            <a:picLocks noChangeAspect="1" noChangeArrowheads="1"/>
          </p:cNvPicPr>
          <p:nvPr/>
        </p:nvPicPr>
        <p:blipFill>
          <a:blip r:embed="rId5" cstate="print"/>
          <a:srcRect/>
          <a:stretch>
            <a:fillRect/>
          </a:stretch>
        </p:blipFill>
        <p:spPr bwMode="auto">
          <a:xfrm>
            <a:off x="8077200" y="5791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pPr eaLnBrk="1" hangingPunct="1"/>
            <a:r>
              <a:rPr lang="en-US" smtClean="0">
                <a:solidFill>
                  <a:schemeClr val="bg1"/>
                </a:solidFill>
                <a:latin typeface="Eras Bold ITC" pitchFamily="34" charset="0"/>
                <a:ea typeface="ＭＳ Ｐゴシック"/>
                <a:cs typeface="ＭＳ Ｐゴシック"/>
              </a:rPr>
              <a:t>Business Profile</a:t>
            </a:r>
          </a:p>
        </p:txBody>
      </p:sp>
      <p:sp>
        <p:nvSpPr>
          <p:cNvPr id="24579" name="Content Placeholder 2"/>
          <p:cNvSpPr>
            <a:spLocks noGrp="1"/>
          </p:cNvSpPr>
          <p:nvPr>
            <p:ph sz="quarter" idx="1"/>
          </p:nvPr>
        </p:nvSpPr>
        <p:spPr>
          <a:xfrm>
            <a:off x="381000" y="1524000"/>
            <a:ext cx="6096000" cy="4495800"/>
          </a:xfrm>
        </p:spPr>
        <p:txBody>
          <a:bodyPr/>
          <a:lstStyle/>
          <a:p>
            <a:pPr marL="547688" indent="-411163">
              <a:spcBef>
                <a:spcPts val="1800"/>
              </a:spcBef>
              <a:buClrTx/>
              <a:buSzPct val="80000"/>
              <a:buFont typeface="Wingdings" pitchFamily="2" charset="2"/>
              <a:buChar char="v"/>
            </a:pPr>
            <a:r>
              <a:rPr lang="en-US" b="1" smtClean="0">
                <a:solidFill>
                  <a:schemeClr val="bg1"/>
                </a:solidFill>
                <a:latin typeface="Eras Medium ITC" pitchFamily="34" charset="0"/>
                <a:ea typeface="ＭＳ Ｐゴシック"/>
                <a:cs typeface="ＭＳ Ｐゴシック"/>
              </a:rPr>
              <a:t>Service</a:t>
            </a:r>
          </a:p>
          <a:p>
            <a:pPr lvl="1" eaLnBrk="1" hangingPunct="1">
              <a:buClrTx/>
              <a:buFont typeface="Wingdings" pitchFamily="2" charset="2"/>
              <a:buChar char="v"/>
            </a:pPr>
            <a:r>
              <a:rPr lang="en-US" sz="2000" b="1" smtClean="0">
                <a:solidFill>
                  <a:schemeClr val="bg1"/>
                </a:solidFill>
                <a:latin typeface="Eras Light ITC" pitchFamily="34" charset="0"/>
                <a:ea typeface="ＭＳ Ｐゴシック"/>
                <a:cs typeface="ＭＳ Ｐゴシック"/>
              </a:rPr>
              <a:t>Quality service</a:t>
            </a:r>
          </a:p>
          <a:p>
            <a:pPr lvl="1" eaLnBrk="1" hangingPunct="1">
              <a:buClrTx/>
              <a:buFont typeface="Wingdings" pitchFamily="2" charset="2"/>
              <a:buChar char="v"/>
            </a:pPr>
            <a:r>
              <a:rPr lang="en-US" sz="2000" b="1" smtClean="0">
                <a:solidFill>
                  <a:schemeClr val="bg1"/>
                </a:solidFill>
                <a:latin typeface="Eras Light ITC" pitchFamily="34" charset="0"/>
                <a:ea typeface="ＭＳ Ｐゴシック"/>
                <a:cs typeface="ＭＳ Ｐゴシック"/>
              </a:rPr>
              <a:t> Small business</a:t>
            </a:r>
          </a:p>
          <a:p>
            <a:pPr lvl="1" eaLnBrk="1" hangingPunct="1">
              <a:buClrTx/>
              <a:buFont typeface="Wingdings" pitchFamily="2" charset="2"/>
              <a:buChar char="v"/>
            </a:pPr>
            <a:r>
              <a:rPr lang="en-US" sz="2000" b="1" smtClean="0">
                <a:solidFill>
                  <a:schemeClr val="bg1"/>
                </a:solidFill>
                <a:latin typeface="Eras Light ITC" pitchFamily="34" charset="0"/>
                <a:ea typeface="ＭＳ Ｐゴシック"/>
                <a:cs typeface="ＭＳ Ｐゴシック"/>
              </a:rPr>
              <a:t>Self pick color of paint</a:t>
            </a:r>
          </a:p>
          <a:p>
            <a:pPr lvl="1" eaLnBrk="1" hangingPunct="1">
              <a:buClrTx/>
              <a:buFont typeface="Wingdings" pitchFamily="2" charset="2"/>
              <a:buChar char="v"/>
            </a:pPr>
            <a:r>
              <a:rPr lang="en-US" sz="2000" b="1" smtClean="0">
                <a:solidFill>
                  <a:schemeClr val="bg1"/>
                </a:solidFill>
                <a:latin typeface="Eras Light ITC" pitchFamily="34" charset="0"/>
                <a:ea typeface="ＭＳ Ｐゴシック"/>
                <a:cs typeface="ＭＳ Ｐゴシック"/>
              </a:rPr>
              <a:t>Any purpose paint</a:t>
            </a:r>
          </a:p>
          <a:p>
            <a:pPr marL="547688" indent="-411163">
              <a:spcBef>
                <a:spcPts val="1800"/>
              </a:spcBef>
              <a:buClrTx/>
              <a:buSzPct val="80000"/>
              <a:buFont typeface="Wingdings" pitchFamily="2" charset="2"/>
              <a:buChar char="v"/>
            </a:pPr>
            <a:r>
              <a:rPr lang="en-US" b="1" smtClean="0">
                <a:solidFill>
                  <a:schemeClr val="bg1"/>
                </a:solidFill>
                <a:latin typeface="Eras Medium ITC" pitchFamily="34" charset="0"/>
                <a:ea typeface="ＭＳ Ｐゴシック"/>
                <a:cs typeface="ＭＳ Ｐゴシック"/>
              </a:rPr>
              <a:t>Sole Proprietorship</a:t>
            </a:r>
          </a:p>
          <a:p>
            <a:pPr lvl="1" eaLnBrk="1" hangingPunct="1">
              <a:buClrTx/>
              <a:buFont typeface="Wingdings" pitchFamily="2" charset="2"/>
              <a:buChar char="v"/>
            </a:pPr>
            <a:r>
              <a:rPr lang="en-US" sz="2000" b="1" smtClean="0">
                <a:solidFill>
                  <a:schemeClr val="bg1"/>
                </a:solidFill>
                <a:latin typeface="Eras Light ITC" pitchFamily="34" charset="0"/>
                <a:ea typeface="ＭＳ Ｐゴシック"/>
                <a:cs typeface="ＭＳ Ｐゴシック"/>
              </a:rPr>
              <a:t>I chose this as my business because I like the idea of being independent and getting work done on my own time.</a:t>
            </a:r>
          </a:p>
        </p:txBody>
      </p:sp>
      <p:pic>
        <p:nvPicPr>
          <p:cNvPr id="24580" name="Picture 5" descr="NFTE_SmallTagLock_PantoneC.jpg"/>
          <p:cNvPicPr>
            <a:picLocks noChangeAspect="1"/>
          </p:cNvPicPr>
          <p:nvPr/>
        </p:nvPicPr>
        <p:blipFill>
          <a:blip r:embed="rId4" cstate="print"/>
          <a:srcRect/>
          <a:stretch>
            <a:fillRect/>
          </a:stretch>
        </p:blipFill>
        <p:spPr bwMode="auto">
          <a:xfrm>
            <a:off x="152400" y="6019800"/>
            <a:ext cx="1447800" cy="720725"/>
          </a:xfrm>
          <a:prstGeom prst="rect">
            <a:avLst/>
          </a:prstGeom>
          <a:noFill/>
          <a:ln w="9525">
            <a:noFill/>
            <a:miter lim="800000"/>
            <a:headEnd/>
            <a:tailEnd/>
          </a:ln>
        </p:spPr>
      </p:pic>
      <p:sp>
        <p:nvSpPr>
          <p:cNvPr id="24581" name="Footer Placeholder 8"/>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2</a:t>
            </a:r>
          </a:p>
        </p:txBody>
      </p:sp>
      <p:pic>
        <p:nvPicPr>
          <p:cNvPr id="24582" name="Picture 8" descr="http://icons.mysitemyway.com/wp-content/gallery/black-paint-splatter-icons-animals/011052-black-paint-splatter-icon-animals-animal-antz.png"/>
          <p:cNvPicPr>
            <a:picLocks noChangeAspect="1" noChangeArrowheads="1"/>
          </p:cNvPicPr>
          <p:nvPr/>
        </p:nvPicPr>
        <p:blipFill>
          <a:blip r:embed="rId5" cstate="print"/>
          <a:srcRect/>
          <a:stretch>
            <a:fillRect/>
          </a:stretch>
        </p:blipFill>
        <p:spPr bwMode="auto">
          <a:xfrm>
            <a:off x="8077200" y="5791200"/>
            <a:ext cx="1066800" cy="1066800"/>
          </a:xfrm>
          <a:prstGeom prst="rect">
            <a:avLst/>
          </a:prstGeom>
          <a:noFill/>
          <a:ln w="9525">
            <a:noFill/>
            <a:miter lim="800000"/>
            <a:headEnd/>
            <a:tailEnd/>
          </a:ln>
        </p:spPr>
      </p:pic>
      <p:pic>
        <p:nvPicPr>
          <p:cNvPr id="24583" name="Picture 9" descr="http://www.ideapaint.com/Portals/74282/images/photos/home/home_ideapaint_1.jpg"/>
          <p:cNvPicPr>
            <a:picLocks noChangeAspect="1" noChangeArrowheads="1"/>
          </p:cNvPicPr>
          <p:nvPr/>
        </p:nvPicPr>
        <p:blipFill>
          <a:blip r:embed="rId6" cstate="print"/>
          <a:srcRect l="22858" r="571" b="1538"/>
          <a:stretch>
            <a:fillRect/>
          </a:stretch>
        </p:blipFill>
        <p:spPr bwMode="auto">
          <a:xfrm>
            <a:off x="6477000" y="1600200"/>
            <a:ext cx="25527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pPr eaLnBrk="1" hangingPunct="1"/>
            <a:r>
              <a:rPr lang="en-US" smtClean="0">
                <a:solidFill>
                  <a:schemeClr val="bg1"/>
                </a:solidFill>
                <a:latin typeface="Eras Bold ITC" pitchFamily="34" charset="0"/>
                <a:ea typeface="ＭＳ Ｐゴシック"/>
                <a:cs typeface="ＭＳ Ｐゴシック"/>
              </a:rPr>
              <a:t>Qualifications</a:t>
            </a:r>
            <a:endParaRPr lang="en-US" sz="2400" i="1" smtClean="0">
              <a:solidFill>
                <a:srgbClr val="008000"/>
              </a:solidFill>
              <a:ea typeface="ＭＳ Ｐゴシック"/>
              <a:cs typeface="ＭＳ Ｐゴシック"/>
            </a:endParaRPr>
          </a:p>
        </p:txBody>
      </p:sp>
      <p:sp>
        <p:nvSpPr>
          <p:cNvPr id="25603" name="Content Placeholder 2"/>
          <p:cNvSpPr>
            <a:spLocks noGrp="1"/>
          </p:cNvSpPr>
          <p:nvPr>
            <p:ph sz="quarter" idx="1"/>
          </p:nvPr>
        </p:nvSpPr>
        <p:spPr>
          <a:xfrm>
            <a:off x="457200" y="1600200"/>
            <a:ext cx="8229600" cy="4556125"/>
          </a:xfrm>
        </p:spPr>
        <p:txBody>
          <a:bodyPr/>
          <a:lstStyle/>
          <a:p>
            <a:pPr lvl="1" eaLnBrk="1" hangingPunct="1">
              <a:buClrTx/>
              <a:buFont typeface="Wingdings 2" pitchFamily="18" charset="2"/>
              <a:buChar char=""/>
            </a:pPr>
            <a:endParaRPr lang="en-US" sz="2000" smtClean="0">
              <a:solidFill>
                <a:schemeClr val="bg1"/>
              </a:solidFill>
              <a:latin typeface="Eras Medium ITC" pitchFamily="34" charset="0"/>
            </a:endParaRPr>
          </a:p>
          <a:p>
            <a:pPr lvl="1" eaLnBrk="1" hangingPunct="1">
              <a:buClrTx/>
              <a:buFont typeface="Wingdings" pitchFamily="2" charset="2"/>
              <a:buChar char="v"/>
            </a:pPr>
            <a:r>
              <a:rPr lang="en-US" b="1" smtClean="0">
                <a:solidFill>
                  <a:schemeClr val="bg1"/>
                </a:solidFill>
                <a:latin typeface="Eras Medium ITC" pitchFamily="34" charset="0"/>
              </a:rPr>
              <a:t>Youthful and creative</a:t>
            </a:r>
          </a:p>
          <a:p>
            <a:pPr lvl="1" eaLnBrk="1" hangingPunct="1">
              <a:buClrTx/>
              <a:buFont typeface="Wingdings 2" pitchFamily="18" charset="2"/>
              <a:buNone/>
            </a:pPr>
            <a:endParaRPr lang="en-US" b="1" smtClean="0">
              <a:solidFill>
                <a:schemeClr val="bg1"/>
              </a:solidFill>
              <a:latin typeface="Eras Medium ITC" pitchFamily="34" charset="0"/>
            </a:endParaRPr>
          </a:p>
          <a:p>
            <a:pPr lvl="1" eaLnBrk="1" hangingPunct="1">
              <a:buClrTx/>
              <a:buFont typeface="Wingdings" pitchFamily="2" charset="2"/>
              <a:buChar char="v"/>
            </a:pPr>
            <a:r>
              <a:rPr lang="en-US" b="1" smtClean="0">
                <a:solidFill>
                  <a:schemeClr val="bg1"/>
                </a:solidFill>
                <a:latin typeface="Eras Medium ITC" pitchFamily="34" charset="0"/>
              </a:rPr>
              <a:t>Desire to help young children and the youth</a:t>
            </a:r>
          </a:p>
          <a:p>
            <a:pPr lvl="1" eaLnBrk="1" hangingPunct="1">
              <a:buClrTx/>
              <a:buFont typeface="Wingdings" pitchFamily="2" charset="2"/>
              <a:buChar char="v"/>
            </a:pPr>
            <a:endParaRPr lang="en-US" b="1" smtClean="0">
              <a:solidFill>
                <a:schemeClr val="bg1"/>
              </a:solidFill>
              <a:latin typeface="Eras Medium ITC" pitchFamily="34" charset="0"/>
            </a:endParaRPr>
          </a:p>
          <a:p>
            <a:pPr lvl="1" eaLnBrk="1" hangingPunct="1">
              <a:buClrTx/>
              <a:buFont typeface="Wingdings" pitchFamily="2" charset="2"/>
              <a:buChar char="v"/>
            </a:pPr>
            <a:r>
              <a:rPr lang="en-US" b="1" smtClean="0">
                <a:solidFill>
                  <a:schemeClr val="bg1"/>
                </a:solidFill>
                <a:latin typeface="Eras Medium ITC" pitchFamily="34" charset="0"/>
              </a:rPr>
              <a:t>Insured painter</a:t>
            </a:r>
          </a:p>
          <a:p>
            <a:pPr lvl="1" eaLnBrk="1" hangingPunct="1">
              <a:buClrTx/>
              <a:buFont typeface="Wingdings 2" pitchFamily="18" charset="2"/>
              <a:buNone/>
            </a:pPr>
            <a:endParaRPr lang="en-US" smtClean="0">
              <a:solidFill>
                <a:schemeClr val="bg1"/>
              </a:solidFill>
              <a:latin typeface="Eras Medium ITC" pitchFamily="34" charset="0"/>
              <a:sym typeface="Wingdings" pitchFamily="2" charset="2"/>
            </a:endParaRPr>
          </a:p>
          <a:p>
            <a:pPr lvl="1" eaLnBrk="1" hangingPunct="1">
              <a:buClrTx/>
              <a:buFont typeface="Wingdings" pitchFamily="2" charset="2"/>
              <a:buChar char="v"/>
            </a:pPr>
            <a:r>
              <a:rPr lang="en-US" b="1" smtClean="0">
                <a:solidFill>
                  <a:schemeClr val="bg1"/>
                </a:solidFill>
                <a:latin typeface="Eras Medium ITC" pitchFamily="34" charset="0"/>
              </a:rPr>
              <a:t>Have taken a Marketing and  Entrepreneurship class</a:t>
            </a:r>
          </a:p>
          <a:p>
            <a:pPr lvl="1" eaLnBrk="1" hangingPunct="1">
              <a:buClr>
                <a:srgbClr val="C00000"/>
              </a:buClr>
              <a:buFont typeface="Wingdings 2" pitchFamily="18" charset="2"/>
              <a:buNone/>
            </a:pPr>
            <a:endParaRPr lang="en-US" sz="2000" smtClean="0">
              <a:solidFill>
                <a:srgbClr val="10253F"/>
              </a:solidFill>
              <a:sym typeface="Wingdings" pitchFamily="2" charset="2"/>
            </a:endParaRPr>
          </a:p>
          <a:p>
            <a:pPr lvl="1" eaLnBrk="1" hangingPunct="1">
              <a:buClr>
                <a:srgbClr val="C00000"/>
              </a:buClr>
              <a:buFont typeface="Wingdings 2" pitchFamily="18" charset="2"/>
              <a:buNone/>
            </a:pPr>
            <a:endParaRPr lang="en-US" sz="2000" smtClean="0">
              <a:solidFill>
                <a:srgbClr val="10253F"/>
              </a:solidFill>
              <a:sym typeface="Wingdings" pitchFamily="2" charset="2"/>
            </a:endParaRPr>
          </a:p>
        </p:txBody>
      </p:sp>
      <p:pic>
        <p:nvPicPr>
          <p:cNvPr id="25604" name="Picture 7" descr="NFTE_SmallTagLock_PantoneC.jpg"/>
          <p:cNvPicPr>
            <a:picLocks noChangeAspect="1"/>
          </p:cNvPicPr>
          <p:nvPr/>
        </p:nvPicPr>
        <p:blipFill>
          <a:blip r:embed="rId4" cstate="print"/>
          <a:srcRect/>
          <a:stretch>
            <a:fillRect/>
          </a:stretch>
        </p:blipFill>
        <p:spPr bwMode="auto">
          <a:xfrm>
            <a:off x="152400" y="6019800"/>
            <a:ext cx="1447800" cy="720725"/>
          </a:xfrm>
          <a:prstGeom prst="rect">
            <a:avLst/>
          </a:prstGeom>
          <a:noFill/>
          <a:ln w="9525">
            <a:noFill/>
            <a:miter lim="800000"/>
            <a:headEnd/>
            <a:tailEnd/>
          </a:ln>
        </p:spPr>
      </p:pic>
      <p:sp>
        <p:nvSpPr>
          <p:cNvPr id="25605" name="Footer Placeholder 7"/>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3</a:t>
            </a:r>
          </a:p>
        </p:txBody>
      </p:sp>
      <p:pic>
        <p:nvPicPr>
          <p:cNvPr id="25606" name="Picture 8" descr="http://icons.mysitemyway.com/wp-content/gallery/black-paint-splatter-icons-animals/011052-black-paint-splatter-icon-animals-animal-antz.png"/>
          <p:cNvPicPr>
            <a:picLocks noChangeAspect="1" noChangeArrowheads="1"/>
          </p:cNvPicPr>
          <p:nvPr/>
        </p:nvPicPr>
        <p:blipFill>
          <a:blip r:embed="rId5" cstate="print"/>
          <a:srcRect/>
          <a:stretch>
            <a:fillRect/>
          </a:stretch>
        </p:blipFill>
        <p:spPr bwMode="auto">
          <a:xfrm>
            <a:off x="8077200" y="5791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5334000" y="2514600"/>
            <a:ext cx="3200400" cy="3886200"/>
            <a:chOff x="3408" y="1584"/>
            <a:chExt cx="1872" cy="2352"/>
          </a:xfrm>
        </p:grpSpPr>
        <p:sp>
          <p:nvSpPr>
            <p:cNvPr id="26657" name="AutoShape 3"/>
            <p:cNvSpPr>
              <a:spLocks noChangeArrowheads="1"/>
            </p:cNvSpPr>
            <p:nvPr/>
          </p:nvSpPr>
          <p:spPr bwMode="auto">
            <a:xfrm>
              <a:off x="3408" y="1632"/>
              <a:ext cx="1872"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solidFill>
              <a:srgbClr val="CCCCFF">
                <a:alpha val="47842"/>
              </a:srgbClr>
            </a:solidFill>
            <a:ln w="9525">
              <a:solidFill>
                <a:srgbClr val="F7853F">
                  <a:alpha val="36078"/>
                </a:srgbClr>
              </a:solidFill>
              <a:miter lim="800000"/>
              <a:headEnd/>
              <a:tailEnd/>
            </a:ln>
          </p:spPr>
          <p:txBody>
            <a:bodyPr wrap="none" anchor="ctr"/>
            <a:lstStyle/>
            <a:p>
              <a:endParaRPr lang="en-US"/>
            </a:p>
          </p:txBody>
        </p:sp>
        <p:sp>
          <p:nvSpPr>
            <p:cNvPr id="26658" name="Oval 4"/>
            <p:cNvSpPr>
              <a:spLocks noChangeArrowheads="1"/>
            </p:cNvSpPr>
            <p:nvPr/>
          </p:nvSpPr>
          <p:spPr bwMode="auto">
            <a:xfrm>
              <a:off x="3408" y="1584"/>
              <a:ext cx="1872" cy="96"/>
            </a:xfrm>
            <a:prstGeom prst="ellipse">
              <a:avLst/>
            </a:prstGeom>
            <a:solidFill>
              <a:srgbClr val="CCCCFF">
                <a:alpha val="47842"/>
              </a:srgbClr>
            </a:solidFill>
            <a:ln w="9525">
              <a:solidFill>
                <a:srgbClr val="F7853F">
                  <a:alpha val="36078"/>
                </a:srgbClr>
              </a:solidFill>
              <a:round/>
              <a:headEnd/>
              <a:tailEnd/>
            </a:ln>
          </p:spPr>
          <p:txBody>
            <a:bodyPr wrap="none" anchor="ctr"/>
            <a:lstStyle/>
            <a:p>
              <a:endParaRPr lang="en-US"/>
            </a:p>
          </p:txBody>
        </p:sp>
      </p:grpSp>
      <p:sp>
        <p:nvSpPr>
          <p:cNvPr id="26627" name="Rectangle 3"/>
          <p:cNvSpPr>
            <a:spLocks noChangeArrowheads="1"/>
          </p:cNvSpPr>
          <p:nvPr/>
        </p:nvSpPr>
        <p:spPr bwMode="auto">
          <a:xfrm>
            <a:off x="457200" y="228600"/>
            <a:ext cx="8229600" cy="1143000"/>
          </a:xfrm>
          <a:prstGeom prst="rect">
            <a:avLst/>
          </a:prstGeom>
          <a:noFill/>
          <a:ln w="9525">
            <a:noFill/>
            <a:miter lim="800000"/>
            <a:headEnd/>
            <a:tailEnd/>
          </a:ln>
        </p:spPr>
        <p:txBody>
          <a:bodyPr anchor="ctr"/>
          <a:lstStyle/>
          <a:p>
            <a:pPr algn="ctr" eaLnBrk="0" hangingPunct="0"/>
            <a:r>
              <a:rPr lang="en-US" sz="4800" b="1">
                <a:solidFill>
                  <a:schemeClr val="bg1"/>
                </a:solidFill>
                <a:latin typeface="Eras Bold ITC" pitchFamily="34" charset="0"/>
                <a:ea typeface="ＭＳ Ｐゴシック"/>
                <a:cs typeface="ＭＳ Ｐゴシック"/>
              </a:rPr>
              <a:t>Market Analysis</a:t>
            </a:r>
            <a:endParaRPr lang="fr-FR" sz="2800" b="1" i="1">
              <a:solidFill>
                <a:schemeClr val="bg1"/>
              </a:solidFill>
              <a:latin typeface="Eras Bold ITC" pitchFamily="34" charset="0"/>
              <a:ea typeface="ＭＳ Ｐゴシック"/>
              <a:cs typeface="ＭＳ Ｐゴシック"/>
            </a:endParaRPr>
          </a:p>
        </p:txBody>
      </p:sp>
      <p:graphicFrame>
        <p:nvGraphicFramePr>
          <p:cNvPr id="16420" name="Group 36"/>
          <p:cNvGraphicFramePr>
            <a:graphicFrameLocks noGrp="1"/>
          </p:cNvGraphicFramePr>
          <p:nvPr>
            <p:ph sz="quarter" idx="1"/>
          </p:nvPr>
        </p:nvGraphicFramePr>
        <p:xfrm>
          <a:off x="457200" y="1600200"/>
          <a:ext cx="8229600" cy="762000"/>
        </p:xfrm>
        <a:graphic>
          <a:graphicData uri="http://schemas.openxmlformats.org/drawingml/2006/table">
            <a:tbl>
              <a:tblPr/>
              <a:tblGrid>
                <a:gridCol w="1752600"/>
                <a:gridCol w="6477000"/>
              </a:tblGrid>
              <a:tr h="381000">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Eras Medium ITC" pitchFamily="34" charset="0"/>
                          <a:ea typeface="ＭＳ Ｐゴシック" charset="-128"/>
                          <a:cs typeface="Arial" charset="0"/>
                        </a:rPr>
                        <a:t>Industry Name</a:t>
                      </a:r>
                      <a:endParaRPr kumimoji="0" lang="en-US" sz="1400" b="0" i="0" u="none" strike="noStrike" cap="none" normalizeH="0" baseline="0" dirty="0" smtClean="0">
                        <a:ln>
                          <a:noFill/>
                        </a:ln>
                        <a:solidFill>
                          <a:schemeClr val="bg1"/>
                        </a:solidFill>
                        <a:effectLst/>
                        <a:latin typeface="Eras Medium ITC"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F6FC6"/>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Eras Medium ITC" pitchFamily="34" charset="0"/>
                          <a:ea typeface="ＭＳ Ｐゴシック" charset="-128"/>
                          <a:cs typeface="Arial" charset="0"/>
                        </a:rPr>
                        <a:t>Paint contractors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F6FC6"/>
                    </a:solidFill>
                  </a:tcPr>
                </a:tc>
              </a:tr>
              <a:tr h="381000">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Eras Medium ITC" pitchFamily="34" charset="0"/>
                          <a:ea typeface="ＭＳ Ｐゴシック" charset="-128"/>
                          <a:cs typeface="Arial" charset="0"/>
                        </a:rPr>
                        <a:t>Industry Size</a:t>
                      </a:r>
                      <a:endParaRPr kumimoji="0" lang="en-US" sz="1400" b="0" i="0" u="none" strike="noStrike" cap="none" normalizeH="0" baseline="0" dirty="0" smtClean="0">
                        <a:ln>
                          <a:noFill/>
                        </a:ln>
                        <a:solidFill>
                          <a:schemeClr val="bg1"/>
                        </a:solidFill>
                        <a:effectLst/>
                        <a:latin typeface="Eras Medium ITC"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F6FC6"/>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Eras Medium ITC" pitchFamily="34" charset="0"/>
                          <a:ea typeface="ＭＳ Ｐゴシック" charset="-128"/>
                          <a:cs typeface="Arial" charset="0"/>
                        </a:rPr>
                        <a:t>$ 26,344,800.00</a:t>
                      </a:r>
                      <a:endParaRPr kumimoji="0" lang="en-US" sz="1400" b="0" i="0" u="none" strike="noStrike" cap="none" normalizeH="0" baseline="0" dirty="0" smtClean="0">
                        <a:ln>
                          <a:noFill/>
                        </a:ln>
                        <a:solidFill>
                          <a:schemeClr val="bg1"/>
                        </a:solidFill>
                        <a:effectLst/>
                        <a:latin typeface="Eras Medium ITC"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F6FC6"/>
                    </a:solidFill>
                  </a:tcPr>
                </a:tc>
              </a:tr>
            </a:tbl>
          </a:graphicData>
        </a:graphic>
      </p:graphicFrame>
      <p:sp>
        <p:nvSpPr>
          <p:cNvPr id="26639" name="Rectangle 17"/>
          <p:cNvSpPr>
            <a:spLocks noChangeArrowheads="1"/>
          </p:cNvSpPr>
          <p:nvPr/>
        </p:nvSpPr>
        <p:spPr bwMode="auto">
          <a:xfrm>
            <a:off x="2209800" y="5137150"/>
            <a:ext cx="2971800" cy="1593850"/>
          </a:xfrm>
          <a:prstGeom prst="rect">
            <a:avLst/>
          </a:prstGeom>
          <a:solidFill>
            <a:srgbClr val="0F6FC6"/>
          </a:solidFill>
          <a:ln w="9525">
            <a:noFill/>
            <a:miter lim="800000"/>
            <a:headEnd/>
            <a:tailEnd/>
          </a:ln>
        </p:spPr>
        <p:txBody>
          <a:bodyPr/>
          <a:lstStyle/>
          <a:p>
            <a:pPr algn="ctr" eaLnBrk="0" hangingPunct="0">
              <a:spcBef>
                <a:spcPct val="20000"/>
              </a:spcBef>
              <a:buClr>
                <a:srgbClr val="E46C0A"/>
              </a:buClr>
              <a:buSzPct val="65000"/>
              <a:buFont typeface="Wingdings 2" pitchFamily="18" charset="2"/>
              <a:buNone/>
            </a:pPr>
            <a:endParaRPr lang="en-US" sz="1600" b="1">
              <a:solidFill>
                <a:schemeClr val="bg1"/>
              </a:solidFill>
              <a:latin typeface="Eras Medium ITC" pitchFamily="34" charset="0"/>
              <a:ea typeface="ＭＳ Ｐゴシック"/>
              <a:cs typeface="ＭＳ Ｐゴシック"/>
            </a:endParaRPr>
          </a:p>
          <a:p>
            <a:pPr algn="ctr" eaLnBrk="0" hangingPunct="0">
              <a:spcBef>
                <a:spcPct val="20000"/>
              </a:spcBef>
              <a:buClr>
                <a:srgbClr val="E46C0A"/>
              </a:buClr>
              <a:buSzPct val="65000"/>
              <a:buFont typeface="Wingdings 2" pitchFamily="18" charset="2"/>
              <a:buNone/>
            </a:pPr>
            <a:r>
              <a:rPr lang="en-US" sz="1600" b="1">
                <a:solidFill>
                  <a:schemeClr val="bg1"/>
                </a:solidFill>
                <a:latin typeface="Eras Medium ITC" pitchFamily="34" charset="0"/>
                <a:ea typeface="ＭＳ Ｐゴシック"/>
                <a:cs typeface="ＭＳ Ｐゴシック"/>
              </a:rPr>
              <a:t>Number of businesses targeted in the first year</a:t>
            </a:r>
          </a:p>
        </p:txBody>
      </p:sp>
      <p:sp>
        <p:nvSpPr>
          <p:cNvPr id="26640" name="Rectangle 18"/>
          <p:cNvSpPr>
            <a:spLocks noChangeArrowheads="1"/>
          </p:cNvSpPr>
          <p:nvPr/>
        </p:nvSpPr>
        <p:spPr bwMode="auto">
          <a:xfrm>
            <a:off x="2209800" y="3695700"/>
            <a:ext cx="2971800" cy="1441450"/>
          </a:xfrm>
          <a:prstGeom prst="rect">
            <a:avLst/>
          </a:prstGeom>
          <a:solidFill>
            <a:srgbClr val="0F6FC6"/>
          </a:solidFill>
          <a:ln w="9525">
            <a:noFill/>
            <a:miter lim="800000"/>
            <a:headEnd/>
            <a:tailEnd/>
          </a:ln>
        </p:spPr>
        <p:txBody>
          <a:bodyPr/>
          <a:lstStyle/>
          <a:p>
            <a:pPr algn="ctr" eaLnBrk="0" hangingPunct="0">
              <a:spcBef>
                <a:spcPct val="20000"/>
              </a:spcBef>
              <a:buClr>
                <a:srgbClr val="E46C0A"/>
              </a:buClr>
              <a:buSzPct val="65000"/>
              <a:buFont typeface="Wingdings 2" pitchFamily="18" charset="2"/>
              <a:buNone/>
            </a:pPr>
            <a:endParaRPr lang="en-US" b="1">
              <a:solidFill>
                <a:schemeClr val="bg1"/>
              </a:solidFill>
              <a:latin typeface="Eras Medium ITC" pitchFamily="34" charset="0"/>
              <a:ea typeface="ＭＳ Ｐゴシック"/>
              <a:cs typeface="ＭＳ Ｐゴシック"/>
            </a:endParaRPr>
          </a:p>
          <a:p>
            <a:pPr algn="ctr" eaLnBrk="0" hangingPunct="0">
              <a:spcBef>
                <a:spcPct val="20000"/>
              </a:spcBef>
              <a:buClr>
                <a:srgbClr val="E46C0A"/>
              </a:buClr>
              <a:buSzPct val="65000"/>
              <a:buFont typeface="Wingdings 2" pitchFamily="18" charset="2"/>
              <a:buNone/>
            </a:pPr>
            <a:r>
              <a:rPr lang="en-US" b="1">
                <a:solidFill>
                  <a:schemeClr val="bg1"/>
                </a:solidFill>
                <a:latin typeface="Eras Medium ITC" pitchFamily="34" charset="0"/>
                <a:ea typeface="ＭＳ Ｐゴシック"/>
                <a:cs typeface="ＭＳ Ｐゴシック"/>
              </a:rPr>
              <a:t>Doctor offices, daycares, and universities</a:t>
            </a:r>
          </a:p>
          <a:p>
            <a:pPr eaLnBrk="0" hangingPunct="0">
              <a:spcBef>
                <a:spcPct val="20000"/>
              </a:spcBef>
              <a:buClr>
                <a:srgbClr val="E46C0A"/>
              </a:buClr>
              <a:buSzPct val="65000"/>
              <a:buFont typeface="Wingdings 2" pitchFamily="18" charset="2"/>
              <a:buNone/>
            </a:pPr>
            <a:endParaRPr lang="en-US" sz="1200" b="1">
              <a:latin typeface="Myriad Web Pro"/>
              <a:ea typeface="ＭＳ Ｐゴシック"/>
              <a:cs typeface="ＭＳ Ｐゴシック"/>
            </a:endParaRPr>
          </a:p>
        </p:txBody>
      </p:sp>
      <p:sp>
        <p:nvSpPr>
          <p:cNvPr id="26641" name="Rectangle 19"/>
          <p:cNvSpPr>
            <a:spLocks noChangeArrowheads="1"/>
          </p:cNvSpPr>
          <p:nvPr/>
        </p:nvSpPr>
        <p:spPr bwMode="auto">
          <a:xfrm>
            <a:off x="2209800" y="2438400"/>
            <a:ext cx="2971800" cy="1257300"/>
          </a:xfrm>
          <a:prstGeom prst="rect">
            <a:avLst/>
          </a:prstGeom>
          <a:solidFill>
            <a:srgbClr val="0F6FC6"/>
          </a:solidFill>
          <a:ln w="9525">
            <a:noFill/>
            <a:miter lim="800000"/>
            <a:headEnd/>
            <a:tailEnd/>
          </a:ln>
        </p:spPr>
        <p:txBody>
          <a:bodyPr/>
          <a:lstStyle/>
          <a:p>
            <a:pPr algn="ctr" eaLnBrk="0" hangingPunct="0">
              <a:spcBef>
                <a:spcPct val="20000"/>
              </a:spcBef>
              <a:buClr>
                <a:srgbClr val="E46C0A"/>
              </a:buClr>
              <a:buSzPct val="65000"/>
              <a:buFont typeface="Wingdings 2" pitchFamily="18" charset="2"/>
              <a:buNone/>
            </a:pPr>
            <a:endParaRPr lang="en-US" b="1">
              <a:latin typeface="Eras Medium ITC" pitchFamily="34" charset="0"/>
              <a:ea typeface="ＭＳ Ｐゴシック"/>
              <a:cs typeface="ＭＳ Ｐゴシック"/>
            </a:endParaRPr>
          </a:p>
          <a:p>
            <a:pPr algn="ctr" eaLnBrk="0" hangingPunct="0">
              <a:spcBef>
                <a:spcPct val="20000"/>
              </a:spcBef>
              <a:buClr>
                <a:srgbClr val="E46C0A"/>
              </a:buClr>
              <a:buSzPct val="65000"/>
              <a:buFont typeface="Wingdings 2" pitchFamily="18" charset="2"/>
              <a:buNone/>
            </a:pPr>
            <a:r>
              <a:rPr lang="en-US" b="1">
                <a:solidFill>
                  <a:schemeClr val="bg1"/>
                </a:solidFill>
                <a:latin typeface="Eras Medium ITC" pitchFamily="34" charset="0"/>
                <a:ea typeface="ＭＳ Ｐゴシック"/>
                <a:cs typeface="ＭＳ Ｐゴシック"/>
              </a:rPr>
              <a:t>Hartford County</a:t>
            </a:r>
          </a:p>
        </p:txBody>
      </p:sp>
      <p:sp>
        <p:nvSpPr>
          <p:cNvPr id="26642" name="Rectangle 20"/>
          <p:cNvSpPr>
            <a:spLocks noChangeArrowheads="1"/>
          </p:cNvSpPr>
          <p:nvPr/>
        </p:nvSpPr>
        <p:spPr bwMode="auto">
          <a:xfrm>
            <a:off x="457200" y="5137150"/>
            <a:ext cx="1752600" cy="1593850"/>
          </a:xfrm>
          <a:prstGeom prst="rect">
            <a:avLst/>
          </a:prstGeom>
          <a:solidFill>
            <a:srgbClr val="0F6FC6"/>
          </a:solidFill>
          <a:ln w="9525">
            <a:noFill/>
            <a:miter lim="800000"/>
            <a:headEnd/>
            <a:tailEnd/>
          </a:ln>
        </p:spPr>
        <p:txBody>
          <a:bodyPr/>
          <a:lstStyle/>
          <a:p>
            <a:pPr algn="ctr" eaLnBrk="0" hangingPunct="0">
              <a:spcBef>
                <a:spcPct val="20000"/>
              </a:spcBef>
              <a:buClr>
                <a:srgbClr val="E46C0A"/>
              </a:buClr>
              <a:buSzPct val="65000"/>
              <a:buFont typeface="Wingdings 2" pitchFamily="18" charset="2"/>
              <a:buNone/>
            </a:pPr>
            <a:endParaRPr lang="en-US" sz="1600" b="1">
              <a:solidFill>
                <a:schemeClr val="bg1"/>
              </a:solidFill>
              <a:latin typeface="Eras Medium ITC" pitchFamily="34" charset="0"/>
              <a:ea typeface="ＭＳ Ｐゴシック"/>
              <a:cs typeface="ＭＳ Ｐゴシック"/>
            </a:endParaRPr>
          </a:p>
          <a:p>
            <a:pPr algn="ctr" eaLnBrk="0" hangingPunct="0">
              <a:spcBef>
                <a:spcPct val="20000"/>
              </a:spcBef>
              <a:buClr>
                <a:srgbClr val="E46C0A"/>
              </a:buClr>
              <a:buSzPct val="65000"/>
              <a:buFont typeface="Wingdings 2" pitchFamily="18" charset="2"/>
              <a:buNone/>
            </a:pPr>
            <a:r>
              <a:rPr lang="en-US" sz="1600" b="1">
                <a:solidFill>
                  <a:schemeClr val="bg1"/>
                </a:solidFill>
                <a:latin typeface="Eras Medium ITC" pitchFamily="34" charset="0"/>
                <a:ea typeface="ＭＳ Ｐゴシック"/>
                <a:cs typeface="ＭＳ Ｐゴシック"/>
              </a:rPr>
              <a:t>Potential Market Size</a:t>
            </a:r>
          </a:p>
        </p:txBody>
      </p:sp>
      <p:sp>
        <p:nvSpPr>
          <p:cNvPr id="26643" name="Rectangle 21"/>
          <p:cNvSpPr>
            <a:spLocks noChangeArrowheads="1"/>
          </p:cNvSpPr>
          <p:nvPr/>
        </p:nvSpPr>
        <p:spPr bwMode="auto">
          <a:xfrm>
            <a:off x="457200" y="3695700"/>
            <a:ext cx="1752600" cy="1441450"/>
          </a:xfrm>
          <a:prstGeom prst="rect">
            <a:avLst/>
          </a:prstGeom>
          <a:solidFill>
            <a:srgbClr val="0F6FC6"/>
          </a:solidFill>
          <a:ln w="9525">
            <a:noFill/>
            <a:miter lim="800000"/>
            <a:headEnd/>
            <a:tailEnd/>
          </a:ln>
        </p:spPr>
        <p:txBody>
          <a:bodyPr/>
          <a:lstStyle/>
          <a:p>
            <a:pPr algn="ctr" eaLnBrk="0" hangingPunct="0">
              <a:spcBef>
                <a:spcPct val="20000"/>
              </a:spcBef>
              <a:buClr>
                <a:srgbClr val="E46C0A"/>
              </a:buClr>
              <a:buSzPct val="65000"/>
              <a:buFont typeface="Wingdings 2" pitchFamily="18" charset="2"/>
              <a:buNone/>
            </a:pPr>
            <a:endParaRPr lang="en-US" sz="1600" b="1">
              <a:solidFill>
                <a:schemeClr val="bg1"/>
              </a:solidFill>
              <a:latin typeface="Eras Medium ITC" pitchFamily="34" charset="0"/>
              <a:ea typeface="ＭＳ Ｐゴシック"/>
              <a:cs typeface="ＭＳ Ｐゴシック"/>
            </a:endParaRPr>
          </a:p>
          <a:p>
            <a:pPr algn="ctr" eaLnBrk="0" hangingPunct="0">
              <a:spcBef>
                <a:spcPct val="20000"/>
              </a:spcBef>
              <a:buClr>
                <a:srgbClr val="E46C0A"/>
              </a:buClr>
              <a:buSzPct val="65000"/>
              <a:buFont typeface="Wingdings 2" pitchFamily="18" charset="2"/>
              <a:buNone/>
            </a:pPr>
            <a:endParaRPr lang="en-US" sz="1600" b="1">
              <a:solidFill>
                <a:schemeClr val="bg1"/>
              </a:solidFill>
              <a:latin typeface="Eras Medium ITC" pitchFamily="34" charset="0"/>
              <a:ea typeface="ＭＳ Ｐゴシック"/>
              <a:cs typeface="ＭＳ Ｐゴシック"/>
            </a:endParaRPr>
          </a:p>
          <a:p>
            <a:pPr algn="ctr" eaLnBrk="0" hangingPunct="0">
              <a:spcBef>
                <a:spcPct val="20000"/>
              </a:spcBef>
              <a:buClr>
                <a:srgbClr val="E46C0A"/>
              </a:buClr>
              <a:buSzPct val="65000"/>
              <a:buFont typeface="Wingdings 2" pitchFamily="18" charset="2"/>
              <a:buNone/>
            </a:pPr>
            <a:r>
              <a:rPr lang="en-US" sz="1600" b="1">
                <a:solidFill>
                  <a:schemeClr val="bg1"/>
                </a:solidFill>
                <a:latin typeface="Eras Medium ITC" pitchFamily="34" charset="0"/>
                <a:ea typeface="ＭＳ Ｐゴシック"/>
                <a:cs typeface="ＭＳ Ｐゴシック"/>
              </a:rPr>
              <a:t>Target Market</a:t>
            </a:r>
          </a:p>
        </p:txBody>
      </p:sp>
      <p:sp>
        <p:nvSpPr>
          <p:cNvPr id="26644" name="Rectangle 22"/>
          <p:cNvSpPr>
            <a:spLocks noChangeArrowheads="1"/>
          </p:cNvSpPr>
          <p:nvPr/>
        </p:nvSpPr>
        <p:spPr bwMode="auto">
          <a:xfrm>
            <a:off x="457200" y="2438400"/>
            <a:ext cx="1752600" cy="1257300"/>
          </a:xfrm>
          <a:prstGeom prst="rect">
            <a:avLst/>
          </a:prstGeom>
          <a:solidFill>
            <a:srgbClr val="0F6FC6"/>
          </a:solidFill>
          <a:ln w="9525">
            <a:noFill/>
            <a:miter lim="800000"/>
            <a:headEnd/>
            <a:tailEnd/>
          </a:ln>
        </p:spPr>
        <p:txBody>
          <a:bodyPr/>
          <a:lstStyle/>
          <a:p>
            <a:pPr algn="ctr" eaLnBrk="0" hangingPunct="0">
              <a:spcBef>
                <a:spcPct val="20000"/>
              </a:spcBef>
              <a:buClr>
                <a:srgbClr val="E46C0A"/>
              </a:buClr>
              <a:buSzPct val="65000"/>
              <a:buFont typeface="Wingdings 2" pitchFamily="18" charset="2"/>
              <a:buNone/>
            </a:pPr>
            <a:endParaRPr lang="en-US" sz="1400" b="1">
              <a:solidFill>
                <a:schemeClr val="bg1"/>
              </a:solidFill>
              <a:latin typeface="Eras Medium ITC" pitchFamily="34" charset="0"/>
              <a:ea typeface="ＭＳ Ｐゴシック"/>
              <a:cs typeface="ＭＳ Ｐゴシック"/>
            </a:endParaRPr>
          </a:p>
          <a:p>
            <a:pPr algn="ctr" eaLnBrk="0" hangingPunct="0">
              <a:spcBef>
                <a:spcPct val="20000"/>
              </a:spcBef>
              <a:buClr>
                <a:srgbClr val="E46C0A"/>
              </a:buClr>
              <a:buSzPct val="65000"/>
              <a:buFont typeface="Wingdings 2" pitchFamily="18" charset="2"/>
              <a:buNone/>
            </a:pPr>
            <a:r>
              <a:rPr lang="en-US" sz="1600" b="1">
                <a:solidFill>
                  <a:schemeClr val="bg1"/>
                </a:solidFill>
                <a:latin typeface="Eras Medium ITC" pitchFamily="34" charset="0"/>
                <a:ea typeface="ＭＳ Ｐゴシック"/>
                <a:cs typeface="ＭＳ Ｐゴシック"/>
              </a:rPr>
              <a:t>Total </a:t>
            </a:r>
          </a:p>
          <a:p>
            <a:pPr algn="ctr" eaLnBrk="0" hangingPunct="0">
              <a:spcBef>
                <a:spcPct val="20000"/>
              </a:spcBef>
              <a:buClr>
                <a:srgbClr val="E46C0A"/>
              </a:buClr>
              <a:buSzPct val="65000"/>
              <a:buFont typeface="Wingdings 2" pitchFamily="18" charset="2"/>
              <a:buNone/>
            </a:pPr>
            <a:r>
              <a:rPr lang="en-US" sz="1600" b="1">
                <a:solidFill>
                  <a:schemeClr val="bg1"/>
                </a:solidFill>
                <a:latin typeface="Eras Medium ITC" pitchFamily="34" charset="0"/>
                <a:ea typeface="ＭＳ Ｐゴシック"/>
                <a:cs typeface="ＭＳ Ｐゴシック"/>
              </a:rPr>
              <a:t>Population</a:t>
            </a:r>
          </a:p>
          <a:p>
            <a:pPr eaLnBrk="0" hangingPunct="0">
              <a:spcBef>
                <a:spcPct val="20000"/>
              </a:spcBef>
              <a:buClr>
                <a:srgbClr val="E46C0A"/>
              </a:buClr>
              <a:buSzPct val="65000"/>
              <a:buFont typeface="Wingdings 2" pitchFamily="18" charset="2"/>
              <a:buNone/>
            </a:pPr>
            <a:endParaRPr lang="en-US" sz="1400" b="1">
              <a:latin typeface="Myriad Web Pro"/>
              <a:ea typeface="ＭＳ Ｐゴシック"/>
              <a:cs typeface="ＭＳ Ｐゴシック"/>
            </a:endParaRPr>
          </a:p>
        </p:txBody>
      </p:sp>
      <p:sp>
        <p:nvSpPr>
          <p:cNvPr id="26645" name="Line 23"/>
          <p:cNvSpPr>
            <a:spLocks noChangeShapeType="1"/>
          </p:cNvSpPr>
          <p:nvPr/>
        </p:nvSpPr>
        <p:spPr bwMode="auto">
          <a:xfrm>
            <a:off x="457200" y="2438400"/>
            <a:ext cx="4724400" cy="0"/>
          </a:xfrm>
          <a:prstGeom prst="line">
            <a:avLst/>
          </a:prstGeom>
          <a:noFill/>
          <a:ln w="28575" cap="sq">
            <a:solidFill>
              <a:schemeClr val="tx1"/>
            </a:solidFill>
            <a:round/>
            <a:headEnd/>
            <a:tailEnd/>
          </a:ln>
        </p:spPr>
        <p:txBody>
          <a:bodyPr/>
          <a:lstStyle/>
          <a:p>
            <a:endParaRPr lang="en-US"/>
          </a:p>
        </p:txBody>
      </p:sp>
      <p:sp>
        <p:nvSpPr>
          <p:cNvPr id="26646" name="Line 24"/>
          <p:cNvSpPr>
            <a:spLocks noChangeShapeType="1"/>
          </p:cNvSpPr>
          <p:nvPr/>
        </p:nvSpPr>
        <p:spPr bwMode="auto">
          <a:xfrm>
            <a:off x="457200" y="3695700"/>
            <a:ext cx="4724400" cy="38100"/>
          </a:xfrm>
          <a:prstGeom prst="line">
            <a:avLst/>
          </a:prstGeom>
          <a:noFill/>
          <a:ln w="12700">
            <a:solidFill>
              <a:schemeClr val="tx1"/>
            </a:solidFill>
            <a:round/>
            <a:headEnd/>
            <a:tailEnd/>
          </a:ln>
        </p:spPr>
        <p:txBody>
          <a:bodyPr/>
          <a:lstStyle/>
          <a:p>
            <a:endParaRPr lang="en-US"/>
          </a:p>
        </p:txBody>
      </p:sp>
      <p:sp>
        <p:nvSpPr>
          <p:cNvPr id="26647" name="Line 25"/>
          <p:cNvSpPr>
            <a:spLocks noChangeShapeType="1"/>
          </p:cNvSpPr>
          <p:nvPr/>
        </p:nvSpPr>
        <p:spPr bwMode="auto">
          <a:xfrm flipV="1">
            <a:off x="457200" y="5105400"/>
            <a:ext cx="4724400" cy="31750"/>
          </a:xfrm>
          <a:prstGeom prst="line">
            <a:avLst/>
          </a:prstGeom>
          <a:noFill/>
          <a:ln w="12700">
            <a:solidFill>
              <a:schemeClr val="tx1"/>
            </a:solidFill>
            <a:round/>
            <a:headEnd/>
            <a:tailEnd/>
          </a:ln>
        </p:spPr>
        <p:txBody>
          <a:bodyPr/>
          <a:lstStyle/>
          <a:p>
            <a:endParaRPr lang="en-US"/>
          </a:p>
        </p:txBody>
      </p:sp>
      <p:sp>
        <p:nvSpPr>
          <p:cNvPr id="26648" name="Line 26"/>
          <p:cNvSpPr>
            <a:spLocks noChangeShapeType="1"/>
          </p:cNvSpPr>
          <p:nvPr/>
        </p:nvSpPr>
        <p:spPr bwMode="auto">
          <a:xfrm flipV="1">
            <a:off x="457200" y="6705600"/>
            <a:ext cx="4724400" cy="25400"/>
          </a:xfrm>
          <a:prstGeom prst="line">
            <a:avLst/>
          </a:prstGeom>
          <a:noFill/>
          <a:ln w="28575" cap="sq">
            <a:solidFill>
              <a:schemeClr val="tx1"/>
            </a:solidFill>
            <a:round/>
            <a:headEnd/>
            <a:tailEnd/>
          </a:ln>
        </p:spPr>
        <p:txBody>
          <a:bodyPr/>
          <a:lstStyle/>
          <a:p>
            <a:endParaRPr lang="en-US"/>
          </a:p>
        </p:txBody>
      </p:sp>
      <p:sp>
        <p:nvSpPr>
          <p:cNvPr id="26649" name="Line 27"/>
          <p:cNvSpPr>
            <a:spLocks noChangeShapeType="1"/>
          </p:cNvSpPr>
          <p:nvPr/>
        </p:nvSpPr>
        <p:spPr bwMode="auto">
          <a:xfrm>
            <a:off x="457200" y="2438400"/>
            <a:ext cx="0" cy="4292600"/>
          </a:xfrm>
          <a:prstGeom prst="line">
            <a:avLst/>
          </a:prstGeom>
          <a:noFill/>
          <a:ln w="28575" cap="sq">
            <a:solidFill>
              <a:schemeClr val="tx1"/>
            </a:solidFill>
            <a:round/>
            <a:headEnd/>
            <a:tailEnd/>
          </a:ln>
        </p:spPr>
        <p:txBody>
          <a:bodyPr/>
          <a:lstStyle/>
          <a:p>
            <a:endParaRPr lang="en-US"/>
          </a:p>
        </p:txBody>
      </p:sp>
      <p:sp>
        <p:nvSpPr>
          <p:cNvPr id="26650" name="Line 28"/>
          <p:cNvSpPr>
            <a:spLocks noChangeShapeType="1"/>
          </p:cNvSpPr>
          <p:nvPr/>
        </p:nvSpPr>
        <p:spPr bwMode="auto">
          <a:xfrm>
            <a:off x="2209800" y="2438400"/>
            <a:ext cx="0" cy="4292600"/>
          </a:xfrm>
          <a:prstGeom prst="line">
            <a:avLst/>
          </a:prstGeom>
          <a:noFill/>
          <a:ln w="12700">
            <a:solidFill>
              <a:schemeClr val="tx1"/>
            </a:solidFill>
            <a:round/>
            <a:headEnd/>
            <a:tailEnd/>
          </a:ln>
        </p:spPr>
        <p:txBody>
          <a:bodyPr/>
          <a:lstStyle/>
          <a:p>
            <a:endParaRPr lang="en-US"/>
          </a:p>
        </p:txBody>
      </p:sp>
      <p:sp>
        <p:nvSpPr>
          <p:cNvPr id="26651" name="Line 29"/>
          <p:cNvSpPr>
            <a:spLocks noChangeShapeType="1"/>
          </p:cNvSpPr>
          <p:nvPr/>
        </p:nvSpPr>
        <p:spPr bwMode="auto">
          <a:xfrm>
            <a:off x="5181600" y="2438400"/>
            <a:ext cx="0" cy="4292600"/>
          </a:xfrm>
          <a:prstGeom prst="line">
            <a:avLst/>
          </a:prstGeom>
          <a:noFill/>
          <a:ln w="12700">
            <a:solidFill>
              <a:schemeClr val="tx1"/>
            </a:solidFill>
            <a:round/>
            <a:headEnd/>
            <a:tailEnd/>
          </a:ln>
        </p:spPr>
        <p:txBody>
          <a:bodyPr/>
          <a:lstStyle/>
          <a:p>
            <a:endParaRPr lang="en-US"/>
          </a:p>
        </p:txBody>
      </p:sp>
      <p:sp>
        <p:nvSpPr>
          <p:cNvPr id="26652" name="AutoShape 31"/>
          <p:cNvSpPr>
            <a:spLocks noChangeArrowheads="1"/>
          </p:cNvSpPr>
          <p:nvPr/>
        </p:nvSpPr>
        <p:spPr bwMode="auto">
          <a:xfrm>
            <a:off x="5715000" y="2819400"/>
            <a:ext cx="2438400" cy="533400"/>
          </a:xfrm>
          <a:prstGeom prst="flowChartProcess">
            <a:avLst/>
          </a:prstGeom>
          <a:solidFill>
            <a:srgbClr val="0F6FC6"/>
          </a:solidFill>
          <a:ln w="9525">
            <a:solidFill>
              <a:schemeClr val="tx1"/>
            </a:solidFill>
            <a:miter lim="800000"/>
            <a:headEnd/>
            <a:tailEnd/>
          </a:ln>
        </p:spPr>
        <p:txBody>
          <a:bodyPr wrap="none" anchor="ctr"/>
          <a:lstStyle/>
          <a:p>
            <a:pPr algn="ctr"/>
            <a:r>
              <a:rPr lang="en-US">
                <a:solidFill>
                  <a:schemeClr val="bg1"/>
                </a:solidFill>
                <a:latin typeface="Eras Medium ITC" pitchFamily="34" charset="0"/>
              </a:rPr>
              <a:t>879,835</a:t>
            </a:r>
            <a:endParaRPr lang="en-US" sz="1200">
              <a:solidFill>
                <a:schemeClr val="bg1"/>
              </a:solidFill>
              <a:latin typeface="Myriad Web Pro"/>
            </a:endParaRPr>
          </a:p>
        </p:txBody>
      </p:sp>
      <p:sp>
        <p:nvSpPr>
          <p:cNvPr id="26653" name="AutoShape 32"/>
          <p:cNvSpPr>
            <a:spLocks noChangeArrowheads="1"/>
          </p:cNvSpPr>
          <p:nvPr/>
        </p:nvSpPr>
        <p:spPr bwMode="auto">
          <a:xfrm>
            <a:off x="6248400" y="5562600"/>
            <a:ext cx="1371600" cy="457200"/>
          </a:xfrm>
          <a:prstGeom prst="flowChartProcess">
            <a:avLst/>
          </a:prstGeom>
          <a:solidFill>
            <a:srgbClr val="0F6FC6"/>
          </a:solidFill>
          <a:ln w="9525">
            <a:solidFill>
              <a:schemeClr val="tx1"/>
            </a:solidFill>
            <a:miter lim="800000"/>
            <a:headEnd/>
            <a:tailEnd/>
          </a:ln>
        </p:spPr>
        <p:txBody>
          <a:bodyPr wrap="none" anchor="ctr"/>
          <a:lstStyle/>
          <a:p>
            <a:pPr algn="ctr"/>
            <a:r>
              <a:rPr lang="en-US" sz="1600">
                <a:solidFill>
                  <a:schemeClr val="bg1"/>
                </a:solidFill>
                <a:latin typeface="Eras Medium ITC" pitchFamily="34" charset="0"/>
              </a:rPr>
              <a:t>91</a:t>
            </a:r>
          </a:p>
        </p:txBody>
      </p:sp>
      <p:sp>
        <p:nvSpPr>
          <p:cNvPr id="26654" name="AutoShape 33"/>
          <p:cNvSpPr>
            <a:spLocks noChangeArrowheads="1"/>
          </p:cNvSpPr>
          <p:nvPr/>
        </p:nvSpPr>
        <p:spPr bwMode="auto">
          <a:xfrm>
            <a:off x="6096000" y="4191000"/>
            <a:ext cx="1676400" cy="533400"/>
          </a:xfrm>
          <a:prstGeom prst="flowChartProcess">
            <a:avLst/>
          </a:prstGeom>
          <a:solidFill>
            <a:srgbClr val="0F6FC6"/>
          </a:solidFill>
          <a:ln w="9525">
            <a:solidFill>
              <a:schemeClr val="tx1"/>
            </a:solidFill>
            <a:miter lim="800000"/>
            <a:headEnd/>
            <a:tailEnd/>
          </a:ln>
        </p:spPr>
        <p:txBody>
          <a:bodyPr wrap="none" anchor="ctr"/>
          <a:lstStyle/>
          <a:p>
            <a:pPr algn="ctr"/>
            <a:r>
              <a:rPr lang="en-US" sz="1600">
                <a:solidFill>
                  <a:schemeClr val="bg1"/>
                </a:solidFill>
                <a:latin typeface="Eras Medium ITC" pitchFamily="34" charset="0"/>
              </a:rPr>
              <a:t>6,380</a:t>
            </a:r>
          </a:p>
        </p:txBody>
      </p:sp>
      <p:sp>
        <p:nvSpPr>
          <p:cNvPr id="26655" name="Footer Placeholder 27"/>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4</a:t>
            </a:r>
          </a:p>
        </p:txBody>
      </p:sp>
      <p:pic>
        <p:nvPicPr>
          <p:cNvPr id="26656" name="Picture 8" descr="http://icons.mysitemyway.com/wp-content/gallery/black-paint-splatter-icons-animals/011052-black-paint-splatter-icon-animals-animal-antz.png"/>
          <p:cNvPicPr>
            <a:picLocks noChangeAspect="1" noChangeArrowheads="1"/>
          </p:cNvPicPr>
          <p:nvPr/>
        </p:nvPicPr>
        <p:blipFill>
          <a:blip r:embed="rId4" cstate="print"/>
          <a:srcRect/>
          <a:stretch>
            <a:fillRect/>
          </a:stretch>
        </p:blipFill>
        <p:spPr bwMode="auto">
          <a:xfrm>
            <a:off x="8077200" y="5791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pic>
        <p:nvPicPr>
          <p:cNvPr id="27650" name="Picture 5" descr="NFTE_SmallTagLock_PantoneC.jpg"/>
          <p:cNvPicPr>
            <a:picLocks noChangeAspect="1"/>
          </p:cNvPicPr>
          <p:nvPr/>
        </p:nvPicPr>
        <p:blipFill>
          <a:blip r:embed="rId4" cstate="print"/>
          <a:srcRect/>
          <a:stretch>
            <a:fillRect/>
          </a:stretch>
        </p:blipFill>
        <p:spPr bwMode="auto">
          <a:xfrm>
            <a:off x="152400" y="6019800"/>
            <a:ext cx="1447800" cy="720725"/>
          </a:xfrm>
          <a:prstGeom prst="rect">
            <a:avLst/>
          </a:prstGeom>
          <a:noFill/>
          <a:ln w="9525">
            <a:noFill/>
            <a:miter lim="800000"/>
            <a:headEnd/>
            <a:tailEnd/>
          </a:ln>
        </p:spPr>
      </p:pic>
      <p:sp>
        <p:nvSpPr>
          <p:cNvPr id="27651" name="Title 1"/>
          <p:cNvSpPr>
            <a:spLocks noGrp="1"/>
          </p:cNvSpPr>
          <p:nvPr>
            <p:ph type="title"/>
          </p:nvPr>
        </p:nvSpPr>
        <p:spPr>
          <a:xfrm>
            <a:off x="457200" y="152400"/>
            <a:ext cx="8229600" cy="1143000"/>
          </a:xfrm>
        </p:spPr>
        <p:txBody>
          <a:bodyPr/>
          <a:lstStyle/>
          <a:p>
            <a:pPr eaLnBrk="1" hangingPunct="1"/>
            <a:r>
              <a:rPr lang="fr-FR" smtClean="0">
                <a:solidFill>
                  <a:schemeClr val="bg1"/>
                </a:solidFill>
                <a:latin typeface="Eras Bold ITC" pitchFamily="34" charset="0"/>
                <a:ea typeface="ＭＳ Ｐゴシック"/>
                <a:cs typeface="ＭＳ Ｐゴシック"/>
              </a:rPr>
              <a:t>Consumer Profile</a:t>
            </a:r>
            <a:endParaRPr lang="en-US" sz="2400" i="1" smtClean="0">
              <a:solidFill>
                <a:schemeClr val="bg1"/>
              </a:solidFill>
              <a:latin typeface="Eras Bold ITC" pitchFamily="34" charset="0"/>
              <a:ea typeface="ＭＳ Ｐゴシック"/>
              <a:cs typeface="ＭＳ Ｐゴシック"/>
            </a:endParaRPr>
          </a:p>
        </p:txBody>
      </p:sp>
      <p:sp>
        <p:nvSpPr>
          <p:cNvPr id="27652" name="Content Placeholder 2"/>
          <p:cNvSpPr>
            <a:spLocks noGrp="1"/>
          </p:cNvSpPr>
          <p:nvPr>
            <p:ph sz="quarter" idx="1"/>
          </p:nvPr>
        </p:nvSpPr>
        <p:spPr>
          <a:xfrm>
            <a:off x="381000" y="1905000"/>
            <a:ext cx="7315200" cy="4648200"/>
          </a:xfrm>
        </p:spPr>
        <p:txBody>
          <a:bodyPr/>
          <a:lstStyle/>
          <a:p>
            <a:pPr marL="547688" indent="-411163">
              <a:buClrTx/>
              <a:buSzPct val="80000"/>
              <a:buFont typeface="Wingdings" pitchFamily="2" charset="2"/>
              <a:buChar char="v"/>
            </a:pPr>
            <a:r>
              <a:rPr lang="en-US" sz="2000" b="1" smtClean="0">
                <a:solidFill>
                  <a:schemeClr val="bg1"/>
                </a:solidFill>
                <a:latin typeface="Eras Medium ITC" pitchFamily="34" charset="0"/>
                <a:ea typeface="ＭＳ Ｐゴシック"/>
                <a:cs typeface="ＭＳ Ｐゴシック"/>
              </a:rPr>
              <a:t>By Location</a:t>
            </a:r>
          </a:p>
          <a:p>
            <a:pPr lvl="1" eaLnBrk="1" hangingPunct="1">
              <a:buClrTx/>
              <a:buFont typeface="Wingdings" pitchFamily="2" charset="2"/>
              <a:buChar char="v"/>
            </a:pPr>
            <a:r>
              <a:rPr lang="en-US" sz="2000" smtClean="0">
                <a:solidFill>
                  <a:schemeClr val="bg1"/>
                </a:solidFill>
                <a:latin typeface="Eras Medium ITC" pitchFamily="34" charset="0"/>
                <a:ea typeface="ＭＳ Ｐゴシック"/>
                <a:cs typeface="ＭＳ Ｐゴシック"/>
              </a:rPr>
              <a:t>Hartford County, Connecticut</a:t>
            </a:r>
          </a:p>
          <a:p>
            <a:pPr lvl="1" eaLnBrk="1" hangingPunct="1">
              <a:buClrTx/>
              <a:buFont typeface="Wingdings" pitchFamily="2" charset="2"/>
              <a:buChar char="v"/>
            </a:pPr>
            <a:endParaRPr lang="en-US" sz="2000" smtClean="0">
              <a:solidFill>
                <a:schemeClr val="bg1"/>
              </a:solidFill>
              <a:latin typeface="Eras Medium ITC" pitchFamily="34" charset="0"/>
              <a:ea typeface="ＭＳ Ｐゴシック"/>
              <a:cs typeface="ＭＳ Ｐゴシック"/>
            </a:endParaRPr>
          </a:p>
          <a:p>
            <a:pPr marL="547688" indent="-411163">
              <a:buClrTx/>
              <a:buSzPct val="80000"/>
              <a:buFont typeface="Wingdings" pitchFamily="2" charset="2"/>
              <a:buChar char="v"/>
            </a:pPr>
            <a:r>
              <a:rPr lang="en-US" sz="2000" b="1" smtClean="0">
                <a:solidFill>
                  <a:schemeClr val="bg1"/>
                </a:solidFill>
                <a:latin typeface="Eras Medium ITC" pitchFamily="34" charset="0"/>
                <a:ea typeface="ＭＳ Ｐゴシック"/>
                <a:cs typeface="ＭＳ Ｐゴシック"/>
              </a:rPr>
              <a:t>By Population</a:t>
            </a:r>
          </a:p>
          <a:p>
            <a:pPr lvl="1" eaLnBrk="1" hangingPunct="1">
              <a:buClrTx/>
              <a:buFont typeface="Wingdings" pitchFamily="2" charset="2"/>
              <a:buChar char="v"/>
            </a:pPr>
            <a:r>
              <a:rPr lang="en-US" sz="2000" smtClean="0">
                <a:solidFill>
                  <a:schemeClr val="bg1"/>
                </a:solidFill>
                <a:latin typeface="Eras Medium ITC" pitchFamily="34" charset="0"/>
                <a:ea typeface="ＭＳ Ｐゴシック"/>
                <a:cs typeface="ＭＳ Ｐゴシック"/>
              </a:rPr>
              <a:t>Doctors, college/ university deans,  and child care workers</a:t>
            </a:r>
          </a:p>
          <a:p>
            <a:pPr lvl="1" eaLnBrk="1" hangingPunct="1">
              <a:buClrTx/>
              <a:buFont typeface="Wingdings 2" pitchFamily="18" charset="2"/>
              <a:buNone/>
            </a:pPr>
            <a:r>
              <a:rPr lang="en-US" sz="2000" smtClean="0">
                <a:solidFill>
                  <a:schemeClr val="bg1"/>
                </a:solidFill>
                <a:latin typeface="Eras Medium ITC" pitchFamily="34" charset="0"/>
                <a:ea typeface="ＭＳ Ｐゴシック"/>
                <a:cs typeface="ＭＳ Ｐゴシック"/>
              </a:rPr>
              <a:t>                                                                                                 </a:t>
            </a:r>
          </a:p>
          <a:p>
            <a:pPr marL="547688" indent="-411163">
              <a:buClrTx/>
              <a:buSzPct val="80000"/>
              <a:buFont typeface="Wingdings" pitchFamily="2" charset="2"/>
              <a:buChar char="v"/>
            </a:pPr>
            <a:r>
              <a:rPr lang="en-US" sz="2000" b="1" smtClean="0">
                <a:solidFill>
                  <a:schemeClr val="bg1"/>
                </a:solidFill>
                <a:latin typeface="Eras Medium ITC" pitchFamily="34" charset="0"/>
                <a:ea typeface="ＭＳ Ｐゴシック"/>
                <a:cs typeface="ＭＳ Ｐゴシック"/>
              </a:rPr>
              <a:t>By Personality/ behavior</a:t>
            </a:r>
          </a:p>
          <a:p>
            <a:pPr marL="822325" lvl="2" indent="-411163">
              <a:spcBef>
                <a:spcPts val="700"/>
              </a:spcBef>
              <a:buClrTx/>
              <a:buSzPct val="80000"/>
              <a:buFont typeface="Wingdings" pitchFamily="2" charset="2"/>
              <a:buChar char="v"/>
            </a:pPr>
            <a:r>
              <a:rPr lang="en-US" sz="2000" smtClean="0">
                <a:solidFill>
                  <a:schemeClr val="bg1"/>
                </a:solidFill>
                <a:latin typeface="Eras Medium ITC" pitchFamily="34" charset="0"/>
                <a:ea typeface="ＭＳ Ｐゴシック"/>
                <a:cs typeface="ＭＳ Ｐゴシック"/>
              </a:rPr>
              <a:t>Businesses that wants to occupy their clients</a:t>
            </a:r>
          </a:p>
          <a:p>
            <a:pPr marL="822325" lvl="2" indent="-411163">
              <a:spcBef>
                <a:spcPts val="700"/>
              </a:spcBef>
              <a:buClrTx/>
              <a:buSzPct val="80000"/>
              <a:buFont typeface="Wingdings" pitchFamily="2" charset="2"/>
              <a:buChar char="v"/>
            </a:pPr>
            <a:endParaRPr lang="en-US" sz="2000" smtClean="0">
              <a:solidFill>
                <a:schemeClr val="bg1"/>
              </a:solidFill>
              <a:latin typeface="Eras Medium ITC" pitchFamily="34" charset="0"/>
              <a:ea typeface="ＭＳ Ｐゴシック"/>
              <a:cs typeface="ＭＳ Ｐゴシック"/>
            </a:endParaRPr>
          </a:p>
        </p:txBody>
      </p:sp>
      <p:pic>
        <p:nvPicPr>
          <p:cNvPr id="27653" name="Picture 9" descr="http://www.jacobleo.com/resources/pediatrician.jpg"/>
          <p:cNvPicPr>
            <a:picLocks noChangeAspect="1" noChangeArrowheads="1"/>
          </p:cNvPicPr>
          <p:nvPr/>
        </p:nvPicPr>
        <p:blipFill>
          <a:blip r:embed="rId5" cstate="print"/>
          <a:srcRect/>
          <a:stretch>
            <a:fillRect/>
          </a:stretch>
        </p:blipFill>
        <p:spPr bwMode="auto">
          <a:xfrm>
            <a:off x="6724650" y="152400"/>
            <a:ext cx="2171700" cy="2895600"/>
          </a:xfrm>
          <a:prstGeom prst="rect">
            <a:avLst/>
          </a:prstGeom>
          <a:noFill/>
          <a:ln w="9525">
            <a:noFill/>
            <a:miter lim="800000"/>
            <a:headEnd/>
            <a:tailEnd/>
          </a:ln>
        </p:spPr>
      </p:pic>
      <p:sp>
        <p:nvSpPr>
          <p:cNvPr id="27654" name="Footer Placeholder 8"/>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5</a:t>
            </a:r>
          </a:p>
        </p:txBody>
      </p:sp>
      <p:pic>
        <p:nvPicPr>
          <p:cNvPr id="27655" name="Picture 8" descr="http://icons.mysitemyway.com/wp-content/gallery/black-paint-splatter-icons-animals/011052-black-paint-splatter-icon-animals-animal-antz.png"/>
          <p:cNvPicPr>
            <a:picLocks noChangeAspect="1" noChangeArrowheads="1"/>
          </p:cNvPicPr>
          <p:nvPr/>
        </p:nvPicPr>
        <p:blipFill>
          <a:blip r:embed="rId6" cstate="print"/>
          <a:srcRect/>
          <a:stretch>
            <a:fillRect/>
          </a:stretch>
        </p:blipFill>
        <p:spPr bwMode="auto">
          <a:xfrm>
            <a:off x="8077200" y="5791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sp>
        <p:nvSpPr>
          <p:cNvPr id="17654" name="Oval 246"/>
          <p:cNvSpPr>
            <a:spLocks noChangeArrowheads="1"/>
          </p:cNvSpPr>
          <p:nvPr/>
        </p:nvSpPr>
        <p:spPr bwMode="auto">
          <a:xfrm>
            <a:off x="6705600" y="1143000"/>
            <a:ext cx="1371600" cy="129540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2400" b="1" dirty="0">
                <a:solidFill>
                  <a:schemeClr val="bg1"/>
                </a:solidFill>
                <a:latin typeface="Forte" pitchFamily="66" charset="0"/>
                <a:cs typeface="Arial" charset="0"/>
              </a:rPr>
              <a:t>ANT’s </a:t>
            </a:r>
          </a:p>
          <a:p>
            <a:pPr algn="ctr">
              <a:defRPr/>
            </a:pPr>
            <a:r>
              <a:rPr lang="en-US" sz="2400" b="1" dirty="0">
                <a:solidFill>
                  <a:schemeClr val="bg1"/>
                </a:solidFill>
                <a:latin typeface="Forte" pitchFamily="66" charset="0"/>
                <a:cs typeface="Arial" charset="0"/>
              </a:rPr>
              <a:t>Painting</a:t>
            </a:r>
          </a:p>
        </p:txBody>
      </p:sp>
      <p:sp>
        <p:nvSpPr>
          <p:cNvPr id="28675" name="Title 1"/>
          <p:cNvSpPr>
            <a:spLocks noGrp="1"/>
          </p:cNvSpPr>
          <p:nvPr>
            <p:ph type="title"/>
          </p:nvPr>
        </p:nvSpPr>
        <p:spPr>
          <a:xfrm>
            <a:off x="457200" y="228600"/>
            <a:ext cx="8229600" cy="792163"/>
          </a:xfrm>
        </p:spPr>
        <p:txBody>
          <a:bodyPr/>
          <a:lstStyle/>
          <a:p>
            <a:pPr eaLnBrk="1" hangingPunct="1"/>
            <a:r>
              <a:rPr lang="en-US" smtClean="0">
                <a:solidFill>
                  <a:schemeClr val="bg1"/>
                </a:solidFill>
                <a:latin typeface="Eras Bold ITC" pitchFamily="34" charset="0"/>
                <a:ea typeface="ＭＳ Ｐゴシック"/>
                <a:cs typeface="ＭＳ Ｐゴシック"/>
              </a:rPr>
              <a:t>Competitive Advantage</a:t>
            </a:r>
            <a:endParaRPr lang="en-US" sz="2800" i="1" smtClean="0">
              <a:solidFill>
                <a:schemeClr val="bg1"/>
              </a:solidFill>
              <a:latin typeface="Eras Bold ITC" pitchFamily="34" charset="0"/>
              <a:ea typeface="ＭＳ Ｐゴシック"/>
              <a:cs typeface="ＭＳ Ｐゴシック"/>
            </a:endParaRPr>
          </a:p>
        </p:txBody>
      </p:sp>
      <p:sp>
        <p:nvSpPr>
          <p:cNvPr id="28676" name="Line 46"/>
          <p:cNvSpPr>
            <a:spLocks noChangeShapeType="1"/>
          </p:cNvSpPr>
          <p:nvPr/>
        </p:nvSpPr>
        <p:spPr bwMode="auto">
          <a:xfrm>
            <a:off x="1219200" y="1447800"/>
            <a:ext cx="0" cy="476250"/>
          </a:xfrm>
          <a:prstGeom prst="line">
            <a:avLst/>
          </a:prstGeom>
          <a:noFill/>
          <a:ln w="38100" algn="ctr">
            <a:solidFill>
              <a:srgbClr val="0F6FC6"/>
            </a:solidFill>
            <a:round/>
            <a:headEnd/>
            <a:tailEnd/>
          </a:ln>
        </p:spPr>
        <p:txBody>
          <a:bodyPr/>
          <a:lstStyle/>
          <a:p>
            <a:endParaRPr lang="en-US"/>
          </a:p>
        </p:txBody>
      </p:sp>
      <p:sp>
        <p:nvSpPr>
          <p:cNvPr id="28677" name="Line 47"/>
          <p:cNvSpPr>
            <a:spLocks noChangeShapeType="1"/>
          </p:cNvSpPr>
          <p:nvPr/>
        </p:nvSpPr>
        <p:spPr bwMode="auto">
          <a:xfrm>
            <a:off x="8534400" y="1447800"/>
            <a:ext cx="0" cy="476250"/>
          </a:xfrm>
          <a:prstGeom prst="line">
            <a:avLst/>
          </a:prstGeom>
          <a:noFill/>
          <a:ln w="12700" algn="ctr">
            <a:noFill/>
            <a:round/>
            <a:headEnd/>
            <a:tailEnd/>
          </a:ln>
        </p:spPr>
        <p:txBody>
          <a:bodyPr/>
          <a:lstStyle/>
          <a:p>
            <a:endParaRPr lang="en-US"/>
          </a:p>
        </p:txBody>
      </p:sp>
      <p:sp>
        <p:nvSpPr>
          <p:cNvPr id="28678" name="Line 48"/>
          <p:cNvSpPr>
            <a:spLocks noChangeShapeType="1"/>
          </p:cNvSpPr>
          <p:nvPr/>
        </p:nvSpPr>
        <p:spPr bwMode="auto">
          <a:xfrm>
            <a:off x="1219200" y="1447800"/>
            <a:ext cx="1828800" cy="0"/>
          </a:xfrm>
          <a:prstGeom prst="line">
            <a:avLst/>
          </a:prstGeom>
          <a:noFill/>
          <a:ln w="12700" algn="ctr">
            <a:noFill/>
            <a:round/>
            <a:headEnd/>
            <a:tailEnd/>
          </a:ln>
        </p:spPr>
        <p:txBody>
          <a:bodyPr/>
          <a:lstStyle/>
          <a:p>
            <a:endParaRPr lang="en-US"/>
          </a:p>
        </p:txBody>
      </p:sp>
      <p:sp>
        <p:nvSpPr>
          <p:cNvPr id="28679" name="Line 49"/>
          <p:cNvSpPr>
            <a:spLocks noChangeShapeType="1"/>
          </p:cNvSpPr>
          <p:nvPr/>
        </p:nvSpPr>
        <p:spPr bwMode="auto">
          <a:xfrm>
            <a:off x="1219200" y="4419600"/>
            <a:ext cx="1828800" cy="0"/>
          </a:xfrm>
          <a:prstGeom prst="line">
            <a:avLst/>
          </a:prstGeom>
          <a:noFill/>
          <a:ln w="12700" algn="ctr">
            <a:noFill/>
            <a:round/>
            <a:headEnd/>
            <a:tailEnd/>
          </a:ln>
        </p:spPr>
        <p:txBody>
          <a:bodyPr/>
          <a:lstStyle/>
          <a:p>
            <a:endParaRPr lang="en-US"/>
          </a:p>
        </p:txBody>
      </p:sp>
      <p:sp>
        <p:nvSpPr>
          <p:cNvPr id="28680" name="Line 198"/>
          <p:cNvSpPr>
            <a:spLocks noChangeShapeType="1"/>
          </p:cNvSpPr>
          <p:nvPr/>
        </p:nvSpPr>
        <p:spPr bwMode="auto">
          <a:xfrm>
            <a:off x="3048000" y="1447800"/>
            <a:ext cx="1828800" cy="0"/>
          </a:xfrm>
          <a:prstGeom prst="line">
            <a:avLst/>
          </a:prstGeom>
          <a:noFill/>
          <a:ln w="12700" algn="ctr">
            <a:solidFill>
              <a:srgbClr val="0F6FC6"/>
            </a:solidFill>
            <a:round/>
            <a:headEnd/>
            <a:tailEnd/>
          </a:ln>
        </p:spPr>
        <p:txBody>
          <a:bodyPr/>
          <a:lstStyle/>
          <a:p>
            <a:endParaRPr lang="en-US"/>
          </a:p>
        </p:txBody>
      </p:sp>
      <p:sp>
        <p:nvSpPr>
          <p:cNvPr id="28681" name="Line 200"/>
          <p:cNvSpPr>
            <a:spLocks noChangeShapeType="1"/>
          </p:cNvSpPr>
          <p:nvPr/>
        </p:nvSpPr>
        <p:spPr bwMode="auto">
          <a:xfrm>
            <a:off x="4876800" y="1447800"/>
            <a:ext cx="1828800" cy="0"/>
          </a:xfrm>
          <a:prstGeom prst="line">
            <a:avLst/>
          </a:prstGeom>
          <a:noFill/>
          <a:ln w="12700" algn="ctr">
            <a:noFill/>
            <a:round/>
            <a:headEnd/>
            <a:tailEnd/>
          </a:ln>
        </p:spPr>
        <p:txBody>
          <a:bodyPr/>
          <a:lstStyle/>
          <a:p>
            <a:endParaRPr lang="en-US"/>
          </a:p>
        </p:txBody>
      </p:sp>
      <p:sp>
        <p:nvSpPr>
          <p:cNvPr id="28682" name="Line 202"/>
          <p:cNvSpPr>
            <a:spLocks noChangeShapeType="1"/>
          </p:cNvSpPr>
          <p:nvPr/>
        </p:nvSpPr>
        <p:spPr bwMode="auto">
          <a:xfrm>
            <a:off x="6553200" y="1371600"/>
            <a:ext cx="1828800" cy="0"/>
          </a:xfrm>
          <a:prstGeom prst="line">
            <a:avLst/>
          </a:prstGeom>
          <a:noFill/>
          <a:ln w="12700" algn="ctr">
            <a:noFill/>
            <a:round/>
            <a:headEnd/>
            <a:tailEnd/>
          </a:ln>
        </p:spPr>
        <p:txBody>
          <a:bodyPr/>
          <a:lstStyle/>
          <a:p>
            <a:endParaRPr lang="en-US"/>
          </a:p>
        </p:txBody>
      </p:sp>
      <p:sp>
        <p:nvSpPr>
          <p:cNvPr id="28683" name="Line 205"/>
          <p:cNvSpPr>
            <a:spLocks noChangeShapeType="1"/>
          </p:cNvSpPr>
          <p:nvPr/>
        </p:nvSpPr>
        <p:spPr bwMode="auto">
          <a:xfrm>
            <a:off x="8534400" y="1924050"/>
            <a:ext cx="0" cy="485775"/>
          </a:xfrm>
          <a:prstGeom prst="line">
            <a:avLst/>
          </a:prstGeom>
          <a:noFill/>
          <a:ln w="12700" algn="ctr">
            <a:noFill/>
            <a:round/>
            <a:headEnd/>
            <a:tailEnd/>
          </a:ln>
        </p:spPr>
        <p:txBody>
          <a:bodyPr/>
          <a:lstStyle/>
          <a:p>
            <a:endParaRPr lang="en-US"/>
          </a:p>
        </p:txBody>
      </p:sp>
      <p:sp>
        <p:nvSpPr>
          <p:cNvPr id="28684" name="Line 213"/>
          <p:cNvSpPr>
            <a:spLocks noChangeShapeType="1"/>
          </p:cNvSpPr>
          <p:nvPr/>
        </p:nvSpPr>
        <p:spPr bwMode="auto">
          <a:xfrm>
            <a:off x="8534400" y="2409825"/>
            <a:ext cx="0" cy="547688"/>
          </a:xfrm>
          <a:prstGeom prst="line">
            <a:avLst/>
          </a:prstGeom>
          <a:noFill/>
          <a:ln w="12700" algn="ctr">
            <a:noFill/>
            <a:round/>
            <a:headEnd/>
            <a:tailEnd/>
          </a:ln>
        </p:spPr>
        <p:txBody>
          <a:bodyPr/>
          <a:lstStyle/>
          <a:p>
            <a:endParaRPr lang="en-US"/>
          </a:p>
        </p:txBody>
      </p:sp>
      <p:sp>
        <p:nvSpPr>
          <p:cNvPr id="28685" name="Line 221"/>
          <p:cNvSpPr>
            <a:spLocks noChangeShapeType="1"/>
          </p:cNvSpPr>
          <p:nvPr/>
        </p:nvSpPr>
        <p:spPr bwMode="auto">
          <a:xfrm>
            <a:off x="8534400" y="2957513"/>
            <a:ext cx="0" cy="485775"/>
          </a:xfrm>
          <a:prstGeom prst="line">
            <a:avLst/>
          </a:prstGeom>
          <a:noFill/>
          <a:ln w="12700" algn="ctr">
            <a:noFill/>
            <a:round/>
            <a:headEnd/>
            <a:tailEnd/>
          </a:ln>
        </p:spPr>
        <p:txBody>
          <a:bodyPr/>
          <a:lstStyle/>
          <a:p>
            <a:endParaRPr lang="en-US"/>
          </a:p>
        </p:txBody>
      </p:sp>
      <p:sp>
        <p:nvSpPr>
          <p:cNvPr id="28686" name="Line 229"/>
          <p:cNvSpPr>
            <a:spLocks noChangeShapeType="1"/>
          </p:cNvSpPr>
          <p:nvPr/>
        </p:nvSpPr>
        <p:spPr bwMode="auto">
          <a:xfrm>
            <a:off x="8534400" y="3443288"/>
            <a:ext cx="0" cy="485775"/>
          </a:xfrm>
          <a:prstGeom prst="line">
            <a:avLst/>
          </a:prstGeom>
          <a:noFill/>
          <a:ln w="12700" algn="ctr">
            <a:noFill/>
            <a:round/>
            <a:headEnd/>
            <a:tailEnd/>
          </a:ln>
        </p:spPr>
        <p:txBody>
          <a:bodyPr/>
          <a:lstStyle/>
          <a:p>
            <a:endParaRPr lang="en-US"/>
          </a:p>
        </p:txBody>
      </p:sp>
      <p:sp>
        <p:nvSpPr>
          <p:cNvPr id="28687" name="Line 237"/>
          <p:cNvSpPr>
            <a:spLocks noChangeShapeType="1"/>
          </p:cNvSpPr>
          <p:nvPr/>
        </p:nvSpPr>
        <p:spPr bwMode="auto">
          <a:xfrm>
            <a:off x="8534400" y="3929063"/>
            <a:ext cx="0" cy="485775"/>
          </a:xfrm>
          <a:prstGeom prst="line">
            <a:avLst/>
          </a:prstGeom>
          <a:noFill/>
          <a:ln w="12700" algn="ctr">
            <a:noFill/>
            <a:round/>
            <a:headEnd/>
            <a:tailEnd/>
          </a:ln>
        </p:spPr>
        <p:txBody>
          <a:bodyPr/>
          <a:lstStyle/>
          <a:p>
            <a:endParaRPr lang="en-US"/>
          </a:p>
        </p:txBody>
      </p:sp>
      <p:sp>
        <p:nvSpPr>
          <p:cNvPr id="17655" name="Oval 247"/>
          <p:cNvSpPr>
            <a:spLocks noChangeArrowheads="1"/>
          </p:cNvSpPr>
          <p:nvPr/>
        </p:nvSpPr>
        <p:spPr bwMode="auto">
          <a:xfrm>
            <a:off x="2895600" y="1143000"/>
            <a:ext cx="1447800" cy="1295400"/>
          </a:xfrm>
          <a:prstGeom prst="ellipse">
            <a:avLst/>
          </a:prstGeom>
          <a:solidFill>
            <a:schemeClr val="accent1">
              <a:lumMod val="60000"/>
              <a:lumOff val="40000"/>
            </a:schemeClr>
          </a:solidFill>
          <a:ln>
            <a:solidFill>
              <a:srgbClr val="0F6FC6"/>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b="1" dirty="0">
                <a:solidFill>
                  <a:schemeClr val="bg1"/>
                </a:solidFill>
                <a:latin typeface="Eras Medium ITC" pitchFamily="34" charset="0"/>
                <a:cs typeface="Arial" charset="0"/>
              </a:rPr>
              <a:t>Lowe’s</a:t>
            </a:r>
          </a:p>
        </p:txBody>
      </p:sp>
      <p:sp>
        <p:nvSpPr>
          <p:cNvPr id="17656" name="Oval 248"/>
          <p:cNvSpPr>
            <a:spLocks noChangeArrowheads="1"/>
          </p:cNvSpPr>
          <p:nvPr/>
        </p:nvSpPr>
        <p:spPr bwMode="auto">
          <a:xfrm>
            <a:off x="4800600" y="1143000"/>
            <a:ext cx="1371600" cy="1295400"/>
          </a:xfrm>
          <a:prstGeom prst="ellipse">
            <a:avLst/>
          </a:prstGeom>
          <a:solidFill>
            <a:schemeClr val="accent1">
              <a:lumMod val="60000"/>
              <a:lumOff val="40000"/>
            </a:schemeClr>
          </a:solidFill>
          <a:ln>
            <a:solidFill>
              <a:srgbClr val="0F6FC6"/>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b="1" dirty="0">
                <a:solidFill>
                  <a:schemeClr val="bg1"/>
                </a:solidFill>
                <a:latin typeface="Eras Medium ITC" pitchFamily="34" charset="0"/>
              </a:rPr>
              <a:t>E D Painting</a:t>
            </a:r>
          </a:p>
        </p:txBody>
      </p:sp>
      <p:sp>
        <p:nvSpPr>
          <p:cNvPr id="17658" name="AutoShape 250"/>
          <p:cNvSpPr>
            <a:spLocks noChangeArrowheads="1"/>
          </p:cNvSpPr>
          <p:nvPr/>
        </p:nvSpPr>
        <p:spPr bwMode="auto">
          <a:xfrm>
            <a:off x="381000" y="1371600"/>
            <a:ext cx="1905000" cy="914400"/>
          </a:xfrm>
          <a:prstGeom prst="roundRect">
            <a:avLst>
              <a:gd name="adj" fmla="val 16667"/>
            </a:avLst>
          </a:prstGeom>
          <a:solidFill>
            <a:srgbClr val="3F80E9"/>
          </a:solidFill>
          <a:ln w="38100">
            <a:solidFill>
              <a:srgbClr val="0F6FC6"/>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000" b="1" dirty="0">
                <a:solidFill>
                  <a:schemeClr val="bg1"/>
                </a:solidFill>
                <a:latin typeface="Eras Medium ITC" pitchFamily="34" charset="0"/>
              </a:rPr>
              <a:t>Factors</a:t>
            </a:r>
          </a:p>
        </p:txBody>
      </p:sp>
      <p:sp>
        <p:nvSpPr>
          <p:cNvPr id="17659" name="Text Box 251"/>
          <p:cNvSpPr txBox="1">
            <a:spLocks noChangeArrowheads="1"/>
          </p:cNvSpPr>
          <p:nvPr/>
        </p:nvSpPr>
        <p:spPr bwMode="auto">
          <a:xfrm>
            <a:off x="2819400" y="2667000"/>
            <a:ext cx="1600200" cy="366713"/>
          </a:xfrm>
          <a:prstGeom prst="rect">
            <a:avLst/>
          </a:prstGeom>
          <a:solidFill>
            <a:schemeClr val="accent1">
              <a:lumMod val="60000"/>
              <a:lumOff val="40000"/>
            </a:schemeClr>
          </a:solidFill>
          <a:ln cmpd="sng">
            <a:solidFill>
              <a:srgbClr val="0F6FC6"/>
            </a:solidFill>
            <a:prstDash val="solid"/>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b="1" dirty="0">
                <a:solidFill>
                  <a:schemeClr val="bg1"/>
                </a:solidFill>
                <a:latin typeface="Eras Medium ITC" pitchFamily="34" charset="0"/>
                <a:cs typeface="Arial" charset="0"/>
              </a:rPr>
              <a:t>Excellent</a:t>
            </a:r>
          </a:p>
        </p:txBody>
      </p:sp>
      <p:sp>
        <p:nvSpPr>
          <p:cNvPr id="28692" name="AutoShape 252"/>
          <p:cNvSpPr>
            <a:spLocks noChangeArrowheads="1"/>
          </p:cNvSpPr>
          <p:nvPr/>
        </p:nvSpPr>
        <p:spPr bwMode="auto">
          <a:xfrm>
            <a:off x="304800" y="2514600"/>
            <a:ext cx="2057400" cy="685800"/>
          </a:xfrm>
          <a:prstGeom prst="roundRect">
            <a:avLst>
              <a:gd name="adj" fmla="val 16667"/>
            </a:avLst>
          </a:prstGeom>
          <a:solidFill>
            <a:srgbClr val="3F80E9"/>
          </a:solidFill>
          <a:ln w="38100">
            <a:solidFill>
              <a:srgbClr val="0F6FC6"/>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b="1" dirty="0">
                <a:solidFill>
                  <a:schemeClr val="bg1"/>
                </a:solidFill>
                <a:latin typeface="Eras Medium ITC" pitchFamily="34" charset="0"/>
              </a:rPr>
              <a:t>Quality of </a:t>
            </a:r>
          </a:p>
          <a:p>
            <a:pPr algn="ctr">
              <a:defRPr/>
            </a:pPr>
            <a:r>
              <a:rPr lang="en-US" b="1" dirty="0">
                <a:solidFill>
                  <a:schemeClr val="bg1"/>
                </a:solidFill>
                <a:latin typeface="Eras Medium ITC" pitchFamily="34" charset="0"/>
              </a:rPr>
              <a:t>Service</a:t>
            </a:r>
          </a:p>
        </p:txBody>
      </p:sp>
      <p:sp>
        <p:nvSpPr>
          <p:cNvPr id="28693" name="AutoShape 255"/>
          <p:cNvSpPr>
            <a:spLocks noChangeArrowheads="1"/>
          </p:cNvSpPr>
          <p:nvPr/>
        </p:nvSpPr>
        <p:spPr bwMode="auto">
          <a:xfrm>
            <a:off x="304800" y="4038600"/>
            <a:ext cx="2057400" cy="533400"/>
          </a:xfrm>
          <a:prstGeom prst="roundRect">
            <a:avLst>
              <a:gd name="adj" fmla="val 16667"/>
            </a:avLst>
          </a:prstGeom>
          <a:solidFill>
            <a:srgbClr val="3F80E9"/>
          </a:solidFill>
          <a:ln w="38100">
            <a:solidFill>
              <a:srgbClr val="0F6FC6"/>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b="1">
                <a:solidFill>
                  <a:schemeClr val="bg1"/>
                </a:solidFill>
                <a:latin typeface="Eras Medium ITC" pitchFamily="34" charset="0"/>
              </a:rPr>
              <a:t>Location</a:t>
            </a:r>
          </a:p>
        </p:txBody>
      </p:sp>
      <p:sp>
        <p:nvSpPr>
          <p:cNvPr id="28694" name="AutoShape 256"/>
          <p:cNvSpPr>
            <a:spLocks noChangeArrowheads="1"/>
          </p:cNvSpPr>
          <p:nvPr/>
        </p:nvSpPr>
        <p:spPr bwMode="auto">
          <a:xfrm>
            <a:off x="304800" y="4800600"/>
            <a:ext cx="2057400" cy="533400"/>
          </a:xfrm>
          <a:prstGeom prst="roundRect">
            <a:avLst>
              <a:gd name="adj" fmla="val 16667"/>
            </a:avLst>
          </a:prstGeom>
          <a:solidFill>
            <a:srgbClr val="3F80E9"/>
          </a:solidFill>
          <a:ln w="38100">
            <a:solidFill>
              <a:srgbClr val="0F6FC6"/>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b="1" dirty="0">
                <a:solidFill>
                  <a:schemeClr val="bg1"/>
                </a:solidFill>
                <a:latin typeface="Eras Medium ITC" pitchFamily="34" charset="0"/>
              </a:rPr>
              <a:t>Brand/Reputation</a:t>
            </a:r>
          </a:p>
        </p:txBody>
      </p:sp>
      <p:sp>
        <p:nvSpPr>
          <p:cNvPr id="28695" name="AutoShape 257"/>
          <p:cNvSpPr>
            <a:spLocks noChangeArrowheads="1"/>
          </p:cNvSpPr>
          <p:nvPr/>
        </p:nvSpPr>
        <p:spPr bwMode="auto">
          <a:xfrm>
            <a:off x="304800" y="5486400"/>
            <a:ext cx="2133600" cy="533400"/>
          </a:xfrm>
          <a:prstGeom prst="roundRect">
            <a:avLst>
              <a:gd name="adj" fmla="val 16667"/>
            </a:avLst>
          </a:prstGeom>
          <a:solidFill>
            <a:srgbClr val="3F80E9"/>
          </a:solidFill>
          <a:ln w="38100">
            <a:solidFill>
              <a:srgbClr val="0F6FC6"/>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b="1" dirty="0">
                <a:solidFill>
                  <a:schemeClr val="bg1"/>
                </a:solidFill>
                <a:latin typeface="Eras Medium ITC" pitchFamily="34" charset="0"/>
              </a:rPr>
              <a:t>Unique Knowledge</a:t>
            </a:r>
          </a:p>
        </p:txBody>
      </p:sp>
      <p:sp>
        <p:nvSpPr>
          <p:cNvPr id="28696" name="Text Box 261"/>
          <p:cNvSpPr txBox="1">
            <a:spLocks noChangeArrowheads="1"/>
          </p:cNvSpPr>
          <p:nvPr/>
        </p:nvSpPr>
        <p:spPr bwMode="auto">
          <a:xfrm>
            <a:off x="2971800" y="5562600"/>
            <a:ext cx="1295400" cy="366713"/>
          </a:xfrm>
          <a:prstGeom prst="rect">
            <a:avLst/>
          </a:prstGeom>
          <a:solidFill>
            <a:schemeClr val="accent1">
              <a:lumMod val="60000"/>
              <a:lumOff val="40000"/>
            </a:schemeClr>
          </a:solidFill>
          <a:ln w="9525">
            <a:solidFill>
              <a:srgbClr val="0F6FC6"/>
            </a:solidFill>
            <a:miter lim="800000"/>
            <a:headEnd/>
            <a:tailEnd/>
          </a:ln>
        </p:spPr>
        <p:txBody>
          <a:bodyPr>
            <a:spAutoFit/>
          </a:bodyPr>
          <a:lstStyle/>
          <a:p>
            <a:pPr>
              <a:spcBef>
                <a:spcPct val="50000"/>
              </a:spcBef>
              <a:defRPr/>
            </a:pPr>
            <a:endParaRPr lang="en-US" b="1">
              <a:solidFill>
                <a:schemeClr val="bg1"/>
              </a:solidFill>
              <a:latin typeface="Eras Medium ITC" pitchFamily="34" charset="0"/>
            </a:endParaRPr>
          </a:p>
        </p:txBody>
      </p:sp>
      <p:sp>
        <p:nvSpPr>
          <p:cNvPr id="17681" name="Text Box 273"/>
          <p:cNvSpPr txBox="1">
            <a:spLocks noChangeArrowheads="1"/>
          </p:cNvSpPr>
          <p:nvPr/>
        </p:nvSpPr>
        <p:spPr bwMode="auto">
          <a:xfrm>
            <a:off x="4724400" y="2667000"/>
            <a:ext cx="1600200" cy="366713"/>
          </a:xfrm>
          <a:prstGeom prst="rect">
            <a:avLst/>
          </a:prstGeom>
          <a:solidFill>
            <a:schemeClr val="accent1">
              <a:lumMod val="60000"/>
              <a:lumOff val="40000"/>
            </a:schemeClr>
          </a:solidFill>
          <a:ln>
            <a:solidFill>
              <a:srgbClr val="0F6FC6"/>
            </a:solidFill>
            <a:prstDash val="solid"/>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b="1" dirty="0">
                <a:solidFill>
                  <a:schemeClr val="bg1"/>
                </a:solidFill>
                <a:latin typeface="Eras Medium ITC" pitchFamily="34" charset="0"/>
                <a:cs typeface="Arial" charset="0"/>
              </a:rPr>
              <a:t>Good</a:t>
            </a:r>
          </a:p>
        </p:txBody>
      </p:sp>
      <p:sp>
        <p:nvSpPr>
          <p:cNvPr id="17682" name="Text Box 274"/>
          <p:cNvSpPr txBox="1">
            <a:spLocks noChangeArrowheads="1"/>
          </p:cNvSpPr>
          <p:nvPr/>
        </p:nvSpPr>
        <p:spPr bwMode="auto">
          <a:xfrm>
            <a:off x="6629400" y="2667000"/>
            <a:ext cx="1600200" cy="36988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solidFill>
                  <a:schemeClr val="bg1"/>
                </a:solidFill>
                <a:latin typeface="Forte" pitchFamily="66" charset="0"/>
                <a:cs typeface="Arial" charset="0"/>
              </a:rPr>
              <a:t>Excellent</a:t>
            </a:r>
          </a:p>
        </p:txBody>
      </p:sp>
      <p:sp>
        <p:nvSpPr>
          <p:cNvPr id="17683" name="Text Box 275"/>
          <p:cNvSpPr txBox="1">
            <a:spLocks noChangeArrowheads="1"/>
          </p:cNvSpPr>
          <p:nvPr/>
        </p:nvSpPr>
        <p:spPr bwMode="auto">
          <a:xfrm>
            <a:off x="2819400" y="3429000"/>
            <a:ext cx="1600200" cy="366713"/>
          </a:xfrm>
          <a:prstGeom prst="rect">
            <a:avLst/>
          </a:prstGeom>
          <a:solidFill>
            <a:schemeClr val="accent1">
              <a:lumMod val="60000"/>
              <a:lumOff val="40000"/>
            </a:schemeClr>
          </a:solidFill>
          <a:ln>
            <a:solidFill>
              <a:srgbClr val="0F6FC6"/>
            </a:solidFill>
            <a:prstDash val="solid"/>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b="1" dirty="0">
                <a:solidFill>
                  <a:schemeClr val="bg1"/>
                </a:solidFill>
                <a:latin typeface="Eras Medium ITC" pitchFamily="34" charset="0"/>
              </a:rPr>
              <a:t>High</a:t>
            </a:r>
          </a:p>
        </p:txBody>
      </p:sp>
      <p:sp>
        <p:nvSpPr>
          <p:cNvPr id="17684" name="Text Box 276"/>
          <p:cNvSpPr txBox="1">
            <a:spLocks noChangeArrowheads="1"/>
          </p:cNvSpPr>
          <p:nvPr/>
        </p:nvSpPr>
        <p:spPr bwMode="auto">
          <a:xfrm>
            <a:off x="4724400" y="3429000"/>
            <a:ext cx="1600200" cy="369888"/>
          </a:xfrm>
          <a:prstGeom prst="rect">
            <a:avLst/>
          </a:prstGeom>
          <a:solidFill>
            <a:schemeClr val="accent1">
              <a:lumMod val="60000"/>
              <a:lumOff val="40000"/>
            </a:schemeClr>
          </a:solidFill>
          <a:ln>
            <a:solidFill>
              <a:srgbClr val="0F6FC6"/>
            </a:solidFill>
            <a:prstDash val="solid"/>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b="1" dirty="0">
                <a:solidFill>
                  <a:schemeClr val="bg1"/>
                </a:solidFill>
                <a:latin typeface="Eras Medium ITC" pitchFamily="34" charset="0"/>
              </a:rPr>
              <a:t>High/ Med.</a:t>
            </a:r>
          </a:p>
        </p:txBody>
      </p:sp>
      <p:sp>
        <p:nvSpPr>
          <p:cNvPr id="17685" name="Text Box 277"/>
          <p:cNvSpPr txBox="1">
            <a:spLocks noChangeArrowheads="1"/>
          </p:cNvSpPr>
          <p:nvPr/>
        </p:nvSpPr>
        <p:spPr bwMode="auto">
          <a:xfrm>
            <a:off x="6629400" y="3429000"/>
            <a:ext cx="1600200" cy="36671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solidFill>
                  <a:schemeClr val="bg1"/>
                </a:solidFill>
                <a:latin typeface="Forte" pitchFamily="66" charset="0"/>
                <a:cs typeface="Arial" charset="0"/>
              </a:rPr>
              <a:t>Reasonable</a:t>
            </a:r>
          </a:p>
        </p:txBody>
      </p:sp>
      <p:sp>
        <p:nvSpPr>
          <p:cNvPr id="17686" name="Text Box 278"/>
          <p:cNvSpPr txBox="1">
            <a:spLocks noChangeArrowheads="1"/>
          </p:cNvSpPr>
          <p:nvPr/>
        </p:nvSpPr>
        <p:spPr bwMode="auto">
          <a:xfrm>
            <a:off x="2743200" y="5562600"/>
            <a:ext cx="1752600" cy="646113"/>
          </a:xfrm>
          <a:prstGeom prst="rect">
            <a:avLst/>
          </a:prstGeom>
          <a:solidFill>
            <a:schemeClr val="accent1">
              <a:lumMod val="60000"/>
              <a:lumOff val="40000"/>
            </a:schemeClr>
          </a:solidFill>
          <a:ln>
            <a:solidFill>
              <a:srgbClr val="0F6FC6"/>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b="1" dirty="0">
                <a:solidFill>
                  <a:schemeClr val="bg1"/>
                </a:solidFill>
                <a:latin typeface="Eras Medium ITC" pitchFamily="34" charset="0"/>
                <a:cs typeface="Arial" charset="0"/>
              </a:rPr>
              <a:t>Multiple </a:t>
            </a:r>
            <a:r>
              <a:rPr lang="en-US" b="1">
                <a:solidFill>
                  <a:schemeClr val="bg1"/>
                </a:solidFill>
                <a:latin typeface="Eras Medium ITC" pitchFamily="34" charset="0"/>
                <a:cs typeface="Arial" charset="0"/>
              </a:rPr>
              <a:t>Brands of </a:t>
            </a:r>
            <a:r>
              <a:rPr lang="en-US" b="1" dirty="0">
                <a:solidFill>
                  <a:schemeClr val="bg1"/>
                </a:solidFill>
                <a:latin typeface="Eras Medium ITC" pitchFamily="34" charset="0"/>
                <a:cs typeface="Arial" charset="0"/>
              </a:rPr>
              <a:t>Paint</a:t>
            </a:r>
          </a:p>
        </p:txBody>
      </p:sp>
      <p:sp>
        <p:nvSpPr>
          <p:cNvPr id="17687" name="Text Box 279"/>
          <p:cNvSpPr txBox="1">
            <a:spLocks noChangeArrowheads="1"/>
          </p:cNvSpPr>
          <p:nvPr/>
        </p:nvSpPr>
        <p:spPr bwMode="auto">
          <a:xfrm>
            <a:off x="4724400" y="5562600"/>
            <a:ext cx="1600200" cy="646113"/>
          </a:xfrm>
          <a:prstGeom prst="rect">
            <a:avLst/>
          </a:prstGeom>
          <a:solidFill>
            <a:schemeClr val="accent1">
              <a:lumMod val="60000"/>
              <a:lumOff val="40000"/>
            </a:schemeClr>
          </a:solidFill>
          <a:ln>
            <a:solidFill>
              <a:srgbClr val="0F6FC6"/>
            </a:solidFill>
            <a:prstDash val="solid"/>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b="1" dirty="0">
                <a:solidFill>
                  <a:schemeClr val="bg1"/>
                </a:solidFill>
                <a:latin typeface="Eras Medium ITC" pitchFamily="34" charset="0"/>
                <a:cs typeface="Arial" charset="0"/>
              </a:rPr>
              <a:t>Loyal Customers</a:t>
            </a:r>
          </a:p>
        </p:txBody>
      </p:sp>
      <p:sp>
        <p:nvSpPr>
          <p:cNvPr id="17688" name="Text Box 280"/>
          <p:cNvSpPr txBox="1">
            <a:spLocks noChangeArrowheads="1"/>
          </p:cNvSpPr>
          <p:nvPr/>
        </p:nvSpPr>
        <p:spPr bwMode="auto">
          <a:xfrm>
            <a:off x="6629400" y="5562600"/>
            <a:ext cx="1600200" cy="5842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sz="1600" dirty="0">
                <a:solidFill>
                  <a:schemeClr val="bg1"/>
                </a:solidFill>
                <a:latin typeface="Forte" pitchFamily="66" charset="0"/>
                <a:cs typeface="Arial" charset="0"/>
              </a:rPr>
              <a:t>Multi- purpose paint</a:t>
            </a:r>
          </a:p>
        </p:txBody>
      </p:sp>
      <p:sp>
        <p:nvSpPr>
          <p:cNvPr id="17689" name="Text Box 281"/>
          <p:cNvSpPr txBox="1">
            <a:spLocks noChangeArrowheads="1"/>
          </p:cNvSpPr>
          <p:nvPr/>
        </p:nvSpPr>
        <p:spPr bwMode="auto">
          <a:xfrm>
            <a:off x="2819400" y="4114800"/>
            <a:ext cx="1600200" cy="366713"/>
          </a:xfrm>
          <a:prstGeom prst="rect">
            <a:avLst/>
          </a:prstGeom>
          <a:solidFill>
            <a:schemeClr val="accent1">
              <a:lumMod val="60000"/>
              <a:lumOff val="40000"/>
            </a:schemeClr>
          </a:solidFill>
          <a:ln>
            <a:solidFill>
              <a:srgbClr val="0F6FC6"/>
            </a:solidFill>
            <a:prstDash val="solid"/>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b="1" dirty="0">
                <a:solidFill>
                  <a:schemeClr val="bg1"/>
                </a:solidFill>
                <a:latin typeface="Eras Medium ITC" pitchFamily="34" charset="0"/>
              </a:rPr>
              <a:t>Nationwide</a:t>
            </a:r>
          </a:p>
        </p:txBody>
      </p:sp>
      <p:sp>
        <p:nvSpPr>
          <p:cNvPr id="17690" name="Text Box 282"/>
          <p:cNvSpPr txBox="1">
            <a:spLocks noChangeArrowheads="1"/>
          </p:cNvSpPr>
          <p:nvPr/>
        </p:nvSpPr>
        <p:spPr bwMode="auto">
          <a:xfrm>
            <a:off x="4724400" y="4114800"/>
            <a:ext cx="1600200" cy="366713"/>
          </a:xfrm>
          <a:prstGeom prst="rect">
            <a:avLst/>
          </a:prstGeom>
          <a:solidFill>
            <a:schemeClr val="accent1">
              <a:lumMod val="60000"/>
              <a:lumOff val="40000"/>
            </a:schemeClr>
          </a:solidFill>
          <a:ln>
            <a:solidFill>
              <a:srgbClr val="0F6FC6"/>
            </a:solidFill>
            <a:prstDash val="solid"/>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b="1" dirty="0">
                <a:solidFill>
                  <a:schemeClr val="bg1"/>
                </a:solidFill>
                <a:latin typeface="Eras Medium ITC" pitchFamily="34" charset="0"/>
                <a:cs typeface="Arial" charset="0"/>
              </a:rPr>
              <a:t>Connecticut</a:t>
            </a:r>
          </a:p>
        </p:txBody>
      </p:sp>
      <p:sp>
        <p:nvSpPr>
          <p:cNvPr id="17691" name="Text Box 283"/>
          <p:cNvSpPr txBox="1">
            <a:spLocks noChangeArrowheads="1"/>
          </p:cNvSpPr>
          <p:nvPr/>
        </p:nvSpPr>
        <p:spPr bwMode="auto">
          <a:xfrm>
            <a:off x="6629400" y="4114800"/>
            <a:ext cx="1600200" cy="36988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solidFill>
                  <a:schemeClr val="bg1"/>
                </a:solidFill>
                <a:latin typeface="Forte" pitchFamily="66" charset="0"/>
                <a:cs typeface="Arial" charset="0"/>
              </a:rPr>
              <a:t>Connecticut</a:t>
            </a:r>
          </a:p>
        </p:txBody>
      </p:sp>
      <p:sp>
        <p:nvSpPr>
          <p:cNvPr id="17692" name="Text Box 284"/>
          <p:cNvSpPr txBox="1">
            <a:spLocks noChangeArrowheads="1"/>
          </p:cNvSpPr>
          <p:nvPr/>
        </p:nvSpPr>
        <p:spPr bwMode="auto">
          <a:xfrm>
            <a:off x="2819400" y="4876800"/>
            <a:ext cx="1600200" cy="366713"/>
          </a:xfrm>
          <a:prstGeom prst="rect">
            <a:avLst/>
          </a:prstGeom>
          <a:solidFill>
            <a:schemeClr val="accent1">
              <a:lumMod val="60000"/>
              <a:lumOff val="40000"/>
            </a:schemeClr>
          </a:solidFill>
          <a:ln>
            <a:solidFill>
              <a:srgbClr val="0F6FC6"/>
            </a:solidFill>
            <a:prstDash val="solid"/>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b="1" dirty="0">
                <a:solidFill>
                  <a:schemeClr val="bg1"/>
                </a:solidFill>
                <a:latin typeface="Eras Medium ITC" pitchFamily="34" charset="0"/>
                <a:cs typeface="Arial" charset="0"/>
              </a:rPr>
              <a:t>Good</a:t>
            </a:r>
          </a:p>
        </p:txBody>
      </p:sp>
      <p:sp>
        <p:nvSpPr>
          <p:cNvPr id="17693" name="Text Box 285"/>
          <p:cNvSpPr txBox="1">
            <a:spLocks noChangeArrowheads="1"/>
          </p:cNvSpPr>
          <p:nvPr/>
        </p:nvSpPr>
        <p:spPr bwMode="auto">
          <a:xfrm>
            <a:off x="4724400" y="4876800"/>
            <a:ext cx="1600200" cy="366713"/>
          </a:xfrm>
          <a:prstGeom prst="rect">
            <a:avLst/>
          </a:prstGeom>
          <a:solidFill>
            <a:schemeClr val="accent1">
              <a:lumMod val="60000"/>
              <a:lumOff val="40000"/>
            </a:schemeClr>
          </a:solidFill>
          <a:ln>
            <a:solidFill>
              <a:srgbClr val="0F6FC6"/>
            </a:solidFill>
            <a:prstDash val="solid"/>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b="1" dirty="0">
                <a:solidFill>
                  <a:schemeClr val="bg1"/>
                </a:solidFill>
                <a:latin typeface="Eras Medium ITC" pitchFamily="34" charset="0"/>
                <a:cs typeface="Arial" charset="0"/>
              </a:rPr>
              <a:t>Good</a:t>
            </a:r>
          </a:p>
        </p:txBody>
      </p:sp>
      <p:sp>
        <p:nvSpPr>
          <p:cNvPr id="17694" name="Text Box 286"/>
          <p:cNvSpPr txBox="1">
            <a:spLocks noChangeArrowheads="1"/>
          </p:cNvSpPr>
          <p:nvPr/>
        </p:nvSpPr>
        <p:spPr bwMode="auto">
          <a:xfrm>
            <a:off x="6629400" y="4876800"/>
            <a:ext cx="1600200" cy="36671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solidFill>
                  <a:schemeClr val="bg1"/>
                </a:solidFill>
                <a:latin typeface="Forte" pitchFamily="66" charset="0"/>
                <a:cs typeface="Arial" charset="0"/>
              </a:rPr>
              <a:t>Good</a:t>
            </a:r>
          </a:p>
        </p:txBody>
      </p:sp>
      <p:pic>
        <p:nvPicPr>
          <p:cNvPr id="28711" name="Picture 46" descr="NFTE_SmallTagLock_PantoneC.jpg"/>
          <p:cNvPicPr>
            <a:picLocks noChangeAspect="1"/>
          </p:cNvPicPr>
          <p:nvPr/>
        </p:nvPicPr>
        <p:blipFill>
          <a:blip r:embed="rId4" cstate="print"/>
          <a:srcRect/>
          <a:stretch>
            <a:fillRect/>
          </a:stretch>
        </p:blipFill>
        <p:spPr bwMode="auto">
          <a:xfrm>
            <a:off x="152400" y="6019800"/>
            <a:ext cx="1447800" cy="720725"/>
          </a:xfrm>
          <a:prstGeom prst="rect">
            <a:avLst/>
          </a:prstGeom>
          <a:noFill/>
          <a:ln w="9525">
            <a:noFill/>
            <a:miter lim="800000"/>
            <a:headEnd/>
            <a:tailEnd/>
          </a:ln>
        </p:spPr>
      </p:pic>
      <p:sp>
        <p:nvSpPr>
          <p:cNvPr id="28712" name="Footer Placeholder 49"/>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6</a:t>
            </a:r>
          </a:p>
        </p:txBody>
      </p:sp>
      <p:pic>
        <p:nvPicPr>
          <p:cNvPr id="28713" name="Picture 8" descr="http://icons.mysitemyway.com/wp-content/gallery/black-paint-splatter-icons-animals/011052-black-paint-splatter-icon-animals-animal-antz.png"/>
          <p:cNvPicPr>
            <a:picLocks noChangeAspect="1" noChangeArrowheads="1"/>
          </p:cNvPicPr>
          <p:nvPr/>
        </p:nvPicPr>
        <p:blipFill>
          <a:blip r:embed="rId5" cstate="print"/>
          <a:srcRect/>
          <a:stretch>
            <a:fillRect/>
          </a:stretch>
        </p:blipFill>
        <p:spPr bwMode="auto">
          <a:xfrm>
            <a:off x="8077200" y="5791200"/>
            <a:ext cx="1066800" cy="1066800"/>
          </a:xfrm>
          <a:prstGeom prst="rect">
            <a:avLst/>
          </a:prstGeom>
          <a:noFill/>
          <a:ln w="9525">
            <a:noFill/>
            <a:miter lim="800000"/>
            <a:headEnd/>
            <a:tailEnd/>
          </a:ln>
        </p:spPr>
      </p:pic>
      <p:sp>
        <p:nvSpPr>
          <p:cNvPr id="28714" name="AutoShape 254"/>
          <p:cNvSpPr>
            <a:spLocks noChangeArrowheads="1"/>
          </p:cNvSpPr>
          <p:nvPr/>
        </p:nvSpPr>
        <p:spPr bwMode="auto">
          <a:xfrm>
            <a:off x="304800" y="3352800"/>
            <a:ext cx="2057400" cy="533400"/>
          </a:xfrm>
          <a:prstGeom prst="roundRect">
            <a:avLst>
              <a:gd name="adj" fmla="val 16667"/>
            </a:avLst>
          </a:prstGeom>
          <a:solidFill>
            <a:srgbClr val="3F80E9"/>
          </a:solidFill>
          <a:ln w="38100">
            <a:solidFill>
              <a:srgbClr val="0F6FC6"/>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b="1">
                <a:solidFill>
                  <a:schemeClr val="bg1"/>
                </a:solidFill>
                <a:latin typeface="Eras Medium ITC" pitchFamily="34" charset="0"/>
              </a:rPr>
              <a:t>Price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bright="-14000" contrast="-6000"/>
          </a:blip>
          <a:srcRect/>
          <a:stretch>
            <a:fillRect/>
          </a:stretch>
        </a:blip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52400"/>
            <a:ext cx="8229600" cy="914400"/>
          </a:xfrm>
        </p:spPr>
        <p:txBody>
          <a:bodyPr/>
          <a:lstStyle/>
          <a:p>
            <a:pPr eaLnBrk="1" hangingPunct="1"/>
            <a:r>
              <a:rPr lang="en-US" smtClean="0">
                <a:solidFill>
                  <a:schemeClr val="bg1"/>
                </a:solidFill>
                <a:latin typeface="Eras Bold ITC" pitchFamily="34" charset="0"/>
                <a:ea typeface="ＭＳ Ｐゴシック"/>
                <a:cs typeface="ＭＳ Ｐゴシック"/>
              </a:rPr>
              <a:t>Marketing Plan</a:t>
            </a:r>
            <a:endParaRPr lang="en-US" sz="2000" smtClean="0">
              <a:solidFill>
                <a:schemeClr val="bg1"/>
              </a:solidFill>
              <a:latin typeface="Eras Bold ITC" pitchFamily="34" charset="0"/>
              <a:ea typeface="ＭＳ Ｐゴシック"/>
              <a:cs typeface="ＭＳ Ｐゴシック"/>
            </a:endParaRPr>
          </a:p>
        </p:txBody>
      </p:sp>
      <p:graphicFrame>
        <p:nvGraphicFramePr>
          <p:cNvPr id="4" name="Content Placeholder 3"/>
          <p:cNvGraphicFramePr>
            <a:graphicFrameLocks noGrp="1"/>
          </p:cNvGraphicFramePr>
          <p:nvPr>
            <p:ph sz="quarter" idx="1"/>
          </p:nvPr>
        </p:nvGraphicFramePr>
        <p:xfrm>
          <a:off x="245007" y="1134478"/>
          <a:ext cx="8898993" cy="5723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700" name="TextBox 13"/>
          <p:cNvSpPr txBox="1">
            <a:spLocks noChangeArrowheads="1"/>
          </p:cNvSpPr>
          <p:nvPr/>
        </p:nvSpPr>
        <p:spPr bwMode="auto">
          <a:xfrm>
            <a:off x="1905000" y="3200400"/>
            <a:ext cx="1295400" cy="730250"/>
          </a:xfrm>
          <a:prstGeom prst="rect">
            <a:avLst/>
          </a:prstGeom>
          <a:noFill/>
          <a:ln w="9525">
            <a:noFill/>
            <a:miter lim="800000"/>
            <a:headEnd/>
            <a:tailEnd/>
          </a:ln>
        </p:spPr>
        <p:txBody>
          <a:bodyPr>
            <a:spAutoFit/>
          </a:bodyPr>
          <a:lstStyle/>
          <a:p>
            <a:pPr algn="ctr"/>
            <a:r>
              <a:rPr lang="en-US" sz="1400" b="1">
                <a:solidFill>
                  <a:schemeClr val="bg1"/>
                </a:solidFill>
                <a:latin typeface="Eras Medium ITC" pitchFamily="34" charset="0"/>
              </a:rPr>
              <a:t>Based on competitor’s pricings</a:t>
            </a:r>
            <a:r>
              <a:rPr lang="en-US" sz="1400">
                <a:solidFill>
                  <a:schemeClr val="bg1"/>
                </a:solidFill>
                <a:latin typeface="Eras Demi ITC" pitchFamily="34" charset="0"/>
              </a:rPr>
              <a:t>.</a:t>
            </a:r>
          </a:p>
        </p:txBody>
      </p:sp>
      <p:sp>
        <p:nvSpPr>
          <p:cNvPr id="29701" name="TextBox 15"/>
          <p:cNvSpPr txBox="1">
            <a:spLocks noChangeArrowheads="1"/>
          </p:cNvSpPr>
          <p:nvPr/>
        </p:nvSpPr>
        <p:spPr bwMode="auto">
          <a:xfrm>
            <a:off x="4038600" y="1676400"/>
            <a:ext cx="1295400" cy="730250"/>
          </a:xfrm>
          <a:prstGeom prst="rect">
            <a:avLst/>
          </a:prstGeom>
          <a:noFill/>
          <a:ln w="9525">
            <a:noFill/>
            <a:miter lim="800000"/>
            <a:headEnd/>
            <a:tailEnd/>
          </a:ln>
        </p:spPr>
        <p:txBody>
          <a:bodyPr>
            <a:spAutoFit/>
          </a:bodyPr>
          <a:lstStyle/>
          <a:p>
            <a:pPr algn="ctr"/>
            <a:r>
              <a:rPr lang="en-US" sz="1400" b="1">
                <a:solidFill>
                  <a:schemeClr val="bg1"/>
                </a:solidFill>
                <a:latin typeface="Eras Medium ITC" pitchFamily="34" charset="0"/>
              </a:rPr>
              <a:t>Hospitals, daycares, universities.</a:t>
            </a:r>
          </a:p>
        </p:txBody>
      </p:sp>
      <p:sp>
        <p:nvSpPr>
          <p:cNvPr id="29702" name="TextBox 16"/>
          <p:cNvSpPr txBox="1">
            <a:spLocks noChangeArrowheads="1"/>
          </p:cNvSpPr>
          <p:nvPr/>
        </p:nvSpPr>
        <p:spPr bwMode="auto">
          <a:xfrm>
            <a:off x="6019800" y="3276600"/>
            <a:ext cx="1600200" cy="517525"/>
          </a:xfrm>
          <a:prstGeom prst="rect">
            <a:avLst/>
          </a:prstGeom>
          <a:noFill/>
          <a:ln w="9525">
            <a:noFill/>
            <a:miter lim="800000"/>
            <a:headEnd/>
            <a:tailEnd/>
          </a:ln>
        </p:spPr>
        <p:txBody>
          <a:bodyPr>
            <a:spAutoFit/>
          </a:bodyPr>
          <a:lstStyle/>
          <a:p>
            <a:pPr algn="ctr"/>
            <a:r>
              <a:rPr lang="en-US" sz="1400" b="1">
                <a:solidFill>
                  <a:schemeClr val="bg1"/>
                </a:solidFill>
                <a:latin typeface="Eras Medium ITC" pitchFamily="34" charset="0"/>
              </a:rPr>
              <a:t>Word of mouth, business cards </a:t>
            </a:r>
          </a:p>
        </p:txBody>
      </p:sp>
      <p:sp>
        <p:nvSpPr>
          <p:cNvPr id="29703" name="TextBox 17"/>
          <p:cNvSpPr txBox="1">
            <a:spLocks noChangeArrowheads="1"/>
          </p:cNvSpPr>
          <p:nvPr/>
        </p:nvSpPr>
        <p:spPr bwMode="auto">
          <a:xfrm>
            <a:off x="2667000" y="5638800"/>
            <a:ext cx="1420813" cy="646113"/>
          </a:xfrm>
          <a:prstGeom prst="rect">
            <a:avLst/>
          </a:prstGeom>
          <a:noFill/>
          <a:ln w="9525">
            <a:noFill/>
            <a:miter lim="800000"/>
            <a:headEnd/>
            <a:tailEnd/>
          </a:ln>
        </p:spPr>
        <p:txBody>
          <a:bodyPr>
            <a:spAutoFit/>
          </a:bodyPr>
          <a:lstStyle/>
          <a:p>
            <a:pPr algn="ctr"/>
            <a:r>
              <a:rPr lang="en-US">
                <a:solidFill>
                  <a:schemeClr val="bg1"/>
                </a:solidFill>
                <a:latin typeface="Eras Medium ITC" pitchFamily="34" charset="0"/>
              </a:rPr>
              <a:t>Hartford, Connecticut</a:t>
            </a:r>
          </a:p>
        </p:txBody>
      </p:sp>
      <p:sp>
        <p:nvSpPr>
          <p:cNvPr id="29704" name="TextBox 18"/>
          <p:cNvSpPr txBox="1">
            <a:spLocks noChangeArrowheads="1"/>
          </p:cNvSpPr>
          <p:nvPr/>
        </p:nvSpPr>
        <p:spPr bwMode="auto">
          <a:xfrm>
            <a:off x="5334000" y="5638800"/>
            <a:ext cx="1371600" cy="825500"/>
          </a:xfrm>
          <a:prstGeom prst="rect">
            <a:avLst/>
          </a:prstGeom>
          <a:noFill/>
          <a:ln w="9525">
            <a:noFill/>
            <a:miter lim="800000"/>
            <a:headEnd/>
            <a:tailEnd/>
          </a:ln>
        </p:spPr>
        <p:txBody>
          <a:bodyPr>
            <a:spAutoFit/>
          </a:bodyPr>
          <a:lstStyle/>
          <a:p>
            <a:pPr algn="ctr"/>
            <a:r>
              <a:rPr lang="en-US" sz="1600" b="1">
                <a:solidFill>
                  <a:schemeClr val="bg1"/>
                </a:solidFill>
                <a:latin typeface="Eras Medium ITC" pitchFamily="34" charset="0"/>
              </a:rPr>
              <a:t>To paint on dry- erase paint.</a:t>
            </a:r>
          </a:p>
        </p:txBody>
      </p:sp>
      <p:pic>
        <p:nvPicPr>
          <p:cNvPr id="29705" name="Picture 14" descr="NFTE_SmallTagLock_PantoneC.jpg"/>
          <p:cNvPicPr>
            <a:picLocks noChangeAspect="1"/>
          </p:cNvPicPr>
          <p:nvPr/>
        </p:nvPicPr>
        <p:blipFill>
          <a:blip r:embed="rId9" cstate="print"/>
          <a:srcRect/>
          <a:stretch>
            <a:fillRect/>
          </a:stretch>
        </p:blipFill>
        <p:spPr bwMode="auto">
          <a:xfrm>
            <a:off x="152400" y="6019800"/>
            <a:ext cx="1447800" cy="720725"/>
          </a:xfrm>
          <a:prstGeom prst="rect">
            <a:avLst/>
          </a:prstGeom>
          <a:noFill/>
          <a:ln w="9525">
            <a:noFill/>
            <a:miter lim="800000"/>
            <a:headEnd/>
            <a:tailEnd/>
          </a:ln>
        </p:spPr>
      </p:pic>
      <p:sp>
        <p:nvSpPr>
          <p:cNvPr id="29706" name="Footer Placeholder 12"/>
          <p:cNvSpPr>
            <a:spLocks noGrp="1"/>
          </p:cNvSpPr>
          <p:nvPr>
            <p:ph type="ftr" sz="quarter" idx="11"/>
          </p:nvPr>
        </p:nvSpPr>
        <p:spPr bwMode="auto">
          <a:xfrm>
            <a:off x="3722688" y="6492875"/>
            <a:ext cx="5421312" cy="365125"/>
          </a:xfrm>
          <a:noFill/>
          <a:ln>
            <a:miter lim="800000"/>
            <a:headEnd/>
            <a:tailEnd/>
          </a:ln>
        </p:spPr>
        <p:txBody>
          <a:bodyPr wrap="square" lIns="91440" tIns="45720" rIns="91440" bIns="45720" numCol="1" anchorCtr="0" compatLnSpc="1">
            <a:prstTxWarp prst="textNoShape">
              <a:avLst/>
            </a:prstTxWarp>
          </a:bodyPr>
          <a:lstStyle/>
          <a:p>
            <a:r>
              <a:rPr lang="en-US" smtClean="0">
                <a:latin typeface="Arial" pitchFamily="34" charset="0"/>
                <a:cs typeface="Arial" pitchFamily="34" charset="0"/>
              </a:rPr>
              <a:t>7</a:t>
            </a:r>
          </a:p>
        </p:txBody>
      </p:sp>
      <p:pic>
        <p:nvPicPr>
          <p:cNvPr id="29707" name="Picture 8" descr="http://icons.mysitemyway.com/wp-content/gallery/black-paint-splatter-icons-animals/011052-black-paint-splatter-icon-animals-animal-antz.png"/>
          <p:cNvPicPr>
            <a:picLocks noChangeAspect="1" noChangeArrowheads="1"/>
          </p:cNvPicPr>
          <p:nvPr/>
        </p:nvPicPr>
        <p:blipFill>
          <a:blip r:embed="rId10" cstate="print"/>
          <a:srcRect/>
          <a:stretch>
            <a:fillRect/>
          </a:stretch>
        </p:blipFill>
        <p:spPr bwMode="auto">
          <a:xfrm>
            <a:off x="8077200" y="5791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Median</Template>
  <TotalTime>7215</TotalTime>
  <Words>1339</Words>
  <Application>Microsoft Office PowerPoint</Application>
  <PresentationFormat>On-screen Show (4:3)</PresentationFormat>
  <Paragraphs>377</Paragraphs>
  <Slides>22</Slides>
  <Notes>22</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40" baseType="lpstr">
      <vt:lpstr>Arial</vt:lpstr>
      <vt:lpstr>Tw Cen MT</vt:lpstr>
      <vt:lpstr>Wingdings</vt:lpstr>
      <vt:lpstr>Wingdings 2</vt:lpstr>
      <vt:lpstr>Calibri</vt:lpstr>
      <vt:lpstr>ＭＳ Ｐゴシック</vt:lpstr>
      <vt:lpstr>Myriad Web Pro</vt:lpstr>
      <vt:lpstr>Lucida Sans</vt:lpstr>
      <vt:lpstr>Corbel</vt:lpstr>
      <vt:lpstr>Forte</vt:lpstr>
      <vt:lpstr>Eras Bold ITC</vt:lpstr>
      <vt:lpstr>Eras Light ITC</vt:lpstr>
      <vt:lpstr>Eras Medium ITC</vt:lpstr>
      <vt:lpstr>Eras Demi ITC</vt:lpstr>
      <vt:lpstr>Trebuchet MS</vt:lpstr>
      <vt:lpstr>Median</vt:lpstr>
      <vt:lpstr>Office Theme</vt:lpstr>
      <vt:lpstr>Microsoft Office Excel 97-2003 Worksheet</vt:lpstr>
      <vt:lpstr>Slide 1</vt:lpstr>
      <vt:lpstr>  ANT’s Painting  </vt:lpstr>
      <vt:lpstr>Mission Statement</vt:lpstr>
      <vt:lpstr>Business Profile</vt:lpstr>
      <vt:lpstr>Qualifications</vt:lpstr>
      <vt:lpstr>Slide 6</vt:lpstr>
      <vt:lpstr>Consumer Profile</vt:lpstr>
      <vt:lpstr>Competitive Advantage</vt:lpstr>
      <vt:lpstr>Marketing Plan</vt:lpstr>
      <vt:lpstr>Marketing Plan</vt:lpstr>
      <vt:lpstr>Cost of Materials/Direct Labor  </vt:lpstr>
      <vt:lpstr>Economics of 1 Unit </vt:lpstr>
      <vt:lpstr>Average Monthly Fixed Costs</vt:lpstr>
      <vt:lpstr>Time Management Plan </vt:lpstr>
      <vt:lpstr>Monthly Sales Projections </vt:lpstr>
      <vt:lpstr>Projected Yearly Income Statement  </vt:lpstr>
      <vt:lpstr>Slide 17</vt:lpstr>
      <vt:lpstr>Return</vt:lpstr>
      <vt:lpstr>Financing Strategy</vt:lpstr>
      <vt:lpstr>Business Responsibility Plan </vt:lpstr>
      <vt:lpstr>Business &amp; Educational Goals</vt:lpstr>
      <vt:lpstr>Relax.  Enjoy.  Smile :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Schwartz</dc:creator>
  <cp:lastModifiedBy>nguya001</cp:lastModifiedBy>
  <cp:revision>673</cp:revision>
  <dcterms:created xsi:type="dcterms:W3CDTF">2009-03-28T18:15:00Z</dcterms:created>
  <dcterms:modified xsi:type="dcterms:W3CDTF">2011-05-27T11:50:46Z</dcterms:modified>
</cp:coreProperties>
</file>