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257" r:id="rId2"/>
    <p:sldId id="256" r:id="rId3"/>
    <p:sldId id="258" r:id="rId4"/>
    <p:sldId id="259" r:id="rId5"/>
    <p:sldId id="260" r:id="rId6"/>
    <p:sldId id="262" r:id="rId7"/>
    <p:sldId id="261" r:id="rId8"/>
    <p:sldId id="271" r:id="rId9"/>
    <p:sldId id="272" r:id="rId10"/>
    <p:sldId id="265" r:id="rId11"/>
    <p:sldId id="266" r:id="rId12"/>
    <p:sldId id="267" r:id="rId13"/>
    <p:sldId id="268" r:id="rId14"/>
    <p:sldId id="269" r:id="rId15"/>
    <p:sldId id="270" r:id="rId16"/>
  </p:sldIdLst>
  <p:sldSz cx="9144000" cy="6858000" type="screen4x3"/>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ECADB"/>
    <a:srgbClr val="3FA032"/>
    <a:srgbClr val="1B7B8F"/>
    <a:srgbClr val="E7E7E7"/>
    <a:srgbClr val="CBCBCB"/>
    <a:srgbClr val="1E7B90"/>
    <a:srgbClr val="1E7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65543" autoAdjust="0"/>
  </p:normalViewPr>
  <p:slideViewPr>
    <p:cSldViewPr snapToGrid="0">
      <p:cViewPr varScale="1">
        <p:scale>
          <a:sx n="60" d="100"/>
          <a:sy n="60" d="100"/>
        </p:scale>
        <p:origin x="24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dirty="0">
                <a:latin typeface="Times New Roman" panose="02020603050405020304" pitchFamily="18" charset="0"/>
                <a:cs typeface="Times New Roman" panose="02020603050405020304" pitchFamily="18" charset="0"/>
              </a:rPr>
              <a:t>Sales</a:t>
            </a:r>
            <a:r>
              <a:rPr lang="en-US" sz="1600" baseline="0" dirty="0">
                <a:latin typeface="Times New Roman" panose="02020603050405020304" pitchFamily="18" charset="0"/>
                <a:cs typeface="Times New Roman" panose="02020603050405020304" pitchFamily="18" charset="0"/>
              </a:rPr>
              <a:t> Projections</a:t>
            </a:r>
            <a:endParaRPr lang="en-US" sz="1600" dirty="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Units Sold</c:v>
                </c:pt>
              </c:strCache>
            </c:strRef>
          </c:tx>
          <c:spPr>
            <a:solidFill>
              <a:srgbClr val="1E7D91"/>
            </a:solidFill>
            <a:ln>
              <a:noFill/>
            </a:ln>
            <a:effectLst/>
          </c:spPr>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8</c:v>
                </c:pt>
                <c:pt idx="1">
                  <c:v>9</c:v>
                </c:pt>
                <c:pt idx="2">
                  <c:v>10</c:v>
                </c:pt>
                <c:pt idx="3">
                  <c:v>11</c:v>
                </c:pt>
                <c:pt idx="4">
                  <c:v>12</c:v>
                </c:pt>
                <c:pt idx="5">
                  <c:v>13</c:v>
                </c:pt>
                <c:pt idx="6">
                  <c:v>14</c:v>
                </c:pt>
                <c:pt idx="7">
                  <c:v>15</c:v>
                </c:pt>
                <c:pt idx="8">
                  <c:v>16</c:v>
                </c:pt>
                <c:pt idx="9">
                  <c:v>17</c:v>
                </c:pt>
                <c:pt idx="10">
                  <c:v>18</c:v>
                </c:pt>
                <c:pt idx="11">
                  <c:v>19</c:v>
                </c:pt>
              </c:numCache>
            </c:numRef>
          </c:val>
          <c:extLst>
            <c:ext xmlns:c16="http://schemas.microsoft.com/office/drawing/2014/chart" uri="{C3380CC4-5D6E-409C-BE32-E72D297353CC}">
              <c16:uniqueId val="{00000000-748A-4DC2-9EDF-21E0528FF783}"/>
            </c:ext>
          </c:extLst>
        </c:ser>
        <c:dLbls>
          <c:showLegendKey val="0"/>
          <c:showVal val="0"/>
          <c:showCatName val="0"/>
          <c:showSerName val="0"/>
          <c:showPercent val="0"/>
          <c:showBubbleSize val="0"/>
        </c:dLbls>
        <c:gapWidth val="150"/>
        <c:axId val="178903952"/>
        <c:axId val="178907088"/>
      </c:barChart>
      <c:catAx>
        <c:axId val="178903952"/>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dirty="0">
                    <a:latin typeface="Times New Roman" panose="02020603050405020304" pitchFamily="18" charset="0"/>
                    <a:cs typeface="Times New Roman" panose="02020603050405020304" pitchFamily="18" charset="0"/>
                  </a:rPr>
                  <a:t>Month</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8907088"/>
        <c:crosses val="autoZero"/>
        <c:auto val="1"/>
        <c:lblAlgn val="ctr"/>
        <c:lblOffset val="100"/>
        <c:noMultiLvlLbl val="0"/>
      </c:catAx>
      <c:valAx>
        <c:axId val="178907088"/>
        <c:scaling>
          <c:orientation val="minMax"/>
        </c:scaling>
        <c:delete val="0"/>
        <c:axPos val="l"/>
        <c:majorGridlines>
          <c:spPr>
            <a:ln w="6350" cap="flat" cmpd="sng" algn="ctr">
              <a:solidFill>
                <a:schemeClr val="tx1">
                  <a:tint val="75000"/>
                </a:schemeClr>
              </a:solidFill>
              <a:prstDash val="solid"/>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dirty="0">
                    <a:latin typeface="Times New Roman" panose="02020603050405020304" pitchFamily="18" charset="0"/>
                    <a:cs typeface="Times New Roman" panose="02020603050405020304" pitchFamily="18" charset="0"/>
                  </a:rPr>
                  <a:t>Units</a:t>
                </a:r>
                <a:r>
                  <a:rPr lang="en-US" baseline="0" dirty="0">
                    <a:latin typeface="Times New Roman" panose="02020603050405020304" pitchFamily="18" charset="0"/>
                    <a:cs typeface="Times New Roman" panose="02020603050405020304" pitchFamily="18" charset="0"/>
                  </a:rPr>
                  <a:t> Sold</a:t>
                </a:r>
                <a:endParaRPr lang="en-US" dirty="0">
                  <a:latin typeface="Times New Roman" panose="02020603050405020304" pitchFamily="18" charset="0"/>
                  <a:cs typeface="Times New Roman" panose="02020603050405020304" pitchFamily="18" charset="0"/>
                </a:endParaRPr>
              </a:p>
            </c:rich>
          </c:tx>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8903952"/>
        <c:crosses val="autoZero"/>
        <c:crossBetween val="between"/>
      </c:valAx>
      <c:spPr>
        <a:noFill/>
        <a:ln>
          <a:noFill/>
        </a:ln>
        <a:effectLst/>
      </c:spPr>
    </c:plotArea>
    <c:plotVisOnly val="1"/>
    <c:dispBlanksAs val="gap"/>
    <c:showDLblsOverMax val="0"/>
  </c:chart>
  <c:spPr>
    <a:noFill/>
    <a:ln w="6350" cap="flat" cmpd="sng" algn="ctr">
      <a:noFill/>
      <a:prstDash val="solid"/>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A82BB0-9838-4ED4-9A78-F77B713A15E0}"/>
              </a:ext>
            </a:extLst>
          </p:cNvPr>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6E2A239-899B-4C69-A653-0C8739202CD7}"/>
              </a:ext>
            </a:extLst>
          </p:cNvPr>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a:defRPr sz="1200"/>
            </a:lvl1pPr>
          </a:lstStyle>
          <a:p>
            <a:endParaRPr lang="en-US"/>
          </a:p>
        </p:txBody>
      </p:sp>
      <p:sp>
        <p:nvSpPr>
          <p:cNvPr id="4" name="Footer Placeholder 3">
            <a:extLst>
              <a:ext uri="{FF2B5EF4-FFF2-40B4-BE49-F238E27FC236}">
                <a16:creationId xmlns:a16="http://schemas.microsoft.com/office/drawing/2014/main" id="{D3182C58-5541-49FC-AF52-66E7D4E99D88}"/>
              </a:ext>
            </a:extLst>
          </p:cNvPr>
          <p:cNvSpPr>
            <a:spLocks noGrp="1"/>
          </p:cNvSpPr>
          <p:nvPr>
            <p:ph type="ftr" sz="quarter" idx="2"/>
          </p:nvPr>
        </p:nvSpPr>
        <p:spPr>
          <a:xfrm>
            <a:off x="0" y="8888413"/>
            <a:ext cx="3055938" cy="4683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DA94DE1-FE1E-431C-9BEA-82E21EEDC91F}"/>
              </a:ext>
            </a:extLst>
          </p:cNvPr>
          <p:cNvSpPr>
            <a:spLocks noGrp="1"/>
          </p:cNvSpPr>
          <p:nvPr>
            <p:ph type="sldNum" sz="quarter" idx="3"/>
          </p:nvPr>
        </p:nvSpPr>
        <p:spPr>
          <a:xfrm>
            <a:off x="3995738" y="8888413"/>
            <a:ext cx="3055937" cy="468312"/>
          </a:xfrm>
          <a:prstGeom prst="rect">
            <a:avLst/>
          </a:prstGeom>
        </p:spPr>
        <p:txBody>
          <a:bodyPr vert="horz" lIns="91440" tIns="45720" rIns="91440" bIns="45720" rtlCol="0" anchor="b"/>
          <a:lstStyle>
            <a:lvl1pPr algn="r">
              <a:defRPr sz="1200"/>
            </a:lvl1pPr>
          </a:lstStyle>
          <a:p>
            <a:fld id="{9DB8EC3E-C94B-4C0D-BF0B-6837E84D829F}" type="slidenum">
              <a:rPr lang="en-US" smtClean="0"/>
              <a:t>‹#›</a:t>
            </a:fld>
            <a:endParaRPr lang="en-US"/>
          </a:p>
        </p:txBody>
      </p:sp>
    </p:spTree>
    <p:extLst>
      <p:ext uri="{BB962C8B-B14F-4D97-AF65-F5344CB8AC3E}">
        <p14:creationId xmlns:p14="http://schemas.microsoft.com/office/powerpoint/2010/main" val="12480610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420813" y="1169988"/>
            <a:ext cx="4211637" cy="3157537"/>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390A2370-CFE6-4961-BA6C-194B1E761DAA}" type="slidenum">
              <a:rPr lang="en-US" smtClean="0"/>
              <a:t>‹#›</a:t>
            </a:fld>
            <a:endParaRPr lang="en-US" dirty="0"/>
          </a:p>
        </p:txBody>
      </p:sp>
    </p:spTree>
    <p:extLst>
      <p:ext uri="{BB962C8B-B14F-4D97-AF65-F5344CB8AC3E}">
        <p14:creationId xmlns:p14="http://schemas.microsoft.com/office/powerpoint/2010/main" val="399264446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 When healthy discus are full grown, they can range</a:t>
            </a:r>
            <a:r>
              <a:rPr lang="en-US" baseline="0" dirty="0"/>
              <a:t> in price anywhere from $100-$500</a:t>
            </a:r>
            <a:r>
              <a:rPr lang="en-US" dirty="0"/>
              <a:t>. As you can probably guess, this makes them a very valuable fish. So, if you’re wondering, this is a discus, one small problem…. It’s dead. Now, many people would not know how to treat, or even diagnose a problem like this in their</a:t>
            </a:r>
            <a:r>
              <a:rPr lang="en-US" baseline="0" dirty="0"/>
              <a:t> fish tank</a:t>
            </a:r>
            <a:r>
              <a:rPr lang="en-US" dirty="0"/>
              <a:t>. So, they go to the internet looking for help, and all they find is misguided information. At Aquaripedia,</a:t>
            </a:r>
            <a:r>
              <a:rPr lang="en-US" baseline="0" dirty="0"/>
              <a:t> we plan to provide reliable information so that your fish can stay healthy and beautiful.</a:t>
            </a:r>
            <a:r>
              <a:rPr lang="en-US" dirty="0"/>
              <a:t> </a:t>
            </a:r>
          </a:p>
          <a:p>
            <a:endParaRPr lang="en-US" dirty="0"/>
          </a:p>
          <a:p>
            <a:r>
              <a:rPr lang="en-US" b="1" dirty="0"/>
              <a:t>Think about including something about impressions</a:t>
            </a:r>
          </a:p>
        </p:txBody>
      </p:sp>
      <p:sp>
        <p:nvSpPr>
          <p:cNvPr id="4" name="Slide Number Placeholder 3"/>
          <p:cNvSpPr>
            <a:spLocks noGrp="1"/>
          </p:cNvSpPr>
          <p:nvPr>
            <p:ph type="sldNum" sz="quarter" idx="10"/>
          </p:nvPr>
        </p:nvSpPr>
        <p:spPr/>
        <p:txBody>
          <a:bodyPr/>
          <a:lstStyle/>
          <a:p>
            <a:fld id="{390A2370-CFE6-4961-BA6C-194B1E761DAA}" type="slidenum">
              <a:rPr lang="en-US" smtClean="0"/>
              <a:t>1</a:t>
            </a:fld>
            <a:endParaRPr lang="en-US" dirty="0"/>
          </a:p>
        </p:txBody>
      </p:sp>
      <p:sp>
        <p:nvSpPr>
          <p:cNvPr id="5" name="Date Placeholder 4">
            <a:extLst>
              <a:ext uri="{FF2B5EF4-FFF2-40B4-BE49-F238E27FC236}">
                <a16:creationId xmlns:a16="http://schemas.microsoft.com/office/drawing/2014/main" id="{60FD19E9-CEDB-4867-BFD9-48E2CD5B0C0A}"/>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659698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626">
              <a:defRPr/>
            </a:pPr>
            <a:r>
              <a:rPr lang="en-US" dirty="0"/>
              <a:t>Christian: Aquaripedia will</a:t>
            </a:r>
            <a:r>
              <a:rPr lang="en-US" baseline="0" dirty="0"/>
              <a:t> be entirely free to use with no features blocked without paying, although if you find the ads too unsightly then you can pay a one time of $1.99 to remove all of the ads off the app forever. We also plan to provide reliably sourced information on an extensive number of plants and saltwater species, which our competitors do not include. The app will also include a compatibility checker which will allow you to compare your fish and their characteristics.</a:t>
            </a:r>
          </a:p>
          <a:p>
            <a:pPr defTabSz="937626">
              <a:defRPr/>
            </a:pPr>
            <a:endParaRPr lang="en-US" baseline="0" dirty="0"/>
          </a:p>
          <a:p>
            <a:pPr defTabSz="937626">
              <a:defRPr/>
            </a:pPr>
            <a:r>
              <a:rPr lang="en-US" b="1" baseline="0" dirty="0"/>
              <a:t>ZOOM</a:t>
            </a:r>
            <a:endParaRPr lang="en-US" b="1" dirty="0"/>
          </a:p>
        </p:txBody>
      </p:sp>
      <p:sp>
        <p:nvSpPr>
          <p:cNvPr id="4" name="Slide Number Placeholder 3"/>
          <p:cNvSpPr>
            <a:spLocks noGrp="1"/>
          </p:cNvSpPr>
          <p:nvPr>
            <p:ph type="sldNum" sz="quarter" idx="10"/>
          </p:nvPr>
        </p:nvSpPr>
        <p:spPr/>
        <p:txBody>
          <a:bodyPr/>
          <a:lstStyle/>
          <a:p>
            <a:fld id="{390A2370-CFE6-4961-BA6C-194B1E761DAA}" type="slidenum">
              <a:rPr lang="en-US" smtClean="0"/>
              <a:t>10</a:t>
            </a:fld>
            <a:endParaRPr lang="en-US" dirty="0"/>
          </a:p>
        </p:txBody>
      </p:sp>
      <p:sp>
        <p:nvSpPr>
          <p:cNvPr id="5" name="Date Placeholder 4">
            <a:extLst>
              <a:ext uri="{FF2B5EF4-FFF2-40B4-BE49-F238E27FC236}">
                <a16:creationId xmlns:a16="http://schemas.microsoft.com/office/drawing/2014/main" id="{98B684FC-4D07-49B9-B8D5-69EA4BFE95C7}"/>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71524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Arundeep: Aquaripedia plans to be operation in the year 2020. By that time, </a:t>
            </a:r>
            <a:r>
              <a:rPr lang="en-US" dirty="0" smtClean="0"/>
              <a:t>my partner and I will be pursuing degrees in Marine and Computer Sciences. This will help us run the business and maintain the quality of app. We </a:t>
            </a:r>
            <a:r>
              <a:rPr lang="en-US" dirty="0"/>
              <a:t>will have </a:t>
            </a:r>
            <a:r>
              <a:rPr lang="en-US" dirty="0" smtClean="0"/>
              <a:t>decades of combined </a:t>
            </a:r>
            <a:r>
              <a:rPr lang="en-US" dirty="0"/>
              <a:t>fishkeeping </a:t>
            </a:r>
            <a:r>
              <a:rPr lang="en-US" dirty="0" smtClean="0"/>
              <a:t>experience and hundreds</a:t>
            </a:r>
            <a:r>
              <a:rPr lang="en-US" baseline="0" dirty="0" smtClean="0"/>
              <a:t> of hours of fish tank maintenance skills. I am fluent in Punjabi and my partner and I are fluent in English.</a:t>
            </a:r>
            <a:endParaRPr lang="en-US" dirty="0"/>
          </a:p>
          <a:p>
            <a:endParaRPr lang="en-US" dirty="0"/>
          </a:p>
          <a:p>
            <a:endParaRPr lang="en-US" dirty="0"/>
          </a:p>
          <a:p>
            <a:r>
              <a:rPr lang="en-US" b="1" dirty="0"/>
              <a:t>ZOOM</a:t>
            </a:r>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11</a:t>
            </a:fld>
            <a:endParaRPr lang="en-US" dirty="0"/>
          </a:p>
        </p:txBody>
      </p:sp>
      <p:sp>
        <p:nvSpPr>
          <p:cNvPr id="5" name="Date Placeholder 4">
            <a:extLst>
              <a:ext uri="{FF2B5EF4-FFF2-40B4-BE49-F238E27FC236}">
                <a16:creationId xmlns:a16="http://schemas.microsoft.com/office/drawing/2014/main" id="{3A766BD8-054E-413D-8B23-17ADBEF62FE6}"/>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15846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Christian: We have projected that</a:t>
            </a:r>
            <a:r>
              <a:rPr lang="en-US" b="0" baseline="0" dirty="0"/>
              <a:t> we can sell 162 total units in our first year. We will be selling more units as the year goes on as our app will get more downloads. Advertisers will buy more ads as the amount of people using our app increases. In future years, when we have more stable of a user base, our units will rise during the summer time when people will be setting up and maintaining their fish and aquariums. Our gross revenue is $16,200 and our net profit is $3,200.</a:t>
            </a:r>
            <a:endParaRPr lang="en-US" b="0" dirty="0"/>
          </a:p>
        </p:txBody>
      </p:sp>
      <p:sp>
        <p:nvSpPr>
          <p:cNvPr id="4" name="Slide Number Placeholder 3"/>
          <p:cNvSpPr>
            <a:spLocks noGrp="1"/>
          </p:cNvSpPr>
          <p:nvPr>
            <p:ph type="sldNum" sz="quarter" idx="10"/>
          </p:nvPr>
        </p:nvSpPr>
        <p:spPr/>
        <p:txBody>
          <a:bodyPr/>
          <a:lstStyle/>
          <a:p>
            <a:fld id="{390A2370-CFE6-4961-BA6C-194B1E761DAA}" type="slidenum">
              <a:rPr lang="en-US" smtClean="0"/>
              <a:t>12</a:t>
            </a:fld>
            <a:endParaRPr lang="en-US" dirty="0"/>
          </a:p>
        </p:txBody>
      </p:sp>
      <p:sp>
        <p:nvSpPr>
          <p:cNvPr id="5" name="Date Placeholder 4">
            <a:extLst>
              <a:ext uri="{FF2B5EF4-FFF2-40B4-BE49-F238E27FC236}">
                <a16:creationId xmlns:a16="http://schemas.microsoft.com/office/drawing/2014/main" id="{D42423FF-804A-4941-9845-DCA3A3C830B6}"/>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839608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Arundeep: The total cost to start our business is $40,500. This consists of a $2,700 reserve for 3 months of fixed expenses, a $12,600 emergency fund, and the cost to develop the app and create an LLC. We estimate that it will cost us $25,000 to create the app with all of the functions that are necessary. We will be paying someone to make the app and will not be making it ourselves. We would also need phones and computers for communication purposes, but we already own those materials. Also we plan to spend $150 on LLC paperwork</a:t>
            </a:r>
            <a:r>
              <a:rPr lang="en-US" baseline="0" dirty="0"/>
              <a:t> and $50 on marketing materials for initial advertising. As you can see our return on investment is 8%. Also our return on sales is 20%.</a:t>
            </a:r>
          </a:p>
          <a:p>
            <a:endParaRPr lang="en-US" baseline="0" dirty="0"/>
          </a:p>
          <a:p>
            <a:r>
              <a:rPr lang="en-US" b="1" baseline="0" dirty="0"/>
              <a:t>ZOOM</a:t>
            </a:r>
            <a:endParaRPr lang="en-US" b="1" dirty="0"/>
          </a:p>
        </p:txBody>
      </p:sp>
      <p:sp>
        <p:nvSpPr>
          <p:cNvPr id="4" name="Slide Number Placeholder 3"/>
          <p:cNvSpPr>
            <a:spLocks noGrp="1"/>
          </p:cNvSpPr>
          <p:nvPr>
            <p:ph type="sldNum" sz="quarter" idx="10"/>
          </p:nvPr>
        </p:nvSpPr>
        <p:spPr/>
        <p:txBody>
          <a:bodyPr/>
          <a:lstStyle/>
          <a:p>
            <a:fld id="{390A2370-CFE6-4961-BA6C-194B1E761DAA}" type="slidenum">
              <a:rPr lang="en-US" smtClean="0"/>
              <a:t>13</a:t>
            </a:fld>
            <a:endParaRPr lang="en-US" dirty="0"/>
          </a:p>
        </p:txBody>
      </p:sp>
      <p:sp>
        <p:nvSpPr>
          <p:cNvPr id="5" name="Date Placeholder 4">
            <a:extLst>
              <a:ext uri="{FF2B5EF4-FFF2-40B4-BE49-F238E27FC236}">
                <a16:creationId xmlns:a16="http://schemas.microsoft.com/office/drawing/2014/main" id="{979F455F-43D0-4779-924D-FF4CC661AD94}"/>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137298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626">
              <a:defRPr/>
            </a:pPr>
            <a:r>
              <a:rPr lang="en-US" dirty="0"/>
              <a:t>Christian:</a:t>
            </a:r>
            <a:r>
              <a:rPr lang="en-US" baseline="0" dirty="0"/>
              <a:t> In the future we plan to implement a system so that our consumers can put sensors into their tanks to monitor things like pH and temperature which will increase our customer retention. We also plan to allow the control of your lights and any timers you may have for powerheads in the tank. Aquaripedia will donate 5% of our net profits to the Susan G. Komen Foundation because my grandmother has been fighting breast cancer for the past seven years and is currently going through chemo treatment.</a:t>
            </a:r>
            <a:endParaRPr lang="es-US" dirty="0"/>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14</a:t>
            </a:fld>
            <a:endParaRPr lang="en-US" dirty="0"/>
          </a:p>
        </p:txBody>
      </p:sp>
      <p:sp>
        <p:nvSpPr>
          <p:cNvPr id="5" name="Date Placeholder 4">
            <a:extLst>
              <a:ext uri="{FF2B5EF4-FFF2-40B4-BE49-F238E27FC236}">
                <a16:creationId xmlns:a16="http://schemas.microsoft.com/office/drawing/2014/main" id="{59E908B6-A609-4D2E-AC50-63BDFCF03100}"/>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34638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 And remember, we have finformation!</a:t>
            </a:r>
          </a:p>
          <a:p>
            <a:endParaRPr lang="en-US" dirty="0"/>
          </a:p>
          <a:p>
            <a:r>
              <a:rPr lang="en-US" dirty="0"/>
              <a:t>Arundeep: Thank you for your consideration of Aquaripedia. We have a website coming soon. In the mean time, you can email us at: Aquaripedia@gmail.com and visit our Twitter and Instagram: @AquaripediaLLC.</a:t>
            </a:r>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15</a:t>
            </a:fld>
            <a:endParaRPr lang="en-US" dirty="0"/>
          </a:p>
        </p:txBody>
      </p:sp>
      <p:sp>
        <p:nvSpPr>
          <p:cNvPr id="5" name="Date Placeholder 4">
            <a:extLst>
              <a:ext uri="{FF2B5EF4-FFF2-40B4-BE49-F238E27FC236}">
                <a16:creationId xmlns:a16="http://schemas.microsoft.com/office/drawing/2014/main" id="{D0B4AC4D-986F-4EFE-9D3D-FDE73E48C447}"/>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075560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 My name is Christian Harrington</a:t>
            </a:r>
          </a:p>
          <a:p>
            <a:endParaRPr lang="en-US" dirty="0"/>
          </a:p>
          <a:p>
            <a:r>
              <a:rPr lang="en-US" dirty="0"/>
              <a:t>Arundeep: and my name is Arundeep Singh, and this is Aquaripedia.</a:t>
            </a:r>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2</a:t>
            </a:fld>
            <a:endParaRPr lang="en-US" dirty="0"/>
          </a:p>
        </p:txBody>
      </p:sp>
      <p:sp>
        <p:nvSpPr>
          <p:cNvPr id="5" name="Date Placeholder 4">
            <a:extLst>
              <a:ext uri="{FF2B5EF4-FFF2-40B4-BE49-F238E27FC236}">
                <a16:creationId xmlns:a16="http://schemas.microsoft.com/office/drawing/2014/main" id="{F24929F1-B95B-490A-8EE5-849167DDB6EE}"/>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65010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626">
              <a:defRPr/>
            </a:pPr>
            <a:r>
              <a:rPr lang="en-US" dirty="0"/>
              <a:t>Arundeep:</a:t>
            </a:r>
            <a:r>
              <a:rPr lang="en-US" baseline="0" dirty="0"/>
              <a:t> Many people don’t know how to properly house their fish, such as what size tank to use, the pH required, and any other special needs of that fish. They are also unaware of how to treat and prevent disease in their fish. They also may not know which fish can live together in a tank, as some will attack each other if housed together. We conducted a market research survey where we found that about 80% of our target market struggles to find reliable information to use and would use an app to learn more about their fish. Apps that do provide some of this information are not regularly updated with relevant information. </a:t>
            </a:r>
          </a:p>
          <a:p>
            <a:pPr defTabSz="937626">
              <a:defRPr/>
            </a:pPr>
            <a:endParaRPr lang="en-US" baseline="0" dirty="0"/>
          </a:p>
          <a:p>
            <a:pPr defTabSz="937626">
              <a:defRPr/>
            </a:pPr>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3</a:t>
            </a:fld>
            <a:endParaRPr lang="en-US" dirty="0"/>
          </a:p>
        </p:txBody>
      </p:sp>
      <p:sp>
        <p:nvSpPr>
          <p:cNvPr id="5" name="Date Placeholder 4">
            <a:extLst>
              <a:ext uri="{FF2B5EF4-FFF2-40B4-BE49-F238E27FC236}">
                <a16:creationId xmlns:a16="http://schemas.microsoft.com/office/drawing/2014/main" id="{BB75C39E-6BF9-49AB-AF08-DDDE344E24BA}"/>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94868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626">
              <a:defRPr/>
            </a:pPr>
            <a:r>
              <a:rPr lang="en-US" dirty="0"/>
              <a:t>Christian: Aquaripedia will provide reliable information about fish along with a compatibility checker to make sure that the fish in your tank will get along to save you money and</a:t>
            </a:r>
            <a:r>
              <a:rPr lang="en-US" baseline="0" dirty="0"/>
              <a:t> your fishes’ lives</a:t>
            </a:r>
            <a:r>
              <a:rPr lang="en-US" dirty="0"/>
              <a:t>. We also plan to regularly update our app to increase customer retention</a:t>
            </a:r>
            <a:r>
              <a:rPr lang="en-US" baseline="0" dirty="0"/>
              <a:t> as well as</a:t>
            </a:r>
            <a:r>
              <a:rPr lang="en-US" dirty="0"/>
              <a:t> include reliable information on fish diseases and how to treat them. We plan to gather our information from colleges, research labs and conduct extensive research to make sure that there is</a:t>
            </a:r>
            <a:r>
              <a:rPr lang="en-US" baseline="0" dirty="0"/>
              <a:t> no conflicting data.</a:t>
            </a:r>
            <a:endParaRPr lang="en-US" dirty="0"/>
          </a:p>
          <a:p>
            <a:pPr defTabSz="937626">
              <a:defRPr/>
            </a:pPr>
            <a:endParaRPr lang="en-US" dirty="0"/>
          </a:p>
          <a:p>
            <a:pPr defTabSz="937626">
              <a:defRPr/>
            </a:pPr>
            <a:endParaRPr lang="en-US" dirty="0"/>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4</a:t>
            </a:fld>
            <a:endParaRPr lang="en-US" dirty="0"/>
          </a:p>
        </p:txBody>
      </p:sp>
      <p:sp>
        <p:nvSpPr>
          <p:cNvPr id="5" name="Date Placeholder 4">
            <a:extLst>
              <a:ext uri="{FF2B5EF4-FFF2-40B4-BE49-F238E27FC236}">
                <a16:creationId xmlns:a16="http://schemas.microsoft.com/office/drawing/2014/main" id="{38A700D5-053A-4953-A743-4CB08A296EF0}"/>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737371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Arundeep:</a:t>
            </a:r>
            <a:r>
              <a:rPr lang="en-US" baseline="0" dirty="0"/>
              <a:t> Our solution will be a free app, beginning on the App Store and Google Play Store, and then spreading to more. The app, called Aquaripedia, will have information about fish and plants that are commonly kept in aquariums and fish tanks. There will be the ability to see specific information about certain fish, such as the pH they require, what size tank they need, and what fish can live together in a tank. We will also allow the ability to compare fish and their characteristics to inform you whether or not they can live in the same tank together. According to our market research survey, over half of our target market has lost a fish to compatibility issues. We will also be regularly updating our app with reliable information found from credible sources. The app will have advertisements but have the option to remove all ads forever for a one time fee of $1.99.</a:t>
            </a:r>
          </a:p>
          <a:p>
            <a:endParaRPr lang="en-US" baseline="0" dirty="0"/>
          </a:p>
          <a:p>
            <a:r>
              <a:rPr lang="en-US" b="1" baseline="0" dirty="0"/>
              <a:t>ZOOM</a:t>
            </a:r>
          </a:p>
          <a:p>
            <a:endParaRPr lang="en-US" dirty="0"/>
          </a:p>
          <a:p>
            <a:endParaRPr lang="en-US" dirty="0">
              <a:latin typeface="Dubai" panose="020B0503030403030204" pitchFamily="34" charset="-78"/>
              <a:cs typeface="Dubai" panose="020B0503030403030204" pitchFamily="34" charset="-78"/>
            </a:endParaRPr>
          </a:p>
          <a:p>
            <a:endParaRPr lang="en-US" dirty="0"/>
          </a:p>
          <a:p>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5</a:t>
            </a:fld>
            <a:endParaRPr lang="en-US" dirty="0"/>
          </a:p>
        </p:txBody>
      </p:sp>
      <p:sp>
        <p:nvSpPr>
          <p:cNvPr id="5" name="Date Placeholder 4">
            <a:extLst>
              <a:ext uri="{FF2B5EF4-FFF2-40B4-BE49-F238E27FC236}">
                <a16:creationId xmlns:a16="http://schemas.microsoft.com/office/drawing/2014/main" id="{6DBE2E5C-25ED-4AB1-AB97-3D7C23E5B4EC}"/>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287239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626">
              <a:defRPr/>
            </a:pPr>
            <a:r>
              <a:rPr lang="en-US" dirty="0"/>
              <a:t>Christian: Our mission is to provide reliable information about fish and fish tanks that the average person would not know.</a:t>
            </a:r>
          </a:p>
        </p:txBody>
      </p:sp>
      <p:sp>
        <p:nvSpPr>
          <p:cNvPr id="4" name="Slide Number Placeholder 3"/>
          <p:cNvSpPr>
            <a:spLocks noGrp="1"/>
          </p:cNvSpPr>
          <p:nvPr>
            <p:ph type="sldNum" sz="quarter" idx="10"/>
          </p:nvPr>
        </p:nvSpPr>
        <p:spPr/>
        <p:txBody>
          <a:bodyPr/>
          <a:lstStyle/>
          <a:p>
            <a:fld id="{390A2370-CFE6-4961-BA6C-194B1E761DAA}" type="slidenum">
              <a:rPr lang="en-US" smtClean="0"/>
              <a:t>6</a:t>
            </a:fld>
            <a:endParaRPr lang="en-US" dirty="0"/>
          </a:p>
        </p:txBody>
      </p:sp>
      <p:sp>
        <p:nvSpPr>
          <p:cNvPr id="5" name="Date Placeholder 4">
            <a:extLst>
              <a:ext uri="{FF2B5EF4-FFF2-40B4-BE49-F238E27FC236}">
                <a16:creationId xmlns:a16="http://schemas.microsoft.com/office/drawing/2014/main" id="{4E9705C0-8567-4E84-8378-E18D37D9EB73}"/>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22304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Arundeep: Our definition of one unit is one spot of advertisement for 1 month. It will be a native ad (an ad that will be created to fit the design of the page it is on), displayed on numerous pages of the app and integrated into the design. For example, a banner ad across the bottom of the app would not fit on our app because we have our navigation buttons placed there. Instead, an add on the compare page would fist better as it would not cover up any important information. We chose</a:t>
            </a:r>
            <a:r>
              <a:rPr lang="en-US" baseline="0" dirty="0"/>
              <a:t> this because native ads suit our app best and will bring in the most revenue. </a:t>
            </a:r>
            <a:r>
              <a:rPr lang="en-US" dirty="0"/>
              <a:t>This will be run by DoubleClick by Google and advertisers will send their desired text and images and DoubleClick will create different ad styles for different pages. We will also offer a one-time fee of $1.99 to remove all advertisements forever</a:t>
            </a:r>
            <a:r>
              <a:rPr lang="en-US" baseline="0" dirty="0"/>
              <a:t> and we will multiple advertising packages that advertisers can choose from. </a:t>
            </a:r>
            <a:endParaRPr lang="en-US" dirty="0"/>
          </a:p>
          <a:p>
            <a:endParaRPr lang="en-US" dirty="0"/>
          </a:p>
          <a:p>
            <a:r>
              <a:rPr lang="en-US" dirty="0"/>
              <a:t>Christian: We came to a selling price of $100 because we found that the average native ad spot on an app for one month costs about $100. Our cost of labor is $10.10 and we </a:t>
            </a:r>
            <a:r>
              <a:rPr lang="en-US" baseline="0" dirty="0" smtClean="0"/>
              <a:t>have </a:t>
            </a:r>
            <a:r>
              <a:rPr lang="en-US" baseline="0" dirty="0"/>
              <a:t>$900 in fixed expenses.</a:t>
            </a:r>
            <a:endParaRPr lang="en-US" dirty="0"/>
          </a:p>
        </p:txBody>
      </p:sp>
      <p:sp>
        <p:nvSpPr>
          <p:cNvPr id="4" name="Slide Number Placeholder 3"/>
          <p:cNvSpPr>
            <a:spLocks noGrp="1"/>
          </p:cNvSpPr>
          <p:nvPr>
            <p:ph type="sldNum" sz="quarter" idx="10"/>
          </p:nvPr>
        </p:nvSpPr>
        <p:spPr/>
        <p:txBody>
          <a:bodyPr/>
          <a:lstStyle/>
          <a:p>
            <a:fld id="{390A2370-CFE6-4961-BA6C-194B1E761DAA}" type="slidenum">
              <a:rPr lang="en-US" smtClean="0"/>
              <a:t>7</a:t>
            </a:fld>
            <a:endParaRPr lang="en-US" dirty="0"/>
          </a:p>
        </p:txBody>
      </p:sp>
      <p:sp>
        <p:nvSpPr>
          <p:cNvPr id="5" name="Date Placeholder 4">
            <a:extLst>
              <a:ext uri="{FF2B5EF4-FFF2-40B4-BE49-F238E27FC236}">
                <a16:creationId xmlns:a16="http://schemas.microsoft.com/office/drawing/2014/main" id="{69C877B0-E3EC-480A-A5BE-E84A26226741}"/>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981859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Christian</a:t>
            </a:r>
            <a:r>
              <a:rPr lang="en-US" baseline="0" dirty="0"/>
              <a:t>: Aquaripedia is targeting males and females of the ages 18 and above in the middle to upper income levels. We are mainly focusing on people in the fishkeeping hobby that are willing to download apps for information so that they can learn more about their fish tanks. We will be targeting 140,000 people in our first year. </a:t>
            </a:r>
            <a:endParaRPr lang="en-US" dirty="0"/>
          </a:p>
        </p:txBody>
      </p:sp>
      <p:sp>
        <p:nvSpPr>
          <p:cNvPr id="4" name="Slide Number Placeholder 3"/>
          <p:cNvSpPr>
            <a:spLocks noGrp="1"/>
          </p:cNvSpPr>
          <p:nvPr>
            <p:ph type="sldNum" sz="quarter" idx="10"/>
          </p:nvPr>
        </p:nvSpPr>
        <p:spPr/>
        <p:txBody>
          <a:bodyPr/>
          <a:lstStyle/>
          <a:p>
            <a:pPr defTabSz="468813">
              <a:defRPr/>
            </a:pPr>
            <a:fld id="{390A2370-CFE6-4961-BA6C-194B1E761DAA}" type="slidenum">
              <a:rPr lang="en-US">
                <a:solidFill>
                  <a:prstClr val="black"/>
                </a:solidFill>
                <a:latin typeface="Calibri" panose="020F0502020204030204"/>
              </a:rPr>
              <a:pPr defTabSz="468813">
                <a:defRPr/>
              </a:pPr>
              <a:t>8</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13779DA-8B5B-41BB-8FC6-757807832EF9}"/>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554911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Arundeep:</a:t>
            </a:r>
            <a:r>
              <a:rPr lang="en-US" baseline="0" dirty="0"/>
              <a:t> Aquaripedia will partner with local fish stores to advertise our app. We will have flyers and QR codes located throughout the store so that customers can download the app if they would like to learn more. This will be beneficial to both us and the store as they be able to get more sales and we will get downloads. We will be advertising through social media and paid promotion on YouTube and Twitter. We will be paying people who make YouTube videos about aquariums and fish and sponsor their videos. We will also be promoting our posts on Twitter and Instagram. We will be tweeting out a Tip of the Day and be posting on Instagram, and that will be alternating. Aquaripedia will be attending fish events, such as events at local animal stores and breeder shows. We will be filming ourselves and our experiences there and upload it as series called “Dish on Fish.” We will tell you things you wouldn’t have learned unless you were there. If we were unable to attend an aquarium related event that week, the Dish on Fish segment will be replaced by a Tip of the Day on Twitter. </a:t>
            </a:r>
            <a:endParaRPr lang="en-US" dirty="0"/>
          </a:p>
        </p:txBody>
      </p:sp>
      <p:sp>
        <p:nvSpPr>
          <p:cNvPr id="4" name="Slide Number Placeholder 3"/>
          <p:cNvSpPr>
            <a:spLocks noGrp="1"/>
          </p:cNvSpPr>
          <p:nvPr>
            <p:ph type="sldNum" sz="quarter" idx="10"/>
          </p:nvPr>
        </p:nvSpPr>
        <p:spPr/>
        <p:txBody>
          <a:bodyPr/>
          <a:lstStyle/>
          <a:p>
            <a:pPr defTabSz="468813">
              <a:defRPr/>
            </a:pPr>
            <a:fld id="{390A2370-CFE6-4961-BA6C-194B1E761DAA}" type="slidenum">
              <a:rPr lang="en-US">
                <a:solidFill>
                  <a:prstClr val="black"/>
                </a:solidFill>
                <a:latin typeface="Calibri" panose="020F0502020204030204"/>
              </a:rPr>
              <a:pPr defTabSz="468813">
                <a:defRPr/>
              </a:pPr>
              <a:t>9</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EE11340-B1CC-499B-A464-A96D85779795}"/>
              </a:ext>
            </a:extLst>
          </p:cNvPr>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358047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5E033A1B-A5A5-4C99-8A92-72837BE4EE4A}" type="datetimeFigureOut">
              <a:rPr lang="en-US" smtClean="0"/>
              <a:t>5/21/2018</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F6EBDC1F-A375-45FE-ABF5-BCCB9E10599C}" type="slidenum">
              <a:rPr lang="en-US" smtClean="0"/>
              <a:t>‹#›</a:t>
            </a:fld>
            <a:endParaRPr lang="en-US" dirty="0"/>
          </a:p>
        </p:txBody>
      </p:sp>
    </p:spTree>
    <p:extLst>
      <p:ext uri="{BB962C8B-B14F-4D97-AF65-F5344CB8AC3E}">
        <p14:creationId xmlns:p14="http://schemas.microsoft.com/office/powerpoint/2010/main" val="14025843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215850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119432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129698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5E033A1B-A5A5-4C99-8A92-72837BE4EE4A}" type="datetimeFigureOut">
              <a:rPr lang="en-US" smtClean="0"/>
              <a:t>5/21/2018</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207933314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133923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141860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28211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EBDC1F-A375-45FE-ABF5-BCCB9E10599C}" type="slidenum">
              <a:rPr lang="en-US" smtClean="0"/>
              <a:t>‹#›</a:t>
            </a:fld>
            <a:endParaRPr lang="en-US" dirty="0"/>
          </a:p>
        </p:txBody>
      </p:sp>
    </p:spTree>
    <p:extLst>
      <p:ext uri="{BB962C8B-B14F-4D97-AF65-F5344CB8AC3E}">
        <p14:creationId xmlns:p14="http://schemas.microsoft.com/office/powerpoint/2010/main" val="27728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E033A1B-A5A5-4C99-8A92-72837BE4EE4A}" type="datetimeFigureOut">
              <a:rPr lang="en-US" smtClean="0"/>
              <a:t>5/21/2018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F6EBDC1F-A375-45FE-ABF5-BCCB9E10599C}" type="slidenum">
              <a:rPr lang="en-US" smtClean="0"/>
              <a:t>‹#›</a:t>
            </a:fld>
            <a:endParaRPr lang="en-US" dirty="0"/>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321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E033A1B-A5A5-4C99-8A92-72837BE4EE4A}" type="datetimeFigureOut">
              <a:rPr lang="en-US" smtClean="0"/>
              <a:t>5/21/2018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F6EBDC1F-A375-45FE-ABF5-BCCB9E10599C}" type="slidenum">
              <a:rPr lang="en-US" smtClean="0"/>
              <a:t>‹#›</a:t>
            </a:fld>
            <a:endParaRPr lang="en-US" dirty="0"/>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753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1E7B90"/>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5E033A1B-A5A5-4C99-8A92-72837BE4EE4A}" type="datetimeFigureOut">
              <a:rPr lang="en-US" smtClean="0"/>
              <a:t>5/21/2018</a:t>
            </a:fld>
            <a:endParaRPr lang="en-US" dirty="0"/>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6EBDC1F-A375-45FE-ABF5-BCCB9E10599C}" type="slidenum">
              <a:rPr lang="en-US" smtClean="0"/>
              <a:t>‹#›</a:t>
            </a:fld>
            <a:endParaRPr lang="en-US" dirty="0"/>
          </a:p>
        </p:txBody>
      </p:sp>
    </p:spTree>
    <p:extLst>
      <p:ext uri="{BB962C8B-B14F-4D97-AF65-F5344CB8AC3E}">
        <p14:creationId xmlns:p14="http://schemas.microsoft.com/office/powerpoint/2010/main" val="26844217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07639D-7E03-41D0-BD8C-2392732B59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896" y="307569"/>
            <a:ext cx="7424208" cy="622028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9497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a:extLst>
              <a:ext uri="{FF2B5EF4-FFF2-40B4-BE49-F238E27FC236}">
                <a16:creationId xmlns:a16="http://schemas.microsoft.com/office/drawing/2014/main" id="{46E9CB13-08B9-4C50-89C4-68FBD889771B}"/>
              </a:ext>
            </a:extLst>
          </p:cNvPr>
          <p:cNvGraphicFramePr>
            <a:graphicFrameLocks/>
          </p:cNvGraphicFramePr>
          <p:nvPr>
            <p:extLst>
              <p:ext uri="{D42A27DB-BD31-4B8C-83A1-F6EECF244321}">
                <p14:modId xmlns:p14="http://schemas.microsoft.com/office/powerpoint/2010/main" val="1990687158"/>
              </p:ext>
            </p:extLst>
          </p:nvPr>
        </p:nvGraphicFramePr>
        <p:xfrm>
          <a:off x="594360" y="1097279"/>
          <a:ext cx="7955280" cy="2916999"/>
        </p:xfrm>
        <a:graphic>
          <a:graphicData uri="http://schemas.openxmlformats.org/drawingml/2006/table">
            <a:tbl>
              <a:tblPr firstRow="1" bandRow="1"/>
              <a:tblGrid>
                <a:gridCol w="1988820">
                  <a:extLst>
                    <a:ext uri="{9D8B030D-6E8A-4147-A177-3AD203B41FA5}">
                      <a16:colId xmlns:a16="http://schemas.microsoft.com/office/drawing/2014/main" val="20000"/>
                    </a:ext>
                  </a:extLst>
                </a:gridCol>
                <a:gridCol w="1988820">
                  <a:extLst>
                    <a:ext uri="{9D8B030D-6E8A-4147-A177-3AD203B41FA5}">
                      <a16:colId xmlns:a16="http://schemas.microsoft.com/office/drawing/2014/main" val="20001"/>
                    </a:ext>
                  </a:extLst>
                </a:gridCol>
                <a:gridCol w="1988820">
                  <a:extLst>
                    <a:ext uri="{9D8B030D-6E8A-4147-A177-3AD203B41FA5}">
                      <a16:colId xmlns:a16="http://schemas.microsoft.com/office/drawing/2014/main" val="20002"/>
                    </a:ext>
                  </a:extLst>
                </a:gridCol>
                <a:gridCol w="1988820">
                  <a:extLst>
                    <a:ext uri="{9D8B030D-6E8A-4147-A177-3AD203B41FA5}">
                      <a16:colId xmlns:a16="http://schemas.microsoft.com/office/drawing/2014/main" val="20003"/>
                    </a:ext>
                  </a:extLst>
                </a:gridCol>
              </a:tblGrid>
              <a:tr h="769318">
                <a:tc>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r>
                        <a:rPr lang="en-US" sz="1400" b="1" dirty="0">
                          <a:solidFill>
                            <a:schemeClr val="bg1"/>
                          </a:solidFill>
                          <a:effectLst/>
                          <a:latin typeface="Arial" panose="020B0604020202020204" pitchFamily="34" charset="0"/>
                          <a:cs typeface="Arial" panose="020B0604020202020204" pitchFamily="34" charset="0"/>
                        </a:rPr>
                        <a:t>Aquaripedia</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r>
                        <a:rPr lang="en-US" sz="1400" b="0" baseline="0" dirty="0">
                          <a:solidFill>
                            <a:schemeClr val="tx1">
                              <a:lumMod val="95000"/>
                              <a:lumOff val="5000"/>
                            </a:schemeClr>
                          </a:solidFill>
                          <a:latin typeface="Arial" panose="020B0604020202020204" pitchFamily="34" charset="0"/>
                          <a:cs typeface="Arial" panose="020B0604020202020204" pitchFamily="34" charset="0"/>
                        </a:rPr>
                        <a:t>My Aquarium</a:t>
                      </a:r>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r>
                        <a:rPr lang="en-US" sz="1400" b="0" dirty="0">
                          <a:solidFill>
                            <a:schemeClr val="tx1">
                              <a:lumMod val="95000"/>
                              <a:lumOff val="5000"/>
                            </a:schemeClr>
                          </a:solidFill>
                          <a:latin typeface="Arial" panose="020B0604020202020204" pitchFamily="34" charset="0"/>
                          <a:cs typeface="Arial" panose="020B0604020202020204" pitchFamily="34" charset="0"/>
                        </a:rPr>
                        <a:t>Tropical Fish Guide Pocket Edition</a:t>
                      </a:r>
                    </a:p>
                    <a:p>
                      <a:endParaRPr lang="en-US" sz="14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ECADB"/>
                    </a:solidFill>
                  </a:tcPr>
                </a:tc>
                <a:extLst>
                  <a:ext uri="{0D108BD9-81ED-4DB2-BD59-A6C34878D82A}">
                    <a16:rowId xmlns:a16="http://schemas.microsoft.com/office/drawing/2014/main" val="10000"/>
                  </a:ext>
                </a:extLst>
              </a:tr>
              <a:tr h="576989">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Price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b="1" dirty="0">
                          <a:solidFill>
                            <a:schemeClr val="bg1"/>
                          </a:solidFill>
                          <a:effectLst/>
                          <a:latin typeface="Arial" panose="020B0604020202020204" pitchFamily="34" charset="0"/>
                          <a:cs typeface="Arial" panose="020B0604020202020204" pitchFamily="34" charset="0"/>
                        </a:rPr>
                        <a:t>Free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Free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$1.99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993703">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Information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b="1" dirty="0">
                          <a:solidFill>
                            <a:schemeClr val="bg1"/>
                          </a:solidFill>
                          <a:effectLst/>
                          <a:latin typeface="Arial" panose="020B0604020202020204" pitchFamily="34" charset="0"/>
                          <a:cs typeface="Arial" panose="020B0604020202020204" pitchFamily="34" charset="0"/>
                        </a:rPr>
                        <a:t>Reliably sourced and cited information on plants and saltwater fish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Does not have any information on saltwater fish or plants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Not enough info on saltwater fish and plants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76989">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Features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b="1" dirty="0">
                          <a:solidFill>
                            <a:schemeClr val="bg1"/>
                          </a:solidFill>
                          <a:effectLst/>
                          <a:latin typeface="Arial" panose="020B0604020202020204" pitchFamily="34" charset="0"/>
                          <a:cs typeface="Arial" panose="020B0604020202020204" pitchFamily="34" charset="0"/>
                        </a:rPr>
                        <a:t>Compatibility</a:t>
                      </a:r>
                      <a:r>
                        <a:rPr lang="en-US" sz="1400" b="1" baseline="0" dirty="0">
                          <a:solidFill>
                            <a:schemeClr val="bg1"/>
                          </a:solidFill>
                          <a:effectLst/>
                          <a:latin typeface="Arial" panose="020B0604020202020204" pitchFamily="34" charset="0"/>
                          <a:cs typeface="Arial" panose="020B0604020202020204" pitchFamily="34" charset="0"/>
                        </a:rPr>
                        <a:t> checker</a:t>
                      </a:r>
                      <a:endParaRPr lang="en-US" sz="1400" b="1" dirty="0">
                        <a:solidFill>
                          <a:schemeClr val="bg1"/>
                        </a:solidFill>
                        <a:effectLst/>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Does not allow you to compare fish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Does not allow you to compare fish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825F6708-3559-4403-A199-D8AB88E2EC85}"/>
              </a:ext>
            </a:extLst>
          </p:cNvPr>
          <p:cNvGraphicFramePr>
            <a:graphicFrameLocks noGrp="1"/>
          </p:cNvGraphicFramePr>
          <p:nvPr>
            <p:extLst>
              <p:ext uri="{D42A27DB-BD31-4B8C-83A1-F6EECF244321}">
                <p14:modId xmlns:p14="http://schemas.microsoft.com/office/powerpoint/2010/main" val="1887988176"/>
              </p:ext>
            </p:extLst>
          </p:nvPr>
        </p:nvGraphicFramePr>
        <p:xfrm>
          <a:off x="594360" y="4189426"/>
          <a:ext cx="7955280" cy="1386840"/>
        </p:xfrm>
        <a:graphic>
          <a:graphicData uri="http://schemas.openxmlformats.org/drawingml/2006/table">
            <a:tbl>
              <a:tblPr firstRow="1" bandRow="1"/>
              <a:tblGrid>
                <a:gridCol w="7955280">
                  <a:extLst>
                    <a:ext uri="{9D8B030D-6E8A-4147-A177-3AD203B41FA5}">
                      <a16:colId xmlns:a16="http://schemas.microsoft.com/office/drawing/2014/main" val="20000"/>
                    </a:ext>
                  </a:extLst>
                </a:gridCol>
              </a:tblGrid>
              <a:tr h="301752">
                <a:tc>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pPr algn="ctr"/>
                      <a:r>
                        <a:rPr lang="en-US" sz="1600" dirty="0">
                          <a:solidFill>
                            <a:schemeClr val="bg1"/>
                          </a:solidFill>
                          <a:latin typeface="Arial" panose="020B0604020202020204" pitchFamily="34" charset="0"/>
                          <a:cs typeface="Arial" panose="020B0604020202020204" pitchFamily="34" charset="0"/>
                        </a:rPr>
                        <a:t>Aquaripedia’s Competitive</a:t>
                      </a:r>
                      <a:r>
                        <a:rPr lang="en-US" sz="1600" baseline="0" dirty="0">
                          <a:solidFill>
                            <a:schemeClr val="bg1"/>
                          </a:solidFill>
                          <a:latin typeface="Arial" panose="020B0604020202020204" pitchFamily="34" charset="0"/>
                          <a:cs typeface="Arial" panose="020B0604020202020204" pitchFamily="34" charset="0"/>
                        </a:rPr>
                        <a:t> Advantages</a:t>
                      </a:r>
                      <a:endParaRPr lang="en-US" sz="1600" dirty="0">
                        <a:solidFill>
                          <a:schemeClr val="bg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extLst>
                  <a:ext uri="{0D108BD9-81ED-4DB2-BD59-A6C34878D82A}">
                    <a16:rowId xmlns:a16="http://schemas.microsoft.com/office/drawing/2014/main" val="10000"/>
                  </a:ext>
                </a:extLst>
              </a:tr>
              <a:tr h="370840">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a:lnSpc>
                          <a:spcPct val="150000"/>
                        </a:lnSpc>
                      </a:pPr>
                      <a:r>
                        <a:rPr lang="en-US" sz="1400" dirty="0">
                          <a:latin typeface="Arial" panose="020B0604020202020204" pitchFamily="34" charset="0"/>
                          <a:cs typeface="Arial" panose="020B0604020202020204" pitchFamily="34" charset="0"/>
                        </a:rPr>
                        <a:t>1. We will be free, with a $1.99 option to remove advertisements forever</a:t>
                      </a:r>
                    </a:p>
                    <a:p>
                      <a:pPr>
                        <a:lnSpc>
                          <a:spcPct val="150000"/>
                        </a:lnSpc>
                      </a:pPr>
                      <a:r>
                        <a:rPr lang="en-US" sz="1400" dirty="0">
                          <a:latin typeface="Arial" panose="020B0604020202020204" pitchFamily="34" charset="0"/>
                          <a:cs typeface="Arial" panose="020B0604020202020204" pitchFamily="34" charset="0"/>
                        </a:rPr>
                        <a:t>2. Contains information on plants and saltwater fish</a:t>
                      </a:r>
                    </a:p>
                    <a:p>
                      <a:pPr>
                        <a:lnSpc>
                          <a:spcPct val="150000"/>
                        </a:lnSpc>
                      </a:pPr>
                      <a:r>
                        <a:rPr lang="en-US" sz="1400" dirty="0">
                          <a:latin typeface="Arial" panose="020B0604020202020204" pitchFamily="34" charset="0"/>
                          <a:cs typeface="Arial" panose="020B0604020202020204" pitchFamily="34" charset="0"/>
                        </a:rPr>
                        <a:t>3. Aquaripedia will include a compatibility checker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Title 3">
            <a:extLst>
              <a:ext uri="{FF2B5EF4-FFF2-40B4-BE49-F238E27FC236}">
                <a16:creationId xmlns:a16="http://schemas.microsoft.com/office/drawing/2014/main" id="{0F1CACC1-BEE7-4F50-A43B-F1A791CA760D}"/>
              </a:ext>
            </a:extLst>
          </p:cNvPr>
          <p:cNvSpPr>
            <a:spLocks noGrp="1"/>
          </p:cNvSpPr>
          <p:nvPr>
            <p:ph type="title"/>
          </p:nvPr>
        </p:nvSpPr>
        <p:spPr>
          <a:xfrm>
            <a:off x="1021481" y="-43631"/>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Competition</a:t>
            </a:r>
          </a:p>
        </p:txBody>
      </p:sp>
      <p:sp>
        <p:nvSpPr>
          <p:cNvPr id="2" name="Star: 5 Points 1">
            <a:extLst>
              <a:ext uri="{FF2B5EF4-FFF2-40B4-BE49-F238E27FC236}">
                <a16:creationId xmlns:a16="http://schemas.microsoft.com/office/drawing/2014/main" id="{257003CE-93F3-46A1-A53F-A111E4BF9BDB}"/>
              </a:ext>
            </a:extLst>
          </p:cNvPr>
          <p:cNvSpPr/>
          <p:nvPr/>
        </p:nvSpPr>
        <p:spPr>
          <a:xfrm>
            <a:off x="3960482" y="1161211"/>
            <a:ext cx="532495" cy="469103"/>
          </a:xfrm>
          <a:prstGeom prst="star5">
            <a:avLst>
              <a:gd name="adj" fmla="val 20320"/>
              <a:gd name="hf" fmla="val 105146"/>
              <a:gd name="vf" fmla="val 110557"/>
            </a:avLst>
          </a:prstGeom>
          <a:solidFill>
            <a:srgbClr val="2ECA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3"/>
          <a:stretch>
            <a:fillRect/>
          </a:stretch>
        </p:blipFill>
        <p:spPr>
          <a:xfrm>
            <a:off x="6863898" y="5711853"/>
            <a:ext cx="2280102" cy="1146147"/>
          </a:xfrm>
          <a:prstGeom prst="rect">
            <a:avLst/>
          </a:prstGeom>
        </p:spPr>
      </p:pic>
      <p:pic>
        <p:nvPicPr>
          <p:cNvPr id="12"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511875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2C856880-09AC-4E2B-833E-405296E742DE}"/>
              </a:ext>
            </a:extLst>
          </p:cNvPr>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Qualifications</a:t>
            </a:r>
          </a:p>
        </p:txBody>
      </p:sp>
      <p:sp>
        <p:nvSpPr>
          <p:cNvPr id="9" name="TextBox 8"/>
          <p:cNvSpPr txBox="1"/>
          <p:nvPr/>
        </p:nvSpPr>
        <p:spPr>
          <a:xfrm>
            <a:off x="409434" y="1606842"/>
            <a:ext cx="8420668" cy="3108543"/>
          </a:xfrm>
          <a:prstGeom prst="rect">
            <a:avLst/>
          </a:prstGeom>
          <a:noFill/>
        </p:spPr>
        <p:txBody>
          <a:bodyPr wrap="square" rtlCol="0">
            <a:spAutoFit/>
          </a:bodyPr>
          <a:lstStyle/>
          <a:p>
            <a:pPr marL="28575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Degrees in Marine &amp; Computer Science</a:t>
            </a: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Decades of combined fishkeeping experience</a:t>
            </a: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indent="-285750">
              <a:buFont typeface="Wingdings" panose="05000000000000000000" pitchFamily="2" charset="2"/>
              <a:buChar char="v"/>
            </a:pPr>
            <a:r>
              <a:rPr lang="es-US" sz="2800" dirty="0">
                <a:latin typeface="Rockwell" panose="02060603020205020403" pitchFamily="18" charset="0"/>
                <a:cs typeface="Times New Roman" panose="02020603050405020304" pitchFamily="18" charset="0"/>
              </a:rPr>
              <a:t>Hundreds of hours of fishtank maintenance skills</a:t>
            </a:r>
          </a:p>
          <a:p>
            <a:pPr lvl="0"/>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Bilingual including English and Punjabi</a:t>
            </a:r>
          </a:p>
        </p:txBody>
      </p:sp>
      <p:pic>
        <p:nvPicPr>
          <p:cNvPr id="7" name="Picture 6"/>
          <p:cNvPicPr>
            <a:picLocks noChangeAspect="1"/>
          </p:cNvPicPr>
          <p:nvPr/>
        </p:nvPicPr>
        <p:blipFill>
          <a:blip r:embed="rId3"/>
          <a:stretch>
            <a:fillRect/>
          </a:stretch>
        </p:blipFill>
        <p:spPr>
          <a:xfrm>
            <a:off x="6863898" y="5711853"/>
            <a:ext cx="2280102" cy="1146147"/>
          </a:xfrm>
          <a:prstGeom prst="rect">
            <a:avLst/>
          </a:prstGeom>
        </p:spPr>
      </p:pic>
      <p:pic>
        <p:nvPicPr>
          <p:cNvPr id="11"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901485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3">
            <a:extLst>
              <a:ext uri="{FF2B5EF4-FFF2-40B4-BE49-F238E27FC236}">
                <a16:creationId xmlns:a16="http://schemas.microsoft.com/office/drawing/2014/main" id="{87389F75-A2CB-40FA-AD1B-28E9C6694A76}"/>
              </a:ext>
            </a:extLst>
          </p:cNvPr>
          <p:cNvGraphicFramePr>
            <a:graphicFrameLocks/>
          </p:cNvGraphicFramePr>
          <p:nvPr>
            <p:extLst>
              <p:ext uri="{D42A27DB-BD31-4B8C-83A1-F6EECF244321}">
                <p14:modId xmlns:p14="http://schemas.microsoft.com/office/powerpoint/2010/main" val="1678330225"/>
              </p:ext>
            </p:extLst>
          </p:nvPr>
        </p:nvGraphicFramePr>
        <p:xfrm>
          <a:off x="318655" y="2454245"/>
          <a:ext cx="7903325" cy="3669464"/>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oup 16">
            <a:extLst>
              <a:ext uri="{FF2B5EF4-FFF2-40B4-BE49-F238E27FC236}">
                <a16:creationId xmlns:a16="http://schemas.microsoft.com/office/drawing/2014/main" id="{EEE91DC5-513C-4F54-8EDB-A77BD46826A0}"/>
              </a:ext>
            </a:extLst>
          </p:cNvPr>
          <p:cNvGrpSpPr/>
          <p:nvPr/>
        </p:nvGrpSpPr>
        <p:grpSpPr>
          <a:xfrm>
            <a:off x="922020" y="1594027"/>
            <a:ext cx="7299960" cy="646331"/>
            <a:chOff x="838200" y="1707397"/>
            <a:chExt cx="7299960" cy="646331"/>
          </a:xfrm>
          <a:solidFill>
            <a:srgbClr val="1E7B90"/>
          </a:solidFill>
        </p:grpSpPr>
        <p:sp>
          <p:nvSpPr>
            <p:cNvPr id="18" name="TextBox 17">
              <a:extLst>
                <a:ext uri="{FF2B5EF4-FFF2-40B4-BE49-F238E27FC236}">
                  <a16:creationId xmlns:a16="http://schemas.microsoft.com/office/drawing/2014/main" id="{8A452094-63C8-4B2C-B0EF-CD631CBBE1C6}"/>
                </a:ext>
              </a:extLst>
            </p:cNvPr>
            <p:cNvSpPr txBox="1"/>
            <p:nvPr/>
          </p:nvSpPr>
          <p:spPr>
            <a:xfrm>
              <a:off x="838200" y="1707397"/>
              <a:ext cx="2194560" cy="646331"/>
            </a:xfrm>
            <a:prstGeom prst="rect">
              <a:avLst/>
            </a:prstGeom>
            <a:grpFill/>
            <a:ln w="3175">
              <a:solidFill>
                <a:srgbClr val="000000"/>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sng" strike="noStrike" kern="0" cap="none" spc="0" normalizeH="0" baseline="0" noProof="0" dirty="0">
                  <a:ln>
                    <a:noFill/>
                  </a:ln>
                  <a:solidFill>
                    <a:schemeClr val="bg1"/>
                  </a:solidFill>
                  <a:effectLst/>
                  <a:uLnTx/>
                  <a:uFillTx/>
                  <a:latin typeface="Arial" panose="020B0604020202020204" pitchFamily="34" charset="0"/>
                  <a:ea typeface="ＭＳ Ｐゴシック" pitchFamily="-112" charset="-128"/>
                  <a:cs typeface="Arial" panose="020B0604020202020204" pitchFamily="34" charset="0"/>
                </a:rPr>
                <a:t>Total Units</a:t>
              </a:r>
            </a:p>
            <a:p>
              <a:pPr marL="0" marR="0" lvl="0" indent="0" algn="ctr" defTabSz="914400" eaLnBrk="1" fontAlgn="auto" latinLnBrk="0" hangingPunct="1">
                <a:lnSpc>
                  <a:spcPct val="100000"/>
                </a:lnSpc>
                <a:spcBef>
                  <a:spcPts val="0"/>
                </a:spcBef>
                <a:spcAft>
                  <a:spcPts val="0"/>
                </a:spcAft>
                <a:buClrTx/>
                <a:buSzTx/>
                <a:buFontTx/>
                <a:buNone/>
                <a:tabLst/>
                <a:defRPr/>
              </a:pPr>
              <a:r>
                <a:rPr lang="en-US" b="1" kern="0" noProof="0" dirty="0">
                  <a:solidFill>
                    <a:schemeClr val="bg1"/>
                  </a:solidFill>
                  <a:latin typeface="Arial" panose="020B0604020202020204" pitchFamily="34" charset="0"/>
                  <a:cs typeface="Arial" panose="020B0604020202020204" pitchFamily="34" charset="0"/>
                </a:rPr>
                <a:t>162</a:t>
              </a:r>
              <a:endParaRPr kumimoji="0" lang="en-US"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3E1B6169-890E-4F25-AEB1-16557A160F50}"/>
                </a:ext>
              </a:extLst>
            </p:cNvPr>
            <p:cNvSpPr txBox="1"/>
            <p:nvPr/>
          </p:nvSpPr>
          <p:spPr>
            <a:xfrm>
              <a:off x="3390900" y="1707397"/>
              <a:ext cx="2194560" cy="646331"/>
            </a:xfrm>
            <a:prstGeom prst="rect">
              <a:avLst/>
            </a:prstGeom>
            <a:grpFill/>
            <a:ln w="3175">
              <a:solidFill>
                <a:srgbClr val="000000"/>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sng" strike="noStrike" kern="0" cap="none" spc="0" normalizeH="0" baseline="0" noProof="0" dirty="0">
                  <a:ln>
                    <a:noFill/>
                  </a:ln>
                  <a:solidFill>
                    <a:schemeClr val="bg1"/>
                  </a:solidFill>
                  <a:effectLst/>
                  <a:uLnTx/>
                  <a:uFillTx/>
                  <a:latin typeface="Arial" panose="020B0604020202020204" pitchFamily="34" charset="0"/>
                  <a:ea typeface="ＭＳ Ｐゴシック" pitchFamily="-112" charset="-128"/>
                  <a:cs typeface="Arial" panose="020B0604020202020204" pitchFamily="34" charset="0"/>
                </a:rPr>
                <a:t>Gross Revenue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t>
              </a:r>
              <a:r>
                <a:rPr lang="en-US" b="1" kern="0" dirty="0">
                  <a:solidFill>
                    <a:schemeClr val="bg1"/>
                  </a:solidFill>
                  <a:latin typeface="Arial" panose="020B0604020202020204" pitchFamily="34" charset="0"/>
                  <a:cs typeface="Arial" panose="020B0604020202020204" pitchFamily="34" charset="0"/>
                </a:rPr>
                <a:t>16,200</a:t>
              </a:r>
              <a:endParaRPr kumimoji="0" lang="en-US"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9CC832D6-A60B-451B-BBB6-7B272521FB22}"/>
                </a:ext>
              </a:extLst>
            </p:cNvPr>
            <p:cNvSpPr txBox="1"/>
            <p:nvPr/>
          </p:nvSpPr>
          <p:spPr>
            <a:xfrm>
              <a:off x="5943600" y="1707397"/>
              <a:ext cx="2194560" cy="646331"/>
            </a:xfrm>
            <a:prstGeom prst="rect">
              <a:avLst/>
            </a:prstGeom>
            <a:grpFill/>
            <a:ln w="3175">
              <a:solidFill>
                <a:srgbClr val="000000"/>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sng" strike="noStrike" kern="0" cap="none" spc="0" normalizeH="0" baseline="0" noProof="0" dirty="0">
                  <a:ln>
                    <a:noFill/>
                  </a:ln>
                  <a:solidFill>
                    <a:schemeClr val="bg1"/>
                  </a:solidFill>
                  <a:effectLst/>
                  <a:uLnTx/>
                  <a:uFillTx/>
                  <a:latin typeface="Arial" panose="020B0604020202020204" pitchFamily="34" charset="0"/>
                  <a:ea typeface="ＭＳ Ｐゴシック" pitchFamily="-112" charset="-128"/>
                  <a:cs typeface="Arial" panose="020B0604020202020204" pitchFamily="34" charset="0"/>
                </a:rPr>
                <a:t>Net Profit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t>
              </a:r>
              <a:r>
                <a:rPr lang="en-US" b="1" kern="0" dirty="0">
                  <a:solidFill>
                    <a:schemeClr val="bg1"/>
                  </a:solidFill>
                  <a:latin typeface="Arial" panose="020B0604020202020204" pitchFamily="34" charset="0"/>
                  <a:cs typeface="Arial" panose="020B0604020202020204" pitchFamily="34" charset="0"/>
                </a:rPr>
                <a:t>3,200</a:t>
              </a:r>
              <a:endParaRPr kumimoji="0" lang="en-US"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
        <p:nvSpPr>
          <p:cNvPr id="21" name="Title 3">
            <a:extLst>
              <a:ext uri="{FF2B5EF4-FFF2-40B4-BE49-F238E27FC236}">
                <a16:creationId xmlns:a16="http://schemas.microsoft.com/office/drawing/2014/main" id="{81FAFB46-5BB4-4CBF-9300-07C90FA3D6B6}"/>
              </a:ext>
            </a:extLst>
          </p:cNvPr>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Sales Projections</a:t>
            </a:r>
          </a:p>
        </p:txBody>
      </p:sp>
      <p:pic>
        <p:nvPicPr>
          <p:cNvPr id="10" name="Picture 9"/>
          <p:cNvPicPr>
            <a:picLocks noChangeAspect="1"/>
          </p:cNvPicPr>
          <p:nvPr/>
        </p:nvPicPr>
        <p:blipFill>
          <a:blip r:embed="rId4"/>
          <a:stretch>
            <a:fillRect/>
          </a:stretch>
        </p:blipFill>
        <p:spPr>
          <a:xfrm>
            <a:off x="6863898" y="5711853"/>
            <a:ext cx="2280102" cy="1146147"/>
          </a:xfrm>
          <a:prstGeom prst="rect">
            <a:avLst/>
          </a:prstGeom>
        </p:spPr>
      </p:pic>
      <p:pic>
        <p:nvPicPr>
          <p:cNvPr id="13" name="Picture 2" descr="AQ-No-Nam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16717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B1FC3FFB-FBE1-4339-88DB-C128B150C555}"/>
              </a:ext>
            </a:extLst>
          </p:cNvPr>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Startup Funds</a:t>
            </a:r>
          </a:p>
        </p:txBody>
      </p:sp>
      <p:graphicFrame>
        <p:nvGraphicFramePr>
          <p:cNvPr id="10" name="Content Placeholder 6">
            <a:extLst>
              <a:ext uri="{FF2B5EF4-FFF2-40B4-BE49-F238E27FC236}">
                <a16:creationId xmlns:a16="http://schemas.microsoft.com/office/drawing/2014/main" id="{20899769-A1A7-4F62-886F-11C848925CE7}"/>
              </a:ext>
            </a:extLst>
          </p:cNvPr>
          <p:cNvGraphicFramePr>
            <a:graphicFrameLocks/>
          </p:cNvGraphicFramePr>
          <p:nvPr>
            <p:extLst>
              <p:ext uri="{D42A27DB-BD31-4B8C-83A1-F6EECF244321}">
                <p14:modId xmlns:p14="http://schemas.microsoft.com/office/powerpoint/2010/main" val="2087234001"/>
              </p:ext>
            </p:extLst>
          </p:nvPr>
        </p:nvGraphicFramePr>
        <p:xfrm>
          <a:off x="548640" y="1366652"/>
          <a:ext cx="8046720" cy="2949319"/>
        </p:xfrm>
        <a:graphic>
          <a:graphicData uri="http://schemas.openxmlformats.org/drawingml/2006/table">
            <a:tbl>
              <a:tblPr/>
              <a:tblGrid>
                <a:gridCol w="2586447">
                  <a:extLst>
                    <a:ext uri="{9D8B030D-6E8A-4147-A177-3AD203B41FA5}">
                      <a16:colId xmlns:a16="http://schemas.microsoft.com/office/drawing/2014/main" val="20000"/>
                    </a:ext>
                  </a:extLst>
                </a:gridCol>
                <a:gridCol w="3967899">
                  <a:extLst>
                    <a:ext uri="{9D8B030D-6E8A-4147-A177-3AD203B41FA5}">
                      <a16:colId xmlns:a16="http://schemas.microsoft.com/office/drawing/2014/main" val="20001"/>
                    </a:ext>
                  </a:extLst>
                </a:gridCol>
                <a:gridCol w="1492374">
                  <a:extLst>
                    <a:ext uri="{9D8B030D-6E8A-4147-A177-3AD203B41FA5}">
                      <a16:colId xmlns:a16="http://schemas.microsoft.com/office/drawing/2014/main" val="20002"/>
                    </a:ext>
                  </a:extLst>
                </a:gridCol>
              </a:tblGrid>
              <a:tr h="335999">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bg1"/>
                          </a:solidFill>
                          <a:latin typeface="Arial" panose="020B0604020202020204" pitchFamily="34" charset="0"/>
                          <a:ea typeface="Arial" charset="0"/>
                          <a:cs typeface="Arial" panose="020B0604020202020204" pitchFamily="34" charset="0"/>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B90"/>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bg1"/>
                          </a:solidFill>
                          <a:latin typeface="Arial" panose="020B0604020202020204" pitchFamily="34" charset="0"/>
                          <a:ea typeface="Arial" charset="0"/>
                          <a:cs typeface="Arial" panose="020B0604020202020204" pitchFamily="34" charset="0"/>
                        </a:rPr>
                        <a:t>Why Needed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B90"/>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bg1"/>
                          </a:solidFill>
                          <a:latin typeface="Arial" panose="020B0604020202020204" pitchFamily="34" charset="0"/>
                          <a:ea typeface="Arial" charset="0"/>
                          <a:cs typeface="Arial" panose="020B0604020202020204" pitchFamily="34" charset="0"/>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B90"/>
                    </a:solidFill>
                  </a:tcPr>
                </a:tc>
                <a:extLst>
                  <a:ext uri="{0D108BD9-81ED-4DB2-BD59-A6C34878D82A}">
                    <a16:rowId xmlns:a16="http://schemas.microsoft.com/office/drawing/2014/main" val="10000"/>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Phone/Computer</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Communication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Owned</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LLC</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Cost to start LLC</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$150.00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App</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Development</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Cost</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to Create App</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$25,000.00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Marketing Materials</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Initial Advertising</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$50.00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Total Start-Up Expenditures</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$25,200.00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r h="261332">
                <a:tc grid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Emergency Fund</a:t>
                      </a:r>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$12,600.00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9"/>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Reserve for Fixed Expenses</a:t>
                      </a:r>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$2,700.00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261332">
                <a:tc grid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613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Total Startup Investment</a:t>
                      </a:r>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$40,500.00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2"/>
                  </a:ext>
                </a:extLst>
              </a:tr>
            </a:tbl>
          </a:graphicData>
        </a:graphic>
      </p:graphicFrame>
      <p:graphicFrame>
        <p:nvGraphicFramePr>
          <p:cNvPr id="11" name="Table 10">
            <a:extLst>
              <a:ext uri="{FF2B5EF4-FFF2-40B4-BE49-F238E27FC236}">
                <a16:creationId xmlns:a16="http://schemas.microsoft.com/office/drawing/2014/main" id="{884B9DE2-E38B-476E-8793-007A2FDD43F2}"/>
              </a:ext>
            </a:extLst>
          </p:cNvPr>
          <p:cNvGraphicFramePr>
            <a:graphicFrameLocks noGrp="1"/>
          </p:cNvGraphicFramePr>
          <p:nvPr>
            <p:extLst>
              <p:ext uri="{D42A27DB-BD31-4B8C-83A1-F6EECF244321}">
                <p14:modId xmlns:p14="http://schemas.microsoft.com/office/powerpoint/2010/main" val="119757347"/>
              </p:ext>
            </p:extLst>
          </p:nvPr>
        </p:nvGraphicFramePr>
        <p:xfrm>
          <a:off x="548640" y="4489704"/>
          <a:ext cx="3840479" cy="731520"/>
        </p:xfrm>
        <a:graphic>
          <a:graphicData uri="http://schemas.openxmlformats.org/drawingml/2006/table">
            <a:tbl>
              <a:tblPr/>
              <a:tblGrid>
                <a:gridCol w="1592395">
                  <a:extLst>
                    <a:ext uri="{9D8B030D-6E8A-4147-A177-3AD203B41FA5}">
                      <a16:colId xmlns:a16="http://schemas.microsoft.com/office/drawing/2014/main" val="20000"/>
                    </a:ext>
                  </a:extLst>
                </a:gridCol>
                <a:gridCol w="187340">
                  <a:extLst>
                    <a:ext uri="{9D8B030D-6E8A-4147-A177-3AD203B41FA5}">
                      <a16:colId xmlns:a16="http://schemas.microsoft.com/office/drawing/2014/main" val="20001"/>
                    </a:ext>
                  </a:extLst>
                </a:gridCol>
                <a:gridCol w="936702">
                  <a:extLst>
                    <a:ext uri="{9D8B030D-6E8A-4147-A177-3AD203B41FA5}">
                      <a16:colId xmlns:a16="http://schemas.microsoft.com/office/drawing/2014/main" val="20002"/>
                    </a:ext>
                  </a:extLst>
                </a:gridCol>
                <a:gridCol w="187340">
                  <a:extLst>
                    <a:ext uri="{9D8B030D-6E8A-4147-A177-3AD203B41FA5}">
                      <a16:colId xmlns:a16="http://schemas.microsoft.com/office/drawing/2014/main" val="20003"/>
                    </a:ext>
                  </a:extLst>
                </a:gridCol>
                <a:gridCol w="936702">
                  <a:extLst>
                    <a:ext uri="{9D8B030D-6E8A-4147-A177-3AD203B41FA5}">
                      <a16:colId xmlns:a16="http://schemas.microsoft.com/office/drawing/2014/main" val="20004"/>
                    </a:ext>
                  </a:extLst>
                </a:gridCol>
              </a:tblGrid>
              <a:tr h="241192">
                <a:tc gridSpan="5">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dirty="0">
                          <a:solidFill>
                            <a:schemeClr val="bg1"/>
                          </a:solidFill>
                          <a:latin typeface="Arial" panose="020B0604020202020204" pitchFamily="34" charset="0"/>
                          <a:ea typeface="Arial" charset="0"/>
                          <a:cs typeface="Arial" panose="020B0604020202020204" pitchFamily="34" charset="0"/>
                        </a:rPr>
                        <a:t>ROI: Return on Investment</a:t>
                      </a:r>
                      <a:endParaRPr lang="en-US" sz="1800" b="1" dirty="0">
                        <a:solidFill>
                          <a:schemeClr val="bg1"/>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E7B90"/>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2358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$3,200.00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baseline="0" dirty="0">
                          <a:solidFill>
                            <a:schemeClr val="tx1">
                              <a:lumMod val="95000"/>
                              <a:lumOff val="5000"/>
                            </a:schemeClr>
                          </a:solidFill>
                          <a:latin typeface="Arial" panose="020B0604020202020204" pitchFamily="34" charset="0"/>
                          <a:ea typeface="Arial" charset="0"/>
                          <a:cs typeface="Arial" panose="020B0604020202020204" pitchFamily="34" charset="0"/>
                        </a:rPr>
                        <a:t>8%</a:t>
                      </a:r>
                      <a:endParaRPr lang="en-US" sz="16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dirty="0">
                          <a:solidFill>
                            <a:schemeClr val="tx1">
                              <a:lumMod val="95000"/>
                              <a:lumOff val="5000"/>
                            </a:schemeClr>
                          </a:solidFill>
                          <a:latin typeface="Arial" panose="020B0604020202020204" pitchFamily="34" charset="0"/>
                          <a:ea typeface="Arial" charset="0"/>
                          <a:cs typeface="Arial" panose="020B0604020202020204" pitchFamily="34" charset="0"/>
                        </a:rPr>
                        <a:t>$0.08</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3583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$40,500.00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12" name="Table 11">
            <a:extLst>
              <a:ext uri="{FF2B5EF4-FFF2-40B4-BE49-F238E27FC236}">
                <a16:creationId xmlns:a16="http://schemas.microsoft.com/office/drawing/2014/main" id="{907BC373-C3CA-4ECE-8C13-2A75768D2E67}"/>
              </a:ext>
            </a:extLst>
          </p:cNvPr>
          <p:cNvGraphicFramePr>
            <a:graphicFrameLocks noGrp="1"/>
          </p:cNvGraphicFramePr>
          <p:nvPr>
            <p:extLst>
              <p:ext uri="{D42A27DB-BD31-4B8C-83A1-F6EECF244321}">
                <p14:modId xmlns:p14="http://schemas.microsoft.com/office/powerpoint/2010/main" val="4226382186"/>
              </p:ext>
            </p:extLst>
          </p:nvPr>
        </p:nvGraphicFramePr>
        <p:xfrm>
          <a:off x="4754881" y="4489704"/>
          <a:ext cx="3840479" cy="743336"/>
        </p:xfrm>
        <a:graphic>
          <a:graphicData uri="http://schemas.openxmlformats.org/drawingml/2006/table">
            <a:tbl>
              <a:tblPr/>
              <a:tblGrid>
                <a:gridCol w="1592033">
                  <a:extLst>
                    <a:ext uri="{9D8B030D-6E8A-4147-A177-3AD203B41FA5}">
                      <a16:colId xmlns:a16="http://schemas.microsoft.com/office/drawing/2014/main" val="20000"/>
                    </a:ext>
                  </a:extLst>
                </a:gridCol>
                <a:gridCol w="187370">
                  <a:extLst>
                    <a:ext uri="{9D8B030D-6E8A-4147-A177-3AD203B41FA5}">
                      <a16:colId xmlns:a16="http://schemas.microsoft.com/office/drawing/2014/main" val="20001"/>
                    </a:ext>
                  </a:extLst>
                </a:gridCol>
                <a:gridCol w="936853">
                  <a:extLst>
                    <a:ext uri="{9D8B030D-6E8A-4147-A177-3AD203B41FA5}">
                      <a16:colId xmlns:a16="http://schemas.microsoft.com/office/drawing/2014/main" val="20002"/>
                    </a:ext>
                  </a:extLst>
                </a:gridCol>
                <a:gridCol w="187370">
                  <a:extLst>
                    <a:ext uri="{9D8B030D-6E8A-4147-A177-3AD203B41FA5}">
                      <a16:colId xmlns:a16="http://schemas.microsoft.com/office/drawing/2014/main" val="20003"/>
                    </a:ext>
                  </a:extLst>
                </a:gridCol>
                <a:gridCol w="936853">
                  <a:extLst>
                    <a:ext uri="{9D8B030D-6E8A-4147-A177-3AD203B41FA5}">
                      <a16:colId xmlns:a16="http://schemas.microsoft.com/office/drawing/2014/main" val="20004"/>
                    </a:ext>
                  </a:extLst>
                </a:gridCol>
              </a:tblGrid>
              <a:tr h="207832">
                <a:tc gridSpan="5">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dirty="0">
                          <a:solidFill>
                            <a:schemeClr val="bg1"/>
                          </a:solidFill>
                          <a:latin typeface="Arial" panose="020B0604020202020204" pitchFamily="34" charset="0"/>
                          <a:ea typeface="Arial" charset="0"/>
                          <a:cs typeface="Arial" panose="020B0604020202020204" pitchFamily="34" charset="0"/>
                        </a:rPr>
                        <a:t>ROS:</a:t>
                      </a:r>
                      <a:r>
                        <a:rPr lang="en-US" sz="1600" b="1" baseline="0" dirty="0">
                          <a:solidFill>
                            <a:schemeClr val="bg1"/>
                          </a:solidFill>
                          <a:latin typeface="Arial" panose="020B0604020202020204" pitchFamily="34" charset="0"/>
                          <a:ea typeface="Arial" charset="0"/>
                          <a:cs typeface="Arial" panose="020B0604020202020204" pitchFamily="34" charset="0"/>
                        </a:rPr>
                        <a:t> Return on Sales</a:t>
                      </a:r>
                      <a:endParaRPr lang="en-US" sz="1800" b="1" dirty="0">
                        <a:solidFill>
                          <a:schemeClr val="bg1"/>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E7B90"/>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24974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$3,200.00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baseline="0" dirty="0">
                          <a:solidFill>
                            <a:schemeClr val="tx1">
                              <a:lumMod val="95000"/>
                              <a:lumOff val="5000"/>
                            </a:schemeClr>
                          </a:solidFill>
                          <a:latin typeface="Arial" panose="020B0604020202020204" pitchFamily="34" charset="0"/>
                          <a:ea typeface="Arial" charset="0"/>
                          <a:cs typeface="Arial" panose="020B0604020202020204" pitchFamily="34" charset="0"/>
                        </a:rPr>
                        <a:t>20%</a:t>
                      </a:r>
                      <a:endParaRPr lang="en-US" sz="16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b="1" dirty="0">
                          <a:solidFill>
                            <a:schemeClr val="tx1">
                              <a:lumMod val="95000"/>
                              <a:lumOff val="5000"/>
                            </a:schemeClr>
                          </a:solidFill>
                          <a:latin typeface="Arial" panose="020B0604020202020204" pitchFamily="34" charset="0"/>
                          <a:ea typeface="Arial" charset="0"/>
                          <a:cs typeface="Arial" panose="020B0604020202020204" pitchFamily="34" charset="0"/>
                        </a:rPr>
                        <a:t>$0.20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4974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$16,200.00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pic>
        <p:nvPicPr>
          <p:cNvPr id="9" name="Picture 8"/>
          <p:cNvPicPr>
            <a:picLocks noChangeAspect="1"/>
          </p:cNvPicPr>
          <p:nvPr/>
        </p:nvPicPr>
        <p:blipFill>
          <a:blip r:embed="rId3"/>
          <a:stretch>
            <a:fillRect/>
          </a:stretch>
        </p:blipFill>
        <p:spPr>
          <a:xfrm>
            <a:off x="6863898" y="5711853"/>
            <a:ext cx="2280102" cy="1146147"/>
          </a:xfrm>
          <a:prstGeom prst="rect">
            <a:avLst/>
          </a:prstGeom>
        </p:spPr>
      </p:pic>
      <p:pic>
        <p:nvPicPr>
          <p:cNvPr id="14"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21507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0">
            <a:extLst>
              <a:ext uri="{FF2B5EF4-FFF2-40B4-BE49-F238E27FC236}">
                <a16:creationId xmlns:a16="http://schemas.microsoft.com/office/drawing/2014/main" id="{8F336FA0-6F99-4066-8DB9-EA50136D438C}"/>
              </a:ext>
            </a:extLst>
          </p:cNvPr>
          <p:cNvSpPr txBox="1">
            <a:spLocks/>
          </p:cNvSpPr>
          <p:nvPr/>
        </p:nvSpPr>
        <p:spPr>
          <a:xfrm>
            <a:off x="387477" y="1016845"/>
            <a:ext cx="8216646" cy="1962150"/>
          </a:xfrm>
          <a:prstGeom prst="rect">
            <a:avLst/>
          </a:prstGeom>
        </p:spPr>
        <p:txBody>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2800" u="sng" dirty="0">
                <a:latin typeface="Rockwell" panose="02060603020205020403" pitchFamily="18" charset="0"/>
                <a:cs typeface="Times New Roman" panose="02020603050405020304" pitchFamily="18" charset="0"/>
              </a:rPr>
              <a:t>Future Plans:</a:t>
            </a:r>
            <a:r>
              <a:rPr lang="en-US" sz="2800" dirty="0">
                <a:latin typeface="Rockwell" panose="02060603020205020403" pitchFamily="18" charset="0"/>
                <a:cs typeface="Times New Roman" panose="02020603050405020304" pitchFamily="18" charset="0"/>
              </a:rPr>
              <a:t> We plan to implement a system for the sale of tank monitoring devices that will be controlled by the app</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7" name="Content Placeholder 11">
            <a:extLst>
              <a:ext uri="{FF2B5EF4-FFF2-40B4-BE49-F238E27FC236}">
                <a16:creationId xmlns:a16="http://schemas.microsoft.com/office/drawing/2014/main" id="{9EFD317F-6D2E-4B8D-B9E5-EAFD6E5FE91F}"/>
              </a:ext>
            </a:extLst>
          </p:cNvPr>
          <p:cNvSpPr txBox="1">
            <a:spLocks/>
          </p:cNvSpPr>
          <p:nvPr/>
        </p:nvSpPr>
        <p:spPr>
          <a:xfrm>
            <a:off x="387477" y="4201078"/>
            <a:ext cx="8216646" cy="1765381"/>
          </a:xfrm>
          <a:prstGeom prst="rect">
            <a:avLst/>
          </a:prstGeom>
        </p:spPr>
        <p:txBody>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US" sz="2800" u="sng" dirty="0">
                <a:latin typeface="Rockwell" panose="02060603020205020403" pitchFamily="18" charset="0"/>
                <a:cs typeface="Times New Roman" panose="02020603050405020304" pitchFamily="18" charset="0"/>
              </a:rPr>
              <a:t>Philanthropy:</a:t>
            </a:r>
            <a:r>
              <a:rPr lang="en-US" sz="2800" dirty="0">
                <a:latin typeface="Rockwell" panose="02060603020205020403" pitchFamily="18" charset="0"/>
                <a:cs typeface="Times New Roman" panose="02020603050405020304" pitchFamily="18" charset="0"/>
              </a:rPr>
              <a:t> We plan to donate 5% of our net profits to the Susan G. Komen Foundation</a:t>
            </a:r>
            <a:endParaRPr lang="en-US" sz="2800" u="sng" dirty="0">
              <a:latin typeface="Rockwell" panose="02060603020205020403"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29BEEF96-AF4E-4267-9E61-DCE8E98A5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1976" y="1756911"/>
            <a:ext cx="3972087" cy="2648058"/>
          </a:xfrm>
          <a:prstGeom prst="rect">
            <a:avLst/>
          </a:prstGeom>
        </p:spPr>
      </p:pic>
      <p:pic>
        <p:nvPicPr>
          <p:cNvPr id="9" name="Picture 8"/>
          <p:cNvPicPr>
            <a:picLocks noChangeAspect="1"/>
          </p:cNvPicPr>
          <p:nvPr/>
        </p:nvPicPr>
        <p:blipFill>
          <a:blip r:embed="rId4"/>
          <a:stretch>
            <a:fillRect/>
          </a:stretch>
        </p:blipFill>
        <p:spPr>
          <a:xfrm>
            <a:off x="6863898" y="5711853"/>
            <a:ext cx="2280102" cy="1146147"/>
          </a:xfrm>
          <a:prstGeom prst="rect">
            <a:avLst/>
          </a:prstGeom>
        </p:spPr>
      </p:pic>
      <p:pic>
        <p:nvPicPr>
          <p:cNvPr id="12" name="Picture 2" descr="AQ-No-Nam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43980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5C9CB260-80EA-4804-8621-6B607C7399E2}"/>
              </a:ext>
            </a:extLst>
          </p:cNvPr>
          <p:cNvSpPr>
            <a:spLocks noGrp="1"/>
          </p:cNvSpPr>
          <p:nvPr>
            <p:ph type="title"/>
          </p:nvPr>
        </p:nvSpPr>
        <p:spPr>
          <a:xfrm>
            <a:off x="699663" y="231230"/>
            <a:ext cx="7536588" cy="1371600"/>
          </a:xfrm>
        </p:spPr>
        <p:txBody>
          <a:bodyPr>
            <a:noAutofit/>
          </a:bodyPr>
          <a:lstStyle/>
          <a:p>
            <a:pPr algn="ctr"/>
            <a:r>
              <a:rPr lang="en-US" sz="4800"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We have your </a:t>
            </a:r>
            <a:br>
              <a:rPr lang="en-US" sz="4800"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br>
            <a:r>
              <a:rPr lang="en-US" sz="4800"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finformation!</a:t>
            </a:r>
          </a:p>
        </p:txBody>
      </p:sp>
      <p:sp>
        <p:nvSpPr>
          <p:cNvPr id="9" name="Rectangle 8">
            <a:extLst>
              <a:ext uri="{FF2B5EF4-FFF2-40B4-BE49-F238E27FC236}">
                <a16:creationId xmlns:a16="http://schemas.microsoft.com/office/drawing/2014/main" id="{82FF232C-70B3-401E-AA4D-BFC572278EC2}"/>
              </a:ext>
            </a:extLst>
          </p:cNvPr>
          <p:cNvSpPr/>
          <p:nvPr/>
        </p:nvSpPr>
        <p:spPr>
          <a:xfrm>
            <a:off x="1371600" y="1697422"/>
            <a:ext cx="6192715" cy="3352800"/>
          </a:xfrm>
          <a:prstGeom prst="rect">
            <a:avLst/>
          </a:prstGeom>
          <a:solidFill>
            <a:srgbClr val="1E7B90"/>
          </a:solidFill>
          <a:ln>
            <a:solidFill>
              <a:schemeClr val="accent1"/>
            </a:solidFill>
          </a:ln>
          <a:effectLst>
            <a:outerShdw blurRad="107950" dist="12700" dir="5400000" algn="ctr">
              <a:srgbClr val="000000"/>
            </a:outerShdw>
          </a:effectLst>
          <a:scene3d>
            <a:camera prst="orthographicFront">
              <a:rot lat="0" lon="0" rev="0"/>
            </a:camera>
            <a:lightRig rig="soft" dir="tl">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800" dirty="0">
                <a:solidFill>
                  <a:schemeClr val="bg1"/>
                </a:solidFill>
                <a:latin typeface="Rockwell" panose="02060603020205020403" pitchFamily="18" charset="0"/>
                <a:ea typeface="+mj-ea"/>
                <a:cs typeface="Times New Roman" panose="02020603050405020304" pitchFamily="18" charset="0"/>
              </a:rPr>
              <a:t>Thank you for your consideration of</a:t>
            </a:r>
            <a:br>
              <a:rPr lang="en-US" sz="2800" dirty="0">
                <a:solidFill>
                  <a:schemeClr val="bg1"/>
                </a:solidFill>
                <a:latin typeface="Rockwell" panose="02060603020205020403" pitchFamily="18" charset="0"/>
                <a:ea typeface="+mj-ea"/>
                <a:cs typeface="Times New Roman" panose="02020603050405020304" pitchFamily="18" charset="0"/>
              </a:rPr>
            </a:br>
            <a:endParaRPr lang="en-US" sz="2800" dirty="0">
              <a:solidFill>
                <a:schemeClr val="bg1"/>
              </a:solidFill>
              <a:latin typeface="Rockwell" panose="02060603020205020403" pitchFamily="18" charset="0"/>
              <a:ea typeface="+mj-ea"/>
              <a:cs typeface="Times New Roman" panose="02020603050405020304" pitchFamily="18" charset="0"/>
            </a:endParaRPr>
          </a:p>
          <a:p>
            <a:pPr algn="ctr">
              <a:defRPr/>
            </a:pPr>
            <a:r>
              <a:rPr lang="en-US" sz="4000" i="1" dirty="0">
                <a:solidFill>
                  <a:schemeClr val="bg1"/>
                </a:solidFill>
                <a:latin typeface="Rockwell" panose="02060603020205020403" pitchFamily="18" charset="0"/>
                <a:ea typeface="+mj-ea"/>
                <a:cs typeface="Times New Roman" panose="02020603050405020304" pitchFamily="18" charset="0"/>
              </a:rPr>
              <a:t>Aquaripedia</a:t>
            </a:r>
            <a:endParaRPr lang="en-US" sz="2800" i="1" dirty="0">
              <a:solidFill>
                <a:schemeClr val="bg1"/>
              </a:solidFill>
              <a:latin typeface="Rockwell" panose="02060603020205020403" pitchFamily="18" charset="0"/>
              <a:ea typeface="+mj-ea"/>
              <a:cs typeface="Times New Roman" panose="02020603050405020304" pitchFamily="18" charset="0"/>
            </a:endParaRPr>
          </a:p>
        </p:txBody>
      </p:sp>
      <p:sp>
        <p:nvSpPr>
          <p:cNvPr id="10" name="TextBox 9">
            <a:extLst>
              <a:ext uri="{FF2B5EF4-FFF2-40B4-BE49-F238E27FC236}">
                <a16:creationId xmlns:a16="http://schemas.microsoft.com/office/drawing/2014/main" id="{D58CBAB1-E48D-4D22-B802-52D6F977EA63}"/>
              </a:ext>
            </a:extLst>
          </p:cNvPr>
          <p:cNvSpPr txBox="1"/>
          <p:nvPr/>
        </p:nvSpPr>
        <p:spPr>
          <a:xfrm>
            <a:off x="2499530" y="5310355"/>
            <a:ext cx="3767157" cy="923330"/>
          </a:xfrm>
          <a:prstGeom prst="rect">
            <a:avLst/>
          </a:prstGeom>
          <a:noFill/>
        </p:spPr>
        <p:txBody>
          <a:bodyPr wrap="square" rtlCol="0">
            <a:spAutoFit/>
          </a:bodyPr>
          <a:lstStyle/>
          <a:p>
            <a:r>
              <a:rPr lang="en-US" dirty="0">
                <a:latin typeface="Rockwell" panose="02060603020205020403" pitchFamily="18" charset="0"/>
                <a:cs typeface="Times New Roman" panose="02020603050405020304" pitchFamily="18" charset="0"/>
              </a:rPr>
              <a:t>Email: Aquaripedia@gmail.com</a:t>
            </a:r>
          </a:p>
          <a:p>
            <a:r>
              <a:rPr lang="en-US" dirty="0">
                <a:latin typeface="Rockwell" panose="02060603020205020403" pitchFamily="18" charset="0"/>
                <a:cs typeface="Times New Roman" panose="02020603050405020304" pitchFamily="18" charset="0"/>
              </a:rPr>
              <a:t>Twitter: @AquaripediaLLC</a:t>
            </a:r>
          </a:p>
          <a:p>
            <a:r>
              <a:rPr lang="en-US" dirty="0">
                <a:latin typeface="Rockwell" panose="02060603020205020403" pitchFamily="18" charset="0"/>
                <a:cs typeface="Times New Roman" panose="02020603050405020304" pitchFamily="18" charset="0"/>
              </a:rPr>
              <a:t>Instagram: @AquaripediaLLC</a:t>
            </a:r>
          </a:p>
        </p:txBody>
      </p:sp>
      <p:pic>
        <p:nvPicPr>
          <p:cNvPr id="8" name="Picture 7"/>
          <p:cNvPicPr>
            <a:picLocks noChangeAspect="1"/>
          </p:cNvPicPr>
          <p:nvPr/>
        </p:nvPicPr>
        <p:blipFill>
          <a:blip r:embed="rId3"/>
          <a:stretch>
            <a:fillRect/>
          </a:stretch>
        </p:blipFill>
        <p:spPr>
          <a:xfrm>
            <a:off x="6863898" y="5711853"/>
            <a:ext cx="2280102" cy="1146147"/>
          </a:xfrm>
          <a:prstGeom prst="rect">
            <a:avLst/>
          </a:prstGeom>
        </p:spPr>
      </p:pic>
      <p:pic>
        <p:nvPicPr>
          <p:cNvPr id="12"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3601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1281" y="1926163"/>
            <a:ext cx="6801440" cy="1428314"/>
          </a:xfrm>
        </p:spPr>
        <p:txBody>
          <a:bodyPr/>
          <a:lstStyle/>
          <a:p>
            <a:r>
              <a:rPr lang="en-US" dirty="0">
                <a:solidFill>
                  <a:schemeClr val="tx1">
                    <a:lumMod val="95000"/>
                    <a:lumOff val="5000"/>
                  </a:schemeClr>
                </a:solidFill>
                <a:latin typeface="Rockwell" panose="02060603020205020403" pitchFamily="18" charset="0"/>
                <a:cs typeface="Times New Roman" panose="02020603050405020304" pitchFamily="18" charset="0"/>
              </a:rPr>
              <a:t>AQUARIPEDIA</a:t>
            </a:r>
          </a:p>
        </p:txBody>
      </p:sp>
      <p:sp>
        <p:nvSpPr>
          <p:cNvPr id="3" name="Subtitle 2"/>
          <p:cNvSpPr>
            <a:spLocks noGrp="1"/>
          </p:cNvSpPr>
          <p:nvPr>
            <p:ph type="subTitle" idx="1"/>
          </p:nvPr>
        </p:nvSpPr>
        <p:spPr>
          <a:xfrm>
            <a:off x="1169585" y="3038003"/>
            <a:ext cx="6803136" cy="502920"/>
          </a:xfrm>
        </p:spPr>
        <p:txBody>
          <a:bodyPr>
            <a:noAutofit/>
          </a:bodyPr>
          <a:lstStyle/>
          <a:p>
            <a:r>
              <a:rPr lang="en-US" sz="2000" dirty="0">
                <a:latin typeface="Rockwell" panose="02060603020205020403" pitchFamily="18" charset="0"/>
                <a:cs typeface="Times New Roman" panose="02020603050405020304" pitchFamily="18" charset="0"/>
              </a:rPr>
              <a:t>Christian Harrington &amp;</a:t>
            </a:r>
          </a:p>
          <a:p>
            <a:r>
              <a:rPr lang="en-US" sz="2000" dirty="0">
                <a:latin typeface="Rockwell" panose="02060603020205020403" pitchFamily="18" charset="0"/>
                <a:cs typeface="Times New Roman" panose="02020603050405020304" pitchFamily="18" charset="0"/>
              </a:rPr>
              <a:t>Arundeep Singh</a:t>
            </a:r>
          </a:p>
        </p:txBody>
      </p:sp>
      <p:pic>
        <p:nvPicPr>
          <p:cNvPr id="5" name="Picture 4"/>
          <p:cNvPicPr>
            <a:picLocks noChangeAspect="1"/>
          </p:cNvPicPr>
          <p:nvPr/>
        </p:nvPicPr>
        <p:blipFill>
          <a:blip r:embed="rId3"/>
          <a:stretch>
            <a:fillRect/>
          </a:stretch>
        </p:blipFill>
        <p:spPr>
          <a:xfrm>
            <a:off x="3820299" y="1165150"/>
            <a:ext cx="1562665" cy="781333"/>
          </a:xfrm>
          <a:prstGeom prst="rect">
            <a:avLst/>
          </a:prstGeom>
        </p:spPr>
      </p:pic>
      <p:pic>
        <p:nvPicPr>
          <p:cNvPr id="2050"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112" y="3518300"/>
            <a:ext cx="1645038" cy="1855394"/>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997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Problem</a:t>
            </a:r>
          </a:p>
        </p:txBody>
      </p:sp>
      <p:pic>
        <p:nvPicPr>
          <p:cNvPr id="8" name="Picture 7"/>
          <p:cNvPicPr>
            <a:picLocks noChangeAspect="1"/>
          </p:cNvPicPr>
          <p:nvPr/>
        </p:nvPicPr>
        <p:blipFill>
          <a:blip r:embed="rId3"/>
          <a:stretch>
            <a:fillRect/>
          </a:stretch>
        </p:blipFill>
        <p:spPr>
          <a:xfrm>
            <a:off x="6863898" y="5711853"/>
            <a:ext cx="2280102" cy="1146147"/>
          </a:xfrm>
          <a:prstGeom prst="rect">
            <a:avLst/>
          </a:prstGeom>
        </p:spPr>
      </p:pic>
      <p:sp>
        <p:nvSpPr>
          <p:cNvPr id="3" name="Rectangle 2"/>
          <p:cNvSpPr/>
          <p:nvPr/>
        </p:nvSpPr>
        <p:spPr>
          <a:xfrm>
            <a:off x="1021481" y="1606842"/>
            <a:ext cx="7344437" cy="3205188"/>
          </a:xfrm>
          <a:prstGeom prst="rect">
            <a:avLst/>
          </a:prstGeom>
        </p:spPr>
        <p:txBody>
          <a:bodyPr wrap="square">
            <a:spAutoFit/>
          </a:bodyPr>
          <a:lstStyle/>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Lack of knowledge about fish housing</a:t>
            </a: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Compatibility issues</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Other apps are not regularly updated</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Unawareness of fish diseases/treatment</a:t>
            </a:r>
            <a:endParaRPr lang="es-US" sz="2800" dirty="0">
              <a:latin typeface="Rockwell" panose="02060603020205020403" pitchFamily="18" charset="0"/>
              <a:cs typeface="Times New Roman" panose="02020603050405020304" pitchFamily="18" charset="0"/>
            </a:endParaRPr>
          </a:p>
        </p:txBody>
      </p:sp>
      <p:pic>
        <p:nvPicPr>
          <p:cNvPr id="6"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2408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F3411-B6E8-494A-A788-A0B4CA78C878}"/>
              </a:ext>
            </a:extLst>
          </p:cNvPr>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Solution</a:t>
            </a:r>
          </a:p>
        </p:txBody>
      </p:sp>
      <p:sp>
        <p:nvSpPr>
          <p:cNvPr id="3" name="TextBox 2"/>
          <p:cNvSpPr txBox="1"/>
          <p:nvPr/>
        </p:nvSpPr>
        <p:spPr>
          <a:xfrm>
            <a:off x="1021481" y="1606842"/>
            <a:ext cx="7581098" cy="3108543"/>
          </a:xfrm>
          <a:prstGeom prst="rect">
            <a:avLst/>
          </a:prstGeom>
          <a:noFill/>
        </p:spPr>
        <p:txBody>
          <a:bodyPr wrap="square" rtlCol="0">
            <a:spAutoFit/>
          </a:bodyPr>
          <a:lstStyle/>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Provide reliable information about fish</a:t>
            </a: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Compatibility checker</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Updated regularly with reliable information</a:t>
            </a:r>
          </a:p>
          <a:p>
            <a:pPr lvl="0"/>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Information on diseases and treatment</a:t>
            </a:r>
            <a:endParaRPr lang="es-US" sz="2800" dirty="0">
              <a:latin typeface="Rockwell" panose="02060603020205020403"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63898" y="5711853"/>
            <a:ext cx="2280102" cy="1146147"/>
          </a:xfrm>
          <a:prstGeom prst="rect">
            <a:avLst/>
          </a:prstGeom>
        </p:spPr>
      </p:pic>
      <p:pic>
        <p:nvPicPr>
          <p:cNvPr id="9"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5061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a:extLst>
              <a:ext uri="{FF2B5EF4-FFF2-40B4-BE49-F238E27FC236}">
                <a16:creationId xmlns:a16="http://schemas.microsoft.com/office/drawing/2014/main" id="{37EC5BF9-BAFA-475E-B6C5-D8AE997C6FB3}"/>
              </a:ext>
            </a:extLst>
          </p:cNvPr>
          <p:cNvSpPr>
            <a:spLocks noGrp="1"/>
          </p:cNvSpPr>
          <p:nvPr>
            <p:ph type="title"/>
          </p:nvPr>
        </p:nvSpPr>
        <p:spPr>
          <a:xfrm>
            <a:off x="1021481"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The App</a:t>
            </a:r>
          </a:p>
        </p:txBody>
      </p:sp>
      <p:sp>
        <p:nvSpPr>
          <p:cNvPr id="8" name="TextBox 7"/>
          <p:cNvSpPr txBox="1"/>
          <p:nvPr/>
        </p:nvSpPr>
        <p:spPr>
          <a:xfrm>
            <a:off x="1021481" y="1606842"/>
            <a:ext cx="7413859" cy="3108543"/>
          </a:xfrm>
          <a:prstGeom prst="rect">
            <a:avLst/>
          </a:prstGeom>
          <a:noFill/>
        </p:spPr>
        <p:txBody>
          <a:bodyPr wrap="square" rtlCol="0">
            <a:spAutoFit/>
          </a:bodyPr>
          <a:lstStyle/>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Android compatibility</a:t>
            </a: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Contains information on a variety of fish</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Ability to select and compare fish</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Regularly updated using credible sources</a:t>
            </a:r>
            <a:endParaRPr lang="es-US" sz="2800" dirty="0">
              <a:latin typeface="Rockwell" panose="02060603020205020403"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63898" y="5711853"/>
            <a:ext cx="2280102" cy="1146147"/>
          </a:xfrm>
          <a:prstGeom prst="rect">
            <a:avLst/>
          </a:prstGeom>
        </p:spPr>
      </p:pic>
      <p:pic>
        <p:nvPicPr>
          <p:cNvPr id="10"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5931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4EF2003-1091-444E-B35B-363767CFD0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12" y="205740"/>
            <a:ext cx="8442958" cy="6332220"/>
          </a:xfrm>
          <a:prstGeom prst="rect">
            <a:avLst/>
          </a:prstGeom>
        </p:spPr>
      </p:pic>
      <p:sp>
        <p:nvSpPr>
          <p:cNvPr id="4" name="Content Placeholder 10">
            <a:extLst>
              <a:ext uri="{FF2B5EF4-FFF2-40B4-BE49-F238E27FC236}">
                <a16:creationId xmlns:a16="http://schemas.microsoft.com/office/drawing/2014/main" id="{6FEFEE5A-7F5B-4FB3-A149-46CD6A47BE7F}"/>
              </a:ext>
            </a:extLst>
          </p:cNvPr>
          <p:cNvSpPr txBox="1">
            <a:spLocks/>
          </p:cNvSpPr>
          <p:nvPr/>
        </p:nvSpPr>
        <p:spPr>
          <a:xfrm>
            <a:off x="370712" y="825393"/>
            <a:ext cx="8429798" cy="1929237"/>
          </a:xfrm>
          <a:prstGeom prst="rect">
            <a:avLst/>
          </a:prstGeom>
        </p:spPr>
        <p:txBody>
          <a:bodyPr/>
          <a:lstStyle>
            <a:lvl1pPr marL="0" indent="0" algn="l" defTabSz="1088592" rtl="0" eaLnBrk="1" latinLnBrk="0" hangingPunct="1">
              <a:spcBef>
                <a:spcPct val="20000"/>
              </a:spcBef>
              <a:buFont typeface="Arial" panose="020B0604020202020204" pitchFamily="34" charset="0"/>
              <a:buNone/>
              <a:defRPr sz="1333" kern="1200" baseline="0">
                <a:solidFill>
                  <a:schemeClr val="tx1"/>
                </a:solidFill>
                <a:latin typeface="+mn-lt"/>
                <a:ea typeface="+mn-ea"/>
                <a:cs typeface="+mn-cs"/>
              </a:defRPr>
            </a:lvl1pPr>
            <a:lvl2pPr marL="884482" indent="-340185"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2pPr>
            <a:lvl3pPr marL="1360741"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3pPr>
            <a:lvl4pPr marL="1905037"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4pPr>
            <a:lvl5pPr marL="2449332"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5pPr>
            <a:lvl6pPr marL="2993630"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926"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2221"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518"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457200" indent="-457200">
              <a:buFont typeface="Wingdings" panose="05000000000000000000" pitchFamily="2" charset="2"/>
              <a:buChar char="v"/>
            </a:pPr>
            <a:r>
              <a:rPr lang="en-US" sz="2800" u="sng" dirty="0">
                <a:latin typeface="Rockwell" panose="02060603020205020403" pitchFamily="18" charset="0"/>
                <a:cs typeface="Times New Roman" panose="02020603050405020304" pitchFamily="18" charset="0"/>
              </a:rPr>
              <a:t>Mission Statement:</a:t>
            </a:r>
            <a:r>
              <a:rPr lang="en-US" sz="2800" dirty="0">
                <a:latin typeface="Rockwell" panose="02060603020205020403" pitchFamily="18" charset="0"/>
                <a:cs typeface="Times New Roman" panose="02020603050405020304" pitchFamily="18" charset="0"/>
              </a:rPr>
              <a:t> Aquaripedia’s mission is to provide information about fish tanks and their stocking that the everyday person does not know</a:t>
            </a:r>
          </a:p>
        </p:txBody>
      </p:sp>
      <p:sp>
        <p:nvSpPr>
          <p:cNvPr id="5" name="Content Placeholder 11">
            <a:extLst>
              <a:ext uri="{FF2B5EF4-FFF2-40B4-BE49-F238E27FC236}">
                <a16:creationId xmlns:a16="http://schemas.microsoft.com/office/drawing/2014/main" id="{EB9F0E77-334E-4C96-AA45-EB8FC1239FAC}"/>
              </a:ext>
            </a:extLst>
          </p:cNvPr>
          <p:cNvSpPr txBox="1">
            <a:spLocks/>
          </p:cNvSpPr>
          <p:nvPr/>
        </p:nvSpPr>
        <p:spPr>
          <a:xfrm>
            <a:off x="370712" y="4463297"/>
            <a:ext cx="8429798" cy="1971793"/>
          </a:xfrm>
          <a:prstGeom prst="rect">
            <a:avLst/>
          </a:prstGeom>
        </p:spPr>
        <p:txBody>
          <a:bodyPr/>
          <a:lstStyle>
            <a:lvl1pPr marL="0" indent="0" algn="l" defTabSz="1088592" rtl="0" eaLnBrk="1" latinLnBrk="0" hangingPunct="1">
              <a:spcBef>
                <a:spcPct val="20000"/>
              </a:spcBef>
              <a:buFont typeface="Arial" panose="020B0604020202020204" pitchFamily="34" charset="0"/>
              <a:buNone/>
              <a:defRPr sz="1333" kern="1200" baseline="0">
                <a:solidFill>
                  <a:schemeClr val="tx1"/>
                </a:solidFill>
                <a:latin typeface="+mn-lt"/>
                <a:ea typeface="+mn-ea"/>
                <a:cs typeface="+mn-cs"/>
              </a:defRPr>
            </a:lvl1pPr>
            <a:lvl2pPr marL="884482" indent="-340185"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2pPr>
            <a:lvl3pPr marL="1360741"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3pPr>
            <a:lvl4pPr marL="1905037"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4pPr>
            <a:lvl5pPr marL="2449332" indent="-272148" algn="l" defTabSz="1088592"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5pPr>
            <a:lvl6pPr marL="2993630"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926"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2221"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518" indent="-272148" algn="l" defTabSz="108859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457200" indent="-457200">
              <a:buFont typeface="Wingdings" panose="05000000000000000000" pitchFamily="2" charset="2"/>
              <a:buChar char="v"/>
            </a:pPr>
            <a:r>
              <a:rPr lang="en-US" sz="2800" u="sng" dirty="0">
                <a:latin typeface="Rockwell" panose="02060603020205020403" pitchFamily="18" charset="0"/>
                <a:cs typeface="Times New Roman" panose="02020603050405020304" pitchFamily="18" charset="0"/>
              </a:rPr>
              <a:t>Social Impact:</a:t>
            </a:r>
            <a:r>
              <a:rPr lang="en-US" sz="2800" dirty="0">
                <a:latin typeface="Rockwell" panose="02060603020205020403" pitchFamily="18" charset="0"/>
                <a:cs typeface="Times New Roman" panose="02020603050405020304" pitchFamily="18" charset="0"/>
              </a:rPr>
              <a:t> We provide joy to people by ensuring the safety of their fish and giving them the ability to create their best possible tank</a:t>
            </a:r>
            <a:endParaRPr lang="en-US" sz="2800" u="sng" dirty="0">
              <a:latin typeface="Rockwell" panose="02060603020205020403"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6863898" y="5711853"/>
            <a:ext cx="2280102" cy="1146147"/>
          </a:xfrm>
          <a:prstGeom prst="rect">
            <a:avLst/>
          </a:prstGeom>
        </p:spPr>
      </p:pic>
    </p:spTree>
    <p:extLst>
      <p:ext uri="{BB962C8B-B14F-4D97-AF65-F5344CB8AC3E}">
        <p14:creationId xmlns:p14="http://schemas.microsoft.com/office/powerpoint/2010/main" val="227106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2">
            <a:extLst>
              <a:ext uri="{FF2B5EF4-FFF2-40B4-BE49-F238E27FC236}">
                <a16:creationId xmlns:a16="http://schemas.microsoft.com/office/drawing/2014/main" id="{58B61B56-B42B-452B-A075-4D42EB571030}"/>
              </a:ext>
            </a:extLst>
          </p:cNvPr>
          <p:cNvGraphicFramePr>
            <a:graphicFrameLocks/>
          </p:cNvGraphicFramePr>
          <p:nvPr>
            <p:extLst>
              <p:ext uri="{D42A27DB-BD31-4B8C-83A1-F6EECF244321}">
                <p14:modId xmlns:p14="http://schemas.microsoft.com/office/powerpoint/2010/main" val="2980281380"/>
              </p:ext>
            </p:extLst>
          </p:nvPr>
        </p:nvGraphicFramePr>
        <p:xfrm>
          <a:off x="4958205" y="1330166"/>
          <a:ext cx="3876622" cy="4159597"/>
        </p:xfrm>
        <a:graphic>
          <a:graphicData uri="http://schemas.openxmlformats.org/drawingml/2006/table">
            <a:tbl>
              <a:tblPr firstRow="1" bandRow="1"/>
              <a:tblGrid>
                <a:gridCol w="1938311">
                  <a:extLst>
                    <a:ext uri="{9D8B030D-6E8A-4147-A177-3AD203B41FA5}">
                      <a16:colId xmlns:a16="http://schemas.microsoft.com/office/drawing/2014/main" val="20000"/>
                    </a:ext>
                  </a:extLst>
                </a:gridCol>
                <a:gridCol w="1938311">
                  <a:extLst>
                    <a:ext uri="{9D8B030D-6E8A-4147-A177-3AD203B41FA5}">
                      <a16:colId xmlns:a16="http://schemas.microsoft.com/office/drawing/2014/main" val="20001"/>
                    </a:ext>
                  </a:extLst>
                </a:gridCol>
              </a:tblGrid>
              <a:tr h="475548">
                <a:tc gridSpan="2">
                  <a:txBody>
                    <a:bodyPr/>
                    <a:lstStyle>
                      <a:lvl1pPr marL="0" algn="l" defTabSz="1088592" rtl="0" eaLnBrk="1" latinLnBrk="0" hangingPunct="1">
                        <a:defRPr sz="2133" b="1" kern="1200">
                          <a:solidFill>
                            <a:schemeClr val="lt1"/>
                          </a:solidFill>
                          <a:latin typeface="Arial"/>
                          <a:ea typeface="Capella Light"/>
                          <a:cs typeface="Arial"/>
                        </a:defRPr>
                      </a:lvl1pPr>
                      <a:lvl2pPr marL="544297" algn="l" defTabSz="1088592" rtl="0" eaLnBrk="1" latinLnBrk="0" hangingPunct="1">
                        <a:defRPr sz="2133" b="1" kern="1200">
                          <a:solidFill>
                            <a:schemeClr val="lt1"/>
                          </a:solidFill>
                          <a:latin typeface="Arial"/>
                          <a:ea typeface="Capella Light"/>
                          <a:cs typeface="Arial"/>
                        </a:defRPr>
                      </a:lvl2pPr>
                      <a:lvl3pPr marL="1088592" algn="l" defTabSz="1088592" rtl="0" eaLnBrk="1" latinLnBrk="0" hangingPunct="1">
                        <a:defRPr sz="2133" b="1" kern="1200">
                          <a:solidFill>
                            <a:schemeClr val="lt1"/>
                          </a:solidFill>
                          <a:latin typeface="Arial"/>
                          <a:ea typeface="Capella Light"/>
                          <a:cs typeface="Arial"/>
                        </a:defRPr>
                      </a:lvl3pPr>
                      <a:lvl4pPr marL="1632889" algn="l" defTabSz="1088592" rtl="0" eaLnBrk="1" latinLnBrk="0" hangingPunct="1">
                        <a:defRPr sz="2133" b="1" kern="1200">
                          <a:solidFill>
                            <a:schemeClr val="lt1"/>
                          </a:solidFill>
                          <a:latin typeface="Arial"/>
                          <a:ea typeface="Capella Light"/>
                          <a:cs typeface="Arial"/>
                        </a:defRPr>
                      </a:lvl4pPr>
                      <a:lvl5pPr marL="2177184" algn="l" defTabSz="1088592" rtl="0" eaLnBrk="1" latinLnBrk="0" hangingPunct="1">
                        <a:defRPr sz="2133" b="1" kern="1200">
                          <a:solidFill>
                            <a:schemeClr val="lt1"/>
                          </a:solidFill>
                          <a:latin typeface="Arial"/>
                          <a:ea typeface="Capella Light"/>
                          <a:cs typeface="Arial"/>
                        </a:defRPr>
                      </a:lvl5pPr>
                      <a:lvl6pPr marL="2721481" algn="l" defTabSz="1088592" rtl="0" eaLnBrk="1" latinLnBrk="0" hangingPunct="1">
                        <a:defRPr sz="2133" b="1" kern="1200">
                          <a:solidFill>
                            <a:schemeClr val="lt1"/>
                          </a:solidFill>
                          <a:latin typeface="Arial"/>
                          <a:ea typeface="Capella Light"/>
                          <a:cs typeface="Arial"/>
                        </a:defRPr>
                      </a:lvl6pPr>
                      <a:lvl7pPr marL="3265777" algn="l" defTabSz="1088592" rtl="0" eaLnBrk="1" latinLnBrk="0" hangingPunct="1">
                        <a:defRPr sz="2133" b="1" kern="1200">
                          <a:solidFill>
                            <a:schemeClr val="lt1"/>
                          </a:solidFill>
                          <a:latin typeface="Arial"/>
                          <a:ea typeface="Capella Light"/>
                          <a:cs typeface="Arial"/>
                        </a:defRPr>
                      </a:lvl7pPr>
                      <a:lvl8pPr marL="3810073" algn="l" defTabSz="1088592" rtl="0" eaLnBrk="1" latinLnBrk="0" hangingPunct="1">
                        <a:defRPr sz="2133" b="1" kern="1200">
                          <a:solidFill>
                            <a:schemeClr val="lt1"/>
                          </a:solidFill>
                          <a:latin typeface="Arial"/>
                          <a:ea typeface="Capella Light"/>
                          <a:cs typeface="Arial"/>
                        </a:defRPr>
                      </a:lvl8pPr>
                      <a:lvl9pPr marL="4354370" algn="l" defTabSz="1088592" rtl="0" eaLnBrk="1" latinLnBrk="0" hangingPunct="1">
                        <a:defRPr sz="2133" b="1" kern="1200">
                          <a:solidFill>
                            <a:schemeClr val="lt1"/>
                          </a:solidFill>
                          <a:latin typeface="Arial"/>
                          <a:ea typeface="Capella Light"/>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Description</a:t>
                      </a:r>
                      <a:r>
                        <a:rPr lang="en-US" sz="1600" b="1" baseline="0" dirty="0">
                          <a:latin typeface="Arial" panose="020B0604020202020204" pitchFamily="34" charset="0"/>
                          <a:cs typeface="Arial" panose="020B0604020202020204" pitchFamily="34" charset="0"/>
                        </a:rPr>
                        <a:t> of Expenses</a:t>
                      </a:r>
                      <a:endParaRPr lang="en-US" sz="1600" b="1" dirty="0">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1E7B90"/>
                    </a:solidFill>
                  </a:tcPr>
                </a:tc>
                <a:tc hMerge="1">
                  <a:txBody>
                    <a:bodyPr/>
                    <a:lstStyle/>
                    <a:p>
                      <a:pPr algn="ctr"/>
                      <a:endParaRPr lang="en-US" sz="1600" b="1" dirty="0"/>
                    </a:p>
                  </a:txBody>
                  <a:tcPr/>
                </a:tc>
                <a:extLst>
                  <a:ext uri="{0D108BD9-81ED-4DB2-BD59-A6C34878D82A}">
                    <a16:rowId xmlns:a16="http://schemas.microsoft.com/office/drawing/2014/main" val="10000"/>
                  </a:ext>
                </a:extLst>
              </a:tr>
              <a:tr h="813361">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1" dirty="0">
                          <a:solidFill>
                            <a:schemeClr val="tx1">
                              <a:lumMod val="95000"/>
                              <a:lumOff val="5000"/>
                            </a:schemeClr>
                          </a:solidFill>
                          <a:latin typeface="Arial" panose="020B0604020202020204" pitchFamily="34" charset="0"/>
                          <a:cs typeface="Arial" panose="020B0604020202020204" pitchFamily="34" charset="0"/>
                        </a:rPr>
                        <a:t>Variable Material Expenses</a:t>
                      </a:r>
                    </a:p>
                  </a:txBody>
                  <a:tcPr>
                    <a:lnL w="12700" cap="flat" cmpd="sng" algn="ctr">
                      <a:solidFill>
                        <a:srgbClr val="000000"/>
                      </a:solidFill>
                      <a:prstDash val="solid"/>
                      <a:round/>
                      <a:headEnd type="none" w="med" len="med"/>
                      <a:tailEnd type="none" w="med" len="med"/>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0000">
                        <a:tint val="40000"/>
                      </a:srgbClr>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1" dirty="0">
                          <a:solidFill>
                            <a:schemeClr val="tx1">
                              <a:lumMod val="95000"/>
                              <a:lumOff val="5000"/>
                            </a:schemeClr>
                          </a:solidFill>
                          <a:latin typeface="Arial" panose="020B0604020202020204" pitchFamily="34" charset="0"/>
                          <a:cs typeface="Arial" panose="020B0604020202020204" pitchFamily="34" charset="0"/>
                        </a:rPr>
                        <a:t>Total:  $0.00</a:t>
                      </a:r>
                    </a:p>
                  </a:txBody>
                  <a:tcPr>
                    <a:lnL w="12700" cmpd="sng">
                      <a:solidFill>
                        <a:srgbClr val="FFFFFF"/>
                      </a:solidFill>
                    </a:lnL>
                    <a:lnR w="12700" cap="flat" cmpd="sng" algn="ctr">
                      <a:solidFill>
                        <a:srgbClr val="000000"/>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0000">
                        <a:tint val="40000"/>
                      </a:srgbClr>
                    </a:solidFill>
                  </a:tcPr>
                </a:tc>
                <a:extLst>
                  <a:ext uri="{0D108BD9-81ED-4DB2-BD59-A6C34878D82A}">
                    <a16:rowId xmlns:a16="http://schemas.microsoft.com/office/drawing/2014/main" val="10001"/>
                  </a:ext>
                </a:extLst>
              </a:tr>
              <a:tr h="478448">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1" dirty="0">
                          <a:solidFill>
                            <a:schemeClr val="tx1">
                              <a:lumMod val="95000"/>
                              <a:lumOff val="5000"/>
                            </a:schemeClr>
                          </a:solidFill>
                          <a:latin typeface="Arial" panose="020B0604020202020204" pitchFamily="34" charset="0"/>
                          <a:cs typeface="Arial" panose="020B0604020202020204" pitchFamily="34" charset="0"/>
                        </a:rPr>
                        <a:t>Fixed Expenses</a:t>
                      </a:r>
                    </a:p>
                  </a:txBody>
                  <a:tcP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7E7"/>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1" dirty="0">
                          <a:solidFill>
                            <a:schemeClr val="tx1">
                              <a:lumMod val="95000"/>
                              <a:lumOff val="5000"/>
                            </a:schemeClr>
                          </a:solidFill>
                          <a:latin typeface="Arial" panose="020B0604020202020204" pitchFamily="34" charset="0"/>
                          <a:cs typeface="Arial" panose="020B0604020202020204" pitchFamily="34" charset="0"/>
                        </a:rPr>
                        <a:t>Total:  $900.00</a:t>
                      </a:r>
                    </a:p>
                  </a:txBody>
                  <a:tcP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7"/>
                  </a:ext>
                </a:extLst>
              </a:tr>
              <a:tr h="478448">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Rent/Utilities</a:t>
                      </a:r>
                    </a:p>
                  </a:txBody>
                  <a:tcPr>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BCB"/>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$300.00</a:t>
                      </a:r>
                    </a:p>
                  </a:txBody>
                  <a:tcPr>
                    <a:lnL w="12700" cmpd="sng">
                      <a:solidFill>
                        <a:srgbClr val="FFFFFF"/>
                      </a:solidFill>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BCB"/>
                    </a:solidFill>
                  </a:tcPr>
                </a:tc>
                <a:extLst>
                  <a:ext uri="{0D108BD9-81ED-4DB2-BD59-A6C34878D82A}">
                    <a16:rowId xmlns:a16="http://schemas.microsoft.com/office/drawing/2014/main" val="10008"/>
                  </a:ext>
                </a:extLst>
              </a:tr>
              <a:tr h="478448">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Salary</a:t>
                      </a:r>
                    </a:p>
                  </a:txBody>
                  <a:tcPr>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7E7"/>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$320.00</a:t>
                      </a:r>
                    </a:p>
                  </a:txBody>
                  <a:tcP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9"/>
                  </a:ext>
                </a:extLst>
              </a:tr>
              <a:tr h="478448">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Advertising</a:t>
                      </a:r>
                    </a:p>
                  </a:txBody>
                  <a:tcPr>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BCB"/>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$200.00</a:t>
                      </a:r>
                    </a:p>
                  </a:txBody>
                  <a:tcP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BCBCB"/>
                    </a:solidFill>
                  </a:tcPr>
                </a:tc>
                <a:extLst>
                  <a:ext uri="{0D108BD9-81ED-4DB2-BD59-A6C34878D82A}">
                    <a16:rowId xmlns:a16="http://schemas.microsoft.com/office/drawing/2014/main" val="10010"/>
                  </a:ext>
                </a:extLst>
              </a:tr>
              <a:tr h="478448">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Depreciation</a:t>
                      </a:r>
                    </a:p>
                  </a:txBody>
                  <a:tcPr>
                    <a:lnL w="12700" cap="flat" cmpd="sng" algn="ctr">
                      <a:solidFill>
                        <a:srgbClr val="000000"/>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$40.00</a:t>
                      </a:r>
                    </a:p>
                  </a:txBody>
                  <a:tcP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1"/>
                  </a:ext>
                </a:extLst>
              </a:tr>
              <a:tr h="478448">
                <a:tc>
                  <a:txBody>
                    <a:body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Liability Insurance</a:t>
                      </a:r>
                    </a:p>
                  </a:txBody>
                  <a:tcP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CBCB"/>
                    </a:solidFill>
                  </a:tcPr>
                </a:tc>
                <a:tc>
                  <a:txBody>
                    <a:bodyPr/>
                    <a:lstStyle/>
                    <a:p>
                      <a:pPr algn="ctr"/>
                      <a:r>
                        <a:rPr lang="en-US" sz="1600" b="0" dirty="0">
                          <a:solidFill>
                            <a:schemeClr val="tx1">
                              <a:lumMod val="95000"/>
                              <a:lumOff val="5000"/>
                            </a:schemeClr>
                          </a:solidFill>
                          <a:latin typeface="Arial" panose="020B0604020202020204" pitchFamily="34" charset="0"/>
                          <a:cs typeface="Arial" panose="020B0604020202020204" pitchFamily="34" charset="0"/>
                        </a:rPr>
                        <a:t>$40.00</a:t>
                      </a:r>
                    </a:p>
                  </a:txBody>
                  <a:tcP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CBCB"/>
                    </a:solidFill>
                  </a:tcPr>
                </a:tc>
                <a:extLst>
                  <a:ext uri="{0D108BD9-81ED-4DB2-BD59-A6C34878D82A}">
                    <a16:rowId xmlns:a16="http://schemas.microsoft.com/office/drawing/2014/main" val="10012"/>
                  </a:ext>
                </a:extLst>
              </a:tr>
            </a:tbl>
          </a:graphicData>
        </a:graphic>
      </p:graphicFrame>
      <p:graphicFrame>
        <p:nvGraphicFramePr>
          <p:cNvPr id="11" name="Content Placeholder 5">
            <a:extLst>
              <a:ext uri="{FF2B5EF4-FFF2-40B4-BE49-F238E27FC236}">
                <a16:creationId xmlns:a16="http://schemas.microsoft.com/office/drawing/2014/main" id="{DE90CE3F-30B5-4244-830F-54B89D1D02E3}"/>
              </a:ext>
            </a:extLst>
          </p:cNvPr>
          <p:cNvGraphicFramePr>
            <a:graphicFrameLocks/>
          </p:cNvGraphicFramePr>
          <p:nvPr>
            <p:extLst>
              <p:ext uri="{D42A27DB-BD31-4B8C-83A1-F6EECF244321}">
                <p14:modId xmlns:p14="http://schemas.microsoft.com/office/powerpoint/2010/main" val="3446635546"/>
              </p:ext>
            </p:extLst>
          </p:nvPr>
        </p:nvGraphicFramePr>
        <p:xfrm>
          <a:off x="272993" y="2295399"/>
          <a:ext cx="4572000" cy="2016112"/>
        </p:xfrm>
        <a:graphic>
          <a:graphicData uri="http://schemas.openxmlformats.org/drawingml/2006/table">
            <a:tbl>
              <a:tblPr/>
              <a:tblGrid>
                <a:gridCol w="2590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274320">
                <a:tc gridSpan="3">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bg1"/>
                          </a:solidFill>
                          <a:latin typeface="Arial" panose="020B0604020202020204" pitchFamily="34" charset="0"/>
                          <a:ea typeface="Arial" charset="0"/>
                          <a:cs typeface="Arial" panose="020B0604020202020204" pitchFamily="34" charset="0"/>
                        </a:rPr>
                        <a:t>Economics</a:t>
                      </a:r>
                      <a:r>
                        <a:rPr lang="en-US" sz="1400" b="1" baseline="0" dirty="0">
                          <a:solidFill>
                            <a:schemeClr val="bg1"/>
                          </a:solidFill>
                          <a:latin typeface="Arial" panose="020B0604020202020204" pitchFamily="34" charset="0"/>
                          <a:ea typeface="Arial" charset="0"/>
                          <a:cs typeface="Arial" panose="020B0604020202020204" pitchFamily="34" charset="0"/>
                        </a:rPr>
                        <a:t> of One Unit</a:t>
                      </a:r>
                      <a:endParaRPr lang="en-US" sz="1400" b="1" dirty="0">
                        <a:solidFill>
                          <a:schemeClr val="bg1"/>
                        </a:solidFill>
                        <a:latin typeface="Arial" panose="020B0604020202020204" pitchFamily="34" charset="0"/>
                        <a:ea typeface="Arial" charset="0"/>
                        <a:cs typeface="Arial" panose="020B0604020202020204" pitchFamily="34" charset="0"/>
                      </a:endParaRPr>
                    </a:p>
                  </a:txBody>
                  <a:tcPr marL="45085" marR="45085" marT="114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1E7B90"/>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8131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Selling Price</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algn="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$100.00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301612">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      Cost of var.</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a:t>
                      </a: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materials</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exp.</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$0.00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28131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      Cost</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of l</a:t>
                      </a: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abor </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$10.10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31490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      Other</a:t>
                      </a:r>
                      <a:r>
                        <a:rPr lang="en-US" sz="1400" baseline="0" dirty="0">
                          <a:solidFill>
                            <a:schemeClr val="tx1">
                              <a:lumMod val="95000"/>
                              <a:lumOff val="5000"/>
                            </a:schemeClr>
                          </a:solidFill>
                          <a:latin typeface="Arial" panose="020B0604020202020204" pitchFamily="34" charset="0"/>
                          <a:ea typeface="Arial" charset="0"/>
                          <a:cs typeface="Arial" panose="020B0604020202020204" pitchFamily="34" charset="0"/>
                        </a:rPr>
                        <a:t> variable costs</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algn="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$0.00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endPar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28131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Total</a:t>
                      </a:r>
                      <a:r>
                        <a:rPr lang="en-US" sz="1400" b="1" baseline="0" dirty="0">
                          <a:solidFill>
                            <a:schemeClr val="tx1">
                              <a:lumMod val="95000"/>
                              <a:lumOff val="5000"/>
                            </a:schemeClr>
                          </a:solidFill>
                          <a:latin typeface="Arial" panose="020B0604020202020204" pitchFamily="34" charset="0"/>
                          <a:ea typeface="Arial" charset="0"/>
                          <a:cs typeface="Arial" panose="020B0604020202020204" pitchFamily="34" charset="0"/>
                        </a:rPr>
                        <a:t> COGS/ COSS</a:t>
                      </a:r>
                      <a:endPar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$10.10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281318">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Contribution Margin</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45085" marR="45085" marT="11430" marB="0" anchor="ctr">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$89.90</a:t>
                      </a:r>
                    </a:p>
                  </a:txBody>
                  <a:tcPr marL="45085" marR="45085" marT="11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bl>
          </a:graphicData>
        </a:graphic>
      </p:graphicFrame>
      <p:graphicFrame>
        <p:nvGraphicFramePr>
          <p:cNvPr id="12" name="Table 11">
            <a:extLst>
              <a:ext uri="{FF2B5EF4-FFF2-40B4-BE49-F238E27FC236}">
                <a16:creationId xmlns:a16="http://schemas.microsoft.com/office/drawing/2014/main" id="{6025AB76-F858-45E5-8347-DF82011C6731}"/>
              </a:ext>
            </a:extLst>
          </p:cNvPr>
          <p:cNvGraphicFramePr>
            <a:graphicFrameLocks noGrp="1"/>
          </p:cNvGraphicFramePr>
          <p:nvPr>
            <p:extLst>
              <p:ext uri="{D42A27DB-BD31-4B8C-83A1-F6EECF244321}">
                <p14:modId xmlns:p14="http://schemas.microsoft.com/office/powerpoint/2010/main" val="3461688496"/>
              </p:ext>
            </p:extLst>
          </p:nvPr>
        </p:nvGraphicFramePr>
        <p:xfrm>
          <a:off x="272993" y="1330165"/>
          <a:ext cx="4589318" cy="670560"/>
        </p:xfrm>
        <a:graphic>
          <a:graphicData uri="http://schemas.openxmlformats.org/drawingml/2006/table">
            <a:tbl>
              <a:tblPr firstRow="1" bandRow="1"/>
              <a:tblGrid>
                <a:gridCol w="4589318">
                  <a:extLst>
                    <a:ext uri="{9D8B030D-6E8A-4147-A177-3AD203B41FA5}">
                      <a16:colId xmlns:a16="http://schemas.microsoft.com/office/drawing/2014/main" val="20000"/>
                    </a:ext>
                  </a:extLst>
                </a:gridCol>
              </a:tblGrid>
              <a:tr h="301752">
                <a:tc>
                  <a:txBody>
                    <a:bodyPr/>
                    <a:lstStyle>
                      <a:lvl1pPr marL="0" algn="l" defTabSz="1088592" rtl="0" eaLnBrk="1" latinLnBrk="0" hangingPunct="1">
                        <a:defRPr sz="2133" b="1" kern="1200">
                          <a:solidFill>
                            <a:schemeClr val="lt1"/>
                          </a:solidFill>
                          <a:latin typeface="Arial"/>
                          <a:ea typeface="Capella Light"/>
                          <a:cs typeface="Arial"/>
                        </a:defRPr>
                      </a:lvl1pPr>
                      <a:lvl2pPr marL="544297" algn="l" defTabSz="1088592" rtl="0" eaLnBrk="1" latinLnBrk="0" hangingPunct="1">
                        <a:defRPr sz="2133" b="1" kern="1200">
                          <a:solidFill>
                            <a:schemeClr val="lt1"/>
                          </a:solidFill>
                          <a:latin typeface="Arial"/>
                          <a:ea typeface="Capella Light"/>
                          <a:cs typeface="Arial"/>
                        </a:defRPr>
                      </a:lvl2pPr>
                      <a:lvl3pPr marL="1088592" algn="l" defTabSz="1088592" rtl="0" eaLnBrk="1" latinLnBrk="0" hangingPunct="1">
                        <a:defRPr sz="2133" b="1" kern="1200">
                          <a:solidFill>
                            <a:schemeClr val="lt1"/>
                          </a:solidFill>
                          <a:latin typeface="Arial"/>
                          <a:ea typeface="Capella Light"/>
                          <a:cs typeface="Arial"/>
                        </a:defRPr>
                      </a:lvl3pPr>
                      <a:lvl4pPr marL="1632889" algn="l" defTabSz="1088592" rtl="0" eaLnBrk="1" latinLnBrk="0" hangingPunct="1">
                        <a:defRPr sz="2133" b="1" kern="1200">
                          <a:solidFill>
                            <a:schemeClr val="lt1"/>
                          </a:solidFill>
                          <a:latin typeface="Arial"/>
                          <a:ea typeface="Capella Light"/>
                          <a:cs typeface="Arial"/>
                        </a:defRPr>
                      </a:lvl4pPr>
                      <a:lvl5pPr marL="2177184" algn="l" defTabSz="1088592" rtl="0" eaLnBrk="1" latinLnBrk="0" hangingPunct="1">
                        <a:defRPr sz="2133" b="1" kern="1200">
                          <a:solidFill>
                            <a:schemeClr val="lt1"/>
                          </a:solidFill>
                          <a:latin typeface="Arial"/>
                          <a:ea typeface="Capella Light"/>
                          <a:cs typeface="Arial"/>
                        </a:defRPr>
                      </a:lvl5pPr>
                      <a:lvl6pPr marL="2721481" algn="l" defTabSz="1088592" rtl="0" eaLnBrk="1" latinLnBrk="0" hangingPunct="1">
                        <a:defRPr sz="2133" b="1" kern="1200">
                          <a:solidFill>
                            <a:schemeClr val="lt1"/>
                          </a:solidFill>
                          <a:latin typeface="Arial"/>
                          <a:ea typeface="Capella Light"/>
                          <a:cs typeface="Arial"/>
                        </a:defRPr>
                      </a:lvl6pPr>
                      <a:lvl7pPr marL="3265777" algn="l" defTabSz="1088592" rtl="0" eaLnBrk="1" latinLnBrk="0" hangingPunct="1">
                        <a:defRPr sz="2133" b="1" kern="1200">
                          <a:solidFill>
                            <a:schemeClr val="lt1"/>
                          </a:solidFill>
                          <a:latin typeface="Arial"/>
                          <a:ea typeface="Capella Light"/>
                          <a:cs typeface="Arial"/>
                        </a:defRPr>
                      </a:lvl7pPr>
                      <a:lvl8pPr marL="3810073" algn="l" defTabSz="1088592" rtl="0" eaLnBrk="1" latinLnBrk="0" hangingPunct="1">
                        <a:defRPr sz="2133" b="1" kern="1200">
                          <a:solidFill>
                            <a:schemeClr val="lt1"/>
                          </a:solidFill>
                          <a:latin typeface="Arial"/>
                          <a:ea typeface="Capella Light"/>
                          <a:cs typeface="Arial"/>
                        </a:defRPr>
                      </a:lvl8pPr>
                      <a:lvl9pPr marL="4354370" algn="l" defTabSz="1088592" rtl="0" eaLnBrk="1" latinLnBrk="0" hangingPunct="1">
                        <a:defRPr sz="2133" b="1" kern="1200">
                          <a:solidFill>
                            <a:schemeClr val="lt1"/>
                          </a:solidFill>
                          <a:latin typeface="Arial"/>
                          <a:ea typeface="Capella Light"/>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rial" panose="020B0604020202020204" pitchFamily="34" charset="0"/>
                          <a:cs typeface="Arial" panose="020B0604020202020204" pitchFamily="34" charset="0"/>
                        </a:rPr>
                        <a:t>Definition</a:t>
                      </a:r>
                      <a:r>
                        <a:rPr lang="en-US" sz="1600" b="1" baseline="0" dirty="0">
                          <a:solidFill>
                            <a:schemeClr val="bg1"/>
                          </a:solidFill>
                          <a:latin typeface="Arial" panose="020B0604020202020204" pitchFamily="34" charset="0"/>
                          <a:cs typeface="Arial" panose="020B0604020202020204" pitchFamily="34" charset="0"/>
                        </a:rPr>
                        <a:t> of One Unit</a:t>
                      </a:r>
                      <a:endParaRPr lang="en-US" sz="1600" b="1" dirty="0">
                        <a:solidFill>
                          <a:schemeClr val="bg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B90"/>
                    </a:solidFill>
                  </a:tcPr>
                </a:tc>
                <a:extLst>
                  <a:ext uri="{0D108BD9-81ED-4DB2-BD59-A6C34878D82A}">
                    <a16:rowId xmlns:a16="http://schemas.microsoft.com/office/drawing/2014/main" val="10000"/>
                  </a:ext>
                </a:extLst>
              </a:tr>
              <a:tr h="182880">
                <a:tc>
                  <a:txBody>
                    <a:bodyPr/>
                    <a:lstStyle>
                      <a:lvl1pPr marL="0" algn="l" defTabSz="1088592" rtl="0" eaLnBrk="1" latinLnBrk="0" hangingPunct="1">
                        <a:defRPr sz="2133" kern="1200">
                          <a:solidFill>
                            <a:schemeClr val="dk1"/>
                          </a:solidFill>
                          <a:latin typeface="Arial"/>
                          <a:ea typeface="Capella Light"/>
                          <a:cs typeface="Arial"/>
                        </a:defRPr>
                      </a:lvl1pPr>
                      <a:lvl2pPr marL="544297" algn="l" defTabSz="1088592" rtl="0" eaLnBrk="1" latinLnBrk="0" hangingPunct="1">
                        <a:defRPr sz="2133" kern="1200">
                          <a:solidFill>
                            <a:schemeClr val="dk1"/>
                          </a:solidFill>
                          <a:latin typeface="Arial"/>
                          <a:ea typeface="Capella Light"/>
                          <a:cs typeface="Arial"/>
                        </a:defRPr>
                      </a:lvl2pPr>
                      <a:lvl3pPr marL="1088592" algn="l" defTabSz="1088592" rtl="0" eaLnBrk="1" latinLnBrk="0" hangingPunct="1">
                        <a:defRPr sz="2133" kern="1200">
                          <a:solidFill>
                            <a:schemeClr val="dk1"/>
                          </a:solidFill>
                          <a:latin typeface="Arial"/>
                          <a:ea typeface="Capella Light"/>
                          <a:cs typeface="Arial"/>
                        </a:defRPr>
                      </a:lvl3pPr>
                      <a:lvl4pPr marL="1632889" algn="l" defTabSz="1088592" rtl="0" eaLnBrk="1" latinLnBrk="0" hangingPunct="1">
                        <a:defRPr sz="2133" kern="1200">
                          <a:solidFill>
                            <a:schemeClr val="dk1"/>
                          </a:solidFill>
                          <a:latin typeface="Arial"/>
                          <a:ea typeface="Capella Light"/>
                          <a:cs typeface="Arial"/>
                        </a:defRPr>
                      </a:lvl4pPr>
                      <a:lvl5pPr marL="2177184" algn="l" defTabSz="1088592" rtl="0" eaLnBrk="1" latinLnBrk="0" hangingPunct="1">
                        <a:defRPr sz="2133" kern="1200">
                          <a:solidFill>
                            <a:schemeClr val="dk1"/>
                          </a:solidFill>
                          <a:latin typeface="Arial"/>
                          <a:ea typeface="Capella Light"/>
                          <a:cs typeface="Arial"/>
                        </a:defRPr>
                      </a:lvl5pPr>
                      <a:lvl6pPr marL="2721481" algn="l" defTabSz="1088592" rtl="0" eaLnBrk="1" latinLnBrk="0" hangingPunct="1">
                        <a:defRPr sz="2133" kern="1200">
                          <a:solidFill>
                            <a:schemeClr val="dk1"/>
                          </a:solidFill>
                          <a:latin typeface="Arial"/>
                          <a:ea typeface="Capella Light"/>
                          <a:cs typeface="Arial"/>
                        </a:defRPr>
                      </a:lvl6pPr>
                      <a:lvl7pPr marL="3265777" algn="l" defTabSz="1088592" rtl="0" eaLnBrk="1" latinLnBrk="0" hangingPunct="1">
                        <a:defRPr sz="2133" kern="1200">
                          <a:solidFill>
                            <a:schemeClr val="dk1"/>
                          </a:solidFill>
                          <a:latin typeface="Arial"/>
                          <a:ea typeface="Capella Light"/>
                          <a:cs typeface="Arial"/>
                        </a:defRPr>
                      </a:lvl7pPr>
                      <a:lvl8pPr marL="3810073" algn="l" defTabSz="1088592" rtl="0" eaLnBrk="1" latinLnBrk="0" hangingPunct="1">
                        <a:defRPr sz="2133" kern="1200">
                          <a:solidFill>
                            <a:schemeClr val="dk1"/>
                          </a:solidFill>
                          <a:latin typeface="Arial"/>
                          <a:ea typeface="Capella Light"/>
                          <a:cs typeface="Arial"/>
                        </a:defRPr>
                      </a:lvl8pPr>
                      <a:lvl9pPr marL="4354370" algn="l" defTabSz="1088592" rtl="0" eaLnBrk="1" latinLnBrk="0" hangingPunct="1">
                        <a:defRPr sz="2133" kern="1200">
                          <a:solidFill>
                            <a:schemeClr val="dk1"/>
                          </a:solidFill>
                          <a:latin typeface="Arial"/>
                          <a:ea typeface="Capella Light"/>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lumMod val="95000"/>
                              <a:lumOff val="5000"/>
                            </a:schemeClr>
                          </a:solidFill>
                          <a:latin typeface="Arial" panose="020B0604020202020204" pitchFamily="34" charset="0"/>
                          <a:cs typeface="Arial" panose="020B0604020202020204" pitchFamily="34" charset="0"/>
                        </a:rPr>
                        <a:t>One</a:t>
                      </a:r>
                      <a:r>
                        <a:rPr lang="en-US" sz="1600" b="0" baseline="0" dirty="0">
                          <a:solidFill>
                            <a:schemeClr val="tx1">
                              <a:lumMod val="95000"/>
                              <a:lumOff val="5000"/>
                            </a:schemeClr>
                          </a:solidFill>
                          <a:latin typeface="Arial" panose="020B0604020202020204" pitchFamily="34" charset="0"/>
                          <a:cs typeface="Arial" panose="020B0604020202020204" pitchFamily="34" charset="0"/>
                        </a:rPr>
                        <a:t> Spot of Advertisement For 1 Month</a:t>
                      </a:r>
                      <a:endParaRPr lang="en-US" sz="16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F01A5024-FCB1-4E88-92FE-9133DF4A6CC9}"/>
              </a:ext>
            </a:extLst>
          </p:cNvPr>
          <p:cNvGraphicFramePr>
            <a:graphicFrameLocks noGrp="1"/>
          </p:cNvGraphicFramePr>
          <p:nvPr>
            <p:extLst>
              <p:ext uri="{D42A27DB-BD31-4B8C-83A1-F6EECF244321}">
                <p14:modId xmlns:p14="http://schemas.microsoft.com/office/powerpoint/2010/main" val="219337336"/>
              </p:ext>
            </p:extLst>
          </p:nvPr>
        </p:nvGraphicFramePr>
        <p:xfrm>
          <a:off x="272993" y="4692952"/>
          <a:ext cx="4571999" cy="810768"/>
        </p:xfrm>
        <a:graphic>
          <a:graphicData uri="http://schemas.openxmlformats.org/drawingml/2006/table">
            <a:tbl>
              <a:tblPr/>
              <a:tblGrid>
                <a:gridCol w="1518936">
                  <a:extLst>
                    <a:ext uri="{9D8B030D-6E8A-4147-A177-3AD203B41FA5}">
                      <a16:colId xmlns:a16="http://schemas.microsoft.com/office/drawing/2014/main" val="20000"/>
                    </a:ext>
                  </a:extLst>
                </a:gridCol>
                <a:gridCol w="358849">
                  <a:extLst>
                    <a:ext uri="{9D8B030D-6E8A-4147-A177-3AD203B41FA5}">
                      <a16:colId xmlns:a16="http://schemas.microsoft.com/office/drawing/2014/main" val="20001"/>
                    </a:ext>
                  </a:extLst>
                </a:gridCol>
                <a:gridCol w="898071">
                  <a:extLst>
                    <a:ext uri="{9D8B030D-6E8A-4147-A177-3AD203B41FA5}">
                      <a16:colId xmlns:a16="http://schemas.microsoft.com/office/drawing/2014/main" val="20002"/>
                    </a:ext>
                  </a:extLst>
                </a:gridCol>
                <a:gridCol w="408214">
                  <a:extLst>
                    <a:ext uri="{9D8B030D-6E8A-4147-A177-3AD203B41FA5}">
                      <a16:colId xmlns:a16="http://schemas.microsoft.com/office/drawing/2014/main" val="20003"/>
                    </a:ext>
                  </a:extLst>
                </a:gridCol>
                <a:gridCol w="1387929">
                  <a:extLst>
                    <a:ext uri="{9D8B030D-6E8A-4147-A177-3AD203B41FA5}">
                      <a16:colId xmlns:a16="http://schemas.microsoft.com/office/drawing/2014/main" val="20004"/>
                    </a:ext>
                  </a:extLst>
                </a:gridCol>
              </a:tblGrid>
              <a:tr h="274320">
                <a:tc gridSpan="5">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bg1"/>
                          </a:solidFill>
                          <a:latin typeface="Arial" panose="020B0604020202020204" pitchFamily="34" charset="0"/>
                          <a:ea typeface="Arial" charset="0"/>
                          <a:cs typeface="Arial" panose="020B0604020202020204" pitchFamily="34" charset="0"/>
                        </a:rPr>
                        <a:t>Monthly</a:t>
                      </a:r>
                      <a:r>
                        <a:rPr lang="en-US" sz="1400" b="1" baseline="0" dirty="0">
                          <a:solidFill>
                            <a:schemeClr val="bg1"/>
                          </a:solidFill>
                          <a:latin typeface="Arial" panose="020B0604020202020204" pitchFamily="34" charset="0"/>
                          <a:ea typeface="Arial" charset="0"/>
                          <a:cs typeface="Arial" panose="020B0604020202020204" pitchFamily="34" charset="0"/>
                        </a:rPr>
                        <a:t> Break Even Units</a:t>
                      </a:r>
                      <a:endParaRPr lang="en-US" sz="1600" b="1" dirty="0">
                        <a:solidFill>
                          <a:schemeClr val="bg1"/>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E7B90"/>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268224">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$900</a:t>
                      </a:r>
                      <a:endParaRPr lang="en-US" sz="18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6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baseline="0" dirty="0">
                          <a:solidFill>
                            <a:schemeClr val="tx1">
                              <a:lumMod val="95000"/>
                              <a:lumOff val="5000"/>
                            </a:schemeClr>
                          </a:solidFill>
                          <a:latin typeface="Arial" panose="020B0604020202020204" pitchFamily="34" charset="0"/>
                          <a:ea typeface="Arial" charset="0"/>
                          <a:cs typeface="Arial" panose="020B0604020202020204" pitchFamily="34" charset="0"/>
                        </a:rPr>
                        <a:t>10.01</a:t>
                      </a:r>
                      <a:endParaRPr lang="en-US" sz="14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dirty="0">
                          <a:solidFill>
                            <a:schemeClr val="tx1">
                              <a:lumMod val="95000"/>
                              <a:lumOff val="5000"/>
                            </a:schemeClr>
                          </a:solidFill>
                          <a:latin typeface="Arial" panose="020B0604020202020204" pitchFamily="34" charset="0"/>
                          <a:ea typeface="Arial" charset="0"/>
                          <a:cs typeface="Arial" panose="020B0604020202020204" pitchFamily="34" charset="0"/>
                        </a:rPr>
                        <a:t>≈</a:t>
                      </a:r>
                      <a:endParaRPr lang="en-US" sz="16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400" b="1" dirty="0">
                          <a:solidFill>
                            <a:schemeClr val="tx1">
                              <a:lumMod val="95000"/>
                              <a:lumOff val="5000"/>
                            </a:schemeClr>
                          </a:solidFill>
                          <a:latin typeface="Arial" panose="020B0604020202020204" pitchFamily="34" charset="0"/>
                          <a:ea typeface="Arial" charset="0"/>
                          <a:cs typeface="Arial" panose="020B0604020202020204" pitchFamily="34" charset="0"/>
                        </a:rPr>
                        <a:t>11 ad</a:t>
                      </a:r>
                      <a:r>
                        <a:rPr lang="en-US" sz="1400" b="1" baseline="0" dirty="0">
                          <a:solidFill>
                            <a:schemeClr val="tx1">
                              <a:lumMod val="95000"/>
                              <a:lumOff val="5000"/>
                            </a:schemeClr>
                          </a:solidFill>
                          <a:latin typeface="Arial" panose="020B0604020202020204" pitchFamily="34" charset="0"/>
                          <a:ea typeface="Arial" charset="0"/>
                          <a:cs typeface="Arial" panose="020B0604020202020204" pitchFamily="34" charset="0"/>
                        </a:rPr>
                        <a:t> spots for 1 month</a:t>
                      </a:r>
                      <a:endParaRPr lang="en-US" sz="1600" dirty="0">
                        <a:solidFill>
                          <a:schemeClr val="tx1">
                            <a:lumMod val="95000"/>
                            <a:lumOff val="5000"/>
                          </a:schemeClr>
                        </a:solidFill>
                        <a:latin typeface="Arial" panose="020B0604020202020204" pitchFamily="34" charset="0"/>
                        <a:ea typeface="Arial"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68224">
                <a:tc>
                  <a:txBody>
                    <a:bodyPr/>
                    <a:lstStyle>
                      <a:lvl1pPr marL="0" algn="l" defTabSz="1088592" rtl="0" eaLnBrk="1" latinLnBrk="0" hangingPunct="1">
                        <a:defRPr sz="2133" kern="1200">
                          <a:solidFill>
                            <a:schemeClr val="tx1"/>
                          </a:solidFill>
                          <a:latin typeface="Arial"/>
                          <a:ea typeface="Capella Light"/>
                          <a:cs typeface="Arial"/>
                        </a:defRPr>
                      </a:lvl1pPr>
                      <a:lvl2pPr marL="544297" algn="l" defTabSz="1088592" rtl="0" eaLnBrk="1" latinLnBrk="0" hangingPunct="1">
                        <a:defRPr sz="2133" kern="1200">
                          <a:solidFill>
                            <a:schemeClr val="tx1"/>
                          </a:solidFill>
                          <a:latin typeface="Arial"/>
                          <a:ea typeface="Capella Light"/>
                          <a:cs typeface="Arial"/>
                        </a:defRPr>
                      </a:lvl2pPr>
                      <a:lvl3pPr marL="1088592" algn="l" defTabSz="1088592" rtl="0" eaLnBrk="1" latinLnBrk="0" hangingPunct="1">
                        <a:defRPr sz="2133" kern="1200">
                          <a:solidFill>
                            <a:schemeClr val="tx1"/>
                          </a:solidFill>
                          <a:latin typeface="Arial"/>
                          <a:ea typeface="Capella Light"/>
                          <a:cs typeface="Arial"/>
                        </a:defRPr>
                      </a:lvl3pPr>
                      <a:lvl4pPr marL="1632889" algn="l" defTabSz="1088592" rtl="0" eaLnBrk="1" latinLnBrk="0" hangingPunct="1">
                        <a:defRPr sz="2133" kern="1200">
                          <a:solidFill>
                            <a:schemeClr val="tx1"/>
                          </a:solidFill>
                          <a:latin typeface="Arial"/>
                          <a:ea typeface="Capella Light"/>
                          <a:cs typeface="Arial"/>
                        </a:defRPr>
                      </a:lvl4pPr>
                      <a:lvl5pPr marL="2177184" algn="l" defTabSz="1088592" rtl="0" eaLnBrk="1" latinLnBrk="0" hangingPunct="1">
                        <a:defRPr sz="2133" kern="1200">
                          <a:solidFill>
                            <a:schemeClr val="tx1"/>
                          </a:solidFill>
                          <a:latin typeface="Arial"/>
                          <a:ea typeface="Capella Light"/>
                          <a:cs typeface="Arial"/>
                        </a:defRPr>
                      </a:lvl5pPr>
                      <a:lvl6pPr marL="2721481" algn="l" defTabSz="1088592" rtl="0" eaLnBrk="1" latinLnBrk="0" hangingPunct="1">
                        <a:defRPr sz="2133" kern="1200">
                          <a:solidFill>
                            <a:schemeClr val="tx1"/>
                          </a:solidFill>
                          <a:latin typeface="Arial"/>
                          <a:ea typeface="Capella Light"/>
                          <a:cs typeface="Arial"/>
                        </a:defRPr>
                      </a:lvl6pPr>
                      <a:lvl7pPr marL="3265777" algn="l" defTabSz="1088592" rtl="0" eaLnBrk="1" latinLnBrk="0" hangingPunct="1">
                        <a:defRPr sz="2133" kern="1200">
                          <a:solidFill>
                            <a:schemeClr val="tx1"/>
                          </a:solidFill>
                          <a:latin typeface="Arial"/>
                          <a:ea typeface="Capella Light"/>
                          <a:cs typeface="Arial"/>
                        </a:defRPr>
                      </a:lvl7pPr>
                      <a:lvl8pPr marL="3810073" algn="l" defTabSz="1088592" rtl="0" eaLnBrk="1" latinLnBrk="0" hangingPunct="1">
                        <a:defRPr sz="2133" kern="1200">
                          <a:solidFill>
                            <a:schemeClr val="tx1"/>
                          </a:solidFill>
                          <a:latin typeface="Arial"/>
                          <a:ea typeface="Capella Light"/>
                          <a:cs typeface="Arial"/>
                        </a:defRPr>
                      </a:lvl8pPr>
                      <a:lvl9pPr marL="4354370" algn="l" defTabSz="1088592" rtl="0" eaLnBrk="1" latinLnBrk="0" hangingPunct="1">
                        <a:defRPr sz="2133" kern="1200">
                          <a:solidFill>
                            <a:schemeClr val="tx1"/>
                          </a:solidFill>
                          <a:latin typeface="Arial"/>
                          <a:ea typeface="Capella Light"/>
                          <a:cs typeface="Arial"/>
                        </a:defRPr>
                      </a:lvl9pPr>
                    </a:lstStyle>
                    <a:p>
                      <a:pPr marL="0" marR="0" algn="ctr">
                        <a:spcBef>
                          <a:spcPts val="0"/>
                        </a:spcBef>
                        <a:spcAft>
                          <a:spcPts val="0"/>
                        </a:spcAft>
                      </a:pPr>
                      <a:r>
                        <a:rPr lang="en-US" sz="1600" dirty="0">
                          <a:solidFill>
                            <a:schemeClr val="tx1">
                              <a:lumMod val="95000"/>
                              <a:lumOff val="5000"/>
                            </a:schemeClr>
                          </a:solidFill>
                          <a:latin typeface="Arial" panose="020B0604020202020204" pitchFamily="34" charset="0"/>
                          <a:ea typeface="Arial" charset="0"/>
                          <a:cs typeface="Arial" panose="020B0604020202020204" pitchFamily="34" charset="0"/>
                        </a:rPr>
                        <a:t>$89.90</a:t>
                      </a: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bl>
          </a:graphicData>
        </a:graphic>
      </p:graphicFrame>
      <p:sp>
        <p:nvSpPr>
          <p:cNvPr id="14" name="Title 3">
            <a:extLst>
              <a:ext uri="{FF2B5EF4-FFF2-40B4-BE49-F238E27FC236}">
                <a16:creationId xmlns:a16="http://schemas.microsoft.com/office/drawing/2014/main" id="{17760DFF-F1D8-42CD-92A2-EDDD260C4C35}"/>
              </a:ext>
            </a:extLst>
          </p:cNvPr>
          <p:cNvSpPr>
            <a:spLocks noGrp="1"/>
          </p:cNvSpPr>
          <p:nvPr>
            <p:ph type="title"/>
          </p:nvPr>
        </p:nvSpPr>
        <p:spPr>
          <a:xfrm>
            <a:off x="995355" y="235242"/>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Business Model</a:t>
            </a:r>
          </a:p>
        </p:txBody>
      </p:sp>
      <p:pic>
        <p:nvPicPr>
          <p:cNvPr id="9" name="Picture 8"/>
          <p:cNvPicPr>
            <a:picLocks noChangeAspect="1"/>
          </p:cNvPicPr>
          <p:nvPr/>
        </p:nvPicPr>
        <p:blipFill>
          <a:blip r:embed="rId3"/>
          <a:stretch>
            <a:fillRect/>
          </a:stretch>
        </p:blipFill>
        <p:spPr>
          <a:xfrm>
            <a:off x="6863898" y="5711853"/>
            <a:ext cx="2280102" cy="1146147"/>
          </a:xfrm>
          <a:prstGeom prst="rect">
            <a:avLst/>
          </a:prstGeom>
        </p:spPr>
      </p:pic>
      <p:pic>
        <p:nvPicPr>
          <p:cNvPr id="16"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6064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25">
            <a:extLst>
              <a:ext uri="{FF2B5EF4-FFF2-40B4-BE49-F238E27FC236}">
                <a16:creationId xmlns:a16="http://schemas.microsoft.com/office/drawing/2014/main" id="{EA579A0E-11C2-4B66-BEB5-6BD01225987F}"/>
              </a:ext>
            </a:extLst>
          </p:cNvPr>
          <p:cNvGraphicFramePr>
            <a:graphicFrameLocks/>
          </p:cNvGraphicFramePr>
          <p:nvPr>
            <p:extLst>
              <p:ext uri="{D42A27DB-BD31-4B8C-83A1-F6EECF244321}">
                <p14:modId xmlns:p14="http://schemas.microsoft.com/office/powerpoint/2010/main" val="476935730"/>
              </p:ext>
            </p:extLst>
          </p:nvPr>
        </p:nvGraphicFramePr>
        <p:xfrm>
          <a:off x="423337" y="1970536"/>
          <a:ext cx="5105400" cy="3657600"/>
        </p:xfrm>
        <a:graphic>
          <a:graphicData uri="http://schemas.openxmlformats.org/drawingml/2006/table">
            <a:tbl>
              <a:tblPr firstRow="1" bandRow="1"/>
              <a:tblGrid>
                <a:gridCol w="2552700">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tblGrid>
              <a:tr h="301752">
                <a:tc gridSpan="2">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pPr algn="ctr"/>
                      <a:r>
                        <a:rPr lang="en-US" sz="1400" dirty="0">
                          <a:solidFill>
                            <a:schemeClr val="bg1"/>
                          </a:solidFill>
                          <a:latin typeface="Arial" panose="020B0604020202020204" pitchFamily="34" charset="0"/>
                          <a:cs typeface="Arial" panose="020B0604020202020204" pitchFamily="34" charset="0"/>
                        </a:rPr>
                        <a:t>Description of Target Consumer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hMerge="1">
                  <a:txBody>
                    <a:bodyPr/>
                    <a:lstStyle/>
                    <a:p>
                      <a:endParaRPr lang="en-US"/>
                    </a:p>
                  </a:txBody>
                  <a:tcPr/>
                </a:tc>
                <a:extLst>
                  <a:ext uri="{0D108BD9-81ED-4DB2-BD59-A6C34878D82A}">
                    <a16:rowId xmlns:a16="http://schemas.microsoft.com/office/drawing/2014/main" val="10000"/>
                  </a:ext>
                </a:extLst>
              </a:tr>
              <a:tr h="121920">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algn="ctr"/>
                      <a:r>
                        <a:rPr lang="en-US" sz="1400" b="1" dirty="0">
                          <a:solidFill>
                            <a:schemeClr val="tx1">
                              <a:lumMod val="95000"/>
                              <a:lumOff val="5000"/>
                            </a:schemeClr>
                          </a:solidFill>
                          <a:latin typeface="Arial" panose="020B0604020202020204" pitchFamily="34" charset="0"/>
                          <a:cs typeface="Arial" panose="020B0604020202020204" pitchFamily="34" charset="0"/>
                        </a:rPr>
                        <a:t>Demographics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cs typeface="Arial" panose="020B0604020202020204" pitchFamily="34" charset="0"/>
                        </a:rPr>
                        <a:t>Geographics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CADB"/>
                    </a:solidFill>
                  </a:tcPr>
                </a:tc>
                <a:extLst>
                  <a:ext uri="{0D108BD9-81ED-4DB2-BD59-A6C34878D82A}">
                    <a16:rowId xmlns:a16="http://schemas.microsoft.com/office/drawing/2014/main" val="10001"/>
                  </a:ext>
                </a:extLst>
              </a:tr>
              <a:tr h="1371600">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b="0" dirty="0">
                          <a:solidFill>
                            <a:schemeClr val="tx1">
                              <a:lumMod val="95000"/>
                              <a:lumOff val="5000"/>
                            </a:schemeClr>
                          </a:solidFill>
                          <a:latin typeface="Arial" panose="020B0604020202020204" pitchFamily="34" charset="0"/>
                          <a:cs typeface="Arial" panose="020B0604020202020204" pitchFamily="34" charset="0"/>
                        </a:rPr>
                        <a:t>Males &amp; Females,</a:t>
                      </a:r>
                      <a:r>
                        <a:rPr lang="en-US" sz="1800" b="0" baseline="0" dirty="0">
                          <a:solidFill>
                            <a:schemeClr val="tx1">
                              <a:lumMod val="95000"/>
                              <a:lumOff val="5000"/>
                            </a:schemeClr>
                          </a:solidFill>
                          <a:latin typeface="Arial" panose="020B0604020202020204" pitchFamily="34" charset="0"/>
                          <a:cs typeface="Arial" panose="020B0604020202020204" pitchFamily="34" charset="0"/>
                        </a:rPr>
                        <a:t> 18+</a:t>
                      </a:r>
                      <a:endParaRPr lang="en-US" sz="1800" b="0" dirty="0">
                        <a:solidFill>
                          <a:schemeClr val="tx1">
                            <a:lumMod val="95000"/>
                            <a:lumOff val="5000"/>
                          </a:schemeClr>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b="0" dirty="0">
                          <a:solidFill>
                            <a:schemeClr val="tx1">
                              <a:lumMod val="95000"/>
                              <a:lumOff val="5000"/>
                            </a:schemeClr>
                          </a:solidFill>
                          <a:latin typeface="Arial" panose="020B0604020202020204" pitchFamily="34" charset="0"/>
                          <a:cs typeface="Arial" panose="020B0604020202020204" pitchFamily="34" charset="0"/>
                        </a:rPr>
                        <a:t>Middle to upper income levels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b="0" dirty="0">
                          <a:solidFill>
                            <a:schemeClr val="tx1">
                              <a:lumMod val="95000"/>
                              <a:lumOff val="5000"/>
                            </a:schemeClr>
                          </a:solidFill>
                          <a:latin typeface="Arial" panose="020B0604020202020204" pitchFamily="34" charset="0"/>
                          <a:cs typeface="Arial" panose="020B0604020202020204" pitchFamily="34" charset="0"/>
                        </a:rPr>
                        <a:t>United</a:t>
                      </a:r>
                      <a:r>
                        <a:rPr lang="en-US" sz="1800" b="0" baseline="0" dirty="0">
                          <a:solidFill>
                            <a:schemeClr val="tx1">
                              <a:lumMod val="95000"/>
                              <a:lumOff val="5000"/>
                            </a:schemeClr>
                          </a:solidFill>
                          <a:latin typeface="Arial" panose="020B0604020202020204" pitchFamily="34" charset="0"/>
                          <a:cs typeface="Arial" panose="020B0604020202020204" pitchFamily="34" charset="0"/>
                        </a:rPr>
                        <a:t> States</a:t>
                      </a:r>
                      <a:endParaRPr lang="en-US" sz="18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29317">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cs typeface="Arial" panose="020B0604020202020204" pitchFamily="34" charset="0"/>
                        </a:rPr>
                        <a:t>Psychographics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cs typeface="Arial" panose="020B0604020202020204" pitchFamily="34" charset="0"/>
                        </a:rPr>
                        <a:t>Buying</a:t>
                      </a:r>
                      <a:r>
                        <a:rPr lang="en-US" sz="1400" b="1" baseline="0" dirty="0">
                          <a:solidFill>
                            <a:schemeClr val="tx1">
                              <a:lumMod val="95000"/>
                              <a:lumOff val="5000"/>
                            </a:schemeClr>
                          </a:solidFill>
                          <a:latin typeface="Arial" panose="020B0604020202020204" pitchFamily="34" charset="0"/>
                          <a:cs typeface="Arial" panose="020B0604020202020204" pitchFamily="34" charset="0"/>
                        </a:rPr>
                        <a:t> Patterns</a:t>
                      </a:r>
                      <a:endParaRPr lang="en-US" sz="1400" b="1"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CADB"/>
                    </a:solidFill>
                  </a:tcPr>
                </a:tc>
                <a:extLst>
                  <a:ext uri="{0D108BD9-81ED-4DB2-BD59-A6C34878D82A}">
                    <a16:rowId xmlns:a16="http://schemas.microsoft.com/office/drawing/2014/main" val="10003"/>
                  </a:ext>
                </a:extLst>
              </a:tr>
              <a:tr h="1371600">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b="0" dirty="0">
                          <a:solidFill>
                            <a:schemeClr val="tx1">
                              <a:lumMod val="95000"/>
                              <a:lumOff val="5000"/>
                            </a:schemeClr>
                          </a:solidFill>
                          <a:latin typeface="Arial" panose="020B0604020202020204" pitchFamily="34" charset="0"/>
                          <a:cs typeface="Arial" panose="020B0604020202020204" pitchFamily="34" charset="0"/>
                        </a:rPr>
                        <a:t>People in the fishkeeping hobby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800" b="0" dirty="0">
                          <a:solidFill>
                            <a:schemeClr val="tx1">
                              <a:lumMod val="95000"/>
                              <a:lumOff val="5000"/>
                            </a:schemeClr>
                          </a:solidFill>
                          <a:latin typeface="Arial" panose="020B0604020202020204" pitchFamily="34" charset="0"/>
                          <a:cs typeface="Arial" panose="020B0604020202020204" pitchFamily="34" charset="0"/>
                        </a:rPr>
                        <a:t>Willing to download apps for information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0" dirty="0">
                        <a:solidFill>
                          <a:schemeClr val="tx1">
                            <a:lumMod val="95000"/>
                            <a:lumOff val="5000"/>
                          </a:schemeClr>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bl>
          </a:graphicData>
        </a:graphic>
      </p:graphicFrame>
      <p:grpSp>
        <p:nvGrpSpPr>
          <p:cNvPr id="19" name="Group 18">
            <a:extLst>
              <a:ext uri="{FF2B5EF4-FFF2-40B4-BE49-F238E27FC236}">
                <a16:creationId xmlns:a16="http://schemas.microsoft.com/office/drawing/2014/main" id="{B4D19CA0-1595-401D-B9D6-C77AA027A1B7}"/>
              </a:ext>
            </a:extLst>
          </p:cNvPr>
          <p:cNvGrpSpPr/>
          <p:nvPr/>
        </p:nvGrpSpPr>
        <p:grpSpPr>
          <a:xfrm>
            <a:off x="5829029" y="1981741"/>
            <a:ext cx="2834640" cy="3632105"/>
            <a:chOff x="5935979" y="2515692"/>
            <a:chExt cx="2834640" cy="3783443"/>
          </a:xfrm>
        </p:grpSpPr>
        <p:grpSp>
          <p:nvGrpSpPr>
            <p:cNvPr id="20" name="Group 19">
              <a:extLst>
                <a:ext uri="{FF2B5EF4-FFF2-40B4-BE49-F238E27FC236}">
                  <a16:creationId xmlns:a16="http://schemas.microsoft.com/office/drawing/2014/main" id="{A6B6807D-B05C-441D-946A-412B74ABF820}"/>
                </a:ext>
              </a:extLst>
            </p:cNvPr>
            <p:cNvGrpSpPr/>
            <p:nvPr/>
          </p:nvGrpSpPr>
          <p:grpSpPr>
            <a:xfrm>
              <a:off x="5943599" y="2790825"/>
              <a:ext cx="2819401" cy="3508310"/>
              <a:chOff x="5638799" y="1954651"/>
              <a:chExt cx="2971801" cy="3657600"/>
            </a:xfrm>
          </p:grpSpPr>
          <p:sp>
            <p:nvSpPr>
              <p:cNvPr id="22" name="AutoShape 3">
                <a:extLst>
                  <a:ext uri="{FF2B5EF4-FFF2-40B4-BE49-F238E27FC236}">
                    <a16:creationId xmlns:a16="http://schemas.microsoft.com/office/drawing/2014/main" id="{A2882EB6-0CA4-49AD-8CC5-5D528AAB4CF3}"/>
                  </a:ext>
                </a:extLst>
              </p:cNvPr>
              <p:cNvSpPr>
                <a:spLocks noChangeArrowheads="1"/>
              </p:cNvSpPr>
              <p:nvPr/>
            </p:nvSpPr>
            <p:spPr bwMode="auto">
              <a:xfrm>
                <a:off x="5638799" y="1954651"/>
                <a:ext cx="2971801" cy="3657600"/>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solidFill>
                <a:srgbClr val="2ECADB"/>
              </a:solidFill>
              <a:ln>
                <a:noFill/>
                <a:headEnd/>
                <a:tailEnd/>
              </a:ln>
              <a:effectLst>
                <a:outerShdw blurRad="57150" dist="19050" dir="5400000" algn="ctr" rotWithShape="0">
                  <a:srgbClr val="000000">
                    <a:alpha val="63000"/>
                  </a:srgbClr>
                </a:outerShdw>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2ACAD7F3-D444-4312-9E39-1C6CDC35A24E}"/>
                  </a:ext>
                </a:extLst>
              </p:cNvPr>
              <p:cNvSpPr/>
              <p:nvPr/>
            </p:nvSpPr>
            <p:spPr>
              <a:xfrm>
                <a:off x="5867398" y="2210556"/>
                <a:ext cx="2514600" cy="268057"/>
              </a:xfrm>
              <a:prstGeom prst="rect">
                <a:avLst/>
              </a:prstGeom>
              <a:no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Total Population</a:t>
                </a:r>
              </a:p>
            </p:txBody>
          </p:sp>
          <p:sp>
            <p:nvSpPr>
              <p:cNvPr id="24" name="Rectangle 23">
                <a:extLst>
                  <a:ext uri="{FF2B5EF4-FFF2-40B4-BE49-F238E27FC236}">
                    <a16:creationId xmlns:a16="http://schemas.microsoft.com/office/drawing/2014/main" id="{A491099D-7CE6-4CBD-ACC3-0A1824F3B259}"/>
                  </a:ext>
                </a:extLst>
              </p:cNvPr>
              <p:cNvSpPr/>
              <p:nvPr/>
            </p:nvSpPr>
            <p:spPr>
              <a:xfrm>
                <a:off x="6172198" y="3095336"/>
                <a:ext cx="1905000" cy="457200"/>
              </a:xfrm>
              <a:prstGeom prst="rect">
                <a:avLst/>
              </a:prstGeom>
              <a:no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Target Market Population </a:t>
                </a:r>
              </a:p>
            </p:txBody>
          </p:sp>
          <p:sp>
            <p:nvSpPr>
              <p:cNvPr id="25" name="Rectangle 24">
                <a:extLst>
                  <a:ext uri="{FF2B5EF4-FFF2-40B4-BE49-F238E27FC236}">
                    <a16:creationId xmlns:a16="http://schemas.microsoft.com/office/drawing/2014/main" id="{7BBC8B7D-1698-4F2E-B93F-BADEAEEC0DA5}"/>
                  </a:ext>
                </a:extLst>
              </p:cNvPr>
              <p:cNvSpPr/>
              <p:nvPr/>
            </p:nvSpPr>
            <p:spPr>
              <a:xfrm>
                <a:off x="6078072" y="2554877"/>
                <a:ext cx="2074904" cy="270753"/>
              </a:xfrm>
              <a:prstGeom prst="rect">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319,000,000</a:t>
                </a:r>
              </a:p>
            </p:txBody>
          </p:sp>
          <p:sp>
            <p:nvSpPr>
              <p:cNvPr id="26" name="Rectangle 25">
                <a:extLst>
                  <a:ext uri="{FF2B5EF4-FFF2-40B4-BE49-F238E27FC236}">
                    <a16:creationId xmlns:a16="http://schemas.microsoft.com/office/drawing/2014/main" id="{45EB29FE-5AA4-476E-B275-C93E6D2E2558}"/>
                  </a:ext>
                </a:extLst>
              </p:cNvPr>
              <p:cNvSpPr/>
              <p:nvPr/>
            </p:nvSpPr>
            <p:spPr>
              <a:xfrm>
                <a:off x="6467825" y="4173049"/>
                <a:ext cx="1295400" cy="548417"/>
              </a:xfrm>
              <a:prstGeom prst="rect">
                <a:avLst/>
              </a:prstGeom>
              <a:no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Market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Size</a:t>
                </a:r>
              </a:p>
            </p:txBody>
          </p:sp>
        </p:grpSp>
        <p:sp>
          <p:nvSpPr>
            <p:cNvPr id="21" name="Rectangle 20">
              <a:extLst>
                <a:ext uri="{FF2B5EF4-FFF2-40B4-BE49-F238E27FC236}">
                  <a16:creationId xmlns:a16="http://schemas.microsoft.com/office/drawing/2014/main" id="{474256ED-CD3F-45D4-AD6B-07669B122DE1}"/>
                </a:ext>
              </a:extLst>
            </p:cNvPr>
            <p:cNvSpPr/>
            <p:nvPr/>
          </p:nvSpPr>
          <p:spPr>
            <a:xfrm>
              <a:off x="5935979" y="2515692"/>
              <a:ext cx="2834640" cy="285750"/>
            </a:xfrm>
            <a:prstGeom prst="rect">
              <a:avLst/>
            </a:prstGeom>
            <a:solidFill>
              <a:srgbClr val="1E7D9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Target Market Size</a:t>
              </a:r>
            </a:p>
          </p:txBody>
        </p:sp>
      </p:grpSp>
      <p:graphicFrame>
        <p:nvGraphicFramePr>
          <p:cNvPr id="27" name="Table 26">
            <a:extLst>
              <a:ext uri="{FF2B5EF4-FFF2-40B4-BE49-F238E27FC236}">
                <a16:creationId xmlns:a16="http://schemas.microsoft.com/office/drawing/2014/main" id="{6C576D88-5B2B-4CC6-B0D3-2900EE3B79C3}"/>
              </a:ext>
            </a:extLst>
          </p:cNvPr>
          <p:cNvGraphicFramePr>
            <a:graphicFrameLocks noGrp="1"/>
          </p:cNvGraphicFramePr>
          <p:nvPr>
            <p:extLst>
              <p:ext uri="{D42A27DB-BD31-4B8C-83A1-F6EECF244321}">
                <p14:modId xmlns:p14="http://schemas.microsoft.com/office/powerpoint/2010/main" val="2675621876"/>
              </p:ext>
            </p:extLst>
          </p:nvPr>
        </p:nvGraphicFramePr>
        <p:xfrm>
          <a:off x="423337" y="1140004"/>
          <a:ext cx="8229600" cy="675640"/>
        </p:xfrm>
        <a:graphic>
          <a:graphicData uri="http://schemas.openxmlformats.org/drawingml/2006/table">
            <a:tbl>
              <a:tblPr firstRow="1" bandRow="1"/>
              <a:tblGrid>
                <a:gridCol w="15240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01752">
                <a:tc gridSpan="4">
                  <a:txBody>
                    <a:bodyPr/>
                    <a:lstStyle>
                      <a:lvl1pPr marL="0" algn="l" defTabSz="1088592" rtl="0" eaLnBrk="1" latinLnBrk="0" hangingPunct="1">
                        <a:defRPr sz="2133" b="1" kern="1200">
                          <a:solidFill>
                            <a:schemeClr val="lt1"/>
                          </a:solidFill>
                          <a:latin typeface="Arial"/>
                          <a:cs typeface="Arial"/>
                        </a:defRPr>
                      </a:lvl1pPr>
                      <a:lvl2pPr marL="544297" algn="l" defTabSz="1088592" rtl="0" eaLnBrk="1" latinLnBrk="0" hangingPunct="1">
                        <a:defRPr sz="2133" b="1" kern="1200">
                          <a:solidFill>
                            <a:schemeClr val="lt1"/>
                          </a:solidFill>
                          <a:latin typeface="Arial"/>
                          <a:cs typeface="Arial"/>
                        </a:defRPr>
                      </a:lvl2pPr>
                      <a:lvl3pPr marL="1088592" algn="l" defTabSz="1088592" rtl="0" eaLnBrk="1" latinLnBrk="0" hangingPunct="1">
                        <a:defRPr sz="2133" b="1" kern="1200">
                          <a:solidFill>
                            <a:schemeClr val="lt1"/>
                          </a:solidFill>
                          <a:latin typeface="Arial"/>
                          <a:cs typeface="Arial"/>
                        </a:defRPr>
                      </a:lvl3pPr>
                      <a:lvl4pPr marL="1632889" algn="l" defTabSz="1088592" rtl="0" eaLnBrk="1" latinLnBrk="0" hangingPunct="1">
                        <a:defRPr sz="2133" b="1" kern="1200">
                          <a:solidFill>
                            <a:schemeClr val="lt1"/>
                          </a:solidFill>
                          <a:latin typeface="Arial"/>
                          <a:cs typeface="Arial"/>
                        </a:defRPr>
                      </a:lvl4pPr>
                      <a:lvl5pPr marL="2177184" algn="l" defTabSz="1088592" rtl="0" eaLnBrk="1" latinLnBrk="0" hangingPunct="1">
                        <a:defRPr sz="2133" b="1" kern="1200">
                          <a:solidFill>
                            <a:schemeClr val="lt1"/>
                          </a:solidFill>
                          <a:latin typeface="Arial"/>
                          <a:cs typeface="Arial"/>
                        </a:defRPr>
                      </a:lvl5pPr>
                      <a:lvl6pPr marL="2721481" algn="l" defTabSz="1088592" rtl="0" eaLnBrk="1" latinLnBrk="0" hangingPunct="1">
                        <a:defRPr sz="2133" b="1" kern="1200">
                          <a:solidFill>
                            <a:schemeClr val="lt1"/>
                          </a:solidFill>
                          <a:latin typeface="Arial"/>
                          <a:cs typeface="Arial"/>
                        </a:defRPr>
                      </a:lvl6pPr>
                      <a:lvl7pPr marL="3265777" algn="l" defTabSz="1088592" rtl="0" eaLnBrk="1" latinLnBrk="0" hangingPunct="1">
                        <a:defRPr sz="2133" b="1" kern="1200">
                          <a:solidFill>
                            <a:schemeClr val="lt1"/>
                          </a:solidFill>
                          <a:latin typeface="Arial"/>
                          <a:cs typeface="Arial"/>
                        </a:defRPr>
                      </a:lvl7pPr>
                      <a:lvl8pPr marL="3810073" algn="l" defTabSz="1088592" rtl="0" eaLnBrk="1" latinLnBrk="0" hangingPunct="1">
                        <a:defRPr sz="2133" b="1" kern="1200">
                          <a:solidFill>
                            <a:schemeClr val="lt1"/>
                          </a:solidFill>
                          <a:latin typeface="Arial"/>
                          <a:cs typeface="Arial"/>
                        </a:defRPr>
                      </a:lvl8pPr>
                      <a:lvl9pPr marL="4354370" algn="l" defTabSz="1088592" rtl="0" eaLnBrk="1" latinLnBrk="0" hangingPunct="1">
                        <a:defRPr sz="2133" b="1" kern="1200">
                          <a:solidFill>
                            <a:schemeClr val="lt1"/>
                          </a:solidFill>
                          <a:latin typeface="Arial"/>
                          <a:cs typeface="Arial"/>
                        </a:defRPr>
                      </a:lvl9pPr>
                    </a:lstStyle>
                    <a:p>
                      <a:pPr algn="ctr"/>
                      <a:r>
                        <a:rPr lang="en-US" sz="1400" dirty="0">
                          <a:solidFill>
                            <a:schemeClr val="bg1"/>
                          </a:solidFill>
                          <a:latin typeface="Arial" panose="020B0604020202020204" pitchFamily="34" charset="0"/>
                          <a:cs typeface="Arial" panose="020B0604020202020204" pitchFamily="34" charset="0"/>
                        </a:rPr>
                        <a:t>Market</a:t>
                      </a:r>
                      <a:r>
                        <a:rPr lang="en-US" sz="1400" baseline="0" dirty="0">
                          <a:solidFill>
                            <a:schemeClr val="bg1"/>
                          </a:solidFill>
                          <a:latin typeface="Arial" panose="020B0604020202020204" pitchFamily="34" charset="0"/>
                          <a:cs typeface="Arial" panose="020B0604020202020204" pitchFamily="34" charset="0"/>
                        </a:rPr>
                        <a:t> Statistics</a:t>
                      </a:r>
                      <a:endParaRPr lang="en-US" sz="1400" dirty="0">
                        <a:solidFill>
                          <a:schemeClr val="bg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E7D9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Industry Name:</a:t>
                      </a: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cs typeface="Arial" panose="020B0604020202020204" pitchFamily="34" charset="0"/>
                        </a:rPr>
                        <a:t>Mobile App</a:t>
                      </a: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r>
                        <a:rPr lang="en-US" sz="1400" dirty="0">
                          <a:solidFill>
                            <a:schemeClr val="tx1">
                              <a:lumMod val="95000"/>
                              <a:lumOff val="5000"/>
                            </a:schemeClr>
                          </a:solidFill>
                          <a:latin typeface="Arial" panose="020B0604020202020204" pitchFamily="34" charset="0"/>
                          <a:cs typeface="Arial" panose="020B0604020202020204" pitchFamily="34" charset="0"/>
                        </a:rPr>
                        <a:t>Annual</a:t>
                      </a:r>
                      <a:r>
                        <a:rPr lang="en-US" sz="1400" baseline="0" dirty="0">
                          <a:solidFill>
                            <a:schemeClr val="tx1">
                              <a:lumMod val="95000"/>
                              <a:lumOff val="5000"/>
                            </a:schemeClr>
                          </a:solidFill>
                          <a:latin typeface="Arial" panose="020B0604020202020204" pitchFamily="34" charset="0"/>
                          <a:cs typeface="Arial" panose="020B0604020202020204" pitchFamily="34" charset="0"/>
                        </a:rPr>
                        <a:t> Industry Sales:</a:t>
                      </a:r>
                      <a:endParaRPr lang="en-US" sz="1400" dirty="0">
                        <a:solidFill>
                          <a:schemeClr val="tx1">
                            <a:lumMod val="95000"/>
                            <a:lumOff val="5000"/>
                          </a:schemeClr>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mpd="sng">
                      <a:solidFill>
                        <a:srgbClr val="FFFFFF"/>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ECADB"/>
                    </a:solidFill>
                  </a:tcPr>
                </a:tc>
                <a:tc>
                  <a:txBody>
                    <a:bodyPr/>
                    <a:lstStyle>
                      <a:lvl1pPr marL="0" algn="l" defTabSz="1088592" rtl="0" eaLnBrk="1" latinLnBrk="0" hangingPunct="1">
                        <a:defRPr sz="2133" kern="1200">
                          <a:solidFill>
                            <a:schemeClr val="dk1"/>
                          </a:solidFill>
                          <a:latin typeface="Arial"/>
                          <a:cs typeface="Arial"/>
                        </a:defRPr>
                      </a:lvl1pPr>
                      <a:lvl2pPr marL="544297" algn="l" defTabSz="1088592" rtl="0" eaLnBrk="1" latinLnBrk="0" hangingPunct="1">
                        <a:defRPr sz="2133" kern="1200">
                          <a:solidFill>
                            <a:schemeClr val="dk1"/>
                          </a:solidFill>
                          <a:latin typeface="Arial"/>
                          <a:cs typeface="Arial"/>
                        </a:defRPr>
                      </a:lvl2pPr>
                      <a:lvl3pPr marL="1088592" algn="l" defTabSz="1088592" rtl="0" eaLnBrk="1" latinLnBrk="0" hangingPunct="1">
                        <a:defRPr sz="2133" kern="1200">
                          <a:solidFill>
                            <a:schemeClr val="dk1"/>
                          </a:solidFill>
                          <a:latin typeface="Arial"/>
                          <a:cs typeface="Arial"/>
                        </a:defRPr>
                      </a:lvl3pPr>
                      <a:lvl4pPr marL="1632889" algn="l" defTabSz="1088592" rtl="0" eaLnBrk="1" latinLnBrk="0" hangingPunct="1">
                        <a:defRPr sz="2133" kern="1200">
                          <a:solidFill>
                            <a:schemeClr val="dk1"/>
                          </a:solidFill>
                          <a:latin typeface="Arial"/>
                          <a:cs typeface="Arial"/>
                        </a:defRPr>
                      </a:lvl4pPr>
                      <a:lvl5pPr marL="2177184" algn="l" defTabSz="1088592" rtl="0" eaLnBrk="1" latinLnBrk="0" hangingPunct="1">
                        <a:defRPr sz="2133" kern="1200">
                          <a:solidFill>
                            <a:schemeClr val="dk1"/>
                          </a:solidFill>
                          <a:latin typeface="Arial"/>
                          <a:cs typeface="Arial"/>
                        </a:defRPr>
                      </a:lvl5pPr>
                      <a:lvl6pPr marL="2721481" algn="l" defTabSz="1088592" rtl="0" eaLnBrk="1" latinLnBrk="0" hangingPunct="1">
                        <a:defRPr sz="2133" kern="1200">
                          <a:solidFill>
                            <a:schemeClr val="dk1"/>
                          </a:solidFill>
                          <a:latin typeface="Arial"/>
                          <a:cs typeface="Arial"/>
                        </a:defRPr>
                      </a:lvl6pPr>
                      <a:lvl7pPr marL="3265777" algn="l" defTabSz="1088592" rtl="0" eaLnBrk="1" latinLnBrk="0" hangingPunct="1">
                        <a:defRPr sz="2133" kern="1200">
                          <a:solidFill>
                            <a:schemeClr val="dk1"/>
                          </a:solidFill>
                          <a:latin typeface="Arial"/>
                          <a:cs typeface="Arial"/>
                        </a:defRPr>
                      </a:lvl7pPr>
                      <a:lvl8pPr marL="3810073" algn="l" defTabSz="1088592" rtl="0" eaLnBrk="1" latinLnBrk="0" hangingPunct="1">
                        <a:defRPr sz="2133" kern="1200">
                          <a:solidFill>
                            <a:schemeClr val="dk1"/>
                          </a:solidFill>
                          <a:latin typeface="Arial"/>
                          <a:cs typeface="Arial"/>
                        </a:defRPr>
                      </a:lvl8pPr>
                      <a:lvl9pPr marL="4354370" algn="l" defTabSz="1088592" rtl="0" eaLnBrk="1" latinLnBrk="0" hangingPunct="1">
                        <a:defRPr sz="2133" kern="1200">
                          <a:solidFill>
                            <a:schemeClr val="dk1"/>
                          </a:solidFill>
                          <a:latin typeface="Arial"/>
                          <a:cs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95000"/>
                              <a:lumOff val="5000"/>
                            </a:schemeClr>
                          </a:solidFill>
                          <a:latin typeface="Arial" panose="020B0604020202020204" pitchFamily="34" charset="0"/>
                          <a:cs typeface="Arial" panose="020B0604020202020204" pitchFamily="34" charset="0"/>
                        </a:rPr>
                        <a:t>$70 Billion</a:t>
                      </a:r>
                    </a:p>
                  </a:txBody>
                  <a:tcPr anchor="ctr">
                    <a:lnL w="12700" cmpd="sng">
                      <a:solidFill>
                        <a:srgbClr val="FFFFFF"/>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bl>
          </a:graphicData>
        </a:graphic>
      </p:graphicFrame>
      <p:sp>
        <p:nvSpPr>
          <p:cNvPr id="28" name="Rectangle 27">
            <a:extLst>
              <a:ext uri="{FF2B5EF4-FFF2-40B4-BE49-F238E27FC236}">
                <a16:creationId xmlns:a16="http://schemas.microsoft.com/office/drawing/2014/main" id="{0B859404-EC69-4A2D-970F-CE58CD56CF06}"/>
              </a:ext>
            </a:extLst>
          </p:cNvPr>
          <p:cNvSpPr/>
          <p:nvPr/>
        </p:nvSpPr>
        <p:spPr>
          <a:xfrm>
            <a:off x="6603990" y="3781520"/>
            <a:ext cx="1240694" cy="259702"/>
          </a:xfrm>
          <a:prstGeom prst="rect">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14,000,000</a:t>
            </a:r>
          </a:p>
        </p:txBody>
      </p:sp>
      <p:sp>
        <p:nvSpPr>
          <p:cNvPr id="29" name="Rectangle 28">
            <a:extLst>
              <a:ext uri="{FF2B5EF4-FFF2-40B4-BE49-F238E27FC236}">
                <a16:creationId xmlns:a16="http://schemas.microsoft.com/office/drawing/2014/main" id="{6D69987B-44DB-4B73-AF71-6BC7852FC974}"/>
              </a:ext>
            </a:extLst>
          </p:cNvPr>
          <p:cNvSpPr/>
          <p:nvPr/>
        </p:nvSpPr>
        <p:spPr>
          <a:xfrm>
            <a:off x="6654206" y="4857890"/>
            <a:ext cx="1185985" cy="259702"/>
          </a:xfrm>
          <a:prstGeom prst="rect">
            <a:avLst/>
          </a:prstGeom>
          <a:solidFill>
            <a:srgbClr val="FFFFFF"/>
          </a:solidFill>
          <a:ln w="12700" cap="flat" cmpd="sng" algn="ctr">
            <a:solidFill>
              <a:srgbClr val="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rial" panose="020B0604020202020204" pitchFamily="34" charset="0"/>
                <a:ea typeface="Arial" charset="0"/>
                <a:cs typeface="Arial" panose="020B0604020202020204" pitchFamily="34" charset="0"/>
              </a:rPr>
              <a:t>140,000</a:t>
            </a:r>
          </a:p>
        </p:txBody>
      </p:sp>
      <p:sp>
        <p:nvSpPr>
          <p:cNvPr id="30" name="Title 3">
            <a:extLst>
              <a:ext uri="{FF2B5EF4-FFF2-40B4-BE49-F238E27FC236}">
                <a16:creationId xmlns:a16="http://schemas.microsoft.com/office/drawing/2014/main" id="{D5E7248C-965A-4901-8775-BFA6D8515E45}"/>
              </a:ext>
            </a:extLst>
          </p:cNvPr>
          <p:cNvSpPr>
            <a:spLocks noGrp="1"/>
          </p:cNvSpPr>
          <p:nvPr>
            <p:ph type="title"/>
          </p:nvPr>
        </p:nvSpPr>
        <p:spPr>
          <a:xfrm>
            <a:off x="994187" y="40735"/>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Market Analysis</a:t>
            </a:r>
          </a:p>
        </p:txBody>
      </p:sp>
      <p:pic>
        <p:nvPicPr>
          <p:cNvPr id="31" name="Picture 30"/>
          <p:cNvPicPr>
            <a:picLocks noChangeAspect="1"/>
          </p:cNvPicPr>
          <p:nvPr/>
        </p:nvPicPr>
        <p:blipFill>
          <a:blip r:embed="rId3"/>
          <a:stretch>
            <a:fillRect/>
          </a:stretch>
        </p:blipFill>
        <p:spPr>
          <a:xfrm>
            <a:off x="6863898" y="5711853"/>
            <a:ext cx="2280102" cy="1146147"/>
          </a:xfrm>
          <a:prstGeom prst="rect">
            <a:avLst/>
          </a:prstGeom>
        </p:spPr>
      </p:pic>
      <p:pic>
        <p:nvPicPr>
          <p:cNvPr id="33"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75968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50F8AF52-4F67-4355-BB08-B39045F1A436}"/>
              </a:ext>
            </a:extLst>
          </p:cNvPr>
          <p:cNvSpPr>
            <a:spLocks noGrp="1"/>
          </p:cNvSpPr>
          <p:nvPr>
            <p:ph type="title"/>
          </p:nvPr>
        </p:nvSpPr>
        <p:spPr>
          <a:xfrm>
            <a:off x="1021481" y="110547"/>
            <a:ext cx="7101038" cy="1371600"/>
          </a:xfrm>
        </p:spPr>
        <p:txBody>
          <a:bodyPr>
            <a:normAutofit/>
          </a:bodyPr>
          <a:lstStyle/>
          <a:p>
            <a:pPr algn="ctr"/>
            <a:r>
              <a:rPr lang="en-US" sz="5400" u="sng" dirty="0">
                <a:solidFill>
                  <a:schemeClr val="tx1">
                    <a:lumMod val="95000"/>
                    <a:lumOff val="5000"/>
                  </a:schemeClr>
                </a:solidFill>
                <a:effectLst>
                  <a:outerShdw blurRad="38100" dist="38100" dir="2700000" algn="tl">
                    <a:srgbClr val="000000">
                      <a:alpha val="43137"/>
                    </a:srgbClr>
                  </a:outerShdw>
                </a:effectLst>
                <a:latin typeface="Rockwell" panose="02060603020205020403" pitchFamily="18" charset="0"/>
                <a:cs typeface="Times New Roman" panose="02020603050405020304" pitchFamily="18" charset="0"/>
              </a:rPr>
              <a:t>Marketing and Sales</a:t>
            </a:r>
          </a:p>
        </p:txBody>
      </p:sp>
      <p:pic>
        <p:nvPicPr>
          <p:cNvPr id="5" name="Picture 4">
            <a:extLst>
              <a:ext uri="{FF2B5EF4-FFF2-40B4-BE49-F238E27FC236}">
                <a16:creationId xmlns:a16="http://schemas.microsoft.com/office/drawing/2014/main" id="{2923A4BB-F8C6-4FBF-AA6F-93509FB3BBDC}"/>
              </a:ext>
            </a:extLst>
          </p:cNvPr>
          <p:cNvPicPr>
            <a:picLocks noChangeAspect="1"/>
          </p:cNvPicPr>
          <p:nvPr/>
        </p:nvPicPr>
        <p:blipFill>
          <a:blip r:embed="rId3"/>
          <a:stretch>
            <a:fillRect/>
          </a:stretch>
        </p:blipFill>
        <p:spPr>
          <a:xfrm>
            <a:off x="7426036" y="5994425"/>
            <a:ext cx="1717964" cy="86357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325070096"/>
              </p:ext>
            </p:extLst>
          </p:nvPr>
        </p:nvGraphicFramePr>
        <p:xfrm>
          <a:off x="690850" y="4349625"/>
          <a:ext cx="7762300" cy="1285240"/>
        </p:xfrm>
        <a:graphic>
          <a:graphicData uri="http://schemas.openxmlformats.org/drawingml/2006/table">
            <a:tbl>
              <a:tblPr firstRow="1" bandRow="1">
                <a:solidFill>
                  <a:schemeClr val="bg1"/>
                </a:solidFill>
                <a:tableStyleId>{616DA210-FB5B-4158-B5E0-FEB733F419BA}</a:tableStyleId>
              </a:tblPr>
              <a:tblGrid>
                <a:gridCol w="1552460">
                  <a:extLst>
                    <a:ext uri="{9D8B030D-6E8A-4147-A177-3AD203B41FA5}">
                      <a16:colId xmlns:a16="http://schemas.microsoft.com/office/drawing/2014/main" val="4267125958"/>
                    </a:ext>
                  </a:extLst>
                </a:gridCol>
                <a:gridCol w="1552460">
                  <a:extLst>
                    <a:ext uri="{9D8B030D-6E8A-4147-A177-3AD203B41FA5}">
                      <a16:colId xmlns:a16="http://schemas.microsoft.com/office/drawing/2014/main" val="2977532637"/>
                    </a:ext>
                  </a:extLst>
                </a:gridCol>
                <a:gridCol w="1552460">
                  <a:extLst>
                    <a:ext uri="{9D8B030D-6E8A-4147-A177-3AD203B41FA5}">
                      <a16:colId xmlns:a16="http://schemas.microsoft.com/office/drawing/2014/main" val="953889383"/>
                    </a:ext>
                  </a:extLst>
                </a:gridCol>
                <a:gridCol w="1552460">
                  <a:extLst>
                    <a:ext uri="{9D8B030D-6E8A-4147-A177-3AD203B41FA5}">
                      <a16:colId xmlns:a16="http://schemas.microsoft.com/office/drawing/2014/main" val="2828697196"/>
                    </a:ext>
                  </a:extLst>
                </a:gridCol>
                <a:gridCol w="1552460">
                  <a:extLst>
                    <a:ext uri="{9D8B030D-6E8A-4147-A177-3AD203B41FA5}">
                      <a16:colId xmlns:a16="http://schemas.microsoft.com/office/drawing/2014/main" val="293759318"/>
                    </a:ext>
                  </a:extLst>
                </a:gridCol>
              </a:tblGrid>
              <a:tr h="370840">
                <a:tc>
                  <a:txBody>
                    <a:bodyPr/>
                    <a:lstStyle/>
                    <a:p>
                      <a:r>
                        <a:rPr lang="en-US" dirty="0">
                          <a:solidFill>
                            <a:schemeClr val="bg1"/>
                          </a:solidFill>
                          <a:latin typeface="Arial" panose="020B0604020202020204" pitchFamily="34" charset="0"/>
                          <a:cs typeface="Arial" panose="020B0604020202020204" pitchFamily="34" charset="0"/>
                        </a:rPr>
                        <a:t>Monday</a:t>
                      </a:r>
                    </a:p>
                  </a:txBody>
                  <a:tcPr>
                    <a:solidFill>
                      <a:srgbClr val="1E7D91"/>
                    </a:solidFill>
                  </a:tcPr>
                </a:tc>
                <a:tc>
                  <a:txBody>
                    <a:bodyPr/>
                    <a:lstStyle/>
                    <a:p>
                      <a:r>
                        <a:rPr lang="en-US" dirty="0">
                          <a:solidFill>
                            <a:schemeClr val="bg1"/>
                          </a:solidFill>
                          <a:latin typeface="Arial" panose="020B0604020202020204" pitchFamily="34" charset="0"/>
                          <a:cs typeface="Arial" panose="020B0604020202020204" pitchFamily="34" charset="0"/>
                        </a:rPr>
                        <a:t>Tuesday</a:t>
                      </a:r>
                    </a:p>
                  </a:txBody>
                  <a:tcPr>
                    <a:solidFill>
                      <a:srgbClr val="1E7B90"/>
                    </a:solidFill>
                  </a:tcPr>
                </a:tc>
                <a:tc>
                  <a:txBody>
                    <a:bodyPr/>
                    <a:lstStyle/>
                    <a:p>
                      <a:r>
                        <a:rPr lang="en-US" dirty="0">
                          <a:solidFill>
                            <a:schemeClr val="bg1"/>
                          </a:solidFill>
                          <a:latin typeface="Arial" panose="020B0604020202020204" pitchFamily="34" charset="0"/>
                          <a:cs typeface="Arial" panose="020B0604020202020204" pitchFamily="34" charset="0"/>
                        </a:rPr>
                        <a:t>Wednesday</a:t>
                      </a:r>
                    </a:p>
                  </a:txBody>
                  <a:tcPr>
                    <a:solidFill>
                      <a:srgbClr val="1E7B90"/>
                    </a:solidFill>
                  </a:tcPr>
                </a:tc>
                <a:tc>
                  <a:txBody>
                    <a:bodyPr/>
                    <a:lstStyle/>
                    <a:p>
                      <a:r>
                        <a:rPr lang="en-US" dirty="0">
                          <a:solidFill>
                            <a:schemeClr val="bg1"/>
                          </a:solidFill>
                          <a:latin typeface="Arial" panose="020B0604020202020204" pitchFamily="34" charset="0"/>
                          <a:cs typeface="Arial" panose="020B0604020202020204" pitchFamily="34" charset="0"/>
                        </a:rPr>
                        <a:t>Thursday</a:t>
                      </a:r>
                    </a:p>
                  </a:txBody>
                  <a:tcPr>
                    <a:solidFill>
                      <a:srgbClr val="1E7B90"/>
                    </a:solidFill>
                  </a:tcPr>
                </a:tc>
                <a:tc>
                  <a:txBody>
                    <a:bodyPr/>
                    <a:lstStyle/>
                    <a:p>
                      <a:r>
                        <a:rPr lang="en-US" dirty="0">
                          <a:solidFill>
                            <a:schemeClr val="bg1"/>
                          </a:solidFill>
                          <a:latin typeface="Arial" panose="020B0604020202020204" pitchFamily="34" charset="0"/>
                          <a:cs typeface="Arial" panose="020B0604020202020204" pitchFamily="34" charset="0"/>
                        </a:rPr>
                        <a:t>Friday</a:t>
                      </a:r>
                    </a:p>
                  </a:txBody>
                  <a:tcPr>
                    <a:solidFill>
                      <a:srgbClr val="1E7B90"/>
                    </a:solidFill>
                  </a:tcPr>
                </a:tc>
                <a:extLst>
                  <a:ext uri="{0D108BD9-81ED-4DB2-BD59-A6C34878D82A}">
                    <a16:rowId xmlns:a16="http://schemas.microsoft.com/office/drawing/2014/main" val="2750711412"/>
                  </a:ext>
                </a:extLst>
              </a:tr>
              <a:tr h="370840">
                <a:tc>
                  <a:txBody>
                    <a:bodyPr/>
                    <a:lstStyle/>
                    <a:p>
                      <a:r>
                        <a:rPr lang="en-US" dirty="0">
                          <a:latin typeface="Arial" panose="020B0604020202020204" pitchFamily="34" charset="0"/>
                          <a:cs typeface="Arial" panose="020B0604020202020204" pitchFamily="34" charset="0"/>
                        </a:rPr>
                        <a:t>Tip of the Day – Twitter</a:t>
                      </a:r>
                    </a:p>
                  </a:txBody>
                  <a:tcPr>
                    <a:solidFill>
                      <a:schemeClr val="bg1">
                        <a:alpha val="20000"/>
                      </a:schemeClr>
                    </a:solidFill>
                  </a:tcPr>
                </a:tc>
                <a:tc>
                  <a:txBody>
                    <a:bodyPr/>
                    <a:lstStyle/>
                    <a:p>
                      <a:r>
                        <a:rPr lang="en-US" dirty="0">
                          <a:latin typeface="Arial" panose="020B0604020202020204" pitchFamily="34" charset="0"/>
                          <a:cs typeface="Arial" panose="020B0604020202020204" pitchFamily="34" charset="0"/>
                        </a:rPr>
                        <a:t>Tip of the Day </a:t>
                      </a:r>
                      <a:r>
                        <a:rPr lang="en-US" baseline="0" dirty="0">
                          <a:latin typeface="Arial" panose="020B0604020202020204" pitchFamily="34" charset="0"/>
                          <a:cs typeface="Arial" panose="020B0604020202020204" pitchFamily="34" charset="0"/>
                        </a:rPr>
                        <a:t>–Instagram</a:t>
                      </a:r>
                      <a:endParaRPr lang="en-US"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US" dirty="0">
                          <a:latin typeface="Arial" panose="020B0604020202020204" pitchFamily="34" charset="0"/>
                          <a:cs typeface="Arial" panose="020B0604020202020204" pitchFamily="34" charset="0"/>
                        </a:rPr>
                        <a:t>Dish</a:t>
                      </a:r>
                      <a:r>
                        <a:rPr lang="en-US" baseline="0" dirty="0">
                          <a:latin typeface="Arial" panose="020B0604020202020204" pitchFamily="34" charset="0"/>
                          <a:cs typeface="Arial" panose="020B0604020202020204" pitchFamily="34" charset="0"/>
                        </a:rPr>
                        <a:t> on Fish – YouTube &amp; Instagram</a:t>
                      </a:r>
                      <a:endParaRPr lang="en-US"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US" dirty="0">
                          <a:latin typeface="Arial" panose="020B0604020202020204" pitchFamily="34" charset="0"/>
                          <a:cs typeface="Arial" panose="020B0604020202020204" pitchFamily="34" charset="0"/>
                        </a:rPr>
                        <a:t>Tip of the Day</a:t>
                      </a:r>
                      <a:r>
                        <a:rPr lang="en-US" baseline="0" dirty="0">
                          <a:latin typeface="Arial" panose="020B0604020202020204" pitchFamily="34" charset="0"/>
                          <a:cs typeface="Arial" panose="020B0604020202020204" pitchFamily="34" charset="0"/>
                        </a:rPr>
                        <a:t> – Instagram </a:t>
                      </a:r>
                      <a:endParaRPr lang="en-US"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Tip</a:t>
                      </a:r>
                      <a:r>
                        <a:rPr lang="en-US" baseline="0" dirty="0">
                          <a:latin typeface="Arial" panose="020B0604020202020204" pitchFamily="34" charset="0"/>
                          <a:cs typeface="Arial" panose="020B0604020202020204" pitchFamily="34" charset="0"/>
                        </a:rPr>
                        <a:t> of the Day – Twitter </a:t>
                      </a:r>
                      <a:endParaRPr lang="en-US" dirty="0">
                        <a:latin typeface="Arial" panose="020B0604020202020204" pitchFamily="34" charset="0"/>
                        <a:cs typeface="Arial" panose="020B0604020202020204" pitchFamily="34" charset="0"/>
                      </a:endParaRPr>
                    </a:p>
                  </a:txBody>
                  <a:tcPr>
                    <a:solidFill>
                      <a:schemeClr val="bg1">
                        <a:alpha val="20000"/>
                      </a:schemeClr>
                    </a:solidFill>
                  </a:tcPr>
                </a:tc>
                <a:extLst>
                  <a:ext uri="{0D108BD9-81ED-4DB2-BD59-A6C34878D82A}">
                    <a16:rowId xmlns:a16="http://schemas.microsoft.com/office/drawing/2014/main" val="3189186047"/>
                  </a:ext>
                </a:extLst>
              </a:tr>
            </a:tbl>
          </a:graphicData>
        </a:graphic>
      </p:graphicFrame>
      <p:sp>
        <p:nvSpPr>
          <p:cNvPr id="10" name="Rectangle 9"/>
          <p:cNvSpPr/>
          <p:nvPr/>
        </p:nvSpPr>
        <p:spPr>
          <a:xfrm>
            <a:off x="1021481" y="1241082"/>
            <a:ext cx="7637610" cy="3108543"/>
          </a:xfrm>
          <a:prstGeom prst="rect">
            <a:avLst/>
          </a:prstGeom>
        </p:spPr>
        <p:txBody>
          <a:bodyPr wrap="square">
            <a:spAutoFit/>
          </a:bodyPr>
          <a:lstStyle/>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Partner with local fish stores</a:t>
            </a:r>
          </a:p>
          <a:p>
            <a:pPr marL="285750" lvl="0" indent="-285750">
              <a:buFont typeface="Wingdings" panose="05000000000000000000" pitchFamily="2" charset="2"/>
              <a:buChar char="v"/>
            </a:pPr>
            <a:endParaRPr lang="en-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Paid promotion on YouTube and Twitter</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Attendance of aquarium related events</a:t>
            </a:r>
          </a:p>
          <a:p>
            <a:pPr marL="285750" lvl="0" indent="-285750">
              <a:buFont typeface="Wingdings" panose="05000000000000000000" pitchFamily="2" charset="2"/>
              <a:buChar char="v"/>
            </a:pPr>
            <a:endParaRPr lang="es-US" sz="2800" dirty="0">
              <a:latin typeface="Rockwell" panose="02060603020205020403" pitchFamily="18" charset="0"/>
              <a:cs typeface="Times New Roman" panose="02020603050405020304" pitchFamily="18" charset="0"/>
            </a:endParaRPr>
          </a:p>
          <a:p>
            <a:pPr marL="285750" lvl="0" indent="-285750">
              <a:buFont typeface="Wingdings" panose="05000000000000000000" pitchFamily="2" charset="2"/>
              <a:buChar char="v"/>
            </a:pPr>
            <a:r>
              <a:rPr lang="en-US" sz="2800" dirty="0">
                <a:latin typeface="Rockwell" panose="02060603020205020403" pitchFamily="18" charset="0"/>
                <a:cs typeface="Times New Roman" panose="02020603050405020304" pitchFamily="18" charset="0"/>
              </a:rPr>
              <a:t>“Tip of the Day” and “Dish on Fish”</a:t>
            </a:r>
            <a:endParaRPr lang="es-US" sz="2800" dirty="0">
              <a:latin typeface="Rockwell" panose="02060603020205020403" pitchFamily="18" charset="0"/>
              <a:cs typeface="Times New Roman" panose="02020603050405020304" pitchFamily="18" charset="0"/>
            </a:endParaRPr>
          </a:p>
        </p:txBody>
      </p:sp>
      <p:pic>
        <p:nvPicPr>
          <p:cNvPr id="9" name="Picture 2" descr="AQ-No-Na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993" y="5489763"/>
            <a:ext cx="1213111" cy="1368236"/>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59256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Custom 7">
      <a:dk1>
        <a:sysClr val="windowText" lastClr="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853</TotalTime>
  <Words>2237</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ＭＳ Ｐゴシック</vt:lpstr>
      <vt:lpstr>Arial</vt:lpstr>
      <vt:lpstr>Calibri</vt:lpstr>
      <vt:lpstr>Capella Light</vt:lpstr>
      <vt:lpstr>Century Gothic</vt:lpstr>
      <vt:lpstr>Dubai</vt:lpstr>
      <vt:lpstr>Garamond</vt:lpstr>
      <vt:lpstr>Rockwell</vt:lpstr>
      <vt:lpstr>Times New Roman</vt:lpstr>
      <vt:lpstr>Wingdings</vt:lpstr>
      <vt:lpstr>Savon</vt:lpstr>
      <vt:lpstr>PowerPoint Presentation</vt:lpstr>
      <vt:lpstr>AQUARIPEDIA</vt:lpstr>
      <vt:lpstr>Problem</vt:lpstr>
      <vt:lpstr>Solution</vt:lpstr>
      <vt:lpstr>The App</vt:lpstr>
      <vt:lpstr>PowerPoint Presentation</vt:lpstr>
      <vt:lpstr>Business Model</vt:lpstr>
      <vt:lpstr>Market Analysis</vt:lpstr>
      <vt:lpstr>Marketing and Sales</vt:lpstr>
      <vt:lpstr>Competition</vt:lpstr>
      <vt:lpstr>Qualifications</vt:lpstr>
      <vt:lpstr>Sales Projections</vt:lpstr>
      <vt:lpstr>Startup Funds</vt:lpstr>
      <vt:lpstr>PowerPoint Presentation</vt:lpstr>
      <vt:lpstr>We have your  finformation!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Harrington</dc:creator>
  <cp:lastModifiedBy>freshmen [Student]</cp:lastModifiedBy>
  <cp:revision>216</cp:revision>
  <cp:lastPrinted>2018-05-20T15:55:54Z</cp:lastPrinted>
  <dcterms:created xsi:type="dcterms:W3CDTF">2017-12-11T01:33:03Z</dcterms:created>
  <dcterms:modified xsi:type="dcterms:W3CDTF">2018-05-21T11:49:21Z</dcterms:modified>
</cp:coreProperties>
</file>