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Open Sans" panose="020B060402020202020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029ED1-2932-4DAA-8D86-A0D4806F77C4}">
  <a:tblStyle styleId="{01029ED1-2932-4DAA-8D86-A0D4806F77C4}"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font>
          <a:latin typeface="Century Gothic"/>
          <a:ea typeface="Century Gothic"/>
          <a:cs typeface="Century Gothic"/>
        </a:font>
        <a:schemeClr val="lt1"/>
      </a:tcTxStyle>
      <a:tcStyle>
        <a:tcBdr/>
        <a:fill>
          <a:solidFill>
            <a:schemeClr val="dk1"/>
          </a:solidFill>
        </a:fill>
      </a:tcStyle>
    </a:lastCol>
    <a:firstCol>
      <a:tcTxStyle b="on" i="off">
        <a:font>
          <a:latin typeface="Century Gothic"/>
          <a:ea typeface="Century Gothic"/>
          <a:cs typeface="Century Gothic"/>
        </a:font>
        <a:schemeClr val="lt1"/>
      </a:tcTxStyle>
      <a:tcStyle>
        <a:tcBdr/>
        <a:fill>
          <a:solidFill>
            <a:schemeClr val="dk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med" len="med"/>
              <a:tailEnd type="none" w="med" len="med"/>
            </a:ln>
          </a:top>
        </a:tcBdr>
        <a:fill>
          <a:solidFill>
            <a:schemeClr val="dk1"/>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med" len="med"/>
              <a:tailEnd type="none" w="med" len="med"/>
            </a:ln>
          </a:bottom>
        </a:tcBdr>
        <a:fill>
          <a:solidFill>
            <a:schemeClr val="dk1"/>
          </a:solidFill>
        </a:fill>
      </a:tcStyle>
    </a:firstRow>
    <a:neCell>
      <a:tcTxStyle b="off" i="off"/>
      <a:tcStyle>
        <a:tcBdr/>
      </a:tcStyle>
    </a:neCell>
    <a:nwCell>
      <a:tcTxStyle b="off" i="off"/>
      <a:tcStyle>
        <a:tcBdr/>
      </a:tcStyle>
    </a:nwCell>
  </a:tblStyle>
  <a:tblStyle styleId="{DBB3ED55-972D-4669-B965-E18208C98F14}"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D9963E8-94A9-4745-A7C8-8372EB403139}" styleName="Table_2">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9E7E7"/>
          </a:solidFill>
        </a:fill>
      </a:tcStyle>
    </a:wholeTbl>
    <a:band1H>
      <a:tcTxStyle b="off" i="off"/>
      <a:tcStyle>
        <a:tcBdr/>
        <a:fill>
          <a:solidFill>
            <a:srgbClr val="F3CCCB"/>
          </a:solidFill>
        </a:fill>
      </a:tcStyle>
    </a:band1H>
    <a:band2H>
      <a:tcTxStyle b="off" i="off"/>
      <a:tcStyle>
        <a:tcBdr/>
      </a:tcStyle>
    </a:band2H>
    <a:band1V>
      <a:tcTxStyle b="off" i="off"/>
      <a:tcStyle>
        <a:tcBdr/>
        <a:fill>
          <a:solidFill>
            <a:srgbClr val="F3CCCB"/>
          </a:solidFill>
        </a:fill>
      </a:tcStyle>
    </a:band1V>
    <a:band2V>
      <a:tcTxStyle b="off" i="off"/>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4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1988"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03976"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55964"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07952"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5994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11928"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163915"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15903"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4"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1988"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03976"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55964"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07952"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5994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11928"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163915"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15903"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88899" marR="0" lvl="0" indent="0" algn="l" rtl="0">
              <a:spcBef>
                <a:spcPts val="0"/>
              </a:spcBef>
              <a:buClr>
                <a:schemeClr val="dk1"/>
              </a:buClr>
              <a:buSzPts val="1400"/>
              <a:buFont typeface="Arial"/>
              <a:buChar char="●"/>
              <a:defRPr sz="1200" b="0" i="0" u="none" strike="noStrike" cap="none">
                <a:solidFill>
                  <a:schemeClr val="dk1"/>
                </a:solidFill>
                <a:latin typeface="Arial"/>
                <a:ea typeface="Arial"/>
                <a:cs typeface="Arial"/>
                <a:sym typeface="Arial"/>
              </a:defRPr>
            </a:lvl1pPr>
            <a:lvl2pPr marL="546099" marR="0" lvl="1" indent="0" algn="l" rtl="0">
              <a:spcBef>
                <a:spcPts val="0"/>
              </a:spcBef>
              <a:buClr>
                <a:schemeClr val="dk1"/>
              </a:buClr>
              <a:buSzPts val="1400"/>
              <a:buFont typeface="Arial"/>
              <a:buChar char="○"/>
              <a:defRPr sz="1200" b="0" i="0" u="none" strike="noStrike" cap="none">
                <a:solidFill>
                  <a:schemeClr val="dk1"/>
                </a:solidFill>
                <a:latin typeface="Arial"/>
                <a:ea typeface="Arial"/>
                <a:cs typeface="Arial"/>
                <a:sym typeface="Arial"/>
              </a:defRPr>
            </a:lvl2pPr>
            <a:lvl3pPr marL="1003299" marR="0" lvl="2" indent="0" algn="l" rtl="0">
              <a:spcBef>
                <a:spcPts val="0"/>
              </a:spcBef>
              <a:buClr>
                <a:schemeClr val="dk1"/>
              </a:buClr>
              <a:buSzPts val="1400"/>
              <a:buFont typeface="Arial"/>
              <a:buChar char="■"/>
              <a:defRPr sz="1200" b="0" i="0" u="none" strike="noStrike" cap="none">
                <a:solidFill>
                  <a:schemeClr val="dk1"/>
                </a:solidFill>
                <a:latin typeface="Arial"/>
                <a:ea typeface="Arial"/>
                <a:cs typeface="Arial"/>
                <a:sym typeface="Arial"/>
              </a:defRPr>
            </a:lvl3pPr>
            <a:lvl4pPr marL="1460499" marR="0" lvl="3" indent="0" algn="l" rtl="0">
              <a:spcBef>
                <a:spcPts val="0"/>
              </a:spcBef>
              <a:buClr>
                <a:schemeClr val="dk1"/>
              </a:buClr>
              <a:buSzPts val="1400"/>
              <a:buFont typeface="Arial"/>
              <a:buChar char="●"/>
              <a:defRPr sz="1200" b="0" i="0" u="none" strike="noStrike" cap="none">
                <a:solidFill>
                  <a:schemeClr val="dk1"/>
                </a:solidFill>
                <a:latin typeface="Arial"/>
                <a:ea typeface="Arial"/>
                <a:cs typeface="Arial"/>
                <a:sym typeface="Arial"/>
              </a:defRPr>
            </a:lvl4pPr>
            <a:lvl5pPr marL="1917699" marR="0" lvl="4" indent="0" algn="l" rtl="0">
              <a:spcBef>
                <a:spcPts val="0"/>
              </a:spcBef>
              <a:buClr>
                <a:schemeClr val="dk1"/>
              </a:buClr>
              <a:buSzPts val="1400"/>
              <a:buFont typeface="Arial"/>
              <a:buChar char="○"/>
              <a:defRPr sz="1200" b="0" i="0" u="none" strike="noStrike" cap="none">
                <a:solidFill>
                  <a:schemeClr val="dk1"/>
                </a:solidFill>
                <a:latin typeface="Arial"/>
                <a:ea typeface="Arial"/>
                <a:cs typeface="Arial"/>
                <a:sym typeface="Arial"/>
              </a:defRPr>
            </a:lvl5pPr>
            <a:lvl6pPr marL="2374899" marR="0" lvl="5" indent="0" algn="l" rtl="0">
              <a:spcBef>
                <a:spcPts val="0"/>
              </a:spcBef>
              <a:buClr>
                <a:schemeClr val="dk1"/>
              </a:buClr>
              <a:buSzPts val="1400"/>
              <a:buFont typeface="Calibri"/>
              <a:buChar char="■"/>
              <a:defRPr sz="1200" b="0" i="0" u="none" strike="noStrike" cap="none">
                <a:solidFill>
                  <a:schemeClr val="dk1"/>
                </a:solidFill>
                <a:latin typeface="Calibri"/>
                <a:ea typeface="Calibri"/>
                <a:cs typeface="Calibri"/>
                <a:sym typeface="Calibri"/>
              </a:defRPr>
            </a:lvl6pPr>
            <a:lvl7pPr marL="2832099" marR="0" lvl="6" indent="0" algn="l" rtl="0">
              <a:spcBef>
                <a:spcPts val="0"/>
              </a:spcBef>
              <a:buClr>
                <a:schemeClr val="dk1"/>
              </a:buClr>
              <a:buSzPts val="1400"/>
              <a:buFont typeface="Calibri"/>
              <a:buChar char="●"/>
              <a:defRPr sz="1200" b="0" i="0" u="none" strike="noStrike" cap="none">
                <a:solidFill>
                  <a:schemeClr val="dk1"/>
                </a:solidFill>
                <a:latin typeface="Calibri"/>
                <a:ea typeface="Calibri"/>
                <a:cs typeface="Calibri"/>
                <a:sym typeface="Calibri"/>
              </a:defRPr>
            </a:lvl7pPr>
            <a:lvl8pPr marL="3289298" marR="0" lvl="7" indent="0" algn="l" rtl="0">
              <a:spcBef>
                <a:spcPts val="0"/>
              </a:spcBef>
              <a:buClr>
                <a:schemeClr val="dk1"/>
              </a:buClr>
              <a:buSzPts val="1400"/>
              <a:buFont typeface="Calibri"/>
              <a:buChar char="○"/>
              <a:defRPr sz="1200" b="0" i="0" u="none" strike="noStrike" cap="none">
                <a:solidFill>
                  <a:schemeClr val="dk1"/>
                </a:solidFill>
                <a:latin typeface="Calibri"/>
                <a:ea typeface="Calibri"/>
                <a:cs typeface="Calibri"/>
                <a:sym typeface="Calibri"/>
              </a:defRPr>
            </a:lvl8pPr>
            <a:lvl9pPr marL="3746498" marR="0" lvl="8" indent="0" algn="l" rtl="0">
              <a:spcBef>
                <a:spcPts val="0"/>
              </a:spcBef>
              <a:buClr>
                <a:schemeClr val="dk1"/>
              </a:buClr>
              <a:buSzPts val="14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451988"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03976"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55964"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07952"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5994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11928"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163915"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15903"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4" y="8685213"/>
            <a:ext cx="2971800" cy="457200"/>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04547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343400"/>
            <a:ext cx="5486400" cy="4114800"/>
          </a:xfrm>
          <a:prstGeom prst="rect">
            <a:avLst/>
          </a:prstGeom>
          <a:noFill/>
          <a:ln>
            <a:noFill/>
          </a:ln>
        </p:spPr>
        <p:txBody>
          <a:bodyPr wrap="square" lIns="91400" tIns="45675" rIns="91400" bIns="45675" anchor="t" anchorCtr="0">
            <a:noAutofit/>
          </a:bodyPr>
          <a:lstStyle/>
          <a:p>
            <a:pPr marL="0" marR="0" lvl="0" indent="-19050" algn="l" rtl="0">
              <a:spcBef>
                <a:spcPts val="0"/>
              </a:spcBef>
              <a:buClr>
                <a:srgbClr val="00B0F0"/>
              </a:buClr>
              <a:buSzPts val="300"/>
              <a:buFont typeface="Arial"/>
              <a:buNone/>
            </a:pPr>
            <a:r>
              <a:rPr lang="en-US">
                <a:solidFill>
                  <a:srgbClr val="000000"/>
                </a:solidFill>
              </a:rPr>
              <a:t>Kashif- G</a:t>
            </a:r>
            <a:r>
              <a:rPr lang="en-US" sz="1200" b="0" i="0" u="none" strike="noStrike" cap="none">
                <a:solidFill>
                  <a:srgbClr val="000000"/>
                </a:solidFill>
                <a:latin typeface="Arial"/>
                <a:ea typeface="Arial"/>
                <a:cs typeface="Arial"/>
                <a:sym typeface="Arial"/>
              </a:rPr>
              <a:t>ood morning today i want to tell you a short story you see when i was in middle school i was severely bullied based on my religion and le</a:t>
            </a:r>
            <a:r>
              <a:rPr lang="en-US">
                <a:solidFill>
                  <a:srgbClr val="000000"/>
                </a:solidFill>
              </a:rPr>
              <a:t>arning disability </a:t>
            </a:r>
            <a:r>
              <a:rPr lang="en-US" sz="1200" b="0" i="0" u="none" strike="noStrike" cap="none">
                <a:solidFill>
                  <a:srgbClr val="000000"/>
                </a:solidFill>
                <a:latin typeface="Arial"/>
                <a:ea typeface="Arial"/>
                <a:cs typeface="Arial"/>
                <a:sym typeface="Arial"/>
              </a:rPr>
              <a:t> it was a living nightmare luckily i had friends who helped me get through my problem</a:t>
            </a:r>
            <a:r>
              <a:rPr lang="en-US">
                <a:solidFill>
                  <a:srgbClr val="000000"/>
                </a:solidFill>
              </a:rPr>
              <a:t>s and where their for my highs and lows. </a:t>
            </a:r>
          </a:p>
        </p:txBody>
      </p:sp>
      <p:sp>
        <p:nvSpPr>
          <p:cNvPr id="147" name="Shape 147"/>
          <p:cNvSpPr txBox="1">
            <a:spLocks noGrp="1"/>
          </p:cNvSpPr>
          <p:nvPr>
            <p:ph type="sldNum" idx="12"/>
          </p:nvPr>
        </p:nvSpPr>
        <p:spPr>
          <a:xfrm>
            <a:off x="3884614" y="8685213"/>
            <a:ext cx="2971800" cy="457200"/>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chemeClr val="lt1"/>
              </a:buClr>
              <a:buSzPts val="300"/>
              <a:buFont typeface="Arial"/>
              <a:buNone/>
            </a:pPr>
            <a:fld id="{00000000-1234-1234-1234-123412341234}" type="slidenum">
              <a:rPr lang="en-US" sz="1200" b="0" i="0" u="none" strike="noStrike" cap="none">
                <a:solidFill>
                  <a:schemeClr val="lt1"/>
                </a:solidFill>
                <a:latin typeface="Arial"/>
                <a:ea typeface="Arial"/>
                <a:cs typeface="Arial"/>
                <a:sym typeface="Arial"/>
              </a:rPr>
              <a:t>1</a:t>
            </a:fld>
            <a:endParaRPr lang="en-US" sz="12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129293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400" cy="4114800"/>
          </a:xfrm>
          <a:prstGeom prst="rect">
            <a:avLst/>
          </a:prstGeom>
          <a:noFill/>
          <a:ln>
            <a:noFill/>
          </a:ln>
        </p:spPr>
        <p:txBody>
          <a:bodyPr wrap="square" lIns="90375" tIns="90375" rIns="90375" bIns="90375" anchor="t" anchorCtr="0">
            <a:noAutofit/>
          </a:bodyPr>
          <a:lstStyle/>
          <a:p>
            <a:pPr marL="0" marR="0" lvl="0" indent="-88898" algn="l" rtl="0">
              <a:spcBef>
                <a:spcPts val="0"/>
              </a:spcBef>
              <a:spcAft>
                <a:spcPts val="0"/>
              </a:spcAft>
              <a:buClr>
                <a:schemeClr val="dk1"/>
              </a:buClr>
              <a:buSzPts val="1400"/>
              <a:buFont typeface="Arial"/>
              <a:buNone/>
            </a:pPr>
            <a:r>
              <a:rPr lang="en-US" sz="1200" b="0" i="0" u="none" strike="noStrike" cap="none">
                <a:solidFill>
                  <a:schemeClr val="dk1"/>
                </a:solidFill>
                <a:latin typeface="Arial"/>
                <a:ea typeface="Arial"/>
                <a:cs typeface="Arial"/>
                <a:sym typeface="Arial"/>
              </a:rPr>
              <a:t>Juan-We </a:t>
            </a:r>
            <a:r>
              <a:rPr lang="en-US"/>
              <a:t>do have two competitors which is the American dance therapy and the American art therapy. What makes us different is our services, special offers and location. Our service is that we have different ways of helping people unlike our other two competitors who only have one specific way which is between art and dance. Our special offers is that every 6 month we will have our students go to a relaxing vacation where they will be able to go to a spa or to the beach and relax to help them get stuff out of their mind. Also our location is in Hartford.</a:t>
            </a:r>
          </a:p>
          <a:p>
            <a:pPr marL="0" marR="0" lvl="0" indent="-88898" algn="l" rtl="0">
              <a:spcBef>
                <a:spcPts val="0"/>
              </a:spcBef>
              <a:spcAft>
                <a:spcPts val="0"/>
              </a:spcAft>
              <a:buClr>
                <a:schemeClr val="dk1"/>
              </a:buClr>
              <a:buSzPts val="1400"/>
              <a:buFont typeface="Arial"/>
              <a:buNone/>
            </a:pPr>
            <a:endParaRPr sz="1200" b="0" i="0" u="none" strike="noStrike" cap="none">
              <a:solidFill>
                <a:schemeClr val="dk1"/>
              </a:solidFill>
              <a:latin typeface="Arial"/>
              <a:ea typeface="Arial"/>
              <a:cs typeface="Arial"/>
              <a:sym typeface="Arial"/>
            </a:endParaRPr>
          </a:p>
          <a:p>
            <a:pPr marL="0" marR="0" lvl="0" indent="-88898" algn="l" rtl="0">
              <a:spcBef>
                <a:spcPts val="0"/>
              </a:spcBef>
              <a:buClr>
                <a:schemeClr val="dk1"/>
              </a:buClr>
              <a:buSzPts val="1400"/>
              <a:buFont typeface="Arial"/>
              <a:buNone/>
            </a:pPr>
            <a:r>
              <a:rPr lang="en-US" sz="1200" b="0" i="0" u="none" strike="noStrike" cap="none">
                <a:solidFill>
                  <a:schemeClr val="dk1"/>
                </a:solidFill>
                <a:latin typeface="Arial"/>
                <a:ea typeface="Arial"/>
                <a:cs typeface="Arial"/>
                <a:sym typeface="Arial"/>
              </a:rPr>
              <a:t>National dance week - https://adta.org/2015/03/26/national-dance-week-april-24th-may-3rd/</a:t>
            </a: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16840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400" cy="4114800"/>
          </a:xfrm>
          <a:prstGeom prst="rect">
            <a:avLst/>
          </a:prstGeom>
          <a:noFill/>
          <a:ln>
            <a:noFill/>
          </a:ln>
        </p:spPr>
        <p:txBody>
          <a:bodyPr wrap="square" lIns="91400" tIns="45675" rIns="91400" bIns="45675" anchor="t" anchorCtr="0">
            <a:noAutofit/>
          </a:bodyPr>
          <a:lstStyle/>
          <a:p>
            <a:pPr marL="0" marR="0" lvl="0" indent="-19050" algn="l" rtl="0">
              <a:spcBef>
                <a:spcPts val="0"/>
              </a:spcBef>
              <a:buClr>
                <a:schemeClr val="dk1"/>
              </a:buClr>
              <a:buSzPts val="300"/>
              <a:buFont typeface="Arial"/>
              <a:buNone/>
            </a:pPr>
            <a:r>
              <a:rPr lang="en-US" sz="1200" b="0" i="0" u="none" strike="noStrike" cap="none">
                <a:solidFill>
                  <a:schemeClr val="dk1"/>
                </a:solidFill>
                <a:latin typeface="Arial"/>
                <a:ea typeface="Arial"/>
                <a:cs typeface="Arial"/>
                <a:sym typeface="Arial"/>
              </a:rPr>
              <a:t>kashif- Our qualification that we will need is art therapy degrees and we will also need to be registered with the health and care council. I do have 7 years of dancing while my partner has 3 years of art experience and we also did take a marketing entrepreneurship class. </a:t>
            </a:r>
          </a:p>
        </p:txBody>
      </p:sp>
      <p:sp>
        <p:nvSpPr>
          <p:cNvPr id="260" name="Shape 260"/>
          <p:cNvSpPr txBox="1">
            <a:spLocks noGrp="1"/>
          </p:cNvSpPr>
          <p:nvPr>
            <p:ph type="sldNum" idx="12"/>
          </p:nvPr>
        </p:nvSpPr>
        <p:spPr>
          <a:xfrm>
            <a:off x="3884614" y="8685213"/>
            <a:ext cx="2971800" cy="457200"/>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20560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400" cy="4114800"/>
          </a:xfrm>
          <a:prstGeom prst="rect">
            <a:avLst/>
          </a:prstGeom>
          <a:noFill/>
          <a:ln>
            <a:noFill/>
          </a:ln>
        </p:spPr>
        <p:txBody>
          <a:bodyPr wrap="square" lIns="90375" tIns="90375" rIns="90375" bIns="90375" anchor="t" anchorCtr="0">
            <a:noAutofit/>
          </a:bodyPr>
          <a:lstStyle/>
          <a:p>
            <a:pPr marL="0" marR="0" lvl="0" indent="-88898" algn="l" rtl="0">
              <a:spcBef>
                <a:spcPts val="0"/>
              </a:spcBef>
              <a:buClr>
                <a:schemeClr val="dk1"/>
              </a:buClr>
              <a:buSzPts val="1400"/>
              <a:buFont typeface="Arial"/>
              <a:buNone/>
            </a:pPr>
            <a:r>
              <a:rPr lang="en-US" sz="1200" b="0" i="0" u="none" strike="noStrike" cap="none">
                <a:solidFill>
                  <a:schemeClr val="dk1"/>
                </a:solidFill>
                <a:latin typeface="Arial"/>
                <a:ea typeface="Arial"/>
                <a:cs typeface="Arial"/>
                <a:sym typeface="Arial"/>
              </a:rPr>
              <a:t>Kashif- overall we believe that art life will be able to sell 609 units giving us a gross profit of 146,160 resulting in a net profit of 47,178.71  we will be taking the net profit we earn and reinvesting into our business. as you can see we have projected our sales to be higher in january and december because of midterms and test that lead to stress and anxiety as well as  may through june which  are filled with finals. </a:t>
            </a: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84520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400" cy="4114800"/>
          </a:xfrm>
          <a:prstGeom prst="rect">
            <a:avLst/>
          </a:prstGeom>
          <a:noFill/>
          <a:ln>
            <a:noFill/>
          </a:ln>
        </p:spPr>
        <p:txBody>
          <a:bodyPr wrap="square" lIns="91400" tIns="45675" rIns="91400" bIns="45675" anchor="t" anchorCtr="0">
            <a:noAutofit/>
          </a:bodyPr>
          <a:lstStyle/>
          <a:p>
            <a:pPr marL="0" marR="0" lvl="0" indent="-1905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Juan-  </a:t>
            </a:r>
            <a:r>
              <a:rPr lang="en-US"/>
              <a:t>Our total start up expenditures is $154.24  and most of it is just for a stereo we will need for our dance classes. Our emergency fund is $400 with reserved for fixed expenses being $17,303.04. This will result in our total start up investment being $17,857.28. Our return on investment is 264% and our return on sales is 32%.</a:t>
            </a:r>
          </a:p>
          <a:p>
            <a:pPr marL="0" marR="0" lvl="0" indent="-19050" algn="l" rtl="0">
              <a:spcBef>
                <a:spcPts val="0"/>
              </a:spcBef>
              <a:spcAft>
                <a:spcPts val="0"/>
              </a:spcAft>
              <a:buClr>
                <a:schemeClr val="dk1"/>
              </a:buClr>
              <a:buSzPts val="300"/>
              <a:buFont typeface="Arial"/>
              <a:buNone/>
            </a:pPr>
            <a:endParaRPr/>
          </a:p>
          <a:p>
            <a:pPr marL="0" marR="0" lvl="0" indent="-19050" algn="l" rtl="0">
              <a:spcBef>
                <a:spcPts val="0"/>
              </a:spcBef>
              <a:buClr>
                <a:schemeClr val="dk1"/>
              </a:buClr>
              <a:buSzPts val="300"/>
              <a:buFont typeface="Arial"/>
              <a:buNone/>
            </a:pPr>
            <a:endParaRPr sz="1200" b="0" i="0" u="none" strike="noStrike" cap="none">
              <a:solidFill>
                <a:schemeClr val="dk1"/>
              </a:solidFill>
              <a:latin typeface="Arial"/>
              <a:ea typeface="Arial"/>
              <a:cs typeface="Arial"/>
              <a:sym typeface="Arial"/>
            </a:endParaRPr>
          </a:p>
        </p:txBody>
      </p:sp>
      <p:sp>
        <p:nvSpPr>
          <p:cNvPr id="283" name="Shape 283"/>
          <p:cNvSpPr txBox="1">
            <a:spLocks noGrp="1"/>
          </p:cNvSpPr>
          <p:nvPr>
            <p:ph type="sldNum" idx="12"/>
          </p:nvPr>
        </p:nvSpPr>
        <p:spPr>
          <a:xfrm>
            <a:off x="3884614" y="8685213"/>
            <a:ext cx="2971800" cy="457200"/>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147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400" cy="4114800"/>
          </a:xfrm>
          <a:prstGeom prst="rect">
            <a:avLst/>
          </a:prstGeom>
          <a:noFill/>
          <a:ln>
            <a:noFill/>
          </a:ln>
        </p:spPr>
        <p:txBody>
          <a:bodyPr wrap="square" lIns="91400" tIns="45675" rIns="91400" bIns="45675" anchor="t" anchorCtr="0">
            <a:noAutofit/>
          </a:bodyPr>
          <a:lstStyle/>
          <a:p>
            <a:pPr marL="0" marR="0" lvl="0" indent="-19050" algn="l" rtl="0">
              <a:spcBef>
                <a:spcPts val="0"/>
              </a:spcBef>
              <a:spcAft>
                <a:spcPts val="0"/>
              </a:spcAft>
              <a:buClr>
                <a:schemeClr val="dk1"/>
              </a:buClr>
              <a:buSzPts val="300"/>
              <a:buFont typeface="Arial"/>
              <a:buNone/>
            </a:pPr>
            <a:r>
              <a:rPr lang="en-US"/>
              <a:t>Juan and kashif-</a:t>
            </a:r>
          </a:p>
          <a:p>
            <a:pPr marL="0" marR="0" lvl="0" indent="-19050" algn="l" rtl="0">
              <a:spcBef>
                <a:spcPts val="0"/>
              </a:spcBef>
              <a:spcAft>
                <a:spcPts val="0"/>
              </a:spcAft>
              <a:buClr>
                <a:schemeClr val="dk1"/>
              </a:buClr>
              <a:buSzPts val="300"/>
              <a:buFont typeface="Arial"/>
              <a:buNone/>
            </a:pPr>
            <a:r>
              <a:rPr lang="en-US"/>
              <a:t>Juan- Our future plans is that we will be operational in 2025 just because of the degrees we need to get to qualify to do this business. We also hope to have dogs around our students especially during our talk therapy because dogs are proven to help reduce stress. But our biggest goal for this business is to actually have more than just two types of therapies in our business. This way we can get more people into our program that likes other stuff other than just art and dance.</a:t>
            </a:r>
          </a:p>
          <a:p>
            <a:pPr marL="0" marR="0" lvl="0" indent="-19050" algn="l" rtl="0">
              <a:spcBef>
                <a:spcPts val="0"/>
              </a:spcBef>
              <a:spcAft>
                <a:spcPts val="0"/>
              </a:spcAft>
              <a:buClr>
                <a:schemeClr val="dk1"/>
              </a:buClr>
              <a:buSzPts val="300"/>
              <a:buFont typeface="Arial"/>
              <a:buNone/>
            </a:pPr>
            <a:endParaRPr/>
          </a:p>
          <a:p>
            <a:pPr marL="0" marR="0" lvl="0" indent="-19050" algn="l" rtl="0">
              <a:spcBef>
                <a:spcPts val="0"/>
              </a:spcBef>
              <a:spcAft>
                <a:spcPts val="0"/>
              </a:spcAft>
              <a:buClr>
                <a:schemeClr val="dk1"/>
              </a:buClr>
              <a:buSzPts val="300"/>
              <a:buFont typeface="Arial"/>
              <a:buNone/>
            </a:pPr>
            <a:r>
              <a:rPr lang="en-US"/>
              <a:t>Kashif-</a:t>
            </a:r>
            <a:r>
              <a:rPr lang="en-US" sz="1200" b="0" i="0" u="none" strike="noStrike" cap="none">
                <a:solidFill>
                  <a:schemeClr val="dk1"/>
                </a:solidFill>
                <a:latin typeface="Arial"/>
                <a:ea typeface="Arial"/>
                <a:cs typeface="Arial"/>
                <a:sym typeface="Arial"/>
              </a:rPr>
              <a:t>Me and my partner chose the organization dream because it help inner city youth children  realize their potential and  goals through inspiration with positive role model. </a:t>
            </a:r>
          </a:p>
          <a:p>
            <a:pPr marL="0" marR="0" lvl="0" indent="-19050" algn="l" rtl="0">
              <a:spcBef>
                <a:spcPts val="0"/>
              </a:spcBef>
              <a:spcAft>
                <a:spcPts val="0"/>
              </a:spcAft>
              <a:buClr>
                <a:schemeClr val="dk1"/>
              </a:buClr>
              <a:buSzPts val="300"/>
              <a:buFont typeface="Arial"/>
              <a:buNone/>
            </a:pPr>
            <a:endParaRPr/>
          </a:p>
          <a:p>
            <a:pPr marL="0" marR="0" lvl="0" indent="-19050" algn="l" rtl="0">
              <a:spcBef>
                <a:spcPts val="0"/>
              </a:spcBef>
              <a:spcAft>
                <a:spcPts val="0"/>
              </a:spcAft>
              <a:buClr>
                <a:schemeClr val="dk1"/>
              </a:buClr>
              <a:buSzPts val="300"/>
              <a:buFont typeface="Arial"/>
              <a:buNone/>
            </a:pPr>
            <a:r>
              <a:rPr lang="en-US"/>
              <a:t>https://www.humana.com/learning-center/health-and-wellbeing/mental-health/pets</a:t>
            </a:r>
          </a:p>
          <a:p>
            <a:pPr marL="0" marR="0" lvl="0" indent="-19050" algn="l" rtl="0">
              <a:spcBef>
                <a:spcPts val="0"/>
              </a:spcBef>
              <a:buClr>
                <a:schemeClr val="dk1"/>
              </a:buClr>
              <a:buSzPts val="300"/>
              <a:buFont typeface="Arial"/>
              <a:buNone/>
            </a:pP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endParaRPr lang="en-US" sz="1200" b="0" i="0" u="none" strike="noStrike" cap="none">
              <a:solidFill>
                <a:schemeClr val="dk1"/>
              </a:solidFill>
              <a:latin typeface="Arial"/>
              <a:ea typeface="Arial"/>
              <a:cs typeface="Arial"/>
              <a:sym typeface="Arial"/>
            </a:endParaRPr>
          </a:p>
        </p:txBody>
      </p:sp>
      <p:sp>
        <p:nvSpPr>
          <p:cNvPr id="295" name="Shape 295"/>
          <p:cNvSpPr txBox="1">
            <a:spLocks noGrp="1"/>
          </p:cNvSpPr>
          <p:nvPr>
            <p:ph type="sldNum" idx="12"/>
          </p:nvPr>
        </p:nvSpPr>
        <p:spPr>
          <a:xfrm>
            <a:off x="3884614" y="8685213"/>
            <a:ext cx="2971800" cy="457200"/>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39434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343400"/>
            <a:ext cx="5486400" cy="4114800"/>
          </a:xfrm>
          <a:prstGeom prst="rect">
            <a:avLst/>
          </a:prstGeom>
          <a:noFill/>
          <a:ln>
            <a:noFill/>
          </a:ln>
        </p:spPr>
        <p:txBody>
          <a:bodyPr wrap="square" lIns="91400" tIns="45675" rIns="91400" bIns="45675" anchor="t" anchorCtr="0">
            <a:noAutofit/>
          </a:bodyPr>
          <a:lstStyle/>
          <a:p>
            <a:pPr marL="0" marR="0" lvl="0" indent="-19050" algn="l" rtl="0">
              <a:spcBef>
                <a:spcPts val="0"/>
              </a:spcBef>
              <a:buClr>
                <a:schemeClr val="dk1"/>
              </a:buClr>
              <a:buSzPts val="300"/>
              <a:buFont typeface="Arial"/>
              <a:buNone/>
            </a:pPr>
            <a:r>
              <a:rPr lang="en-US"/>
              <a:t>Kashif- </a:t>
            </a:r>
            <a:r>
              <a:rPr lang="en-US" sz="1200" b="0" i="0" u="none" strike="noStrike" cap="none">
                <a:solidFill>
                  <a:schemeClr val="dk1"/>
                </a:solidFill>
                <a:latin typeface="Arial"/>
                <a:ea typeface="Arial"/>
                <a:cs typeface="Arial"/>
                <a:sym typeface="Arial"/>
              </a:rPr>
              <a:t>Thank you for your consideration of Art Life. </a:t>
            </a:r>
            <a:r>
              <a:rPr lang="en-US"/>
              <a:t>Our twitter and instagram is on the board and so is our website. Thank you and remember that Your art is your way.</a:t>
            </a:r>
          </a:p>
        </p:txBody>
      </p:sp>
      <p:sp>
        <p:nvSpPr>
          <p:cNvPr id="305" name="Shape 305"/>
          <p:cNvSpPr txBox="1">
            <a:spLocks noGrp="1"/>
          </p:cNvSpPr>
          <p:nvPr>
            <p:ph type="sldNum" idx="12"/>
          </p:nvPr>
        </p:nvSpPr>
        <p:spPr>
          <a:xfrm>
            <a:off x="3884614" y="8685213"/>
            <a:ext cx="2971800" cy="457200"/>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086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400" cy="4114800"/>
          </a:xfrm>
          <a:prstGeom prst="rect">
            <a:avLst/>
          </a:prstGeom>
          <a:noFill/>
          <a:ln>
            <a:noFill/>
          </a:ln>
        </p:spPr>
        <p:txBody>
          <a:bodyPr wrap="square" lIns="91400" tIns="45675" rIns="91400" bIns="45675" anchor="t" anchorCtr="0">
            <a:noAutofit/>
          </a:bodyPr>
          <a:lstStyle/>
          <a:p>
            <a:pPr marL="0" marR="0" lvl="0" indent="-19050" algn="l" rtl="0">
              <a:spcBef>
                <a:spcPts val="0"/>
              </a:spcBef>
              <a:buClr>
                <a:schemeClr val="dk1"/>
              </a:buClr>
              <a:buSzPts val="300"/>
              <a:buFont typeface="Arial"/>
              <a:buNone/>
            </a:pPr>
            <a:r>
              <a:rPr lang="en-US"/>
              <a:t>Kashif and Juan-</a:t>
            </a:r>
          </a:p>
          <a:p>
            <a:pPr marL="0" marR="0" lvl="0" indent="-19050" algn="l" rtl="0">
              <a:spcBef>
                <a:spcPts val="0"/>
              </a:spcBef>
              <a:buClr>
                <a:schemeClr val="dk1"/>
              </a:buClr>
              <a:buSzPts val="300"/>
              <a:buFont typeface="Arial"/>
              <a:buNone/>
            </a:pPr>
            <a:r>
              <a:rPr lang="en-US" sz="1200" b="0" i="0" u="none" strike="noStrike" cap="none">
                <a:solidFill>
                  <a:schemeClr val="dk1"/>
                </a:solidFill>
                <a:latin typeface="Arial"/>
                <a:ea typeface="Arial"/>
                <a:cs typeface="Arial"/>
                <a:sym typeface="Arial"/>
              </a:rPr>
              <a:t>Hello everyone my name is Kashif Awan and I’m Juan Martinez  and we are apart of Art Life corporation. </a:t>
            </a:r>
          </a:p>
        </p:txBody>
      </p:sp>
      <p:sp>
        <p:nvSpPr>
          <p:cNvPr id="154" name="Shape 154"/>
          <p:cNvSpPr txBox="1">
            <a:spLocks noGrp="1"/>
          </p:cNvSpPr>
          <p:nvPr>
            <p:ph type="sldNum" idx="12"/>
          </p:nvPr>
        </p:nvSpPr>
        <p:spPr>
          <a:xfrm>
            <a:off x="3884614" y="8685213"/>
            <a:ext cx="2971800" cy="457200"/>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701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400" cy="4114800"/>
          </a:xfrm>
          <a:prstGeom prst="rect">
            <a:avLst/>
          </a:prstGeom>
          <a:noFill/>
          <a:ln>
            <a:noFill/>
          </a:ln>
        </p:spPr>
        <p:txBody>
          <a:bodyPr wrap="square" lIns="91400" tIns="45675" rIns="91400" bIns="45675" anchor="t" anchorCtr="0">
            <a:noAutofit/>
          </a:bodyPr>
          <a:lstStyle/>
          <a:p>
            <a:pPr marL="0" marR="0" lvl="0" indent="-1905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kashif- Over 50 percent of the 25 millions of Americans are suffering from anxiety and depression which are 2 isolating illnesses. The number of young Americans who have suffered with these mental illnesses for the past 80 years is steadily growing. </a:t>
            </a:r>
          </a:p>
          <a:p>
            <a:pPr marL="0" marR="0" lvl="0" indent="-1905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endParaRPr lang="en-US" sz="1200" b="0" i="0" u="none" strike="noStrike" cap="none">
              <a:solidFill>
                <a:schemeClr val="dk1"/>
              </a:solidFill>
              <a:latin typeface="Arial"/>
              <a:ea typeface="Arial"/>
              <a:cs typeface="Arial"/>
              <a:sym typeface="Arial"/>
            </a:endParaRPr>
          </a:p>
          <a:p>
            <a:pPr marL="0" marR="0" lvl="0" indent="-19050" algn="l" rtl="0">
              <a:spcBef>
                <a:spcPts val="0"/>
              </a:spcBef>
              <a:buClr>
                <a:schemeClr val="dk1"/>
              </a:buClr>
              <a:buSzPts val="300"/>
              <a:buFont typeface="Arial"/>
              <a:buNone/>
            </a:pPr>
            <a:r>
              <a:rPr lang="en-US" sz="1200" b="0" i="0" u="none" strike="noStrike" cap="none">
                <a:solidFill>
                  <a:schemeClr val="dk1"/>
                </a:solidFill>
                <a:latin typeface="Arial"/>
                <a:ea typeface="Arial"/>
                <a:cs typeface="Arial"/>
                <a:sym typeface="Arial"/>
              </a:rPr>
              <a:t/>
            </a:r>
            <a:br>
              <a:rPr lang="en-US" sz="1200" b="0" i="0" u="none" strike="noStrike" cap="none">
                <a:solidFill>
                  <a:schemeClr val="dk1"/>
                </a:solidFill>
                <a:latin typeface="Arial"/>
                <a:ea typeface="Arial"/>
                <a:cs typeface="Arial"/>
                <a:sym typeface="Arial"/>
              </a:rPr>
            </a:br>
            <a:endParaRPr lang="en-US" sz="1200" b="0" i="0" u="none" strike="noStrike" cap="none">
              <a:solidFill>
                <a:schemeClr val="dk1"/>
              </a:solidFill>
              <a:latin typeface="Arial"/>
              <a:ea typeface="Arial"/>
              <a:cs typeface="Arial"/>
              <a:sym typeface="Arial"/>
            </a:endParaRPr>
          </a:p>
        </p:txBody>
      </p:sp>
      <p:sp>
        <p:nvSpPr>
          <p:cNvPr id="164" name="Shape 164"/>
          <p:cNvSpPr txBox="1">
            <a:spLocks noGrp="1"/>
          </p:cNvSpPr>
          <p:nvPr>
            <p:ph type="sldNum" idx="12"/>
          </p:nvPr>
        </p:nvSpPr>
        <p:spPr>
          <a:xfrm>
            <a:off x="3884614" y="8685213"/>
            <a:ext cx="2971800" cy="457200"/>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6877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400" cy="4114800"/>
          </a:xfrm>
          <a:prstGeom prst="rect">
            <a:avLst/>
          </a:prstGeom>
          <a:noFill/>
          <a:ln>
            <a:noFill/>
          </a:ln>
        </p:spPr>
        <p:txBody>
          <a:bodyPr wrap="square" lIns="91400" tIns="45675" rIns="91400" bIns="45675" anchor="t" anchorCtr="0">
            <a:noAutofit/>
          </a:bodyPr>
          <a:lstStyle/>
          <a:p>
            <a:pPr marL="0" marR="0" lvl="0" indent="-19050" algn="l" rtl="0">
              <a:spcBef>
                <a:spcPts val="0"/>
              </a:spcBef>
              <a:spcAft>
                <a:spcPts val="0"/>
              </a:spcAft>
              <a:buClr>
                <a:schemeClr val="dk1"/>
              </a:buClr>
              <a:buSzPts val="300"/>
              <a:buFont typeface="Arial"/>
              <a:buNone/>
            </a:pPr>
            <a:r>
              <a:rPr lang="en-US"/>
              <a:t>J</a:t>
            </a:r>
            <a:r>
              <a:rPr lang="en-US" sz="1200" b="0" i="0" u="none" strike="noStrike" cap="none">
                <a:solidFill>
                  <a:schemeClr val="dk1"/>
                </a:solidFill>
                <a:latin typeface="Arial"/>
                <a:ea typeface="Arial"/>
                <a:cs typeface="Arial"/>
                <a:sym typeface="Arial"/>
              </a:rPr>
              <a:t>uan- </a:t>
            </a:r>
            <a:r>
              <a:rPr lang="en-US"/>
              <a:t>Our solution is that we will have 2 hour session every monday, wednesday and friday. In the first hour we will have talk therapy with our client and in the second hour our students can choose between art or dance therapy. Through our classes we will encourage them to make new friends and build up their confidence and self esteem. </a:t>
            </a:r>
          </a:p>
        </p:txBody>
      </p:sp>
      <p:sp>
        <p:nvSpPr>
          <p:cNvPr id="174" name="Shape 174"/>
          <p:cNvSpPr txBox="1">
            <a:spLocks noGrp="1"/>
          </p:cNvSpPr>
          <p:nvPr>
            <p:ph type="sldNum" idx="12"/>
          </p:nvPr>
        </p:nvSpPr>
        <p:spPr>
          <a:xfrm>
            <a:off x="3884614" y="8685213"/>
            <a:ext cx="2971800" cy="457200"/>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714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400" cy="4114800"/>
          </a:xfrm>
          <a:prstGeom prst="rect">
            <a:avLst/>
          </a:prstGeom>
          <a:noFill/>
          <a:ln>
            <a:noFill/>
          </a:ln>
        </p:spPr>
        <p:txBody>
          <a:bodyPr wrap="square" lIns="91400" tIns="45675" rIns="91400" bIns="45675" anchor="t" anchorCtr="0">
            <a:noAutofit/>
          </a:bodyPr>
          <a:lstStyle/>
          <a:p>
            <a:pPr marL="0" marR="0" lvl="0" indent="-19050" algn="l" rtl="0">
              <a:spcBef>
                <a:spcPts val="0"/>
              </a:spcBef>
              <a:spcAft>
                <a:spcPts val="0"/>
              </a:spcAft>
              <a:buClr>
                <a:schemeClr val="dk1"/>
              </a:buClr>
              <a:buSzPts val="300"/>
              <a:buFont typeface="Arial"/>
              <a:buNone/>
            </a:pPr>
            <a:r>
              <a:rPr lang="en-US"/>
              <a:t>Kashif-</a:t>
            </a:r>
            <a:r>
              <a:rPr lang="en-US" sz="1200" b="0" i="0" u="none" strike="noStrike" cap="none">
                <a:solidFill>
                  <a:schemeClr val="dk1"/>
                </a:solidFill>
                <a:latin typeface="Arial"/>
                <a:ea typeface="Arial"/>
                <a:cs typeface="Arial"/>
                <a:sym typeface="Arial"/>
              </a:rPr>
              <a:t>   </a:t>
            </a:r>
            <a:r>
              <a:rPr lang="en-US"/>
              <a:t>Our service is 1 hour talk therapy and the other hour students can choose between art and dance. We will have outdoor counseling because no one will want to be in a room for so long. </a:t>
            </a:r>
          </a:p>
          <a:p>
            <a:pPr marL="0" marR="0" lvl="0" indent="-19050" algn="l" rtl="0">
              <a:spcBef>
                <a:spcPts val="0"/>
              </a:spcBef>
              <a:spcAft>
                <a:spcPts val="0"/>
              </a:spcAft>
              <a:buClr>
                <a:schemeClr val="dk1"/>
              </a:buClr>
              <a:buSzPts val="300"/>
              <a:buFont typeface="Arial"/>
              <a:buNone/>
            </a:pPr>
            <a:endParaRPr/>
          </a:p>
          <a:p>
            <a:pPr marL="0" marR="0" lvl="0" indent="-19050" algn="l" rtl="0">
              <a:spcBef>
                <a:spcPts val="0"/>
              </a:spcBef>
              <a:spcAft>
                <a:spcPts val="0"/>
              </a:spcAft>
              <a:buClr>
                <a:schemeClr val="dk1"/>
              </a:buClr>
              <a:buSzPts val="300"/>
              <a:buFont typeface="Arial"/>
              <a:buNone/>
            </a:pPr>
            <a:endParaRPr/>
          </a:p>
          <a:p>
            <a:pPr marL="0" marR="0" lvl="0" indent="-19050" algn="l" rtl="0">
              <a:spcBef>
                <a:spcPts val="0"/>
              </a:spcBef>
              <a:buClr>
                <a:schemeClr val="dk1"/>
              </a:buClr>
              <a:buSzPts val="300"/>
              <a:buFont typeface="Arial"/>
              <a:buNone/>
            </a:pPr>
            <a:r>
              <a:rPr lang="en-US" sz="1200" b="0" i="0" u="none" strike="noStrike" cap="none">
                <a:solidFill>
                  <a:schemeClr val="dk1"/>
                </a:solidFill>
                <a:latin typeface="Arial"/>
                <a:ea typeface="Arial"/>
                <a:cs typeface="Arial"/>
                <a:sym typeface="Arial"/>
              </a:rPr>
              <a:t>https://www.simplepractice.com/blog/art-therapy-activities-teenagers-relieve-stress-boost-self-esteem-improve-communication/</a:t>
            </a:r>
            <a:br>
              <a:rPr lang="en-US" sz="1200" b="0" i="0" u="none" strike="noStrike" cap="none">
                <a:solidFill>
                  <a:schemeClr val="dk1"/>
                </a:solidFill>
                <a:latin typeface="Arial"/>
                <a:ea typeface="Arial"/>
                <a:cs typeface="Arial"/>
                <a:sym typeface="Arial"/>
              </a:rPr>
            </a:br>
            <a:endParaRPr lang="en-US" sz="1200" b="0" i="0" u="none" strike="noStrike" cap="none">
              <a:solidFill>
                <a:schemeClr val="dk1"/>
              </a:solidFill>
              <a:latin typeface="Arial"/>
              <a:ea typeface="Arial"/>
              <a:cs typeface="Arial"/>
              <a:sym typeface="Arial"/>
            </a:endParaRPr>
          </a:p>
        </p:txBody>
      </p:sp>
      <p:sp>
        <p:nvSpPr>
          <p:cNvPr id="184" name="Shape 184"/>
          <p:cNvSpPr txBox="1">
            <a:spLocks noGrp="1"/>
          </p:cNvSpPr>
          <p:nvPr>
            <p:ph type="sldNum" idx="12"/>
          </p:nvPr>
        </p:nvSpPr>
        <p:spPr>
          <a:xfrm>
            <a:off x="3884614" y="8685213"/>
            <a:ext cx="2971800" cy="457200"/>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29806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400" cy="4114800"/>
          </a:xfrm>
          <a:prstGeom prst="rect">
            <a:avLst/>
          </a:prstGeom>
          <a:noFill/>
          <a:ln>
            <a:noFill/>
          </a:ln>
        </p:spPr>
        <p:txBody>
          <a:bodyPr wrap="square" lIns="91400" tIns="45675" rIns="91400" bIns="45675" anchor="t" anchorCtr="0">
            <a:noAutofit/>
          </a:bodyPr>
          <a:lstStyle/>
          <a:p>
            <a:pPr marL="0" marR="0" lvl="0" indent="-1905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Kashif- art life mission is to help reduce depression by help people understand them self and working together through the use of art therapy.</a:t>
            </a:r>
          </a:p>
          <a:p>
            <a:pPr marL="0" marR="0" lvl="0" indent="-19050" algn="l" rtl="0">
              <a:spcBef>
                <a:spcPts val="0"/>
              </a:spcBef>
              <a:buClr>
                <a:schemeClr val="dk1"/>
              </a:buClr>
              <a:buSzPts val="300"/>
              <a:buFont typeface="Arial"/>
              <a:buNone/>
            </a:pPr>
            <a:r>
              <a:rPr lang="en-US" sz="1200" b="0" i="0" u="none" strike="noStrike" cap="none">
                <a:solidFill>
                  <a:schemeClr val="dk1"/>
                </a:solidFill>
                <a:latin typeface="Arial"/>
                <a:ea typeface="Arial"/>
                <a:cs typeface="Arial"/>
                <a:sym typeface="Arial"/>
              </a:rPr>
              <a:t> we hope  that the people we help find A SAFE healthy way to express their emotions. </a:t>
            </a:r>
          </a:p>
        </p:txBody>
      </p:sp>
      <p:sp>
        <p:nvSpPr>
          <p:cNvPr id="194" name="Shape 194"/>
          <p:cNvSpPr txBox="1">
            <a:spLocks noGrp="1"/>
          </p:cNvSpPr>
          <p:nvPr>
            <p:ph type="sldNum" idx="12"/>
          </p:nvPr>
        </p:nvSpPr>
        <p:spPr>
          <a:xfrm>
            <a:off x="3884614" y="8685213"/>
            <a:ext cx="2971800" cy="457200"/>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69347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400" cy="4114800"/>
          </a:xfrm>
          <a:prstGeom prst="rect">
            <a:avLst/>
          </a:prstGeom>
          <a:noFill/>
          <a:ln>
            <a:noFill/>
          </a:ln>
        </p:spPr>
        <p:txBody>
          <a:bodyPr wrap="square" lIns="91400" tIns="45675" rIns="91400" bIns="45675" anchor="t" anchorCtr="0">
            <a:noAutofit/>
          </a:bodyPr>
          <a:lstStyle/>
          <a:p>
            <a:pPr marL="0" marR="0" lvl="0" indent="-1905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Juan-   Here at New Life our definition of 1 unit is 2 hour of art therapy for teens with depression</a:t>
            </a:r>
            <a:r>
              <a:rPr lang="en-US"/>
              <a:t> costing $240. The reason it’s this high is because for 1 hour of a regular art therapy it will cost $120, so we just doubled the price. Our gas is just a dollar with our contribution margin being a total of $209.89. Our variable material expenses consists mostly of items we will need for our art classes with a total of $4.91. Our fixed expenses is a total of 5,767.68. We do have insurance because we are working with teens and their mental health and our break even is 27 2-hour art sessions.</a:t>
            </a:r>
          </a:p>
          <a:p>
            <a:pPr marL="0" marR="0" lvl="0" indent="-19050" algn="l" rtl="0">
              <a:spcBef>
                <a:spcPts val="0"/>
              </a:spcBef>
              <a:spcAft>
                <a:spcPts val="0"/>
              </a:spcAft>
              <a:buClr>
                <a:schemeClr val="dk1"/>
              </a:buClr>
              <a:buSzPts val="300"/>
              <a:buFont typeface="Arial"/>
              <a:buNone/>
            </a:pPr>
            <a:endParaRPr/>
          </a:p>
          <a:p>
            <a:pPr marL="0" marR="0" lvl="0" indent="-19050" algn="l" rtl="0">
              <a:spcBef>
                <a:spcPts val="0"/>
              </a:spcBef>
              <a:buClr>
                <a:schemeClr val="dk1"/>
              </a:buClr>
              <a:buSzPts val="300"/>
              <a:buFont typeface="Arial"/>
              <a:buNone/>
            </a:pPr>
            <a:r>
              <a:rPr lang="en-US" sz="1200" b="0" i="0" u="none" strike="noStrike" cap="none">
                <a:solidFill>
                  <a:schemeClr val="dk1"/>
                </a:solidFill>
                <a:latin typeface="Arial"/>
                <a:ea typeface="Arial"/>
                <a:cs typeface="Arial"/>
                <a:sym typeface="Arial"/>
              </a:rPr>
              <a:t>https://www.zazzle.com/cool_cork_sommelier_wine_expert_business_card-240225466905013094</a:t>
            </a:r>
          </a:p>
        </p:txBody>
      </p:sp>
      <p:sp>
        <p:nvSpPr>
          <p:cNvPr id="204" name="Shape 204"/>
          <p:cNvSpPr txBox="1">
            <a:spLocks noGrp="1"/>
          </p:cNvSpPr>
          <p:nvPr>
            <p:ph type="sldNum" idx="12"/>
          </p:nvPr>
        </p:nvSpPr>
        <p:spPr>
          <a:xfrm>
            <a:off x="3884614" y="8685213"/>
            <a:ext cx="2971800" cy="457200"/>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69357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1" y="4343400"/>
            <a:ext cx="5486538" cy="4114767"/>
          </a:xfrm>
          <a:prstGeom prst="rect">
            <a:avLst/>
          </a:prstGeom>
          <a:noFill/>
          <a:ln>
            <a:noFill/>
          </a:ln>
        </p:spPr>
        <p:txBody>
          <a:bodyPr wrap="square" lIns="91400" tIns="45675" rIns="91400" bIns="45675" anchor="t" anchorCtr="0">
            <a:noAutofit/>
          </a:bodyPr>
          <a:lstStyle/>
          <a:p>
            <a:pPr marL="0" marR="0" lvl="0" indent="-19050" algn="l" rtl="0">
              <a:spcBef>
                <a:spcPts val="0"/>
              </a:spcBef>
              <a:spcAft>
                <a:spcPts val="0"/>
              </a:spcAft>
              <a:buClr>
                <a:schemeClr val="dk1"/>
              </a:buClr>
              <a:buSzPts val="300"/>
              <a:buFont typeface="Arial"/>
              <a:buNone/>
            </a:pPr>
            <a:r>
              <a:rPr lang="en-US" sz="1200" b="0" i="0" u="none" strike="noStrike" cap="none">
                <a:solidFill>
                  <a:schemeClr val="dk1"/>
                </a:solidFill>
                <a:latin typeface="Arial"/>
                <a:ea typeface="Arial"/>
                <a:cs typeface="Arial"/>
                <a:sym typeface="Arial"/>
              </a:rPr>
              <a:t>Kashif - New life is in the mental health care services industry and americans pay $21Billion on this industry every year. We decided to target kids who are between the ages 13-18 who have depression because they might experience trauma or disruption at home which may cause them to have lack of self esteem behavioral changes or loss of interests. Buying patterns are the parents willing to send their child to art and dance therapy as an alternative and healthy way to get help with their mental health. </a:t>
            </a:r>
          </a:p>
          <a:p>
            <a:pPr marL="0" marR="0" lvl="0" indent="-19050" algn="l" rtl="0">
              <a:spcBef>
                <a:spcPts val="0"/>
              </a:spcBef>
              <a:spcAft>
                <a:spcPts val="0"/>
              </a:spcAft>
              <a:buClr>
                <a:schemeClr val="dk1"/>
              </a:buClr>
              <a:buSzPts val="300"/>
              <a:buFont typeface="Arial"/>
              <a:buNone/>
            </a:pPr>
            <a:endParaRPr sz="1200" b="0" i="0" u="none" strike="noStrike" cap="none">
              <a:solidFill>
                <a:schemeClr val="dk1"/>
              </a:solidFill>
              <a:latin typeface="Arial"/>
              <a:ea typeface="Arial"/>
              <a:cs typeface="Arial"/>
              <a:sym typeface="Arial"/>
            </a:endParaRPr>
          </a:p>
          <a:p>
            <a:pPr marL="0" marR="0" lvl="0" indent="-19050" algn="l" rtl="0">
              <a:spcBef>
                <a:spcPts val="0"/>
              </a:spcBef>
              <a:buClr>
                <a:schemeClr val="dk1"/>
              </a:buClr>
              <a:buSzPts val="300"/>
              <a:buFont typeface="Arial"/>
              <a:buNone/>
            </a:pPr>
            <a:r>
              <a:rPr lang="en-US" sz="1200" b="0" i="0" u="none" strike="noStrike" cap="none">
                <a:solidFill>
                  <a:schemeClr val="dk1"/>
                </a:solidFill>
                <a:latin typeface="Arial"/>
                <a:ea typeface="Arial"/>
                <a:cs typeface="Arial"/>
                <a:sym typeface="Arial"/>
              </a:rPr>
              <a:t>We started with the population of hartford and middletown and brought it down to those who are in the ages of 13-18 (7%) and suffer with depression (30%), finally we decided to concentrate on 10% of our target market our first year.</a:t>
            </a:r>
          </a:p>
        </p:txBody>
      </p:sp>
      <p:sp>
        <p:nvSpPr>
          <p:cNvPr id="217" name="Shape 217"/>
          <p:cNvSpPr txBox="1">
            <a:spLocks noGrp="1"/>
          </p:cNvSpPr>
          <p:nvPr>
            <p:ph type="sldNum" idx="12"/>
          </p:nvPr>
        </p:nvSpPr>
        <p:spPr>
          <a:xfrm>
            <a:off x="3884613" y="8685213"/>
            <a:ext cx="2971801" cy="457097"/>
          </a:xfrm>
          <a:prstGeom prst="rect">
            <a:avLst/>
          </a:prstGeom>
          <a:noFill/>
          <a:ln>
            <a:noFill/>
          </a:ln>
        </p:spPr>
        <p:txBody>
          <a:bodyPr wrap="square" lIns="91400" tIns="45675" rIns="91400" bIns="45675" anchor="b" anchorCtr="0">
            <a:noAutofit/>
          </a:bodyPr>
          <a:lstStyle/>
          <a:p>
            <a:pPr marL="0" marR="0" lvl="0" indent="-1905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79942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1" y="4343400"/>
            <a:ext cx="5486538" cy="4114767"/>
          </a:xfrm>
          <a:prstGeom prst="rect">
            <a:avLst/>
          </a:prstGeom>
          <a:noFill/>
          <a:ln>
            <a:noFill/>
          </a:ln>
        </p:spPr>
        <p:txBody>
          <a:bodyPr wrap="square" lIns="90375" tIns="90375" rIns="90375" bIns="90375" anchor="t" anchorCtr="0">
            <a:noAutofit/>
          </a:bodyPr>
          <a:lstStyle/>
          <a:p>
            <a:pPr marL="225994" marR="0" lvl="0" indent="-365693" algn="l" rtl="0">
              <a:lnSpc>
                <a:spcPct val="90000"/>
              </a:lnSpc>
              <a:spcBef>
                <a:spcPts val="0"/>
              </a:spcBef>
              <a:buClr>
                <a:schemeClr val="lt1"/>
              </a:buClr>
              <a:buSzPts val="2200"/>
              <a:buFont typeface="Arial"/>
              <a:buNone/>
            </a:pPr>
            <a:r>
              <a:rPr lang="en-US" sz="1200" b="0" i="0" u="none" strike="noStrike" cap="none">
                <a:solidFill>
                  <a:schemeClr val="dk1"/>
                </a:solidFill>
                <a:latin typeface="Century Gothic"/>
                <a:ea typeface="Century Gothic"/>
                <a:cs typeface="Century Gothic"/>
                <a:sym typeface="Century Gothic"/>
              </a:rPr>
              <a:t>  </a:t>
            </a:r>
            <a:r>
              <a:rPr lang="en-US" b="0" i="0" u="none" strike="noStrike" cap="none">
                <a:solidFill>
                  <a:schemeClr val="dk1"/>
                </a:solidFill>
                <a:latin typeface="Century Gothic"/>
                <a:ea typeface="Century Gothic"/>
                <a:cs typeface="Century Gothic"/>
                <a:sym typeface="Century Gothic"/>
              </a:rPr>
              <a:t> Juan- The way we will market our program is by using social media like Youtube, Instagram and twitter. With instagram we will post drawings that our students drew for others to see and random pictures that we take around the program. With twitter we can tweet about art and dance shows that will happen soon in our program. We will also have a youtube channel where we can upload videos of our students dancing to a new choreography that they learned every second week. Another thing we put was business cards because every other week we will have an art</a:t>
            </a:r>
            <a:r>
              <a:rPr lang="en-US">
                <a:latin typeface="Century Gothic"/>
                <a:ea typeface="Century Gothic"/>
                <a:cs typeface="Century Gothic"/>
                <a:sym typeface="Century Gothic"/>
              </a:rPr>
              <a:t>/</a:t>
            </a:r>
            <a:r>
              <a:rPr lang="en-US" b="0" i="0" u="none" strike="noStrike" cap="none">
                <a:solidFill>
                  <a:schemeClr val="dk1"/>
                </a:solidFill>
                <a:latin typeface="Century Gothic"/>
                <a:ea typeface="Century Gothic"/>
                <a:cs typeface="Century Gothic"/>
                <a:sym typeface="Century Gothic"/>
              </a:rPr>
              <a:t>dance show where the parents and new people can come and see what our students can do. But while they enter through the front there will be one of our employees who will greet them in, give them a schedule and a business cards to get the words around about our business. </a:t>
            </a: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06906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5702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81284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357119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4847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58242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47425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33316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24376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92621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81541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60744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63380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59684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58676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55953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52742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765376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16668" algn="r" rtl="0">
              <a:lnSpc>
                <a:spcPct val="100000"/>
              </a:lnSpc>
              <a:spcBef>
                <a:spcPts val="0"/>
              </a:spcBef>
              <a:spcAft>
                <a:spcPts val="0"/>
              </a:spcAft>
              <a:buClr>
                <a:srgbClr val="888888"/>
              </a:buClr>
              <a:buSzPts val="263"/>
              <a:buFont typeface="Century Gothic"/>
              <a:buNone/>
            </a:pPr>
            <a:fld id="{00000000-1234-1234-1234-123412341234}" type="slidenum">
              <a:rPr lang="en-US" sz="1050" b="0" i="0" u="none" strike="noStrike" cap="none" smtClean="0">
                <a:solidFill>
                  <a:srgbClr val="888888"/>
                </a:solidFill>
                <a:latin typeface="Century Gothic"/>
                <a:ea typeface="Century Gothic"/>
                <a:cs typeface="Century Gothic"/>
                <a:sym typeface="Century Gothic"/>
              </a:rPr>
              <a:t>‹#›</a:t>
            </a:fld>
            <a:endParaRPr lang="en-US" sz="1050" b="0" i="0" u="none" strike="noStrike" cap="none">
              <a:solidFill>
                <a:srgbClr val="888888"/>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08364799"/>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8"/>
        <p:cNvGrpSpPr/>
        <p:nvPr/>
      </p:nvGrpSpPr>
      <p:grpSpPr>
        <a:xfrm>
          <a:off x="0" y="0"/>
          <a:ext cx="0" cy="0"/>
          <a:chOff x="0" y="0"/>
          <a:chExt cx="0" cy="0"/>
        </a:xfrm>
      </p:grpSpPr>
      <p:sp>
        <p:nvSpPr>
          <p:cNvPr id="149" name="Shape 149"/>
          <p:cNvSpPr txBox="1">
            <a:spLocks noGrp="1"/>
          </p:cNvSpPr>
          <p:nvPr>
            <p:ph type="ctrTitle"/>
          </p:nvPr>
        </p:nvSpPr>
        <p:spPr>
          <a:xfrm>
            <a:off x="1676400" y="1905000"/>
            <a:ext cx="7315200" cy="1825096"/>
          </a:xfrm>
          <a:prstGeom prst="rect">
            <a:avLst/>
          </a:prstGeom>
          <a:noFill/>
          <a:ln>
            <a:noFill/>
          </a:ln>
        </p:spPr>
        <p:txBody>
          <a:bodyPr wrap="square" lIns="91425" tIns="45700" rIns="91425" bIns="45700" anchor="b" anchorCtr="0">
            <a:noAutofit/>
          </a:bodyPr>
          <a:lstStyle/>
          <a:p>
            <a:pPr marL="0" marR="0" lvl="0" indent="-381000" algn="l" rtl="0">
              <a:lnSpc>
                <a:spcPct val="90000"/>
              </a:lnSpc>
              <a:spcBef>
                <a:spcPts val="0"/>
              </a:spcBef>
              <a:spcAft>
                <a:spcPts val="0"/>
              </a:spcAft>
              <a:buClr>
                <a:srgbClr val="00FF00"/>
              </a:buClr>
              <a:buSzPts val="6000"/>
              <a:buFont typeface="Century Gothic"/>
              <a:buNone/>
            </a:pPr>
            <a:r>
              <a:rPr lang="en-US" sz="6000" b="0" i="0" u="none" strike="noStrike" cap="none">
                <a:solidFill>
                  <a:srgbClr val="00FF00"/>
                </a:solidFill>
                <a:latin typeface="Century Gothic"/>
                <a:ea typeface="Century Gothic"/>
                <a:cs typeface="Century Gothic"/>
                <a:sym typeface="Century Gothic"/>
              </a:rPr>
              <a:t>            </a:t>
            </a:r>
          </a:p>
        </p:txBody>
      </p:sp>
      <p:pic>
        <p:nvPicPr>
          <p:cNvPr id="150" name="Shape 150"/>
          <p:cNvPicPr preferRelativeResize="0"/>
          <p:nvPr/>
        </p:nvPicPr>
        <p:blipFill rotWithShape="1">
          <a:blip r:embed="rId3">
            <a:alphaModFix/>
          </a:blip>
          <a:srcRect/>
          <a:stretch/>
        </p:blipFill>
        <p:spPr>
          <a:xfrm>
            <a:off x="900850" y="1329150"/>
            <a:ext cx="7876185" cy="3509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graphicFrame>
        <p:nvGraphicFramePr>
          <p:cNvPr id="251" name="Shape 251"/>
          <p:cNvGraphicFramePr/>
          <p:nvPr>
            <p:extLst>
              <p:ext uri="{D42A27DB-BD31-4B8C-83A1-F6EECF244321}">
                <p14:modId xmlns:p14="http://schemas.microsoft.com/office/powerpoint/2010/main" val="2877895110"/>
              </p:ext>
            </p:extLst>
          </p:nvPr>
        </p:nvGraphicFramePr>
        <p:xfrm>
          <a:off x="594335" y="994778"/>
          <a:ext cx="7955300" cy="3540781"/>
        </p:xfrm>
        <a:graphic>
          <a:graphicData uri="http://schemas.openxmlformats.org/drawingml/2006/table">
            <a:tbl>
              <a:tblPr firstRow="1" bandRow="1">
                <a:noFill/>
                <a:tableStyleId>{2D9963E8-94A9-4745-A7C8-8372EB403139}</a:tableStyleId>
              </a:tblPr>
              <a:tblGrid>
                <a:gridCol w="1988825"/>
                <a:gridCol w="1988825"/>
                <a:gridCol w="1988825"/>
                <a:gridCol w="1988825"/>
              </a:tblGrid>
              <a:tr h="715255">
                <a:tc>
                  <a:txBody>
                    <a:bodyPr/>
                    <a:lstStyle/>
                    <a:p>
                      <a:pPr marL="0" marR="0" lvl="0" indent="-25400" algn="l" rtl="0">
                        <a:lnSpc>
                          <a:spcPct val="100000"/>
                        </a:lnSpc>
                        <a:spcBef>
                          <a:spcPts val="0"/>
                        </a:spcBef>
                        <a:spcAft>
                          <a:spcPts val="0"/>
                        </a:spcAft>
                        <a:buClr>
                          <a:srgbClr val="00B0F0"/>
                        </a:buClr>
                        <a:buSzPts val="400"/>
                        <a:buFont typeface="Arial"/>
                        <a:buNone/>
                      </a:pPr>
                      <a:r>
                        <a:rPr lang="en-US" sz="1600" u="none" strike="noStrike" cap="none" dirty="0">
                          <a:solidFill>
                            <a:srgbClr val="00FFFF"/>
                          </a:solidFill>
                          <a:latin typeface="Arial"/>
                          <a:ea typeface="Arial"/>
                          <a:cs typeface="Arial"/>
                          <a:sym typeface="Arial"/>
                        </a:rPr>
                        <a:t>Unique Factors</a:t>
                      </a:r>
                    </a:p>
                  </a:txBody>
                  <a:tcPr marL="91450" marR="91450" marT="45725" marB="45725">
                    <a:solidFill>
                      <a:srgbClr val="434343"/>
                    </a:solidFill>
                  </a:tcPr>
                </a:tc>
                <a:tc>
                  <a:txBody>
                    <a:bodyPr/>
                    <a:lstStyle/>
                    <a:p>
                      <a:pPr marL="0" marR="0" lvl="0" indent="-25400" algn="l" rtl="0">
                        <a:lnSpc>
                          <a:spcPct val="100000"/>
                        </a:lnSpc>
                        <a:spcBef>
                          <a:spcPts val="0"/>
                        </a:spcBef>
                        <a:spcAft>
                          <a:spcPts val="0"/>
                        </a:spcAft>
                        <a:buClr>
                          <a:srgbClr val="00B0F0"/>
                        </a:buClr>
                        <a:buSzPts val="400"/>
                        <a:buFont typeface="Arial"/>
                        <a:buNone/>
                      </a:pPr>
                      <a:r>
                        <a:rPr lang="en-US" sz="1600" u="none" strike="noStrike" cap="none">
                          <a:solidFill>
                            <a:srgbClr val="00FFFF"/>
                          </a:solidFill>
                          <a:latin typeface="Arial"/>
                          <a:ea typeface="Arial"/>
                          <a:cs typeface="Arial"/>
                          <a:sym typeface="Arial"/>
                        </a:rPr>
                        <a:t>New Life</a:t>
                      </a:r>
                    </a:p>
                  </a:txBody>
                  <a:tcPr marL="91450" marR="91450" marT="45725" marB="45725">
                    <a:solidFill>
                      <a:srgbClr val="434343"/>
                    </a:solidFill>
                  </a:tcPr>
                </a:tc>
                <a:tc>
                  <a:txBody>
                    <a:bodyPr/>
                    <a:lstStyle/>
                    <a:p>
                      <a:pPr marL="0" marR="0" lvl="0" indent="-25400" algn="l" rtl="0">
                        <a:lnSpc>
                          <a:spcPct val="100000"/>
                        </a:lnSpc>
                        <a:spcBef>
                          <a:spcPts val="0"/>
                        </a:spcBef>
                        <a:spcAft>
                          <a:spcPts val="0"/>
                        </a:spcAft>
                        <a:buClr>
                          <a:srgbClr val="00B0F0"/>
                        </a:buClr>
                        <a:buSzPts val="400"/>
                        <a:buFont typeface="Arial"/>
                        <a:buNone/>
                      </a:pPr>
                      <a:r>
                        <a:rPr lang="en-US" sz="1600" u="none" strike="noStrike" cap="none" dirty="0">
                          <a:solidFill>
                            <a:srgbClr val="00FFFF"/>
                          </a:solidFill>
                          <a:latin typeface="Arial"/>
                          <a:ea typeface="Arial"/>
                          <a:cs typeface="Arial"/>
                          <a:sym typeface="Arial"/>
                        </a:rPr>
                        <a:t>American Dance Therapy</a:t>
                      </a:r>
                    </a:p>
                  </a:txBody>
                  <a:tcPr marL="91450" marR="91450" marT="45725" marB="45725">
                    <a:solidFill>
                      <a:srgbClr val="434343"/>
                    </a:solidFill>
                  </a:tcPr>
                </a:tc>
                <a:tc>
                  <a:txBody>
                    <a:bodyPr/>
                    <a:lstStyle/>
                    <a:p>
                      <a:pPr marL="0" marR="0" lvl="0" indent="-25400" algn="l" rtl="0">
                        <a:lnSpc>
                          <a:spcPct val="100000"/>
                        </a:lnSpc>
                        <a:spcBef>
                          <a:spcPts val="0"/>
                        </a:spcBef>
                        <a:spcAft>
                          <a:spcPts val="0"/>
                        </a:spcAft>
                        <a:buClr>
                          <a:srgbClr val="00B0F0"/>
                        </a:buClr>
                        <a:buSzPts val="400"/>
                        <a:buFont typeface="Arial"/>
                        <a:buNone/>
                      </a:pPr>
                      <a:r>
                        <a:rPr lang="en-US" sz="1600" u="none" strike="noStrike" cap="none">
                          <a:solidFill>
                            <a:srgbClr val="00FFFF"/>
                          </a:solidFill>
                          <a:latin typeface="Arial"/>
                          <a:ea typeface="Arial"/>
                          <a:cs typeface="Arial"/>
                          <a:sym typeface="Arial"/>
                        </a:rPr>
                        <a:t>American art therapy</a:t>
                      </a:r>
                    </a:p>
                  </a:txBody>
                  <a:tcPr marL="91450" marR="91450" marT="45725" marB="45725">
                    <a:solidFill>
                      <a:srgbClr val="434343"/>
                    </a:solidFill>
                  </a:tcPr>
                </a:tc>
              </a:tr>
              <a:tr h="625854">
                <a:tc>
                  <a:txBody>
                    <a:bodyPr/>
                    <a:lstStyle/>
                    <a:p>
                      <a:pPr marL="0" marR="0" lvl="0" indent="-22225" algn="l" rtl="0">
                        <a:lnSpc>
                          <a:spcPct val="100000"/>
                        </a:lnSpc>
                        <a:spcBef>
                          <a:spcPts val="0"/>
                        </a:spcBef>
                        <a:spcAft>
                          <a:spcPts val="0"/>
                        </a:spcAft>
                        <a:buClr>
                          <a:srgbClr val="00B0F0"/>
                        </a:buClr>
                        <a:buSzPts val="350"/>
                        <a:buFont typeface="Arial"/>
                        <a:buNone/>
                      </a:pPr>
                      <a:r>
                        <a:rPr lang="en-US" u="none" strike="noStrike" cap="none" dirty="0">
                          <a:solidFill>
                            <a:srgbClr val="00FFFF"/>
                          </a:solidFill>
                          <a:latin typeface="Arial"/>
                          <a:ea typeface="Arial"/>
                          <a:cs typeface="Arial"/>
                          <a:sym typeface="Arial"/>
                        </a:rPr>
                        <a:t>Service</a:t>
                      </a:r>
                    </a:p>
                  </a:txBody>
                  <a:tcPr marL="91450" marR="91450" marT="45725" marB="45725">
                    <a:solidFill>
                      <a:srgbClr val="000000"/>
                    </a:solidFill>
                  </a:tcPr>
                </a:tc>
                <a:tc>
                  <a:txBody>
                    <a:bodyPr/>
                    <a:lstStyle/>
                    <a:p>
                      <a:pPr marL="0" marR="0" lvl="0" indent="-22225" algn="l" rtl="0">
                        <a:lnSpc>
                          <a:spcPct val="100000"/>
                        </a:lnSpc>
                        <a:spcBef>
                          <a:spcPts val="0"/>
                        </a:spcBef>
                        <a:spcAft>
                          <a:spcPts val="0"/>
                        </a:spcAft>
                        <a:buClr>
                          <a:srgbClr val="00B0F0"/>
                        </a:buClr>
                        <a:buSzPts val="350"/>
                        <a:buFont typeface="Arial"/>
                        <a:buNone/>
                      </a:pPr>
                      <a:r>
                        <a:rPr lang="en-US" u="none" strike="noStrike" cap="none">
                          <a:solidFill>
                            <a:srgbClr val="00FFFF"/>
                          </a:solidFill>
                          <a:latin typeface="Arial"/>
                          <a:ea typeface="Arial"/>
                          <a:cs typeface="Arial"/>
                          <a:sym typeface="Arial"/>
                        </a:rPr>
                        <a:t>Art and dance class</a:t>
                      </a:r>
                    </a:p>
                  </a:txBody>
                  <a:tcPr marL="91450" marR="91450" marT="45725" marB="45725">
                    <a:solidFill>
                      <a:srgbClr val="000000"/>
                    </a:solidFill>
                  </a:tcPr>
                </a:tc>
                <a:tc>
                  <a:txBody>
                    <a:bodyPr/>
                    <a:lstStyle/>
                    <a:p>
                      <a:pPr marL="0" marR="0" lvl="0" indent="-22225" algn="l" rtl="0">
                        <a:lnSpc>
                          <a:spcPct val="100000"/>
                        </a:lnSpc>
                        <a:spcBef>
                          <a:spcPts val="0"/>
                        </a:spcBef>
                        <a:spcAft>
                          <a:spcPts val="0"/>
                        </a:spcAft>
                        <a:buClr>
                          <a:srgbClr val="00B0F0"/>
                        </a:buClr>
                        <a:buSzPts val="350"/>
                        <a:buFont typeface="Arial"/>
                        <a:buNone/>
                      </a:pPr>
                      <a:r>
                        <a:rPr lang="en-US" u="none" strike="noStrike" cap="none">
                          <a:solidFill>
                            <a:srgbClr val="00FFFF"/>
                          </a:solidFill>
                          <a:latin typeface="Arial"/>
                          <a:ea typeface="Arial"/>
                          <a:cs typeface="Arial"/>
                          <a:sym typeface="Arial"/>
                        </a:rPr>
                        <a:t>Just dance therapy</a:t>
                      </a:r>
                    </a:p>
                  </a:txBody>
                  <a:tcPr marL="91450" marR="91450" marT="45725" marB="45725">
                    <a:solidFill>
                      <a:srgbClr val="000000"/>
                    </a:solidFill>
                  </a:tcPr>
                </a:tc>
                <a:tc>
                  <a:txBody>
                    <a:bodyPr/>
                    <a:lstStyle/>
                    <a:p>
                      <a:pPr marL="0" marR="0" lvl="0" indent="-22225" algn="l" rtl="0">
                        <a:lnSpc>
                          <a:spcPct val="100000"/>
                        </a:lnSpc>
                        <a:spcBef>
                          <a:spcPts val="0"/>
                        </a:spcBef>
                        <a:spcAft>
                          <a:spcPts val="0"/>
                        </a:spcAft>
                        <a:buClr>
                          <a:srgbClr val="00B0F0"/>
                        </a:buClr>
                        <a:buSzPts val="350"/>
                        <a:buFont typeface="Arial"/>
                        <a:buNone/>
                      </a:pPr>
                      <a:r>
                        <a:rPr lang="en-US" u="none" strike="noStrike" cap="none">
                          <a:solidFill>
                            <a:srgbClr val="00FFFF"/>
                          </a:solidFill>
                          <a:latin typeface="Arial"/>
                          <a:ea typeface="Arial"/>
                          <a:cs typeface="Arial"/>
                          <a:sym typeface="Arial"/>
                        </a:rPr>
                        <a:t>Just art therapy</a:t>
                      </a:r>
                    </a:p>
                  </a:txBody>
                  <a:tcPr marL="91450" marR="91450" marT="45725" marB="45725">
                    <a:solidFill>
                      <a:srgbClr val="000000"/>
                    </a:solidFill>
                  </a:tcPr>
                </a:tc>
              </a:tr>
              <a:tr h="1162292">
                <a:tc>
                  <a:txBody>
                    <a:bodyPr/>
                    <a:lstStyle/>
                    <a:p>
                      <a:pPr marL="0" marR="0" lvl="0" indent="-22225" algn="l" rtl="0">
                        <a:lnSpc>
                          <a:spcPct val="100000"/>
                        </a:lnSpc>
                        <a:spcBef>
                          <a:spcPts val="0"/>
                        </a:spcBef>
                        <a:spcAft>
                          <a:spcPts val="0"/>
                        </a:spcAft>
                        <a:buClr>
                          <a:srgbClr val="00B0F0"/>
                        </a:buClr>
                        <a:buSzPts val="350"/>
                        <a:buFont typeface="Arial"/>
                        <a:buNone/>
                      </a:pPr>
                      <a:r>
                        <a:rPr lang="en-US" u="none" strike="noStrike" cap="none">
                          <a:solidFill>
                            <a:srgbClr val="00FFFF"/>
                          </a:solidFill>
                          <a:latin typeface="Arial"/>
                          <a:ea typeface="Arial"/>
                          <a:cs typeface="Arial"/>
                          <a:sym typeface="Arial"/>
                        </a:rPr>
                        <a:t>Special offers</a:t>
                      </a:r>
                    </a:p>
                  </a:txBody>
                  <a:tcPr marL="91450" marR="91450" marT="45725" marB="45725">
                    <a:solidFill>
                      <a:srgbClr val="000000"/>
                    </a:solidFill>
                  </a:tcPr>
                </a:tc>
                <a:tc>
                  <a:txBody>
                    <a:bodyPr/>
                    <a:lstStyle/>
                    <a:p>
                      <a:pPr marL="0" marR="0" lvl="0" indent="-22225" algn="l" rtl="0">
                        <a:lnSpc>
                          <a:spcPct val="100000"/>
                        </a:lnSpc>
                        <a:spcBef>
                          <a:spcPts val="0"/>
                        </a:spcBef>
                        <a:spcAft>
                          <a:spcPts val="0"/>
                        </a:spcAft>
                        <a:buClr>
                          <a:srgbClr val="00B0F0"/>
                        </a:buClr>
                        <a:buSzPts val="350"/>
                        <a:buFont typeface="Arial"/>
                        <a:buNone/>
                      </a:pPr>
                      <a:r>
                        <a:rPr lang="en-US" u="none" strike="noStrike" cap="none">
                          <a:solidFill>
                            <a:srgbClr val="00FFFF"/>
                          </a:solidFill>
                          <a:latin typeface="Arial"/>
                          <a:ea typeface="Arial"/>
                          <a:cs typeface="Arial"/>
                          <a:sym typeface="Arial"/>
                        </a:rPr>
                        <a:t>End of the 6 month vacation/fun events</a:t>
                      </a:r>
                    </a:p>
                  </a:txBody>
                  <a:tcPr marL="91450" marR="91450" marT="45725" marB="45725">
                    <a:solidFill>
                      <a:srgbClr val="000000"/>
                    </a:solidFill>
                  </a:tcPr>
                </a:tc>
                <a:tc>
                  <a:txBody>
                    <a:bodyPr/>
                    <a:lstStyle/>
                    <a:p>
                      <a:pPr marL="0" marR="0" lvl="0" indent="-22225" algn="l" rtl="0">
                        <a:lnSpc>
                          <a:spcPct val="100000"/>
                        </a:lnSpc>
                        <a:spcBef>
                          <a:spcPts val="0"/>
                        </a:spcBef>
                        <a:spcAft>
                          <a:spcPts val="0"/>
                        </a:spcAft>
                        <a:buClr>
                          <a:srgbClr val="00B0F0"/>
                        </a:buClr>
                        <a:buSzPts val="350"/>
                        <a:buFont typeface="Arial"/>
                        <a:buNone/>
                      </a:pPr>
                      <a:r>
                        <a:rPr lang="en-US" u="none" strike="noStrike" cap="none">
                          <a:solidFill>
                            <a:srgbClr val="00FFFF"/>
                          </a:solidFill>
                          <a:latin typeface="Arial"/>
                          <a:ea typeface="Arial"/>
                          <a:cs typeface="Arial"/>
                          <a:sym typeface="Arial"/>
                        </a:rPr>
                        <a:t>National dance week</a:t>
                      </a:r>
                    </a:p>
                  </a:txBody>
                  <a:tcPr marL="91450" marR="91450" marT="45725" marB="45725">
                    <a:solidFill>
                      <a:srgbClr val="000000"/>
                    </a:solidFill>
                  </a:tcPr>
                </a:tc>
                <a:tc>
                  <a:txBody>
                    <a:bodyPr/>
                    <a:lstStyle/>
                    <a:p>
                      <a:pPr marL="0" marR="0" lvl="0" indent="-22225" algn="l" rtl="0">
                        <a:lnSpc>
                          <a:spcPct val="100000"/>
                        </a:lnSpc>
                        <a:spcBef>
                          <a:spcPts val="0"/>
                        </a:spcBef>
                        <a:spcAft>
                          <a:spcPts val="0"/>
                        </a:spcAft>
                        <a:buClr>
                          <a:srgbClr val="00B0F0"/>
                        </a:buClr>
                        <a:buSzPts val="350"/>
                        <a:buFont typeface="Arial"/>
                        <a:buNone/>
                      </a:pPr>
                      <a:r>
                        <a:rPr lang="en-US" u="none" strike="noStrike" cap="none">
                          <a:solidFill>
                            <a:srgbClr val="00FFFF"/>
                          </a:solidFill>
                          <a:latin typeface="Arial"/>
                          <a:ea typeface="Arial"/>
                          <a:cs typeface="Arial"/>
                          <a:sym typeface="Arial"/>
                        </a:rPr>
                        <a:t>Annual conferences</a:t>
                      </a:r>
                    </a:p>
                  </a:txBody>
                  <a:tcPr marL="91450" marR="91450" marT="45725" marB="45725">
                    <a:solidFill>
                      <a:srgbClr val="000000"/>
                    </a:solidFill>
                  </a:tcPr>
                </a:tc>
              </a:tr>
              <a:tr h="974539">
                <a:tc>
                  <a:txBody>
                    <a:bodyPr/>
                    <a:lstStyle/>
                    <a:p>
                      <a:pPr marL="0" marR="0" lvl="0" indent="-22225" algn="l" rtl="0">
                        <a:lnSpc>
                          <a:spcPct val="100000"/>
                        </a:lnSpc>
                        <a:spcBef>
                          <a:spcPts val="0"/>
                        </a:spcBef>
                        <a:spcAft>
                          <a:spcPts val="0"/>
                        </a:spcAft>
                        <a:buClr>
                          <a:srgbClr val="00B0F0"/>
                        </a:buClr>
                        <a:buSzPts val="350"/>
                        <a:buFont typeface="Arial"/>
                        <a:buNone/>
                      </a:pPr>
                      <a:r>
                        <a:rPr lang="en-US" u="none" strike="noStrike" cap="none">
                          <a:solidFill>
                            <a:srgbClr val="00FFFF"/>
                          </a:solidFill>
                          <a:latin typeface="Arial"/>
                          <a:ea typeface="Arial"/>
                          <a:cs typeface="Arial"/>
                          <a:sym typeface="Arial"/>
                        </a:rPr>
                        <a:t>location </a:t>
                      </a:r>
                    </a:p>
                  </a:txBody>
                  <a:tcPr marL="91450" marR="91450" marT="45725" marB="45725">
                    <a:solidFill>
                      <a:srgbClr val="000000"/>
                    </a:solidFill>
                  </a:tcPr>
                </a:tc>
                <a:tc>
                  <a:txBody>
                    <a:bodyPr/>
                    <a:lstStyle/>
                    <a:p>
                      <a:pPr marL="0" marR="0" lvl="0" indent="-22225" algn="l" rtl="0">
                        <a:lnSpc>
                          <a:spcPct val="100000"/>
                        </a:lnSpc>
                        <a:spcBef>
                          <a:spcPts val="0"/>
                        </a:spcBef>
                        <a:spcAft>
                          <a:spcPts val="0"/>
                        </a:spcAft>
                        <a:buClr>
                          <a:srgbClr val="00B0F0"/>
                        </a:buClr>
                        <a:buSzPts val="350"/>
                        <a:buFont typeface="Arial"/>
                        <a:buNone/>
                      </a:pPr>
                      <a:r>
                        <a:rPr lang="en-US" u="none" strike="noStrike" cap="none" dirty="0" smtClean="0">
                          <a:solidFill>
                            <a:srgbClr val="00FFFF"/>
                          </a:solidFill>
                          <a:latin typeface="Arial"/>
                          <a:ea typeface="Arial"/>
                          <a:cs typeface="Arial"/>
                          <a:sym typeface="Arial"/>
                        </a:rPr>
                        <a:t>in </a:t>
                      </a:r>
                      <a:r>
                        <a:rPr lang="en-US" u="none" strike="noStrike" cap="none" dirty="0">
                          <a:solidFill>
                            <a:srgbClr val="00FFFF"/>
                          </a:solidFill>
                          <a:latin typeface="Arial"/>
                          <a:ea typeface="Arial"/>
                          <a:cs typeface="Arial"/>
                          <a:sym typeface="Arial"/>
                        </a:rPr>
                        <a:t>Hartford</a:t>
                      </a:r>
                    </a:p>
                  </a:txBody>
                  <a:tcPr marL="91450" marR="91450" marT="45725" marB="45725">
                    <a:solidFill>
                      <a:srgbClr val="000000"/>
                    </a:solidFill>
                  </a:tcPr>
                </a:tc>
                <a:tc>
                  <a:txBody>
                    <a:bodyPr/>
                    <a:lstStyle/>
                    <a:p>
                      <a:pPr marL="0" marR="0" lvl="0" indent="-22225" algn="l" rtl="0">
                        <a:lnSpc>
                          <a:spcPct val="100000"/>
                        </a:lnSpc>
                        <a:spcBef>
                          <a:spcPts val="0"/>
                        </a:spcBef>
                        <a:spcAft>
                          <a:spcPts val="0"/>
                        </a:spcAft>
                        <a:buClr>
                          <a:srgbClr val="00B0F0"/>
                        </a:buClr>
                        <a:buSzPts val="350"/>
                        <a:buFont typeface="Arial"/>
                        <a:buNone/>
                      </a:pPr>
                      <a:r>
                        <a:rPr lang="en-US" u="none" strike="noStrike" cap="none">
                          <a:solidFill>
                            <a:srgbClr val="00FFFF"/>
                          </a:solidFill>
                          <a:latin typeface="Arial"/>
                          <a:ea typeface="Arial"/>
                          <a:cs typeface="Arial"/>
                          <a:sym typeface="Arial"/>
                        </a:rPr>
                        <a:t>in Columbia, Maryland </a:t>
                      </a:r>
                    </a:p>
                  </a:txBody>
                  <a:tcPr marL="91450" marR="91450" marT="45725" marB="45725">
                    <a:solidFill>
                      <a:srgbClr val="000000"/>
                    </a:solidFill>
                  </a:tcPr>
                </a:tc>
                <a:tc>
                  <a:txBody>
                    <a:bodyPr/>
                    <a:lstStyle/>
                    <a:p>
                      <a:pPr marL="0" marR="0" lvl="0" indent="-69849" algn="l" rtl="0">
                        <a:lnSpc>
                          <a:spcPct val="115000"/>
                        </a:lnSpc>
                        <a:spcBef>
                          <a:spcPts val="0"/>
                        </a:spcBef>
                        <a:spcAft>
                          <a:spcPts val="0"/>
                        </a:spcAft>
                        <a:buClr>
                          <a:schemeClr val="dk1"/>
                        </a:buClr>
                        <a:buSzPts val="1100"/>
                        <a:buFont typeface="Arial"/>
                        <a:buNone/>
                      </a:pPr>
                      <a:r>
                        <a:rPr lang="en-US" u="none" strike="noStrike" cap="none" dirty="0">
                          <a:solidFill>
                            <a:srgbClr val="00FFFF"/>
                          </a:solidFill>
                          <a:latin typeface="Arial"/>
                          <a:ea typeface="Arial"/>
                          <a:cs typeface="Arial"/>
                          <a:sym typeface="Arial"/>
                        </a:rPr>
                        <a:t>In Alexandria, Virginia</a:t>
                      </a:r>
                    </a:p>
                    <a:p>
                      <a:pPr marL="0" marR="0" lvl="0" indent="-22225" algn="l" rtl="0">
                        <a:lnSpc>
                          <a:spcPct val="100000"/>
                        </a:lnSpc>
                        <a:spcBef>
                          <a:spcPts val="0"/>
                        </a:spcBef>
                        <a:spcAft>
                          <a:spcPts val="0"/>
                        </a:spcAft>
                        <a:buClr>
                          <a:srgbClr val="000000"/>
                        </a:buClr>
                        <a:buSzPts val="350"/>
                        <a:buFont typeface="Arial"/>
                        <a:buNone/>
                      </a:pPr>
                      <a:endParaRPr u="none" strike="noStrike" cap="none" dirty="0">
                        <a:solidFill>
                          <a:srgbClr val="00FFFF"/>
                        </a:solidFill>
                        <a:latin typeface="Arial"/>
                        <a:ea typeface="Arial"/>
                        <a:cs typeface="Arial"/>
                        <a:sym typeface="Arial"/>
                      </a:endParaRPr>
                    </a:p>
                  </a:txBody>
                  <a:tcPr marL="91450" marR="91450" marT="45725" marB="45725">
                    <a:solidFill>
                      <a:srgbClr val="000000"/>
                    </a:solidFill>
                  </a:tcPr>
                </a:tc>
              </a:tr>
            </a:tbl>
          </a:graphicData>
        </a:graphic>
      </p:graphicFrame>
      <p:graphicFrame>
        <p:nvGraphicFramePr>
          <p:cNvPr id="252" name="Shape 252"/>
          <p:cNvGraphicFramePr/>
          <p:nvPr>
            <p:extLst>
              <p:ext uri="{D42A27DB-BD31-4B8C-83A1-F6EECF244321}">
                <p14:modId xmlns:p14="http://schemas.microsoft.com/office/powerpoint/2010/main" val="3504236509"/>
              </p:ext>
            </p:extLst>
          </p:nvPr>
        </p:nvGraphicFramePr>
        <p:xfrm>
          <a:off x="594360" y="4267200"/>
          <a:ext cx="7955275" cy="1478808"/>
        </p:xfrm>
        <a:graphic>
          <a:graphicData uri="http://schemas.openxmlformats.org/drawingml/2006/table">
            <a:tbl>
              <a:tblPr firstRow="1" bandRow="1">
                <a:noFill/>
                <a:tableStyleId>{2D9963E8-94A9-4745-A7C8-8372EB403139}</a:tableStyleId>
              </a:tblPr>
              <a:tblGrid>
                <a:gridCol w="7955275"/>
              </a:tblGrid>
              <a:tr h="301750">
                <a:tc>
                  <a:txBody>
                    <a:bodyPr/>
                    <a:lstStyle/>
                    <a:p>
                      <a:pPr marL="0" marR="0" lvl="0" indent="-25400" algn="ctr" rtl="0">
                        <a:lnSpc>
                          <a:spcPct val="100000"/>
                        </a:lnSpc>
                        <a:spcBef>
                          <a:spcPts val="0"/>
                        </a:spcBef>
                        <a:spcAft>
                          <a:spcPts val="0"/>
                        </a:spcAft>
                        <a:buClr>
                          <a:schemeClr val="dk1"/>
                        </a:buClr>
                        <a:buSzPts val="400"/>
                        <a:buFont typeface="Arial"/>
                        <a:buNone/>
                      </a:pPr>
                      <a:r>
                        <a:rPr lang="en-US" sz="1600" u="none" strike="noStrike" cap="none" dirty="0">
                          <a:solidFill>
                            <a:schemeClr val="dk1"/>
                          </a:solidFill>
                          <a:latin typeface="Arial"/>
                          <a:ea typeface="Arial"/>
                          <a:cs typeface="Arial"/>
                          <a:sym typeface="Arial"/>
                        </a:rPr>
                        <a:t>My Competitive Advantages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lt1"/>
                    </a:solidFill>
                  </a:tcPr>
                </a:tc>
              </a:tr>
              <a:tr h="370850">
                <a:tc>
                  <a:txBody>
                    <a:bodyPr/>
                    <a:lstStyle/>
                    <a:p>
                      <a:pPr marL="0" marR="0" lvl="0" indent="-22225" algn="l" rtl="0">
                        <a:lnSpc>
                          <a:spcPct val="150000"/>
                        </a:lnSpc>
                        <a:spcBef>
                          <a:spcPts val="0"/>
                        </a:spcBef>
                        <a:spcAft>
                          <a:spcPts val="0"/>
                        </a:spcAft>
                        <a:buClr>
                          <a:srgbClr val="00B0F0"/>
                        </a:buClr>
                        <a:buSzPts val="350"/>
                        <a:buFont typeface="Arial"/>
                        <a:buNone/>
                      </a:pPr>
                      <a:r>
                        <a:rPr lang="en-US" sz="1600" u="none" strike="noStrike" cap="none" dirty="0">
                          <a:solidFill>
                            <a:srgbClr val="00FFFF"/>
                          </a:solidFill>
                          <a:latin typeface="Arial"/>
                          <a:ea typeface="Arial"/>
                          <a:cs typeface="Arial"/>
                          <a:sym typeface="Arial"/>
                        </a:rPr>
                        <a:t>1.Services </a:t>
                      </a:r>
                    </a:p>
                    <a:p>
                      <a:pPr marL="0" marR="0" lvl="0" indent="-22225" algn="l" rtl="0">
                        <a:lnSpc>
                          <a:spcPct val="150000"/>
                        </a:lnSpc>
                        <a:spcBef>
                          <a:spcPts val="0"/>
                        </a:spcBef>
                        <a:spcAft>
                          <a:spcPts val="0"/>
                        </a:spcAft>
                        <a:buClr>
                          <a:srgbClr val="00B0F0"/>
                        </a:buClr>
                        <a:buSzPts val="350"/>
                        <a:buFont typeface="Arial"/>
                        <a:buNone/>
                      </a:pPr>
                      <a:r>
                        <a:rPr lang="en-US" sz="1600" u="none" strike="noStrike" cap="none" dirty="0">
                          <a:solidFill>
                            <a:srgbClr val="00FFFF"/>
                          </a:solidFill>
                          <a:latin typeface="Arial"/>
                          <a:ea typeface="Arial"/>
                          <a:cs typeface="Arial"/>
                          <a:sym typeface="Arial"/>
                        </a:rPr>
                        <a:t>2.Special offers</a:t>
                      </a:r>
                    </a:p>
                    <a:p>
                      <a:pPr marL="0" marR="0" lvl="0" indent="-22225" algn="l" rtl="0">
                        <a:lnSpc>
                          <a:spcPct val="150000"/>
                        </a:lnSpc>
                        <a:spcBef>
                          <a:spcPts val="0"/>
                        </a:spcBef>
                        <a:spcAft>
                          <a:spcPts val="0"/>
                        </a:spcAft>
                        <a:buClr>
                          <a:srgbClr val="00B0F0"/>
                        </a:buClr>
                        <a:buSzPts val="350"/>
                        <a:buFont typeface="Arial"/>
                        <a:buNone/>
                      </a:pPr>
                      <a:r>
                        <a:rPr lang="en-US" sz="1600" u="none" strike="noStrike" cap="none" dirty="0">
                          <a:solidFill>
                            <a:srgbClr val="00FFFF"/>
                          </a:solidFill>
                          <a:latin typeface="Arial"/>
                          <a:ea typeface="Arial"/>
                          <a:cs typeface="Arial"/>
                          <a:sym typeface="Arial"/>
                        </a:rPr>
                        <a:t>3. location </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000000"/>
                    </a:solidFill>
                  </a:tcPr>
                </a:tc>
              </a:tr>
            </a:tbl>
          </a:graphicData>
        </a:graphic>
      </p:graphicFrame>
      <p:pic>
        <p:nvPicPr>
          <p:cNvPr id="253" name="Shape 253"/>
          <p:cNvPicPr preferRelativeResize="0"/>
          <p:nvPr/>
        </p:nvPicPr>
        <p:blipFill rotWithShape="1">
          <a:blip r:embed="rId3">
            <a:alphaModFix/>
          </a:blip>
          <a:srcRect/>
          <a:stretch/>
        </p:blipFill>
        <p:spPr>
          <a:xfrm>
            <a:off x="0" y="5845976"/>
            <a:ext cx="9144000" cy="1010001"/>
          </a:xfrm>
          <a:prstGeom prst="rect">
            <a:avLst/>
          </a:prstGeom>
          <a:noFill/>
          <a:ln>
            <a:noFill/>
          </a:ln>
        </p:spPr>
      </p:pic>
      <p:sp>
        <p:nvSpPr>
          <p:cNvPr id="254" name="Shape 254"/>
          <p:cNvSpPr txBox="1"/>
          <p:nvPr/>
        </p:nvSpPr>
        <p:spPr>
          <a:xfrm>
            <a:off x="15240" y="6123354"/>
            <a:ext cx="2499360" cy="646331"/>
          </a:xfrm>
          <a:prstGeom prst="rect">
            <a:avLst/>
          </a:prstGeom>
          <a:noFill/>
          <a:ln>
            <a:noFill/>
          </a:ln>
        </p:spPr>
        <p:txBody>
          <a:bodyPr wrap="square" lIns="91425" tIns="45700" rIns="91425" bIns="45700" anchor="t" anchorCtr="0">
            <a:noAutofit/>
          </a:bodyPr>
          <a:lstStyle/>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 INSERT YOUR</a:t>
            </a:r>
          </a:p>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LOGO HERE ]</a:t>
            </a:r>
          </a:p>
        </p:txBody>
      </p:sp>
      <p:sp>
        <p:nvSpPr>
          <p:cNvPr id="255" name="Shape 255"/>
          <p:cNvSpPr txBox="1"/>
          <p:nvPr/>
        </p:nvSpPr>
        <p:spPr>
          <a:xfrm>
            <a:off x="457185" y="14425"/>
            <a:ext cx="8229600" cy="1143000"/>
          </a:xfrm>
          <a:prstGeom prst="rect">
            <a:avLst/>
          </a:prstGeom>
          <a:noFill/>
          <a:ln>
            <a:noFill/>
          </a:ln>
        </p:spPr>
        <p:txBody>
          <a:bodyPr wrap="square" lIns="91425" tIns="45700" rIns="91425" bIns="45700" anchor="ctr" anchorCtr="0">
            <a:noAutofit/>
          </a:bodyPr>
          <a:lstStyle/>
          <a:p>
            <a:pPr marL="0" marR="0" lvl="0" indent="-254000" algn="ctr" rtl="0">
              <a:lnSpc>
                <a:spcPct val="100000"/>
              </a:lnSpc>
              <a:spcBef>
                <a:spcPts val="0"/>
              </a:spcBef>
              <a:spcAft>
                <a:spcPts val="0"/>
              </a:spcAft>
              <a:buClr>
                <a:schemeClr val="lt1"/>
              </a:buClr>
              <a:buSzPts val="4000"/>
              <a:buFont typeface="Arial"/>
              <a:buNone/>
            </a:pPr>
            <a:r>
              <a:rPr lang="en-US" sz="4000" b="0" i="0" u="none" strike="noStrike" cap="none" dirty="0">
                <a:solidFill>
                  <a:srgbClr val="00FFFF"/>
                </a:solidFill>
                <a:latin typeface="Arial"/>
                <a:ea typeface="Arial"/>
                <a:cs typeface="Arial"/>
                <a:sym typeface="Arial"/>
              </a:rPr>
              <a:t>Competition</a:t>
            </a:r>
          </a:p>
        </p:txBody>
      </p:sp>
      <p:pic>
        <p:nvPicPr>
          <p:cNvPr id="256" name="Shape 256"/>
          <p:cNvPicPr preferRelativeResize="0"/>
          <p:nvPr/>
        </p:nvPicPr>
        <p:blipFill rotWithShape="1">
          <a:blip r:embed="rId4">
            <a:alphaModFix/>
          </a:blip>
          <a:srcRect/>
          <a:stretch/>
        </p:blipFill>
        <p:spPr>
          <a:xfrm>
            <a:off x="0" y="5845976"/>
            <a:ext cx="2163908" cy="100952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idx="1"/>
          </p:nvPr>
        </p:nvSpPr>
        <p:spPr>
          <a:xfrm>
            <a:off x="457200" y="1600200"/>
            <a:ext cx="8229600" cy="4346525"/>
          </a:xfrm>
          <a:prstGeom prst="rect">
            <a:avLst/>
          </a:prstGeom>
          <a:noFill/>
          <a:ln>
            <a:noFill/>
          </a:ln>
        </p:spPr>
        <p:txBody>
          <a:bodyPr wrap="square" lIns="91425" tIns="45700" rIns="91425" bIns="45700" anchor="t" anchorCtr="0">
            <a:noAutofit/>
          </a:bodyPr>
          <a:lstStyle/>
          <a:p>
            <a:pPr marL="457200" marR="0" lvl="0" indent="-381000" algn="l" rtl="0">
              <a:lnSpc>
                <a:spcPct val="90000"/>
              </a:lnSpc>
              <a:spcBef>
                <a:spcPts val="0"/>
              </a:spcBef>
              <a:spcAft>
                <a:spcPts val="0"/>
              </a:spcAft>
              <a:buClr>
                <a:srgbClr val="00FFFF"/>
              </a:buClr>
              <a:buSzPts val="2400"/>
              <a:buFont typeface="Arial"/>
              <a:buChar char="•"/>
            </a:pPr>
            <a:r>
              <a:rPr lang="en-US" sz="2400" dirty="0">
                <a:solidFill>
                  <a:srgbClr val="00FFFF"/>
                </a:solidFill>
                <a:latin typeface="Century Gothic"/>
                <a:ea typeface="Century Gothic"/>
                <a:cs typeface="Century Gothic"/>
                <a:sym typeface="Century Gothic"/>
              </a:rPr>
              <a:t>A</a:t>
            </a:r>
            <a:r>
              <a:rPr lang="en-US" sz="2400" b="0" i="0" u="none" strike="noStrike" cap="none" dirty="0" smtClean="0">
                <a:solidFill>
                  <a:srgbClr val="00FFFF"/>
                </a:solidFill>
                <a:latin typeface="Century Gothic"/>
                <a:ea typeface="Century Gothic"/>
                <a:cs typeface="Century Gothic"/>
                <a:sym typeface="Century Gothic"/>
              </a:rPr>
              <a:t>rt </a:t>
            </a:r>
            <a:r>
              <a:rPr lang="en-US" sz="2400" dirty="0">
                <a:solidFill>
                  <a:srgbClr val="00FFFF"/>
                </a:solidFill>
                <a:latin typeface="Century Gothic"/>
                <a:ea typeface="Century Gothic"/>
                <a:cs typeface="Century Gothic"/>
                <a:sym typeface="Century Gothic"/>
              </a:rPr>
              <a:t>T</a:t>
            </a:r>
            <a:r>
              <a:rPr lang="en-US" sz="2400" b="0" i="0" u="none" strike="noStrike" cap="none" dirty="0" smtClean="0">
                <a:solidFill>
                  <a:srgbClr val="00FFFF"/>
                </a:solidFill>
                <a:latin typeface="Century Gothic"/>
                <a:ea typeface="Century Gothic"/>
                <a:cs typeface="Century Gothic"/>
                <a:sym typeface="Century Gothic"/>
              </a:rPr>
              <a:t>herapy </a:t>
            </a:r>
            <a:r>
              <a:rPr lang="en-US" sz="2400" b="0" i="0" u="none" strike="noStrike" cap="none" dirty="0">
                <a:solidFill>
                  <a:srgbClr val="00FFFF"/>
                </a:solidFill>
                <a:latin typeface="Century Gothic"/>
                <a:ea typeface="Century Gothic"/>
                <a:cs typeface="Century Gothic"/>
                <a:sym typeface="Century Gothic"/>
              </a:rPr>
              <a:t>degrees</a:t>
            </a:r>
          </a:p>
          <a:p>
            <a:pPr marL="457200" marR="0" lvl="0" indent="-381000" algn="l" rtl="0">
              <a:lnSpc>
                <a:spcPct val="90000"/>
              </a:lnSpc>
              <a:spcBef>
                <a:spcPts val="0"/>
              </a:spcBef>
              <a:spcAft>
                <a:spcPts val="0"/>
              </a:spcAft>
              <a:buClr>
                <a:srgbClr val="00FFFF"/>
              </a:buClr>
              <a:buSzPts val="2400"/>
              <a:buFont typeface="Arial"/>
              <a:buChar char="•"/>
            </a:pPr>
            <a:r>
              <a:rPr lang="en-US" sz="2400" dirty="0">
                <a:solidFill>
                  <a:srgbClr val="00FFFF"/>
                </a:solidFill>
                <a:latin typeface="Century Gothic"/>
                <a:ea typeface="Century Gothic"/>
                <a:cs typeface="Century Gothic"/>
                <a:sym typeface="Century Gothic"/>
              </a:rPr>
              <a:t>R</a:t>
            </a:r>
            <a:r>
              <a:rPr lang="en-US" sz="2400" b="0" i="0" u="none" strike="noStrike" cap="none" dirty="0" smtClean="0">
                <a:solidFill>
                  <a:srgbClr val="00FFFF"/>
                </a:solidFill>
                <a:latin typeface="Century Gothic"/>
                <a:ea typeface="Century Gothic"/>
                <a:cs typeface="Century Gothic"/>
                <a:sym typeface="Century Gothic"/>
              </a:rPr>
              <a:t>egistered </a:t>
            </a:r>
            <a:r>
              <a:rPr lang="en-US" sz="2400" b="0" i="0" u="none" strike="noStrike" cap="none" dirty="0">
                <a:solidFill>
                  <a:srgbClr val="00FFFF"/>
                </a:solidFill>
                <a:latin typeface="Century Gothic"/>
                <a:ea typeface="Century Gothic"/>
                <a:cs typeface="Century Gothic"/>
                <a:sym typeface="Century Gothic"/>
              </a:rPr>
              <a:t>with the </a:t>
            </a:r>
            <a:r>
              <a:rPr lang="en-US" sz="2400" dirty="0">
                <a:solidFill>
                  <a:srgbClr val="00FFFF"/>
                </a:solidFill>
                <a:latin typeface="Century Gothic"/>
                <a:ea typeface="Century Gothic"/>
                <a:cs typeface="Century Gothic"/>
                <a:sym typeface="Century Gothic"/>
              </a:rPr>
              <a:t>H</a:t>
            </a:r>
            <a:r>
              <a:rPr lang="en-US" sz="2400" b="0" i="0" u="none" strike="noStrike" cap="none" dirty="0" smtClean="0">
                <a:solidFill>
                  <a:srgbClr val="00FFFF"/>
                </a:solidFill>
                <a:latin typeface="Century Gothic"/>
                <a:ea typeface="Century Gothic"/>
                <a:cs typeface="Century Gothic"/>
                <a:sym typeface="Century Gothic"/>
              </a:rPr>
              <a:t>ealth &amp; </a:t>
            </a:r>
            <a:r>
              <a:rPr lang="en-US" sz="2400" dirty="0">
                <a:solidFill>
                  <a:srgbClr val="00FFFF"/>
                </a:solidFill>
                <a:latin typeface="Century Gothic"/>
                <a:ea typeface="Century Gothic"/>
                <a:cs typeface="Century Gothic"/>
                <a:sym typeface="Century Gothic"/>
              </a:rPr>
              <a:t>C</a:t>
            </a:r>
            <a:r>
              <a:rPr lang="en-US" sz="2400" b="0" i="0" u="none" strike="noStrike" cap="none" dirty="0" smtClean="0">
                <a:solidFill>
                  <a:srgbClr val="00FFFF"/>
                </a:solidFill>
                <a:latin typeface="Century Gothic"/>
                <a:ea typeface="Century Gothic"/>
                <a:cs typeface="Century Gothic"/>
                <a:sym typeface="Century Gothic"/>
              </a:rPr>
              <a:t>are </a:t>
            </a:r>
            <a:r>
              <a:rPr lang="en-US" sz="2400" dirty="0">
                <a:solidFill>
                  <a:srgbClr val="00FFFF"/>
                </a:solidFill>
                <a:latin typeface="Century Gothic"/>
                <a:ea typeface="Century Gothic"/>
                <a:cs typeface="Century Gothic"/>
                <a:sym typeface="Century Gothic"/>
              </a:rPr>
              <a:t>C</a:t>
            </a:r>
            <a:r>
              <a:rPr lang="en-US" sz="2400" b="0" i="0" u="none" strike="noStrike" cap="none" dirty="0" smtClean="0">
                <a:solidFill>
                  <a:srgbClr val="00FFFF"/>
                </a:solidFill>
                <a:latin typeface="Century Gothic"/>
                <a:ea typeface="Century Gothic"/>
                <a:cs typeface="Century Gothic"/>
                <a:sym typeface="Century Gothic"/>
              </a:rPr>
              <a:t>ouncil</a:t>
            </a:r>
            <a:endParaRPr lang="en-US" sz="2400" b="0" i="0" u="none" strike="noStrike" cap="none" dirty="0">
              <a:solidFill>
                <a:srgbClr val="00FFFF"/>
              </a:solidFill>
              <a:latin typeface="Century Gothic"/>
              <a:ea typeface="Century Gothic"/>
              <a:cs typeface="Century Gothic"/>
              <a:sym typeface="Century Gothic"/>
            </a:endParaRPr>
          </a:p>
          <a:p>
            <a:pPr marL="457200" marR="0" lvl="0" indent="-381000" algn="l" rtl="0">
              <a:lnSpc>
                <a:spcPct val="90000"/>
              </a:lnSpc>
              <a:spcBef>
                <a:spcPts val="0"/>
              </a:spcBef>
              <a:spcAft>
                <a:spcPts val="0"/>
              </a:spcAft>
              <a:buClr>
                <a:srgbClr val="00FFFF"/>
              </a:buClr>
              <a:buSzPts val="2400"/>
              <a:buFont typeface="Arial"/>
              <a:buChar char="•"/>
            </a:pPr>
            <a:r>
              <a:rPr lang="en-US" sz="2400" dirty="0" smtClean="0">
                <a:solidFill>
                  <a:srgbClr val="00FFFF"/>
                </a:solidFill>
                <a:latin typeface="Century Gothic"/>
                <a:ea typeface="Century Gothic"/>
                <a:cs typeface="Century Gothic"/>
                <a:sym typeface="Century Gothic"/>
              </a:rPr>
              <a:t>H</a:t>
            </a:r>
            <a:r>
              <a:rPr lang="en-US" sz="2400" b="0" i="0" u="none" strike="noStrike" cap="none" dirty="0" smtClean="0">
                <a:solidFill>
                  <a:srgbClr val="00FFFF"/>
                </a:solidFill>
                <a:latin typeface="Century Gothic"/>
                <a:ea typeface="Century Gothic"/>
                <a:cs typeface="Century Gothic"/>
                <a:sym typeface="Century Gothic"/>
              </a:rPr>
              <a:t>ave </a:t>
            </a:r>
            <a:r>
              <a:rPr lang="en-US" sz="2400" b="0" i="0" u="none" strike="noStrike" cap="none" dirty="0">
                <a:solidFill>
                  <a:srgbClr val="00FFFF"/>
                </a:solidFill>
                <a:latin typeface="Century Gothic"/>
                <a:ea typeface="Century Gothic"/>
                <a:cs typeface="Century Gothic"/>
                <a:sym typeface="Century Gothic"/>
              </a:rPr>
              <a:t>3 years of </a:t>
            </a:r>
            <a:r>
              <a:rPr lang="en-US" sz="2400" b="0" i="0" u="none" strike="noStrike" cap="none" dirty="0" smtClean="0">
                <a:solidFill>
                  <a:srgbClr val="00FFFF"/>
                </a:solidFill>
                <a:latin typeface="Century Gothic"/>
                <a:ea typeface="Century Gothic"/>
                <a:cs typeface="Century Gothic"/>
                <a:sym typeface="Century Gothic"/>
              </a:rPr>
              <a:t>Art </a:t>
            </a:r>
            <a:r>
              <a:rPr lang="en-US" sz="2400" b="0" i="0" u="none" strike="noStrike" cap="none" dirty="0">
                <a:solidFill>
                  <a:srgbClr val="00FFFF"/>
                </a:solidFill>
                <a:latin typeface="Century Gothic"/>
                <a:ea typeface="Century Gothic"/>
                <a:cs typeface="Century Gothic"/>
                <a:sym typeface="Century Gothic"/>
              </a:rPr>
              <a:t>experience</a:t>
            </a:r>
          </a:p>
          <a:p>
            <a:pPr marL="457200" marR="0" lvl="0" indent="-381000" algn="l" rtl="0">
              <a:lnSpc>
                <a:spcPct val="90000"/>
              </a:lnSpc>
              <a:spcBef>
                <a:spcPts val="0"/>
              </a:spcBef>
              <a:spcAft>
                <a:spcPts val="0"/>
              </a:spcAft>
              <a:buClr>
                <a:srgbClr val="00FFFF"/>
              </a:buClr>
              <a:buSzPts val="2400"/>
              <a:buFont typeface="Arial"/>
              <a:buChar char="•"/>
            </a:pPr>
            <a:r>
              <a:rPr lang="en-US" sz="2400" b="0" i="0" u="none" strike="noStrike" cap="none" dirty="0" smtClean="0">
                <a:solidFill>
                  <a:srgbClr val="00FFFF"/>
                </a:solidFill>
                <a:latin typeface="Century Gothic"/>
                <a:ea typeface="Century Gothic"/>
                <a:cs typeface="Century Gothic"/>
                <a:sym typeface="Century Gothic"/>
              </a:rPr>
              <a:t>7 </a:t>
            </a:r>
            <a:r>
              <a:rPr lang="en-US" sz="2400" b="0" i="0" u="none" strike="noStrike" cap="none" dirty="0">
                <a:solidFill>
                  <a:srgbClr val="00FFFF"/>
                </a:solidFill>
                <a:latin typeface="Century Gothic"/>
                <a:ea typeface="Century Gothic"/>
                <a:cs typeface="Century Gothic"/>
                <a:sym typeface="Century Gothic"/>
              </a:rPr>
              <a:t>years of dance experience</a:t>
            </a:r>
          </a:p>
          <a:p>
            <a:pPr marL="0" marR="0" lvl="0" indent="-139700" algn="l" rtl="0">
              <a:lnSpc>
                <a:spcPct val="90000"/>
              </a:lnSpc>
              <a:spcBef>
                <a:spcPts val="1000"/>
              </a:spcBef>
              <a:spcAft>
                <a:spcPts val="0"/>
              </a:spcAft>
              <a:buClr>
                <a:schemeClr val="lt1"/>
              </a:buClr>
              <a:buSzPts val="2200"/>
              <a:buFont typeface="Arial"/>
              <a:buNone/>
            </a:pPr>
            <a:endParaRPr sz="2200" b="0" i="0" u="none" strike="noStrike" cap="none" dirty="0">
              <a:solidFill>
                <a:srgbClr val="00B0F0"/>
              </a:solidFill>
              <a:latin typeface="Century Gothic"/>
              <a:ea typeface="Century Gothic"/>
              <a:cs typeface="Century Gothic"/>
              <a:sym typeface="Century Gothic"/>
            </a:endParaRPr>
          </a:p>
          <a:p>
            <a:pPr marL="0" marR="0" lvl="0" indent="-139700" algn="l" rtl="0">
              <a:lnSpc>
                <a:spcPct val="90000"/>
              </a:lnSpc>
              <a:spcBef>
                <a:spcPts val="1000"/>
              </a:spcBef>
              <a:spcAft>
                <a:spcPts val="0"/>
              </a:spcAft>
              <a:buClr>
                <a:schemeClr val="lt1"/>
              </a:buClr>
              <a:buSzPts val="2200"/>
              <a:buFont typeface="Arial"/>
              <a:buNone/>
            </a:pPr>
            <a:endParaRPr sz="2200" b="0" i="0" u="none" strike="noStrike" cap="none" dirty="0">
              <a:solidFill>
                <a:srgbClr val="00B0F0"/>
              </a:solidFill>
              <a:latin typeface="Century Gothic"/>
              <a:ea typeface="Century Gothic"/>
              <a:cs typeface="Century Gothic"/>
              <a:sym typeface="Century Gothic"/>
            </a:endParaRPr>
          </a:p>
          <a:p>
            <a:pPr marL="0" marR="0" lvl="0" indent="-139700" algn="l" rtl="0">
              <a:lnSpc>
                <a:spcPct val="90000"/>
              </a:lnSpc>
              <a:spcBef>
                <a:spcPts val="1000"/>
              </a:spcBef>
              <a:spcAft>
                <a:spcPts val="0"/>
              </a:spcAft>
              <a:buClr>
                <a:schemeClr val="lt1"/>
              </a:buClr>
              <a:buSzPts val="2200"/>
              <a:buFont typeface="Arial"/>
              <a:buNone/>
            </a:pPr>
            <a:endParaRPr sz="2200" b="0" i="0" u="none" strike="noStrike" cap="none" dirty="0">
              <a:solidFill>
                <a:srgbClr val="00B0F0"/>
              </a:solidFill>
              <a:latin typeface="Century Gothic"/>
              <a:ea typeface="Century Gothic"/>
              <a:cs typeface="Century Gothic"/>
              <a:sym typeface="Century Gothic"/>
            </a:endParaRPr>
          </a:p>
          <a:p>
            <a:pPr marL="0" marR="0" lvl="0" indent="-139700" algn="l" rtl="0">
              <a:lnSpc>
                <a:spcPct val="90000"/>
              </a:lnSpc>
              <a:spcBef>
                <a:spcPts val="1000"/>
              </a:spcBef>
              <a:spcAft>
                <a:spcPts val="0"/>
              </a:spcAft>
              <a:buClr>
                <a:schemeClr val="lt1"/>
              </a:buClr>
              <a:buSzPts val="2200"/>
              <a:buFont typeface="Arial"/>
              <a:buNone/>
            </a:pPr>
            <a:endParaRPr sz="2200" b="0" i="0" u="none" strike="noStrike" cap="none" dirty="0">
              <a:solidFill>
                <a:srgbClr val="00B0F0"/>
              </a:solidFill>
              <a:latin typeface="Century Gothic"/>
              <a:ea typeface="Century Gothic"/>
              <a:cs typeface="Century Gothic"/>
              <a:sym typeface="Century Gothic"/>
            </a:endParaRPr>
          </a:p>
        </p:txBody>
      </p:sp>
      <p:pic>
        <p:nvPicPr>
          <p:cNvPr id="263" name="Shape 263"/>
          <p:cNvPicPr preferRelativeResize="0"/>
          <p:nvPr/>
        </p:nvPicPr>
        <p:blipFill rotWithShape="1">
          <a:blip r:embed="rId3">
            <a:alphaModFix/>
          </a:blip>
          <a:srcRect/>
          <a:stretch/>
        </p:blipFill>
        <p:spPr>
          <a:xfrm>
            <a:off x="0" y="5845976"/>
            <a:ext cx="9144000" cy="1010001"/>
          </a:xfrm>
          <a:prstGeom prst="rect">
            <a:avLst/>
          </a:prstGeom>
          <a:noFill/>
          <a:ln>
            <a:noFill/>
          </a:ln>
        </p:spPr>
      </p:pic>
      <p:sp>
        <p:nvSpPr>
          <p:cNvPr id="264" name="Shape 264"/>
          <p:cNvSpPr txBox="1"/>
          <p:nvPr/>
        </p:nvSpPr>
        <p:spPr>
          <a:xfrm>
            <a:off x="15240" y="6123354"/>
            <a:ext cx="2499360" cy="646331"/>
          </a:xfrm>
          <a:prstGeom prst="rect">
            <a:avLst/>
          </a:prstGeom>
          <a:noFill/>
          <a:ln>
            <a:noFill/>
          </a:ln>
        </p:spPr>
        <p:txBody>
          <a:bodyPr wrap="square" lIns="91425" tIns="45700" rIns="91425" bIns="45700" anchor="t" anchorCtr="0">
            <a:noAutofit/>
          </a:bodyPr>
          <a:lstStyle/>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 INSERT YOUR</a:t>
            </a:r>
          </a:p>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LOGO HERE ]</a:t>
            </a:r>
          </a:p>
        </p:txBody>
      </p:sp>
      <p:sp>
        <p:nvSpPr>
          <p:cNvPr id="265" name="Shape 265"/>
          <p:cNvSpPr txBox="1"/>
          <p:nvPr/>
        </p:nvSpPr>
        <p:spPr>
          <a:xfrm>
            <a:off x="457200" y="152400"/>
            <a:ext cx="8229600" cy="1143000"/>
          </a:xfrm>
          <a:prstGeom prst="rect">
            <a:avLst/>
          </a:prstGeom>
          <a:noFill/>
          <a:ln>
            <a:noFill/>
          </a:ln>
        </p:spPr>
        <p:txBody>
          <a:bodyPr wrap="square" lIns="91425" tIns="45700" rIns="91425" bIns="45700" anchor="ctr" anchorCtr="0">
            <a:noAutofit/>
          </a:bodyPr>
          <a:lstStyle/>
          <a:p>
            <a:pPr marL="0" marR="0" lvl="0" indent="-254000" algn="ctr" rtl="0">
              <a:lnSpc>
                <a:spcPct val="100000"/>
              </a:lnSpc>
              <a:spcBef>
                <a:spcPts val="0"/>
              </a:spcBef>
              <a:spcAft>
                <a:spcPts val="0"/>
              </a:spcAft>
              <a:buClr>
                <a:srgbClr val="00B0F0"/>
              </a:buClr>
              <a:buSzPts val="4000"/>
              <a:buFont typeface="Arial"/>
              <a:buNone/>
            </a:pPr>
            <a:r>
              <a:rPr lang="en-US" sz="4000" b="0" i="0" u="none" strike="noStrike" cap="none">
                <a:solidFill>
                  <a:srgbClr val="00FFFF"/>
                </a:solidFill>
                <a:latin typeface="Arial"/>
                <a:ea typeface="Arial"/>
                <a:cs typeface="Arial"/>
                <a:sym typeface="Arial"/>
              </a:rPr>
              <a:t>Qualifications</a:t>
            </a:r>
          </a:p>
        </p:txBody>
      </p:sp>
      <p:pic>
        <p:nvPicPr>
          <p:cNvPr id="266" name="Shape 266"/>
          <p:cNvPicPr preferRelativeResize="0"/>
          <p:nvPr/>
        </p:nvPicPr>
        <p:blipFill rotWithShape="1">
          <a:blip r:embed="rId4">
            <a:alphaModFix/>
          </a:blip>
          <a:srcRect/>
          <a:stretch/>
        </p:blipFill>
        <p:spPr>
          <a:xfrm>
            <a:off x="0" y="5845976"/>
            <a:ext cx="2163908" cy="100952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152400"/>
            <a:ext cx="8229600" cy="1143000"/>
          </a:xfrm>
          <a:prstGeom prst="rect">
            <a:avLst/>
          </a:prstGeom>
          <a:noFill/>
          <a:ln>
            <a:noFill/>
          </a:ln>
        </p:spPr>
        <p:txBody>
          <a:bodyPr wrap="square" lIns="91425" tIns="45700" rIns="91425" bIns="45700" anchor="ctr" anchorCtr="0">
            <a:noAutofit/>
          </a:bodyPr>
          <a:lstStyle/>
          <a:p>
            <a:pPr marL="0" marR="0" lvl="0" indent="-254000" algn="r" rtl="0">
              <a:lnSpc>
                <a:spcPct val="90000"/>
              </a:lnSpc>
              <a:spcBef>
                <a:spcPts val="0"/>
              </a:spcBef>
              <a:spcAft>
                <a:spcPts val="0"/>
              </a:spcAft>
              <a:buClr>
                <a:schemeClr val="lt1"/>
              </a:buClr>
              <a:buSzPts val="4000"/>
              <a:buFont typeface="Century Gothic"/>
              <a:buNone/>
            </a:pPr>
            <a:r>
              <a:rPr lang="en-US" sz="4000" b="0" i="0" u="none" strike="noStrike" cap="none">
                <a:solidFill>
                  <a:srgbClr val="00FFFF"/>
                </a:solidFill>
                <a:latin typeface="Century Gothic"/>
                <a:ea typeface="Century Gothic"/>
                <a:cs typeface="Century Gothic"/>
                <a:sym typeface="Century Gothic"/>
              </a:rPr>
              <a:t>SALES PROJECTIONS</a:t>
            </a:r>
          </a:p>
        </p:txBody>
      </p:sp>
      <p:grpSp>
        <p:nvGrpSpPr>
          <p:cNvPr id="272" name="Shape 272"/>
          <p:cNvGrpSpPr/>
          <p:nvPr/>
        </p:nvGrpSpPr>
        <p:grpSpPr>
          <a:xfrm>
            <a:off x="922020" y="1624584"/>
            <a:ext cx="7299960" cy="585216"/>
            <a:chOff x="838200" y="1737954"/>
            <a:chExt cx="7299960" cy="585216"/>
          </a:xfrm>
        </p:grpSpPr>
        <p:sp>
          <p:nvSpPr>
            <p:cNvPr id="273" name="Shape 273"/>
            <p:cNvSpPr txBox="1"/>
            <p:nvPr/>
          </p:nvSpPr>
          <p:spPr>
            <a:xfrm>
              <a:off x="838200" y="1737954"/>
              <a:ext cx="2194560" cy="585216"/>
            </a:xfrm>
            <a:prstGeom prst="rect">
              <a:avLst/>
            </a:prstGeom>
            <a:solidFill>
              <a:srgbClr val="F7F7F7"/>
            </a:solidFill>
            <a:ln w="9525" cap="flat" cmpd="sng">
              <a:solidFill>
                <a:schemeClr val="lt2"/>
              </a:solidFill>
              <a:prstDash val="solid"/>
              <a:round/>
              <a:headEnd type="none" w="med" len="med"/>
              <a:tailEnd type="none" w="med" len="med"/>
            </a:ln>
          </p:spPr>
          <p:txBody>
            <a:bodyPr wrap="square" lIns="91425" tIns="45700" rIns="91425" bIns="45700" anchor="ctr" anchorCtr="0">
              <a:noAutofit/>
            </a:bodyPr>
            <a:lstStyle/>
            <a:p>
              <a:pPr marL="0" marR="0" lvl="0" indent="-25400" algn="ctr" rtl="0">
                <a:lnSpc>
                  <a:spcPct val="100000"/>
                </a:lnSpc>
                <a:spcBef>
                  <a:spcPts val="0"/>
                </a:spcBef>
                <a:spcAft>
                  <a:spcPts val="0"/>
                </a:spcAft>
                <a:buClr>
                  <a:srgbClr val="00B0F0"/>
                </a:buClr>
                <a:buSzPts val="400"/>
                <a:buFont typeface="Arial"/>
                <a:buNone/>
              </a:pPr>
              <a:r>
                <a:rPr lang="en-US" sz="1600" b="0" i="0" u="sng" strike="noStrike" cap="none">
                  <a:solidFill>
                    <a:srgbClr val="00B0F0"/>
                  </a:solidFill>
                  <a:latin typeface="Arial"/>
                  <a:ea typeface="Arial"/>
                  <a:cs typeface="Arial"/>
                  <a:sym typeface="Arial"/>
                </a:rPr>
                <a:t>Total Units</a:t>
              </a:r>
            </a:p>
            <a:p>
              <a:pPr marL="0" marR="0" lvl="0" indent="-25400" algn="ctr" rtl="0">
                <a:lnSpc>
                  <a:spcPct val="100000"/>
                </a:lnSpc>
                <a:spcBef>
                  <a:spcPts val="0"/>
                </a:spcBef>
                <a:spcAft>
                  <a:spcPts val="0"/>
                </a:spcAft>
                <a:buClr>
                  <a:srgbClr val="00B0F0"/>
                </a:buClr>
                <a:buSzPts val="400"/>
                <a:buFont typeface="Arial"/>
                <a:buNone/>
              </a:pPr>
              <a:r>
                <a:rPr lang="en-US" sz="1600" b="1" i="0" u="none" strike="noStrike" cap="none">
                  <a:solidFill>
                    <a:srgbClr val="00B0F0"/>
                  </a:solidFill>
                  <a:latin typeface="Arial"/>
                  <a:ea typeface="Arial"/>
                  <a:cs typeface="Arial"/>
                  <a:sym typeface="Arial"/>
                </a:rPr>
                <a:t>609</a:t>
              </a:r>
            </a:p>
          </p:txBody>
        </p:sp>
        <p:sp>
          <p:nvSpPr>
            <p:cNvPr id="274" name="Shape 274"/>
            <p:cNvSpPr txBox="1"/>
            <p:nvPr/>
          </p:nvSpPr>
          <p:spPr>
            <a:xfrm>
              <a:off x="3390900" y="1737954"/>
              <a:ext cx="2194560" cy="585216"/>
            </a:xfrm>
            <a:prstGeom prst="rect">
              <a:avLst/>
            </a:prstGeom>
            <a:solidFill>
              <a:srgbClr val="F7F7F7"/>
            </a:solidFill>
            <a:ln w="9525" cap="flat" cmpd="sng">
              <a:solidFill>
                <a:schemeClr val="lt2"/>
              </a:solidFill>
              <a:prstDash val="solid"/>
              <a:round/>
              <a:headEnd type="none" w="med" len="med"/>
              <a:tailEnd type="none" w="med" len="med"/>
            </a:ln>
          </p:spPr>
          <p:txBody>
            <a:bodyPr wrap="square" lIns="91425" tIns="45700" rIns="91425" bIns="45700" anchor="ctr" anchorCtr="0">
              <a:noAutofit/>
            </a:bodyPr>
            <a:lstStyle/>
            <a:p>
              <a:pPr marL="0" marR="0" lvl="0" indent="-25400" algn="ctr" rtl="0">
                <a:lnSpc>
                  <a:spcPct val="100000"/>
                </a:lnSpc>
                <a:spcBef>
                  <a:spcPts val="0"/>
                </a:spcBef>
                <a:spcAft>
                  <a:spcPts val="0"/>
                </a:spcAft>
                <a:buClr>
                  <a:srgbClr val="00B0F0"/>
                </a:buClr>
                <a:buSzPts val="400"/>
                <a:buFont typeface="Arial"/>
                <a:buNone/>
              </a:pPr>
              <a:r>
                <a:rPr lang="en-US" sz="1600" b="0" i="0" u="sng" strike="noStrike" cap="none">
                  <a:solidFill>
                    <a:srgbClr val="00B0F0"/>
                  </a:solidFill>
                  <a:latin typeface="Arial"/>
                  <a:ea typeface="Arial"/>
                  <a:cs typeface="Arial"/>
                  <a:sym typeface="Arial"/>
                </a:rPr>
                <a:t>Gross Revenue</a:t>
              </a:r>
            </a:p>
            <a:p>
              <a:pPr marL="0" marR="0" lvl="0" indent="-25400" algn="l" rtl="0">
                <a:lnSpc>
                  <a:spcPct val="100000"/>
                </a:lnSpc>
                <a:spcBef>
                  <a:spcPts val="0"/>
                </a:spcBef>
                <a:spcAft>
                  <a:spcPts val="0"/>
                </a:spcAft>
                <a:buClr>
                  <a:srgbClr val="00B0F0"/>
                </a:buClr>
                <a:buSzPts val="400"/>
                <a:buFont typeface="Arial"/>
                <a:buNone/>
              </a:pPr>
              <a:r>
                <a:rPr lang="en-US" sz="1600" b="1" i="0" u="none" strike="noStrike" cap="none">
                  <a:solidFill>
                    <a:srgbClr val="00B0F0"/>
                  </a:solidFill>
                  <a:latin typeface="Arial"/>
                  <a:ea typeface="Arial"/>
                  <a:cs typeface="Arial"/>
                  <a:sym typeface="Arial"/>
                </a:rPr>
                <a:t>           $146,160</a:t>
              </a:r>
            </a:p>
          </p:txBody>
        </p:sp>
        <p:sp>
          <p:nvSpPr>
            <p:cNvPr id="275" name="Shape 275"/>
            <p:cNvSpPr txBox="1"/>
            <p:nvPr/>
          </p:nvSpPr>
          <p:spPr>
            <a:xfrm>
              <a:off x="5943600" y="1737954"/>
              <a:ext cx="2194560" cy="585216"/>
            </a:xfrm>
            <a:prstGeom prst="rect">
              <a:avLst/>
            </a:prstGeom>
            <a:solidFill>
              <a:srgbClr val="F7F7F7"/>
            </a:solidFill>
            <a:ln w="9525" cap="flat" cmpd="sng">
              <a:solidFill>
                <a:schemeClr val="lt2"/>
              </a:solidFill>
              <a:prstDash val="solid"/>
              <a:round/>
              <a:headEnd type="none" w="med" len="med"/>
              <a:tailEnd type="none" w="med" len="med"/>
            </a:ln>
          </p:spPr>
          <p:txBody>
            <a:bodyPr wrap="square" lIns="91425" tIns="45700" rIns="91425" bIns="45700" anchor="ctr" anchorCtr="0">
              <a:noAutofit/>
            </a:bodyPr>
            <a:lstStyle/>
            <a:p>
              <a:pPr marL="0" marR="0" lvl="0" indent="-25400" algn="ctr" rtl="0">
                <a:lnSpc>
                  <a:spcPct val="100000"/>
                </a:lnSpc>
                <a:spcBef>
                  <a:spcPts val="0"/>
                </a:spcBef>
                <a:spcAft>
                  <a:spcPts val="0"/>
                </a:spcAft>
                <a:buClr>
                  <a:srgbClr val="00B0F0"/>
                </a:buClr>
                <a:buSzPts val="400"/>
                <a:buFont typeface="Arial"/>
                <a:buNone/>
              </a:pPr>
              <a:r>
                <a:rPr lang="en-US" sz="1600" b="0" i="0" u="sng" strike="noStrike" cap="none">
                  <a:solidFill>
                    <a:srgbClr val="00B0F0"/>
                  </a:solidFill>
                  <a:latin typeface="Arial"/>
                  <a:ea typeface="Arial"/>
                  <a:cs typeface="Arial"/>
                  <a:sym typeface="Arial"/>
                </a:rPr>
                <a:t>Net Profit</a:t>
              </a:r>
            </a:p>
            <a:p>
              <a:pPr marL="0" marR="0" lvl="0" indent="-25400" algn="ctr" rtl="0">
                <a:lnSpc>
                  <a:spcPct val="100000"/>
                </a:lnSpc>
                <a:spcBef>
                  <a:spcPts val="0"/>
                </a:spcBef>
                <a:spcAft>
                  <a:spcPts val="0"/>
                </a:spcAft>
                <a:buClr>
                  <a:srgbClr val="00B0F0"/>
                </a:buClr>
                <a:buSzPts val="400"/>
                <a:buFont typeface="Arial"/>
                <a:buNone/>
              </a:pPr>
              <a:r>
                <a:rPr lang="en-US" sz="1600" b="1" i="0" u="none" strike="noStrike" cap="none">
                  <a:solidFill>
                    <a:srgbClr val="00B0F0"/>
                  </a:solidFill>
                  <a:latin typeface="Arial"/>
                  <a:ea typeface="Arial"/>
                  <a:cs typeface="Arial"/>
                  <a:sym typeface="Arial"/>
                </a:rPr>
                <a:t>$</a:t>
              </a:r>
              <a:r>
                <a:rPr lang="en-US" sz="1600" b="1">
                  <a:solidFill>
                    <a:srgbClr val="00B0F0"/>
                  </a:solidFill>
                </a:rPr>
                <a:t>51,889</a:t>
              </a:r>
            </a:p>
          </p:txBody>
        </p:sp>
      </p:grpSp>
      <p:pic>
        <p:nvPicPr>
          <p:cNvPr id="276" name="Shape 276"/>
          <p:cNvPicPr preferRelativeResize="0"/>
          <p:nvPr/>
        </p:nvPicPr>
        <p:blipFill rotWithShape="1">
          <a:blip r:embed="rId3">
            <a:alphaModFix/>
          </a:blip>
          <a:srcRect/>
          <a:stretch/>
        </p:blipFill>
        <p:spPr>
          <a:xfrm>
            <a:off x="0" y="5845976"/>
            <a:ext cx="9144000" cy="1010001"/>
          </a:xfrm>
          <a:prstGeom prst="rect">
            <a:avLst/>
          </a:prstGeom>
          <a:noFill/>
          <a:ln>
            <a:noFill/>
          </a:ln>
        </p:spPr>
      </p:pic>
      <p:sp>
        <p:nvSpPr>
          <p:cNvPr id="277" name="Shape 277"/>
          <p:cNvSpPr txBox="1"/>
          <p:nvPr/>
        </p:nvSpPr>
        <p:spPr>
          <a:xfrm>
            <a:off x="15240" y="6123354"/>
            <a:ext cx="2499360" cy="646331"/>
          </a:xfrm>
          <a:prstGeom prst="rect">
            <a:avLst/>
          </a:prstGeom>
          <a:noFill/>
          <a:ln>
            <a:noFill/>
          </a:ln>
        </p:spPr>
        <p:txBody>
          <a:bodyPr wrap="square" lIns="91425" tIns="45700" rIns="91425" bIns="45700" anchor="t" anchorCtr="0">
            <a:noAutofit/>
          </a:bodyPr>
          <a:lstStyle/>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 INSERT YOUR</a:t>
            </a:r>
          </a:p>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LOGO HERE ]</a:t>
            </a:r>
          </a:p>
        </p:txBody>
      </p:sp>
      <p:pic>
        <p:nvPicPr>
          <p:cNvPr id="278" name="Shape 278"/>
          <p:cNvPicPr preferRelativeResize="0"/>
          <p:nvPr/>
        </p:nvPicPr>
        <p:blipFill rotWithShape="1">
          <a:blip r:embed="rId4">
            <a:alphaModFix/>
          </a:blip>
          <a:srcRect/>
          <a:stretch/>
        </p:blipFill>
        <p:spPr>
          <a:xfrm>
            <a:off x="15240" y="5845976"/>
            <a:ext cx="2163908" cy="1009529"/>
          </a:xfrm>
          <a:prstGeom prst="rect">
            <a:avLst/>
          </a:prstGeom>
          <a:noFill/>
          <a:ln>
            <a:noFill/>
          </a:ln>
        </p:spPr>
      </p:pic>
      <p:pic>
        <p:nvPicPr>
          <p:cNvPr id="279" name="Shape 279"/>
          <p:cNvPicPr preferRelativeResize="0"/>
          <p:nvPr/>
        </p:nvPicPr>
        <p:blipFill rotWithShape="1">
          <a:blip r:embed="rId5">
            <a:alphaModFix/>
          </a:blip>
          <a:srcRect/>
          <a:stretch/>
        </p:blipFill>
        <p:spPr>
          <a:xfrm>
            <a:off x="1969838" y="2472300"/>
            <a:ext cx="5204325" cy="310684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aphicFrame>
        <p:nvGraphicFramePr>
          <p:cNvPr id="285" name="Shape 285"/>
          <p:cNvGraphicFramePr/>
          <p:nvPr/>
        </p:nvGraphicFramePr>
        <p:xfrm>
          <a:off x="548640" y="1295404"/>
          <a:ext cx="8437650" cy="3331610"/>
        </p:xfrm>
        <a:graphic>
          <a:graphicData uri="http://schemas.openxmlformats.org/drawingml/2006/table">
            <a:tbl>
              <a:tblPr>
                <a:noFill/>
                <a:tableStyleId>{DBB3ED55-972D-4669-B965-E18208C98F14}</a:tableStyleId>
              </a:tblPr>
              <a:tblGrid>
                <a:gridCol w="2804150"/>
                <a:gridCol w="4413500"/>
                <a:gridCol w="1220000"/>
              </a:tblGrid>
              <a:tr h="280200">
                <a:tc>
                  <a:txBody>
                    <a:bodyPr/>
                    <a:lstStyle/>
                    <a:p>
                      <a:pPr marL="0" marR="0" lvl="0" indent="-22225" algn="ctr" rtl="0">
                        <a:lnSpc>
                          <a:spcPct val="100000"/>
                        </a:lnSpc>
                        <a:spcBef>
                          <a:spcPts val="0"/>
                        </a:spcBef>
                        <a:spcAft>
                          <a:spcPts val="0"/>
                        </a:spcAft>
                        <a:buClr>
                          <a:schemeClr val="dk1"/>
                        </a:buClr>
                        <a:buSzPts val="350"/>
                        <a:buFont typeface="Arial"/>
                        <a:buNone/>
                      </a:pPr>
                      <a:r>
                        <a:rPr lang="en-US" sz="1400" b="1" u="none" strike="noStrike" cap="none">
                          <a:solidFill>
                            <a:schemeClr val="dk1"/>
                          </a:solidFill>
                          <a:latin typeface="Arial"/>
                          <a:ea typeface="Arial"/>
                          <a:cs typeface="Arial"/>
                          <a:sym typeface="Arial"/>
                        </a:rPr>
                        <a:t>Item</a:t>
                      </a: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22225" algn="ctr" rtl="0">
                        <a:lnSpc>
                          <a:spcPct val="100000"/>
                        </a:lnSpc>
                        <a:spcBef>
                          <a:spcPts val="0"/>
                        </a:spcBef>
                        <a:spcAft>
                          <a:spcPts val="0"/>
                        </a:spcAft>
                        <a:buClr>
                          <a:schemeClr val="dk1"/>
                        </a:buClr>
                        <a:buSzPts val="350"/>
                        <a:buFont typeface="Arial"/>
                        <a:buNone/>
                      </a:pPr>
                      <a:r>
                        <a:rPr lang="en-US" sz="1400" b="1" u="none" strike="noStrike" cap="none">
                          <a:solidFill>
                            <a:schemeClr val="dk1"/>
                          </a:solidFill>
                          <a:latin typeface="Arial"/>
                          <a:ea typeface="Arial"/>
                          <a:cs typeface="Arial"/>
                          <a:sym typeface="Arial"/>
                        </a:rPr>
                        <a:t>Why Needed</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22225" algn="ctr" rtl="0">
                        <a:lnSpc>
                          <a:spcPct val="100000"/>
                        </a:lnSpc>
                        <a:spcBef>
                          <a:spcPts val="0"/>
                        </a:spcBef>
                        <a:spcAft>
                          <a:spcPts val="0"/>
                        </a:spcAft>
                        <a:buClr>
                          <a:schemeClr val="dk1"/>
                        </a:buClr>
                        <a:buSzPts val="350"/>
                        <a:buFont typeface="Arial"/>
                        <a:buNone/>
                      </a:pPr>
                      <a:r>
                        <a:rPr lang="en-US" sz="1400" b="1" u="none" strike="noStrike" cap="none">
                          <a:solidFill>
                            <a:schemeClr val="dk1"/>
                          </a:solidFill>
                          <a:latin typeface="Arial"/>
                          <a:ea typeface="Arial"/>
                          <a:cs typeface="Arial"/>
                          <a:sym typeface="Arial"/>
                        </a:rPr>
                        <a:t>Cost</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217950">
                <a:tc>
                  <a:txBody>
                    <a:bodyPr/>
                    <a:lstStyle/>
                    <a:p>
                      <a:pPr marL="0" marR="0" lvl="0" indent="-22225" algn="l"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Computer/phone</a:t>
                      </a: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c>
                  <a:txBody>
                    <a:bodyPr/>
                    <a:lstStyle/>
                    <a:p>
                      <a:pPr marL="0" marR="0" lvl="0" indent="-22225" algn="l"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For communication </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c>
                  <a:txBody>
                    <a:bodyPr/>
                    <a:lstStyle/>
                    <a:p>
                      <a:pPr marL="0" marR="0" lvl="0" indent="-22225" algn="r"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owned</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r>
              <a:tr h="217950">
                <a:tc>
                  <a:txBody>
                    <a:bodyPr/>
                    <a:lstStyle/>
                    <a:p>
                      <a:pPr marL="0" marR="0" lvl="0" indent="-88900" algn="l" rtl="0">
                        <a:lnSpc>
                          <a:spcPct val="100000"/>
                        </a:lnSpc>
                        <a:spcBef>
                          <a:spcPts val="0"/>
                        </a:spcBef>
                        <a:spcAft>
                          <a:spcPts val="0"/>
                        </a:spcAft>
                        <a:buClr>
                          <a:schemeClr val="lt1"/>
                        </a:buClr>
                        <a:buSzPts val="1400"/>
                        <a:buFont typeface="Arial"/>
                        <a:buNone/>
                      </a:pPr>
                      <a:r>
                        <a:rPr lang="en-US" sz="1400" u="none" strike="noStrike" cap="none">
                          <a:solidFill>
                            <a:srgbClr val="00FFFF"/>
                          </a:solidFill>
                          <a:latin typeface="Arial"/>
                          <a:ea typeface="Arial"/>
                          <a:cs typeface="Arial"/>
                          <a:sym typeface="Arial"/>
                        </a:rPr>
                        <a:t>Business cards</a:t>
                      </a: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c>
                  <a:txBody>
                    <a:bodyPr/>
                    <a:lstStyle/>
                    <a:p>
                      <a:pPr marL="0" marR="0" lvl="0" indent="-88900" algn="l" rtl="0">
                        <a:lnSpc>
                          <a:spcPct val="100000"/>
                        </a:lnSpc>
                        <a:spcBef>
                          <a:spcPts val="0"/>
                        </a:spcBef>
                        <a:spcAft>
                          <a:spcPts val="0"/>
                        </a:spcAft>
                        <a:buClr>
                          <a:schemeClr val="lt1"/>
                        </a:buClr>
                        <a:buSzPts val="1400"/>
                        <a:buFont typeface="Arial"/>
                        <a:buNone/>
                      </a:pPr>
                      <a:r>
                        <a:rPr lang="en-US" sz="1400" u="none" strike="noStrike" cap="none">
                          <a:solidFill>
                            <a:srgbClr val="00FFFF"/>
                          </a:solidFill>
                          <a:latin typeface="Arial"/>
                          <a:ea typeface="Arial"/>
                          <a:cs typeface="Arial"/>
                          <a:sym typeface="Arial"/>
                        </a:rPr>
                        <a:t>For advertising </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c>
                  <a:txBody>
                    <a:bodyPr/>
                    <a:lstStyle/>
                    <a:p>
                      <a:pPr marL="0" marR="0" lvl="0" indent="-22225" algn="r" rtl="0">
                        <a:lnSpc>
                          <a:spcPct val="100000"/>
                        </a:lnSpc>
                        <a:spcBef>
                          <a:spcPts val="0"/>
                        </a:spcBef>
                        <a:spcAft>
                          <a:spcPts val="0"/>
                        </a:spcAft>
                        <a:buClr>
                          <a:srgbClr val="00FFFF"/>
                        </a:buClr>
                        <a:buSzPts val="350"/>
                        <a:buFont typeface="Arial"/>
                        <a:buNone/>
                      </a:pPr>
                      <a:r>
                        <a:rPr lang="en-US" sz="1400" u="none" strike="noStrike" cap="none">
                          <a:solidFill>
                            <a:srgbClr val="00FFFF"/>
                          </a:solidFill>
                        </a:rPr>
                        <a:t>30</a:t>
                      </a:r>
                      <a:r>
                        <a:rPr lang="en-US" sz="1400" u="none" strike="noStrike" cap="none">
                          <a:solidFill>
                            <a:srgbClr val="00FFFF"/>
                          </a:solidFill>
                          <a:latin typeface="Arial"/>
                          <a:ea typeface="Arial"/>
                          <a:cs typeface="Arial"/>
                          <a:sym typeface="Arial"/>
                        </a:rPr>
                        <a:t>.00</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r>
              <a:tr h="217950">
                <a:tc>
                  <a:txBody>
                    <a:bodyPr/>
                    <a:lstStyle/>
                    <a:p>
                      <a:pPr marL="0" marR="0" lvl="0" indent="-88900" algn="l" rtl="0">
                        <a:lnSpc>
                          <a:spcPct val="100000"/>
                        </a:lnSpc>
                        <a:spcBef>
                          <a:spcPts val="0"/>
                        </a:spcBef>
                        <a:spcAft>
                          <a:spcPts val="0"/>
                        </a:spcAft>
                        <a:buClr>
                          <a:schemeClr val="lt1"/>
                        </a:buClr>
                        <a:buSzPts val="1400"/>
                        <a:buFont typeface="Arial"/>
                        <a:buNone/>
                      </a:pPr>
                      <a:r>
                        <a:rPr lang="en-US" sz="1400" u="none" strike="noStrike" cap="none">
                          <a:solidFill>
                            <a:srgbClr val="00FFFF"/>
                          </a:solidFill>
                          <a:latin typeface="Arial"/>
                          <a:ea typeface="Arial"/>
                          <a:cs typeface="Arial"/>
                          <a:sym typeface="Arial"/>
                        </a:rPr>
                        <a:t>Social media  </a:t>
                      </a: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c>
                  <a:txBody>
                    <a:bodyPr/>
                    <a:lstStyle/>
                    <a:p>
                      <a:pPr marL="0" marR="0" lvl="0" indent="-88900" algn="l" rtl="0">
                        <a:lnSpc>
                          <a:spcPct val="100000"/>
                        </a:lnSpc>
                        <a:spcBef>
                          <a:spcPts val="0"/>
                        </a:spcBef>
                        <a:spcAft>
                          <a:spcPts val="0"/>
                        </a:spcAft>
                        <a:buClr>
                          <a:schemeClr val="lt1"/>
                        </a:buClr>
                        <a:buSzPts val="1400"/>
                        <a:buFont typeface="Arial"/>
                        <a:buNone/>
                      </a:pPr>
                      <a:r>
                        <a:rPr lang="en-US" sz="1400" u="none" strike="noStrike" cap="none">
                          <a:solidFill>
                            <a:srgbClr val="00FFFF"/>
                          </a:solidFill>
                          <a:latin typeface="Arial"/>
                          <a:ea typeface="Arial"/>
                          <a:cs typeface="Arial"/>
                          <a:sym typeface="Arial"/>
                        </a:rPr>
                        <a:t>for advertising</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c>
                  <a:txBody>
                    <a:bodyPr/>
                    <a:lstStyle/>
                    <a:p>
                      <a:pPr marL="0" marR="0" lvl="0" indent="-22225" algn="r"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Owned </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r>
              <a:tr h="217950">
                <a:tc>
                  <a:txBody>
                    <a:bodyPr/>
                    <a:lstStyle/>
                    <a:p>
                      <a:pPr marL="0" marR="0" lvl="0" indent="-88900" algn="l" rtl="0">
                        <a:lnSpc>
                          <a:spcPct val="100000"/>
                        </a:lnSpc>
                        <a:spcBef>
                          <a:spcPts val="0"/>
                        </a:spcBef>
                        <a:spcAft>
                          <a:spcPts val="0"/>
                        </a:spcAft>
                        <a:buClr>
                          <a:schemeClr val="lt1"/>
                        </a:buClr>
                        <a:buSzPts val="1400"/>
                        <a:buFont typeface="Arial"/>
                        <a:buNone/>
                      </a:pPr>
                      <a:r>
                        <a:rPr lang="en-US" sz="1400" u="none" strike="noStrike" cap="none">
                          <a:solidFill>
                            <a:srgbClr val="00FFFF"/>
                          </a:solidFill>
                          <a:latin typeface="Arial"/>
                          <a:ea typeface="Arial"/>
                          <a:cs typeface="Arial"/>
                          <a:sym typeface="Arial"/>
                        </a:rPr>
                        <a:t>stereo</a:t>
                      </a: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c>
                  <a:txBody>
                    <a:bodyPr/>
                    <a:lstStyle/>
                    <a:p>
                      <a:pPr marL="0" marR="0" lvl="0" indent="-88900" algn="l" rtl="0">
                        <a:lnSpc>
                          <a:spcPct val="100000"/>
                        </a:lnSpc>
                        <a:spcBef>
                          <a:spcPts val="0"/>
                        </a:spcBef>
                        <a:spcAft>
                          <a:spcPts val="0"/>
                        </a:spcAft>
                        <a:buClr>
                          <a:schemeClr val="lt1"/>
                        </a:buClr>
                        <a:buSzPts val="1400"/>
                        <a:buFont typeface="Arial"/>
                        <a:buNone/>
                      </a:pPr>
                      <a:r>
                        <a:rPr lang="en-US" sz="1400" u="none" strike="noStrike" cap="none">
                          <a:solidFill>
                            <a:srgbClr val="00FFFF"/>
                          </a:solidFill>
                          <a:latin typeface="Arial"/>
                          <a:ea typeface="Arial"/>
                          <a:cs typeface="Arial"/>
                          <a:sym typeface="Arial"/>
                        </a:rPr>
                        <a:t>Equipment </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c>
                  <a:txBody>
                    <a:bodyPr/>
                    <a:lstStyle/>
                    <a:p>
                      <a:pPr marL="0" marR="0" lvl="0" indent="-22225" algn="r"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119.33</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r>
              <a:tr h="217950">
                <a:tc>
                  <a:txBody>
                    <a:bodyPr/>
                    <a:lstStyle/>
                    <a:p>
                      <a:pPr marL="0" marR="0" lvl="0" indent="-88900" algn="l" rtl="0">
                        <a:lnSpc>
                          <a:spcPct val="100000"/>
                        </a:lnSpc>
                        <a:spcBef>
                          <a:spcPts val="0"/>
                        </a:spcBef>
                        <a:spcAft>
                          <a:spcPts val="0"/>
                        </a:spcAft>
                        <a:buClr>
                          <a:schemeClr val="lt1"/>
                        </a:buClr>
                        <a:buSzPts val="1400"/>
                        <a:buFont typeface="Arial"/>
                        <a:buNone/>
                      </a:pPr>
                      <a:r>
                        <a:rPr lang="en-US" sz="1400" u="none" strike="noStrike" cap="none">
                          <a:solidFill>
                            <a:srgbClr val="00FFFF"/>
                          </a:solidFill>
                          <a:latin typeface="Arial"/>
                          <a:ea typeface="Arial"/>
                          <a:cs typeface="Arial"/>
                          <a:sym typeface="Arial"/>
                        </a:rPr>
                        <a:t>Start up supplies </a:t>
                      </a: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c>
                  <a:txBody>
                    <a:bodyPr/>
                    <a:lstStyle/>
                    <a:p>
                      <a:pPr marL="0" marR="0" lvl="0" indent="-88900" algn="l" rtl="0">
                        <a:lnSpc>
                          <a:spcPct val="100000"/>
                        </a:lnSpc>
                        <a:spcBef>
                          <a:spcPts val="0"/>
                        </a:spcBef>
                        <a:spcAft>
                          <a:spcPts val="0"/>
                        </a:spcAft>
                        <a:buClr>
                          <a:schemeClr val="lt1"/>
                        </a:buClr>
                        <a:buSzPts val="1400"/>
                        <a:buFont typeface="Arial"/>
                        <a:buNone/>
                      </a:pPr>
                      <a:r>
                        <a:rPr lang="en-US" sz="1400" u="none" strike="noStrike" cap="none">
                          <a:solidFill>
                            <a:srgbClr val="00FFFF"/>
                          </a:solidFill>
                          <a:latin typeface="Arial"/>
                          <a:ea typeface="Arial"/>
                          <a:cs typeface="Arial"/>
                          <a:sym typeface="Arial"/>
                        </a:rPr>
                        <a:t>Art equipment </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c>
                  <a:txBody>
                    <a:bodyPr/>
                    <a:lstStyle/>
                    <a:p>
                      <a:pPr marL="0" marR="0" lvl="0" indent="-22225" algn="r"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4.91</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r>
              <a:tr h="208300">
                <a:tc>
                  <a:txBody>
                    <a:bodyPr/>
                    <a:lstStyle/>
                    <a:p>
                      <a:pPr marL="0" marR="0" lvl="0" indent="-88900" algn="l" rtl="0">
                        <a:lnSpc>
                          <a:spcPct val="100000"/>
                        </a:lnSpc>
                        <a:spcBef>
                          <a:spcPts val="0"/>
                        </a:spcBef>
                        <a:spcAft>
                          <a:spcPts val="0"/>
                        </a:spcAft>
                        <a:buClr>
                          <a:schemeClr val="lt1"/>
                        </a:buClr>
                        <a:buSzPts val="1400"/>
                        <a:buFont typeface="Century Gothic"/>
                        <a:buNone/>
                      </a:pPr>
                      <a:endParaRPr sz="1400" u="none" strike="noStrike" cap="none">
                        <a:solidFill>
                          <a:srgbClr val="00B0F0"/>
                        </a:solidFill>
                        <a:latin typeface="Arial"/>
                        <a:ea typeface="Arial"/>
                        <a:cs typeface="Arial"/>
                        <a:sym typeface="Arial"/>
                      </a:endParaRPr>
                    </a:p>
                  </a:txBody>
                  <a:tcPr marL="68575" marR="68575" marT="0" marB="0">
                    <a:lnL w="12700" cap="flat" cmpd="sng">
                      <a:solidFill>
                        <a:srgbClr val="000000"/>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c>
                  <a:txBody>
                    <a:bodyPr/>
                    <a:lstStyle/>
                    <a:p>
                      <a:pPr marL="0" marR="0" lvl="0" indent="-88900" algn="l" rtl="0">
                        <a:lnSpc>
                          <a:spcPct val="100000"/>
                        </a:lnSpc>
                        <a:spcBef>
                          <a:spcPts val="0"/>
                        </a:spcBef>
                        <a:spcAft>
                          <a:spcPts val="0"/>
                        </a:spcAft>
                        <a:buClr>
                          <a:srgbClr val="000000"/>
                        </a:buClr>
                        <a:buSzPts val="1400"/>
                        <a:buFont typeface="Arial"/>
                        <a:buNone/>
                      </a:pPr>
                      <a:endParaRPr sz="1400" u="none" strike="noStrike" cap="none"/>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c>
                  <a:txBody>
                    <a:bodyPr/>
                    <a:lstStyle/>
                    <a:p>
                      <a:pPr marL="0" marR="0" lvl="0" indent="-22225" algn="r" rtl="0">
                        <a:lnSpc>
                          <a:spcPct val="100000"/>
                        </a:lnSpc>
                        <a:spcBef>
                          <a:spcPts val="0"/>
                        </a:spcBef>
                        <a:spcAft>
                          <a:spcPts val="0"/>
                        </a:spcAft>
                        <a:buClr>
                          <a:srgbClr val="000000"/>
                        </a:buClr>
                        <a:buSzPts val="350"/>
                        <a:buFont typeface="Arial"/>
                        <a:buNone/>
                      </a:pPr>
                      <a:endParaRPr sz="14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dk1"/>
                    </a:solidFill>
                  </a:tcPr>
                </a:tc>
              </a:tr>
              <a:tr h="232300">
                <a:tc>
                  <a:txBody>
                    <a:bodyPr/>
                    <a:lstStyle/>
                    <a:p>
                      <a:pPr marL="0" marR="0" lvl="0" indent="-22225" algn="r" rtl="0">
                        <a:lnSpc>
                          <a:spcPct val="100000"/>
                        </a:lnSpc>
                        <a:spcBef>
                          <a:spcPts val="0"/>
                        </a:spcBef>
                        <a:spcAft>
                          <a:spcPts val="0"/>
                        </a:spcAft>
                        <a:buClr>
                          <a:srgbClr val="000000"/>
                        </a:buClr>
                        <a:buSzPts val="350"/>
                        <a:buFont typeface="Arial"/>
                        <a:buNone/>
                      </a:pPr>
                      <a:endParaRPr sz="1400" u="none" strike="noStrike" cap="none">
                        <a:solidFill>
                          <a:srgbClr val="00B0F0"/>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88900" algn="r" rtl="0">
                        <a:lnSpc>
                          <a:spcPct val="100000"/>
                        </a:lnSpc>
                        <a:spcBef>
                          <a:spcPts val="0"/>
                        </a:spcBef>
                        <a:spcAft>
                          <a:spcPts val="0"/>
                        </a:spcAft>
                        <a:buClr>
                          <a:schemeClr val="dk1"/>
                        </a:buClr>
                        <a:buSzPts val="1400"/>
                        <a:buFont typeface="Arial"/>
                        <a:buNone/>
                      </a:pPr>
                      <a:r>
                        <a:rPr lang="en-US" sz="1400" b="1" u="none" strike="noStrike" cap="none">
                          <a:solidFill>
                            <a:schemeClr val="dk1"/>
                          </a:solidFill>
                          <a:latin typeface="Arial"/>
                          <a:ea typeface="Arial"/>
                          <a:cs typeface="Arial"/>
                          <a:sym typeface="Arial"/>
                        </a:rPr>
                        <a:t>Total Start-Up Expenditures</a:t>
                      </a:r>
                    </a:p>
                  </a:txBody>
                  <a:tcPr marL="68575" marR="68575" marT="0" marB="0">
                    <a:lnL w="12700" cap="flat" cmpd="sng">
                      <a:solidFill>
                        <a:schemeClr val="lt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7F7F7"/>
                    </a:solidFill>
                  </a:tcPr>
                </a:tc>
                <a:tc>
                  <a:txBody>
                    <a:bodyPr/>
                    <a:lstStyle/>
                    <a:p>
                      <a:pPr marL="0" marR="0" lvl="0" indent="-22225" algn="r" rtl="0">
                        <a:lnSpc>
                          <a:spcPct val="100000"/>
                        </a:lnSpc>
                        <a:spcBef>
                          <a:spcPts val="0"/>
                        </a:spcBef>
                        <a:spcAft>
                          <a:spcPts val="0"/>
                        </a:spcAft>
                        <a:buClr>
                          <a:schemeClr val="dk1"/>
                        </a:buClr>
                        <a:buSzPts val="350"/>
                        <a:buFont typeface="Arial"/>
                        <a:buNone/>
                      </a:pPr>
                      <a:r>
                        <a:rPr lang="en-US" sz="1400" b="1" u="none" strike="noStrike" cap="none">
                          <a:solidFill>
                            <a:schemeClr val="dk1"/>
                          </a:solidFill>
                          <a:latin typeface="Arial"/>
                          <a:ea typeface="Arial"/>
                          <a:cs typeface="Arial"/>
                          <a:sym typeface="Arial"/>
                        </a:rPr>
                        <a:t>$1</a:t>
                      </a:r>
                      <a:r>
                        <a:rPr lang="en-US" sz="1400" b="1" u="none" strike="noStrike" cap="none">
                          <a:solidFill>
                            <a:schemeClr val="dk1"/>
                          </a:solidFill>
                        </a:rPr>
                        <a:t>54.24</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7F7F7"/>
                    </a:solidFill>
                  </a:tcPr>
                </a:tc>
              </a:tr>
              <a:tr h="217950">
                <a:tc gridSpan="2">
                  <a:txBody>
                    <a:bodyPr/>
                    <a:lstStyle/>
                    <a:p>
                      <a:pPr marL="0" marR="0" lvl="0" indent="-22225" algn="l" rtl="0">
                        <a:lnSpc>
                          <a:spcPct val="100000"/>
                        </a:lnSpc>
                        <a:spcBef>
                          <a:spcPts val="0"/>
                        </a:spcBef>
                        <a:spcAft>
                          <a:spcPts val="0"/>
                        </a:spcAft>
                        <a:buClr>
                          <a:srgbClr val="000000"/>
                        </a:buClr>
                        <a:buSzPts val="350"/>
                        <a:buFont typeface="Arial"/>
                        <a:buNone/>
                      </a:pPr>
                      <a:endParaRPr sz="1400" u="none" strike="noStrike" cap="none">
                        <a:solidFill>
                          <a:srgbClr val="00B0F0"/>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a:txBody>
                    <a:bodyPr/>
                    <a:lstStyle/>
                    <a:p>
                      <a:pPr marL="0" marR="0" lvl="0" indent="-22225" algn="l" rtl="0">
                        <a:lnSpc>
                          <a:spcPct val="100000"/>
                        </a:lnSpc>
                        <a:spcBef>
                          <a:spcPts val="0"/>
                        </a:spcBef>
                        <a:spcAft>
                          <a:spcPts val="0"/>
                        </a:spcAft>
                        <a:buClr>
                          <a:srgbClr val="000000"/>
                        </a:buClr>
                        <a:buSzPts val="350"/>
                        <a:buFont typeface="Arial"/>
                        <a:buNone/>
                      </a:pPr>
                      <a:endParaRPr sz="1400" u="none" strike="noStrike" cap="none">
                        <a:solidFill>
                          <a:schemeClr val="dk1"/>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217950">
                <a:tc>
                  <a:txBody>
                    <a:bodyPr/>
                    <a:lstStyle/>
                    <a:p>
                      <a:pPr marL="0" marR="0" lvl="0" indent="-22225" algn="r" rtl="0">
                        <a:lnSpc>
                          <a:spcPct val="100000"/>
                        </a:lnSpc>
                        <a:spcBef>
                          <a:spcPts val="0"/>
                        </a:spcBef>
                        <a:spcAft>
                          <a:spcPts val="0"/>
                        </a:spcAft>
                        <a:buClr>
                          <a:srgbClr val="000000"/>
                        </a:buClr>
                        <a:buSzPts val="350"/>
                        <a:buFont typeface="Arial"/>
                        <a:buNone/>
                      </a:pPr>
                      <a:endParaRPr sz="1400" u="none" strike="noStrike" cap="none">
                        <a:solidFill>
                          <a:srgbClr val="00B0F0"/>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88900" algn="r" rtl="0">
                        <a:lnSpc>
                          <a:spcPct val="100000"/>
                        </a:lnSpc>
                        <a:spcBef>
                          <a:spcPts val="0"/>
                        </a:spcBef>
                        <a:spcAft>
                          <a:spcPts val="0"/>
                        </a:spcAft>
                        <a:buClr>
                          <a:schemeClr val="dk1"/>
                        </a:buClr>
                        <a:buSzPts val="1400"/>
                        <a:buFont typeface="Arial"/>
                        <a:buNone/>
                      </a:pPr>
                      <a:r>
                        <a:rPr lang="en-US" sz="1400" u="none" strike="noStrike" cap="none">
                          <a:solidFill>
                            <a:schemeClr val="dk1"/>
                          </a:solidFill>
                          <a:latin typeface="Arial"/>
                          <a:ea typeface="Arial"/>
                          <a:cs typeface="Arial"/>
                          <a:sym typeface="Arial"/>
                        </a:rPr>
                        <a:t>Emergency Fund</a:t>
                      </a:r>
                    </a:p>
                  </a:txBody>
                  <a:tcPr marL="68575" marR="68575" marT="0" marB="0">
                    <a:lnL w="12700" cap="flat" cmpd="sng">
                      <a:solidFill>
                        <a:schemeClr val="lt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7F7F7"/>
                    </a:solidFill>
                  </a:tcPr>
                </a:tc>
                <a:tc>
                  <a:txBody>
                    <a:bodyPr/>
                    <a:lstStyle/>
                    <a:p>
                      <a:pPr marL="0" marR="0" lvl="0" indent="-88900" algn="r" rtl="0">
                        <a:lnSpc>
                          <a:spcPct val="100000"/>
                        </a:lnSpc>
                        <a:spcBef>
                          <a:spcPts val="0"/>
                        </a:spcBef>
                        <a:spcAft>
                          <a:spcPts val="0"/>
                        </a:spcAft>
                        <a:buClr>
                          <a:schemeClr val="dk1"/>
                        </a:buClr>
                        <a:buSzPts val="1400"/>
                        <a:buFont typeface="Arial"/>
                        <a:buNone/>
                      </a:pPr>
                      <a:r>
                        <a:rPr lang="en-US" sz="1400" u="none" strike="noStrike" cap="none">
                          <a:solidFill>
                            <a:schemeClr val="dk1"/>
                          </a:solidFill>
                          <a:latin typeface="Arial"/>
                          <a:ea typeface="Arial"/>
                          <a:cs typeface="Arial"/>
                          <a:sym typeface="Arial"/>
                        </a:rPr>
                        <a:t>$400</a:t>
                      </a:r>
                      <a:r>
                        <a:rPr lang="en-US" sz="1400" u="none" strike="noStrike" cap="none">
                          <a:solidFill>
                            <a:schemeClr val="dk1"/>
                          </a:solidFill>
                        </a:rPr>
                        <a:t>.00</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7F7F7"/>
                    </a:solidFill>
                  </a:tcPr>
                </a:tc>
              </a:tr>
              <a:tr h="217950">
                <a:tc>
                  <a:txBody>
                    <a:bodyPr/>
                    <a:lstStyle/>
                    <a:p>
                      <a:pPr marL="0" marR="0" lvl="0" indent="-22225" algn="r" rtl="0">
                        <a:lnSpc>
                          <a:spcPct val="100000"/>
                        </a:lnSpc>
                        <a:spcBef>
                          <a:spcPts val="0"/>
                        </a:spcBef>
                        <a:spcAft>
                          <a:spcPts val="0"/>
                        </a:spcAft>
                        <a:buClr>
                          <a:srgbClr val="000000"/>
                        </a:buClr>
                        <a:buSzPts val="350"/>
                        <a:buFont typeface="Arial"/>
                        <a:buNone/>
                      </a:pPr>
                      <a:endParaRPr sz="1400" u="none" strike="noStrike" cap="none">
                        <a:solidFill>
                          <a:srgbClr val="00B0F0"/>
                        </a:solidFill>
                        <a:latin typeface="Arial"/>
                        <a:ea typeface="Arial"/>
                        <a:cs typeface="Arial"/>
                        <a:sym typeface="Arial"/>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88900" algn="r" rtl="0">
                        <a:lnSpc>
                          <a:spcPct val="100000"/>
                        </a:lnSpc>
                        <a:spcBef>
                          <a:spcPts val="0"/>
                        </a:spcBef>
                        <a:spcAft>
                          <a:spcPts val="0"/>
                        </a:spcAft>
                        <a:buClr>
                          <a:schemeClr val="dk1"/>
                        </a:buClr>
                        <a:buSzPts val="1400"/>
                        <a:buFont typeface="Arial"/>
                        <a:buNone/>
                      </a:pPr>
                      <a:r>
                        <a:rPr lang="en-US" sz="1400" u="none" strike="noStrike" cap="none">
                          <a:solidFill>
                            <a:schemeClr val="dk1"/>
                          </a:solidFill>
                          <a:latin typeface="Arial"/>
                          <a:ea typeface="Arial"/>
                          <a:cs typeface="Arial"/>
                          <a:sym typeface="Arial"/>
                        </a:rPr>
                        <a:t>Reserve for Fixed Expenses</a:t>
                      </a:r>
                    </a:p>
                  </a:txBody>
                  <a:tcPr marL="68575" marR="68575" marT="0" marB="0">
                    <a:lnL w="12700" cap="flat" cmpd="sng">
                      <a:solidFill>
                        <a:schemeClr val="lt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7F7F7"/>
                    </a:solidFill>
                  </a:tcPr>
                </a:tc>
                <a:tc>
                  <a:txBody>
                    <a:bodyPr/>
                    <a:lstStyle/>
                    <a:p>
                      <a:pPr marL="0" marR="0" lvl="0" indent="-88900" algn="r" rtl="0">
                        <a:lnSpc>
                          <a:spcPct val="100000"/>
                        </a:lnSpc>
                        <a:spcBef>
                          <a:spcPts val="0"/>
                        </a:spcBef>
                        <a:spcAft>
                          <a:spcPts val="0"/>
                        </a:spcAft>
                        <a:buClr>
                          <a:schemeClr val="dk1"/>
                        </a:buClr>
                        <a:buSzPts val="1400"/>
                        <a:buFont typeface="Arial"/>
                        <a:buNone/>
                      </a:pPr>
                      <a:r>
                        <a:rPr lang="en-US" sz="1400" u="none" strike="noStrike" cap="none">
                          <a:solidFill>
                            <a:schemeClr val="dk1"/>
                          </a:solidFill>
                          <a:latin typeface="Arial"/>
                          <a:ea typeface="Arial"/>
                          <a:cs typeface="Arial"/>
                          <a:sym typeface="Arial"/>
                        </a:rPr>
                        <a:t>$17,303.04</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7F7F7"/>
                    </a:solidFill>
                  </a:tcPr>
                </a:tc>
              </a:tr>
              <a:tr h="445525">
                <a:tc gridSpan="2">
                  <a:txBody>
                    <a:bodyPr/>
                    <a:lstStyle/>
                    <a:p>
                      <a:pPr marL="0" marR="0" lvl="0" indent="-22225" algn="l" rtl="0">
                        <a:lnSpc>
                          <a:spcPct val="100000"/>
                        </a:lnSpc>
                        <a:spcBef>
                          <a:spcPts val="0"/>
                        </a:spcBef>
                        <a:spcAft>
                          <a:spcPts val="0"/>
                        </a:spcAft>
                        <a:buClr>
                          <a:schemeClr val="dk1"/>
                        </a:buClr>
                        <a:buSzPts val="350"/>
                        <a:buFont typeface="Arial"/>
                        <a:buNone/>
                      </a:pPr>
                      <a:r>
                        <a:rPr lang="en-US" sz="1400" u="none" strike="noStrike" cap="none">
                          <a:solidFill>
                            <a:schemeClr val="dk1"/>
                          </a:solidFill>
                        </a:rPr>
                        <a:t>s</a:t>
                      </a:r>
                      <a:r>
                        <a:rPr lang="en-US" sz="1400" u="none" strike="noStrike" cap="none">
                          <a:solidFill>
                            <a:srgbClr val="00B0F0"/>
                          </a:solidFill>
                        </a:rPr>
                        <a:t>                                                                               </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hMerge="1">
                  <a:txBody>
                    <a:bodyPr/>
                    <a:lstStyle/>
                    <a:p>
                      <a:endParaRPr lang="en-US"/>
                    </a:p>
                  </a:txBody>
                  <a:tcPr/>
                </a:tc>
                <a:tc>
                  <a:txBody>
                    <a:bodyPr/>
                    <a:lstStyle/>
                    <a:p>
                      <a:pPr marL="0" marR="0" lvl="0" indent="-22225" algn="l" rtl="0">
                        <a:lnSpc>
                          <a:spcPct val="100000"/>
                        </a:lnSpc>
                        <a:spcBef>
                          <a:spcPts val="0"/>
                        </a:spcBef>
                        <a:spcAft>
                          <a:spcPts val="0"/>
                        </a:spcAft>
                        <a:buClr>
                          <a:schemeClr val="lt1"/>
                        </a:buClr>
                        <a:buSzPts val="350"/>
                        <a:buFont typeface="Arial"/>
                        <a:buNone/>
                      </a:pPr>
                      <a:r>
                        <a:rPr lang="en-US" sz="1400" u="none" strike="noStrike" cap="none">
                          <a:solidFill>
                            <a:schemeClr val="lt1"/>
                          </a:solidFill>
                        </a:rPr>
                        <a:t>   </a:t>
                      </a:r>
                    </a:p>
                  </a:txBody>
                  <a:tcPr marL="68575" marR="68575" marT="0" marB="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416625">
                <a:tc>
                  <a:txBody>
                    <a:bodyPr/>
                    <a:lstStyle/>
                    <a:p>
                      <a:pPr marL="0" marR="0" lvl="0" indent="-22225" algn="r" rtl="0">
                        <a:lnSpc>
                          <a:spcPct val="100000"/>
                        </a:lnSpc>
                        <a:spcBef>
                          <a:spcPts val="0"/>
                        </a:spcBef>
                        <a:spcAft>
                          <a:spcPts val="0"/>
                        </a:spcAft>
                        <a:buClr>
                          <a:srgbClr val="000000"/>
                        </a:buClr>
                        <a:buSzPts val="350"/>
                        <a:buFont typeface="Arial"/>
                        <a:buNone/>
                      </a:pPr>
                      <a:endParaRPr sz="1400" u="none" strike="noStrike" cap="none">
                        <a:latin typeface="Arial"/>
                        <a:ea typeface="Arial"/>
                        <a:cs typeface="Arial"/>
                        <a:sym typeface="Arial"/>
                      </a:endParaRPr>
                    </a:p>
                  </a:txBody>
                  <a:tcPr marL="68575" marR="68575" marT="0" marB="0">
                    <a:lnL w="9525" cap="flat" cmpd="sng">
                      <a:solidFill>
                        <a:srgbClr val="000000">
                          <a:alpha val="0"/>
                        </a:srgbClr>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88900" algn="r" rtl="0">
                        <a:lnSpc>
                          <a:spcPct val="100000"/>
                        </a:lnSpc>
                        <a:spcBef>
                          <a:spcPts val="0"/>
                        </a:spcBef>
                        <a:spcAft>
                          <a:spcPts val="0"/>
                        </a:spcAft>
                        <a:buClr>
                          <a:schemeClr val="dk1"/>
                        </a:buClr>
                        <a:buSzPts val="1400"/>
                        <a:buFont typeface="Arial"/>
                        <a:buNone/>
                      </a:pPr>
                      <a:r>
                        <a:rPr lang="en-US" sz="1400" b="1" u="none" strike="noStrike" cap="none">
                          <a:solidFill>
                            <a:schemeClr val="dk1"/>
                          </a:solidFill>
                          <a:latin typeface="Arial"/>
                          <a:ea typeface="Arial"/>
                          <a:cs typeface="Arial"/>
                          <a:sym typeface="Arial"/>
                        </a:rPr>
                        <a:t>Total Startup Investment</a:t>
                      </a:r>
                    </a:p>
                  </a:txBody>
                  <a:tcPr marL="68575" marR="68575" marT="0" marB="0">
                    <a:lnL w="12700" cap="flat" cmpd="sng">
                      <a:solidFill>
                        <a:schemeClr val="lt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7F7F7"/>
                    </a:solidFill>
                  </a:tcPr>
                </a:tc>
                <a:tc>
                  <a:txBody>
                    <a:bodyPr/>
                    <a:lstStyle/>
                    <a:p>
                      <a:pPr marL="0" marR="0" lvl="0" indent="-22225" algn="l" rtl="0">
                        <a:lnSpc>
                          <a:spcPct val="100000"/>
                        </a:lnSpc>
                        <a:spcBef>
                          <a:spcPts val="0"/>
                        </a:spcBef>
                        <a:spcAft>
                          <a:spcPts val="0"/>
                        </a:spcAft>
                        <a:buClr>
                          <a:schemeClr val="dk1"/>
                        </a:buClr>
                        <a:buSzPts val="350"/>
                        <a:buFont typeface="Arial"/>
                        <a:buNone/>
                      </a:pPr>
                      <a:r>
                        <a:rPr lang="en-US" sz="1400" b="1" u="none" strike="noStrike" cap="none">
                          <a:solidFill>
                            <a:schemeClr val="dk1"/>
                          </a:solidFill>
                          <a:latin typeface="Arial"/>
                          <a:ea typeface="Arial"/>
                          <a:cs typeface="Arial"/>
                          <a:sym typeface="Arial"/>
                        </a:rPr>
                        <a:t>   $17,857.28</a:t>
                      </a:r>
                    </a:p>
                  </a:txBody>
                  <a:tcPr marL="68575" marR="68575" marT="0" marB="0">
                    <a:lnL w="9525" cap="flat" cmpd="sng">
                      <a:solidFill>
                        <a:srgbClr val="000000">
                          <a:alpha val="0"/>
                        </a:srgbClr>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7F7F7"/>
                    </a:solidFill>
                  </a:tcPr>
                </a:tc>
              </a:tr>
            </a:tbl>
          </a:graphicData>
        </a:graphic>
      </p:graphicFrame>
      <p:graphicFrame>
        <p:nvGraphicFramePr>
          <p:cNvPr id="286" name="Shape 286"/>
          <p:cNvGraphicFramePr/>
          <p:nvPr/>
        </p:nvGraphicFramePr>
        <p:xfrm>
          <a:off x="548640" y="4853270"/>
          <a:ext cx="3840500" cy="755910"/>
        </p:xfrm>
        <a:graphic>
          <a:graphicData uri="http://schemas.openxmlformats.org/drawingml/2006/table">
            <a:tbl>
              <a:tblPr>
                <a:noFill/>
                <a:tableStyleId>{DBB3ED55-972D-4669-B965-E18208C98F14}</a:tableStyleId>
              </a:tblPr>
              <a:tblGrid>
                <a:gridCol w="1592400"/>
                <a:gridCol w="187350"/>
                <a:gridCol w="936700"/>
                <a:gridCol w="187350"/>
                <a:gridCol w="936700"/>
              </a:tblGrid>
              <a:tr h="274325">
                <a:tc gridSpan="5">
                  <a:txBody>
                    <a:bodyPr/>
                    <a:lstStyle/>
                    <a:p>
                      <a:pPr marL="0" marR="0" lvl="0" indent="-22225" algn="ctr" rtl="0">
                        <a:lnSpc>
                          <a:spcPct val="100000"/>
                        </a:lnSpc>
                        <a:spcBef>
                          <a:spcPts val="0"/>
                        </a:spcBef>
                        <a:spcAft>
                          <a:spcPts val="0"/>
                        </a:spcAft>
                        <a:buClr>
                          <a:schemeClr val="dk1"/>
                        </a:buClr>
                        <a:buSzPts val="350"/>
                        <a:buFont typeface="Arial"/>
                        <a:buNone/>
                      </a:pPr>
                      <a:r>
                        <a:rPr lang="en-US" sz="1400" b="1" u="none" strike="noStrike" cap="none">
                          <a:solidFill>
                            <a:schemeClr val="dk1"/>
                          </a:solidFill>
                          <a:latin typeface="Arial"/>
                          <a:ea typeface="Arial"/>
                          <a:cs typeface="Arial"/>
                          <a:sym typeface="Arial"/>
                        </a:rPr>
                        <a:t>ROI: Return on Investment</a:t>
                      </a:r>
                    </a:p>
                  </a:txBody>
                  <a:tcPr marL="68575" marR="68575" marT="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6600">
                <a:tc>
                  <a:txBody>
                    <a:bodyPr/>
                    <a:lstStyle/>
                    <a:p>
                      <a:pPr marL="0" marR="0" lvl="0" indent="-22225" algn="l" rtl="0">
                        <a:lnSpc>
                          <a:spcPct val="100000"/>
                        </a:lnSpc>
                        <a:spcBef>
                          <a:spcPts val="0"/>
                        </a:spcBef>
                        <a:spcAft>
                          <a:spcPts val="0"/>
                        </a:spcAft>
                        <a:buClr>
                          <a:srgbClr val="00FFFF"/>
                        </a:buClr>
                        <a:buSzPts val="350"/>
                        <a:buFont typeface="Arial"/>
                        <a:buNone/>
                      </a:pPr>
                      <a:r>
                        <a:rPr lang="en-US" sz="1400" u="none" strike="noStrike" cap="none">
                          <a:solidFill>
                            <a:srgbClr val="00FFFF"/>
                          </a:solidFill>
                        </a:rPr>
                        <a:t>       $47,178.71</a:t>
                      </a:r>
                    </a:p>
                  </a:txBody>
                  <a:tcPr marL="68575" marR="68575" marT="0" marB="0">
                    <a:lnL w="12700" cap="flat" cmpd="sng">
                      <a:solidFill>
                        <a:schemeClr val="lt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rowSpan="2">
                  <a:txBody>
                    <a:bodyPr/>
                    <a:lstStyle/>
                    <a:p>
                      <a:pPr marL="0" marR="0" lvl="0" indent="-22225" algn="r"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rowSpan="2">
                  <a:txBody>
                    <a:bodyPr/>
                    <a:lstStyle/>
                    <a:p>
                      <a:pPr marL="0" marR="0" lvl="0" indent="-22225" algn="ctr" rtl="0">
                        <a:lnSpc>
                          <a:spcPct val="100000"/>
                        </a:lnSpc>
                        <a:spcBef>
                          <a:spcPts val="0"/>
                        </a:spcBef>
                        <a:spcAft>
                          <a:spcPts val="0"/>
                        </a:spcAft>
                        <a:buClr>
                          <a:srgbClr val="00FFFF"/>
                        </a:buClr>
                        <a:buSzPts val="350"/>
                        <a:buFont typeface="Arial"/>
                        <a:buNone/>
                      </a:pPr>
                      <a:r>
                        <a:rPr lang="en-US" sz="1400" b="1" u="none" strike="noStrike" cap="none">
                          <a:solidFill>
                            <a:srgbClr val="00FFFF"/>
                          </a:solidFill>
                        </a:rPr>
                        <a:t>264</a:t>
                      </a:r>
                      <a:r>
                        <a:rPr lang="en-US" sz="1400" b="1" u="none" strike="noStrike" cap="none">
                          <a:solidFill>
                            <a:srgbClr val="00FFFF"/>
                          </a:solidFill>
                          <a:latin typeface="Arial"/>
                          <a:ea typeface="Arial"/>
                          <a:cs typeface="Arial"/>
                          <a:sym typeface="Arial"/>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rowSpan="2">
                  <a:txBody>
                    <a:bodyPr/>
                    <a:lstStyle/>
                    <a:p>
                      <a:pPr marL="0" marR="0" lvl="0" indent="-22225" algn="ctr"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rowSpan="2">
                  <a:txBody>
                    <a:bodyPr/>
                    <a:lstStyle/>
                    <a:p>
                      <a:pPr marL="0" marR="0" lvl="0" indent="-22225" algn="ctr" rtl="0">
                        <a:lnSpc>
                          <a:spcPct val="100000"/>
                        </a:lnSpc>
                        <a:spcBef>
                          <a:spcPts val="0"/>
                        </a:spcBef>
                        <a:spcAft>
                          <a:spcPts val="0"/>
                        </a:spcAft>
                        <a:buClr>
                          <a:srgbClr val="00FFFF"/>
                        </a:buClr>
                        <a:buSzPts val="350"/>
                        <a:buFont typeface="Arial"/>
                        <a:buNone/>
                      </a:pPr>
                      <a:r>
                        <a:rPr lang="en-US" sz="1400" b="1" u="none" strike="noStrike" cap="none">
                          <a:solidFill>
                            <a:srgbClr val="00FFFF"/>
                          </a:solidFill>
                        </a:rPr>
                        <a:t>$2.64</a:t>
                      </a:r>
                    </a:p>
                  </a:txBody>
                  <a:tcPr marL="68575" marR="68575" marT="0" marB="0" anchor="ctr">
                    <a:lnL w="9525" cap="flat" cmpd="sng">
                      <a:solidFill>
                        <a:srgbClr val="000000">
                          <a:alpha val="0"/>
                        </a:srgbClr>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r>
              <a:tr h="268225">
                <a:tc>
                  <a:txBody>
                    <a:bodyPr/>
                    <a:lstStyle/>
                    <a:p>
                      <a:pPr marL="0" marR="0" lvl="0" indent="-22225" algn="ctr"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  $17,857.28</a:t>
                      </a:r>
                    </a:p>
                  </a:txBody>
                  <a:tcPr marL="68575" marR="68575" marT="0" marB="0">
                    <a:lnL w="12700" cap="flat" cmpd="sng">
                      <a:solidFill>
                        <a:schemeClr val="lt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graphicFrame>
        <p:nvGraphicFramePr>
          <p:cNvPr id="287" name="Shape 287"/>
          <p:cNvGraphicFramePr/>
          <p:nvPr/>
        </p:nvGraphicFramePr>
        <p:xfrm>
          <a:off x="4594581" y="4835370"/>
          <a:ext cx="4231425" cy="806395"/>
        </p:xfrm>
        <a:graphic>
          <a:graphicData uri="http://schemas.openxmlformats.org/drawingml/2006/table">
            <a:tbl>
              <a:tblPr>
                <a:noFill/>
                <a:tableStyleId>{DBB3ED55-972D-4669-B965-E18208C98F14}</a:tableStyleId>
              </a:tblPr>
              <a:tblGrid>
                <a:gridCol w="1592025"/>
                <a:gridCol w="382850"/>
                <a:gridCol w="936850"/>
                <a:gridCol w="382850"/>
                <a:gridCol w="936850"/>
              </a:tblGrid>
              <a:tr h="256775">
                <a:tc gridSpan="5">
                  <a:txBody>
                    <a:bodyPr/>
                    <a:lstStyle/>
                    <a:p>
                      <a:pPr marL="0" marR="0" lvl="0" indent="-22225" algn="ctr" rtl="0">
                        <a:lnSpc>
                          <a:spcPct val="100000"/>
                        </a:lnSpc>
                        <a:spcBef>
                          <a:spcPts val="0"/>
                        </a:spcBef>
                        <a:spcAft>
                          <a:spcPts val="0"/>
                        </a:spcAft>
                        <a:buClr>
                          <a:schemeClr val="dk1"/>
                        </a:buClr>
                        <a:buSzPts val="350"/>
                        <a:buFont typeface="Arial"/>
                        <a:buNone/>
                      </a:pPr>
                      <a:r>
                        <a:rPr lang="en-US" sz="1400" b="1" u="none" strike="noStrike" cap="none">
                          <a:solidFill>
                            <a:schemeClr val="dk1"/>
                          </a:solidFill>
                          <a:latin typeface="Arial"/>
                          <a:ea typeface="Arial"/>
                          <a:cs typeface="Arial"/>
                          <a:sym typeface="Arial"/>
                        </a:rPr>
                        <a:t>ROS: Return on Sales</a:t>
                      </a:r>
                    </a:p>
                  </a:txBody>
                  <a:tcPr marL="68575" marR="68575" marT="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0025">
                <a:tc>
                  <a:txBody>
                    <a:bodyPr/>
                    <a:lstStyle/>
                    <a:p>
                      <a:pPr marL="0" marR="0" lvl="0" indent="-22225" algn="l" rtl="0">
                        <a:lnSpc>
                          <a:spcPct val="100000"/>
                        </a:lnSpc>
                        <a:spcBef>
                          <a:spcPts val="0"/>
                        </a:spcBef>
                        <a:spcAft>
                          <a:spcPts val="0"/>
                        </a:spcAft>
                        <a:buClr>
                          <a:srgbClr val="00FFFF"/>
                        </a:buClr>
                        <a:buSzPts val="350"/>
                        <a:buFont typeface="Arial"/>
                        <a:buNone/>
                      </a:pPr>
                      <a:r>
                        <a:rPr lang="en-US" sz="1400" u="none" strike="noStrike" cap="none">
                          <a:solidFill>
                            <a:srgbClr val="00FFFF"/>
                          </a:solidFill>
                        </a:rPr>
                        <a:t>  </a:t>
                      </a:r>
                      <a:r>
                        <a:rPr lang="en-US">
                          <a:solidFill>
                            <a:srgbClr val="00FFFF"/>
                          </a:solidFill>
                        </a:rPr>
                        <a:t> </a:t>
                      </a:r>
                      <a:r>
                        <a:rPr lang="en-US" sz="1400" u="none" strike="noStrike" cap="none">
                          <a:solidFill>
                            <a:srgbClr val="00FFFF"/>
                          </a:solidFill>
                        </a:rPr>
                        <a:t> </a:t>
                      </a:r>
                      <a:r>
                        <a:rPr lang="en-US" sz="1400" u="none" strike="noStrike" cap="none">
                          <a:solidFill>
                            <a:srgbClr val="00FFFF"/>
                          </a:solidFill>
                          <a:latin typeface="Arial"/>
                          <a:ea typeface="Arial"/>
                          <a:cs typeface="Arial"/>
                          <a:sym typeface="Arial"/>
                        </a:rPr>
                        <a:t>$</a:t>
                      </a:r>
                      <a:r>
                        <a:rPr lang="en-US" sz="1400" u="none" strike="noStrike" cap="none">
                          <a:solidFill>
                            <a:srgbClr val="00FFFF"/>
                          </a:solidFill>
                        </a:rPr>
                        <a:t>47,178.71</a:t>
                      </a:r>
                    </a:p>
                  </a:txBody>
                  <a:tcPr marL="68575" marR="68575" marT="0" marB="0">
                    <a:lnL w="12700" cap="flat" cmpd="sng">
                      <a:solidFill>
                        <a:schemeClr val="lt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rowSpan="2">
                  <a:txBody>
                    <a:bodyPr/>
                    <a:lstStyle/>
                    <a:p>
                      <a:pPr marL="0" marR="0" lvl="0" indent="-22225" algn="r"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rowSpan="2">
                  <a:txBody>
                    <a:bodyPr/>
                    <a:lstStyle/>
                    <a:p>
                      <a:pPr marL="0" marR="0" lvl="0" indent="-22225" algn="ctr" rtl="0">
                        <a:lnSpc>
                          <a:spcPct val="100000"/>
                        </a:lnSpc>
                        <a:spcBef>
                          <a:spcPts val="0"/>
                        </a:spcBef>
                        <a:spcAft>
                          <a:spcPts val="0"/>
                        </a:spcAft>
                        <a:buClr>
                          <a:srgbClr val="00FFFF"/>
                        </a:buClr>
                        <a:buSzPts val="350"/>
                        <a:buFont typeface="Arial"/>
                        <a:buNone/>
                      </a:pPr>
                      <a:r>
                        <a:rPr lang="en-US" sz="1400" b="1" u="none" strike="noStrike" cap="none">
                          <a:solidFill>
                            <a:srgbClr val="00FFFF"/>
                          </a:solidFill>
                        </a:rPr>
                        <a:t>32</a:t>
                      </a:r>
                      <a:r>
                        <a:rPr lang="en-US" sz="1400" b="1" u="none" strike="noStrike" cap="none">
                          <a:solidFill>
                            <a:srgbClr val="00FFFF"/>
                          </a:solidFill>
                          <a:latin typeface="Arial"/>
                          <a:ea typeface="Arial"/>
                          <a:cs typeface="Arial"/>
                          <a:sym typeface="Arial"/>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rowSpan="2">
                  <a:txBody>
                    <a:bodyPr/>
                    <a:lstStyle/>
                    <a:p>
                      <a:pPr marL="0" marR="0" lvl="0" indent="-22225" algn="ctr"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rowSpan="2">
                  <a:txBody>
                    <a:bodyPr/>
                    <a:lstStyle/>
                    <a:p>
                      <a:pPr marL="0" marR="0" lvl="0" indent="-22225" algn="ctr" rtl="0">
                        <a:lnSpc>
                          <a:spcPct val="100000"/>
                        </a:lnSpc>
                        <a:spcBef>
                          <a:spcPts val="0"/>
                        </a:spcBef>
                        <a:spcAft>
                          <a:spcPts val="0"/>
                        </a:spcAft>
                        <a:buClr>
                          <a:srgbClr val="00FFFF"/>
                        </a:buClr>
                        <a:buSzPts val="350"/>
                        <a:buFont typeface="Arial"/>
                        <a:buNone/>
                      </a:pPr>
                      <a:r>
                        <a:rPr lang="en-US" sz="1400" b="1" u="none" strike="noStrike" cap="none">
                          <a:solidFill>
                            <a:srgbClr val="00FFFF"/>
                          </a:solidFill>
                          <a:latin typeface="Arial"/>
                          <a:ea typeface="Arial"/>
                          <a:cs typeface="Arial"/>
                          <a:sym typeface="Arial"/>
                        </a:rPr>
                        <a:t>$</a:t>
                      </a:r>
                      <a:r>
                        <a:rPr lang="en-US" sz="1400" b="1" u="none" strike="noStrike" cap="none">
                          <a:solidFill>
                            <a:srgbClr val="00FFFF"/>
                          </a:solidFill>
                        </a:rPr>
                        <a:t>.32</a:t>
                      </a:r>
                    </a:p>
                  </a:txBody>
                  <a:tcPr marL="68575" marR="68575" marT="0" marB="0" anchor="ctr">
                    <a:lnL w="9525" cap="flat" cmpd="sng">
                      <a:solidFill>
                        <a:srgbClr val="000000">
                          <a:alpha val="0"/>
                        </a:srgbClr>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r>
              <a:tr h="275300">
                <a:tc>
                  <a:txBody>
                    <a:bodyPr/>
                    <a:lstStyle/>
                    <a:p>
                      <a:pPr marL="0" marR="0" lvl="0" indent="-22225" algn="l" rtl="0">
                        <a:lnSpc>
                          <a:spcPct val="100000"/>
                        </a:lnSpc>
                        <a:spcBef>
                          <a:spcPts val="0"/>
                        </a:spcBef>
                        <a:spcAft>
                          <a:spcPts val="0"/>
                        </a:spcAft>
                        <a:buClr>
                          <a:srgbClr val="00FFFF"/>
                        </a:buClr>
                        <a:buSzPts val="350"/>
                        <a:buFont typeface="Arial"/>
                        <a:buNone/>
                      </a:pPr>
                      <a:r>
                        <a:rPr lang="en-US">
                          <a:solidFill>
                            <a:srgbClr val="00FFFF"/>
                          </a:solidFill>
                        </a:rPr>
                        <a:t>     </a:t>
                      </a:r>
                      <a:r>
                        <a:rPr lang="en-US" sz="1400" u="none" strike="noStrike" cap="none">
                          <a:solidFill>
                            <a:srgbClr val="00FFFF"/>
                          </a:solidFill>
                        </a:rPr>
                        <a:t>$146,160</a:t>
                      </a:r>
                    </a:p>
                  </a:txBody>
                  <a:tcPr marL="68575" marR="68575" marT="0" marB="0">
                    <a:lnL w="12700" cap="flat" cmpd="sng">
                      <a:solidFill>
                        <a:schemeClr val="lt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288" name="Shape 288"/>
          <p:cNvPicPr preferRelativeResize="0"/>
          <p:nvPr/>
        </p:nvPicPr>
        <p:blipFill rotWithShape="1">
          <a:blip r:embed="rId3">
            <a:alphaModFix/>
          </a:blip>
          <a:srcRect/>
          <a:stretch/>
        </p:blipFill>
        <p:spPr>
          <a:xfrm>
            <a:off x="0" y="5845976"/>
            <a:ext cx="9144000" cy="1010001"/>
          </a:xfrm>
          <a:prstGeom prst="rect">
            <a:avLst/>
          </a:prstGeom>
          <a:noFill/>
          <a:ln>
            <a:noFill/>
          </a:ln>
        </p:spPr>
      </p:pic>
      <p:sp>
        <p:nvSpPr>
          <p:cNvPr id="289" name="Shape 289"/>
          <p:cNvSpPr txBox="1"/>
          <p:nvPr/>
        </p:nvSpPr>
        <p:spPr>
          <a:xfrm>
            <a:off x="15240" y="6123354"/>
            <a:ext cx="2499360" cy="646331"/>
          </a:xfrm>
          <a:prstGeom prst="rect">
            <a:avLst/>
          </a:prstGeom>
          <a:noFill/>
          <a:ln>
            <a:noFill/>
          </a:ln>
        </p:spPr>
        <p:txBody>
          <a:bodyPr wrap="square" lIns="91425" tIns="45700" rIns="91425" bIns="45700" anchor="t" anchorCtr="0">
            <a:noAutofit/>
          </a:bodyPr>
          <a:lstStyle/>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 INSERT YOUR</a:t>
            </a:r>
          </a:p>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LOGO HERE ]</a:t>
            </a:r>
          </a:p>
        </p:txBody>
      </p:sp>
      <p:sp>
        <p:nvSpPr>
          <p:cNvPr id="290" name="Shape 290"/>
          <p:cNvSpPr txBox="1"/>
          <p:nvPr/>
        </p:nvSpPr>
        <p:spPr>
          <a:xfrm>
            <a:off x="457200" y="152400"/>
            <a:ext cx="8229600" cy="1143000"/>
          </a:xfrm>
          <a:prstGeom prst="rect">
            <a:avLst/>
          </a:prstGeom>
          <a:noFill/>
          <a:ln>
            <a:noFill/>
          </a:ln>
        </p:spPr>
        <p:txBody>
          <a:bodyPr wrap="square" lIns="91425" tIns="45700" rIns="91425" bIns="45700" anchor="ctr" anchorCtr="0">
            <a:noAutofit/>
          </a:bodyPr>
          <a:lstStyle/>
          <a:p>
            <a:pPr marL="0" marR="0" lvl="0" indent="-254000" algn="ctr" rtl="0">
              <a:lnSpc>
                <a:spcPct val="100000"/>
              </a:lnSpc>
              <a:spcBef>
                <a:spcPts val="0"/>
              </a:spcBef>
              <a:spcAft>
                <a:spcPts val="0"/>
              </a:spcAft>
              <a:buClr>
                <a:schemeClr val="lt1"/>
              </a:buClr>
              <a:buSzPts val="4000"/>
              <a:buFont typeface="Arial"/>
              <a:buNone/>
            </a:pPr>
            <a:r>
              <a:rPr lang="en-US" sz="4000" b="0" i="0" u="none" strike="noStrike" cap="none">
                <a:solidFill>
                  <a:schemeClr val="lt1"/>
                </a:solidFill>
                <a:latin typeface="Arial"/>
                <a:ea typeface="Arial"/>
                <a:cs typeface="Arial"/>
                <a:sym typeface="Arial"/>
              </a:rPr>
              <a:t>Start-up Funds</a:t>
            </a:r>
          </a:p>
        </p:txBody>
      </p:sp>
      <p:pic>
        <p:nvPicPr>
          <p:cNvPr id="291" name="Shape 291"/>
          <p:cNvPicPr preferRelativeResize="0"/>
          <p:nvPr/>
        </p:nvPicPr>
        <p:blipFill rotWithShape="1">
          <a:blip r:embed="rId4">
            <a:alphaModFix/>
          </a:blip>
          <a:srcRect/>
          <a:stretch/>
        </p:blipFill>
        <p:spPr>
          <a:xfrm>
            <a:off x="0" y="5845976"/>
            <a:ext cx="2163908" cy="10095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301" name="Shape 301"/>
          <p:cNvSpPr txBox="1">
            <a:spLocks noGrp="1"/>
          </p:cNvSpPr>
          <p:nvPr>
            <p:ph idx="1"/>
          </p:nvPr>
        </p:nvSpPr>
        <p:spPr>
          <a:xfrm>
            <a:off x="342224" y="374574"/>
            <a:ext cx="8614489" cy="6081310"/>
          </a:xfrm>
          <a:prstGeom prst="rect">
            <a:avLst/>
          </a:prstGeom>
          <a:noFill/>
          <a:ln>
            <a:noFill/>
          </a:ln>
        </p:spPr>
        <p:txBody>
          <a:bodyPr wrap="square" lIns="91425" tIns="0" rIns="91425" bIns="0" anchor="ctr" anchorCtr="0">
            <a:noAutofit/>
          </a:bodyPr>
          <a:lstStyle/>
          <a:p>
            <a:pPr marL="0" marR="0" lvl="0" indent="-114300" algn="l" rtl="0">
              <a:lnSpc>
                <a:spcPct val="100000"/>
              </a:lnSpc>
              <a:spcBef>
                <a:spcPts val="0"/>
              </a:spcBef>
              <a:spcAft>
                <a:spcPts val="0"/>
              </a:spcAft>
              <a:buClr>
                <a:schemeClr val="lt1"/>
              </a:buClr>
              <a:buSzPts val="1800"/>
              <a:buFont typeface="Arial"/>
              <a:buNone/>
            </a:pPr>
            <a:r>
              <a:rPr lang="en-US" sz="2400" b="0" i="0" u="none" strike="noStrike" cap="none" dirty="0" smtClean="0">
                <a:solidFill>
                  <a:srgbClr val="00FFFF"/>
                </a:solidFill>
                <a:latin typeface="Century Gothic"/>
                <a:ea typeface="Century Gothic"/>
                <a:cs typeface="Century Gothic"/>
                <a:sym typeface="Century Gothic"/>
              </a:rPr>
              <a:t>                                  Future plans</a:t>
            </a:r>
          </a:p>
          <a:p>
            <a:pPr marL="0" marR="0" lvl="0" indent="-114300" algn="l" rtl="0">
              <a:lnSpc>
                <a:spcPct val="100000"/>
              </a:lnSpc>
              <a:spcBef>
                <a:spcPts val="0"/>
              </a:spcBef>
              <a:spcAft>
                <a:spcPts val="0"/>
              </a:spcAft>
              <a:buClr>
                <a:schemeClr val="lt1"/>
              </a:buClr>
              <a:buSzPts val="1800"/>
              <a:buFont typeface="Arial"/>
              <a:buNone/>
            </a:pPr>
            <a:r>
              <a:rPr lang="en-US" sz="2000" b="0" i="0" u="none" strike="noStrike" cap="none" dirty="0" smtClean="0">
                <a:solidFill>
                  <a:srgbClr val="00FFFF"/>
                </a:solidFill>
                <a:latin typeface="Century Gothic"/>
                <a:ea typeface="Century Gothic"/>
                <a:cs typeface="Century Gothic"/>
                <a:sym typeface="Century Gothic"/>
              </a:rPr>
              <a:t>Have more than one type of therapy in our program.</a:t>
            </a:r>
          </a:p>
          <a:p>
            <a:pPr marL="0" marR="0" lvl="0" indent="-88899" algn="l" rtl="0">
              <a:lnSpc>
                <a:spcPct val="100000"/>
              </a:lnSpc>
              <a:spcBef>
                <a:spcPts val="0"/>
              </a:spcBef>
              <a:spcAft>
                <a:spcPts val="0"/>
              </a:spcAft>
              <a:buClr>
                <a:schemeClr val="lt1"/>
              </a:buClr>
              <a:buSzPts val="1400"/>
              <a:buFont typeface="Arial"/>
              <a:buNone/>
            </a:pPr>
            <a:r>
              <a:rPr lang="en-US" sz="1800" b="0" i="0" u="none" strike="noStrike" cap="none" dirty="0">
                <a:solidFill>
                  <a:srgbClr val="00FFFF"/>
                </a:solidFill>
                <a:latin typeface="Arial"/>
                <a:ea typeface="Arial"/>
                <a:cs typeface="Arial"/>
                <a:sym typeface="Arial"/>
              </a:rPr>
              <a:t/>
            </a:r>
            <a:br>
              <a:rPr lang="en-US" sz="1800" b="0" i="0" u="none" strike="noStrike" cap="none" dirty="0">
                <a:solidFill>
                  <a:srgbClr val="00FFFF"/>
                </a:solidFill>
                <a:latin typeface="Arial"/>
                <a:ea typeface="Arial"/>
                <a:cs typeface="Arial"/>
                <a:sym typeface="Arial"/>
              </a:rPr>
            </a:br>
            <a:endParaRPr lang="en-US" sz="1800" b="0" i="0" u="none" strike="noStrike" cap="none" dirty="0">
              <a:solidFill>
                <a:srgbClr val="00FFFF"/>
              </a:solidFill>
              <a:latin typeface="Arial"/>
              <a:ea typeface="Arial"/>
              <a:cs typeface="Arial"/>
              <a:sym typeface="Arial"/>
            </a:endParaRPr>
          </a:p>
          <a:p>
            <a:pPr marL="0" marR="0" lvl="0" indent="-114300" algn="l" rtl="0">
              <a:lnSpc>
                <a:spcPct val="100000"/>
              </a:lnSpc>
              <a:spcBef>
                <a:spcPts val="0"/>
              </a:spcBef>
              <a:spcAft>
                <a:spcPts val="0"/>
              </a:spcAft>
              <a:buClr>
                <a:schemeClr val="lt1"/>
              </a:buClr>
              <a:buSzPts val="1800"/>
              <a:buFont typeface="Arial"/>
              <a:buNone/>
            </a:pPr>
            <a:r>
              <a:rPr lang="en-US" sz="2800" b="0" i="0" u="none" strike="noStrike" cap="none" dirty="0" smtClean="0">
                <a:solidFill>
                  <a:srgbClr val="00FFFF"/>
                </a:solidFill>
                <a:latin typeface="Century Gothic"/>
                <a:ea typeface="Century Gothic"/>
                <a:cs typeface="Century Gothic"/>
                <a:sym typeface="Century Gothic"/>
              </a:rPr>
              <a:t>                             </a:t>
            </a:r>
            <a:r>
              <a:rPr lang="en-US" sz="2400" b="0" i="0" u="none" strike="noStrike" cap="none" dirty="0" smtClean="0">
                <a:solidFill>
                  <a:srgbClr val="00FFFF"/>
                </a:solidFill>
                <a:latin typeface="Century Gothic"/>
                <a:ea typeface="Century Gothic"/>
                <a:cs typeface="Century Gothic"/>
                <a:sym typeface="Century Gothic"/>
              </a:rPr>
              <a:t>Philanthropy</a:t>
            </a:r>
          </a:p>
          <a:p>
            <a:pPr marL="0" marR="0" lvl="0" indent="-114300" algn="l" rtl="0">
              <a:lnSpc>
                <a:spcPct val="100000"/>
              </a:lnSpc>
              <a:spcBef>
                <a:spcPts val="0"/>
              </a:spcBef>
              <a:spcAft>
                <a:spcPts val="0"/>
              </a:spcAft>
              <a:buClr>
                <a:schemeClr val="lt1"/>
              </a:buClr>
              <a:buSzPts val="1800"/>
              <a:buFont typeface="Arial"/>
              <a:buNone/>
            </a:pPr>
            <a:r>
              <a:rPr lang="en-US" sz="2000" b="0" i="0" u="none" strike="noStrike" cap="none" dirty="0" smtClean="0">
                <a:solidFill>
                  <a:srgbClr val="00FFFF"/>
                </a:solidFill>
                <a:latin typeface="Century Gothic"/>
                <a:ea typeface="Century Gothic"/>
                <a:cs typeface="Century Gothic"/>
                <a:sym typeface="Century Gothic"/>
              </a:rPr>
              <a:t>When </a:t>
            </a:r>
            <a:r>
              <a:rPr lang="en-US" sz="2000" b="0" i="0" u="none" strike="noStrike" cap="none" dirty="0">
                <a:solidFill>
                  <a:srgbClr val="00FFFF"/>
                </a:solidFill>
                <a:latin typeface="Century Gothic"/>
                <a:ea typeface="Century Gothic"/>
                <a:cs typeface="Century Gothic"/>
                <a:sym typeface="Century Gothic"/>
              </a:rPr>
              <a:t>we become operational we will help the organization dream where they help inner city youth kids realize their dreams and </a:t>
            </a:r>
            <a:r>
              <a:rPr lang="en-US" sz="2000" b="0" i="0" u="none" strike="noStrike" cap="none" dirty="0" smtClean="0">
                <a:solidFill>
                  <a:srgbClr val="00FFFF"/>
                </a:solidFill>
                <a:latin typeface="Century Gothic"/>
                <a:ea typeface="Century Gothic"/>
                <a:cs typeface="Century Gothic"/>
                <a:sym typeface="Century Gothic"/>
              </a:rPr>
              <a:t>goals.</a:t>
            </a:r>
            <a:endParaRPr lang="en-US" sz="2000" b="0" i="0" u="none" strike="noStrike" cap="none" dirty="0">
              <a:solidFill>
                <a:srgbClr val="00FFFF"/>
              </a:solidFill>
              <a:latin typeface="Century Gothic"/>
              <a:ea typeface="Century Gothic"/>
              <a:cs typeface="Century Gothic"/>
              <a:sym typeface="Century Gothic"/>
            </a:endParaRPr>
          </a:p>
          <a:p>
            <a:pPr marL="0" marR="0" lvl="0" indent="-88899" algn="l" rtl="0">
              <a:lnSpc>
                <a:spcPct val="100000"/>
              </a:lnSpc>
              <a:spcBef>
                <a:spcPts val="0"/>
              </a:spcBef>
              <a:spcAft>
                <a:spcPts val="0"/>
              </a:spcAft>
              <a:buClr>
                <a:schemeClr val="lt1"/>
              </a:buClr>
              <a:buSzPts val="1400"/>
              <a:buFont typeface="Arial"/>
              <a:buNone/>
            </a:pPr>
            <a:r>
              <a:rPr lang="en-US" sz="1800" b="0" i="0" u="none" strike="noStrike" cap="none" dirty="0">
                <a:solidFill>
                  <a:srgbClr val="00FFFF"/>
                </a:solidFill>
                <a:latin typeface="Arial"/>
                <a:ea typeface="Arial"/>
                <a:cs typeface="Arial"/>
                <a:sym typeface="Arial"/>
              </a:rPr>
              <a:t/>
            </a:r>
            <a:br>
              <a:rPr lang="en-US" sz="1800" b="0" i="0" u="none" strike="noStrike" cap="none" dirty="0">
                <a:solidFill>
                  <a:srgbClr val="00FFFF"/>
                </a:solidFill>
                <a:latin typeface="Arial"/>
                <a:ea typeface="Arial"/>
                <a:cs typeface="Arial"/>
                <a:sym typeface="Arial"/>
              </a:rPr>
            </a:br>
            <a:endParaRPr lang="en-US" sz="1800" b="0" i="0" u="none" strike="noStrike" cap="none" dirty="0">
              <a:solidFill>
                <a:srgbClr val="00FFFF"/>
              </a:solidFill>
              <a:latin typeface="Arial"/>
              <a:ea typeface="Arial"/>
              <a:cs typeface="Arial"/>
              <a:sym typeface="Arial"/>
            </a:endParaRPr>
          </a:p>
        </p:txBody>
      </p:sp>
      <p:pic>
        <p:nvPicPr>
          <p:cNvPr id="298" name="Shape 298"/>
          <p:cNvPicPr preferRelativeResize="0"/>
          <p:nvPr/>
        </p:nvPicPr>
        <p:blipFill rotWithShape="1">
          <a:blip r:embed="rId3">
            <a:alphaModFix/>
          </a:blip>
          <a:srcRect/>
          <a:stretch/>
        </p:blipFill>
        <p:spPr>
          <a:xfrm>
            <a:off x="0" y="5846103"/>
            <a:ext cx="9144000" cy="1009874"/>
          </a:xfrm>
          <a:prstGeom prst="rect">
            <a:avLst/>
          </a:prstGeom>
          <a:noFill/>
          <a:ln>
            <a:noFill/>
          </a:ln>
        </p:spPr>
      </p:pic>
      <p:sp>
        <p:nvSpPr>
          <p:cNvPr id="299" name="Shape 299"/>
          <p:cNvSpPr txBox="1"/>
          <p:nvPr/>
        </p:nvSpPr>
        <p:spPr>
          <a:xfrm>
            <a:off x="15240" y="6123354"/>
            <a:ext cx="2499360" cy="646331"/>
          </a:xfrm>
          <a:prstGeom prst="rect">
            <a:avLst/>
          </a:prstGeom>
          <a:noFill/>
          <a:ln>
            <a:noFill/>
          </a:ln>
        </p:spPr>
        <p:txBody>
          <a:bodyPr wrap="square" lIns="91425" tIns="45700" rIns="91425" bIns="45700" anchor="t" anchorCtr="0">
            <a:noAutofit/>
          </a:bodyPr>
          <a:lstStyle/>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 INSERT YOUR</a:t>
            </a:r>
          </a:p>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LOGO HERE ]</a:t>
            </a:r>
          </a:p>
        </p:txBody>
      </p:sp>
      <p:pic>
        <p:nvPicPr>
          <p:cNvPr id="300" name="Shape 300"/>
          <p:cNvPicPr preferRelativeResize="0"/>
          <p:nvPr/>
        </p:nvPicPr>
        <p:blipFill rotWithShape="1">
          <a:blip r:embed="rId4">
            <a:alphaModFix/>
          </a:blip>
          <a:srcRect/>
          <a:stretch/>
        </p:blipFill>
        <p:spPr>
          <a:xfrm>
            <a:off x="-6626" y="5846103"/>
            <a:ext cx="2161904" cy="10104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Shape 307"/>
          <p:cNvPicPr preferRelativeResize="0"/>
          <p:nvPr/>
        </p:nvPicPr>
        <p:blipFill rotWithShape="1">
          <a:blip r:embed="rId3">
            <a:alphaModFix/>
          </a:blip>
          <a:srcRect/>
          <a:stretch/>
        </p:blipFill>
        <p:spPr>
          <a:xfrm>
            <a:off x="0" y="5845976"/>
            <a:ext cx="9144000" cy="1010001"/>
          </a:xfrm>
          <a:prstGeom prst="rect">
            <a:avLst/>
          </a:prstGeom>
          <a:noFill/>
          <a:ln>
            <a:noFill/>
          </a:ln>
        </p:spPr>
      </p:pic>
      <p:sp>
        <p:nvSpPr>
          <p:cNvPr id="308" name="Shape 308"/>
          <p:cNvSpPr txBox="1">
            <a:spLocks noGrp="1"/>
          </p:cNvSpPr>
          <p:nvPr>
            <p:ph type="title"/>
          </p:nvPr>
        </p:nvSpPr>
        <p:spPr>
          <a:xfrm>
            <a:off x="457200" y="259080"/>
            <a:ext cx="8229600" cy="1143000"/>
          </a:xfrm>
          <a:prstGeom prst="rect">
            <a:avLst/>
          </a:prstGeom>
          <a:noFill/>
          <a:ln>
            <a:noFill/>
          </a:ln>
        </p:spPr>
        <p:txBody>
          <a:bodyPr wrap="square" lIns="91425" tIns="45700" rIns="91425" bIns="45700" anchor="ctr" anchorCtr="0">
            <a:noAutofit/>
          </a:bodyPr>
          <a:lstStyle/>
          <a:p>
            <a:pPr marL="0" marR="0" lvl="0" indent="-254000" algn="r" rtl="0">
              <a:lnSpc>
                <a:spcPct val="90000"/>
              </a:lnSpc>
              <a:spcBef>
                <a:spcPts val="0"/>
              </a:spcBef>
              <a:spcAft>
                <a:spcPts val="0"/>
              </a:spcAft>
              <a:buClr>
                <a:srgbClr val="00B0F0"/>
              </a:buClr>
              <a:buSzPts val="4000"/>
              <a:buFont typeface="Century Gothic"/>
              <a:buNone/>
            </a:pPr>
            <a:r>
              <a:rPr lang="en-US">
                <a:solidFill>
                  <a:srgbClr val="00FFFF"/>
                </a:solidFill>
              </a:rPr>
              <a:t>Your art, Your way</a:t>
            </a:r>
          </a:p>
        </p:txBody>
      </p:sp>
      <p:sp>
        <p:nvSpPr>
          <p:cNvPr id="309" name="Shape 309"/>
          <p:cNvSpPr/>
          <p:nvPr/>
        </p:nvSpPr>
        <p:spPr>
          <a:xfrm>
            <a:off x="1371600" y="1828800"/>
            <a:ext cx="6192715" cy="3352800"/>
          </a:xfrm>
          <a:prstGeom prst="rect">
            <a:avLst/>
          </a:prstGeom>
          <a:solidFill>
            <a:srgbClr val="00B0F0"/>
          </a:solidFill>
          <a:ln w="9525" cap="flat" cmpd="sng">
            <a:solidFill>
              <a:srgbClr val="00B0F0"/>
            </a:solidFill>
            <a:prstDash val="solid"/>
            <a:round/>
            <a:headEnd type="none" w="med" len="med"/>
            <a:tailEnd type="none" w="med" len="med"/>
          </a:ln>
          <a:effectLst>
            <a:outerShdw blurRad="57150" dist="19050" dir="5400000" algn="ctr" rotWithShape="0">
              <a:srgbClr val="000000">
                <a:alpha val="47058"/>
              </a:srgbClr>
            </a:outerShdw>
          </a:effectLst>
        </p:spPr>
        <p:txBody>
          <a:bodyPr wrap="square" lIns="91425" tIns="45700" rIns="91425" bIns="45700" anchor="ctr" anchorCtr="0">
            <a:noAutofit/>
          </a:bodyPr>
          <a:lstStyle/>
          <a:p>
            <a:pPr marL="0" marR="0" lvl="0" indent="-63499" algn="ctr" rtl="0">
              <a:lnSpc>
                <a:spcPct val="100000"/>
              </a:lnSpc>
              <a:spcBef>
                <a:spcPts val="0"/>
              </a:spcBef>
              <a:spcAft>
                <a:spcPts val="0"/>
              </a:spcAft>
              <a:buClr>
                <a:schemeClr val="dk1"/>
              </a:buClr>
              <a:buSzPts val="1000"/>
              <a:buFont typeface="Open Sans"/>
              <a:buNone/>
            </a:pPr>
            <a:r>
              <a:rPr lang="en-US" sz="2800" b="1" i="0" u="none" strike="noStrike" cap="none">
                <a:solidFill>
                  <a:schemeClr val="dk1"/>
                </a:solidFill>
                <a:latin typeface="Open Sans"/>
                <a:ea typeface="Open Sans"/>
                <a:cs typeface="Open Sans"/>
                <a:sym typeface="Open Sans"/>
              </a:rPr>
              <a:t>Thank you for your consideration of</a:t>
            </a:r>
            <a:br>
              <a:rPr lang="en-US" sz="2800" b="1" i="0" u="none" strike="noStrike" cap="none">
                <a:solidFill>
                  <a:schemeClr val="dk1"/>
                </a:solidFill>
                <a:latin typeface="Open Sans"/>
                <a:ea typeface="Open Sans"/>
                <a:cs typeface="Open Sans"/>
                <a:sym typeface="Open Sans"/>
              </a:rPr>
            </a:br>
            <a:r>
              <a:rPr lang="en-US" sz="4000" b="1" i="1" u="none" strike="noStrike" cap="none">
                <a:solidFill>
                  <a:schemeClr val="dk1"/>
                </a:solidFill>
                <a:latin typeface="Century Gothic"/>
                <a:ea typeface="Century Gothic"/>
                <a:cs typeface="Century Gothic"/>
                <a:sym typeface="Century Gothic"/>
              </a:rPr>
              <a:t>Art Life</a:t>
            </a:r>
          </a:p>
          <a:p>
            <a:pPr marL="0" marR="0" lvl="0" indent="-63499" algn="ctr" rtl="0">
              <a:lnSpc>
                <a:spcPct val="100000"/>
              </a:lnSpc>
              <a:spcBef>
                <a:spcPts val="0"/>
              </a:spcBef>
              <a:spcAft>
                <a:spcPts val="0"/>
              </a:spcAft>
              <a:buClr>
                <a:schemeClr val="dk1"/>
              </a:buClr>
              <a:buSzPts val="1000"/>
              <a:buFont typeface="Open Sans"/>
              <a:buNone/>
            </a:pPr>
            <a:r>
              <a:rPr lang="en-US" sz="2400" b="1" i="1">
                <a:solidFill>
                  <a:schemeClr val="dk1"/>
                </a:solidFill>
                <a:latin typeface="Century Gothic"/>
                <a:ea typeface="Century Gothic"/>
                <a:cs typeface="Century Gothic"/>
                <a:sym typeface="Century Gothic"/>
              </a:rPr>
              <a:t>twitter@Art_life25</a:t>
            </a:r>
          </a:p>
          <a:p>
            <a:pPr marL="0" marR="0" lvl="0" indent="-63499" algn="ctr" rtl="0">
              <a:lnSpc>
                <a:spcPct val="100000"/>
              </a:lnSpc>
              <a:spcBef>
                <a:spcPts val="0"/>
              </a:spcBef>
              <a:spcAft>
                <a:spcPts val="0"/>
              </a:spcAft>
              <a:buClr>
                <a:schemeClr val="dk1"/>
              </a:buClr>
              <a:buSzPts val="1000"/>
              <a:buFont typeface="Open Sans"/>
              <a:buNone/>
            </a:pPr>
            <a:r>
              <a:rPr lang="en-US" sz="2400" b="1" i="1">
                <a:solidFill>
                  <a:schemeClr val="dk1"/>
                </a:solidFill>
                <a:latin typeface="Century Gothic"/>
                <a:ea typeface="Century Gothic"/>
                <a:cs typeface="Century Gothic"/>
                <a:sym typeface="Century Gothic"/>
              </a:rPr>
              <a:t>Instagram@art_life250</a:t>
            </a:r>
          </a:p>
          <a:p>
            <a:pPr marL="0" marR="0" lvl="0" indent="-63499" algn="ctr" rtl="0">
              <a:lnSpc>
                <a:spcPct val="100000"/>
              </a:lnSpc>
              <a:spcBef>
                <a:spcPts val="0"/>
              </a:spcBef>
              <a:spcAft>
                <a:spcPts val="0"/>
              </a:spcAft>
              <a:buClr>
                <a:schemeClr val="dk1"/>
              </a:buClr>
              <a:buSzPts val="1000"/>
              <a:buFont typeface="Open Sans"/>
              <a:buNone/>
            </a:pPr>
            <a:r>
              <a:rPr lang="en-US" sz="2400" b="1" i="1">
                <a:solidFill>
                  <a:schemeClr val="dk1"/>
                </a:solidFill>
                <a:latin typeface="Century Gothic"/>
                <a:ea typeface="Century Gothic"/>
                <a:cs typeface="Century Gothic"/>
                <a:sym typeface="Century Gothic"/>
              </a:rPr>
              <a:t>Website:</a:t>
            </a:r>
          </a:p>
          <a:p>
            <a:pPr marL="0" marR="0" lvl="0" indent="-44450" algn="ctr" rtl="0">
              <a:lnSpc>
                <a:spcPct val="100000"/>
              </a:lnSpc>
              <a:spcBef>
                <a:spcPts val="0"/>
              </a:spcBef>
              <a:spcAft>
                <a:spcPts val="0"/>
              </a:spcAft>
              <a:buClr>
                <a:schemeClr val="dk1"/>
              </a:buClr>
              <a:buSzPts val="700"/>
              <a:buFont typeface="Century Gothic"/>
              <a:buNone/>
            </a:pPr>
            <a:r>
              <a:rPr lang="en-US" sz="2400" b="1" i="1">
                <a:solidFill>
                  <a:schemeClr val="dk1"/>
                </a:solidFill>
                <a:latin typeface="Century Gothic"/>
                <a:ea typeface="Century Gothic"/>
                <a:cs typeface="Century Gothic"/>
                <a:sym typeface="Century Gothic"/>
              </a:rPr>
              <a:t>23juankashif.wixsite.com/website</a:t>
            </a:r>
          </a:p>
        </p:txBody>
      </p:sp>
      <p:pic>
        <p:nvPicPr>
          <p:cNvPr id="310" name="Shape 310"/>
          <p:cNvPicPr preferRelativeResize="0"/>
          <p:nvPr/>
        </p:nvPicPr>
        <p:blipFill rotWithShape="1">
          <a:blip r:embed="rId4">
            <a:alphaModFix/>
          </a:blip>
          <a:srcRect/>
          <a:stretch/>
        </p:blipFill>
        <p:spPr>
          <a:xfrm>
            <a:off x="15240" y="5845976"/>
            <a:ext cx="2163908" cy="10095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4739" y="1676400"/>
            <a:ext cx="8229600" cy="1143000"/>
          </a:xfrm>
          <a:prstGeom prst="rect">
            <a:avLst/>
          </a:prstGeom>
          <a:noFill/>
          <a:ln>
            <a:noFill/>
          </a:ln>
        </p:spPr>
        <p:txBody>
          <a:bodyPr wrap="square" lIns="91425" tIns="45700" rIns="91425" bIns="45700" anchor="ctr" anchorCtr="0">
            <a:noAutofit/>
          </a:bodyPr>
          <a:lstStyle/>
          <a:p>
            <a:pPr marL="0" marR="0" lvl="0" indent="-254000" algn="r" rtl="0">
              <a:lnSpc>
                <a:spcPct val="90000"/>
              </a:lnSpc>
              <a:spcBef>
                <a:spcPts val="0"/>
              </a:spcBef>
              <a:spcAft>
                <a:spcPts val="0"/>
              </a:spcAft>
              <a:buClr>
                <a:srgbClr val="00B0F0"/>
              </a:buClr>
              <a:buSzPts val="4000"/>
              <a:buFont typeface="Century Gothic"/>
              <a:buNone/>
            </a:pPr>
            <a:r>
              <a:rPr lang="en-US" sz="4000" b="0" i="0" u="none" strike="noStrike" cap="none">
                <a:solidFill>
                  <a:srgbClr val="00FFFF"/>
                </a:solidFill>
                <a:latin typeface="Century Gothic"/>
                <a:ea typeface="Century Gothic"/>
                <a:cs typeface="Century Gothic"/>
                <a:sym typeface="Century Gothic"/>
              </a:rPr>
              <a:t>Art Life</a:t>
            </a:r>
            <a:r>
              <a:rPr lang="en-US" sz="4000" b="0" i="0" u="none" strike="noStrike" cap="none">
                <a:solidFill>
                  <a:srgbClr val="00B0F0"/>
                </a:solidFill>
                <a:latin typeface="Century Gothic"/>
                <a:ea typeface="Century Gothic"/>
                <a:cs typeface="Century Gothic"/>
                <a:sym typeface="Century Gothic"/>
              </a:rPr>
              <a:t>         </a:t>
            </a:r>
          </a:p>
        </p:txBody>
      </p:sp>
      <p:sp>
        <p:nvSpPr>
          <p:cNvPr id="157" name="Shape 157"/>
          <p:cNvSpPr txBox="1">
            <a:spLocks noGrp="1"/>
          </p:cNvSpPr>
          <p:nvPr>
            <p:ph idx="1"/>
          </p:nvPr>
        </p:nvSpPr>
        <p:spPr>
          <a:xfrm>
            <a:off x="467497" y="4547579"/>
            <a:ext cx="8229600" cy="1298524"/>
          </a:xfrm>
          <a:prstGeom prst="rect">
            <a:avLst/>
          </a:prstGeom>
          <a:noFill/>
          <a:ln>
            <a:noFill/>
          </a:ln>
        </p:spPr>
        <p:txBody>
          <a:bodyPr wrap="square" lIns="91425" tIns="45700" rIns="91425" bIns="45700" anchor="t" anchorCtr="0">
            <a:noAutofit/>
          </a:bodyPr>
          <a:lstStyle/>
          <a:p>
            <a:pPr marL="0" marR="0" lvl="0" indent="-139700" algn="l" rtl="0">
              <a:lnSpc>
                <a:spcPct val="90000"/>
              </a:lnSpc>
              <a:spcBef>
                <a:spcPts val="0"/>
              </a:spcBef>
              <a:spcAft>
                <a:spcPts val="0"/>
              </a:spcAft>
              <a:buClr>
                <a:srgbClr val="FF0000"/>
              </a:buClr>
              <a:buSzPts val="2200"/>
              <a:buFont typeface="Arial"/>
              <a:buNone/>
            </a:pPr>
            <a:r>
              <a:rPr lang="en-US" sz="2200" b="0" i="0" u="none" strike="noStrike" cap="none">
                <a:solidFill>
                  <a:srgbClr val="FF0000"/>
                </a:solidFill>
                <a:latin typeface="Century Gothic"/>
                <a:ea typeface="Century Gothic"/>
                <a:cs typeface="Century Gothic"/>
                <a:sym typeface="Century Gothic"/>
              </a:rPr>
              <a:t>                                                </a:t>
            </a:r>
            <a:r>
              <a:rPr lang="en-US" sz="2200" b="0" i="0" u="none" strike="noStrike" cap="none">
                <a:solidFill>
                  <a:srgbClr val="00FFFF"/>
                </a:solidFill>
                <a:latin typeface="Century Gothic"/>
                <a:ea typeface="Century Gothic"/>
                <a:cs typeface="Century Gothic"/>
                <a:sym typeface="Century Gothic"/>
              </a:rPr>
              <a:t>Kashif Awan and Juan Martinez</a:t>
            </a:r>
          </a:p>
        </p:txBody>
      </p:sp>
      <p:pic>
        <p:nvPicPr>
          <p:cNvPr id="158" name="Shape 158"/>
          <p:cNvPicPr preferRelativeResize="0"/>
          <p:nvPr/>
        </p:nvPicPr>
        <p:blipFill rotWithShape="1">
          <a:blip r:embed="rId3">
            <a:alphaModFix/>
          </a:blip>
          <a:srcRect/>
          <a:stretch/>
        </p:blipFill>
        <p:spPr>
          <a:xfrm>
            <a:off x="0" y="5846103"/>
            <a:ext cx="9144000" cy="1009874"/>
          </a:xfrm>
          <a:prstGeom prst="rect">
            <a:avLst/>
          </a:prstGeom>
          <a:noFill/>
          <a:ln>
            <a:noFill/>
          </a:ln>
        </p:spPr>
      </p:pic>
      <p:sp>
        <p:nvSpPr>
          <p:cNvPr id="159" name="Shape 159" descr="Image result for cool purple background"/>
          <p:cNvSpPr/>
          <p:nvPr/>
        </p:nvSpPr>
        <p:spPr>
          <a:xfrm>
            <a:off x="304800" y="308769"/>
            <a:ext cx="304800" cy="304801"/>
          </a:xfrm>
          <a:prstGeom prst="rect">
            <a:avLst/>
          </a:prstGeom>
          <a:noFill/>
          <a:ln>
            <a:noFill/>
          </a:ln>
        </p:spPr>
        <p:txBody>
          <a:bodyPr wrap="square" lIns="91425" tIns="45700" rIns="91425" bIns="45700" anchor="t" anchorCtr="0">
            <a:noAutofit/>
          </a:bodyPr>
          <a:lstStyle/>
          <a:p>
            <a:pPr marL="0" marR="0" lvl="0" indent="-28575" algn="l" rtl="0">
              <a:lnSpc>
                <a:spcPct val="100000"/>
              </a:lnSpc>
              <a:spcBef>
                <a:spcPts val="0"/>
              </a:spcBef>
              <a:spcAft>
                <a:spcPts val="0"/>
              </a:spcAft>
              <a:buClr>
                <a:srgbClr val="000000"/>
              </a:buClr>
              <a:buSzPts val="45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160" name="Shape 160"/>
          <p:cNvPicPr preferRelativeResize="0"/>
          <p:nvPr/>
        </p:nvPicPr>
        <p:blipFill rotWithShape="1">
          <a:blip r:embed="rId4">
            <a:alphaModFix/>
          </a:blip>
          <a:srcRect/>
          <a:stretch/>
        </p:blipFill>
        <p:spPr>
          <a:xfrm>
            <a:off x="-6626" y="5846103"/>
            <a:ext cx="2161904" cy="1010482"/>
          </a:xfrm>
          <a:prstGeom prst="rect">
            <a:avLst/>
          </a:prstGeom>
          <a:noFill/>
          <a:ln>
            <a:noFill/>
          </a:ln>
        </p:spPr>
      </p:pic>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152400"/>
            <a:ext cx="8229600" cy="1143000"/>
          </a:xfrm>
          <a:prstGeom prst="rect">
            <a:avLst/>
          </a:prstGeom>
          <a:noFill/>
          <a:ln>
            <a:noFill/>
          </a:ln>
        </p:spPr>
        <p:txBody>
          <a:bodyPr wrap="square" lIns="91425" tIns="45700" rIns="91425" bIns="45700" anchor="ctr" anchorCtr="0">
            <a:noAutofit/>
          </a:bodyPr>
          <a:lstStyle/>
          <a:p>
            <a:pPr marL="0" marR="0" lvl="0" indent="-254000" algn="r" rtl="0">
              <a:lnSpc>
                <a:spcPct val="90000"/>
              </a:lnSpc>
              <a:spcBef>
                <a:spcPts val="0"/>
              </a:spcBef>
              <a:spcAft>
                <a:spcPts val="0"/>
              </a:spcAft>
              <a:buClr>
                <a:srgbClr val="00B0F0"/>
              </a:buClr>
              <a:buSzPts val="4000"/>
              <a:buFont typeface="Century Gothic"/>
              <a:buNone/>
            </a:pPr>
            <a:r>
              <a:rPr lang="en-US" sz="4000" b="0" i="0" u="none" strike="noStrike" cap="none">
                <a:solidFill>
                  <a:srgbClr val="00FFFF"/>
                </a:solidFill>
                <a:latin typeface="Century Gothic"/>
                <a:ea typeface="Century Gothic"/>
                <a:cs typeface="Century Gothic"/>
                <a:sym typeface="Century Gothic"/>
              </a:rPr>
              <a:t>PROBLEM</a:t>
            </a:r>
          </a:p>
        </p:txBody>
      </p:sp>
      <p:sp>
        <p:nvSpPr>
          <p:cNvPr id="167" name="Shape 167"/>
          <p:cNvSpPr txBox="1">
            <a:spLocks noGrp="1"/>
          </p:cNvSpPr>
          <p:nvPr>
            <p:ph idx="1"/>
          </p:nvPr>
        </p:nvSpPr>
        <p:spPr>
          <a:xfrm>
            <a:off x="457200" y="1600200"/>
            <a:ext cx="8229600" cy="4346525"/>
          </a:xfrm>
          <a:prstGeom prst="rect">
            <a:avLst/>
          </a:prstGeom>
          <a:noFill/>
          <a:ln>
            <a:noFill/>
          </a:ln>
        </p:spPr>
        <p:txBody>
          <a:bodyPr wrap="square" lIns="91425" tIns="45700" rIns="91425" bIns="45700" anchor="t" anchorCtr="0">
            <a:noAutofit/>
          </a:bodyPr>
          <a:lstStyle/>
          <a:p>
            <a:pPr marL="457200" marR="0" lvl="0" indent="-381000" algn="l" rtl="0">
              <a:lnSpc>
                <a:spcPct val="90000"/>
              </a:lnSpc>
              <a:spcBef>
                <a:spcPts val="0"/>
              </a:spcBef>
              <a:spcAft>
                <a:spcPts val="0"/>
              </a:spcAft>
              <a:buClr>
                <a:srgbClr val="00FFFF"/>
              </a:buClr>
              <a:buSzPts val="2400"/>
              <a:buFont typeface="Century Gothic"/>
              <a:buChar char="•"/>
            </a:pPr>
            <a:r>
              <a:rPr lang="en-US" sz="2400" b="0" i="0" u="none" strike="noStrike" cap="none">
                <a:solidFill>
                  <a:srgbClr val="00FFFF"/>
                </a:solidFill>
                <a:latin typeface="Century Gothic"/>
                <a:ea typeface="Century Gothic"/>
                <a:cs typeface="Century Gothic"/>
                <a:sym typeface="Century Gothic"/>
              </a:rPr>
              <a:t>25 million people in the U.S suffer from depression </a:t>
            </a:r>
          </a:p>
          <a:p>
            <a:pPr marL="457200" marR="0" lvl="0" indent="-381000" algn="l" rtl="0">
              <a:lnSpc>
                <a:spcPct val="90000"/>
              </a:lnSpc>
              <a:spcBef>
                <a:spcPts val="0"/>
              </a:spcBef>
              <a:spcAft>
                <a:spcPts val="0"/>
              </a:spcAft>
              <a:buClr>
                <a:srgbClr val="00FFFF"/>
              </a:buClr>
              <a:buSzPts val="2400"/>
              <a:buFont typeface="Arial"/>
              <a:buChar char="•"/>
            </a:pPr>
            <a:r>
              <a:rPr lang="en-US" sz="2400" b="0" i="0" u="none" strike="noStrike" cap="none">
                <a:solidFill>
                  <a:srgbClr val="00FFFF"/>
                </a:solidFill>
                <a:latin typeface="Century Gothic"/>
                <a:ea typeface="Century Gothic"/>
                <a:cs typeface="Century Gothic"/>
                <a:sym typeface="Century Gothic"/>
              </a:rPr>
              <a:t>People don’t do anything about it </a:t>
            </a:r>
          </a:p>
          <a:p>
            <a:pPr marL="457200" marR="0" lvl="0" indent="-381000" algn="l" rtl="0">
              <a:lnSpc>
                <a:spcPct val="90000"/>
              </a:lnSpc>
              <a:spcBef>
                <a:spcPts val="0"/>
              </a:spcBef>
              <a:spcAft>
                <a:spcPts val="0"/>
              </a:spcAft>
              <a:buClr>
                <a:srgbClr val="00FFFF"/>
              </a:buClr>
              <a:buSzPts val="2400"/>
              <a:buFont typeface="Arial"/>
              <a:buChar char="•"/>
            </a:pPr>
            <a:r>
              <a:rPr lang="en-US" sz="2400" b="0" i="0" u="none" strike="noStrike" cap="none">
                <a:solidFill>
                  <a:srgbClr val="00FFFF"/>
                </a:solidFill>
                <a:latin typeface="Century Gothic"/>
                <a:ea typeface="Century Gothic"/>
                <a:cs typeface="Century Gothic"/>
                <a:sym typeface="Century Gothic"/>
              </a:rPr>
              <a:t>They just feel trapped don't know whom to approach </a:t>
            </a:r>
          </a:p>
        </p:txBody>
      </p:sp>
      <p:pic>
        <p:nvPicPr>
          <p:cNvPr id="168" name="Shape 168"/>
          <p:cNvPicPr preferRelativeResize="0"/>
          <p:nvPr/>
        </p:nvPicPr>
        <p:blipFill rotWithShape="1">
          <a:blip r:embed="rId3">
            <a:alphaModFix/>
          </a:blip>
          <a:srcRect/>
          <a:stretch/>
        </p:blipFill>
        <p:spPr>
          <a:xfrm>
            <a:off x="0" y="5838687"/>
            <a:ext cx="9144000" cy="1017276"/>
          </a:xfrm>
          <a:prstGeom prst="rect">
            <a:avLst/>
          </a:prstGeom>
          <a:noFill/>
          <a:ln>
            <a:noFill/>
          </a:ln>
        </p:spPr>
      </p:pic>
      <p:sp>
        <p:nvSpPr>
          <p:cNvPr id="169" name="Shape 169"/>
          <p:cNvSpPr txBox="1"/>
          <p:nvPr/>
        </p:nvSpPr>
        <p:spPr>
          <a:xfrm>
            <a:off x="0" y="6211669"/>
            <a:ext cx="2499360" cy="646331"/>
          </a:xfrm>
          <a:prstGeom prst="rect">
            <a:avLst/>
          </a:prstGeom>
          <a:noFill/>
          <a:ln>
            <a:noFill/>
          </a:ln>
        </p:spPr>
        <p:txBody>
          <a:bodyPr wrap="square" lIns="91425" tIns="45700" rIns="91425" bIns="45700" anchor="t" anchorCtr="0">
            <a:noAutofit/>
          </a:bodyPr>
          <a:lstStyle/>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 INSERT YOUR</a:t>
            </a:r>
          </a:p>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LOGO HERE ]</a:t>
            </a:r>
          </a:p>
        </p:txBody>
      </p:sp>
      <p:pic>
        <p:nvPicPr>
          <p:cNvPr id="170" name="Shape 170"/>
          <p:cNvPicPr preferRelativeResize="0"/>
          <p:nvPr/>
        </p:nvPicPr>
        <p:blipFill rotWithShape="1">
          <a:blip r:embed="rId4">
            <a:alphaModFix/>
          </a:blip>
          <a:srcRect/>
          <a:stretch/>
        </p:blipFill>
        <p:spPr>
          <a:xfrm>
            <a:off x="0" y="5838687"/>
            <a:ext cx="2163908" cy="10095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152400"/>
            <a:ext cx="8229600" cy="1143000"/>
          </a:xfrm>
          <a:prstGeom prst="rect">
            <a:avLst/>
          </a:prstGeom>
          <a:noFill/>
          <a:ln>
            <a:noFill/>
          </a:ln>
        </p:spPr>
        <p:txBody>
          <a:bodyPr wrap="square" lIns="91425" tIns="45700" rIns="91425" bIns="45700" anchor="ctr" anchorCtr="0">
            <a:noAutofit/>
          </a:bodyPr>
          <a:lstStyle/>
          <a:p>
            <a:pPr marL="0" marR="0" lvl="0" indent="-254000" algn="r" rtl="0">
              <a:lnSpc>
                <a:spcPct val="90000"/>
              </a:lnSpc>
              <a:spcBef>
                <a:spcPts val="0"/>
              </a:spcBef>
              <a:spcAft>
                <a:spcPts val="0"/>
              </a:spcAft>
              <a:buClr>
                <a:srgbClr val="00B0F0"/>
              </a:buClr>
              <a:buSzPts val="4000"/>
              <a:buFont typeface="Century Gothic"/>
              <a:buNone/>
            </a:pPr>
            <a:r>
              <a:rPr lang="en-US" sz="4000" b="0" i="0" u="none" strike="noStrike" cap="none">
                <a:solidFill>
                  <a:srgbClr val="00FFFF"/>
                </a:solidFill>
                <a:latin typeface="Century Gothic"/>
                <a:ea typeface="Century Gothic"/>
                <a:cs typeface="Century Gothic"/>
                <a:sym typeface="Century Gothic"/>
              </a:rPr>
              <a:t>WHAT IS THE SOLUTION</a:t>
            </a:r>
          </a:p>
        </p:txBody>
      </p:sp>
      <p:sp>
        <p:nvSpPr>
          <p:cNvPr id="177" name="Shape 177"/>
          <p:cNvSpPr txBox="1">
            <a:spLocks noGrp="1"/>
          </p:cNvSpPr>
          <p:nvPr>
            <p:ph idx="1"/>
          </p:nvPr>
        </p:nvSpPr>
        <p:spPr>
          <a:xfrm>
            <a:off x="337825" y="1567625"/>
            <a:ext cx="8229600" cy="4176300"/>
          </a:xfrm>
          <a:prstGeom prst="rect">
            <a:avLst/>
          </a:prstGeom>
          <a:noFill/>
          <a:ln>
            <a:noFill/>
          </a:ln>
        </p:spPr>
        <p:txBody>
          <a:bodyPr wrap="square" lIns="91425" tIns="45700" rIns="91425" bIns="45700" anchor="t" anchorCtr="0">
            <a:noAutofit/>
          </a:bodyPr>
          <a:lstStyle/>
          <a:p>
            <a:pPr marL="457200" marR="0" lvl="0" indent="-381000" algn="l" rtl="0">
              <a:lnSpc>
                <a:spcPct val="90000"/>
              </a:lnSpc>
              <a:spcBef>
                <a:spcPts val="0"/>
              </a:spcBef>
              <a:spcAft>
                <a:spcPts val="0"/>
              </a:spcAft>
              <a:buClr>
                <a:srgbClr val="00FFFF"/>
              </a:buClr>
              <a:buSzPts val="2400"/>
              <a:buFont typeface="Arial"/>
              <a:buChar char="•"/>
            </a:pPr>
            <a:r>
              <a:rPr lang="en-US" sz="2400" b="0" i="0" u="none" strike="noStrike" cap="none" dirty="0">
                <a:solidFill>
                  <a:srgbClr val="00FFFF"/>
                </a:solidFill>
                <a:latin typeface="Century Gothic"/>
                <a:ea typeface="Century Gothic"/>
                <a:cs typeface="Century Gothic"/>
                <a:sym typeface="Century Gothic"/>
              </a:rPr>
              <a:t>Help them through art and dance to express their emotions </a:t>
            </a:r>
          </a:p>
          <a:p>
            <a:pPr marL="457200" marR="0" lvl="0" indent="-381000" algn="l" rtl="0">
              <a:lnSpc>
                <a:spcPct val="90000"/>
              </a:lnSpc>
              <a:spcBef>
                <a:spcPts val="0"/>
              </a:spcBef>
              <a:spcAft>
                <a:spcPts val="0"/>
              </a:spcAft>
              <a:buClr>
                <a:srgbClr val="00FFFF"/>
              </a:buClr>
              <a:buSzPts val="2400"/>
              <a:buFont typeface="Century Gothic"/>
              <a:buChar char="•"/>
            </a:pPr>
            <a:r>
              <a:rPr lang="en-US" sz="2400" b="0" i="0" u="none" strike="noStrike" cap="none" dirty="0">
                <a:solidFill>
                  <a:srgbClr val="00FFFF"/>
                </a:solidFill>
                <a:latin typeface="Century Gothic"/>
                <a:ea typeface="Century Gothic"/>
                <a:cs typeface="Century Gothic"/>
                <a:sym typeface="Century Gothic"/>
              </a:rPr>
              <a:t>Encourage them to make new friends to talk too</a:t>
            </a:r>
          </a:p>
          <a:p>
            <a:pPr marL="457200" marR="0" lvl="0" indent="-381000" algn="l" rtl="0">
              <a:lnSpc>
                <a:spcPct val="90000"/>
              </a:lnSpc>
              <a:spcBef>
                <a:spcPts val="0"/>
              </a:spcBef>
              <a:spcAft>
                <a:spcPts val="0"/>
              </a:spcAft>
              <a:buClr>
                <a:srgbClr val="00FFFF"/>
              </a:buClr>
              <a:buSzPts val="2400"/>
              <a:buFont typeface="Arial"/>
              <a:buChar char="•"/>
            </a:pPr>
            <a:r>
              <a:rPr lang="en-US" sz="2400" b="0" i="0" u="none" strike="noStrike" cap="none" dirty="0">
                <a:solidFill>
                  <a:srgbClr val="00FFFF"/>
                </a:solidFill>
                <a:latin typeface="Century Gothic"/>
                <a:ea typeface="Century Gothic"/>
                <a:cs typeface="Century Gothic"/>
                <a:sym typeface="Century Gothic"/>
              </a:rPr>
              <a:t>Build up their confidence and self-esteem</a:t>
            </a:r>
          </a:p>
          <a:p>
            <a:pPr marL="457200" marR="0" lvl="0" indent="-304800" algn="l" rtl="0">
              <a:lnSpc>
                <a:spcPct val="90000"/>
              </a:lnSpc>
              <a:spcBef>
                <a:spcPts val="500"/>
              </a:spcBef>
              <a:spcAft>
                <a:spcPts val="0"/>
              </a:spcAft>
              <a:buClr>
                <a:schemeClr val="lt1"/>
              </a:buClr>
              <a:buSzPts val="2400"/>
              <a:buFont typeface="Arial"/>
              <a:buNone/>
            </a:pPr>
            <a:endParaRPr sz="2400" b="0" i="0" u="none" strike="noStrike" cap="none" dirty="0">
              <a:solidFill>
                <a:srgbClr val="00FFFF"/>
              </a:solidFill>
              <a:latin typeface="Century Gothic"/>
              <a:ea typeface="Century Gothic"/>
              <a:cs typeface="Century Gothic"/>
              <a:sym typeface="Century Gothic"/>
            </a:endParaRPr>
          </a:p>
          <a:p>
            <a:pPr marL="584200" marR="0" lvl="1" indent="-380998" algn="l" rtl="0">
              <a:lnSpc>
                <a:spcPct val="90000"/>
              </a:lnSpc>
              <a:spcBef>
                <a:spcPts val="500"/>
              </a:spcBef>
              <a:spcAft>
                <a:spcPts val="0"/>
              </a:spcAft>
              <a:buClr>
                <a:schemeClr val="lt1"/>
              </a:buClr>
              <a:buSzPts val="2000"/>
              <a:buFont typeface="Arial"/>
              <a:buNone/>
            </a:pPr>
            <a:endParaRPr sz="2400" b="0" i="0" u="none" strike="noStrike" cap="none" dirty="0">
              <a:solidFill>
                <a:srgbClr val="00FFFF"/>
              </a:solidFill>
              <a:latin typeface="Century Gothic"/>
              <a:ea typeface="Century Gothic"/>
              <a:cs typeface="Century Gothic"/>
              <a:sym typeface="Century Gothic"/>
            </a:endParaRPr>
          </a:p>
        </p:txBody>
      </p:sp>
      <p:pic>
        <p:nvPicPr>
          <p:cNvPr id="178" name="Shape 178"/>
          <p:cNvPicPr preferRelativeResize="0"/>
          <p:nvPr/>
        </p:nvPicPr>
        <p:blipFill rotWithShape="1">
          <a:blip r:embed="rId3">
            <a:alphaModFix/>
          </a:blip>
          <a:srcRect/>
          <a:stretch/>
        </p:blipFill>
        <p:spPr>
          <a:xfrm>
            <a:off x="0" y="5845976"/>
            <a:ext cx="9144000" cy="1010001"/>
          </a:xfrm>
          <a:prstGeom prst="rect">
            <a:avLst/>
          </a:prstGeom>
          <a:noFill/>
          <a:ln>
            <a:noFill/>
          </a:ln>
        </p:spPr>
      </p:pic>
      <p:sp>
        <p:nvSpPr>
          <p:cNvPr id="179" name="Shape 179"/>
          <p:cNvSpPr txBox="1"/>
          <p:nvPr/>
        </p:nvSpPr>
        <p:spPr>
          <a:xfrm>
            <a:off x="15240" y="6123354"/>
            <a:ext cx="2499360" cy="646331"/>
          </a:xfrm>
          <a:prstGeom prst="rect">
            <a:avLst/>
          </a:prstGeom>
          <a:noFill/>
          <a:ln>
            <a:noFill/>
          </a:ln>
        </p:spPr>
        <p:txBody>
          <a:bodyPr wrap="square" lIns="91425" tIns="45700" rIns="91425" bIns="45700" anchor="t" anchorCtr="0">
            <a:noAutofit/>
          </a:bodyPr>
          <a:lstStyle/>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 INSERT YOUR</a:t>
            </a:r>
          </a:p>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LOGO HERE ]</a:t>
            </a:r>
          </a:p>
        </p:txBody>
      </p:sp>
      <p:pic>
        <p:nvPicPr>
          <p:cNvPr id="180" name="Shape 180"/>
          <p:cNvPicPr preferRelativeResize="0"/>
          <p:nvPr/>
        </p:nvPicPr>
        <p:blipFill rotWithShape="1">
          <a:blip r:embed="rId4">
            <a:alphaModFix/>
          </a:blip>
          <a:srcRect/>
          <a:stretch/>
        </p:blipFill>
        <p:spPr>
          <a:xfrm>
            <a:off x="0" y="5845976"/>
            <a:ext cx="2163908" cy="10095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152400"/>
            <a:ext cx="8229600" cy="1143000"/>
          </a:xfrm>
          <a:prstGeom prst="rect">
            <a:avLst/>
          </a:prstGeom>
          <a:noFill/>
          <a:ln>
            <a:noFill/>
          </a:ln>
        </p:spPr>
        <p:txBody>
          <a:bodyPr wrap="square" lIns="91425" tIns="45700" rIns="91425" bIns="45700" anchor="ctr" anchorCtr="0">
            <a:noAutofit/>
          </a:bodyPr>
          <a:lstStyle/>
          <a:p>
            <a:pPr marL="0" marR="0" lvl="0" indent="-228600" algn="r" rtl="0">
              <a:lnSpc>
                <a:spcPct val="90000"/>
              </a:lnSpc>
              <a:spcBef>
                <a:spcPts val="0"/>
              </a:spcBef>
              <a:spcAft>
                <a:spcPts val="0"/>
              </a:spcAft>
              <a:buClr>
                <a:srgbClr val="00B0F0"/>
              </a:buClr>
              <a:buSzPts val="3600"/>
              <a:buFont typeface="Century Gothic"/>
              <a:buNone/>
            </a:pPr>
            <a:r>
              <a:rPr lang="en-US" sz="3600" b="0" i="0" u="none" strike="noStrike" cap="none">
                <a:solidFill>
                  <a:srgbClr val="00FFFF"/>
                </a:solidFill>
                <a:latin typeface="Century Gothic"/>
                <a:ea typeface="Century Gothic"/>
                <a:cs typeface="Century Gothic"/>
                <a:sym typeface="Century Gothic"/>
              </a:rPr>
              <a:t>WHAT IS THE SERVICE</a:t>
            </a:r>
          </a:p>
        </p:txBody>
      </p:sp>
      <p:sp>
        <p:nvSpPr>
          <p:cNvPr id="187" name="Shape 187"/>
          <p:cNvSpPr txBox="1">
            <a:spLocks noGrp="1"/>
          </p:cNvSpPr>
          <p:nvPr>
            <p:ph idx="1"/>
          </p:nvPr>
        </p:nvSpPr>
        <p:spPr>
          <a:xfrm>
            <a:off x="457200" y="1600200"/>
            <a:ext cx="8229600" cy="4346525"/>
          </a:xfrm>
          <a:prstGeom prst="rect">
            <a:avLst/>
          </a:prstGeom>
          <a:noFill/>
          <a:ln>
            <a:noFill/>
          </a:ln>
        </p:spPr>
        <p:txBody>
          <a:bodyPr wrap="square" lIns="91425" tIns="45700" rIns="91425" bIns="45700" anchor="t" anchorCtr="0">
            <a:noAutofit/>
          </a:bodyPr>
          <a:lstStyle/>
          <a:p>
            <a:pPr marL="457200" marR="0" lvl="0" indent="-381000" algn="l" rtl="0">
              <a:lnSpc>
                <a:spcPct val="90000"/>
              </a:lnSpc>
              <a:spcBef>
                <a:spcPts val="0"/>
              </a:spcBef>
              <a:spcAft>
                <a:spcPts val="0"/>
              </a:spcAft>
              <a:buClr>
                <a:srgbClr val="00FFFF"/>
              </a:buClr>
              <a:buSzPts val="2400"/>
              <a:buFont typeface="Century Gothic"/>
              <a:buChar char="•"/>
            </a:pPr>
            <a:r>
              <a:rPr lang="en-US" sz="2400" b="0" i="0" u="none" strike="noStrike" cap="none" dirty="0">
                <a:solidFill>
                  <a:srgbClr val="00FFFF"/>
                </a:solidFill>
                <a:latin typeface="Century Gothic"/>
                <a:ea typeface="Century Gothic"/>
                <a:cs typeface="Century Gothic"/>
                <a:sym typeface="Century Gothic"/>
              </a:rPr>
              <a:t>Field trips</a:t>
            </a:r>
          </a:p>
          <a:p>
            <a:pPr marL="457200" marR="0" lvl="0" indent="-381000" algn="l" rtl="0">
              <a:lnSpc>
                <a:spcPct val="90000"/>
              </a:lnSpc>
              <a:spcBef>
                <a:spcPts val="0"/>
              </a:spcBef>
              <a:spcAft>
                <a:spcPts val="0"/>
              </a:spcAft>
              <a:buClr>
                <a:srgbClr val="00FFFF"/>
              </a:buClr>
              <a:buSzPts val="2400"/>
              <a:buFont typeface="Century Gothic"/>
              <a:buChar char="•"/>
            </a:pPr>
            <a:r>
              <a:rPr lang="en-US" sz="2400" b="0" i="0" u="none" strike="noStrike" cap="none" dirty="0">
                <a:solidFill>
                  <a:srgbClr val="00FFFF"/>
                </a:solidFill>
                <a:latin typeface="Century Gothic"/>
                <a:ea typeface="Century Gothic"/>
                <a:cs typeface="Century Gothic"/>
                <a:sym typeface="Century Gothic"/>
              </a:rPr>
              <a:t>Outdoor counseling</a:t>
            </a:r>
          </a:p>
          <a:p>
            <a:pPr marL="457200" marR="0" lvl="0" indent="-381000" algn="l" rtl="0">
              <a:lnSpc>
                <a:spcPct val="90000"/>
              </a:lnSpc>
              <a:spcBef>
                <a:spcPts val="0"/>
              </a:spcBef>
              <a:spcAft>
                <a:spcPts val="0"/>
              </a:spcAft>
              <a:buClr>
                <a:srgbClr val="00FFFF"/>
              </a:buClr>
              <a:buSzPts val="2400"/>
              <a:buFont typeface="Arial"/>
              <a:buChar char="•"/>
            </a:pPr>
            <a:r>
              <a:rPr lang="en-US" sz="2400" b="0" i="0" u="none" strike="noStrike" cap="none" dirty="0">
                <a:solidFill>
                  <a:srgbClr val="00FFFF"/>
                </a:solidFill>
                <a:latin typeface="Century Gothic"/>
                <a:ea typeface="Century Gothic"/>
                <a:cs typeface="Century Gothic"/>
                <a:sym typeface="Century Gothic"/>
              </a:rPr>
              <a:t>Dancing </a:t>
            </a:r>
          </a:p>
          <a:p>
            <a:pPr marL="457200" marR="0" lvl="0" indent="-381000" algn="l" rtl="0">
              <a:lnSpc>
                <a:spcPct val="90000"/>
              </a:lnSpc>
              <a:spcBef>
                <a:spcPts val="0"/>
              </a:spcBef>
              <a:spcAft>
                <a:spcPts val="0"/>
              </a:spcAft>
              <a:buClr>
                <a:srgbClr val="00FFFF"/>
              </a:buClr>
              <a:buSzPts val="2400"/>
              <a:buFont typeface="Arial"/>
              <a:buChar char="•"/>
            </a:pPr>
            <a:r>
              <a:rPr lang="en-US" sz="2400" b="0" i="0" u="none" strike="noStrike" cap="none" dirty="0">
                <a:solidFill>
                  <a:srgbClr val="00FFFF"/>
                </a:solidFill>
                <a:latin typeface="Century Gothic"/>
                <a:ea typeface="Century Gothic"/>
                <a:cs typeface="Century Gothic"/>
                <a:sym typeface="Century Gothic"/>
              </a:rPr>
              <a:t>Drawing</a:t>
            </a:r>
          </a:p>
          <a:p>
            <a:pPr marL="0" marR="0" lvl="0" indent="-152400" algn="l" rtl="0">
              <a:lnSpc>
                <a:spcPct val="90000"/>
              </a:lnSpc>
              <a:spcBef>
                <a:spcPts val="1000"/>
              </a:spcBef>
              <a:spcAft>
                <a:spcPts val="0"/>
              </a:spcAft>
              <a:buClr>
                <a:schemeClr val="lt1"/>
              </a:buClr>
              <a:buSzPts val="2400"/>
              <a:buFont typeface="Arial"/>
              <a:buNone/>
            </a:pPr>
            <a:endParaRPr sz="2400" b="0" i="0" u="none" strike="noStrike" cap="none" dirty="0">
              <a:solidFill>
                <a:srgbClr val="00FFFF"/>
              </a:solidFill>
              <a:latin typeface="Century Gothic"/>
              <a:ea typeface="Century Gothic"/>
              <a:cs typeface="Century Gothic"/>
              <a:sym typeface="Century Gothic"/>
            </a:endParaRPr>
          </a:p>
          <a:p>
            <a:pPr marL="228600" marR="0" lvl="0" indent="-368300" algn="l" rtl="0">
              <a:lnSpc>
                <a:spcPct val="90000"/>
              </a:lnSpc>
              <a:spcBef>
                <a:spcPts val="1000"/>
              </a:spcBef>
              <a:spcAft>
                <a:spcPts val="0"/>
              </a:spcAft>
              <a:buClr>
                <a:schemeClr val="lt1"/>
              </a:buClr>
              <a:buSzPts val="2200"/>
              <a:buFont typeface="Arial"/>
              <a:buNone/>
            </a:pPr>
            <a:endParaRPr sz="2200" b="0" i="0" u="none" strike="noStrike" cap="none" dirty="0">
              <a:solidFill>
                <a:srgbClr val="00FFFF"/>
              </a:solidFill>
              <a:latin typeface="Century Gothic"/>
              <a:ea typeface="Century Gothic"/>
              <a:cs typeface="Century Gothic"/>
              <a:sym typeface="Century Gothic"/>
            </a:endParaRPr>
          </a:p>
        </p:txBody>
      </p:sp>
      <p:pic>
        <p:nvPicPr>
          <p:cNvPr id="188" name="Shape 188"/>
          <p:cNvPicPr preferRelativeResize="0"/>
          <p:nvPr/>
        </p:nvPicPr>
        <p:blipFill rotWithShape="1">
          <a:blip r:embed="rId3">
            <a:alphaModFix/>
          </a:blip>
          <a:srcRect/>
          <a:stretch/>
        </p:blipFill>
        <p:spPr>
          <a:xfrm>
            <a:off x="0" y="5845976"/>
            <a:ext cx="9144000" cy="1010001"/>
          </a:xfrm>
          <a:prstGeom prst="rect">
            <a:avLst/>
          </a:prstGeom>
          <a:noFill/>
          <a:ln>
            <a:noFill/>
          </a:ln>
        </p:spPr>
      </p:pic>
      <p:sp>
        <p:nvSpPr>
          <p:cNvPr id="189" name="Shape 189"/>
          <p:cNvSpPr txBox="1"/>
          <p:nvPr/>
        </p:nvSpPr>
        <p:spPr>
          <a:xfrm>
            <a:off x="15240" y="6123354"/>
            <a:ext cx="2499360" cy="646331"/>
          </a:xfrm>
          <a:prstGeom prst="rect">
            <a:avLst/>
          </a:prstGeom>
          <a:noFill/>
          <a:ln>
            <a:noFill/>
          </a:ln>
        </p:spPr>
        <p:txBody>
          <a:bodyPr wrap="square" lIns="91425" tIns="45700" rIns="91425" bIns="45700" anchor="t" anchorCtr="0">
            <a:noAutofit/>
          </a:bodyPr>
          <a:lstStyle/>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 INSERT YOUR</a:t>
            </a:r>
          </a:p>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LOGO HERE ]</a:t>
            </a:r>
          </a:p>
        </p:txBody>
      </p:sp>
      <p:pic>
        <p:nvPicPr>
          <p:cNvPr id="190" name="Shape 190"/>
          <p:cNvPicPr preferRelativeResize="0"/>
          <p:nvPr/>
        </p:nvPicPr>
        <p:blipFill rotWithShape="1">
          <a:blip r:embed="rId4">
            <a:alphaModFix/>
          </a:blip>
          <a:srcRect/>
          <a:stretch/>
        </p:blipFill>
        <p:spPr>
          <a:xfrm>
            <a:off x="0" y="5845976"/>
            <a:ext cx="2163908" cy="10095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00" name="Shape 200"/>
          <p:cNvSpPr txBox="1">
            <a:spLocks noGrp="1"/>
          </p:cNvSpPr>
          <p:nvPr>
            <p:ph idx="1"/>
          </p:nvPr>
        </p:nvSpPr>
        <p:spPr>
          <a:xfrm>
            <a:off x="198304" y="484740"/>
            <a:ext cx="8945696" cy="4671153"/>
          </a:xfrm>
          <a:prstGeom prst="rect">
            <a:avLst/>
          </a:prstGeom>
          <a:noFill/>
          <a:ln>
            <a:noFill/>
          </a:ln>
        </p:spPr>
        <p:txBody>
          <a:bodyPr wrap="square" lIns="91425" tIns="0" rIns="91425" bIns="0" anchor="ctr" anchorCtr="0">
            <a:noAutofit/>
          </a:bodyPr>
          <a:lstStyle/>
          <a:p>
            <a:pPr marL="101600" marR="0" lvl="0" indent="0" algn="l" rtl="0">
              <a:lnSpc>
                <a:spcPct val="100000"/>
              </a:lnSpc>
              <a:spcBef>
                <a:spcPts val="0"/>
              </a:spcBef>
              <a:spcAft>
                <a:spcPts val="0"/>
              </a:spcAft>
              <a:buClr>
                <a:srgbClr val="00FFFF"/>
              </a:buClr>
              <a:buSzPts val="2000"/>
              <a:buNone/>
            </a:pPr>
            <a:r>
              <a:rPr lang="en-US" sz="2400" b="0" i="0" u="none" strike="noStrike" cap="none" dirty="0" smtClean="0">
                <a:solidFill>
                  <a:srgbClr val="00FFFF"/>
                </a:solidFill>
                <a:latin typeface="Century Gothic"/>
                <a:ea typeface="Century Gothic"/>
                <a:cs typeface="Century Gothic"/>
                <a:sym typeface="Century Gothic"/>
              </a:rPr>
              <a:t>                                Mission Statement</a:t>
            </a:r>
          </a:p>
          <a:p>
            <a:pPr marL="0" marR="0" lvl="0" indent="-127000" algn="l" rtl="0">
              <a:lnSpc>
                <a:spcPct val="100000"/>
              </a:lnSpc>
              <a:spcBef>
                <a:spcPts val="0"/>
              </a:spcBef>
              <a:spcAft>
                <a:spcPts val="0"/>
              </a:spcAft>
              <a:buClr>
                <a:srgbClr val="00B0F0"/>
              </a:buClr>
              <a:buSzPts val="2000"/>
              <a:buFont typeface="Arial"/>
              <a:buNone/>
            </a:pPr>
            <a:r>
              <a:rPr lang="en-US" sz="2000" b="0" i="0" u="none" strike="noStrike" cap="none" dirty="0" smtClean="0">
                <a:solidFill>
                  <a:srgbClr val="00FFFF"/>
                </a:solidFill>
                <a:latin typeface="Century Gothic"/>
                <a:ea typeface="Century Gothic"/>
                <a:cs typeface="Century Gothic"/>
                <a:sym typeface="Century Gothic"/>
              </a:rPr>
              <a:t>Our </a:t>
            </a:r>
            <a:r>
              <a:rPr lang="en-US" sz="2000" b="0" i="0" u="none" strike="noStrike" cap="none" dirty="0">
                <a:solidFill>
                  <a:srgbClr val="00FFFF"/>
                </a:solidFill>
                <a:latin typeface="Century Gothic"/>
                <a:ea typeface="Century Gothic"/>
                <a:cs typeface="Century Gothic"/>
                <a:sym typeface="Century Gothic"/>
              </a:rPr>
              <a:t>mission is to help people understand themselves working together through the use of art and dance therapy</a:t>
            </a:r>
            <a:r>
              <a:rPr lang="en-US" sz="2000" b="0" i="0" u="none" strike="noStrike" cap="none" dirty="0">
                <a:solidFill>
                  <a:srgbClr val="00FFFF"/>
                </a:solidFill>
                <a:latin typeface="Arial"/>
                <a:ea typeface="Arial"/>
                <a:cs typeface="Arial"/>
                <a:sym typeface="Arial"/>
              </a:rPr>
              <a:t/>
            </a:r>
            <a:br>
              <a:rPr lang="en-US" sz="2000" b="0" i="0" u="none" strike="noStrike" cap="none" dirty="0">
                <a:solidFill>
                  <a:srgbClr val="00FFFF"/>
                </a:solidFill>
                <a:latin typeface="Arial"/>
                <a:ea typeface="Arial"/>
                <a:cs typeface="Arial"/>
                <a:sym typeface="Arial"/>
              </a:rPr>
            </a:br>
            <a:r>
              <a:rPr lang="en-US" sz="2000" b="0" i="0" u="none" strike="noStrike" cap="none" dirty="0">
                <a:solidFill>
                  <a:srgbClr val="00FFFF"/>
                </a:solidFill>
                <a:latin typeface="Arial"/>
                <a:ea typeface="Arial"/>
                <a:cs typeface="Arial"/>
                <a:sym typeface="Arial"/>
              </a:rPr>
              <a:t/>
            </a:r>
            <a:br>
              <a:rPr lang="en-US" sz="2000" b="0" i="0" u="none" strike="noStrike" cap="none" dirty="0">
                <a:solidFill>
                  <a:srgbClr val="00FFFF"/>
                </a:solidFill>
                <a:latin typeface="Arial"/>
                <a:ea typeface="Arial"/>
                <a:cs typeface="Arial"/>
                <a:sym typeface="Arial"/>
              </a:rPr>
            </a:br>
            <a:endParaRPr lang="en-US" sz="2000" b="0" i="0" u="none" strike="noStrike" cap="none" dirty="0">
              <a:solidFill>
                <a:srgbClr val="00FFFF"/>
              </a:solidFill>
              <a:latin typeface="Arial"/>
              <a:ea typeface="Arial"/>
              <a:cs typeface="Arial"/>
              <a:sym typeface="Arial"/>
            </a:endParaRPr>
          </a:p>
          <a:p>
            <a:pPr marL="101600" marR="0" lvl="0" indent="0" algn="l" rtl="0">
              <a:lnSpc>
                <a:spcPct val="100000"/>
              </a:lnSpc>
              <a:spcBef>
                <a:spcPts val="0"/>
              </a:spcBef>
              <a:spcAft>
                <a:spcPts val="0"/>
              </a:spcAft>
              <a:buClr>
                <a:srgbClr val="00FFFF"/>
              </a:buClr>
              <a:buSzPts val="2000"/>
              <a:buNone/>
            </a:pPr>
            <a:r>
              <a:rPr lang="en-US" sz="2400" b="0" i="0" u="none" strike="noStrike" cap="none" dirty="0" smtClean="0">
                <a:solidFill>
                  <a:srgbClr val="00FFFF"/>
                </a:solidFill>
                <a:latin typeface="Century Gothic"/>
                <a:ea typeface="Century Gothic"/>
                <a:cs typeface="Century Gothic"/>
                <a:sym typeface="Century Gothic"/>
              </a:rPr>
              <a:t>                                    Social Impact</a:t>
            </a:r>
            <a:endParaRPr lang="en-US" sz="2400" b="0" i="0" u="none" strike="noStrike" cap="none" dirty="0">
              <a:solidFill>
                <a:srgbClr val="00FFFF"/>
              </a:solidFill>
              <a:latin typeface="Century Gothic"/>
              <a:ea typeface="Century Gothic"/>
              <a:cs typeface="Century Gothic"/>
              <a:sym typeface="Century Gothic"/>
            </a:endParaRPr>
          </a:p>
          <a:p>
            <a:pPr marL="0" marR="0" lvl="0" indent="-127000" algn="l" rtl="0">
              <a:lnSpc>
                <a:spcPct val="100000"/>
              </a:lnSpc>
              <a:spcBef>
                <a:spcPts val="0"/>
              </a:spcBef>
              <a:spcAft>
                <a:spcPts val="0"/>
              </a:spcAft>
              <a:buClr>
                <a:schemeClr val="lt1"/>
              </a:buClr>
              <a:buSzPts val="2000"/>
              <a:buFont typeface="Arial"/>
              <a:buNone/>
            </a:pPr>
            <a:r>
              <a:rPr lang="en-US" sz="2000" b="0" i="0" u="none" strike="noStrike" cap="none" dirty="0" smtClean="0">
                <a:solidFill>
                  <a:srgbClr val="00FFFF"/>
                </a:solidFill>
                <a:latin typeface="Century Gothic"/>
                <a:ea typeface="Century Gothic"/>
                <a:cs typeface="Century Gothic"/>
                <a:sym typeface="Century Gothic"/>
              </a:rPr>
              <a:t>For </a:t>
            </a:r>
            <a:r>
              <a:rPr lang="en-US" sz="2000" b="0" i="0" u="none" strike="noStrike" cap="none" dirty="0">
                <a:solidFill>
                  <a:srgbClr val="00FFFF"/>
                </a:solidFill>
                <a:latin typeface="Century Gothic"/>
                <a:ea typeface="Century Gothic"/>
                <a:cs typeface="Century Gothic"/>
                <a:sym typeface="Century Gothic"/>
              </a:rPr>
              <a:t>the past 50 years art and dance therapy has proven to be a safe and healthy way </a:t>
            </a:r>
            <a:r>
              <a:rPr lang="en-US" sz="2000" dirty="0">
                <a:solidFill>
                  <a:srgbClr val="00FFFF"/>
                </a:solidFill>
              </a:rPr>
              <a:t>to reduce depression in the US </a:t>
            </a:r>
            <a:r>
              <a:rPr lang="en-US" sz="2000" b="0" i="0" u="none" strike="noStrike" cap="none" dirty="0">
                <a:solidFill>
                  <a:srgbClr val="00FFFF"/>
                </a:solidFill>
                <a:latin typeface="Century Gothic"/>
                <a:ea typeface="Century Gothic"/>
                <a:cs typeface="Century Gothic"/>
                <a:sym typeface="Century Gothic"/>
              </a:rPr>
              <a:t>        </a:t>
            </a:r>
          </a:p>
        </p:txBody>
      </p:sp>
      <p:pic>
        <p:nvPicPr>
          <p:cNvPr id="197" name="Shape 197"/>
          <p:cNvPicPr preferRelativeResize="0"/>
          <p:nvPr/>
        </p:nvPicPr>
        <p:blipFill rotWithShape="1">
          <a:blip r:embed="rId3">
            <a:alphaModFix/>
          </a:blip>
          <a:srcRect/>
          <a:stretch/>
        </p:blipFill>
        <p:spPr>
          <a:xfrm>
            <a:off x="0" y="5724496"/>
            <a:ext cx="9144000" cy="1010001"/>
          </a:xfrm>
          <a:prstGeom prst="rect">
            <a:avLst/>
          </a:prstGeom>
          <a:noFill/>
          <a:ln>
            <a:noFill/>
          </a:ln>
        </p:spPr>
      </p:pic>
      <p:sp>
        <p:nvSpPr>
          <p:cNvPr id="198" name="Shape 198"/>
          <p:cNvSpPr txBox="1"/>
          <p:nvPr/>
        </p:nvSpPr>
        <p:spPr>
          <a:xfrm>
            <a:off x="15240" y="6123354"/>
            <a:ext cx="2499360" cy="646331"/>
          </a:xfrm>
          <a:prstGeom prst="rect">
            <a:avLst/>
          </a:prstGeom>
          <a:noFill/>
          <a:ln>
            <a:noFill/>
          </a:ln>
        </p:spPr>
        <p:txBody>
          <a:bodyPr wrap="square" lIns="91425" tIns="45700" rIns="91425" bIns="45700" anchor="t" anchorCtr="0">
            <a:noAutofit/>
          </a:bodyPr>
          <a:lstStyle/>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 INSERT YOUR</a:t>
            </a:r>
          </a:p>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LOGO HERE ]</a:t>
            </a:r>
          </a:p>
        </p:txBody>
      </p:sp>
      <p:pic>
        <p:nvPicPr>
          <p:cNvPr id="199" name="Shape 199"/>
          <p:cNvPicPr preferRelativeResize="0"/>
          <p:nvPr/>
        </p:nvPicPr>
        <p:blipFill rotWithShape="1">
          <a:blip r:embed="rId4">
            <a:alphaModFix/>
          </a:blip>
          <a:srcRect/>
          <a:stretch/>
        </p:blipFill>
        <p:spPr>
          <a:xfrm>
            <a:off x="0" y="5845976"/>
            <a:ext cx="2163908" cy="10095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457200" y="152400"/>
            <a:ext cx="8229600" cy="1143000"/>
          </a:xfrm>
          <a:prstGeom prst="rect">
            <a:avLst/>
          </a:prstGeom>
          <a:noFill/>
          <a:ln>
            <a:noFill/>
          </a:ln>
        </p:spPr>
        <p:txBody>
          <a:bodyPr wrap="square" lIns="91425" tIns="45700" rIns="91425" bIns="45700" anchor="ctr" anchorCtr="0">
            <a:noAutofit/>
          </a:bodyPr>
          <a:lstStyle/>
          <a:p>
            <a:pPr marL="0" marR="0" lvl="0" indent="-228600" algn="r" rtl="0">
              <a:lnSpc>
                <a:spcPct val="90000"/>
              </a:lnSpc>
              <a:spcBef>
                <a:spcPts val="0"/>
              </a:spcBef>
              <a:spcAft>
                <a:spcPts val="0"/>
              </a:spcAft>
              <a:buClr>
                <a:schemeClr val="lt1"/>
              </a:buClr>
              <a:buSzPts val="3600"/>
              <a:buFont typeface="Century Gothic"/>
              <a:buNone/>
            </a:pPr>
            <a:r>
              <a:rPr lang="en-US" sz="3600" b="0" i="0" u="none" strike="noStrike" cap="none">
                <a:solidFill>
                  <a:schemeClr val="lt1"/>
                </a:solidFill>
                <a:latin typeface="Century Gothic"/>
                <a:ea typeface="Century Gothic"/>
                <a:cs typeface="Century Gothic"/>
                <a:sym typeface="Century Gothic"/>
              </a:rPr>
              <a:t/>
            </a:r>
            <a:br>
              <a:rPr lang="en-US" sz="3600" b="0" i="0" u="none" strike="noStrike" cap="none">
                <a:solidFill>
                  <a:schemeClr val="lt1"/>
                </a:solidFill>
                <a:latin typeface="Century Gothic"/>
                <a:ea typeface="Century Gothic"/>
                <a:cs typeface="Century Gothic"/>
                <a:sym typeface="Century Gothic"/>
              </a:rPr>
            </a:br>
            <a:r>
              <a:rPr lang="en-US" sz="3600" b="0" i="0" u="none" strike="noStrike" cap="none">
                <a:solidFill>
                  <a:srgbClr val="00FFFF"/>
                </a:solidFill>
                <a:latin typeface="Century Gothic"/>
                <a:ea typeface="Century Gothic"/>
                <a:cs typeface="Century Gothic"/>
                <a:sym typeface="Century Gothic"/>
              </a:rPr>
              <a:t>BUSINESS MODEL</a:t>
            </a:r>
          </a:p>
        </p:txBody>
      </p:sp>
      <p:graphicFrame>
        <p:nvGraphicFramePr>
          <p:cNvPr id="207" name="Shape 207"/>
          <p:cNvGraphicFramePr/>
          <p:nvPr/>
        </p:nvGraphicFramePr>
        <p:xfrm>
          <a:off x="5118000" y="1357006"/>
          <a:ext cx="3685175" cy="4480700"/>
        </p:xfrm>
        <a:graphic>
          <a:graphicData uri="http://schemas.openxmlformats.org/drawingml/2006/table">
            <a:tbl>
              <a:tblPr firstRow="1" bandRow="1">
                <a:noFill/>
                <a:tableStyleId>{01029ED1-2932-4DAA-8D86-A0D4806F77C4}</a:tableStyleId>
              </a:tblPr>
              <a:tblGrid>
                <a:gridCol w="1818275"/>
                <a:gridCol w="1866900"/>
              </a:tblGrid>
              <a:tr h="286875">
                <a:tc gridSpan="2">
                  <a:txBody>
                    <a:bodyPr/>
                    <a:lstStyle/>
                    <a:p>
                      <a:pPr marL="0" marR="0" lvl="0" indent="-88900" algn="ctr" rtl="0">
                        <a:lnSpc>
                          <a:spcPct val="100000"/>
                        </a:lnSpc>
                        <a:spcBef>
                          <a:spcPts val="0"/>
                        </a:spcBef>
                        <a:spcAft>
                          <a:spcPts val="0"/>
                        </a:spcAft>
                        <a:buClr>
                          <a:schemeClr val="lt1"/>
                        </a:buClr>
                        <a:buSzPts val="1400"/>
                        <a:buFont typeface="Arial"/>
                        <a:buNone/>
                      </a:pPr>
                      <a:r>
                        <a:rPr lang="en-US" sz="1400" b="1" u="none" strike="noStrike" cap="none">
                          <a:solidFill>
                            <a:srgbClr val="00FFFF"/>
                          </a:solidFill>
                          <a:latin typeface="Arial"/>
                          <a:ea typeface="Arial"/>
                          <a:cs typeface="Arial"/>
                          <a:sym typeface="Arial"/>
                        </a:rPr>
                        <a:t>Description of Expenses</a:t>
                      </a:r>
                    </a:p>
                  </a:txBody>
                  <a:tcPr marL="91450" marR="9145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tcPr>
                </a:tc>
                <a:tc hMerge="1">
                  <a:txBody>
                    <a:bodyPr/>
                    <a:lstStyle/>
                    <a:p>
                      <a:endParaRPr lang="en-US"/>
                    </a:p>
                  </a:txBody>
                  <a:tcPr/>
                </a:tc>
              </a:tr>
              <a:tr h="496850">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Variable Material Expenses</a:t>
                      </a:r>
                    </a:p>
                  </a:txBody>
                  <a:tcPr marL="91450" marR="91450" marT="45725" marB="45725">
                    <a:lnL w="12700" cap="flat" cmpd="sng">
                      <a:solidFill>
                        <a:schemeClr val="lt1"/>
                      </a:solidFill>
                      <a:prstDash val="solid"/>
                      <a:round/>
                      <a:headEnd type="none" w="med" len="med"/>
                      <a:tailEnd type="none" w="med" len="med"/>
                    </a:lnL>
                  </a:tcPr>
                </a:tc>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Total:  $4.91</a:t>
                      </a:r>
                    </a:p>
                  </a:txBody>
                  <a:tcPr marL="91450" marR="91450" marT="45725" marB="45725">
                    <a:lnR w="12700" cap="flat" cmpd="sng">
                      <a:solidFill>
                        <a:schemeClr val="lt1"/>
                      </a:solidFill>
                      <a:prstDash val="solid"/>
                      <a:round/>
                      <a:headEnd type="none" w="med" len="med"/>
                      <a:tailEnd type="none" w="med" len="med"/>
                    </a:lnR>
                  </a:tcPr>
                </a:tc>
              </a:tr>
              <a:tr h="292250">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0" u="none" strike="noStrike" cap="none">
                          <a:latin typeface="Arial"/>
                          <a:ea typeface="Arial"/>
                          <a:cs typeface="Arial"/>
                          <a:sym typeface="Arial"/>
                        </a:rPr>
                        <a:t>Items</a:t>
                      </a:r>
                    </a:p>
                  </a:txBody>
                  <a:tcPr marL="91450" marR="91450" marT="45725" marB="45725">
                    <a:lnL w="12700" cap="flat" cmpd="sng">
                      <a:solidFill>
                        <a:schemeClr val="lt1"/>
                      </a:solidFill>
                      <a:prstDash val="solid"/>
                      <a:round/>
                      <a:headEnd type="none" w="med" len="med"/>
                      <a:tailEnd type="none" w="med" len="med"/>
                    </a:lnL>
                  </a:tcPr>
                </a:tc>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0" u="none" strike="noStrike" cap="none">
                          <a:latin typeface="Arial"/>
                          <a:ea typeface="Arial"/>
                          <a:cs typeface="Arial"/>
                          <a:sym typeface="Arial"/>
                        </a:rPr>
                        <a:t>$</a:t>
                      </a:r>
                    </a:p>
                  </a:txBody>
                  <a:tcPr marL="91450" marR="91450" marT="45725" marB="45725">
                    <a:lnR w="12700" cap="flat" cmpd="sng">
                      <a:solidFill>
                        <a:schemeClr val="lt1"/>
                      </a:solidFill>
                      <a:prstDash val="solid"/>
                      <a:round/>
                      <a:headEnd type="none" w="med" len="med"/>
                      <a:tailEnd type="none" w="med" len="med"/>
                    </a:lnR>
                  </a:tcPr>
                </a:tc>
              </a:tr>
              <a:tr h="292250">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Watercolor </a:t>
                      </a:r>
                    </a:p>
                  </a:txBody>
                  <a:tcPr marL="91450" marR="91450" marT="45725" marB="45725">
                    <a:lnL w="12700" cap="flat" cmpd="sng">
                      <a:solidFill>
                        <a:schemeClr val="lt1"/>
                      </a:solidFill>
                      <a:prstDash val="solid"/>
                      <a:round/>
                      <a:headEnd type="none" w="med" len="med"/>
                      <a:tailEnd type="none" w="med" len="med"/>
                    </a:lnL>
                  </a:tcPr>
                </a:tc>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$2.53</a:t>
                      </a:r>
                    </a:p>
                  </a:txBody>
                  <a:tcPr marL="91450" marR="91450" marT="45725" marB="45725">
                    <a:lnR w="12700" cap="flat" cmpd="sng">
                      <a:solidFill>
                        <a:schemeClr val="lt1"/>
                      </a:solidFill>
                      <a:prstDash val="solid"/>
                      <a:round/>
                      <a:headEnd type="none" w="med" len="med"/>
                      <a:tailEnd type="none" w="med" len="med"/>
                    </a:lnR>
                  </a:tcPr>
                </a:tc>
              </a:tr>
              <a:tr h="292250">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Drawing Paper</a:t>
                      </a:r>
                    </a:p>
                  </a:txBody>
                  <a:tcPr marL="91450" marR="91450" marT="45725" marB="45725">
                    <a:lnL w="12700" cap="flat" cmpd="sng">
                      <a:solidFill>
                        <a:schemeClr val="lt1"/>
                      </a:solidFill>
                      <a:prstDash val="solid"/>
                      <a:round/>
                      <a:headEnd type="none" w="med" len="med"/>
                      <a:tailEnd type="none" w="med" len="med"/>
                    </a:lnL>
                  </a:tcPr>
                </a:tc>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$0.46</a:t>
                      </a:r>
                    </a:p>
                  </a:txBody>
                  <a:tcPr marL="91450" marR="91450" marT="45725" marB="45725">
                    <a:lnR w="12700" cap="flat" cmpd="sng">
                      <a:solidFill>
                        <a:schemeClr val="lt1"/>
                      </a:solidFill>
                      <a:prstDash val="solid"/>
                      <a:round/>
                      <a:headEnd type="none" w="med" len="med"/>
                      <a:tailEnd type="none" w="med" len="med"/>
                    </a:lnR>
                  </a:tcPr>
                </a:tc>
              </a:tr>
              <a:tr h="292250">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Artist Pencil</a:t>
                      </a:r>
                    </a:p>
                  </a:txBody>
                  <a:tcPr marL="91450" marR="91450" marT="45725" marB="45725">
                    <a:lnL w="12700" cap="flat" cmpd="sng">
                      <a:solidFill>
                        <a:schemeClr val="lt1"/>
                      </a:solidFill>
                      <a:prstDash val="solid"/>
                      <a:round/>
                      <a:headEnd type="none" w="med" len="med"/>
                      <a:tailEnd type="none" w="med" len="med"/>
                    </a:lnL>
                  </a:tcPr>
                </a:tc>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$1.62</a:t>
                      </a:r>
                    </a:p>
                  </a:txBody>
                  <a:tcPr marL="91450" marR="91450" marT="45725" marB="45725">
                    <a:lnR w="12700" cap="flat" cmpd="sng">
                      <a:solidFill>
                        <a:schemeClr val="lt1"/>
                      </a:solidFill>
                      <a:prstDash val="solid"/>
                      <a:round/>
                      <a:headEnd type="none" w="med" len="med"/>
                      <a:tailEnd type="none" w="med" len="med"/>
                    </a:lnR>
                  </a:tcPr>
                </a:tc>
              </a:tr>
              <a:tr h="292250">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Erasers </a:t>
                      </a:r>
                    </a:p>
                  </a:txBody>
                  <a:tcPr marL="91450" marR="91450" marT="45725" marB="45725">
                    <a:lnL w="12700" cap="flat" cmpd="sng">
                      <a:solidFill>
                        <a:schemeClr val="lt1"/>
                      </a:solidFill>
                      <a:prstDash val="solid"/>
                      <a:round/>
                      <a:headEnd type="none" w="med" len="med"/>
                      <a:tailEnd type="none" w="med" len="med"/>
                    </a:lnL>
                  </a:tcPr>
                </a:tc>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$0.30</a:t>
                      </a:r>
                    </a:p>
                  </a:txBody>
                  <a:tcPr marL="91450" marR="91450" marT="45725" marB="45725">
                    <a:lnR w="12700" cap="flat" cmpd="sng">
                      <a:solidFill>
                        <a:schemeClr val="lt1"/>
                      </a:solidFill>
                      <a:prstDash val="solid"/>
                      <a:round/>
                      <a:headEnd type="none" w="med" len="med"/>
                      <a:tailEnd type="none" w="med" len="med"/>
                    </a:lnR>
                  </a:tcPr>
                </a:tc>
              </a:tr>
              <a:tr h="292250">
                <a:tc>
                  <a:txBody>
                    <a:bodyPr/>
                    <a:lstStyle/>
                    <a:p>
                      <a:pPr marL="0" marR="0" lvl="0" indent="-22225" algn="ctr" rtl="0">
                        <a:lnSpc>
                          <a:spcPct val="100000"/>
                        </a:lnSpc>
                        <a:spcBef>
                          <a:spcPts val="0"/>
                        </a:spcBef>
                        <a:spcAft>
                          <a:spcPts val="0"/>
                        </a:spcAft>
                        <a:buClr>
                          <a:srgbClr val="000000"/>
                        </a:buClr>
                        <a:buSzPts val="350"/>
                        <a:buFont typeface="Arial"/>
                        <a:buNone/>
                      </a:pPr>
                      <a:endParaRPr sz="1400" b="1" u="none" strike="noStrike" cap="none">
                        <a:latin typeface="Arial"/>
                        <a:ea typeface="Arial"/>
                        <a:cs typeface="Arial"/>
                        <a:sym typeface="Arial"/>
                      </a:endParaRPr>
                    </a:p>
                  </a:txBody>
                  <a:tcPr marL="91450" marR="91450" marT="45725" marB="45725">
                    <a:lnL w="12700" cap="flat" cmpd="sng">
                      <a:solidFill>
                        <a:schemeClr val="lt1"/>
                      </a:solidFill>
                      <a:prstDash val="solid"/>
                      <a:round/>
                      <a:headEnd type="none" w="med" len="med"/>
                      <a:tailEnd type="none" w="med" len="med"/>
                    </a:lnL>
                  </a:tcPr>
                </a:tc>
                <a:tc>
                  <a:txBody>
                    <a:bodyPr/>
                    <a:lstStyle/>
                    <a:p>
                      <a:pPr marL="0" marR="0" lvl="0" indent="-22225" algn="ctr" rtl="0">
                        <a:lnSpc>
                          <a:spcPct val="100000"/>
                        </a:lnSpc>
                        <a:spcBef>
                          <a:spcPts val="0"/>
                        </a:spcBef>
                        <a:spcAft>
                          <a:spcPts val="0"/>
                        </a:spcAft>
                        <a:buClr>
                          <a:srgbClr val="000000"/>
                        </a:buClr>
                        <a:buSzPts val="350"/>
                        <a:buFont typeface="Arial"/>
                        <a:buNone/>
                      </a:pPr>
                      <a:endParaRPr sz="1400" b="1" u="none" strike="noStrike" cap="none">
                        <a:latin typeface="Arial"/>
                        <a:ea typeface="Arial"/>
                        <a:cs typeface="Arial"/>
                        <a:sym typeface="Arial"/>
                      </a:endParaRPr>
                    </a:p>
                  </a:txBody>
                  <a:tcPr marL="91450" marR="91450" marT="45725" marB="45725">
                    <a:lnR w="12700" cap="flat" cmpd="sng">
                      <a:solidFill>
                        <a:schemeClr val="lt1"/>
                      </a:solidFill>
                      <a:prstDash val="solid"/>
                      <a:round/>
                      <a:headEnd type="none" w="med" len="med"/>
                      <a:tailEnd type="none" w="med" len="med"/>
                    </a:lnR>
                  </a:tcPr>
                </a:tc>
              </a:tr>
              <a:tr h="299350">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0" u="none" strike="noStrike" cap="none">
                          <a:latin typeface="Arial"/>
                          <a:ea typeface="Arial"/>
                          <a:cs typeface="Arial"/>
                          <a:sym typeface="Arial"/>
                        </a:rPr>
                        <a:t>Fixed Expenses</a:t>
                      </a:r>
                    </a:p>
                  </a:txBody>
                  <a:tcPr marL="91450" marR="91450" marT="45725" marB="45725">
                    <a:lnL w="12700" cap="flat" cmpd="sng">
                      <a:solidFill>
                        <a:schemeClr val="lt1"/>
                      </a:solidFill>
                      <a:prstDash val="solid"/>
                      <a:round/>
                      <a:headEnd type="none" w="med" len="med"/>
                      <a:tailEnd type="none" w="med" len="med"/>
                    </a:lnL>
                  </a:tcPr>
                </a:tc>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0" u="none" strike="noStrike" cap="none">
                          <a:latin typeface="Arial"/>
                          <a:ea typeface="Arial"/>
                          <a:cs typeface="Arial"/>
                          <a:sym typeface="Arial"/>
                        </a:rPr>
                        <a:t>Total: $</a:t>
                      </a:r>
                      <a:r>
                        <a:rPr lang="en-US" sz="1400" u="none" strike="noStrike" cap="none">
                          <a:latin typeface="Arial"/>
                          <a:ea typeface="Arial"/>
                          <a:cs typeface="Arial"/>
                          <a:sym typeface="Arial"/>
                        </a:rPr>
                        <a:t>5,767.68</a:t>
                      </a:r>
                    </a:p>
                  </a:txBody>
                  <a:tcPr marL="91450" marR="91450" marT="45725" marB="45725">
                    <a:lnR w="12700" cap="flat" cmpd="sng">
                      <a:solidFill>
                        <a:schemeClr val="lt1"/>
                      </a:solidFill>
                      <a:prstDash val="solid"/>
                      <a:round/>
                      <a:headEnd type="none" w="med" len="med"/>
                      <a:tailEnd type="none" w="med" len="med"/>
                    </a:lnR>
                  </a:tcPr>
                </a:tc>
              </a:tr>
              <a:tr h="292250">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Utilities/rent</a:t>
                      </a:r>
                    </a:p>
                  </a:txBody>
                  <a:tcPr marL="91450" marR="91450" marT="45725" marB="45725">
                    <a:lnL w="12700" cap="flat" cmpd="sng">
                      <a:solidFill>
                        <a:schemeClr val="lt1"/>
                      </a:solidFill>
                      <a:prstDash val="solid"/>
                      <a:round/>
                      <a:headEnd type="none" w="med" len="med"/>
                      <a:tailEnd type="none" w="med" len="med"/>
                    </a:lnL>
                  </a:tcPr>
                </a:tc>
                <a:tc>
                  <a:txBody>
                    <a:bodyPr/>
                    <a:lstStyle/>
                    <a:p>
                      <a:pPr marL="0" marR="0" lvl="0" indent="-22225" algn="l"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       $1,200.00</a:t>
                      </a:r>
                    </a:p>
                  </a:txBody>
                  <a:tcPr marL="91450" marR="91450" marT="45725" marB="45725">
                    <a:lnR w="12700" cap="flat" cmpd="sng">
                      <a:solidFill>
                        <a:schemeClr val="lt1"/>
                      </a:solidFill>
                      <a:prstDash val="solid"/>
                      <a:round/>
                      <a:headEnd type="none" w="med" len="med"/>
                      <a:tailEnd type="none" w="med" len="med"/>
                    </a:lnR>
                  </a:tcPr>
                </a:tc>
              </a:tr>
              <a:tr h="292250">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Advertising</a:t>
                      </a:r>
                    </a:p>
                  </a:txBody>
                  <a:tcPr marL="91450" marR="91450" marT="45725" marB="45725">
                    <a:lnL w="12700" cap="flat" cmpd="sng">
                      <a:solidFill>
                        <a:schemeClr val="lt1"/>
                      </a:solidFill>
                      <a:prstDash val="solid"/>
                      <a:round/>
                      <a:headEnd type="none" w="med" len="med"/>
                      <a:tailEnd type="none" w="med" len="med"/>
                    </a:lnL>
                  </a:tcPr>
                </a:tc>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 $30.00</a:t>
                      </a:r>
                    </a:p>
                  </a:txBody>
                  <a:tcPr marL="91450" marR="91450" marT="45725" marB="45725">
                    <a:lnR w="12700" cap="flat" cmpd="sng">
                      <a:solidFill>
                        <a:schemeClr val="lt1"/>
                      </a:solidFill>
                      <a:prstDash val="solid"/>
                      <a:round/>
                      <a:headEnd type="none" w="med" len="med"/>
                      <a:tailEnd type="none" w="med" len="med"/>
                    </a:lnR>
                  </a:tcPr>
                </a:tc>
              </a:tr>
              <a:tr h="292250">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Insurance</a:t>
                      </a:r>
                    </a:p>
                  </a:txBody>
                  <a:tcPr marL="91450" marR="91450" marT="45725" marB="45725">
                    <a:lnL w="12700" cap="flat" cmpd="sng">
                      <a:solidFill>
                        <a:schemeClr val="lt1"/>
                      </a:solidFill>
                      <a:prstDash val="solid"/>
                      <a:round/>
                      <a:headEnd type="none" w="med" len="med"/>
                      <a:tailEnd type="none" w="med" len="med"/>
                    </a:lnL>
                  </a:tcPr>
                </a:tc>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$500.00</a:t>
                      </a:r>
                    </a:p>
                  </a:txBody>
                  <a:tcPr marL="91450" marR="91450" marT="45725" marB="45725">
                    <a:lnR w="12700" cap="flat" cmpd="sng">
                      <a:solidFill>
                        <a:schemeClr val="lt1"/>
                      </a:solidFill>
                      <a:prstDash val="solid"/>
                      <a:round/>
                      <a:headEnd type="none" w="med" len="med"/>
                      <a:tailEnd type="none" w="med" len="med"/>
                    </a:lnR>
                  </a:tcPr>
                </a:tc>
              </a:tr>
              <a:tr h="292250">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Depreciation </a:t>
                      </a:r>
                    </a:p>
                  </a:txBody>
                  <a:tcPr marL="91450" marR="91450" marT="45725" marB="45725">
                    <a:lnL w="12700" cap="flat" cmpd="sng">
                      <a:solidFill>
                        <a:schemeClr val="lt1"/>
                      </a:solidFill>
                      <a:prstDash val="solid"/>
                      <a:round/>
                      <a:headEnd type="none" w="med" len="med"/>
                      <a:tailEnd type="none" w="med" len="med"/>
                    </a:lnL>
                  </a:tcPr>
                </a:tc>
                <a:tc>
                  <a:txBody>
                    <a:bodyPr/>
                    <a:lstStyle/>
                    <a:p>
                      <a:pPr marL="0" marR="0" lvl="0" indent="-22225" algn="ctr" rtl="0">
                        <a:lnSpc>
                          <a:spcPct val="100000"/>
                        </a:lnSpc>
                        <a:spcBef>
                          <a:spcPts val="0"/>
                        </a:spcBef>
                        <a:spcAft>
                          <a:spcPts val="0"/>
                        </a:spcAft>
                        <a:buClr>
                          <a:srgbClr val="000000"/>
                        </a:buClr>
                        <a:buSzPts val="350"/>
                        <a:buFont typeface="Arial"/>
                        <a:buNone/>
                      </a:pPr>
                      <a:r>
                        <a:rPr lang="en-US" sz="1400" b="1" u="none" strike="noStrike" cap="none">
                          <a:latin typeface="Arial"/>
                          <a:ea typeface="Arial"/>
                          <a:cs typeface="Arial"/>
                          <a:sym typeface="Arial"/>
                        </a:rPr>
                        <a:t> $37.68</a:t>
                      </a:r>
                    </a:p>
                  </a:txBody>
                  <a:tcPr marL="91450" marR="91450" marT="45725" marB="45725">
                    <a:lnR w="12700" cap="flat" cmpd="sng">
                      <a:solidFill>
                        <a:schemeClr val="lt1"/>
                      </a:solidFill>
                      <a:prstDash val="solid"/>
                      <a:round/>
                      <a:headEnd type="none" w="med" len="med"/>
                      <a:tailEnd type="none" w="med" len="med"/>
                    </a:lnR>
                  </a:tcPr>
                </a:tc>
              </a:tr>
              <a:tr h="292250">
                <a:tc>
                  <a:txBody>
                    <a:bodyPr/>
                    <a:lstStyle/>
                    <a:p>
                      <a:pPr marL="0" marR="0" lvl="0" indent="-88900" algn="ctr" rtl="0">
                        <a:lnSpc>
                          <a:spcPct val="100000"/>
                        </a:lnSpc>
                        <a:spcBef>
                          <a:spcPts val="0"/>
                        </a:spcBef>
                        <a:spcAft>
                          <a:spcPts val="0"/>
                        </a:spcAft>
                        <a:buClr>
                          <a:srgbClr val="000000"/>
                        </a:buClr>
                        <a:buSzPts val="1400"/>
                        <a:buFont typeface="Arial"/>
                        <a:buNone/>
                      </a:pPr>
                      <a:r>
                        <a:rPr lang="en-US" sz="1400" b="1" u="none" strike="noStrike" cap="none">
                          <a:latin typeface="Arial"/>
                          <a:ea typeface="Arial"/>
                          <a:cs typeface="Arial"/>
                          <a:sym typeface="Arial"/>
                        </a:rPr>
                        <a:t>salary</a:t>
                      </a:r>
                    </a:p>
                  </a:txBody>
                  <a:tcPr marL="91450" marR="91450" marT="45725" marB="45725">
                    <a:lnL w="12700" cap="flat" cmpd="sng">
                      <a:solidFill>
                        <a:schemeClr val="lt1"/>
                      </a:solidFill>
                      <a:prstDash val="solid"/>
                      <a:round/>
                      <a:headEnd type="none" w="med" len="med"/>
                      <a:tailEnd type="none" w="med" len="med"/>
                    </a:lnL>
                    <a:lnB w="12700" cap="flat" cmpd="sng">
                      <a:solidFill>
                        <a:schemeClr val="lt1"/>
                      </a:solidFill>
                      <a:prstDash val="solid"/>
                      <a:round/>
                      <a:headEnd type="none" w="med" len="med"/>
                      <a:tailEnd type="none" w="med" len="med"/>
                    </a:lnB>
                  </a:tcPr>
                </a:tc>
                <a:tc>
                  <a:txBody>
                    <a:bodyPr/>
                    <a:lstStyle/>
                    <a:p>
                      <a:pPr marL="0" marR="0" lvl="0" indent="-88900" algn="ctr" rtl="0">
                        <a:lnSpc>
                          <a:spcPct val="100000"/>
                        </a:lnSpc>
                        <a:spcBef>
                          <a:spcPts val="0"/>
                        </a:spcBef>
                        <a:spcAft>
                          <a:spcPts val="0"/>
                        </a:spcAft>
                        <a:buClr>
                          <a:srgbClr val="000000"/>
                        </a:buClr>
                        <a:buSzPts val="1400"/>
                        <a:buFont typeface="Arial"/>
                        <a:buNone/>
                      </a:pPr>
                      <a:r>
                        <a:rPr lang="en-US" sz="1400" b="1" u="none" strike="noStrike" cap="none">
                          <a:latin typeface="Arial"/>
                          <a:ea typeface="Arial"/>
                          <a:cs typeface="Arial"/>
                          <a:sym typeface="Arial"/>
                        </a:rPr>
                        <a:t>4,000</a:t>
                      </a:r>
                    </a:p>
                  </a:txBody>
                  <a:tcPr marL="91450" marR="91450" marT="45725" marB="45725">
                    <a:lnR w="12700" cap="flat" cmpd="sng">
                      <a:solidFill>
                        <a:schemeClr val="lt1"/>
                      </a:solidFill>
                      <a:prstDash val="solid"/>
                      <a:round/>
                      <a:headEnd type="none" w="med" len="med"/>
                      <a:tailEnd type="none" w="med" len="med"/>
                    </a:lnR>
                    <a:lnB w="12700" cap="flat" cmpd="sng">
                      <a:solidFill>
                        <a:schemeClr val="lt1"/>
                      </a:solidFill>
                      <a:prstDash val="solid"/>
                      <a:round/>
                      <a:headEnd type="none" w="med" len="med"/>
                      <a:tailEnd type="none" w="med" len="med"/>
                    </a:lnB>
                  </a:tcPr>
                </a:tc>
              </a:tr>
            </a:tbl>
          </a:graphicData>
        </a:graphic>
      </p:graphicFrame>
      <p:graphicFrame>
        <p:nvGraphicFramePr>
          <p:cNvPr id="208" name="Shape 208"/>
          <p:cNvGraphicFramePr/>
          <p:nvPr>
            <p:extLst>
              <p:ext uri="{D42A27DB-BD31-4B8C-83A1-F6EECF244321}">
                <p14:modId xmlns:p14="http://schemas.microsoft.com/office/powerpoint/2010/main" val="1764329836"/>
              </p:ext>
            </p:extLst>
          </p:nvPr>
        </p:nvGraphicFramePr>
        <p:xfrm>
          <a:off x="304800" y="2430479"/>
          <a:ext cx="4572000" cy="2016125"/>
        </p:xfrm>
        <a:graphic>
          <a:graphicData uri="http://schemas.openxmlformats.org/drawingml/2006/table">
            <a:tbl>
              <a:tblPr>
                <a:noFill/>
                <a:tableStyleId>{DBB3ED55-972D-4669-B965-E18208C98F14}</a:tableStyleId>
              </a:tblPr>
              <a:tblGrid>
                <a:gridCol w="2590800"/>
                <a:gridCol w="1066800"/>
                <a:gridCol w="914400"/>
              </a:tblGrid>
              <a:tr h="274325">
                <a:tc gridSpan="3">
                  <a:txBody>
                    <a:bodyPr/>
                    <a:lstStyle/>
                    <a:p>
                      <a:pPr marL="0" marR="0" lvl="0" indent="-22225" algn="ctr" rtl="0">
                        <a:lnSpc>
                          <a:spcPct val="100000"/>
                        </a:lnSpc>
                        <a:spcBef>
                          <a:spcPts val="0"/>
                        </a:spcBef>
                        <a:spcAft>
                          <a:spcPts val="0"/>
                        </a:spcAft>
                        <a:buClr>
                          <a:schemeClr val="dk1"/>
                        </a:buClr>
                        <a:buSzPts val="350"/>
                        <a:buFont typeface="Arial"/>
                        <a:buNone/>
                      </a:pPr>
                      <a:r>
                        <a:rPr lang="en-US" sz="1400" b="1" u="none" strike="noStrike" cap="none" dirty="0">
                          <a:solidFill>
                            <a:schemeClr val="dk1"/>
                          </a:solidFill>
                          <a:latin typeface="Arial"/>
                          <a:ea typeface="Arial"/>
                          <a:cs typeface="Arial"/>
                          <a:sym typeface="Arial"/>
                        </a:rPr>
                        <a:t>Economics of One Unit</a:t>
                      </a:r>
                    </a:p>
                  </a:txBody>
                  <a:tcPr marL="45075" marR="45075" marT="11425" marB="0">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r>
              <a:tr h="281325">
                <a:tc>
                  <a:txBody>
                    <a:bodyPr/>
                    <a:lstStyle/>
                    <a:p>
                      <a:pPr marL="0" marR="0" lvl="0" indent="-22225" algn="l" rtl="0">
                        <a:lnSpc>
                          <a:spcPct val="100000"/>
                        </a:lnSpc>
                        <a:spcBef>
                          <a:spcPts val="0"/>
                        </a:spcBef>
                        <a:spcAft>
                          <a:spcPts val="0"/>
                        </a:spcAft>
                        <a:buClr>
                          <a:srgbClr val="00FFFF"/>
                        </a:buClr>
                        <a:buSzPts val="350"/>
                        <a:buFont typeface="Arial"/>
                        <a:buNone/>
                      </a:pPr>
                      <a:r>
                        <a:rPr lang="en-US" sz="1400" b="1" u="none" strike="noStrike" cap="none">
                          <a:solidFill>
                            <a:srgbClr val="00FFFF"/>
                          </a:solidFill>
                          <a:latin typeface="Arial"/>
                          <a:ea typeface="Arial"/>
                          <a:cs typeface="Arial"/>
                          <a:sym typeface="Arial"/>
                        </a:rPr>
                        <a:t>Selling Price</a:t>
                      </a:r>
                    </a:p>
                  </a:txBody>
                  <a:tcPr marL="45075" marR="45075" marT="11425" marB="0" anchor="ctr">
                    <a:lnL w="12700" cap="flat" cmpd="sng">
                      <a:solidFill>
                        <a:schemeClr val="lt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dk1"/>
                    </a:solidFill>
                  </a:tcPr>
                </a:tc>
                <a:tc>
                  <a:txBody>
                    <a:bodyPr/>
                    <a:lstStyle/>
                    <a:p>
                      <a:pPr marL="0" marR="0" lvl="0" indent="-22225" algn="l" rtl="0">
                        <a:lnSpc>
                          <a:spcPct val="100000"/>
                        </a:lnSpc>
                        <a:spcBef>
                          <a:spcPts val="0"/>
                        </a:spcBef>
                        <a:spcAft>
                          <a:spcPts val="0"/>
                        </a:spcAft>
                        <a:buClr>
                          <a:srgbClr val="000000"/>
                        </a:buClr>
                        <a:buSzPts val="350"/>
                        <a:buFont typeface="Arial"/>
                        <a:buNone/>
                      </a:pPr>
                      <a:endParaRPr sz="1400" u="none" strike="noStrike" cap="none">
                        <a:solidFill>
                          <a:srgbClr val="00FFFF"/>
                        </a:solidFill>
                        <a:latin typeface="Arial"/>
                        <a:ea typeface="Arial"/>
                        <a:cs typeface="Arial"/>
                        <a:sym typeface="Arial"/>
                      </a:endParaRPr>
                    </a:p>
                  </a:txBody>
                  <a:tcPr marL="45075" marR="45075" marT="11425" marB="0" anchor="ctr">
                    <a:lnL w="9525" cap="flat" cmpd="sng">
                      <a:solidFill>
                        <a:srgbClr val="000000">
                          <a:alpha val="0"/>
                        </a:srgbClr>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a:txBody>
                    <a:bodyPr/>
                    <a:lstStyle/>
                    <a:p>
                      <a:pPr marL="0" marR="0" lvl="0" indent="-22225" algn="r" rtl="0">
                        <a:lnSpc>
                          <a:spcPct val="100000"/>
                        </a:lnSpc>
                        <a:spcBef>
                          <a:spcPts val="0"/>
                        </a:spcBef>
                        <a:spcAft>
                          <a:spcPts val="0"/>
                        </a:spcAft>
                        <a:buClr>
                          <a:srgbClr val="00FFFF"/>
                        </a:buClr>
                        <a:buSzPts val="350"/>
                        <a:buFont typeface="Arial"/>
                        <a:buNone/>
                      </a:pPr>
                      <a:r>
                        <a:rPr lang="en-US" sz="1400" b="1" u="none" strike="noStrike" cap="none">
                          <a:solidFill>
                            <a:srgbClr val="00FFFF"/>
                          </a:solidFill>
                          <a:latin typeface="Arial"/>
                          <a:ea typeface="Arial"/>
                          <a:cs typeface="Arial"/>
                          <a:sym typeface="Arial"/>
                        </a:rPr>
                        <a:t>$</a:t>
                      </a:r>
                      <a:r>
                        <a:rPr lang="en-US" sz="1400" b="1" u="none" strike="noStrike" cap="none">
                          <a:solidFill>
                            <a:srgbClr val="00FFFF"/>
                          </a:solidFill>
                        </a:rPr>
                        <a:t>240</a:t>
                      </a:r>
                      <a:r>
                        <a:rPr lang="en-US" sz="1400" b="1" u="none" strike="noStrike" cap="none">
                          <a:solidFill>
                            <a:srgbClr val="00FFFF"/>
                          </a:solidFill>
                          <a:latin typeface="Arial"/>
                          <a:ea typeface="Arial"/>
                          <a:cs typeface="Arial"/>
                          <a:sym typeface="Arial"/>
                        </a:rPr>
                        <a:t>.00</a:t>
                      </a:r>
                    </a:p>
                  </a:txBody>
                  <a:tcPr marL="45075" marR="45075" marT="114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r>
              <a:tr h="301600">
                <a:tc>
                  <a:txBody>
                    <a:bodyPr/>
                    <a:lstStyle/>
                    <a:p>
                      <a:pPr marL="0" marR="0" lvl="0" indent="-22225" algn="l"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      Cost of var. materials exp.</a:t>
                      </a:r>
                    </a:p>
                  </a:txBody>
                  <a:tcPr marL="45075" marR="45075" marT="114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dk1"/>
                    </a:solidFill>
                  </a:tcPr>
                </a:tc>
                <a:tc>
                  <a:txBody>
                    <a:bodyPr/>
                    <a:lstStyle/>
                    <a:p>
                      <a:pPr marL="0" marR="0" lvl="0" indent="-22225" algn="r"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$4.91</a:t>
                      </a:r>
                    </a:p>
                  </a:txBody>
                  <a:tcPr marL="45075" marR="45075" marT="114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dk1"/>
                    </a:solidFill>
                  </a:tcPr>
                </a:tc>
                <a:tc>
                  <a:txBody>
                    <a:bodyPr/>
                    <a:lstStyle/>
                    <a:p>
                      <a:pPr marL="0" marR="0" lvl="0" indent="-22225" algn="l" rtl="0">
                        <a:lnSpc>
                          <a:spcPct val="100000"/>
                        </a:lnSpc>
                        <a:spcBef>
                          <a:spcPts val="0"/>
                        </a:spcBef>
                        <a:spcAft>
                          <a:spcPts val="0"/>
                        </a:spcAft>
                        <a:buClr>
                          <a:srgbClr val="000000"/>
                        </a:buClr>
                        <a:buSzPts val="350"/>
                        <a:buFont typeface="Arial"/>
                        <a:buNone/>
                      </a:pPr>
                      <a:endParaRPr sz="1400" u="none" strike="noStrike" cap="none">
                        <a:solidFill>
                          <a:srgbClr val="00FFFF"/>
                        </a:solidFill>
                        <a:latin typeface="Arial"/>
                        <a:ea typeface="Arial"/>
                        <a:cs typeface="Arial"/>
                        <a:sym typeface="Arial"/>
                      </a:endParaRPr>
                    </a:p>
                  </a:txBody>
                  <a:tcPr marL="45075" marR="45075" marT="114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dk1"/>
                    </a:solidFill>
                  </a:tcPr>
                </a:tc>
              </a:tr>
              <a:tr h="281325">
                <a:tc>
                  <a:txBody>
                    <a:bodyPr/>
                    <a:lstStyle/>
                    <a:p>
                      <a:pPr marL="0" marR="0" lvl="0" indent="-22225" algn="l"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      Cost of labor </a:t>
                      </a:r>
                    </a:p>
                  </a:txBody>
                  <a:tcPr marL="45075" marR="45075" marT="114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dk1"/>
                    </a:solidFill>
                  </a:tcPr>
                </a:tc>
                <a:tc>
                  <a:txBody>
                    <a:bodyPr/>
                    <a:lstStyle/>
                    <a:p>
                      <a:pPr marL="0" marR="0" lvl="0" indent="-22225" algn="r" rtl="0">
                        <a:lnSpc>
                          <a:spcPct val="100000"/>
                        </a:lnSpc>
                        <a:spcBef>
                          <a:spcPts val="0"/>
                        </a:spcBef>
                        <a:spcAft>
                          <a:spcPts val="0"/>
                        </a:spcAft>
                        <a:buClr>
                          <a:srgbClr val="00FFFF"/>
                        </a:buClr>
                        <a:buSzPts val="350"/>
                        <a:buFont typeface="Arial"/>
                        <a:buNone/>
                      </a:pPr>
                      <a:r>
                        <a:rPr lang="en-US" sz="1400" u="none" strike="noStrike" cap="none" dirty="0">
                          <a:solidFill>
                            <a:srgbClr val="00FFFF"/>
                          </a:solidFill>
                          <a:latin typeface="Arial"/>
                          <a:ea typeface="Arial"/>
                          <a:cs typeface="Arial"/>
                          <a:sym typeface="Arial"/>
                        </a:rPr>
                        <a:t>$20.20</a:t>
                      </a:r>
                    </a:p>
                  </a:txBody>
                  <a:tcPr marL="45075" marR="45075" marT="114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dk1"/>
                    </a:solidFill>
                  </a:tcPr>
                </a:tc>
                <a:tc>
                  <a:txBody>
                    <a:bodyPr/>
                    <a:lstStyle/>
                    <a:p>
                      <a:pPr marL="0" marR="0" lvl="0" indent="-22225" algn="l" rtl="0">
                        <a:lnSpc>
                          <a:spcPct val="100000"/>
                        </a:lnSpc>
                        <a:spcBef>
                          <a:spcPts val="0"/>
                        </a:spcBef>
                        <a:spcAft>
                          <a:spcPts val="0"/>
                        </a:spcAft>
                        <a:buClr>
                          <a:srgbClr val="000000"/>
                        </a:buClr>
                        <a:buSzPts val="350"/>
                        <a:buFont typeface="Arial"/>
                        <a:buNone/>
                      </a:pPr>
                      <a:endParaRPr sz="1400" u="none" strike="noStrike" cap="none">
                        <a:solidFill>
                          <a:srgbClr val="00FFFF"/>
                        </a:solidFill>
                        <a:latin typeface="Arial"/>
                        <a:ea typeface="Arial"/>
                        <a:cs typeface="Arial"/>
                        <a:sym typeface="Arial"/>
                      </a:endParaRPr>
                    </a:p>
                  </a:txBody>
                  <a:tcPr marL="45075" marR="45075" marT="114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dk1"/>
                    </a:solidFill>
                  </a:tcPr>
                </a:tc>
              </a:tr>
              <a:tr h="314900">
                <a:tc>
                  <a:txBody>
                    <a:bodyPr/>
                    <a:lstStyle/>
                    <a:p>
                      <a:pPr marL="0" marR="0" lvl="0" indent="-22225" algn="l"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      Other variable costs</a:t>
                      </a:r>
                    </a:p>
                  </a:txBody>
                  <a:tcPr marL="45075" marR="45075" marT="114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dk1"/>
                    </a:solidFill>
                  </a:tcPr>
                </a:tc>
                <a:tc>
                  <a:txBody>
                    <a:bodyPr/>
                    <a:lstStyle/>
                    <a:p>
                      <a:pPr marL="0" marR="0" lvl="0" indent="-22225" algn="r" rtl="0">
                        <a:lnSpc>
                          <a:spcPct val="100000"/>
                        </a:lnSpc>
                        <a:spcBef>
                          <a:spcPts val="0"/>
                        </a:spcBef>
                        <a:spcAft>
                          <a:spcPts val="0"/>
                        </a:spcAft>
                        <a:buClr>
                          <a:srgbClr val="00FFFF"/>
                        </a:buClr>
                        <a:buSzPts val="350"/>
                        <a:buFont typeface="Arial"/>
                        <a:buNone/>
                      </a:pPr>
                      <a:r>
                        <a:rPr lang="en-US" sz="1400" u="none" strike="noStrike" cap="none" dirty="0">
                          <a:solidFill>
                            <a:srgbClr val="00FFFF"/>
                          </a:solidFill>
                          <a:latin typeface="Arial"/>
                          <a:ea typeface="Arial"/>
                          <a:cs typeface="Arial"/>
                          <a:sym typeface="Arial"/>
                        </a:rPr>
                        <a:t>$</a:t>
                      </a:r>
                      <a:r>
                        <a:rPr lang="en-US" sz="1400" b="0" i="0" u="none" strike="noStrike" kern="1200" cap="none" dirty="0">
                          <a:solidFill>
                            <a:srgbClr val="00FFFF"/>
                          </a:solidFill>
                          <a:latin typeface="Arial"/>
                          <a:ea typeface="Arial"/>
                          <a:cs typeface="Arial"/>
                        </a:rPr>
                        <a:t>1</a:t>
                      </a:r>
                      <a:r>
                        <a:rPr lang="en-US" sz="1400" u="none" strike="noStrike" cap="none" dirty="0">
                          <a:solidFill>
                            <a:srgbClr val="00FFFF"/>
                          </a:solidFill>
                          <a:latin typeface="Arial"/>
                          <a:ea typeface="Arial"/>
                          <a:cs typeface="Arial"/>
                          <a:sym typeface="Arial"/>
                        </a:rPr>
                        <a:t>.00</a:t>
                      </a:r>
                    </a:p>
                  </a:txBody>
                  <a:tcPr marL="45075" marR="45075" marT="114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a:txBody>
                    <a:bodyPr/>
                    <a:lstStyle/>
                    <a:p>
                      <a:pPr marL="0" marR="0" lvl="0" indent="-22225" algn="r" rtl="0">
                        <a:lnSpc>
                          <a:spcPct val="100000"/>
                        </a:lnSpc>
                        <a:spcBef>
                          <a:spcPts val="0"/>
                        </a:spcBef>
                        <a:spcAft>
                          <a:spcPts val="0"/>
                        </a:spcAft>
                        <a:buClr>
                          <a:srgbClr val="000000"/>
                        </a:buClr>
                        <a:buSzPts val="350"/>
                        <a:buFont typeface="Arial"/>
                        <a:buNone/>
                      </a:pPr>
                      <a:endParaRPr sz="1400" b="1" u="none" strike="noStrike" cap="none">
                        <a:solidFill>
                          <a:srgbClr val="00FFFF"/>
                        </a:solidFill>
                        <a:latin typeface="Arial"/>
                        <a:ea typeface="Arial"/>
                        <a:cs typeface="Arial"/>
                        <a:sym typeface="Arial"/>
                      </a:endParaRPr>
                    </a:p>
                  </a:txBody>
                  <a:tcPr marL="45075" marR="45075" marT="114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r>
              <a:tr h="281325">
                <a:tc>
                  <a:txBody>
                    <a:bodyPr/>
                    <a:lstStyle/>
                    <a:p>
                      <a:pPr marL="0" marR="0" lvl="0" indent="-22225" algn="l" rtl="0">
                        <a:lnSpc>
                          <a:spcPct val="100000"/>
                        </a:lnSpc>
                        <a:spcBef>
                          <a:spcPts val="0"/>
                        </a:spcBef>
                        <a:spcAft>
                          <a:spcPts val="0"/>
                        </a:spcAft>
                        <a:buClr>
                          <a:srgbClr val="00FFFF"/>
                        </a:buClr>
                        <a:buSzPts val="350"/>
                        <a:buFont typeface="Arial"/>
                        <a:buNone/>
                      </a:pPr>
                      <a:r>
                        <a:rPr lang="en-US" sz="1400" b="1" u="none" strike="noStrike" cap="none">
                          <a:solidFill>
                            <a:srgbClr val="00FFFF"/>
                          </a:solidFill>
                          <a:latin typeface="Arial"/>
                          <a:ea typeface="Arial"/>
                          <a:cs typeface="Arial"/>
                          <a:sym typeface="Arial"/>
                        </a:rPr>
                        <a:t>Total COGS/ COSS</a:t>
                      </a:r>
                    </a:p>
                  </a:txBody>
                  <a:tcPr marL="45075" marR="45075" marT="11425" marB="0" anchor="ctr">
                    <a:lnL w="12700" cap="flat" cmpd="sng">
                      <a:solidFill>
                        <a:schemeClr val="lt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dk1"/>
                    </a:solidFill>
                  </a:tcPr>
                </a:tc>
                <a:tc>
                  <a:txBody>
                    <a:bodyPr/>
                    <a:lstStyle/>
                    <a:p>
                      <a:pPr marL="0" marR="0" lvl="0" indent="-22225" algn="l" rtl="0">
                        <a:lnSpc>
                          <a:spcPct val="100000"/>
                        </a:lnSpc>
                        <a:spcBef>
                          <a:spcPts val="0"/>
                        </a:spcBef>
                        <a:spcAft>
                          <a:spcPts val="0"/>
                        </a:spcAft>
                        <a:buClr>
                          <a:srgbClr val="000000"/>
                        </a:buClr>
                        <a:buSzPts val="350"/>
                        <a:buFont typeface="Arial"/>
                        <a:buNone/>
                      </a:pPr>
                      <a:endParaRPr sz="1400" u="none" strike="noStrike" cap="none">
                        <a:solidFill>
                          <a:srgbClr val="00FFFF"/>
                        </a:solidFill>
                        <a:latin typeface="Arial"/>
                        <a:ea typeface="Arial"/>
                        <a:cs typeface="Arial"/>
                        <a:sym typeface="Arial"/>
                      </a:endParaRPr>
                    </a:p>
                  </a:txBody>
                  <a:tcPr marL="45075" marR="45075" marT="11425" marB="0" anchor="ctr">
                    <a:lnL w="9525" cap="flat" cmpd="sng">
                      <a:solidFill>
                        <a:srgbClr val="000000">
                          <a:alpha val="0"/>
                        </a:srgbClr>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dk1"/>
                    </a:solidFill>
                  </a:tcPr>
                </a:tc>
                <a:tc>
                  <a:txBody>
                    <a:bodyPr/>
                    <a:lstStyle/>
                    <a:p>
                      <a:pPr marL="0" marR="0" lvl="0" indent="-88900" algn="r" rtl="0">
                        <a:lnSpc>
                          <a:spcPct val="100000"/>
                        </a:lnSpc>
                        <a:spcBef>
                          <a:spcPts val="0"/>
                        </a:spcBef>
                        <a:spcAft>
                          <a:spcPts val="0"/>
                        </a:spcAft>
                        <a:buClr>
                          <a:schemeClr val="lt1"/>
                        </a:buClr>
                        <a:buSzPts val="1400"/>
                        <a:buFont typeface="Arial"/>
                        <a:buNone/>
                      </a:pPr>
                      <a:r>
                        <a:rPr lang="en-US" sz="1400" b="1" i="0" u="none" strike="noStrike" kern="1200" cap="none" dirty="0">
                          <a:solidFill>
                            <a:srgbClr val="00FFFF"/>
                          </a:solidFill>
                          <a:latin typeface="Arial"/>
                          <a:ea typeface="Arial"/>
                          <a:cs typeface="Arial"/>
                          <a:sym typeface="Arial"/>
                        </a:rPr>
                        <a:t>$</a:t>
                      </a:r>
                      <a:r>
                        <a:rPr lang="en-US" sz="1400" b="1" i="0" u="none" strike="noStrike" kern="1200" cap="none" dirty="0">
                          <a:solidFill>
                            <a:srgbClr val="00FFFF"/>
                          </a:solidFill>
                          <a:latin typeface="Arial"/>
                          <a:ea typeface="Arial"/>
                          <a:cs typeface="Arial"/>
                        </a:rPr>
                        <a:t>26</a:t>
                      </a:r>
                      <a:r>
                        <a:rPr lang="en-US" sz="1400" b="1" i="0" u="none" strike="noStrike" kern="1200" cap="none" dirty="0">
                          <a:solidFill>
                            <a:srgbClr val="00FFFF"/>
                          </a:solidFill>
                          <a:latin typeface="Arial"/>
                          <a:ea typeface="Arial"/>
                          <a:cs typeface="Arial"/>
                          <a:sym typeface="Arial"/>
                        </a:rPr>
                        <a:t>.11</a:t>
                      </a:r>
                    </a:p>
                  </a:txBody>
                  <a:tcPr marL="45075" marR="45075" marT="114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r>
              <a:tr h="281325">
                <a:tc>
                  <a:txBody>
                    <a:bodyPr/>
                    <a:lstStyle/>
                    <a:p>
                      <a:pPr marL="0" marR="0" lvl="0" indent="-22225" algn="l" rtl="0">
                        <a:lnSpc>
                          <a:spcPct val="100000"/>
                        </a:lnSpc>
                        <a:spcBef>
                          <a:spcPts val="0"/>
                        </a:spcBef>
                        <a:spcAft>
                          <a:spcPts val="0"/>
                        </a:spcAft>
                        <a:buClr>
                          <a:srgbClr val="00FFFF"/>
                        </a:buClr>
                        <a:buSzPts val="350"/>
                        <a:buFont typeface="Arial"/>
                        <a:buNone/>
                      </a:pPr>
                      <a:r>
                        <a:rPr lang="en-US" sz="1400" b="1" u="none" strike="noStrike" cap="none">
                          <a:solidFill>
                            <a:srgbClr val="00FFFF"/>
                          </a:solidFill>
                          <a:latin typeface="Arial"/>
                          <a:ea typeface="Arial"/>
                          <a:cs typeface="Arial"/>
                          <a:sym typeface="Arial"/>
                        </a:rPr>
                        <a:t>Contribution Margin</a:t>
                      </a:r>
                    </a:p>
                  </a:txBody>
                  <a:tcPr marL="45075" marR="45075" marT="11425" marB="0" anchor="ctr">
                    <a:lnL w="12700" cap="flat" cmpd="sng">
                      <a:solidFill>
                        <a:schemeClr val="lt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a:txBody>
                    <a:bodyPr/>
                    <a:lstStyle/>
                    <a:p>
                      <a:pPr marL="0" marR="0" lvl="0" indent="-22225" algn="l" rtl="0">
                        <a:lnSpc>
                          <a:spcPct val="100000"/>
                        </a:lnSpc>
                        <a:spcBef>
                          <a:spcPts val="0"/>
                        </a:spcBef>
                        <a:spcAft>
                          <a:spcPts val="0"/>
                        </a:spcAft>
                        <a:buClr>
                          <a:srgbClr val="000000"/>
                        </a:buClr>
                        <a:buSzPts val="350"/>
                        <a:buFont typeface="Arial"/>
                        <a:buNone/>
                      </a:pPr>
                      <a:endParaRPr sz="1400" u="none" strike="noStrike" cap="none">
                        <a:solidFill>
                          <a:srgbClr val="00FFFF"/>
                        </a:solidFill>
                        <a:latin typeface="Arial"/>
                        <a:ea typeface="Arial"/>
                        <a:cs typeface="Arial"/>
                        <a:sym typeface="Arial"/>
                      </a:endParaRPr>
                    </a:p>
                  </a:txBody>
                  <a:tcPr marL="45075" marR="45075" marT="11425" marB="0" anchor="ctr">
                    <a:lnL w="9525" cap="flat" cmpd="sng">
                      <a:solidFill>
                        <a:srgbClr val="000000">
                          <a:alpha val="0"/>
                        </a:srgbClr>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a:txBody>
                    <a:bodyPr/>
                    <a:lstStyle/>
                    <a:p>
                      <a:pPr marL="0" marR="0" lvl="0" indent="-88900" algn="r" rtl="0">
                        <a:lnSpc>
                          <a:spcPct val="100000"/>
                        </a:lnSpc>
                        <a:spcBef>
                          <a:spcPts val="0"/>
                        </a:spcBef>
                        <a:spcAft>
                          <a:spcPts val="0"/>
                        </a:spcAft>
                        <a:buClr>
                          <a:schemeClr val="lt1"/>
                        </a:buClr>
                        <a:buSzPts val="1400"/>
                        <a:buFont typeface="Arial"/>
                        <a:buNone/>
                      </a:pPr>
                      <a:r>
                        <a:rPr lang="en-US" sz="1400" b="1" u="none" strike="noStrike" cap="none" dirty="0">
                          <a:solidFill>
                            <a:srgbClr val="00FFFF"/>
                          </a:solidFill>
                          <a:latin typeface="Arial"/>
                          <a:ea typeface="Arial"/>
                          <a:cs typeface="Arial"/>
                          <a:sym typeface="Arial"/>
                        </a:rPr>
                        <a:t>$</a:t>
                      </a:r>
                      <a:r>
                        <a:rPr lang="en-US" sz="1400" b="1" u="none" strike="noStrike" cap="none" dirty="0">
                          <a:solidFill>
                            <a:srgbClr val="00FFFF"/>
                          </a:solidFill>
                        </a:rPr>
                        <a:t>209</a:t>
                      </a:r>
                      <a:r>
                        <a:rPr lang="en-US" sz="1400" b="1" u="none" strike="noStrike" cap="none" dirty="0">
                          <a:solidFill>
                            <a:srgbClr val="00FFFF"/>
                          </a:solidFill>
                          <a:latin typeface="Arial"/>
                          <a:ea typeface="Arial"/>
                          <a:cs typeface="Arial"/>
                          <a:sym typeface="Arial"/>
                        </a:rPr>
                        <a:t>.89</a:t>
                      </a:r>
                    </a:p>
                  </a:txBody>
                  <a:tcPr marL="45075" marR="45075" marT="11425"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r>
            </a:tbl>
          </a:graphicData>
        </a:graphic>
      </p:graphicFrame>
      <p:graphicFrame>
        <p:nvGraphicFramePr>
          <p:cNvPr id="209" name="Shape 209"/>
          <p:cNvGraphicFramePr/>
          <p:nvPr/>
        </p:nvGraphicFramePr>
        <p:xfrm>
          <a:off x="304800" y="1439438"/>
          <a:ext cx="4572000" cy="609620"/>
        </p:xfrm>
        <a:graphic>
          <a:graphicData uri="http://schemas.openxmlformats.org/drawingml/2006/table">
            <a:tbl>
              <a:tblPr firstRow="1" bandRow="1">
                <a:noFill/>
                <a:tableStyleId>{2D9963E8-94A9-4745-A7C8-8372EB403139}</a:tableStyleId>
              </a:tblPr>
              <a:tblGrid>
                <a:gridCol w="4572000"/>
              </a:tblGrid>
              <a:tr h="301750">
                <a:tc>
                  <a:txBody>
                    <a:bodyPr/>
                    <a:lstStyle/>
                    <a:p>
                      <a:pPr marL="0" marR="0" lvl="0" indent="-88900" algn="ctr" rtl="0">
                        <a:lnSpc>
                          <a:spcPct val="100000"/>
                        </a:lnSpc>
                        <a:spcBef>
                          <a:spcPts val="0"/>
                        </a:spcBef>
                        <a:spcAft>
                          <a:spcPts val="0"/>
                        </a:spcAft>
                        <a:buClr>
                          <a:schemeClr val="dk1"/>
                        </a:buClr>
                        <a:buSzPts val="1400"/>
                        <a:buFont typeface="Arial"/>
                        <a:buNone/>
                      </a:pPr>
                      <a:r>
                        <a:rPr lang="en-US" sz="1400" b="1" u="none" strike="noStrike" cap="none">
                          <a:solidFill>
                            <a:schemeClr val="dk1"/>
                          </a:solidFill>
                          <a:latin typeface="Arial"/>
                          <a:ea typeface="Arial"/>
                          <a:cs typeface="Arial"/>
                          <a:sym typeface="Arial"/>
                        </a:rPr>
                        <a:t>Definition of One Unit</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lt1"/>
                    </a:solidFill>
                  </a:tcPr>
                </a:tc>
              </a:tr>
              <a:tr h="182875">
                <a:tc>
                  <a:txBody>
                    <a:bodyPr/>
                    <a:lstStyle/>
                    <a:p>
                      <a:pPr marL="0" marR="0" lvl="0" indent="-88900" algn="ctr" rtl="0">
                        <a:lnSpc>
                          <a:spcPct val="100000"/>
                        </a:lnSpc>
                        <a:spcBef>
                          <a:spcPts val="0"/>
                        </a:spcBef>
                        <a:spcAft>
                          <a:spcPts val="0"/>
                        </a:spcAft>
                        <a:buClr>
                          <a:schemeClr val="lt1"/>
                        </a:buClr>
                        <a:buSzPts val="1400"/>
                        <a:buFont typeface="Arial"/>
                        <a:buNone/>
                      </a:pPr>
                      <a:r>
                        <a:rPr lang="en-US" sz="1400" b="0" u="none" strike="noStrike" cap="none">
                          <a:solidFill>
                            <a:srgbClr val="00FFFF"/>
                          </a:solidFill>
                          <a:latin typeface="Arial"/>
                          <a:ea typeface="Arial"/>
                          <a:cs typeface="Arial"/>
                          <a:sym typeface="Arial"/>
                        </a:rPr>
                        <a:t>2 hour art therapy for teens with depression</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r>
            </a:tbl>
          </a:graphicData>
        </a:graphic>
      </p:graphicFrame>
      <p:graphicFrame>
        <p:nvGraphicFramePr>
          <p:cNvPr id="210" name="Shape 210"/>
          <p:cNvGraphicFramePr/>
          <p:nvPr>
            <p:extLst>
              <p:ext uri="{D42A27DB-BD31-4B8C-83A1-F6EECF244321}">
                <p14:modId xmlns:p14="http://schemas.microsoft.com/office/powerpoint/2010/main" val="2627872883"/>
              </p:ext>
            </p:extLst>
          </p:nvPr>
        </p:nvGraphicFramePr>
        <p:xfrm>
          <a:off x="304800" y="4828032"/>
          <a:ext cx="4572000" cy="810775"/>
        </p:xfrm>
        <a:graphic>
          <a:graphicData uri="http://schemas.openxmlformats.org/drawingml/2006/table">
            <a:tbl>
              <a:tblPr>
                <a:noFill/>
                <a:tableStyleId>{DBB3ED55-972D-4669-B965-E18208C98F14}</a:tableStyleId>
              </a:tblPr>
              <a:tblGrid>
                <a:gridCol w="1518925"/>
                <a:gridCol w="358850"/>
                <a:gridCol w="898075"/>
                <a:gridCol w="408225"/>
                <a:gridCol w="1387925"/>
              </a:tblGrid>
              <a:tr h="274325">
                <a:tc gridSpan="5">
                  <a:txBody>
                    <a:bodyPr/>
                    <a:lstStyle/>
                    <a:p>
                      <a:pPr marL="0" marR="0" lvl="0" indent="-22225" algn="ctr" rtl="0">
                        <a:lnSpc>
                          <a:spcPct val="100000"/>
                        </a:lnSpc>
                        <a:spcBef>
                          <a:spcPts val="0"/>
                        </a:spcBef>
                        <a:spcAft>
                          <a:spcPts val="0"/>
                        </a:spcAft>
                        <a:buClr>
                          <a:schemeClr val="dk1"/>
                        </a:buClr>
                        <a:buSzPts val="350"/>
                        <a:buFont typeface="Arial"/>
                        <a:buNone/>
                      </a:pPr>
                      <a:r>
                        <a:rPr lang="en-US" sz="1400" b="1" u="none" strike="noStrike" cap="none" dirty="0">
                          <a:solidFill>
                            <a:schemeClr val="dk1"/>
                          </a:solidFill>
                          <a:latin typeface="Arial"/>
                          <a:ea typeface="Arial"/>
                          <a:cs typeface="Arial"/>
                          <a:sym typeface="Arial"/>
                        </a:rPr>
                        <a:t>Monthly Break Even Units</a:t>
                      </a:r>
                    </a:p>
                  </a:txBody>
                  <a:tcPr marL="68575" marR="68575" marT="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8225">
                <a:tc>
                  <a:txBody>
                    <a:bodyPr/>
                    <a:lstStyle/>
                    <a:p>
                      <a:pPr marL="0" marR="0" lvl="0" indent="-22225" algn="ctr"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a:t>
                      </a:r>
                      <a:r>
                        <a:rPr lang="en-US" sz="1400" u="none" strike="noStrike" cap="none">
                          <a:solidFill>
                            <a:srgbClr val="00FFFF"/>
                          </a:solidFill>
                        </a:rPr>
                        <a:t>5767.68</a:t>
                      </a:r>
                    </a:p>
                  </a:txBody>
                  <a:tcPr marL="68575" marR="68575" marT="0" marB="0">
                    <a:lnL w="12700" cap="flat" cmpd="sng">
                      <a:solidFill>
                        <a:schemeClr val="lt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rowSpan="2">
                  <a:txBody>
                    <a:bodyPr/>
                    <a:lstStyle/>
                    <a:p>
                      <a:pPr marL="0" marR="0" lvl="0" indent="-22225" algn="r"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rowSpan="2">
                  <a:txBody>
                    <a:bodyPr/>
                    <a:lstStyle/>
                    <a:p>
                      <a:pPr marL="0" marR="0" lvl="0" indent="-22225" algn="ctr" rtl="0">
                        <a:lnSpc>
                          <a:spcPct val="100000"/>
                        </a:lnSpc>
                        <a:spcBef>
                          <a:spcPts val="0"/>
                        </a:spcBef>
                        <a:spcAft>
                          <a:spcPts val="0"/>
                        </a:spcAft>
                        <a:buClr>
                          <a:srgbClr val="00FFFF"/>
                        </a:buClr>
                        <a:buSzPts val="350"/>
                        <a:buFont typeface="Arial"/>
                        <a:buNone/>
                      </a:pPr>
                      <a:r>
                        <a:rPr lang="en-US" sz="1400" u="none" strike="noStrike" cap="none">
                          <a:solidFill>
                            <a:srgbClr val="00FFFF"/>
                          </a:solidFill>
                        </a:rPr>
                        <a:t>27.47</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rowSpan="2">
                  <a:txBody>
                    <a:bodyPr/>
                    <a:lstStyle/>
                    <a:p>
                      <a:pPr marL="0" marR="0" lvl="0" indent="-22225" algn="ctr"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a:t>
                      </a:r>
                    </a:p>
                  </a:txBody>
                  <a:tcPr marL="68575" marR="68575" marT="0" marB="0" anchor="ctr">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rowSpan="2">
                  <a:txBody>
                    <a:bodyPr/>
                    <a:lstStyle/>
                    <a:p>
                      <a:pPr marL="0" marR="0" lvl="0" indent="-22225" algn="ctr" rtl="0">
                        <a:lnSpc>
                          <a:spcPct val="100000"/>
                        </a:lnSpc>
                        <a:spcBef>
                          <a:spcPts val="0"/>
                        </a:spcBef>
                        <a:spcAft>
                          <a:spcPts val="0"/>
                        </a:spcAft>
                        <a:buClr>
                          <a:srgbClr val="00FFFF"/>
                        </a:buClr>
                        <a:buSzPts val="350"/>
                        <a:buFont typeface="Arial"/>
                        <a:buNone/>
                      </a:pPr>
                      <a:r>
                        <a:rPr lang="en-US" sz="1400" b="1" u="none" strike="noStrike" cap="none" dirty="0" smtClean="0">
                          <a:solidFill>
                            <a:srgbClr val="00FFFF"/>
                          </a:solidFill>
                        </a:rPr>
                        <a:t>28  </a:t>
                      </a:r>
                      <a:r>
                        <a:rPr lang="en-US" sz="1400" b="1" u="none" strike="noStrike" cap="none" dirty="0">
                          <a:solidFill>
                            <a:srgbClr val="00FFFF"/>
                          </a:solidFill>
                        </a:rPr>
                        <a:t>2-hour sessions</a:t>
                      </a:r>
                    </a:p>
                  </a:txBody>
                  <a:tcPr marL="68575" marR="68575" marT="0" marB="0" anchor="ctr">
                    <a:lnL w="9525" cap="flat" cmpd="sng">
                      <a:solidFill>
                        <a:srgbClr val="000000">
                          <a:alpha val="0"/>
                        </a:srgbClr>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r>
              <a:tr h="268225">
                <a:tc>
                  <a:txBody>
                    <a:bodyPr/>
                    <a:lstStyle/>
                    <a:p>
                      <a:pPr marL="0" marR="0" lvl="0" indent="-22225" algn="ctr" rtl="0">
                        <a:lnSpc>
                          <a:spcPct val="100000"/>
                        </a:lnSpc>
                        <a:spcBef>
                          <a:spcPts val="0"/>
                        </a:spcBef>
                        <a:spcAft>
                          <a:spcPts val="0"/>
                        </a:spcAft>
                        <a:buClr>
                          <a:srgbClr val="00FFFF"/>
                        </a:buClr>
                        <a:buSzPts val="350"/>
                        <a:buFont typeface="Arial"/>
                        <a:buNone/>
                      </a:pPr>
                      <a:r>
                        <a:rPr lang="en-US" sz="1400" u="none" strike="noStrike" cap="none">
                          <a:solidFill>
                            <a:srgbClr val="00FFFF"/>
                          </a:solidFill>
                          <a:latin typeface="Arial"/>
                          <a:ea typeface="Arial"/>
                          <a:cs typeface="Arial"/>
                          <a:sym typeface="Arial"/>
                        </a:rPr>
                        <a:t>$</a:t>
                      </a:r>
                      <a:r>
                        <a:rPr lang="en-US" sz="1400" u="none" strike="noStrike" cap="none">
                          <a:solidFill>
                            <a:srgbClr val="00FFFF"/>
                          </a:solidFill>
                        </a:rPr>
                        <a:t>209.89</a:t>
                      </a:r>
                    </a:p>
                  </a:txBody>
                  <a:tcPr marL="68575" marR="68575" marT="0" marB="0">
                    <a:lnL w="12700" cap="flat" cmpd="sng">
                      <a:solidFill>
                        <a:schemeClr val="lt1"/>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211" name="Shape 211"/>
          <p:cNvPicPr preferRelativeResize="0"/>
          <p:nvPr/>
        </p:nvPicPr>
        <p:blipFill rotWithShape="1">
          <a:blip r:embed="rId3">
            <a:alphaModFix/>
          </a:blip>
          <a:srcRect/>
          <a:stretch/>
        </p:blipFill>
        <p:spPr>
          <a:xfrm>
            <a:off x="0" y="5845976"/>
            <a:ext cx="9144000" cy="1010001"/>
          </a:xfrm>
          <a:prstGeom prst="rect">
            <a:avLst/>
          </a:prstGeom>
          <a:noFill/>
          <a:ln>
            <a:noFill/>
          </a:ln>
        </p:spPr>
      </p:pic>
      <p:sp>
        <p:nvSpPr>
          <p:cNvPr id="212" name="Shape 212"/>
          <p:cNvSpPr txBox="1"/>
          <p:nvPr/>
        </p:nvSpPr>
        <p:spPr>
          <a:xfrm>
            <a:off x="15240" y="6123354"/>
            <a:ext cx="2499360" cy="646331"/>
          </a:xfrm>
          <a:prstGeom prst="rect">
            <a:avLst/>
          </a:prstGeom>
          <a:noFill/>
          <a:ln>
            <a:noFill/>
          </a:ln>
        </p:spPr>
        <p:txBody>
          <a:bodyPr wrap="square" lIns="91425" tIns="45700" rIns="91425" bIns="45700" anchor="t" anchorCtr="0">
            <a:noAutofit/>
          </a:bodyPr>
          <a:lstStyle/>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 INSERT YOUR</a:t>
            </a:r>
          </a:p>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LOGO HERE ]</a:t>
            </a:r>
          </a:p>
        </p:txBody>
      </p:sp>
      <p:pic>
        <p:nvPicPr>
          <p:cNvPr id="213" name="Shape 213"/>
          <p:cNvPicPr preferRelativeResize="0"/>
          <p:nvPr/>
        </p:nvPicPr>
        <p:blipFill rotWithShape="1">
          <a:blip r:embed="rId4">
            <a:alphaModFix/>
          </a:blip>
          <a:srcRect/>
          <a:stretch/>
        </p:blipFill>
        <p:spPr>
          <a:xfrm>
            <a:off x="0" y="5845976"/>
            <a:ext cx="2163908" cy="10095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152400"/>
            <a:ext cx="8229600" cy="1143000"/>
          </a:xfrm>
          <a:prstGeom prst="rect">
            <a:avLst/>
          </a:prstGeom>
          <a:noFill/>
          <a:ln>
            <a:noFill/>
          </a:ln>
        </p:spPr>
        <p:txBody>
          <a:bodyPr wrap="square" lIns="91425" tIns="45700" rIns="91425" bIns="45700" anchor="ctr" anchorCtr="0">
            <a:noAutofit/>
          </a:bodyPr>
          <a:lstStyle/>
          <a:p>
            <a:pPr marL="0" marR="0" lvl="0" indent="-254000" algn="r" rtl="0">
              <a:lnSpc>
                <a:spcPct val="90000"/>
              </a:lnSpc>
              <a:spcBef>
                <a:spcPts val="0"/>
              </a:spcBef>
              <a:spcAft>
                <a:spcPts val="0"/>
              </a:spcAft>
              <a:buClr>
                <a:schemeClr val="lt1"/>
              </a:buClr>
              <a:buSzPts val="4000"/>
              <a:buFont typeface="Century Gothic"/>
              <a:buNone/>
            </a:pPr>
            <a:r>
              <a:rPr lang="en-US" sz="4000" b="0" i="0" u="none" strike="noStrike" cap="none">
                <a:solidFill>
                  <a:schemeClr val="lt1"/>
                </a:solidFill>
                <a:latin typeface="Century Gothic"/>
                <a:ea typeface="Century Gothic"/>
                <a:cs typeface="Century Gothic"/>
                <a:sym typeface="Century Gothic"/>
              </a:rPr>
              <a:t>MARKET ANALYSIS</a:t>
            </a:r>
          </a:p>
        </p:txBody>
      </p:sp>
      <p:graphicFrame>
        <p:nvGraphicFramePr>
          <p:cNvPr id="220" name="Shape 220"/>
          <p:cNvGraphicFramePr/>
          <p:nvPr>
            <p:extLst>
              <p:ext uri="{D42A27DB-BD31-4B8C-83A1-F6EECF244321}">
                <p14:modId xmlns:p14="http://schemas.microsoft.com/office/powerpoint/2010/main" val="1994112852"/>
              </p:ext>
            </p:extLst>
          </p:nvPr>
        </p:nvGraphicFramePr>
        <p:xfrm>
          <a:off x="381000" y="2286000"/>
          <a:ext cx="5105400" cy="3590165"/>
        </p:xfrm>
        <a:graphic>
          <a:graphicData uri="http://schemas.openxmlformats.org/drawingml/2006/table">
            <a:tbl>
              <a:tblPr firstRow="1" bandRow="1">
                <a:noFill/>
                <a:tableStyleId>{2D9963E8-94A9-4745-A7C8-8372EB403139}</a:tableStyleId>
              </a:tblPr>
              <a:tblGrid>
                <a:gridCol w="2552700"/>
                <a:gridCol w="2552700"/>
              </a:tblGrid>
              <a:tr h="293175">
                <a:tc gridSpan="2">
                  <a:txBody>
                    <a:bodyPr/>
                    <a:lstStyle/>
                    <a:p>
                      <a:pPr marL="0" marR="0" lvl="0" indent="-22225" algn="ctr" rtl="0">
                        <a:lnSpc>
                          <a:spcPct val="100000"/>
                        </a:lnSpc>
                        <a:spcBef>
                          <a:spcPts val="0"/>
                        </a:spcBef>
                        <a:spcAft>
                          <a:spcPts val="0"/>
                        </a:spcAft>
                        <a:buClr>
                          <a:schemeClr val="dk1"/>
                        </a:buClr>
                        <a:buSzPts val="350"/>
                        <a:buFont typeface="Arial"/>
                        <a:buNone/>
                      </a:pPr>
                      <a:r>
                        <a:rPr lang="en-US" sz="1400" u="none" strike="noStrike" cap="none" dirty="0">
                          <a:solidFill>
                            <a:schemeClr val="dk1"/>
                          </a:solidFill>
                          <a:latin typeface="Arial"/>
                          <a:ea typeface="Arial"/>
                          <a:cs typeface="Arial"/>
                          <a:sym typeface="Arial"/>
                        </a:rPr>
                        <a:t>Description of Target Consumer</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lt1"/>
                    </a:solidFill>
                  </a:tcPr>
                </a:tc>
                <a:tc hMerge="1">
                  <a:txBody>
                    <a:bodyPr/>
                    <a:lstStyle/>
                    <a:p>
                      <a:endParaRPr lang="en-US"/>
                    </a:p>
                  </a:txBody>
                  <a:tcPr/>
                </a:tc>
              </a:tr>
              <a:tr h="293175">
                <a:tc>
                  <a:txBody>
                    <a:bodyPr/>
                    <a:lstStyle/>
                    <a:p>
                      <a:pPr marL="0" marR="0" lvl="0" indent="-22225" algn="ctr" rtl="0">
                        <a:lnSpc>
                          <a:spcPct val="100000"/>
                        </a:lnSpc>
                        <a:spcBef>
                          <a:spcPts val="0"/>
                        </a:spcBef>
                        <a:spcAft>
                          <a:spcPts val="0"/>
                        </a:spcAft>
                        <a:buClr>
                          <a:schemeClr val="dk1"/>
                        </a:buClr>
                        <a:buSzPts val="350"/>
                        <a:buFont typeface="Arial"/>
                        <a:buNone/>
                      </a:pPr>
                      <a:r>
                        <a:rPr lang="en-US" sz="1400" b="1" u="none" strike="noStrike" cap="none">
                          <a:solidFill>
                            <a:schemeClr val="dk1"/>
                          </a:solidFill>
                          <a:latin typeface="Arial"/>
                          <a:ea typeface="Arial"/>
                          <a:cs typeface="Arial"/>
                          <a:sym typeface="Arial"/>
                        </a:rPr>
                        <a:t>Demographics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7F7F7"/>
                    </a:solidFill>
                  </a:tcPr>
                </a:tc>
                <a:tc>
                  <a:txBody>
                    <a:bodyPr/>
                    <a:lstStyle/>
                    <a:p>
                      <a:pPr marL="0" marR="0" lvl="0" indent="-88900" algn="ctr" rtl="0">
                        <a:lnSpc>
                          <a:spcPct val="100000"/>
                        </a:lnSpc>
                        <a:spcBef>
                          <a:spcPts val="0"/>
                        </a:spcBef>
                        <a:spcAft>
                          <a:spcPts val="0"/>
                        </a:spcAft>
                        <a:buClr>
                          <a:schemeClr val="lt1"/>
                        </a:buClr>
                        <a:buSzPts val="1400"/>
                        <a:buFont typeface="Arial"/>
                        <a:buNone/>
                      </a:pPr>
                      <a:r>
                        <a:rPr lang="en-US" sz="1400" b="1" u="none" strike="noStrike" cap="none">
                          <a:solidFill>
                            <a:schemeClr val="dk1"/>
                          </a:solidFill>
                          <a:latin typeface="Arial"/>
                          <a:ea typeface="Arial"/>
                          <a:cs typeface="Arial"/>
                          <a:sym typeface="Arial"/>
                        </a:rPr>
                        <a:t>Geographics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7F7F7"/>
                    </a:solidFill>
                  </a:tcPr>
                </a:tc>
              </a:tr>
              <a:tr h="1313725">
                <a:tc>
                  <a:txBody>
                    <a:bodyPr/>
                    <a:lstStyle/>
                    <a:p>
                      <a:pPr marL="196850" marR="0" lvl="0" indent="-196850" algn="l" rtl="0">
                        <a:lnSpc>
                          <a:spcPct val="100000"/>
                        </a:lnSpc>
                        <a:spcBef>
                          <a:spcPts val="0"/>
                        </a:spcBef>
                        <a:spcAft>
                          <a:spcPts val="0"/>
                        </a:spcAft>
                        <a:buClr>
                          <a:srgbClr val="00FFFF"/>
                        </a:buClr>
                        <a:buSzPts val="1400"/>
                        <a:buFont typeface="Arial"/>
                        <a:buChar char="•"/>
                      </a:pPr>
                      <a:r>
                        <a:rPr lang="en-US" sz="1400" b="0" u="none" strike="noStrike" cap="none" dirty="0">
                          <a:solidFill>
                            <a:srgbClr val="00FFFF"/>
                          </a:solidFill>
                          <a:latin typeface="Arial"/>
                          <a:ea typeface="Arial"/>
                          <a:cs typeface="Arial"/>
                          <a:sym typeface="Arial"/>
                        </a:rPr>
                        <a:t>Male and female who have depression </a:t>
                      </a:r>
                    </a:p>
                    <a:p>
                      <a:pPr marL="196850" marR="0" lvl="0" indent="-285750" algn="l" rtl="0">
                        <a:lnSpc>
                          <a:spcPct val="100000"/>
                        </a:lnSpc>
                        <a:spcBef>
                          <a:spcPts val="0"/>
                        </a:spcBef>
                        <a:spcAft>
                          <a:spcPts val="0"/>
                        </a:spcAft>
                        <a:buClr>
                          <a:schemeClr val="lt1"/>
                        </a:buClr>
                        <a:buSzPts val="1400"/>
                        <a:buFont typeface="Arial"/>
                        <a:buNone/>
                      </a:pPr>
                      <a:endParaRPr sz="1400" b="0" u="none" strike="noStrike" cap="none" dirty="0">
                        <a:solidFill>
                          <a:srgbClr val="00FFFF"/>
                        </a:solidFill>
                        <a:latin typeface="Arial"/>
                        <a:ea typeface="Arial"/>
                        <a:cs typeface="Arial"/>
                        <a:sym typeface="Arial"/>
                      </a:endParaRPr>
                    </a:p>
                    <a:p>
                      <a:pPr marL="196850" marR="0" lvl="0" indent="-196850" algn="l" rtl="0">
                        <a:lnSpc>
                          <a:spcPct val="100000"/>
                        </a:lnSpc>
                        <a:spcBef>
                          <a:spcPts val="0"/>
                        </a:spcBef>
                        <a:spcAft>
                          <a:spcPts val="0"/>
                        </a:spcAft>
                        <a:buClr>
                          <a:srgbClr val="00FFFF"/>
                        </a:buClr>
                        <a:buSzPts val="1400"/>
                        <a:buFont typeface="Arial"/>
                        <a:buChar char="•"/>
                      </a:pPr>
                      <a:r>
                        <a:rPr lang="en-US" sz="1400" b="0" i="0" u="none" strike="noStrike" kern="1200" cap="none" dirty="0">
                          <a:solidFill>
                            <a:srgbClr val="00FFFF"/>
                          </a:solidFill>
                          <a:latin typeface="Arial"/>
                          <a:ea typeface="Arial"/>
                          <a:cs typeface="Arial"/>
                          <a:sym typeface="Arial"/>
                        </a:rPr>
                        <a:t>Parents of children  whose  children are between the ages  13-18</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a:txBody>
                    <a:bodyPr/>
                    <a:lstStyle/>
                    <a:p>
                      <a:pPr marL="196850" marR="0" lvl="0" indent="-196850" algn="l" rtl="0">
                        <a:lnSpc>
                          <a:spcPct val="100000"/>
                        </a:lnSpc>
                        <a:spcBef>
                          <a:spcPts val="0"/>
                        </a:spcBef>
                        <a:spcAft>
                          <a:spcPts val="0"/>
                        </a:spcAft>
                        <a:buClr>
                          <a:srgbClr val="00FFFF"/>
                        </a:buClr>
                        <a:buSzPts val="1400"/>
                        <a:buFont typeface="Arial"/>
                        <a:buChar char="•"/>
                      </a:pPr>
                      <a:r>
                        <a:rPr lang="en-US" sz="1400" b="0" u="none" strike="noStrike" cap="none">
                          <a:solidFill>
                            <a:srgbClr val="00FFFF"/>
                          </a:solidFill>
                          <a:latin typeface="Arial"/>
                          <a:ea typeface="Arial"/>
                          <a:cs typeface="Arial"/>
                          <a:sym typeface="Arial"/>
                        </a:rPr>
                        <a:t>Hartford CT</a:t>
                      </a:r>
                    </a:p>
                    <a:p>
                      <a:pPr marL="196850" marR="0" lvl="0" indent="-196850" algn="l" rtl="0">
                        <a:lnSpc>
                          <a:spcPct val="100000"/>
                        </a:lnSpc>
                        <a:spcBef>
                          <a:spcPts val="0"/>
                        </a:spcBef>
                        <a:spcAft>
                          <a:spcPts val="0"/>
                        </a:spcAft>
                        <a:buClr>
                          <a:srgbClr val="00FFFF"/>
                        </a:buClr>
                        <a:buSzPts val="1400"/>
                        <a:buFont typeface="Arial"/>
                        <a:buChar char="•"/>
                      </a:pPr>
                      <a:r>
                        <a:rPr lang="en-US" sz="1400" b="0" u="none" strike="noStrike" cap="none">
                          <a:solidFill>
                            <a:srgbClr val="00FFFF"/>
                          </a:solidFill>
                          <a:latin typeface="Arial"/>
                          <a:ea typeface="Arial"/>
                          <a:cs typeface="Arial"/>
                          <a:sym typeface="Arial"/>
                        </a:rPr>
                        <a:t>Middletown CT</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r>
              <a:tr h="293175">
                <a:tc>
                  <a:txBody>
                    <a:bodyPr/>
                    <a:lstStyle/>
                    <a:p>
                      <a:pPr marL="196850" marR="0" lvl="0" indent="-196850" algn="ctr" rtl="0">
                        <a:lnSpc>
                          <a:spcPct val="100000"/>
                        </a:lnSpc>
                        <a:spcBef>
                          <a:spcPts val="0"/>
                        </a:spcBef>
                        <a:spcAft>
                          <a:spcPts val="0"/>
                        </a:spcAft>
                        <a:buClr>
                          <a:schemeClr val="lt1"/>
                        </a:buClr>
                        <a:buSzPts val="1400"/>
                        <a:buFont typeface="Arial"/>
                        <a:buChar char="•"/>
                      </a:pPr>
                      <a:r>
                        <a:rPr lang="en-US" sz="1400" b="1" u="none" strike="noStrike" cap="none">
                          <a:solidFill>
                            <a:schemeClr val="dk1"/>
                          </a:solidFill>
                          <a:latin typeface="Arial"/>
                          <a:ea typeface="Arial"/>
                          <a:cs typeface="Arial"/>
                          <a:sym typeface="Arial"/>
                        </a:rPr>
                        <a:t>Psychographics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7F7F7"/>
                    </a:solidFill>
                  </a:tcPr>
                </a:tc>
                <a:tc>
                  <a:txBody>
                    <a:bodyPr/>
                    <a:lstStyle/>
                    <a:p>
                      <a:pPr marL="196850" marR="0" lvl="0" indent="-196850" algn="ctr" rtl="0">
                        <a:lnSpc>
                          <a:spcPct val="100000"/>
                        </a:lnSpc>
                        <a:spcBef>
                          <a:spcPts val="0"/>
                        </a:spcBef>
                        <a:spcAft>
                          <a:spcPts val="0"/>
                        </a:spcAft>
                        <a:buClr>
                          <a:schemeClr val="lt1"/>
                        </a:buClr>
                        <a:buSzPts val="1400"/>
                        <a:buFont typeface="Arial"/>
                        <a:buChar char="•"/>
                      </a:pPr>
                      <a:r>
                        <a:rPr lang="en-US" sz="1400" b="1" u="none" strike="noStrike" cap="none">
                          <a:solidFill>
                            <a:schemeClr val="dk1"/>
                          </a:solidFill>
                          <a:latin typeface="Arial"/>
                          <a:ea typeface="Arial"/>
                          <a:cs typeface="Arial"/>
                          <a:sym typeface="Arial"/>
                        </a:rPr>
                        <a:t>Buying Patterns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solidFill>
                      <a:srgbClr val="F7F7F7"/>
                    </a:solidFill>
                  </a:tcPr>
                </a:tc>
              </a:tr>
              <a:tr h="1304125">
                <a:tc>
                  <a:txBody>
                    <a:bodyPr/>
                    <a:lstStyle/>
                    <a:p>
                      <a:pPr marL="196850" marR="0" lvl="0" indent="-196850" algn="l" rtl="0">
                        <a:lnSpc>
                          <a:spcPct val="100000"/>
                        </a:lnSpc>
                        <a:spcBef>
                          <a:spcPts val="0"/>
                        </a:spcBef>
                        <a:spcAft>
                          <a:spcPts val="0"/>
                        </a:spcAft>
                        <a:buClr>
                          <a:srgbClr val="00FFFF"/>
                        </a:buClr>
                        <a:buSzPts val="1400"/>
                        <a:buFont typeface="Arial"/>
                        <a:buChar char="•"/>
                      </a:pPr>
                      <a:r>
                        <a:rPr lang="en-US" sz="1400" b="0" u="none" strike="noStrike" cap="none">
                          <a:solidFill>
                            <a:srgbClr val="00FFFF"/>
                          </a:solidFill>
                          <a:latin typeface="Arial"/>
                          <a:ea typeface="Arial"/>
                          <a:cs typeface="Arial"/>
                          <a:sym typeface="Arial"/>
                        </a:rPr>
                        <a:t>Lack self esteem </a:t>
                      </a:r>
                    </a:p>
                    <a:p>
                      <a:pPr marL="196850" marR="0" lvl="0" indent="-196850" algn="l" rtl="0">
                        <a:lnSpc>
                          <a:spcPct val="100000"/>
                        </a:lnSpc>
                        <a:spcBef>
                          <a:spcPts val="0"/>
                        </a:spcBef>
                        <a:spcAft>
                          <a:spcPts val="0"/>
                        </a:spcAft>
                        <a:buClr>
                          <a:srgbClr val="00FFFF"/>
                        </a:buClr>
                        <a:buSzPts val="1400"/>
                        <a:buFont typeface="Arial"/>
                        <a:buChar char="•"/>
                      </a:pPr>
                      <a:r>
                        <a:rPr lang="en-US" sz="1400" b="0" u="none" strike="noStrike" cap="none">
                          <a:solidFill>
                            <a:srgbClr val="00FFFF"/>
                          </a:solidFill>
                          <a:latin typeface="Arial"/>
                          <a:ea typeface="Arial"/>
                          <a:cs typeface="Arial"/>
                          <a:sym typeface="Arial"/>
                        </a:rPr>
                        <a:t>Behavioral changes </a:t>
                      </a:r>
                    </a:p>
                    <a:p>
                      <a:pPr marL="196850" marR="0" lvl="0" indent="-196850" algn="l" rtl="0">
                        <a:lnSpc>
                          <a:spcPct val="100000"/>
                        </a:lnSpc>
                        <a:spcBef>
                          <a:spcPts val="0"/>
                        </a:spcBef>
                        <a:spcAft>
                          <a:spcPts val="0"/>
                        </a:spcAft>
                        <a:buClr>
                          <a:srgbClr val="00FFFF"/>
                        </a:buClr>
                        <a:buSzPts val="1400"/>
                        <a:buFont typeface="Arial"/>
                        <a:buChar char="•"/>
                      </a:pPr>
                      <a:r>
                        <a:rPr lang="en-US" sz="1400" b="0" u="none" strike="noStrike" cap="none">
                          <a:solidFill>
                            <a:srgbClr val="00FFFF"/>
                          </a:solidFill>
                          <a:latin typeface="Arial"/>
                          <a:ea typeface="Arial"/>
                          <a:cs typeface="Arial"/>
                          <a:sym typeface="Arial"/>
                        </a:rPr>
                        <a:t>Loss of interest </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a:txBody>
                    <a:bodyPr/>
                    <a:lstStyle/>
                    <a:p>
                      <a:pPr marL="196850" marR="0" lvl="0" indent="-196850" algn="l" rtl="0">
                        <a:lnSpc>
                          <a:spcPct val="100000"/>
                        </a:lnSpc>
                        <a:spcBef>
                          <a:spcPts val="0"/>
                        </a:spcBef>
                        <a:spcAft>
                          <a:spcPts val="0"/>
                        </a:spcAft>
                        <a:buClr>
                          <a:srgbClr val="00FFFF"/>
                        </a:buClr>
                        <a:buSzPts val="1400"/>
                        <a:buFont typeface="Arial"/>
                        <a:buChar char="•"/>
                      </a:pPr>
                      <a:r>
                        <a:rPr lang="en-US" sz="1400" b="0" u="none" strike="noStrike" cap="none" dirty="0">
                          <a:solidFill>
                            <a:srgbClr val="00FFFF"/>
                          </a:solidFill>
                          <a:latin typeface="Arial"/>
                          <a:ea typeface="Arial"/>
                          <a:cs typeface="Arial"/>
                          <a:sym typeface="Arial"/>
                        </a:rPr>
                        <a:t>Parents will send the</a:t>
                      </a:r>
                      <a:r>
                        <a:rPr lang="en-US" sz="1400" u="none" strike="noStrike" cap="none" dirty="0">
                          <a:solidFill>
                            <a:srgbClr val="00FFFF"/>
                          </a:solidFill>
                          <a:latin typeface="Arial"/>
                          <a:ea typeface="Arial"/>
                          <a:cs typeface="Arial"/>
                          <a:sym typeface="Arial"/>
                        </a:rPr>
                        <a:t>ir</a:t>
                      </a:r>
                      <a:r>
                        <a:rPr lang="en-US" sz="1400" b="0" u="none" strike="noStrike" cap="none" dirty="0">
                          <a:solidFill>
                            <a:srgbClr val="00FFFF"/>
                          </a:solidFill>
                          <a:latin typeface="Arial"/>
                          <a:ea typeface="Arial"/>
                          <a:cs typeface="Arial"/>
                          <a:sym typeface="Arial"/>
                        </a:rPr>
                        <a:t> children to art and dance therapy as an alternative and </a:t>
                      </a:r>
                      <a:r>
                        <a:rPr lang="en-US" sz="1400" b="0" u="none" strike="noStrike" cap="none" dirty="0" smtClean="0">
                          <a:solidFill>
                            <a:srgbClr val="00FFFF"/>
                          </a:solidFill>
                          <a:latin typeface="Arial"/>
                          <a:ea typeface="Arial"/>
                          <a:cs typeface="Arial"/>
                          <a:sym typeface="Arial"/>
                        </a:rPr>
                        <a:t>healthy </a:t>
                      </a:r>
                      <a:r>
                        <a:rPr lang="en-US" sz="1400" b="0" u="none" strike="noStrike" cap="none" dirty="0">
                          <a:solidFill>
                            <a:srgbClr val="00FFFF"/>
                          </a:solidFill>
                          <a:latin typeface="Arial"/>
                          <a:ea typeface="Arial"/>
                          <a:cs typeface="Arial"/>
                          <a:sym typeface="Arial"/>
                        </a:rPr>
                        <a:t>way to get help with their mental </a:t>
                      </a:r>
                      <a:r>
                        <a:rPr lang="en-US" sz="1400" b="0" u="none" strike="noStrike" cap="none" dirty="0" smtClean="0">
                          <a:solidFill>
                            <a:srgbClr val="00FFFF"/>
                          </a:solidFill>
                          <a:latin typeface="Arial"/>
                          <a:ea typeface="Arial"/>
                          <a:cs typeface="Arial"/>
                          <a:sym typeface="Arial"/>
                        </a:rPr>
                        <a:t>health</a:t>
                      </a:r>
                      <a:endParaRPr lang="en-US" sz="1400" b="0" u="none" strike="noStrike" cap="none" dirty="0">
                        <a:solidFill>
                          <a:srgbClr val="00FFFF"/>
                        </a:solidFill>
                        <a:latin typeface="Arial"/>
                        <a:ea typeface="Arial"/>
                        <a:cs typeface="Arial"/>
                        <a:sym typeface="Arial"/>
                      </a:endParaRP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r>
            </a:tbl>
          </a:graphicData>
        </a:graphic>
      </p:graphicFrame>
      <p:grpSp>
        <p:nvGrpSpPr>
          <p:cNvPr id="221" name="Shape 221"/>
          <p:cNvGrpSpPr/>
          <p:nvPr/>
        </p:nvGrpSpPr>
        <p:grpSpPr>
          <a:xfrm>
            <a:off x="5715000" y="2387926"/>
            <a:ext cx="2834700" cy="3629981"/>
            <a:chOff x="5935979" y="2515692"/>
            <a:chExt cx="2834700" cy="3781230"/>
          </a:xfrm>
        </p:grpSpPr>
        <p:grpSp>
          <p:nvGrpSpPr>
            <p:cNvPr id="222" name="Shape 222"/>
            <p:cNvGrpSpPr/>
            <p:nvPr/>
          </p:nvGrpSpPr>
          <p:grpSpPr>
            <a:xfrm>
              <a:off x="5951117" y="2788552"/>
              <a:ext cx="2819347" cy="3508370"/>
              <a:chOff x="5646830" y="1952248"/>
              <a:chExt cx="2971800" cy="3657600"/>
            </a:xfrm>
          </p:grpSpPr>
          <p:sp>
            <p:nvSpPr>
              <p:cNvPr id="223" name="Shape 223"/>
              <p:cNvSpPr/>
              <p:nvPr/>
            </p:nvSpPr>
            <p:spPr>
              <a:xfrm>
                <a:off x="5646830" y="1952248"/>
                <a:ext cx="2971800" cy="3657600"/>
              </a:xfrm>
              <a:custGeom>
                <a:avLst/>
                <a:gdLst/>
                <a:ahLst/>
                <a:cxnLst/>
                <a:rect l="0" t="0" r="0" b="0"/>
                <a:pathLst>
                  <a:path w="120000" h="120000" extrusionOk="0">
                    <a:moveTo>
                      <a:pt x="0" y="0"/>
                    </a:moveTo>
                    <a:lnTo>
                      <a:pt x="57750" y="120000"/>
                    </a:lnTo>
                    <a:lnTo>
                      <a:pt x="62250" y="120000"/>
                    </a:lnTo>
                    <a:lnTo>
                      <a:pt x="120000" y="0"/>
                    </a:lnTo>
                    <a:close/>
                  </a:path>
                </a:pathLst>
              </a:custGeom>
              <a:solidFill>
                <a:srgbClr val="F0F0F0"/>
              </a:solidFill>
              <a:ln>
                <a:noFill/>
              </a:ln>
              <a:effectLst>
                <a:outerShdw blurRad="57150" dist="19050" dir="5400000" algn="ctr" rotWithShape="0">
                  <a:srgbClr val="000000">
                    <a:alpha val="47058"/>
                  </a:srgbClr>
                </a:outerShdw>
              </a:effectLst>
            </p:spPr>
            <p:txBody>
              <a:bodyPr wrap="square" lIns="91425" tIns="45700" rIns="91425" bIns="45700" anchor="ctr" anchorCtr="0">
                <a:noAutofit/>
              </a:bodyPr>
              <a:lstStyle/>
              <a:p>
                <a:pPr marL="0" marR="0" lvl="0" indent="-22225" algn="l" rtl="0">
                  <a:lnSpc>
                    <a:spcPct val="100000"/>
                  </a:lnSpc>
                  <a:spcBef>
                    <a:spcPts val="0"/>
                  </a:spcBef>
                  <a:spcAft>
                    <a:spcPts val="0"/>
                  </a:spcAft>
                  <a:buClr>
                    <a:srgbClr val="000000"/>
                  </a:buClr>
                  <a:buSzPts val="350"/>
                  <a:buFont typeface="Arial"/>
                  <a:buNone/>
                </a:pPr>
                <a:endParaRPr sz="1400" b="0" i="0" u="none" strike="noStrike" cap="none">
                  <a:solidFill>
                    <a:schemeClr val="lt1"/>
                  </a:solidFill>
                  <a:latin typeface="Arial"/>
                  <a:ea typeface="Arial"/>
                  <a:cs typeface="Arial"/>
                  <a:sym typeface="Arial"/>
                </a:endParaRPr>
              </a:p>
            </p:txBody>
          </p:sp>
          <p:sp>
            <p:nvSpPr>
              <p:cNvPr id="224" name="Shape 224"/>
              <p:cNvSpPr/>
              <p:nvPr/>
            </p:nvSpPr>
            <p:spPr>
              <a:xfrm>
                <a:off x="5867398" y="2210556"/>
                <a:ext cx="2514600" cy="268200"/>
              </a:xfrm>
              <a:prstGeom prst="rect">
                <a:avLst/>
              </a:prstGeom>
              <a:noFill/>
              <a:ln>
                <a:noFill/>
              </a:ln>
            </p:spPr>
            <p:txBody>
              <a:bodyPr wrap="square" lIns="91425" tIns="45700" rIns="91425" bIns="45700" anchor="ctr" anchorCtr="0">
                <a:noAutofit/>
              </a:bodyPr>
              <a:lstStyle/>
              <a:p>
                <a:pPr marL="0" marR="0" lvl="0" indent="-22225"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Total Population</a:t>
                </a:r>
              </a:p>
            </p:txBody>
          </p:sp>
          <p:sp>
            <p:nvSpPr>
              <p:cNvPr id="225" name="Shape 225"/>
              <p:cNvSpPr/>
              <p:nvPr/>
            </p:nvSpPr>
            <p:spPr>
              <a:xfrm>
                <a:off x="6172198" y="3095336"/>
                <a:ext cx="1905000" cy="457200"/>
              </a:xfrm>
              <a:prstGeom prst="rect">
                <a:avLst/>
              </a:prstGeom>
              <a:noFill/>
              <a:ln>
                <a:noFill/>
              </a:ln>
            </p:spPr>
            <p:txBody>
              <a:bodyPr wrap="square" lIns="91425" tIns="45700" rIns="91425" bIns="45700" anchor="ctr" anchorCtr="0">
                <a:noAutofit/>
              </a:bodyPr>
              <a:lstStyle/>
              <a:p>
                <a:pPr marL="0" marR="0" lvl="0" indent="-22225"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Target Market Population </a:t>
                </a:r>
              </a:p>
            </p:txBody>
          </p:sp>
          <p:sp>
            <p:nvSpPr>
              <p:cNvPr id="226" name="Shape 226"/>
              <p:cNvSpPr/>
              <p:nvPr/>
            </p:nvSpPr>
            <p:spPr>
              <a:xfrm>
                <a:off x="6078072" y="2554877"/>
                <a:ext cx="2074800" cy="270900"/>
              </a:xfrm>
              <a:prstGeom prst="rect">
                <a:avLst/>
              </a:prstGeom>
              <a:solidFill>
                <a:schemeClr val="dk1"/>
              </a:solidFill>
              <a:ln w="12700"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22225" algn="ctr" rtl="0">
                  <a:lnSpc>
                    <a:spcPct val="100000"/>
                  </a:lnSpc>
                  <a:spcBef>
                    <a:spcPts val="0"/>
                  </a:spcBef>
                  <a:spcAft>
                    <a:spcPts val="0"/>
                  </a:spcAft>
                  <a:buClr>
                    <a:srgbClr val="000000"/>
                  </a:buClr>
                  <a:buSzPts val="350"/>
                  <a:buFont typeface="Arial"/>
                  <a:buNone/>
                </a:pPr>
                <a:r>
                  <a:rPr lang="en-US" sz="1400" b="1" i="0" u="none" strike="noStrike" cap="none">
                    <a:solidFill>
                      <a:srgbClr val="000000"/>
                    </a:solidFill>
                    <a:latin typeface="Arial"/>
                    <a:ea typeface="Arial"/>
                    <a:cs typeface="Arial"/>
                    <a:sym typeface="Arial"/>
                  </a:rPr>
                  <a:t>[</a:t>
                </a:r>
                <a:r>
                  <a:rPr lang="en-US" sz="1400" b="1" i="0" u="none" strike="noStrike" cap="none">
                    <a:solidFill>
                      <a:srgbClr val="00FFFF"/>
                    </a:solidFill>
                    <a:latin typeface="Arial"/>
                    <a:ea typeface="Arial"/>
                    <a:cs typeface="Arial"/>
                    <a:sym typeface="Arial"/>
                  </a:rPr>
                  <a:t>170,000</a:t>
                </a:r>
              </a:p>
            </p:txBody>
          </p:sp>
          <p:sp>
            <p:nvSpPr>
              <p:cNvPr id="227" name="Shape 227"/>
              <p:cNvSpPr/>
              <p:nvPr/>
            </p:nvSpPr>
            <p:spPr>
              <a:xfrm>
                <a:off x="6467825" y="4173049"/>
                <a:ext cx="1295400" cy="548400"/>
              </a:xfrm>
              <a:prstGeom prst="rect">
                <a:avLst/>
              </a:prstGeom>
              <a:noFill/>
              <a:ln>
                <a:noFill/>
              </a:ln>
            </p:spPr>
            <p:txBody>
              <a:bodyPr wrap="square" lIns="91425" tIns="45700" rIns="91425" bIns="45700" anchor="ctr" anchorCtr="0">
                <a:noAutofit/>
              </a:bodyPr>
              <a:lstStyle/>
              <a:p>
                <a:pPr marL="0" marR="0" lvl="0" indent="-22225"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Market</a:t>
                </a:r>
              </a:p>
              <a:p>
                <a:pPr marL="0" marR="0" lvl="0" indent="-22225" algn="ctr" rtl="0">
                  <a:lnSpc>
                    <a:spcPct val="100000"/>
                  </a:lnSpc>
                  <a:spcBef>
                    <a:spcPts val="0"/>
                  </a:spcBef>
                  <a:spcAft>
                    <a:spcPts val="0"/>
                  </a:spcAft>
                  <a:buClr>
                    <a:schemeClr val="dk1"/>
                  </a:buClr>
                  <a:buSzPts val="350"/>
                  <a:buFont typeface="Arial"/>
                  <a:buNone/>
                </a:pPr>
                <a:r>
                  <a:rPr lang="en-US" sz="1400" b="0" i="0" u="none" strike="noStrike" cap="none">
                    <a:solidFill>
                      <a:schemeClr val="dk1"/>
                    </a:solidFill>
                    <a:latin typeface="Arial"/>
                    <a:ea typeface="Arial"/>
                    <a:cs typeface="Arial"/>
                    <a:sym typeface="Arial"/>
                  </a:rPr>
                  <a:t>Size</a:t>
                </a:r>
              </a:p>
            </p:txBody>
          </p:sp>
        </p:grpSp>
        <p:sp>
          <p:nvSpPr>
            <p:cNvPr id="228" name="Shape 228"/>
            <p:cNvSpPr/>
            <p:nvPr/>
          </p:nvSpPr>
          <p:spPr>
            <a:xfrm>
              <a:off x="5935979" y="2515692"/>
              <a:ext cx="2834700" cy="285900"/>
            </a:xfrm>
            <a:prstGeom prst="rect">
              <a:avLst/>
            </a:prstGeom>
            <a:solidFill>
              <a:schemeClr val="lt1"/>
            </a:solidFill>
            <a:ln>
              <a:noFill/>
            </a:ln>
          </p:spPr>
          <p:txBody>
            <a:bodyPr wrap="square" lIns="91425" tIns="45700" rIns="91425" bIns="45700" anchor="ctr" anchorCtr="0">
              <a:noAutofit/>
            </a:bodyPr>
            <a:lstStyle/>
            <a:p>
              <a:pPr marL="0" marR="0" lvl="0" indent="-22225" algn="ctr" rtl="0">
                <a:lnSpc>
                  <a:spcPct val="100000"/>
                </a:lnSpc>
                <a:spcBef>
                  <a:spcPts val="0"/>
                </a:spcBef>
                <a:spcAft>
                  <a:spcPts val="0"/>
                </a:spcAft>
                <a:buClr>
                  <a:schemeClr val="dk1"/>
                </a:buClr>
                <a:buSzPts val="350"/>
                <a:buFont typeface="Arial"/>
                <a:buNone/>
              </a:pPr>
              <a:r>
                <a:rPr lang="en-US" sz="1400" b="1" i="0" u="none" strike="noStrike" cap="none">
                  <a:solidFill>
                    <a:schemeClr val="dk1"/>
                  </a:solidFill>
                  <a:latin typeface="Arial"/>
                  <a:ea typeface="Arial"/>
                  <a:cs typeface="Arial"/>
                  <a:sym typeface="Arial"/>
                </a:rPr>
                <a:t>Target Market Size</a:t>
              </a:r>
            </a:p>
          </p:txBody>
        </p:sp>
      </p:grpSp>
      <p:graphicFrame>
        <p:nvGraphicFramePr>
          <p:cNvPr id="229" name="Shape 229"/>
          <p:cNvGraphicFramePr/>
          <p:nvPr>
            <p:extLst>
              <p:ext uri="{D42A27DB-BD31-4B8C-83A1-F6EECF244321}">
                <p14:modId xmlns:p14="http://schemas.microsoft.com/office/powerpoint/2010/main" val="2695991603"/>
              </p:ext>
            </p:extLst>
          </p:nvPr>
        </p:nvGraphicFramePr>
        <p:xfrm>
          <a:off x="381000" y="1397000"/>
          <a:ext cx="8229600" cy="675660"/>
        </p:xfrm>
        <a:graphic>
          <a:graphicData uri="http://schemas.openxmlformats.org/drawingml/2006/table">
            <a:tbl>
              <a:tblPr firstRow="1" bandRow="1">
                <a:noFill/>
                <a:tableStyleId>{2D9963E8-94A9-4745-A7C8-8372EB403139}</a:tableStyleId>
              </a:tblPr>
              <a:tblGrid>
                <a:gridCol w="1524000"/>
                <a:gridCol w="2590800"/>
                <a:gridCol w="2057400"/>
                <a:gridCol w="2057400"/>
              </a:tblGrid>
              <a:tr h="301750">
                <a:tc gridSpan="4">
                  <a:txBody>
                    <a:bodyPr/>
                    <a:lstStyle/>
                    <a:p>
                      <a:pPr marL="0" marR="0" lvl="0" indent="-22225" algn="ctr" rtl="0">
                        <a:lnSpc>
                          <a:spcPct val="100000"/>
                        </a:lnSpc>
                        <a:spcBef>
                          <a:spcPts val="0"/>
                        </a:spcBef>
                        <a:spcAft>
                          <a:spcPts val="0"/>
                        </a:spcAft>
                        <a:buClr>
                          <a:schemeClr val="dk1"/>
                        </a:buClr>
                        <a:buSzPts val="350"/>
                        <a:buFont typeface="Arial"/>
                        <a:buNone/>
                      </a:pPr>
                      <a:r>
                        <a:rPr lang="en-US" sz="1400" u="none" strike="noStrike" cap="none" dirty="0">
                          <a:solidFill>
                            <a:schemeClr val="dk1"/>
                          </a:solidFill>
                          <a:latin typeface="Arial"/>
                          <a:ea typeface="Arial"/>
                          <a:cs typeface="Arial"/>
                          <a:sym typeface="Arial"/>
                        </a:rPr>
                        <a:t>Market Statistics</a:t>
                      </a:r>
                    </a:p>
                  </a:txBody>
                  <a:tcPr marL="91450" marR="9145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850">
                <a:tc>
                  <a:txBody>
                    <a:bodyPr/>
                    <a:lstStyle/>
                    <a:p>
                      <a:pPr marL="0" marR="0" lvl="0" indent="-22225" algn="l" rtl="0">
                        <a:lnSpc>
                          <a:spcPct val="100000"/>
                        </a:lnSpc>
                        <a:spcBef>
                          <a:spcPts val="0"/>
                        </a:spcBef>
                        <a:spcAft>
                          <a:spcPts val="0"/>
                        </a:spcAft>
                        <a:buClr>
                          <a:srgbClr val="000000"/>
                        </a:buClr>
                        <a:buSzPts val="350"/>
                        <a:buFont typeface="Arial"/>
                        <a:buNone/>
                      </a:pPr>
                      <a:r>
                        <a:rPr lang="en-US" sz="1400" u="none" strike="noStrike" cap="none">
                          <a:latin typeface="Arial"/>
                          <a:ea typeface="Arial"/>
                          <a:cs typeface="Arial"/>
                          <a:sym typeface="Arial"/>
                        </a:rPr>
                        <a:t>Industry Name:</a:t>
                      </a:r>
                    </a:p>
                  </a:txBody>
                  <a:tcPr marL="91450" marR="91450" marT="45725" marB="45725" anchor="ctr">
                    <a:lnL w="12700" cap="flat" cmpd="sng">
                      <a:solidFill>
                        <a:schemeClr val="lt1"/>
                      </a:solidFill>
                      <a:prstDash val="solid"/>
                      <a:round/>
                      <a:headEnd type="none" w="med" len="med"/>
                      <a:tailEnd type="none" w="med" len="med"/>
                    </a:lnL>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7F7F7"/>
                    </a:solidFill>
                  </a:tcPr>
                </a:tc>
                <a:tc>
                  <a:txBody>
                    <a:bodyPr/>
                    <a:lstStyle/>
                    <a:p>
                      <a:pPr marL="0" marR="0" lvl="0" indent="-88900" algn="l" rtl="0">
                        <a:lnSpc>
                          <a:spcPct val="100000"/>
                        </a:lnSpc>
                        <a:spcBef>
                          <a:spcPts val="0"/>
                        </a:spcBef>
                        <a:spcAft>
                          <a:spcPts val="0"/>
                        </a:spcAft>
                        <a:buClr>
                          <a:schemeClr val="lt1"/>
                        </a:buClr>
                        <a:buSzPts val="1400"/>
                        <a:buFont typeface="Arial"/>
                        <a:buNone/>
                      </a:pPr>
                      <a:r>
                        <a:rPr lang="en-US" sz="1400" b="1" u="none" strike="noStrike" cap="none" dirty="0">
                          <a:solidFill>
                            <a:srgbClr val="00FFFF"/>
                          </a:solidFill>
                          <a:latin typeface="Arial"/>
                          <a:ea typeface="Arial"/>
                          <a:cs typeface="Arial"/>
                          <a:sym typeface="Arial"/>
                        </a:rPr>
                        <a:t>Mental </a:t>
                      </a:r>
                      <a:r>
                        <a:rPr lang="en-US" sz="1400" b="1" u="none" strike="noStrike" cap="none" dirty="0" smtClean="0">
                          <a:solidFill>
                            <a:srgbClr val="00FFFF"/>
                          </a:solidFill>
                          <a:latin typeface="Arial"/>
                          <a:ea typeface="Arial"/>
                          <a:cs typeface="Arial"/>
                          <a:sym typeface="Arial"/>
                        </a:rPr>
                        <a:t>Health Services</a:t>
                      </a:r>
                      <a:endParaRPr lang="en-US" sz="1400" b="1" u="none" strike="noStrike" cap="none" dirty="0">
                        <a:solidFill>
                          <a:srgbClr val="00FFFF"/>
                        </a:solidFill>
                        <a:latin typeface="Arial"/>
                        <a:ea typeface="Arial"/>
                        <a:cs typeface="Arial"/>
                        <a:sym typeface="Arial"/>
                      </a:endParaRPr>
                    </a:p>
                  </a:txBody>
                  <a:tcPr marL="91450" marR="91450" marT="45725" marB="45725" anchor="ctr">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c>
                  <a:txBody>
                    <a:bodyPr/>
                    <a:lstStyle/>
                    <a:p>
                      <a:pPr marL="0" marR="0" lvl="0" indent="-22225" algn="l" rtl="0">
                        <a:lnSpc>
                          <a:spcPct val="100000"/>
                        </a:lnSpc>
                        <a:spcBef>
                          <a:spcPts val="0"/>
                        </a:spcBef>
                        <a:spcAft>
                          <a:spcPts val="0"/>
                        </a:spcAft>
                        <a:buClr>
                          <a:srgbClr val="000000"/>
                        </a:buClr>
                        <a:buSzPts val="350"/>
                        <a:buFont typeface="Arial"/>
                        <a:buNone/>
                      </a:pPr>
                      <a:r>
                        <a:rPr lang="en-US" sz="1400" u="none" strike="noStrike" cap="none">
                          <a:latin typeface="Arial"/>
                          <a:ea typeface="Arial"/>
                          <a:cs typeface="Arial"/>
                          <a:sym typeface="Arial"/>
                        </a:rPr>
                        <a:t>Annual Industry Sales:</a:t>
                      </a:r>
                    </a:p>
                  </a:txBody>
                  <a:tcPr marL="91450" marR="91450" marT="45725" marB="45725" anchor="ctr">
                    <a:lnL w="12700" cap="flat" cmpd="sng">
                      <a:solidFill>
                        <a:schemeClr val="lt1"/>
                      </a:solidFill>
                      <a:prstDash val="solid"/>
                      <a:round/>
                      <a:headEnd type="none" w="med" len="med"/>
                      <a:tailEnd type="none" w="med" len="med"/>
                    </a:lnL>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7F7F7"/>
                    </a:solidFill>
                  </a:tcPr>
                </a:tc>
                <a:tc>
                  <a:txBody>
                    <a:bodyPr/>
                    <a:lstStyle/>
                    <a:p>
                      <a:pPr marL="0" marR="0" lvl="0" indent="-88900" algn="l" rtl="0">
                        <a:lnSpc>
                          <a:spcPct val="100000"/>
                        </a:lnSpc>
                        <a:spcBef>
                          <a:spcPts val="0"/>
                        </a:spcBef>
                        <a:spcAft>
                          <a:spcPts val="0"/>
                        </a:spcAft>
                        <a:buClr>
                          <a:schemeClr val="lt1"/>
                        </a:buClr>
                        <a:buSzPts val="1400"/>
                        <a:buFont typeface="Arial"/>
                        <a:buNone/>
                      </a:pPr>
                      <a:r>
                        <a:rPr lang="en-US" sz="1400" b="1" u="none" strike="noStrike" cap="none">
                          <a:solidFill>
                            <a:srgbClr val="00FFFF"/>
                          </a:solidFill>
                          <a:latin typeface="Arial"/>
                          <a:ea typeface="Arial"/>
                          <a:cs typeface="Arial"/>
                          <a:sym typeface="Arial"/>
                        </a:rPr>
                        <a:t>$21 Billion </a:t>
                      </a:r>
                    </a:p>
                  </a:txBody>
                  <a:tcPr marL="91450" marR="91450" marT="45725" marB="45725" anchor="ctr">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chemeClr val="dk1"/>
                    </a:solidFill>
                  </a:tcPr>
                </a:tc>
              </a:tr>
            </a:tbl>
          </a:graphicData>
        </a:graphic>
      </p:graphicFrame>
      <p:sp>
        <p:nvSpPr>
          <p:cNvPr id="230" name="Shape 230"/>
          <p:cNvSpPr/>
          <p:nvPr/>
        </p:nvSpPr>
        <p:spPr>
          <a:xfrm>
            <a:off x="6520018" y="4203978"/>
            <a:ext cx="1240800" cy="259800"/>
          </a:xfrm>
          <a:prstGeom prst="rect">
            <a:avLst/>
          </a:prstGeom>
          <a:solidFill>
            <a:schemeClr val="dk1"/>
          </a:solidFill>
          <a:ln w="12700"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22225" algn="ctr" rtl="0">
              <a:lnSpc>
                <a:spcPct val="100000"/>
              </a:lnSpc>
              <a:spcBef>
                <a:spcPts val="0"/>
              </a:spcBef>
              <a:spcAft>
                <a:spcPts val="0"/>
              </a:spcAft>
              <a:buClr>
                <a:schemeClr val="lt1"/>
              </a:buClr>
              <a:buSzPts val="350"/>
              <a:buFont typeface="Arial"/>
              <a:buNone/>
            </a:pPr>
            <a:r>
              <a:rPr lang="en-US" sz="1400" b="1" i="0" u="none" strike="noStrike" cap="none">
                <a:solidFill>
                  <a:srgbClr val="00FFFF"/>
                </a:solidFill>
                <a:latin typeface="Arial"/>
                <a:ea typeface="Arial"/>
                <a:cs typeface="Arial"/>
                <a:sym typeface="Arial"/>
              </a:rPr>
              <a:t>3,570</a:t>
            </a:r>
          </a:p>
        </p:txBody>
      </p:sp>
      <p:sp>
        <p:nvSpPr>
          <p:cNvPr id="231" name="Shape 231"/>
          <p:cNvSpPr/>
          <p:nvPr/>
        </p:nvSpPr>
        <p:spPr>
          <a:xfrm>
            <a:off x="6539404" y="5150498"/>
            <a:ext cx="1185900" cy="259800"/>
          </a:xfrm>
          <a:prstGeom prst="rect">
            <a:avLst/>
          </a:prstGeom>
          <a:solidFill>
            <a:schemeClr val="dk1"/>
          </a:solidFill>
          <a:ln w="12700"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22225" algn="ctr" rtl="0">
              <a:lnSpc>
                <a:spcPct val="100000"/>
              </a:lnSpc>
              <a:spcBef>
                <a:spcPts val="0"/>
              </a:spcBef>
              <a:spcAft>
                <a:spcPts val="0"/>
              </a:spcAft>
              <a:buClr>
                <a:schemeClr val="lt1"/>
              </a:buClr>
              <a:buSzPts val="350"/>
              <a:buFont typeface="Arial"/>
              <a:buNone/>
            </a:pPr>
            <a:r>
              <a:rPr lang="en-US" sz="1400" b="1" i="0" u="none" strike="noStrike" cap="none">
                <a:solidFill>
                  <a:srgbClr val="00FFFF"/>
                </a:solidFill>
                <a:latin typeface="Arial"/>
                <a:ea typeface="Arial"/>
                <a:cs typeface="Arial"/>
                <a:sym typeface="Arial"/>
              </a:rPr>
              <a:t>357</a:t>
            </a:r>
          </a:p>
        </p:txBody>
      </p:sp>
      <p:pic>
        <p:nvPicPr>
          <p:cNvPr id="232" name="Shape 232"/>
          <p:cNvPicPr preferRelativeResize="0"/>
          <p:nvPr/>
        </p:nvPicPr>
        <p:blipFill rotWithShape="1">
          <a:blip r:embed="rId3">
            <a:alphaModFix/>
          </a:blip>
          <a:srcRect/>
          <a:stretch/>
        </p:blipFill>
        <p:spPr>
          <a:xfrm>
            <a:off x="0" y="5845976"/>
            <a:ext cx="9144000" cy="1010001"/>
          </a:xfrm>
          <a:prstGeom prst="rect">
            <a:avLst/>
          </a:prstGeom>
          <a:noFill/>
          <a:ln>
            <a:noFill/>
          </a:ln>
        </p:spPr>
      </p:pic>
      <p:sp>
        <p:nvSpPr>
          <p:cNvPr id="233" name="Shape 233"/>
          <p:cNvSpPr txBox="1"/>
          <p:nvPr/>
        </p:nvSpPr>
        <p:spPr>
          <a:xfrm>
            <a:off x="15240" y="6123354"/>
            <a:ext cx="2499300" cy="646200"/>
          </a:xfrm>
          <a:prstGeom prst="rect">
            <a:avLst/>
          </a:prstGeom>
          <a:noFill/>
          <a:ln>
            <a:noFill/>
          </a:ln>
        </p:spPr>
        <p:txBody>
          <a:bodyPr wrap="square" lIns="91425" tIns="45700" rIns="91425" bIns="45700" anchor="t" anchorCtr="0">
            <a:noAutofit/>
          </a:bodyPr>
          <a:lstStyle/>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 INSERT YOUR</a:t>
            </a:r>
          </a:p>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LOGO HERE ]</a:t>
            </a:r>
          </a:p>
        </p:txBody>
      </p:sp>
      <p:pic>
        <p:nvPicPr>
          <p:cNvPr id="234" name="Shape 234"/>
          <p:cNvPicPr preferRelativeResize="0"/>
          <p:nvPr/>
        </p:nvPicPr>
        <p:blipFill rotWithShape="1">
          <a:blip r:embed="rId4">
            <a:alphaModFix/>
          </a:blip>
          <a:srcRect/>
          <a:stretch/>
        </p:blipFill>
        <p:spPr>
          <a:xfrm>
            <a:off x="18553" y="5845976"/>
            <a:ext cx="2163908" cy="10095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457200" y="152400"/>
            <a:ext cx="8229600" cy="1143000"/>
          </a:xfrm>
          <a:prstGeom prst="rect">
            <a:avLst/>
          </a:prstGeom>
          <a:noFill/>
          <a:ln>
            <a:noFill/>
          </a:ln>
        </p:spPr>
        <p:txBody>
          <a:bodyPr wrap="square" lIns="91425" tIns="45700" rIns="91425" bIns="45700" anchor="ctr" anchorCtr="0">
            <a:noAutofit/>
          </a:bodyPr>
          <a:lstStyle/>
          <a:p>
            <a:pPr marL="0" marR="0" lvl="0" indent="-254000" algn="r" rtl="0">
              <a:lnSpc>
                <a:spcPct val="90000"/>
              </a:lnSpc>
              <a:spcBef>
                <a:spcPts val="0"/>
              </a:spcBef>
              <a:spcAft>
                <a:spcPts val="0"/>
              </a:spcAft>
              <a:buClr>
                <a:schemeClr val="lt1"/>
              </a:buClr>
              <a:buSzPts val="4000"/>
              <a:buFont typeface="Century Gothic"/>
              <a:buNone/>
            </a:pPr>
            <a:r>
              <a:rPr lang="en-US" sz="4000" b="0" i="0" u="none" strike="noStrike" cap="none">
                <a:solidFill>
                  <a:srgbClr val="00FFFF"/>
                </a:solidFill>
                <a:latin typeface="Century Gothic"/>
                <a:ea typeface="Century Gothic"/>
                <a:cs typeface="Century Gothic"/>
                <a:sym typeface="Century Gothic"/>
              </a:rPr>
              <a:t>MARKETING AND SALES</a:t>
            </a:r>
          </a:p>
        </p:txBody>
      </p:sp>
      <p:sp>
        <p:nvSpPr>
          <p:cNvPr id="240" name="Shape 240"/>
          <p:cNvSpPr txBox="1">
            <a:spLocks noGrp="1"/>
          </p:cNvSpPr>
          <p:nvPr>
            <p:ph idx="1"/>
          </p:nvPr>
        </p:nvSpPr>
        <p:spPr>
          <a:xfrm>
            <a:off x="457200" y="1600200"/>
            <a:ext cx="8229600" cy="4346400"/>
          </a:xfrm>
          <a:prstGeom prst="rect">
            <a:avLst/>
          </a:prstGeom>
          <a:noFill/>
          <a:ln>
            <a:noFill/>
          </a:ln>
        </p:spPr>
        <p:txBody>
          <a:bodyPr wrap="square" lIns="91425" tIns="45700" rIns="91425" bIns="45700" anchor="t" anchorCtr="0">
            <a:noAutofit/>
          </a:bodyPr>
          <a:lstStyle/>
          <a:p>
            <a:pPr marL="228600" marR="0" lvl="0" indent="-368299" algn="l" rtl="0">
              <a:lnSpc>
                <a:spcPct val="90000"/>
              </a:lnSpc>
              <a:spcBef>
                <a:spcPts val="0"/>
              </a:spcBef>
              <a:spcAft>
                <a:spcPts val="0"/>
              </a:spcAft>
              <a:buClr>
                <a:schemeClr val="lt1"/>
              </a:buClr>
              <a:buSzPts val="2200"/>
              <a:buFont typeface="Arial"/>
              <a:buNone/>
            </a:pPr>
            <a:r>
              <a:rPr lang="en-US" sz="3000" b="0" i="0" u="none" strike="noStrike" cap="none">
                <a:solidFill>
                  <a:srgbClr val="00FFFF"/>
                </a:solidFill>
                <a:latin typeface="Century Gothic"/>
                <a:ea typeface="Century Gothic"/>
                <a:cs typeface="Century Gothic"/>
                <a:sym typeface="Century Gothic"/>
              </a:rPr>
              <a:t>Social Media</a:t>
            </a:r>
          </a:p>
          <a:p>
            <a:pPr marL="228600" marR="0" lvl="0" indent="-368299" algn="l" rtl="0">
              <a:lnSpc>
                <a:spcPct val="90000"/>
              </a:lnSpc>
              <a:spcBef>
                <a:spcPts val="0"/>
              </a:spcBef>
              <a:spcAft>
                <a:spcPts val="0"/>
              </a:spcAft>
              <a:buClr>
                <a:schemeClr val="lt1"/>
              </a:buClr>
              <a:buSzPts val="2200"/>
              <a:buFont typeface="Arial"/>
              <a:buNone/>
            </a:pPr>
            <a:r>
              <a:rPr lang="en-US" sz="3000" b="0" i="0" u="none" strike="noStrike" cap="none">
                <a:solidFill>
                  <a:srgbClr val="00FFFF"/>
                </a:solidFill>
                <a:latin typeface="Century Gothic"/>
                <a:ea typeface="Century Gothic"/>
                <a:cs typeface="Century Gothic"/>
                <a:sym typeface="Century Gothic"/>
              </a:rPr>
              <a:t>      -Instagram</a:t>
            </a:r>
          </a:p>
          <a:p>
            <a:pPr marL="228600" marR="0" lvl="0" indent="-368299" algn="l" rtl="0">
              <a:lnSpc>
                <a:spcPct val="90000"/>
              </a:lnSpc>
              <a:spcBef>
                <a:spcPts val="0"/>
              </a:spcBef>
              <a:spcAft>
                <a:spcPts val="0"/>
              </a:spcAft>
              <a:buClr>
                <a:schemeClr val="lt1"/>
              </a:buClr>
              <a:buSzPts val="2200"/>
              <a:buFont typeface="Arial"/>
              <a:buNone/>
            </a:pPr>
            <a:r>
              <a:rPr lang="en-US" sz="3000" b="0" i="0" u="none" strike="noStrike" cap="none">
                <a:solidFill>
                  <a:srgbClr val="00FFFF"/>
                </a:solidFill>
                <a:latin typeface="Century Gothic"/>
                <a:ea typeface="Century Gothic"/>
                <a:cs typeface="Century Gothic"/>
                <a:sym typeface="Century Gothic"/>
              </a:rPr>
              <a:t>      -YouTube </a:t>
            </a:r>
          </a:p>
          <a:p>
            <a:pPr marL="228600" marR="0" lvl="0" indent="-368299" algn="l" rtl="0">
              <a:lnSpc>
                <a:spcPct val="90000"/>
              </a:lnSpc>
              <a:spcBef>
                <a:spcPts val="0"/>
              </a:spcBef>
              <a:spcAft>
                <a:spcPts val="0"/>
              </a:spcAft>
              <a:buClr>
                <a:schemeClr val="lt1"/>
              </a:buClr>
              <a:buSzPts val="2200"/>
              <a:buFont typeface="Arial"/>
              <a:buNone/>
            </a:pPr>
            <a:r>
              <a:rPr lang="en-US" sz="3000" b="0" i="0" u="none" strike="noStrike" cap="none">
                <a:solidFill>
                  <a:srgbClr val="00FFFF"/>
                </a:solidFill>
                <a:latin typeface="Century Gothic"/>
                <a:ea typeface="Century Gothic"/>
                <a:cs typeface="Century Gothic"/>
                <a:sym typeface="Century Gothic"/>
              </a:rPr>
              <a:t>      -Twitter</a:t>
            </a:r>
          </a:p>
          <a:p>
            <a:pPr marL="228600" marR="0" lvl="0" indent="-368299" algn="l" rtl="0">
              <a:lnSpc>
                <a:spcPct val="90000"/>
              </a:lnSpc>
              <a:spcBef>
                <a:spcPts val="0"/>
              </a:spcBef>
              <a:spcAft>
                <a:spcPts val="0"/>
              </a:spcAft>
              <a:buClr>
                <a:schemeClr val="lt1"/>
              </a:buClr>
              <a:buSzPts val="2200"/>
              <a:buFont typeface="Arial"/>
              <a:buNone/>
            </a:pPr>
            <a:r>
              <a:rPr lang="en-US" sz="3000" b="0" i="0" u="none" strike="noStrike" cap="none">
                <a:solidFill>
                  <a:srgbClr val="00FFFF"/>
                </a:solidFill>
                <a:latin typeface="Century Gothic"/>
                <a:ea typeface="Century Gothic"/>
                <a:cs typeface="Century Gothic"/>
                <a:sym typeface="Century Gothic"/>
              </a:rPr>
              <a:t>Business cards</a:t>
            </a:r>
          </a:p>
          <a:p>
            <a:pPr marL="228600" marR="0" lvl="0" indent="-368299" algn="l" rtl="0">
              <a:lnSpc>
                <a:spcPct val="90000"/>
              </a:lnSpc>
              <a:spcBef>
                <a:spcPts val="0"/>
              </a:spcBef>
              <a:spcAft>
                <a:spcPts val="0"/>
              </a:spcAft>
              <a:buClr>
                <a:schemeClr val="lt1"/>
              </a:buClr>
              <a:buSzPts val="2200"/>
              <a:buFont typeface="Arial"/>
              <a:buNone/>
            </a:pPr>
            <a:r>
              <a:rPr lang="en-US" sz="3000" b="0" i="0" u="none" strike="noStrike" cap="none">
                <a:solidFill>
                  <a:srgbClr val="00FFFF"/>
                </a:solidFill>
                <a:latin typeface="Century Gothic"/>
                <a:ea typeface="Century Gothic"/>
                <a:cs typeface="Century Gothic"/>
                <a:sym typeface="Century Gothic"/>
              </a:rPr>
              <a:t>Word of mouth </a:t>
            </a:r>
          </a:p>
          <a:p>
            <a:pPr marL="228600" marR="0" lvl="0" indent="-368299" algn="l" rtl="0">
              <a:lnSpc>
                <a:spcPct val="90000"/>
              </a:lnSpc>
              <a:spcBef>
                <a:spcPts val="0"/>
              </a:spcBef>
              <a:spcAft>
                <a:spcPts val="0"/>
              </a:spcAft>
              <a:buClr>
                <a:schemeClr val="lt1"/>
              </a:buClr>
              <a:buSzPts val="2200"/>
              <a:buFont typeface="Arial"/>
              <a:buNone/>
            </a:pPr>
            <a:r>
              <a:rPr lang="en-US" sz="3000" b="0" i="0" u="none" strike="noStrike" cap="none">
                <a:solidFill>
                  <a:srgbClr val="00FFFF"/>
                </a:solidFill>
                <a:latin typeface="Century Gothic"/>
                <a:ea typeface="Century Gothic"/>
                <a:cs typeface="Century Gothic"/>
                <a:sym typeface="Century Gothic"/>
              </a:rPr>
              <a:t>      </a:t>
            </a:r>
          </a:p>
          <a:p>
            <a:pPr marL="228600" marR="0" lvl="0" indent="-368300" algn="l" rtl="0">
              <a:lnSpc>
                <a:spcPct val="90000"/>
              </a:lnSpc>
              <a:spcBef>
                <a:spcPts val="0"/>
              </a:spcBef>
              <a:spcAft>
                <a:spcPts val="0"/>
              </a:spcAft>
              <a:buClr>
                <a:schemeClr val="lt1"/>
              </a:buClr>
              <a:buSzPts val="2200"/>
              <a:buFont typeface="Arial"/>
              <a:buNone/>
            </a:pPr>
            <a:endParaRPr sz="2200" b="0" i="0" u="none" strike="noStrike" cap="none">
              <a:solidFill>
                <a:srgbClr val="00FFFF"/>
              </a:solidFill>
              <a:latin typeface="Century Gothic"/>
              <a:ea typeface="Century Gothic"/>
              <a:cs typeface="Century Gothic"/>
              <a:sym typeface="Century Gothic"/>
            </a:endParaRPr>
          </a:p>
        </p:txBody>
      </p:sp>
      <p:pic>
        <p:nvPicPr>
          <p:cNvPr id="241" name="Shape 241"/>
          <p:cNvPicPr preferRelativeResize="0"/>
          <p:nvPr/>
        </p:nvPicPr>
        <p:blipFill rotWithShape="1">
          <a:blip r:embed="rId3">
            <a:alphaModFix/>
          </a:blip>
          <a:srcRect/>
          <a:stretch/>
        </p:blipFill>
        <p:spPr>
          <a:xfrm>
            <a:off x="0" y="5845976"/>
            <a:ext cx="9144000" cy="1010001"/>
          </a:xfrm>
          <a:prstGeom prst="rect">
            <a:avLst/>
          </a:prstGeom>
          <a:noFill/>
          <a:ln>
            <a:noFill/>
          </a:ln>
        </p:spPr>
      </p:pic>
      <p:sp>
        <p:nvSpPr>
          <p:cNvPr id="242" name="Shape 242"/>
          <p:cNvSpPr txBox="1"/>
          <p:nvPr/>
        </p:nvSpPr>
        <p:spPr>
          <a:xfrm>
            <a:off x="15240" y="6123354"/>
            <a:ext cx="2499300" cy="646200"/>
          </a:xfrm>
          <a:prstGeom prst="rect">
            <a:avLst/>
          </a:prstGeom>
          <a:noFill/>
          <a:ln>
            <a:noFill/>
          </a:ln>
        </p:spPr>
        <p:txBody>
          <a:bodyPr wrap="square" lIns="91425" tIns="45700" rIns="91425" bIns="45700" anchor="t" anchorCtr="0">
            <a:noAutofit/>
          </a:bodyPr>
          <a:lstStyle/>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 INSERT YOUR</a:t>
            </a:r>
          </a:p>
          <a:p>
            <a:pPr marL="0" marR="0" lvl="0" indent="-28575" algn="ctr" rtl="0">
              <a:lnSpc>
                <a:spcPct val="100000"/>
              </a:lnSpc>
              <a:spcBef>
                <a:spcPts val="0"/>
              </a:spcBef>
              <a:spcAft>
                <a:spcPts val="0"/>
              </a:spcAft>
              <a:buClr>
                <a:srgbClr val="FF0000"/>
              </a:buClr>
              <a:buSzPts val="450"/>
              <a:buFont typeface="Arial"/>
              <a:buNone/>
            </a:pPr>
            <a:r>
              <a:rPr lang="en-US" sz="1800" b="0" i="0" u="none" strike="noStrike" cap="none">
                <a:solidFill>
                  <a:srgbClr val="FF0000"/>
                </a:solidFill>
                <a:latin typeface="Arial"/>
                <a:ea typeface="Arial"/>
                <a:cs typeface="Arial"/>
                <a:sym typeface="Arial"/>
              </a:rPr>
              <a:t>LOGO HERE ]</a:t>
            </a:r>
          </a:p>
        </p:txBody>
      </p:sp>
      <p:pic>
        <p:nvPicPr>
          <p:cNvPr id="243" name="Shape 243"/>
          <p:cNvPicPr preferRelativeResize="0"/>
          <p:nvPr/>
        </p:nvPicPr>
        <p:blipFill rotWithShape="1">
          <a:blip r:embed="rId4">
            <a:alphaModFix/>
          </a:blip>
          <a:srcRect/>
          <a:stretch/>
        </p:blipFill>
        <p:spPr>
          <a:xfrm>
            <a:off x="0" y="5845976"/>
            <a:ext cx="2163908" cy="1009529"/>
          </a:xfrm>
          <a:prstGeom prst="rect">
            <a:avLst/>
          </a:prstGeom>
          <a:noFill/>
          <a:ln>
            <a:noFill/>
          </a:ln>
        </p:spPr>
      </p:pic>
      <p:pic>
        <p:nvPicPr>
          <p:cNvPr id="244" name="Shape 244"/>
          <p:cNvPicPr preferRelativeResize="0"/>
          <p:nvPr/>
        </p:nvPicPr>
        <p:blipFill rotWithShape="1">
          <a:blip r:embed="rId5">
            <a:alphaModFix/>
          </a:blip>
          <a:srcRect/>
          <a:stretch/>
        </p:blipFill>
        <p:spPr>
          <a:xfrm>
            <a:off x="4644375" y="1883800"/>
            <a:ext cx="1213275" cy="1213275"/>
          </a:xfrm>
          <a:prstGeom prst="rect">
            <a:avLst/>
          </a:prstGeom>
          <a:noFill/>
          <a:ln>
            <a:noFill/>
          </a:ln>
        </p:spPr>
      </p:pic>
      <p:pic>
        <p:nvPicPr>
          <p:cNvPr id="245" name="Shape 245"/>
          <p:cNvPicPr preferRelativeResize="0"/>
          <p:nvPr/>
        </p:nvPicPr>
        <p:blipFill rotWithShape="1">
          <a:blip r:embed="rId6">
            <a:alphaModFix/>
          </a:blip>
          <a:srcRect/>
          <a:stretch/>
        </p:blipFill>
        <p:spPr>
          <a:xfrm>
            <a:off x="4162413" y="3360875"/>
            <a:ext cx="4513064" cy="1009583"/>
          </a:xfrm>
          <a:prstGeom prst="rect">
            <a:avLst/>
          </a:prstGeom>
          <a:noFill/>
          <a:ln>
            <a:noFill/>
          </a:ln>
        </p:spPr>
      </p:pic>
      <p:pic>
        <p:nvPicPr>
          <p:cNvPr id="246" name="Shape 246"/>
          <p:cNvPicPr preferRelativeResize="0"/>
          <p:nvPr/>
        </p:nvPicPr>
        <p:blipFill rotWithShape="1">
          <a:blip r:embed="rId7">
            <a:alphaModFix/>
          </a:blip>
          <a:srcRect/>
          <a:stretch/>
        </p:blipFill>
        <p:spPr>
          <a:xfrm>
            <a:off x="6805300" y="1883800"/>
            <a:ext cx="1213174" cy="1213174"/>
          </a:xfrm>
          <a:prstGeom prst="rect">
            <a:avLst/>
          </a:prstGeom>
          <a:noFill/>
          <a:ln>
            <a:noFill/>
          </a:ln>
        </p:spPr>
      </p:pic>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13</TotalTime>
  <Words>1775</Words>
  <Application>Microsoft Office PowerPoint</Application>
  <PresentationFormat>On-screen Show (4:3)</PresentationFormat>
  <Paragraphs>264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Open Sans</vt:lpstr>
      <vt:lpstr>Century Gothic</vt:lpstr>
      <vt:lpstr>Arial</vt:lpstr>
      <vt:lpstr>Vapor Trail</vt:lpstr>
      <vt:lpstr>            </vt:lpstr>
      <vt:lpstr>Art Life         </vt:lpstr>
      <vt:lpstr>PROBLEM</vt:lpstr>
      <vt:lpstr>WHAT IS THE SOLUTION</vt:lpstr>
      <vt:lpstr>WHAT IS THE SERVICE</vt:lpstr>
      <vt:lpstr>PowerPoint Presentation</vt:lpstr>
      <vt:lpstr> BUSINESS MODEL</vt:lpstr>
      <vt:lpstr>MARKET ANALYSIS</vt:lpstr>
      <vt:lpstr>MARKETING AND SALES</vt:lpstr>
      <vt:lpstr>PowerPoint Presentation</vt:lpstr>
      <vt:lpstr>PowerPoint Presentation</vt:lpstr>
      <vt:lpstr>SALES PROJECTIONS</vt:lpstr>
      <vt:lpstr>PowerPoint Presentation</vt:lpstr>
      <vt:lpstr>PowerPoint Presentation</vt:lpstr>
      <vt:lpstr>Your art, Your way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freshmen [Student]</dc:creator>
  <cp:lastModifiedBy>freshmen</cp:lastModifiedBy>
  <cp:revision>6</cp:revision>
  <dcterms:modified xsi:type="dcterms:W3CDTF">2017-12-12T18:03:50Z</dcterms:modified>
</cp:coreProperties>
</file>