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handoutMasterIdLst>
    <p:handoutMasterId r:id="rId18"/>
  </p:handoutMasterIdLst>
  <p:sldIdLst>
    <p:sldId id="289" r:id="rId2"/>
    <p:sldId id="270" r:id="rId3"/>
    <p:sldId id="271" r:id="rId4"/>
    <p:sldId id="272" r:id="rId5"/>
    <p:sldId id="273" r:id="rId6"/>
    <p:sldId id="285" r:id="rId7"/>
    <p:sldId id="288" r:id="rId8"/>
    <p:sldId id="275" r:id="rId9"/>
    <p:sldId id="276" r:id="rId10"/>
    <p:sldId id="277" r:id="rId11"/>
    <p:sldId id="278" r:id="rId12"/>
    <p:sldId id="279" r:id="rId13"/>
    <p:sldId id="281" r:id="rId14"/>
    <p:sldId id="287" r:id="rId15"/>
    <p:sldId id="29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40" autoAdjust="0"/>
    <p:restoredTop sz="96093" autoAdjust="0"/>
  </p:normalViewPr>
  <p:slideViewPr>
    <p:cSldViewPr>
      <p:cViewPr>
        <p:scale>
          <a:sx n="100" d="100"/>
          <a:sy n="100" d="100"/>
        </p:scale>
        <p:origin x="-492" y="-19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Sheet1!$B$1</c:f>
              <c:strCache>
                <c:ptCount val="1"/>
                <c:pt idx="0">
                  <c:v>Braces Sold</c:v>
                </c:pt>
              </c:strCache>
            </c:strRef>
          </c:tx>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Sheet1!$B$2:$B$13</c:f>
              <c:numCache>
                <c:formatCode>General</c:formatCode>
                <c:ptCount val="12"/>
                <c:pt idx="0">
                  <c:v>80</c:v>
                </c:pt>
                <c:pt idx="1">
                  <c:v>75</c:v>
                </c:pt>
                <c:pt idx="2">
                  <c:v>45</c:v>
                </c:pt>
                <c:pt idx="3">
                  <c:v>45</c:v>
                </c:pt>
                <c:pt idx="4">
                  <c:v>45</c:v>
                </c:pt>
                <c:pt idx="5">
                  <c:v>85</c:v>
                </c:pt>
                <c:pt idx="6">
                  <c:v>100</c:v>
                </c:pt>
                <c:pt idx="7">
                  <c:v>90</c:v>
                </c:pt>
                <c:pt idx="8">
                  <c:v>50</c:v>
                </c:pt>
                <c:pt idx="9">
                  <c:v>45</c:v>
                </c:pt>
                <c:pt idx="10">
                  <c:v>45</c:v>
                </c:pt>
                <c:pt idx="11">
                  <c:v>45</c:v>
                </c:pt>
              </c:numCache>
            </c:numRef>
          </c:val>
        </c:ser>
        <c:dLbls>
          <c:showLegendKey val="0"/>
          <c:showVal val="0"/>
          <c:showCatName val="0"/>
          <c:showSerName val="0"/>
          <c:showPercent val="0"/>
          <c:showBubbleSize val="0"/>
        </c:dLbls>
        <c:gapWidth val="150"/>
        <c:axId val="28794240"/>
        <c:axId val="28808320"/>
      </c:barChart>
      <c:catAx>
        <c:axId val="28794240"/>
        <c:scaling>
          <c:orientation val="minMax"/>
        </c:scaling>
        <c:delete val="0"/>
        <c:axPos val="b"/>
        <c:majorTickMark val="out"/>
        <c:minorTickMark val="none"/>
        <c:tickLblPos val="nextTo"/>
        <c:crossAx val="28808320"/>
        <c:crosses val="autoZero"/>
        <c:auto val="1"/>
        <c:lblAlgn val="ctr"/>
        <c:lblOffset val="100"/>
        <c:noMultiLvlLbl val="0"/>
      </c:catAx>
      <c:valAx>
        <c:axId val="28808320"/>
        <c:scaling>
          <c:orientation val="minMax"/>
        </c:scaling>
        <c:delete val="0"/>
        <c:axPos val="l"/>
        <c:majorGridlines/>
        <c:numFmt formatCode="General" sourceLinked="1"/>
        <c:majorTickMark val="out"/>
        <c:minorTickMark val="none"/>
        <c:tickLblPos val="nextTo"/>
        <c:crossAx val="28794240"/>
        <c:crosses val="autoZero"/>
        <c:crossBetween val="between"/>
      </c:valAx>
    </c:plotArea>
    <c:legend>
      <c:legendPos val="r"/>
      <c:layout>
        <c:manualLayout>
          <c:xMode val="edge"/>
          <c:yMode val="edge"/>
          <c:x val="0.77784455832320265"/>
          <c:y val="0.12624372191727073"/>
          <c:w val="0.21061067282064458"/>
          <c:h val="0.11036292630022969"/>
        </c:manualLayout>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592" cy="45735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842" y="0"/>
            <a:ext cx="2971592" cy="457358"/>
          </a:xfrm>
          <a:prstGeom prst="rect">
            <a:avLst/>
          </a:prstGeom>
        </p:spPr>
        <p:txBody>
          <a:bodyPr vert="horz" lIns="91440" tIns="45720" rIns="91440" bIns="45720" rtlCol="0"/>
          <a:lstStyle>
            <a:lvl1pPr algn="r">
              <a:defRPr sz="1200"/>
            </a:lvl1pPr>
          </a:lstStyle>
          <a:p>
            <a:fld id="{443DD1E9-373E-4546-AEF7-A8323C6F19C1}" type="datetimeFigureOut">
              <a:rPr lang="en-US" smtClean="0"/>
              <a:pPr/>
              <a:t>5/19/2014</a:t>
            </a:fld>
            <a:endParaRPr lang="en-US"/>
          </a:p>
        </p:txBody>
      </p:sp>
      <p:sp>
        <p:nvSpPr>
          <p:cNvPr id="4" name="Footer Placeholder 3"/>
          <p:cNvSpPr>
            <a:spLocks noGrp="1"/>
          </p:cNvSpPr>
          <p:nvPr>
            <p:ph type="ftr" sz="quarter" idx="2"/>
          </p:nvPr>
        </p:nvSpPr>
        <p:spPr>
          <a:xfrm>
            <a:off x="0" y="8685071"/>
            <a:ext cx="2971592" cy="45735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842" y="8685071"/>
            <a:ext cx="2971592" cy="457358"/>
          </a:xfrm>
          <a:prstGeom prst="rect">
            <a:avLst/>
          </a:prstGeom>
        </p:spPr>
        <p:txBody>
          <a:bodyPr vert="horz" lIns="91440" tIns="45720" rIns="91440" bIns="45720" rtlCol="0" anchor="b"/>
          <a:lstStyle>
            <a:lvl1pPr algn="r">
              <a:defRPr sz="1200"/>
            </a:lvl1pPr>
          </a:lstStyle>
          <a:p>
            <a:fld id="{BE34B1CC-39E3-4A7E-A15F-DC4711D0D265}" type="slidenum">
              <a:rPr lang="en-US" smtClean="0"/>
              <a:pPr/>
              <a:t>‹#›</a:t>
            </a:fld>
            <a:endParaRPr lang="en-US"/>
          </a:p>
        </p:txBody>
      </p:sp>
    </p:spTree>
    <p:extLst>
      <p:ext uri="{BB962C8B-B14F-4D97-AF65-F5344CB8AC3E}">
        <p14:creationId xmlns:p14="http://schemas.microsoft.com/office/powerpoint/2010/main" val="1845589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884614" y="0"/>
            <a:ext cx="2971800" cy="457200"/>
          </a:xfrm>
          <a:prstGeom prst="rect">
            <a:avLst/>
          </a:prstGeom>
        </p:spPr>
        <p:txBody>
          <a:bodyPr vert="horz" lIns="92492" tIns="46246" rIns="92492" bIns="46246" rtlCol="0"/>
          <a:lstStyle>
            <a:lvl1pPr algn="r">
              <a:defRPr sz="1200"/>
            </a:lvl1pPr>
          </a:lstStyle>
          <a:p>
            <a:fld id="{CB2BB6C2-F5C4-49BC-BD78-FC7E7B1E650B}" type="datetimeFigureOut">
              <a:rPr lang="en-US" smtClean="0"/>
              <a:pPr/>
              <a:t>5/19/2014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85801" y="4343400"/>
            <a:ext cx="5486400" cy="4114800"/>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85213"/>
            <a:ext cx="2971800" cy="457200"/>
          </a:xfrm>
          <a:prstGeom prst="rect">
            <a:avLst/>
          </a:prstGeom>
        </p:spPr>
        <p:txBody>
          <a:bodyPr vert="horz" lIns="92492" tIns="46246" rIns="92492" bIns="46246" rtlCol="0" anchor="b"/>
          <a:lstStyle>
            <a:lvl1pPr algn="r">
              <a:defRPr sz="1200"/>
            </a:lvl1pPr>
          </a:lstStyle>
          <a:p>
            <a:fld id="{F3F5A8CD-32A9-4972-A31B-86080B7BBAE7}" type="slidenum">
              <a:rPr lang="en-US" smtClean="0"/>
              <a:pPr/>
              <a:t>‹#›</a:t>
            </a:fld>
            <a:endParaRPr lang="en-US"/>
          </a:p>
        </p:txBody>
      </p:sp>
    </p:spTree>
    <p:extLst>
      <p:ext uri="{BB962C8B-B14F-4D97-AF65-F5344CB8AC3E}">
        <p14:creationId xmlns:p14="http://schemas.microsoft.com/office/powerpoint/2010/main" val="180502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my father was 19</a:t>
            </a:r>
            <a:r>
              <a:rPr lang="en-US" baseline="0" dirty="0" smtClean="0"/>
              <a:t> and</a:t>
            </a:r>
            <a:r>
              <a:rPr lang="en-US" dirty="0" smtClean="0"/>
              <a:t> playing college basketball,</a:t>
            </a:r>
            <a:r>
              <a:rPr lang="en-US" baseline="0" dirty="0" smtClean="0"/>
              <a:t> </a:t>
            </a:r>
            <a:r>
              <a:rPr lang="en-US" dirty="0" smtClean="0"/>
              <a:t>he was diagnosed</a:t>
            </a:r>
            <a:r>
              <a:rPr lang="en-US" baseline="0" dirty="0" smtClean="0"/>
              <a:t> with Muscular Dystrophy.  At the time of his diagnoses, there was and still is no cure.  There was nothing he could do other than wear generic knee brace and try therapy.  Living with him, I see the struggle of this disease hit him harder each day.  Luckily, within the past 5 years, customized braces became an option to help him.  Yet, as my mother is the only one working, the costs hit us higher each time he needs a new brace.  With all this, my business will not only help my family financially find a brace, but also other families of America.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Athletic</a:t>
            </a:r>
            <a:r>
              <a:rPr lang="en-US" baseline="0" dirty="0" smtClean="0"/>
              <a:t> Brace </a:t>
            </a:r>
            <a:r>
              <a:rPr lang="en-US" sz="1200" kern="1200" baseline="0" dirty="0" smtClean="0">
                <a:solidFill>
                  <a:schemeClr val="tx1"/>
                </a:solidFill>
                <a:latin typeface="+mn-lt"/>
                <a:ea typeface="+mn-ea"/>
                <a:cs typeface="+mn-cs"/>
              </a:rPr>
              <a:t>Consignment will provide affordable options for everyone.  Unlike my competitors, I supply my braces both locally and over the internet.  Also, with Athletic Brace Consignment you will never have to wait many days to get a brace; you will always have a response within 24 hours and then the brace will be </a:t>
            </a:r>
            <a:r>
              <a:rPr lang="en-US" sz="1200" kern="1200" baseline="0" smtClean="0">
                <a:solidFill>
                  <a:schemeClr val="tx1"/>
                </a:solidFill>
                <a:latin typeface="+mn-lt"/>
                <a:ea typeface="+mn-ea"/>
                <a:cs typeface="+mn-cs"/>
              </a:rPr>
              <a:t>shipped out right away.  </a:t>
            </a:r>
            <a:endParaRPr lang="en-US"/>
          </a:p>
        </p:txBody>
      </p:sp>
      <p:sp>
        <p:nvSpPr>
          <p:cNvPr id="4" name="Slide Number Placeholder 3"/>
          <p:cNvSpPr>
            <a:spLocks noGrp="1"/>
          </p:cNvSpPr>
          <p:nvPr>
            <p:ph type="sldNum" sz="quarter" idx="10"/>
          </p:nvPr>
        </p:nvSpPr>
        <p:spPr/>
        <p:txBody>
          <a:bodyPr/>
          <a:lstStyle/>
          <a:p>
            <a:fld id="{F3F5A8CD-32A9-4972-A31B-86080B7BBAE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year 2019, I will</a:t>
            </a:r>
            <a:r>
              <a:rPr lang="en-US" baseline="0" dirty="0" smtClean="0"/>
              <a:t> have a bachelors in Sport Medicine, focusing in Athletic Training.  I will later go for my masters in Athletic Training.  This will allow me to monitor the quality of my products and make sure I give my customers a stable product.  I also have connections to orthotics that will ensure I am doing everything correctly.  I am self sufficient </a:t>
            </a:r>
            <a:r>
              <a:rPr lang="en-US" baseline="0" smtClean="0"/>
              <a:t>and this allows </a:t>
            </a:r>
            <a:r>
              <a:rPr lang="en-US" baseline="0" dirty="0" smtClean="0"/>
              <a:t>me to run this business successfully alone.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11</a:t>
            </a:fld>
            <a:endParaRPr lang="en-US"/>
          </a:p>
        </p:txBody>
      </p:sp>
    </p:spTree>
    <p:extLst>
      <p:ext uri="{BB962C8B-B14F-4D97-AF65-F5344CB8AC3E}">
        <p14:creationId xmlns:p14="http://schemas.microsoft.com/office/powerpoint/2010/main" val="44685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project</a:t>
            </a:r>
            <a:r>
              <a:rPr lang="en-US" baseline="0" dirty="0" smtClean="0"/>
              <a:t> to </a:t>
            </a:r>
            <a:r>
              <a:rPr lang="en-US" dirty="0" smtClean="0"/>
              <a:t>sell a total of 750</a:t>
            </a:r>
            <a:r>
              <a:rPr lang="en-US" baseline="0" dirty="0" smtClean="0"/>
              <a:t> gently used braces.  My break even point is 33 knee braces.  I predict that in January and February would increase due to people engaging in high risk activities like snowboarding and skiing.  Then they will decrease in March through May to just above the break even point.  Then in the summer points, my sales will increase due to people doing high-risk, summer fun activities.  Then they will slowly decrease right above my break even point for the rest of the year.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12</a:t>
            </a:fld>
            <a:endParaRPr lang="en-US"/>
          </a:p>
        </p:txBody>
      </p:sp>
    </p:spTree>
    <p:extLst>
      <p:ext uri="{BB962C8B-B14F-4D97-AF65-F5344CB8AC3E}">
        <p14:creationId xmlns:p14="http://schemas.microsoft.com/office/powerpoint/2010/main" val="4179831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Anna Mercaldi: Athletic</a:t>
            </a:r>
            <a:r>
              <a:rPr lang="en-US" baseline="0" dirty="0" smtClean="0"/>
              <a:t> Brace Consignment needs $1,504.00 to start the business.  Most of the items needed are already owned.  Athletic Brace Consignment would have to purchase a DBA document and a UV sanitizer.  Also, Athletic Brace Consignment will have an emergency cash fund of $275.00.  My Return on my Investment is 137% equaling $1.37.  My Return on Sales is 28% equaling $0.28.  </a:t>
            </a:r>
          </a:p>
        </p:txBody>
      </p:sp>
      <p:sp>
        <p:nvSpPr>
          <p:cNvPr id="4" name="Slide Number Placeholder 3"/>
          <p:cNvSpPr>
            <a:spLocks noGrp="1"/>
          </p:cNvSpPr>
          <p:nvPr>
            <p:ph type="sldNum" sz="quarter" idx="10"/>
          </p:nvPr>
        </p:nvSpPr>
        <p:spPr/>
        <p:txBody>
          <a:bodyPr/>
          <a:lstStyle/>
          <a:p>
            <a:fld id="{F3F5A8CD-32A9-4972-A31B-86080B7BBAE7}" type="slidenum">
              <a:rPr lang="en-US" smtClean="0"/>
              <a:pPr/>
              <a:t>13</a:t>
            </a:fld>
            <a:endParaRPr lang="en-US"/>
          </a:p>
        </p:txBody>
      </p:sp>
    </p:spTree>
    <p:extLst>
      <p:ext uri="{BB962C8B-B14F-4D97-AF65-F5344CB8AC3E}">
        <p14:creationId xmlns:p14="http://schemas.microsoft.com/office/powerpoint/2010/main" val="97842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My future plans is to have my business expand, serving people across New England.  Also, I would like to hire employees to do the service in the business.  This will allow me to be the overseeing manager and can pay myself a steady salary.  For my philanthropy, A.B.C. will donate 5% of its net profit to the Muscular Dystrophy Association.   I choose this association because I see my dad struggle with Muscular Dystrophy everyday and I want to help him in his battle.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14</a:t>
            </a:fld>
            <a:endParaRPr lang="en-US"/>
          </a:p>
        </p:txBody>
      </p:sp>
    </p:spTree>
    <p:extLst>
      <p:ext uri="{BB962C8B-B14F-4D97-AF65-F5344CB8AC3E}">
        <p14:creationId xmlns:p14="http://schemas.microsoft.com/office/powerpoint/2010/main" val="3374939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Buy</a:t>
            </a:r>
            <a:r>
              <a:rPr lang="en-US" altLang="en-US" baseline="0" dirty="0" smtClean="0"/>
              <a:t> used and save the difference.  Thank you for your consideration of Athletic Brace Consignment.  Come visit us on the web at www.athleticbraceconsignment.weebly.com to find out more information.  </a:t>
            </a:r>
            <a:endParaRPr lang="en-US" altLang="en-US" dirty="0" smtClean="0"/>
          </a:p>
          <a:p>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Buy</a:t>
            </a:r>
            <a:r>
              <a:rPr lang="en-US" baseline="0" dirty="0" smtClean="0"/>
              <a:t> used and save the difference.  My business is called Athletic Brace Consignment, also known as A.B.C.   I am Anna Mercaldi.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2</a:t>
            </a:fld>
            <a:endParaRPr lang="en-US" dirty="0"/>
          </a:p>
        </p:txBody>
      </p:sp>
    </p:spTree>
    <p:extLst>
      <p:ext uri="{BB962C8B-B14F-4D97-AF65-F5344CB8AC3E}">
        <p14:creationId xmlns:p14="http://schemas.microsoft.com/office/powerpoint/2010/main" val="3452706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A.B.C.</a:t>
            </a:r>
            <a:r>
              <a:rPr lang="en-US" baseline="0" dirty="0" smtClean="0"/>
              <a:t> is going to attack problems Americans are facing.  The biggest problem is that people cannot afford medical insurance.  According to my market survey, 100% of people in my target market agreed that medical supplies need to bold sold for a lower cost to </a:t>
            </a:r>
            <a:r>
              <a:rPr lang="en-US" baseline="0" smtClean="0"/>
              <a:t>all financiaMy </a:t>
            </a:r>
            <a:r>
              <a:rPr lang="en-US" baseline="0" dirty="0" smtClean="0"/>
              <a:t>company will be the first business that can provide a medically certified brace for a lower cost.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3</a:t>
            </a:fld>
            <a:endParaRPr lang="en-US" dirty="0"/>
          </a:p>
        </p:txBody>
      </p:sp>
    </p:spTree>
    <p:extLst>
      <p:ext uri="{BB962C8B-B14F-4D97-AF65-F5344CB8AC3E}">
        <p14:creationId xmlns:p14="http://schemas.microsoft.com/office/powerpoint/2010/main" val="2219890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A.B.C.</a:t>
            </a:r>
            <a:r>
              <a:rPr lang="en-US" baseline="0" dirty="0" smtClean="0"/>
              <a:t> will take gently used braces and re-purpose them at an affordable price for all.  By providing a medically certified brace to everyone in need, my company is solving the issue of people not being able to have access to a medical brace.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4</a:t>
            </a:fld>
            <a:endParaRPr lang="en-US" dirty="0"/>
          </a:p>
        </p:txBody>
      </p:sp>
    </p:spTree>
    <p:extLst>
      <p:ext uri="{BB962C8B-B14F-4D97-AF65-F5344CB8AC3E}">
        <p14:creationId xmlns:p14="http://schemas.microsoft.com/office/powerpoint/2010/main" val="3989339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will collect gently used braces  from donors, hospitals, clinics and orthopedic offices.  I will take those medical braces and clinically check them, assuring they are in proper condition.  I will then sell them for a lower cost than buying them brand new.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5</a:t>
            </a:fld>
            <a:endParaRPr lang="en-US" dirty="0"/>
          </a:p>
        </p:txBody>
      </p:sp>
    </p:spTree>
    <p:extLst>
      <p:ext uri="{BB962C8B-B14F-4D97-AF65-F5344CB8AC3E}">
        <p14:creationId xmlns:p14="http://schemas.microsoft.com/office/powerpoint/2010/main" val="377065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A.B.C.</a:t>
            </a:r>
            <a:r>
              <a:rPr lang="en-US" baseline="0" dirty="0" smtClean="0"/>
              <a:t> is a business that will serve as a place to receive a quality brace for your needs, improving the life for all Americans.</a:t>
            </a:r>
          </a:p>
          <a:p>
            <a:r>
              <a:rPr lang="en-US" baseline="0" dirty="0" smtClean="0"/>
              <a:t>The impact on society will be that people can be stressed less financially since they are receiving a brace at a lower cost.  Also, there will be less injuries uncared for.  By doing this for society, America will become a place of hope and determination to be in your best condition.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6</a:t>
            </a:fld>
            <a:endParaRPr lang="en-US" dirty="0"/>
          </a:p>
        </p:txBody>
      </p:sp>
    </p:spTree>
    <p:extLst>
      <p:ext uri="{BB962C8B-B14F-4D97-AF65-F5344CB8AC3E}">
        <p14:creationId xmlns:p14="http://schemas.microsoft.com/office/powerpoint/2010/main" val="1010426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Anna Mercaldi:</a:t>
            </a:r>
            <a:r>
              <a:rPr lang="en-US" baseline="0" dirty="0" smtClean="0"/>
              <a:t> </a:t>
            </a:r>
            <a:r>
              <a:rPr lang="en-US" dirty="0" smtClean="0"/>
              <a:t>One</a:t>
            </a:r>
            <a:r>
              <a:rPr lang="en-US" baseline="0" dirty="0" smtClean="0"/>
              <a:t> unit will be one medium sized knee brace with minimal repairs.  The selling price of one medium sized knee brace is $10.00, plus shipping and handling.  After subtracting out the total cost of $3.10, my business is left with a profit of $6.90.   To pay my fixed expenses each month, I would have to sell a minimum of 33 </a:t>
            </a:r>
            <a:r>
              <a:rPr lang="en-US" baseline="0" smtClean="0"/>
              <a:t>knee braces.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Anna </a:t>
            </a:r>
            <a:r>
              <a:rPr lang="en-US" dirty="0" err="1" smtClean="0"/>
              <a:t>Mercaldi</a:t>
            </a:r>
            <a:r>
              <a:rPr lang="en-US" dirty="0" smtClean="0"/>
              <a:t>: My business is in the Medical</a:t>
            </a:r>
            <a:r>
              <a:rPr lang="en-US" baseline="0" dirty="0" smtClean="0"/>
              <a:t> Equipment and Supplies Industry.  This industry has annual sales of $273 Billion dollars.  My demographics include males and females of any age with a low to mid income.  My geographic is specifically in the Hartford and Middlesex Counties.  My psychographics are mostly athletes and risk takers that engage in dangerous, high-injury risk activities.  My buying patterns are people who need medical braces because they have more injuries than the normal person.  My total population is one million, sixty-four thousand people.  According to my survey, 54% of people have at least one to three injuries a year.  So my market size is around 571,000 people.  I will target 1,500 people in my market size in the first year.  </a:t>
            </a:r>
            <a:endParaRPr lang="en-US" dirty="0" smtClean="0"/>
          </a:p>
        </p:txBody>
      </p:sp>
      <p:sp>
        <p:nvSpPr>
          <p:cNvPr id="4" name="Slide Number Placeholder 3"/>
          <p:cNvSpPr>
            <a:spLocks noGrp="1"/>
          </p:cNvSpPr>
          <p:nvPr>
            <p:ph type="sldNum" sz="quarter" idx="10"/>
          </p:nvPr>
        </p:nvSpPr>
        <p:spPr/>
        <p:txBody>
          <a:bodyPr/>
          <a:lstStyle/>
          <a:p>
            <a:fld id="{F3F5A8CD-32A9-4972-A31B-86080B7BBAE7}" type="slidenum">
              <a:rPr lang="en-US" smtClean="0"/>
              <a:pPr/>
              <a:t>8</a:t>
            </a:fld>
            <a:endParaRPr lang="en-US" dirty="0"/>
          </a:p>
        </p:txBody>
      </p:sp>
    </p:spTree>
    <p:extLst>
      <p:ext uri="{BB962C8B-B14F-4D97-AF65-F5344CB8AC3E}">
        <p14:creationId xmlns:p14="http://schemas.microsoft.com/office/powerpoint/2010/main" val="2647180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my marketing and sales,</a:t>
            </a:r>
            <a:r>
              <a:rPr lang="en-US" baseline="0" dirty="0" smtClean="0"/>
              <a:t> I will use my website that I have created.  It will be used not only for information but for buyers to put in orders.  I also will use business cards that will be placed in each box when a brace is shipped out.  Also, my personal relations with therapists and doctors will allow my business to be known.  Through my family, friends and I, we can spread the word of my business by mouth, telling others of my business and what I do.  Lastly, I will go visit clinics, hospitals and therapists’ offices giving short presentations to the people there about my business and how they can contribute or purchase a medical brace.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pPr/>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8EF05719-60C6-4F50-8ADE-5A9206F1B5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pPr/>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pPr/>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pPr/>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pPr/>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742970B-D3F7-455B-B431-EE4D6888DE51}" type="datetimeFigureOut">
              <a:rPr lang="en-US" smtClean="0"/>
              <a:pPr/>
              <a:t>5/19/2014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05719-60C6-4F50-8ADE-5A9206F1B5F5}" type="slidenum">
              <a:rPr lang="en-US" smtClean="0"/>
              <a:pPr/>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6742970B-D3F7-455B-B431-EE4D6888DE51}" type="datetimeFigureOut">
              <a:rPr lang="en-US" smtClean="0"/>
              <a:pPr/>
              <a:t>5/19/2014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F05719-60C6-4F50-8ADE-5A9206F1B5F5}" type="slidenum">
              <a:rPr lang="en-US" smtClean="0"/>
              <a:pPr/>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6742970B-D3F7-455B-B431-EE4D6888DE51}" type="datetimeFigureOut">
              <a:rPr lang="en-US" smtClean="0"/>
              <a:pPr/>
              <a:t>5/19/2014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6742970B-D3F7-455B-B431-EE4D6888DE51}" type="datetimeFigureOut">
              <a:rPr lang="en-US" smtClean="0"/>
              <a:pPr/>
              <a:t>5/19/2014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742970B-D3F7-455B-B431-EE4D6888DE51}" type="datetimeFigureOut">
              <a:rPr lang="en-US" smtClean="0"/>
              <a:pPr/>
              <a:t>5/19/2014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05719-60C6-4F50-8ADE-5A9206F1B5F5}" type="slidenum">
              <a:rPr lang="en-US" smtClean="0"/>
              <a:pPr/>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742970B-D3F7-455B-B431-EE4D6888DE51}" type="datetimeFigureOut">
              <a:rPr lang="en-US" smtClean="0"/>
              <a:pPr/>
              <a:t>5/19/2014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05719-60C6-4F50-8ADE-5A9206F1B5F5}" type="slidenum">
              <a:rPr lang="en-US" smtClean="0"/>
              <a:pPr/>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cstate="print">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6742970B-D3F7-455B-B431-EE4D6888DE51}" type="datetimeFigureOut">
              <a:rPr lang="en-US" smtClean="0">
                <a:solidFill>
                  <a:prstClr val="black">
                    <a:tint val="75000"/>
                  </a:prstClr>
                </a:solidFill>
              </a:rPr>
              <a:pPr/>
              <a:t>5/19/2014</a:t>
            </a:fld>
            <a:endParaRPr lang="en-US">
              <a:solidFill>
                <a:prstClr val="black">
                  <a:tint val="75000"/>
                </a:prstClr>
              </a:solidFill>
            </a:endParaRPr>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jpe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image" Target="../media/image9.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762000"/>
            <a:ext cx="6639485" cy="4514850"/>
          </a:xfrm>
          <a:prstGeom prst="rect">
            <a:avLst/>
          </a:prstGeom>
          <a:solidFill>
            <a:srgbClr val="FFFFFF">
              <a:shade val="85000"/>
            </a:srgbClr>
          </a:solidFill>
          <a:ln w="190500" cap="rnd">
            <a:solidFill>
              <a:schemeClr val="accent3">
                <a:lumMod val="60000"/>
                <a:lumOff val="4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1856456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Competition</a:t>
            </a:r>
            <a:endParaRPr lang="en-US" sz="5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38284713"/>
              </p:ext>
            </p:extLst>
          </p:nvPr>
        </p:nvGraphicFramePr>
        <p:xfrm>
          <a:off x="457200" y="1233995"/>
          <a:ext cx="8229600" cy="2884170"/>
        </p:xfrm>
        <a:graphic>
          <a:graphicData uri="http://schemas.openxmlformats.org/drawingml/2006/table">
            <a:tbl>
              <a:tblPr firstRow="1" bandRow="1">
                <a:tableStyleId>{5C22544A-7EE6-4342-B048-85BDC9FD1C3A}</a:tableStyleId>
              </a:tblPr>
              <a:tblGrid>
                <a:gridCol w="1600200"/>
                <a:gridCol w="2286000"/>
                <a:gridCol w="2286000"/>
                <a:gridCol w="2057400"/>
              </a:tblGrid>
              <a:tr h="819150">
                <a:tc>
                  <a:txBody>
                    <a:bodyPr/>
                    <a:lstStyle/>
                    <a:p>
                      <a:endParaRPr lang="en-US" dirty="0"/>
                    </a:p>
                  </a:txBody>
                  <a:tcPr/>
                </a:tc>
                <a:tc>
                  <a:txBody>
                    <a:bodyPr/>
                    <a:lstStyle/>
                    <a:p>
                      <a:pPr algn="ctr"/>
                      <a:r>
                        <a:rPr lang="en-US" sz="2000" dirty="0" smtClean="0">
                          <a:solidFill>
                            <a:schemeClr val="bg1"/>
                          </a:solidFill>
                        </a:rPr>
                        <a:t>ATHLETIC BRACE CONSIGNMENT</a:t>
                      </a:r>
                      <a:r>
                        <a:rPr lang="en-US" sz="2000" baseline="0" dirty="0" smtClean="0">
                          <a:solidFill>
                            <a:schemeClr val="bg1"/>
                          </a:solidFill>
                        </a:rPr>
                        <a:t> </a:t>
                      </a:r>
                      <a:endParaRPr lang="en-US" sz="2000" dirty="0">
                        <a:solidFill>
                          <a:schemeClr val="bg1"/>
                        </a:solidFill>
                      </a:endParaRPr>
                    </a:p>
                  </a:txBody>
                  <a:tcPr/>
                </a:tc>
                <a:tc>
                  <a:txBody>
                    <a:bodyPr/>
                    <a:lstStyle/>
                    <a:p>
                      <a:r>
                        <a:rPr lang="en-US" dirty="0" smtClean="0">
                          <a:solidFill>
                            <a:schemeClr val="bg1"/>
                          </a:solidFill>
                        </a:rPr>
                        <a:t>The Brace Shop</a:t>
                      </a:r>
                      <a:endParaRPr lang="en-US" dirty="0">
                        <a:solidFill>
                          <a:schemeClr val="bg1"/>
                        </a:solidFill>
                      </a:endParaRPr>
                    </a:p>
                  </a:txBody>
                  <a:tcPr/>
                </a:tc>
                <a:tc>
                  <a:txBody>
                    <a:bodyPr/>
                    <a:lstStyle/>
                    <a:p>
                      <a:r>
                        <a:rPr lang="en-US" dirty="0" smtClean="0">
                          <a:solidFill>
                            <a:schemeClr val="bg1"/>
                          </a:solidFill>
                        </a:rPr>
                        <a:t>Better</a:t>
                      </a:r>
                      <a:r>
                        <a:rPr lang="en-US" baseline="0" dirty="0" smtClean="0">
                          <a:solidFill>
                            <a:schemeClr val="bg1"/>
                          </a:solidFill>
                        </a:rPr>
                        <a:t>brace.com</a:t>
                      </a:r>
                      <a:endParaRPr lang="en-US" dirty="0">
                        <a:solidFill>
                          <a:schemeClr val="bg1"/>
                        </a:solidFill>
                      </a:endParaRPr>
                    </a:p>
                  </a:txBody>
                  <a:tcPr/>
                </a:tc>
              </a:tr>
              <a:tr h="628650">
                <a:tc>
                  <a:txBody>
                    <a:bodyPr/>
                    <a:lstStyle/>
                    <a:p>
                      <a:r>
                        <a:rPr lang="en-US" dirty="0" smtClean="0"/>
                        <a:t>Price</a:t>
                      </a:r>
                      <a:endParaRPr lang="en-US" dirty="0"/>
                    </a:p>
                  </a:txBody>
                  <a:tcPr/>
                </a:tc>
                <a:tc>
                  <a:txBody>
                    <a:bodyPr/>
                    <a:lstStyle/>
                    <a:p>
                      <a:r>
                        <a:rPr lang="en-US" dirty="0" smtClean="0"/>
                        <a:t>Affordable</a:t>
                      </a:r>
                      <a:r>
                        <a:rPr lang="en-US" baseline="0" dirty="0" smtClean="0"/>
                        <a:t> for all</a:t>
                      </a:r>
                      <a:endParaRPr lang="en-US" dirty="0"/>
                    </a:p>
                  </a:txBody>
                  <a:tcPr>
                    <a:solidFill>
                      <a:srgbClr val="FFFF00"/>
                    </a:solidFill>
                  </a:tcPr>
                </a:tc>
                <a:tc>
                  <a:txBody>
                    <a:bodyPr/>
                    <a:lstStyle/>
                    <a:p>
                      <a:r>
                        <a:rPr lang="en-US" dirty="0" smtClean="0"/>
                        <a:t>Expensive</a:t>
                      </a:r>
                      <a:endParaRPr lang="en-US" dirty="0"/>
                    </a:p>
                  </a:txBody>
                  <a:tcPr/>
                </a:tc>
                <a:tc>
                  <a:txBody>
                    <a:bodyPr/>
                    <a:lstStyle/>
                    <a:p>
                      <a:r>
                        <a:rPr lang="en-US" dirty="0" smtClean="0"/>
                        <a:t>Expensive</a:t>
                      </a:r>
                      <a:endParaRPr lang="en-US" dirty="0"/>
                    </a:p>
                  </a:txBody>
                  <a:tcPr/>
                </a:tc>
              </a:tr>
              <a:tr h="609600">
                <a:tc>
                  <a:txBody>
                    <a:bodyPr/>
                    <a:lstStyle/>
                    <a:p>
                      <a:r>
                        <a:rPr lang="en-US" dirty="0" smtClean="0"/>
                        <a:t>Service</a:t>
                      </a:r>
                      <a:endParaRPr lang="en-US" dirty="0"/>
                    </a:p>
                  </a:txBody>
                  <a:tcPr/>
                </a:tc>
                <a:tc>
                  <a:txBody>
                    <a:bodyPr/>
                    <a:lstStyle/>
                    <a:p>
                      <a:r>
                        <a:rPr lang="en-US" dirty="0" smtClean="0"/>
                        <a:t>Local and online</a:t>
                      </a:r>
                      <a:endParaRPr lang="en-US" dirty="0"/>
                    </a:p>
                  </a:txBody>
                  <a:tcPr>
                    <a:solidFill>
                      <a:srgbClr val="FFFF00"/>
                    </a:solidFill>
                  </a:tcPr>
                </a:tc>
                <a:tc>
                  <a:txBody>
                    <a:bodyPr/>
                    <a:lstStyle/>
                    <a:p>
                      <a:r>
                        <a:rPr lang="en-US" dirty="0" smtClean="0"/>
                        <a:t>Online Only</a:t>
                      </a:r>
                      <a:endParaRPr lang="en-US" dirty="0"/>
                    </a:p>
                  </a:txBody>
                  <a:tcPr/>
                </a:tc>
                <a:tc>
                  <a:txBody>
                    <a:bodyPr/>
                    <a:lstStyle/>
                    <a:p>
                      <a:r>
                        <a:rPr lang="en-US" dirty="0" smtClean="0"/>
                        <a:t>Online</a:t>
                      </a:r>
                      <a:r>
                        <a:rPr lang="en-US" baseline="0" dirty="0" smtClean="0"/>
                        <a:t> Only</a:t>
                      </a:r>
                      <a:endParaRPr lang="en-US" dirty="0"/>
                    </a:p>
                  </a:txBody>
                  <a:tcPr/>
                </a:tc>
              </a:tr>
              <a:tr h="609600">
                <a:tc>
                  <a:txBody>
                    <a:bodyPr/>
                    <a:lstStyle/>
                    <a:p>
                      <a:r>
                        <a:rPr lang="en-US" dirty="0" smtClean="0"/>
                        <a:t>Speed</a:t>
                      </a:r>
                      <a:endParaRPr lang="en-US" sz="1200" dirty="0"/>
                    </a:p>
                  </a:txBody>
                  <a:tcPr/>
                </a:tc>
                <a:tc>
                  <a:txBody>
                    <a:bodyPr/>
                    <a:lstStyle/>
                    <a:p>
                      <a:r>
                        <a:rPr lang="en-US" dirty="0" smtClean="0"/>
                        <a:t>Have a response within</a:t>
                      </a:r>
                      <a:r>
                        <a:rPr lang="en-US" baseline="0" dirty="0" smtClean="0"/>
                        <a:t> 24 hours</a:t>
                      </a:r>
                      <a:endParaRPr lang="en-US" dirty="0"/>
                    </a:p>
                  </a:txBody>
                  <a:tcPr>
                    <a:solidFill>
                      <a:srgbClr val="FFFF00"/>
                    </a:solidFill>
                  </a:tcPr>
                </a:tc>
                <a:tc>
                  <a:txBody>
                    <a:bodyPr/>
                    <a:lstStyle/>
                    <a:p>
                      <a:r>
                        <a:rPr lang="en-US" dirty="0" smtClean="0"/>
                        <a:t>Takes 5</a:t>
                      </a:r>
                      <a:r>
                        <a:rPr lang="en-US" baseline="0" dirty="0" smtClean="0"/>
                        <a:t> to 7 days </a:t>
                      </a:r>
                      <a:endParaRPr lang="en-US" dirty="0"/>
                    </a:p>
                  </a:txBody>
                  <a:tcPr/>
                </a:tc>
                <a:tc>
                  <a:txBody>
                    <a:bodyPr/>
                    <a:lstStyle/>
                    <a:p>
                      <a:r>
                        <a:rPr lang="en-US" dirty="0" smtClean="0"/>
                        <a:t>Takes 5 to 7 days</a:t>
                      </a:r>
                      <a:endParaRPr lang="en-US" dirty="0"/>
                    </a:p>
                  </a:txBody>
                  <a:tcPr/>
                </a:tc>
              </a:tr>
            </a:tbl>
          </a:graphicData>
        </a:graphic>
      </p:graphicFrame>
      <p:pic>
        <p:nvPicPr>
          <p:cNvPr id="4" name="Content Placeholder 9" descr="logo secondary.jpg"/>
          <p:cNvPicPr>
            <a:picLocks noChangeAspect="1"/>
          </p:cNvPicPr>
          <p:nvPr/>
        </p:nvPicPr>
        <p:blipFill>
          <a:blip r:embed="rId3" cstate="print"/>
          <a:stretch>
            <a:fillRect/>
          </a:stretch>
        </p:blipFill>
        <p:spPr>
          <a:xfrm>
            <a:off x="152400" y="5791200"/>
            <a:ext cx="1828800" cy="96227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902081084"/>
              </p:ext>
            </p:extLst>
          </p:nvPr>
        </p:nvGraphicFramePr>
        <p:xfrm>
          <a:off x="457200" y="4191000"/>
          <a:ext cx="8229600" cy="1158240"/>
        </p:xfrm>
        <a:graphic>
          <a:graphicData uri="http://schemas.openxmlformats.org/drawingml/2006/table">
            <a:tbl>
              <a:tblPr firstRow="1" bandRow="1">
                <a:tableStyleId>{5C22544A-7EE6-4342-B048-85BDC9FD1C3A}</a:tableStyleId>
              </a:tblPr>
              <a:tblGrid>
                <a:gridCol w="8229600"/>
              </a:tblGrid>
              <a:tr h="0">
                <a:tc>
                  <a:txBody>
                    <a:bodyPr/>
                    <a:lstStyle/>
                    <a:p>
                      <a:pPr algn="ctr"/>
                      <a:r>
                        <a:rPr lang="en-US" sz="1600" dirty="0" smtClean="0">
                          <a:solidFill>
                            <a:schemeClr val="bg1"/>
                          </a:solidFill>
                        </a:rPr>
                        <a:t>Athletic Brace Consignment’s Competitive</a:t>
                      </a:r>
                      <a:r>
                        <a:rPr lang="en-US" sz="1600" baseline="0" dirty="0" smtClean="0">
                          <a:solidFill>
                            <a:schemeClr val="bg1"/>
                          </a:solidFill>
                        </a:rPr>
                        <a:t> Advantages</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370840">
                <a:tc>
                  <a:txBody>
                    <a:bodyPr/>
                    <a:lstStyle/>
                    <a:p>
                      <a:r>
                        <a:rPr lang="en-US" sz="1600" dirty="0" smtClean="0"/>
                        <a:t>1.</a:t>
                      </a:r>
                      <a:r>
                        <a:rPr lang="en-US" sz="1600" baseline="0" dirty="0" smtClean="0"/>
                        <a:t>  All my braces will be affordable for any family no matter their financial stance</a:t>
                      </a:r>
                      <a:endParaRPr lang="en-US" sz="1600" dirty="0" smtClean="0"/>
                    </a:p>
                    <a:p>
                      <a:r>
                        <a:rPr lang="en-US" sz="1600" dirty="0" smtClean="0"/>
                        <a:t>2.  My company</a:t>
                      </a:r>
                      <a:r>
                        <a:rPr lang="en-US" sz="1600" baseline="0" dirty="0" smtClean="0"/>
                        <a:t> is both online and local—you can come to me directly or order over online</a:t>
                      </a:r>
                      <a:endParaRPr lang="en-US" sz="1600" dirty="0" smtClean="0"/>
                    </a:p>
                    <a:p>
                      <a:r>
                        <a:rPr lang="en-US" sz="1600" dirty="0" smtClean="0"/>
                        <a:t>3.  An employee</a:t>
                      </a:r>
                      <a:r>
                        <a:rPr lang="en-US" sz="1600" baseline="0" dirty="0" smtClean="0"/>
                        <a:t> will respond within 24 hours of your request and it will be shipped</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bl>
          </a:graphicData>
        </a:graphic>
      </p:graphicFrame>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400" y="5486400"/>
            <a:ext cx="1676400" cy="125476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QUALIFICATIONS </a:t>
            </a:r>
            <a:endParaRPr lang="en-US" sz="5400" dirty="0"/>
          </a:p>
        </p:txBody>
      </p:sp>
      <p:sp>
        <p:nvSpPr>
          <p:cNvPr id="3" name="Content Placeholder 2"/>
          <p:cNvSpPr>
            <a:spLocks noGrp="1"/>
          </p:cNvSpPr>
          <p:nvPr>
            <p:ph idx="1"/>
          </p:nvPr>
        </p:nvSpPr>
        <p:spPr/>
        <p:txBody>
          <a:bodyPr/>
          <a:lstStyle/>
          <a:p>
            <a:r>
              <a:rPr lang="en-US" sz="3200" dirty="0" smtClean="0"/>
              <a:t>Experience monitoring brace quality</a:t>
            </a:r>
            <a:endParaRPr lang="en-US" sz="3200" dirty="0"/>
          </a:p>
          <a:p>
            <a:r>
              <a:rPr lang="en-US" sz="3200" dirty="0" smtClean="0"/>
              <a:t>Knowledge of the brace repair process</a:t>
            </a:r>
          </a:p>
          <a:p>
            <a:r>
              <a:rPr lang="en-US" sz="3200" dirty="0" smtClean="0"/>
              <a:t>Currently enrolled in UCONN Science courses (Chemistry and Biology) </a:t>
            </a:r>
          </a:p>
          <a:p>
            <a:r>
              <a:rPr lang="en-US" sz="3200" dirty="0" smtClean="0"/>
              <a:t>Connections to doctors (Orthotics)</a:t>
            </a:r>
          </a:p>
        </p:txBody>
      </p:sp>
      <p:pic>
        <p:nvPicPr>
          <p:cNvPr id="4" name="Content Placeholder 9" descr="logo secondary.jpg"/>
          <p:cNvPicPr>
            <a:picLocks noChangeAspect="1"/>
          </p:cNvPicPr>
          <p:nvPr/>
        </p:nvPicPr>
        <p:blipFill>
          <a:blip r:embed="rId3" cstate="print"/>
          <a:stretch>
            <a:fillRect/>
          </a:stretch>
        </p:blipFill>
        <p:spPr>
          <a:xfrm>
            <a:off x="161636" y="5791200"/>
            <a:ext cx="1828800" cy="96227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4495800"/>
            <a:ext cx="2667000" cy="199620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Sales Projections</a:t>
            </a:r>
            <a:endParaRPr lang="en-US" sz="5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32828848"/>
              </p:ext>
            </p:extLst>
          </p:nvPr>
        </p:nvGraphicFramePr>
        <p:xfrm>
          <a:off x="257609" y="2286000"/>
          <a:ext cx="6600392" cy="306861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143000" y="1323578"/>
            <a:ext cx="1828800" cy="70788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2000" u="sng" dirty="0" smtClean="0">
                <a:solidFill>
                  <a:schemeClr val="bg1"/>
                </a:solidFill>
                <a:ea typeface="ＭＳ Ｐゴシック" pitchFamily="-112" charset="-128"/>
                <a:cs typeface="Arial" pitchFamily="34" charset="0"/>
              </a:rPr>
              <a:t>Total Units</a:t>
            </a:r>
          </a:p>
          <a:p>
            <a:pPr algn="ctr"/>
            <a:r>
              <a:rPr lang="en-US" sz="2000" b="1" dirty="0" smtClean="0">
                <a:solidFill>
                  <a:schemeClr val="bg1"/>
                </a:solidFill>
                <a:ea typeface="ＭＳ Ｐゴシック" pitchFamily="-112" charset="-128"/>
                <a:cs typeface="Arial" pitchFamily="34" charset="0"/>
              </a:rPr>
              <a:t>750 </a:t>
            </a:r>
          </a:p>
        </p:txBody>
      </p:sp>
      <p:sp>
        <p:nvSpPr>
          <p:cNvPr id="8" name="TextBox 7"/>
          <p:cNvSpPr txBox="1"/>
          <p:nvPr/>
        </p:nvSpPr>
        <p:spPr>
          <a:xfrm>
            <a:off x="3429000" y="1323578"/>
            <a:ext cx="1828800" cy="70788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2000" u="sng" dirty="0" smtClean="0">
                <a:solidFill>
                  <a:schemeClr val="bg1"/>
                </a:solidFill>
                <a:ea typeface="ＭＳ Ｐゴシック" pitchFamily="-112" charset="-128"/>
                <a:cs typeface="Arial" pitchFamily="34" charset="0"/>
              </a:rPr>
              <a:t>Gross Revenue</a:t>
            </a:r>
          </a:p>
          <a:p>
            <a:pPr lvl="0" algn="ctr">
              <a:defRPr/>
            </a:pPr>
            <a:r>
              <a:rPr lang="en-US" sz="2000" b="1" dirty="0" smtClean="0">
                <a:solidFill>
                  <a:schemeClr val="bg1"/>
                </a:solidFill>
                <a:cs typeface="Arial" pitchFamily="34" charset="0"/>
              </a:rPr>
              <a:t>$7,500</a:t>
            </a:r>
            <a:endParaRPr lang="en-US" sz="2000" b="1" dirty="0" smtClean="0">
              <a:solidFill>
                <a:schemeClr val="bg1"/>
              </a:solidFill>
            </a:endParaRPr>
          </a:p>
        </p:txBody>
      </p:sp>
      <p:sp>
        <p:nvSpPr>
          <p:cNvPr id="9" name="TextBox 8"/>
          <p:cNvSpPr txBox="1"/>
          <p:nvPr/>
        </p:nvSpPr>
        <p:spPr>
          <a:xfrm>
            <a:off x="5661013" y="1308618"/>
            <a:ext cx="1828800" cy="70788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2000" u="sng" dirty="0" smtClean="0">
                <a:solidFill>
                  <a:schemeClr val="bg1"/>
                </a:solidFill>
                <a:ea typeface="ＭＳ Ｐゴシック" pitchFamily="-112" charset="-128"/>
                <a:cs typeface="Arial" pitchFamily="34" charset="0"/>
              </a:rPr>
              <a:t>Net Profit</a:t>
            </a:r>
          </a:p>
          <a:p>
            <a:pPr lvl="0" algn="ctr">
              <a:defRPr/>
            </a:pPr>
            <a:r>
              <a:rPr lang="en-US" sz="2000" b="1" dirty="0" smtClean="0">
                <a:solidFill>
                  <a:schemeClr val="bg1"/>
                </a:solidFill>
                <a:cs typeface="Arial" pitchFamily="34" charset="0"/>
              </a:rPr>
              <a:t>$2,091</a:t>
            </a:r>
            <a:endParaRPr lang="en-US" sz="2000" b="1" dirty="0" smtClean="0">
              <a:solidFill>
                <a:schemeClr val="bg1"/>
              </a:solidFill>
            </a:endParaRPr>
          </a:p>
        </p:txBody>
      </p:sp>
      <p:pic>
        <p:nvPicPr>
          <p:cNvPr id="7" name="Content Placeholder 9" descr="logo secondary.jpg"/>
          <p:cNvPicPr>
            <a:picLocks noChangeAspect="1"/>
          </p:cNvPicPr>
          <p:nvPr/>
        </p:nvPicPr>
        <p:blipFill>
          <a:blip r:embed="rId4" cstate="print"/>
          <a:stretch>
            <a:fillRect/>
          </a:stretch>
        </p:blipFill>
        <p:spPr>
          <a:xfrm>
            <a:off x="7239000" y="5791200"/>
            <a:ext cx="1828800" cy="96227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1013" y="3200400"/>
            <a:ext cx="3155973" cy="23622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Start-up Funds</a:t>
            </a:r>
            <a:endParaRPr lang="en-US" sz="54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77587061"/>
              </p:ext>
            </p:extLst>
          </p:nvPr>
        </p:nvGraphicFramePr>
        <p:xfrm>
          <a:off x="1066800" y="1371600"/>
          <a:ext cx="7162801" cy="2956560"/>
        </p:xfrm>
        <a:graphic>
          <a:graphicData uri="http://schemas.openxmlformats.org/drawingml/2006/table">
            <a:tbl>
              <a:tblPr/>
              <a:tblGrid>
                <a:gridCol w="2302329"/>
                <a:gridCol w="3336471"/>
                <a:gridCol w="1524001"/>
              </a:tblGrid>
              <a:tr h="274320">
                <a:tc>
                  <a:txBody>
                    <a:bodyPr/>
                    <a:lstStyle/>
                    <a:p>
                      <a:pPr marL="0" marR="0" algn="ctr">
                        <a:spcBef>
                          <a:spcPts val="0"/>
                        </a:spcBef>
                        <a:spcAft>
                          <a:spcPts val="0"/>
                        </a:spcAft>
                      </a:pPr>
                      <a:r>
                        <a:rPr lang="en-US" sz="1600" b="1" dirty="0">
                          <a:solidFill>
                            <a:schemeClr val="bg1"/>
                          </a:solidFill>
                          <a:latin typeface="+mn-lt"/>
                          <a:ea typeface="Times New Roman"/>
                          <a:cs typeface="Times New Roman"/>
                        </a:rPr>
                        <a:t>Item</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600" b="1" dirty="0" smtClean="0">
                          <a:solidFill>
                            <a:schemeClr val="bg1"/>
                          </a:solidFill>
                          <a:latin typeface="+mn-lt"/>
                          <a:ea typeface="Times New Roman"/>
                          <a:cs typeface="Times New Roman"/>
                        </a:rPr>
                        <a:t>Why Needed</a:t>
                      </a:r>
                      <a:endParaRPr lang="en-US" sz="1600" b="1" dirty="0">
                        <a:solidFill>
                          <a:schemeClr val="bg1"/>
                        </a:solidFill>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600" b="1" dirty="0">
                          <a:solidFill>
                            <a:schemeClr val="bg1"/>
                          </a:solidFill>
                          <a:latin typeface="+mn-lt"/>
                          <a:ea typeface="Times New Roman"/>
                          <a:cs typeface="Times New Roman"/>
                        </a:rPr>
                        <a:t>Cost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41483">
                <a:tc>
                  <a:txBody>
                    <a:bodyPr/>
                    <a:lstStyle/>
                    <a:p>
                      <a:pPr marL="0" marR="0">
                        <a:spcBef>
                          <a:spcPts val="0"/>
                        </a:spcBef>
                        <a:spcAft>
                          <a:spcPts val="0"/>
                        </a:spcAft>
                      </a:pPr>
                      <a:r>
                        <a:rPr lang="en-US" sz="1600" b="0" dirty="0" smtClean="0">
                          <a:latin typeface="+mn-lt"/>
                          <a:ea typeface="Times New Roman"/>
                          <a:cs typeface="Times New Roman"/>
                        </a:rPr>
                        <a:t>Braces</a:t>
                      </a:r>
                    </a:p>
                    <a:p>
                      <a:pPr marL="0" marR="0">
                        <a:spcBef>
                          <a:spcPts val="0"/>
                        </a:spcBef>
                        <a:spcAft>
                          <a:spcPts val="0"/>
                        </a:spcAft>
                      </a:pPr>
                      <a:r>
                        <a:rPr lang="en-US" sz="1600" b="0" dirty="0" smtClean="0">
                          <a:latin typeface="+mn-lt"/>
                          <a:ea typeface="Times New Roman"/>
                          <a:cs typeface="Times New Roman"/>
                        </a:rPr>
                        <a:t>Business Laptop/Phone</a:t>
                      </a:r>
                      <a:endParaRPr lang="en-US"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b="0" dirty="0" smtClean="0">
                          <a:latin typeface="+mn-lt"/>
                          <a:ea typeface="Times New Roman"/>
                          <a:cs typeface="Times New Roman"/>
                        </a:rPr>
                        <a:t>To sell to my customers</a:t>
                      </a:r>
                    </a:p>
                    <a:p>
                      <a:pPr marL="0" marR="0">
                        <a:spcBef>
                          <a:spcPts val="0"/>
                        </a:spcBef>
                        <a:spcAft>
                          <a:spcPts val="0"/>
                        </a:spcAft>
                      </a:pPr>
                      <a:r>
                        <a:rPr lang="en-US" sz="1600" b="0" dirty="0" smtClean="0">
                          <a:latin typeface="+mn-lt"/>
                          <a:ea typeface="Times New Roman"/>
                          <a:cs typeface="Times New Roman"/>
                        </a:rPr>
                        <a:t>To</a:t>
                      </a:r>
                      <a:r>
                        <a:rPr lang="en-US" sz="1600" b="0" baseline="0" dirty="0" smtClean="0">
                          <a:latin typeface="+mn-lt"/>
                          <a:ea typeface="Times New Roman"/>
                          <a:cs typeface="Times New Roman"/>
                        </a:rPr>
                        <a:t> communicate with my customers</a:t>
                      </a:r>
                      <a:endParaRPr lang="en-US" sz="1600" b="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b="0" dirty="0" smtClean="0">
                          <a:latin typeface="+mn-lt"/>
                          <a:ea typeface="Times New Roman"/>
                          <a:cs typeface="Times New Roman"/>
                        </a:rPr>
                        <a:t>Donated</a:t>
                      </a:r>
                    </a:p>
                    <a:p>
                      <a:pPr marL="0" marR="0" algn="r">
                        <a:spcBef>
                          <a:spcPts val="0"/>
                        </a:spcBef>
                        <a:spcAft>
                          <a:spcPts val="0"/>
                        </a:spcAft>
                      </a:pPr>
                      <a:r>
                        <a:rPr lang="en-US" sz="1600" b="0" dirty="0" smtClean="0">
                          <a:latin typeface="+mn-lt"/>
                          <a:ea typeface="Times New Roman"/>
                          <a:cs typeface="Times New Roman"/>
                        </a:rPr>
                        <a:t>Already</a:t>
                      </a:r>
                      <a:r>
                        <a:rPr lang="en-US" sz="1600" b="0" baseline="0" dirty="0" smtClean="0">
                          <a:latin typeface="+mn-lt"/>
                          <a:ea typeface="Times New Roman"/>
                          <a:cs typeface="Times New Roman"/>
                        </a:rPr>
                        <a:t> owned</a:t>
                      </a:r>
                      <a:endParaRPr lang="en-US" sz="1600" b="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latin typeface="+mn-lt"/>
                          <a:ea typeface="Times New Roman"/>
                          <a:cs typeface="Times New Roman"/>
                        </a:rPr>
                        <a:t>DBA</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latin typeface="+mn-lt"/>
                          <a:ea typeface="Times New Roman"/>
                          <a:cs typeface="Times New Roman"/>
                        </a:rPr>
                        <a:t>Town</a:t>
                      </a:r>
                      <a:r>
                        <a:rPr lang="en-US" sz="1600" b="0" baseline="0" dirty="0" smtClean="0">
                          <a:latin typeface="+mn-lt"/>
                          <a:ea typeface="Times New Roman"/>
                          <a:cs typeface="Times New Roman"/>
                        </a:rPr>
                        <a:t> of East Hampton</a:t>
                      </a:r>
                      <a:endParaRPr lang="en-US" sz="1600" b="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b="0" dirty="0" smtClean="0">
                          <a:latin typeface="+mn-lt"/>
                          <a:ea typeface="Times New Roman"/>
                          <a:cs typeface="Times New Roman"/>
                        </a:rPr>
                        <a:t>$5.00</a:t>
                      </a:r>
                      <a:endParaRPr lang="en-US" sz="1600" b="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latin typeface="+mn-lt"/>
                          <a:ea typeface="Times New Roman"/>
                          <a:cs typeface="Times New Roman"/>
                        </a:rPr>
                        <a:t>UV Sanitizer</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latin typeface="+mn-lt"/>
                          <a:ea typeface="Times New Roman"/>
                          <a:cs typeface="Times New Roman"/>
                        </a:rPr>
                        <a:t>To</a:t>
                      </a:r>
                      <a:r>
                        <a:rPr lang="en-US" sz="1600" b="0" baseline="0" dirty="0" smtClean="0">
                          <a:latin typeface="+mn-lt"/>
                          <a:ea typeface="Times New Roman"/>
                          <a:cs typeface="Times New Roman"/>
                        </a:rPr>
                        <a:t> sanitize braces</a:t>
                      </a:r>
                      <a:endParaRPr lang="en-US" sz="1600" b="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b="0" dirty="0" smtClean="0">
                          <a:latin typeface="+mn-lt"/>
                          <a:ea typeface="Times New Roman"/>
                          <a:cs typeface="Times New Roman"/>
                        </a:rPr>
                        <a:t>$544.00</a:t>
                      </a:r>
                      <a:endParaRPr lang="en-US" sz="1600" b="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28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latin typeface="+mn-lt"/>
                          <a:ea typeface="Times New Roman"/>
                          <a:cs typeface="Times New Roman"/>
                        </a:rPr>
                        <a:t>Brace</a:t>
                      </a:r>
                      <a:r>
                        <a:rPr lang="en-US" sz="1600" b="0" baseline="0" dirty="0" smtClean="0">
                          <a:latin typeface="+mn-lt"/>
                          <a:ea typeface="Times New Roman"/>
                          <a:cs typeface="Times New Roman"/>
                        </a:rPr>
                        <a:t> Repair Supplies</a:t>
                      </a:r>
                      <a:endParaRPr lang="en-US" sz="1600" b="0" dirty="0" smtClean="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latin typeface="+mn-lt"/>
                          <a:ea typeface="Times New Roman"/>
                          <a:cs typeface="Times New Roman"/>
                        </a:rPr>
                        <a:t>To repair braces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b="0" dirty="0" smtClean="0">
                          <a:latin typeface="+mn-lt"/>
                          <a:ea typeface="Times New Roman"/>
                          <a:cs typeface="Times New Roman"/>
                        </a:rPr>
                        <a:t>Already owned</a:t>
                      </a:r>
                      <a:endParaRPr lang="en-US" sz="1600" b="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9542">
                <a:tc>
                  <a:txBody>
                    <a:bodyPr/>
                    <a:lstStyle/>
                    <a:p>
                      <a:pPr marL="0" marR="0" algn="r">
                        <a:spcBef>
                          <a:spcPts val="0"/>
                        </a:spcBef>
                        <a:spcAft>
                          <a:spcPts val="0"/>
                        </a:spcAft>
                      </a:pPr>
                      <a:endParaRPr lang="en-US" sz="1600" b="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bg1"/>
                          </a:solidFill>
                          <a:latin typeface="+mn-lt"/>
                          <a:ea typeface="Times New Roman"/>
                          <a:cs typeface="Times New Roman"/>
                        </a:rPr>
                        <a:t>Total Startup Expenditures</a:t>
                      </a:r>
                      <a:endParaRPr lang="en-US" sz="1600" b="0" dirty="0">
                        <a:solidFill>
                          <a:schemeClr val="bg1"/>
                        </a:solidFill>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spcBef>
                          <a:spcPts val="0"/>
                        </a:spcBef>
                        <a:spcAft>
                          <a:spcPts val="0"/>
                        </a:spcAft>
                      </a:pPr>
                      <a:r>
                        <a:rPr lang="en-US" sz="1600" b="0" dirty="0" smtClean="0">
                          <a:solidFill>
                            <a:schemeClr val="bg1"/>
                          </a:solidFill>
                          <a:latin typeface="+mn-lt"/>
                          <a:ea typeface="Times New Roman"/>
                          <a:cs typeface="Times New Roman"/>
                        </a:rPr>
                        <a:t>$549.00</a:t>
                      </a:r>
                      <a:endParaRPr lang="en-US" sz="1600" b="0" dirty="0">
                        <a:solidFill>
                          <a:schemeClr val="bg1"/>
                        </a:solidFill>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06680">
                <a:tc gridSpan="2">
                  <a:txBody>
                    <a:bodyPr/>
                    <a:lstStyle/>
                    <a:p>
                      <a:endParaRPr lang="en-US" sz="1600" b="0" dirty="0">
                        <a:solidFill>
                          <a:schemeClr val="bg1"/>
                        </a:solidFill>
                        <a:latin typeface="+mn-lt"/>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endParaRPr lang="en-US" sz="1600" b="0" dirty="0">
                        <a:solidFill>
                          <a:schemeClr val="bg1"/>
                        </a:solidFill>
                        <a:latin typeface="+mn-lt"/>
                      </a:endParaRPr>
                    </a:p>
                  </a:txBody>
                  <a:tcPr marL="68580" marR="68580"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60">
                <a:tc>
                  <a:txBody>
                    <a:bodyPr/>
                    <a:lstStyle/>
                    <a:p>
                      <a:pPr marL="0" marR="0" algn="r">
                        <a:spcBef>
                          <a:spcPts val="0"/>
                        </a:spcBef>
                        <a:spcAft>
                          <a:spcPts val="0"/>
                        </a:spcAft>
                      </a:pPr>
                      <a:endParaRPr lang="en-US" sz="1600" b="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bg1"/>
                          </a:solidFill>
                          <a:latin typeface="+mn-lt"/>
                          <a:ea typeface="Times New Roman"/>
                          <a:cs typeface="Times New Roman"/>
                        </a:rPr>
                        <a:t>Emergency Fund</a:t>
                      </a:r>
                      <a:endParaRPr lang="en-US" sz="1600" b="0" dirty="0">
                        <a:solidFill>
                          <a:schemeClr val="bg1"/>
                        </a:solidFill>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bg1"/>
                          </a:solidFill>
                          <a:latin typeface="+mn-lt"/>
                          <a:ea typeface="Times New Roman"/>
                          <a:cs typeface="Times New Roman"/>
                        </a:rPr>
                        <a:t>$300.00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46250">
                <a:tc>
                  <a:txBody>
                    <a:bodyPr/>
                    <a:lstStyle/>
                    <a:p>
                      <a:pPr marL="0" marR="0" algn="r">
                        <a:spcBef>
                          <a:spcPts val="0"/>
                        </a:spcBef>
                        <a:spcAft>
                          <a:spcPts val="0"/>
                        </a:spcAft>
                      </a:pPr>
                      <a:endParaRPr lang="en-US" sz="1600" b="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bg1"/>
                          </a:solidFill>
                          <a:latin typeface="+mn-lt"/>
                          <a:ea typeface="Times New Roman"/>
                          <a:cs typeface="Times New Roman"/>
                        </a:rPr>
                        <a:t>Reserve for Fixed Expenses</a:t>
                      </a:r>
                      <a:endParaRPr lang="en-US" sz="1600" b="0" dirty="0">
                        <a:solidFill>
                          <a:schemeClr val="bg1"/>
                        </a:solidFill>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bg1"/>
                          </a:solidFill>
                          <a:latin typeface="+mn-lt"/>
                          <a:ea typeface="Times New Roman"/>
                          <a:cs typeface="Times New Roman"/>
                        </a:rPr>
                        <a:t>$680.00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46250">
                <a:tc gridSpan="2">
                  <a:txBody>
                    <a:bodyPr/>
                    <a:lstStyle/>
                    <a:p>
                      <a:endParaRPr lang="en-US" sz="1600" b="0" dirty="0">
                        <a:solidFill>
                          <a:schemeClr val="bg1"/>
                        </a:solidFill>
                        <a:latin typeface="+mn-lt"/>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endParaRPr lang="en-US" sz="1600" b="0" dirty="0">
                        <a:solidFill>
                          <a:schemeClr val="bg1"/>
                        </a:solidFill>
                        <a:latin typeface="+mn-lt"/>
                      </a:endParaRPr>
                    </a:p>
                  </a:txBody>
                  <a:tcPr marL="68580" marR="68580"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50">
                <a:tc>
                  <a:txBody>
                    <a:bodyPr/>
                    <a:lstStyle/>
                    <a:p>
                      <a:pPr marL="0" marR="0" algn="r">
                        <a:spcBef>
                          <a:spcPts val="0"/>
                        </a:spcBef>
                        <a:spcAft>
                          <a:spcPts val="0"/>
                        </a:spcAft>
                      </a:pPr>
                      <a:endParaRPr lang="en-US" sz="1600" b="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bg1"/>
                          </a:solidFill>
                          <a:latin typeface="+mn-lt"/>
                          <a:ea typeface="Times New Roman"/>
                          <a:cs typeface="Times New Roman"/>
                        </a:rPr>
                        <a:t>Total Startup Investment</a:t>
                      </a:r>
                      <a:endParaRPr lang="en-US" sz="1600" b="0" dirty="0">
                        <a:solidFill>
                          <a:schemeClr val="bg1"/>
                        </a:solidFill>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spcBef>
                          <a:spcPts val="0"/>
                        </a:spcBef>
                        <a:spcAft>
                          <a:spcPts val="0"/>
                        </a:spcAft>
                      </a:pPr>
                      <a:r>
                        <a:rPr lang="en-US" sz="1600" b="0" dirty="0" smtClean="0">
                          <a:solidFill>
                            <a:schemeClr val="bg1"/>
                          </a:solidFill>
                          <a:latin typeface="+mn-lt"/>
                          <a:ea typeface="Times New Roman"/>
                          <a:cs typeface="Times New Roman"/>
                        </a:rPr>
                        <a:t>$1,529.00</a:t>
                      </a:r>
                      <a:endParaRPr lang="en-US" sz="1600" b="0" dirty="0">
                        <a:solidFill>
                          <a:schemeClr val="bg1"/>
                        </a:solidFill>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pic>
        <p:nvPicPr>
          <p:cNvPr id="4" name="Content Placeholder 9" descr="logo secondary.jpg"/>
          <p:cNvPicPr>
            <a:picLocks noChangeAspect="1"/>
          </p:cNvPicPr>
          <p:nvPr/>
        </p:nvPicPr>
        <p:blipFill>
          <a:blip r:embed="rId3" cstate="print"/>
          <a:stretch>
            <a:fillRect/>
          </a:stretch>
        </p:blipFill>
        <p:spPr>
          <a:xfrm>
            <a:off x="76200" y="5791200"/>
            <a:ext cx="1828800" cy="962274"/>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4273252812"/>
              </p:ext>
            </p:extLst>
          </p:nvPr>
        </p:nvGraphicFramePr>
        <p:xfrm>
          <a:off x="1981200" y="4876800"/>
          <a:ext cx="6781801" cy="838200"/>
        </p:xfrm>
        <a:graphic>
          <a:graphicData uri="http://schemas.openxmlformats.org/drawingml/2006/table">
            <a:tbl>
              <a:tblPr/>
              <a:tblGrid>
                <a:gridCol w="2590800"/>
                <a:gridCol w="194583"/>
                <a:gridCol w="1332139"/>
                <a:gridCol w="605517"/>
                <a:gridCol w="2058762"/>
              </a:tblGrid>
              <a:tr h="301752">
                <a:tc gridSpan="5">
                  <a:txBody>
                    <a:bodyPr/>
                    <a:lstStyle/>
                    <a:p>
                      <a:pPr marL="0" marR="0" algn="ctr">
                        <a:spcBef>
                          <a:spcPts val="0"/>
                        </a:spcBef>
                        <a:spcAft>
                          <a:spcPts val="0"/>
                        </a:spcAft>
                      </a:pPr>
                      <a:r>
                        <a:rPr lang="en-US" sz="1600" b="1" dirty="0" smtClean="0">
                          <a:solidFill>
                            <a:schemeClr val="bg1"/>
                          </a:solidFill>
                          <a:latin typeface="+mn-lt"/>
                          <a:ea typeface="Times New Roman"/>
                        </a:rPr>
                        <a:t>ROI: Return on Investment</a:t>
                      </a:r>
                      <a:endParaRPr lang="en-US" sz="1800" b="1" dirty="0">
                        <a:solidFill>
                          <a:schemeClr val="bg1"/>
                        </a:solidFill>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r>
              <a:tr h="268224">
                <a:tc>
                  <a:txBody>
                    <a:bodyPr/>
                    <a:lstStyle/>
                    <a:p>
                      <a:pPr marL="0" marR="0" algn="ctr">
                        <a:spcBef>
                          <a:spcPts val="0"/>
                        </a:spcBef>
                        <a:spcAft>
                          <a:spcPts val="0"/>
                        </a:spcAft>
                      </a:pPr>
                      <a:r>
                        <a:rPr lang="en-US" sz="1600" b="1" kern="1200" baseline="0" dirty="0" smtClean="0">
                          <a:solidFill>
                            <a:schemeClr val="tx1"/>
                          </a:solidFill>
                          <a:latin typeface="+mn-lt"/>
                          <a:ea typeface="Times New Roman"/>
                          <a:cs typeface="Times New Roman"/>
                        </a:rPr>
                        <a:t>$2,091.71</a:t>
                      </a:r>
                      <a:endParaRPr lang="en-US" sz="1600" b="1" kern="1200" baseline="0" dirty="0">
                        <a:solidFill>
                          <a:schemeClr val="tx1"/>
                        </a:solidFill>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600" dirty="0" smtClean="0">
                          <a:latin typeface="Calibri"/>
                          <a:ea typeface="Times New Roman"/>
                        </a:rPr>
                        <a:t>=</a:t>
                      </a:r>
                      <a:endParaRPr lang="en-US" sz="1800" dirty="0">
                        <a:latin typeface="Times New Roman"/>
                        <a:ea typeface="Times New Roman"/>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baseline="0" dirty="0" smtClean="0">
                          <a:latin typeface="+mn-lt"/>
                          <a:ea typeface="Times New Roman"/>
                          <a:cs typeface="Times New Roman"/>
                        </a:rPr>
                        <a:t>137%</a:t>
                      </a:r>
                      <a:endParaRPr lang="en-US" sz="16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dirty="0">
                          <a:latin typeface="Calibri"/>
                          <a:ea typeface="Times New Roman"/>
                        </a:rPr>
                        <a:t>≈</a:t>
                      </a:r>
                      <a:endParaRPr lang="en-US" sz="18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dirty="0" smtClean="0">
                          <a:latin typeface="Calibri"/>
                          <a:ea typeface="Times New Roman"/>
                        </a:rPr>
                        <a:t>$1.37</a:t>
                      </a:r>
                      <a:endParaRPr lang="en-US" sz="1800" dirty="0">
                        <a:latin typeface="Times New Roman"/>
                        <a:ea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r h="268224">
                <a:tc>
                  <a:txBody>
                    <a:bodyPr/>
                    <a:lstStyle/>
                    <a:p>
                      <a:pPr marL="0" marR="0" algn="ctr">
                        <a:spcBef>
                          <a:spcPts val="0"/>
                        </a:spcBef>
                        <a:spcAft>
                          <a:spcPts val="0"/>
                        </a:spcAft>
                      </a:pPr>
                      <a:r>
                        <a:rPr lang="en-US" sz="1600" b="1" kern="1200" baseline="0" dirty="0" smtClean="0">
                          <a:solidFill>
                            <a:schemeClr val="tx1"/>
                          </a:solidFill>
                          <a:latin typeface="+mn-lt"/>
                          <a:ea typeface="Times New Roman"/>
                          <a:cs typeface="Times New Roman"/>
                        </a:rPr>
                        <a:t>$1,529.00</a:t>
                      </a:r>
                      <a:endParaRPr lang="en-US" sz="1600" b="1" kern="1200" baseline="0" dirty="0">
                        <a:solidFill>
                          <a:schemeClr val="tx1"/>
                        </a:solidFill>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050546011"/>
              </p:ext>
            </p:extLst>
          </p:nvPr>
        </p:nvGraphicFramePr>
        <p:xfrm>
          <a:off x="1981200" y="5895726"/>
          <a:ext cx="6858001" cy="838200"/>
        </p:xfrm>
        <a:graphic>
          <a:graphicData uri="http://schemas.openxmlformats.org/drawingml/2006/table">
            <a:tbl>
              <a:tblPr/>
              <a:tblGrid>
                <a:gridCol w="2553511"/>
                <a:gridCol w="263167"/>
                <a:gridCol w="1347107"/>
                <a:gridCol w="612322"/>
                <a:gridCol w="2081894"/>
              </a:tblGrid>
              <a:tr h="301752">
                <a:tc gridSpan="5">
                  <a:txBody>
                    <a:bodyPr/>
                    <a:lstStyle/>
                    <a:p>
                      <a:pPr marL="0" marR="0" algn="ctr">
                        <a:spcBef>
                          <a:spcPts val="0"/>
                        </a:spcBef>
                        <a:spcAft>
                          <a:spcPts val="0"/>
                        </a:spcAft>
                      </a:pPr>
                      <a:r>
                        <a:rPr lang="en-US" sz="1600" b="1" dirty="0" smtClean="0">
                          <a:solidFill>
                            <a:schemeClr val="bg1"/>
                          </a:solidFill>
                          <a:latin typeface="+mn-lt"/>
                          <a:ea typeface="Times New Roman"/>
                        </a:rPr>
                        <a:t>ROS:</a:t>
                      </a:r>
                      <a:r>
                        <a:rPr lang="en-US" sz="1600" b="1" baseline="0" dirty="0" smtClean="0">
                          <a:solidFill>
                            <a:schemeClr val="bg1"/>
                          </a:solidFill>
                          <a:latin typeface="+mn-lt"/>
                          <a:ea typeface="Times New Roman"/>
                        </a:rPr>
                        <a:t> Return on Sales</a:t>
                      </a:r>
                      <a:endParaRPr lang="en-US" sz="1800" b="1" dirty="0">
                        <a:solidFill>
                          <a:schemeClr val="bg1"/>
                        </a:solidFill>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r>
              <a:tr h="268224">
                <a:tc>
                  <a:txBody>
                    <a:bodyPr/>
                    <a:lstStyle/>
                    <a:p>
                      <a:pPr marL="0" marR="0" algn="ctr">
                        <a:spcBef>
                          <a:spcPts val="0"/>
                        </a:spcBef>
                        <a:spcAft>
                          <a:spcPts val="0"/>
                        </a:spcAft>
                      </a:pPr>
                      <a:r>
                        <a:rPr lang="en-US" sz="1600" b="1" kern="1200" baseline="0" dirty="0" smtClean="0">
                          <a:solidFill>
                            <a:schemeClr val="tx1"/>
                          </a:solidFill>
                          <a:latin typeface="+mn-lt"/>
                          <a:ea typeface="Times New Roman"/>
                          <a:cs typeface="Times New Roman"/>
                        </a:rPr>
                        <a:t>$2,091.71</a:t>
                      </a:r>
                      <a:endParaRPr lang="en-US" sz="1600" b="1" kern="1200" baseline="0" dirty="0">
                        <a:solidFill>
                          <a:schemeClr val="tx1"/>
                        </a:solidFill>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600" dirty="0" smtClean="0">
                          <a:latin typeface="Calibri"/>
                          <a:ea typeface="Times New Roman"/>
                        </a:rPr>
                        <a:t>=</a:t>
                      </a:r>
                      <a:endParaRPr lang="en-US" sz="1800" dirty="0">
                        <a:latin typeface="Times New Roman"/>
                        <a:ea typeface="Times New Roman"/>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baseline="0" dirty="0" smtClean="0">
                          <a:latin typeface="+mn-lt"/>
                          <a:ea typeface="Times New Roman"/>
                          <a:cs typeface="Times New Roman"/>
                        </a:rPr>
                        <a:t>28%</a:t>
                      </a:r>
                      <a:endParaRPr lang="en-US" sz="16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dirty="0">
                          <a:latin typeface="Calibri"/>
                          <a:ea typeface="Times New Roman"/>
                        </a:rPr>
                        <a:t>≈</a:t>
                      </a:r>
                      <a:endParaRPr lang="en-US" sz="18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dirty="0" smtClean="0">
                          <a:latin typeface="Calibri"/>
                          <a:ea typeface="Times New Roman"/>
                        </a:rPr>
                        <a:t>$0.28</a:t>
                      </a:r>
                      <a:endParaRPr lang="en-US" sz="1800" dirty="0">
                        <a:latin typeface="Times New Roman"/>
                        <a:ea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r h="268224">
                <a:tc>
                  <a:txBody>
                    <a:bodyPr/>
                    <a:lstStyle/>
                    <a:p>
                      <a:pPr marL="0" marR="0" algn="ctr">
                        <a:spcBef>
                          <a:spcPts val="0"/>
                        </a:spcBef>
                        <a:spcAft>
                          <a:spcPts val="0"/>
                        </a:spcAft>
                      </a:pPr>
                      <a:r>
                        <a:rPr lang="en-US" sz="1600" b="1" kern="1200" baseline="0" dirty="0" smtClean="0">
                          <a:solidFill>
                            <a:schemeClr val="tx1"/>
                          </a:solidFill>
                          <a:latin typeface="+mn-lt"/>
                          <a:ea typeface="Times New Roman"/>
                          <a:cs typeface="Times New Roman"/>
                        </a:rPr>
                        <a:t>$7,500.00</a:t>
                      </a:r>
                      <a:endParaRPr lang="en-US" sz="1600" b="1" kern="1200" baseline="0" dirty="0">
                        <a:solidFill>
                          <a:schemeClr val="tx1"/>
                        </a:solidFill>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3124200"/>
            <a:ext cx="2137918" cy="16002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609600"/>
            <a:ext cx="3657600" cy="4803648"/>
          </a:xfrm>
        </p:spPr>
        <p:txBody>
          <a:bodyPr>
            <a:normAutofit/>
          </a:bodyPr>
          <a:lstStyle/>
          <a:p>
            <a:r>
              <a:rPr lang="en-US" sz="4800" dirty="0" smtClean="0"/>
              <a:t>Future Plans</a:t>
            </a:r>
          </a:p>
          <a:p>
            <a:pPr lvl="1"/>
            <a:r>
              <a:rPr lang="en-US" sz="2800" dirty="0" smtClean="0"/>
              <a:t>Receive a BS in Biochemistry</a:t>
            </a:r>
          </a:p>
          <a:p>
            <a:pPr lvl="1"/>
            <a:r>
              <a:rPr lang="en-US" sz="2800" dirty="0" smtClean="0"/>
              <a:t>Expand to serving New England </a:t>
            </a:r>
          </a:p>
          <a:p>
            <a:pPr lvl="1"/>
            <a:r>
              <a:rPr lang="en-US" sz="2800" dirty="0" smtClean="0"/>
              <a:t>Hire employees</a:t>
            </a:r>
            <a:endParaRPr lang="en-US" sz="2800" dirty="0"/>
          </a:p>
        </p:txBody>
      </p:sp>
      <p:sp>
        <p:nvSpPr>
          <p:cNvPr id="5" name="Content Placeholder 4"/>
          <p:cNvSpPr>
            <a:spLocks noGrp="1"/>
          </p:cNvSpPr>
          <p:nvPr>
            <p:ph sz="quarter" idx="14"/>
          </p:nvPr>
        </p:nvSpPr>
        <p:spPr>
          <a:xfrm>
            <a:off x="4800600" y="609600"/>
            <a:ext cx="3657600" cy="4803648"/>
          </a:xfrm>
        </p:spPr>
        <p:txBody>
          <a:bodyPr>
            <a:normAutofit/>
          </a:bodyPr>
          <a:lstStyle/>
          <a:p>
            <a:r>
              <a:rPr lang="en-US" sz="4800" dirty="0" smtClean="0"/>
              <a:t>Philanthropy </a:t>
            </a:r>
          </a:p>
          <a:p>
            <a:pPr lvl="1"/>
            <a:r>
              <a:rPr lang="en-US" sz="2800" dirty="0" smtClean="0"/>
              <a:t>Donate 5% of A.B.C.’s net profit to the Muscular Dystrophy Association </a:t>
            </a:r>
          </a:p>
          <a:p>
            <a:pPr lvl="1"/>
            <a:r>
              <a:rPr lang="en-US" sz="2800" dirty="0" smtClean="0"/>
              <a:t>Purchase a Gold Star</a:t>
            </a:r>
            <a:endParaRPr lang="en-US" sz="2800" dirty="0"/>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3962400"/>
            <a:ext cx="2133600" cy="1596968"/>
          </a:xfrm>
          <a:prstGeom prst="rect">
            <a:avLst/>
          </a:prstGeom>
        </p:spPr>
      </p:pic>
      <p:pic>
        <p:nvPicPr>
          <p:cNvPr id="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4648200"/>
            <a:ext cx="2895600" cy="1358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66114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47800" y="1676400"/>
            <a:ext cx="5638801" cy="3048000"/>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800" b="1" dirty="0">
                <a:solidFill>
                  <a:schemeClr val="bg1"/>
                </a:solidFill>
                <a:latin typeface="Myriad Web Pro" pitchFamily="34" charset="0"/>
                <a:ea typeface="+mj-ea"/>
                <a:cs typeface="+mj-cs"/>
              </a:rPr>
              <a:t>Thank you for your consideration of</a:t>
            </a:r>
            <a:br>
              <a:rPr lang="en-US" sz="2800" b="1" dirty="0">
                <a:solidFill>
                  <a:schemeClr val="bg1"/>
                </a:solidFill>
                <a:latin typeface="Myriad Web Pro" pitchFamily="34" charset="0"/>
                <a:ea typeface="+mj-ea"/>
                <a:cs typeface="+mj-cs"/>
              </a:rPr>
            </a:br>
            <a:endParaRPr lang="en-US" sz="2800" b="1" dirty="0">
              <a:solidFill>
                <a:schemeClr val="bg1"/>
              </a:solidFill>
              <a:latin typeface="Myriad Web Pro" pitchFamily="34" charset="0"/>
              <a:ea typeface="+mj-ea"/>
              <a:cs typeface="+mj-cs"/>
            </a:endParaRPr>
          </a:p>
          <a:p>
            <a:pPr algn="ctr">
              <a:defRPr/>
            </a:pPr>
            <a:r>
              <a:rPr lang="en-US" sz="4800" b="1" dirty="0" smtClean="0">
                <a:solidFill>
                  <a:schemeClr val="bg1"/>
                </a:solidFill>
                <a:latin typeface="Myriad Web Pro" pitchFamily="34" charset="0"/>
                <a:ea typeface="+mj-ea"/>
                <a:cs typeface="+mj-cs"/>
              </a:rPr>
              <a:t>A.B.C.</a:t>
            </a:r>
          </a:p>
          <a:p>
            <a:pPr algn="ctr">
              <a:defRPr/>
            </a:pPr>
            <a:r>
              <a:rPr lang="en-US" sz="2800" b="1" i="1" dirty="0" smtClean="0">
                <a:solidFill>
                  <a:schemeClr val="bg1"/>
                </a:solidFill>
                <a:latin typeface="Myriad Web Pro" pitchFamily="34" charset="0"/>
                <a:ea typeface="+mj-ea"/>
                <a:cs typeface="+mj-cs"/>
              </a:rPr>
              <a:t>ATHLETIC BRACE CONSIGNMENT</a:t>
            </a:r>
            <a:endParaRPr lang="en-US" sz="2400" b="1" i="1" dirty="0">
              <a:solidFill>
                <a:schemeClr val="bg1"/>
              </a:solidFill>
              <a:latin typeface="Myriad Web Pro" pitchFamily="34" charset="0"/>
              <a:ea typeface="+mj-ea"/>
              <a:cs typeface="+mj-cs"/>
            </a:endParaRPr>
          </a:p>
        </p:txBody>
      </p:sp>
      <p:pic>
        <p:nvPicPr>
          <p:cNvPr id="6" name="Content Placeholder 9" descr="logo secondary.jpg"/>
          <p:cNvPicPr>
            <a:picLocks noGrp="1" noChangeAspect="1"/>
          </p:cNvPicPr>
          <p:nvPr>
            <p:ph idx="1"/>
          </p:nvPr>
        </p:nvPicPr>
        <p:blipFill>
          <a:blip r:embed="rId3" cstate="print"/>
          <a:stretch>
            <a:fillRect/>
          </a:stretch>
        </p:blipFill>
        <p:spPr>
          <a:xfrm>
            <a:off x="76200" y="5791200"/>
            <a:ext cx="1828800" cy="962274"/>
          </a:xfrm>
        </p:spPr>
      </p:pic>
      <p:sp>
        <p:nvSpPr>
          <p:cNvPr id="3" name="TextBox 2"/>
          <p:cNvSpPr txBox="1"/>
          <p:nvPr/>
        </p:nvSpPr>
        <p:spPr>
          <a:xfrm>
            <a:off x="1774372" y="4724400"/>
            <a:ext cx="5562600" cy="1323439"/>
          </a:xfrm>
          <a:prstGeom prst="rect">
            <a:avLst/>
          </a:prstGeom>
          <a:noFill/>
        </p:spPr>
        <p:txBody>
          <a:bodyPr wrap="square" rtlCol="0">
            <a:spAutoFit/>
          </a:bodyPr>
          <a:lstStyle/>
          <a:p>
            <a:pPr algn="ctr"/>
            <a:r>
              <a:rPr lang="en-US" sz="2400" dirty="0" smtClean="0"/>
              <a:t>Visit us on the Web: www.athleticbraceconsignment.weebly.com</a:t>
            </a:r>
          </a:p>
          <a:p>
            <a:pPr algn="ctr"/>
            <a:r>
              <a:rPr lang="en-US" sz="2000" i="1" dirty="0" smtClean="0"/>
              <a:t>Follow us Twitter @athleticbrace</a:t>
            </a:r>
          </a:p>
          <a:p>
            <a:pPr algn="ctr"/>
            <a:endParaRPr lang="en-US" sz="1200" i="1"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2365246"/>
            <a:ext cx="1828800" cy="136882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2365246"/>
            <a:ext cx="1828800" cy="1368829"/>
          </a:xfrm>
          <a:prstGeom prst="rect">
            <a:avLst/>
          </a:prstGeom>
        </p:spPr>
      </p:pic>
      <p:sp>
        <p:nvSpPr>
          <p:cNvPr id="4" name="TextBox 3"/>
          <p:cNvSpPr txBox="1"/>
          <p:nvPr/>
        </p:nvSpPr>
        <p:spPr>
          <a:xfrm>
            <a:off x="1295400" y="533400"/>
            <a:ext cx="6117772" cy="923330"/>
          </a:xfrm>
          <a:prstGeom prst="rect">
            <a:avLst/>
          </a:prstGeom>
          <a:noFill/>
        </p:spPr>
        <p:txBody>
          <a:bodyPr wrap="square" rtlCol="0">
            <a:spAutoFit/>
          </a:bodyPr>
          <a:lstStyle/>
          <a:p>
            <a:pPr algn="ctr"/>
            <a:r>
              <a:rPr lang="en-US" sz="3600" i="1" dirty="0">
                <a:latin typeface="Batang" pitchFamily="18" charset="-127"/>
                <a:ea typeface="Batang" pitchFamily="18" charset="-127"/>
              </a:rPr>
              <a:t>“</a:t>
            </a:r>
            <a:r>
              <a:rPr lang="en-US" sz="3600" i="1" dirty="0">
                <a:latin typeface="Arial Narrow" pitchFamily="34" charset="0"/>
                <a:ea typeface="Batang" pitchFamily="18" charset="-127"/>
              </a:rPr>
              <a:t>Buy used and save the difference”</a:t>
            </a:r>
          </a:p>
          <a:p>
            <a:pPr algn="ctr"/>
            <a:endParaRPr lang="en-US" sz="1600" dirty="0"/>
          </a:p>
        </p:txBody>
      </p:sp>
    </p:spTree>
    <p:extLst>
      <p:ext uri="{BB962C8B-B14F-4D97-AF65-F5344CB8AC3E}">
        <p14:creationId xmlns:p14="http://schemas.microsoft.com/office/powerpoint/2010/main" val="603167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9" descr="logo secondary.jpg"/>
          <p:cNvPicPr>
            <a:picLocks noChangeAspect="1"/>
          </p:cNvPicPr>
          <p:nvPr/>
        </p:nvPicPr>
        <p:blipFill>
          <a:blip r:embed="rId3" cstate="print"/>
          <a:stretch>
            <a:fillRect/>
          </a:stretch>
        </p:blipFill>
        <p:spPr>
          <a:xfrm>
            <a:off x="7061200" y="4876800"/>
            <a:ext cx="1828800" cy="962274"/>
          </a:xfrm>
          <a:prstGeom prst="rect">
            <a:avLst/>
          </a:prstGeom>
        </p:spPr>
      </p:pic>
      <p:sp>
        <p:nvSpPr>
          <p:cNvPr id="6" name="TextBox 5"/>
          <p:cNvSpPr txBox="1"/>
          <p:nvPr/>
        </p:nvSpPr>
        <p:spPr>
          <a:xfrm>
            <a:off x="228600" y="381000"/>
            <a:ext cx="8610600" cy="4555093"/>
          </a:xfrm>
          <a:prstGeom prst="rect">
            <a:avLst/>
          </a:prstGeom>
          <a:noFill/>
        </p:spPr>
        <p:txBody>
          <a:bodyPr wrap="square" rtlCol="0">
            <a:spAutoFit/>
          </a:bodyPr>
          <a:lstStyle/>
          <a:p>
            <a:pPr algn="ctr"/>
            <a:r>
              <a:rPr lang="en-US" sz="6600" b="1" dirty="0" smtClean="0">
                <a:solidFill>
                  <a:srgbClr val="92D050"/>
                </a:solidFill>
                <a:latin typeface="Batang" pitchFamily="18" charset="-127"/>
                <a:ea typeface="Batang" pitchFamily="18" charset="-127"/>
              </a:rPr>
              <a:t>A.B.C.</a:t>
            </a:r>
          </a:p>
          <a:p>
            <a:pPr algn="ctr"/>
            <a:r>
              <a:rPr lang="en-US" sz="3200" dirty="0" smtClean="0">
                <a:solidFill>
                  <a:schemeClr val="accent2">
                    <a:lumMod val="40000"/>
                    <a:lumOff val="60000"/>
                  </a:schemeClr>
                </a:solidFill>
                <a:latin typeface="Batang" pitchFamily="18" charset="-127"/>
                <a:ea typeface="Batang" pitchFamily="18" charset="-127"/>
              </a:rPr>
              <a:t>Athletic Brace Consignment</a:t>
            </a:r>
          </a:p>
          <a:p>
            <a:pPr algn="ctr"/>
            <a:endParaRPr lang="en-US" sz="3200" i="1" dirty="0" smtClean="0">
              <a:latin typeface="Batang" pitchFamily="18" charset="-127"/>
              <a:ea typeface="Batang" pitchFamily="18" charset="-127"/>
            </a:endParaRPr>
          </a:p>
          <a:p>
            <a:pPr algn="ctr"/>
            <a:r>
              <a:rPr lang="en-US" sz="3200" i="1" dirty="0" smtClean="0">
                <a:solidFill>
                  <a:schemeClr val="accent1">
                    <a:lumMod val="40000"/>
                    <a:lumOff val="60000"/>
                  </a:schemeClr>
                </a:solidFill>
                <a:latin typeface="Batang" pitchFamily="18" charset="-127"/>
                <a:ea typeface="Batang" pitchFamily="18" charset="-127"/>
              </a:rPr>
              <a:t>“</a:t>
            </a:r>
            <a:r>
              <a:rPr lang="en-US" sz="3200" i="1" dirty="0" smtClean="0">
                <a:solidFill>
                  <a:schemeClr val="accent1">
                    <a:lumMod val="40000"/>
                    <a:lumOff val="60000"/>
                  </a:schemeClr>
                </a:solidFill>
                <a:latin typeface="Arial Narrow" pitchFamily="34" charset="0"/>
                <a:ea typeface="Batang" pitchFamily="18" charset="-127"/>
              </a:rPr>
              <a:t>Buy used and save the difference”</a:t>
            </a:r>
          </a:p>
          <a:p>
            <a:pPr algn="ctr"/>
            <a:endParaRPr lang="en-US" sz="3200" i="1" dirty="0" smtClean="0"/>
          </a:p>
          <a:p>
            <a:r>
              <a:rPr lang="en-US" sz="3200" dirty="0" smtClean="0"/>
              <a:t>Anna Mercaldi</a:t>
            </a:r>
          </a:p>
          <a:p>
            <a:r>
              <a:rPr lang="en-US" sz="3200" dirty="0" smtClean="0"/>
              <a:t>Age: 16</a:t>
            </a:r>
          </a:p>
          <a:p>
            <a:r>
              <a:rPr lang="en-US" sz="3200" dirty="0" smtClean="0"/>
              <a:t>Sport and Medical Sciences Academy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THE PROBLEM</a:t>
            </a:r>
            <a:endParaRPr lang="en-US" sz="5400" dirty="0"/>
          </a:p>
        </p:txBody>
      </p:sp>
      <p:sp>
        <p:nvSpPr>
          <p:cNvPr id="3" name="Content Placeholder 2"/>
          <p:cNvSpPr>
            <a:spLocks noGrp="1"/>
          </p:cNvSpPr>
          <p:nvPr>
            <p:ph idx="1"/>
          </p:nvPr>
        </p:nvSpPr>
        <p:spPr>
          <a:xfrm>
            <a:off x="685800" y="1371600"/>
            <a:ext cx="7848600" cy="3733800"/>
          </a:xfrm>
        </p:spPr>
        <p:txBody>
          <a:bodyPr>
            <a:noAutofit/>
          </a:bodyPr>
          <a:lstStyle/>
          <a:p>
            <a:r>
              <a:rPr lang="en-US" sz="3600" dirty="0" smtClean="0"/>
              <a:t>People cannot afford medical insurance</a:t>
            </a:r>
          </a:p>
          <a:p>
            <a:r>
              <a:rPr lang="en-US" sz="3600" dirty="0" smtClean="0"/>
              <a:t>People/companies throw out old braces</a:t>
            </a:r>
          </a:p>
          <a:p>
            <a:r>
              <a:rPr lang="en-US" sz="3600" dirty="0" smtClean="0"/>
              <a:t>There isn’t a company that can provide a medically certified brace for a lower cost</a:t>
            </a:r>
            <a:endParaRPr lang="en-US" sz="3600" dirty="0"/>
          </a:p>
        </p:txBody>
      </p:sp>
      <p:pic>
        <p:nvPicPr>
          <p:cNvPr id="4" name="Content Placeholder 9" descr="logo secondary.jpg"/>
          <p:cNvPicPr>
            <a:picLocks noChangeAspect="1"/>
          </p:cNvPicPr>
          <p:nvPr/>
        </p:nvPicPr>
        <p:blipFill>
          <a:blip r:embed="rId3" cstate="print"/>
          <a:stretch>
            <a:fillRect/>
          </a:stretch>
        </p:blipFill>
        <p:spPr>
          <a:xfrm>
            <a:off x="228600" y="5791200"/>
            <a:ext cx="1828800" cy="96227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4572000"/>
            <a:ext cx="1905000" cy="142586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A.B.C.’</a:t>
            </a:r>
            <a:r>
              <a:rPr lang="en-US" dirty="0" smtClean="0"/>
              <a:t>s</a:t>
            </a:r>
            <a:r>
              <a:rPr lang="en-US" sz="5400" dirty="0" smtClean="0"/>
              <a:t> Solution</a:t>
            </a:r>
            <a:endParaRPr lang="en-US" sz="5400" b="1" dirty="0"/>
          </a:p>
        </p:txBody>
      </p:sp>
      <p:sp>
        <p:nvSpPr>
          <p:cNvPr id="3" name="Content Placeholder 2"/>
          <p:cNvSpPr>
            <a:spLocks noGrp="1"/>
          </p:cNvSpPr>
          <p:nvPr>
            <p:ph idx="1"/>
          </p:nvPr>
        </p:nvSpPr>
        <p:spPr>
          <a:xfrm>
            <a:off x="685800" y="1524000"/>
            <a:ext cx="7772400" cy="3733800"/>
          </a:xfrm>
        </p:spPr>
        <p:txBody>
          <a:bodyPr/>
          <a:lstStyle/>
          <a:p>
            <a:r>
              <a:rPr lang="en-US" sz="3200" dirty="0" smtClean="0"/>
              <a:t>Taking used braces and re-purposing them</a:t>
            </a:r>
          </a:p>
          <a:p>
            <a:r>
              <a:rPr lang="en-US" sz="3200" dirty="0" smtClean="0"/>
              <a:t>To provide a medically certified brace to those in need</a:t>
            </a:r>
          </a:p>
          <a:p>
            <a:r>
              <a:rPr lang="en-US" sz="3200" dirty="0" smtClean="0"/>
              <a:t>Affordable for all</a:t>
            </a:r>
          </a:p>
          <a:p>
            <a:endParaRPr lang="en-US" dirty="0" smtClean="0"/>
          </a:p>
          <a:p>
            <a:endParaRPr lang="en-US" dirty="0"/>
          </a:p>
        </p:txBody>
      </p:sp>
      <p:pic>
        <p:nvPicPr>
          <p:cNvPr id="4" name="Content Placeholder 9" descr="logo secondary.jpg"/>
          <p:cNvPicPr>
            <a:picLocks noChangeAspect="1"/>
          </p:cNvPicPr>
          <p:nvPr/>
        </p:nvPicPr>
        <p:blipFill>
          <a:blip r:embed="rId3" cstate="print"/>
          <a:stretch>
            <a:fillRect/>
          </a:stretch>
        </p:blipFill>
        <p:spPr>
          <a:xfrm>
            <a:off x="166255" y="5805901"/>
            <a:ext cx="1828800" cy="962274"/>
          </a:xfrm>
          <a:prstGeom prst="rect">
            <a:avLst/>
          </a:prstGeom>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3200400"/>
            <a:ext cx="4114800"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00" y="304800"/>
            <a:ext cx="1461655" cy="109402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554162"/>
          </a:xfrm>
        </p:spPr>
        <p:txBody>
          <a:bodyPr>
            <a:noAutofit/>
          </a:bodyPr>
          <a:lstStyle/>
          <a:p>
            <a:pPr algn="ctr"/>
            <a:r>
              <a:rPr lang="en-US" sz="5400" dirty="0" smtClean="0"/>
              <a:t>A.B.C.’</a:t>
            </a:r>
            <a:r>
              <a:rPr lang="en-US" sz="3200" dirty="0" smtClean="0"/>
              <a:t>s</a:t>
            </a:r>
            <a:r>
              <a:rPr lang="en-US" sz="5400" dirty="0" smtClean="0"/>
              <a:t> PRODUCT</a:t>
            </a:r>
            <a:endParaRPr lang="en-US" sz="5400" dirty="0"/>
          </a:p>
        </p:txBody>
      </p:sp>
      <p:sp>
        <p:nvSpPr>
          <p:cNvPr id="3" name="Content Placeholder 2"/>
          <p:cNvSpPr>
            <a:spLocks noGrp="1"/>
          </p:cNvSpPr>
          <p:nvPr>
            <p:ph idx="1"/>
          </p:nvPr>
        </p:nvSpPr>
        <p:spPr>
          <a:xfrm>
            <a:off x="625202" y="1905000"/>
            <a:ext cx="7772400" cy="3733800"/>
          </a:xfrm>
        </p:spPr>
        <p:txBody>
          <a:bodyPr/>
          <a:lstStyle/>
          <a:p>
            <a:r>
              <a:rPr lang="en-US" sz="3200" dirty="0" smtClean="0"/>
              <a:t>Taking gently used medical braces and re-purposing them </a:t>
            </a:r>
          </a:p>
          <a:p>
            <a:r>
              <a:rPr lang="en-US" sz="3200" dirty="0" smtClean="0"/>
              <a:t>Having donors, hospitals, clinics, and orthopedic offices continue supplying my business with gently used braces </a:t>
            </a:r>
            <a:r>
              <a:rPr lang="en-US" sz="1800" dirty="0" smtClean="0"/>
              <a:t>(from their patients)  </a:t>
            </a:r>
            <a:endParaRPr lang="en-US" sz="3200" dirty="0" smtClean="0"/>
          </a:p>
          <a:p>
            <a:endParaRPr lang="en-US" dirty="0"/>
          </a:p>
        </p:txBody>
      </p:sp>
      <p:pic>
        <p:nvPicPr>
          <p:cNvPr id="4" name="Content Placeholder 9" descr="logo secondary.jpg"/>
          <p:cNvPicPr>
            <a:picLocks noChangeAspect="1"/>
          </p:cNvPicPr>
          <p:nvPr/>
        </p:nvPicPr>
        <p:blipFill>
          <a:blip r:embed="rId3" cstate="print"/>
          <a:stretch>
            <a:fillRect/>
          </a:stretch>
        </p:blipFill>
        <p:spPr>
          <a:xfrm>
            <a:off x="228600" y="5791200"/>
            <a:ext cx="1828800" cy="96227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4642356"/>
            <a:ext cx="2149202" cy="160864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600" dirty="0" smtClean="0"/>
              <a:t>MISSON &amp; SOCIAL IMPACT</a:t>
            </a:r>
            <a:endParaRPr lang="en-US" sz="4600" b="1" dirty="0"/>
          </a:p>
        </p:txBody>
      </p:sp>
      <p:sp>
        <p:nvSpPr>
          <p:cNvPr id="3" name="Content Placeholder 2"/>
          <p:cNvSpPr>
            <a:spLocks noGrp="1"/>
          </p:cNvSpPr>
          <p:nvPr>
            <p:ph idx="1"/>
          </p:nvPr>
        </p:nvSpPr>
        <p:spPr>
          <a:xfrm>
            <a:off x="685800" y="1447800"/>
            <a:ext cx="7772400" cy="3733800"/>
          </a:xfrm>
        </p:spPr>
        <p:txBody>
          <a:bodyPr>
            <a:normAutofit/>
          </a:bodyPr>
          <a:lstStyle/>
          <a:p>
            <a:pPr marL="68580" indent="0">
              <a:buNone/>
            </a:pPr>
            <a:r>
              <a:rPr lang="en-US" sz="3200" b="1" u="sng" dirty="0" smtClean="0"/>
              <a:t>Mission Statement</a:t>
            </a:r>
          </a:p>
          <a:p>
            <a:pPr marL="68580" indent="0">
              <a:buNone/>
            </a:pPr>
            <a:r>
              <a:rPr lang="en-US" sz="2400" dirty="0" smtClean="0"/>
              <a:t>A.B.C </a:t>
            </a:r>
            <a:r>
              <a:rPr lang="en-US" sz="2400" dirty="0"/>
              <a:t>is a business that will serve as a place to receive a quality brace for your specific needs and improve the quality of life for all </a:t>
            </a:r>
            <a:r>
              <a:rPr lang="en-US" sz="2400" dirty="0" smtClean="0"/>
              <a:t>Americans</a:t>
            </a:r>
          </a:p>
          <a:p>
            <a:pPr marL="68580" indent="0">
              <a:buNone/>
            </a:pPr>
            <a:r>
              <a:rPr lang="en-US" sz="3200" b="1" u="sng" dirty="0" smtClean="0"/>
              <a:t>Social Impact</a:t>
            </a:r>
          </a:p>
          <a:p>
            <a:pPr marL="68580" indent="0">
              <a:buNone/>
            </a:pPr>
            <a:r>
              <a:rPr lang="en-US" sz="2400" dirty="0" smtClean="0"/>
              <a:t>People will have less stress financially since they are getting a medical brace for a lower cost and there will be fewer injuries uncared for</a:t>
            </a:r>
            <a:endParaRPr lang="en-US" sz="2400" dirty="0"/>
          </a:p>
        </p:txBody>
      </p:sp>
      <p:pic>
        <p:nvPicPr>
          <p:cNvPr id="4" name="Content Placeholder 9" descr="logo secondary.jpg"/>
          <p:cNvPicPr>
            <a:picLocks noChangeAspect="1"/>
          </p:cNvPicPr>
          <p:nvPr/>
        </p:nvPicPr>
        <p:blipFill>
          <a:blip r:embed="rId3" cstate="print"/>
          <a:stretch>
            <a:fillRect/>
          </a:stretch>
        </p:blipFill>
        <p:spPr>
          <a:xfrm>
            <a:off x="228600" y="5791200"/>
            <a:ext cx="1828800" cy="96227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4724400"/>
            <a:ext cx="1752600" cy="1311795"/>
          </a:xfrm>
          <a:prstGeom prst="rect">
            <a:avLst/>
          </a:prstGeom>
        </p:spPr>
      </p:pic>
    </p:spTree>
    <p:extLst>
      <p:ext uri="{BB962C8B-B14F-4D97-AF65-F5344CB8AC3E}">
        <p14:creationId xmlns:p14="http://schemas.microsoft.com/office/powerpoint/2010/main" val="2036005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normAutofit/>
          </a:bodyPr>
          <a:lstStyle/>
          <a:p>
            <a:r>
              <a:rPr lang="en-US" sz="4400" dirty="0" smtClean="0"/>
              <a:t>Business Model</a:t>
            </a:r>
            <a:endParaRPr lang="en-US" sz="44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058571632"/>
              </p:ext>
            </p:extLst>
          </p:nvPr>
        </p:nvGraphicFramePr>
        <p:xfrm>
          <a:off x="5334000" y="381000"/>
          <a:ext cx="3276600" cy="5414669"/>
        </p:xfrm>
        <a:graphic>
          <a:graphicData uri="http://schemas.openxmlformats.org/drawingml/2006/table">
            <a:tbl>
              <a:tblPr firstRow="1" bandRow="1">
                <a:tableStyleId>{073A0DAA-6AF3-43AB-8588-CEC1D06C72B9}</a:tableStyleId>
              </a:tblPr>
              <a:tblGrid>
                <a:gridCol w="1789114"/>
                <a:gridCol w="1487486"/>
              </a:tblGrid>
              <a:tr h="67682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Description</a:t>
                      </a:r>
                      <a:r>
                        <a:rPr lang="en-US" sz="2000" b="1" baseline="0" dirty="0" smtClean="0"/>
                        <a:t> of Expenses</a:t>
                      </a:r>
                      <a:endParaRPr lang="en-US" sz="2000" b="1" dirty="0" smtClean="0"/>
                    </a:p>
                    <a:p>
                      <a:pPr algn="ctr"/>
                      <a:endParaRPr lang="en-US" sz="1600" b="1" dirty="0"/>
                    </a:p>
                  </a:txBody>
                  <a:tcPr anchor="ctr"/>
                </a:tc>
                <a:tc hMerge="1">
                  <a:txBody>
                    <a:bodyPr/>
                    <a:lstStyle/>
                    <a:p>
                      <a:pPr algn="ctr"/>
                      <a:endParaRPr lang="en-US" sz="1600" b="1" dirty="0"/>
                    </a:p>
                  </a:txBody>
                  <a:tcPr/>
                </a:tc>
              </a:tr>
              <a:tr h="612363">
                <a:tc>
                  <a:txBody>
                    <a:bodyPr/>
                    <a:lstStyle/>
                    <a:p>
                      <a:pPr algn="ctr"/>
                      <a:r>
                        <a:rPr lang="en-US" sz="1600" b="1" dirty="0" smtClean="0">
                          <a:solidFill>
                            <a:schemeClr val="bg1"/>
                          </a:solidFill>
                        </a:rPr>
                        <a:t>Variable Material Expenses</a:t>
                      </a:r>
                      <a:endParaRPr lang="en-US" sz="1600" b="1" dirty="0">
                        <a:solidFill>
                          <a:schemeClr val="bg1"/>
                        </a:solidFill>
                      </a:endParaRPr>
                    </a:p>
                  </a:txBody>
                  <a:tcPr/>
                </a:tc>
                <a:tc>
                  <a:txBody>
                    <a:bodyPr/>
                    <a:lstStyle/>
                    <a:p>
                      <a:pPr algn="ctr"/>
                      <a:endParaRPr lang="en-US" sz="1600" b="1" dirty="0" smtClean="0">
                        <a:solidFill>
                          <a:schemeClr val="bg1"/>
                        </a:solidFill>
                      </a:endParaRPr>
                    </a:p>
                    <a:p>
                      <a:pPr algn="ctr"/>
                      <a:r>
                        <a:rPr lang="en-US" sz="1600" b="1" dirty="0" smtClean="0">
                          <a:solidFill>
                            <a:schemeClr val="bg1"/>
                          </a:solidFill>
                        </a:rPr>
                        <a:t>Total:  $0.92</a:t>
                      </a:r>
                      <a:endParaRPr lang="en-US" sz="1600" b="1" dirty="0">
                        <a:solidFill>
                          <a:schemeClr val="bg1"/>
                        </a:solidFill>
                      </a:endParaRPr>
                    </a:p>
                  </a:txBody>
                  <a:tcPr/>
                </a:tc>
              </a:tr>
              <a:tr h="354526">
                <a:tc>
                  <a:txBody>
                    <a:bodyPr/>
                    <a:lstStyle/>
                    <a:p>
                      <a:pPr algn="l"/>
                      <a:r>
                        <a:rPr lang="en-US" sz="1600" b="0" dirty="0" smtClean="0"/>
                        <a:t>Knee brace</a:t>
                      </a:r>
                      <a:endParaRPr lang="en-US" sz="1600" b="0" dirty="0"/>
                    </a:p>
                  </a:txBody>
                  <a:tcPr/>
                </a:tc>
                <a:tc>
                  <a:txBody>
                    <a:bodyPr/>
                    <a:lstStyle/>
                    <a:p>
                      <a:pPr algn="r"/>
                      <a:r>
                        <a:rPr lang="en-US" sz="1600" b="0" dirty="0" smtClean="0"/>
                        <a:t>$0.00</a:t>
                      </a:r>
                      <a:endParaRPr lang="en-US" sz="1600" b="0" dirty="0"/>
                    </a:p>
                  </a:txBody>
                  <a:tcPr/>
                </a:tc>
              </a:tr>
              <a:tr h="354526">
                <a:tc>
                  <a:txBody>
                    <a:bodyPr/>
                    <a:lstStyle/>
                    <a:p>
                      <a:pPr algn="l"/>
                      <a:r>
                        <a:rPr lang="en-US" sz="1600" b="0" dirty="0" smtClean="0"/>
                        <a:t>¾”</a:t>
                      </a:r>
                      <a:r>
                        <a:rPr lang="en-US" sz="1600" b="0" baseline="0" dirty="0" smtClean="0"/>
                        <a:t> Velcro Roll</a:t>
                      </a:r>
                      <a:endParaRPr lang="en-US" sz="1600" b="0" dirty="0"/>
                    </a:p>
                  </a:txBody>
                  <a:tcPr/>
                </a:tc>
                <a:tc>
                  <a:txBody>
                    <a:bodyPr/>
                    <a:lstStyle/>
                    <a:p>
                      <a:pPr algn="r"/>
                      <a:r>
                        <a:rPr lang="en-US" sz="1600" b="0" dirty="0" smtClean="0"/>
                        <a:t>   $0.32/ft</a:t>
                      </a:r>
                      <a:endParaRPr lang="en-US" sz="1600" b="0" dirty="0"/>
                    </a:p>
                  </a:txBody>
                  <a:tcPr/>
                </a:tc>
              </a:tr>
              <a:tr h="354526">
                <a:tc>
                  <a:txBody>
                    <a:bodyPr/>
                    <a:lstStyle/>
                    <a:p>
                      <a:pPr algn="l"/>
                      <a:r>
                        <a:rPr lang="en-US" sz="1600" b="0" dirty="0" smtClean="0"/>
                        <a:t>Box</a:t>
                      </a:r>
                      <a:endParaRPr lang="en-US" sz="1600" b="0" dirty="0"/>
                    </a:p>
                  </a:txBody>
                  <a:tcPr/>
                </a:tc>
                <a:tc>
                  <a:txBody>
                    <a:bodyPr/>
                    <a:lstStyle/>
                    <a:p>
                      <a:pPr algn="r"/>
                      <a:r>
                        <a:rPr lang="en-US" sz="1600" b="0" dirty="0" smtClean="0"/>
                        <a:t>$0.60</a:t>
                      </a:r>
                      <a:endParaRPr lang="en-US" sz="1600" b="0" dirty="0"/>
                    </a:p>
                  </a:txBody>
                  <a:tcPr/>
                </a:tc>
              </a:tr>
              <a:tr h="354526">
                <a:tc>
                  <a:txBody>
                    <a:bodyPr/>
                    <a:lstStyle/>
                    <a:p>
                      <a:pPr algn="l"/>
                      <a:endParaRPr lang="en-US" sz="1600" b="0" dirty="0"/>
                    </a:p>
                  </a:txBody>
                  <a:tcPr/>
                </a:tc>
                <a:tc>
                  <a:txBody>
                    <a:bodyPr/>
                    <a:lstStyle/>
                    <a:p>
                      <a:pPr algn="ctr"/>
                      <a:endParaRPr lang="en-US" sz="1600" b="0" dirty="0"/>
                    </a:p>
                  </a:txBody>
                  <a:tcPr/>
                </a:tc>
              </a:tr>
              <a:tr h="443385">
                <a:tc>
                  <a:txBody>
                    <a:bodyPr/>
                    <a:lstStyle/>
                    <a:p>
                      <a:pPr algn="ctr"/>
                      <a:r>
                        <a:rPr lang="en-US" sz="1600" b="1" dirty="0" smtClean="0">
                          <a:solidFill>
                            <a:schemeClr val="bg1"/>
                          </a:solidFill>
                        </a:rPr>
                        <a:t>Fixed Expenses</a:t>
                      </a:r>
                      <a:endParaRPr lang="en-US" sz="1600" b="1" dirty="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Total:  $</a:t>
                      </a:r>
                      <a:r>
                        <a:rPr lang="en-US" sz="1600" b="1" u="none" dirty="0" smtClean="0"/>
                        <a:t>226.18</a:t>
                      </a:r>
                    </a:p>
                  </a:txBody>
                  <a:tcPr/>
                </a:tc>
              </a:tr>
              <a:tr h="354526">
                <a:tc>
                  <a:txBody>
                    <a:bodyPr/>
                    <a:lstStyle/>
                    <a:p>
                      <a:pPr algn="l"/>
                      <a:r>
                        <a:rPr lang="en-US" sz="1600" b="0" dirty="0" smtClean="0"/>
                        <a:t>Rent</a:t>
                      </a:r>
                      <a:endParaRPr lang="en-US" sz="1600" b="0" dirty="0"/>
                    </a:p>
                  </a:txBody>
                  <a:tcPr/>
                </a:tc>
                <a:tc>
                  <a:txBody>
                    <a:bodyPr/>
                    <a:lstStyle/>
                    <a:p>
                      <a:pPr algn="r"/>
                      <a:r>
                        <a:rPr lang="en-US" sz="1600" b="0" dirty="0" smtClean="0"/>
                        <a:t>$30.00</a:t>
                      </a:r>
                      <a:endParaRPr lang="en-US" sz="1600" b="0" dirty="0"/>
                    </a:p>
                  </a:txBody>
                  <a:tcPr/>
                </a:tc>
              </a:tr>
              <a:tr h="354526">
                <a:tc>
                  <a:txBody>
                    <a:bodyPr/>
                    <a:lstStyle/>
                    <a:p>
                      <a:pPr algn="l"/>
                      <a:r>
                        <a:rPr lang="en-US" sz="1600" b="0" dirty="0" smtClean="0"/>
                        <a:t>Utilities</a:t>
                      </a:r>
                      <a:endParaRPr lang="en-US" sz="1600" b="0" dirty="0"/>
                    </a:p>
                  </a:txBody>
                  <a:tcPr/>
                </a:tc>
                <a:tc>
                  <a:txBody>
                    <a:bodyPr/>
                    <a:lstStyle/>
                    <a:p>
                      <a:pPr algn="r"/>
                      <a:r>
                        <a:rPr lang="en-US" sz="1600" b="0" dirty="0" smtClean="0"/>
                        <a:t>$110.00</a:t>
                      </a:r>
                      <a:endParaRPr lang="en-US" sz="1600" b="0" dirty="0"/>
                    </a:p>
                  </a:txBody>
                  <a:tcPr/>
                </a:tc>
              </a:tr>
              <a:tr h="354526">
                <a:tc>
                  <a:txBody>
                    <a:bodyPr/>
                    <a:lstStyle/>
                    <a:p>
                      <a:pPr algn="l"/>
                      <a:r>
                        <a:rPr lang="en-US" sz="1600" b="0" dirty="0" smtClean="0"/>
                        <a:t>Advertisement</a:t>
                      </a:r>
                      <a:endParaRPr lang="en-US" sz="1600" b="0" dirty="0"/>
                    </a:p>
                  </a:txBody>
                  <a:tcPr/>
                </a:tc>
                <a:tc>
                  <a:txBody>
                    <a:bodyPr/>
                    <a:lstStyle/>
                    <a:p>
                      <a:pPr algn="r"/>
                      <a:r>
                        <a:rPr lang="en-US" sz="1600" b="0" dirty="0" smtClean="0"/>
                        <a:t>$1.00</a:t>
                      </a:r>
                      <a:endParaRPr lang="en-US" sz="1600" b="0" dirty="0"/>
                    </a:p>
                  </a:txBody>
                  <a:tcPr/>
                </a:tc>
              </a:tr>
              <a:tr h="354526">
                <a:tc>
                  <a:txBody>
                    <a:bodyPr/>
                    <a:lstStyle/>
                    <a:p>
                      <a:pPr algn="l"/>
                      <a:r>
                        <a:rPr lang="en-US" sz="1600" b="0" dirty="0" smtClean="0"/>
                        <a:t>Depreciation</a:t>
                      </a:r>
                      <a:endParaRPr lang="en-US" sz="1600" b="0" dirty="0"/>
                    </a:p>
                  </a:txBody>
                  <a:tcPr/>
                </a:tc>
                <a:tc>
                  <a:txBody>
                    <a:bodyPr/>
                    <a:lstStyle/>
                    <a:p>
                      <a:pPr algn="r"/>
                      <a:r>
                        <a:rPr lang="en-US" sz="1600" b="0" dirty="0" smtClean="0"/>
                        <a:t>$13.18</a:t>
                      </a:r>
                      <a:endParaRPr lang="en-US" sz="1600" b="0" dirty="0"/>
                    </a:p>
                  </a:txBody>
                  <a:tcPr/>
                </a:tc>
              </a:tr>
              <a:tr h="499559">
                <a:tc>
                  <a:txBody>
                    <a:bodyPr/>
                    <a:lstStyle/>
                    <a:p>
                      <a:pPr algn="l"/>
                      <a:r>
                        <a:rPr lang="en-US" sz="1600" b="0" dirty="0" smtClean="0"/>
                        <a:t>Insurance</a:t>
                      </a:r>
                      <a:endParaRPr lang="en-US" sz="1600" b="0" dirty="0"/>
                    </a:p>
                  </a:txBody>
                  <a:tcPr/>
                </a:tc>
                <a:tc>
                  <a:txBody>
                    <a:bodyPr/>
                    <a:lstStyle/>
                    <a:p>
                      <a:pPr algn="r"/>
                      <a:r>
                        <a:rPr lang="en-US" sz="1600" b="0" dirty="0" smtClean="0"/>
                        <a:t>$72.00</a:t>
                      </a:r>
                    </a:p>
                  </a:txBody>
                  <a:tcPr/>
                </a:tc>
              </a:tr>
            </a:tbl>
          </a:graphicData>
        </a:graphic>
      </p:graphicFrame>
      <p:graphicFrame>
        <p:nvGraphicFramePr>
          <p:cNvPr id="11" name="Content Placeholder 5"/>
          <p:cNvGraphicFramePr>
            <a:graphicFrameLocks/>
          </p:cNvGraphicFramePr>
          <p:nvPr>
            <p:extLst>
              <p:ext uri="{D42A27DB-BD31-4B8C-83A1-F6EECF244321}">
                <p14:modId xmlns:p14="http://schemas.microsoft.com/office/powerpoint/2010/main" val="4092749799"/>
              </p:ext>
            </p:extLst>
          </p:nvPr>
        </p:nvGraphicFramePr>
        <p:xfrm>
          <a:off x="304800" y="1752600"/>
          <a:ext cx="4572000" cy="2310726"/>
        </p:xfrm>
        <a:graphic>
          <a:graphicData uri="http://schemas.openxmlformats.org/drawingml/2006/table">
            <a:tbl>
              <a:tblPr/>
              <a:tblGrid>
                <a:gridCol w="2590800"/>
                <a:gridCol w="1066800"/>
                <a:gridCol w="914400"/>
              </a:tblGrid>
              <a:tr h="228600">
                <a:tc gridSpan="3">
                  <a:txBody>
                    <a:bodyPr/>
                    <a:lstStyle/>
                    <a:p>
                      <a:pPr marL="0" marR="0" algn="ctr">
                        <a:spcBef>
                          <a:spcPts val="0"/>
                        </a:spcBef>
                        <a:spcAft>
                          <a:spcPts val="0"/>
                        </a:spcAft>
                      </a:pPr>
                      <a:r>
                        <a:rPr lang="en-US" sz="1600" b="1" dirty="0" smtClean="0">
                          <a:solidFill>
                            <a:schemeClr val="bg1"/>
                          </a:solidFill>
                          <a:latin typeface="+mn-lt"/>
                          <a:ea typeface="Times New Roman"/>
                          <a:cs typeface="Times New Roman"/>
                        </a:rPr>
                        <a:t>Economics</a:t>
                      </a:r>
                      <a:r>
                        <a:rPr lang="en-US" sz="1600" b="1" baseline="0" dirty="0" smtClean="0">
                          <a:solidFill>
                            <a:schemeClr val="bg1"/>
                          </a:solidFill>
                          <a:latin typeface="+mn-lt"/>
                          <a:ea typeface="Times New Roman"/>
                          <a:cs typeface="Times New Roman"/>
                        </a:rPr>
                        <a:t> of One Unit</a:t>
                      </a:r>
                      <a:endParaRPr lang="en-US" sz="1600" b="1" dirty="0">
                        <a:solidFill>
                          <a:schemeClr val="bg1"/>
                        </a:solidFill>
                        <a:latin typeface="+mn-lt"/>
                        <a:ea typeface="Times New Roman"/>
                        <a:cs typeface="Times New Roman"/>
                      </a:endParaRPr>
                    </a:p>
                  </a:txBody>
                  <a:tcPr marL="45085" marR="45085" marT="114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tx1"/>
                    </a:solidFill>
                  </a:tcPr>
                </a:tc>
                <a:tc hMerge="1">
                  <a:txBody>
                    <a:bodyPr/>
                    <a:lstStyle/>
                    <a:p>
                      <a:endParaRPr lang="en-US" sz="1600" dirty="0">
                        <a:latin typeface="Calibri"/>
                        <a:ea typeface="Times New Roman"/>
                        <a:cs typeface="Times New Roman"/>
                      </a:endParaRPr>
                    </a:p>
                  </a:txBody>
                  <a:tcPr marL="45085" marR="45085" marT="1143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hMerge="1">
                  <a:txBody>
                    <a:bodyPr/>
                    <a:lstStyle/>
                    <a:p>
                      <a:pPr algn="r"/>
                      <a:endParaRPr lang="en-US" sz="1600" b="1"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81318">
                <a:tc>
                  <a:txBody>
                    <a:bodyPr/>
                    <a:lstStyle/>
                    <a:p>
                      <a:pPr marL="0" marR="0">
                        <a:spcBef>
                          <a:spcPts val="0"/>
                        </a:spcBef>
                        <a:spcAft>
                          <a:spcPts val="0"/>
                        </a:spcAft>
                      </a:pPr>
                      <a:r>
                        <a:rPr lang="en-US" sz="1600" b="1" dirty="0">
                          <a:latin typeface="Calibri"/>
                          <a:ea typeface="Times New Roman"/>
                          <a:cs typeface="Times New Roman"/>
                        </a:rPr>
                        <a:t>Selling </a:t>
                      </a:r>
                      <a:r>
                        <a:rPr lang="en-US" sz="1600" b="1" dirty="0" smtClean="0">
                          <a:latin typeface="Calibri"/>
                          <a:ea typeface="Times New Roman"/>
                          <a:cs typeface="Times New Roman"/>
                        </a:rPr>
                        <a:t>Price</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en-US" sz="1600"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b="1" dirty="0" smtClean="0">
                          <a:latin typeface="Calibri"/>
                          <a:ea typeface="Times New Roman"/>
                          <a:cs typeface="Times New Roman"/>
                        </a:rPr>
                        <a:t>$10.00 </a:t>
                      </a:r>
                      <a:r>
                        <a:rPr lang="en-US" sz="1000" b="1" dirty="0" smtClean="0">
                          <a:latin typeface="Calibri"/>
                          <a:ea typeface="Times New Roman"/>
                          <a:cs typeface="Times New Roman"/>
                        </a:rPr>
                        <a:t>(plus shipping</a:t>
                      </a:r>
                      <a:r>
                        <a:rPr lang="en-US" sz="1000" b="1" baseline="0" dirty="0" smtClean="0">
                          <a:latin typeface="Calibri"/>
                          <a:ea typeface="Times New Roman"/>
                          <a:cs typeface="Times New Roman"/>
                        </a:rPr>
                        <a:t> &amp; handling)</a:t>
                      </a:r>
                      <a:endParaRPr lang="en-US" sz="1000" b="1"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1612">
                <a:tc>
                  <a:txBody>
                    <a:bodyPr/>
                    <a:lstStyle/>
                    <a:p>
                      <a:pPr marL="0" marR="0">
                        <a:spcBef>
                          <a:spcPts val="0"/>
                        </a:spcBef>
                        <a:spcAft>
                          <a:spcPts val="0"/>
                        </a:spcAft>
                      </a:pPr>
                      <a:r>
                        <a:rPr lang="en-US" sz="1600" dirty="0" smtClean="0">
                          <a:latin typeface="Calibri"/>
                          <a:ea typeface="Times New Roman"/>
                          <a:cs typeface="Times New Roman"/>
                        </a:rPr>
                        <a:t>      Cost of var.</a:t>
                      </a:r>
                      <a:r>
                        <a:rPr lang="en-US" sz="1600" baseline="0" dirty="0" smtClean="0">
                          <a:latin typeface="Calibri"/>
                          <a:ea typeface="Times New Roman"/>
                          <a:cs typeface="Times New Roman"/>
                        </a:rPr>
                        <a:t> </a:t>
                      </a:r>
                      <a:r>
                        <a:rPr lang="en-US" sz="1600" dirty="0" smtClean="0">
                          <a:latin typeface="Calibri"/>
                          <a:ea typeface="Times New Roman"/>
                          <a:cs typeface="Times New Roman"/>
                        </a:rPr>
                        <a:t>materials</a:t>
                      </a:r>
                      <a:r>
                        <a:rPr lang="en-US" sz="1600" baseline="0" dirty="0" smtClean="0">
                          <a:latin typeface="Calibri"/>
                          <a:ea typeface="Times New Roman"/>
                          <a:cs typeface="Times New Roman"/>
                        </a:rPr>
                        <a:t> exp.</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$0.92</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endParaRPr lang="en-US" sz="1600"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dirty="0" smtClean="0">
                          <a:latin typeface="Calibri"/>
                          <a:ea typeface="Times New Roman"/>
                          <a:cs typeface="Times New Roman"/>
                        </a:rPr>
                        <a:t>      Cost</a:t>
                      </a:r>
                      <a:r>
                        <a:rPr lang="en-US" sz="1600" baseline="0" dirty="0" smtClean="0">
                          <a:latin typeface="Calibri"/>
                          <a:ea typeface="Times New Roman"/>
                          <a:cs typeface="Times New Roman"/>
                        </a:rPr>
                        <a:t> of l</a:t>
                      </a:r>
                      <a:r>
                        <a:rPr lang="en-US" sz="1600" dirty="0" smtClean="0">
                          <a:latin typeface="Calibri"/>
                          <a:ea typeface="Times New Roman"/>
                          <a:cs typeface="Times New Roman"/>
                        </a:rPr>
                        <a:t>abor </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$2.18</a:t>
                      </a:r>
                      <a:endParaRPr lang="en-US" sz="1600"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600"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4908">
                <a:tc>
                  <a:txBody>
                    <a:bodyPr/>
                    <a:lstStyle/>
                    <a:p>
                      <a:pPr marL="0" marR="0">
                        <a:spcBef>
                          <a:spcPts val="0"/>
                        </a:spcBef>
                        <a:spcAft>
                          <a:spcPts val="0"/>
                        </a:spcAft>
                      </a:pPr>
                      <a:r>
                        <a:rPr lang="en-US" sz="1600" dirty="0" smtClean="0">
                          <a:latin typeface="Calibri"/>
                          <a:ea typeface="Times New Roman"/>
                          <a:cs typeface="Times New Roman"/>
                        </a:rPr>
                        <a:t>      Other</a:t>
                      </a:r>
                      <a:r>
                        <a:rPr lang="en-US" sz="1600" baseline="0" dirty="0" smtClean="0">
                          <a:latin typeface="Calibri"/>
                          <a:ea typeface="Times New Roman"/>
                          <a:cs typeface="Times New Roman"/>
                        </a:rPr>
                        <a:t> variable costs</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r"/>
                      <a:r>
                        <a:rPr lang="en-US" sz="1600" dirty="0" smtClean="0">
                          <a:latin typeface="+mn-lt"/>
                          <a:ea typeface="Times New Roman"/>
                          <a:cs typeface="Times New Roman"/>
                        </a:rPr>
                        <a:t>$0.00</a:t>
                      </a:r>
                      <a:endParaRPr lang="en-US" sz="1600"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spcBef>
                          <a:spcPts val="0"/>
                        </a:spcBef>
                        <a:spcAft>
                          <a:spcPts val="0"/>
                        </a:spcAft>
                      </a:pPr>
                      <a:endParaRPr lang="en-US" sz="1600" b="1"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b="1" dirty="0" smtClean="0">
                          <a:latin typeface="Calibri"/>
                          <a:ea typeface="Times New Roman"/>
                          <a:cs typeface="Times New Roman"/>
                        </a:rPr>
                        <a:t>Total</a:t>
                      </a:r>
                      <a:r>
                        <a:rPr lang="en-US" sz="1600" b="1" baseline="0" dirty="0" smtClean="0">
                          <a:latin typeface="Calibri"/>
                          <a:ea typeface="Times New Roman"/>
                          <a:cs typeface="Times New Roman"/>
                        </a:rPr>
                        <a:t> COGS/ COSS</a:t>
                      </a:r>
                      <a:endParaRPr lang="en-US" sz="1600" b="1"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en-US" sz="1600" dirty="0">
                        <a:latin typeface="+mn-lt"/>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Calibri"/>
                          <a:ea typeface="Times New Roman"/>
                          <a:cs typeface="Times New Roman"/>
                        </a:rPr>
                        <a:t>$3.10</a:t>
                      </a:r>
                      <a:endParaRPr lang="en-US" sz="1600" b="1"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b="1" dirty="0">
                          <a:latin typeface="Calibri"/>
                          <a:ea typeface="Times New Roman"/>
                          <a:cs typeface="Times New Roman"/>
                        </a:rPr>
                        <a:t>Contribution </a:t>
                      </a:r>
                      <a:r>
                        <a:rPr lang="en-US" sz="1600" b="1" dirty="0" smtClean="0">
                          <a:latin typeface="Calibri"/>
                          <a:ea typeface="Times New Roman"/>
                          <a:cs typeface="Times New Roman"/>
                        </a:rPr>
                        <a:t>Margin</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b="1" dirty="0" smtClean="0">
                          <a:latin typeface="+mn-lt"/>
                          <a:ea typeface="Times New Roman"/>
                          <a:cs typeface="Times New Roman"/>
                        </a:rPr>
                        <a:t>$6.90</a:t>
                      </a:r>
                      <a:endParaRPr lang="en-US" sz="2000" b="1"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562433143"/>
              </p:ext>
            </p:extLst>
          </p:nvPr>
        </p:nvGraphicFramePr>
        <p:xfrm>
          <a:off x="304800" y="914400"/>
          <a:ext cx="4572000" cy="670560"/>
        </p:xfrm>
        <a:graphic>
          <a:graphicData uri="http://schemas.openxmlformats.org/drawingml/2006/table">
            <a:tbl>
              <a:tblPr firstRow="1" bandRow="1">
                <a:tableStyleId>{5C22544A-7EE6-4342-B048-85BDC9FD1C3A}</a:tableStyleId>
              </a:tblPr>
              <a:tblGrid>
                <a:gridCol w="4572000"/>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Definition</a:t>
                      </a:r>
                      <a:r>
                        <a:rPr lang="en-US" sz="1600" b="1" baseline="0" dirty="0" smtClean="0">
                          <a:solidFill>
                            <a:schemeClr val="bg1"/>
                          </a:solidFill>
                        </a:rPr>
                        <a:t> of One Unit</a:t>
                      </a:r>
                      <a:endParaRPr lang="en-US"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182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One medium</a:t>
                      </a:r>
                      <a:r>
                        <a:rPr lang="en-US" sz="1600" b="0" baseline="0" dirty="0" smtClean="0">
                          <a:solidFill>
                            <a:schemeClr val="tx1"/>
                          </a:solidFill>
                        </a:rPr>
                        <a:t> sized knee brace with minimal repairs</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966831210"/>
              </p:ext>
            </p:extLst>
          </p:nvPr>
        </p:nvGraphicFramePr>
        <p:xfrm>
          <a:off x="304800" y="4191000"/>
          <a:ext cx="4571999" cy="838200"/>
        </p:xfrm>
        <a:graphic>
          <a:graphicData uri="http://schemas.openxmlformats.org/drawingml/2006/table">
            <a:tbl>
              <a:tblPr/>
              <a:tblGrid>
                <a:gridCol w="1518936"/>
                <a:gridCol w="358849"/>
                <a:gridCol w="898071"/>
                <a:gridCol w="408214"/>
                <a:gridCol w="1387929"/>
              </a:tblGrid>
              <a:tr h="301752">
                <a:tc gridSpan="5">
                  <a:txBody>
                    <a:bodyPr/>
                    <a:lstStyle/>
                    <a:p>
                      <a:pPr marL="0" marR="0" algn="ctr">
                        <a:spcBef>
                          <a:spcPts val="0"/>
                        </a:spcBef>
                        <a:spcAft>
                          <a:spcPts val="0"/>
                        </a:spcAft>
                      </a:pPr>
                      <a:r>
                        <a:rPr lang="en-US" sz="1600" b="1" dirty="0" smtClean="0">
                          <a:solidFill>
                            <a:schemeClr val="bg1"/>
                          </a:solidFill>
                          <a:latin typeface="+mn-lt"/>
                          <a:ea typeface="Times New Roman"/>
                        </a:rPr>
                        <a:t>Monthly</a:t>
                      </a:r>
                      <a:r>
                        <a:rPr lang="en-US" sz="1600" b="1" baseline="0" dirty="0" smtClean="0">
                          <a:solidFill>
                            <a:schemeClr val="bg1"/>
                          </a:solidFill>
                          <a:latin typeface="+mn-lt"/>
                          <a:ea typeface="Times New Roman"/>
                        </a:rPr>
                        <a:t> Break Even Units</a:t>
                      </a:r>
                      <a:endParaRPr lang="en-US" sz="1800" b="1" dirty="0">
                        <a:solidFill>
                          <a:schemeClr val="bg1"/>
                        </a:solidFill>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r>
              <a:tr h="268224">
                <a:tc>
                  <a:txBody>
                    <a:bodyPr/>
                    <a:lstStyle/>
                    <a:p>
                      <a:pPr marL="0" marR="0" algn="ctr">
                        <a:spcBef>
                          <a:spcPts val="0"/>
                        </a:spcBef>
                        <a:spcAft>
                          <a:spcPts val="0"/>
                        </a:spcAft>
                      </a:pPr>
                      <a:r>
                        <a:rPr lang="en-US" sz="1600" dirty="0" smtClean="0">
                          <a:latin typeface="Calibri"/>
                          <a:ea typeface="Times New Roman"/>
                        </a:rPr>
                        <a:t>$226.18</a:t>
                      </a:r>
                      <a:endParaRPr lang="en-US" sz="1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600" dirty="0" smtClean="0">
                          <a:latin typeface="Calibri"/>
                          <a:ea typeface="Times New Roman"/>
                        </a:rPr>
                        <a:t>=</a:t>
                      </a:r>
                      <a:endParaRPr lang="en-US" sz="1800" dirty="0">
                        <a:latin typeface="Times New Roman"/>
                        <a:ea typeface="Times New Roman"/>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dirty="0" smtClean="0">
                          <a:latin typeface="Times New Roman"/>
                          <a:ea typeface="Times New Roman"/>
                        </a:rPr>
                        <a:t>32.77</a:t>
                      </a:r>
                      <a:endParaRPr lang="en-US" sz="16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dirty="0">
                          <a:latin typeface="Calibri"/>
                          <a:ea typeface="Times New Roman"/>
                        </a:rPr>
                        <a:t>≈</a:t>
                      </a:r>
                      <a:endParaRPr lang="en-US" sz="18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dirty="0" smtClean="0">
                          <a:latin typeface="Times New Roman"/>
                          <a:ea typeface="Times New Roman"/>
                        </a:rPr>
                        <a:t>33 knee braces</a:t>
                      </a:r>
                      <a:endParaRPr lang="en-US" sz="1600" b="1" dirty="0">
                        <a:latin typeface="Times New Roman"/>
                        <a:ea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r h="268224">
                <a:tc>
                  <a:txBody>
                    <a:bodyPr/>
                    <a:lstStyle/>
                    <a:p>
                      <a:pPr marL="0" marR="0" algn="ctr">
                        <a:spcBef>
                          <a:spcPts val="0"/>
                        </a:spcBef>
                        <a:spcAft>
                          <a:spcPts val="0"/>
                        </a:spcAft>
                      </a:pPr>
                      <a:r>
                        <a:rPr lang="en-US" sz="1600" dirty="0" smtClean="0">
                          <a:latin typeface="Calibri"/>
                          <a:ea typeface="Times New Roman"/>
                        </a:rPr>
                        <a:t>$6.90</a:t>
                      </a:r>
                      <a:endParaRPr lang="en-US" sz="1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pic>
        <p:nvPicPr>
          <p:cNvPr id="7" name="Content Placeholder 9" descr="logo secondary.jpg"/>
          <p:cNvPicPr>
            <a:picLocks noChangeAspect="1"/>
          </p:cNvPicPr>
          <p:nvPr/>
        </p:nvPicPr>
        <p:blipFill>
          <a:blip r:embed="rId3" cstate="print"/>
          <a:stretch>
            <a:fillRect/>
          </a:stretch>
        </p:blipFill>
        <p:spPr>
          <a:xfrm>
            <a:off x="152400" y="5791200"/>
            <a:ext cx="1295400" cy="68161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0" y="5192336"/>
            <a:ext cx="1919963" cy="1437063"/>
          </a:xfrm>
          <a:prstGeom prst="rect">
            <a:avLst/>
          </a:prstGeom>
        </p:spPr>
      </p:pic>
    </p:spTree>
    <p:extLst>
      <p:ext uri="{BB962C8B-B14F-4D97-AF65-F5344CB8AC3E}">
        <p14:creationId xmlns:p14="http://schemas.microsoft.com/office/powerpoint/2010/main" val="2962467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676" y="228600"/>
            <a:ext cx="7772400" cy="1143000"/>
          </a:xfrm>
        </p:spPr>
        <p:txBody>
          <a:bodyPr>
            <a:normAutofit/>
          </a:bodyPr>
          <a:lstStyle/>
          <a:p>
            <a:r>
              <a:rPr lang="en-US" sz="5400" dirty="0" smtClean="0"/>
              <a:t>Market Analysis</a:t>
            </a:r>
            <a:endParaRPr lang="en-US" sz="5400" dirty="0"/>
          </a:p>
        </p:txBody>
      </p:sp>
      <p:graphicFrame>
        <p:nvGraphicFramePr>
          <p:cNvPr id="26" name="Content Placeholder 25"/>
          <p:cNvGraphicFramePr>
            <a:graphicFrameLocks noGrp="1"/>
          </p:cNvGraphicFramePr>
          <p:nvPr>
            <p:ph idx="1"/>
            <p:extLst>
              <p:ext uri="{D42A27DB-BD31-4B8C-83A1-F6EECF244321}">
                <p14:modId xmlns:p14="http://schemas.microsoft.com/office/powerpoint/2010/main" val="2775155611"/>
              </p:ext>
            </p:extLst>
          </p:nvPr>
        </p:nvGraphicFramePr>
        <p:xfrm>
          <a:off x="762000" y="2390800"/>
          <a:ext cx="4953000" cy="3358544"/>
        </p:xfrm>
        <a:graphic>
          <a:graphicData uri="http://schemas.openxmlformats.org/drawingml/2006/table">
            <a:tbl>
              <a:tblPr firstRow="1" bandRow="1">
                <a:tableStyleId>{5C22544A-7EE6-4342-B048-85BDC9FD1C3A}</a:tableStyleId>
              </a:tblPr>
              <a:tblGrid>
                <a:gridCol w="2476500"/>
                <a:gridCol w="2476500"/>
              </a:tblGrid>
              <a:tr h="279737">
                <a:tc gridSpan="2">
                  <a:txBody>
                    <a:bodyPr/>
                    <a:lstStyle/>
                    <a:p>
                      <a:pPr algn="ctr"/>
                      <a:r>
                        <a:rPr lang="en-US" sz="1600" dirty="0" smtClean="0">
                          <a:solidFill>
                            <a:schemeClr val="bg1"/>
                          </a:solidFill>
                        </a:rPr>
                        <a:t>Description of Target Consumer</a:t>
                      </a:r>
                      <a:endParaRPr lang="en-US" sz="16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US"/>
                    </a:p>
                  </a:txBody>
                  <a:tcPr/>
                </a:tc>
              </a:tr>
              <a:tr h="279737">
                <a:tc>
                  <a:txBody>
                    <a:bodyPr/>
                    <a:lstStyle/>
                    <a:p>
                      <a:pPr algn="ctr"/>
                      <a:r>
                        <a:rPr lang="en-US" sz="1600" b="1" dirty="0" smtClean="0">
                          <a:solidFill>
                            <a:schemeClr val="bg1"/>
                          </a:solidFill>
                        </a:rPr>
                        <a:t>Demographics</a:t>
                      </a:r>
                      <a:endParaRPr lang="en-US" sz="16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Geographics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1176352">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dirty="0" smtClean="0">
                          <a:solidFill>
                            <a:schemeClr val="tx1"/>
                          </a:solidFill>
                        </a:rPr>
                        <a:t>Male and female</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dirty="0" smtClean="0">
                          <a:solidFill>
                            <a:schemeClr val="tx1"/>
                          </a:solidFill>
                        </a:rPr>
                        <a:t>Any</a:t>
                      </a:r>
                      <a:r>
                        <a:rPr lang="en-US" sz="1600" b="0" baseline="0" dirty="0" smtClean="0">
                          <a:solidFill>
                            <a:schemeClr val="tx1"/>
                          </a:solidFill>
                        </a:rPr>
                        <a:t> age</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baseline="0" dirty="0" smtClean="0">
                          <a:solidFill>
                            <a:schemeClr val="tx1"/>
                          </a:solidFill>
                        </a:rPr>
                        <a:t>Low to Mid  income</a:t>
                      </a:r>
                      <a:endParaRPr lang="en-US" sz="1600" b="0" dirty="0" smtClean="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dirty="0" smtClean="0">
                          <a:solidFill>
                            <a:schemeClr val="tx1"/>
                          </a:solidFill>
                        </a:rPr>
                        <a:t>Harford </a:t>
                      </a:r>
                      <a:r>
                        <a:rPr lang="en-US" sz="1600" b="0" baseline="0" dirty="0" smtClean="0">
                          <a:solidFill>
                            <a:schemeClr val="tx1"/>
                          </a:solidFill>
                        </a:rPr>
                        <a:t>County</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b="0" baseline="0" dirty="0" smtClean="0">
                          <a:solidFill>
                            <a:schemeClr val="tx1"/>
                          </a:solidFill>
                        </a:rPr>
                        <a:t>     </a:t>
                      </a:r>
                      <a:r>
                        <a:rPr lang="en-US" sz="1600" b="0" dirty="0" smtClean="0">
                          <a:solidFill>
                            <a:schemeClr val="tx1"/>
                          </a:solidFill>
                        </a:rPr>
                        <a:t>and Middlesex</a:t>
                      </a:r>
                      <a:r>
                        <a:rPr lang="en-US" sz="1600" b="0" baseline="0" dirty="0" smtClean="0">
                          <a:solidFill>
                            <a:schemeClr val="tx1"/>
                          </a:solidFill>
                        </a:rPr>
                        <a:t> County</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600" b="0" dirty="0" smtClean="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97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Psychographics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Buying</a:t>
                      </a:r>
                      <a:r>
                        <a:rPr lang="en-US" sz="1600" b="1" baseline="0" dirty="0" smtClean="0">
                          <a:solidFill>
                            <a:schemeClr val="bg1"/>
                          </a:solidFill>
                        </a:rPr>
                        <a:t> Patterns</a:t>
                      </a:r>
                      <a:endParaRPr lang="en-US" sz="16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1176352">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dirty="0" smtClean="0">
                          <a:solidFill>
                            <a:schemeClr val="tx1"/>
                          </a:solidFill>
                        </a:rPr>
                        <a:t>Athletes</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dirty="0" smtClean="0">
                          <a:solidFill>
                            <a:schemeClr val="tx1"/>
                          </a:solidFill>
                        </a:rPr>
                        <a:t>Risk</a:t>
                      </a:r>
                      <a:r>
                        <a:rPr lang="en-US" sz="1600" b="0" baseline="0" dirty="0" smtClean="0">
                          <a:solidFill>
                            <a:schemeClr val="tx1"/>
                          </a:solidFill>
                        </a:rPr>
                        <a:t> Takers</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600" b="0" dirty="0" smtClean="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dirty="0" smtClean="0">
                          <a:solidFill>
                            <a:schemeClr val="tx1"/>
                          </a:solidFill>
                        </a:rPr>
                        <a:t>More injuries than the normal person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pSp>
        <p:nvGrpSpPr>
          <p:cNvPr id="29" name="Group 28"/>
          <p:cNvGrpSpPr/>
          <p:nvPr/>
        </p:nvGrpSpPr>
        <p:grpSpPr>
          <a:xfrm>
            <a:off x="5867398" y="2444839"/>
            <a:ext cx="3124202" cy="4119465"/>
            <a:chOff x="5943600" y="2514600"/>
            <a:chExt cx="2819400" cy="3810001"/>
          </a:xfrm>
        </p:grpSpPr>
        <p:grpSp>
          <p:nvGrpSpPr>
            <p:cNvPr id="25" name="Group 24"/>
            <p:cNvGrpSpPr/>
            <p:nvPr/>
          </p:nvGrpSpPr>
          <p:grpSpPr>
            <a:xfrm>
              <a:off x="5943600" y="2743200"/>
              <a:ext cx="2819400" cy="3581401"/>
              <a:chOff x="5638800" y="1905000"/>
              <a:chExt cx="2971800" cy="3733801"/>
            </a:xfrm>
          </p:grpSpPr>
          <p:grpSp>
            <p:nvGrpSpPr>
              <p:cNvPr id="9" name="Group 2"/>
              <p:cNvGrpSpPr>
                <a:grpSpLocks/>
              </p:cNvGrpSpPr>
              <p:nvPr/>
            </p:nvGrpSpPr>
            <p:grpSpPr bwMode="auto">
              <a:xfrm>
                <a:off x="5638800" y="1905000"/>
                <a:ext cx="2971800" cy="3733801"/>
                <a:chOff x="3408" y="1584"/>
                <a:chExt cx="1872" cy="2352"/>
              </a:xfrm>
              <a:solidFill>
                <a:schemeClr val="tx2">
                  <a:lumMod val="40000"/>
                  <a:lumOff val="60000"/>
                </a:schemeClr>
              </a:solidFill>
            </p:grpSpPr>
            <p:sp>
              <p:nvSpPr>
                <p:cNvPr id="10" name="AutoShape 3"/>
                <p:cNvSpPr>
                  <a:spLocks noChangeArrowheads="1"/>
                </p:cNvSpPr>
                <p:nvPr/>
              </p:nvSpPr>
              <p:spPr bwMode="auto">
                <a:xfrm>
                  <a:off x="3408" y="1632"/>
                  <a:ext cx="1872" cy="2304"/>
                </a:xfrm>
                <a:custGeom>
                  <a:avLst/>
                  <a:gdLst>
                    <a:gd name="T0" fmla="*/ 1422 w 21600"/>
                    <a:gd name="T1" fmla="*/ 1152 h 21600"/>
                    <a:gd name="T2" fmla="*/ 936 w 21600"/>
                    <a:gd name="T3" fmla="*/ 2304 h 21600"/>
                    <a:gd name="T4" fmla="*/ 450 w 21600"/>
                    <a:gd name="T5" fmla="*/ 1152 h 21600"/>
                    <a:gd name="T6" fmla="*/ 936 w 21600"/>
                    <a:gd name="T7" fmla="*/ 0 h 21600"/>
                    <a:gd name="T8" fmla="*/ 0 60000 65536"/>
                    <a:gd name="T9" fmla="*/ 0 60000 65536"/>
                    <a:gd name="T10" fmla="*/ 0 60000 65536"/>
                    <a:gd name="T11" fmla="*/ 0 60000 65536"/>
                    <a:gd name="T12" fmla="*/ 6992 w 21600"/>
                    <a:gd name="T13" fmla="*/ 6994 h 21600"/>
                    <a:gd name="T14" fmla="*/ 14608 w 21600"/>
                    <a:gd name="T15" fmla="*/ 14606 h 21600"/>
                  </a:gdLst>
                  <a:ahLst/>
                  <a:cxnLst>
                    <a:cxn ang="T8">
                      <a:pos x="T0" y="T1"/>
                    </a:cxn>
                    <a:cxn ang="T9">
                      <a:pos x="T2" y="T3"/>
                    </a:cxn>
                    <a:cxn ang="T10">
                      <a:pos x="T4" y="T5"/>
                    </a:cxn>
                    <a:cxn ang="T11">
                      <a:pos x="T6" y="T7"/>
                    </a:cxn>
                  </a:cxnLst>
                  <a:rect l="T12" t="T13" r="T14" b="T15"/>
                  <a:pathLst>
                    <a:path w="21600" h="21600">
                      <a:moveTo>
                        <a:pt x="0" y="0"/>
                      </a:moveTo>
                      <a:lnTo>
                        <a:pt x="10395" y="21600"/>
                      </a:lnTo>
                      <a:lnTo>
                        <a:pt x="11205" y="21600"/>
                      </a:lnTo>
                      <a:lnTo>
                        <a:pt x="21600" y="0"/>
                      </a:lnTo>
                      <a:close/>
                    </a:path>
                  </a:pathLst>
                </a:custGeom>
                <a:grp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p>
              </p:txBody>
            </p:sp>
            <p:sp>
              <p:nvSpPr>
                <p:cNvPr id="11" name="Oval 4"/>
                <p:cNvSpPr>
                  <a:spLocks noChangeArrowheads="1"/>
                </p:cNvSpPr>
                <p:nvPr/>
              </p:nvSpPr>
              <p:spPr bwMode="auto">
                <a:xfrm>
                  <a:off x="3408" y="1584"/>
                  <a:ext cx="1872" cy="96"/>
                </a:xfrm>
                <a:prstGeom prst="ellipse">
                  <a:avLst/>
                </a:prstGeom>
                <a:grp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p>
              </p:txBody>
            </p:sp>
          </p:grpSp>
          <p:sp>
            <p:nvSpPr>
              <p:cNvPr id="12" name="Rectangle 11"/>
              <p:cNvSpPr/>
              <p:nvPr/>
            </p:nvSpPr>
            <p:spPr>
              <a:xfrm>
                <a:off x="5873112" y="2064974"/>
                <a:ext cx="2514600" cy="5366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Total </a:t>
                </a:r>
                <a:r>
                  <a:rPr lang="en-US" sz="1600" b="1" dirty="0">
                    <a:solidFill>
                      <a:schemeClr val="bg1"/>
                    </a:solidFill>
                  </a:rPr>
                  <a:t>P</a:t>
                </a:r>
                <a:r>
                  <a:rPr lang="en-US" sz="1600" b="1" dirty="0" smtClean="0">
                    <a:solidFill>
                      <a:schemeClr val="bg1"/>
                    </a:solidFill>
                  </a:rPr>
                  <a:t>opulation</a:t>
                </a:r>
                <a:endParaRPr lang="en-US" sz="1600" b="1" dirty="0">
                  <a:solidFill>
                    <a:schemeClr val="bg1"/>
                  </a:solidFill>
                </a:endParaRPr>
              </a:p>
            </p:txBody>
          </p:sp>
          <p:sp>
            <p:nvSpPr>
              <p:cNvPr id="13" name="Rectangle 12"/>
              <p:cNvSpPr/>
              <p:nvPr/>
            </p:nvSpPr>
            <p:spPr>
              <a:xfrm>
                <a:off x="6219769" y="2757893"/>
                <a:ext cx="1905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Target Market Population </a:t>
                </a:r>
                <a:endParaRPr lang="en-US" sz="1600" b="1" dirty="0">
                  <a:solidFill>
                    <a:schemeClr val="bg1"/>
                  </a:solidFill>
                </a:endParaRPr>
              </a:p>
            </p:txBody>
          </p:sp>
          <p:sp>
            <p:nvSpPr>
              <p:cNvPr id="14" name="Rectangle 13"/>
              <p:cNvSpPr/>
              <p:nvPr/>
            </p:nvSpPr>
            <p:spPr>
              <a:xfrm>
                <a:off x="6508596" y="2466240"/>
                <a:ext cx="1250092" cy="27075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schemeClr val="tx1"/>
                    </a:solidFill>
                    <a:ea typeface="Times New Roman"/>
                    <a:cs typeface="Times New Roman"/>
                  </a:rPr>
                  <a:t>1,064,000</a:t>
                </a:r>
                <a:endParaRPr lang="en-US" b="1" dirty="0">
                  <a:solidFill>
                    <a:schemeClr val="tx1"/>
                  </a:solidFill>
                  <a:ea typeface="Times New Roman"/>
                  <a:cs typeface="Times New Roman"/>
                </a:endParaRPr>
              </a:p>
            </p:txBody>
          </p:sp>
          <p:sp>
            <p:nvSpPr>
              <p:cNvPr id="22" name="Rectangle 21"/>
              <p:cNvSpPr/>
              <p:nvPr/>
            </p:nvSpPr>
            <p:spPr>
              <a:xfrm>
                <a:off x="6499653" y="3543299"/>
                <a:ext cx="1295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Market Size</a:t>
                </a:r>
              </a:p>
              <a:p>
                <a:pPr algn="ctr"/>
                <a:r>
                  <a:rPr lang="en-US" sz="1200" i="1" dirty="0" smtClean="0">
                    <a:solidFill>
                      <a:schemeClr val="bg1"/>
                    </a:solidFill>
                  </a:rPr>
                  <a:t>(based on</a:t>
                </a:r>
              </a:p>
              <a:p>
                <a:pPr algn="ctr"/>
                <a:r>
                  <a:rPr lang="en-US" sz="1200" i="1" dirty="0" smtClean="0">
                    <a:solidFill>
                      <a:schemeClr val="bg1"/>
                    </a:solidFill>
                  </a:rPr>
                  <a:t>survey)</a:t>
                </a:r>
                <a:endParaRPr lang="en-US" sz="1200" i="1" dirty="0">
                  <a:solidFill>
                    <a:schemeClr val="bg1"/>
                  </a:solidFill>
                </a:endParaRPr>
              </a:p>
            </p:txBody>
          </p:sp>
        </p:grpSp>
        <p:sp>
          <p:nvSpPr>
            <p:cNvPr id="28" name="Rectangle 27"/>
            <p:cNvSpPr/>
            <p:nvPr/>
          </p:nvSpPr>
          <p:spPr>
            <a:xfrm>
              <a:off x="5943600" y="2514600"/>
              <a:ext cx="28194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Target Market Size</a:t>
              </a:r>
              <a:endParaRPr lang="en-US" sz="1600" b="1" dirty="0">
                <a:solidFill>
                  <a:schemeClr val="bg1"/>
                </a:solidFill>
              </a:endParaRPr>
            </a:p>
          </p:txBody>
        </p:sp>
      </p:grpSp>
      <p:graphicFrame>
        <p:nvGraphicFramePr>
          <p:cNvPr id="30" name="Table 29"/>
          <p:cNvGraphicFramePr>
            <a:graphicFrameLocks noGrp="1"/>
          </p:cNvGraphicFramePr>
          <p:nvPr>
            <p:extLst>
              <p:ext uri="{D42A27DB-BD31-4B8C-83A1-F6EECF244321}">
                <p14:modId xmlns:p14="http://schemas.microsoft.com/office/powerpoint/2010/main" val="837408438"/>
              </p:ext>
            </p:extLst>
          </p:nvPr>
        </p:nvGraphicFramePr>
        <p:xfrm>
          <a:off x="457200" y="1219200"/>
          <a:ext cx="8229600" cy="1010920"/>
        </p:xfrm>
        <a:graphic>
          <a:graphicData uri="http://schemas.openxmlformats.org/drawingml/2006/table">
            <a:tbl>
              <a:tblPr firstRow="1" bandRow="1">
                <a:tableStyleId>{5C22544A-7EE6-4342-B048-85BDC9FD1C3A}</a:tableStyleId>
              </a:tblPr>
              <a:tblGrid>
                <a:gridCol w="1524000"/>
                <a:gridCol w="2590800"/>
                <a:gridCol w="2057400"/>
                <a:gridCol w="2057400"/>
              </a:tblGrid>
              <a:tr h="370840">
                <a:tc gridSpan="4">
                  <a:txBody>
                    <a:bodyPr/>
                    <a:lstStyle/>
                    <a:p>
                      <a:pPr algn="ctr"/>
                      <a:r>
                        <a:rPr lang="en-US" sz="1600" dirty="0" smtClean="0">
                          <a:solidFill>
                            <a:schemeClr val="bg1"/>
                          </a:solidFill>
                        </a:rPr>
                        <a:t>Market</a:t>
                      </a:r>
                      <a:r>
                        <a:rPr lang="en-US" sz="1600" baseline="0" dirty="0" smtClean="0">
                          <a:solidFill>
                            <a:schemeClr val="bg1"/>
                          </a:solidFill>
                        </a:rPr>
                        <a:t> Statistics</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r>
              <a:tr h="370840">
                <a:tc>
                  <a:txBody>
                    <a:bodyPr/>
                    <a:lstStyle/>
                    <a:p>
                      <a:r>
                        <a:rPr lang="en-US" sz="1600" dirty="0" smtClean="0"/>
                        <a:t>Industry Name:</a:t>
                      </a:r>
                      <a:endParaRPr lang="en-US"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Medical Equipment &amp; Supplies </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Annual</a:t>
                      </a:r>
                      <a:r>
                        <a:rPr lang="en-US" sz="1600" baseline="0" dirty="0" smtClean="0"/>
                        <a:t> Industry Sales:</a:t>
                      </a:r>
                      <a:endParaRPr lang="en-US"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rPr>
                        <a:t>$273 Billion</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7" name="Rectangle 16"/>
          <p:cNvSpPr/>
          <p:nvPr/>
        </p:nvSpPr>
        <p:spPr>
          <a:xfrm>
            <a:off x="6886515" y="4079890"/>
            <a:ext cx="1185985" cy="25970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schemeClr val="tx1"/>
                </a:solidFill>
                <a:ea typeface="Times New Roman"/>
                <a:cs typeface="Times New Roman"/>
              </a:rPr>
              <a:t>571,000</a:t>
            </a:r>
            <a:endParaRPr lang="en-US" b="1" dirty="0">
              <a:solidFill>
                <a:schemeClr val="tx1"/>
              </a:solidFill>
              <a:ea typeface="Times New Roman"/>
              <a:cs typeface="Times New Roman"/>
            </a:endParaRPr>
          </a:p>
        </p:txBody>
      </p:sp>
      <p:sp>
        <p:nvSpPr>
          <p:cNvPr id="18" name="Rectangle 17"/>
          <p:cNvSpPr/>
          <p:nvPr/>
        </p:nvSpPr>
        <p:spPr>
          <a:xfrm>
            <a:off x="6842511" y="5020590"/>
            <a:ext cx="1185985" cy="25970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schemeClr val="tx1"/>
                </a:solidFill>
                <a:ea typeface="Times New Roman"/>
                <a:cs typeface="Times New Roman"/>
              </a:rPr>
              <a:t>1,500</a:t>
            </a:r>
            <a:endParaRPr lang="en-US" b="1" dirty="0">
              <a:solidFill>
                <a:schemeClr val="tx1"/>
              </a:solidFill>
              <a:ea typeface="Times New Roman"/>
              <a:cs typeface="Times New Roman"/>
            </a:endParaRPr>
          </a:p>
        </p:txBody>
      </p:sp>
      <p:pic>
        <p:nvPicPr>
          <p:cNvPr id="19"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7093" y="76200"/>
            <a:ext cx="1959707" cy="14478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Marketing and Sales</a:t>
            </a:r>
            <a:endParaRPr lang="en-US" sz="5400" dirty="0"/>
          </a:p>
        </p:txBody>
      </p:sp>
      <p:sp>
        <p:nvSpPr>
          <p:cNvPr id="3" name="Content Placeholder 2"/>
          <p:cNvSpPr>
            <a:spLocks noGrp="1"/>
          </p:cNvSpPr>
          <p:nvPr>
            <p:ph idx="1"/>
          </p:nvPr>
        </p:nvSpPr>
        <p:spPr/>
        <p:txBody>
          <a:bodyPr>
            <a:normAutofit/>
          </a:bodyPr>
          <a:lstStyle/>
          <a:p>
            <a:r>
              <a:rPr lang="en-US" sz="3200" dirty="0" smtClean="0"/>
              <a:t>Website</a:t>
            </a:r>
          </a:p>
          <a:p>
            <a:r>
              <a:rPr lang="en-US" sz="3200" dirty="0" smtClean="0"/>
              <a:t>Social Media Strategies</a:t>
            </a:r>
          </a:p>
          <a:p>
            <a:r>
              <a:rPr lang="en-US" sz="3200" dirty="0" smtClean="0"/>
              <a:t>Special Events</a:t>
            </a:r>
          </a:p>
          <a:p>
            <a:r>
              <a:rPr lang="en-US" sz="3200" dirty="0" smtClean="0"/>
              <a:t>Through clinics, hospitals and therapists’ offices</a:t>
            </a:r>
          </a:p>
          <a:p>
            <a:endParaRPr lang="en-US" sz="3200" dirty="0" smtClean="0"/>
          </a:p>
        </p:txBody>
      </p:sp>
      <p:pic>
        <p:nvPicPr>
          <p:cNvPr id="4" name="Content Placeholder 9" descr="logo secondary.jpg"/>
          <p:cNvPicPr>
            <a:picLocks noChangeAspect="1"/>
          </p:cNvPicPr>
          <p:nvPr/>
        </p:nvPicPr>
        <p:blipFill>
          <a:blip r:embed="rId3" cstate="print"/>
          <a:stretch>
            <a:fillRect/>
          </a:stretch>
        </p:blipFill>
        <p:spPr>
          <a:xfrm>
            <a:off x="152400" y="5791200"/>
            <a:ext cx="1828800" cy="96227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4648200"/>
            <a:ext cx="2514600" cy="1882141"/>
          </a:xfrm>
          <a:prstGeom prst="rect">
            <a:avLst/>
          </a:prstGeom>
        </p:spPr>
      </p:pic>
      <p:pic>
        <p:nvPicPr>
          <p:cNvPr id="6" name="Picture 5" descr="screen shot.jpg"/>
          <p:cNvPicPr>
            <a:picLocks noChangeAspect="1"/>
          </p:cNvPicPr>
          <p:nvPr/>
        </p:nvPicPr>
        <p:blipFill>
          <a:blip r:embed="rId5" cstate="print"/>
          <a:stretch>
            <a:fillRect/>
          </a:stretch>
        </p:blipFill>
        <p:spPr>
          <a:xfrm>
            <a:off x="2743200" y="1295400"/>
            <a:ext cx="1117600" cy="838200"/>
          </a:xfrm>
          <a:prstGeom prst="rect">
            <a:avLst/>
          </a:prstGeom>
        </p:spPr>
      </p:pic>
      <p:pic>
        <p:nvPicPr>
          <p:cNvPr id="1026" name="Picture 2" descr="C:\Program Files (x86)\Microsoft Office\MEDIA\CAGCAT10\j0235319.wmf"/>
          <p:cNvPicPr>
            <a:picLocks noChangeAspect="1" noChangeArrowheads="1"/>
          </p:cNvPicPr>
          <p:nvPr/>
        </p:nvPicPr>
        <p:blipFill>
          <a:blip r:embed="rId6" cstate="print"/>
          <a:srcRect/>
          <a:stretch>
            <a:fillRect/>
          </a:stretch>
        </p:blipFill>
        <p:spPr bwMode="auto">
          <a:xfrm>
            <a:off x="2286000" y="3886200"/>
            <a:ext cx="762000" cy="778005"/>
          </a:xfrm>
          <a:prstGeom prst="rect">
            <a:avLst/>
          </a:prstGeom>
          <a:noFill/>
        </p:spPr>
      </p:pic>
      <p:pic>
        <p:nvPicPr>
          <p:cNvPr id="15362" name="Picture 2" descr="http://www.seo-alien.com/wp-content/uploads/2011/03/TwitterIcon-450x450.png"/>
          <p:cNvPicPr>
            <a:picLocks noChangeAspect="1" noChangeArrowheads="1"/>
          </p:cNvPicPr>
          <p:nvPr/>
        </p:nvPicPr>
        <p:blipFill>
          <a:blip r:embed="rId7" cstate="print"/>
          <a:srcRect/>
          <a:stretch>
            <a:fillRect/>
          </a:stretch>
        </p:blipFill>
        <p:spPr bwMode="auto">
          <a:xfrm>
            <a:off x="5029200" y="1905000"/>
            <a:ext cx="838200" cy="838200"/>
          </a:xfrm>
          <a:prstGeom prst="rect">
            <a:avLst/>
          </a:prstGeom>
          <a:noFill/>
        </p:spPr>
      </p:pic>
      <p:sp>
        <p:nvSpPr>
          <p:cNvPr id="15364" name="AutoShape 4" descr="data:image/jpeg;base64,/9j/4AAQSkZJRgABAQAAAQABAAD/2wCEAAkGBw4PDxAPDw0QDw4NDg0PEA0NDhAPDw4MFBEXFhQRFBYYHCoiGBolGxQUITEhJSkrLi4uGB8zODMsNygtLisBCgoKDg0OGw8QGzcmHCQvNywsKywsLCwsLSwsKywrLCwsLywsLCwsLCwrLCwsLCwsLCwsLCwsLCwsLCwsLCwsLP/AABEIAOEA4QMBIgACEQEDEQH/xAAcAAEAAQUBAQAAAAAAAAAAAAAAAgEDBAUGBwj/xABBEAACAgADAgkICQMDBQAAAAAAAQIDBAURITEGBxJBUWFxgbETIiUyUnKRoTNCYnODsrPB0SNDkqLC4RUWJFNj/8QAGQEBAAMBAQAAAAAAAAAAAAAAAAECAwQF/8QAJBEBAQABAwQDAQADAAAAAAAAAAECAxExBCEyQRITUXFCUmH/2gAMAwEAAhEDEQA/APcQAAAAAAAAAAAAAAAAAAAAAAAAAAAAAAAAAAAAAAAAAAAAAAAAAAAAAAAAAAAAAAAAAAAAAAAAAAAAAAAAAAAAAAAAAAAAAAAAAAAAAAAAAAAAAAAAAAAAAAAAAAAAAAAAAAAAAAAAAAAAAAAAAAAAAAAAAAAAAAAAAAAAAAAAWMVjKaVyrbYVx6bJxivmc9j+HuX1bIznfLophqv8paIrlnjjzVpjbxHUA8yzDjNueqw+FhDoldJ2Pt5K00+LOYzHhZmN+vLxdkYv6tL8lH/To33mGXVYTju1mhleXtOPzTDYda34iqpf/SyMW+xPecvmXGVl1WqrduIkv/VDkx196eny1PH5rVtva3tbe1t9LZbaMsuqyvEaTp5OXdZlxq4uWqw+GqpXtWOV0u7TkpfBnKZpwuzO7WU8dctGmlVLyMVt6IafM1skY+JXmvu8TL7Msr3rT4Yydo3OC4e5vVux1k0vq3RrtT75LX5m9wXG1mMfpacNcuqNlU/ipNfI87TJpm3zyntl8ZfT17BccFT+mwFkOum2Nnykom9wfGZlNnrW2Ut81tM9PjHVHg8WTTLfdlEfVi+kcHwmy67ZVjsPJ+z5aCl/i3qbWMk1qmmnuaeqZ8uIyMJibKnrVZOp9NU5QfyZadRfcV+n/r6cB8/4PhnmlXq462SXNa42r/Wmzd4TjQzCH0kKLV1wlCXxjLT5Fpr4q3Ryeyg80wfGzF/TYGS+1TcpfKUVp8TrMk4W4bF6ONd1Ke54iChGT6mm9S81cL7VunlPTfgA0UAAAAAAAADU5pwhw+HbUvKTnHfCmuU2n0a7vmZObY1UVOX1n5sF0yfP3bzinJttt6tvVt87ObX17h2x5b6OlMu9UzLjFmtVThVH7V8m3/jH+Tm8fwwx92qeJlBP6tGlWnetvzOjnXGWyUVJdEkn4mHdk+FnvpiuuGsPys4stfO811TSxnEcbbc5PlSk5Se+Um5Sfey22dTdwXofqzsh3qS+a/cwbuCti9S6L6pxcfDUz3i+1aJluSNldkGMj/bU10wnF/J6MwL8NdD16bI9coSS+OhKFlotyiV8oUcydhbaMbGLzJd3iZbZjY76OXd4lseVbw1iZJMtJk0zoYrqZNMtJklIhK8mSUiwpNtJJtvYktrb6Ejo8p4IYq/SVv8A49b2+etbGuqHN36FcrJytJbw0jsN1lXBrFYjSTj5Gt/Xt1Ta+zHe+/Q7TKeDuFw2jhXy7F/dt86evVzR7kbRmGWt/q1mn+tPlfBvDUaPk+VsX17Uno+qO5eJt2GUKTe8pvZt8qzuVWkLNZ17td8odnSuo6ii6M4qUJKUXuaPPzJwGYWUS1g9j9aD9WX/AD1nbo61x7Xhy6mnL3juwYWW5lXetYvSS9aD9ZfyuszTtll7xzWbAAJQAGm4S4/ydfk4vz7Vt+zXz/Hd8SuWXxm6cZvdmkzvH+Wtej/pw1jDr6Zd/wDBryJU87Le3eu7HtNokCgMrivKkVIgrcVpUiupEqUuK0qzfgqbPXprn70Itmvv4M4Of9pwfTXOS+W42xUr3ie1cvfwMrf0eIsj78Yz8NDU5jwLxThJV2VTb3auUHv7Gd9qVLTUyiLhK8exHBfMat+EnJLnq5Nvyi2zW3V2V7LK51voshKHie5kbNNHytOTo9eVu06zWdTfcZ3QnqvDqeVOSjCLnKWxRgnKTfUlvOryjgPiLdJYiXkIewtJWteEe/XsNx/1LyN8raaa1XNJOChGDlFN7dUtjOky7MqsRHWuW1etB7JRfWv3Jz1svUMdKe1nKsjwuFX9KpcrTbbPzrH383dobIFGc1tt7tu0GRKkTTGKWhQFGbYxnaMoCdNM5vkwi5S6IrU1kZ2qVWShJSjJxktzW9HVZNnitars82x7mvVn/DMLA8GpPbdLkr2IbZd73L5m/wAJg6qlpXBR6XzvtfOdOnhlO7DPLGsgAHQxW77o1xlOT0jFNtnB43EyuslZLfJ7F7MeZHVcIMLfdGMKknHXWSctHJ8y7Dmbsuvh61M11pcpfFHPrW3t6baW3LFAYOfZsFSgK3FbdIEdSupW4rSpAjqNSlxWlTBHUalLitKmCOpXUpcVpUtTRcJMw00w8X509HY1zQ5o9/h2mzzDGRoqlZLdFbF7UnuicThbJW2Ssm9ZTk231iY+y1nW1rRL7K8Wam1zqmp1ycJLdKL0ZucTsa91eLMDFV6otEVvcl4TQt0rv0rs3Ke6E3/tfyOgPKrI6M3WS8IbadIWa2VbtPrwX2XzrqHxnpHydyULWFxVdsVOuSlF/FPoa5mW8Xjqql580nzRW2T7jSRW1kEqKpWTVcFrOWukdUm0t72nMY3hBOWypche09HL+EZ3F3ZKWZQcpOTdV22T1fqmmFlykUylktd1geDS2O6ev2Ibu+X8G9w+HhWuTCCiuiK017ekug9HHCY8OK5W8gALKgAAAAC1dhq5+vXGXvRTPJuF+aWYXML6qlFVQ8lyYOOqWtUW9u/e2evHifGK/SmJ/A/Rgc3U9sZZ+t9DvlsnRwo9unvhL9n/ACZ9OfYeW+bg+icX4o4tMmmcXzrq+Md/TiK5+pZGXuyTLp5/FmXRmF0PVtkupvVfBlvs/UfB2pU5inPrl6yhLuafyM6nP4P1q5R91qS/YfLGo2rdAwqszolusS6peb4mXGae1NNdKeo2N0tSpHU12d4t11uMH/UsTSfsx55FLFpXO8Jsz8tb5OL/AKdTa2bpWbnL9viQyuBhLBs22Cr5KKVeJY1+cvdXizFky9jn5y91eLMVsiJY92H1YhQkXWyLkShdovnXq4ScdVo+S9NUWpzbererfO9rZFyIORIk5HT8Wr9Iw+6u/Kcm2dTxZv0lD7q/8pppecZ6njXsYAPVeeAAAAAAAAHiPGM/SmJ/A/Rge3Hh3GO/SuJ/A/Rgc3VeE/rfp/JoEyaZYTLkWcDsXkyaZZTJpkC8mXEyzFk0wleTLlc2tqbT6U9CwmTTIGxqzG6P9xv3vO8SF98rJcqW/Ytm5IxEy4mNzZdSRciWYsuJkJY2PfnL3V4sxGzIzB7V2fuYbkTEJNkHIi5EWyUJNkGyjZBskSbOp4sX6Sh9zf8AlOSbOq4r36Tr+5v/ACmml5xTU8a9pAB6jzwAAAAAAAA8M4yX6VxP4H6ED3JnhfGU/SuJ/A/Qgc3VeE/rfp/JzyZNMsxZcTOF1rqZNMsplxMhK6mXEyymTTIF5MmmWUy4mEryZNMspk0yBeTLkWWUycWEsbMXtj2MwmzJzJ7Y9j8TCbJiqrZFso2QbJEmyDZRsi2BVs6vitfpOH3N/wCU5Bs6zirfpSv7m/8AKaaXnFNTxr28FEVPUeeAAAAAAAAozwjjLfpbE/gfoQPd2eC8ZM081xTXTSu9UwRz9T4T+t9Dyc8mXIssJlxM4HWvJk0yymTTIF5MmmWUycWEr0WXEyymTiyBeTJplpMmmErqZcTLKZNMgYuZPbHsfiYLZl5m9sex+JgNlohJsg2UbItkoVbItkWyLYFWzreKqWmaV689N67+SaHJMkxONnyMPW5bfOseyEO1nsPA7gRTgNLZS8piGtHPmj1RR06OllbMvTDV1JJs60kRJI7nIAAAAAAAAozmM+4EYHGTdk4ONst9kJNN9vSdQRIsl5Jdnk+ZcVV0dXh8Qpr2bFo/ijlsw4KZhh9fKYWbS+tX56+W0+gSjWu8yy0ML6azWyj5oeqejTi+iSafwZNM+g8wyHB4haW4euevO4rU5bMuLHBz1dNllL6E+VH4Mxy6X8rWdR+x5QmTTOrzHi5x9WrqcL4ro8yRzmMy7E0PS7D219bg3H4owy0c8fTWauN9rUWXEyxCae5p9j1LiZk0XosuJlhMuJkC8mTTLKZcTCWHmj2x7H4mA2ZmaPbHsfia9stFak2QbKNmy4P5BisfNRw9b5GvnXyT8nFdXtF8cLldorllMZvWtWraSTcpPRRitZSfQkd5wT4uLr+TbjNaqtjVKfnyX2nzdh2/BTgNhcClNry2Ia22z2tPq6Dqzs09CY973rlz1re0YuW5dThoKumuMIRWmkVoZQB0MQkURUAAAAAAAAAUaKgCIKtFAAAApoQsqjJaSipLoa1LgA57M+BuX4jbPDxjL26/Nl8UcvmHFgtrw2KlHohclOPx3/M9JKaFcsZlzEzKzh4lj+B+ZUa64dXRX1qJbf8AF/yaW2fk3pbGVT6LYuG3tew+h9DHxWX02rSyqE0/aimY5dNheOzXHXynLwSMtdq3dKLiZ6hmPF1l1urrhKib+tTJx29iObx/FvjK9Xh8TC5exdHSXxiYZdLlOK2x6jH24TNXtj2PxNfHWUlCMXOyXq1wWspdx13/AGLmmIujXKmNEUtJWufLSWv1di29p6ZwV4F4TL46wjy7n6109smydPprfJGevP8AFxHBLiznbybse+TDY1ho8/vvnPVcFg6qIKuqChCK0SitC+DtxxmM2jltt70ABKAqkEioAAAAAAAAAAAAAAIgAAAAAAAAAAAAAAAAAAAAAAEgAAAAAAAAA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6" name="AutoShape 6" descr="data:image/jpeg;base64,/9j/4AAQSkZJRgABAQAAAQABAAD/2wCEAAkGBw4PDxAPDw0QDw4NDg0PEA0NDhAPDw4MFBEXFhQRFBYYHCoiGBolGxQUITEhJSkrLi4uGB8zODMsNygtLisBCgoKDg0OGw8QGzcmHCQvNywsKywsLCwsLSwsKywrLCwsLywsLCwsLCwrLCwsLCwsLCwsLCwsLCwsLCwsLCwsLP/AABEIAOEA4QMBIgACEQEDEQH/xAAcAAEAAQUBAQAAAAAAAAAAAAAAAgEDBAUGBwj/xABBEAACAgADAgkICQMDBQAAAAAAAQIDBAURITEGBxJBUWFxgbETIiUyUnKRoTNCYnODsrPB0SNDkqLC4RUWJFNj/8QAGQEBAAMBAQAAAAAAAAAAAAAAAAECAwQF/8QAJBEBAQABAwQDAQADAAAAAAAAAAECAxExBCEyQRITUXFCUmH/2gAMAwEAAhEDEQA/APcQAAAAAAAAAAAAAAAAAAAAAAAAAAAAAAAAAAAAAAAAAAAAAAAAAAAAAAAAAAAAAAAAAAAAAAAAAAAAAAAAAAAAAAAAAAAAAAAAAAAAAAAAAAAAAAAAAAAAAAAAAAAAAAAAAAAAAAAAAAAAAAAAAAAAAAAAAAAAAAAAAAAAAAAAWMVjKaVyrbYVx6bJxivmc9j+HuX1bIznfLophqv8paIrlnjjzVpjbxHUA8yzDjNueqw+FhDoldJ2Pt5K00+LOYzHhZmN+vLxdkYv6tL8lH/To33mGXVYTju1mhleXtOPzTDYda34iqpf/SyMW+xPecvmXGVl1WqrduIkv/VDkx196eny1PH5rVtva3tbe1t9LZbaMsuqyvEaTp5OXdZlxq4uWqw+GqpXtWOV0u7TkpfBnKZpwuzO7WU8dctGmlVLyMVt6IafM1skY+JXmvu8TL7Msr3rT4Yydo3OC4e5vVux1k0vq3RrtT75LX5m9wXG1mMfpacNcuqNlU/ipNfI87TJpm3zyntl8ZfT17BccFT+mwFkOum2Nnykom9wfGZlNnrW2Ut81tM9PjHVHg8WTTLfdlEfVi+kcHwmy67ZVjsPJ+z5aCl/i3qbWMk1qmmnuaeqZ8uIyMJibKnrVZOp9NU5QfyZadRfcV+n/r6cB8/4PhnmlXq462SXNa42r/Wmzd4TjQzCH0kKLV1wlCXxjLT5Fpr4q3Ryeyg80wfGzF/TYGS+1TcpfKUVp8TrMk4W4bF6ONd1Ke54iChGT6mm9S81cL7VunlPTfgA0UAAAAAAAADU5pwhw+HbUvKTnHfCmuU2n0a7vmZObY1UVOX1n5sF0yfP3bzinJttt6tvVt87ObX17h2x5b6OlMu9UzLjFmtVThVH7V8m3/jH+Tm8fwwx92qeJlBP6tGlWnetvzOjnXGWyUVJdEkn4mHdk+FnvpiuuGsPys4stfO811TSxnEcbbc5PlSk5Se+Um5Sfey22dTdwXofqzsh3qS+a/cwbuCti9S6L6pxcfDUz3i+1aJluSNldkGMj/bU10wnF/J6MwL8NdD16bI9coSS+OhKFlotyiV8oUcydhbaMbGLzJd3iZbZjY76OXd4lseVbw1iZJMtJk0zoYrqZNMtJklIhK8mSUiwpNtJJtvYktrb6Ejo8p4IYq/SVv8A49b2+etbGuqHN36FcrJytJbw0jsN1lXBrFYjSTj5Gt/Xt1Ta+zHe+/Q7TKeDuFw2jhXy7F/dt86evVzR7kbRmGWt/q1mn+tPlfBvDUaPk+VsX17Uno+qO5eJt2GUKTe8pvZt8qzuVWkLNZ17td8odnSuo6ii6M4qUJKUXuaPPzJwGYWUS1g9j9aD9WX/AD1nbo61x7Xhy6mnL3juwYWW5lXetYvSS9aD9ZfyuszTtll7xzWbAAJQAGm4S4/ydfk4vz7Vt+zXz/Hd8SuWXxm6cZvdmkzvH+Wtej/pw1jDr6Zd/wDBryJU87Le3eu7HtNokCgMrivKkVIgrcVpUiupEqUuK0qzfgqbPXprn70Itmvv4M4Of9pwfTXOS+W42xUr3ie1cvfwMrf0eIsj78Yz8NDU5jwLxThJV2VTb3auUHv7Gd9qVLTUyiLhK8exHBfMat+EnJLnq5Nvyi2zW3V2V7LK51voshKHie5kbNNHytOTo9eVu06zWdTfcZ3QnqvDqeVOSjCLnKWxRgnKTfUlvOryjgPiLdJYiXkIewtJWteEe/XsNx/1LyN8raaa1XNJOChGDlFN7dUtjOky7MqsRHWuW1etB7JRfWv3Jz1svUMdKe1nKsjwuFX9KpcrTbbPzrH383dobIFGc1tt7tu0GRKkTTGKWhQFGbYxnaMoCdNM5vkwi5S6IrU1kZ2qVWShJSjJxktzW9HVZNnitars82x7mvVn/DMLA8GpPbdLkr2IbZd73L5m/wAJg6qlpXBR6XzvtfOdOnhlO7DPLGsgAHQxW77o1xlOT0jFNtnB43EyuslZLfJ7F7MeZHVcIMLfdGMKknHXWSctHJ8y7Dmbsuvh61M11pcpfFHPrW3t6baW3LFAYOfZsFSgK3FbdIEdSupW4rSpAjqNSlxWlTBHUalLitKmCOpXUpcVpUtTRcJMw00w8X509HY1zQ5o9/h2mzzDGRoqlZLdFbF7UnuicThbJW2Ssm9ZTk231iY+y1nW1rRL7K8Wam1zqmp1ycJLdKL0ZucTsa91eLMDFV6otEVvcl4TQt0rv0rs3Ke6E3/tfyOgPKrI6M3WS8IbadIWa2VbtPrwX2XzrqHxnpHydyULWFxVdsVOuSlF/FPoa5mW8Xjqql580nzRW2T7jSRW1kEqKpWTVcFrOWukdUm0t72nMY3hBOWypche09HL+EZ3F3ZKWZQcpOTdV22T1fqmmFlykUylktd1geDS2O6ev2Ibu+X8G9w+HhWuTCCiuiK017ekug9HHCY8OK5W8gALKgAAAAC1dhq5+vXGXvRTPJuF+aWYXML6qlFVQ8lyYOOqWtUW9u/e2evHifGK/SmJ/A/Rgc3U9sZZ+t9DvlsnRwo9unvhL9n/ACZ9OfYeW+bg+icX4o4tMmmcXzrq+Md/TiK5+pZGXuyTLp5/FmXRmF0PVtkupvVfBlvs/UfB2pU5inPrl6yhLuafyM6nP4P1q5R91qS/YfLGo2rdAwqszolusS6peb4mXGae1NNdKeo2N0tSpHU12d4t11uMH/UsTSfsx55FLFpXO8Jsz8tb5OL/AKdTa2bpWbnL9viQyuBhLBs22Cr5KKVeJY1+cvdXizFky9jn5y91eLMVsiJY92H1YhQkXWyLkShdovnXq4ScdVo+S9NUWpzbererfO9rZFyIORIk5HT8Wr9Iw+6u/Kcm2dTxZv0lD7q/8pppecZ6njXsYAPVeeAAAAAAAAHiPGM/SmJ/A/Rge3Hh3GO/SuJ/A/Rgc3VeE/rfp/JoEyaZYTLkWcDsXkyaZZTJpkC8mXEyzFk0wleTLlc2tqbT6U9CwmTTIGxqzG6P9xv3vO8SF98rJcqW/Ytm5IxEy4mNzZdSRciWYsuJkJY2PfnL3V4sxGzIzB7V2fuYbkTEJNkHIi5EWyUJNkGyjZBskSbOp4sX6Sh9zf8AlOSbOq4r36Tr+5v/ACmml5xTU8a9pAB6jzwAAAAAAAA8M4yX6VxP4H6ED3JnhfGU/SuJ/A/Qgc3VeE/rfp/JzyZNMsxZcTOF1rqZNMsplxMhK6mXEyymTTIF5MmmWUy4mEryZNMspk0yBeTLkWWUycWEsbMXtj2MwmzJzJ7Y9j8TCbJiqrZFso2QbJEmyDZRsi2BVs6vitfpOH3N/wCU5Bs6zirfpSv7m/8AKaaXnFNTxr28FEVPUeeAAAAAAAAozwjjLfpbE/gfoQPd2eC8ZM081xTXTSu9UwRz9T4T+t9Dyc8mXIssJlxM4HWvJk0yymTTIF5MmmWUycWEr0WXEyymTiyBeTJplpMmmErqZcTLKZNMgYuZPbHsfiYLZl5m9sex+JgNlohJsg2UbItkoVbItkWyLYFWzreKqWmaV689N67+SaHJMkxONnyMPW5bfOseyEO1nsPA7gRTgNLZS8piGtHPmj1RR06OllbMvTDV1JJs60kRJI7nIAAAAAAAAozmM+4EYHGTdk4ONst9kJNN9vSdQRIsl5Jdnk+ZcVV0dXh8Qpr2bFo/ijlsw4KZhh9fKYWbS+tX56+W0+gSjWu8yy0ML6azWyj5oeqejTi+iSafwZNM+g8wyHB4haW4euevO4rU5bMuLHBz1dNllL6E+VH4Mxy6X8rWdR+x5QmTTOrzHi5x9WrqcL4ro8yRzmMy7E0PS7D219bg3H4owy0c8fTWauN9rUWXEyxCae5p9j1LiZk0XosuJlhMuJkC8mTTLKZcTCWHmj2x7H4mA2ZmaPbHsfia9stFak2QbKNmy4P5BisfNRw9b5GvnXyT8nFdXtF8cLldorllMZvWtWraSTcpPRRitZSfQkd5wT4uLr+TbjNaqtjVKfnyX2nzdh2/BTgNhcClNry2Ia22z2tPq6Dqzs09CY973rlz1re0YuW5dThoKumuMIRWmkVoZQB0MQkURUAAAAAAAAAUaKgCIKtFAAAApoQsqjJaSipLoa1LgA57M+BuX4jbPDxjL26/Nl8UcvmHFgtrw2KlHohclOPx3/M9JKaFcsZlzEzKzh4lj+B+ZUa64dXRX1qJbf8AF/yaW2fk3pbGVT6LYuG3tew+h9DHxWX02rSyqE0/aimY5dNheOzXHXynLwSMtdq3dKLiZ6hmPF1l1urrhKib+tTJx29iObx/FvjK9Xh8TC5exdHSXxiYZdLlOK2x6jH24TNXtj2PxNfHWUlCMXOyXq1wWspdx13/AGLmmIujXKmNEUtJWufLSWv1di29p6ZwV4F4TL46wjy7n6109smydPprfJGevP8AFxHBLiznbybse+TDY1ho8/vvnPVcFg6qIKuqChCK0SitC+DtxxmM2jltt70ABKAqkEioAAAAAAAAAAAAAAIgAAAAAAAAAAAAAAAAAAAAAAEgAAAAAAAAA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8" name="AutoShape 8" descr="data:image/jpeg;base64,/9j/4AAQSkZJRgABAQAAAQABAAD/2wCEAAkGBw8PDxAODg8QDRESDRAQDw8QDg8QDw8PFBEWFhQRExQYHC0gGR4lGxUWITEhJSkrLi4uFx82ODMvNygtLiwBCgoKDg0OGhAQGjcmHCQ0Ky0vLywsLCwsLCwsLDQsNCwsLDQsLCwsLC0sLCwsKyw3LSwsLCwsLCwsLCwsKywsLP/AABEIAMkA+wMBIgACEQEDEQH/xAAbAAEAAgMBAQAAAAAAAAAAAAAABQYBAgQHA//EAD0QAAIBAQQGCAMFCAMBAAAAAAABAgMEBREhBhIxUWFxEyIyQYGRocFScrFCYoKS0QcjM0NjorLCo/DxFP/EABkBAQADAQEAAAAAAAAAAAAAAAABAgMEBf/EACIRAQEBAAMAAgICAwAAAAAAAAABAgMRMRIhMkEEURNScf/aAAwDAQACEQMRAD8A9xAAAAAAAAAAAAAAAAAAAAAAAAAAAAAAAAAAAAAYlj3GuEt68mbgDTrb15M3AAAAAAAAAAAAAAAAAAAAAAAAAAAAAAAAAAAAAAAAAAAAAAAAAAAAAAAAAAAAAD51K0I9qUY85JHNUvezR216fhNS+hFsnqerXaCJqaR2VbJuXywn7o7bBbadeGvTeKxwaeUovc0RN5t6lTc2ex0gAsqADEAAAAAAAAAAAAAAAAAAAAAAAGsZp4pNPB4PBp4PcwNgABWL00hr0asqXRU1g8m3KWtF7JdxG1NJrU9koQ+WC98Sc0ru3paXSxXXppt75U+9eG3zKUcPLredddurjmbPEhUvm1S215/hwj/ijmqWqrLtVKkvmnJ/VnwBldW+1p1IyZMAqlk7bqvGdnqa8c08pw7pR/XcyPnUUc5NR4tpHLVvazR21oeD1voTLZe4i9X16vZLTCrBVKbxi14p96fE+x5PdenlCyTxXSVab7cIww/EtZrMk7Tpj/8AbjGjNU4P+WnhUa+89vllzOyc8+Pd9c/+K99Txbb10ho0cYx/e1Phi+rF/el7FRvC86toeNSWWOUFlCPJe7OIyc2+XW/+Ns8cykLJfNopdmrJr4Z9ePLPZ4EzZNLe6tS/FTf+r/UqwIzy6z5U3Gb7Hodkviz1exVjj8MurLlg9vgd55cddkvOvS/h1ZRXwt60fyvI3z/J/wBoyvB/VejAqdk0sksq1NS+9B6r8nt80WWxWpVoKpGM4p7FOOq+fLidGOTOvGOsXPr7gAuqAAAAAAAAAAARF+XX0n72llUSzwy10u7n/wCcpcFdZmp1U51Ze4pFG868NlWfKT1vDCR3UdIqy7UYT8HF/wDfA67/ALp1sa1JdbbUgvtL4lx4d/PbWzi1d8d67dWfjud9LNS0kpvt05R5YSXsUvSK1Wezzc4yl0UnjDCnPqt/YeWXA7jSrSjOLjJKUWsHFrFNbmiuuS6+tLTEz4qlXSiiuzCpLnqxX1OSrpVP7FKMfmk5fTA10h0ZlRxq2dOdPbKG2dNb18S9V6la1yZmVFtibq6R2mWyUYfLCPvicdW868u1WqPhrtLyRwaxjWJ+KO31lPHNvF73mauZ8nI1lInpDNSZ1UqmxkdOR0UZkWEqxWG/61PBSfSx3S7XhL9cSfsV80auWt0cvhnl5PYyixkfRSKXK/b0cFHsV7VqOUZYx+CWcfDd4Fhu2/YVmouMoy4Jzi/JYrxK2LSpg+1kstStLUpRc5cNiW9vuR3XVdKq4SrVYUYbnOPSS5J9nm/IttkrWSjHUpTpQXCSbb3t7WzTj4vl929Rnvk6+pHHdGjdOlhOthVqbUv5cXwT2vi/JE6cUr1s6zdWPqbUbxpTw1HKePfGlVlH8yWB25+E+subXyv3XWAC6oAAAAAAAAAAAAAFav8AunVxr0l1dtSK+zvmuG8soKbxNzqrZ1c3uPPIyT2NPk8TJfK1kpT7dOE/mhGX1K5pbd9OlZ+lox6OSqRTcW8NV4rDV2bcO45d8FzO+3RnmlvXSFwKtpHoqquNazJQqbZU9kKj4fC/R+pKRt1Rd6lzivbA+kbyffBPk2jnmumtnbyyrGUZOE04yi8JRawae5o11j0K/bDZ7ZHGSlSqpYRqqKf4ZJPrL6FQpaO1nJxlUo0sG1jKbz4pJfXA2m5WdzYinI0lIt9k0QoP+LbFLhTUI+sm/oTVk0WsEc+jVV751HP+3HD0F5IfCvMG8Wks23klm3yRMWG5bXU7FnqYb5R6NecsD0iErLZ1hHoqXCCin5RPjVv2iuypT8MF6lbv+on4KzZdDrTLtzp0vFzl5LL1JazaG0l/Eq1KnyqMF7v1PpV0gqPsQjHnjJnFVvKvPbUkuEeqvQr3U/Sbp3LYqObp01xqS1v8mfV3pZqfVg8d0accv0Kq883nxZ13XS1q9CHxV6UfOaRHXae3pVHRys+3OnT5KVR+31O+jo5RXblUqcNbUX9ufqTIO+cOJ+nLeTV/bloXdQp5wpQTX2tVOX5nmdQBpJ0zAASAAAAAAAAAAAAAAAABDaXQxsVXh0b8qkfYmSN0hWNlrr+lJ+Sx9inJO81bP5R5izVo3ZqeS7muBGWtdeXP2JUjLYuvLw+iLZ9RXNgMDYwXVa4GTIwJGMDOBnAYAEiW0Wp61usy/rxl+XrexFon9BaeteFD7qqS/wCOS9y2PyiuvK9aAB6LkAAAAAAAAAAAAAAAAAAAAAGGyOvR40qkd9Oa84tEhIjLdsYv2PNTBtJYZbsjU8Z6DBHW3tvw+hJEdbu34Itn1Fcxg2MGirBkGQMGQZAFp/ZzDG2t/DZ5vxcoL3ZVy4fs3j++rS3Uox85Y/6mnF+cU3+NejgxEyd7lAAAAAAAAAAAAAAAAAAAAAGGR94RybJE+Fop4oDy23UnCpKMt7a3NNnwLRpDd2ssVk1mmVZeTWTW5nnc/F8L3PHXxb+U6/YcFu7f4V7necNv7S+X3Zjn1pXKDINFWDIAAyYMgC5/s8WHTS3ypryUn7lMLz+z+k+inLfWfpGJrwfmz5PxXynsNjSnsNzucwAAAAAAAAAAAAAAAAAAAAAGGjIAi7zsusmUK+rG6cnNL5lw3np1WGKK5fNgxTyK6zNTqplsvcURHFb9q5e5IWmg6U9X7LfV4P4Tgt+2PJnm6xca6rsmpqdxyAAkAfWjZpz7MXzeSJOyXG5dpvkv1L549a8il3Ih0dtmuytU2R1Vvll6bS1WC44x2RS49/mTtkutLuN8/wAefus7y/0qt26MJtOo3Ph2V+peLqsUaUFCEVBLuSwWO8+9CxpHXCGBvnEz5GV1b62ijYAsgAAAAAAAAAAAAAAAAAAAAAAAAOe00VJHQGBTb4ulSTWG0p14XbW1oxUJSwx6yWTWWbexHrlagmcNW7k+4z3xzfq2d3PjzKhcVR9rq8Fm/MlLJcKX2ceLzZdo3Ytx007Cl3E54858hd2q1Zbm4EvZrrS7iXhQSPqol1XLSsiXcdEaaRuAGAAAAAAAAAAAAAAAAAAAAAAAAAAAAAAAABjAyAMYGQAAAAAAAAAAAAAAAAAAAAAAAAAAAAAAAAAAAAAAAAAAAAAAAAAAAAAAAAAAAAAAAAA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70" name="AutoShape 10" descr="data:image/jpeg;base64,/9j/4AAQSkZJRgABAQAAAQABAAD/2wCEAAkGBw8PDxAODg8QDRESDRAQDw8QDg8QDw8PFBEWFhQRExQYHC0gGR4lGxUWITEhJSkrLi4uFx82ODMvNygtLiwBCgoKDg0OGhAQGjcmHCQ0Ky0vLywsLCwsLCwsLDQsNCwsLDQsLCwsLC0sLCwsKyw3LSwsLCwsLCwsLCwsKywsLP/AABEIAMkA+wMBIgACEQEDEQH/xAAbAAEAAgMBAQAAAAAAAAAAAAAABQYBAgQHA//EAD0QAAIBAQQGCAMFCAMBAAAAAAABAgMEBREhBhIxUWFxEyIyQYGRocFScrFCYoKS0QcjM0NjorLCo/DxFP/EABkBAQADAQEAAAAAAAAAAAAAAAABAgMEBf/EACIRAQEBAAMAAgICAwAAAAAAAAABAgMRMRIhMkEEURNScf/aAAwDAQACEQMRAD8A9xAAAAAAAAAAAAAAAAAAAAAAAAAAAAAAAAAAAAAYlj3GuEt68mbgDTrb15M3AAAAAAAAAAAAAAAAAAAAAAAAAAAAAAAAAAAAAAAAAAAAAAAAAAAAAAAAAAAAAD51K0I9qUY85JHNUvezR216fhNS+hFsnqerXaCJqaR2VbJuXywn7o7bBbadeGvTeKxwaeUovc0RN5t6lTc2ex0gAsqADEAAAAAAAAAAAAAAAAAAAAAAAGsZp4pNPB4PBp4PcwNgABWL00hr0asqXRU1g8m3KWtF7JdxG1NJrU9koQ+WC98Sc0ru3paXSxXXppt75U+9eG3zKUcPLredddurjmbPEhUvm1S215/hwj/ijmqWqrLtVKkvmnJ/VnwBldW+1p1IyZMAqlk7bqvGdnqa8c08pw7pR/XcyPnUUc5NR4tpHLVvazR21oeD1voTLZe4i9X16vZLTCrBVKbxi14p96fE+x5PdenlCyTxXSVab7cIww/EtZrMk7Tpj/8AbjGjNU4P+WnhUa+89vllzOyc8+Pd9c/+K99Txbb10ho0cYx/e1Phi+rF/el7FRvC86toeNSWWOUFlCPJe7OIyc2+XW/+Ns8cykLJfNopdmrJr4Z9ePLPZ4EzZNLe6tS/FTf+r/UqwIzy6z5U3Gb7Hodkviz1exVjj8MurLlg9vgd55cddkvOvS/h1ZRXwt60fyvI3z/J/wBoyvB/VejAqdk0sksq1NS+9B6r8nt80WWxWpVoKpGM4p7FOOq+fLidGOTOvGOsXPr7gAuqAAAAAAAAAAARF+XX0n72llUSzwy10u7n/wCcpcFdZmp1U51Ze4pFG868NlWfKT1vDCR3UdIqy7UYT8HF/wDfA67/ALp1sa1JdbbUgvtL4lx4d/PbWzi1d8d67dWfjud9LNS0kpvt05R5YSXsUvSK1Wezzc4yl0UnjDCnPqt/YeWXA7jSrSjOLjJKUWsHFrFNbmiuuS6+tLTEz4qlXSiiuzCpLnqxX1OSrpVP7FKMfmk5fTA10h0ZlRxq2dOdPbKG2dNb18S9V6la1yZmVFtibq6R2mWyUYfLCPvicdW868u1WqPhrtLyRwaxjWJ+KO31lPHNvF73mauZ8nI1lInpDNSZ1UqmxkdOR0UZkWEqxWG/61PBSfSx3S7XhL9cSfsV80auWt0cvhnl5PYyixkfRSKXK/b0cFHsV7VqOUZYx+CWcfDd4Fhu2/YVmouMoy4Jzi/JYrxK2LSpg+1kstStLUpRc5cNiW9vuR3XVdKq4SrVYUYbnOPSS5J9nm/IttkrWSjHUpTpQXCSbb3t7WzTj4vl929Rnvk6+pHHdGjdOlhOthVqbUv5cXwT2vi/JE6cUr1s6zdWPqbUbxpTw1HKePfGlVlH8yWB25+E+subXyv3XWAC6oAAAAAAAAAAAAAFav8AunVxr0l1dtSK+zvmuG8soKbxNzqrZ1c3uPPIyT2NPk8TJfK1kpT7dOE/mhGX1K5pbd9OlZ+lox6OSqRTcW8NV4rDV2bcO45d8FzO+3RnmlvXSFwKtpHoqquNazJQqbZU9kKj4fC/R+pKRt1Rd6lzivbA+kbyffBPk2jnmumtnbyyrGUZOE04yi8JRawae5o11j0K/bDZ7ZHGSlSqpYRqqKf4ZJPrL6FQpaO1nJxlUo0sG1jKbz4pJfXA2m5WdzYinI0lIt9k0QoP+LbFLhTUI+sm/oTVk0WsEc+jVV751HP+3HD0F5IfCvMG8Wks23klm3yRMWG5bXU7FnqYb5R6NecsD0iErLZ1hHoqXCCin5RPjVv2iuypT8MF6lbv+on4KzZdDrTLtzp0vFzl5LL1JazaG0l/Eq1KnyqMF7v1PpV0gqPsQjHnjJnFVvKvPbUkuEeqvQr3U/Sbp3LYqObp01xqS1v8mfV3pZqfVg8d0accv0Kq883nxZ13XS1q9CHxV6UfOaRHXae3pVHRys+3OnT5KVR+31O+jo5RXblUqcNbUX9ufqTIO+cOJ+nLeTV/bloXdQp5wpQTX2tVOX5nmdQBpJ0zAASAAAAAAAAAAAAAAAABDaXQxsVXh0b8qkfYmSN0hWNlrr+lJ+Sx9inJO81bP5R5izVo3ZqeS7muBGWtdeXP2JUjLYuvLw+iLZ9RXNgMDYwXVa4GTIwJGMDOBnAYAEiW0Wp61usy/rxl+XrexFon9BaeteFD7qqS/wCOS9y2PyiuvK9aAB6LkAAAAAAAAAAAAAAAAAAAAAGGyOvR40qkd9Oa84tEhIjLdsYv2PNTBtJYZbsjU8Z6DBHW3tvw+hJEdbu34Itn1Fcxg2MGirBkGQMGQZAFp/ZzDG2t/DZ5vxcoL3ZVy4fs3j++rS3Uox85Y/6mnF+cU3+NejgxEyd7lAAAAAAAAAAAAAAAAAAAAAGGR94RybJE+Fop4oDy23UnCpKMt7a3NNnwLRpDd2ssVk1mmVZeTWTW5nnc/F8L3PHXxb+U6/YcFu7f4V7necNv7S+X3Zjn1pXKDINFWDIAAyYMgC5/s8WHTS3ypryUn7lMLz+z+k+inLfWfpGJrwfmz5PxXynsNjSnsNzucwAAAAAAAAAAAAAAAAAAAAAGGjIAi7zsusmUK+rG6cnNL5lw3np1WGKK5fNgxTyK6zNTqplsvcURHFb9q5e5IWmg6U9X7LfV4P4Tgt+2PJnm6xca6rsmpqdxyAAkAfWjZpz7MXzeSJOyXG5dpvkv1L549a8il3Ih0dtmuytU2R1Vvll6bS1WC44x2RS49/mTtkutLuN8/wAefus7y/0qt26MJtOo3Ph2V+peLqsUaUFCEVBLuSwWO8+9CxpHXCGBvnEz5GV1b62ijYAsgAAAAAAAAAAAAAAAAAAAAAAAAOe00VJHQGBTb4ulSTWG0p14XbW1oxUJSwx6yWTWWbexHrlagmcNW7k+4z3xzfq2d3PjzKhcVR9rq8Fm/MlLJcKX2ceLzZdo3Ytx007Cl3E54858hd2q1Zbm4EvZrrS7iXhQSPqol1XLSsiXcdEaaRuAGAAAAAAAAAAAAAAAAAAAAAAAAAAAAAAAABjAyAMYGQAAAAAAAAAAAAAAAAAAAAAAAAAAAAAAAAAAAAAAAAAAAAAAAAAAAAAAAAAAAAAAAAA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72" name="AutoShape 12" descr="data:image/jpeg;base64,/9j/4AAQSkZJRgABAQAAAQABAAD/2wCEAAkGBxAQDw8ODxAPDg0NEA0NDRANDw8NDQ0NFBEWFxQRFRUYHCggGBolHRQUITEhJSorLi4uFx8zODMsOCouLisBCgoKDg0OGhAQGDQkICQ3LCwsLCwsLDcsLCwsLCwsLCw0LCwsLCwsLSwsNywsLCwsLCwsLCwsLCwsLCwsLCwsK//AABEIAOEA4QMBIgACEQEDEQH/xAAbAAEAAgMBAQAAAAAAAAAAAAAAAgMEBQYBB//EAEIQAAIBAwEEBgYHBgQHAAAAAAABAgMEEQUSITFhBjJBUXFyEyKBkaGxI0JSssHR4Qc1YnOz8RWSovAUJTM0U2OC/8QAGQEBAAMBAQAAAAAAAAAAAAAAAAECAwQF/8QAJREBAAIBAwQDAAMBAAAAAAAAAAECEQMEQRIhMTIzUYEiYZET/9oADAMBAAIRAxEAPwD7iAAAAAAAAAAAAAAAAAAAAAAAAAAAAAAAAAAAAAAAAAAAAAAAAAAAAAAAAAAAAAAAAAAAAAAAAAAAAAAAAAAAAAAAAARnNLe2l4gSBizvV9VZ5vciiVeUuL3dy3Ir1Qt0yz9tZxneSNdBmfCWVkmJyiYwkAYup1tilJ9svVXi/wBMiZxGSIzOF8KsZdWUZeVpkzkWThd1I8JyXLLa9zMY1vuGv/H6l1YObhrFZcXGXmj+WDIhr/2qftjL8Gi0a1VZ0rN4DWU9covjtQ80c/LJlUr+jLhUh4OST9zLxes+JVmto4ZIPEz0sqAAAAAAAAAAAAAAKri4hTW1OSiuzL4+Heaq41+PClFy/il6sfdxfwKzaI8rRWZ8N0Yta/px3Z2n3R3/AKHP1r6pU60nj7K3R93aRgzOdX6aRpfba1NSlLqpRXvZRttvLbb57zHgy2LIzMpxEL4ssiUxZZEmESuiZFtPDx2P5mLEtiWhWWeaPXa+ZqC4QWX5n+nzNxGqtlye5RTcuWDla9VylKT4ybfhyK61u2E6Ve+UGyLDZ42czpeNkGz1sg2VS8ZBkmQbKpewqyj1ZSj5W4/IyaesXEeFRtfxJS+LWTCZFjqmPEp6YnzDdUuk1VdaEJeG1B/iZdLpRT+vTnHyuM1+By7IMtGveOVZ0aTw7u01ihVkoQn68uEXGSb3Z7sdhnnLdELTMp13wj9HDxe+T92PezqEzt0rTauZcmpWK2xD0AGjMAAAAAY2oWka1NwfHjF/Zl2M4+dOUJOEliUXhrmdtWp7UXHMo5WMwbjJc00cLrTuKNXZrS9Ju+jqOKXpILw7V2/2MNaOW+jPDJgy6DNTS1Fdsfc8mZSvab+tjzbjGJhtMS2EWWxZj05p7001yeS6LNIZyviy2LKIsnKpGKcpNRiuLk0kvaWhWWRElOrGCcpSUYri5NJI5y+6TRjmNFbb+3LKgvBcX8DQ3V7UqvaqTcn2Z4LwXBCbxCYpMui1jpRCMJQpRc08KUm9hYz2bs+81FPX6T60Zx9ikv8AfsNPey9R+KNdtFJ/l3lfHT2h2dPU6MuFSP8A9PYfxL1JNZTyu9b0cK5CFRxeYtxffFtP4FJotEu5bINnI09Wrx4VG/NifzMqn0hqLrQhLwzB/iUmsrRLomyDZqafSCm+tGcfDEkZNPU6MuFSK82YfMpMStDLZBhTTWU013p5RXVqxisyaS59pVZJmPcXMYL1n4Jb5P2GDdak3uh6q731v0MS1tqlerGlTTnVqPCz39rb7kt7fIqtj7dVod5cXjja0c21pSSlczpv6aabba2/quTzjHBZ3vB3lGlGEYwilGMEoxS4JLgjD0TSoWtGNGG99apLGHUqPjJ/74JGeelpUmsd/LztW8Wnt4AAaswAAAAAMTVNPhcU3Tn4xkuMJdjRlgiYz2lMTjvD5jfWk6FSVKosSjwfZKPZJcilSPoWuaTG5p7LxGpHLpT+y+58mfPbilKnOVOacZweJJ9j/I4tSnRP9O3T1OuP7SjNrem0+W5mVS1GrH6zfmxL9TATPclIleYbj/G57LxGG32N7WyvFfqaW8qVqj2qktvuSeIx8FwRPaG0W65R0Qw3lcU14nqkZe0QlBPsXyHUdLBvZeo/FfM1u0bm4tVKLjlrhzNdU06a4OMvbhlq2hW1ZY+0ebRCacW4tYa4ojtFkLHIjtENo82isrQnk8W/ct75F1vauSTbxF8O9mbCnGO5LHzZnay8VY1C2a3tuL/heH7zJnNvi2+z1m5PHtDZTOr7TKZy1iEpM+g/s806EaDuuNWq5wTf1KcZY2V4tZfs7j5u5H1P9n//AGFLz1v6jNttETdjue1HRgA9B5wAAAAAAAAAABx/TSnF1abaWXTe/t6zOwOQ6av6Wl/Lf3jHX9G2h7ucdBdja+JF0JdmH8C1MkmcGXcxZRa4p/gR2jOTPJQi+KT+ZOUMHaG0ZUrWL4ZXxRVOzl2NP4MnIocjxyPZ0prjF+zevgVNkJY2o2+2tqPXj/qXcaXaOhcjVanbY+kjwfXXc+8vW3Ctq8sPaLbWntyx2LfLwMXaNxaUtiG/i98uXIm04hFYyyCupUS4/qUVbrsj7zHcjLDZdUrN8kV5IZPckJhPJ9W/Z9+76Xnr/wBSR8l2j6x+zz930vPX/qSN9t7/AIw3Xx/rpQAd7zgAAAAAAAAAADjum7+lpfy3947E4zpz/wBWj/Ll94w3Hxy22/u59MkmVJkkzz8u9cmeqRUmepk5MLkz3JUmepk5FuSM4RfFJ+KI5PcgUzsYPhmPg/zMarpr7JKSfZJY3Gwye5A4+4sHQqZmvV61NZTy/wBPyK6tdy48O7sNp0ofrUvCfzRpMls5IhZk9yV7R45lZXhbk8cyraJRKytCaPrn7O/3fS89f+oz5Gj61+zx/wDL6fnr/wBRm+19/wAc+7+P9dODzJ6eg80AAAAAAeHjYHuTxshKZTOsBe5nGdN55q0f5cvvHRVbpI4/pdcbVSnyhL7xhufjlvt/khq0ySZjKqTVQ83L0MMhM9TKVMkpk5MLkz3JUpnqmTlGF2T3JTtnu2MmF2Rkp2xtDKcNJ0qn61Lyz+aND6U23Sx+tR8tT5o0aLZThdtHqIImiEposiVosiQlNH07oJcbNlTX8db77PmKOs6Oaj6OjGGeEpv3s32vu5938f6+kwuEXRqHKWupp9ptre8z2noPNblSJGHSrZMiMgLARyAIykUzqFdSqYde4AurXGDX3F7jtMO7uzQ3+oYzvA2d3qWO057ULn0kk+OFg1N/qnHeV6Rc+kU33SS+Bz7r45b7b5IbFEkRRJHmPTSRJEUSQQkj1HiPUSJIkiKJIkSRJEUSQQ53pZ1qPlqfNGjibzpZ1qPlqfNGjiXgWImiCJoJTRZErRZEhKaK3qHo57OeGH7yxHNapdJ3EtiSkkoxbi8raS3o32vu5936O70/Vc43nUadqGcbz5dpld7jsNKrvceg819CtLrJs6VY5Sxr8DcUK4G49IDX+nAFVaua65rnlWsYNxUAwr+44nL6ndPebu+fE5nUoveBob+6e82vQyptU63Kovuo0d9Se8aPrErTaj6NVITkpP1nCSeMbnvRjr0m1JiGujaK3zLv0SRorLpRa1N0pOjLurLZj/mWV72jd05qSUotSi+Di1JP2o8y1LV8w9Ot628SsRJEUSRVKSPUeI9RIkiSIokiRJEkRRJBDnelnWo+Wp80aOJvOlnWo+Wp80aOJeBYiaIImglNCrWjCLnOSjCO9uTwkYeoalToRzJ5k+pCPWl+S5nL3dzVuZKVTqp+pCPUh+b5munozfvwx1deKduWZqmuzrZp0s06XBvhUqL8Fy/sUWVu9xbaWHI31jp/Dcd9aRWMQ8695vOZS023e46rTqeMGJZWWMbjeWtDBZVsbSWDZUqpraSwZEZAbD04MHbAHkplFQlkiwMC5p5NNeWucnRzgYlWhkDjLqw5GrradyO7q2eewxKlhyA4OppvIqpUKlJ7VKc6b4twk458ccfadvU07kYlXTeQ8jT2vSe6p7qkYV4rvXo6nvju+Bu7LpZbTwp7dCX/ALI5h/mjn44NdX0zka+vpnIwtt9O3GG1dxevOXe29aE4qVOUZxfCUJKUX7UWo+Yq1nTltU5Tpy+1Tk4S96Nja9JrulunsV4r/wAi2J+yUfxTOe20tHrLoruqz7Q79Ekc1ZdMbeWFVjOhLdvkvSU8+aO/3pHQWt1Tqx2qU4VI99OSml7jntS1fMOit628SvRJEUSRVZzvSzrUfLU+aNHE3nSzrUfLP5o0M6kYpyk1GK3tvckXgXI1Op62oZp0cTqcHLjCm/xfL+xr9Q1edXMKWYU+DlwnNfgvj8iuzseG469Lb82/xx6u54p/qqlQlOTnNuUpb25b2zc2Wn8Nxl2On8Nx0FlYcNx1uNhWWncjeWljjsMu2tMGwpUQKaFvgzKcCUYE0gCRI8AHuQeAAAAPGiLiTAFEqZW6JlYGAMKVuUztTZbJ44AaWrZcjCrafyOklTKp0AORr6byNfX0zkdvUtTFq2XIDgLjTORgSspQltwcoTXCUG4SXg1vPoFbT+RrbjTeQGhtOlF7R3SlGvBdlaPrY5Sjh+/JvrDp1QlhV6dShLtaXpqfvitr/Saq503kaytp3IytoUtw1rr3ry6HpXrVu1SqU6kKy2ZpKlJSlnK3NfV9pxF1WqV5Jz3RXVgurH83zM//AA7kZdtp3IaejWidTWtfswbKx4bjorDT+G4yLHT+G439nZ47DVios7Lkbe3tsFtChgy4QAhTplyiepHoAAAAAAAAAAAAAAAAAAAMHjR6AIOJCVMuGAMOdAxqtqbRohKAGgr2PIwKuncjqZUimVuByv8AhvIyKOn8jf8A/DInG3AwLa0x2Gxo0cFsKRcogRjEmkegAAAAAAAAAAAAAAAAAAAAAAAAAAAB4AB4yLAA8PUABJEkeAD0AAAAAAAAAAAA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74" name="AutoShape 14" descr="data:image/jpeg;base64,/9j/4AAQSkZJRgABAQAAAQABAAD/2wCEAAkGBxAQDw8ODxAPDg0NEA0NDRANDw8NDQ0NFBEWFxQRFRUYHCggGBolHRQUITEhJSorLi4uFx8zODMsOCouLisBCgoKDg0OGhAQGDQkICQ3LCwsLCwsLDcsLCwsLCwsLCw0LCwsLCwsLSwsNywsLCwsLCwsLCwsLCwsLCwsLCwsK//AABEIAOEA4QMBIgACEQEDEQH/xAAbAAEAAgMBAQAAAAAAAAAAAAAAAgMEBQYBB//EAEIQAAIBAwEEBgYHBgQHAAAAAAABAgMEEQUSITFhBjJBUXFyEyKBkaGxI0JSssHR4Qc1YnOz8RWSovAUJTM0U2OC/8QAGQEBAAMBAQAAAAAAAAAAAAAAAAECAwQF/8QAJREBAAIBAwQDAAMBAAAAAAAAAAECEQMEQRIhMTIzUYEiYZET/9oADAMBAAIRAxEAPwD7iAAAAAAAAAAAAAAAAAAAAAAAAAAAAAAAAAAAAAAAAAAAAAAAAAAAAAAAAAAAAAAAAAAAAAAAAAAAAAAAAAAAAAAAAARnNLe2l4gSBizvV9VZ5vciiVeUuL3dy3Ir1Qt0yz9tZxneSNdBmfCWVkmJyiYwkAYup1tilJ9svVXi/wBMiZxGSIzOF8KsZdWUZeVpkzkWThd1I8JyXLLa9zMY1vuGv/H6l1YObhrFZcXGXmj+WDIhr/2qftjL8Gi0a1VZ0rN4DWU9covjtQ80c/LJlUr+jLhUh4OST9zLxes+JVmto4ZIPEz0sqAAAAAAAAAAAAAAKri4hTW1OSiuzL4+Heaq41+PClFy/il6sfdxfwKzaI8rRWZ8N0Yta/px3Z2n3R3/AKHP1r6pU60nj7K3R93aRgzOdX6aRpfba1NSlLqpRXvZRttvLbb57zHgy2LIzMpxEL4ssiUxZZEmESuiZFtPDx2P5mLEtiWhWWeaPXa+ZqC4QWX5n+nzNxGqtlye5RTcuWDla9VylKT4ybfhyK61u2E6Ve+UGyLDZ42czpeNkGz1sg2VS8ZBkmQbKpewqyj1ZSj5W4/IyaesXEeFRtfxJS+LWTCZFjqmPEp6YnzDdUuk1VdaEJeG1B/iZdLpRT+vTnHyuM1+By7IMtGveOVZ0aTw7u01ihVkoQn68uEXGSb3Z7sdhnnLdELTMp13wj9HDxe+T92PezqEzt0rTauZcmpWK2xD0AGjMAAAAAY2oWka1NwfHjF/Zl2M4+dOUJOEliUXhrmdtWp7UXHMo5WMwbjJc00cLrTuKNXZrS9Ju+jqOKXpILw7V2/2MNaOW+jPDJgy6DNTS1Fdsfc8mZSvab+tjzbjGJhtMS2EWWxZj05p7001yeS6LNIZyviy2LKIsnKpGKcpNRiuLk0kvaWhWWRElOrGCcpSUYri5NJI5y+6TRjmNFbb+3LKgvBcX8DQ3V7UqvaqTcn2Z4LwXBCbxCYpMui1jpRCMJQpRc08KUm9hYz2bs+81FPX6T60Zx9ikv8AfsNPey9R+KNdtFJ/l3lfHT2h2dPU6MuFSP8A9PYfxL1JNZTyu9b0cK5CFRxeYtxffFtP4FJotEu5bINnI09Wrx4VG/NifzMqn0hqLrQhLwzB/iUmsrRLomyDZqafSCm+tGcfDEkZNPU6MuFSK82YfMpMStDLZBhTTWU013p5RXVqxisyaS59pVZJmPcXMYL1n4Jb5P2GDdak3uh6q731v0MS1tqlerGlTTnVqPCz39rb7kt7fIqtj7dVod5cXjja0c21pSSlczpv6aabba2/quTzjHBZ3vB3lGlGEYwilGMEoxS4JLgjD0TSoWtGNGG99apLGHUqPjJ/74JGeelpUmsd/LztW8Wnt4AAaswAAAAAMTVNPhcU3Tn4xkuMJdjRlgiYz2lMTjvD5jfWk6FSVKosSjwfZKPZJcilSPoWuaTG5p7LxGpHLpT+y+58mfPbilKnOVOacZweJJ9j/I4tSnRP9O3T1OuP7SjNrem0+W5mVS1GrH6zfmxL9TATPclIleYbj/G57LxGG32N7WyvFfqaW8qVqj2qktvuSeIx8FwRPaG0W65R0Qw3lcU14nqkZe0QlBPsXyHUdLBvZeo/FfM1u0bm4tVKLjlrhzNdU06a4OMvbhlq2hW1ZY+0ebRCacW4tYa4ojtFkLHIjtENo82isrQnk8W/ct75F1vauSTbxF8O9mbCnGO5LHzZnay8VY1C2a3tuL/heH7zJnNvi2+z1m5PHtDZTOr7TKZy1iEpM+g/s806EaDuuNWq5wTf1KcZY2V4tZfs7j5u5H1P9n//AGFLz1v6jNttETdjue1HRgA9B5wAAAAAAAAAABx/TSnF1abaWXTe/t6zOwOQ6av6Wl/Lf3jHX9G2h7ucdBdja+JF0JdmH8C1MkmcGXcxZRa4p/gR2jOTPJQi+KT+ZOUMHaG0ZUrWL4ZXxRVOzl2NP4MnIocjxyPZ0prjF+zevgVNkJY2o2+2tqPXj/qXcaXaOhcjVanbY+kjwfXXc+8vW3Ctq8sPaLbWntyx2LfLwMXaNxaUtiG/i98uXIm04hFYyyCupUS4/qUVbrsj7zHcjLDZdUrN8kV5IZPckJhPJ9W/Z9+76Xnr/wBSR8l2j6x+zz930vPX/qSN9t7/AIw3Xx/rpQAd7zgAAAAAAAAAADjum7+lpfy3947E4zpz/wBWj/Ll94w3Hxy22/u59MkmVJkkzz8u9cmeqRUmepk5MLkz3JUmepk5FuSM4RfFJ+KI5PcgUzsYPhmPg/zMarpr7JKSfZJY3Gwye5A4+4sHQqZmvV61NZTy/wBPyK6tdy48O7sNp0ofrUvCfzRpMls5IhZk9yV7R45lZXhbk8cyraJRKytCaPrn7O/3fS89f+oz5Gj61+zx/wDL6fnr/wBRm+19/wAc+7+P9dODzJ6eg80AAAAAAeHjYHuTxshKZTOsBe5nGdN55q0f5cvvHRVbpI4/pdcbVSnyhL7xhufjlvt/khq0ySZjKqTVQ83L0MMhM9TKVMkpk5MLkz3JUpnqmTlGF2T3JTtnu2MmF2Rkp2xtDKcNJ0qn61Lyz+aND6U23Sx+tR8tT5o0aLZThdtHqIImiEposiVosiQlNH07oJcbNlTX8db77PmKOs6Oaj6OjGGeEpv3s32vu5938f6+kwuEXRqHKWupp9ptre8z2noPNblSJGHSrZMiMgLARyAIykUzqFdSqYde4AurXGDX3F7jtMO7uzQ3+oYzvA2d3qWO057ULn0kk+OFg1N/qnHeV6Rc+kU33SS+Bz7r45b7b5IbFEkRRJHmPTSRJEUSQQkj1HiPUSJIkiKJIkSRJEUSQQ53pZ1qPlqfNGjibzpZ1qPlqfNGjiXgWImiCJoJTRZErRZEhKaK3qHo57OeGH7yxHNapdJ3EtiSkkoxbi8raS3o32vu5936O70/Vc43nUadqGcbz5dpld7jsNKrvceg819CtLrJs6VY5Sxr8DcUK4G49IDX+nAFVaua65rnlWsYNxUAwr+44nL6ndPebu+fE5nUoveBob+6e82vQyptU63Kovuo0d9Se8aPrErTaj6NVITkpP1nCSeMbnvRjr0m1JiGujaK3zLv0SRorLpRa1N0pOjLurLZj/mWV72jd05qSUotSi+Di1JP2o8y1LV8w9Ot628SsRJEUSRVKSPUeI9RIkiSIokiRJEkRRJBDnelnWo+Wp80aOJvOlnWo+Wp80aOJeBYiaIImglNCrWjCLnOSjCO9uTwkYeoalToRzJ5k+pCPWl+S5nL3dzVuZKVTqp+pCPUh+b5munozfvwx1deKduWZqmuzrZp0s06XBvhUqL8Fy/sUWVu9xbaWHI31jp/Dcd9aRWMQ8695vOZS023e46rTqeMGJZWWMbjeWtDBZVsbSWDZUqpraSwZEZAbD04MHbAHkplFQlkiwMC5p5NNeWucnRzgYlWhkDjLqw5GrradyO7q2eewxKlhyA4OppvIqpUKlJ7VKc6b4twk458ccfadvU07kYlXTeQ8jT2vSe6p7qkYV4rvXo6nvju+Bu7LpZbTwp7dCX/ALI5h/mjn44NdX0zka+vpnIwtt9O3GG1dxevOXe29aE4qVOUZxfCUJKUX7UWo+Yq1nTltU5Tpy+1Tk4S96Nja9JrulunsV4r/wAi2J+yUfxTOe20tHrLoruqz7Q79Ekc1ZdMbeWFVjOhLdvkvSU8+aO/3pHQWt1Tqx2qU4VI99OSml7jntS1fMOit628SvRJEUSRVZzvSzrUfLU+aNHE3nSzrUfLP5o0M6kYpyk1GK3tvckXgXI1Op62oZp0cTqcHLjCm/xfL+xr9Q1edXMKWYU+DlwnNfgvj8iuzseG469Lb82/xx6u54p/qqlQlOTnNuUpb25b2zc2Wn8Nxl2On8Nx0FlYcNx1uNhWWncjeWljjsMu2tMGwpUQKaFvgzKcCUYE0gCRI8AHuQeAAAAPGiLiTAFEqZW6JlYGAMKVuUztTZbJ44AaWrZcjCrafyOklTKp0AORr6byNfX0zkdvUtTFq2XIDgLjTORgSspQltwcoTXCUG4SXg1vPoFbT+RrbjTeQGhtOlF7R3SlGvBdlaPrY5Sjh+/JvrDp1QlhV6dShLtaXpqfvitr/Saq503kaytp3IytoUtw1rr3ry6HpXrVu1SqU6kKy2ZpKlJSlnK3NfV9pxF1WqV5Jz3RXVgurH83zM//AA7kZdtp3IaejWidTWtfswbKx4bjorDT+G4yLHT+G439nZ47DVios7Lkbe3tsFtChgy4QAhTplyiepHoAAAAAAAAAAAAAAAAAAAMHjR6AIOJCVMuGAMOdAxqtqbRohKAGgr2PIwKuncjqZUimVuByv8AhvIyKOn8jf8A/DInG3AwLa0x2Gxo0cFsKRcogRjEmkegAAAAAAAAAAAAAAAAAAAAAAAAAAAB4AB4yLAA8PUABJEkeAD0AAAAAAAAAAAA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376" name="Picture 16" descr="http://headsupab.files.wordpress.com/2011/05/cardboard_box_jarno_vasa__svg_hi.png"/>
          <p:cNvPicPr>
            <a:picLocks noChangeAspect="1" noChangeArrowheads="1"/>
          </p:cNvPicPr>
          <p:nvPr/>
        </p:nvPicPr>
        <p:blipFill>
          <a:blip r:embed="rId8" cstate="print">
            <a:lum bright="70000" contrast="-70000"/>
          </a:blip>
          <a:srcRect/>
          <a:stretch>
            <a:fillRect/>
          </a:stretch>
        </p:blipFill>
        <p:spPr bwMode="auto">
          <a:xfrm>
            <a:off x="3429000" y="2667000"/>
            <a:ext cx="1127623" cy="8382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2690</TotalTime>
  <Words>1872</Words>
  <Application>Microsoft Office PowerPoint</Application>
  <PresentationFormat>On-screen Show (4:3)</PresentationFormat>
  <Paragraphs>219</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Urban Pop</vt:lpstr>
      <vt:lpstr>PowerPoint Presentation</vt:lpstr>
      <vt:lpstr>PowerPoint Presentation</vt:lpstr>
      <vt:lpstr>THE PROBLEM</vt:lpstr>
      <vt:lpstr>A.B.C.’s Solution</vt:lpstr>
      <vt:lpstr>A.B.C.’s PRODUCT</vt:lpstr>
      <vt:lpstr>MISSON &amp; SOCIAL IMPACT</vt:lpstr>
      <vt:lpstr>Business Model</vt:lpstr>
      <vt:lpstr>Market Analysis</vt:lpstr>
      <vt:lpstr>Marketing and Sales</vt:lpstr>
      <vt:lpstr>Competition</vt:lpstr>
      <vt:lpstr>QUALIFICATIONS </vt:lpstr>
      <vt:lpstr>Sales Projections</vt:lpstr>
      <vt:lpstr>Start-up Funds</vt:lpstr>
      <vt:lpstr>PowerPoint Presentation</vt:lpstr>
      <vt:lpstr>PowerPoint Presentation</vt:lpstr>
    </vt:vector>
  </TitlesOfParts>
  <Company>NFTE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Jordan</dc:creator>
  <cp:lastModifiedBy>Nguyen, Anne M.</cp:lastModifiedBy>
  <cp:revision>303</cp:revision>
  <cp:lastPrinted>2014-04-11T14:00:33Z</cp:lastPrinted>
  <dcterms:created xsi:type="dcterms:W3CDTF">2012-02-07T20:01:29Z</dcterms:created>
  <dcterms:modified xsi:type="dcterms:W3CDTF">2014-05-19T11:25:52Z</dcterms:modified>
</cp:coreProperties>
</file>