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8"/>
  </p:notesMasterIdLst>
  <p:handoutMasterIdLst>
    <p:handoutMasterId r:id="rId19"/>
  </p:handoutMasterIdLst>
  <p:sldIdLst>
    <p:sldId id="256" r:id="rId3"/>
    <p:sldId id="257" r:id="rId4"/>
    <p:sldId id="258" r:id="rId5"/>
    <p:sldId id="259" r:id="rId6"/>
    <p:sldId id="260" r:id="rId7"/>
    <p:sldId id="261" r:id="rId8"/>
    <p:sldId id="262" r:id="rId9"/>
    <p:sldId id="271" r:id="rId10"/>
    <p:sldId id="264" r:id="rId11"/>
    <p:sldId id="265" r:id="rId12"/>
    <p:sldId id="266" r:id="rId13"/>
    <p:sldId id="272" r:id="rId14"/>
    <p:sldId id="268" r:id="rId15"/>
    <p:sldId id="269" r:id="rId16"/>
    <p:sldId id="270"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7AE0ECB-9D5D-45BB-BC1C-83D18BABEEC5}">
  <a:tblStyle styleId="{77AE0ECB-9D5D-45BB-BC1C-83D18BABEEC5}" styleName="Table_0">
    <a:wholeTbl>
      <a:tcTxStyle b="off" i="off">
        <a:font>
          <a:latin typeface="Georgia"/>
          <a:ea typeface="Georgia"/>
          <a:cs typeface="Georg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Style>
        <a:tcBdr/>
        <a:fill>
          <a:solidFill>
            <a:srgbClr val="CACACA"/>
          </a:solidFill>
        </a:fill>
      </a:tcStyle>
    </a:band1H>
    <a:band1V>
      <a:tcStyle>
        <a:tcBdr/>
        <a:fill>
          <a:solidFill>
            <a:srgbClr val="CACACA"/>
          </a:solidFill>
        </a:fill>
      </a:tcStyle>
    </a:band1V>
    <a:lastCol>
      <a:tcTxStyle b="on" i="off">
        <a:font>
          <a:latin typeface="Georgia"/>
          <a:ea typeface="Georgia"/>
          <a:cs typeface="Georgia"/>
        </a:font>
        <a:schemeClr val="lt1"/>
      </a:tcTxStyle>
      <a:tcStyle>
        <a:tcBdr/>
        <a:fill>
          <a:solidFill>
            <a:schemeClr val="dk1"/>
          </a:solidFill>
        </a:fill>
      </a:tcStyle>
    </a:lastCol>
    <a:firstCol>
      <a:tcTxStyle b="on" i="off">
        <a:font>
          <a:latin typeface="Georgia"/>
          <a:ea typeface="Georgia"/>
          <a:cs typeface="Georgia"/>
        </a:font>
        <a:schemeClr val="lt1"/>
      </a:tcTxStyle>
      <a:tcStyle>
        <a:tcBdr/>
        <a:fill>
          <a:solidFill>
            <a:schemeClr val="dk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firstRow>
      <a:tcTxStyle b="on" i="off">
        <a:font>
          <a:latin typeface="Georgia"/>
          <a:ea typeface="Georgia"/>
          <a:cs typeface="Georgia"/>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tblStyle>
  <a:tblStyle styleId="{1EDB76A1-C8B8-4BB6-891B-4624CD2553BB}" styleName="Table_1"/>
  <a:tblStyle styleId="{033BCA21-185C-4012-9960-AB713CE2D7C8}" styleName="Table_2">
    <a:wholeTbl>
      <a:tcTxStyle b="off" i="off">
        <a:font>
          <a:latin typeface="Georgia"/>
          <a:ea typeface="Georgia"/>
          <a:cs typeface="Georgi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6E7"/>
          </a:solidFill>
        </a:fill>
      </a:tcStyle>
    </a:wholeTbl>
    <a:band1H>
      <a:tcStyle>
        <a:tcBdr/>
        <a:fill>
          <a:solidFill>
            <a:srgbClr val="DDECCC"/>
          </a:solidFill>
        </a:fill>
      </a:tcStyle>
    </a:band1H>
    <a:band1V>
      <a:tcStyle>
        <a:tcBdr/>
        <a:fill>
          <a:solidFill>
            <a:srgbClr val="DDECCC"/>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1267" y="-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345911949685537"/>
          <c:y val="2.1098898177880326E-2"/>
        </c:manualLayout>
      </c:layout>
      <c:overlay val="0"/>
    </c:title>
    <c:autoTitleDeleted val="0"/>
    <c:plotArea>
      <c:layout>
        <c:manualLayout>
          <c:layoutTarget val="inner"/>
          <c:xMode val="edge"/>
          <c:yMode val="edge"/>
          <c:x val="6.6048259297776454E-2"/>
          <c:y val="0.17895409826714911"/>
          <c:w val="0.74034467389689496"/>
          <c:h val="0.69630434246889783"/>
        </c:manualLayout>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111</c:v>
                </c:pt>
                <c:pt idx="1">
                  <c:v>100</c:v>
                </c:pt>
                <c:pt idx="2">
                  <c:v>88</c:v>
                </c:pt>
                <c:pt idx="3">
                  <c:v>86</c:v>
                </c:pt>
                <c:pt idx="4">
                  <c:v>111</c:v>
                </c:pt>
                <c:pt idx="5">
                  <c:v>107</c:v>
                </c:pt>
                <c:pt idx="6">
                  <c:v>111</c:v>
                </c:pt>
                <c:pt idx="7">
                  <c:v>111</c:v>
                </c:pt>
                <c:pt idx="8">
                  <c:v>86</c:v>
                </c:pt>
                <c:pt idx="9">
                  <c:v>88</c:v>
                </c:pt>
                <c:pt idx="10">
                  <c:v>111</c:v>
                </c:pt>
                <c:pt idx="11">
                  <c:v>107</c:v>
                </c:pt>
              </c:numCache>
            </c:numRef>
          </c:val>
        </c:ser>
        <c:dLbls>
          <c:showLegendKey val="0"/>
          <c:showVal val="0"/>
          <c:showCatName val="0"/>
          <c:showSerName val="0"/>
          <c:showPercent val="0"/>
          <c:showBubbleSize val="0"/>
        </c:dLbls>
        <c:gapWidth val="150"/>
        <c:axId val="138495488"/>
        <c:axId val="138497024"/>
      </c:barChart>
      <c:catAx>
        <c:axId val="138495488"/>
        <c:scaling>
          <c:orientation val="minMax"/>
        </c:scaling>
        <c:delete val="0"/>
        <c:axPos val="b"/>
        <c:numFmt formatCode="General" sourceLinked="0"/>
        <c:majorTickMark val="out"/>
        <c:minorTickMark val="none"/>
        <c:tickLblPos val="nextTo"/>
        <c:crossAx val="138497024"/>
        <c:crosses val="autoZero"/>
        <c:auto val="1"/>
        <c:lblAlgn val="ctr"/>
        <c:lblOffset val="100"/>
        <c:noMultiLvlLbl val="0"/>
      </c:catAx>
      <c:valAx>
        <c:axId val="138497024"/>
        <c:scaling>
          <c:orientation val="minMax"/>
        </c:scaling>
        <c:delete val="0"/>
        <c:axPos val="l"/>
        <c:majorGridlines/>
        <c:numFmt formatCode="General" sourceLinked="1"/>
        <c:majorTickMark val="out"/>
        <c:minorTickMark val="none"/>
        <c:tickLblPos val="nextTo"/>
        <c:crossAx val="138495488"/>
        <c:crosses val="autoZero"/>
        <c:crossBetween val="between"/>
      </c:valAx>
    </c:plotArea>
    <c:legend>
      <c:legendPos val="r"/>
      <c:layout/>
      <c:overlay val="0"/>
    </c:legend>
    <c:plotVisOnly val="1"/>
    <c:dispBlanksAs val="gap"/>
    <c:showDLblsOverMax val="0"/>
  </c:chart>
  <c:txPr>
    <a:bodyPr/>
    <a:lstStyle/>
    <a:p>
      <a:pPr>
        <a:defRPr sz="1800"/>
      </a:pPr>
      <a:endParaRPr lang="es-E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228"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213" y="0"/>
            <a:ext cx="2971227" cy="458788"/>
          </a:xfrm>
          <a:prstGeom prst="rect">
            <a:avLst/>
          </a:prstGeom>
        </p:spPr>
        <p:txBody>
          <a:bodyPr vert="horz" lIns="91440" tIns="45720" rIns="91440" bIns="45720" rtlCol="0"/>
          <a:lstStyle>
            <a:lvl1pPr algn="r">
              <a:defRPr sz="1200"/>
            </a:lvl1pPr>
          </a:lstStyle>
          <a:p>
            <a:fld id="{105CBC5F-8AEB-4177-8FBA-BCD7344EAD05}" type="datetimeFigureOut">
              <a:rPr lang="en-US" smtClean="0"/>
              <a:t>6/24/2017</a:t>
            </a:fld>
            <a:endParaRPr lang="en-US"/>
          </a:p>
        </p:txBody>
      </p:sp>
      <p:sp>
        <p:nvSpPr>
          <p:cNvPr id="4" name="Footer Placeholder 3"/>
          <p:cNvSpPr>
            <a:spLocks noGrp="1"/>
          </p:cNvSpPr>
          <p:nvPr>
            <p:ph type="ftr" sz="quarter" idx="2"/>
          </p:nvPr>
        </p:nvSpPr>
        <p:spPr>
          <a:xfrm>
            <a:off x="0" y="8685214"/>
            <a:ext cx="2971228"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213" y="8685214"/>
            <a:ext cx="2971227" cy="458787"/>
          </a:xfrm>
          <a:prstGeom prst="rect">
            <a:avLst/>
          </a:prstGeom>
        </p:spPr>
        <p:txBody>
          <a:bodyPr vert="horz" lIns="91440" tIns="45720" rIns="91440" bIns="45720" rtlCol="0" anchor="b"/>
          <a:lstStyle>
            <a:lvl1pPr algn="r">
              <a:defRPr sz="1200"/>
            </a:lvl1pPr>
          </a:lstStyle>
          <a:p>
            <a:fld id="{A05E8B9B-AC1B-4889-89EF-15CD3B5ED109}" type="slidenum">
              <a:rPr lang="en-US" smtClean="0"/>
              <a:t>‹#›</a:t>
            </a:fld>
            <a:endParaRPr lang="en-US"/>
          </a:p>
        </p:txBody>
      </p:sp>
    </p:spTree>
    <p:extLst>
      <p:ext uri="{BB962C8B-B14F-4D97-AF65-F5344CB8AC3E}">
        <p14:creationId xmlns:p14="http://schemas.microsoft.com/office/powerpoint/2010/main" val="4073955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71979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Did you know every 180 seconds an American enters an emergency room because of a reaction to a food allergy. What if I could save someone from a visit to the emergency room? If there was something that could save time, help the disadvantaged, and simultaneously provide the nutrition facts preventing someone from stepping outside of their dietary restriction.</a:t>
            </a:r>
          </a:p>
        </p:txBody>
      </p:sp>
      <p:sp>
        <p:nvSpPr>
          <p:cNvPr id="112" name="Shape 112"/>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1</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8067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My app is by far the better product and the more reasonable price compared to my competitors. The initial download will be free, since it isn’t even my most important source of income. My app had more features such as my cart, my coupions, stores near me, top 10 products of the month, and it offers various amounts of languages.</a:t>
            </a:r>
          </a:p>
        </p:txBody>
      </p:sp>
      <p:sp>
        <p:nvSpPr>
          <p:cNvPr id="202" name="Shape 202"/>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585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I am qualified to run Can iEatThat? because I have taken a marketing and entrepreneurship class, I have general coding knowledge, I am going to pursue a degree in the health field, and I am multilingual.</a:t>
            </a: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75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40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My app is very expensive since I have to get it done by professionals and pay company's to keep my app up. I plan to do g</a:t>
            </a:r>
            <a:r>
              <a:rPr lang="en-US"/>
              <a:t>ue</a:t>
            </a:r>
            <a:r>
              <a:rPr lang="en-US" sz="1200" b="0" i="0" u="none" strike="noStrike" cap="none">
                <a:solidFill>
                  <a:schemeClr val="dk1"/>
                </a:solidFill>
                <a:latin typeface="Calibri"/>
                <a:ea typeface="Calibri"/>
                <a:cs typeface="Calibri"/>
                <a:sym typeface="Calibri"/>
              </a:rPr>
              <a:t>rilla marketing which is low-cost high effect advertisement,.</a:t>
            </a:r>
          </a:p>
        </p:txBody>
      </p:sp>
      <p:sp>
        <p:nvSpPr>
          <p:cNvPr id="225" name="Shape 225"/>
          <p:cNvSpPr txBox="1">
            <a:spLocks noGrp="1"/>
          </p:cNvSpPr>
          <p:nvPr>
            <p:ph type="sldNum" idx="12"/>
          </p:nvPr>
        </p:nvSpPr>
        <p:spPr>
          <a:xfrm>
            <a:off x="3884613" y="8685213"/>
            <a:ext cx="2971928"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12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409" cy="4114800"/>
          </a:xfrm>
          <a:prstGeom prst="rect">
            <a:avLst/>
          </a:prstGeom>
        </p:spPr>
        <p:txBody>
          <a:bodyPr lIns="91425" tIns="91425" rIns="91425" bIns="91425" anchor="t" anchorCtr="0">
            <a:noAutofit/>
          </a:bodyPr>
          <a:lstStyle/>
          <a:p>
            <a:pPr lvl="0">
              <a:spcBef>
                <a:spcPts val="0"/>
              </a:spcBef>
              <a:buNone/>
            </a:pPr>
            <a:r>
              <a:rPr lang="en-US"/>
              <a:t>In the future I plan to add more features to Can iEatThat?, create more health related apps, and go public with NutriMensa with an initial public offering.</a:t>
            </a:r>
          </a:p>
          <a:p>
            <a:pPr lvl="0">
              <a:spcBef>
                <a:spcPts val="0"/>
              </a:spcBef>
              <a:buNone/>
            </a:pPr>
            <a:endParaRPr/>
          </a:p>
          <a:p>
            <a:pPr lvl="0" rtl="0">
              <a:spcBef>
                <a:spcPts val="0"/>
              </a:spcBef>
              <a:buNone/>
            </a:pPr>
            <a:r>
              <a:rPr lang="en-US"/>
              <a:t>For my philanthropy Can iEatThat? will be donating 5% of our yearly net profit to the national psoriasis foundation. The natonal psoriasis foundation is very important to me because my little sister was recently diagnosed with psoriasis which has become tough with my family. I hope by msking these donations to the foundation that not only will I be helping my sister, but families like mine.</a:t>
            </a: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0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thank you for your consideration of Can iEatThat? by NutriMensa. contact me at anytime through my email and you are guaranteed a response. and remember don't live harder, live smarter!</a:t>
            </a:r>
          </a:p>
        </p:txBody>
      </p:sp>
    </p:spTree>
    <p:extLst>
      <p:ext uri="{BB962C8B-B14F-4D97-AF65-F5344CB8AC3E}">
        <p14:creationId xmlns:p14="http://schemas.microsoft.com/office/powerpoint/2010/main" val="180725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rgbClr val="000000"/>
                </a:solidFill>
                <a:latin typeface="Calibri"/>
                <a:ea typeface="Calibri"/>
                <a:cs typeface="Calibri"/>
                <a:sym typeface="Calibri"/>
              </a:rPr>
              <a:t>I present to you the food scanning app; Can iEatThat? developed by my health application company, NutriMensa. I'm Emir Ademovic from Sport and Medical Sciences Academy and this is how I plan to help those 15,000,000 Americans with food allergies and the other countless amounts of people around the world with dietary restrictions  based on belief or aesthetic motives.</a:t>
            </a:r>
          </a:p>
        </p:txBody>
      </p:sp>
      <p:sp>
        <p:nvSpPr>
          <p:cNvPr id="121" name="Shape 121"/>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2</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2337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Many people around the world have dietary restrictions. With the help of my app, they will be able to easily scan barcodes and see if the food item is within their dietary restrictions or not. This includes the 15 million Americans with food allergies. There are also many people that have impaired vision or are unable to read the small fonts that companies use on their nutrition labels. Many people are unaware of what it is that they are consuming. With the help of my app they will be saving time and be aware of what it is that they are consuming.</a:t>
            </a: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64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Here is my solution. My phone application Can iEatThat will read the nutrition facts to you, tell you if you are able to consume the product or not based off of dietary restrictions, save you time, helps those who aren’t able to see well, and store your dietary intake  along with information about nutrients.</a:t>
            </a:r>
          </a:p>
        </p:txBody>
      </p:sp>
      <p:sp>
        <p:nvSpPr>
          <p:cNvPr id="143" name="Shape 143"/>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27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I have made a product that will allow anyone to easily scan barcodes anywhere to get nutrition facts and see if they follow their dietary restrictions. The database will store the information based off of the barcodes and will tell you if you can or cannot eat the product based off of your preferences.</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403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Can iEatThat?’s mission is to help customers be able to save time, have control over their dietary intake, and prevent any danger from happening to those with food allergies. We provide a reliable health tool that can be carried around on your phone at all times and is easily accessible.</a:t>
            </a: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907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My definition of one unit i</a:t>
            </a:r>
            <a:r>
              <a:rPr lang="en-US"/>
              <a:t>s one space of advertisment on my app. </a:t>
            </a:r>
            <a:r>
              <a:rPr lang="en-US" sz="1200" b="0" i="0" u="none" strike="noStrike" cap="none">
                <a:solidFill>
                  <a:schemeClr val="dk1"/>
                </a:solidFill>
                <a:latin typeface="Calibri"/>
                <a:ea typeface="Calibri"/>
                <a:cs typeface="Calibri"/>
                <a:sym typeface="Calibri"/>
              </a:rPr>
              <a:t> due to it all being technologically </a:t>
            </a:r>
            <a:r>
              <a:rPr lang="en-US"/>
              <a:t>adavanced my variable materials are very low.</a:t>
            </a:r>
            <a:r>
              <a:rPr lang="en-US" sz="1200" b="0" i="0" u="none" strike="noStrike" cap="none">
                <a:solidFill>
                  <a:schemeClr val="dk1"/>
                </a:solidFill>
                <a:latin typeface="Calibri"/>
                <a:ea typeface="Calibri"/>
                <a:cs typeface="Calibri"/>
                <a:sym typeface="Calibri"/>
              </a:rPr>
              <a:t>. I mostly have startup prices rather than constant materials I have to buy. I would just have to maintain the app and collect funds, which only takes about 5 min.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035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21383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For Can iEatThat?’s marketing and sales, we will have a facebook, twitter, pinterest, and instagram because these social media platforms have a large portion of my target market. I will also be using guerilla marketing, like street art, dollar marks, and stickers.</a:t>
            </a: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793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946404" y="758952"/>
            <a:ext cx="7063739" cy="4041648"/>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lt1"/>
              </a:buClr>
              <a:buFont typeface="Georgia"/>
              <a:buNone/>
              <a:defRPr sz="6200" b="1" i="0" u="none" strike="noStrike" cap="none">
                <a:solidFill>
                  <a:schemeClr val="l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946404" y="4800600"/>
            <a:ext cx="7063739" cy="1691640"/>
          </a:xfrm>
          <a:prstGeom prst="rect">
            <a:avLst/>
          </a:prstGeom>
          <a:noFill/>
          <a:ln>
            <a:noFill/>
          </a:ln>
        </p:spPr>
        <p:txBody>
          <a:bodyPr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000" b="0" i="0" u="none" strike="noStrike" cap="none">
                <a:solidFill>
                  <a:srgbClr val="BFBFBF"/>
                </a:solidFill>
                <a:latin typeface="Georgia"/>
                <a:ea typeface="Georgia"/>
                <a:cs typeface="Georgia"/>
                <a:sym typeface="Georgia"/>
              </a:defRPr>
            </a:lvl1pPr>
            <a:lvl2pPr marL="457200" marR="0" lvl="1"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2pPr>
            <a:lvl3pPr marL="914400" marR="0" lvl="2"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9pPr>
          </a:lstStyle>
          <a:p>
            <a:endParaRPr/>
          </a:p>
        </p:txBody>
      </p:sp>
      <p:sp>
        <p:nvSpPr>
          <p:cNvPr id="19" name="Shape 19"/>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21" name="Shape 21"/>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22" name="Shape 22"/>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C1DF87"/>
                </a:solidFill>
                <a:latin typeface="Georgia"/>
                <a:ea typeface="Georgia"/>
                <a:cs typeface="Georgia"/>
                <a:sym typeface="Georgia"/>
              </a:rPr>
              <a:t>‹#›</a:t>
            </a:fld>
            <a:endParaRPr lang="en-US" sz="3200" b="0" i="0" u="none" strike="noStrike" cap="none">
              <a:solidFill>
                <a:srgbClr val="C1DF87"/>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p:nvPr/>
        </p:nvSpPr>
        <p:spPr>
          <a:xfrm>
            <a:off x="0" y="5105400"/>
            <a:ext cx="8469630" cy="17526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89" name="Shape 89"/>
          <p:cNvSpPr txBox="1">
            <a:spLocks noGrp="1"/>
          </p:cNvSpPr>
          <p:nvPr>
            <p:ph type="title"/>
          </p:nvPr>
        </p:nvSpPr>
        <p:spPr>
          <a:xfrm>
            <a:off x="685800" y="5257800"/>
            <a:ext cx="7486649" cy="9144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Georgia"/>
              <a:buNone/>
              <a:defRPr sz="2800" b="1" i="0" u="none" strike="noStrike" cap="none">
                <a:solidFill>
                  <a:schemeClr val="l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a:spLocks noGrp="1"/>
          </p:cNvSpPr>
          <p:nvPr>
            <p:ph type="pic" idx="2"/>
          </p:nvPr>
        </p:nvSpPr>
        <p:spPr>
          <a:xfrm>
            <a:off x="0" y="0"/>
            <a:ext cx="8469630" cy="5128922"/>
          </a:xfrm>
          <a:prstGeom prst="rect">
            <a:avLst/>
          </a:prstGeom>
          <a:noFill/>
          <a:ln>
            <a:noFill/>
          </a:ln>
        </p:spPr>
        <p:txBody>
          <a:bodyPr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3200" b="0" i="0" u="none" strike="noStrike" cap="none">
                <a:solidFill>
                  <a:srgbClr val="595959"/>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2800" b="0" i="0" u="none" strike="noStrike" cap="none">
                <a:solidFill>
                  <a:srgbClr val="595959"/>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2400" b="0" i="0" u="none" strike="noStrike" cap="none">
                <a:solidFill>
                  <a:srgbClr val="595959"/>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2000" b="0" i="0" u="none" strike="noStrike" cap="none">
                <a:solidFill>
                  <a:srgbClr val="595959"/>
                </a:solidFill>
                <a:latin typeface="Georgia"/>
                <a:ea typeface="Georgia"/>
                <a:cs typeface="Georgia"/>
                <a:sym typeface="Georgia"/>
              </a:defRPr>
            </a:lvl9pPr>
          </a:lstStyle>
          <a:p>
            <a:endParaRPr/>
          </a:p>
        </p:txBody>
      </p:sp>
      <p:sp>
        <p:nvSpPr>
          <p:cNvPr id="91" name="Shape 91"/>
          <p:cNvSpPr txBox="1">
            <a:spLocks noGrp="1"/>
          </p:cNvSpPr>
          <p:nvPr>
            <p:ph type="body" idx="1"/>
          </p:nvPr>
        </p:nvSpPr>
        <p:spPr>
          <a:xfrm>
            <a:off x="685800" y="6108589"/>
            <a:ext cx="7486649" cy="597010"/>
          </a:xfrm>
          <a:prstGeom prst="rect">
            <a:avLst/>
          </a:prstGeom>
          <a:noFill/>
          <a:ln>
            <a:noFill/>
          </a:ln>
        </p:spPr>
        <p:txBody>
          <a:bodyPr lIns="91425" tIns="91425" rIns="91425" bIns="91425" anchor="t" anchorCtr="0"/>
          <a:lstStyle>
            <a:lvl1pPr marL="0" marR="0" lvl="0" indent="0" algn="l" rtl="0">
              <a:lnSpc>
                <a:spcPct val="100000"/>
              </a:lnSpc>
              <a:spcBef>
                <a:spcPts val="800"/>
              </a:spcBef>
              <a:spcAft>
                <a:spcPts val="200"/>
              </a:spcAft>
              <a:buClr>
                <a:schemeClr val="accent1"/>
              </a:buClr>
              <a:buFont typeface="Arial"/>
              <a:buNone/>
              <a:defRPr sz="1400" b="0" i="0" u="none" strike="noStrike" cap="none">
                <a:solidFill>
                  <a:srgbClr val="BFBFBF"/>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595959"/>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595959"/>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9pPr>
          </a:lstStyle>
          <a:p>
            <a:endParaRPr/>
          </a:p>
        </p:txBody>
      </p:sp>
      <p:sp>
        <p:nvSpPr>
          <p:cNvPr id="92" name="Shape 92"/>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3" name="Shape 93"/>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4" name="Shape 94"/>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body" idx="1"/>
          </p:nvPr>
        </p:nvSpPr>
        <p:spPr>
          <a:xfrm rot="5400000">
            <a:off x="1993995" y="781209"/>
            <a:ext cx="4351336" cy="6446519"/>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98" name="Shape 98"/>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9" name="Shape 99"/>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0" name="Shape 100"/>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101" name="Shape 101"/>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rot="5400000">
            <a:off x="4466431" y="2401093"/>
            <a:ext cx="5897562" cy="1857375"/>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rot="5400000">
            <a:off x="523081" y="429418"/>
            <a:ext cx="5897562" cy="5800725"/>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105" name="Shape 105"/>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6" name="Shape 106"/>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7" name="Shape 107"/>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108" name="Shape 108"/>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946404" y="1828800"/>
            <a:ext cx="6446519" cy="4351336"/>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33" name="Shape 33"/>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4" name="Shape 34"/>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35" name="Shape 35"/>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C1DF87"/>
                </a:solidFill>
                <a:latin typeface="Georgia"/>
                <a:ea typeface="Georgia"/>
                <a:cs typeface="Georgia"/>
                <a:sym typeface="Georgia"/>
              </a:rPr>
              <a:t>‹#›</a:t>
            </a:fld>
            <a:endParaRPr lang="en-US" sz="3200" b="0" i="0" u="none" strike="noStrike" cap="none">
              <a:solidFill>
                <a:srgbClr val="C1DF87"/>
              </a:solidFill>
              <a:latin typeface="Georgia"/>
              <a:ea typeface="Georgia"/>
              <a:cs typeface="Georgia"/>
              <a:sym typeface="Georgia"/>
            </a:endParaRPr>
          </a:p>
        </p:txBody>
      </p:sp>
      <p:sp>
        <p:nvSpPr>
          <p:cNvPr id="36" name="Shape 36"/>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946404" y="758952"/>
            <a:ext cx="7063739" cy="4041648"/>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lt1"/>
              </a:buClr>
              <a:buFont typeface="Georgia"/>
              <a:buNone/>
              <a:defRPr sz="6200" b="1" i="0" u="none" strike="noStrike" cap="none">
                <a:solidFill>
                  <a:schemeClr val="l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subTitle" idx="1"/>
          </p:nvPr>
        </p:nvSpPr>
        <p:spPr>
          <a:xfrm>
            <a:off x="946404" y="4800600"/>
            <a:ext cx="7063739" cy="1691640"/>
          </a:xfrm>
          <a:prstGeom prst="rect">
            <a:avLst/>
          </a:prstGeom>
          <a:noFill/>
          <a:ln>
            <a:noFill/>
          </a:ln>
        </p:spPr>
        <p:txBody>
          <a:bodyPr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000" b="0" i="0" u="none" strike="noStrike" cap="none">
                <a:solidFill>
                  <a:srgbClr val="BFBFBF"/>
                </a:solidFill>
                <a:latin typeface="Georgia"/>
                <a:ea typeface="Georgia"/>
                <a:cs typeface="Georgia"/>
                <a:sym typeface="Georgia"/>
              </a:defRPr>
            </a:lvl1pPr>
            <a:lvl2pPr marL="457200" marR="0" lvl="1"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2pPr>
            <a:lvl3pPr marL="914400" marR="0" lvl="2"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3pPr>
            <a:lvl4pPr marL="1371600" marR="0" lvl="3"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4pPr>
            <a:lvl5pPr marL="1828800" marR="0" lvl="4"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5pPr>
            <a:lvl6pPr marL="2286000" marR="0" lvl="5"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6pPr>
            <a:lvl7pPr marL="2743200" marR="0" lvl="6"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7pPr>
            <a:lvl8pPr marL="3200400" marR="0" lvl="7"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8pPr>
            <a:lvl9pPr marL="3657600" marR="0" lvl="8" indent="0" algn="ctr" rtl="0">
              <a:lnSpc>
                <a:spcPct val="90000"/>
              </a:lnSpc>
              <a:spcBef>
                <a:spcPts val="300"/>
              </a:spcBef>
              <a:spcAft>
                <a:spcPts val="300"/>
              </a:spcAft>
              <a:buClr>
                <a:schemeClr val="accent1"/>
              </a:buClr>
              <a:buFont typeface="Noto Sans Symbols"/>
              <a:buNone/>
              <a:defRPr sz="2000" b="0" i="0" u="none" strike="noStrike" cap="none">
                <a:solidFill>
                  <a:srgbClr val="FEFEFE"/>
                </a:solidFill>
                <a:latin typeface="Georgia"/>
                <a:ea typeface="Georgia"/>
                <a:cs typeface="Georgia"/>
                <a:sym typeface="Georgia"/>
              </a:defRPr>
            </a:lvl9pPr>
          </a:lstStyle>
          <a:p>
            <a:endParaRPr/>
          </a:p>
        </p:txBody>
      </p:sp>
      <p:sp>
        <p:nvSpPr>
          <p:cNvPr id="40" name="Shape 40"/>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42" name="Shape 42"/>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43" name="Shape 43"/>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946404" y="758952"/>
            <a:ext cx="7063739" cy="4041648"/>
          </a:xfrm>
          <a:prstGeom prst="rect">
            <a:avLst/>
          </a:prstGeom>
          <a:noFill/>
          <a:ln>
            <a:noFill/>
          </a:ln>
        </p:spPr>
        <p:txBody>
          <a:bodyPr lIns="91425" tIns="91425" rIns="91425" bIns="91425" anchor="b" anchorCtr="0"/>
          <a:lstStyle>
            <a:lvl1pPr marL="0" marR="0" lvl="0" indent="0" algn="l" rtl="0">
              <a:lnSpc>
                <a:spcPct val="85000"/>
              </a:lnSpc>
              <a:spcBef>
                <a:spcPts val="0"/>
              </a:spcBef>
              <a:buClr>
                <a:schemeClr val="accent1"/>
              </a:buClr>
              <a:buFont typeface="Georgia"/>
              <a:buNone/>
              <a:defRPr sz="62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946404" y="4800600"/>
            <a:ext cx="7063739" cy="1691640"/>
          </a:xfrm>
          <a:prstGeom prst="rect">
            <a:avLst/>
          </a:prstGeom>
          <a:noFill/>
          <a:ln>
            <a:noFill/>
          </a:ln>
        </p:spPr>
        <p:txBody>
          <a:bodyPr lIns="91425" tIns="91425" rIns="91425" bIns="91425" anchor="t" anchorCtr="0"/>
          <a:lstStyle>
            <a:lvl1pPr marL="0" marR="0" lvl="0" indent="0" algn="l" rtl="0">
              <a:lnSpc>
                <a:spcPct val="95000"/>
              </a:lnSpc>
              <a:spcBef>
                <a:spcPts val="1400"/>
              </a:spcBef>
              <a:spcAft>
                <a:spcPts val="200"/>
              </a:spcAft>
              <a:buClr>
                <a:schemeClr val="accent1"/>
              </a:buClr>
              <a:buFont typeface="Arial"/>
              <a:buNone/>
              <a:defRPr sz="2000" b="0" i="0" u="none" strike="noStrike" cap="none">
                <a:solidFill>
                  <a:srgbClr val="7F7F7F"/>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1800" b="0" i="0" u="none" strike="noStrike" cap="none">
                <a:solidFill>
                  <a:srgbClr val="888888"/>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1600" b="0" i="0" u="none" strike="noStrike" cap="none">
                <a:solidFill>
                  <a:srgbClr val="888888"/>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1400" b="0" i="0" u="none" strike="noStrike" cap="none">
                <a:solidFill>
                  <a:srgbClr val="888888"/>
                </a:solidFill>
                <a:latin typeface="Georgia"/>
                <a:ea typeface="Georgia"/>
                <a:cs typeface="Georgia"/>
                <a:sym typeface="Georgia"/>
              </a:defRPr>
            </a:lvl9pPr>
          </a:lstStyle>
          <a:p>
            <a:endParaRPr/>
          </a:p>
        </p:txBody>
      </p:sp>
      <p:sp>
        <p:nvSpPr>
          <p:cNvPr id="47" name="Shape 47"/>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8" name="Shape 48"/>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9" name="Shape 49"/>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50" name="Shape 50"/>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946404" y="1828800"/>
            <a:ext cx="3360419" cy="4351336"/>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54" name="Shape 54"/>
          <p:cNvSpPr txBox="1">
            <a:spLocks noGrp="1"/>
          </p:cNvSpPr>
          <p:nvPr>
            <p:ph type="body" idx="2"/>
          </p:nvPr>
        </p:nvSpPr>
        <p:spPr>
          <a:xfrm>
            <a:off x="4594860" y="1828800"/>
            <a:ext cx="3360419" cy="4351336"/>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55" name="Shape 55"/>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6" name="Shape 56"/>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7" name="Shape 57"/>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58" name="Shape 58"/>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946404" y="1713655"/>
            <a:ext cx="3360419" cy="731519"/>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595959"/>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595959"/>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9pPr>
          </a:lstStyle>
          <a:p>
            <a:endParaRPr/>
          </a:p>
        </p:txBody>
      </p:sp>
      <p:sp>
        <p:nvSpPr>
          <p:cNvPr id="62" name="Shape 62"/>
          <p:cNvSpPr txBox="1">
            <a:spLocks noGrp="1"/>
          </p:cNvSpPr>
          <p:nvPr>
            <p:ph type="body" idx="2"/>
          </p:nvPr>
        </p:nvSpPr>
        <p:spPr>
          <a:xfrm>
            <a:off x="946404" y="2507550"/>
            <a:ext cx="3360419" cy="3664649"/>
          </a:xfrm>
          <a:prstGeom prst="rect">
            <a:avLst/>
          </a:prstGeom>
          <a:noFill/>
          <a:ln>
            <a:noFill/>
          </a:ln>
        </p:spPr>
        <p:txBody>
          <a:bodyPr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rgbClr val="595959"/>
                </a:solidFill>
                <a:latin typeface="Georgia"/>
                <a:ea typeface="Georgia"/>
                <a:cs typeface="Georgia"/>
                <a:sym typeface="Georgia"/>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63" name="Shape 63"/>
          <p:cNvSpPr txBox="1">
            <a:spLocks noGrp="1"/>
          </p:cNvSpPr>
          <p:nvPr>
            <p:ph type="body" idx="3"/>
          </p:nvPr>
        </p:nvSpPr>
        <p:spPr>
          <a:xfrm>
            <a:off x="4594860" y="1713655"/>
            <a:ext cx="3360419" cy="731519"/>
          </a:xfrm>
          <a:prstGeom prst="rect">
            <a:avLst/>
          </a:prstGeom>
          <a:noFill/>
          <a:ln>
            <a:noFill/>
          </a:ln>
        </p:spPr>
        <p:txBody>
          <a:bodyPr lIns="91425" tIns="91425" rIns="91425" bIns="91425" anchor="b" anchorCtr="0"/>
          <a:lstStyle>
            <a:lvl1pPr marL="0" marR="0" lvl="0" indent="0" algn="l" rtl="0">
              <a:lnSpc>
                <a:spcPct val="95000"/>
              </a:lnSpc>
              <a:spcBef>
                <a:spcPts val="0"/>
              </a:spcBef>
              <a:spcAft>
                <a:spcPts val="200"/>
              </a:spcAft>
              <a:buClr>
                <a:schemeClr val="accent1"/>
              </a:buClr>
              <a:buFont typeface="Arial"/>
              <a:buNone/>
              <a:defRPr sz="2000" b="0" i="0" u="none" strike="noStrike" cap="none">
                <a:solidFill>
                  <a:schemeClr val="dk2"/>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2000" b="1" i="0" u="none" strike="noStrike" cap="none">
                <a:solidFill>
                  <a:srgbClr val="595959"/>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1800" b="1" i="0" u="none" strike="noStrike" cap="none">
                <a:solidFill>
                  <a:srgbClr val="595959"/>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1600" b="1" i="0" u="none" strike="noStrike" cap="none">
                <a:solidFill>
                  <a:srgbClr val="595959"/>
                </a:solidFill>
                <a:latin typeface="Georgia"/>
                <a:ea typeface="Georgia"/>
                <a:cs typeface="Georgia"/>
                <a:sym typeface="Georgia"/>
              </a:defRPr>
            </a:lvl9pPr>
          </a:lstStyle>
          <a:p>
            <a:endParaRPr/>
          </a:p>
        </p:txBody>
      </p:sp>
      <p:sp>
        <p:nvSpPr>
          <p:cNvPr id="64" name="Shape 64"/>
          <p:cNvSpPr txBox="1">
            <a:spLocks noGrp="1"/>
          </p:cNvSpPr>
          <p:nvPr>
            <p:ph type="body" idx="4"/>
          </p:nvPr>
        </p:nvSpPr>
        <p:spPr>
          <a:xfrm>
            <a:off x="4594860" y="2507550"/>
            <a:ext cx="3360419" cy="3664649"/>
          </a:xfrm>
          <a:prstGeom prst="rect">
            <a:avLst/>
          </a:prstGeom>
          <a:noFill/>
          <a:ln>
            <a:noFill/>
          </a:ln>
        </p:spPr>
        <p:txBody>
          <a:bodyPr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rgbClr val="595959"/>
                </a:solidFill>
                <a:latin typeface="Georgia"/>
                <a:ea typeface="Georgia"/>
                <a:cs typeface="Georgia"/>
                <a:sym typeface="Georgia"/>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65" name="Shape 65"/>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6" name="Shape 66"/>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7" name="Shape 67"/>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68" name="Shape 68"/>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2" name="Shape 72"/>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3" name="Shape 73"/>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74" name="Shape 74"/>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7" name="Shape 77"/>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8" name="Shape 78"/>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
        <p:nvSpPr>
          <p:cNvPr id="79" name="Shape 79"/>
          <p:cNvSpPr/>
          <p:nvPr/>
        </p:nvSpPr>
        <p:spPr>
          <a:xfrm>
            <a:off x="0" y="0"/>
            <a:ext cx="342899" cy="6858000"/>
          </a:xfrm>
          <a:prstGeom prst="rect">
            <a:avLst/>
          </a:prstGeom>
          <a:solidFill>
            <a:srgbClr val="86A794"/>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30935" y="457200"/>
            <a:ext cx="2400300" cy="160019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28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a:off x="3378200" y="685800"/>
            <a:ext cx="4559300" cy="5486399"/>
          </a:xfrm>
          <a:prstGeom prst="rect">
            <a:avLst/>
          </a:prstGeom>
          <a:noFill/>
          <a:ln>
            <a:noFill/>
          </a:ln>
        </p:spPr>
        <p:txBody>
          <a:bodyPr lIns="91425" tIns="91425" rIns="91425" bIns="91425" anchor="t" anchorCtr="0"/>
          <a:lstStyle>
            <a:lvl1pPr marL="182880" marR="0" lvl="0" indent="-91440" algn="l" rtl="0">
              <a:lnSpc>
                <a:spcPct val="95000"/>
              </a:lnSpc>
              <a:spcBef>
                <a:spcPts val="1400"/>
              </a:spcBef>
              <a:spcAft>
                <a:spcPts val="200"/>
              </a:spcAft>
              <a:buClr>
                <a:schemeClr val="accent1"/>
              </a:buClr>
              <a:buSzPct val="79999"/>
              <a:buFont typeface="Arial"/>
              <a:buChar char="•"/>
              <a:defRPr sz="1800" b="0" i="0" u="none" strike="noStrike" cap="none">
                <a:solidFill>
                  <a:srgbClr val="595959"/>
                </a:solidFill>
                <a:latin typeface="Georgia"/>
                <a:ea typeface="Georgia"/>
                <a:cs typeface="Georgia"/>
                <a:sym typeface="Georgia"/>
              </a:defRPr>
            </a:lvl1pPr>
            <a:lvl2pPr marL="457200" marR="0" lvl="1" indent="-88900"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2pPr>
            <a:lvl3pPr marL="731520" marR="0" lvl="2" indent="-9651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83" name="Shape 83"/>
          <p:cNvSpPr txBox="1">
            <a:spLocks noGrp="1"/>
          </p:cNvSpPr>
          <p:nvPr>
            <p:ph type="body" idx="2"/>
          </p:nvPr>
        </p:nvSpPr>
        <p:spPr>
          <a:xfrm>
            <a:off x="630935" y="2099734"/>
            <a:ext cx="2400300" cy="3810001"/>
          </a:xfrm>
          <a:prstGeom prst="rect">
            <a:avLst/>
          </a:prstGeom>
          <a:noFill/>
          <a:ln>
            <a:noFill/>
          </a:ln>
        </p:spPr>
        <p:txBody>
          <a:bodyPr lIns="91425" tIns="91425" rIns="91425" bIns="91425" anchor="t" anchorCtr="0"/>
          <a:lstStyle>
            <a:lvl1pPr marL="0" marR="0" lvl="0" indent="0" algn="l" rtl="0">
              <a:lnSpc>
                <a:spcPct val="114000"/>
              </a:lnSpc>
              <a:spcBef>
                <a:spcPts val="800"/>
              </a:spcBef>
              <a:spcAft>
                <a:spcPts val="200"/>
              </a:spcAft>
              <a:buClr>
                <a:schemeClr val="accent1"/>
              </a:buClr>
              <a:buFont typeface="Arial"/>
              <a:buNone/>
              <a:defRPr sz="1400" b="0" i="0" u="none" strike="noStrike" cap="none">
                <a:solidFill>
                  <a:srgbClr val="595959"/>
                </a:solidFill>
                <a:latin typeface="Georgia"/>
                <a:ea typeface="Georgia"/>
                <a:cs typeface="Georgia"/>
                <a:sym typeface="Georgia"/>
              </a:defRPr>
            </a:lvl1pPr>
            <a:lvl2pPr marL="457200" marR="0" lvl="1" indent="0" algn="l" rtl="0">
              <a:lnSpc>
                <a:spcPct val="90000"/>
              </a:lnSpc>
              <a:spcBef>
                <a:spcPts val="300"/>
              </a:spcBef>
              <a:spcAft>
                <a:spcPts val="300"/>
              </a:spcAft>
              <a:buClr>
                <a:schemeClr val="accent1"/>
              </a:buClr>
              <a:buFont typeface="Noto Sans Symbols"/>
              <a:buNone/>
              <a:defRPr sz="1200" b="0" i="0" u="none" strike="noStrike" cap="none">
                <a:solidFill>
                  <a:srgbClr val="595959"/>
                </a:solidFill>
                <a:latin typeface="Georgia"/>
                <a:ea typeface="Georgia"/>
                <a:cs typeface="Georgia"/>
                <a:sym typeface="Georgia"/>
              </a:defRPr>
            </a:lvl2pPr>
            <a:lvl3pPr marL="914400" marR="0" lvl="2" indent="0" algn="l" rtl="0">
              <a:lnSpc>
                <a:spcPct val="90000"/>
              </a:lnSpc>
              <a:spcBef>
                <a:spcPts val="300"/>
              </a:spcBef>
              <a:spcAft>
                <a:spcPts val="300"/>
              </a:spcAft>
              <a:buClr>
                <a:schemeClr val="accent1"/>
              </a:buClr>
              <a:buFont typeface="Noto Sans Symbols"/>
              <a:buNone/>
              <a:defRPr sz="1000" b="0" i="0" u="none" strike="noStrike" cap="none">
                <a:solidFill>
                  <a:srgbClr val="595959"/>
                </a:solidFill>
                <a:latin typeface="Georgia"/>
                <a:ea typeface="Georgia"/>
                <a:cs typeface="Georgia"/>
                <a:sym typeface="Georgia"/>
              </a:defRPr>
            </a:lvl3pPr>
            <a:lvl4pPr marL="1371600" marR="0" lvl="3"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4pPr>
            <a:lvl5pPr marL="1828800" marR="0" lvl="4"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5pPr>
            <a:lvl6pPr marL="2286000" marR="0" lvl="5"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6pPr>
            <a:lvl7pPr marL="2743200" marR="0" lvl="6"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7pPr>
            <a:lvl8pPr marL="3200400" marR="0" lvl="7"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8pPr>
            <a:lvl9pPr marL="3657600" marR="0" lvl="8" indent="0" algn="l" rtl="0">
              <a:lnSpc>
                <a:spcPct val="90000"/>
              </a:lnSpc>
              <a:spcBef>
                <a:spcPts val="300"/>
              </a:spcBef>
              <a:spcAft>
                <a:spcPts val="300"/>
              </a:spcAft>
              <a:buClr>
                <a:schemeClr val="accent1"/>
              </a:buClr>
              <a:buFont typeface="Noto Sans Symbols"/>
              <a:buNone/>
              <a:defRPr sz="900" b="0" i="0" u="none" strike="noStrike" cap="none">
                <a:solidFill>
                  <a:srgbClr val="595959"/>
                </a:solidFill>
                <a:latin typeface="Georgia"/>
                <a:ea typeface="Georgia"/>
                <a:cs typeface="Georgia"/>
                <a:sym typeface="Georgia"/>
              </a:defRPr>
            </a:lvl9pPr>
          </a:lstStyle>
          <a:p>
            <a:endParaRPr/>
          </a:p>
        </p:txBody>
      </p:sp>
      <p:sp>
        <p:nvSpPr>
          <p:cNvPr id="84" name="Shape 84"/>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5" name="Shape 85"/>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6" name="Shape 86"/>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a:solidFill>
                  <a:srgbClr val="C1DF87"/>
                </a:solidFill>
                <a:latin typeface="Georgia"/>
                <a:ea typeface="Georgia"/>
                <a:cs typeface="Georgia"/>
                <a:sym typeface="Georgia"/>
              </a:rPr>
              <a:t>‹#›</a:t>
            </a:fld>
            <a:endParaRPr lang="en-US" sz="3200">
              <a:solidFill>
                <a:srgbClr val="C1DF87"/>
              </a:solidFill>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8418195" y="0"/>
            <a:ext cx="731519"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946404" y="1828800"/>
            <a:ext cx="6446519" cy="4351336"/>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FEFEFE"/>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FEFEFE"/>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FEFEFE"/>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FEFEFE"/>
                </a:solidFill>
                <a:latin typeface="Georgia"/>
                <a:ea typeface="Georgia"/>
                <a:cs typeface="Georgia"/>
                <a:sym typeface="Georgia"/>
              </a:defRPr>
            </a:lvl9pPr>
          </a:lstStyle>
          <a:p>
            <a:endParaRPr/>
          </a:p>
        </p:txBody>
      </p:sp>
      <p:sp>
        <p:nvSpPr>
          <p:cNvPr id="13" name="Shape 13"/>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14" name="Shape 14"/>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lt1"/>
                </a:solidFill>
                <a:latin typeface="Georgia"/>
                <a:ea typeface="Georgia"/>
                <a:cs typeface="Georgia"/>
                <a:sym typeface="Georgia"/>
              </a:defRPr>
            </a:lvl2pPr>
            <a:lvl3pPr marL="914400" marR="0" lvl="2" indent="0" algn="l" rtl="0">
              <a:spcBef>
                <a:spcPts val="0"/>
              </a:spcBef>
              <a:buNone/>
              <a:defRPr sz="1800" b="0" i="0" u="none" strike="noStrike" cap="none">
                <a:solidFill>
                  <a:schemeClr val="lt1"/>
                </a:solidFill>
                <a:latin typeface="Georgia"/>
                <a:ea typeface="Georgia"/>
                <a:cs typeface="Georgia"/>
                <a:sym typeface="Georgia"/>
              </a:defRPr>
            </a:lvl3pPr>
            <a:lvl4pPr marL="1371600" marR="0" lvl="3" indent="0" algn="l" rtl="0">
              <a:spcBef>
                <a:spcPts val="0"/>
              </a:spcBef>
              <a:buNone/>
              <a:defRPr sz="1800" b="0" i="0" u="none" strike="noStrike" cap="none">
                <a:solidFill>
                  <a:schemeClr val="lt1"/>
                </a:solidFill>
                <a:latin typeface="Georgia"/>
                <a:ea typeface="Georgia"/>
                <a:cs typeface="Georgia"/>
                <a:sym typeface="Georgia"/>
              </a:defRPr>
            </a:lvl4pPr>
            <a:lvl5pPr marL="1828800" marR="0" lvl="4" indent="0" algn="l" rtl="0">
              <a:spcBef>
                <a:spcPts val="0"/>
              </a:spcBef>
              <a:buNone/>
              <a:defRPr sz="1800" b="0" i="0" u="none" strike="noStrike" cap="none">
                <a:solidFill>
                  <a:schemeClr val="lt1"/>
                </a:solidFill>
                <a:latin typeface="Georgia"/>
                <a:ea typeface="Georgia"/>
                <a:cs typeface="Georgia"/>
                <a:sym typeface="Georgia"/>
              </a:defRPr>
            </a:lvl5pPr>
            <a:lvl6pPr marL="2286000" marR="0" lvl="5" indent="0" algn="l" rtl="0">
              <a:spcBef>
                <a:spcPts val="0"/>
              </a:spcBef>
              <a:buNone/>
              <a:defRPr sz="1800" b="0" i="0" u="none" strike="noStrike" cap="none">
                <a:solidFill>
                  <a:schemeClr val="lt1"/>
                </a:solidFill>
                <a:latin typeface="Georgia"/>
                <a:ea typeface="Georgia"/>
                <a:cs typeface="Georgia"/>
                <a:sym typeface="Georgia"/>
              </a:defRPr>
            </a:lvl6pPr>
            <a:lvl7pPr marL="2743200" marR="0" lvl="6" indent="0" algn="l" rtl="0">
              <a:spcBef>
                <a:spcPts val="0"/>
              </a:spcBef>
              <a:buNone/>
              <a:defRPr sz="1800" b="0" i="0" u="none" strike="noStrike" cap="none">
                <a:solidFill>
                  <a:schemeClr val="lt1"/>
                </a:solidFill>
                <a:latin typeface="Georgia"/>
                <a:ea typeface="Georgia"/>
                <a:cs typeface="Georgia"/>
                <a:sym typeface="Georgia"/>
              </a:defRPr>
            </a:lvl7pPr>
            <a:lvl8pPr marL="3200400" marR="0" lvl="7" indent="0" algn="l" rtl="0">
              <a:spcBef>
                <a:spcPts val="0"/>
              </a:spcBef>
              <a:buNone/>
              <a:defRPr sz="1800" b="0" i="0" u="none" strike="noStrike" cap="none">
                <a:solidFill>
                  <a:schemeClr val="lt1"/>
                </a:solidFill>
                <a:latin typeface="Georgia"/>
                <a:ea typeface="Georgia"/>
                <a:cs typeface="Georgia"/>
                <a:sym typeface="Georgia"/>
              </a:defRPr>
            </a:lvl8pPr>
            <a:lvl9pPr marL="3657600" marR="0" lvl="8" indent="0" algn="l" rtl="0">
              <a:spcBef>
                <a:spcPts val="0"/>
              </a:spcBef>
              <a:buNone/>
              <a:defRPr sz="1800" b="0" i="0" u="none" strike="noStrike" cap="none">
                <a:solidFill>
                  <a:schemeClr val="lt1"/>
                </a:solidFill>
                <a:latin typeface="Georgia"/>
                <a:ea typeface="Georgia"/>
                <a:cs typeface="Georgia"/>
                <a:sym typeface="Georgia"/>
              </a:defRPr>
            </a:lvl9pPr>
          </a:lstStyle>
          <a:p>
            <a:endParaRPr/>
          </a:p>
        </p:txBody>
      </p:sp>
      <p:sp>
        <p:nvSpPr>
          <p:cNvPr id="15" name="Shape 15"/>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C1DF87"/>
                </a:solidFill>
                <a:latin typeface="Georgia"/>
                <a:ea typeface="Georgia"/>
                <a:cs typeface="Georgia"/>
                <a:sym typeface="Georgia"/>
              </a:rPr>
              <a:t>‹#›</a:t>
            </a:fld>
            <a:endParaRPr lang="en-US" sz="3200" b="0" i="0" u="none" strike="noStrike" cap="none">
              <a:solidFill>
                <a:srgbClr val="C1DF87"/>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p:nvPr/>
        </p:nvSpPr>
        <p:spPr>
          <a:xfrm>
            <a:off x="8418195" y="0"/>
            <a:ext cx="731519" cy="68580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txBox="1">
            <a:spLocks noGrp="1"/>
          </p:cNvSpPr>
          <p:nvPr>
            <p:ph type="title"/>
          </p:nvPr>
        </p:nvSpPr>
        <p:spPr>
          <a:xfrm>
            <a:off x="946404" y="365760"/>
            <a:ext cx="7269480" cy="1325562"/>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accent1"/>
              </a:buClr>
              <a:buFont typeface="Georgia"/>
              <a:buNone/>
              <a:defRPr sz="4000" b="1" i="0" u="none" strike="noStrike" cap="none">
                <a:solidFill>
                  <a:schemeClr val="accent1"/>
                </a:solidFill>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946404" y="1828800"/>
            <a:ext cx="6446519" cy="4351336"/>
          </a:xfrm>
          <a:prstGeom prst="rect">
            <a:avLst/>
          </a:prstGeom>
          <a:noFill/>
          <a:ln>
            <a:noFill/>
          </a:ln>
        </p:spPr>
        <p:txBody>
          <a:bodyPr lIns="91425" tIns="91425" rIns="91425" bIns="91425" anchor="t" anchorCtr="0"/>
          <a:lstStyle>
            <a:lvl1pPr marL="182880" marR="0" lvl="0" indent="-81279" algn="l" rtl="0">
              <a:lnSpc>
                <a:spcPct val="95000"/>
              </a:lnSpc>
              <a:spcBef>
                <a:spcPts val="1400"/>
              </a:spcBef>
              <a:spcAft>
                <a:spcPts val="200"/>
              </a:spcAft>
              <a:buClr>
                <a:schemeClr val="accent1"/>
              </a:buClr>
              <a:buSzPct val="80000"/>
              <a:buFont typeface="Arial"/>
              <a:buChar char="•"/>
              <a:defRPr sz="2000" b="0" i="0" u="none" strike="noStrike" cap="none">
                <a:solidFill>
                  <a:srgbClr val="595959"/>
                </a:solidFill>
                <a:latin typeface="Georgia"/>
                <a:ea typeface="Georgia"/>
                <a:cs typeface="Georgia"/>
                <a:sym typeface="Georgia"/>
              </a:defRPr>
            </a:lvl1pPr>
            <a:lvl2pPr marL="457200" marR="0" lvl="1" indent="-76200" algn="l" rtl="0">
              <a:lnSpc>
                <a:spcPct val="90000"/>
              </a:lnSpc>
              <a:spcBef>
                <a:spcPts val="300"/>
              </a:spcBef>
              <a:spcAft>
                <a:spcPts val="300"/>
              </a:spcAft>
              <a:buClr>
                <a:schemeClr val="accent1"/>
              </a:buClr>
              <a:buSzPct val="100000"/>
              <a:buFont typeface="Noto Sans Symbols"/>
              <a:buChar char="⚫"/>
              <a:defRPr sz="1800" b="0" i="0" u="none" strike="noStrike" cap="none">
                <a:solidFill>
                  <a:srgbClr val="595959"/>
                </a:solidFill>
                <a:latin typeface="Georgia"/>
                <a:ea typeface="Georgia"/>
                <a:cs typeface="Georgia"/>
                <a:sym typeface="Georgia"/>
              </a:defRPr>
            </a:lvl2pPr>
            <a:lvl3pPr marL="731520" marR="0" lvl="2" indent="-83819" algn="l" rtl="0">
              <a:lnSpc>
                <a:spcPct val="90000"/>
              </a:lnSpc>
              <a:spcBef>
                <a:spcPts val="300"/>
              </a:spcBef>
              <a:spcAft>
                <a:spcPts val="300"/>
              </a:spcAft>
              <a:buClr>
                <a:schemeClr val="accent1"/>
              </a:buClr>
              <a:buSzPct val="100000"/>
              <a:buFont typeface="Noto Sans Symbols"/>
              <a:buChar char="⚫"/>
              <a:defRPr sz="1600" b="0" i="0" u="none" strike="noStrike" cap="none">
                <a:solidFill>
                  <a:srgbClr val="595959"/>
                </a:solidFill>
                <a:latin typeface="Georgia"/>
                <a:ea typeface="Georgia"/>
                <a:cs typeface="Georgia"/>
                <a:sym typeface="Georgia"/>
              </a:defRPr>
            </a:lvl3pPr>
            <a:lvl4pPr marL="1005839" marR="0" lvl="3" indent="-10413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4pPr>
            <a:lvl5pPr marL="1280160" marR="0" lvl="4" indent="-9906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5pPr>
            <a:lvl6pPr marL="1600000" marR="0" lvl="5" indent="-1522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6pPr>
            <a:lvl7pPr marL="1899999" marR="0" lvl="6" indent="-1473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7pPr>
            <a:lvl8pPr marL="2200000" marR="0" lvl="7" indent="-142600"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8pPr>
            <a:lvl9pPr marL="2500000" marR="0" lvl="8" indent="-150499" algn="l" rtl="0">
              <a:lnSpc>
                <a:spcPct val="90000"/>
              </a:lnSpc>
              <a:spcBef>
                <a:spcPts val="300"/>
              </a:spcBef>
              <a:spcAft>
                <a:spcPts val="300"/>
              </a:spcAft>
              <a:buClr>
                <a:schemeClr val="accent1"/>
              </a:buClr>
              <a:buSzPct val="100000"/>
              <a:buFont typeface="Noto Sans Symbols"/>
              <a:buChar char="⚫"/>
              <a:defRPr sz="1400" b="0" i="0" u="none" strike="noStrike" cap="none">
                <a:solidFill>
                  <a:srgbClr val="595959"/>
                </a:solidFill>
                <a:latin typeface="Georgia"/>
                <a:ea typeface="Georgia"/>
                <a:cs typeface="Georgia"/>
                <a:sym typeface="Georgia"/>
              </a:defRPr>
            </a:lvl9pPr>
          </a:lstStyle>
          <a:p>
            <a:endParaRPr/>
          </a:p>
        </p:txBody>
      </p:sp>
      <p:sp>
        <p:nvSpPr>
          <p:cNvPr id="27" name="Shape 27"/>
          <p:cNvSpPr txBox="1">
            <a:spLocks noGrp="1"/>
          </p:cNvSpPr>
          <p:nvPr>
            <p:ph type="dt" idx="10"/>
          </p:nvPr>
        </p:nvSpPr>
        <p:spPr>
          <a:xfrm rot="-5400000">
            <a:off x="7831456" y="1044177"/>
            <a:ext cx="1904999" cy="273843"/>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8" name="Shape 28"/>
          <p:cNvSpPr txBox="1">
            <a:spLocks noGrp="1"/>
          </p:cNvSpPr>
          <p:nvPr>
            <p:ph type="ftr" idx="11"/>
          </p:nvPr>
        </p:nvSpPr>
        <p:spPr>
          <a:xfrm rot="-5400000">
            <a:off x="6993254" y="4092178"/>
            <a:ext cx="3581399" cy="273843"/>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rgbClr val="D5EAAE"/>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9" name="Shape 29"/>
          <p:cNvSpPr txBox="1">
            <a:spLocks noGrp="1"/>
          </p:cNvSpPr>
          <p:nvPr>
            <p:ph type="sldNum" idx="12"/>
          </p:nvPr>
        </p:nvSpPr>
        <p:spPr>
          <a:xfrm>
            <a:off x="8441054" y="6172201"/>
            <a:ext cx="685799" cy="593724"/>
          </a:xfrm>
          <a:prstGeom prst="rect">
            <a:avLst/>
          </a:prstGeom>
          <a:noFill/>
          <a:ln>
            <a:noFill/>
          </a:ln>
        </p:spPr>
        <p:txBody>
          <a:bodyPr lIns="27425" tIns="45700" rIns="27425" bIns="45700" anchor="ctr" anchorCtr="0">
            <a:noAutofit/>
          </a:bodyPr>
          <a:lstStyle/>
          <a:p>
            <a:pPr marL="0" marR="0" lvl="0" indent="0" algn="ctr" rtl="0">
              <a:spcBef>
                <a:spcPts val="0"/>
              </a:spcBef>
              <a:buSzPct val="25000"/>
              <a:buNone/>
            </a:pPr>
            <a:fld id="{00000000-1234-1234-1234-123412341234}" type="slidenum">
              <a:rPr lang="en-US" sz="3200" b="0" i="0" u="none" strike="noStrike" cap="none">
                <a:solidFill>
                  <a:srgbClr val="C1DF87"/>
                </a:solidFill>
                <a:latin typeface="Georgia"/>
                <a:ea typeface="Georgia"/>
                <a:cs typeface="Georgia"/>
                <a:sym typeface="Georgia"/>
              </a:rPr>
              <a:t>‹#›</a:t>
            </a:fld>
            <a:endParaRPr lang="en-US" sz="3200" b="0" i="0" u="none" strike="noStrike" cap="none">
              <a:solidFill>
                <a:srgbClr val="C1DF87"/>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512083" y="939545"/>
            <a:ext cx="7063739" cy="4041648"/>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chemeClr val="lt1"/>
              </a:buClr>
              <a:buSzPct val="25000"/>
              <a:buFont typeface="Bell MT"/>
              <a:buNone/>
            </a:pPr>
            <a:r>
              <a:rPr lang="en-US" sz="6200" b="1" i="0" u="none" strike="noStrike" cap="none">
                <a:solidFill>
                  <a:schemeClr val="lt1"/>
                </a:solidFill>
                <a:latin typeface="Bell MT"/>
                <a:ea typeface="Bell MT"/>
                <a:cs typeface="Bell MT"/>
                <a:sym typeface="Bell MT"/>
              </a:rPr>
              <a:t/>
            </a:r>
            <a:br>
              <a:rPr lang="en-US" sz="6200" b="1" i="0" u="none" strike="noStrike" cap="none">
                <a:solidFill>
                  <a:schemeClr val="lt1"/>
                </a:solidFill>
                <a:latin typeface="Bell MT"/>
                <a:ea typeface="Bell MT"/>
                <a:cs typeface="Bell MT"/>
                <a:sym typeface="Bell MT"/>
              </a:rPr>
            </a:br>
            <a:endParaRPr lang="en-US" sz="6200" b="1" i="0" u="none" strike="noStrike" cap="none">
              <a:solidFill>
                <a:schemeClr val="lt1"/>
              </a:solidFill>
              <a:latin typeface="Bell MT"/>
              <a:ea typeface="Bell MT"/>
              <a:cs typeface="Bell MT"/>
              <a:sym typeface="Bell MT"/>
            </a:endParaRPr>
          </a:p>
        </p:txBody>
      </p:sp>
      <p:sp>
        <p:nvSpPr>
          <p:cNvPr id="115" name="Shape 115"/>
          <p:cNvSpPr txBox="1"/>
          <p:nvPr/>
        </p:nvSpPr>
        <p:spPr>
          <a:xfrm>
            <a:off x="273288" y="990600"/>
            <a:ext cx="7541328" cy="39395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5000" b="0" i="0" u="none" strike="noStrike" cap="none">
                <a:solidFill>
                  <a:srgbClr val="92D050"/>
                </a:solidFill>
                <a:latin typeface="Georgia"/>
                <a:ea typeface="Georgia"/>
                <a:cs typeface="Georgia"/>
                <a:sym typeface="Georgia"/>
              </a:rPr>
              <a:t>180</a:t>
            </a:r>
          </a:p>
        </p:txBody>
      </p:sp>
      <p:sp>
        <p:nvSpPr>
          <p:cNvPr id="116" name="Shape 116"/>
          <p:cNvSpPr/>
          <p:nvPr/>
        </p:nvSpPr>
        <p:spPr>
          <a:xfrm>
            <a:off x="986729" y="1008709"/>
            <a:ext cx="6114448" cy="3903320"/>
          </a:xfrm>
          <a:prstGeom prst="rect">
            <a:avLst/>
          </a:prstGeom>
          <a:noFill/>
          <a:ln w="762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00B050"/>
              </a:solidFill>
              <a:latin typeface="Georgia"/>
              <a:ea typeface="Georgia"/>
              <a:cs typeface="Georgia"/>
              <a:sym typeface="Georgia"/>
            </a:endParaRPr>
          </a:p>
        </p:txBody>
      </p:sp>
      <p:pic>
        <p:nvPicPr>
          <p:cNvPr id="117" name="Shape 117"/>
          <p:cNvPicPr preferRelativeResize="0"/>
          <p:nvPr/>
        </p:nvPicPr>
        <p:blipFill rotWithShape="1">
          <a:blip r:embed="rId3">
            <a:alphaModFix/>
          </a:blip>
          <a:srcRect/>
          <a:stretch/>
        </p:blipFill>
        <p:spPr>
          <a:xfrm>
            <a:off x="381000" y="5943600"/>
            <a:ext cx="1616074" cy="80486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32881" y="0"/>
            <a:ext cx="8305799" cy="92932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sz="4800" b="1" i="0" u="none" strike="noStrike" cap="none">
                <a:solidFill>
                  <a:schemeClr val="accent1"/>
                </a:solidFill>
                <a:latin typeface="Georgia"/>
                <a:ea typeface="Georgia"/>
                <a:cs typeface="Georgia"/>
                <a:sym typeface="Georgia"/>
              </a:rPr>
              <a:t>Competitive Advantages</a:t>
            </a:r>
          </a:p>
        </p:txBody>
      </p:sp>
      <p:graphicFrame>
        <p:nvGraphicFramePr>
          <p:cNvPr id="205" name="Shape 205"/>
          <p:cNvGraphicFramePr/>
          <p:nvPr>
            <p:extLst>
              <p:ext uri="{D42A27DB-BD31-4B8C-83A1-F6EECF244321}">
                <p14:modId xmlns:p14="http://schemas.microsoft.com/office/powerpoint/2010/main" val="1798172236"/>
              </p:ext>
            </p:extLst>
          </p:nvPr>
        </p:nvGraphicFramePr>
        <p:xfrm>
          <a:off x="381000" y="1295400"/>
          <a:ext cx="7924800" cy="2603880"/>
        </p:xfrm>
        <a:graphic>
          <a:graphicData uri="http://schemas.openxmlformats.org/drawingml/2006/table">
            <a:tbl>
              <a:tblPr firstRow="1" bandRow="1">
                <a:noFill/>
                <a:tableStyleId>{033BCA21-185C-4012-9960-AB713CE2D7C8}</a:tableStyleId>
              </a:tblPr>
              <a:tblGrid>
                <a:gridCol w="1981200"/>
                <a:gridCol w="1981200"/>
                <a:gridCol w="1981200"/>
                <a:gridCol w="1981200"/>
              </a:tblGrid>
              <a:tr h="748925">
                <a:tc>
                  <a:txBody>
                    <a:bodyPr/>
                    <a:lstStyle/>
                    <a:p>
                      <a:pPr marL="0" marR="0" lvl="0" indent="0" algn="l" rtl="0">
                        <a:spcBef>
                          <a:spcPts val="0"/>
                        </a:spcBef>
                        <a:buSzPct val="25000"/>
                        <a:buNone/>
                      </a:pPr>
                      <a:endParaRPr sz="1800" dirty="0"/>
                    </a:p>
                  </a:txBody>
                  <a:tcPr marL="91450" marR="91450" marT="45725" marB="45725"/>
                </a:tc>
                <a:tc>
                  <a:txBody>
                    <a:bodyPr/>
                    <a:lstStyle/>
                    <a:p>
                      <a:pPr marL="0" marR="0" lvl="0" indent="0" algn="l" rtl="0">
                        <a:spcBef>
                          <a:spcPts val="0"/>
                        </a:spcBef>
                        <a:buSzPct val="25000"/>
                        <a:buNone/>
                      </a:pPr>
                      <a:endParaRPr lang="en-US" sz="1800" dirty="0"/>
                    </a:p>
                  </a:txBody>
                  <a:tcPr marL="91450" marR="91450" marT="45725" marB="45725"/>
                </a:tc>
                <a:tc>
                  <a:txBody>
                    <a:bodyPr/>
                    <a:lstStyle/>
                    <a:p>
                      <a:pPr marL="0" marR="0" lvl="0" indent="0" algn="l" rtl="0">
                        <a:spcBef>
                          <a:spcPts val="0"/>
                        </a:spcBef>
                        <a:buSzPct val="25000"/>
                        <a:buNone/>
                      </a:pPr>
                      <a:r>
                        <a:rPr lang="en-US" sz="1800"/>
                        <a:t>MyNetDuart PRO</a:t>
                      </a:r>
                    </a:p>
                  </a:txBody>
                  <a:tcPr marL="91450" marR="91450" marT="45725" marB="45725"/>
                </a:tc>
                <a:tc>
                  <a:txBody>
                    <a:bodyPr/>
                    <a:lstStyle/>
                    <a:p>
                      <a:pPr marL="0" marR="0" lvl="0" indent="0" algn="l" rtl="0">
                        <a:spcBef>
                          <a:spcPts val="0"/>
                        </a:spcBef>
                        <a:buSzPct val="25000"/>
                        <a:buNone/>
                      </a:pPr>
                      <a:r>
                        <a:rPr lang="en-US" sz="1800"/>
                        <a:t>ipiit</a:t>
                      </a:r>
                    </a:p>
                  </a:txBody>
                  <a:tcPr marL="91450" marR="91450" marT="45725" marB="45725"/>
                </a:tc>
              </a:tr>
              <a:tr h="574775">
                <a:tc>
                  <a:txBody>
                    <a:bodyPr/>
                    <a:lstStyle/>
                    <a:p>
                      <a:pPr marL="0" marR="0" lvl="0" indent="0" algn="l" rtl="0">
                        <a:spcBef>
                          <a:spcPts val="0"/>
                        </a:spcBef>
                        <a:buSzPct val="25000"/>
                        <a:buNone/>
                      </a:pPr>
                      <a:r>
                        <a:rPr lang="en-US" sz="1800" dirty="0"/>
                        <a:t>Cost</a:t>
                      </a:r>
                    </a:p>
                  </a:txBody>
                  <a:tcPr marL="91450" marR="91450" marT="45725" marB="45725"/>
                </a:tc>
                <a:tc>
                  <a:txBody>
                    <a:bodyPr/>
                    <a:lstStyle/>
                    <a:p>
                      <a:pPr marL="0" marR="0" lvl="0" indent="0" algn="l" rtl="0">
                        <a:spcBef>
                          <a:spcPts val="0"/>
                        </a:spcBef>
                        <a:buSzPct val="25000"/>
                        <a:buNone/>
                      </a:pPr>
                      <a:r>
                        <a:rPr lang="en-US" sz="1800" dirty="0"/>
                        <a:t>Free</a:t>
                      </a:r>
                    </a:p>
                  </a:txBody>
                  <a:tcPr marL="91450" marR="91450" marT="45725" marB="45725"/>
                </a:tc>
                <a:tc>
                  <a:txBody>
                    <a:bodyPr/>
                    <a:lstStyle/>
                    <a:p>
                      <a:pPr marL="0" marR="0" lvl="0" indent="0" algn="l" rtl="0">
                        <a:spcBef>
                          <a:spcPts val="0"/>
                        </a:spcBef>
                        <a:buSzPct val="25000"/>
                        <a:buNone/>
                      </a:pPr>
                      <a:r>
                        <a:rPr lang="en-US" sz="1800"/>
                        <a:t>3.99</a:t>
                      </a:r>
                    </a:p>
                  </a:txBody>
                  <a:tcPr marL="91450" marR="91450" marT="45725" marB="45725"/>
                </a:tc>
                <a:tc>
                  <a:txBody>
                    <a:bodyPr/>
                    <a:lstStyle/>
                    <a:p>
                      <a:pPr marL="0" marR="0" lvl="0" indent="0" algn="l" rtl="0">
                        <a:spcBef>
                          <a:spcPts val="0"/>
                        </a:spcBef>
                        <a:buSzPct val="25000"/>
                        <a:buNone/>
                      </a:pPr>
                      <a:r>
                        <a:rPr lang="en-US" sz="1800"/>
                        <a:t>Free</a:t>
                      </a:r>
                    </a:p>
                  </a:txBody>
                  <a:tcPr marL="91450" marR="91450" marT="45725" marB="45725"/>
                </a:tc>
              </a:tr>
              <a:tr h="557350">
                <a:tc>
                  <a:txBody>
                    <a:bodyPr/>
                    <a:lstStyle/>
                    <a:p>
                      <a:pPr marL="0" marR="0" lvl="0" indent="0" algn="l" rtl="0">
                        <a:spcBef>
                          <a:spcPts val="0"/>
                        </a:spcBef>
                        <a:buSzPct val="25000"/>
                        <a:buNone/>
                      </a:pPr>
                      <a:r>
                        <a:rPr lang="en-US" sz="1800"/>
                        <a:t>Dietary Possibilities</a:t>
                      </a:r>
                    </a:p>
                  </a:txBody>
                  <a:tcPr marL="91450" marR="91450" marT="45725" marB="45725"/>
                </a:tc>
                <a:tc>
                  <a:txBody>
                    <a:bodyPr/>
                    <a:lstStyle/>
                    <a:p>
                      <a:pPr marL="0" marR="0" lvl="0" indent="0" algn="l" rtl="0">
                        <a:spcBef>
                          <a:spcPts val="0"/>
                        </a:spcBef>
                        <a:buSzPct val="25000"/>
                        <a:buNone/>
                      </a:pPr>
                      <a:r>
                        <a:rPr lang="en-US" sz="1800" dirty="0"/>
                        <a:t>Extensive </a:t>
                      </a:r>
                    </a:p>
                  </a:txBody>
                  <a:tcPr marL="91450" marR="91450" marT="45725" marB="45725"/>
                </a:tc>
                <a:tc>
                  <a:txBody>
                    <a:bodyPr/>
                    <a:lstStyle/>
                    <a:p>
                      <a:pPr marL="0" marR="0" lvl="0" indent="0" algn="l" rtl="0">
                        <a:spcBef>
                          <a:spcPts val="0"/>
                        </a:spcBef>
                        <a:buSzPct val="25000"/>
                        <a:buNone/>
                      </a:pPr>
                      <a:r>
                        <a:rPr lang="en-US" sz="1800"/>
                        <a:t>Limited</a:t>
                      </a:r>
                    </a:p>
                  </a:txBody>
                  <a:tcPr marL="91450" marR="91450" marT="45725" marB="45725"/>
                </a:tc>
                <a:tc>
                  <a:txBody>
                    <a:bodyPr/>
                    <a:lstStyle/>
                    <a:p>
                      <a:pPr marL="0" marR="0" lvl="0" indent="0" algn="l" rtl="0">
                        <a:spcBef>
                          <a:spcPts val="0"/>
                        </a:spcBef>
                        <a:buSzPct val="25000"/>
                        <a:buNone/>
                      </a:pPr>
                      <a:r>
                        <a:rPr lang="en-US" sz="1800"/>
                        <a:t>Limited</a:t>
                      </a:r>
                    </a:p>
                  </a:txBody>
                  <a:tcPr marL="91450" marR="91450" marT="45725" marB="45725"/>
                </a:tc>
              </a:tr>
              <a:tr h="557350">
                <a:tc>
                  <a:txBody>
                    <a:bodyPr/>
                    <a:lstStyle/>
                    <a:p>
                      <a:pPr marL="0" marR="0" lvl="0" indent="0" algn="l" rtl="0">
                        <a:spcBef>
                          <a:spcPts val="0"/>
                        </a:spcBef>
                        <a:buSzPct val="25000"/>
                        <a:buNone/>
                      </a:pPr>
                      <a:r>
                        <a:rPr lang="en-US" sz="1800"/>
                        <a:t>Additional Features</a:t>
                      </a:r>
                    </a:p>
                  </a:txBody>
                  <a:tcPr marL="91450" marR="91450" marT="45725" marB="45725"/>
                </a:tc>
                <a:tc>
                  <a:txBody>
                    <a:bodyPr/>
                    <a:lstStyle/>
                    <a:p>
                      <a:pPr marL="0" marR="0" lvl="0" indent="0" algn="l" rtl="0">
                        <a:spcBef>
                          <a:spcPts val="0"/>
                        </a:spcBef>
                        <a:buSzPct val="25000"/>
                        <a:buNone/>
                      </a:pPr>
                      <a:r>
                        <a:rPr lang="en-US" sz="1800" dirty="0"/>
                        <a:t>Extra features</a:t>
                      </a:r>
                    </a:p>
                  </a:txBody>
                  <a:tcPr marL="91450" marR="91450" marT="45725" marB="45725"/>
                </a:tc>
                <a:tc>
                  <a:txBody>
                    <a:bodyPr/>
                    <a:lstStyle/>
                    <a:p>
                      <a:pPr marL="0" marR="0" lvl="0" indent="0" algn="l" rtl="0">
                        <a:spcBef>
                          <a:spcPts val="0"/>
                        </a:spcBef>
                        <a:buSzPct val="25000"/>
                        <a:buNone/>
                      </a:pPr>
                      <a:r>
                        <a:rPr lang="en-US" sz="1800"/>
                        <a:t>Limited features</a:t>
                      </a:r>
                    </a:p>
                  </a:txBody>
                  <a:tcPr marL="91450" marR="91450" marT="45725" marB="45725"/>
                </a:tc>
                <a:tc>
                  <a:txBody>
                    <a:bodyPr/>
                    <a:lstStyle/>
                    <a:p>
                      <a:pPr marL="0" marR="0" lvl="0" indent="0" algn="l" rtl="0">
                        <a:spcBef>
                          <a:spcPts val="0"/>
                        </a:spcBef>
                        <a:buSzPct val="25000"/>
                        <a:buNone/>
                      </a:pPr>
                      <a:r>
                        <a:rPr lang="en-US" sz="1800"/>
                        <a:t>Limited features</a:t>
                      </a:r>
                    </a:p>
                  </a:txBody>
                  <a:tcPr marL="91450" marR="91450" marT="45725" marB="45725"/>
                </a:tc>
              </a:tr>
            </a:tbl>
          </a:graphicData>
        </a:graphic>
      </p:graphicFrame>
      <p:pic>
        <p:nvPicPr>
          <p:cNvPr id="206" name="Shape 206" descr="logo secondary.jpg"/>
          <p:cNvPicPr preferRelativeResize="0"/>
          <p:nvPr/>
        </p:nvPicPr>
        <p:blipFill rotWithShape="1">
          <a:blip r:embed="rId3">
            <a:alphaModFix/>
          </a:blip>
          <a:srcRect/>
          <a:stretch/>
        </p:blipFill>
        <p:spPr>
          <a:xfrm>
            <a:off x="432881" y="5791200"/>
            <a:ext cx="1828800" cy="962273"/>
          </a:xfrm>
          <a:prstGeom prst="rect">
            <a:avLst/>
          </a:prstGeom>
          <a:noFill/>
          <a:ln>
            <a:noFill/>
          </a:ln>
        </p:spPr>
      </p:pic>
      <p:graphicFrame>
        <p:nvGraphicFramePr>
          <p:cNvPr id="207" name="Shape 207"/>
          <p:cNvGraphicFramePr/>
          <p:nvPr>
            <p:extLst>
              <p:ext uri="{D42A27DB-BD31-4B8C-83A1-F6EECF244321}">
                <p14:modId xmlns:p14="http://schemas.microsoft.com/office/powerpoint/2010/main" val="3633480702"/>
              </p:ext>
            </p:extLst>
          </p:nvPr>
        </p:nvGraphicFramePr>
        <p:xfrm>
          <a:off x="495300" y="4083346"/>
          <a:ext cx="7696200" cy="1691625"/>
        </p:xfrm>
        <a:graphic>
          <a:graphicData uri="http://schemas.openxmlformats.org/drawingml/2006/table">
            <a:tbl>
              <a:tblPr firstRow="1" bandRow="1">
                <a:noFill/>
                <a:tableStyleId>{033BCA21-185C-4012-9960-AB713CE2D7C8}</a:tableStyleId>
              </a:tblPr>
              <a:tblGrid>
                <a:gridCol w="7696200"/>
              </a:tblGrid>
              <a:tr h="489675">
                <a:tc>
                  <a:txBody>
                    <a:bodyPr/>
                    <a:lstStyle/>
                    <a:p>
                      <a:pPr marL="0" marR="0" lvl="0" indent="0" algn="ctr" rtl="0">
                        <a:spcBef>
                          <a:spcPts val="0"/>
                        </a:spcBef>
                        <a:buSzPct val="25000"/>
                        <a:buNone/>
                      </a:pPr>
                      <a:r>
                        <a:rPr lang="en-US" sz="1600" dirty="0">
                          <a:solidFill>
                            <a:schemeClr val="lt1"/>
                          </a:solidFill>
                        </a:rPr>
                        <a:t>Your Competitive Advantages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dk1"/>
                    </a:solidFill>
                  </a:tcPr>
                </a:tc>
              </a:tr>
              <a:tr h="1201950">
                <a:tc>
                  <a:txBody>
                    <a:bodyPr/>
                    <a:lstStyle/>
                    <a:p>
                      <a:pPr marL="0" marR="0" lvl="0" indent="0" algn="l" rtl="0">
                        <a:spcBef>
                          <a:spcPts val="0"/>
                        </a:spcBef>
                        <a:buSzPct val="25000"/>
                        <a:buNone/>
                      </a:pPr>
                      <a:r>
                        <a:rPr lang="en-US" sz="1600" dirty="0"/>
                        <a:t>1. The initial download of my app will be free</a:t>
                      </a:r>
                    </a:p>
                    <a:p>
                      <a:pPr marL="0" marR="0" lvl="0" indent="0" algn="l" rtl="0">
                        <a:spcBef>
                          <a:spcPts val="0"/>
                        </a:spcBef>
                        <a:buSzPct val="25000"/>
                        <a:buNone/>
                      </a:pPr>
                      <a:r>
                        <a:rPr lang="en-US" sz="1600" dirty="0"/>
                        <a:t>2. My app runs all food restrictions rather than limited/specific restrictions</a:t>
                      </a:r>
                    </a:p>
                    <a:p>
                      <a:pPr marL="0" marR="0" lvl="0" indent="0" algn="l" rtl="0">
                        <a:spcBef>
                          <a:spcPts val="0"/>
                        </a:spcBef>
                        <a:buSzPct val="25000"/>
                        <a:buNone/>
                      </a:pPr>
                      <a:r>
                        <a:rPr lang="en-US" sz="1600" dirty="0"/>
                        <a:t>3. My app has many more </a:t>
                      </a:r>
                      <a:r>
                        <a:rPr lang="en-US" sz="1600" dirty="0" smtClean="0"/>
                        <a:t>additional</a:t>
                      </a:r>
                      <a:r>
                        <a:rPr lang="en-US" sz="1600" baseline="0" dirty="0" smtClean="0"/>
                        <a:t> </a:t>
                      </a:r>
                      <a:r>
                        <a:rPr lang="en-US" sz="1600" dirty="0" smtClean="0"/>
                        <a:t>features compared to my </a:t>
                      </a:r>
                      <a:r>
                        <a:rPr lang="en-US" sz="1600" dirty="0"/>
                        <a:t>competitors</a:t>
                      </a:r>
                    </a:p>
                  </a:txBody>
                  <a:tcPr marL="91450" marR="91450" marT="45725" marB="457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2DC"/>
                    </a:solidFill>
                  </a:tcPr>
                </a:tc>
              </a:tr>
            </a:tbl>
          </a:graphicData>
        </a:graphic>
      </p:graphicFrame>
      <p:pic>
        <p:nvPicPr>
          <p:cNvPr id="6" name="Shape 138"/>
          <p:cNvPicPr preferRelativeResize="0"/>
          <p:nvPr/>
        </p:nvPicPr>
        <p:blipFill rotWithShape="1">
          <a:blip r:embed="rId4">
            <a:alphaModFix/>
          </a:blip>
          <a:srcRect/>
          <a:stretch/>
        </p:blipFill>
        <p:spPr>
          <a:xfrm>
            <a:off x="3587899" y="6091932"/>
            <a:ext cx="4717901" cy="661541"/>
          </a:xfrm>
          <a:prstGeom prst="rect">
            <a:avLst/>
          </a:prstGeom>
          <a:noFill/>
          <a:ln>
            <a:noFill/>
          </a:ln>
        </p:spPr>
      </p:pic>
      <p:pic>
        <p:nvPicPr>
          <p:cNvPr id="7" name="Shape 138"/>
          <p:cNvPicPr preferRelativeResize="0"/>
          <p:nvPr/>
        </p:nvPicPr>
        <p:blipFill rotWithShape="1">
          <a:blip r:embed="rId4">
            <a:alphaModFix/>
          </a:blip>
          <a:srcRect/>
          <a:stretch/>
        </p:blipFill>
        <p:spPr>
          <a:xfrm>
            <a:off x="2383811" y="1295400"/>
            <a:ext cx="1959589" cy="730248"/>
          </a:xfrm>
          <a:prstGeom prst="rect">
            <a:avLst/>
          </a:prstGeom>
          <a:noFill/>
          <a:ln>
            <a:noFill/>
          </a:ln>
        </p:spPr>
      </p:pic>
      <p:sp>
        <p:nvSpPr>
          <p:cNvPr id="2" name="Rectangle 1"/>
          <p:cNvSpPr/>
          <p:nvPr/>
        </p:nvSpPr>
        <p:spPr>
          <a:xfrm>
            <a:off x="2383810" y="1295400"/>
            <a:ext cx="1959589" cy="260388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946400" y="365750"/>
            <a:ext cx="7269600" cy="9624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a:t>Qualifications</a:t>
            </a:r>
          </a:p>
        </p:txBody>
      </p:sp>
      <p:sp>
        <p:nvSpPr>
          <p:cNvPr id="213" name="Shape 213"/>
          <p:cNvSpPr txBox="1">
            <a:spLocks noGrp="1"/>
          </p:cNvSpPr>
          <p:nvPr>
            <p:ph type="body" idx="1"/>
          </p:nvPr>
        </p:nvSpPr>
        <p:spPr>
          <a:xfrm>
            <a:off x="618497" y="1513576"/>
            <a:ext cx="7225513" cy="3599932"/>
          </a:xfrm>
          <a:prstGeom prst="rect">
            <a:avLst/>
          </a:prstGeom>
          <a:noFill/>
          <a:ln>
            <a:noFill/>
          </a:ln>
        </p:spPr>
        <p:txBody>
          <a:bodyPr lIns="91425" tIns="45700" rIns="91425" bIns="45700" anchor="t" anchorCtr="0">
            <a:noAutofit/>
          </a:bodyPr>
          <a:lstStyle/>
          <a:p>
            <a:pPr marL="182880" marR="0" lvl="0" indent="-233680" algn="l" rtl="0">
              <a:lnSpc>
                <a:spcPct val="100000"/>
              </a:lnSpc>
              <a:spcBef>
                <a:spcPts val="0"/>
              </a:spcBef>
              <a:spcAft>
                <a:spcPts val="0"/>
              </a:spcAft>
              <a:buClr>
                <a:schemeClr val="accent1"/>
              </a:buClr>
              <a:buSzPct val="100000"/>
              <a:buFont typeface="Arial"/>
              <a:buChar char="•"/>
            </a:pPr>
            <a:r>
              <a:rPr lang="en-US" sz="2400" dirty="0" smtClean="0">
                <a:solidFill>
                  <a:schemeClr val="tx1"/>
                </a:solidFill>
              </a:rPr>
              <a:t>Current business owner</a:t>
            </a:r>
            <a:endParaRPr lang="en-US" sz="2400" b="0" i="0" u="none" strike="noStrike" cap="none" dirty="0">
              <a:solidFill>
                <a:schemeClr val="tx1"/>
              </a:solidFill>
              <a:sym typeface="Georgia"/>
            </a:endParaRPr>
          </a:p>
          <a:p>
            <a:pPr marL="182880" marR="0" lvl="0" indent="-233680" algn="l" rtl="0">
              <a:lnSpc>
                <a:spcPct val="100000"/>
              </a:lnSpc>
              <a:spcBef>
                <a:spcPts val="1600"/>
              </a:spcBef>
              <a:spcAft>
                <a:spcPts val="0"/>
              </a:spcAft>
              <a:buClr>
                <a:schemeClr val="accent1"/>
              </a:buClr>
              <a:buSzPct val="100000"/>
              <a:buFont typeface="Arial"/>
              <a:buChar char="•"/>
            </a:pPr>
            <a:r>
              <a:rPr lang="en-US" sz="2400" b="0" i="0" u="none" strike="noStrike" cap="none" dirty="0">
                <a:solidFill>
                  <a:schemeClr val="tx1"/>
                </a:solidFill>
                <a:sym typeface="Georgia"/>
              </a:rPr>
              <a:t>General coding knowledge</a:t>
            </a:r>
          </a:p>
          <a:p>
            <a:pPr marL="182880" marR="0" lvl="0" indent="-233680" algn="l" rtl="0">
              <a:lnSpc>
                <a:spcPct val="100000"/>
              </a:lnSpc>
              <a:spcBef>
                <a:spcPts val="1600"/>
              </a:spcBef>
              <a:spcAft>
                <a:spcPts val="0"/>
              </a:spcAft>
              <a:buClr>
                <a:schemeClr val="accent1"/>
              </a:buClr>
              <a:buSzPct val="100000"/>
              <a:buFont typeface="Arial"/>
              <a:buChar char="•"/>
            </a:pPr>
            <a:r>
              <a:rPr lang="en-US" sz="2400" b="0" i="0" u="none" strike="noStrike" cap="none" dirty="0" smtClean="0">
                <a:solidFill>
                  <a:schemeClr val="tx1"/>
                </a:solidFill>
                <a:sym typeface="Georgia"/>
              </a:rPr>
              <a:t>Multilingual</a:t>
            </a:r>
            <a:endParaRPr lang="en-US" dirty="0"/>
          </a:p>
          <a:p>
            <a:pPr lvl="0" indent="-233680">
              <a:lnSpc>
                <a:spcPct val="100000"/>
              </a:lnSpc>
              <a:spcBef>
                <a:spcPts val="1600"/>
              </a:spcBef>
              <a:spcAft>
                <a:spcPts val="0"/>
              </a:spcAft>
              <a:buSzPct val="100000"/>
            </a:pPr>
            <a:r>
              <a:rPr lang="en-US" sz="2400" b="0" i="0" u="none" strike="noStrike" cap="none" dirty="0" smtClean="0">
                <a:solidFill>
                  <a:schemeClr val="tx1"/>
                </a:solidFill>
                <a:sym typeface="Georgia"/>
              </a:rPr>
              <a:t>Will be </a:t>
            </a:r>
            <a:r>
              <a:rPr lang="en-US" sz="2400" dirty="0" smtClean="0">
                <a:solidFill>
                  <a:schemeClr val="tx1"/>
                </a:solidFill>
              </a:rPr>
              <a:t>pursuing a </a:t>
            </a:r>
            <a:r>
              <a:rPr lang="en-US" sz="2400" b="0" i="0" u="none" strike="noStrike" cap="none" dirty="0" smtClean="0">
                <a:solidFill>
                  <a:schemeClr val="tx1"/>
                </a:solidFill>
                <a:sym typeface="Georgia"/>
              </a:rPr>
              <a:t>business degree</a:t>
            </a:r>
          </a:p>
          <a:p>
            <a:pPr indent="-233680">
              <a:lnSpc>
                <a:spcPct val="100000"/>
              </a:lnSpc>
              <a:spcBef>
                <a:spcPts val="1600"/>
              </a:spcBef>
              <a:spcAft>
                <a:spcPts val="0"/>
              </a:spcAft>
              <a:buSzPct val="100000"/>
            </a:pPr>
            <a:r>
              <a:rPr lang="en-US" sz="2400" dirty="0">
                <a:solidFill>
                  <a:schemeClr val="tx1"/>
                </a:solidFill>
              </a:rPr>
              <a:t>Have taken a </a:t>
            </a:r>
            <a:r>
              <a:rPr lang="en-US" sz="2400" dirty="0" smtClean="0">
                <a:solidFill>
                  <a:schemeClr val="tx1"/>
                </a:solidFill>
              </a:rPr>
              <a:t>Marketing </a:t>
            </a:r>
            <a:r>
              <a:rPr lang="en-US" sz="2400" dirty="0">
                <a:solidFill>
                  <a:schemeClr val="tx1"/>
                </a:solidFill>
              </a:rPr>
              <a:t>and </a:t>
            </a:r>
            <a:r>
              <a:rPr lang="en-US" sz="2400" dirty="0" smtClean="0">
                <a:solidFill>
                  <a:schemeClr val="tx1"/>
                </a:solidFill>
              </a:rPr>
              <a:t>Entrepreneurship </a:t>
            </a:r>
            <a:r>
              <a:rPr lang="en-US" sz="2400" dirty="0">
                <a:solidFill>
                  <a:schemeClr val="tx1"/>
                </a:solidFill>
              </a:rPr>
              <a:t>class</a:t>
            </a:r>
          </a:p>
          <a:p>
            <a:pPr marL="182880" marR="0" lvl="0" indent="-233680" algn="l" rtl="0">
              <a:lnSpc>
                <a:spcPct val="100000"/>
              </a:lnSpc>
              <a:spcBef>
                <a:spcPts val="1600"/>
              </a:spcBef>
              <a:spcAft>
                <a:spcPts val="0"/>
              </a:spcAft>
              <a:buClr>
                <a:schemeClr val="accent1"/>
              </a:buClr>
              <a:buSzPct val="100000"/>
              <a:buFont typeface="Arial"/>
              <a:buChar char="•"/>
            </a:pPr>
            <a:endParaRPr lang="en-US" sz="2400" b="0" i="0" u="none" strike="noStrike" cap="none" dirty="0">
              <a:solidFill>
                <a:schemeClr val="tx1"/>
              </a:solidFill>
              <a:sym typeface="Georgia"/>
            </a:endParaRPr>
          </a:p>
        </p:txBody>
      </p:sp>
      <p:pic>
        <p:nvPicPr>
          <p:cNvPr id="214" name="Shape 214" descr="logo secondary.jpg"/>
          <p:cNvPicPr preferRelativeResize="0"/>
          <p:nvPr/>
        </p:nvPicPr>
        <p:blipFill rotWithShape="1">
          <a:blip r:embed="rId3">
            <a:alphaModFix/>
          </a:blip>
          <a:srcRect/>
          <a:stretch/>
        </p:blipFill>
        <p:spPr>
          <a:xfrm>
            <a:off x="432881" y="5791200"/>
            <a:ext cx="1828800" cy="962400"/>
          </a:xfrm>
          <a:prstGeom prst="rect">
            <a:avLst/>
          </a:prstGeom>
          <a:noFill/>
          <a:ln>
            <a:noFill/>
          </a:ln>
        </p:spPr>
      </p:pic>
      <p:pic>
        <p:nvPicPr>
          <p:cNvPr id="5" name="Shape 138"/>
          <p:cNvPicPr preferRelativeResize="0"/>
          <p:nvPr/>
        </p:nvPicPr>
        <p:blipFill rotWithShape="1">
          <a:blip r:embed="rId4">
            <a:alphaModFix/>
          </a:blip>
          <a:srcRect/>
          <a:stretch/>
        </p:blipFill>
        <p:spPr>
          <a:xfrm>
            <a:off x="3627698" y="6133906"/>
            <a:ext cx="4717901" cy="661541"/>
          </a:xfrm>
          <a:prstGeom prst="rect">
            <a:avLst/>
          </a:prstGeom>
          <a:noFill/>
          <a:ln>
            <a:noFill/>
          </a:ln>
        </p:spPr>
      </p:pic>
      <p:pic>
        <p:nvPicPr>
          <p:cNvPr id="1026" name="Picture 2" descr="Image result for 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698163"/>
            <a:ext cx="4572000" cy="4613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eckl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648" y="1162743"/>
            <a:ext cx="1933896" cy="23716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864" y="23753"/>
            <a:ext cx="7269480" cy="708828"/>
          </a:xfrm>
        </p:spPr>
        <p:txBody>
          <a:bodyPr/>
          <a:lstStyle/>
          <a:p>
            <a:r>
              <a:rPr lang="en-US" dirty="0" smtClean="0"/>
              <a:t>Sales Projections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3669128"/>
              </p:ext>
            </p:extLst>
          </p:nvPr>
        </p:nvGraphicFramePr>
        <p:xfrm>
          <a:off x="358303" y="2077005"/>
          <a:ext cx="8077200" cy="3611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75587" y="962029"/>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latin typeface="Georgia" panose="02040502050405020303" pitchFamily="18" charset="0"/>
                <a:ea typeface="ＭＳ Ｐゴシック" pitchFamily="-112" charset="-128"/>
                <a:cs typeface="Arial" pitchFamily="34" charset="0"/>
              </a:rPr>
              <a:t>Total Units</a:t>
            </a:r>
          </a:p>
          <a:p>
            <a:pPr lvl="0" algn="ctr">
              <a:defRPr/>
            </a:pPr>
            <a:r>
              <a:rPr lang="en-US" sz="2000" b="1" dirty="0" smtClean="0">
                <a:latin typeface="Georgia" panose="02040502050405020303" pitchFamily="18" charset="0"/>
                <a:cs typeface="Arial" pitchFamily="34" charset="0"/>
              </a:rPr>
              <a:t>1,215</a:t>
            </a:r>
            <a:endParaRPr lang="en-US" sz="2000" b="1" dirty="0" smtClean="0">
              <a:solidFill>
                <a:prstClr val="black"/>
              </a:solidFill>
              <a:latin typeface="Georgia" panose="02040502050405020303" pitchFamily="18" charset="0"/>
            </a:endParaRPr>
          </a:p>
        </p:txBody>
      </p:sp>
      <p:sp>
        <p:nvSpPr>
          <p:cNvPr id="8" name="TextBox 7"/>
          <p:cNvSpPr txBox="1"/>
          <p:nvPr/>
        </p:nvSpPr>
        <p:spPr>
          <a:xfrm>
            <a:off x="3260176" y="808141"/>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latin typeface="Georgia" panose="02040502050405020303" pitchFamily="18" charset="0"/>
                <a:ea typeface="ＭＳ Ｐゴシック" pitchFamily="-112" charset="-128"/>
                <a:cs typeface="Arial" pitchFamily="34" charset="0"/>
              </a:rPr>
              <a:t>Gross Revenue</a:t>
            </a:r>
          </a:p>
          <a:p>
            <a:pPr lvl="0" algn="ctr">
              <a:defRPr/>
            </a:pPr>
            <a:r>
              <a:rPr lang="en-US" sz="2000" b="1" dirty="0" smtClean="0">
                <a:latin typeface="Georgia" panose="02040502050405020303" pitchFamily="18" charset="0"/>
                <a:cs typeface="Arial" pitchFamily="34" charset="0"/>
              </a:rPr>
              <a:t>$121,500</a:t>
            </a:r>
            <a:endParaRPr lang="en-US" sz="2000" b="1" dirty="0" smtClean="0">
              <a:solidFill>
                <a:prstClr val="black"/>
              </a:solidFill>
              <a:latin typeface="Georgia" panose="02040502050405020303" pitchFamily="18" charset="0"/>
            </a:endParaRPr>
          </a:p>
        </p:txBody>
      </p:sp>
      <p:sp>
        <p:nvSpPr>
          <p:cNvPr id="9" name="TextBox 8"/>
          <p:cNvSpPr txBox="1"/>
          <p:nvPr/>
        </p:nvSpPr>
        <p:spPr>
          <a:xfrm>
            <a:off x="5544765" y="811631"/>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latin typeface="Georgia" panose="02040502050405020303" pitchFamily="18" charset="0"/>
                <a:ea typeface="ＭＳ Ｐゴシック" pitchFamily="-112" charset="-128"/>
                <a:cs typeface="Arial" pitchFamily="34" charset="0"/>
              </a:rPr>
              <a:t>Net Profit</a:t>
            </a:r>
          </a:p>
          <a:p>
            <a:pPr lvl="0" algn="ctr">
              <a:defRPr/>
            </a:pPr>
            <a:r>
              <a:rPr lang="en-US" sz="2000" b="1" dirty="0" smtClean="0">
                <a:latin typeface="Georgia" panose="02040502050405020303" pitchFamily="18" charset="0"/>
                <a:cs typeface="Arial" pitchFamily="34" charset="0"/>
              </a:rPr>
              <a:t>$38,325</a:t>
            </a:r>
            <a:endParaRPr lang="en-US" sz="2000" b="1" dirty="0" smtClean="0">
              <a:solidFill>
                <a:prstClr val="black"/>
              </a:solidFill>
              <a:latin typeface="Georgia" panose="02040502050405020303" pitchFamily="18" charset="0"/>
            </a:endParaRPr>
          </a:p>
        </p:txBody>
      </p:sp>
      <p:pic>
        <p:nvPicPr>
          <p:cNvPr id="10" name="Shape 128"/>
          <p:cNvPicPr preferRelativeResize="0"/>
          <p:nvPr/>
        </p:nvPicPr>
        <p:blipFill rotWithShape="1">
          <a:blip r:embed="rId3">
            <a:alphaModFix/>
          </a:blip>
          <a:srcRect/>
          <a:stretch/>
        </p:blipFill>
        <p:spPr>
          <a:xfrm>
            <a:off x="358303" y="5975341"/>
            <a:ext cx="1615579" cy="804742"/>
          </a:xfrm>
          <a:prstGeom prst="rect">
            <a:avLst/>
          </a:prstGeom>
          <a:noFill/>
          <a:ln>
            <a:noFill/>
          </a:ln>
        </p:spPr>
      </p:pic>
      <p:pic>
        <p:nvPicPr>
          <p:cNvPr id="11" name="Shape 138"/>
          <p:cNvPicPr preferRelativeResize="0"/>
          <p:nvPr/>
        </p:nvPicPr>
        <p:blipFill rotWithShape="1">
          <a:blip r:embed="rId4">
            <a:alphaModFix/>
          </a:blip>
          <a:srcRect/>
          <a:stretch/>
        </p:blipFill>
        <p:spPr>
          <a:xfrm>
            <a:off x="3508443" y="6118542"/>
            <a:ext cx="4717901" cy="661541"/>
          </a:xfrm>
          <a:prstGeom prst="rect">
            <a:avLst/>
          </a:prstGeom>
          <a:noFill/>
          <a:ln>
            <a:noFill/>
          </a:ln>
        </p:spPr>
      </p:pic>
    </p:spTree>
    <p:extLst>
      <p:ext uri="{BB962C8B-B14F-4D97-AF65-F5344CB8AC3E}">
        <p14:creationId xmlns:p14="http://schemas.microsoft.com/office/powerpoint/2010/main" val="3279969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Shape 228"/>
          <p:cNvSpPr txBox="1">
            <a:spLocks noGrp="1"/>
          </p:cNvSpPr>
          <p:nvPr>
            <p:ph type="title"/>
          </p:nvPr>
        </p:nvSpPr>
        <p:spPr>
          <a:xfrm>
            <a:off x="984440" y="-74765"/>
            <a:ext cx="7269600" cy="7008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sz="4000" b="1" i="0" u="none" strike="noStrike" cap="none">
                <a:solidFill>
                  <a:schemeClr val="accent1"/>
                </a:solidFill>
                <a:latin typeface="Georgia"/>
                <a:ea typeface="Georgia"/>
                <a:cs typeface="Georgia"/>
                <a:sym typeface="Georgia"/>
              </a:rPr>
              <a:t>Start-up Funds</a:t>
            </a:r>
          </a:p>
        </p:txBody>
      </p:sp>
      <p:graphicFrame>
        <p:nvGraphicFramePr>
          <p:cNvPr id="229" name="Shape 229"/>
          <p:cNvGraphicFramePr/>
          <p:nvPr>
            <p:extLst>
              <p:ext uri="{D42A27DB-BD31-4B8C-83A1-F6EECF244321}">
                <p14:modId xmlns:p14="http://schemas.microsoft.com/office/powerpoint/2010/main" val="940629288"/>
              </p:ext>
            </p:extLst>
          </p:nvPr>
        </p:nvGraphicFramePr>
        <p:xfrm>
          <a:off x="393027" y="726023"/>
          <a:ext cx="7912773" cy="3930814"/>
        </p:xfrm>
        <a:graphic>
          <a:graphicData uri="http://schemas.openxmlformats.org/drawingml/2006/table">
            <a:tbl>
              <a:tblPr>
                <a:noFill/>
                <a:tableStyleId>{1EDB76A1-C8B8-4BB6-891B-4624CD2553BB}</a:tableStyleId>
              </a:tblPr>
              <a:tblGrid>
                <a:gridCol w="2408241"/>
                <a:gridCol w="135152"/>
                <a:gridCol w="3901856"/>
                <a:gridCol w="1467524"/>
              </a:tblGrid>
              <a:tr h="259220">
                <a:tc>
                  <a:txBody>
                    <a:bodyPr/>
                    <a:lstStyle/>
                    <a:p>
                      <a:pPr marL="0" marR="0" lvl="0" indent="0" algn="ctr" rtl="0">
                        <a:spcBef>
                          <a:spcPts val="0"/>
                        </a:spcBef>
                        <a:spcAft>
                          <a:spcPts val="0"/>
                        </a:spcAft>
                        <a:buSzPct val="25000"/>
                        <a:buNone/>
                      </a:pPr>
                      <a:r>
                        <a:rPr lang="en-US" sz="1600" b="1" dirty="0">
                          <a:solidFill>
                            <a:schemeClr val="lt1"/>
                          </a:solidFill>
                          <a:latin typeface="Georgia"/>
                          <a:ea typeface="Georgia"/>
                          <a:cs typeface="Georgia"/>
                          <a:sym typeface="Georgia"/>
                        </a:rPr>
                        <a:t>Item</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gridSpan="2">
                  <a:txBody>
                    <a:bodyPr/>
                    <a:lstStyle/>
                    <a:p>
                      <a:pPr marL="0" marR="0" lvl="0" indent="0" algn="ctr" rtl="0">
                        <a:spcBef>
                          <a:spcPts val="0"/>
                        </a:spcBef>
                        <a:spcAft>
                          <a:spcPts val="0"/>
                        </a:spcAft>
                        <a:buSzPct val="25000"/>
                        <a:buNone/>
                      </a:pPr>
                      <a:r>
                        <a:rPr lang="en-US" sz="1600" b="1" dirty="0">
                          <a:solidFill>
                            <a:schemeClr val="lt1"/>
                          </a:solidFill>
                          <a:latin typeface="Georgia"/>
                          <a:ea typeface="Georgia"/>
                          <a:cs typeface="Georgia"/>
                          <a:sym typeface="Georgia"/>
                        </a:rPr>
                        <a:t>Why Needed</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hMerge="1">
                  <a:txBody>
                    <a:bodyPr/>
                    <a:lstStyle/>
                    <a:p>
                      <a:endParaRPr lang="en-US"/>
                    </a:p>
                  </a:txBody>
                  <a:tcPr/>
                </a:tc>
                <a:tc>
                  <a:txBody>
                    <a:bodyPr/>
                    <a:lstStyle/>
                    <a:p>
                      <a:pPr marL="0" marR="0" lvl="0" indent="0" algn="ctr" rtl="0">
                        <a:spcBef>
                          <a:spcPts val="0"/>
                        </a:spcBef>
                        <a:spcAft>
                          <a:spcPts val="0"/>
                        </a:spcAft>
                        <a:buSzPct val="25000"/>
                        <a:buNone/>
                      </a:pPr>
                      <a:r>
                        <a:rPr lang="en-US" sz="1600" b="1">
                          <a:solidFill>
                            <a:schemeClr val="lt1"/>
                          </a:solidFill>
                          <a:latin typeface="Georgia"/>
                          <a:ea typeface="Georgia"/>
                          <a:cs typeface="Georgia"/>
                          <a:sym typeface="Georgia"/>
                        </a:rPr>
                        <a:t>Cost</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319541">
                <a:tc>
                  <a:txBody>
                    <a:bodyPr/>
                    <a:lstStyle/>
                    <a:p>
                      <a:pPr marL="0" marR="0" lvl="0" indent="0" algn="l" rtl="0">
                        <a:spcBef>
                          <a:spcPts val="0"/>
                        </a:spcBef>
                        <a:spcAft>
                          <a:spcPts val="0"/>
                        </a:spcAft>
                        <a:buSzPct val="25000"/>
                        <a:buNone/>
                      </a:pPr>
                      <a:r>
                        <a:rPr lang="en-US" sz="1600" dirty="0">
                          <a:latin typeface="Georgia" panose="02040502050405020303" pitchFamily="18" charset="0"/>
                          <a:ea typeface="Georgia"/>
                          <a:cs typeface="Georgia"/>
                          <a:sym typeface="Georgia"/>
                        </a:rPr>
                        <a:t>App developers</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spcBef>
                          <a:spcPts val="0"/>
                        </a:spcBef>
                        <a:spcAft>
                          <a:spcPts val="0"/>
                        </a:spcAft>
                        <a:buSzPct val="25000"/>
                        <a:buNone/>
                      </a:pPr>
                      <a:r>
                        <a:rPr lang="en-US" sz="1600" dirty="0">
                          <a:latin typeface="Georgia" panose="02040502050405020303" pitchFamily="18" charset="0"/>
                          <a:ea typeface="Georgia"/>
                          <a:cs typeface="Georgia"/>
                          <a:sym typeface="Georgia"/>
                        </a:rPr>
                        <a:t>To create the app</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$30,000.00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59220">
                <a:tc>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Apple/Google store</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Cost to publish the app</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$124.00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59220">
                <a:tc>
                  <a:txBody>
                    <a:bodyPr/>
                    <a:lstStyle/>
                    <a:p>
                      <a:pPr marL="0" marR="0" lvl="0" indent="0" algn="l" rtl="0">
                        <a:lnSpc>
                          <a:spcPct val="100000"/>
                        </a:lnSpc>
                        <a:spcBef>
                          <a:spcPts val="0"/>
                        </a:spcBef>
                        <a:spcAft>
                          <a:spcPts val="0"/>
                        </a:spcAft>
                        <a:buClr>
                          <a:schemeClr val="dk1"/>
                        </a:buClr>
                        <a:buSzPct val="25000"/>
                        <a:buFont typeface="Georgia"/>
                        <a:buNone/>
                      </a:pPr>
                      <a:r>
                        <a:rPr lang="en-US" sz="1600">
                          <a:latin typeface="Georgia" panose="02040502050405020303" pitchFamily="18" charset="0"/>
                          <a:ea typeface="Georgia"/>
                          <a:cs typeface="Georgia"/>
                          <a:sym typeface="Georgia"/>
                        </a:rPr>
                        <a:t>Paper</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Advertisement</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$19.00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59220">
                <a:tc>
                  <a:txBody>
                    <a:bodyPr/>
                    <a:lstStyle/>
                    <a:p>
                      <a:pPr marL="0" marR="0" lvl="0" indent="0" algn="l" rtl="0">
                        <a:lnSpc>
                          <a:spcPct val="100000"/>
                        </a:lnSpc>
                        <a:spcBef>
                          <a:spcPts val="0"/>
                        </a:spcBef>
                        <a:spcAft>
                          <a:spcPts val="0"/>
                        </a:spcAft>
                        <a:buClr>
                          <a:schemeClr val="dk1"/>
                        </a:buClr>
                        <a:buSzPct val="25000"/>
                        <a:buFont typeface="Georgia"/>
                        <a:buNone/>
                      </a:pPr>
                      <a:r>
                        <a:rPr lang="en-US" sz="1600">
                          <a:latin typeface="Georgia" panose="02040502050405020303" pitchFamily="18" charset="0"/>
                          <a:ea typeface="Georgia"/>
                          <a:cs typeface="Georgia"/>
                          <a:sym typeface="Georgia"/>
                        </a:rPr>
                        <a:t>Printer </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Advertisement</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Owned</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74363">
                <a:tc>
                  <a:txBody>
                    <a:bodyPr/>
                    <a:lstStyle/>
                    <a:p>
                      <a:pPr marL="0" marR="0" lvl="0" indent="0" algn="l" rtl="0">
                        <a:lnSpc>
                          <a:spcPct val="100000"/>
                        </a:lnSpc>
                        <a:spcBef>
                          <a:spcPts val="0"/>
                        </a:spcBef>
                        <a:spcAft>
                          <a:spcPts val="0"/>
                        </a:spcAft>
                        <a:buClr>
                          <a:schemeClr val="dk1"/>
                        </a:buClr>
                        <a:buSzPct val="25000"/>
                        <a:buFont typeface="Georgia"/>
                        <a:buNone/>
                      </a:pPr>
                      <a:r>
                        <a:rPr lang="en-US" sz="1600">
                          <a:latin typeface="Georgia" panose="02040502050405020303" pitchFamily="18" charset="0"/>
                          <a:ea typeface="Georgia"/>
                          <a:cs typeface="Georgia"/>
                          <a:sym typeface="Georgia"/>
                        </a:rPr>
                        <a:t>Phone</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Management</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Owned</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59220">
                <a:tc>
                  <a:txBody>
                    <a:bodyPr/>
                    <a:lstStyle/>
                    <a:p>
                      <a:pPr marL="0" marR="0" lvl="0" indent="0" algn="l" rtl="0">
                        <a:lnSpc>
                          <a:spcPct val="100000"/>
                        </a:lnSpc>
                        <a:spcBef>
                          <a:spcPts val="0"/>
                        </a:spcBef>
                        <a:spcAft>
                          <a:spcPts val="0"/>
                        </a:spcAft>
                        <a:buClr>
                          <a:schemeClr val="dk1"/>
                        </a:buClr>
                        <a:buSzPct val="25000"/>
                        <a:buFont typeface="Georgia"/>
                        <a:buNone/>
                      </a:pPr>
                      <a:r>
                        <a:rPr lang="en-US" sz="1600">
                          <a:latin typeface="Georgia" panose="02040502050405020303" pitchFamily="18" charset="0"/>
                          <a:ea typeface="Georgia"/>
                          <a:cs typeface="Georgia"/>
                          <a:sym typeface="Georgia"/>
                        </a:rPr>
                        <a:t>Computer</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gridSpan="2">
                  <a:txBody>
                    <a:bodyPr/>
                    <a:lstStyle/>
                    <a:p>
                      <a:pPr marL="0" marR="0" lvl="0" indent="0" algn="l"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Management</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a:latin typeface="Georgia" panose="02040502050405020303" pitchFamily="18" charset="0"/>
                          <a:ea typeface="Georgia"/>
                          <a:cs typeface="Georgia"/>
                          <a:sym typeface="Georgia"/>
                        </a:rPr>
                        <a:t>Owned</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2419">
                <a:tc>
                  <a:txBody>
                    <a:bodyPr/>
                    <a:lstStyle/>
                    <a:p>
                      <a:pPr marL="0" marR="0" lvl="0" indent="0" algn="r" rtl="0">
                        <a:spcBef>
                          <a:spcPts val="0"/>
                        </a:spcBef>
                        <a:spcAft>
                          <a:spcPts val="0"/>
                        </a:spcAft>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gridSpan="2">
                  <a:txBody>
                    <a:bodyPr/>
                    <a:lstStyle/>
                    <a:p>
                      <a:pPr marL="0" marR="0" lvl="0" indent="0" algn="r" rtl="0">
                        <a:lnSpc>
                          <a:spcPct val="100000"/>
                        </a:lnSpc>
                        <a:spcBef>
                          <a:spcPts val="0"/>
                        </a:spcBef>
                        <a:spcAft>
                          <a:spcPts val="0"/>
                        </a:spcAft>
                        <a:buClr>
                          <a:schemeClr val="dk1"/>
                        </a:buClr>
                        <a:buSzPct val="25000"/>
                        <a:buFont typeface="Georgia"/>
                        <a:buNone/>
                      </a:pPr>
                      <a:r>
                        <a:rPr lang="en-US" sz="1600" b="1" dirty="0">
                          <a:latin typeface="Georgia" panose="02040502050405020303" pitchFamily="18" charset="0"/>
                          <a:ea typeface="Georgia"/>
                          <a:cs typeface="Georgia"/>
                          <a:sym typeface="Georgia"/>
                        </a:rPr>
                        <a:t>Total Startup Expenditures</a:t>
                      </a: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2DC"/>
                    </a:solidFill>
                  </a:tcPr>
                </a:tc>
                <a:tc hMerge="1">
                  <a:txBody>
                    <a:bodyPr/>
                    <a:lstStyle/>
                    <a:p>
                      <a:endParaRPr lang="en-US"/>
                    </a:p>
                  </a:txBody>
                  <a:tcPr/>
                </a:tc>
                <a:tc>
                  <a:txBody>
                    <a:bodyPr/>
                    <a:lstStyle/>
                    <a:p>
                      <a:pPr marL="0" marR="0" lvl="0" indent="0" algn="r" rtl="0">
                        <a:spcBef>
                          <a:spcPts val="0"/>
                        </a:spcBef>
                        <a:spcAft>
                          <a:spcPts val="0"/>
                        </a:spcAft>
                        <a:buSzPct val="25000"/>
                        <a:buNone/>
                      </a:pPr>
                      <a:r>
                        <a:rPr lang="en-US" sz="1600" b="1" dirty="0">
                          <a:latin typeface="Georgia" panose="02040502050405020303" pitchFamily="18" charset="0"/>
                          <a:ea typeface="Georgia"/>
                          <a:cs typeface="Georgia"/>
                          <a:sym typeface="Georgia"/>
                        </a:rPr>
                        <a:t>$30,143.00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r>
              <a:tr h="259220">
                <a:tc gridSpan="3">
                  <a:txBody>
                    <a:bodyPr/>
                    <a:lstStyle/>
                    <a:p>
                      <a:pPr marL="0" marR="0" lvl="0" indent="0" algn="l" rtl="0">
                        <a:spcBef>
                          <a:spcPts val="0"/>
                        </a:spcBef>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59220">
                <a:tc gridSpan="2">
                  <a:txBody>
                    <a:bodyPr/>
                    <a:lstStyle/>
                    <a:p>
                      <a:pPr marL="0" marR="0" lvl="0" indent="0" algn="r" rtl="0">
                        <a:spcBef>
                          <a:spcPts val="0"/>
                        </a:spcBef>
                        <a:spcAft>
                          <a:spcPts val="0"/>
                        </a:spcAft>
                        <a:buSzPct val="25000"/>
                        <a:buNone/>
                      </a:pPr>
                      <a:endParaRPr sz="160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Emergency Fund</a:t>
                      </a: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a:t>
                      </a:r>
                      <a:r>
                        <a:rPr lang="en-US" sz="1600" dirty="0" smtClean="0">
                          <a:latin typeface="Georgia" panose="02040502050405020303" pitchFamily="18" charset="0"/>
                          <a:ea typeface="Georgia"/>
                          <a:cs typeface="Georgia"/>
                          <a:sym typeface="Georgia"/>
                        </a:rPr>
                        <a:t>15,000.00</a:t>
                      </a:r>
                      <a:endParaRPr lang="en-US"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r>
              <a:tr h="259220">
                <a:tc gridSpan="2">
                  <a:txBody>
                    <a:bodyPr/>
                    <a:lstStyle/>
                    <a:p>
                      <a:pPr marL="0" marR="0" lvl="0" indent="0" algn="r" rtl="0">
                        <a:spcBef>
                          <a:spcPts val="0"/>
                        </a:spcBef>
                        <a:spcAft>
                          <a:spcPts val="0"/>
                        </a:spcAft>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600" dirty="0">
                          <a:latin typeface="Georgia" panose="02040502050405020303" pitchFamily="18" charset="0"/>
                          <a:ea typeface="Georgia"/>
                          <a:cs typeface="Georgia"/>
                          <a:sym typeface="Georgia"/>
                        </a:rPr>
                        <a:t>Reserve for Fixed Expenses</a:t>
                      </a: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E2DC"/>
                    </a:solidFill>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600" dirty="0" smtClean="0">
                          <a:latin typeface="Georgia" panose="02040502050405020303" pitchFamily="18" charset="0"/>
                          <a:ea typeface="Georgia"/>
                          <a:cs typeface="Georgia"/>
                          <a:sym typeface="Georgia"/>
                        </a:rPr>
                        <a:t>$15,800.00</a:t>
                      </a:r>
                      <a:endParaRPr lang="en-US"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r>
              <a:tr h="259220">
                <a:tc gridSpan="3">
                  <a:txBody>
                    <a:bodyPr/>
                    <a:lstStyle/>
                    <a:p>
                      <a:pPr marL="0" marR="0" lvl="0" indent="0" algn="l" rtl="0">
                        <a:spcBef>
                          <a:spcPts val="0"/>
                        </a:spcBef>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91511">
                <a:tc gridSpan="2">
                  <a:txBody>
                    <a:bodyPr/>
                    <a:lstStyle/>
                    <a:p>
                      <a:pPr marL="0" marR="0" lvl="0" indent="0" algn="r" rtl="0">
                        <a:spcBef>
                          <a:spcPts val="0"/>
                        </a:spcBef>
                        <a:spcAft>
                          <a:spcPts val="0"/>
                        </a:spcAft>
                        <a:buSzPct val="25000"/>
                        <a:buNone/>
                      </a:pPr>
                      <a:endParaRPr sz="1600"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600" b="1" dirty="0">
                          <a:latin typeface="Georgia" panose="02040502050405020303" pitchFamily="18" charset="0"/>
                          <a:ea typeface="Georgia"/>
                          <a:cs typeface="Georgia"/>
                          <a:sym typeface="Georgia"/>
                        </a:rPr>
                        <a:t>Total Startup Investment</a:t>
                      </a: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c>
                  <a:txBody>
                    <a:bodyPr/>
                    <a:lstStyle/>
                    <a:p>
                      <a:pPr marL="0" marR="0" lvl="0" indent="0" algn="r" rtl="0">
                        <a:spcBef>
                          <a:spcPts val="0"/>
                        </a:spcBef>
                        <a:spcAft>
                          <a:spcPts val="0"/>
                        </a:spcAft>
                        <a:buSzPct val="25000"/>
                        <a:buNone/>
                      </a:pPr>
                      <a:r>
                        <a:rPr lang="en-US" sz="1600" b="1" dirty="0" smtClean="0">
                          <a:latin typeface="Georgia" panose="02040502050405020303" pitchFamily="18" charset="0"/>
                          <a:ea typeface="Georgia"/>
                          <a:cs typeface="Georgia"/>
                          <a:sym typeface="Georgia"/>
                        </a:rPr>
                        <a:t>$30,800.00</a:t>
                      </a:r>
                      <a:endParaRPr lang="en-US" sz="1600" b="1" dirty="0">
                        <a:latin typeface="Georgia" panose="02040502050405020303" pitchFamily="18" charset="0"/>
                        <a:ea typeface="Georgia"/>
                        <a:cs typeface="Georgia"/>
                        <a:sym typeface="Georgia"/>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5E2DC"/>
                    </a:solidFill>
                  </a:tcPr>
                </a:tc>
              </a:tr>
            </a:tbl>
          </a:graphicData>
        </a:graphic>
      </p:graphicFrame>
      <p:graphicFrame>
        <p:nvGraphicFramePr>
          <p:cNvPr id="230" name="Shape 230"/>
          <p:cNvGraphicFramePr/>
          <p:nvPr>
            <p:extLst>
              <p:ext uri="{D42A27DB-BD31-4B8C-83A1-F6EECF244321}">
                <p14:modId xmlns:p14="http://schemas.microsoft.com/office/powerpoint/2010/main" val="1948740368"/>
              </p:ext>
            </p:extLst>
          </p:nvPr>
        </p:nvGraphicFramePr>
        <p:xfrm>
          <a:off x="1524000" y="4772455"/>
          <a:ext cx="6781800" cy="780290"/>
        </p:xfrm>
        <a:graphic>
          <a:graphicData uri="http://schemas.openxmlformats.org/drawingml/2006/table">
            <a:tbl>
              <a:tblPr>
                <a:noFill/>
                <a:tableStyleId>{1EDB76A1-C8B8-4BB6-891B-4624CD2553BB}</a:tableStyleId>
              </a:tblPr>
              <a:tblGrid>
                <a:gridCol w="2590800"/>
                <a:gridCol w="194575"/>
                <a:gridCol w="1332150"/>
                <a:gridCol w="605525"/>
                <a:gridCol w="2058750"/>
              </a:tblGrid>
              <a:tr h="111522">
                <a:tc gridSpan="5">
                  <a:txBody>
                    <a:bodyPr/>
                    <a:lstStyle/>
                    <a:p>
                      <a:pPr marL="0" marR="0" lvl="0" indent="0" algn="ctr" rtl="0">
                        <a:spcBef>
                          <a:spcPts val="0"/>
                        </a:spcBef>
                        <a:spcAft>
                          <a:spcPts val="0"/>
                        </a:spcAft>
                        <a:buSzPct val="25000"/>
                        <a:buNone/>
                      </a:pPr>
                      <a:r>
                        <a:rPr lang="en-US" sz="1600" b="1" dirty="0">
                          <a:solidFill>
                            <a:schemeClr val="lt1"/>
                          </a:solidFill>
                          <a:latin typeface="Georgia" panose="02040502050405020303" pitchFamily="18" charset="0"/>
                          <a:ea typeface="Georgia"/>
                          <a:cs typeface="Georgia"/>
                          <a:sym typeface="Georgia"/>
                        </a:rPr>
                        <a:t>ROI: Return on Investment</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25">
                <a:tc>
                  <a:txBody>
                    <a:bodyPr/>
                    <a:lstStyle/>
                    <a:p>
                      <a:pPr marL="0" marR="0" lvl="0" indent="0" algn="ctr" rtl="0">
                        <a:spcBef>
                          <a:spcPts val="0"/>
                        </a:spcBef>
                        <a:spcAft>
                          <a:spcPts val="0"/>
                        </a:spcAft>
                        <a:buSzPct val="25000"/>
                        <a:buNone/>
                      </a:pPr>
                      <a:r>
                        <a:rPr lang="en-US" sz="1600" dirty="0">
                          <a:latin typeface="Georgia" panose="02040502050405020303" pitchFamily="18" charset="0"/>
                          <a:ea typeface="Calibri"/>
                          <a:cs typeface="Calibri"/>
                          <a:sym typeface="Calibri"/>
                        </a:rPr>
                        <a:t>$</a:t>
                      </a:r>
                      <a:r>
                        <a:rPr lang="en-US" sz="1600" dirty="0" smtClean="0">
                          <a:latin typeface="Georgia" panose="02040502050405020303" pitchFamily="18" charset="0"/>
                          <a:ea typeface="Calibri"/>
                          <a:cs typeface="Calibri"/>
                          <a:sym typeface="Calibri"/>
                        </a:rPr>
                        <a:t>38,325</a:t>
                      </a:r>
                      <a:endParaRPr lang="en-US" sz="1600" dirty="0">
                        <a:latin typeface="Georgia" panose="02040502050405020303" pitchFamily="18" charset="0"/>
                        <a:ea typeface="Calibri"/>
                        <a:cs typeface="Calibri"/>
                        <a:sym typeface="Calibri"/>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r" rtl="0">
                        <a:spcBef>
                          <a:spcPts val="0"/>
                        </a:spcBef>
                        <a:spcAft>
                          <a:spcPts val="0"/>
                        </a:spcAft>
                        <a:buSzPct val="25000"/>
                        <a:buNone/>
                      </a:pPr>
                      <a:r>
                        <a:rPr lang="en-US" sz="1600">
                          <a:latin typeface="Calibri"/>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smtClean="0">
                          <a:latin typeface="Georgia" panose="02040502050405020303" pitchFamily="18" charset="0"/>
                          <a:ea typeface="Georgia"/>
                          <a:cs typeface="Georgia"/>
                          <a:sym typeface="Georgia"/>
                        </a:rPr>
                        <a:t>124%</a:t>
                      </a:r>
                      <a:endParaRPr lang="en-US" sz="1600" b="1" dirty="0">
                        <a:latin typeface="Georgia" panose="02040502050405020303" pitchFamily="18" charset="0"/>
                        <a:ea typeface="Georgia"/>
                        <a:cs typeface="Georgia"/>
                        <a:sym typeface="Georgia"/>
                      </a:endParaRP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dirty="0">
                          <a:latin typeface="Georgia" panose="02040502050405020303" pitchFamily="18" charset="0"/>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smtClean="0">
                          <a:latin typeface="Georgia" panose="02040502050405020303" pitchFamily="18" charset="0"/>
                          <a:ea typeface="Calibri"/>
                          <a:cs typeface="Calibri"/>
                          <a:sym typeface="Calibri"/>
                        </a:rPr>
                        <a:t>$1.24</a:t>
                      </a:r>
                      <a:endParaRPr lang="en-US" sz="1600" b="1" dirty="0">
                        <a:latin typeface="Georgia" panose="02040502050405020303" pitchFamily="18" charset="0"/>
                        <a:ea typeface="Calibri"/>
                        <a:cs typeface="Calibri"/>
                        <a:sym typeface="Calibri"/>
                      </a:endParaRP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268225">
                <a:tc>
                  <a:txBody>
                    <a:bodyPr/>
                    <a:lstStyle/>
                    <a:p>
                      <a:pPr marL="0" marR="0" lvl="0" indent="0" algn="ctr" rtl="0">
                        <a:spcBef>
                          <a:spcPts val="0"/>
                        </a:spcBef>
                        <a:spcAft>
                          <a:spcPts val="0"/>
                        </a:spcAft>
                        <a:buSzPct val="25000"/>
                        <a:buNone/>
                      </a:pPr>
                      <a:r>
                        <a:rPr lang="en-US" sz="1600" dirty="0" smtClean="0">
                          <a:latin typeface="Georgia" panose="02040502050405020303" pitchFamily="18" charset="0"/>
                          <a:ea typeface="Georgia"/>
                          <a:cs typeface="Georgia"/>
                          <a:sym typeface="Georgia"/>
                        </a:rPr>
                        <a:t>$30,800</a:t>
                      </a:r>
                      <a:endParaRPr lang="en-US" sz="1600" dirty="0">
                        <a:latin typeface="Georgia" panose="02040502050405020303" pitchFamily="18" charset="0"/>
                        <a:ea typeface="Georgia"/>
                        <a:cs typeface="Georgia"/>
                        <a:sym typeface="Georgia"/>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231" name="Shape 231"/>
          <p:cNvGraphicFramePr/>
          <p:nvPr>
            <p:extLst>
              <p:ext uri="{D42A27DB-BD31-4B8C-83A1-F6EECF244321}">
                <p14:modId xmlns:p14="http://schemas.microsoft.com/office/powerpoint/2010/main" val="42726204"/>
              </p:ext>
            </p:extLst>
          </p:nvPr>
        </p:nvGraphicFramePr>
        <p:xfrm>
          <a:off x="1524000" y="5668363"/>
          <a:ext cx="6781800" cy="886105"/>
        </p:xfrm>
        <a:graphic>
          <a:graphicData uri="http://schemas.openxmlformats.org/drawingml/2006/table">
            <a:tbl>
              <a:tblPr>
                <a:noFill/>
                <a:tableStyleId>{1EDB76A1-C8B8-4BB6-891B-4624CD2553BB}</a:tableStyleId>
              </a:tblPr>
              <a:tblGrid>
                <a:gridCol w="2525128"/>
                <a:gridCol w="260251"/>
                <a:gridCol w="1332132"/>
                <a:gridCol w="605521"/>
                <a:gridCol w="2058768"/>
              </a:tblGrid>
              <a:tr h="0">
                <a:tc gridSpan="5">
                  <a:txBody>
                    <a:bodyPr/>
                    <a:lstStyle/>
                    <a:p>
                      <a:pPr marL="0" marR="0" lvl="0" indent="0" algn="ctr" rtl="0">
                        <a:spcBef>
                          <a:spcPts val="0"/>
                        </a:spcBef>
                        <a:spcAft>
                          <a:spcPts val="0"/>
                        </a:spcAft>
                        <a:buSzPct val="25000"/>
                        <a:buNone/>
                      </a:pPr>
                      <a:r>
                        <a:rPr lang="en-US" sz="1600" b="1" dirty="0">
                          <a:solidFill>
                            <a:schemeClr val="lt1"/>
                          </a:solidFill>
                          <a:latin typeface="Georgia"/>
                          <a:ea typeface="Georgia"/>
                          <a:cs typeface="Georgia"/>
                          <a:sym typeface="Georgia"/>
                        </a:rPr>
                        <a:t>ROS: Return on Sales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25">
                <a:tc>
                  <a:txBody>
                    <a:bodyPr/>
                    <a:lstStyle/>
                    <a:p>
                      <a:pPr marL="0" marR="0" lvl="0" indent="0" algn="ctr" rtl="0">
                        <a:spcBef>
                          <a:spcPts val="0"/>
                        </a:spcBef>
                        <a:spcAft>
                          <a:spcPts val="0"/>
                        </a:spcAft>
                        <a:buSzPct val="25000"/>
                        <a:buNone/>
                      </a:pPr>
                      <a:r>
                        <a:rPr lang="en-US" sz="1600" dirty="0">
                          <a:latin typeface="Georgia"/>
                          <a:ea typeface="Georgia"/>
                          <a:cs typeface="Georgia"/>
                          <a:sym typeface="Georgia"/>
                        </a:rPr>
                        <a:t>$</a:t>
                      </a:r>
                      <a:r>
                        <a:rPr lang="en-US" sz="1600" dirty="0" smtClean="0">
                          <a:latin typeface="Georgia"/>
                          <a:ea typeface="Georgia"/>
                          <a:cs typeface="Georgia"/>
                          <a:sym typeface="Georgia"/>
                        </a:rPr>
                        <a:t>38,325</a:t>
                      </a:r>
                      <a:endParaRPr lang="en-US" sz="1600" dirty="0">
                        <a:latin typeface="Georgia"/>
                        <a:ea typeface="Georgia"/>
                        <a:cs typeface="Georgia"/>
                        <a:sym typeface="Georgia"/>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r" rtl="0">
                        <a:spcBef>
                          <a:spcPts val="0"/>
                        </a:spcBef>
                        <a:spcAft>
                          <a:spcPts val="0"/>
                        </a:spcAft>
                        <a:buSzPct val="25000"/>
                        <a:buNone/>
                      </a:pPr>
                      <a:r>
                        <a:rPr lang="en-US" sz="1600">
                          <a:latin typeface="Calibri"/>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a:latin typeface="Georgia" panose="02040502050405020303" pitchFamily="18" charset="0"/>
                          <a:ea typeface="Georgia"/>
                          <a:cs typeface="Georgia"/>
                          <a:sym typeface="Georgia"/>
                        </a:rPr>
                        <a:t>32%</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dirty="0">
                          <a:latin typeface="Georgia" panose="02040502050405020303" pitchFamily="18" charset="0"/>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a:latin typeface="Georgia" panose="02040502050405020303" pitchFamily="18" charset="0"/>
                          <a:ea typeface="Calibri"/>
                          <a:cs typeface="Calibri"/>
                          <a:sym typeface="Calibri"/>
                        </a:rPr>
                        <a:t>$0.32</a:t>
                      </a: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374040">
                <a:tc>
                  <a:txBody>
                    <a:bodyPr/>
                    <a:lstStyle/>
                    <a:p>
                      <a:pPr marL="0" marR="0" lvl="0" indent="0" algn="ctr" rtl="0">
                        <a:spcBef>
                          <a:spcPts val="0"/>
                        </a:spcBef>
                        <a:spcAft>
                          <a:spcPts val="0"/>
                        </a:spcAft>
                        <a:buSzPct val="25000"/>
                        <a:buNone/>
                      </a:pPr>
                      <a:r>
                        <a:rPr lang="en-US" sz="1600" b="0" i="0" u="none" strike="noStrike" cap="none" dirty="0">
                          <a:solidFill>
                            <a:schemeClr val="tx1"/>
                          </a:solidFill>
                          <a:latin typeface="Georgia" panose="02040502050405020303" pitchFamily="18" charset="0"/>
                          <a:ea typeface="Calibri"/>
                          <a:cs typeface="Calibri"/>
                          <a:sym typeface="Calibri"/>
                        </a:rPr>
                        <a:t>$</a:t>
                      </a:r>
                      <a:r>
                        <a:rPr lang="en-US" sz="1600" b="0" i="0" u="none" strike="noStrike" cap="none" dirty="0" smtClean="0">
                          <a:solidFill>
                            <a:schemeClr val="tx1"/>
                          </a:solidFill>
                          <a:latin typeface="Georgia" panose="02040502050405020303" pitchFamily="18" charset="0"/>
                          <a:ea typeface="Calibri"/>
                          <a:cs typeface="Calibri"/>
                          <a:sym typeface="Calibri"/>
                        </a:rPr>
                        <a:t>121,500</a:t>
                      </a:r>
                      <a:endParaRPr lang="en-US" sz="1600" b="0" i="0" u="none" strike="noStrike" cap="none" dirty="0">
                        <a:solidFill>
                          <a:schemeClr val="tx1"/>
                        </a:solidFill>
                        <a:latin typeface="Georgia" panose="02040502050405020303" pitchFamily="18" charset="0"/>
                        <a:ea typeface="Calibri"/>
                        <a:cs typeface="Calibri"/>
                        <a:sym typeface="Calibri"/>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Shape 128"/>
          <p:cNvPicPr preferRelativeResize="0"/>
          <p:nvPr/>
        </p:nvPicPr>
        <p:blipFill rotWithShape="1">
          <a:blip r:embed="rId3">
            <a:alphaModFix/>
          </a:blip>
          <a:srcRect/>
          <a:stretch/>
        </p:blipFill>
        <p:spPr>
          <a:xfrm>
            <a:off x="393027" y="6345716"/>
            <a:ext cx="1054773" cy="48730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946399" y="356941"/>
            <a:ext cx="7269600" cy="8301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a:t>Future Plans</a:t>
            </a:r>
          </a:p>
        </p:txBody>
      </p:sp>
      <p:sp>
        <p:nvSpPr>
          <p:cNvPr id="237" name="Shape 237"/>
          <p:cNvSpPr txBox="1">
            <a:spLocks noGrp="1"/>
          </p:cNvSpPr>
          <p:nvPr>
            <p:ph type="body" idx="1"/>
          </p:nvPr>
        </p:nvSpPr>
        <p:spPr>
          <a:xfrm>
            <a:off x="946399" y="1326575"/>
            <a:ext cx="7679807" cy="2186100"/>
          </a:xfrm>
          <a:prstGeom prst="rect">
            <a:avLst/>
          </a:prstGeom>
          <a:noFill/>
          <a:ln>
            <a:noFill/>
          </a:ln>
        </p:spPr>
        <p:txBody>
          <a:bodyPr lIns="91425" tIns="45700" rIns="91425" bIns="45700" anchor="t" anchorCtr="0">
            <a:noAutofit/>
          </a:bodyPr>
          <a:lstStyle/>
          <a:p>
            <a:pPr marL="182880" marR="0" lvl="0" indent="-233680" algn="l" rtl="0">
              <a:lnSpc>
                <a:spcPct val="95000"/>
              </a:lnSpc>
              <a:spcBef>
                <a:spcPts val="0"/>
              </a:spcBef>
              <a:spcAft>
                <a:spcPts val="0"/>
              </a:spcAft>
              <a:buClr>
                <a:schemeClr val="accent1"/>
              </a:buClr>
              <a:buSzPct val="100000"/>
              <a:buFont typeface="Arial"/>
              <a:buChar char="•"/>
            </a:pPr>
            <a:r>
              <a:rPr lang="en-US" sz="2400" i="0" u="none" strike="noStrike" cap="none" dirty="0">
                <a:solidFill>
                  <a:schemeClr val="tx1"/>
                </a:solidFill>
                <a:latin typeface="Georgia"/>
                <a:ea typeface="Georgia"/>
                <a:cs typeface="Georgia"/>
                <a:sym typeface="Georgia"/>
              </a:rPr>
              <a:t>Add more features to Can </a:t>
            </a:r>
            <a:r>
              <a:rPr lang="en-US" sz="2400" i="0" u="none" strike="noStrike" cap="none" dirty="0" err="1">
                <a:solidFill>
                  <a:schemeClr val="tx1"/>
                </a:solidFill>
                <a:latin typeface="Georgia"/>
                <a:ea typeface="Georgia"/>
                <a:cs typeface="Georgia"/>
                <a:sym typeface="Georgia"/>
              </a:rPr>
              <a:t>iEatThat</a:t>
            </a:r>
            <a:r>
              <a:rPr lang="en-US" sz="2400" i="0" u="none" strike="noStrike" cap="none" dirty="0" smtClean="0">
                <a:solidFill>
                  <a:schemeClr val="tx1"/>
                </a:solidFill>
                <a:latin typeface="Georgia"/>
                <a:ea typeface="Georgia"/>
                <a:cs typeface="Georgia"/>
                <a:sym typeface="Georgia"/>
              </a:rPr>
              <a:t>? By </a:t>
            </a:r>
            <a:r>
              <a:rPr lang="en-US" sz="2400" i="0" u="none" strike="noStrike" cap="none" dirty="0" err="1" smtClean="0">
                <a:solidFill>
                  <a:schemeClr val="tx1"/>
                </a:solidFill>
                <a:latin typeface="Georgia"/>
                <a:ea typeface="Georgia"/>
                <a:cs typeface="Georgia"/>
                <a:sym typeface="Georgia"/>
              </a:rPr>
              <a:t>NutriMensa</a:t>
            </a:r>
            <a:endParaRPr lang="en-US" sz="2400" i="0" u="none" strike="noStrike" cap="none" dirty="0">
              <a:solidFill>
                <a:schemeClr val="tx1"/>
              </a:solidFill>
              <a:latin typeface="Georgia"/>
              <a:ea typeface="Georgia"/>
              <a:cs typeface="Georgia"/>
              <a:sym typeface="Georgia"/>
            </a:endParaRPr>
          </a:p>
          <a:p>
            <a:pPr marL="182880" marR="0" lvl="0" indent="-233680" algn="l" rtl="0">
              <a:lnSpc>
                <a:spcPct val="95000"/>
              </a:lnSpc>
              <a:spcBef>
                <a:spcPts val="1600"/>
              </a:spcBef>
              <a:spcAft>
                <a:spcPts val="0"/>
              </a:spcAft>
              <a:buClr>
                <a:schemeClr val="accent1"/>
              </a:buClr>
              <a:buSzPct val="100000"/>
              <a:buFont typeface="Arial"/>
              <a:buChar char="•"/>
            </a:pPr>
            <a:r>
              <a:rPr lang="en-US" sz="2400" i="0" u="none" strike="noStrike" cap="none" dirty="0">
                <a:solidFill>
                  <a:schemeClr val="tx1"/>
                </a:solidFill>
                <a:latin typeface="Georgia"/>
                <a:ea typeface="Georgia"/>
                <a:cs typeface="Georgia"/>
                <a:sym typeface="Georgia"/>
              </a:rPr>
              <a:t>Create more </a:t>
            </a:r>
            <a:r>
              <a:rPr lang="en-US" sz="2400" i="0" u="none" strike="noStrike" cap="none" dirty="0" smtClean="0">
                <a:solidFill>
                  <a:schemeClr val="tx1"/>
                </a:solidFill>
                <a:latin typeface="Georgia"/>
                <a:ea typeface="Georgia"/>
                <a:cs typeface="Georgia"/>
                <a:sym typeface="Georgia"/>
              </a:rPr>
              <a:t>applications related to health</a:t>
            </a:r>
            <a:endParaRPr lang="en-US" sz="2400" dirty="0">
              <a:solidFill>
                <a:schemeClr val="tx1"/>
              </a:solidFill>
            </a:endParaRPr>
          </a:p>
        </p:txBody>
      </p:sp>
      <p:pic>
        <p:nvPicPr>
          <p:cNvPr id="238" name="Shape 238" descr="logo secondary.jpg"/>
          <p:cNvPicPr preferRelativeResize="0"/>
          <p:nvPr/>
        </p:nvPicPr>
        <p:blipFill rotWithShape="1">
          <a:blip r:embed="rId3">
            <a:alphaModFix/>
          </a:blip>
          <a:srcRect/>
          <a:stretch/>
        </p:blipFill>
        <p:spPr>
          <a:xfrm>
            <a:off x="432881" y="5791200"/>
            <a:ext cx="1828800" cy="962400"/>
          </a:xfrm>
          <a:prstGeom prst="rect">
            <a:avLst/>
          </a:prstGeom>
          <a:noFill/>
          <a:ln>
            <a:noFill/>
          </a:ln>
        </p:spPr>
      </p:pic>
      <p:sp>
        <p:nvSpPr>
          <p:cNvPr id="239" name="Shape 239"/>
          <p:cNvSpPr txBox="1"/>
          <p:nvPr/>
        </p:nvSpPr>
        <p:spPr>
          <a:xfrm>
            <a:off x="946400" y="2646036"/>
            <a:ext cx="6638700" cy="411000"/>
          </a:xfrm>
          <a:prstGeom prst="rect">
            <a:avLst/>
          </a:prstGeom>
          <a:noFill/>
          <a:ln>
            <a:noFill/>
          </a:ln>
        </p:spPr>
        <p:txBody>
          <a:bodyPr lIns="91425" tIns="91425" rIns="91425" bIns="91425" anchor="t" anchorCtr="0">
            <a:noAutofit/>
          </a:bodyPr>
          <a:lstStyle/>
          <a:p>
            <a:pPr lvl="0">
              <a:spcBef>
                <a:spcPts val="0"/>
              </a:spcBef>
              <a:buNone/>
            </a:pPr>
            <a:r>
              <a:rPr lang="en-US" sz="4000" b="1" dirty="0">
                <a:solidFill>
                  <a:schemeClr val="accent1"/>
                </a:solidFill>
                <a:latin typeface="Georgia"/>
                <a:ea typeface="Georgia"/>
                <a:cs typeface="Georgia"/>
                <a:sym typeface="Georgia"/>
              </a:rPr>
              <a:t>Philanthropy</a:t>
            </a:r>
          </a:p>
        </p:txBody>
      </p:sp>
      <p:sp>
        <p:nvSpPr>
          <p:cNvPr id="240" name="Shape 240"/>
          <p:cNvSpPr txBox="1">
            <a:spLocks noGrp="1"/>
          </p:cNvSpPr>
          <p:nvPr>
            <p:ph type="body" idx="1"/>
          </p:nvPr>
        </p:nvSpPr>
        <p:spPr>
          <a:xfrm>
            <a:off x="946400" y="3367542"/>
            <a:ext cx="7148400" cy="1776600"/>
          </a:xfrm>
          <a:prstGeom prst="rect">
            <a:avLst/>
          </a:prstGeom>
          <a:noFill/>
          <a:ln>
            <a:noFill/>
          </a:ln>
        </p:spPr>
        <p:txBody>
          <a:bodyPr lIns="91425" tIns="45700" rIns="91425" bIns="45700" anchor="t" anchorCtr="0">
            <a:noAutofit/>
          </a:bodyPr>
          <a:lstStyle/>
          <a:p>
            <a:pPr marL="182880" marR="0" lvl="0" indent="-233680" algn="l" rtl="0">
              <a:lnSpc>
                <a:spcPct val="95000"/>
              </a:lnSpc>
              <a:spcBef>
                <a:spcPts val="0"/>
              </a:spcBef>
              <a:spcAft>
                <a:spcPts val="0"/>
              </a:spcAft>
              <a:buClr>
                <a:schemeClr val="accent1"/>
              </a:buClr>
              <a:buSzPct val="100000"/>
              <a:buFont typeface="Arial"/>
              <a:buChar char="•"/>
            </a:pPr>
            <a:r>
              <a:rPr lang="en-US" sz="2400" dirty="0">
                <a:solidFill>
                  <a:schemeClr val="tx1"/>
                </a:solidFill>
              </a:rPr>
              <a:t>Can </a:t>
            </a:r>
            <a:r>
              <a:rPr lang="en-US" sz="2400" dirty="0" err="1">
                <a:solidFill>
                  <a:schemeClr val="tx1"/>
                </a:solidFill>
              </a:rPr>
              <a:t>iEatThat</a:t>
            </a:r>
            <a:r>
              <a:rPr lang="en-US" sz="2400" dirty="0">
                <a:solidFill>
                  <a:schemeClr val="tx1"/>
                </a:solidFill>
              </a:rPr>
              <a:t>? will donate 5% of our yearly net profit to the National Psoriasis Foundation</a:t>
            </a:r>
          </a:p>
        </p:txBody>
      </p:sp>
      <p:pic>
        <p:nvPicPr>
          <p:cNvPr id="7" name="Shape 138"/>
          <p:cNvPicPr preferRelativeResize="0"/>
          <p:nvPr/>
        </p:nvPicPr>
        <p:blipFill rotWithShape="1">
          <a:blip r:embed="rId4">
            <a:alphaModFix/>
          </a:blip>
          <a:srcRect/>
          <a:stretch/>
        </p:blipFill>
        <p:spPr>
          <a:xfrm>
            <a:off x="3498099" y="6092059"/>
            <a:ext cx="4717901" cy="661541"/>
          </a:xfrm>
          <a:prstGeom prst="rect">
            <a:avLst/>
          </a:prstGeom>
          <a:noFill/>
          <a:ln>
            <a:noFill/>
          </a:ln>
        </p:spPr>
      </p:pic>
      <p:pic>
        <p:nvPicPr>
          <p:cNvPr id="3074" name="Picture 2" descr="Image result for national psoriasis found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916" y="4202060"/>
            <a:ext cx="1565084" cy="1565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08050" y="162950"/>
            <a:ext cx="8136300" cy="16860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92D050"/>
              </a:buClr>
              <a:buSzPct val="25000"/>
              <a:buFont typeface="Georgia"/>
              <a:buNone/>
            </a:pPr>
            <a:r>
              <a:rPr lang="en-US" sz="6000" b="0" i="0" u="none" strike="noStrike" cap="none" dirty="0">
                <a:solidFill>
                  <a:srgbClr val="92D050"/>
                </a:solidFill>
                <a:latin typeface="Georgia"/>
                <a:ea typeface="Georgia"/>
                <a:cs typeface="Georgia"/>
                <a:sym typeface="Georgia"/>
              </a:rPr>
              <a:t>Don't live </a:t>
            </a:r>
            <a:r>
              <a:rPr lang="en-US" sz="6000" b="1" i="0" u="none" strike="noStrike" cap="none" dirty="0">
                <a:solidFill>
                  <a:srgbClr val="92D050"/>
                </a:solidFill>
                <a:latin typeface="Georgia"/>
                <a:ea typeface="Georgia"/>
                <a:cs typeface="Georgia"/>
                <a:sym typeface="Georgia"/>
              </a:rPr>
              <a:t>harder, </a:t>
            </a:r>
            <a:br>
              <a:rPr lang="en-US" sz="6000" b="1" i="0" u="none" strike="noStrike" cap="none" dirty="0">
                <a:solidFill>
                  <a:srgbClr val="92D050"/>
                </a:solidFill>
                <a:latin typeface="Georgia"/>
                <a:ea typeface="Georgia"/>
                <a:cs typeface="Georgia"/>
                <a:sym typeface="Georgia"/>
              </a:rPr>
            </a:br>
            <a:r>
              <a:rPr lang="en-US" sz="6000" b="0" i="0" u="none" strike="noStrike" cap="none" dirty="0">
                <a:solidFill>
                  <a:srgbClr val="92D050"/>
                </a:solidFill>
                <a:latin typeface="Georgia"/>
                <a:ea typeface="Georgia"/>
                <a:cs typeface="Georgia"/>
                <a:sym typeface="Georgia"/>
              </a:rPr>
              <a:t>live</a:t>
            </a:r>
            <a:r>
              <a:rPr lang="en-US" sz="6000" b="1" i="0" u="none" strike="noStrike" cap="none" dirty="0">
                <a:solidFill>
                  <a:srgbClr val="92D050"/>
                </a:solidFill>
                <a:latin typeface="Georgia"/>
                <a:ea typeface="Georgia"/>
                <a:cs typeface="Georgia"/>
                <a:sym typeface="Georgia"/>
              </a:rPr>
              <a:t> </a:t>
            </a:r>
            <a:r>
              <a:rPr lang="en-US" sz="6000" b="1" i="1" u="sng" strike="noStrike" cap="none" dirty="0">
                <a:solidFill>
                  <a:srgbClr val="92D050"/>
                </a:solidFill>
                <a:latin typeface="Georgia"/>
                <a:ea typeface="Georgia"/>
                <a:cs typeface="Georgia"/>
                <a:sym typeface="Georgia"/>
              </a:rPr>
              <a:t>smarter!</a:t>
            </a:r>
          </a:p>
        </p:txBody>
      </p:sp>
      <p:sp>
        <p:nvSpPr>
          <p:cNvPr id="246" name="Shape 246"/>
          <p:cNvSpPr/>
          <p:nvPr/>
        </p:nvSpPr>
        <p:spPr>
          <a:xfrm>
            <a:off x="914312" y="1848950"/>
            <a:ext cx="6648300" cy="3352800"/>
          </a:xfrm>
          <a:prstGeom prst="rect">
            <a:avLst/>
          </a:prstGeom>
          <a:solidFill>
            <a:srgbClr val="92D050"/>
          </a:soli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SzPct val="25000"/>
              <a:buNone/>
            </a:pPr>
            <a:r>
              <a:rPr lang="en-US" sz="2800" b="1" i="0" u="none" strike="noStrike" cap="none" dirty="0">
                <a:solidFill>
                  <a:schemeClr val="lt1"/>
                </a:solidFill>
                <a:latin typeface="Open Sans"/>
                <a:ea typeface="Open Sans"/>
                <a:cs typeface="Open Sans"/>
                <a:sym typeface="Open Sans"/>
              </a:rPr>
              <a:t>Thank you for your consideration of</a:t>
            </a:r>
            <a:br>
              <a:rPr lang="en-US" sz="2800" b="1" i="0" u="none" strike="noStrike" cap="none" dirty="0">
                <a:solidFill>
                  <a:schemeClr val="lt1"/>
                </a:solidFill>
                <a:latin typeface="Open Sans"/>
                <a:ea typeface="Open Sans"/>
                <a:cs typeface="Open Sans"/>
                <a:sym typeface="Open Sans"/>
              </a:rPr>
            </a:br>
            <a:endParaRPr lang="en-US" sz="2800" b="1" i="0" u="none" strike="noStrike" cap="none" dirty="0">
              <a:solidFill>
                <a:schemeClr val="lt1"/>
              </a:solidFill>
              <a:latin typeface="Open Sans"/>
              <a:ea typeface="Open Sans"/>
              <a:cs typeface="Open Sans"/>
              <a:sym typeface="Open Sans"/>
            </a:endParaRPr>
          </a:p>
          <a:p>
            <a:pPr marL="0" marR="0" lvl="0" indent="0" algn="ctr" rtl="0">
              <a:spcBef>
                <a:spcPts val="0"/>
              </a:spcBef>
              <a:buSzPct val="25000"/>
              <a:buNone/>
            </a:pPr>
            <a:r>
              <a:rPr lang="en-US" sz="4000" b="1" i="1" u="none" strike="noStrike" cap="none" dirty="0">
                <a:solidFill>
                  <a:schemeClr val="lt1"/>
                </a:solidFill>
                <a:latin typeface="Open Sans"/>
                <a:ea typeface="Open Sans"/>
                <a:cs typeface="Open Sans"/>
                <a:sym typeface="Open Sans"/>
              </a:rPr>
              <a:t>Can </a:t>
            </a:r>
            <a:r>
              <a:rPr lang="en-US" sz="4000" b="1" i="1" u="none" strike="noStrike" cap="none" dirty="0" err="1">
                <a:solidFill>
                  <a:schemeClr val="lt1"/>
                </a:solidFill>
                <a:latin typeface="Open Sans"/>
                <a:ea typeface="Open Sans"/>
                <a:cs typeface="Open Sans"/>
                <a:sym typeface="Open Sans"/>
              </a:rPr>
              <a:t>iEatThat</a:t>
            </a:r>
            <a:r>
              <a:rPr lang="en-US" sz="4000" b="1" i="1" u="none" strike="noStrike" cap="none" dirty="0">
                <a:solidFill>
                  <a:schemeClr val="lt1"/>
                </a:solidFill>
                <a:latin typeface="Open Sans"/>
                <a:ea typeface="Open Sans"/>
                <a:cs typeface="Open Sans"/>
                <a:sym typeface="Open Sans"/>
              </a:rPr>
              <a:t>? By </a:t>
            </a:r>
            <a:r>
              <a:rPr lang="en-US" sz="4000" b="1" i="1" u="none" strike="noStrike" cap="none" dirty="0" err="1">
                <a:solidFill>
                  <a:schemeClr val="lt1"/>
                </a:solidFill>
                <a:latin typeface="Open Sans"/>
                <a:ea typeface="Open Sans"/>
                <a:cs typeface="Open Sans"/>
                <a:sym typeface="Open Sans"/>
              </a:rPr>
              <a:t>NutriMensa</a:t>
            </a:r>
            <a:endParaRPr lang="en-US" sz="4000" b="1" i="1" u="none" strike="noStrike" cap="none" dirty="0">
              <a:solidFill>
                <a:schemeClr val="lt1"/>
              </a:solidFill>
              <a:latin typeface="Open Sans"/>
              <a:ea typeface="Open Sans"/>
              <a:cs typeface="Open Sans"/>
              <a:sym typeface="Open Sans"/>
            </a:endParaRPr>
          </a:p>
        </p:txBody>
      </p:sp>
      <p:pic>
        <p:nvPicPr>
          <p:cNvPr id="247" name="Shape 247"/>
          <p:cNvPicPr preferRelativeResize="0"/>
          <p:nvPr/>
        </p:nvPicPr>
        <p:blipFill rotWithShape="1">
          <a:blip r:embed="rId3">
            <a:alphaModFix/>
          </a:blip>
          <a:srcRect/>
          <a:stretch/>
        </p:blipFill>
        <p:spPr>
          <a:xfrm>
            <a:off x="429933" y="6061242"/>
            <a:ext cx="1616074" cy="804862"/>
          </a:xfrm>
          <a:prstGeom prst="rect">
            <a:avLst/>
          </a:prstGeom>
          <a:noFill/>
          <a:ln>
            <a:noFill/>
          </a:ln>
        </p:spPr>
      </p:pic>
      <p:sp>
        <p:nvSpPr>
          <p:cNvPr id="248" name="Shape 248"/>
          <p:cNvSpPr txBox="1"/>
          <p:nvPr/>
        </p:nvSpPr>
        <p:spPr>
          <a:xfrm>
            <a:off x="458891" y="5181600"/>
            <a:ext cx="7103721"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dirty="0">
                <a:solidFill>
                  <a:srgbClr val="92D050"/>
                </a:solidFill>
                <a:latin typeface="Georgia"/>
                <a:ea typeface="Georgia"/>
                <a:cs typeface="Georgia"/>
                <a:sym typeface="Georgia"/>
              </a:rPr>
              <a:t>   Contact:</a:t>
            </a:r>
          </a:p>
          <a:p>
            <a:pPr marL="0" marR="0" lvl="0" indent="0" algn="ctr" rtl="0">
              <a:spcBef>
                <a:spcPts val="0"/>
              </a:spcBef>
              <a:buSzPct val="25000"/>
              <a:buNone/>
            </a:pPr>
            <a:r>
              <a:rPr lang="en-US" sz="2800" b="1" i="0" u="none" strike="noStrike" cap="none" dirty="0">
                <a:solidFill>
                  <a:srgbClr val="92D050"/>
                </a:solidFill>
                <a:latin typeface="Georgia"/>
                <a:ea typeface="Georgia"/>
                <a:cs typeface="Georgia"/>
                <a:sym typeface="Georgia"/>
              </a:rPr>
              <a:t>Eademovic001@hotmail.com</a:t>
            </a:r>
          </a:p>
          <a:p>
            <a:pPr marL="0" marR="0" lvl="0" indent="0" algn="l" rtl="0">
              <a:spcBef>
                <a:spcPts val="0"/>
              </a:spcBef>
              <a:buNone/>
            </a:pPr>
            <a:endParaRPr sz="2800" b="1" dirty="0">
              <a:solidFill>
                <a:srgbClr val="92D050"/>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533841" y="810425"/>
            <a:ext cx="8305799" cy="27444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92D050"/>
              </a:buClr>
              <a:buSzPct val="25000"/>
              <a:buFont typeface="Georgia"/>
              <a:buNone/>
            </a:pPr>
            <a:r>
              <a:rPr lang="en-US" sz="6800" b="1" i="0" u="none" strike="noStrike" cap="none">
                <a:solidFill>
                  <a:srgbClr val="92D050"/>
                </a:solidFill>
                <a:latin typeface="Georgia"/>
                <a:ea typeface="Georgia"/>
                <a:cs typeface="Georgia"/>
                <a:sym typeface="Georgia"/>
              </a:rPr>
              <a:t>   Can iEatThat? </a:t>
            </a:r>
            <a:br>
              <a:rPr lang="en-US" sz="6800" b="1" i="0" u="none" strike="noStrike" cap="none">
                <a:solidFill>
                  <a:srgbClr val="92D050"/>
                </a:solidFill>
                <a:latin typeface="Georgia"/>
                <a:ea typeface="Georgia"/>
                <a:cs typeface="Georgia"/>
                <a:sym typeface="Georgia"/>
              </a:rPr>
            </a:br>
            <a:r>
              <a:rPr lang="en-US" sz="6800" b="1" i="0" u="none" strike="noStrike" cap="none">
                <a:solidFill>
                  <a:srgbClr val="92D050"/>
                </a:solidFill>
                <a:latin typeface="Georgia"/>
                <a:ea typeface="Georgia"/>
                <a:cs typeface="Georgia"/>
                <a:sym typeface="Georgia"/>
              </a:rPr>
              <a:t> </a:t>
            </a:r>
            <a:r>
              <a:rPr lang="en-US" sz="6800" b="1" i="1" u="sng" strike="noStrike" cap="none">
                <a:solidFill>
                  <a:srgbClr val="92D050"/>
                </a:solidFill>
                <a:latin typeface="Georgia"/>
                <a:ea typeface="Georgia"/>
                <a:cs typeface="Georgia"/>
                <a:sym typeface="Georgia"/>
              </a:rPr>
              <a:t>By NutriMens</a:t>
            </a:r>
            <a:r>
              <a:rPr lang="en-US" sz="6800" b="1" i="1" u="sng" strike="noStrike" cap="none">
                <a:solidFill>
                  <a:srgbClr val="92D050"/>
                </a:solidFill>
                <a:latin typeface="Arial"/>
                <a:ea typeface="Arial"/>
                <a:cs typeface="Arial"/>
                <a:sym typeface="Arial"/>
              </a:rPr>
              <a:t>a</a:t>
            </a:r>
          </a:p>
        </p:txBody>
      </p:sp>
      <p:sp>
        <p:nvSpPr>
          <p:cNvPr id="124" name="Shape 124"/>
          <p:cNvSpPr txBox="1">
            <a:spLocks noGrp="1"/>
          </p:cNvSpPr>
          <p:nvPr>
            <p:ph type="subTitle" idx="1"/>
          </p:nvPr>
        </p:nvSpPr>
        <p:spPr>
          <a:xfrm>
            <a:off x="742950" y="4667250"/>
            <a:ext cx="7060905" cy="2514599"/>
          </a:xfrm>
          <a:prstGeom prst="rect">
            <a:avLst/>
          </a:prstGeom>
          <a:noFill/>
          <a:ln>
            <a:noFill/>
          </a:ln>
        </p:spPr>
        <p:txBody>
          <a:bodyPr lIns="91425" tIns="45700" rIns="91425" bIns="45700" anchor="t" anchorCtr="0">
            <a:noAutofit/>
          </a:bodyPr>
          <a:lstStyle/>
          <a:p>
            <a:pPr marL="0" marR="0" lvl="0" indent="0" algn="ctr" rtl="0">
              <a:lnSpc>
                <a:spcPct val="95000"/>
              </a:lnSpc>
              <a:spcBef>
                <a:spcPts val="0"/>
              </a:spcBef>
              <a:spcAft>
                <a:spcPts val="0"/>
              </a:spcAft>
              <a:buClr>
                <a:schemeClr val="accent1"/>
              </a:buClr>
              <a:buSzPct val="25000"/>
              <a:buFont typeface="Arial"/>
              <a:buNone/>
            </a:pPr>
            <a:r>
              <a:rPr lang="en-US" sz="2800" b="0" i="0" u="none" strike="noStrike" cap="none" dirty="0">
                <a:solidFill>
                  <a:schemeClr val="lt1"/>
                </a:solidFill>
                <a:latin typeface="Georgia"/>
                <a:ea typeface="Georgia"/>
                <a:cs typeface="Georgia"/>
                <a:sym typeface="Georgia"/>
              </a:rPr>
              <a:t>Emir </a:t>
            </a:r>
            <a:r>
              <a:rPr lang="en-US" sz="2800" b="0" i="0" u="none" strike="noStrike" cap="none" dirty="0" err="1">
                <a:solidFill>
                  <a:schemeClr val="lt1"/>
                </a:solidFill>
                <a:latin typeface="Georgia"/>
                <a:ea typeface="Georgia"/>
                <a:cs typeface="Georgia"/>
                <a:sym typeface="Georgia"/>
              </a:rPr>
              <a:t>Ademovic</a:t>
            </a:r>
            <a:endParaRPr lang="en-US" sz="2800" b="0" i="0" u="none" strike="noStrike" cap="none" dirty="0">
              <a:solidFill>
                <a:schemeClr val="lt1"/>
              </a:solidFill>
              <a:latin typeface="Georgia"/>
              <a:ea typeface="Georgia"/>
              <a:cs typeface="Georgia"/>
              <a:sym typeface="Georgia"/>
            </a:endParaRPr>
          </a:p>
          <a:p>
            <a:pPr marL="0" marR="0" lvl="0" indent="0" algn="ctr" rtl="0">
              <a:lnSpc>
                <a:spcPct val="95000"/>
              </a:lnSpc>
              <a:spcBef>
                <a:spcPts val="1600"/>
              </a:spcBef>
              <a:spcAft>
                <a:spcPts val="0"/>
              </a:spcAft>
              <a:buClr>
                <a:schemeClr val="accent1"/>
              </a:buClr>
              <a:buSzPct val="25000"/>
              <a:buFont typeface="Arial"/>
              <a:buNone/>
            </a:pPr>
            <a:r>
              <a:rPr lang="en-US" sz="2800" b="0" i="0" u="none" strike="noStrike" cap="none" dirty="0">
                <a:solidFill>
                  <a:schemeClr val="lt1"/>
                </a:solidFill>
                <a:latin typeface="Georgia"/>
                <a:ea typeface="Georgia"/>
                <a:cs typeface="Georgia"/>
                <a:sym typeface="Georgia"/>
              </a:rPr>
              <a:t>Sport and Medical Sciences Academy</a:t>
            </a:r>
          </a:p>
          <a:p>
            <a:pPr marL="0" marR="0" lvl="0" indent="0" algn="ctr" rtl="0">
              <a:lnSpc>
                <a:spcPct val="95000"/>
              </a:lnSpc>
              <a:spcBef>
                <a:spcPts val="1600"/>
              </a:spcBef>
              <a:spcAft>
                <a:spcPts val="0"/>
              </a:spcAft>
              <a:buClr>
                <a:schemeClr val="accent1"/>
              </a:buClr>
              <a:buSzPct val="25000"/>
              <a:buFont typeface="Arial"/>
              <a:buNone/>
            </a:pPr>
            <a:r>
              <a:rPr lang="en-US" sz="2800" b="0" i="0" u="none" strike="noStrike" cap="none" dirty="0" smtClean="0">
                <a:solidFill>
                  <a:schemeClr val="lt1"/>
                </a:solidFill>
                <a:latin typeface="Georgia"/>
                <a:ea typeface="Georgia"/>
                <a:cs typeface="Georgia"/>
                <a:sym typeface="Georgia"/>
              </a:rPr>
              <a:t>May 1, </a:t>
            </a:r>
            <a:r>
              <a:rPr lang="en-US" sz="2800" b="0" i="0" u="none" strike="noStrike" cap="none" dirty="0">
                <a:solidFill>
                  <a:schemeClr val="lt1"/>
                </a:solidFill>
                <a:latin typeface="Georgia"/>
                <a:ea typeface="Georgia"/>
                <a:cs typeface="Georgia"/>
                <a:sym typeface="Georgia"/>
              </a:rPr>
              <a:t>2017</a:t>
            </a:r>
          </a:p>
        </p:txBody>
      </p:sp>
      <p:pic>
        <p:nvPicPr>
          <p:cNvPr id="125" name="Shape 125"/>
          <p:cNvPicPr preferRelativeResize="0"/>
          <p:nvPr/>
        </p:nvPicPr>
        <p:blipFill rotWithShape="1">
          <a:blip r:embed="rId3">
            <a:alphaModFix/>
          </a:blip>
          <a:srcRect/>
          <a:stretch/>
        </p:blipFill>
        <p:spPr>
          <a:xfrm>
            <a:off x="1394075" y="136295"/>
            <a:ext cx="5867400" cy="822723"/>
          </a:xfrm>
          <a:prstGeom prst="rect">
            <a:avLst/>
          </a:prstGeom>
          <a:noFill/>
          <a:ln>
            <a:noFill/>
          </a:ln>
        </p:spPr>
      </p:pic>
      <p:sp>
        <p:nvSpPr>
          <p:cNvPr id="126" name="Shape 126"/>
          <p:cNvSpPr/>
          <p:nvPr/>
        </p:nvSpPr>
        <p:spPr>
          <a:xfrm>
            <a:off x="610041" y="1518924"/>
            <a:ext cx="7238700" cy="2036100"/>
          </a:xfrm>
          <a:prstGeom prst="rect">
            <a:avLst/>
          </a:prstGeom>
          <a:noFill/>
          <a:ln w="76200" cap="flat" cmpd="sng">
            <a:solidFill>
              <a:srgbClr val="6F94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27" name="Shape 127"/>
          <p:cNvSpPr txBox="1"/>
          <p:nvPr/>
        </p:nvSpPr>
        <p:spPr>
          <a:xfrm>
            <a:off x="2505200" y="3714750"/>
            <a:ext cx="3444600" cy="646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rgbClr val="92D050"/>
                </a:solidFill>
                <a:latin typeface="Georgia"/>
                <a:ea typeface="Georgia"/>
                <a:cs typeface="Georgia"/>
                <a:sym typeface="Georgia"/>
              </a:rPr>
              <a:t>Don't live </a:t>
            </a:r>
            <a:r>
              <a:rPr lang="en-US" sz="2400" b="1" i="0" u="none" strike="noStrike" cap="none">
                <a:solidFill>
                  <a:srgbClr val="92D050"/>
                </a:solidFill>
                <a:latin typeface="Georgia"/>
                <a:ea typeface="Georgia"/>
                <a:cs typeface="Georgia"/>
                <a:sym typeface="Georgia"/>
              </a:rPr>
              <a:t>harder, </a:t>
            </a:r>
            <a:r>
              <a:rPr lang="en-US" sz="2400" b="0" i="0" u="none" strike="noStrike" cap="none">
                <a:solidFill>
                  <a:srgbClr val="92D050"/>
                </a:solidFill>
                <a:latin typeface="Georgia"/>
                <a:ea typeface="Georgia"/>
                <a:cs typeface="Georgia"/>
                <a:sym typeface="Georgia"/>
              </a:rPr>
              <a:t> </a:t>
            </a:r>
            <a:r>
              <a:rPr lang="en-US" sz="2400" b="0" i="0" u="none" strike="noStrike" cap="none">
                <a:solidFill>
                  <a:schemeClr val="lt1"/>
                </a:solidFill>
                <a:latin typeface="Georgia"/>
                <a:ea typeface="Georgia"/>
                <a:cs typeface="Georgia"/>
                <a:sym typeface="Georgia"/>
              </a:rPr>
              <a:t/>
            </a:r>
            <a:br>
              <a:rPr lang="en-US" sz="2400" b="0" i="0" u="none" strike="noStrike" cap="none">
                <a:solidFill>
                  <a:schemeClr val="lt1"/>
                </a:solidFill>
                <a:latin typeface="Georgia"/>
                <a:ea typeface="Georgia"/>
                <a:cs typeface="Georgia"/>
                <a:sym typeface="Georgia"/>
              </a:rPr>
            </a:br>
            <a:r>
              <a:rPr lang="en-US" sz="2400" b="0" i="0" u="none" strike="noStrike" cap="none">
                <a:solidFill>
                  <a:srgbClr val="92D050"/>
                </a:solidFill>
                <a:latin typeface="Georgia"/>
                <a:ea typeface="Georgia"/>
                <a:cs typeface="Georgia"/>
                <a:sym typeface="Georgia"/>
              </a:rPr>
              <a:t>live</a:t>
            </a:r>
            <a:r>
              <a:rPr lang="en-US" sz="2400" b="1" i="0" u="none" strike="noStrike" cap="none">
                <a:solidFill>
                  <a:srgbClr val="92D050"/>
                </a:solidFill>
                <a:latin typeface="Georgia"/>
                <a:ea typeface="Georgia"/>
                <a:cs typeface="Georgia"/>
                <a:sym typeface="Georgia"/>
              </a:rPr>
              <a:t> </a:t>
            </a:r>
            <a:r>
              <a:rPr lang="en-US" sz="2400" b="1" i="1" u="sng" strike="noStrike" cap="none">
                <a:solidFill>
                  <a:srgbClr val="92D050"/>
                </a:solidFill>
                <a:latin typeface="Georgia"/>
                <a:ea typeface="Georgia"/>
                <a:cs typeface="Georgia"/>
                <a:sym typeface="Georgia"/>
              </a:rPr>
              <a:t>smarter!</a:t>
            </a:r>
            <a:r>
              <a:rPr lang="en-US" sz="2400" b="0" i="0" u="none" strike="noStrike" cap="none">
                <a:solidFill>
                  <a:srgbClr val="92D050"/>
                </a:solidFill>
                <a:latin typeface="Georgia"/>
                <a:ea typeface="Georgia"/>
                <a:cs typeface="Georgia"/>
                <a:sym typeface="Georgia"/>
              </a:rPr>
              <a:t> </a:t>
            </a:r>
          </a:p>
        </p:txBody>
      </p:sp>
      <p:pic>
        <p:nvPicPr>
          <p:cNvPr id="128" name="Shape 128"/>
          <p:cNvPicPr preferRelativeResize="0"/>
          <p:nvPr/>
        </p:nvPicPr>
        <p:blipFill rotWithShape="1">
          <a:blip r:embed="rId4">
            <a:alphaModFix/>
          </a:blip>
          <a:srcRect/>
          <a:stretch/>
        </p:blipFill>
        <p:spPr>
          <a:xfrm>
            <a:off x="381000" y="5924550"/>
            <a:ext cx="1615579" cy="80474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a:stretch/>
        </p:blipFill>
        <p:spPr>
          <a:xfrm>
            <a:off x="533400" y="1154233"/>
            <a:ext cx="2767252" cy="4707183"/>
          </a:xfrm>
          <a:prstGeom prst="rect">
            <a:avLst/>
          </a:prstGeom>
          <a:noFill/>
          <a:ln>
            <a:noFill/>
          </a:ln>
        </p:spPr>
      </p:pic>
      <p:sp>
        <p:nvSpPr>
          <p:cNvPr id="134" name="Shape 134"/>
          <p:cNvSpPr txBox="1">
            <a:spLocks noGrp="1"/>
          </p:cNvSpPr>
          <p:nvPr>
            <p:ph type="title"/>
          </p:nvPr>
        </p:nvSpPr>
        <p:spPr>
          <a:xfrm>
            <a:off x="533400" y="241080"/>
            <a:ext cx="8006508" cy="70072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sz="5400" b="0" i="0" u="none" strike="noStrike" cap="none">
                <a:solidFill>
                  <a:schemeClr val="accent1"/>
                </a:solidFill>
                <a:latin typeface="Georgia"/>
                <a:ea typeface="Georgia"/>
                <a:cs typeface="Georgia"/>
                <a:sym typeface="Georgia"/>
              </a:rPr>
              <a:t>What’s the </a:t>
            </a:r>
            <a:r>
              <a:rPr lang="en-US" sz="5400" b="1" i="0" u="none" strike="noStrike" cap="none">
                <a:solidFill>
                  <a:schemeClr val="accent1"/>
                </a:solidFill>
                <a:latin typeface="Georgia"/>
                <a:ea typeface="Georgia"/>
                <a:cs typeface="Georgia"/>
                <a:sym typeface="Georgia"/>
              </a:rPr>
              <a:t>problem?</a:t>
            </a:r>
          </a:p>
        </p:txBody>
      </p:sp>
      <p:sp>
        <p:nvSpPr>
          <p:cNvPr id="135" name="Shape 135"/>
          <p:cNvSpPr txBox="1">
            <a:spLocks noGrp="1"/>
          </p:cNvSpPr>
          <p:nvPr>
            <p:ph type="body" idx="1"/>
          </p:nvPr>
        </p:nvSpPr>
        <p:spPr>
          <a:xfrm>
            <a:off x="3668617" y="1326365"/>
            <a:ext cx="5164175" cy="4351336"/>
          </a:xfrm>
          <a:prstGeom prst="rect">
            <a:avLst/>
          </a:prstGeom>
          <a:noFill/>
          <a:ln>
            <a:noFill/>
          </a:ln>
        </p:spPr>
        <p:txBody>
          <a:bodyPr lIns="91425" tIns="45700" rIns="91425" bIns="45700" anchor="t" anchorCtr="0">
            <a:noAutofit/>
          </a:bodyPr>
          <a:lstStyle/>
          <a:p>
            <a:pPr marL="182880" marR="0" lvl="0" indent="-182880" algn="l" rtl="0">
              <a:lnSpc>
                <a:spcPct val="95000"/>
              </a:lnSpc>
              <a:spcBef>
                <a:spcPts val="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Dietary restrictions</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Food Allergens</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Impaired vision</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Inability to read</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Nutritional ignorance</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Time</a:t>
            </a:r>
          </a:p>
          <a:p>
            <a:pPr marL="182880" marR="0" lvl="0" indent="-182880" algn="l" rtl="0">
              <a:lnSpc>
                <a:spcPct val="95000"/>
              </a:lnSpc>
              <a:spcBef>
                <a:spcPts val="1600"/>
              </a:spcBef>
              <a:spcAft>
                <a:spcPts val="0"/>
              </a:spcAft>
              <a:buClr>
                <a:schemeClr val="accent1"/>
              </a:buClr>
              <a:buSzPct val="80000"/>
              <a:buFont typeface="Arial"/>
              <a:buNone/>
            </a:pPr>
            <a:endParaRPr sz="2000" b="0" i="0" u="none" strike="noStrike" cap="none" dirty="0">
              <a:solidFill>
                <a:srgbClr val="595959"/>
              </a:solidFill>
              <a:latin typeface="Georgia"/>
              <a:ea typeface="Georgia"/>
              <a:cs typeface="Georgia"/>
              <a:sym typeface="Georgia"/>
            </a:endParaRPr>
          </a:p>
        </p:txBody>
      </p:sp>
      <p:pic>
        <p:nvPicPr>
          <p:cNvPr id="136" name="Shape 136"/>
          <p:cNvPicPr preferRelativeResize="0"/>
          <p:nvPr/>
        </p:nvPicPr>
        <p:blipFill rotWithShape="1">
          <a:blip r:embed="rId4">
            <a:alphaModFix/>
          </a:blip>
          <a:srcRect/>
          <a:stretch/>
        </p:blipFill>
        <p:spPr>
          <a:xfrm>
            <a:off x="381000" y="5943600"/>
            <a:ext cx="1616074" cy="804862"/>
          </a:xfrm>
          <a:prstGeom prst="rect">
            <a:avLst/>
          </a:prstGeom>
          <a:noFill/>
          <a:ln>
            <a:noFill/>
          </a:ln>
        </p:spPr>
      </p:pic>
      <p:sp>
        <p:nvSpPr>
          <p:cNvPr id="137" name="Shape 137"/>
          <p:cNvSpPr/>
          <p:nvPr/>
        </p:nvSpPr>
        <p:spPr>
          <a:xfrm>
            <a:off x="533400" y="1142650"/>
            <a:ext cx="2688883" cy="4718767"/>
          </a:xfrm>
          <a:prstGeom prst="rect">
            <a:avLst/>
          </a:prstGeom>
          <a:noFill/>
          <a:ln w="76200" cap="flat" cmpd="sng">
            <a:solidFill>
              <a:srgbClr val="6F94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92D050"/>
              </a:solidFill>
              <a:latin typeface="Georgia"/>
              <a:ea typeface="Georgia"/>
              <a:cs typeface="Georgia"/>
              <a:sym typeface="Georgia"/>
            </a:endParaRPr>
          </a:p>
        </p:txBody>
      </p:sp>
      <p:pic>
        <p:nvPicPr>
          <p:cNvPr id="138" name="Shape 138"/>
          <p:cNvPicPr preferRelativeResize="0"/>
          <p:nvPr/>
        </p:nvPicPr>
        <p:blipFill rotWithShape="1">
          <a:blip r:embed="rId5">
            <a:alphaModFix/>
          </a:blip>
          <a:srcRect/>
          <a:stretch/>
        </p:blipFill>
        <p:spPr>
          <a:xfrm>
            <a:off x="3352800" y="5943600"/>
            <a:ext cx="4717901" cy="66154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534924" y="152400"/>
            <a:ext cx="7269480" cy="70072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sz="6000" b="0" i="0" u="none" strike="noStrike" cap="none" dirty="0">
                <a:solidFill>
                  <a:schemeClr val="accent1"/>
                </a:solidFill>
                <a:latin typeface="Georgia"/>
                <a:ea typeface="Georgia"/>
                <a:cs typeface="Georgia"/>
                <a:sym typeface="Georgia"/>
              </a:rPr>
              <a:t>The</a:t>
            </a:r>
            <a:r>
              <a:rPr lang="en-US" sz="6000" b="1" i="0" u="none" strike="noStrike" cap="none" dirty="0">
                <a:solidFill>
                  <a:schemeClr val="accent1"/>
                </a:solidFill>
                <a:latin typeface="Georgia"/>
                <a:ea typeface="Georgia"/>
                <a:cs typeface="Georgia"/>
                <a:sym typeface="Georgia"/>
              </a:rPr>
              <a:t> Solution:</a:t>
            </a:r>
          </a:p>
        </p:txBody>
      </p:sp>
      <p:sp>
        <p:nvSpPr>
          <p:cNvPr id="146" name="Shape 146"/>
          <p:cNvSpPr txBox="1">
            <a:spLocks noGrp="1"/>
          </p:cNvSpPr>
          <p:nvPr>
            <p:ph type="body" idx="1"/>
          </p:nvPr>
        </p:nvSpPr>
        <p:spPr>
          <a:xfrm>
            <a:off x="2493504" y="1200745"/>
            <a:ext cx="5943599" cy="3962399"/>
          </a:xfrm>
          <a:prstGeom prst="rect">
            <a:avLst/>
          </a:prstGeom>
          <a:noFill/>
          <a:ln>
            <a:noFill/>
          </a:ln>
        </p:spPr>
        <p:txBody>
          <a:bodyPr lIns="91425" tIns="45700" rIns="91425" bIns="45700" anchor="t" anchorCtr="0">
            <a:noAutofit/>
          </a:bodyPr>
          <a:lstStyle/>
          <a:p>
            <a:pPr marL="182880" marR="0" lvl="0" indent="-182880" algn="l" rtl="0">
              <a:lnSpc>
                <a:spcPct val="95000"/>
              </a:lnSpc>
              <a:spcBef>
                <a:spcPts val="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Phone application</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Reads the nutrition facts for you </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Tells you if you can consume the item</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Saves time</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Helps those who can’t see well</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Stores dietary intake</a:t>
            </a:r>
          </a:p>
          <a:p>
            <a:pPr marL="182880" marR="0" lvl="0" indent="-182880" algn="l" rtl="0">
              <a:lnSpc>
                <a:spcPct val="95000"/>
              </a:lnSpc>
              <a:spcBef>
                <a:spcPts val="1600"/>
              </a:spcBef>
              <a:spcAft>
                <a:spcPts val="0"/>
              </a:spcAft>
              <a:buClr>
                <a:schemeClr val="accent1"/>
              </a:buClr>
              <a:buSzPct val="80000"/>
              <a:buFont typeface="Arial"/>
              <a:buChar char="•"/>
            </a:pPr>
            <a:r>
              <a:rPr lang="en-US" sz="2400" b="0" i="0" u="none" strike="noStrike" cap="none" dirty="0">
                <a:solidFill>
                  <a:schemeClr val="dk1"/>
                </a:solidFill>
                <a:latin typeface="Georgia"/>
                <a:ea typeface="Georgia"/>
                <a:cs typeface="Georgia"/>
                <a:sym typeface="Georgia"/>
              </a:rPr>
              <a:t>Provides information about nutrients</a:t>
            </a:r>
          </a:p>
          <a:p>
            <a:pPr marL="182880" marR="0" lvl="0" indent="-182880" algn="l" rtl="0">
              <a:lnSpc>
                <a:spcPct val="95000"/>
              </a:lnSpc>
              <a:spcBef>
                <a:spcPts val="1600"/>
              </a:spcBef>
              <a:spcAft>
                <a:spcPts val="0"/>
              </a:spcAft>
              <a:buClr>
                <a:schemeClr val="accent1"/>
              </a:buClr>
              <a:buSzPct val="80000"/>
              <a:buFont typeface="Arial"/>
              <a:buNone/>
            </a:pPr>
            <a:endParaRPr sz="2000" b="0" i="0" u="none" strike="noStrike" cap="none" dirty="0">
              <a:solidFill>
                <a:schemeClr val="dk1"/>
              </a:solidFill>
              <a:latin typeface="Georgia"/>
              <a:ea typeface="Georgia"/>
              <a:cs typeface="Georgia"/>
              <a:sym typeface="Georgia"/>
            </a:endParaRPr>
          </a:p>
          <a:p>
            <a:pPr marL="182880" marR="0" lvl="0" indent="-182880" algn="l" rtl="0">
              <a:lnSpc>
                <a:spcPct val="95000"/>
              </a:lnSpc>
              <a:spcBef>
                <a:spcPts val="1600"/>
              </a:spcBef>
              <a:spcAft>
                <a:spcPts val="0"/>
              </a:spcAft>
              <a:buClr>
                <a:schemeClr val="accent1"/>
              </a:buClr>
              <a:buSzPct val="80000"/>
              <a:buFont typeface="Arial"/>
              <a:buNone/>
            </a:pPr>
            <a:endParaRPr sz="2000" b="0" i="0" u="none" strike="noStrike" cap="none" dirty="0">
              <a:solidFill>
                <a:srgbClr val="595959"/>
              </a:solidFill>
              <a:latin typeface="Georgia"/>
              <a:ea typeface="Georgia"/>
              <a:cs typeface="Georgia"/>
              <a:sym typeface="Georgia"/>
            </a:endParaRPr>
          </a:p>
        </p:txBody>
      </p:sp>
      <p:pic>
        <p:nvPicPr>
          <p:cNvPr id="147" name="Shape 147"/>
          <p:cNvPicPr preferRelativeResize="0"/>
          <p:nvPr/>
        </p:nvPicPr>
        <p:blipFill rotWithShape="1">
          <a:blip r:embed="rId3">
            <a:alphaModFix/>
          </a:blip>
          <a:srcRect/>
          <a:stretch/>
        </p:blipFill>
        <p:spPr>
          <a:xfrm>
            <a:off x="436104" y="1200745"/>
            <a:ext cx="2057400" cy="3886122"/>
          </a:xfrm>
          <a:prstGeom prst="rect">
            <a:avLst/>
          </a:prstGeom>
          <a:noFill/>
          <a:ln>
            <a:noFill/>
          </a:ln>
        </p:spPr>
      </p:pic>
      <p:pic>
        <p:nvPicPr>
          <p:cNvPr id="148" name="Shape 148"/>
          <p:cNvPicPr preferRelativeResize="0"/>
          <p:nvPr/>
        </p:nvPicPr>
        <p:blipFill rotWithShape="1">
          <a:blip r:embed="rId4">
            <a:alphaModFix/>
          </a:blip>
          <a:srcRect/>
          <a:stretch/>
        </p:blipFill>
        <p:spPr>
          <a:xfrm>
            <a:off x="3596605" y="6092059"/>
            <a:ext cx="4717901" cy="661541"/>
          </a:xfrm>
          <a:prstGeom prst="rect">
            <a:avLst/>
          </a:prstGeom>
          <a:noFill/>
          <a:ln>
            <a:noFill/>
          </a:ln>
        </p:spPr>
      </p:pic>
      <p:pic>
        <p:nvPicPr>
          <p:cNvPr id="151" name="Shape 151" descr="logo secondary.jpg"/>
          <p:cNvPicPr preferRelativeResize="0"/>
          <p:nvPr/>
        </p:nvPicPr>
        <p:blipFill rotWithShape="1">
          <a:blip r:embed="rId5">
            <a:alphaModFix/>
          </a:blip>
          <a:srcRect/>
          <a:stretch/>
        </p:blipFill>
        <p:spPr>
          <a:xfrm>
            <a:off x="432881" y="5791200"/>
            <a:ext cx="1828800" cy="962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946400" y="0"/>
            <a:ext cx="7269600" cy="1128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dirty="0"/>
              <a:t>Description of </a:t>
            </a:r>
            <a:r>
              <a:rPr lang="en-US" sz="4000" b="1" i="0" u="none" strike="noStrike" cap="none" dirty="0">
                <a:solidFill>
                  <a:schemeClr val="accent1"/>
                </a:solidFill>
                <a:latin typeface="Georgia"/>
                <a:ea typeface="Georgia"/>
                <a:cs typeface="Georgia"/>
                <a:sym typeface="Georgia"/>
              </a:rPr>
              <a:t>Product</a:t>
            </a:r>
          </a:p>
        </p:txBody>
      </p:sp>
      <p:sp>
        <p:nvSpPr>
          <p:cNvPr id="157" name="Shape 157"/>
          <p:cNvSpPr txBox="1">
            <a:spLocks noGrp="1"/>
          </p:cNvSpPr>
          <p:nvPr>
            <p:ph type="body" idx="1"/>
          </p:nvPr>
        </p:nvSpPr>
        <p:spPr>
          <a:xfrm>
            <a:off x="2104222" y="1440000"/>
            <a:ext cx="6384004" cy="4351200"/>
          </a:xfrm>
          <a:prstGeom prst="rect">
            <a:avLst/>
          </a:prstGeom>
          <a:noFill/>
          <a:ln>
            <a:noFill/>
          </a:ln>
        </p:spPr>
        <p:txBody>
          <a:bodyPr lIns="91425" tIns="45700" rIns="91425" bIns="45700" anchor="t" anchorCtr="0">
            <a:noAutofit/>
          </a:bodyPr>
          <a:lstStyle/>
          <a:p>
            <a:pPr marL="182880" marR="0" lvl="0" indent="-233680" algn="l" rtl="0">
              <a:lnSpc>
                <a:spcPct val="95000"/>
              </a:lnSpc>
              <a:spcBef>
                <a:spcPts val="1600"/>
              </a:spcBef>
              <a:spcAft>
                <a:spcPts val="0"/>
              </a:spcAft>
              <a:buClr>
                <a:schemeClr val="accent1"/>
              </a:buClr>
              <a:buSzPct val="100000"/>
              <a:buFont typeface="Arial"/>
              <a:buChar char="•"/>
            </a:pPr>
            <a:r>
              <a:rPr lang="en-US" sz="2800" b="0" i="0" u="none" strike="noStrike" cap="none" dirty="0" smtClean="0">
                <a:solidFill>
                  <a:schemeClr val="tx1"/>
                </a:solidFill>
                <a:sym typeface="Georgia"/>
              </a:rPr>
              <a:t>Apple/Android compatible</a:t>
            </a:r>
          </a:p>
          <a:p>
            <a:pPr marL="182880" marR="0" lvl="0" indent="-233680" algn="l" rtl="0">
              <a:lnSpc>
                <a:spcPct val="95000"/>
              </a:lnSpc>
              <a:spcBef>
                <a:spcPts val="1600"/>
              </a:spcBef>
              <a:spcAft>
                <a:spcPts val="0"/>
              </a:spcAft>
              <a:buClr>
                <a:schemeClr val="accent1"/>
              </a:buClr>
              <a:buSzPct val="100000"/>
              <a:buFont typeface="Arial"/>
              <a:buChar char="•"/>
            </a:pPr>
            <a:r>
              <a:rPr lang="en-US" sz="2800" dirty="0" smtClean="0">
                <a:solidFill>
                  <a:schemeClr val="tx1"/>
                </a:solidFill>
              </a:rPr>
              <a:t>Setup an account with your emai</a:t>
            </a:r>
            <a:r>
              <a:rPr lang="en-US" sz="2800" dirty="0">
                <a:solidFill>
                  <a:schemeClr val="tx1"/>
                </a:solidFill>
              </a:rPr>
              <a:t>l</a:t>
            </a:r>
            <a:endParaRPr lang="en-US" sz="2800" b="0" i="0" u="none" strike="noStrike" cap="none" dirty="0">
              <a:solidFill>
                <a:schemeClr val="tx1"/>
              </a:solidFill>
              <a:sym typeface="Georgia"/>
            </a:endParaRPr>
          </a:p>
          <a:p>
            <a:pPr marL="182880" marR="0" lvl="0" indent="-233680" algn="l" rtl="0">
              <a:lnSpc>
                <a:spcPct val="95000"/>
              </a:lnSpc>
              <a:spcBef>
                <a:spcPts val="1600"/>
              </a:spcBef>
              <a:spcAft>
                <a:spcPts val="0"/>
              </a:spcAft>
              <a:buClr>
                <a:schemeClr val="accent1"/>
              </a:buClr>
              <a:buSzPct val="100000"/>
              <a:buFont typeface="Arial"/>
              <a:buChar char="•"/>
            </a:pPr>
            <a:r>
              <a:rPr lang="en-US" sz="2800" b="0" i="0" u="none" strike="noStrike" cap="none" dirty="0">
                <a:solidFill>
                  <a:schemeClr val="tx1"/>
                </a:solidFill>
                <a:sym typeface="Georgia"/>
              </a:rPr>
              <a:t>Camera scans the barcode</a:t>
            </a:r>
          </a:p>
          <a:p>
            <a:pPr marL="182880" marR="0" lvl="0" indent="-233680" algn="l" rtl="0">
              <a:lnSpc>
                <a:spcPct val="95000"/>
              </a:lnSpc>
              <a:spcBef>
                <a:spcPts val="1600"/>
              </a:spcBef>
              <a:spcAft>
                <a:spcPts val="0"/>
              </a:spcAft>
              <a:buClr>
                <a:schemeClr val="accent1"/>
              </a:buClr>
              <a:buSzPct val="100000"/>
              <a:buFont typeface="Arial"/>
              <a:buChar char="•"/>
            </a:pPr>
            <a:r>
              <a:rPr lang="en-US" sz="2800" b="0" i="0" u="none" strike="noStrike" cap="none" dirty="0">
                <a:solidFill>
                  <a:schemeClr val="tx1"/>
                </a:solidFill>
                <a:sym typeface="Georgia"/>
              </a:rPr>
              <a:t>Database has stored nutrition facts based on barcodes</a:t>
            </a:r>
          </a:p>
          <a:p>
            <a:pPr marL="182880" marR="0" lvl="0" indent="-233680" algn="l" rtl="0">
              <a:lnSpc>
                <a:spcPct val="95000"/>
              </a:lnSpc>
              <a:spcBef>
                <a:spcPts val="1600"/>
              </a:spcBef>
              <a:spcAft>
                <a:spcPts val="0"/>
              </a:spcAft>
              <a:buClr>
                <a:schemeClr val="accent1"/>
              </a:buClr>
              <a:buSzPct val="100000"/>
              <a:buFont typeface="Arial"/>
              <a:buChar char="•"/>
            </a:pPr>
            <a:r>
              <a:rPr lang="en-US" sz="2800" b="0" i="0" u="none" strike="noStrike" cap="none" dirty="0">
                <a:solidFill>
                  <a:schemeClr val="tx1"/>
                </a:solidFill>
                <a:sym typeface="Georgia"/>
              </a:rPr>
              <a:t>Application will tell you if you can eat it or not based on your </a:t>
            </a:r>
            <a:r>
              <a:rPr lang="en-US" sz="2800" dirty="0">
                <a:solidFill>
                  <a:schemeClr val="tx1"/>
                </a:solidFill>
              </a:rPr>
              <a:t>preferences</a:t>
            </a:r>
          </a:p>
          <a:p>
            <a:pPr marL="182880" marR="0" lvl="0" indent="-182880" algn="l" rtl="0">
              <a:lnSpc>
                <a:spcPct val="95000"/>
              </a:lnSpc>
              <a:spcBef>
                <a:spcPts val="1600"/>
              </a:spcBef>
              <a:spcAft>
                <a:spcPts val="0"/>
              </a:spcAft>
              <a:buClr>
                <a:schemeClr val="accent1"/>
              </a:buClr>
              <a:buSzPct val="66666"/>
              <a:buFont typeface="Arial"/>
              <a:buNone/>
            </a:pPr>
            <a:endParaRPr sz="2400" b="0" i="0" u="none" strike="noStrike" cap="none" dirty="0">
              <a:solidFill>
                <a:srgbClr val="595959"/>
              </a:solidFill>
              <a:latin typeface="Georgia"/>
              <a:ea typeface="Georgia"/>
              <a:cs typeface="Georgia"/>
              <a:sym typeface="Georgia"/>
            </a:endParaRPr>
          </a:p>
        </p:txBody>
      </p:sp>
      <p:pic>
        <p:nvPicPr>
          <p:cNvPr id="158" name="Shape 158" descr="logo secondary.jpg"/>
          <p:cNvPicPr preferRelativeResize="0"/>
          <p:nvPr/>
        </p:nvPicPr>
        <p:blipFill rotWithShape="1">
          <a:blip r:embed="rId3">
            <a:alphaModFix/>
          </a:blip>
          <a:srcRect/>
          <a:stretch/>
        </p:blipFill>
        <p:spPr>
          <a:xfrm>
            <a:off x="400983" y="5871000"/>
            <a:ext cx="1828800" cy="962400"/>
          </a:xfrm>
          <a:prstGeom prst="rect">
            <a:avLst/>
          </a:prstGeom>
          <a:noFill/>
          <a:ln>
            <a:noFill/>
          </a:ln>
        </p:spPr>
      </p:pic>
      <p:pic>
        <p:nvPicPr>
          <p:cNvPr id="5" name="Shape 138"/>
          <p:cNvPicPr preferRelativeResize="0"/>
          <p:nvPr/>
        </p:nvPicPr>
        <p:blipFill rotWithShape="1">
          <a:blip r:embed="rId4">
            <a:alphaModFix/>
          </a:blip>
          <a:srcRect/>
          <a:stretch/>
        </p:blipFill>
        <p:spPr>
          <a:xfrm>
            <a:off x="3352800" y="5943600"/>
            <a:ext cx="4717901" cy="661541"/>
          </a:xfrm>
          <a:prstGeom prst="rect">
            <a:avLst/>
          </a:prstGeom>
          <a:noFill/>
          <a:ln>
            <a:noFill/>
          </a:ln>
        </p:spPr>
      </p:pic>
      <p:pic>
        <p:nvPicPr>
          <p:cNvPr id="1026" name="Picture 2" descr="Image result for appl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50" y="1207800"/>
            <a:ext cx="1507972" cy="1507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ndroid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69" y="2795572"/>
            <a:ext cx="1455153" cy="14551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r scann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507" y="4084924"/>
            <a:ext cx="1706276" cy="1706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7" name="Shape 167"/>
          <p:cNvSpPr/>
          <p:nvPr/>
        </p:nvSpPr>
        <p:spPr>
          <a:xfrm rot="1623309">
            <a:off x="6123304" y="1765301"/>
            <a:ext cx="2701893" cy="2325297"/>
          </a:xfrm>
          <a:prstGeom prst="irregularSeal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0" name="Shape 138"/>
          <p:cNvPicPr preferRelativeResize="0"/>
          <p:nvPr/>
        </p:nvPicPr>
        <p:blipFill rotWithShape="1">
          <a:blip r:embed="rId3">
            <a:alphaModFix/>
          </a:blip>
          <a:srcRect/>
          <a:stretch/>
        </p:blipFill>
        <p:spPr>
          <a:xfrm>
            <a:off x="3498099" y="6121096"/>
            <a:ext cx="4717901" cy="661541"/>
          </a:xfrm>
          <a:prstGeom prst="rect">
            <a:avLst/>
          </a:prstGeom>
          <a:noFill/>
          <a:ln>
            <a:noFill/>
          </a:ln>
        </p:spPr>
      </p:pic>
      <p:sp>
        <p:nvSpPr>
          <p:cNvPr id="163" name="Shape 163"/>
          <p:cNvSpPr txBox="1">
            <a:spLocks noGrp="1"/>
          </p:cNvSpPr>
          <p:nvPr>
            <p:ph type="title"/>
          </p:nvPr>
        </p:nvSpPr>
        <p:spPr>
          <a:xfrm>
            <a:off x="412875" y="-53862"/>
            <a:ext cx="3614583" cy="9057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dirty="0"/>
              <a:t>My </a:t>
            </a:r>
            <a:r>
              <a:rPr lang="en-US" sz="4000" b="1" i="0" u="none" strike="noStrike" cap="none" dirty="0">
                <a:solidFill>
                  <a:schemeClr val="accent1"/>
                </a:solidFill>
                <a:latin typeface="Georgia"/>
                <a:ea typeface="Georgia"/>
                <a:cs typeface="Georgia"/>
                <a:sym typeface="Georgia"/>
              </a:rPr>
              <a:t>Mission</a:t>
            </a:r>
          </a:p>
        </p:txBody>
      </p:sp>
      <p:sp>
        <p:nvSpPr>
          <p:cNvPr id="164" name="Shape 164"/>
          <p:cNvSpPr txBox="1">
            <a:spLocks noGrp="1"/>
          </p:cNvSpPr>
          <p:nvPr>
            <p:ph type="body" idx="1"/>
          </p:nvPr>
        </p:nvSpPr>
        <p:spPr>
          <a:xfrm>
            <a:off x="383658" y="704256"/>
            <a:ext cx="6446400" cy="2399400"/>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None/>
            </a:pPr>
            <a:r>
              <a:rPr lang="en-US" sz="2400" dirty="0">
                <a:solidFill>
                  <a:schemeClr val="tx1"/>
                </a:solidFill>
              </a:rPr>
              <a:t>Can </a:t>
            </a:r>
            <a:r>
              <a:rPr lang="en-US" sz="2400" dirty="0" err="1">
                <a:solidFill>
                  <a:schemeClr val="tx1"/>
                </a:solidFill>
              </a:rPr>
              <a:t>iEatThat</a:t>
            </a:r>
            <a:r>
              <a:rPr lang="en-US" sz="2400" dirty="0">
                <a:solidFill>
                  <a:schemeClr val="tx1"/>
                </a:solidFill>
              </a:rPr>
              <a:t>? by Nutri Mensa wants customers to be able to save </a:t>
            </a:r>
            <a:r>
              <a:rPr lang="en-US" sz="2400" dirty="0" smtClean="0">
                <a:solidFill>
                  <a:schemeClr val="tx1"/>
                </a:solidFill>
              </a:rPr>
              <a:t>time</a:t>
            </a:r>
          </a:p>
          <a:p>
            <a:pPr marL="0" marR="0" lvl="0" indent="0" algn="l" rtl="0">
              <a:lnSpc>
                <a:spcPct val="95000"/>
              </a:lnSpc>
              <a:spcBef>
                <a:spcPts val="0"/>
              </a:spcBef>
              <a:spcAft>
                <a:spcPts val="0"/>
              </a:spcAft>
              <a:buNone/>
            </a:pPr>
            <a:r>
              <a:rPr lang="en-US" sz="2400" dirty="0" smtClean="0">
                <a:solidFill>
                  <a:schemeClr val="tx1"/>
                </a:solidFill>
              </a:rPr>
              <a:t>have </a:t>
            </a:r>
            <a:r>
              <a:rPr lang="en-US" sz="2400" dirty="0">
                <a:solidFill>
                  <a:schemeClr val="tx1"/>
                </a:solidFill>
              </a:rPr>
              <a:t>control over dietary </a:t>
            </a:r>
            <a:r>
              <a:rPr lang="en-US" sz="2400" dirty="0" smtClean="0">
                <a:solidFill>
                  <a:schemeClr val="tx1"/>
                </a:solidFill>
              </a:rPr>
              <a:t>intake, and prevent </a:t>
            </a:r>
            <a:r>
              <a:rPr lang="en-US" sz="2400" dirty="0">
                <a:solidFill>
                  <a:schemeClr val="tx1"/>
                </a:solidFill>
              </a:rPr>
              <a:t>any danger from happening to those with food allergies.</a:t>
            </a:r>
          </a:p>
        </p:txBody>
      </p:sp>
      <p:sp>
        <p:nvSpPr>
          <p:cNvPr id="165" name="Shape 165"/>
          <p:cNvSpPr txBox="1"/>
          <p:nvPr/>
        </p:nvSpPr>
        <p:spPr>
          <a:xfrm>
            <a:off x="346458" y="2686002"/>
            <a:ext cx="7362000" cy="1584600"/>
          </a:xfrm>
          <a:prstGeom prst="rect">
            <a:avLst/>
          </a:prstGeom>
          <a:noFill/>
          <a:ln>
            <a:noFill/>
          </a:ln>
        </p:spPr>
        <p:txBody>
          <a:bodyPr lIns="91425" tIns="91425" rIns="91425" bIns="91425" anchor="t" anchorCtr="0">
            <a:noAutofit/>
          </a:bodyPr>
          <a:lstStyle/>
          <a:p>
            <a:pPr lvl="0">
              <a:spcBef>
                <a:spcPts val="0"/>
              </a:spcBef>
              <a:buNone/>
            </a:pPr>
            <a:r>
              <a:rPr lang="en-US" sz="4000" b="1" dirty="0">
                <a:solidFill>
                  <a:schemeClr val="accent1"/>
                </a:solidFill>
                <a:latin typeface="Georgia"/>
                <a:ea typeface="Georgia"/>
                <a:cs typeface="Georgia"/>
                <a:sym typeface="Georgia"/>
              </a:rPr>
              <a:t>Social Impact</a:t>
            </a:r>
          </a:p>
        </p:txBody>
      </p:sp>
      <p:sp>
        <p:nvSpPr>
          <p:cNvPr id="166" name="Shape 166"/>
          <p:cNvSpPr txBox="1"/>
          <p:nvPr/>
        </p:nvSpPr>
        <p:spPr>
          <a:xfrm>
            <a:off x="309258" y="3512833"/>
            <a:ext cx="6520800" cy="2614500"/>
          </a:xfrm>
          <a:prstGeom prst="rect">
            <a:avLst/>
          </a:prstGeom>
          <a:noFill/>
          <a:ln>
            <a:noFill/>
          </a:ln>
        </p:spPr>
        <p:txBody>
          <a:bodyPr lIns="91425" tIns="91425" rIns="91425" bIns="91425" anchor="t" anchorCtr="0">
            <a:noAutofit/>
          </a:bodyPr>
          <a:lstStyle/>
          <a:p>
            <a:pPr lvl="0">
              <a:spcBef>
                <a:spcPts val="0"/>
              </a:spcBef>
              <a:buNone/>
            </a:pPr>
            <a:r>
              <a:rPr lang="en-US" sz="2800" dirty="0">
                <a:solidFill>
                  <a:schemeClr val="tx1"/>
                </a:solidFill>
                <a:latin typeface="Georgia"/>
                <a:ea typeface="Georgia"/>
                <a:cs typeface="Georgia"/>
                <a:sym typeface="Georgia"/>
              </a:rPr>
              <a:t>Provide a reliable health tool that can be carried around </a:t>
            </a:r>
            <a:r>
              <a:rPr lang="en-US" sz="2800" dirty="0" smtClean="0">
                <a:solidFill>
                  <a:schemeClr val="tx1"/>
                </a:solidFill>
                <a:latin typeface="Georgia"/>
                <a:ea typeface="Georgia"/>
                <a:cs typeface="Georgia"/>
                <a:sym typeface="Georgia"/>
              </a:rPr>
              <a:t>in your pocket. </a:t>
            </a:r>
            <a:endParaRPr lang="en-US" sz="2800" dirty="0">
              <a:solidFill>
                <a:schemeClr val="tx1"/>
              </a:solidFill>
              <a:latin typeface="Georgia"/>
              <a:ea typeface="Georgia"/>
              <a:cs typeface="Georgia"/>
              <a:sym typeface="Georgia"/>
            </a:endParaRPr>
          </a:p>
        </p:txBody>
      </p:sp>
      <p:sp>
        <p:nvSpPr>
          <p:cNvPr id="168" name="Shape 168"/>
          <p:cNvSpPr txBox="1"/>
          <p:nvPr/>
        </p:nvSpPr>
        <p:spPr>
          <a:xfrm>
            <a:off x="1205625" y="5699350"/>
            <a:ext cx="2614800" cy="471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69" name="Shape 169"/>
          <p:cNvSpPr txBox="1"/>
          <p:nvPr/>
        </p:nvSpPr>
        <p:spPr>
          <a:xfrm>
            <a:off x="6361065" y="2344138"/>
            <a:ext cx="1974000" cy="102612"/>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r>
              <a:rPr lang="en-US" dirty="0">
                <a:latin typeface="Georgia"/>
                <a:ea typeface="Georgia"/>
                <a:cs typeface="Georgia"/>
                <a:sym typeface="Georgia"/>
              </a:rPr>
              <a:t>Market research shows 100% of my target market brings their phone to the grocery store</a:t>
            </a:r>
          </a:p>
        </p:txBody>
      </p:sp>
      <p:pic>
        <p:nvPicPr>
          <p:cNvPr id="170" name="Shape 170" descr="logo secondary.jpg"/>
          <p:cNvPicPr preferRelativeResize="0"/>
          <p:nvPr/>
        </p:nvPicPr>
        <p:blipFill rotWithShape="1">
          <a:blip r:embed="rId4">
            <a:alphaModFix/>
          </a:blip>
          <a:srcRect/>
          <a:stretch/>
        </p:blipFill>
        <p:spPr>
          <a:xfrm>
            <a:off x="432881" y="5791200"/>
            <a:ext cx="1828800" cy="9624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81000" y="-125625"/>
            <a:ext cx="7071900" cy="11493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sz="4400" b="1" i="0" u="none" strike="noStrike" cap="none" dirty="0">
                <a:solidFill>
                  <a:schemeClr val="accent1"/>
                </a:solidFill>
                <a:effectLst>
                  <a:outerShdw blurRad="38100" dist="38100" dir="2700000" algn="tl">
                    <a:srgbClr val="000000">
                      <a:alpha val="43137"/>
                    </a:srgbClr>
                  </a:outerShdw>
                </a:effectLst>
                <a:latin typeface="Georgia"/>
                <a:ea typeface="Georgia"/>
                <a:cs typeface="Georgia"/>
                <a:sym typeface="Georgia"/>
              </a:rPr>
              <a:t>Business Model</a:t>
            </a:r>
          </a:p>
        </p:txBody>
      </p:sp>
      <p:graphicFrame>
        <p:nvGraphicFramePr>
          <p:cNvPr id="177" name="Shape 177"/>
          <p:cNvGraphicFramePr/>
          <p:nvPr>
            <p:extLst>
              <p:ext uri="{D42A27DB-BD31-4B8C-83A1-F6EECF244321}">
                <p14:modId xmlns:p14="http://schemas.microsoft.com/office/powerpoint/2010/main" val="3157674145"/>
              </p:ext>
            </p:extLst>
          </p:nvPr>
        </p:nvGraphicFramePr>
        <p:xfrm>
          <a:off x="5256354" y="874701"/>
          <a:ext cx="2968128" cy="4328260"/>
        </p:xfrm>
        <a:graphic>
          <a:graphicData uri="http://schemas.openxmlformats.org/drawingml/2006/table">
            <a:tbl>
              <a:tblPr firstRow="1" bandRow="1">
                <a:noFill/>
                <a:tableStyleId>{77AE0ECB-9D5D-45BB-BC1C-83D18BABEEC5}</a:tableStyleId>
              </a:tblPr>
              <a:tblGrid>
                <a:gridCol w="1484064"/>
                <a:gridCol w="1484064"/>
              </a:tblGrid>
              <a:tr h="535061">
                <a:tc gridSpan="2">
                  <a:txBody>
                    <a:bodyPr/>
                    <a:lstStyle/>
                    <a:p>
                      <a:pPr marL="0" marR="0" lvl="0" indent="0" algn="ctr" rtl="0">
                        <a:lnSpc>
                          <a:spcPct val="100000"/>
                        </a:lnSpc>
                        <a:spcBef>
                          <a:spcPts val="0"/>
                        </a:spcBef>
                        <a:spcAft>
                          <a:spcPts val="0"/>
                        </a:spcAft>
                        <a:buClr>
                          <a:schemeClr val="dk1"/>
                        </a:buClr>
                        <a:buSzPct val="25000"/>
                        <a:buFont typeface="Georgia"/>
                        <a:buNone/>
                      </a:pPr>
                      <a:r>
                        <a:rPr lang="en-US" sz="1600" b="1" u="none" strike="noStrike" cap="none" dirty="0"/>
                        <a:t>Description of Expenses</a:t>
                      </a:r>
                    </a:p>
                    <a:p>
                      <a:pPr marL="0" marR="0" lvl="0" indent="0" algn="ctr" rtl="0">
                        <a:spcBef>
                          <a:spcPts val="0"/>
                        </a:spcBef>
                        <a:buSzPct val="25000"/>
                        <a:buNone/>
                      </a:pPr>
                      <a:endParaRPr sz="1600" b="1" u="none" strike="noStrike" cap="none" dirty="0"/>
                    </a:p>
                  </a:txBody>
                  <a:tcPr marL="91450" marR="91450" marT="45725" marB="45725"/>
                </a:tc>
                <a:tc hMerge="1">
                  <a:txBody>
                    <a:bodyPr/>
                    <a:lstStyle/>
                    <a:p>
                      <a:endParaRPr lang="en-US"/>
                    </a:p>
                  </a:txBody>
                  <a:tcPr/>
                </a:tc>
              </a:tr>
              <a:tr h="805669">
                <a:tc>
                  <a:txBody>
                    <a:bodyPr/>
                    <a:lstStyle/>
                    <a:p>
                      <a:pPr marL="0" marR="0" lvl="0" indent="0" algn="ctr" rtl="0">
                        <a:spcBef>
                          <a:spcPts val="0"/>
                        </a:spcBef>
                        <a:buSzPct val="25000"/>
                        <a:buNone/>
                      </a:pPr>
                      <a:r>
                        <a:rPr lang="en-US" sz="1600" b="1" u="none" strike="noStrike" cap="none"/>
                        <a:t>Variable Material Expenses</a:t>
                      </a:r>
                    </a:p>
                  </a:txBody>
                  <a:tcPr marL="91450" marR="91450" marT="45725" marB="45725"/>
                </a:tc>
                <a:tc>
                  <a:txBody>
                    <a:bodyPr/>
                    <a:lstStyle/>
                    <a:p>
                      <a:pPr marL="0" marR="0" lvl="0" indent="0" algn="ctr" rtl="0">
                        <a:spcBef>
                          <a:spcPts val="0"/>
                        </a:spcBef>
                        <a:buSzPct val="25000"/>
                        <a:buNone/>
                      </a:pPr>
                      <a:r>
                        <a:rPr lang="en-US" sz="1600" b="1" u="none" strike="noStrike" cap="none"/>
                        <a:t>Total:  $0.00</a:t>
                      </a:r>
                    </a:p>
                  </a:txBody>
                  <a:tcPr marL="91450" marR="91450" marT="45725" marB="45725"/>
                </a:tc>
              </a:tr>
              <a:tr h="328241">
                <a:tc>
                  <a:txBody>
                    <a:bodyPr/>
                    <a:lstStyle/>
                    <a:p>
                      <a:pPr marL="0" marR="0" lvl="0" indent="0" algn="ctr" rtl="0">
                        <a:spcBef>
                          <a:spcPts val="0"/>
                        </a:spcBef>
                        <a:buSzPct val="25000"/>
                        <a:buNone/>
                      </a:pPr>
                      <a:r>
                        <a:rPr lang="en-US" sz="1600" b="0" u="none" strike="noStrike" cap="none"/>
                        <a:t>None</a:t>
                      </a:r>
                    </a:p>
                  </a:txBody>
                  <a:tcPr marL="91450" marR="91450" marT="45725" marB="45725"/>
                </a:tc>
                <a:tc>
                  <a:txBody>
                    <a:bodyPr/>
                    <a:lstStyle/>
                    <a:p>
                      <a:pPr marL="0" marR="0" lvl="0" indent="0" algn="ctr" rtl="0">
                        <a:spcBef>
                          <a:spcPts val="0"/>
                        </a:spcBef>
                        <a:buSzPct val="25000"/>
                        <a:buNone/>
                      </a:pPr>
                      <a:r>
                        <a:rPr lang="en-US" sz="1600" b="0" u="none" strike="noStrike" cap="none"/>
                        <a:t>$0.00</a:t>
                      </a:r>
                    </a:p>
                  </a:txBody>
                  <a:tcPr marL="91450" marR="91450" marT="45725" marB="45725"/>
                </a:tc>
              </a:tr>
              <a:tr h="328241">
                <a:tc>
                  <a:txBody>
                    <a:bodyPr/>
                    <a:lstStyle/>
                    <a:p>
                      <a:pPr marL="0" marR="0" lvl="0" indent="0" algn="ctr" rtl="0">
                        <a:spcBef>
                          <a:spcPts val="0"/>
                        </a:spcBef>
                        <a:buSzPct val="25000"/>
                        <a:buNone/>
                      </a:pPr>
                      <a:endParaRPr sz="1600" b="1" u="none" strike="noStrike" cap="none"/>
                    </a:p>
                  </a:txBody>
                  <a:tcPr marL="91450" marR="91450" marT="45725" marB="45725"/>
                </a:tc>
                <a:tc>
                  <a:txBody>
                    <a:bodyPr/>
                    <a:lstStyle/>
                    <a:p>
                      <a:pPr marL="0" marR="0" lvl="0" indent="0" algn="ctr" rtl="0">
                        <a:spcBef>
                          <a:spcPts val="0"/>
                        </a:spcBef>
                        <a:buSzPct val="25000"/>
                        <a:buNone/>
                      </a:pPr>
                      <a:endParaRPr sz="1600" b="1" u="none" strike="noStrike" cap="none" dirty="0"/>
                    </a:p>
                  </a:txBody>
                  <a:tcPr marL="91450" marR="91450" marT="45725" marB="45725"/>
                </a:tc>
              </a:tr>
              <a:tr h="566955">
                <a:tc>
                  <a:txBody>
                    <a:bodyPr/>
                    <a:lstStyle/>
                    <a:p>
                      <a:pPr marL="0" marR="0" lvl="0" indent="0" algn="ctr" rtl="0">
                        <a:spcBef>
                          <a:spcPts val="0"/>
                        </a:spcBef>
                        <a:buSzPct val="25000"/>
                        <a:buNone/>
                      </a:pPr>
                      <a:r>
                        <a:rPr lang="en-US" sz="1600" b="1" u="none" strike="noStrike" cap="none" dirty="0"/>
                        <a:t>Fixed Expenses</a:t>
                      </a:r>
                    </a:p>
                  </a:txBody>
                  <a:tcPr marL="91450" marR="91450" marT="45725" marB="45725"/>
                </a:tc>
                <a:tc>
                  <a:txBody>
                    <a:bodyPr/>
                    <a:lstStyle/>
                    <a:p>
                      <a:pPr marL="0" marR="0" lvl="0" indent="0" algn="ctr" rtl="0">
                        <a:spcBef>
                          <a:spcPts val="0"/>
                        </a:spcBef>
                        <a:buSzPct val="25000"/>
                        <a:buNone/>
                      </a:pPr>
                      <a:r>
                        <a:rPr lang="en-US" sz="1600" b="1" u="none" strike="noStrike" cap="none" dirty="0"/>
                        <a:t>Total:  </a:t>
                      </a:r>
                      <a:r>
                        <a:rPr lang="en-US" sz="1600" b="1" u="none" strike="noStrike" cap="none" dirty="0" smtClean="0"/>
                        <a:t>$5,245.10</a:t>
                      </a:r>
                      <a:endParaRPr lang="en-US" sz="1600" b="1" u="none" strike="noStrike" cap="none" dirty="0"/>
                    </a:p>
                  </a:txBody>
                  <a:tcPr marL="91450" marR="91450" marT="45725" marB="45725"/>
                </a:tc>
              </a:tr>
              <a:tr h="328241">
                <a:tc>
                  <a:txBody>
                    <a:bodyPr/>
                    <a:lstStyle/>
                    <a:p>
                      <a:pPr marL="0" marR="0" lvl="0" indent="0" algn="ctr" rtl="0">
                        <a:spcBef>
                          <a:spcPts val="0"/>
                        </a:spcBef>
                        <a:buSzPct val="25000"/>
                        <a:buNone/>
                      </a:pPr>
                      <a:r>
                        <a:rPr lang="en-US" sz="1600"/>
                        <a:t>Depreciation</a:t>
                      </a:r>
                    </a:p>
                  </a:txBody>
                  <a:tcPr marL="91450" marR="91450" marT="45725" marB="45725"/>
                </a:tc>
                <a:tc>
                  <a:txBody>
                    <a:bodyPr/>
                    <a:lstStyle/>
                    <a:p>
                      <a:pPr marL="0" marR="0" lvl="0" indent="0" algn="ctr" rtl="0">
                        <a:spcBef>
                          <a:spcPts val="0"/>
                        </a:spcBef>
                        <a:buSzPct val="25000"/>
                        <a:buNone/>
                      </a:pPr>
                      <a:r>
                        <a:rPr lang="en-US" sz="1600" b="0" u="none" strike="noStrike" cap="none" dirty="0" smtClean="0"/>
                        <a:t>$10.10</a:t>
                      </a:r>
                      <a:endParaRPr lang="en-US" sz="1600" b="0" u="none" strike="noStrike" cap="none" dirty="0"/>
                    </a:p>
                  </a:txBody>
                  <a:tcPr marL="91450" marR="91450" marT="45725" marB="45725"/>
                </a:tc>
              </a:tr>
              <a:tr h="328241">
                <a:tc>
                  <a:txBody>
                    <a:bodyPr/>
                    <a:lstStyle/>
                    <a:p>
                      <a:pPr marL="0" marR="0" lvl="0" indent="0" algn="ctr" rtl="0">
                        <a:spcBef>
                          <a:spcPts val="0"/>
                        </a:spcBef>
                        <a:buSzPct val="25000"/>
                        <a:buNone/>
                      </a:pPr>
                      <a:r>
                        <a:rPr lang="en-US" sz="1600"/>
                        <a:t>Insurance</a:t>
                      </a:r>
                    </a:p>
                  </a:txBody>
                  <a:tcPr marL="91450" marR="91450" marT="45725" marB="45725"/>
                </a:tc>
                <a:tc>
                  <a:txBody>
                    <a:bodyPr/>
                    <a:lstStyle/>
                    <a:p>
                      <a:pPr marL="0" marR="0" lvl="0" indent="0" algn="ctr" rtl="0">
                        <a:spcBef>
                          <a:spcPts val="0"/>
                        </a:spcBef>
                        <a:buSzPct val="25000"/>
                        <a:buNone/>
                      </a:pPr>
                      <a:r>
                        <a:rPr lang="en-US" sz="1600" dirty="0"/>
                        <a:t>$125.00</a:t>
                      </a:r>
                    </a:p>
                  </a:txBody>
                  <a:tcPr marL="91450" marR="91450" marT="45725" marB="45725"/>
                </a:tc>
              </a:tr>
              <a:tr h="328241">
                <a:tc>
                  <a:txBody>
                    <a:bodyPr/>
                    <a:lstStyle/>
                    <a:p>
                      <a:pPr marL="0" marR="0" lvl="0" indent="0" algn="ctr" rtl="0">
                        <a:spcBef>
                          <a:spcPts val="0"/>
                        </a:spcBef>
                        <a:buSzPct val="25000"/>
                        <a:buNone/>
                      </a:pPr>
                      <a:r>
                        <a:rPr lang="en-US" sz="1600" dirty="0" smtClean="0"/>
                        <a:t>Utilities/Rent</a:t>
                      </a:r>
                      <a:endParaRPr lang="en-US" sz="1600" dirty="0"/>
                    </a:p>
                  </a:txBody>
                  <a:tcPr marL="91450" marR="91450" marT="45725" marB="45725"/>
                </a:tc>
                <a:tc>
                  <a:txBody>
                    <a:bodyPr/>
                    <a:lstStyle/>
                    <a:p>
                      <a:pPr marL="0" marR="0" lvl="0" indent="0" algn="ctr" rtl="0">
                        <a:spcBef>
                          <a:spcPts val="0"/>
                        </a:spcBef>
                        <a:buSzPct val="25000"/>
                        <a:buNone/>
                      </a:pPr>
                      <a:r>
                        <a:rPr lang="en-US" sz="1600"/>
                        <a:t>$100.00</a:t>
                      </a:r>
                    </a:p>
                  </a:txBody>
                  <a:tcPr marL="91450" marR="91450" marT="45725" marB="45725"/>
                </a:tc>
              </a:tr>
              <a:tr h="328241">
                <a:tc>
                  <a:txBody>
                    <a:bodyPr/>
                    <a:lstStyle/>
                    <a:p>
                      <a:pPr marL="0" marR="0" lvl="0" indent="0" algn="ctr" rtl="0">
                        <a:spcBef>
                          <a:spcPts val="0"/>
                        </a:spcBef>
                        <a:buSzPct val="25000"/>
                        <a:buNone/>
                      </a:pPr>
                      <a:r>
                        <a:rPr lang="en-US" sz="1600"/>
                        <a:t>Advertising</a:t>
                      </a:r>
                    </a:p>
                  </a:txBody>
                  <a:tcPr marL="91450" marR="91450" marT="45725" marB="45725"/>
                </a:tc>
                <a:tc>
                  <a:txBody>
                    <a:bodyPr/>
                    <a:lstStyle/>
                    <a:p>
                      <a:pPr marL="0" marR="0" lvl="0" indent="0" algn="ctr" rtl="0">
                        <a:spcBef>
                          <a:spcPts val="0"/>
                        </a:spcBef>
                        <a:buSzPct val="25000"/>
                        <a:buNone/>
                      </a:pPr>
                      <a:r>
                        <a:rPr lang="en-US" sz="1600"/>
                        <a:t>$10.00</a:t>
                      </a:r>
                    </a:p>
                  </a:txBody>
                  <a:tcPr marL="91450" marR="91450" marT="45725" marB="45725"/>
                </a:tc>
              </a:tr>
              <a:tr h="328241">
                <a:tc>
                  <a:txBody>
                    <a:bodyPr/>
                    <a:lstStyle/>
                    <a:p>
                      <a:pPr marL="0" marR="0" lvl="0" indent="0" algn="ctr" rtl="0">
                        <a:spcBef>
                          <a:spcPts val="0"/>
                        </a:spcBef>
                        <a:buSzPct val="25000"/>
                        <a:buNone/>
                      </a:pPr>
                      <a:r>
                        <a:rPr lang="en-US" sz="1600"/>
                        <a:t>Salary</a:t>
                      </a:r>
                    </a:p>
                  </a:txBody>
                  <a:tcPr marL="91450" marR="91450" marT="45725" marB="45725"/>
                </a:tc>
                <a:tc>
                  <a:txBody>
                    <a:bodyPr/>
                    <a:lstStyle/>
                    <a:p>
                      <a:pPr marL="0" marR="0" lvl="0" indent="0" algn="ctr" rtl="0">
                        <a:spcBef>
                          <a:spcPts val="0"/>
                        </a:spcBef>
                        <a:buSzPct val="25000"/>
                        <a:buNone/>
                      </a:pPr>
                      <a:r>
                        <a:rPr lang="en-US" sz="1600" dirty="0" smtClean="0"/>
                        <a:t>$5,000.00</a:t>
                      </a:r>
                      <a:endParaRPr lang="en-US" sz="1600" dirty="0"/>
                    </a:p>
                  </a:txBody>
                  <a:tcPr marL="91450" marR="91450" marT="45725" marB="45725"/>
                </a:tc>
              </a:tr>
            </a:tbl>
          </a:graphicData>
        </a:graphic>
      </p:graphicFrame>
      <p:graphicFrame>
        <p:nvGraphicFramePr>
          <p:cNvPr id="178" name="Shape 178"/>
          <p:cNvGraphicFramePr/>
          <p:nvPr>
            <p:extLst>
              <p:ext uri="{D42A27DB-BD31-4B8C-83A1-F6EECF244321}">
                <p14:modId xmlns:p14="http://schemas.microsoft.com/office/powerpoint/2010/main" val="2353995866"/>
              </p:ext>
            </p:extLst>
          </p:nvPr>
        </p:nvGraphicFramePr>
        <p:xfrm>
          <a:off x="381000" y="1866940"/>
          <a:ext cx="4572000" cy="2202864"/>
        </p:xfrm>
        <a:graphic>
          <a:graphicData uri="http://schemas.openxmlformats.org/drawingml/2006/table">
            <a:tbl>
              <a:tblPr>
                <a:noFill/>
                <a:tableStyleId>{1EDB76A1-C8B8-4BB6-891B-4624CD2553BB}</a:tableStyleId>
              </a:tblPr>
              <a:tblGrid>
                <a:gridCol w="2676624"/>
                <a:gridCol w="1102137"/>
                <a:gridCol w="793239"/>
              </a:tblGrid>
              <a:tr h="259775">
                <a:tc gridSpan="3">
                  <a:txBody>
                    <a:bodyPr/>
                    <a:lstStyle/>
                    <a:p>
                      <a:pPr marL="0" marR="0" lvl="0" indent="0" algn="ctr" rtl="0">
                        <a:spcBef>
                          <a:spcPts val="0"/>
                        </a:spcBef>
                        <a:spcAft>
                          <a:spcPts val="0"/>
                        </a:spcAft>
                        <a:buSzPct val="25000"/>
                        <a:buNone/>
                      </a:pPr>
                      <a:r>
                        <a:rPr lang="en-US" sz="1600" b="1" u="none" strike="noStrike" cap="none" dirty="0">
                          <a:solidFill>
                            <a:schemeClr val="lt1"/>
                          </a:solidFill>
                          <a:latin typeface="Georgia"/>
                          <a:ea typeface="Georgia"/>
                          <a:cs typeface="Georgia"/>
                          <a:sym typeface="Georgia"/>
                        </a:rPr>
                        <a:t>Economics of One Unit</a:t>
                      </a:r>
                    </a:p>
                  </a:txBody>
                  <a:tcPr marL="45075" marR="45075" marT="11425"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hMerge="1">
                  <a:txBody>
                    <a:bodyPr/>
                    <a:lstStyle/>
                    <a:p>
                      <a:endParaRPr lang="en-US"/>
                    </a:p>
                  </a:txBody>
                  <a:tcPr/>
                </a:tc>
                <a:tc hMerge="1">
                  <a:txBody>
                    <a:bodyPr/>
                    <a:lstStyle/>
                    <a:p>
                      <a:endParaRPr lang="en-US"/>
                    </a:p>
                  </a:txBody>
                  <a:tcPr/>
                </a:tc>
              </a:tr>
              <a:tr h="276449">
                <a:tc>
                  <a:txBody>
                    <a:bodyPr/>
                    <a:lstStyle/>
                    <a:p>
                      <a:pPr marL="0" marR="0" lvl="0" indent="0" algn="l" rtl="0">
                        <a:spcBef>
                          <a:spcPts val="0"/>
                        </a:spcBef>
                        <a:spcAft>
                          <a:spcPts val="0"/>
                        </a:spcAft>
                        <a:buSzPct val="25000"/>
                        <a:buNone/>
                      </a:pPr>
                      <a:r>
                        <a:rPr lang="en-US" sz="1600" b="1" u="none" strike="noStrike" cap="none">
                          <a:latin typeface="Calibri"/>
                          <a:ea typeface="Calibri"/>
                          <a:cs typeface="Calibri"/>
                          <a:sym typeface="Calibri"/>
                        </a:rPr>
                        <a:t>Selling Price</a:t>
                      </a:r>
                    </a:p>
                  </a:txBody>
                  <a:tcPr marL="45075" marR="45075"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600">
                        <a:latin typeface="Calibri"/>
                        <a:ea typeface="Calibri"/>
                        <a:cs typeface="Calibri"/>
                        <a:sym typeface="Calibri"/>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r" rtl="0">
                        <a:spcBef>
                          <a:spcPts val="0"/>
                        </a:spcBef>
                        <a:buSzPct val="25000"/>
                        <a:buNone/>
                      </a:pPr>
                      <a:r>
                        <a:rPr lang="en-US" sz="1600" b="1" dirty="0">
                          <a:latin typeface="Calibri"/>
                          <a:ea typeface="Calibri"/>
                          <a:cs typeface="Calibri"/>
                          <a:sym typeface="Calibri"/>
                        </a:rPr>
                        <a:t>$</a:t>
                      </a:r>
                      <a:r>
                        <a:rPr lang="en-US" sz="1600" b="1" dirty="0" smtClean="0">
                          <a:latin typeface="Calibri"/>
                          <a:ea typeface="Calibri"/>
                          <a:cs typeface="Calibri"/>
                          <a:sym typeface="Calibri"/>
                        </a:rPr>
                        <a:t>100.00</a:t>
                      </a:r>
                      <a:endParaRPr lang="en-US" sz="1600" b="1" dirty="0">
                        <a:latin typeface="Calibri"/>
                        <a:ea typeface="Calibri"/>
                        <a:cs typeface="Calibri"/>
                        <a:sym typeface="Calibri"/>
                      </a:endParaRP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296371">
                <a:tc>
                  <a:txBody>
                    <a:bodyPr/>
                    <a:lstStyle/>
                    <a:p>
                      <a:pPr marL="0" marR="0" lvl="0" indent="0" algn="l" rtl="0">
                        <a:spcBef>
                          <a:spcPts val="0"/>
                        </a:spcBef>
                        <a:spcAft>
                          <a:spcPts val="0"/>
                        </a:spcAft>
                        <a:buSzPct val="25000"/>
                        <a:buNone/>
                      </a:pPr>
                      <a:r>
                        <a:rPr lang="en-US" sz="1600">
                          <a:latin typeface="Calibri"/>
                          <a:ea typeface="Calibri"/>
                          <a:cs typeface="Calibri"/>
                          <a:sym typeface="Calibri"/>
                        </a:rPr>
                        <a:t>      Cost of var. materials exp.</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r" rtl="0">
                        <a:spcBef>
                          <a:spcPts val="0"/>
                        </a:spcBef>
                        <a:spcAft>
                          <a:spcPts val="0"/>
                        </a:spcAft>
                        <a:buSzPct val="25000"/>
                        <a:buNone/>
                      </a:pPr>
                      <a:r>
                        <a:rPr lang="en-US" sz="1600">
                          <a:latin typeface="Georgia"/>
                          <a:ea typeface="Georgia"/>
                          <a:cs typeface="Georgia"/>
                          <a:sym typeface="Georgia"/>
                        </a:rPr>
                        <a:t>$0.00</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600">
                        <a:latin typeface="Calibri"/>
                        <a:ea typeface="Calibri"/>
                        <a:cs typeface="Calibri"/>
                        <a:sym typeface="Calibri"/>
                      </a:endParaRP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r>
              <a:tr h="276449">
                <a:tc>
                  <a:txBody>
                    <a:bodyPr/>
                    <a:lstStyle/>
                    <a:p>
                      <a:pPr marL="0" marR="0" lvl="0" indent="0" algn="l" rtl="0">
                        <a:spcBef>
                          <a:spcPts val="0"/>
                        </a:spcBef>
                        <a:spcAft>
                          <a:spcPts val="0"/>
                        </a:spcAft>
                        <a:buSzPct val="25000"/>
                        <a:buNone/>
                      </a:pPr>
                      <a:r>
                        <a:rPr lang="en-US" sz="1600">
                          <a:latin typeface="Calibri"/>
                          <a:ea typeface="Calibri"/>
                          <a:cs typeface="Calibri"/>
                          <a:sym typeface="Calibri"/>
                        </a:rPr>
                        <a:t>      Cost of labor </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r" rtl="0">
                        <a:spcBef>
                          <a:spcPts val="0"/>
                        </a:spcBef>
                        <a:spcAft>
                          <a:spcPts val="0"/>
                        </a:spcAft>
                        <a:buSzPct val="25000"/>
                        <a:buNone/>
                      </a:pPr>
                      <a:r>
                        <a:rPr lang="en-US" sz="1600">
                          <a:latin typeface="Georgia"/>
                          <a:ea typeface="Georgia"/>
                          <a:cs typeface="Georgia"/>
                          <a:sym typeface="Georgia"/>
                        </a:rPr>
                        <a:t>$10.10</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600">
                        <a:latin typeface="Calibri"/>
                        <a:ea typeface="Calibri"/>
                        <a:cs typeface="Calibri"/>
                        <a:sym typeface="Calibri"/>
                      </a:endParaRP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r>
              <a:tr h="309447">
                <a:tc>
                  <a:txBody>
                    <a:bodyPr/>
                    <a:lstStyle/>
                    <a:p>
                      <a:pPr marL="0" marR="0" lvl="0" indent="0" algn="l" rtl="0">
                        <a:spcBef>
                          <a:spcPts val="0"/>
                        </a:spcBef>
                        <a:spcAft>
                          <a:spcPts val="0"/>
                        </a:spcAft>
                        <a:buSzPct val="25000"/>
                        <a:buNone/>
                      </a:pPr>
                      <a:r>
                        <a:rPr lang="en-US" sz="1600">
                          <a:latin typeface="Calibri"/>
                          <a:ea typeface="Calibri"/>
                          <a:cs typeface="Calibri"/>
                          <a:sym typeface="Calibri"/>
                        </a:rPr>
                        <a:t>      Other variable costs</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r" rtl="0">
                        <a:spcBef>
                          <a:spcPts val="0"/>
                        </a:spcBef>
                        <a:buSzPct val="25000"/>
                        <a:buNone/>
                      </a:pPr>
                      <a:r>
                        <a:rPr lang="en-US" sz="1600">
                          <a:latin typeface="Georgia"/>
                          <a:ea typeface="Georgia"/>
                          <a:cs typeface="Georgia"/>
                          <a:sym typeface="Georgia"/>
                        </a:rPr>
                        <a:t>$0.00</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r" rtl="0">
                        <a:spcBef>
                          <a:spcPts val="0"/>
                        </a:spcBef>
                        <a:spcAft>
                          <a:spcPts val="0"/>
                        </a:spcAft>
                        <a:buSzPct val="25000"/>
                        <a:buNone/>
                      </a:pPr>
                      <a:endParaRPr sz="1600" b="1" dirty="0">
                        <a:latin typeface="Times New Roman"/>
                        <a:ea typeface="Times New Roman"/>
                        <a:cs typeface="Times New Roman"/>
                        <a:sym typeface="Times New Roman"/>
                      </a:endParaRP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276449">
                <a:tc>
                  <a:txBody>
                    <a:bodyPr/>
                    <a:lstStyle/>
                    <a:p>
                      <a:pPr marL="0" marR="0" lvl="0" indent="0" algn="l" rtl="0">
                        <a:spcBef>
                          <a:spcPts val="0"/>
                        </a:spcBef>
                        <a:spcAft>
                          <a:spcPts val="0"/>
                        </a:spcAft>
                        <a:buSzPct val="25000"/>
                        <a:buNone/>
                      </a:pPr>
                      <a:r>
                        <a:rPr lang="en-US" sz="1600" b="1">
                          <a:latin typeface="Calibri"/>
                          <a:ea typeface="Calibri"/>
                          <a:cs typeface="Calibri"/>
                          <a:sym typeface="Calibri"/>
                        </a:rPr>
                        <a:t>Total COGS/ COSS</a:t>
                      </a:r>
                    </a:p>
                  </a:txBody>
                  <a:tcPr marL="45075" marR="45075"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600">
                        <a:latin typeface="Georgia"/>
                        <a:ea typeface="Georgia"/>
                        <a:cs typeface="Georgia"/>
                        <a:sym typeface="Georgia"/>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a:txBody>
                    <a:bodyPr/>
                    <a:lstStyle/>
                    <a:p>
                      <a:pPr marL="0" marR="0" lvl="0" indent="0" algn="r" rtl="0">
                        <a:lnSpc>
                          <a:spcPct val="100000"/>
                        </a:lnSpc>
                        <a:spcBef>
                          <a:spcPts val="0"/>
                        </a:spcBef>
                        <a:spcAft>
                          <a:spcPts val="0"/>
                        </a:spcAft>
                        <a:buClr>
                          <a:schemeClr val="dk1"/>
                        </a:buClr>
                        <a:buSzPct val="25000"/>
                        <a:buFont typeface="Calibri"/>
                        <a:buNone/>
                      </a:pPr>
                      <a:r>
                        <a:rPr lang="en-US" sz="1600" b="1">
                          <a:latin typeface="Calibri"/>
                          <a:ea typeface="Calibri"/>
                          <a:cs typeface="Calibri"/>
                          <a:sym typeface="Calibri"/>
                        </a:rPr>
                        <a:t>$10.10</a:t>
                      </a: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507924">
                <a:tc>
                  <a:txBody>
                    <a:bodyPr/>
                    <a:lstStyle/>
                    <a:p>
                      <a:pPr marL="0" marR="0" lvl="0" indent="0" algn="l" rtl="0">
                        <a:spcBef>
                          <a:spcPts val="0"/>
                        </a:spcBef>
                        <a:spcAft>
                          <a:spcPts val="0"/>
                        </a:spcAft>
                        <a:buSzPct val="25000"/>
                        <a:buNone/>
                      </a:pPr>
                      <a:r>
                        <a:rPr lang="en-US" sz="1600" b="1" dirty="0">
                          <a:latin typeface="Calibri"/>
                          <a:ea typeface="Calibri"/>
                          <a:cs typeface="Calibri"/>
                          <a:sym typeface="Calibri"/>
                        </a:rPr>
                        <a:t>Contribution Margin</a:t>
                      </a:r>
                    </a:p>
                  </a:txBody>
                  <a:tcPr marL="45075" marR="45075"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l" rtl="0">
                        <a:spcBef>
                          <a:spcPts val="0"/>
                        </a:spcBef>
                        <a:buSzPct val="25000"/>
                        <a:buNone/>
                      </a:pPr>
                      <a:endParaRPr sz="1600">
                        <a:latin typeface="Calibri"/>
                        <a:ea typeface="Calibri"/>
                        <a:cs typeface="Calibri"/>
                        <a:sym typeface="Calibri"/>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a:txBody>
                    <a:bodyPr/>
                    <a:lstStyle/>
                    <a:p>
                      <a:pPr marL="0" marR="0" lvl="0" indent="0" algn="r" rtl="0">
                        <a:lnSpc>
                          <a:spcPct val="100000"/>
                        </a:lnSpc>
                        <a:spcBef>
                          <a:spcPts val="0"/>
                        </a:spcBef>
                        <a:spcAft>
                          <a:spcPts val="0"/>
                        </a:spcAft>
                        <a:buClr>
                          <a:schemeClr val="dk1"/>
                        </a:buClr>
                        <a:buSzPct val="25000"/>
                        <a:buFont typeface="Georgia"/>
                        <a:buNone/>
                      </a:pPr>
                      <a:r>
                        <a:rPr lang="en-US" sz="1400" b="1" dirty="0">
                          <a:latin typeface="Georgia"/>
                          <a:ea typeface="Georgia"/>
                          <a:cs typeface="Georgia"/>
                          <a:sym typeface="Georgia"/>
                        </a:rPr>
                        <a:t>$</a:t>
                      </a:r>
                      <a:r>
                        <a:rPr lang="en-US" sz="1400" b="1" dirty="0" smtClean="0">
                          <a:latin typeface="Georgia"/>
                          <a:ea typeface="Georgia"/>
                          <a:cs typeface="Georgia"/>
                          <a:sym typeface="Georgia"/>
                        </a:rPr>
                        <a:t>89.90</a:t>
                      </a:r>
                      <a:endParaRPr lang="en-US" sz="1400" b="1" dirty="0">
                        <a:latin typeface="Georgia"/>
                        <a:ea typeface="Georgia"/>
                        <a:cs typeface="Georgia"/>
                        <a:sym typeface="Georgia"/>
                      </a:endParaRPr>
                    </a:p>
                  </a:txBody>
                  <a:tcPr marL="45075" marR="45075"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graphicFrame>
        <p:nvGraphicFramePr>
          <p:cNvPr id="179" name="Shape 179"/>
          <p:cNvGraphicFramePr/>
          <p:nvPr>
            <p:extLst>
              <p:ext uri="{D42A27DB-BD31-4B8C-83A1-F6EECF244321}">
                <p14:modId xmlns:p14="http://schemas.microsoft.com/office/powerpoint/2010/main" val="2593826779"/>
              </p:ext>
            </p:extLst>
          </p:nvPr>
        </p:nvGraphicFramePr>
        <p:xfrm>
          <a:off x="381000" y="1008504"/>
          <a:ext cx="4572000" cy="670580"/>
        </p:xfrm>
        <a:graphic>
          <a:graphicData uri="http://schemas.openxmlformats.org/drawingml/2006/table">
            <a:tbl>
              <a:tblPr firstRow="1" bandRow="1">
                <a:noFill/>
                <a:tableStyleId>{033BCA21-185C-4012-9960-AB713CE2D7C8}</a:tableStyleId>
              </a:tblPr>
              <a:tblGrid>
                <a:gridCol w="4572000"/>
              </a:tblGrid>
              <a:tr h="203200">
                <a:tc>
                  <a:txBody>
                    <a:bodyPr/>
                    <a:lstStyle/>
                    <a:p>
                      <a:pPr marL="0" marR="0" lvl="0" indent="0" algn="ctr" rtl="0">
                        <a:lnSpc>
                          <a:spcPct val="100000"/>
                        </a:lnSpc>
                        <a:spcBef>
                          <a:spcPts val="0"/>
                        </a:spcBef>
                        <a:spcAft>
                          <a:spcPts val="0"/>
                        </a:spcAft>
                        <a:buClr>
                          <a:schemeClr val="lt1"/>
                        </a:buClr>
                        <a:buSzPct val="25000"/>
                        <a:buFont typeface="Georgia"/>
                        <a:buNone/>
                      </a:pPr>
                      <a:r>
                        <a:rPr lang="en-US" sz="1600" b="1" dirty="0">
                          <a:solidFill>
                            <a:schemeClr val="lt1"/>
                          </a:solidFill>
                        </a:rPr>
                        <a:t>Definition of One Unit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dk1"/>
                    </a:solidFill>
                  </a:tcPr>
                </a:tc>
              </a:tr>
              <a:tr h="182875">
                <a:tc>
                  <a:txBody>
                    <a:bodyPr/>
                    <a:lstStyle/>
                    <a:p>
                      <a:pPr marL="0" marR="0" lvl="0" indent="0" algn="ctr" rtl="0">
                        <a:lnSpc>
                          <a:spcPct val="100000"/>
                        </a:lnSpc>
                        <a:spcBef>
                          <a:spcPts val="0"/>
                        </a:spcBef>
                        <a:spcAft>
                          <a:spcPts val="0"/>
                        </a:spcAft>
                        <a:buClr>
                          <a:schemeClr val="dk1"/>
                        </a:buClr>
                        <a:buSzPct val="25000"/>
                        <a:buFont typeface="Georgia"/>
                        <a:buNone/>
                      </a:pPr>
                      <a:r>
                        <a:rPr lang="en-US" sz="1600" dirty="0"/>
                        <a:t>One Space of </a:t>
                      </a:r>
                      <a:r>
                        <a:rPr lang="en-US" sz="1600" b="0" dirty="0">
                          <a:solidFill>
                            <a:schemeClr val="dk1"/>
                          </a:solidFill>
                        </a:rPr>
                        <a:t>A</a:t>
                      </a:r>
                      <a:r>
                        <a:rPr lang="en-US" sz="1600" dirty="0"/>
                        <a:t>dvertisement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bl>
          </a:graphicData>
        </a:graphic>
      </p:graphicFrame>
      <p:graphicFrame>
        <p:nvGraphicFramePr>
          <p:cNvPr id="180" name="Shape 180"/>
          <p:cNvGraphicFramePr/>
          <p:nvPr>
            <p:extLst>
              <p:ext uri="{D42A27DB-BD31-4B8C-83A1-F6EECF244321}">
                <p14:modId xmlns:p14="http://schemas.microsoft.com/office/powerpoint/2010/main" val="2373942031"/>
              </p:ext>
            </p:extLst>
          </p:nvPr>
        </p:nvGraphicFramePr>
        <p:xfrm>
          <a:off x="381000" y="4422671"/>
          <a:ext cx="4572000" cy="780290"/>
        </p:xfrm>
        <a:graphic>
          <a:graphicData uri="http://schemas.openxmlformats.org/drawingml/2006/table">
            <a:tbl>
              <a:tblPr>
                <a:noFill/>
                <a:tableStyleId>{1EDB76A1-C8B8-4BB6-891B-4624CD2553BB}</a:tableStyleId>
              </a:tblPr>
              <a:tblGrid>
                <a:gridCol w="1518925"/>
                <a:gridCol w="358850"/>
                <a:gridCol w="898075"/>
                <a:gridCol w="408225"/>
                <a:gridCol w="1387925"/>
              </a:tblGrid>
              <a:tr h="216350">
                <a:tc gridSpan="5">
                  <a:txBody>
                    <a:bodyPr/>
                    <a:lstStyle/>
                    <a:p>
                      <a:pPr marL="0" marR="0" lvl="0" indent="0" algn="ctr" rtl="0">
                        <a:spcBef>
                          <a:spcPts val="0"/>
                        </a:spcBef>
                        <a:spcAft>
                          <a:spcPts val="0"/>
                        </a:spcAft>
                        <a:buSzPct val="25000"/>
                        <a:buNone/>
                      </a:pPr>
                      <a:r>
                        <a:rPr lang="en-US" sz="1600" b="1" dirty="0">
                          <a:solidFill>
                            <a:schemeClr val="lt1"/>
                          </a:solidFill>
                          <a:latin typeface="Georgia"/>
                          <a:ea typeface="Georgia"/>
                          <a:cs typeface="Georgia"/>
                          <a:sym typeface="Georgia"/>
                        </a:rPr>
                        <a:t>Monthly Break Even Units</a:t>
                      </a:r>
                    </a:p>
                  </a:txBody>
                  <a:tcPr marL="68575" marR="68575" marT="0"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25">
                <a:tc>
                  <a:txBody>
                    <a:bodyPr/>
                    <a:lstStyle/>
                    <a:p>
                      <a:pPr marL="0" marR="0" lvl="0" indent="0" algn="ctr" rtl="0">
                        <a:spcBef>
                          <a:spcPts val="0"/>
                        </a:spcBef>
                        <a:spcAft>
                          <a:spcPts val="0"/>
                        </a:spcAft>
                        <a:buSzPct val="25000"/>
                        <a:buNone/>
                      </a:pPr>
                      <a:r>
                        <a:rPr lang="en-US" sz="1600" dirty="0" smtClean="0">
                          <a:latin typeface="Calibri"/>
                          <a:ea typeface="Calibri"/>
                          <a:cs typeface="Calibri"/>
                          <a:sym typeface="Calibri"/>
                        </a:rPr>
                        <a:t>$5,245.10</a:t>
                      </a:r>
                      <a:endParaRPr lang="en-US" sz="1600" dirty="0">
                        <a:latin typeface="Calibri"/>
                        <a:ea typeface="Calibri"/>
                        <a:cs typeface="Calibri"/>
                        <a:sym typeface="Calibri"/>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r" rtl="0">
                        <a:spcBef>
                          <a:spcPts val="0"/>
                        </a:spcBef>
                        <a:spcAft>
                          <a:spcPts val="0"/>
                        </a:spcAft>
                        <a:buSzPct val="25000"/>
                        <a:buNone/>
                      </a:pPr>
                      <a:r>
                        <a:rPr lang="en-US" sz="1600">
                          <a:latin typeface="Calibri"/>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smtClean="0">
                          <a:latin typeface="Georgia"/>
                          <a:ea typeface="Georgia"/>
                          <a:cs typeface="Georgia"/>
                          <a:sym typeface="Georgia"/>
                        </a:rPr>
                        <a:t>58.34</a:t>
                      </a:r>
                      <a:endParaRPr lang="en-US" sz="1600" b="1" dirty="0">
                        <a:latin typeface="Georgia"/>
                        <a:ea typeface="Georgia"/>
                        <a:cs typeface="Georgia"/>
                        <a:sym typeface="Georgia"/>
                      </a:endParaRP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a:latin typeface="Calibri"/>
                          <a:ea typeface="Calibri"/>
                          <a:cs typeface="Calibri"/>
                          <a:sym typeface="Calibri"/>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rowSpan="2">
                  <a:txBody>
                    <a:bodyPr/>
                    <a:lstStyle/>
                    <a:p>
                      <a:pPr marL="0" marR="0" lvl="0" indent="0" algn="ctr" rtl="0">
                        <a:spcBef>
                          <a:spcPts val="0"/>
                        </a:spcBef>
                        <a:spcAft>
                          <a:spcPts val="0"/>
                        </a:spcAft>
                        <a:buSzPct val="25000"/>
                        <a:buNone/>
                      </a:pPr>
                      <a:r>
                        <a:rPr lang="en-US" sz="1600" b="1" dirty="0" smtClean="0">
                          <a:latin typeface="Calibri"/>
                          <a:ea typeface="Calibri"/>
                          <a:cs typeface="Calibri"/>
                          <a:sym typeface="Calibri"/>
                        </a:rPr>
                        <a:t>58 </a:t>
                      </a:r>
                      <a:r>
                        <a:rPr lang="en-US" sz="1600" b="1" dirty="0">
                          <a:latin typeface="Calibri"/>
                          <a:ea typeface="Calibri"/>
                          <a:cs typeface="Calibri"/>
                          <a:sym typeface="Calibri"/>
                        </a:rPr>
                        <a:t>units</a:t>
                      </a: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r>
              <a:tr h="268225">
                <a:tc>
                  <a:txBody>
                    <a:bodyPr/>
                    <a:lstStyle/>
                    <a:p>
                      <a:pPr marL="0" marR="0" lvl="0" indent="0" algn="ctr" rtl="0">
                        <a:spcBef>
                          <a:spcPts val="0"/>
                        </a:spcBef>
                        <a:spcAft>
                          <a:spcPts val="0"/>
                        </a:spcAft>
                        <a:buSzPct val="25000"/>
                        <a:buNone/>
                      </a:pPr>
                      <a:r>
                        <a:rPr lang="en-US" sz="1600" dirty="0" smtClean="0">
                          <a:latin typeface="Calibri"/>
                          <a:ea typeface="Calibri"/>
                          <a:cs typeface="Calibri"/>
                          <a:sym typeface="Calibri"/>
                        </a:rPr>
                        <a:t>$89.90</a:t>
                      </a:r>
                      <a:endParaRPr lang="en-US" sz="1600" dirty="0">
                        <a:latin typeface="Calibri"/>
                        <a:ea typeface="Calibri"/>
                        <a:cs typeface="Calibri"/>
                        <a:sym typeface="Calibri"/>
                      </a:endParaRPr>
                    </a:p>
                  </a:txBody>
                  <a:tcPr marL="68575" marR="68575"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l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181" name="Shape 181" descr="logo secondary.jpg"/>
          <p:cNvPicPr preferRelativeResize="0"/>
          <p:nvPr/>
        </p:nvPicPr>
        <p:blipFill rotWithShape="1">
          <a:blip r:embed="rId3">
            <a:alphaModFix/>
          </a:blip>
          <a:srcRect/>
          <a:stretch/>
        </p:blipFill>
        <p:spPr>
          <a:xfrm>
            <a:off x="457199" y="5908696"/>
            <a:ext cx="1828800" cy="962273"/>
          </a:xfrm>
          <a:prstGeom prst="rect">
            <a:avLst/>
          </a:prstGeom>
          <a:noFill/>
          <a:ln>
            <a:noFill/>
          </a:ln>
        </p:spPr>
      </p:pic>
      <p:pic>
        <p:nvPicPr>
          <p:cNvPr id="8" name="Shape 138"/>
          <p:cNvPicPr preferRelativeResize="0"/>
          <p:nvPr/>
        </p:nvPicPr>
        <p:blipFill rotWithShape="1">
          <a:blip r:embed="rId4">
            <a:alphaModFix/>
          </a:blip>
          <a:srcRect/>
          <a:stretch/>
        </p:blipFill>
        <p:spPr>
          <a:xfrm>
            <a:off x="3605733" y="6081158"/>
            <a:ext cx="4717901" cy="661541"/>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Shape 138"/>
          <p:cNvPicPr preferRelativeResize="0"/>
          <p:nvPr/>
        </p:nvPicPr>
        <p:blipFill rotWithShape="1">
          <a:blip r:embed="rId3">
            <a:alphaModFix/>
          </a:blip>
          <a:srcRect/>
          <a:stretch/>
        </p:blipFill>
        <p:spPr>
          <a:xfrm>
            <a:off x="3654358" y="6107818"/>
            <a:ext cx="4717901" cy="661541"/>
          </a:xfrm>
          <a:prstGeom prst="rect">
            <a:avLst/>
          </a:prstGeom>
          <a:noFill/>
          <a:ln>
            <a:noFill/>
          </a:ln>
        </p:spPr>
      </p:pic>
      <p:sp>
        <p:nvSpPr>
          <p:cNvPr id="2" name="Title 1"/>
          <p:cNvSpPr>
            <a:spLocks noGrp="1"/>
          </p:cNvSpPr>
          <p:nvPr>
            <p:ph type="title"/>
          </p:nvPr>
        </p:nvSpPr>
        <p:spPr>
          <a:xfrm>
            <a:off x="911274" y="956"/>
            <a:ext cx="7269480" cy="921220"/>
          </a:xfrm>
        </p:spPr>
        <p:txBody>
          <a:bodyPr/>
          <a:lstStyle/>
          <a:p>
            <a:r>
              <a:rPr lang="en-US" dirty="0" smtClean="0"/>
              <a:t>Market Analysis</a:t>
            </a:r>
            <a:endParaRPr lang="en-US"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89921750"/>
              </p:ext>
            </p:extLst>
          </p:nvPr>
        </p:nvGraphicFramePr>
        <p:xfrm>
          <a:off x="396631" y="2173586"/>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Parents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a:t>
                      </a:r>
                      <a:r>
                        <a:rPr lang="en-US" sz="1600" b="0" baseline="0" dirty="0" smtClean="0">
                          <a:solidFill>
                            <a:schemeClr val="tx1"/>
                          </a:solidFill>
                        </a:rPr>
                        <a:t>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Middle/Upper income</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United States of America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Afraid</a:t>
                      </a:r>
                      <a:r>
                        <a:rPr lang="en-US" sz="1600" b="0" baseline="0" dirty="0" smtClean="0">
                          <a:solidFill>
                            <a:schemeClr val="tx1"/>
                          </a:solidFill>
                        </a:rPr>
                        <a:t> to break dietary restriction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Holidays</a:t>
                      </a:r>
                      <a:r>
                        <a:rPr lang="en-US" sz="1400" b="1" baseline="0" dirty="0" smtClean="0">
                          <a:solidFill>
                            <a:schemeClr val="tx1"/>
                          </a:solidFill>
                        </a:rPr>
                        <a:t>- </a:t>
                      </a:r>
                      <a:r>
                        <a:rPr lang="en-US" sz="1400" b="0" baseline="0" dirty="0" smtClean="0">
                          <a:solidFill>
                            <a:schemeClr val="tx1"/>
                          </a:solidFill>
                        </a:rPr>
                        <a:t>food is being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Summer/first few months of the year- </a:t>
                      </a:r>
                      <a:r>
                        <a:rPr lang="en-US" sz="1400" b="0" baseline="0" dirty="0" smtClean="0">
                          <a:solidFill>
                            <a:schemeClr val="tx1"/>
                          </a:solidFill>
                        </a:rPr>
                        <a:t>people</a:t>
                      </a:r>
                      <a:r>
                        <a:rPr lang="en-US" sz="1400" b="1" baseline="0" dirty="0" smtClean="0">
                          <a:solidFill>
                            <a:schemeClr val="tx1"/>
                          </a:solidFill>
                        </a:rPr>
                        <a:t> </a:t>
                      </a:r>
                      <a:r>
                        <a:rPr lang="en-US" sz="1400" b="0" baseline="0" dirty="0" smtClean="0">
                          <a:solidFill>
                            <a:schemeClr val="tx1"/>
                          </a:solidFill>
                        </a:rPr>
                        <a:t>are trying to lose weight.</a:t>
                      </a:r>
                      <a:endParaRPr lang="en-US" sz="14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572772" y="2211058"/>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Georgia" panose="02040502050405020303" pitchFamily="18" charset="0"/>
                  </a:rPr>
                  <a:t>Total </a:t>
                </a:r>
                <a:r>
                  <a:rPr lang="en-US" sz="1600" dirty="0">
                    <a:solidFill>
                      <a:schemeClr val="tx1"/>
                    </a:solidFill>
                    <a:latin typeface="Georgia" panose="02040502050405020303" pitchFamily="18" charset="0"/>
                  </a:rPr>
                  <a:t>P</a:t>
                </a:r>
                <a:r>
                  <a:rPr lang="en-US" sz="1600" dirty="0" smtClean="0">
                    <a:solidFill>
                      <a:schemeClr val="tx1"/>
                    </a:solidFill>
                    <a:latin typeface="Georgia" panose="02040502050405020303" pitchFamily="18" charset="0"/>
                  </a:rPr>
                  <a:t>opulation</a:t>
                </a:r>
                <a:endParaRPr lang="en-US" sz="1600" dirty="0">
                  <a:solidFill>
                    <a:schemeClr val="tx1"/>
                  </a:solidFill>
                  <a:latin typeface="Georgia" panose="02040502050405020303" pitchFamily="18" charset="0"/>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Target Market Population </a:t>
                </a:r>
                <a:endParaRPr lang="en-US" sz="1600" dirty="0">
                  <a:solidFill>
                    <a:schemeClr val="tx1"/>
                  </a:solidFill>
                </a:endParaRPr>
              </a:p>
            </p:txBody>
          </p:sp>
          <p:sp>
            <p:nvSpPr>
              <p:cNvPr id="14" name="Rectangle 13"/>
              <p:cNvSpPr/>
              <p:nvPr/>
            </p:nvSpPr>
            <p:spPr>
              <a:xfrm>
                <a:off x="6337079" y="2641869"/>
                <a:ext cx="1577548" cy="22670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latin typeface="Georgia" panose="02040502050405020303" pitchFamily="18" charset="0"/>
                    <a:ea typeface="Times New Roman"/>
                    <a:cs typeface="Times New Roman"/>
                  </a:rPr>
                  <a:t>321 Million</a:t>
                </a:r>
                <a:endParaRPr lang="en-US" b="1" dirty="0">
                  <a:solidFill>
                    <a:prstClr val="black"/>
                  </a:solidFill>
                  <a:latin typeface="Georgia" panose="02040502050405020303" pitchFamily="18" charset="0"/>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 Size</a:t>
                </a:r>
              </a:p>
              <a:p>
                <a:pPr algn="ctr"/>
                <a:endParaRPr lang="en-US" sz="1200" i="1" dirty="0">
                  <a:solidFill>
                    <a:schemeClr val="tx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Target Market Size</a:t>
              </a:r>
              <a:endParaRPr lang="en-US" sz="1600" b="1" dirty="0"/>
            </a:p>
          </p:txBody>
        </p:sp>
      </p:grpSp>
      <p:graphicFrame>
        <p:nvGraphicFramePr>
          <p:cNvPr id="30" name="Table 29"/>
          <p:cNvGraphicFramePr>
            <a:graphicFrameLocks noGrp="1"/>
          </p:cNvGraphicFramePr>
          <p:nvPr>
            <p:extLst>
              <p:ext uri="{D42A27DB-BD31-4B8C-83A1-F6EECF244321}">
                <p14:modId xmlns:p14="http://schemas.microsoft.com/office/powerpoint/2010/main" val="1167116713"/>
              </p:ext>
            </p:extLst>
          </p:nvPr>
        </p:nvGraphicFramePr>
        <p:xfrm>
          <a:off x="381000" y="971464"/>
          <a:ext cx="7991260" cy="1091874"/>
        </p:xfrm>
        <a:graphic>
          <a:graphicData uri="http://schemas.openxmlformats.org/drawingml/2006/table">
            <a:tbl>
              <a:tblPr firstRow="1" bandRow="1">
                <a:tableStyleId>{5C22544A-7EE6-4342-B048-85BDC9FD1C3A}</a:tableStyleId>
              </a:tblPr>
              <a:tblGrid>
                <a:gridCol w="1479863"/>
                <a:gridCol w="2515767"/>
                <a:gridCol w="1997815"/>
                <a:gridCol w="1997815"/>
              </a:tblGrid>
              <a:tr h="512754">
                <a:tc gridSpan="4">
                  <a:txBody>
                    <a:bodyPr/>
                    <a:lstStyle/>
                    <a:p>
                      <a:pPr algn="ctr"/>
                      <a:r>
                        <a:rPr lang="en-US" sz="1600" dirty="0" smtClean="0">
                          <a:solidFill>
                            <a:schemeClr val="bg1"/>
                          </a:solidFill>
                          <a:latin typeface="Georgia" panose="02040502050405020303" pitchFamily="18" charset="0"/>
                        </a:rPr>
                        <a:t>Market</a:t>
                      </a:r>
                      <a:r>
                        <a:rPr lang="en-US" sz="1600" baseline="0" dirty="0" smtClean="0">
                          <a:solidFill>
                            <a:schemeClr val="bg1"/>
                          </a:solidFill>
                          <a:latin typeface="Georgia" panose="02040502050405020303" pitchFamily="18" charset="0"/>
                        </a:rPr>
                        <a:t> Statistics</a:t>
                      </a:r>
                      <a:endParaRPr lang="en-US" sz="1600" dirty="0">
                        <a:solidFill>
                          <a:schemeClr val="bg1"/>
                        </a:solidFill>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latin typeface="Georgia" panose="02040502050405020303" pitchFamily="18" charset="0"/>
                        </a:rPr>
                        <a:t>Industry Name:</a:t>
                      </a:r>
                      <a:endParaRPr lang="en-US" sz="16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Georgia" panose="02040502050405020303" pitchFamily="18" charset="0"/>
                        </a:rPr>
                        <a:t>Phone Application</a:t>
                      </a:r>
                      <a:r>
                        <a:rPr lang="en-US" sz="1800" b="1" baseline="0" dirty="0" smtClean="0">
                          <a:solidFill>
                            <a:schemeClr val="tx1"/>
                          </a:solidFill>
                          <a:latin typeface="Georgia" panose="02040502050405020303" pitchFamily="18" charset="0"/>
                        </a:rPr>
                        <a:t> </a:t>
                      </a:r>
                      <a:endParaRPr lang="en-US" sz="1800" b="1" dirty="0" smtClean="0">
                        <a:solidFill>
                          <a:schemeClr val="tx1"/>
                        </a:solidFill>
                        <a:latin typeface="Georgia" panose="02040502050405020303"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latin typeface="Georgia" panose="02040502050405020303" pitchFamily="18" charset="0"/>
                        </a:rPr>
                        <a:t>Annual</a:t>
                      </a:r>
                      <a:r>
                        <a:rPr lang="en-US" sz="1600" baseline="0" dirty="0" smtClean="0">
                          <a:latin typeface="Georgia" panose="02040502050405020303" pitchFamily="18" charset="0"/>
                        </a:rPr>
                        <a:t> Industry Sales:</a:t>
                      </a:r>
                      <a:endParaRPr lang="en-US" sz="1600" dirty="0">
                        <a:latin typeface="Georgia" panose="02040502050405020303" pitchFamily="18"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Georgia" panose="02040502050405020303" pitchFamily="18" charset="0"/>
                        </a:rPr>
                        <a:t>$</a:t>
                      </a:r>
                      <a:r>
                        <a:rPr lang="en-US" sz="1800" b="1" dirty="0" smtClean="0">
                          <a:solidFill>
                            <a:schemeClr val="tx1"/>
                          </a:solidFill>
                          <a:latin typeface="Georgia" panose="02040502050405020303" pitchFamily="18" charset="0"/>
                        </a:rPr>
                        <a:t>77</a:t>
                      </a:r>
                      <a:r>
                        <a:rPr lang="en-US" sz="1800" b="1" baseline="0" dirty="0" smtClean="0">
                          <a:solidFill>
                            <a:schemeClr val="tx1"/>
                          </a:solidFill>
                          <a:latin typeface="Georgia" panose="02040502050405020303" pitchFamily="18" charset="0"/>
                        </a:rPr>
                        <a:t> Billion</a:t>
                      </a:r>
                      <a:endParaRPr lang="en-US" sz="1800" b="1" dirty="0" smtClean="0">
                        <a:solidFill>
                          <a:schemeClr val="tx1"/>
                        </a:solidFill>
                        <a:latin typeface="Georgia" panose="02040502050405020303"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311341" y="4087281"/>
            <a:ext cx="1342260" cy="3167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prstClr val="black"/>
                </a:solidFill>
                <a:latin typeface="Georgia" panose="02040502050405020303" pitchFamily="18" charset="0"/>
                <a:ea typeface="Times New Roman"/>
                <a:cs typeface="Times New Roman"/>
              </a:rPr>
              <a:t>51 Million</a:t>
            </a:r>
            <a:endParaRPr lang="en-US" b="1" dirty="0">
              <a:solidFill>
                <a:prstClr val="black"/>
              </a:solidFill>
              <a:latin typeface="Georgia" panose="02040502050405020303" pitchFamily="18" charset="0"/>
              <a:ea typeface="Times New Roman"/>
              <a:cs typeface="Times New Roman"/>
            </a:endParaRPr>
          </a:p>
        </p:txBody>
      </p:sp>
      <p:sp>
        <p:nvSpPr>
          <p:cNvPr id="18" name="Rectangle 17"/>
          <p:cNvSpPr/>
          <p:nvPr/>
        </p:nvSpPr>
        <p:spPr>
          <a:xfrm>
            <a:off x="6311341" y="5173152"/>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prstClr val="black"/>
                </a:solidFill>
                <a:latin typeface="Georgia" panose="02040502050405020303" pitchFamily="18" charset="0"/>
                <a:ea typeface="Times New Roman"/>
                <a:cs typeface="Times New Roman"/>
              </a:rPr>
              <a:t>15 Million</a:t>
            </a:r>
          </a:p>
        </p:txBody>
      </p:sp>
      <p:pic>
        <p:nvPicPr>
          <p:cNvPr id="20" name="Shape 128"/>
          <p:cNvPicPr preferRelativeResize="0"/>
          <p:nvPr/>
        </p:nvPicPr>
        <p:blipFill rotWithShape="1">
          <a:blip r:embed="rId4">
            <a:alphaModFix/>
          </a:blip>
          <a:srcRect/>
          <a:stretch/>
        </p:blipFill>
        <p:spPr>
          <a:xfrm>
            <a:off x="381000" y="6021058"/>
            <a:ext cx="1615579" cy="804742"/>
          </a:xfrm>
          <a:prstGeom prst="rect">
            <a:avLst/>
          </a:prstGeom>
          <a:noFill/>
          <a:ln>
            <a:noFill/>
          </a:ln>
        </p:spPr>
      </p:pic>
      <p:pic>
        <p:nvPicPr>
          <p:cNvPr id="2050" name="Picture 2" descr="Image result for united states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419" y="267523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58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946400" y="365754"/>
            <a:ext cx="7269600" cy="7302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Georgia"/>
              <a:buNone/>
            </a:pPr>
            <a:r>
              <a:rPr lang="en-US"/>
              <a:t>M</a:t>
            </a:r>
            <a:r>
              <a:rPr lang="en-US" sz="4000" b="1" i="0" u="none" strike="noStrike" cap="none">
                <a:solidFill>
                  <a:schemeClr val="accent1"/>
                </a:solidFill>
                <a:latin typeface="Georgia"/>
                <a:ea typeface="Georgia"/>
                <a:cs typeface="Georgia"/>
                <a:sym typeface="Georgia"/>
              </a:rPr>
              <a:t>arketing and Sales</a:t>
            </a:r>
          </a:p>
        </p:txBody>
      </p:sp>
      <p:sp>
        <p:nvSpPr>
          <p:cNvPr id="193" name="Shape 193"/>
          <p:cNvSpPr txBox="1">
            <a:spLocks noGrp="1"/>
          </p:cNvSpPr>
          <p:nvPr>
            <p:ph type="body" idx="1"/>
          </p:nvPr>
        </p:nvSpPr>
        <p:spPr>
          <a:xfrm>
            <a:off x="687699" y="1147212"/>
            <a:ext cx="6446400" cy="5005800"/>
          </a:xfrm>
          <a:prstGeom prst="rect">
            <a:avLst/>
          </a:prstGeom>
          <a:noFill/>
          <a:ln>
            <a:noFill/>
          </a:ln>
        </p:spPr>
        <p:txBody>
          <a:bodyPr lIns="91425" tIns="45700" rIns="91425" bIns="45700" anchor="t" anchorCtr="0">
            <a:noAutofit/>
          </a:bodyPr>
          <a:lstStyle/>
          <a:p>
            <a:pPr marL="457200" marR="0" lvl="0" indent="-381000" algn="l" rtl="0">
              <a:lnSpc>
                <a:spcPct val="95000"/>
              </a:lnSpc>
              <a:spcBef>
                <a:spcPts val="0"/>
              </a:spcBef>
              <a:spcAft>
                <a:spcPts val="0"/>
              </a:spcAft>
              <a:buSzPct val="100000"/>
            </a:pPr>
            <a:r>
              <a:rPr lang="en-US" sz="2400" dirty="0" smtClean="0">
                <a:solidFill>
                  <a:schemeClr val="tx1"/>
                </a:solidFill>
              </a:rPr>
              <a:t>Email list</a:t>
            </a:r>
          </a:p>
          <a:p>
            <a:pPr marL="457200" marR="0" lvl="0" indent="-381000" algn="l" rtl="0">
              <a:lnSpc>
                <a:spcPct val="95000"/>
              </a:lnSpc>
              <a:spcBef>
                <a:spcPts val="0"/>
              </a:spcBef>
              <a:spcAft>
                <a:spcPts val="0"/>
              </a:spcAft>
              <a:buSzPct val="100000"/>
            </a:pPr>
            <a:r>
              <a:rPr lang="en-US" sz="2400" dirty="0" smtClean="0">
                <a:solidFill>
                  <a:schemeClr val="tx1"/>
                </a:solidFill>
              </a:rPr>
              <a:t>Social Media</a:t>
            </a:r>
            <a:endParaRPr lang="en-US" sz="2400" dirty="0">
              <a:solidFill>
                <a:schemeClr val="tx1"/>
              </a:solidFill>
            </a:endParaRP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Facebook</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Twitter</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Pinterest</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smtClean="0">
                <a:solidFill>
                  <a:schemeClr val="tx1"/>
                </a:solidFill>
              </a:rPr>
              <a:t>Instagram</a:t>
            </a:r>
          </a:p>
          <a:p>
            <a:pPr marL="457200" marR="0" lvl="0" indent="-381000" algn="l" rtl="0">
              <a:lnSpc>
                <a:spcPct val="95000"/>
              </a:lnSpc>
              <a:spcBef>
                <a:spcPts val="0"/>
              </a:spcBef>
              <a:spcAft>
                <a:spcPts val="0"/>
              </a:spcAft>
              <a:buSzPct val="100000"/>
            </a:pPr>
            <a:r>
              <a:rPr lang="en-US" sz="2400" dirty="0" smtClean="0">
                <a:solidFill>
                  <a:schemeClr val="tx1"/>
                </a:solidFill>
              </a:rPr>
              <a:t>Guerilla </a:t>
            </a:r>
            <a:r>
              <a:rPr lang="en-US" sz="2400" dirty="0">
                <a:solidFill>
                  <a:schemeClr val="tx1"/>
                </a:solidFill>
              </a:rPr>
              <a:t>Marketing</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Street Art</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Dollar marks</a:t>
            </a:r>
          </a:p>
          <a:p>
            <a:pPr marL="914400" marR="0" lvl="1" indent="-381000" algn="l" rtl="0">
              <a:lnSpc>
                <a:spcPct val="95000"/>
              </a:lnSpc>
              <a:spcBef>
                <a:spcPts val="0"/>
              </a:spcBef>
              <a:spcAft>
                <a:spcPts val="0"/>
              </a:spcAft>
              <a:buSzPct val="100000"/>
              <a:buFont typeface="Wingdings" panose="05000000000000000000" pitchFamily="2" charset="2"/>
              <a:buChar char="Ø"/>
            </a:pPr>
            <a:r>
              <a:rPr lang="en-US" sz="2400" dirty="0">
                <a:solidFill>
                  <a:schemeClr val="tx1"/>
                </a:solidFill>
              </a:rPr>
              <a:t>Stickers</a:t>
            </a:r>
          </a:p>
          <a:p>
            <a:pPr marL="457200" marR="0" lvl="0" indent="-381000" algn="l" rtl="0">
              <a:lnSpc>
                <a:spcPct val="95000"/>
              </a:lnSpc>
              <a:spcBef>
                <a:spcPts val="0"/>
              </a:spcBef>
              <a:spcAft>
                <a:spcPts val="0"/>
              </a:spcAft>
              <a:buSzPct val="100000"/>
            </a:pPr>
            <a:r>
              <a:rPr lang="en-US" sz="2400" dirty="0">
                <a:solidFill>
                  <a:schemeClr val="tx1"/>
                </a:solidFill>
              </a:rPr>
              <a:t>Word of mouth</a:t>
            </a:r>
          </a:p>
          <a:p>
            <a:pPr marL="457200" marR="0" lvl="0" indent="-381000" algn="l" rtl="0">
              <a:lnSpc>
                <a:spcPct val="95000"/>
              </a:lnSpc>
              <a:spcBef>
                <a:spcPts val="0"/>
              </a:spcBef>
              <a:spcAft>
                <a:spcPts val="0"/>
              </a:spcAft>
              <a:buSzPct val="100000"/>
            </a:pPr>
            <a:r>
              <a:rPr lang="en-US" sz="2400" dirty="0" smtClean="0">
                <a:solidFill>
                  <a:schemeClr val="tx1"/>
                </a:solidFill>
              </a:rPr>
              <a:t>Website</a:t>
            </a:r>
          </a:p>
        </p:txBody>
      </p:sp>
      <p:pic>
        <p:nvPicPr>
          <p:cNvPr id="194" name="Shape 194" descr="Image result for twitter" title="View source image"/>
          <p:cNvPicPr preferRelativeResize="0"/>
          <p:nvPr/>
        </p:nvPicPr>
        <p:blipFill>
          <a:blip r:embed="rId3">
            <a:alphaModFix/>
          </a:blip>
          <a:stretch>
            <a:fillRect/>
          </a:stretch>
        </p:blipFill>
        <p:spPr>
          <a:xfrm>
            <a:off x="4409907" y="1432935"/>
            <a:ext cx="1522950" cy="1522950"/>
          </a:xfrm>
          <a:prstGeom prst="rect">
            <a:avLst/>
          </a:prstGeom>
          <a:noFill/>
          <a:ln>
            <a:noFill/>
          </a:ln>
        </p:spPr>
      </p:pic>
      <p:pic>
        <p:nvPicPr>
          <p:cNvPr id="195" name="Shape 195" descr="Image result for facebook" title="View source image"/>
          <p:cNvPicPr preferRelativeResize="0"/>
          <p:nvPr/>
        </p:nvPicPr>
        <p:blipFill>
          <a:blip r:embed="rId4">
            <a:alphaModFix/>
          </a:blip>
          <a:stretch>
            <a:fillRect/>
          </a:stretch>
        </p:blipFill>
        <p:spPr>
          <a:xfrm>
            <a:off x="6026781" y="1432935"/>
            <a:ext cx="1522950" cy="1522950"/>
          </a:xfrm>
          <a:prstGeom prst="rect">
            <a:avLst/>
          </a:prstGeom>
          <a:noFill/>
          <a:ln>
            <a:noFill/>
          </a:ln>
        </p:spPr>
      </p:pic>
      <p:pic>
        <p:nvPicPr>
          <p:cNvPr id="196" name="Shape 196" descr="Image result for pinterest" title="View source image"/>
          <p:cNvPicPr preferRelativeResize="0"/>
          <p:nvPr/>
        </p:nvPicPr>
        <p:blipFill>
          <a:blip r:embed="rId5">
            <a:alphaModFix/>
          </a:blip>
          <a:stretch>
            <a:fillRect/>
          </a:stretch>
        </p:blipFill>
        <p:spPr>
          <a:xfrm>
            <a:off x="4362945" y="2955885"/>
            <a:ext cx="1616874" cy="1616874"/>
          </a:xfrm>
          <a:prstGeom prst="rect">
            <a:avLst/>
          </a:prstGeom>
          <a:noFill/>
          <a:ln>
            <a:noFill/>
          </a:ln>
        </p:spPr>
      </p:pic>
      <p:pic>
        <p:nvPicPr>
          <p:cNvPr id="197" name="Shape 197" descr="Image result for instagram logo" title="View source image"/>
          <p:cNvPicPr preferRelativeResize="0"/>
          <p:nvPr/>
        </p:nvPicPr>
        <p:blipFill>
          <a:blip r:embed="rId6">
            <a:alphaModFix/>
          </a:blip>
          <a:stretch>
            <a:fillRect/>
          </a:stretch>
        </p:blipFill>
        <p:spPr>
          <a:xfrm>
            <a:off x="6054532" y="3007143"/>
            <a:ext cx="1467448" cy="1429025"/>
          </a:xfrm>
          <a:prstGeom prst="rect">
            <a:avLst/>
          </a:prstGeom>
          <a:noFill/>
          <a:ln>
            <a:noFill/>
          </a:ln>
        </p:spPr>
      </p:pic>
      <p:pic>
        <p:nvPicPr>
          <p:cNvPr id="198" name="Shape 198" descr="logo secondary.jpg"/>
          <p:cNvPicPr preferRelativeResize="0"/>
          <p:nvPr/>
        </p:nvPicPr>
        <p:blipFill rotWithShape="1">
          <a:blip r:embed="rId7">
            <a:alphaModFix/>
          </a:blip>
          <a:srcRect/>
          <a:stretch/>
        </p:blipFill>
        <p:spPr>
          <a:xfrm>
            <a:off x="432881" y="5791200"/>
            <a:ext cx="1828800" cy="962400"/>
          </a:xfrm>
          <a:prstGeom prst="rect">
            <a:avLst/>
          </a:prstGeom>
          <a:noFill/>
          <a:ln>
            <a:noFill/>
          </a:ln>
        </p:spPr>
      </p:pic>
      <p:pic>
        <p:nvPicPr>
          <p:cNvPr id="9" name="Shape 138"/>
          <p:cNvPicPr preferRelativeResize="0"/>
          <p:nvPr/>
        </p:nvPicPr>
        <p:blipFill rotWithShape="1">
          <a:blip r:embed="rId8">
            <a:alphaModFix/>
          </a:blip>
          <a:srcRect/>
          <a:stretch/>
        </p:blipFill>
        <p:spPr>
          <a:xfrm>
            <a:off x="3498099" y="6136093"/>
            <a:ext cx="4717901" cy="66154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iew">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1383</Words>
  <Application>Microsoft Office PowerPoint</Application>
  <PresentationFormat>On-screen Show (4:3)</PresentationFormat>
  <Paragraphs>221</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View</vt:lpstr>
      <vt:lpstr>View</vt:lpstr>
      <vt:lpstr> </vt:lpstr>
      <vt:lpstr>   Can iEatThat?   By NutriMensa</vt:lpstr>
      <vt:lpstr>What’s the problem?</vt:lpstr>
      <vt:lpstr>The Solution:</vt:lpstr>
      <vt:lpstr>Description of Product</vt:lpstr>
      <vt:lpstr>My Mission</vt:lpstr>
      <vt:lpstr>Business Model</vt:lpstr>
      <vt:lpstr>Market Analysis</vt:lpstr>
      <vt:lpstr>Marketing and Sales</vt:lpstr>
      <vt:lpstr>Competitive Advantages</vt:lpstr>
      <vt:lpstr>Qualifications</vt:lpstr>
      <vt:lpstr>Sales Projections </vt:lpstr>
      <vt:lpstr>Start-up Funds</vt:lpstr>
      <vt:lpstr>Future Plans</vt:lpstr>
      <vt:lpstr>Don't live harder,  live smarter!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freshmen</dc:creator>
  <cp:lastModifiedBy>Chien Nguyen</cp:lastModifiedBy>
  <cp:revision>38</cp:revision>
  <cp:lastPrinted>2017-05-01T14:40:50Z</cp:lastPrinted>
  <dcterms:modified xsi:type="dcterms:W3CDTF">2017-06-24T19:14:57Z</dcterms:modified>
</cp:coreProperties>
</file>