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91" r:id="rId2"/>
    <p:sldId id="292" r:id="rId3"/>
    <p:sldId id="272" r:id="rId4"/>
    <p:sldId id="293" r:id="rId5"/>
    <p:sldId id="285" r:id="rId6"/>
    <p:sldId id="288" r:id="rId7"/>
    <p:sldId id="275" r:id="rId8"/>
    <p:sldId id="276" r:id="rId9"/>
    <p:sldId id="277" r:id="rId10"/>
    <p:sldId id="278" r:id="rId11"/>
    <p:sldId id="279" r:id="rId12"/>
    <p:sldId id="281" r:id="rId13"/>
    <p:sldId id="294"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4C2"/>
    <a:srgbClr val="C63AB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1" autoAdjust="0"/>
    <p:restoredTop sz="81290" autoAdjust="0"/>
  </p:normalViewPr>
  <p:slideViewPr>
    <p:cSldViewPr>
      <p:cViewPr varScale="1">
        <p:scale>
          <a:sx n="60" d="100"/>
          <a:sy n="60" d="100"/>
        </p:scale>
        <p:origin x="96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Units Sold</a:t>
            </a:r>
          </a:p>
        </c:rich>
      </c:tx>
      <c:layout/>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4</c:v>
                </c:pt>
                <c:pt idx="1">
                  <c:v>4</c:v>
                </c:pt>
                <c:pt idx="2">
                  <c:v>4</c:v>
                </c:pt>
                <c:pt idx="3">
                  <c:v>4</c:v>
                </c:pt>
                <c:pt idx="4">
                  <c:v>4</c:v>
                </c:pt>
                <c:pt idx="5">
                  <c:v>5</c:v>
                </c:pt>
                <c:pt idx="6">
                  <c:v>5</c:v>
                </c:pt>
                <c:pt idx="7">
                  <c:v>5</c:v>
                </c:pt>
                <c:pt idx="8">
                  <c:v>3.5</c:v>
                </c:pt>
                <c:pt idx="9">
                  <c:v>3.5</c:v>
                </c:pt>
                <c:pt idx="10">
                  <c:v>4</c:v>
                </c:pt>
                <c:pt idx="11">
                  <c:v>4</c:v>
                </c:pt>
              </c:numCache>
            </c:numRef>
          </c:val>
          <c:extLst>
            <c:ext xmlns:c16="http://schemas.microsoft.com/office/drawing/2014/chart" uri="{C3380CC4-5D6E-409C-BE32-E72D297353CC}">
              <c16:uniqueId val="{00000000-9960-47FE-8B4C-FCC7E5BCAA87}"/>
            </c:ext>
          </c:extLst>
        </c:ser>
        <c:dLbls>
          <c:showLegendKey val="0"/>
          <c:showVal val="0"/>
          <c:showCatName val="0"/>
          <c:showSerName val="0"/>
          <c:showPercent val="0"/>
          <c:showBubbleSize val="0"/>
        </c:dLbls>
        <c:gapWidth val="150"/>
        <c:axId val="145094064"/>
        <c:axId val="144312496"/>
      </c:barChart>
      <c:catAx>
        <c:axId val="145094064"/>
        <c:scaling>
          <c:orientation val="minMax"/>
        </c:scaling>
        <c:delete val="0"/>
        <c:axPos val="b"/>
        <c:numFmt formatCode="General" sourceLinked="0"/>
        <c:majorTickMark val="out"/>
        <c:minorTickMark val="none"/>
        <c:tickLblPos val="nextTo"/>
        <c:txPr>
          <a:bodyPr/>
          <a:lstStyle/>
          <a:p>
            <a:pPr>
              <a:defRPr sz="1400"/>
            </a:pPr>
            <a:endParaRPr lang="en-US"/>
          </a:p>
        </c:txPr>
        <c:crossAx val="144312496"/>
        <c:crosses val="autoZero"/>
        <c:auto val="1"/>
        <c:lblAlgn val="ctr"/>
        <c:lblOffset val="100"/>
        <c:noMultiLvlLbl val="0"/>
      </c:catAx>
      <c:valAx>
        <c:axId val="14431249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4509406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443DD1E9-373E-4546-AEF7-A8323C6F19C1}" type="datetimeFigureOut">
              <a:rPr lang="en-US" smtClean="0">
                <a:latin typeface="Arial" charset="0"/>
              </a:rPr>
              <a:pPr/>
              <a:t>1/11/2018</a:t>
            </a:fld>
            <a:endParaRPr lang="en-US" dirty="0">
              <a:latin typeface="Arial" charset="0"/>
            </a:endParaRPr>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BE34B1CC-39E3-4A7E-A15F-DC4711D0D265}"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atin typeface="Arial" charset="0"/>
              </a:defRPr>
            </a:lvl1pPr>
          </a:lstStyle>
          <a:p>
            <a:fld id="{CB2BB6C2-F5C4-49BC-BD78-FC7E7B1E650B}" type="datetimeFigureOut">
              <a:rPr lang="en-US" smtClean="0"/>
              <a:pPr/>
              <a:t>1/11/2018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atin typeface="Arial" charset="0"/>
              </a:defRPr>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 my</a:t>
            </a:r>
            <a:r>
              <a:rPr lang="en-US" baseline="0" dirty="0"/>
              <a:t> name is Nayelis Sanchez and this is Divergence Dance Company.</a:t>
            </a:r>
          </a:p>
        </p:txBody>
      </p:sp>
      <p:sp>
        <p:nvSpPr>
          <p:cNvPr id="4" name="Slide Number Placeholder 3"/>
          <p:cNvSpPr>
            <a:spLocks noGrp="1"/>
          </p:cNvSpPr>
          <p:nvPr>
            <p:ph type="sldNum" sz="quarter" idx="10"/>
          </p:nvPr>
        </p:nvSpPr>
        <p:spPr/>
        <p:txBody>
          <a:bodyPr/>
          <a:lstStyle/>
          <a:p>
            <a:fld id="{F3F5A8CD-32A9-4972-A31B-86080B7BBAE7}"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9326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a:solidFill>
                  <a:prstClr val="black"/>
                </a:solidFill>
                <a:latin typeface="Calibri" panose="020F0502020204030204"/>
              </a:rPr>
              <a:t> I am qualified to run this business because I am a part of my own target market. Growing up I've experienced and lived with patients who currently have development disabilities. Having experienced these things gives me the emotional and educational aspect of each patient at which can transfer and relate to many others . In addition I've danced for over 7 years and have connections with dancers from all over the country from Kim Stroud , Corrine Bates , Alexa Fleury and many more  . Being bilingual will be a big aspect in my Dance Company for the simple reason that I can reach out and help a larger amount of parents in the Connecticut area. I believe I will be operational In about 6 years by completing a minor in the preforming of arts and majoring in an associates degree for special need teaching starting in 2019. </a:t>
            </a:r>
          </a:p>
          <a:p>
            <a:pPr marL="171450" indent="-171450" defTabSz="903976">
              <a:buFont typeface="Arial" panose="020B0604020202020204" pitchFamily="34" charset="0"/>
              <a:buChar char="•"/>
              <a:defRPr/>
            </a:pPr>
            <a:r>
              <a:rPr lang="en-US" dirty="0">
                <a:solidFill>
                  <a:prstClr val="black"/>
                </a:solidFill>
                <a:latin typeface="Calibri" panose="020F0502020204030204"/>
              </a:rPr>
              <a:t> psychology class to understand how the minds of these children work overtime</a:t>
            </a:r>
          </a:p>
          <a:p>
            <a:pPr defTabSz="903976">
              <a:defRPr/>
            </a:pPr>
            <a:endParaRPr lang="en-US" dirty="0">
              <a:solidFill>
                <a:prstClr val="black"/>
              </a:solidFill>
              <a:latin typeface="Calibri" panose="020F0502020204030204"/>
            </a:endParaRPr>
          </a:p>
          <a:p>
            <a:pPr defTabSz="903976">
              <a:defRPr/>
            </a:pPr>
            <a:endParaRPr lang="en-US" dirty="0">
              <a:solidFill>
                <a:prstClr val="black"/>
              </a:solidFill>
              <a:latin typeface="Calibri" panose="020F0502020204030204"/>
            </a:endParaRPr>
          </a:p>
          <a:p>
            <a:endParaRPr lang="en-US" baseline="0"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dirty="0"/>
          </a:p>
        </p:txBody>
      </p:sp>
    </p:spTree>
    <p:extLst>
      <p:ext uri="{BB962C8B-B14F-4D97-AF65-F5344CB8AC3E}">
        <p14:creationId xmlns:p14="http://schemas.microsoft.com/office/powerpoint/2010/main" val="161300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Divergence Dance sales projections for the first operational year consist of 50 units. These unit are actually the number of yearly contracts we predict we will get on said month. </a:t>
            </a:r>
          </a:p>
          <a:p>
            <a:r>
              <a:rPr lang="en-US" baseline="0" dirty="0"/>
              <a:t>Our Gross Revenue is above and our total net profit for 1 year is on the far right. As you can see from the graph we can say that the number of units will increase starting in Sept. which will be when the parents will start to come across our company , which will be maintained throughout the school year and will take a peak in May to June when I could withhold more children and a possibility of having a series of classes throughout the day , mornings and afternoons.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dirty="0"/>
          </a:p>
        </p:txBody>
      </p:sp>
    </p:spTree>
    <p:extLst>
      <p:ext uri="{BB962C8B-B14F-4D97-AF65-F5344CB8AC3E}">
        <p14:creationId xmlns:p14="http://schemas.microsoft.com/office/powerpoint/2010/main" val="22654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Divergence Dance start up expenditures will cost $585.00. This will include , computer , phone , car , movement class materials like yoga mats and things like hula hoops and colorful banners due to the different kinds of dance classes presented to the customers , business cards and company banner and LLC Paperwork in Hartford Connecticut . Also , we will have emergency funds and the reservance of fixed</a:t>
            </a:r>
            <a:r>
              <a:rPr lang="en-US" baseline="0" dirty="0"/>
              <a:t> expenses which will come to a total</a:t>
            </a:r>
            <a:r>
              <a:rPr lang="en-US" dirty="0"/>
              <a:t> of</a:t>
            </a:r>
            <a:r>
              <a:rPr lang="en-US" baseline="0" dirty="0"/>
              <a:t> </a:t>
            </a:r>
            <a:r>
              <a:rPr lang="en-US" dirty="0"/>
              <a:t>Start-up Expenditures will cost $</a:t>
            </a:r>
            <a:r>
              <a:rPr lang="en-US" dirty="0" smtClean="0"/>
              <a:t>83,555.00 </a:t>
            </a:r>
            <a:r>
              <a:rPr lang="en-US" dirty="0"/>
              <a:t>My</a:t>
            </a:r>
            <a:r>
              <a:rPr lang="en-US" baseline="0" dirty="0"/>
              <a:t> Return on investment is </a:t>
            </a:r>
            <a:r>
              <a:rPr lang="en-US" baseline="0" dirty="0" smtClean="0"/>
              <a:t>182 </a:t>
            </a:r>
            <a:r>
              <a:rPr lang="en-US" baseline="0" dirty="0"/>
              <a:t>percent and my return on sales is </a:t>
            </a:r>
            <a:r>
              <a:rPr lang="en-US" baseline="0" dirty="0" smtClean="0"/>
              <a:t>23 </a:t>
            </a:r>
            <a:r>
              <a:rPr lang="en-US" baseline="0" dirty="0"/>
              <a:t>percent .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dirty="0"/>
          </a:p>
        </p:txBody>
      </p:sp>
    </p:spTree>
    <p:extLst>
      <p:ext uri="{BB962C8B-B14F-4D97-AF65-F5344CB8AC3E}">
        <p14:creationId xmlns:p14="http://schemas.microsoft.com/office/powerpoint/2010/main" val="135572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Divergence</a:t>
            </a:r>
            <a:r>
              <a:rPr lang="en-US" baseline="0" dirty="0"/>
              <a:t> Dance future plan is to grow in studio size by the second operational year , connect with schools throughout CT,  lastly buy specialized equipment for the company with the remainings of my net profit at the end of the year.</a:t>
            </a:r>
          </a:p>
          <a:p>
            <a:r>
              <a:rPr lang="en-US" baseline="0" dirty="0"/>
              <a:t>In addition Divergence Dance will also be donating 5 percent of our yearly net profits to All About Development Disabilities Organization in Georgia which focuses on needed services, broad-based education, and effective advocacy for children, adults, and families living with developmental disabilities. They constantly work on the building of strong communities that encourage and support all people to make informed choices, actively participate in activities and live in safe and positive environments.</a:t>
            </a:r>
          </a:p>
          <a:p>
            <a:endParaRPr lang="en-US" baseline="0" dirty="0"/>
          </a:p>
          <a:p>
            <a:r>
              <a:rPr lang="en-US" baseline="0" dirty="0"/>
              <a:t>Also have semi permanent volunteers could be from families or unpaid internships from colleges </a:t>
            </a:r>
          </a:p>
          <a:p>
            <a:endParaRPr lang="en-US" dirty="0"/>
          </a:p>
          <a:p>
            <a:r>
              <a:rPr lang="en-US" dirty="0"/>
              <a:t>Add the other things to buy braces.</a:t>
            </a:r>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5609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a:solidFill>
                  <a:prstClr val="black"/>
                </a:solidFill>
                <a:latin typeface="Calibri" panose="020F0502020204030204"/>
              </a:rPr>
              <a:t>Thank you for you consideration of Divergence Dance Company . Remember be creative , be unique , be you . Contact us at divergencedancellc@gmail.com.</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dirty="0"/>
          </a:p>
        </p:txBody>
      </p:sp>
    </p:spTree>
    <p:extLst>
      <p:ext uri="{BB962C8B-B14F-4D97-AF65-F5344CB8AC3E}">
        <p14:creationId xmlns:p14="http://schemas.microsoft.com/office/powerpoint/2010/main" val="266678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Growing up </a:t>
            </a:r>
            <a:r>
              <a:rPr lang="en-US" baseline="0" dirty="0"/>
              <a:t>my mom and I always focused on the development of my older sister Abelys . Who is currently 19 year old . She was born with a slight form of Autism . Autism as many may know is the impaired ability to communicate and interact. Although my moms options were minimum she in a sense felt alone. All we wanted was to find a fundamental place for my sister to interact , learn , and have a sense of accomplishment fed by her achievement by learning dance techniques/movement.</a:t>
            </a:r>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0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a:solidFill>
                  <a:prstClr val="black"/>
                </a:solidFill>
                <a:latin typeface="Calibri" panose="020F0502020204030204"/>
              </a:rPr>
              <a:t>Divergence Dance is a Dance Company that will provide a safe space for children and young adults with or without  development disabilities. A place to gain confidence and admiration of unique skill constructed by movement.</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243017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a:solidFill>
                  <a:prstClr val="black"/>
                </a:solidFill>
              </a:rPr>
              <a:t>Divergence Dance will be located in the south end of Hartford. At which will provide a Unique encounter with every single patient and a larger communication span for all types of people.  Including parents and teens in current society. We will bring out the happiness and unique abilities of those children and young adults by providing a studio friendly movement space which will be open 3-4 days a week and the time will be determined based on the certain movement class presented on said date . In our company we understand the struggles as a parent and will do the best we can to positively impact the lives of these patients by combining movement , education , and self admiration into one.</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9271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Divergence Dance will be</a:t>
            </a:r>
            <a:r>
              <a:rPr lang="en-US" baseline="0" dirty="0"/>
              <a:t> providing movement to unleash unique ability and society acceptance satisfaction for those children and young adults around the Connecticut  area.</a:t>
            </a:r>
            <a:br>
              <a:rPr lang="en-US" baseline="0" dirty="0"/>
            </a:br>
            <a:r>
              <a:rPr lang="en-US" baseline="0" dirty="0"/>
              <a:t>Movement is known to significantly improve behavioral , emotional and social language skills by  providing a healthy form of exercise that can relieve the minds of those parents and families in our current society.</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dirty="0"/>
          </a:p>
        </p:txBody>
      </p:sp>
    </p:spTree>
    <p:extLst>
      <p:ext uri="{BB962C8B-B14F-4D97-AF65-F5344CB8AC3E}">
        <p14:creationId xmlns:p14="http://schemas.microsoft.com/office/powerpoint/2010/main" val="11391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dirty="0"/>
              <a:t>At Divergence Dance we have decided that our economics of one unit is actually a yearly contract. Even though our customers will be able to pay monthly, we feel it I very important to see and experience the special needs child improving not only throughout the course of the month but throughout the course of a school  year. So, what I’ve planned to do is that we have 3 classes a week, 1 and a half hour each time for the month. As you can see my selling price is high it’s because there are 6 children in the class and I am pricing this out per class. $12,960.00 is my selling price for a Jazz dance class of 6 children. I can break it down for you and tell you that for each individual child their parent or family member can be paying $240.00 dollars a month which breaks down to at least $20.00 a class. You will see that most of it is my labor, but I do have a variable cost of $36.00 because over the course of the year I am driving back and forth to the dance studio so that is for my gas. Also, if you look at my materials you will see that for each 1 year contract the customer will receive a water bottle and rubber wrist band with the Dance Studio logo and contact information on it. So, when I subtract my cost it leaves me with a profit of $10,012 dollars with 38 cents per yearly contract and we are providing more than one dance class, but this is just one dance class of 6 children. My fixed expenses for the month is $26,990 dollars, and as you can see my rent/ utilities for the month is $400.00 dollars because I am only renting a dance class for about 2 hour  3 times a week. I also have depreciated some of my day to day equipment. Lastly, I also have liability insurance which will be $1,200.00 a month.	</a:t>
            </a:r>
          </a:p>
          <a:p>
            <a:endParaRPr lang="en-US" baseline="0" dirty="0"/>
          </a:p>
          <a:p>
            <a:r>
              <a:rPr lang="en-US" baseline="0" dirty="0"/>
              <a:t>Sometime throughout this slide tell the judges that you wont be the only one in said dance class there will be an unpaid college internship who is interested in assisting the dance arena or the learning and development of children with disabilities.</a:t>
            </a:r>
          </a:p>
          <a:p>
            <a:endParaRPr lang="en-US" baseline="0" dirty="0"/>
          </a:p>
          <a:p>
            <a:endParaRPr lang="en-US" baseline="0" dirty="0"/>
          </a:p>
          <a:p>
            <a:r>
              <a:rPr lang="en-US" baseline="0" dirty="0"/>
              <a:t>Have about 100.00</a:t>
            </a:r>
          </a:p>
          <a:p>
            <a:r>
              <a:rPr lang="en-US" baseline="0" dirty="0"/>
              <a:t>Promote your design with most</a:t>
            </a:r>
          </a:p>
          <a:p>
            <a:endParaRPr lang="en-US" baseline="0" dirty="0"/>
          </a:p>
          <a:p>
            <a:r>
              <a:rPr lang="en-US" baseline="0" dirty="0"/>
              <a:t>Ages 5-25</a:t>
            </a:r>
          </a:p>
          <a:p>
            <a:endParaRPr lang="en-US" baseline="0" dirty="0"/>
          </a:p>
          <a:p>
            <a:r>
              <a:rPr lang="en-US" baseline="0" dirty="0"/>
              <a:t>Contribution margin most important number</a:t>
            </a:r>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dirty="0"/>
          </a:p>
        </p:txBody>
      </p:sp>
    </p:spTree>
    <p:extLst>
      <p:ext uri="{BB962C8B-B14F-4D97-AF65-F5344CB8AC3E}">
        <p14:creationId xmlns:p14="http://schemas.microsoft.com/office/powerpoint/2010/main" val="207008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Divergence Dance is the</a:t>
            </a:r>
            <a:r>
              <a:rPr lang="en-US" baseline="0" dirty="0"/>
              <a:t> Preforming Arts Industry and Americans spend $35 Billion dollars on this industry every year.</a:t>
            </a:r>
            <a:endParaRPr lang="en-US" dirty="0"/>
          </a:p>
          <a:p>
            <a:r>
              <a:rPr lang="en-US" dirty="0"/>
              <a:t>Divergence Dance Company</a:t>
            </a:r>
            <a:r>
              <a:rPr lang="en-US" baseline="0" dirty="0"/>
              <a:t> targets men and women ages 25 and up. In specific parents and or families with a child or family member with a disability. Also we target the mid to high income level citizens of the Hartford County who are seeking new opportunities and time manageable activities for the improvement and experience of their child.</a:t>
            </a:r>
          </a:p>
          <a:p>
            <a:r>
              <a:rPr lang="en-US" baseline="0" dirty="0"/>
              <a:t>So as you can see we started with the population of Hartford which is 892,000 . Then we narrowed it down and said that 8 percent of Hartford's population would have Disabilities in a certain form which would be 70,600 and finally we decided to concentrate on 2% of our target market for the first year.</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extLst>
      <p:ext uri="{BB962C8B-B14F-4D97-AF65-F5344CB8AC3E}">
        <p14:creationId xmlns:p14="http://schemas.microsoft.com/office/powerpoint/2010/main" val="264718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Divergence Dance will market our service by having an integrated social media plan. We think that the target market will most often use Facebook, so the children and young adults will be posted on a daily basis. On Facebook we will put a link to Instagram. We have decided to also use Instagram because it is a way to showcase the children to the youth of our community , we will also be having the links to Facebook on our Instagram page . But one important thing that we will also include are the links to our YouTube page. Although we can market on Facebook and Instagram we think that YouTube is a fast and entertainable way to show recitals , small dances, family studio days just like as if we would also be having live performances on our Facebook or Instagram media depending on the date or occurrence of the performance . Lastly, along with YouTube we will be asking for paid promotions with large dance corporations or dancers like  Matt Stefania , World of Dance and many more.</a:t>
            </a:r>
          </a:p>
          <a:p>
            <a:r>
              <a:rPr lang="en-US" dirty="0"/>
              <a:t>5</a:t>
            </a:r>
            <a:r>
              <a:rPr lang="en-US" baseline="0" dirty="0"/>
              <a:t> best ways to market and sell your product/service</a:t>
            </a:r>
          </a:p>
          <a:p>
            <a:pPr marL="171450" indent="-171450">
              <a:buFont typeface="Wingdings" panose="05000000000000000000" pitchFamily="2" charset="2"/>
              <a:buChar char="Ø"/>
            </a:pPr>
            <a:r>
              <a:rPr lang="en-US" dirty="0"/>
              <a:t>Integrated social</a:t>
            </a:r>
            <a:r>
              <a:rPr lang="en-US" baseline="0" dirty="0"/>
              <a:t> media plan </a:t>
            </a:r>
          </a:p>
          <a:p>
            <a:pPr marL="171450" indent="-171450">
              <a:buFont typeface="Wingdings" panose="05000000000000000000" pitchFamily="2" charset="2"/>
              <a:buChar char="Ø"/>
            </a:pPr>
            <a:r>
              <a:rPr lang="en-US" baseline="0" dirty="0"/>
              <a:t>Word choice makes huge difference </a:t>
            </a:r>
          </a:p>
          <a:p>
            <a:pPr marL="171450" indent="-171450">
              <a:buFont typeface="Wingdings" panose="05000000000000000000" pitchFamily="2" charset="2"/>
              <a:buChar char="Ø"/>
            </a:pPr>
            <a:r>
              <a:rPr lang="en-US" baseline="0" dirty="0"/>
              <a:t>All channels are speaking back to one</a:t>
            </a:r>
          </a:p>
          <a:p>
            <a:pPr marL="171450" indent="-171450">
              <a:buFont typeface="Wingdings" panose="05000000000000000000" pitchFamily="2" charset="2"/>
              <a:buChar char="Ø"/>
            </a:pPr>
            <a:r>
              <a:rPr lang="en-US" baseline="0" dirty="0"/>
              <a:t>You are your market</a:t>
            </a:r>
          </a:p>
          <a:p>
            <a:pPr marL="171450" indent="-171450">
              <a:buFont typeface="Wingdings" panose="05000000000000000000" pitchFamily="2" charset="2"/>
              <a:buChar char="Ø"/>
            </a:pPr>
            <a:r>
              <a:rPr lang="en-US" baseline="0" dirty="0"/>
              <a:t>Promoting on social media is free</a:t>
            </a:r>
          </a:p>
          <a:p>
            <a:pPr marL="171450" indent="-171450">
              <a:buFont typeface="Wingdings" panose="05000000000000000000" pitchFamily="2" charset="2"/>
              <a:buChar char="Ø"/>
            </a:pPr>
            <a:r>
              <a:rPr lang="en-US" baseline="0" dirty="0"/>
              <a:t>Promoted post on ig</a:t>
            </a:r>
          </a:p>
          <a:p>
            <a:pPr marL="171450" indent="-171450">
              <a:buFont typeface="Wingdings" panose="05000000000000000000" pitchFamily="2" charset="2"/>
              <a:buChar char="Ø"/>
            </a:pPr>
            <a:r>
              <a:rPr lang="en-US" baseline="0" dirty="0"/>
              <a:t>Text message campaign</a:t>
            </a:r>
          </a:p>
          <a:p>
            <a:pPr marL="171450" indent="-171450">
              <a:buFont typeface="Wingdings" panose="05000000000000000000" pitchFamily="2" charset="2"/>
              <a:buChar char="Ø"/>
            </a:pPr>
            <a:r>
              <a:rPr lang="en-US" baseline="0" dirty="0"/>
              <a:t>Surveys</a:t>
            </a:r>
          </a:p>
          <a:p>
            <a:pPr marL="171450" indent="-171450">
              <a:buFont typeface="Wingdings" panose="05000000000000000000" pitchFamily="2" charset="2"/>
              <a:buChar char="Ø"/>
            </a:pPr>
            <a:r>
              <a:rPr lang="en-US" baseline="0" dirty="0"/>
              <a:t>Its free</a:t>
            </a:r>
          </a:p>
          <a:p>
            <a:pPr marL="171450" indent="-171450">
              <a:buFont typeface="Wingdings" panose="05000000000000000000" pitchFamily="2" charset="2"/>
              <a:buChar char="Ø"/>
            </a:pPr>
            <a:r>
              <a:rPr lang="en-US" baseline="0" dirty="0"/>
              <a:t>Social media paid promotions </a:t>
            </a:r>
          </a:p>
          <a:p>
            <a:pPr marL="171450" indent="-171450">
              <a:buFont typeface="Wingdings" panose="05000000000000000000" pitchFamily="2" charset="2"/>
              <a:buChar char="Ø"/>
            </a:pPr>
            <a:r>
              <a:rPr lang="en-US" baseline="0" dirty="0"/>
              <a:t>Social media calendar</a:t>
            </a:r>
          </a:p>
          <a:p>
            <a:pPr marL="171450" indent="-171450">
              <a:buFont typeface="Wingdings" panose="05000000000000000000" pitchFamily="2" charset="2"/>
              <a:buChar char="Ø"/>
            </a:pPr>
            <a:r>
              <a:rPr lang="en-US" baseline="0" dirty="0"/>
              <a:t>Build calendars                        ( New word of mouth ^^^^^^^)</a:t>
            </a:r>
          </a:p>
          <a:p>
            <a:pPr marL="171450" indent="-171450">
              <a:buFont typeface="Wingdings" panose="05000000000000000000" pitchFamily="2" charset="2"/>
              <a:buChar char="Ø"/>
            </a:pPr>
            <a:r>
              <a:rPr lang="en-US" baseline="0" dirty="0"/>
              <a:t>Make a channel . Grab views , showing growth , show your screen shoot , put it on slide , promote it on your page .</a:t>
            </a:r>
          </a:p>
          <a:p>
            <a:pPr marL="0" indent="0">
              <a:buFont typeface="Wingdings" panose="05000000000000000000" pitchFamily="2" charset="2"/>
              <a:buNone/>
            </a:pPr>
            <a:endParaRPr lang="en-US" baseline="0" dirty="0"/>
          </a:p>
          <a:p>
            <a:pPr marL="171450" indent="-171450">
              <a:buFont typeface="Wingdings" panose="05000000000000000000" pitchFamily="2" charset="2"/>
              <a:buChar char="Ø"/>
            </a:pPr>
            <a:r>
              <a:rPr lang="en-US" baseline="0" dirty="0"/>
              <a:t> ask for promotions </a:t>
            </a:r>
          </a:p>
          <a:p>
            <a:pPr marL="171450" indent="-171450">
              <a:buFont typeface="Wingdings" panose="05000000000000000000" pitchFamily="2" charset="2"/>
              <a:buChar char="Ø"/>
            </a:pPr>
            <a:r>
              <a:rPr lang="en-US" baseline="0" dirty="0"/>
              <a:t>Show cases the students </a:t>
            </a:r>
          </a:p>
          <a:p>
            <a:pPr marL="171450" indent="-171450">
              <a:buFont typeface="Wingdings" panose="05000000000000000000" pitchFamily="2" charset="2"/>
              <a:buChar char="Ø"/>
            </a:pPr>
            <a:r>
              <a:rPr lang="en-US" baseline="0" dirty="0"/>
              <a:t>Media release</a:t>
            </a:r>
          </a:p>
          <a:p>
            <a:pPr marL="171450" indent="-171450">
              <a:buFont typeface="Wingdings" panose="05000000000000000000" pitchFamily="2" charset="2"/>
              <a:buChar char="Ø"/>
            </a:pPr>
            <a:r>
              <a:rPr lang="en-US" baseline="0" dirty="0"/>
              <a:t>Excellence of the students </a:t>
            </a:r>
          </a:p>
          <a:p>
            <a:pPr marL="171450" indent="-171450">
              <a:buFont typeface="Wingdings" panose="05000000000000000000" pitchFamily="2" charset="2"/>
              <a:buChar char="Ø"/>
            </a:pPr>
            <a:r>
              <a:rPr lang="en-US" baseline="0" dirty="0"/>
              <a:t>Proud moment </a:t>
            </a:r>
          </a:p>
          <a:p>
            <a:pPr marL="171450" indent="-171450">
              <a:buFont typeface="Wingdings" panose="05000000000000000000" pitchFamily="2" charset="2"/>
              <a:buChar char="Ø"/>
            </a:pPr>
            <a:r>
              <a:rPr lang="en-US" baseline="0" dirty="0"/>
              <a:t>Recital </a:t>
            </a:r>
          </a:p>
          <a:p>
            <a:pPr marL="171450" indent="-171450">
              <a:buFont typeface="Wingdings" panose="05000000000000000000" pitchFamily="2" charset="2"/>
              <a:buChar char="Ø"/>
            </a:pPr>
            <a:r>
              <a:rPr lang="en-US" baseline="0" dirty="0"/>
              <a:t>Build it as a family </a:t>
            </a:r>
          </a:p>
          <a:p>
            <a:pPr marL="171450" indent="-171450">
              <a:buFont typeface="Wingdings" panose="05000000000000000000" pitchFamily="2" charset="2"/>
              <a:buChar char="Ø"/>
            </a:pPr>
            <a:r>
              <a:rPr lang="en-US" baseline="0" dirty="0"/>
              <a:t>Website showing off the kids </a:t>
            </a:r>
          </a:p>
          <a:p>
            <a:pPr marL="171450" indent="-171450">
              <a:buFont typeface="Wingdings" panose="05000000000000000000" pitchFamily="2" charset="2"/>
              <a:buChar char="Ø"/>
            </a:pPr>
            <a:r>
              <a:rPr lang="en-US" baseline="0" dirty="0"/>
              <a:t>Tip Tuesday with the students </a:t>
            </a:r>
          </a:p>
          <a:p>
            <a:pPr marL="171450" indent="-171450">
              <a:buFont typeface="Wingdings" panose="05000000000000000000" pitchFamily="2" charset="2"/>
              <a:buChar char="Ø"/>
            </a:pPr>
            <a:r>
              <a:rPr lang="en-US" baseline="0" dirty="0"/>
              <a:t>About the dances</a:t>
            </a:r>
          </a:p>
          <a:p>
            <a:pPr marL="171450" indent="-171450">
              <a:buFont typeface="Wingdings" panose="05000000000000000000" pitchFamily="2" charset="2"/>
              <a:buChar char="Ø"/>
            </a:pPr>
            <a:r>
              <a:rPr lang="en-US" baseline="0" dirty="0"/>
              <a:t>Have things scheduled </a:t>
            </a:r>
          </a:p>
          <a:p>
            <a:pPr marL="171450" indent="-171450">
              <a:buFont typeface="Wingdings" panose="05000000000000000000" pitchFamily="2" charset="2"/>
              <a:buChar char="Ø"/>
            </a:pPr>
            <a:r>
              <a:rPr lang="en-US" baseline="0" dirty="0"/>
              <a:t>Life movements </a:t>
            </a:r>
          </a:p>
          <a:p>
            <a:pPr marL="628650" lvl="1" indent="-171450">
              <a:buFont typeface="Wingdings" panose="05000000000000000000" pitchFamily="2" charset="2"/>
              <a:buChar char="Ø"/>
            </a:pPr>
            <a:endParaRPr lang="en-US" baseline="0" dirty="0"/>
          </a:p>
          <a:p>
            <a:pPr marL="171450" indent="-171450">
              <a:buFont typeface="Wingdings" panose="05000000000000000000" pitchFamily="2" charset="2"/>
              <a:buChar char="Ø"/>
            </a:pPr>
            <a:r>
              <a:rPr lang="en-US" baseline="0" dirty="0"/>
              <a:t>Have the families share their accomplishments</a:t>
            </a:r>
          </a:p>
          <a:p>
            <a:pPr marL="171450" indent="-171450">
              <a:buFont typeface="Wingdings" panose="05000000000000000000" pitchFamily="2" charset="2"/>
              <a:buChar char="Ø"/>
            </a:pPr>
            <a:r>
              <a:rPr lang="en-US" baseline="0" dirty="0"/>
              <a:t>Professional videos </a:t>
            </a:r>
          </a:p>
          <a:p>
            <a:pPr marL="171450" indent="-171450">
              <a:buFont typeface="Wingdings" panose="05000000000000000000" pitchFamily="2" charset="2"/>
              <a:buChar char="Ø"/>
            </a:pPr>
            <a:r>
              <a:rPr lang="en-US" baseline="0" dirty="0"/>
              <a:t>Parents with kids day </a:t>
            </a:r>
          </a:p>
          <a:p>
            <a:pPr marL="171450" indent="-171450">
              <a:buFont typeface="Wingdings" panose="05000000000000000000" pitchFamily="2" charset="2"/>
              <a:buChar char="Ø"/>
            </a:pPr>
            <a:r>
              <a:rPr lang="en-US" baseline="0" dirty="0"/>
              <a:t>Family fun day </a:t>
            </a:r>
          </a:p>
          <a:p>
            <a:pPr marL="171450" indent="-171450">
              <a:buFont typeface="Wingdings" panose="05000000000000000000" pitchFamily="2" charset="2"/>
              <a:buChar char="Ø"/>
            </a:pPr>
            <a:r>
              <a:rPr lang="en-US" baseline="0" dirty="0"/>
              <a:t>Have it on the weekends</a:t>
            </a:r>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dirty="0"/>
          </a:p>
        </p:txBody>
      </p:sp>
    </p:spTree>
    <p:extLst>
      <p:ext uri="{BB962C8B-B14F-4D97-AF65-F5344CB8AC3E}">
        <p14:creationId xmlns:p14="http://schemas.microsoft.com/office/powerpoint/2010/main" val="345535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unique factors that makes Divergence Dance different are location , selection services and group size . Even though there are many different types of dance studios around the Hartford area , their views and values in how they run their business is slightly different than ours. As you can see Studio 860 is local , its in the Hartford area but their mission statement focuses on the citizens of the community as a whole and not one specific target which in our case would be the children with special needs in their day to day life. In addition their group size Is way larger than the size of Divergence Dance Classes which in my opinion wouldn’t give the total attention and communication span between the teacher and former dancer. Also even though there is a company in similarity to Divergence Dance it is located In North Hollywood which isn’t accessible to others around the United States.</a:t>
            </a:r>
          </a:p>
          <a:p>
            <a:r>
              <a:rPr lang="en-US" baseline="0" dirty="0"/>
              <a:t>Although GuiDance does have regularly small classes they have volunteers , this would be an example of what I would want my company to be and grow to be but they are located in California and that’s what makes me different , I will be accessible to those in the Connecticut area</a:t>
            </a:r>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extLst>
      <p:ext uri="{BB962C8B-B14F-4D97-AF65-F5344CB8AC3E}">
        <p14:creationId xmlns:p14="http://schemas.microsoft.com/office/powerpoint/2010/main" val="395811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82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411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263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BFBFBF">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BFBFBF">
                    <a:lumMod val="40000"/>
                    <a:lumOff val="60000"/>
                  </a:srgbClr>
                </a:solidFill>
              </a:rPr>
              <a:t>”</a:t>
            </a:r>
          </a:p>
        </p:txBody>
      </p:sp>
    </p:spTree>
    <p:extLst>
      <p:ext uri="{BB962C8B-B14F-4D97-AF65-F5344CB8AC3E}">
        <p14:creationId xmlns:p14="http://schemas.microsoft.com/office/powerpoint/2010/main" val="1807085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053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1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0598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9897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876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55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414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alpha val="60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38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alpha val="60000"/>
                </a:prstClr>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197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4"/>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666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52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13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alpha val="60000"/>
                  </a:prstClr>
                </a:solidFill>
              </a:rPr>
              <a:pPr/>
              <a:t>1/11/2018</a:t>
            </a:fld>
            <a:endParaRPr lang="en-US" dirty="0">
              <a:solidFill>
                <a:prstClr val="black">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alpha val="60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247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742970B-D3F7-455B-B431-EE4D6888DE51}"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7185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1.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68978" y="1342746"/>
            <a:ext cx="6847608" cy="396932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2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Divergence Dance Company, LLC</a:t>
            </a:r>
            <a:endParaRPr lang="en-US" sz="525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2500"/>
          <a:stretch/>
        </p:blipFill>
        <p:spPr>
          <a:xfrm>
            <a:off x="7543800" y="6141027"/>
            <a:ext cx="1600200" cy="716973"/>
          </a:xfrm>
          <a:prstGeom prst="rect">
            <a:avLst/>
          </a:prstGeom>
        </p:spPr>
      </p:pic>
      <p:pic>
        <p:nvPicPr>
          <p:cNvPr id="14" name="Picture 13"/>
          <p:cNvPicPr>
            <a:picLocks noChangeAspect="1"/>
          </p:cNvPicPr>
          <p:nvPr/>
        </p:nvPicPr>
        <p:blipFill>
          <a:blip r:embed="rId4"/>
          <a:stretch>
            <a:fillRect/>
          </a:stretch>
        </p:blipFill>
        <p:spPr>
          <a:xfrm>
            <a:off x="228601" y="5542516"/>
            <a:ext cx="1143000" cy="1132702"/>
          </a:xfrm>
          <a:prstGeom prst="rect">
            <a:avLst/>
          </a:prstGeom>
        </p:spPr>
      </p:pic>
      <p:sp>
        <p:nvSpPr>
          <p:cNvPr id="2" name="TextBox 1"/>
          <p:cNvSpPr txBox="1"/>
          <p:nvPr/>
        </p:nvSpPr>
        <p:spPr>
          <a:xfrm>
            <a:off x="6019800" y="5511820"/>
            <a:ext cx="5105400" cy="523220"/>
          </a:xfrm>
          <a:prstGeom prst="rect">
            <a:avLst/>
          </a:prstGeom>
          <a:noFill/>
        </p:spPr>
        <p:txBody>
          <a:bodyPr wrap="square" rtlCol="0">
            <a:spAutoFit/>
          </a:bodyPr>
          <a:lstStyle/>
          <a:p>
            <a:r>
              <a:rPr lang="en-US" sz="2800" i="1" dirty="0">
                <a:solidFill>
                  <a:prstClr val="black"/>
                </a:solidFill>
                <a:latin typeface="Times New Roman" panose="02020603050405020304" pitchFamily="18" charset="0"/>
                <a:cs typeface="Times New Roman" panose="02020603050405020304" pitchFamily="18" charset="0"/>
              </a:rPr>
              <a:t>By: Nayelis Sanchez</a:t>
            </a:r>
          </a:p>
        </p:txBody>
      </p:sp>
    </p:spTree>
    <p:extLst>
      <p:ext uri="{BB962C8B-B14F-4D97-AF65-F5344CB8AC3E}">
        <p14:creationId xmlns:p14="http://schemas.microsoft.com/office/powerpoint/2010/main" val="4108753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993" y="1609420"/>
            <a:ext cx="8229600" cy="4663440"/>
          </a:xfrm>
        </p:spPr>
        <p:txBody>
          <a:bodyPr/>
          <a:lstStyle/>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I am a part of my own target market</a:t>
            </a:r>
          </a:p>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Experienced with special need </a:t>
            </a:r>
            <a:r>
              <a:rPr lang="en-US" sz="2700" dirty="0" smtClean="0">
                <a:latin typeface="Andalus" panose="02020603050405020304" pitchFamily="18" charset="-78"/>
                <a:cs typeface="Andalus" panose="02020603050405020304" pitchFamily="18" charset="-78"/>
              </a:rPr>
              <a:t>individuals</a:t>
            </a:r>
            <a:endParaRPr lang="en-US" sz="2700" dirty="0">
              <a:latin typeface="Andalus" panose="02020603050405020304" pitchFamily="18" charset="-78"/>
              <a:cs typeface="Andalus" panose="02020603050405020304" pitchFamily="18" charset="-78"/>
            </a:endParaRPr>
          </a:p>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Connections with dancers </a:t>
            </a:r>
          </a:p>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Bilingual</a:t>
            </a:r>
          </a:p>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Operational in the year 2024</a:t>
            </a:r>
          </a:p>
          <a:p>
            <a:pPr>
              <a:lnSpc>
                <a:spcPct val="150000"/>
              </a:lnSpc>
              <a:buClrTx/>
              <a:buFont typeface="Wingdings" panose="05000000000000000000" pitchFamily="2" charset="2"/>
              <a:buChar char="Ø"/>
            </a:pPr>
            <a:endParaRPr lang="en-US" sz="2800" dirty="0">
              <a:latin typeface="Andalus" panose="02020603050405020304" pitchFamily="18" charset="-78"/>
              <a:cs typeface="Andalus" panose="02020603050405020304" pitchFamily="18" charset="-78"/>
            </a:endParaRPr>
          </a:p>
          <a:p>
            <a:pPr>
              <a:buClrTx/>
              <a:buFont typeface="Wingdings" panose="05000000000000000000" pitchFamily="2" charset="2"/>
              <a:buChar char="Ø"/>
            </a:pPr>
            <a:endParaRPr lang="en-US" sz="2800" dirty="0">
              <a:latin typeface="Andalus" panose="02020603050405020304" pitchFamily="18" charset="-78"/>
              <a:cs typeface="Andalus" panose="02020603050405020304" pitchFamily="18" charset="-78"/>
            </a:endParaRPr>
          </a:p>
          <a:p>
            <a:pPr>
              <a:buFont typeface="Wingdings" panose="05000000000000000000" pitchFamily="2" charset="2"/>
              <a:buChar char="Ø"/>
            </a:pPr>
            <a:endParaRPr lang="en-US" sz="2800" dirty="0">
              <a:latin typeface="Andalus" panose="02020603050405020304" pitchFamily="18" charset="-78"/>
              <a:cs typeface="Andalus" panose="02020603050405020304" pitchFamily="18" charset="-78"/>
            </a:endParaRP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3333"/>
          <a:stretch/>
        </p:blipFill>
        <p:spPr>
          <a:xfrm>
            <a:off x="7620000" y="6035040"/>
            <a:ext cx="1524000" cy="822960"/>
          </a:xfrm>
          <a:prstGeom prst="rect">
            <a:avLst/>
          </a:prstGeom>
        </p:spPr>
      </p:pic>
      <p:sp>
        <p:nvSpPr>
          <p:cNvPr id="8" name="Title 1"/>
          <p:cNvSpPr txBox="1">
            <a:spLocks/>
          </p:cNvSpPr>
          <p:nvPr/>
        </p:nvSpPr>
        <p:spPr>
          <a:xfrm>
            <a:off x="-1295400" y="415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r>
              <a:rPr lang="en-US" sz="4500" u="sng" dirty="0">
                <a:latin typeface="Andalus" panose="02020603050405020304" pitchFamily="18" charset="-78"/>
                <a:cs typeface="Andalus" panose="02020603050405020304" pitchFamily="18" charset="-78"/>
              </a:rPr>
              <a:t>Qualifications</a:t>
            </a:r>
          </a:p>
        </p:txBody>
      </p:sp>
      <p:pic>
        <p:nvPicPr>
          <p:cNvPr id="2" name="Picture 1"/>
          <p:cNvPicPr>
            <a:picLocks noChangeAspect="1"/>
          </p:cNvPicPr>
          <p:nvPr/>
        </p:nvPicPr>
        <p:blipFill>
          <a:blip r:embed="rId4"/>
          <a:stretch>
            <a:fillRect/>
          </a:stretch>
        </p:blipFill>
        <p:spPr>
          <a:xfrm>
            <a:off x="330410" y="5500663"/>
            <a:ext cx="1083393" cy="1068753"/>
          </a:xfrm>
          <a:prstGeom prst="rect">
            <a:avLst/>
          </a:prstGeom>
        </p:spPr>
      </p:pic>
      <p:cxnSp>
        <p:nvCxnSpPr>
          <p:cNvPr id="6" name="Straight Connector 5"/>
          <p:cNvCxnSpPr/>
          <p:nvPr/>
        </p:nvCxnSpPr>
        <p:spPr>
          <a:xfrm flipV="1">
            <a:off x="0" y="1447800"/>
            <a:ext cx="4800600" cy="146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8161262" y="1682496"/>
            <a:ext cx="652329" cy="1359526"/>
          </a:xfrm>
          <a:prstGeom prst="rect">
            <a:avLst/>
          </a:prstGeom>
        </p:spPr>
      </p:pic>
      <p:pic>
        <p:nvPicPr>
          <p:cNvPr id="9" name="Picture 8"/>
          <p:cNvPicPr>
            <a:picLocks noChangeAspect="1"/>
          </p:cNvPicPr>
          <p:nvPr/>
        </p:nvPicPr>
        <p:blipFill>
          <a:blip r:embed="rId5"/>
          <a:stretch>
            <a:fillRect/>
          </a:stretch>
        </p:blipFill>
        <p:spPr>
          <a:xfrm>
            <a:off x="8161261" y="2964691"/>
            <a:ext cx="652329" cy="1359526"/>
          </a:xfrm>
          <a:prstGeom prst="rect">
            <a:avLst/>
          </a:prstGeom>
        </p:spPr>
      </p:pic>
      <p:pic>
        <p:nvPicPr>
          <p:cNvPr id="10" name="Picture 9"/>
          <p:cNvPicPr>
            <a:picLocks noChangeAspect="1"/>
          </p:cNvPicPr>
          <p:nvPr/>
        </p:nvPicPr>
        <p:blipFill>
          <a:blip r:embed="rId5"/>
          <a:stretch>
            <a:fillRect/>
          </a:stretch>
        </p:blipFill>
        <p:spPr>
          <a:xfrm>
            <a:off x="8161261" y="4246886"/>
            <a:ext cx="652329" cy="13595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39170"/>
            <a:ext cx="8229600" cy="1143000"/>
          </a:xfrm>
        </p:spPr>
        <p:txBody>
          <a:bodyPr>
            <a:normAutofit/>
          </a:bodyPr>
          <a:lstStyle/>
          <a:p>
            <a:pPr algn="ctr"/>
            <a:r>
              <a:rPr lang="en-US" sz="4500" u="sng" dirty="0">
                <a:solidFill>
                  <a:schemeClr val="tx1"/>
                </a:solidFill>
                <a:latin typeface="Andalus" panose="02020603050405020304" pitchFamily="18" charset="-78"/>
                <a:cs typeface="Andalus" panose="02020603050405020304" pitchFamily="18" charset="-78"/>
              </a:rPr>
              <a:t>Sales Projections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9293891"/>
              </p:ext>
            </p:extLst>
          </p:nvPr>
        </p:nvGraphicFramePr>
        <p:xfrm>
          <a:off x="842010" y="2286000"/>
          <a:ext cx="7459980" cy="342900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922020" y="1508434"/>
            <a:ext cx="7299960" cy="585216"/>
            <a:chOff x="838200" y="1737954"/>
            <a:chExt cx="7299960" cy="585216"/>
          </a:xfrm>
        </p:grpSpPr>
        <p:sp>
          <p:nvSpPr>
            <p:cNvPr id="6" name="TextBox 5"/>
            <p:cNvSpPr txBox="1"/>
            <p:nvPr/>
          </p:nvSpPr>
          <p:spPr>
            <a:xfrm>
              <a:off x="8382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a:latin typeface="Arial" charset="0"/>
                  <a:ea typeface="ＭＳ Ｐゴシック" pitchFamily="-112" charset="-128"/>
                  <a:cs typeface="Arial" pitchFamily="34" charset="0"/>
                </a:rPr>
                <a:t>Total Units</a:t>
              </a:r>
            </a:p>
            <a:p>
              <a:pPr lvl="0" algn="ctr">
                <a:defRPr/>
              </a:pPr>
              <a:r>
                <a:rPr lang="en-US" sz="1600" b="1" dirty="0">
                  <a:solidFill>
                    <a:prstClr val="black"/>
                  </a:solidFill>
                  <a:latin typeface="Arial" charset="0"/>
                  <a:cs typeface="Arial" pitchFamily="34" charset="0"/>
                </a:rPr>
                <a:t>50</a:t>
              </a:r>
              <a:endParaRPr lang="en-US" sz="1600" b="1" dirty="0">
                <a:solidFill>
                  <a:prstClr val="black"/>
                </a:solidFill>
                <a:latin typeface="Arial" charset="0"/>
              </a:endParaRPr>
            </a:p>
          </p:txBody>
        </p:sp>
        <p:sp>
          <p:nvSpPr>
            <p:cNvPr id="8" name="TextBox 7"/>
            <p:cNvSpPr txBox="1"/>
            <p:nvPr/>
          </p:nvSpPr>
          <p:spPr>
            <a:xfrm>
              <a:off x="33909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a:latin typeface="Arial" charset="0"/>
                  <a:ea typeface="ＭＳ Ｐゴシック" pitchFamily="-112" charset="-128"/>
                  <a:cs typeface="Arial" pitchFamily="34" charset="0"/>
                </a:rPr>
                <a:t>Gross Revenue</a:t>
              </a:r>
            </a:p>
            <a:p>
              <a:pPr lvl="0" algn="ctr">
                <a:defRPr/>
              </a:pPr>
              <a:r>
                <a:rPr lang="en-US" sz="1600" b="1" dirty="0">
                  <a:solidFill>
                    <a:prstClr val="black"/>
                  </a:solidFill>
                  <a:latin typeface="Arial" charset="0"/>
                  <a:cs typeface="Arial" pitchFamily="34" charset="0"/>
                </a:rPr>
                <a:t>$648,000</a:t>
              </a:r>
              <a:endParaRPr lang="en-US" sz="1600" b="1" dirty="0">
                <a:solidFill>
                  <a:prstClr val="black"/>
                </a:solidFill>
                <a:latin typeface="Arial" charset="0"/>
              </a:endParaRPr>
            </a:p>
          </p:txBody>
        </p:sp>
        <p:sp>
          <p:nvSpPr>
            <p:cNvPr id="9" name="TextBox 8"/>
            <p:cNvSpPr txBox="1"/>
            <p:nvPr/>
          </p:nvSpPr>
          <p:spPr>
            <a:xfrm>
              <a:off x="59436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a:latin typeface="Arial" charset="0"/>
                  <a:ea typeface="ＭＳ Ｐゴシック" pitchFamily="-112" charset="-128"/>
                  <a:cs typeface="Arial" pitchFamily="34" charset="0"/>
                </a:rPr>
                <a:t>Net Profit</a:t>
              </a:r>
            </a:p>
            <a:p>
              <a:pPr lvl="0" algn="ctr">
                <a:defRPr/>
              </a:pPr>
              <a:r>
                <a:rPr lang="en-US" sz="1600" b="1" dirty="0">
                  <a:latin typeface="Arial" charset="0"/>
                  <a:cs typeface="Arial" pitchFamily="34" charset="0"/>
                </a:rPr>
                <a:t>$</a:t>
              </a:r>
              <a:r>
                <a:rPr lang="en-US" sz="1600" b="1" dirty="0" smtClean="0">
                  <a:latin typeface="Arial" charset="0"/>
                  <a:cs typeface="Arial" pitchFamily="34" charset="0"/>
                </a:rPr>
                <a:t>151,758</a:t>
              </a:r>
              <a:endParaRPr lang="en-US" sz="1600" b="1" dirty="0">
                <a:solidFill>
                  <a:prstClr val="black"/>
                </a:solidFill>
                <a:latin typeface="Arial" charset="0"/>
              </a:endParaRPr>
            </a:p>
          </p:txBody>
        </p:sp>
      </p:gr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84167"/>
          <a:stretch/>
        </p:blipFill>
        <p:spPr>
          <a:xfrm>
            <a:off x="7696200" y="6035040"/>
            <a:ext cx="1447800" cy="822960"/>
          </a:xfrm>
          <a:prstGeom prst="rect">
            <a:avLst/>
          </a:prstGeom>
        </p:spPr>
      </p:pic>
      <p:pic>
        <p:nvPicPr>
          <p:cNvPr id="2" name="Picture 1"/>
          <p:cNvPicPr>
            <a:picLocks noChangeAspect="1"/>
          </p:cNvPicPr>
          <p:nvPr/>
        </p:nvPicPr>
        <p:blipFill>
          <a:blip r:embed="rId5"/>
          <a:stretch>
            <a:fillRect/>
          </a:stretch>
        </p:blipFill>
        <p:spPr>
          <a:xfrm>
            <a:off x="316457" y="5786189"/>
            <a:ext cx="978943" cy="9657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78845626"/>
              </p:ext>
            </p:extLst>
          </p:nvPr>
        </p:nvGraphicFramePr>
        <p:xfrm>
          <a:off x="555266" y="1486923"/>
          <a:ext cx="8046720" cy="2834640"/>
        </p:xfrm>
        <a:graphic>
          <a:graphicData uri="http://schemas.openxmlformats.org/drawingml/2006/table">
            <a:tbl>
              <a:tblPr/>
              <a:tblGrid>
                <a:gridCol w="2586447">
                  <a:extLst>
                    <a:ext uri="{9D8B030D-6E8A-4147-A177-3AD203B41FA5}">
                      <a16:colId xmlns:a16="http://schemas.microsoft.com/office/drawing/2014/main" val="20000"/>
                    </a:ext>
                  </a:extLst>
                </a:gridCol>
                <a:gridCol w="3967899">
                  <a:extLst>
                    <a:ext uri="{9D8B030D-6E8A-4147-A177-3AD203B41FA5}">
                      <a16:colId xmlns:a16="http://schemas.microsoft.com/office/drawing/2014/main" val="20001"/>
                    </a:ext>
                  </a:extLst>
                </a:gridCol>
                <a:gridCol w="1492374">
                  <a:extLst>
                    <a:ext uri="{9D8B030D-6E8A-4147-A177-3AD203B41FA5}">
                      <a16:colId xmlns:a16="http://schemas.microsoft.com/office/drawing/2014/main" val="20002"/>
                    </a:ext>
                  </a:extLst>
                </a:gridCol>
              </a:tblGrid>
              <a:tr h="274320">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Why Needed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1483">
                <a:tc>
                  <a:txBody>
                    <a:bodyPr/>
                    <a:lstStyle/>
                    <a:p>
                      <a:pPr marL="0" marR="0">
                        <a:spcBef>
                          <a:spcPts val="0"/>
                        </a:spcBef>
                        <a:spcAft>
                          <a:spcPts val="0"/>
                        </a:spcAft>
                      </a:pPr>
                      <a:r>
                        <a:rPr lang="en-US" sz="1400" dirty="0">
                          <a:latin typeface="Arial" charset="0"/>
                          <a:ea typeface="Arial" charset="0"/>
                          <a:cs typeface="Arial" charset="0"/>
                        </a:rPr>
                        <a:t>Computer/Cell</a:t>
                      </a:r>
                      <a:r>
                        <a:rPr lang="en-US" sz="1400" baseline="0" dirty="0">
                          <a:latin typeface="Arial" charset="0"/>
                          <a:ea typeface="Arial" charset="0"/>
                          <a:cs typeface="Arial" charset="0"/>
                        </a:rPr>
                        <a:t> Phone</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Arial" charset="0"/>
                          <a:ea typeface="Arial" charset="0"/>
                          <a:cs typeface="Arial" charset="0"/>
                        </a:rPr>
                        <a:t>Communication</a:t>
                      </a:r>
                      <a:r>
                        <a:rPr lang="en-US" sz="1400" baseline="0" dirty="0">
                          <a:latin typeface="Arial" charset="0"/>
                          <a:ea typeface="Arial" charset="0"/>
                          <a:cs typeface="Arial" charset="0"/>
                        </a:rPr>
                        <a:t> and book keeping</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Owned</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Movement</a:t>
                      </a:r>
                      <a:r>
                        <a:rPr lang="en-US" sz="1400" baseline="0" dirty="0">
                          <a:latin typeface="Arial" charset="0"/>
                          <a:ea typeface="Arial" charset="0"/>
                          <a:cs typeface="Arial" charset="0"/>
                        </a:rPr>
                        <a:t> Class Materials</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Resources for the children/ young adults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$200.00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Car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Transportation</a:t>
                      </a:r>
                      <a:r>
                        <a:rPr lang="en-US" sz="1400" baseline="0" dirty="0">
                          <a:latin typeface="Arial" charset="0"/>
                          <a:ea typeface="Arial" charset="0"/>
                          <a:cs typeface="Arial" charset="0"/>
                        </a:rPr>
                        <a:t> from home to dance cite</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Owned</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Business Cards</a:t>
                      </a:r>
                      <a:r>
                        <a:rPr lang="en-US" sz="1400" baseline="0" dirty="0">
                          <a:latin typeface="Arial" charset="0"/>
                          <a:ea typeface="Arial" charset="0"/>
                          <a:cs typeface="Arial" charset="0"/>
                        </a:rPr>
                        <a:t> and Company Banner</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For</a:t>
                      </a:r>
                      <a:r>
                        <a:rPr lang="en-US" sz="1400" baseline="0" dirty="0">
                          <a:latin typeface="Arial" charset="0"/>
                          <a:ea typeface="Arial" charset="0"/>
                          <a:cs typeface="Arial" charset="0"/>
                        </a:rPr>
                        <a:t> advertisement purposes</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$210.00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LLC</a:t>
                      </a:r>
                      <a:r>
                        <a:rPr lang="en-US" sz="1400" baseline="0" dirty="0">
                          <a:latin typeface="Arial" charset="0"/>
                          <a:ea typeface="Arial" charset="0"/>
                          <a:cs typeface="Arial" charset="0"/>
                        </a:rPr>
                        <a:t> Paperwork Hartford, CT</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Necessary</a:t>
                      </a:r>
                      <a:r>
                        <a:rPr lang="en-US" sz="1400" baseline="0" dirty="0">
                          <a:latin typeface="Arial" charset="0"/>
                          <a:ea typeface="Arial" charset="0"/>
                          <a:cs typeface="Arial" charset="0"/>
                        </a:rPr>
                        <a:t> to start business</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$175.00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542">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ea typeface="Arial" charset="0"/>
                          <a:cs typeface="Arial" charset="0"/>
                        </a:rPr>
                        <a:t>Total Start-Up Expenditures</a:t>
                      </a:r>
                      <a:endParaRPr lang="en-US" sz="1400" dirty="0">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a:latin typeface="Arial" charset="0"/>
                          <a:ea typeface="Arial" charset="0"/>
                          <a:cs typeface="Arial" charset="0"/>
                        </a:rPr>
                        <a:t>$585.00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213360">
                <a:tc gridSpan="2">
                  <a:txBody>
                    <a:bodyPr/>
                    <a:lstStyle/>
                    <a:p>
                      <a:endParaRPr lang="en-US" sz="1400" dirty="0">
                        <a:latin typeface="Arial"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latin typeface="Arial"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36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Emergency Fund</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$2,000.00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4625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Reserve for Fixed Expenses</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$80,970.00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82880">
                <a:tc gridSpan="2">
                  <a:txBody>
                    <a:bodyPr/>
                    <a:lstStyle/>
                    <a:p>
                      <a:endParaRPr lang="en-US" sz="1400" dirty="0">
                        <a:latin typeface="Arial"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latin typeface="Arial"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625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ea typeface="Arial" charset="0"/>
                          <a:cs typeface="Arial" charset="0"/>
                        </a:rPr>
                        <a:t>Total Startup Investment</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a:latin typeface="Arial" charset="0"/>
                          <a:ea typeface="Arial" charset="0"/>
                          <a:cs typeface="Arial" charset="0"/>
                        </a:rPr>
                        <a:t>$</a:t>
                      </a:r>
                      <a:r>
                        <a:rPr lang="en-US" sz="1400" b="1" dirty="0" smtClean="0">
                          <a:latin typeface="Arial" charset="0"/>
                          <a:ea typeface="Arial" charset="0"/>
                          <a:cs typeface="Arial" charset="0"/>
                        </a:rPr>
                        <a:t>83,555.00</a:t>
                      </a:r>
                      <a:endParaRPr lang="en-US" sz="1400" b="1"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85349388"/>
              </p:ext>
            </p:extLst>
          </p:nvPr>
        </p:nvGraphicFramePr>
        <p:xfrm>
          <a:off x="731521" y="4532291"/>
          <a:ext cx="3840479" cy="810768"/>
        </p:xfrm>
        <a:graphic>
          <a:graphicData uri="http://schemas.openxmlformats.org/drawingml/2006/table">
            <a:tbl>
              <a:tblPr/>
              <a:tblGrid>
                <a:gridCol w="1592395">
                  <a:extLst>
                    <a:ext uri="{9D8B030D-6E8A-4147-A177-3AD203B41FA5}">
                      <a16:colId xmlns:a16="http://schemas.microsoft.com/office/drawing/2014/main" val="20000"/>
                    </a:ext>
                  </a:extLst>
                </a:gridCol>
                <a:gridCol w="187340">
                  <a:extLst>
                    <a:ext uri="{9D8B030D-6E8A-4147-A177-3AD203B41FA5}">
                      <a16:colId xmlns:a16="http://schemas.microsoft.com/office/drawing/2014/main" val="20001"/>
                    </a:ext>
                  </a:extLst>
                </a:gridCol>
                <a:gridCol w="936702">
                  <a:extLst>
                    <a:ext uri="{9D8B030D-6E8A-4147-A177-3AD203B41FA5}">
                      <a16:colId xmlns:a16="http://schemas.microsoft.com/office/drawing/2014/main" val="20002"/>
                    </a:ext>
                  </a:extLst>
                </a:gridCol>
                <a:gridCol w="187340">
                  <a:extLst>
                    <a:ext uri="{9D8B030D-6E8A-4147-A177-3AD203B41FA5}">
                      <a16:colId xmlns:a16="http://schemas.microsoft.com/office/drawing/2014/main" val="20003"/>
                    </a:ext>
                  </a:extLst>
                </a:gridCol>
                <a:gridCol w="936702">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a:solidFill>
                            <a:schemeClr val="bg1"/>
                          </a:solidFill>
                          <a:latin typeface="Arial" charset="0"/>
                          <a:ea typeface="Arial" charset="0"/>
                        </a:rPr>
                        <a:t>ROI: Return on Investment</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400" dirty="0">
                          <a:latin typeface="Arial" charset="0"/>
                          <a:ea typeface="Arial" charset="0"/>
                        </a:rPr>
                        <a:t>$</a:t>
                      </a:r>
                      <a:r>
                        <a:rPr lang="en-US" sz="1400" dirty="0" smtClean="0">
                          <a:latin typeface="Arial" charset="0"/>
                          <a:ea typeface="Arial" charset="0"/>
                        </a:rPr>
                        <a:t>151,758</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smtClean="0">
                          <a:latin typeface="Arial" charset="0"/>
                          <a:ea typeface="Arial" charset="0"/>
                          <a:cs typeface="Arial" charset="0"/>
                        </a:rPr>
                        <a:t>182%</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a:latin typeface="Arial" charset="0"/>
                          <a:ea typeface="Arial" charset="0"/>
                        </a:rPr>
                        <a:t>$</a:t>
                      </a:r>
                      <a:r>
                        <a:rPr lang="en-US" sz="1400" b="1" dirty="0" smtClean="0">
                          <a:latin typeface="Arial" charset="0"/>
                          <a:ea typeface="Arial" charset="0"/>
                        </a:rPr>
                        <a:t>1.82</a:t>
                      </a:r>
                      <a:endParaRPr lang="en-US" sz="16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400" dirty="0">
                          <a:latin typeface="Arial" charset="0"/>
                          <a:ea typeface="Arial" charset="0"/>
                        </a:rPr>
                        <a:t>$</a:t>
                      </a:r>
                      <a:r>
                        <a:rPr lang="en-US" sz="1400" dirty="0" smtClean="0">
                          <a:latin typeface="Arial" charset="0"/>
                          <a:ea typeface="Arial" charset="0"/>
                        </a:rPr>
                        <a:t>83,555</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94637818"/>
              </p:ext>
            </p:extLst>
          </p:nvPr>
        </p:nvGraphicFramePr>
        <p:xfrm>
          <a:off x="4761507" y="4528225"/>
          <a:ext cx="3840479" cy="814834"/>
        </p:xfrm>
        <a:graphic>
          <a:graphicData uri="http://schemas.openxmlformats.org/drawingml/2006/table">
            <a:tbl>
              <a:tblPr/>
              <a:tblGrid>
                <a:gridCol w="1592033">
                  <a:extLst>
                    <a:ext uri="{9D8B030D-6E8A-4147-A177-3AD203B41FA5}">
                      <a16:colId xmlns:a16="http://schemas.microsoft.com/office/drawing/2014/main" val="20000"/>
                    </a:ext>
                  </a:extLst>
                </a:gridCol>
                <a:gridCol w="187370">
                  <a:extLst>
                    <a:ext uri="{9D8B030D-6E8A-4147-A177-3AD203B41FA5}">
                      <a16:colId xmlns:a16="http://schemas.microsoft.com/office/drawing/2014/main" val="20001"/>
                    </a:ext>
                  </a:extLst>
                </a:gridCol>
                <a:gridCol w="936853">
                  <a:extLst>
                    <a:ext uri="{9D8B030D-6E8A-4147-A177-3AD203B41FA5}">
                      <a16:colId xmlns:a16="http://schemas.microsoft.com/office/drawing/2014/main" val="20002"/>
                    </a:ext>
                  </a:extLst>
                </a:gridCol>
                <a:gridCol w="187370">
                  <a:extLst>
                    <a:ext uri="{9D8B030D-6E8A-4147-A177-3AD203B41FA5}">
                      <a16:colId xmlns:a16="http://schemas.microsoft.com/office/drawing/2014/main" val="20003"/>
                    </a:ext>
                  </a:extLst>
                </a:gridCol>
                <a:gridCol w="936853">
                  <a:extLst>
                    <a:ext uri="{9D8B030D-6E8A-4147-A177-3AD203B41FA5}">
                      <a16:colId xmlns:a16="http://schemas.microsoft.com/office/drawing/2014/main" val="20004"/>
                    </a:ext>
                  </a:extLst>
                </a:gridCol>
              </a:tblGrid>
              <a:tr h="209294">
                <a:tc gridSpan="5">
                  <a:txBody>
                    <a:bodyPr/>
                    <a:lstStyle/>
                    <a:p>
                      <a:pPr marL="0" marR="0" algn="ctr">
                        <a:spcBef>
                          <a:spcPts val="0"/>
                        </a:spcBef>
                        <a:spcAft>
                          <a:spcPts val="0"/>
                        </a:spcAft>
                      </a:pPr>
                      <a:r>
                        <a:rPr lang="en-US" sz="1400" b="1" dirty="0">
                          <a:solidFill>
                            <a:schemeClr val="bg1"/>
                          </a:solidFill>
                          <a:latin typeface="Arial" charset="0"/>
                          <a:ea typeface="Arial" charset="0"/>
                        </a:rPr>
                        <a:t>ROS:</a:t>
                      </a:r>
                      <a:r>
                        <a:rPr lang="en-US" sz="1400" b="1" baseline="0" dirty="0">
                          <a:solidFill>
                            <a:schemeClr val="bg1"/>
                          </a:solidFill>
                          <a:latin typeface="Arial" charset="0"/>
                          <a:ea typeface="Arial" charset="0"/>
                        </a:rPr>
                        <a:t> Return on Sales</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300737">
                <a:tc>
                  <a:txBody>
                    <a:bodyPr/>
                    <a:lstStyle/>
                    <a:p>
                      <a:pPr marL="0" marR="0" algn="ctr">
                        <a:spcBef>
                          <a:spcPts val="0"/>
                        </a:spcBef>
                        <a:spcAft>
                          <a:spcPts val="0"/>
                        </a:spcAft>
                      </a:pPr>
                      <a:r>
                        <a:rPr lang="en-US" sz="1400" dirty="0">
                          <a:latin typeface="Arial" charset="0"/>
                          <a:ea typeface="Arial" charset="0"/>
                        </a:rPr>
                        <a:t>$</a:t>
                      </a:r>
                      <a:r>
                        <a:rPr lang="en-US" sz="1400" dirty="0" smtClean="0">
                          <a:latin typeface="Arial" charset="0"/>
                          <a:ea typeface="Arial" charset="0"/>
                        </a:rPr>
                        <a:t>151,758</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a:latin typeface="Arial" charset="0"/>
                          <a:ea typeface="Arial" charset="0"/>
                          <a:cs typeface="Arial" charset="0"/>
                        </a:rPr>
                        <a:t>23%</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a:latin typeface="Arial" charset="0"/>
                          <a:ea typeface="Arial" charset="0"/>
                        </a:rPr>
                        <a:t>$0.23</a:t>
                      </a:r>
                      <a:endParaRPr lang="en-US" sz="16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0737">
                <a:tc>
                  <a:txBody>
                    <a:bodyPr/>
                    <a:lstStyle/>
                    <a:p>
                      <a:pPr marL="0" marR="0" algn="ctr">
                        <a:spcBef>
                          <a:spcPts val="0"/>
                        </a:spcBef>
                        <a:spcAft>
                          <a:spcPts val="0"/>
                        </a:spcAft>
                      </a:pPr>
                      <a:r>
                        <a:rPr lang="en-US" sz="1400" dirty="0">
                          <a:latin typeface="Arial" charset="0"/>
                          <a:ea typeface="Arial" charset="0"/>
                        </a:rPr>
                        <a:t>$648,000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1319"/>
          <a:stretch/>
        </p:blipFill>
        <p:spPr>
          <a:xfrm>
            <a:off x="7848600" y="6035040"/>
            <a:ext cx="1295400" cy="822960"/>
          </a:xfrm>
          <a:prstGeom prst="rect">
            <a:avLst/>
          </a:prstGeom>
        </p:spPr>
      </p:pic>
      <p:sp>
        <p:nvSpPr>
          <p:cNvPr id="9" name="Title 1"/>
          <p:cNvSpPr txBox="1">
            <a:spLocks/>
          </p:cNvSpPr>
          <p:nvPr/>
        </p:nvSpPr>
        <p:spPr>
          <a:xfrm>
            <a:off x="457200" y="3439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r>
              <a:rPr lang="en-US" sz="4500" u="sng" dirty="0">
                <a:latin typeface="Andalus" panose="02020603050405020304" pitchFamily="18" charset="-78"/>
                <a:cs typeface="Andalus" panose="02020603050405020304" pitchFamily="18" charset="-78"/>
              </a:rPr>
              <a:t>Start-up Funds</a:t>
            </a:r>
          </a:p>
        </p:txBody>
      </p:sp>
      <p:pic>
        <p:nvPicPr>
          <p:cNvPr id="2" name="Picture 1"/>
          <p:cNvPicPr>
            <a:picLocks noChangeAspect="1"/>
          </p:cNvPicPr>
          <p:nvPr/>
        </p:nvPicPr>
        <p:blipFill>
          <a:blip r:embed="rId4"/>
          <a:stretch>
            <a:fillRect/>
          </a:stretch>
        </p:blipFill>
        <p:spPr>
          <a:xfrm>
            <a:off x="224087" y="5715000"/>
            <a:ext cx="1014867" cy="10011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386" y="745950"/>
            <a:ext cx="8277226" cy="5367623"/>
          </a:xfrm>
        </p:spPr>
        <p:txBody>
          <a:bodyPr>
            <a:normAutofit/>
          </a:bodyPr>
          <a:lstStyle/>
          <a:p>
            <a:pPr marL="0" indent="0">
              <a:buClr>
                <a:schemeClr val="tx1"/>
              </a:buClr>
              <a:buNone/>
            </a:pPr>
            <a:r>
              <a:rPr lang="en-US" sz="3200" u="sng" dirty="0">
                <a:latin typeface="Andalus" panose="02020603050405020304" pitchFamily="18" charset="-78"/>
                <a:ea typeface="+mn-ea"/>
                <a:cs typeface="Andalus" panose="02020603050405020304" pitchFamily="18" charset="-78"/>
              </a:rPr>
              <a:t>Future Plans: </a:t>
            </a:r>
          </a:p>
          <a:p>
            <a:pPr>
              <a:buClr>
                <a:schemeClr val="tx1"/>
              </a:buClr>
              <a:buFont typeface="Wingdings" panose="05000000000000000000" pitchFamily="2" charset="2"/>
              <a:buChar char="Ø"/>
            </a:pPr>
            <a:r>
              <a:rPr lang="en-US" sz="3200" dirty="0" smtClean="0">
                <a:latin typeface="Andalus" panose="02020603050405020304" pitchFamily="18" charset="-78"/>
                <a:ea typeface="+mn-ea"/>
                <a:cs typeface="Andalus" panose="02020603050405020304" pitchFamily="18" charset="-78"/>
              </a:rPr>
              <a:t>Connect </a:t>
            </a:r>
            <a:r>
              <a:rPr lang="en-US" sz="3200" dirty="0">
                <a:latin typeface="Andalus" panose="02020603050405020304" pitchFamily="18" charset="-78"/>
                <a:ea typeface="+mn-ea"/>
                <a:cs typeface="Andalus" panose="02020603050405020304" pitchFamily="18" charset="-78"/>
              </a:rPr>
              <a:t>with schools </a:t>
            </a:r>
          </a:p>
          <a:p>
            <a:pPr>
              <a:buClr>
                <a:schemeClr val="tx1"/>
              </a:buClr>
              <a:buFont typeface="Wingdings" panose="05000000000000000000" pitchFamily="2" charset="2"/>
              <a:buChar char="Ø"/>
            </a:pPr>
            <a:r>
              <a:rPr lang="en-US" sz="3200" dirty="0">
                <a:latin typeface="Andalus" panose="02020603050405020304" pitchFamily="18" charset="-78"/>
                <a:ea typeface="+mn-ea"/>
                <a:cs typeface="Andalus" panose="02020603050405020304" pitchFamily="18" charset="-78"/>
              </a:rPr>
              <a:t>Buy specialized equipment </a:t>
            </a:r>
          </a:p>
          <a:p>
            <a:pPr>
              <a:buClr>
                <a:schemeClr val="tx1"/>
              </a:buClr>
              <a:buFont typeface="Wingdings" panose="05000000000000000000" pitchFamily="2" charset="2"/>
              <a:buChar char="Ø"/>
            </a:pPr>
            <a:endParaRPr lang="en-US" sz="3200" u="sng" dirty="0">
              <a:latin typeface="Andalus" panose="02020603050405020304" pitchFamily="18" charset="-78"/>
              <a:ea typeface="+mn-ea"/>
              <a:cs typeface="Andalus" panose="02020603050405020304" pitchFamily="18" charset="-78"/>
            </a:endParaRPr>
          </a:p>
          <a:p>
            <a:pPr marL="0" indent="0">
              <a:buClr>
                <a:schemeClr val="tx1"/>
              </a:buClr>
              <a:buNone/>
            </a:pPr>
            <a:endParaRPr lang="en-US" sz="1600" dirty="0" smtClean="0">
              <a:latin typeface="Andalus" panose="02020603050405020304" pitchFamily="18" charset="-78"/>
              <a:cs typeface="Andalus" panose="02020603050405020304" pitchFamily="18" charset="-78"/>
            </a:endParaRPr>
          </a:p>
          <a:p>
            <a:pPr marL="0" indent="0">
              <a:buClr>
                <a:schemeClr val="tx1"/>
              </a:buClr>
              <a:buNone/>
            </a:pPr>
            <a:endParaRPr lang="en-US" sz="1600" dirty="0">
              <a:latin typeface="Andalus" panose="02020603050405020304" pitchFamily="18" charset="-78"/>
              <a:cs typeface="Andalus" panose="02020603050405020304" pitchFamily="18" charset="-78"/>
            </a:endParaRPr>
          </a:p>
          <a:p>
            <a:pPr marL="0" indent="0">
              <a:buClr>
                <a:schemeClr val="tx1"/>
              </a:buClr>
              <a:buNone/>
            </a:pPr>
            <a:endParaRPr lang="en-US" sz="1600" dirty="0">
              <a:latin typeface="Andalus" panose="02020603050405020304" pitchFamily="18" charset="-78"/>
              <a:cs typeface="Andalus" panose="02020603050405020304" pitchFamily="18" charset="-78"/>
            </a:endParaRPr>
          </a:p>
          <a:p>
            <a:pPr marL="0" lvl="0" indent="0">
              <a:buClr>
                <a:prstClr val="black"/>
              </a:buClr>
              <a:buNone/>
            </a:pPr>
            <a:r>
              <a:rPr lang="en-US" sz="3200" u="sng" dirty="0">
                <a:solidFill>
                  <a:prstClr val="black"/>
                </a:solidFill>
                <a:latin typeface="Andalus" panose="02020603050405020304" pitchFamily="18" charset="-78"/>
                <a:cs typeface="Andalus" panose="02020603050405020304" pitchFamily="18" charset="-78"/>
              </a:rPr>
              <a:t>Philanthropy: </a:t>
            </a:r>
            <a:r>
              <a:rPr lang="en-US" sz="3200" dirty="0">
                <a:solidFill>
                  <a:prstClr val="black"/>
                </a:solidFill>
                <a:latin typeface="Andalus" panose="02020603050405020304" pitchFamily="18" charset="-78"/>
                <a:cs typeface="Andalus" panose="02020603050405020304" pitchFamily="18" charset="-78"/>
              </a:rPr>
              <a:t>Divergence Dance plans to donate 5% of our yearly net profits to AADD </a:t>
            </a:r>
            <a:endParaRPr lang="en-US" sz="3200" u="sng" dirty="0">
              <a:solidFill>
                <a:prstClr val="black"/>
              </a:solidFill>
              <a:latin typeface="Andalus" panose="02020603050405020304" pitchFamily="18" charset="-78"/>
              <a:cs typeface="Andalus" panose="02020603050405020304" pitchFamily="18" charset="-78"/>
            </a:endParaRPr>
          </a:p>
          <a:p>
            <a:pPr marL="0" lvl="0" indent="0">
              <a:buClr>
                <a:prstClr val="black"/>
              </a:buClr>
              <a:buNone/>
            </a:pPr>
            <a:endParaRPr lang="en-US" dirty="0">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3333"/>
          <a:stretch/>
        </p:blipFill>
        <p:spPr>
          <a:xfrm>
            <a:off x="7620000" y="6096000"/>
            <a:ext cx="1524000" cy="762000"/>
          </a:xfrm>
          <a:prstGeom prst="rect">
            <a:avLst/>
          </a:prstGeom>
        </p:spPr>
      </p:pic>
      <p:pic>
        <p:nvPicPr>
          <p:cNvPr id="4" name="Picture 3">
            <a:extLst>
              <a:ext uri="{FF2B5EF4-FFF2-40B4-BE49-F238E27FC236}">
                <a16:creationId xmlns:a16="http://schemas.microsoft.com/office/drawing/2014/main" id="{C6F94588-4FEB-4241-8FD4-B3E7C5797D07}"/>
              </a:ext>
            </a:extLst>
          </p:cNvPr>
          <p:cNvPicPr>
            <a:picLocks noChangeAspect="1"/>
          </p:cNvPicPr>
          <p:nvPr/>
        </p:nvPicPr>
        <p:blipFill rotWithShape="1">
          <a:blip r:embed="rId4"/>
          <a:srcRect l="8749" t="68660" r="8751" b="24951"/>
          <a:stretch/>
        </p:blipFill>
        <p:spPr>
          <a:xfrm>
            <a:off x="0" y="3505962"/>
            <a:ext cx="9144000" cy="152400"/>
          </a:xfrm>
          <a:prstGeom prst="rect">
            <a:avLst/>
          </a:prstGeom>
        </p:spPr>
      </p:pic>
      <p:pic>
        <p:nvPicPr>
          <p:cNvPr id="1028" name="Picture 4" descr="Image result">
            <a:extLst>
              <a:ext uri="{FF2B5EF4-FFF2-40B4-BE49-F238E27FC236}">
                <a16:creationId xmlns:a16="http://schemas.microsoft.com/office/drawing/2014/main" id="{0598F923-38CC-4BC0-B333-9DA0C34B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5645" y="3429762"/>
            <a:ext cx="552708" cy="6189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3986555" y="2736893"/>
            <a:ext cx="1399487" cy="1311865"/>
          </a:xfrm>
          <a:prstGeom prst="rect">
            <a:avLst/>
          </a:prstGeom>
        </p:spPr>
      </p:pic>
      <p:pic>
        <p:nvPicPr>
          <p:cNvPr id="5" name="Picture 4" descr="Image result for all about developmental disabilities">
            <a:extLst>
              <a:ext uri="{FF2B5EF4-FFF2-40B4-BE49-F238E27FC236}">
                <a16:creationId xmlns:a16="http://schemas.microsoft.com/office/drawing/2014/main" id="{9DC1896F-4194-4249-BD31-0A3FF84A21F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000" b="27333"/>
          <a:stretch/>
        </p:blipFill>
        <p:spPr bwMode="auto">
          <a:xfrm>
            <a:off x="2762248" y="5380091"/>
            <a:ext cx="3848100" cy="13468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FF89D2-D644-4A38-9155-72D324ECFB89}"/>
              </a:ext>
            </a:extLst>
          </p:cNvPr>
          <p:cNvPicPr>
            <a:picLocks noChangeAspect="1"/>
          </p:cNvPicPr>
          <p:nvPr/>
        </p:nvPicPr>
        <p:blipFill rotWithShape="1">
          <a:blip r:embed="rId8"/>
          <a:srcRect l="29513" r="15332"/>
          <a:stretch/>
        </p:blipFill>
        <p:spPr>
          <a:xfrm>
            <a:off x="6248400" y="1292145"/>
            <a:ext cx="2114571" cy="1980843"/>
          </a:xfrm>
          <a:prstGeom prst="rect">
            <a:avLst/>
          </a:prstGeom>
        </p:spPr>
      </p:pic>
    </p:spTree>
    <p:extLst>
      <p:ext uri="{BB962C8B-B14F-4D97-AF65-F5344CB8AC3E}">
        <p14:creationId xmlns:p14="http://schemas.microsoft.com/office/powerpoint/2010/main" val="295273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4167"/>
          <a:stretch/>
        </p:blipFill>
        <p:spPr>
          <a:xfrm>
            <a:off x="7625443" y="6035040"/>
            <a:ext cx="1518557" cy="822960"/>
          </a:xfrm>
          <a:prstGeom prst="rect">
            <a:avLst/>
          </a:prstGeom>
        </p:spPr>
      </p:pic>
      <p:sp>
        <p:nvSpPr>
          <p:cNvPr id="6" name="Rectangle 5"/>
          <p:cNvSpPr/>
          <p:nvPr/>
        </p:nvSpPr>
        <p:spPr>
          <a:xfrm>
            <a:off x="1473103" y="1948756"/>
            <a:ext cx="6599308" cy="3361437"/>
          </a:xfrm>
          <a:prstGeom prst="rect">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b="1" dirty="0">
              <a:solidFill>
                <a:schemeClr val="bg1"/>
              </a:solidFill>
              <a:latin typeface="Myriad Web Pro" pitchFamily="34" charset="0"/>
              <a:ea typeface="+mj-ea"/>
              <a:cs typeface="+mj-cs"/>
            </a:endParaRPr>
          </a:p>
          <a:p>
            <a:pPr algn="ctr">
              <a:defRPr/>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THANK YOU FOR YOUR CONSIDERATION</a:t>
            </a:r>
          </a:p>
          <a:p>
            <a:pPr algn="ctr">
              <a:defRPr/>
            </a:pPr>
            <a:endParaRPr lang="en-US" sz="2800" b="1" dirty="0">
              <a:solidFill>
                <a:schemeClr val="bg1"/>
              </a:solidFill>
              <a:latin typeface="Myriad Web Pro" pitchFamily="34" charset="0"/>
              <a:ea typeface="+mj-ea"/>
              <a:cs typeface="+mj-cs"/>
            </a:endParaRPr>
          </a:p>
          <a:p>
            <a:pPr algn="ctr">
              <a:defRPr/>
            </a:pPr>
            <a:endParaRPr lang="en-US" sz="2800" b="1" dirty="0">
              <a:solidFill>
                <a:schemeClr val="bg1"/>
              </a:solidFill>
              <a:latin typeface="Myriad Web Pro" pitchFamily="34" charset="0"/>
              <a:ea typeface="+mj-ea"/>
              <a:cs typeface="+mj-cs"/>
            </a:endParaRPr>
          </a:p>
          <a:p>
            <a:pPr algn="ctr">
              <a:defRPr/>
            </a:pPr>
            <a:r>
              <a:rPr lang="en-US" sz="2800" b="1" dirty="0">
                <a:solidFill>
                  <a:schemeClr val="bg1"/>
                </a:solidFill>
                <a:latin typeface="Myriad Web Pro" pitchFamily="34" charset="0"/>
                <a:ea typeface="+mj-ea"/>
                <a:cs typeface="+mj-cs"/>
              </a:rPr>
              <a:t/>
            </a:r>
            <a:br>
              <a:rPr lang="en-US" sz="2800" b="1" dirty="0">
                <a:solidFill>
                  <a:schemeClr val="bg1"/>
                </a:solidFill>
                <a:latin typeface="Myriad Web Pro" pitchFamily="34" charset="0"/>
                <a:ea typeface="+mj-ea"/>
                <a:cs typeface="+mj-cs"/>
              </a:rPr>
            </a:br>
            <a:endParaRPr lang="en-US" sz="2800" b="1" dirty="0">
              <a:solidFill>
                <a:schemeClr val="bg1"/>
              </a:solidFill>
              <a:latin typeface="Myriad Web Pro" pitchFamily="34" charset="0"/>
              <a:ea typeface="+mj-ea"/>
              <a:cs typeface="+mj-cs"/>
            </a:endParaRPr>
          </a:p>
        </p:txBody>
      </p:sp>
      <p:pic>
        <p:nvPicPr>
          <p:cNvPr id="2" name="Picture 1"/>
          <p:cNvPicPr>
            <a:picLocks noChangeAspect="1"/>
          </p:cNvPicPr>
          <p:nvPr/>
        </p:nvPicPr>
        <p:blipFill>
          <a:blip r:embed="rId4"/>
          <a:stretch>
            <a:fillRect/>
          </a:stretch>
        </p:blipFill>
        <p:spPr>
          <a:xfrm>
            <a:off x="156519" y="5667577"/>
            <a:ext cx="1004169" cy="990600"/>
          </a:xfrm>
          <a:prstGeom prst="rect">
            <a:avLst/>
          </a:prstGeom>
        </p:spPr>
      </p:pic>
      <p:sp>
        <p:nvSpPr>
          <p:cNvPr id="5" name="TextBox 4"/>
          <p:cNvSpPr txBox="1"/>
          <p:nvPr/>
        </p:nvSpPr>
        <p:spPr>
          <a:xfrm>
            <a:off x="1513399" y="5454611"/>
            <a:ext cx="6253843"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Website Coming </a:t>
            </a:r>
            <a:r>
              <a:rPr lang="en-US" dirty="0" smtClean="0">
                <a:latin typeface="Times New Roman" panose="02020603050405020304" pitchFamily="18" charset="0"/>
                <a:cs typeface="Times New Roman" panose="02020603050405020304" pitchFamily="18" charset="0"/>
              </a:rPr>
              <a:t>Soon!</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Divergencedancellc@gmail.com</a:t>
            </a:r>
          </a:p>
          <a:p>
            <a:pPr algn="ct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381000" y="296234"/>
            <a:ext cx="7417415" cy="1754326"/>
          </a:xfrm>
          <a:prstGeom prst="rect">
            <a:avLst/>
          </a:prstGeom>
          <a:noFill/>
        </p:spPr>
        <p:txBody>
          <a:bodyPr wrap="none" lIns="91440" tIns="45720" rIns="91440" bIns="45720">
            <a:prstTxWarp prst="textDeflate">
              <a:avLst/>
            </a:prstTxWarp>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Be Creative. Be Unique. </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Be You.</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angle 9"/>
          <p:cNvSpPr/>
          <p:nvPr/>
        </p:nvSpPr>
        <p:spPr>
          <a:xfrm>
            <a:off x="1574606" y="3629475"/>
            <a:ext cx="6396302" cy="707886"/>
          </a:xfrm>
          <a:prstGeom prst="rect">
            <a:avLst/>
          </a:prstGeom>
          <a:noFill/>
        </p:spPr>
        <p:txBody>
          <a:bodyPr wrap="none" lIns="91440" tIns="45720" rIns="91440" bIns="45720">
            <a:spAutoFit/>
          </a:bodyPr>
          <a:lstStyle/>
          <a:p>
            <a:pPr algn="ctr"/>
            <a:r>
              <a:rPr lang="en-US" sz="395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Divergence Dance Company</a:t>
            </a:r>
            <a:endParaRPr lang="en-US" sz="395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23900" y="833583"/>
            <a:ext cx="6934200" cy="914400"/>
          </a:xfrm>
        </p:spPr>
        <p:txBody>
          <a:bodyPr>
            <a:normAutofit fontScale="90000"/>
          </a:bodyPr>
          <a:lstStyle/>
          <a:p>
            <a:pPr algn="ctr"/>
            <a:r>
              <a:rPr lang="en-US" sz="5000" u="sng" dirty="0">
                <a:solidFill>
                  <a:schemeClr val="tx1"/>
                </a:solidFill>
                <a:latin typeface="Andalus" panose="02020603050405020304" pitchFamily="18" charset="-78"/>
                <a:cs typeface="Andalus" panose="02020603050405020304" pitchFamily="18" charset="-78"/>
              </a:rPr>
              <a:t>Unmeet Need</a:t>
            </a:r>
            <a:r>
              <a:rPr lang="en-US" sz="6000" u="sng" dirty="0">
                <a:solidFill>
                  <a:schemeClr val="tx1"/>
                </a:solidFill>
                <a:latin typeface="Times New Roman" panose="02020603050405020304" pitchFamily="18" charset="0"/>
                <a:cs typeface="Times New Roman" panose="02020603050405020304" pitchFamily="18" charset="0"/>
              </a:rPr>
              <a:t/>
            </a:r>
            <a:br>
              <a:rPr lang="en-US" sz="6000" u="sng" dirty="0">
                <a:solidFill>
                  <a:schemeClr val="tx1"/>
                </a:solidFill>
                <a:latin typeface="Times New Roman" panose="02020603050405020304" pitchFamily="18" charset="0"/>
                <a:cs typeface="Times New Roman" panose="02020603050405020304" pitchFamily="18" charset="0"/>
              </a:rPr>
            </a:br>
            <a:r>
              <a:rPr lang="en-US" sz="6000" u="sng" dirty="0">
                <a:solidFill>
                  <a:schemeClr val="tx1"/>
                </a:solidFill>
                <a:latin typeface="Times New Roman" panose="02020603050405020304" pitchFamily="18" charset="0"/>
                <a:cs typeface="Times New Roman" panose="02020603050405020304" pitchFamily="18" charset="0"/>
              </a:rPr>
              <a:t/>
            </a:r>
            <a:br>
              <a:rPr lang="en-US" sz="6000" u="sng" dirty="0">
                <a:solidFill>
                  <a:schemeClr val="tx1"/>
                </a:solidFill>
                <a:latin typeface="Times New Roman" panose="02020603050405020304" pitchFamily="18" charset="0"/>
                <a:cs typeface="Times New Roman" panose="02020603050405020304" pitchFamily="18" charset="0"/>
              </a:rPr>
            </a:br>
            <a:r>
              <a:rPr lang="en-US" sz="6000" u="sng" dirty="0">
                <a:solidFill>
                  <a:schemeClr val="tx1"/>
                </a:solidFill>
                <a:latin typeface="Times New Roman" panose="02020603050405020304" pitchFamily="18" charset="0"/>
                <a:cs typeface="Times New Roman" panose="02020603050405020304" pitchFamily="18" charset="0"/>
              </a:rPr>
              <a:t/>
            </a:r>
            <a:br>
              <a:rPr lang="en-US" sz="6000" u="sng" dirty="0">
                <a:solidFill>
                  <a:schemeClr val="tx1"/>
                </a:solidFill>
                <a:latin typeface="Times New Roman" panose="02020603050405020304" pitchFamily="18" charset="0"/>
                <a:cs typeface="Times New Roman" panose="02020603050405020304" pitchFamily="18" charset="0"/>
              </a:rPr>
            </a:br>
            <a:r>
              <a:rPr lang="en-US" sz="6000" u="sng" dirty="0">
                <a:solidFill>
                  <a:schemeClr val="tx1"/>
                </a:solidFill>
                <a:latin typeface="Times New Roman" panose="02020603050405020304" pitchFamily="18" charset="0"/>
                <a:cs typeface="Times New Roman" panose="02020603050405020304" pitchFamily="18" charset="0"/>
              </a:rPr>
              <a:t/>
            </a:r>
            <a:br>
              <a:rPr lang="en-US" sz="6000" u="sng" dirty="0">
                <a:solidFill>
                  <a:schemeClr val="tx1"/>
                </a:solidFill>
                <a:latin typeface="Times New Roman" panose="02020603050405020304" pitchFamily="18" charset="0"/>
                <a:cs typeface="Times New Roman" panose="02020603050405020304" pitchFamily="18" charset="0"/>
              </a:rPr>
            </a:br>
            <a:endParaRPr lang="en-US" sz="6000" u="sng" dirty="0">
              <a:solidFill>
                <a:schemeClr val="tx1"/>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228600" y="5562600"/>
            <a:ext cx="1133954" cy="112176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3333"/>
          <a:stretch/>
        </p:blipFill>
        <p:spPr>
          <a:xfrm>
            <a:off x="7620000" y="6035040"/>
            <a:ext cx="1524000" cy="822960"/>
          </a:xfrm>
          <a:prstGeom prst="rect">
            <a:avLst/>
          </a:prstGeom>
        </p:spPr>
      </p:pic>
      <p:sp>
        <p:nvSpPr>
          <p:cNvPr id="4" name="TextBox 3"/>
          <p:cNvSpPr txBox="1"/>
          <p:nvPr/>
        </p:nvSpPr>
        <p:spPr>
          <a:xfrm>
            <a:off x="228600" y="1880269"/>
            <a:ext cx="4495800" cy="4062651"/>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solidFill>
                  <a:prstClr val="black"/>
                </a:solidFill>
                <a:latin typeface="Palatino Linotype" panose="02040502050505030304" pitchFamily="18" charset="0"/>
                <a:cs typeface="Times New Roman" panose="02020603050405020304" pitchFamily="18" charset="0"/>
              </a:rPr>
              <a:t> </a:t>
            </a:r>
            <a:r>
              <a:rPr lang="en-US" sz="2800" dirty="0">
                <a:solidFill>
                  <a:prstClr val="black"/>
                </a:solidFill>
                <a:latin typeface="Andalus" panose="02020603050405020304" pitchFamily="18" charset="-78"/>
                <a:cs typeface="Andalus" panose="02020603050405020304" pitchFamily="18" charset="-78"/>
              </a:rPr>
              <a:t>None in the Hartford area</a:t>
            </a:r>
          </a:p>
          <a:p>
            <a:pPr marL="457200" indent="-457200">
              <a:buFont typeface="Wingdings" panose="05000000000000000000" pitchFamily="2" charset="2"/>
              <a:buChar char="Ø"/>
            </a:pPr>
            <a:r>
              <a:rPr lang="en-US" sz="2800" dirty="0">
                <a:solidFill>
                  <a:prstClr val="black"/>
                </a:solidFill>
                <a:latin typeface="Andalus" panose="02020603050405020304" pitchFamily="18" charset="-78"/>
                <a:cs typeface="Andalus" panose="02020603050405020304" pitchFamily="18" charset="-78"/>
              </a:rPr>
              <a:t>Unique Encounter</a:t>
            </a:r>
          </a:p>
          <a:p>
            <a:pPr marL="457200" indent="-457200">
              <a:buFont typeface="Wingdings" panose="05000000000000000000" pitchFamily="2" charset="2"/>
              <a:buChar char="Ø"/>
            </a:pPr>
            <a:r>
              <a:rPr lang="en-US" sz="2800" dirty="0">
                <a:solidFill>
                  <a:prstClr val="black"/>
                </a:solidFill>
                <a:latin typeface="Andalus" panose="02020603050405020304" pitchFamily="18" charset="-78"/>
                <a:cs typeface="Andalus" panose="02020603050405020304" pitchFamily="18" charset="-78"/>
              </a:rPr>
              <a:t>Communication between Parents and child</a:t>
            </a:r>
          </a:p>
          <a:p>
            <a:pPr marL="457200" indent="-457200">
              <a:buFont typeface="Wingdings" panose="05000000000000000000" pitchFamily="2" charset="2"/>
              <a:buChar char="Ø"/>
            </a:pPr>
            <a:r>
              <a:rPr lang="en-US" sz="2800" dirty="0">
                <a:solidFill>
                  <a:prstClr val="black"/>
                </a:solidFill>
                <a:latin typeface="Andalus" panose="02020603050405020304" pitchFamily="18" charset="-78"/>
                <a:cs typeface="Andalus" panose="02020603050405020304" pitchFamily="18" charset="-78"/>
              </a:rPr>
              <a:t>Development of Child/teen</a:t>
            </a:r>
          </a:p>
          <a:p>
            <a:pPr marL="285750" indent="-285750">
              <a:buFont typeface="Arial" panose="020B0604020202020204" pitchFamily="34" charset="0"/>
              <a:buChar char="•"/>
            </a:pPr>
            <a:endParaRPr lang="en-US" sz="2000" dirty="0">
              <a:solidFill>
                <a:prstClr val="black"/>
              </a:solidFill>
              <a:latin typeface="Palatino Linotype" panose="0204050205050503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prstClr val="black"/>
              </a:solidFill>
              <a:latin typeface="Palatino Linotype" panose="0204050205050503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5"/>
          <a:srcRect l="9524" r="6349"/>
          <a:stretch/>
        </p:blipFill>
        <p:spPr>
          <a:xfrm>
            <a:off x="4800600" y="2141574"/>
            <a:ext cx="4038600" cy="3331309"/>
          </a:xfrm>
          <a:prstGeom prst="rect">
            <a:avLst/>
          </a:prstGeom>
        </p:spPr>
      </p:pic>
      <p:cxnSp>
        <p:nvCxnSpPr>
          <p:cNvPr id="12" name="Straight Connector 11"/>
          <p:cNvCxnSpPr/>
          <p:nvPr/>
        </p:nvCxnSpPr>
        <p:spPr>
          <a:xfrm>
            <a:off x="0" y="1747983"/>
            <a:ext cx="5486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5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4887AC-AC8C-4186-8137-A77AA900CE31}"/>
              </a:ext>
            </a:extLst>
          </p:cNvPr>
          <p:cNvPicPr>
            <a:picLocks noChangeAspect="1"/>
          </p:cNvPicPr>
          <p:nvPr/>
        </p:nvPicPr>
        <p:blipFill>
          <a:blip r:embed="rId3"/>
          <a:stretch>
            <a:fillRect/>
          </a:stretch>
        </p:blipFill>
        <p:spPr>
          <a:xfrm>
            <a:off x="0" y="6626"/>
            <a:ext cx="9144000" cy="6851374"/>
          </a:xfrm>
          <a:prstGeom prst="rect">
            <a:avLst/>
          </a:prstGeom>
        </p:spPr>
      </p:pic>
      <p:sp>
        <p:nvSpPr>
          <p:cNvPr id="8" name="Title 1"/>
          <p:cNvSpPr>
            <a:spLocks noGrp="1"/>
          </p:cNvSpPr>
          <p:nvPr>
            <p:ph type="title"/>
          </p:nvPr>
        </p:nvSpPr>
        <p:spPr>
          <a:xfrm>
            <a:off x="457200" y="272815"/>
            <a:ext cx="8229600" cy="1143000"/>
          </a:xfrm>
        </p:spPr>
        <p:txBody>
          <a:bodyPr>
            <a:normAutofit/>
          </a:bodyPr>
          <a:lstStyle/>
          <a:p>
            <a:pPr algn="ctr"/>
            <a:endParaRPr lang="en-US" sz="40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3333"/>
          <a:stretch/>
        </p:blipFill>
        <p:spPr>
          <a:xfrm>
            <a:off x="7620000" y="6035040"/>
            <a:ext cx="1524000" cy="82296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386933"/>
            <a:ext cx="6098107" cy="60284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5300" y="548946"/>
            <a:ext cx="6387872" cy="738433"/>
          </a:xfrm>
          <a:prstGeom prst="rect">
            <a:avLst/>
          </a:prstGeom>
        </p:spPr>
      </p:pic>
      <p:sp>
        <p:nvSpPr>
          <p:cNvPr id="3" name="Content Placeholder 2"/>
          <p:cNvSpPr>
            <a:spLocks noGrp="1"/>
          </p:cNvSpPr>
          <p:nvPr>
            <p:ph idx="1"/>
          </p:nvPr>
        </p:nvSpPr>
        <p:spPr>
          <a:xfrm>
            <a:off x="228600" y="1531386"/>
            <a:ext cx="8229600" cy="4346525"/>
          </a:xfrm>
        </p:spPr>
        <p:txBody>
          <a:bodyPr>
            <a:normAutofit/>
          </a:bodyPr>
          <a:lstStyle/>
          <a:p>
            <a:pPr>
              <a:lnSpc>
                <a:spcPct val="150000"/>
              </a:lnSpc>
              <a:buClrTx/>
              <a:buFont typeface="Wingdings" panose="05000000000000000000" pitchFamily="2" charset="2"/>
              <a:buChar char="Ø"/>
            </a:pPr>
            <a:r>
              <a:rPr lang="en-US" sz="2850" dirty="0">
                <a:latin typeface="Andalus" panose="02020603050405020304" pitchFamily="18" charset="-78"/>
                <a:cs typeface="Andalus" panose="02020603050405020304" pitchFamily="18" charset="-78"/>
              </a:rPr>
              <a:t>Located in the south end of Hartford</a:t>
            </a:r>
          </a:p>
          <a:p>
            <a:pPr>
              <a:lnSpc>
                <a:spcPct val="150000"/>
              </a:lnSpc>
              <a:buClrTx/>
              <a:buFont typeface="Wingdings" panose="05000000000000000000" pitchFamily="2" charset="2"/>
              <a:buChar char="Ø"/>
            </a:pPr>
            <a:r>
              <a:rPr lang="en-US" sz="2850" dirty="0">
                <a:latin typeface="Andalus" panose="02020603050405020304" pitchFamily="18" charset="-78"/>
                <a:cs typeface="Andalus" panose="02020603050405020304" pitchFamily="18" charset="-78"/>
              </a:rPr>
              <a:t>All Children/Young Teens are welcome</a:t>
            </a:r>
          </a:p>
          <a:p>
            <a:pPr>
              <a:lnSpc>
                <a:spcPct val="150000"/>
              </a:lnSpc>
              <a:buClrTx/>
              <a:buFont typeface="Wingdings" panose="05000000000000000000" pitchFamily="2" charset="2"/>
              <a:buChar char="Ø"/>
            </a:pPr>
            <a:r>
              <a:rPr lang="en-US" sz="2850" dirty="0">
                <a:latin typeface="Andalus" panose="02020603050405020304" pitchFamily="18" charset="-78"/>
                <a:cs typeface="Andalus" panose="02020603050405020304" pitchFamily="18" charset="-78"/>
              </a:rPr>
              <a:t>Studio Friendly</a:t>
            </a:r>
          </a:p>
          <a:p>
            <a:pPr>
              <a:lnSpc>
                <a:spcPct val="150000"/>
              </a:lnSpc>
              <a:buClrTx/>
              <a:buFont typeface="Wingdings" panose="05000000000000000000" pitchFamily="2" charset="2"/>
              <a:buChar char="Ø"/>
            </a:pPr>
            <a:r>
              <a:rPr lang="en-US" sz="2850" dirty="0">
                <a:latin typeface="Andalus" panose="02020603050405020304" pitchFamily="18" charset="-78"/>
                <a:cs typeface="Andalus" panose="02020603050405020304" pitchFamily="18" charset="-78"/>
              </a:rPr>
              <a:t>Educational</a:t>
            </a:r>
          </a:p>
          <a:p>
            <a:pPr marL="0" indent="0">
              <a:buClrTx/>
              <a:buNone/>
            </a:pPr>
            <a:endParaRPr lang="en-US" sz="2800" dirty="0">
              <a:latin typeface="Andalus" panose="02020603050405020304" pitchFamily="18" charset="-78"/>
              <a:cs typeface="Andalus" panose="02020603050405020304" pitchFamily="18" charset="-78"/>
            </a:endParaRPr>
          </a:p>
          <a:p>
            <a:pPr>
              <a:buClrTx/>
              <a:buFont typeface="Wingdings" panose="05000000000000000000" pitchFamily="2" charset="2"/>
              <a:buChar char="Ø"/>
            </a:pPr>
            <a:endParaRPr lang="en-US" sz="2800" dirty="0">
              <a:latin typeface="Andalus" panose="02020603050405020304" pitchFamily="18" charset="-78"/>
              <a:cs typeface="Andalus" panose="02020603050405020304" pitchFamily="18" charset="-78"/>
            </a:endParaRPr>
          </a:p>
          <a:p>
            <a:pPr>
              <a:buClrTx/>
              <a:buFont typeface="Wingdings" panose="05000000000000000000" pitchFamily="2" charset="2"/>
              <a:buChar char="Ø"/>
            </a:pPr>
            <a:endParaRPr lang="en-US" sz="2800" dirty="0">
              <a:latin typeface="Andalus" panose="02020603050405020304" pitchFamily="18" charset="-78"/>
              <a:cs typeface="Andalus" panose="02020603050405020304" pitchFamily="18" charset="-78"/>
            </a:endParaRPr>
          </a:p>
          <a:p>
            <a:pPr>
              <a:buClrTx/>
              <a:buFont typeface="Wingdings" panose="05000000000000000000" pitchFamily="2" charset="2"/>
              <a:buChar char="Ø"/>
            </a:pPr>
            <a:endParaRPr lang="en-US" sz="2800" dirty="0">
              <a:latin typeface="Andalus" panose="02020603050405020304" pitchFamily="18" charset="-78"/>
              <a:cs typeface="Andalus" panose="02020603050405020304" pitchFamily="18" charset="-78"/>
            </a:endParaRPr>
          </a:p>
          <a:p>
            <a:pPr>
              <a:buClrTx/>
              <a:buFont typeface="Wingdings" panose="05000000000000000000" pitchFamily="2" charset="2"/>
              <a:buChar char="Ø"/>
            </a:pPr>
            <a:endParaRPr lang="en-US" sz="3000" dirty="0">
              <a:latin typeface="Andalus" panose="02020603050405020304" pitchFamily="18" charset="-78"/>
              <a:cs typeface="Andalus" panose="02020603050405020304" pitchFamily="18" charset="-78"/>
            </a:endParaRPr>
          </a:p>
          <a:p>
            <a:pPr>
              <a:buClrTx/>
              <a:buFont typeface="Wingdings" panose="05000000000000000000" pitchFamily="2" charset="2"/>
              <a:buChar char="Ø"/>
            </a:pPr>
            <a:endParaRPr lang="en-US" sz="3200" dirty="0">
              <a:latin typeface="Andalus" panose="02020603050405020304" pitchFamily="18" charset="-78"/>
              <a:cs typeface="Andalus" panose="02020603050405020304" pitchFamily="18" charset="-78"/>
            </a:endParaRPr>
          </a:p>
          <a:p>
            <a:pPr>
              <a:buClrTx/>
              <a:buFont typeface="Wingdings" panose="05000000000000000000" pitchFamily="2" charset="2"/>
              <a:buChar char="Ø"/>
            </a:pPr>
            <a:endParaRPr lang="en-US" sz="3200" dirty="0">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3333"/>
          <a:stretch/>
        </p:blipFill>
        <p:spPr>
          <a:xfrm>
            <a:off x="7620000" y="6035040"/>
            <a:ext cx="1524000" cy="822960"/>
          </a:xfrm>
          <a:prstGeom prst="rect">
            <a:avLst/>
          </a:prstGeom>
        </p:spPr>
      </p:pic>
      <p:pic>
        <p:nvPicPr>
          <p:cNvPr id="2" name="Picture 1"/>
          <p:cNvPicPr>
            <a:picLocks noChangeAspect="1"/>
          </p:cNvPicPr>
          <p:nvPr/>
        </p:nvPicPr>
        <p:blipFill>
          <a:blip r:embed="rId5"/>
          <a:stretch>
            <a:fillRect/>
          </a:stretch>
        </p:blipFill>
        <p:spPr>
          <a:xfrm>
            <a:off x="228600" y="5399593"/>
            <a:ext cx="1288301" cy="1270893"/>
          </a:xfrm>
          <a:prstGeom prst="rect">
            <a:avLst/>
          </a:prstGeom>
        </p:spPr>
      </p:pic>
      <p:pic>
        <p:nvPicPr>
          <p:cNvPr id="5" name="Picture 4"/>
          <p:cNvPicPr>
            <a:picLocks noChangeAspect="1"/>
          </p:cNvPicPr>
          <p:nvPr/>
        </p:nvPicPr>
        <p:blipFill rotWithShape="1">
          <a:blip r:embed="rId6"/>
          <a:srcRect l="25000" t="-617" r="11706" b="12796"/>
          <a:stretch/>
        </p:blipFill>
        <p:spPr>
          <a:xfrm>
            <a:off x="4295436" y="3162840"/>
            <a:ext cx="3505200" cy="2715071"/>
          </a:xfrm>
          <a:prstGeom prst="rect">
            <a:avLst/>
          </a:prstGeom>
        </p:spPr>
      </p:pic>
      <p:cxnSp>
        <p:nvCxnSpPr>
          <p:cNvPr id="8" name="Straight Connector 7">
            <a:extLst>
              <a:ext uri="{FF2B5EF4-FFF2-40B4-BE49-F238E27FC236}">
                <a16:creationId xmlns:a16="http://schemas.microsoft.com/office/drawing/2014/main" id="{DEA4FEC6-03D9-4F43-9EF3-9422C606181E}"/>
              </a:ext>
            </a:extLst>
          </p:cNvPr>
          <p:cNvCxnSpPr/>
          <p:nvPr/>
        </p:nvCxnSpPr>
        <p:spPr>
          <a:xfrm>
            <a:off x="-1762298" y="191192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2C23EB-FBAB-4DCF-A61D-B28F538ED50B}"/>
              </a:ext>
            </a:extLst>
          </p:cNvPr>
          <p:cNvCxnSpPr>
            <a:cxnSpLocks/>
          </p:cNvCxnSpPr>
          <p:nvPr/>
        </p:nvCxnSpPr>
        <p:spPr>
          <a:xfrm flipV="1">
            <a:off x="0" y="1287379"/>
            <a:ext cx="7182196" cy="4047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21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 y="773548"/>
            <a:ext cx="8305800" cy="5585697"/>
          </a:xfrm>
        </p:spPr>
        <p:txBody>
          <a:bodyPr>
            <a:normAutofit/>
          </a:bodyPr>
          <a:lstStyle/>
          <a:p>
            <a:pPr marL="0" indent="0">
              <a:buClr>
                <a:schemeClr val="tx1"/>
              </a:buClr>
              <a:buNone/>
            </a:pPr>
            <a:r>
              <a:rPr lang="en-US" sz="3200" u="sng" dirty="0">
                <a:latin typeface="Andalus" panose="02020603050405020304" pitchFamily="18" charset="-78"/>
                <a:ea typeface="+mn-ea"/>
                <a:cs typeface="Andalus" panose="02020603050405020304" pitchFamily="18" charset="-78"/>
              </a:rPr>
              <a:t>Mission Statement:</a:t>
            </a:r>
            <a:r>
              <a:rPr lang="en-US" sz="3200" dirty="0">
                <a:latin typeface="Andalus" panose="02020603050405020304" pitchFamily="18" charset="-78"/>
                <a:ea typeface="+mn-ea"/>
                <a:cs typeface="Andalus" panose="02020603050405020304" pitchFamily="18" charset="-78"/>
              </a:rPr>
              <a:t> </a:t>
            </a:r>
          </a:p>
          <a:p>
            <a:pPr>
              <a:buClr>
                <a:schemeClr val="tx1"/>
              </a:buClr>
              <a:buFont typeface="Wingdings" panose="05000000000000000000" pitchFamily="2" charset="2"/>
              <a:buChar char="Ø"/>
            </a:pPr>
            <a:r>
              <a:rPr lang="en-US" sz="3200" dirty="0">
                <a:latin typeface="Andalus" panose="02020603050405020304" pitchFamily="18" charset="-78"/>
                <a:ea typeface="+mn-ea"/>
                <a:cs typeface="Andalus" panose="02020603050405020304" pitchFamily="18" charset="-78"/>
              </a:rPr>
              <a:t>Providing movement to unleash unique ability and community acknowledgement</a:t>
            </a:r>
          </a:p>
          <a:p>
            <a:pPr marL="0" indent="0">
              <a:buClr>
                <a:schemeClr val="tx1"/>
              </a:buClr>
              <a:buNone/>
            </a:pPr>
            <a:endParaRPr lang="en-US" sz="3200" u="sng" dirty="0">
              <a:latin typeface="Andalus" panose="02020603050405020304" pitchFamily="18" charset="-78"/>
              <a:ea typeface="+mn-ea"/>
              <a:cs typeface="Andalus" panose="02020603050405020304" pitchFamily="18" charset="-78"/>
            </a:endParaRPr>
          </a:p>
          <a:p>
            <a:pPr marL="0" indent="0">
              <a:buClr>
                <a:schemeClr val="tx1"/>
              </a:buClr>
              <a:buNone/>
            </a:pPr>
            <a:endParaRPr lang="en-US" sz="3200" u="sng" dirty="0">
              <a:latin typeface="Andalus" panose="02020603050405020304" pitchFamily="18" charset="-78"/>
              <a:ea typeface="+mn-ea"/>
              <a:cs typeface="Andalus" panose="02020603050405020304" pitchFamily="18" charset="-78"/>
            </a:endParaRPr>
          </a:p>
          <a:p>
            <a:pPr marL="0" indent="0">
              <a:buClr>
                <a:schemeClr val="tx1"/>
              </a:buClr>
              <a:buNone/>
            </a:pPr>
            <a:endParaRPr lang="en-US" sz="1600" dirty="0">
              <a:latin typeface="Andalus" panose="02020603050405020304" pitchFamily="18" charset="-78"/>
              <a:cs typeface="Andalus" panose="02020603050405020304" pitchFamily="18" charset="-78"/>
            </a:endParaRPr>
          </a:p>
          <a:p>
            <a:pPr marL="0" lvl="0" indent="0">
              <a:buClr>
                <a:prstClr val="black"/>
              </a:buClr>
              <a:buNone/>
            </a:pPr>
            <a:r>
              <a:rPr lang="en-US" sz="3200" u="sng" dirty="0">
                <a:solidFill>
                  <a:prstClr val="black"/>
                </a:solidFill>
                <a:latin typeface="Andalus" panose="02020603050405020304" pitchFamily="18" charset="-78"/>
                <a:cs typeface="Andalus" panose="02020603050405020304" pitchFamily="18" charset="-78"/>
              </a:rPr>
              <a:t>Social Impact:</a:t>
            </a:r>
            <a:r>
              <a:rPr lang="en-US" sz="3200" dirty="0">
                <a:solidFill>
                  <a:prstClr val="black"/>
                </a:solidFill>
                <a:latin typeface="Andalus" panose="02020603050405020304" pitchFamily="18" charset="-78"/>
                <a:cs typeface="Andalus" panose="02020603050405020304" pitchFamily="18" charset="-78"/>
              </a:rPr>
              <a:t> </a:t>
            </a:r>
          </a:p>
          <a:p>
            <a:pPr lvl="0">
              <a:buClr>
                <a:prstClr val="black"/>
              </a:buClr>
              <a:buFont typeface="Wingdings" panose="05000000000000000000" pitchFamily="2" charset="2"/>
              <a:buChar char="Ø"/>
            </a:pPr>
            <a:r>
              <a:rPr lang="en-US" sz="3200" dirty="0">
                <a:solidFill>
                  <a:prstClr val="black"/>
                </a:solidFill>
                <a:latin typeface="Andalus" panose="02020603050405020304" pitchFamily="18" charset="-78"/>
                <a:cs typeface="Andalus" panose="02020603050405020304" pitchFamily="18" charset="-78"/>
              </a:rPr>
              <a:t>Movement is known to </a:t>
            </a:r>
            <a:r>
              <a:rPr lang="en-US" sz="3200" dirty="0">
                <a:latin typeface="Andalus" panose="02020603050405020304" pitchFamily="18" charset="-78"/>
                <a:cs typeface="Andalus" panose="02020603050405020304" pitchFamily="18" charset="-78"/>
              </a:rPr>
              <a:t>significantly improve behavioral, emotional, and social language skills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3333"/>
          <a:stretch/>
        </p:blipFill>
        <p:spPr>
          <a:xfrm>
            <a:off x="7620000" y="6096000"/>
            <a:ext cx="1524000" cy="762000"/>
          </a:xfrm>
          <a:prstGeom prst="rect">
            <a:avLst/>
          </a:prstGeom>
        </p:spPr>
      </p:pic>
      <p:pic>
        <p:nvPicPr>
          <p:cNvPr id="4" name="Picture 3">
            <a:extLst>
              <a:ext uri="{FF2B5EF4-FFF2-40B4-BE49-F238E27FC236}">
                <a16:creationId xmlns:a16="http://schemas.microsoft.com/office/drawing/2014/main" id="{C6F94588-4FEB-4241-8FD4-B3E7C5797D07}"/>
              </a:ext>
            </a:extLst>
          </p:cNvPr>
          <p:cNvPicPr>
            <a:picLocks noChangeAspect="1"/>
          </p:cNvPicPr>
          <p:nvPr/>
        </p:nvPicPr>
        <p:blipFill rotWithShape="1">
          <a:blip r:embed="rId4"/>
          <a:srcRect l="8749" t="68660" r="8751" b="24951"/>
          <a:stretch/>
        </p:blipFill>
        <p:spPr>
          <a:xfrm>
            <a:off x="0" y="3490197"/>
            <a:ext cx="9144000" cy="152400"/>
          </a:xfrm>
          <a:prstGeom prst="rect">
            <a:avLst/>
          </a:prstGeom>
        </p:spPr>
      </p:pic>
      <p:pic>
        <p:nvPicPr>
          <p:cNvPr id="1028" name="Picture 4" descr="Image result">
            <a:extLst>
              <a:ext uri="{FF2B5EF4-FFF2-40B4-BE49-F238E27FC236}">
                <a16:creationId xmlns:a16="http://schemas.microsoft.com/office/drawing/2014/main" id="{0598F923-38CC-4BC0-B333-9DA0C34B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3380696"/>
            <a:ext cx="762000" cy="2787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3872256" y="2837355"/>
            <a:ext cx="1399487" cy="1365422"/>
          </a:xfrm>
          <a:prstGeom prst="rect">
            <a:avLst/>
          </a:prstGeom>
        </p:spPr>
      </p:pic>
    </p:spTree>
    <p:extLst>
      <p:ext uri="{BB962C8B-B14F-4D97-AF65-F5344CB8AC3E}">
        <p14:creationId xmlns:p14="http://schemas.microsoft.com/office/powerpoint/2010/main" val="203600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508381"/>
            <a:ext cx="8229600" cy="1143000"/>
          </a:xfrm>
        </p:spPr>
        <p:txBody>
          <a:bodyPr>
            <a:normAutofit/>
          </a:bodyPr>
          <a:lstStyle/>
          <a:p>
            <a:pPr algn="ctr"/>
            <a:r>
              <a:rPr lang="en-US" sz="4500" u="sng" dirty="0">
                <a:solidFill>
                  <a:schemeClr val="tx1"/>
                </a:solidFill>
                <a:latin typeface="Andalus" panose="02020603050405020304" pitchFamily="18" charset="-78"/>
                <a:cs typeface="Andalus" panose="02020603050405020304" pitchFamily="18" charset="-78"/>
              </a:rPr>
              <a:t>Business Model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61654930"/>
              </p:ext>
            </p:extLst>
          </p:nvPr>
        </p:nvGraphicFramePr>
        <p:xfrm>
          <a:off x="4938606" y="1537952"/>
          <a:ext cx="3927266" cy="3702196"/>
        </p:xfrm>
        <a:graphic>
          <a:graphicData uri="http://schemas.openxmlformats.org/drawingml/2006/table">
            <a:tbl>
              <a:tblPr firstRow="1" bandRow="1">
                <a:tableStyleId>{073A0DAA-6AF3-43AB-8588-CEC1D06C72B9}</a:tableStyleId>
              </a:tblPr>
              <a:tblGrid>
                <a:gridCol w="1963633">
                  <a:extLst>
                    <a:ext uri="{9D8B030D-6E8A-4147-A177-3AD203B41FA5}">
                      <a16:colId xmlns:a16="http://schemas.microsoft.com/office/drawing/2014/main" val="20000"/>
                    </a:ext>
                  </a:extLst>
                </a:gridCol>
                <a:gridCol w="1963633">
                  <a:extLst>
                    <a:ext uri="{9D8B030D-6E8A-4147-A177-3AD203B41FA5}">
                      <a16:colId xmlns:a16="http://schemas.microsoft.com/office/drawing/2014/main" val="20001"/>
                    </a:ext>
                  </a:extLst>
                </a:gridCol>
              </a:tblGrid>
              <a:tr h="31467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rPr>
                        <a:t>Description</a:t>
                      </a:r>
                      <a:r>
                        <a:rPr lang="en-US" sz="1400" b="1" baseline="0" dirty="0">
                          <a:latin typeface="Arial" charset="0"/>
                        </a:rPr>
                        <a:t> of Expenses</a:t>
                      </a:r>
                      <a:endParaRPr lang="en-US" sz="1400" b="1" dirty="0">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1600" b="1" dirty="0"/>
                    </a:p>
                  </a:txBody>
                  <a:tcPr/>
                </a:tc>
                <a:extLst>
                  <a:ext uri="{0D108BD9-81ED-4DB2-BD59-A6C34878D82A}">
                    <a16:rowId xmlns:a16="http://schemas.microsoft.com/office/drawing/2014/main" val="10000"/>
                  </a:ext>
                </a:extLst>
              </a:tr>
              <a:tr h="538205">
                <a:tc>
                  <a:txBody>
                    <a:bodyPr/>
                    <a:lstStyle/>
                    <a:p>
                      <a:pPr algn="ctr"/>
                      <a:r>
                        <a:rPr lang="en-US" sz="1400" b="1" dirty="0">
                          <a:latin typeface="Arial" charset="0"/>
                        </a:rPr>
                        <a:t>Variable Material Expenses</a:t>
                      </a:r>
                    </a:p>
                  </a:txBody>
                  <a:tcPr>
                    <a:lnL w="12700" cap="flat" cmpd="sng" algn="ctr">
                      <a:solidFill>
                        <a:schemeClr val="tx1"/>
                      </a:solidFill>
                      <a:prstDash val="solid"/>
                      <a:round/>
                      <a:headEnd type="none" w="med" len="med"/>
                      <a:tailEnd type="none" w="med" len="med"/>
                    </a:lnL>
                  </a:tcPr>
                </a:tc>
                <a:tc>
                  <a:txBody>
                    <a:bodyPr/>
                    <a:lstStyle/>
                    <a:p>
                      <a:pPr algn="r"/>
                      <a:r>
                        <a:rPr lang="en-US" sz="1400" b="1" dirty="0">
                          <a:latin typeface="Arial" charset="0"/>
                        </a:rPr>
                        <a:t>Total:  $2.82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16591">
                <a:tc>
                  <a:txBody>
                    <a:bodyPr/>
                    <a:lstStyle/>
                    <a:p>
                      <a:pPr algn="ctr"/>
                      <a:r>
                        <a:rPr lang="en-US" sz="1400" b="0" dirty="0">
                          <a:latin typeface="Arial" charset="0"/>
                        </a:rPr>
                        <a:t>Water</a:t>
                      </a:r>
                      <a:r>
                        <a:rPr lang="en-US" sz="1400" b="0" baseline="0" dirty="0">
                          <a:latin typeface="Arial" charset="0"/>
                        </a:rPr>
                        <a:t> Bottle</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400" b="0" dirty="0">
                          <a:latin typeface="Arial" charset="0"/>
                        </a:rPr>
                        <a:t>$2.32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16591">
                <a:tc>
                  <a:txBody>
                    <a:bodyPr/>
                    <a:lstStyle/>
                    <a:p>
                      <a:pPr algn="ctr"/>
                      <a:r>
                        <a:rPr lang="en-US" sz="1400" b="0" dirty="0">
                          <a:latin typeface="Arial" charset="0"/>
                        </a:rPr>
                        <a:t>Rubber Wrist Band</a:t>
                      </a:r>
                    </a:p>
                  </a:txBody>
                  <a:tcPr>
                    <a:lnL w="12700" cap="flat" cmpd="sng" algn="ctr">
                      <a:solidFill>
                        <a:schemeClr val="tx1"/>
                      </a:solidFill>
                      <a:prstDash val="solid"/>
                      <a:round/>
                      <a:headEnd type="none" w="med" len="med"/>
                      <a:tailEnd type="none" w="med" len="med"/>
                    </a:lnL>
                  </a:tcPr>
                </a:tc>
                <a:tc>
                  <a:txBody>
                    <a:bodyPr/>
                    <a:lstStyle/>
                    <a:p>
                      <a:pPr algn="r"/>
                      <a:r>
                        <a:rPr lang="en-US" sz="1400" b="0" dirty="0">
                          <a:latin typeface="Arial" charset="0"/>
                        </a:rPr>
                        <a:t>$0.50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16591">
                <a:tc>
                  <a:txBody>
                    <a:bodyPr/>
                    <a:lstStyle/>
                    <a:p>
                      <a:pPr algn="ctr"/>
                      <a:endParaRPr lang="en-US" sz="1400" b="1"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400" b="1"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16591">
                <a:tc>
                  <a:txBody>
                    <a:bodyPr/>
                    <a:lstStyle/>
                    <a:p>
                      <a:pPr algn="ctr"/>
                      <a:r>
                        <a:rPr lang="en-US" sz="1400" b="1" dirty="0">
                          <a:latin typeface="Arial" charset="0"/>
                        </a:rPr>
                        <a:t>Fixed Expenses</a:t>
                      </a:r>
                    </a:p>
                  </a:txBody>
                  <a:tcPr>
                    <a:lnL w="12700" cap="flat" cmpd="sng" algn="ctr">
                      <a:solidFill>
                        <a:schemeClr val="tx1"/>
                      </a:solidFill>
                      <a:prstDash val="solid"/>
                      <a:round/>
                      <a:headEnd type="none" w="med" len="med"/>
                      <a:tailEnd type="none" w="med" len="med"/>
                    </a:lnL>
                  </a:tcPr>
                </a:tc>
                <a:tc>
                  <a:txBody>
                    <a:bodyPr/>
                    <a:lstStyle/>
                    <a:p>
                      <a:pPr algn="r"/>
                      <a:r>
                        <a:rPr lang="en-US" sz="1400" b="1" dirty="0">
                          <a:latin typeface="Arial" charset="0"/>
                        </a:rPr>
                        <a:t>Total:  $26,990.00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16591">
                <a:tc>
                  <a:txBody>
                    <a:bodyPr/>
                    <a:lstStyle/>
                    <a:p>
                      <a:pPr algn="ctr"/>
                      <a:r>
                        <a:rPr lang="en-US" sz="1400" b="0" dirty="0">
                          <a:latin typeface="Arial" charset="0"/>
                        </a:rPr>
                        <a:t>Insurance</a:t>
                      </a:r>
                    </a:p>
                  </a:txBody>
                  <a:tcPr>
                    <a:lnL w="12700" cap="flat" cmpd="sng" algn="ctr">
                      <a:solidFill>
                        <a:schemeClr val="tx1"/>
                      </a:solidFill>
                      <a:prstDash val="solid"/>
                      <a:round/>
                      <a:headEnd type="none" w="med" len="med"/>
                      <a:tailEnd type="none" w="med" len="med"/>
                    </a:lnL>
                  </a:tcPr>
                </a:tc>
                <a:tc>
                  <a:txBody>
                    <a:bodyPr/>
                    <a:lstStyle/>
                    <a:p>
                      <a:pPr algn="r"/>
                      <a:r>
                        <a:rPr lang="en-US" sz="1400" b="0" dirty="0">
                          <a:latin typeface="Arial" charset="0"/>
                        </a:rPr>
                        <a:t>$1,200.00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16591">
                <a:tc>
                  <a:txBody>
                    <a:bodyPr/>
                    <a:lstStyle/>
                    <a:p>
                      <a:pPr algn="ctr"/>
                      <a:r>
                        <a:rPr lang="en-US" sz="1400" b="0" dirty="0">
                          <a:latin typeface="Arial" charset="0"/>
                        </a:rPr>
                        <a:t>Rent/</a:t>
                      </a:r>
                      <a:r>
                        <a:rPr lang="en-US" sz="1400" b="0" baseline="0" dirty="0">
                          <a:latin typeface="Arial" charset="0"/>
                        </a:rPr>
                        <a:t> Utilities</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400" b="0" dirty="0">
                          <a:latin typeface="Arial" charset="0"/>
                        </a:rPr>
                        <a:t>$400.00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16591">
                <a:tc>
                  <a:txBody>
                    <a:bodyPr/>
                    <a:lstStyle/>
                    <a:p>
                      <a:pPr algn="ctr"/>
                      <a:r>
                        <a:rPr lang="en-US" sz="1400" b="0" dirty="0">
                          <a:latin typeface="Arial" charset="0"/>
                        </a:rPr>
                        <a:t>Advertising</a:t>
                      </a:r>
                    </a:p>
                  </a:txBody>
                  <a:tcPr>
                    <a:lnL w="12700" cap="flat" cmpd="sng" algn="ctr">
                      <a:solidFill>
                        <a:schemeClr val="tx1"/>
                      </a:solidFill>
                      <a:prstDash val="solid"/>
                      <a:round/>
                      <a:headEnd type="none" w="med" len="med"/>
                      <a:tailEnd type="none" w="med" len="med"/>
                    </a:lnL>
                  </a:tcPr>
                </a:tc>
                <a:tc>
                  <a:txBody>
                    <a:bodyPr/>
                    <a:lstStyle/>
                    <a:p>
                      <a:pPr algn="r"/>
                      <a:r>
                        <a:rPr lang="en-US" sz="1400" b="0" dirty="0">
                          <a:latin typeface="Arial" charset="0"/>
                        </a:rPr>
                        <a:t>$300.00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16591">
                <a:tc>
                  <a:txBody>
                    <a:bodyPr/>
                    <a:lstStyle/>
                    <a:p>
                      <a:pPr algn="ctr"/>
                      <a:r>
                        <a:rPr lang="en-US" sz="1400" b="0" dirty="0">
                          <a:latin typeface="Arial" charset="0"/>
                        </a:rPr>
                        <a:t>Depreciation</a:t>
                      </a:r>
                    </a:p>
                  </a:txBody>
                  <a:tcPr>
                    <a:lnL w="12700" cap="flat" cmpd="sng" algn="ctr">
                      <a:solidFill>
                        <a:schemeClr val="tx1"/>
                      </a:solidFill>
                      <a:prstDash val="solid"/>
                      <a:round/>
                      <a:headEnd type="none" w="med" len="med"/>
                      <a:tailEnd type="none" w="med" len="med"/>
                    </a:lnL>
                  </a:tcPr>
                </a:tc>
                <a:tc>
                  <a:txBody>
                    <a:bodyPr/>
                    <a:lstStyle/>
                    <a:p>
                      <a:pPr algn="r"/>
                      <a:r>
                        <a:rPr lang="en-US" sz="1400" b="1" dirty="0">
                          <a:latin typeface="Arial" charset="0"/>
                        </a:rPr>
                        <a:t> </a:t>
                      </a:r>
                      <a:r>
                        <a:rPr lang="en-US" sz="1400" b="0" dirty="0">
                          <a:latin typeface="Arial" charset="0"/>
                        </a:rPr>
                        <a:t>$90.00</a:t>
                      </a:r>
                      <a:endParaRPr lang="en-US" sz="1400" b="1"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16591">
                <a:tc>
                  <a:txBody>
                    <a:bodyPr/>
                    <a:lstStyle/>
                    <a:p>
                      <a:pPr algn="ctr"/>
                      <a:r>
                        <a:rPr lang="en-US" sz="1400" b="0" dirty="0">
                          <a:latin typeface="Arial" charset="0"/>
                        </a:rPr>
                        <a:t>Salary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400" b="0" dirty="0">
                          <a:latin typeface="Arial" charset="0"/>
                        </a:rPr>
                        <a:t>$25,000.00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4081901985"/>
              </p:ext>
            </p:extLst>
          </p:nvPr>
        </p:nvGraphicFramePr>
        <p:xfrm>
          <a:off x="289558" y="2743505"/>
          <a:ext cx="4572000" cy="2013709"/>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271917">
                <a:tc gridSpan="3">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Economics</a:t>
                      </a:r>
                      <a:r>
                        <a:rPr lang="en-US" sz="1400" b="1" baseline="0" dirty="0">
                          <a:solidFill>
                            <a:schemeClr val="bg1"/>
                          </a:solidFill>
                          <a:latin typeface="Arial" charset="0"/>
                          <a:ea typeface="Arial" charset="0"/>
                          <a:cs typeface="Arial" charset="0"/>
                        </a:rPr>
                        <a:t> of One Unit</a:t>
                      </a:r>
                      <a:endParaRPr lang="en-US" sz="1400" b="1" dirty="0">
                        <a:solidFill>
                          <a:schemeClr val="bg1"/>
                        </a:solidFill>
                        <a:latin typeface="Arial" charset="0"/>
                        <a:ea typeface="Arial" charset="0"/>
                        <a:cs typeface="Arial" charset="0"/>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81318">
                <a:tc>
                  <a:txBody>
                    <a:bodyPr/>
                    <a:lstStyle/>
                    <a:p>
                      <a:pPr marL="0" marR="0">
                        <a:spcBef>
                          <a:spcPts val="0"/>
                        </a:spcBef>
                        <a:spcAft>
                          <a:spcPts val="0"/>
                        </a:spcAft>
                      </a:pPr>
                      <a:r>
                        <a:rPr lang="en-US" sz="1400" b="1" dirty="0">
                          <a:latin typeface="Arial" charset="0"/>
                          <a:ea typeface="Arial" charset="0"/>
                          <a:cs typeface="Arial" charset="0"/>
                        </a:rPr>
                        <a:t>Selling Price</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1" dirty="0">
                          <a:latin typeface="Arial" charset="0"/>
                          <a:ea typeface="Arial" charset="0"/>
                          <a:cs typeface="Arial" charset="0"/>
                        </a:rPr>
                        <a:t>$12,960.00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01612">
                <a:tc>
                  <a:txBody>
                    <a:bodyPr/>
                    <a:lstStyle/>
                    <a:p>
                      <a:pPr marL="0" marR="0">
                        <a:spcBef>
                          <a:spcPts val="0"/>
                        </a:spcBef>
                        <a:spcAft>
                          <a:spcPts val="0"/>
                        </a:spcAft>
                      </a:pPr>
                      <a:r>
                        <a:rPr lang="en-US" sz="1400" dirty="0">
                          <a:latin typeface="Arial" charset="0"/>
                          <a:ea typeface="Arial" charset="0"/>
                          <a:cs typeface="Arial" charset="0"/>
                        </a:rPr>
                        <a:t>      Cost of var.</a:t>
                      </a:r>
                      <a:r>
                        <a:rPr lang="en-US" sz="1400" baseline="0" dirty="0">
                          <a:latin typeface="Arial" charset="0"/>
                          <a:ea typeface="Arial" charset="0"/>
                          <a:cs typeface="Arial" charset="0"/>
                        </a:rPr>
                        <a:t> </a:t>
                      </a:r>
                      <a:r>
                        <a:rPr lang="en-US" sz="1400" dirty="0">
                          <a:latin typeface="Arial" charset="0"/>
                          <a:ea typeface="Arial" charset="0"/>
                          <a:cs typeface="Arial" charset="0"/>
                        </a:rPr>
                        <a:t>materials</a:t>
                      </a:r>
                      <a:r>
                        <a:rPr lang="en-US" sz="1400" baseline="0" dirty="0">
                          <a:latin typeface="Arial" charset="0"/>
                          <a:ea typeface="Arial" charset="0"/>
                          <a:cs typeface="Arial" charset="0"/>
                        </a:rPr>
                        <a:t> exp.</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$2.82   </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1318">
                <a:tc>
                  <a:txBody>
                    <a:bodyPr/>
                    <a:lstStyle/>
                    <a:p>
                      <a:pPr marL="0" marR="0">
                        <a:spcBef>
                          <a:spcPts val="0"/>
                        </a:spcBef>
                        <a:spcAft>
                          <a:spcPts val="0"/>
                        </a:spcAft>
                      </a:pPr>
                      <a:r>
                        <a:rPr lang="en-US" sz="1400" dirty="0">
                          <a:latin typeface="Arial" charset="0"/>
                          <a:ea typeface="Arial" charset="0"/>
                          <a:cs typeface="Arial" charset="0"/>
                        </a:rPr>
                        <a:t>      Cost</a:t>
                      </a:r>
                      <a:r>
                        <a:rPr lang="en-US" sz="1400" baseline="0" dirty="0">
                          <a:latin typeface="Arial" charset="0"/>
                          <a:ea typeface="Arial" charset="0"/>
                          <a:cs typeface="Arial" charset="0"/>
                        </a:rPr>
                        <a:t> of l</a:t>
                      </a:r>
                      <a:r>
                        <a:rPr lang="en-US" sz="1400" dirty="0">
                          <a:latin typeface="Arial" charset="0"/>
                          <a:ea typeface="Arial" charset="0"/>
                          <a:cs typeface="Arial" charset="0"/>
                        </a:rPr>
                        <a:t>abor </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$2,908.80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4908">
                <a:tc>
                  <a:txBody>
                    <a:bodyPr/>
                    <a:lstStyle/>
                    <a:p>
                      <a:pPr marL="0" marR="0">
                        <a:spcBef>
                          <a:spcPts val="0"/>
                        </a:spcBef>
                        <a:spcAft>
                          <a:spcPts val="0"/>
                        </a:spcAft>
                      </a:pPr>
                      <a:r>
                        <a:rPr lang="en-US" sz="1400" dirty="0">
                          <a:latin typeface="Arial" charset="0"/>
                          <a:ea typeface="Arial" charset="0"/>
                          <a:cs typeface="Arial" charset="0"/>
                        </a:rPr>
                        <a:t>      Other</a:t>
                      </a:r>
                      <a:r>
                        <a:rPr lang="en-US" sz="1400" baseline="0" dirty="0">
                          <a:latin typeface="Arial" charset="0"/>
                          <a:ea typeface="Arial" charset="0"/>
                          <a:cs typeface="Arial" charset="0"/>
                        </a:rPr>
                        <a:t> variable costs</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400" dirty="0">
                          <a:latin typeface="Arial" charset="0"/>
                          <a:ea typeface="Arial" charset="0"/>
                          <a:cs typeface="Arial" charset="0"/>
                        </a:rPr>
                        <a:t>$36.00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1318">
                <a:tc>
                  <a:txBody>
                    <a:bodyPr/>
                    <a:lstStyle/>
                    <a:p>
                      <a:pPr marL="0" marR="0">
                        <a:spcBef>
                          <a:spcPts val="0"/>
                        </a:spcBef>
                        <a:spcAft>
                          <a:spcPts val="0"/>
                        </a:spcAft>
                      </a:pPr>
                      <a:r>
                        <a:rPr lang="en-US" sz="1400" b="1" dirty="0">
                          <a:latin typeface="Arial" charset="0"/>
                          <a:ea typeface="Arial" charset="0"/>
                          <a:cs typeface="Arial" charset="0"/>
                        </a:rPr>
                        <a:t>Total</a:t>
                      </a:r>
                      <a:r>
                        <a:rPr lang="en-US" sz="1400" b="1" baseline="0" dirty="0">
                          <a:latin typeface="Arial" charset="0"/>
                          <a:ea typeface="Arial" charset="0"/>
                          <a:cs typeface="Arial" charset="0"/>
                        </a:rPr>
                        <a:t> COGS/ COSS</a:t>
                      </a: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ea typeface="Arial" charset="0"/>
                          <a:cs typeface="Arial" charset="0"/>
                        </a:rPr>
                        <a:t>$2,947.62</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1318">
                <a:tc>
                  <a:txBody>
                    <a:bodyPr/>
                    <a:lstStyle/>
                    <a:p>
                      <a:pPr marL="0" marR="0">
                        <a:spcBef>
                          <a:spcPts val="0"/>
                        </a:spcBef>
                        <a:spcAft>
                          <a:spcPts val="0"/>
                        </a:spcAft>
                      </a:pPr>
                      <a:r>
                        <a:rPr lang="en-US" sz="1400" b="1" dirty="0">
                          <a:latin typeface="Arial" charset="0"/>
                          <a:ea typeface="Arial" charset="0"/>
                          <a:cs typeface="Arial" charset="0"/>
                        </a:rPr>
                        <a:t>Contribution Margin</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50" b="1" dirty="0">
                          <a:latin typeface="Arial" charset="0"/>
                          <a:ea typeface="Arial" charset="0"/>
                          <a:cs typeface="Arial" charset="0"/>
                        </a:rPr>
                        <a:t>$10,012.38</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57082015"/>
              </p:ext>
            </p:extLst>
          </p:nvPr>
        </p:nvGraphicFramePr>
        <p:xfrm>
          <a:off x="289558" y="1540501"/>
          <a:ext cx="4572000" cy="110588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266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charset="0"/>
                        </a:rPr>
                        <a:t>Definition</a:t>
                      </a:r>
                      <a:r>
                        <a:rPr lang="en-US" sz="1400" b="1" baseline="0" dirty="0">
                          <a:solidFill>
                            <a:schemeClr val="bg1"/>
                          </a:solidFill>
                          <a:latin typeface="Arial" charset="0"/>
                        </a:rPr>
                        <a:t> of One Unit</a:t>
                      </a:r>
                      <a:endParaRPr lang="en-US" sz="1400" b="1"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8010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Arial" panose="020B0604020202020204" pitchFamily="34" charset="0"/>
                          <a:cs typeface="Arial" panose="020B0604020202020204" pitchFamily="34" charset="0"/>
                        </a:rPr>
                        <a:t>One Jazz movement class of 6 children, 90 minutes</a:t>
                      </a:r>
                      <a:r>
                        <a:rPr lang="en-US" sz="1500" b="0" baseline="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a day , 3 days a week , for 1 School</a:t>
                      </a:r>
                      <a:r>
                        <a:rPr lang="en-US" sz="1500" b="0" baseline="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Year</a:t>
                      </a:r>
                      <a:r>
                        <a:rPr lang="en-US" sz="1500" b="0" baseline="0" dirty="0">
                          <a:solidFill>
                            <a:schemeClr val="tx1"/>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Arial" panose="020B0604020202020204" pitchFamily="34" charset="0"/>
                          <a:cs typeface="Arial" panose="020B0604020202020204" pitchFamily="34" charset="0"/>
                        </a:rPr>
                        <a:t>(Sept- 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3333"/>
          <a:stretch/>
        </p:blipFill>
        <p:spPr>
          <a:xfrm>
            <a:off x="7620000" y="6035040"/>
            <a:ext cx="1524000" cy="822960"/>
          </a:xfrm>
          <a:prstGeom prst="rect">
            <a:avLst/>
          </a:prstGeom>
        </p:spPr>
      </p:pic>
      <p:pic>
        <p:nvPicPr>
          <p:cNvPr id="2" name="Picture 1"/>
          <p:cNvPicPr>
            <a:picLocks noChangeAspect="1"/>
          </p:cNvPicPr>
          <p:nvPr/>
        </p:nvPicPr>
        <p:blipFill>
          <a:blip r:embed="rId4"/>
          <a:stretch>
            <a:fillRect/>
          </a:stretch>
        </p:blipFill>
        <p:spPr>
          <a:xfrm>
            <a:off x="304798" y="5828958"/>
            <a:ext cx="934558" cy="921929"/>
          </a:xfrm>
          <a:prstGeom prst="rect">
            <a:avLst/>
          </a:prstGeom>
        </p:spPr>
      </p:pic>
      <p:sp>
        <p:nvSpPr>
          <p:cNvPr id="5" name="Rectangle 1">
            <a:extLst>
              <a:ext uri="{FF2B5EF4-FFF2-40B4-BE49-F238E27FC236}">
                <a16:creationId xmlns:a16="http://schemas.microsoft.com/office/drawing/2014/main" id="{4B395973-E239-4AA0-8E65-C15FC41ABC08}"/>
              </a:ext>
            </a:extLst>
          </p:cNvPr>
          <p:cNvSpPr>
            <a:spLocks noChangeArrowheads="1"/>
          </p:cNvSpPr>
          <p:nvPr/>
        </p:nvSpPr>
        <p:spPr bwMode="auto">
          <a:xfrm>
            <a:off x="304798" y="4785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Table 5">
            <a:extLst>
              <a:ext uri="{FF2B5EF4-FFF2-40B4-BE49-F238E27FC236}">
                <a16:creationId xmlns:a16="http://schemas.microsoft.com/office/drawing/2014/main" id="{52BEEC1A-FFA9-4D7B-89C1-127BA2F92218}"/>
              </a:ext>
            </a:extLst>
          </p:cNvPr>
          <p:cNvGraphicFramePr>
            <a:graphicFrameLocks noGrp="1"/>
          </p:cNvGraphicFramePr>
          <p:nvPr>
            <p:extLst>
              <p:ext uri="{D42A27DB-BD31-4B8C-83A1-F6EECF244321}">
                <p14:modId xmlns:p14="http://schemas.microsoft.com/office/powerpoint/2010/main" val="295307301"/>
              </p:ext>
            </p:extLst>
          </p:nvPr>
        </p:nvGraphicFramePr>
        <p:xfrm>
          <a:off x="289558" y="4854335"/>
          <a:ext cx="4572000" cy="914400"/>
        </p:xfrm>
        <a:graphic>
          <a:graphicData uri="http://schemas.openxmlformats.org/drawingml/2006/table">
            <a:tbl>
              <a:tblPr/>
              <a:tblGrid>
                <a:gridCol w="1475537">
                  <a:extLst>
                    <a:ext uri="{9D8B030D-6E8A-4147-A177-3AD203B41FA5}">
                      <a16:colId xmlns:a16="http://schemas.microsoft.com/office/drawing/2014/main" val="4010907044"/>
                    </a:ext>
                  </a:extLst>
                </a:gridCol>
                <a:gridCol w="352644">
                  <a:extLst>
                    <a:ext uri="{9D8B030D-6E8A-4147-A177-3AD203B41FA5}">
                      <a16:colId xmlns:a16="http://schemas.microsoft.com/office/drawing/2014/main" val="3824068986"/>
                    </a:ext>
                  </a:extLst>
                </a:gridCol>
                <a:gridCol w="1116706">
                  <a:extLst>
                    <a:ext uri="{9D8B030D-6E8A-4147-A177-3AD203B41FA5}">
                      <a16:colId xmlns:a16="http://schemas.microsoft.com/office/drawing/2014/main" val="1295032974"/>
                    </a:ext>
                  </a:extLst>
                </a:gridCol>
                <a:gridCol w="272217">
                  <a:extLst>
                    <a:ext uri="{9D8B030D-6E8A-4147-A177-3AD203B41FA5}">
                      <a16:colId xmlns:a16="http://schemas.microsoft.com/office/drawing/2014/main" val="2823963622"/>
                    </a:ext>
                  </a:extLst>
                </a:gridCol>
                <a:gridCol w="1354896">
                  <a:extLst>
                    <a:ext uri="{9D8B030D-6E8A-4147-A177-3AD203B41FA5}">
                      <a16:colId xmlns:a16="http://schemas.microsoft.com/office/drawing/2014/main" val="3761712619"/>
                    </a:ext>
                  </a:extLst>
                </a:gridCol>
              </a:tblGrid>
              <a:tr h="304800">
                <a:tc gridSpan="5">
                  <a:txBody>
                    <a:bodyPr/>
                    <a:lstStyle/>
                    <a:p>
                      <a:pPr algn="ctr" rtl="0" fontAlgn="ctr">
                        <a:spcBef>
                          <a:spcPts val="0"/>
                        </a:spcBef>
                        <a:spcAft>
                          <a:spcPts val="0"/>
                        </a:spcAft>
                      </a:pPr>
                      <a:r>
                        <a:rPr lang="en-US" sz="1400" b="1" i="0" u="none" strike="noStrike" dirty="0">
                          <a:solidFill>
                            <a:srgbClr val="FFFFFF"/>
                          </a:solidFill>
                          <a:effectLst/>
                          <a:latin typeface="Arial" panose="020B0604020202020204" pitchFamily="34" charset="0"/>
                        </a:rPr>
                        <a:t>Monthly Break Even Units</a:t>
                      </a:r>
                      <a:endParaRPr lang="en-US" dirty="0">
                        <a:effectLst/>
                      </a:endParaRPr>
                    </a:p>
                  </a:txBody>
                  <a:tcPr marL="66675" marR="666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9208290"/>
                  </a:ext>
                </a:extLst>
              </a:tr>
              <a:tr h="304800">
                <a:tc>
                  <a:txBody>
                    <a:bodyPr/>
                    <a:lstStyle/>
                    <a:p>
                      <a:pPr marL="0" algn="ctr" defTabSz="457207" rtl="0" eaLnBrk="1" fontAlgn="ctr"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ea typeface="+mn-ea"/>
                          <a:cs typeface="+mn-cs"/>
                        </a:rPr>
                        <a:t>$26,990.00</a:t>
                      </a:r>
                    </a:p>
                  </a:txBody>
                  <a:tcPr marL="66675" marR="66675">
                    <a:lnL w="12697"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rowSpan="2">
                  <a:txBody>
                    <a:bodyPr/>
                    <a:lstStyle/>
                    <a:p>
                      <a:pPr algn="r" rtl="0" fontAlgn="ctr">
                        <a:spcBef>
                          <a:spcPts val="0"/>
                        </a:spcBef>
                        <a:spcAft>
                          <a:spcPts val="0"/>
                        </a:spcAft>
                      </a:pPr>
                      <a:r>
                        <a:rPr lang="en-US" sz="1400" b="0" i="0" u="none" strike="noStrike" dirty="0">
                          <a:solidFill>
                            <a:srgbClr val="000000"/>
                          </a:solidFill>
                          <a:effectLst/>
                          <a:latin typeface="Arial" panose="020B0604020202020204" pitchFamily="34" charset="0"/>
                        </a:rPr>
                        <a:t>=</a:t>
                      </a:r>
                      <a:endParaRPr lang="en-US" dirty="0">
                        <a:effectLst/>
                      </a:endParaRPr>
                    </a:p>
                  </a:txBody>
                  <a:tcPr marL="66675" marR="66675"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2.70</a:t>
                      </a:r>
                      <a:endParaRPr lang="en-US" dirty="0">
                        <a:effectLst/>
                      </a:endParaRPr>
                    </a:p>
                  </a:txBody>
                  <a:tcPr marL="66675" marR="666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rtl="0" fontAlgn="ctr">
                        <a:spcBef>
                          <a:spcPts val="0"/>
                        </a:spcBef>
                        <a:spcAft>
                          <a:spcPts val="0"/>
                        </a:spcAft>
                      </a:pPr>
                      <a:r>
                        <a:rPr lang="en-US" sz="1400" b="0" i="0" u="none" strike="noStrike" dirty="0">
                          <a:solidFill>
                            <a:srgbClr val="000000"/>
                          </a:solidFill>
                          <a:effectLst/>
                          <a:latin typeface="Arial" panose="020B0604020202020204" pitchFamily="34" charset="0"/>
                        </a:rPr>
                        <a:t>≈</a:t>
                      </a:r>
                      <a:endParaRPr lang="en-US" dirty="0">
                        <a:effectLst/>
                      </a:endParaRPr>
                    </a:p>
                  </a:txBody>
                  <a:tcPr marL="66675" marR="666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rtl="0" fontAlgn="ctr">
                        <a:spcBef>
                          <a:spcPts val="0"/>
                        </a:spcBef>
                        <a:spcAft>
                          <a:spcPts val="0"/>
                        </a:spcAft>
                      </a:pPr>
                      <a:r>
                        <a:rPr lang="en-US" sz="1600" b="1" i="0" u="none" strike="noStrike" dirty="0">
                          <a:solidFill>
                            <a:srgbClr val="000000"/>
                          </a:solidFill>
                          <a:effectLst/>
                          <a:latin typeface="Arial" panose="020B0604020202020204" pitchFamily="34" charset="0"/>
                        </a:rPr>
                        <a:t>3</a:t>
                      </a:r>
                      <a:r>
                        <a:rPr lang="en-US" sz="1600" b="1" i="0" u="none" strike="noStrike" baseline="0" dirty="0">
                          <a:solidFill>
                            <a:srgbClr val="000000"/>
                          </a:solidFill>
                          <a:effectLst/>
                          <a:latin typeface="Arial" panose="020B0604020202020204" pitchFamily="34" charset="0"/>
                        </a:rPr>
                        <a:t> Yearly Contracts</a:t>
                      </a:r>
                      <a:endParaRPr lang="en-US" dirty="0">
                        <a:effectLst/>
                      </a:endParaRPr>
                    </a:p>
                  </a:txBody>
                  <a:tcPr marL="66675" marR="66675" anchor="ctr">
                    <a:lnL w="12700" cap="flat" cmpd="sng" algn="ctr">
                      <a:noFill/>
                      <a:prstDash val="solid"/>
                      <a:round/>
                      <a:headEnd type="none" w="med" len="med"/>
                      <a:tailEnd type="none" w="med" len="med"/>
                    </a:lnL>
                    <a:lnR w="12697"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3780026"/>
                  </a:ext>
                </a:extLst>
              </a:tr>
              <a:tr h="304800">
                <a:tc>
                  <a:txBody>
                    <a:bodyPr/>
                    <a:lstStyle/>
                    <a:p>
                      <a:pPr marL="0" algn="ctr" defTabSz="457207" rtl="0" eaLnBrk="1" fontAlgn="ctr" latinLnBrk="0" hangingPunct="1">
                        <a:spcBef>
                          <a:spcPts val="0"/>
                        </a:spcBef>
                        <a:spcAft>
                          <a:spcPts val="0"/>
                        </a:spcAft>
                      </a:pPr>
                      <a:r>
                        <a:rPr lang="en-US" sz="1400" b="0" i="0" u="none" strike="noStrike" kern="1200" dirty="0">
                          <a:solidFill>
                            <a:srgbClr val="000000"/>
                          </a:solidFill>
                          <a:effectLst/>
                          <a:latin typeface="Arial" panose="020B0604020202020204" pitchFamily="34" charset="0"/>
                          <a:ea typeface="+mn-ea"/>
                          <a:cs typeface="+mn-cs"/>
                        </a:rPr>
                        <a:t>$10,012.38</a:t>
                      </a:r>
                    </a:p>
                  </a:txBody>
                  <a:tcPr marL="66675" marR="66675">
                    <a:lnL w="12697"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47347520"/>
                  </a:ext>
                </a:extLst>
              </a:tr>
            </a:tbl>
          </a:graphicData>
        </a:graphic>
      </p:graphicFrame>
      <p:sp>
        <p:nvSpPr>
          <p:cNvPr id="7" name="Rectangle 2">
            <a:extLst>
              <a:ext uri="{FF2B5EF4-FFF2-40B4-BE49-F238E27FC236}">
                <a16:creationId xmlns:a16="http://schemas.microsoft.com/office/drawing/2014/main" id="{7F429EBF-F1FD-4F64-AF30-071429F59956}"/>
              </a:ext>
            </a:extLst>
          </p:cNvPr>
          <p:cNvSpPr>
            <a:spLocks noChangeArrowheads="1"/>
          </p:cNvSpPr>
          <p:nvPr/>
        </p:nvSpPr>
        <p:spPr bwMode="auto">
          <a:xfrm>
            <a:off x="1897063" y="3678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49581" y="442759"/>
            <a:ext cx="8229600" cy="1143000"/>
          </a:xfrm>
        </p:spPr>
        <p:txBody>
          <a:bodyPr>
            <a:noAutofit/>
          </a:bodyPr>
          <a:lstStyle/>
          <a:p>
            <a:pPr algn="ctr"/>
            <a:r>
              <a:rPr lang="en-US" sz="4500" u="sng" dirty="0">
                <a:solidFill>
                  <a:schemeClr val="tx1"/>
                </a:solidFill>
                <a:latin typeface="Andalus" panose="02020603050405020304" pitchFamily="18" charset="-78"/>
                <a:cs typeface="Andalus" panose="02020603050405020304" pitchFamily="18" charset="-78"/>
              </a:rPr>
              <a:t>Market Analysis</a:t>
            </a: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440635088"/>
              </p:ext>
            </p:extLst>
          </p:nvPr>
        </p:nvGraphicFramePr>
        <p:xfrm>
          <a:off x="3589019" y="2285999"/>
          <a:ext cx="5105400" cy="365760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301752">
                <a:tc gridSpan="2">
                  <a:txBody>
                    <a:bodyPr/>
                    <a:lstStyle/>
                    <a:p>
                      <a:pPr algn="ctr"/>
                      <a:r>
                        <a:rPr lang="en-US" sz="1400" dirty="0">
                          <a:solidFill>
                            <a:schemeClr val="bg1"/>
                          </a:solidFill>
                          <a:latin typeface="Arial" charset="0"/>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0000"/>
                  </a:ext>
                </a:extLst>
              </a:tr>
              <a:tr h="121920">
                <a:tc>
                  <a:txBody>
                    <a:bodyPr/>
                    <a:lstStyle/>
                    <a:p>
                      <a:pPr algn="ctr"/>
                      <a:r>
                        <a:rPr lang="en-US" sz="1400" b="1" dirty="0">
                          <a:solidFill>
                            <a:schemeClr val="tx1"/>
                          </a:solidFill>
                          <a:latin typeface="Arial" charset="0"/>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37160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dirty="0">
                          <a:solidFill>
                            <a:schemeClr val="tx1"/>
                          </a:solidFill>
                          <a:latin typeface="Arial" charset="0"/>
                        </a:rPr>
                        <a:t>Men and women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dirty="0">
                          <a:solidFill>
                            <a:schemeClr val="tx1"/>
                          </a:solidFill>
                          <a:latin typeface="Arial" charset="0"/>
                        </a:rPr>
                        <a:t>Ages 25+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dirty="0">
                          <a:solidFill>
                            <a:schemeClr val="tx1"/>
                          </a:solidFill>
                          <a:latin typeface="Arial" charset="0"/>
                        </a:rPr>
                        <a:t>With children or family member with a disability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dirty="0">
                          <a:solidFill>
                            <a:schemeClr val="tx1"/>
                          </a:solidFill>
                          <a:latin typeface="Arial" charset="0"/>
                        </a:rPr>
                        <a:t>Mid to high </a:t>
                      </a:r>
                      <a:r>
                        <a:rPr lang="en-US" sz="1400" b="0" dirty="0" smtClean="0">
                          <a:solidFill>
                            <a:schemeClr val="tx1"/>
                          </a:solidFill>
                          <a:latin typeface="Arial" charset="0"/>
                        </a:rPr>
                        <a:t>income</a:t>
                      </a:r>
                      <a:endParaRPr lang="en-US" sz="1400" b="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dirty="0">
                          <a:solidFill>
                            <a:schemeClr val="tx1"/>
                          </a:solidFill>
                          <a:latin typeface="Arial" charset="0"/>
                        </a:rPr>
                        <a:t>Hartford County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Buying</a:t>
                      </a:r>
                      <a:r>
                        <a:rPr lang="en-US" sz="1400" b="1" baseline="0" dirty="0">
                          <a:solidFill>
                            <a:schemeClr val="tx1"/>
                          </a:solidFill>
                          <a:latin typeface="Arial" charset="0"/>
                        </a:rPr>
                        <a:t> Patterns</a:t>
                      </a:r>
                      <a:endParaRPr lang="en-US" sz="1400" b="1"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37160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baseline="0" dirty="0" smtClean="0">
                          <a:solidFill>
                            <a:schemeClr val="tx1"/>
                          </a:solidFill>
                          <a:latin typeface="Arial" charset="0"/>
                        </a:rPr>
                        <a:t>Opportunity </a:t>
                      </a:r>
                      <a:r>
                        <a:rPr lang="en-US" sz="1400" b="0" baseline="0" dirty="0">
                          <a:solidFill>
                            <a:schemeClr val="tx1"/>
                          </a:solidFill>
                          <a:latin typeface="Arial" charset="0"/>
                        </a:rPr>
                        <a:t>Seeking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baseline="0" dirty="0">
                          <a:solidFill>
                            <a:schemeClr val="tx1"/>
                          </a:solidFill>
                          <a:latin typeface="Arial" charset="0"/>
                        </a:rPr>
                        <a:t>Time Manageable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baseline="0" dirty="0">
                          <a:solidFill>
                            <a:schemeClr val="tx1"/>
                          </a:solidFill>
                          <a:latin typeface="Arial" charset="0"/>
                        </a:rPr>
                        <a:t>Economical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0" dirty="0">
                          <a:solidFill>
                            <a:schemeClr val="tx1"/>
                          </a:solidFill>
                          <a:latin typeface="Arial" charset="0"/>
                        </a:rPr>
                        <a:t>Parents who want  improvement </a:t>
                      </a:r>
                      <a:r>
                        <a:rPr lang="en-US" sz="1400" b="0" dirty="0" smtClean="0">
                          <a:solidFill>
                            <a:schemeClr val="tx1"/>
                          </a:solidFill>
                          <a:latin typeface="Arial" charset="0"/>
                        </a:rPr>
                        <a:t>emotionally, </a:t>
                      </a:r>
                      <a:r>
                        <a:rPr lang="en-US" sz="1400" b="0" dirty="0">
                          <a:solidFill>
                            <a:schemeClr val="tx1"/>
                          </a:solidFill>
                          <a:latin typeface="Arial" charset="0"/>
                        </a:rPr>
                        <a:t>physically, and socially for their 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9" name="Group 28"/>
          <p:cNvGrpSpPr/>
          <p:nvPr/>
        </p:nvGrpSpPr>
        <p:grpSpPr>
          <a:xfrm>
            <a:off x="491349" y="2285999"/>
            <a:ext cx="2834640" cy="3632107"/>
            <a:chOff x="5935979" y="2515691"/>
            <a:chExt cx="2834640" cy="3783445"/>
          </a:xfrm>
        </p:grpSpPr>
        <p:grpSp>
          <p:nvGrpSpPr>
            <p:cNvPr id="25" name="Group 24"/>
            <p:cNvGrpSpPr/>
            <p:nvPr/>
          </p:nvGrpSpPr>
          <p:grpSpPr>
            <a:xfrm>
              <a:off x="5943599" y="2801443"/>
              <a:ext cx="2819401" cy="3497693"/>
              <a:chOff x="5638799" y="1965720"/>
              <a:chExt cx="2971801" cy="3646531"/>
            </a:xfrm>
          </p:grpSpPr>
          <p:sp>
            <p:nvSpPr>
              <p:cNvPr id="10" name="AutoShape 3"/>
              <p:cNvSpPr>
                <a:spLocks noChangeArrowheads="1"/>
              </p:cNvSpPr>
              <p:nvPr/>
            </p:nvSpPr>
            <p:spPr bwMode="auto">
              <a:xfrm>
                <a:off x="5638799" y="1965720"/>
                <a:ext cx="2971801" cy="3646531"/>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tx2">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1400" dirty="0">
                  <a:latin typeface="Arial" charset="0"/>
                </a:endParaRPr>
              </a:p>
            </p:txBody>
          </p:sp>
          <p:sp>
            <p:nvSpPr>
              <p:cNvPr id="12" name="Rectangle 11"/>
              <p:cNvSpPr/>
              <p:nvPr/>
            </p:nvSpPr>
            <p:spPr>
              <a:xfrm>
                <a:off x="5867398" y="2188899"/>
                <a:ext cx="2514600" cy="26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charset="0"/>
                  </a:rPr>
                  <a:t>Total Population</a:t>
                </a:r>
              </a:p>
            </p:txBody>
          </p:sp>
          <p:sp>
            <p:nvSpPr>
              <p:cNvPr id="13" name="Rectangle 12"/>
              <p:cNvSpPr/>
              <p:nvPr/>
            </p:nvSpPr>
            <p:spPr>
              <a:xfrm>
                <a:off x="6172197" y="306193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charset="0"/>
                  </a:rPr>
                  <a:t>Target Market Population </a:t>
                </a:r>
              </a:p>
            </p:txBody>
          </p:sp>
          <p:sp>
            <p:nvSpPr>
              <p:cNvPr id="14" name="Rectangle 13"/>
              <p:cNvSpPr/>
              <p:nvPr/>
            </p:nvSpPr>
            <p:spPr>
              <a:xfrm>
                <a:off x="6078072" y="2548463"/>
                <a:ext cx="2074904"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prstClr val="black"/>
                    </a:solidFill>
                    <a:latin typeface="Arial" charset="0"/>
                    <a:ea typeface="Arial" charset="0"/>
                    <a:cs typeface="Arial" charset="0"/>
                  </a:rPr>
                  <a:t>892,000</a:t>
                </a:r>
              </a:p>
            </p:txBody>
          </p:sp>
          <p:sp>
            <p:nvSpPr>
              <p:cNvPr id="22" name="Rectangle 21"/>
              <p:cNvSpPr/>
              <p:nvPr/>
            </p:nvSpPr>
            <p:spPr>
              <a:xfrm>
                <a:off x="6467825" y="4173049"/>
                <a:ext cx="1295400" cy="54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charset="0"/>
                  </a:rPr>
                  <a:t>Market</a:t>
                </a:r>
              </a:p>
              <a:p>
                <a:pPr algn="ctr"/>
                <a:r>
                  <a:rPr lang="en-US" sz="1400" dirty="0">
                    <a:solidFill>
                      <a:schemeClr val="tx1"/>
                    </a:solidFill>
                    <a:latin typeface="Arial" charset="0"/>
                  </a:rPr>
                  <a:t>Size</a:t>
                </a:r>
              </a:p>
            </p:txBody>
          </p:sp>
        </p:grpSp>
        <p:sp>
          <p:nvSpPr>
            <p:cNvPr id="28" name="Rectangle 27"/>
            <p:cNvSpPr/>
            <p:nvPr/>
          </p:nvSpPr>
          <p:spPr>
            <a:xfrm>
              <a:off x="5935979" y="2515691"/>
              <a:ext cx="2834640" cy="336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charset="0"/>
                </a:rPr>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134219082"/>
              </p:ext>
            </p:extLst>
          </p:nvPr>
        </p:nvGraphicFramePr>
        <p:xfrm>
          <a:off x="464819" y="1376671"/>
          <a:ext cx="8229600" cy="6756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01752">
                <a:tc gridSpan="4">
                  <a:txBody>
                    <a:bodyPr/>
                    <a:lstStyle/>
                    <a:p>
                      <a:pPr algn="ctr"/>
                      <a:r>
                        <a:rPr lang="en-US" sz="1400" dirty="0">
                          <a:solidFill>
                            <a:schemeClr val="bg1"/>
                          </a:solidFill>
                          <a:latin typeface="Arial" charset="0"/>
                        </a:rPr>
                        <a:t>Market</a:t>
                      </a:r>
                      <a:r>
                        <a:rPr lang="en-US" sz="1400" baseline="0" dirty="0">
                          <a:solidFill>
                            <a:schemeClr val="bg1"/>
                          </a:solidFill>
                          <a:latin typeface="Arial" charset="0"/>
                        </a:rPr>
                        <a:t> Statistics</a:t>
                      </a:r>
                      <a:endParaRPr lang="en-US" sz="1400"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a:latin typeface="Arial" charset="0"/>
                        </a:rPr>
                        <a:t>Industry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Preforming</a:t>
                      </a:r>
                      <a:r>
                        <a:rPr lang="en-US" sz="1400" b="1" baseline="0" dirty="0">
                          <a:solidFill>
                            <a:schemeClr val="tx1"/>
                          </a:solidFill>
                          <a:latin typeface="Arial" charset="0"/>
                        </a:rPr>
                        <a:t> Arts Companies</a:t>
                      </a:r>
                      <a:endParaRPr lang="en-US" sz="1400" b="1" dirty="0">
                        <a:solidFill>
                          <a:schemeClr val="tx1"/>
                        </a:solidFill>
                        <a:latin typeface="Arial"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Arial" charset="0"/>
                        </a:rPr>
                        <a:t>Annual</a:t>
                      </a:r>
                      <a:r>
                        <a:rPr lang="en-US" sz="1400" baseline="0" dirty="0">
                          <a:latin typeface="Arial" charset="0"/>
                        </a:rPr>
                        <a:t> Industry Sales:</a:t>
                      </a:r>
                      <a:endParaRPr lang="en-US" sz="1400" dirty="0">
                        <a:latin typeface="Arial"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rPr>
                        <a:t>$</a:t>
                      </a:r>
                      <a:r>
                        <a:rPr lang="en-US" sz="1400" b="1" dirty="0">
                          <a:solidFill>
                            <a:schemeClr val="tx1"/>
                          </a:solidFill>
                          <a:latin typeface="Arial" charset="0"/>
                        </a:rPr>
                        <a:t>15</a:t>
                      </a:r>
                      <a:r>
                        <a:rPr lang="en-US" sz="1400" b="1" baseline="0" dirty="0">
                          <a:solidFill>
                            <a:schemeClr val="tx1"/>
                          </a:solidFill>
                          <a:latin typeface="Arial" charset="0"/>
                        </a:rPr>
                        <a:t> Billion</a:t>
                      </a:r>
                      <a:endParaRPr lang="en-US" sz="1400" b="1" dirty="0">
                        <a:solidFill>
                          <a:schemeClr val="tx1"/>
                        </a:solidFill>
                        <a:latin typeface="Arial"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Rectangle 17"/>
          <p:cNvSpPr/>
          <p:nvPr/>
        </p:nvSpPr>
        <p:spPr>
          <a:xfrm>
            <a:off x="1385406" y="5123040"/>
            <a:ext cx="1046523" cy="20989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prstClr val="black"/>
                </a:solidFill>
                <a:latin typeface="Arial" charset="0"/>
                <a:ea typeface="Arial" charset="0"/>
                <a:cs typeface="Arial" charset="0"/>
              </a:rPr>
              <a:t>1,400</a:t>
            </a: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83333"/>
          <a:stretch/>
        </p:blipFill>
        <p:spPr>
          <a:xfrm>
            <a:off x="7696200" y="6035040"/>
            <a:ext cx="1447800" cy="822960"/>
          </a:xfrm>
          <a:prstGeom prst="rect">
            <a:avLst/>
          </a:prstGeom>
        </p:spPr>
      </p:pic>
      <p:pic>
        <p:nvPicPr>
          <p:cNvPr id="2" name="Picture 1"/>
          <p:cNvPicPr>
            <a:picLocks noChangeAspect="1"/>
          </p:cNvPicPr>
          <p:nvPr/>
        </p:nvPicPr>
        <p:blipFill>
          <a:blip r:embed="rId4"/>
          <a:stretch>
            <a:fillRect/>
          </a:stretch>
        </p:blipFill>
        <p:spPr>
          <a:xfrm>
            <a:off x="212645" y="5820115"/>
            <a:ext cx="918619" cy="906206"/>
          </a:xfrm>
          <a:prstGeom prst="rect">
            <a:avLst/>
          </a:prstGeom>
        </p:spPr>
      </p:pic>
      <p:pic>
        <p:nvPicPr>
          <p:cNvPr id="3" name="Picture 2">
            <a:extLst>
              <a:ext uri="{FF2B5EF4-FFF2-40B4-BE49-F238E27FC236}">
                <a16:creationId xmlns:a16="http://schemas.microsoft.com/office/drawing/2014/main" id="{73F07B3D-F533-49D1-993A-874DC837A165}"/>
              </a:ext>
            </a:extLst>
          </p:cNvPr>
          <p:cNvPicPr>
            <a:picLocks noChangeAspect="1"/>
          </p:cNvPicPr>
          <p:nvPr/>
        </p:nvPicPr>
        <p:blipFill>
          <a:blip r:embed="rId5"/>
          <a:stretch>
            <a:fillRect/>
          </a:stretch>
        </p:blipFill>
        <p:spPr>
          <a:xfrm>
            <a:off x="6705600" y="3287127"/>
            <a:ext cx="1242219" cy="912683"/>
          </a:xfrm>
          <a:prstGeom prst="rect">
            <a:avLst/>
          </a:prstGeom>
        </p:spPr>
      </p:pic>
      <p:sp>
        <p:nvSpPr>
          <p:cNvPr id="17" name="Rectangle 16"/>
          <p:cNvSpPr/>
          <p:nvPr/>
        </p:nvSpPr>
        <p:spPr>
          <a:xfrm>
            <a:off x="1217575" y="4143812"/>
            <a:ext cx="1382190" cy="2391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prstClr val="black"/>
                </a:solidFill>
                <a:latin typeface="Arial" charset="0"/>
                <a:ea typeface="Arial" charset="0"/>
                <a:cs typeface="Arial" charset="0"/>
              </a:rPr>
              <a:t>70,600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55413" y="579145"/>
            <a:ext cx="8229600" cy="1143000"/>
          </a:xfrm>
        </p:spPr>
        <p:txBody>
          <a:bodyPr>
            <a:normAutofit/>
          </a:bodyPr>
          <a:lstStyle/>
          <a:p>
            <a:pPr algn="ctr"/>
            <a:r>
              <a:rPr lang="en-US" sz="4500" u="sng" dirty="0">
                <a:solidFill>
                  <a:schemeClr val="tx1"/>
                </a:solidFill>
                <a:latin typeface="Andalus" panose="02020603050405020304" pitchFamily="18" charset="-78"/>
                <a:cs typeface="Andalus" panose="02020603050405020304" pitchFamily="18" charset="-78"/>
              </a:rPr>
              <a:t>Marketing and Sales</a:t>
            </a:r>
          </a:p>
        </p:txBody>
      </p:sp>
      <p:sp>
        <p:nvSpPr>
          <p:cNvPr id="3" name="Content Placeholder 2"/>
          <p:cNvSpPr>
            <a:spLocks noGrp="1"/>
          </p:cNvSpPr>
          <p:nvPr>
            <p:ph idx="1"/>
          </p:nvPr>
        </p:nvSpPr>
        <p:spPr>
          <a:xfrm>
            <a:off x="344665" y="1719147"/>
            <a:ext cx="8229600" cy="4346525"/>
          </a:xfrm>
        </p:spPr>
        <p:txBody>
          <a:bodyPr>
            <a:normAutofit/>
          </a:bodyPr>
          <a:lstStyle/>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Integrated Social Media Plan</a:t>
            </a:r>
          </a:p>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 Text Message Campaign</a:t>
            </a:r>
          </a:p>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 A YouTube Channel</a:t>
            </a:r>
          </a:p>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Going live on Media- Recitals / Family Studio Days </a:t>
            </a:r>
          </a:p>
          <a:p>
            <a:pPr>
              <a:lnSpc>
                <a:spcPct val="150000"/>
              </a:lnSpc>
              <a:buClrTx/>
              <a:buFont typeface="Wingdings" panose="05000000000000000000" pitchFamily="2" charset="2"/>
              <a:buChar char="Ø"/>
            </a:pPr>
            <a:r>
              <a:rPr lang="en-US" sz="2700" dirty="0">
                <a:latin typeface="Andalus" panose="02020603050405020304" pitchFamily="18" charset="-78"/>
                <a:cs typeface="Andalus" panose="02020603050405020304" pitchFamily="18" charset="-78"/>
              </a:rPr>
              <a:t> Promotions on YouTube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3333"/>
          <a:stretch/>
        </p:blipFill>
        <p:spPr>
          <a:xfrm>
            <a:off x="7620000" y="6035040"/>
            <a:ext cx="1524000" cy="822960"/>
          </a:xfrm>
          <a:prstGeom prst="rect">
            <a:avLst/>
          </a:prstGeom>
        </p:spPr>
      </p:pic>
      <p:pic>
        <p:nvPicPr>
          <p:cNvPr id="2" name="Picture 1"/>
          <p:cNvPicPr>
            <a:picLocks noChangeAspect="1"/>
          </p:cNvPicPr>
          <p:nvPr/>
        </p:nvPicPr>
        <p:blipFill>
          <a:blip r:embed="rId4"/>
          <a:stretch>
            <a:fillRect/>
          </a:stretch>
        </p:blipFill>
        <p:spPr>
          <a:xfrm>
            <a:off x="344665" y="5554271"/>
            <a:ext cx="1036813" cy="1022802"/>
          </a:xfrm>
          <a:prstGeom prst="rect">
            <a:avLst/>
          </a:prstGeom>
        </p:spPr>
      </p:pic>
      <p:pic>
        <p:nvPicPr>
          <p:cNvPr id="1028" name="Picture 4" descr="Image result for text message bubble">
            <a:extLst>
              <a:ext uri="{FF2B5EF4-FFF2-40B4-BE49-F238E27FC236}">
                <a16:creationId xmlns:a16="http://schemas.microsoft.com/office/drawing/2014/main" id="{758591DD-D294-47AC-9880-A5E7468502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2362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ell phone&#10;&#10;Description generated with very high confidence">
            <a:extLst>
              <a:ext uri="{FF2B5EF4-FFF2-40B4-BE49-F238E27FC236}">
                <a16:creationId xmlns:a16="http://schemas.microsoft.com/office/drawing/2014/main" id="{FDBFCC38-A59B-4CE8-942B-82CE61B65C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82" b="37062"/>
          <a:stretch/>
        </p:blipFill>
        <p:spPr>
          <a:xfrm>
            <a:off x="6553200" y="1299703"/>
            <a:ext cx="2382157" cy="2810794"/>
          </a:xfrm>
          <a:prstGeom prst="rect">
            <a:avLst/>
          </a:prstGeom>
        </p:spPr>
      </p:pic>
      <p:sp>
        <p:nvSpPr>
          <p:cNvPr id="9" name="AutoShape 6" descr="Image result for a white circle">
            <a:extLst>
              <a:ext uri="{FF2B5EF4-FFF2-40B4-BE49-F238E27FC236}">
                <a16:creationId xmlns:a16="http://schemas.microsoft.com/office/drawing/2014/main" id="{FE3A02F1-B9A5-4EE4-9784-D28CF0CA291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Oval 9">
            <a:extLst>
              <a:ext uri="{FF2B5EF4-FFF2-40B4-BE49-F238E27FC236}">
                <a16:creationId xmlns:a16="http://schemas.microsoft.com/office/drawing/2014/main" id="{EC800929-FBA5-4745-99E1-DAA934F45405}"/>
              </a:ext>
            </a:extLst>
          </p:cNvPr>
          <p:cNvSpPr/>
          <p:nvPr/>
        </p:nvSpPr>
        <p:spPr>
          <a:xfrm>
            <a:off x="6602570" y="1680411"/>
            <a:ext cx="509814" cy="5454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28A9D75-3D73-42E8-9762-FDCAAC831908}"/>
              </a:ext>
            </a:extLst>
          </p:cNvPr>
          <p:cNvPicPr>
            <a:picLocks noChangeAspect="1"/>
          </p:cNvPicPr>
          <p:nvPr/>
        </p:nvPicPr>
        <p:blipFill>
          <a:blip r:embed="rId4"/>
          <a:stretch>
            <a:fillRect/>
          </a:stretch>
        </p:blipFill>
        <p:spPr>
          <a:xfrm>
            <a:off x="6670384" y="1710669"/>
            <a:ext cx="464177" cy="457904"/>
          </a:xfrm>
          <a:prstGeom prst="rect">
            <a:avLst/>
          </a:prstGeom>
        </p:spPr>
      </p:pic>
      <p:sp>
        <p:nvSpPr>
          <p:cNvPr id="11" name="Rectangle 10">
            <a:extLst>
              <a:ext uri="{FF2B5EF4-FFF2-40B4-BE49-F238E27FC236}">
                <a16:creationId xmlns:a16="http://schemas.microsoft.com/office/drawing/2014/main" id="{0765A422-DC2F-43D8-8033-DE2155EDA8EC}"/>
              </a:ext>
            </a:extLst>
          </p:cNvPr>
          <p:cNvSpPr/>
          <p:nvPr/>
        </p:nvSpPr>
        <p:spPr>
          <a:xfrm rot="5400000" flipH="1">
            <a:off x="7371005" y="1683961"/>
            <a:ext cx="111798" cy="105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6" name="Picture 12" descr="Image result for special need kids dancing">
            <a:extLst>
              <a:ext uri="{FF2B5EF4-FFF2-40B4-BE49-F238E27FC236}">
                <a16:creationId xmlns:a16="http://schemas.microsoft.com/office/drawing/2014/main" id="{FEE90C1A-EDF0-4258-934D-260C7E7C05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3269480"/>
            <a:ext cx="820987" cy="8410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pecial need kids dancing">
            <a:extLst>
              <a:ext uri="{FF2B5EF4-FFF2-40B4-BE49-F238E27FC236}">
                <a16:creationId xmlns:a16="http://schemas.microsoft.com/office/drawing/2014/main" id="{B35C33FC-8867-4390-ACDA-4F6091BD8A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4187" y="3259227"/>
            <a:ext cx="840355" cy="8512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pecial need kids dancing">
            <a:extLst>
              <a:ext uri="{FF2B5EF4-FFF2-40B4-BE49-F238E27FC236}">
                <a16:creationId xmlns:a16="http://schemas.microsoft.com/office/drawing/2014/main" id="{C0AB90CA-5AFF-4A0E-9A96-E8F537979A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871" r="11796"/>
          <a:stretch/>
        </p:blipFill>
        <p:spPr bwMode="auto">
          <a:xfrm>
            <a:off x="8204472" y="3269479"/>
            <a:ext cx="730885" cy="8410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1AFAD2F-129D-45EC-B0E5-429387773CCC}"/>
              </a:ext>
            </a:extLst>
          </p:cNvPr>
          <p:cNvSpPr/>
          <p:nvPr/>
        </p:nvSpPr>
        <p:spPr>
          <a:xfrm>
            <a:off x="6590754" y="2298078"/>
            <a:ext cx="2172246" cy="418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A0E5D4A-677E-47EB-A7D3-534492A5DF66}"/>
              </a:ext>
            </a:extLst>
          </p:cNvPr>
          <p:cNvSpPr txBox="1"/>
          <p:nvPr/>
        </p:nvSpPr>
        <p:spPr>
          <a:xfrm>
            <a:off x="6553200" y="2281074"/>
            <a:ext cx="2172246" cy="507831"/>
          </a:xfrm>
          <a:prstGeom prst="rect">
            <a:avLst/>
          </a:prstGeom>
          <a:noFill/>
        </p:spPr>
        <p:txBody>
          <a:bodyPr wrap="square" rtlCol="0">
            <a:spAutoFit/>
          </a:bodyPr>
          <a:lstStyle/>
          <a:p>
            <a:r>
              <a:rPr lang="en-US" sz="900" dirty="0">
                <a:solidFill>
                  <a:schemeClr val="tx1">
                    <a:lumMod val="50000"/>
                    <a:lumOff val="50000"/>
                  </a:schemeClr>
                </a:solidFill>
              </a:rPr>
              <a:t>A place where happiness rises and lives are changed, Welcome to the family </a:t>
            </a:r>
          </a:p>
        </p:txBody>
      </p:sp>
      <p:pic>
        <p:nvPicPr>
          <p:cNvPr id="15" name="Picture 14">
            <a:extLst>
              <a:ext uri="{FF2B5EF4-FFF2-40B4-BE49-F238E27FC236}">
                <a16:creationId xmlns:a16="http://schemas.microsoft.com/office/drawing/2014/main" id="{80D22A5B-A9A3-481D-A5E6-393215ACA981}"/>
              </a:ext>
            </a:extLst>
          </p:cNvPr>
          <p:cNvPicPr>
            <a:picLocks noChangeAspect="1"/>
          </p:cNvPicPr>
          <p:nvPr/>
        </p:nvPicPr>
        <p:blipFill rotWithShape="1">
          <a:blip r:embed="rId10"/>
          <a:srcRect l="13312" t="1" b="25860"/>
          <a:stretch/>
        </p:blipFill>
        <p:spPr>
          <a:xfrm>
            <a:off x="-1" y="1436226"/>
            <a:ext cx="6257443" cy="5423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26464584"/>
              </p:ext>
            </p:extLst>
          </p:nvPr>
        </p:nvGraphicFramePr>
        <p:xfrm>
          <a:off x="729442" y="1296130"/>
          <a:ext cx="7541724" cy="3213388"/>
        </p:xfrm>
        <a:graphic>
          <a:graphicData uri="http://schemas.openxmlformats.org/drawingml/2006/table">
            <a:tbl>
              <a:tblPr firstRow="1" bandRow="1">
                <a:tableStyleId>{5C22544A-7EE6-4342-B048-85BDC9FD1C3A}</a:tableStyleId>
              </a:tblPr>
              <a:tblGrid>
                <a:gridCol w="1885431">
                  <a:extLst>
                    <a:ext uri="{9D8B030D-6E8A-4147-A177-3AD203B41FA5}">
                      <a16:colId xmlns:a16="http://schemas.microsoft.com/office/drawing/2014/main" val="20000"/>
                    </a:ext>
                  </a:extLst>
                </a:gridCol>
                <a:gridCol w="1885431">
                  <a:extLst>
                    <a:ext uri="{9D8B030D-6E8A-4147-A177-3AD203B41FA5}">
                      <a16:colId xmlns:a16="http://schemas.microsoft.com/office/drawing/2014/main" val="20001"/>
                    </a:ext>
                  </a:extLst>
                </a:gridCol>
                <a:gridCol w="1885431">
                  <a:extLst>
                    <a:ext uri="{9D8B030D-6E8A-4147-A177-3AD203B41FA5}">
                      <a16:colId xmlns:a16="http://schemas.microsoft.com/office/drawing/2014/main" val="20002"/>
                    </a:ext>
                  </a:extLst>
                </a:gridCol>
                <a:gridCol w="1885431">
                  <a:extLst>
                    <a:ext uri="{9D8B030D-6E8A-4147-A177-3AD203B41FA5}">
                      <a16:colId xmlns:a16="http://schemas.microsoft.com/office/drawing/2014/main" val="20003"/>
                    </a:ext>
                  </a:extLst>
                </a:gridCol>
              </a:tblGrid>
              <a:tr h="796160">
                <a:tc>
                  <a:txBody>
                    <a:bodyPr/>
                    <a:lstStyle/>
                    <a:p>
                      <a:pPr algn="ctr"/>
                      <a:r>
                        <a:rPr lang="en-US" sz="1600" dirty="0">
                          <a:latin typeface="Arial" charset="0"/>
                        </a:rPr>
                        <a:t>Unique</a:t>
                      </a:r>
                      <a:r>
                        <a:rPr lang="en-US" sz="1600" baseline="0" dirty="0">
                          <a:latin typeface="Arial" charset="0"/>
                        </a:rPr>
                        <a:t> Factors</a:t>
                      </a:r>
                      <a:endParaRPr lang="en-US" sz="1600" dirty="0">
                        <a:latin typeface="Arial" charset="0"/>
                      </a:endParaRPr>
                    </a:p>
                  </a:txBody>
                  <a:tcPr>
                    <a:solidFill>
                      <a:schemeClr val="tx1"/>
                    </a:solidFill>
                  </a:tcPr>
                </a:tc>
                <a:tc>
                  <a:txBody>
                    <a:bodyPr/>
                    <a:lstStyle/>
                    <a:p>
                      <a:pPr algn="ctr"/>
                      <a:r>
                        <a:rPr lang="en-US" sz="1600" dirty="0">
                          <a:solidFill>
                            <a:schemeClr val="tx1"/>
                          </a:solidFill>
                          <a:latin typeface="Arial" charset="0"/>
                        </a:rPr>
                        <a:t>Divergence</a:t>
                      </a:r>
                      <a:r>
                        <a:rPr lang="en-US" sz="1600" baseline="0" dirty="0">
                          <a:solidFill>
                            <a:schemeClr val="tx1"/>
                          </a:solidFill>
                          <a:latin typeface="Arial" charset="0"/>
                        </a:rPr>
                        <a:t> Dance Company, LLC</a:t>
                      </a:r>
                      <a:endParaRPr lang="en-US" sz="1600" dirty="0">
                        <a:solidFill>
                          <a:schemeClr val="tx1"/>
                        </a:solidFill>
                        <a:latin typeface="Arial" charset="0"/>
                      </a:endParaRPr>
                    </a:p>
                  </a:txBody>
                  <a:tcPr>
                    <a:solidFill>
                      <a:schemeClr val="accent5">
                        <a:lumMod val="60000"/>
                        <a:lumOff val="40000"/>
                      </a:schemeClr>
                    </a:solidFill>
                  </a:tcPr>
                </a:tc>
                <a:tc>
                  <a:txBody>
                    <a:bodyPr/>
                    <a:lstStyle/>
                    <a:p>
                      <a:pPr algn="ctr"/>
                      <a:r>
                        <a:rPr lang="en-US" sz="1600" dirty="0">
                          <a:latin typeface="Arial" charset="0"/>
                        </a:rPr>
                        <a:t>GuiDance Dance </a:t>
                      </a:r>
                    </a:p>
                    <a:p>
                      <a:pPr algn="ctr"/>
                      <a:r>
                        <a:rPr lang="en-US" sz="1600" dirty="0">
                          <a:latin typeface="Arial" charset="0"/>
                        </a:rPr>
                        <a:t>Autism</a:t>
                      </a:r>
                    </a:p>
                  </a:txBody>
                  <a:tcPr>
                    <a:solidFill>
                      <a:schemeClr val="tx1"/>
                    </a:solidFill>
                  </a:tcPr>
                </a:tc>
                <a:tc>
                  <a:txBody>
                    <a:bodyPr/>
                    <a:lstStyle/>
                    <a:p>
                      <a:pPr algn="ctr"/>
                      <a:r>
                        <a:rPr lang="en-US" sz="1600" dirty="0">
                          <a:latin typeface="Arial" charset="0"/>
                        </a:rPr>
                        <a:t>Studio 860</a:t>
                      </a:r>
                    </a:p>
                  </a:txBody>
                  <a:tcPr>
                    <a:solidFill>
                      <a:schemeClr val="tx1"/>
                    </a:solidFill>
                  </a:tcPr>
                </a:tc>
                <a:extLst>
                  <a:ext uri="{0D108BD9-81ED-4DB2-BD59-A6C34878D82A}">
                    <a16:rowId xmlns:a16="http://schemas.microsoft.com/office/drawing/2014/main" val="10000"/>
                  </a:ext>
                </a:extLst>
              </a:tr>
              <a:tr h="560261">
                <a:tc>
                  <a:txBody>
                    <a:bodyPr/>
                    <a:lstStyle/>
                    <a:p>
                      <a:pPr algn="l"/>
                      <a:r>
                        <a:rPr lang="en-US" sz="1600" dirty="0">
                          <a:latin typeface="Arial" charset="0"/>
                        </a:rPr>
                        <a:t>Location</a:t>
                      </a:r>
                    </a:p>
                  </a:txBody>
                  <a:tcPr/>
                </a:tc>
                <a:tc>
                  <a:txBody>
                    <a:bodyPr/>
                    <a:lstStyle/>
                    <a:p>
                      <a:pPr algn="ctr"/>
                      <a:r>
                        <a:rPr lang="en-US" sz="1600" dirty="0">
                          <a:solidFill>
                            <a:schemeClr val="tx1"/>
                          </a:solidFill>
                          <a:latin typeface="Arial" charset="0"/>
                        </a:rPr>
                        <a:t>Local ( Hartford, Connecticut)</a:t>
                      </a:r>
                    </a:p>
                  </a:txBody>
                  <a:tcPr>
                    <a:solidFill>
                      <a:schemeClr val="accent5">
                        <a:lumMod val="60000"/>
                        <a:lumOff val="40000"/>
                      </a:schemeClr>
                    </a:solidFill>
                  </a:tcPr>
                </a:tc>
                <a:tc>
                  <a:txBody>
                    <a:bodyPr/>
                    <a:lstStyle/>
                    <a:p>
                      <a:pPr algn="ctr"/>
                      <a:r>
                        <a:rPr lang="en-US" sz="1600" dirty="0">
                          <a:latin typeface="Arial" charset="0"/>
                        </a:rPr>
                        <a:t>North Hollywood, California</a:t>
                      </a:r>
                    </a:p>
                  </a:txBody>
                  <a:tcPr/>
                </a:tc>
                <a:tc>
                  <a:txBody>
                    <a:bodyPr/>
                    <a:lstStyle/>
                    <a:p>
                      <a:pPr algn="ctr"/>
                      <a:r>
                        <a:rPr lang="en-US" sz="1600" dirty="0">
                          <a:latin typeface="Arial" charset="0"/>
                        </a:rPr>
                        <a:t>Local ( Hartford, Connecticut)</a:t>
                      </a:r>
                    </a:p>
                  </a:txBody>
                  <a:tcPr/>
                </a:tc>
                <a:extLst>
                  <a:ext uri="{0D108BD9-81ED-4DB2-BD59-A6C34878D82A}">
                    <a16:rowId xmlns:a16="http://schemas.microsoft.com/office/drawing/2014/main" val="10001"/>
                  </a:ext>
                </a:extLst>
              </a:tr>
              <a:tr h="1267959">
                <a:tc>
                  <a:txBody>
                    <a:bodyPr/>
                    <a:lstStyle/>
                    <a:p>
                      <a:pPr algn="l"/>
                      <a:r>
                        <a:rPr lang="en-US" sz="1600" dirty="0">
                          <a:latin typeface="Arial" charset="0"/>
                        </a:rPr>
                        <a:t>Selection of Services</a:t>
                      </a:r>
                    </a:p>
                  </a:txBody>
                  <a:tcPr/>
                </a:tc>
                <a:tc>
                  <a:txBody>
                    <a:bodyPr/>
                    <a:lstStyle/>
                    <a:p>
                      <a:pPr algn="ctr"/>
                      <a:r>
                        <a:rPr lang="en-US" sz="1600" dirty="0">
                          <a:solidFill>
                            <a:schemeClr val="tx1"/>
                          </a:solidFill>
                          <a:latin typeface="Arial" charset="0"/>
                        </a:rPr>
                        <a:t>Jazz/ Hip Hop</a:t>
                      </a:r>
                    </a:p>
                  </a:txBody>
                  <a:tcPr>
                    <a:solidFill>
                      <a:schemeClr val="accent5">
                        <a:lumMod val="60000"/>
                        <a:lumOff val="40000"/>
                      </a:schemeClr>
                    </a:solidFill>
                  </a:tcPr>
                </a:tc>
                <a:tc>
                  <a:txBody>
                    <a:bodyPr/>
                    <a:lstStyle/>
                    <a:p>
                      <a:pPr algn="ctr"/>
                      <a:r>
                        <a:rPr lang="en-US" sz="1600" dirty="0">
                          <a:latin typeface="Arial" charset="0"/>
                        </a:rPr>
                        <a:t>Aroma and Touch Therapy </a:t>
                      </a:r>
                      <a:r>
                        <a:rPr lang="en-US" sz="1600" dirty="0" smtClean="0">
                          <a:latin typeface="Arial" charset="0"/>
                        </a:rPr>
                        <a:t>Sessions, </a:t>
                      </a:r>
                      <a:r>
                        <a:rPr lang="en-US" sz="1600" dirty="0">
                          <a:latin typeface="Arial" charset="0"/>
                        </a:rPr>
                        <a:t>Rhythmic Combination Classes</a:t>
                      </a:r>
                    </a:p>
                  </a:txBody>
                  <a:tcPr/>
                </a:tc>
                <a:tc>
                  <a:txBody>
                    <a:bodyPr/>
                    <a:lstStyle/>
                    <a:p>
                      <a:pPr algn="ctr"/>
                      <a:r>
                        <a:rPr lang="en-US" sz="1600" dirty="0">
                          <a:latin typeface="Arial" charset="0"/>
                        </a:rPr>
                        <a:t> Jazz, Hip-Hop, </a:t>
                      </a:r>
                      <a:r>
                        <a:rPr lang="en-US" sz="1600" dirty="0" smtClean="0">
                          <a:latin typeface="Arial" charset="0"/>
                        </a:rPr>
                        <a:t>Modern, </a:t>
                      </a:r>
                      <a:r>
                        <a:rPr lang="en-US" sz="1600" dirty="0">
                          <a:latin typeface="Arial" charset="0"/>
                        </a:rPr>
                        <a:t>Pop</a:t>
                      </a:r>
                    </a:p>
                  </a:txBody>
                  <a:tcPr/>
                </a:tc>
                <a:extLst>
                  <a:ext uri="{0D108BD9-81ED-4DB2-BD59-A6C34878D82A}">
                    <a16:rowId xmlns:a16="http://schemas.microsoft.com/office/drawing/2014/main" val="10002"/>
                  </a:ext>
                </a:extLst>
              </a:tr>
              <a:tr h="500668">
                <a:tc>
                  <a:txBody>
                    <a:bodyPr/>
                    <a:lstStyle/>
                    <a:p>
                      <a:pPr algn="l"/>
                      <a:r>
                        <a:rPr lang="en-US" sz="1600" dirty="0">
                          <a:latin typeface="Arial" charset="0"/>
                        </a:rPr>
                        <a:t>Group Size</a:t>
                      </a:r>
                    </a:p>
                  </a:txBody>
                  <a:tcPr/>
                </a:tc>
                <a:tc>
                  <a:txBody>
                    <a:bodyPr/>
                    <a:lstStyle/>
                    <a:p>
                      <a:pPr algn="ctr"/>
                      <a:r>
                        <a:rPr lang="en-US" sz="1600" dirty="0">
                          <a:solidFill>
                            <a:schemeClr val="tx1"/>
                          </a:solidFill>
                          <a:latin typeface="Arial" charset="0"/>
                        </a:rPr>
                        <a:t>6-8</a:t>
                      </a:r>
                    </a:p>
                  </a:txBody>
                  <a:tcPr>
                    <a:solidFill>
                      <a:schemeClr val="accent5">
                        <a:lumMod val="60000"/>
                        <a:lumOff val="40000"/>
                      </a:schemeClr>
                    </a:solidFill>
                  </a:tcPr>
                </a:tc>
                <a:tc>
                  <a:txBody>
                    <a:bodyPr/>
                    <a:lstStyle/>
                    <a:p>
                      <a:pPr algn="ctr"/>
                      <a:r>
                        <a:rPr lang="en-US" sz="1600" dirty="0">
                          <a:latin typeface="Arial" charset="0"/>
                        </a:rPr>
                        <a:t>10-15</a:t>
                      </a:r>
                    </a:p>
                  </a:txBody>
                  <a:tcPr/>
                </a:tc>
                <a:tc>
                  <a:txBody>
                    <a:bodyPr/>
                    <a:lstStyle/>
                    <a:p>
                      <a:pPr algn="ctr"/>
                      <a:r>
                        <a:rPr lang="en-US" sz="1600" dirty="0">
                          <a:latin typeface="Arial" charset="0"/>
                        </a:rPr>
                        <a:t>20-35</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14292716"/>
              </p:ext>
            </p:extLst>
          </p:nvPr>
        </p:nvGraphicFramePr>
        <p:xfrm>
          <a:off x="729442" y="4602952"/>
          <a:ext cx="7541724" cy="1386840"/>
        </p:xfrm>
        <a:graphic>
          <a:graphicData uri="http://schemas.openxmlformats.org/drawingml/2006/table">
            <a:tbl>
              <a:tblPr firstRow="1" bandRow="1">
                <a:tableStyleId>{5C22544A-7EE6-4342-B048-85BDC9FD1C3A}</a:tableStyleId>
              </a:tblPr>
              <a:tblGrid>
                <a:gridCol w="7541724">
                  <a:extLst>
                    <a:ext uri="{9D8B030D-6E8A-4147-A177-3AD203B41FA5}">
                      <a16:colId xmlns:a16="http://schemas.microsoft.com/office/drawing/2014/main" val="20000"/>
                    </a:ext>
                  </a:extLst>
                </a:gridCol>
              </a:tblGrid>
              <a:tr h="328279">
                <a:tc>
                  <a:txBody>
                    <a:bodyPr/>
                    <a:lstStyle/>
                    <a:p>
                      <a:pPr algn="ctr"/>
                      <a:r>
                        <a:rPr lang="en-US" sz="1600" dirty="0">
                          <a:solidFill>
                            <a:schemeClr val="tx1"/>
                          </a:solidFill>
                          <a:latin typeface="Arial" charset="0"/>
                        </a:rPr>
                        <a:t>My Competitive</a:t>
                      </a:r>
                      <a:r>
                        <a:rPr lang="en-US" sz="1600" baseline="0" dirty="0">
                          <a:solidFill>
                            <a:schemeClr val="tx1"/>
                          </a:solidFill>
                          <a:latin typeface="Arial" charset="0"/>
                        </a:rPr>
                        <a:t> Advantages</a:t>
                      </a:r>
                      <a:endParaRPr lang="en-US" sz="160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029603">
                <a:tc>
                  <a:txBody>
                    <a:bodyPr/>
                    <a:lstStyle/>
                    <a:p>
                      <a:pPr marL="0" indent="0">
                        <a:lnSpc>
                          <a:spcPct val="150000"/>
                        </a:lnSpc>
                        <a:buNone/>
                      </a:pPr>
                      <a:r>
                        <a:rPr lang="en-US" sz="1400" dirty="0">
                          <a:latin typeface="Arial" charset="0"/>
                        </a:rPr>
                        <a:t>1. We are a local business</a:t>
                      </a:r>
                    </a:p>
                    <a:p>
                      <a:pPr>
                        <a:lnSpc>
                          <a:spcPct val="150000"/>
                        </a:lnSpc>
                      </a:pPr>
                      <a:r>
                        <a:rPr lang="en-US" sz="1400" dirty="0">
                          <a:latin typeface="Arial" charset="0"/>
                        </a:rPr>
                        <a:t>2. We offer a specific dance style </a:t>
                      </a:r>
                    </a:p>
                    <a:p>
                      <a:pPr>
                        <a:lnSpc>
                          <a:spcPct val="150000"/>
                        </a:lnSpc>
                      </a:pPr>
                      <a:r>
                        <a:rPr lang="en-US" sz="1400" dirty="0">
                          <a:latin typeface="Arial" charset="0"/>
                        </a:rPr>
                        <a:t>3. Smaller Group for a more 1-on-1 experience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4167"/>
          <a:stretch/>
        </p:blipFill>
        <p:spPr>
          <a:xfrm>
            <a:off x="7696200" y="6035040"/>
            <a:ext cx="1447800" cy="822960"/>
          </a:xfrm>
          <a:prstGeom prst="rect">
            <a:avLst/>
          </a:prstGeom>
        </p:spPr>
      </p:pic>
      <p:sp>
        <p:nvSpPr>
          <p:cNvPr id="10" name="Title 1"/>
          <p:cNvSpPr txBox="1">
            <a:spLocks/>
          </p:cNvSpPr>
          <p:nvPr/>
        </p:nvSpPr>
        <p:spPr>
          <a:xfrm>
            <a:off x="164524" y="153130"/>
            <a:ext cx="86715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r>
              <a:rPr lang="en-US" sz="4500" u="sng" dirty="0">
                <a:latin typeface="Andalus" panose="02020603050405020304" pitchFamily="18" charset="-78"/>
                <a:cs typeface="Andalus" panose="02020603050405020304" pitchFamily="18" charset="-78"/>
              </a:rPr>
              <a:t>Competition</a:t>
            </a:r>
          </a:p>
        </p:txBody>
      </p:sp>
      <p:pic>
        <p:nvPicPr>
          <p:cNvPr id="2" name="Picture 1"/>
          <p:cNvPicPr>
            <a:picLocks noChangeAspect="1"/>
          </p:cNvPicPr>
          <p:nvPr/>
        </p:nvPicPr>
        <p:blipFill>
          <a:blip r:embed="rId4"/>
          <a:stretch>
            <a:fillRect/>
          </a:stretch>
        </p:blipFill>
        <p:spPr>
          <a:xfrm>
            <a:off x="228600" y="6035040"/>
            <a:ext cx="849283" cy="77587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Custom 21">
      <a:dk1>
        <a:sysClr val="windowText" lastClr="000000"/>
      </a:dk1>
      <a:lt1>
        <a:sysClr val="window" lastClr="FFFFFF"/>
      </a:lt1>
      <a:dk2>
        <a:srgbClr val="BFBFBF"/>
      </a:dk2>
      <a:lt2>
        <a:srgbClr val="BFBFBF"/>
      </a:lt2>
      <a:accent1>
        <a:srgbClr val="90ACF0"/>
      </a:accent1>
      <a:accent2>
        <a:srgbClr val="EE81BD"/>
      </a:accent2>
      <a:accent3>
        <a:srgbClr val="50771B"/>
      </a:accent3>
      <a:accent4>
        <a:srgbClr val="4775E7"/>
      </a:accent4>
      <a:accent5>
        <a:srgbClr val="8971E1"/>
      </a:accent5>
      <a:accent6>
        <a:srgbClr val="D54773"/>
      </a:accent6>
      <a:hlink>
        <a:srgbClr val="6B9F25"/>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6968</TotalTime>
  <Words>2521</Words>
  <Application>Microsoft Office PowerPoint</Application>
  <PresentationFormat>On-screen Show (4:3)</PresentationFormat>
  <Paragraphs>291</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Andalus</vt:lpstr>
      <vt:lpstr>Arial</vt:lpstr>
      <vt:lpstr>Calibri</vt:lpstr>
      <vt:lpstr>Century Gothic</vt:lpstr>
      <vt:lpstr>Myriad Web Pro</vt:lpstr>
      <vt:lpstr>Palatino Linotype</vt:lpstr>
      <vt:lpstr>Times New Roman</vt:lpstr>
      <vt:lpstr>Wingdings</vt:lpstr>
      <vt:lpstr>Wingdings 3</vt:lpstr>
      <vt:lpstr>1_Ion</vt:lpstr>
      <vt:lpstr>PowerPoint Presentation</vt:lpstr>
      <vt:lpstr>Unmeet Need    </vt:lpstr>
      <vt:lpstr>PowerPoint Presentation</vt:lpstr>
      <vt:lpstr>PowerPoint Presentation</vt:lpstr>
      <vt:lpstr>PowerPoint Presentation</vt:lpstr>
      <vt:lpstr>Business Model </vt:lpstr>
      <vt:lpstr>Market Analysis</vt:lpstr>
      <vt:lpstr>Marketing and Sales</vt:lpstr>
      <vt:lpstr>PowerPoint Presentation</vt:lpstr>
      <vt:lpstr>PowerPoint Presentation</vt:lpstr>
      <vt:lpstr>Sales Projections</vt:lpstr>
      <vt:lpstr>PowerPoint Presentation</vt:lpstr>
      <vt:lpstr>PowerPoint Presentation</vt:lpstr>
      <vt:lpstr>PowerPoint Presentation</vt:lpstr>
    </vt:vector>
  </TitlesOfParts>
  <Company>NFTE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cp:lastModifiedBy>
  <cp:revision>395</cp:revision>
  <cp:lastPrinted>2017-12-12T15:52:27Z</cp:lastPrinted>
  <dcterms:created xsi:type="dcterms:W3CDTF">2012-02-07T20:01:29Z</dcterms:created>
  <dcterms:modified xsi:type="dcterms:W3CDTF">2018-01-11T19:48:03Z</dcterms:modified>
</cp:coreProperties>
</file>