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handoutMasterIdLst>
    <p:handoutMasterId r:id="rId18"/>
  </p:handoutMasterIdLst>
  <p:sldIdLst>
    <p:sldId id="290" r:id="rId2"/>
    <p:sldId id="291" r:id="rId3"/>
    <p:sldId id="292" r:id="rId4"/>
    <p:sldId id="272" r:id="rId5"/>
    <p:sldId id="294" r:id="rId6"/>
    <p:sldId id="273" r:id="rId7"/>
    <p:sldId id="295" r:id="rId8"/>
    <p:sldId id="275" r:id="rId9"/>
    <p:sldId id="296" r:id="rId10"/>
    <p:sldId id="277" r:id="rId11"/>
    <p:sldId id="278" r:id="rId12"/>
    <p:sldId id="279" r:id="rId13"/>
    <p:sldId id="281" r:id="rId14"/>
    <p:sldId id="287" r:id="rId15"/>
    <p:sldId id="29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5991" autoAdjust="0"/>
  </p:normalViewPr>
  <p:slideViewPr>
    <p:cSldViewPr>
      <p:cViewPr>
        <p:scale>
          <a:sx n="89" d="100"/>
          <a:sy n="89" d="100"/>
        </p:scale>
        <p:origin x="-63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24</c:v>
                </c:pt>
                <c:pt idx="1">
                  <c:v>12</c:v>
                </c:pt>
                <c:pt idx="2">
                  <c:v>12</c:v>
                </c:pt>
                <c:pt idx="3">
                  <c:v>12</c:v>
                </c:pt>
                <c:pt idx="4">
                  <c:v>12</c:v>
                </c:pt>
                <c:pt idx="5">
                  <c:v>12</c:v>
                </c:pt>
                <c:pt idx="6">
                  <c:v>12</c:v>
                </c:pt>
                <c:pt idx="7">
                  <c:v>12</c:v>
                </c:pt>
                <c:pt idx="8">
                  <c:v>12</c:v>
                </c:pt>
                <c:pt idx="9">
                  <c:v>32</c:v>
                </c:pt>
                <c:pt idx="10">
                  <c:v>24</c:v>
                </c:pt>
                <c:pt idx="11">
                  <c:v>48</c:v>
                </c:pt>
              </c:numCache>
            </c:numRef>
          </c:val>
        </c:ser>
        <c:dLbls>
          <c:showLegendKey val="0"/>
          <c:showVal val="0"/>
          <c:showCatName val="0"/>
          <c:showSerName val="0"/>
          <c:showPercent val="0"/>
          <c:showBubbleSize val="0"/>
        </c:dLbls>
        <c:gapWidth val="150"/>
        <c:axId val="24781952"/>
        <c:axId val="24783488"/>
      </c:barChart>
      <c:catAx>
        <c:axId val="24781952"/>
        <c:scaling>
          <c:orientation val="minMax"/>
        </c:scaling>
        <c:delete val="0"/>
        <c:axPos val="b"/>
        <c:majorTickMark val="out"/>
        <c:minorTickMark val="none"/>
        <c:tickLblPos val="nextTo"/>
        <c:crossAx val="24783488"/>
        <c:crosses val="autoZero"/>
        <c:auto val="1"/>
        <c:lblAlgn val="ctr"/>
        <c:lblOffset val="100"/>
        <c:noMultiLvlLbl val="0"/>
      </c:catAx>
      <c:valAx>
        <c:axId val="24783488"/>
        <c:scaling>
          <c:orientation val="minMax"/>
        </c:scaling>
        <c:delete val="0"/>
        <c:axPos val="l"/>
        <c:majorGridlines/>
        <c:numFmt formatCode="General" sourceLinked="1"/>
        <c:majorTickMark val="out"/>
        <c:minorTickMark val="none"/>
        <c:tickLblPos val="nextTo"/>
        <c:crossAx val="24781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592" cy="457358"/>
          </a:xfrm>
          <a:prstGeom prst="rect">
            <a:avLst/>
          </a:prstGeom>
        </p:spPr>
        <p:txBody>
          <a:bodyPr vert="horz" lIns="90398" tIns="45199" rIns="90398" bIns="45199" rtlCol="0"/>
          <a:lstStyle>
            <a:lvl1pPr algn="l">
              <a:defRPr sz="1200"/>
            </a:lvl1pPr>
          </a:lstStyle>
          <a:p>
            <a:endParaRPr lang="en-US"/>
          </a:p>
        </p:txBody>
      </p:sp>
      <p:sp>
        <p:nvSpPr>
          <p:cNvPr id="3" name="Date Placeholder 2"/>
          <p:cNvSpPr>
            <a:spLocks noGrp="1"/>
          </p:cNvSpPr>
          <p:nvPr>
            <p:ph type="dt" sz="quarter" idx="1"/>
          </p:nvPr>
        </p:nvSpPr>
        <p:spPr>
          <a:xfrm>
            <a:off x="3884842" y="0"/>
            <a:ext cx="2971592" cy="457358"/>
          </a:xfrm>
          <a:prstGeom prst="rect">
            <a:avLst/>
          </a:prstGeom>
        </p:spPr>
        <p:txBody>
          <a:bodyPr vert="horz" lIns="90398" tIns="45199" rIns="90398" bIns="45199" rtlCol="0"/>
          <a:lstStyle>
            <a:lvl1pPr algn="r">
              <a:defRPr sz="1200"/>
            </a:lvl1pPr>
          </a:lstStyle>
          <a:p>
            <a:fld id="{443DD1E9-373E-4546-AEF7-A8323C6F19C1}" type="datetimeFigureOut">
              <a:rPr lang="en-US" smtClean="0"/>
              <a:pPr/>
              <a:t>12/12/2013</a:t>
            </a:fld>
            <a:endParaRPr lang="en-US"/>
          </a:p>
        </p:txBody>
      </p:sp>
      <p:sp>
        <p:nvSpPr>
          <p:cNvPr id="4" name="Footer Placeholder 3"/>
          <p:cNvSpPr>
            <a:spLocks noGrp="1"/>
          </p:cNvSpPr>
          <p:nvPr>
            <p:ph type="ftr" sz="quarter" idx="2"/>
          </p:nvPr>
        </p:nvSpPr>
        <p:spPr>
          <a:xfrm>
            <a:off x="0" y="8685071"/>
            <a:ext cx="2971592" cy="457358"/>
          </a:xfrm>
          <a:prstGeom prst="rect">
            <a:avLst/>
          </a:prstGeom>
        </p:spPr>
        <p:txBody>
          <a:bodyPr vert="horz" lIns="90398" tIns="45199" rIns="90398" bIns="45199" rtlCol="0" anchor="b"/>
          <a:lstStyle>
            <a:lvl1pPr algn="l">
              <a:defRPr sz="1200"/>
            </a:lvl1pPr>
          </a:lstStyle>
          <a:p>
            <a:endParaRPr lang="en-US"/>
          </a:p>
        </p:txBody>
      </p:sp>
      <p:sp>
        <p:nvSpPr>
          <p:cNvPr id="5" name="Slide Number Placeholder 4"/>
          <p:cNvSpPr>
            <a:spLocks noGrp="1"/>
          </p:cNvSpPr>
          <p:nvPr>
            <p:ph type="sldNum" sz="quarter" idx="3"/>
          </p:nvPr>
        </p:nvSpPr>
        <p:spPr>
          <a:xfrm>
            <a:off x="3884842" y="8685071"/>
            <a:ext cx="2971592" cy="457358"/>
          </a:xfrm>
          <a:prstGeom prst="rect">
            <a:avLst/>
          </a:prstGeom>
        </p:spPr>
        <p:txBody>
          <a:bodyPr vert="horz" lIns="90398" tIns="45199" rIns="90398" bIns="45199"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CB2BB6C2-F5C4-49BC-BD78-FC7E7B1E650B}"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Natalie:</a:t>
            </a:r>
            <a:r>
              <a:rPr lang="en-US" b="1" baseline="0" dirty="0" smtClean="0"/>
              <a:t> </a:t>
            </a:r>
            <a:r>
              <a:rPr lang="en-US" b="0" baseline="0" dirty="0" smtClean="0"/>
              <a:t>When I was in the fifth grade, my mother found out that she had kidney stones. She was assigned a date for surgery that was supposed to only last a few hours and then go home the same day. My father worked all day while we went to school and had to constantly leave work to check up on us. It worked for awhile, until my mothers surgery went wrong and the doctors said we’d lose her. At that point my grandmother had to take an emergency trip from Florida to Connecticut to watch over us while my mother was being cared for. After being in the hospital for two months and only seeing us twice in that period, they issued an emergency surgery that saved her life. Not everyone is as lucky as I was to have my father and grandmother to come to the rescue. And that’s where we come in.</a:t>
            </a:r>
          </a:p>
        </p:txBody>
      </p:sp>
      <p:sp>
        <p:nvSpPr>
          <p:cNvPr id="4" name="Slide Number Placeholder 3"/>
          <p:cNvSpPr>
            <a:spLocks noGrp="1"/>
          </p:cNvSpPr>
          <p:nvPr>
            <p:ph type="sldNum" sz="quarter" idx="10"/>
          </p:nvPr>
        </p:nvSpPr>
        <p:spPr/>
        <p:txBody>
          <a:bodyPr/>
          <a:lstStyle/>
          <a:p>
            <a:fld id="{130C86EE-BF1C-4088-BCC3-63A1E65D9969}" type="slidenum">
              <a:rPr lang="en-US" smtClean="0"/>
              <a:t>1</a:t>
            </a:fld>
            <a:endParaRPr lang="en-US" dirty="0"/>
          </a:p>
        </p:txBody>
      </p:sp>
    </p:spTree>
    <p:extLst>
      <p:ext uri="{BB962C8B-B14F-4D97-AF65-F5344CB8AC3E}">
        <p14:creationId xmlns:p14="http://schemas.microsoft.com/office/powerpoint/2010/main" val="507420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Natalie: </a:t>
            </a:r>
            <a:r>
              <a:rPr lang="en-US" baseline="0" dirty="0" smtClean="0"/>
              <a:t>The quality of Feels Like Home makes us different because our meals are homemade, healthy, and fresh. Our location makes us different because we are local so we can deliver the meals fresh and our pricing is reasonable because our meal feeds a family of four for $40.00. One of our competitors, </a:t>
            </a:r>
            <a:r>
              <a:rPr lang="en-US" baseline="0" dirty="0" err="1" smtClean="0"/>
              <a:t>DineWise</a:t>
            </a:r>
            <a:r>
              <a:rPr lang="en-US" baseline="0" dirty="0" smtClean="0"/>
              <a:t> is similar to our business, but they pre make and freeze their meals and only have one delivery option, which is shipping. Their meals are expensive because one of them only feeds one person for $11.79. Another one of our competitors is Magic Kitchen and they are also similar but their meals are chef prepared with no preservations, and they would also freeze them because they have to ship their meals as well. They are inexpensive because one of their meals feeds 12 for $47.99. Feels Like Home’s competitive advantages are its quality because it’s a fresh, homemade, well rounded meal, the location is convenient because we are local so we can deliver the meals and it’s a reasonable because it’s only $40.00 for 4 people so it’s worth the money.    </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a:p>
        </p:txBody>
      </p:sp>
    </p:spTree>
    <p:extLst>
      <p:ext uri="{BB962C8B-B14F-4D97-AF65-F5344CB8AC3E}">
        <p14:creationId xmlns:p14="http://schemas.microsoft.com/office/powerpoint/2010/main" val="1411920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Natalie: </a:t>
            </a:r>
            <a:r>
              <a:rPr lang="en-US" baseline="0" dirty="0" smtClean="0"/>
              <a:t>Some qualifications that we have is that we will we have a permit to cook in our homes, and we soon will have a license and we will get a car that we will use just for business reasons.</a:t>
            </a:r>
          </a:p>
          <a:p>
            <a:r>
              <a:rPr lang="en-US" baseline="0" dirty="0" smtClean="0"/>
              <a:t>Also, I am fluent in Spanish and we both have taken a Marketing and Entrepreneurship class.</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11</a:t>
            </a:fld>
            <a:endParaRPr lang="en-US"/>
          </a:p>
        </p:txBody>
      </p:sp>
    </p:spTree>
    <p:extLst>
      <p:ext uri="{BB962C8B-B14F-4D97-AF65-F5344CB8AC3E}">
        <p14:creationId xmlns:p14="http://schemas.microsoft.com/office/powerpoint/2010/main" val="265256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 </a:t>
            </a:r>
            <a:r>
              <a:rPr lang="en-US" baseline="0" dirty="0" smtClean="0"/>
              <a:t>If we sell 224 meals in our first year of business, our gross revenue will be $8,960 and we will make a net profit of $1,262. As you can see, in the months of October, November, December, and January our sales are higher due to flu season and in the colder weather, people tend to get sick more often.</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a:p>
        </p:txBody>
      </p:sp>
    </p:spTree>
    <p:extLst>
      <p:ext uri="{BB962C8B-B14F-4D97-AF65-F5344CB8AC3E}">
        <p14:creationId xmlns:p14="http://schemas.microsoft.com/office/powerpoint/2010/main" val="229274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 </a:t>
            </a:r>
            <a:r>
              <a:rPr lang="en-US" dirty="0" smtClean="0"/>
              <a:t>Our business needs</a:t>
            </a:r>
            <a:r>
              <a:rPr lang="en-US" baseline="0" dirty="0" smtClean="0"/>
              <a:t> about $2,000 to start due to us both getting our </a:t>
            </a:r>
            <a:r>
              <a:rPr lang="en-US" baseline="0" dirty="0" err="1" smtClean="0"/>
              <a:t>servsafe</a:t>
            </a:r>
            <a:r>
              <a:rPr lang="en-US" baseline="0" dirty="0" smtClean="0"/>
              <a:t> certification, our startup expenditures, our emergency fund, and cash reserve fund. Our return on investment is 69% and our return on sales is 45% for our first year of business.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13</a:t>
            </a:fld>
            <a:endParaRPr lang="en-US"/>
          </a:p>
        </p:txBody>
      </p:sp>
    </p:spTree>
    <p:extLst>
      <p:ext uri="{BB962C8B-B14F-4D97-AF65-F5344CB8AC3E}">
        <p14:creationId xmlns:p14="http://schemas.microsoft.com/office/powerpoint/2010/main" val="4120095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976">
              <a:defRPr/>
            </a:pPr>
            <a:r>
              <a:rPr lang="en-US" b="1" baseline="0" dirty="0" smtClean="0"/>
              <a:t>Natalie: </a:t>
            </a:r>
            <a:r>
              <a:rPr lang="en-US" baseline="0" dirty="0" smtClean="0"/>
              <a:t>We would like to have an up and running website that people can use PayPal to order off of and we would also like to be in more than one county and have several flyers and connections with plenty of hospitals within 2-3 years.</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a:p>
        </p:txBody>
      </p:sp>
    </p:spTree>
    <p:extLst>
      <p:ext uri="{BB962C8B-B14F-4D97-AF65-F5344CB8AC3E}">
        <p14:creationId xmlns:p14="http://schemas.microsoft.com/office/powerpoint/2010/main" val="413115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a:t>
            </a:r>
            <a:r>
              <a:rPr lang="en-US" baseline="0" dirty="0" smtClean="0"/>
              <a:t> </a:t>
            </a:r>
            <a:r>
              <a:rPr lang="en-US" dirty="0" smtClean="0"/>
              <a:t>Home</a:t>
            </a:r>
            <a:r>
              <a:rPr lang="en-US" baseline="0" dirty="0" smtClean="0"/>
              <a:t> is where the heart is</a:t>
            </a:r>
            <a:r>
              <a:rPr lang="en-US" dirty="0" smtClean="0"/>
              <a:t>, Thank you for your consideration</a:t>
            </a:r>
          </a:p>
          <a:p>
            <a:r>
              <a:rPr lang="en-US" b="1" dirty="0" smtClean="0"/>
              <a:t>Natalie: </a:t>
            </a:r>
            <a:r>
              <a:rPr lang="en-US" b="0" dirty="0" smtClean="0"/>
              <a:t>Of </a:t>
            </a:r>
            <a:r>
              <a:rPr lang="en-US" dirty="0" smtClean="0"/>
              <a:t>Feels</a:t>
            </a:r>
            <a:r>
              <a:rPr lang="en-US" baseline="0" dirty="0" smtClean="0"/>
              <a:t> Like Home,  and our website is </a:t>
            </a:r>
            <a:r>
              <a:rPr lang="en-US" baseline="0" dirty="0" err="1" smtClean="0"/>
              <a:t>FeelsLikeHomeCatering.webs</a:t>
            </a:r>
            <a:r>
              <a:rPr lang="en-US" baseline="0" dirty="0" smtClean="0"/>
              <a:t> but is currently under construction </a:t>
            </a:r>
          </a:p>
          <a:p>
            <a:r>
              <a:rPr lang="en-US" b="1" baseline="0" dirty="0" smtClean="0"/>
              <a:t>Together: </a:t>
            </a:r>
            <a:r>
              <a:rPr lang="en-US" baseline="0" dirty="0" smtClean="0"/>
              <a:t>Thank you</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15</a:t>
            </a:fld>
            <a:endParaRPr lang="en-US"/>
          </a:p>
        </p:txBody>
      </p:sp>
    </p:spTree>
    <p:extLst>
      <p:ext uri="{BB962C8B-B14F-4D97-AF65-F5344CB8AC3E}">
        <p14:creationId xmlns:p14="http://schemas.microsoft.com/office/powerpoint/2010/main" val="23161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Natalie: </a:t>
            </a:r>
            <a:r>
              <a:rPr lang="en-US" dirty="0" smtClean="0"/>
              <a:t>Hi, My name is Natalie Deoleo </a:t>
            </a:r>
          </a:p>
          <a:p>
            <a:r>
              <a:rPr lang="en-US" b="1" dirty="0" smtClean="0"/>
              <a:t>Emily: </a:t>
            </a:r>
            <a:r>
              <a:rPr lang="en-US" dirty="0" smtClean="0"/>
              <a:t>And</a:t>
            </a:r>
            <a:r>
              <a:rPr lang="en-US" baseline="0" dirty="0" smtClean="0"/>
              <a:t> my name is Emily Stolting, and our business is called </a:t>
            </a:r>
          </a:p>
          <a:p>
            <a:r>
              <a:rPr lang="en-US" b="1" baseline="0" dirty="0" smtClean="0"/>
              <a:t>Natalie/Emily: </a:t>
            </a:r>
            <a:r>
              <a:rPr lang="en-US" baseline="0" dirty="0" smtClean="0"/>
              <a:t>Feels Like Home</a:t>
            </a:r>
            <a:endParaRPr lang="en-US" dirty="0"/>
          </a:p>
        </p:txBody>
      </p:sp>
      <p:sp>
        <p:nvSpPr>
          <p:cNvPr id="4" name="Slide Number Placeholder 3"/>
          <p:cNvSpPr>
            <a:spLocks noGrp="1"/>
          </p:cNvSpPr>
          <p:nvPr>
            <p:ph type="sldNum" sz="quarter" idx="10"/>
          </p:nvPr>
        </p:nvSpPr>
        <p:spPr/>
        <p:txBody>
          <a:bodyPr/>
          <a:lstStyle/>
          <a:p>
            <a:fld id="{130C86EE-BF1C-4088-BCC3-63A1E65D9969}" type="slidenum">
              <a:rPr lang="en-US" smtClean="0"/>
              <a:t>2</a:t>
            </a:fld>
            <a:endParaRPr lang="en-US"/>
          </a:p>
        </p:txBody>
      </p:sp>
    </p:spTree>
    <p:extLst>
      <p:ext uri="{BB962C8B-B14F-4D97-AF65-F5344CB8AC3E}">
        <p14:creationId xmlns:p14="http://schemas.microsoft.com/office/powerpoint/2010/main" val="3887355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976">
              <a:defRPr/>
            </a:pPr>
            <a:r>
              <a:rPr lang="en-US" b="1" dirty="0" smtClean="0"/>
              <a:t>Natalie:</a:t>
            </a:r>
            <a:r>
              <a:rPr lang="en-US" b="1" baseline="0" dirty="0" smtClean="0"/>
              <a:t> </a:t>
            </a:r>
            <a:r>
              <a:rPr lang="en-US" b="0" baseline="0" dirty="0" smtClean="0"/>
              <a:t>Parents now a days are unable to provide healthy, homemade meals for their families that </a:t>
            </a:r>
            <a:r>
              <a:rPr lang="en-US" b="0" baseline="0" dirty="0" err="1" smtClean="0"/>
              <a:t>theyd</a:t>
            </a:r>
            <a:r>
              <a:rPr lang="en-US" b="0" baseline="0" dirty="0" smtClean="0"/>
              <a:t> like them to have due to an unexpected emergency, or if they’re just too busy that one day.</a:t>
            </a:r>
            <a:endParaRPr lang="en-US" b="0"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extLst>
      <p:ext uri="{BB962C8B-B14F-4D97-AF65-F5344CB8AC3E}">
        <p14:creationId xmlns:p14="http://schemas.microsoft.com/office/powerpoint/2010/main" val="1882347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976">
              <a:defRPr/>
            </a:pPr>
            <a:r>
              <a:rPr lang="en-US" b="1" dirty="0" smtClean="0"/>
              <a:t>Emily: </a:t>
            </a:r>
            <a:r>
              <a:rPr lang="en-US" dirty="0" smtClean="0"/>
              <a:t>We intend on providing healthy, homemade fresh meals to the families who have parents that can’t provide the meals</a:t>
            </a:r>
            <a:r>
              <a:rPr lang="en-US" baseline="0" dirty="0" smtClean="0"/>
              <a:t> they'd like for their families to have in a short period of time. And the parents will have one less thing to worry about since we can deliver the meals to them.</a:t>
            </a:r>
            <a:endParaRPr lang="en-US"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extLst>
      <p:ext uri="{BB962C8B-B14F-4D97-AF65-F5344CB8AC3E}">
        <p14:creationId xmlns:p14="http://schemas.microsoft.com/office/powerpoint/2010/main" val="2431723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976">
              <a:defRPr/>
            </a:pPr>
            <a:r>
              <a:rPr lang="en-US" b="1" dirty="0" smtClean="0"/>
              <a:t>Emily: </a:t>
            </a:r>
            <a:r>
              <a:rPr lang="en-US" dirty="0" smtClean="0"/>
              <a:t>Our mission is to provide healthy,</a:t>
            </a:r>
            <a:r>
              <a:rPr lang="en-US" baseline="0" dirty="0" smtClean="0"/>
              <a:t> homemade, fresh meals to families who have parents that can’t provide those meals to them. We have a delivery option so they don’t have to worry about it and we plan on reliving the stress of families by providing them with those meals and taking care of that chore that they would have to do.</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dirty="0"/>
          </a:p>
        </p:txBody>
      </p:sp>
    </p:spTree>
    <p:extLst>
      <p:ext uri="{BB962C8B-B14F-4D97-AF65-F5344CB8AC3E}">
        <p14:creationId xmlns:p14="http://schemas.microsoft.com/office/powerpoint/2010/main" val="281041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Natalie:</a:t>
            </a:r>
            <a:r>
              <a:rPr lang="en-US" b="1" baseline="0" dirty="0" smtClean="0"/>
              <a:t> </a:t>
            </a:r>
            <a:r>
              <a:rPr lang="en-US" baseline="0" dirty="0" smtClean="0"/>
              <a:t>Feels Like Home is a business that provides homemade meals to families who need a little help around the house. We can deliver the meals to the houses or wherever need be within our range. We also make our food nice and nutritious filled with the American or Spanish culture at an affordable price. All of these components make it stress free for the parents since they know that it will get to their family,  that it is nutritious, their culture is still alive and it’s affordable for the parents themselves.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dirty="0"/>
          </a:p>
        </p:txBody>
      </p:sp>
    </p:spTree>
    <p:extLst>
      <p:ext uri="{BB962C8B-B14F-4D97-AF65-F5344CB8AC3E}">
        <p14:creationId xmlns:p14="http://schemas.microsoft.com/office/powerpoint/2010/main" val="1669670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Natalie:</a:t>
            </a:r>
            <a:r>
              <a:rPr lang="en-US" b="1" baseline="0" dirty="0" smtClean="0"/>
              <a:t> </a:t>
            </a:r>
            <a:r>
              <a:rPr lang="en-US" b="0" baseline="0" dirty="0" smtClean="0"/>
              <a:t>Our definition of one unit is one lasagna dinner with a side salad. Our total COGS is $20.14 because of our cost of materials, labor and gas. We are selling the meal for $40.00 so we will receive a profit of $19.86. To meet our monthly breakeven point, we will need to sell about 3 meals per month.</a:t>
            </a:r>
            <a:endParaRPr lang="en-US" b="0"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dirty="0"/>
          </a:p>
        </p:txBody>
      </p:sp>
    </p:spTree>
    <p:extLst>
      <p:ext uri="{BB962C8B-B14F-4D97-AF65-F5344CB8AC3E}">
        <p14:creationId xmlns:p14="http://schemas.microsoft.com/office/powerpoint/2010/main" val="3474954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Emily: </a:t>
            </a:r>
            <a:r>
              <a:rPr lang="en-US" baseline="0" dirty="0" smtClean="0"/>
              <a:t>Feels Like Home is a catering service and the Americans spend about $8 billion on this industry. Our target market is parents that are busy, sick, or disabled and can’t provide the meals they’d like to for their families. We would like for our business to be in the Hartford County area.</a:t>
            </a:r>
          </a:p>
          <a:p>
            <a:r>
              <a:rPr lang="en-US" baseline="0" dirty="0" smtClean="0"/>
              <a:t>We would like to target and help the stressed parents who are worried about their families not being fed the way they would like them to be fed. People said on our market research surveys that most of the people would rather buy 4 or more meals at a time. We took the total population of Hartford county and then found how many people are between the ages of 25-55 with families still living at home and found how many are disabled then we tool 1% of that number and found how many people we would like to target in our first year of business. </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extLst>
      <p:ext uri="{BB962C8B-B14F-4D97-AF65-F5344CB8AC3E}">
        <p14:creationId xmlns:p14="http://schemas.microsoft.com/office/powerpoint/2010/main" val="264718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Emily</a:t>
            </a:r>
            <a:r>
              <a:rPr lang="en-US" b="1" baseline="0" dirty="0" smtClean="0"/>
              <a:t>: </a:t>
            </a:r>
            <a:r>
              <a:rPr lang="en-US" baseline="0" dirty="0" smtClean="0"/>
              <a:t>We plan to promote our business by putting our business cards and maybe some flyers in pediatrician offices and hospitals in the Hartford county. We would also like to put an ad in the newspaper when our business becomes operational, we will spread our business by word of mouth and have accounts on social media networks.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extLst>
      <p:ext uri="{BB962C8B-B14F-4D97-AF65-F5344CB8AC3E}">
        <p14:creationId xmlns:p14="http://schemas.microsoft.com/office/powerpoint/2010/main" val="3171851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742970B-D3F7-455B-B431-EE4D6888DE51}" type="datetimeFigureOut">
              <a:rPr lang="en-US" smtClean="0"/>
              <a:pPr/>
              <a:t>12/12/2013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742970B-D3F7-455B-B431-EE4D6888DE51}" type="datetimeFigureOut">
              <a:rPr lang="en-US" smtClean="0"/>
              <a:pPr/>
              <a:t>12/12/2013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F05719-60C6-4F50-8ADE-5A9206F1B5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EF05719-60C6-4F50-8ADE-5A9206F1B5F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EF05719-60C6-4F50-8ADE-5A9206F1B5F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742970B-D3F7-455B-B431-EE4D6888DE51}" type="datetimeFigureOut">
              <a:rPr lang="en-US" smtClean="0"/>
              <a:pPr/>
              <a:t>12/12/2013</a:t>
            </a:fld>
            <a:endParaRPr lang="en-US"/>
          </a:p>
        </p:txBody>
      </p:sp>
      <p:sp>
        <p:nvSpPr>
          <p:cNvPr id="10" name="Slide Number Placeholder 9"/>
          <p:cNvSpPr>
            <a:spLocks noGrp="1"/>
          </p:cNvSpPr>
          <p:nvPr>
            <p:ph type="sldNum" sz="quarter" idx="16"/>
          </p:nvPr>
        </p:nvSpPr>
        <p:spPr/>
        <p:txBody>
          <a:bodyPr rtlCol="0"/>
          <a:lstStyle/>
          <a:p>
            <a:fld id="{8EF05719-60C6-4F50-8ADE-5A9206F1B5F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742970B-D3F7-455B-B431-EE4D6888DE51}" type="datetimeFigureOut">
              <a:rPr lang="en-US" smtClean="0"/>
              <a:pPr/>
              <a:t>12/12/2013</a:t>
            </a:fld>
            <a:endParaRPr lang="en-US"/>
          </a:p>
        </p:txBody>
      </p:sp>
      <p:sp>
        <p:nvSpPr>
          <p:cNvPr id="12" name="Slide Number Placeholder 11"/>
          <p:cNvSpPr>
            <a:spLocks noGrp="1"/>
          </p:cNvSpPr>
          <p:nvPr>
            <p:ph type="sldNum" sz="quarter" idx="16"/>
          </p:nvPr>
        </p:nvSpPr>
        <p:spPr/>
        <p:txBody>
          <a:bodyPr rtlCol="0"/>
          <a:lstStyle/>
          <a:p>
            <a:fld id="{8EF05719-60C6-4F50-8ADE-5A9206F1B5F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EF05719-60C6-4F50-8ADE-5A9206F1B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EF05719-60C6-4F50-8ADE-5A9206F1B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42970B-D3F7-455B-B431-EE4D6888DE51}"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EF05719-60C6-4F50-8ADE-5A9206F1B5F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742970B-D3F7-455B-B431-EE4D6888DE51}" type="datetimeFigureOut">
              <a:rPr lang="en-US" smtClean="0"/>
              <a:pPr/>
              <a:t>12/12/2013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EF05719-60C6-4F50-8ADE-5A9206F1B5F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742970B-D3F7-455B-B431-EE4D6888DE51}" type="datetimeFigureOut">
              <a:rPr lang="en-US" smtClean="0">
                <a:solidFill>
                  <a:prstClr val="black">
                    <a:tint val="75000"/>
                  </a:prstClr>
                </a:solidFill>
              </a:rPr>
              <a:pPr/>
              <a:t>12/12/2013</a:t>
            </a:fld>
            <a:endParaRPr lang="en-US">
              <a:solidFill>
                <a:prstClr val="black">
                  <a:tint val="75000"/>
                </a:prstClr>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prstClr val="black">
                  <a:tint val="75000"/>
                </a:prstClr>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om/url?sa=i&amp;rct=j&amp;q=&amp;esrc=s&amp;frm=1&amp;source=images&amp;cd=&amp;cad=rja&amp;docid=kqtJsbDKOsBQEM&amp;tbnid=SA8c8lquoT-ubM:&amp;ved=0CAUQjRw&amp;url=http://www.interfaithfamily.com/spirituality/spirituality/Paging_Dr.shtml&amp;ei=ma5uUvOtGo6g4AOMxYDoCg&amp;bvm=bv.55123115,d.eW0&amp;psig=AFQjCNE0Tz_VWgT0JW0z4LsofWSVk1HOoA&amp;ust=1383071682959392"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logo secondary.jpg"/>
          <p:cNvPicPr>
            <a:picLocks noChangeAspect="1"/>
          </p:cNvPicPr>
          <p:nvPr/>
        </p:nvPicPr>
        <p:blipFill>
          <a:blip r:embed="rId3" cstate="print"/>
          <a:stretch>
            <a:fillRect/>
          </a:stretch>
        </p:blipFill>
        <p:spPr>
          <a:xfrm>
            <a:off x="765175" y="2819400"/>
            <a:ext cx="2543104" cy="962274"/>
          </a:xfrm>
          <a:prstGeom prst="rect">
            <a:avLst/>
          </a:prstGeom>
        </p:spPr>
      </p:pic>
      <p:sp>
        <p:nvSpPr>
          <p:cNvPr id="5" name="AutoShape 2" descr="data:image/jpeg;base64,/9j/4AAQSkZJRgABAQAAAQABAAD/2wCEAAkGBhQSEBUUEhQVFRQVFRQVFBUXFBUXFBgVFBQVFRUUFRUXHCYeFxkjGRQUHy8gIycpLCwsFR4xNTAqNSYrLCkBCQoKDgwOGg8PGiwkHSQsLCwsLCwsLCwpKikpLCwsLCwsLCwsLCwsLCwsLCwsKSwpLCwsLCwsLCwsLCwsLCwpLP/AABEIALcBEwMBIgACEQEDEQH/xAAbAAACAgMBAAAAAAAAAAAAAAADBAIFAAEGB//EAEUQAAEDAgMFBAgDBQYFBQAAAAEAAhEDIQQSMQVBUWFxIoGRsQYTMkKhwdHwUnLhIzODorIHYpKz0vEUFUNzghYkU5PC/8QAGQEAAwEBAQAAAAAAAAAAAAAAAQIDAAQF/8QAKBEAAgICAgEDAwUBAAAAAAAAAAECESExAxJBIlFhEzJxBEJSgbEU/9oADAMBAAIRAxEAPwC5p7PHBEbgeviU6wIrAqULYi3CEaFw70VjX7numeO7/f8ApThcAJP3KlRHZHzEHX78UKNYu2rVHvnwBRW42tHtAkadkc5++aYDVgb9/fKETCJ9IK7XRDD3H5FPU9uVfwMPe5Vtdn7QK0ZTEIGKf0gqOrFtQty5ARAvOYFuu72lf4X0iysaDTcYESHC8W0hV+06Q9S/oPMIuEZNNpPD5lYJaN9KGb6dQdwPzUx6SUTqH97P1VZ6kKPqQtbBRYP2xhjw76f6IL8fh9zmjucPkknUAhPw4QtmocdiqW6oP/sd9UF9Rh0qfzg+aQfhwhOww4DwQs1Dr+Tz/J9EF7D+L4D5QkX4YcEB+GCWw0PPa7iP8J/1KqxrD6xsxodOvVSdSgG58StUqfGT1KA2hlQcUQobggMDKkxRK2xE1hKftDv8ion2f4TP6lul7Y7/ACK17n8Fv9SKAw3v/wAYf5YW6A9npW/qWz7Z/wC8P8sLKPudK39SYBgHY/gBMPHt/lp+ZQR7H8BqYePb6U/MogJVR7f5h5BTorVUe3+ceQRKIRASKHX9lHLVCsy3eoT2ViMUm9kLEam2yxKYrWhFAUWhEAXURB1WyQLxvgxbTXvHjzTIKXoNklxHIXkjcRG7cmAFkYkpALQ+/vxUwsArMWO2Oqsqeir8eO0OqsKPsjogEDjx+yf+UrNm/umflH1RMUP2bvyu8kHZB/Ys6DyCxhlaUlpAwNyG9EcEN6DCLuCG5FehOShAuCC4I7kFyUKF6osVBiLU0KGxYwQobkU6ITlgkHLbForGFExOl7be/wAitT2P4P8A+lun7bevyQMTVLaRIEkUT/UigFdtv0qFGq5jW5nB4cTuBDQIsi7O9IHPpl7soyTYN1zG4jiUjhNktiXjM90lxOsm5W6+z2tHZtxhL3VlfpujsNm4qjiAWt7DzThjczSHRMNiZBmLzvRa9MtLwdQKXmqr0ZawPBtmDbwLmY7iBe29dZ6R4aO3YFwYDGlnW74KaMrYsoUiqq+/+ceQRaIQ6nvfnHkEWiE5MJC1Ubp1CIAtOFx1UJbKRG2NsFiIwWWJQlS0LWIfDbxe1zGtuqmFBpl9j7PI9CJ6x4cl1sgFpU4EW5wIE7yiBYAt5UQEh9/fgpBZC2AsYrtpajuT2GPZCT2oE3hPZCUJKqOy7ofIpXYh/YN+9wTpFj0KQ2Af2I5Fw+Kxh9aKkokIABvQnozkF6DChd5QnIj0JyQYG5BeiuKC8oBBVNChUyiVDYpdhWQRqbIblIGyG4rGNFaaVhKi0omCMPbb1SeNrw0Nhxmi4yIgBrxczz4Apph7beqFWpywf9t3+Y1FGWyr2fjw7sl0u1Ei5HG2umqe2PUD6zQ45gTcBt43wAZSrGBsRMzPHxndCttgYU+vYWHK4Ew4QCMwg310kd5UnR1JMt8XsUNq9lvZsYII1tad/JXe3IFJrbmzd8nVvEyndq4OzGtgQ3NUqG8ARG+5Pa8DwVDtCp7WWcv7PL3GPHRaC9QnI10uwVT3/wA48gjUEGp735x5BHoBdBzBmhZluOvyKmwKQbcd/kuaRWI21tliK1tliBjnX4locGk9pwcWjUkNiSBykIuGaYvMm5BAEHQ2HRcNtGqXYqqXEuAcGsvo0NBgcpJ7wVc7Hx1UDsu9aBqx1nx/dP69y9BQvRy9jp1sfp8/ooYasKjcze9p9oHgQppWmthTsmFtRCkgYS2oLI+CPZCBtP2UTZ57CHkI0FW+jzv2RHBzh/O5WQN1V+j7uzUHCo4fzOKxi2UShYjGsYO0QOW89AksRtB37NwENLrjeQOJ3dyKi5aFcktjzkGoU1j6Qa6GmRAPSbwkaj1NjoC8oTitvehOqKY6IvKC9SfUS9SuOKWwmPNkqxyk7EBKsqrJhZZNNlBxWqR7K04pkA0SogrCoTdEARp7bOoUgbfw6vwcEJp7bPzBT93+HX/qCZGKx2Ch5uQeEn5roNi4qnRIdVMRuF3HoPsJPGVQMwPtONPKN5hkujkBcncq4MUuSJ0wnZ6phdpsxFB9TSZ7Org1oie4EnvXP7QcO0Buyf1WXK4TH1KRHqyc5OVoHE38N/cu22fsoVKPbApkBoLpJEMuDHHidDdHitk+VJeSvq+/+ceQTNBCxdAsNRrhBFRv9I+CNQVnsiMMCKxtwoU0amL/AHyXNIqh1rbLSIAsSBPE69A08RUl5f7JJIg9qTf73hPYeuWuDmmDuhIYvEB2KrFvsn1YbMzDWBrdb6BEFQb9QvVSpHFs7bY20xUN7VN/B36rofVhw0g+fVea4TGEOBY4Tz+q77ZWOz0w7R2hVF6lTEeGn7/6FfTIRW4GqdKbvh80Wp2gla2NqUe0x0DeNROmiR8V6CuStmYzYldzYbTvzcwfNHwHo9VFPtCHWgS2OdwVSV/TysARLWuAPugifoqfF+n9ZwyvcSOAygHvaASFFwa20U7J4RcY3b1Kkwue8AgkZO0XkgxoBAHMkWXJ4b0xyl7WNgOcXFxNxJmOAN+fcua2rtJ1V8k3deeA0t0Hmntm4JrWguaCeB3ffFckuR+Drhw3s6zAV2Yg6kOmTq6eZhXGBwhfXp03Fpa1z3vLXS0NbByngYixv2guXGyQKJrU6jmOa9rhmeY1jKLxvtaesruNn4yk8eub7bqIbUgWMEGJ0JaZ7ncIVuLkldN7E5eGKVrwWlTZrKsve80xc6gWmxJcLKuxWDwrf+uD/Fp/IJzB4nMQ1wBa8HjEFpMR0XLYykGmwsQCJ1yuEj4FV5Y07OaDvAXFVMONKk/+Tj5BVtXFU90nuf8ANDeQolnInoufZbQOriGkHsk931KSL+DCPAeStcPRpvOXMWu4H6WKjjtnupmHWnQwcp7wtTNaKcsJ3QgbPblETvcfFxPzTmOc6mAcjnAzLhGUaau3TNh1VdTxBHunxb9UufI2DoMO7srbiq7D7SAEFrv5f9SL/wAxadzv8P0KyMNEoc3Q2YoHj3tIUpumATB7TfzDzRHOIbIE/vWxxLngAdEuXdpv5h5qzyAHk0T3uv8AU96eIGJYPBu9e9z3Fw9W1hk2JcSSAPdAGW3MlMU9lsBntdCRHwEqdMRrq50/fd5LeLxGSmTIBMhpOmaOzPKU7insCk1oNhcO31gfAhoLWN3C8PdzJIjo3mrzB7SLXXFt6psJTyjL+ENZ4NF/irKjSTJVoDydHVwYxOHaRao3Q8cpMA9fmqRtMtJBEEWIV7sk5WjqfAx9FPbeADm+sbqNeY493klaCimppijql6aYoahcUiyLEBYsC2lGPBqOIDsRWB3ukdGnL5QrGnSE6rm8G/8Abtk3JcO8rpGVNxF+I0XsUcFkiwRoug9G8eQMoM/3d5HJUDJvlOisNm4hpcA8BrgbOFr7pRhsE7cTu8HVzCxsfNSrU8zSElhXZXTuIv14qxYfkrUTbzk4P0kwuWH6bjbeNPhI7lweM2uDUIGgmfAlep+lIaabrE5joNQRY/fJeR47Y9Rr7scAZAdldl32PDXVcPOvUdXDqyeHqy4AayWjlqQfgPFdDhcRDADw1XO7LwpDg93ZubHfaLDXd8V0FOgX+yCei8+eGehx5Re4FwrBlPMWm4Gha7Nuc0gg6bwuk2Zsr1LMrRALCS0QGNOYtho3Dsz4rgKDn0qrRUaW9oEHQEC9jxXcYPbraznOzdktaI4QdOJnjzV+D7lZPnfoaRcjEBrjGlOk909GZB4ud8FPbWxi7CscwTUpUqeYby3KJFt4ufHkq5rs1Orvc8sAG/I2T8XkdwK7HD1YflnRrZPEgCT8R4Lu5PUsHmR9LyeUlrj/ALqQfV/CD/5K99Kdif8AD1paP2dQkt/un3mfGRy6KrplJHji8o0uWSdMp8PtZ7676TqQzUyDGcZoOj2zFiDungut/wCcBlAFzXvy3dTyAuPaGlRxDWwL3nque2tsQVi17HGnWZ7FQcPwvHvN5bvNV1DG1W+qqinTYbVKjHFznN3im0jskjedEXx0mzLkujuNk45uKoNq0MPUdTeDGctboS0g5Sd4Kp6/oNVfUcRRYwEktbmZAE7rzFxu3ruNnUhRospUWNbTY0NaLmw+e/vVD6U7Gr1CK1Co9tZgs1r3NDhwaJgO+B3qa4+w31OrorKf9m1T3jSb3uPkEy3+zdo9qp/ha7zLly7fTLGgwazyRYtcADbUGACg4v0gdW/eSDb3nFtiDoSYTx4l5BKc/BfbZ9HaWHYHMe5zs2hcNwJmNdQFSvN0OvWAZDC2TbWLHVLuzudctDbEkTmMajTSwvzIU58b71FYL8Uk4XJ5LTZ2C9bUE2a0hzjyF4HM/VNOdJvvOYjwyjwgdyRoPImCROt9U1SV4cFLJKXL7DLRJB4fNFfQa4EOaCDEg8tEOmmGKqgkScmzbWkO5OdPMWFj4H7srSgLpFhhWGEcDp3j73KM4VotCVnR4CnNPnr4J9rJEHQiI5RdI7LrAmBuH0T9aqGtLjoASe5Rk/BVHKup5XFvAkeBhGw+oQHVi4lx1Jko2H9oLhlsuiyW1GViRhPCdpbIhxeNXHNHA5ptx3JxlXSUfaIJaHN1b9wq/CvDxMEGYI3AjyXsRZwtFg2nNwrPC4f1rDHttjM1w15g6joqzCVCHXaHNOoBv1HAq82ZSyOD2kupu1B9pt4uPoqRWRJfa/6LLYWMLmmm+z6dwDrHBF2ztj1bYZdxgDv+/gksZ2KzXjXQ8wqjFPLsSZ0a0kdSQAfiU8pdUKo21+B+lVFi8l0EHSbzqAdNVZerw9awa0PgXEszGLgRE3KpMxgj75KBqZDy0XI5ZydCj7Bsd6L0S7MNDqdXA7wfDVFwew8hJYWmbanxiLLTtoOPUCJjtfqsbiHcfu6m4xu6HUpJVYbHejP/ABNPLUcQQZaWuggxu3Hv4pTBei1Sm61UmJs4H5fp0VrhsYQwunQ/YTWJxep3taPEuFvAxfgqxjGWKJuUo5sXw+GqN3NPR31hW2E2jUa4WOoFxI14/JJVatpb38vvyR6VewO4/A80ap0Bu8l7isO3FUHsJ7QiD+F8mHdDJnkSFwLqRY4tcIc0kEcCF0mE2t6qoSQSJuBExMiEDb+SuDiKZ7TYFRpbBjNDXSNYkDu5JlhkpxtFRTKMdD0PklqZTBNj0PkqPRFbOmxXppgqAy1sVRa9ohzM4c8EagsbLgeUKhx39sGzmey+pU/JRf51MoVVif7GRi8RUxD8TkbWeXhjackTuzF0fBP0/wCxfZ9BhfWfWeGiSXPDR4MaD3LmhJdUXml2Zx+3/TbDYys00aFZlQmC45e1wmmySTpcHTjZOUtlPIl3q28nVGZvBpJRMVg8NTqf+1otpNAImS55H95zifAW6oWayumDQzQ2O0uAdXptG+GvcZ6wAuowfoDTqUiaeIzPjs9kBk8Dqe+e5cgCmcDtGpSdLHlp5H5LW9Axsli8O+hV9VUa4PAmIkZfxSLZeaPScuiw+2aONp+qxPZqAEMqgCQT8uX+6osds9+HcA+CD7DxdjhxB48tQnjJvYZRVKg1MphhSNKsmWVU7EocaUZhi41SbKyM3EDikbXkeKb0dX6L4gZXNLjmzF0H8MDTiJnxVhtds0HxwB7gQSuc2Hg/WuJDi3JeRrPI7l1GIYfVOBuchBtF8p3Ljl1vB1Lt+45RmiYw57SWaLXt1sPErbMcxp1noJ+JsuPpJtUi3ZLZcSsVUdtcGfzfosR/55i/WiedT9/fVU1JwbWI0kHvym/mFaNqSJ++BSWMwZLsw1BBBGojUdDdeijmY5Rogmd28jUK4wTeyQSJHsuGhVHhsXlEZH31ORxHwUn7SDdJ/wALh8IVo0ssnJWmkXWJxxjtajek9l1RUq1OIa2OkusqHEbSnU/FOeimK7dQgiRk4He5JKVobrTXwXeUgqb6YeItNhHEXsZUy8E3seXPeisiPuehNwueitlTSqFpyndcHfHhqJhNtqE/Z56KeP2fmIIcG8ZkmeNhwN+i1SwjgNx6HXpMJaaDYx6zs5ec+EpzDkZHZt/nc/JUGI2yxhIHaIsY0t/eOvcka+36jrCGjlr4qX1lFlVwyki7ftgUX3g7nDiDv5Kqr+kWYucXdjNlYzMNZ1dGjANTvvyVd67MYJJcdwklM09k1DcUz1IA80s+WfJ4KQ44cW2WJ2q4kNpZX27TyYzHeGCIA5q9wWOpdppEy3KW5t9ieYMtC5huz6rfcJ6wR5+SJRpuntgSCMozZoI3ybiOqfi7p6F5Xx9ToKuHa2MrtdJ333HvWi4AlpMEWKPsWoxrHZ3Ag+6SNRyKr9qbRp5opxMZbXEdAvSjHFtnlOrwjqaXpjTpUWtDXOcBGoAnrcx3LlvSDbdardzhHutE5R0HHmbpBteTfcEriq0uUlBKOCrb7WxN2OLTDmkc7QehU2YsFSNLN05i3xQ/+WDj99SimB4yMtrXUm6pM7Ht2XuHxHwhQ9RXb+F46wfArWqDVtXotaJgrsfQ2p61zqTyHsiXMd2gRuOV2t15tVxzpu1zTz08U1gtsOa4OBLSPeBIIPUXTVjDBlu2eg7d9DmuvhagpO/A8F1M9Has+I6LmX+j2OaYfDeB/Zhp6Oc4g9y2fSapUaO0SQPaLjPffVFo7crgQajnA6tcc4Pc6UklXljwk/ZMG3Y1TR9Yc4JP9LY+Kdw+HawQXOd3BvzKmyoamrck6nOP6XST3FQxuFey9nA7xr3j/dZ8UGrdsaPPNPGC0wO3XUWkUwBO93aNvAfBQxPpDWfIdUMcG9kfBUgqcTHxW24i8NElDrFaQO0n9zHxUm622rOnjuQcNhXPMwTz90dSnadJrdYceth3BKZmhTJ3FYif8WViwDgqNUA8ifPVMRu4KiweL3H7/VXFGtmbO9tndNx+XckiyzRdbLxWjTpuTmLwGYW6qipG6u9m4+RlOu5Vu8MWvJUYjA8Ql9mURTqkRGcW55TMfErpMS2ZkKnxGGzDgdWngRopPDGWQ5Z4cB98EQmOfS08Ak6WPMGYDhZwO4/RDrbYAF4Oukj5pkn4A8bHvWQlNqbRNOi9wMGGtBvILiALHgCfBV//AKkb7zC0fi9oHrvC3idqscwtexlVnZcJteIJt1Kz4pMVckUUZxIAVjgMEX3dIB0HvHrw8+iVbgMPmzZqjSNGOIcwHiDAPiSnG4ons0u27eR7InTM7QDfGvVQh+np+o6J/qLXpZc4NzWHKwC2p3Tw5lMbV2t6ppDLv7MDqQqWtXFJoEku895JUcHVLneseL7v9S7IJRRxTbkx6liHbzLjqbwLRAUy8NElaD5NvvwWnQNdeP04JW7ClQO7ruOVu78R7tyxhaPZ8Tr3qL6vP4oTiOKZIDyOMLSJmDw3FCOUHWeiC2g4+yHO6AnyVph/RqtUpCpTDX3ILc0OBH5oB7imasVNLLEKtSVgJhTxWErU/wB5RqN5lhjxFkJtUHRK8Kgx/kFptsiMQWAogNkPga7yyRAUTg6Z9pvgtgqTXXWNTIs2ZTF2lw6OjzBCI3CD/wCSoOoYfkFKkwuMNBJ4ASfAKwpbHdPbIpj++b/4RfxhHIE08srxgHz2azD+ZhafgSFNuBxLjlzh0bgSQBy4KzLKTDYtqczPlp4yh19ouNmmG8AAB4BZugpN4B4fY0fvXgdO0fommPYyzADzdfvjTxlJGpxKwPSNjD1TFE6laa9Jh6I2olCxr1ixLZ1iNAPPYDhI7wnsBiodMHSHDiDuPmCqilVIMhGZiCDLRvuOSiWOlpvgwLjVh4t3jqEw18G3UKpw1eQBNiZaeDvodD1T1KpmbwI1HDiFSLsDVHQYTG5mXHW+qV2liWtgAdvfHz5qvZiMoKCwuILgMxGt+aoo9hJOjVbCF5kkpWrs8DV3w/Vaq1K7iRnazulZgNlAOzV3mrwbENHPLPaPWydJLBNu9g3UMw7Ic8chbxNknS9HcVVeSwU6bR+JxIP5gARPRdJWxWYdkHl+iLs7GZGwd5utj3NV6RzmI2EWmKrszt4YA0dxIJI5q5wWGlkMhjRyt4bz1Ksca9r2iQD1APelBVjTuhaWGBZQzS2MyO1LjuLtPBsfNArYfIYDGunQZQfsJvDbUgQ5DxGKzHgEW1RkndDGG2G+o3PLG8mmSO4WCh/6bEdp9p1nyg/JJF0X3KJxEpeyqqN1d3Zs7IptcSajnibNbA7i43PcArDDMAEsYGt0sJdPNxuVV1cSGiXEAc1o1K7h2XhjN3YzPPdIDR4povyCvAfaGLewEOc4xpJN+CcwFatTptgPjWcpyk7zpCRoUSNSSeLnCf07gnqG0C3/AKpA5F36KyaBKL0PYX0jqM3zyKJW20yp+8pNPcPPVJDac6vcerWnzJWn4hpuKYPMANHfkAW7RJ9JXkHjqFF3sF1Mnh2m/wCF1/iqvEbOrC7YeBvbM97dR8RzVm57NS1o6Oc7ydHxQ62PHugNHEanqVHsvBXqkhTC4JxvUfkaNwEvPdoO/wAE/SrUmHsUwedQ5z4RHwVdVxgFkIPJ5IWavYuau2qmgdA/C2APAJJ2KJQGU+qKGgJW72OlWkSDiUQHigOxAHPohGsTyQC/kbNVYKqUD1NsoBY0KiJTcSbIVGgTyCbYANPFJKaiFRsKKQ3rEP1ixR7MrSPMwUWlUgoBELYcmFLOi7Vu43CtMNiczW1OPZqfnbae+FQ06mic2NtBrnVKJMGx7iBccwQjHYWWuMfEcz9/JLioQLE/fFBxdQjsnUDxvqtMrwDy0+C6Voi9j1Mx1KMIKQoVJf3E/finBUssxUmwj6277soUqoieCVqPh0ngVrZVXNbg4/ULUG8Fm6oYgmT5KBNgjvw4AtqeKWcUjfuH8B6fEmFJ9UbrpatcQd2iEK0a/p4pq9wN+2xl1SdUvXxjWNJcYAuqrH7faywk9NFWYeucTUA9zU84+SFDVTwXmzqpqn1jxDR+7ab/APkeJ8laZpKBRaAIAtoEwGphdmNE9EQ0wNUvVxobpcoLXOcZ3LJWBukOMr/hHefpoil5PtIbGwLqvxmJc6wMDe7f3c0G7GjccLYxXxwBhtyNeU6Soerc72nZRygealgcMGiYv9z+p3poUQbmD8fNDtQOvkSDWN0lx6/RFbXI0an2Uh08ApZRxS/ge2sMry97uPcFgwxOsq0Zh+YUzh+Y8Vsm/BVDCngpNwpT5twK0ahUpcqWBlxti7MIeQ++COykBz66eCiXqDqym+STKdF5GTUQ3VluhgnvvEDifkE23Y6pDhbyJPkSEsyxNOFMGL24Lat1j8Ee0jy+i+eye48D9FsiDCxYolwtOodN0qu2ix1PEBzTGYSD+U/qsWIBReUccakOOuWD3f7qVJ2nT6rFi7I6OaWxnA1JeeQ+aezLFiL2BPACoyQTyhC2HZzz0+f0WLEtDXZeMrIDmgE3KxYh1VmbBOp8XfD9UAVA3cSeqxYstglorsVhmum0TMjdfyQ/R7BZATxJvyBgfVYsQSyUeEXYqwPvVAr4u8cVixUSJPyjVBhOqsaLYusWJWP5s3UM23KsxD81RrBoDJ5kaLFiV5Zo4RZgIossWIPQ/l/AWk1TLwFixLIPHFPLJNxMCzR5qDtoHSBfksWLLQr+4j6xDdWWLFyUdIIvTuAa0dp1zuG7r1WLFXiXqJ8mqLB+1IS79pucLaHfvWLF0zk1EhGKsAGrFixcdnT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data:image/jpeg;base64,/9j/4AAQSkZJRgABAQAAAQABAAD/2wCEAAkGBhQSEBUUEhQVFRQVFRQVFBUXFBUXFBgVFBQVFRUUFRUXHCYeFxkjGRQUHy8gIycpLCwsFR4xNTAqNSYrLCkBCQoKDgwOGg8PGiwkHSQsLCwsLCwsLCwpKikpLCwsLCwsLCwsLCwsLCwsLCwsKSwpLCwsLCwsLCwsLCwsLCwpLP/AABEIALcBEwMBIgACEQEDEQH/xAAbAAACAgMBAAAAAAAAAAAAAAADBAIFAAEGB//EAEUQAAEDAgMFBAgDBQYFBQAAAAEAAhEDIQQSMQVBUWFxIoGRsQYTMkKhwdHwUnLhIzODorIHYpKz0vEUFUNzghYkU5PC/8QAGQEAAwEBAQAAAAAAAAAAAAAAAQIDAAQF/8QAKBEAAgICAgEDAwUBAAAAAAAAAAECESExAxJBIlFhEzJxBEJSgbEU/9oADAMBAAIRAxEAPwC5p7PHBEbgeviU6wIrAqULYi3CEaFw70VjX7numeO7/f8ApThcAJP3KlRHZHzEHX78UKNYu2rVHvnwBRW42tHtAkadkc5++aYDVgb9/fKETCJ9IK7XRDD3H5FPU9uVfwMPe5Vtdn7QK0ZTEIGKf0gqOrFtQty5ARAvOYFuu72lf4X0iysaDTcYESHC8W0hV+06Q9S/oPMIuEZNNpPD5lYJaN9KGb6dQdwPzUx6SUTqH97P1VZ6kKPqQtbBRYP2xhjw76f6IL8fh9zmjucPkknUAhPw4QtmocdiqW6oP/sd9UF9Rh0qfzg+aQfhwhOww4DwQs1Dr+Tz/J9EF7D+L4D5QkX4YcEB+GCWw0PPa7iP8J/1KqxrD6xsxodOvVSdSgG58StUqfGT1KA2hlQcUQobggMDKkxRK2xE1hKftDv8ion2f4TP6lul7Y7/ACK17n8Fv9SKAw3v/wAYf5YW6A9npW/qWz7Z/wC8P8sLKPudK39SYBgHY/gBMPHt/lp+ZQR7H8BqYePb6U/MogJVR7f5h5BTorVUe3+ceQRKIRASKHX9lHLVCsy3eoT2ViMUm9kLEam2yxKYrWhFAUWhEAXURB1WyQLxvgxbTXvHjzTIKXoNklxHIXkjcRG7cmAFkYkpALQ+/vxUwsArMWO2Oqsqeir8eO0OqsKPsjogEDjx+yf+UrNm/umflH1RMUP2bvyu8kHZB/Ys6DyCxhlaUlpAwNyG9EcEN6DCLuCG5FehOShAuCC4I7kFyUKF6osVBiLU0KGxYwQobkU6ITlgkHLbForGFExOl7be/wAitT2P4P8A+lun7bevyQMTVLaRIEkUT/UigFdtv0qFGq5jW5nB4cTuBDQIsi7O9IHPpl7soyTYN1zG4jiUjhNktiXjM90lxOsm5W6+z2tHZtxhL3VlfpujsNm4qjiAWt7DzThjczSHRMNiZBmLzvRa9MtLwdQKXmqr0ZawPBtmDbwLmY7iBe29dZ6R4aO3YFwYDGlnW74KaMrYsoUiqq+/+ceQRaIQ6nvfnHkEWiE5MJC1Ubp1CIAtOFx1UJbKRG2NsFiIwWWJQlS0LWIfDbxe1zGtuqmFBpl9j7PI9CJ6x4cl1sgFpU4EW5wIE7yiBYAt5UQEh9/fgpBZC2AsYrtpajuT2GPZCT2oE3hPZCUJKqOy7ofIpXYh/YN+9wTpFj0KQ2Af2I5Fw+Kxh9aKkokIABvQnozkF6DChd5QnIj0JyQYG5BeiuKC8oBBVNChUyiVDYpdhWQRqbIblIGyG4rGNFaaVhKi0omCMPbb1SeNrw0Nhxmi4yIgBrxczz4Apph7beqFWpywf9t3+Y1FGWyr2fjw7sl0u1Ei5HG2umqe2PUD6zQ45gTcBt43wAZSrGBsRMzPHxndCttgYU+vYWHK4Ew4QCMwg310kd5UnR1JMt8XsUNq9lvZsYII1tad/JXe3IFJrbmzd8nVvEyndq4OzGtgQ3NUqG8ARG+5Pa8DwVDtCp7WWcv7PL3GPHRaC9QnI10uwVT3/wA48gjUEGp735x5BHoBdBzBmhZluOvyKmwKQbcd/kuaRWI21tliK1tliBjnX4locGk9pwcWjUkNiSBykIuGaYvMm5BAEHQ2HRcNtGqXYqqXEuAcGsvo0NBgcpJ7wVc7Hx1UDsu9aBqx1nx/dP69y9BQvRy9jp1sfp8/ooYasKjcze9p9oHgQppWmthTsmFtRCkgYS2oLI+CPZCBtP2UTZ57CHkI0FW+jzv2RHBzh/O5WQN1V+j7uzUHCo4fzOKxi2UShYjGsYO0QOW89AksRtB37NwENLrjeQOJ3dyKi5aFcktjzkGoU1j6Qa6GmRAPSbwkaj1NjoC8oTitvehOqKY6IvKC9SfUS9SuOKWwmPNkqxyk7EBKsqrJhZZNNlBxWqR7K04pkA0SogrCoTdEARp7bOoUgbfw6vwcEJp7bPzBT93+HX/qCZGKx2Ch5uQeEn5roNi4qnRIdVMRuF3HoPsJPGVQMwPtONPKN5hkujkBcncq4MUuSJ0wnZ6phdpsxFB9TSZ7Org1oie4EnvXP7QcO0Buyf1WXK4TH1KRHqyc5OVoHE38N/cu22fsoVKPbApkBoLpJEMuDHHidDdHitk+VJeSvq+/+ceQTNBCxdAsNRrhBFRv9I+CNQVnsiMMCKxtwoU0amL/AHyXNIqh1rbLSIAsSBPE69A08RUl5f7JJIg9qTf73hPYeuWuDmmDuhIYvEB2KrFvsn1YbMzDWBrdb6BEFQb9QvVSpHFs7bY20xUN7VN/B36rofVhw0g+fVea4TGEOBY4Tz+q77ZWOz0w7R2hVF6lTEeGn7/6FfTIRW4GqdKbvh80Wp2gla2NqUe0x0DeNROmiR8V6CuStmYzYldzYbTvzcwfNHwHo9VFPtCHWgS2OdwVSV/TysARLWuAPugifoqfF+n9ZwyvcSOAygHvaASFFwa20U7J4RcY3b1Kkwue8AgkZO0XkgxoBAHMkWXJ4b0xyl7WNgOcXFxNxJmOAN+fcua2rtJ1V8k3deeA0t0Hmntm4JrWguaCeB3ffFckuR+Drhw3s6zAV2Yg6kOmTq6eZhXGBwhfXp03Fpa1z3vLXS0NbByngYixv2guXGyQKJrU6jmOa9rhmeY1jKLxvtaesruNn4yk8eub7bqIbUgWMEGJ0JaZ7ncIVuLkldN7E5eGKVrwWlTZrKsve80xc6gWmxJcLKuxWDwrf+uD/Fp/IJzB4nMQ1wBa8HjEFpMR0XLYykGmwsQCJ1yuEj4FV5Y07OaDvAXFVMONKk/+Tj5BVtXFU90nuf8ANDeQolnInoufZbQOriGkHsk931KSL+DCPAeStcPRpvOXMWu4H6WKjjtnupmHWnQwcp7wtTNaKcsJ3QgbPblETvcfFxPzTmOc6mAcjnAzLhGUaau3TNh1VdTxBHunxb9UufI2DoMO7srbiq7D7SAEFrv5f9SL/wAxadzv8P0KyMNEoc3Q2YoHj3tIUpumATB7TfzDzRHOIbIE/vWxxLngAdEuXdpv5h5qzyAHk0T3uv8AU96eIGJYPBu9e9z3Fw9W1hk2JcSSAPdAGW3MlMU9lsBntdCRHwEqdMRrq50/fd5LeLxGSmTIBMhpOmaOzPKU7insCk1oNhcO31gfAhoLWN3C8PdzJIjo3mrzB7SLXXFt6psJTyjL+ENZ4NF/irKjSTJVoDydHVwYxOHaRao3Q8cpMA9fmqRtMtJBEEWIV7sk5WjqfAx9FPbeADm+sbqNeY493klaCimppijql6aYoahcUiyLEBYsC2lGPBqOIDsRWB3ukdGnL5QrGnSE6rm8G/8Abtk3JcO8rpGVNxF+I0XsUcFkiwRoug9G8eQMoM/3d5HJUDJvlOisNm4hpcA8BrgbOFr7pRhsE7cTu8HVzCxsfNSrU8zSElhXZXTuIv14qxYfkrUTbzk4P0kwuWH6bjbeNPhI7lweM2uDUIGgmfAlep+lIaabrE5joNQRY/fJeR47Y9Rr7scAZAdldl32PDXVcPOvUdXDqyeHqy4AayWjlqQfgPFdDhcRDADw1XO7LwpDg93ZubHfaLDXd8V0FOgX+yCei8+eGehx5Re4FwrBlPMWm4Gha7Nuc0gg6bwuk2Zsr1LMrRALCS0QGNOYtho3Dsz4rgKDn0qrRUaW9oEHQEC9jxXcYPbraznOzdktaI4QdOJnjzV+D7lZPnfoaRcjEBrjGlOk909GZB4ud8FPbWxi7CscwTUpUqeYby3KJFt4ufHkq5rs1Orvc8sAG/I2T8XkdwK7HD1YflnRrZPEgCT8R4Lu5PUsHmR9LyeUlrj/ALqQfV/CD/5K99Kdif8AD1paP2dQkt/un3mfGRy6KrplJHji8o0uWSdMp8PtZ7676TqQzUyDGcZoOj2zFiDungut/wCcBlAFzXvy3dTyAuPaGlRxDWwL3nque2tsQVi17HGnWZ7FQcPwvHvN5bvNV1DG1W+qqinTYbVKjHFznN3im0jskjedEXx0mzLkujuNk45uKoNq0MPUdTeDGctboS0g5Sd4Kp6/oNVfUcRRYwEktbmZAE7rzFxu3ruNnUhRospUWNbTY0NaLmw+e/vVD6U7Gr1CK1Co9tZgs1r3NDhwaJgO+B3qa4+w31OrorKf9m1T3jSb3uPkEy3+zdo9qp/ha7zLly7fTLGgwazyRYtcADbUGACg4v0gdW/eSDb3nFtiDoSYTx4l5BKc/BfbZ9HaWHYHMe5zs2hcNwJmNdQFSvN0OvWAZDC2TbWLHVLuzudctDbEkTmMajTSwvzIU58b71FYL8Uk4XJ5LTZ2C9bUE2a0hzjyF4HM/VNOdJvvOYjwyjwgdyRoPImCROt9U1SV4cFLJKXL7DLRJB4fNFfQa4EOaCDEg8tEOmmGKqgkScmzbWkO5OdPMWFj4H7srSgLpFhhWGEcDp3j73KM4VotCVnR4CnNPnr4J9rJEHQiI5RdI7LrAmBuH0T9aqGtLjoASe5Rk/BVHKup5XFvAkeBhGw+oQHVi4lx1Jko2H9oLhlsuiyW1GViRhPCdpbIhxeNXHNHA5ptx3JxlXSUfaIJaHN1b9wq/CvDxMEGYI3AjyXsRZwtFg2nNwrPC4f1rDHttjM1w15g6joqzCVCHXaHNOoBv1HAq82ZSyOD2kupu1B9pt4uPoqRWRJfa/6LLYWMLmmm+z6dwDrHBF2ztj1bYZdxgDv+/gksZ2KzXjXQ8wqjFPLsSZ0a0kdSQAfiU8pdUKo21+B+lVFi8l0EHSbzqAdNVZerw9awa0PgXEszGLgRE3KpMxgj75KBqZDy0XI5ZydCj7Bsd6L0S7MNDqdXA7wfDVFwew8hJYWmbanxiLLTtoOPUCJjtfqsbiHcfu6m4xu6HUpJVYbHejP/ABNPLUcQQZaWuggxu3Hv4pTBei1Sm61UmJs4H5fp0VrhsYQwunQ/YTWJxep3taPEuFvAxfgqxjGWKJuUo5sXw+GqN3NPR31hW2E2jUa4WOoFxI14/JJVatpb38vvyR6VewO4/A80ap0Bu8l7isO3FUHsJ7QiD+F8mHdDJnkSFwLqRY4tcIc0kEcCF0mE2t6qoSQSJuBExMiEDb+SuDiKZ7TYFRpbBjNDXSNYkDu5JlhkpxtFRTKMdD0PklqZTBNj0PkqPRFbOmxXppgqAy1sVRa9ohzM4c8EagsbLgeUKhx39sGzmey+pU/JRf51MoVVif7GRi8RUxD8TkbWeXhjackTuzF0fBP0/wCxfZ9BhfWfWeGiSXPDR4MaD3LmhJdUXml2Zx+3/TbDYys00aFZlQmC45e1wmmySTpcHTjZOUtlPIl3q28nVGZvBpJRMVg8NTqf+1otpNAImS55H95zifAW6oWayumDQzQ2O0uAdXptG+GvcZ6wAuowfoDTqUiaeIzPjs9kBk8Dqe+e5cgCmcDtGpSdLHlp5H5LW9Axsli8O+hV9VUa4PAmIkZfxSLZeaPScuiw+2aONp+qxPZqAEMqgCQT8uX+6osds9+HcA+CD7DxdjhxB48tQnjJvYZRVKg1MphhSNKsmWVU7EocaUZhi41SbKyM3EDikbXkeKb0dX6L4gZXNLjmzF0H8MDTiJnxVhtds0HxwB7gQSuc2Hg/WuJDi3JeRrPI7l1GIYfVOBuchBtF8p3Ljl1vB1Lt+45RmiYw57SWaLXt1sPErbMcxp1noJ+JsuPpJtUi3ZLZcSsVUdtcGfzfosR/55i/WiedT9/fVU1JwbWI0kHvym/mFaNqSJ++BSWMwZLsw1BBBGojUdDdeijmY5Rogmd28jUK4wTeyQSJHsuGhVHhsXlEZH31ORxHwUn7SDdJ/wALh8IVo0ssnJWmkXWJxxjtajek9l1RUq1OIa2OkusqHEbSnU/FOeimK7dQgiRk4He5JKVobrTXwXeUgqb6YeItNhHEXsZUy8E3seXPeisiPuehNwueitlTSqFpyndcHfHhqJhNtqE/Z56KeP2fmIIcG8ZkmeNhwN+i1SwjgNx6HXpMJaaDYx6zs5ec+EpzDkZHZt/nc/JUGI2yxhIHaIsY0t/eOvcka+36jrCGjlr4qX1lFlVwyki7ftgUX3g7nDiDv5Kqr+kWYucXdjNlYzMNZ1dGjANTvvyVd67MYJJcdwklM09k1DcUz1IA80s+WfJ4KQ44cW2WJ2q4kNpZX27TyYzHeGCIA5q9wWOpdppEy3KW5t9ieYMtC5huz6rfcJ6wR5+SJRpuntgSCMozZoI3ybiOqfi7p6F5Xx9ToKuHa2MrtdJ333HvWi4AlpMEWKPsWoxrHZ3Ag+6SNRyKr9qbRp5opxMZbXEdAvSjHFtnlOrwjqaXpjTpUWtDXOcBGoAnrcx3LlvSDbdardzhHutE5R0HHmbpBteTfcEriq0uUlBKOCrb7WxN2OLTDmkc7QehU2YsFSNLN05i3xQ/+WDj99SimB4yMtrXUm6pM7Ht2XuHxHwhQ9RXb+F46wfArWqDVtXotaJgrsfQ2p61zqTyHsiXMd2gRuOV2t15tVxzpu1zTz08U1gtsOa4OBLSPeBIIPUXTVjDBlu2eg7d9DmuvhagpO/A8F1M9Has+I6LmX+j2OaYfDeB/Zhp6Oc4g9y2fSapUaO0SQPaLjPffVFo7crgQajnA6tcc4Pc6UklXljwk/ZMG3Y1TR9Yc4JP9LY+Kdw+HawQXOd3BvzKmyoamrck6nOP6XST3FQxuFey9nA7xr3j/dZ8UGrdsaPPNPGC0wO3XUWkUwBO93aNvAfBQxPpDWfIdUMcG9kfBUgqcTHxW24i8NElDrFaQO0n9zHxUm622rOnjuQcNhXPMwTz90dSnadJrdYceth3BKZmhTJ3FYif8WViwDgqNUA8ifPVMRu4KiweL3H7/VXFGtmbO9tndNx+XckiyzRdbLxWjTpuTmLwGYW6qipG6u9m4+RlOu5Vu8MWvJUYjA8Ql9mURTqkRGcW55TMfErpMS2ZkKnxGGzDgdWngRopPDGWQ5Z4cB98EQmOfS08Ak6WPMGYDhZwO4/RDrbYAF4Oukj5pkn4A8bHvWQlNqbRNOi9wMGGtBvILiALHgCfBV//AKkb7zC0fi9oHrvC3idqscwtexlVnZcJteIJt1Kz4pMVckUUZxIAVjgMEX3dIB0HvHrw8+iVbgMPmzZqjSNGOIcwHiDAPiSnG4ons0u27eR7InTM7QDfGvVQh+np+o6J/qLXpZc4NzWHKwC2p3Tw5lMbV2t6ppDLv7MDqQqWtXFJoEku895JUcHVLneseL7v9S7IJRRxTbkx6liHbzLjqbwLRAUy8NElaD5NvvwWnQNdeP04JW7ClQO7ruOVu78R7tyxhaPZ8Tr3qL6vP4oTiOKZIDyOMLSJmDw3FCOUHWeiC2g4+yHO6AnyVph/RqtUpCpTDX3ILc0OBH5oB7imasVNLLEKtSVgJhTxWErU/wB5RqN5lhjxFkJtUHRK8Kgx/kFptsiMQWAogNkPga7yyRAUTg6Z9pvgtgqTXXWNTIs2ZTF2lw6OjzBCI3CD/wCSoOoYfkFKkwuMNBJ4ASfAKwpbHdPbIpj++b/4RfxhHIE08srxgHz2azD+ZhafgSFNuBxLjlzh0bgSQBy4KzLKTDYtqczPlp4yh19ouNmmG8AAB4BZugpN4B4fY0fvXgdO0fommPYyzADzdfvjTxlJGpxKwPSNjD1TFE6laa9Jh6I2olCxr1ixLZ1iNAPPYDhI7wnsBiodMHSHDiDuPmCqilVIMhGZiCDLRvuOSiWOlpvgwLjVh4t3jqEw18G3UKpw1eQBNiZaeDvodD1T1KpmbwI1HDiFSLsDVHQYTG5mXHW+qV2liWtgAdvfHz5qvZiMoKCwuILgMxGt+aoo9hJOjVbCF5kkpWrs8DV3w/Vaq1K7iRnazulZgNlAOzV3mrwbENHPLPaPWydJLBNu9g3UMw7Ic8chbxNknS9HcVVeSwU6bR+JxIP5gARPRdJWxWYdkHl+iLs7GZGwd5utj3NV6RzmI2EWmKrszt4YA0dxIJI5q5wWGlkMhjRyt4bz1Ksca9r2iQD1APelBVjTuhaWGBZQzS2MyO1LjuLtPBsfNArYfIYDGunQZQfsJvDbUgQ5DxGKzHgEW1RkndDGG2G+o3PLG8mmSO4WCh/6bEdp9p1nyg/JJF0X3KJxEpeyqqN1d3Zs7IptcSajnibNbA7i43PcArDDMAEsYGt0sJdPNxuVV1cSGiXEAc1o1K7h2XhjN3YzPPdIDR4povyCvAfaGLewEOc4xpJN+CcwFatTptgPjWcpyk7zpCRoUSNSSeLnCf07gnqG0C3/AKpA5F36KyaBKL0PYX0jqM3zyKJW20yp+8pNPcPPVJDac6vcerWnzJWn4hpuKYPMANHfkAW7RJ9JXkHjqFF3sF1Mnh2m/wCF1/iqvEbOrC7YeBvbM97dR8RzVm57NS1o6Oc7ydHxQ62PHugNHEanqVHsvBXqkhTC4JxvUfkaNwEvPdoO/wAE/SrUmHsUwedQ5z4RHwVdVxgFkIPJ5IWavYuau2qmgdA/C2APAJJ2KJQGU+qKGgJW72OlWkSDiUQHigOxAHPohGsTyQC/kbNVYKqUD1NsoBY0KiJTcSbIVGgTyCbYANPFJKaiFRsKKQ3rEP1ixR7MrSPMwUWlUgoBELYcmFLOi7Vu43CtMNiczW1OPZqfnbae+FQ06mic2NtBrnVKJMGx7iBccwQjHYWWuMfEcz9/JLioQLE/fFBxdQjsnUDxvqtMrwDy0+C6Voi9j1Mx1KMIKQoVJf3E/finBUssxUmwj6277soUqoieCVqPh0ngVrZVXNbg4/ULUG8Fm6oYgmT5KBNgjvw4AtqeKWcUjfuH8B6fEmFJ9UbrpatcQd2iEK0a/p4pq9wN+2xl1SdUvXxjWNJcYAuqrH7faywk9NFWYeucTUA9zU84+SFDVTwXmzqpqn1jxDR+7ab/APkeJ8laZpKBRaAIAtoEwGphdmNE9EQ0wNUvVxobpcoLXOcZ3LJWBukOMr/hHefpoil5PtIbGwLqvxmJc6wMDe7f3c0G7GjccLYxXxwBhtyNeU6Soerc72nZRygealgcMGiYv9z+p3poUQbmD8fNDtQOvkSDWN0lx6/RFbXI0an2Uh08ApZRxS/ge2sMry97uPcFgwxOsq0Zh+YUzh+Y8Vsm/BVDCngpNwpT5twK0ahUpcqWBlxti7MIeQ++COykBz66eCiXqDqym+STKdF5GTUQ3VluhgnvvEDifkE23Y6pDhbyJPkSEsyxNOFMGL24Lat1j8Ee0jy+i+eye48D9FsiDCxYolwtOodN0qu2ix1PEBzTGYSD+U/qsWIBReUccakOOuWD3f7qVJ2nT6rFi7I6OaWxnA1JeeQ+aezLFiL2BPACoyQTyhC2HZzz0+f0WLEtDXZeMrIDmgE3KxYh1VmbBOp8XfD9UAVA3cSeqxYstglorsVhmum0TMjdfyQ/R7BZATxJvyBgfVYsQSyUeEXYqwPvVAr4u8cVixUSJPyjVBhOqsaLYusWJWP5s3UM23KsxD81RrBoDJ5kaLFiV5Zo4RZgIossWIPQ/l/AWk1TLwFixLIPHFPLJNxMCzR5qDtoHSBfksWLLQr+4j6xDdWWLFyUdIIvTuAa0dp1zuG7r1WLFXiXqJ8mqLB+1IS79pucLaHfvWLF0zk1EhGKsAGrFixcdnT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7" descr="data:image/jpeg;base64,/9j/4AAQSkZJRgABAQAAAQABAAD/2wCEAAkGBhARDxIQERQQEhAUFRQQEBUPFBIWFhgQGBAVFBUYExYXHSYeFxkkGhUUHy8gJScpLCwsFx4xODAqNSYrLCkBCQoKDgwOGg8PGjUiHyU0Lik1NTAyMiovLC8sNSw0MTUrLDY1KTAvLCk1LywsMCw1LS0sLCouKSwqLCwsLSksLf/AABEIAMIBAwMBIgACEQEDEQH/xAAcAAEAAgMBAQEAAAAAAAAAAAAABAYDBQcBAgj/xABHEAABAwIDAwYMAwQJBQEAAAABAAIDBBEFEiEGMUETFBVRYZIHFhciMlJTcYGRodKxwdFCYnKCIzM1Q2ODorLwJVTC4fEk/8QAGwEBAAIDAQEAAAAAAAAAAAAAAAIEAQMFBgf/xAAzEQACAQIDBAgGAgMBAAAAAAAAAQIDEQQhURITMUEFFDJhcYGR0RUiUqHB8AaxYuHxQv/aAAwDAQACEQMRAD8A7iiIgCIiAIiIAiIgCIiAIiIAiIgCIiAIiIAiIgCIiAIiIAiIgCIiAIiIAiIgCIiAIiIAiIgCIiAIiIAiIgCIiAIiIAiIgCIiAIiIAiIgCIiAIiIAiIgCIiAIiIAiIgCIiAIiIAvC4KHX4i2Jpc42AVRrdoZJToSxnUDr8SqOMx1LCr5s2+SIuSXEvHKjrC+g5c7Y9T6WvkZ6LiOy9x8iufT6ZUn80Led/YxtouyLQ0m0XCQfFv5hbmCpa8XaQR2Lr0cRTrK8GSTT4GVF5dYhUtz5LjNbNb929r/Nbm0uJkzIiLICIiAIiIAiIgCIiAIiIAiIgCIiAIiIAiIgCIiAIi8ugPVgqpw0XXxNicLDZ0jAeouCrm0uNsMZbHJGXu80eeLAcXE9QH1soylZXMuMkr2NDjmMGaUgHzGmw7TxKiRSrW1GHMdoZWu/mAHwF/1UV+zkY1D2X7HBcGXRc60nVqzzfnYo9UrT+aTs/As8blIa9Uts80HoTBwH7L3Bw+uo+C2FFthCTlmtG7rvdnz3j4/Nap9HTpZrPwNc6FaHK5ZeUXseIPjN2Eg/83jio3KAgEEEHUEEEEdh4qPK9Um9h3WTKbrSRZYtrwW2eLOHEbj+hWjp9oHCqEzjvNnfwHS3wFvktVK9RXFYrY+rPZu+y7/9ITxtR27jsdPJmF1lVV2Ux+PkGtke1rm+b5xAuBuOvZZb7pmn9rF3mr11KrGpBTXM79K9SCnFZMmIofTNP7WLvNTpmn9rF3mrZdGzdz0JiKH0zT+1i7zU6Zp/axd5qXQ3c9CYih9M0/tYu81Omaf2sXeal0N3PQmIofTNP7WLvNTpmn9rF3mpdDdz0JiKH0zT+1i7zU6Zp/axd5qXQ3c9CYih9M0/tYu81Omaf2sXeal0N3PQmIofTNP7WLvNTpmn9rF3mpdDdz0JiKH0zT+1i7zV63FoCbCSMnscEuhu5aEtF4Hg7l6skAiIgPHOsLrlW3HhClfMaSiJvfI5zNXOfuIZ2DddXnbTFDT0U0jfSDHZf4rafWy49shGG55nauJyNJ6rXcfebj6qtWm8oo7/AEPhoSU69RX2bJLvfsTaPYcv8+qlcXnUtZYke97r/QKQ/YGk9abvM+1bDpBOfrSoxR2J1cRL/wBehr2+D6k9abvM+1fR8H1H603eZ9qnc/TpBZtHQhtV/qZq5fB3ScHTd5n2rVVvg8gG4yfNv2q09Idq+XVoKyrI1TjVnxZTaOmnoj/Qvfk4xvs5h+HA9osrJhG0DKglmVzJQMxGpbbdcO+I0P1XxXlpBXmF1FJTRkvliEj9X63IH7LfNv8A/Sud0jGm6e0o3lyt+TznSOAjbaazZsZI1j5BQZtsqIbnvd/BG/8AMBRJNu4P2Ypne/I38yvOrCYmfCD9Lf2cP4dJ8jZVWDRTZRLmsCSC0gHdrqQdP0X2zYajI3zd9v2rWQbWOkPmxNb/ABOJ+gAW4p8R0Xoej6VSnTcK0bacGes6HWKoUt1dpLh5nx4iUXXN32/aniJRdc3fb9qkdIJ0guhaGh2t5ifrZG8RKLrm77ftTxEo+ubvt+1SekE6QS0dBvMT9bI3iJRdc3fb9qeIlF1zd9v2qT0gnSCWjoN5ifrZG8RKLrm77ftTxEouubvt+1SekF50j2paGg3mJ+tkfxEouubvt+1PESi65u+37VI6RTpHtS0NDO8xP1sj+IlF1zd9v2p4iUXXN32/apHSCdI9qWhoN5ifrZH8RKLrm77ftTxEouubvt+1SOkU6RS0NBvMT9bI/iJRdc3fb9q8dsJSW0dMDwOZp/8AFSekU6R7UtDQbzE/WyJT4pXYU4OEjqikuA4OvdvzvlPuNj2Lq+C4vHVQsmjN2uF/ceIK5fPVNe1zHatcC1w7CpHggxNzJpqRxuNXt94dlP4rZTnsy2eRS6QwqrUHWtaceNsrp/lHV0RFbPKlO8KR/wCny+78wuS4VW5Y8vUT9Tddb8KP9nye78wuGi4uRpoVRxLtJHsv4/BToTT1/B0Kiw2JtM2rrJXRRSEiFkbc0klt5AO4dv4XF8seG01Sx5oZZXSxtL3Q1DQ17mDeYy3Q+78FrvCS8ieljb/VspIsg4alwNu635KBsHNI3E6Uji8tNvVMbgfp+CjdKWzYsKnOdB4lSs82llay5f7N9R0NKKKKrqJpmCR74gI2B2rS747mrFiOGx82NXSzcvC1wZKHMLHscbWzA7xqPmtji+DCXDxG2amgayvrMpqZOTaWiaZoDTbU24dQWpxqHo6hfQ5uVqKosmkewO5JsLSMoY4+mSW7x1nsvJqyzXI0UqjnJbMntOVrctm+fLku/iTqjD6KGKnfPPOx08TZgGRhwAIF9R2lR63CGmB1TSTNqYWf1oDSySMdb2HW3b+Sg7bZuQwu3/ZMv/pXvgyc/pERnWOWKWOUcCzLfX4gfNYutrZsbVCccO8Rt3td2drNJvuvw7ydLhlI2kp56ieZhna5zRHGHjzXWO7dvC0MmD0U0sccM8z3ySMjs+LL5rnWJv1hWSubQ9GYaKs1Vg2cRc1DDccoAc+b+W3xWsw7o0VVJzU1xm5xDYVDYgzLygzejreylezSy5FVw3kJSk5ZOXJWybtyNfJs1h7JnQOqZGSNcYyXxeYHg21cOF+KgYtgRpZ3QSWzNsbjcWkXBCudbsZFLXzZ54Hl0j5ZWRPc+Rkea7gWN3G2nFaPanF6aorHPykNs2Nt82jWiwza6E3J7LrM27GMLCEppRe0rXd+Tytp3mLZrAecOec7YoYm555X7mt14cSbHTsW7pmYXI4Qx1FSx5OVkk0bRGXbhe2rQT12WLkomYRJEAWGWpa1zgTYgNaWg69bRv61SqmCRhcw20+otvWuT2Usrl2jS38p2ls2dla3Lm9fYvWGYCXVVRTVDnRmCMyuMYDrtuNRf9kg3Wpx2N9LPJC+/matJ0zMIu13xH5q4ThzoHyF7RLJhV5HE8bD0j16lVKuidW4a2XM0z0X/wCeoeSbOpiLxPvxsdO8pyjZWRWw2JlKptT7OSfc9fBvLzRu5NnGCeeLlH2ipOdg2bcm18p7FVY8RFxmJDbjMW6nLfWw4m11eKvMKutfdpacMDLjg7KN651JRHkY7PiBuSXX0d7iozVuBYwNXeJ7b5R+6zLfi9FSQ0kVQyWocZw8wB0bACWEA57eiFm2q2dbSxcpFI6UMe2OcOABYXsDmHTgb2+IWox2Jz8Jww5msa1tQC53E8oNy3eOVuTFZYJiDS1kMNO4jcJOTHJv7CHafzdilZaaFbeTjZqV7bbayzUZJf1d+JpqWlz0lROS8PhfExrLbw87zxW3xTDcPppOSmqakSZWuIbCHCzhcagKDNSSxUuJQk5ZWzUrL8L5t/uI1+Kn7XU1BJWuFQ6tEwjjzmERcmGhuhu7W+9LZfveHWcqttp7OfZV+ULcuGbNFi1VStyc2lllvmz8qzJbdlt131+S2uy2Cx1cUj3yujLZGQssAQXvb5oN+s2CrGO0lK1rHUb53tJcJDOGCx0y5cv81/gtlhDntwauLSQ8VFK5pG8ODmEEe42WtP5s0Xqkb4dbuTTbSu+Obtmj4pmONUymkuxxlbA/rBMgYbXW1p8BL6mqYZBHTUrnCaaQbmg6WA3uNjp/6B8rGc4qcNxNgA5aaGGqaP2atkjQfcHAXHuHWpe1xc3D6zJoZMUkElupoJaD8WNUklmzROtKUoxjk5ZPud7P0zt5EenZhkzxDFUVEcjjlY+eNojc86AG1i2567LEcEe2Kt5QubPSFhcwWLXRuPpA77WBPyVHcx9jrwXV5ZM+IwRP31uGcjLf2mVzmk9ujgsQe1yJ4qM8M1aV088/8bN+TV/wV/ZDCefSSMc8xtYwHMLHz3OytGvXr8lr8IidPVR01y0uk5N1t4tfOfgAVkw2qfRYaJdRLJXR3H+HTee4d+4W5pKMU+L4hVf3cEMtXH1ZpmBzAO88fBEr2FSrKMqrTys9nxVl92/sVvEqpsc0rGOLmMe9jXG1yGuLb6e5T/BXLmxNzutjz85GKlvLjvJJ3n38VcfBKP8AqP8AlO/3sUKbvNFvH0lTwVTWx3BERdM+dFP8J/8AZ8nu/MLigXcPCPTl9BKBvyn9Vw5ipYnij2P8dkt1Nd6Lkyqp8QpoIpZo6atp28i10+kUsI9G7/2XD9d99M+FtpcNcal9RT1NU1rhTQ0rs7Q9wtnkfwFifmd5sqWAvsNWpT58zpyweTgpPYfLx4q+jLDiGJxyYVTRmRjpxUzyysuMwDjIcxHAEuHzWXCMUhqKU0FW9sfJgvoZ5DYMNtYnn1Dw+XBqrNksm0SeEjs7KdndyT0b/beBdcWpqaphohz6hidDTMhka+S5zgC9suh3KLHiVJQRSCll51WSsMXKtaWxRRn0sl/ScbDr3DdaxqmVLLO3zsQjg/l2JSbjxtlrfPnbzLjJHTVOH0ERrKSB8DJQ9sz/ADrueLCw3ej9VDo8Pp6Wppp+e0crWTxF7YnG4Zm1cb8ANSq1lQtTaXGw6pJRcFPJ3ysubb/JYayqfDi8lXCczXTPfG9mrS12mtt7T+BXztRQRyPE9PlHLEmWK4vHISS429Um/wDw6aSKpkYLNcQOrQ/K+5fXP5vX/wBLf0WdpM1rCyjKMovNK3iu8sdDVMcH0M+YU8gaeWAJ5OZtrOPWLNG79SPup2epTNnmrqMU7QA7kn55HgEkhrBqCd3G3aqw+slIsXm3YAPwCwtjARzQjg5qTlGWzf8AbrRl1G0sU4r5CRFEad9PTNeQDYAZG29Y6m3w4LT7MYkyFp5TWCQmGqH+C8AZj/CbH3XWlzHLkv5pNyNN6RSOYbtNr6Hd+BTbzuFgIxhKC4O32/J0DpSldPWkTwthkpGU8cjnjIZLBtr8SNCVoJdnYObxDn9DYF2uZ1t5Vflle8AONwNwsAPkF7HO9oyg+b1EA/iFlzT4o1U8BOn2J24aciz7TRQnCaNjKmle6mE2cMeTnc51wIxbU799lG26rI5Xl8bmvY4x5HMNxpHY2PvVfilewENNgd4sCPkVKhw6oqBnFnAeaCXMABHC19OHBQnVjFXk7GOrxw9p1J2Svxsu07/guOL45BLTOJewVkhp2zMJ85zon2zhva03+HYsG0OHUtXVTVArqVkYa1rm5jmu0EG9tOtaIbO1Lnh7nRBw3G5P0DbKRBszI1xdywBd6WVl7634m30WiXSOHXakv3wOZvMLRd4Vrce/jbLg+FlYiYrQwxU7eSlila59/wCicXWsLa++/wBCs+H18TcLrIi9olfNTuYwkZnNaW5i0cQLFTfFxhb/AEksjm+kfQaBYdg0FlWKhzC93Jghl7NzG5t1n3rFLF06ze7zOjg8RTxS3cZN2ad7W4O6LLsLjcMUroKlwbTyFkoc42DKiJwex1zuvlt8ApXT9LJNX0k77UtRO6aCdgzCOYO0cbb2EAa9h67im2SysqbSsXJ4KEqjqXabt5Nc135ItEGzFKxwfUV1EacG5FPIXyPb6rWAXF93FRsS2rMuJMrQC1kb4uSad4gY7cbcSC4kfvWWgDAllja0JrDXe1UltOzWlk+PqWnwgYjTSSRRUz2SQMbLITGQRys0znvFxx0HzUnFNoKd2ENDXsNZKynpZ2AjMI4HPOZw3gED/UFTSFjcEc829TEcDHZhG/Zd/Hnn55mJyt/gn/tD/Ld/vYqg5XTwR05Nc9/Bsdj73OFv9pWKXbRPpSSWDqX0/J2lERdM+bkXE6MSxOYeIX5/2kwd9JO5rgchJLTwGu5fopajHdmoappa9ov1rXUpqasy9gcbPB1NuOeq1Pz02oX2KoLoNd4HPOJjcQOoFRPI9N7Qqp1eZ6mP8gwrXzRl9vcpPOgnOwrt5HpvXK88j83rlOrzJfH8JpL0XuUrnYTnYV18j83rlPI/N65Tq8x8fwmkvRe5SudhOdhXXyPzeuU8j83rlOrzHx/CaS9F7lK52E52FdfI/N65TyPzeuU6vMfH8JpL0XuUrnYTnYV18j83rlPI/N65Tq8x8fwmkvRe5SudhOdhXXyPzeuU8j83rlOrzHx/CaS9F7lK52E52FdfI/N65TyPzeuU6vMfH8JpL0XuUiSrFlP2Uxq07oTueLt/jb+ov8lZn+B6a3plaDE/B5UUz2ytcczCHD3g3Wqtg5Vabg+Zy+lOk8Ni6EqcE7vw48uZaOXXomWuinzNDhxF/d1j8lnYV43dWdmfOOtSvZmXEaczQujDywu0va+l9xHUdyp9XQS0/wDWN83cHt1afjwPYbFXSNZw0EEEAg6EEXBHaDvXTwlaVFbNsjudFdOzwMrOO1F8eT8mc850E52FaK3Y6B7szHPivvA1b8AdR/zRfdL4MTJ6E2bsB1+W9dui1W7LX5PcUv5NgaiyUr+C9yqc7Cc6Cunkgm9oV47wRSj+8KsdXmb/AI/g9Jei9ylmqC+DOrZTeDYySOjZKXlou8tOgJNgL8TodOxTmeB6a+rzZRjRlLNNGI/yHBvNKXovcobSXENaCXHQAbyV2vwbbMmmgzvH9I/znfLd7gvNmfBtBTEPcMz+s6q6MaALDcrdKjsZvicLpPpZ4z5IK0V6vx9j1ERbziBERAEREAREQBERAEREAREQBERAEREAREQBV7aSgzMKsKj1sOZpQHHIYC2R8Z687fnZ31sfio9Ti4jlyZS5g0c5u8O7Bxsrfiuz7jJmZo4HQ9h0P0/JYo9jQW7tVyJdGQniJTl2X/fP97yk8HCVRyfM1tFIyRuZjg4cbcD1EbwfepYjWpxDZqWF+eIua4cW9XUesdhSl2jcw5ahhH78Y0/mb+nyVKv0bUp50/mX3NUsFbgbfk18OBBuLg9iz09RHI3NG5rx+6b2943j4o+NcidRxyZr6qzxmOVLBYSvt22P4qLXYxUSAh8jy3iAbD5DevuYAAkkADeToB7ysOGwmeQZQeTBuCRvPXbq6lvwzxGLnu4yduebsv3QksPUlk5OxbtkKTk4gP2nHO/38B8BYfNWpq12FUeRoWyXsacFTiox4I6UYqCUVwCIimSCIiAIiIAiIgCIiAIiIAiIgCIiAIiIAiIgCIiALwheogI76QEr7ZAAsqICBV4Y143KsYrsg117BXZfJYCgOP1uxr2uzMu08C0kH5jVYRQVo0Estu2x+pBK6/JQtPBYOiGdQWqdGnU7cU/FXBzSi2ZlkcDK577bs5Jt7huCvmDYGIwNFtoqFreCkBtlOMIwVoqyB41tl9IikAiIgCIiAIiIAiIgCIiAIiIAiIgCIiAIiIAiIgCIiAIiIAiIgCIiAIiIAiIgCIiAIiIAiIgCIiAIiIAiIgCIiAIiIAiIgCIiAIiIAiIgCIiAIiIAiIgCIiAIiIAiIgCIiAIiIAiIgCIiAIiIAiIgCIiAIiIAiIgCIiAIiIAiIgCIiAIiIAiIgCIiAIiIAiIgCIiA/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6" name="Picture 2" descr="http://interfaithfamily.com/files/images/visitingsickimage250.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072"/>
            <a:ext cx="9144000" cy="6850063"/>
          </a:xfrm>
          <a:prstGeom prst="rect">
            <a:avLst/>
          </a:prstGeom>
          <a:noFill/>
          <a:extLst>
            <a:ext uri="{909E8E84-426E-40DD-AFC4-6F175D3DCCD1}">
              <a14:hiddenFill xmlns:a14="http://schemas.microsoft.com/office/drawing/2010/main">
                <a:solidFill>
                  <a:srgbClr val="FFFFFF"/>
                </a:solidFill>
              </a14:hiddenFill>
            </a:ext>
          </a:extLst>
        </p:spPr>
      </p:pic>
      <p:pic>
        <p:nvPicPr>
          <p:cNvPr id="15" name="Content Placeholder 9" descr="logo secondary.jpg"/>
          <p:cNvPicPr>
            <a:picLocks noGrp="1" noChangeAspect="1"/>
          </p:cNvPicPr>
          <p:nvPr>
            <p:ph sz="quarter" idx="1"/>
          </p:nvPr>
        </p:nvPicPr>
        <p:blipFill>
          <a:blip r:embed="rId3" cstate="print"/>
          <a:stretch>
            <a:fillRect/>
          </a:stretch>
        </p:blipFill>
        <p:spPr>
          <a:xfrm>
            <a:off x="7309821" y="5895726"/>
            <a:ext cx="1828800" cy="962274"/>
          </a:xfrm>
        </p:spPr>
      </p:pic>
    </p:spTree>
    <p:extLst>
      <p:ext uri="{BB962C8B-B14F-4D97-AF65-F5344CB8AC3E}">
        <p14:creationId xmlns:p14="http://schemas.microsoft.com/office/powerpoint/2010/main" val="4087907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075153157"/>
              </p:ext>
            </p:extLst>
          </p:nvPr>
        </p:nvGraphicFramePr>
        <p:xfrm>
          <a:off x="457200" y="1676400"/>
          <a:ext cx="8229600" cy="3288030"/>
        </p:xfrm>
        <a:graphic>
          <a:graphicData uri="http://schemas.openxmlformats.org/drawingml/2006/table">
            <a:tbl>
              <a:tblPr firstRow="1" bandRow="1">
                <a:tableStyleId>{5C22544A-7EE6-4342-B048-85BDC9FD1C3A}</a:tableStyleId>
              </a:tblPr>
              <a:tblGrid>
                <a:gridCol w="2057400"/>
                <a:gridCol w="2057400"/>
                <a:gridCol w="2057400"/>
                <a:gridCol w="2057400"/>
              </a:tblGrid>
              <a:tr h="819150">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tx1"/>
                          </a:solidFill>
                        </a:rPr>
                        <a:t>Feels Like Home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solidFill>
                            <a:schemeClr val="tx1"/>
                          </a:solidFill>
                        </a:rPr>
                        <a:t>Dine </a:t>
                      </a:r>
                      <a:r>
                        <a:rPr lang="en-US" baseline="0" dirty="0" smtClean="0">
                          <a:solidFill>
                            <a:schemeClr val="tx1"/>
                          </a:solidFill>
                        </a:rPr>
                        <a:t>Wise</a:t>
                      </a:r>
                      <a:endParaRPr lang="en-US"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r>
                        <a:rPr lang="en-US" dirty="0" smtClean="0">
                          <a:solidFill>
                            <a:schemeClr val="tx1"/>
                          </a:solidFill>
                        </a:rPr>
                        <a:t>Magic</a:t>
                      </a:r>
                      <a:r>
                        <a:rPr lang="en-US" baseline="0" dirty="0" smtClean="0">
                          <a:solidFill>
                            <a:schemeClr val="tx1"/>
                          </a:solidFill>
                        </a:rPr>
                        <a:t> Kitchen</a:t>
                      </a:r>
                      <a:endParaRPr lang="en-US" dirty="0">
                        <a:solidFill>
                          <a:schemeClr val="tx1"/>
                        </a:solidFill>
                      </a:endParaRPr>
                    </a:p>
                  </a:txBody>
                  <a:tcPr/>
                </a:tc>
              </a:tr>
              <a:tr h="628650">
                <a:tc>
                  <a:txBody>
                    <a:bodyPr/>
                    <a:lstStyle/>
                    <a:p>
                      <a:r>
                        <a:rPr lang="en-US" dirty="0" smtClean="0"/>
                        <a:t>Quality</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Homemade</a:t>
                      </a:r>
                      <a:r>
                        <a:rPr lang="en-US" baseline="0" dirty="0" smtClean="0"/>
                        <a:t>,</a:t>
                      </a:r>
                      <a:r>
                        <a:rPr lang="en-US" dirty="0" smtClean="0"/>
                        <a:t> fresh, &amp;</a:t>
                      </a:r>
                      <a:r>
                        <a:rPr lang="en-US" baseline="0" dirty="0" smtClean="0"/>
                        <a:t> healthy – feeds four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Healthy pre cooked frozen meals – feeds one</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Chef prepared meals with no</a:t>
                      </a:r>
                      <a:r>
                        <a:rPr lang="en-US" baseline="0" dirty="0" smtClean="0"/>
                        <a:t> preservation</a:t>
                      </a:r>
                      <a:endParaRPr lang="en-US" dirty="0"/>
                    </a:p>
                  </a:txBody>
                  <a:tcPr/>
                </a:tc>
              </a:tr>
              <a:tr h="609600">
                <a:tc>
                  <a:txBody>
                    <a:bodyPr/>
                    <a:lstStyle/>
                    <a:p>
                      <a:r>
                        <a:rPr lang="en-US" dirty="0" smtClean="0"/>
                        <a:t>Location</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Local &amp; can deliver fresh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Has to be shipped</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Has</a:t>
                      </a:r>
                      <a:r>
                        <a:rPr lang="en-US" baseline="0" dirty="0" smtClean="0"/>
                        <a:t> to be shipped</a:t>
                      </a:r>
                      <a:endParaRPr lang="en-US" dirty="0"/>
                    </a:p>
                  </a:txBody>
                  <a:tcPr/>
                </a:tc>
              </a:tr>
              <a:tr h="609600">
                <a:tc>
                  <a:txBody>
                    <a:bodyPr/>
                    <a:lstStyle/>
                    <a:p>
                      <a:r>
                        <a:rPr lang="en-US" dirty="0" smtClean="0"/>
                        <a:t>Price</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Reasonable- one meal that feeds</a:t>
                      </a:r>
                      <a:r>
                        <a:rPr lang="en-US" baseline="0" dirty="0" smtClean="0"/>
                        <a:t> four for $40.00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US" dirty="0" smtClean="0"/>
                        <a:t>Expensive- meal</a:t>
                      </a:r>
                      <a:r>
                        <a:rPr lang="en-US" baseline="0" dirty="0" smtClean="0"/>
                        <a:t> </a:t>
                      </a:r>
                      <a:r>
                        <a:rPr lang="en-US" dirty="0" smtClean="0"/>
                        <a:t>feeds one for</a:t>
                      </a:r>
                      <a:r>
                        <a:rPr lang="en-US" baseline="0" dirty="0" smtClean="0"/>
                        <a:t> $11.79</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Inexpensive- meal feeds</a:t>
                      </a:r>
                      <a:r>
                        <a:rPr lang="en-US" baseline="0" dirty="0" smtClean="0"/>
                        <a:t> twelve for $47.99</a:t>
                      </a:r>
                      <a:endParaRPr lang="en-US" dirty="0"/>
                    </a:p>
                  </a:txBody>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25998" y="6248400"/>
            <a:ext cx="1524000" cy="598842"/>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829780290"/>
              </p:ext>
            </p:extLst>
          </p:nvPr>
        </p:nvGraphicFramePr>
        <p:xfrm>
          <a:off x="457200" y="5090160"/>
          <a:ext cx="8229600" cy="1158240"/>
        </p:xfrm>
        <a:graphic>
          <a:graphicData uri="http://schemas.openxmlformats.org/drawingml/2006/table">
            <a:tbl>
              <a:tblPr firstRow="1" bandRow="1">
                <a:tableStyleId>{5C22544A-7EE6-4342-B048-85BDC9FD1C3A}</a:tableStyleId>
              </a:tblPr>
              <a:tblGrid>
                <a:gridCol w="8229600"/>
              </a:tblGrid>
              <a:tr h="0">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US" sz="1600" dirty="0" smtClean="0"/>
                        <a:t>1.Quality- homemade,</a:t>
                      </a:r>
                      <a:r>
                        <a:rPr lang="en-US" sz="1600" baseline="0" dirty="0" smtClean="0"/>
                        <a:t> fresh, well-rounded healthy meal</a:t>
                      </a:r>
                      <a:endParaRPr lang="en-US" sz="1600" dirty="0" smtClean="0"/>
                    </a:p>
                    <a:p>
                      <a:r>
                        <a:rPr lang="en-US" sz="1600" dirty="0" smtClean="0"/>
                        <a:t>2.Location- local</a:t>
                      </a:r>
                      <a:r>
                        <a:rPr lang="en-US" sz="1600" baseline="0" dirty="0" smtClean="0"/>
                        <a:t> and can deliver fresh</a:t>
                      </a:r>
                      <a:endParaRPr lang="en-US" sz="1600" dirty="0" smtClean="0"/>
                    </a:p>
                    <a:p>
                      <a:r>
                        <a:rPr lang="en-US" sz="1600" dirty="0" smtClean="0"/>
                        <a:t>3.Reasonable-</a:t>
                      </a:r>
                      <a:r>
                        <a:rPr lang="en-US" sz="1600" baseline="0" dirty="0" smtClean="0"/>
                        <a:t> worth the money because it’s a well rounded meal to feed your family</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sz="quarter" idx="1"/>
          </p:nvPr>
        </p:nvSpPr>
        <p:spPr/>
        <p:txBody>
          <a:bodyPr/>
          <a:lstStyle/>
          <a:p>
            <a:r>
              <a:rPr lang="en-US" dirty="0" smtClean="0"/>
              <a:t>We will have a permit to cook in our homes</a:t>
            </a:r>
            <a:endParaRPr lang="en-US" dirty="0"/>
          </a:p>
          <a:p>
            <a:r>
              <a:rPr lang="en-US" dirty="0" smtClean="0"/>
              <a:t>We will </a:t>
            </a:r>
            <a:r>
              <a:rPr lang="en-US" dirty="0"/>
              <a:t>be licensed and have a </a:t>
            </a:r>
            <a:r>
              <a:rPr lang="en-US" dirty="0" smtClean="0"/>
              <a:t>car </a:t>
            </a:r>
          </a:p>
          <a:p>
            <a:r>
              <a:rPr lang="en-US" dirty="0" smtClean="0"/>
              <a:t>One </a:t>
            </a:r>
            <a:r>
              <a:rPr lang="en-US" dirty="0"/>
              <a:t>of us is fluent in </a:t>
            </a:r>
            <a:r>
              <a:rPr lang="en-US" dirty="0" smtClean="0"/>
              <a:t>Spanish</a:t>
            </a:r>
          </a:p>
          <a:p>
            <a:r>
              <a:rPr lang="en-US" dirty="0"/>
              <a:t>We have taken a </a:t>
            </a:r>
            <a:r>
              <a:rPr lang="en-US" dirty="0" smtClean="0"/>
              <a:t>Marketing and Entrepreneurship </a:t>
            </a:r>
            <a:r>
              <a:rPr lang="en-US" dirty="0"/>
              <a:t>class</a:t>
            </a:r>
          </a:p>
          <a:p>
            <a:pPr marL="0" indent="0">
              <a:buNone/>
            </a:pPr>
            <a:endParaRPr lang="en-US" dirty="0"/>
          </a:p>
          <a:p>
            <a:endParaRPr lang="en-US" dirty="0"/>
          </a:p>
          <a:p>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5706867"/>
              </p:ext>
            </p:extLst>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224</a:t>
            </a:r>
            <a:endParaRPr lang="en-US" sz="2000" b="1" dirty="0" smtClean="0"/>
          </a:p>
        </p:txBody>
      </p:sp>
      <p:sp>
        <p:nvSpPr>
          <p:cNvPr id="8" name="TextBox 7"/>
          <p:cNvSpPr txBox="1"/>
          <p:nvPr/>
        </p:nvSpPr>
        <p:spPr>
          <a:xfrm>
            <a:off x="3733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algn="ctr"/>
            <a:r>
              <a:rPr lang="en-US" sz="2000" b="1" smtClean="0">
                <a:ea typeface="ＭＳ Ｐゴシック" pitchFamily="-112" charset="-128"/>
                <a:cs typeface="Arial" pitchFamily="34" charset="0"/>
              </a:rPr>
              <a:t>$8,960</a:t>
            </a:r>
            <a:endParaRPr lang="en-US" sz="2000" b="1" dirty="0" smtClean="0">
              <a:ea typeface="ＭＳ Ｐゴシック" pitchFamily="-112" charset="-128"/>
              <a:cs typeface="Arial" pitchFamily="34" charset="0"/>
            </a:endParaRPr>
          </a:p>
        </p:txBody>
      </p:sp>
      <p:sp>
        <p:nvSpPr>
          <p:cNvPr id="9" name="TextBox 8"/>
          <p:cNvSpPr txBox="1"/>
          <p:nvPr/>
        </p:nvSpPr>
        <p:spPr>
          <a:xfrm>
            <a:off x="60198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$1,262</a:t>
            </a:r>
            <a:endParaRPr lang="en-US" sz="2000" b="1" dirty="0" smtClean="0"/>
          </a:p>
        </p:txBody>
      </p:sp>
      <p:pic>
        <p:nvPicPr>
          <p:cNvPr id="7" name="Content Placeholder 9" descr="logo secondary.jpg"/>
          <p:cNvPicPr>
            <a:picLocks noChangeAspect="1"/>
          </p:cNvPicPr>
          <p:nvPr/>
        </p:nvPicPr>
        <p:blipFill>
          <a:blip r:embed="rId4" cstate="print"/>
          <a:stretch>
            <a:fillRect/>
          </a:stretch>
        </p:blipFill>
        <p:spPr>
          <a:xfrm>
            <a:off x="7315200" y="5895726"/>
            <a:ext cx="1828800" cy="96227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131949740"/>
              </p:ext>
            </p:extLst>
          </p:nvPr>
        </p:nvGraphicFramePr>
        <p:xfrm>
          <a:off x="1371600" y="1447800"/>
          <a:ext cx="6781800" cy="3169920"/>
        </p:xfrm>
        <a:graphic>
          <a:graphicData uri="http://schemas.openxmlformats.org/drawingml/2006/table">
            <a:tbl>
              <a:tblPr/>
              <a:tblGrid>
                <a:gridCol w="2277304"/>
                <a:gridCol w="3300205"/>
                <a:gridCol w="1204291"/>
              </a:tblGrid>
              <a:tr h="141514">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3029">
                <a:tc>
                  <a:txBody>
                    <a:bodyPr/>
                    <a:lstStyle/>
                    <a:p>
                      <a:pPr marL="0" marR="0">
                        <a:spcBef>
                          <a:spcPts val="0"/>
                        </a:spcBef>
                        <a:spcAft>
                          <a:spcPts val="0"/>
                        </a:spcAft>
                      </a:pPr>
                      <a:r>
                        <a:rPr lang="en-US" sz="1600" dirty="0" smtClean="0">
                          <a:latin typeface="+mn-lt"/>
                          <a:ea typeface="Times New Roman"/>
                          <a:cs typeface="Times New Roman"/>
                        </a:rPr>
                        <a:t>Phone/Computer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Contact</a:t>
                      </a:r>
                      <a:r>
                        <a:rPr lang="en-US" sz="1600" baseline="0" dirty="0" smtClean="0">
                          <a:latin typeface="+mn-lt"/>
                          <a:ea typeface="Times New Roman"/>
                          <a:cs typeface="Times New Roman"/>
                        </a:rPr>
                        <a:t> with customers &amp; ordering process</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smtClean="0">
                          <a:latin typeface="+mn-lt"/>
                          <a:ea typeface="Times New Roman"/>
                          <a:cs typeface="Times New Roman"/>
                        </a:rPr>
                        <a:t>Already</a:t>
                      </a:r>
                      <a:r>
                        <a:rPr lang="en-US" sz="1600" baseline="0" dirty="0" smtClean="0">
                          <a:latin typeface="+mn-lt"/>
                          <a:ea typeface="Times New Roman"/>
                          <a:cs typeface="Times New Roman"/>
                        </a:rPr>
                        <a:t> own</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ServSafe</a:t>
                      </a:r>
                      <a:r>
                        <a:rPr lang="en-US" sz="1600" baseline="0" dirty="0" smtClean="0">
                          <a:latin typeface="+mn-lt"/>
                          <a:ea typeface="Times New Roman"/>
                          <a:cs typeface="Times New Roman"/>
                        </a:rPr>
                        <a:t> Certification</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Culinary</a:t>
                      </a:r>
                      <a:r>
                        <a:rPr lang="en-US" sz="1600" baseline="0" dirty="0" smtClean="0">
                          <a:latin typeface="+mn-lt"/>
                          <a:ea typeface="Times New Roman"/>
                          <a:cs typeface="Times New Roman"/>
                        </a:rPr>
                        <a:t> school</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$170.00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Ingredients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 make the meals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$8.73</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Oven</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 bake the food</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Already</a:t>
                      </a:r>
                      <a:r>
                        <a:rPr lang="en-US" sz="1600" baseline="0" dirty="0" smtClean="0">
                          <a:latin typeface="+mn-lt"/>
                          <a:ea typeface="Times New Roman"/>
                          <a:cs typeface="Times New Roman"/>
                        </a:rPr>
                        <a:t> own</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a:t>
                      </a:r>
                      <a:r>
                        <a:rPr lang="en-US" sz="1600" baseline="0" dirty="0" smtClean="0">
                          <a:latin typeface="+mn-lt"/>
                          <a:ea typeface="Times New Roman"/>
                          <a:cs typeface="Times New Roman"/>
                        </a:rPr>
                        <a:t> car</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mtClean="0">
                          <a:latin typeface="+mn-lt"/>
                          <a:ea typeface="Times New Roman"/>
                          <a:cs typeface="Times New Roman"/>
                        </a:rPr>
                        <a:t>To deliver food</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Already own</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41514">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ea typeface="Times New Roman"/>
                          <a:cs typeface="Times New Roman"/>
                        </a:rPr>
                        <a:t>Total Startup Expenditures</a:t>
                      </a:r>
                      <a:endParaRPr lang="en-US" sz="1600" dirty="0">
                        <a:solidFill>
                          <a:schemeClr val="tx1"/>
                        </a:solidFill>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tx1"/>
                          </a:solidFill>
                          <a:latin typeface="+mn-lt"/>
                          <a:ea typeface="Times New Roman"/>
                          <a:cs typeface="Times New Roman"/>
                        </a:rPr>
                        <a:t>$178.73</a:t>
                      </a:r>
                      <a:endParaRPr lang="en-US" sz="1600" b="1" dirty="0">
                        <a:solidFill>
                          <a:schemeClr val="tx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41514">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514">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Times New Roman"/>
                          <a:cs typeface="Times New Roman"/>
                        </a:rPr>
                        <a:t>Emergency Fund</a:t>
                      </a:r>
                      <a:endParaRPr lang="en-US" sz="16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Times New Roman"/>
                          <a:cs typeface="Times New Roman"/>
                        </a:rPr>
                        <a:t>$1,000.00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41514">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Times New Roman"/>
                          <a:cs typeface="Times New Roman"/>
                        </a:rPr>
                        <a:t>Reserve for Fixed Expenses</a:t>
                      </a:r>
                      <a:endParaRPr lang="en-US" sz="16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mn-lt"/>
                          <a:ea typeface="Times New Roman"/>
                          <a:cs typeface="Times New Roman"/>
                        </a:rPr>
                        <a:t>$652.98</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41514">
                <a:tc gridSpan="2">
                  <a:txBody>
                    <a:bodyPr/>
                    <a:lstStyle/>
                    <a:p>
                      <a:endParaRPr lang="en-US" sz="1600" dirty="0">
                        <a:solidFill>
                          <a:schemeClr val="tx1"/>
                        </a:solidFill>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solidFill>
                          <a:schemeClr val="tx1"/>
                        </a:solidFill>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514">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ea typeface="Times New Roman"/>
                          <a:cs typeface="Times New Roman"/>
                        </a:rPr>
                        <a:t>Total Startup Investment</a:t>
                      </a:r>
                      <a:endParaRPr lang="en-US" sz="1600" dirty="0">
                        <a:solidFill>
                          <a:schemeClr val="tx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tx1"/>
                          </a:solidFill>
                          <a:latin typeface="+mn-lt"/>
                          <a:ea typeface="Times New Roman"/>
                          <a:cs typeface="Times New Roman"/>
                        </a:rPr>
                        <a:t>$1,831.71</a:t>
                      </a:r>
                      <a:endParaRPr lang="en-US" sz="1600" b="1" dirty="0">
                        <a:solidFill>
                          <a:schemeClr val="tx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92560019"/>
              </p:ext>
            </p:extLst>
          </p:nvPr>
        </p:nvGraphicFramePr>
        <p:xfrm>
          <a:off x="1981200" y="48768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$1,262</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69%</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$.69</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$1,831.71</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69204764"/>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$1,262</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45%</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$.45</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$2,830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sz="quarter" idx="1"/>
          </p:nvPr>
        </p:nvSpPr>
        <p:spPr/>
        <p:txBody>
          <a:bodyPr/>
          <a:lstStyle/>
          <a:p>
            <a:r>
              <a:rPr lang="en-US" dirty="0"/>
              <a:t>We plan to have a website that people can order off </a:t>
            </a:r>
            <a:r>
              <a:rPr lang="en-US" dirty="0" smtClean="0"/>
              <a:t>of</a:t>
            </a:r>
          </a:p>
          <a:p>
            <a:r>
              <a:rPr lang="en-US" dirty="0" smtClean="0"/>
              <a:t>Deliver and have business in more than just Hartford County in about 2-3 years</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650627"/>
            <a:ext cx="7543800" cy="830997"/>
          </a:xfrm>
          <a:prstGeom prst="rect">
            <a:avLst/>
          </a:prstGeom>
          <a:noFill/>
        </p:spPr>
        <p:txBody>
          <a:bodyPr wrap="square" rtlCol="0">
            <a:spAutoFit/>
          </a:bodyPr>
          <a:lstStyle/>
          <a:p>
            <a:pPr algn="ctr"/>
            <a:r>
              <a:rPr lang="en-US" sz="4800" dirty="0" smtClean="0">
                <a:latin typeface="+mj-lt"/>
              </a:rPr>
              <a:t>Home is where the heart is</a:t>
            </a:r>
            <a:endParaRPr lang="en-US" sz="4800" dirty="0"/>
          </a:p>
        </p:txBody>
      </p:sp>
      <p:graphicFrame>
        <p:nvGraphicFramePr>
          <p:cNvPr id="3" name="Table 2"/>
          <p:cNvGraphicFramePr>
            <a:graphicFrameLocks noGrp="1"/>
          </p:cNvGraphicFramePr>
          <p:nvPr>
            <p:extLst>
              <p:ext uri="{D42A27DB-BD31-4B8C-83A1-F6EECF244321}">
                <p14:modId xmlns:p14="http://schemas.microsoft.com/office/powerpoint/2010/main" val="1959081326"/>
              </p:ext>
            </p:extLst>
          </p:nvPr>
        </p:nvGraphicFramePr>
        <p:xfrm>
          <a:off x="1371600" y="2286000"/>
          <a:ext cx="6096000" cy="2667000"/>
        </p:xfrm>
        <a:graphic>
          <a:graphicData uri="http://schemas.openxmlformats.org/drawingml/2006/table">
            <a:tbl>
              <a:tblPr firstRow="1" bandRow="1">
                <a:tableStyleId>{5C22544A-7EE6-4342-B048-85BDC9FD1C3A}</a:tableStyleId>
              </a:tblPr>
              <a:tblGrid>
                <a:gridCol w="6096000"/>
              </a:tblGrid>
              <a:tr h="889000">
                <a:tc>
                  <a:txBody>
                    <a:bodyPr/>
                    <a:lstStyle/>
                    <a:p>
                      <a:pPr algn="ctr"/>
                      <a:r>
                        <a:rPr lang="en-US" sz="2800" b="0" dirty="0" smtClean="0">
                          <a:solidFill>
                            <a:schemeClr val="tx1"/>
                          </a:solidFill>
                          <a:latin typeface="+mj-lt"/>
                        </a:rPr>
                        <a:t>Thank</a:t>
                      </a:r>
                      <a:r>
                        <a:rPr lang="en-US" sz="2800" b="0" baseline="0" dirty="0" smtClean="0">
                          <a:solidFill>
                            <a:schemeClr val="tx1"/>
                          </a:solidFill>
                          <a:latin typeface="+mj-lt"/>
                        </a:rPr>
                        <a:t> you</a:t>
                      </a:r>
                      <a:r>
                        <a:rPr lang="en-US" sz="3200" b="0" baseline="0" dirty="0" smtClean="0">
                          <a:solidFill>
                            <a:schemeClr val="tx1"/>
                          </a:solidFill>
                          <a:latin typeface="+mj-lt"/>
                        </a:rPr>
                        <a:t> </a:t>
                      </a:r>
                      <a:r>
                        <a:rPr lang="en-US" sz="2800" b="0" baseline="0" dirty="0" smtClean="0">
                          <a:solidFill>
                            <a:schemeClr val="tx1"/>
                          </a:solidFill>
                          <a:latin typeface="+mj-lt"/>
                        </a:rPr>
                        <a:t>for your consideration</a:t>
                      </a:r>
                      <a:endParaRPr lang="es-ES_tradnl" sz="2400" b="0" dirty="0">
                        <a:solidFill>
                          <a:schemeClr val="tx1"/>
                        </a:solidFill>
                        <a:latin typeface="+mj-lt"/>
                      </a:endParaRPr>
                    </a:p>
                  </a:txBody>
                  <a:tcPr/>
                </a:tc>
              </a:tr>
              <a:tr h="889000">
                <a:tc>
                  <a:txBody>
                    <a:bodyPr/>
                    <a:lstStyle/>
                    <a:p>
                      <a:pPr algn="ctr"/>
                      <a:r>
                        <a:rPr lang="en-US" sz="3600" dirty="0" smtClean="0">
                          <a:latin typeface="Batang" pitchFamily="18" charset="-127"/>
                          <a:ea typeface="Batang" pitchFamily="18" charset="-127"/>
                        </a:rPr>
                        <a:t>Feels Like Home</a:t>
                      </a:r>
                      <a:endParaRPr lang="es-ES_tradnl" sz="3600" dirty="0">
                        <a:latin typeface="Batang" pitchFamily="18" charset="-127"/>
                        <a:ea typeface="Batang" pitchFamily="18" charset="-127"/>
                      </a:endParaRPr>
                    </a:p>
                  </a:txBody>
                  <a:tcPr/>
                </a:tc>
              </a:tr>
              <a:tr h="889000">
                <a:tc>
                  <a:txBody>
                    <a:bodyPr/>
                    <a:lstStyle/>
                    <a:p>
                      <a:pPr algn="ctr"/>
                      <a:r>
                        <a:rPr lang="es-ES_tradnl" dirty="0" smtClean="0">
                          <a:solidFill>
                            <a:schemeClr val="tx1"/>
                          </a:solidFill>
                        </a:rPr>
                        <a:t>FeelsLikeHomeCatering.webs</a:t>
                      </a:r>
                      <a:endParaRPr lang="es-ES_tradnl" dirty="0">
                        <a:solidFill>
                          <a:schemeClr val="tx1"/>
                        </a:solidFill>
                      </a:endParaRPr>
                    </a:p>
                  </a:txBody>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800480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2286000"/>
            <a:ext cx="6477000" cy="1828800"/>
          </a:xfrm>
        </p:spPr>
        <p:txBody>
          <a:bodyPr/>
          <a:lstStyle/>
          <a:p>
            <a:r>
              <a:rPr lang="en-US" dirty="0" smtClean="0">
                <a:latin typeface="Batang" pitchFamily="18" charset="-127"/>
                <a:ea typeface="Batang" pitchFamily="18" charset="-127"/>
              </a:rPr>
              <a:t>Feels like home</a:t>
            </a:r>
            <a:endParaRPr lang="en-US" dirty="0">
              <a:latin typeface="Batang" pitchFamily="18" charset="-127"/>
              <a:ea typeface="Batang" pitchFamily="18" charset="-127"/>
            </a:endParaRPr>
          </a:p>
        </p:txBody>
      </p:sp>
      <p:sp>
        <p:nvSpPr>
          <p:cNvPr id="5" name="Subtitle 4"/>
          <p:cNvSpPr>
            <a:spLocks noGrp="1"/>
          </p:cNvSpPr>
          <p:nvPr>
            <p:ph type="subTitle" idx="1"/>
          </p:nvPr>
        </p:nvSpPr>
        <p:spPr>
          <a:xfrm>
            <a:off x="1828800" y="4755576"/>
            <a:ext cx="7315200" cy="1144632"/>
          </a:xfrm>
        </p:spPr>
        <p:txBody>
          <a:bodyPr>
            <a:normAutofit/>
          </a:bodyPr>
          <a:lstStyle/>
          <a:p>
            <a:r>
              <a:rPr lang="en-US" dirty="0" smtClean="0">
                <a:latin typeface="Batang" pitchFamily="18" charset="-127"/>
                <a:ea typeface="Batang" pitchFamily="18" charset="-127"/>
              </a:rPr>
              <a:t>		Natalie Deoleo &amp; Emily Stolting</a:t>
            </a:r>
          </a:p>
          <a:p>
            <a:r>
              <a:rPr lang="en-US" dirty="0" smtClean="0">
                <a:latin typeface="Batang" pitchFamily="18" charset="-127"/>
                <a:ea typeface="Batang" pitchFamily="18" charset="-127"/>
              </a:rPr>
              <a:t>					Age: 17 &amp; 16</a:t>
            </a:r>
            <a:endParaRPr lang="en-US" dirty="0">
              <a:latin typeface="Batang" pitchFamily="18" charset="-127"/>
              <a:ea typeface="Batang" pitchFamily="18" charset="-127"/>
            </a:endParaRPr>
          </a:p>
        </p:txBody>
      </p:sp>
      <p:pic>
        <p:nvPicPr>
          <p:cNvPr id="4" name="Content Placeholder 9" descr="logo secondary.jpg"/>
          <p:cNvPicPr>
            <a:picLocks noChangeAspect="1"/>
          </p:cNvPicPr>
          <p:nvPr/>
        </p:nvPicPr>
        <p:blipFill>
          <a:blip r:embed="rId3" cstate="print"/>
          <a:stretch>
            <a:fillRect/>
          </a:stretch>
        </p:blipFill>
        <p:spPr>
          <a:xfrm>
            <a:off x="15240" y="0"/>
            <a:ext cx="1828800" cy="962274"/>
          </a:xfrm>
          <a:prstGeom prst="rect">
            <a:avLst/>
          </a:prstGeom>
        </p:spPr>
      </p:pic>
    </p:spTree>
    <p:extLst>
      <p:ext uri="{BB962C8B-B14F-4D97-AF65-F5344CB8AC3E}">
        <p14:creationId xmlns:p14="http://schemas.microsoft.com/office/powerpoint/2010/main" val="1253292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Unmet need</a:t>
            </a:r>
          </a:p>
        </p:txBody>
      </p:sp>
      <p:sp>
        <p:nvSpPr>
          <p:cNvPr id="3" name="Content Placeholder 2"/>
          <p:cNvSpPr>
            <a:spLocks noGrp="1"/>
          </p:cNvSpPr>
          <p:nvPr>
            <p:ph sz="quarter" idx="1"/>
          </p:nvPr>
        </p:nvSpPr>
        <p:spPr/>
        <p:txBody>
          <a:bodyPr/>
          <a:lstStyle/>
          <a:p>
            <a:r>
              <a:rPr lang="en-US" dirty="0" smtClean="0"/>
              <a:t>Guardians are unable </a:t>
            </a:r>
            <a:r>
              <a:rPr lang="en-US" dirty="0"/>
              <a:t>to provide </a:t>
            </a:r>
            <a:r>
              <a:rPr lang="en-US" dirty="0" smtClean="0"/>
              <a:t>healthy, homemade </a:t>
            </a:r>
            <a:r>
              <a:rPr lang="en-US" dirty="0"/>
              <a:t>meals to their  </a:t>
            </a:r>
            <a:r>
              <a:rPr lang="en-US" dirty="0" smtClean="0"/>
              <a:t>families due to sickness or unexpected emergencies</a:t>
            </a:r>
            <a:endParaRPr lang="en-US" dirty="0"/>
          </a:p>
          <a:p>
            <a:pPr marL="45720" indent="0">
              <a:buNone/>
            </a:pP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355541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Solution</a:t>
            </a:r>
          </a:p>
        </p:txBody>
      </p:sp>
      <p:sp>
        <p:nvSpPr>
          <p:cNvPr id="3" name="Content Placeholder 2"/>
          <p:cNvSpPr>
            <a:spLocks noGrp="1"/>
          </p:cNvSpPr>
          <p:nvPr>
            <p:ph sz="quarter" idx="1"/>
          </p:nvPr>
        </p:nvSpPr>
        <p:spPr/>
        <p:txBody>
          <a:bodyPr/>
          <a:lstStyle/>
          <a:p>
            <a:r>
              <a:rPr lang="en-US" dirty="0" smtClean="0"/>
              <a:t>Fresh, healthy, home </a:t>
            </a:r>
            <a:r>
              <a:rPr lang="en-US" dirty="0"/>
              <a:t>cooked meals</a:t>
            </a:r>
          </a:p>
          <a:p>
            <a:r>
              <a:rPr lang="en-US" dirty="0"/>
              <a:t>Delivery </a:t>
            </a:r>
            <a:r>
              <a:rPr lang="en-US" dirty="0" smtClean="0"/>
              <a:t>option</a:t>
            </a:r>
          </a:p>
          <a:p>
            <a:r>
              <a:rPr lang="en-US" dirty="0" smtClean="0"/>
              <a:t>Informed with short notice</a:t>
            </a:r>
            <a:endParaRPr lang="en-US" dirty="0"/>
          </a:p>
          <a:p>
            <a:pPr marL="45720" indent="0">
              <a:buNone/>
            </a:pPr>
            <a:endParaRPr lang="en-US" dirty="0"/>
          </a:p>
          <a:p>
            <a:endParaRPr lang="en-US" dirty="0" smtClean="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685800" y="2209800"/>
            <a:ext cx="3566160" cy="4419600"/>
          </a:xfrm>
        </p:spPr>
        <p:txBody>
          <a:bodyPr/>
          <a:lstStyle/>
          <a:p>
            <a:pPr marL="45720" indent="0">
              <a:buNone/>
            </a:pPr>
            <a:r>
              <a:rPr lang="en-US" dirty="0"/>
              <a:t>Our mission is to help disabled, sick, or just very busy  people who </a:t>
            </a:r>
            <a:r>
              <a:rPr lang="en-US" dirty="0" smtClean="0"/>
              <a:t>are unable to provide for their families </a:t>
            </a:r>
            <a:r>
              <a:rPr lang="en-US" dirty="0"/>
              <a:t>by making </a:t>
            </a:r>
            <a:r>
              <a:rPr lang="en-US" dirty="0" smtClean="0"/>
              <a:t>healthy, homemade, fresh meals </a:t>
            </a:r>
            <a:r>
              <a:rPr lang="en-US" dirty="0"/>
              <a:t>and deliver </a:t>
            </a:r>
            <a:r>
              <a:rPr lang="en-US" dirty="0" smtClean="0"/>
              <a:t>it to </a:t>
            </a:r>
            <a:r>
              <a:rPr lang="en-US" dirty="0"/>
              <a:t>them.</a:t>
            </a:r>
          </a:p>
          <a:p>
            <a:pPr marL="45720" indent="0">
              <a:buNone/>
            </a:pPr>
            <a:endParaRPr lang="en-US" dirty="0"/>
          </a:p>
        </p:txBody>
      </p:sp>
      <p:sp>
        <p:nvSpPr>
          <p:cNvPr id="6" name="Content Placeholder 5"/>
          <p:cNvSpPr>
            <a:spLocks noGrp="1"/>
          </p:cNvSpPr>
          <p:nvPr>
            <p:ph sz="quarter" idx="4"/>
          </p:nvPr>
        </p:nvSpPr>
        <p:spPr>
          <a:xfrm>
            <a:off x="4495800" y="2209800"/>
            <a:ext cx="3566160" cy="4419600"/>
          </a:xfrm>
        </p:spPr>
        <p:txBody>
          <a:bodyPr/>
          <a:lstStyle/>
          <a:p>
            <a:pPr marL="45720" indent="0">
              <a:buNone/>
            </a:pPr>
            <a:r>
              <a:rPr lang="en-US" dirty="0"/>
              <a:t>We will relieve the stress of families and parents by taking care of their chore of cooking </a:t>
            </a:r>
            <a:r>
              <a:rPr lang="en-US" dirty="0" smtClean="0"/>
              <a:t>healthy, homemade meals. </a:t>
            </a:r>
            <a:endParaRPr lang="en-US" dirty="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endParaRPr lang="en-US" dirty="0" smtClean="0"/>
          </a:p>
          <a:p>
            <a:pPr marL="45720" indent="0">
              <a:buNone/>
            </a:pPr>
            <a:endParaRPr lang="en-US" dirty="0"/>
          </a:p>
        </p:txBody>
      </p:sp>
      <p:sp>
        <p:nvSpPr>
          <p:cNvPr id="2" name="Text Placeholder 1"/>
          <p:cNvSpPr>
            <a:spLocks noGrp="1"/>
          </p:cNvSpPr>
          <p:nvPr>
            <p:ph type="body" sz="quarter" idx="1"/>
          </p:nvPr>
        </p:nvSpPr>
        <p:spPr>
          <a:xfrm>
            <a:off x="838200" y="1600200"/>
            <a:ext cx="3364992" cy="621792"/>
          </a:xfrm>
        </p:spPr>
        <p:txBody>
          <a:bodyPr>
            <a:normAutofit/>
          </a:bodyPr>
          <a:lstStyle/>
          <a:p>
            <a:r>
              <a:rPr lang="en-US" sz="3200" dirty="0" smtClean="0">
                <a:solidFill>
                  <a:schemeClr val="tx1"/>
                </a:solidFill>
              </a:rPr>
              <a:t>Mission</a:t>
            </a:r>
            <a:endParaRPr lang="en-US" sz="3200" dirty="0">
              <a:solidFill>
                <a:schemeClr val="tx1"/>
              </a:solidFill>
            </a:endParaRPr>
          </a:p>
        </p:txBody>
      </p:sp>
      <p:sp>
        <p:nvSpPr>
          <p:cNvPr id="3" name="Text Placeholder 2"/>
          <p:cNvSpPr>
            <a:spLocks noGrp="1"/>
          </p:cNvSpPr>
          <p:nvPr>
            <p:ph type="body" sz="quarter" idx="3"/>
          </p:nvPr>
        </p:nvSpPr>
        <p:spPr>
          <a:xfrm>
            <a:off x="4643569" y="1600200"/>
            <a:ext cx="3362062" cy="621792"/>
          </a:xfrm>
          <a:solidFill>
            <a:schemeClr val="accent2"/>
          </a:solidFill>
        </p:spPr>
        <p:txBody>
          <a:bodyPr>
            <a:noAutofit/>
          </a:bodyPr>
          <a:lstStyle/>
          <a:p>
            <a:r>
              <a:rPr lang="en-US" sz="3200" dirty="0" smtClean="0">
                <a:solidFill>
                  <a:schemeClr val="tx1"/>
                </a:solidFill>
              </a:rPr>
              <a:t>Social Impact</a:t>
            </a:r>
            <a:endParaRPr lang="en-US" sz="3200" dirty="0">
              <a:solidFill>
                <a:schemeClr val="tx1"/>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5600" y="5089122"/>
            <a:ext cx="1792045" cy="1357072"/>
          </a:xfrm>
          <a:prstGeom prst="rect">
            <a:avLst/>
          </a:prstGeom>
        </p:spPr>
      </p:pic>
      <p:pic>
        <p:nvPicPr>
          <p:cNvPr id="8" name="Content Placeholder 9" descr="logo secondary.jpg"/>
          <p:cNvPicPr>
            <a:picLocks noChangeAspect="1"/>
          </p:cNvPicPr>
          <p:nvPr/>
        </p:nvPicPr>
        <p:blipFill>
          <a:blip r:embed="rId4" cstate="print"/>
          <a:stretch>
            <a:fillRect/>
          </a:stretch>
        </p:blipFill>
        <p:spPr>
          <a:xfrm>
            <a:off x="0" y="6216484"/>
            <a:ext cx="1219200" cy="641516"/>
          </a:xfrm>
          <a:prstGeom prst="rect">
            <a:avLst/>
          </a:prstGeom>
        </p:spPr>
      </p:pic>
    </p:spTree>
    <p:extLst>
      <p:ext uri="{BB962C8B-B14F-4D97-AF65-F5344CB8AC3E}">
        <p14:creationId xmlns:p14="http://schemas.microsoft.com/office/powerpoint/2010/main" val="2670175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a:t>
            </a:r>
            <a:r>
              <a:rPr lang="en-US" dirty="0" smtClean="0">
                <a:solidFill>
                  <a:schemeClr val="tx2"/>
                </a:solidFill>
              </a:rPr>
              <a:t>s</a:t>
            </a:r>
            <a:r>
              <a:rPr lang="en-US" dirty="0" smtClean="0"/>
              <a:t> “Feels Like Home”?</a:t>
            </a:r>
            <a:endParaRPr lang="en-US" dirty="0"/>
          </a:p>
        </p:txBody>
      </p:sp>
      <p:sp>
        <p:nvSpPr>
          <p:cNvPr id="3" name="Content Placeholder 2"/>
          <p:cNvSpPr>
            <a:spLocks noGrp="1"/>
          </p:cNvSpPr>
          <p:nvPr>
            <p:ph sz="quarter" idx="1"/>
          </p:nvPr>
        </p:nvSpPr>
        <p:spPr/>
        <p:txBody>
          <a:bodyPr/>
          <a:lstStyle/>
          <a:p>
            <a:r>
              <a:rPr lang="en-US" dirty="0" smtClean="0"/>
              <a:t>Homemade meals</a:t>
            </a:r>
          </a:p>
          <a:p>
            <a:r>
              <a:rPr lang="en-US" dirty="0" smtClean="0"/>
              <a:t>Delivery</a:t>
            </a:r>
          </a:p>
          <a:p>
            <a:r>
              <a:rPr lang="en-US" dirty="0" smtClean="0"/>
              <a:t>Nutrition</a:t>
            </a:r>
          </a:p>
          <a:p>
            <a:r>
              <a:rPr lang="en-US" dirty="0" smtClean="0"/>
              <a:t>Culture</a:t>
            </a:r>
          </a:p>
          <a:p>
            <a:r>
              <a:rPr lang="en-US" dirty="0" smtClean="0"/>
              <a:t>Affordable</a:t>
            </a:r>
          </a:p>
          <a:p>
            <a:r>
              <a:rPr lang="en-US" dirty="0" smtClean="0"/>
              <a:t>Stress free</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Business Model </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731811216"/>
              </p:ext>
            </p:extLst>
          </p:nvPr>
        </p:nvGraphicFramePr>
        <p:xfrm>
          <a:off x="5029200" y="1718077"/>
          <a:ext cx="3733802" cy="4658786"/>
        </p:xfrm>
        <a:graphic>
          <a:graphicData uri="http://schemas.openxmlformats.org/drawingml/2006/table">
            <a:tbl>
              <a:tblPr firstRow="1" bandRow="1">
                <a:tableStyleId>{073A0DAA-6AF3-43AB-8588-CEC1D06C72B9}</a:tableStyleId>
              </a:tblPr>
              <a:tblGrid>
                <a:gridCol w="1866901"/>
                <a:gridCol w="1866901"/>
              </a:tblGrid>
              <a:tr h="51149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Description</a:t>
                      </a:r>
                      <a:r>
                        <a:rPr lang="en-US" sz="1600" b="1" baseline="0" dirty="0" smtClean="0">
                          <a:solidFill>
                            <a:schemeClr val="tx1"/>
                          </a:solidFill>
                        </a:rPr>
                        <a:t> of Expenses</a:t>
                      </a:r>
                      <a:endParaRPr lang="en-US" sz="1600" b="1" dirty="0" smtClean="0">
                        <a:solidFill>
                          <a:schemeClr val="tx1"/>
                        </a:solidFill>
                      </a:endParaRPr>
                    </a:p>
                    <a:p>
                      <a:pPr algn="ctr"/>
                      <a:endParaRPr lang="en-US" sz="1600" b="1" dirty="0">
                        <a:solidFill>
                          <a:schemeClr val="tx1"/>
                        </a:solidFill>
                      </a:endParaRPr>
                    </a:p>
                  </a:txBody>
                  <a:tcPr>
                    <a:solidFill>
                      <a:schemeClr val="bg2">
                        <a:lumMod val="60000"/>
                        <a:lumOff val="40000"/>
                      </a:schemeClr>
                    </a:solidFill>
                  </a:tcPr>
                </a:tc>
                <a:tc hMerge="1">
                  <a:txBody>
                    <a:bodyPr/>
                    <a:lstStyle/>
                    <a:p>
                      <a:pPr algn="ctr"/>
                      <a:endParaRPr lang="en-US" sz="1600" b="1" dirty="0"/>
                    </a:p>
                  </a:txBody>
                  <a:tcPr/>
                </a:tc>
              </a:tr>
              <a:tr h="726866">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$11.62</a:t>
                      </a:r>
                      <a:endParaRPr lang="en-US" sz="1600" b="1" dirty="0"/>
                    </a:p>
                  </a:txBody>
                  <a:tcPr/>
                </a:tc>
              </a:tr>
              <a:tr h="296131">
                <a:tc>
                  <a:txBody>
                    <a:bodyPr/>
                    <a:lstStyle/>
                    <a:p>
                      <a:pPr algn="ctr"/>
                      <a:r>
                        <a:rPr lang="en-US" sz="1600" b="0" dirty="0" smtClean="0"/>
                        <a:t>Ingredients</a:t>
                      </a:r>
                      <a:endParaRPr lang="en-US" sz="1600" b="0" dirty="0"/>
                    </a:p>
                  </a:txBody>
                  <a:tcPr/>
                </a:tc>
                <a:tc>
                  <a:txBody>
                    <a:bodyPr/>
                    <a:lstStyle/>
                    <a:p>
                      <a:pPr algn="ctr"/>
                      <a:r>
                        <a:rPr lang="en-US" sz="1600" b="0" dirty="0" smtClean="0"/>
                        <a:t>$8.73</a:t>
                      </a:r>
                      <a:endParaRPr lang="en-US" sz="1600" b="0" dirty="0"/>
                    </a:p>
                  </a:txBody>
                  <a:tcPr/>
                </a:tc>
              </a:tr>
              <a:tr h="296131">
                <a:tc>
                  <a:txBody>
                    <a:bodyPr/>
                    <a:lstStyle/>
                    <a:p>
                      <a:pPr algn="ctr"/>
                      <a:r>
                        <a:rPr lang="en-US" sz="1600" b="0" dirty="0" smtClean="0"/>
                        <a:t>Salad</a:t>
                      </a:r>
                      <a:endParaRPr lang="en-US" sz="1600" b="0" dirty="0"/>
                    </a:p>
                  </a:txBody>
                  <a:tcPr/>
                </a:tc>
                <a:tc>
                  <a:txBody>
                    <a:bodyPr/>
                    <a:lstStyle/>
                    <a:p>
                      <a:pPr algn="ctr"/>
                      <a:r>
                        <a:rPr lang="en-US" sz="1600" b="0" dirty="0" smtClean="0"/>
                        <a:t>$2.50</a:t>
                      </a:r>
                      <a:endParaRPr lang="en-US" sz="1600" b="0" dirty="0"/>
                    </a:p>
                  </a:txBody>
                  <a:tcPr/>
                </a:tc>
              </a:tr>
              <a:tr h="296131">
                <a:tc>
                  <a:txBody>
                    <a:bodyPr/>
                    <a:lstStyle/>
                    <a:p>
                      <a:pPr algn="ctr"/>
                      <a:r>
                        <a:rPr lang="en-US" sz="1600" b="0" dirty="0" smtClean="0"/>
                        <a:t>packaging</a:t>
                      </a:r>
                      <a:endParaRPr lang="en-US" sz="1600" b="0" dirty="0"/>
                    </a:p>
                  </a:txBody>
                  <a:tcPr/>
                </a:tc>
                <a:tc>
                  <a:txBody>
                    <a:bodyPr/>
                    <a:lstStyle/>
                    <a:p>
                      <a:pPr algn="ctr"/>
                      <a:r>
                        <a:rPr lang="en-US" sz="1600" b="0" dirty="0" smtClean="0"/>
                        <a:t>$0.39</a:t>
                      </a:r>
                      <a:endParaRPr lang="en-US" sz="1600" b="0" dirty="0"/>
                    </a:p>
                  </a:txBody>
                  <a:tcPr/>
                </a:tc>
              </a:tr>
              <a:tr h="296131">
                <a:tc>
                  <a:txBody>
                    <a:bodyPr/>
                    <a:lstStyle/>
                    <a:p>
                      <a:pPr algn="ctr"/>
                      <a:endParaRPr lang="en-US" sz="1600" b="1" dirty="0"/>
                    </a:p>
                  </a:txBody>
                  <a:tcPr/>
                </a:tc>
                <a:tc>
                  <a:txBody>
                    <a:bodyPr/>
                    <a:lstStyle/>
                    <a:p>
                      <a:pPr algn="ctr"/>
                      <a:endParaRPr lang="en-US" sz="1600" b="1" dirty="0"/>
                    </a:p>
                  </a:txBody>
                  <a:tcPr/>
                </a:tc>
              </a:tr>
              <a:tr h="296131">
                <a:tc>
                  <a:txBody>
                    <a:bodyPr/>
                    <a:lstStyle/>
                    <a:p>
                      <a:pPr algn="ctr"/>
                      <a:r>
                        <a:rPr lang="en-US" sz="1600" b="1" dirty="0" smtClean="0"/>
                        <a:t>Fixed Expenses</a:t>
                      </a:r>
                      <a:endParaRPr lang="en-US" sz="1600" b="1" dirty="0"/>
                    </a:p>
                  </a:txBody>
                  <a:tcPr/>
                </a:tc>
                <a:tc>
                  <a:txBody>
                    <a:bodyPr/>
                    <a:lstStyle/>
                    <a:p>
                      <a:pPr algn="ctr"/>
                      <a:r>
                        <a:rPr lang="en-US" sz="1600" b="1" dirty="0" smtClean="0"/>
                        <a:t>Total:  $112.12</a:t>
                      </a:r>
                      <a:endParaRPr lang="en-US" sz="1600" b="1" dirty="0"/>
                    </a:p>
                  </a:txBody>
                  <a:tcPr/>
                </a:tc>
              </a:tr>
              <a:tr h="296131">
                <a:tc>
                  <a:txBody>
                    <a:bodyPr/>
                    <a:lstStyle/>
                    <a:p>
                      <a:pPr algn="ctr"/>
                      <a:r>
                        <a:rPr lang="en-US" sz="1600" b="0" dirty="0" smtClean="0"/>
                        <a:t>Insurance</a:t>
                      </a:r>
                      <a:endParaRPr lang="en-US" sz="1600" b="0" dirty="0"/>
                    </a:p>
                  </a:txBody>
                  <a:tcPr/>
                </a:tc>
                <a:tc>
                  <a:txBody>
                    <a:bodyPr/>
                    <a:lstStyle/>
                    <a:p>
                      <a:pPr algn="ctr"/>
                      <a:r>
                        <a:rPr lang="en-US" sz="1600" b="0" dirty="0" smtClean="0"/>
                        <a:t>$37.00</a:t>
                      </a:r>
                      <a:endParaRPr lang="en-US" sz="1600" b="0" dirty="0"/>
                    </a:p>
                  </a:txBody>
                  <a:tcPr/>
                </a:tc>
              </a:tr>
              <a:tr h="296131">
                <a:tc>
                  <a:txBody>
                    <a:bodyPr/>
                    <a:lstStyle/>
                    <a:p>
                      <a:pPr algn="ctr"/>
                      <a:r>
                        <a:rPr lang="en-US" sz="1600" b="0" dirty="0" smtClean="0"/>
                        <a:t>Advertising</a:t>
                      </a:r>
                      <a:endParaRPr lang="en-US" sz="1600" b="0" dirty="0"/>
                    </a:p>
                  </a:txBody>
                  <a:tcPr/>
                </a:tc>
                <a:tc>
                  <a:txBody>
                    <a:bodyPr/>
                    <a:lstStyle/>
                    <a:p>
                      <a:pPr algn="ctr"/>
                      <a:r>
                        <a:rPr lang="en-US" sz="1600" b="0" dirty="0" smtClean="0"/>
                        <a:t>$3.00</a:t>
                      </a:r>
                      <a:endParaRPr lang="en-US" sz="1600" b="0" dirty="0"/>
                    </a:p>
                  </a:txBody>
                  <a:tcPr/>
                </a:tc>
              </a:tr>
              <a:tr h="296131">
                <a:tc>
                  <a:txBody>
                    <a:bodyPr/>
                    <a:lstStyle/>
                    <a:p>
                      <a:pPr algn="ctr"/>
                      <a:r>
                        <a:rPr lang="en-US" sz="1600" b="0" dirty="0" smtClean="0"/>
                        <a:t>Depreciation</a:t>
                      </a:r>
                      <a:endParaRPr lang="en-US" sz="1600" b="0" dirty="0"/>
                    </a:p>
                  </a:txBody>
                  <a:tcPr/>
                </a:tc>
                <a:tc>
                  <a:txBody>
                    <a:bodyPr/>
                    <a:lstStyle/>
                    <a:p>
                      <a:pPr algn="ctr"/>
                      <a:r>
                        <a:rPr lang="en-US" sz="1600" b="0" dirty="0" smtClean="0"/>
                        <a:t>$52.12</a:t>
                      </a:r>
                      <a:endParaRPr lang="en-US" sz="1600" b="0" dirty="0"/>
                    </a:p>
                  </a:txBody>
                  <a:tcPr/>
                </a:tc>
              </a:tr>
              <a:tr h="296131">
                <a:tc>
                  <a:txBody>
                    <a:bodyPr/>
                    <a:lstStyle/>
                    <a:p>
                      <a:pPr algn="ctr"/>
                      <a:r>
                        <a:rPr lang="en-US" sz="1600" b="0" dirty="0" smtClean="0"/>
                        <a:t>Rent</a:t>
                      </a:r>
                      <a:r>
                        <a:rPr lang="en-US" sz="1600" b="0" baseline="0" dirty="0" smtClean="0"/>
                        <a:t> &amp; Utilities</a:t>
                      </a:r>
                      <a:endParaRPr lang="en-US" sz="1600" b="0" dirty="0"/>
                    </a:p>
                  </a:txBody>
                  <a:tcPr/>
                </a:tc>
                <a:tc>
                  <a:txBody>
                    <a:bodyPr/>
                    <a:lstStyle/>
                    <a:p>
                      <a:pPr algn="ctr"/>
                      <a:r>
                        <a:rPr lang="en-US" sz="1600" b="0" dirty="0" smtClean="0"/>
                        <a:t>$20.00</a:t>
                      </a:r>
                      <a:endParaRPr lang="en-US" sz="1600" b="0" dirty="0"/>
                    </a:p>
                  </a:txBody>
                  <a:tcPr/>
                </a:tc>
              </a:tr>
              <a:tr h="296131">
                <a:tc>
                  <a:txBody>
                    <a:bodyPr/>
                    <a:lstStyle/>
                    <a:p>
                      <a:pPr algn="ctr"/>
                      <a:endParaRPr lang="en-US" sz="1600" b="1" dirty="0"/>
                    </a:p>
                  </a:txBody>
                  <a:tcPr/>
                </a:tc>
                <a:tc>
                  <a:txBody>
                    <a:bodyPr/>
                    <a:lstStyle/>
                    <a:p>
                      <a:pPr algn="ctr"/>
                      <a:endParaRPr lang="en-US" sz="1600" b="1" dirty="0"/>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3176217694"/>
              </p:ext>
            </p:extLst>
          </p:nvPr>
        </p:nvGraphicFramePr>
        <p:xfrm>
          <a:off x="323178" y="2590800"/>
          <a:ext cx="4572000" cy="1997062"/>
        </p:xfrm>
        <a:graphic>
          <a:graphicData uri="http://schemas.openxmlformats.org/drawingml/2006/table">
            <a:tbl>
              <a:tblPr/>
              <a:tblGrid>
                <a:gridCol w="2590800"/>
                <a:gridCol w="914400"/>
                <a:gridCol w="1066800"/>
              </a:tblGrid>
              <a:tr h="102870">
                <a:tc gridSpan="3">
                  <a:txBody>
                    <a:bodyPr/>
                    <a:lstStyle/>
                    <a:p>
                      <a:pPr marL="0" marR="0" algn="ctr">
                        <a:spcBef>
                          <a:spcPts val="0"/>
                        </a:spcBef>
                        <a:spcAft>
                          <a:spcPts val="0"/>
                        </a:spcAft>
                      </a:pPr>
                      <a:r>
                        <a:rPr lang="en-US" sz="1600" b="1" dirty="0" smtClean="0">
                          <a:solidFill>
                            <a:schemeClr val="tx1"/>
                          </a:solidFill>
                          <a:latin typeface="+mn-lt"/>
                          <a:ea typeface="Times New Roman"/>
                          <a:cs typeface="Times New Roman"/>
                        </a:rPr>
                        <a:t>Economics</a:t>
                      </a:r>
                      <a:r>
                        <a:rPr lang="en-US" sz="1600" b="1" baseline="0" dirty="0" smtClean="0">
                          <a:solidFill>
                            <a:schemeClr val="tx1"/>
                          </a:solidFill>
                          <a:latin typeface="+mn-lt"/>
                          <a:ea typeface="Times New Roman"/>
                          <a:cs typeface="Times New Roman"/>
                        </a:rPr>
                        <a:t> of One Unit</a:t>
                      </a:r>
                      <a:endParaRPr lang="en-US" sz="1600" b="1" dirty="0">
                        <a:solidFill>
                          <a:schemeClr val="tx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2">
                        <a:lumMod val="60000"/>
                        <a:lumOff val="40000"/>
                      </a:schemeClr>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solidFill>
                            <a:schemeClr val="bg1"/>
                          </a:solidFill>
                          <a:latin typeface="Calibri"/>
                          <a:ea typeface="Times New Roman"/>
                          <a:cs typeface="Times New Roman"/>
                        </a:rPr>
                        <a:t>Selling </a:t>
                      </a:r>
                      <a:r>
                        <a:rPr lang="en-US" sz="1600" b="1" dirty="0" smtClean="0">
                          <a:solidFill>
                            <a:schemeClr val="bg1"/>
                          </a:solidFill>
                          <a:latin typeface="Calibri"/>
                          <a:ea typeface="Times New Roman"/>
                          <a:cs typeface="Times New Roman"/>
                        </a:rPr>
                        <a:t>Price</a:t>
                      </a:r>
                      <a:endParaRPr lang="en-US" sz="1600" dirty="0">
                        <a:solidFill>
                          <a:schemeClr val="bg1"/>
                        </a:solidFill>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tx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r"/>
                      <a:r>
                        <a:rPr lang="en-US" sz="1600" b="1" dirty="0" smtClean="0">
                          <a:solidFill>
                            <a:schemeClr val="bg1"/>
                          </a:solidFill>
                          <a:latin typeface="Calibri"/>
                          <a:ea typeface="Times New Roman"/>
                          <a:cs typeface="Times New Roman"/>
                        </a:rPr>
                        <a:t>$40.00</a:t>
                      </a:r>
                      <a:endParaRPr lang="en-US" sz="1600" b="1" dirty="0">
                        <a:solidFill>
                          <a:schemeClr val="bg1"/>
                        </a:solidFill>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01612">
                <a:tc>
                  <a:txBody>
                    <a:bodyPr/>
                    <a:lstStyle/>
                    <a:p>
                      <a:pPr marL="0" marR="0">
                        <a:spcBef>
                          <a:spcPts val="0"/>
                        </a:spcBef>
                        <a:spcAft>
                          <a:spcPts val="0"/>
                        </a:spcAft>
                      </a:pPr>
                      <a:r>
                        <a:rPr lang="en-US" sz="1600" dirty="0" smtClean="0">
                          <a:solidFill>
                            <a:schemeClr val="bg1"/>
                          </a:solidFill>
                          <a:latin typeface="Calibri"/>
                          <a:ea typeface="Times New Roman"/>
                          <a:cs typeface="Times New Roman"/>
                        </a:rPr>
                        <a:t>      Cost of var.</a:t>
                      </a:r>
                      <a:r>
                        <a:rPr lang="en-US" sz="1600" baseline="0" dirty="0" smtClean="0">
                          <a:solidFill>
                            <a:schemeClr val="bg1"/>
                          </a:solidFill>
                          <a:latin typeface="Calibri"/>
                          <a:ea typeface="Times New Roman"/>
                          <a:cs typeface="Times New Roman"/>
                        </a:rPr>
                        <a:t> </a:t>
                      </a:r>
                      <a:r>
                        <a:rPr lang="en-US" sz="1600" dirty="0" smtClean="0">
                          <a:solidFill>
                            <a:schemeClr val="bg1"/>
                          </a:solidFill>
                          <a:latin typeface="Calibri"/>
                          <a:ea typeface="Times New Roman"/>
                          <a:cs typeface="Times New Roman"/>
                        </a:rPr>
                        <a:t>materials</a:t>
                      </a:r>
                      <a:r>
                        <a:rPr lang="en-US" sz="1600" baseline="0" dirty="0" smtClean="0">
                          <a:solidFill>
                            <a:schemeClr val="bg1"/>
                          </a:solidFill>
                          <a:latin typeface="Calibri"/>
                          <a:ea typeface="Times New Roman"/>
                          <a:cs typeface="Times New Roman"/>
                        </a:rPr>
                        <a:t> exp</a:t>
                      </a:r>
                      <a:r>
                        <a:rPr lang="en-US" sz="1600" baseline="0" dirty="0" smtClean="0">
                          <a:latin typeface="Calibri"/>
                          <a:ea typeface="Times New Roman"/>
                          <a:cs typeface="Times New Roman"/>
                        </a:rPr>
                        <a:t>.</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tx1"/>
                    </a:solidFill>
                  </a:tcPr>
                </a:tc>
                <a:tc>
                  <a:txBody>
                    <a:bodyPr/>
                    <a:lstStyle/>
                    <a:p>
                      <a:pPr marL="0" marR="0" algn="r">
                        <a:spcBef>
                          <a:spcPts val="0"/>
                        </a:spcBef>
                        <a:spcAft>
                          <a:spcPts val="0"/>
                        </a:spcAft>
                      </a:pPr>
                      <a:r>
                        <a:rPr lang="en-US" sz="1600" dirty="0" smtClean="0">
                          <a:solidFill>
                            <a:schemeClr val="bg1"/>
                          </a:solidFill>
                          <a:latin typeface="+mn-lt"/>
                          <a:ea typeface="Times New Roman"/>
                          <a:cs typeface="Times New Roman"/>
                        </a:rPr>
                        <a:t>$11.62</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tx1"/>
                    </a:solidFill>
                  </a:tcPr>
                </a:tc>
                <a:tc>
                  <a:txBody>
                    <a:bodyPr/>
                    <a:lstStyle/>
                    <a:p>
                      <a:endParaRPr lang="en-US" sz="1600" dirty="0">
                        <a:solidFill>
                          <a:schemeClr val="bg1"/>
                        </a:solidFill>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tx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a:t>
                      </a:r>
                      <a:r>
                        <a:rPr lang="en-US" sz="1600" dirty="0" smtClean="0">
                          <a:solidFill>
                            <a:schemeClr val="bg1"/>
                          </a:solidFill>
                          <a:latin typeface="Calibri"/>
                          <a:ea typeface="Times New Roman"/>
                          <a:cs typeface="Times New Roman"/>
                        </a:rPr>
                        <a:t>Cost</a:t>
                      </a:r>
                      <a:r>
                        <a:rPr lang="en-US" sz="1600" baseline="0" dirty="0" smtClean="0">
                          <a:solidFill>
                            <a:schemeClr val="bg1"/>
                          </a:solidFill>
                          <a:latin typeface="Calibri"/>
                          <a:ea typeface="Times New Roman"/>
                          <a:cs typeface="Times New Roman"/>
                        </a:rPr>
                        <a:t> of l</a:t>
                      </a:r>
                      <a:r>
                        <a:rPr lang="en-US" sz="1600" dirty="0" smtClean="0">
                          <a:solidFill>
                            <a:schemeClr val="bg1"/>
                          </a:solidFill>
                          <a:latin typeface="Calibri"/>
                          <a:ea typeface="Times New Roman"/>
                          <a:cs typeface="Times New Roman"/>
                        </a:rPr>
                        <a:t>abor </a:t>
                      </a:r>
                      <a:endParaRPr lang="en-US" sz="1600" dirty="0">
                        <a:solidFill>
                          <a:schemeClr val="bg1"/>
                        </a:solidFill>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tx1"/>
                    </a:solidFill>
                  </a:tcPr>
                </a:tc>
                <a:tc>
                  <a:txBody>
                    <a:bodyPr/>
                    <a:lstStyle/>
                    <a:p>
                      <a:pPr marL="0" marR="0" algn="r">
                        <a:spcBef>
                          <a:spcPts val="0"/>
                        </a:spcBef>
                        <a:spcAft>
                          <a:spcPts val="0"/>
                        </a:spcAft>
                      </a:pPr>
                      <a:r>
                        <a:rPr lang="en-US" sz="1600" dirty="0" smtClean="0">
                          <a:solidFill>
                            <a:schemeClr val="bg1"/>
                          </a:solidFill>
                          <a:latin typeface="+mn-lt"/>
                          <a:ea typeface="Times New Roman"/>
                          <a:cs typeface="Times New Roman"/>
                        </a:rPr>
                        <a:t>$4.13</a:t>
                      </a:r>
                      <a:endParaRPr lang="en-US" sz="1600" dirty="0">
                        <a:solidFill>
                          <a:schemeClr val="bg1"/>
                        </a:solidFill>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endParaRPr lang="en-US" sz="1600" dirty="0">
                        <a:solidFill>
                          <a:schemeClr val="bg1"/>
                        </a:solidFill>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r>
              <a:tr h="314908">
                <a:tc>
                  <a:txBody>
                    <a:bodyPr/>
                    <a:lstStyle/>
                    <a:p>
                      <a:pPr marL="0" marR="0">
                        <a:spcBef>
                          <a:spcPts val="0"/>
                        </a:spcBef>
                        <a:spcAft>
                          <a:spcPts val="0"/>
                        </a:spcAft>
                      </a:pPr>
                      <a:r>
                        <a:rPr lang="en-US" sz="1600" dirty="0" smtClean="0">
                          <a:solidFill>
                            <a:schemeClr val="bg1"/>
                          </a:solidFill>
                          <a:latin typeface="Calibri"/>
                          <a:ea typeface="Times New Roman"/>
                          <a:cs typeface="Times New Roman"/>
                        </a:rPr>
                        <a:t>      Other</a:t>
                      </a:r>
                      <a:r>
                        <a:rPr lang="en-US" sz="1600" baseline="0" dirty="0" smtClean="0">
                          <a:solidFill>
                            <a:schemeClr val="bg1"/>
                          </a:solidFill>
                          <a:latin typeface="Calibri"/>
                          <a:ea typeface="Times New Roman"/>
                          <a:cs typeface="Times New Roman"/>
                        </a:rPr>
                        <a:t> variable costs</a:t>
                      </a:r>
                      <a:endParaRPr lang="en-US" sz="1600" dirty="0">
                        <a:solidFill>
                          <a:schemeClr val="bg1"/>
                        </a:solidFill>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tx1"/>
                    </a:solidFill>
                  </a:tcPr>
                </a:tc>
                <a:tc>
                  <a:txBody>
                    <a:bodyPr/>
                    <a:lstStyle/>
                    <a:p>
                      <a:pPr algn="r"/>
                      <a:r>
                        <a:rPr lang="en-US" sz="1600" dirty="0" smtClean="0">
                          <a:solidFill>
                            <a:schemeClr val="bg1"/>
                          </a:solidFill>
                          <a:latin typeface="+mn-lt"/>
                          <a:ea typeface="Times New Roman"/>
                          <a:cs typeface="Times New Roman"/>
                        </a:rPr>
                        <a:t>$4.39</a:t>
                      </a:r>
                      <a:endParaRPr lang="en-US" sz="1600" dirty="0">
                        <a:solidFill>
                          <a:schemeClr val="bg1"/>
                        </a:solidFill>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81318">
                <a:tc>
                  <a:txBody>
                    <a:bodyPr/>
                    <a:lstStyle/>
                    <a:p>
                      <a:pPr marL="0" marR="0">
                        <a:spcBef>
                          <a:spcPts val="0"/>
                        </a:spcBef>
                        <a:spcAft>
                          <a:spcPts val="0"/>
                        </a:spcAft>
                      </a:pPr>
                      <a:r>
                        <a:rPr lang="en-US" sz="1600" b="1" dirty="0" smtClean="0">
                          <a:solidFill>
                            <a:schemeClr val="bg1"/>
                          </a:solidFill>
                          <a:latin typeface="Calibri"/>
                          <a:ea typeface="Times New Roman"/>
                          <a:cs typeface="Times New Roman"/>
                        </a:rPr>
                        <a:t>Total</a:t>
                      </a:r>
                      <a:r>
                        <a:rPr lang="en-US" sz="1600" b="1" baseline="0" dirty="0" smtClean="0">
                          <a:solidFill>
                            <a:schemeClr val="bg1"/>
                          </a:solidFill>
                          <a:latin typeface="Calibri"/>
                          <a:ea typeface="Times New Roman"/>
                          <a:cs typeface="Times New Roman"/>
                        </a:rPr>
                        <a:t> COGS/ COSS</a:t>
                      </a:r>
                      <a:endParaRPr lang="en-US" sz="1600" b="1" dirty="0">
                        <a:solidFill>
                          <a:schemeClr val="bg1"/>
                        </a:solidFill>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tx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a:ea typeface="Times New Roman"/>
                          <a:cs typeface="Times New Roman"/>
                        </a:rPr>
                        <a:t>$20.14</a:t>
                      </a:r>
                      <a:endParaRPr lang="en-US" sz="1600" b="1" dirty="0">
                        <a:solidFill>
                          <a:schemeClr val="bg1"/>
                        </a:solidFill>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281318">
                <a:tc>
                  <a:txBody>
                    <a:bodyPr/>
                    <a:lstStyle/>
                    <a:p>
                      <a:pPr marL="0" marR="0">
                        <a:spcBef>
                          <a:spcPts val="0"/>
                        </a:spcBef>
                        <a:spcAft>
                          <a:spcPts val="0"/>
                        </a:spcAft>
                      </a:pPr>
                      <a:r>
                        <a:rPr lang="en-US" sz="1600" b="1" dirty="0">
                          <a:solidFill>
                            <a:schemeClr val="bg1"/>
                          </a:solidFill>
                          <a:latin typeface="Calibri"/>
                          <a:ea typeface="Times New Roman"/>
                          <a:cs typeface="Times New Roman"/>
                        </a:rPr>
                        <a:t>Contribution </a:t>
                      </a:r>
                      <a:r>
                        <a:rPr lang="en-US" sz="1600" b="1" dirty="0" smtClean="0">
                          <a:solidFill>
                            <a:schemeClr val="bg1"/>
                          </a:solidFill>
                          <a:latin typeface="Calibri"/>
                          <a:ea typeface="Times New Roman"/>
                          <a:cs typeface="Times New Roman"/>
                        </a:rPr>
                        <a:t>Margin</a:t>
                      </a:r>
                      <a:endParaRPr lang="en-US" sz="1600" dirty="0">
                        <a:solidFill>
                          <a:schemeClr val="bg1"/>
                        </a:solidFill>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tx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ea typeface="Times New Roman"/>
                          <a:cs typeface="Times New Roman"/>
                        </a:rPr>
                        <a:t>$19.86</a:t>
                      </a:r>
                      <a:endParaRPr lang="en-US" sz="1600" b="1" dirty="0">
                        <a:solidFill>
                          <a:schemeClr val="bg1"/>
                        </a:solidFill>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99371532"/>
              </p:ext>
            </p:extLst>
          </p:nvPr>
        </p:nvGraphicFramePr>
        <p:xfrm>
          <a:off x="360830" y="1676400"/>
          <a:ext cx="4572000" cy="670560"/>
        </p:xfrm>
        <a:graphic>
          <a:graphicData uri="http://schemas.openxmlformats.org/drawingml/2006/table">
            <a:tbl>
              <a:tblPr firstRow="1" bandRow="1">
                <a:tableStyleId>{5C22544A-7EE6-4342-B048-85BDC9FD1C3A}</a:tableStyleId>
              </a:tblPr>
              <a:tblGrid>
                <a:gridCol w="4572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Definition</a:t>
                      </a:r>
                      <a:r>
                        <a:rPr lang="en-US" sz="1600" b="1" baseline="0" dirty="0" smtClean="0">
                          <a:solidFill>
                            <a:schemeClr val="tx1"/>
                          </a:solidFill>
                        </a:rPr>
                        <a:t> of One Unit</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60000"/>
                        <a:lumOff val="40000"/>
                      </a:schemeClr>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bg1"/>
                          </a:solidFill>
                        </a:rPr>
                        <a:t>One Lasagna</a:t>
                      </a:r>
                      <a:r>
                        <a:rPr lang="en-US" sz="1600" b="0" baseline="0" dirty="0" smtClean="0">
                          <a:solidFill>
                            <a:schemeClr val="bg1"/>
                          </a:solidFill>
                        </a:rPr>
                        <a:t> Dinner</a:t>
                      </a:r>
                      <a:endParaRPr lang="en-US" sz="16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189537797"/>
              </p:ext>
            </p:extLst>
          </p:nvPr>
        </p:nvGraphicFramePr>
        <p:xfrm>
          <a:off x="228600" y="4784282"/>
          <a:ext cx="4571999" cy="1088136"/>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tx1"/>
                          </a:solidFill>
                          <a:latin typeface="+mn-lt"/>
                          <a:ea typeface="Times New Roman"/>
                        </a:rPr>
                        <a:t>Monthly</a:t>
                      </a:r>
                      <a:r>
                        <a:rPr lang="en-US" sz="1600" b="1" baseline="0" dirty="0" smtClean="0">
                          <a:solidFill>
                            <a:schemeClr val="tx1"/>
                          </a:solidFill>
                          <a:latin typeface="+mn-lt"/>
                          <a:ea typeface="Times New Roman"/>
                        </a:rPr>
                        <a:t> Break Even Units</a:t>
                      </a:r>
                      <a:endParaRPr lang="en-US" sz="1800" b="1" dirty="0">
                        <a:solidFill>
                          <a:schemeClr val="tx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solidFill>
                            <a:schemeClr val="bg1"/>
                          </a:solidFill>
                          <a:latin typeface="Calibri"/>
                          <a:ea typeface="Times New Roman"/>
                        </a:rPr>
                        <a:t>$112.12</a:t>
                      </a:r>
                      <a:endParaRPr lang="en-US" sz="1800" dirty="0">
                        <a:solidFill>
                          <a:schemeClr val="bg1"/>
                        </a:solidFill>
                        <a:latin typeface="Times New Roman"/>
                        <a:ea typeface="Times New Roman"/>
                      </a:endParaRPr>
                    </a:p>
                    <a:p>
                      <a:pPr marL="0" marR="0" algn="l">
                        <a:spcBef>
                          <a:spcPts val="0"/>
                        </a:spcBef>
                        <a:spcAft>
                          <a:spcPts val="0"/>
                        </a:spcAft>
                      </a:pPr>
                      <a:r>
                        <a:rPr lang="en-US" sz="1800" baseline="0" dirty="0">
                          <a:solidFill>
                            <a:schemeClr val="bg1"/>
                          </a:solidFill>
                          <a:latin typeface="Times New Roman"/>
                          <a:ea typeface="Times New Roman"/>
                        </a:rPr>
                        <a:t> </a:t>
                      </a:r>
                      <a:r>
                        <a:rPr lang="en-US" sz="1800" baseline="0" dirty="0" smtClean="0">
                          <a:solidFill>
                            <a:schemeClr val="bg1"/>
                          </a:solidFill>
                          <a:latin typeface="Times New Roman"/>
                          <a:ea typeface="Times New Roman"/>
                        </a:rPr>
                        <a:t>      </a:t>
                      </a:r>
                      <a:endParaRPr lang="en-US" sz="1600" dirty="0" smtClean="0">
                        <a:solidFill>
                          <a:schemeClr val="bg1"/>
                        </a:solidFill>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rowSpan="2">
                  <a:txBody>
                    <a:bodyPr/>
                    <a:lstStyle/>
                    <a:p>
                      <a:pPr marL="0" marR="0" algn="r">
                        <a:spcBef>
                          <a:spcPts val="0"/>
                        </a:spcBef>
                        <a:spcAft>
                          <a:spcPts val="0"/>
                        </a:spcAft>
                      </a:pPr>
                      <a:r>
                        <a:rPr lang="en-US" sz="1600" dirty="0" smtClean="0">
                          <a:solidFill>
                            <a:schemeClr val="bg1"/>
                          </a:solidFill>
                          <a:latin typeface="Calibri"/>
                          <a:ea typeface="Times New Roman"/>
                        </a:rPr>
                        <a:t>=</a:t>
                      </a:r>
                      <a:endParaRPr lang="en-US" sz="1800" dirty="0">
                        <a:solidFill>
                          <a:schemeClr val="bg1"/>
                        </a:solidFill>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tx1"/>
                    </a:solidFill>
                  </a:tcPr>
                </a:tc>
                <a:tc rowSpan="2">
                  <a:txBody>
                    <a:bodyPr/>
                    <a:lstStyle/>
                    <a:p>
                      <a:pPr marL="0" marR="0" algn="ctr">
                        <a:spcBef>
                          <a:spcPts val="0"/>
                        </a:spcBef>
                        <a:spcAft>
                          <a:spcPts val="0"/>
                        </a:spcAft>
                      </a:pPr>
                      <a:r>
                        <a:rPr lang="en-US" sz="1600" dirty="0" smtClean="0">
                          <a:solidFill>
                            <a:schemeClr val="bg1"/>
                          </a:solidFill>
                          <a:latin typeface="Times New Roman"/>
                          <a:ea typeface="Times New Roman"/>
                        </a:rPr>
                        <a:t>2.8</a:t>
                      </a:r>
                      <a:endParaRPr lang="en-US" sz="1600" dirty="0">
                        <a:solidFill>
                          <a:schemeClr val="bg1"/>
                        </a:solidFill>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tx1"/>
                    </a:solidFill>
                  </a:tcPr>
                </a:tc>
                <a:tc rowSpan="2">
                  <a:txBody>
                    <a:bodyPr/>
                    <a:lstStyle/>
                    <a:p>
                      <a:pPr marL="0" marR="0" algn="ctr">
                        <a:spcBef>
                          <a:spcPts val="0"/>
                        </a:spcBef>
                        <a:spcAft>
                          <a:spcPts val="0"/>
                        </a:spcAft>
                      </a:pPr>
                      <a:r>
                        <a:rPr lang="en-US" sz="1600" dirty="0">
                          <a:solidFill>
                            <a:schemeClr val="bg1"/>
                          </a:solidFill>
                          <a:latin typeface="Calibri"/>
                          <a:ea typeface="Times New Roman"/>
                        </a:rPr>
                        <a:t>≈</a:t>
                      </a:r>
                      <a:endParaRPr lang="en-US" sz="1800" dirty="0">
                        <a:solidFill>
                          <a:schemeClr val="bg1"/>
                        </a:solidFill>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tx1"/>
                    </a:solidFill>
                  </a:tcPr>
                </a:tc>
                <a:tc rowSpan="2">
                  <a:txBody>
                    <a:bodyPr/>
                    <a:lstStyle/>
                    <a:p>
                      <a:pPr marL="0" marR="0" algn="ctr">
                        <a:spcBef>
                          <a:spcPts val="0"/>
                        </a:spcBef>
                        <a:spcAft>
                          <a:spcPts val="0"/>
                        </a:spcAft>
                      </a:pPr>
                      <a:r>
                        <a:rPr lang="en-US" sz="1600" b="1" dirty="0" smtClean="0">
                          <a:solidFill>
                            <a:schemeClr val="bg1"/>
                          </a:solidFill>
                          <a:latin typeface="Calibri"/>
                          <a:ea typeface="Times New Roman"/>
                        </a:rPr>
                        <a:t>3</a:t>
                      </a:r>
                      <a:r>
                        <a:rPr lang="en-US" sz="1600" b="1" smtClean="0">
                          <a:solidFill>
                            <a:schemeClr val="bg1"/>
                          </a:solidFill>
                          <a:latin typeface="Calibri"/>
                          <a:ea typeface="Times New Roman"/>
                        </a:rPr>
                        <a:t> </a:t>
                      </a:r>
                      <a:r>
                        <a:rPr lang="en-US" sz="1600" b="1" dirty="0" smtClean="0">
                          <a:solidFill>
                            <a:schemeClr val="bg1"/>
                          </a:solidFill>
                          <a:latin typeface="Calibri"/>
                          <a:ea typeface="Times New Roman"/>
                        </a:rPr>
                        <a:t>units</a:t>
                      </a:r>
                      <a:endParaRPr lang="en-US" sz="1800" dirty="0">
                        <a:solidFill>
                          <a:schemeClr val="bg1"/>
                        </a:solidFill>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tx1"/>
                    </a:solidFill>
                  </a:tcPr>
                </a:tc>
              </a:tr>
              <a:tr h="268224">
                <a:tc>
                  <a:txBody>
                    <a:bodyPr/>
                    <a:lstStyle/>
                    <a:p>
                      <a:pPr marL="0" marR="0" algn="ctr">
                        <a:spcBef>
                          <a:spcPts val="0"/>
                        </a:spcBef>
                        <a:spcAft>
                          <a:spcPts val="0"/>
                        </a:spcAft>
                      </a:pPr>
                      <a:r>
                        <a:rPr lang="en-US" sz="1600" dirty="0" smtClean="0">
                          <a:solidFill>
                            <a:schemeClr val="bg1"/>
                          </a:solidFill>
                          <a:latin typeface="Calibri"/>
                          <a:ea typeface="Times New Roman"/>
                        </a:rPr>
                        <a:t>$40.00</a:t>
                      </a:r>
                      <a:endParaRPr lang="en-US" sz="1800" dirty="0">
                        <a:solidFill>
                          <a:schemeClr val="bg1"/>
                        </a:solidFill>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360830" y="5895726"/>
            <a:ext cx="1828800" cy="962274"/>
          </a:xfrm>
          <a:prstGeom prst="rect">
            <a:avLst/>
          </a:prstGeom>
        </p:spPr>
      </p:pic>
      <p:cxnSp>
        <p:nvCxnSpPr>
          <p:cNvPr id="5" name="Straight Connector 4"/>
          <p:cNvCxnSpPr/>
          <p:nvPr/>
        </p:nvCxnSpPr>
        <p:spPr>
          <a:xfrm>
            <a:off x="506955" y="5486400"/>
            <a:ext cx="990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504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sz="quarter" idx="1"/>
            <p:extLst>
              <p:ext uri="{D42A27DB-BD31-4B8C-83A1-F6EECF244321}">
                <p14:modId xmlns:p14="http://schemas.microsoft.com/office/powerpoint/2010/main" val="1355816180"/>
              </p:ext>
            </p:extLst>
          </p:nvPr>
        </p:nvGraphicFramePr>
        <p:xfrm>
          <a:off x="457200" y="2498060"/>
          <a:ext cx="5105400" cy="3825686"/>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kern="1200" dirty="0" smtClean="0">
                          <a:solidFill>
                            <a:schemeClr val="tx1"/>
                          </a:solidFill>
                          <a:effectLst/>
                          <a:latin typeface="+mn-lt"/>
                          <a:ea typeface="+mn-ea"/>
                          <a:cs typeface="+mn-cs"/>
                        </a:rPr>
                        <a:t>Parent</a:t>
                      </a:r>
                      <a:r>
                        <a:rPr kumimoji="0" lang="en-US" sz="1600" b="0" kern="1200" baseline="0" dirty="0" smtClean="0">
                          <a:solidFill>
                            <a:schemeClr val="tx1"/>
                          </a:solidFill>
                          <a:effectLst/>
                          <a:latin typeface="+mn-lt"/>
                          <a:ea typeface="+mn-ea"/>
                          <a:cs typeface="+mn-cs"/>
                        </a:rPr>
                        <a:t>s who are busy, sick, or disabled and can’t provide healthy meals for their families</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kern="1200" dirty="0" smtClean="0">
                          <a:solidFill>
                            <a:schemeClr val="tx1"/>
                          </a:solidFill>
                          <a:effectLst/>
                          <a:latin typeface="+mn-lt"/>
                          <a:ea typeface="+mn-ea"/>
                          <a:cs typeface="+mn-cs"/>
                        </a:rPr>
                        <a:t>Hartford</a:t>
                      </a:r>
                      <a:r>
                        <a:rPr kumimoji="0" lang="en-US" sz="1600" b="0" kern="1200" baseline="0" dirty="0" smtClean="0">
                          <a:solidFill>
                            <a:schemeClr val="tx1"/>
                          </a:solidFill>
                          <a:effectLst/>
                          <a:latin typeface="+mn-lt"/>
                          <a:ea typeface="+mn-ea"/>
                          <a:cs typeface="+mn-cs"/>
                        </a:rPr>
                        <a:t> County, Connecticut</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Stressed</a:t>
                      </a:r>
                      <a:r>
                        <a:rPr lang="en-US" sz="1600" b="0" baseline="0" dirty="0" smtClean="0">
                          <a:solidFill>
                            <a:schemeClr val="tx1"/>
                          </a:solidFill>
                        </a:rPr>
                        <a:t> parents who need their families to eat healthy home cooked meals because </a:t>
                      </a:r>
                      <a:r>
                        <a:rPr lang="en-US" sz="1600" b="0" baseline="0" smtClean="0">
                          <a:solidFill>
                            <a:schemeClr val="tx1"/>
                          </a:solidFill>
                        </a:rPr>
                        <a:t>they're unable</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kern="1200" dirty="0" smtClean="0">
                          <a:solidFill>
                            <a:schemeClr val="tx1"/>
                          </a:solidFill>
                          <a:effectLst/>
                          <a:latin typeface="+mn-lt"/>
                          <a:ea typeface="+mn-ea"/>
                          <a:cs typeface="+mn-cs"/>
                        </a:rPr>
                        <a:t>People</a:t>
                      </a:r>
                      <a:r>
                        <a:rPr kumimoji="0" lang="en-US" sz="1600" b="0" kern="1200" baseline="0" dirty="0" smtClean="0">
                          <a:solidFill>
                            <a:schemeClr val="tx1"/>
                          </a:solidFill>
                          <a:effectLst/>
                          <a:latin typeface="+mn-lt"/>
                          <a:ea typeface="+mn-ea"/>
                          <a:cs typeface="+mn-cs"/>
                        </a:rPr>
                        <a:t> who will buy meals for their families daily or weekly</a:t>
                      </a:r>
                      <a:endParaRPr kumimoji="0" lang="en-US" sz="16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Total </a:t>
                </a:r>
                <a:r>
                  <a:rPr lang="en-US" sz="1600" dirty="0">
                    <a:solidFill>
                      <a:schemeClr val="bg1"/>
                    </a:solidFill>
                  </a:rPr>
                  <a:t>P</a:t>
                </a:r>
                <a:r>
                  <a:rPr lang="en-US" sz="1600" dirty="0" smtClean="0">
                    <a:solidFill>
                      <a:schemeClr val="bg1"/>
                    </a:solidFill>
                  </a:rPr>
                  <a:t>opulation</a:t>
                </a:r>
                <a:endParaRPr lang="en-US" sz="1600" dirty="0">
                  <a:solidFill>
                    <a:schemeClr val="bg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Target Market Population </a:t>
                </a:r>
                <a:endParaRPr lang="en-US" sz="1600" dirty="0">
                  <a:solidFill>
                    <a:schemeClr val="bg1"/>
                  </a:solidFill>
                </a:endParaRPr>
              </a:p>
            </p:txBody>
          </p:sp>
          <p:sp>
            <p:nvSpPr>
              <p:cNvPr id="14" name="Rectangle 13"/>
              <p:cNvSpPr/>
              <p:nvPr/>
            </p:nvSpPr>
            <p:spPr>
              <a:xfrm>
                <a:off x="6522307" y="2699426"/>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894,017</a:t>
                </a:r>
                <a:endParaRPr lang="en-US" sz="1400" b="1" dirty="0">
                  <a:solidFill>
                    <a:schemeClr val="tx1"/>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Market Size</a:t>
                </a:r>
              </a:p>
              <a:p>
                <a:pPr algn="ctr"/>
                <a:r>
                  <a:rPr lang="en-US" sz="1200" i="1" dirty="0" smtClean="0">
                    <a:solidFill>
                      <a:schemeClr val="bg1"/>
                    </a:solidFill>
                  </a:rPr>
                  <a:t>(based on</a:t>
                </a:r>
              </a:p>
              <a:p>
                <a:pPr algn="ctr"/>
                <a:r>
                  <a:rPr lang="en-US" sz="1200" i="1" dirty="0" smtClean="0">
                    <a:solidFill>
                      <a:schemeClr val="bg1"/>
                    </a:solidFill>
                  </a:rPr>
                  <a:t>survey)</a:t>
                </a:r>
                <a:endParaRPr lang="en-US" sz="1200" i="1" dirty="0">
                  <a:solidFill>
                    <a:schemeClr val="bg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Target Market Size</a:t>
              </a:r>
              <a:endParaRPr lang="en-US" sz="1600" b="1" dirty="0">
                <a:solidFill>
                  <a:schemeClr val="bg1"/>
                </a:solidFill>
              </a:endParaRPr>
            </a:p>
          </p:txBody>
        </p:sp>
      </p:grpSp>
      <p:graphicFrame>
        <p:nvGraphicFramePr>
          <p:cNvPr id="30" name="Table 29"/>
          <p:cNvGraphicFramePr>
            <a:graphicFrameLocks noGrp="1"/>
          </p:cNvGraphicFramePr>
          <p:nvPr>
            <p:extLst>
              <p:ext uri="{D42A27DB-BD31-4B8C-83A1-F6EECF244321}">
                <p14:modId xmlns:p14="http://schemas.microsoft.com/office/powerpoint/2010/main" val="1969735622"/>
              </p:ext>
            </p:extLst>
          </p:nvPr>
        </p:nvGraphicFramePr>
        <p:xfrm>
          <a:off x="437478" y="1600200"/>
          <a:ext cx="8229600" cy="74168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Catering</a:t>
                      </a:r>
                      <a:r>
                        <a:rPr lang="en-US" sz="1800" b="0" baseline="0" dirty="0" smtClean="0">
                          <a:solidFill>
                            <a:schemeClr val="tx1"/>
                          </a:solidFill>
                        </a:rPr>
                        <a:t> Services</a:t>
                      </a:r>
                      <a:endParaRPr lang="en-US" sz="1800" b="0"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$8 Billion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29400" y="4572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2,731</a:t>
            </a:r>
            <a:endParaRPr lang="en-US" sz="1400" b="1" dirty="0">
              <a:solidFill>
                <a:schemeClr val="tx1"/>
              </a:solidFill>
              <a:ea typeface="Times New Roman"/>
              <a:cs typeface="Times New Roman"/>
            </a:endParaRPr>
          </a:p>
        </p:txBody>
      </p:sp>
      <p:sp>
        <p:nvSpPr>
          <p:cNvPr id="18" name="Rectangle 17"/>
          <p:cNvSpPr/>
          <p:nvPr/>
        </p:nvSpPr>
        <p:spPr>
          <a:xfrm>
            <a:off x="6629400" y="5790303"/>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28</a:t>
            </a:r>
            <a:endParaRPr lang="en-US" sz="1400" b="1" dirty="0">
              <a:solidFill>
                <a:schemeClr val="tx1"/>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7782887" y="6324599"/>
            <a:ext cx="1333501" cy="5333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Promotions and Sales</a:t>
            </a:r>
            <a:endParaRPr lang="en-US" dirty="0"/>
          </a:p>
        </p:txBody>
      </p:sp>
      <p:sp>
        <p:nvSpPr>
          <p:cNvPr id="3" name="Content Placeholder 2"/>
          <p:cNvSpPr>
            <a:spLocks noGrp="1"/>
          </p:cNvSpPr>
          <p:nvPr>
            <p:ph sz="quarter" idx="1"/>
          </p:nvPr>
        </p:nvSpPr>
        <p:spPr/>
        <p:txBody>
          <a:bodyPr>
            <a:normAutofit/>
          </a:bodyPr>
          <a:lstStyle/>
          <a:p>
            <a:r>
              <a:rPr lang="en-US" dirty="0" smtClean="0"/>
              <a:t>Pediatrician offices</a:t>
            </a:r>
          </a:p>
          <a:p>
            <a:endParaRPr lang="en-US" dirty="0"/>
          </a:p>
          <a:p>
            <a:pPr marL="0" indent="0">
              <a:buNone/>
            </a:pPr>
            <a:endParaRPr lang="en-US" dirty="0" smtClean="0"/>
          </a:p>
          <a:p>
            <a:r>
              <a:rPr lang="en-US" dirty="0" smtClean="0"/>
              <a:t>Hospitals </a:t>
            </a:r>
          </a:p>
          <a:p>
            <a:endParaRPr lang="en-US" dirty="0"/>
          </a:p>
          <a:p>
            <a:pPr marL="0" indent="0">
              <a:buNone/>
            </a:pPr>
            <a:endParaRPr lang="en-US" dirty="0" smtClean="0"/>
          </a:p>
          <a:p>
            <a:r>
              <a:rPr lang="en-US" dirty="0" smtClean="0"/>
              <a:t>Word of mouth</a:t>
            </a:r>
            <a:endParaRPr lang="en-US" dirty="0"/>
          </a:p>
        </p:txBody>
      </p:sp>
      <p:sp>
        <p:nvSpPr>
          <p:cNvPr id="4" name="Content Placeholder 3"/>
          <p:cNvSpPr>
            <a:spLocks noGrp="1"/>
          </p:cNvSpPr>
          <p:nvPr>
            <p:ph sz="quarter" idx="2"/>
          </p:nvPr>
        </p:nvSpPr>
        <p:spPr/>
        <p:txBody>
          <a:bodyPr>
            <a:normAutofit/>
          </a:bodyPr>
          <a:lstStyle/>
          <a:p>
            <a:r>
              <a:rPr lang="en-US" dirty="0" smtClean="0"/>
              <a:t>Business cards</a:t>
            </a:r>
          </a:p>
          <a:p>
            <a:pPr marL="0" indent="0">
              <a:buNone/>
            </a:pPr>
            <a:endParaRPr lang="en-US" dirty="0" smtClean="0"/>
          </a:p>
          <a:p>
            <a:endParaRPr lang="en-US" dirty="0"/>
          </a:p>
          <a:p>
            <a:r>
              <a:rPr lang="en-US" dirty="0" smtClean="0"/>
              <a:t>Newspaper ads</a:t>
            </a:r>
          </a:p>
          <a:p>
            <a:endParaRPr lang="en-US" dirty="0"/>
          </a:p>
          <a:p>
            <a:endParaRPr lang="en-US" dirty="0" smtClean="0"/>
          </a:p>
          <a:p>
            <a:r>
              <a:rPr lang="en-US" dirty="0" smtClean="0"/>
              <a:t>Social media</a:t>
            </a:r>
          </a:p>
          <a:p>
            <a:pPr marL="0" indent="0" algn="ctr">
              <a:buNone/>
            </a:pPr>
            <a:endParaRPr lang="en-US" dirty="0" smtClean="0"/>
          </a:p>
          <a:p>
            <a:pPr marL="0" indent="0">
              <a:buNone/>
            </a:pPr>
            <a:endParaRPr lang="en-US" dirty="0"/>
          </a:p>
          <a:p>
            <a:endParaRPr lang="en-US" dirty="0" smtClean="0"/>
          </a:p>
          <a:p>
            <a:endParaRPr lang="en-US" dirty="0"/>
          </a:p>
          <a:p>
            <a:endParaRPr lang="en-US" dirty="0"/>
          </a:p>
        </p:txBody>
      </p:sp>
      <p:pic>
        <p:nvPicPr>
          <p:cNvPr id="5" name="Content Placeholder 9" descr="logo secondary.jpg"/>
          <p:cNvPicPr>
            <a:picLocks noChangeAspect="1"/>
          </p:cNvPicPr>
          <p:nvPr/>
        </p:nvPicPr>
        <p:blipFill>
          <a:blip r:embed="rId3" cstate="print"/>
          <a:stretch>
            <a:fillRect/>
          </a:stretch>
        </p:blipFill>
        <p:spPr>
          <a:xfrm>
            <a:off x="13447" y="5902898"/>
            <a:ext cx="1828800" cy="962274"/>
          </a:xfrm>
          <a:prstGeom prst="rect">
            <a:avLst/>
          </a:prstGeom>
        </p:spPr>
      </p:pic>
    </p:spTree>
    <p:extLst>
      <p:ext uri="{BB962C8B-B14F-4D97-AF65-F5344CB8AC3E}">
        <p14:creationId xmlns:p14="http://schemas.microsoft.com/office/powerpoint/2010/main" val="1116777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2612</TotalTime>
  <Words>1848</Words>
  <Application>Microsoft Office PowerPoint</Application>
  <PresentationFormat>On-screen Show (4:3)</PresentationFormat>
  <Paragraphs>227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PowerPoint Presentation</vt:lpstr>
      <vt:lpstr>Feels like home</vt:lpstr>
      <vt:lpstr>Unmet need</vt:lpstr>
      <vt:lpstr>Solution</vt:lpstr>
      <vt:lpstr>PowerPoint Presentation</vt:lpstr>
      <vt:lpstr>What is “Feels Like Home”?</vt:lpstr>
      <vt:lpstr>Business Model </vt:lpstr>
      <vt:lpstr>Market Analysis</vt:lpstr>
      <vt:lpstr>Promotions and Sales</vt:lpstr>
      <vt:lpstr>Competition</vt:lpstr>
      <vt:lpstr>Qualifications</vt:lpstr>
      <vt:lpstr>Sales Projections</vt:lpstr>
      <vt:lpstr>Start-up Funds</vt:lpstr>
      <vt:lpstr>Future Plans</vt:lpstr>
      <vt:lpstr>PowerPoint Presentation</vt:lpstr>
    </vt:vector>
  </TitlesOfParts>
  <Company>NFTE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Nguyen, Anne M.</cp:lastModifiedBy>
  <cp:revision>223</cp:revision>
  <cp:lastPrinted>2013-12-12T19:19:52Z</cp:lastPrinted>
  <dcterms:created xsi:type="dcterms:W3CDTF">2012-02-07T20:01:29Z</dcterms:created>
  <dcterms:modified xsi:type="dcterms:W3CDTF">2013-12-12T19:47:44Z</dcterms:modified>
</cp:coreProperties>
</file>