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36" r:id="rId2"/>
  </p:sldMasterIdLst>
  <p:notesMasterIdLst>
    <p:notesMasterId r:id="rId26"/>
  </p:notesMasterIdLst>
  <p:handoutMasterIdLst>
    <p:handoutMasterId r:id="rId27"/>
  </p:handoutMasterIdLst>
  <p:sldIdLst>
    <p:sldId id="328" r:id="rId3"/>
    <p:sldId id="325" r:id="rId4"/>
    <p:sldId id="326" r:id="rId5"/>
    <p:sldId id="292" r:id="rId6"/>
    <p:sldId id="293" r:id="rId7"/>
    <p:sldId id="305" r:id="rId8"/>
    <p:sldId id="296" r:id="rId9"/>
    <p:sldId id="297" r:id="rId10"/>
    <p:sldId id="313" r:id="rId11"/>
    <p:sldId id="314" r:id="rId12"/>
    <p:sldId id="315" r:id="rId13"/>
    <p:sldId id="316" r:id="rId14"/>
    <p:sldId id="317" r:id="rId15"/>
    <p:sldId id="323" r:id="rId16"/>
    <p:sldId id="282" r:id="rId17"/>
    <p:sldId id="310" r:id="rId18"/>
    <p:sldId id="283" r:id="rId19"/>
    <p:sldId id="284" r:id="rId20"/>
    <p:sldId id="324" r:id="rId21"/>
    <p:sldId id="286" r:id="rId22"/>
    <p:sldId id="330" r:id="rId23"/>
    <p:sldId id="331" r:id="rId24"/>
    <p:sldId id="329" r:id="rId2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33"/>
    <a:srgbClr val="D0D8E8"/>
    <a:srgbClr val="0000FF"/>
    <a:srgbClr val="6699FF"/>
    <a:srgbClr val="E9EDF4"/>
    <a:srgbClr val="008000"/>
    <a:srgbClr val="8EB4E3"/>
    <a:srgbClr val="7777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71203" autoAdjust="0"/>
  </p:normalViewPr>
  <p:slideViewPr>
    <p:cSldViewPr>
      <p:cViewPr varScale="1">
        <p:scale>
          <a:sx n="74" d="100"/>
          <a:sy n="74" d="100"/>
        </p:scale>
        <p:origin x="-414" y="-10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9"/>
  <c:chart>
    <c:autoTitleDeleted val="1"/>
    <c:view3D>
      <c:rAngAx val="1"/>
    </c:view3D>
    <c:plotArea>
      <c:layout>
        <c:manualLayout>
          <c:layoutTarget val="inner"/>
          <c:xMode val="edge"/>
          <c:yMode val="edge"/>
          <c:x val="0.28252788713910965"/>
          <c:y val="1.2500000000000067E-2"/>
          <c:w val="0.49288254593176162"/>
          <c:h val="0.83938558070865832"/>
        </c:manualLayout>
      </c:layout>
      <c:bar3DChart>
        <c:barDir val="bar"/>
        <c:grouping val="stacked"/>
        <c:ser>
          <c:idx val="0"/>
          <c:order val="0"/>
          <c:tx>
            <c:strRef>
              <c:f>Sheet1!$B$1</c:f>
              <c:strCache>
                <c:ptCount val="1"/>
                <c:pt idx="0">
                  <c:v>Hours</c:v>
                </c:pt>
              </c:strCache>
            </c:strRef>
          </c:tx>
          <c:dLbls>
            <c:txPr>
              <a:bodyPr/>
              <a:lstStyle/>
              <a:p>
                <a:pPr>
                  <a:defRPr b="1">
                    <a:latin typeface="+mj-lt"/>
                  </a:defRPr>
                </a:pPr>
                <a:endParaRPr lang="en-US"/>
              </a:p>
            </c:txPr>
            <c:showVal val="1"/>
          </c:dLbls>
          <c:cat>
            <c:strRef>
              <c:f>Sheet1!$A$2:$A$5</c:f>
              <c:strCache>
                <c:ptCount val="4"/>
                <c:pt idx="0">
                  <c:v>School</c:v>
                </c:pt>
                <c:pt idx="1">
                  <c:v>New Business</c:v>
                </c:pt>
                <c:pt idx="2">
                  <c:v>Work</c:v>
                </c:pt>
                <c:pt idx="3">
                  <c:v>Free Time</c:v>
                </c:pt>
              </c:strCache>
            </c:strRef>
          </c:cat>
          <c:val>
            <c:numRef>
              <c:f>Sheet1!$B$2:$B$5</c:f>
              <c:numCache>
                <c:formatCode>General</c:formatCode>
                <c:ptCount val="4"/>
                <c:pt idx="0">
                  <c:v>58</c:v>
                </c:pt>
                <c:pt idx="1">
                  <c:v>10</c:v>
                </c:pt>
                <c:pt idx="2">
                  <c:v>4</c:v>
                </c:pt>
                <c:pt idx="3">
                  <c:v>96</c:v>
                </c:pt>
              </c:numCache>
            </c:numRef>
          </c:val>
        </c:ser>
        <c:dLbls>
          <c:showVal val="1"/>
        </c:dLbls>
        <c:shape val="box"/>
        <c:axId val="119099776"/>
        <c:axId val="119101312"/>
        <c:axId val="0"/>
      </c:bar3DChart>
      <c:catAx>
        <c:axId val="119099776"/>
        <c:scaling>
          <c:orientation val="minMax"/>
        </c:scaling>
        <c:axPos val="l"/>
        <c:tickLblPos val="nextTo"/>
        <c:txPr>
          <a:bodyPr/>
          <a:lstStyle/>
          <a:p>
            <a:pPr>
              <a:defRPr>
                <a:latin typeface="+mj-lt"/>
              </a:defRPr>
            </a:pPr>
            <a:endParaRPr lang="en-US"/>
          </a:p>
        </c:txPr>
        <c:crossAx val="119101312"/>
        <c:crosses val="autoZero"/>
        <c:auto val="1"/>
        <c:lblAlgn val="ctr"/>
        <c:lblOffset val="100"/>
      </c:catAx>
      <c:valAx>
        <c:axId val="119101312"/>
        <c:scaling>
          <c:orientation val="minMax"/>
        </c:scaling>
        <c:axPos val="b"/>
        <c:majorGridlines/>
        <c:title>
          <c:tx>
            <c:rich>
              <a:bodyPr/>
              <a:lstStyle/>
              <a:p>
                <a:pPr>
                  <a:defRPr/>
                </a:pPr>
                <a:r>
                  <a:rPr lang="en-US"/>
                  <a:t>Hours</a:t>
                </a:r>
              </a:p>
            </c:rich>
          </c:tx>
          <c:layout>
            <c:manualLayout>
              <c:xMode val="edge"/>
              <c:yMode val="edge"/>
              <c:x val="0.45444374850870772"/>
              <c:y val="0.9213828132594537"/>
            </c:manualLayout>
          </c:layout>
        </c:title>
        <c:numFmt formatCode="General" sourceLinked="1"/>
        <c:tickLblPos val="nextTo"/>
        <c:crossAx val="119099776"/>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1" qsCatId="3D" csTypeId="urn:microsoft.com/office/officeart/2005/8/colors/accent2_2" csCatId="accent2" phldr="1"/>
      <dgm:spPr/>
      <dgm:t>
        <a:bodyPr/>
        <a:lstStyle/>
        <a:p>
          <a:endParaRPr lang="en-US"/>
        </a:p>
      </dgm:t>
    </dgm:pt>
    <dgm:pt modelId="{D965AA0E-16E1-484A-B1CC-67A538879F05}">
      <dgm:prSet phldrT="[Text]"/>
      <dgm:spPr/>
      <dgm:t>
        <a:bodyPr/>
        <a:lstStyle/>
        <a:p>
          <a:r>
            <a:rPr lang="en-US" b="1" dirty="0" smtClean="0">
              <a:latin typeface="Arial" pitchFamily="34" charset="0"/>
              <a:cs typeface="Arial" pitchFamily="34" charset="0"/>
            </a:rPr>
            <a:t>People</a:t>
          </a:r>
          <a:endParaRPr lang="en-US" b="1" dirty="0">
            <a:latin typeface="Arial" pitchFamily="34"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pPr/>
      <dgm:t>
        <a:bodyPr/>
        <a:lstStyle/>
        <a:p>
          <a:r>
            <a:rPr lang="en-US" b="1" dirty="0" smtClean="0">
              <a:latin typeface="Arial" pitchFamily="34" charset="0"/>
              <a:cs typeface="Arial" pitchFamily="34" charset="0"/>
            </a:rPr>
            <a:t>Product</a:t>
          </a:r>
          <a:endParaRPr lang="en-US" b="1" dirty="0">
            <a:latin typeface="Arial" pitchFamily="34"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pPr/>
      <dgm:t>
        <a:bodyPr/>
        <a:lstStyle/>
        <a:p>
          <a:r>
            <a:rPr lang="en-US" b="1" dirty="0" smtClean="0">
              <a:latin typeface="Arial" pitchFamily="34" charset="0"/>
              <a:cs typeface="Arial" pitchFamily="34" charset="0"/>
            </a:rPr>
            <a:t>Place</a:t>
          </a:r>
          <a:endParaRPr lang="en-US" b="1" dirty="0">
            <a:latin typeface="Arial" pitchFamily="34"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pPr/>
      <dgm:t>
        <a:bodyPr/>
        <a:lstStyle/>
        <a:p>
          <a:r>
            <a:rPr lang="en-US" b="1" dirty="0" smtClean="0">
              <a:latin typeface="Arial" pitchFamily="34" charset="0"/>
              <a:cs typeface="Arial" pitchFamily="34" charset="0"/>
            </a:rPr>
            <a:t>Price</a:t>
          </a:r>
          <a:endParaRPr lang="en-US" b="1" dirty="0">
            <a:latin typeface="Arial" pitchFamily="34"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pPr/>
      <dgm:t>
        <a:bodyPr/>
        <a:lstStyle/>
        <a:p>
          <a:r>
            <a:rPr lang="en-US" b="1" dirty="0" smtClean="0">
              <a:latin typeface="Arial" pitchFamily="34" charset="0"/>
              <a:cs typeface="Arial" pitchFamily="34" charset="0"/>
            </a:rPr>
            <a:t>Promotion</a:t>
          </a:r>
          <a:endParaRPr lang="en-US" b="1" dirty="0">
            <a:latin typeface="Arial" pitchFamily="34"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t>
        <a:bodyPr/>
        <a:lstStyle/>
        <a:p>
          <a:endParaRPr lang="en-US"/>
        </a:p>
      </dgm:t>
    </dgm:pt>
    <dgm:pt modelId="{EE66C1B2-BEED-4C92-AD94-0A3F07F8CDCD}" type="pres">
      <dgm:prSet presAssocID="{D965AA0E-16E1-484A-B1CC-67A538879F05}" presName="rootComposite" presStyleCnt="0"/>
      <dgm:spPr/>
      <dgm:t>
        <a:bodyPr/>
        <a:lstStyle/>
        <a:p>
          <a:endParaRPr lang="en-US"/>
        </a:p>
      </dgm:t>
    </dgm:pt>
    <dgm:pt modelId="{862952AD-D5AC-4FAE-B0E8-9953A8ED4A9D}" type="pres">
      <dgm:prSet presAssocID="{D965AA0E-16E1-484A-B1CC-67A538879F05}" presName="rootText" presStyleLbl="node1" presStyleIdx="0" presStyleCnt="5" custLinFactX="100000" custLinFactNeighborX="147317" custLinFactNeighborY="1127"/>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t>
        <a:bodyPr/>
        <a:lstStyle/>
        <a:p>
          <a:endParaRPr lang="en-US"/>
        </a:p>
      </dgm:t>
    </dgm:pt>
    <dgm:pt modelId="{1A38D960-6B7E-4275-B1AA-356068C05F20}" type="pres">
      <dgm:prSet presAssocID="{437DFC35-C785-40FB-B62F-DD7674F7DB5C}" presName="root" presStyleCnt="0"/>
      <dgm:spPr/>
      <dgm:t>
        <a:bodyPr/>
        <a:lstStyle/>
        <a:p>
          <a:endParaRPr lang="en-US"/>
        </a:p>
      </dgm:t>
    </dgm:pt>
    <dgm:pt modelId="{73CDBDB6-86A3-47C8-A97D-094CB876FFA2}" type="pres">
      <dgm:prSet presAssocID="{437DFC35-C785-40FB-B62F-DD7674F7DB5C}" presName="rootComposite" presStyleCnt="0"/>
      <dgm:spPr/>
      <dgm:t>
        <a:bodyPr/>
        <a:lstStyle/>
        <a:p>
          <a:endParaRPr lang="en-US"/>
        </a:p>
      </dgm:t>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t>
        <a:bodyPr/>
        <a:lstStyle/>
        <a:p>
          <a:endParaRPr lang="en-US"/>
        </a:p>
      </dgm:t>
    </dgm:pt>
    <dgm:pt modelId="{50F6C165-8A31-404A-9ACB-B68BB306BE89}" type="pres">
      <dgm:prSet presAssocID="{25B9D762-6E0F-4A8F-B25D-3BC5B525CF6C}" presName="root" presStyleCnt="0"/>
      <dgm:spPr/>
      <dgm:t>
        <a:bodyPr/>
        <a:lstStyle/>
        <a:p>
          <a:endParaRPr lang="en-US"/>
        </a:p>
      </dgm:t>
    </dgm:pt>
    <dgm:pt modelId="{F1BA6A6B-DD37-4DE0-A6C2-095CFCA46432}" type="pres">
      <dgm:prSet presAssocID="{25B9D762-6E0F-4A8F-B25D-3BC5B525CF6C}" presName="rootComposite" presStyleCnt="0"/>
      <dgm:spPr/>
      <dgm:t>
        <a:bodyPr/>
        <a:lstStyle/>
        <a:p>
          <a:endParaRPr lang="en-US"/>
        </a:p>
      </dgm:t>
    </dgm:pt>
    <dgm:pt modelId="{CFD2CD4F-C387-4A32-BD27-2EE16B98331B}" type="pres">
      <dgm:prSet presAssocID="{25B9D762-6E0F-4A8F-B25D-3BC5B525CF6C}" presName="rootText" presStyleLbl="node1" presStyleIdx="2" presStyleCnt="5" custLinFactX="-100000" custLinFactNeighborX="-150293" custLinFactNeighborY="1127"/>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t>
        <a:bodyPr/>
        <a:lstStyle/>
        <a:p>
          <a:endParaRPr lang="en-US"/>
        </a:p>
      </dgm:t>
    </dgm:pt>
    <dgm:pt modelId="{0403C533-C88A-47A8-A433-085439684E65}" type="pres">
      <dgm:prSet presAssocID="{A0E4D834-1EAF-4860-B078-74CD184AD03C}" presName="root" presStyleCnt="0"/>
      <dgm:spPr/>
      <dgm:t>
        <a:bodyPr/>
        <a:lstStyle/>
        <a:p>
          <a:endParaRPr lang="en-US"/>
        </a:p>
      </dgm:t>
    </dgm:pt>
    <dgm:pt modelId="{8837020E-982F-4569-9519-826E61515055}" type="pres">
      <dgm:prSet presAssocID="{A0E4D834-1EAF-4860-B078-74CD184AD03C}" presName="rootComposite" presStyleCnt="0"/>
      <dgm:spPr/>
      <dgm:t>
        <a:bodyPr/>
        <a:lstStyle/>
        <a:p>
          <a:endParaRPr lang="en-US"/>
        </a:p>
      </dgm:t>
    </dgm:pt>
    <dgm:pt modelId="{9E0B1F13-1838-4CBF-B9E4-7DB8C0CC55A0}" type="pres">
      <dgm:prSet presAssocID="{A0E4D834-1EAF-4860-B078-74CD184AD03C}" presName="rootText" presStyleLbl="node1" presStyleIdx="3" presStyleCnt="5" custLinFactNeighborX="-1244" custLinFactNeighborY="103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t>
        <a:bodyPr/>
        <a:lstStyle/>
        <a:p>
          <a:endParaRPr lang="en-US"/>
        </a:p>
      </dgm:t>
    </dgm:pt>
    <dgm:pt modelId="{F3B69D12-5A43-4053-B708-DB63ED8A0482}" type="pres">
      <dgm:prSet presAssocID="{BC48F879-0FD3-443B-8718-F5B0BDC03A14}" presName="root" presStyleCnt="0"/>
      <dgm:spPr/>
      <dgm:t>
        <a:bodyPr/>
        <a:lstStyle/>
        <a:p>
          <a:endParaRPr lang="en-US"/>
        </a:p>
      </dgm:t>
    </dgm:pt>
    <dgm:pt modelId="{8EE46807-C195-48E8-8E7C-406573812271}" type="pres">
      <dgm:prSet presAssocID="{BC48F879-0FD3-443B-8718-F5B0BDC03A14}" presName="rootComposite" presStyleCnt="0"/>
      <dgm:spPr/>
      <dgm:t>
        <a:bodyPr/>
        <a:lstStyle/>
        <a:p>
          <a:endParaRPr lang="en-US"/>
        </a:p>
      </dgm:t>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t>
        <a:bodyPr/>
        <a:lstStyle/>
        <a:p>
          <a:endParaRPr lang="en-US"/>
        </a:p>
      </dgm:t>
    </dgm:pt>
  </dgm:ptLst>
  <dgm:cxnLst>
    <dgm:cxn modelId="{1803D304-F1AD-41A6-98DA-A15AF3709A54}" srcId="{4B448B0F-D41D-4A0D-8C64-AE3F37F0D3FD}" destId="{25B9D762-6E0F-4A8F-B25D-3BC5B525CF6C}" srcOrd="2" destOrd="0" parTransId="{2D66D4D2-3A33-4CCD-8C25-04881E159BAA}" sibTransId="{873243D5-A041-42E2-899B-856B77BC045C}"/>
    <dgm:cxn modelId="{302AE6FC-191D-4D5E-A7CC-2854E70F60AA}" type="presOf" srcId="{25B9D762-6E0F-4A8F-B25D-3BC5B525CF6C}" destId="{D3286B58-9BED-4E96-8894-C6075539A479}" srcOrd="1" destOrd="0" presId="urn:microsoft.com/office/officeart/2005/8/layout/hierarchy3"/>
    <dgm:cxn modelId="{3E239B03-AA42-4D9B-A438-485AD0796C14}" type="presOf" srcId="{D965AA0E-16E1-484A-B1CC-67A538879F05}" destId="{5AF55B48-06D5-43C5-AA96-87E383EB90D2}"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509F1137-D522-4909-8996-48177E41BB6F}" type="presOf" srcId="{A0E4D834-1EAF-4860-B078-74CD184AD03C}" destId="{9844816A-6E43-4256-BADA-7F81CBDDEA30}" srcOrd="1" destOrd="0" presId="urn:microsoft.com/office/officeart/2005/8/layout/hierarchy3"/>
    <dgm:cxn modelId="{257ADF58-0607-4304-8091-0AE9F32C0A73}" type="presOf" srcId="{25B9D762-6E0F-4A8F-B25D-3BC5B525CF6C}" destId="{CFD2CD4F-C387-4A32-BD27-2EE16B98331B}" srcOrd="0" destOrd="0" presId="urn:microsoft.com/office/officeart/2005/8/layout/hierarchy3"/>
    <dgm:cxn modelId="{6C9A2E18-C69B-44FF-9558-4304C23F8AA9}" type="presOf" srcId="{BC48F879-0FD3-443B-8718-F5B0BDC03A14}" destId="{F9D26FFC-27AE-402C-9C34-99D5D95E02E0}" srcOrd="1" destOrd="0" presId="urn:microsoft.com/office/officeart/2005/8/layout/hierarchy3"/>
    <dgm:cxn modelId="{0E1D4878-1132-4BAD-88EA-B22A947B431E}" srcId="{4B448B0F-D41D-4A0D-8C64-AE3F37F0D3FD}" destId="{A0E4D834-1EAF-4860-B078-74CD184AD03C}" srcOrd="3" destOrd="0" parTransId="{3A153290-389F-4F97-BFD1-0DE070362358}" sibTransId="{3E62B6C5-95D4-4375-9D67-F7A22BB907DA}"/>
    <dgm:cxn modelId="{7409F026-5470-4812-8D8E-4B8E0ED6F90D}" type="presOf" srcId="{BC48F879-0FD3-443B-8718-F5B0BDC03A14}" destId="{B083EA45-6E65-4132-A869-371A918F4AA3}" srcOrd="0" destOrd="0" presId="urn:microsoft.com/office/officeart/2005/8/layout/hierarchy3"/>
    <dgm:cxn modelId="{C081EFEF-D440-4FFD-90CD-52AE6B53864E}" srcId="{4B448B0F-D41D-4A0D-8C64-AE3F37F0D3FD}" destId="{437DFC35-C785-40FB-B62F-DD7674F7DB5C}" srcOrd="1" destOrd="0" parTransId="{0BAED246-3484-4A74-B6C0-DD7910EAB519}" sibTransId="{EBD38709-E38E-454F-A736-D656DECDB5C3}"/>
    <dgm:cxn modelId="{AF5CA171-B03A-405F-8C44-CA8DF97FAF93}" type="presOf" srcId="{437DFC35-C785-40FB-B62F-DD7674F7DB5C}" destId="{79F80F0E-B617-4DD7-83CE-977D1CA60163}" srcOrd="1" destOrd="0" presId="urn:microsoft.com/office/officeart/2005/8/layout/hierarchy3"/>
    <dgm:cxn modelId="{2A234038-CA23-4411-A5DC-ACED0E94A1A4}" type="presOf" srcId="{D965AA0E-16E1-484A-B1CC-67A538879F05}" destId="{862952AD-D5AC-4FAE-B0E8-9953A8ED4A9D}" srcOrd="0" destOrd="0" presId="urn:microsoft.com/office/officeart/2005/8/layout/hierarchy3"/>
    <dgm:cxn modelId="{62D22B74-82B0-4B62-9CA0-2034DF74D9EC}" type="presOf" srcId="{4B448B0F-D41D-4A0D-8C64-AE3F37F0D3FD}" destId="{DB1A7131-896E-49DF-9C1A-B82411E697F3}" srcOrd="0" destOrd="0" presId="urn:microsoft.com/office/officeart/2005/8/layout/hierarchy3"/>
    <dgm:cxn modelId="{6CF908B4-5E2C-446E-9A2B-CDD72B97B991}" type="presOf" srcId="{A0E4D834-1EAF-4860-B078-74CD184AD03C}" destId="{9E0B1F13-1838-4CBF-B9E4-7DB8C0CC55A0}"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186807D4-310B-4233-818E-C63B1F261175}" type="presOf" srcId="{437DFC35-C785-40FB-B62F-DD7674F7DB5C}" destId="{0785B8DD-BC5F-4DC2-A8F6-4ED99341B0E6}" srcOrd="0" destOrd="0" presId="urn:microsoft.com/office/officeart/2005/8/layout/hierarchy3"/>
    <dgm:cxn modelId="{ADD8E54D-897E-44C7-AB3A-069D706287F5}" type="presParOf" srcId="{DB1A7131-896E-49DF-9C1A-B82411E697F3}" destId="{14965F33-A650-4B21-B460-1651B54D2BAC}" srcOrd="0" destOrd="0" presId="urn:microsoft.com/office/officeart/2005/8/layout/hierarchy3"/>
    <dgm:cxn modelId="{20A30812-FD11-4343-B8AE-79EC1A556158}" type="presParOf" srcId="{14965F33-A650-4B21-B460-1651B54D2BAC}" destId="{EE66C1B2-BEED-4C92-AD94-0A3F07F8CDCD}" srcOrd="0" destOrd="0" presId="urn:microsoft.com/office/officeart/2005/8/layout/hierarchy3"/>
    <dgm:cxn modelId="{CA593FCC-BF54-44DA-B346-1D4C200584F8}" type="presParOf" srcId="{EE66C1B2-BEED-4C92-AD94-0A3F07F8CDCD}" destId="{862952AD-D5AC-4FAE-B0E8-9953A8ED4A9D}" srcOrd="0" destOrd="0" presId="urn:microsoft.com/office/officeart/2005/8/layout/hierarchy3"/>
    <dgm:cxn modelId="{A3F22173-98CF-4CCF-951B-DC6DC13B4FE7}" type="presParOf" srcId="{EE66C1B2-BEED-4C92-AD94-0A3F07F8CDCD}" destId="{5AF55B48-06D5-43C5-AA96-87E383EB90D2}" srcOrd="1" destOrd="0" presId="urn:microsoft.com/office/officeart/2005/8/layout/hierarchy3"/>
    <dgm:cxn modelId="{DA5A2780-4DF4-413C-A193-AFA48955ABC8}" type="presParOf" srcId="{14965F33-A650-4B21-B460-1651B54D2BAC}" destId="{ED599582-7803-40DF-AB74-75136DDA8A65}" srcOrd="1" destOrd="0" presId="urn:microsoft.com/office/officeart/2005/8/layout/hierarchy3"/>
    <dgm:cxn modelId="{4DF286FE-38F6-48A4-AD7C-3600A72FBC39}" type="presParOf" srcId="{DB1A7131-896E-49DF-9C1A-B82411E697F3}" destId="{1A38D960-6B7E-4275-B1AA-356068C05F20}" srcOrd="1" destOrd="0" presId="urn:microsoft.com/office/officeart/2005/8/layout/hierarchy3"/>
    <dgm:cxn modelId="{B4526104-56E7-4DB2-BC70-97347B8D9C87}" type="presParOf" srcId="{1A38D960-6B7E-4275-B1AA-356068C05F20}" destId="{73CDBDB6-86A3-47C8-A97D-094CB876FFA2}" srcOrd="0" destOrd="0" presId="urn:microsoft.com/office/officeart/2005/8/layout/hierarchy3"/>
    <dgm:cxn modelId="{23B5DD40-2A5A-4E9E-A500-3A57193CE455}" type="presParOf" srcId="{73CDBDB6-86A3-47C8-A97D-094CB876FFA2}" destId="{0785B8DD-BC5F-4DC2-A8F6-4ED99341B0E6}" srcOrd="0" destOrd="0" presId="urn:microsoft.com/office/officeart/2005/8/layout/hierarchy3"/>
    <dgm:cxn modelId="{96CA3600-03C6-4CD7-B1BA-DAF67C03E8FB}" type="presParOf" srcId="{73CDBDB6-86A3-47C8-A97D-094CB876FFA2}" destId="{79F80F0E-B617-4DD7-83CE-977D1CA60163}" srcOrd="1" destOrd="0" presId="urn:microsoft.com/office/officeart/2005/8/layout/hierarchy3"/>
    <dgm:cxn modelId="{66D9EC9B-5E5E-45D6-B9D4-EE284F13E033}" type="presParOf" srcId="{1A38D960-6B7E-4275-B1AA-356068C05F20}" destId="{F1D06A69-E2BD-49D0-A8F7-549D84F69A29}" srcOrd="1" destOrd="0" presId="urn:microsoft.com/office/officeart/2005/8/layout/hierarchy3"/>
    <dgm:cxn modelId="{22ED8C2E-9CFB-426D-A960-A9A855AAB325}" type="presParOf" srcId="{DB1A7131-896E-49DF-9C1A-B82411E697F3}" destId="{50F6C165-8A31-404A-9ACB-B68BB306BE89}" srcOrd="2" destOrd="0" presId="urn:microsoft.com/office/officeart/2005/8/layout/hierarchy3"/>
    <dgm:cxn modelId="{DD5E0AB0-CD89-4453-8D00-E8BF633DADEA}" type="presParOf" srcId="{50F6C165-8A31-404A-9ACB-B68BB306BE89}" destId="{F1BA6A6B-DD37-4DE0-A6C2-095CFCA46432}" srcOrd="0" destOrd="0" presId="urn:microsoft.com/office/officeart/2005/8/layout/hierarchy3"/>
    <dgm:cxn modelId="{88057BE0-E234-49DD-8A58-8A7D67701227}" type="presParOf" srcId="{F1BA6A6B-DD37-4DE0-A6C2-095CFCA46432}" destId="{CFD2CD4F-C387-4A32-BD27-2EE16B98331B}" srcOrd="0" destOrd="0" presId="urn:microsoft.com/office/officeart/2005/8/layout/hierarchy3"/>
    <dgm:cxn modelId="{0D411398-090F-416F-B998-32F484C8BF9F}" type="presParOf" srcId="{F1BA6A6B-DD37-4DE0-A6C2-095CFCA46432}" destId="{D3286B58-9BED-4E96-8894-C6075539A479}" srcOrd="1" destOrd="0" presId="urn:microsoft.com/office/officeart/2005/8/layout/hierarchy3"/>
    <dgm:cxn modelId="{D2AD28B1-3462-4B9C-B4AE-AEBF91C09A99}" type="presParOf" srcId="{50F6C165-8A31-404A-9ACB-B68BB306BE89}" destId="{D66192ED-174F-451C-B21C-178E58FE0DC9}" srcOrd="1" destOrd="0" presId="urn:microsoft.com/office/officeart/2005/8/layout/hierarchy3"/>
    <dgm:cxn modelId="{9B1F2321-DB3E-4776-A350-E60C2C0FCE87}" type="presParOf" srcId="{DB1A7131-896E-49DF-9C1A-B82411E697F3}" destId="{0403C533-C88A-47A8-A433-085439684E65}" srcOrd="3" destOrd="0" presId="urn:microsoft.com/office/officeart/2005/8/layout/hierarchy3"/>
    <dgm:cxn modelId="{95B5A8DB-F199-42F4-B3D3-C8B5AC4F8C05}" type="presParOf" srcId="{0403C533-C88A-47A8-A433-085439684E65}" destId="{8837020E-982F-4569-9519-826E61515055}" srcOrd="0" destOrd="0" presId="urn:microsoft.com/office/officeart/2005/8/layout/hierarchy3"/>
    <dgm:cxn modelId="{E6EAEAB0-4B81-4A79-A0B1-712852D6323F}" type="presParOf" srcId="{8837020E-982F-4569-9519-826E61515055}" destId="{9E0B1F13-1838-4CBF-B9E4-7DB8C0CC55A0}" srcOrd="0" destOrd="0" presId="urn:microsoft.com/office/officeart/2005/8/layout/hierarchy3"/>
    <dgm:cxn modelId="{EC6B31A2-32FA-4D14-98E7-CC73D50C3831}" type="presParOf" srcId="{8837020E-982F-4569-9519-826E61515055}" destId="{9844816A-6E43-4256-BADA-7F81CBDDEA30}" srcOrd="1" destOrd="0" presId="urn:microsoft.com/office/officeart/2005/8/layout/hierarchy3"/>
    <dgm:cxn modelId="{1A2400F9-E4E5-4AFA-8ED7-4C0CA42B452B}" type="presParOf" srcId="{0403C533-C88A-47A8-A433-085439684E65}" destId="{054ADF79-8502-47AC-BC94-6D8CFBAA47FF}" srcOrd="1" destOrd="0" presId="urn:microsoft.com/office/officeart/2005/8/layout/hierarchy3"/>
    <dgm:cxn modelId="{F70E5696-6FBB-4650-929F-33AD2479C55A}" type="presParOf" srcId="{DB1A7131-896E-49DF-9C1A-B82411E697F3}" destId="{F3B69D12-5A43-4053-B708-DB63ED8A0482}" srcOrd="4" destOrd="0" presId="urn:microsoft.com/office/officeart/2005/8/layout/hierarchy3"/>
    <dgm:cxn modelId="{A88B1352-BEDB-467C-9218-6FC7660E79BE}" type="presParOf" srcId="{F3B69D12-5A43-4053-B708-DB63ED8A0482}" destId="{8EE46807-C195-48E8-8E7C-406573812271}" srcOrd="0" destOrd="0" presId="urn:microsoft.com/office/officeart/2005/8/layout/hierarchy3"/>
    <dgm:cxn modelId="{38C17914-597A-4AA4-9436-07636806F83A}" type="presParOf" srcId="{8EE46807-C195-48E8-8E7C-406573812271}" destId="{B083EA45-6E65-4132-A869-371A918F4AA3}" srcOrd="0" destOrd="0" presId="urn:microsoft.com/office/officeart/2005/8/layout/hierarchy3"/>
    <dgm:cxn modelId="{C3D9F8F8-5C33-4A02-9BDD-2B9F77B65C9D}" type="presParOf" srcId="{8EE46807-C195-48E8-8E7C-406573812271}" destId="{F9D26FFC-27AE-402C-9C34-99D5D95E02E0}" srcOrd="1" destOrd="0" presId="urn:microsoft.com/office/officeart/2005/8/layout/hierarchy3"/>
    <dgm:cxn modelId="{13F63F0E-7B11-40E2-9502-C29C929214B8}" type="presParOf" srcId="{F3B69D12-5A43-4053-B708-DB63ED8A0482}" destId="{A30B1650-D093-4E4B-8E16-DB361230E7B3}"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3581400" y="1981199"/>
          <a:ext cx="1446386" cy="72319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People</a:t>
          </a:r>
          <a:endParaRPr lang="en-US" sz="2000" b="1" kern="1200" dirty="0">
            <a:latin typeface="Arial" pitchFamily="34" charset="0"/>
            <a:cs typeface="Arial" pitchFamily="34" charset="0"/>
          </a:endParaRPr>
        </a:p>
      </dsp:txBody>
      <dsp:txXfrm>
        <a:off x="3581400" y="1981199"/>
        <a:ext cx="1446386" cy="723193"/>
      </dsp:txXfrm>
    </dsp:sp>
    <dsp:sp modelId="{0785B8DD-BC5F-4DC2-A8F6-4ED99341B0E6}">
      <dsp:nvSpPr>
        <dsp:cNvPr id="0" name=""/>
        <dsp:cNvSpPr/>
      </dsp:nvSpPr>
      <dsp:spPr>
        <a:xfrm>
          <a:off x="1828799" y="1976462"/>
          <a:ext cx="1446386" cy="72319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Product</a:t>
          </a:r>
          <a:endParaRPr lang="en-US" sz="2000" b="1" kern="1200" dirty="0">
            <a:latin typeface="Arial" pitchFamily="34" charset="0"/>
            <a:cs typeface="Arial" pitchFamily="34" charset="0"/>
          </a:endParaRPr>
        </a:p>
      </dsp:txBody>
      <dsp:txXfrm>
        <a:off x="1828799" y="1976462"/>
        <a:ext cx="1446386" cy="723193"/>
      </dsp:txXfrm>
    </dsp:sp>
    <dsp:sp modelId="{CFD2CD4F-C387-4A32-BD27-2EE16B98331B}">
      <dsp:nvSpPr>
        <dsp:cNvPr id="0" name=""/>
        <dsp:cNvSpPr/>
      </dsp:nvSpPr>
      <dsp:spPr>
        <a:xfrm>
          <a:off x="3" y="1981199"/>
          <a:ext cx="1446386" cy="72319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Place</a:t>
          </a:r>
          <a:endParaRPr lang="en-US" sz="2000" b="1" kern="1200" dirty="0">
            <a:latin typeface="Arial" pitchFamily="34" charset="0"/>
            <a:cs typeface="Arial" pitchFamily="34" charset="0"/>
          </a:endParaRPr>
        </a:p>
      </dsp:txBody>
      <dsp:txXfrm>
        <a:off x="3" y="1981199"/>
        <a:ext cx="1446386" cy="723193"/>
      </dsp:txXfrm>
    </dsp:sp>
    <dsp:sp modelId="{9E0B1F13-1838-4CBF-B9E4-7DB8C0CC55A0}">
      <dsp:nvSpPr>
        <dsp:cNvPr id="0" name=""/>
        <dsp:cNvSpPr/>
      </dsp:nvSpPr>
      <dsp:spPr>
        <a:xfrm>
          <a:off x="5410196" y="1980520"/>
          <a:ext cx="1446386" cy="72319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Price</a:t>
          </a:r>
          <a:endParaRPr lang="en-US" sz="2000" b="1" kern="1200" dirty="0">
            <a:latin typeface="Arial" pitchFamily="34" charset="0"/>
            <a:cs typeface="Arial" pitchFamily="34" charset="0"/>
          </a:endParaRPr>
        </a:p>
      </dsp:txBody>
      <dsp:txXfrm>
        <a:off x="5410196" y="1980520"/>
        <a:ext cx="1446386" cy="723193"/>
      </dsp:txXfrm>
    </dsp:sp>
    <dsp:sp modelId="{B083EA45-6E65-4132-A869-371A918F4AA3}">
      <dsp:nvSpPr>
        <dsp:cNvPr id="0" name=""/>
        <dsp:cNvSpPr/>
      </dsp:nvSpPr>
      <dsp:spPr>
        <a:xfrm>
          <a:off x="7239007" y="1976462"/>
          <a:ext cx="1446386" cy="72319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Promotion</a:t>
          </a:r>
          <a:endParaRPr lang="en-US" sz="2000" b="1" kern="1200" dirty="0">
            <a:latin typeface="Arial" pitchFamily="34" charset="0"/>
            <a:cs typeface="Arial" pitchFamily="34" charset="0"/>
          </a:endParaRPr>
        </a:p>
      </dsp:txBody>
      <dsp:txXfrm>
        <a:off x="7239007" y="1976462"/>
        <a:ext cx="1446386" cy="723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2A206657-A301-42DD-A851-0DC7975FA211}" type="datetime1">
              <a:rPr lang="en-US"/>
              <a:pPr>
                <a:defRPr/>
              </a:pPr>
              <a:t>5/14/2012</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D0F00D36-3AB1-4341-8126-4824F9ACC14C}" type="slidenum">
              <a:rPr lang="en-US"/>
              <a:pPr>
                <a:defRPr/>
              </a:pPr>
              <a:t>‹#›</a:t>
            </a:fld>
            <a:endParaRPr lang="en-US" dirty="0"/>
          </a:p>
        </p:txBody>
      </p:sp>
    </p:spTree>
    <p:extLst>
      <p:ext uri="{BB962C8B-B14F-4D97-AF65-F5344CB8AC3E}">
        <p14:creationId xmlns="" xmlns:p14="http://schemas.microsoft.com/office/powerpoint/2010/main" val="222276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fld id="{09649FEC-B51F-4F21-8A35-BA2DE031A87A}" type="datetime1">
              <a:rPr lang="en-US"/>
              <a:pPr>
                <a:defRPr/>
              </a:pPr>
              <a:t>5/14/2012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BE328D0E-696A-4C1D-B338-B7A3D023E3F6}" type="slidenum">
              <a:rPr lang="en-US"/>
              <a:pPr>
                <a:defRPr/>
              </a:pPr>
              <a:t>‹#›</a:t>
            </a:fld>
            <a:endParaRPr lang="en-US" dirty="0"/>
          </a:p>
        </p:txBody>
      </p:sp>
    </p:spTree>
    <p:extLst>
      <p:ext uri="{BB962C8B-B14F-4D97-AF65-F5344CB8AC3E}">
        <p14:creationId xmlns="" xmlns:p14="http://schemas.microsoft.com/office/powerpoint/2010/main" val="3932253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900" kern="1200">
        <a:solidFill>
          <a:schemeClr val="tx1"/>
        </a:solidFill>
        <a:latin typeface="Georgia" pitchFamily="18"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a:lnSpc>
                <a:spcPct val="80000"/>
              </a:lnSpc>
            </a:pPr>
            <a:r>
              <a:rPr lang="en-US" b="1" i="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In 30 seconds, potential investors need to be taken through the four important questions on the slide. (Covered on pgs. 140-141 and 146.)</a:t>
            </a:r>
            <a:endParaRPr lang="en-US" i="1"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Strategy</a:t>
            </a:r>
          </a:p>
          <a:p>
            <a:pPr>
              <a:lnSpc>
                <a:spcPct val="80000"/>
              </a:lnSpc>
            </a:pPr>
            <a:r>
              <a:rPr lang="en-US" dirty="0" smtClean="0">
                <a:ea typeface="ＭＳ Ｐゴシック" pitchFamily="34" charset="-128"/>
              </a:rPr>
              <a:t>Follow these guidelines in preparing your 30-Second Pitch:</a:t>
            </a:r>
          </a:p>
          <a:p>
            <a:pPr>
              <a:lnSpc>
                <a:spcPct val="80000"/>
              </a:lnSpc>
              <a:buFontTx/>
              <a:buChar char="•"/>
            </a:pPr>
            <a:r>
              <a:rPr lang="en-US" b="1" dirty="0" smtClean="0">
                <a:ea typeface="ＭＳ Ｐゴシック" pitchFamily="34" charset="-128"/>
              </a:rPr>
              <a:t> Attention:</a:t>
            </a:r>
            <a:r>
              <a:rPr lang="en-US" dirty="0" smtClean="0">
                <a:ea typeface="ＭＳ Ｐゴシック" pitchFamily="34" charset="-128"/>
              </a:rPr>
              <a:t> Capture the audience’s attention. Remember that you are competing against numerous distractions.</a:t>
            </a:r>
          </a:p>
          <a:p>
            <a:pPr>
              <a:lnSpc>
                <a:spcPct val="80000"/>
              </a:lnSpc>
              <a:buFontTx/>
              <a:buChar char="•"/>
            </a:pPr>
            <a:r>
              <a:rPr lang="en-US" b="1" dirty="0" smtClean="0">
                <a:ea typeface="ＭＳ Ｐゴシック" pitchFamily="34" charset="-128"/>
              </a:rPr>
              <a:t> Excitement:</a:t>
            </a:r>
            <a:r>
              <a:rPr lang="en-US" dirty="0" smtClean="0">
                <a:ea typeface="ＭＳ Ｐゴシック" pitchFamily="34" charset="-128"/>
              </a:rPr>
              <a:t> Once your audience is paying attention, get them excited about you and your company.</a:t>
            </a:r>
          </a:p>
          <a:p>
            <a:pPr>
              <a:lnSpc>
                <a:spcPct val="80000"/>
              </a:lnSpc>
              <a:buFontTx/>
              <a:buChar char="•"/>
            </a:pPr>
            <a:r>
              <a:rPr lang="en-US" b="1" dirty="0" smtClean="0">
                <a:ea typeface="ＭＳ Ｐゴシック" pitchFamily="34" charset="-128"/>
              </a:rPr>
              <a:t> Engagement:</a:t>
            </a:r>
            <a:r>
              <a:rPr lang="en-US" dirty="0" smtClean="0">
                <a:ea typeface="ＭＳ Ｐゴシック" pitchFamily="34" charset="-128"/>
              </a:rPr>
              <a:t> Once the audience is excited, help them imagine becoming involved with you and your company.</a:t>
            </a:r>
          </a:p>
          <a:p>
            <a:pPr>
              <a:lnSpc>
                <a:spcPct val="80000"/>
              </a:lnSpc>
              <a:buFontTx/>
              <a:buChar char="•"/>
            </a:pPr>
            <a:r>
              <a:rPr lang="en-US" b="1" dirty="0" smtClean="0">
                <a:ea typeface="ＭＳ Ｐゴシック" pitchFamily="34" charset="-128"/>
              </a:rPr>
              <a:t> Action:</a:t>
            </a:r>
            <a:r>
              <a:rPr lang="en-US" dirty="0" smtClean="0">
                <a:ea typeface="ＭＳ Ｐゴシック" pitchFamily="34" charset="-128"/>
              </a:rPr>
              <a:t> Get potential investors to spend time with you to learn about your company, your product, and the investment opportunity.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Promoting Your Product is covered in Section 8.2 (pgs. 223-232).</a:t>
            </a:r>
          </a:p>
          <a:p>
            <a:pPr>
              <a:lnSpc>
                <a:spcPct val="80000"/>
              </a:lnSpc>
              <a:buFontTx/>
              <a:buChar char="•"/>
            </a:pPr>
            <a:r>
              <a:rPr lang="en-US" dirty="0" smtClean="0">
                <a:ea typeface="ＭＳ Ｐゴシック" pitchFamily="34" charset="-128"/>
              </a:rPr>
              <a:t> The principles of personal selling are covered in Section 9.1 (pgs. 239-247).</a:t>
            </a:r>
          </a:p>
          <a:p>
            <a:pPr>
              <a:lnSpc>
                <a:spcPct val="80000"/>
              </a:lnSpc>
              <a:buFontTx/>
              <a:buChar char="•"/>
            </a:pPr>
            <a:r>
              <a:rPr lang="en-US" dirty="0" smtClean="0">
                <a:ea typeface="ＭＳ Ｐゴシック" pitchFamily="34" charset="-128"/>
              </a:rPr>
              <a:t> The Total Monthly Promotional Expenses will be shown on the “Average Monthly Fixed Expenses” slide, under “Advertising.”</a:t>
            </a:r>
          </a:p>
          <a:p>
            <a:pPr>
              <a:lnSpc>
                <a:spcPct val="80000"/>
              </a:lnSpc>
              <a:buFontTx/>
              <a:buChar char="•"/>
            </a:pPr>
            <a:r>
              <a:rPr lang="en-US" dirty="0" smtClean="0">
                <a:ea typeface="ＭＳ Ｐゴシック" pitchFamily="34" charset="-128"/>
              </a:rPr>
              <a:t> Write keywords about your plan for using a particular type of promotion in the spaces provided. Show only the types of promotion you will be using. So, for instance, if you don’t plan on using “Sales Promotion,” don’t include it on your slide.</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Other Types of Promotional Expense</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includes visual merchandising, public relations, and any other type of promotion not covered by the first four types.</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8.2: “Promotional Mix.” In Biotech or pgs. 281-287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r>
              <a:rPr lang="en-US" dirty="0" smtClean="0">
                <a:ea typeface="ＭＳ Ｐゴシック" pitchFamily="34" charset="-128"/>
              </a:rPr>
              <a:t> Section 9.1: “Selling Your Product or Service.” In Biotech or pgs. 288-290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
        <p:nvSpPr>
          <p:cNvPr id="47108" name="Slide Number Placeholder 3"/>
          <p:cNvSpPr>
            <a:spLocks noGrp="1"/>
          </p:cNvSpPr>
          <p:nvPr>
            <p:ph type="sldNum" sz="quarter" idx="5"/>
          </p:nvPr>
        </p:nvSpPr>
        <p:spPr bwMode="auto">
          <a:noFill/>
          <a:ln>
            <a:miter lim="800000"/>
            <a:headEnd/>
            <a:tailEnd/>
          </a:ln>
        </p:spPr>
        <p:txBody>
          <a:bodyPr/>
          <a:lstStyle/>
          <a:p>
            <a:fld id="{30291B74-C60C-46FA-B07E-2094988FBA2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8" y="8772525"/>
            <a:ext cx="3038475" cy="461963"/>
          </a:xfrm>
          <a:prstGeom prst="rect">
            <a:avLst/>
          </a:prstGeom>
          <a:noFill/>
          <a:ln w="9525">
            <a:noFill/>
            <a:miter lim="800000"/>
            <a:headEnd/>
            <a:tailEnd/>
          </a:ln>
        </p:spPr>
        <p:txBody>
          <a:bodyPr lIns="93177" tIns="46589" rIns="93177" bIns="46589" anchor="b"/>
          <a:lstStyle/>
          <a:p>
            <a:pPr algn="r"/>
            <a:fld id="{680E81B1-FC6B-4818-9802-0299D4D9B5D9}" type="slidenum">
              <a:rPr lang="en-US" sz="1200">
                <a:latin typeface="Calibri" pitchFamily="34" charset="0"/>
              </a:rPr>
              <a:pPr algn="r"/>
              <a:t>11</a:t>
            </a:fld>
            <a:endParaRPr lang="en-US" sz="120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xfrm>
            <a:off x="935038" y="4240213"/>
            <a:ext cx="5140325" cy="4154487"/>
          </a:xfrm>
          <a:noFill/>
        </p:spPr>
        <p:txBody>
          <a:bodyPr>
            <a:normAutofit fontScale="92500"/>
          </a:bodyPr>
          <a:lstStyle/>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Variable expenses are covered in Section 10.1 (pgs. 272-273).</a:t>
            </a:r>
          </a:p>
          <a:p>
            <a:pPr>
              <a:lnSpc>
                <a:spcPct val="80000"/>
              </a:lnSpc>
              <a:buFontTx/>
              <a:buChar char="•"/>
            </a:pPr>
            <a:r>
              <a:rPr lang="en-US" dirty="0" smtClean="0">
                <a:ea typeface="ＭＳ Ｐゴシック" pitchFamily="34" charset="-128"/>
              </a:rPr>
              <a:t> Units of sale are discussed in Section 10.2 (pgs. 275-276)</a:t>
            </a:r>
          </a:p>
          <a:p>
            <a:pPr>
              <a:lnSpc>
                <a:spcPct val="80000"/>
              </a:lnSpc>
              <a:buFontTx/>
              <a:buChar char="•"/>
            </a:pPr>
            <a:r>
              <a:rPr lang="en-US" dirty="0" smtClean="0">
                <a:ea typeface="ＭＳ Ｐゴシック" pitchFamily="34" charset="-128"/>
              </a:rPr>
              <a:t> “COGS (per Unit)” will be used in the next slide, “Economics of One Unit.”</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Labor Costs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calculation only include the time spent actually building a product or providing a service. It does not include such things as time spent passing out flyers, selling, shopping for materials, sweeping floors, or billing customers.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Types of Businesses</a:t>
            </a:r>
          </a:p>
          <a:p>
            <a:pPr>
              <a:lnSpc>
                <a:spcPct val="80000"/>
              </a:lnSpc>
              <a:buFontTx/>
              <a:buChar char="•"/>
            </a:pPr>
            <a:r>
              <a:rPr lang="en-US" dirty="0" smtClean="0">
                <a:ea typeface="ＭＳ Ｐゴシック" pitchFamily="34" charset="-128"/>
              </a:rPr>
              <a:t> Service businesses might not have any materials cost. Don’t show “Materials,” if materials are not part of your unit of sale.</a:t>
            </a:r>
          </a:p>
          <a:p>
            <a:pPr>
              <a:lnSpc>
                <a:spcPct val="80000"/>
              </a:lnSpc>
              <a:buFontTx/>
              <a:buChar char="•"/>
            </a:pPr>
            <a:r>
              <a:rPr lang="en-US" dirty="0" smtClean="0">
                <a:ea typeface="ＭＳ Ｐゴシック" pitchFamily="34" charset="-128"/>
              </a:rPr>
              <a:t> Wholesale and retail businesses typically don’t have any labor costs. Don’t show “Labor,” if labor is not part of you unit of sale.</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COGS</a:t>
            </a:r>
          </a:p>
          <a:p>
            <a:pPr>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10.2: “Economics of One Unit of Sale” and “Estimating Variable Expenses.” In Biotech or pgs. 297-298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endParaRPr lang="en-US" dirty="0" smtClean="0">
              <a:ea typeface="ＭＳ Ｐゴシック" pitchFamily="34" charset="-128"/>
            </a:endParaRPr>
          </a:p>
          <a:p>
            <a:pPr>
              <a:lnSpc>
                <a:spcPct val="80000"/>
              </a:lnSpc>
            </a:pPr>
            <a:r>
              <a:rPr lang="en-US" i="1" dirty="0" smtClean="0">
                <a:ea typeface="ＭＳ Ｐゴシック" pitchFamily="34" charset="-128"/>
              </a:rPr>
              <a:t>Preparing Your Final Slide</a:t>
            </a:r>
          </a:p>
          <a:p>
            <a:pPr>
              <a:lnSpc>
                <a:spcPct val="80000"/>
              </a:lnSpc>
              <a:buFontTx/>
              <a:buChar char="•"/>
            </a:pPr>
            <a:r>
              <a:rPr lang="en-US" dirty="0" smtClean="0">
                <a:ea typeface="ＭＳ Ｐゴシック" pitchFamily="34" charset="-128"/>
              </a:rPr>
              <a:t> Formulas are shown in red type. Replace the red formula with the appropriate calculation (make sure to change the font color to black).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normAutofit lnSpcReduction="10000"/>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The economics of One Unit of Sale is covered in Section 10.2 (pgs. 275-282).</a:t>
            </a:r>
          </a:p>
          <a:p>
            <a:pPr>
              <a:lnSpc>
                <a:spcPct val="80000"/>
              </a:lnSpc>
              <a:buFontTx/>
              <a:buChar char="•"/>
            </a:pPr>
            <a:r>
              <a:rPr lang="en-US" dirty="0" smtClean="0">
                <a:ea typeface="ＭＳ Ｐゴシック" pitchFamily="34" charset="-128"/>
              </a:rPr>
              <a:t> “COGS (per Unit)” is calculated in the previous slide, “Cost of Materials/Labor.”</a:t>
            </a:r>
          </a:p>
          <a:p>
            <a:pPr>
              <a:lnSpc>
                <a:spcPct val="80000"/>
              </a:lnSpc>
              <a:buFontTx/>
              <a:buChar char="•"/>
            </a:pPr>
            <a:r>
              <a:rPr lang="en-US" dirty="0" smtClean="0">
                <a:ea typeface="ＭＳ Ｐゴシック" pitchFamily="34" charset="-128"/>
              </a:rPr>
              <a:t> “Contribution Margin” is discussed on page 276 of the textbook. It is the amount per unit remaining after all the variable expenses are subtracted from the sales price.</a:t>
            </a:r>
          </a:p>
          <a:p>
            <a:pPr>
              <a:lnSpc>
                <a:spcPct val="80000"/>
              </a:lnSpc>
              <a:buFontTx/>
              <a:buChar char="•"/>
            </a:pPr>
            <a:endParaRPr lang="en-US" i="1" dirty="0" smtClean="0">
              <a:ea typeface="ＭＳ Ｐゴシック" pitchFamily="34" charset="-128"/>
            </a:endParaRPr>
          </a:p>
          <a:p>
            <a:pPr>
              <a:lnSpc>
                <a:spcPct val="80000"/>
              </a:lnSpc>
            </a:pPr>
            <a:r>
              <a:rPr lang="en-US" i="1" dirty="0" smtClean="0">
                <a:ea typeface="ＭＳ Ｐゴシック" pitchFamily="34" charset="-128"/>
              </a:rPr>
              <a:t>Definition of a Unit</a:t>
            </a:r>
          </a:p>
          <a:p>
            <a:pPr>
              <a:lnSpc>
                <a:spcPct val="80000"/>
              </a:lnSpc>
              <a:buFontTx/>
              <a:buChar char="•"/>
            </a:pPr>
            <a:r>
              <a:rPr lang="en-US" dirty="0" smtClean="0">
                <a:ea typeface="ＭＳ Ｐゴシック" pitchFamily="34" charset="-128"/>
              </a:rPr>
              <a:t> This is what the customer actually buys from you. It is the minimum number and type of product or service you are willing to sell to a customer. For example, if you are selling sunglasses, your unit of sale would be one pair of sunglasses.</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COGS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Other Variable Expenses (per Unit)</a:t>
            </a:r>
          </a:p>
          <a:p>
            <a:pPr>
              <a:lnSpc>
                <a:spcPct val="80000"/>
              </a:lnSpc>
              <a:buFontTx/>
              <a:buChar char="•"/>
            </a:pPr>
            <a:r>
              <a:rPr lang="en-US" dirty="0" smtClean="0">
                <a:ea typeface="ＭＳ Ｐゴシック" pitchFamily="34" charset="-128"/>
              </a:rPr>
              <a:t> This includes such things as commissions and shipping &amp; handling.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Addition/Subtraction Process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Add the Total COGS (per Unit) and the Other Variable Expenses (per Unit) to calculate the Total Variable Expenses (per Unit). </a:t>
            </a:r>
          </a:p>
          <a:p>
            <a:pPr>
              <a:lnSpc>
                <a:spcPct val="80000"/>
              </a:lnSpc>
              <a:buFontTx/>
              <a:buChar char="•"/>
            </a:pPr>
            <a:r>
              <a:rPr lang="en-US" dirty="0" smtClean="0">
                <a:ea typeface="ＭＳ Ｐゴシック" pitchFamily="34" charset="-128"/>
              </a:rPr>
              <a:t> Subtract the Total Variable Expenses (per Unit) from the Selling Price (per Unit) to calculate the Contribution Margin (per Unit).</a:t>
            </a:r>
          </a:p>
          <a:p>
            <a:pPr>
              <a:lnSpc>
                <a:spcPct val="80000"/>
              </a:lnSpc>
            </a:pPr>
            <a:r>
              <a:rPr lang="en-US" dirty="0" smtClean="0">
                <a:ea typeface="ＭＳ Ｐゴシック" pitchFamily="34" charset="-128"/>
              </a:rPr>
              <a:t> </a:t>
            </a: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10.2: “Economics of One Unit of Sale.” In Biotech or pg. 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Fixed expenses are covered in Section 10.1 (pgs. 269-272).</a:t>
            </a:r>
          </a:p>
          <a:p>
            <a:pPr>
              <a:lnSpc>
                <a:spcPct val="80000"/>
              </a:lnSpc>
              <a:buFontTx/>
              <a:buChar char="•"/>
            </a:pPr>
            <a:r>
              <a:rPr lang="en-US" dirty="0" smtClean="0">
                <a:ea typeface="ＭＳ Ｐゴシック" pitchFamily="34" charset="-128"/>
              </a:rPr>
              <a:t> The “Projected Yearly Income Statement” slide refers to these fixed expenses as “operating expenses.” </a:t>
            </a:r>
          </a:p>
          <a:p>
            <a:pPr>
              <a:lnSpc>
                <a:spcPct val="80000"/>
              </a:lnSpc>
              <a:buFontTx/>
              <a:buChar char="•"/>
            </a:pPr>
            <a:r>
              <a:rPr lang="en-US" dirty="0" smtClean="0">
                <a:ea typeface="ＭＳ Ｐゴシック" pitchFamily="34" charset="-128"/>
              </a:rPr>
              <a:t> To learn what typical salaries are for your employees go to http://www.salary.com/</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10.1: “Fixed Operating Costs.” In Biotech or pgs. 295-296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r>
              <a:rPr lang="en-US" b="1" smtClean="0">
                <a:ea typeface="ＭＳ Ｐゴシック" pitchFamily="34" charset="-128"/>
              </a:rPr>
              <a:t>:</a:t>
            </a:r>
          </a:p>
          <a:p>
            <a:pPr>
              <a:lnSpc>
                <a:spcPct val="80000"/>
              </a:lnSpc>
            </a:pPr>
            <a:r>
              <a:rPr lang="en-US" smtClean="0">
                <a:ea typeface="ＭＳ Ｐゴシック" pitchFamily="34" charset="-128"/>
              </a:rPr>
              <a:t> Time management is covered on pages 102-103.</a:t>
            </a:r>
          </a:p>
          <a:p>
            <a:pPr>
              <a:lnSpc>
                <a:spcPct val="80000"/>
              </a:lnSpc>
            </a:pPr>
            <a:r>
              <a:rPr lang="en-US" smtClean="0">
                <a:ea typeface="ＭＳ Ｐゴシック" pitchFamily="34" charset="-128"/>
              </a:rPr>
              <a:t> The amount of hours you can spend on your new business directly affects other important decision making (such as your yearly projected sales, selling price per unit, monthly break-even, etc.).</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Adding Your Data</a:t>
            </a:r>
          </a:p>
          <a:p>
            <a:pPr>
              <a:lnSpc>
                <a:spcPct val="80000"/>
              </a:lnSpc>
            </a:pPr>
            <a:r>
              <a:rPr lang="en-US" smtClean="0">
                <a:ea typeface="ＭＳ Ｐゴシック" pitchFamily="34" charset="-128"/>
              </a:rPr>
              <a:t> This Slide contains sample data only. To change your times: If you are using PowerPoint 2007 and 2010: Right-click on any of the bars in the chart and select Edit data. A spreadsheet appears containing the data used in the chart. Edit the data and close the spreadsheet. The bar chart will be changed. If you are using PowerPoint 2003: Right-click on the chart and select Chart Object/Edit data. Click the data sheet tab and edit your the data. When you close the spreadsheet, the bar chart will be changed </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Determining Your Capacity</a:t>
            </a:r>
          </a:p>
          <a:p>
            <a:pPr>
              <a:lnSpc>
                <a:spcPct val="80000"/>
              </a:lnSpc>
            </a:pPr>
            <a:r>
              <a:rPr lang="en-US" smtClean="0">
                <a:ea typeface="ＭＳ Ｐゴシック" pitchFamily="34" charset="-128"/>
              </a:rPr>
              <a:t> Once you have defined the number of hours you have to work at your new business each week, determine how much time you will spend managing the business, selling to customers, and building the product or providing the service. For example, imagine a retail manufacturer of T-shirts who plans to spend 10 hours a week work in on the business. If it takes 1 hour to make a T-shirt, only 10 T-shirts can be made per week. This assumes that all the allotted time is spent making shirts. You need to consider the time it takes to sell shirts as well as managing the business (keeping records, making flyers, shopping for supplies, etc.). Perhaps only 6 hours a week can be spent making T-shirts, with the rest of the time spent managing the business and selling shirts. Your capacity for the month would be 24 T-shirts.</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Increasing Your Capacity </a:t>
            </a:r>
          </a:p>
          <a:p>
            <a:pPr>
              <a:lnSpc>
                <a:spcPct val="80000"/>
              </a:lnSpc>
            </a:pPr>
            <a:r>
              <a:rPr lang="en-US" smtClean="0">
                <a:ea typeface="ＭＳ Ｐゴシック" pitchFamily="34" charset="-128"/>
              </a:rPr>
              <a:t> You can increase your capacity by working more hours at the business or by hiring people to do work that you would normally do (which, of course, increases your costs).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normAutofit lnSpcReduction="10000"/>
          </a:bodyPr>
          <a:lstStyle/>
          <a:p>
            <a:pPr>
              <a:lnSpc>
                <a:spcPct val="80000"/>
              </a:lnSpc>
            </a:pPr>
            <a:r>
              <a:rPr lang="en-US" sz="900" b="1" u="sng" dirty="0" smtClean="0">
                <a:ea typeface="ＭＳ Ｐゴシック" pitchFamily="34" charset="-128"/>
              </a:rPr>
              <a:t>Student Notes:</a:t>
            </a:r>
          </a:p>
          <a:p>
            <a:pPr>
              <a:lnSpc>
                <a:spcPct val="80000"/>
              </a:lnSpc>
              <a:buFontTx/>
              <a:buChar char="•"/>
            </a:pPr>
            <a:r>
              <a:rPr lang="en-US" sz="900" dirty="0" smtClean="0">
                <a:ea typeface="ＭＳ Ｐゴシック" pitchFamily="34" charset="-128"/>
              </a:rPr>
              <a:t> Estimating sales is covered in Section 9.2 (pgs. 249-258).</a:t>
            </a:r>
          </a:p>
          <a:p>
            <a:pPr>
              <a:lnSpc>
                <a:spcPct val="80000"/>
              </a:lnSpc>
              <a:buFontTx/>
              <a:buChar char="•"/>
            </a:pPr>
            <a:r>
              <a:rPr lang="en-US" sz="900" dirty="0" smtClean="0">
                <a:ea typeface="ＭＳ Ｐゴシック" pitchFamily="34" charset="-128"/>
              </a:rPr>
              <a:t> Monthly sales projections are directly related to your capacity (discussed on Slide 16). </a:t>
            </a:r>
          </a:p>
          <a:p>
            <a:pPr>
              <a:lnSpc>
                <a:spcPct val="80000"/>
              </a:lnSpc>
              <a:buFontTx/>
              <a:buChar char="•"/>
            </a:pPr>
            <a:r>
              <a:rPr lang="en-US" sz="900" dirty="0" smtClean="0">
                <a:ea typeface="ＭＳ Ｐゴシック" pitchFamily="34" charset="-128"/>
              </a:rPr>
              <a:t> Your monthly sales projections will directly relate to the “Projected Yearly Income Statement” slide.</a:t>
            </a:r>
          </a:p>
          <a:p>
            <a:pPr>
              <a:lnSpc>
                <a:spcPct val="80000"/>
              </a:lnSpc>
              <a:buFontTx/>
              <a:buChar char="•"/>
            </a:pPr>
            <a:r>
              <a:rPr lang="en-US" sz="900" dirty="0" smtClean="0">
                <a:ea typeface="ＭＳ Ｐゴシック" pitchFamily="34" charset="-128"/>
              </a:rPr>
              <a:t> For the purpose of this slide show, show only the monthly sales projections for your first year.</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Business Plan Exercises</a:t>
            </a:r>
            <a:endParaRPr lang="en-US" sz="900" dirty="0" smtClean="0">
              <a:ea typeface="ＭＳ Ｐゴシック" pitchFamily="34" charset="-128"/>
            </a:endParaRPr>
          </a:p>
          <a:p>
            <a:pPr>
              <a:lnSpc>
                <a:spcPct val="80000"/>
              </a:lnSpc>
            </a:pPr>
            <a:r>
              <a:rPr lang="en-US" sz="900" dirty="0" smtClean="0">
                <a:ea typeface="ＭＳ Ｐゴシック" pitchFamily="34" charset="-128"/>
              </a:rPr>
              <a:t>This slide relates to the following business plan exercises:</a:t>
            </a:r>
            <a:endParaRPr lang="en-US" sz="900" i="1" dirty="0" smtClean="0">
              <a:ea typeface="ＭＳ Ｐゴシック" pitchFamily="34" charset="-128"/>
            </a:endParaRPr>
          </a:p>
          <a:p>
            <a:pPr>
              <a:lnSpc>
                <a:spcPct val="80000"/>
              </a:lnSpc>
              <a:buFontTx/>
              <a:buChar char="•"/>
            </a:pPr>
            <a:r>
              <a:rPr lang="en-US" sz="900" dirty="0" smtClean="0">
                <a:ea typeface="ＭＳ Ｐゴシック" pitchFamily="34" charset="-128"/>
              </a:rPr>
              <a:t> Section 9.2: “Sales Forecasting.” In Biotech or pg. 291-294 in the </a:t>
            </a:r>
            <a:r>
              <a:rPr lang="en-US" sz="900" i="1" dirty="0" smtClean="0">
                <a:ea typeface="ＭＳ Ｐゴシック" pitchFamily="34" charset="-128"/>
              </a:rPr>
              <a:t>Business Plan Project (Student Activity Workbook)</a:t>
            </a:r>
            <a:r>
              <a:rPr lang="en-US" sz="900" dirty="0" smtClean="0">
                <a:ea typeface="ＭＳ Ｐゴシック" pitchFamily="34" charset="-128"/>
              </a:rPr>
              <a:t>.</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Adding Your Sales Information</a:t>
            </a:r>
            <a:endParaRPr lang="en-US" sz="900" dirty="0" smtClean="0">
              <a:ea typeface="ＭＳ Ｐゴシック" pitchFamily="34" charset="-128"/>
            </a:endParaRPr>
          </a:p>
          <a:p>
            <a:pPr>
              <a:lnSpc>
                <a:spcPct val="80000"/>
              </a:lnSpc>
              <a:buFontTx/>
              <a:buChar char="•"/>
            </a:pPr>
            <a:r>
              <a:rPr lang="en-US" sz="900" dirty="0" smtClean="0">
                <a:ea typeface="ＭＳ Ｐゴシック" pitchFamily="34" charset="-128"/>
              </a:rPr>
              <a:t> This Slide contains sample data only. To change the “Units Sold” amounts on the graph,  right-click on the chart, choose Worksheet Object/Edit, and select the Sales Projections Data sheet. Click the Sales Chart tab when you are finished, then click anywhere outside the Sales Chart to return to your Slide.</a:t>
            </a:r>
          </a:p>
          <a:p>
            <a:pPr>
              <a:lnSpc>
                <a:spcPct val="80000"/>
              </a:lnSpc>
            </a:pPr>
            <a:endParaRPr lang="en-US" sz="900" dirty="0" smtClean="0">
              <a:ea typeface="ＭＳ Ｐゴシック" pitchFamily="34" charset="-128"/>
            </a:endParaRPr>
          </a:p>
          <a:p>
            <a:pPr>
              <a:lnSpc>
                <a:spcPct val="80000"/>
              </a:lnSpc>
            </a:pPr>
            <a:r>
              <a:rPr lang="en-US" sz="900" i="1" dirty="0" smtClean="0">
                <a:ea typeface="ＭＳ Ｐゴシック" pitchFamily="34" charset="-128"/>
              </a:rPr>
              <a:t>Multiple Products</a:t>
            </a:r>
            <a:endParaRPr lang="en-US" sz="900" dirty="0" smtClean="0">
              <a:ea typeface="ＭＳ Ｐゴシック" pitchFamily="34" charset="-128"/>
            </a:endParaRPr>
          </a:p>
          <a:p>
            <a:pPr>
              <a:lnSpc>
                <a:spcPct val="80000"/>
              </a:lnSpc>
              <a:buFontTx/>
              <a:buChar char="•"/>
            </a:pPr>
            <a:r>
              <a:rPr lang="en-US" sz="900" dirty="0" smtClean="0">
                <a:ea typeface="ＭＳ Ｐゴシック" pitchFamily="34" charset="-128"/>
              </a:rPr>
              <a:t> If you have multiple products, you could chart only your primary product or, if your products were comparably priced, you could add all your products sold in a month and chart that amount. If you are more skilled with Excel, and have only a few products, you could use a separate color to represent sales of each product. (But don’t forget to use a legend to identify the colors representing the various products.)</a:t>
            </a:r>
          </a:p>
          <a:p>
            <a:pPr>
              <a:lnSpc>
                <a:spcPct val="80000"/>
              </a:lnSpc>
            </a:pPr>
            <a:endParaRPr lang="en-US" sz="900" dirty="0" smtClean="0">
              <a:ea typeface="ＭＳ Ｐゴシック" pitchFamily="34" charset="-128"/>
            </a:endParaRPr>
          </a:p>
          <a:p>
            <a:pPr>
              <a:lnSpc>
                <a:spcPct val="80000"/>
              </a:lnSpc>
            </a:pPr>
            <a:r>
              <a:rPr lang="en-US" sz="900" i="1" dirty="0" smtClean="0">
                <a:ea typeface="ＭＳ Ｐゴシック" pitchFamily="34" charset="-128"/>
              </a:rPr>
              <a:t>Sales Assumptions</a:t>
            </a:r>
          </a:p>
          <a:p>
            <a:pPr>
              <a:lnSpc>
                <a:spcPct val="80000"/>
              </a:lnSpc>
            </a:pPr>
            <a:r>
              <a:rPr lang="en-US" sz="900" dirty="0" smtClean="0">
                <a:ea typeface="ＭＳ Ｐゴシック" pitchFamily="34" charset="-128"/>
              </a:rPr>
              <a:t>Along with your capacity (see Slide 16), keep these sales assumption in mind as you build your sales projections. You should explain them as you discuss your projections.</a:t>
            </a:r>
          </a:p>
          <a:p>
            <a:pPr>
              <a:lnSpc>
                <a:spcPct val="80000"/>
              </a:lnSpc>
              <a:buFontTx/>
              <a:buChar char="•"/>
            </a:pPr>
            <a:r>
              <a:rPr lang="en-US" sz="900" dirty="0" smtClean="0">
                <a:ea typeface="ＭＳ Ｐゴシック" pitchFamily="34" charset="-128"/>
              </a:rPr>
              <a:t> “Extent of Market Interest.” How interested is your target market in your product or service? Will it sell in a high or low volume. Why? Is it new and trendy? A high-end exclusive product likely to sell in low quantities? A low-cost mainstream product likely to sell in high quantities?</a:t>
            </a:r>
          </a:p>
          <a:p>
            <a:pPr>
              <a:lnSpc>
                <a:spcPct val="80000"/>
              </a:lnSpc>
              <a:buFontTx/>
              <a:buChar char="•"/>
            </a:pPr>
            <a:r>
              <a:rPr lang="en-US" sz="900" dirty="0" smtClean="0">
                <a:ea typeface="ＭＳ Ｐゴシック" pitchFamily="34" charset="-128"/>
              </a:rPr>
              <a:t> “Seasonality.” Are there times of the year when sales will be higher or lower than other times? When is the busiest time for you? The least busy?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a:lnSpc>
                <a:spcPct val="90000"/>
              </a:lnSpc>
            </a:pPr>
            <a:r>
              <a:rPr lang="en-US" b="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Income statements are covered in Section 12.2 (pgs. 333-336).</a:t>
            </a:r>
          </a:p>
          <a:p>
            <a:pPr>
              <a:lnSpc>
                <a:spcPct val="90000"/>
              </a:lnSpc>
              <a:buFontTx/>
              <a:buChar char="•"/>
            </a:pPr>
            <a:r>
              <a:rPr lang="en-US" dirty="0" smtClean="0">
                <a:ea typeface="ＭＳ Ｐゴシック" pitchFamily="34" charset="-128"/>
              </a:rPr>
              <a:t> Your Monthly Fixed Expenses comes from the “Average Monthly Fixed Expenses” slide.</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Business Plan Exercises</a:t>
            </a:r>
          </a:p>
          <a:p>
            <a:pPr>
              <a:lnSpc>
                <a:spcPct val="90000"/>
              </a:lnSpc>
            </a:pPr>
            <a:r>
              <a:rPr lang="en-US" dirty="0" smtClean="0">
                <a:ea typeface="ＭＳ Ｐゴシック" pitchFamily="34" charset="-128"/>
              </a:rPr>
              <a:t>This slide relates to the following business plan exercises:</a:t>
            </a:r>
          </a:p>
          <a:p>
            <a:pPr>
              <a:lnSpc>
                <a:spcPct val="90000"/>
              </a:lnSpc>
              <a:buFontTx/>
              <a:buChar char="•"/>
            </a:pPr>
            <a:r>
              <a:rPr lang="en-US" dirty="0" smtClean="0">
                <a:ea typeface="ＭＳ Ｐゴシック" pitchFamily="34" charset="-128"/>
              </a:rPr>
              <a:t> Section 12.2: “Break-Even Analysis” and “Break-Even Point.” In Biotech or pg. 307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
        <p:nvSpPr>
          <p:cNvPr id="53252" name="Slide Number Placeholder 3"/>
          <p:cNvSpPr>
            <a:spLocks noGrp="1"/>
          </p:cNvSpPr>
          <p:nvPr>
            <p:ph type="sldNum" sz="quarter" idx="5"/>
          </p:nvPr>
        </p:nvSpPr>
        <p:spPr bwMode="auto">
          <a:noFill/>
          <a:ln>
            <a:miter lim="800000"/>
            <a:headEnd/>
            <a:tailEnd/>
          </a:ln>
        </p:spPr>
        <p:txBody>
          <a:bodyPr/>
          <a:lstStyle/>
          <a:p>
            <a:fld id="{0DC1958F-FFDB-4DF4-8AB9-BCDDCE8F8128}" type="slidenum">
              <a:rPr lang="en-US" smtClean="0">
                <a:latin typeface="Calibri" pitchFamily="34" charset="0"/>
              </a:rPr>
              <a:pPr/>
              <a:t>16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p:txBody>
          <a:bodyPr>
            <a:normAutofit lnSpcReduction="10000"/>
          </a:bodyPr>
          <a:lstStyle/>
          <a:p>
            <a:pPr>
              <a:lnSpc>
                <a:spcPct val="80000"/>
              </a:lnSpc>
              <a:defRPr/>
            </a:pPr>
            <a:r>
              <a:rPr lang="en-US" b="1" u="sng" dirty="0" smtClean="0">
                <a:latin typeface="Arial" charset="0"/>
                <a:ea typeface="ＭＳ Ｐゴシック"/>
                <a:cs typeface="Arial" charset="0"/>
              </a:rPr>
              <a:t>Student Notes:</a:t>
            </a:r>
          </a:p>
          <a:p>
            <a:pPr>
              <a:lnSpc>
                <a:spcPct val="80000"/>
              </a:lnSpc>
              <a:buFontTx/>
              <a:buChar char="•"/>
              <a:defRPr/>
            </a:pPr>
            <a:r>
              <a:rPr lang="en-US" dirty="0" smtClean="0">
                <a:latin typeface="Arial" charset="0"/>
                <a:ea typeface="ＭＳ Ｐゴシック"/>
                <a:cs typeface="Arial" charset="0"/>
              </a:rPr>
              <a:t> Income statements are covered in Section 11.1 (pgs. 289-303).</a:t>
            </a:r>
          </a:p>
          <a:p>
            <a:pPr>
              <a:lnSpc>
                <a:spcPct val="80000"/>
              </a:lnSpc>
              <a:buFontTx/>
              <a:buChar char="•"/>
              <a:defRPr/>
            </a:pPr>
            <a:r>
              <a:rPr lang="en-US" dirty="0" smtClean="0">
                <a:latin typeface="Arial" charset="0"/>
                <a:ea typeface="ＭＳ Ｐゴシック"/>
                <a:cs typeface="Arial" charset="0"/>
              </a:rPr>
              <a:t> The “Monthly Sales Projections” slide relates directly to the number of units you plan to sell.</a:t>
            </a:r>
          </a:p>
          <a:p>
            <a:pPr>
              <a:lnSpc>
                <a:spcPct val="80000"/>
              </a:lnSpc>
              <a:buFontTx/>
              <a:buChar char="•"/>
              <a:defRPr/>
            </a:pPr>
            <a:r>
              <a:rPr lang="en-US" dirty="0" smtClean="0">
                <a:latin typeface="Arial" charset="0"/>
                <a:ea typeface="ＭＳ Ｐゴシック"/>
                <a:cs typeface="Arial" charset="0"/>
              </a:rPr>
              <a:t> Your Variable Expenses per Unit comes from the “Economics of One Unit” slide.</a:t>
            </a:r>
          </a:p>
          <a:p>
            <a:pPr>
              <a:lnSpc>
                <a:spcPct val="80000"/>
              </a:lnSpc>
              <a:buFontTx/>
              <a:buChar char="•"/>
              <a:defRPr/>
            </a:pPr>
            <a:r>
              <a:rPr lang="en-US" dirty="0" smtClean="0">
                <a:latin typeface="Arial" charset="0"/>
                <a:ea typeface="ＭＳ Ｐゴシック"/>
                <a:cs typeface="Arial" charset="0"/>
              </a:rPr>
              <a:t> Your Monthly Fixed Expenses comes from the “Average Monthly Fixed Expense” slide.</a:t>
            </a:r>
          </a:p>
          <a:p>
            <a:pPr>
              <a:lnSpc>
                <a:spcPct val="80000"/>
              </a:lnSpc>
              <a:buFontTx/>
              <a:buChar char="•"/>
              <a:defRPr/>
            </a:pPr>
            <a:r>
              <a:rPr lang="en-US" dirty="0" smtClean="0">
                <a:latin typeface="Arial" charset="0"/>
                <a:ea typeface="ＭＳ Ｐゴシック"/>
                <a:cs typeface="Arial" charset="0"/>
              </a:rPr>
              <a:t> For the purpose of this slide show, show only the monthly sales projections for your first year.</a:t>
            </a:r>
          </a:p>
          <a:p>
            <a:pPr>
              <a:lnSpc>
                <a:spcPct val="80000"/>
              </a:lnSpc>
              <a:defRPr/>
            </a:pPr>
            <a:endParaRPr lang="en-US"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Business Plan Exercises</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This slide relates to the following business plan exercises:</a:t>
            </a:r>
            <a:endParaRPr lang="en-US" i="1"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Section 11.1: “Income Statements and Cash Flow.” In Biotech or pg. 299-303 in the </a:t>
            </a:r>
            <a:r>
              <a:rPr lang="en-US" i="1" dirty="0" smtClean="0">
                <a:latin typeface="Arial" charset="0"/>
                <a:ea typeface="ＭＳ Ｐゴシック"/>
                <a:cs typeface="Arial" charset="0"/>
              </a:rPr>
              <a:t>Business Plan Project (Student Activity Workbook)</a:t>
            </a:r>
            <a:r>
              <a:rPr lang="en-US" dirty="0" smtClean="0">
                <a:latin typeface="Arial" charset="0"/>
                <a:ea typeface="ＭＳ Ｐゴシック"/>
                <a:cs typeface="Arial" charset="0"/>
              </a:rPr>
              <a:t>.</a:t>
            </a:r>
          </a:p>
          <a:p>
            <a:pPr>
              <a:lnSpc>
                <a:spcPct val="80000"/>
              </a:lnSpc>
              <a:defRPr/>
            </a:pPr>
            <a:endParaRPr lang="en-US" i="1"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Multiple Products</a:t>
            </a:r>
            <a:endParaRPr lang="en-US"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If you have multiple products, project the sales of each product and add these together to obtain your total sales. Then multiply each product’s COGS by the number of units of that product you will sell, and add these all together for your Total COGS. </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If Your Net Profit is Huge</a:t>
            </a:r>
          </a:p>
          <a:p>
            <a:pPr>
              <a:lnSpc>
                <a:spcPct val="80000"/>
              </a:lnSpc>
              <a:buFontTx/>
              <a:buChar char="•"/>
              <a:defRPr/>
            </a:pPr>
            <a:r>
              <a:rPr lang="en-US" dirty="0" smtClean="0">
                <a:latin typeface="Arial" charset="0"/>
                <a:ea typeface="ＭＳ Ｐゴシック"/>
                <a:cs typeface="Arial" charset="0"/>
              </a:rPr>
              <a:t> Double-check your sales projections to make sure they are realistic.</a:t>
            </a:r>
          </a:p>
          <a:p>
            <a:pPr>
              <a:lnSpc>
                <a:spcPct val="80000"/>
              </a:lnSpc>
              <a:buFontTx/>
              <a:buChar char="•"/>
              <a:defRPr/>
            </a:pPr>
            <a:r>
              <a:rPr lang="en-US" dirty="0" smtClean="0">
                <a:latin typeface="Arial" charset="0"/>
                <a:ea typeface="ＭＳ Ｐゴシック"/>
                <a:cs typeface="Arial" charset="0"/>
              </a:rPr>
              <a:t> Add more costs into running the business (for example, rent to parents, paying a portion of the utilities, etc.)</a:t>
            </a:r>
          </a:p>
          <a:p>
            <a:pPr>
              <a:lnSpc>
                <a:spcPct val="80000"/>
              </a:lnSpc>
              <a:buFontTx/>
              <a:buChar char="•"/>
              <a:defRPr/>
            </a:pPr>
            <a:r>
              <a:rPr lang="en-US" dirty="0" smtClean="0">
                <a:latin typeface="Arial" charset="0"/>
                <a:ea typeface="ＭＳ Ｐゴシック"/>
                <a:cs typeface="Arial" charset="0"/>
              </a:rPr>
              <a:t> Consider additional costs that can enhance the business (monthly insurance fees, brochure development, Website hosting, etc.)</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Preparing Your Final Slide</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Delete the first column showing the red row labels. Replace the red formulas with the appropriate calculation (make sure to change the font color to black).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normAutofit lnSpcReduction="10000"/>
          </a:bodyPr>
          <a:lstStyle/>
          <a:p>
            <a:pPr>
              <a:lnSpc>
                <a:spcPct val="80000"/>
              </a:lnSpc>
            </a:pPr>
            <a:r>
              <a:rPr lang="en-US" sz="800" b="1" u="sng" dirty="0" smtClean="0">
                <a:ea typeface="ＭＳ Ｐゴシック" pitchFamily="34" charset="-128"/>
              </a:rPr>
              <a:t>Student Notes:</a:t>
            </a:r>
          </a:p>
          <a:p>
            <a:pPr>
              <a:lnSpc>
                <a:spcPct val="80000"/>
              </a:lnSpc>
              <a:buFontTx/>
              <a:buChar char="•"/>
            </a:pPr>
            <a:r>
              <a:rPr lang="en-US" sz="800" dirty="0" smtClean="0">
                <a:ea typeface="ＭＳ Ｐゴシック" pitchFamily="34" charset="-128"/>
              </a:rPr>
              <a:t> Start-up investment is covered in Section 13.1 (pgs. 347-353).</a:t>
            </a:r>
          </a:p>
          <a:p>
            <a:pPr>
              <a:lnSpc>
                <a:spcPct val="80000"/>
              </a:lnSpc>
              <a:buFontTx/>
              <a:buChar char="•"/>
            </a:pPr>
            <a:r>
              <a:rPr lang="en-US" sz="800" dirty="0" smtClean="0">
                <a:ea typeface="ＭＳ Ｐゴシック" pitchFamily="34" charset="-128"/>
              </a:rPr>
              <a:t> Monthly fixed expenses (used in calculating your Reserve for Fixed Expenses) comes from the “Average Monthly Fixed Expenses” slide.</a:t>
            </a:r>
          </a:p>
          <a:p>
            <a:pPr>
              <a:lnSpc>
                <a:spcPct val="80000"/>
              </a:lnSpc>
            </a:pPr>
            <a:endParaRPr lang="en-US" sz="800" dirty="0" smtClean="0">
              <a:ea typeface="ＭＳ Ｐゴシック" pitchFamily="34" charset="-128"/>
            </a:endParaRPr>
          </a:p>
          <a:p>
            <a:pPr>
              <a:lnSpc>
                <a:spcPct val="80000"/>
              </a:lnSpc>
            </a:pPr>
            <a:r>
              <a:rPr lang="en-US" sz="800" i="1" dirty="0" smtClean="0">
                <a:ea typeface="ＭＳ Ｐゴシック" pitchFamily="34" charset="-128"/>
              </a:rPr>
              <a:t>Business Plan Exercises</a:t>
            </a:r>
            <a:endParaRPr lang="en-US" sz="800" dirty="0" smtClean="0">
              <a:ea typeface="ＭＳ Ｐゴシック" pitchFamily="34" charset="-128"/>
            </a:endParaRPr>
          </a:p>
          <a:p>
            <a:pPr>
              <a:lnSpc>
                <a:spcPct val="80000"/>
              </a:lnSpc>
            </a:pPr>
            <a:r>
              <a:rPr lang="en-US" sz="800" dirty="0" smtClean="0">
                <a:ea typeface="ＭＳ Ｐゴシック" pitchFamily="34" charset="-128"/>
              </a:rPr>
              <a:t>This slide relates to the following business plan exercises:</a:t>
            </a:r>
            <a:endParaRPr lang="en-US" sz="800" i="1" dirty="0" smtClean="0">
              <a:ea typeface="ＭＳ Ｐゴシック" pitchFamily="34" charset="-128"/>
            </a:endParaRPr>
          </a:p>
          <a:p>
            <a:pPr>
              <a:lnSpc>
                <a:spcPct val="80000"/>
              </a:lnSpc>
              <a:buFontTx/>
              <a:buChar char="•"/>
            </a:pPr>
            <a:r>
              <a:rPr lang="en-US" sz="800" dirty="0" smtClean="0">
                <a:ea typeface="ＭＳ Ｐゴシック" pitchFamily="34" charset="-128"/>
              </a:rPr>
              <a:t> Section 13.1: “Start-Up Investment.” In Biotech or pgs. 308-309 in the </a:t>
            </a:r>
            <a:r>
              <a:rPr lang="en-US" sz="800" i="1" dirty="0" smtClean="0">
                <a:ea typeface="ＭＳ Ｐゴシック" pitchFamily="34" charset="-128"/>
              </a:rPr>
              <a:t>Business Plan Project (Student Activity Workbook)</a:t>
            </a:r>
            <a:r>
              <a:rPr lang="en-US" sz="800" dirty="0" smtClean="0">
                <a:ea typeface="ＭＳ Ｐゴシック" pitchFamily="34" charset="-128"/>
              </a:rPr>
              <a:t>.</a:t>
            </a:r>
          </a:p>
          <a:p>
            <a:pPr>
              <a:lnSpc>
                <a:spcPct val="80000"/>
              </a:lnSpc>
            </a:pPr>
            <a:endParaRPr lang="en-US" sz="800" i="1" dirty="0" smtClean="0">
              <a:ea typeface="ＭＳ Ｐゴシック" pitchFamily="34" charset="-128"/>
            </a:endParaRPr>
          </a:p>
          <a:p>
            <a:pPr>
              <a:lnSpc>
                <a:spcPct val="80000"/>
              </a:lnSpc>
            </a:pPr>
            <a:r>
              <a:rPr lang="en-US" sz="800" i="1" dirty="0" smtClean="0">
                <a:ea typeface="ＭＳ Ｐゴシック" pitchFamily="34" charset="-128"/>
              </a:rPr>
              <a:t>Start-Up Expenditures</a:t>
            </a:r>
          </a:p>
          <a:p>
            <a:pPr>
              <a:lnSpc>
                <a:spcPct val="80000"/>
              </a:lnSpc>
              <a:buFontTx/>
              <a:buChar char="•"/>
            </a:pPr>
            <a:r>
              <a:rPr lang="en-US" sz="800" dirty="0" smtClean="0">
                <a:ea typeface="ＭＳ Ｐゴシック" pitchFamily="34" charset="-128"/>
              </a:rPr>
              <a:t> It’s easy to underestimate the types of things you need to start a business. This can include: the initial inventory, your first run of marketing materials, initial office supplies, business registration fees, insurance fees, legal fees, copyright or trademark registration. Classes, certifications, licenses, etc. High start-up expenditures are a common barrier to starting many types of businesses. If you predict that you’ll be highly profitable, build in more start-up expenditures. This will make the business appear more realistic to judges or investors.</a:t>
            </a:r>
          </a:p>
          <a:p>
            <a:pPr>
              <a:lnSpc>
                <a:spcPct val="80000"/>
              </a:lnSpc>
            </a:pPr>
            <a:endParaRPr lang="en-US" sz="800" dirty="0" smtClean="0">
              <a:ea typeface="ＭＳ Ｐゴシック" pitchFamily="34" charset="-128"/>
            </a:endParaRPr>
          </a:p>
          <a:p>
            <a:pPr>
              <a:lnSpc>
                <a:spcPct val="80000"/>
              </a:lnSpc>
            </a:pPr>
            <a:r>
              <a:rPr lang="en-US" sz="800" i="1" dirty="0" smtClean="0">
                <a:ea typeface="ＭＳ Ｐゴシック" pitchFamily="34" charset="-128"/>
              </a:rPr>
              <a:t>Emergency Fund</a:t>
            </a:r>
            <a:endParaRPr lang="en-US" sz="800" dirty="0" smtClean="0">
              <a:ea typeface="ＭＳ Ｐゴシック" pitchFamily="34" charset="-128"/>
            </a:endParaRPr>
          </a:p>
          <a:p>
            <a:pPr>
              <a:lnSpc>
                <a:spcPct val="80000"/>
              </a:lnSpc>
              <a:buFontTx/>
              <a:buChar char="•"/>
            </a:pPr>
            <a:r>
              <a:rPr lang="en-US" sz="800" dirty="0" smtClean="0">
                <a:ea typeface="ＭＳ Ｐゴシック" pitchFamily="34" charset="-128"/>
              </a:rPr>
              <a:t> Experts say this should be half the amount of the Total Start-Up Expenditures.</a:t>
            </a:r>
          </a:p>
          <a:p>
            <a:pPr>
              <a:lnSpc>
                <a:spcPct val="80000"/>
              </a:lnSpc>
            </a:pPr>
            <a:r>
              <a:rPr lang="en-US" sz="800" dirty="0" smtClean="0">
                <a:ea typeface="ＭＳ Ｐゴシック" pitchFamily="34" charset="-128"/>
              </a:rPr>
              <a:t> </a:t>
            </a:r>
          </a:p>
          <a:p>
            <a:pPr>
              <a:lnSpc>
                <a:spcPct val="80000"/>
              </a:lnSpc>
            </a:pPr>
            <a:r>
              <a:rPr lang="en-US" sz="800" i="1" dirty="0" smtClean="0">
                <a:ea typeface="ＭＳ Ｐゴシック" pitchFamily="34" charset="-128"/>
              </a:rPr>
              <a:t>Reserve for Cash Reserves</a:t>
            </a:r>
            <a:endParaRPr lang="en-US" sz="800" dirty="0" smtClean="0">
              <a:ea typeface="ＭＳ Ｐゴシック" pitchFamily="34" charset="-128"/>
            </a:endParaRPr>
          </a:p>
          <a:p>
            <a:pPr>
              <a:lnSpc>
                <a:spcPct val="80000"/>
              </a:lnSpc>
              <a:buFontTx/>
              <a:buChar char="•"/>
            </a:pPr>
            <a:r>
              <a:rPr lang="en-US" sz="800" dirty="0" smtClean="0">
                <a:ea typeface="ＭＳ Ｐゴシック" pitchFamily="34" charset="-128"/>
              </a:rPr>
              <a:t> Experts say this should be enough to cover your fixed expenses for at least three months. So, to calculate your Average Monthly Fixed Expenses (from Slide 15) by 3.</a:t>
            </a:r>
          </a:p>
          <a:p>
            <a:pPr>
              <a:lnSpc>
                <a:spcPct val="80000"/>
              </a:lnSpc>
            </a:pPr>
            <a:r>
              <a:rPr lang="en-US" sz="800" dirty="0" smtClean="0">
                <a:ea typeface="ＭＳ Ｐゴシック" pitchFamily="34" charset="-128"/>
              </a:rPr>
              <a:t> </a:t>
            </a:r>
          </a:p>
          <a:p>
            <a:pPr>
              <a:lnSpc>
                <a:spcPct val="80000"/>
              </a:lnSpc>
            </a:pPr>
            <a:r>
              <a:rPr lang="en-US" sz="800" i="1" dirty="0" smtClean="0">
                <a:ea typeface="ＭＳ Ｐゴシック" pitchFamily="34" charset="-128"/>
              </a:rPr>
              <a:t>Valuing Your Time</a:t>
            </a:r>
          </a:p>
          <a:p>
            <a:pPr>
              <a:lnSpc>
                <a:spcPct val="80000"/>
              </a:lnSpc>
              <a:buFontTx/>
              <a:buChar char="•"/>
            </a:pPr>
            <a:r>
              <a:rPr lang="en-US" sz="800" dirty="0" smtClean="0">
                <a:ea typeface="ＭＳ Ｐゴシック" pitchFamily="34" charset="-128"/>
              </a:rPr>
              <a:t> Entrepreneurs should always place a value on their time. Estimate how much time you’ll spend planning and developing your business before you sell your first product or service. Multiply this by an hourly rate that you would get working at a job. This is the dollar amount of the time invested in starting your business. It’s your “sweat equity.” You can mention your sweat equity in you presentation as a way to indicate how passionate you are about the idea and its potential. However, it’s the price that an entrepreneur pays for launching a new venture. It would be unrealistic to seek compensation for your sweat equity. The success of your business will be your compensation! </a:t>
            </a:r>
          </a:p>
          <a:p>
            <a:pPr>
              <a:lnSpc>
                <a:spcPct val="80000"/>
              </a:lnSpc>
            </a:pPr>
            <a:endParaRPr lang="en-US" sz="800" i="1" dirty="0" smtClean="0">
              <a:ea typeface="ＭＳ Ｐゴシック" pitchFamily="34" charset="-128"/>
            </a:endParaRPr>
          </a:p>
          <a:p>
            <a:pPr>
              <a:lnSpc>
                <a:spcPct val="80000"/>
              </a:lnSpc>
            </a:pPr>
            <a:r>
              <a:rPr lang="en-US" sz="800" i="1" dirty="0" smtClean="0">
                <a:ea typeface="ＭＳ Ｐゴシック" pitchFamily="34" charset="-128"/>
              </a:rPr>
              <a:t>Preparing Your Final Slide</a:t>
            </a:r>
            <a:endParaRPr lang="en-US" sz="800" dirty="0" smtClean="0">
              <a:ea typeface="ＭＳ Ｐゴシック" pitchFamily="34" charset="-128"/>
            </a:endParaRPr>
          </a:p>
          <a:p>
            <a:pPr>
              <a:lnSpc>
                <a:spcPct val="80000"/>
              </a:lnSpc>
              <a:buFontTx/>
              <a:buChar char="•"/>
            </a:pPr>
            <a:r>
              <a:rPr lang="en-US" sz="800" dirty="0" smtClean="0">
                <a:ea typeface="ＭＳ Ｐゴシック" pitchFamily="34" charset="-128"/>
              </a:rPr>
              <a:t> Calculate your Total Start-Up Investment by adding A, B, and C. Make sure to show it with a dollar sign. Delete the red formula and the red letters from your final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ROI and ROS are covered in Section 12.1 (pgs. 321-331).</a:t>
            </a:r>
          </a:p>
          <a:p>
            <a:pPr>
              <a:lnSpc>
                <a:spcPct val="80000"/>
              </a:lnSpc>
              <a:buFontTx/>
              <a:buChar char="•"/>
            </a:pPr>
            <a:r>
              <a:rPr lang="en-US" dirty="0" smtClean="0">
                <a:ea typeface="ＭＳ Ｐゴシック" pitchFamily="34" charset="-128"/>
              </a:rPr>
              <a:t> The “Projected Yearly Income Statement” slide relates directly to these two ratios.</a:t>
            </a:r>
          </a:p>
          <a:p>
            <a:pPr>
              <a:lnSpc>
                <a:spcPct val="80000"/>
              </a:lnSpc>
              <a:buFontTx/>
              <a:buChar char="•"/>
            </a:pPr>
            <a:r>
              <a:rPr lang="en-US" dirty="0" smtClean="0">
                <a:ea typeface="ＭＳ Ｐゴシック" pitchFamily="34" charset="-128"/>
              </a:rPr>
              <a:t> The “Start-Up Investment” amount comes from the previous slide, “Start-Up Investment.”</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12.1: “Return on Sales (ROS)” and “Return on Investment (ROI).” In Biotech or pg. 306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ROS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Return on Sales enables you to communicate how efficiently you’re creating wealth. The “Dollar Equivalent” shows the amount of profit you earn for every dollar of sales. For example, a 30% ROS would mean that $0.30 of every dollar is profit.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Preparing Your Final Slide</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In the red formulas, fill in the appropriate amounts for your business and change the font color of the red formula to black. (The top, black formula remains on your final slide so you will have a record of the formula you used to calculate your ROS and ROI.).</a:t>
            </a:r>
          </a:p>
        </p:txBody>
      </p:sp>
      <p:sp>
        <p:nvSpPr>
          <p:cNvPr id="56324" name="Slide Number Placeholder 3"/>
          <p:cNvSpPr>
            <a:spLocks noGrp="1"/>
          </p:cNvSpPr>
          <p:nvPr>
            <p:ph type="sldNum" sz="quarter" idx="5"/>
          </p:nvPr>
        </p:nvSpPr>
        <p:spPr bwMode="auto">
          <a:noFill/>
          <a:ln>
            <a:miter lim="800000"/>
            <a:headEnd/>
            <a:tailEnd/>
          </a:ln>
        </p:spPr>
        <p:txBody>
          <a:bodyPr/>
          <a:lstStyle/>
          <a:p>
            <a:fld id="{A43694EC-F33E-48DC-88DB-2D3D4EB6867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a:lnSpc>
                <a:spcPct val="90000"/>
              </a:lnSpc>
            </a:pPr>
            <a:r>
              <a:rPr lang="en-US" b="1" i="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Make sure your business’s name is clearly shown. Try to show it on one line, without squeezing. If you break your business name over a few lines, make sure to think about where you break the business name. </a:t>
            </a:r>
          </a:p>
          <a:p>
            <a:pPr>
              <a:lnSpc>
                <a:spcPct val="90000"/>
              </a:lnSpc>
              <a:buFontTx/>
              <a:buChar char="•"/>
            </a:pPr>
            <a:r>
              <a:rPr lang="en-US" dirty="0" smtClean="0">
                <a:ea typeface="ＭＳ Ｐゴシック" pitchFamily="34" charset="-128"/>
              </a:rPr>
              <a:t> </a:t>
            </a:r>
            <a:r>
              <a:rPr lang="en-US" i="1" dirty="0" smtClean="0">
                <a:ea typeface="ＭＳ Ｐゴシック" pitchFamily="34" charset="-128"/>
              </a:rPr>
              <a:t>Optional:</a:t>
            </a:r>
            <a:r>
              <a:rPr lang="en-US" dirty="0" smtClean="0">
                <a:ea typeface="ＭＳ Ｐゴシック" pitchFamily="34" charset="-128"/>
              </a:rPr>
              <a:t> Add a few words to describe the type of business if it isn’t obvious from the name. </a:t>
            </a:r>
            <a:r>
              <a:rPr lang="en-US" i="1" dirty="0" smtClean="0">
                <a:ea typeface="ＭＳ Ｐゴシック" pitchFamily="34" charset="-128"/>
              </a:rPr>
              <a:t>Example:</a:t>
            </a:r>
            <a:r>
              <a:rPr lang="en-US" dirty="0" smtClean="0">
                <a:ea typeface="ＭＳ Ｐゴシック" pitchFamily="34" charset="-128"/>
              </a:rPr>
              <a:t> If your business name is “Green Things” you could add “A Landscape Design Company.”</a:t>
            </a:r>
          </a:p>
          <a:p>
            <a:pPr>
              <a:lnSpc>
                <a:spcPct val="90000"/>
              </a:lnSpc>
              <a:buFontTx/>
              <a:buChar char="•"/>
            </a:pPr>
            <a:r>
              <a:rPr lang="en-US" dirty="0" smtClean="0">
                <a:ea typeface="ＭＳ Ｐゴシック" pitchFamily="34" charset="-128"/>
              </a:rPr>
              <a:t> If your business is a partnership or a corporation, you may need to list multiple entrepreneurs on this slide. </a:t>
            </a:r>
          </a:p>
          <a:p>
            <a:pPr>
              <a:lnSpc>
                <a:spcPct val="90000"/>
              </a:lnSpc>
              <a:buFontTx/>
              <a:buChar char="•"/>
            </a:pPr>
            <a:r>
              <a:rPr lang="en-US" dirty="0" smtClean="0">
                <a:ea typeface="ＭＳ Ｐゴシック" pitchFamily="34" charset="-128"/>
              </a:rPr>
              <a:t> As you work on your final presentation, feel free to change the font size, if you need to, when you are asked to fill in answers between brackets. Remember, you don't want to make the type too small. Your audience might have difficulty reading your presentations.</a:t>
            </a:r>
          </a:p>
          <a:p>
            <a:pPr>
              <a:lnSpc>
                <a:spcPct val="90000"/>
              </a:lnSpc>
              <a:buFontTx/>
              <a:buChar char="•"/>
            </a:pPr>
            <a:r>
              <a:rPr lang="en-US" dirty="0" smtClean="0">
                <a:ea typeface="ＭＳ Ｐゴシック" pitchFamily="34" charset="-128"/>
              </a:rPr>
              <a:t>  For your presentation you can delete all the notes on this template and replace them with notes that will help with your final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a:lnSpc>
                <a:spcPct val="90000"/>
              </a:lnSpc>
            </a:pPr>
            <a:r>
              <a:rPr lang="en-US" b="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Obtaining Financing is covered in Section 13.2 (pgs. 355-363).</a:t>
            </a:r>
          </a:p>
          <a:p>
            <a:pPr>
              <a:lnSpc>
                <a:spcPct val="90000"/>
              </a:lnSpc>
              <a:buFontTx/>
              <a:buChar char="•"/>
            </a:pPr>
            <a:r>
              <a:rPr lang="en-US" dirty="0" smtClean="0">
                <a:ea typeface="ＭＳ Ｐゴシック" pitchFamily="34" charset="-128"/>
              </a:rPr>
              <a:t> Total Start-Up Investment comes from the “Start-Up Investment” slide.</a:t>
            </a:r>
          </a:p>
          <a:p>
            <a:pPr>
              <a:lnSpc>
                <a:spcPct val="90000"/>
              </a:lnSpc>
              <a:buFontTx/>
              <a:buChar char="•"/>
            </a:pPr>
            <a:endParaRPr lang="en-US" dirty="0" smtClean="0">
              <a:ea typeface="ＭＳ Ｐゴシック" pitchFamily="34" charset="-128"/>
            </a:endParaRPr>
          </a:p>
          <a:p>
            <a:pPr>
              <a:lnSpc>
                <a:spcPct val="9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9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90000"/>
              </a:lnSpc>
              <a:buFontTx/>
              <a:buChar char="•"/>
            </a:pPr>
            <a:r>
              <a:rPr lang="en-US" dirty="0" smtClean="0">
                <a:ea typeface="ＭＳ Ｐゴシック" pitchFamily="34" charset="-128"/>
              </a:rPr>
              <a:t> Section 13.2: “Break-Even Analysis” and “Break-Even Point.” In Biotech or pgs. 310-314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Obligations</a:t>
            </a:r>
          </a:p>
          <a:p>
            <a:pPr>
              <a:lnSpc>
                <a:spcPct val="90000"/>
              </a:lnSpc>
              <a:buFontTx/>
              <a:buChar char="•"/>
            </a:pPr>
            <a:r>
              <a:rPr lang="en-US" dirty="0" smtClean="0">
                <a:ea typeface="ＭＳ Ｐゴシック" pitchFamily="34" charset="-128"/>
              </a:rPr>
              <a:t> One thing to keep in mind when you consider financing strategies is what you obligation is to the person or business who provided your financing. A debt must be repaid in a fixed amount of time, in set payments, at a certain rate of interest, no matter whether the business is profitable. Equity is an exchange of capital for ownership in the business. Investors understand that the business may not be profitable, but if it is, they will be entitled to a percentage of the profit. Shareholders may also wish to share in the decision-making for the company.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Social responsibility and philanthropy are covered in Section 5.2 (pgs. 115-128).</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Be Creative</a:t>
            </a:r>
            <a:r>
              <a:rPr lang="en-US" dirty="0" smtClean="0">
                <a:ea typeface="ＭＳ Ｐゴシック" pitchFamily="34" charset="-128"/>
              </a:rPr>
              <a:t> </a:t>
            </a:r>
          </a:p>
          <a:p>
            <a:pPr>
              <a:lnSpc>
                <a:spcPct val="80000"/>
              </a:lnSpc>
              <a:buFontTx/>
              <a:buChar char="•"/>
            </a:pPr>
            <a:r>
              <a:rPr lang="en-US" dirty="0" smtClean="0">
                <a:ea typeface="ＭＳ Ｐゴシック" pitchFamily="34" charset="-128"/>
              </a:rPr>
              <a:t> Start-ups are usually strapped for cash. Be creative in your philanthropy. The effort should be in line with the business or your personal interests. Consider how much your time and talents are worth if they were donated to a particular cause. For example, 5 hours per month of tutoring at $20/hour is an “in-kind donation” of $1,200 a year.</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Assessments</a:t>
            </a:r>
          </a:p>
          <a:p>
            <a:pPr>
              <a:lnSpc>
                <a:spcPct val="80000"/>
              </a:lnSpc>
              <a:buFontTx/>
              <a:buChar char="•"/>
            </a:pPr>
            <a:r>
              <a:rPr lang="en-US" dirty="0" smtClean="0">
                <a:ea typeface="ＭＳ Ｐゴシック" pitchFamily="34" charset="-128"/>
              </a:rPr>
              <a:t> Section 5.1: “Ethical Business Behavior.” In Biotech or pgs. 255-257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5.2: “Socially Responsible Business &amp; Philanthropy.” In Biotech or pgs. 258-260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5.2: “Social Responsibility.” In Biotech or pg. 261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pPr>
              <a:lnSpc>
                <a:spcPct val="90000"/>
              </a:lnSpc>
            </a:pPr>
            <a:r>
              <a:rPr lang="en-US" b="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Goal setting is covered in a special section on pages 132-133.</a:t>
            </a:r>
          </a:p>
          <a:p>
            <a:pPr>
              <a:lnSpc>
                <a:spcPct val="90000"/>
              </a:lnSpc>
              <a:buFontTx/>
              <a:buChar char="•"/>
            </a:pPr>
            <a:r>
              <a:rPr lang="en-US" dirty="0" smtClean="0">
                <a:ea typeface="ＭＳ Ｐゴシック" pitchFamily="34" charset="-128"/>
              </a:rPr>
              <a:t> Planning for business growth is covered in Section 21.1 (pgs. 559-566).</a:t>
            </a:r>
          </a:p>
          <a:p>
            <a:pPr>
              <a:lnSpc>
                <a:spcPct val="90000"/>
              </a:lnSpc>
              <a:buFontTx/>
              <a:buChar char="•"/>
            </a:pPr>
            <a:r>
              <a:rPr lang="en-US" dirty="0" smtClean="0">
                <a:ea typeface="ＭＳ Ｐゴシック" pitchFamily="34" charset="-128"/>
              </a:rPr>
              <a:t> The challenges of growth are covered in Section 21.2 (pgs. 567-570).</a:t>
            </a:r>
          </a:p>
          <a:p>
            <a:pPr>
              <a:lnSpc>
                <a:spcPct val="90000"/>
              </a:lnSpc>
              <a:buFontTx/>
              <a:buChar char="•"/>
            </a:pPr>
            <a:r>
              <a:rPr lang="en-US" dirty="0" smtClean="0">
                <a:ea typeface="ＭＳ Ｐゴシック" pitchFamily="34" charset="-128"/>
              </a:rPr>
              <a:t> Exit strategies are covered in Section 22.2 (pgs. 587-598).</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Short-Term Vs. Long-Term</a:t>
            </a:r>
          </a:p>
          <a:p>
            <a:pPr>
              <a:lnSpc>
                <a:spcPct val="90000"/>
              </a:lnSpc>
              <a:buFontTx/>
              <a:buChar char="•"/>
            </a:pPr>
            <a:r>
              <a:rPr lang="en-US" dirty="0" smtClean="0">
                <a:ea typeface="ＭＳ Ｐゴシック" pitchFamily="34" charset="-128"/>
              </a:rPr>
              <a:t> Short-term goals are those goals that you set for the next one or two years. Long-term goals can focus on goals that range from 3 years or longer. Remember to relate your goals to your business idea. Make sure you take the steps you to take to meet your long-term goals (certificates, permits, licenses, etc.)</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9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90000"/>
              </a:lnSpc>
              <a:buFontTx/>
              <a:buChar char="•"/>
            </a:pPr>
            <a:r>
              <a:rPr lang="en-US" dirty="0" smtClean="0">
                <a:ea typeface="ＭＳ Ｐゴシック" pitchFamily="34" charset="-128"/>
              </a:rPr>
              <a:t> Section 21.1: “Planning for Business Growth.” In Biotech or pgs. 351–352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21.2: “Challenges of Growth.” In Biotech or pgs. 353–355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22.1: “Franchising &amp; Licensing.”” In Biotech or pg. 356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22.2: “Exit Strategies.” In Biotech or pgs. 357–362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r>
              <a:rPr lang="en-US" b="1" u="sng" smtClean="0">
                <a:ea typeface="ＭＳ Ｐゴシック" pitchFamily="34" charset="-128"/>
              </a:rPr>
              <a:t>Student Notes:</a:t>
            </a:r>
          </a:p>
          <a:p>
            <a:pPr>
              <a:buFontTx/>
              <a:buChar char="•"/>
            </a:pPr>
            <a:r>
              <a:rPr lang="en-US" smtClean="0">
                <a:ea typeface="ＭＳ Ｐゴシック" pitchFamily="34" charset="-128"/>
              </a:rPr>
              <a:t> Remember to thank your audience.</a:t>
            </a:r>
          </a:p>
          <a:p>
            <a:pPr>
              <a:buFontTx/>
              <a:buChar char="•"/>
            </a:pPr>
            <a:r>
              <a:rPr lang="en-US" smtClean="0">
                <a:ea typeface="ＭＳ Ｐゴシック" pitchFamily="34" charset="-128"/>
              </a:rPr>
              <a:t> This is your last chance to remind the audience of your company’s slogan and its name. Say them slowly. Don’t rush through your closing screen.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a:lstStyle/>
          <a:p>
            <a:pPr>
              <a:lnSpc>
                <a:spcPct val="80000"/>
              </a:lnSpc>
            </a:pPr>
            <a:r>
              <a:rPr lang="en-US" b="1" i="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Sometimes judges (or investors) don’t know exactly what you are selling. You have the opportunity in this slide to present your product or service in a clear and compelling way. Sell it! You can show sample products, your brochures, portfolios, or flyers. You need to articulate the unique features of your product or service and how it will benefit your customers. It’s show time during this slide!</a:t>
            </a:r>
          </a:p>
          <a:p>
            <a:pPr>
              <a:lnSpc>
                <a:spcPct val="80000"/>
              </a:lnSpc>
              <a:buFontTx/>
              <a:buChar char="•"/>
            </a:pPr>
            <a:r>
              <a:rPr lang="en-US" dirty="0" smtClean="0">
                <a:ea typeface="ＭＳ Ｐゴシック" pitchFamily="34" charset="-128"/>
              </a:rPr>
              <a:t> Mission statements are covered on pg. 194.</a:t>
            </a:r>
          </a:p>
          <a:p>
            <a:pPr>
              <a:lnSpc>
                <a:spcPct val="80000"/>
              </a:lnSpc>
              <a:buFontTx/>
              <a:buChar char="•"/>
            </a:pPr>
            <a:r>
              <a:rPr lang="en-US" dirty="0" smtClean="0">
                <a:ea typeface="ＭＳ Ｐゴシック" pitchFamily="34" charset="-128"/>
              </a:rPr>
              <a:t> Recognizing business opportunities is covered on pgs. 147-160</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p>
          <a:p>
            <a:pPr>
              <a:lnSpc>
                <a:spcPct val="80000"/>
              </a:lnSpc>
            </a:pPr>
            <a:r>
              <a:rPr lang="en-US" dirty="0" smtClean="0">
                <a:ea typeface="ＭＳ Ｐゴシック" pitchFamily="34" charset="-128"/>
              </a:rPr>
              <a:t>This slide relates to the following business plan exercises: </a:t>
            </a:r>
          </a:p>
          <a:p>
            <a:pPr>
              <a:lnSpc>
                <a:spcPct val="80000"/>
              </a:lnSpc>
              <a:buFontTx/>
              <a:buChar char="•"/>
            </a:pPr>
            <a:r>
              <a:rPr lang="en-US" dirty="0" smtClean="0">
                <a:ea typeface="ＭＳ Ｐゴシック" pitchFamily="34" charset="-128"/>
              </a:rPr>
              <a:t> Section 4.1: “Business Communications.” In Biotech or pg. 251 in the </a:t>
            </a:r>
            <a:r>
              <a:rPr lang="en-US" i="1" dirty="0" smtClean="0">
                <a:ea typeface="ＭＳ Ｐゴシック" pitchFamily="34" charset="-128"/>
              </a:rPr>
              <a:t>Business Plan Project (Student Activity Workbook)</a:t>
            </a:r>
            <a:r>
              <a:rPr lang="en-US" dirty="0" smtClean="0">
                <a:ea typeface="ＭＳ Ｐゴシック" pitchFamily="34" charset="-128"/>
              </a:rPr>
              <a:t>. Helps you develop a motto, slogan, or mission and your business card.</a:t>
            </a:r>
          </a:p>
          <a:p>
            <a:pPr>
              <a:lnSpc>
                <a:spcPct val="80000"/>
              </a:lnSpc>
              <a:buFontTx/>
              <a:buChar char="•"/>
            </a:pPr>
            <a:r>
              <a:rPr lang="en-US" dirty="0" smtClean="0">
                <a:ea typeface="ＭＳ Ｐゴシック" pitchFamily="34" charset="-128"/>
              </a:rPr>
              <a:t> If you are using the </a:t>
            </a:r>
            <a:r>
              <a:rPr lang="en-US" i="1" dirty="0" smtClean="0">
                <a:ea typeface="ＭＳ Ｐゴシック" pitchFamily="34" charset="-128"/>
              </a:rPr>
              <a:t>Business Plan Project</a:t>
            </a:r>
            <a:r>
              <a:rPr lang="en-US" dirty="0" smtClean="0">
                <a:ea typeface="ＭＳ Ｐゴシック" pitchFamily="34" charset="-128"/>
              </a:rPr>
              <a:t> (in the </a:t>
            </a:r>
            <a:r>
              <a:rPr lang="en-US" i="1" dirty="0" smtClean="0">
                <a:ea typeface="ＭＳ Ｐゴシック" pitchFamily="34" charset="-128"/>
              </a:rPr>
              <a:t>Student Activity Workbook</a:t>
            </a:r>
            <a:r>
              <a:rPr lang="en-US" dirty="0" smtClean="0">
                <a:ea typeface="ＭＳ Ｐゴシック" pitchFamily="34" charset="-128"/>
              </a:rPr>
              <a:t>), do the exercise on pg. 264, “Begin Filling in Your Business Plan.”</a:t>
            </a:r>
          </a:p>
          <a:p>
            <a:pPr>
              <a:lnSpc>
                <a:spcPct val="80000"/>
              </a:lnSpc>
              <a:buFontTx/>
              <a:buChar char="•"/>
            </a:pPr>
            <a:r>
              <a:rPr lang="en-US" dirty="0" smtClean="0">
                <a:ea typeface="ＭＳ Ｐゴシック" pitchFamily="34" charset="-128"/>
              </a:rPr>
              <a:t> Section 6.2: “Business Opportunity.” In Biotech or pgs. 265-266 in the </a:t>
            </a:r>
            <a:r>
              <a:rPr lang="en-US" i="1" dirty="0" smtClean="0">
                <a:ea typeface="ＭＳ Ｐゴシック" pitchFamily="34" charset="-128"/>
              </a:rPr>
              <a:t>Business Plan Project (Student Activity Workbook)</a:t>
            </a:r>
            <a:r>
              <a:rPr lang="en-US" dirty="0" smtClean="0">
                <a:ea typeface="ＭＳ Ｐゴシック" pitchFamily="34" charset="-128"/>
              </a:rPr>
              <a:t>. Leads you through a SWOT analysis of your business opportunity.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a:lnSpc>
                <a:spcPct val="80000"/>
              </a:lnSpc>
            </a:pPr>
            <a:r>
              <a:rPr lang="en-US" b="1" i="1" u="sng" dirty="0" smtClean="0">
                <a:ea typeface="ＭＳ Ｐゴシック" pitchFamily="34" charset="-128"/>
              </a:rPr>
              <a:t>Student Notes:</a:t>
            </a:r>
          </a:p>
          <a:p>
            <a:pPr>
              <a:lnSpc>
                <a:spcPct val="80000"/>
              </a:lnSpc>
            </a:pPr>
            <a:r>
              <a:rPr lang="en-US" i="1" dirty="0" smtClean="0">
                <a:ea typeface="ＭＳ Ｐゴシック" pitchFamily="34" charset="-128"/>
              </a:rPr>
              <a:t>Types of Business</a:t>
            </a:r>
          </a:p>
          <a:p>
            <a:pPr>
              <a:lnSpc>
                <a:spcPct val="80000"/>
              </a:lnSpc>
              <a:buFontTx/>
              <a:buChar char="•"/>
            </a:pPr>
            <a:r>
              <a:rPr lang="en-US" dirty="0" smtClean="0">
                <a:ea typeface="ＭＳ Ｐゴシック" pitchFamily="34" charset="-128"/>
              </a:rPr>
              <a:t> Your business might be a combination of two types of business or more. For example, if your business makes baskets,  it would be considered a manufacturing business. If you also sell directly to consumers, you would be a retail company as well. And, if you offer lower prices for bulk orders to a local store, you also operate as a wholesale business. So you would be a retail-wholesale-manufacturer. (Covered in Section 3.1, pgs. 51-55.)</a:t>
            </a:r>
          </a:p>
          <a:p>
            <a:pPr>
              <a:lnSpc>
                <a:spcPct val="80000"/>
              </a:lnSpc>
              <a:buFontTx/>
              <a:buChar char="•"/>
            </a:pPr>
            <a:r>
              <a:rPr lang="en-US" dirty="0" smtClean="0">
                <a:ea typeface="ＭＳ Ｐゴシック" pitchFamily="34" charset="-128"/>
              </a:rPr>
              <a:t> Most student businesses are either a sole proprietorship or a partnership. (Covered in Section 3.2, pgs. 56-65.)</a:t>
            </a:r>
          </a:p>
          <a:p>
            <a:pPr>
              <a:lnSpc>
                <a:spcPct val="80000"/>
              </a:lnSpc>
              <a:buFontTx/>
              <a:buChar char="•"/>
            </a:pPr>
            <a:r>
              <a:rPr lang="en-US" dirty="0" smtClean="0">
                <a:ea typeface="ＭＳ Ｐゴシック" pitchFamily="34" charset="-128"/>
              </a:rPr>
              <a:t> The type of business you choose will affect the Economics of One Unit (Slide 14) and the Projected Annual Income Statement (Slide 19).</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Assessments</a:t>
            </a:r>
          </a:p>
          <a:p>
            <a:pPr>
              <a:lnSpc>
                <a:spcPct val="80000"/>
              </a:lnSpc>
            </a:pPr>
            <a:r>
              <a:rPr lang="en-US" dirty="0" smtClean="0">
                <a:ea typeface="ＭＳ Ｐゴシック" pitchFamily="34" charset="-128"/>
              </a:rPr>
              <a:t>You can complete these self assessments (either in Biotech or the </a:t>
            </a:r>
            <a:r>
              <a:rPr lang="en-US" i="1" dirty="0" smtClean="0">
                <a:ea typeface="ＭＳ Ｐゴシック" pitchFamily="34" charset="-128"/>
              </a:rPr>
              <a:t>Business Plan Project</a:t>
            </a:r>
            <a:r>
              <a:rPr lang="en-US" dirty="0" smtClean="0">
                <a:ea typeface="ＭＳ Ｐゴシック" pitchFamily="34" charset="-128"/>
              </a:rPr>
              <a:t> in your </a:t>
            </a:r>
            <a:r>
              <a:rPr lang="en-US" i="1" dirty="0" smtClean="0">
                <a:ea typeface="ＭＳ Ｐゴシック" pitchFamily="34" charset="-128"/>
              </a:rPr>
              <a:t>Student Activity Workbook ) </a:t>
            </a:r>
            <a:r>
              <a:rPr lang="en-US" dirty="0" smtClean="0">
                <a:ea typeface="ＭＳ Ｐゴシック" pitchFamily="34" charset="-128"/>
              </a:rPr>
              <a:t>to evaluate your response to various types of business and business ownership.</a:t>
            </a:r>
          </a:p>
          <a:p>
            <a:pPr>
              <a:lnSpc>
                <a:spcPct val="80000"/>
              </a:lnSpc>
              <a:buFontTx/>
              <a:buChar char="•"/>
            </a:pPr>
            <a:r>
              <a:rPr lang="en-US" dirty="0" smtClean="0">
                <a:ea typeface="ＭＳ Ｐゴシック" pitchFamily="34" charset="-128"/>
              </a:rPr>
              <a:t> Section 3.1: “Type of Business.”  In Biotech or pgs. 240-242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3.2: “Type of Business Ownership.”  In Biotech, or pgs. 244-246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3.1: “Type of Business.” In Biotech or pg. 243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3.2: “Type of Business Ownership.” In Biotech or pg. 247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a:lstStyle/>
          <a:p>
            <a:pPr>
              <a:lnSpc>
                <a:spcPct val="90000"/>
              </a:lnSpc>
            </a:pPr>
            <a:r>
              <a:rPr lang="en-US" b="1" i="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Chapters 1 (pgs. 4-21), 2 (pgs. 26-45), and 4 (pgs. 74-97) deal with the characteristics of an entrepreneur and specific knowledge and skills required by entrepreneurs.</a:t>
            </a:r>
          </a:p>
          <a:p>
            <a:pPr>
              <a:lnSpc>
                <a:spcPct val="90000"/>
              </a:lnSpc>
              <a:buFontTx/>
              <a:buChar char="•"/>
            </a:pPr>
            <a:r>
              <a:rPr lang="en-US" dirty="0" smtClean="0">
                <a:ea typeface="ＭＳ Ｐゴシック" pitchFamily="34" charset="-128"/>
              </a:rPr>
              <a:t> For qualifications, consider what you are passionate about and what unique knowledge you may possess. Assess not only your own skills, but those of your network of friends and family.</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Assessments</a:t>
            </a:r>
          </a:p>
          <a:p>
            <a:pPr>
              <a:lnSpc>
                <a:spcPct val="90000"/>
              </a:lnSpc>
              <a:buFontTx/>
              <a:buChar char="•"/>
            </a:pPr>
            <a:r>
              <a:rPr lang="en-US" dirty="0" smtClean="0">
                <a:ea typeface="ＭＳ Ｐゴシック" pitchFamily="34" charset="-128"/>
              </a:rPr>
              <a:t> Section 4.1: “Communicating in Business.” In Biotech or pgs. 248-250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90000"/>
              </a:lnSpc>
              <a:buFontTx/>
              <a:buChar char="•"/>
            </a:pPr>
            <a:r>
              <a:rPr lang="en-US" dirty="0" smtClean="0">
                <a:ea typeface="ＭＳ Ｐゴシック" pitchFamily="34" charset="-128"/>
              </a:rPr>
              <a:t> Section 4.2: “Assessment: Negotiating.”  In Biotech or pgs. 252-253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a:normAutofit lnSpcReduction="10000"/>
          </a:bodyPr>
          <a:lstStyle/>
          <a:p>
            <a:pPr>
              <a:lnSpc>
                <a:spcPct val="80000"/>
              </a:lnSpc>
            </a:pPr>
            <a:r>
              <a:rPr lang="en-US" sz="900" b="1" u="sng" dirty="0" smtClean="0">
                <a:ea typeface="ＭＳ Ｐゴシック" pitchFamily="34" charset="-128"/>
              </a:rPr>
              <a:t>Student Notes:</a:t>
            </a:r>
          </a:p>
          <a:p>
            <a:pPr>
              <a:lnSpc>
                <a:spcPct val="80000"/>
              </a:lnSpc>
              <a:buFontTx/>
              <a:buChar char="•"/>
            </a:pPr>
            <a:r>
              <a:rPr lang="en-US" sz="900" dirty="0" smtClean="0">
                <a:ea typeface="ＭＳ Ｐゴシック" pitchFamily="34" charset="-128"/>
              </a:rPr>
              <a:t> Market research is covered in Section 7.1 (pgs. 167-175).</a:t>
            </a:r>
          </a:p>
          <a:p>
            <a:pPr>
              <a:lnSpc>
                <a:spcPct val="80000"/>
              </a:lnSpc>
            </a:pPr>
            <a:endParaRPr lang="en-US" sz="900" dirty="0" smtClean="0">
              <a:ea typeface="ＭＳ Ｐゴシック" pitchFamily="34" charset="-128"/>
            </a:endParaRPr>
          </a:p>
          <a:p>
            <a:pPr>
              <a:lnSpc>
                <a:spcPct val="80000"/>
              </a:lnSpc>
            </a:pPr>
            <a:r>
              <a:rPr lang="en-US" sz="900" i="1" dirty="0" smtClean="0">
                <a:ea typeface="ＭＳ Ｐゴシック" pitchFamily="34" charset="-128"/>
              </a:rPr>
              <a:t>Business Plan Exercises</a:t>
            </a:r>
            <a:endParaRPr lang="en-US" sz="900" dirty="0" smtClean="0">
              <a:ea typeface="ＭＳ Ｐゴシック" pitchFamily="34" charset="-128"/>
            </a:endParaRPr>
          </a:p>
          <a:p>
            <a:pPr>
              <a:lnSpc>
                <a:spcPct val="80000"/>
              </a:lnSpc>
            </a:pPr>
            <a:r>
              <a:rPr lang="en-US" sz="900" dirty="0" smtClean="0">
                <a:ea typeface="ＭＳ Ｐゴシック" pitchFamily="34" charset="-128"/>
              </a:rPr>
              <a:t>This slide relates to the following business plan exercises:</a:t>
            </a:r>
            <a:endParaRPr lang="en-US" sz="900" i="1" dirty="0" smtClean="0">
              <a:ea typeface="ＭＳ Ｐゴシック" pitchFamily="34" charset="-128"/>
            </a:endParaRPr>
          </a:p>
          <a:p>
            <a:pPr>
              <a:lnSpc>
                <a:spcPct val="80000"/>
              </a:lnSpc>
              <a:buFontTx/>
              <a:buChar char="•"/>
            </a:pPr>
            <a:r>
              <a:rPr lang="en-US" sz="900" dirty="0" smtClean="0">
                <a:ea typeface="ＭＳ Ｐゴシック" pitchFamily="34" charset="-128"/>
              </a:rPr>
              <a:t> Section 7.1: “Market Research.” In Biotech or pgs. 267-269 in the </a:t>
            </a:r>
            <a:r>
              <a:rPr lang="en-US" sz="900" i="1" dirty="0" smtClean="0">
                <a:ea typeface="ＭＳ Ｐゴシック" pitchFamily="34" charset="-128"/>
              </a:rPr>
              <a:t>Business Plan Project (Student Activity Workbook)</a:t>
            </a:r>
            <a:r>
              <a:rPr lang="en-US" sz="900" dirty="0" smtClean="0">
                <a:ea typeface="ＭＳ Ｐゴシック" pitchFamily="34" charset="-128"/>
              </a:rPr>
              <a:t>.</a:t>
            </a:r>
          </a:p>
          <a:p>
            <a:pPr>
              <a:lnSpc>
                <a:spcPct val="80000"/>
              </a:lnSpc>
              <a:buFontTx/>
              <a:buChar char="•"/>
            </a:pPr>
            <a:endParaRPr lang="en-US" sz="900" dirty="0" smtClean="0">
              <a:ea typeface="ＭＳ Ｐゴシック" pitchFamily="34" charset="-128"/>
            </a:endParaRPr>
          </a:p>
          <a:p>
            <a:pPr>
              <a:lnSpc>
                <a:spcPct val="80000"/>
              </a:lnSpc>
            </a:pPr>
            <a:r>
              <a:rPr lang="en-US" sz="900" i="1" dirty="0" smtClean="0">
                <a:ea typeface="ＭＳ Ｐゴシック" pitchFamily="34" charset="-128"/>
              </a:rPr>
              <a:t>Online Sources of Marketing Information</a:t>
            </a:r>
          </a:p>
          <a:p>
            <a:pPr>
              <a:lnSpc>
                <a:spcPct val="80000"/>
              </a:lnSpc>
              <a:buFontTx/>
              <a:buChar char="•"/>
            </a:pPr>
            <a:r>
              <a:rPr lang="en-US" sz="900" dirty="0" smtClean="0">
                <a:ea typeface="ＭＳ Ｐゴシック" pitchFamily="34" charset="-128"/>
              </a:rPr>
              <a:t> www.bizstats.org – For information on specific industries (such as average sales, average Return on Sales, etc.)</a:t>
            </a:r>
          </a:p>
          <a:p>
            <a:pPr>
              <a:lnSpc>
                <a:spcPct val="80000"/>
              </a:lnSpc>
              <a:buFontTx/>
              <a:buChar char="•"/>
            </a:pPr>
            <a:r>
              <a:rPr lang="en-US" sz="900" dirty="0" smtClean="0">
                <a:ea typeface="ＭＳ Ｐゴシック" pitchFamily="34" charset="-128"/>
              </a:rPr>
              <a:t> www.zipskinny.com – Provides a detailed profile of a market by ZIP code</a:t>
            </a:r>
          </a:p>
          <a:p>
            <a:pPr>
              <a:lnSpc>
                <a:spcPct val="80000"/>
              </a:lnSpc>
              <a:buFontTx/>
              <a:buChar char="•"/>
            </a:pPr>
            <a:r>
              <a:rPr lang="en-US" sz="900" dirty="0" smtClean="0">
                <a:ea typeface="ＭＳ Ｐゴシック" pitchFamily="34" charset="-128"/>
              </a:rPr>
              <a:t> www.chamber of commerce.com – Local demographic info and business support services</a:t>
            </a:r>
          </a:p>
          <a:p>
            <a:pPr>
              <a:lnSpc>
                <a:spcPct val="80000"/>
              </a:lnSpc>
              <a:buFontTx/>
              <a:buChar char="•"/>
            </a:pPr>
            <a:r>
              <a:rPr lang="en-US" sz="900" dirty="0" smtClean="0">
                <a:ea typeface="ＭＳ Ｐゴシック" pitchFamily="34" charset="-128"/>
              </a:rPr>
              <a:t> www.census.gov – Click “American Fact Finder” for search options.</a:t>
            </a:r>
          </a:p>
          <a:p>
            <a:pPr>
              <a:lnSpc>
                <a:spcPct val="80000"/>
              </a:lnSpc>
              <a:buFontTx/>
              <a:buChar char="•"/>
            </a:pPr>
            <a:r>
              <a:rPr lang="en-US" sz="900" dirty="0" smtClean="0">
                <a:ea typeface="ＭＳ Ｐゴシック" pitchFamily="34" charset="-128"/>
              </a:rPr>
              <a:t> www.claritas.com – Focuses on market segmentation.</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Calculating the Target Market</a:t>
            </a:r>
          </a:p>
          <a:p>
            <a:pPr>
              <a:lnSpc>
                <a:spcPct val="80000"/>
              </a:lnSpc>
              <a:buFontTx/>
              <a:buChar char="•"/>
            </a:pPr>
            <a:r>
              <a:rPr lang="en-US" sz="900" dirty="0" smtClean="0">
                <a:ea typeface="ＭＳ Ｐゴシック" pitchFamily="34" charset="-128"/>
              </a:rPr>
              <a:t> Multiply the Total Population by the percentage of the population with the characteristics of the target market (age, gender, average household income, etc.). </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Calculating the Potential Market Size</a:t>
            </a:r>
          </a:p>
          <a:p>
            <a:pPr>
              <a:lnSpc>
                <a:spcPct val="80000"/>
              </a:lnSpc>
              <a:buFontTx/>
              <a:buChar char="•"/>
            </a:pPr>
            <a:r>
              <a:rPr lang="en-US" sz="900" dirty="0" smtClean="0">
                <a:ea typeface="ＭＳ Ｐゴシック" pitchFamily="34" charset="-128"/>
              </a:rPr>
              <a:t> Research a sample of your target market to see what percentage would be willing to try your product or service. Multiply the Target Market by the percentage who would be willing to try your product/service. </a:t>
            </a:r>
            <a:endParaRPr lang="en-US" sz="900" i="1" dirty="0" smtClean="0">
              <a:ea typeface="ＭＳ Ｐゴシック" pitchFamily="34" charset="-128"/>
            </a:endParaRP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Multiple Markets</a:t>
            </a:r>
            <a:endParaRPr lang="en-US" sz="900" dirty="0" smtClean="0">
              <a:ea typeface="ＭＳ Ｐゴシック" pitchFamily="34" charset="-128"/>
            </a:endParaRPr>
          </a:p>
          <a:p>
            <a:pPr>
              <a:lnSpc>
                <a:spcPct val="80000"/>
              </a:lnSpc>
              <a:buFontTx/>
              <a:buChar char="•"/>
            </a:pPr>
            <a:r>
              <a:rPr lang="en-US" sz="900" dirty="0" smtClean="0">
                <a:ea typeface="ＭＳ Ｐゴシック" pitchFamily="34" charset="-128"/>
              </a:rPr>
              <a:t> This slide analyzes one market, but a business can have multiple markets. For the purposes of this business plan, use this slide to analyze </a:t>
            </a:r>
            <a:r>
              <a:rPr lang="en-US" sz="900" i="1" dirty="0" smtClean="0">
                <a:ea typeface="ＭＳ Ｐゴシック" pitchFamily="34" charset="-128"/>
              </a:rPr>
              <a:t>only</a:t>
            </a:r>
            <a:r>
              <a:rPr lang="en-US" sz="900" dirty="0" smtClean="0">
                <a:ea typeface="ＭＳ Ｐゴシック" pitchFamily="34" charset="-128"/>
              </a:rPr>
              <a:t> the primary market.  </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Period of Time</a:t>
            </a:r>
            <a:endParaRPr lang="en-US" sz="900" dirty="0" smtClean="0">
              <a:ea typeface="ＭＳ Ｐゴシック" pitchFamily="34" charset="-128"/>
            </a:endParaRPr>
          </a:p>
          <a:p>
            <a:pPr>
              <a:lnSpc>
                <a:spcPct val="80000"/>
              </a:lnSpc>
              <a:buFontTx/>
              <a:buChar char="•"/>
            </a:pPr>
            <a:r>
              <a:rPr lang="en-US" sz="900" dirty="0" smtClean="0">
                <a:ea typeface="ＭＳ Ｐゴシック" pitchFamily="34" charset="-128"/>
              </a:rPr>
              <a:t> In the course of the five years covered by a typical Business Plan, a business’s market can change. For the purposes of this business plan, use this slide to analyze your market for the first year </a:t>
            </a:r>
            <a:r>
              <a:rPr lang="en-US" sz="900" i="1" dirty="0" smtClean="0">
                <a:ea typeface="ＭＳ Ｐゴシック" pitchFamily="34" charset="-128"/>
              </a:rPr>
              <a:t>only.</a:t>
            </a:r>
            <a:endParaRPr lang="en-US" sz="900"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Targeting your market is covered in Section 7.1 (pgs. 170-171).</a:t>
            </a:r>
          </a:p>
          <a:p>
            <a:pPr>
              <a:lnSpc>
                <a:spcPct val="80000"/>
              </a:lnSpc>
              <a:buFontTx/>
              <a:buChar char="•"/>
            </a:pPr>
            <a:r>
              <a:rPr lang="en-US" dirty="0" smtClean="0">
                <a:ea typeface="ＭＳ Ｐゴシック" pitchFamily="34" charset="-128"/>
              </a:rPr>
              <a:t> The more detail, the better!</a:t>
            </a:r>
          </a:p>
          <a:p>
            <a:pPr>
              <a:lnSpc>
                <a:spcPct val="80000"/>
              </a:lnSpc>
              <a:buFontTx/>
              <a:buChar char="•"/>
            </a:pPr>
            <a:r>
              <a:rPr lang="en-US" dirty="0" smtClean="0">
                <a:ea typeface="ＭＳ Ｐゴシック" pitchFamily="34" charset="-128"/>
              </a:rPr>
              <a:t> Demographics and </a:t>
            </a:r>
            <a:r>
              <a:rPr lang="en-US" dirty="0" err="1" smtClean="0">
                <a:ea typeface="ＭＳ Ｐゴシック" pitchFamily="34" charset="-128"/>
              </a:rPr>
              <a:t>geographics</a:t>
            </a:r>
            <a:r>
              <a:rPr lang="en-US" dirty="0" smtClean="0">
                <a:ea typeface="ＭＳ Ｐゴシック" pitchFamily="34" charset="-128"/>
              </a:rPr>
              <a:t> help communicate who will buy. Sources for demographic and geographic data were shown on the previous slide, “Market Analysis.”</a:t>
            </a:r>
          </a:p>
          <a:p>
            <a:pPr>
              <a:lnSpc>
                <a:spcPct val="80000"/>
              </a:lnSpc>
              <a:buFontTx/>
              <a:buChar char="•"/>
            </a:pPr>
            <a:r>
              <a:rPr lang="en-US" dirty="0" smtClean="0">
                <a:ea typeface="ＭＳ Ｐゴシック" pitchFamily="34" charset="-128"/>
              </a:rPr>
              <a:t> Psychographics communicate what makes your target market want to buy.</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Multiple Market Segments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Often a product or service will be sold to more than one target market segment. For the purposes of this business plan, use only your </a:t>
            </a:r>
            <a:r>
              <a:rPr lang="en-US" i="1" dirty="0" smtClean="0">
                <a:ea typeface="ＭＳ Ｐゴシック" pitchFamily="34" charset="-128"/>
              </a:rPr>
              <a:t>primary</a:t>
            </a:r>
            <a:r>
              <a:rPr lang="en-US" dirty="0" smtClean="0">
                <a:ea typeface="ＭＳ Ｐゴシック" pitchFamily="34" charset="-128"/>
              </a:rPr>
              <a:t> target market.</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Conducting Surveys </a:t>
            </a:r>
          </a:p>
          <a:p>
            <a:pPr>
              <a:lnSpc>
                <a:spcPct val="80000"/>
              </a:lnSpc>
              <a:buFontTx/>
              <a:buChar char="•"/>
            </a:pPr>
            <a:r>
              <a:rPr lang="en-US" dirty="0" smtClean="0">
                <a:ea typeface="ＭＳ Ｐゴシック" pitchFamily="34" charset="-128"/>
              </a:rPr>
              <a:t> You can conduct primary research, such as a written or web-based survey (www.surveymonkey.com), to learn more about your customer’s purchasing behavior. The article, “How Marketing Plans Work,” lists sample questions you can ask to gain psychographic information from customers. It’s available at:</a:t>
            </a:r>
          </a:p>
          <a:p>
            <a:pPr>
              <a:lnSpc>
                <a:spcPct val="80000"/>
              </a:lnSpc>
            </a:pPr>
            <a:r>
              <a:rPr lang="en-US" dirty="0" smtClean="0">
                <a:ea typeface="ＭＳ Ｐゴシック" pitchFamily="34" charset="-128"/>
              </a:rPr>
              <a:t>http://money.howstuffworks.com/marketing-plan14.htm.</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Psychographic Data</a:t>
            </a:r>
          </a:p>
          <a:p>
            <a:pPr>
              <a:lnSpc>
                <a:spcPct val="80000"/>
              </a:lnSpc>
            </a:pPr>
            <a:r>
              <a:rPr lang="en-US" dirty="0" smtClean="0">
                <a:ea typeface="ＭＳ Ｐゴシック" pitchFamily="34" charset="-128"/>
              </a:rPr>
              <a:t>Other sources of psychographic data:</a:t>
            </a:r>
          </a:p>
          <a:p>
            <a:pPr>
              <a:lnSpc>
                <a:spcPct val="80000"/>
              </a:lnSpc>
              <a:buFontTx/>
              <a:buChar char="•"/>
            </a:pPr>
            <a:r>
              <a:rPr lang="en-US" dirty="0" smtClean="0">
                <a:ea typeface="ＭＳ Ｐゴシック" pitchFamily="34" charset="-128"/>
              </a:rPr>
              <a:t> www.quirks.com/topics/psychographic.aspx</a:t>
            </a:r>
          </a:p>
          <a:p>
            <a:pPr>
              <a:lnSpc>
                <a:spcPct val="80000"/>
              </a:lnSpc>
              <a:buFontTx/>
              <a:buChar char="•"/>
            </a:pPr>
            <a:r>
              <a:rPr lang="en-US" dirty="0" smtClean="0">
                <a:ea typeface="ＭＳ Ｐゴシック" pitchFamily="34" charset="-128"/>
              </a:rPr>
              <a:t> www.magportal.com/cgi/search.cgi?Q=psychographic+studies&amp;s=0&amp;c=30&amp;x=31&amp;y=7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Targeting your market is covered in Section 7.2 (pgs. 177-186).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7.2: “Competition” and “Competitive Advantage.” In Biotech or pgs. 270-273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Greatest Strength/Greatest Weakness</a:t>
            </a:r>
          </a:p>
          <a:p>
            <a:pPr>
              <a:lnSpc>
                <a:spcPct val="80000"/>
              </a:lnSpc>
              <a:buFontTx/>
              <a:buChar char="•"/>
            </a:pPr>
            <a:r>
              <a:rPr lang="en-US" dirty="0" smtClean="0">
                <a:ea typeface="ＭＳ Ｐゴシック" pitchFamily="34" charset="-128"/>
              </a:rPr>
              <a:t> In relation to your business, what is your major competitor’s the greatest strength? Greatest weakness?</a:t>
            </a:r>
          </a:p>
          <a:p>
            <a:pPr>
              <a:lnSpc>
                <a:spcPct val="80000"/>
              </a:lnSpc>
              <a:buFontTx/>
              <a:buChar char="•"/>
            </a:pPr>
            <a:r>
              <a:rPr lang="en-US" dirty="0" smtClean="0">
                <a:ea typeface="ＭＳ Ｐゴシック" pitchFamily="34" charset="-128"/>
              </a:rPr>
              <a:t> Your competitive advantage should be positioned to exploit a competitor’s weakness or a consumer need/want being neglected by other competitors. It may include strategy the competition can’t duplicate very easily. It should be sustainable competitive advantage that goes beyond price.</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Possible Research Site</a:t>
            </a:r>
          </a:p>
          <a:p>
            <a:pPr>
              <a:lnSpc>
                <a:spcPct val="80000"/>
              </a:lnSpc>
              <a:buFontTx/>
              <a:buChar char="•"/>
            </a:pPr>
            <a:r>
              <a:rPr lang="en-US" dirty="0" smtClean="0">
                <a:ea typeface="ＭＳ Ｐゴシック" pitchFamily="34" charset="-128"/>
              </a:rPr>
              <a:t> http://finance.yahoo.com – Provides information regarding major companies in various industries, as well as general industry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How to develop your marketing mix is covered in Section 8.1 (pgs. 211-222).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8.1: “Marketing Plan” and “Pricing Strategy.” In Biotech or pgs. 274-280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5 Ps</a:t>
            </a:r>
          </a:p>
          <a:p>
            <a:pPr>
              <a:lnSpc>
                <a:spcPct val="80000"/>
              </a:lnSpc>
            </a:pPr>
            <a:r>
              <a:rPr lang="en-US" dirty="0" smtClean="0">
                <a:ea typeface="ＭＳ Ｐゴシック" pitchFamily="34" charset="-128"/>
              </a:rPr>
              <a:t>This slide allows you to explain the rationale for each of your 5 Ps. There will be room for further explanation. Don’t put all your thoughts on this slide. Use it to highlight key words.</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People</a:t>
            </a:r>
            <a:r>
              <a:rPr lang="en-US" dirty="0" smtClean="0">
                <a:ea typeface="ＭＳ Ｐゴシック" pitchFamily="34" charset="-128"/>
              </a:rPr>
              <a:t>: Explain who your business serves and what employees are required to carry out the marketing plan. (Example: “Customers: Students using phones. Marketing employees: People who can know the student phone market.”)</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Product</a:t>
            </a:r>
            <a:r>
              <a:rPr lang="en-US" dirty="0" smtClean="0">
                <a:ea typeface="ＭＳ Ｐゴシック" pitchFamily="34" charset="-128"/>
              </a:rPr>
              <a:t>: Explain the major benefit of your product or service. (Example: “T-shirts with Velcro pockets. No more broken phones!”)</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Place</a:t>
            </a:r>
            <a:r>
              <a:rPr lang="en-US" dirty="0" smtClean="0">
                <a:ea typeface="ＭＳ Ｐゴシック" pitchFamily="34" charset="-128"/>
              </a:rPr>
              <a:t>: Explain why you chose this place. (Example: “Direct sales at events. Create word of mouth.”)</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Price</a:t>
            </a:r>
            <a:r>
              <a:rPr lang="en-US" dirty="0" smtClean="0">
                <a:ea typeface="ＭＳ Ｐゴシック" pitchFamily="34" charset="-128"/>
              </a:rPr>
              <a:t>: List the price and explain why you chose it. (Example: “$15, Great value for colorful, all-cotton T-shirt.”)</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Promotion</a:t>
            </a:r>
            <a:r>
              <a:rPr lang="en-US" dirty="0" smtClean="0">
                <a:ea typeface="ＭＳ Ｐゴシック" pitchFamily="34" charset="-128"/>
              </a:rPr>
              <a:t>: Explain your strategy for creating awareness of your product/service. (Example: “Concerts, sporting events, Web campaigns, contests”)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r>
              <a:rPr lang="en-US" smtClean="0"/>
              <a:t>3/5/2009</a:t>
            </a: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FB9B63-68EE-42D7-8825-29A03973987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EAC0B-D8D5-4EDA-BE36-D3FC523DD32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D2FF6A4-2A56-48AE-91C0-5F5B12F12520}" type="slidenum">
              <a:rPr lang="en-US"/>
              <a:pPr>
                <a:defRPr/>
              </a:pPr>
              <a:t>‹#›</a:t>
            </a:fld>
            <a:endParaRPr lang="en-US" dirty="0"/>
          </a:p>
        </p:txBody>
      </p:sp>
      <p:sp>
        <p:nvSpPr>
          <p:cNvPr id="10" name="Footer Placeholder 4"/>
          <p:cNvSpPr>
            <a:spLocks noGrp="1"/>
          </p:cNvSpPr>
          <p:nvPr>
            <p:ph type="ftr" sz="quarter" idx="11"/>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7BD1BBD-7438-40EC-B270-82C68643E88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50A691E-A317-4474-8533-CE4379EE7CC1}"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r>
              <a:rPr lang="en-US" smtClean="0"/>
              <a:t>3/5/2009</a:t>
            </a: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5/14/2012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8"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3/5/2009</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213AF-26F6-41FA-8D85-E2C5388D6E58}" type="datetimeFigureOut">
              <a:rPr lang="en-US" smtClean="0"/>
              <a:pPr/>
              <a:t>5/14/2012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6"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7"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3/5/2009</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698DDAC-0B8D-46E7-9E67-BFBBF92E4E5D}"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3/5/2009</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5FFCCD-7B01-46FF-AF74-35B6D2073D80}"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3/5/2009</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F8C90AD-5BCA-4443-9CCA-E0FA125CC523}"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FB9B63-68EE-42D7-8825-29A039739871}"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EAC0B-D8D5-4EDA-BE36-D3FC523DD32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5/14/2012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8"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3/5/2009</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213AF-26F6-41FA-8D85-E2C5388D6E58}" type="datetimeFigureOut">
              <a:rPr lang="en-US" smtClean="0"/>
              <a:pPr/>
              <a:t>5/14/2012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6"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7"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3/5/2009</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698DDAC-0B8D-46E7-9E67-BFBBF92E4E5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3/5/2009</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5FFCCD-7B01-46FF-AF74-35B6D2073D8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3/5/2009</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F8C90AD-5BCA-4443-9CCA-E0FA125CC523}"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3/5/2009</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48330AE-9EFD-4108-A39E-294FF6F7F02B}"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93" r:id="rId12"/>
    <p:sldLayoutId id="2147483694" r:id="rId13"/>
    <p:sldLayoutId id="2147483695" r:id="rId14"/>
    <p:sldLayoutId id="2147483697" r:id="rId15"/>
    <p:sldLayoutId id="2147483698" r:id="rId16"/>
    <p:sldLayoutId id="2147483699" r:id="rId17"/>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3/5/2009</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48330AE-9EFD-4108-A39E-294FF6F7F02B}"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kiducation.org/index.ph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8"/>
          <p:cNvSpPr>
            <a:spLocks noGrp="1"/>
          </p:cNvSpPr>
          <p:nvPr>
            <p:ph type="title"/>
          </p:nvPr>
        </p:nvSpPr>
        <p:spPr>
          <a:xfrm>
            <a:off x="457200" y="381000"/>
            <a:ext cx="8229600" cy="990600"/>
          </a:xfrm>
        </p:spPr>
        <p:txBody>
          <a:bodyPr>
            <a:normAutofit fontScale="90000"/>
          </a:bodyPr>
          <a:lstStyle/>
          <a:p>
            <a:r>
              <a:rPr dirty="0">
                <a:ln>
                  <a:noFill/>
                </a:ln>
                <a:ea typeface="ＭＳ Ｐゴシック" pitchFamily="34" charset="-128"/>
              </a:rPr>
              <a:t/>
            </a:r>
            <a:br>
              <a:rPr dirty="0">
                <a:ln>
                  <a:noFill/>
                </a:ln>
                <a:ea typeface="ＭＳ Ｐゴシック" pitchFamily="34" charset="-128"/>
              </a:rPr>
            </a:br>
            <a:endParaRPr sz="1400" i="1" dirty="0">
              <a:ln>
                <a:noFill/>
              </a:ln>
              <a:solidFill>
                <a:srgbClr val="008000"/>
              </a:solidFill>
              <a:latin typeface="Myriad Web Pro"/>
              <a:ea typeface="ＭＳ Ｐゴシック" pitchFamily="34" charset="-128"/>
              <a:cs typeface="Arial"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5334000"/>
          </a:xfrm>
          <a:prstGeom prst="rect">
            <a:avLst/>
          </a:prstGeom>
        </p:spPr>
      </p:pic>
      <p:pic>
        <p:nvPicPr>
          <p:cNvPr id="10247" name="Picture 13" descr="NFTE_SmallTagLock_PantoneC.eps"/>
          <p:cNvPicPr>
            <a:picLocks noChangeAspect="1"/>
          </p:cNvPicPr>
          <p:nvPr/>
        </p:nvPicPr>
        <p:blipFill>
          <a:blip r:embed="rId4" cstate="print"/>
          <a:srcRect/>
          <a:stretch>
            <a:fillRect/>
          </a:stretch>
        </p:blipFill>
        <p:spPr bwMode="auto">
          <a:xfrm>
            <a:off x="33338" y="6019800"/>
            <a:ext cx="1609725" cy="804863"/>
          </a:xfrm>
          <a:prstGeom prst="rect">
            <a:avLst/>
          </a:prstGeom>
          <a:noFill/>
          <a:ln w="9525">
            <a:noFill/>
            <a:miter lim="800000"/>
            <a:headEnd/>
            <a:tailEnd/>
          </a:ln>
        </p:spPr>
      </p:pic>
      <p:pic>
        <p:nvPicPr>
          <p:cNvPr id="6" name="Picture 5" descr="DC1.jpg"/>
          <p:cNvPicPr>
            <a:picLocks noChangeAspect="1"/>
          </p:cNvPicPr>
          <p:nvPr/>
        </p:nvPicPr>
        <p:blipFill>
          <a:blip r:embed="rId5" cstate="print"/>
          <a:stretch>
            <a:fillRect/>
          </a:stretch>
        </p:blipFill>
        <p:spPr>
          <a:xfrm>
            <a:off x="0" y="2667000"/>
            <a:ext cx="4495799" cy="2949222"/>
          </a:xfrm>
          <a:prstGeom prst="rect">
            <a:avLst/>
          </a:prstGeom>
        </p:spPr>
      </p:pic>
      <p:pic>
        <p:nvPicPr>
          <p:cNvPr id="10" name="Picture 9" descr="DC5.jpg"/>
          <p:cNvPicPr>
            <a:picLocks noChangeAspect="1"/>
          </p:cNvPicPr>
          <p:nvPr/>
        </p:nvPicPr>
        <p:blipFill>
          <a:blip r:embed="rId6" cstate="print"/>
          <a:stretch>
            <a:fillRect/>
          </a:stretch>
        </p:blipFill>
        <p:spPr>
          <a:xfrm>
            <a:off x="4495799" y="2743200"/>
            <a:ext cx="4648201" cy="2895600"/>
          </a:xfrm>
          <a:prstGeom prst="rect">
            <a:avLst/>
          </a:prstGeom>
        </p:spPr>
      </p:pic>
      <p:pic>
        <p:nvPicPr>
          <p:cNvPr id="12" name="Picture 11" descr="DC6.jpg"/>
          <p:cNvPicPr>
            <a:picLocks noChangeAspect="1"/>
          </p:cNvPicPr>
          <p:nvPr/>
        </p:nvPicPr>
        <p:blipFill>
          <a:blip r:embed="rId7" cstate="print"/>
          <a:stretch>
            <a:fillRect/>
          </a:stretch>
        </p:blipFill>
        <p:spPr>
          <a:xfrm>
            <a:off x="4495800" y="0"/>
            <a:ext cx="4648200" cy="2743200"/>
          </a:xfrm>
          <a:prstGeom prst="rect">
            <a:avLst/>
          </a:prstGeom>
        </p:spPr>
      </p:pic>
      <p:pic>
        <p:nvPicPr>
          <p:cNvPr id="13" name="Picture 12" descr="DC3.jpg"/>
          <p:cNvPicPr>
            <a:picLocks noChangeAspect="1"/>
          </p:cNvPicPr>
          <p:nvPr/>
        </p:nvPicPr>
        <p:blipFill>
          <a:blip r:embed="rId8" cstate="print"/>
          <a:stretch>
            <a:fillRect/>
          </a:stretch>
        </p:blipFill>
        <p:spPr>
          <a:xfrm>
            <a:off x="0" y="0"/>
            <a:ext cx="4495800" cy="2696633"/>
          </a:xfrm>
          <a:prstGeom prst="rect">
            <a:avLst/>
          </a:prstGeom>
        </p:spPr>
      </p:pic>
      <p:pic>
        <p:nvPicPr>
          <p:cNvPr id="54274" name="Picture 2" descr="http://www.governmentauctions.org/blog/wp-content/uploads/2010/11/aldo-shoes.jpg"/>
          <p:cNvPicPr>
            <a:picLocks noChangeAspect="1" noChangeArrowheads="1"/>
          </p:cNvPicPr>
          <p:nvPr/>
        </p:nvPicPr>
        <p:blipFill>
          <a:blip r:embed="rId9" cstate="print"/>
          <a:srcRect/>
          <a:stretch>
            <a:fillRect/>
          </a:stretch>
        </p:blipFill>
        <p:spPr bwMode="auto">
          <a:xfrm>
            <a:off x="3048000" y="381000"/>
            <a:ext cx="2946400" cy="2209800"/>
          </a:xfrm>
          <a:prstGeom prst="rect">
            <a:avLst/>
          </a:prstGeom>
          <a:noFill/>
        </p:spPr>
      </p:pic>
      <p:pic>
        <p:nvPicPr>
          <p:cNvPr id="54276" name="Picture 4" descr="http://www.michaeljordansworld.com/airjordans/images/shoes_nike_air_jordan_01c.jpg"/>
          <p:cNvPicPr>
            <a:picLocks noChangeAspect="1" noChangeArrowheads="1"/>
          </p:cNvPicPr>
          <p:nvPr/>
        </p:nvPicPr>
        <p:blipFill>
          <a:blip r:embed="rId10" cstate="print"/>
          <a:srcRect/>
          <a:stretch>
            <a:fillRect/>
          </a:stretch>
        </p:blipFill>
        <p:spPr bwMode="auto">
          <a:xfrm>
            <a:off x="762000" y="2971800"/>
            <a:ext cx="3276600" cy="2356459"/>
          </a:xfrm>
          <a:prstGeom prst="rect">
            <a:avLst/>
          </a:prstGeom>
          <a:noFill/>
        </p:spPr>
      </p:pic>
      <p:pic>
        <p:nvPicPr>
          <p:cNvPr id="14" name="Picture 6" descr="http://ts3.mm.bing.net/images/thumbnail.aspx?q=4637500061254274&amp;id=5d7930c2c4c30753cf3dfb005f7ab2fc&amp;url=http%3a%2f%2fimages.fanpop.com%2fimages%2fimage_uploads%2fUggs-ugg-boots-265722_600_616.jpg"/>
          <p:cNvPicPr>
            <a:picLocks noChangeAspect="1" noChangeArrowheads="1"/>
          </p:cNvPicPr>
          <p:nvPr/>
        </p:nvPicPr>
        <p:blipFill>
          <a:blip r:embed="rId11" cstate="print"/>
          <a:srcRect/>
          <a:stretch>
            <a:fillRect/>
          </a:stretch>
        </p:blipFill>
        <p:spPr bwMode="auto">
          <a:xfrm>
            <a:off x="5867400" y="2895600"/>
            <a:ext cx="2410460" cy="24765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4274"/>
                                        </p:tgtEl>
                                        <p:attrNameLst>
                                          <p:attrName>style.visibility</p:attrName>
                                        </p:attrNameLst>
                                      </p:cBhvr>
                                      <p:to>
                                        <p:strVal val="visible"/>
                                      </p:to>
                                    </p:set>
                                    <p:anim calcmode="lin" valueType="num">
                                      <p:cBhvr additive="base">
                                        <p:cTn id="23" dur="500" fill="hold"/>
                                        <p:tgtEl>
                                          <p:spTgt spid="54274"/>
                                        </p:tgtEl>
                                        <p:attrNameLst>
                                          <p:attrName>ppt_x</p:attrName>
                                        </p:attrNameLst>
                                      </p:cBhvr>
                                      <p:tavLst>
                                        <p:tav tm="0">
                                          <p:val>
                                            <p:strVal val="#ppt_x"/>
                                          </p:val>
                                        </p:tav>
                                        <p:tav tm="100000">
                                          <p:val>
                                            <p:strVal val="#ppt_x"/>
                                          </p:val>
                                        </p:tav>
                                      </p:tavLst>
                                    </p:anim>
                                    <p:anim calcmode="lin" valueType="num">
                                      <p:cBhvr additive="base">
                                        <p:cTn id="24" dur="500" fill="hold"/>
                                        <p:tgtEl>
                                          <p:spTgt spid="5427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54276"/>
                                        </p:tgtEl>
                                        <p:attrNameLst>
                                          <p:attrName>style.visibility</p:attrName>
                                        </p:attrNameLst>
                                      </p:cBhvr>
                                      <p:to>
                                        <p:strVal val="visible"/>
                                      </p:to>
                                    </p:set>
                                    <p:anim calcmode="lin" valueType="num">
                                      <p:cBhvr additive="base">
                                        <p:cTn id="28" dur="500" fill="hold"/>
                                        <p:tgtEl>
                                          <p:spTgt spid="54276"/>
                                        </p:tgtEl>
                                        <p:attrNameLst>
                                          <p:attrName>ppt_x</p:attrName>
                                        </p:attrNameLst>
                                      </p:cBhvr>
                                      <p:tavLst>
                                        <p:tav tm="0">
                                          <p:val>
                                            <p:strVal val="#ppt_x"/>
                                          </p:val>
                                        </p:tav>
                                        <p:tav tm="100000">
                                          <p:val>
                                            <p:strVal val="#ppt_x"/>
                                          </p:val>
                                        </p:tav>
                                      </p:tavLst>
                                    </p:anim>
                                    <p:anim calcmode="lin" valueType="num">
                                      <p:cBhvr additive="base">
                                        <p:cTn id="29" dur="500" fill="hold"/>
                                        <p:tgtEl>
                                          <p:spTgt spid="54276"/>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295400"/>
          </a:xfrm>
        </p:spPr>
        <p:txBody>
          <a:bodyPr/>
          <a:lstStyle/>
          <a:p>
            <a:pPr algn="ctr">
              <a:defRPr/>
            </a:pPr>
            <a:r>
              <a:rPr dirty="0">
                <a:ln>
                  <a:noFill/>
                </a:ln>
                <a:ea typeface="ＭＳ Ｐゴシック" pitchFamily="34" charset="-128"/>
              </a:rPr>
              <a:t>Promotional Mix</a:t>
            </a:r>
            <a:endParaRPr dirty="0"/>
          </a:p>
        </p:txBody>
      </p:sp>
      <p:grpSp>
        <p:nvGrpSpPr>
          <p:cNvPr id="20483" name="Group 38923"/>
          <p:cNvGrpSpPr>
            <a:grpSpLocks/>
          </p:cNvGrpSpPr>
          <p:nvPr/>
        </p:nvGrpSpPr>
        <p:grpSpPr bwMode="auto">
          <a:xfrm>
            <a:off x="762000" y="2133600"/>
            <a:ext cx="8017293" cy="3569700"/>
            <a:chOff x="674914" y="1657193"/>
            <a:chExt cx="8017066" cy="3570367"/>
          </a:xfrm>
        </p:grpSpPr>
        <p:sp>
          <p:nvSpPr>
            <p:cNvPr id="38925" name="Freeform 38924"/>
            <p:cNvSpPr/>
            <p:nvPr/>
          </p:nvSpPr>
          <p:spPr>
            <a:xfrm>
              <a:off x="674914" y="1657193"/>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4174" tIns="8890" rIns="306394" bIns="8890" spcCol="1270" anchor="ctr"/>
            <a:lstStyle/>
            <a:p>
              <a:pPr algn="ctr" defTabSz="622300">
                <a:lnSpc>
                  <a:spcPct val="90000"/>
                </a:lnSpc>
                <a:spcAft>
                  <a:spcPct val="35000"/>
                </a:spcAft>
                <a:defRPr/>
              </a:pPr>
              <a:r>
                <a:rPr lang="en-US" sz="1600" b="1" dirty="0">
                  <a:ln w="12700">
                    <a:solidFill>
                      <a:sysClr val="windowText" lastClr="000000"/>
                    </a:solidFill>
                    <a:prstDash val="solid"/>
                  </a:ln>
                  <a:solidFill>
                    <a:sysClr val="windowText" lastClr="000000"/>
                  </a:solidFill>
                  <a:latin typeface="+mj-lt"/>
                  <a:ea typeface="ＭＳ Ｐゴシック" pitchFamily="-112" charset="-128"/>
                  <a:cs typeface="Arial" pitchFamily="34" charset="0"/>
                </a:rPr>
                <a:t>Advertising</a:t>
              </a:r>
              <a:endParaRPr lang="en-US" sz="1600" b="1" dirty="0">
                <a:ln w="12700">
                  <a:solidFill>
                    <a:sysClr val="windowText" lastClr="000000"/>
                  </a:solidFill>
                  <a:prstDash val="solid"/>
                </a:ln>
                <a:solidFill>
                  <a:sysClr val="windowText" lastClr="000000"/>
                </a:solidFill>
                <a:latin typeface="+mj-lt"/>
                <a:cs typeface="Arial" pitchFamily="34" charset="0"/>
              </a:endParaRPr>
            </a:p>
          </p:txBody>
        </p:sp>
        <p:sp>
          <p:nvSpPr>
            <p:cNvPr id="38926" name="Freeform 38925"/>
            <p:cNvSpPr/>
            <p:nvPr/>
          </p:nvSpPr>
          <p:spPr>
            <a:xfrm>
              <a:off x="2209983" y="1676247"/>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2318" tIns="10160" rIns="301997" bIns="10160" spcCol="1270" anchor="ctr"/>
            <a:lstStyle/>
            <a:p>
              <a:pPr marL="230188" defTabSz="711200">
                <a:lnSpc>
                  <a:spcPct val="90000"/>
                </a:lnSpc>
                <a:spcAft>
                  <a:spcPct val="35000"/>
                </a:spcAft>
                <a:defRPr/>
              </a:pPr>
              <a:r>
                <a:rPr lang="en-US" sz="1600" b="1" dirty="0" smtClean="0">
                  <a:ln w="12700">
                    <a:solidFill>
                      <a:sysClr val="windowText" lastClr="000000"/>
                    </a:solidFill>
                    <a:prstDash val="solid"/>
                  </a:ln>
                  <a:solidFill>
                    <a:sysClr val="windowText" lastClr="000000"/>
                  </a:solidFill>
                  <a:latin typeface="+mj-lt"/>
                </a:rPr>
                <a:t>Business cards</a:t>
              </a:r>
              <a:endParaRPr lang="en-US" sz="1600" b="1" dirty="0">
                <a:ln w="12700">
                  <a:solidFill>
                    <a:sysClr val="windowText" lastClr="000000"/>
                  </a:solidFill>
                  <a:prstDash val="solid"/>
                </a:ln>
                <a:solidFill>
                  <a:sysClr val="windowText" lastClr="000000"/>
                </a:solidFill>
                <a:latin typeface="+mj-lt"/>
              </a:endParaRP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0521" tIns="11430" rIns="297661" bIns="11430" spcCol="1270" anchor="ctr"/>
            <a:lstStyle/>
            <a:p>
              <a:pPr defTabSz="800100">
                <a:lnSpc>
                  <a:spcPct val="90000"/>
                </a:lnSpc>
                <a:spcAft>
                  <a:spcPct val="35000"/>
                </a:spcAft>
                <a:tabLst>
                  <a:tab pos="1087438" algn="r"/>
                </a:tabLst>
                <a:defRPr/>
              </a:pPr>
              <a:r>
                <a:rPr lang="en-US" sz="1600" b="1" dirty="0">
                  <a:ln w="12700">
                    <a:solidFill>
                      <a:sysClr val="windowText" lastClr="000000"/>
                    </a:solidFill>
                    <a:prstDash val="solid"/>
                  </a:ln>
                  <a:solidFill>
                    <a:sysClr val="windowText" lastClr="000000"/>
                  </a:solidFill>
                  <a:latin typeface="+mj-lt"/>
                </a:rPr>
                <a:t>	</a:t>
              </a:r>
              <a:r>
                <a:rPr lang="en-US" sz="1600" b="1" dirty="0" smtClean="0">
                  <a:ln w="12700">
                    <a:solidFill>
                      <a:sysClr val="windowText" lastClr="000000"/>
                    </a:solidFill>
                    <a:prstDash val="solid"/>
                  </a:ln>
                  <a:solidFill>
                    <a:sysClr val="windowText" lastClr="000000"/>
                  </a:solidFill>
                  <a:latin typeface="+mj-lt"/>
                </a:rPr>
                <a:t>$ 2.00</a:t>
              </a:r>
              <a:endParaRPr lang="en-US" sz="1600" b="1" dirty="0">
                <a:ln w="12700">
                  <a:solidFill>
                    <a:sysClr val="windowText" lastClr="000000"/>
                  </a:solidFill>
                  <a:prstDash val="solid"/>
                </a:ln>
                <a:solidFill>
                  <a:sysClr val="windowText" lastClr="000000"/>
                </a:solidFill>
                <a:latin typeface="+mj-lt"/>
              </a:endParaRPr>
            </a:p>
          </p:txBody>
        </p:sp>
        <p:sp>
          <p:nvSpPr>
            <p:cNvPr id="38928" name="Freeform 38927"/>
            <p:cNvSpPr/>
            <p:nvPr/>
          </p:nvSpPr>
          <p:spPr>
            <a:xfrm>
              <a:off x="674914" y="2340130"/>
              <a:ext cx="1674767" cy="612787"/>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4174" tIns="8890" rIns="306394" bIns="8890" spcCol="1270" anchor="ctr"/>
            <a:lstStyle/>
            <a:p>
              <a:pPr algn="ctr" defTabSz="622300">
                <a:lnSpc>
                  <a:spcPct val="90000"/>
                </a:lnSpc>
                <a:spcAft>
                  <a:spcPct val="35000"/>
                </a:spcAft>
                <a:defRPr/>
              </a:pPr>
              <a:r>
                <a:rPr lang="en-US" sz="1600" b="1" dirty="0">
                  <a:ln w="12700">
                    <a:solidFill>
                      <a:sysClr val="windowText" lastClr="000000"/>
                    </a:solidFill>
                    <a:prstDash val="solid"/>
                  </a:ln>
                  <a:solidFill>
                    <a:sysClr val="windowText" lastClr="000000"/>
                  </a:solidFill>
                  <a:latin typeface="+mj-lt"/>
                  <a:ea typeface="ＭＳ Ｐゴシック" pitchFamily="-112" charset="-128"/>
                  <a:cs typeface="Arial" pitchFamily="34" charset="0"/>
                </a:rPr>
                <a:t>Publicity</a:t>
              </a:r>
              <a:endParaRPr lang="en-US" sz="1600" b="1" dirty="0">
                <a:ln w="12700">
                  <a:solidFill>
                    <a:sysClr val="windowText" lastClr="000000"/>
                  </a:solidFill>
                  <a:prstDash val="solid"/>
                </a:ln>
                <a:solidFill>
                  <a:sysClr val="windowText" lastClr="000000"/>
                </a:solidFill>
                <a:latin typeface="+mj-lt"/>
                <a:cs typeface="Arial" pitchFamily="34" charset="0"/>
              </a:endParaRPr>
            </a:p>
          </p:txBody>
        </p:sp>
        <p:sp>
          <p:nvSpPr>
            <p:cNvPr id="38929" name="Freeform 38928"/>
            <p:cNvSpPr/>
            <p:nvPr/>
          </p:nvSpPr>
          <p:spPr>
            <a:xfrm>
              <a:off x="2209983" y="236217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600" b="1" dirty="0" smtClean="0">
                  <a:ln w="12700">
                    <a:solidFill>
                      <a:sysClr val="windowText" lastClr="000000"/>
                    </a:solidFill>
                    <a:prstDash val="solid"/>
                  </a:ln>
                  <a:solidFill>
                    <a:sysClr val="windowText" lastClr="000000"/>
                  </a:solidFill>
                  <a:latin typeface="+mj-lt"/>
                </a:rPr>
                <a:t>Word of mouth, Website </a:t>
              </a:r>
              <a:endParaRPr lang="en-US" sz="1600" b="1" dirty="0">
                <a:ln w="12700">
                  <a:solidFill>
                    <a:sysClr val="windowText" lastClr="000000"/>
                  </a:solidFill>
                  <a:prstDash val="solid"/>
                </a:ln>
                <a:solidFill>
                  <a:sysClr val="windowText" lastClr="000000"/>
                </a:solidFill>
                <a:latin typeface="+mj-lt"/>
              </a:endParaRPr>
            </a:p>
          </p:txBody>
        </p:sp>
        <p:sp>
          <p:nvSpPr>
            <p:cNvPr id="38930" name="Freeform 38929"/>
            <p:cNvSpPr/>
            <p:nvPr/>
          </p:nvSpPr>
          <p:spPr>
            <a:xfrm>
              <a:off x="6883347" y="2342937"/>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0521" tIns="11430" rIns="297661" bIns="11430" spcCol="1270" anchor="ctr"/>
            <a:lstStyle/>
            <a:p>
              <a:pPr defTabSz="800100">
                <a:lnSpc>
                  <a:spcPct val="90000"/>
                </a:lnSpc>
                <a:spcAft>
                  <a:spcPct val="35000"/>
                </a:spcAft>
                <a:tabLst>
                  <a:tab pos="1087438" algn="r"/>
                </a:tabLst>
                <a:defRPr/>
              </a:pPr>
              <a:r>
                <a:rPr lang="en-US" sz="1600" b="1" dirty="0">
                  <a:ln w="12700">
                    <a:solidFill>
                      <a:sysClr val="windowText" lastClr="000000"/>
                    </a:solidFill>
                    <a:prstDash val="solid"/>
                  </a:ln>
                  <a:solidFill>
                    <a:sysClr val="windowText" lastClr="000000"/>
                  </a:solidFill>
                  <a:latin typeface="+mj-lt"/>
                </a:rPr>
                <a:t>	</a:t>
              </a:r>
              <a:r>
                <a:rPr lang="en-US" sz="1600" b="1" dirty="0" smtClean="0">
                  <a:ln w="12700">
                    <a:solidFill>
                      <a:sysClr val="windowText" lastClr="000000"/>
                    </a:solidFill>
                    <a:prstDash val="solid"/>
                  </a:ln>
                  <a:solidFill>
                    <a:sysClr val="windowText" lastClr="000000"/>
                  </a:solidFill>
                  <a:latin typeface="+mj-lt"/>
                </a:rPr>
                <a:t>$ 0.00</a:t>
              </a:r>
              <a:endParaRPr lang="en-US" sz="1600" b="1" dirty="0">
                <a:ln w="12700">
                  <a:solidFill>
                    <a:sysClr val="windowText" lastClr="000000"/>
                  </a:solidFill>
                  <a:prstDash val="solid"/>
                </a:ln>
                <a:solidFill>
                  <a:sysClr val="windowText" lastClr="000000"/>
                </a:solidFill>
                <a:latin typeface="+mj-lt"/>
              </a:endParaRPr>
            </a:p>
          </p:txBody>
        </p:sp>
        <p:sp>
          <p:nvSpPr>
            <p:cNvPr id="38931" name="Freeform 38930"/>
            <p:cNvSpPr/>
            <p:nvPr/>
          </p:nvSpPr>
          <p:spPr>
            <a:xfrm>
              <a:off x="674914" y="3023899"/>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4174" tIns="8890" rIns="306394" bIns="8890" spcCol="1270" anchor="ctr"/>
            <a:lstStyle/>
            <a:p>
              <a:pPr algn="ctr" defTabSz="622300">
                <a:lnSpc>
                  <a:spcPct val="90000"/>
                </a:lnSpc>
                <a:spcAft>
                  <a:spcPct val="35000"/>
                </a:spcAft>
                <a:defRPr/>
              </a:pPr>
              <a:r>
                <a:rPr lang="en-US" sz="1600" b="1" dirty="0">
                  <a:ln w="12700">
                    <a:solidFill>
                      <a:sysClr val="windowText" lastClr="000000"/>
                    </a:solidFill>
                    <a:prstDash val="solid"/>
                  </a:ln>
                  <a:solidFill>
                    <a:sysClr val="windowText" lastClr="000000"/>
                  </a:solidFill>
                  <a:latin typeface="+mj-lt"/>
                  <a:ea typeface="ＭＳ Ｐゴシック" pitchFamily="-112" charset="-128"/>
                  <a:cs typeface="Arial" pitchFamily="34" charset="0"/>
                </a:rPr>
                <a:t>Personal Selling</a:t>
              </a:r>
              <a:endParaRPr lang="en-US" sz="1600" b="1" dirty="0">
                <a:ln w="12700">
                  <a:solidFill>
                    <a:sysClr val="windowText" lastClr="000000"/>
                  </a:solidFill>
                  <a:prstDash val="solid"/>
                </a:ln>
                <a:solidFill>
                  <a:sysClr val="windowText" lastClr="000000"/>
                </a:solidFill>
                <a:latin typeface="+mj-lt"/>
                <a:cs typeface="Arial" pitchFamily="34" charset="0"/>
              </a:endParaRPr>
            </a:p>
          </p:txBody>
        </p:sp>
        <p:sp>
          <p:nvSpPr>
            <p:cNvPr id="38932" name="Freeform 38931"/>
            <p:cNvSpPr/>
            <p:nvPr/>
          </p:nvSpPr>
          <p:spPr>
            <a:xfrm>
              <a:off x="2205506" y="305246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600" b="1" dirty="0" smtClean="0">
                  <a:ln w="12700">
                    <a:solidFill>
                      <a:sysClr val="windowText" lastClr="000000"/>
                    </a:solidFill>
                    <a:prstDash val="solid"/>
                  </a:ln>
                  <a:solidFill>
                    <a:sysClr val="windowText" lastClr="000000"/>
                  </a:solidFill>
                  <a:latin typeface="+mj-lt"/>
                </a:rPr>
                <a:t>Wearing Clean shoes publicly </a:t>
              </a:r>
              <a:endParaRPr lang="en-US" sz="1600" b="1" dirty="0">
                <a:ln w="12700">
                  <a:solidFill>
                    <a:sysClr val="windowText" lastClr="000000"/>
                  </a:solidFill>
                  <a:prstDash val="solid"/>
                </a:ln>
                <a:solidFill>
                  <a:sysClr val="windowText" lastClr="000000"/>
                </a:solidFill>
                <a:latin typeface="+mj-lt"/>
              </a:endParaRPr>
            </a:p>
          </p:txBody>
        </p:sp>
        <p:sp>
          <p:nvSpPr>
            <p:cNvPr id="38933" name="Freeform 38932"/>
            <p:cNvSpPr/>
            <p:nvPr/>
          </p:nvSpPr>
          <p:spPr>
            <a:xfrm>
              <a:off x="6883347" y="3026706"/>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0521" tIns="11430" rIns="297661" bIns="11430" spcCol="1270" anchor="ctr"/>
            <a:lstStyle/>
            <a:p>
              <a:pPr defTabSz="800100">
                <a:lnSpc>
                  <a:spcPct val="90000"/>
                </a:lnSpc>
                <a:spcAft>
                  <a:spcPct val="35000"/>
                </a:spcAft>
                <a:tabLst>
                  <a:tab pos="1087438" algn="r"/>
                </a:tabLst>
                <a:defRPr/>
              </a:pPr>
              <a:r>
                <a:rPr lang="en-US" sz="1600" b="1" dirty="0">
                  <a:ln w="12700">
                    <a:solidFill>
                      <a:sysClr val="windowText" lastClr="000000"/>
                    </a:solidFill>
                    <a:prstDash val="solid"/>
                  </a:ln>
                  <a:solidFill>
                    <a:sysClr val="windowText" lastClr="000000"/>
                  </a:solidFill>
                  <a:latin typeface="+mj-lt"/>
                </a:rPr>
                <a:t>	</a:t>
              </a:r>
              <a:r>
                <a:rPr lang="en-US" sz="1600" b="1" dirty="0" smtClean="0">
                  <a:ln w="12700">
                    <a:solidFill>
                      <a:sysClr val="windowText" lastClr="000000"/>
                    </a:solidFill>
                    <a:prstDash val="solid"/>
                  </a:ln>
                  <a:solidFill>
                    <a:sysClr val="windowText" lastClr="000000"/>
                  </a:solidFill>
                  <a:latin typeface="+mj-lt"/>
                </a:rPr>
                <a:t>$ 0.00</a:t>
              </a:r>
              <a:endParaRPr lang="en-US" sz="1600" b="1" dirty="0">
                <a:ln w="12700">
                  <a:solidFill>
                    <a:sysClr val="windowText" lastClr="000000"/>
                  </a:solidFill>
                  <a:prstDash val="solid"/>
                </a:ln>
                <a:solidFill>
                  <a:sysClr val="windowText" lastClr="000000"/>
                </a:solidFill>
                <a:latin typeface="+mj-lt"/>
              </a:endParaRPr>
            </a:p>
          </p:txBody>
        </p:sp>
        <p:sp>
          <p:nvSpPr>
            <p:cNvPr id="38934" name="Freeform 38933"/>
            <p:cNvSpPr/>
            <p:nvPr/>
          </p:nvSpPr>
          <p:spPr>
            <a:xfrm>
              <a:off x="674914" y="3707667"/>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4174" tIns="8890" rIns="306394" bIns="8890" spcCol="1270" anchor="ctr"/>
            <a:lstStyle/>
            <a:p>
              <a:pPr algn="ctr" defTabSz="622300">
                <a:lnSpc>
                  <a:spcPct val="90000"/>
                </a:lnSpc>
                <a:spcAft>
                  <a:spcPct val="35000"/>
                </a:spcAft>
                <a:defRPr/>
              </a:pPr>
              <a:r>
                <a:rPr lang="en-US" sz="1600" b="1" dirty="0">
                  <a:ln w="12700">
                    <a:solidFill>
                      <a:sysClr val="windowText" lastClr="000000"/>
                    </a:solidFill>
                    <a:prstDash val="solid"/>
                  </a:ln>
                  <a:solidFill>
                    <a:sysClr val="windowText" lastClr="000000"/>
                  </a:solidFill>
                  <a:latin typeface="+mj-lt"/>
                  <a:ea typeface="ＭＳ Ｐゴシック" pitchFamily="-112" charset="-128"/>
                  <a:cs typeface="Arial" pitchFamily="34" charset="0"/>
                </a:rPr>
                <a:t>Sales Promotion</a:t>
              </a:r>
              <a:endParaRPr lang="en-US" sz="1600" b="1" dirty="0">
                <a:ln w="12700">
                  <a:solidFill>
                    <a:sysClr val="windowText" lastClr="000000"/>
                  </a:solidFill>
                  <a:prstDash val="solid"/>
                </a:ln>
                <a:solidFill>
                  <a:sysClr val="windowText" lastClr="000000"/>
                </a:solidFill>
                <a:latin typeface="+mj-lt"/>
                <a:cs typeface="Arial" pitchFamily="34" charset="0"/>
              </a:endParaRPr>
            </a:p>
          </p:txBody>
        </p:sp>
        <p:sp>
          <p:nvSpPr>
            <p:cNvPr id="38935" name="Freeform 38934"/>
            <p:cNvSpPr/>
            <p:nvPr/>
          </p:nvSpPr>
          <p:spPr>
            <a:xfrm>
              <a:off x="2205506" y="3736232"/>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600" b="1" dirty="0" smtClean="0">
                  <a:ln w="12700">
                    <a:solidFill>
                      <a:sysClr val="windowText" lastClr="000000"/>
                    </a:solidFill>
                    <a:prstDash val="solid"/>
                  </a:ln>
                  <a:solidFill>
                    <a:sysClr val="windowText" lastClr="000000"/>
                  </a:solidFill>
                  <a:latin typeface="+mj-lt"/>
                </a:rPr>
                <a:t>First time customers pay $5.00, Volume discounts</a:t>
              </a:r>
              <a:endParaRPr lang="en-US" sz="1600" b="1" dirty="0">
                <a:ln w="12700">
                  <a:solidFill>
                    <a:sysClr val="windowText" lastClr="000000"/>
                  </a:solidFill>
                  <a:prstDash val="solid"/>
                </a:ln>
                <a:solidFill>
                  <a:sysClr val="windowText" lastClr="000000"/>
                </a:solidFill>
                <a:latin typeface="+mj-lt"/>
              </a:endParaRPr>
            </a:p>
          </p:txBody>
        </p:sp>
        <p:sp>
          <p:nvSpPr>
            <p:cNvPr id="38936" name="Freeform 38935"/>
            <p:cNvSpPr/>
            <p:nvPr/>
          </p:nvSpPr>
          <p:spPr>
            <a:xfrm>
              <a:off x="6883347" y="3710474"/>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20521" tIns="11430" rIns="297661" bIns="11430" spcCol="1270" anchor="ctr"/>
            <a:lstStyle/>
            <a:p>
              <a:pPr defTabSz="800100">
                <a:lnSpc>
                  <a:spcPct val="90000"/>
                </a:lnSpc>
                <a:spcAft>
                  <a:spcPct val="35000"/>
                </a:spcAft>
                <a:tabLst>
                  <a:tab pos="1087438" algn="r"/>
                </a:tabLst>
                <a:defRPr/>
              </a:pPr>
              <a:r>
                <a:rPr lang="en-US" sz="1600" b="1" dirty="0">
                  <a:ln w="12700">
                    <a:solidFill>
                      <a:sysClr val="windowText" lastClr="000000"/>
                    </a:solidFill>
                    <a:prstDash val="solid"/>
                  </a:ln>
                  <a:solidFill>
                    <a:sysClr val="windowText" lastClr="000000"/>
                  </a:solidFill>
                  <a:latin typeface="+mj-lt"/>
                </a:rPr>
                <a:t>	</a:t>
              </a:r>
              <a:r>
                <a:rPr lang="en-US" sz="1600" b="1" dirty="0" smtClean="0">
                  <a:ln w="12700">
                    <a:solidFill>
                      <a:sysClr val="windowText" lastClr="000000"/>
                    </a:solidFill>
                    <a:prstDash val="solid"/>
                  </a:ln>
                  <a:solidFill>
                    <a:sysClr val="windowText" lastClr="000000"/>
                  </a:solidFill>
                  <a:latin typeface="+mj-lt"/>
                </a:rPr>
                <a:t>$ 0.00 </a:t>
              </a:r>
              <a:endParaRPr lang="en-US" sz="1600" b="1" dirty="0">
                <a:ln w="12700">
                  <a:solidFill>
                    <a:sysClr val="windowText" lastClr="000000"/>
                  </a:solidFill>
                  <a:prstDash val="solid"/>
                </a:ln>
                <a:solidFill>
                  <a:sysClr val="windowText" lastClr="000000"/>
                </a:solidFill>
                <a:latin typeface="+mj-lt"/>
              </a:endParaRPr>
            </a:p>
          </p:txBody>
        </p:sp>
        <p:sp>
          <p:nvSpPr>
            <p:cNvPr id="38940" name="Freeform 38939"/>
            <p:cNvSpPr/>
            <p:nvPr/>
          </p:nvSpPr>
          <p:spPr>
            <a:xfrm>
              <a:off x="686026" y="4496174"/>
              <a:ext cx="6328236" cy="731386"/>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96173" tIns="15240" rIns="365693" bIns="15240" spcCol="1270" anchor="ctr"/>
            <a:lstStyle/>
            <a:p>
              <a:pPr defTabSz="1066800">
                <a:lnSpc>
                  <a:spcPct val="90000"/>
                </a:lnSpc>
                <a:spcAft>
                  <a:spcPct val="35000"/>
                </a:spcAft>
                <a:defRPr/>
              </a:pPr>
              <a:r>
                <a:rPr lang="en-US" sz="1600" b="1" dirty="0">
                  <a:ln w="12700">
                    <a:solidFill>
                      <a:srgbClr val="FF0000"/>
                    </a:solidFill>
                    <a:prstDash val="solid"/>
                  </a:ln>
                  <a:solidFill>
                    <a:srgbClr val="FF0000"/>
                  </a:solidFill>
                  <a:latin typeface="+mj-lt"/>
                  <a:ea typeface="ＭＳ Ｐゴシック" pitchFamily="-112" charset="-128"/>
                  <a:cs typeface="Arial" pitchFamily="34" charset="0"/>
                </a:rPr>
                <a:t>Total Monthly Promotional Expense</a:t>
              </a:r>
            </a:p>
          </p:txBody>
        </p:sp>
        <p:sp>
          <p:nvSpPr>
            <p:cNvPr id="38941" name="Freeform 38940"/>
            <p:cNvSpPr/>
            <p:nvPr/>
          </p:nvSpPr>
          <p:spPr>
            <a:xfrm>
              <a:off x="6781853" y="4496173"/>
              <a:ext cx="1910127" cy="724775"/>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388554" tIns="11430" rIns="365693" bIns="11430" spcCol="1270" anchor="ctr"/>
            <a:lstStyle/>
            <a:p>
              <a:pPr defTabSz="800100">
                <a:lnSpc>
                  <a:spcPct val="90000"/>
                </a:lnSpc>
                <a:spcAft>
                  <a:spcPct val="35000"/>
                </a:spcAft>
                <a:tabLst>
                  <a:tab pos="1147763" algn="r"/>
                </a:tabLst>
                <a:defRPr/>
              </a:pPr>
              <a:r>
                <a:rPr lang="en-US" sz="1600" b="1" dirty="0">
                  <a:ln w="12700">
                    <a:solidFill>
                      <a:sysClr val="windowText" lastClr="000000"/>
                    </a:solidFill>
                    <a:prstDash val="solid"/>
                  </a:ln>
                  <a:solidFill>
                    <a:sysClr val="windowText" lastClr="000000"/>
                  </a:solidFill>
                  <a:latin typeface="+mj-lt"/>
                </a:rPr>
                <a:t>	</a:t>
              </a:r>
              <a:r>
                <a:rPr lang="en-US" sz="1600" b="1" dirty="0" smtClean="0">
                  <a:ln w="12700">
                    <a:solidFill>
                      <a:srgbClr val="FF0000"/>
                    </a:solidFill>
                    <a:prstDash val="solid"/>
                  </a:ln>
                  <a:solidFill>
                    <a:srgbClr val="FF0000"/>
                  </a:solidFill>
                  <a:latin typeface="+mj-lt"/>
                </a:rPr>
                <a:t>$ 2.00</a:t>
              </a:r>
              <a:endParaRPr lang="en-US" sz="1600" b="1" dirty="0">
                <a:ln w="12700">
                  <a:solidFill>
                    <a:srgbClr val="FF0000"/>
                  </a:solidFill>
                  <a:prstDash val="solid"/>
                </a:ln>
                <a:solidFill>
                  <a:srgbClr val="FF0000"/>
                </a:solidFill>
                <a:latin typeface="+mj-lt"/>
              </a:endParaRPr>
            </a:p>
          </p:txBody>
        </p:sp>
      </p:grpSp>
      <p:sp>
        <p:nvSpPr>
          <p:cNvPr id="7" name="AutoShape 250"/>
          <p:cNvSpPr>
            <a:spLocks noChangeArrowheads="1"/>
          </p:cNvSpPr>
          <p:nvPr/>
        </p:nvSpPr>
        <p:spPr bwMode="auto">
          <a:xfrm>
            <a:off x="762000" y="1524000"/>
            <a:ext cx="6019800"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tx1"/>
                </a:solidFill>
                <a:latin typeface="Arial" pitchFamily="34" charset="0"/>
                <a:cs typeface="Arial" pitchFamily="34" charset="0"/>
              </a:rPr>
              <a:t>Promotional Expense</a:t>
            </a:r>
          </a:p>
        </p:txBody>
      </p:sp>
      <p:sp>
        <p:nvSpPr>
          <p:cNvPr id="9" name="AutoShape 250"/>
          <p:cNvSpPr>
            <a:spLocks noChangeArrowheads="1"/>
          </p:cNvSpPr>
          <p:nvPr/>
        </p:nvSpPr>
        <p:spPr bwMode="auto">
          <a:xfrm>
            <a:off x="6934200" y="1524000"/>
            <a:ext cx="1709965"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tx1"/>
                </a:solidFill>
                <a:latin typeface="Arial" pitchFamily="34" charset="0"/>
                <a:cs typeface="Arial" pitchFamily="34" charset="0"/>
              </a:rPr>
              <a:t>Monthly</a:t>
            </a:r>
          </a:p>
          <a:p>
            <a:pPr algn="ctr">
              <a:defRPr/>
            </a:pPr>
            <a:r>
              <a:rPr lang="en-US" sz="1600" b="1" dirty="0">
                <a:solidFill>
                  <a:schemeClr val="tx1"/>
                </a:solidFill>
                <a:latin typeface="Arial" pitchFamily="34" charset="0"/>
                <a:cs typeface="Arial" pitchFamily="34" charset="0"/>
              </a:rPr>
              <a:t>Amount</a:t>
            </a:r>
          </a:p>
        </p:txBody>
      </p:sp>
      <p:pic>
        <p:nvPicPr>
          <p:cNvPr id="20490"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152400"/>
            <a:ext cx="7315200" cy="1143000"/>
          </a:xfrm>
        </p:spPr>
        <p:txBody>
          <a:bodyPr/>
          <a:lstStyle/>
          <a:p>
            <a:pPr algn="ctr">
              <a:lnSpc>
                <a:spcPct val="80000"/>
              </a:lnSpc>
              <a:spcBef>
                <a:spcPts val="600"/>
              </a:spcBef>
            </a:pPr>
            <a:r>
              <a:rPr sz="4400" dirty="0" smtClean="0">
                <a:ln>
                  <a:noFill/>
                </a:ln>
                <a:ea typeface="ＭＳ Ｐゴシック" pitchFamily="34" charset="-128"/>
              </a:rPr>
              <a:t>Cost of </a:t>
            </a:r>
            <a:r>
              <a:rPr dirty="0" smtClean="0">
                <a:ln>
                  <a:noFill/>
                </a:ln>
                <a:ea typeface="ＭＳ Ｐゴシック" pitchFamily="34" charset="-128"/>
              </a:rPr>
              <a:t>Materials/Labor</a:t>
            </a:r>
            <a:endParaRPr i="1" dirty="0" smtClean="0">
              <a:ln>
                <a:noFill/>
              </a:ln>
              <a:solidFill>
                <a:srgbClr val="008000"/>
              </a:solidFill>
              <a:latin typeface="Myriad Web Pro"/>
              <a:ea typeface="ＭＳ Ｐゴシック" pitchFamily="34" charset="-128"/>
              <a:cs typeface="Arial" pitchFamily="34" charset="0"/>
            </a:endParaRPr>
          </a:p>
        </p:txBody>
      </p:sp>
      <p:pic>
        <p:nvPicPr>
          <p:cNvPr id="21507" name="Picture 13" descr="NFTE_SmallTagLock_PantoneC.eps"/>
          <p:cNvPicPr>
            <a:picLocks noChangeAspect="1"/>
          </p:cNvPicPr>
          <p:nvPr/>
        </p:nvPicPr>
        <p:blipFill>
          <a:blip r:embed="rId3" cstate="print"/>
          <a:srcRect/>
          <a:stretch>
            <a:fillRect/>
          </a:stretch>
        </p:blipFill>
        <p:spPr bwMode="auto">
          <a:xfrm>
            <a:off x="33338" y="6148388"/>
            <a:ext cx="1350962" cy="676275"/>
          </a:xfrm>
          <a:prstGeom prst="rect">
            <a:avLst/>
          </a:prstGeom>
          <a:noFill/>
          <a:ln w="9525">
            <a:noFill/>
            <a:miter lim="800000"/>
            <a:headEnd/>
            <a:tailEnd/>
          </a:ln>
        </p:spPr>
      </p:pic>
      <p:graphicFrame>
        <p:nvGraphicFramePr>
          <p:cNvPr id="2" name="Table 1"/>
          <p:cNvGraphicFramePr>
            <a:graphicFrameLocks noGrp="1"/>
          </p:cNvGraphicFramePr>
          <p:nvPr/>
        </p:nvGraphicFramePr>
        <p:xfrm>
          <a:off x="1371600" y="2057400"/>
          <a:ext cx="6096000" cy="2174114"/>
        </p:xfrm>
        <a:graphic>
          <a:graphicData uri="http://schemas.openxmlformats.org/drawingml/2006/table">
            <a:tbl>
              <a:tblPr firstRow="1" bandRow="1">
                <a:tableStyleId>{0505E3EF-67EA-436B-97B2-0124C06EBD24}</a:tableStyleId>
              </a:tblPr>
              <a:tblGrid>
                <a:gridCol w="2438400"/>
                <a:gridCol w="2133600"/>
                <a:gridCol w="1524000"/>
              </a:tblGrid>
              <a:tr h="370795">
                <a:tc gridSpan="3">
                  <a:txBody>
                    <a:bodyPr/>
                    <a:lstStyle/>
                    <a:p>
                      <a:pPr marL="0" algn="ctr" rtl="0" eaLnBrk="1" latinLnBrk="0" hangingPunct="1"/>
                      <a:r>
                        <a:rPr kumimoji="0" lang="en-US" sz="2000" kern="1200" dirty="0" smtClean="0">
                          <a:latin typeface="+mj-lt"/>
                        </a:rPr>
                        <a:t>Materials</a:t>
                      </a:r>
                      <a:endParaRPr kumimoji="0" lang="en-US" sz="1400" b="1" kern="1200" dirty="0">
                        <a:solidFill>
                          <a:schemeClr val="bg1"/>
                        </a:solidFill>
                        <a:latin typeface="+mj-lt"/>
                        <a:ea typeface="ＭＳ Ｐゴシック" pitchFamily="-112" charset="-128"/>
                        <a:cs typeface="Arial" pitchFamily="34" charset="0"/>
                      </a:endParaRPr>
                    </a:p>
                  </a:txBody>
                  <a:tcPr marT="45714" marB="45714"/>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algn="ctr" rtl="0" eaLnBrk="1" latinLnBrk="0" hangingPunct="1"/>
                      <a:r>
                        <a:rPr kumimoji="0" lang="en-US" sz="1400" kern="1200" cap="none" spc="0" dirty="0" smtClean="0">
                          <a:ln w="12700">
                            <a:solidFill>
                              <a:sysClr val="windowText" lastClr="000000"/>
                            </a:solidFill>
                            <a:prstDash val="solid"/>
                          </a:ln>
                          <a:effectLst/>
                          <a:latin typeface="+mj-lt"/>
                        </a:rPr>
                        <a:t>Material Description</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5714" marB="45714"/>
                </a:tc>
                <a:tc>
                  <a:txBody>
                    <a:bodyPr/>
                    <a:lstStyle/>
                    <a:p>
                      <a:pPr marL="0" algn="ctr" rtl="0" eaLnBrk="1" latinLnBrk="0" hangingPunct="1"/>
                      <a:r>
                        <a:rPr kumimoji="0" lang="en-US" sz="1400" kern="1200" cap="none" spc="0" dirty="0" smtClean="0">
                          <a:ln w="12700">
                            <a:solidFill>
                              <a:sysClr val="windowText" lastClr="000000"/>
                            </a:solidFill>
                            <a:prstDash val="solid"/>
                          </a:ln>
                          <a:effectLst/>
                          <a:latin typeface="+mj-lt"/>
                        </a:rPr>
                        <a:t>Cost/Total Quantity</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5714" marB="45714"/>
                </a:tc>
                <a:tc>
                  <a:txBody>
                    <a:bodyPr/>
                    <a:lstStyle/>
                    <a:p>
                      <a:pPr marL="0" algn="ctr" rtl="0" eaLnBrk="1" latinLnBrk="0" hangingPunct="1"/>
                      <a:r>
                        <a:rPr kumimoji="0" lang="en-US" sz="1400" kern="1200" cap="none" spc="0" dirty="0" smtClean="0">
                          <a:ln w="12700">
                            <a:solidFill>
                              <a:sysClr val="windowText" lastClr="000000"/>
                            </a:solidFill>
                            <a:prstDash val="solid"/>
                          </a:ln>
                          <a:effectLst/>
                          <a:latin typeface="+mj-lt"/>
                        </a:rPr>
                        <a:t>Cost per Unit</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5714" marB="45714"/>
                </a:tc>
              </a:tr>
              <a:tr h="370795">
                <a:tc>
                  <a:txBody>
                    <a:bodyPr/>
                    <a:lstStyle/>
                    <a:p>
                      <a:pPr algn="ctr"/>
                      <a:r>
                        <a:rPr kumimoji="0" lang="en-US" sz="1400" kern="1200" cap="none" spc="0" dirty="0" smtClean="0">
                          <a:ln w="12700">
                            <a:solidFill>
                              <a:sysClr val="windowText" lastClr="000000"/>
                            </a:solidFill>
                            <a:prstDash val="solid"/>
                          </a:ln>
                          <a:effectLst/>
                          <a:latin typeface="+mj-lt"/>
                        </a:rPr>
                        <a:t>Cleaning</a:t>
                      </a:r>
                      <a:r>
                        <a:rPr kumimoji="0" lang="en-US" sz="1400" kern="1200" cap="none" spc="0" baseline="0" dirty="0" smtClean="0">
                          <a:ln w="12700">
                            <a:solidFill>
                              <a:sysClr val="windowText" lastClr="000000"/>
                            </a:solidFill>
                            <a:prstDash val="solid"/>
                          </a:ln>
                          <a:effectLst/>
                          <a:latin typeface="+mj-lt"/>
                        </a:rPr>
                        <a:t> supplies</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14" marB="45714"/>
                </a:tc>
                <a:tc>
                  <a:txBody>
                    <a:bodyPr/>
                    <a:lstStyle/>
                    <a:p>
                      <a:pPr algn="ctr"/>
                      <a:r>
                        <a:rPr kumimoji="0" lang="en-US" sz="1400" kern="1200" cap="none" spc="0" dirty="0" smtClean="0">
                          <a:ln w="12700">
                            <a:solidFill>
                              <a:sysClr val="windowText" lastClr="000000"/>
                            </a:solidFill>
                            <a:prstDash val="solid"/>
                          </a:ln>
                          <a:effectLst/>
                          <a:latin typeface="+mj-lt"/>
                        </a:rPr>
                        <a:t>$ 40.00/ 4 cleaning supplies</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14" marB="45714"/>
                </a:tc>
                <a:tc>
                  <a:txBody>
                    <a:bodyPr/>
                    <a:lstStyle/>
                    <a:p>
                      <a:pPr algn="ctr">
                        <a:tabLst>
                          <a:tab pos="1260475" algn="r"/>
                        </a:tabLst>
                      </a:pPr>
                      <a:r>
                        <a:rPr kumimoji="0" lang="en-US" sz="1400" kern="1200" cap="none" spc="0" dirty="0" smtClean="0">
                          <a:ln w="12700">
                            <a:solidFill>
                              <a:sysClr val="windowText" lastClr="000000"/>
                            </a:solidFill>
                            <a:prstDash val="solid"/>
                          </a:ln>
                          <a:effectLst/>
                          <a:latin typeface="+mj-lt"/>
                        </a:rPr>
                        <a:t>	$ 1.05</a:t>
                      </a:r>
                      <a:r>
                        <a:rPr kumimoji="0" lang="en-US" sz="1400" kern="1200" cap="none" spc="0" baseline="0" dirty="0" smtClean="0">
                          <a:ln w="12700">
                            <a:solidFill>
                              <a:sysClr val="windowText" lastClr="000000"/>
                            </a:solidFill>
                            <a:prstDash val="solid"/>
                          </a:ln>
                          <a:effectLst/>
                          <a:latin typeface="+mj-lt"/>
                        </a:rPr>
                        <a:t> </a:t>
                      </a:r>
                      <a:r>
                        <a:rPr kumimoji="0" lang="en-US" sz="1400" kern="1200" cap="none" spc="0" dirty="0" smtClean="0">
                          <a:ln w="12700">
                            <a:solidFill>
                              <a:sysClr val="windowText" lastClr="000000"/>
                            </a:solidFill>
                            <a:prstDash val="solid"/>
                          </a:ln>
                          <a:effectLst/>
                          <a:latin typeface="+mj-lt"/>
                        </a:rPr>
                        <a:t>  </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14" marB="45714"/>
                </a:tc>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cap="none" spc="0" dirty="0" smtClean="0">
                          <a:ln w="12700">
                            <a:solidFill>
                              <a:sysClr val="windowText" lastClr="000000"/>
                            </a:solidFill>
                            <a:prstDash val="solid"/>
                          </a:ln>
                          <a:effectLst/>
                          <a:latin typeface="+mj-lt"/>
                        </a:rPr>
                        <a:t>Paper towels</a:t>
                      </a:r>
                      <a:endParaRPr kumimoji="0" lang="en-US" sz="1400" b="0" kern="1200" cap="none" spc="0" dirty="0" smtClean="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14" marB="45714"/>
                </a:tc>
                <a:tc>
                  <a:txBody>
                    <a:bodyPr/>
                    <a:lstStyle/>
                    <a:p>
                      <a:pPr algn="ctr"/>
                      <a:r>
                        <a:rPr kumimoji="0" lang="en-US" sz="1400" kern="1200" cap="none" spc="0" dirty="0" smtClean="0">
                          <a:ln w="12700">
                            <a:solidFill>
                              <a:sysClr val="windowText" lastClr="000000"/>
                            </a:solidFill>
                            <a:prstDash val="solid"/>
                          </a:ln>
                          <a:effectLst/>
                          <a:latin typeface="+mj-lt"/>
                        </a:rPr>
                        <a:t>$  6.97/ 8</a:t>
                      </a:r>
                      <a:r>
                        <a:rPr kumimoji="0" lang="en-US" sz="1400" kern="1200" cap="none" spc="0" baseline="0" dirty="0" smtClean="0">
                          <a:ln w="12700">
                            <a:solidFill>
                              <a:sysClr val="windowText" lastClr="000000"/>
                            </a:solidFill>
                            <a:prstDash val="solid"/>
                          </a:ln>
                          <a:effectLst/>
                          <a:latin typeface="+mj-lt"/>
                        </a:rPr>
                        <a:t> Brawny Paper towels. </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14" marB="45714"/>
                </a:tc>
                <a:tc>
                  <a:txBody>
                    <a:bodyPr/>
                    <a:lstStyle/>
                    <a:p>
                      <a:pPr algn="ctr">
                        <a:tabLst>
                          <a:tab pos="1260475" algn="r"/>
                        </a:tabLst>
                      </a:pPr>
                      <a:r>
                        <a:rPr kumimoji="0" lang="en-US" sz="1400" kern="1200" cap="none" spc="0" dirty="0" smtClean="0">
                          <a:ln w="12700">
                            <a:solidFill>
                              <a:sysClr val="windowText" lastClr="000000"/>
                            </a:solidFill>
                            <a:prstDash val="solid"/>
                          </a:ln>
                          <a:effectLst/>
                          <a:latin typeface="+mj-lt"/>
                        </a:rPr>
                        <a:t>	$ 0.02 </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14" marB="45714"/>
                </a:tc>
              </a:tr>
              <a:tr h="370795">
                <a:tc gridSpan="2">
                  <a:txBody>
                    <a:bodyPr/>
                    <a:lstStyle/>
                    <a:p>
                      <a:pPr algn="ctr"/>
                      <a:r>
                        <a:rPr kumimoji="0" lang="en-US" sz="1400" kern="1200" cap="none" spc="0" dirty="0" smtClean="0">
                          <a:ln w="12700">
                            <a:solidFill>
                              <a:srgbClr val="FF0000"/>
                            </a:solidFill>
                            <a:prstDash val="solid"/>
                          </a:ln>
                          <a:solidFill>
                            <a:srgbClr val="FF0000"/>
                          </a:solidFill>
                          <a:effectLst/>
                          <a:latin typeface="+mj-lt"/>
                        </a:rPr>
                        <a:t>Total Material Cost per Unit</a:t>
                      </a:r>
                      <a:endParaRPr kumimoji="0" lang="en-US" sz="1400" b="0" kern="1200" cap="none" spc="0" dirty="0">
                        <a:ln w="12700">
                          <a:solidFill>
                            <a:srgbClr val="FF0000"/>
                          </a:solidFill>
                          <a:prstDash val="solid"/>
                        </a:ln>
                        <a:solidFill>
                          <a:srgbClr val="FF0000"/>
                        </a:solidFill>
                        <a:effectLst/>
                        <a:latin typeface="+mj-lt"/>
                        <a:ea typeface="ＭＳ Ｐゴシック" pitchFamily="-112" charset="-128"/>
                        <a:cs typeface="Arial" pitchFamily="34" charset="0"/>
                      </a:endParaRPr>
                    </a:p>
                  </a:txBody>
                  <a:tcPr marT="45714" marB="45714"/>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1260475" algn="r"/>
                        </a:tabLst>
                      </a:pPr>
                      <a:r>
                        <a:rPr kumimoji="0" lang="en-US" sz="1400" kern="1200" cap="none" spc="0" dirty="0" smtClean="0">
                          <a:ln w="12700">
                            <a:solidFill>
                              <a:srgbClr val="FF0000"/>
                            </a:solidFill>
                            <a:prstDash val="solid"/>
                          </a:ln>
                          <a:effectLst/>
                          <a:latin typeface="+mj-lt"/>
                        </a:rPr>
                        <a:t>	</a:t>
                      </a:r>
                      <a:r>
                        <a:rPr kumimoji="0" lang="en-US" sz="1400" kern="1200" cap="none" spc="0" dirty="0" smtClean="0">
                          <a:ln w="12700">
                            <a:solidFill>
                              <a:srgbClr val="FF0000"/>
                            </a:solidFill>
                            <a:prstDash val="solid"/>
                          </a:ln>
                          <a:solidFill>
                            <a:srgbClr val="FF0000"/>
                          </a:solidFill>
                          <a:effectLst/>
                          <a:latin typeface="+mj-lt"/>
                        </a:rPr>
                        <a:t>$ 1.07</a:t>
                      </a:r>
                      <a:endParaRPr kumimoji="0" lang="en-US" sz="1400" b="0" kern="1200" cap="none" spc="0" dirty="0">
                        <a:ln w="12700">
                          <a:solidFill>
                            <a:srgbClr val="FF0000"/>
                          </a:solidFill>
                          <a:prstDash val="solid"/>
                        </a:ln>
                        <a:solidFill>
                          <a:srgbClr val="FF0000"/>
                        </a:solidFill>
                        <a:effectLst/>
                        <a:latin typeface="+mj-lt"/>
                        <a:ea typeface="ＭＳ Ｐゴシック" pitchFamily="-112" charset="-128"/>
                        <a:cs typeface="Microsoft Uighur" pitchFamily="2" charset="-78"/>
                      </a:endParaRPr>
                    </a:p>
                  </a:txBody>
                  <a:tcPr marT="45714" marB="45714"/>
                </a:tc>
              </a:tr>
            </a:tbl>
          </a:graphicData>
        </a:graphic>
      </p:graphicFrame>
      <p:graphicFrame>
        <p:nvGraphicFramePr>
          <p:cNvPr id="3" name="Table 2"/>
          <p:cNvGraphicFramePr>
            <a:graphicFrameLocks noGrp="1"/>
          </p:cNvGraphicFramePr>
          <p:nvPr/>
        </p:nvGraphicFramePr>
        <p:xfrm>
          <a:off x="1371600" y="4267200"/>
          <a:ext cx="6096000" cy="1590563"/>
        </p:xfrm>
        <a:graphic>
          <a:graphicData uri="http://schemas.openxmlformats.org/drawingml/2006/table">
            <a:tbl>
              <a:tblPr firstRow="1" bandRow="1">
                <a:tableStyleId>{0505E3EF-67EA-436B-97B2-0124C06EBD24}</a:tableStyleId>
              </a:tblPr>
              <a:tblGrid>
                <a:gridCol w="2032000"/>
                <a:gridCol w="2032000"/>
                <a:gridCol w="2032000"/>
              </a:tblGrid>
              <a:tr h="370991">
                <a:tc gridSpan="3">
                  <a:txBody>
                    <a:bodyPr/>
                    <a:lstStyle/>
                    <a:p>
                      <a:pPr marL="0" algn="ctr" rtl="0" eaLnBrk="1" latinLnBrk="0" hangingPunct="1"/>
                      <a:r>
                        <a:rPr kumimoji="0" lang="en-US" sz="2000" kern="1200" dirty="0" smtClean="0">
                          <a:latin typeface="+mj-lt"/>
                        </a:rPr>
                        <a:t>Labor</a:t>
                      </a:r>
                      <a:endParaRPr kumimoji="0" lang="en-US" sz="1400" b="1" kern="1200" dirty="0">
                        <a:solidFill>
                          <a:schemeClr val="bg1"/>
                        </a:solidFill>
                        <a:latin typeface="+mj-lt"/>
                        <a:ea typeface="ＭＳ Ｐゴシック" pitchFamily="-112" charset="-128"/>
                        <a:cs typeface="Arial" pitchFamily="34" charset="0"/>
                      </a:endParaRPr>
                    </a:p>
                  </a:txBody>
                  <a:tcPr marT="45739" marB="45739"/>
                </a:tc>
                <a:tc hMerge="1">
                  <a:txBody>
                    <a:bodyPr/>
                    <a:lstStyle/>
                    <a:p>
                      <a:endParaRPr lang="en-US"/>
                    </a:p>
                  </a:txBody>
                  <a:tcPr>
                    <a:solidFill>
                      <a:srgbClr val="D0D8E8"/>
                    </a:solidFill>
                  </a:tcPr>
                </a:tc>
                <a:tc hMerge="1">
                  <a:txBody>
                    <a:bodyPr/>
                    <a:lstStyle/>
                    <a:p>
                      <a:endParaRPr lang="en-US" dirty="0"/>
                    </a:p>
                  </a:txBody>
                  <a:tcPr>
                    <a:solidFill>
                      <a:srgbClr val="D0D8E8"/>
                    </a:solidFill>
                  </a:tcPr>
                </a:tc>
              </a:tr>
              <a:tr h="518370">
                <a:tc>
                  <a:txBody>
                    <a:bodyPr/>
                    <a:lstStyle/>
                    <a:p>
                      <a:pPr marL="0" algn="ctr" rtl="0" eaLnBrk="1" latinLnBrk="0" hangingPunct="1"/>
                      <a:r>
                        <a:rPr kumimoji="0" lang="en-US" sz="1400" kern="1200" cap="none" spc="0" dirty="0" smtClean="0">
                          <a:ln w="12700">
                            <a:solidFill>
                              <a:sysClr val="windowText" lastClr="000000"/>
                            </a:solidFill>
                            <a:prstDash val="solid"/>
                          </a:ln>
                          <a:effectLst/>
                          <a:latin typeface="+mj-lt"/>
                        </a:rPr>
                        <a:t>Labor Cost per Hour</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5739" marB="45739"/>
                </a:tc>
                <a:tc>
                  <a:txBody>
                    <a:bodyPr/>
                    <a:lstStyle/>
                    <a:p>
                      <a:pPr marL="0" algn="ctr" rtl="0" eaLnBrk="1" latinLnBrk="0" hangingPunct="1"/>
                      <a:r>
                        <a:rPr kumimoji="0" lang="en-US" sz="1400" kern="1200" cap="none" spc="0" dirty="0" smtClean="0">
                          <a:ln w="12700">
                            <a:solidFill>
                              <a:sysClr val="windowText" lastClr="000000"/>
                            </a:solidFill>
                            <a:prstDash val="solid"/>
                          </a:ln>
                          <a:effectLst/>
                          <a:latin typeface="+mj-lt"/>
                        </a:rPr>
                        <a:t>Time (in Hours) to Make One Unit</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5739" marB="457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cap="none" spc="0" dirty="0" smtClean="0">
                          <a:ln w="12700">
                            <a:solidFill>
                              <a:sysClr val="windowText" lastClr="000000"/>
                            </a:solidFill>
                            <a:prstDash val="solid"/>
                          </a:ln>
                          <a:effectLst/>
                          <a:latin typeface="+mj-lt"/>
                        </a:rPr>
                        <a:t>Labor Cost per Unit</a:t>
                      </a:r>
                      <a:endParaRPr kumimoji="0" lang="en-US" sz="1400" b="0" kern="1200" cap="none" spc="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5739" marB="45739"/>
                </a:tc>
              </a:tr>
              <a:tr h="304924">
                <a:tc>
                  <a:txBody>
                    <a:bodyPr/>
                    <a:lstStyle/>
                    <a:p>
                      <a:pPr marL="0" algn="ctr" rtl="0" eaLnBrk="1" latinLnBrk="0" hangingPunct="1"/>
                      <a:r>
                        <a:rPr kumimoji="0" lang="en-US" sz="1400" kern="1200" cap="none" spc="0" dirty="0" smtClean="0">
                          <a:ln w="12700">
                            <a:solidFill>
                              <a:sysClr val="windowText" lastClr="000000"/>
                            </a:solidFill>
                            <a:prstDash val="solid"/>
                          </a:ln>
                          <a:effectLst/>
                          <a:latin typeface="+mj-lt"/>
                        </a:rPr>
                        <a:t>$ 8.25</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39" marB="45739"/>
                </a:tc>
                <a:tc>
                  <a:txBody>
                    <a:bodyPr/>
                    <a:lstStyle/>
                    <a:p>
                      <a:pPr marL="0" algn="ctr" rtl="0" eaLnBrk="1" latinLnBrk="0" hangingPunct="1"/>
                      <a:r>
                        <a:rPr kumimoji="0" lang="en-US" sz="1400" kern="1200" cap="none" spc="0" dirty="0" smtClean="0">
                          <a:ln w="12700">
                            <a:solidFill>
                              <a:sysClr val="windowText" lastClr="000000"/>
                            </a:solidFill>
                            <a:prstDash val="solid"/>
                          </a:ln>
                          <a:effectLst/>
                          <a:latin typeface="+mj-lt"/>
                        </a:rPr>
                        <a:t>10</a:t>
                      </a:r>
                      <a:r>
                        <a:rPr kumimoji="0" lang="en-US" sz="1400" kern="1200" cap="none" spc="0" baseline="0" dirty="0" smtClean="0">
                          <a:ln w="12700">
                            <a:solidFill>
                              <a:sysClr val="windowText" lastClr="000000"/>
                            </a:solidFill>
                            <a:prstDash val="solid"/>
                          </a:ln>
                          <a:effectLst/>
                          <a:latin typeface="+mj-lt"/>
                        </a:rPr>
                        <a:t> min. or </a:t>
                      </a:r>
                      <a:r>
                        <a:rPr kumimoji="0" lang="en-US" sz="1400" kern="1200" cap="none" spc="0" dirty="0" smtClean="0">
                          <a:ln w="12700">
                            <a:solidFill>
                              <a:sysClr val="windowText" lastClr="000000"/>
                            </a:solidFill>
                            <a:prstDash val="solid"/>
                          </a:ln>
                          <a:effectLst/>
                          <a:latin typeface="+mj-lt"/>
                        </a:rPr>
                        <a:t> .16 hr.</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39" marB="45739"/>
                </a:tc>
                <a:tc>
                  <a:txBody>
                    <a:bodyPr/>
                    <a:lstStyle/>
                    <a:p>
                      <a:pPr marL="0" algn="ctr" rtl="0" eaLnBrk="1" latinLnBrk="0" hangingPunct="1">
                        <a:tabLst>
                          <a:tab pos="1712913" algn="r"/>
                        </a:tabLst>
                      </a:pPr>
                      <a:r>
                        <a:rPr kumimoji="0" lang="en-US" sz="1400" kern="1200" cap="none" spc="0" dirty="0" smtClean="0">
                          <a:ln w="12700">
                            <a:solidFill>
                              <a:sysClr val="windowText" lastClr="000000"/>
                            </a:solidFill>
                            <a:prstDash val="solid"/>
                          </a:ln>
                          <a:effectLst/>
                          <a:latin typeface="+mj-lt"/>
                        </a:rPr>
                        <a:t>	$ 1.36</a:t>
                      </a:r>
                      <a:endParaRPr kumimoji="0" lang="en-US" sz="1400" b="0" kern="1200" cap="none" spc="0" dirty="0">
                        <a:ln w="12700">
                          <a:solidFill>
                            <a:sysClr val="windowText" lastClr="000000"/>
                          </a:solidFill>
                          <a:prstDash val="solid"/>
                        </a:ln>
                        <a:solidFill>
                          <a:sysClr val="windowText" lastClr="000000"/>
                        </a:solidFill>
                        <a:effectLst/>
                        <a:latin typeface="+mj-lt"/>
                        <a:ea typeface="ＭＳ Ｐゴシック" pitchFamily="-112" charset="-128"/>
                        <a:cs typeface="+mn-cs"/>
                      </a:endParaRPr>
                    </a:p>
                  </a:txBody>
                  <a:tcPr marT="45739" marB="45739"/>
                </a:tc>
              </a:tr>
              <a:tr h="370991">
                <a:tc gridSpan="2">
                  <a:txBody>
                    <a:bodyPr/>
                    <a:lstStyle/>
                    <a:p>
                      <a:pPr algn="ctr"/>
                      <a:r>
                        <a:rPr kumimoji="0" lang="en-US" sz="1400" b="0" kern="1200" cap="none" spc="0" dirty="0" smtClean="0">
                          <a:ln w="12700">
                            <a:solidFill>
                              <a:srgbClr val="FF0000"/>
                            </a:solidFill>
                            <a:prstDash val="solid"/>
                          </a:ln>
                          <a:solidFill>
                            <a:srgbClr val="FF0000"/>
                          </a:solidFill>
                          <a:effectLst/>
                          <a:latin typeface="+mj-lt"/>
                        </a:rPr>
                        <a:t>Total Labor Cost per Unit</a:t>
                      </a:r>
                      <a:endParaRPr kumimoji="0" lang="en-US" sz="1400" b="0" kern="1200" cap="none" spc="0" dirty="0">
                        <a:ln w="12700">
                          <a:solidFill>
                            <a:srgbClr val="FF0000"/>
                          </a:solidFill>
                          <a:prstDash val="solid"/>
                        </a:ln>
                        <a:solidFill>
                          <a:srgbClr val="FF0000"/>
                        </a:solidFill>
                        <a:effectLst/>
                        <a:latin typeface="+mj-lt"/>
                        <a:ea typeface="ＭＳ Ｐゴシック" pitchFamily="-112" charset="-128"/>
                        <a:cs typeface="Arial" pitchFamily="34" charset="0"/>
                      </a:endParaRPr>
                    </a:p>
                  </a:txBody>
                  <a:tcPr marT="45739" marB="45739"/>
                </a:tc>
                <a:tc hMerge="1">
                  <a:txBody>
                    <a:bodyPr/>
                    <a:lstStyle/>
                    <a:p>
                      <a:endParaRPr lang="en-US" dirty="0"/>
                    </a:p>
                  </a:txBody>
                  <a:tcPr>
                    <a:solidFill>
                      <a:srgbClr val="E9EDF4"/>
                    </a:solidFill>
                  </a:tcPr>
                </a:tc>
                <a:tc>
                  <a:txBody>
                    <a:bodyPr/>
                    <a:lstStyle/>
                    <a:p>
                      <a:pPr marL="0" algn="ctr" rtl="0" eaLnBrk="1" latinLnBrk="0" hangingPunct="1">
                        <a:tabLst>
                          <a:tab pos="1712913" algn="r"/>
                        </a:tabLst>
                      </a:pPr>
                      <a:r>
                        <a:rPr kumimoji="0" lang="en-US" sz="1400" b="0" kern="1200" cap="none" spc="0" dirty="0" smtClean="0">
                          <a:ln w="12700">
                            <a:solidFill>
                              <a:srgbClr val="FF0000"/>
                            </a:solidFill>
                            <a:prstDash val="solid"/>
                          </a:ln>
                          <a:solidFill>
                            <a:srgbClr val="FF0000"/>
                          </a:solidFill>
                          <a:effectLst/>
                          <a:latin typeface="+mj-lt"/>
                        </a:rPr>
                        <a:t>	$ 1.36</a:t>
                      </a:r>
                      <a:endParaRPr kumimoji="0" lang="en-US" sz="1400" b="0" kern="1200" cap="none" spc="0" dirty="0">
                        <a:ln w="12700">
                          <a:solidFill>
                            <a:srgbClr val="FF0000"/>
                          </a:solidFill>
                          <a:prstDash val="solid"/>
                        </a:ln>
                        <a:solidFill>
                          <a:srgbClr val="FF0000"/>
                        </a:solidFill>
                        <a:effectLst/>
                        <a:latin typeface="+mj-lt"/>
                        <a:ea typeface="ＭＳ Ｐゴシック" pitchFamily="-112" charset="-128"/>
                        <a:cs typeface="+mn-cs"/>
                      </a:endParaRPr>
                    </a:p>
                  </a:txBody>
                  <a:tcPr marT="45739" marB="45739"/>
                </a:tc>
              </a:tr>
            </a:tbl>
          </a:graphicData>
        </a:graphic>
      </p:graphicFrame>
      <p:graphicFrame>
        <p:nvGraphicFramePr>
          <p:cNvPr id="8" name="Table 7"/>
          <p:cNvGraphicFramePr>
            <a:graphicFrameLocks noGrp="1"/>
          </p:cNvGraphicFramePr>
          <p:nvPr/>
        </p:nvGraphicFramePr>
        <p:xfrm>
          <a:off x="1371600" y="5867400"/>
          <a:ext cx="6083300" cy="518370"/>
        </p:xfrm>
        <a:graphic>
          <a:graphicData uri="http://schemas.openxmlformats.org/drawingml/2006/table">
            <a:tbl>
              <a:tblPr firstRow="1" bandRow="1">
                <a:tableStyleId>{073A0DAA-6AF3-43AB-8588-CEC1D06C72B9}</a:tableStyleId>
              </a:tblPr>
              <a:tblGrid>
                <a:gridCol w="2501900"/>
                <a:gridCol w="3581400"/>
              </a:tblGrid>
              <a:tr h="518370">
                <a:tc>
                  <a:txBody>
                    <a:bodyPr/>
                    <a:lstStyle/>
                    <a:p>
                      <a:pPr marL="0" algn="r" rtl="0" eaLnBrk="1" latinLnBrk="0" hangingPunct="1"/>
                      <a:r>
                        <a:rPr kumimoji="0" lang="en-US" sz="2000" b="0" kern="1200" dirty="0" smtClean="0">
                          <a:ln>
                            <a:solidFill>
                              <a:schemeClr val="bg1"/>
                            </a:solidFill>
                          </a:ln>
                          <a:effectLst/>
                          <a:latin typeface="+mj-lt"/>
                        </a:rPr>
                        <a:t>COGS (per Unit)</a:t>
                      </a:r>
                      <a:endParaRPr kumimoji="0" lang="en-US" sz="2000" b="0" kern="1200" dirty="0">
                        <a:ln>
                          <a:solidFill>
                            <a:schemeClr val="bg1"/>
                          </a:solidFill>
                        </a:ln>
                        <a:solidFill>
                          <a:schemeClr val="bg1"/>
                        </a:solidFill>
                        <a:effectLst/>
                        <a:latin typeface="+mj-lt"/>
                        <a:ea typeface="ＭＳ Ｐゴシック" pitchFamily="-112" charset="-128"/>
                        <a:cs typeface="Arial" pitchFamily="34" charset="0"/>
                      </a:endParaRPr>
                    </a:p>
                  </a:txBody>
                  <a:tcPr marT="45739" marB="45739" anchor="ctr"/>
                </a:tc>
                <a:tc>
                  <a:txBody>
                    <a:bodyPr/>
                    <a:lstStyle/>
                    <a:p>
                      <a:pPr marL="0" algn="l" rtl="0" eaLnBrk="1" latinLnBrk="0" hangingPunct="1">
                        <a:tabLst>
                          <a:tab pos="3311525" algn="r"/>
                        </a:tabLst>
                      </a:pPr>
                      <a:r>
                        <a:rPr kumimoji="0" lang="en-US" sz="1400" b="0" kern="1200" dirty="0" smtClean="0">
                          <a:ln>
                            <a:solidFill>
                              <a:schemeClr val="bg1"/>
                            </a:solidFill>
                          </a:ln>
                          <a:effectLst/>
                          <a:latin typeface="+mj-lt"/>
                        </a:rPr>
                        <a:t>	</a:t>
                      </a:r>
                      <a:r>
                        <a:rPr kumimoji="0" lang="en-US" sz="2000" b="0" kern="1200" dirty="0" smtClean="0">
                          <a:ln>
                            <a:solidFill>
                              <a:schemeClr val="bg1"/>
                            </a:solidFill>
                          </a:ln>
                          <a:effectLst/>
                          <a:latin typeface="+mj-lt"/>
                        </a:rPr>
                        <a:t>$ 2.</a:t>
                      </a:r>
                      <a:r>
                        <a:rPr kumimoji="0" lang="en-US" sz="2000" b="0" kern="1200" baseline="0" dirty="0" smtClean="0">
                          <a:ln>
                            <a:solidFill>
                              <a:schemeClr val="bg1"/>
                            </a:solidFill>
                          </a:ln>
                          <a:effectLst/>
                          <a:latin typeface="+mj-lt"/>
                        </a:rPr>
                        <a:t>43</a:t>
                      </a:r>
                      <a:endParaRPr kumimoji="0" lang="en-US" sz="2000" b="0" kern="1200" dirty="0">
                        <a:ln>
                          <a:solidFill>
                            <a:schemeClr val="bg1"/>
                          </a:solidFill>
                        </a:ln>
                        <a:solidFill>
                          <a:schemeClr val="bg1"/>
                        </a:solidFill>
                        <a:effectLst/>
                        <a:latin typeface="+mj-lt"/>
                        <a:ea typeface="ＭＳ Ｐゴシック" pitchFamily="-112" charset="-128"/>
                        <a:cs typeface="+mn-cs"/>
                      </a:endParaRPr>
                    </a:p>
                  </a:txBody>
                  <a:tcPr marT="45739" marB="45739" anchor="ctr"/>
                </a:tc>
              </a:tr>
            </a:tbl>
          </a:graphicData>
        </a:graphic>
      </p:graphicFrame>
      <p:sp>
        <p:nvSpPr>
          <p:cNvPr id="7" name="Rectangle 6"/>
          <p:cNvSpPr/>
          <p:nvPr/>
        </p:nvSpPr>
        <p:spPr>
          <a:xfrm>
            <a:off x="1219200" y="1600200"/>
            <a:ext cx="3659976" cy="369332"/>
          </a:xfrm>
          <a:prstGeom prst="rect">
            <a:avLst/>
          </a:prstGeom>
        </p:spPr>
        <p:txBody>
          <a:bodyPr wrap="none">
            <a:spAutoFit/>
          </a:bodyPr>
          <a:lstStyle/>
          <a:p>
            <a:pPr>
              <a:spcBef>
                <a:spcPts val="600"/>
              </a:spcBef>
            </a:pPr>
            <a:r>
              <a:rPr lang="en-US" b="1" dirty="0" smtClean="0">
                <a:solidFill>
                  <a:srgbClr val="FF0000"/>
                </a:solidFill>
                <a:ea typeface="ＭＳ Ｐゴシック" pitchFamily="34" charset="-128"/>
              </a:rPr>
              <a:t>Description of One Unit of Sale:</a:t>
            </a:r>
            <a:endParaRPr lang="en-US" b="1" dirty="0">
              <a:solidFill>
                <a:srgbClr val="FF0000"/>
              </a:solidFill>
              <a:ea typeface="ＭＳ Ｐゴシック" pitchFamily="34" charset="-128"/>
            </a:endParaRPr>
          </a:p>
        </p:txBody>
      </p:sp>
      <p:sp>
        <p:nvSpPr>
          <p:cNvPr id="9" name="Rectangle 8"/>
          <p:cNvSpPr/>
          <p:nvPr/>
        </p:nvSpPr>
        <p:spPr>
          <a:xfrm>
            <a:off x="4876800" y="1600200"/>
            <a:ext cx="2937022" cy="369332"/>
          </a:xfrm>
          <a:prstGeom prst="rect">
            <a:avLst/>
          </a:prstGeom>
        </p:spPr>
        <p:txBody>
          <a:bodyPr wrap="none">
            <a:spAutoFit/>
          </a:bodyPr>
          <a:lstStyle/>
          <a:p>
            <a:pPr>
              <a:spcBef>
                <a:spcPct val="50000"/>
              </a:spcBef>
              <a:defRPr/>
            </a:pPr>
            <a:r>
              <a:rPr lang="en-US" b="1" dirty="0" smtClean="0">
                <a:solidFill>
                  <a:schemeClr val="bg2">
                    <a:lumMod val="50000"/>
                  </a:schemeClr>
                </a:solidFill>
                <a:latin typeface="Georgia" pitchFamily="18" charset="0"/>
              </a:rPr>
              <a:t>One clean pair of shoes</a:t>
            </a:r>
            <a:endParaRPr lang="en-US"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152400"/>
            <a:ext cx="7315200" cy="1143000"/>
          </a:xfrm>
        </p:spPr>
        <p:txBody>
          <a:bodyPr/>
          <a:lstStyle/>
          <a:p>
            <a:pPr algn="ctr" eaLnBrk="1" hangingPunct="1">
              <a:spcBef>
                <a:spcPts val="600"/>
              </a:spcBef>
            </a:pPr>
            <a:r>
              <a:rPr dirty="0" smtClean="0">
                <a:ln>
                  <a:noFill/>
                </a:ln>
                <a:ea typeface="ＭＳ Ｐゴシック" pitchFamily="34" charset="-128"/>
              </a:rPr>
              <a:t>Economics of One Unit</a:t>
            </a:r>
            <a:endParaRPr sz="1400" i="1" dirty="0" smtClean="0">
              <a:ln>
                <a:noFill/>
              </a:ln>
              <a:solidFill>
                <a:srgbClr val="008000"/>
              </a:solidFill>
              <a:latin typeface="Myriad Web Pro"/>
              <a:ea typeface="ＭＳ Ｐゴシック" pitchFamily="34" charset="-128"/>
              <a:cs typeface="Arial" pitchFamily="34" charset="0"/>
            </a:endParaRPr>
          </a:p>
        </p:txBody>
      </p:sp>
      <p:pic>
        <p:nvPicPr>
          <p:cNvPr id="2253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 xmlns:p14="http://schemas.microsoft.com/office/powerpoint/2010/main" val="2103864666"/>
              </p:ext>
            </p:extLst>
          </p:nvPr>
        </p:nvGraphicFramePr>
        <p:xfrm>
          <a:off x="827088" y="2285999"/>
          <a:ext cx="7696200" cy="3624262"/>
        </p:xfrm>
        <a:graphic>
          <a:graphicData uri="http://schemas.openxmlformats.org/drawingml/2006/table">
            <a:tbl>
              <a:tblPr firstRow="1" bandRow="1">
                <a:tableStyleId>{0505E3EF-67EA-436B-97B2-0124C06EBD24}</a:tableStyleId>
              </a:tblPr>
              <a:tblGrid>
                <a:gridCol w="5267701"/>
                <a:gridCol w="2428499"/>
              </a:tblGrid>
              <a:tr h="687533">
                <a:tc>
                  <a:txBody>
                    <a:bodyPr/>
                    <a:lstStyle/>
                    <a:p>
                      <a:pPr marL="0" indent="0"/>
                      <a:r>
                        <a:rPr lang="en-US" sz="2000" b="1" cap="none" spc="0" dirty="0" smtClean="0">
                          <a:ln w="12700">
                            <a:solidFill>
                              <a:schemeClr val="bg1"/>
                            </a:solidFill>
                            <a:prstDash val="solid"/>
                          </a:ln>
                          <a:solidFill>
                            <a:schemeClr val="bg1"/>
                          </a:solidFill>
                          <a:effectLst/>
                          <a:latin typeface="+mj-lt"/>
                        </a:rPr>
                        <a:t>Selling Price (per Unit)</a:t>
                      </a:r>
                      <a:endParaRPr lang="en-US" sz="2000" b="1" cap="none" spc="0" dirty="0">
                        <a:ln w="12700">
                          <a:solidFill>
                            <a:schemeClr val="bg1"/>
                          </a:solidFill>
                          <a:prstDash val="solid"/>
                        </a:ln>
                        <a:solidFill>
                          <a:schemeClr val="bg1"/>
                        </a:solidFill>
                        <a:effectLst/>
                        <a:latin typeface="+mj-lt"/>
                        <a:cs typeface="Arial" pitchFamily="34" charset="0"/>
                      </a:endParaRPr>
                    </a:p>
                  </a:txBody>
                  <a:tcPr marT="45723" marB="45723" anchor="ctr">
                    <a:solidFill>
                      <a:schemeClr val="tx1"/>
                    </a:solidFill>
                  </a:tcPr>
                </a:tc>
                <a:tc>
                  <a:txBody>
                    <a:bodyPr/>
                    <a:lstStyle/>
                    <a:p>
                      <a:pPr algn="l">
                        <a:tabLst>
                          <a:tab pos="2174875" algn="r"/>
                        </a:tabLst>
                      </a:pPr>
                      <a:r>
                        <a:rPr lang="en-US" sz="2000" b="1" cap="none" spc="0" dirty="0" smtClean="0">
                          <a:ln w="12700">
                            <a:solidFill>
                              <a:schemeClr val="bg1"/>
                            </a:solidFill>
                            <a:prstDash val="solid"/>
                          </a:ln>
                          <a:solidFill>
                            <a:schemeClr val="bg1"/>
                          </a:solidFill>
                          <a:effectLst/>
                          <a:latin typeface="+mj-lt"/>
                        </a:rPr>
                        <a:t>	$ 10.00</a:t>
                      </a:r>
                      <a:endParaRPr lang="en-US" sz="2000" b="1" cap="none" spc="0" dirty="0">
                        <a:ln w="12700">
                          <a:solidFill>
                            <a:schemeClr val="bg1"/>
                          </a:solidFill>
                          <a:prstDash val="solid"/>
                        </a:ln>
                        <a:solidFill>
                          <a:schemeClr val="bg1"/>
                        </a:solidFill>
                        <a:effectLst/>
                        <a:latin typeface="+mj-lt"/>
                        <a:cs typeface="Arial" pitchFamily="34" charset="0"/>
                      </a:endParaRPr>
                    </a:p>
                  </a:txBody>
                  <a:tcPr marT="45723" marB="45723" anchor="ctr">
                    <a:solidFill>
                      <a:schemeClr val="tx1"/>
                    </a:solidFill>
                  </a:tcPr>
                </a:tc>
              </a:tr>
              <a:tr h="687533">
                <a:tc>
                  <a:txBody>
                    <a:bodyPr/>
                    <a:lstStyle/>
                    <a:p>
                      <a:r>
                        <a:rPr lang="en-US" sz="2000" b="1" cap="none" spc="0" dirty="0" smtClean="0">
                          <a:ln w="12700">
                            <a:solidFill>
                              <a:sysClr val="windowText" lastClr="000000"/>
                            </a:solidFill>
                            <a:prstDash val="solid"/>
                          </a:ln>
                          <a:solidFill>
                            <a:sysClr val="windowText" lastClr="000000"/>
                          </a:solidFill>
                          <a:effectLst/>
                          <a:latin typeface="+mj-lt"/>
                        </a:rPr>
                        <a:t>COGS (per Unit)</a:t>
                      </a:r>
                      <a:endParaRPr lang="en-US" sz="2000" b="1" cap="none" spc="0" dirty="0">
                        <a:ln w="12700">
                          <a:solidFill>
                            <a:sysClr val="windowText" lastClr="000000"/>
                          </a:solidFill>
                          <a:prstDash val="solid"/>
                        </a:ln>
                        <a:solidFill>
                          <a:sysClr val="windowText" lastClr="000000"/>
                        </a:solidFill>
                        <a:effectLst/>
                        <a:latin typeface="+mj-lt"/>
                        <a:cs typeface="Arial" pitchFamily="34" charset="0"/>
                      </a:endParaRPr>
                    </a:p>
                  </a:txBody>
                  <a:tcPr marT="45723" marB="45723" anchor="ctr"/>
                </a:tc>
                <a:tc>
                  <a:txBody>
                    <a:bodyPr/>
                    <a:lstStyle/>
                    <a:p>
                      <a:pPr algn="l">
                        <a:tabLst>
                          <a:tab pos="2174875" algn="r"/>
                        </a:tabLst>
                      </a:pPr>
                      <a:r>
                        <a:rPr lang="en-US" sz="2000" b="1" cap="none" spc="0" dirty="0" smtClean="0">
                          <a:ln w="12700">
                            <a:solidFill>
                              <a:sysClr val="windowText" lastClr="000000"/>
                            </a:solidFill>
                            <a:prstDash val="solid"/>
                          </a:ln>
                          <a:solidFill>
                            <a:sysClr val="windowText" lastClr="000000"/>
                          </a:solidFill>
                          <a:effectLst/>
                          <a:latin typeface="+mj-lt"/>
                        </a:rPr>
                        <a:t>	$</a:t>
                      </a:r>
                      <a:r>
                        <a:rPr lang="en-US" sz="2000" b="1" cap="none" spc="0" baseline="0" dirty="0" smtClean="0">
                          <a:ln w="12700">
                            <a:solidFill>
                              <a:sysClr val="windowText" lastClr="000000"/>
                            </a:solidFill>
                            <a:prstDash val="solid"/>
                          </a:ln>
                          <a:solidFill>
                            <a:sysClr val="windowText" lastClr="000000"/>
                          </a:solidFill>
                          <a:effectLst/>
                          <a:latin typeface="+mj-lt"/>
                        </a:rPr>
                        <a:t> 2.43</a:t>
                      </a:r>
                      <a:endParaRPr lang="en-US" sz="2000" b="1" cap="none" spc="0" dirty="0">
                        <a:ln w="12700">
                          <a:solidFill>
                            <a:sysClr val="windowText" lastClr="000000"/>
                          </a:solidFill>
                          <a:prstDash val="solid"/>
                        </a:ln>
                        <a:solidFill>
                          <a:sysClr val="windowText" lastClr="000000"/>
                        </a:solidFill>
                        <a:effectLst/>
                        <a:latin typeface="+mj-lt"/>
                        <a:cs typeface="Arial" pitchFamily="34" charset="0"/>
                      </a:endParaRPr>
                    </a:p>
                  </a:txBody>
                  <a:tcPr marT="45723" marB="45723" anchor="ctr"/>
                </a:tc>
              </a:tr>
              <a:tr h="795560">
                <a:tc>
                  <a:txBody>
                    <a:bodyPr/>
                    <a:lstStyle/>
                    <a:p>
                      <a:r>
                        <a:rPr lang="en-US" sz="2000" b="1" cap="none" spc="0" dirty="0" smtClean="0">
                          <a:ln w="12700">
                            <a:solidFill>
                              <a:sysClr val="windowText" lastClr="000000"/>
                            </a:solidFill>
                            <a:prstDash val="solid"/>
                          </a:ln>
                          <a:solidFill>
                            <a:sysClr val="windowText" lastClr="000000"/>
                          </a:solidFill>
                          <a:effectLst/>
                          <a:latin typeface="+mj-lt"/>
                        </a:rPr>
                        <a:t>Other Variable Expenses (per Unit)</a:t>
                      </a:r>
                      <a:endParaRPr lang="en-US" sz="2000" b="1" cap="none" spc="0" dirty="0">
                        <a:ln w="12700">
                          <a:solidFill>
                            <a:sysClr val="windowText" lastClr="000000"/>
                          </a:solidFill>
                          <a:prstDash val="solid"/>
                        </a:ln>
                        <a:solidFill>
                          <a:sysClr val="windowText" lastClr="000000"/>
                        </a:solidFill>
                        <a:effectLst/>
                        <a:latin typeface="+mj-lt"/>
                        <a:cs typeface="Arial" pitchFamily="34" charset="0"/>
                      </a:endParaRPr>
                    </a:p>
                  </a:txBody>
                  <a:tcPr marT="45723" marB="45723" anchor="ctr"/>
                </a:tc>
                <a:tc>
                  <a:txBody>
                    <a:bodyPr/>
                    <a:lstStyle/>
                    <a:p>
                      <a:pPr algn="l">
                        <a:tabLst>
                          <a:tab pos="2174875" algn="r"/>
                        </a:tabLst>
                      </a:pPr>
                      <a:r>
                        <a:rPr lang="en-US" sz="2000" b="1" cap="none" spc="0" dirty="0" smtClean="0">
                          <a:ln w="12700">
                            <a:solidFill>
                              <a:sysClr val="windowText" lastClr="000000"/>
                            </a:solidFill>
                            <a:prstDash val="solid"/>
                          </a:ln>
                          <a:solidFill>
                            <a:sysClr val="windowText" lastClr="000000"/>
                          </a:solidFill>
                          <a:effectLst/>
                          <a:latin typeface="+mj-lt"/>
                        </a:rPr>
                        <a:t>	$ 0.00  </a:t>
                      </a:r>
                      <a:endParaRPr lang="en-US" sz="2000" b="1" cap="none" spc="0" dirty="0">
                        <a:ln w="12700">
                          <a:solidFill>
                            <a:sysClr val="windowText" lastClr="000000"/>
                          </a:solidFill>
                          <a:prstDash val="solid"/>
                        </a:ln>
                        <a:solidFill>
                          <a:sysClr val="windowText" lastClr="000000"/>
                        </a:solidFill>
                        <a:effectLst/>
                        <a:latin typeface="+mj-lt"/>
                        <a:cs typeface="Arial" pitchFamily="34" charset="0"/>
                      </a:endParaRPr>
                    </a:p>
                  </a:txBody>
                  <a:tcPr marT="45723" marB="45723" anchor="ctr"/>
                </a:tc>
              </a:tr>
              <a:tr h="766103">
                <a:tc>
                  <a:txBody>
                    <a:bodyPr/>
                    <a:lstStyle/>
                    <a:p>
                      <a:r>
                        <a:rPr lang="en-US" sz="2000" b="1" cap="none" spc="0" dirty="0" smtClean="0">
                          <a:ln w="12700">
                            <a:solidFill>
                              <a:sysClr val="windowText" lastClr="000000"/>
                            </a:solidFill>
                            <a:prstDash val="solid"/>
                          </a:ln>
                          <a:solidFill>
                            <a:sysClr val="windowText" lastClr="000000"/>
                          </a:solidFill>
                          <a:effectLst/>
                          <a:latin typeface="+mj-lt"/>
                        </a:rPr>
                        <a:t>Total Variable Expenses (per Unit)</a:t>
                      </a:r>
                      <a:endParaRPr lang="en-US" sz="2000" b="1" cap="none" spc="0" dirty="0">
                        <a:ln w="12700">
                          <a:solidFill>
                            <a:sysClr val="windowText" lastClr="000000"/>
                          </a:solidFill>
                          <a:prstDash val="solid"/>
                        </a:ln>
                        <a:solidFill>
                          <a:sysClr val="windowText" lastClr="000000"/>
                        </a:solidFill>
                        <a:effectLst/>
                        <a:latin typeface="+mj-lt"/>
                        <a:cs typeface="Arial" pitchFamily="34" charset="0"/>
                      </a:endParaRPr>
                    </a:p>
                  </a:txBody>
                  <a:tcPr marT="45723" marB="45723" anchor="ctr"/>
                </a:tc>
                <a:tc>
                  <a:txBody>
                    <a:bodyPr/>
                    <a:lstStyle/>
                    <a:p>
                      <a:pPr algn="l">
                        <a:tabLst>
                          <a:tab pos="2174875" algn="r"/>
                        </a:tabLst>
                      </a:pPr>
                      <a:r>
                        <a:rPr lang="en-US" sz="2000" b="1" cap="none" spc="0" dirty="0" smtClean="0">
                          <a:ln w="12700">
                            <a:solidFill>
                              <a:sysClr val="windowText" lastClr="000000"/>
                            </a:solidFill>
                            <a:prstDash val="solid"/>
                          </a:ln>
                          <a:solidFill>
                            <a:sysClr val="windowText" lastClr="000000"/>
                          </a:solidFill>
                          <a:effectLst/>
                          <a:latin typeface="+mj-lt"/>
                        </a:rPr>
                        <a:t>	$ 2.43</a:t>
                      </a:r>
                      <a:endParaRPr lang="en-US" sz="2000" b="1" cap="none" spc="0" dirty="0">
                        <a:ln w="12700">
                          <a:solidFill>
                            <a:sysClr val="windowText" lastClr="000000"/>
                          </a:solidFill>
                          <a:prstDash val="solid"/>
                        </a:ln>
                        <a:solidFill>
                          <a:sysClr val="windowText" lastClr="000000"/>
                        </a:solidFill>
                        <a:effectLst/>
                        <a:latin typeface="+mj-lt"/>
                        <a:cs typeface="Arial" pitchFamily="34" charset="0"/>
                      </a:endParaRPr>
                    </a:p>
                  </a:txBody>
                  <a:tcPr marT="45723" marB="45723" anchor="ctr"/>
                </a:tc>
              </a:tr>
              <a:tr h="687533">
                <a:tc>
                  <a:txBody>
                    <a:bodyPr/>
                    <a:lstStyle/>
                    <a:p>
                      <a:r>
                        <a:rPr lang="en-US" sz="2000" b="1" cap="none" spc="0" dirty="0" smtClean="0">
                          <a:ln w="12700">
                            <a:solidFill>
                              <a:schemeClr val="bg1"/>
                            </a:solidFill>
                            <a:prstDash val="solid"/>
                          </a:ln>
                          <a:solidFill>
                            <a:schemeClr val="bg1"/>
                          </a:solidFill>
                          <a:effectLst/>
                          <a:latin typeface="+mj-lt"/>
                        </a:rPr>
                        <a:t>Contribution Margin (per Unit)</a:t>
                      </a:r>
                      <a:endParaRPr lang="en-US" sz="2000" b="1" cap="none" spc="0" dirty="0">
                        <a:ln w="12700">
                          <a:solidFill>
                            <a:schemeClr val="bg1"/>
                          </a:solidFill>
                          <a:prstDash val="solid"/>
                        </a:ln>
                        <a:solidFill>
                          <a:schemeClr val="bg1"/>
                        </a:solidFill>
                        <a:effectLst/>
                        <a:latin typeface="+mj-lt"/>
                        <a:cs typeface="Arial" pitchFamily="34" charset="0"/>
                      </a:endParaRPr>
                    </a:p>
                  </a:txBody>
                  <a:tcPr marT="45723" marB="45723" anchor="ctr">
                    <a:solidFill>
                      <a:schemeClr val="tx1"/>
                    </a:solidFill>
                  </a:tcPr>
                </a:tc>
                <a:tc>
                  <a:txBody>
                    <a:bodyPr/>
                    <a:lstStyle/>
                    <a:p>
                      <a:pPr algn="l">
                        <a:tabLst>
                          <a:tab pos="2174875" algn="r"/>
                        </a:tabLst>
                      </a:pPr>
                      <a:r>
                        <a:rPr lang="en-US" sz="2000" b="1" cap="none" spc="0" dirty="0" smtClean="0">
                          <a:ln w="12700">
                            <a:solidFill>
                              <a:schemeClr val="bg1"/>
                            </a:solidFill>
                            <a:prstDash val="solid"/>
                          </a:ln>
                          <a:solidFill>
                            <a:schemeClr val="bg1"/>
                          </a:solidFill>
                          <a:effectLst/>
                          <a:latin typeface="+mj-lt"/>
                        </a:rPr>
                        <a:t>	$ 7.57 </a:t>
                      </a:r>
                      <a:endParaRPr lang="en-US" sz="2000" b="1" cap="none" spc="0" dirty="0">
                        <a:ln w="12700">
                          <a:solidFill>
                            <a:schemeClr val="bg1"/>
                          </a:solidFill>
                          <a:prstDash val="solid"/>
                        </a:ln>
                        <a:solidFill>
                          <a:schemeClr val="bg1"/>
                        </a:solidFill>
                        <a:effectLst/>
                        <a:latin typeface="+mj-lt"/>
                        <a:cs typeface="Arial" pitchFamily="34" charset="0"/>
                      </a:endParaRPr>
                    </a:p>
                  </a:txBody>
                  <a:tcPr marT="45723" marB="45723" anchor="ctr">
                    <a:solidFill>
                      <a:schemeClr val="tx1"/>
                    </a:solidFill>
                  </a:tcPr>
                </a:tc>
              </a:tr>
            </a:tbl>
          </a:graphicData>
        </a:graphic>
      </p:graphicFrame>
      <p:sp>
        <p:nvSpPr>
          <p:cNvPr id="22552" name="Rectangle 2"/>
          <p:cNvSpPr>
            <a:spLocks noChangeArrowheads="1"/>
          </p:cNvSpPr>
          <p:nvPr/>
        </p:nvSpPr>
        <p:spPr bwMode="auto">
          <a:xfrm>
            <a:off x="838200" y="1676400"/>
            <a:ext cx="3798887" cy="369332"/>
          </a:xfrm>
          <a:prstGeom prst="rect">
            <a:avLst/>
          </a:prstGeom>
          <a:noFill/>
          <a:ln w="9525">
            <a:noFill/>
            <a:miter lim="800000"/>
            <a:headEnd/>
            <a:tailEnd/>
          </a:ln>
        </p:spPr>
        <p:txBody>
          <a:bodyPr wrap="square">
            <a:spAutoFit/>
          </a:bodyPr>
          <a:lstStyle/>
          <a:p>
            <a:pPr>
              <a:spcBef>
                <a:spcPts val="600"/>
              </a:spcBef>
            </a:pPr>
            <a:r>
              <a:rPr lang="en-US" b="1" dirty="0">
                <a:solidFill>
                  <a:srgbClr val="FF0000"/>
                </a:solidFill>
                <a:ea typeface="ＭＳ Ｐゴシック" pitchFamily="34" charset="-128"/>
              </a:rPr>
              <a:t>Description of One Unit of Sale:</a:t>
            </a:r>
          </a:p>
        </p:txBody>
      </p:sp>
      <p:sp>
        <p:nvSpPr>
          <p:cNvPr id="7" name="Text Box 274"/>
          <p:cNvSpPr txBox="1">
            <a:spLocks noChangeArrowheads="1"/>
          </p:cNvSpPr>
          <p:nvPr/>
        </p:nvSpPr>
        <p:spPr bwMode="auto">
          <a:xfrm>
            <a:off x="4343400" y="1676400"/>
            <a:ext cx="2971800" cy="36933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b="1" dirty="0" smtClean="0">
                <a:solidFill>
                  <a:schemeClr val="bg2">
                    <a:lumMod val="50000"/>
                  </a:schemeClr>
                </a:solidFill>
                <a:latin typeface="Georgia" pitchFamily="18" charset="0"/>
                <a:cs typeface="Arial" pitchFamily="34" charset="0"/>
              </a:rPr>
              <a:t>One clean pair of shoes</a:t>
            </a:r>
            <a:endParaRPr lang="en-US" b="1" dirty="0">
              <a:solidFill>
                <a:schemeClr val="bg1"/>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228600"/>
            <a:ext cx="7315200" cy="914400"/>
          </a:xfrm>
        </p:spPr>
        <p:txBody>
          <a:bodyPr>
            <a:normAutofit fontScale="90000"/>
          </a:bodyPr>
          <a:lstStyle/>
          <a:p>
            <a:pPr eaLnBrk="1" hangingPunct="1"/>
            <a:r>
              <a:rPr sz="4400" dirty="0" smtClean="0">
                <a:ln>
                  <a:noFill/>
                </a:ln>
                <a:ea typeface="ＭＳ Ｐゴシック" pitchFamily="34" charset="-128"/>
              </a:rPr>
              <a:t>Average Monthly Fixed Expenses</a:t>
            </a:r>
            <a:endParaRPr sz="1400" i="1" dirty="0" smtClean="0">
              <a:ln>
                <a:noFill/>
              </a:ln>
              <a:solidFill>
                <a:srgbClr val="008000"/>
              </a:solidFill>
              <a:latin typeface="Myriad Web Pro"/>
              <a:ea typeface="ＭＳ Ｐゴシック" pitchFamily="34" charset="-128"/>
            </a:endParaRPr>
          </a:p>
        </p:txBody>
      </p:sp>
      <p:graphicFrame>
        <p:nvGraphicFramePr>
          <p:cNvPr id="23942" name="Group 390"/>
          <p:cNvGraphicFramePr>
            <a:graphicFrameLocks noGrp="1"/>
          </p:cNvGraphicFramePr>
          <p:nvPr>
            <p:ph idx="1"/>
            <p:extLst>
              <p:ext uri="{D42A27DB-BD31-4B8C-83A1-F6EECF244321}">
                <p14:modId xmlns="" xmlns:p14="http://schemas.microsoft.com/office/powerpoint/2010/main" val="4266279146"/>
              </p:ext>
            </p:extLst>
          </p:nvPr>
        </p:nvGraphicFramePr>
        <p:xfrm>
          <a:off x="457200" y="1447800"/>
          <a:ext cx="8229600" cy="2743200"/>
        </p:xfrm>
        <a:graphic>
          <a:graphicData uri="http://schemas.openxmlformats.org/drawingml/2006/table">
            <a:tbl>
              <a:tblPr>
                <a:tableStyleId>{69C7853C-536D-4A76-A0AE-DD22124D55A5}</a:tableStyleId>
              </a:tblPr>
              <a:tblGrid>
                <a:gridCol w="4572000"/>
                <a:gridCol w="3657600"/>
              </a:tblGrid>
              <a:tr h="798024">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cap="none" spc="0" dirty="0" smtClean="0">
                          <a:ln w="12700">
                            <a:solidFill>
                              <a:sysClr val="windowText" lastClr="000000"/>
                            </a:solidFill>
                            <a:prstDash val="solid"/>
                          </a:ln>
                          <a:solidFill>
                            <a:sysClr val="windowText" lastClr="000000"/>
                          </a:solidFill>
                          <a:effectLst/>
                          <a:latin typeface="+mj-lt"/>
                        </a:rPr>
                        <a:t>Fixed Expense</a:t>
                      </a:r>
                      <a:endParaRPr kumimoji="0" lang="en-US" sz="2000" b="1" kern="1200" cap="none" spc="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cap="none" spc="0" dirty="0" smtClean="0">
                          <a:ln w="12700">
                            <a:solidFill>
                              <a:sysClr val="windowText" lastClr="000000"/>
                            </a:solidFill>
                            <a:prstDash val="solid"/>
                          </a:ln>
                          <a:solidFill>
                            <a:sysClr val="windowText" lastClr="000000"/>
                          </a:solidFill>
                          <a:effectLst/>
                          <a:latin typeface="+mj-lt"/>
                        </a:rPr>
                        <a:t>Average Monthly Expense</a:t>
                      </a:r>
                      <a:endParaRPr kumimoji="0" lang="en-US" sz="2000" b="1" kern="1200" cap="none" spc="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anchor="ctr" horzOverflow="overflow"/>
                </a:tc>
              </a:tr>
              <a:tr h="648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Salary </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	$ 15.00</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horzOverflow="overflow"/>
                </a:tc>
              </a:tr>
              <a:tr h="648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Advertising</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	$ 2.00 </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horzOverflow="overflow"/>
                </a:tc>
              </a:tr>
              <a:tr h="64839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Total Average Monthly Fixed Expenses</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	$ 17.00</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horzOverflow="overflow"/>
                </a:tc>
              </a:tr>
            </a:tbl>
          </a:graphicData>
        </a:graphic>
      </p:graphicFrame>
      <p:pic>
        <p:nvPicPr>
          <p:cNvPr id="23590"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0"/>
            <a:ext cx="7315200" cy="1905000"/>
          </a:xfrm>
        </p:spPr>
        <p:txBody>
          <a:bodyPr>
            <a:normAutofit/>
          </a:bodyPr>
          <a:lstStyle/>
          <a:p>
            <a:pPr algn="ctr" eaLnBrk="1" hangingPunct="1"/>
            <a:r>
              <a:rPr dirty="0" smtClean="0">
                <a:ln>
                  <a:noFill/>
                </a:ln>
                <a:ea typeface="ＭＳ Ｐゴシック" pitchFamily="34" charset="-128"/>
              </a:rPr>
              <a:t>Time-Management Plan</a:t>
            </a:r>
            <a:br>
              <a:rPr dirty="0" smtClean="0">
                <a:ln>
                  <a:noFill/>
                </a:ln>
                <a:ea typeface="ＭＳ Ｐゴシック" pitchFamily="34" charset="-128"/>
              </a:rPr>
            </a:br>
            <a:r>
              <a:rPr sz="2800" i="1" dirty="0" smtClean="0">
                <a:ln>
                  <a:noFill/>
                </a:ln>
                <a:ea typeface="ＭＳ Ｐゴシック" pitchFamily="34" charset="-128"/>
              </a:rPr>
              <a:t>Schedule for a Typical Week</a:t>
            </a:r>
            <a:r>
              <a:rPr sz="1400" i="1" dirty="0" smtClean="0">
                <a:ln>
                  <a:noFill/>
                </a:ln>
                <a:solidFill>
                  <a:srgbClr val="008000"/>
                </a:solidFill>
                <a:ea typeface="ＭＳ Ｐゴシック" pitchFamily="34" charset="-128"/>
              </a:rPr>
              <a:t/>
            </a:r>
            <a:br>
              <a:rPr sz="1400" i="1" dirty="0" smtClean="0">
                <a:ln>
                  <a:noFill/>
                </a:ln>
                <a:solidFill>
                  <a:srgbClr val="008000"/>
                </a:solidFill>
                <a:ea typeface="ＭＳ Ｐゴシック" pitchFamily="34" charset="-128"/>
              </a:rPr>
            </a:br>
            <a:endParaRPr sz="1400" i="1" dirty="0" smtClean="0">
              <a:ln>
                <a:noFill/>
              </a:ln>
              <a:solidFill>
                <a:srgbClr val="008000"/>
              </a:solidFill>
              <a:latin typeface="Myriad Web Pro"/>
              <a:ea typeface="ＭＳ Ｐゴシック" pitchFamily="34" charset="-128"/>
            </a:endParaRPr>
          </a:p>
        </p:txBody>
      </p:sp>
      <p:pic>
        <p:nvPicPr>
          <p:cNvPr id="24579"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24580" name="TextBox 1"/>
          <p:cNvSpPr txBox="1">
            <a:spLocks noChangeArrowheads="1"/>
          </p:cNvSpPr>
          <p:nvPr/>
        </p:nvSpPr>
        <p:spPr bwMode="auto">
          <a:xfrm>
            <a:off x="1981200" y="1752600"/>
            <a:ext cx="5029200" cy="369888"/>
          </a:xfrm>
          <a:prstGeom prst="rect">
            <a:avLst/>
          </a:prstGeom>
          <a:noFill/>
          <a:ln w="9525">
            <a:noFill/>
            <a:miter lim="800000"/>
            <a:headEnd/>
            <a:tailEnd/>
          </a:ln>
        </p:spPr>
        <p:txBody>
          <a:bodyPr>
            <a:spAutoFit/>
          </a:bodyPr>
          <a:lstStyle/>
          <a:p>
            <a:pPr algn="ctr"/>
            <a:r>
              <a:rPr lang="en-US" b="1" dirty="0"/>
              <a:t>Total Hours in a Week = 168</a:t>
            </a:r>
          </a:p>
        </p:txBody>
      </p:sp>
      <p:graphicFrame>
        <p:nvGraphicFramePr>
          <p:cNvPr id="2" name="Chart 1"/>
          <p:cNvGraphicFramePr/>
          <p:nvPr/>
        </p:nvGraphicFramePr>
        <p:xfrm>
          <a:off x="1295400" y="2057400"/>
          <a:ext cx="6705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0"/>
            <a:ext cx="7315200" cy="1676400"/>
          </a:xfrm>
        </p:spPr>
        <p:txBody>
          <a:bodyPr>
            <a:normAutofit/>
          </a:bodyPr>
          <a:lstStyle/>
          <a:p>
            <a:pPr algn="ctr" eaLnBrk="1" hangingPunct="1"/>
            <a:r>
              <a:rPr dirty="0" smtClean="0">
                <a:ln>
                  <a:noFill/>
                </a:ln>
                <a:ea typeface="ＭＳ Ｐゴシック" pitchFamily="34" charset="-128"/>
              </a:rPr>
              <a:t>Monthly Sales Projections</a:t>
            </a:r>
            <a:br>
              <a:rPr dirty="0" smtClean="0">
                <a:ln>
                  <a:noFill/>
                </a:ln>
                <a:ea typeface="ＭＳ Ｐゴシック" pitchFamily="34" charset="-128"/>
              </a:rPr>
            </a:br>
            <a:r>
              <a:rPr sz="2800" i="1" dirty="0" smtClean="0">
                <a:ln>
                  <a:noFill/>
                </a:ln>
                <a:ea typeface="ＭＳ Ｐゴシック" pitchFamily="34" charset="-128"/>
              </a:rPr>
              <a:t>First Year </a:t>
            </a:r>
            <a:endParaRPr sz="2000" i="1" dirty="0" smtClean="0">
              <a:ln>
                <a:noFill/>
              </a:ln>
              <a:solidFill>
                <a:srgbClr val="008000"/>
              </a:solidFill>
              <a:latin typeface="Myriad Web Pro"/>
              <a:ea typeface="ＭＳ Ｐゴシック" pitchFamily="34" charset="-128"/>
            </a:endParaRPr>
          </a:p>
        </p:txBody>
      </p:sp>
      <p:graphicFrame>
        <p:nvGraphicFramePr>
          <p:cNvPr id="25603" name="Object 79"/>
          <p:cNvGraphicFramePr>
            <a:graphicFrameLocks noGrp="1" noChangeAspect="1"/>
          </p:cNvGraphicFramePr>
          <p:nvPr>
            <p:ph idx="1"/>
            <p:extLst>
              <p:ext uri="{D42A27DB-BD31-4B8C-83A1-F6EECF244321}">
                <p14:modId xmlns="" xmlns:p14="http://schemas.microsoft.com/office/powerpoint/2010/main" val="1291576158"/>
              </p:ext>
            </p:extLst>
          </p:nvPr>
        </p:nvGraphicFramePr>
        <p:xfrm>
          <a:off x="1268413" y="2908300"/>
          <a:ext cx="6580187" cy="2425700"/>
        </p:xfrm>
        <a:graphic>
          <a:graphicData uri="http://schemas.openxmlformats.org/presentationml/2006/ole">
            <p:oleObj spid="_x0000_s25608" name="Worksheet" r:id="rId4" imgW="6743700" imgH="2486025" progId="Excel.Sheet.8">
              <p:embed/>
            </p:oleObj>
          </a:graphicData>
        </a:graphic>
      </p:graphicFrame>
      <p:sp>
        <p:nvSpPr>
          <p:cNvPr id="21515" name="Text Box 11"/>
          <p:cNvSpPr txBox="1">
            <a:spLocks noChangeArrowheads="1"/>
          </p:cNvSpPr>
          <p:nvPr/>
        </p:nvSpPr>
        <p:spPr bwMode="auto">
          <a:xfrm>
            <a:off x="6096000" y="1447800"/>
            <a:ext cx="1762486" cy="14773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latin typeface="Arial" pitchFamily="34" charset="0"/>
                <a:ea typeface="ＭＳ Ｐゴシック" pitchFamily="-112" charset="-128"/>
                <a:cs typeface="Arial" pitchFamily="34" charset="0"/>
              </a:rPr>
              <a:t>Total Units Sold</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pic>
        <p:nvPicPr>
          <p:cNvPr id="25607"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7" name="TextBox 6"/>
          <p:cNvSpPr txBox="1"/>
          <p:nvPr/>
        </p:nvSpPr>
        <p:spPr>
          <a:xfrm>
            <a:off x="6400800" y="2514600"/>
            <a:ext cx="114300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smtClean="0">
                <a:solidFill>
                  <a:schemeClr val="tx1"/>
                </a:solidFill>
                <a:latin typeface="+mj-lt"/>
              </a:rPr>
              <a:t>70</a:t>
            </a:r>
            <a:endParaRPr lang="en-US" b="1" dirty="0">
              <a:solidFill>
                <a:schemeClr val="tx1"/>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91400" cy="1295400"/>
          </a:xfrm>
        </p:spPr>
        <p:txBody>
          <a:bodyPr/>
          <a:lstStyle/>
          <a:p>
            <a:pPr algn="ctr">
              <a:defRPr/>
            </a:pPr>
            <a:r>
              <a:rPr dirty="0"/>
              <a:t>Monthly Break-Even Units</a:t>
            </a:r>
            <a:endParaRPr sz="1400" i="1" dirty="0">
              <a:ln>
                <a:noFill/>
              </a:ln>
              <a:solidFill>
                <a:srgbClr val="008000"/>
              </a:solidFill>
              <a:latin typeface="Myriad Web Pro"/>
              <a:ea typeface="ＭＳ Ｐゴシック" pitchFamily="-112" charset="-128"/>
            </a:endParaRPr>
          </a:p>
        </p:txBody>
      </p:sp>
      <p:pic>
        <p:nvPicPr>
          <p:cNvPr id="26627"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26628" name="TextBox 3"/>
          <p:cNvSpPr txBox="1">
            <a:spLocks noChangeArrowheads="1"/>
          </p:cNvSpPr>
          <p:nvPr/>
        </p:nvSpPr>
        <p:spPr bwMode="auto">
          <a:xfrm>
            <a:off x="609600" y="3352800"/>
            <a:ext cx="7467600" cy="954088"/>
          </a:xfrm>
          <a:prstGeom prst="rect">
            <a:avLst/>
          </a:prstGeom>
          <a:noFill/>
          <a:ln w="9525">
            <a:noFill/>
            <a:miter lim="800000"/>
            <a:headEnd/>
            <a:tailEnd/>
          </a:ln>
        </p:spPr>
        <p:txBody>
          <a:bodyPr>
            <a:spAutoFit/>
          </a:bodyPr>
          <a:lstStyle/>
          <a:p>
            <a:r>
              <a:rPr lang="en-US" sz="2800" dirty="0">
                <a:solidFill>
                  <a:srgbClr val="FF0000"/>
                </a:solidFill>
              </a:rPr>
              <a:t>In an average month, the company will begin to make a profit after selling 			units.</a:t>
            </a:r>
          </a:p>
        </p:txBody>
      </p:sp>
      <p:sp>
        <p:nvSpPr>
          <p:cNvPr id="7" name="Text Box 274"/>
          <p:cNvSpPr txBox="1">
            <a:spLocks noChangeArrowheads="1"/>
          </p:cNvSpPr>
          <p:nvPr/>
        </p:nvSpPr>
        <p:spPr bwMode="auto">
          <a:xfrm>
            <a:off x="5257800" y="3854450"/>
            <a:ext cx="16002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000" b="1" dirty="0" smtClean="0">
                <a:solidFill>
                  <a:schemeClr val="tx1"/>
                </a:solidFill>
                <a:latin typeface="+mj-lt"/>
              </a:rPr>
              <a:t>2</a:t>
            </a:r>
            <a:endParaRPr lang="en-US" sz="2000" b="1" dirty="0">
              <a:solidFill>
                <a:schemeClr val="tx1"/>
              </a:solidFill>
              <a:latin typeface="+mj-lt"/>
            </a:endParaRPr>
          </a:p>
        </p:txBody>
      </p:sp>
      <p:sp>
        <p:nvSpPr>
          <p:cNvPr id="3" name="TextBox 2"/>
          <p:cNvSpPr txBox="1"/>
          <p:nvPr/>
        </p:nvSpPr>
        <p:spPr>
          <a:xfrm>
            <a:off x="1143000" y="1752600"/>
            <a:ext cx="2987675" cy="338138"/>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Monthly Fixed Expenses</a:t>
            </a:r>
            <a:endParaRPr lang="en-US" sz="1600" b="1" i="1" dirty="0">
              <a:solidFill>
                <a:schemeClr val="bg2">
                  <a:lumMod val="50000"/>
                </a:schemeClr>
              </a:solidFill>
              <a:latin typeface="Georgia" pitchFamily="18" charset="0"/>
              <a:cs typeface="Arial" charset="0"/>
            </a:endParaRPr>
          </a:p>
        </p:txBody>
      </p:sp>
      <p:cxnSp>
        <p:nvCxnSpPr>
          <p:cNvPr id="6" name="Straight Connector 5"/>
          <p:cNvCxnSpPr/>
          <p:nvPr/>
        </p:nvCxnSpPr>
        <p:spPr>
          <a:xfrm>
            <a:off x="914400" y="2090738"/>
            <a:ext cx="3429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2157413"/>
            <a:ext cx="3533775" cy="339725"/>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Contribution </a:t>
            </a:r>
            <a:r>
              <a:rPr lang="en-US" sz="1600" b="1" i="1" dirty="0">
                <a:solidFill>
                  <a:schemeClr val="bg2">
                    <a:lumMod val="50000"/>
                  </a:schemeClr>
                </a:solidFill>
                <a:latin typeface="Georgia" pitchFamily="18" charset="0"/>
                <a:cs typeface="Arial" charset="0"/>
              </a:rPr>
              <a:t>Margin per </a:t>
            </a:r>
            <a:r>
              <a:rPr lang="en-US" sz="1600" b="1" i="1" dirty="0" smtClean="0">
                <a:solidFill>
                  <a:schemeClr val="bg2">
                    <a:lumMod val="50000"/>
                  </a:schemeClr>
                </a:solidFill>
                <a:latin typeface="Georgia" pitchFamily="18" charset="0"/>
                <a:cs typeface="Arial" charset="0"/>
              </a:rPr>
              <a:t>Unit</a:t>
            </a:r>
            <a:endParaRPr lang="en-US" sz="1600" b="1" i="1" dirty="0">
              <a:solidFill>
                <a:schemeClr val="bg2">
                  <a:lumMod val="50000"/>
                </a:schemeClr>
              </a:solidFill>
              <a:latin typeface="Georgia" pitchFamily="18" charset="0"/>
              <a:cs typeface="Arial" charset="0"/>
            </a:endParaRPr>
          </a:p>
        </p:txBody>
      </p:sp>
      <p:sp>
        <p:nvSpPr>
          <p:cNvPr id="14" name="TextBox 13"/>
          <p:cNvSpPr txBox="1"/>
          <p:nvPr/>
        </p:nvSpPr>
        <p:spPr>
          <a:xfrm>
            <a:off x="4495800" y="1922463"/>
            <a:ext cx="457200" cy="338137"/>
          </a:xfrm>
          <a:prstGeom prst="rect">
            <a:avLst/>
          </a:prstGeom>
          <a:noFill/>
        </p:spPr>
        <p:txBody>
          <a:bodyPr>
            <a:spAutoFit/>
          </a:bodyPr>
          <a:lstStyle/>
          <a:p>
            <a:pPr algn="ctr">
              <a:defRPr/>
            </a:pPr>
            <a:r>
              <a:rPr lang="en-US" sz="1600" b="1" i="1" dirty="0">
                <a:solidFill>
                  <a:schemeClr val="bg2">
                    <a:lumMod val="50000"/>
                  </a:schemeClr>
                </a:solidFill>
                <a:latin typeface="Georgia" pitchFamily="18" charset="0"/>
                <a:cs typeface="Arial" charset="0"/>
              </a:rPr>
              <a:t>=</a:t>
            </a:r>
          </a:p>
        </p:txBody>
      </p:sp>
      <p:sp>
        <p:nvSpPr>
          <p:cNvPr id="15" name="TextBox 14"/>
          <p:cNvSpPr txBox="1"/>
          <p:nvPr/>
        </p:nvSpPr>
        <p:spPr>
          <a:xfrm>
            <a:off x="4964113" y="1922463"/>
            <a:ext cx="3321050" cy="584775"/>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Monthly Break-Even Units</a:t>
            </a:r>
          </a:p>
          <a:p>
            <a:pPr>
              <a:defRPr/>
            </a:pPr>
            <a:endParaRPr lang="en-US" sz="1600" b="1" i="1" dirty="0">
              <a:solidFill>
                <a:schemeClr val="bg2">
                  <a:lumMod val="50000"/>
                </a:schemeClr>
              </a:solidFill>
              <a:latin typeface="Georgia" pitchFamily="18" charset="0"/>
              <a:cs typeface="Arial" charset="0"/>
            </a:endParaRPr>
          </a:p>
        </p:txBody>
      </p:sp>
      <p:cxnSp>
        <p:nvCxnSpPr>
          <p:cNvPr id="12" name="Straight Connector 11"/>
          <p:cNvCxnSpPr/>
          <p:nvPr/>
        </p:nvCxnSpPr>
        <p:spPr>
          <a:xfrm>
            <a:off x="914400" y="2971800"/>
            <a:ext cx="3429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0" y="2590800"/>
            <a:ext cx="1066800" cy="369332"/>
          </a:xfrm>
          <a:prstGeom prst="rect">
            <a:avLst/>
          </a:prstGeom>
          <a:noFill/>
        </p:spPr>
        <p:txBody>
          <a:bodyPr wrap="square" rtlCol="0">
            <a:spAutoFit/>
          </a:bodyPr>
          <a:lstStyle/>
          <a:p>
            <a:r>
              <a:rPr lang="en-US" i="1" dirty="0" smtClean="0">
                <a:latin typeface="+mj-lt"/>
              </a:rPr>
              <a:t>$ 17.00 </a:t>
            </a:r>
            <a:endParaRPr lang="en-US" i="1" dirty="0">
              <a:latin typeface="+mj-lt"/>
            </a:endParaRPr>
          </a:p>
        </p:txBody>
      </p:sp>
      <p:sp>
        <p:nvSpPr>
          <p:cNvPr id="16" name="TextBox 15"/>
          <p:cNvSpPr txBox="1"/>
          <p:nvPr/>
        </p:nvSpPr>
        <p:spPr>
          <a:xfrm>
            <a:off x="1905000" y="2971800"/>
            <a:ext cx="990600" cy="381000"/>
          </a:xfrm>
          <a:prstGeom prst="rect">
            <a:avLst/>
          </a:prstGeom>
          <a:noFill/>
        </p:spPr>
        <p:txBody>
          <a:bodyPr wrap="square" rtlCol="0">
            <a:spAutoFit/>
          </a:bodyPr>
          <a:lstStyle/>
          <a:p>
            <a:r>
              <a:rPr lang="en-US" i="1" dirty="0" smtClean="0">
                <a:latin typeface="+mj-lt"/>
              </a:rPr>
              <a:t>$ 7.57 </a:t>
            </a:r>
            <a:endParaRPr lang="en-US" i="1" dirty="0">
              <a:latin typeface="+mj-lt"/>
            </a:endParaRPr>
          </a:p>
        </p:txBody>
      </p:sp>
      <p:sp>
        <p:nvSpPr>
          <p:cNvPr id="17" name="Rectangle 16"/>
          <p:cNvSpPr/>
          <p:nvPr/>
        </p:nvSpPr>
        <p:spPr>
          <a:xfrm>
            <a:off x="4572000" y="2743200"/>
            <a:ext cx="346569" cy="369332"/>
          </a:xfrm>
          <a:prstGeom prst="rect">
            <a:avLst/>
          </a:prstGeom>
        </p:spPr>
        <p:txBody>
          <a:bodyPr wrap="none">
            <a:spAutoFit/>
          </a:bodyPr>
          <a:lstStyle/>
          <a:p>
            <a:pPr algn="ctr">
              <a:defRPr/>
            </a:pPr>
            <a:r>
              <a:rPr lang="en-US" b="1" i="1" dirty="0" smtClean="0">
                <a:latin typeface="Georgia" pitchFamily="18" charset="0"/>
                <a:cs typeface="Arial" charset="0"/>
              </a:rPr>
              <a:t>=</a:t>
            </a:r>
            <a:endParaRPr lang="en-US" b="1" i="1" dirty="0">
              <a:latin typeface="Georgia" pitchFamily="18" charset="0"/>
              <a:cs typeface="Arial" charset="0"/>
            </a:endParaRPr>
          </a:p>
        </p:txBody>
      </p:sp>
      <p:sp>
        <p:nvSpPr>
          <p:cNvPr id="19" name="Rectangle 18"/>
          <p:cNvSpPr/>
          <p:nvPr/>
        </p:nvSpPr>
        <p:spPr>
          <a:xfrm>
            <a:off x="5105400" y="2743200"/>
            <a:ext cx="328936" cy="646331"/>
          </a:xfrm>
          <a:prstGeom prst="rect">
            <a:avLst/>
          </a:prstGeom>
        </p:spPr>
        <p:txBody>
          <a:bodyPr wrap="square">
            <a:spAutoFit/>
          </a:bodyPr>
          <a:lstStyle/>
          <a:p>
            <a:pPr>
              <a:defRPr/>
            </a:pPr>
            <a:r>
              <a:rPr lang="en-US" b="1" i="1" dirty="0" smtClean="0">
                <a:latin typeface="+mj-lt"/>
                <a:cs typeface="Arial" charset="0"/>
              </a:rPr>
              <a:t>2</a:t>
            </a:r>
          </a:p>
          <a:p>
            <a:pPr>
              <a:defRPr/>
            </a:pPr>
            <a:endParaRPr lang="en-US" b="1" i="1" dirty="0" smtClean="0">
              <a:solidFill>
                <a:schemeClr val="bg2">
                  <a:lumMod val="50000"/>
                </a:schemeClr>
              </a:solidFill>
              <a:latin typeface="Georgia" pitchFamily="18"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0"/>
            <a:ext cx="7315200" cy="1485900"/>
          </a:xfrm>
        </p:spPr>
        <p:txBody>
          <a:bodyPr>
            <a:normAutofit fontScale="90000"/>
          </a:bodyPr>
          <a:lstStyle/>
          <a:p>
            <a:pPr algn="ctr" eaLnBrk="1" hangingPunct="1"/>
            <a:r>
              <a:rPr sz="4100" dirty="0" smtClean="0">
                <a:ln>
                  <a:noFill/>
                </a:ln>
                <a:ea typeface="ＭＳ Ｐゴシック" pitchFamily="34" charset="-128"/>
              </a:rPr>
              <a:t>Projected Yearly Income Statement</a:t>
            </a:r>
            <a:br>
              <a:rPr sz="4100" dirty="0" smtClean="0">
                <a:ln>
                  <a:noFill/>
                </a:ln>
                <a:ea typeface="ＭＳ Ｐゴシック" pitchFamily="34" charset="-128"/>
              </a:rPr>
            </a:br>
            <a:r>
              <a:rPr sz="2800" i="1" dirty="0" smtClean="0">
                <a:ln>
                  <a:noFill/>
                </a:ln>
                <a:ea typeface="ＭＳ Ｐゴシック" pitchFamily="34" charset="-128"/>
              </a:rPr>
              <a:t>First Year</a:t>
            </a:r>
            <a:endParaRPr sz="1400" i="1" dirty="0" smtClean="0">
              <a:ln>
                <a:noFill/>
              </a:ln>
              <a:solidFill>
                <a:srgbClr val="008000"/>
              </a:solidFill>
              <a:latin typeface="Myriad Web Pro"/>
              <a:ea typeface="ＭＳ Ｐゴシック" pitchFamily="34" charset="-128"/>
            </a:endParaRPr>
          </a:p>
        </p:txBody>
      </p:sp>
      <p:pic>
        <p:nvPicPr>
          <p:cNvPr id="2765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3" name="Table 2"/>
          <p:cNvGraphicFramePr>
            <a:graphicFrameLocks noGrp="1"/>
          </p:cNvGraphicFramePr>
          <p:nvPr/>
        </p:nvGraphicFramePr>
        <p:xfrm>
          <a:off x="685800" y="1676400"/>
          <a:ext cx="7079671" cy="4241542"/>
        </p:xfrm>
        <a:graphic>
          <a:graphicData uri="http://schemas.openxmlformats.org/drawingml/2006/table">
            <a:tbl>
              <a:tblPr>
                <a:tableStyleId>{69C7853C-536D-4A76-A0AE-DD22124D55A5}</a:tableStyleId>
              </a:tblPr>
              <a:tblGrid>
                <a:gridCol w="3079171"/>
                <a:gridCol w="2324100"/>
                <a:gridCol w="1676400"/>
              </a:tblGrid>
              <a:tr h="449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solidFill>
                              <a:sysClr val="windowText" lastClr="000000"/>
                            </a:solidFill>
                          </a:ln>
                          <a:solidFill>
                            <a:sysClr val="windowText" lastClr="000000"/>
                          </a:solidFill>
                          <a:effectLst/>
                          <a:latin typeface="+mj-lt"/>
                        </a:rPr>
                        <a:t>Selling Price per Unit</a:t>
                      </a:r>
                      <a:endParaRPr kumimoji="0" lang="en-US" sz="14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cap="none" normalizeH="0" baseline="0" dirty="0" smtClean="0">
                          <a:ln>
                            <a:solidFill>
                              <a:sysClr val="windowText" lastClr="000000"/>
                            </a:solidFill>
                          </a:ln>
                          <a:solidFill>
                            <a:sysClr val="windowText" lastClr="000000"/>
                          </a:solidFill>
                          <a:effectLst/>
                          <a:latin typeface="+mj-lt"/>
                        </a:rPr>
                        <a:t>	$ 10.00</a:t>
                      </a:r>
                      <a:endParaRPr kumimoji="0" lang="en-US" sz="16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charset="0"/>
                      </a:endParaRPr>
                    </a:p>
                  </a:txBody>
                  <a:tcPr marT="45712" marB="45712" anchor="ctr" horzOverflow="overflow"/>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dirty="0" smtClean="0">
                          <a:ln>
                            <a:solidFill>
                              <a:sysClr val="windowText" lastClr="000000"/>
                            </a:solidFill>
                          </a:ln>
                          <a:solidFill>
                            <a:sysClr val="windowText" lastClr="000000"/>
                          </a:solidFill>
                          <a:effectLst/>
                          <a:latin typeface="+mj-lt"/>
                        </a:rPr>
                        <a:t>Number of Units Sold</a:t>
                      </a:r>
                      <a:endParaRPr kumimoji="0" lang="en-US" sz="14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cap="none" normalizeH="0" baseline="0" dirty="0" smtClean="0">
                          <a:ln>
                            <a:solidFill>
                              <a:sysClr val="windowText" lastClr="000000"/>
                            </a:solidFill>
                          </a:ln>
                          <a:solidFill>
                            <a:sysClr val="windowText" lastClr="000000"/>
                          </a:solidFill>
                          <a:effectLst/>
                          <a:latin typeface="+mj-lt"/>
                        </a:rPr>
                        <a:t>	70</a:t>
                      </a:r>
                      <a:endParaRPr kumimoji="0" lang="en-US" sz="16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charset="0"/>
                      </a:endParaRPr>
                    </a:p>
                  </a:txBody>
                  <a:tcPr marT="45712" marB="45712" anchor="ctr" horzOverflow="overflow"/>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dirty="0" smtClean="0">
                          <a:ln>
                            <a:solidFill>
                              <a:srgbClr val="FF0000"/>
                            </a:solidFill>
                          </a:ln>
                          <a:solidFill>
                            <a:srgbClr val="FF0000"/>
                          </a:solidFill>
                          <a:effectLst/>
                          <a:latin typeface="+mj-lt"/>
                        </a:rPr>
                        <a:t>Total Sales </a:t>
                      </a:r>
                      <a:endParaRPr kumimoji="0" lang="en-US" sz="1400" b="1" i="0" u="none" strike="noStrike" cap="none" normalizeH="0" baseline="0" dirty="0" smtClean="0">
                        <a:ln>
                          <a:solidFill>
                            <a:srgbClr val="FF0000"/>
                          </a:solidFill>
                        </a:ln>
                        <a:solidFill>
                          <a:srgbClr val="FF0000"/>
                        </a:solidFill>
                        <a:effectLst/>
                        <a:latin typeface="+mj-lt"/>
                        <a:ea typeface="ＭＳ Ｐゴシック" pitchFamily="34" charset="-128"/>
                        <a:cs typeface="Arial" pitchFamily="34" charset="0"/>
                      </a:endParaRPr>
                    </a:p>
                  </a:txBody>
                  <a:tcPr marL="68580" marR="68580" marT="9524" marB="0" anchor="ctr" horzOverflow="overflow"/>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solidFill>
                              <a:srgbClr val="FF0000"/>
                            </a:solidFill>
                          </a:ln>
                          <a:solidFill>
                            <a:srgbClr val="FF0000"/>
                          </a:solidFill>
                          <a:effectLst/>
                          <a:latin typeface="+mj-lt"/>
                        </a:rPr>
                        <a:t>	$700.00</a:t>
                      </a:r>
                      <a:endParaRPr kumimoji="0" lang="en-US" sz="1600" b="1" i="0" u="none" strike="noStrike" kern="1200" cap="none" normalizeH="0" baseline="0" dirty="0" smtClean="0">
                        <a:ln>
                          <a:solidFill>
                            <a:srgbClr val="FF0000"/>
                          </a:solidFill>
                        </a:ln>
                        <a:solidFill>
                          <a:srgbClr val="FF0000"/>
                        </a:solidFill>
                        <a:effectLst/>
                        <a:latin typeface="+mj-lt"/>
                        <a:ea typeface="ＭＳ Ｐゴシック" pitchFamily="34" charset="-128"/>
                        <a:cs typeface="Arial" pitchFamily="34" charset="0"/>
                      </a:endParaRPr>
                    </a:p>
                  </a:txBody>
                  <a:tcPr marT="45712" marB="45712"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r>
              <a:tr h="51814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u="none" strike="noStrike" cap="none" normalizeH="0" baseline="0" dirty="0" smtClean="0">
                          <a:ln>
                            <a:solidFill>
                              <a:sysClr val="windowText" lastClr="000000"/>
                            </a:solidFill>
                          </a:ln>
                          <a:solidFill>
                            <a:sysClr val="windowText" lastClr="000000"/>
                          </a:solidFill>
                          <a:effectLst/>
                          <a:latin typeface="+mj-lt"/>
                        </a:rPr>
                        <a:t>Variable Expenses</a:t>
                      </a:r>
                      <a:endParaRPr kumimoji="0" lang="en-US" sz="14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kern="1200" cap="none" normalizeH="0" baseline="0" dirty="0" smtClean="0">
                          <a:ln>
                            <a:solidFill>
                              <a:sysClr val="windowText" lastClr="000000"/>
                            </a:solidFill>
                          </a:ln>
                          <a:solidFill>
                            <a:sysClr val="windowText" lastClr="000000"/>
                          </a:solidFill>
                          <a:effectLst/>
                          <a:latin typeface="+mj-lt"/>
                        </a:rPr>
                        <a:t>	$170.10</a:t>
                      </a: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charset="0"/>
                      </a:endParaRPr>
                    </a:p>
                  </a:txBody>
                  <a:tcPr marT="45712" marB="45712" anchor="ctr" horzOverflow="overflow"/>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dirty="0" smtClean="0">
                          <a:ln>
                            <a:solidFill>
                              <a:srgbClr val="FF0000"/>
                            </a:solidFill>
                          </a:ln>
                          <a:solidFill>
                            <a:srgbClr val="FF0000"/>
                          </a:solidFill>
                          <a:effectLst/>
                          <a:latin typeface="+mj-lt"/>
                        </a:rPr>
                        <a:t>Contribution Margin</a:t>
                      </a:r>
                      <a:endParaRPr kumimoji="0" lang="en-US" sz="1400" b="1" i="0" u="none" strike="noStrike" cap="none" normalizeH="0" baseline="0" dirty="0" smtClean="0">
                        <a:ln>
                          <a:solidFill>
                            <a:srgbClr val="FF0000"/>
                          </a:solidFill>
                        </a:ln>
                        <a:solidFill>
                          <a:srgbClr val="FF0000"/>
                        </a:solidFill>
                        <a:effectLst/>
                        <a:latin typeface="+mj-lt"/>
                        <a:ea typeface="ＭＳ Ｐゴシック" pitchFamily="34" charset="-128"/>
                        <a:cs typeface="Arial" pitchFamily="34" charset="0"/>
                      </a:endParaRPr>
                    </a:p>
                  </a:txBody>
                  <a:tcPr marL="68580" marR="68580" marT="9524" marB="0" anchor="ctr" horzOverflow="overflow"/>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solidFill>
                              <a:srgbClr val="FF0000"/>
                            </a:solidFill>
                          </a:ln>
                          <a:solidFill>
                            <a:srgbClr val="FF0000"/>
                          </a:solidFill>
                          <a:effectLst/>
                          <a:latin typeface="+mj-lt"/>
                        </a:rPr>
                        <a:t>	$529.90</a:t>
                      </a:r>
                      <a:endParaRPr kumimoji="0" lang="en-US" sz="1600" b="1" i="0" u="none" strike="noStrike" kern="1200" cap="none" normalizeH="0" baseline="0" dirty="0" smtClean="0">
                        <a:ln>
                          <a:solidFill>
                            <a:srgbClr val="FF0000"/>
                          </a:solidFill>
                        </a:ln>
                        <a:solidFill>
                          <a:srgbClr val="FF0000"/>
                        </a:solidFill>
                        <a:effectLst/>
                        <a:latin typeface="+mj-lt"/>
                        <a:ea typeface="ＭＳ Ｐゴシック" pitchFamily="34" charset="-128"/>
                        <a:cs typeface="Arial" pitchFamily="34" charset="0"/>
                      </a:endParaRPr>
                    </a:p>
                  </a:txBody>
                  <a:tcPr marT="45712" marB="45712"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u="none" strike="noStrike" cap="none" normalizeH="0" baseline="0" dirty="0" smtClean="0">
                          <a:ln>
                            <a:solidFill>
                              <a:sysClr val="windowText" lastClr="000000"/>
                            </a:solidFill>
                          </a:ln>
                          <a:solidFill>
                            <a:sysClr val="windowText" lastClr="000000"/>
                          </a:solidFill>
                          <a:effectLst/>
                          <a:latin typeface="+mj-lt"/>
                        </a:rPr>
                        <a:t>Fixed Operating Expenses</a:t>
                      </a:r>
                      <a:endParaRPr kumimoji="0" lang="en-US" sz="14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kern="1200" cap="none" normalizeH="0" baseline="0" dirty="0" smtClean="0">
                          <a:ln>
                            <a:solidFill>
                              <a:sysClr val="windowText" lastClr="000000"/>
                            </a:solidFill>
                          </a:ln>
                          <a:solidFill>
                            <a:sysClr val="windowText" lastClr="000000"/>
                          </a:solidFill>
                          <a:effectLst/>
                          <a:latin typeface="+mj-lt"/>
                        </a:rPr>
                        <a:t>	$ 204.00</a:t>
                      </a: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charset="0"/>
                      </a:endParaRPr>
                    </a:p>
                  </a:txBody>
                  <a:tcPr marT="45712" marB="45712" anchor="ctr" horzOverflow="overflow"/>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dirty="0" smtClean="0">
                          <a:ln>
                            <a:solidFill>
                              <a:srgbClr val="FF0000"/>
                            </a:solidFill>
                          </a:ln>
                          <a:solidFill>
                            <a:srgbClr val="FF0000"/>
                          </a:solidFill>
                          <a:effectLst/>
                          <a:latin typeface="+mj-lt"/>
                        </a:rPr>
                        <a:t>Pre-Tax Profit </a:t>
                      </a:r>
                      <a:endParaRPr kumimoji="0" lang="en-US" sz="1400" b="1" i="0" u="none" strike="noStrike" cap="none" normalizeH="0" baseline="0" dirty="0" smtClean="0">
                        <a:ln>
                          <a:solidFill>
                            <a:srgbClr val="FF0000"/>
                          </a:solidFill>
                        </a:ln>
                        <a:solidFill>
                          <a:srgbClr val="FF0000"/>
                        </a:solidFill>
                        <a:effectLst/>
                        <a:latin typeface="+mj-lt"/>
                        <a:ea typeface="ＭＳ Ｐゴシック" pitchFamily="34" charset="-128"/>
                        <a:cs typeface="Arial" pitchFamily="34" charset="0"/>
                      </a:endParaRPr>
                    </a:p>
                  </a:txBody>
                  <a:tcPr marL="68580" marR="68580" marT="9524" marB="0" anchor="ctr" horzOverflow="overflow"/>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solidFill>
                              <a:srgbClr val="FF0000"/>
                            </a:solidFill>
                          </a:ln>
                          <a:solidFill>
                            <a:srgbClr val="FF0000"/>
                          </a:solidFill>
                          <a:effectLst/>
                          <a:latin typeface="+mj-lt"/>
                        </a:rPr>
                        <a:t>	$325.90</a:t>
                      </a:r>
                      <a:endParaRPr kumimoji="0" lang="en-US" sz="1600" b="1" i="0" u="none" strike="noStrike" kern="1200" cap="none" normalizeH="0" baseline="0" dirty="0" smtClean="0">
                        <a:ln>
                          <a:solidFill>
                            <a:srgbClr val="FF0000"/>
                          </a:solidFill>
                        </a:ln>
                        <a:solidFill>
                          <a:srgbClr val="FF0000"/>
                        </a:solidFill>
                        <a:effectLst/>
                        <a:latin typeface="+mj-lt"/>
                        <a:ea typeface="ＭＳ Ｐゴシック" pitchFamily="34" charset="-128"/>
                        <a:cs typeface="Arial" pitchFamily="34" charset="0"/>
                      </a:endParaRPr>
                    </a:p>
                  </a:txBody>
                  <a:tcPr marT="45712" marB="45712"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u="none" strike="noStrike" cap="none" normalizeH="0" baseline="0" dirty="0" smtClean="0">
                          <a:ln>
                            <a:solidFill>
                              <a:sysClr val="windowText" lastClr="000000"/>
                            </a:solidFill>
                          </a:ln>
                          <a:solidFill>
                            <a:sysClr val="windowText" lastClr="000000"/>
                          </a:solidFill>
                          <a:effectLst/>
                          <a:latin typeface="+mj-lt"/>
                        </a:rPr>
                        <a:t>Taxes @ 15% </a:t>
                      </a:r>
                      <a:endParaRPr kumimoji="0" lang="en-US" sz="14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kern="1200" cap="none" normalizeH="0" baseline="0" dirty="0" smtClean="0">
                          <a:ln>
                            <a:solidFill>
                              <a:sysClr val="windowText" lastClr="000000"/>
                            </a:solidFill>
                          </a:ln>
                          <a:solidFill>
                            <a:sysClr val="windowText" lastClr="000000"/>
                          </a:solidFill>
                          <a:effectLst/>
                          <a:latin typeface="+mj-lt"/>
                        </a:rPr>
                        <a:t>	$48.88</a:t>
                      </a:r>
                      <a:endParaRPr kumimoji="0" lang="en-US" sz="1600" b="1" i="0" u="none"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charset="0"/>
                      </a:endParaRPr>
                    </a:p>
                  </a:txBody>
                  <a:tcPr marT="45712" marB="45712" anchor="ctr" horzOverflow="overflow"/>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u="none" strike="noStrike" cap="none" normalizeH="0" baseline="0" dirty="0" smtClean="0">
                          <a:ln>
                            <a:solidFill>
                              <a:schemeClr val="bg1"/>
                            </a:solidFill>
                          </a:ln>
                          <a:solidFill>
                            <a:schemeClr val="bg1"/>
                          </a:solidFill>
                          <a:effectLst/>
                          <a:latin typeface="+mj-lt"/>
                        </a:rPr>
                        <a:t>Net Profit</a:t>
                      </a:r>
                      <a:endParaRPr kumimoji="0" lang="en-US" sz="1400" b="1" i="0" u="none" strike="noStrike" cap="none" normalizeH="0" baseline="0" dirty="0" smtClean="0">
                        <a:ln>
                          <a:solidFill>
                            <a:schemeClr val="bg1"/>
                          </a:solidFill>
                        </a:ln>
                        <a:solidFill>
                          <a:schemeClr val="bg1"/>
                        </a:solidFill>
                        <a:effectLst/>
                        <a:latin typeface="+mj-lt"/>
                        <a:ea typeface="ＭＳ Ｐゴシック" pitchFamily="34" charset="-128"/>
                        <a:cs typeface="Arial" pitchFamily="34" charset="0"/>
                      </a:endParaRPr>
                    </a:p>
                  </a:txBody>
                  <a:tcPr marL="68580" marR="68580" marT="9524" marB="0" anchor="ctr" horzOverflow="overflow">
                    <a:solidFill>
                      <a:schemeClr val="tx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solidFill>
                              <a:schemeClr val="bg1"/>
                            </a:solidFill>
                          </a:ln>
                          <a:solidFill>
                            <a:schemeClr val="bg1"/>
                          </a:solidFill>
                          <a:effectLst/>
                          <a:latin typeface="+mj-lt"/>
                        </a:rPr>
                        <a:t>	</a:t>
                      </a:r>
                      <a:r>
                        <a:rPr kumimoji="0" lang="en-US" sz="1600" u="sng" strike="noStrike" kern="1200" cap="none" normalizeH="0" baseline="0" dirty="0" smtClean="0">
                          <a:ln>
                            <a:solidFill>
                              <a:schemeClr val="bg1"/>
                            </a:solidFill>
                          </a:ln>
                          <a:solidFill>
                            <a:schemeClr val="bg1"/>
                          </a:solidFill>
                          <a:effectLst/>
                          <a:latin typeface="+mj-lt"/>
                        </a:rPr>
                        <a:t>$277.02</a:t>
                      </a:r>
                    </a:p>
                    <a:p>
                      <a:pPr marL="0" marR="0" lvl="0" indent="0" algn="r" defTabSz="914400" rtl="0" eaLnBrk="1" fontAlgn="base" latinLnBrk="0" hangingPunct="1">
                        <a:lnSpc>
                          <a:spcPct val="100000"/>
                        </a:lnSpc>
                        <a:spcBef>
                          <a:spcPct val="0"/>
                        </a:spcBef>
                        <a:spcAft>
                          <a:spcPct val="0"/>
                        </a:spcAft>
                        <a:buClrTx/>
                        <a:buSzTx/>
                        <a:buFontTx/>
                        <a:buNone/>
                        <a:tabLst>
                          <a:tab pos="1376363" algn="r"/>
                        </a:tabLst>
                      </a:pPr>
                      <a:r>
                        <a:rPr kumimoji="0" lang="en-US" sz="1600" b="1" i="0" u="sng" strike="noStrike" kern="1200" cap="none" normalizeH="0" baseline="0" dirty="0" smtClean="0">
                          <a:ln>
                            <a:solidFill>
                              <a:schemeClr val="bg1"/>
                            </a:solidFill>
                          </a:ln>
                          <a:solidFill>
                            <a:schemeClr val="bg1"/>
                          </a:solidFill>
                          <a:effectLst/>
                          <a:latin typeface="+mj-lt"/>
                          <a:ea typeface="ＭＳ Ｐゴシック" pitchFamily="34" charset="-128"/>
                          <a:cs typeface="Arial" pitchFamily="34" charset="0"/>
                        </a:rPr>
                        <a:t>      </a:t>
                      </a:r>
                    </a:p>
                  </a:txBody>
                  <a:tcPr marT="45712" marB="45712" anchor="ctr" horzOverflow="overflow">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endParaRPr kumimoji="0" lang="en-US" sz="1600" b="1" i="0" u="sng" strike="noStrike" kern="1200" cap="none" normalizeH="0" baseline="0" dirty="0" smtClean="0">
                        <a:ln>
                          <a:solidFill>
                            <a:sysClr val="windowText" lastClr="000000"/>
                          </a:solidFill>
                        </a:ln>
                        <a:solidFill>
                          <a:sysClr val="windowText" lastClr="000000"/>
                        </a:solidFill>
                        <a:effectLst/>
                        <a:latin typeface="+mj-lt"/>
                        <a:ea typeface="ＭＳ Ｐゴシック" pitchFamily="34" charset="-128"/>
                        <a:cs typeface="Arial" pitchFamily="34" charset="0"/>
                      </a:endParaRPr>
                    </a:p>
                  </a:txBody>
                  <a:tcPr marT="45712" marB="45712" anchor="ctr" horzOverflow="overflow"/>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p:cNvSpPr>
          <p:nvPr/>
        </p:nvSpPr>
        <p:spPr bwMode="auto">
          <a:xfrm>
            <a:off x="914400" y="0"/>
            <a:ext cx="7315200" cy="1828800"/>
          </a:xfrm>
          <a:prstGeom prst="rect">
            <a:avLst/>
          </a:prstGeom>
          <a:noFill/>
          <a:ln w="9525">
            <a:noFill/>
            <a:miter lim="800000"/>
            <a:headEnd/>
            <a:tailEnd/>
          </a:ln>
        </p:spPr>
        <p:txBody>
          <a:bodyPr anchor="ctr"/>
          <a:lstStyle/>
          <a:p>
            <a:pPr algn="ctr">
              <a:defRPr/>
            </a:pPr>
            <a:r>
              <a:rPr lang="en-US" sz="5000" dirty="0">
                <a:solidFill>
                  <a:schemeClr val="tx2"/>
                </a:solidFill>
                <a:latin typeface="+mj-lt"/>
                <a:ea typeface="+mj-ea"/>
                <a:cs typeface="+mj-cs"/>
              </a:rPr>
              <a:t>Start-Up Investment</a:t>
            </a:r>
          </a:p>
        </p:txBody>
      </p:sp>
      <p:pic>
        <p:nvPicPr>
          <p:cNvPr id="28675" name="Picture 13" descr="NFTE_SmallTagLock_PantoneC.eps"/>
          <p:cNvPicPr>
            <a:picLocks noChangeAspect="1"/>
          </p:cNvPicPr>
          <p:nvPr/>
        </p:nvPicPr>
        <p:blipFill>
          <a:blip r:embed="rId3" cstate="print"/>
          <a:srcRect/>
          <a:stretch>
            <a:fillRect/>
          </a:stretch>
        </p:blipFill>
        <p:spPr bwMode="auto">
          <a:xfrm>
            <a:off x="33338" y="6081713"/>
            <a:ext cx="1484312" cy="742950"/>
          </a:xfrm>
          <a:prstGeom prst="rect">
            <a:avLst/>
          </a:prstGeom>
          <a:noFill/>
          <a:ln w="9525">
            <a:noFill/>
            <a:miter lim="800000"/>
            <a:headEnd/>
            <a:tailEnd/>
          </a:ln>
        </p:spPr>
      </p:pic>
      <p:graphicFrame>
        <p:nvGraphicFramePr>
          <p:cNvPr id="2" name="Table 1"/>
          <p:cNvGraphicFramePr>
            <a:graphicFrameLocks noGrp="1"/>
          </p:cNvGraphicFramePr>
          <p:nvPr/>
        </p:nvGraphicFramePr>
        <p:xfrm>
          <a:off x="1524000" y="1981200"/>
          <a:ext cx="6096000" cy="2249012"/>
        </p:xfrm>
        <a:graphic>
          <a:graphicData uri="http://schemas.openxmlformats.org/drawingml/2006/table">
            <a:tbl>
              <a:tblPr firstRow="1" bandRow="1">
                <a:tableStyleId>{F5AB1C69-6EDB-4FF4-983F-18BD219EF322}</a:tableStyleId>
              </a:tblPr>
              <a:tblGrid>
                <a:gridCol w="2032000"/>
                <a:gridCol w="2616200"/>
                <a:gridCol w="1447800"/>
              </a:tblGrid>
              <a:tr h="370568">
                <a:tc gridSpan="3">
                  <a:txBody>
                    <a:bodyPr/>
                    <a:lstStyle/>
                    <a:p>
                      <a:pPr algn="l"/>
                      <a:r>
                        <a:rPr kumimoji="0" lang="en-US" sz="2000" kern="1200" dirty="0" smtClean="0">
                          <a:latin typeface="+mj-lt"/>
                        </a:rPr>
                        <a:t>Start-Up Expenditures</a:t>
                      </a:r>
                      <a:endParaRPr lang="en-US" sz="1600" b="1" dirty="0">
                        <a:latin typeface="+mj-lt"/>
                        <a:cs typeface="Arial" pitchFamily="34" charset="0"/>
                      </a:endParaRPr>
                    </a:p>
                  </a:txBody>
                  <a:tcPr marT="45686" marB="45686"/>
                </a:tc>
                <a:tc hMerge="1">
                  <a:txBody>
                    <a:bodyPr/>
                    <a:lstStyle/>
                    <a:p>
                      <a:pPr algn="ctr"/>
                      <a:endParaRPr lang="en-US" sz="1400" b="1" dirty="0">
                        <a:latin typeface="Myriad Web Pro"/>
                      </a:endParaRPr>
                    </a:p>
                  </a:txBody>
                  <a:tcPr marT="45686" marB="45686"/>
                </a:tc>
                <a:tc hMerge="1">
                  <a:txBody>
                    <a:bodyPr/>
                    <a:lstStyle/>
                    <a:p>
                      <a:pPr algn="ctr"/>
                      <a:endParaRPr lang="en-US" sz="1400" b="1" dirty="0">
                        <a:latin typeface="Myriad Web Pro"/>
                      </a:endParaRPr>
                    </a:p>
                  </a:txBody>
                  <a:tcPr marT="45686" marB="45686"/>
                </a:tc>
              </a:tr>
              <a:tr h="370568">
                <a:tc>
                  <a:txBody>
                    <a:bodyPr/>
                    <a:lstStyle/>
                    <a:p>
                      <a:pPr algn="ctr"/>
                      <a:r>
                        <a:rPr lang="en-US" sz="1400" cap="none" spc="0" dirty="0" smtClean="0">
                          <a:ln w="12700">
                            <a:solidFill>
                              <a:sysClr val="windowText" lastClr="000000"/>
                            </a:solidFill>
                            <a:prstDash val="solid"/>
                          </a:ln>
                          <a:effectLst/>
                          <a:latin typeface="+mj-lt"/>
                        </a:rPr>
                        <a:t>Item</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algn="ctr"/>
                      <a:r>
                        <a:rPr lang="en-US" sz="1400" cap="none" spc="0" dirty="0" smtClean="0">
                          <a:ln w="12700">
                            <a:solidFill>
                              <a:sysClr val="windowText" lastClr="000000"/>
                            </a:solidFill>
                            <a:prstDash val="solid"/>
                          </a:ln>
                          <a:effectLst/>
                          <a:latin typeface="+mj-lt"/>
                        </a:rPr>
                        <a:t>Where Will I Buy This?</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algn="ctr"/>
                      <a:r>
                        <a:rPr lang="en-US" sz="1400" cap="none" spc="0" dirty="0" smtClean="0">
                          <a:ln w="12700">
                            <a:solidFill>
                              <a:sysClr val="windowText" lastClr="000000"/>
                            </a:solidFill>
                            <a:prstDash val="solid"/>
                          </a:ln>
                          <a:effectLst/>
                          <a:latin typeface="+mj-lt"/>
                        </a:rPr>
                        <a:t>Cost</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r>
              <a:tr h="370568">
                <a:tc>
                  <a:txBody>
                    <a:bodyPr/>
                    <a:lstStyle/>
                    <a:p>
                      <a:pPr algn="ctr"/>
                      <a:r>
                        <a:rPr lang="en-US" sz="1400" cap="none" spc="0" dirty="0" smtClean="0">
                          <a:ln w="12700">
                            <a:solidFill>
                              <a:sysClr val="windowText" lastClr="000000"/>
                            </a:solidFill>
                            <a:prstDash val="solid"/>
                          </a:ln>
                          <a:effectLst/>
                          <a:latin typeface="+mj-lt"/>
                        </a:rPr>
                        <a:t>Office Supplies</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algn="ctr"/>
                      <a:r>
                        <a:rPr lang="en-US" sz="1400" cap="none" spc="0" dirty="0" smtClean="0">
                          <a:ln w="12700">
                            <a:solidFill>
                              <a:sysClr val="windowText" lastClr="000000"/>
                            </a:solidFill>
                            <a:prstDash val="solid"/>
                          </a:ln>
                          <a:effectLst/>
                          <a:latin typeface="+mj-lt"/>
                        </a:rPr>
                        <a:t>Wal-Mart</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algn="ctr">
                        <a:tabLst>
                          <a:tab pos="1147763" algn="r"/>
                        </a:tabLst>
                      </a:pPr>
                      <a:r>
                        <a:rPr lang="en-US" sz="1400" cap="none" spc="0" dirty="0" smtClean="0">
                          <a:ln w="12700">
                            <a:solidFill>
                              <a:sysClr val="windowText" lastClr="000000"/>
                            </a:solidFill>
                            <a:prstDash val="solid"/>
                          </a:ln>
                          <a:effectLst/>
                          <a:latin typeface="+mj-lt"/>
                        </a:rPr>
                        <a:t>$ 14.97</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cap="none" spc="0" dirty="0" smtClean="0">
                          <a:ln w="12700">
                            <a:solidFill>
                              <a:sysClr val="windowText" lastClr="000000"/>
                            </a:solidFill>
                            <a:prstDash val="solid"/>
                          </a:ln>
                          <a:effectLst/>
                          <a:latin typeface="+mj-lt"/>
                        </a:rPr>
                        <a:t>Business cards</a:t>
                      </a:r>
                      <a:endParaRPr lang="en-US" sz="1400" b="0" cap="none" spc="0" dirty="0" smtClean="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cap="none" spc="0" dirty="0" smtClean="0">
                          <a:ln w="12700">
                            <a:solidFill>
                              <a:sysClr val="windowText" lastClr="000000"/>
                            </a:solidFill>
                            <a:prstDash val="solid"/>
                          </a:ln>
                          <a:effectLst/>
                          <a:latin typeface="+mj-lt"/>
                        </a:rPr>
                        <a:t>Vista-Print</a:t>
                      </a:r>
                      <a:endParaRPr lang="en-US" sz="1400" b="0" cap="none" spc="0" dirty="0" smtClean="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algn="ctr">
                        <a:tabLst>
                          <a:tab pos="1147763" algn="r"/>
                        </a:tabLst>
                      </a:pPr>
                      <a:r>
                        <a:rPr lang="en-US" sz="1400" cap="none" spc="0" dirty="0" smtClean="0">
                          <a:ln w="12700">
                            <a:solidFill>
                              <a:sysClr val="windowText" lastClr="000000"/>
                            </a:solidFill>
                            <a:prstDash val="solid"/>
                          </a:ln>
                          <a:effectLst/>
                          <a:latin typeface="+mj-lt"/>
                        </a:rPr>
                        <a:t>$ 10.00</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cap="none" spc="0" dirty="0" smtClean="0">
                          <a:ln w="12700">
                            <a:solidFill>
                              <a:sysClr val="windowText" lastClr="000000"/>
                            </a:solidFill>
                            <a:prstDash val="solid"/>
                          </a:ln>
                          <a:effectLst/>
                          <a:latin typeface="+mj-lt"/>
                        </a:rPr>
                        <a:t>Cleaning Supplies</a:t>
                      </a:r>
                      <a:endParaRPr lang="en-US" sz="1400" b="0" cap="none" spc="0" dirty="0" smtClean="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cap="none" spc="0" dirty="0" smtClean="0">
                          <a:ln w="12700">
                            <a:solidFill>
                              <a:sysClr val="windowText" lastClr="000000"/>
                            </a:solidFill>
                            <a:prstDash val="solid"/>
                          </a:ln>
                          <a:effectLst/>
                          <a:latin typeface="+mj-lt"/>
                        </a:rPr>
                        <a:t>Wal-Mart</a:t>
                      </a:r>
                      <a:endParaRPr lang="en-US" sz="1400" b="0" cap="none" spc="0" dirty="0" smtClean="0">
                        <a:ln w="12700">
                          <a:solidFill>
                            <a:sysClr val="windowText" lastClr="000000"/>
                          </a:solidFill>
                          <a:prstDash val="solid"/>
                        </a:ln>
                        <a:solidFill>
                          <a:schemeClr val="tx1"/>
                        </a:solidFill>
                        <a:effectLst/>
                        <a:latin typeface="+mj-lt"/>
                        <a:cs typeface="Arial" pitchFamily="34" charset="0"/>
                      </a:endParaRPr>
                    </a:p>
                  </a:txBody>
                  <a:tcPr marT="45686" marB="45686"/>
                </a:tc>
                <a:tc>
                  <a:txBody>
                    <a:bodyPr/>
                    <a:lstStyle/>
                    <a:p>
                      <a:pPr algn="ctr">
                        <a:tabLst>
                          <a:tab pos="1147763" algn="r"/>
                        </a:tabLst>
                      </a:pPr>
                      <a:r>
                        <a:rPr lang="en-US" sz="1400" cap="none" spc="0" dirty="0" smtClean="0">
                          <a:ln w="12700">
                            <a:solidFill>
                              <a:sysClr val="windowText" lastClr="000000"/>
                            </a:solidFill>
                            <a:prstDash val="solid"/>
                          </a:ln>
                          <a:effectLst/>
                          <a:latin typeface="+mj-lt"/>
                        </a:rPr>
                        <a:t>$ 40.00</a:t>
                      </a:r>
                      <a:endParaRPr lang="en-US" sz="1400" b="0" cap="none" spc="0" dirty="0">
                        <a:ln w="12700">
                          <a:solidFill>
                            <a:sysClr val="windowText" lastClr="000000"/>
                          </a:solidFill>
                          <a:prstDash val="solid"/>
                        </a:ln>
                        <a:solidFill>
                          <a:schemeClr val="tx1"/>
                        </a:solidFill>
                        <a:effectLst/>
                        <a:latin typeface="+mj-lt"/>
                        <a:cs typeface="Arial" pitchFamily="34" charset="0"/>
                      </a:endParaRPr>
                    </a:p>
                  </a:txBody>
                  <a:tcPr marT="45686" marB="45686"/>
                </a:tc>
              </a:tr>
              <a:tr h="370568">
                <a:tc gridSpan="2">
                  <a:txBody>
                    <a:bodyPr/>
                    <a:lstStyle/>
                    <a:p>
                      <a:pPr algn="ctr"/>
                      <a:r>
                        <a:rPr lang="en-US" sz="1400" b="0" cap="none" spc="0" dirty="0" smtClean="0">
                          <a:ln w="12700">
                            <a:solidFill>
                              <a:srgbClr val="FF0000"/>
                            </a:solidFill>
                            <a:prstDash val="solid"/>
                          </a:ln>
                          <a:solidFill>
                            <a:srgbClr val="FF0000"/>
                          </a:solidFill>
                          <a:effectLst/>
                          <a:latin typeface="+mj-lt"/>
                        </a:rPr>
                        <a:t>Total Start-Up Expenditures</a:t>
                      </a:r>
                      <a:endParaRPr lang="en-US" sz="1400" b="0" cap="none" spc="0" dirty="0">
                        <a:ln w="12700">
                          <a:solidFill>
                            <a:srgbClr val="FF0000"/>
                          </a:solidFill>
                          <a:prstDash val="solid"/>
                        </a:ln>
                        <a:solidFill>
                          <a:srgbClr val="FF0000"/>
                        </a:solidFill>
                        <a:effectLst/>
                        <a:latin typeface="+mj-lt"/>
                        <a:cs typeface="Arial" pitchFamily="34" charset="0"/>
                      </a:endParaRPr>
                    </a:p>
                  </a:txBody>
                  <a:tcPr marT="45686" marB="45686"/>
                </a:tc>
                <a:tc hMerge="1">
                  <a:txBody>
                    <a:bodyPr/>
                    <a:lstStyle/>
                    <a:p>
                      <a:endParaRPr lang="en-US" sz="1400" b="1" dirty="0">
                        <a:latin typeface="Myriad Web Pro"/>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147763" algn="r"/>
                        </a:tabLst>
                        <a:defRPr/>
                      </a:pPr>
                      <a:r>
                        <a:rPr lang="en-US" sz="1400" b="0" cap="none" spc="0" dirty="0" smtClean="0">
                          <a:ln w="12700">
                            <a:solidFill>
                              <a:srgbClr val="FF0000"/>
                            </a:solidFill>
                            <a:prstDash val="solid"/>
                          </a:ln>
                          <a:solidFill>
                            <a:srgbClr val="FF0000"/>
                          </a:solidFill>
                          <a:effectLst/>
                          <a:latin typeface="+mj-lt"/>
                        </a:rPr>
                        <a:t>$ 64.97</a:t>
                      </a:r>
                      <a:endParaRPr lang="en-US" sz="1400" b="0" cap="none" spc="0" dirty="0" smtClean="0">
                        <a:ln w="12700">
                          <a:solidFill>
                            <a:srgbClr val="FF0000"/>
                          </a:solidFill>
                          <a:prstDash val="solid"/>
                        </a:ln>
                        <a:solidFill>
                          <a:srgbClr val="FF0000"/>
                        </a:solidFill>
                        <a:effectLst/>
                        <a:latin typeface="+mj-lt"/>
                        <a:cs typeface="Arial" pitchFamily="34" charset="0"/>
                      </a:endParaRPr>
                    </a:p>
                  </a:txBody>
                  <a:tcPr marT="45686" marB="45686"/>
                </a:tc>
              </a:tr>
            </a:tbl>
          </a:graphicData>
        </a:graphic>
      </p:graphicFrame>
      <p:graphicFrame>
        <p:nvGraphicFramePr>
          <p:cNvPr id="3" name="Table 2"/>
          <p:cNvGraphicFramePr>
            <a:graphicFrameLocks noGrp="1"/>
          </p:cNvGraphicFramePr>
          <p:nvPr/>
        </p:nvGraphicFramePr>
        <p:xfrm>
          <a:off x="1495425" y="4343400"/>
          <a:ext cx="6096000" cy="1138239"/>
        </p:xfrm>
        <a:graphic>
          <a:graphicData uri="http://schemas.openxmlformats.org/drawingml/2006/table">
            <a:tbl>
              <a:tblPr firstRow="1" bandRow="1">
                <a:tableStyleId>{F5AB1C69-6EDB-4FF4-983F-18BD219EF322}</a:tableStyleId>
              </a:tblPr>
              <a:tblGrid>
                <a:gridCol w="4064000"/>
                <a:gridCol w="2032000"/>
              </a:tblGrid>
              <a:tr h="396351">
                <a:tc gridSpan="2">
                  <a:txBody>
                    <a:bodyPr/>
                    <a:lstStyle/>
                    <a:p>
                      <a:pPr marL="0" algn="l" rtl="0" eaLnBrk="1" latinLnBrk="0" hangingPunct="1"/>
                      <a:r>
                        <a:rPr kumimoji="0" lang="en-US" sz="2000" kern="1200" dirty="0" smtClean="0">
                          <a:latin typeface="+mj-lt"/>
                        </a:rPr>
                        <a:t>Cash Reserves</a:t>
                      </a:r>
                      <a:endParaRPr kumimoji="0" lang="en-US" sz="2000" b="1" kern="1200" dirty="0">
                        <a:solidFill>
                          <a:schemeClr val="lt1"/>
                        </a:solidFill>
                        <a:latin typeface="+mj-lt"/>
                        <a:ea typeface="+mn-ea"/>
                        <a:cs typeface="Arial" pitchFamily="34" charset="0"/>
                      </a:endParaRPr>
                    </a:p>
                  </a:txBody>
                  <a:tcPr marT="45733" marB="45733"/>
                </a:tc>
                <a:tc hMerge="1">
                  <a:txBody>
                    <a:bodyPr/>
                    <a:lstStyle/>
                    <a:p>
                      <a:endParaRPr lang="en-US" dirty="0"/>
                    </a:p>
                  </a:txBody>
                  <a:tcPr/>
                </a:tc>
              </a:tr>
              <a:tr h="370944">
                <a:tc>
                  <a:txBody>
                    <a:bodyPr/>
                    <a:lstStyle/>
                    <a:p>
                      <a:r>
                        <a:rPr lang="en-US" sz="1400" b="0" dirty="0" smtClean="0">
                          <a:ln>
                            <a:solidFill>
                              <a:srgbClr val="FF0000"/>
                            </a:solidFill>
                          </a:ln>
                          <a:solidFill>
                            <a:srgbClr val="FF0000"/>
                          </a:solidFill>
                          <a:latin typeface="+mj-lt"/>
                        </a:rPr>
                        <a:t>Emergency</a:t>
                      </a:r>
                      <a:r>
                        <a:rPr lang="en-US" sz="1400" b="0" baseline="0" dirty="0" smtClean="0">
                          <a:ln>
                            <a:solidFill>
                              <a:srgbClr val="FF0000"/>
                            </a:solidFill>
                          </a:ln>
                          <a:solidFill>
                            <a:srgbClr val="FF0000"/>
                          </a:solidFill>
                          <a:latin typeface="+mj-lt"/>
                        </a:rPr>
                        <a:t> Fund</a:t>
                      </a:r>
                      <a:endParaRPr lang="en-US" sz="1400" b="0" dirty="0">
                        <a:ln>
                          <a:solidFill>
                            <a:srgbClr val="FF0000"/>
                          </a:solidFill>
                        </a:ln>
                        <a:solidFill>
                          <a:srgbClr val="FF0000"/>
                        </a:solidFill>
                        <a:latin typeface="+mj-lt"/>
                        <a:cs typeface="Arial" pitchFamily="34" charset="0"/>
                      </a:endParaRPr>
                    </a:p>
                  </a:txBody>
                  <a:tcPr marT="45733" marB="45733"/>
                </a:tc>
                <a:tc>
                  <a:txBody>
                    <a:bodyPr/>
                    <a:lstStyle/>
                    <a:p>
                      <a:pPr algn="ctr"/>
                      <a:r>
                        <a:rPr lang="en-US" sz="1400" b="0" dirty="0" smtClean="0">
                          <a:ln>
                            <a:solidFill>
                              <a:srgbClr val="FF0000"/>
                            </a:solidFill>
                          </a:ln>
                          <a:solidFill>
                            <a:srgbClr val="FF0000"/>
                          </a:solidFill>
                          <a:latin typeface="+mj-lt"/>
                        </a:rPr>
                        <a:t>$</a:t>
                      </a:r>
                      <a:r>
                        <a:rPr lang="en-US" sz="1400" b="0" baseline="0" dirty="0" smtClean="0">
                          <a:ln>
                            <a:solidFill>
                              <a:srgbClr val="FF0000"/>
                            </a:solidFill>
                          </a:ln>
                          <a:solidFill>
                            <a:srgbClr val="FF0000"/>
                          </a:solidFill>
                          <a:latin typeface="+mj-lt"/>
                        </a:rPr>
                        <a:t> 35.00</a:t>
                      </a:r>
                      <a:endParaRPr lang="en-US" sz="1400" b="0" dirty="0">
                        <a:ln>
                          <a:solidFill>
                            <a:srgbClr val="FF0000"/>
                          </a:solidFill>
                        </a:ln>
                        <a:solidFill>
                          <a:srgbClr val="FF0000"/>
                        </a:solidFill>
                        <a:latin typeface="+mj-lt"/>
                        <a:cs typeface="Arial" pitchFamily="34" charset="0"/>
                      </a:endParaRPr>
                    </a:p>
                  </a:txBody>
                  <a:tcPr marT="45733" marB="45733"/>
                </a:tc>
              </a:tr>
              <a:tr h="370944">
                <a:tc>
                  <a:txBody>
                    <a:bodyPr/>
                    <a:lstStyle/>
                    <a:p>
                      <a:r>
                        <a:rPr lang="en-US" sz="1400" b="0" dirty="0" smtClean="0">
                          <a:ln>
                            <a:solidFill>
                              <a:srgbClr val="FF0000"/>
                            </a:solidFill>
                          </a:ln>
                          <a:solidFill>
                            <a:srgbClr val="FF0000"/>
                          </a:solidFill>
                          <a:latin typeface="+mj-lt"/>
                        </a:rPr>
                        <a:t>Reserve for Fixed Expenses</a:t>
                      </a:r>
                      <a:endParaRPr lang="en-US" sz="1400" b="0" dirty="0">
                        <a:ln>
                          <a:solidFill>
                            <a:srgbClr val="FF0000"/>
                          </a:solidFill>
                        </a:ln>
                        <a:solidFill>
                          <a:srgbClr val="FF0000"/>
                        </a:solidFill>
                        <a:latin typeface="+mj-lt"/>
                        <a:cs typeface="Arial" pitchFamily="34" charset="0"/>
                      </a:endParaRPr>
                    </a:p>
                  </a:txBody>
                  <a:tcPr marT="45733" marB="45733"/>
                </a:tc>
                <a:tc>
                  <a:txBody>
                    <a:bodyPr/>
                    <a:lstStyle/>
                    <a:p>
                      <a:pPr algn="ctr"/>
                      <a:r>
                        <a:rPr lang="en-US" sz="1400" b="0" dirty="0" smtClean="0">
                          <a:ln>
                            <a:solidFill>
                              <a:srgbClr val="FF0000"/>
                            </a:solidFill>
                          </a:ln>
                          <a:solidFill>
                            <a:srgbClr val="FF0000"/>
                          </a:solidFill>
                          <a:latin typeface="+mj-lt"/>
                        </a:rPr>
                        <a:t>$ 51.00</a:t>
                      </a:r>
                      <a:endParaRPr lang="en-US" sz="1400" b="0" dirty="0">
                        <a:ln>
                          <a:solidFill>
                            <a:srgbClr val="FF0000"/>
                          </a:solidFill>
                        </a:ln>
                        <a:solidFill>
                          <a:srgbClr val="FF0000"/>
                        </a:solidFill>
                        <a:latin typeface="+mj-lt"/>
                        <a:cs typeface="Arial" pitchFamily="34" charset="0"/>
                      </a:endParaRPr>
                    </a:p>
                  </a:txBody>
                  <a:tcPr marT="45733" marB="45733"/>
                </a:tc>
              </a:tr>
            </a:tbl>
          </a:graphicData>
        </a:graphic>
      </p:graphicFrame>
      <p:sp>
        <p:nvSpPr>
          <p:cNvPr id="29748" name="TextBox 3"/>
          <p:cNvSpPr txBox="1">
            <a:spLocks noChangeArrowheads="1"/>
          </p:cNvSpPr>
          <p:nvPr/>
        </p:nvSpPr>
        <p:spPr bwMode="auto">
          <a:xfrm>
            <a:off x="1524000" y="5486400"/>
            <a:ext cx="6019800" cy="400110"/>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b="0" dirty="0">
                <a:ln>
                  <a:solidFill>
                    <a:schemeClr val="bg1"/>
                  </a:solidFill>
                </a:ln>
                <a:latin typeface="+mj-lt"/>
              </a:rPr>
              <a:t>Total Start-Up Investment</a:t>
            </a:r>
          </a:p>
        </p:txBody>
      </p:sp>
      <p:sp>
        <p:nvSpPr>
          <p:cNvPr id="13" name="Text Box 274"/>
          <p:cNvSpPr txBox="1">
            <a:spLocks noChangeArrowheads="1"/>
          </p:cNvSpPr>
          <p:nvPr/>
        </p:nvSpPr>
        <p:spPr bwMode="auto">
          <a:xfrm>
            <a:off x="5638800" y="5486400"/>
            <a:ext cx="1905000" cy="369332"/>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defRPr/>
            </a:pPr>
            <a:r>
              <a:rPr lang="en-US" b="1" dirty="0" smtClean="0">
                <a:ln>
                  <a:solidFill>
                    <a:schemeClr val="bg1"/>
                  </a:solidFill>
                </a:ln>
                <a:solidFill>
                  <a:schemeClr val="bg1"/>
                </a:solidFill>
                <a:latin typeface="+mj-lt"/>
                <a:ea typeface="Microsoft YaHei" pitchFamily="34" charset="-122"/>
                <a:cs typeface="Arial" pitchFamily="34" charset="0"/>
              </a:rPr>
              <a:t>$ 150.97</a:t>
            </a:r>
            <a:endParaRPr lang="en-US" b="1" dirty="0">
              <a:ln>
                <a:solidFill>
                  <a:schemeClr val="bg1"/>
                </a:solidFill>
              </a:ln>
              <a:solidFill>
                <a:schemeClr val="bg1"/>
              </a:solidFill>
              <a:latin typeface="+mj-lt"/>
              <a:ea typeface="Microsoft YaHei" pitchFamily="34" charset="-122"/>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43000"/>
          </a:xfrm>
        </p:spPr>
        <p:txBody>
          <a:bodyPr>
            <a:normAutofit/>
          </a:bodyPr>
          <a:lstStyle/>
          <a:p>
            <a:pPr algn="ctr">
              <a:defRPr/>
            </a:pPr>
            <a:r>
              <a:rPr dirty="0">
                <a:ln>
                  <a:noFill/>
                </a:ln>
                <a:ea typeface="ＭＳ Ｐゴシック"/>
              </a:rPr>
              <a:t>ROS &amp; ROI</a:t>
            </a:r>
            <a:endParaRPr dirty="0"/>
          </a:p>
        </p:txBody>
      </p:sp>
      <p:graphicFrame>
        <p:nvGraphicFramePr>
          <p:cNvPr id="5" name="Content Placeholder 4"/>
          <p:cNvGraphicFramePr>
            <a:graphicFrameLocks noGrp="1"/>
          </p:cNvGraphicFramePr>
          <p:nvPr>
            <p:ph idx="1"/>
          </p:nvPr>
        </p:nvGraphicFramePr>
        <p:xfrm>
          <a:off x="457200" y="1219200"/>
          <a:ext cx="8229600" cy="2176994"/>
        </p:xfrm>
        <a:graphic>
          <a:graphicData uri="http://schemas.openxmlformats.org/drawingml/2006/table">
            <a:tbl>
              <a:tblPr firstRow="1" bandRow="1">
                <a:tableStyleId>{5C22544A-7EE6-4342-B048-85BDC9FD1C3A}</a:tableStyleId>
              </a:tblPr>
              <a:tblGrid>
                <a:gridCol w="6085114"/>
                <a:gridCol w="2144486"/>
              </a:tblGrid>
              <a:tr h="533401">
                <a:tc gridSpan="2">
                  <a:txBody>
                    <a:bodyPr/>
                    <a:lstStyle/>
                    <a:p>
                      <a:pPr marL="0" marR="0" lvl="0" indent="0" algn="ctr" defTabSz="914400" rtl="0" eaLnBrk="1" fontAlgn="base" latinLnBrk="0" hangingPunct="1">
                        <a:lnSpc>
                          <a:spcPct val="100000"/>
                        </a:lnSpc>
                        <a:spcBef>
                          <a:spcPts val="675"/>
                        </a:spcBef>
                        <a:spcAft>
                          <a:spcPct val="0"/>
                        </a:spcAft>
                        <a:buClrTx/>
                        <a:buSzTx/>
                        <a:buFontTx/>
                        <a:buNone/>
                        <a:tabLst>
                          <a:tab pos="1371600" algn="r"/>
                        </a:tabLst>
                      </a:pPr>
                      <a:r>
                        <a:rPr kumimoji="0" lang="en-US" sz="1800" b="0" i="0" u="none" strike="noStrike" kern="1200" cap="none" spc="0" normalizeH="0" baseline="0" dirty="0" smtClean="0">
                          <a:ln w="12700">
                            <a:solidFill>
                              <a:schemeClr val="bg1"/>
                            </a:solidFill>
                            <a:prstDash val="solid"/>
                          </a:ln>
                          <a:solidFill>
                            <a:schemeClr val="bg1"/>
                          </a:solidFill>
                          <a:effectLst/>
                          <a:latin typeface="+mj-lt"/>
                          <a:ea typeface="ＭＳ Ｐゴシック" pitchFamily="-112" charset="-128"/>
                          <a:cs typeface="Arial" pitchFamily="34" charset="0"/>
                        </a:rPr>
                        <a:t>ROS: Return on Sales</a:t>
                      </a:r>
                      <a:endParaRPr kumimoji="0" lang="en-US" sz="1800" b="0" i="0" u="none" strike="noStrike" kern="1200" cap="none" spc="0" normalizeH="0" baseline="0" dirty="0">
                        <a:ln w="12700">
                          <a:solidFill>
                            <a:schemeClr val="bg1"/>
                          </a:solidFill>
                          <a:prstDash val="solid"/>
                        </a:ln>
                        <a:solidFill>
                          <a:schemeClr val="bg1"/>
                        </a:solidFill>
                        <a:effectLst/>
                        <a:latin typeface="+mj-lt"/>
                        <a:ea typeface="ＭＳ Ｐゴシック" pitchFamily="-112" charset="-128"/>
                        <a:cs typeface="Arial" pitchFamily="34" charset="0"/>
                      </a:endParaRPr>
                    </a:p>
                  </a:txBody>
                  <a:tcPr anchor="ct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kern="1200" cap="none" spc="0" normalizeH="0" baseline="0" dirty="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anchor="ctr">
                    <a:blipFill rotWithShape="1">
                      <a:blip r:embed="rId3"/>
                      <a:stretch>
                        <a:fillRect t="-65217" b="-96377"/>
                      </a:stretch>
                    </a:blipFill>
                  </a:tcPr>
                </a:tc>
                <a:tc hMerge="1">
                  <a:txBody>
                    <a:bodyPr/>
                    <a:lstStyle/>
                    <a:p>
                      <a:endParaRPr lang="en-US" dirty="0"/>
                    </a:p>
                  </a:txBody>
                  <a:tcPr/>
                </a:tc>
              </a:tr>
              <a:tr h="803668">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For My Business:</a:t>
                      </a:r>
                    </a:p>
                  </a:txBody>
                  <a:tcPr anchor="ct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Dollar</a:t>
                      </a:r>
                    </a:p>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Equivalent = </a:t>
                      </a:r>
                    </a:p>
                  </a:txBody>
                  <a:tcPr anchor="ctr"/>
                </a:tc>
              </a:tr>
            </a:tbl>
          </a:graphicData>
        </a:graphic>
      </p:graphicFrame>
      <p:graphicFrame>
        <p:nvGraphicFramePr>
          <p:cNvPr id="7" name="Content Placeholder 4"/>
          <p:cNvGraphicFramePr>
            <a:graphicFrameLocks/>
          </p:cNvGraphicFramePr>
          <p:nvPr/>
        </p:nvGraphicFramePr>
        <p:xfrm>
          <a:off x="457200" y="3429000"/>
          <a:ext cx="8229600" cy="2273484"/>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marR="0" lvl="0" indent="0" algn="ctr" defTabSz="914400" rtl="0" eaLnBrk="1" fontAlgn="base" latinLnBrk="0" hangingPunct="1">
                        <a:lnSpc>
                          <a:spcPct val="100000"/>
                        </a:lnSpc>
                        <a:spcBef>
                          <a:spcPts val="675"/>
                        </a:spcBef>
                        <a:spcAft>
                          <a:spcPct val="0"/>
                        </a:spcAft>
                        <a:buClrTx/>
                        <a:buSzTx/>
                        <a:buFontTx/>
                        <a:buNone/>
                        <a:tabLst>
                          <a:tab pos="1371600" algn="r"/>
                        </a:tabLst>
                      </a:pPr>
                      <a:r>
                        <a:rPr kumimoji="0" lang="en-US" sz="1800" b="0" i="0" u="none" strike="noStrike" kern="1200" cap="none" spc="0" normalizeH="0" baseline="0" dirty="0" smtClean="0">
                          <a:ln w="12700">
                            <a:solidFill>
                              <a:schemeClr val="bg1"/>
                            </a:solidFill>
                            <a:prstDash val="solid"/>
                          </a:ln>
                          <a:solidFill>
                            <a:schemeClr val="bg1"/>
                          </a:solidFill>
                          <a:effectLst/>
                          <a:latin typeface="+mj-lt"/>
                          <a:ea typeface="ＭＳ Ｐゴシック" pitchFamily="-112" charset="-128"/>
                          <a:cs typeface="Arial" pitchFamily="34" charset="0"/>
                        </a:rPr>
                        <a:t>ROI: Return on Investment</a:t>
                      </a:r>
                      <a:endParaRPr kumimoji="0" lang="en-US" sz="1800" b="0" i="0" u="none" strike="noStrike" kern="1200" cap="none" spc="0" normalizeH="0" baseline="0" dirty="0">
                        <a:ln w="12700">
                          <a:solidFill>
                            <a:schemeClr val="bg1"/>
                          </a:solidFill>
                          <a:prstDash val="solid"/>
                        </a:ln>
                        <a:solidFill>
                          <a:schemeClr val="bg1"/>
                        </a:solidFill>
                        <a:effectLst/>
                        <a:latin typeface="+mj-lt"/>
                        <a:ea typeface="ＭＳ Ｐゴシック" pitchFamily="-112" charset="-128"/>
                        <a:cs typeface="Arial" pitchFamily="34" charset="0"/>
                      </a:endParaRPr>
                    </a:p>
                  </a:txBody>
                  <a:tcPr anchor="ctr">
                    <a:solidFill>
                      <a:schemeClr val="accent3">
                        <a:lumMod val="75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82859">
                <a:tc gridSpan="2">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0" i="0" u="none" strike="noStrike" kern="1200" cap="none" spc="0" normalizeH="0" baseline="0" dirty="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anchor="ctr">
                    <a:blipFill rotWithShape="1">
                      <a:blip r:embed="rId4"/>
                      <a:stretch>
                        <a:fillRect t="-64138" b="-93793"/>
                      </a:stretch>
                    </a:blipFill>
                  </a:tcPr>
                </a:tc>
                <a:tc hMerge="1">
                  <a:txBody>
                    <a:bodyPr/>
                    <a:lstStyle/>
                    <a:p>
                      <a:endParaRPr lang="en-US" dirty="0"/>
                    </a:p>
                  </a:txBody>
                  <a:tcPr/>
                </a:tc>
              </a:tr>
              <a:tr h="825684">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For My Business:</a:t>
                      </a:r>
                    </a:p>
                  </a:txBody>
                  <a:tcPr anchor="c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Dollar</a:t>
                      </a:r>
                    </a:p>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Equivalent =</a:t>
                      </a:r>
                    </a:p>
                  </a:txBody>
                  <a:tcPr anchor="ctr">
                    <a:solidFill>
                      <a:schemeClr val="accent3">
                        <a:lumMod val="20000"/>
                        <a:lumOff val="80000"/>
                      </a:schemeClr>
                    </a:solidFill>
                  </a:tcPr>
                </a:tc>
              </a:tr>
            </a:tbl>
          </a:graphicData>
        </a:graphic>
      </p:graphicFrame>
      <p:pic>
        <p:nvPicPr>
          <p:cNvPr id="29701"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29702" name="TextBox 2"/>
          <p:cNvSpPr txBox="1">
            <a:spLocks noChangeArrowheads="1"/>
          </p:cNvSpPr>
          <p:nvPr/>
        </p:nvSpPr>
        <p:spPr bwMode="auto">
          <a:xfrm>
            <a:off x="2590800" y="2667000"/>
            <a:ext cx="2057400" cy="522288"/>
          </a:xfrm>
          <a:prstGeom prst="rect">
            <a:avLst/>
          </a:prstGeom>
          <a:noFill/>
          <a:ln w="9525">
            <a:noFill/>
            <a:miter lim="800000"/>
            <a:headEnd/>
            <a:tailEnd/>
          </a:ln>
        </p:spPr>
        <p:txBody>
          <a:bodyPr>
            <a:spAutoFit/>
          </a:bodyPr>
          <a:lstStyle/>
          <a:p>
            <a:r>
              <a:rPr lang="en-US" sz="1400" dirty="0" smtClean="0">
                <a:solidFill>
                  <a:srgbClr val="FF0000"/>
                </a:solidFill>
                <a:latin typeface="+mj-lt"/>
              </a:rPr>
              <a:t>            </a:t>
            </a:r>
            <a:r>
              <a:rPr lang="en-US" sz="1400" b="1" i="1" dirty="0" smtClean="0">
                <a:solidFill>
                  <a:srgbClr val="FF0000"/>
                </a:solidFill>
                <a:latin typeface="+mj-lt"/>
              </a:rPr>
              <a:t>$ 277.02</a:t>
            </a:r>
            <a:endParaRPr lang="en-US" sz="1400" b="1" i="1" dirty="0">
              <a:solidFill>
                <a:srgbClr val="FF0000"/>
              </a:solidFill>
              <a:latin typeface="+mj-lt"/>
            </a:endParaRPr>
          </a:p>
          <a:p>
            <a:r>
              <a:rPr lang="en-US" sz="1400" b="1" i="1" dirty="0" smtClean="0">
                <a:solidFill>
                  <a:srgbClr val="FF0000"/>
                </a:solidFill>
                <a:latin typeface="+mj-lt"/>
              </a:rPr>
              <a:t>            $ 700.00</a:t>
            </a:r>
            <a:r>
              <a:rPr lang="en-US" sz="1400" dirty="0">
                <a:solidFill>
                  <a:srgbClr val="FF0000"/>
                </a:solidFill>
                <a:latin typeface="Georgia" pitchFamily="18" charset="0"/>
              </a:rPr>
              <a:t>	</a:t>
            </a:r>
          </a:p>
        </p:txBody>
      </p:sp>
      <p:cxnSp>
        <p:nvCxnSpPr>
          <p:cNvPr id="6" name="Straight Connector 5"/>
          <p:cNvCxnSpPr>
            <a:stCxn id="29702" idx="1"/>
          </p:cNvCxnSpPr>
          <p:nvPr/>
        </p:nvCxnSpPr>
        <p:spPr>
          <a:xfrm>
            <a:off x="2590800" y="2927350"/>
            <a:ext cx="167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4" name="TextBox 11"/>
          <p:cNvSpPr txBox="1">
            <a:spLocks noChangeArrowheads="1"/>
          </p:cNvSpPr>
          <p:nvPr/>
        </p:nvSpPr>
        <p:spPr bwMode="auto">
          <a:xfrm>
            <a:off x="4343400" y="2743200"/>
            <a:ext cx="1828800" cy="307975"/>
          </a:xfrm>
          <a:prstGeom prst="rect">
            <a:avLst/>
          </a:prstGeom>
          <a:noFill/>
          <a:ln w="9525">
            <a:noFill/>
            <a:miter lim="800000"/>
            <a:headEnd/>
            <a:tailEnd/>
          </a:ln>
        </p:spPr>
        <p:txBody>
          <a:bodyPr>
            <a:spAutoFit/>
          </a:bodyPr>
          <a:lstStyle/>
          <a:p>
            <a:r>
              <a:rPr lang="en-US" sz="1400" b="1" i="1" dirty="0">
                <a:solidFill>
                  <a:srgbClr val="FF0000"/>
                </a:solidFill>
                <a:latin typeface="+mj-lt"/>
              </a:rPr>
              <a:t>X 100 </a:t>
            </a:r>
            <a:r>
              <a:rPr lang="en-US" sz="1400" b="1" i="1" dirty="0" smtClean="0">
                <a:solidFill>
                  <a:srgbClr val="FF0000"/>
                </a:solidFill>
                <a:latin typeface="+mj-lt"/>
              </a:rPr>
              <a:t>= 39%</a:t>
            </a:r>
            <a:endParaRPr lang="en-US" sz="1400" b="1" i="1" dirty="0">
              <a:solidFill>
                <a:srgbClr val="FF0000"/>
              </a:solidFill>
              <a:latin typeface="+mj-lt"/>
            </a:endParaRPr>
          </a:p>
        </p:txBody>
      </p:sp>
      <p:sp>
        <p:nvSpPr>
          <p:cNvPr id="29705" name="TextBox 18"/>
          <p:cNvSpPr txBox="1">
            <a:spLocks noChangeArrowheads="1"/>
          </p:cNvSpPr>
          <p:nvPr/>
        </p:nvSpPr>
        <p:spPr bwMode="auto">
          <a:xfrm>
            <a:off x="2438400" y="4953000"/>
            <a:ext cx="2286000" cy="523875"/>
          </a:xfrm>
          <a:prstGeom prst="rect">
            <a:avLst/>
          </a:prstGeom>
          <a:noFill/>
          <a:ln w="9525">
            <a:noFill/>
            <a:miter lim="800000"/>
            <a:headEnd/>
            <a:tailEnd/>
          </a:ln>
        </p:spPr>
        <p:txBody>
          <a:bodyPr>
            <a:spAutoFit/>
          </a:bodyPr>
          <a:lstStyle/>
          <a:p>
            <a:pPr>
              <a:tabLst>
                <a:tab pos="112713" algn="l"/>
              </a:tabLst>
            </a:pPr>
            <a:r>
              <a:rPr lang="en-US" sz="1400" dirty="0" smtClean="0">
                <a:solidFill>
                  <a:srgbClr val="FF0000"/>
                </a:solidFill>
                <a:latin typeface="Georgia" pitchFamily="18" charset="0"/>
              </a:rPr>
              <a:t>              </a:t>
            </a:r>
            <a:r>
              <a:rPr lang="en-US" sz="1400" b="1" i="1" dirty="0" smtClean="0">
                <a:solidFill>
                  <a:srgbClr val="FF0000"/>
                </a:solidFill>
                <a:latin typeface="+mj-lt"/>
              </a:rPr>
              <a:t>$277.02</a:t>
            </a:r>
          </a:p>
          <a:p>
            <a:pPr>
              <a:tabLst>
                <a:tab pos="112713" algn="l"/>
              </a:tabLst>
            </a:pPr>
            <a:r>
              <a:rPr lang="en-US" sz="1400" b="1" i="1" dirty="0" smtClean="0">
                <a:solidFill>
                  <a:srgbClr val="FF0000"/>
                </a:solidFill>
                <a:latin typeface="+mj-lt"/>
              </a:rPr>
              <a:t>               $150.97</a:t>
            </a:r>
            <a:r>
              <a:rPr lang="en-US" sz="1400" dirty="0" smtClean="0">
                <a:solidFill>
                  <a:srgbClr val="FF0000"/>
                </a:solidFill>
                <a:latin typeface="Georgia" pitchFamily="18" charset="0"/>
              </a:rPr>
              <a:t>	</a:t>
            </a:r>
            <a:endParaRPr lang="en-US" sz="1400" dirty="0">
              <a:solidFill>
                <a:srgbClr val="FF0000"/>
              </a:solidFill>
              <a:latin typeface="Georgia" pitchFamily="18" charset="0"/>
            </a:endParaRPr>
          </a:p>
        </p:txBody>
      </p:sp>
      <p:sp>
        <p:nvSpPr>
          <p:cNvPr id="29706" name="TextBox 19"/>
          <p:cNvSpPr txBox="1">
            <a:spLocks noChangeArrowheads="1"/>
          </p:cNvSpPr>
          <p:nvPr/>
        </p:nvSpPr>
        <p:spPr bwMode="auto">
          <a:xfrm>
            <a:off x="4454525" y="5060950"/>
            <a:ext cx="1828800" cy="307975"/>
          </a:xfrm>
          <a:prstGeom prst="rect">
            <a:avLst/>
          </a:prstGeom>
          <a:noFill/>
          <a:ln w="9525">
            <a:noFill/>
            <a:miter lim="800000"/>
            <a:headEnd/>
            <a:tailEnd/>
          </a:ln>
        </p:spPr>
        <p:txBody>
          <a:bodyPr>
            <a:spAutoFit/>
          </a:bodyPr>
          <a:lstStyle/>
          <a:p>
            <a:r>
              <a:rPr lang="en-US" sz="1400" b="1" i="1" dirty="0">
                <a:solidFill>
                  <a:srgbClr val="FF0000"/>
                </a:solidFill>
                <a:latin typeface="+mj-lt"/>
              </a:rPr>
              <a:t>X 100 </a:t>
            </a:r>
            <a:r>
              <a:rPr lang="en-US" sz="1400" b="1" i="1" dirty="0" smtClean="0">
                <a:solidFill>
                  <a:srgbClr val="FF0000"/>
                </a:solidFill>
                <a:latin typeface="+mj-lt"/>
              </a:rPr>
              <a:t>= 183%</a:t>
            </a:r>
            <a:endParaRPr lang="en-US" sz="1400" b="1" i="1" dirty="0">
              <a:solidFill>
                <a:srgbClr val="FF0000"/>
              </a:solidFill>
              <a:latin typeface="+mj-lt"/>
            </a:endParaRPr>
          </a:p>
        </p:txBody>
      </p:sp>
      <p:cxnSp>
        <p:nvCxnSpPr>
          <p:cNvPr id="21" name="Straight Connector 20"/>
          <p:cNvCxnSpPr/>
          <p:nvPr/>
        </p:nvCxnSpPr>
        <p:spPr>
          <a:xfrm>
            <a:off x="2514600" y="5214938"/>
            <a:ext cx="1828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48600" y="3048000"/>
            <a:ext cx="609600" cy="3079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400" b="1" dirty="0" smtClean="0">
                <a:solidFill>
                  <a:srgbClr val="FF0000"/>
                </a:solidFill>
                <a:latin typeface="+mj-lt"/>
              </a:rPr>
              <a:t>$0.39</a:t>
            </a:r>
            <a:endParaRPr lang="en-US" sz="1400" b="1" dirty="0">
              <a:solidFill>
                <a:srgbClr val="FF0000"/>
              </a:solidFill>
              <a:latin typeface="+mj-lt"/>
            </a:endParaRPr>
          </a:p>
        </p:txBody>
      </p:sp>
      <p:sp>
        <p:nvSpPr>
          <p:cNvPr id="13" name="TextBox 12"/>
          <p:cNvSpPr txBox="1"/>
          <p:nvPr/>
        </p:nvSpPr>
        <p:spPr>
          <a:xfrm>
            <a:off x="7848600" y="5334000"/>
            <a:ext cx="60960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400" b="1" dirty="0" smtClean="0">
                <a:solidFill>
                  <a:srgbClr val="FF0000"/>
                </a:solidFill>
                <a:latin typeface="+mj-lt"/>
              </a:rPr>
              <a:t>$1.83</a:t>
            </a:r>
            <a:endParaRPr lang="en-US" sz="1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52400"/>
            <a:ext cx="9144000" cy="2362200"/>
          </a:xfrm>
        </p:spPr>
        <p:txBody>
          <a:bodyPr/>
          <a:lstStyle/>
          <a:p>
            <a:pP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Fresh Out Of The Box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Shoe Clean Comp.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t>
            </a:r>
            <a:r>
              <a:rPr dirty="0" smtClean="0"/>
              <a:t/>
            </a:r>
            <a:br>
              <a:rPr dirty="0" smtClean="0"/>
            </a:br>
            <a:endParaRPr dirty="0"/>
          </a:p>
        </p:txBody>
      </p:sp>
      <p:sp>
        <p:nvSpPr>
          <p:cNvPr id="9" name="Content Placeholder 8"/>
          <p:cNvSpPr>
            <a:spLocks noGrp="1"/>
          </p:cNvSpPr>
          <p:nvPr>
            <p:ph idx="1"/>
          </p:nvPr>
        </p:nvSpPr>
        <p:spPr>
          <a:xfrm>
            <a:off x="457200" y="4419600"/>
            <a:ext cx="8229600" cy="1736725"/>
          </a:xfrm>
        </p:spPr>
        <p:txBody>
          <a:bodyPr/>
          <a:lstStyle/>
          <a:p>
            <a:pPr algn="r">
              <a:defRPr/>
            </a:pPr>
            <a:r>
              <a:rPr lang="en-US" sz="2800" dirty="0" smtClean="0">
                <a:solidFill>
                  <a:schemeClr val="bg2">
                    <a:lumMod val="50000"/>
                  </a:schemeClr>
                </a:solidFill>
                <a:latin typeface="Georgia" pitchFamily="18" charset="0"/>
              </a:rPr>
              <a:t>Quintin Reed</a:t>
            </a:r>
            <a:endParaRPr sz="2800" dirty="0">
              <a:solidFill>
                <a:schemeClr val="bg2">
                  <a:lumMod val="50000"/>
                </a:schemeClr>
              </a:solidFill>
              <a:latin typeface="Georgia" pitchFamily="18" charset="0"/>
            </a:endParaRPr>
          </a:p>
          <a:p>
            <a:pPr algn="r">
              <a:defRPr/>
            </a:pPr>
            <a:r>
              <a:rPr lang="en-US" sz="2800" dirty="0" smtClean="0">
                <a:solidFill>
                  <a:schemeClr val="bg2">
                    <a:lumMod val="50000"/>
                  </a:schemeClr>
                </a:solidFill>
                <a:latin typeface="Georgia" pitchFamily="18" charset="0"/>
              </a:rPr>
              <a:t>Sports &amp; Medical Sciences Academy</a:t>
            </a:r>
          </a:p>
          <a:p>
            <a:pPr algn="r">
              <a:defRPr/>
            </a:pPr>
            <a:r>
              <a:rPr lang="en-US" sz="2800" dirty="0" smtClean="0">
                <a:solidFill>
                  <a:schemeClr val="bg2">
                    <a:lumMod val="50000"/>
                  </a:schemeClr>
                </a:solidFill>
                <a:latin typeface="Georgia" pitchFamily="18" charset="0"/>
              </a:rPr>
              <a:t>Hartford, CT  </a:t>
            </a:r>
            <a:endParaRPr sz="2800" dirty="0">
              <a:solidFill>
                <a:schemeClr val="bg2">
                  <a:lumMod val="50000"/>
                </a:schemeClr>
              </a:solidFill>
              <a:latin typeface="Georgia" pitchFamily="18" charset="0"/>
            </a:endParaRPr>
          </a:p>
        </p:txBody>
      </p:sp>
      <p:pic>
        <p:nvPicPr>
          <p:cNvPr id="1126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7" name="Picture 6" descr="Logo2.jpg"/>
          <p:cNvPicPr>
            <a:picLocks noChangeAspect="1"/>
          </p:cNvPicPr>
          <p:nvPr/>
        </p:nvPicPr>
        <p:blipFill>
          <a:blip r:embed="rId4" cstate="print"/>
          <a:stretch>
            <a:fillRect/>
          </a:stretch>
        </p:blipFill>
        <p:spPr>
          <a:xfrm>
            <a:off x="2819400" y="1828800"/>
            <a:ext cx="3124200" cy="31493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0"/>
            <a:ext cx="7315200" cy="1295400"/>
          </a:xfrm>
        </p:spPr>
        <p:txBody>
          <a:bodyPr/>
          <a:lstStyle/>
          <a:p>
            <a:pPr algn="ctr" eaLnBrk="1" hangingPunct="1"/>
            <a:r>
              <a:rPr dirty="0" smtClean="0">
                <a:ln>
                  <a:noFill/>
                </a:ln>
                <a:ea typeface="ＭＳ Ｐゴシック" pitchFamily="34" charset="-128"/>
              </a:rPr>
              <a:t>Financing Strategy</a:t>
            </a:r>
            <a:endParaRPr sz="1400" i="1" dirty="0" smtClean="0">
              <a:ln>
                <a:noFill/>
              </a:ln>
              <a:solidFill>
                <a:srgbClr val="008000"/>
              </a:solidFill>
              <a:latin typeface="Myriad Web Pro"/>
              <a:ea typeface="ＭＳ Ｐゴシック" pitchFamily="34" charset="-128"/>
            </a:endParaRPr>
          </a:p>
        </p:txBody>
      </p:sp>
      <p:graphicFrame>
        <p:nvGraphicFramePr>
          <p:cNvPr id="27922" name="Group 274"/>
          <p:cNvGraphicFramePr>
            <a:graphicFrameLocks noGrp="1"/>
          </p:cNvGraphicFramePr>
          <p:nvPr>
            <p:ph idx="1"/>
          </p:nvPr>
        </p:nvGraphicFramePr>
        <p:xfrm>
          <a:off x="280988" y="1905000"/>
          <a:ext cx="8504238" cy="1962668"/>
        </p:xfrm>
        <a:graphic>
          <a:graphicData uri="http://schemas.openxmlformats.org/drawingml/2006/table">
            <a:tbl>
              <a:tblPr>
                <a:tableStyleId>{69C7853C-536D-4A76-A0AE-DD22124D55A5}</a:tableStyleId>
              </a:tblPr>
              <a:tblGrid>
                <a:gridCol w="2209800"/>
                <a:gridCol w="1355725"/>
                <a:gridCol w="1646238"/>
                <a:gridCol w="1646237"/>
                <a:gridCol w="1646238"/>
              </a:tblGrid>
              <a:tr h="395223">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Source</a:t>
                      </a:r>
                      <a:endParaRPr kumimoji="0" lang="en-US" sz="1800" b="1" i="1"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Amount</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Debt</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Equity</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Gift</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r>
              <a:tr h="90169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u="none" strike="noStrike" cap="none" spc="0" normalizeH="0" baseline="0" dirty="0" smtClean="0">
                          <a:ln w="12700">
                            <a:solidFill>
                              <a:sysClr val="windowText" lastClr="000000"/>
                            </a:solidFill>
                            <a:prstDash val="solid"/>
                          </a:ln>
                          <a:solidFill>
                            <a:sysClr val="windowText" lastClr="000000"/>
                          </a:solidFill>
                          <a:effectLst/>
                          <a:latin typeface="+mj-lt"/>
                        </a:rPr>
                        <a:t>Personal Savings</a:t>
                      </a: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r" defTabSz="914400" rtl="0" eaLnBrk="1" fontAlgn="base" latinLnBrk="0" hangingPunct="1">
                        <a:lnSpc>
                          <a:spcPct val="100000"/>
                        </a:lnSpc>
                        <a:spcBef>
                          <a:spcPts val="675"/>
                        </a:spcBef>
                        <a:spcAft>
                          <a:spcPct val="0"/>
                        </a:spcAft>
                        <a:buClrTx/>
                        <a:buSzTx/>
                        <a:buFontTx/>
                        <a:buNone/>
                        <a:tabLst>
                          <a:tab pos="1147763" algn="r"/>
                        </a:tabLst>
                      </a:pPr>
                      <a:r>
                        <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$150.97</a:t>
                      </a:r>
                    </a:p>
                  </a:txBody>
                  <a:tcPr marT="42156" marB="4215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1600" algn="r"/>
                        </a:tabLst>
                      </a:pPr>
                      <a:endParaRPr kumimoji="0" lang="en-US" sz="14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34" charset="-128"/>
                        <a:cs typeface="Arial"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tab pos="1371600" algn="r"/>
                        </a:tabLst>
                        <a:defRPr/>
                      </a:pPr>
                      <a:r>
                        <a:rPr kumimoji="0" lang="en-US" sz="24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x</a:t>
                      </a: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u="none" strike="noStrike" kern="1200" cap="none" spc="0" normalizeH="0" baseline="0" dirty="0" smtClean="0">
                          <a:ln w="12700">
                            <a:solidFill>
                              <a:sysClr val="windowText" lastClr="000000"/>
                            </a:solidFill>
                            <a:prstDash val="solid"/>
                          </a:ln>
                          <a:solidFill>
                            <a:sysClr val="windowText" lastClr="000000"/>
                          </a:solidFill>
                          <a:effectLst/>
                          <a:latin typeface="+mj-lt"/>
                        </a:rPr>
                        <a:t>Totals</a:t>
                      </a:r>
                      <a:endParaRPr kumimoji="0" lang="en-US" sz="1800" b="1" i="0" u="none" strike="noStrike" kern="1200"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r" defTabSz="914400" rtl="0" eaLnBrk="1" fontAlgn="base" latinLnBrk="0" hangingPunct="1">
                        <a:lnSpc>
                          <a:spcPct val="100000"/>
                        </a:lnSpc>
                        <a:spcBef>
                          <a:spcPts val="675"/>
                        </a:spcBef>
                        <a:spcAft>
                          <a:spcPct val="0"/>
                        </a:spcAft>
                        <a:buClrTx/>
                        <a:buSzTx/>
                        <a:buFontTx/>
                        <a:buNone/>
                        <a:tabLst>
                          <a:tab pos="1147763" algn="r"/>
                        </a:tabLst>
                      </a:pPr>
                      <a:r>
                        <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rPr>
                        <a:t>$150.97</a:t>
                      </a: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spc="0" normalizeH="0" baseline="0" dirty="0" smtClean="0">
                        <a:ln w="12700">
                          <a:solidFill>
                            <a:sysClr val="windowText" lastClr="000000"/>
                          </a:solidFill>
                          <a:prstDash val="solid"/>
                        </a:ln>
                        <a:solidFill>
                          <a:sysClr val="windowText" lastClr="000000"/>
                        </a:solidFill>
                        <a:effectLst/>
                        <a:latin typeface="+mj-lt"/>
                        <a:ea typeface="ＭＳ Ｐゴシック" pitchFamily="-112" charset="-128"/>
                        <a:cs typeface="Arial" pitchFamily="34" charset="0"/>
                      </a:endParaRPr>
                    </a:p>
                  </a:txBody>
                  <a:tcPr marT="42156" marB="42156" anchor="ctr" horzOverflow="overflow"/>
                </a:tc>
              </a:tr>
            </a:tbl>
          </a:graphicData>
        </a:graphic>
      </p:graphicFrame>
      <p:pic>
        <p:nvPicPr>
          <p:cNvPr id="30767"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8" name="Text Box 274"/>
          <p:cNvSpPr txBox="1">
            <a:spLocks noChangeArrowheads="1"/>
          </p:cNvSpPr>
          <p:nvPr/>
        </p:nvSpPr>
        <p:spPr bwMode="auto">
          <a:xfrm>
            <a:off x="4572000" y="1371600"/>
            <a:ext cx="16002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r">
              <a:spcBef>
                <a:spcPct val="50000"/>
              </a:spcBef>
              <a:defRPr/>
            </a:pPr>
            <a:r>
              <a:rPr lang="en-US" sz="2000" b="1" dirty="0" smtClean="0">
                <a:solidFill>
                  <a:schemeClr val="tx1"/>
                </a:solidFill>
                <a:latin typeface="+mj-lt"/>
              </a:rPr>
              <a:t>$ 150.97</a:t>
            </a:r>
            <a:endParaRPr lang="en-US" sz="2000" b="1" dirty="0">
              <a:solidFill>
                <a:schemeClr val="tx1"/>
              </a:solidFill>
              <a:latin typeface="+mj-lt"/>
            </a:endParaRPr>
          </a:p>
        </p:txBody>
      </p:sp>
      <p:sp>
        <p:nvSpPr>
          <p:cNvPr id="7" name="TextBox 3"/>
          <p:cNvSpPr txBox="1">
            <a:spLocks noChangeArrowheads="1"/>
          </p:cNvSpPr>
          <p:nvPr/>
        </p:nvSpPr>
        <p:spPr bwMode="auto">
          <a:xfrm>
            <a:off x="265113" y="1349375"/>
            <a:ext cx="4038600"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000" b="1" dirty="0">
                <a:solidFill>
                  <a:schemeClr val="bg1"/>
                </a:solidFill>
                <a:latin typeface="Arial" pitchFamily="34" charset="0"/>
                <a:ea typeface="Microsoft YaHei" pitchFamily="34" charset="-122"/>
                <a:cs typeface="Arial" pitchFamily="34" charset="0"/>
              </a:rPr>
              <a:t>Total Start-Up Investment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0"/>
            <a:ext cx="7315200" cy="2057400"/>
          </a:xfrm>
        </p:spPr>
        <p:txBody>
          <a:bodyPr/>
          <a:lstStyle/>
          <a:p>
            <a:pPr eaLnBrk="1" hangingPunct="1"/>
            <a:r>
              <a:rPr dirty="0" smtClean="0">
                <a:ln>
                  <a:noFill/>
                </a:ln>
                <a:ea typeface="ＭＳ Ｐゴシック" pitchFamily="34" charset="-128"/>
              </a:rPr>
              <a:t>Business Responsibility</a:t>
            </a:r>
            <a:br>
              <a:rPr dirty="0" smtClean="0">
                <a:ln>
                  <a:noFill/>
                </a:ln>
                <a:ea typeface="ＭＳ Ｐゴシック" pitchFamily="34" charset="-128"/>
              </a:rPr>
            </a:br>
            <a:r>
              <a:rPr dirty="0" smtClean="0">
                <a:ln>
                  <a:noFill/>
                </a:ln>
                <a:ea typeface="ＭＳ Ｐゴシック" pitchFamily="34" charset="-128"/>
              </a:rPr>
              <a:t>&amp; Philanthropy</a:t>
            </a:r>
            <a:endParaRPr sz="1400" i="1" dirty="0" smtClean="0">
              <a:ln>
                <a:noFill/>
              </a:ln>
              <a:solidFill>
                <a:srgbClr val="008000"/>
              </a:solidFill>
              <a:latin typeface="Myriad Web Pro"/>
              <a:ea typeface="ＭＳ Ｐゴシック" pitchFamily="34" charset="-128"/>
            </a:endParaRPr>
          </a:p>
        </p:txBody>
      </p:sp>
      <p:sp>
        <p:nvSpPr>
          <p:cNvPr id="31747" name="Content Placeholder 2"/>
          <p:cNvSpPr>
            <a:spLocks noGrp="1"/>
          </p:cNvSpPr>
          <p:nvPr>
            <p:ph idx="1"/>
          </p:nvPr>
        </p:nvSpPr>
        <p:spPr>
          <a:xfrm>
            <a:off x="457200" y="2133600"/>
            <a:ext cx="8229600" cy="4022725"/>
          </a:xfrm>
        </p:spPr>
        <p:txBody>
          <a:bodyPr>
            <a:normAutofit/>
          </a:bodyPr>
          <a:lstStyle/>
          <a:p>
            <a:pPr>
              <a:spcBef>
                <a:spcPts val="1200"/>
              </a:spcBef>
              <a:buClr>
                <a:srgbClr val="984807"/>
              </a:buClr>
              <a:buSzPct val="80000"/>
              <a:buFont typeface="Wingdings 2" pitchFamily="18" charset="2"/>
              <a:buChar char=""/>
            </a:pPr>
            <a:r>
              <a:rPr lang="en-US" sz="2800" b="1" dirty="0" smtClean="0">
                <a:latin typeface="+mj-lt"/>
                <a:ea typeface="ＭＳ Ｐゴシック" pitchFamily="34" charset="-128"/>
                <a:cs typeface="Arial" pitchFamily="34" charset="0"/>
              </a:rPr>
              <a:t>Philanthropy </a:t>
            </a:r>
            <a:endParaRPr sz="2800" b="1" dirty="0" smtClean="0">
              <a:latin typeface="+mj-lt"/>
              <a:ea typeface="ＭＳ Ｐゴシック" pitchFamily="34" charset="-128"/>
              <a:cs typeface="Arial" pitchFamily="34" charset="0"/>
            </a:endParaRPr>
          </a:p>
          <a:p>
            <a:pPr lvl="1">
              <a:buClr>
                <a:srgbClr val="C00000"/>
              </a:buClr>
              <a:buFont typeface="Wingdings 2" pitchFamily="18" charset="2"/>
              <a:buChar char=""/>
            </a:pPr>
            <a:r>
              <a:rPr lang="en-US" dirty="0" smtClean="0">
                <a:latin typeface="+mj-lt"/>
                <a:ea typeface="ＭＳ Ｐゴシック" pitchFamily="34" charset="-128"/>
                <a:cs typeface="Arial" pitchFamily="34" charset="0"/>
              </a:rPr>
              <a:t>As my business grows I will ask my loyal customers if they will donate their old shoes to me so I can then give them to Kiducation. </a:t>
            </a:r>
          </a:p>
          <a:p>
            <a:pPr>
              <a:spcBef>
                <a:spcPts val="1200"/>
              </a:spcBef>
              <a:buClr>
                <a:srgbClr val="984807"/>
              </a:buClr>
              <a:buSzPct val="80000"/>
              <a:buFont typeface="Wingdings 2" pitchFamily="18" charset="2"/>
              <a:buChar char=""/>
            </a:pPr>
            <a:r>
              <a:rPr lang="en-US" sz="2800" b="1" dirty="0" smtClean="0">
                <a:latin typeface="+mj-lt"/>
                <a:ea typeface="ＭＳ Ｐゴシック" pitchFamily="34" charset="-128"/>
                <a:cs typeface="Arial" pitchFamily="34" charset="0"/>
              </a:rPr>
              <a:t>Business Responsibility </a:t>
            </a:r>
          </a:p>
          <a:p>
            <a:pPr lvl="1">
              <a:buClr>
                <a:srgbClr val="C00000"/>
              </a:buClr>
              <a:buFont typeface="Wingdings 2" pitchFamily="18" charset="2"/>
              <a:buChar char=""/>
            </a:pPr>
            <a:r>
              <a:rPr lang="en-US" sz="2800" dirty="0" smtClean="0">
                <a:latin typeface="+mj-lt"/>
                <a:ea typeface="ＭＳ Ｐゴシック" pitchFamily="34" charset="-128"/>
              </a:rPr>
              <a:t> </a:t>
            </a:r>
            <a:r>
              <a:rPr lang="en-US" dirty="0" smtClean="0">
                <a:latin typeface="+mj-lt"/>
              </a:rPr>
              <a:t>I simply ask from our customers if they would be willing to donate their old shoes, to us, so we can then give them to "</a:t>
            </a:r>
            <a:r>
              <a:rPr lang="en-US" dirty="0" err="1" smtClean="0">
                <a:latin typeface="+mj-lt"/>
              </a:rPr>
              <a:t>Kiducation</a:t>
            </a:r>
            <a:r>
              <a:rPr lang="en-US" dirty="0" smtClean="0">
                <a:latin typeface="+mj-lt"/>
              </a:rPr>
              <a:t>“ Also I donate 10% of my net profit to the foundation. </a:t>
            </a:r>
          </a:p>
          <a:p>
            <a:pPr lvl="1">
              <a:buClr>
                <a:srgbClr val="C00000"/>
              </a:buClr>
              <a:buFont typeface="Wingdings 2" pitchFamily="18" charset="2"/>
              <a:buChar char=""/>
            </a:pPr>
            <a:endParaRPr lang="en-US" sz="2800" dirty="0" smtClean="0">
              <a:ea typeface="ＭＳ Ｐゴシック" pitchFamily="34" charset="-128"/>
            </a:endParaRPr>
          </a:p>
        </p:txBody>
      </p:sp>
      <p:pic>
        <p:nvPicPr>
          <p:cNvPr id="3174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94210" name="Picture 2" descr="http://kiducation.org/templates/theme212/images/logo.jpg">
            <a:hlinkClick r:id="rId4"/>
          </p:cNvPr>
          <p:cNvPicPr>
            <a:picLocks noChangeAspect="1" noChangeArrowheads="1"/>
          </p:cNvPicPr>
          <p:nvPr/>
        </p:nvPicPr>
        <p:blipFill>
          <a:blip r:embed="rId5" cstate="print"/>
          <a:srcRect/>
          <a:stretch>
            <a:fillRect/>
          </a:stretch>
        </p:blipFill>
        <p:spPr bwMode="auto">
          <a:xfrm>
            <a:off x="2895600" y="5638800"/>
            <a:ext cx="2800350" cy="9810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20637"/>
            <a:ext cx="8229600" cy="1122363"/>
          </a:xfrm>
        </p:spPr>
        <p:txBody>
          <a:bodyPr/>
          <a:lstStyle/>
          <a:p>
            <a:pPr algn="ctr" eaLnBrk="1" hangingPunct="1"/>
            <a:r>
              <a:rPr sz="4400" dirty="0" smtClean="0">
                <a:ln>
                  <a:noFill/>
                </a:ln>
                <a:ea typeface="ＭＳ Ｐゴシック" pitchFamily="34" charset="-128"/>
              </a:rPr>
              <a:t>Business &amp; Personal Goals</a:t>
            </a:r>
            <a:endParaRPr sz="4400" i="1" dirty="0" smtClean="0">
              <a:ln>
                <a:noFill/>
              </a:ln>
              <a:solidFill>
                <a:srgbClr val="008000"/>
              </a:solidFill>
              <a:latin typeface="Myriad Web Pro"/>
              <a:ea typeface="ＭＳ Ｐゴシック" pitchFamily="34" charset="-128"/>
            </a:endParaRPr>
          </a:p>
        </p:txBody>
      </p:sp>
      <p:sp>
        <p:nvSpPr>
          <p:cNvPr id="28691" name="Rectangle 19"/>
          <p:cNvSpPr>
            <a:spLocks noChangeArrowheads="1"/>
          </p:cNvSpPr>
          <p:nvPr/>
        </p:nvSpPr>
        <p:spPr bwMode="auto">
          <a:xfrm>
            <a:off x="914400" y="1524000"/>
            <a:ext cx="36576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Clr>
                <a:schemeClr val="accent6">
                  <a:lumMod val="50000"/>
                </a:schemeClr>
              </a:buClr>
              <a:buSzPct val="80000"/>
              <a:buFont typeface="Wingdings 2" pitchFamily="18" charset="2"/>
              <a:buChar char=""/>
              <a:defRPr/>
            </a:pPr>
            <a:r>
              <a:rPr lang="en-US" sz="2000" b="1" dirty="0" smtClean="0">
                <a:solidFill>
                  <a:schemeClr val="tx1">
                    <a:lumMod val="95000"/>
                    <a:lumOff val="5000"/>
                  </a:schemeClr>
                </a:solidFill>
                <a:latin typeface="Georgia" pitchFamily="18" charset="0"/>
                <a:ea typeface="+mj-ea"/>
                <a:cs typeface="Arial" pitchFamily="34" charset="0"/>
              </a:rPr>
              <a:t>Plan to expand to other schools, as well a other items </a:t>
            </a:r>
            <a:r>
              <a:rPr lang="en-US" sz="2000" b="1" smtClean="0">
                <a:solidFill>
                  <a:schemeClr val="tx1">
                    <a:lumMod val="95000"/>
                    <a:lumOff val="5000"/>
                  </a:schemeClr>
                </a:solidFill>
                <a:latin typeface="Georgia" pitchFamily="18" charset="0"/>
                <a:ea typeface="+mj-ea"/>
                <a:cs typeface="Arial" pitchFamily="34" charset="0"/>
              </a:rPr>
              <a:t>of clothing </a:t>
            </a:r>
            <a:endParaRPr lang="en-US" sz="2000" b="1" dirty="0">
              <a:solidFill>
                <a:schemeClr val="tx1">
                  <a:lumMod val="95000"/>
                  <a:lumOff val="5000"/>
                </a:schemeClr>
              </a:solidFill>
              <a:latin typeface="Georgia" pitchFamily="18" charset="0"/>
              <a:ea typeface="+mj-ea"/>
              <a:cs typeface="Arial" pitchFamily="34" charset="0"/>
            </a:endParaRPr>
          </a:p>
        </p:txBody>
      </p:sp>
      <p:sp>
        <p:nvSpPr>
          <p:cNvPr id="28692" name="Rectangle 20"/>
          <p:cNvSpPr>
            <a:spLocks noChangeArrowheads="1"/>
          </p:cNvSpPr>
          <p:nvPr/>
        </p:nvSpPr>
        <p:spPr bwMode="auto">
          <a:xfrm>
            <a:off x="4724400" y="1524000"/>
            <a:ext cx="35052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b="1" dirty="0" smtClean="0">
                <a:solidFill>
                  <a:schemeClr val="tx1">
                    <a:lumMod val="95000"/>
                    <a:lumOff val="5000"/>
                  </a:schemeClr>
                </a:solidFill>
                <a:latin typeface="Georgia" pitchFamily="18" charset="0"/>
                <a:ea typeface="+mj-ea"/>
                <a:cs typeface="Arial" pitchFamily="34" charset="0"/>
              </a:rPr>
              <a:t>Graduate High school and begin at a Community College</a:t>
            </a:r>
            <a:endParaRPr lang="en-US" sz="2000" b="1" dirty="0">
              <a:solidFill>
                <a:schemeClr val="tx1">
                  <a:lumMod val="95000"/>
                  <a:lumOff val="5000"/>
                </a:schemeClr>
              </a:solidFill>
              <a:latin typeface="Georgia" pitchFamily="18" charset="0"/>
              <a:ea typeface="+mj-ea"/>
              <a:cs typeface="Arial" pitchFamily="34" charset="0"/>
            </a:endParaRPr>
          </a:p>
        </p:txBody>
      </p:sp>
      <p:sp>
        <p:nvSpPr>
          <p:cNvPr id="32773" name="Text Box 21"/>
          <p:cNvSpPr txBox="1">
            <a:spLocks noChangeArrowheads="1"/>
          </p:cNvSpPr>
          <p:nvPr/>
        </p:nvSpPr>
        <p:spPr bwMode="auto">
          <a:xfrm>
            <a:off x="934598" y="1064045"/>
            <a:ext cx="3657600"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US" dirty="0"/>
              <a:t>Business</a:t>
            </a:r>
          </a:p>
        </p:txBody>
      </p:sp>
      <p:sp>
        <p:nvSpPr>
          <p:cNvPr id="32774" name="Text Box 22"/>
          <p:cNvSpPr txBox="1">
            <a:spLocks noChangeArrowheads="1"/>
          </p:cNvSpPr>
          <p:nvPr/>
        </p:nvSpPr>
        <p:spPr bwMode="auto">
          <a:xfrm>
            <a:off x="4716137" y="1066799"/>
            <a:ext cx="3494087"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Personal</a:t>
            </a:r>
          </a:p>
        </p:txBody>
      </p:sp>
      <p:sp>
        <p:nvSpPr>
          <p:cNvPr id="28695" name="Rectangle 23"/>
          <p:cNvSpPr>
            <a:spLocks noChangeArrowheads="1"/>
          </p:cNvSpPr>
          <p:nvPr/>
        </p:nvSpPr>
        <p:spPr bwMode="auto">
          <a:xfrm>
            <a:off x="914400" y="3962400"/>
            <a:ext cx="36576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b="1" dirty="0" smtClean="0">
                <a:solidFill>
                  <a:schemeClr val="tx1">
                    <a:lumMod val="95000"/>
                    <a:lumOff val="5000"/>
                  </a:schemeClr>
                </a:solidFill>
                <a:latin typeface="Georgia" pitchFamily="18" charset="0"/>
                <a:ea typeface="+mj-ea"/>
                <a:cs typeface="Arial" pitchFamily="34" charset="0"/>
              </a:rPr>
              <a:t>Raise enough money to move into a store front and have a staff of at least five cleaners as well as office manager </a:t>
            </a:r>
            <a:endParaRPr lang="en-US" sz="2000" b="1" dirty="0">
              <a:solidFill>
                <a:schemeClr val="tx1">
                  <a:lumMod val="95000"/>
                  <a:lumOff val="5000"/>
                </a:schemeClr>
              </a:solidFill>
              <a:latin typeface="Georgia" pitchFamily="18" charset="0"/>
              <a:ea typeface="+mj-ea"/>
              <a:cs typeface="Arial" pitchFamily="34" charset="0"/>
            </a:endParaRPr>
          </a:p>
        </p:txBody>
      </p:sp>
      <p:sp>
        <p:nvSpPr>
          <p:cNvPr id="32776" name="Text Box 24"/>
          <p:cNvSpPr txBox="1">
            <a:spLocks noChangeArrowheads="1"/>
          </p:cNvSpPr>
          <p:nvPr/>
        </p:nvSpPr>
        <p:spPr bwMode="auto">
          <a:xfrm rot="-5400000">
            <a:off x="-523081" y="2504282"/>
            <a:ext cx="2362200"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Short-Term</a:t>
            </a:r>
          </a:p>
        </p:txBody>
      </p:sp>
      <p:sp>
        <p:nvSpPr>
          <p:cNvPr id="32777" name="Text Box 25"/>
          <p:cNvSpPr txBox="1">
            <a:spLocks noChangeArrowheads="1"/>
          </p:cNvSpPr>
          <p:nvPr/>
        </p:nvSpPr>
        <p:spPr bwMode="auto">
          <a:xfrm rot="-5400000">
            <a:off x="-441324" y="4860925"/>
            <a:ext cx="2198687"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Long-Term</a:t>
            </a:r>
          </a:p>
        </p:txBody>
      </p:sp>
      <p:sp>
        <p:nvSpPr>
          <p:cNvPr id="28698" name="Rectangle 26"/>
          <p:cNvSpPr>
            <a:spLocks noChangeArrowheads="1"/>
          </p:cNvSpPr>
          <p:nvPr/>
        </p:nvSpPr>
        <p:spPr bwMode="auto">
          <a:xfrm>
            <a:off x="4724400" y="3962400"/>
            <a:ext cx="35052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b="1" dirty="0" smtClean="0">
                <a:solidFill>
                  <a:schemeClr val="tx1">
                    <a:lumMod val="95000"/>
                    <a:lumOff val="5000"/>
                  </a:schemeClr>
                </a:solidFill>
                <a:latin typeface="Georgia" pitchFamily="18" charset="0"/>
                <a:ea typeface="+mj-ea"/>
                <a:cs typeface="Arial" pitchFamily="34" charset="0"/>
              </a:rPr>
              <a:t>Move to a four year college to major in Kinesiology and minor in Liberal Arts </a:t>
            </a:r>
            <a:endParaRPr lang="en-US" sz="2000" b="1" dirty="0">
              <a:solidFill>
                <a:schemeClr val="tx1">
                  <a:lumMod val="95000"/>
                  <a:lumOff val="5000"/>
                </a:schemeClr>
              </a:solidFill>
              <a:latin typeface="Georgia" pitchFamily="18" charset="0"/>
              <a:ea typeface="+mj-ea"/>
              <a:cs typeface="Arial" pitchFamily="34" charset="0"/>
            </a:endParaRPr>
          </a:p>
        </p:txBody>
      </p:sp>
      <p:pic>
        <p:nvPicPr>
          <p:cNvPr id="32779" name="Picture 13" descr="NFTE_SmallTagLock_PantoneC.eps"/>
          <p:cNvPicPr>
            <a:picLocks noChangeAspect="1"/>
          </p:cNvPicPr>
          <p:nvPr/>
        </p:nvPicPr>
        <p:blipFill>
          <a:blip r:embed="rId3" cstate="print"/>
          <a:srcRect/>
          <a:stretch>
            <a:fillRect/>
          </a:stretch>
        </p:blipFill>
        <p:spPr bwMode="auto">
          <a:xfrm>
            <a:off x="0" y="6094413"/>
            <a:ext cx="1439863"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685800"/>
            <a:ext cx="7315200" cy="914400"/>
          </a:xfrm>
        </p:spPr>
        <p:txBody>
          <a:bodyPr>
            <a:normAutofit fontScale="90000"/>
          </a:bodyPr>
          <a:lstStyle/>
          <a:p>
            <a:pPr eaLnBrk="1" hangingPunct="1"/>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34" charset="-128"/>
              </a:rPr>
              <a:t>Your going to want new socks!</a:t>
            </a:r>
            <a:endParaRP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34" charset="-128"/>
            </a:endParaRPr>
          </a:p>
        </p:txBody>
      </p:sp>
      <p:sp>
        <p:nvSpPr>
          <p:cNvPr id="5" name="Rectangle 4"/>
          <p:cNvSpPr/>
          <p:nvPr/>
        </p:nvSpPr>
        <p:spPr>
          <a:xfrm>
            <a:off x="838200" y="2514600"/>
            <a:ext cx="7467600" cy="3352800"/>
          </a:xfrm>
          <a:prstGeom prst="rec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Thank you for your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consideration of</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algn="ctr">
              <a:spcBef>
                <a:spcPts val="2400"/>
              </a:spcBef>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112" charset="-128"/>
                <a:cs typeface="Arial" pitchFamily="34" charset="0"/>
              </a:rPr>
              <a:t>Fresh Out Of The Box</a:t>
            </a:r>
          </a:p>
          <a:p>
            <a:pPr algn="ctr">
              <a:spcBef>
                <a:spcPts val="2400"/>
              </a:spcBef>
              <a:defRPr/>
            </a:pPr>
            <a:r>
              <a:rPr lang="en-US" sz="2400" b="1" dirty="0" smtClean="0">
                <a:ln>
                  <a:solidFill>
                    <a:schemeClr val="tx1"/>
                  </a:solidFill>
                </a:ln>
                <a:solidFill>
                  <a:schemeClr val="tx1"/>
                </a:solidFill>
                <a:effectLst>
                  <a:outerShdw blurRad="38100" dist="38100" dir="2700000" algn="tl">
                    <a:srgbClr val="000000">
                      <a:alpha val="43137"/>
                    </a:srgbClr>
                  </a:outerShdw>
                </a:effectLst>
                <a:latin typeface="+mj-lt"/>
                <a:ea typeface="ＭＳ Ｐゴシック" pitchFamily="-112" charset="-128"/>
                <a:cs typeface="Arial" pitchFamily="34" charset="0"/>
              </a:rPr>
              <a:t>Schedule appointments at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pitchFamily="-112" charset="-128"/>
                <a:cs typeface="Arial" pitchFamily="34" charset="0"/>
              </a:rPr>
              <a:t>FreshOOTB@gmail.com</a:t>
            </a:r>
            <a:endParaRPr lang="en-US" sz="2400" b="1" dirty="0" smtClean="0">
              <a:ln>
                <a:solidFill>
                  <a:schemeClr val="tx1"/>
                </a:solidFill>
              </a:ln>
              <a:solidFill>
                <a:schemeClr val="bg1"/>
              </a:solidFill>
              <a:latin typeface="+mj-lt"/>
              <a:ea typeface="ＭＳ Ｐゴシック" pitchFamily="-112" charset="-128"/>
              <a:cs typeface="Arial" pitchFamily="34" charset="0"/>
            </a:endParaRPr>
          </a:p>
          <a:p>
            <a:pPr algn="ctr">
              <a:spcBef>
                <a:spcPts val="2400"/>
              </a:spcBef>
              <a:defRPr/>
            </a:pPr>
            <a:r>
              <a:rPr lang="en-US" sz="2400" b="1" dirty="0" smtClean="0">
                <a:solidFill>
                  <a:schemeClr val="bg1"/>
                </a:solidFill>
                <a:effectLst>
                  <a:outerShdw blurRad="38100" dist="38100" dir="2700000" algn="tl">
                    <a:srgbClr val="000000">
                      <a:alpha val="43137"/>
                    </a:srgbClr>
                  </a:outerShdw>
                </a:effectLst>
                <a:latin typeface="+mj-lt"/>
                <a:ea typeface="ＭＳ Ｐゴシック" pitchFamily="-112" charset="-128"/>
                <a:cs typeface="Arial" pitchFamily="34" charset="0"/>
              </a:rPr>
              <a:t> </a:t>
            </a:r>
            <a:endParaRPr lang="en-US" sz="2400" b="1" dirty="0">
              <a:solidFill>
                <a:schemeClr val="bg1"/>
              </a:solidFill>
              <a:effectLst>
                <a:outerShdw blurRad="38100" dist="38100" dir="2700000" algn="tl">
                  <a:srgbClr val="000000">
                    <a:alpha val="43137"/>
                  </a:srgbClr>
                </a:outerShdw>
              </a:effectLst>
              <a:latin typeface="+mj-lt"/>
              <a:ea typeface="ＭＳ Ｐゴシック" pitchFamily="-112" charset="-128"/>
              <a:cs typeface="Arial" pitchFamily="34" charset="0"/>
            </a:endParaRPr>
          </a:p>
          <a:p>
            <a:pPr algn="ctr">
              <a:defRPr/>
            </a:pPr>
            <a:endParaRPr lang="en-US" sz="2800" b="1" i="1" dirty="0">
              <a:solidFill>
                <a:schemeClr val="bg2">
                  <a:lumMod val="50000"/>
                </a:schemeClr>
              </a:solidFill>
              <a:latin typeface="Georgia" pitchFamily="18" charset="0"/>
              <a:ea typeface="ＭＳ Ｐゴシック" pitchFamily="-112" charset="-128"/>
              <a:cs typeface="+mj-cs"/>
            </a:endParaRPr>
          </a:p>
        </p:txBody>
      </p:sp>
      <p:pic>
        <p:nvPicPr>
          <p:cNvPr id="3379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6" name="TextBox 5"/>
          <p:cNvSpPr txBox="1"/>
          <p:nvPr/>
        </p:nvSpPr>
        <p:spPr>
          <a:xfrm>
            <a:off x="1828800" y="5257800"/>
            <a:ext cx="5486400" cy="738664"/>
          </a:xfrm>
          <a:prstGeom prst="rect">
            <a:avLst/>
          </a:prstGeom>
          <a:noFill/>
        </p:spPr>
        <p:txBody>
          <a:bodyPr wrap="square" rtlCol="0">
            <a:spAutoFit/>
          </a:bodyPr>
          <a:lstStyle/>
          <a:p>
            <a:pPr algn="ctr"/>
            <a:r>
              <a:rPr lang="en-US" sz="2400" b="1" dirty="0" smtClean="0">
                <a:ln>
                  <a:solidFill>
                    <a:schemeClr val="tx1"/>
                  </a:solidFill>
                </a:ln>
                <a:latin typeface="+mj-lt"/>
              </a:rPr>
              <a:t>Visit </a:t>
            </a:r>
            <a:r>
              <a:rPr lang="en-US" sz="2400" b="1" smtClean="0">
                <a:ln>
                  <a:solidFill>
                    <a:schemeClr val="tx1"/>
                  </a:solidFill>
                </a:ln>
                <a:latin typeface="+mj-lt"/>
              </a:rPr>
              <a:t>at </a:t>
            </a:r>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www.FreshOOTB.webs.com</a:t>
            </a:r>
            <a:endParaRPr lang="en-US" sz="2400" b="1" dirty="0" smtClean="0">
              <a:ln>
                <a:solidFill>
                  <a:schemeClr val="tx1"/>
                </a:solidFill>
              </a:ln>
              <a:solidFill>
                <a:schemeClr val="bg1"/>
              </a:solidFill>
              <a:latin typeface="+mj-lt"/>
            </a:endParaRP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914400" y="0"/>
            <a:ext cx="7315200" cy="1295400"/>
          </a:xfrm>
        </p:spPr>
        <p:txBody>
          <a:bodyPr>
            <a:normAutofit/>
          </a:bodyPr>
          <a:lstStyle/>
          <a:p>
            <a:pPr algn="ctr"/>
            <a:r>
              <a:rPr dirty="0" smtClean="0">
                <a:ln>
                  <a:noFill/>
                </a:ln>
                <a:ea typeface="ＭＳ Ｐゴシック" pitchFamily="34" charset="-128"/>
              </a:rPr>
              <a:t>Mission Statement</a:t>
            </a:r>
          </a:p>
        </p:txBody>
      </p:sp>
      <p:sp>
        <p:nvSpPr>
          <p:cNvPr id="12291" name="Content Placeholder 2"/>
          <p:cNvSpPr>
            <a:spLocks/>
          </p:cNvSpPr>
          <p:nvPr/>
        </p:nvSpPr>
        <p:spPr bwMode="auto">
          <a:xfrm>
            <a:off x="381000" y="1447800"/>
            <a:ext cx="8153400" cy="4724400"/>
          </a:xfrm>
          <a:prstGeom prst="rect">
            <a:avLst/>
          </a:prstGeom>
          <a:noFill/>
          <a:ln w="9525">
            <a:noFill/>
            <a:miter lim="800000"/>
            <a:headEnd/>
            <a:tailEnd/>
          </a:ln>
        </p:spPr>
        <p:txBody>
          <a:bodyPr/>
          <a:lstStyle/>
          <a:p>
            <a:pPr marL="547688" indent="-411163" eaLnBrk="0" hangingPunct="0">
              <a:spcBef>
                <a:spcPct val="20000"/>
              </a:spcBef>
              <a:buClr>
                <a:srgbClr val="984807"/>
              </a:buClr>
              <a:buSzPct val="80000"/>
              <a:buFont typeface="Wingdings 2" pitchFamily="18" charset="2"/>
              <a:buChar char=""/>
            </a:pPr>
            <a:r>
              <a:rPr lang="en-US" sz="2800" b="1" dirty="0">
                <a:latin typeface="+mj-lt"/>
                <a:ea typeface="ＭＳ Ｐゴシック" pitchFamily="34" charset="-128"/>
              </a:rPr>
              <a:t>Mission Statement</a:t>
            </a:r>
            <a:endParaRPr lang="en-US" sz="1400" b="1" i="1" dirty="0">
              <a:latin typeface="+mj-lt"/>
              <a:ea typeface="ＭＳ Ｐゴシック" pitchFamily="34" charset="-128"/>
            </a:endParaRPr>
          </a:p>
          <a:p>
            <a:pPr marL="868363" lvl="1" indent="-282575" eaLnBrk="0" hangingPunct="0">
              <a:spcBef>
                <a:spcPct val="20000"/>
              </a:spcBef>
              <a:buClr>
                <a:srgbClr val="C00000"/>
              </a:buClr>
              <a:buSzPct val="80000"/>
              <a:buFont typeface="Wingdings 2" pitchFamily="18" charset="2"/>
              <a:buChar char=""/>
            </a:pPr>
            <a:r>
              <a:rPr lang="en-US" sz="2400" dirty="0" smtClean="0">
                <a:solidFill>
                  <a:srgbClr val="10253F"/>
                </a:solidFill>
                <a:latin typeface="+mj-lt"/>
                <a:ea typeface="ＭＳ Ｐゴシック" pitchFamily="34" charset="-128"/>
              </a:rPr>
              <a:t>To provide a fast service to those who want or need their shoes, sneakers or boots; polished, cleaned and shined. </a:t>
            </a:r>
          </a:p>
          <a:p>
            <a:pPr marL="547688" indent="-411163" eaLnBrk="0" hangingPunct="0">
              <a:spcBef>
                <a:spcPct val="20000"/>
              </a:spcBef>
              <a:buClr>
                <a:srgbClr val="984807"/>
              </a:buClr>
              <a:buSzPct val="80000"/>
              <a:buFont typeface="Wingdings 2" pitchFamily="18" charset="2"/>
              <a:buChar char=""/>
            </a:pPr>
            <a:r>
              <a:rPr lang="en-US" sz="2800" b="1" dirty="0" smtClean="0">
                <a:latin typeface="+mj-lt"/>
                <a:ea typeface="ＭＳ Ｐゴシック" pitchFamily="34" charset="-128"/>
              </a:rPr>
              <a:t>Opportunity</a:t>
            </a:r>
            <a:endParaRPr lang="en-US" sz="1400" b="1" i="1" dirty="0" smtClean="0">
              <a:latin typeface="+mj-lt"/>
              <a:ea typeface="ＭＳ Ｐゴシック" pitchFamily="34" charset="-128"/>
            </a:endParaRPr>
          </a:p>
          <a:p>
            <a:pPr marL="868363" lvl="1" indent="-282575" eaLnBrk="0" hangingPunct="0">
              <a:spcBef>
                <a:spcPct val="20000"/>
              </a:spcBef>
              <a:buClr>
                <a:srgbClr val="C00000"/>
              </a:buClr>
              <a:buSzPct val="80000"/>
              <a:buFont typeface="Wingdings 2" pitchFamily="18" charset="2"/>
              <a:buChar char=""/>
            </a:pPr>
            <a:r>
              <a:rPr lang="en-US" sz="2400" dirty="0" smtClean="0">
                <a:solidFill>
                  <a:srgbClr val="10253F"/>
                </a:solidFill>
                <a:latin typeface="+mj-lt"/>
                <a:ea typeface="ＭＳ Ｐゴシック" pitchFamily="34" charset="-128"/>
              </a:rPr>
              <a:t>Based off of my market survey, 90% said that they don’t know about any shoe cleaning business and would pay a reasonable price for them to be cleaned. </a:t>
            </a:r>
            <a:endParaRPr lang="en-US" sz="2400" dirty="0">
              <a:solidFill>
                <a:srgbClr val="10253F"/>
              </a:solidFill>
              <a:latin typeface="+mj-lt"/>
              <a:ea typeface="ＭＳ Ｐゴシック" pitchFamily="34" charset="-128"/>
            </a:endParaRPr>
          </a:p>
          <a:p>
            <a:pPr marL="547688" indent="-411163" eaLnBrk="0" hangingPunct="0">
              <a:spcBef>
                <a:spcPct val="20000"/>
              </a:spcBef>
              <a:buClr>
                <a:srgbClr val="C00000"/>
              </a:buClr>
              <a:buSzPct val="80000"/>
              <a:buFont typeface="Wingdings 2" pitchFamily="18" charset="2"/>
              <a:buChar char=""/>
            </a:pPr>
            <a:endParaRPr lang="en-US" sz="2400" dirty="0">
              <a:solidFill>
                <a:srgbClr val="10253F"/>
              </a:solidFill>
              <a:latin typeface="+mj-lt"/>
              <a:ea typeface="ＭＳ Ｐゴシック" pitchFamily="34" charset="-128"/>
            </a:endParaRPr>
          </a:p>
        </p:txBody>
      </p:sp>
      <p:pic>
        <p:nvPicPr>
          <p:cNvPr id="12292"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295400"/>
          </a:xfrm>
        </p:spPr>
        <p:txBody>
          <a:bodyPr>
            <a:normAutofit/>
          </a:bodyPr>
          <a:lstStyle/>
          <a:p>
            <a:pPr algn="ctr">
              <a:defRPr/>
            </a:pPr>
            <a:r>
              <a:rPr dirty="0"/>
              <a:t>Business Profile</a:t>
            </a:r>
          </a:p>
        </p:txBody>
      </p:sp>
      <p:sp>
        <p:nvSpPr>
          <p:cNvPr id="13315" name="Content Placeholder 2"/>
          <p:cNvSpPr>
            <a:spLocks noGrp="1"/>
          </p:cNvSpPr>
          <p:nvPr>
            <p:ph idx="1"/>
          </p:nvPr>
        </p:nvSpPr>
        <p:spPr>
          <a:xfrm>
            <a:off x="381000" y="1219200"/>
            <a:ext cx="6629400" cy="5486400"/>
          </a:xfrm>
        </p:spPr>
        <p:txBody>
          <a:bodyPr/>
          <a:lstStyle/>
          <a:p>
            <a:pPr marL="547688" indent="-411163" eaLnBrk="0" fontAlgn="base" hangingPunct="0">
              <a:spcBef>
                <a:spcPts val="1800"/>
              </a:spcBef>
              <a:spcAft>
                <a:spcPct val="0"/>
              </a:spcAft>
              <a:buClr>
                <a:srgbClr val="984807"/>
              </a:buClr>
              <a:buSzPct val="80000"/>
              <a:buFont typeface="Wingdings 2" pitchFamily="18" charset="2"/>
              <a:buChar char=""/>
            </a:pPr>
            <a:r>
              <a:rPr lang="en-US" sz="2800" b="1" dirty="0" smtClean="0">
                <a:latin typeface="+mj-lt"/>
                <a:ea typeface="ＭＳ Ｐゴシック" pitchFamily="34" charset="-128"/>
              </a:rPr>
              <a:t>Service</a:t>
            </a:r>
            <a:endParaRPr sz="1400" b="1" i="1" dirty="0">
              <a:solidFill>
                <a:srgbClr val="008000"/>
              </a:solidFill>
              <a:latin typeface="+mj-lt"/>
              <a:ea typeface="ＭＳ Ｐゴシック" pitchFamily="34" charset="-128"/>
            </a:endParaRPr>
          </a:p>
          <a:p>
            <a:pPr lvl="1">
              <a:buClr>
                <a:srgbClr val="C00000"/>
              </a:buClr>
              <a:buFont typeface="Wingdings 2" pitchFamily="18" charset="2"/>
              <a:buChar char=""/>
            </a:pPr>
            <a:r>
              <a:rPr lang="en-US" sz="2000" dirty="0" smtClean="0">
                <a:solidFill>
                  <a:srgbClr val="10253F"/>
                </a:solidFill>
                <a:latin typeface="+mj-lt"/>
                <a:ea typeface="ＭＳ Ｐゴシック" pitchFamily="34" charset="-128"/>
              </a:rPr>
              <a:t>Provide shoe cleaning or polishing to sneakers, shoes and boots.</a:t>
            </a:r>
          </a:p>
          <a:p>
            <a:pPr marL="547688" indent="-411163" eaLnBrk="0" fontAlgn="base" hangingPunct="0">
              <a:spcBef>
                <a:spcPts val="1800"/>
              </a:spcBef>
              <a:spcAft>
                <a:spcPct val="0"/>
              </a:spcAft>
              <a:buClr>
                <a:srgbClr val="984807"/>
              </a:buClr>
              <a:buSzPct val="80000"/>
              <a:buFont typeface="Wingdings 2" pitchFamily="18" charset="2"/>
              <a:buChar char=""/>
            </a:pPr>
            <a:r>
              <a:rPr lang="en-US" sz="2800" b="1" dirty="0" smtClean="0">
                <a:latin typeface="+mj-lt"/>
                <a:ea typeface="ＭＳ Ｐゴシック" pitchFamily="34" charset="-128"/>
              </a:rPr>
              <a:t>Sole Proprietorship</a:t>
            </a:r>
            <a:endParaRPr sz="2800" b="1" i="1" dirty="0">
              <a:solidFill>
                <a:srgbClr val="008000"/>
              </a:solidFill>
              <a:latin typeface="+mj-lt"/>
              <a:ea typeface="ＭＳ Ｐゴシック" pitchFamily="34" charset="-128"/>
            </a:endParaRPr>
          </a:p>
          <a:p>
            <a:pPr lvl="1">
              <a:buClr>
                <a:srgbClr val="C00000"/>
              </a:buClr>
              <a:buFont typeface="Wingdings 2" pitchFamily="18" charset="2"/>
              <a:buChar char=""/>
            </a:pPr>
            <a:r>
              <a:rPr lang="en-US" sz="2000" dirty="0" smtClean="0">
                <a:solidFill>
                  <a:srgbClr val="10253F"/>
                </a:solidFill>
                <a:latin typeface="+mj-lt"/>
                <a:ea typeface="ＭＳ Ｐゴシック" pitchFamily="34" charset="-128"/>
              </a:rPr>
              <a:t>Cleaning or polishing footwear does not require many people since it is a small business with a small clientele. Also with a partner I would have to split profit, which is not to great, with them.</a:t>
            </a:r>
          </a:p>
        </p:txBody>
      </p:sp>
      <p:sp>
        <p:nvSpPr>
          <p:cNvPr id="14340" name="AutoShape 8"/>
          <p:cNvSpPr>
            <a:spLocks noChangeArrowheads="1"/>
          </p:cNvSpPr>
          <p:nvPr/>
        </p:nvSpPr>
        <p:spPr bwMode="auto">
          <a:xfrm>
            <a:off x="7086600" y="1219200"/>
            <a:ext cx="1447800" cy="1676400"/>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defRPr/>
            </a:pPr>
            <a:endParaRPr lang="en-US" dirty="0"/>
          </a:p>
        </p:txBody>
      </p:sp>
      <p:pic>
        <p:nvPicPr>
          <p:cNvPr id="13317"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50178" name="AutoShape 2" descr="data:image/jpeg;base64,/9j/4AAQSkZJRgABAQAAAQABAAD/2wBDAAkGBwgHBgkIBwgKCgkLDRYPDQwMDRsUFRAWIB0iIiAdHx8kKDQsJCYxJx8fLT0tMTU3Ojo6Iys/RD84QzQ5Ojf/2wBDAQoKCg0MDRoPDxo3JR8lNzc3Nzc3Nzc3Nzc3Nzc3Nzc3Nzc3Nzc3Nzc3Nzc3Nzc3Nzc3Nzc3Nzc3Nzc3Nzc3Nzf/wAARCACdAHwDASIAAhEBAxEB/8QAHAAAAQQDAQAAAAAAAAAAAAAAAAUGBwgBAgQD/8QAPRAAAgEDAQUFBgQEBQUBAAAAAQIDAAQRBQYSITFBBxNRYXEUIjKBkaEjUrHwQmLB0RUkM0NyCCVTg+Hx/8QAGQEBAQEBAQEAAAAAAAAAAAAAAAMCAQQF/8QAIREBAQEAAgICAgMAAAAAAAAAAAECAxEhMRITQVEEIjL/2gAMAwEAAhEDEQA/AJxooooCiitXdUQszBVUZJJ4AUG1Juo63ZWAIldnf8iDJqMNte2iytJZLLZ9FuivB7o8UJ/kGeI8zw8M1G9z2iazePvGQjrkMR9hgfagsQu00LoGxDEp4Zml+H1wOFaWm0hny0Qt7mP81u5PXHXzB+lVyi2s1RJRJ3uSOpOfsa6bfbHVYpC0WoXEII+DdV0Hyxkc6CykGuWrj8VZIT4uuR9RXfDcQzx95DIsict5DkVV2fVdR1c7txrNy5z/AOUCP57oBA9QRTk2f13VNmzEttIwjY5xkFJPHjxB6efpQWDopq7L7aWWtokUxFvdHA3W+Fj5ceHoflmnSDQZooooCiiigKKKKAqGP+oHa6aygg2bsJSjXMfe3jKcHu84VPQkHPkPA1M9VX7aZnuO0XVg5/0jFGvp3YP9aBjY3jk/M12QrwGKUtmoY3e6JRXnSLehBGevvHHjivSWe0uHZprTdl691+G3ru/CaDgxWa2maDu2ME+T+R1wR9Mg/avGETyAlIndRzKKTj6UHqrFW3lJBHUcKVNO1me1yjkNGxG8rDKt6j+o40lEOoO9HIuPzIRWolU8mB+dBJOhSQXmJbJiJFGWizkqPEHqv38alfZnX3MSQag+8OSyk8vI+X3/AKVs03UbjT7lLi1kZHRt5WB5H99KmPZbXbXWLIz227HcRAe024Pw55Ov8p+x4UEvA5rNN/ZzVlnBtJG99RmMnmR4fKnBQFFFFAUVg0xttu0GLQLr2GxhS4ugB3hY+7HnkOHM+VA+qrd2+aW9ntuLzcIhvrZHVuhZfdYfTdPzp+aV2sSGYLqtindk8XhyCPPB50r7f7PWfaJsis2lvHJdw5ls5eRz/EhPTeAx6gHpQVotp5LeVJYmKSIcqRShLfe0ZLII36lTkZ64B5fI0lzRy288kM8bRyRMUdGGCjDgQR45reN6DLIU8PLhXdpTiBXmlSQRiTdDiIlc4zjPj5VzcCMHr4U4dmNqpNF0q90mWzhuLO7ZnLn442Khc4PAgYHgedBw2EH+LavcsssyQLhsBipP9uRpfnsopFCyRRsAMZkAP68ab8pBMxsZmRJcA92d0454PWtbfZu/1HeaztprlsZIQb1B2XujRBWks3SN14mIuN1h5ceH6Vz6Hq9xpV9Fd2jFJIzjdbOGB5qR1B/segpMvdJvLEst5ZXEBXn3sLJ+orCt7kfAcI8E/M4+2KCY4do0VLbU7NyqEh1HVGHNT++VTFpV9HqWn295CRuTJveh6j65qq2zd40sj6a5G7Od6PJ5SAcPqMj6VYHsseVdnjaynJgk4Z6AjOP1oHnRRRQIe2WoS6boNzPDnfCkZB4gYP8Aaq/6nMbu4e6BVixwfI/vjVg9o7Zbyzkt5RmORCD5VXraHSL/AGdv5Vkjb2ctlHxlSvnUJyScllU+HeZY5wRggsB4YHGpK7F725TUbzT2Ehtnh71SfhBBA4fWor9uDgERgk8PdPOlay9vFnLElxPZmRTuvBIyMD0yQfGqa3nPtzOLr0lftK7N9I2jgn1RHXT9RjQu9yEykgUf7i9eA58+XPlVcRaMY1eM5Bxw6+nrXvPr2uRNPa3Wq6gw96OWJ7lyrDkQQTgilvR4r67ETadBIbkRhGdAFKgDACkfCMcz18a7rUk7px8et3rMIXsF+I99rOYL4kY/WuaTfjbdkVlPgRT5k0jam1jaUyammBkst4XHzXJpvXc5uJO6v4oomOAJVTcU/wDIDgPUAc+VZzyTXq9t74bj/UI6yYPAkelOTZXbTUtmroS2yxTwnAkgkyA4Hn0Pnim7c2z28zRsMEHG6eYPhXmOHWqJWdVJOv8Aaq2pWrxWWixRSuMGW4k39zzAAHH51HUkryO8kjFnYksx5kmtRWj56A0cdGk3DQataSrnKToeHrVrdirM2trcsRgPIMfIVWjs/wBCm1/a7TrKJSQJhNKfyxockn7D51baCFYIljQYA+9B6UUUUHnNEssZRxw/So22u17SNO1aTR7i6ga6VVcxP0DDgPDOOnmKkw1VTteYtt1q7txb2nBz5KAPsBUuTiztvG7j0fyy6U7FhAkTHjvIoNes2lxyqJbZhIvRl5VCljq17ZEdxO26P4G4inns5tuYplS4buHbgWJzG/r+/nXl3/H3nzPL1Z5sXx6dO2WyUt3/AJ6wjLXKgd7EOcg8R5j70t7BBBoQ7tzFP3hDnAyCOGCD++dOrS7u01ZBu4jnxkp+bzB6itb/AEMGRri2PdT9WXhveo615+Tk1rHwqkkzbZ+Xkt7JAxVwJGDY9wbpI8QDwz6GmvtnpNlqFu93aBFuEG/LGRu7y9Tj9f3nn1zVta02/DziL2UEL3JUFZB45xkH98acNzf25sXlZh3PdEkt4YqWZvis1Py1LL4s9oeuSZLRlckyQYCt4r0Hy/Q1rbyRTDdk91vEUajKm/cFWB3hu8D/ADZ/pSbG5B86+1n128HLOtdHJpuhy6rfWlhZKr3N1KsSDOAM5JJPgACflT8t+xDXZJd2a9sIY+Hv940nrhd0frUd7Oa9c6Lq1pqNsE761cvHvjIyQVORkZ4E1ZnYPbSz2usN+ICG9iUGe33s4z/Ep6rkEcePDjWk2dh9iNM2Ns3jst6a6mx311KBvv5DHJR4frTooooCiiigDVae3HSDa7XXt3GCUuSsvodxVb9AfnVlqh7tUtUvNXuIHChsK0bNyzugEHyPI0FfaeWx2yVrqsK3mtX4srWRXNsgOHuCnxEeCr1NImtaPJYSM6IxgBwcjjGfBv6HrUg603sunbHz27sII7UxErxILxL088H6Vjd69N4z37Gzs+lg6IlpvW6PbXE9yrSSMQ68I1U54YPh4Hxrew2r1C9g02Sa/CNPBPJMNzgWTO6AOg5gnyPlTHjuWCWA33BjLJlTj3OeBXNBNMrwEF3Zd4Ajnx5gD986n9cvmqfOzwfd9tRHqFpYG7iLLcWEpkTuF964Xk2eOF648hzpIGrrJFYKIg7tZTsfdUKZj8J3RyUAYA59ab6iYRWid1L+Hvrkg4wT9q8kilXucxvve8OKmuzjzC7pxi/EvdSQ26xMNJYoTuniCQXbxY4GPWjW9O0vWrR7rRbNbK+t7RZ5YEPuTJxDYGeDDGT4+tN2E7vdI6qpCsrd4SuM9T/Snl2fRk6nHcMkfssNg6SybmMZOSGPInxPgKavx8uT+3io4jc71Sd2ISzrtnad0W3HSRJAORXdJ/UD6VGdtBJcTJDAjPK5AVVGSc1I1o8Wxuh7zES6i8kJdEk3eAlVmUsOQIBUnzI44qyKy1FMvYftD0zaa1T2mW0sb+SYxR2Zu1eSTAB3gvBscSOI6U9KAooooMHlUbdqensJodQQZRk7t8DkRxFSVSdrOnxalYy20wyHXHpQQG+464lyDjdEgGcDwI6isXuJtPgtrmNVit/9CRM7i44YyOK4zywflShtBpFxpF20Uqnd5q3Qjx/fLr58ekWy3k80ftJhdI+8VVjLmQgj3cA1yyX27LZ6NFtIug/4SrKolJzE+/wPLOOI+eKxDpE6SKzNgq59acF/H7NdyW91FGZIXZGKHByMjgRw+dJ89wVUgTzYHJXIkXl5/wBq5c/qtTU/MeA0yZI4xJe4Cvk70mM/evNLSGNl7zV4MoTwNyvH71zXM8BcsUt3J4Za2UZ+grxWeBTwECHxW3H9qz8L+2vsn6LmmaXpskqvPrVsxXOQCJGOaUdTvoYNHTQtGnZLfdKyTtxdgTxAAHM8ePCmob4AY3pJPLgij9c/QVq9+54RqsS/yc/rzp9fnu1y8l66kLFpLaaJCVtUCTMuDJvfjMCB1H+mCD0970zSXqlxJdxPNKwyGUAAAAeAA6DAPAVyxb8sqxxAs7HgF5nr/wDa2vJUO5bRMHjjO8zrxDuRxI8hyHzPWqJsaXqF3pt3HdWU7wTxEmOVD7yEggkfIkfOrA9mPaFaa5axaXeSTLf2lor3FxdOoEzZAJXB5ZPXHMcKr2sXDpWpiGRvBTg54jNBcxSGAIIIPIis1DnZx2m6nqOpxaXrELXkly4WOSBVjEIA6qBxHMkk8MAAHNTFkUGawRms0UCHrujwajbtHPGGB4jxB8RUO7W7MT6Kst3xazj4mVV+AfzLz+Y+gqfHUMMGmL2n7KXG0mhG3s7z2R4n71iSdx1AOQ2OdBBr3G/GXiZZl55jOT9OY5dQDSTd3m85UHHlSbKhid16g4U7rLkZ5jIB5eNbFrjBCzl0P5jvD6HrQZeTPEVpv1nEx/gj+UY/pWRFITn8Mf8AqFBqhZzhFZj4KCa9xGinE8oj8lG+30HD6kUCKRgRJJIyn+HOB9BXtHCEHAUGvfnuu6hQQRsPfGd5n9T4eQwPWsRxcPKvX2deadP4a90QY4UHjjhwrRlcn3QT5AZJp1bM7F6xtDKptIGitT8VxKN1ceQ5n5VM2yHZxo+gbszxi7vR/vyqDg/yjpQRdsT2XavrpS61GRtMs+DKSmZX9FPw9OJ+lWA0yyj07T7eyhMjxwIEVpXLMQOpJ4k10IgQYUAelbUBRRRQFaugZSCOFbUUEN9smwhvf++WDQRyRp/mHuJiirGo4BQBgdT0qFba5UKFdcjACgLxY+fSrg6vplnq9hLY6jbpcW0oAeNxkHBBH3ANVj7QNmJ9ndfeGeO0hS5kZ7S1s3JKxA4BOeIJx9c9KBJ7sY4jFY7pc8a0hHdkRqCACSWc8W869GIHXNABBj3RwFYIxmu7SdJ1LWrjuNKs5Ll8gEpwVfUngKlTZbsgiRo7naKfvnHEW0RwnzPM/agjDQNn9V2gue50u0aQA4eQ+6iepP8A+1MWynZVp+nbtxq7C+ufyMPw1Pp1+dSBp2nWmnWqW1lbxwQRjCxxqAAPSuoADlQeUNvHCgREVVHIKMCvblRRQFFFFAUUUUBRRRQYPKmj2ibNf4/ocq2qWyXi4InkiLMEByVUqM5NO+sYFBV3TtkNd1mdobDTLjG9gy3MZiQefvDP0yaknZrset4Gjl2guRcmMACCHKof+R5nr4D1qWd0eFZoOLTtMtNOt0gsreOCJRgLGuBXaOFFFAUUUUBRRRQFFFFB/9k="/>
          <p:cNvSpPr>
            <a:spLocks noChangeAspect="1" noChangeArrowheads="1"/>
          </p:cNvSpPr>
          <p:nvPr/>
        </p:nvSpPr>
        <p:spPr bwMode="auto">
          <a:xfrm>
            <a:off x="63500" y="-611188"/>
            <a:ext cx="9906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0180" name="AutoShape 4" descr="data:image/jpeg;base64,/9j/4AAQSkZJRgABAQAAAQABAAD/2wBDAAkGBwgHBgkIBwgKCgkLDRYPDQwMDRsUFRAWIB0iIiAdHx8kKDQsJCYxJx8fLT0tMTU3Ojo6Iys/RD84QzQ5Ojf/2wBDAQoKCg0MDRoPDxo3JR8lNzc3Nzc3Nzc3Nzc3Nzc3Nzc3Nzc3Nzc3Nzc3Nzc3Nzc3Nzc3Nzc3Nzc3Nzc3Nzc3Nzf/wAARCACdAHwDASIAAhEBAxEB/8QAHAAAAQQDAQAAAAAAAAAAAAAAAAUGBwgBAgQD/8QAPRAAAgEDAQUFBgQEBQUBAAAAAQIDAAQRBQYSITFBBxNRYXEUIjKBkaEjUrHwQmLB0RUkM0NyCCVTg+Hx/8QAGQEBAQEBAQEAAAAAAAAAAAAAAAMCAQQF/8QAIREBAQEAAgICAgMAAAAAAAAAAAECAxEhMRITQVEEIjL/2gAMAwEAAhEDEQA/AJxooooCiitXdUQszBVUZJJ4AUG1Juo63ZWAIldnf8iDJqMNte2iytJZLLZ9FuivB7o8UJ/kGeI8zw8M1G9z2iazePvGQjrkMR9hgfagsQu00LoGxDEp4Zml+H1wOFaWm0hny0Qt7mP81u5PXHXzB+lVyi2s1RJRJ3uSOpOfsa6bfbHVYpC0WoXEII+DdV0Hyxkc6CykGuWrj8VZIT4uuR9RXfDcQzx95DIsict5DkVV2fVdR1c7txrNy5z/AOUCP57oBA9QRTk2f13VNmzEttIwjY5xkFJPHjxB6efpQWDopq7L7aWWtokUxFvdHA3W+Fj5ceHoflmnSDQZooooCiiigKKKKAqGP+oHa6aygg2bsJSjXMfe3jKcHu84VPQkHPkPA1M9VX7aZnuO0XVg5/0jFGvp3YP9aBjY3jk/M12QrwGKUtmoY3e6JRXnSLehBGevvHHjivSWe0uHZprTdl691+G3ru/CaDgxWa2maDu2ME+T+R1wR9Mg/avGETyAlIndRzKKTj6UHqrFW3lJBHUcKVNO1me1yjkNGxG8rDKt6j+o40lEOoO9HIuPzIRWolU8mB+dBJOhSQXmJbJiJFGWizkqPEHqv38alfZnX3MSQag+8OSyk8vI+X3/AKVs03UbjT7lLi1kZHRt5WB5H99KmPZbXbXWLIz227HcRAe024Pw55Ov8p+x4UEvA5rNN/ZzVlnBtJG99RmMnmR4fKnBQFFFFAUVg0xttu0GLQLr2GxhS4ugB3hY+7HnkOHM+VA+qrd2+aW9ntuLzcIhvrZHVuhZfdYfTdPzp+aV2sSGYLqtindk8XhyCPPB50r7f7PWfaJsis2lvHJdw5ls5eRz/EhPTeAx6gHpQVotp5LeVJYmKSIcqRShLfe0ZLII36lTkZ64B5fI0lzRy288kM8bRyRMUdGGCjDgQR45reN6DLIU8PLhXdpTiBXmlSQRiTdDiIlc4zjPj5VzcCMHr4U4dmNqpNF0q90mWzhuLO7ZnLn442Khc4PAgYHgedBw2EH+LavcsssyQLhsBipP9uRpfnsopFCyRRsAMZkAP68ab8pBMxsZmRJcA92d0454PWtbfZu/1HeaztprlsZIQb1B2XujRBWks3SN14mIuN1h5ceH6Vz6Hq9xpV9Fd2jFJIzjdbOGB5qR1B/segpMvdJvLEst5ZXEBXn3sLJ+orCt7kfAcI8E/M4+2KCY4do0VLbU7NyqEh1HVGHNT++VTFpV9HqWn295CRuTJveh6j65qq2zd40sj6a5G7Od6PJ5SAcPqMj6VYHsseVdnjaynJgk4Z6AjOP1oHnRRRQIe2WoS6boNzPDnfCkZB4gYP8Aaq/6nMbu4e6BVixwfI/vjVg9o7Zbyzkt5RmORCD5VXraHSL/AGdv5Vkjb2ctlHxlSvnUJyScllU+HeZY5wRggsB4YHGpK7F725TUbzT2Ehtnh71SfhBBA4fWor9uDgERgk8PdPOlay9vFnLElxPZmRTuvBIyMD0yQfGqa3nPtzOLr0lftK7N9I2jgn1RHXT9RjQu9yEykgUf7i9eA58+XPlVcRaMY1eM5Bxw6+nrXvPr2uRNPa3Wq6gw96OWJ7lyrDkQQTgilvR4r67ETadBIbkRhGdAFKgDACkfCMcz18a7rUk7px8et3rMIXsF+I99rOYL4kY/WuaTfjbdkVlPgRT5k0jam1jaUyammBkst4XHzXJpvXc5uJO6v4oomOAJVTcU/wDIDgPUAc+VZzyTXq9t74bj/UI6yYPAkelOTZXbTUtmroS2yxTwnAkgkyA4Hn0Pnim7c2z28zRsMEHG6eYPhXmOHWqJWdVJOv8Aaq2pWrxWWixRSuMGW4k39zzAAHH51HUkryO8kjFnYksx5kmtRWj56A0cdGk3DQataSrnKToeHrVrdirM2trcsRgPIMfIVWjs/wBCm1/a7TrKJSQJhNKfyxockn7D51baCFYIljQYA+9B6UUUUHnNEssZRxw/So22u17SNO1aTR7i6ga6VVcxP0DDgPDOOnmKkw1VTteYtt1q7txb2nBz5KAPsBUuTiztvG7j0fyy6U7FhAkTHjvIoNes2lxyqJbZhIvRl5VCljq17ZEdxO26P4G4inns5tuYplS4buHbgWJzG/r+/nXl3/H3nzPL1Z5sXx6dO2WyUt3/AJ6wjLXKgd7EOcg8R5j70t7BBBoQ7tzFP3hDnAyCOGCD++dOrS7u01ZBu4jnxkp+bzB6itb/AEMGRri2PdT9WXhveo615+Tk1rHwqkkzbZ+Xkt7JAxVwJGDY9wbpI8QDwz6GmvtnpNlqFu93aBFuEG/LGRu7y9Tj9f3nn1zVta02/DziL2UEL3JUFZB45xkH98acNzf25sXlZh3PdEkt4YqWZvis1Py1LL4s9oeuSZLRlckyQYCt4r0Hy/Q1rbyRTDdk91vEUajKm/cFWB3hu8D/ADZ/pSbG5B86+1n128HLOtdHJpuhy6rfWlhZKr3N1KsSDOAM5JJPgACflT8t+xDXZJd2a9sIY+Hv940nrhd0frUd7Oa9c6Lq1pqNsE761cvHvjIyQVORkZ4E1ZnYPbSz2usN+ICG9iUGe33s4z/Ep6rkEcePDjWk2dh9iNM2Ns3jst6a6mx311KBvv5DHJR4frTooooCiiigDVae3HSDa7XXt3GCUuSsvodxVb9AfnVlqh7tUtUvNXuIHChsK0bNyzugEHyPI0FfaeWx2yVrqsK3mtX4srWRXNsgOHuCnxEeCr1NImtaPJYSM6IxgBwcjjGfBv6HrUg603sunbHz27sII7UxErxILxL088H6Vjd69N4z37Gzs+lg6IlpvW6PbXE9yrSSMQ68I1U54YPh4Hxrew2r1C9g02Sa/CNPBPJMNzgWTO6AOg5gnyPlTHjuWCWA33BjLJlTj3OeBXNBNMrwEF3Zd4Ajnx5gD986n9cvmqfOzwfd9tRHqFpYG7iLLcWEpkTuF964Xk2eOF648hzpIGrrJFYKIg7tZTsfdUKZj8J3RyUAYA59ab6iYRWid1L+Hvrkg4wT9q8kilXucxvve8OKmuzjzC7pxi/EvdSQ26xMNJYoTuniCQXbxY4GPWjW9O0vWrR7rRbNbK+t7RZ5YEPuTJxDYGeDDGT4+tN2E7vdI6qpCsrd4SuM9T/Snl2fRk6nHcMkfssNg6SybmMZOSGPInxPgKavx8uT+3io4jc71Sd2ISzrtnad0W3HSRJAORXdJ/UD6VGdtBJcTJDAjPK5AVVGSc1I1o8Wxuh7zES6i8kJdEk3eAlVmUsOQIBUnzI44qyKy1FMvYftD0zaa1T2mW0sb+SYxR2Zu1eSTAB3gvBscSOI6U9KAooooMHlUbdqensJodQQZRk7t8DkRxFSVSdrOnxalYy20wyHXHpQQG+464lyDjdEgGcDwI6isXuJtPgtrmNVit/9CRM7i44YyOK4zywflShtBpFxpF20Uqnd5q3Qjx/fLr58ekWy3k80ftJhdI+8VVjLmQgj3cA1yyX27LZ6NFtIug/4SrKolJzE+/wPLOOI+eKxDpE6SKzNgq59acF/H7NdyW91FGZIXZGKHByMjgRw+dJ89wVUgTzYHJXIkXl5/wBq5c/qtTU/MeA0yZI4xJe4Cvk70mM/evNLSGNl7zV4MoTwNyvH71zXM8BcsUt3J4Za2UZ+grxWeBTwECHxW3H9qz8L+2vsn6LmmaXpskqvPrVsxXOQCJGOaUdTvoYNHTQtGnZLfdKyTtxdgTxAAHM8ePCmob4AY3pJPLgij9c/QVq9+54RqsS/yc/rzp9fnu1y8l66kLFpLaaJCVtUCTMuDJvfjMCB1H+mCD0970zSXqlxJdxPNKwyGUAAAAeAA6DAPAVyxb8sqxxAs7HgF5nr/wDa2vJUO5bRMHjjO8zrxDuRxI8hyHzPWqJsaXqF3pt3HdWU7wTxEmOVD7yEggkfIkfOrA9mPaFaa5axaXeSTLf2lor3FxdOoEzZAJXB5ZPXHMcKr2sXDpWpiGRvBTg54jNBcxSGAIIIPIis1DnZx2m6nqOpxaXrELXkly4WOSBVjEIA6qBxHMkk8MAAHNTFkUGawRms0UCHrujwajbtHPGGB4jxB8RUO7W7MT6Kst3xazj4mVV+AfzLz+Y+gqfHUMMGmL2n7KXG0mhG3s7z2R4n71iSdx1AOQ2OdBBr3G/GXiZZl55jOT9OY5dQDSTd3m85UHHlSbKhid16g4U7rLkZ5jIB5eNbFrjBCzl0P5jvD6HrQZeTPEVpv1nEx/gj+UY/pWRFITn8Mf8AqFBqhZzhFZj4KCa9xGinE8oj8lG+30HD6kUCKRgRJJIyn+HOB9BXtHCEHAUGvfnuu6hQQRsPfGd5n9T4eQwPWsRxcPKvX2deadP4a90QY4UHjjhwrRlcn3QT5AZJp1bM7F6xtDKptIGitT8VxKN1ceQ5n5VM2yHZxo+gbszxi7vR/vyqDg/yjpQRdsT2XavrpS61GRtMs+DKSmZX9FPw9OJ+lWA0yyj07T7eyhMjxwIEVpXLMQOpJ4k10IgQYUAelbUBRRRQFaugZSCOFbUUEN9smwhvf++WDQRyRp/mHuJiirGo4BQBgdT0qFba5UKFdcjACgLxY+fSrg6vplnq9hLY6jbpcW0oAeNxkHBBH3ANVj7QNmJ9ndfeGeO0hS5kZ7S1s3JKxA4BOeIJx9c9KBJ7sY4jFY7pc8a0hHdkRqCACSWc8W869GIHXNABBj3RwFYIxmu7SdJ1LWrjuNKs5Ll8gEpwVfUngKlTZbsgiRo7naKfvnHEW0RwnzPM/agjDQNn9V2gue50u0aQA4eQ+6iepP8A+1MWynZVp+nbtxq7C+ufyMPw1Pp1+dSBp2nWmnWqW1lbxwQRjCxxqAAPSuoADlQeUNvHCgREVVHIKMCvblRRQFFFFAUUUUBRRRQYPKmj2ibNf4/ocq2qWyXi4InkiLMEByVUqM5NO+sYFBV3TtkNd1mdobDTLjG9gy3MZiQefvDP0yaknZrset4Gjl2guRcmMACCHKof+R5nr4D1qWd0eFZoOLTtMtNOt0gsreOCJRgLGuBXaOFFFAUUUUBRRRQFFFFB/9k="/>
          <p:cNvSpPr>
            <a:spLocks noChangeAspect="1" noChangeArrowheads="1"/>
          </p:cNvSpPr>
          <p:nvPr/>
        </p:nvSpPr>
        <p:spPr bwMode="auto">
          <a:xfrm>
            <a:off x="63500" y="-611188"/>
            <a:ext cx="9906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0182" name="AutoShape 6" descr="data:image/jpeg;base64,/9j/4AAQSkZJRgABAQAAAQABAAD/2wBDAAkGBwgHBgkIBwgKCgkLDRYPDQwMDRsUFRAWIB0iIiAdHx8kKDQsJCYxJx8fLT0tMTU3Ojo6Iys/RD84QzQ5Ojf/2wBDAQoKCg0MDRoPDxo3JR8lNzc3Nzc3Nzc3Nzc3Nzc3Nzc3Nzc3Nzc3Nzc3Nzc3Nzc3Nzc3Nzc3Nzc3Nzc3Nzc3Nzf/wAARCACdAHwDASIAAhEBAxEB/8QAHAAAAQQDAQAAAAAAAAAAAAAAAAUGBwgBAgQD/8QAPRAAAgEDAQUFBgQEBQUBAAAAAQIDAAQRBQYSITFBBxNRYXEUIjKBkaEjUrHwQmLB0RUkM0NyCCVTg+Hx/8QAGQEBAQEBAQEAAAAAAAAAAAAAAAMCAQQF/8QAIREBAQEAAgICAgMAAAAAAAAAAAECAxEhMRITQVEEIjL/2gAMAwEAAhEDEQA/AJxooooCiitXdUQszBVUZJJ4AUG1Juo63ZWAIldnf8iDJqMNte2iytJZLLZ9FuivB7o8UJ/kGeI8zw8M1G9z2iazePvGQjrkMR9hgfagsQu00LoGxDEp4Zml+H1wOFaWm0hny0Qt7mP81u5PXHXzB+lVyi2s1RJRJ3uSOpOfsa6bfbHVYpC0WoXEII+DdV0Hyxkc6CykGuWrj8VZIT4uuR9RXfDcQzx95DIsict5DkVV2fVdR1c7txrNy5z/AOUCP57oBA9QRTk2f13VNmzEttIwjY5xkFJPHjxB6efpQWDopq7L7aWWtokUxFvdHA3W+Fj5ceHoflmnSDQZooooCiiigKKKKAqGP+oHa6aygg2bsJSjXMfe3jKcHu84VPQkHPkPA1M9VX7aZnuO0XVg5/0jFGvp3YP9aBjY3jk/M12QrwGKUtmoY3e6JRXnSLehBGevvHHjivSWe0uHZprTdl691+G3ru/CaDgxWa2maDu2ME+T+R1wR9Mg/avGETyAlIndRzKKTj6UHqrFW3lJBHUcKVNO1me1yjkNGxG8rDKt6j+o40lEOoO9HIuPzIRWolU8mB+dBJOhSQXmJbJiJFGWizkqPEHqv38alfZnX3MSQag+8OSyk8vI+X3/AKVs03UbjT7lLi1kZHRt5WB5H99KmPZbXbXWLIz227HcRAe024Pw55Ov8p+x4UEvA5rNN/ZzVlnBtJG99RmMnmR4fKnBQFFFFAUVg0xttu0GLQLr2GxhS4ugB3hY+7HnkOHM+VA+qrd2+aW9ntuLzcIhvrZHVuhZfdYfTdPzp+aV2sSGYLqtindk8XhyCPPB50r7f7PWfaJsis2lvHJdw5ls5eRz/EhPTeAx6gHpQVotp5LeVJYmKSIcqRShLfe0ZLII36lTkZ64B5fI0lzRy288kM8bRyRMUdGGCjDgQR45reN6DLIU8PLhXdpTiBXmlSQRiTdDiIlc4zjPj5VzcCMHr4U4dmNqpNF0q90mWzhuLO7ZnLn442Khc4PAgYHgedBw2EH+LavcsssyQLhsBipP9uRpfnsopFCyRRsAMZkAP68ab8pBMxsZmRJcA92d0454PWtbfZu/1HeaztprlsZIQb1B2XujRBWks3SN14mIuN1h5ceH6Vz6Hq9xpV9Fd2jFJIzjdbOGB5qR1B/segpMvdJvLEst5ZXEBXn3sLJ+orCt7kfAcI8E/M4+2KCY4do0VLbU7NyqEh1HVGHNT++VTFpV9HqWn295CRuTJveh6j65qq2zd40sj6a5G7Od6PJ5SAcPqMj6VYHsseVdnjaynJgk4Z6AjOP1oHnRRRQIe2WoS6boNzPDnfCkZB4gYP8Aaq/6nMbu4e6BVixwfI/vjVg9o7Zbyzkt5RmORCD5VXraHSL/AGdv5Vkjb2ctlHxlSvnUJyScllU+HeZY5wRggsB4YHGpK7F725TUbzT2Ehtnh71SfhBBA4fWor9uDgERgk8PdPOlay9vFnLElxPZmRTuvBIyMD0yQfGqa3nPtzOLr0lftK7N9I2jgn1RHXT9RjQu9yEykgUf7i9eA58+XPlVcRaMY1eM5Bxw6+nrXvPr2uRNPa3Wq6gw96OWJ7lyrDkQQTgilvR4r67ETadBIbkRhGdAFKgDACkfCMcz18a7rUk7px8et3rMIXsF+I99rOYL4kY/WuaTfjbdkVlPgRT5k0jam1jaUyammBkst4XHzXJpvXc5uJO6v4oomOAJVTcU/wDIDgPUAc+VZzyTXq9t74bj/UI6yYPAkelOTZXbTUtmroS2yxTwnAkgkyA4Hn0Pnim7c2z28zRsMEHG6eYPhXmOHWqJWdVJOv8Aaq2pWrxWWixRSuMGW4k39zzAAHH51HUkryO8kjFnYksx5kmtRWj56A0cdGk3DQataSrnKToeHrVrdirM2trcsRgPIMfIVWjs/wBCm1/a7TrKJSQJhNKfyxockn7D51baCFYIljQYA+9B6UUUUHnNEssZRxw/So22u17SNO1aTR7i6ga6VVcxP0DDgPDOOnmKkw1VTteYtt1q7txb2nBz5KAPsBUuTiztvG7j0fyy6U7FhAkTHjvIoNes2lxyqJbZhIvRl5VCljq17ZEdxO26P4G4inns5tuYplS4buHbgWJzG/r+/nXl3/H3nzPL1Z5sXx6dO2WyUt3/AJ6wjLXKgd7EOcg8R5j70t7BBBoQ7tzFP3hDnAyCOGCD++dOrS7u01ZBu4jnxkp+bzB6itb/AEMGRri2PdT9WXhveo615+Tk1rHwqkkzbZ+Xkt7JAxVwJGDY9wbpI8QDwz6GmvtnpNlqFu93aBFuEG/LGRu7y9Tj9f3nn1zVta02/DziL2UEL3JUFZB45xkH98acNzf25sXlZh3PdEkt4YqWZvis1Py1LL4s9oeuSZLRlckyQYCt4r0Hy/Q1rbyRTDdk91vEUajKm/cFWB3hu8D/ADZ/pSbG5B86+1n128HLOtdHJpuhy6rfWlhZKr3N1KsSDOAM5JJPgACflT8t+xDXZJd2a9sIY+Hv940nrhd0frUd7Oa9c6Lq1pqNsE761cvHvjIyQVORkZ4E1ZnYPbSz2usN+ICG9iUGe33s4z/Ep6rkEcePDjWk2dh9iNM2Ns3jst6a6mx311KBvv5DHJR4frTooooCiiigDVae3HSDa7XXt3GCUuSsvodxVb9AfnVlqh7tUtUvNXuIHChsK0bNyzugEHyPI0FfaeWx2yVrqsK3mtX4srWRXNsgOHuCnxEeCr1NImtaPJYSM6IxgBwcjjGfBv6HrUg603sunbHz27sII7UxErxILxL088H6Vjd69N4z37Gzs+lg6IlpvW6PbXE9yrSSMQ68I1U54YPh4Hxrew2r1C9g02Sa/CNPBPJMNzgWTO6AOg5gnyPlTHjuWCWA33BjLJlTj3OeBXNBNMrwEF3Zd4Ajnx5gD986n9cvmqfOzwfd9tRHqFpYG7iLLcWEpkTuF964Xk2eOF648hzpIGrrJFYKIg7tZTsfdUKZj8J3RyUAYA59ab6iYRWid1L+Hvrkg4wT9q8kilXucxvve8OKmuzjzC7pxi/EvdSQ26xMNJYoTuniCQXbxY4GPWjW9O0vWrR7rRbNbK+t7RZ5YEPuTJxDYGeDDGT4+tN2E7vdI6qpCsrd4SuM9T/Snl2fRk6nHcMkfssNg6SybmMZOSGPInxPgKavx8uT+3io4jc71Sd2ISzrtnad0W3HSRJAORXdJ/UD6VGdtBJcTJDAjPK5AVVGSc1I1o8Wxuh7zES6i8kJdEk3eAlVmUsOQIBUnzI44qyKy1FMvYftD0zaa1T2mW0sb+SYxR2Zu1eSTAB3gvBscSOI6U9KAooooMHlUbdqensJodQQZRk7t8DkRxFSVSdrOnxalYy20wyHXHpQQG+464lyDjdEgGcDwI6isXuJtPgtrmNVit/9CRM7i44YyOK4zywflShtBpFxpF20Uqnd5q3Qjx/fLr58ekWy3k80ftJhdI+8VVjLmQgj3cA1yyX27LZ6NFtIug/4SrKolJzE+/wPLOOI+eKxDpE6SKzNgq59acF/H7NdyW91FGZIXZGKHByMjgRw+dJ89wVUgTzYHJXIkXl5/wBq5c/qtTU/MeA0yZI4xJe4Cvk70mM/evNLSGNl7zV4MoTwNyvH71zXM8BcsUt3J4Za2UZ+grxWeBTwECHxW3H9qz8L+2vsn6LmmaXpskqvPrVsxXOQCJGOaUdTvoYNHTQtGnZLfdKyTtxdgTxAAHM8ePCmob4AY3pJPLgij9c/QVq9+54RqsS/yc/rzp9fnu1y8l66kLFpLaaJCVtUCTMuDJvfjMCB1H+mCD0970zSXqlxJdxPNKwyGUAAAAeAA6DAPAVyxb8sqxxAs7HgF5nr/wDa2vJUO5bRMHjjO8zrxDuRxI8hyHzPWqJsaXqF3pt3HdWU7wTxEmOVD7yEggkfIkfOrA9mPaFaa5axaXeSTLf2lor3FxdOoEzZAJXB5ZPXHMcKr2sXDpWpiGRvBTg54jNBcxSGAIIIPIis1DnZx2m6nqOpxaXrELXkly4WOSBVjEIA6qBxHMkk8MAAHNTFkUGawRms0UCHrujwajbtHPGGB4jxB8RUO7W7MT6Kst3xazj4mVV+AfzLz+Y+gqfHUMMGmL2n7KXG0mhG3s7z2R4n71iSdx1AOQ2OdBBr3G/GXiZZl55jOT9OY5dQDSTd3m85UHHlSbKhid16g4U7rLkZ5jIB5eNbFrjBCzl0P5jvD6HrQZeTPEVpv1nEx/gj+UY/pWRFITn8Mf8AqFBqhZzhFZj4KCa9xGinE8oj8lG+30HD6kUCKRgRJJIyn+HOB9BXtHCEHAUGvfnuu6hQQRsPfGd5n9T4eQwPWsRxcPKvX2deadP4a90QY4UHjjhwrRlcn3QT5AZJp1bM7F6xtDKptIGitT8VxKN1ceQ5n5VM2yHZxo+gbszxi7vR/vyqDg/yjpQRdsT2XavrpS61GRtMs+DKSmZX9FPw9OJ+lWA0yyj07T7eyhMjxwIEVpXLMQOpJ4k10IgQYUAelbUBRRRQFaugZSCOFbUUEN9smwhvf++WDQRyRp/mHuJiirGo4BQBgdT0qFba5UKFdcjACgLxY+fSrg6vplnq9hLY6jbpcW0oAeNxkHBBH3ANVj7QNmJ9ndfeGeO0hS5kZ7S1s3JKxA4BOeIJx9c9KBJ7sY4jFY7pc8a0hHdkRqCACSWc8W869GIHXNABBj3RwFYIxmu7SdJ1LWrjuNKs5Ll8gEpwVfUngKlTZbsgiRo7naKfvnHEW0RwnzPM/agjDQNn9V2gue50u0aQA4eQ+6iepP8A+1MWynZVp+nbtxq7C+ufyMPw1Pp1+dSBp2nWmnWqW1lbxwQRjCxxqAAPSuoADlQeUNvHCgREVVHIKMCvblRRQFFFFAUUUUBRRRQYPKmj2ibNf4/ocq2qWyXi4InkiLMEByVUqM5NO+sYFBV3TtkNd1mdobDTLjG9gy3MZiQefvDP0yaknZrset4Gjl2guRcmMACCHKof+R5nr4D1qWd0eFZoOLTtMtNOt0gsreOCJRgLGuBXaOFFFAUUUUBRRRQFFFFB/9k="/>
          <p:cNvSpPr>
            <a:spLocks noChangeAspect="1" noChangeArrowheads="1"/>
          </p:cNvSpPr>
          <p:nvPr/>
        </p:nvSpPr>
        <p:spPr bwMode="auto">
          <a:xfrm>
            <a:off x="63500" y="-611188"/>
            <a:ext cx="9906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0184" name="AutoShape 8" descr="data:image/jpeg;base64,/9j/4AAQSkZJRgABAQAAAQABAAD/2wCEAAkGBhISEBUUEhQVFBQUFRQUGBcVFhUYFRQXHRUVFxUUFBUXGyYeFxkkGhUVHy8gIycpLC4tFR4yNTAqNScrLCkBCQoKDgwOFw8PGikiHCQtKSwsKSwsLiwsKSwsKSwpLCkpLCkpLCwpKSwpLDUsKSksLCksLCksLCksKSksLDUpKf/AABEIARIAuAMBIgACEQEDEQH/xAAcAAEAAQUBAQAAAAAAAAAAAAAABQMEBgcIAQL/xABAEAABAwEFBAgEAwYFBQAAAAABAAIDEQQFEiExBkFRYQcTIjJxgZGhQlKx0RRiciMzksHh8BVDgrLxFjRTosL/xAAaAQEAAwEBAQAAAAAAAAAAAAAAAQIDBAUG/8QAKBEBAAICAQQCAgAHAAAAAAAAAAECAxEhBBIxQRNRImEFFDJCkaHR/9oADAMBAAIRAxEAPwDeKIiAiIgIiICIiAiIgIiICIiAiIgIiICIiAiIgIiICIiAiIgIiICIiAiIgIiICIiAiIgIiICIiAiIgIiICIiAiIgIiICIiAiIgIiICIiAiIgIiICIiAiIgIiICIiAiIgIiICIvCUHqKzkveFpo6RgPNwFPFVobUx4q1wcOLSCPZBWReVXqAiVRAREQEREBERAREQEREBERAREQEREBYp0gbT/AISz9n94/st48Pr/ADWVErRfSZtO2S3PjrTqsUbS4gNDhUE61JxV04jcoGF3ttNI6Q9okNOZ+Z/xO8BoPBW0O2M7D2ZHDwJCum3MwjI1AGooRlWpyOnZJ9OK8ds82tK+oI303+HsVIkLF0s22PSZ5H5jUe6nrJ07Wod4Ru8W6+iwiXZg7qKzl2ekG4qNDcV29OuNwa6zgkmgwOIJ8iCslsnSxZHAFwc0GmYLHAeJBFFz5YrHJDjdgxhzHM7+Fza0qQaHUAjwcV8SWosccIdEaZ9hj6A7iTmdT6KR07Ztu7E/SYD9QI4cuY9VKWe94JO5LG79L2n+a5PFve6mCdsbsiQew0j5mggUIqchXlRULVtPJ1rix7g3JrdxIAADnczSp8VA7CDkquTbF0iWuPuzSDwcVkV3dNdtb3pMX6gD9QnI6RRaVu/p2k+ONjvCoP1WSWHpnsz+/G5v6SD9aINjIoC6ttLNO7A1xDsWGh+beAVPqQREQEREBERAREQU5pA1pJ0AJPgBUrlO+rzjtFrnkc6Zr3yOc4RtBj3mpZnvp7ldRX3/ANtNT/xS/wCxy4+vF7mukoSP2ztDTStNPEqBJRxw4+zaGtJrm6NzPI4HChyHqfFX8cNoHdkDubZgOWYeDxO9Yo285fnceTjiHo6qqNvM72Rn/Th/2EcFIyn8fOzvtcd9TG13A6td+jd9lVi2obo4NBpvL2HSmhFK0bx+I+WLxX0W6Y2/pkPLc4HmpK779iGLG99SWZujjeKNBoNNx3aHfoEE+L2jfQCmZ+ZjgBv0Na/ZUJrPE/MEgnlx5j+8lC2ONjwC10OPtAgHqzmabwBof7ovq1Q9VQgPrrlhe0aH0z90EoLBHI6WuF2bWNpSowhoyBpvJ4aK1tGzrfh9KHnv/wBJ9FEWJ7nvwNcwk4j+0ZQjJxcS4AkZV371JyiaN+EUJwtf+ykeMnAnRwOeoOWVEFjJcJrRW8lzPG4qVN5zDJ3WZ/Mxrwc260IOtK5cNV6b6bpSPQ94SMPxD5acD6Dcgh47I8KTujF1rOTg4+Dcz9Fdx2+Jxzbr8r2OPw7q1P3PJV7MWVOFrg4ggYhha2tQTi03UHGvJBmPRcHOtcOIne/j2nuIHsyq3wFpzousodaQRmGuNCNCI4sO780q3GFA9REUgiIgIiICIiClaYg5padHAtPmKLkja66HRTTNIoWyg+ocPqAuu3LXfSH0fw2gST4xG7A7GSKggZg5fECAf+VXekxG3MjoyNy+VKWySjiHM0NKjf5K1JjPEeSshaorr8K06OHqvh1kcEHxG3sOP6R9fsvuHLEQSKCuWW8AfVImZEOyrTOhyNd9M6UqjwGtIqCTTStAB4jX7IKsF7ytNcVciO0A7Iggipz3lfc97F7y9zGVNBkHNApwofc5qPRBJRXoAKAyt/TJlup2SOOevBV23pXLrK7v2kYO4jUEn+pUMiCdbMx57TIH/pcYzq35qeHqgssBe1hbNEXkAZtc3hUaVFaabgoMKUsEJL42jWjnbu87st/+EHQfQ1doisrdCQwGu/8AaHH/ALQz0WygVrzZV4/Dsc3KvZ8mHA2nLsn1U/FbHDQlV2vFdskqijrBbS40KKdqzGkkiIpQIiIPKrwqnaZsLS6laCtAog7St3NPqubN1OPFOrzpeuO1vCaLlaWyEPaWuAIIoQdCo7/qUfJ7/wBF6NomHVrvYrn/AJ/p7f3NIxXj0x+8ejSwS1LoGgne2o+ixi8Og6yO/dukj8w4e4Wyf8bhOpI8QVTmviACodXkBmtq58dvFoW7J+mlLx6CJh+6mY7k4Fp9c1jdv6Lrwi/yi4fkcD7Le1t2nIza1oH5yf5UUhc9vZaY8QpUGjgDWh5HgdVaueLTqJTOKYjcw5btV0WqLvxvH6mn7Kzke7e0LrqS72nVoI5gLG9oOj6zWlv7tjHfM1oB86LWLMZrDmKvEKp1IOjh4Fbol6DmE/vKDkFH2/oId/lTg8ntp7hW7kdktSus58fBU8JWc2/ohvCPusDx+Rw+hzWPWzZy1w/vIpG/qaaeuincImsodZPs7Zq2nQnAYxzOBpfSgPGIKDZEajEyornTIrPtg7E11oxtxZSPeailBSjc/MptGpbUuiPq4Y2fIxrT4gZ+9VJslUZEVIWOIuNAqtYTN1Nq5FI2GyYG80UxDO0rtERWVeVVtabyjj77wPr6Kpa64HYdcJp40yWitqdvXQAhrauFauea1PILDLktWYisbltjxxbczLbFs2uiFQ1rn+VB7/ZYnb9oGtcXEsiBz7Thl60+i0jeO3trl1kcBwb2R7KClt73GpJJ5lc2TpbZ9fJptXJjx/0t32nbuzA06/EfyAn3oqUe2kbtHSHyWj+sPFZDs5etX4H6nQ8+Czv0NK13ENMfURadS2p/1Uzg5398SrW07USuyYAwep91bWLZyZ4Bw4Qd7zT21UvZtkPnfXk0U9yvLtnx04d+o9sdfI55q9xceZqpvZqSVj6sDsJoHUNB/wAqUhu+ywvGIE0z3u9tFMMvKzHIHD4iitzlpuvG1JtHjT7hnfrid/EV9/jJPnd6r0Ma7uOB86r56orhtj6inudfqVOPp5+Kk+d3qvr8ZL87vb7L4IXhI4rP5M8e5O2v09daZD8bvb7Km5znauJ8V7UHTPwVnbZZ9I4z+o09hVXi3UW9ytFa/S3tl02bWWOMnm0VPsprZ/ZmBzKsAjJ+FoFKZUJHFWFw7MSTvxykgDWvePIDctg2KwMjbRgp9Svb/h2HJv5LzLj6m9Y/GELHstQ97LwUxY7tbGMhnxV2F6vZ04ptMiIilUREQfL1zR0tXWYZpW00kqP0mpH1C6YKx/ajY6z2xh62NrjhLQTWoB8Flau5izSltbhx8iza++iy1xWp0MLHSNFKODTv3KUuvoMt0hGOkY/MRX01Wm4U1LWoCmtnrA/rGy4ThaQQRxGi3Ts90BwR5zyYzwA+6zqx9H1ijAAiBp82Y9NFW35VmF6TFbblhty31FK0Z9ugqDkfGhUnITTJZLbdlIXN7MbWkaFoAIyI1HisUnHUOwuJblo+tOAo7d4L5HrOjtgtx4epjyVyePKIvGB2InjmrBwIWVOY12RHkVS/wyP5fc/dZ06rtiIltuGOxykKQgvaUbyfHNX77qj+X/2KsLWIGDIuryNfqt8fVbnWpVmIlXdfz97QfUKjPtKB8A9f6KOgvFrsjUeO/wCytb2FGl3AE+ma9OI2y3pSvHpM6l1AxpPCp91aR9NEle1A2nJxWsLZbnOcTXU1rxVBtodxXoV6amuXFbqLb4dD7O7fRWmhjJZIPhP95rZl32vrIw7jr471yDc15FkjXsyc0jQ6hdU7FTYrIwk5uqeavjp8dtR4UyW7q7T6Ii6GAiIgIiIFVQtdtjiYXyPaxg1c5wa0eJKgdt9smXfAHYTLNIcEMLe9I/yzwjeVz/tRectqkL7ztTi4HKz2ejhF+Uknq2H+J3FRtOm4736ZrqhNBK+U5/uY3OH8TqA+qsrH05WCQ5RWqnHqmHzoH1WkbPNYy4MZZHSE6Y7Q+p/ga0BVInXbIcL2T2V2mJrhMwH8zHBrqeajULcukbh6Q7vtTsEU7RIf8uSscngGvpXyqsnBXId97LyQNbKHNmhcexPESW13B1c2O5Hyqts9CfSNLO42K1PL3tYXQyO7zgO9G47yBmDrQFIRMNxkK2tdhZI2j2hw5iquQvUtWLRqURMx4YZetwGEVjDiwcM3N/m4clEf4iA2ve1zpQ86rY7mVUJatkoHvxGo5A5f0Xh9R/CotfupxHt24+q41dhAbLO7CwE+GimrFsfHGA60yDjhLgB4V+ykrfaxEeoszQ0gdp1K4OHi7fnooCe8rHG6s9oix7y+QF31qF1Yelpij8Y5RbNa/wCoZBLNYCzB+yLeGGo+ixm9tkYJ2uFnma3ECMJNW5imVcx7qSsF6WOY0imieeAe0n0qr82MCtN+4gEHyK1tWfcK1tMe3LV+XLLZZ3wzNwvYacjwI4gqwXQW2mwbLWA51Q5ooCM6DWgB3clijegadwD4po5GOzBzaacCCNfNdVMkWYTXlgGyl3OmtcUbfieK8hvJ8l0pd46trGMJ7IACxzZfowfZM2x1eRQvLmk8wOAWcXPcz2PxPAoB4q3vaYnUJyGuEV1oFUXgXqtDIREUgvlxX0oTbC9fw9imlGrI3EeNMlEyNTdI20ItN4mGzkjq2dXJKNWt1dFEfhxHvO1Om5a3ui0Rx24ktq2sga0YSATkK4iBTzWQ3HZi2J0rq45KuJPma+ZzVG1wWeOc4gZGYG4Wtzq6gqDTOla6rni+7THp6V8Px4qT7nn/AIvLfecR7P4ctx6FroPhIcfioNKa719TXpAGuc+zFuHMmkLt/J2eoX1LHdwYHGKsjqdgP7uWjqV+iimQQOe5zImENB7DnhtcxvOiar+0Rkyc24/whdmtpTZpCHjHZ5ezNEe65h1IG5w1BHBZlsrsy6zXw1zCXQtYZY5PmY8djzzz8FCMsccoJiihiaNTNM0mg1wtGfKqzfZO1kwWKurrM7zEcxa32d7LWZ44cuteW6bvnxxtcdSM1cqyudtIWeFfVXq0YyKK2h2ghskJlmcGtHnU7gANTyUm5y0J0o3o62XmLPX9jZgHOGdHPduy/KQPMqlrRHlpixzktFa+ZRO0e2c1qbLNUxWeriyNuRlJyDpHDN3hplyWN7LXZZpmv/EyYSTRvbwkZVLs8jUkDfoVO3lHH1Eg7ILGtDGGlKk5mhyIDQR/qX1cmz7JGltltDS+gc5hbWM14hwI4VyWFb7rM+HdmpXHeKRG9Rz+5WTth6O/YvLi5ri1xJowimE4mDMkngNCpm4Ntrdd5DbYDLZwQ0vqHOZXQh2pHIqLtFyz2UHEynaris8hbvJzYKsIzoKgUUNtPe08oDCHFjaOqWgOJp8WEkUFTwWkb35iYYW7NTOpif8ATouK1slja9hDmvaHNI0IIqCF7s5bAyV8R7pdibyJGY89Vq3oq2hd+Bljca/h3tLanSN9TTyc0+qzm5psUgNe2XAkUd2SdBi0qMqjmqRTtvwymeGxGhfVF8tX0uiGAiIpBERAWJ9I1mdJYJ2N1MbqeIBcPossUdfVlL4nBvepUeKpfwtXy5xgthNieaUwsLQa65U03GuShorvDHAmRr/ylk9HZcQB4+SzO+9mMLZnRVEUhFRQk2eQGrmPAzwHcQDkQRXMLFI4pQ4CWWQA4u1jJZkDShFcVdMtKrPHXt3+3ZnyzkikfUKM0LOtaQ5mDD3QbThroKupWudfJU7RE17RhdHHQipDrRUg17wIO8ahXYk42h410fLlTFTUUzAGmmLkollutBeGQyTPc6lGtc4uqScqN1zzqOK1cqta4uswsgLC9z2sDY5Ji5xNQBhflSu9bKuqMNtQiYatsdnjs1dxkJxyU8wPVYxdN1mwEPfSS8ZaiKMHELPUZySHTHQ+S2HsJssQA09o1L5H/M45uP8AIeCShsXZ0n8OyvP0qpRU4Yg1oaMgBRVFMKLe2Oo0nkVzhfQLL3tpc4gVxkUyc3C0g13Uqukp2VBC0d0nbNyEvljHaDRHNTUxA1jlA3/KeTQsbxuZj7dPT5PjtFvpre0WN73GQyiN0nawPD2VB0DXEYXZUV9aJZYAwRGRjZMjjwhg3V6xnZeBnmW5L267ulpTri2gDg1xGB+ZpgDsnUoPXllWfZpIgHdUQNzoXOYabxhq5jtNK1WnHhSZmZ2+G2xzKOlGKKoBLXte3+JlaV5tV3Zr1dOTH1sLmjNjrRGXv8MTMwBxKiRNBI3tOjc7IkSNMTzQGo6xlWuNTkSK5JDC+3OZDZ8bpC4VEjWHqmAd8zgAhg4Hh4KvZHpectp8s12HsxDLU+rCHTQQB0dcDywl73Nruo4LZ9yWKSR2JrgC06uqdViV1XfHAyOGPOOAGrv/ACSu77z6n1A3LYGykJwOcdCcvJW0ymUxY4CxtC4uPEq4XgXqtDMREUgiIgLxzV6iDDtotlXuk66zuwSUo4ZFsg+V7Tk7+8+Oudo7kbUm0WCQE6vsry2vMs3+i3qWL5dADqFl2THhp3ccuYTYbtB/7a3yH5XGg8CQ0FTN1WO2yDBYLG2xMdkX4S6Yj9RqfddA/gY/kb/CFVbGBoAFflXbWOyfRWYjjlPad3nOzkd9hyWyLDYGRNwsFB7nxKuKL1TEI2IiKUPFDX1cvW0czJ7dDucN7XcQVNLwhVtXaYnTUN+7GRPBaB+HcTUgtxRk8RpTyz8FiVo2CtrWuZHLAY3agueBqCOyW8QF0JPY2vFHAEc1EWnY2zP+GnhT+YVeYad22iIejDtY7XamAE1IibmTv7T6AeQKyy6rHFDH1Vkj6phpiec5JOZJzPjkBuC2JFsBZQa0d6j+QUpZLhgi7rBXicz7q3Ku4Yrs/sy54BcMLOep8Pus3ggDGhrRQDKi+w1fSmFZnYiIpQIiICIiAiIgIiICIiAiIgIiICIiAiIgIiICIiAiIgIiICIiAiIgIiICIiAiIgIiICIiAiIgIiICIiAiIgIiICIiAiIgIiICIiAiIgIiICIiAiIgIiICIiAiIgIiICIiAiIgIiICIiAiIgIiICIiAiIgIiICIiAiIgIiICIiD//Z"/>
          <p:cNvSpPr>
            <a:spLocks noChangeAspect="1" noChangeArrowheads="1"/>
          </p:cNvSpPr>
          <p:nvPr/>
        </p:nvSpPr>
        <p:spPr bwMode="auto">
          <a:xfrm>
            <a:off x="63500" y="-939800"/>
            <a:ext cx="1304925" cy="19431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 name="Picture 11" descr="untitled.bmp"/>
          <p:cNvPicPr>
            <a:picLocks noChangeAspect="1"/>
          </p:cNvPicPr>
          <p:nvPr/>
        </p:nvPicPr>
        <p:blipFill>
          <a:blip r:embed="rId4" cstate="print"/>
          <a:stretch>
            <a:fillRect/>
          </a:stretch>
        </p:blipFill>
        <p:spPr>
          <a:xfrm>
            <a:off x="7239000" y="1295400"/>
            <a:ext cx="1180952" cy="14952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0"/>
            <a:ext cx="7315200" cy="1524000"/>
          </a:xfrm>
        </p:spPr>
        <p:txBody>
          <a:bodyPr/>
          <a:lstStyle/>
          <a:p>
            <a:pPr algn="ctr"/>
            <a:r>
              <a:rPr dirty="0">
                <a:ln>
                  <a:noFill/>
                </a:ln>
                <a:ea typeface="ＭＳ Ｐゴシック" pitchFamily="34" charset="-128"/>
              </a:rPr>
              <a:t>Qualifications</a:t>
            </a:r>
            <a:br>
              <a:rPr dirty="0">
                <a:ln>
                  <a:noFill/>
                </a:ln>
                <a:ea typeface="ＭＳ Ｐゴシック" pitchFamily="34" charset="-128"/>
              </a:rPr>
            </a:br>
            <a:endParaRPr sz="1400" i="1" dirty="0">
              <a:ln>
                <a:noFill/>
              </a:ln>
              <a:solidFill>
                <a:srgbClr val="008000"/>
              </a:solidFill>
              <a:latin typeface="Myriad Web Pro"/>
              <a:ea typeface="ＭＳ Ｐゴシック" pitchFamily="34" charset="-128"/>
            </a:endParaRPr>
          </a:p>
        </p:txBody>
      </p:sp>
      <p:sp>
        <p:nvSpPr>
          <p:cNvPr id="3" name="Content Placeholder 2"/>
          <p:cNvSpPr>
            <a:spLocks noGrp="1"/>
          </p:cNvSpPr>
          <p:nvPr>
            <p:ph idx="1"/>
          </p:nvPr>
        </p:nvSpPr>
        <p:spPr>
          <a:xfrm>
            <a:off x="457200" y="1600200"/>
            <a:ext cx="8229600" cy="4556125"/>
          </a:xfrm>
        </p:spPr>
        <p:txBody>
          <a:bodyPr/>
          <a:lstStyle/>
          <a:p>
            <a:pPr marL="594360" indent="-457200">
              <a:buClr>
                <a:srgbClr val="993300"/>
              </a:buClr>
              <a:buFont typeface="Wingdings 2" pitchFamily="18" charset="2"/>
              <a:buChar char=""/>
              <a:defRPr/>
            </a:pPr>
            <a:r>
              <a:rPr sz="2800" dirty="0">
                <a:latin typeface="+mj-lt"/>
                <a:cs typeface="Arial" charset="0"/>
              </a:rPr>
              <a:t>I’m qualified to run this business because</a:t>
            </a:r>
            <a:r>
              <a:rPr sz="2800" dirty="0" smtClean="0">
                <a:latin typeface="+mj-lt"/>
                <a:cs typeface="Arial" charset="0"/>
              </a:rPr>
              <a:t>:</a:t>
            </a:r>
            <a:endParaRPr sz="2800" dirty="0">
              <a:latin typeface="+mj-lt"/>
              <a:cs typeface="Arial" charset="0"/>
            </a:endParaRPr>
          </a:p>
          <a:p>
            <a:pPr lvl="1">
              <a:buClr>
                <a:srgbClr val="C00000"/>
              </a:buClr>
              <a:buFont typeface="Wingdings" pitchFamily="2" charset="2"/>
              <a:buChar char="v"/>
              <a:defRPr/>
            </a:pPr>
            <a:endParaRPr lang="en-US" sz="2000" dirty="0" smtClean="0">
              <a:solidFill>
                <a:srgbClr val="10253F"/>
              </a:solidFill>
            </a:endParaRPr>
          </a:p>
          <a:p>
            <a:pPr marL="1042988" lvl="1" indent="-457200">
              <a:spcBef>
                <a:spcPts val="18"/>
              </a:spcBef>
              <a:buClr>
                <a:srgbClr val="C00000"/>
              </a:buClr>
              <a:buFont typeface="Wingdings" pitchFamily="2" charset="2"/>
              <a:buChar char="v"/>
              <a:defRPr/>
            </a:pPr>
            <a:r>
              <a:rPr lang="en-US" sz="2000" dirty="0" smtClean="0">
                <a:solidFill>
                  <a:srgbClr val="10253F"/>
                </a:solidFill>
                <a:sym typeface="Wingdings"/>
              </a:rPr>
              <a:t>I plan to have a degree in Small Business</a:t>
            </a:r>
          </a:p>
          <a:p>
            <a:pPr marL="1042988" lvl="1" indent="-457200">
              <a:spcBef>
                <a:spcPts val="18"/>
              </a:spcBef>
              <a:buClr>
                <a:srgbClr val="C00000"/>
              </a:buClr>
              <a:buFont typeface="Wingdings" pitchFamily="2" charset="2"/>
              <a:buChar char="v"/>
              <a:defRPr/>
            </a:pPr>
            <a:endParaRPr lang="en-US" sz="2000" dirty="0" smtClean="0">
              <a:solidFill>
                <a:srgbClr val="10253F"/>
              </a:solidFill>
              <a:sym typeface="Wingdings"/>
            </a:endParaRPr>
          </a:p>
          <a:p>
            <a:pPr marL="1042988" lvl="1" indent="-457200">
              <a:spcBef>
                <a:spcPts val="18"/>
              </a:spcBef>
              <a:buClr>
                <a:srgbClr val="C00000"/>
              </a:buClr>
              <a:buFont typeface="Wingdings" pitchFamily="2" charset="2"/>
              <a:buChar char="v"/>
              <a:defRPr/>
            </a:pPr>
            <a:r>
              <a:rPr lang="en-US" sz="2000" dirty="0" smtClean="0">
                <a:solidFill>
                  <a:srgbClr val="10253F"/>
                </a:solidFill>
                <a:sym typeface="Wingdings"/>
              </a:rPr>
              <a:t>I am all ready operational</a:t>
            </a:r>
          </a:p>
          <a:p>
            <a:pPr marL="1042988" lvl="1" indent="-457200">
              <a:spcBef>
                <a:spcPts val="18"/>
              </a:spcBef>
              <a:buClr>
                <a:srgbClr val="C00000"/>
              </a:buClr>
              <a:buFont typeface="Wingdings" pitchFamily="2" charset="2"/>
              <a:buChar char="v"/>
              <a:defRPr/>
            </a:pPr>
            <a:endParaRPr lang="en-US" sz="2000" dirty="0" smtClean="0">
              <a:solidFill>
                <a:srgbClr val="10253F"/>
              </a:solidFill>
              <a:sym typeface="Wingdings"/>
            </a:endParaRPr>
          </a:p>
          <a:p>
            <a:pPr marL="1042988" lvl="1" indent="-457200">
              <a:spcBef>
                <a:spcPts val="18"/>
              </a:spcBef>
              <a:buClr>
                <a:srgbClr val="C00000"/>
              </a:buClr>
              <a:buFont typeface="Wingdings" pitchFamily="2" charset="2"/>
              <a:buChar char="v"/>
              <a:defRPr/>
            </a:pPr>
            <a:r>
              <a:rPr lang="en-US" sz="2000" dirty="0" smtClean="0">
                <a:solidFill>
                  <a:srgbClr val="10253F"/>
                </a:solidFill>
                <a:sym typeface="Wingdings"/>
              </a:rPr>
              <a:t>I have enough in my equity to help with start up </a:t>
            </a:r>
            <a:r>
              <a:rPr lang="en-US" sz="2000" dirty="0" smtClean="0">
                <a:solidFill>
                  <a:srgbClr val="10253F"/>
                </a:solidFill>
                <a:sym typeface="Wingdings"/>
              </a:rPr>
              <a:t>costs</a:t>
            </a:r>
            <a:endParaRPr lang="en-US" sz="2000" dirty="0" smtClean="0">
              <a:solidFill>
                <a:srgbClr val="10253F"/>
              </a:solidFill>
              <a:sym typeface="Wingdings"/>
            </a:endParaRPr>
          </a:p>
          <a:p>
            <a:pPr marL="1042988" lvl="1" indent="-457200">
              <a:spcBef>
                <a:spcPts val="18"/>
              </a:spcBef>
              <a:buClr>
                <a:srgbClr val="C00000"/>
              </a:buClr>
              <a:buFont typeface="Wingdings" pitchFamily="2" charset="2"/>
              <a:buChar char="v"/>
              <a:defRPr/>
            </a:pPr>
            <a:endParaRPr lang="en-US" sz="2000" dirty="0" smtClean="0">
              <a:solidFill>
                <a:srgbClr val="10253F"/>
              </a:solidFill>
              <a:sym typeface="Wingdings"/>
            </a:endParaRPr>
          </a:p>
          <a:p>
            <a:pPr marL="1042988" lvl="1" indent="-457200">
              <a:spcBef>
                <a:spcPts val="18"/>
              </a:spcBef>
              <a:buClr>
                <a:srgbClr val="C00000"/>
              </a:buClr>
              <a:buFont typeface="Wingdings" pitchFamily="2" charset="2"/>
              <a:buChar char="v"/>
              <a:defRPr/>
            </a:pPr>
            <a:r>
              <a:rPr lang="en-US" sz="2000" dirty="0" smtClean="0">
                <a:solidFill>
                  <a:srgbClr val="10253F"/>
                </a:solidFill>
                <a:sym typeface="Wingdings"/>
              </a:rPr>
              <a:t>Have taken a Marketing/ Entrepreneurship class</a:t>
            </a:r>
          </a:p>
          <a:p>
            <a:pPr marL="1042988" lvl="1" indent="-457200">
              <a:buClr>
                <a:srgbClr val="C00000"/>
              </a:buClr>
              <a:buNone/>
              <a:defRPr/>
            </a:pPr>
            <a:endParaRPr lang="en-US" sz="2000" dirty="0" smtClean="0">
              <a:solidFill>
                <a:srgbClr val="10253F"/>
              </a:solidFill>
              <a:sym typeface="Wingdings"/>
            </a:endParaRPr>
          </a:p>
          <a:p>
            <a:pPr marL="1042988" lvl="1" indent="-457200">
              <a:spcBef>
                <a:spcPts val="1200"/>
              </a:spcBef>
              <a:buClr>
                <a:srgbClr val="C00000"/>
              </a:buClr>
              <a:buFont typeface="Wingdings" pitchFamily="2" charset="2"/>
              <a:buChar char="v"/>
              <a:defRPr/>
            </a:pPr>
            <a:endParaRPr lang="en-US" sz="2000" dirty="0" smtClean="0">
              <a:solidFill>
                <a:srgbClr val="10253F"/>
              </a:solidFill>
              <a:sym typeface="Wingdings"/>
            </a:endParaRPr>
          </a:p>
          <a:p>
            <a:pPr marL="1042988" lvl="1" indent="-457200">
              <a:buClr>
                <a:srgbClr val="C00000"/>
              </a:buClr>
              <a:buFont typeface="Wingdings" pitchFamily="2" charset="2"/>
              <a:buChar char="v"/>
              <a:defRPr/>
            </a:pPr>
            <a:endParaRPr lang="en-US" sz="2000" dirty="0" smtClean="0">
              <a:solidFill>
                <a:srgbClr val="10253F"/>
              </a:solidFill>
              <a:sym typeface="Wingdings"/>
            </a:endParaRPr>
          </a:p>
          <a:p>
            <a:pPr marL="1042988" lvl="1" indent="-457200">
              <a:buClr>
                <a:srgbClr val="C00000"/>
              </a:buClr>
              <a:buNone/>
              <a:defRPr/>
            </a:pPr>
            <a:endParaRPr lang="en-US" sz="2000" dirty="0" smtClean="0">
              <a:solidFill>
                <a:srgbClr val="10253F"/>
              </a:solidFill>
              <a:sym typeface="Wingdings"/>
            </a:endParaRPr>
          </a:p>
        </p:txBody>
      </p:sp>
      <p:pic>
        <p:nvPicPr>
          <p:cNvPr id="14343"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914400" y="0"/>
            <a:ext cx="7315200" cy="1828800"/>
          </a:xfrm>
          <a:prstGeom prst="rect">
            <a:avLst/>
          </a:prstGeom>
          <a:noFill/>
          <a:ln w="9525">
            <a:noFill/>
            <a:miter lim="800000"/>
            <a:headEnd/>
            <a:tailEnd/>
          </a:ln>
        </p:spPr>
        <p:txBody>
          <a:bodyPr anchor="ctr"/>
          <a:lstStyle/>
          <a:p>
            <a:pPr algn="ctr">
              <a:defRPr/>
            </a:pPr>
            <a:r>
              <a:rPr lang="en-US" sz="5000" dirty="0">
                <a:solidFill>
                  <a:schemeClr val="tx2"/>
                </a:solidFill>
                <a:latin typeface="+mj-lt"/>
                <a:ea typeface="+mj-ea"/>
                <a:cs typeface="+mj-cs"/>
              </a:rPr>
              <a:t>Market Analysis</a:t>
            </a:r>
            <a:endParaRPr lang="fr-FR" sz="5000" dirty="0">
              <a:solidFill>
                <a:schemeClr val="tx2"/>
              </a:solidFill>
              <a:latin typeface="+mj-lt"/>
              <a:ea typeface="+mj-ea"/>
              <a:cs typeface="+mj-cs"/>
            </a:endParaRPr>
          </a:p>
        </p:txBody>
      </p:sp>
      <p:graphicFrame>
        <p:nvGraphicFramePr>
          <p:cNvPr id="90147" name="Group 35"/>
          <p:cNvGraphicFramePr>
            <a:graphicFrameLocks noGrp="1"/>
          </p:cNvGraphicFramePr>
          <p:nvPr>
            <p:ph idx="1"/>
            <p:extLst>
              <p:ext uri="{D42A27DB-BD31-4B8C-83A1-F6EECF244321}">
                <p14:modId xmlns="" xmlns:p14="http://schemas.microsoft.com/office/powerpoint/2010/main" val="4028826254"/>
              </p:ext>
            </p:extLst>
          </p:nvPr>
        </p:nvGraphicFramePr>
        <p:xfrm>
          <a:off x="434975" y="1295400"/>
          <a:ext cx="8229600" cy="898525"/>
        </p:xfrm>
        <a:graphic>
          <a:graphicData uri="http://schemas.openxmlformats.org/drawingml/2006/table">
            <a:tbl>
              <a:tblPr>
                <a:tableStyleId>{69C7853C-536D-4A76-A0AE-DD22124D55A5}</a:tableStyleId>
              </a:tblPr>
              <a:tblGrid>
                <a:gridCol w="1653702"/>
                <a:gridCol w="6575898"/>
              </a:tblGrid>
              <a:tr h="380488">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800" b="1" u="none" strike="noStrike" cap="none" spc="0" normalizeH="0" baseline="0" dirty="0" smtClean="0">
                          <a:ln w="12700">
                            <a:solidFill>
                              <a:schemeClr val="tx1"/>
                            </a:solidFill>
                            <a:prstDash val="solid"/>
                          </a:ln>
                          <a:solidFill>
                            <a:sysClr val="windowText" lastClr="000000"/>
                          </a:solidFill>
                          <a:effectLst/>
                          <a:latin typeface="+mj-lt"/>
                        </a:rPr>
                        <a:t>Industry Name</a:t>
                      </a:r>
                      <a:endParaRPr kumimoji="0" lang="en-US" sz="1800" b="1" i="0" u="none" strike="noStrike" cap="none" spc="0" normalizeH="0" baseline="0" dirty="0" smtClean="0">
                        <a:ln w="12700">
                          <a:solidFill>
                            <a:schemeClr val="tx1"/>
                          </a:solidFill>
                          <a:prstDash val="solid"/>
                        </a:ln>
                        <a:solidFill>
                          <a:sysClr val="windowText" lastClr="000000"/>
                        </a:solidFill>
                        <a:effectLst/>
                        <a:latin typeface="+mj-lt"/>
                        <a:ea typeface="Microsoft YaHei" pitchFamily="34" charset="-122"/>
                        <a:cs typeface="Arial" pitchFamily="34" charset="0"/>
                      </a:endParaRPr>
                    </a:p>
                  </a:txBody>
                  <a:tcPr marT="45659" marB="45659" horzOverflow="overflow"/>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800" b="1" i="0" u="none" strike="noStrike" cap="none" spc="0" normalizeH="0" baseline="0" dirty="0" smtClean="0">
                          <a:ln w="12700">
                            <a:solidFill>
                              <a:schemeClr val="tx1"/>
                            </a:solidFill>
                            <a:prstDash val="solid"/>
                          </a:ln>
                          <a:solidFill>
                            <a:sysClr val="windowText" lastClr="000000"/>
                          </a:solidFill>
                          <a:effectLst/>
                          <a:latin typeface="+mj-lt"/>
                          <a:ea typeface="Microsoft YaHei" pitchFamily="34" charset="-122"/>
                          <a:cs typeface="Arial" pitchFamily="34" charset="0"/>
                        </a:rPr>
                        <a:t>Repair and Maintenance </a:t>
                      </a:r>
                    </a:p>
                  </a:txBody>
                  <a:tcPr marT="45659" marB="45659" horzOverflow="overflow"/>
                </a:tc>
              </a:tr>
              <a:tr h="518037">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800" b="1" u="none" strike="noStrike" cap="none" spc="0" normalizeH="0" baseline="0" dirty="0" smtClean="0">
                          <a:ln w="12700">
                            <a:solidFill>
                              <a:schemeClr val="tx1"/>
                            </a:solidFill>
                            <a:prstDash val="solid"/>
                          </a:ln>
                          <a:solidFill>
                            <a:sysClr val="windowText" lastClr="000000"/>
                          </a:solidFill>
                          <a:effectLst/>
                          <a:latin typeface="+mj-lt"/>
                        </a:rPr>
                        <a:t>Industry Size</a:t>
                      </a:r>
                      <a:endParaRPr kumimoji="0" lang="en-US" sz="1800" b="1" i="0" u="none" strike="noStrike" cap="none" spc="0" normalizeH="0" baseline="0" dirty="0" smtClean="0">
                        <a:ln w="12700">
                          <a:solidFill>
                            <a:schemeClr val="tx1"/>
                          </a:solidFill>
                          <a:prstDash val="solid"/>
                        </a:ln>
                        <a:solidFill>
                          <a:sysClr val="windowText" lastClr="000000"/>
                        </a:solidFill>
                        <a:effectLst/>
                        <a:latin typeface="+mj-lt"/>
                        <a:ea typeface="Microsoft YaHei" pitchFamily="34" charset="-122"/>
                        <a:cs typeface="Arial" pitchFamily="34" charset="0"/>
                      </a:endParaRPr>
                    </a:p>
                  </a:txBody>
                  <a:tcPr marT="45659" marB="45659" horzOverflow="overflow"/>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800" b="1" i="0" u="none" strike="noStrike" cap="none" spc="0" normalizeH="0" baseline="0" dirty="0" smtClean="0">
                          <a:ln w="12700">
                            <a:solidFill>
                              <a:schemeClr val="tx1"/>
                            </a:solidFill>
                            <a:prstDash val="solid"/>
                          </a:ln>
                          <a:solidFill>
                            <a:sysClr val="windowText" lastClr="000000"/>
                          </a:solidFill>
                          <a:effectLst/>
                          <a:latin typeface="+mj-lt"/>
                          <a:ea typeface="Microsoft YaHei" pitchFamily="34" charset="-122"/>
                          <a:cs typeface="Arial" pitchFamily="34" charset="0"/>
                        </a:rPr>
                        <a:t>$ 2.2 Million</a:t>
                      </a:r>
                    </a:p>
                  </a:txBody>
                  <a:tcPr marT="45659" marB="45659" horzOverflow="overflow"/>
                </a:tc>
              </a:tr>
            </a:tbl>
          </a:graphicData>
        </a:graphic>
      </p:graphicFrame>
      <p:sp>
        <p:nvSpPr>
          <p:cNvPr id="16398" name="Line 26"/>
          <p:cNvSpPr>
            <a:spLocks noChangeShapeType="1"/>
          </p:cNvSpPr>
          <p:nvPr/>
        </p:nvSpPr>
        <p:spPr bwMode="auto">
          <a:xfrm flipV="1">
            <a:off x="2124075" y="6781800"/>
            <a:ext cx="4724400" cy="25400"/>
          </a:xfrm>
          <a:prstGeom prst="line">
            <a:avLst/>
          </a:prstGeom>
          <a:noFill/>
          <a:ln w="28575" cap="sq">
            <a:solidFill>
              <a:schemeClr val="tx1"/>
            </a:solidFill>
            <a:round/>
            <a:headEnd/>
            <a:tailEnd/>
          </a:ln>
        </p:spPr>
        <p:txBody>
          <a:bodyPr/>
          <a:lstStyle/>
          <a:p>
            <a:endParaRPr lang="en-US" dirty="0"/>
          </a:p>
        </p:txBody>
      </p:sp>
      <p:graphicFrame>
        <p:nvGraphicFramePr>
          <p:cNvPr id="2" name="Table 1"/>
          <p:cNvGraphicFramePr>
            <a:graphicFrameLocks noGrp="1"/>
          </p:cNvGraphicFramePr>
          <p:nvPr>
            <p:extLst>
              <p:ext uri="{D42A27DB-BD31-4B8C-83A1-F6EECF244321}">
                <p14:modId xmlns="" xmlns:p14="http://schemas.microsoft.com/office/powerpoint/2010/main" val="571341279"/>
              </p:ext>
            </p:extLst>
          </p:nvPr>
        </p:nvGraphicFramePr>
        <p:xfrm>
          <a:off x="381000" y="2520820"/>
          <a:ext cx="5086350" cy="2660780"/>
        </p:xfrm>
        <a:graphic>
          <a:graphicData uri="http://schemas.openxmlformats.org/drawingml/2006/table">
            <a:tbl>
              <a:tblPr firstRow="1" bandRow="1">
                <a:tableStyleId>{0505E3EF-67EA-436B-97B2-0124C06EBD24}</a:tableStyleId>
              </a:tblPr>
              <a:tblGrid>
                <a:gridCol w="1653064"/>
                <a:gridCol w="3433286"/>
              </a:tblGrid>
              <a:tr h="1046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Total Population</a:t>
                      </a:r>
                      <a:endPar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ea typeface="ＭＳ Ｐゴシック" pitchFamily="-112" charset="-128"/>
                        <a:cs typeface="Arial" pitchFamily="34" charset="0"/>
                      </a:endParaRPr>
                    </a:p>
                  </a:txBody>
                  <a:tcPr marL="91433" marR="91433" marT="45711" marB="45711"/>
                </a:tc>
                <a:tc>
                  <a:txBody>
                    <a:bodyPr/>
                    <a:lstStyle/>
                    <a:p>
                      <a:pPr eaLnBrk="0" hangingPunct="0">
                        <a:spcBef>
                          <a:spcPct val="20000"/>
                        </a:spcBef>
                        <a:buClr>
                          <a:srgbClr val="E46C0A"/>
                        </a:buClr>
                        <a:buSzPct val="65000"/>
                        <a:buFont typeface="Wingdings 2" pitchFamily="18" charset="2"/>
                        <a:buNone/>
                      </a:pPr>
                      <a:r>
                        <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Hartford</a:t>
                      </a:r>
                      <a:r>
                        <a:rPr lang="en-US" sz="1400" b="1" cap="none" spc="0" baseline="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 City, Connecticut has a total population of :</a:t>
                      </a:r>
                      <a:r>
                        <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3,574,097</a:t>
                      </a:r>
                      <a:endParaRPr lang="en-US" sz="1400" b="1" cap="none" spc="0" dirty="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cs typeface="Arial" pitchFamily="34" charset="0"/>
                      </a:endParaRPr>
                    </a:p>
                  </a:txBody>
                  <a:tcPr marL="91433" marR="91433" marT="45711" marB="45711"/>
                </a:tc>
              </a:tr>
              <a:tr h="721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Target Market</a:t>
                      </a:r>
                    </a:p>
                  </a:txBody>
                  <a:tcPr marL="91433" marR="91433" marT="45711" marB="45711"/>
                </a:tc>
                <a:tc>
                  <a:txBody>
                    <a:bodyPr/>
                    <a:lstStyle/>
                    <a:p>
                      <a:pPr eaLnBrk="0" hangingPunct="0">
                        <a:spcBef>
                          <a:spcPct val="20000"/>
                        </a:spcBef>
                        <a:buClr>
                          <a:srgbClr val="E46C0A"/>
                        </a:buClr>
                        <a:buSzPct val="65000"/>
                        <a:buFont typeface="Wingdings 2" pitchFamily="18" charset="2"/>
                        <a:buNone/>
                      </a:pPr>
                      <a:r>
                        <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Males</a:t>
                      </a:r>
                      <a:r>
                        <a:rPr lang="en-US" sz="1400" b="1" cap="none" spc="0" baseline="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 between the ages of 15 to 19</a:t>
                      </a:r>
                      <a:endPar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ea typeface="ＭＳ Ｐゴシック" pitchFamily="-112" charset="-128"/>
                        <a:cs typeface="Arial" pitchFamily="34" charset="0"/>
                      </a:endParaRPr>
                    </a:p>
                  </a:txBody>
                  <a:tcPr marL="91433" marR="91433" marT="45711" marB="45711"/>
                </a:tc>
              </a:tr>
              <a:tr h="893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Potential Market</a:t>
                      </a:r>
                      <a:endPar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ea typeface="ＭＳ Ｐゴシック" pitchFamily="-112" charset="-128"/>
                        <a:cs typeface="Arial" pitchFamily="34" charset="0"/>
                      </a:endParaRPr>
                    </a:p>
                  </a:txBody>
                  <a:tcPr marL="91433" marR="91433"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Students in my school</a:t>
                      </a:r>
                      <a:r>
                        <a:rPr lang="en-US" sz="1400" b="1" cap="none" spc="0" baseline="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rPr>
                        <a:t> and in Hartford</a:t>
                      </a:r>
                      <a:endParaRPr lang="en-US" sz="1400" b="1" cap="none" spc="0" dirty="0" smtClean="0">
                        <a:ln w="12700">
                          <a:solidFill>
                            <a:schemeClr val="tx1"/>
                          </a:solidFill>
                          <a:prstDash val="solid"/>
                        </a:ln>
                        <a:solidFill>
                          <a:sysClr val="windowText" lastClr="000000"/>
                        </a:solidFill>
                        <a:effectLst>
                          <a:outerShdw blurRad="41275" dist="20320" dir="1800000" algn="tl" rotWithShape="0">
                            <a:srgbClr val="000000">
                              <a:alpha val="40000"/>
                            </a:srgbClr>
                          </a:outerShdw>
                        </a:effectLst>
                        <a:latin typeface="+mj-lt"/>
                        <a:ea typeface="ＭＳ Ｐゴシック" pitchFamily="-112" charset="-128"/>
                        <a:cs typeface="Arial" pitchFamily="34" charset="0"/>
                      </a:endParaRPr>
                    </a:p>
                  </a:txBody>
                  <a:tcPr marL="91433" marR="91433" marT="45711" marB="45711"/>
                </a:tc>
              </a:tr>
            </a:tbl>
          </a:graphicData>
        </a:graphic>
      </p:graphicFrame>
      <p:grpSp>
        <p:nvGrpSpPr>
          <p:cNvPr id="19" name="Group 2"/>
          <p:cNvGrpSpPr>
            <a:grpSpLocks/>
          </p:cNvGrpSpPr>
          <p:nvPr/>
        </p:nvGrpSpPr>
        <p:grpSpPr bwMode="auto">
          <a:xfrm>
            <a:off x="5833915" y="2362200"/>
            <a:ext cx="2971800" cy="3886200"/>
            <a:chOff x="3408" y="1584"/>
            <a:chExt cx="1872" cy="2352"/>
          </a:xfrm>
          <a:noFill/>
        </p:grpSpPr>
        <p:sp>
          <p:nvSpPr>
            <p:cNvPr id="2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mj-lt"/>
                <a:cs typeface="Arial" pitchFamily="34" charset="0"/>
              </a:endParaRPr>
            </a:p>
          </p:txBody>
        </p:sp>
        <p:sp>
          <p:nvSpPr>
            <p:cNvPr id="21" name="Oval 4"/>
            <p:cNvSpPr>
              <a:spLocks noChangeArrowheads="1"/>
            </p:cNvSpPr>
            <p:nvPr/>
          </p:nvSpPr>
          <p:spPr bwMode="auto">
            <a:xfrm>
              <a:off x="3408" y="1584"/>
              <a:ext cx="1872" cy="9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mj-lt"/>
                <a:cs typeface="Arial" pitchFamily="34" charset="0"/>
              </a:endParaRPr>
            </a:p>
          </p:txBody>
        </p:sp>
      </p:grpSp>
      <p:sp>
        <p:nvSpPr>
          <p:cNvPr id="16414" name="AutoShape 31"/>
          <p:cNvSpPr>
            <a:spLocks noChangeArrowheads="1"/>
          </p:cNvSpPr>
          <p:nvPr/>
        </p:nvSpPr>
        <p:spPr bwMode="auto">
          <a:xfrm>
            <a:off x="6321425" y="2859088"/>
            <a:ext cx="1992313"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1600" dirty="0" smtClean="0">
                <a:latin typeface="+mj-lt"/>
              </a:rPr>
              <a:t>3,574,097</a:t>
            </a:r>
            <a:endParaRPr lang="en-US" sz="1600" b="1" dirty="0">
              <a:solidFill>
                <a:schemeClr val="accent1">
                  <a:lumMod val="50000"/>
                </a:schemeClr>
              </a:solidFill>
              <a:latin typeface="+mj-lt"/>
              <a:cs typeface="Arial" charset="0"/>
            </a:endParaRPr>
          </a:p>
        </p:txBody>
      </p:sp>
      <p:sp>
        <p:nvSpPr>
          <p:cNvPr id="16415" name="AutoShape 32"/>
          <p:cNvSpPr>
            <a:spLocks noChangeArrowheads="1"/>
          </p:cNvSpPr>
          <p:nvPr/>
        </p:nvSpPr>
        <p:spPr bwMode="auto">
          <a:xfrm>
            <a:off x="6932613" y="4737100"/>
            <a:ext cx="790575"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1600" dirty="0" smtClean="0">
                <a:latin typeface="+mj-lt"/>
                <a:cs typeface="Arial" charset="0"/>
              </a:rPr>
              <a:t>200</a:t>
            </a:r>
            <a:endParaRPr lang="en-US" sz="1600" dirty="0">
              <a:latin typeface="+mj-lt"/>
              <a:cs typeface="Arial" charset="0"/>
            </a:endParaRPr>
          </a:p>
        </p:txBody>
      </p:sp>
      <p:sp>
        <p:nvSpPr>
          <p:cNvPr id="16416" name="AutoShape 33"/>
          <p:cNvSpPr>
            <a:spLocks noChangeArrowheads="1"/>
          </p:cNvSpPr>
          <p:nvPr/>
        </p:nvSpPr>
        <p:spPr bwMode="auto">
          <a:xfrm>
            <a:off x="6707188" y="3716338"/>
            <a:ext cx="1295400" cy="3429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1600" dirty="0" smtClean="0">
                <a:latin typeface="+mj-lt"/>
              </a:rPr>
              <a:t>128,949</a:t>
            </a:r>
            <a:endParaRPr lang="en-US" sz="1600" b="1" dirty="0">
              <a:solidFill>
                <a:schemeClr val="accent1">
                  <a:lumMod val="50000"/>
                </a:schemeClr>
              </a:solidFill>
              <a:latin typeface="+mj-lt"/>
              <a:cs typeface="Arial" charset="0"/>
            </a:endParaRPr>
          </a:p>
        </p:txBody>
      </p:sp>
      <p:sp>
        <p:nvSpPr>
          <p:cNvPr id="16417" name="TextBox 1"/>
          <p:cNvSpPr txBox="1">
            <a:spLocks noChangeArrowheads="1"/>
          </p:cNvSpPr>
          <p:nvPr/>
        </p:nvSpPr>
        <p:spPr bwMode="auto">
          <a:xfrm>
            <a:off x="6321425" y="2582863"/>
            <a:ext cx="1992313" cy="338554"/>
          </a:xfrm>
          <a:prstGeom prst="rect">
            <a:avLst/>
          </a:prstGeom>
          <a:noFill/>
          <a:ln w="9525">
            <a:noFill/>
            <a:miter lim="800000"/>
            <a:headEnd/>
            <a:tailEnd/>
          </a:ln>
        </p:spPr>
        <p:txBody>
          <a:bodyPr>
            <a:spAutoFit/>
          </a:bodyPr>
          <a:lstStyle/>
          <a:p>
            <a:pPr algn="ctr"/>
            <a:r>
              <a:rPr lang="en-US" sz="1600" b="1" dirty="0">
                <a:solidFill>
                  <a:schemeClr val="bg1"/>
                </a:solidFill>
                <a:latin typeface="+mj-lt"/>
              </a:rPr>
              <a:t>Total Population</a:t>
            </a:r>
          </a:p>
        </p:txBody>
      </p:sp>
      <p:sp>
        <p:nvSpPr>
          <p:cNvPr id="16418" name="TextBox 17"/>
          <p:cNvSpPr txBox="1">
            <a:spLocks noChangeArrowheads="1"/>
          </p:cNvSpPr>
          <p:nvPr/>
        </p:nvSpPr>
        <p:spPr bwMode="auto">
          <a:xfrm>
            <a:off x="6321425" y="3429000"/>
            <a:ext cx="1992313" cy="338554"/>
          </a:xfrm>
          <a:prstGeom prst="rect">
            <a:avLst/>
          </a:prstGeom>
          <a:noFill/>
          <a:ln w="9525">
            <a:noFill/>
            <a:miter lim="800000"/>
            <a:headEnd/>
            <a:tailEnd/>
          </a:ln>
        </p:spPr>
        <p:txBody>
          <a:bodyPr>
            <a:spAutoFit/>
          </a:bodyPr>
          <a:lstStyle/>
          <a:p>
            <a:pPr algn="ctr"/>
            <a:r>
              <a:rPr lang="en-US" sz="1600" b="1" dirty="0">
                <a:solidFill>
                  <a:schemeClr val="bg1"/>
                </a:solidFill>
                <a:latin typeface="+mj-lt"/>
              </a:rPr>
              <a:t>Target Market</a:t>
            </a:r>
          </a:p>
        </p:txBody>
      </p:sp>
      <p:sp>
        <p:nvSpPr>
          <p:cNvPr id="16419" name="TextBox 17"/>
          <p:cNvSpPr txBox="1">
            <a:spLocks noChangeArrowheads="1"/>
          </p:cNvSpPr>
          <p:nvPr/>
        </p:nvSpPr>
        <p:spPr bwMode="auto">
          <a:xfrm>
            <a:off x="6684963" y="4203700"/>
            <a:ext cx="1295400" cy="584775"/>
          </a:xfrm>
          <a:prstGeom prst="rect">
            <a:avLst/>
          </a:prstGeom>
          <a:noFill/>
          <a:ln w="9525">
            <a:noFill/>
            <a:miter lim="800000"/>
            <a:headEnd/>
            <a:tailEnd/>
          </a:ln>
        </p:spPr>
        <p:txBody>
          <a:bodyPr>
            <a:spAutoFit/>
          </a:bodyPr>
          <a:lstStyle/>
          <a:p>
            <a:pPr algn="ctr"/>
            <a:r>
              <a:rPr lang="en-US" sz="1600" b="1" dirty="0">
                <a:solidFill>
                  <a:schemeClr val="bg1"/>
                </a:solidFill>
                <a:latin typeface="+mj-lt"/>
              </a:rPr>
              <a:t>Potential Market</a:t>
            </a:r>
          </a:p>
        </p:txBody>
      </p:sp>
      <p:pic>
        <p:nvPicPr>
          <p:cNvPr id="15"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a:xfrm>
            <a:off x="914400" y="0"/>
            <a:ext cx="7315200" cy="1295400"/>
          </a:xfrm>
        </p:spPr>
        <p:txBody>
          <a:bodyPr/>
          <a:lstStyle/>
          <a:p>
            <a:pPr algn="ctr"/>
            <a:r>
              <a:rPr lang="fr-FR" dirty="0">
                <a:ln>
                  <a:noFill/>
                </a:ln>
                <a:ea typeface="ＭＳ Ｐゴシック" pitchFamily="34" charset="-128"/>
              </a:rPr>
              <a:t>Target Market Segment</a:t>
            </a:r>
            <a:endParaRPr sz="1400" i="1" dirty="0">
              <a:ln>
                <a:noFill/>
              </a:ln>
              <a:solidFill>
                <a:srgbClr val="008000"/>
              </a:solidFill>
              <a:latin typeface="Myriad Web Pro"/>
              <a:ea typeface="ＭＳ Ｐゴシック" pitchFamily="34" charset="-128"/>
              <a:cs typeface="Arial" pitchFamily="34" charset="0"/>
            </a:endParaRPr>
          </a:p>
        </p:txBody>
      </p:sp>
      <p:sp>
        <p:nvSpPr>
          <p:cNvPr id="17410" name="Content Placeholder 2"/>
          <p:cNvSpPr>
            <a:spLocks noGrp="1"/>
          </p:cNvSpPr>
          <p:nvPr>
            <p:ph sz="half" idx="1"/>
          </p:nvPr>
        </p:nvSpPr>
        <p:spPr>
          <a:xfrm>
            <a:off x="0" y="1600200"/>
            <a:ext cx="4572000" cy="4572000"/>
          </a:xfrm>
        </p:spPr>
        <p:txBody>
          <a:bodyPr/>
          <a:lstStyle/>
          <a:p>
            <a:pPr>
              <a:buClr>
                <a:srgbClr val="984807"/>
              </a:buClr>
              <a:buSzPct val="80000"/>
              <a:buFont typeface="Wingdings 2" pitchFamily="18" charset="2"/>
              <a:buChar char=""/>
            </a:pPr>
            <a:r>
              <a:rPr sz="2000" b="1" dirty="0">
                <a:latin typeface="+mj-lt"/>
                <a:ea typeface="ＭＳ Ｐゴシック" pitchFamily="34" charset="-128"/>
              </a:rPr>
              <a:t>Demographics</a:t>
            </a:r>
          </a:p>
          <a:p>
            <a:pPr lvl="1">
              <a:buClr>
                <a:srgbClr val="C00000"/>
              </a:buClr>
              <a:buFont typeface="Wingdings 2" pitchFamily="18" charset="2"/>
              <a:buChar char=""/>
            </a:pPr>
            <a:r>
              <a:rPr lang="en-US" sz="1700" dirty="0" smtClean="0">
                <a:latin typeface="+mj-lt"/>
                <a:ea typeface="ＭＳ Ｐゴシック" pitchFamily="34" charset="-128"/>
                <a:cs typeface="Arial" pitchFamily="34" charset="0"/>
              </a:rPr>
              <a:t>Ages 15- 19, </a:t>
            </a:r>
            <a:r>
              <a:rPr lang="en-US" sz="1700" dirty="0" smtClean="0">
                <a:latin typeface="+mj-lt"/>
                <a:ea typeface="ＭＳ Ｐゴシック" pitchFamily="34" charset="-128"/>
                <a:cs typeface="Arial" pitchFamily="34" charset="0"/>
              </a:rPr>
              <a:t>males in </a:t>
            </a:r>
            <a:r>
              <a:rPr lang="en-US" sz="1700" dirty="0" smtClean="0">
                <a:latin typeface="+mj-lt"/>
                <a:ea typeface="ＭＳ Ｐゴシック" pitchFamily="34" charset="-128"/>
                <a:cs typeface="Arial" pitchFamily="34" charset="0"/>
              </a:rPr>
              <a:t>high school</a:t>
            </a:r>
          </a:p>
          <a:p>
            <a:pPr lvl="1">
              <a:buClr>
                <a:srgbClr val="C00000"/>
              </a:buClr>
              <a:buFont typeface="Wingdings 2" pitchFamily="18" charset="2"/>
              <a:buChar char=""/>
            </a:pPr>
            <a:endParaRPr lang="en-US" sz="1700" b="1" dirty="0">
              <a:latin typeface="+mj-lt"/>
              <a:ea typeface="ＭＳ Ｐゴシック" pitchFamily="34" charset="-128"/>
              <a:cs typeface="Arial" pitchFamily="34" charset="0"/>
            </a:endParaRPr>
          </a:p>
          <a:p>
            <a:pPr lvl="1">
              <a:buClr>
                <a:srgbClr val="C00000"/>
              </a:buClr>
              <a:buFont typeface="Wingdings 2" pitchFamily="18" charset="2"/>
              <a:buChar char=""/>
            </a:pPr>
            <a:endParaRPr lang="en-US" sz="1700" b="1" dirty="0" smtClean="0">
              <a:latin typeface="+mj-lt"/>
              <a:ea typeface="ＭＳ Ｐゴシック" pitchFamily="34" charset="-128"/>
              <a:cs typeface="Arial" pitchFamily="34" charset="0"/>
            </a:endParaRPr>
          </a:p>
          <a:p>
            <a:pPr marL="393192" lvl="1" indent="0">
              <a:buClr>
                <a:srgbClr val="C00000"/>
              </a:buClr>
              <a:buNone/>
            </a:pPr>
            <a:endParaRPr sz="2000" b="1" dirty="0">
              <a:latin typeface="+mj-lt"/>
              <a:ea typeface="ＭＳ Ｐゴシック" pitchFamily="34" charset="-128"/>
            </a:endParaRPr>
          </a:p>
          <a:p>
            <a:pPr>
              <a:buClr>
                <a:srgbClr val="984807"/>
              </a:buClr>
              <a:buSzPct val="80000"/>
              <a:buFont typeface="Wingdings 2" pitchFamily="18" charset="2"/>
              <a:buChar char=""/>
            </a:pPr>
            <a:r>
              <a:rPr sz="2000" b="1" dirty="0">
                <a:latin typeface="+mj-lt"/>
                <a:ea typeface="ＭＳ Ｐゴシック" pitchFamily="34" charset="-128"/>
              </a:rPr>
              <a:t>Geographics</a:t>
            </a:r>
          </a:p>
          <a:p>
            <a:pPr lvl="1">
              <a:buClr>
                <a:srgbClr val="C00000"/>
              </a:buClr>
              <a:buFont typeface="Wingdings 2" pitchFamily="18" charset="2"/>
              <a:buChar char=""/>
            </a:pPr>
            <a:r>
              <a:rPr lang="en-US" sz="1700" dirty="0" smtClean="0">
                <a:latin typeface="+mj-lt"/>
                <a:ea typeface="ＭＳ Ｐゴシック" pitchFamily="34" charset="-128"/>
                <a:cs typeface="Arial" pitchFamily="34" charset="0"/>
              </a:rPr>
              <a:t>Hartford Public Schools</a:t>
            </a:r>
          </a:p>
        </p:txBody>
      </p:sp>
      <p:sp>
        <p:nvSpPr>
          <p:cNvPr id="17411" name="Content Placeholder 1"/>
          <p:cNvSpPr>
            <a:spLocks noGrp="1"/>
          </p:cNvSpPr>
          <p:nvPr>
            <p:ph sz="half" idx="2"/>
          </p:nvPr>
        </p:nvSpPr>
        <p:spPr>
          <a:xfrm>
            <a:off x="4572000" y="1600200"/>
            <a:ext cx="4572000" cy="4572000"/>
          </a:xfrm>
        </p:spPr>
        <p:txBody>
          <a:bodyPr/>
          <a:lstStyle/>
          <a:p>
            <a:pPr>
              <a:buClr>
                <a:srgbClr val="984807"/>
              </a:buClr>
              <a:buSzPct val="80000"/>
              <a:buFont typeface="Wingdings 2" pitchFamily="18" charset="2"/>
              <a:buChar char=""/>
            </a:pPr>
            <a:r>
              <a:rPr sz="2000" b="1" dirty="0">
                <a:latin typeface="+mj-lt"/>
                <a:ea typeface="ＭＳ Ｐゴシック" pitchFamily="34" charset="-128"/>
              </a:rPr>
              <a:t>Psychographics</a:t>
            </a:r>
          </a:p>
          <a:p>
            <a:pPr lvl="1">
              <a:buClr>
                <a:srgbClr val="C00000"/>
              </a:buClr>
              <a:buFont typeface="Wingdings 2" pitchFamily="18" charset="2"/>
              <a:buChar char=""/>
            </a:pPr>
            <a:r>
              <a:rPr lang="en-US" sz="1700" dirty="0" smtClean="0">
                <a:latin typeface="+mj-lt"/>
                <a:ea typeface="ＭＳ Ｐゴシック" pitchFamily="34" charset="-128"/>
                <a:cs typeface="Arial" pitchFamily="34" charset="0"/>
              </a:rPr>
              <a:t>Lively lifestyle, hangs with friends often</a:t>
            </a:r>
          </a:p>
          <a:p>
            <a:pPr lvl="1">
              <a:buClr>
                <a:srgbClr val="C00000"/>
              </a:buClr>
              <a:buFont typeface="Wingdings 2" pitchFamily="18" charset="2"/>
              <a:buChar char=""/>
            </a:pPr>
            <a:endParaRPr lang="en-US" sz="1700" b="1" dirty="0">
              <a:latin typeface="+mj-lt"/>
              <a:ea typeface="ＭＳ Ｐゴシック" pitchFamily="34" charset="-128"/>
              <a:cs typeface="Arial" pitchFamily="34" charset="0"/>
            </a:endParaRPr>
          </a:p>
          <a:p>
            <a:pPr lvl="1">
              <a:buClr>
                <a:srgbClr val="C00000"/>
              </a:buClr>
              <a:buFont typeface="Wingdings 2" pitchFamily="18" charset="2"/>
              <a:buChar char=""/>
            </a:pPr>
            <a:endParaRPr lang="en-US" sz="2000" b="1" dirty="0" smtClean="0">
              <a:latin typeface="+mj-lt"/>
              <a:ea typeface="ＭＳ Ｐゴシック" pitchFamily="34" charset="-128"/>
            </a:endParaRPr>
          </a:p>
          <a:p>
            <a:pPr>
              <a:buClr>
                <a:srgbClr val="984807"/>
              </a:buClr>
              <a:buSzPct val="80000"/>
              <a:buFont typeface="Wingdings 2" pitchFamily="18" charset="2"/>
              <a:buChar char=""/>
            </a:pPr>
            <a:r>
              <a:rPr sz="2000" b="1" dirty="0" smtClean="0">
                <a:latin typeface="+mj-lt"/>
                <a:ea typeface="ＭＳ Ｐゴシック" pitchFamily="34" charset="-128"/>
              </a:rPr>
              <a:t>Buying </a:t>
            </a:r>
            <a:r>
              <a:rPr sz="2000" b="1" dirty="0">
                <a:latin typeface="+mj-lt"/>
                <a:ea typeface="ＭＳ Ｐゴシック" pitchFamily="34" charset="-128"/>
              </a:rPr>
              <a:t>Patterns</a:t>
            </a:r>
          </a:p>
          <a:p>
            <a:pPr lvl="1">
              <a:buClr>
                <a:srgbClr val="C00000"/>
              </a:buClr>
              <a:buFont typeface="Wingdings 2" pitchFamily="18" charset="2"/>
              <a:buChar char=""/>
            </a:pPr>
            <a:r>
              <a:rPr lang="en-US" sz="1700" dirty="0" smtClean="0">
                <a:latin typeface="+mj-lt"/>
                <a:ea typeface="ＭＳ Ｐゴシック" pitchFamily="34" charset="-128"/>
                <a:cs typeface="Arial" pitchFamily="34" charset="0"/>
              </a:rPr>
              <a:t>Check on new sneaker release dates. Is going to spend expensively on each pair of sneakers.</a:t>
            </a:r>
          </a:p>
        </p:txBody>
      </p:sp>
      <p:pic>
        <p:nvPicPr>
          <p:cNvPr id="17413"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pic>
        <p:nvPicPr>
          <p:cNvPr id="41986" name="Picture 2" descr="http://search.it.online.fr/covers/wp-content/tim-gardner-untitled-looking-at-shoes-2003.jpg"/>
          <p:cNvPicPr>
            <a:picLocks noChangeAspect="1" noChangeArrowheads="1"/>
          </p:cNvPicPr>
          <p:nvPr/>
        </p:nvPicPr>
        <p:blipFill>
          <a:blip r:embed="rId4" cstate="print">
            <a:lum bright="2000" contrast="-17000"/>
          </a:blip>
          <a:srcRect/>
          <a:stretch>
            <a:fillRect/>
          </a:stretch>
        </p:blipFill>
        <p:spPr bwMode="auto">
          <a:xfrm>
            <a:off x="1981200" y="4410074"/>
            <a:ext cx="3441380" cy="24479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0"/>
            <a:ext cx="7315200" cy="1295400"/>
          </a:xfrm>
        </p:spPr>
        <p:txBody>
          <a:bodyPr>
            <a:normAutofit/>
          </a:bodyPr>
          <a:lstStyle/>
          <a:p>
            <a:pPr algn="ctr"/>
            <a:r>
              <a:rPr dirty="0">
                <a:ln>
                  <a:noFill/>
                </a:ln>
                <a:ea typeface="ＭＳ Ｐゴシック" pitchFamily="34" charset="-128"/>
              </a:rPr>
              <a:t>Competitive Advantage</a:t>
            </a:r>
            <a:endParaRPr sz="1400" i="1" dirty="0">
              <a:ln>
                <a:noFill/>
              </a:ln>
              <a:solidFill>
                <a:srgbClr val="008000"/>
              </a:solidFill>
              <a:latin typeface="Myriad Web Pro"/>
              <a:ea typeface="ＭＳ Ｐゴシック" pitchFamily="34" charset="-128"/>
              <a:cs typeface="Arial" pitchFamily="34" charset="0"/>
            </a:endParaRPr>
          </a:p>
        </p:txBody>
      </p:sp>
      <p:sp>
        <p:nvSpPr>
          <p:cNvPr id="18435" name="Line 46"/>
          <p:cNvSpPr>
            <a:spLocks noChangeShapeType="1"/>
          </p:cNvSpPr>
          <p:nvPr/>
        </p:nvSpPr>
        <p:spPr bwMode="auto">
          <a:xfrm>
            <a:off x="1219200" y="1357313"/>
            <a:ext cx="0" cy="47625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a:ln>
                <a:solidFill>
                  <a:sysClr val="windowText" lastClr="000000"/>
                </a:solidFill>
              </a:ln>
              <a:solidFill>
                <a:sysClr val="windowText" lastClr="000000"/>
              </a:solidFill>
              <a:latin typeface="+mj-lt"/>
            </a:endParaRPr>
          </a:p>
        </p:txBody>
      </p:sp>
      <p:sp>
        <p:nvSpPr>
          <p:cNvPr id="18436"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18437"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p>
        </p:txBody>
      </p:sp>
      <p:sp>
        <p:nvSpPr>
          <p:cNvPr id="18438"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p>
        </p:txBody>
      </p:sp>
      <p:sp>
        <p:nvSpPr>
          <p:cNvPr id="18439"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p>
        </p:txBody>
      </p:sp>
      <p:sp>
        <p:nvSpPr>
          <p:cNvPr id="18441"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p>
        </p:txBody>
      </p:sp>
      <p:sp>
        <p:nvSpPr>
          <p:cNvPr id="18442"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p>
        </p:txBody>
      </p:sp>
      <p:sp>
        <p:nvSpPr>
          <p:cNvPr id="18443"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18445"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p>
        </p:txBody>
      </p:sp>
      <p:sp>
        <p:nvSpPr>
          <p:cNvPr id="18447"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p>
        </p:txBody>
      </p:sp>
      <p:sp>
        <p:nvSpPr>
          <p:cNvPr id="18448" name="Line 223"/>
          <p:cNvSpPr>
            <a:spLocks noChangeShapeType="1"/>
          </p:cNvSpPr>
          <p:nvPr/>
        </p:nvSpPr>
        <p:spPr bwMode="auto">
          <a:xfrm>
            <a:off x="1219200" y="3352800"/>
            <a:ext cx="0" cy="485775"/>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a:ln>
                <a:solidFill>
                  <a:sysClr val="windowText" lastClr="000000"/>
                </a:solidFill>
              </a:ln>
              <a:solidFill>
                <a:sysClr val="windowText" lastClr="000000"/>
              </a:solidFill>
              <a:latin typeface="+mj-lt"/>
            </a:endParaRPr>
          </a:p>
        </p:txBody>
      </p:sp>
      <p:sp>
        <p:nvSpPr>
          <p:cNvPr id="18449"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p>
        </p:txBody>
      </p:sp>
      <p:sp>
        <p:nvSpPr>
          <p:cNvPr id="18451"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6629400" y="1219200"/>
            <a:ext cx="1534886" cy="128451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smtClean="0">
                <a:ln>
                  <a:solidFill>
                    <a:schemeClr val="bg1"/>
                  </a:solidFill>
                </a:ln>
                <a:solidFill>
                  <a:schemeClr val="bg1"/>
                </a:solidFill>
                <a:effectLst>
                  <a:outerShdw blurRad="38100" dist="38100" dir="2700000" algn="tl">
                    <a:srgbClr val="000000">
                      <a:alpha val="43137"/>
                    </a:srgbClr>
                  </a:outerShdw>
                </a:effectLst>
                <a:latin typeface="Myriad Web Pro" pitchFamily="34" charset="0"/>
              </a:rPr>
              <a:t>FOOTB </a:t>
            </a:r>
            <a:endParaRPr lang="en-US" b="1" dirty="0">
              <a:ln>
                <a:solidFill>
                  <a:schemeClr val="bg1"/>
                </a:solidFill>
              </a:ln>
              <a:solidFill>
                <a:schemeClr val="bg1"/>
              </a:solidFill>
              <a:effectLst>
                <a:outerShdw blurRad="38100" dist="38100" dir="2700000" algn="tl">
                  <a:srgbClr val="000000">
                    <a:alpha val="43137"/>
                  </a:srgbClr>
                </a:outerShdw>
              </a:effectLst>
              <a:latin typeface="Myriad Web Pro" pitchFamily="34" charset="0"/>
            </a:endParaRPr>
          </a:p>
        </p:txBody>
      </p:sp>
      <p:sp>
        <p:nvSpPr>
          <p:cNvPr id="17655" name="Oval 247"/>
          <p:cNvSpPr>
            <a:spLocks noChangeArrowheads="1"/>
          </p:cNvSpPr>
          <p:nvPr/>
        </p:nvSpPr>
        <p:spPr bwMode="auto">
          <a:xfrm>
            <a:off x="4724400" y="1295400"/>
            <a:ext cx="1620157" cy="1284514"/>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b="1" dirty="0" smtClean="0">
                <a:solidFill>
                  <a:schemeClr val="bg1"/>
                </a:solidFill>
                <a:latin typeface="Myriad Web Pro" pitchFamily="34" charset="0"/>
              </a:rPr>
              <a:t>Shoe MGK</a:t>
            </a:r>
            <a:endParaRPr lang="en-US" b="1" dirty="0">
              <a:solidFill>
                <a:schemeClr val="bg1"/>
              </a:solidFill>
              <a:latin typeface="Myriad Web Pro" pitchFamily="34" charset="0"/>
            </a:endParaRPr>
          </a:p>
        </p:txBody>
      </p:sp>
      <p:sp>
        <p:nvSpPr>
          <p:cNvPr id="17656" name="Oval 248"/>
          <p:cNvSpPr>
            <a:spLocks noChangeArrowheads="1"/>
          </p:cNvSpPr>
          <p:nvPr/>
        </p:nvSpPr>
        <p:spPr bwMode="auto">
          <a:xfrm>
            <a:off x="2819400" y="1295400"/>
            <a:ext cx="1534886" cy="1284514"/>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b="1" dirty="0" smtClean="0">
                <a:solidFill>
                  <a:schemeClr val="bg1"/>
                </a:solidFill>
                <a:latin typeface="Myriad Web Pro" pitchFamily="34" charset="0"/>
              </a:rPr>
              <a:t>Kiwi</a:t>
            </a:r>
            <a:endParaRPr lang="en-US" b="1" dirty="0">
              <a:solidFill>
                <a:schemeClr val="bg1"/>
              </a:solidFill>
              <a:latin typeface="Myriad Web Pro" pitchFamily="34" charset="0"/>
            </a:endParaRPr>
          </a:p>
        </p:txBody>
      </p:sp>
      <p:sp>
        <p:nvSpPr>
          <p:cNvPr id="17658" name="AutoShape 250"/>
          <p:cNvSpPr>
            <a:spLocks noChangeArrowheads="1"/>
          </p:cNvSpPr>
          <p:nvPr/>
        </p:nvSpPr>
        <p:spPr bwMode="auto">
          <a:xfrm>
            <a:off x="381000" y="1281113"/>
            <a:ext cx="1905000" cy="914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2000" dirty="0">
                <a:ln>
                  <a:solidFill>
                    <a:sysClr val="windowText" lastClr="000000"/>
                  </a:solidFill>
                </a:ln>
                <a:solidFill>
                  <a:sysClr val="windowText" lastClr="000000"/>
                </a:solidFill>
                <a:latin typeface="+mj-lt"/>
              </a:rPr>
              <a:t>Factors</a:t>
            </a:r>
          </a:p>
        </p:txBody>
      </p:sp>
      <p:sp>
        <p:nvSpPr>
          <p:cNvPr id="17659" name="Text Box 251"/>
          <p:cNvSpPr txBox="1">
            <a:spLocks noChangeArrowheads="1"/>
          </p:cNvSpPr>
          <p:nvPr/>
        </p:nvSpPr>
        <p:spPr bwMode="auto">
          <a:xfrm>
            <a:off x="2819400" y="25765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High</a:t>
            </a:r>
            <a:endParaRPr lang="en-US" dirty="0">
              <a:ln>
                <a:solidFill>
                  <a:sysClr val="windowText" lastClr="000000"/>
                </a:solidFill>
              </a:ln>
              <a:solidFill>
                <a:sysClr val="windowText" lastClr="000000"/>
              </a:solidFill>
              <a:latin typeface="+mj-lt"/>
            </a:endParaRPr>
          </a:p>
        </p:txBody>
      </p:sp>
      <p:sp>
        <p:nvSpPr>
          <p:cNvPr id="18467" name="AutoShape 252"/>
          <p:cNvSpPr>
            <a:spLocks noChangeArrowheads="1"/>
          </p:cNvSpPr>
          <p:nvPr/>
        </p:nvSpPr>
        <p:spPr bwMode="auto">
          <a:xfrm>
            <a:off x="304800" y="3124200"/>
            <a:ext cx="2057400" cy="6858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dirty="0">
                <a:ln>
                  <a:solidFill>
                    <a:sysClr val="windowText" lastClr="000000"/>
                  </a:solidFill>
                </a:ln>
                <a:solidFill>
                  <a:sysClr val="windowText" lastClr="000000"/>
                </a:solidFill>
                <a:latin typeface="+mj-lt"/>
                <a:cs typeface="Arial" charset="0"/>
              </a:rPr>
              <a:t>Quality of </a:t>
            </a:r>
          </a:p>
          <a:p>
            <a:pPr algn="ctr">
              <a:defRPr/>
            </a:pPr>
            <a:r>
              <a:rPr lang="en-US" dirty="0">
                <a:ln>
                  <a:solidFill>
                    <a:sysClr val="windowText" lastClr="000000"/>
                  </a:solidFill>
                </a:ln>
                <a:solidFill>
                  <a:sysClr val="windowText" lastClr="000000"/>
                </a:solidFill>
                <a:latin typeface="+mj-lt"/>
                <a:cs typeface="Arial" charset="0"/>
              </a:rPr>
              <a:t>Product/Service</a:t>
            </a:r>
          </a:p>
        </p:txBody>
      </p:sp>
      <p:sp>
        <p:nvSpPr>
          <p:cNvPr id="18468" name="AutoShape 254"/>
          <p:cNvSpPr>
            <a:spLocks noChangeArrowheads="1"/>
          </p:cNvSpPr>
          <p:nvPr/>
        </p:nvSpPr>
        <p:spPr bwMode="auto">
          <a:xfrm>
            <a:off x="342900" y="2424113"/>
            <a:ext cx="2057400" cy="533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dirty="0">
                <a:ln>
                  <a:solidFill>
                    <a:sysClr val="windowText" lastClr="000000"/>
                  </a:solidFill>
                </a:ln>
                <a:solidFill>
                  <a:sysClr val="windowText" lastClr="000000"/>
                </a:solidFill>
                <a:latin typeface="+mj-lt"/>
                <a:cs typeface="Arial" charset="0"/>
              </a:rPr>
              <a:t>Price</a:t>
            </a:r>
          </a:p>
        </p:txBody>
      </p:sp>
      <p:sp>
        <p:nvSpPr>
          <p:cNvPr id="18469" name="AutoShape 255"/>
          <p:cNvSpPr>
            <a:spLocks noChangeArrowheads="1"/>
          </p:cNvSpPr>
          <p:nvPr/>
        </p:nvSpPr>
        <p:spPr bwMode="auto">
          <a:xfrm>
            <a:off x="304800" y="3948113"/>
            <a:ext cx="2057400" cy="533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dirty="0">
                <a:ln>
                  <a:solidFill>
                    <a:sysClr val="windowText" lastClr="000000"/>
                  </a:solidFill>
                </a:ln>
                <a:solidFill>
                  <a:sysClr val="windowText" lastClr="000000"/>
                </a:solidFill>
                <a:latin typeface="+mj-lt"/>
                <a:cs typeface="Arial" charset="0"/>
              </a:rPr>
              <a:t>Location</a:t>
            </a:r>
          </a:p>
        </p:txBody>
      </p:sp>
      <p:sp>
        <p:nvSpPr>
          <p:cNvPr id="18470" name="AutoShape 256"/>
          <p:cNvSpPr>
            <a:spLocks noChangeArrowheads="1"/>
          </p:cNvSpPr>
          <p:nvPr/>
        </p:nvSpPr>
        <p:spPr bwMode="auto">
          <a:xfrm>
            <a:off x="304800" y="4710113"/>
            <a:ext cx="2057400" cy="533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dirty="0">
                <a:ln>
                  <a:solidFill>
                    <a:sysClr val="windowText" lastClr="000000"/>
                  </a:solidFill>
                </a:ln>
                <a:solidFill>
                  <a:sysClr val="windowText" lastClr="000000"/>
                </a:solidFill>
                <a:latin typeface="+mj-lt"/>
                <a:cs typeface="Arial" charset="0"/>
              </a:rPr>
              <a:t>Reputation/Brands</a:t>
            </a:r>
          </a:p>
        </p:txBody>
      </p:sp>
      <p:sp>
        <p:nvSpPr>
          <p:cNvPr id="18471" name="AutoShape 257"/>
          <p:cNvSpPr>
            <a:spLocks noChangeArrowheads="1"/>
          </p:cNvSpPr>
          <p:nvPr/>
        </p:nvSpPr>
        <p:spPr bwMode="auto">
          <a:xfrm>
            <a:off x="304800" y="5395913"/>
            <a:ext cx="2133600" cy="533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dirty="0">
                <a:ln>
                  <a:solidFill>
                    <a:sysClr val="windowText" lastClr="000000"/>
                  </a:solidFill>
                </a:ln>
                <a:solidFill>
                  <a:sysClr val="windowText" lastClr="000000"/>
                </a:solidFill>
                <a:latin typeface="+mj-lt"/>
                <a:cs typeface="Arial" charset="0"/>
              </a:rPr>
              <a:t>Unique Factors/</a:t>
            </a:r>
          </a:p>
          <a:p>
            <a:pPr algn="ctr">
              <a:defRPr/>
            </a:pPr>
            <a:r>
              <a:rPr lang="en-US" dirty="0">
                <a:ln>
                  <a:solidFill>
                    <a:sysClr val="windowText" lastClr="000000"/>
                  </a:solidFill>
                </a:ln>
                <a:solidFill>
                  <a:sysClr val="windowText" lastClr="000000"/>
                </a:solidFill>
                <a:latin typeface="+mj-lt"/>
                <a:cs typeface="Arial" charset="0"/>
              </a:rPr>
              <a:t>Knowledge</a:t>
            </a:r>
          </a:p>
        </p:txBody>
      </p:sp>
      <p:sp>
        <p:nvSpPr>
          <p:cNvPr id="2" name="Text Box 261"/>
          <p:cNvSpPr txBox="1">
            <a:spLocks noChangeArrowheads="1"/>
          </p:cNvSpPr>
          <p:nvPr/>
        </p:nvSpPr>
        <p:spPr bwMode="auto">
          <a:xfrm>
            <a:off x="2971800" y="5472113"/>
            <a:ext cx="1295400" cy="36671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spcBef>
                <a:spcPct val="50000"/>
              </a:spcBef>
            </a:pPr>
            <a:endParaRPr lang="en-US">
              <a:ln>
                <a:solidFill>
                  <a:sysClr val="windowText" lastClr="000000"/>
                </a:solidFill>
              </a:ln>
              <a:solidFill>
                <a:sysClr val="windowText" lastClr="000000"/>
              </a:solidFill>
              <a:latin typeface="+mj-lt"/>
            </a:endParaRPr>
          </a:p>
        </p:txBody>
      </p:sp>
      <p:sp>
        <p:nvSpPr>
          <p:cNvPr id="17681" name="Text Box 273"/>
          <p:cNvSpPr txBox="1">
            <a:spLocks noChangeArrowheads="1"/>
          </p:cNvSpPr>
          <p:nvPr/>
        </p:nvSpPr>
        <p:spPr bwMode="auto">
          <a:xfrm>
            <a:off x="4724400" y="25765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High</a:t>
            </a:r>
            <a:endParaRPr lang="en-US" dirty="0">
              <a:ln>
                <a:solidFill>
                  <a:sysClr val="windowText" lastClr="000000"/>
                </a:solidFill>
              </a:ln>
              <a:solidFill>
                <a:sysClr val="windowText" lastClr="000000"/>
              </a:solidFill>
              <a:latin typeface="+mj-lt"/>
            </a:endParaRPr>
          </a:p>
        </p:txBody>
      </p:sp>
      <p:sp>
        <p:nvSpPr>
          <p:cNvPr id="17682" name="Text Box 274"/>
          <p:cNvSpPr txBox="1">
            <a:spLocks noChangeArrowheads="1"/>
          </p:cNvSpPr>
          <p:nvPr/>
        </p:nvSpPr>
        <p:spPr bwMode="auto">
          <a:xfrm>
            <a:off x="6629400" y="2576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ln>
                  <a:solidFill>
                    <a:sysClr val="windowText" lastClr="000000"/>
                  </a:solidFill>
                </a:ln>
                <a:solidFill>
                  <a:sysClr val="windowText" lastClr="000000"/>
                </a:solidFill>
                <a:latin typeface="+mj-lt"/>
              </a:rPr>
              <a:t>Low</a:t>
            </a:r>
            <a:endParaRPr lang="en-US" dirty="0">
              <a:ln>
                <a:solidFill>
                  <a:sysClr val="windowText" lastClr="000000"/>
                </a:solidFill>
              </a:ln>
              <a:solidFill>
                <a:sysClr val="windowText" lastClr="000000"/>
              </a:solidFill>
              <a:latin typeface="+mj-lt"/>
            </a:endParaRPr>
          </a:p>
        </p:txBody>
      </p:sp>
      <p:sp>
        <p:nvSpPr>
          <p:cNvPr id="17683" name="Text Box 275"/>
          <p:cNvSpPr txBox="1">
            <a:spLocks noChangeArrowheads="1"/>
          </p:cNvSpPr>
          <p:nvPr/>
        </p:nvSpPr>
        <p:spPr bwMode="auto">
          <a:xfrm>
            <a:off x="2819400" y="33385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Depends </a:t>
            </a:r>
            <a:endParaRPr lang="en-US" dirty="0">
              <a:ln>
                <a:solidFill>
                  <a:sysClr val="windowText" lastClr="000000"/>
                </a:solidFill>
              </a:ln>
              <a:solidFill>
                <a:sysClr val="windowText" lastClr="000000"/>
              </a:solidFill>
              <a:latin typeface="+mj-lt"/>
            </a:endParaRPr>
          </a:p>
        </p:txBody>
      </p:sp>
      <p:sp>
        <p:nvSpPr>
          <p:cNvPr id="17684" name="Text Box 276"/>
          <p:cNvSpPr txBox="1">
            <a:spLocks noChangeArrowheads="1"/>
          </p:cNvSpPr>
          <p:nvPr/>
        </p:nvSpPr>
        <p:spPr bwMode="auto">
          <a:xfrm>
            <a:off x="4724400" y="33385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Depends </a:t>
            </a:r>
            <a:endParaRPr lang="en-US" dirty="0">
              <a:ln>
                <a:solidFill>
                  <a:sysClr val="windowText" lastClr="000000"/>
                </a:solidFill>
              </a:ln>
              <a:solidFill>
                <a:sysClr val="windowText" lastClr="000000"/>
              </a:solidFill>
              <a:latin typeface="+mj-lt"/>
            </a:endParaRPr>
          </a:p>
        </p:txBody>
      </p:sp>
      <p:sp>
        <p:nvSpPr>
          <p:cNvPr id="17685" name="Text Box 277"/>
          <p:cNvSpPr txBox="1">
            <a:spLocks noChangeArrowheads="1"/>
          </p:cNvSpPr>
          <p:nvPr/>
        </p:nvSpPr>
        <p:spPr bwMode="auto">
          <a:xfrm>
            <a:off x="6629400" y="3338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ln>
                  <a:solidFill>
                    <a:sysClr val="windowText" lastClr="000000"/>
                  </a:solidFill>
                </a:ln>
                <a:solidFill>
                  <a:sysClr val="windowText" lastClr="000000"/>
                </a:solidFill>
                <a:latin typeface="+mj-lt"/>
              </a:rPr>
              <a:t>Good </a:t>
            </a:r>
            <a:endParaRPr lang="en-US" dirty="0">
              <a:ln>
                <a:solidFill>
                  <a:sysClr val="windowText" lastClr="000000"/>
                </a:solidFill>
              </a:ln>
              <a:solidFill>
                <a:sysClr val="windowText" lastClr="000000"/>
              </a:solidFill>
              <a:latin typeface="+mj-lt"/>
            </a:endParaRPr>
          </a:p>
        </p:txBody>
      </p:sp>
      <p:sp>
        <p:nvSpPr>
          <p:cNvPr id="17686" name="Text Box 278"/>
          <p:cNvSpPr txBox="1">
            <a:spLocks noChangeArrowheads="1"/>
          </p:cNvSpPr>
          <p:nvPr/>
        </p:nvSpPr>
        <p:spPr bwMode="auto">
          <a:xfrm>
            <a:off x="2819400" y="5472113"/>
            <a:ext cx="1600200" cy="64633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Cleaning products</a:t>
            </a:r>
            <a:endParaRPr lang="en-US" dirty="0">
              <a:ln>
                <a:solidFill>
                  <a:sysClr val="windowText" lastClr="000000"/>
                </a:solidFill>
              </a:ln>
              <a:solidFill>
                <a:sysClr val="windowText" lastClr="000000"/>
              </a:solidFill>
              <a:latin typeface="+mj-lt"/>
            </a:endParaRPr>
          </a:p>
        </p:txBody>
      </p:sp>
      <p:sp>
        <p:nvSpPr>
          <p:cNvPr id="17687" name="Text Box 279"/>
          <p:cNvSpPr txBox="1">
            <a:spLocks noChangeArrowheads="1"/>
          </p:cNvSpPr>
          <p:nvPr/>
        </p:nvSpPr>
        <p:spPr bwMode="auto">
          <a:xfrm>
            <a:off x="4724400" y="5472113"/>
            <a:ext cx="1600200" cy="64633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Cleaning products</a:t>
            </a:r>
            <a:endParaRPr lang="en-US" dirty="0">
              <a:ln>
                <a:solidFill>
                  <a:sysClr val="windowText" lastClr="000000"/>
                </a:solidFill>
              </a:ln>
              <a:solidFill>
                <a:sysClr val="windowText" lastClr="000000"/>
              </a:solidFill>
              <a:latin typeface="+mj-lt"/>
            </a:endParaRPr>
          </a:p>
        </p:txBody>
      </p:sp>
      <p:sp>
        <p:nvSpPr>
          <p:cNvPr id="17688" name="Text Box 280"/>
          <p:cNvSpPr txBox="1">
            <a:spLocks noChangeArrowheads="1"/>
          </p:cNvSpPr>
          <p:nvPr/>
        </p:nvSpPr>
        <p:spPr bwMode="auto">
          <a:xfrm>
            <a:off x="6629400" y="5472113"/>
            <a:ext cx="16002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ln>
                  <a:solidFill>
                    <a:sysClr val="windowText" lastClr="000000"/>
                  </a:solidFill>
                </a:ln>
                <a:solidFill>
                  <a:sysClr val="windowText" lastClr="000000"/>
                </a:solidFill>
                <a:latin typeface="+mj-lt"/>
              </a:rPr>
              <a:t>Cleaning products</a:t>
            </a:r>
            <a:endParaRPr lang="en-US" dirty="0">
              <a:ln>
                <a:solidFill>
                  <a:sysClr val="windowText" lastClr="000000"/>
                </a:solidFill>
              </a:ln>
              <a:solidFill>
                <a:sysClr val="windowText" lastClr="000000"/>
              </a:solidFill>
              <a:latin typeface="+mj-lt"/>
            </a:endParaRPr>
          </a:p>
        </p:txBody>
      </p:sp>
      <p:sp>
        <p:nvSpPr>
          <p:cNvPr id="17689" name="Text Box 281"/>
          <p:cNvSpPr txBox="1">
            <a:spLocks noChangeArrowheads="1"/>
          </p:cNvSpPr>
          <p:nvPr/>
        </p:nvSpPr>
        <p:spPr bwMode="auto">
          <a:xfrm>
            <a:off x="2819400" y="40243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At your house</a:t>
            </a:r>
            <a:endParaRPr lang="en-US" dirty="0">
              <a:ln>
                <a:solidFill>
                  <a:sysClr val="windowText" lastClr="000000"/>
                </a:solidFill>
              </a:ln>
              <a:solidFill>
                <a:sysClr val="windowText" lastClr="000000"/>
              </a:solidFill>
              <a:latin typeface="+mj-lt"/>
            </a:endParaRPr>
          </a:p>
        </p:txBody>
      </p:sp>
      <p:sp>
        <p:nvSpPr>
          <p:cNvPr id="17690" name="Text Box 282"/>
          <p:cNvSpPr txBox="1">
            <a:spLocks noChangeArrowheads="1"/>
          </p:cNvSpPr>
          <p:nvPr/>
        </p:nvSpPr>
        <p:spPr bwMode="auto">
          <a:xfrm>
            <a:off x="4724400" y="40243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At your house</a:t>
            </a:r>
            <a:endParaRPr lang="en-US" dirty="0">
              <a:ln>
                <a:solidFill>
                  <a:sysClr val="windowText" lastClr="000000"/>
                </a:solidFill>
              </a:ln>
              <a:solidFill>
                <a:sysClr val="windowText" lastClr="000000"/>
              </a:solidFill>
              <a:latin typeface="+mj-lt"/>
            </a:endParaRPr>
          </a:p>
        </p:txBody>
      </p:sp>
      <p:sp>
        <p:nvSpPr>
          <p:cNvPr id="17691" name="Text Box 283"/>
          <p:cNvSpPr txBox="1">
            <a:spLocks noChangeArrowheads="1"/>
          </p:cNvSpPr>
          <p:nvPr/>
        </p:nvSpPr>
        <p:spPr bwMode="auto">
          <a:xfrm>
            <a:off x="6629400" y="40243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ln>
                  <a:solidFill>
                    <a:sysClr val="windowText" lastClr="000000"/>
                  </a:solidFill>
                </a:ln>
                <a:solidFill>
                  <a:sysClr val="windowText" lastClr="000000"/>
                </a:solidFill>
                <a:latin typeface="+mj-lt"/>
              </a:rPr>
              <a:t>At my house </a:t>
            </a:r>
            <a:endParaRPr lang="en-US" dirty="0">
              <a:ln>
                <a:solidFill>
                  <a:sysClr val="windowText" lastClr="000000"/>
                </a:solidFill>
              </a:ln>
              <a:solidFill>
                <a:sysClr val="windowText" lastClr="000000"/>
              </a:solidFill>
              <a:latin typeface="+mj-lt"/>
            </a:endParaRPr>
          </a:p>
        </p:txBody>
      </p:sp>
      <p:sp>
        <p:nvSpPr>
          <p:cNvPr id="17692" name="Text Box 284"/>
          <p:cNvSpPr txBox="1">
            <a:spLocks noChangeArrowheads="1"/>
          </p:cNvSpPr>
          <p:nvPr/>
        </p:nvSpPr>
        <p:spPr bwMode="auto">
          <a:xfrm>
            <a:off x="2819400" y="47863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High</a:t>
            </a:r>
            <a:endParaRPr lang="en-US" dirty="0">
              <a:ln>
                <a:solidFill>
                  <a:sysClr val="windowText" lastClr="000000"/>
                </a:solidFill>
              </a:ln>
              <a:solidFill>
                <a:sysClr val="windowText" lastClr="000000"/>
              </a:solidFill>
              <a:latin typeface="+mj-lt"/>
            </a:endParaRPr>
          </a:p>
        </p:txBody>
      </p:sp>
      <p:sp>
        <p:nvSpPr>
          <p:cNvPr id="17693" name="Text Box 285"/>
          <p:cNvSpPr txBox="1">
            <a:spLocks noChangeArrowheads="1"/>
          </p:cNvSpPr>
          <p:nvPr/>
        </p:nvSpPr>
        <p:spPr bwMode="auto">
          <a:xfrm>
            <a:off x="4724400" y="4786313"/>
            <a:ext cx="16002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dirty="0" smtClean="0">
                <a:ln>
                  <a:solidFill>
                    <a:sysClr val="windowText" lastClr="000000"/>
                  </a:solidFill>
                </a:ln>
                <a:solidFill>
                  <a:sysClr val="windowText" lastClr="000000"/>
                </a:solidFill>
                <a:latin typeface="+mj-lt"/>
              </a:rPr>
              <a:t>Low</a:t>
            </a:r>
            <a:endParaRPr lang="en-US" dirty="0">
              <a:ln>
                <a:solidFill>
                  <a:sysClr val="windowText" lastClr="000000"/>
                </a:solidFill>
              </a:ln>
              <a:solidFill>
                <a:sysClr val="windowText" lastClr="000000"/>
              </a:solidFill>
              <a:latin typeface="+mj-lt"/>
            </a:endParaRPr>
          </a:p>
        </p:txBody>
      </p:sp>
      <p:sp>
        <p:nvSpPr>
          <p:cNvPr id="17694" name="Text Box 286"/>
          <p:cNvSpPr txBox="1">
            <a:spLocks noChangeArrowheads="1"/>
          </p:cNvSpPr>
          <p:nvPr/>
        </p:nvSpPr>
        <p:spPr bwMode="auto">
          <a:xfrm>
            <a:off x="6629400" y="47863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ln>
                  <a:solidFill>
                    <a:sysClr val="windowText" lastClr="000000"/>
                  </a:solidFill>
                </a:ln>
                <a:solidFill>
                  <a:sysClr val="windowText" lastClr="000000"/>
                </a:solidFill>
                <a:latin typeface="+mj-lt"/>
              </a:rPr>
              <a:t>Low</a:t>
            </a:r>
            <a:endParaRPr lang="en-US" dirty="0">
              <a:ln>
                <a:solidFill>
                  <a:sysClr val="windowText" lastClr="000000"/>
                </a:solidFill>
              </a:ln>
              <a:solidFill>
                <a:sysClr val="windowText" lastClr="000000"/>
              </a:solidFill>
              <a:latin typeface="+mj-lt"/>
            </a:endParaRPr>
          </a:p>
        </p:txBody>
      </p:sp>
      <p:pic>
        <p:nvPicPr>
          <p:cNvPr id="18486" name="Picture 13" descr="NFTE_SmallTagLock_PantoneC.eps"/>
          <p:cNvPicPr>
            <a:picLocks noChangeAspect="1"/>
          </p:cNvPicPr>
          <p:nvPr/>
        </p:nvPicPr>
        <p:blipFill>
          <a:blip r:embed="rId3" cstate="print"/>
          <a:srcRect/>
          <a:stretch>
            <a:fillRect/>
          </a:stretch>
        </p:blipFill>
        <p:spPr bwMode="auto">
          <a:xfrm>
            <a:off x="33338" y="6080125"/>
            <a:ext cx="1490662" cy="74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0"/>
            <a:ext cx="7315200" cy="1295400"/>
          </a:xfrm>
        </p:spPr>
        <p:txBody>
          <a:bodyPr/>
          <a:lstStyle/>
          <a:p>
            <a:pPr algn="ctr" eaLnBrk="1" hangingPunct="1"/>
            <a:r>
              <a:rPr dirty="0" smtClean="0">
                <a:ln>
                  <a:noFill/>
                </a:ln>
                <a:ea typeface="ＭＳ Ｐゴシック" pitchFamily="34" charset="-128"/>
              </a:rPr>
              <a:t>Marketing Mix </a:t>
            </a:r>
            <a:endParaRPr sz="2400" dirty="0" smtClean="0">
              <a:ln>
                <a:noFill/>
              </a:ln>
              <a:solidFill>
                <a:srgbClr val="008000"/>
              </a:solidFill>
              <a:ea typeface="ＭＳ Ｐゴシック" pitchFamily="34" charset="-128"/>
            </a:endParaRPr>
          </a:p>
        </p:txBody>
      </p:sp>
      <p:pic>
        <p:nvPicPr>
          <p:cNvPr id="19459"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graphicFrame>
        <p:nvGraphicFramePr>
          <p:cNvPr id="13" name="Diagram 12"/>
          <p:cNvGraphicFramePr/>
          <p:nvPr/>
        </p:nvGraphicFramePr>
        <p:xfrm>
          <a:off x="228600" y="1219200"/>
          <a:ext cx="8686800" cy="4669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p:nvPr/>
        </p:nvCxnSpPr>
        <p:spPr>
          <a:xfrm flipV="1">
            <a:off x="4572000" y="29718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990600" y="28956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8164513" y="28956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400800" y="39401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2720975" y="3940175"/>
            <a:ext cx="0" cy="304800"/>
          </a:xfrm>
          <a:prstGeom prst="line">
            <a:avLst/>
          </a:prstGeom>
        </p:spPr>
        <p:style>
          <a:lnRef idx="3">
            <a:schemeClr val="accent2"/>
          </a:lnRef>
          <a:fillRef idx="0">
            <a:schemeClr val="accent2"/>
          </a:fillRef>
          <a:effectRef idx="2">
            <a:schemeClr val="accent2"/>
          </a:effectRef>
          <a:fontRef idx="minor">
            <a:schemeClr val="tx1"/>
          </a:fontRef>
        </p:style>
      </p:cxnSp>
      <p:sp>
        <p:nvSpPr>
          <p:cNvPr id="3" name="Rounded Rectangle 2"/>
          <p:cNvSpPr/>
          <p:nvPr/>
        </p:nvSpPr>
        <p:spPr>
          <a:xfrm>
            <a:off x="3352800" y="1447800"/>
            <a:ext cx="23622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b="1" dirty="0" smtClean="0">
                <a:solidFill>
                  <a:schemeClr val="tx1"/>
                </a:solidFill>
                <a:latin typeface="+mj-lt"/>
              </a:rPr>
              <a:t>Males, who enjoy wearing and keeping their sneakers or shoes as presentable as </a:t>
            </a:r>
            <a:r>
              <a:rPr lang="en-US" b="1" dirty="0" smtClean="0">
                <a:solidFill>
                  <a:schemeClr val="tx1"/>
                </a:solidFill>
                <a:latin typeface="+mj-lt"/>
              </a:rPr>
              <a:t>possible </a:t>
            </a:r>
            <a:endParaRPr lang="en-US" b="1" dirty="0">
              <a:solidFill>
                <a:schemeClr val="tx1"/>
              </a:solidFill>
              <a:latin typeface="+mj-lt"/>
            </a:endParaRPr>
          </a:p>
        </p:txBody>
      </p:sp>
      <p:sp>
        <p:nvSpPr>
          <p:cNvPr id="15" name="Rounded Rectangle 14"/>
          <p:cNvSpPr/>
          <p:nvPr/>
        </p:nvSpPr>
        <p:spPr>
          <a:xfrm>
            <a:off x="7315199" y="1371600"/>
            <a:ext cx="1643063" cy="1512888"/>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buFont typeface="Arial" pitchFamily="34" charset="0"/>
              <a:buChar char="•"/>
              <a:defRPr/>
            </a:pPr>
            <a:r>
              <a:rPr lang="en-US" b="1" dirty="0" smtClean="0">
                <a:solidFill>
                  <a:schemeClr val="tx1"/>
                </a:solidFill>
                <a:latin typeface="+mj-lt"/>
              </a:rPr>
              <a:t>Business Cards</a:t>
            </a:r>
          </a:p>
          <a:p>
            <a:pPr algn="ctr">
              <a:buFont typeface="Arial" pitchFamily="34" charset="0"/>
              <a:buChar char="•"/>
              <a:defRPr/>
            </a:pPr>
            <a:r>
              <a:rPr lang="en-US" b="1" dirty="0" smtClean="0">
                <a:solidFill>
                  <a:schemeClr val="tx1"/>
                </a:solidFill>
                <a:latin typeface="+mj-lt"/>
              </a:rPr>
              <a:t>Word of mouth </a:t>
            </a:r>
          </a:p>
          <a:p>
            <a:pPr algn="ctr">
              <a:buFont typeface="Arial" pitchFamily="34" charset="0"/>
              <a:buChar char="•"/>
              <a:defRPr/>
            </a:pPr>
            <a:r>
              <a:rPr lang="en-US" b="1" dirty="0" smtClean="0">
                <a:solidFill>
                  <a:schemeClr val="tx1"/>
                </a:solidFill>
                <a:latin typeface="+mj-lt"/>
              </a:rPr>
              <a:t>Website </a:t>
            </a:r>
            <a:endParaRPr lang="en-US" b="1" dirty="0">
              <a:solidFill>
                <a:schemeClr val="tx1"/>
              </a:solidFill>
              <a:latin typeface="+mj-lt"/>
            </a:endParaRPr>
          </a:p>
        </p:txBody>
      </p:sp>
      <p:sp>
        <p:nvSpPr>
          <p:cNvPr id="16" name="Rounded Rectangle 15"/>
          <p:cNvSpPr/>
          <p:nvPr/>
        </p:nvSpPr>
        <p:spPr>
          <a:xfrm>
            <a:off x="152400" y="2514600"/>
            <a:ext cx="1828800" cy="381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b="1" dirty="0" smtClean="0">
                <a:solidFill>
                  <a:schemeClr val="tx1"/>
                </a:solidFill>
                <a:latin typeface="+mj-lt"/>
              </a:rPr>
              <a:t>My </a:t>
            </a:r>
            <a:r>
              <a:rPr lang="en-US" b="1" dirty="0" smtClean="0">
                <a:solidFill>
                  <a:schemeClr val="tx1"/>
                </a:solidFill>
                <a:latin typeface="+mj-lt"/>
              </a:rPr>
              <a:t>house  </a:t>
            </a:r>
            <a:endParaRPr lang="en-US" b="1" dirty="0">
              <a:solidFill>
                <a:schemeClr val="tx1"/>
              </a:solidFill>
              <a:latin typeface="+mj-lt"/>
            </a:endParaRPr>
          </a:p>
        </p:txBody>
      </p:sp>
      <p:sp>
        <p:nvSpPr>
          <p:cNvPr id="17" name="Rounded Rectangle 16"/>
          <p:cNvSpPr/>
          <p:nvPr/>
        </p:nvSpPr>
        <p:spPr>
          <a:xfrm>
            <a:off x="1501775" y="4256088"/>
            <a:ext cx="2438400" cy="1001712"/>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b="1" dirty="0" smtClean="0">
                <a:solidFill>
                  <a:schemeClr val="tx1"/>
                </a:solidFill>
                <a:latin typeface="+mj-lt"/>
              </a:rPr>
              <a:t>A clean pair of shoes or </a:t>
            </a:r>
            <a:r>
              <a:rPr lang="en-US" b="1" dirty="0" smtClean="0">
                <a:solidFill>
                  <a:schemeClr val="tx1"/>
                </a:solidFill>
                <a:latin typeface="+mj-lt"/>
              </a:rPr>
              <a:t>sneakers</a:t>
            </a:r>
            <a:endParaRPr lang="en-US" b="1" dirty="0">
              <a:solidFill>
                <a:schemeClr val="tx1"/>
              </a:solidFill>
              <a:latin typeface="+mj-lt"/>
            </a:endParaRPr>
          </a:p>
        </p:txBody>
      </p:sp>
      <p:sp>
        <p:nvSpPr>
          <p:cNvPr id="18" name="Rounded Rectangle 17"/>
          <p:cNvSpPr/>
          <p:nvPr/>
        </p:nvSpPr>
        <p:spPr>
          <a:xfrm>
            <a:off x="5486400" y="4256088"/>
            <a:ext cx="2243138" cy="1001712"/>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b="1" dirty="0" smtClean="0">
                <a:solidFill>
                  <a:schemeClr val="tx1"/>
                </a:solidFill>
                <a:latin typeface="+mj-lt"/>
              </a:rPr>
              <a:t>$5.00 for a first time customer; $10.00 every other </a:t>
            </a:r>
            <a:r>
              <a:rPr lang="en-US" b="1" dirty="0" smtClean="0">
                <a:solidFill>
                  <a:schemeClr val="tx1"/>
                </a:solidFill>
                <a:latin typeface="+mj-lt"/>
              </a:rPr>
              <a:t>time</a:t>
            </a:r>
            <a:endParaRPr lang="en-US" b="1" dirty="0">
              <a:solidFill>
                <a:schemeClr val="tx1"/>
              </a:solidFill>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13473</TotalTime>
  <Words>5303</Words>
  <Application>Microsoft Office PowerPoint</Application>
  <PresentationFormat>On-screen Show (4:3)</PresentationFormat>
  <Paragraphs>595</Paragraphs>
  <Slides>23</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Flow</vt:lpstr>
      <vt:lpstr>1_Flow</vt:lpstr>
      <vt:lpstr>Worksheet</vt:lpstr>
      <vt:lpstr> </vt:lpstr>
      <vt:lpstr>Fresh Out Of The Box Shoe Clean Comp.   </vt:lpstr>
      <vt:lpstr>Mission Statement</vt:lpstr>
      <vt:lpstr>Business Profile</vt:lpstr>
      <vt:lpstr>Qualifications </vt:lpstr>
      <vt:lpstr>Slide 6</vt:lpstr>
      <vt:lpstr>Target Market Segment</vt:lpstr>
      <vt:lpstr>Competitive Advantage</vt:lpstr>
      <vt:lpstr>Marketing Mix </vt:lpstr>
      <vt:lpstr>Promotional Mix</vt:lpstr>
      <vt:lpstr>Cost of Materials/Labor</vt:lpstr>
      <vt:lpstr>Economics of One Unit</vt:lpstr>
      <vt:lpstr>Average Monthly Fixed Expenses</vt:lpstr>
      <vt:lpstr>Time-Management Plan Schedule for a Typical Week </vt:lpstr>
      <vt:lpstr>Monthly Sales Projections First Year </vt:lpstr>
      <vt:lpstr>Monthly Break-Even Units</vt:lpstr>
      <vt:lpstr>Projected Yearly Income Statement First Year</vt:lpstr>
      <vt:lpstr>Slide 18</vt:lpstr>
      <vt:lpstr>ROS &amp; ROI</vt:lpstr>
      <vt:lpstr>Financing Strategy</vt:lpstr>
      <vt:lpstr>Business Responsibility &amp; Philanthropy</vt:lpstr>
      <vt:lpstr>Business &amp; Personal Goals</vt:lpstr>
      <vt:lpstr>Your going to want new socks!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MHIS</cp:lastModifiedBy>
  <cp:revision>823</cp:revision>
  <cp:lastPrinted>2010-09-07T20:41:36Z</cp:lastPrinted>
  <dcterms:created xsi:type="dcterms:W3CDTF">2009-03-28T18:15:00Z</dcterms:created>
  <dcterms:modified xsi:type="dcterms:W3CDTF">2012-05-14T19:14:19Z</dcterms:modified>
</cp:coreProperties>
</file>