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52" autoAdjust="0"/>
  </p:normalViewPr>
  <p:slideViewPr>
    <p:cSldViewPr>
      <p:cViewPr varScale="1">
        <p:scale>
          <a:sx n="66" d="100"/>
          <a:sy n="66" d="100"/>
        </p:scale>
        <p:origin x="12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402836F-E97B-4D05-A6AC-97DD77E806EF}" type="datetimeFigureOut">
              <a:rPr lang="en-US" smtClean="0"/>
              <a:t>12/19/2018</a:t>
            </a:fld>
            <a:endParaRPr lang="en-US"/>
          </a:p>
        </p:txBody>
      </p:sp>
      <p:sp>
        <p:nvSpPr>
          <p:cNvPr id="16" name="Slide Number Placeholder 15"/>
          <p:cNvSpPr>
            <a:spLocks noGrp="1"/>
          </p:cNvSpPr>
          <p:nvPr>
            <p:ph type="sldNum" sz="quarter" idx="11"/>
          </p:nvPr>
        </p:nvSpPr>
        <p:spPr/>
        <p:txBody>
          <a:bodyPr/>
          <a:lstStyle/>
          <a:p>
            <a:fld id="{B96A6B0D-1252-4135-8D18-9D74D894995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2836F-E97B-4D05-A6AC-97DD77E806EF}"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A6B0D-1252-4135-8D18-9D74D89499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02836F-E97B-4D05-A6AC-97DD77E806EF}"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A6B0D-1252-4135-8D18-9D74D89499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02836F-E97B-4D05-A6AC-97DD77E806EF}" type="datetimeFigureOut">
              <a:rPr lang="en-US" smtClean="0"/>
              <a:t>12/19/2018</a:t>
            </a:fld>
            <a:endParaRPr lang="en-US"/>
          </a:p>
        </p:txBody>
      </p:sp>
      <p:sp>
        <p:nvSpPr>
          <p:cNvPr id="15" name="Slide Number Placeholder 14"/>
          <p:cNvSpPr>
            <a:spLocks noGrp="1"/>
          </p:cNvSpPr>
          <p:nvPr>
            <p:ph type="sldNum" sz="quarter" idx="11"/>
          </p:nvPr>
        </p:nvSpPr>
        <p:spPr/>
        <p:txBody>
          <a:bodyPr/>
          <a:lstStyle/>
          <a:p>
            <a:fld id="{B96A6B0D-1252-4135-8D18-9D74D894995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402836F-E97B-4D05-A6AC-97DD77E806EF}" type="datetimeFigureOut">
              <a:rPr lang="en-US" smtClean="0"/>
              <a:t>12/19/2018</a:t>
            </a:fld>
            <a:endParaRPr lang="en-US"/>
          </a:p>
        </p:txBody>
      </p:sp>
      <p:sp>
        <p:nvSpPr>
          <p:cNvPr id="13" name="Slide Number Placeholder 12"/>
          <p:cNvSpPr>
            <a:spLocks noGrp="1"/>
          </p:cNvSpPr>
          <p:nvPr>
            <p:ph type="sldNum" sz="quarter" idx="11"/>
          </p:nvPr>
        </p:nvSpPr>
        <p:spPr/>
        <p:txBody>
          <a:bodyPr/>
          <a:lstStyle/>
          <a:p>
            <a:fld id="{B96A6B0D-1252-4135-8D18-9D74D894995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402836F-E97B-4D05-A6AC-97DD77E806EF}" type="datetimeFigureOut">
              <a:rPr lang="en-US" smtClean="0"/>
              <a:t>12/19/2018</a:t>
            </a:fld>
            <a:endParaRPr lang="en-US"/>
          </a:p>
        </p:txBody>
      </p:sp>
      <p:sp>
        <p:nvSpPr>
          <p:cNvPr id="9" name="Slide Number Placeholder 8"/>
          <p:cNvSpPr>
            <a:spLocks noGrp="1"/>
          </p:cNvSpPr>
          <p:nvPr>
            <p:ph type="sldNum" sz="quarter" idx="11"/>
          </p:nvPr>
        </p:nvSpPr>
        <p:spPr/>
        <p:txBody>
          <a:bodyPr/>
          <a:lstStyle/>
          <a:p>
            <a:fld id="{B96A6B0D-1252-4135-8D18-9D74D894995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402836F-E97B-4D05-A6AC-97DD77E806EF}" type="datetimeFigureOut">
              <a:rPr lang="en-US" smtClean="0"/>
              <a:t>12/19/2018</a:t>
            </a:fld>
            <a:endParaRPr lang="en-US"/>
          </a:p>
        </p:txBody>
      </p:sp>
      <p:sp>
        <p:nvSpPr>
          <p:cNvPr id="15" name="Slide Number Placeholder 14"/>
          <p:cNvSpPr>
            <a:spLocks noGrp="1"/>
          </p:cNvSpPr>
          <p:nvPr>
            <p:ph type="sldNum" sz="quarter" idx="11"/>
          </p:nvPr>
        </p:nvSpPr>
        <p:spPr/>
        <p:txBody>
          <a:bodyPr/>
          <a:lstStyle/>
          <a:p>
            <a:fld id="{B96A6B0D-1252-4135-8D18-9D74D894995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402836F-E97B-4D05-A6AC-97DD77E806EF}" type="datetimeFigureOut">
              <a:rPr lang="en-US" smtClean="0"/>
              <a:t>12/19/2018</a:t>
            </a:fld>
            <a:endParaRPr lang="en-US"/>
          </a:p>
        </p:txBody>
      </p:sp>
      <p:sp>
        <p:nvSpPr>
          <p:cNvPr id="8" name="Slide Number Placeholder 7"/>
          <p:cNvSpPr>
            <a:spLocks noGrp="1"/>
          </p:cNvSpPr>
          <p:nvPr>
            <p:ph type="sldNum" sz="quarter" idx="11"/>
          </p:nvPr>
        </p:nvSpPr>
        <p:spPr/>
        <p:txBody>
          <a:bodyPr/>
          <a:lstStyle/>
          <a:p>
            <a:fld id="{B96A6B0D-1252-4135-8D18-9D74D894995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402836F-E97B-4D05-A6AC-97DD77E806EF}" type="datetimeFigureOut">
              <a:rPr lang="en-US" smtClean="0"/>
              <a:t>12/19/2018</a:t>
            </a:fld>
            <a:endParaRPr lang="en-US"/>
          </a:p>
        </p:txBody>
      </p:sp>
      <p:sp>
        <p:nvSpPr>
          <p:cNvPr id="6" name="Slide Number Placeholder 5"/>
          <p:cNvSpPr>
            <a:spLocks noGrp="1"/>
          </p:cNvSpPr>
          <p:nvPr>
            <p:ph type="sldNum" sz="quarter" idx="11"/>
          </p:nvPr>
        </p:nvSpPr>
        <p:spPr/>
        <p:txBody>
          <a:bodyPr/>
          <a:lstStyle/>
          <a:p>
            <a:fld id="{B96A6B0D-1252-4135-8D18-9D74D8949955}"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402836F-E97B-4D05-A6AC-97DD77E806EF}" type="datetimeFigureOut">
              <a:rPr lang="en-US" smtClean="0"/>
              <a:t>12/19/2018</a:t>
            </a:fld>
            <a:endParaRPr lang="en-US"/>
          </a:p>
        </p:txBody>
      </p:sp>
      <p:sp>
        <p:nvSpPr>
          <p:cNvPr id="16" name="Slide Number Placeholder 15"/>
          <p:cNvSpPr>
            <a:spLocks noGrp="1"/>
          </p:cNvSpPr>
          <p:nvPr>
            <p:ph type="sldNum" sz="quarter" idx="11"/>
          </p:nvPr>
        </p:nvSpPr>
        <p:spPr/>
        <p:txBody>
          <a:bodyPr/>
          <a:lstStyle/>
          <a:p>
            <a:fld id="{B96A6B0D-1252-4135-8D18-9D74D894995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402836F-E97B-4D05-A6AC-97DD77E806EF}" type="datetimeFigureOut">
              <a:rPr lang="en-US" smtClean="0"/>
              <a:t>12/19/2018</a:t>
            </a:fld>
            <a:endParaRPr lang="en-US"/>
          </a:p>
        </p:txBody>
      </p:sp>
      <p:sp>
        <p:nvSpPr>
          <p:cNvPr id="14" name="Slide Number Placeholder 13"/>
          <p:cNvSpPr>
            <a:spLocks noGrp="1"/>
          </p:cNvSpPr>
          <p:nvPr>
            <p:ph type="sldNum" sz="quarter" idx="11"/>
          </p:nvPr>
        </p:nvSpPr>
        <p:spPr/>
        <p:txBody>
          <a:bodyPr/>
          <a:lstStyle/>
          <a:p>
            <a:fld id="{B96A6B0D-1252-4135-8D18-9D74D894995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402836F-E97B-4D05-A6AC-97DD77E806EF}" type="datetimeFigureOut">
              <a:rPr lang="en-US" smtClean="0"/>
              <a:t>12/19/2018</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96A6B0D-1252-4135-8D18-9D74D89499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3200400"/>
            <a:ext cx="609600" cy="990600"/>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2209800"/>
            <a:ext cx="7543800" cy="1981200"/>
          </a:xfrm>
          <a:solidFill>
            <a:srgbClr val="006600"/>
          </a:solidFill>
        </p:spPr>
        <p:txBody>
          <a:bodyPr>
            <a:normAutofit/>
          </a:bodyPr>
          <a:lstStyle/>
          <a:p>
            <a:pPr algn="ctr"/>
            <a:r>
              <a:rPr lang="en-US" b="1" i="1" dirty="0" smtClean="0">
                <a:effectLst/>
                <a:latin typeface="Arial" panose="020B0604020202020204" pitchFamily="34" charset="0"/>
                <a:cs typeface="Arial" panose="020B0604020202020204" pitchFamily="34" charset="0"/>
              </a:rPr>
              <a:t>Getting Ready for Senior Year</a:t>
            </a:r>
            <a:endParaRPr lang="en-US" b="1"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769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8077200" cy="3657599"/>
          </a:xfrm>
        </p:spPr>
        <p:txBody>
          <a:bodyPr>
            <a:normAutofit fontScale="62500" lnSpcReduction="20000"/>
          </a:bodyPr>
          <a:lstStyle/>
          <a:p>
            <a:pPr>
              <a:buFont typeface="Wingdings" panose="05000000000000000000" pitchFamily="2" charset="2"/>
              <a:buChar char="ü"/>
            </a:pPr>
            <a:r>
              <a:rPr lang="en-US" sz="3600" dirty="0" smtClean="0">
                <a:latin typeface="Arial" panose="020B0604020202020204" pitchFamily="34" charset="0"/>
                <a:cs typeface="Arial" panose="020B0604020202020204" pitchFamily="34" charset="0"/>
              </a:rPr>
              <a:t>By now </a:t>
            </a:r>
            <a:r>
              <a:rPr lang="en-US" sz="3600" smtClean="0">
                <a:latin typeface="Arial" panose="020B0604020202020204" pitchFamily="34" charset="0"/>
                <a:cs typeface="Arial" panose="020B0604020202020204" pitchFamily="34" charset="0"/>
              </a:rPr>
              <a:t>your </a:t>
            </a:r>
            <a:r>
              <a:rPr lang="en-US" sz="3600" b="1" smtClean="0">
                <a:latin typeface="Arial" panose="020B0604020202020204" pitchFamily="34" charset="0"/>
                <a:cs typeface="Arial" panose="020B0604020202020204" pitchFamily="34" charset="0"/>
              </a:rPr>
              <a:t>30</a:t>
            </a:r>
            <a:r>
              <a:rPr lang="en-US" sz="3600" b="1" smtClean="0">
                <a:latin typeface="Arial" panose="020B0604020202020204" pitchFamily="34" charset="0"/>
                <a:cs typeface="Arial" panose="020B0604020202020204" pitchFamily="34" charset="0"/>
              </a:rPr>
              <a:t> </a:t>
            </a:r>
            <a:r>
              <a:rPr lang="en-US" sz="3600" b="1" dirty="0" err="1" smtClean="0">
                <a:latin typeface="Arial" panose="020B0604020202020204" pitchFamily="34" charset="0"/>
                <a:cs typeface="Arial" panose="020B0604020202020204" pitchFamily="34" charset="0"/>
              </a:rPr>
              <a:t>hrs</a:t>
            </a:r>
            <a:r>
              <a:rPr lang="en-US" sz="3600" b="1" dirty="0" smtClean="0">
                <a:latin typeface="Arial" panose="020B0604020202020204" pitchFamily="34" charset="0"/>
                <a:cs typeface="Arial" panose="020B0604020202020204" pitchFamily="34" charset="0"/>
              </a:rPr>
              <a:t> of Service Learning </a:t>
            </a:r>
            <a:r>
              <a:rPr lang="en-US" sz="3600" dirty="0" smtClean="0">
                <a:latin typeface="Arial" panose="020B0604020202020204" pitchFamily="34" charset="0"/>
                <a:cs typeface="Arial" panose="020B0604020202020204" pitchFamily="34" charset="0"/>
              </a:rPr>
              <a:t>is complete, documented, turned into your counselor</a:t>
            </a:r>
          </a:p>
          <a:p>
            <a:pPr>
              <a:buFont typeface="Wingdings" panose="05000000000000000000" pitchFamily="2" charset="2"/>
              <a:buChar char="ü"/>
            </a:pPr>
            <a:endParaRPr lang="en-US" sz="36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n-US" sz="3600" dirty="0" smtClean="0">
                <a:latin typeface="Arial" panose="020B0604020202020204" pitchFamily="34" charset="0"/>
                <a:cs typeface="Arial" panose="020B0604020202020204" pitchFamily="34" charset="0"/>
              </a:rPr>
              <a:t>Complete, document and turn in paperwork on </a:t>
            </a:r>
            <a:r>
              <a:rPr lang="en-US" sz="3600" b="1" dirty="0" smtClean="0">
                <a:latin typeface="Arial" panose="020B0604020202020204" pitchFamily="34" charset="0"/>
                <a:cs typeface="Arial" panose="020B0604020202020204" pitchFamily="34" charset="0"/>
              </a:rPr>
              <a:t>3 job shadows </a:t>
            </a:r>
            <a:r>
              <a:rPr lang="en-US" sz="2900" dirty="0">
                <a:latin typeface="Arial" panose="020B0604020202020204" pitchFamily="34" charset="0"/>
                <a:cs typeface="Arial" panose="020B0604020202020204" pitchFamily="34" charset="0"/>
              </a:rPr>
              <a:t>(you will be expected to use 1 of these on your senior </a:t>
            </a:r>
            <a:r>
              <a:rPr lang="en-US" sz="2900" dirty="0" err="1">
                <a:latin typeface="Arial" panose="020B0604020202020204" pitchFamily="34" charset="0"/>
                <a:cs typeface="Arial" panose="020B0604020202020204" pitchFamily="34" charset="0"/>
              </a:rPr>
              <a:t>ePortfolio</a:t>
            </a:r>
            <a:r>
              <a:rPr lang="en-US" sz="2900" dirty="0" smtClean="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this also goes to your counselor</a:t>
            </a:r>
            <a:endParaRPr lang="en-US" sz="36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p>
          <a:p>
            <a:pPr>
              <a:buFont typeface="Wingdings" panose="05000000000000000000" pitchFamily="2" charset="2"/>
              <a:buChar char="§"/>
            </a:pPr>
            <a:endParaRPr lang="en-US" sz="3600" dirty="0" smtClean="0"/>
          </a:p>
          <a:p>
            <a:pPr marL="0" indent="0">
              <a:buNone/>
            </a:pPr>
            <a:r>
              <a:rPr lang="en-US" sz="4500" b="1" i="1" dirty="0" smtClean="0">
                <a:effectLst/>
                <a:latin typeface="Arial" panose="020B0604020202020204" pitchFamily="34" charset="0"/>
                <a:cs typeface="Arial" panose="020B0604020202020204" pitchFamily="34" charset="0"/>
              </a:rPr>
              <a:t>Now you are ready for June of Junior year . . .</a:t>
            </a:r>
            <a:endParaRPr lang="en-US" sz="4500" b="1" i="1" dirty="0">
              <a:effectLst/>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838200" y="762000"/>
            <a:ext cx="7543800" cy="914400"/>
          </a:xfrm>
        </p:spPr>
        <p:txBody>
          <a:bodyPr/>
          <a:lstStyle/>
          <a:p>
            <a:r>
              <a:rPr lang="en-US" b="1" i="1" dirty="0" smtClean="0">
                <a:effectLst/>
                <a:latin typeface="Arial" panose="020B0604020202020204" pitchFamily="34" charset="0"/>
                <a:cs typeface="Arial" panose="020B0604020202020204" pitchFamily="34" charset="0"/>
              </a:rPr>
              <a:t>Junior Year</a:t>
            </a:r>
            <a:endParaRPr lang="en-US" b="1"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505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458200" cy="5105400"/>
          </a:xfrm>
        </p:spPr>
        <p:txBody>
          <a:bodyPr>
            <a:noAutofit/>
          </a:bodyPr>
          <a:lstStyle/>
          <a:p>
            <a:r>
              <a:rPr lang="en-US" sz="2800" dirty="0" smtClean="0">
                <a:latin typeface="Arial" panose="020B0604020202020204" pitchFamily="34" charset="0"/>
                <a:cs typeface="Arial" panose="020B0604020202020204" pitchFamily="34" charset="0"/>
              </a:rPr>
              <a:t>Ask 2 or 3 adults for letters of recommendation for college</a:t>
            </a:r>
          </a:p>
          <a:p>
            <a:pPr lvl="1"/>
            <a:r>
              <a:rPr lang="en-US" sz="2800" dirty="0" smtClean="0">
                <a:latin typeface="Arial" panose="020B0604020202020204" pitchFamily="34" charset="0"/>
                <a:cs typeface="Arial" panose="020B0604020202020204" pitchFamily="34" charset="0"/>
              </a:rPr>
              <a:t>Who should I ask?</a:t>
            </a:r>
          </a:p>
          <a:p>
            <a:pPr marL="1264158" lvl="2" indent="-514350">
              <a:buFont typeface="+mj-lt"/>
              <a:buAutoNum type="arabicPeriod"/>
            </a:pPr>
            <a:r>
              <a:rPr lang="en-US" sz="2400" dirty="0" smtClean="0">
                <a:latin typeface="Arial" panose="020B0604020202020204" pitchFamily="34" charset="0"/>
                <a:cs typeface="Arial" panose="020B0604020202020204" pitchFamily="34" charset="0"/>
              </a:rPr>
              <a:t>Teachers</a:t>
            </a:r>
          </a:p>
          <a:p>
            <a:pPr marL="1264158" lvl="2" indent="-514350">
              <a:buFont typeface="+mj-lt"/>
              <a:buAutoNum type="arabicPeriod"/>
            </a:pPr>
            <a:r>
              <a:rPr lang="en-US" sz="2400" dirty="0" smtClean="0">
                <a:latin typeface="Arial" panose="020B0604020202020204" pitchFamily="34" charset="0"/>
                <a:cs typeface="Arial" panose="020B0604020202020204" pitchFamily="34" charset="0"/>
              </a:rPr>
              <a:t>Coaches</a:t>
            </a:r>
          </a:p>
          <a:p>
            <a:pPr marL="1264158" lvl="2" indent="-514350">
              <a:buFont typeface="+mj-lt"/>
              <a:buAutoNum type="arabicPeriod"/>
            </a:pPr>
            <a:r>
              <a:rPr lang="en-US" sz="2400" dirty="0" smtClean="0">
                <a:latin typeface="Arial" panose="020B0604020202020204" pitchFamily="34" charset="0"/>
                <a:cs typeface="Arial" panose="020B0604020202020204" pitchFamily="34" charset="0"/>
              </a:rPr>
              <a:t>Program directors or similar persons who you have done programs with or worked for and who know you and could vouch for you in a positive way</a:t>
            </a:r>
          </a:p>
          <a:p>
            <a:pPr marL="1264158" lvl="2" indent="-514350">
              <a:buFont typeface="+mj-lt"/>
              <a:buAutoNum type="arabicPeriod"/>
            </a:pPr>
            <a:r>
              <a:rPr lang="en-US" sz="2400" dirty="0" smtClean="0">
                <a:latin typeface="Arial" panose="020B0604020202020204" pitchFamily="34" charset="0"/>
                <a:cs typeface="Arial" panose="020B0604020202020204" pitchFamily="34" charset="0"/>
              </a:rPr>
              <a:t>Counselors</a:t>
            </a:r>
          </a:p>
          <a:p>
            <a:pPr marL="749808" lvl="2" indent="0">
              <a:buNone/>
            </a:pPr>
            <a:r>
              <a:rPr lang="en-US" sz="2800" dirty="0" smtClean="0">
                <a:latin typeface="Arial" panose="020B0604020202020204" pitchFamily="34" charset="0"/>
                <a:cs typeface="Arial" panose="020B0604020202020204" pitchFamily="34" charset="0"/>
              </a:rPr>
              <a:t>*be strategic in who you ask if you know what you want to do in college/after high school</a:t>
            </a:r>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33400" y="381000"/>
            <a:ext cx="7543800" cy="914400"/>
          </a:xfrm>
        </p:spPr>
        <p:txBody>
          <a:bodyPr/>
          <a:lstStyle/>
          <a:p>
            <a:r>
              <a:rPr lang="en-US" b="1" i="1" dirty="0" smtClean="0">
                <a:effectLst/>
                <a:latin typeface="Arial" panose="020B0604020202020204" pitchFamily="34" charset="0"/>
                <a:cs typeface="Arial" panose="020B0604020202020204" pitchFamily="34" charset="0"/>
              </a:rPr>
              <a:t>June of Junior Year</a:t>
            </a:r>
            <a:endParaRPr lang="en-US" b="1"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4873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458200" cy="5105400"/>
          </a:xfrm>
        </p:spPr>
        <p:txBody>
          <a:bodyPr>
            <a:noAutofit/>
          </a:bodyPr>
          <a:lstStyle/>
          <a:p>
            <a:r>
              <a:rPr lang="en-US" sz="2800" dirty="0" smtClean="0">
                <a:latin typeface="Arial" panose="020B0604020202020204" pitchFamily="34" charset="0"/>
                <a:cs typeface="Arial" panose="020B0604020202020204" pitchFamily="34" charset="0"/>
              </a:rPr>
              <a:t>ALWAYS ask the person face to face first--this is most polite. You need to get used to speaking with adults directly as you approach your senior year.</a:t>
            </a:r>
          </a:p>
          <a:p>
            <a:pPr marL="18288" indent="0">
              <a:buNone/>
            </a:pPr>
            <a:endParaRPr lang="en-US" sz="14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After you ask and should they agree you will follow it up with an e-mail thanking them and giving them a little more information and your resume.</a:t>
            </a:r>
          </a:p>
          <a:p>
            <a:pPr marL="18288" indent="0">
              <a:buNone/>
            </a:pPr>
            <a:endParaRPr lang="en-US" sz="14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It is best to ask BEFORE you go home for the summer so that they can hopefully be written for you over the summer so that when you return in August they are ready for you to use.</a:t>
            </a:r>
          </a:p>
          <a:p>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33400" y="381000"/>
            <a:ext cx="7543800" cy="914400"/>
          </a:xfrm>
        </p:spPr>
        <p:txBody>
          <a:bodyPr/>
          <a:lstStyle/>
          <a:p>
            <a:r>
              <a:rPr lang="en-US" b="1" i="1" dirty="0" smtClean="0">
                <a:effectLst/>
                <a:latin typeface="Arial" panose="020B0604020202020204" pitchFamily="34" charset="0"/>
                <a:cs typeface="Arial" panose="020B0604020202020204" pitchFamily="34" charset="0"/>
              </a:rPr>
              <a:t>How do I ask?</a:t>
            </a:r>
            <a:endParaRPr lang="en-US" b="1"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2834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458200" cy="3886200"/>
          </a:xfrm>
        </p:spPr>
        <p:txBody>
          <a:bodyPr>
            <a:noAutofit/>
          </a:bodyPr>
          <a:lstStyle/>
          <a:p>
            <a:pPr marL="18288" indent="0">
              <a:buNone/>
            </a:pPr>
            <a:r>
              <a:rPr lang="en-US" sz="2400" dirty="0" smtClean="0">
                <a:latin typeface="Arial" panose="020B0604020202020204" pitchFamily="34" charset="0"/>
                <a:cs typeface="Arial" panose="020B0604020202020204" pitchFamily="34" charset="0"/>
              </a:rPr>
              <a:t>Thank you so much for agreeing to write a letter of recommendation for me for college this summer.  I appreciate you taking the time to do this for me.</a:t>
            </a:r>
          </a:p>
          <a:p>
            <a:pPr marL="18288" indent="0">
              <a:buNone/>
            </a:pPr>
            <a:endParaRPr lang="en-US" sz="2400" dirty="0">
              <a:latin typeface="Arial" panose="020B0604020202020204" pitchFamily="34" charset="0"/>
              <a:cs typeface="Arial" panose="020B0604020202020204" pitchFamily="34" charset="0"/>
            </a:endParaRPr>
          </a:p>
          <a:p>
            <a:pPr marL="18288" indent="0">
              <a:buNone/>
            </a:pPr>
            <a:r>
              <a:rPr lang="en-US" sz="2400" dirty="0" smtClean="0">
                <a:latin typeface="Arial" panose="020B0604020202020204" pitchFamily="34" charset="0"/>
                <a:cs typeface="Arial" panose="020B0604020202020204" pitchFamily="34" charset="0"/>
              </a:rPr>
              <a:t>I plan to apply to </a:t>
            </a:r>
            <a:r>
              <a:rPr lang="en-US" sz="2400" dirty="0" err="1" smtClean="0">
                <a:latin typeface="Arial" panose="020B0604020202020204" pitchFamily="34" charset="0"/>
                <a:cs typeface="Arial" panose="020B0604020202020204" pitchFamily="34" charset="0"/>
              </a:rPr>
              <a:t>xxxxx</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xxxxx</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xxxxx</a:t>
            </a:r>
            <a:r>
              <a:rPr lang="en-US" sz="2400" dirty="0" smtClean="0">
                <a:latin typeface="Arial" panose="020B0604020202020204" pitchFamily="34" charset="0"/>
                <a:cs typeface="Arial" panose="020B0604020202020204" pitchFamily="34" charset="0"/>
              </a:rPr>
              <a:t>, and </a:t>
            </a:r>
            <a:r>
              <a:rPr lang="en-US" sz="2400" dirty="0" err="1" smtClean="0">
                <a:latin typeface="Arial" panose="020B0604020202020204" pitchFamily="34" charset="0"/>
                <a:cs typeface="Arial" panose="020B0604020202020204" pitchFamily="34" charset="0"/>
              </a:rPr>
              <a:t>xxxxx</a:t>
            </a:r>
            <a:r>
              <a:rPr lang="en-US" sz="2400" dirty="0" smtClean="0">
                <a:latin typeface="Arial" panose="020B0604020202020204" pitchFamily="34" charset="0"/>
                <a:cs typeface="Arial" panose="020B0604020202020204" pitchFamily="34" charset="0"/>
              </a:rPr>
              <a:t> and I may major in </a:t>
            </a:r>
            <a:r>
              <a:rPr lang="en-US" sz="2400" dirty="0" err="1" smtClean="0">
                <a:latin typeface="Arial" panose="020B0604020202020204" pitchFamily="34" charset="0"/>
                <a:cs typeface="Arial" panose="020B0604020202020204" pitchFamily="34" charset="0"/>
              </a:rPr>
              <a:t>xxxxx</a:t>
            </a:r>
            <a:r>
              <a:rPr lang="en-US" sz="24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(*tell them things they may not get from your resume that may help them write a better letter for you)</a:t>
            </a:r>
          </a:p>
          <a:p>
            <a:pPr marL="18288" indent="0">
              <a:buNone/>
            </a:pPr>
            <a:endParaRPr lang="en-US" sz="2400" dirty="0">
              <a:latin typeface="Arial" panose="020B0604020202020204" pitchFamily="34" charset="0"/>
              <a:cs typeface="Arial" panose="020B0604020202020204" pitchFamily="34" charset="0"/>
            </a:endParaRPr>
          </a:p>
          <a:p>
            <a:pPr marL="18288" indent="0">
              <a:buNone/>
            </a:pPr>
            <a:r>
              <a:rPr lang="en-US" sz="2400" dirty="0" smtClean="0">
                <a:latin typeface="Arial" panose="020B0604020202020204" pitchFamily="34" charset="0"/>
                <a:cs typeface="Arial" panose="020B0604020202020204" pitchFamily="34" charset="0"/>
              </a:rPr>
              <a:t>Attached you will find my resume.</a:t>
            </a:r>
          </a:p>
          <a:p>
            <a:pPr marL="18288" indent="0">
              <a:buNone/>
            </a:pPr>
            <a:endParaRPr lang="en-US" sz="2400" dirty="0">
              <a:latin typeface="Arial" panose="020B0604020202020204" pitchFamily="34" charset="0"/>
              <a:cs typeface="Arial" panose="020B0604020202020204" pitchFamily="34" charset="0"/>
            </a:endParaRPr>
          </a:p>
          <a:p>
            <a:pPr marL="18288" indent="0">
              <a:buNone/>
            </a:pPr>
            <a:r>
              <a:rPr lang="en-US" sz="2400" dirty="0" smtClean="0">
                <a:latin typeface="Arial" panose="020B0604020202020204" pitchFamily="34" charset="0"/>
                <a:cs typeface="Arial" panose="020B0604020202020204" pitchFamily="34" charset="0"/>
              </a:rPr>
              <a:t>Thank you so much and have a great summer.</a:t>
            </a:r>
          </a:p>
          <a:p>
            <a:pPr marL="18288" indent="0">
              <a:buNone/>
            </a:pPr>
            <a:endParaRPr lang="en-US" sz="2800" dirty="0">
              <a:latin typeface="Arial" panose="020B0604020202020204" pitchFamily="34" charset="0"/>
              <a:cs typeface="Arial" panose="020B0604020202020204" pitchFamily="34" charset="0"/>
            </a:endParaRPr>
          </a:p>
          <a:p>
            <a:pPr marL="18288" indent="0">
              <a:buNone/>
            </a:pPr>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33400" y="990600"/>
            <a:ext cx="7543800" cy="914400"/>
          </a:xfrm>
        </p:spPr>
        <p:txBody>
          <a:bodyPr/>
          <a:lstStyle/>
          <a:p>
            <a:r>
              <a:rPr lang="en-US" b="1" i="1" dirty="0" smtClean="0">
                <a:effectLst/>
                <a:latin typeface="Arial" panose="020B0604020202020204" pitchFamily="34" charset="0"/>
                <a:cs typeface="Arial" panose="020B0604020202020204" pitchFamily="34" charset="0"/>
              </a:rPr>
              <a:t>What do I write in my </a:t>
            </a:r>
            <a:br>
              <a:rPr lang="en-US" b="1" i="1" dirty="0" smtClean="0">
                <a:effectLst/>
                <a:latin typeface="Arial" panose="020B0604020202020204" pitchFamily="34" charset="0"/>
                <a:cs typeface="Arial" panose="020B0604020202020204" pitchFamily="34" charset="0"/>
              </a:rPr>
            </a:br>
            <a:r>
              <a:rPr lang="en-US" b="1" i="1" dirty="0" smtClean="0">
                <a:effectLst/>
                <a:latin typeface="Arial" panose="020B0604020202020204" pitchFamily="34" charset="0"/>
                <a:cs typeface="Arial" panose="020B0604020202020204" pitchFamily="34" charset="0"/>
              </a:rPr>
              <a:t>e-mail follow-up?</a:t>
            </a:r>
            <a:endParaRPr lang="en-US" b="1"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3219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458200" cy="3429000"/>
          </a:xfrm>
        </p:spPr>
        <p:txBody>
          <a:bodyPr>
            <a:noAutofit/>
          </a:bodyPr>
          <a:lstStyle/>
          <a:p>
            <a:r>
              <a:rPr lang="en-US" sz="2800" dirty="0" smtClean="0">
                <a:latin typeface="Arial" panose="020B0604020202020204" pitchFamily="34" charset="0"/>
                <a:cs typeface="Arial" panose="020B0604020202020204" pitchFamily="34" charset="0"/>
              </a:rPr>
              <a:t>It is OK to check in with the person writing a letter for you sometime in the summer via e-mail (professionally written of course) to kind of remind them and let them know you hope to have it ready when you get back to school (maybe in mid July?)</a:t>
            </a:r>
            <a:endParaRPr lang="en-US"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33400" y="914400"/>
            <a:ext cx="8229600" cy="1219200"/>
          </a:xfrm>
        </p:spPr>
        <p:txBody>
          <a:bodyPr/>
          <a:lstStyle/>
          <a:p>
            <a:r>
              <a:rPr lang="en-US" b="1" i="1" dirty="0" smtClean="0">
                <a:effectLst/>
                <a:latin typeface="Arial" panose="020B0604020202020204" pitchFamily="34" charset="0"/>
                <a:cs typeface="Arial" panose="020B0604020202020204" pitchFamily="34" charset="0"/>
              </a:rPr>
              <a:t>How do I know if the letters are done?</a:t>
            </a:r>
            <a:endParaRPr lang="en-US" b="1"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35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458200" cy="5867400"/>
          </a:xfrm>
        </p:spPr>
        <p:txBody>
          <a:bodyPr>
            <a:noAutofit/>
          </a:bodyPr>
          <a:lstStyle/>
          <a:p>
            <a:r>
              <a:rPr lang="en-US" sz="2800" dirty="0" smtClean="0">
                <a:latin typeface="Arial" panose="020B0604020202020204" pitchFamily="34" charset="0"/>
                <a:cs typeface="Arial" panose="020B0604020202020204" pitchFamily="34" charset="0"/>
              </a:rPr>
              <a:t>When you return for your senior year hopefully the letters are complete.  That would be a huge relief and now you can concentrate on college applications, scholarship searches, </a:t>
            </a:r>
            <a:r>
              <a:rPr lang="en-US" sz="2800" smtClean="0">
                <a:latin typeface="Arial" panose="020B0604020202020204" pitchFamily="34" charset="0"/>
                <a:cs typeface="Arial" panose="020B0604020202020204" pitchFamily="34" charset="0"/>
              </a:rPr>
              <a:t>program searches and </a:t>
            </a:r>
            <a:r>
              <a:rPr lang="en-US" sz="2800" dirty="0" smtClean="0">
                <a:latin typeface="Arial" panose="020B0604020202020204" pitchFamily="34" charset="0"/>
                <a:cs typeface="Arial" panose="020B0604020202020204" pitchFamily="34" charset="0"/>
              </a:rPr>
              <a:t>your Capstone.</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Mrs. Nguyen’s best advice is to not drag your feet and the stress will not be so overwhelming for senior year.  Push yourself even if you have never done that before.  You are a young adult now and need to practice a good work ethic for college, technical training, the military, or work.</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745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505700" cy="4038600"/>
          </a:xfrm>
        </p:spPr>
        <p:txBody>
          <a:bodyPr>
            <a:normAutofit/>
          </a:bodyPr>
          <a:lstStyle/>
          <a:p>
            <a:r>
              <a:rPr lang="en-US" sz="2800" b="1" dirty="0">
                <a:latin typeface="Arial" panose="020B0604020202020204" pitchFamily="34" charset="0"/>
                <a:cs typeface="Arial" panose="020B0604020202020204" pitchFamily="34" charset="0"/>
              </a:rPr>
              <a:t>It is best to brainstorm with Mrs. Boutilier before you leave for the summer.  </a:t>
            </a:r>
            <a:r>
              <a:rPr lang="en-US" sz="2800" dirty="0">
                <a:latin typeface="Arial" panose="020B0604020202020204" pitchFamily="34" charset="0"/>
                <a:cs typeface="Arial" panose="020B0604020202020204" pitchFamily="34" charset="0"/>
              </a:rPr>
              <a:t>Her office is in the back of the Library.  See her in person, introduce yourself, and chat a bit about what you want to do.  She’s great about helping you brainstorm.  But if you can’t see her in person just e-mail her—she can help you that way too.</a:t>
            </a:r>
          </a:p>
        </p:txBody>
      </p:sp>
      <p:sp>
        <p:nvSpPr>
          <p:cNvPr id="3" name="Title 2"/>
          <p:cNvSpPr>
            <a:spLocks noGrp="1"/>
          </p:cNvSpPr>
          <p:nvPr>
            <p:ph type="title"/>
          </p:nvPr>
        </p:nvSpPr>
        <p:spPr>
          <a:xfrm>
            <a:off x="838200" y="381000"/>
            <a:ext cx="7543800" cy="914400"/>
          </a:xfrm>
        </p:spPr>
        <p:txBody>
          <a:bodyPr/>
          <a:lstStyle/>
          <a:p>
            <a:r>
              <a:rPr lang="en-US" dirty="0" smtClean="0">
                <a:latin typeface="Arial" panose="020B0604020202020204" pitchFamily="34" charset="0"/>
                <a:cs typeface="Arial" panose="020B0604020202020204" pitchFamily="34" charset="0"/>
              </a:rPr>
              <a:t>What about Capstone?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0835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Custom 4">
      <a:dk1>
        <a:sysClr val="windowText" lastClr="000000"/>
      </a:dk1>
      <a:lt1>
        <a:sysClr val="window" lastClr="FFFFFF"/>
      </a:lt1>
      <a:dk2>
        <a:srgbClr val="008000"/>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32</TotalTime>
  <Words>570</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Palatino Linotype</vt:lpstr>
      <vt:lpstr>Wingdings</vt:lpstr>
      <vt:lpstr>Elemental</vt:lpstr>
      <vt:lpstr>Getting Ready for Senior Year</vt:lpstr>
      <vt:lpstr>Junior Year</vt:lpstr>
      <vt:lpstr>June of Junior Year</vt:lpstr>
      <vt:lpstr>How do I ask?</vt:lpstr>
      <vt:lpstr>What do I write in my  e-mail follow-up?</vt:lpstr>
      <vt:lpstr>How do I know if the letters are done?</vt:lpstr>
      <vt:lpstr>PowerPoint Presentation</vt:lpstr>
      <vt:lpstr>What about Capstone?</vt:lpstr>
    </vt:vector>
  </TitlesOfParts>
  <Company>Hartford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Ready for Senior Year</dc:title>
  <dc:creator>Nguyen, Anne M.</dc:creator>
  <cp:lastModifiedBy>Nguyen, Anne</cp:lastModifiedBy>
  <cp:revision>19</cp:revision>
  <dcterms:created xsi:type="dcterms:W3CDTF">2015-05-02T15:59:31Z</dcterms:created>
  <dcterms:modified xsi:type="dcterms:W3CDTF">2018-12-19T14:47:46Z</dcterms:modified>
</cp:coreProperties>
</file>