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20" r:id="rId2"/>
    <p:sldMasterId id="2147483837" r:id="rId3"/>
    <p:sldMasterId id="2147483854" r:id="rId4"/>
  </p:sldMasterIdLst>
  <p:notesMasterIdLst>
    <p:notesMasterId r:id="rId20"/>
  </p:notesMasterIdLst>
  <p:handoutMasterIdLst>
    <p:handoutMasterId r:id="rId21"/>
  </p:handoutMasterIdLst>
  <p:sldIdLst>
    <p:sldId id="291" r:id="rId5"/>
    <p:sldId id="292" r:id="rId6"/>
    <p:sldId id="271" r:id="rId7"/>
    <p:sldId id="272" r:id="rId8"/>
    <p:sldId id="273" r:id="rId9"/>
    <p:sldId id="285" r:id="rId10"/>
    <p:sldId id="288" r:id="rId11"/>
    <p:sldId id="275" r:id="rId12"/>
    <p:sldId id="276" r:id="rId13"/>
    <p:sldId id="296" r:id="rId14"/>
    <p:sldId id="295" r:id="rId15"/>
    <p:sldId id="279" r:id="rId16"/>
    <p:sldId id="281" r:id="rId17"/>
    <p:sldId id="294" r:id="rId18"/>
    <p:sldId id="282" r:id="rId1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DBFF"/>
    <a:srgbClr val="0066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4" autoAdjust="0"/>
    <p:restoredTop sz="82161" autoAdjust="0"/>
  </p:normalViewPr>
  <p:slideViewPr>
    <p:cSldViewPr>
      <p:cViewPr varScale="1">
        <p:scale>
          <a:sx n="64" d="100"/>
          <a:sy n="64" d="100"/>
        </p:scale>
        <p:origin x="159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Units Sold</a:t>
            </a:r>
            <a:endParaRPr lang="en-US" sz="1600" dirty="0"/>
          </a:p>
        </c:rich>
      </c:tx>
      <c:overlay val="0"/>
    </c:title>
    <c:autoTitleDeleted val="0"/>
    <c:plotArea>
      <c:layout>
        <c:manualLayout>
          <c:layoutTarget val="inner"/>
          <c:xMode val="edge"/>
          <c:yMode val="edge"/>
          <c:x val="5.1651241924613282E-2"/>
          <c:y val="0.15465278604102853"/>
          <c:w val="0.922252724672464"/>
          <c:h val="0.71869468307349582"/>
        </c:manualLayout>
      </c:layout>
      <c:barChart>
        <c:barDir val="col"/>
        <c:grouping val="clustered"/>
        <c:varyColors val="0"/>
        <c:ser>
          <c:idx val="0"/>
          <c:order val="0"/>
          <c:tx>
            <c:strRef>
              <c:f>Sheet1!$B$1</c:f>
              <c:strCache>
                <c:ptCount val="1"/>
                <c:pt idx="0">
                  <c:v>Units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0</c:v>
                </c:pt>
                <c:pt idx="1">
                  <c:v>0</c:v>
                </c:pt>
                <c:pt idx="2">
                  <c:v>0</c:v>
                </c:pt>
                <c:pt idx="3">
                  <c:v>0</c:v>
                </c:pt>
                <c:pt idx="4">
                  <c:v>0</c:v>
                </c:pt>
                <c:pt idx="5">
                  <c:v>0</c:v>
                </c:pt>
                <c:pt idx="6">
                  <c:v>6</c:v>
                </c:pt>
                <c:pt idx="7">
                  <c:v>0</c:v>
                </c:pt>
                <c:pt idx="8">
                  <c:v>0</c:v>
                </c:pt>
                <c:pt idx="9">
                  <c:v>0</c:v>
                </c:pt>
                <c:pt idx="10">
                  <c:v>0</c:v>
                </c:pt>
                <c:pt idx="11">
                  <c:v>0</c:v>
                </c:pt>
              </c:numCache>
            </c:numRef>
          </c:val>
          <c:extLst>
            <c:ext xmlns:c16="http://schemas.microsoft.com/office/drawing/2014/chart" uri="{C3380CC4-5D6E-409C-BE32-E72D297353CC}">
              <c16:uniqueId val="{00000000-1510-422F-825D-2DD4EEF39869}"/>
            </c:ext>
          </c:extLst>
        </c:ser>
        <c:dLbls>
          <c:showLegendKey val="0"/>
          <c:showVal val="0"/>
          <c:showCatName val="0"/>
          <c:showSerName val="0"/>
          <c:showPercent val="0"/>
          <c:showBubbleSize val="0"/>
        </c:dLbls>
        <c:gapWidth val="150"/>
        <c:axId val="412258784"/>
        <c:axId val="412259176"/>
      </c:barChart>
      <c:catAx>
        <c:axId val="412258784"/>
        <c:scaling>
          <c:orientation val="minMax"/>
        </c:scaling>
        <c:delete val="0"/>
        <c:axPos val="b"/>
        <c:numFmt formatCode="General" sourceLinked="0"/>
        <c:majorTickMark val="out"/>
        <c:minorTickMark val="none"/>
        <c:tickLblPos val="nextTo"/>
        <c:txPr>
          <a:bodyPr/>
          <a:lstStyle/>
          <a:p>
            <a:pPr>
              <a:defRPr sz="1400"/>
            </a:pPr>
            <a:endParaRPr lang="en-US"/>
          </a:p>
        </c:txPr>
        <c:crossAx val="412259176"/>
        <c:crosses val="autoZero"/>
        <c:auto val="1"/>
        <c:lblAlgn val="ctr"/>
        <c:lblOffset val="100"/>
        <c:noMultiLvlLbl val="0"/>
      </c:catAx>
      <c:valAx>
        <c:axId val="412259176"/>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412258784"/>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443DD1E9-373E-4546-AEF7-A8323C6F19C1}" type="datetimeFigureOut">
              <a:rPr lang="en-US" smtClean="0">
                <a:latin typeface="Arial" charset="0"/>
              </a:rPr>
              <a:pPr/>
              <a:t>12/11/2018</a:t>
            </a:fld>
            <a:endParaRPr lang="en-US" dirty="0">
              <a:latin typeface="Arial" charset="0"/>
            </a:endParaRPr>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BE34B1CC-39E3-4A7E-A15F-DC4711D0D265}" type="slidenum">
              <a:rPr lang="en-US" smtClean="0">
                <a:latin typeface="Arial" charset="0"/>
              </a:rPr>
              <a:pPr/>
              <a:t>‹#›</a:t>
            </a:fld>
            <a:endParaRPr lang="en-US" dirty="0">
              <a:latin typeface="Arial" charset="0"/>
            </a:endParaRPr>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charset="0"/>
              </a:defRPr>
            </a:lvl1pPr>
          </a:lstStyle>
          <a:p>
            <a:fld id="{CB2BB6C2-F5C4-49BC-BD78-FC7E7B1E650B}" type="datetimeFigureOut">
              <a:rPr lang="en-US" smtClean="0"/>
              <a:pPr/>
              <a:t>12/11/2018</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charset="0"/>
              </a:defRPr>
            </a:lvl1pPr>
          </a:lstStyle>
          <a:p>
            <a:fld id="{F3F5A8CD-32A9-4972-A31B-86080B7BBAE7}" type="slidenum">
              <a:rPr lang="en-US" smtClean="0"/>
              <a:pPr/>
              <a:t>‹#›</a:t>
            </a:fld>
            <a:endParaRPr lang="en-US" dirty="0"/>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charset="0"/>
        <a:ea typeface="+mn-ea"/>
        <a:cs typeface="+mn-cs"/>
      </a:defRPr>
    </a:lvl1pPr>
    <a:lvl2pPr marL="457200" algn="l" defTabSz="914400" rtl="0" eaLnBrk="1" latinLnBrk="0" hangingPunct="1">
      <a:defRPr sz="1200" kern="1200">
        <a:solidFill>
          <a:schemeClr val="tx1"/>
        </a:solidFill>
        <a:latin typeface="Arial" charset="0"/>
        <a:ea typeface="+mn-ea"/>
        <a:cs typeface="+mn-cs"/>
      </a:defRPr>
    </a:lvl2pPr>
    <a:lvl3pPr marL="914400" algn="l" defTabSz="914400" rtl="0" eaLnBrk="1" latinLnBrk="0" hangingPunct="1">
      <a:defRPr sz="1200" kern="1200">
        <a:solidFill>
          <a:schemeClr val="tx1"/>
        </a:solidFill>
        <a:latin typeface="Arial" charset="0"/>
        <a:ea typeface="+mn-ea"/>
        <a:cs typeface="+mn-cs"/>
      </a:defRPr>
    </a:lvl3pPr>
    <a:lvl4pPr marL="1371600" algn="l" defTabSz="914400" rtl="0" eaLnBrk="1" latinLnBrk="0" hangingPunct="1">
      <a:defRPr sz="1200" kern="1200">
        <a:solidFill>
          <a:schemeClr val="tx1"/>
        </a:solidFill>
        <a:latin typeface="Arial" charset="0"/>
        <a:ea typeface="+mn-ea"/>
        <a:cs typeface="+mn-cs"/>
      </a:defRPr>
    </a:lvl4pPr>
    <a:lvl5pPr marL="1828800" algn="l" defTabSz="914400" rtl="0" eaLnBrk="1" latinLnBrk="0" hangingPunct="1">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Sherese:</a:t>
            </a:r>
            <a:r>
              <a:rPr lang="en-US" baseline="0" dirty="0"/>
              <a:t> This is </a:t>
            </a:r>
            <a:r>
              <a:rPr lang="en-US" baseline="0" dirty="0" err="1"/>
              <a:t>Stefany</a:t>
            </a:r>
            <a:r>
              <a:rPr lang="en-US" baseline="0" dirty="0"/>
              <a:t> Marjorie. She will be one of the 50,000 immigrant children </a:t>
            </a:r>
            <a:r>
              <a:rPr lang="en-US" baseline="0" dirty="0" smtClean="0"/>
              <a:t>that will be coming to </a:t>
            </a:r>
            <a:r>
              <a:rPr lang="en-US" baseline="0" dirty="0"/>
              <a:t>the </a:t>
            </a:r>
            <a:r>
              <a:rPr lang="en-US" baseline="0" dirty="0" smtClean="0"/>
              <a:t>U.S in </a:t>
            </a:r>
            <a:r>
              <a:rPr lang="en-US" baseline="0" dirty="0"/>
              <a:t>the </a:t>
            </a:r>
            <a:r>
              <a:rPr lang="en-US" baseline="0" dirty="0" smtClean="0"/>
              <a:t>fall of 2015.</a:t>
            </a:r>
            <a:endParaRPr lang="en-US" baseline="0" dirty="0"/>
          </a:p>
          <a:p>
            <a:r>
              <a:rPr lang="en-US" baseline="0" dirty="0"/>
              <a:t>Faith: She will most likely be one of the many that struggle in school because she doesn’t speak the language and she isn’t use to the school system.</a:t>
            </a:r>
          </a:p>
          <a:p>
            <a:r>
              <a:rPr lang="en-US" baseline="0" dirty="0"/>
              <a:t>Both: We were once </a:t>
            </a:r>
            <a:r>
              <a:rPr lang="en-US" baseline="0" dirty="0" err="1"/>
              <a:t>Stefany</a:t>
            </a:r>
            <a:r>
              <a:rPr lang="en-US" baseline="0" dirty="0"/>
              <a:t>.</a:t>
            </a:r>
          </a:p>
          <a:p>
            <a:r>
              <a:rPr lang="en-US" baseline="0" dirty="0" err="1"/>
              <a:t>Sherese</a:t>
            </a:r>
            <a:r>
              <a:rPr lang="en-US" baseline="0" dirty="0"/>
              <a:t>: Except we had our families with us and our languages weren’t far from English.</a:t>
            </a:r>
          </a:p>
          <a:p>
            <a:r>
              <a:rPr lang="en-US" baseline="0" dirty="0"/>
              <a:t>Faith: We had it easier.</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66272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Faith:</a:t>
            </a:r>
            <a:r>
              <a:rPr lang="en-US" baseline="0" dirty="0" smtClean="0"/>
              <a:t> Our goal is to make sure our students are ready to face the real world by being academically, and socially stable. We also make it our duty to prepare these students for their future careers. Another thing that makes us different is that we make sure students are ahead of their academic struggles .</a:t>
            </a:r>
          </a:p>
          <a:p>
            <a:r>
              <a:rPr lang="en-US" baseline="0" dirty="0" smtClean="0"/>
              <a:t>Faith: We are going to be working for the school district  which means that  parents don’t have to pay a cent to us. This way any student attending the schools can attend our program no matter their family income. </a:t>
            </a:r>
          </a:p>
          <a:p>
            <a:r>
              <a:rPr lang="en-US" baseline="0" dirty="0" smtClean="0"/>
              <a:t>Faith:  Global Guiders doesn’t  just tutor we mentor as well, as oppose to our competition who only tutors. In other words we are the whole package.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06699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Sherese</a:t>
            </a:r>
            <a:r>
              <a:rPr lang="en-US" dirty="0"/>
              <a:t>: Our most important qualification is that we are members of our own target market. Also, by </a:t>
            </a:r>
            <a:r>
              <a:rPr lang="en-US" dirty="0" smtClean="0"/>
              <a:t>2024 </a:t>
            </a:r>
            <a:r>
              <a:rPr lang="en-US" dirty="0"/>
              <a:t>we will have all necessary credentials, </a:t>
            </a:r>
            <a:r>
              <a:rPr lang="en-US" dirty="0" smtClean="0"/>
              <a:t>14 </a:t>
            </a:r>
            <a:r>
              <a:rPr lang="en-US" dirty="0"/>
              <a:t>years combined tutoring experience, </a:t>
            </a:r>
            <a:r>
              <a:rPr lang="en-US" dirty="0" smtClean="0"/>
              <a:t>and</a:t>
            </a:r>
            <a:r>
              <a:rPr lang="en-US" baseline="0" dirty="0" smtClean="0"/>
              <a:t> have graduated college.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51129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Faith:</a:t>
            </a:r>
            <a:r>
              <a:rPr lang="en-US" baseline="0" dirty="0" smtClean="0"/>
              <a:t> Global Guiders has projected that we can sell about 6 units in our first year mainly because these schools will be purchasing a yearly contract in preparation of the new school year and we will each be able to visit 3 different schools during the day. One in the morning, one in the afternoon, and one afterschool. Our gross revenue is $216,000 and our net profit is $49,700.</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dirty="0"/>
          </a:p>
        </p:txBody>
      </p:sp>
    </p:spTree>
    <p:extLst>
      <p:ext uri="{BB962C8B-B14F-4D97-AF65-F5344CB8AC3E}">
        <p14:creationId xmlns:p14="http://schemas.microsoft.com/office/powerpoint/2010/main" val="3508386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pPr marL="171450" indent="-171450">
              <a:buFont typeface="Arial" panose="020B0604020202020204" pitchFamily="34" charset="0"/>
              <a:buChar char="•"/>
            </a:pPr>
            <a:r>
              <a:rPr lang="en-US" baseline="0" dirty="0"/>
              <a:t>NFTE suggests to have your Emergency Fund equal to half of your Total Start-Up </a:t>
            </a:r>
            <a:r>
              <a:rPr lang="en-US" baseline="0" dirty="0" smtClean="0"/>
              <a:t>Expenditures</a:t>
            </a:r>
            <a:endParaRPr lang="en-US" baseline="0" dirty="0"/>
          </a:p>
          <a:p>
            <a:pPr marL="171450" indent="-171450">
              <a:buFont typeface="Arial" panose="020B0604020202020204" pitchFamily="34" charset="0"/>
              <a:buChar char="•"/>
            </a:pPr>
            <a:r>
              <a:rPr lang="en-US" baseline="0" dirty="0"/>
              <a:t>To find your Reserve for Fixed Expenses, multiply your monthly fixed expenses (found on the Business Model slide / slide 13) by 3.  This will give you 3 months of cash to cover costs while you initially growing your </a:t>
            </a:r>
            <a:r>
              <a:rPr lang="en-US" baseline="0" dirty="0" smtClean="0"/>
              <a:t>business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Emergency fund is half or whatever makes sense Total start up expenditures/2 or whatever makes sense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Fixed expenses multiply original fixed expenses by 3 (3months worth)</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Sherese: Our business needs about $37,000 to start due to our need for certification, communication, and advertising.  We have also an emergency fund and a cash reserved for fixed so that we are able to support ourselves for at least 3 months if something were to happen to our business. My return on investment is 134%...and my return on sales in 23%.</a:t>
            </a:r>
            <a:endParaRPr lang="en-US" baseline="0" dirty="0"/>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a:p>
        </p:txBody>
      </p:sp>
    </p:spTree>
    <p:extLst>
      <p:ext uri="{BB962C8B-B14F-4D97-AF65-F5344CB8AC3E}">
        <p14:creationId xmlns:p14="http://schemas.microsoft.com/office/powerpoint/2010/main" val="1355727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 Our</a:t>
            </a:r>
            <a:r>
              <a:rPr lang="en-US" baseline="0" dirty="0"/>
              <a:t> future plans are to expand to other schools starting in California, Texas, and Nevada because they have the largest amount of immigrant </a:t>
            </a:r>
            <a:r>
              <a:rPr lang="en-US" baseline="0" dirty="0" smtClean="0"/>
              <a:t>students. </a:t>
            </a:r>
            <a:r>
              <a:rPr lang="en-US" baseline="0" dirty="0"/>
              <a:t>We also plan </a:t>
            </a:r>
            <a:r>
              <a:rPr lang="en-US" baseline="0" dirty="0" smtClean="0"/>
              <a:t>on hiring </a:t>
            </a:r>
            <a:r>
              <a:rPr lang="en-US" baseline="0" dirty="0"/>
              <a:t>our </a:t>
            </a:r>
            <a:r>
              <a:rPr lang="en-US" baseline="0" dirty="0" smtClean="0"/>
              <a:t>first 6 employees</a:t>
            </a:r>
            <a:r>
              <a:rPr lang="en-US" baseline="0" dirty="0"/>
              <a:t>( </a:t>
            </a:r>
            <a:r>
              <a:rPr lang="en-US" baseline="0" dirty="0" smtClean="0"/>
              <a:t>2 </a:t>
            </a:r>
            <a:r>
              <a:rPr lang="en-US" baseline="0" dirty="0"/>
              <a:t>in each state) by the end of year 2.</a:t>
            </a:r>
          </a:p>
          <a:p>
            <a:endParaRPr lang="en-US" baseline="0" dirty="0"/>
          </a:p>
          <a:p>
            <a:r>
              <a:rPr lang="en-US" baseline="0" dirty="0"/>
              <a:t>Faith: We plan on donating 5% of our Annual Net Profit to the Friends of Refugees which is a Nonprofit organization that specializes in ensuring that refugees have a life worth living. By providing their wants and </a:t>
            </a:r>
            <a:r>
              <a:rPr lang="en-US" baseline="0" dirty="0" smtClean="0"/>
              <a:t>needs </a:t>
            </a:r>
            <a:r>
              <a:rPr lang="en-US" baseline="0" dirty="0"/>
              <a:t>such as job placements, English lessons, and school supplies for </a:t>
            </a:r>
            <a:r>
              <a:rPr lang="en-US" baseline="0" dirty="0" smtClean="0"/>
              <a:t>their children</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5A8CD-32A9-4972-A31B-86080B7BBAE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51312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a:t>
            </a:r>
            <a:r>
              <a:rPr lang="en-US" baseline="0" dirty="0"/>
              <a:t> Thank you for your consideration of Global Guiders.</a:t>
            </a:r>
          </a:p>
          <a:p>
            <a:r>
              <a:rPr lang="en-US" baseline="0" dirty="0"/>
              <a:t>Sherese: Your Guide to the Future</a:t>
            </a:r>
            <a:r>
              <a:rPr lang="en-US" baseline="0" dirty="0" smtClean="0"/>
              <a:t>.</a:t>
            </a:r>
          </a:p>
          <a:p>
            <a:r>
              <a:rPr lang="en-US" baseline="0" dirty="0" smtClean="0"/>
              <a:t>Faith: You can find us at GlobalGuidersLLC@gmail.com, our </a:t>
            </a:r>
            <a:r>
              <a:rPr lang="en-US" baseline="0" dirty="0" err="1" smtClean="0"/>
              <a:t>facebook</a:t>
            </a:r>
            <a:r>
              <a:rPr lang="en-US" baseline="0" dirty="0" smtClean="0"/>
              <a:t> page </a:t>
            </a:r>
            <a:r>
              <a:rPr lang="en-US" baseline="0" dirty="0" err="1" smtClean="0"/>
              <a:t>GlobalGuiders</a:t>
            </a:r>
            <a:r>
              <a:rPr lang="en-US" baseline="0" dirty="0" smtClean="0"/>
              <a:t>, LLC, and GlobalGuidersLLC.weebly.com. We will be updating to a .com in the future.</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15</a:t>
            </a:fld>
            <a:endParaRPr lang="en-US" dirty="0"/>
          </a:p>
        </p:txBody>
      </p:sp>
    </p:spTree>
    <p:extLst>
      <p:ext uri="{BB962C8B-B14F-4D97-AF65-F5344CB8AC3E}">
        <p14:creationId xmlns:p14="http://schemas.microsoft.com/office/powerpoint/2010/main" val="326816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Sherese:</a:t>
            </a:r>
            <a:r>
              <a:rPr lang="en-US" baseline="0" dirty="0"/>
              <a:t> </a:t>
            </a:r>
            <a:r>
              <a:rPr lang="en-US" baseline="0" dirty="0" smtClean="0"/>
              <a:t>Hello, I </a:t>
            </a:r>
            <a:r>
              <a:rPr lang="en-US" baseline="0" dirty="0"/>
              <a:t>am Sherese Bennett.</a:t>
            </a:r>
          </a:p>
          <a:p>
            <a:r>
              <a:rPr lang="en-US" baseline="0" dirty="0"/>
              <a:t>Faith: and I am Faith Dean</a:t>
            </a:r>
          </a:p>
          <a:p>
            <a:r>
              <a:rPr lang="en-US" baseline="0" dirty="0"/>
              <a:t>Both: We are Global Guiders.</a:t>
            </a:r>
          </a:p>
          <a:p>
            <a:r>
              <a:rPr lang="en-US" baseline="0" dirty="0" err="1"/>
              <a:t>Sherese</a:t>
            </a:r>
            <a:r>
              <a:rPr lang="en-US" baseline="0" dirty="0"/>
              <a:t>: and we’re here to help children like </a:t>
            </a:r>
            <a:r>
              <a:rPr lang="en-US" baseline="0" dirty="0" err="1"/>
              <a:t>Stefany</a:t>
            </a:r>
            <a:r>
              <a:rPr lang="en-US" baseline="0"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1F1803-9061-4311-B07F-4FA422AA6B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624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Sherese: </a:t>
            </a:r>
            <a:r>
              <a:rPr lang="en-US" dirty="0" smtClean="0"/>
              <a:t>Many</a:t>
            </a:r>
            <a:r>
              <a:rPr lang="en-US" baseline="0" dirty="0" smtClean="0"/>
              <a:t> foreign students find it difficult to adapt to the American school system. This is because s</a:t>
            </a:r>
            <a:r>
              <a:rPr lang="en-US" dirty="0" smtClean="0"/>
              <a:t>chools </a:t>
            </a:r>
            <a:r>
              <a:rPr lang="en-US" dirty="0"/>
              <a:t>today aren’t provided</a:t>
            </a:r>
            <a:r>
              <a:rPr lang="en-US" baseline="0" dirty="0"/>
              <a:t> </a:t>
            </a:r>
            <a:r>
              <a:rPr lang="en-US" baseline="0" dirty="0" smtClean="0"/>
              <a:t>with the skills </a:t>
            </a:r>
            <a:r>
              <a:rPr lang="en-US" baseline="0" dirty="0"/>
              <a:t>or materials necessary to accommodate </a:t>
            </a:r>
            <a:r>
              <a:rPr lang="en-US" baseline="0" dirty="0" smtClean="0"/>
              <a:t>these </a:t>
            </a:r>
            <a:r>
              <a:rPr lang="en-US" baseline="0" dirty="0"/>
              <a:t>student’s particular needs. </a:t>
            </a:r>
          </a:p>
          <a:p>
            <a:r>
              <a:rPr lang="en-US" baseline="0" dirty="0" smtClean="0"/>
              <a:t>Sherese</a:t>
            </a:r>
            <a:r>
              <a:rPr lang="en-US" baseline="0" dirty="0"/>
              <a:t>: Teachers </a:t>
            </a:r>
            <a:r>
              <a:rPr lang="en-US" baseline="0" dirty="0" smtClean="0"/>
              <a:t>have trouble understanding </a:t>
            </a:r>
            <a:r>
              <a:rPr lang="en-US" baseline="0" dirty="0"/>
              <a:t>the social and academic changes that the students are trying to overcome</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Sherese: Because these teachers don’t have these necessary skills they can’t comfort these students when they are faced with a problem</a:t>
            </a:r>
          </a:p>
          <a:p>
            <a:endParaRPr lang="en-US" baseline="0" dirty="0" smtClean="0"/>
          </a:p>
          <a:p>
            <a:endParaRPr lang="en-US" baseline="0" dirty="0" smtClean="0"/>
          </a:p>
          <a:p>
            <a:r>
              <a:rPr lang="en-US" baseline="0" dirty="0" smtClean="0"/>
              <a:t>Sherese: We conducted a survey and 54% of our target market said that they have not been offered help for the struggles they face adjusting to the differences between American schools and schools in their native country. This tells us that providing this program to schools would benefit many immigrant children.</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dirty="0"/>
          </a:p>
        </p:txBody>
      </p:sp>
    </p:spTree>
    <p:extLst>
      <p:ext uri="{BB962C8B-B14F-4D97-AF65-F5344CB8AC3E}">
        <p14:creationId xmlns:p14="http://schemas.microsoft.com/office/powerpoint/2010/main" val="3873949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Faith</a:t>
            </a:r>
            <a:r>
              <a:rPr lang="en-US" baseline="0" dirty="0"/>
              <a:t>: </a:t>
            </a:r>
            <a:r>
              <a:rPr lang="en-US" baseline="0" dirty="0" smtClean="0"/>
              <a:t>We are the support for the students in schools. We </a:t>
            </a:r>
            <a:r>
              <a:rPr lang="en-US" baseline="0" dirty="0"/>
              <a:t>teach from experience. The students can relate to us because we were once those students so when they come to us with their </a:t>
            </a:r>
            <a:r>
              <a:rPr lang="en-US" baseline="0" dirty="0" smtClean="0"/>
              <a:t>problems </a:t>
            </a:r>
            <a:r>
              <a:rPr lang="en-US" baseline="0" dirty="0"/>
              <a:t>we will be able to help </a:t>
            </a:r>
            <a:r>
              <a:rPr lang="en-US" baseline="0" dirty="0" smtClean="0"/>
              <a:t>them.</a:t>
            </a:r>
            <a:endParaRPr lang="en-US" baseline="0" dirty="0"/>
          </a:p>
          <a:p>
            <a:r>
              <a:rPr lang="en-US" dirty="0" smtClean="0"/>
              <a:t>Faith:</a:t>
            </a:r>
            <a:r>
              <a:rPr lang="en-US" baseline="0" dirty="0" smtClean="0"/>
              <a:t> Another important aspect of our program is that these students will never feel isolated or alone because they will be surrounded by peers facing the same struggles in school.</a:t>
            </a:r>
          </a:p>
          <a:p>
            <a:r>
              <a:rPr lang="en-US" baseline="0" dirty="0" smtClean="0"/>
              <a:t>Faith: We will ensure that students keep up not only socially but academically in schools. These students can come to us with their homework or any problems that they may be having in school and we will be sure to provide them with a solution.</a:t>
            </a:r>
            <a:endParaRPr lang="en-US" dirty="0" smtClean="0"/>
          </a:p>
          <a:p>
            <a:r>
              <a:rPr lang="en-US" dirty="0" smtClean="0"/>
              <a:t>Faith:</a:t>
            </a:r>
            <a:r>
              <a:rPr lang="en-US" baseline="0" dirty="0" smtClean="0"/>
              <a:t> On the survey, 64% of our target market said that they would attend our program if it were offered at their school, letting us know that we would have a sufficient amount of attendees needed to continue our program.</a:t>
            </a:r>
          </a:p>
          <a:p>
            <a:r>
              <a:rPr lang="en-US" baseline="0" dirty="0" smtClean="0"/>
              <a:t>Faith: With these advantage we can guide them in the right direction to transition from their old life to their new one.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dirty="0"/>
          </a:p>
        </p:txBody>
      </p:sp>
    </p:spTree>
    <p:extLst>
      <p:ext uri="{BB962C8B-B14F-4D97-AF65-F5344CB8AC3E}">
        <p14:creationId xmlns:p14="http://schemas.microsoft.com/office/powerpoint/2010/main" val="129028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Sherese</a:t>
            </a:r>
            <a:r>
              <a:rPr lang="en-US" dirty="0"/>
              <a:t>:</a:t>
            </a:r>
            <a:r>
              <a:rPr lang="en-US" baseline="0" dirty="0"/>
              <a:t> Global Guiders is an afterschool program that provides a tutoring and mentoring service for grades 6-12.</a:t>
            </a:r>
          </a:p>
          <a:p>
            <a:endParaRPr lang="en-US" baseline="0" dirty="0"/>
          </a:p>
          <a:p>
            <a:r>
              <a:rPr lang="en-US" baseline="0" dirty="0" err="1"/>
              <a:t>Sherese</a:t>
            </a:r>
            <a:r>
              <a:rPr lang="en-US" baseline="0" dirty="0"/>
              <a:t>: During the tutoring aspect of the program we help immigrant students understand and keep up with the modern curriculum taught in schools today. Grades 6-8 will attend on Mondays and Tuesdays and Grades 9-12 will attend on Wednesdays, Thursdays and Fridays given that older students may already have a different native language and will take more time to adjust.</a:t>
            </a:r>
          </a:p>
          <a:p>
            <a:endParaRPr lang="en-US" baseline="0" dirty="0"/>
          </a:p>
          <a:p>
            <a:r>
              <a:rPr lang="en-US" baseline="0" dirty="0" err="1"/>
              <a:t>Sherese</a:t>
            </a:r>
            <a:r>
              <a:rPr lang="en-US" baseline="0" dirty="0"/>
              <a:t>: During the mentorship aspect of our program we will be helping students adapt to the school system socially, mentally, and emotionally. Whether that be with learning to ask for help, making friends, and/ or coping with the stress that comes with school.</a:t>
            </a:r>
          </a:p>
          <a:p>
            <a:endParaRPr lang="en-US" baseline="0" dirty="0"/>
          </a:p>
          <a:p>
            <a:r>
              <a:rPr lang="en-US" baseline="0" dirty="0"/>
              <a:t>Sherese: Students in this program with be surrounded by children just like </a:t>
            </a:r>
            <a:r>
              <a:rPr lang="en-US" baseline="0" dirty="0" smtClean="0"/>
              <a:t>them meaning they </a:t>
            </a:r>
            <a:r>
              <a:rPr lang="en-US" baseline="0" dirty="0"/>
              <a:t>can relate to each other which builds life long friendships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dirty="0"/>
          </a:p>
        </p:txBody>
      </p:sp>
    </p:spTree>
    <p:extLst>
      <p:ext uri="{BB962C8B-B14F-4D97-AF65-F5344CB8AC3E}">
        <p14:creationId xmlns:p14="http://schemas.microsoft.com/office/powerpoint/2010/main" val="182305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a:t>
            </a:r>
            <a:r>
              <a:rPr lang="en-US" baseline="0" dirty="0"/>
              <a:t> Global Guiders’ </a:t>
            </a:r>
            <a:r>
              <a:rPr lang="en-US" baseline="0" dirty="0" smtClean="0"/>
              <a:t>mission </a:t>
            </a:r>
            <a:r>
              <a:rPr lang="en-US" baseline="0" dirty="0"/>
              <a:t>is to ensure that immigrant students adapt to the American school system easily.</a:t>
            </a:r>
          </a:p>
          <a:p>
            <a:r>
              <a:rPr lang="en-US" baseline="0" dirty="0"/>
              <a:t>Faith: Our social impact is </a:t>
            </a:r>
            <a:r>
              <a:rPr lang="en-US" baseline="0" dirty="0" smtClean="0"/>
              <a:t>that we provide </a:t>
            </a:r>
            <a:r>
              <a:rPr lang="en-US" baseline="0" dirty="0"/>
              <a:t>immigrants </a:t>
            </a:r>
            <a:r>
              <a:rPr lang="en-US" baseline="0" dirty="0" smtClean="0"/>
              <a:t>with the </a:t>
            </a:r>
            <a:r>
              <a:rPr lang="en-US" baseline="0" dirty="0"/>
              <a:t>confidence that they </a:t>
            </a:r>
            <a:r>
              <a:rPr lang="en-US" baseline="0" dirty="0" smtClean="0"/>
              <a:t>need to know that they are </a:t>
            </a:r>
            <a:r>
              <a:rPr lang="en-US" baseline="0" dirty="0"/>
              <a:t>as educated as their peers.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dirty="0"/>
          </a:p>
        </p:txBody>
      </p:sp>
    </p:spTree>
    <p:extLst>
      <p:ext uri="{BB962C8B-B14F-4D97-AF65-F5344CB8AC3E}">
        <p14:creationId xmlns:p14="http://schemas.microsoft.com/office/powerpoint/2010/main" val="1832358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Sherese: At</a:t>
            </a:r>
            <a:r>
              <a:rPr lang="en-US" baseline="0" dirty="0"/>
              <a:t> Global Guiders our economics of one unit is One Yearly Tutoring/Mentoring Contract. During each daily session students will receive one and a half hours of </a:t>
            </a:r>
            <a:r>
              <a:rPr lang="en-US" baseline="0" dirty="0" smtClean="0"/>
              <a:t>Tutoring/Mentoring. We </a:t>
            </a:r>
            <a:r>
              <a:rPr lang="en-US" baseline="0" dirty="0"/>
              <a:t>chose this unit because this makes it easier for schools to keep up with their payments. Also we want to be able to be with and guide the students throughout the entire school year because we feel that that is enough time for them to begin to successfully adapt to the school system.</a:t>
            </a:r>
          </a:p>
          <a:p>
            <a:endParaRPr lang="en-US" baseline="0" dirty="0"/>
          </a:p>
          <a:p>
            <a:r>
              <a:rPr lang="en-US" baseline="0" dirty="0"/>
              <a:t>Sherese: </a:t>
            </a:r>
            <a:r>
              <a:rPr lang="en-US" baseline="0" dirty="0" smtClean="0"/>
              <a:t>We are priced at $36,000 which is very competitive. As </a:t>
            </a:r>
            <a:r>
              <a:rPr lang="en-US" baseline="0" dirty="0"/>
              <a:t>you can see the expenses for our economics of one unit is mostly labor with an added variable cost of gas for the both of us to get to and from the </a:t>
            </a:r>
            <a:r>
              <a:rPr lang="en-US" baseline="0" dirty="0" smtClean="0"/>
              <a:t>schools, leaving </a:t>
            </a:r>
            <a:r>
              <a:rPr lang="en-US" baseline="0" dirty="0"/>
              <a:t>us with a profit </a:t>
            </a:r>
            <a:r>
              <a:rPr lang="en-US" baseline="0" dirty="0" smtClean="0"/>
              <a:t>of $28,630. We </a:t>
            </a:r>
            <a:r>
              <a:rPr lang="en-US" baseline="0" dirty="0"/>
              <a:t>also have our fixed expenses in which you can </a:t>
            </a:r>
            <a:r>
              <a:rPr lang="en-US" baseline="0" dirty="0" smtClean="0"/>
              <a:t>see, apart from salary, </a:t>
            </a:r>
            <a:r>
              <a:rPr lang="en-US" baseline="0" dirty="0"/>
              <a:t>is mostly Insurance providing us with $1million liability and $200 Auto insurance.  We will also have home offices </a:t>
            </a:r>
            <a:r>
              <a:rPr lang="en-US" baseline="0" dirty="0" smtClean="0"/>
              <a:t>for </a:t>
            </a:r>
            <a:r>
              <a:rPr lang="en-US" baseline="0" dirty="0"/>
              <a:t>which we will be paying rent. And we have depreciated the equipment necessary to successfully complete each session</a:t>
            </a:r>
            <a:r>
              <a:rPr lang="en-US" baseline="0" dirty="0" smtClean="0"/>
              <a:t>.</a:t>
            </a:r>
          </a:p>
          <a:p>
            <a:endParaRPr lang="en-US" baseline="0" dirty="0" smtClean="0"/>
          </a:p>
          <a:p>
            <a:r>
              <a:rPr lang="en-US" baseline="0" dirty="0" smtClean="0"/>
              <a:t>Sherese: We break even at less than 1 yearly contract a month.</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dirty="0"/>
          </a:p>
        </p:txBody>
      </p:sp>
    </p:spTree>
    <p:extLst>
      <p:ext uri="{BB962C8B-B14F-4D97-AF65-F5344CB8AC3E}">
        <p14:creationId xmlns:p14="http://schemas.microsoft.com/office/powerpoint/2010/main" val="155631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Faith: Global Guiders is in the Education &amp; Training Industry and Americans spend $43 billion dollars on this industry every year. Our target market are school districts including co-ed</a:t>
            </a:r>
            <a:r>
              <a:rPr lang="en-US" baseline="0" dirty="0" smtClean="0"/>
              <a:t> schools of middle to lower income  with a high percentage of immigrants students that struggle in school. In the first few years of our business we will target schools in the urban areas of Connecticut meaning that these schools will most likely have improper resources to prepare these students for college and future careers which causes concern.</a:t>
            </a:r>
          </a:p>
          <a:p>
            <a:endParaRPr lang="en-US" baseline="0" dirty="0" smtClean="0"/>
          </a:p>
          <a:p>
            <a:r>
              <a:rPr lang="en-US" baseline="0" dirty="0" smtClean="0"/>
              <a:t>Faith: We started off with the population of schools in Urban areas of Connecticut. Then we brought it down to all the co-ed public schools with a high percentage of immigrants, and finally we decided to focus on 1% of those schools.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a:p>
        </p:txBody>
      </p:sp>
    </p:spTree>
    <p:extLst>
      <p:ext uri="{BB962C8B-B14F-4D97-AF65-F5344CB8AC3E}">
        <p14:creationId xmlns:p14="http://schemas.microsoft.com/office/powerpoint/2010/main" val="264718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Sherese: To market Global Guiders to that</a:t>
            </a:r>
            <a:r>
              <a:rPr lang="en-US" baseline="0" dirty="0" smtClean="0"/>
              <a:t> 1% (13 schools) we will be using social media platforms such as Facebook to inform the schools and parents of our program. We will also be giving Global Guiders pens to our participants and use our Global Guiders car magnets to ensure that potential customers will remember us. We will be having meetings with principles of urban schools and later board of education members so that we are able to educate them on our business, whether that be over the phone or in person.  Also, our website will be available for schools and parents to learn more about our tutors, mission, and contact information.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dirty="0"/>
          </a:p>
        </p:txBody>
      </p:sp>
    </p:spTree>
    <p:extLst>
      <p:ext uri="{BB962C8B-B14F-4D97-AF65-F5344CB8AC3E}">
        <p14:creationId xmlns:p14="http://schemas.microsoft.com/office/powerpoint/2010/main" val="3542242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8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26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582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412905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74582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0434549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671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04206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36441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77850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2995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913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24663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49402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87767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41467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3245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58870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831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0037277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391829174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306203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1681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23105615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42970B-D3F7-455B-B431-EE4D6888DE51}"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234479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pPr/>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681500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42970B-D3F7-455B-B431-EE4D6888DE51}" type="datetimeFigureOut">
              <a:rPr lang="en-US" smtClean="0"/>
              <a:pPr/>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759428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pPr/>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4131027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2358385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2458470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8069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5738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1895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880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74005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85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39493493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287599514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2133176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876406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7918430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300764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457270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8188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3482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463273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121643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681007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858269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6645404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064192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950313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908512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848225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094981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08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38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40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12/11/2018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84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fld id="{6742970B-D3F7-455B-B431-EE4D6888DE51}" type="datetimeFigureOut">
              <a:rPr lang="en-US" smtClean="0">
                <a:solidFill>
                  <a:prstClr val="black">
                    <a:tint val="75000"/>
                  </a:prstClr>
                </a:solidFill>
              </a:rPr>
              <a:pPr/>
              <a:t>12/11/2018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6473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Arial"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42970B-D3F7-455B-B431-EE4D6888DE51}" type="datetimeFigureOut">
              <a:rPr lang="en-US" smtClean="0">
                <a:solidFill>
                  <a:prstClr val="black">
                    <a:tint val="75000"/>
                  </a:prstClr>
                </a:solidFill>
              </a:rPr>
              <a:pPr/>
              <a:t>12/11/2018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902142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42970B-D3F7-455B-B431-EE4D6888DE51}" type="datetimeFigureOut">
              <a:rPr lang="en-US" smtClean="0">
                <a:solidFill>
                  <a:prstClr val="black">
                    <a:tint val="75000"/>
                  </a:prstClr>
                </a:solidFill>
              </a:rPr>
              <a:pPr/>
              <a:t>12/11/2018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080198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42970B-D3F7-455B-B431-EE4D6888DE51}"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12/11/2018</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F05719-60C6-4F50-8ADE-5A9206F1B5F5}" type="slidenum">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7416859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5.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13.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16.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053" t="19848" r="2292" b="19085"/>
          <a:stretch/>
        </p:blipFill>
        <p:spPr>
          <a:xfrm>
            <a:off x="381000" y="1905000"/>
            <a:ext cx="47244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rotWithShape="1">
          <a:blip r:embed="rId4"/>
          <a:srcRect l="30000"/>
          <a:stretch/>
        </p:blipFill>
        <p:spPr>
          <a:xfrm>
            <a:off x="5791200" y="1076325"/>
            <a:ext cx="2792203" cy="3876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23734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89732009"/>
              </p:ext>
            </p:extLst>
          </p:nvPr>
        </p:nvGraphicFramePr>
        <p:xfrm>
          <a:off x="533402" y="1362519"/>
          <a:ext cx="7955280" cy="2956560"/>
        </p:xfrm>
        <a:graphic>
          <a:graphicData uri="http://schemas.openxmlformats.org/drawingml/2006/table">
            <a:tbl>
              <a:tblPr firstRow="1" bandRow="1">
                <a:tableStyleId>{5C22544A-7EE6-4342-B048-85BDC9FD1C3A}</a:tableStyleId>
              </a:tblPr>
              <a:tblGrid>
                <a:gridCol w="1988820">
                  <a:extLst>
                    <a:ext uri="{9D8B030D-6E8A-4147-A177-3AD203B41FA5}">
                      <a16:colId xmlns:a16="http://schemas.microsoft.com/office/drawing/2014/main" val="20000"/>
                    </a:ext>
                  </a:extLst>
                </a:gridCol>
                <a:gridCol w="1988820">
                  <a:extLst>
                    <a:ext uri="{9D8B030D-6E8A-4147-A177-3AD203B41FA5}">
                      <a16:colId xmlns:a16="http://schemas.microsoft.com/office/drawing/2014/main" val="20001"/>
                    </a:ext>
                  </a:extLst>
                </a:gridCol>
                <a:gridCol w="1988820">
                  <a:extLst>
                    <a:ext uri="{9D8B030D-6E8A-4147-A177-3AD203B41FA5}">
                      <a16:colId xmlns:a16="http://schemas.microsoft.com/office/drawing/2014/main" val="20002"/>
                    </a:ext>
                  </a:extLst>
                </a:gridCol>
                <a:gridCol w="1988820">
                  <a:extLst>
                    <a:ext uri="{9D8B030D-6E8A-4147-A177-3AD203B41FA5}">
                      <a16:colId xmlns:a16="http://schemas.microsoft.com/office/drawing/2014/main" val="20003"/>
                    </a:ext>
                  </a:extLst>
                </a:gridCol>
              </a:tblGrid>
              <a:tr h="731520">
                <a:tc>
                  <a:txBody>
                    <a:bodyPr/>
                    <a:lstStyle/>
                    <a:p>
                      <a:r>
                        <a:rPr lang="en-US" sz="1600" dirty="0">
                          <a:latin typeface="Arial" charset="0"/>
                        </a:rPr>
                        <a:t>Unique</a:t>
                      </a:r>
                      <a:r>
                        <a:rPr lang="en-US" sz="1600" baseline="0" dirty="0">
                          <a:latin typeface="Arial" charset="0"/>
                        </a:rPr>
                        <a:t> Factors</a:t>
                      </a:r>
                      <a:endParaRPr lang="en-US" sz="1600" dirty="0">
                        <a:latin typeface="Arial" charset="0"/>
                      </a:endParaRPr>
                    </a:p>
                  </a:txBody>
                  <a:tcPr>
                    <a:solidFill>
                      <a:schemeClr val="tx1"/>
                    </a:solidFill>
                  </a:tcPr>
                </a:tc>
                <a:tc>
                  <a:txBody>
                    <a:bodyPr/>
                    <a:lstStyle/>
                    <a:p>
                      <a:pPr algn="ctr"/>
                      <a:r>
                        <a:rPr lang="en-US" sz="1600" dirty="0" smtClean="0">
                          <a:solidFill>
                            <a:schemeClr val="bg2"/>
                          </a:solidFill>
                          <a:latin typeface="Arial" charset="0"/>
                        </a:rPr>
                        <a:t>Global</a:t>
                      </a:r>
                      <a:r>
                        <a:rPr lang="en-US" sz="1600" baseline="0" dirty="0" smtClean="0">
                          <a:solidFill>
                            <a:schemeClr val="bg2"/>
                          </a:solidFill>
                          <a:latin typeface="Arial" charset="0"/>
                        </a:rPr>
                        <a:t> Guiders</a:t>
                      </a:r>
                      <a:endParaRPr lang="en-US" sz="1600" dirty="0">
                        <a:solidFill>
                          <a:schemeClr val="bg2"/>
                        </a:solidFill>
                        <a:latin typeface="Arial" charset="0"/>
                      </a:endParaRPr>
                    </a:p>
                  </a:txBody>
                  <a:tcPr>
                    <a:solidFill>
                      <a:schemeClr val="accent2">
                        <a:lumMod val="75000"/>
                      </a:schemeClr>
                    </a:solidFill>
                  </a:tcPr>
                </a:tc>
                <a:tc>
                  <a:txBody>
                    <a:bodyPr/>
                    <a:lstStyle/>
                    <a:p>
                      <a:r>
                        <a:rPr lang="en-US" sz="1600" dirty="0" smtClean="0">
                          <a:latin typeface="Arial" charset="0"/>
                        </a:rPr>
                        <a:t>Grade</a:t>
                      </a:r>
                      <a:r>
                        <a:rPr lang="en-US" sz="1600" baseline="0" dirty="0" smtClean="0">
                          <a:latin typeface="Arial" charset="0"/>
                        </a:rPr>
                        <a:t> Power</a:t>
                      </a:r>
                      <a:endParaRPr lang="en-US" sz="1600" dirty="0">
                        <a:latin typeface="Arial" charset="0"/>
                      </a:endParaRPr>
                    </a:p>
                  </a:txBody>
                  <a:tcPr>
                    <a:solidFill>
                      <a:schemeClr val="tx1"/>
                    </a:solidFill>
                  </a:tcPr>
                </a:tc>
                <a:tc>
                  <a:txBody>
                    <a:bodyPr/>
                    <a:lstStyle/>
                    <a:p>
                      <a:r>
                        <a:rPr lang="en-US" sz="1600" dirty="0" smtClean="0">
                          <a:latin typeface="Arial" charset="0"/>
                        </a:rPr>
                        <a:t>Prep</a:t>
                      </a:r>
                      <a:r>
                        <a:rPr lang="en-US" sz="1600" baseline="0" dirty="0" smtClean="0">
                          <a:latin typeface="Arial" charset="0"/>
                        </a:rPr>
                        <a:t> Now tutoring </a:t>
                      </a:r>
                      <a:endParaRPr lang="en-US" sz="1600" dirty="0">
                        <a:latin typeface="Arial" charset="0"/>
                      </a:endParaRPr>
                    </a:p>
                  </a:txBody>
                  <a:tcPr>
                    <a:solidFill>
                      <a:schemeClr val="tx1"/>
                    </a:solidFill>
                  </a:tcPr>
                </a:tc>
                <a:extLst>
                  <a:ext uri="{0D108BD9-81ED-4DB2-BD59-A6C34878D82A}">
                    <a16:rowId xmlns:a16="http://schemas.microsoft.com/office/drawing/2014/main" val="10000"/>
                  </a:ext>
                </a:extLst>
              </a:tr>
              <a:tr h="822960">
                <a:tc>
                  <a:txBody>
                    <a:bodyPr/>
                    <a:lstStyle/>
                    <a:p>
                      <a:r>
                        <a:rPr lang="en-US" sz="1600" dirty="0" smtClean="0">
                          <a:latin typeface="Arial" charset="0"/>
                        </a:rPr>
                        <a:t>Goals</a:t>
                      </a:r>
                      <a:r>
                        <a:rPr lang="en-US" sz="1600" baseline="0" dirty="0" smtClean="0">
                          <a:latin typeface="Arial" charset="0"/>
                        </a:rPr>
                        <a:t> </a:t>
                      </a:r>
                      <a:endParaRPr lang="en-US" sz="1600" dirty="0">
                        <a:latin typeface="Arial" charset="0"/>
                      </a:endParaRPr>
                    </a:p>
                  </a:txBody>
                  <a:tcPr/>
                </a:tc>
                <a:tc>
                  <a:txBody>
                    <a:bodyPr/>
                    <a:lstStyle/>
                    <a:p>
                      <a:r>
                        <a:rPr lang="en-US" sz="1600" dirty="0" smtClean="0">
                          <a:latin typeface="Arial" charset="0"/>
                        </a:rPr>
                        <a:t>Prepares</a:t>
                      </a:r>
                      <a:r>
                        <a:rPr lang="en-US" sz="1600" baseline="0" dirty="0" smtClean="0">
                          <a:latin typeface="Arial" charset="0"/>
                        </a:rPr>
                        <a:t> students for life &amp; future careers</a:t>
                      </a:r>
                      <a:endParaRPr lang="en-US" sz="1600" dirty="0">
                        <a:latin typeface="Arial" charset="0"/>
                      </a:endParaRPr>
                    </a:p>
                  </a:txBody>
                  <a:tcPr>
                    <a:solidFill>
                      <a:schemeClr val="accent1">
                        <a:lumMod val="40000"/>
                        <a:lumOff val="60000"/>
                      </a:schemeClr>
                    </a:solidFill>
                  </a:tcPr>
                </a:tc>
                <a:tc>
                  <a:txBody>
                    <a:bodyPr/>
                    <a:lstStyle/>
                    <a:p>
                      <a:r>
                        <a:rPr lang="en-US" sz="1600" dirty="0" smtClean="0">
                          <a:latin typeface="Arial" charset="0"/>
                        </a:rPr>
                        <a:t>Only</a:t>
                      </a:r>
                      <a:r>
                        <a:rPr lang="en-US" sz="1600" baseline="0" dirty="0" smtClean="0">
                          <a:latin typeface="Arial" charset="0"/>
                        </a:rPr>
                        <a:t> p</a:t>
                      </a:r>
                      <a:r>
                        <a:rPr lang="en-US" sz="1600" dirty="0" smtClean="0">
                          <a:latin typeface="Arial" charset="0"/>
                        </a:rPr>
                        <a:t>repares students</a:t>
                      </a:r>
                      <a:r>
                        <a:rPr lang="en-US" sz="1600" baseline="0" dirty="0" smtClean="0">
                          <a:latin typeface="Arial" charset="0"/>
                        </a:rPr>
                        <a:t> for academic-related success </a:t>
                      </a:r>
                      <a:endParaRPr lang="en-US" sz="1600" dirty="0">
                        <a:latin typeface="Arial" charset="0"/>
                      </a:endParaRPr>
                    </a:p>
                  </a:txBody>
                  <a:tcPr/>
                </a:tc>
                <a:tc>
                  <a:txBody>
                    <a:bodyPr/>
                    <a:lstStyle/>
                    <a:p>
                      <a:r>
                        <a:rPr lang="en-US" sz="1600" dirty="0" smtClean="0">
                          <a:latin typeface="Arial" charset="0"/>
                        </a:rPr>
                        <a:t>Only Prepares</a:t>
                      </a:r>
                      <a:r>
                        <a:rPr lang="en-US" sz="1600" baseline="0" dirty="0" smtClean="0">
                          <a:latin typeface="Arial" charset="0"/>
                        </a:rPr>
                        <a:t> students for tests </a:t>
                      </a:r>
                      <a:endParaRPr lang="en-US" sz="1600" dirty="0">
                        <a:latin typeface="Arial" charset="0"/>
                      </a:endParaRPr>
                    </a:p>
                  </a:txBody>
                  <a:tcPr/>
                </a:tc>
                <a:extLst>
                  <a:ext uri="{0D108BD9-81ED-4DB2-BD59-A6C34878D82A}">
                    <a16:rowId xmlns:a16="http://schemas.microsoft.com/office/drawing/2014/main" val="10001"/>
                  </a:ext>
                </a:extLst>
              </a:tr>
              <a:tr h="579120">
                <a:tc>
                  <a:txBody>
                    <a:bodyPr/>
                    <a:lstStyle/>
                    <a:p>
                      <a:r>
                        <a:rPr lang="en-US" sz="1600" dirty="0" smtClean="0">
                          <a:latin typeface="Arial" charset="0"/>
                        </a:rPr>
                        <a:t>Cost</a:t>
                      </a:r>
                      <a:r>
                        <a:rPr lang="en-US" sz="1600" baseline="0" dirty="0" smtClean="0">
                          <a:latin typeface="Arial" charset="0"/>
                        </a:rPr>
                        <a:t> </a:t>
                      </a:r>
                      <a:endParaRPr lang="en-US" sz="1600" dirty="0">
                        <a:latin typeface="Arial" charset="0"/>
                      </a:endParaRPr>
                    </a:p>
                  </a:txBody>
                  <a:tcPr/>
                </a:tc>
                <a:tc>
                  <a:txBody>
                    <a:bodyPr/>
                    <a:lstStyle/>
                    <a:p>
                      <a:r>
                        <a:rPr lang="en-US" sz="1600" dirty="0" smtClean="0">
                          <a:latin typeface="Arial" charset="0"/>
                        </a:rPr>
                        <a:t>We</a:t>
                      </a:r>
                      <a:r>
                        <a:rPr lang="en-US" sz="1600" baseline="0" dirty="0" smtClean="0">
                          <a:latin typeface="Arial" charset="0"/>
                        </a:rPr>
                        <a:t> charge the school district</a:t>
                      </a:r>
                      <a:endParaRPr lang="en-US" sz="1600" dirty="0">
                        <a:latin typeface="Arial" charset="0"/>
                      </a:endParaRPr>
                    </a:p>
                  </a:txBody>
                  <a:tcPr>
                    <a:solidFill>
                      <a:schemeClr val="accent1">
                        <a:lumMod val="40000"/>
                        <a:lumOff val="60000"/>
                      </a:schemeClr>
                    </a:solidFill>
                  </a:tcPr>
                </a:tc>
                <a:tc>
                  <a:txBody>
                    <a:bodyPr/>
                    <a:lstStyle/>
                    <a:p>
                      <a:r>
                        <a:rPr lang="en-US" sz="1600" dirty="0" smtClean="0">
                          <a:latin typeface="Arial" charset="0"/>
                        </a:rPr>
                        <a:t>They</a:t>
                      </a:r>
                      <a:r>
                        <a:rPr lang="en-US" sz="1600" baseline="0" dirty="0" smtClean="0">
                          <a:latin typeface="Arial" charset="0"/>
                        </a:rPr>
                        <a:t> charge p</a:t>
                      </a:r>
                      <a:r>
                        <a:rPr lang="en-US" sz="1600" dirty="0" smtClean="0">
                          <a:latin typeface="Arial" charset="0"/>
                        </a:rPr>
                        <a:t>arents</a:t>
                      </a:r>
                      <a:r>
                        <a:rPr lang="en-US" sz="1600" baseline="0" dirty="0" smtClean="0">
                          <a:latin typeface="Arial" charset="0"/>
                        </a:rPr>
                        <a:t> </a:t>
                      </a:r>
                      <a:endParaRPr lang="en-US" sz="1600" dirty="0">
                        <a:latin typeface="Arial" charset="0"/>
                      </a:endParaRPr>
                    </a:p>
                  </a:txBody>
                  <a:tcPr/>
                </a:tc>
                <a:tc>
                  <a:txBody>
                    <a:bodyPr/>
                    <a:lstStyle/>
                    <a:p>
                      <a:r>
                        <a:rPr lang="en-US" sz="1600" dirty="0" smtClean="0">
                          <a:latin typeface="Arial" charset="0"/>
                        </a:rPr>
                        <a:t>They charge parents</a:t>
                      </a:r>
                      <a:r>
                        <a:rPr lang="en-US" sz="1600" baseline="0" dirty="0" smtClean="0">
                          <a:latin typeface="Arial" charset="0"/>
                        </a:rPr>
                        <a:t> </a:t>
                      </a:r>
                      <a:endParaRPr lang="en-US" sz="1600" dirty="0">
                        <a:latin typeface="Arial" charset="0"/>
                      </a:endParaRPr>
                    </a:p>
                  </a:txBody>
                  <a:tcPr/>
                </a:tc>
                <a:extLst>
                  <a:ext uri="{0D108BD9-81ED-4DB2-BD59-A6C34878D82A}">
                    <a16:rowId xmlns:a16="http://schemas.microsoft.com/office/drawing/2014/main" val="10002"/>
                  </a:ext>
                </a:extLst>
              </a:tr>
              <a:tr h="579120">
                <a:tc>
                  <a:txBody>
                    <a:bodyPr/>
                    <a:lstStyle/>
                    <a:p>
                      <a:r>
                        <a:rPr lang="en-US" sz="1600" dirty="0" smtClean="0">
                          <a:latin typeface="Arial" charset="0"/>
                        </a:rPr>
                        <a:t>Focus</a:t>
                      </a:r>
                      <a:r>
                        <a:rPr lang="en-US" sz="1600" baseline="0" dirty="0" smtClean="0">
                          <a:latin typeface="Arial" charset="0"/>
                        </a:rPr>
                        <a:t> </a:t>
                      </a:r>
                      <a:endParaRPr lang="en-US" sz="1600" dirty="0">
                        <a:latin typeface="Arial" charset="0"/>
                      </a:endParaRPr>
                    </a:p>
                  </a:txBody>
                  <a:tcPr/>
                </a:tc>
                <a:tc>
                  <a:txBody>
                    <a:bodyPr/>
                    <a:lstStyle/>
                    <a:p>
                      <a:r>
                        <a:rPr lang="en-US" sz="1600" dirty="0" smtClean="0">
                          <a:latin typeface="Arial" charset="0"/>
                        </a:rPr>
                        <a:t>Mentor</a:t>
                      </a:r>
                      <a:r>
                        <a:rPr lang="en-US" sz="1600" baseline="0" dirty="0" smtClean="0">
                          <a:latin typeface="Arial" charset="0"/>
                        </a:rPr>
                        <a:t> and Tutor  immigrant students </a:t>
                      </a:r>
                      <a:endParaRPr lang="en-US" sz="1600" dirty="0">
                        <a:latin typeface="Arial" charset="0"/>
                      </a:endParaRPr>
                    </a:p>
                  </a:txBody>
                  <a:tcPr>
                    <a:solidFill>
                      <a:schemeClr val="accent1">
                        <a:lumMod val="40000"/>
                        <a:lumOff val="60000"/>
                      </a:schemeClr>
                    </a:solidFill>
                  </a:tcPr>
                </a:tc>
                <a:tc>
                  <a:txBody>
                    <a:bodyPr/>
                    <a:lstStyle/>
                    <a:p>
                      <a:r>
                        <a:rPr lang="en-US" sz="1600" dirty="0" smtClean="0">
                          <a:latin typeface="Arial" charset="0"/>
                        </a:rPr>
                        <a:t>Only Tutor</a:t>
                      </a:r>
                      <a:endParaRPr lang="en-US" sz="1600" dirty="0">
                        <a:latin typeface="Arial" charset="0"/>
                      </a:endParaRPr>
                    </a:p>
                  </a:txBody>
                  <a:tcPr/>
                </a:tc>
                <a:tc>
                  <a:txBody>
                    <a:bodyPr/>
                    <a:lstStyle/>
                    <a:p>
                      <a:r>
                        <a:rPr lang="en-US" sz="1600" dirty="0" smtClean="0">
                          <a:latin typeface="Arial" charset="0"/>
                        </a:rPr>
                        <a:t>Only</a:t>
                      </a:r>
                      <a:r>
                        <a:rPr lang="en-US" sz="1600" baseline="0" dirty="0" smtClean="0">
                          <a:latin typeface="Arial" charset="0"/>
                        </a:rPr>
                        <a:t> </a:t>
                      </a:r>
                      <a:r>
                        <a:rPr lang="en-US" sz="1600" dirty="0" smtClean="0">
                          <a:latin typeface="Arial" charset="0"/>
                        </a:rPr>
                        <a:t>Tutor</a:t>
                      </a:r>
                      <a:endParaRPr lang="en-US" sz="1600" dirty="0">
                        <a:latin typeface="Arial" charset="0"/>
                      </a:endParaRPr>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91092597"/>
              </p:ext>
            </p:extLst>
          </p:nvPr>
        </p:nvGraphicFramePr>
        <p:xfrm>
          <a:off x="533402" y="4345756"/>
          <a:ext cx="7955281" cy="1413066"/>
        </p:xfrm>
        <a:graphic>
          <a:graphicData uri="http://schemas.openxmlformats.org/drawingml/2006/table">
            <a:tbl>
              <a:tblPr firstRow="1" bandRow="1">
                <a:tableStyleId>{5C22544A-7EE6-4342-B048-85BDC9FD1C3A}</a:tableStyleId>
              </a:tblPr>
              <a:tblGrid>
                <a:gridCol w="7955281">
                  <a:extLst>
                    <a:ext uri="{9D8B030D-6E8A-4147-A177-3AD203B41FA5}">
                      <a16:colId xmlns:a16="http://schemas.microsoft.com/office/drawing/2014/main" val="20000"/>
                    </a:ext>
                  </a:extLst>
                </a:gridCol>
              </a:tblGrid>
              <a:tr h="335280">
                <a:tc>
                  <a:txBody>
                    <a:bodyPr/>
                    <a:lstStyle/>
                    <a:p>
                      <a:pPr algn="ctr"/>
                      <a:r>
                        <a:rPr lang="en-US" sz="1600" dirty="0">
                          <a:solidFill>
                            <a:schemeClr val="bg1"/>
                          </a:solidFill>
                          <a:latin typeface="Arial" charset="0"/>
                        </a:rPr>
                        <a:t>My Competitive</a:t>
                      </a:r>
                      <a:r>
                        <a:rPr lang="en-US" sz="1600" baseline="0" dirty="0">
                          <a:solidFill>
                            <a:schemeClr val="bg1"/>
                          </a:solidFill>
                          <a:latin typeface="Arial" charset="0"/>
                        </a:rPr>
                        <a:t> Advantages</a:t>
                      </a:r>
                      <a:endParaRPr lang="en-US" sz="1600" dirty="0">
                        <a:solidFill>
                          <a:schemeClr val="bg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1055879">
                <a:tc>
                  <a:txBody>
                    <a:bodyPr/>
                    <a:lstStyle/>
                    <a:p>
                      <a:pPr>
                        <a:lnSpc>
                          <a:spcPct val="150000"/>
                        </a:lnSpc>
                      </a:pPr>
                      <a:r>
                        <a:rPr lang="en-US" sz="1500" dirty="0" smtClean="0">
                          <a:latin typeface="Arial" charset="0"/>
                        </a:rPr>
                        <a:t>1.</a:t>
                      </a:r>
                      <a:r>
                        <a:rPr lang="en-US" sz="1500" baseline="0" dirty="0" smtClean="0">
                          <a:latin typeface="Arial" charset="0"/>
                        </a:rPr>
                        <a:t> We prepare students for life and future careers</a:t>
                      </a:r>
                      <a:endParaRPr lang="en-US" sz="1500" dirty="0">
                        <a:latin typeface="Arial" charset="0"/>
                      </a:endParaRPr>
                    </a:p>
                    <a:p>
                      <a:pPr>
                        <a:lnSpc>
                          <a:spcPct val="150000"/>
                        </a:lnSpc>
                      </a:pPr>
                      <a:r>
                        <a:rPr lang="en-US" sz="1500" dirty="0" smtClean="0">
                          <a:latin typeface="Arial" charset="0"/>
                        </a:rPr>
                        <a:t>2.</a:t>
                      </a:r>
                      <a:r>
                        <a:rPr lang="en-US" sz="1500" baseline="0" dirty="0" smtClean="0">
                          <a:latin typeface="Arial" charset="0"/>
                        </a:rPr>
                        <a:t> We charge the school district not the parents</a:t>
                      </a:r>
                      <a:endParaRPr lang="en-US" sz="1500" dirty="0">
                        <a:latin typeface="Arial" charset="0"/>
                      </a:endParaRPr>
                    </a:p>
                    <a:p>
                      <a:pPr>
                        <a:lnSpc>
                          <a:spcPct val="150000"/>
                        </a:lnSpc>
                      </a:pPr>
                      <a:r>
                        <a:rPr lang="en-US" sz="1500" dirty="0" smtClean="0">
                          <a:latin typeface="Arial" charset="0"/>
                        </a:rPr>
                        <a:t>3. We</a:t>
                      </a:r>
                      <a:r>
                        <a:rPr lang="en-US" sz="1500" baseline="0" dirty="0" smtClean="0">
                          <a:latin typeface="Arial" charset="0"/>
                        </a:rPr>
                        <a:t> focus on mentoring and tutoring immigrant students</a:t>
                      </a:r>
                      <a:endParaRPr lang="en-US" sz="1500" dirty="0">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sp>
        <p:nvSpPr>
          <p:cNvPr id="10"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solidFill>
                <a:effectLst/>
                <a:uLnTx/>
                <a:uFillTx/>
                <a:latin typeface="Arial" charset="0"/>
                <a:ea typeface="+mj-ea"/>
                <a:cs typeface="+mj-cs"/>
              </a:rPr>
              <a:t>Competition</a:t>
            </a:r>
          </a:p>
        </p:txBody>
      </p:sp>
      <p:pic>
        <p:nvPicPr>
          <p:cNvPr id="7" name="Picture 2" descr="https://lh5.googleusercontent.com/vBIgmP4BWm2sVydRs2l7quVXZynxhAXSra_j8DaOnJXImY-pp3XWhTQ3qc7XD7Uhu4BsRIScPvhowA3jK-YWcdlzgi4vHD7gWbmEQVzuAAK9aefBnSnsW2e0kUUZIcs64ggugmx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938" y="5867400"/>
            <a:ext cx="132183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609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213" y="2169023"/>
            <a:ext cx="7239000" cy="2914649"/>
          </a:xfrm>
        </p:spPr>
        <p:txBody>
          <a:bodyPr>
            <a:noAutofit/>
          </a:bodyPr>
          <a:lstStyle/>
          <a:p>
            <a:pPr>
              <a:buFont typeface="Wingdings" panose="05000000000000000000" pitchFamily="2" charset="2"/>
              <a:buChar char="q"/>
            </a:pPr>
            <a:r>
              <a:rPr lang="en-US" sz="2400" dirty="0"/>
              <a:t>M</a:t>
            </a:r>
            <a:r>
              <a:rPr lang="en-US" sz="2400" dirty="0" smtClean="0"/>
              <a:t>embers </a:t>
            </a:r>
            <a:r>
              <a:rPr lang="en-US" sz="2400" dirty="0"/>
              <a:t>of our own target market</a:t>
            </a:r>
          </a:p>
          <a:p>
            <a:pPr>
              <a:buFont typeface="Wingdings" panose="05000000000000000000" pitchFamily="2" charset="2"/>
              <a:buChar char="q"/>
            </a:pPr>
            <a:r>
              <a:rPr lang="en-US" sz="2400" dirty="0" smtClean="0"/>
              <a:t>We speak multiple languages</a:t>
            </a:r>
          </a:p>
          <a:p>
            <a:pPr>
              <a:buFont typeface="Wingdings" panose="05000000000000000000" pitchFamily="2" charset="2"/>
              <a:buChar char="q"/>
            </a:pPr>
            <a:r>
              <a:rPr lang="en-US" sz="2400" dirty="0" smtClean="0"/>
              <a:t>All </a:t>
            </a:r>
            <a:r>
              <a:rPr lang="en-US" sz="2400" dirty="0"/>
              <a:t>necessary credentials by </a:t>
            </a:r>
            <a:r>
              <a:rPr lang="en-US" sz="2400" dirty="0" smtClean="0"/>
              <a:t>2024</a:t>
            </a:r>
            <a:endParaRPr lang="en-US" sz="2400" dirty="0"/>
          </a:p>
          <a:p>
            <a:pPr>
              <a:buFont typeface="Wingdings" panose="05000000000000000000" pitchFamily="2" charset="2"/>
              <a:buChar char="q"/>
            </a:pPr>
            <a:r>
              <a:rPr lang="en-US" sz="2400" dirty="0" smtClean="0"/>
              <a:t>14 </a:t>
            </a:r>
            <a:r>
              <a:rPr lang="en-US" sz="2400" dirty="0"/>
              <a:t>years combined tutoring experience by </a:t>
            </a:r>
            <a:r>
              <a:rPr lang="en-US" sz="2400" dirty="0" smtClean="0"/>
              <a:t>2024</a:t>
            </a:r>
            <a:endParaRPr lang="en-US" sz="2400" dirty="0"/>
          </a:p>
          <a:p>
            <a:pPr>
              <a:buFont typeface="Wingdings" panose="05000000000000000000" pitchFamily="2" charset="2"/>
              <a:buChar char="q"/>
            </a:pPr>
            <a:r>
              <a:rPr lang="en-US" sz="2400" dirty="0"/>
              <a:t>We </a:t>
            </a:r>
            <a:r>
              <a:rPr lang="en-US" sz="2400" dirty="0" smtClean="0"/>
              <a:t>will be college </a:t>
            </a:r>
            <a:r>
              <a:rPr lang="en-US" sz="2400" dirty="0"/>
              <a:t>g</a:t>
            </a:r>
            <a:r>
              <a:rPr lang="en-US" sz="2400" dirty="0" smtClean="0"/>
              <a:t>raduates </a:t>
            </a:r>
            <a:r>
              <a:rPr lang="en-US" sz="2400" dirty="0"/>
              <a:t>by </a:t>
            </a:r>
            <a:r>
              <a:rPr lang="en-US" sz="2400" dirty="0" smtClean="0"/>
              <a:t>2024</a:t>
            </a:r>
            <a:endParaRPr lang="en-US" sz="2400" dirty="0"/>
          </a:p>
          <a:p>
            <a:pPr>
              <a:buFont typeface="Wingdings" panose="05000000000000000000" pitchFamily="2" charset="2"/>
              <a:buChar char="q"/>
            </a:pPr>
            <a:endParaRPr lang="en-US" sz="2400" dirty="0"/>
          </a:p>
          <a:p>
            <a:pPr>
              <a:buFont typeface="Wingdings" panose="05000000000000000000" pitchFamily="2" charset="2"/>
              <a:buChar char="q"/>
            </a:pP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1012" y="6252933"/>
            <a:ext cx="6858000" cy="617220"/>
          </a:xfrm>
          <a:prstGeom prst="rect">
            <a:avLst/>
          </a:prstGeom>
        </p:spPr>
      </p:pic>
      <p:sp>
        <p:nvSpPr>
          <p:cNvPr id="8" name="Title 1"/>
          <p:cNvSpPr txBox="1">
            <a:spLocks/>
          </p:cNvSpPr>
          <p:nvPr/>
        </p:nvSpPr>
        <p:spPr>
          <a:xfrm>
            <a:off x="1371600" y="762000"/>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r>
              <a:rPr lang="en-US" sz="4000" dirty="0">
                <a:solidFill>
                  <a:schemeClr val="accent1"/>
                </a:solidFill>
              </a:rPr>
              <a:t>Qualifications</a:t>
            </a:r>
          </a:p>
        </p:txBody>
      </p:sp>
      <p:pic>
        <p:nvPicPr>
          <p:cNvPr id="6" name="Picture 2" descr="https://lh5.googleusercontent.com/vBIgmP4BWm2sVydRs2l7quVXZynxhAXSra_j8DaOnJXImY-pp3XWhTQ3qc7XD7Uhu4BsRIScPvhowA3jK-YWcdlzgi4vHD7gWbmEQVzuAAK9aefBnSnsW2e0kUUZIcs64ggugmx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593" y="5663926"/>
            <a:ext cx="1178013" cy="117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128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152400"/>
            <a:ext cx="8229600" cy="1143000"/>
          </a:xfrm>
        </p:spPr>
        <p:txBody>
          <a:bodyPr>
            <a:normAutofit/>
          </a:bodyPr>
          <a:lstStyle/>
          <a:p>
            <a:r>
              <a:rPr lang="en-US" sz="4000" dirty="0" smtClean="0"/>
              <a:t>Sales Projections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4126846"/>
              </p:ext>
            </p:extLst>
          </p:nvPr>
        </p:nvGraphicFramePr>
        <p:xfrm>
          <a:off x="228600" y="2454244"/>
          <a:ext cx="7299960" cy="3260756"/>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922020" y="1624584"/>
            <a:ext cx="7299960" cy="585216"/>
            <a:chOff x="838200" y="1737954"/>
            <a:chExt cx="7299960" cy="585216"/>
          </a:xfrm>
        </p:grpSpPr>
        <p:sp>
          <p:nvSpPr>
            <p:cNvPr id="6" name="TextBox 5"/>
            <p:cNvSpPr txBox="1"/>
            <p:nvPr/>
          </p:nvSpPr>
          <p:spPr>
            <a:xfrm>
              <a:off x="838200" y="1737954"/>
              <a:ext cx="2194560" cy="58521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1600" u="sng" dirty="0">
                  <a:latin typeface="Arial" charset="0"/>
                  <a:ea typeface="ＭＳ Ｐゴシック" pitchFamily="-112" charset="-128"/>
                  <a:cs typeface="Arial" pitchFamily="34" charset="0"/>
                </a:rPr>
                <a:t>Total Units</a:t>
              </a:r>
            </a:p>
            <a:p>
              <a:pPr lvl="0" algn="ctr">
                <a:defRPr/>
              </a:pPr>
              <a:r>
                <a:rPr lang="en-US" sz="1600" b="1" dirty="0" smtClean="0">
                  <a:latin typeface="Arial" charset="0"/>
                  <a:cs typeface="Arial" pitchFamily="34" charset="0"/>
                </a:rPr>
                <a:t>6 Contracts</a:t>
              </a:r>
              <a:endParaRPr lang="en-US" sz="1600" b="1" dirty="0">
                <a:solidFill>
                  <a:prstClr val="black"/>
                </a:solidFill>
                <a:latin typeface="Arial" charset="0"/>
              </a:endParaRPr>
            </a:p>
          </p:txBody>
        </p:sp>
        <p:sp>
          <p:nvSpPr>
            <p:cNvPr id="8" name="TextBox 7"/>
            <p:cNvSpPr txBox="1"/>
            <p:nvPr/>
          </p:nvSpPr>
          <p:spPr>
            <a:xfrm>
              <a:off x="3390900" y="1737954"/>
              <a:ext cx="2194560" cy="58521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1600" u="sng" dirty="0">
                  <a:latin typeface="Arial" charset="0"/>
                  <a:ea typeface="ＭＳ Ｐゴシック" pitchFamily="-112" charset="-128"/>
                  <a:cs typeface="Arial" pitchFamily="34" charset="0"/>
                </a:rPr>
                <a:t>Gross Revenue</a:t>
              </a:r>
            </a:p>
            <a:p>
              <a:pPr lvl="0" algn="ctr">
                <a:defRPr/>
              </a:pPr>
              <a:r>
                <a:rPr lang="en-US" sz="1600" b="1" dirty="0" smtClean="0">
                  <a:latin typeface="Arial" charset="0"/>
                  <a:cs typeface="Arial" pitchFamily="34" charset="0"/>
                </a:rPr>
                <a:t>$216,000</a:t>
              </a:r>
              <a:endParaRPr lang="en-US" sz="1600" b="1" dirty="0">
                <a:solidFill>
                  <a:prstClr val="black"/>
                </a:solidFill>
                <a:latin typeface="Arial" charset="0"/>
              </a:endParaRPr>
            </a:p>
          </p:txBody>
        </p:sp>
        <p:sp>
          <p:nvSpPr>
            <p:cNvPr id="9" name="TextBox 8"/>
            <p:cNvSpPr txBox="1"/>
            <p:nvPr/>
          </p:nvSpPr>
          <p:spPr>
            <a:xfrm>
              <a:off x="5943600" y="1737954"/>
              <a:ext cx="2194560" cy="58521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1600" u="sng" dirty="0">
                  <a:latin typeface="Arial" charset="0"/>
                  <a:ea typeface="ＭＳ Ｐゴシック" pitchFamily="-112" charset="-128"/>
                  <a:cs typeface="Arial" pitchFamily="34" charset="0"/>
                </a:rPr>
                <a:t>Net Profit</a:t>
              </a:r>
            </a:p>
            <a:p>
              <a:pPr lvl="0" algn="ctr">
                <a:defRPr/>
              </a:pPr>
              <a:r>
                <a:rPr lang="en-US" sz="1600" b="1" dirty="0" smtClean="0">
                  <a:latin typeface="Arial" charset="0"/>
                  <a:cs typeface="Arial" pitchFamily="34" charset="0"/>
                </a:rPr>
                <a:t>$49,700</a:t>
              </a:r>
              <a:endParaRPr lang="en-US" sz="1600" b="1" dirty="0">
                <a:solidFill>
                  <a:prstClr val="black"/>
                </a:solidFill>
                <a:latin typeface="Arial" charset="0"/>
              </a:endParaRPr>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3" y="6035040"/>
            <a:ext cx="9144000" cy="822960"/>
          </a:xfrm>
          <a:prstGeom prst="rect">
            <a:avLst/>
          </a:prstGeom>
        </p:spPr>
      </p:pic>
      <p:pic>
        <p:nvPicPr>
          <p:cNvPr id="10" name="Picture 2" descr="https://lh5.googleusercontent.com/vBIgmP4BWm2sVydRs2l7quVXZynxhAXSra_j8DaOnJXImY-pp3XWhTQ3qc7XD7Uhu4BsRIScPvhowA3jK-YWcdlzgi4vHD7gWbmEQVzuAAK9aefBnSnsW2e0kUUZIcs64ggugmx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500" y="5715000"/>
            <a:ext cx="1104899" cy="11048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050659622"/>
              </p:ext>
            </p:extLst>
          </p:nvPr>
        </p:nvGraphicFramePr>
        <p:xfrm>
          <a:off x="548640" y="1295400"/>
          <a:ext cx="8046720" cy="2834640"/>
        </p:xfrm>
        <a:graphic>
          <a:graphicData uri="http://schemas.openxmlformats.org/drawingml/2006/table">
            <a:tbl>
              <a:tblPr/>
              <a:tblGrid>
                <a:gridCol w="2586447">
                  <a:extLst>
                    <a:ext uri="{9D8B030D-6E8A-4147-A177-3AD203B41FA5}">
                      <a16:colId xmlns:a16="http://schemas.microsoft.com/office/drawing/2014/main" val="20000"/>
                    </a:ext>
                  </a:extLst>
                </a:gridCol>
                <a:gridCol w="3967899">
                  <a:extLst>
                    <a:ext uri="{9D8B030D-6E8A-4147-A177-3AD203B41FA5}">
                      <a16:colId xmlns:a16="http://schemas.microsoft.com/office/drawing/2014/main" val="20001"/>
                    </a:ext>
                  </a:extLst>
                </a:gridCol>
                <a:gridCol w="1492374">
                  <a:extLst>
                    <a:ext uri="{9D8B030D-6E8A-4147-A177-3AD203B41FA5}">
                      <a16:colId xmlns:a16="http://schemas.microsoft.com/office/drawing/2014/main" val="20002"/>
                    </a:ext>
                  </a:extLst>
                </a:gridCol>
              </a:tblGrid>
              <a:tr h="274320">
                <a:tc>
                  <a:txBody>
                    <a:bodyPr/>
                    <a:lstStyle/>
                    <a:p>
                      <a:pPr marL="0" marR="0" algn="ctr">
                        <a:spcBef>
                          <a:spcPts val="0"/>
                        </a:spcBef>
                        <a:spcAft>
                          <a:spcPts val="0"/>
                        </a:spcAft>
                      </a:pPr>
                      <a:r>
                        <a:rPr lang="en-US" sz="1400" b="1" dirty="0">
                          <a:solidFill>
                            <a:schemeClr val="bg1"/>
                          </a:solidFill>
                          <a:latin typeface="Arial" charset="0"/>
                          <a:ea typeface="Arial" charset="0"/>
                          <a:cs typeface="Arial" charset="0"/>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400" b="1" dirty="0">
                          <a:solidFill>
                            <a:schemeClr val="bg1"/>
                          </a:solidFill>
                          <a:latin typeface="Arial" charset="0"/>
                          <a:ea typeface="Arial" charset="0"/>
                          <a:cs typeface="Arial" charset="0"/>
                        </a:rPr>
                        <a:t>Why Needed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400" b="1" dirty="0">
                          <a:solidFill>
                            <a:schemeClr val="bg1"/>
                          </a:solidFill>
                          <a:latin typeface="Arial" charset="0"/>
                          <a:ea typeface="Arial" charset="0"/>
                          <a:cs typeface="Arial" charset="0"/>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1483">
                <a:tc>
                  <a:txBody>
                    <a:bodyPr/>
                    <a:lstStyle/>
                    <a:p>
                      <a:pPr marL="0" marR="0">
                        <a:spcBef>
                          <a:spcPts val="0"/>
                        </a:spcBef>
                        <a:spcAft>
                          <a:spcPts val="0"/>
                        </a:spcAft>
                      </a:pPr>
                      <a:r>
                        <a:rPr lang="en-US" sz="1400" dirty="0" smtClean="0">
                          <a:latin typeface="Arial" charset="0"/>
                          <a:ea typeface="Arial" charset="0"/>
                          <a:cs typeface="Arial" charset="0"/>
                        </a:rPr>
                        <a:t>Phone/Laptop</a:t>
                      </a:r>
                      <a:endParaRPr lang="en-US" sz="1400" dirty="0">
                        <a:latin typeface="Arial" charset="0"/>
                        <a:ea typeface="Arial" charset="0"/>
                        <a:cs typeface="Arial"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smtClean="0">
                          <a:latin typeface="Arial" charset="0"/>
                          <a:ea typeface="Arial" charset="0"/>
                          <a:cs typeface="Arial" charset="0"/>
                        </a:rPr>
                        <a:t>Business</a:t>
                      </a:r>
                      <a:r>
                        <a:rPr lang="en-US" sz="1400" baseline="0" dirty="0" smtClean="0">
                          <a:latin typeface="Arial" charset="0"/>
                          <a:ea typeface="Arial" charset="0"/>
                          <a:cs typeface="Arial" charset="0"/>
                        </a:rPr>
                        <a:t> Communication</a:t>
                      </a:r>
                      <a:endParaRPr lang="en-US" sz="1400" dirty="0">
                        <a:latin typeface="Arial"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smtClean="0">
                          <a:latin typeface="Arial" charset="0"/>
                          <a:ea typeface="Arial" charset="0"/>
                          <a:cs typeface="Arial" charset="0"/>
                        </a:rPr>
                        <a:t>$5,000</a:t>
                      </a:r>
                      <a:endParaRPr lang="en-US" sz="1400" dirty="0">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Business</a:t>
                      </a:r>
                      <a:r>
                        <a:rPr lang="en-US" sz="1400" baseline="0" dirty="0" smtClean="0">
                          <a:latin typeface="Arial" charset="0"/>
                          <a:ea typeface="Arial" charset="0"/>
                          <a:cs typeface="Arial" charset="0"/>
                        </a:rPr>
                        <a:t> Cards</a:t>
                      </a:r>
                      <a:endParaRPr lang="en-US" sz="1400" dirty="0">
                        <a:latin typeface="Arial" charset="0"/>
                        <a:ea typeface="Arial" charset="0"/>
                        <a:cs typeface="Arial"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Advertising</a:t>
                      </a:r>
                      <a:endParaRPr lang="en-US" sz="1400" dirty="0">
                        <a:latin typeface="Arial"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smtClean="0">
                          <a:latin typeface="Arial" charset="0"/>
                          <a:ea typeface="Arial" charset="0"/>
                          <a:cs typeface="Arial" charset="0"/>
                        </a:rPr>
                        <a:t>$20</a:t>
                      </a:r>
                      <a:endParaRPr lang="en-US" sz="1400" dirty="0">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Business</a:t>
                      </a:r>
                      <a:r>
                        <a:rPr lang="en-US" sz="1400" baseline="0" dirty="0" smtClean="0">
                          <a:latin typeface="Arial" charset="0"/>
                          <a:ea typeface="Arial" charset="0"/>
                          <a:cs typeface="Arial" charset="0"/>
                        </a:rPr>
                        <a:t> </a:t>
                      </a:r>
                      <a:r>
                        <a:rPr lang="en-US" sz="1400" dirty="0" smtClean="0">
                          <a:latin typeface="Arial" charset="0"/>
                          <a:ea typeface="Arial" charset="0"/>
                          <a:cs typeface="Arial" charset="0"/>
                        </a:rPr>
                        <a:t>Car</a:t>
                      </a:r>
                      <a:r>
                        <a:rPr lang="en-US" sz="1400" baseline="0" dirty="0" smtClean="0">
                          <a:latin typeface="Arial" charset="0"/>
                          <a:ea typeface="Arial" charset="0"/>
                          <a:cs typeface="Arial" charset="0"/>
                        </a:rPr>
                        <a:t> Magnets</a:t>
                      </a:r>
                      <a:endParaRPr lang="en-US" sz="1400" dirty="0">
                        <a:latin typeface="Arial" charset="0"/>
                        <a:ea typeface="Arial" charset="0"/>
                        <a:cs typeface="Arial"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Advertising </a:t>
                      </a:r>
                      <a:endParaRPr lang="en-US" sz="1400" dirty="0">
                        <a:latin typeface="Arial"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smtClean="0">
                          <a:latin typeface="Arial" charset="0"/>
                          <a:ea typeface="Arial" charset="0"/>
                          <a:cs typeface="Arial" charset="0"/>
                        </a:rPr>
                        <a:t>$30</a:t>
                      </a:r>
                      <a:endParaRPr lang="en-US" sz="1400" dirty="0">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Website</a:t>
                      </a:r>
                      <a:endParaRPr lang="en-US" sz="1400" dirty="0">
                        <a:latin typeface="Arial" charset="0"/>
                        <a:ea typeface="Arial" charset="0"/>
                        <a:cs typeface="Arial"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Arial" charset="0"/>
                          <a:ea typeface="Arial" charset="0"/>
                          <a:cs typeface="Arial" charset="0"/>
                        </a:rPr>
                        <a:t>Information and Communication</a:t>
                      </a:r>
                      <a:endParaRPr lang="en-US" sz="1400" dirty="0">
                        <a:latin typeface="Arial"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smtClean="0">
                          <a:latin typeface="Arial" charset="0"/>
                          <a:ea typeface="Arial" charset="0"/>
                          <a:cs typeface="Arial" charset="0"/>
                        </a:rPr>
                        <a:t>$16</a:t>
                      </a:r>
                      <a:endParaRPr lang="en-US" sz="1400" dirty="0">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Tutor Certifications</a:t>
                      </a:r>
                      <a:endParaRPr lang="en-US" sz="1400" dirty="0">
                        <a:latin typeface="Arial" charset="0"/>
                        <a:ea typeface="Arial" charset="0"/>
                        <a:cs typeface="Arial"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To legally tutor</a:t>
                      </a:r>
                      <a:endParaRPr lang="en-US" sz="1400" dirty="0">
                        <a:latin typeface="Arial"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smtClean="0">
                          <a:latin typeface="Arial" charset="0"/>
                          <a:ea typeface="Arial" charset="0"/>
                          <a:cs typeface="Arial" charset="0"/>
                        </a:rPr>
                        <a:t>$350</a:t>
                      </a:r>
                      <a:endParaRPr lang="en-US" sz="1400" dirty="0">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LLC</a:t>
                      </a:r>
                      <a:endParaRPr lang="en-US" sz="1400" dirty="0">
                        <a:latin typeface="Arial" charset="0"/>
                        <a:ea typeface="Arial" charset="0"/>
                        <a:cs typeface="Arial"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To</a:t>
                      </a:r>
                      <a:r>
                        <a:rPr lang="en-US" sz="1400" baseline="0" dirty="0" smtClean="0">
                          <a:latin typeface="Arial" charset="0"/>
                          <a:ea typeface="Arial" charset="0"/>
                          <a:cs typeface="Arial" charset="0"/>
                        </a:rPr>
                        <a:t> protect Global Guiders</a:t>
                      </a:r>
                      <a:endParaRPr lang="en-US" sz="1400" dirty="0">
                        <a:latin typeface="Arial"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smtClean="0">
                          <a:latin typeface="Arial" charset="0"/>
                          <a:ea typeface="Arial" charset="0"/>
                          <a:cs typeface="Arial" charset="0"/>
                        </a:rPr>
                        <a:t>$300</a:t>
                      </a:r>
                      <a:endParaRPr lang="en-US" sz="1400" dirty="0">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9542">
                <a:tc>
                  <a:txBody>
                    <a:bodyPr/>
                    <a:lstStyle/>
                    <a:p>
                      <a:pPr marL="0" marR="0" algn="r">
                        <a:spcBef>
                          <a:spcPts val="0"/>
                        </a:spcBef>
                        <a:spcAft>
                          <a:spcPts val="0"/>
                        </a:spcAft>
                      </a:pPr>
                      <a:endParaRPr lang="en-US" sz="1400" dirty="0">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rial" charset="0"/>
                          <a:ea typeface="Arial" charset="0"/>
                          <a:cs typeface="Arial" charset="0"/>
                        </a:rPr>
                        <a:t>Total Start-Up Expenditures</a:t>
                      </a:r>
                      <a:endParaRPr lang="en-US" sz="1400" dirty="0">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400" b="1" dirty="0" smtClean="0">
                          <a:latin typeface="Arial" charset="0"/>
                          <a:ea typeface="Arial" charset="0"/>
                          <a:cs typeface="Arial" charset="0"/>
                        </a:rPr>
                        <a:t>$5,716</a:t>
                      </a:r>
                      <a:endParaRPr lang="en-US" sz="1400" b="1" dirty="0">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182880">
                <a:tc gridSpan="2">
                  <a:txBody>
                    <a:bodyPr/>
                    <a:lstStyle/>
                    <a:p>
                      <a:endParaRPr lang="en-US" sz="1400" dirty="0">
                        <a:latin typeface="Arial"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400" dirty="0">
                        <a:latin typeface="Arial"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3360">
                <a:tc>
                  <a:txBody>
                    <a:bodyPr/>
                    <a:lstStyle/>
                    <a:p>
                      <a:pPr marL="0" marR="0" algn="r">
                        <a:spcBef>
                          <a:spcPts val="0"/>
                        </a:spcBef>
                        <a:spcAft>
                          <a:spcPts val="0"/>
                        </a:spcAft>
                      </a:pPr>
                      <a:endParaRPr lang="en-US" sz="1400" dirty="0">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charset="0"/>
                          <a:ea typeface="Arial" charset="0"/>
                          <a:cs typeface="Arial" charset="0"/>
                        </a:rPr>
                        <a:t>Emergency Fund</a:t>
                      </a:r>
                      <a:endParaRPr lang="en-US" sz="1400" dirty="0">
                        <a:latin typeface="Arial"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$3,000</a:t>
                      </a:r>
                      <a:endParaRPr lang="en-US" sz="1400" dirty="0">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46250">
                <a:tc>
                  <a:txBody>
                    <a:bodyPr/>
                    <a:lstStyle/>
                    <a:p>
                      <a:pPr marL="0" marR="0" algn="r">
                        <a:spcBef>
                          <a:spcPts val="0"/>
                        </a:spcBef>
                        <a:spcAft>
                          <a:spcPts val="0"/>
                        </a:spcAft>
                      </a:pPr>
                      <a:endParaRPr lang="en-US" sz="1400" dirty="0">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charset="0"/>
                          <a:ea typeface="Arial" charset="0"/>
                          <a:cs typeface="Arial" charset="0"/>
                        </a:rPr>
                        <a:t>Reserve for Fixed Expenses</a:t>
                      </a:r>
                      <a:endParaRPr lang="en-US" sz="1400" dirty="0">
                        <a:latin typeface="Arial"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$28,314</a:t>
                      </a:r>
                      <a:endParaRPr lang="en-US" sz="1400" dirty="0">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182880">
                <a:tc gridSpan="2">
                  <a:txBody>
                    <a:bodyPr/>
                    <a:lstStyle/>
                    <a:p>
                      <a:endParaRPr lang="en-US" sz="1400" dirty="0">
                        <a:latin typeface="Arial"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400" dirty="0">
                        <a:latin typeface="Arial"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6250">
                <a:tc>
                  <a:txBody>
                    <a:bodyPr/>
                    <a:lstStyle/>
                    <a:p>
                      <a:pPr marL="0" marR="0" algn="r">
                        <a:spcBef>
                          <a:spcPts val="0"/>
                        </a:spcBef>
                        <a:spcAft>
                          <a:spcPts val="0"/>
                        </a:spcAft>
                      </a:pPr>
                      <a:endParaRPr lang="en-US" sz="1400" dirty="0">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rial" charset="0"/>
                          <a:ea typeface="Arial" charset="0"/>
                          <a:cs typeface="Arial" charset="0"/>
                        </a:rPr>
                        <a:t>Total Startup Investment</a:t>
                      </a:r>
                      <a:endParaRPr lang="en-US" sz="1400" dirty="0">
                        <a:latin typeface="Arial"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400" b="1" dirty="0" smtClean="0">
                          <a:latin typeface="Arial" charset="0"/>
                          <a:ea typeface="Arial" charset="0"/>
                          <a:cs typeface="Arial" charset="0"/>
                        </a:rPr>
                        <a:t>$37,030</a:t>
                      </a:r>
                      <a:endParaRPr lang="en-US" sz="1400" b="1" dirty="0">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80396526"/>
              </p:ext>
            </p:extLst>
          </p:nvPr>
        </p:nvGraphicFramePr>
        <p:xfrm>
          <a:off x="548640" y="4636008"/>
          <a:ext cx="3840479" cy="810768"/>
        </p:xfrm>
        <a:graphic>
          <a:graphicData uri="http://schemas.openxmlformats.org/drawingml/2006/table">
            <a:tbl>
              <a:tblPr/>
              <a:tblGrid>
                <a:gridCol w="1592395">
                  <a:extLst>
                    <a:ext uri="{9D8B030D-6E8A-4147-A177-3AD203B41FA5}">
                      <a16:colId xmlns:a16="http://schemas.microsoft.com/office/drawing/2014/main" val="20000"/>
                    </a:ext>
                  </a:extLst>
                </a:gridCol>
                <a:gridCol w="187340">
                  <a:extLst>
                    <a:ext uri="{9D8B030D-6E8A-4147-A177-3AD203B41FA5}">
                      <a16:colId xmlns:a16="http://schemas.microsoft.com/office/drawing/2014/main" val="20001"/>
                    </a:ext>
                  </a:extLst>
                </a:gridCol>
                <a:gridCol w="936702">
                  <a:extLst>
                    <a:ext uri="{9D8B030D-6E8A-4147-A177-3AD203B41FA5}">
                      <a16:colId xmlns:a16="http://schemas.microsoft.com/office/drawing/2014/main" val="20002"/>
                    </a:ext>
                  </a:extLst>
                </a:gridCol>
                <a:gridCol w="187340">
                  <a:extLst>
                    <a:ext uri="{9D8B030D-6E8A-4147-A177-3AD203B41FA5}">
                      <a16:colId xmlns:a16="http://schemas.microsoft.com/office/drawing/2014/main" val="20003"/>
                    </a:ext>
                  </a:extLst>
                </a:gridCol>
                <a:gridCol w="936702">
                  <a:extLst>
                    <a:ext uri="{9D8B030D-6E8A-4147-A177-3AD203B41FA5}">
                      <a16:colId xmlns:a16="http://schemas.microsoft.com/office/drawing/2014/main" val="20004"/>
                    </a:ext>
                  </a:extLst>
                </a:gridCol>
              </a:tblGrid>
              <a:tr h="274320">
                <a:tc gridSpan="5">
                  <a:txBody>
                    <a:bodyPr/>
                    <a:lstStyle/>
                    <a:p>
                      <a:pPr marL="0" marR="0" algn="ctr">
                        <a:spcBef>
                          <a:spcPts val="0"/>
                        </a:spcBef>
                        <a:spcAft>
                          <a:spcPts val="0"/>
                        </a:spcAft>
                      </a:pPr>
                      <a:r>
                        <a:rPr lang="en-US" sz="1400" b="1" dirty="0">
                          <a:solidFill>
                            <a:schemeClr val="bg1"/>
                          </a:solidFill>
                          <a:latin typeface="Arial" charset="0"/>
                          <a:ea typeface="Arial" charset="0"/>
                        </a:rPr>
                        <a:t>ROI: Return on Investment</a:t>
                      </a:r>
                      <a:endParaRPr lang="en-US" sz="1600" b="1" dirty="0">
                        <a:solidFill>
                          <a:schemeClr val="bg1"/>
                        </a:solidFill>
                        <a:latin typeface="Arial" charset="0"/>
                        <a:ea typeface="Arial"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268224">
                <a:tc>
                  <a:txBody>
                    <a:bodyPr/>
                    <a:lstStyle/>
                    <a:p>
                      <a:pPr marL="0" marR="0" algn="ctr">
                        <a:spcBef>
                          <a:spcPts val="0"/>
                        </a:spcBef>
                        <a:spcAft>
                          <a:spcPts val="0"/>
                        </a:spcAft>
                      </a:pPr>
                      <a:r>
                        <a:rPr lang="en-US" sz="1400" dirty="0" smtClean="0">
                          <a:latin typeface="Arial" charset="0"/>
                          <a:ea typeface="Arial" charset="0"/>
                        </a:rPr>
                        <a:t>$49,700</a:t>
                      </a:r>
                      <a:endParaRPr lang="en-US" sz="1600" dirty="0">
                        <a:latin typeface="Arial"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400" dirty="0">
                          <a:latin typeface="Arial" charset="0"/>
                          <a:ea typeface="Arial" charset="0"/>
                        </a:rPr>
                        <a:t>=</a:t>
                      </a:r>
                      <a:endParaRPr lang="en-US" sz="1600" dirty="0">
                        <a:latin typeface="Arial" charset="0"/>
                        <a:ea typeface="Arial"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baseline="0" dirty="0" smtClean="0">
                          <a:latin typeface="Arial" charset="0"/>
                          <a:ea typeface="Arial" charset="0"/>
                          <a:cs typeface="Arial" charset="0"/>
                        </a:rPr>
                        <a:t>134%</a:t>
                      </a:r>
                      <a:endParaRPr lang="en-US" sz="14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dirty="0">
                          <a:latin typeface="Arial" charset="0"/>
                          <a:ea typeface="Arial" charset="0"/>
                        </a:rPr>
                        <a:t>≈</a:t>
                      </a:r>
                      <a:endParaRPr lang="en-US" sz="16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dirty="0" smtClean="0">
                          <a:latin typeface="Arial" charset="0"/>
                          <a:ea typeface="Arial" charset="0"/>
                        </a:rPr>
                        <a:t>$1.34</a:t>
                      </a:r>
                      <a:endParaRPr lang="en-US" sz="1600" dirty="0">
                        <a:latin typeface="Arial" charset="0"/>
                        <a:ea typeface="Arial"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8224">
                <a:tc>
                  <a:txBody>
                    <a:bodyPr/>
                    <a:lstStyle/>
                    <a:p>
                      <a:pPr marL="0" marR="0" algn="ctr">
                        <a:spcBef>
                          <a:spcPts val="0"/>
                        </a:spcBef>
                        <a:spcAft>
                          <a:spcPts val="0"/>
                        </a:spcAft>
                      </a:pPr>
                      <a:r>
                        <a:rPr lang="en-US" sz="1400" dirty="0" smtClean="0">
                          <a:latin typeface="Arial" charset="0"/>
                          <a:ea typeface="Arial" charset="0"/>
                        </a:rPr>
                        <a:t>$37,030</a:t>
                      </a:r>
                      <a:endParaRPr lang="en-US" sz="1600" dirty="0">
                        <a:latin typeface="Arial"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39368830"/>
              </p:ext>
            </p:extLst>
          </p:nvPr>
        </p:nvGraphicFramePr>
        <p:xfrm>
          <a:off x="4754881" y="4636008"/>
          <a:ext cx="3840479" cy="810768"/>
        </p:xfrm>
        <a:graphic>
          <a:graphicData uri="http://schemas.openxmlformats.org/drawingml/2006/table">
            <a:tbl>
              <a:tblPr/>
              <a:tblGrid>
                <a:gridCol w="1592033">
                  <a:extLst>
                    <a:ext uri="{9D8B030D-6E8A-4147-A177-3AD203B41FA5}">
                      <a16:colId xmlns:a16="http://schemas.microsoft.com/office/drawing/2014/main" val="20000"/>
                    </a:ext>
                  </a:extLst>
                </a:gridCol>
                <a:gridCol w="187370">
                  <a:extLst>
                    <a:ext uri="{9D8B030D-6E8A-4147-A177-3AD203B41FA5}">
                      <a16:colId xmlns:a16="http://schemas.microsoft.com/office/drawing/2014/main" val="20001"/>
                    </a:ext>
                  </a:extLst>
                </a:gridCol>
                <a:gridCol w="936853">
                  <a:extLst>
                    <a:ext uri="{9D8B030D-6E8A-4147-A177-3AD203B41FA5}">
                      <a16:colId xmlns:a16="http://schemas.microsoft.com/office/drawing/2014/main" val="20002"/>
                    </a:ext>
                  </a:extLst>
                </a:gridCol>
                <a:gridCol w="187370">
                  <a:extLst>
                    <a:ext uri="{9D8B030D-6E8A-4147-A177-3AD203B41FA5}">
                      <a16:colId xmlns:a16="http://schemas.microsoft.com/office/drawing/2014/main" val="20003"/>
                    </a:ext>
                  </a:extLst>
                </a:gridCol>
                <a:gridCol w="936853">
                  <a:extLst>
                    <a:ext uri="{9D8B030D-6E8A-4147-A177-3AD203B41FA5}">
                      <a16:colId xmlns:a16="http://schemas.microsoft.com/office/drawing/2014/main" val="20004"/>
                    </a:ext>
                  </a:extLst>
                </a:gridCol>
              </a:tblGrid>
              <a:tr h="256687">
                <a:tc gridSpan="5">
                  <a:txBody>
                    <a:bodyPr/>
                    <a:lstStyle/>
                    <a:p>
                      <a:pPr marL="0" marR="0" algn="ctr">
                        <a:spcBef>
                          <a:spcPts val="0"/>
                        </a:spcBef>
                        <a:spcAft>
                          <a:spcPts val="0"/>
                        </a:spcAft>
                      </a:pPr>
                      <a:r>
                        <a:rPr lang="en-US" sz="1400" b="1" dirty="0">
                          <a:solidFill>
                            <a:schemeClr val="bg1"/>
                          </a:solidFill>
                          <a:latin typeface="Arial" charset="0"/>
                          <a:ea typeface="Arial" charset="0"/>
                        </a:rPr>
                        <a:t>ROS:</a:t>
                      </a:r>
                      <a:r>
                        <a:rPr lang="en-US" sz="1400" b="1" baseline="0" dirty="0">
                          <a:solidFill>
                            <a:schemeClr val="bg1"/>
                          </a:solidFill>
                          <a:latin typeface="Arial" charset="0"/>
                          <a:ea typeface="Arial" charset="0"/>
                        </a:rPr>
                        <a:t> Return on Sales</a:t>
                      </a:r>
                      <a:endParaRPr lang="en-US" sz="1600" b="1" dirty="0">
                        <a:solidFill>
                          <a:schemeClr val="bg1"/>
                        </a:solidFill>
                        <a:latin typeface="Arial" charset="0"/>
                        <a:ea typeface="Arial"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297394">
                <a:tc>
                  <a:txBody>
                    <a:bodyPr/>
                    <a:lstStyle/>
                    <a:p>
                      <a:pPr marL="0" marR="0" algn="ctr">
                        <a:spcBef>
                          <a:spcPts val="0"/>
                        </a:spcBef>
                        <a:spcAft>
                          <a:spcPts val="0"/>
                        </a:spcAft>
                      </a:pPr>
                      <a:r>
                        <a:rPr lang="en-US" sz="1400" dirty="0" smtClean="0">
                          <a:latin typeface="Arial" charset="0"/>
                          <a:ea typeface="Arial" charset="0"/>
                        </a:rPr>
                        <a:t>$49,700</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400" dirty="0">
                          <a:latin typeface="Arial" charset="0"/>
                          <a:ea typeface="Arial" charset="0"/>
                        </a:rPr>
                        <a:t>=</a:t>
                      </a:r>
                      <a:endParaRPr lang="en-US" sz="1600" dirty="0">
                        <a:latin typeface="Arial" charset="0"/>
                        <a:ea typeface="Arial"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baseline="0" dirty="0" smtClean="0">
                          <a:latin typeface="Arial" charset="0"/>
                          <a:ea typeface="Arial" charset="0"/>
                          <a:cs typeface="Arial" charset="0"/>
                        </a:rPr>
                        <a:t>23%</a:t>
                      </a:r>
                      <a:endParaRPr lang="en-US" sz="14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dirty="0">
                          <a:latin typeface="Arial" charset="0"/>
                          <a:ea typeface="Arial" charset="0"/>
                        </a:rPr>
                        <a:t>≈</a:t>
                      </a:r>
                      <a:endParaRPr lang="en-US" sz="16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dirty="0" smtClean="0">
                          <a:latin typeface="Arial" charset="0"/>
                          <a:ea typeface="Arial" charset="0"/>
                        </a:rPr>
                        <a:t>$0.23</a:t>
                      </a:r>
                      <a:endParaRPr lang="en-US" sz="1600" dirty="0">
                        <a:latin typeface="Arial" charset="0"/>
                        <a:ea typeface="Arial"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687">
                <a:tc>
                  <a:txBody>
                    <a:bodyPr/>
                    <a:lstStyle/>
                    <a:p>
                      <a:pPr marL="0" marR="0" algn="ctr">
                        <a:spcBef>
                          <a:spcPts val="0"/>
                        </a:spcBef>
                        <a:spcAft>
                          <a:spcPts val="0"/>
                        </a:spcAft>
                      </a:pPr>
                      <a:r>
                        <a:rPr lang="en-US" sz="1400" dirty="0" smtClean="0">
                          <a:latin typeface="Arial" charset="0"/>
                          <a:ea typeface="Arial" charset="0"/>
                        </a:rPr>
                        <a:t>$216,000</a:t>
                      </a:r>
                      <a:endParaRPr lang="en-US" sz="1600" dirty="0">
                        <a:latin typeface="Arial"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sp>
        <p:nvSpPr>
          <p:cNvPr id="9"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r>
              <a:rPr lang="en-US" sz="4000" dirty="0" smtClean="0">
                <a:solidFill>
                  <a:schemeClr val="accent1"/>
                </a:solidFill>
              </a:rPr>
              <a:t>Start-up Funds</a:t>
            </a:r>
            <a:endParaRPr lang="en-US" sz="4000" dirty="0">
              <a:solidFill>
                <a:schemeClr val="accent1"/>
              </a:solidFill>
            </a:endParaRPr>
          </a:p>
        </p:txBody>
      </p:sp>
      <p:pic>
        <p:nvPicPr>
          <p:cNvPr id="8" name="Picture 2" descr="https://lh5.googleusercontent.com/vBIgmP4BWm2sVydRs2l7quVXZynxhAXSra_j8DaOnJXImY-pp3XWhTQ3qc7XD7Uhu4BsRIScPvhowA3jK-YWcdlzgi4vHD7gWbmEQVzuAAK9aefBnSnsW2e0kUUZIcs64ggugmx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 y="5664200"/>
            <a:ext cx="1155700" cy="1155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4267200"/>
            <a:ext cx="2431717" cy="1709202"/>
          </a:xfrm>
          <a:prstGeom prst="rect">
            <a:avLst/>
          </a:prstGeom>
        </p:spPr>
      </p:pic>
      <p:sp>
        <p:nvSpPr>
          <p:cNvPr id="3" name="Content Placeholder 2"/>
          <p:cNvSpPr>
            <a:spLocks noGrp="1"/>
          </p:cNvSpPr>
          <p:nvPr>
            <p:ph idx="1"/>
          </p:nvPr>
        </p:nvSpPr>
        <p:spPr>
          <a:xfrm>
            <a:off x="1485900" y="1094016"/>
            <a:ext cx="6172200" cy="3829050"/>
          </a:xfrm>
        </p:spPr>
        <p:txBody>
          <a:bodyPr>
            <a:normAutofit fontScale="92500" lnSpcReduction="10000"/>
          </a:bodyPr>
          <a:lstStyle/>
          <a:p>
            <a:pPr marL="0" indent="0">
              <a:buNone/>
            </a:pPr>
            <a:endParaRPr lang="en-US" dirty="0"/>
          </a:p>
          <a:p>
            <a:pPr marL="0" indent="0">
              <a:buNone/>
            </a:pPr>
            <a:r>
              <a:rPr lang="en-US" sz="4000" dirty="0">
                <a:solidFill>
                  <a:schemeClr val="accent1"/>
                </a:solidFill>
                <a:latin typeface="Trebuchet MS" panose="020B0603020202020204" pitchFamily="34" charset="0"/>
              </a:rPr>
              <a:t>Future Plans:</a:t>
            </a:r>
          </a:p>
          <a:p>
            <a:pPr>
              <a:buFont typeface="Wingdings" panose="05000000000000000000" pitchFamily="2" charset="2"/>
              <a:buChar char="q"/>
            </a:pPr>
            <a:r>
              <a:rPr lang="en-US" sz="2400" dirty="0">
                <a:solidFill>
                  <a:schemeClr val="accent5"/>
                </a:solidFill>
                <a:latin typeface="Trebuchet MS" panose="020B0603020202020204" pitchFamily="34" charset="0"/>
              </a:rPr>
              <a:t> </a:t>
            </a:r>
            <a:r>
              <a:rPr lang="en-US" sz="2600" dirty="0">
                <a:latin typeface="Trebuchet MS" panose="020B0603020202020204" pitchFamily="34" charset="0"/>
              </a:rPr>
              <a:t>Expand to schools across the nation </a:t>
            </a:r>
          </a:p>
          <a:p>
            <a:pPr>
              <a:buFont typeface="Wingdings" panose="05000000000000000000" pitchFamily="2" charset="2"/>
              <a:buChar char="q"/>
            </a:pPr>
            <a:r>
              <a:rPr lang="en-US" sz="2600" dirty="0">
                <a:solidFill>
                  <a:schemeClr val="accent5"/>
                </a:solidFill>
                <a:latin typeface="Trebuchet MS" panose="020B0603020202020204" pitchFamily="34" charset="0"/>
              </a:rPr>
              <a:t> </a:t>
            </a:r>
            <a:r>
              <a:rPr lang="en-US" sz="2600" dirty="0">
                <a:latin typeface="Trebuchet MS" panose="020B0603020202020204" pitchFamily="34" charset="0"/>
              </a:rPr>
              <a:t>Hire </a:t>
            </a:r>
            <a:r>
              <a:rPr lang="en-US" sz="2600" dirty="0" smtClean="0">
                <a:latin typeface="Trebuchet MS" panose="020B0603020202020204" pitchFamily="34" charset="0"/>
              </a:rPr>
              <a:t>6 employees </a:t>
            </a:r>
            <a:r>
              <a:rPr lang="en-US" sz="2600" dirty="0">
                <a:latin typeface="Trebuchet MS" panose="020B0603020202020204" pitchFamily="34" charset="0"/>
              </a:rPr>
              <a:t>by the end of year 2</a:t>
            </a:r>
          </a:p>
          <a:p>
            <a:pPr marL="0" indent="0">
              <a:buNone/>
            </a:pPr>
            <a:endParaRPr lang="en-US" sz="2600" dirty="0">
              <a:latin typeface="Trebuchet MS" panose="020B0603020202020204" pitchFamily="34" charset="0"/>
            </a:endParaRPr>
          </a:p>
          <a:p>
            <a:pPr marL="0" indent="0">
              <a:buNone/>
            </a:pPr>
            <a:r>
              <a:rPr lang="en-US" sz="4000" dirty="0">
                <a:solidFill>
                  <a:schemeClr val="accent1"/>
                </a:solidFill>
                <a:latin typeface="Trebuchet MS" panose="020B0603020202020204" pitchFamily="34" charset="0"/>
              </a:rPr>
              <a:t>Philanthropy:</a:t>
            </a:r>
            <a:r>
              <a:rPr lang="en-US" sz="3000" dirty="0">
                <a:solidFill>
                  <a:schemeClr val="accent1"/>
                </a:solidFill>
                <a:latin typeface="Trebuchet MS" panose="020B0603020202020204" pitchFamily="34" charset="0"/>
              </a:rPr>
              <a:t> </a:t>
            </a:r>
          </a:p>
          <a:p>
            <a:pPr>
              <a:buFont typeface="Wingdings" panose="05000000000000000000" pitchFamily="2" charset="2"/>
              <a:buChar char="q"/>
            </a:pPr>
            <a:r>
              <a:rPr lang="en-US" sz="2600" dirty="0" smtClean="0">
                <a:latin typeface="Trebuchet MS" panose="020B0603020202020204" pitchFamily="34" charset="0"/>
              </a:rPr>
              <a:t>Donate </a:t>
            </a:r>
            <a:r>
              <a:rPr lang="en-US" sz="2600" dirty="0">
                <a:latin typeface="Trebuchet MS" panose="020B0603020202020204" pitchFamily="34" charset="0"/>
              </a:rPr>
              <a:t>5% of our Annual Net Profit to Friends of Refugees</a:t>
            </a:r>
          </a:p>
          <a:p>
            <a:pPr marL="0" indent="0">
              <a:buNone/>
            </a:pPr>
            <a:endParaRPr lang="en-US" sz="3000" dirty="0">
              <a:latin typeface="Trebuchet MS" panose="020B0603020202020204" pitchFamily="34" charset="0"/>
            </a:endParaRPr>
          </a:p>
          <a:p>
            <a:pPr marL="0" indent="0">
              <a:buNone/>
            </a:pPr>
            <a:endParaRPr lang="en-US" sz="3000" dirty="0">
              <a:latin typeface="Trebuchet MS" panose="020B0603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3716" y="6240780"/>
            <a:ext cx="6858000" cy="617220"/>
          </a:xfrm>
          <a:prstGeom prst="rect">
            <a:avLst/>
          </a:prstGeom>
        </p:spPr>
      </p:pic>
      <p:pic>
        <p:nvPicPr>
          <p:cNvPr id="8" name="Picture 2" descr="https://lh5.googleusercontent.com/vBIgmP4BWm2sVydRs2l7quVXZynxhAXSra_j8DaOnJXImY-pp3XWhTQ3qc7XD7Uhu4BsRIScPvhowA3jK-YWcdlzgi4vHD7gWbmEQVzuAAK9aefBnSnsW2e0kUUZIcs64ggugmx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5780316"/>
            <a:ext cx="1077684" cy="107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414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sp>
        <p:nvSpPr>
          <p:cNvPr id="9" name="Title 1"/>
          <p:cNvSpPr>
            <a:spLocks noGrp="1"/>
          </p:cNvSpPr>
          <p:nvPr>
            <p:ph type="title"/>
          </p:nvPr>
        </p:nvSpPr>
        <p:spPr>
          <a:xfrm>
            <a:off x="457200" y="403860"/>
            <a:ext cx="8229600" cy="1143000"/>
          </a:xfrm>
        </p:spPr>
        <p:txBody>
          <a:bodyPr>
            <a:normAutofit/>
          </a:bodyPr>
          <a:lstStyle/>
          <a:p>
            <a:r>
              <a:rPr lang="en-US" dirty="0" smtClean="0"/>
              <a:t>“Your </a:t>
            </a:r>
            <a:r>
              <a:rPr lang="en-US" dirty="0"/>
              <a:t>Guide to the Future</a:t>
            </a:r>
            <a:r>
              <a:rPr lang="en-US" dirty="0" smtClean="0"/>
              <a:t>”</a:t>
            </a:r>
            <a:endParaRPr lang="en-US" dirty="0"/>
          </a:p>
        </p:txBody>
      </p:sp>
      <p:sp>
        <p:nvSpPr>
          <p:cNvPr id="6" name="Rectangle 5"/>
          <p:cNvSpPr/>
          <p:nvPr/>
        </p:nvSpPr>
        <p:spPr>
          <a:xfrm>
            <a:off x="1143000" y="1923533"/>
            <a:ext cx="6192715" cy="3352800"/>
          </a:xfrm>
          <a:prstGeom prst="rect">
            <a:avLst/>
          </a:prstGeom>
          <a:solidFill>
            <a:srgbClr val="B7DB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800" b="1" dirty="0">
                <a:solidFill>
                  <a:schemeClr val="tx1"/>
                </a:solidFill>
                <a:latin typeface="Myriad Web Pro" pitchFamily="34" charset="0"/>
                <a:ea typeface="+mj-ea"/>
                <a:cs typeface="+mj-cs"/>
              </a:rPr>
              <a:t>Thank you for your consideration of</a:t>
            </a:r>
            <a:r>
              <a:rPr lang="en-US" sz="2800" b="1" dirty="0">
                <a:solidFill>
                  <a:schemeClr val="bg1"/>
                </a:solidFill>
                <a:latin typeface="Myriad Web Pro" pitchFamily="34" charset="0"/>
                <a:ea typeface="+mj-ea"/>
                <a:cs typeface="+mj-cs"/>
              </a:rPr>
              <a:t/>
            </a:r>
            <a:br>
              <a:rPr lang="en-US" sz="2800" b="1" dirty="0">
                <a:solidFill>
                  <a:schemeClr val="bg1"/>
                </a:solidFill>
                <a:latin typeface="Myriad Web Pro" pitchFamily="34" charset="0"/>
                <a:ea typeface="+mj-ea"/>
                <a:cs typeface="+mj-cs"/>
              </a:rPr>
            </a:br>
            <a:r>
              <a:rPr lang="en-US" sz="5400" dirty="0">
                <a:solidFill>
                  <a:schemeClr val="accent1"/>
                </a:solidFill>
                <a:latin typeface="+mj-lt"/>
                <a:ea typeface="+mj-ea"/>
                <a:cs typeface="+mj-cs"/>
              </a:rPr>
              <a:t>Global Guiders</a:t>
            </a:r>
          </a:p>
          <a:p>
            <a:pPr algn="ctr">
              <a:defRPr/>
            </a:pPr>
            <a:endParaRPr lang="en-US" sz="2400" b="1" i="1" dirty="0" smtClean="0">
              <a:solidFill>
                <a:schemeClr val="bg1"/>
              </a:solidFill>
              <a:latin typeface="Myriad Web Pro" pitchFamily="34" charset="0"/>
              <a:ea typeface="+mj-ea"/>
              <a:cs typeface="+mj-cs"/>
            </a:endParaRPr>
          </a:p>
          <a:p>
            <a:pPr algn="ctr">
              <a:defRPr/>
            </a:pPr>
            <a:r>
              <a:rPr lang="en-US" sz="2000" b="1" i="1" dirty="0" smtClean="0">
                <a:solidFill>
                  <a:schemeClr val="tx1"/>
                </a:solidFill>
                <a:latin typeface="Myriad Web Pro" pitchFamily="34" charset="0"/>
                <a:ea typeface="+mj-ea"/>
                <a:cs typeface="+mj-cs"/>
              </a:rPr>
              <a:t>Email: GlobalGuidersLLC@gmail.com</a:t>
            </a:r>
          </a:p>
          <a:p>
            <a:pPr algn="ctr">
              <a:defRPr/>
            </a:pPr>
            <a:r>
              <a:rPr lang="en-US" sz="2000" b="1" i="1" dirty="0" smtClean="0">
                <a:solidFill>
                  <a:schemeClr val="tx1"/>
                </a:solidFill>
                <a:latin typeface="Myriad Web Pro" pitchFamily="34" charset="0"/>
                <a:ea typeface="+mj-ea"/>
                <a:cs typeface="+mj-cs"/>
              </a:rPr>
              <a:t>Facebook: Global Guiders, LLC</a:t>
            </a:r>
          </a:p>
          <a:p>
            <a:pPr algn="ctr">
              <a:defRPr/>
            </a:pPr>
            <a:r>
              <a:rPr lang="en-US" sz="2000" b="1" i="1" dirty="0" smtClean="0">
                <a:solidFill>
                  <a:schemeClr val="tx1"/>
                </a:solidFill>
                <a:latin typeface="Myriad Web Pro" pitchFamily="34" charset="0"/>
                <a:ea typeface="+mj-ea"/>
                <a:cs typeface="+mj-cs"/>
              </a:rPr>
              <a:t>Website: GlobalGuidersLLC.weebly.com</a:t>
            </a:r>
            <a:endParaRPr lang="en-US" sz="2000" b="1" i="1" dirty="0">
              <a:solidFill>
                <a:schemeClr val="tx1"/>
              </a:solidFill>
              <a:latin typeface="Myriad Web Pro" pitchFamily="34" charset="0"/>
              <a:ea typeface="+mj-ea"/>
              <a:cs typeface="+mj-cs"/>
            </a:endParaRPr>
          </a:p>
        </p:txBody>
      </p:sp>
      <p:pic>
        <p:nvPicPr>
          <p:cNvPr id="10" name="Picture 2" descr="https://lh5.googleusercontent.com/vBIgmP4BWm2sVydRs2l7quVXZynxhAXSra_j8DaOnJXImY-pp3XWhTQ3qc7XD7Uhu4BsRIScPvhowA3jK-YWcdlzgi4vHD7gWbmEQVzuAAK9aefBnSnsW2e0kUUZIcs64ggugmx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19" y="5653007"/>
            <a:ext cx="1131263" cy="1131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Global Guiders, LLC</a:t>
            </a:r>
          </a:p>
        </p:txBody>
      </p:sp>
      <p:sp>
        <p:nvSpPr>
          <p:cNvPr id="4" name="Subtitle 3"/>
          <p:cNvSpPr>
            <a:spLocks noGrp="1"/>
          </p:cNvSpPr>
          <p:nvPr>
            <p:ph type="subTitle" idx="1"/>
          </p:nvPr>
        </p:nvSpPr>
        <p:spPr/>
        <p:txBody>
          <a:bodyPr>
            <a:normAutofit/>
          </a:bodyPr>
          <a:lstStyle/>
          <a:p>
            <a:r>
              <a:rPr lang="en-US" sz="2000" dirty="0" smtClean="0"/>
              <a:t>Sherese </a:t>
            </a:r>
            <a:r>
              <a:rPr lang="en-US" sz="2000" dirty="0"/>
              <a:t>Bennett and Faith Dean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1026" name="Picture 2" descr="https://lh5.googleusercontent.com/vBIgmP4BWm2sVydRs2l7quVXZynxhAXSra_j8DaOnJXImY-pp3XWhTQ3qc7XD7Uhu4BsRIScPvhowA3jK-YWcdlzgi4vHD7gWbmEQVzuAAK9aefBnSnsW2e0kUUZIcs64ggugmx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5211700"/>
            <a:ext cx="1646300" cy="164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136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152400"/>
            <a:ext cx="8229600" cy="1143000"/>
          </a:xfrm>
        </p:spPr>
        <p:txBody>
          <a:bodyPr>
            <a:normAutofit/>
          </a:bodyPr>
          <a:lstStyle/>
          <a:p>
            <a:r>
              <a:rPr lang="en-US" sz="4000" dirty="0"/>
              <a:t>Problem</a:t>
            </a:r>
          </a:p>
        </p:txBody>
      </p:sp>
      <p:sp>
        <p:nvSpPr>
          <p:cNvPr id="3" name="Content Placeholder 2"/>
          <p:cNvSpPr>
            <a:spLocks noGrp="1"/>
          </p:cNvSpPr>
          <p:nvPr>
            <p:ph idx="1"/>
          </p:nvPr>
        </p:nvSpPr>
        <p:spPr>
          <a:xfrm>
            <a:off x="406400" y="1729740"/>
            <a:ext cx="7391400" cy="3581400"/>
          </a:xfrm>
        </p:spPr>
        <p:txBody>
          <a:bodyPr>
            <a:normAutofit/>
          </a:bodyPr>
          <a:lstStyle/>
          <a:p>
            <a:pPr>
              <a:buFont typeface="Wingdings" panose="05000000000000000000" pitchFamily="2" charset="2"/>
              <a:buChar char="q"/>
            </a:pPr>
            <a:r>
              <a:rPr lang="en-US" sz="2400" dirty="0" smtClean="0"/>
              <a:t>Many immigrant students find it difficult to adapt</a:t>
            </a:r>
            <a:endParaRPr lang="en-US" sz="2400" dirty="0"/>
          </a:p>
          <a:p>
            <a:pPr>
              <a:buFont typeface="Wingdings" panose="05000000000000000000" pitchFamily="2" charset="2"/>
              <a:buChar char="q"/>
            </a:pPr>
            <a:r>
              <a:rPr lang="en-US" sz="2400" dirty="0" smtClean="0"/>
              <a:t>Some teachers have trouble understanding </a:t>
            </a:r>
          </a:p>
          <a:p>
            <a:pPr>
              <a:buFont typeface="Wingdings" panose="05000000000000000000" pitchFamily="2" charset="2"/>
              <a:buChar char="q"/>
            </a:pPr>
            <a:r>
              <a:rPr lang="en-US" sz="2400" dirty="0" smtClean="0"/>
              <a:t>Students </a:t>
            </a:r>
            <a:r>
              <a:rPr lang="en-US" sz="2400" dirty="0"/>
              <a:t>aren’t provided the comfort they need</a:t>
            </a:r>
          </a:p>
          <a:p>
            <a:pPr>
              <a:buFont typeface="Wingdings" panose="05000000000000000000" pitchFamily="2" charset="2"/>
              <a:buChar char="q"/>
            </a:pPr>
            <a:endParaRPr lang="en-US" sz="2400" dirty="0"/>
          </a:p>
          <a:p>
            <a:pPr>
              <a:buFont typeface="Wingdings" panose="05000000000000000000" pitchFamily="2" charset="2"/>
              <a:buChar char="q"/>
            </a:pP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9" name="Picture 2" descr="https://lh5.googleusercontent.com/vBIgmP4BWm2sVydRs2l7quVXZynxhAXSra_j8DaOnJXImY-pp3XWhTQ3qc7XD7Uhu4BsRIScPvhowA3jK-YWcdlzgi4vHD7gWbmEQVzuAAK9aefBnSnsW2e0kUUZIcs64ggugmx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 y="56007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4572000" y="3581401"/>
            <a:ext cx="1892300" cy="1549146"/>
          </a:xfrm>
          <a:prstGeom prst="wedgeRoundRectCallou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21225" y="3755809"/>
            <a:ext cx="1593850" cy="1200329"/>
          </a:xfrm>
          <a:prstGeom prst="rect">
            <a:avLst/>
          </a:prstGeom>
          <a:noFill/>
        </p:spPr>
        <p:txBody>
          <a:bodyPr wrap="square" rtlCol="0">
            <a:spAutoFit/>
          </a:bodyPr>
          <a:lstStyle/>
          <a:p>
            <a:r>
              <a:rPr lang="en-US" dirty="0" smtClean="0">
                <a:solidFill>
                  <a:schemeClr val="accent2">
                    <a:lumMod val="50000"/>
                  </a:schemeClr>
                </a:solidFill>
              </a:rPr>
              <a:t>54% of people have not been offered help </a:t>
            </a:r>
            <a:endParaRPr lang="en-US"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8229600" cy="1143000"/>
          </a:xfrm>
        </p:spPr>
        <p:txBody>
          <a:bodyPr>
            <a:normAutofit/>
          </a:bodyPr>
          <a:lstStyle/>
          <a:p>
            <a:r>
              <a:rPr lang="en-US" sz="4000" dirty="0"/>
              <a:t>Solution</a:t>
            </a:r>
          </a:p>
        </p:txBody>
      </p:sp>
      <p:sp>
        <p:nvSpPr>
          <p:cNvPr id="3" name="Content Placeholder 2"/>
          <p:cNvSpPr>
            <a:spLocks noGrp="1"/>
          </p:cNvSpPr>
          <p:nvPr>
            <p:ph idx="1"/>
          </p:nvPr>
        </p:nvSpPr>
        <p:spPr>
          <a:xfrm>
            <a:off x="457200" y="1524001"/>
            <a:ext cx="7315200" cy="3886200"/>
          </a:xfrm>
        </p:spPr>
        <p:txBody>
          <a:bodyPr>
            <a:normAutofit/>
          </a:bodyPr>
          <a:lstStyle/>
          <a:p>
            <a:pPr>
              <a:buFont typeface="Wingdings" panose="05000000000000000000" pitchFamily="2" charset="2"/>
              <a:buChar char="q"/>
            </a:pPr>
            <a:r>
              <a:rPr lang="en-US" sz="2400" dirty="0"/>
              <a:t>The students will adjust easily with the Guiders</a:t>
            </a:r>
          </a:p>
          <a:p>
            <a:pPr>
              <a:buFont typeface="Wingdings" panose="05000000000000000000" pitchFamily="2" charset="2"/>
              <a:buChar char="q"/>
            </a:pPr>
            <a:r>
              <a:rPr lang="en-US" sz="2400" dirty="0" smtClean="0"/>
              <a:t>We </a:t>
            </a:r>
            <a:r>
              <a:rPr lang="en-US" sz="2400" dirty="0"/>
              <a:t>surround them with like-minded </a:t>
            </a:r>
            <a:r>
              <a:rPr lang="en-US" sz="2400" dirty="0" smtClean="0"/>
              <a:t>peers</a:t>
            </a:r>
          </a:p>
          <a:p>
            <a:pPr>
              <a:buFont typeface="Wingdings" panose="05000000000000000000" pitchFamily="2" charset="2"/>
              <a:buChar char="q"/>
            </a:pPr>
            <a:r>
              <a:rPr lang="en-US" sz="2400" dirty="0" smtClean="0"/>
              <a:t>We ensure that students keep up academically</a:t>
            </a:r>
          </a:p>
          <a:p>
            <a:pPr>
              <a:buFont typeface="Wingdings" panose="05000000000000000000" pitchFamily="2" charset="2"/>
              <a:buChar char="q"/>
            </a:pPr>
            <a:endParaRPr lang="en-US" sz="2400" dirty="0" smtClean="0"/>
          </a:p>
          <a:p>
            <a:pPr>
              <a:buFont typeface="Wingdings" panose="05000000000000000000" pitchFamily="2" charset="2"/>
              <a:buChar char="q"/>
            </a:pPr>
            <a:endParaRPr lang="en-US" sz="2400" dirty="0" smtClean="0"/>
          </a:p>
          <a:p>
            <a:pPr>
              <a:buFont typeface="Wingdings" panose="05000000000000000000" pitchFamily="2" charset="2"/>
              <a:buChar char="q"/>
            </a:pPr>
            <a:endParaRPr lang="en-US" sz="2400" dirty="0" smtClean="0"/>
          </a:p>
          <a:p>
            <a:pPr>
              <a:buFont typeface="Wingdings" panose="05000000000000000000" pitchFamily="2" charset="2"/>
              <a:buChar char="q"/>
            </a:pPr>
            <a:endParaRPr lang="en-US" sz="2400" dirty="0"/>
          </a:p>
          <a:p>
            <a:pPr marL="0" indent="0">
              <a:buNone/>
            </a:pP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10" name="Picture 2" descr="https://lh5.googleusercontent.com/vBIgmP4BWm2sVydRs2l7quVXZynxhAXSra_j8DaOnJXImY-pp3XWhTQ3qc7XD7Uhu4BsRIScPvhowA3jK-YWcdlzgi4vHD7gWbmEQVzuAAK9aefBnSnsW2e0kUUZIcs64ggugmx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 y="56007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914400" y="3761233"/>
            <a:ext cx="1905000" cy="1527048"/>
          </a:xfrm>
          <a:prstGeom prst="wedgeRoundRectCallou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97344" y="4044256"/>
            <a:ext cx="1714500" cy="923330"/>
          </a:xfrm>
          <a:prstGeom prst="rect">
            <a:avLst/>
          </a:prstGeom>
          <a:noFill/>
        </p:spPr>
        <p:txBody>
          <a:bodyPr wrap="square" rtlCol="0">
            <a:spAutoFit/>
          </a:bodyPr>
          <a:lstStyle/>
          <a:p>
            <a:r>
              <a:rPr lang="en-US" dirty="0" smtClean="0">
                <a:solidFill>
                  <a:schemeClr val="accent2">
                    <a:lumMod val="50000"/>
                  </a:schemeClr>
                </a:solidFill>
              </a:rPr>
              <a:t>64% of people would attend our program</a:t>
            </a:r>
            <a:endParaRPr lang="en-US"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8229600" cy="1143000"/>
          </a:xfrm>
        </p:spPr>
        <p:txBody>
          <a:bodyPr>
            <a:normAutofit/>
          </a:bodyPr>
          <a:lstStyle/>
          <a:p>
            <a:r>
              <a:rPr lang="en-US" sz="4000" dirty="0"/>
              <a:t>What We Do</a:t>
            </a:r>
          </a:p>
        </p:txBody>
      </p:sp>
      <p:sp>
        <p:nvSpPr>
          <p:cNvPr id="3" name="Content Placeholder 2"/>
          <p:cNvSpPr>
            <a:spLocks noGrp="1"/>
          </p:cNvSpPr>
          <p:nvPr>
            <p:ph idx="1"/>
          </p:nvPr>
        </p:nvSpPr>
        <p:spPr>
          <a:xfrm>
            <a:off x="457200" y="1600201"/>
            <a:ext cx="8229600" cy="3505199"/>
          </a:xfrm>
        </p:spPr>
        <p:txBody>
          <a:bodyPr>
            <a:normAutofit/>
          </a:bodyPr>
          <a:lstStyle/>
          <a:p>
            <a:pPr>
              <a:buFont typeface="Wingdings" panose="05000000000000000000" pitchFamily="2" charset="2"/>
              <a:buChar char="q"/>
            </a:pPr>
            <a:r>
              <a:rPr lang="en-US" sz="2400" dirty="0"/>
              <a:t>Tutoring Service</a:t>
            </a:r>
          </a:p>
          <a:p>
            <a:pPr>
              <a:buFont typeface="Wingdings" panose="05000000000000000000" pitchFamily="2" charset="2"/>
              <a:buChar char="q"/>
            </a:pPr>
            <a:r>
              <a:rPr lang="en-US" sz="2400" dirty="0"/>
              <a:t>Personal Mentorship</a:t>
            </a:r>
          </a:p>
          <a:p>
            <a:pPr>
              <a:buFont typeface="Wingdings" panose="05000000000000000000" pitchFamily="2" charset="2"/>
              <a:buChar char="q"/>
            </a:pPr>
            <a:r>
              <a:rPr lang="en-US" sz="2400" dirty="0"/>
              <a:t>Life Long Friends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10" name="Picture 2" descr="https://lh5.googleusercontent.com/vBIgmP4BWm2sVydRs2l7quVXZynxhAXSra_j8DaOnJXImY-pp3XWhTQ3qc7XD7Uhu4BsRIScPvhowA3jK-YWcdlzgi4vHD7gWbmEQVzuAAK9aefBnSnsW2e0kUUZIcs64ggugmx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 y="56007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4267200" y="1966658"/>
            <a:ext cx="2251566" cy="33756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609600" y="304800"/>
            <a:ext cx="6347714" cy="5486399"/>
          </a:xfrm>
        </p:spPr>
        <p:txBody>
          <a:bodyPr>
            <a:normAutofit/>
          </a:bodyPr>
          <a:lstStyle/>
          <a:p>
            <a:pPr marL="0" indent="0">
              <a:buNone/>
            </a:pPr>
            <a:endParaRPr lang="en-US" sz="4000" dirty="0">
              <a:solidFill>
                <a:schemeClr val="accent1"/>
              </a:solidFill>
            </a:endParaRPr>
          </a:p>
          <a:p>
            <a:pPr marL="0" indent="0">
              <a:buNone/>
            </a:pPr>
            <a:r>
              <a:rPr lang="en-US" sz="4000" dirty="0">
                <a:solidFill>
                  <a:schemeClr val="accent1"/>
                </a:solidFill>
              </a:rPr>
              <a:t>Mission Statement: </a:t>
            </a:r>
          </a:p>
          <a:p>
            <a:pPr>
              <a:buFont typeface="Wingdings" panose="05000000000000000000" pitchFamily="2" charset="2"/>
              <a:buChar char="q"/>
            </a:pPr>
            <a:r>
              <a:rPr lang="en-US" sz="2400" dirty="0">
                <a:solidFill>
                  <a:schemeClr val="tx1"/>
                </a:solidFill>
              </a:rPr>
              <a:t>Global Guiders’ goal is to ensure that immigrant students adapt to the American school system easily</a:t>
            </a:r>
          </a:p>
          <a:p>
            <a:pPr marL="0" indent="0">
              <a:buNone/>
            </a:pPr>
            <a:endParaRPr lang="en-US" sz="4000" dirty="0">
              <a:solidFill>
                <a:schemeClr val="accent1"/>
              </a:solidFill>
            </a:endParaRPr>
          </a:p>
          <a:p>
            <a:pPr marL="0" indent="0">
              <a:buNone/>
            </a:pPr>
            <a:r>
              <a:rPr lang="en-US" sz="4000" dirty="0" smtClean="0">
                <a:solidFill>
                  <a:schemeClr val="accent1"/>
                </a:solidFill>
              </a:rPr>
              <a:t>Social </a:t>
            </a:r>
            <a:r>
              <a:rPr lang="en-US" sz="4000" dirty="0">
                <a:solidFill>
                  <a:schemeClr val="accent1"/>
                </a:solidFill>
              </a:rPr>
              <a:t>Impact: </a:t>
            </a:r>
          </a:p>
          <a:p>
            <a:pPr>
              <a:buFont typeface="Wingdings" panose="05000000000000000000" pitchFamily="2" charset="2"/>
              <a:buChar char="q"/>
            </a:pPr>
            <a:r>
              <a:rPr lang="en-US" sz="2400" dirty="0">
                <a:solidFill>
                  <a:schemeClr val="tx1"/>
                </a:solidFill>
              </a:rPr>
              <a:t>We provide </a:t>
            </a:r>
            <a:r>
              <a:rPr lang="en-US" sz="2400" dirty="0" smtClean="0">
                <a:solidFill>
                  <a:schemeClr val="tx1"/>
                </a:solidFill>
              </a:rPr>
              <a:t>immigrants with the </a:t>
            </a:r>
            <a:r>
              <a:rPr lang="en-US" sz="2400" dirty="0">
                <a:solidFill>
                  <a:schemeClr val="tx1"/>
                </a:solidFill>
              </a:rPr>
              <a:t>confidence that </a:t>
            </a:r>
            <a:r>
              <a:rPr lang="en-US" sz="2400" dirty="0" smtClean="0">
                <a:solidFill>
                  <a:schemeClr val="tx1"/>
                </a:solidFill>
              </a:rPr>
              <a:t>they need to know that they are </a:t>
            </a:r>
            <a:r>
              <a:rPr lang="en-US" sz="2400" dirty="0">
                <a:solidFill>
                  <a:schemeClr val="tx1"/>
                </a:solidFill>
              </a:rPr>
              <a:t>as educated as their peers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9" name="Picture 2" descr="https://lh5.googleusercontent.com/vBIgmP4BWm2sVydRs2l7quVXZynxhAXSra_j8DaOnJXImY-pp3XWhTQ3qc7XD7Uhu4BsRIScPvhowA3jK-YWcdlzgi4vHD7gWbmEQVzuAAK9aefBnSnsW2e0kUUZIcs64ggugmx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 y="56007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44500" y="3581400"/>
            <a:ext cx="6347714"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036005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152400"/>
            <a:ext cx="8229600" cy="1143000"/>
          </a:xfrm>
        </p:spPr>
        <p:txBody>
          <a:bodyPr>
            <a:normAutofit/>
          </a:bodyPr>
          <a:lstStyle/>
          <a:p>
            <a:r>
              <a:rPr lang="en-US" sz="4000" dirty="0"/>
              <a:t>Business Model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99977390"/>
              </p:ext>
            </p:extLst>
          </p:nvPr>
        </p:nvGraphicFramePr>
        <p:xfrm>
          <a:off x="6117704" y="1276164"/>
          <a:ext cx="2914892" cy="4057246"/>
        </p:xfrm>
        <a:graphic>
          <a:graphicData uri="http://schemas.openxmlformats.org/drawingml/2006/table">
            <a:tbl>
              <a:tblPr firstRow="1" bandRow="1">
                <a:tableStyleId>{073A0DAA-6AF3-43AB-8588-CEC1D06C72B9}</a:tableStyleId>
              </a:tblPr>
              <a:tblGrid>
                <a:gridCol w="1457446">
                  <a:extLst>
                    <a:ext uri="{9D8B030D-6E8A-4147-A177-3AD203B41FA5}">
                      <a16:colId xmlns:a16="http://schemas.microsoft.com/office/drawing/2014/main" val="20000"/>
                    </a:ext>
                  </a:extLst>
                </a:gridCol>
                <a:gridCol w="1457446">
                  <a:extLst>
                    <a:ext uri="{9D8B030D-6E8A-4147-A177-3AD203B41FA5}">
                      <a16:colId xmlns:a16="http://schemas.microsoft.com/office/drawing/2014/main" val="20001"/>
                    </a:ext>
                  </a:extLst>
                </a:gridCol>
              </a:tblGrid>
              <a:tr h="33531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Arial" charset="0"/>
                        </a:rPr>
                        <a:t>Description</a:t>
                      </a:r>
                      <a:r>
                        <a:rPr lang="en-US" sz="1400" b="1" baseline="0" dirty="0">
                          <a:latin typeface="Arial" charset="0"/>
                        </a:rPr>
                        <a:t> of Expenses</a:t>
                      </a:r>
                      <a:endParaRPr lang="en-US" sz="1400" b="1" dirty="0">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sz="1600" b="1" dirty="0"/>
                    </a:p>
                  </a:txBody>
                  <a:tcPr/>
                </a:tc>
                <a:extLst>
                  <a:ext uri="{0D108BD9-81ED-4DB2-BD59-A6C34878D82A}">
                    <a16:rowId xmlns:a16="http://schemas.microsoft.com/office/drawing/2014/main" val="10000"/>
                  </a:ext>
                </a:extLst>
              </a:tr>
              <a:tr h="804741">
                <a:tc>
                  <a:txBody>
                    <a:bodyPr/>
                    <a:lstStyle/>
                    <a:p>
                      <a:pPr algn="ctr"/>
                      <a:r>
                        <a:rPr lang="en-US" sz="1400" b="1" dirty="0">
                          <a:latin typeface="Arial" charset="0"/>
                        </a:rPr>
                        <a:t>Variable Material Expenses</a:t>
                      </a:r>
                    </a:p>
                  </a:txBody>
                  <a:tcPr>
                    <a:lnL w="12700" cap="flat" cmpd="sng" algn="ctr">
                      <a:solidFill>
                        <a:schemeClr val="tx1"/>
                      </a:solidFill>
                      <a:prstDash val="solid"/>
                      <a:round/>
                      <a:headEnd type="none" w="med" len="med"/>
                      <a:tailEnd type="none" w="med" len="med"/>
                    </a:lnL>
                  </a:tcPr>
                </a:tc>
                <a:tc>
                  <a:txBody>
                    <a:bodyPr/>
                    <a:lstStyle/>
                    <a:p>
                      <a:pPr algn="ctr"/>
                      <a:r>
                        <a:rPr lang="en-US" sz="1400" b="1" dirty="0">
                          <a:latin typeface="Arial" charset="0"/>
                        </a:rPr>
                        <a:t>Total: $0.01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35310">
                <a:tc>
                  <a:txBody>
                    <a:bodyPr/>
                    <a:lstStyle/>
                    <a:p>
                      <a:pPr algn="ctr"/>
                      <a:r>
                        <a:rPr lang="en-US" sz="1400" b="0" dirty="0">
                          <a:latin typeface="Arial" charset="0"/>
                        </a:rPr>
                        <a:t>Yearly</a:t>
                      </a:r>
                      <a:r>
                        <a:rPr lang="en-US" sz="1400" b="0" baseline="0" dirty="0">
                          <a:latin typeface="Arial" charset="0"/>
                        </a:rPr>
                        <a:t> Contract </a:t>
                      </a:r>
                      <a:endParaRPr lang="en-US" sz="1400" b="0"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400" b="0" dirty="0">
                          <a:latin typeface="Arial" charset="0"/>
                        </a:rPr>
                        <a:t>$0.01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70025">
                <a:tc>
                  <a:txBody>
                    <a:bodyPr/>
                    <a:lstStyle/>
                    <a:p>
                      <a:pPr algn="ctr"/>
                      <a:r>
                        <a:rPr lang="en-US" sz="1400" b="1" dirty="0">
                          <a:latin typeface="Arial" charset="0"/>
                        </a:rPr>
                        <a:t>Fixed Expenses</a:t>
                      </a:r>
                    </a:p>
                  </a:txBody>
                  <a:tcPr>
                    <a:lnL w="12700" cap="flat" cmpd="sng" algn="ctr">
                      <a:solidFill>
                        <a:schemeClr val="tx1"/>
                      </a:solidFill>
                      <a:prstDash val="solid"/>
                      <a:round/>
                      <a:headEnd type="none" w="med" len="med"/>
                      <a:tailEnd type="none" w="med" len="med"/>
                    </a:lnL>
                  </a:tcPr>
                </a:tc>
                <a:tc>
                  <a:txBody>
                    <a:bodyPr/>
                    <a:lstStyle/>
                    <a:p>
                      <a:pPr algn="ctr"/>
                      <a:r>
                        <a:rPr lang="en-US" sz="1400" b="1" dirty="0">
                          <a:latin typeface="Arial" charset="0"/>
                        </a:rPr>
                        <a:t>Total:  </a:t>
                      </a:r>
                      <a:r>
                        <a:rPr lang="en-US" sz="1400" b="1" dirty="0" smtClean="0">
                          <a:latin typeface="Arial" charset="0"/>
                        </a:rPr>
                        <a:t>$9,438.00</a:t>
                      </a:r>
                      <a:r>
                        <a:rPr lang="en-US" sz="1400" b="1" baseline="0" dirty="0" smtClean="0">
                          <a:latin typeface="Arial" charset="0"/>
                        </a:rPr>
                        <a:t> </a:t>
                      </a:r>
                      <a:endParaRPr lang="en-US" sz="1400" b="1"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3531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dirty="0">
                          <a:latin typeface="Arial" charset="0"/>
                        </a:rPr>
                        <a:t>Utilities</a:t>
                      </a:r>
                    </a:p>
                  </a:txBody>
                  <a:tcPr>
                    <a:lnL w="12700" cap="flat" cmpd="sng" algn="ctr">
                      <a:solidFill>
                        <a:schemeClr val="tx1"/>
                      </a:solidFill>
                      <a:prstDash val="solid"/>
                      <a:round/>
                      <a:headEnd type="none" w="med" len="med"/>
                      <a:tailEnd type="none" w="med" len="med"/>
                    </a:lnL>
                  </a:tcPr>
                </a:tc>
                <a:tc>
                  <a:txBody>
                    <a:bodyPr/>
                    <a:lstStyle/>
                    <a:p>
                      <a:pPr algn="ctr"/>
                      <a:r>
                        <a:rPr lang="en-US" sz="1400" b="0" dirty="0">
                          <a:latin typeface="Arial" charset="0"/>
                        </a:rPr>
                        <a:t>$100.00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3531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dirty="0">
                          <a:latin typeface="Arial" charset="0"/>
                        </a:rPr>
                        <a:t>Advertising</a:t>
                      </a:r>
                    </a:p>
                  </a:txBody>
                  <a:tcPr>
                    <a:lnL w="12700" cap="flat" cmpd="sng" algn="ctr">
                      <a:solidFill>
                        <a:schemeClr val="tx1"/>
                      </a:solidFill>
                      <a:prstDash val="solid"/>
                      <a:round/>
                      <a:headEnd type="none" w="med" len="med"/>
                      <a:tailEnd type="none" w="med" len="med"/>
                    </a:lnL>
                  </a:tcPr>
                </a:tc>
                <a:tc>
                  <a:txBody>
                    <a:bodyPr/>
                    <a:lstStyle/>
                    <a:p>
                      <a:pPr algn="ctr"/>
                      <a:r>
                        <a:rPr lang="en-US" sz="1400" b="0" dirty="0" smtClean="0">
                          <a:latin typeface="Arial" charset="0"/>
                        </a:rPr>
                        <a:t>$207.00</a:t>
                      </a:r>
                      <a:endParaRPr lang="en-US" sz="1400" b="0"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35310">
                <a:tc>
                  <a:txBody>
                    <a:bodyPr/>
                    <a:lstStyle/>
                    <a:p>
                      <a:pPr algn="ctr"/>
                      <a:r>
                        <a:rPr lang="en-US" sz="1400" b="0" dirty="0">
                          <a:latin typeface="Arial" charset="0"/>
                        </a:rPr>
                        <a:t>Insurance</a:t>
                      </a:r>
                    </a:p>
                  </a:txBody>
                  <a:tcPr>
                    <a:lnL w="12700" cap="flat" cmpd="sng" algn="ctr">
                      <a:solidFill>
                        <a:schemeClr val="tx1"/>
                      </a:solidFill>
                      <a:prstDash val="solid"/>
                      <a:round/>
                      <a:headEnd type="none" w="med" len="med"/>
                      <a:tailEnd type="none" w="med" len="med"/>
                    </a:lnL>
                  </a:tcPr>
                </a:tc>
                <a:tc>
                  <a:txBody>
                    <a:bodyPr/>
                    <a:lstStyle/>
                    <a:p>
                      <a:pPr algn="ctr"/>
                      <a:r>
                        <a:rPr lang="en-US" sz="1400" b="0" dirty="0">
                          <a:latin typeface="Arial" charset="0"/>
                        </a:rPr>
                        <a:t>$325.00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3531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dirty="0">
                          <a:latin typeface="Arial" charset="0"/>
                        </a:rPr>
                        <a:t>Rent</a:t>
                      </a:r>
                    </a:p>
                  </a:txBody>
                  <a:tcPr>
                    <a:lnL w="12700" cap="flat" cmpd="sng" algn="ctr">
                      <a:solidFill>
                        <a:schemeClr val="tx1"/>
                      </a:solidFill>
                      <a:prstDash val="solid"/>
                      <a:round/>
                      <a:headEnd type="none" w="med" len="med"/>
                      <a:tailEnd type="none" w="med" len="med"/>
                    </a:lnL>
                  </a:tcPr>
                </a:tc>
                <a:tc>
                  <a:txBody>
                    <a:bodyPr/>
                    <a:lstStyle/>
                    <a:p>
                      <a:pPr algn="ctr"/>
                      <a:r>
                        <a:rPr lang="en-US" sz="1400" b="0" dirty="0" smtClean="0">
                          <a:latin typeface="Arial" charset="0"/>
                        </a:rPr>
                        <a:t>$50.00</a:t>
                      </a:r>
                      <a:endParaRPr lang="en-US" sz="1400" b="0"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33531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dirty="0" smtClean="0">
                          <a:latin typeface="Arial" charset="0"/>
                        </a:rPr>
                        <a:t>Depreciation</a:t>
                      </a:r>
                      <a:endParaRPr lang="en-US" sz="1400" b="0"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400" b="0" dirty="0">
                          <a:latin typeface="Arial" charset="0"/>
                        </a:rPr>
                        <a:t>$156.00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2"/>
                  </a:ext>
                </a:extLst>
              </a:tr>
              <a:tr h="33531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dirty="0" smtClean="0">
                          <a:latin typeface="Arial" charset="0"/>
                        </a:rPr>
                        <a:t>Salary</a:t>
                      </a:r>
                      <a:endParaRPr lang="en-US" sz="1400" b="0"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400" b="0" dirty="0" smtClean="0">
                          <a:latin typeface="Arial" charset="0"/>
                        </a:rPr>
                        <a:t>$8,600.00</a:t>
                      </a:r>
                      <a:endParaRPr lang="en-US" sz="1400" b="0"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647720"/>
                  </a:ext>
                </a:extLst>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3621079198"/>
              </p:ext>
            </p:extLst>
          </p:nvPr>
        </p:nvGraphicFramePr>
        <p:xfrm>
          <a:off x="350134" y="1919007"/>
          <a:ext cx="5541377" cy="2712773"/>
        </p:xfrm>
        <a:graphic>
          <a:graphicData uri="http://schemas.openxmlformats.org/drawingml/2006/table">
            <a:tbl>
              <a:tblPr/>
              <a:tblGrid>
                <a:gridCol w="3140115">
                  <a:extLst>
                    <a:ext uri="{9D8B030D-6E8A-4147-A177-3AD203B41FA5}">
                      <a16:colId xmlns:a16="http://schemas.microsoft.com/office/drawing/2014/main" val="20000"/>
                    </a:ext>
                  </a:extLst>
                </a:gridCol>
                <a:gridCol w="1292987">
                  <a:extLst>
                    <a:ext uri="{9D8B030D-6E8A-4147-A177-3AD203B41FA5}">
                      <a16:colId xmlns:a16="http://schemas.microsoft.com/office/drawing/2014/main" val="20001"/>
                    </a:ext>
                  </a:extLst>
                </a:gridCol>
                <a:gridCol w="1108275">
                  <a:extLst>
                    <a:ext uri="{9D8B030D-6E8A-4147-A177-3AD203B41FA5}">
                      <a16:colId xmlns:a16="http://schemas.microsoft.com/office/drawing/2014/main" val="20002"/>
                    </a:ext>
                  </a:extLst>
                </a:gridCol>
              </a:tblGrid>
              <a:tr h="255570">
                <a:tc gridSpan="3">
                  <a:txBody>
                    <a:bodyPr/>
                    <a:lstStyle/>
                    <a:p>
                      <a:pPr marL="0" marR="0" algn="ctr">
                        <a:spcBef>
                          <a:spcPts val="0"/>
                        </a:spcBef>
                        <a:spcAft>
                          <a:spcPts val="0"/>
                        </a:spcAft>
                      </a:pPr>
                      <a:r>
                        <a:rPr lang="en-US" sz="1400" b="1" dirty="0">
                          <a:solidFill>
                            <a:schemeClr val="bg1"/>
                          </a:solidFill>
                          <a:latin typeface="Arial" charset="0"/>
                          <a:ea typeface="Arial" charset="0"/>
                          <a:cs typeface="Arial" charset="0"/>
                        </a:rPr>
                        <a:t>Economics</a:t>
                      </a:r>
                      <a:r>
                        <a:rPr lang="en-US" sz="1400" b="1" baseline="0" dirty="0">
                          <a:solidFill>
                            <a:schemeClr val="bg1"/>
                          </a:solidFill>
                          <a:latin typeface="Arial" charset="0"/>
                          <a:ea typeface="Arial" charset="0"/>
                          <a:cs typeface="Arial" charset="0"/>
                        </a:rPr>
                        <a:t> of One Unit</a:t>
                      </a:r>
                      <a:endParaRPr lang="en-US" sz="1400" b="1" dirty="0">
                        <a:solidFill>
                          <a:schemeClr val="bg1"/>
                        </a:solidFill>
                        <a:latin typeface="Arial" charset="0"/>
                        <a:ea typeface="Arial" charset="0"/>
                        <a:cs typeface="Arial" charset="0"/>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451410">
                <a:tc>
                  <a:txBody>
                    <a:bodyPr/>
                    <a:lstStyle/>
                    <a:p>
                      <a:pPr marL="0" marR="0">
                        <a:spcBef>
                          <a:spcPts val="0"/>
                        </a:spcBef>
                        <a:spcAft>
                          <a:spcPts val="0"/>
                        </a:spcAft>
                      </a:pPr>
                      <a:r>
                        <a:rPr lang="en-US" sz="1400" b="1" dirty="0">
                          <a:latin typeface="Arial" charset="0"/>
                          <a:ea typeface="Arial" charset="0"/>
                          <a:cs typeface="Arial" charset="0"/>
                        </a:rPr>
                        <a:t>Selling Price</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1" dirty="0">
                          <a:latin typeface="Arial" charset="0"/>
                          <a:ea typeface="Arial" charset="0"/>
                          <a:cs typeface="Arial" charset="0"/>
                        </a:rPr>
                        <a:t>$</a:t>
                      </a:r>
                      <a:r>
                        <a:rPr lang="en-US" sz="1400" b="1" dirty="0" smtClean="0">
                          <a:latin typeface="Arial" charset="0"/>
                          <a:ea typeface="Arial" charset="0"/>
                          <a:cs typeface="Arial" charset="0"/>
                        </a:rPr>
                        <a:t>36,000.00</a:t>
                      </a:r>
                      <a:endParaRPr lang="en-US" sz="1400" b="1"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1410">
                <a:tc>
                  <a:txBody>
                    <a:bodyPr/>
                    <a:lstStyle/>
                    <a:p>
                      <a:pPr marL="0" marR="0">
                        <a:spcBef>
                          <a:spcPts val="0"/>
                        </a:spcBef>
                        <a:spcAft>
                          <a:spcPts val="0"/>
                        </a:spcAft>
                      </a:pPr>
                      <a:r>
                        <a:rPr lang="en-US" sz="1400" dirty="0">
                          <a:latin typeface="Arial" charset="0"/>
                          <a:ea typeface="Arial" charset="0"/>
                          <a:cs typeface="Arial" charset="0"/>
                        </a:rPr>
                        <a:t>      Cost of var.</a:t>
                      </a:r>
                      <a:r>
                        <a:rPr lang="en-US" sz="1400" baseline="0" dirty="0">
                          <a:latin typeface="Arial" charset="0"/>
                          <a:ea typeface="Arial" charset="0"/>
                          <a:cs typeface="Arial" charset="0"/>
                        </a:rPr>
                        <a:t> </a:t>
                      </a:r>
                      <a:r>
                        <a:rPr lang="en-US" sz="1400" dirty="0">
                          <a:latin typeface="Arial" charset="0"/>
                          <a:ea typeface="Arial" charset="0"/>
                          <a:cs typeface="Arial" charset="0"/>
                        </a:rPr>
                        <a:t>materials</a:t>
                      </a:r>
                      <a:r>
                        <a:rPr lang="en-US" sz="1400" baseline="0" dirty="0">
                          <a:latin typeface="Arial" charset="0"/>
                          <a:ea typeface="Arial" charset="0"/>
                          <a:cs typeface="Arial" charset="0"/>
                        </a:rPr>
                        <a:t> exp.</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400" dirty="0">
                          <a:latin typeface="Arial" charset="0"/>
                          <a:ea typeface="Arial" charset="0"/>
                          <a:cs typeface="Arial" charset="0"/>
                        </a:rPr>
                        <a:t>$0.01</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62089">
                <a:tc>
                  <a:txBody>
                    <a:bodyPr/>
                    <a:lstStyle/>
                    <a:p>
                      <a:pPr marL="0" marR="0">
                        <a:spcBef>
                          <a:spcPts val="0"/>
                        </a:spcBef>
                        <a:spcAft>
                          <a:spcPts val="0"/>
                        </a:spcAft>
                      </a:pPr>
                      <a:r>
                        <a:rPr lang="en-US" sz="1400" dirty="0">
                          <a:latin typeface="Arial" charset="0"/>
                          <a:ea typeface="Arial" charset="0"/>
                          <a:cs typeface="Arial" charset="0"/>
                        </a:rPr>
                        <a:t>      Cost</a:t>
                      </a:r>
                      <a:r>
                        <a:rPr lang="en-US" sz="1400" baseline="0" dirty="0">
                          <a:latin typeface="Arial" charset="0"/>
                          <a:ea typeface="Arial" charset="0"/>
                          <a:cs typeface="Arial" charset="0"/>
                        </a:rPr>
                        <a:t> of l</a:t>
                      </a:r>
                      <a:r>
                        <a:rPr lang="en-US" sz="1400" dirty="0">
                          <a:latin typeface="Arial" charset="0"/>
                          <a:ea typeface="Arial" charset="0"/>
                          <a:cs typeface="Arial" charset="0"/>
                        </a:rPr>
                        <a:t>abor </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400" dirty="0">
                          <a:latin typeface="Arial" charset="0"/>
                          <a:ea typeface="Arial" charset="0"/>
                          <a:cs typeface="Arial" charset="0"/>
                        </a:rPr>
                        <a:t>$7,070.00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93381">
                <a:tc>
                  <a:txBody>
                    <a:bodyPr/>
                    <a:lstStyle/>
                    <a:p>
                      <a:pPr marL="0" marR="0">
                        <a:spcBef>
                          <a:spcPts val="0"/>
                        </a:spcBef>
                        <a:spcAft>
                          <a:spcPts val="0"/>
                        </a:spcAft>
                      </a:pPr>
                      <a:r>
                        <a:rPr lang="en-US" sz="1400" dirty="0">
                          <a:latin typeface="Arial" charset="0"/>
                          <a:ea typeface="Arial" charset="0"/>
                          <a:cs typeface="Arial" charset="0"/>
                        </a:rPr>
                        <a:t>      Other</a:t>
                      </a:r>
                      <a:r>
                        <a:rPr lang="en-US" sz="1400" baseline="0" dirty="0">
                          <a:latin typeface="Arial" charset="0"/>
                          <a:ea typeface="Arial" charset="0"/>
                          <a:cs typeface="Arial" charset="0"/>
                        </a:rPr>
                        <a:t> variable costs</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400" dirty="0">
                          <a:latin typeface="Arial" charset="0"/>
                          <a:ea typeface="Arial" charset="0"/>
                          <a:cs typeface="Arial" charset="0"/>
                        </a:rPr>
                        <a:t>$300.00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400" b="1"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1410">
                <a:tc>
                  <a:txBody>
                    <a:bodyPr/>
                    <a:lstStyle/>
                    <a:p>
                      <a:pPr marL="0" marR="0">
                        <a:spcBef>
                          <a:spcPts val="0"/>
                        </a:spcBef>
                        <a:spcAft>
                          <a:spcPts val="0"/>
                        </a:spcAft>
                      </a:pPr>
                      <a:r>
                        <a:rPr lang="en-US" sz="1400" b="1" dirty="0">
                          <a:latin typeface="Arial" charset="0"/>
                          <a:ea typeface="Arial" charset="0"/>
                          <a:cs typeface="Arial" charset="0"/>
                        </a:rPr>
                        <a:t>Total</a:t>
                      </a:r>
                      <a:r>
                        <a:rPr lang="en-US" sz="1400" b="1" baseline="0" dirty="0">
                          <a:latin typeface="Arial" charset="0"/>
                          <a:ea typeface="Arial" charset="0"/>
                          <a:cs typeface="Arial" charset="0"/>
                        </a:rPr>
                        <a:t> COGS/ COSS</a:t>
                      </a:r>
                      <a:endParaRPr lang="en-US" sz="1400" b="1"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rial" charset="0"/>
                          <a:ea typeface="Arial" charset="0"/>
                          <a:cs typeface="Arial" charset="0"/>
                        </a:rPr>
                        <a:t>$7,370.01</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47503">
                <a:tc>
                  <a:txBody>
                    <a:bodyPr/>
                    <a:lstStyle/>
                    <a:p>
                      <a:pPr marL="0" marR="0">
                        <a:spcBef>
                          <a:spcPts val="0"/>
                        </a:spcBef>
                        <a:spcAft>
                          <a:spcPts val="0"/>
                        </a:spcAft>
                      </a:pPr>
                      <a:r>
                        <a:rPr lang="en-US" sz="1400" b="1" dirty="0">
                          <a:latin typeface="Arial" charset="0"/>
                          <a:ea typeface="Arial" charset="0"/>
                          <a:cs typeface="Arial" charset="0"/>
                        </a:rPr>
                        <a:t>Contribution Margin</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charset="0"/>
                          <a:ea typeface="Arial" charset="0"/>
                          <a:cs typeface="Arial" charset="0"/>
                        </a:rPr>
                        <a:t>$</a:t>
                      </a:r>
                      <a:r>
                        <a:rPr lang="en-US" sz="1600" b="1" dirty="0" smtClean="0">
                          <a:latin typeface="Arial" charset="0"/>
                          <a:ea typeface="Arial" charset="0"/>
                          <a:cs typeface="Arial" charset="0"/>
                        </a:rPr>
                        <a:t>28,630.00</a:t>
                      </a:r>
                      <a:endParaRPr lang="en-US" sz="1600" b="1"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683491694"/>
              </p:ext>
            </p:extLst>
          </p:nvPr>
        </p:nvGraphicFramePr>
        <p:xfrm>
          <a:off x="1001452" y="1087006"/>
          <a:ext cx="4572000" cy="6096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tblGrid>
              <a:tr h="3017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charset="0"/>
                        </a:rPr>
                        <a:t>Definition</a:t>
                      </a:r>
                      <a:r>
                        <a:rPr lang="en-US" sz="1400" b="1" baseline="0" dirty="0">
                          <a:solidFill>
                            <a:schemeClr val="bg1"/>
                          </a:solidFill>
                          <a:latin typeface="Arial" charset="0"/>
                        </a:rPr>
                        <a:t> of One Unit</a:t>
                      </a:r>
                      <a:endParaRPr lang="en-US" sz="1400" b="1" dirty="0">
                        <a:solidFill>
                          <a:schemeClr val="bg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Arial" charset="0"/>
                        </a:rPr>
                        <a:t>One</a:t>
                      </a:r>
                      <a:r>
                        <a:rPr lang="en-US" sz="1400" b="0" baseline="0" dirty="0">
                          <a:solidFill>
                            <a:schemeClr val="tx1"/>
                          </a:solidFill>
                          <a:latin typeface="Arial" charset="0"/>
                        </a:rPr>
                        <a:t> Yearly Tutoring/Mentoring Contract</a:t>
                      </a:r>
                      <a:endParaRPr lang="en-US" sz="1400" b="0" dirty="0">
                        <a:solidFill>
                          <a:schemeClr val="tx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923871117"/>
              </p:ext>
            </p:extLst>
          </p:nvPr>
        </p:nvGraphicFramePr>
        <p:xfrm>
          <a:off x="1001452" y="4882411"/>
          <a:ext cx="4571999" cy="810768"/>
        </p:xfrm>
        <a:graphic>
          <a:graphicData uri="http://schemas.openxmlformats.org/drawingml/2006/table">
            <a:tbl>
              <a:tblPr/>
              <a:tblGrid>
                <a:gridCol w="1518936">
                  <a:extLst>
                    <a:ext uri="{9D8B030D-6E8A-4147-A177-3AD203B41FA5}">
                      <a16:colId xmlns:a16="http://schemas.microsoft.com/office/drawing/2014/main" val="20000"/>
                    </a:ext>
                  </a:extLst>
                </a:gridCol>
                <a:gridCol w="358849">
                  <a:extLst>
                    <a:ext uri="{9D8B030D-6E8A-4147-A177-3AD203B41FA5}">
                      <a16:colId xmlns:a16="http://schemas.microsoft.com/office/drawing/2014/main" val="20001"/>
                    </a:ext>
                  </a:extLst>
                </a:gridCol>
                <a:gridCol w="898071">
                  <a:extLst>
                    <a:ext uri="{9D8B030D-6E8A-4147-A177-3AD203B41FA5}">
                      <a16:colId xmlns:a16="http://schemas.microsoft.com/office/drawing/2014/main" val="20002"/>
                    </a:ext>
                  </a:extLst>
                </a:gridCol>
                <a:gridCol w="408214">
                  <a:extLst>
                    <a:ext uri="{9D8B030D-6E8A-4147-A177-3AD203B41FA5}">
                      <a16:colId xmlns:a16="http://schemas.microsoft.com/office/drawing/2014/main" val="20003"/>
                    </a:ext>
                  </a:extLst>
                </a:gridCol>
                <a:gridCol w="1387929">
                  <a:extLst>
                    <a:ext uri="{9D8B030D-6E8A-4147-A177-3AD203B41FA5}">
                      <a16:colId xmlns:a16="http://schemas.microsoft.com/office/drawing/2014/main" val="20004"/>
                    </a:ext>
                  </a:extLst>
                </a:gridCol>
              </a:tblGrid>
              <a:tr h="274320">
                <a:tc gridSpan="5">
                  <a:txBody>
                    <a:bodyPr/>
                    <a:lstStyle/>
                    <a:p>
                      <a:pPr marL="0" marR="0" algn="ctr">
                        <a:spcBef>
                          <a:spcPts val="0"/>
                        </a:spcBef>
                        <a:spcAft>
                          <a:spcPts val="0"/>
                        </a:spcAft>
                      </a:pPr>
                      <a:r>
                        <a:rPr lang="en-US" sz="1400" b="1" dirty="0">
                          <a:solidFill>
                            <a:schemeClr val="bg1"/>
                          </a:solidFill>
                          <a:latin typeface="Arial" charset="0"/>
                          <a:ea typeface="Arial" charset="0"/>
                        </a:rPr>
                        <a:t>Monthly</a:t>
                      </a:r>
                      <a:r>
                        <a:rPr lang="en-US" sz="1400" b="1" baseline="0" dirty="0">
                          <a:solidFill>
                            <a:schemeClr val="bg1"/>
                          </a:solidFill>
                          <a:latin typeface="Arial" charset="0"/>
                          <a:ea typeface="Arial" charset="0"/>
                        </a:rPr>
                        <a:t> Break Even Units</a:t>
                      </a:r>
                      <a:endParaRPr lang="en-US" sz="1600" b="1" dirty="0">
                        <a:solidFill>
                          <a:schemeClr val="bg1"/>
                        </a:solidFill>
                        <a:latin typeface="Arial" charset="0"/>
                        <a:ea typeface="Arial"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268224">
                <a:tc>
                  <a:txBody>
                    <a:bodyPr/>
                    <a:lstStyle/>
                    <a:p>
                      <a:pPr marL="0" marR="0" algn="ctr">
                        <a:spcBef>
                          <a:spcPts val="0"/>
                        </a:spcBef>
                        <a:spcAft>
                          <a:spcPts val="0"/>
                        </a:spcAft>
                      </a:pPr>
                      <a:r>
                        <a:rPr lang="en-US" sz="1400" dirty="0" smtClean="0">
                          <a:latin typeface="Arial" charset="0"/>
                          <a:ea typeface="Arial" charset="0"/>
                        </a:rPr>
                        <a:t>$9,438.00</a:t>
                      </a:r>
                      <a:endParaRPr lang="en-US" sz="1600" dirty="0">
                        <a:latin typeface="Arial"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400" dirty="0">
                          <a:latin typeface="Arial" charset="0"/>
                          <a:ea typeface="Arial" charset="0"/>
                        </a:rPr>
                        <a:t>=</a:t>
                      </a:r>
                      <a:endParaRPr lang="en-US" sz="1600" dirty="0">
                        <a:latin typeface="Arial" charset="0"/>
                        <a:ea typeface="Arial"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baseline="0" smtClean="0">
                          <a:latin typeface="Arial" charset="0"/>
                          <a:ea typeface="Arial" charset="0"/>
                          <a:cs typeface="Arial" charset="0"/>
                        </a:rPr>
                        <a:t>.33</a:t>
                      </a:r>
                      <a:endParaRPr lang="en-US" sz="14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dirty="0">
                          <a:latin typeface="Arial" charset="0"/>
                          <a:ea typeface="Arial" charset="0"/>
                        </a:rPr>
                        <a:t>≈</a:t>
                      </a:r>
                      <a:endParaRPr lang="en-US" sz="16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dirty="0" smtClean="0">
                          <a:latin typeface="Arial" charset="0"/>
                          <a:ea typeface="Arial" charset="0"/>
                        </a:rPr>
                        <a:t>≤</a:t>
                      </a:r>
                      <a:r>
                        <a:rPr lang="en-US" sz="1400" b="1" baseline="0" dirty="0" smtClean="0">
                          <a:latin typeface="Arial" charset="0"/>
                          <a:ea typeface="Arial" charset="0"/>
                        </a:rPr>
                        <a:t> 1 Yearly Contract</a:t>
                      </a:r>
                      <a:endParaRPr lang="en-US" sz="1600" dirty="0">
                        <a:latin typeface="Arial" charset="0"/>
                        <a:ea typeface="Arial"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8224">
                <a:tc>
                  <a:txBody>
                    <a:bodyPr/>
                    <a:lstStyle/>
                    <a:p>
                      <a:pPr marL="0" marR="0" algn="ctr">
                        <a:spcBef>
                          <a:spcPts val="0"/>
                        </a:spcBef>
                        <a:spcAft>
                          <a:spcPts val="0"/>
                        </a:spcAft>
                      </a:pPr>
                      <a:r>
                        <a:rPr lang="en-US" sz="1400" dirty="0" smtClean="0">
                          <a:latin typeface="Arial" charset="0"/>
                          <a:ea typeface="Arial" charset="0"/>
                        </a:rPr>
                        <a:t>$28,630.00</a:t>
                      </a:r>
                      <a:endParaRPr lang="en-US" sz="1600" dirty="0">
                        <a:latin typeface="Arial"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15" name="Picture 2" descr="https://lh5.googleusercontent.com/vBIgmP4BWm2sVydRs2l7quVXZynxhAXSra_j8DaOnJXImY-pp3XWhTQ3qc7XD7Uhu4BsRIScPvhowA3jK-YWcdlzgi4vHD7gWbmEQVzuAAK9aefBnSnsW2e0kUUZIcs64ggugmx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134" y="5810621"/>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467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152400"/>
            <a:ext cx="8229600" cy="1143000"/>
          </a:xfrm>
        </p:spPr>
        <p:txBody>
          <a:bodyPr>
            <a:normAutofit/>
          </a:bodyPr>
          <a:lstStyle/>
          <a:p>
            <a:r>
              <a:rPr lang="en-US" sz="4000" dirty="0" smtClean="0"/>
              <a:t>Market Analysis</a:t>
            </a:r>
            <a:endParaRPr lang="en-US" sz="4000" dirty="0"/>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1204712165"/>
              </p:ext>
            </p:extLst>
          </p:nvPr>
        </p:nvGraphicFramePr>
        <p:xfrm>
          <a:off x="594735" y="1784165"/>
          <a:ext cx="5105400" cy="4937760"/>
        </p:xfrm>
        <a:graphic>
          <a:graphicData uri="http://schemas.openxmlformats.org/drawingml/2006/table">
            <a:tbl>
              <a:tblPr firstRow="1" bandRow="1">
                <a:tableStyleId>{5C22544A-7EE6-4342-B048-85BDC9FD1C3A}</a:tableStyleId>
              </a:tblPr>
              <a:tblGrid>
                <a:gridCol w="2552700">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tblGrid>
              <a:tr h="294385">
                <a:tc gridSpan="2">
                  <a:txBody>
                    <a:bodyPr/>
                    <a:lstStyle/>
                    <a:p>
                      <a:pPr algn="ctr"/>
                      <a:r>
                        <a:rPr lang="en-US" sz="1400" dirty="0">
                          <a:solidFill>
                            <a:schemeClr val="bg1"/>
                          </a:solidFill>
                          <a:latin typeface="Arial" charset="0"/>
                        </a:rPr>
                        <a:t>Description of Target Consumer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extLst>
                  <a:ext uri="{0D108BD9-81ED-4DB2-BD59-A6C34878D82A}">
                    <a16:rowId xmlns:a16="http://schemas.microsoft.com/office/drawing/2014/main" val="10000"/>
                  </a:ext>
                </a:extLst>
              </a:tr>
              <a:tr h="294385">
                <a:tc>
                  <a:txBody>
                    <a:bodyPr/>
                    <a:lstStyle/>
                    <a:p>
                      <a:pPr algn="ctr"/>
                      <a:r>
                        <a:rPr lang="en-US" sz="1400" b="1" dirty="0">
                          <a:solidFill>
                            <a:schemeClr val="tx1"/>
                          </a:solidFill>
                          <a:latin typeface="Arial" charset="0"/>
                        </a:rPr>
                        <a:t>Demographics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charset="0"/>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1530801">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dirty="0" smtClean="0">
                          <a:solidFill>
                            <a:schemeClr val="tx1"/>
                          </a:solidFill>
                          <a:latin typeface="Arial" charset="0"/>
                        </a:rPr>
                        <a:t>High percentage of immigrant students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400" b="0" dirty="0" smtClean="0">
                        <a:solidFill>
                          <a:schemeClr val="tx1"/>
                        </a:solidFill>
                        <a:latin typeface="Arial"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dirty="0" smtClean="0">
                          <a:solidFill>
                            <a:schemeClr val="tx1"/>
                          </a:solidFill>
                          <a:latin typeface="Arial" charset="0"/>
                        </a:rPr>
                        <a:t>Middle</a:t>
                      </a:r>
                      <a:r>
                        <a:rPr lang="en-US" sz="1400" b="0" baseline="0" dirty="0" smtClean="0">
                          <a:solidFill>
                            <a:schemeClr val="tx1"/>
                          </a:solidFill>
                          <a:latin typeface="Arial" charset="0"/>
                        </a:rPr>
                        <a:t> to lower income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400" b="0" baseline="0" dirty="0" smtClean="0">
                        <a:solidFill>
                          <a:schemeClr val="tx1"/>
                        </a:solidFill>
                        <a:latin typeface="Arial"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baseline="0" dirty="0" smtClean="0">
                          <a:solidFill>
                            <a:schemeClr val="tx1"/>
                          </a:solidFill>
                          <a:latin typeface="Arial" charset="0"/>
                        </a:rPr>
                        <a:t>Co-ed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400" b="0" baseline="0" dirty="0" smtClean="0">
                        <a:solidFill>
                          <a:schemeClr val="tx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dirty="0" smtClean="0">
                          <a:solidFill>
                            <a:schemeClr val="tx1"/>
                          </a:solidFill>
                          <a:latin typeface="Arial" charset="0"/>
                        </a:rPr>
                        <a:t>Urban</a:t>
                      </a:r>
                      <a:r>
                        <a:rPr lang="en-US" sz="1400" b="0" baseline="0" dirty="0" smtClean="0">
                          <a:solidFill>
                            <a:schemeClr val="tx1"/>
                          </a:solidFill>
                          <a:latin typeface="Arial" charset="0"/>
                        </a:rPr>
                        <a:t> areas in Connecticut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baseline="0" dirty="0" smtClean="0">
                        <a:solidFill>
                          <a:schemeClr val="tx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43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charset="0"/>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charset="0"/>
                        </a:rPr>
                        <a:t>Buying</a:t>
                      </a:r>
                      <a:r>
                        <a:rPr lang="en-US" sz="1400" b="1" baseline="0" dirty="0">
                          <a:solidFill>
                            <a:schemeClr val="tx1"/>
                          </a:solidFill>
                          <a:latin typeface="Arial" charset="0"/>
                        </a:rPr>
                        <a:t> Patterns</a:t>
                      </a:r>
                      <a:endParaRPr lang="en-US" sz="1400" b="1" dirty="0">
                        <a:solidFill>
                          <a:schemeClr val="tx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2355079">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dirty="0" smtClean="0">
                          <a:solidFill>
                            <a:schemeClr val="tx1"/>
                          </a:solidFill>
                          <a:latin typeface="Arial" charset="0"/>
                        </a:rPr>
                        <a:t>Improper</a:t>
                      </a:r>
                      <a:r>
                        <a:rPr lang="en-US" sz="1400" b="0" baseline="0" dirty="0" smtClean="0">
                          <a:solidFill>
                            <a:schemeClr val="tx1"/>
                          </a:solidFill>
                          <a:latin typeface="Arial" charset="0"/>
                        </a:rPr>
                        <a:t> resources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400" b="0" baseline="0" dirty="0" smtClean="0">
                        <a:solidFill>
                          <a:schemeClr val="tx1"/>
                        </a:solidFill>
                        <a:latin typeface="Arial"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baseline="0" dirty="0" smtClean="0">
                          <a:solidFill>
                            <a:schemeClr val="tx1"/>
                          </a:solidFill>
                          <a:latin typeface="Arial" charset="0"/>
                        </a:rPr>
                        <a:t>Concern for students’ well-being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400" b="0" baseline="0" dirty="0" smtClean="0">
                        <a:solidFill>
                          <a:schemeClr val="tx1"/>
                        </a:solidFill>
                        <a:latin typeface="Arial"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baseline="0" dirty="0" smtClean="0">
                          <a:solidFill>
                            <a:schemeClr val="tx1"/>
                          </a:solidFill>
                          <a:latin typeface="Arial" charset="0"/>
                        </a:rPr>
                        <a:t>Preparation for college and career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400" b="0" baseline="0" dirty="0" smtClean="0">
                        <a:solidFill>
                          <a:schemeClr val="tx1"/>
                        </a:solidFill>
                        <a:latin typeface="Arial"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400" b="0" baseline="0" dirty="0" smtClean="0">
                        <a:solidFill>
                          <a:schemeClr val="tx1"/>
                        </a:solidFill>
                        <a:latin typeface="Arial"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b="0" baseline="0" dirty="0" smtClean="0">
                        <a:solidFill>
                          <a:schemeClr val="tx1"/>
                        </a:solidFill>
                        <a:latin typeface="Arial"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400" b="0" dirty="0">
                        <a:solidFill>
                          <a:schemeClr val="tx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dirty="0" smtClean="0">
                          <a:solidFill>
                            <a:schemeClr val="tx1"/>
                          </a:solidFill>
                          <a:latin typeface="Arial" charset="0"/>
                          <a:sym typeface="Wingdings" panose="05000000000000000000" pitchFamily="2" charset="2"/>
                        </a:rPr>
                        <a:t>English</a:t>
                      </a:r>
                      <a:r>
                        <a:rPr lang="en-US" sz="1400" b="0" baseline="0" dirty="0" smtClean="0">
                          <a:solidFill>
                            <a:schemeClr val="tx1"/>
                          </a:solidFill>
                          <a:latin typeface="Arial" charset="0"/>
                          <a:sym typeface="Wingdings" panose="05000000000000000000" pitchFamily="2" charset="2"/>
                        </a:rPr>
                        <a:t> Language Resources &amp; </a:t>
                      </a:r>
                      <a:r>
                        <a:rPr lang="en-US" sz="1400" b="0" dirty="0" smtClean="0">
                          <a:solidFill>
                            <a:schemeClr val="tx1"/>
                          </a:solidFill>
                          <a:latin typeface="Arial" charset="0"/>
                          <a:sym typeface="Wingdings" panose="05000000000000000000" pitchFamily="2" charset="2"/>
                        </a:rPr>
                        <a:t>Programs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baseline="0" dirty="0" smtClean="0">
                          <a:solidFill>
                            <a:schemeClr val="tx1"/>
                          </a:solidFill>
                          <a:latin typeface="Arial" charset="0"/>
                          <a:sym typeface="Wingdings" panose="05000000000000000000" pitchFamily="2" charset="2"/>
                        </a:rPr>
                        <a:t> </a:t>
                      </a:r>
                      <a:endParaRPr lang="en-US" sz="1400" b="0" dirty="0">
                        <a:solidFill>
                          <a:schemeClr val="tx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29" name="Group 28"/>
          <p:cNvGrpSpPr/>
          <p:nvPr/>
        </p:nvGrpSpPr>
        <p:grpSpPr>
          <a:xfrm>
            <a:off x="5859779" y="2274349"/>
            <a:ext cx="2834640" cy="3632105"/>
            <a:chOff x="5935979" y="2515692"/>
            <a:chExt cx="2834640" cy="3783443"/>
          </a:xfrm>
        </p:grpSpPr>
        <p:grpSp>
          <p:nvGrpSpPr>
            <p:cNvPr id="25" name="Group 24"/>
            <p:cNvGrpSpPr/>
            <p:nvPr/>
          </p:nvGrpSpPr>
          <p:grpSpPr>
            <a:xfrm>
              <a:off x="5943599" y="2790825"/>
              <a:ext cx="2819401" cy="3508310"/>
              <a:chOff x="5638799" y="1954651"/>
              <a:chExt cx="2971801" cy="3657600"/>
            </a:xfrm>
          </p:grpSpPr>
          <p:sp>
            <p:nvSpPr>
              <p:cNvPr id="10" name="AutoShape 3"/>
              <p:cNvSpPr>
                <a:spLocks noChangeArrowheads="1"/>
              </p:cNvSpPr>
              <p:nvPr/>
            </p:nvSpPr>
            <p:spPr bwMode="auto">
              <a:xfrm>
                <a:off x="5638799" y="1954651"/>
                <a:ext cx="2971801" cy="3657600"/>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solidFill>
                <a:schemeClr val="tx2">
                  <a:lumMod val="40000"/>
                  <a:lumOff val="60000"/>
                </a:schemeClr>
              </a:solidFill>
              <a:ln>
                <a:no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sz="1400" dirty="0">
                  <a:latin typeface="Arial" charset="0"/>
                </a:endParaRPr>
              </a:p>
            </p:txBody>
          </p:sp>
          <p:sp>
            <p:nvSpPr>
              <p:cNvPr id="12" name="Rectangle 11"/>
              <p:cNvSpPr/>
              <p:nvPr/>
            </p:nvSpPr>
            <p:spPr>
              <a:xfrm>
                <a:off x="5867398" y="2210556"/>
                <a:ext cx="2514600" cy="268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charset="0"/>
                  </a:rPr>
                  <a:t>Total Population</a:t>
                </a:r>
              </a:p>
            </p:txBody>
          </p:sp>
          <p:sp>
            <p:nvSpPr>
              <p:cNvPr id="13" name="Rectangle 12"/>
              <p:cNvSpPr/>
              <p:nvPr/>
            </p:nvSpPr>
            <p:spPr>
              <a:xfrm>
                <a:off x="6172198" y="3095336"/>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charset="0"/>
                  </a:rPr>
                  <a:t>Target Market Population </a:t>
                </a:r>
              </a:p>
            </p:txBody>
          </p:sp>
          <p:sp>
            <p:nvSpPr>
              <p:cNvPr id="14" name="Rectangle 13"/>
              <p:cNvSpPr/>
              <p:nvPr/>
            </p:nvSpPr>
            <p:spPr>
              <a:xfrm>
                <a:off x="6078072" y="2554877"/>
                <a:ext cx="2074904"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prstClr val="black"/>
                    </a:solidFill>
                    <a:latin typeface="Arial" charset="0"/>
                    <a:ea typeface="Arial" charset="0"/>
                    <a:cs typeface="Arial" charset="0"/>
                  </a:rPr>
                  <a:t>3.2 Million</a:t>
                </a:r>
                <a:endParaRPr lang="en-US" sz="1400" b="1" dirty="0">
                  <a:solidFill>
                    <a:prstClr val="black"/>
                  </a:solidFill>
                  <a:latin typeface="Arial" charset="0"/>
                  <a:ea typeface="Arial" charset="0"/>
                  <a:cs typeface="Arial" charset="0"/>
                </a:endParaRPr>
              </a:p>
            </p:txBody>
          </p:sp>
          <p:sp>
            <p:nvSpPr>
              <p:cNvPr id="22" name="Rectangle 21"/>
              <p:cNvSpPr/>
              <p:nvPr/>
            </p:nvSpPr>
            <p:spPr>
              <a:xfrm>
                <a:off x="6467825" y="4173049"/>
                <a:ext cx="1295400" cy="548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charset="0"/>
                  </a:rPr>
                  <a:t>Market</a:t>
                </a:r>
              </a:p>
              <a:p>
                <a:pPr algn="ctr"/>
                <a:r>
                  <a:rPr lang="en-US" sz="1400" dirty="0">
                    <a:solidFill>
                      <a:schemeClr val="tx1"/>
                    </a:solidFill>
                    <a:latin typeface="Arial" charset="0"/>
                  </a:rPr>
                  <a:t>Size</a:t>
                </a:r>
              </a:p>
            </p:txBody>
          </p:sp>
        </p:grpSp>
        <p:sp>
          <p:nvSpPr>
            <p:cNvPr id="28" name="Rectangle 27"/>
            <p:cNvSpPr/>
            <p:nvPr/>
          </p:nvSpPr>
          <p:spPr>
            <a:xfrm>
              <a:off x="5935979" y="2515692"/>
              <a:ext cx="2834640" cy="285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charset="0"/>
                </a:rPr>
                <a:t>Target Market Size</a:t>
              </a:r>
            </a:p>
          </p:txBody>
        </p:sp>
      </p:grpSp>
      <p:graphicFrame>
        <p:nvGraphicFramePr>
          <p:cNvPr id="30" name="Table 29"/>
          <p:cNvGraphicFramePr>
            <a:graphicFrameLocks noGrp="1"/>
          </p:cNvGraphicFramePr>
          <p:nvPr>
            <p:extLst>
              <p:ext uri="{D42A27DB-BD31-4B8C-83A1-F6EECF244321}">
                <p14:modId xmlns:p14="http://schemas.microsoft.com/office/powerpoint/2010/main" val="2324124729"/>
              </p:ext>
            </p:extLst>
          </p:nvPr>
        </p:nvGraphicFramePr>
        <p:xfrm>
          <a:off x="388254" y="832619"/>
          <a:ext cx="8229600" cy="8229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01752">
                <a:tc gridSpan="4">
                  <a:txBody>
                    <a:bodyPr/>
                    <a:lstStyle/>
                    <a:p>
                      <a:pPr algn="ctr"/>
                      <a:r>
                        <a:rPr lang="en-US" sz="1400" dirty="0">
                          <a:solidFill>
                            <a:schemeClr val="bg1"/>
                          </a:solidFill>
                          <a:latin typeface="Arial" charset="0"/>
                        </a:rPr>
                        <a:t>Market</a:t>
                      </a:r>
                      <a:r>
                        <a:rPr lang="en-US" sz="1400" baseline="0" dirty="0">
                          <a:solidFill>
                            <a:schemeClr val="bg1"/>
                          </a:solidFill>
                          <a:latin typeface="Arial" charset="0"/>
                        </a:rPr>
                        <a:t> Statistics</a:t>
                      </a:r>
                      <a:endParaRPr lang="en-US" sz="1400" dirty="0">
                        <a:solidFill>
                          <a:schemeClr val="bg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400" dirty="0">
                          <a:latin typeface="Arial" charset="0"/>
                        </a:rPr>
                        <a:t>Industry Name: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charset="0"/>
                        </a:rPr>
                        <a:t>Education</a:t>
                      </a:r>
                      <a:r>
                        <a:rPr lang="en-US" sz="1400" b="1" baseline="0" dirty="0" smtClean="0">
                          <a:solidFill>
                            <a:schemeClr val="tx1"/>
                          </a:solidFill>
                          <a:latin typeface="Arial" charset="0"/>
                        </a:rPr>
                        <a:t> &amp; Training Services</a:t>
                      </a:r>
                      <a:endParaRPr lang="en-US" sz="1400" b="1" dirty="0">
                        <a:solidFill>
                          <a:schemeClr val="tx1"/>
                        </a:solidFill>
                        <a:latin typeface="Arial"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latin typeface="Arial" charset="0"/>
                        </a:rPr>
                        <a:t>Annual</a:t>
                      </a:r>
                      <a:r>
                        <a:rPr lang="en-US" sz="1400" baseline="0" dirty="0">
                          <a:latin typeface="Arial" charset="0"/>
                        </a:rPr>
                        <a:t> Industry Sales:</a:t>
                      </a:r>
                      <a:endParaRPr lang="en-US" sz="1400" dirty="0">
                        <a:latin typeface="Arial"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charset="0"/>
                        </a:rPr>
                        <a:t>$</a:t>
                      </a:r>
                      <a:r>
                        <a:rPr lang="en-US" sz="1400" b="1" dirty="0" smtClean="0">
                          <a:solidFill>
                            <a:schemeClr val="tx1"/>
                          </a:solidFill>
                          <a:latin typeface="Arial" charset="0"/>
                        </a:rPr>
                        <a:t>43</a:t>
                      </a:r>
                      <a:r>
                        <a:rPr lang="en-US" sz="1400" b="1" baseline="0" dirty="0" smtClean="0">
                          <a:solidFill>
                            <a:schemeClr val="tx1"/>
                          </a:solidFill>
                          <a:latin typeface="Arial" charset="0"/>
                        </a:rPr>
                        <a:t> Billion</a:t>
                      </a:r>
                      <a:endParaRPr lang="en-US" sz="1400" b="1" dirty="0">
                        <a:solidFill>
                          <a:schemeClr val="tx1"/>
                        </a:solidFill>
                        <a:latin typeface="Arial"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7" name="Rectangle 16"/>
          <p:cNvSpPr/>
          <p:nvPr/>
        </p:nvSpPr>
        <p:spPr>
          <a:xfrm>
            <a:off x="6648048" y="4074128"/>
            <a:ext cx="1240694"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prstClr val="black"/>
                </a:solidFill>
                <a:latin typeface="Arial" charset="0"/>
                <a:ea typeface="Arial" charset="0"/>
                <a:cs typeface="Arial" charset="0"/>
              </a:rPr>
              <a:t>1,300</a:t>
            </a:r>
            <a:endParaRPr lang="en-US" sz="1400" b="1" dirty="0">
              <a:solidFill>
                <a:prstClr val="black"/>
              </a:solidFill>
              <a:latin typeface="Arial" charset="0"/>
              <a:ea typeface="Arial" charset="0"/>
              <a:cs typeface="Arial" charset="0"/>
            </a:endParaRPr>
          </a:p>
        </p:txBody>
      </p:sp>
      <p:sp>
        <p:nvSpPr>
          <p:cNvPr id="18" name="Rectangle 17"/>
          <p:cNvSpPr/>
          <p:nvPr/>
        </p:nvSpPr>
        <p:spPr>
          <a:xfrm>
            <a:off x="6675404" y="5150498"/>
            <a:ext cx="1207476" cy="27146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prstClr val="black"/>
                </a:solidFill>
                <a:latin typeface="Arial" charset="0"/>
                <a:ea typeface="Arial" charset="0"/>
                <a:cs typeface="Arial" charset="0"/>
              </a:rPr>
              <a:t>13</a:t>
            </a:r>
            <a:endParaRPr lang="en-US" sz="1400" b="1" dirty="0">
              <a:solidFill>
                <a:prstClr val="black"/>
              </a:solidFill>
              <a:latin typeface="Arial" charset="0"/>
              <a:ea typeface="Arial" charset="0"/>
              <a:cs typeface="Arial"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23" name="Picture 2" descr="https://lh5.googleusercontent.com/vBIgmP4BWm2sVydRs2l7quVXZynxhAXSra_j8DaOnJXImY-pp3XWhTQ3qc7XD7Uhu4BsRIScPvhowA3jK-YWcdlzgi4vHD7gWbmEQVzuAAK9aefBnSnsW2e0kUUZIcs64ggugmx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254" y="5906454"/>
            <a:ext cx="951546" cy="9515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3597820" y="2896295"/>
            <a:ext cx="1416350" cy="10572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8229600" cy="1143000"/>
          </a:xfrm>
        </p:spPr>
        <p:txBody>
          <a:bodyPr>
            <a:normAutofit/>
          </a:bodyPr>
          <a:lstStyle/>
          <a:p>
            <a:r>
              <a:rPr lang="en-US" sz="4000" dirty="0" smtClean="0"/>
              <a:t>Marketing </a:t>
            </a:r>
            <a:r>
              <a:rPr lang="en-US" sz="4000" dirty="0"/>
              <a:t>and </a:t>
            </a:r>
            <a:r>
              <a:rPr lang="en-US" sz="4000" dirty="0" smtClean="0"/>
              <a:t>Sales</a:t>
            </a:r>
            <a:endParaRPr lang="en-US" sz="4000" dirty="0"/>
          </a:p>
        </p:txBody>
      </p:sp>
      <p:sp>
        <p:nvSpPr>
          <p:cNvPr id="3" name="Content Placeholder 2"/>
          <p:cNvSpPr>
            <a:spLocks noGrp="1"/>
          </p:cNvSpPr>
          <p:nvPr>
            <p:ph idx="1"/>
          </p:nvPr>
        </p:nvSpPr>
        <p:spPr>
          <a:xfrm>
            <a:off x="457200" y="1600201"/>
            <a:ext cx="8229600" cy="3635185"/>
          </a:xfrm>
        </p:spPr>
        <p:txBody>
          <a:bodyPr>
            <a:normAutofit/>
          </a:bodyPr>
          <a:lstStyle/>
          <a:p>
            <a:pPr>
              <a:buFont typeface="Wingdings" panose="05000000000000000000" pitchFamily="2" charset="2"/>
              <a:buChar char="q"/>
            </a:pPr>
            <a:r>
              <a:rPr lang="en-US" sz="2400" dirty="0" smtClean="0"/>
              <a:t>Facebook</a:t>
            </a:r>
          </a:p>
          <a:p>
            <a:pPr>
              <a:buFont typeface="Wingdings" panose="05000000000000000000" pitchFamily="2" charset="2"/>
              <a:buChar char="q"/>
            </a:pPr>
            <a:r>
              <a:rPr lang="en-US" sz="2400" dirty="0" smtClean="0"/>
              <a:t>Stationary</a:t>
            </a:r>
          </a:p>
          <a:p>
            <a:pPr>
              <a:buFont typeface="Wingdings" panose="05000000000000000000" pitchFamily="2" charset="2"/>
              <a:buChar char="q"/>
            </a:pPr>
            <a:r>
              <a:rPr lang="en-US" sz="2400" dirty="0" smtClean="0"/>
              <a:t>Website</a:t>
            </a:r>
            <a:endParaRPr lang="en-US" sz="2400" dirty="0"/>
          </a:p>
          <a:p>
            <a:pPr>
              <a:buFont typeface="Wingdings" panose="05000000000000000000" pitchFamily="2" charset="2"/>
              <a:buChar char="q"/>
            </a:pPr>
            <a:r>
              <a:rPr lang="en-US" sz="2400" dirty="0" smtClean="0"/>
              <a:t>Face-to-Face Meetings</a:t>
            </a:r>
          </a:p>
          <a:p>
            <a:pPr>
              <a:buFont typeface="Wingdings" panose="05000000000000000000" pitchFamily="2" charset="2"/>
              <a:buChar char="q"/>
            </a:pPr>
            <a:r>
              <a:rPr lang="en-US" sz="2400" dirty="0" smtClean="0"/>
              <a:t>Car Magnets</a:t>
            </a:r>
          </a:p>
          <a:p>
            <a:pPr>
              <a:buFont typeface="Wingdings" panose="05000000000000000000" pitchFamily="2" charset="2"/>
              <a:buChar char="q"/>
            </a:pPr>
            <a:endParaRPr lang="en-US" sz="2400" dirty="0" smtClean="0"/>
          </a:p>
          <a:p>
            <a:pPr>
              <a:buFont typeface="Wingdings" panose="05000000000000000000" pitchFamily="2" charset="2"/>
              <a:buChar char="q"/>
            </a:pP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9" name="Picture 2" descr="https://lh5.googleusercontent.com/vBIgmP4BWm2sVydRs2l7quVXZynxhAXSra_j8DaOnJXImY-pp3XWhTQ3qc7XD7Uhu4BsRIScPvhowA3jK-YWcdlzgi4vHD7gWbmEQVzuAAK9aefBnSnsW2e0kUUZIcs64ggugmx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6388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2971800"/>
            <a:ext cx="1681639" cy="168163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4718</TotalTime>
  <Words>2291</Words>
  <Application>Microsoft Office PowerPoint</Application>
  <PresentationFormat>On-screen Show (4:3)</PresentationFormat>
  <Paragraphs>272</Paragraphs>
  <Slides>15</Slides>
  <Notes>15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vt:i4>
      </vt:variant>
    </vt:vector>
  </HeadingPairs>
  <TitlesOfParts>
    <vt:vector size="26" baseType="lpstr">
      <vt:lpstr>ＭＳ Ｐゴシック</vt:lpstr>
      <vt:lpstr>Arial</vt:lpstr>
      <vt:lpstr>Calibri</vt:lpstr>
      <vt:lpstr>Myriad Web Pro</vt:lpstr>
      <vt:lpstr>Trebuchet MS</vt:lpstr>
      <vt:lpstr>Wingdings</vt:lpstr>
      <vt:lpstr>Wingdings 3</vt:lpstr>
      <vt:lpstr>1_Office Theme</vt:lpstr>
      <vt:lpstr>1_Facet</vt:lpstr>
      <vt:lpstr>Facet</vt:lpstr>
      <vt:lpstr>2_Facet</vt:lpstr>
      <vt:lpstr>PowerPoint Presentation</vt:lpstr>
      <vt:lpstr>Global Guiders, LLC</vt:lpstr>
      <vt:lpstr>Problem</vt:lpstr>
      <vt:lpstr>Solution</vt:lpstr>
      <vt:lpstr>What We Do</vt:lpstr>
      <vt:lpstr>PowerPoint Presentation</vt:lpstr>
      <vt:lpstr>Business Model</vt:lpstr>
      <vt:lpstr>Market Analysis</vt:lpstr>
      <vt:lpstr>Marketing and Sales</vt:lpstr>
      <vt:lpstr>PowerPoint Presentation</vt:lpstr>
      <vt:lpstr>PowerPoint Presentation</vt:lpstr>
      <vt:lpstr>Sales Projections</vt:lpstr>
      <vt:lpstr>PowerPoint Presentation</vt:lpstr>
      <vt:lpstr>PowerPoint Presentation</vt:lpstr>
      <vt:lpstr>“Your Guide to the Future”</vt:lpstr>
    </vt:vector>
  </TitlesOfParts>
  <Company>NFTE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Nguyen, Anne</cp:lastModifiedBy>
  <cp:revision>290</cp:revision>
  <cp:lastPrinted>2018-12-11T16:07:28Z</cp:lastPrinted>
  <dcterms:created xsi:type="dcterms:W3CDTF">2012-02-07T20:01:29Z</dcterms:created>
  <dcterms:modified xsi:type="dcterms:W3CDTF">2018-12-11T16:28:50Z</dcterms:modified>
</cp:coreProperties>
</file>