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8" r:id="rId2"/>
    <p:sldId id="260" r:id="rId3"/>
    <p:sldId id="257" r:id="rId4"/>
    <p:sldId id="258" r:id="rId5"/>
    <p:sldId id="259" r:id="rId6"/>
    <p:sldId id="272" r:id="rId7"/>
    <p:sldId id="271" r:id="rId8"/>
    <p:sldId id="281" r:id="rId9"/>
    <p:sldId id="282" r:id="rId10"/>
    <p:sldId id="283" r:id="rId11"/>
    <p:sldId id="262" r:id="rId12"/>
    <p:sldId id="284" r:id="rId13"/>
    <p:sldId id="270" r:id="rId14"/>
    <p:sldId id="280" r:id="rId15"/>
    <p:sldId id="265" r:id="rId16"/>
    <p:sldId id="277" r:id="rId17"/>
    <p:sldId id="269" r:id="rId18"/>
    <p:sldId id="275" r:id="rId19"/>
    <p:sldId id="274" r:id="rId20"/>
    <p:sldId id="273" r:id="rId21"/>
    <p:sldId id="264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4" autoAdjust="0"/>
    <p:restoredTop sz="94660"/>
  </p:normalViewPr>
  <p:slideViewPr>
    <p:cSldViewPr>
      <p:cViewPr varScale="1">
        <p:scale>
          <a:sx n="69" d="100"/>
          <a:sy n="69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Allotted</a:t>
            </a:r>
            <a:r>
              <a:rPr lang="en-US" baseline="0" dirty="0" smtClean="0"/>
              <a:t> Time</a:t>
            </a:r>
            <a:endParaRPr lang="en-US" dirty="0"/>
          </a:p>
        </c:rich>
      </c:tx>
      <c:layout>
        <c:manualLayout>
          <c:xMode val="edge"/>
          <c:yMode val="edge"/>
          <c:x val="0.20353036106973121"/>
          <c:y val="3.750000000000006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School Hours</c:v>
                </c:pt>
                <c:pt idx="1">
                  <c:v>Business</c:v>
                </c:pt>
                <c:pt idx="2">
                  <c:v>Work Hours</c:v>
                </c:pt>
                <c:pt idx="3">
                  <c:v>Free Time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35</c:v>
                </c:pt>
                <c:pt idx="2">
                  <c:v>15</c:v>
                </c:pt>
                <c:pt idx="3">
                  <c:v>63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513466585907564"/>
          <c:y val="0.34334893138357769"/>
          <c:w val="0.30614738542297598"/>
          <c:h val="0.4657736782902138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80</c:v>
                </c:pt>
                <c:pt idx="1">
                  <c:v>60</c:v>
                </c:pt>
                <c:pt idx="2">
                  <c:v>52</c:v>
                </c:pt>
                <c:pt idx="3">
                  <c:v>72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marker val="1"/>
        <c:axId val="113428736"/>
        <c:axId val="113430528"/>
      </c:lineChart>
      <c:catAx>
        <c:axId val="113428736"/>
        <c:scaling>
          <c:orientation val="minMax"/>
        </c:scaling>
        <c:axPos val="b"/>
        <c:majorTickMark val="none"/>
        <c:tickLblPos val="nextTo"/>
        <c:crossAx val="113430528"/>
        <c:crosses val="autoZero"/>
        <c:auto val="1"/>
        <c:lblAlgn val="ctr"/>
        <c:lblOffset val="100"/>
      </c:catAx>
      <c:valAx>
        <c:axId val="1134305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Units Sold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134287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BEFFF-F838-41FB-B598-06DCEEFCFC85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F3E20-56C8-40BF-A00B-66934F5E4C9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Marketing</a:t>
          </a:r>
        </a:p>
        <a:p>
          <a:r>
            <a:rPr lang="en-US" sz="1800" b="1" dirty="0" smtClean="0">
              <a:solidFill>
                <a:schemeClr val="tx1"/>
              </a:solidFill>
            </a:rPr>
            <a:t>Mix</a:t>
          </a:r>
          <a:endParaRPr lang="en-US" sz="1800" b="1" dirty="0">
            <a:solidFill>
              <a:schemeClr val="tx1"/>
            </a:solidFill>
          </a:endParaRPr>
        </a:p>
      </dgm:t>
    </dgm:pt>
    <dgm:pt modelId="{982B995D-3528-4FCA-B078-77B8AD974C56}" type="parTrans" cxnId="{183685E8-537E-499C-BDB0-3085CF37741D}">
      <dgm:prSet/>
      <dgm:spPr/>
      <dgm:t>
        <a:bodyPr/>
        <a:lstStyle/>
        <a:p>
          <a:endParaRPr lang="en-US"/>
        </a:p>
      </dgm:t>
    </dgm:pt>
    <dgm:pt modelId="{DF37A159-F72B-4784-8F3C-4382C0C7EEA7}" type="sibTrans" cxnId="{183685E8-537E-499C-BDB0-3085CF37741D}">
      <dgm:prSet/>
      <dgm:spPr/>
      <dgm:t>
        <a:bodyPr/>
        <a:lstStyle/>
        <a:p>
          <a:endParaRPr lang="en-US"/>
        </a:p>
      </dgm:t>
    </dgm:pt>
    <dgm:pt modelId="{1792A711-71DB-45EA-B5B0-CB986FAB2598}">
      <dgm:prSet phldrT="[Text]" custT="1"/>
      <dgm:spPr/>
      <dgm:t>
        <a:bodyPr anchor="t"/>
        <a:lstStyle/>
        <a:p>
          <a:r>
            <a:rPr lang="en-US" sz="1800" b="1" dirty="0" smtClean="0">
              <a:solidFill>
                <a:schemeClr val="tx1"/>
              </a:solidFill>
            </a:rPr>
            <a:t>Price</a:t>
          </a:r>
        </a:p>
      </dgm:t>
    </dgm:pt>
    <dgm:pt modelId="{90211807-854A-43EB-95E3-15A82A124325}" type="parTrans" cxnId="{A685A721-F617-43D3-9E8C-387E330F0677}">
      <dgm:prSet/>
      <dgm:spPr/>
      <dgm:t>
        <a:bodyPr/>
        <a:lstStyle/>
        <a:p>
          <a:endParaRPr lang="en-US"/>
        </a:p>
      </dgm:t>
    </dgm:pt>
    <dgm:pt modelId="{51FE904C-2A2D-4640-8862-6BDCC8E20C12}" type="sibTrans" cxnId="{A685A721-F617-43D3-9E8C-387E330F0677}">
      <dgm:prSet/>
      <dgm:spPr/>
      <dgm:t>
        <a:bodyPr/>
        <a:lstStyle/>
        <a:p>
          <a:endParaRPr lang="en-US"/>
        </a:p>
      </dgm:t>
    </dgm:pt>
    <dgm:pt modelId="{91C7DC02-A9A6-4104-8FE5-70F27F4FBA76}">
      <dgm:prSet custT="1"/>
      <dgm:spPr/>
      <dgm:t>
        <a:bodyPr anchor="t"/>
        <a:lstStyle/>
        <a:p>
          <a:r>
            <a:rPr lang="en-US" sz="1800" b="1" dirty="0" smtClean="0">
              <a:solidFill>
                <a:schemeClr val="tx1"/>
              </a:solidFill>
            </a:rPr>
            <a:t>Place</a:t>
          </a:r>
        </a:p>
      </dgm:t>
    </dgm:pt>
    <dgm:pt modelId="{C1288CD5-E443-4E27-902C-22D364A3D2F4}" type="parTrans" cxnId="{DDF2F9D4-1CD0-4C31-98E8-B8F33A012269}">
      <dgm:prSet/>
      <dgm:spPr/>
      <dgm:t>
        <a:bodyPr/>
        <a:lstStyle/>
        <a:p>
          <a:endParaRPr lang="en-US"/>
        </a:p>
      </dgm:t>
    </dgm:pt>
    <dgm:pt modelId="{BF940F0C-19F8-4E4F-95D1-0DC98F30CA2E}" type="sibTrans" cxnId="{DDF2F9D4-1CD0-4C31-98E8-B8F33A012269}">
      <dgm:prSet/>
      <dgm:spPr/>
      <dgm:t>
        <a:bodyPr/>
        <a:lstStyle/>
        <a:p>
          <a:endParaRPr lang="en-US"/>
        </a:p>
      </dgm:t>
    </dgm:pt>
    <dgm:pt modelId="{C2E09703-F638-48C4-8CEE-B443DBB045C3}">
      <dgm:prSet custT="1"/>
      <dgm:spPr/>
      <dgm:t>
        <a:bodyPr anchor="t"/>
        <a:lstStyle/>
        <a:p>
          <a:r>
            <a:rPr lang="en-US" sz="1800" b="1" dirty="0" smtClean="0">
              <a:solidFill>
                <a:schemeClr val="tx1"/>
              </a:solidFill>
            </a:rPr>
            <a:t>Product</a:t>
          </a:r>
          <a:endParaRPr lang="en-US" sz="1800" dirty="0" smtClean="0">
            <a:solidFill>
              <a:schemeClr val="tx1"/>
            </a:solidFill>
          </a:endParaRPr>
        </a:p>
        <a:p>
          <a:r>
            <a:rPr lang="en-US" sz="1700" dirty="0" smtClean="0"/>
            <a:t> </a:t>
          </a:r>
          <a:endParaRPr lang="en-US" sz="1700" dirty="0"/>
        </a:p>
      </dgm:t>
    </dgm:pt>
    <dgm:pt modelId="{ED4CA239-0E21-4995-A249-9A59105B713A}" type="parTrans" cxnId="{BCDD6711-6EEE-4B51-8971-468CEB7A20D0}">
      <dgm:prSet/>
      <dgm:spPr/>
      <dgm:t>
        <a:bodyPr/>
        <a:lstStyle/>
        <a:p>
          <a:endParaRPr lang="en-US"/>
        </a:p>
      </dgm:t>
    </dgm:pt>
    <dgm:pt modelId="{FAF5FD61-AECF-45C7-BCEE-15CEFB0C6996}" type="sibTrans" cxnId="{BCDD6711-6EEE-4B51-8971-468CEB7A20D0}">
      <dgm:prSet/>
      <dgm:spPr/>
      <dgm:t>
        <a:bodyPr/>
        <a:lstStyle/>
        <a:p>
          <a:endParaRPr lang="en-US"/>
        </a:p>
      </dgm:t>
    </dgm:pt>
    <dgm:pt modelId="{BFBE7FCE-A34E-4704-B1C4-8498E23DB27A}">
      <dgm:prSet custT="1"/>
      <dgm:spPr/>
      <dgm:t>
        <a:bodyPr anchor="t"/>
        <a:lstStyle/>
        <a:p>
          <a:r>
            <a:rPr lang="en-US" sz="1800" b="1" dirty="0" smtClean="0">
              <a:solidFill>
                <a:schemeClr val="tx1"/>
              </a:solidFill>
            </a:rPr>
            <a:t>Promotion</a:t>
          </a:r>
          <a:endParaRPr lang="en-US" sz="1800" b="1" dirty="0">
            <a:solidFill>
              <a:schemeClr val="tx1"/>
            </a:solidFill>
          </a:endParaRPr>
        </a:p>
      </dgm:t>
    </dgm:pt>
    <dgm:pt modelId="{3EA17FA3-C020-4250-A167-ADD680D83BAA}" type="parTrans" cxnId="{1F4E91B1-75DD-4A52-8102-EB29C0927370}">
      <dgm:prSet/>
      <dgm:spPr/>
      <dgm:t>
        <a:bodyPr/>
        <a:lstStyle/>
        <a:p>
          <a:endParaRPr lang="en-US"/>
        </a:p>
      </dgm:t>
    </dgm:pt>
    <dgm:pt modelId="{3BA1232C-8FE7-491D-8C7E-EBEE5E6616F3}" type="sibTrans" cxnId="{1F4E91B1-75DD-4A52-8102-EB29C0927370}">
      <dgm:prSet/>
      <dgm:spPr/>
      <dgm:t>
        <a:bodyPr/>
        <a:lstStyle/>
        <a:p>
          <a:endParaRPr lang="en-US"/>
        </a:p>
      </dgm:t>
    </dgm:pt>
    <dgm:pt modelId="{53953799-8FDB-4132-BB6C-E4C885225F86}">
      <dgm:prSet custT="1"/>
      <dgm:spPr/>
      <dgm:t>
        <a:bodyPr anchor="t"/>
        <a:lstStyle/>
        <a:p>
          <a:r>
            <a:rPr lang="en-US" sz="1800" b="1" dirty="0" smtClean="0">
              <a:solidFill>
                <a:schemeClr val="tx1"/>
              </a:solidFill>
            </a:rPr>
            <a:t>People</a:t>
          </a:r>
          <a:endParaRPr lang="en-US" sz="1800" b="1" dirty="0">
            <a:solidFill>
              <a:schemeClr val="tx1"/>
            </a:solidFill>
          </a:endParaRPr>
        </a:p>
      </dgm:t>
    </dgm:pt>
    <dgm:pt modelId="{A3C93F10-DC18-4AD9-B992-A2A50786C2FC}" type="parTrans" cxnId="{C3AC37A0-88F0-4583-8D55-EDAEF4196732}">
      <dgm:prSet/>
      <dgm:spPr/>
      <dgm:t>
        <a:bodyPr/>
        <a:lstStyle/>
        <a:p>
          <a:endParaRPr lang="en-US"/>
        </a:p>
      </dgm:t>
    </dgm:pt>
    <dgm:pt modelId="{13370162-677E-473C-84BD-97D9CFA3E03F}" type="sibTrans" cxnId="{C3AC37A0-88F0-4583-8D55-EDAEF4196732}">
      <dgm:prSet/>
      <dgm:spPr/>
      <dgm:t>
        <a:bodyPr/>
        <a:lstStyle/>
        <a:p>
          <a:endParaRPr lang="en-US"/>
        </a:p>
      </dgm:t>
    </dgm:pt>
    <dgm:pt modelId="{A5652466-33E9-4860-A83D-FB8E2BF012A7}">
      <dgm:prSet/>
      <dgm:spPr/>
      <dgm:t>
        <a:bodyPr/>
        <a:lstStyle/>
        <a:p>
          <a:endParaRPr lang="en-US" dirty="0"/>
        </a:p>
      </dgm:t>
    </dgm:pt>
    <dgm:pt modelId="{151FBCAE-C33E-4E04-9029-1D009DCBD958}" type="parTrans" cxnId="{5C89BD21-F19B-4521-AF9A-B8532C3E6675}">
      <dgm:prSet/>
      <dgm:spPr/>
      <dgm:t>
        <a:bodyPr/>
        <a:lstStyle/>
        <a:p>
          <a:endParaRPr lang="en-US"/>
        </a:p>
      </dgm:t>
    </dgm:pt>
    <dgm:pt modelId="{3432C6B4-2B09-45CB-8C9E-ED2B513D2EAB}" type="sibTrans" cxnId="{5C89BD21-F19B-4521-AF9A-B8532C3E6675}">
      <dgm:prSet/>
      <dgm:spPr/>
      <dgm:t>
        <a:bodyPr/>
        <a:lstStyle/>
        <a:p>
          <a:endParaRPr lang="en-US"/>
        </a:p>
      </dgm:t>
    </dgm:pt>
    <dgm:pt modelId="{FC2B13FC-FDFD-466A-A89E-32B0E1F60096}" type="pres">
      <dgm:prSet presAssocID="{EC0BEFFF-F838-41FB-B598-06DCEEFCFC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6BD45-E035-45DD-9915-BDC6046EE833}" type="pres">
      <dgm:prSet presAssocID="{C4EF3E20-56C8-40BF-A00B-66934F5E4C92}" presName="centerShape" presStyleLbl="node0" presStyleIdx="0" presStyleCnt="1" custScaleX="108976"/>
      <dgm:spPr/>
      <dgm:t>
        <a:bodyPr/>
        <a:lstStyle/>
        <a:p>
          <a:endParaRPr lang="en-US"/>
        </a:p>
      </dgm:t>
    </dgm:pt>
    <dgm:pt modelId="{8AE47496-3CFF-4D44-A6EE-1244A390DF1E}" type="pres">
      <dgm:prSet presAssocID="{A3C93F10-DC18-4AD9-B992-A2A50786C2FC}" presName="Name9" presStyleLbl="parChTrans1D2" presStyleIdx="0" presStyleCnt="5"/>
      <dgm:spPr/>
      <dgm:t>
        <a:bodyPr/>
        <a:lstStyle/>
        <a:p>
          <a:endParaRPr lang="en-US"/>
        </a:p>
      </dgm:t>
    </dgm:pt>
    <dgm:pt modelId="{3229848E-6DD4-455D-9360-DEFDA3EA9E0B}" type="pres">
      <dgm:prSet presAssocID="{A3C93F10-DC18-4AD9-B992-A2A50786C2FC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3AC4A01-FDB0-46B6-9B24-D08907FBB450}" type="pres">
      <dgm:prSet presAssocID="{53953799-8FDB-4132-BB6C-E4C885225F86}" presName="node" presStyleLbl="node1" presStyleIdx="0" presStyleCnt="5" custScaleX="113233" custScaleY="111249" custRadScaleRad="98277" custRadScaleInc="-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4F9D6-7140-4826-B9C6-9992B9714DE7}" type="pres">
      <dgm:prSet presAssocID="{3EA17FA3-C020-4250-A167-ADD680D83BAA}" presName="Name9" presStyleLbl="parChTrans1D2" presStyleIdx="1" presStyleCnt="5"/>
      <dgm:spPr/>
      <dgm:t>
        <a:bodyPr/>
        <a:lstStyle/>
        <a:p>
          <a:endParaRPr lang="en-US"/>
        </a:p>
      </dgm:t>
    </dgm:pt>
    <dgm:pt modelId="{F4759797-7549-44F4-899C-2853144EBBD1}" type="pres">
      <dgm:prSet presAssocID="{3EA17FA3-C020-4250-A167-ADD680D83BAA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D21F758-6BD3-4885-A4B1-F0A9127E6BAB}" type="pres">
      <dgm:prSet presAssocID="{BFBE7FCE-A34E-4704-B1C4-8498E23DB27A}" presName="node" presStyleLbl="node1" presStyleIdx="1" presStyleCnt="5" custScaleX="114359" custScaleY="114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66CD8-9197-4E0D-9290-AEB13E11A92B}" type="pres">
      <dgm:prSet presAssocID="{ED4CA239-0E21-4995-A249-9A59105B713A}" presName="Name9" presStyleLbl="parChTrans1D2" presStyleIdx="2" presStyleCnt="5"/>
      <dgm:spPr/>
      <dgm:t>
        <a:bodyPr/>
        <a:lstStyle/>
        <a:p>
          <a:endParaRPr lang="en-US"/>
        </a:p>
      </dgm:t>
    </dgm:pt>
    <dgm:pt modelId="{48ACEA02-83A1-4988-8DDC-09D8271EC7CF}" type="pres">
      <dgm:prSet presAssocID="{ED4CA239-0E21-4995-A249-9A59105B713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2371D2C-8603-4662-BBCB-F12CDC7ECEA1}" type="pres">
      <dgm:prSet presAssocID="{C2E09703-F638-48C4-8CEE-B443DBB045C3}" presName="node" presStyleLbl="node1" presStyleIdx="2" presStyleCnt="5" custScaleX="114459" custScaleY="112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A8AB6-C160-4129-BE1E-9D5D24167350}" type="pres">
      <dgm:prSet presAssocID="{C1288CD5-E443-4E27-902C-22D364A3D2F4}" presName="Name9" presStyleLbl="parChTrans1D2" presStyleIdx="3" presStyleCnt="5"/>
      <dgm:spPr/>
      <dgm:t>
        <a:bodyPr/>
        <a:lstStyle/>
        <a:p>
          <a:endParaRPr lang="en-US"/>
        </a:p>
      </dgm:t>
    </dgm:pt>
    <dgm:pt modelId="{32D0169F-46DE-4EED-8986-612B7D8DECE1}" type="pres">
      <dgm:prSet presAssocID="{C1288CD5-E443-4E27-902C-22D364A3D2F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DFE3D29-A572-4325-9EDF-AEC78B1AFC89}" type="pres">
      <dgm:prSet presAssocID="{91C7DC02-A9A6-4104-8FE5-70F27F4FBA76}" presName="node" presStyleLbl="node1" presStyleIdx="3" presStyleCnt="5" custScaleX="118409" custScaleY="112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8A576-6A0B-42F9-B1EA-5F001DDF07A0}" type="pres">
      <dgm:prSet presAssocID="{90211807-854A-43EB-95E3-15A82A124325}" presName="Name9" presStyleLbl="parChTrans1D2" presStyleIdx="4" presStyleCnt="5"/>
      <dgm:spPr/>
      <dgm:t>
        <a:bodyPr/>
        <a:lstStyle/>
        <a:p>
          <a:endParaRPr lang="en-US"/>
        </a:p>
      </dgm:t>
    </dgm:pt>
    <dgm:pt modelId="{33DC07E4-093A-4468-81A7-08A69203FF1B}" type="pres">
      <dgm:prSet presAssocID="{90211807-854A-43EB-95E3-15A82A12432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4ECD803-04AE-45F5-A4AE-F476962085D0}" type="pres">
      <dgm:prSet presAssocID="{1792A711-71DB-45EA-B5B0-CB986FAB2598}" presName="node" presStyleLbl="node1" presStyleIdx="4" presStyleCnt="5" custScaleX="119220" custScaleY="112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4E91B1-75DD-4A52-8102-EB29C0927370}" srcId="{C4EF3E20-56C8-40BF-A00B-66934F5E4C92}" destId="{BFBE7FCE-A34E-4704-B1C4-8498E23DB27A}" srcOrd="1" destOrd="0" parTransId="{3EA17FA3-C020-4250-A167-ADD680D83BAA}" sibTransId="{3BA1232C-8FE7-491D-8C7E-EBEE5E6616F3}"/>
    <dgm:cxn modelId="{7401537F-4885-44A2-8886-B999C1383195}" type="presOf" srcId="{A3C93F10-DC18-4AD9-B992-A2A50786C2FC}" destId="{8AE47496-3CFF-4D44-A6EE-1244A390DF1E}" srcOrd="0" destOrd="0" presId="urn:microsoft.com/office/officeart/2005/8/layout/radial1"/>
    <dgm:cxn modelId="{CB940B31-1225-4F9F-807E-FEE2A4F37767}" type="presOf" srcId="{3EA17FA3-C020-4250-A167-ADD680D83BAA}" destId="{0C54F9D6-7140-4826-B9C6-9992B9714DE7}" srcOrd="0" destOrd="0" presId="urn:microsoft.com/office/officeart/2005/8/layout/radial1"/>
    <dgm:cxn modelId="{183685E8-537E-499C-BDB0-3085CF37741D}" srcId="{EC0BEFFF-F838-41FB-B598-06DCEEFCFC85}" destId="{C4EF3E20-56C8-40BF-A00B-66934F5E4C92}" srcOrd="0" destOrd="0" parTransId="{982B995D-3528-4FCA-B078-77B8AD974C56}" sibTransId="{DF37A159-F72B-4784-8F3C-4382C0C7EEA7}"/>
    <dgm:cxn modelId="{65D6667A-54A5-4314-8077-6C80FB868F25}" type="presOf" srcId="{1792A711-71DB-45EA-B5B0-CB986FAB2598}" destId="{54ECD803-04AE-45F5-A4AE-F476962085D0}" srcOrd="0" destOrd="0" presId="urn:microsoft.com/office/officeart/2005/8/layout/radial1"/>
    <dgm:cxn modelId="{09121F34-4716-4D34-B083-9C6BBCF540AF}" type="presOf" srcId="{91C7DC02-A9A6-4104-8FE5-70F27F4FBA76}" destId="{3DFE3D29-A572-4325-9EDF-AEC78B1AFC89}" srcOrd="0" destOrd="0" presId="urn:microsoft.com/office/officeart/2005/8/layout/radial1"/>
    <dgm:cxn modelId="{F140A080-EF87-4A58-8B6C-616E222A8B71}" type="presOf" srcId="{A3C93F10-DC18-4AD9-B992-A2A50786C2FC}" destId="{3229848E-6DD4-455D-9360-DEFDA3EA9E0B}" srcOrd="1" destOrd="0" presId="urn:microsoft.com/office/officeart/2005/8/layout/radial1"/>
    <dgm:cxn modelId="{2C705AA5-E68E-4735-84B3-B0E526863465}" type="presOf" srcId="{C1288CD5-E443-4E27-902C-22D364A3D2F4}" destId="{32D0169F-46DE-4EED-8986-612B7D8DECE1}" srcOrd="1" destOrd="0" presId="urn:microsoft.com/office/officeart/2005/8/layout/radial1"/>
    <dgm:cxn modelId="{75E6AE36-AD76-472E-9209-7EEBA1B8E9F6}" type="presOf" srcId="{EC0BEFFF-F838-41FB-B598-06DCEEFCFC85}" destId="{FC2B13FC-FDFD-466A-A89E-32B0E1F60096}" srcOrd="0" destOrd="0" presId="urn:microsoft.com/office/officeart/2005/8/layout/radial1"/>
    <dgm:cxn modelId="{DDF2F9D4-1CD0-4C31-98E8-B8F33A012269}" srcId="{C4EF3E20-56C8-40BF-A00B-66934F5E4C92}" destId="{91C7DC02-A9A6-4104-8FE5-70F27F4FBA76}" srcOrd="3" destOrd="0" parTransId="{C1288CD5-E443-4E27-902C-22D364A3D2F4}" sibTransId="{BF940F0C-19F8-4E4F-95D1-0DC98F30CA2E}"/>
    <dgm:cxn modelId="{B05D8915-E0D4-4A67-A2BC-0A7B6545D6CD}" type="presOf" srcId="{C4EF3E20-56C8-40BF-A00B-66934F5E4C92}" destId="{8CD6BD45-E035-45DD-9915-BDC6046EE833}" srcOrd="0" destOrd="0" presId="urn:microsoft.com/office/officeart/2005/8/layout/radial1"/>
    <dgm:cxn modelId="{8EDF3B1E-44AE-48A3-B52B-E92F4B1DB52F}" type="presOf" srcId="{90211807-854A-43EB-95E3-15A82A124325}" destId="{33DC07E4-093A-4468-81A7-08A69203FF1B}" srcOrd="1" destOrd="0" presId="urn:microsoft.com/office/officeart/2005/8/layout/radial1"/>
    <dgm:cxn modelId="{E276BFF0-372B-433E-97EE-3D52B92FE442}" type="presOf" srcId="{C1288CD5-E443-4E27-902C-22D364A3D2F4}" destId="{E7AA8AB6-C160-4129-BE1E-9D5D24167350}" srcOrd="0" destOrd="0" presId="urn:microsoft.com/office/officeart/2005/8/layout/radial1"/>
    <dgm:cxn modelId="{6BD0293B-C1DB-482A-A156-71FF172663B9}" type="presOf" srcId="{3EA17FA3-C020-4250-A167-ADD680D83BAA}" destId="{F4759797-7549-44F4-899C-2853144EBBD1}" srcOrd="1" destOrd="0" presId="urn:microsoft.com/office/officeart/2005/8/layout/radial1"/>
    <dgm:cxn modelId="{6B065965-B9D6-4E54-9F77-A2DB67BA96FF}" type="presOf" srcId="{90211807-854A-43EB-95E3-15A82A124325}" destId="{D0F8A576-6A0B-42F9-B1EA-5F001DDF07A0}" srcOrd="0" destOrd="0" presId="urn:microsoft.com/office/officeart/2005/8/layout/radial1"/>
    <dgm:cxn modelId="{A685A721-F617-43D3-9E8C-387E330F0677}" srcId="{C4EF3E20-56C8-40BF-A00B-66934F5E4C92}" destId="{1792A711-71DB-45EA-B5B0-CB986FAB2598}" srcOrd="4" destOrd="0" parTransId="{90211807-854A-43EB-95E3-15A82A124325}" sibTransId="{51FE904C-2A2D-4640-8862-6BDCC8E20C12}"/>
    <dgm:cxn modelId="{F8BD820A-3647-4041-B811-6D278CDE6500}" type="presOf" srcId="{C2E09703-F638-48C4-8CEE-B443DBB045C3}" destId="{12371D2C-8603-4662-BBCB-F12CDC7ECEA1}" srcOrd="0" destOrd="0" presId="urn:microsoft.com/office/officeart/2005/8/layout/radial1"/>
    <dgm:cxn modelId="{CC5F9489-9696-4700-91F3-474E91F4F002}" type="presOf" srcId="{ED4CA239-0E21-4995-A249-9A59105B713A}" destId="{6BB66CD8-9197-4E0D-9290-AEB13E11A92B}" srcOrd="0" destOrd="0" presId="urn:microsoft.com/office/officeart/2005/8/layout/radial1"/>
    <dgm:cxn modelId="{1125E8B5-E3A7-464D-BF1B-B6EFCEE2BE58}" type="presOf" srcId="{BFBE7FCE-A34E-4704-B1C4-8498E23DB27A}" destId="{6D21F758-6BD3-4885-A4B1-F0A9127E6BAB}" srcOrd="0" destOrd="0" presId="urn:microsoft.com/office/officeart/2005/8/layout/radial1"/>
    <dgm:cxn modelId="{BCDD6711-6EEE-4B51-8971-468CEB7A20D0}" srcId="{C4EF3E20-56C8-40BF-A00B-66934F5E4C92}" destId="{C2E09703-F638-48C4-8CEE-B443DBB045C3}" srcOrd="2" destOrd="0" parTransId="{ED4CA239-0E21-4995-A249-9A59105B713A}" sibTransId="{FAF5FD61-AECF-45C7-BCEE-15CEFB0C6996}"/>
    <dgm:cxn modelId="{C3AC37A0-88F0-4583-8D55-EDAEF4196732}" srcId="{C4EF3E20-56C8-40BF-A00B-66934F5E4C92}" destId="{53953799-8FDB-4132-BB6C-E4C885225F86}" srcOrd="0" destOrd="0" parTransId="{A3C93F10-DC18-4AD9-B992-A2A50786C2FC}" sibTransId="{13370162-677E-473C-84BD-97D9CFA3E03F}"/>
    <dgm:cxn modelId="{5C89BD21-F19B-4521-AF9A-B8532C3E6675}" srcId="{EC0BEFFF-F838-41FB-B598-06DCEEFCFC85}" destId="{A5652466-33E9-4860-A83D-FB8E2BF012A7}" srcOrd="1" destOrd="0" parTransId="{151FBCAE-C33E-4E04-9029-1D009DCBD958}" sibTransId="{3432C6B4-2B09-45CB-8C9E-ED2B513D2EAB}"/>
    <dgm:cxn modelId="{98B2D89D-F7D0-4DD2-8B46-9BE2613A7D58}" type="presOf" srcId="{53953799-8FDB-4132-BB6C-E4C885225F86}" destId="{F3AC4A01-FDB0-46B6-9B24-D08907FBB450}" srcOrd="0" destOrd="0" presId="urn:microsoft.com/office/officeart/2005/8/layout/radial1"/>
    <dgm:cxn modelId="{43DCC6CB-CC3B-400B-9543-79B103EDBA15}" type="presOf" srcId="{ED4CA239-0E21-4995-A249-9A59105B713A}" destId="{48ACEA02-83A1-4988-8DDC-09D8271EC7CF}" srcOrd="1" destOrd="0" presId="urn:microsoft.com/office/officeart/2005/8/layout/radial1"/>
    <dgm:cxn modelId="{6180BF72-CCB2-41C3-8F26-F9642ADE8D3D}" type="presParOf" srcId="{FC2B13FC-FDFD-466A-A89E-32B0E1F60096}" destId="{8CD6BD45-E035-45DD-9915-BDC6046EE833}" srcOrd="0" destOrd="0" presId="urn:microsoft.com/office/officeart/2005/8/layout/radial1"/>
    <dgm:cxn modelId="{2FE23DBF-8687-44CB-BF13-1CC89622446E}" type="presParOf" srcId="{FC2B13FC-FDFD-466A-A89E-32B0E1F60096}" destId="{8AE47496-3CFF-4D44-A6EE-1244A390DF1E}" srcOrd="1" destOrd="0" presId="urn:microsoft.com/office/officeart/2005/8/layout/radial1"/>
    <dgm:cxn modelId="{2B40B00C-0266-44CF-AEEB-02E474292196}" type="presParOf" srcId="{8AE47496-3CFF-4D44-A6EE-1244A390DF1E}" destId="{3229848E-6DD4-455D-9360-DEFDA3EA9E0B}" srcOrd="0" destOrd="0" presId="urn:microsoft.com/office/officeart/2005/8/layout/radial1"/>
    <dgm:cxn modelId="{15BC820A-A3C5-4B5A-B9B3-A94FF5EF6378}" type="presParOf" srcId="{FC2B13FC-FDFD-466A-A89E-32B0E1F60096}" destId="{F3AC4A01-FDB0-46B6-9B24-D08907FBB450}" srcOrd="2" destOrd="0" presId="urn:microsoft.com/office/officeart/2005/8/layout/radial1"/>
    <dgm:cxn modelId="{9E739ABB-B795-43C9-A4C6-4B518A9CC610}" type="presParOf" srcId="{FC2B13FC-FDFD-466A-A89E-32B0E1F60096}" destId="{0C54F9D6-7140-4826-B9C6-9992B9714DE7}" srcOrd="3" destOrd="0" presId="urn:microsoft.com/office/officeart/2005/8/layout/radial1"/>
    <dgm:cxn modelId="{ABCDB8FE-31F7-46E3-BB57-F432E1B73B8A}" type="presParOf" srcId="{0C54F9D6-7140-4826-B9C6-9992B9714DE7}" destId="{F4759797-7549-44F4-899C-2853144EBBD1}" srcOrd="0" destOrd="0" presId="urn:microsoft.com/office/officeart/2005/8/layout/radial1"/>
    <dgm:cxn modelId="{6B674B02-51E3-4684-8CA4-5721A9A7D84B}" type="presParOf" srcId="{FC2B13FC-FDFD-466A-A89E-32B0E1F60096}" destId="{6D21F758-6BD3-4885-A4B1-F0A9127E6BAB}" srcOrd="4" destOrd="0" presId="urn:microsoft.com/office/officeart/2005/8/layout/radial1"/>
    <dgm:cxn modelId="{C8C6B449-727B-4362-A245-D99557DCA78E}" type="presParOf" srcId="{FC2B13FC-FDFD-466A-A89E-32B0E1F60096}" destId="{6BB66CD8-9197-4E0D-9290-AEB13E11A92B}" srcOrd="5" destOrd="0" presId="urn:microsoft.com/office/officeart/2005/8/layout/radial1"/>
    <dgm:cxn modelId="{729D74F9-30A5-4701-AACE-5A39051B1C8F}" type="presParOf" srcId="{6BB66CD8-9197-4E0D-9290-AEB13E11A92B}" destId="{48ACEA02-83A1-4988-8DDC-09D8271EC7CF}" srcOrd="0" destOrd="0" presId="urn:microsoft.com/office/officeart/2005/8/layout/radial1"/>
    <dgm:cxn modelId="{6521648A-2088-4265-891D-C6DCDA71D36C}" type="presParOf" srcId="{FC2B13FC-FDFD-466A-A89E-32B0E1F60096}" destId="{12371D2C-8603-4662-BBCB-F12CDC7ECEA1}" srcOrd="6" destOrd="0" presId="urn:microsoft.com/office/officeart/2005/8/layout/radial1"/>
    <dgm:cxn modelId="{3C73BD13-5B13-4090-B281-E3DEBBC39A10}" type="presParOf" srcId="{FC2B13FC-FDFD-466A-A89E-32B0E1F60096}" destId="{E7AA8AB6-C160-4129-BE1E-9D5D24167350}" srcOrd="7" destOrd="0" presId="urn:microsoft.com/office/officeart/2005/8/layout/radial1"/>
    <dgm:cxn modelId="{5B43D156-A288-418A-A18E-FDA9C8233D27}" type="presParOf" srcId="{E7AA8AB6-C160-4129-BE1E-9D5D24167350}" destId="{32D0169F-46DE-4EED-8986-612B7D8DECE1}" srcOrd="0" destOrd="0" presId="urn:microsoft.com/office/officeart/2005/8/layout/radial1"/>
    <dgm:cxn modelId="{81687F87-63A3-4569-BED8-FABC474F621C}" type="presParOf" srcId="{FC2B13FC-FDFD-466A-A89E-32B0E1F60096}" destId="{3DFE3D29-A572-4325-9EDF-AEC78B1AFC89}" srcOrd="8" destOrd="0" presId="urn:microsoft.com/office/officeart/2005/8/layout/radial1"/>
    <dgm:cxn modelId="{313992DA-4CD7-46E6-92EE-E53D045151B0}" type="presParOf" srcId="{FC2B13FC-FDFD-466A-A89E-32B0E1F60096}" destId="{D0F8A576-6A0B-42F9-B1EA-5F001DDF07A0}" srcOrd="9" destOrd="0" presId="urn:microsoft.com/office/officeart/2005/8/layout/radial1"/>
    <dgm:cxn modelId="{683544D6-48F8-4294-8DAB-D20189A79EC1}" type="presParOf" srcId="{D0F8A576-6A0B-42F9-B1EA-5F001DDF07A0}" destId="{33DC07E4-093A-4468-81A7-08A69203FF1B}" srcOrd="0" destOrd="0" presId="urn:microsoft.com/office/officeart/2005/8/layout/radial1"/>
    <dgm:cxn modelId="{3C066031-D43A-4D15-BB26-A227390E48BF}" type="presParOf" srcId="{FC2B13FC-FDFD-466A-A89E-32B0E1F60096}" destId="{54ECD803-04AE-45F5-A4AE-F476962085D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D6BD45-E035-45DD-9915-BDC6046EE833}">
      <dsp:nvSpPr>
        <dsp:cNvPr id="0" name=""/>
        <dsp:cNvSpPr/>
      </dsp:nvSpPr>
      <dsp:spPr>
        <a:xfrm>
          <a:off x="3533689" y="1891060"/>
          <a:ext cx="1571712" cy="14422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Marketing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Mix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533689" y="1891060"/>
        <a:ext cx="1571712" cy="1442255"/>
      </dsp:txXfrm>
    </dsp:sp>
    <dsp:sp modelId="{8AE47496-3CFF-4D44-A6EE-1244A390DF1E}">
      <dsp:nvSpPr>
        <dsp:cNvPr id="0" name=""/>
        <dsp:cNvSpPr/>
      </dsp:nvSpPr>
      <dsp:spPr>
        <a:xfrm rot="16191878">
          <a:off x="4156661" y="1715176"/>
          <a:ext cx="321600" cy="30172"/>
        </a:xfrm>
        <a:custGeom>
          <a:avLst/>
          <a:gdLst/>
          <a:ahLst/>
          <a:cxnLst/>
          <a:rect l="0" t="0" r="0" b="0"/>
          <a:pathLst>
            <a:path>
              <a:moveTo>
                <a:pt x="0" y="15086"/>
              </a:moveTo>
              <a:lnTo>
                <a:pt x="321600" y="1508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191878">
        <a:off x="4309421" y="1722222"/>
        <a:ext cx="16080" cy="16080"/>
      </dsp:txXfrm>
    </dsp:sp>
    <dsp:sp modelId="{F3AC4A01-FDB0-46B6-9B24-D08907FBB450}">
      <dsp:nvSpPr>
        <dsp:cNvPr id="0" name=""/>
        <dsp:cNvSpPr/>
      </dsp:nvSpPr>
      <dsp:spPr>
        <a:xfrm>
          <a:off x="3498632" y="-35029"/>
          <a:ext cx="1633109" cy="16044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People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498632" y="-35029"/>
        <a:ext cx="1633109" cy="1604494"/>
      </dsp:txXfrm>
    </dsp:sp>
    <dsp:sp modelId="{0C54F9D6-7140-4826-B9C6-9992B9714DE7}">
      <dsp:nvSpPr>
        <dsp:cNvPr id="0" name=""/>
        <dsp:cNvSpPr/>
      </dsp:nvSpPr>
      <dsp:spPr>
        <a:xfrm rot="20520000">
          <a:off x="5053644" y="2314166"/>
          <a:ext cx="273373" cy="30172"/>
        </a:xfrm>
        <a:custGeom>
          <a:avLst/>
          <a:gdLst/>
          <a:ahLst/>
          <a:cxnLst/>
          <a:rect l="0" t="0" r="0" b="0"/>
          <a:pathLst>
            <a:path>
              <a:moveTo>
                <a:pt x="0" y="15086"/>
              </a:moveTo>
              <a:lnTo>
                <a:pt x="273373" y="1508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520000">
        <a:off x="5183496" y="2322418"/>
        <a:ext cx="13668" cy="13668"/>
      </dsp:txXfrm>
    </dsp:sp>
    <dsp:sp modelId="{6D21F758-6BD3-4885-A4B1-F0A9127E6BAB}">
      <dsp:nvSpPr>
        <dsp:cNvPr id="0" name=""/>
        <dsp:cNvSpPr/>
      </dsp:nvSpPr>
      <dsp:spPr>
        <a:xfrm>
          <a:off x="5280310" y="1203560"/>
          <a:ext cx="1649348" cy="16570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Promotion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280310" y="1203560"/>
        <a:ext cx="1649348" cy="1657007"/>
      </dsp:txXfrm>
    </dsp:sp>
    <dsp:sp modelId="{6BB66CD8-9197-4E0D-9290-AEB13E11A92B}">
      <dsp:nvSpPr>
        <dsp:cNvPr id="0" name=""/>
        <dsp:cNvSpPr/>
      </dsp:nvSpPr>
      <dsp:spPr>
        <a:xfrm rot="3240000">
          <a:off x="4689867" y="3325869"/>
          <a:ext cx="318316" cy="30172"/>
        </a:xfrm>
        <a:custGeom>
          <a:avLst/>
          <a:gdLst/>
          <a:ahLst/>
          <a:cxnLst/>
          <a:rect l="0" t="0" r="0" b="0"/>
          <a:pathLst>
            <a:path>
              <a:moveTo>
                <a:pt x="0" y="15086"/>
              </a:moveTo>
              <a:lnTo>
                <a:pt x="318316" y="1508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40000">
        <a:off x="4841067" y="3332997"/>
        <a:ext cx="15915" cy="15915"/>
      </dsp:txXfrm>
    </dsp:sp>
    <dsp:sp modelId="{12371D2C-8603-4662-BBCB-F12CDC7ECEA1}">
      <dsp:nvSpPr>
        <dsp:cNvPr id="0" name=""/>
        <dsp:cNvSpPr/>
      </dsp:nvSpPr>
      <dsp:spPr>
        <a:xfrm>
          <a:off x="4597612" y="3317765"/>
          <a:ext cx="1650791" cy="16264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Product</a:t>
          </a:r>
          <a:endParaRPr lang="en-US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4597612" y="3317765"/>
        <a:ext cx="1650791" cy="1626416"/>
      </dsp:txXfrm>
    </dsp:sp>
    <dsp:sp modelId="{E7AA8AB6-C160-4129-BE1E-9D5D24167350}">
      <dsp:nvSpPr>
        <dsp:cNvPr id="0" name=""/>
        <dsp:cNvSpPr/>
      </dsp:nvSpPr>
      <dsp:spPr>
        <a:xfrm rot="7560000">
          <a:off x="3638240" y="3322132"/>
          <a:ext cx="309078" cy="30172"/>
        </a:xfrm>
        <a:custGeom>
          <a:avLst/>
          <a:gdLst/>
          <a:ahLst/>
          <a:cxnLst/>
          <a:rect l="0" t="0" r="0" b="0"/>
          <a:pathLst>
            <a:path>
              <a:moveTo>
                <a:pt x="0" y="15086"/>
              </a:moveTo>
              <a:lnTo>
                <a:pt x="309078" y="1508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560000">
        <a:off x="3785053" y="3329491"/>
        <a:ext cx="15453" cy="15453"/>
      </dsp:txXfrm>
    </dsp:sp>
    <dsp:sp modelId="{3DFE3D29-A572-4325-9EDF-AEC78B1AFC89}">
      <dsp:nvSpPr>
        <dsp:cNvPr id="0" name=""/>
        <dsp:cNvSpPr/>
      </dsp:nvSpPr>
      <dsp:spPr>
        <a:xfrm>
          <a:off x="2362203" y="3317765"/>
          <a:ext cx="1707760" cy="16264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Place</a:t>
          </a:r>
        </a:p>
      </dsp:txBody>
      <dsp:txXfrm>
        <a:off x="2362203" y="3317765"/>
        <a:ext cx="1707760" cy="1626416"/>
      </dsp:txXfrm>
    </dsp:sp>
    <dsp:sp modelId="{D0F8A576-6A0B-42F9-B1EA-5F001DDF07A0}">
      <dsp:nvSpPr>
        <dsp:cNvPr id="0" name=""/>
        <dsp:cNvSpPr/>
      </dsp:nvSpPr>
      <dsp:spPr>
        <a:xfrm rot="11880000">
          <a:off x="3341042" y="2318754"/>
          <a:ext cx="243677" cy="30172"/>
        </a:xfrm>
        <a:custGeom>
          <a:avLst/>
          <a:gdLst/>
          <a:ahLst/>
          <a:cxnLst/>
          <a:rect l="0" t="0" r="0" b="0"/>
          <a:pathLst>
            <a:path>
              <a:moveTo>
                <a:pt x="0" y="15086"/>
              </a:moveTo>
              <a:lnTo>
                <a:pt x="243677" y="1508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880000">
        <a:off x="3456789" y="2327749"/>
        <a:ext cx="12183" cy="12183"/>
      </dsp:txXfrm>
    </dsp:sp>
    <dsp:sp modelId="{54ECD803-04AE-45F5-A4AE-F476962085D0}">
      <dsp:nvSpPr>
        <dsp:cNvPr id="0" name=""/>
        <dsp:cNvSpPr/>
      </dsp:nvSpPr>
      <dsp:spPr>
        <a:xfrm>
          <a:off x="1674377" y="1220694"/>
          <a:ext cx="1719456" cy="16227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Price</a:t>
          </a:r>
        </a:p>
      </dsp:txBody>
      <dsp:txXfrm>
        <a:off x="1674377" y="1220694"/>
        <a:ext cx="1719456" cy="1622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0.37705</cdr:x>
      <cdr:y>0.37714</cdr:y>
    </cdr:from>
    <cdr:to>
      <cdr:x>0.53921</cdr:x>
      <cdr:y>0.52714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1676400"/>
          <a:ext cx="753752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 smtClean="0"/>
            <a:t>55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0.32787</cdr:x>
      <cdr:y>0.63429</cdr:y>
    </cdr:from>
    <cdr:to>
      <cdr:x>0.463</cdr:x>
      <cdr:y>0.80304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0" y="2819400"/>
          <a:ext cx="628111" cy="750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 smtClean="0"/>
            <a:t>35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0.14754</cdr:x>
      <cdr:y>0.66857</cdr:y>
    </cdr:from>
    <cdr:to>
      <cdr:x>0.28268</cdr:x>
      <cdr:y>0.79982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5800" y="2971800"/>
          <a:ext cx="628157" cy="583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 smtClean="0"/>
            <a:t>15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0.11475</cdr:x>
      <cdr:y>0.42857</cdr:y>
    </cdr:from>
    <cdr:to>
      <cdr:x>0.27869</cdr:x>
      <cdr:y>0.55982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3400" y="1905000"/>
          <a:ext cx="762000" cy="583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 smtClean="0"/>
            <a:t>63</a:t>
          </a:r>
          <a:endParaRPr lang="en-US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E7100-CE41-4615-95C3-A27038494F44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5B6B9-A184-4FD2-AF16-5138A4F5D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196A-F5F7-4180-9F24-E7FF808DD9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196A-F5F7-4180-9F24-E7FF808DD9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196A-F5F7-4180-9F24-E7FF808DD9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196A-F5F7-4180-9F24-E7FF808DD9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196A-F5F7-4180-9F24-E7FF808DD9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28CE-45B4-4A40-B979-79C56D303031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F8CA-B686-4B91-9F30-AFB409E64C28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4732-9D65-4DC1-9E15-5EABF4AB66AF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A29D-0A28-442F-AC16-23D2A6882EA2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693-A24D-41B1-A2E0-5AAD6964EE75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31B8-CC6B-4D72-A00D-02D73A5241BB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4049-204D-450D-8C8E-CD12938F8FEA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84D0-AEB1-4537-8E52-E64E760F1F91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7199-54FE-42C5-AF83-A6FC59978036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40C0-2370-49F7-A6EE-8828F52CE024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5C58F36-5490-41C9-AA09-2B01338EEA56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88A607B-9228-4538-9FBA-4B955BBE0FD9}" type="datetime1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AF69B3B-E3BC-40BC-BD6D-A9402F72BD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greenlight.weebly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7650" name="Picture 2" descr="http://www.legalpad.com/Old%20D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171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NFTE_SmallTagLock_Pantone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12245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24600" y="1524000"/>
            <a:ext cx="25146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71800" y="1524000"/>
            <a:ext cx="3124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1524000"/>
            <a:ext cx="25908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152400" y="2133600"/>
            <a:ext cx="2590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6324600" y="2133600"/>
            <a:ext cx="2514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6324600" y="4937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Plan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85800" y="1676401"/>
          <a:ext cx="8001000" cy="200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854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Awareness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Purchase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Retention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35643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 cards, car ads, word of mouth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 ads, focus o location where target market spends most of its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GreenLight</a:t>
                      </a:r>
                      <a:r>
                        <a:rPr lang="en-US" dirty="0" smtClean="0"/>
                        <a:t> offers excellent quality and builds friendships, price is reasonable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685800" y="2057400"/>
            <a:ext cx="8001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 and Short-Term (1 month – 6 months)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85800" y="3886200"/>
          <a:ext cx="8001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</a:t>
                      </a:r>
                      <a:r>
                        <a:rPr lang="en-US" baseline="0" dirty="0" smtClean="0"/>
                        <a:t> website, purchase vehicle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Coupons, holiday discounts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$18,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685800" y="3886200"/>
            <a:ext cx="8001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Long-Term (6 months – 1 year)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9006"/>
            <a:ext cx="1143000" cy="56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Material/Direct Labor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76401"/>
          <a:ext cx="7848600" cy="430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</a:tblGrid>
              <a:tr h="3700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One Unit = One Customer Delivery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0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of Sales/Unit</a:t>
                      </a:r>
                      <a:endParaRPr lang="en-US" dirty="0"/>
                    </a:p>
                  </a:txBody>
                  <a:tcPr/>
                </a:tc>
              </a:tr>
              <a:tr h="57239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Direct Labor                               Time</a:t>
                      </a:r>
                      <a:r>
                        <a:rPr lang="en-US" baseline="0" dirty="0" smtClean="0"/>
                        <a:t> (hrs) to make one unit                Direct Labor Cost/Unit</a:t>
                      </a:r>
                      <a:endParaRPr lang="en-US" dirty="0"/>
                    </a:p>
                  </a:txBody>
                  <a:tcPr/>
                </a:tc>
              </a:tr>
              <a:tr h="32708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$8.25                                                                  30 min                                                      $4.13</a:t>
                      </a:r>
                      <a:endParaRPr lang="en-US" dirty="0"/>
                    </a:p>
                  </a:txBody>
                  <a:tcPr/>
                </a:tc>
              </a:tr>
              <a:tr h="327084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 direct labor/unit                                                                                               $4.13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084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084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Material    </a:t>
                      </a:r>
                      <a:r>
                        <a:rPr lang="en-US" dirty="0" smtClean="0"/>
                        <a:t>                                                Cost/Total Quantity                               Cost/Unit</a:t>
                      </a:r>
                    </a:p>
                  </a:txBody>
                  <a:tcPr/>
                </a:tc>
              </a:tr>
              <a:tr h="3270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708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Material Cost per Unit                                                                                            $0.00</a:t>
                      </a:r>
                      <a:endParaRPr lang="en-US" dirty="0"/>
                    </a:p>
                  </a:txBody>
                  <a:tcPr/>
                </a:tc>
              </a:tr>
              <a:tr h="32708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 other variable costs/unit</a:t>
                      </a:r>
                      <a:r>
                        <a:rPr lang="en-US" baseline="0" dirty="0" smtClean="0"/>
                        <a:t> (gas)                                                                            $1.00</a:t>
                      </a:r>
                      <a:endParaRPr lang="en-US" dirty="0"/>
                    </a:p>
                  </a:txBody>
                  <a:tcPr/>
                </a:tc>
              </a:tr>
              <a:tr h="327084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Cost of sales/unit                                                                                                            $5.13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Economics of One Unit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774823"/>
          <a:ext cx="8305800" cy="38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5519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of One Unit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One Delivery/One Customer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1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Selling Price per 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$25.00</a:t>
                      </a:r>
                    </a:p>
                  </a:txBody>
                  <a:tcPr/>
                </a:tc>
              </a:tr>
              <a:tr h="551997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Direct Labor per Unit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$4.13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551997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Total COGS per Unit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$4.13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551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Total Other Variable Costs per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$1.00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551997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Total Cost of Sales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$5.13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551997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Contribution Margin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$19.87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0" descr="NFTE_SmallTagLock_Pantone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10714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Monthly Fixed Costs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774823"/>
          <a:ext cx="8305800" cy="3746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81400"/>
              </a:tblGrid>
              <a:tr h="41632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of Fixed Cost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Monthly Cost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Entrepreneurial Stipend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$100.00</a:t>
                      </a:r>
                    </a:p>
                  </a:txBody>
                  <a:tcPr horzOverflow="overflow"/>
                </a:tc>
              </a:tr>
              <a:tr h="41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Insurance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$100.00</a:t>
                      </a:r>
                    </a:p>
                  </a:txBody>
                  <a:tcPr horzOverflow="overflow"/>
                </a:tc>
              </a:tr>
              <a:tr h="41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Advertising (Business Card, Website, Door hangers)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$25.00</a:t>
                      </a:r>
                    </a:p>
                  </a:txBody>
                  <a:tcPr horzOverflow="overflow"/>
                </a:tc>
              </a:tr>
              <a:tr h="41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Depreciation (Cooler)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$5.00</a:t>
                      </a:r>
                    </a:p>
                  </a:txBody>
                  <a:tcPr horzOverflow="overflow"/>
                </a:tc>
              </a:tr>
              <a:tr h="41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Utilities (computer, internet, electricity)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$10.00</a:t>
                      </a:r>
                    </a:p>
                  </a:txBody>
                  <a:tcPr horzOverflow="overflow"/>
                </a:tc>
              </a:tr>
              <a:tr h="41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Rent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$5.00</a:t>
                      </a:r>
                    </a:p>
                  </a:txBody>
                  <a:tcPr horzOverflow="overflow"/>
                </a:tc>
              </a:tr>
              <a:tr h="41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Other (Car Lease)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$200.00</a:t>
                      </a:r>
                    </a:p>
                  </a:txBody>
                  <a:tcPr horzOverflow="overflow"/>
                </a:tc>
              </a:tr>
              <a:tr h="41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Total Monthly Fixed Costs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$445.00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5" name="Picture 30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9006"/>
            <a:ext cx="1143000" cy="56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NFTE_SmallTagLock_Pantone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26940"/>
            <a:ext cx="1066800" cy="53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8A5BF-F52B-49F7-986B-C015251CDA43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 Plan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1600200"/>
          <a:ext cx="46482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19600" y="1600200"/>
          <a:ext cx="4648200" cy="489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48751"/>
                <a:gridCol w="1118199"/>
                <a:gridCol w="1162050"/>
              </a:tblGrid>
              <a:tr h="737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School hours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hours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Free-time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Business</a:t>
                      </a:r>
                    </a:p>
                  </a:txBody>
                  <a:tcPr horzOverflow="overflow"/>
                </a:tc>
              </a:tr>
              <a:tr h="104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School time: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(7x5)= 35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Part-time job: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(7.5x2)=15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Sleep: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(7x7)=49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Business hours: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(5x7)=35</a:t>
                      </a:r>
                    </a:p>
                  </a:txBody>
                  <a:tcPr horzOverflow="overflow"/>
                </a:tc>
              </a:tr>
              <a:tr h="808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Sports: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(2x5)= 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Leisure activity: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(2x7)=14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08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Homework: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(2x5)=10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37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55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35</a:t>
                      </a:r>
                    </a:p>
                  </a:txBody>
                  <a:tcPr horzOverflow="overflow"/>
                </a:tc>
              </a:tr>
              <a:tr h="737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Total=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3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168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Sales Projections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74825"/>
          <a:ext cx="69342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315200" y="1828800"/>
            <a:ext cx="16764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Break-Even Units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108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0" y="3505200"/>
            <a:ext cx="16764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Total Units   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880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5200" y="5181600"/>
            <a:ext cx="16764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Full Capacity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1200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8" name="Picture 30" descr="NFTE_SmallTagLock_Pantone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9006"/>
            <a:ext cx="1143000" cy="56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9006"/>
            <a:ext cx="1143000" cy="56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Yearly Income Statement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614264"/>
          <a:ext cx="8077200" cy="4389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Selling Price/Unit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$25.00</a:t>
                      </a:r>
                      <a:endParaRPr lang="en-US" sz="1600" dirty="0"/>
                    </a:p>
                  </a:txBody>
                  <a:tcPr/>
                </a:tc>
              </a:tr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of Units Sold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880</a:t>
                      </a:r>
                      <a:endParaRPr lang="en-US" sz="1600" dirty="0"/>
                    </a:p>
                  </a:txBody>
                  <a:tcPr/>
                </a:tc>
              </a:tr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Sales</a:t>
                      </a:r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$22,000.00</a:t>
                      </a:r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Total COGS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$3,634.40</a:t>
                      </a:r>
                      <a:endParaRPr lang="en-US" sz="1600" dirty="0"/>
                    </a:p>
                  </a:txBody>
                  <a:tcPr/>
                </a:tc>
              </a:tr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Other Variable Costs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$880</a:t>
                      </a:r>
                      <a:endParaRPr lang="en-US" sz="1600" dirty="0"/>
                    </a:p>
                  </a:txBody>
                  <a:tcPr/>
                </a:tc>
              </a:tr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Variable Costs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$4,514.40</a:t>
                      </a:r>
                      <a:endParaRPr lang="en-US" sz="1600" dirty="0"/>
                    </a:p>
                  </a:txBody>
                  <a:tcPr/>
                </a:tc>
              </a:tr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Gross Profit</a:t>
                      </a:r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$17,485.60</a:t>
                      </a:r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Yearly Fixed Costs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$5,340.00</a:t>
                      </a:r>
                      <a:endParaRPr lang="en-US" sz="1600" dirty="0"/>
                    </a:p>
                  </a:txBody>
                  <a:tcPr/>
                </a:tc>
              </a:tr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Other Costs/Unforeseen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$100.00</a:t>
                      </a:r>
                      <a:endParaRPr lang="en-US" sz="1600" dirty="0"/>
                    </a:p>
                  </a:txBody>
                  <a:tcPr/>
                </a:tc>
              </a:tr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Fixed</a:t>
                      </a:r>
                      <a:r>
                        <a:rPr lang="en-US" sz="1600" baseline="0" dirty="0" smtClean="0"/>
                        <a:t> Costs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$5,440.00</a:t>
                      </a:r>
                      <a:endParaRPr lang="en-US" sz="1600" dirty="0"/>
                    </a:p>
                  </a:txBody>
                  <a:tcPr/>
                </a:tc>
              </a:tr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Profit Before Taxes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$12,045.60</a:t>
                      </a:r>
                      <a:endParaRPr lang="en-US" sz="1600" dirty="0"/>
                    </a:p>
                  </a:txBody>
                  <a:tcPr/>
                </a:tc>
              </a:tr>
              <a:tr h="307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Less Estimated Taxes</a:t>
                      </a:r>
                      <a:r>
                        <a:rPr lang="en-US" sz="1600" baseline="0" dirty="0" smtClean="0"/>
                        <a:t> @ 25%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$3,011.40</a:t>
                      </a:r>
                      <a:endParaRPr lang="en-US" sz="1600" dirty="0"/>
                    </a:p>
                  </a:txBody>
                  <a:tcPr/>
                </a:tc>
              </a:tr>
              <a:tr h="334111">
                <a:tc>
                  <a:txBody>
                    <a:bodyPr/>
                    <a:lstStyle/>
                    <a:p>
                      <a:r>
                        <a:rPr lang="en-US" dirty="0" smtClean="0"/>
                        <a:t>Net Profit 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$9,034.20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Investment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797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9959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Item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Where Will I Buy This?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Cost of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Item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Business card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Online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$25.00</a:t>
                      </a:r>
                    </a:p>
                  </a:txBody>
                  <a:tcPr anchor="ctr" horzOverflow="overflow"/>
                </a:tc>
              </a:tr>
              <a:tr h="39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MiniCooper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Car dealership (lease)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$200 </a:t>
                      </a:r>
                    </a:p>
                  </a:txBody>
                  <a:tcPr anchor="ctr" horzOverflow="overflow"/>
                </a:tc>
              </a:tr>
              <a:tr h="39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Eco-Bags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Online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$7.25</a:t>
                      </a:r>
                    </a:p>
                  </a:txBody>
                  <a:tcPr anchor="ctr" horzOverflow="overflow"/>
                </a:tc>
              </a:tr>
              <a:tr h="39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Thermoelectric Cooler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Sears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$80</a:t>
                      </a:r>
                    </a:p>
                  </a:txBody>
                  <a:tcPr anchor="ctr" horzOverflow="overflow"/>
                </a:tc>
              </a:tr>
              <a:tr h="3995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CASH RESERVE covering 3 months of fixed expenses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$1,335.00</a:t>
                      </a:r>
                    </a:p>
                  </a:txBody>
                  <a:tcPr anchor="ctr" horzOverflow="overflow"/>
                </a:tc>
              </a:tr>
              <a:tr h="3995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Estimated TOTAL START-UP INVESTMENT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$ 1,647.25 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5" name="Picture 30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10714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472440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 Required: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 weeks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6600" y="472440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Wage: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$8.25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2200" y="472440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 Investment: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$336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72200" y="571500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Total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$1,983.25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828800"/>
          <a:ext cx="29718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…On Investment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4495800"/>
          <a:ext cx="29718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…On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Sales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895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Annual Profit          $9,034.20</a:t>
            </a:r>
          </a:p>
          <a:p>
            <a:endParaRPr lang="en-US" dirty="0" smtClean="0"/>
          </a:p>
          <a:p>
            <a:r>
              <a:rPr lang="en-US" dirty="0" smtClean="0"/>
              <a:t>Start-Up Inv.           $1,983.25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 rot="10800000" flipH="1">
            <a:off x="990600" y="3352805"/>
            <a:ext cx="1295400" cy="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qual 12"/>
          <p:cNvSpPr/>
          <p:nvPr/>
        </p:nvSpPr>
        <p:spPr>
          <a:xfrm>
            <a:off x="2362200" y="3200400"/>
            <a:ext cx="457200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5600" y="33528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800" y="5562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Annual Net Profit            $9,034.20</a:t>
            </a:r>
          </a:p>
          <a:p>
            <a:endParaRPr lang="en-US" dirty="0" smtClean="0"/>
          </a:p>
          <a:p>
            <a:r>
              <a:rPr lang="en-US" dirty="0" smtClean="0"/>
              <a:t>Total Sales                          $22,000.00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10800000" flipH="1">
            <a:off x="762000" y="6096000"/>
            <a:ext cx="1295400" cy="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qual 23"/>
          <p:cNvSpPr/>
          <p:nvPr/>
        </p:nvSpPr>
        <p:spPr>
          <a:xfrm>
            <a:off x="2438400" y="5943600"/>
            <a:ext cx="457200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0" y="6096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876800" y="1676400"/>
            <a:ext cx="4038600" cy="1676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876800" y="4343400"/>
            <a:ext cx="4038600" cy="16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257800" y="4648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05400" y="17526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455.52%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$4.55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181600" y="44196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41.06%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$0.41</a:t>
            </a:r>
            <a:endParaRPr lang="en-US" sz="2400" b="1" dirty="0"/>
          </a:p>
        </p:txBody>
      </p:sp>
      <p:pic>
        <p:nvPicPr>
          <p:cNvPr id="33" name="Picture 4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64872"/>
            <a:ext cx="990600" cy="49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Strategy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74823"/>
          <a:ext cx="8839200" cy="176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981200"/>
                <a:gridCol w="2209800"/>
                <a:gridCol w="2209800"/>
              </a:tblGrid>
              <a:tr h="881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Source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Amount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Debt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Equity</a:t>
                      </a:r>
                    </a:p>
                  </a:txBody>
                  <a:tcPr anchor="ctr" horzOverflow="overflow"/>
                </a:tc>
              </a:tr>
              <a:tr h="881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Personal Savings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$3,000.00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5" name="Picture 4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107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4724400"/>
            <a:ext cx="457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Totals: $3,000.00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8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1" name="Picture 7" descr="http://www.sigtutorials.com/img/37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2788768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981200" y="1524000"/>
            <a:ext cx="5943600" cy="1295400"/>
          </a:xfrm>
        </p:spPr>
        <p:txBody>
          <a:bodyPr>
            <a:normAutofit/>
          </a:bodyPr>
          <a:lstStyle/>
          <a:p>
            <a:r>
              <a:rPr lang="fr-FR" sz="8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GreenLight</a:t>
            </a:r>
            <a:endParaRPr lang="fr-FR" sz="8000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8001000" cy="14996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Mubera Becirovic, Blaise Costa</a:t>
            </a:r>
          </a:p>
          <a:p>
            <a:pPr algn="ctr"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Seniors</a:t>
            </a:r>
          </a:p>
          <a:p>
            <a:pPr algn="ctr"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Ages 18 &amp;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Responsibility Plan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965" y="2514600"/>
            <a:ext cx="49135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GreenLight</a:t>
            </a:r>
            <a:r>
              <a:rPr lang="en-US" sz="3200" dirty="0" smtClean="0"/>
              <a:t> will donate 5% of its profits to…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257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Consumers will be aware of this charity by its logo on our business card and car.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 descr="NFTE_SmallTagLock_Pantone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107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en-US" smtClean="0"/>
              <a:t>&amp; Educational Goals</a:t>
            </a:r>
            <a:endParaRPr lang="en-US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4853940" y="1935481"/>
            <a:ext cx="4061460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Donate money to disaster-relief victims</a:t>
            </a:r>
          </a:p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Pay off final tuition costs</a:t>
            </a:r>
          </a:p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Seek mentorship from small business owners/services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1140" y="140208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Business</a:t>
            </a:r>
            <a:endParaRPr lang="en-US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463540" y="140208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Personal</a:t>
            </a:r>
            <a:endParaRPr lang="en-US" sz="2800" b="1" u="sng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80350" y="270257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Short-term</a:t>
            </a:r>
            <a:endParaRPr lang="en-US" sz="2800" b="1" u="sng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57490" y="48818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Long-term</a:t>
            </a:r>
            <a:endParaRPr lang="en-US" sz="2800" b="1" u="sng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733864" cy="274320"/>
          </a:xfrm>
        </p:spPr>
        <p:txBody>
          <a:bodyPr/>
          <a:lstStyle/>
          <a:p>
            <a:fld id="{AAF69B3B-E3BC-40BC-BD6D-A9402F72BDD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" name="Picture 12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107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20140" y="1935481"/>
            <a:ext cx="3733800" cy="26161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lvl="1" indent="-228600" eaLnBrk="0" hangingPunct="0"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endParaRPr lang="en-US" sz="1600" dirty="0" smtClean="0">
              <a:cs typeface="Arial" charset="0"/>
            </a:endParaRPr>
          </a:p>
          <a:p>
            <a:pPr marL="228600" lvl="1" indent="-228600" eaLnBrk="0" hangingPunct="0"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600" dirty="0" smtClean="0">
                <a:cs typeface="Arial" charset="0"/>
              </a:rPr>
              <a:t>Purchase and insure vehicle</a:t>
            </a:r>
          </a:p>
          <a:p>
            <a:pPr marL="228600" lvl="1" indent="-228600" eaLnBrk="0" hangingPunct="0"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600" dirty="0" smtClean="0">
                <a:cs typeface="Arial" charset="0"/>
              </a:rPr>
              <a:t>Establish loyal and lasting customers</a:t>
            </a:r>
          </a:p>
          <a:p>
            <a:pPr marL="228600" lvl="1" indent="-228600" eaLnBrk="0" hangingPunct="0"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Complete Service Delivery Management Courses</a:t>
            </a:r>
            <a:endParaRPr lang="en-US" sz="1600" dirty="0" smtClean="0">
              <a:cs typeface="Arial" charset="0"/>
            </a:endParaRPr>
          </a:p>
          <a:p>
            <a:pPr marL="228600" lvl="1" indent="-228600" eaLnBrk="0" hangingPunct="0"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600" b="1" dirty="0" smtClean="0">
                <a:cs typeface="Arial" charset="0"/>
              </a:rPr>
              <a:t>Add additional varieties of deliveries</a:t>
            </a:r>
          </a:p>
          <a:p>
            <a:pPr marL="228600" lvl="1" indent="-228600" eaLnBrk="0" hangingPunct="0"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endParaRPr lang="en-US" b="1" dirty="0"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140" y="4145280"/>
            <a:ext cx="3733800" cy="22212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endParaRPr lang="en-GB" sz="1600" dirty="0" smtClean="0">
              <a:cs typeface="Arial" charset="0"/>
            </a:endParaRPr>
          </a:p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sz="1700" dirty="0" smtClean="0">
                <a:cs typeface="Arial" charset="0"/>
              </a:rPr>
              <a:t>Be able to rely on employees for all </a:t>
            </a:r>
            <a:r>
              <a:rPr lang="en-GB" sz="1700" dirty="0" err="1" smtClean="0">
                <a:cs typeface="Arial" charset="0"/>
              </a:rPr>
              <a:t>labor</a:t>
            </a:r>
            <a:endParaRPr lang="en-GB" sz="1700" dirty="0" smtClean="0">
              <a:cs typeface="Arial" charset="0"/>
            </a:endParaRPr>
          </a:p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sz="1700" dirty="0" smtClean="0">
                <a:cs typeface="Arial" charset="0"/>
              </a:rPr>
              <a:t>Establish several other urban </a:t>
            </a:r>
            <a:r>
              <a:rPr lang="en-GB" sz="1700" dirty="0" err="1" smtClean="0">
                <a:cs typeface="Arial" charset="0"/>
              </a:rPr>
              <a:t>GreenLight</a:t>
            </a:r>
            <a:r>
              <a:rPr lang="en-GB" sz="1700" dirty="0" smtClean="0">
                <a:cs typeface="Arial" charset="0"/>
              </a:rPr>
              <a:t> Partnerships throughout CT</a:t>
            </a:r>
          </a:p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sz="1700" dirty="0" smtClean="0">
                <a:cs typeface="Arial" charset="0"/>
              </a:rPr>
              <a:t>Purchase more vehicles to account for additional areas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3940" y="4145280"/>
            <a:ext cx="4061460" cy="2255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endParaRPr lang="en-US" dirty="0" smtClean="0">
              <a:solidFill>
                <a:schemeClr val="tx1"/>
              </a:solidFill>
              <a:cs typeface="Arial" charset="0"/>
            </a:endParaRPr>
          </a:p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650" dirty="0" smtClean="0">
                <a:solidFill>
                  <a:schemeClr val="tx1"/>
                </a:solidFill>
                <a:cs typeface="Arial" charset="0"/>
              </a:rPr>
              <a:t>Use portion of profits to help fund study-abroad experience</a:t>
            </a:r>
          </a:p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650" dirty="0" smtClean="0">
                <a:solidFill>
                  <a:schemeClr val="tx1"/>
                </a:solidFill>
                <a:cs typeface="Arial" charset="0"/>
              </a:rPr>
              <a:t>Use portion of profits  for graduate school expenses</a:t>
            </a:r>
          </a:p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67202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650" dirty="0" err="1" smtClean="0">
                <a:solidFill>
                  <a:schemeClr val="tx1"/>
                </a:solidFill>
                <a:cs typeface="Arial" charset="0"/>
              </a:rPr>
              <a:t>GreenLight</a:t>
            </a:r>
            <a:r>
              <a:rPr lang="en-US" sz="1650" dirty="0" smtClean="0">
                <a:solidFill>
                  <a:schemeClr val="tx1"/>
                </a:solidFill>
                <a:cs typeface="Arial" charset="0"/>
              </a:rPr>
              <a:t> will give us productive experience on service management and customer service for future careers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Monotype Corsiva" pitchFamily="66" charset="0"/>
              </a:rPr>
              <a:t>With </a:t>
            </a:r>
            <a:r>
              <a:rPr lang="en-US" sz="5400" dirty="0" err="1" smtClean="0">
                <a:latin typeface="Monotype Corsiva" pitchFamily="66" charset="0"/>
              </a:rPr>
              <a:t>GreenLight</a:t>
            </a:r>
            <a:r>
              <a:rPr lang="en-US" sz="5400" dirty="0" smtClean="0">
                <a:latin typeface="Monotype Corsiva" pitchFamily="66" charset="0"/>
              </a:rPr>
              <a:t>, you’ll always shop right.</a:t>
            </a:r>
            <a:endParaRPr lang="en-US" sz="5400" dirty="0">
              <a:latin typeface="Monotype Corsiva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80772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Thank You For Your Time &amp; Consideration of </a:t>
            </a:r>
            <a:r>
              <a:rPr lang="en-US" sz="2400" dirty="0" smtClean="0">
                <a:solidFill>
                  <a:schemeClr val="accent1"/>
                </a:solidFill>
              </a:rPr>
              <a:t>GreenLight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3733800"/>
            <a:ext cx="441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B050"/>
                </a:solidFill>
                <a:hlinkClick r:id="rId2"/>
              </a:rPr>
              <a:t>www.gogreenlight.weebly.com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11209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ea typeface="ＭＳ Ｐゴシック" charset="-128"/>
                <a:cs typeface="Arial" pitchFamily="34" charset="0"/>
              </a:rPr>
              <a:t>Mission Statement </a:t>
            </a:r>
            <a:r>
              <a:rPr lang="en-US" sz="2400" i="1" dirty="0" smtClean="0">
                <a:ea typeface="ＭＳ Ｐゴシック" charset="-128"/>
                <a:cs typeface="Arial" pitchFamily="34" charset="0"/>
              </a:rPr>
              <a:t>~ </a:t>
            </a:r>
            <a:r>
              <a:rPr lang="en-US" sz="2400" dirty="0" smtClean="0">
                <a:ea typeface="ＭＳ Ｐゴシック" charset="-128"/>
                <a:cs typeface="Arial" pitchFamily="34" charset="0"/>
              </a:rPr>
              <a:t>Our business endeavors to service and satisfy the active senior citizen population within our community while promoting an aspect of environmental sustainability with green transportation.</a:t>
            </a:r>
          </a:p>
          <a:p>
            <a:pPr>
              <a:buNone/>
            </a:pPr>
            <a:endParaRPr lang="en-US" sz="2400" i="1" dirty="0" smtClean="0">
              <a:ea typeface="ＭＳ Ｐゴシック" charset="-128"/>
              <a:cs typeface="Arial" pitchFamily="34" charset="0"/>
            </a:endParaRPr>
          </a:p>
          <a:p>
            <a:r>
              <a:rPr lang="en-US" sz="2400" b="1" i="1" dirty="0" smtClean="0">
                <a:ea typeface="ＭＳ Ｐゴシック" charset="-128"/>
                <a:cs typeface="Arial" pitchFamily="34" charset="0"/>
              </a:rPr>
              <a:t>Opportunity</a:t>
            </a:r>
            <a:r>
              <a:rPr lang="en-US" sz="2400" dirty="0" smtClean="0">
                <a:ea typeface="ＭＳ Ｐゴシック" charset="-128"/>
                <a:cs typeface="Arial" pitchFamily="34" charset="0"/>
              </a:rPr>
              <a:t> ~ Our business strives to evolve the standards of shopping and transportation by providing a unique delivery service to a rapidly growing, and sometimes disadvantaged target market.</a:t>
            </a:r>
          </a:p>
          <a:p>
            <a:endParaRPr lang="en-US" sz="2400" dirty="0" smtClean="0">
              <a:ea typeface="ＭＳ Ｐゴシック" charset="-128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107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Type of Business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Grocery delivery service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Green transportation/delivery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200" dirty="0" smtClean="0">
                <a:ea typeface="ＭＳ Ｐゴシック" charset="-128"/>
              </a:rPr>
              <a:t>Adopting environmental sustainability missions is a growing trend with businesses and people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sz="2600" dirty="0" smtClean="0">
              <a:ea typeface="ＭＳ Ｐゴシック" charset="-128"/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500" b="1" dirty="0" smtClean="0">
                <a:ea typeface="ＭＳ Ｐゴシック" charset="-128"/>
              </a:rPr>
              <a:t>Legal Structure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>
                <a:ea typeface="ＭＳ Ｐゴシック" charset="-128"/>
              </a:rPr>
              <a:t>Partnership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>
                <a:ea typeface="ＭＳ Ｐゴシック" charset="-128"/>
              </a:rPr>
              <a:t>A partnership allows us to take advantage of all of our resources, and makes our start-up costs more manageable 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US" sz="2600" dirty="0" smtClean="0">
              <a:solidFill>
                <a:srgbClr val="10253F"/>
              </a:solidFill>
              <a:ea typeface="ＭＳ Ｐゴシック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547688" indent="-411163">
              <a:spcBef>
                <a:spcPts val="1800"/>
              </a:spcBef>
              <a:buClr>
                <a:srgbClr val="984807"/>
              </a:buClr>
              <a:buNone/>
              <a:defRPr/>
            </a:pPr>
            <a:endParaRPr lang="en-US" sz="2000" dirty="0" smtClean="0">
              <a:solidFill>
                <a:srgbClr val="10253F"/>
              </a:solidFill>
              <a:ea typeface="ＭＳ Ｐゴシック" charset="-128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6940"/>
            <a:ext cx="1066800" cy="53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6" descr="http://www.google.com/url?source=imgres&amp;ct=img&amp;q=http://us.cdn2.123rf.com/168nwm/flashon/flashon0902/flashon090200027/4375028-smiling-healthy-looking-young-man-holding-groceries-paper-bag-and-store-receipt-isolated.jpg&amp;sa=X&amp;ei=x0O6TbaxPIq4tweH9rDNAQ&amp;ved=0CAQQ8wc4VQ&amp;usg=AFQjCNFeM5gTs-RhKIf3k7ezVXRyk_MT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00200"/>
            <a:ext cx="1156539" cy="1460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2362200"/>
          <a:ext cx="6781800" cy="315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</a:tblGrid>
              <a:tr h="6275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We’re Qualified: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75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Licensed Drivers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75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Extremely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familiar/knowledgeable of target market and locations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75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Completed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Service Delivery Management Course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75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 years of combined science courses (knowledge of environmental sustainability)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107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Industry Name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Grocery Wholesaling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$104,561.7</a:t>
                      </a:r>
                      <a:r>
                        <a:rPr lang="en-US" baseline="0" dirty="0" smtClean="0"/>
                        <a:t> (million)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743200"/>
          <a:ext cx="5257800" cy="34961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28900"/>
                <a:gridCol w="2628900"/>
              </a:tblGrid>
              <a:tr h="970826">
                <a:tc>
                  <a:txBody>
                    <a:bodyPr/>
                    <a:lstStyle/>
                    <a:p>
                      <a:r>
                        <a:rPr lang="en-US" dirty="0" smtClean="0"/>
                        <a:t>Total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Hartford</a:t>
                      </a:r>
                      <a:r>
                        <a:rPr lang="en-US" sz="1600" baseline="0" dirty="0" smtClean="0"/>
                        <a:t> County ~25,776</a:t>
                      </a:r>
                    </a:p>
                    <a:p>
                      <a:r>
                        <a:rPr lang="en-US" sz="1600" baseline="0" dirty="0" smtClean="0"/>
                        <a:t>Wethersfield ~ </a:t>
                      </a:r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26,303</a:t>
                      </a:r>
                    </a:p>
                    <a:p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Rocky Hill ~ 17,966</a:t>
                      </a:r>
                      <a:endParaRPr lang="en-US" sz="1600" dirty="0"/>
                    </a:p>
                  </a:txBody>
                  <a:tcPr/>
                </a:tc>
              </a:tr>
              <a:tr h="1487348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Active senior citizens</a:t>
                      </a:r>
                      <a:r>
                        <a:rPr lang="en-US" sz="1600" baseline="0" dirty="0" smtClean="0"/>
                        <a:t> who desire to have their groceries delivered to them.</a:t>
                      </a:r>
                    </a:p>
                    <a:p>
                      <a:r>
                        <a:rPr lang="en-US" sz="1600" baseline="0" dirty="0" smtClean="0"/>
                        <a:t>Hartford County ~21.4%</a:t>
                      </a:r>
                    </a:p>
                    <a:p>
                      <a:r>
                        <a:rPr lang="en-US" sz="1600" baseline="0" dirty="0" smtClean="0"/>
                        <a:t>Wethersfield ~ 35%</a:t>
                      </a:r>
                    </a:p>
                    <a:p>
                      <a:r>
                        <a:rPr lang="en-US" sz="1600" dirty="0" smtClean="0"/>
                        <a:t>Rocky Hill ~ 33.9%</a:t>
                      </a:r>
                      <a:endParaRPr lang="en-US" sz="1600" dirty="0"/>
                    </a:p>
                  </a:txBody>
                  <a:tcPr/>
                </a:tc>
              </a:tr>
              <a:tr h="970826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market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80% of surveyed people desire</a:t>
                      </a:r>
                      <a:r>
                        <a:rPr lang="en-US" sz="1600" baseline="0" dirty="0" smtClean="0"/>
                        <a:t> a personal grocery shopper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Isosceles Triangle 5"/>
          <p:cNvSpPr/>
          <p:nvPr/>
        </p:nvSpPr>
        <p:spPr>
          <a:xfrm flipV="1">
            <a:off x="5715000" y="2743200"/>
            <a:ext cx="3276600" cy="3962400"/>
          </a:xfrm>
          <a:prstGeom prst="triangle">
            <a:avLst>
              <a:gd name="adj" fmla="val 497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971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70,045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34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20,813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563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16,650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248400" y="39624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0" y="5562600"/>
            <a:ext cx="95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6419">
            <a:off x="35536" y="6295504"/>
            <a:ext cx="992427" cy="4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705600" cy="49304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16,650 potential target market members within Hartford, Wethersfield, Rocky Hill. These towns are centrally located around several supermarkets.</a:t>
            </a:r>
          </a:p>
          <a:p>
            <a:r>
              <a:rPr lang="en-US" dirty="0" smtClean="0"/>
              <a:t>Population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Serving people 50+ years of age. Rocky Hill and Wethersfield will be a greater target market because of the higher household incomes.</a:t>
            </a:r>
          </a:p>
          <a:p>
            <a:r>
              <a:rPr lang="en-US" dirty="0" smtClean="0"/>
              <a:t>Personality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May vary between towns. All target market members have expressed a greater desire to have more free time for daily activities and family.</a:t>
            </a:r>
          </a:p>
          <a:p>
            <a:r>
              <a:rPr lang="en-US" dirty="0" smtClean="0"/>
              <a:t>Behavior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Quality groceries are desirable. Shopping errands at a rate of once/week.</a:t>
            </a:r>
          </a:p>
          <a:p>
            <a:r>
              <a:rPr lang="en-US" dirty="0" smtClean="0"/>
              <a:t>Income (median)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Hartford ~ $30,000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Wethersfield ~ $53,000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Rocky Hill ~ $60,247</a:t>
            </a:r>
          </a:p>
          <a:p>
            <a:endParaRPr lang="en-US" dirty="0"/>
          </a:p>
        </p:txBody>
      </p:sp>
      <p:pic>
        <p:nvPicPr>
          <p:cNvPr id="4" name="Picture 3" descr="NFTE_SmallTagLock_Panton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107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B3B-E3BC-40BC-BD6D-A9402F72BDD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1506" name="Picture 2" descr="http://www.thirdage.com/files/styles/medium/public/originals/old-couple-e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905000"/>
            <a:ext cx="2082585" cy="163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0"/>
          <p:cNvSpPr>
            <a:spLocks noChangeArrowheads="1"/>
          </p:cNvSpPr>
          <p:nvPr/>
        </p:nvSpPr>
        <p:spPr bwMode="auto">
          <a:xfrm>
            <a:off x="381000" y="1981200"/>
            <a:ext cx="19050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Myriad Web Pro" pitchFamily="34" charset="0"/>
              </a:rPr>
              <a:t>Factors</a:t>
            </a:r>
          </a:p>
        </p:txBody>
      </p:sp>
      <p:sp>
        <p:nvSpPr>
          <p:cNvPr id="5" name="AutoShape 252"/>
          <p:cNvSpPr>
            <a:spLocks noChangeArrowheads="1"/>
          </p:cNvSpPr>
          <p:nvPr/>
        </p:nvSpPr>
        <p:spPr bwMode="auto">
          <a:xfrm>
            <a:off x="304800" y="2971800"/>
            <a:ext cx="20574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yriad Web Pro" pitchFamily="34" charset="0"/>
              </a:rPr>
              <a:t>Quality of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Myriad Web Pro" pitchFamily="34" charset="0"/>
              </a:rPr>
              <a:t>Product/Service</a:t>
            </a:r>
            <a:endParaRPr lang="en-US" b="1" dirty="0">
              <a:solidFill>
                <a:schemeClr val="tx1"/>
              </a:solidFill>
              <a:latin typeface="Myriad Web Pro" pitchFamily="34" charset="0"/>
            </a:endParaRPr>
          </a:p>
        </p:txBody>
      </p:sp>
      <p:sp>
        <p:nvSpPr>
          <p:cNvPr id="6" name="AutoShape 254"/>
          <p:cNvSpPr>
            <a:spLocks noChangeArrowheads="1"/>
          </p:cNvSpPr>
          <p:nvPr/>
        </p:nvSpPr>
        <p:spPr bwMode="auto">
          <a:xfrm>
            <a:off x="304800" y="3733800"/>
            <a:ext cx="20574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yriad Web Pro" pitchFamily="34" charset="0"/>
              </a:rPr>
              <a:t>Price</a:t>
            </a:r>
          </a:p>
        </p:txBody>
      </p:sp>
      <p:sp>
        <p:nvSpPr>
          <p:cNvPr id="7" name="AutoShape 255"/>
          <p:cNvSpPr>
            <a:spLocks noChangeArrowheads="1"/>
          </p:cNvSpPr>
          <p:nvPr/>
        </p:nvSpPr>
        <p:spPr bwMode="auto">
          <a:xfrm>
            <a:off x="304800" y="4343400"/>
            <a:ext cx="20574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yriad Web Pro" pitchFamily="34" charset="0"/>
              </a:rPr>
              <a:t>Location</a:t>
            </a:r>
          </a:p>
        </p:txBody>
      </p:sp>
      <p:sp>
        <p:nvSpPr>
          <p:cNvPr id="8" name="AutoShape 256"/>
          <p:cNvSpPr>
            <a:spLocks noChangeArrowheads="1"/>
          </p:cNvSpPr>
          <p:nvPr/>
        </p:nvSpPr>
        <p:spPr bwMode="auto">
          <a:xfrm>
            <a:off x="304800" y="4953000"/>
            <a:ext cx="20574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yriad Web Pro" pitchFamily="34" charset="0"/>
              </a:rPr>
              <a:t>Brand/Reputation</a:t>
            </a:r>
          </a:p>
        </p:txBody>
      </p:sp>
      <p:sp>
        <p:nvSpPr>
          <p:cNvPr id="9" name="AutoShape 257"/>
          <p:cNvSpPr>
            <a:spLocks noChangeArrowheads="1"/>
          </p:cNvSpPr>
          <p:nvPr/>
        </p:nvSpPr>
        <p:spPr bwMode="auto">
          <a:xfrm>
            <a:off x="304800" y="5562600"/>
            <a:ext cx="21336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yriad Web Pro" pitchFamily="34" charset="0"/>
              </a:rPr>
              <a:t>Unique Knowledge</a:t>
            </a:r>
          </a:p>
        </p:txBody>
      </p:sp>
      <p:sp>
        <p:nvSpPr>
          <p:cNvPr id="10" name="Oval 247"/>
          <p:cNvSpPr>
            <a:spLocks noChangeArrowheads="1"/>
          </p:cNvSpPr>
          <p:nvPr/>
        </p:nvSpPr>
        <p:spPr bwMode="auto">
          <a:xfrm>
            <a:off x="2895600" y="1676400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Myriad Web Pro" pitchFamily="34" charset="0"/>
              </a:rPr>
              <a:t>Shopping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Myriad Web Pro" pitchFamily="34" charset="0"/>
              </a:rPr>
              <a:t>Gopher</a:t>
            </a:r>
            <a:endParaRPr lang="en-US" b="1" dirty="0">
              <a:solidFill>
                <a:schemeClr val="tx1"/>
              </a:solidFill>
              <a:latin typeface="Myriad Web Pro" pitchFamily="34" charset="0"/>
            </a:endParaRPr>
          </a:p>
        </p:txBody>
      </p:sp>
      <p:sp>
        <p:nvSpPr>
          <p:cNvPr id="11" name="Oval 248"/>
          <p:cNvSpPr>
            <a:spLocks noChangeArrowheads="1"/>
          </p:cNvSpPr>
          <p:nvPr/>
        </p:nvSpPr>
        <p:spPr bwMode="auto">
          <a:xfrm>
            <a:off x="4800600" y="1676400"/>
            <a:ext cx="13716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Myriad Web Pro" pitchFamily="34" charset="0"/>
              </a:rPr>
              <a:t>Peapod</a:t>
            </a:r>
            <a:endParaRPr lang="en-US" b="1" dirty="0">
              <a:solidFill>
                <a:schemeClr val="tx1"/>
              </a:solidFill>
              <a:latin typeface="Myriad Web Pro" pitchFamily="34" charset="0"/>
            </a:endParaRPr>
          </a:p>
        </p:txBody>
      </p:sp>
      <p:sp>
        <p:nvSpPr>
          <p:cNvPr id="13" name="Oval 246"/>
          <p:cNvSpPr>
            <a:spLocks noChangeArrowheads="1"/>
          </p:cNvSpPr>
          <p:nvPr/>
        </p:nvSpPr>
        <p:spPr bwMode="auto">
          <a:xfrm>
            <a:off x="6705600" y="1676400"/>
            <a:ext cx="13716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Myriad Web Pro" pitchFamily="34" charset="0"/>
              </a:rPr>
              <a:t>GreenLight</a:t>
            </a:r>
            <a:endParaRPr lang="en-US" b="1" dirty="0">
              <a:solidFill>
                <a:schemeClr val="tx1"/>
              </a:solidFill>
              <a:latin typeface="Myriad Web Pro" pitchFamily="34" charset="0"/>
            </a:endParaRPr>
          </a:p>
        </p:txBody>
      </p:sp>
      <p:sp>
        <p:nvSpPr>
          <p:cNvPr id="14" name="Text Box 251"/>
          <p:cNvSpPr txBox="1">
            <a:spLocks noChangeArrowheads="1"/>
          </p:cNvSpPr>
          <p:nvPr/>
        </p:nvSpPr>
        <p:spPr bwMode="auto">
          <a:xfrm>
            <a:off x="2819400" y="3124200"/>
            <a:ext cx="1600200" cy="366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Box 251"/>
          <p:cNvSpPr txBox="1">
            <a:spLocks noChangeArrowheads="1"/>
          </p:cNvSpPr>
          <p:nvPr/>
        </p:nvSpPr>
        <p:spPr bwMode="auto">
          <a:xfrm>
            <a:off x="4724400" y="3124200"/>
            <a:ext cx="1600200" cy="366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Very 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 Box 251"/>
          <p:cNvSpPr txBox="1">
            <a:spLocks noChangeArrowheads="1"/>
          </p:cNvSpPr>
          <p:nvPr/>
        </p:nvSpPr>
        <p:spPr bwMode="auto">
          <a:xfrm>
            <a:off x="4724400" y="3810000"/>
            <a:ext cx="1600200" cy="366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$10 - $15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Box 251"/>
          <p:cNvSpPr txBox="1">
            <a:spLocks noChangeArrowheads="1"/>
          </p:cNvSpPr>
          <p:nvPr/>
        </p:nvSpPr>
        <p:spPr bwMode="auto">
          <a:xfrm>
            <a:off x="6705600" y="3124200"/>
            <a:ext cx="1600200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Excellent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 Box 251"/>
          <p:cNvSpPr txBox="1">
            <a:spLocks noChangeArrowheads="1"/>
          </p:cNvSpPr>
          <p:nvPr/>
        </p:nvSpPr>
        <p:spPr bwMode="auto">
          <a:xfrm>
            <a:off x="2819400" y="5638800"/>
            <a:ext cx="1600200" cy="366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Franchise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 Box 251"/>
          <p:cNvSpPr txBox="1">
            <a:spLocks noChangeArrowheads="1"/>
          </p:cNvSpPr>
          <p:nvPr/>
        </p:nvSpPr>
        <p:spPr bwMode="auto">
          <a:xfrm>
            <a:off x="2819400" y="5029200"/>
            <a:ext cx="1600200" cy="366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Box 251"/>
          <p:cNvSpPr txBox="1">
            <a:spLocks noChangeArrowheads="1"/>
          </p:cNvSpPr>
          <p:nvPr/>
        </p:nvSpPr>
        <p:spPr bwMode="auto">
          <a:xfrm>
            <a:off x="2819400" y="4419600"/>
            <a:ext cx="1600200" cy="366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Nationwide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 Box 251"/>
          <p:cNvSpPr txBox="1">
            <a:spLocks noChangeArrowheads="1"/>
          </p:cNvSpPr>
          <p:nvPr/>
        </p:nvSpPr>
        <p:spPr bwMode="auto">
          <a:xfrm>
            <a:off x="2819400" y="3810000"/>
            <a:ext cx="1600200" cy="366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$40 - $60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 Box 251"/>
          <p:cNvSpPr txBox="1">
            <a:spLocks noChangeArrowheads="1"/>
          </p:cNvSpPr>
          <p:nvPr/>
        </p:nvSpPr>
        <p:spPr bwMode="auto">
          <a:xfrm>
            <a:off x="4724400" y="5029200"/>
            <a:ext cx="1600200" cy="366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Very 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 Box 251"/>
          <p:cNvSpPr txBox="1">
            <a:spLocks noChangeArrowheads="1"/>
          </p:cNvSpPr>
          <p:nvPr/>
        </p:nvSpPr>
        <p:spPr bwMode="auto">
          <a:xfrm>
            <a:off x="4724400" y="4419600"/>
            <a:ext cx="1600200" cy="366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Nationwide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 Box 251"/>
          <p:cNvSpPr txBox="1">
            <a:spLocks noChangeArrowheads="1"/>
          </p:cNvSpPr>
          <p:nvPr/>
        </p:nvSpPr>
        <p:spPr bwMode="auto">
          <a:xfrm>
            <a:off x="6705600" y="3810000"/>
            <a:ext cx="1600200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$25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 Box 251"/>
          <p:cNvSpPr txBox="1">
            <a:spLocks noChangeArrowheads="1"/>
          </p:cNvSpPr>
          <p:nvPr/>
        </p:nvSpPr>
        <p:spPr bwMode="auto">
          <a:xfrm>
            <a:off x="4724400" y="5638800"/>
            <a:ext cx="1600200" cy="366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Tech-smart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 Box 251"/>
          <p:cNvSpPr txBox="1">
            <a:spLocks noChangeArrowheads="1"/>
          </p:cNvSpPr>
          <p:nvPr/>
        </p:nvSpPr>
        <p:spPr bwMode="auto">
          <a:xfrm>
            <a:off x="6705600" y="5029200"/>
            <a:ext cx="1600200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Very 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 Box 251"/>
          <p:cNvSpPr txBox="1">
            <a:spLocks noChangeArrowheads="1"/>
          </p:cNvSpPr>
          <p:nvPr/>
        </p:nvSpPr>
        <p:spPr bwMode="auto">
          <a:xfrm>
            <a:off x="6705600" y="4419600"/>
            <a:ext cx="1600200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 Box 251"/>
          <p:cNvSpPr txBox="1">
            <a:spLocks noChangeArrowheads="1"/>
          </p:cNvSpPr>
          <p:nvPr/>
        </p:nvSpPr>
        <p:spPr bwMode="auto">
          <a:xfrm>
            <a:off x="6705600" y="5638800"/>
            <a:ext cx="1600200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Eco-friendly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Picture 4" descr="NFTE_SmallTagLock_Pantone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12245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8A5BF-F52B-49F7-986B-C015251CDA4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Competitive Advantage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D08A5BF-F52B-49F7-986B-C015251CDA4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04037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NFTE_SmallTagLock_Panton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48400"/>
            <a:ext cx="12245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Plan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2362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Active senior citizens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3528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Business cards, car ads, word of mouth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3429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$30 allows us to earn a strong profit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0" y="5638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Hartford, Wethersfield, Rocky Hill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5486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Grocery delivery service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118</Template>
  <TotalTime>774</TotalTime>
  <Words>1099</Words>
  <Application>Microsoft Office PowerPoint</Application>
  <PresentationFormat>On-screen Show (4:3)</PresentationFormat>
  <Paragraphs>344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Slide 1</vt:lpstr>
      <vt:lpstr>GreenLight</vt:lpstr>
      <vt:lpstr>Mission</vt:lpstr>
      <vt:lpstr>Business Profile</vt:lpstr>
      <vt:lpstr>Qualifications</vt:lpstr>
      <vt:lpstr>Market Analysis</vt:lpstr>
      <vt:lpstr>Consumer Profile</vt:lpstr>
      <vt:lpstr>Competitive Advantage</vt:lpstr>
      <vt:lpstr>Marketing Plan</vt:lpstr>
      <vt:lpstr>Marketing Plan</vt:lpstr>
      <vt:lpstr>Cost of Material/Direct Labor</vt:lpstr>
      <vt:lpstr>Economics of One Unit</vt:lpstr>
      <vt:lpstr>Average Monthly Fixed Costs</vt:lpstr>
      <vt:lpstr>Time Management Plan</vt:lpstr>
      <vt:lpstr>Monthly Sales Projections</vt:lpstr>
      <vt:lpstr>Projected Yearly Income Statement</vt:lpstr>
      <vt:lpstr>Start-Up Investment</vt:lpstr>
      <vt:lpstr>Return</vt:lpstr>
      <vt:lpstr>Financing Strategy</vt:lpstr>
      <vt:lpstr>Business Responsibility Plan</vt:lpstr>
      <vt:lpstr>Business &amp; Educational Goals</vt:lpstr>
      <vt:lpstr>With GreenLight, you’ll always shop right.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Mubera</dc:creator>
  <cp:lastModifiedBy>nguya001</cp:lastModifiedBy>
  <cp:revision>188</cp:revision>
  <dcterms:created xsi:type="dcterms:W3CDTF">2011-04-29T02:09:39Z</dcterms:created>
  <dcterms:modified xsi:type="dcterms:W3CDTF">2011-05-26T16:45:27Z</dcterms:modified>
</cp:coreProperties>
</file>