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62" r:id="rId3"/>
    <p:sldId id="257" r:id="rId4"/>
    <p:sldId id="270" r:id="rId5"/>
    <p:sldId id="261" r:id="rId6"/>
    <p:sldId id="27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71" autoAdjust="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Units Sold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7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7</c:v>
                </c:pt>
                <c:pt idx="10">
                  <c:v>4</c:v>
                </c:pt>
                <c:pt idx="1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400128"/>
        <c:axId val="98401664"/>
      </c:barChart>
      <c:catAx>
        <c:axId val="98400128"/>
        <c:scaling>
          <c:orientation val="minMax"/>
        </c:scaling>
        <c:delete val="0"/>
        <c:axPos val="b"/>
        <c:majorTickMark val="out"/>
        <c:minorTickMark val="none"/>
        <c:tickLblPos val="nextTo"/>
        <c:crossAx val="98401664"/>
        <c:crosses val="autoZero"/>
        <c:auto val="1"/>
        <c:lblAlgn val="ctr"/>
        <c:lblOffset val="100"/>
        <c:noMultiLvlLbl val="0"/>
      </c:catAx>
      <c:valAx>
        <c:axId val="9840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400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5385479"/>
            <a:ext cx="11125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gency FB" pitchFamily="34" charset="0"/>
              </a:rPr>
              <a:t>Helping Hands</a:t>
            </a:r>
            <a:br>
              <a:rPr lang="en-US" dirty="0" smtClean="0">
                <a:latin typeface="Agency FB" pitchFamily="34" charset="0"/>
              </a:rPr>
            </a:br>
            <a:r>
              <a:rPr lang="en-US" dirty="0" smtClean="0">
                <a:latin typeface="Agency FB" pitchFamily="34" charset="0"/>
              </a:rPr>
              <a:t>Helping you, help yourself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9" name="Picture Placeholder 8" descr="Picture3.jpg"/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16374" r="16374"/>
          <a:stretch>
            <a:fillRect/>
          </a:stretch>
        </p:blipFill>
        <p:spPr/>
      </p:pic>
      <p:pic>
        <p:nvPicPr>
          <p:cNvPr id="10" name="Picture Placeholder 9" descr="Picture2.jpg"/>
          <p:cNvPicPr>
            <a:picLocks noGrp="1" noChangeAspect="1"/>
          </p:cNvPicPr>
          <p:nvPr>
            <p:ph type="pic" idx="11"/>
          </p:nvPr>
        </p:nvPicPr>
        <p:blipFill>
          <a:blip r:embed="rId3"/>
          <a:srcRect l="12340" r="12340"/>
          <a:stretch>
            <a:fillRect/>
          </a:stretch>
        </p:blipFill>
        <p:spPr/>
      </p:pic>
      <p:pic>
        <p:nvPicPr>
          <p:cNvPr id="11" name="Picture Placeholder 10" descr="Picture1.png"/>
          <p:cNvPicPr>
            <a:picLocks noGrp="1" noChangeAspect="1"/>
          </p:cNvPicPr>
          <p:nvPr>
            <p:ph type="pic" idx="12"/>
          </p:nvPr>
        </p:nvPicPr>
        <p:blipFill>
          <a:blip r:embed="rId4"/>
          <a:srcRect l="8117" r="8117"/>
          <a:stretch>
            <a:fillRect/>
          </a:stretch>
        </p:blipFill>
        <p:spPr>
          <a:xfrm>
            <a:off x="8168640" y="59960"/>
            <a:ext cx="4023360" cy="474573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gency FB" pitchFamily="34" charset="0"/>
              </a:rPr>
              <a:t>Qualifications</a:t>
            </a:r>
            <a:endParaRPr lang="en-US" sz="4800" dirty="0">
              <a:latin typeface="Agency FB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900" dirty="0" smtClean="0">
                <a:latin typeface="Agency FB" pitchFamily="34" charset="0"/>
              </a:rPr>
              <a:t>In charge of cleaning and maintaining my household for the past </a:t>
            </a:r>
            <a:r>
              <a:rPr lang="en-US" sz="3900" dirty="0">
                <a:latin typeface="Agency FB" pitchFamily="34" charset="0"/>
              </a:rPr>
              <a:t>4</a:t>
            </a:r>
            <a:r>
              <a:rPr lang="en-US" sz="3900" dirty="0" smtClean="0">
                <a:latin typeface="Agency FB" pitchFamily="34" charset="0"/>
              </a:rPr>
              <a:t> years. </a:t>
            </a:r>
          </a:p>
          <a:p>
            <a:r>
              <a:rPr lang="en-US" sz="3900" dirty="0" smtClean="0">
                <a:latin typeface="Agency FB" pitchFamily="34" charset="0"/>
              </a:rPr>
              <a:t>Great sales and customer skills</a:t>
            </a:r>
          </a:p>
          <a:p>
            <a:r>
              <a:rPr lang="en-US" sz="3900" dirty="0" smtClean="0">
                <a:latin typeface="Agency FB" pitchFamily="34" charset="0"/>
              </a:rPr>
              <a:t>Will gain a NAPO license. </a:t>
            </a:r>
          </a:p>
          <a:p>
            <a:r>
              <a:rPr lang="en-US" sz="3900" dirty="0" smtClean="0">
                <a:latin typeface="Agency FB" pitchFamily="34" charset="0"/>
              </a:rPr>
              <a:t>Took a Marketing and Entrepreneurship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gency FB" pitchFamily="34" charset="0"/>
              </a:rPr>
              <a:t>Sales Projections</a:t>
            </a:r>
            <a:endParaRPr lang="en-US" sz="4800" dirty="0">
              <a:latin typeface="Agency FB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3823" y="2821578"/>
          <a:ext cx="8077200" cy="361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4423" y="1756266"/>
            <a:ext cx="1828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/>
                </a:solidFill>
                <a:ea typeface="ＭＳ Ｐゴシック" pitchFamily="-112" charset="-128"/>
                <a:cs typeface="Arial" pitchFamily="34" charset="0"/>
              </a:rPr>
              <a:t>Total Units</a:t>
            </a:r>
          </a:p>
          <a:p>
            <a:pPr lvl="0" algn="ctr">
              <a:defRPr/>
            </a:pP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54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4223" y="1666047"/>
            <a:ext cx="18288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/>
                </a:solidFill>
                <a:ea typeface="ＭＳ Ｐゴシック" pitchFamily="-112" charset="-128"/>
                <a:cs typeface="Arial" pitchFamily="34" charset="0"/>
              </a:rPr>
              <a:t>Gross Revenue</a:t>
            </a:r>
          </a:p>
          <a:p>
            <a:pPr lvl="0" algn="ctr">
              <a:defRPr/>
            </a:pP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$18,900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4023" y="1754778"/>
            <a:ext cx="1828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/>
                </a:solidFill>
                <a:ea typeface="ＭＳ Ｐゴシック" pitchFamily="-112" charset="-128"/>
                <a:cs typeface="Arial" pitchFamily="34" charset="0"/>
              </a:rPr>
              <a:t>Net Profit</a:t>
            </a:r>
          </a:p>
          <a:p>
            <a:pPr lvl="0" algn="ctr">
              <a:defRPr/>
            </a:pP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$5,111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321" y="627017"/>
            <a:ext cx="3996645" cy="806629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gency FB" pitchFamily="34" charset="0"/>
              </a:rPr>
              <a:t>Startup Funds</a:t>
            </a:r>
            <a:endParaRPr lang="en-US" sz="4800" dirty="0">
              <a:latin typeface="Agency FB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547414"/>
              </p:ext>
            </p:extLst>
          </p:nvPr>
        </p:nvGraphicFramePr>
        <p:xfrm>
          <a:off x="1960440" y="1617785"/>
          <a:ext cx="7162801" cy="4142933"/>
        </p:xfrm>
        <a:graphic>
          <a:graphicData uri="http://schemas.openxmlformats.org/drawingml/2006/table">
            <a:tbl>
              <a:tblPr/>
              <a:tblGrid>
                <a:gridCol w="1676400"/>
                <a:gridCol w="625929"/>
                <a:gridCol w="3031671"/>
                <a:gridCol w="1828801"/>
              </a:tblGrid>
              <a:tr h="4196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Why Needed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Cost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Label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Maker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For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organizing 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$35.00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Agenda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For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scheduling </a:t>
                      </a:r>
                      <a:endParaRPr lang="en-US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$12.00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Website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Design</a:t>
                      </a:r>
                      <a:endParaRPr lang="en-US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For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advertising </a:t>
                      </a:r>
                      <a:endParaRPr lang="en-US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$50.00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Laptop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For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record keeping</a:t>
                      </a:r>
                      <a:endParaRPr lang="en-US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$0.00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DBA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For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legal purposes</a:t>
                      </a:r>
                      <a:endParaRPr lang="en-US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$15.00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Workspace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To handle business, and hold files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$0.00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Car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For transportation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$0.00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6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Business</a:t>
                      </a:r>
                      <a:r>
                        <a:rPr lang="en-US" sz="1600" baseline="0" dirty="0" smtClean="0"/>
                        <a:t> Cards</a:t>
                      </a:r>
                      <a:endParaRPr lang="en-US" sz="16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Promotions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$10.00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6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Pamphlets</a:t>
                      </a:r>
                      <a:endParaRPr lang="en-US" sz="16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Promotions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$2.00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4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Total Startup Expenditures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$124.00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6680">
                <a:tc gridSpan="3"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Emergency Fund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$62.00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250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Reserve for Fixed Expenses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$1698.00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250">
                <a:tc gridSpan="3"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50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Total Startup Investment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$1878.00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9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latin typeface="Agency FB" pitchFamily="34" charset="0"/>
              </a:rPr>
              <a:t>Thank you for your consideration.</a:t>
            </a:r>
          </a:p>
          <a:p>
            <a:r>
              <a:rPr lang="en-US" sz="3600" dirty="0" err="1" smtClean="0">
                <a:latin typeface="Agency FB" pitchFamily="34" charset="0"/>
              </a:rPr>
              <a:t>Joshalyn</a:t>
            </a:r>
            <a:r>
              <a:rPr lang="en-US" sz="3600" dirty="0" smtClean="0">
                <a:latin typeface="Agency FB" pitchFamily="34" charset="0"/>
              </a:rPr>
              <a:t> Burgos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54436" y="329836"/>
            <a:ext cx="3125787" cy="3484517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gency FB" pitchFamily="34" charset="0"/>
              </a:rPr>
              <a:t>Helping Hands</a:t>
            </a:r>
            <a:br>
              <a:rPr lang="en-US" sz="4800" dirty="0" smtClean="0">
                <a:latin typeface="Agency FB" pitchFamily="34" charset="0"/>
              </a:rPr>
            </a:br>
            <a:r>
              <a:rPr lang="en-US" sz="4800" dirty="0" smtClean="0">
                <a:latin typeface="Agency FB" pitchFamily="34" charset="0"/>
              </a:rPr>
              <a:t>Helping you, help yourself</a:t>
            </a:r>
            <a:endParaRPr lang="en-US" sz="4800" dirty="0">
              <a:latin typeface="Agency FB" pitchFamily="34" charset="0"/>
            </a:endParaRPr>
          </a:p>
        </p:txBody>
      </p:sp>
      <p:pic>
        <p:nvPicPr>
          <p:cNvPr id="8" name="Picture Placeholder 7" descr="helpinghand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260" r="52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61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788" y="480646"/>
            <a:ext cx="9144000" cy="2113325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Helping Hands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Helping you, help yourself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7538" y="2978521"/>
            <a:ext cx="9144000" cy="357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dirty="0" err="1" smtClean="0">
                <a:solidFill>
                  <a:schemeClr val="tx2"/>
                </a:solidFill>
                <a:latin typeface="Agency FB" pitchFamily="34" charset="0"/>
              </a:rPr>
              <a:t>Joshalyn</a:t>
            </a:r>
            <a:r>
              <a:rPr lang="en-US" sz="4800" dirty="0" smtClean="0">
                <a:solidFill>
                  <a:schemeClr val="tx2"/>
                </a:solidFill>
                <a:latin typeface="Agency FB" pitchFamily="34" charset="0"/>
              </a:rPr>
              <a:t> Burgos</a:t>
            </a:r>
          </a:p>
          <a:p>
            <a:r>
              <a:rPr lang="en-US" sz="4800" dirty="0" smtClean="0">
                <a:solidFill>
                  <a:schemeClr val="tx2"/>
                </a:solidFill>
                <a:latin typeface="Agency FB" pitchFamily="34" charset="0"/>
              </a:rPr>
              <a:t>Sport &amp; Medical Sciences Academy</a:t>
            </a:r>
          </a:p>
          <a:p>
            <a:r>
              <a:rPr lang="en-US" sz="4800" dirty="0" smtClean="0">
                <a:solidFill>
                  <a:schemeClr val="tx2"/>
                </a:solidFill>
                <a:latin typeface="Agency FB" pitchFamily="34" charset="0"/>
              </a:rPr>
              <a:t>Hartford, CT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▪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gency FB" pitchFamily="34" charset="0"/>
              </a:rPr>
              <a:t>What’s the problem?</a:t>
            </a:r>
            <a:endParaRPr lang="en-US" sz="4800" dirty="0">
              <a:latin typeface="Agency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latin typeface="Agency FB" pitchFamily="34" charset="0"/>
                <a:cs typeface="Times New Roman" pitchFamily="18" charset="0"/>
              </a:rPr>
              <a:t>Working parents have difficulty balancing work, childcare, and maintaining an efficient household. </a:t>
            </a:r>
          </a:p>
          <a:p>
            <a:pPr lvl="1"/>
            <a:r>
              <a:rPr lang="en-US" sz="4000" dirty="0" smtClean="0">
                <a:latin typeface="Agency FB" pitchFamily="34" charset="0"/>
                <a:cs typeface="Times New Roman" pitchFamily="18" charset="0"/>
              </a:rPr>
              <a:t>We organize FOR you more efficiently </a:t>
            </a:r>
          </a:p>
          <a:p>
            <a:pPr lvl="1"/>
            <a:r>
              <a:rPr lang="en-US" sz="4000" dirty="0" smtClean="0">
                <a:latin typeface="Agency FB" pitchFamily="34" charset="0"/>
                <a:cs typeface="Times New Roman" pitchFamily="18" charset="0"/>
              </a:rPr>
              <a:t>Demonstrate how to maintain organization</a:t>
            </a:r>
          </a:p>
          <a:p>
            <a:pPr lvl="1"/>
            <a:r>
              <a:rPr lang="en-US" sz="4000" dirty="0" smtClean="0">
                <a:latin typeface="Agency FB" pitchFamily="34" charset="0"/>
                <a:cs typeface="Times New Roman" pitchFamily="18" charset="0"/>
              </a:rPr>
              <a:t>Use aesthetically pleasing décor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917" y="1229192"/>
            <a:ext cx="3506788" cy="1237061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gency FB" pitchFamily="34" charset="0"/>
              </a:rPr>
              <a:t>What’s our solution?</a:t>
            </a:r>
            <a:endParaRPr lang="en-US" sz="4800" dirty="0">
              <a:latin typeface="Agency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92064" y="927756"/>
            <a:ext cx="7518014" cy="510962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gency FB" pitchFamily="34" charset="0"/>
              </a:rPr>
              <a:t>Provide hands on, in-home organizing services</a:t>
            </a:r>
          </a:p>
          <a:p>
            <a:r>
              <a:rPr lang="en-US" sz="4000" dirty="0" smtClean="0">
                <a:latin typeface="Agency FB" pitchFamily="34" charset="0"/>
              </a:rPr>
              <a:t>Use organization to provide a more efficient running household</a:t>
            </a:r>
          </a:p>
          <a:p>
            <a:r>
              <a:rPr lang="en-US" sz="4000" dirty="0" smtClean="0">
                <a:latin typeface="Agency FB" pitchFamily="34" charset="0"/>
              </a:rPr>
              <a:t>Services offered in contract or single service</a:t>
            </a:r>
          </a:p>
          <a:p>
            <a:pPr lvl="1"/>
            <a:r>
              <a:rPr lang="en-US" sz="4000" dirty="0" smtClean="0">
                <a:latin typeface="Agency FB" pitchFamily="34" charset="0"/>
              </a:rPr>
              <a:t>3-month contracts offered</a:t>
            </a:r>
          </a:p>
          <a:p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277" y="105507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gency FB" pitchFamily="34" charset="0"/>
              </a:rPr>
              <a:t>Description </a:t>
            </a:r>
            <a:r>
              <a:rPr lang="en-US" sz="4800" dirty="0" smtClean="0">
                <a:latin typeface="Agency FB" pitchFamily="34" charset="0"/>
              </a:rPr>
              <a:t>of Service</a:t>
            </a:r>
            <a:endParaRPr lang="en-US" sz="4800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62808"/>
            <a:ext cx="9144000" cy="44577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gency FB" pitchFamily="34" charset="0"/>
              </a:rPr>
              <a:t>G</a:t>
            </a:r>
            <a:r>
              <a:rPr lang="en-US" sz="3600" dirty="0" smtClean="0">
                <a:latin typeface="Agency FB" pitchFamily="34" charset="0"/>
              </a:rPr>
              <a:t>o </a:t>
            </a:r>
            <a:r>
              <a:rPr lang="en-US" sz="3600" dirty="0">
                <a:latin typeface="Agency FB" pitchFamily="34" charset="0"/>
              </a:rPr>
              <a:t>to your home and organize </a:t>
            </a:r>
            <a:r>
              <a:rPr lang="en-US" sz="3600" dirty="0" smtClean="0">
                <a:latin typeface="Agency FB" pitchFamily="34" charset="0"/>
              </a:rPr>
              <a:t>whatever is needed</a:t>
            </a:r>
          </a:p>
          <a:p>
            <a:r>
              <a:rPr lang="en-US" sz="3600" dirty="0">
                <a:latin typeface="Agency FB" pitchFamily="34" charset="0"/>
              </a:rPr>
              <a:t>O</a:t>
            </a:r>
            <a:r>
              <a:rPr lang="en-US" sz="3600" dirty="0" smtClean="0">
                <a:latin typeface="Agency FB" pitchFamily="34" charset="0"/>
              </a:rPr>
              <a:t>rganizational </a:t>
            </a:r>
            <a:r>
              <a:rPr lang="en-US" sz="3600" dirty="0">
                <a:latin typeface="Agency FB" pitchFamily="34" charset="0"/>
              </a:rPr>
              <a:t>methods </a:t>
            </a:r>
            <a:r>
              <a:rPr lang="en-US" sz="3600" dirty="0" smtClean="0">
                <a:latin typeface="Agency FB" pitchFamily="34" charset="0"/>
              </a:rPr>
              <a:t>tailored to your tastes</a:t>
            </a:r>
            <a:endParaRPr lang="en-US" sz="3600" dirty="0">
              <a:latin typeface="Agency FB" pitchFamily="34" charset="0"/>
            </a:endParaRPr>
          </a:p>
          <a:p>
            <a:r>
              <a:rPr lang="en-US" sz="3600" dirty="0">
                <a:latin typeface="Agency FB" pitchFamily="34" charset="0"/>
              </a:rPr>
              <a:t>It is efficient and </a:t>
            </a:r>
            <a:r>
              <a:rPr lang="en-US" sz="3600" dirty="0" smtClean="0">
                <a:latin typeface="Agency FB" pitchFamily="34" charset="0"/>
              </a:rPr>
              <a:t>convenient</a:t>
            </a:r>
            <a:endParaRPr lang="en-US" sz="3600" dirty="0">
              <a:latin typeface="Agency FB" pitchFamily="34" charset="0"/>
            </a:endParaRPr>
          </a:p>
          <a:p>
            <a:r>
              <a:rPr lang="en-US" sz="3600" dirty="0" smtClean="0">
                <a:latin typeface="Agency FB" pitchFamily="34" charset="0"/>
              </a:rPr>
              <a:t>We help create systems of organization for you</a:t>
            </a:r>
            <a:endParaRPr lang="en-US" sz="3600" dirty="0">
              <a:latin typeface="Agency FB" pitchFamily="34" charset="0"/>
            </a:endParaRPr>
          </a:p>
          <a:p>
            <a:r>
              <a:rPr lang="en-US" sz="3600" dirty="0" smtClean="0">
                <a:latin typeface="Agency FB" pitchFamily="34" charset="0"/>
              </a:rPr>
              <a:t>We bring </a:t>
            </a:r>
            <a:r>
              <a:rPr lang="en-US" sz="3600" dirty="0">
                <a:latin typeface="Agency FB" pitchFamily="34" charset="0"/>
              </a:rPr>
              <a:t>order, calm, and control to your home and family </a:t>
            </a:r>
            <a:r>
              <a:rPr lang="en-US" sz="3600" dirty="0" smtClean="0">
                <a:latin typeface="Agency FB" pitchFamily="34" charset="0"/>
              </a:rPr>
              <a:t>life</a:t>
            </a:r>
          </a:p>
          <a:p>
            <a:r>
              <a:rPr lang="en-US" sz="3600" dirty="0" smtClean="0">
                <a:latin typeface="Agency FB" pitchFamily="34" charset="0"/>
              </a:rPr>
              <a:t> Includes </a:t>
            </a:r>
            <a:r>
              <a:rPr lang="en-US" sz="3600" dirty="0">
                <a:latin typeface="Agency FB" pitchFamily="34" charset="0"/>
              </a:rPr>
              <a:t>a consultation </a:t>
            </a:r>
            <a:r>
              <a:rPr lang="en-US" sz="3600" dirty="0" smtClean="0">
                <a:latin typeface="Agency FB" pitchFamily="34" charset="0"/>
              </a:rPr>
              <a:t>to cater </a:t>
            </a:r>
            <a:r>
              <a:rPr lang="en-US" sz="3600" dirty="0">
                <a:latin typeface="Agency FB" pitchFamily="34" charset="0"/>
              </a:rPr>
              <a:t>to your needs, </a:t>
            </a:r>
            <a:r>
              <a:rPr lang="en-US" sz="3600" dirty="0" smtClean="0">
                <a:latin typeface="Agency FB" pitchFamily="34" charset="0"/>
              </a:rPr>
              <a:t>schedule </a:t>
            </a:r>
            <a:r>
              <a:rPr lang="en-US" sz="3600" dirty="0">
                <a:latin typeface="Agency FB" pitchFamily="34" charset="0"/>
              </a:rPr>
              <a:t>and </a:t>
            </a:r>
            <a:r>
              <a:rPr lang="en-US" sz="3600" dirty="0" smtClean="0">
                <a:latin typeface="Agency FB" pitchFamily="34" charset="0"/>
              </a:rPr>
              <a:t>lifestyle</a:t>
            </a:r>
            <a:endParaRPr lang="en-US" sz="3600" dirty="0">
              <a:latin typeface="Agency FB" pitchFamily="34" charset="0"/>
            </a:endParaRPr>
          </a:p>
          <a:p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86612" y="887047"/>
            <a:ext cx="3506788" cy="784858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gency FB" pitchFamily="34" charset="0"/>
              </a:rPr>
              <a:t>Business Model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092462" y="2178539"/>
            <a:ext cx="4175330" cy="3911600"/>
          </a:xfrm>
        </p:spPr>
        <p:txBody>
          <a:bodyPr/>
          <a:lstStyle/>
          <a:p>
            <a:r>
              <a:rPr lang="en-US" sz="4000" dirty="0">
                <a:latin typeface="Agency FB" pitchFamily="34" charset="0"/>
              </a:rPr>
              <a:t>One unit is equal </a:t>
            </a:r>
          </a:p>
          <a:p>
            <a:r>
              <a:rPr lang="en-US" sz="4000" dirty="0">
                <a:latin typeface="Agency FB" pitchFamily="34" charset="0"/>
              </a:rPr>
              <a:t>to a seven hour job, </a:t>
            </a:r>
          </a:p>
          <a:p>
            <a:r>
              <a:rPr lang="en-US" sz="4000" dirty="0">
                <a:latin typeface="Agency FB" pitchFamily="34" charset="0"/>
              </a:rPr>
              <a:t>or doing a full kitchen</a:t>
            </a:r>
          </a:p>
          <a:p>
            <a:r>
              <a:rPr lang="en-US" sz="4000" dirty="0">
                <a:latin typeface="Agency FB" pitchFamily="34" charset="0"/>
              </a:rPr>
              <a:t>organizational </a:t>
            </a:r>
            <a:r>
              <a:rPr lang="en-US" sz="4000" dirty="0" smtClean="0">
                <a:latin typeface="Agency FB" pitchFamily="34" charset="0"/>
              </a:rPr>
              <a:t>job</a:t>
            </a:r>
            <a:endParaRPr lang="en-US" sz="4000" dirty="0">
              <a:latin typeface="Agency FB" pitchFamily="34" charset="0"/>
            </a:endParaRPr>
          </a:p>
          <a:p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475378"/>
              </p:ext>
            </p:extLst>
          </p:nvPr>
        </p:nvGraphicFramePr>
        <p:xfrm>
          <a:off x="1125416" y="2221523"/>
          <a:ext cx="4190999" cy="1976768"/>
        </p:xfrm>
        <a:graphic>
          <a:graphicData uri="http://schemas.openxmlformats.org/drawingml/2006/table">
            <a:tbl>
              <a:tblPr/>
              <a:tblGrid>
                <a:gridCol w="2295071"/>
                <a:gridCol w="898071"/>
                <a:gridCol w="997857"/>
              </a:tblGrid>
              <a:tr h="22860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Economics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of One Unit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085" marR="45085" marT="114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114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1143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81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Selling </a:t>
                      </a:r>
                      <a:r>
                        <a:rPr lang="en-US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Price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1143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$350.00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      Cost of materials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$34.00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      Cost</a:t>
                      </a:r>
                      <a:r>
                        <a:rPr lang="en-US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of l</a:t>
                      </a:r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abor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$57.75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49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      Other</a:t>
                      </a:r>
                      <a:r>
                        <a:rPr lang="en-US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variable costs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$00.00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r>
                        <a:rPr lang="en-US" sz="16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COGS/ COSS</a:t>
                      </a: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085" marR="45085" marT="1143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$91.75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Contribution </a:t>
                      </a:r>
                      <a:r>
                        <a:rPr lang="en-US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Margin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1143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$258.25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865781"/>
              </p:ext>
            </p:extLst>
          </p:nvPr>
        </p:nvGraphicFramePr>
        <p:xfrm>
          <a:off x="1219200" y="1016000"/>
          <a:ext cx="41910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Definition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of One Unit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full kitchen Organize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528735"/>
              </p:ext>
            </p:extLst>
          </p:nvPr>
        </p:nvGraphicFramePr>
        <p:xfrm>
          <a:off x="1168400" y="4699000"/>
          <a:ext cx="4190999" cy="838200"/>
        </p:xfrm>
        <a:graphic>
          <a:graphicData uri="http://schemas.openxmlformats.org/drawingml/2006/table">
            <a:tbl>
              <a:tblPr/>
              <a:tblGrid>
                <a:gridCol w="1392358"/>
                <a:gridCol w="328945"/>
                <a:gridCol w="823232"/>
                <a:gridCol w="374196"/>
                <a:gridCol w="1272268"/>
              </a:tblGrid>
              <a:tr h="301752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Monthly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Break Even Units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Times New Roman"/>
                        </a:rPr>
                        <a:t>$691.00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Times New Roman"/>
                        </a:rPr>
                        <a:t>=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2.67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</a:rPr>
                        <a:t>≈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Times New Roman"/>
                        </a:rPr>
                        <a:t>3 jobs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Times New Roman"/>
                        </a:rPr>
                        <a:t>$258.25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89" y="172805"/>
            <a:ext cx="105171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3630" y="502430"/>
            <a:ext cx="9171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gency FB" pitchFamily="34" charset="0"/>
              </a:rPr>
              <a:t>Market Analysis</a:t>
            </a:r>
          </a:p>
        </p:txBody>
      </p:sp>
      <p:graphicFrame>
        <p:nvGraphicFramePr>
          <p:cNvPr id="10" name="Content Placeholder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083352"/>
              </p:ext>
            </p:extLst>
          </p:nvPr>
        </p:nvGraphicFramePr>
        <p:xfrm>
          <a:off x="600866" y="2332623"/>
          <a:ext cx="6128180" cy="4068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090"/>
                <a:gridCol w="3064090"/>
              </a:tblGrid>
              <a:tr h="36826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Description of Target Consumer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31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Demographics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Geographic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48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Busy families with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annual incomes  of $60,000 +,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college education, may be stay at home mothers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My customers are expected to live in the Greater-Hartford area, this includes Hartford, and the surrounding Suburban areas. They shop at popular groceries store, like Stop and Shop, and go to family centers like parks, and YMCA’s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Psychographics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Buying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Patterns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48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Conservative families, with a middle-class to wealthier lifestyle. They hire people to help with the upkeep of their home, (gardeners, nannies, maids). Makes them more likely to hire a business like mine to come into their home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Hiring maids, nannies, to come several times a week, or paying for daycares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759887"/>
              </p:ext>
            </p:extLst>
          </p:nvPr>
        </p:nvGraphicFramePr>
        <p:xfrm>
          <a:off x="1799493" y="1184030"/>
          <a:ext cx="8229600" cy="869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590800"/>
                <a:gridCol w="2057400"/>
                <a:gridCol w="2057400"/>
              </a:tblGrid>
              <a:tr h="431329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Market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Statistics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85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Industry Name: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Consumer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Services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Annual</a:t>
                      </a:r>
                      <a:r>
                        <a:rPr lang="en-US" sz="1600" baseline="0" dirty="0" smtClean="0"/>
                        <a:t> Industry Sales: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$1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Billion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8045935" y="2432538"/>
            <a:ext cx="2819400" cy="3810000"/>
            <a:chOff x="5943600" y="2514600"/>
            <a:chExt cx="2819400" cy="3810000"/>
          </a:xfrm>
        </p:grpSpPr>
        <p:grpSp>
          <p:nvGrpSpPr>
            <p:cNvPr id="13" name="Group 12"/>
            <p:cNvGrpSpPr/>
            <p:nvPr/>
          </p:nvGrpSpPr>
          <p:grpSpPr>
            <a:xfrm>
              <a:off x="5943600" y="2743200"/>
              <a:ext cx="2819400" cy="3581400"/>
              <a:chOff x="5638800" y="1905000"/>
              <a:chExt cx="2971800" cy="3733800"/>
            </a:xfrm>
          </p:grpSpPr>
          <p:grpSp>
            <p:nvGrpSpPr>
              <p:cNvPr id="15" name="Group 2"/>
              <p:cNvGrpSpPr>
                <a:grpSpLocks/>
              </p:cNvGrpSpPr>
              <p:nvPr/>
            </p:nvGrpSpPr>
            <p:grpSpPr bwMode="auto">
              <a:xfrm>
                <a:off x="5638800" y="1905000"/>
                <a:ext cx="2971800" cy="3733800"/>
                <a:chOff x="3408" y="1584"/>
                <a:chExt cx="1872" cy="2352"/>
              </a:xfrm>
              <a:solidFill>
                <a:schemeClr val="tx2">
                  <a:lumMod val="40000"/>
                  <a:lumOff val="60000"/>
                </a:schemeClr>
              </a:solidFill>
            </p:grpSpPr>
            <p:sp>
              <p:nvSpPr>
                <p:cNvPr id="20" name="AutoShape 3"/>
                <p:cNvSpPr>
                  <a:spLocks noChangeArrowheads="1"/>
                </p:cNvSpPr>
                <p:nvPr/>
              </p:nvSpPr>
              <p:spPr bwMode="auto">
                <a:xfrm>
                  <a:off x="3408" y="1632"/>
                  <a:ext cx="1872" cy="2304"/>
                </a:xfrm>
                <a:custGeom>
                  <a:avLst/>
                  <a:gdLst>
                    <a:gd name="T0" fmla="*/ 1422 w 21600"/>
                    <a:gd name="T1" fmla="*/ 1152 h 21600"/>
                    <a:gd name="T2" fmla="*/ 936 w 21600"/>
                    <a:gd name="T3" fmla="*/ 2304 h 21600"/>
                    <a:gd name="T4" fmla="*/ 450 w 21600"/>
                    <a:gd name="T5" fmla="*/ 1152 h 21600"/>
                    <a:gd name="T6" fmla="*/ 93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6992 w 21600"/>
                    <a:gd name="T13" fmla="*/ 6994 h 21600"/>
                    <a:gd name="T14" fmla="*/ 14608 w 21600"/>
                    <a:gd name="T15" fmla="*/ 1460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10395" y="21600"/>
                      </a:lnTo>
                      <a:lnTo>
                        <a:pt x="1120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1" name="Oval 4"/>
                <p:cNvSpPr>
                  <a:spLocks noChangeArrowheads="1"/>
                </p:cNvSpPr>
                <p:nvPr/>
              </p:nvSpPr>
              <p:spPr bwMode="auto">
                <a:xfrm>
                  <a:off x="3408" y="1584"/>
                  <a:ext cx="1872" cy="96"/>
                </a:xfrm>
                <a:prstGeom prst="ellipse">
                  <a:avLst/>
                </a:prstGeom>
                <a:grpFill/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5867400" y="2133600"/>
                <a:ext cx="25146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Total population of targeted geographic area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172200" y="3017069"/>
                <a:ext cx="19050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Population of target market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441989" y="2619983"/>
                <a:ext cx="1250092" cy="2707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1400" b="1" dirty="0" smtClean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1,059,870</a:t>
                </a:r>
                <a:endParaRPr lang="en-US" b="1" dirty="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499652" y="3996446"/>
                <a:ext cx="1295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Market size</a:t>
                </a:r>
              </a:p>
              <a:p>
                <a:pPr algn="ctr"/>
                <a:endParaRPr lang="en-US" sz="1200" i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943600" y="2514600"/>
              <a:ext cx="28194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Target Market Size</a:t>
              </a:r>
              <a:endParaRPr lang="en-US" sz="1600" b="1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8841151" y="4250991"/>
            <a:ext cx="1185985" cy="25970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347,205</a:t>
            </a:r>
            <a:endParaRPr lang="en-US" sz="1400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19660" y="4995765"/>
            <a:ext cx="1185985" cy="25970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3,472</a:t>
            </a:r>
            <a:endParaRPr lang="en-US" sz="1400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975965" y="644768"/>
            <a:ext cx="3506788" cy="1078523"/>
          </a:xfrm>
        </p:spPr>
        <p:txBody>
          <a:bodyPr>
            <a:noAutofit/>
          </a:bodyPr>
          <a:lstStyle/>
          <a:p>
            <a:r>
              <a:rPr lang="en-US" sz="4000" dirty="0"/>
              <a:t>Promotion and Sales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59" y="1637568"/>
            <a:ext cx="6096000" cy="405765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221415" y="1723292"/>
            <a:ext cx="4970585" cy="42672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latin typeface="Agency FB" pitchFamily="34" charset="0"/>
              </a:rPr>
              <a:t>Business </a:t>
            </a:r>
            <a:r>
              <a:rPr lang="en-US" sz="3600" dirty="0">
                <a:latin typeface="Agency FB" pitchFamily="34" charset="0"/>
              </a:rPr>
              <a:t>Cards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latin typeface="Agency FB" pitchFamily="34" charset="0"/>
              </a:rPr>
              <a:t>Word </a:t>
            </a:r>
            <a:r>
              <a:rPr lang="en-US" sz="3600" dirty="0">
                <a:latin typeface="Agency FB" pitchFamily="34" charset="0"/>
              </a:rPr>
              <a:t>of mouth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latin typeface="Agency FB" pitchFamily="34" charset="0"/>
              </a:rPr>
              <a:t>Pamphlets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latin typeface="Agency FB" pitchFamily="34" charset="0"/>
              </a:rPr>
              <a:t>Website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latin typeface="Agency FB" pitchFamily="34" charset="0"/>
              </a:rPr>
              <a:t>Social Media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latin typeface="Agency FB" pitchFamily="34" charset="0"/>
              </a:rPr>
              <a:t>Personal Selling/Consultations</a:t>
            </a:r>
            <a:endParaRPr lang="en-US" sz="36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632" y="-93785"/>
            <a:ext cx="9144000" cy="10287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Competition</a:t>
            </a:r>
            <a:endParaRPr lang="en-US" sz="4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804442" y="897139"/>
            <a:ext cx="4498848" cy="685800"/>
          </a:xfrm>
        </p:spPr>
        <p:txBody>
          <a:bodyPr>
            <a:noAutofit/>
          </a:bodyPr>
          <a:lstStyle/>
          <a:p>
            <a:r>
              <a:rPr lang="en-US" sz="4000" u="sng" dirty="0">
                <a:latin typeface="Agency FB" pitchFamily="34" charset="0"/>
              </a:rPr>
              <a:t>Direct</a:t>
            </a:r>
            <a:r>
              <a:rPr lang="en-US" sz="4000" u="sng" dirty="0" smtClean="0">
                <a:latin typeface="Agency FB" pitchFamily="34" charset="0"/>
              </a:rPr>
              <a:t> Competition</a:t>
            </a:r>
            <a:endParaRPr lang="en-US" sz="4000" dirty="0">
              <a:latin typeface="Agency FB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9446" y="1676401"/>
            <a:ext cx="6072554" cy="4689230"/>
          </a:xfrm>
        </p:spPr>
        <p:txBody>
          <a:bodyPr>
            <a:no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latin typeface="Agency FB" pitchFamily="34" charset="0"/>
              </a:rPr>
              <a:t>Direct Competition                            </a:t>
            </a:r>
          </a:p>
          <a:p>
            <a:r>
              <a:rPr lang="en-US" sz="3200" dirty="0" smtClean="0">
                <a:latin typeface="Agency FB" pitchFamily="34" charset="0"/>
              </a:rPr>
              <a:t>Merry Maids</a:t>
            </a:r>
          </a:p>
          <a:p>
            <a:r>
              <a:rPr lang="en-US" sz="3200" dirty="0" smtClean="0">
                <a:latin typeface="Agency FB" pitchFamily="34" charset="0"/>
              </a:rPr>
              <a:t>Home Cleaning Solutions</a:t>
            </a:r>
          </a:p>
          <a:p>
            <a:r>
              <a:rPr lang="en-US" sz="3200" dirty="0" smtClean="0">
                <a:latin typeface="Agency FB" pitchFamily="34" charset="0"/>
              </a:rPr>
              <a:t>Professional Organizers (NAPO)</a:t>
            </a:r>
          </a:p>
          <a:p>
            <a:r>
              <a:rPr lang="en-US" sz="3200" dirty="0" smtClean="0">
                <a:latin typeface="Agency FB" pitchFamily="34" charset="0"/>
              </a:rPr>
              <a:t>Strengths/Weaknesses</a:t>
            </a:r>
          </a:p>
          <a:p>
            <a:r>
              <a:rPr lang="en-US" sz="3200" dirty="0" smtClean="0">
                <a:latin typeface="Agency FB" pitchFamily="34" charset="0"/>
              </a:rPr>
              <a:t>Come to your house, have experience.</a:t>
            </a:r>
          </a:p>
          <a:p>
            <a:r>
              <a:rPr lang="en-US" sz="3200" dirty="0" smtClean="0">
                <a:latin typeface="Agency FB" pitchFamily="34" charset="0"/>
              </a:rPr>
              <a:t>Don’t provide personalized service. 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783772" y="844888"/>
            <a:ext cx="4498848" cy="685800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Agency FB" pitchFamily="34" charset="0"/>
              </a:rPr>
              <a:t>Indirect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30870" y="1744394"/>
            <a:ext cx="5336176" cy="4246098"/>
          </a:xfrm>
        </p:spPr>
        <p:txBody>
          <a:bodyPr/>
          <a:lstStyle/>
          <a:p>
            <a:pPr lvl="1"/>
            <a:r>
              <a:rPr lang="en-US" sz="3200" dirty="0" smtClean="0">
                <a:latin typeface="Agency FB" pitchFamily="34" charset="0"/>
              </a:rPr>
              <a:t>Home organizational supplies</a:t>
            </a:r>
          </a:p>
          <a:p>
            <a:pPr lvl="1"/>
            <a:r>
              <a:rPr lang="en-US" sz="3200" dirty="0" smtClean="0">
                <a:latin typeface="Agency FB" pitchFamily="34" charset="0"/>
              </a:rPr>
              <a:t>HGTV</a:t>
            </a:r>
          </a:p>
          <a:p>
            <a:pPr lvl="1"/>
            <a:r>
              <a:rPr lang="en-US" sz="3200" dirty="0" smtClean="0">
                <a:latin typeface="Agency FB" pitchFamily="34" charset="0"/>
              </a:rPr>
              <a:t>Strengths/weaknesses</a:t>
            </a:r>
          </a:p>
          <a:p>
            <a:pPr lvl="2"/>
            <a:r>
              <a:rPr lang="en-US" sz="3200" dirty="0" smtClean="0">
                <a:latin typeface="Agency FB" pitchFamily="34" charset="0"/>
              </a:rPr>
              <a:t>Only have supplies, not actual instructions.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EB3BA0-388C-4E58-A08B-951C7A9EBD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569</Words>
  <Application>Microsoft Office PowerPoint</Application>
  <PresentationFormat>Custom</PresentationFormat>
  <Paragraphs>147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Health Fitness 16x9</vt:lpstr>
      <vt:lpstr>Helping Hands Helping you, help yourself</vt:lpstr>
      <vt:lpstr> Helping Hands Helping you, help yourself</vt:lpstr>
      <vt:lpstr>What’s the problem?</vt:lpstr>
      <vt:lpstr>What’s our solution?</vt:lpstr>
      <vt:lpstr>Description of Service</vt:lpstr>
      <vt:lpstr>Business Model</vt:lpstr>
      <vt:lpstr>PowerPoint Presentation</vt:lpstr>
      <vt:lpstr>Promotion and Sales</vt:lpstr>
      <vt:lpstr>Competition</vt:lpstr>
      <vt:lpstr>Qualifications</vt:lpstr>
      <vt:lpstr>Sales Projections</vt:lpstr>
      <vt:lpstr>Startup Funds</vt:lpstr>
      <vt:lpstr>Helping Hands Helping you, help yourself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2013-05-15T16:00:15Z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