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22"/>
  </p:notesMasterIdLst>
  <p:handoutMasterIdLst>
    <p:handoutMasterId r:id="rId23"/>
  </p:handoutMasterIdLst>
  <p:sldIdLst>
    <p:sldId id="268" r:id="rId7"/>
    <p:sldId id="290" r:id="rId8"/>
    <p:sldId id="271" r:id="rId9"/>
    <p:sldId id="294" r:id="rId10"/>
    <p:sldId id="299" r:id="rId11"/>
    <p:sldId id="297" r:id="rId12"/>
    <p:sldId id="298" r:id="rId13"/>
    <p:sldId id="275" r:id="rId14"/>
    <p:sldId id="276" r:id="rId15"/>
    <p:sldId id="277" r:id="rId16"/>
    <p:sldId id="291" r:id="rId17"/>
    <p:sldId id="300" r:id="rId18"/>
    <p:sldId id="281" r:id="rId19"/>
    <p:sldId id="296" r:id="rId20"/>
    <p:sldId id="292"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105" autoAdjust="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4</c:v>
                </c:pt>
                <c:pt idx="1">
                  <c:v>2</c:v>
                </c:pt>
                <c:pt idx="2">
                  <c:v>2</c:v>
                </c:pt>
                <c:pt idx="3">
                  <c:v>2</c:v>
                </c:pt>
                <c:pt idx="4">
                  <c:v>3</c:v>
                </c:pt>
                <c:pt idx="5">
                  <c:v>6</c:v>
                </c:pt>
                <c:pt idx="6">
                  <c:v>8</c:v>
                </c:pt>
                <c:pt idx="7">
                  <c:v>7</c:v>
                </c:pt>
                <c:pt idx="8">
                  <c:v>4</c:v>
                </c:pt>
                <c:pt idx="9">
                  <c:v>2</c:v>
                </c:pt>
                <c:pt idx="10">
                  <c:v>2</c:v>
                </c:pt>
                <c:pt idx="11">
                  <c:v>3</c:v>
                </c:pt>
              </c:numCache>
            </c:numRef>
          </c:val>
        </c:ser>
        <c:dLbls>
          <c:showLegendKey val="0"/>
          <c:showVal val="0"/>
          <c:showCatName val="0"/>
          <c:showSerName val="0"/>
          <c:showPercent val="0"/>
          <c:showBubbleSize val="0"/>
        </c:dLbls>
        <c:gapWidth val="150"/>
        <c:axId val="72830336"/>
        <c:axId val="72832128"/>
      </c:barChart>
      <c:catAx>
        <c:axId val="72830336"/>
        <c:scaling>
          <c:orientation val="minMax"/>
        </c:scaling>
        <c:delete val="0"/>
        <c:axPos val="b"/>
        <c:numFmt formatCode="General" sourceLinked="0"/>
        <c:majorTickMark val="out"/>
        <c:minorTickMark val="none"/>
        <c:tickLblPos val="nextTo"/>
        <c:crossAx val="72832128"/>
        <c:crosses val="autoZero"/>
        <c:auto val="1"/>
        <c:lblAlgn val="ctr"/>
        <c:lblOffset val="100"/>
        <c:noMultiLvlLbl val="0"/>
      </c:catAx>
      <c:valAx>
        <c:axId val="72832128"/>
        <c:scaling>
          <c:orientation val="minMax"/>
        </c:scaling>
        <c:delete val="0"/>
        <c:axPos val="l"/>
        <c:majorGridlines/>
        <c:numFmt formatCode="General" sourceLinked="1"/>
        <c:majorTickMark val="out"/>
        <c:minorTickMark val="none"/>
        <c:tickLblPos val="nextTo"/>
        <c:crossAx val="728303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pPr/>
              <a:t>12/11/2014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12/11/2014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a:t>
            </a:r>
            <a:r>
              <a:rPr lang="en-US" baseline="0" dirty="0" smtClean="0"/>
              <a:t> Studies show that about 50% of people who get tattoos regret having ever got them.</a:t>
            </a:r>
          </a:p>
          <a:p>
            <a:r>
              <a:rPr lang="en-US" baseline="0" dirty="0" smtClean="0"/>
              <a:t>Fatima: We can provide you with a beautiful tattoo without the consequences that come with the permanent marks and regrets.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41030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a:t>
            </a:r>
            <a:r>
              <a:rPr lang="en-US" baseline="0" dirty="0" smtClean="0"/>
              <a:t> These are 2 of Holy Henna’s competitors. Akiyo Henna Studio is a competitor with very high service, but the problem with them is that they are located in NYC which is too far for most of our customers and their prices are too high.</a:t>
            </a:r>
          </a:p>
          <a:p>
            <a:r>
              <a:rPr lang="en-US" baseline="0" dirty="0" smtClean="0"/>
              <a:t>Fatima: Sacred Body Tattoo is another competitor. Even though their prices are affordable the problem with them is that their tattoos are permanent while ours are only temporary. We have read reviews about their services and have found out that they have very poor service and treat their customers very poorly.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271764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a:t>
            </a:r>
            <a:r>
              <a:rPr lang="en-US" baseline="0" dirty="0" smtClean="0"/>
              <a:t> We are qualified because we have already been doing this business with our experienced friends and family members by having henna booths set up at different locations such </a:t>
            </a:r>
            <a:r>
              <a:rPr lang="en-US" baseline="0" smtClean="0"/>
              <a:t>as fairs. </a:t>
            </a:r>
            <a:endParaRPr lang="en-US" dirty="0" smtClean="0"/>
          </a:p>
          <a:p>
            <a:r>
              <a:rPr lang="en-US" dirty="0" smtClean="0"/>
              <a:t>Fatima:</a:t>
            </a:r>
            <a:r>
              <a:rPr lang="en-US" baseline="0" dirty="0" smtClean="0"/>
              <a:t> Since we both are bilingual, we will be able to get out to people of all different cultures. We have also taken a marketing and entrepreneurship class that will help us make our business better.</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596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 If we have 35 parties of</a:t>
            </a:r>
            <a:r>
              <a:rPr lang="en-US" baseline="0" dirty="0" smtClean="0"/>
              <a:t> henna</a:t>
            </a:r>
            <a:r>
              <a:rPr lang="en-US" dirty="0" smtClean="0"/>
              <a:t> in our first year of</a:t>
            </a:r>
            <a:r>
              <a:rPr lang="en-US" baseline="0" dirty="0" smtClean="0"/>
              <a:t> business, our gross revenue is $6,125 and our net profit will be $1,416. </a:t>
            </a:r>
          </a:p>
          <a:p>
            <a:r>
              <a:rPr lang="en-US" baseline="0" dirty="0" smtClean="0"/>
              <a:t>Fatima: In the months of June, July, and August we expect more sales because we will be out of school and will be able to do more henna jobs since we have more free time. </a:t>
            </a:r>
          </a:p>
          <a:p>
            <a:r>
              <a:rPr lang="en-US" baseline="0" dirty="0" smtClean="0"/>
              <a:t>Natasha: We believe July will be our highest month because that’s the middle of the wedding season and when religious holidays happen.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191037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It</a:t>
            </a:r>
            <a:r>
              <a:rPr lang="en-US" baseline="0" dirty="0" smtClean="0"/>
              <a:t> would take us $925.00 to start up our business. Most of this startup investment comes from our reserved money for our fixed expenses which is $880.00. The other $45.00 comes from our emergency fund and our startup expenditures. </a:t>
            </a:r>
            <a:endParaRPr lang="en-US" baseline="0" dirty="0"/>
          </a:p>
          <a:p>
            <a:r>
              <a:rPr lang="en-US" baseline="0" dirty="0" smtClean="0"/>
              <a:t>Natasha: In our startup expenditures, we included our computer, cellphone, and car which we already own. We will also need a DBA from Wethersfield, CT and business cards so that we can advertise our business.</a:t>
            </a:r>
          </a:p>
          <a:p>
            <a:r>
              <a:rPr lang="en-US" baseline="0" dirty="0" smtClean="0"/>
              <a:t>Fatima: Our return on investment is 153% equaling $1.53 and our return on sales is 23% equaling $0.23.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368174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In</a:t>
            </a:r>
            <a:r>
              <a:rPr lang="en-US" baseline="0" dirty="0" smtClean="0"/>
              <a:t> the future, we plan to hire 2 employees by the end of our second so they can help us get our appointments done. We also plan to expand our services that will include doing nails and waxing by the end of the third year.</a:t>
            </a:r>
          </a:p>
          <a:p>
            <a:r>
              <a:rPr lang="en-US" baseline="0" dirty="0" smtClean="0"/>
              <a:t>Natasha: We will donate 5% of our profits to the American Cancer Society. We want to donate to them because my uncle passed away recently from cancer and we would like to help find a cure.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5777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Natasha: Check out our Facebook page to learn more about our business.</a:t>
            </a:r>
          </a:p>
          <a:p>
            <a:pPr defTabSz="914372">
              <a:defRPr/>
            </a:pPr>
            <a:r>
              <a:rPr lang="en-US" altLang="en-US" dirty="0" smtClean="0"/>
              <a:t>Fatima: Thank</a:t>
            </a:r>
            <a:r>
              <a:rPr lang="en-US" altLang="en-US" baseline="0" dirty="0" smtClean="0"/>
              <a:t> you for your consideration of Holy Henna! Life’s more beautiful with henna. </a:t>
            </a:r>
          </a:p>
        </p:txBody>
      </p:sp>
    </p:spTree>
    <p:extLst>
      <p:ext uri="{BB962C8B-B14F-4D97-AF65-F5344CB8AC3E}">
        <p14:creationId xmlns:p14="http://schemas.microsoft.com/office/powerpoint/2010/main" val="400870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a:t>
            </a:r>
            <a:r>
              <a:rPr lang="en-US" baseline="0" dirty="0" smtClean="0"/>
              <a:t> Good morning/Afternoon. I am Natasha Khalid.</a:t>
            </a:r>
          </a:p>
          <a:p>
            <a:r>
              <a:rPr lang="en-US" baseline="0" dirty="0" smtClean="0"/>
              <a:t>Fatima: I am Fatima </a:t>
            </a:r>
            <a:r>
              <a:rPr lang="en-US" baseline="0" dirty="0" err="1" smtClean="0"/>
              <a:t>Velic</a:t>
            </a:r>
            <a:r>
              <a:rPr lang="en-US" baseline="0" dirty="0" smtClean="0"/>
              <a:t> and this is our business, Holy Henna!</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5965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Natasha:</a:t>
            </a:r>
            <a:r>
              <a:rPr lang="en-US" baseline="0" dirty="0" smtClean="0"/>
              <a:t> The problem that we are trying to fix is that there are people who want to get a tattoo, </a:t>
            </a:r>
            <a:r>
              <a:rPr lang="en-US" baseline="0" smtClean="0"/>
              <a:t>but aren’t </a:t>
            </a:r>
            <a:r>
              <a:rPr lang="en-US" baseline="0" dirty="0" smtClean="0"/>
              <a:t>sure if they can commit to the permanent mark on their body. Henna helps them with getting a visual preview of what the tattoo would look like.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Fatima: Currently there aren’t many people or places that provide henna tattoos for those visuals to be seen so they could come to us so that we can help them with that problem.</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307420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We provide customers with a destination</a:t>
            </a:r>
            <a:r>
              <a:rPr lang="en-US" baseline="0" dirty="0" smtClean="0"/>
              <a:t> to go and get henna done. If they would like, we can go to the customer and do the henna for them at their preferred destination. We are experienced in doing henna and know experienced people who would be able to help us out. </a:t>
            </a:r>
          </a:p>
          <a:p>
            <a:r>
              <a:rPr lang="en-US" baseline="0" dirty="0" smtClean="0"/>
              <a:t>Natasha: Since henna is temporary, the customers can get it an unlimited amount of times. Unlike a tattoo, the henna will fade away within a few weeks if you don’t like how it came out. We will also have a no refund policy incase the customer isn’t satisfied with the henna that they got.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9066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 We</a:t>
            </a:r>
            <a:r>
              <a:rPr lang="en-US" baseline="0" dirty="0" smtClean="0"/>
              <a:t> provide our customers with henna tattoos for any special occasion that they need.</a:t>
            </a:r>
            <a:endParaRPr lang="en-US" dirty="0" smtClean="0"/>
          </a:p>
          <a:p>
            <a:r>
              <a:rPr lang="en-US" dirty="0" smtClean="0"/>
              <a:t>Fatima: We will be open for appointments</a:t>
            </a:r>
            <a:r>
              <a:rPr lang="en-US" baseline="0" dirty="0" smtClean="0"/>
              <a:t> whenever one is needed. You can schedule the appointments either by calling us over the phone or leaving us a message on our Facebook page.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1286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We’re going to</a:t>
            </a:r>
            <a:r>
              <a:rPr lang="en-US" baseline="0" dirty="0" smtClean="0"/>
              <a:t> provide our customers with henna tattoos that can be customized or they can choose a premade design from our catalog.</a:t>
            </a:r>
          </a:p>
          <a:p>
            <a:r>
              <a:rPr lang="en-US" baseline="0" dirty="0" smtClean="0"/>
              <a:t>Natasha: Getting henna tattoos done with a group of friends or family will allow you to bond and create healthy relationships with them. Spending time with friends and family reduces stress and is proven to be healthy </a:t>
            </a:r>
            <a:r>
              <a:rPr lang="en-US" baseline="0" smtClean="0"/>
              <a:t>to the mind and body.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5777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Our economics of one unit</a:t>
            </a:r>
            <a:r>
              <a:rPr lang="en-US" baseline="0" dirty="0" smtClean="0"/>
              <a:t> is a party of 10 people. We chose this to be our EOU because we are already operational and have noticed that most of our customers come in a party that averages about 10 people.</a:t>
            </a:r>
          </a:p>
          <a:p>
            <a:r>
              <a:rPr lang="en-US" baseline="0" dirty="0" smtClean="0"/>
              <a:t>Natasha: It costs us $26.94 for each party. In those $26.94, our materials, labor, and other expenses are included in this amount. It will cost of $2.79 for all of the materials that we need.</a:t>
            </a:r>
          </a:p>
          <a:p>
            <a:r>
              <a:rPr lang="en-US" baseline="0" dirty="0" smtClean="0"/>
              <a:t>Fatima: Since it costs us $26.94 for each party, our selling price is $175.00. This leaves us with a profit of $148.06.</a:t>
            </a:r>
          </a:p>
          <a:p>
            <a:r>
              <a:rPr lang="en-US" baseline="0" dirty="0" smtClean="0"/>
              <a:t>Natasha: For our other expenses, we are spending $293.05. Our insurance, advertising, depreciation, and utilities are included in this total amount.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a:t>
            </a:r>
            <a:r>
              <a:rPr lang="en-US" baseline="0" dirty="0" smtClean="0"/>
              <a:t> Holy Henna is part of the consumer services industry and Americans spend $11 billion on this industry every year. Our target market in females of all ages who live in the Hartford County. These females are ones who like tattoos and would be willing to spend money on temporary tattoos before getting an actual one.</a:t>
            </a:r>
          </a:p>
          <a:p>
            <a:r>
              <a:rPr lang="en-US" baseline="0" dirty="0" smtClean="0"/>
              <a:t>Natasha: Out of the total population of Hartford County which is 898,000, 462,600 of those people fall into our target market population. We believe that we will be able to get 9,250 people to know about our business and will want us to provide our service to them. </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Fatima: To promote</a:t>
            </a:r>
            <a:r>
              <a:rPr lang="en-US" baseline="0" dirty="0" smtClean="0"/>
              <a:t> our business, we are going to be using various types of social media. We will be using </a:t>
            </a:r>
            <a:r>
              <a:rPr lang="en-US" baseline="0" dirty="0" err="1" smtClean="0"/>
              <a:t>instagram</a:t>
            </a:r>
            <a:r>
              <a:rPr lang="en-US" baseline="0" dirty="0" smtClean="0"/>
              <a:t> so that we could post pictures of our different designs and we will be using Facebook so we can post pictures to get out to our older target market who don’t use </a:t>
            </a:r>
            <a:r>
              <a:rPr lang="en-US" baseline="0" dirty="0" err="1" smtClean="0"/>
              <a:t>instagram</a:t>
            </a:r>
            <a:r>
              <a:rPr lang="en-US" baseline="0" dirty="0" smtClean="0"/>
              <a:t>.</a:t>
            </a:r>
          </a:p>
          <a:p>
            <a:r>
              <a:rPr lang="en-US" baseline="0" dirty="0" smtClean="0"/>
              <a:t>Natasha: When we go to our customers, we will be handing out our business cards to them after we finish a job. We believe that those customers will be so pleased with our services and talents that they will tell others about our business. </a:t>
            </a:r>
          </a:p>
          <a:p>
            <a:r>
              <a:rPr lang="en-US" baseline="0" dirty="0" smtClean="0"/>
              <a:t>Fatima: We will also be using signage that will go on our car in which we travel to and from different customers so that people from the outside can get familiar with our business.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95765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062361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51594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384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297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17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340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192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384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6743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667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05719-60C6-4F50-8ADE-5A9206F1B5F5}"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42970B-D3F7-455B-B431-EE4D6888DE51}" type="datetimeFigureOut">
              <a:rPr lang="en-US" smtClean="0">
                <a:solidFill>
                  <a:srgbClr val="D8D8D8"/>
                </a:solidFill>
              </a:rPr>
              <a:pPr/>
              <a:t>12/11/2014</a:t>
            </a:fld>
            <a:endParaRPr lang="en-US">
              <a:solidFill>
                <a:srgbClr val="D8D8D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D8D8D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05719-60C6-4F50-8ADE-5A9206F1B5F5}" type="slidenum">
              <a:rPr lang="en-US" smtClean="0">
                <a:solidFill>
                  <a:srgbClr val="D8D8D8"/>
                </a:solidFill>
              </a:rPr>
              <a:pPr/>
              <a:t>‹#›</a:t>
            </a:fld>
            <a:endParaRPr lang="en-US">
              <a:solidFill>
                <a:srgbClr val="D8D8D8"/>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5862213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64905" y="289560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97631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141120888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859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8" name="Footer Placeholder 7"/>
          <p:cNvSpPr>
            <a:spLocks noGrp="1"/>
          </p:cNvSpPr>
          <p:nvPr>
            <p:ph type="ftr" sz="quarter" idx="11"/>
          </p:nvPr>
        </p:nvSpPr>
        <p:spPr/>
        <p:txBody>
          <a:bodyPr/>
          <a:lstStyle/>
          <a:p>
            <a:endParaRPr lang="en-US">
              <a:solidFill>
                <a:srgbClr val="922122"/>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6834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4" name="Footer Placeholder 3"/>
          <p:cNvSpPr>
            <a:spLocks noGrp="1"/>
          </p:cNvSpPr>
          <p:nvPr>
            <p:ph type="ftr" sz="quarter" idx="11"/>
          </p:nvPr>
        </p:nvSpPr>
        <p:spPr/>
        <p:txBody>
          <a:bodyPr/>
          <a:lstStyle/>
          <a:p>
            <a:endParaRPr lang="en-US">
              <a:solidFill>
                <a:srgbClr val="922122"/>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777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3" name="Footer Placeholder 2"/>
          <p:cNvSpPr>
            <a:spLocks noGrp="1"/>
          </p:cNvSpPr>
          <p:nvPr>
            <p:ph type="ftr" sz="quarter" idx="11"/>
          </p:nvPr>
        </p:nvSpPr>
        <p:spPr/>
        <p:txBody>
          <a:bodyPr/>
          <a:lstStyle/>
          <a:p>
            <a:endParaRPr lang="en-US">
              <a:solidFill>
                <a:srgbClr val="922122"/>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360349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1603594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201377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7143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5098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8575205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777184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33605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672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011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202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406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667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400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1361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556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42970B-D3F7-455B-B431-EE4D6888DE51}" type="datetimeFigureOut">
              <a:rPr lang="en-US" smtClean="0">
                <a:solidFill>
                  <a:srgbClr val="D8D8D8"/>
                </a:solidFill>
              </a:rPr>
              <a:pPr/>
              <a:t>12/11/2014</a:t>
            </a:fld>
            <a:endParaRPr lang="en-US">
              <a:solidFill>
                <a:srgbClr val="D8D8D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D8D8D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05719-60C6-4F50-8ADE-5A9206F1B5F5}" type="slidenum">
              <a:rPr lang="en-US" smtClean="0">
                <a:solidFill>
                  <a:srgbClr val="D8D8D8"/>
                </a:solidFill>
              </a:rPr>
              <a:pPr/>
              <a:t>‹#›</a:t>
            </a:fld>
            <a:endParaRPr lang="en-US">
              <a:solidFill>
                <a:srgbClr val="D8D8D8"/>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D8D8D8">
                      <a:alpha val="60000"/>
                    </a:srgbClr>
                  </a:solidFill>
                </a:ln>
                <a:solidFill>
                  <a:srgbClr val="D8D8D8">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347647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993780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107930172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6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8" name="Footer Placeholder 7"/>
          <p:cNvSpPr>
            <a:spLocks noGrp="1"/>
          </p:cNvSpPr>
          <p:nvPr>
            <p:ph type="ftr" sz="quarter" idx="11"/>
          </p:nvPr>
        </p:nvSpPr>
        <p:spPr/>
        <p:txBody>
          <a:bodyPr/>
          <a:lstStyle/>
          <a:p>
            <a:endParaRPr lang="en-US">
              <a:solidFill>
                <a:srgbClr val="922122"/>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5530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4" name="Footer Placeholder 3"/>
          <p:cNvSpPr>
            <a:spLocks noGrp="1"/>
          </p:cNvSpPr>
          <p:nvPr>
            <p:ph type="ftr" sz="quarter" idx="11"/>
          </p:nvPr>
        </p:nvSpPr>
        <p:spPr/>
        <p:txBody>
          <a:bodyPr/>
          <a:lstStyle/>
          <a:p>
            <a:endParaRPr lang="en-US">
              <a:solidFill>
                <a:srgbClr val="922122"/>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933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3" name="Footer Placeholder 2"/>
          <p:cNvSpPr>
            <a:spLocks noGrp="1"/>
          </p:cNvSpPr>
          <p:nvPr>
            <p:ph type="ftr" sz="quarter" idx="11"/>
          </p:nvPr>
        </p:nvSpPr>
        <p:spPr/>
        <p:txBody>
          <a:bodyPr/>
          <a:lstStyle/>
          <a:p>
            <a:endParaRPr lang="en-US">
              <a:solidFill>
                <a:srgbClr val="922122"/>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1584343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3487139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6" name="Footer Placeholder 5"/>
          <p:cNvSpPr>
            <a:spLocks noGrp="1"/>
          </p:cNvSpPr>
          <p:nvPr>
            <p:ph type="ftr" sz="quarter" idx="11"/>
          </p:nvPr>
        </p:nvSpPr>
        <p:spPr/>
        <p:txBody>
          <a:bodyPr/>
          <a:lstStyle/>
          <a:p>
            <a:endParaRPr lang="en-US">
              <a:solidFill>
                <a:srgbClr val="922122"/>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3144503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4139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11"/>
          </p:nvPr>
        </p:nvSpPr>
        <p:spPr/>
        <p:txBody>
          <a:bodyPr/>
          <a:lstStyle/>
          <a:p>
            <a:endParaRPr lang="en-US">
              <a:solidFill>
                <a:srgbClr val="922122"/>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22122"/>
                </a:solidFill>
              </a:rPr>
              <a:pPr/>
              <a:t>‹#›</a:t>
            </a:fld>
            <a:endParaRPr lang="en-US">
              <a:solidFill>
                <a:srgbClr val="922122"/>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922122">
                      <a:lumMod val="60000"/>
                      <a:lumOff val="40000"/>
                    </a:srgbClr>
                  </a:solidFill>
                  <a:latin typeface="Wingdings" pitchFamily="2" charset="2"/>
                </a:rPr>
                <a:t></a:t>
              </a:r>
              <a:endParaRPr lang="en-US" sz="5400" dirty="0">
                <a:solidFill>
                  <a:srgbClr val="922122">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40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970B-D3F7-455B-B431-EE4D6888DE51}" type="datetimeFigureOut">
              <a:rPr lang="en-US" smtClean="0"/>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05719-60C6-4F50-8ADE-5A9206F1B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3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42970B-D3F7-455B-B431-EE4D6888DE51}" type="datetimeFigureOut">
              <a:rPr lang="en-US" smtClean="0"/>
              <a:pPr/>
              <a:t>12/11/2014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05719-60C6-4F50-8ADE-5A9206F1B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922122"/>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34160729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42970B-D3F7-455B-B431-EE4D6888DE51}" type="datetimeFigureOut">
              <a:rPr lang="en-US" smtClean="0">
                <a:solidFill>
                  <a:prstClr val="black">
                    <a:tint val="75000"/>
                  </a:prstClr>
                </a:solidFill>
              </a:rPr>
              <a:pPr/>
              <a:t>12/11/2014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55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42970B-D3F7-455B-B431-EE4D6888DE51}" type="datetimeFigureOut">
              <a:rPr lang="en-US" smtClean="0">
                <a:solidFill>
                  <a:srgbClr val="922122"/>
                </a:solidFill>
              </a:rPr>
              <a:pPr/>
              <a:t>12/11/2014</a:t>
            </a:fld>
            <a:endParaRPr lang="en-US">
              <a:solidFill>
                <a:srgbClr val="922122"/>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922122"/>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05719-60C6-4F50-8ADE-5A9206F1B5F5}" type="slidenum">
              <a:rPr lang="en-US" smtClean="0">
                <a:solidFill>
                  <a:srgbClr val="922122"/>
                </a:solidFill>
              </a:rPr>
              <a:pPr/>
              <a:t>‹#›</a:t>
            </a:fld>
            <a:endParaRPr lang="en-US">
              <a:solidFill>
                <a:srgbClr val="922122"/>
              </a:solidFill>
            </a:endParaRPr>
          </a:p>
        </p:txBody>
      </p:sp>
    </p:spTree>
    <p:extLst>
      <p:ext uri="{BB962C8B-B14F-4D97-AF65-F5344CB8AC3E}">
        <p14:creationId xmlns:p14="http://schemas.microsoft.com/office/powerpoint/2010/main" val="24587336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2" b="6666"/>
          <a:stretch/>
        </p:blipFill>
        <p:spPr>
          <a:xfrm>
            <a:off x="2438400" y="228600"/>
            <a:ext cx="4262438" cy="640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2737667"/>
              </p:ext>
            </p:extLst>
          </p:nvPr>
        </p:nvGraphicFramePr>
        <p:xfrm>
          <a:off x="457200" y="1676399"/>
          <a:ext cx="8229600" cy="2590800"/>
        </p:xfrm>
        <a:graphic>
          <a:graphicData uri="http://schemas.openxmlformats.org/drawingml/2006/table">
            <a:tbl>
              <a:tblPr firstRow="1" bandRow="1">
                <a:tableStyleId>{5C22544A-7EE6-4342-B048-85BDC9FD1C3A}</a:tableStyleId>
              </a:tblPr>
              <a:tblGrid>
                <a:gridCol w="2057400"/>
                <a:gridCol w="2057400"/>
                <a:gridCol w="2057400"/>
                <a:gridCol w="2057400"/>
              </a:tblGrid>
              <a:tr h="742950">
                <a:tc>
                  <a:txBody>
                    <a:bodyPr/>
                    <a:lstStyle/>
                    <a:p>
                      <a:endParaRPr lang="en-US" dirty="0"/>
                    </a:p>
                  </a:txBody>
                  <a:tcPr/>
                </a:tc>
                <a:tc>
                  <a:txBody>
                    <a:bodyPr/>
                    <a:lstStyle/>
                    <a:p>
                      <a:r>
                        <a:rPr lang="en-US" i="1" dirty="0" smtClean="0"/>
                        <a:t>Holy Henna!</a:t>
                      </a:r>
                      <a:endParaRPr lang="en-US" i="1" dirty="0"/>
                    </a:p>
                  </a:txBody>
                  <a:tcPr/>
                </a:tc>
                <a:tc>
                  <a:txBody>
                    <a:bodyPr/>
                    <a:lstStyle/>
                    <a:p>
                      <a:r>
                        <a:rPr lang="en-US" dirty="0" smtClean="0"/>
                        <a:t>Akiyo</a:t>
                      </a:r>
                      <a:r>
                        <a:rPr lang="en-US" baseline="0" dirty="0" smtClean="0"/>
                        <a:t> Henna Studio</a:t>
                      </a:r>
                      <a:endParaRPr lang="en-US" dirty="0"/>
                    </a:p>
                  </a:txBody>
                  <a:tcPr/>
                </a:tc>
                <a:tc>
                  <a:txBody>
                    <a:bodyPr/>
                    <a:lstStyle/>
                    <a:p>
                      <a:r>
                        <a:rPr lang="en-US" dirty="0" smtClean="0"/>
                        <a:t>Sacred Body Tattoo</a:t>
                      </a:r>
                      <a:endParaRPr lang="en-US" dirty="0"/>
                    </a:p>
                  </a:txBody>
                  <a:tcPr/>
                </a:tc>
              </a:tr>
              <a:tr h="628650">
                <a:tc>
                  <a:txBody>
                    <a:bodyPr/>
                    <a:lstStyle/>
                    <a:p>
                      <a:r>
                        <a:rPr lang="en-US" dirty="0" smtClean="0"/>
                        <a:t>Price</a:t>
                      </a:r>
                      <a:endParaRPr lang="en-US" dirty="0"/>
                    </a:p>
                  </a:txBody>
                  <a:tcPr/>
                </a:tc>
                <a:tc>
                  <a:txBody>
                    <a:bodyPr/>
                    <a:lstStyle/>
                    <a:p>
                      <a:r>
                        <a:rPr lang="en-US" b="0" i="1" dirty="0" smtClean="0"/>
                        <a:t>Affordable</a:t>
                      </a:r>
                      <a:endParaRPr lang="en-US" b="0" i="1" dirty="0"/>
                    </a:p>
                  </a:txBody>
                  <a:tcPr/>
                </a:tc>
                <a:tc>
                  <a:txBody>
                    <a:bodyPr/>
                    <a:lstStyle/>
                    <a:p>
                      <a:r>
                        <a:rPr lang="en-US" dirty="0" smtClean="0"/>
                        <a:t>High</a:t>
                      </a:r>
                      <a:endParaRPr lang="en-US" dirty="0"/>
                    </a:p>
                  </a:txBody>
                  <a:tcPr/>
                </a:tc>
                <a:tc>
                  <a:txBody>
                    <a:bodyPr/>
                    <a:lstStyle/>
                    <a:p>
                      <a:r>
                        <a:rPr lang="en-US" dirty="0" smtClean="0"/>
                        <a:t>Affordable</a:t>
                      </a:r>
                      <a:endParaRPr lang="en-US" dirty="0"/>
                    </a:p>
                  </a:txBody>
                  <a:tcPr/>
                </a:tc>
              </a:tr>
              <a:tr h="609600">
                <a:tc>
                  <a:txBody>
                    <a:bodyPr/>
                    <a:lstStyle/>
                    <a:p>
                      <a:r>
                        <a:rPr lang="en-US" dirty="0" smtClean="0"/>
                        <a:t>Service</a:t>
                      </a:r>
                      <a:endParaRPr lang="en-US" dirty="0"/>
                    </a:p>
                  </a:txBody>
                  <a:tcPr/>
                </a:tc>
                <a:tc>
                  <a:txBody>
                    <a:bodyPr/>
                    <a:lstStyle/>
                    <a:p>
                      <a:r>
                        <a:rPr lang="en-US" i="1" dirty="0" smtClean="0"/>
                        <a:t>Excellent</a:t>
                      </a:r>
                      <a:endParaRPr lang="en-US" i="1" dirty="0"/>
                    </a:p>
                  </a:txBody>
                  <a:tcPr/>
                </a:tc>
                <a:tc>
                  <a:txBody>
                    <a:bodyPr/>
                    <a:lstStyle/>
                    <a:p>
                      <a:r>
                        <a:rPr lang="en-US" dirty="0" smtClean="0"/>
                        <a:t>Excellent</a:t>
                      </a:r>
                      <a:endParaRPr lang="en-US" dirty="0"/>
                    </a:p>
                  </a:txBody>
                  <a:tcPr/>
                </a:tc>
                <a:tc>
                  <a:txBody>
                    <a:bodyPr/>
                    <a:lstStyle/>
                    <a:p>
                      <a:r>
                        <a:rPr lang="en-US" dirty="0" smtClean="0"/>
                        <a:t>Poor</a:t>
                      </a:r>
                      <a:endParaRPr lang="en-US" dirty="0"/>
                    </a:p>
                  </a:txBody>
                  <a:tcPr/>
                </a:tc>
              </a:tr>
              <a:tr h="609600">
                <a:tc>
                  <a:txBody>
                    <a:bodyPr/>
                    <a:lstStyle/>
                    <a:p>
                      <a:r>
                        <a:rPr lang="en-US" dirty="0" smtClean="0"/>
                        <a:t>Location</a:t>
                      </a:r>
                      <a:endParaRPr lang="en-US" dirty="0"/>
                    </a:p>
                  </a:txBody>
                  <a:tcPr/>
                </a:tc>
                <a:tc>
                  <a:txBody>
                    <a:bodyPr/>
                    <a:lstStyle/>
                    <a:p>
                      <a:r>
                        <a:rPr lang="en-US" i="1" dirty="0" smtClean="0"/>
                        <a:t>Hartford, CT</a:t>
                      </a:r>
                      <a:endParaRPr lang="en-US" i="1" dirty="0"/>
                    </a:p>
                  </a:txBody>
                  <a:tcPr/>
                </a:tc>
                <a:tc>
                  <a:txBody>
                    <a:bodyPr/>
                    <a:lstStyle/>
                    <a:p>
                      <a:r>
                        <a:rPr lang="en-US" dirty="0" smtClean="0"/>
                        <a:t>Astoria, NY</a:t>
                      </a:r>
                      <a:endParaRPr lang="en-US" dirty="0"/>
                    </a:p>
                  </a:txBody>
                  <a:tcPr/>
                </a:tc>
                <a:tc>
                  <a:txBody>
                    <a:bodyPr/>
                    <a:lstStyle/>
                    <a:p>
                      <a:r>
                        <a:rPr lang="en-US" dirty="0" smtClean="0"/>
                        <a:t>Enfield</a:t>
                      </a:r>
                      <a:r>
                        <a:rPr lang="en-US" baseline="0" dirty="0" smtClean="0"/>
                        <a:t>, CT</a:t>
                      </a:r>
                      <a:endParaRPr lang="en-US" dirty="0"/>
                    </a:p>
                  </a:txBody>
                  <a:tcPr/>
                </a:tc>
              </a:tr>
            </a:tbl>
          </a:graphicData>
        </a:graphic>
      </p:graphicFrame>
      <p:sp>
        <p:nvSpPr>
          <p:cNvPr id="2" name="Title 1"/>
          <p:cNvSpPr>
            <a:spLocks noGrp="1"/>
          </p:cNvSpPr>
          <p:nvPr>
            <p:ph type="title"/>
          </p:nvPr>
        </p:nvSpPr>
        <p:spPr>
          <a:xfrm>
            <a:off x="0" y="570156"/>
            <a:ext cx="9144000" cy="1054250"/>
          </a:xfrm>
        </p:spPr>
        <p:txBody>
          <a:bodyPr/>
          <a:lstStyle/>
          <a:p>
            <a:r>
              <a:rPr lang="en-US" dirty="0" smtClean="0"/>
              <a:t>Competition</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9015988"/>
              </p:ext>
            </p:extLst>
          </p:nvPr>
        </p:nvGraphicFramePr>
        <p:xfrm>
          <a:off x="457200" y="4495800"/>
          <a:ext cx="8229600" cy="1158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 Our prices are very affordable</a:t>
                      </a:r>
                      <a:r>
                        <a:rPr lang="en-US" sz="1600" baseline="0" dirty="0" smtClean="0"/>
                        <a:t> for quality henna tattoos</a:t>
                      </a:r>
                      <a:endParaRPr lang="en-US" sz="1600" dirty="0" smtClean="0"/>
                    </a:p>
                    <a:p>
                      <a:r>
                        <a:rPr lang="en-US" sz="1600" dirty="0" smtClean="0"/>
                        <a:t>2. We</a:t>
                      </a:r>
                      <a:r>
                        <a:rPr lang="en-US" sz="1600" baseline="0" dirty="0" smtClean="0"/>
                        <a:t> treat our customers with lots of respect and care</a:t>
                      </a:r>
                      <a:endParaRPr lang="en-US" sz="1600" dirty="0" smtClean="0"/>
                    </a:p>
                    <a:p>
                      <a:r>
                        <a:rPr lang="en-US" sz="1600" dirty="0" smtClean="0"/>
                        <a:t>3. We are local and can travel all over</a:t>
                      </a:r>
                      <a:r>
                        <a:rPr lang="en-US" sz="1600" baseline="0" dirty="0" smtClean="0"/>
                        <a:t> the Hartford County area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Qualifications</a:t>
            </a:r>
            <a:endParaRPr lang="en-US" dirty="0">
              <a:latin typeface="Book Antiqua" panose="02040602050305030304" pitchFamily="18"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5" name="Content Placeholder 4"/>
          <p:cNvSpPr>
            <a:spLocks noGrp="1"/>
          </p:cNvSpPr>
          <p:nvPr>
            <p:ph idx="1"/>
          </p:nvPr>
        </p:nvSpPr>
        <p:spPr/>
        <p:txBody>
          <a:bodyPr/>
          <a:lstStyle/>
          <a:p>
            <a:pPr>
              <a:buClr>
                <a:schemeClr val="accent3">
                  <a:lumMod val="60000"/>
                  <a:lumOff val="40000"/>
                </a:schemeClr>
              </a:buClr>
            </a:pPr>
            <a:r>
              <a:rPr lang="en-US" dirty="0" smtClean="0">
                <a:solidFill>
                  <a:schemeClr val="accent3">
                    <a:lumMod val="75000"/>
                  </a:schemeClr>
                </a:solidFill>
                <a:cs typeface="Arial" panose="020B0604020202020204" pitchFamily="34" charset="0"/>
              </a:rPr>
              <a:t>Currently operational</a:t>
            </a:r>
          </a:p>
          <a:p>
            <a:pPr>
              <a:buClr>
                <a:schemeClr val="accent3">
                  <a:lumMod val="60000"/>
                  <a:lumOff val="40000"/>
                </a:schemeClr>
              </a:buClr>
            </a:pPr>
            <a:r>
              <a:rPr lang="en-US" dirty="0" smtClean="0">
                <a:solidFill>
                  <a:schemeClr val="accent3">
                    <a:lumMod val="75000"/>
                  </a:schemeClr>
                </a:solidFill>
                <a:cs typeface="Arial" panose="020B0604020202020204" pitchFamily="34" charset="0"/>
              </a:rPr>
              <a:t>Family members and friends with experience</a:t>
            </a:r>
          </a:p>
          <a:p>
            <a:pPr>
              <a:buClr>
                <a:schemeClr val="accent3">
                  <a:lumMod val="60000"/>
                  <a:lumOff val="40000"/>
                </a:schemeClr>
              </a:buClr>
            </a:pPr>
            <a:r>
              <a:rPr lang="en-US" dirty="0" smtClean="0">
                <a:solidFill>
                  <a:schemeClr val="accent3">
                    <a:lumMod val="75000"/>
                  </a:schemeClr>
                </a:solidFill>
                <a:cs typeface="Arial" panose="020B0604020202020204" pitchFamily="34" charset="0"/>
              </a:rPr>
              <a:t>Speak Punjabi and Bosnian</a:t>
            </a:r>
          </a:p>
          <a:p>
            <a:pPr>
              <a:buClr>
                <a:schemeClr val="accent3">
                  <a:lumMod val="60000"/>
                  <a:lumOff val="40000"/>
                </a:schemeClr>
              </a:buClr>
            </a:pPr>
            <a:r>
              <a:rPr lang="en-US" dirty="0" smtClean="0">
                <a:solidFill>
                  <a:schemeClr val="accent3">
                    <a:lumMod val="75000"/>
                  </a:schemeClr>
                </a:solidFill>
                <a:cs typeface="Arial" panose="020B0604020202020204" pitchFamily="34" charset="0"/>
              </a:rPr>
              <a:t>Have taken a Marketing and Entrepreneurship class </a:t>
            </a:r>
            <a:endParaRPr lang="en-US" dirty="0">
              <a:solidFill>
                <a:schemeClr val="accent3">
                  <a:lumMod val="75000"/>
                </a:schemeClr>
              </a:solidFill>
              <a:cs typeface="Arial" panose="020B0604020202020204" pitchFamily="34" charset="0"/>
            </a:endParaRPr>
          </a:p>
        </p:txBody>
      </p:sp>
    </p:spTree>
    <p:extLst>
      <p:ext uri="{BB962C8B-B14F-4D97-AF65-F5344CB8AC3E}">
        <p14:creationId xmlns:p14="http://schemas.microsoft.com/office/powerpoint/2010/main" val="2727088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1964033"/>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533400"/>
            <a:ext cx="9144000" cy="1054250"/>
          </a:xfrm>
        </p:spPr>
        <p:txBody>
          <a:bodyPr/>
          <a:lstStyle/>
          <a:p>
            <a:r>
              <a:rPr lang="en-US" dirty="0" smtClean="0"/>
              <a:t>Sales Projections</a:t>
            </a:r>
            <a:endParaRPr lang="en-US" dirty="0"/>
          </a:p>
        </p:txBody>
      </p:sp>
      <p:sp>
        <p:nvSpPr>
          <p:cNvPr id="6" name="TextBox 5"/>
          <p:cNvSpPr txBox="1"/>
          <p:nvPr/>
        </p:nvSpPr>
        <p:spPr>
          <a:xfrm>
            <a:off x="1524000" y="1708665"/>
            <a:ext cx="1828800" cy="646331"/>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u="sng" dirty="0" smtClean="0">
                <a:solidFill>
                  <a:srgbClr val="6D1819"/>
                </a:solidFill>
                <a:ea typeface="ＭＳ Ｐゴシック" pitchFamily="-112" charset="-128"/>
                <a:cs typeface="Arial" pitchFamily="34" charset="0"/>
              </a:rPr>
              <a:t>Total Units</a:t>
            </a:r>
          </a:p>
          <a:p>
            <a:pPr algn="ctr">
              <a:defRPr/>
            </a:pPr>
            <a:r>
              <a:rPr lang="en-US" b="1" dirty="0" smtClean="0"/>
              <a:t>35</a:t>
            </a:r>
            <a:endParaRPr lang="en-US" b="1" dirty="0"/>
          </a:p>
        </p:txBody>
      </p:sp>
      <p:sp>
        <p:nvSpPr>
          <p:cNvPr id="8" name="TextBox 7"/>
          <p:cNvSpPr txBox="1"/>
          <p:nvPr/>
        </p:nvSpPr>
        <p:spPr>
          <a:xfrm>
            <a:off x="3733800" y="1707178"/>
            <a:ext cx="1828800" cy="646331"/>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u="sng" dirty="0" smtClean="0">
                <a:solidFill>
                  <a:srgbClr val="6D1819"/>
                </a:solidFill>
                <a:ea typeface="ＭＳ Ｐゴシック" pitchFamily="-112" charset="-128"/>
                <a:cs typeface="Arial" pitchFamily="34" charset="0"/>
              </a:rPr>
              <a:t>Gross Revenue</a:t>
            </a:r>
          </a:p>
          <a:p>
            <a:pPr algn="ctr">
              <a:defRPr/>
            </a:pPr>
            <a:r>
              <a:rPr lang="en-US" b="1" dirty="0" smtClean="0">
                <a:solidFill>
                  <a:srgbClr val="6D1819"/>
                </a:solidFill>
                <a:cs typeface="Arial" pitchFamily="34" charset="0"/>
              </a:rPr>
              <a:t>$6,125</a:t>
            </a:r>
            <a:endParaRPr lang="en-US" b="1" dirty="0">
              <a:solidFill>
                <a:prstClr val="black"/>
              </a:solidFill>
            </a:endParaRPr>
          </a:p>
        </p:txBody>
      </p:sp>
      <p:sp>
        <p:nvSpPr>
          <p:cNvPr id="9" name="TextBox 8"/>
          <p:cNvSpPr txBox="1"/>
          <p:nvPr/>
        </p:nvSpPr>
        <p:spPr>
          <a:xfrm>
            <a:off x="5943600" y="1707177"/>
            <a:ext cx="1828800" cy="646331"/>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u="sng" dirty="0" smtClean="0">
                <a:solidFill>
                  <a:srgbClr val="6D1819"/>
                </a:solidFill>
                <a:ea typeface="ＭＳ Ｐゴシック" pitchFamily="-112" charset="-128"/>
                <a:cs typeface="Arial" pitchFamily="34" charset="0"/>
              </a:rPr>
              <a:t>Net Profit</a:t>
            </a:r>
          </a:p>
          <a:p>
            <a:pPr algn="ctr">
              <a:defRPr/>
            </a:pPr>
            <a:r>
              <a:rPr lang="en-US" b="1" smtClean="0">
                <a:solidFill>
                  <a:srgbClr val="6D1819"/>
                </a:solidFill>
                <a:cs typeface="Arial" pitchFamily="34" charset="0"/>
              </a:rPr>
              <a:t>$1,416</a:t>
            </a:r>
            <a:endParaRPr lang="en-US" b="1" dirty="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spTree>
    <p:extLst>
      <p:ext uri="{BB962C8B-B14F-4D97-AF65-F5344CB8AC3E}">
        <p14:creationId xmlns:p14="http://schemas.microsoft.com/office/powerpoint/2010/main" val="83956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53399813"/>
              </p:ext>
            </p:extLst>
          </p:nvPr>
        </p:nvGraphicFramePr>
        <p:xfrm>
          <a:off x="1066800" y="1600200"/>
          <a:ext cx="7162801" cy="3169920"/>
        </p:xfrm>
        <a:graphic>
          <a:graphicData uri="http://schemas.openxmlformats.org/drawingml/2006/table">
            <a:tbl>
              <a:tblPr/>
              <a:tblGrid>
                <a:gridCol w="2302329"/>
                <a:gridCol w="3532033"/>
                <a:gridCol w="1328439"/>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lgn="l">
                        <a:spcBef>
                          <a:spcPts val="0"/>
                        </a:spcBef>
                        <a:spcAft>
                          <a:spcPts val="0"/>
                        </a:spcAft>
                      </a:pPr>
                      <a:r>
                        <a:rPr lang="en-US" sz="1600" dirty="0" smtClean="0">
                          <a:latin typeface="+mn-lt"/>
                          <a:ea typeface="Times New Roman"/>
                          <a:cs typeface="Times New Roman"/>
                        </a:rPr>
                        <a:t>Computer/Cellphone</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Business Communications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go to and from locations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Wethersfield, CT</a:t>
                      </a:r>
                      <a:endParaRPr lang="en-US" sz="1600" baseline="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Inventory</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be able to start up our business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 Cards and Paper Goods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advertise our business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$30.00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$880.00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$925.00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2" name="Title 1"/>
          <p:cNvSpPr>
            <a:spLocks noGrp="1"/>
          </p:cNvSpPr>
          <p:nvPr>
            <p:ph type="title"/>
          </p:nvPr>
        </p:nvSpPr>
        <p:spPr>
          <a:xfrm>
            <a:off x="0" y="457200"/>
            <a:ext cx="9144000" cy="1054250"/>
          </a:xfrm>
        </p:spPr>
        <p:txBody>
          <a:bodyPr/>
          <a:lstStyle/>
          <a:p>
            <a:r>
              <a:rPr lang="en-US" dirty="0" smtClean="0"/>
              <a:t>Start-up Funds</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61132162"/>
              </p:ext>
            </p:extLst>
          </p:nvPr>
        </p:nvGraphicFramePr>
        <p:xfrm>
          <a:off x="1981200" y="4953000"/>
          <a:ext cx="6858000" cy="838200"/>
        </p:xfrm>
        <a:graphic>
          <a:graphicData uri="http://schemas.openxmlformats.org/drawingml/2006/table">
            <a:tbl>
              <a:tblPr/>
              <a:tblGrid>
                <a:gridCol w="2590800"/>
                <a:gridCol w="194583"/>
                <a:gridCol w="1332139"/>
                <a:gridCol w="605517"/>
                <a:gridCol w="2134961"/>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$1,416</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8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153%</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endParaRPr lang="en-US" sz="18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$1.53</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$925</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51851897"/>
              </p:ext>
            </p:extLst>
          </p:nvPr>
        </p:nvGraphicFramePr>
        <p:xfrm>
          <a:off x="1981200" y="5895726"/>
          <a:ext cx="6858001" cy="838200"/>
        </p:xfrm>
        <a:graphic>
          <a:graphicData uri="http://schemas.openxmlformats.org/drawingml/2006/table">
            <a:tbl>
              <a:tblPr/>
              <a:tblGrid>
                <a:gridCol w="2553511"/>
                <a:gridCol w="263167"/>
                <a:gridCol w="1347107"/>
                <a:gridCol w="612322"/>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$1,416</a:t>
                      </a:r>
                      <a:endParaRPr lang="en-US" sz="16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6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23%</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$0.23</a:t>
                      </a:r>
                      <a:endParaRPr lang="en-US" sz="16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$6,125</a:t>
                      </a:r>
                      <a:endParaRPr lang="en-US" sz="16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745505" cy="3877815"/>
          </a:xfrm>
        </p:spPr>
        <p:txBody>
          <a:bodyPr>
            <a:normAutofit lnSpcReduction="10000"/>
          </a:bodyPr>
          <a:lstStyle/>
          <a:p>
            <a:pPr lvl="0">
              <a:buClr>
                <a:srgbClr val="DA5D5E"/>
              </a:buClr>
            </a:pPr>
            <a:r>
              <a:rPr lang="en-US" sz="2800" u="sng" dirty="0">
                <a:solidFill>
                  <a:srgbClr val="6D1819">
                    <a:lumMod val="85000"/>
                    <a:lumOff val="15000"/>
                  </a:srgbClr>
                </a:solidFill>
              </a:rPr>
              <a:t>Future plans</a:t>
            </a:r>
            <a:r>
              <a:rPr lang="en-US" sz="2800" dirty="0">
                <a:solidFill>
                  <a:srgbClr val="6D1819">
                    <a:lumMod val="85000"/>
                    <a:lumOff val="15000"/>
                  </a:srgbClr>
                </a:solidFill>
              </a:rPr>
              <a:t>: </a:t>
            </a:r>
            <a:r>
              <a:rPr lang="en-US" sz="2800" dirty="0" smtClean="0">
                <a:solidFill>
                  <a:srgbClr val="6D1819">
                    <a:lumMod val="85000"/>
                    <a:lumOff val="15000"/>
                  </a:srgbClr>
                </a:solidFill>
              </a:rPr>
              <a:t>We plan to hire 2 employees by the end of our second year and expand our services to include doing nails and waxing by the end of the third year.</a:t>
            </a:r>
          </a:p>
          <a:p>
            <a:pPr marL="0" indent="0">
              <a:buNone/>
            </a:pPr>
            <a:endParaRPr lang="en-US" sz="2800" dirty="0"/>
          </a:p>
          <a:p>
            <a:endParaRPr lang="en-US" sz="2800" dirty="0" smtClean="0"/>
          </a:p>
          <a:p>
            <a:r>
              <a:rPr lang="en-US" sz="2800" u="sng" dirty="0" smtClean="0"/>
              <a:t>Philanthropy</a:t>
            </a:r>
            <a:r>
              <a:rPr lang="en-US" sz="2800" dirty="0"/>
              <a:t>: We will donate 5% of our </a:t>
            </a:r>
            <a:r>
              <a:rPr lang="en-US" sz="2800" dirty="0" smtClean="0"/>
              <a:t>yearly net </a:t>
            </a:r>
            <a:r>
              <a:rPr lang="en-US" sz="2800" dirty="0"/>
              <a:t>profit to the American Cancer </a:t>
            </a:r>
            <a:r>
              <a:rPr lang="en-US" sz="2800" dirty="0" smtClean="0"/>
              <a:t>Society</a:t>
            </a:r>
            <a:endParaRPr lang="en-US" sz="2800" dirty="0"/>
          </a:p>
          <a:p>
            <a:endParaRPr lang="en-US"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2" descr="http://thegivingeffect.com/sites/default/files/140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026496"/>
            <a:ext cx="3048000" cy="183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37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sp3d prstMaterial="softEdge"/>
          </a:bodyPr>
          <a:lstStyle/>
          <a:p>
            <a:pPr eaLnBrk="1" hangingPunct="1"/>
            <a:r>
              <a:rPr lang="en-US" altLang="en-US" dirty="0" smtClean="0">
                <a:ln>
                  <a:noFill/>
                </a:ln>
                <a:solidFill>
                  <a:schemeClr val="accent2"/>
                </a:solidFill>
              </a:rPr>
              <a:t>Life’s more beautiful with henna</a:t>
            </a:r>
            <a:endParaRPr altLang="en-US" dirty="0" smtClean="0">
              <a:ln>
                <a:noFill/>
              </a:ln>
              <a:solidFill>
                <a:schemeClr val="accent2"/>
              </a:solidFill>
            </a:endParaRPr>
          </a:p>
        </p:txBody>
      </p:sp>
      <p:sp>
        <p:nvSpPr>
          <p:cNvPr id="5" name="Rectangle 4"/>
          <p:cNvSpPr/>
          <p:nvPr/>
        </p:nvSpPr>
        <p:spPr>
          <a:xfrm>
            <a:off x="1447800" y="1828800"/>
            <a:ext cx="6192715" cy="3352800"/>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prstClr val="white"/>
                </a:solidFill>
                <a:latin typeface="Myriad Web Pro" pitchFamily="34" charset="0"/>
                <a:ea typeface="+mj-ea"/>
                <a:cs typeface="+mj-cs"/>
              </a:rPr>
              <a:t>Thank you for your consideration of</a:t>
            </a:r>
            <a:br>
              <a:rPr lang="en-US" sz="2800" b="1" dirty="0">
                <a:solidFill>
                  <a:prstClr val="white"/>
                </a:solidFill>
                <a:latin typeface="Myriad Web Pro" pitchFamily="34" charset="0"/>
                <a:ea typeface="+mj-ea"/>
                <a:cs typeface="+mj-cs"/>
              </a:rPr>
            </a:br>
            <a:endParaRPr lang="en-US" sz="2800" b="1" dirty="0">
              <a:solidFill>
                <a:prstClr val="white"/>
              </a:solidFill>
              <a:latin typeface="Myriad Web Pro" pitchFamily="34" charset="0"/>
              <a:ea typeface="+mj-ea"/>
              <a:cs typeface="+mj-cs"/>
            </a:endParaRPr>
          </a:p>
          <a:p>
            <a:pPr algn="ctr">
              <a:defRPr/>
            </a:pPr>
            <a:r>
              <a:rPr lang="en-US" sz="4000" b="1" i="1" dirty="0" smtClean="0">
                <a:solidFill>
                  <a:prstClr val="white"/>
                </a:solidFill>
                <a:latin typeface="Book Antiqua" panose="02040602050305030304" pitchFamily="18" charset="0"/>
                <a:ea typeface="+mj-ea"/>
                <a:cs typeface="+mj-cs"/>
              </a:rPr>
              <a:t>Holy Henna!</a:t>
            </a:r>
            <a:endParaRPr lang="en-US" sz="2800" b="1" i="1" dirty="0">
              <a:solidFill>
                <a:prstClr val="white"/>
              </a:solidFill>
              <a:latin typeface="Book Antiqua" panose="02040602050305030304" pitchFamily="18" charset="0"/>
              <a:ea typeface="+mj-ea"/>
              <a:cs typeface="+mj-cs"/>
            </a:endParaRPr>
          </a:p>
        </p:txBody>
      </p:sp>
      <p:sp>
        <p:nvSpPr>
          <p:cNvPr id="3" name="TextBox 2"/>
          <p:cNvSpPr txBox="1"/>
          <p:nvPr/>
        </p:nvSpPr>
        <p:spPr>
          <a:xfrm>
            <a:off x="1447799" y="5638800"/>
            <a:ext cx="6192715" cy="461665"/>
          </a:xfrm>
          <a:prstGeom prst="rect">
            <a:avLst/>
          </a:prstGeom>
          <a:noFill/>
        </p:spPr>
        <p:txBody>
          <a:bodyPr wrap="square" rtlCol="0">
            <a:spAutoFit/>
          </a:bodyPr>
          <a:lstStyle/>
          <a:p>
            <a:pPr algn="ctr"/>
            <a:r>
              <a:rPr lang="en-US" sz="2400" dirty="0" smtClean="0">
                <a:solidFill>
                  <a:srgbClr val="C0504D">
                    <a:lumMod val="75000"/>
                  </a:srgbClr>
                </a:solidFill>
                <a:latin typeface="Book Antiqua" panose="02040602050305030304" pitchFamily="18" charset="0"/>
              </a:rPr>
              <a:t>Visit us at: facebook.com/</a:t>
            </a:r>
            <a:r>
              <a:rPr lang="en-US" sz="2400" dirty="0" err="1" smtClean="0">
                <a:solidFill>
                  <a:srgbClr val="C0504D">
                    <a:lumMod val="75000"/>
                  </a:srgbClr>
                </a:solidFill>
                <a:latin typeface="Book Antiqua" panose="02040602050305030304" pitchFamily="18" charset="0"/>
              </a:rPr>
              <a:t>holyhennasmsa</a:t>
            </a:r>
            <a:endParaRPr lang="en-US" sz="2400" dirty="0">
              <a:solidFill>
                <a:srgbClr val="C0504D">
                  <a:lumMod val="75000"/>
                </a:srgbClr>
              </a:solidFill>
              <a:latin typeface="Book Antiqua" panose="02040602050305030304" pitchFamily="18" charset="0"/>
            </a:endParaRPr>
          </a:p>
        </p:txBody>
      </p:sp>
    </p:spTree>
    <p:extLst>
      <p:ext uri="{BB962C8B-B14F-4D97-AF65-F5344CB8AC3E}">
        <p14:creationId xmlns:p14="http://schemas.microsoft.com/office/powerpoint/2010/main" val="406529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9144000" cy="657474"/>
          </a:xfrm>
        </p:spPr>
        <p:txBody>
          <a:bodyPr>
            <a:normAutofit fontScale="32500" lnSpcReduction="20000"/>
          </a:bodyPr>
          <a:lstStyle/>
          <a:p>
            <a:pPr marL="0" indent="0" algn="ctr">
              <a:buNone/>
            </a:pPr>
            <a:r>
              <a:rPr lang="en-US" sz="12300" dirty="0" smtClean="0">
                <a:solidFill>
                  <a:schemeClr val="accent3">
                    <a:lumMod val="75000"/>
                  </a:schemeClr>
                </a:solidFill>
              </a:rPr>
              <a:t>Natasha Khalid &amp; Fatima </a:t>
            </a:r>
            <a:r>
              <a:rPr lang="en-US" sz="12300" dirty="0" err="1" smtClean="0">
                <a:solidFill>
                  <a:schemeClr val="accent3">
                    <a:lumMod val="75000"/>
                  </a:schemeClr>
                </a:solidFill>
              </a:rPr>
              <a:t>Velic</a:t>
            </a:r>
            <a:endParaRPr lang="en-US" sz="12300" dirty="0" smtClean="0">
              <a:solidFill>
                <a:schemeClr val="accent3">
                  <a:lumMod val="75000"/>
                </a:schemeClr>
              </a:solidFill>
            </a:endParaRPr>
          </a:p>
          <a:p>
            <a:pPr marL="0" indent="0" algn="ctr">
              <a:buNone/>
            </a:pPr>
            <a:endParaRPr lang="en-US" dirty="0"/>
          </a:p>
        </p:txBody>
      </p:sp>
      <p:sp>
        <p:nvSpPr>
          <p:cNvPr id="2" name="Title 1"/>
          <p:cNvSpPr>
            <a:spLocks noGrp="1"/>
          </p:cNvSpPr>
          <p:nvPr>
            <p:ph type="title"/>
          </p:nvPr>
        </p:nvSpPr>
        <p:spPr/>
        <p:txBody>
          <a:bodyPr/>
          <a:lstStyle/>
          <a:p>
            <a:r>
              <a:rPr lang="en-US" sz="6000" dirty="0" smtClean="0">
                <a:latin typeface="Book Antiqua" panose="02040602050305030304" pitchFamily="18" charset="0"/>
              </a:rPr>
              <a:t>Holy Henna!</a:t>
            </a:r>
            <a:endParaRPr lang="en-US" sz="6000" dirty="0">
              <a:latin typeface="Book Antiqua" panose="02040602050305030304" pitchFamily="18"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310034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aren’t many places that do henna designs</a:t>
            </a:r>
          </a:p>
          <a:p>
            <a:r>
              <a:rPr lang="en-US" dirty="0" smtClean="0"/>
              <a:t>People don’t know how to do henna for themselves</a:t>
            </a:r>
          </a:p>
          <a:p>
            <a:r>
              <a:rPr lang="en-US" dirty="0" smtClean="0"/>
              <a:t>People want tattoos, but not permanent ones </a:t>
            </a:r>
            <a:endParaRPr lang="en-US" dirty="0"/>
          </a:p>
        </p:txBody>
      </p:sp>
      <p:sp>
        <p:nvSpPr>
          <p:cNvPr id="2" name="Title 1"/>
          <p:cNvSpPr>
            <a:spLocks noGrp="1"/>
          </p:cNvSpPr>
          <p:nvPr>
            <p:ph type="title"/>
          </p:nvPr>
        </p:nvSpPr>
        <p:spPr/>
        <p:txBody>
          <a:bodyPr/>
          <a:lstStyle/>
          <a:p>
            <a:r>
              <a:rPr lang="en-US" dirty="0" smtClean="0"/>
              <a:t>The Problem</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Customers can come to us or be reached at their preferred destination </a:t>
            </a:r>
          </a:p>
          <a:p>
            <a:r>
              <a:rPr lang="en-US" dirty="0" smtClean="0"/>
              <a:t>We are experienced in doing henna</a:t>
            </a:r>
          </a:p>
          <a:p>
            <a:r>
              <a:rPr lang="en-US" dirty="0" smtClean="0"/>
              <a:t>Henna is temporary </a:t>
            </a:r>
          </a:p>
          <a:p>
            <a:endParaRPr lang="en-US" dirty="0" smtClean="0"/>
          </a:p>
        </p:txBody>
      </p:sp>
      <p:sp>
        <p:nvSpPr>
          <p:cNvPr id="2" name="Title 1"/>
          <p:cNvSpPr>
            <a:spLocks noGrp="1"/>
          </p:cNvSpPr>
          <p:nvPr>
            <p:ph type="title"/>
          </p:nvPr>
        </p:nvSpPr>
        <p:spPr/>
        <p:txBody>
          <a:bodyPr>
            <a:normAutofit/>
          </a:bodyPr>
          <a:lstStyle/>
          <a:p>
            <a:r>
              <a:rPr lang="en-US" dirty="0" smtClean="0"/>
              <a:t>Our Solution</a:t>
            </a:r>
            <a:endParaRPr lang="en-US" b="1"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1834055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Henna tattoo designs for any special occasion </a:t>
            </a:r>
          </a:p>
          <a:p>
            <a:r>
              <a:rPr lang="en-US" dirty="0"/>
              <a:t>Open for </a:t>
            </a:r>
            <a:r>
              <a:rPr lang="en-US" dirty="0" smtClean="0"/>
              <a:t>appointments</a:t>
            </a:r>
          </a:p>
          <a:p>
            <a:r>
              <a:rPr lang="en-US" dirty="0" smtClean="0"/>
              <a:t>Easy to contact us</a:t>
            </a:r>
          </a:p>
          <a:p>
            <a:r>
              <a:rPr lang="en-US" dirty="0" smtClean="0"/>
              <a:t>Consultations</a:t>
            </a:r>
          </a:p>
          <a:p>
            <a:endParaRPr lang="en-US" dirty="0"/>
          </a:p>
        </p:txBody>
      </p:sp>
      <p:sp>
        <p:nvSpPr>
          <p:cNvPr id="2" name="Title 1"/>
          <p:cNvSpPr>
            <a:spLocks noGrp="1"/>
          </p:cNvSpPr>
          <p:nvPr>
            <p:ph type="title"/>
          </p:nvPr>
        </p:nvSpPr>
        <p:spPr/>
        <p:txBody>
          <a:bodyPr>
            <a:normAutofit/>
          </a:bodyPr>
          <a:lstStyle/>
          <a:p>
            <a:r>
              <a:rPr lang="en-US" dirty="0" smtClean="0"/>
              <a:t>Service</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8" name="Picture 2" descr="Twitter"/>
          <p:cNvPicPr>
            <a:picLocks noChangeAspect="1" noChangeArrowheads="1"/>
          </p:cNvPicPr>
          <p:nvPr/>
        </p:nvPicPr>
        <p:blipFill rotWithShape="1">
          <a:blip r:embed="rId4">
            <a:extLst>
              <a:ext uri="{28A0092B-C50C-407E-A947-70E740481C1C}">
                <a14:useLocalDpi xmlns:a14="http://schemas.microsoft.com/office/drawing/2010/main" val="0"/>
              </a:ext>
            </a:extLst>
          </a:blip>
          <a:srcRect b="2823"/>
          <a:stretch/>
        </p:blipFill>
        <p:spPr bwMode="auto">
          <a:xfrm>
            <a:off x="4572000" y="2838633"/>
            <a:ext cx="3824215" cy="37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5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745505" cy="4030215"/>
          </a:xfrm>
        </p:spPr>
        <p:txBody>
          <a:bodyPr/>
          <a:lstStyle/>
          <a:p>
            <a:r>
              <a:rPr lang="en-US" sz="2800" u="sng" dirty="0" smtClean="0"/>
              <a:t>Mission Statement</a:t>
            </a:r>
            <a:r>
              <a:rPr lang="en-US" sz="2800" dirty="0" smtClean="0"/>
              <a:t>: Holy Henna will provide our customers with henna tattoos that are unique and beautiful</a:t>
            </a:r>
          </a:p>
          <a:p>
            <a:endParaRPr lang="en-US" sz="2800" dirty="0"/>
          </a:p>
          <a:p>
            <a:endParaRPr lang="en-US" sz="2800" dirty="0" smtClean="0"/>
          </a:p>
          <a:p>
            <a:r>
              <a:rPr lang="en-US" sz="2800" u="sng" dirty="0" smtClean="0"/>
              <a:t>Social Impact</a:t>
            </a:r>
            <a:r>
              <a:rPr lang="en-US" sz="2800" dirty="0" smtClean="0"/>
              <a:t>: Friendship and family bonding is proven to be healthy to </a:t>
            </a:r>
            <a:r>
              <a:rPr lang="en-US" sz="2800" dirty="0"/>
              <a:t>the mind and </a:t>
            </a:r>
            <a:r>
              <a:rPr lang="en-US" sz="2800" dirty="0" smtClean="0"/>
              <a:t>body</a:t>
            </a:r>
            <a:endParaRPr lang="en-US" sz="2800" dirty="0"/>
          </a:p>
          <a:p>
            <a:endParaRPr lang="en-US"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305156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50179246"/>
              </p:ext>
            </p:extLst>
          </p:nvPr>
        </p:nvGraphicFramePr>
        <p:xfrm>
          <a:off x="5181600" y="1371600"/>
          <a:ext cx="3733802" cy="5181600"/>
        </p:xfrm>
        <a:graphic>
          <a:graphicData uri="http://schemas.openxmlformats.org/drawingml/2006/table">
            <a:tbl>
              <a:tblPr firstRow="1" bandRow="1">
                <a:tableStyleId>{073A0DAA-6AF3-43AB-8588-CEC1D06C72B9}</a:tableStyleId>
              </a:tblPr>
              <a:tblGrid>
                <a:gridCol w="1866901"/>
                <a:gridCol w="1866901"/>
              </a:tblGrid>
              <a:tr h="4267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$2.79</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algn="ctr"/>
                      <a:r>
                        <a:rPr lang="en-US" sz="1500" b="1" dirty="0" smtClean="0"/>
                        <a:t>Disposable Gloves</a:t>
                      </a:r>
                      <a:endParaRPr lang="en-US" sz="1500" b="1" dirty="0"/>
                    </a:p>
                  </a:txBody>
                  <a:tcPr/>
                </a:tc>
                <a:tc>
                  <a:txBody>
                    <a:bodyPr/>
                    <a:lstStyle/>
                    <a:p>
                      <a:pPr algn="ctr"/>
                      <a:r>
                        <a:rPr lang="en-US" sz="1600" b="1" dirty="0" smtClean="0"/>
                        <a:t>$0.78</a:t>
                      </a:r>
                      <a:endParaRPr lang="en-US" sz="1600" b="1" dirty="0"/>
                    </a:p>
                  </a:txBody>
                  <a:tcPr/>
                </a:tc>
              </a:tr>
              <a:tr h="218993">
                <a:tc>
                  <a:txBody>
                    <a:bodyPr/>
                    <a:lstStyle/>
                    <a:p>
                      <a:pPr algn="ctr"/>
                      <a:r>
                        <a:rPr lang="en-US" sz="1600" b="1" dirty="0" smtClean="0"/>
                        <a:t>Henna Tubes</a:t>
                      </a:r>
                      <a:endParaRPr lang="en-US" sz="1600" b="1" dirty="0"/>
                    </a:p>
                  </a:txBody>
                  <a:tcPr/>
                </a:tc>
                <a:tc>
                  <a:txBody>
                    <a:bodyPr/>
                    <a:lstStyle/>
                    <a:p>
                      <a:pPr algn="ctr"/>
                      <a:r>
                        <a:rPr lang="en-US" sz="1600" b="1" dirty="0" smtClean="0"/>
                        <a:t>$1.04</a:t>
                      </a:r>
                      <a:endParaRPr lang="en-US" sz="1600" b="1" dirty="0"/>
                    </a:p>
                  </a:txBody>
                  <a:tcPr/>
                </a:tc>
              </a:tr>
              <a:tr h="218993">
                <a:tc>
                  <a:txBody>
                    <a:bodyPr/>
                    <a:lstStyle/>
                    <a:p>
                      <a:pPr algn="ctr"/>
                      <a:r>
                        <a:rPr lang="en-US" sz="1600" b="1" dirty="0" smtClean="0"/>
                        <a:t>Paper towels</a:t>
                      </a:r>
                      <a:endParaRPr lang="en-US" sz="1600" b="1" dirty="0"/>
                    </a:p>
                  </a:txBody>
                  <a:tcPr/>
                </a:tc>
                <a:tc>
                  <a:txBody>
                    <a:bodyPr/>
                    <a:lstStyle/>
                    <a:p>
                      <a:pPr algn="ctr"/>
                      <a:r>
                        <a:rPr lang="en-US" sz="1600" b="1" dirty="0" smtClean="0"/>
                        <a:t>$0.97</a:t>
                      </a: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r>
                        <a:rPr lang="en-US" sz="1600" b="1" dirty="0" smtClean="0"/>
                        <a:t>Fixed Expenses</a:t>
                      </a:r>
                      <a:endParaRPr lang="en-US" sz="1600" b="1" dirty="0"/>
                    </a:p>
                  </a:txBody>
                  <a:tcPr/>
                </a:tc>
                <a:tc>
                  <a:txBody>
                    <a:bodyPr/>
                    <a:lstStyle/>
                    <a:p>
                      <a:pPr algn="ctr"/>
                      <a:r>
                        <a:rPr lang="en-US" sz="1600" b="1" dirty="0" smtClean="0"/>
                        <a:t>Total:  $293.05</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algn="ctr"/>
                      <a:r>
                        <a:rPr lang="en-US" sz="1600" b="1" dirty="0" smtClean="0"/>
                        <a:t>Insurance</a:t>
                      </a:r>
                      <a:endParaRPr lang="en-US" sz="1600" b="1" dirty="0"/>
                    </a:p>
                  </a:txBody>
                  <a:tcPr/>
                </a:tc>
                <a:tc>
                  <a:txBody>
                    <a:bodyPr/>
                    <a:lstStyle/>
                    <a:p>
                      <a:pPr algn="ctr"/>
                      <a:r>
                        <a:rPr lang="en-US" sz="1600" b="1" dirty="0" smtClean="0"/>
                        <a:t>$177.09</a:t>
                      </a:r>
                      <a:endParaRPr lang="en-US" sz="1600" b="1" dirty="0"/>
                    </a:p>
                  </a:txBody>
                  <a:tcPr/>
                </a:tc>
              </a:tr>
              <a:tr h="218993">
                <a:tc>
                  <a:txBody>
                    <a:bodyPr/>
                    <a:lstStyle/>
                    <a:p>
                      <a:pPr algn="ctr"/>
                      <a:r>
                        <a:rPr lang="en-US" sz="1600" b="1" dirty="0" smtClean="0"/>
                        <a:t>Advertising</a:t>
                      </a:r>
                      <a:endParaRPr lang="en-US" sz="1600" b="1" dirty="0"/>
                    </a:p>
                  </a:txBody>
                  <a:tcPr/>
                </a:tc>
                <a:tc>
                  <a:txBody>
                    <a:bodyPr/>
                    <a:lstStyle/>
                    <a:p>
                      <a:pPr algn="ctr"/>
                      <a:r>
                        <a:rPr lang="en-US" sz="1600" b="1" dirty="0" smtClean="0"/>
                        <a:t>$2.00</a:t>
                      </a:r>
                      <a:endParaRPr lang="en-US" sz="1600" b="1" dirty="0"/>
                    </a:p>
                  </a:txBody>
                  <a:tcPr/>
                </a:tc>
              </a:tr>
              <a:tr h="218993">
                <a:tc>
                  <a:txBody>
                    <a:bodyPr/>
                    <a:lstStyle/>
                    <a:p>
                      <a:pPr algn="ctr"/>
                      <a:r>
                        <a:rPr lang="en-US" sz="1600" b="1" dirty="0" smtClean="0"/>
                        <a:t>Depreciation</a:t>
                      </a:r>
                      <a:endParaRPr lang="en-US" sz="1600" b="1" dirty="0"/>
                    </a:p>
                  </a:txBody>
                  <a:tcPr/>
                </a:tc>
                <a:tc>
                  <a:txBody>
                    <a:bodyPr/>
                    <a:lstStyle/>
                    <a:p>
                      <a:pPr algn="ctr"/>
                      <a:r>
                        <a:rPr lang="en-US" sz="1600" b="1" dirty="0" smtClean="0"/>
                        <a:t>$103.96</a:t>
                      </a:r>
                      <a:endParaRPr lang="en-US" sz="1600" b="1" dirty="0"/>
                    </a:p>
                  </a:txBody>
                  <a:tcPr/>
                </a:tc>
              </a:tr>
              <a:tr h="218993">
                <a:tc>
                  <a:txBody>
                    <a:bodyPr/>
                    <a:lstStyle/>
                    <a:p>
                      <a:pPr algn="ctr"/>
                      <a:r>
                        <a:rPr lang="en-US" sz="1600" b="1" dirty="0" smtClean="0"/>
                        <a:t>Utilities/Rent</a:t>
                      </a:r>
                      <a:endParaRPr lang="en-US" sz="1600" b="1" dirty="0"/>
                    </a:p>
                  </a:txBody>
                  <a:tcPr/>
                </a:tc>
                <a:tc>
                  <a:txBody>
                    <a:bodyPr/>
                    <a:lstStyle/>
                    <a:p>
                      <a:pPr algn="ctr"/>
                      <a:r>
                        <a:rPr lang="en-US" sz="1600" b="1" dirty="0" smtClean="0"/>
                        <a:t>$10.00</a:t>
                      </a:r>
                      <a:endParaRPr lang="en-US" sz="1600" b="1" dirty="0"/>
                    </a:p>
                  </a:txBody>
                  <a:tcPr/>
                </a:tc>
              </a:tr>
            </a:tbl>
          </a:graphicData>
        </a:graphic>
      </p:graphicFrame>
      <p:sp>
        <p:nvSpPr>
          <p:cNvPr id="2" name="Title 1"/>
          <p:cNvSpPr>
            <a:spLocks noGrp="1"/>
          </p:cNvSpPr>
          <p:nvPr>
            <p:ph type="title"/>
          </p:nvPr>
        </p:nvSpPr>
        <p:spPr>
          <a:xfrm>
            <a:off x="457200" y="152400"/>
            <a:ext cx="8229600" cy="1143000"/>
          </a:xfrm>
        </p:spPr>
        <p:txBody>
          <a:bodyPr/>
          <a:lstStyle/>
          <a:p>
            <a:r>
              <a:rPr lang="en-US" sz="4800" dirty="0" smtClean="0"/>
              <a:t>Business Model</a:t>
            </a:r>
            <a:endParaRPr lang="en-US" sz="4800" dirty="0"/>
          </a:p>
        </p:txBody>
      </p:sp>
      <p:graphicFrame>
        <p:nvGraphicFramePr>
          <p:cNvPr id="11" name="Content Placeholder 5"/>
          <p:cNvGraphicFramePr>
            <a:graphicFrameLocks/>
          </p:cNvGraphicFramePr>
          <p:nvPr>
            <p:extLst>
              <p:ext uri="{D42A27DB-BD31-4B8C-83A1-F6EECF244321}">
                <p14:modId xmlns:p14="http://schemas.microsoft.com/office/powerpoint/2010/main" val="2240479809"/>
              </p:ext>
            </p:extLst>
          </p:nvPr>
        </p:nvGraphicFramePr>
        <p:xfrm>
          <a:off x="304800" y="2438400"/>
          <a:ext cx="4572000" cy="2073262"/>
        </p:xfrm>
        <a:graphic>
          <a:graphicData uri="http://schemas.openxmlformats.org/drawingml/2006/table">
            <a:tbl>
              <a:tblPr/>
              <a:tblGrid>
                <a:gridCol w="2590800"/>
                <a:gridCol w="1066800"/>
                <a:gridCol w="914400"/>
              </a:tblGrid>
              <a:tr h="33147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mn-lt"/>
                          <a:ea typeface="Times New Roman"/>
                          <a:cs typeface="Times New Roman"/>
                        </a:rPr>
                        <a:t>Selling </a:t>
                      </a:r>
                      <a:r>
                        <a:rPr lang="en-US" sz="1600" b="1" dirty="0" smtClean="0">
                          <a:latin typeface="+mn-lt"/>
                          <a:ea typeface="Times New Roman"/>
                          <a:cs typeface="Times New Roman"/>
                        </a:rPr>
                        <a:t>Price</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mn-lt"/>
                          <a:ea typeface="Times New Roman"/>
                          <a:cs typeface="Times New Roman"/>
                        </a:rPr>
                        <a:t>$175.00</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400" dirty="0" smtClean="0">
                          <a:latin typeface="+mn-lt"/>
                          <a:ea typeface="Times New Roman"/>
                          <a:cs typeface="Times New Roman"/>
                        </a:rPr>
                        <a:t>      Cost of var.</a:t>
                      </a:r>
                      <a:r>
                        <a:rPr lang="en-US" sz="1400" baseline="0" dirty="0" smtClean="0">
                          <a:latin typeface="+mn-lt"/>
                          <a:ea typeface="Times New Roman"/>
                          <a:cs typeface="Times New Roman"/>
                        </a:rPr>
                        <a:t> </a:t>
                      </a:r>
                      <a:r>
                        <a:rPr lang="en-US" sz="1400" dirty="0" smtClean="0">
                          <a:latin typeface="+mn-lt"/>
                          <a:ea typeface="Times New Roman"/>
                          <a:cs typeface="Times New Roman"/>
                        </a:rPr>
                        <a:t>materials</a:t>
                      </a:r>
                      <a:r>
                        <a:rPr lang="en-US" sz="1400" baseline="0" dirty="0" smtClean="0">
                          <a:latin typeface="+mn-lt"/>
                          <a:ea typeface="Times New Roman"/>
                          <a:cs typeface="Times New Roman"/>
                        </a:rPr>
                        <a:t> exp.</a:t>
                      </a:r>
                      <a:endParaRPr lang="en-US" sz="14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$2.79</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400" dirty="0" smtClean="0">
                          <a:latin typeface="+mn-lt"/>
                          <a:ea typeface="Times New Roman"/>
                          <a:cs typeface="Times New Roman"/>
                        </a:rPr>
                        <a:t>      Cost</a:t>
                      </a:r>
                      <a:r>
                        <a:rPr lang="en-US" sz="1400" baseline="0" dirty="0" smtClean="0">
                          <a:latin typeface="+mn-lt"/>
                          <a:ea typeface="Times New Roman"/>
                          <a:cs typeface="Times New Roman"/>
                        </a:rPr>
                        <a:t> of l</a:t>
                      </a:r>
                      <a:r>
                        <a:rPr lang="en-US" sz="1400" dirty="0" smtClean="0">
                          <a:latin typeface="+mn-lt"/>
                          <a:ea typeface="Times New Roman"/>
                          <a:cs typeface="Times New Roman"/>
                        </a:rPr>
                        <a:t>abor </a:t>
                      </a:r>
                      <a:endParaRPr lang="en-US" sz="14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$21.75</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400" dirty="0" smtClean="0">
                          <a:latin typeface="+mn-lt"/>
                          <a:ea typeface="Times New Roman"/>
                          <a:cs typeface="Times New Roman"/>
                        </a:rPr>
                        <a:t>      Other</a:t>
                      </a:r>
                      <a:r>
                        <a:rPr lang="en-US" sz="1400" baseline="0" dirty="0" smtClean="0">
                          <a:latin typeface="+mn-lt"/>
                          <a:ea typeface="Times New Roman"/>
                          <a:cs typeface="Times New Roman"/>
                        </a:rPr>
                        <a:t> variable costs</a:t>
                      </a:r>
                      <a:endParaRPr lang="en-US" sz="14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$2.40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mn-lt"/>
                          <a:ea typeface="Times New Roman"/>
                          <a:cs typeface="Times New Roman"/>
                        </a:rPr>
                        <a:t>Total</a:t>
                      </a:r>
                      <a:r>
                        <a:rPr lang="en-US" sz="1600" b="1" baseline="0" dirty="0" smtClean="0">
                          <a:latin typeface="+mn-lt"/>
                          <a:ea typeface="Times New Roman"/>
                          <a:cs typeface="Times New Roman"/>
                        </a:rPr>
                        <a:t> COGS/ COSS</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$26.94</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mn-lt"/>
                          <a:ea typeface="Times New Roman"/>
                          <a:cs typeface="Times New Roman"/>
                        </a:rPr>
                        <a:t>Contribution </a:t>
                      </a:r>
                      <a:r>
                        <a:rPr lang="en-US" sz="1600" b="1" dirty="0" smtClean="0">
                          <a:latin typeface="+mn-lt"/>
                          <a:ea typeface="Times New Roman"/>
                          <a:cs typeface="Times New Roman"/>
                        </a:rPr>
                        <a:t>Margin</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$148.06</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70613389"/>
              </p:ext>
            </p:extLst>
          </p:nvPr>
        </p:nvGraphicFramePr>
        <p:xfrm>
          <a:off x="304800" y="1371600"/>
          <a:ext cx="4572000" cy="670560"/>
        </p:xfrm>
        <a:graphic>
          <a:graphicData uri="http://schemas.openxmlformats.org/drawingml/2006/table">
            <a:tbl>
              <a:tblPr firstRow="1" bandRow="1">
                <a:tableStyleId>{5C22544A-7EE6-4342-B048-85BDC9FD1C3A}</a:tableStyleId>
              </a:tblPr>
              <a:tblGrid>
                <a:gridCol w="4572000"/>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Party of 10 people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40656962"/>
              </p:ext>
            </p:extLst>
          </p:nvPr>
        </p:nvGraphicFramePr>
        <p:xfrm>
          <a:off x="304800" y="4876800"/>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$293.05</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mn-lt"/>
                          <a:ea typeface="Times New Roman"/>
                        </a:rPr>
                        <a:t>=</a:t>
                      </a:r>
                      <a:endParaRPr lang="en-US" sz="1800" dirty="0">
                        <a:latin typeface="+mn-lt"/>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1.98</a:t>
                      </a:r>
                      <a:endParaRPr lang="en-US" sz="16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mn-lt"/>
                          <a:ea typeface="Times New Roman"/>
                        </a:rPr>
                        <a:t>≈</a:t>
                      </a:r>
                      <a:endParaRPr lang="en-US" sz="1800" dirty="0">
                        <a:latin typeface="+mn-lt"/>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2</a:t>
                      </a:r>
                      <a:r>
                        <a:rPr lang="en-US" sz="1600" b="1" baseline="0" dirty="0" smtClean="0">
                          <a:latin typeface="+mn-lt"/>
                          <a:ea typeface="Times New Roman"/>
                        </a:rPr>
                        <a:t> parties</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$148.06</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4040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1"/>
            <p:extLst>
              <p:ext uri="{D42A27DB-BD31-4B8C-83A1-F6EECF244321}">
                <p14:modId xmlns:p14="http://schemas.microsoft.com/office/powerpoint/2010/main" val="4174555599"/>
              </p:ext>
            </p:extLst>
          </p:nvPr>
        </p:nvGraphicFramePr>
        <p:xfrm>
          <a:off x="3810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mtClean="0">
                          <a:solidFill>
                            <a:schemeClr val="tx1"/>
                          </a:solidFill>
                        </a:rPr>
                        <a:t>Females</a:t>
                      </a:r>
                      <a:r>
                        <a:rPr lang="en-US" sz="1600" b="0" baseline="0" smtClean="0">
                          <a:solidFill>
                            <a:schemeClr val="tx1"/>
                          </a:solidFill>
                        </a:rPr>
                        <a:t> of all ages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Hartford</a:t>
                      </a:r>
                      <a:r>
                        <a:rPr lang="en-US" sz="1600" b="0" baseline="0" dirty="0" smtClean="0">
                          <a:solidFill>
                            <a:schemeClr val="tx1"/>
                          </a:solidFill>
                        </a:rPr>
                        <a:t> County, CT</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People</a:t>
                      </a:r>
                      <a:r>
                        <a:rPr lang="en-US" sz="1600" b="0" baseline="0" dirty="0" smtClean="0">
                          <a:solidFill>
                            <a:schemeClr val="tx1"/>
                          </a:solidFill>
                        </a:rPr>
                        <a:t> who </a:t>
                      </a:r>
                      <a:r>
                        <a:rPr lang="en-US" sz="1600" b="0" baseline="0" smtClean="0">
                          <a:solidFill>
                            <a:schemeClr val="tx1"/>
                          </a:solidFill>
                        </a:rPr>
                        <a:t>like tattoos</a:t>
                      </a:r>
                      <a:endParaRPr lang="en-US" sz="1600" b="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People who are willing to spend money on a temporary tattoo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0" y="304800"/>
            <a:ext cx="9144000" cy="1054250"/>
          </a:xfrm>
        </p:spPr>
        <p:txBody>
          <a:bodyPr/>
          <a:lstStyle/>
          <a:p>
            <a:r>
              <a:rPr lang="en-US" dirty="0" smtClean="0"/>
              <a:t>Market Analysis</a:t>
            </a:r>
            <a:endParaRPr lang="en-US" dirty="0"/>
          </a:p>
        </p:txBody>
      </p:sp>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01719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898,000</a:t>
                </a:r>
                <a:endParaRPr lang="en-US" b="1" dirty="0">
                  <a:solidFill>
                    <a:schemeClr val="tx1"/>
                  </a:solidFill>
                  <a:ea typeface="Times New Roman"/>
                  <a:cs typeface="Times New Roman"/>
                </a:endParaRPr>
              </a:p>
            </p:txBody>
          </p:sp>
          <p:sp>
            <p:nvSpPr>
              <p:cNvPr id="22" name="Rectangle 21"/>
              <p:cNvSpPr/>
              <p:nvPr/>
            </p:nvSpPr>
            <p:spPr>
              <a:xfrm>
                <a:off x="6477000" y="4129391"/>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1727640482"/>
              </p:ext>
            </p:extLst>
          </p:nvPr>
        </p:nvGraphicFramePr>
        <p:xfrm>
          <a:off x="381000" y="1397000"/>
          <a:ext cx="8229600" cy="94996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Consumer Services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11</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494316"/>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462,600</a:t>
            </a:r>
            <a:endParaRPr lang="en-US" b="1" dirty="0">
              <a:solidFill>
                <a:schemeClr val="tx1"/>
              </a:solidFill>
              <a:ea typeface="Times New Roman"/>
              <a:cs typeface="Times New Roman"/>
            </a:endParaRPr>
          </a:p>
        </p:txBody>
      </p:sp>
      <p:sp>
        <p:nvSpPr>
          <p:cNvPr id="18" name="Rectangle 17"/>
          <p:cNvSpPr/>
          <p:nvPr/>
        </p:nvSpPr>
        <p:spPr>
          <a:xfrm>
            <a:off x="6625936" y="5765873"/>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smtClean="0">
                <a:solidFill>
                  <a:schemeClr val="tx1"/>
                </a:solidFill>
                <a:ea typeface="Times New Roman"/>
                <a:cs typeface="Times New Roman"/>
              </a:rPr>
              <a:t>9,250</a:t>
            </a:r>
            <a:endParaRPr lang="en-US" b="1" dirty="0">
              <a:solidFill>
                <a:schemeClr val="tx1"/>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1" y="5895724"/>
            <a:ext cx="1828801" cy="9622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Social media</a:t>
            </a:r>
            <a:endParaRPr lang="en-US" dirty="0"/>
          </a:p>
          <a:p>
            <a:pPr marL="0" indent="0">
              <a:buNone/>
            </a:pPr>
            <a:r>
              <a:rPr lang="en-US" dirty="0"/>
              <a:t> </a:t>
            </a:r>
            <a:r>
              <a:rPr lang="en-US" dirty="0" smtClean="0"/>
              <a:t>    -Facebook</a:t>
            </a:r>
          </a:p>
          <a:p>
            <a:pPr marL="0" indent="0">
              <a:buNone/>
            </a:pPr>
            <a:r>
              <a:rPr lang="en-US" dirty="0" smtClean="0"/>
              <a:t>     -</a:t>
            </a:r>
            <a:r>
              <a:rPr lang="en-US" dirty="0" err="1" smtClean="0"/>
              <a:t>Instagram</a:t>
            </a:r>
            <a:endParaRPr lang="en-US" dirty="0" smtClean="0"/>
          </a:p>
          <a:p>
            <a:r>
              <a:rPr lang="en-US" dirty="0" smtClean="0"/>
              <a:t>Word of mouth</a:t>
            </a:r>
          </a:p>
          <a:p>
            <a:r>
              <a:rPr lang="en-US" dirty="0" smtClean="0"/>
              <a:t>Business cards</a:t>
            </a:r>
          </a:p>
          <a:p>
            <a:r>
              <a:rPr lang="en-US" dirty="0" smtClean="0"/>
              <a:t>Car signage</a:t>
            </a:r>
          </a:p>
        </p:txBody>
      </p:sp>
      <p:sp>
        <p:nvSpPr>
          <p:cNvPr id="2" name="Title 1"/>
          <p:cNvSpPr>
            <a:spLocks noGrp="1"/>
          </p:cNvSpPr>
          <p:nvPr>
            <p:ph type="title"/>
          </p:nvPr>
        </p:nvSpPr>
        <p:spPr/>
        <p:txBody>
          <a:bodyPr/>
          <a:lstStyle/>
          <a:p>
            <a:r>
              <a:rPr lang="en-US" dirty="0" smtClean="0"/>
              <a:t>Marketing and Sales</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descr="C:\Users\freshmen\Downloads\IMG_65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358792"/>
            <a:ext cx="2295052" cy="40660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eshmen\Downloads\IMG_65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4824" y="2358793"/>
            <a:ext cx="2290731" cy="4066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enna">
      <a:dk1>
        <a:srgbClr val="6D1819"/>
      </a:dk1>
      <a:lt1>
        <a:srgbClr val="FFFFFF"/>
      </a:lt1>
      <a:dk2>
        <a:srgbClr val="922122"/>
      </a:dk2>
      <a:lt2>
        <a:srgbClr val="D8D8D8"/>
      </a:lt2>
      <a:accent1>
        <a:srgbClr val="DA5D5E"/>
      </a:accent1>
      <a:accent2>
        <a:srgbClr val="DA5D5E"/>
      </a:accent2>
      <a:accent3>
        <a:srgbClr val="C32D2E"/>
      </a:accent3>
      <a:accent4>
        <a:srgbClr val="84AA33"/>
      </a:accent4>
      <a:accent5>
        <a:srgbClr val="964305"/>
      </a:accent5>
      <a:accent6>
        <a:srgbClr val="475A8D"/>
      </a:accent6>
      <a:hlink>
        <a:srgbClr val="8DC765"/>
      </a:hlink>
      <a:folHlink>
        <a:srgbClr val="AA8A1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1_Hardcover">
  <a:themeElements>
    <a:clrScheme name="Henna">
      <a:dk1>
        <a:srgbClr val="6D1819"/>
      </a:dk1>
      <a:lt1>
        <a:sysClr val="window" lastClr="FFFFFF"/>
      </a:lt1>
      <a:dk2>
        <a:srgbClr val="922122"/>
      </a:dk2>
      <a:lt2>
        <a:srgbClr val="D8D8D8"/>
      </a:lt2>
      <a:accent1>
        <a:srgbClr val="DA5D5E"/>
      </a:accent1>
      <a:accent2>
        <a:srgbClr val="DA5D5E"/>
      </a:accent2>
      <a:accent3>
        <a:srgbClr val="C32D2E"/>
      </a:accent3>
      <a:accent4>
        <a:srgbClr val="84AA33"/>
      </a:accent4>
      <a:accent5>
        <a:srgbClr val="964305"/>
      </a:accent5>
      <a:accent6>
        <a:srgbClr val="475A8D"/>
      </a:accent6>
      <a:hlink>
        <a:srgbClr val="8DC765"/>
      </a:hlink>
      <a:folHlink>
        <a:srgbClr val="AA8A1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2_Hardcover">
  <a:themeElements>
    <a:clrScheme name="Henna">
      <a:dk1>
        <a:srgbClr val="6D1819"/>
      </a:dk1>
      <a:lt1>
        <a:sysClr val="window" lastClr="FFFFFF"/>
      </a:lt1>
      <a:dk2>
        <a:srgbClr val="922122"/>
      </a:dk2>
      <a:lt2>
        <a:srgbClr val="D8D8D8"/>
      </a:lt2>
      <a:accent1>
        <a:srgbClr val="DA5D5E"/>
      </a:accent1>
      <a:accent2>
        <a:srgbClr val="DA5D5E"/>
      </a:accent2>
      <a:accent3>
        <a:srgbClr val="C32D2E"/>
      </a:accent3>
      <a:accent4>
        <a:srgbClr val="84AA33"/>
      </a:accent4>
      <a:accent5>
        <a:srgbClr val="964305"/>
      </a:accent5>
      <a:accent6>
        <a:srgbClr val="475A8D"/>
      </a:accent6>
      <a:hlink>
        <a:srgbClr val="8DC765"/>
      </a:hlink>
      <a:folHlink>
        <a:srgbClr val="AA8A1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3_Hardcover">
  <a:themeElements>
    <a:clrScheme name="Henna">
      <a:dk1>
        <a:srgbClr val="6D1819"/>
      </a:dk1>
      <a:lt1>
        <a:srgbClr val="FFFFFF"/>
      </a:lt1>
      <a:dk2>
        <a:srgbClr val="922122"/>
      </a:dk2>
      <a:lt2>
        <a:srgbClr val="D8D8D8"/>
      </a:lt2>
      <a:accent1>
        <a:srgbClr val="DA5D5E"/>
      </a:accent1>
      <a:accent2>
        <a:srgbClr val="DA5D5E"/>
      </a:accent2>
      <a:accent3>
        <a:srgbClr val="C32D2E"/>
      </a:accent3>
      <a:accent4>
        <a:srgbClr val="84AA33"/>
      </a:accent4>
      <a:accent5>
        <a:srgbClr val="964305"/>
      </a:accent5>
      <a:accent6>
        <a:srgbClr val="475A8D"/>
      </a:accent6>
      <a:hlink>
        <a:srgbClr val="8DC765"/>
      </a:hlink>
      <a:folHlink>
        <a:srgbClr val="AA8A1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4_Hardcover">
  <a:themeElements>
    <a:clrScheme name="Henna">
      <a:dk1>
        <a:srgbClr val="6D1819"/>
      </a:dk1>
      <a:lt1>
        <a:sysClr val="window" lastClr="FFFFFF"/>
      </a:lt1>
      <a:dk2>
        <a:srgbClr val="922122"/>
      </a:dk2>
      <a:lt2>
        <a:srgbClr val="D8D8D8"/>
      </a:lt2>
      <a:accent1>
        <a:srgbClr val="DA5D5E"/>
      </a:accent1>
      <a:accent2>
        <a:srgbClr val="DA5D5E"/>
      </a:accent2>
      <a:accent3>
        <a:srgbClr val="C32D2E"/>
      </a:accent3>
      <a:accent4>
        <a:srgbClr val="84AA33"/>
      </a:accent4>
      <a:accent5>
        <a:srgbClr val="964305"/>
      </a:accent5>
      <a:accent6>
        <a:srgbClr val="475A8D"/>
      </a:accent6>
      <a:hlink>
        <a:srgbClr val="8DC765"/>
      </a:hlink>
      <a:folHlink>
        <a:srgbClr val="AA8A1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2251</TotalTime>
  <Words>1881</Words>
  <Application>Microsoft Office PowerPoint</Application>
  <PresentationFormat>On-screen Show (4:3)</PresentationFormat>
  <Paragraphs>227</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Office Theme</vt:lpstr>
      <vt:lpstr>Hardcover</vt:lpstr>
      <vt:lpstr>1_Hardcover</vt:lpstr>
      <vt:lpstr>2_Hardcover</vt:lpstr>
      <vt:lpstr>3_Hardcover</vt:lpstr>
      <vt:lpstr>4_Hardcover</vt:lpstr>
      <vt:lpstr>PowerPoint Presentation</vt:lpstr>
      <vt:lpstr>Holy Henna!</vt:lpstr>
      <vt:lpstr>The Problem</vt:lpstr>
      <vt:lpstr>Our Solution</vt:lpstr>
      <vt:lpstr>Service</vt:lpstr>
      <vt:lpstr>PowerPoint Presentation</vt:lpstr>
      <vt:lpstr>Business Model</vt:lpstr>
      <vt:lpstr>Market Analysis</vt:lpstr>
      <vt:lpstr>Marketing and Sales</vt:lpstr>
      <vt:lpstr>Competition</vt:lpstr>
      <vt:lpstr>Qualifications</vt:lpstr>
      <vt:lpstr>Sales Projections</vt:lpstr>
      <vt:lpstr>Start-up Funds</vt:lpstr>
      <vt:lpstr>PowerPoint Presentation</vt:lpstr>
      <vt:lpstr>Life’s more beautiful with henna</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355</cp:revision>
  <dcterms:created xsi:type="dcterms:W3CDTF">2012-02-07T20:01:29Z</dcterms:created>
  <dcterms:modified xsi:type="dcterms:W3CDTF">2014-12-11T19:30:06Z</dcterms:modified>
</cp:coreProperties>
</file>