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59858" autoAdjust="0"/>
  </p:normalViewPr>
  <p:slideViewPr>
    <p:cSldViewPr>
      <p:cViewPr varScale="1">
        <p:scale>
          <a:sx n="104" d="100"/>
          <a:sy n="104" d="100"/>
        </p:scale>
        <p:origin x="-84"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title>
    <c:autoTitleDeleted val="0"/>
    <c:plotArea>
      <c:layout>
        <c:manualLayout>
          <c:layoutTarget val="inner"/>
          <c:xMode val="edge"/>
          <c:yMode val="edge"/>
          <c:x val="0.1370359219803407"/>
          <c:y val="0.17548732703250886"/>
          <c:w val="0.71921465699140563"/>
          <c:h val="0.66742491070572663"/>
        </c:manualLayout>
      </c:layout>
      <c:barChart>
        <c:barDir val="col"/>
        <c:grouping val="clustered"/>
        <c:varyColors val="0"/>
        <c:ser>
          <c:idx val="0"/>
          <c:order val="0"/>
          <c:tx>
            <c:strRef>
              <c:f>Sheet1!$B$1</c:f>
              <c:strCache>
                <c:ptCount val="1"/>
                <c:pt idx="0">
                  <c:v>Units Sold</c:v>
                </c:pt>
              </c:strCache>
            </c:strRef>
          </c:tx>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16</c:v>
                </c:pt>
                <c:pt idx="1">
                  <c:v>16</c:v>
                </c:pt>
                <c:pt idx="2">
                  <c:v>28</c:v>
                </c:pt>
                <c:pt idx="3">
                  <c:v>38</c:v>
                </c:pt>
                <c:pt idx="4">
                  <c:v>75</c:v>
                </c:pt>
                <c:pt idx="5">
                  <c:v>87</c:v>
                </c:pt>
                <c:pt idx="6">
                  <c:v>87</c:v>
                </c:pt>
                <c:pt idx="7">
                  <c:v>55</c:v>
                </c:pt>
                <c:pt idx="8">
                  <c:v>30</c:v>
                </c:pt>
                <c:pt idx="9">
                  <c:v>50</c:v>
                </c:pt>
                <c:pt idx="10">
                  <c:v>38</c:v>
                </c:pt>
                <c:pt idx="11">
                  <c:v>20</c:v>
                </c:pt>
              </c:numCache>
            </c:numRef>
          </c:val>
        </c:ser>
        <c:dLbls>
          <c:showLegendKey val="0"/>
          <c:showVal val="0"/>
          <c:showCatName val="0"/>
          <c:showSerName val="0"/>
          <c:showPercent val="0"/>
          <c:showBubbleSize val="0"/>
        </c:dLbls>
        <c:gapWidth val="150"/>
        <c:axId val="95709824"/>
        <c:axId val="95711616"/>
      </c:barChart>
      <c:catAx>
        <c:axId val="95709824"/>
        <c:scaling>
          <c:orientation val="minMax"/>
        </c:scaling>
        <c:delete val="0"/>
        <c:axPos val="b"/>
        <c:majorTickMark val="out"/>
        <c:minorTickMark val="none"/>
        <c:tickLblPos val="nextTo"/>
        <c:crossAx val="95711616"/>
        <c:crosses val="autoZero"/>
        <c:auto val="1"/>
        <c:lblAlgn val="ctr"/>
        <c:lblOffset val="100"/>
        <c:noMultiLvlLbl val="0"/>
      </c:catAx>
      <c:valAx>
        <c:axId val="95711616"/>
        <c:scaling>
          <c:orientation val="minMax"/>
        </c:scaling>
        <c:delete val="0"/>
        <c:axPos val="l"/>
        <c:majorGridlines/>
        <c:numFmt formatCode="General" sourceLinked="1"/>
        <c:majorTickMark val="out"/>
        <c:minorTickMark val="none"/>
        <c:tickLblPos val="nextTo"/>
        <c:crossAx val="9570982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10CF7B-B8BD-47AA-AED5-D2667773AF06}" type="datetimeFigureOut">
              <a:rPr lang="en-US" smtClean="0"/>
              <a:pPr/>
              <a:t>5/15/2013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2A922D-5221-4AD5-A974-1E573ED4052F}" type="slidenum">
              <a:rPr lang="en-US" smtClean="0"/>
              <a:pPr/>
              <a:t>‹#›</a:t>
            </a:fld>
            <a:endParaRPr lang="en-US"/>
          </a:p>
        </p:txBody>
      </p:sp>
    </p:spTree>
    <p:extLst>
      <p:ext uri="{BB962C8B-B14F-4D97-AF65-F5344CB8AC3E}">
        <p14:creationId xmlns:p14="http://schemas.microsoft.com/office/powerpoint/2010/main" val="100887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A4DF91-1FDF-4AF3-8B17-4A3872A17EA4}" type="datetimeFigureOut">
              <a:rPr lang="en-US" smtClean="0"/>
              <a:pPr/>
              <a:t>5/15/2013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56D34D-FC81-43DE-BB16-F77393B58E2D}" type="slidenum">
              <a:rPr lang="en-US" smtClean="0"/>
              <a:pPr/>
              <a:t>‹#›</a:t>
            </a:fld>
            <a:endParaRPr lang="en-US"/>
          </a:p>
        </p:txBody>
      </p:sp>
    </p:spTree>
    <p:extLst>
      <p:ext uri="{BB962C8B-B14F-4D97-AF65-F5344CB8AC3E}">
        <p14:creationId xmlns:p14="http://schemas.microsoft.com/office/powerpoint/2010/main" val="240971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sure most of you guys have been to a</a:t>
            </a:r>
            <a:r>
              <a:rPr lang="en-US" baseline="0" dirty="0" smtClean="0"/>
              <a:t> family outing whether it’s a picnic or a BBQ or even a fair. There’s all delicious food so you grab your drink then you grab your food then you have to go over and grab a napkin then maybe a straw and you’re trying to juggle all these different things and you end up dropping your food all over the ground. Or maybe you get your plate of food and you sit it down on the table then you make a trip back to get a drink or some dessert and you come back to the table and flies or </a:t>
            </a:r>
            <a:r>
              <a:rPr lang="en-US" baseline="0" dirty="0" err="1" smtClean="0"/>
              <a:t>nats</a:t>
            </a:r>
            <a:r>
              <a:rPr lang="en-US" baseline="0" dirty="0" smtClean="0"/>
              <a:t> are all over your food and now you have to go get a whole new plate of food!! With Sip “N” Eat there’s no need to worry about that it has everything in one! Sip “N” Eat is a plate attached to the top of a cup with a straw coming out of the middle. You’ll be holding the cup and at the same time you’ll be holding your plate. Now you don’t have to leave your food attended for flies to get and you don’t have to worry about juggling multiple items anymore. </a:t>
            </a:r>
            <a:endParaRPr lang="en-US" dirty="0"/>
          </a:p>
        </p:txBody>
      </p:sp>
      <p:sp>
        <p:nvSpPr>
          <p:cNvPr id="4" name="Slide Number Placeholder 3"/>
          <p:cNvSpPr>
            <a:spLocks noGrp="1"/>
          </p:cNvSpPr>
          <p:nvPr>
            <p:ph type="sldNum" sz="quarter" idx="10"/>
          </p:nvPr>
        </p:nvSpPr>
        <p:spPr/>
        <p:txBody>
          <a:bodyPr/>
          <a:lstStyle/>
          <a:p>
            <a:fld id="{45208B1A-8732-4C1C-B08F-ECFE1561375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009222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total units are 484 and my gross revenue is $7,260 and my net profit is $4916.09 and</a:t>
            </a:r>
            <a:r>
              <a:rPr lang="en-US" baseline="0" dirty="0" smtClean="0"/>
              <a:t> I estimate more units sold during the summer because that’s when people tend to have more </a:t>
            </a:r>
            <a:r>
              <a:rPr lang="en-US" baseline="0" dirty="0" err="1" smtClean="0"/>
              <a:t>gatherimgs</a:t>
            </a:r>
            <a:r>
              <a:rPr lang="en-US" baseline="0" dirty="0" smtClean="0"/>
              <a:t>/parties outside because the weather is nice and people tend to have more free time. I have a foundation called Y-ADAPT (Youth- Achieving Dreams Are</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249864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start up fund includes a patent for my product so I can protect it from getting stolen which is at most </a:t>
            </a:r>
            <a:r>
              <a:rPr lang="en-US"/>
              <a:t>$</a:t>
            </a:r>
            <a:r>
              <a:rPr lang="en-US" smtClean="0"/>
              <a:t>9,000 </a:t>
            </a:r>
            <a:r>
              <a:rPr lang="en-US" dirty="0"/>
              <a:t>for a simple mechanical product. Since that is the highest price in my startup </a:t>
            </a:r>
            <a:r>
              <a:rPr lang="en-US" dirty="0" smtClean="0"/>
              <a:t>fund. I </a:t>
            </a:r>
            <a:r>
              <a:rPr lang="en-US" dirty="0"/>
              <a:t>have a business phone to place orders to the factory and communicate with other people that will enhance my business and that adds to $50.00. Then there is my computer that I will use for communication and that is $300.00. The DBA is </a:t>
            </a:r>
            <a:r>
              <a:rPr lang="en-US" dirty="0" smtClean="0"/>
              <a:t>$9.00</a:t>
            </a:r>
            <a:r>
              <a:rPr lang="en-US" dirty="0"/>
              <a:t>. My e-mail </a:t>
            </a:r>
            <a:r>
              <a:rPr lang="en-US" dirty="0" smtClean="0"/>
              <a:t>for</a:t>
            </a:r>
            <a:r>
              <a:rPr lang="en-US" baseline="0" dirty="0" smtClean="0"/>
              <a:t> my </a:t>
            </a:r>
            <a:r>
              <a:rPr lang="en-US" dirty="0" smtClean="0"/>
              <a:t>communication </a:t>
            </a:r>
            <a:r>
              <a:rPr lang="en-US" dirty="0"/>
              <a:t>is free</a:t>
            </a:r>
            <a:r>
              <a:rPr lang="en-US" dirty="0" smtClean="0"/>
              <a:t>. My website is $20</a:t>
            </a:r>
            <a:r>
              <a:rPr lang="en-US" baseline="0" dirty="0" smtClean="0"/>
              <a:t> per month therefor it’s $240 per year.</a:t>
            </a:r>
            <a:r>
              <a:rPr lang="en-US" dirty="0" smtClean="0"/>
              <a:t> </a:t>
            </a:r>
            <a:r>
              <a:rPr lang="en-US" dirty="0"/>
              <a:t>All of that adds up to $</a:t>
            </a:r>
            <a:r>
              <a:rPr lang="en-US" dirty="0" smtClean="0"/>
              <a:t>9,599.00</a:t>
            </a:r>
            <a:r>
              <a:rPr lang="en-US" dirty="0"/>
              <a:t>. My emergency fund is $</a:t>
            </a:r>
            <a:r>
              <a:rPr lang="en-US" dirty="0" smtClean="0"/>
              <a:t>4,799.50 </a:t>
            </a:r>
            <a:r>
              <a:rPr lang="en-US" dirty="0"/>
              <a:t>and my reserved fix </a:t>
            </a:r>
            <a:r>
              <a:rPr lang="en-US" dirty="0" smtClean="0"/>
              <a:t>expenses $198.48  </a:t>
            </a:r>
            <a:r>
              <a:rPr lang="en-US" dirty="0"/>
              <a:t>and all that adds up to $</a:t>
            </a:r>
            <a:r>
              <a:rPr lang="en-US" dirty="0" smtClean="0"/>
              <a:t>14,596.98.</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572584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8F1D0D-B327-4A5D-9F8B-1FCFEDFC57CA}"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Sip</a:t>
            </a:r>
            <a:r>
              <a:rPr lang="en-US" baseline="0" dirty="0" smtClean="0"/>
              <a:t>- N- Eat </a:t>
            </a:r>
            <a:r>
              <a:rPr lang="en-US" dirty="0" smtClean="0"/>
              <a:t>meets</a:t>
            </a:r>
            <a:r>
              <a:rPr lang="en-US" baseline="0" dirty="0" smtClean="0"/>
              <a:t> the need of managing the handling of food. </a:t>
            </a:r>
            <a:r>
              <a:rPr lang="en-US" dirty="0" smtClean="0"/>
              <a:t>It’s hard to juggle</a:t>
            </a:r>
            <a:r>
              <a:rPr lang="en-US" baseline="0" dirty="0" smtClean="0"/>
              <a:t> many things and juggling food is not only hard but messy.  It could spill all over the ground or spill all on your clothes and you could be around a group of prestigious people or trying to socialize or network, then not only have you made a mess but now you’ve become embarrassed. Plus you waste food when you have to throw a plate full of food away and get a whole new plate of food.</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3787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r>
              <a:rPr lang="en-US" dirty="0" smtClean="0"/>
              <a:t>With Sip-N-Eat you don’t have to hold multiple things</a:t>
            </a:r>
            <a:r>
              <a:rPr lang="en-US" baseline="0" dirty="0" smtClean="0"/>
              <a:t> because it’s built where you can hold your food and drink at the same time. That alone prevents many repetitive spills and saves you the trip of putting your food down so your hands are free then going back to get more food. The design is a plate that’s attached to the top of a cup with a straw through the middle. It can be disassembled so you can dish wash it and use it again and the plate and the cup can come in a variety of colors to suit the theme of your event or just to give the customer options to pick the color that’s most pleasing to them. It also prevents many spills. </a:t>
            </a:r>
            <a:r>
              <a:rPr lang="en-US" dirty="0" smtClean="0"/>
              <a:t>I came up with my idea because I’ve spilt many plates of food in my life because of trying to juggle multiple things. 70% of the people who took my survey said that their</a:t>
            </a:r>
            <a:r>
              <a:rPr lang="en-US" baseline="0" dirty="0" smtClean="0"/>
              <a:t> job makes them have to eat on the go periodically. </a:t>
            </a:r>
            <a:r>
              <a:rPr lang="en-US" dirty="0" smtClean="0"/>
              <a:t>Sip-N-Eat</a:t>
            </a:r>
            <a:r>
              <a:rPr lang="en-US" baseline="0" dirty="0" smtClean="0"/>
              <a:t> allows you to eat on the go because you can put the cup part in the cup holder and you can eat and drink on the go as well.</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469025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Sip-N-Eat is a plate that</a:t>
            </a:r>
            <a:r>
              <a:rPr lang="en-US" baseline="0" dirty="0" smtClean="0"/>
              <a:t> attaches to the top of a cup that has a straw in the middle. It disassembles so it is easy to dish wash. </a:t>
            </a:r>
            <a:r>
              <a:rPr lang="en-US" baseline="0" smtClean="0"/>
              <a:t>It </a:t>
            </a:r>
            <a:r>
              <a:rPr lang="en-US" smtClean="0"/>
              <a:t>will </a:t>
            </a:r>
            <a:r>
              <a:rPr lang="en-US" dirty="0" smtClean="0"/>
              <a:t>be created in a factory and sold on the shelves of stores such as Wal-Mart and Target. It will come in a variety of colors</a:t>
            </a:r>
            <a:r>
              <a:rPr lang="en-US" baseline="0" dirty="0" smtClean="0"/>
              <a:t> to suit the theme of your event or so the customer can pick out a color that is most pleasing to them.</a:t>
            </a:r>
            <a:endParaRPr lang="en-US" dirty="0"/>
          </a:p>
        </p:txBody>
      </p:sp>
      <p:sp>
        <p:nvSpPr>
          <p:cNvPr id="4" name="Slide Number Placeholder 3"/>
          <p:cNvSpPr>
            <a:spLocks noGrp="1"/>
          </p:cNvSpPr>
          <p:nvPr>
            <p:ph type="sldNum" sz="quarter" idx="10"/>
          </p:nvPr>
        </p:nvSpPr>
        <p:spPr/>
        <p:txBody>
          <a:bodyPr/>
          <a:lstStyle/>
          <a:p>
            <a:fld id="{8B8F1D0D-B327-4A5D-9F8B-1FCFEDFC57C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31724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3976">
              <a:defRPr/>
            </a:pPr>
            <a:r>
              <a:rPr lang="en-US" dirty="0" smtClean="0"/>
              <a:t>I call the factory and that only takes</a:t>
            </a:r>
            <a:r>
              <a:rPr lang="en-US" baseline="0" dirty="0" smtClean="0"/>
              <a:t> around 3 minutes of my time and that adds up to $.41. The manufacturing is $1.00 for 20 Sip-N-</a:t>
            </a:r>
            <a:r>
              <a:rPr lang="en-US" baseline="0" dirty="0" err="1" smtClean="0"/>
              <a:t>Eat’s</a:t>
            </a:r>
            <a:r>
              <a:rPr lang="en-US" baseline="0" dirty="0" smtClean="0"/>
              <a:t>. However for the hard plastics in that package of 20 there will be smaller packages of 4. That includes all variable costs and materials as well. My total adds up to $1.41. I would sell everything for $15.00 having my gross profit be $13.59.</a:t>
            </a:r>
          </a:p>
          <a:p>
            <a:pPr defTabSz="903976">
              <a:defRPr/>
            </a:pPr>
            <a:endParaRPr lang="en-US" baseline="0" dirty="0" smtClean="0"/>
          </a:p>
          <a:p>
            <a:pPr defTabSz="903976">
              <a:defRPr/>
            </a:pPr>
            <a:r>
              <a:rPr lang="en-US" baseline="0" dirty="0" err="1" smtClean="0"/>
              <a:t>Kasandra</a:t>
            </a:r>
            <a:r>
              <a:rPr lang="en-US" baseline="0" dirty="0" smtClean="0"/>
              <a:t> Price</a:t>
            </a:r>
          </a:p>
          <a:p>
            <a:pPr defTabSz="903976">
              <a:defRPr/>
            </a:pPr>
            <a:endParaRPr lang="en-US" baseline="0" dirty="0" smtClean="0"/>
          </a:p>
          <a:p>
            <a:pPr defTabSz="903976">
              <a:defRPr/>
            </a:pP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Direct</a:t>
            </a:r>
            <a:r>
              <a:rPr lang="en-US" baseline="0" dirty="0" smtClean="0"/>
              <a:t> target market is Retail stores and my indirect target market are the people that buy my product from the stores. </a:t>
            </a:r>
            <a:r>
              <a:rPr lang="en-US" dirty="0" smtClean="0"/>
              <a:t>I’m</a:t>
            </a:r>
            <a:r>
              <a:rPr lang="en-US" baseline="0" dirty="0" smtClean="0"/>
              <a:t> a wholesale business and the goal of my business is to sell my product to stores to be bought by people. The paper and Food Service Business is over $90 billion business</a:t>
            </a:r>
            <a:r>
              <a:rPr lang="en-US" baseline="0" smtClean="0"/>
              <a:t>. My </a:t>
            </a:r>
            <a:r>
              <a:rPr lang="en-US" baseline="0" dirty="0" smtClean="0"/>
              <a:t>Geographic starts out in Connecticut. My </a:t>
            </a:r>
            <a:r>
              <a:rPr lang="en-US" baseline="0" dirty="0" err="1" smtClean="0"/>
              <a:t>Physhcographics</a:t>
            </a:r>
            <a:r>
              <a:rPr lang="en-US" baseline="0" dirty="0" smtClean="0"/>
              <a:t> are what is the problem where my product would be of assistance. People who struggle with the handling of food and people who like to eat on the go. For the buying patterns 66% of the people who took my survey  prefer plastic/paper plates and cups rather than glass plates and cups. My total population is all the adults over 18 and under 65 in the USA  for 2012 is 223,947,800.  My population of my target market in Connecticut is 2,253,700 people. For the first year I’m going to concentrate on 1% of my target market and that is 22,537 people.</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72823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start off with getting a contract with Wal-Mart or Target is very profitable but also very risky financial wise. It can cost a lot to get shelf space plus in order to get a contract your product has to go through a few hoops such as getting tested to see if it holds up well. Also you must have proof you can sell hundreds and thousands of your product for cheap. I plan to start off with small independent retailers like Pretzel Wetzel or the food courts. it’s a low risk financial wise  plus they might sell on consignment so when they get paid from my product I get paid. This will help get test and get my product out there and possibly catch the eye of some big retailers such as Wal-Mart. So for my promotion it will be by word of mouth, pop up ads, my website and e-mail lists to start off. For my sales it will be personal selling and demonstrations to show people how my product is used.</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91089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competitive advantage is the plate and the cup being one piece because normally the plate and the cup come separately. Also my product allows you to have at least one hand free. My direct competition would be Party plates with cup holders because it gives the same function as holding your drink and your food but it does it in a different way. They come in many different varieties of design. My indirect competition would be companies that sell plates such as Dixie, Gold Label, SOLO, Chinet and Bakers &amp; Chef because they provide the function of holding your food and your drink but separately.</a:t>
            </a:r>
          </a:p>
          <a:p>
            <a:r>
              <a:rPr lang="en-US" dirty="0"/>
              <a:t> </a:t>
            </a:r>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340540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very qualified to start my business and make this product.  I have taken a marketing Class, I have been on a robotics</a:t>
            </a:r>
            <a:r>
              <a:rPr lang="en-US" baseline="0" dirty="0" smtClean="0"/>
              <a:t> team for  3years so I have three years of engineering experience. Plus I manage the handling of food everyday because I have experienced spilling food on my self.</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solidFill>
                  <a:prstClr val="black"/>
                </a:solidFill>
              </a:rPr>
              <a:pPr/>
              <a:t>10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408149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180120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153925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29562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149521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42970B-D3F7-455B-B431-EE4D6888DE51}" type="datetimeFigureOut">
              <a:rPr lang="en-US" smtClean="0"/>
              <a:pPr/>
              <a:t>5/15/2013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84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42970B-D3F7-455B-B431-EE4D6888DE51}" type="datetimeFigureOut">
              <a:rPr lang="en-US" smtClean="0"/>
              <a:pPr/>
              <a:t>5/15/2013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399960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2970B-D3F7-455B-B431-EE4D6888DE51}" type="datetimeFigureOut">
              <a:rPr lang="en-US" smtClean="0"/>
              <a:pPr/>
              <a:t>5/15/2013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67488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pPr/>
              <a:t>5/15/2013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290715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pPr/>
              <a:t>5/15/2013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EF05719-60C6-4F50-8ADE-5A9206F1B5F5}" type="slidenum">
              <a:rPr lang="en-US" smtClean="0">
                <a:solidFill>
                  <a:srgbClr val="434342"/>
                </a:solidFill>
              </a:rPr>
              <a:pPr/>
              <a:t>‹#›</a:t>
            </a:fld>
            <a:endParaRPr lang="en-US">
              <a:solidFill>
                <a:srgbClr val="434342"/>
              </a:solidFill>
            </a:endParaRPr>
          </a:p>
        </p:txBody>
      </p:sp>
    </p:spTree>
    <p:extLst>
      <p:ext uri="{BB962C8B-B14F-4D97-AF65-F5344CB8AC3E}">
        <p14:creationId xmlns:p14="http://schemas.microsoft.com/office/powerpoint/2010/main" val="180506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pPr/>
              <a:t>5/15/2013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2368687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742970B-D3F7-455B-B431-EE4D6888DE51}" type="datetimeFigureOut">
              <a:rPr lang="en-US" smtClean="0"/>
              <a:pPr/>
              <a:t>5/15/2013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EF05719-60C6-4F50-8ADE-5A9206F1B5F5}" type="slidenum">
              <a:rPr lang="en-US" smtClean="0"/>
              <a:pPr/>
              <a:t>‹#›</a:t>
            </a:fld>
            <a:endParaRPr lang="en-US"/>
          </a:p>
        </p:txBody>
      </p:sp>
    </p:spTree>
    <p:extLst>
      <p:ext uri="{BB962C8B-B14F-4D97-AF65-F5344CB8AC3E}">
        <p14:creationId xmlns:p14="http://schemas.microsoft.com/office/powerpoint/2010/main" val="2268749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www.kre-ate.webs.com/"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13.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53" y="4767435"/>
            <a:ext cx="1722061" cy="167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9" t="289" r="289" b="25287"/>
          <a:stretch/>
        </p:blipFill>
        <p:spPr bwMode="auto">
          <a:xfrm>
            <a:off x="1622881" y="3760873"/>
            <a:ext cx="3759972" cy="27983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Content Placeholder 9" descr="logo secondary.jpg"/>
          <p:cNvPicPr>
            <a:picLocks noGrp="1" noChangeAspect="1"/>
          </p:cNvPicPr>
          <p:nvPr>
            <p:ph idx="1"/>
          </p:nvPr>
        </p:nvPicPr>
        <p:blipFill>
          <a:blip r:embed="rId5" cstate="print"/>
          <a:stretch>
            <a:fillRect/>
          </a:stretch>
        </p:blipFill>
        <p:spPr>
          <a:xfrm>
            <a:off x="7301552" y="152400"/>
            <a:ext cx="1828800" cy="962274"/>
          </a:xfr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677" y="218746"/>
            <a:ext cx="3752601" cy="3542127"/>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5889" y="2851479"/>
            <a:ext cx="2885440" cy="3845560"/>
          </a:xfrm>
          <a:prstGeom prst="rect">
            <a:avLst/>
          </a:prstGeom>
        </p:spPr>
      </p:pic>
      <p:pic>
        <p:nvPicPr>
          <p:cNvPr id="2"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8200" y="0"/>
            <a:ext cx="2691028" cy="2684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110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Qualifications</a:t>
            </a:r>
            <a:endParaRPr lang="en-US" sz="3200" dirty="0"/>
          </a:p>
        </p:txBody>
      </p:sp>
      <p:sp>
        <p:nvSpPr>
          <p:cNvPr id="3" name="Content Placeholder 2"/>
          <p:cNvSpPr>
            <a:spLocks noGrp="1"/>
          </p:cNvSpPr>
          <p:nvPr>
            <p:ph idx="1"/>
          </p:nvPr>
        </p:nvSpPr>
        <p:spPr/>
        <p:txBody>
          <a:bodyPr>
            <a:normAutofit fontScale="92500"/>
          </a:bodyPr>
          <a:lstStyle/>
          <a:p>
            <a:pPr marL="400050" indent="-400050">
              <a:buFont typeface="Wingdings" pitchFamily="2" charset="2"/>
              <a:buChar char="ü"/>
            </a:pPr>
            <a:r>
              <a:rPr lang="en-US" sz="3600" b="0" dirty="0" smtClean="0"/>
              <a:t>I have 3 years of Mechanical and Electrical engineering experience </a:t>
            </a:r>
          </a:p>
          <a:p>
            <a:pPr marL="400050" indent="-400050">
              <a:buFont typeface="Wingdings" pitchFamily="2" charset="2"/>
              <a:buChar char="ü"/>
            </a:pPr>
            <a:r>
              <a:rPr lang="en-US" sz="3600" b="0" dirty="0" smtClean="0"/>
              <a:t>I have </a:t>
            </a:r>
            <a:r>
              <a:rPr lang="en-US" sz="3600" b="0" dirty="0"/>
              <a:t>taken a Marketing c</a:t>
            </a:r>
            <a:r>
              <a:rPr lang="en-US" sz="3600" b="0" dirty="0" smtClean="0"/>
              <a:t>lass</a:t>
            </a:r>
          </a:p>
          <a:p>
            <a:pPr marL="400050" indent="-400050">
              <a:buFont typeface="Wingdings" pitchFamily="2" charset="2"/>
              <a:buChar char="ü"/>
            </a:pPr>
            <a:r>
              <a:rPr lang="en-US" sz="3600" b="0" dirty="0" smtClean="0"/>
              <a:t>I manage the handling of food every day </a:t>
            </a:r>
          </a:p>
          <a:p>
            <a:pPr marL="400050" indent="-400050">
              <a:buFont typeface="Wingdings" pitchFamily="2" charset="2"/>
              <a:buChar char="ü"/>
            </a:pPr>
            <a:r>
              <a:rPr lang="en-US" sz="3600" b="0" dirty="0" smtClean="0"/>
              <a:t>I have excellent communication skills </a:t>
            </a:r>
            <a:endParaRPr lang="en-US" sz="3600" b="0" dirty="0"/>
          </a:p>
        </p:txBody>
      </p:sp>
      <p:pic>
        <p:nvPicPr>
          <p:cNvPr id="4" name="Content Placeholder 9" descr="logo secondary.jpg"/>
          <p:cNvPicPr>
            <a:picLocks noChangeAspect="1"/>
          </p:cNvPicPr>
          <p:nvPr/>
        </p:nvPicPr>
        <p:blipFill>
          <a:blip r:embed="rId3" cstate="print"/>
          <a:stretch>
            <a:fillRect/>
          </a:stretch>
        </p:blipFill>
        <p:spPr>
          <a:xfrm>
            <a:off x="7162800" y="228600"/>
            <a:ext cx="1828800" cy="962274"/>
          </a:xfrm>
          <a:prstGeom prst="rect">
            <a:avLst/>
          </a:prstGeom>
        </p:spPr>
      </p:pic>
      <p:pic>
        <p:nvPicPr>
          <p:cNvPr id="8194" name="Picture 2"/>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rot="19174666">
            <a:off x="12582" y="5096633"/>
            <a:ext cx="1483683" cy="91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201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rot="19087412">
            <a:off x="-40492" y="5107978"/>
            <a:ext cx="1458763" cy="896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3200" dirty="0" smtClean="0"/>
              <a:t>Sales Projections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9841203"/>
              </p:ext>
            </p:extLst>
          </p:nvPr>
        </p:nvGraphicFramePr>
        <p:xfrm>
          <a:off x="914400" y="2133600"/>
          <a:ext cx="7772400" cy="330676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524000" y="1143000"/>
            <a:ext cx="1828800" cy="707886"/>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nchor="ctr" anchorCtr="0">
            <a:spAutoFit/>
          </a:bodyPr>
          <a:lstStyle/>
          <a:p>
            <a:pPr algn="ctr"/>
            <a:r>
              <a:rPr lang="en-US" sz="2000" u="sng" dirty="0">
                <a:solidFill>
                  <a:srgbClr val="000000"/>
                </a:solidFill>
                <a:ea typeface="ＭＳ Ｐゴシック" pitchFamily="-112" charset="-128"/>
                <a:cs typeface="Arial" pitchFamily="34" charset="0"/>
              </a:rPr>
              <a:t>Total </a:t>
            </a:r>
            <a:r>
              <a:rPr lang="en-US" sz="2000" u="sng" dirty="0" smtClean="0">
                <a:solidFill>
                  <a:srgbClr val="000000"/>
                </a:solidFill>
                <a:ea typeface="ＭＳ Ｐゴシック" pitchFamily="-112" charset="-128"/>
                <a:cs typeface="Arial" pitchFamily="34" charset="0"/>
              </a:rPr>
              <a:t>Units</a:t>
            </a:r>
            <a:endParaRPr lang="en-US" sz="2000" b="1" dirty="0">
              <a:solidFill>
                <a:prstClr val="black"/>
              </a:solidFill>
            </a:endParaRPr>
          </a:p>
          <a:p>
            <a:pPr algn="ctr"/>
            <a:r>
              <a:rPr lang="en-US" sz="2000" b="1" u="sng" dirty="0" smtClean="0">
                <a:solidFill>
                  <a:prstClr val="black"/>
                </a:solidFill>
                <a:ea typeface="ＭＳ Ｐゴシック" pitchFamily="-112" charset="-128"/>
                <a:cs typeface="Arial" pitchFamily="34" charset="0"/>
              </a:rPr>
              <a:t>540</a:t>
            </a:r>
            <a:endParaRPr lang="en-US" sz="2000" u="sng" dirty="0">
              <a:solidFill>
                <a:srgbClr val="000000"/>
              </a:solidFill>
              <a:ea typeface="ＭＳ Ｐゴシック" pitchFamily="-112" charset="-128"/>
              <a:cs typeface="Arial" pitchFamily="34" charset="0"/>
            </a:endParaRPr>
          </a:p>
        </p:txBody>
      </p:sp>
      <p:sp>
        <p:nvSpPr>
          <p:cNvPr id="8" name="TextBox 7"/>
          <p:cNvSpPr txBox="1"/>
          <p:nvPr/>
        </p:nvSpPr>
        <p:spPr>
          <a:xfrm>
            <a:off x="3733800" y="1143000"/>
            <a:ext cx="1828800" cy="70788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nchorCtr="0">
            <a:spAutoFit/>
          </a:bodyPr>
          <a:lstStyle/>
          <a:p>
            <a:pPr algn="ctr"/>
            <a:r>
              <a:rPr lang="en-US" sz="2000" u="sng" dirty="0">
                <a:solidFill>
                  <a:srgbClr val="000000"/>
                </a:solidFill>
                <a:ea typeface="ＭＳ Ｐゴシック" pitchFamily="-112" charset="-128"/>
                <a:cs typeface="Arial" pitchFamily="34" charset="0"/>
              </a:rPr>
              <a:t>Gross Revenue</a:t>
            </a:r>
          </a:p>
          <a:p>
            <a:pPr algn="ctr">
              <a:defRPr/>
            </a:pPr>
            <a:r>
              <a:rPr lang="en-US" sz="2000" b="1" dirty="0" smtClean="0">
                <a:solidFill>
                  <a:srgbClr val="000000"/>
                </a:solidFill>
                <a:cs typeface="Arial" pitchFamily="34" charset="0"/>
              </a:rPr>
              <a:t>$8,100</a:t>
            </a:r>
            <a:endParaRPr lang="en-US" sz="2000" b="1" dirty="0">
              <a:solidFill>
                <a:prstClr val="black"/>
              </a:solidFill>
            </a:endParaRPr>
          </a:p>
        </p:txBody>
      </p:sp>
      <p:sp>
        <p:nvSpPr>
          <p:cNvPr id="9" name="TextBox 8"/>
          <p:cNvSpPr txBox="1"/>
          <p:nvPr/>
        </p:nvSpPr>
        <p:spPr>
          <a:xfrm>
            <a:off x="5943600" y="1143000"/>
            <a:ext cx="1828800" cy="707886"/>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nchor="ctr" anchorCtr="0">
            <a:spAutoFit/>
          </a:bodyPr>
          <a:lstStyle/>
          <a:p>
            <a:pPr algn="ctr"/>
            <a:r>
              <a:rPr lang="en-US" sz="2000" u="sng" dirty="0">
                <a:solidFill>
                  <a:srgbClr val="000000"/>
                </a:solidFill>
                <a:ea typeface="ＭＳ Ｐゴシック" pitchFamily="-112" charset="-128"/>
                <a:cs typeface="Arial" pitchFamily="34" charset="0"/>
              </a:rPr>
              <a:t>Net Profit</a:t>
            </a:r>
          </a:p>
          <a:p>
            <a:pPr algn="ctr">
              <a:defRPr/>
            </a:pPr>
            <a:r>
              <a:rPr lang="en-US" sz="2000" b="1" dirty="0" smtClean="0">
                <a:solidFill>
                  <a:srgbClr val="000000"/>
                </a:solidFill>
                <a:cs typeface="Arial" pitchFamily="34" charset="0"/>
              </a:rPr>
              <a:t>$3,964</a:t>
            </a:r>
            <a:endParaRPr lang="en-US" sz="2000" b="1" dirty="0">
              <a:solidFill>
                <a:prstClr val="black"/>
              </a:solidFill>
            </a:endParaRPr>
          </a:p>
        </p:txBody>
      </p:sp>
      <p:pic>
        <p:nvPicPr>
          <p:cNvPr id="7" name="Content Placeholder 9" descr="logo secondary.jpg"/>
          <p:cNvPicPr>
            <a:picLocks noChangeAspect="1"/>
          </p:cNvPicPr>
          <p:nvPr/>
        </p:nvPicPr>
        <p:blipFill>
          <a:blip r:embed="rId5" cstate="print"/>
          <a:stretch>
            <a:fillRect/>
          </a:stretch>
        </p:blipFill>
        <p:spPr>
          <a:xfrm>
            <a:off x="7086600" y="142626"/>
            <a:ext cx="1828800" cy="962274"/>
          </a:xfrm>
          <a:prstGeom prst="rect">
            <a:avLst/>
          </a:prstGeom>
        </p:spPr>
      </p:pic>
    </p:spTree>
    <p:extLst>
      <p:ext uri="{BB962C8B-B14F-4D97-AF65-F5344CB8AC3E}">
        <p14:creationId xmlns:p14="http://schemas.microsoft.com/office/powerpoint/2010/main" val="3517498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Startup Funds</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40355059"/>
              </p:ext>
            </p:extLst>
          </p:nvPr>
        </p:nvGraphicFramePr>
        <p:xfrm>
          <a:off x="1047751" y="1143000"/>
          <a:ext cx="7086599" cy="4903760"/>
        </p:xfrm>
        <a:graphic>
          <a:graphicData uri="http://schemas.openxmlformats.org/drawingml/2006/table">
            <a:tbl>
              <a:tblPr/>
              <a:tblGrid>
                <a:gridCol w="2277835"/>
                <a:gridCol w="3494458"/>
                <a:gridCol w="1314306"/>
              </a:tblGrid>
              <a:tr h="322384">
                <a:tc>
                  <a:txBody>
                    <a:bodyPr/>
                    <a:lstStyle/>
                    <a:p>
                      <a:pPr marL="0" marR="0" algn="ctr">
                        <a:spcBef>
                          <a:spcPts val="0"/>
                        </a:spcBef>
                        <a:spcAft>
                          <a:spcPts val="0"/>
                        </a:spcAft>
                      </a:pPr>
                      <a:r>
                        <a:rPr lang="en-US" sz="1600" b="1" dirty="0">
                          <a:solidFill>
                            <a:schemeClr val="bg1"/>
                          </a:solidFill>
                          <a:latin typeface="+mn-lt"/>
                          <a:ea typeface="Times New Roman"/>
                          <a:cs typeface="Times New Roman"/>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Why Needed</a:t>
                      </a:r>
                      <a:endParaRPr lang="en-US" sz="1600" b="1" dirty="0">
                        <a:solidFill>
                          <a:schemeClr val="bg1"/>
                        </a:solidFill>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332936">
                <a:tc>
                  <a:txBody>
                    <a:bodyPr/>
                    <a:lstStyle/>
                    <a:p>
                      <a:pPr marL="0" marR="0">
                        <a:spcBef>
                          <a:spcPts val="0"/>
                        </a:spcBef>
                        <a:spcAft>
                          <a:spcPts val="0"/>
                        </a:spcAft>
                      </a:pPr>
                      <a:r>
                        <a:rPr lang="en-US" sz="1600" dirty="0" smtClean="0">
                          <a:latin typeface="+mn-lt"/>
                          <a:ea typeface="Times New Roman"/>
                          <a:cs typeface="Times New Roman"/>
                        </a:rPr>
                        <a:t>Manufacturing Costs</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baseline="0" dirty="0" smtClean="0">
                          <a:latin typeface="+mn-lt"/>
                          <a:ea typeface="Times New Roman"/>
                          <a:cs typeface="Times New Roman"/>
                        </a:rPr>
                        <a:t>For first run of my product</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$20,000.00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2936">
                <a:tc>
                  <a:txBody>
                    <a:bodyPr/>
                    <a:lstStyle/>
                    <a:p>
                      <a:pPr marL="0" marR="0">
                        <a:spcBef>
                          <a:spcPts val="0"/>
                        </a:spcBef>
                        <a:spcAft>
                          <a:spcPts val="0"/>
                        </a:spcAft>
                      </a:pPr>
                      <a:r>
                        <a:rPr lang="en-US" sz="1600" dirty="0" smtClean="0">
                          <a:latin typeface="+mn-lt"/>
                          <a:ea typeface="Times New Roman"/>
                          <a:cs typeface="Times New Roman"/>
                        </a:rPr>
                        <a:t>Patent</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a:t>
                      </a:r>
                      <a:r>
                        <a:rPr lang="en-US" sz="1600" baseline="0" dirty="0" smtClean="0">
                          <a:latin typeface="+mn-lt"/>
                          <a:ea typeface="Times New Roman"/>
                          <a:cs typeface="Times New Roman"/>
                        </a:rPr>
                        <a:t> protect my product from getting stolen</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$9,000.00</a:t>
                      </a:r>
                    </a:p>
                    <a:p>
                      <a:pPr marL="0" marR="0" algn="r">
                        <a:spcBef>
                          <a:spcPts val="0"/>
                        </a:spcBef>
                        <a:spcAft>
                          <a:spcPts val="0"/>
                        </a:spcAft>
                      </a:pPr>
                      <a:endParaRPr lang="en-US" sz="1600" dirty="0" smtClean="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1016">
                <a:tc>
                  <a:txBody>
                    <a:bodyPr/>
                    <a:lstStyle/>
                    <a:p>
                      <a:pPr marL="0" marR="0">
                        <a:spcBef>
                          <a:spcPts val="0"/>
                        </a:spcBef>
                        <a:spcAft>
                          <a:spcPts val="0"/>
                        </a:spcAft>
                      </a:pPr>
                      <a:r>
                        <a:rPr lang="en-US" sz="1600" dirty="0" smtClean="0">
                          <a:latin typeface="+mn-lt"/>
                          <a:ea typeface="Times New Roman"/>
                          <a:cs typeface="Times New Roman"/>
                        </a:rPr>
                        <a:t>LLC</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smtClean="0">
                          <a:latin typeface="+mn-lt"/>
                          <a:ea typeface="Times New Roman"/>
                          <a:cs typeface="Times New Roman"/>
                        </a:rPr>
                        <a:t>Protection over myself</a:t>
                      </a:r>
                      <a:endParaRPr lang="en-US" sz="16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$300.00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05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Website</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 Advertise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$240.00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05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Business Cards</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 Advertise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19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Business Phone</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 </a:t>
                      </a:r>
                      <a:r>
                        <a:rPr lang="en-US" sz="1600" smtClean="0">
                          <a:latin typeface="+mn-lt"/>
                          <a:ea typeface="Times New Roman"/>
                          <a:cs typeface="Times New Roman"/>
                        </a:rPr>
                        <a:t>place orders/communicate</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Owned</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Computer</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 make a website/communicate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Owned</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2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Business E-mail</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Communicate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Free</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6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PayPal</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Online business account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Free</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2384">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Expenditures</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$29,550.00</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22384">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384">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Emergency Fund</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$14,775.00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22384">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Reserve for Fixed Expenses</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$648.00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22384">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384">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Total Startup Investment</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latin typeface="+mn-lt"/>
                          <a:ea typeface="Times New Roman"/>
                          <a:cs typeface="Times New Roman"/>
                        </a:rPr>
                        <a:t>$44,973.00</a:t>
                      </a:r>
                      <a:endParaRPr lang="en-US" sz="1600" b="1"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pic>
        <p:nvPicPr>
          <p:cNvPr id="4" name="Content Placeholder 9" descr="logo secondary.jpg"/>
          <p:cNvPicPr>
            <a:picLocks noChangeAspect="1"/>
          </p:cNvPicPr>
          <p:nvPr/>
        </p:nvPicPr>
        <p:blipFill>
          <a:blip r:embed="rId3" cstate="print"/>
          <a:stretch>
            <a:fillRect/>
          </a:stretch>
        </p:blipFill>
        <p:spPr>
          <a:xfrm>
            <a:off x="7219950" y="57399"/>
            <a:ext cx="1828800" cy="962274"/>
          </a:xfrm>
          <a:prstGeom prst="rect">
            <a:avLst/>
          </a:prstGeom>
        </p:spPr>
      </p:pic>
      <p:pic>
        <p:nvPicPr>
          <p:cNvPr id="10242" name="Picture 2"/>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rot="19028668">
            <a:off x="-43221" y="5000622"/>
            <a:ext cx="15970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129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52400"/>
            <a:ext cx="8610600" cy="1295400"/>
          </a:xfrm>
        </p:spPr>
        <p:txBody>
          <a:bodyPr/>
          <a:lstStyle/>
          <a:p>
            <a:pPr algn="ctr"/>
            <a:r>
              <a:rPr lang="en-US" i="1" u="sng" dirty="0" smtClean="0">
                <a:solidFill>
                  <a:srgbClr val="0070C0"/>
                </a:solidFill>
                <a:latin typeface="+mn-lt"/>
              </a:rPr>
              <a:t>changing the world through our </a:t>
            </a:r>
            <a:br>
              <a:rPr lang="en-US" i="1" u="sng" dirty="0" smtClean="0">
                <a:solidFill>
                  <a:srgbClr val="0070C0"/>
                </a:solidFill>
                <a:latin typeface="+mn-lt"/>
              </a:rPr>
            </a:br>
            <a:r>
              <a:rPr lang="en-US" i="1" u="sng" dirty="0" smtClean="0">
                <a:solidFill>
                  <a:srgbClr val="0070C0"/>
                </a:solidFill>
                <a:latin typeface="+mn-lt"/>
              </a:rPr>
              <a:t>kreations</a:t>
            </a:r>
            <a:endParaRPr lang="en-US" i="1" u="sng" dirty="0">
              <a:solidFill>
                <a:srgbClr val="0070C0"/>
              </a:solidFill>
              <a:latin typeface="+mn-lt"/>
            </a:endParaRPr>
          </a:p>
        </p:txBody>
      </p:sp>
      <p:sp>
        <p:nvSpPr>
          <p:cNvPr id="4" name="Rectangle 3"/>
          <p:cNvSpPr>
            <a:spLocks noGrp="1" noChangeArrowheads="1"/>
          </p:cNvSpPr>
          <p:nvPr/>
        </p:nvSpPr>
        <p:spPr bwMode="auto">
          <a:xfrm>
            <a:off x="1752600" y="2133600"/>
            <a:ext cx="5867400" cy="26670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pPr>
            <a:r>
              <a:rPr lang="en-US" sz="4200" b="1" dirty="0">
                <a:solidFill>
                  <a:srgbClr val="0066CC"/>
                </a:solidFill>
                <a:effectLst>
                  <a:outerShdw blurRad="38100" dist="38100" dir="2700000" algn="tl">
                    <a:srgbClr val="000000">
                      <a:alpha val="43137"/>
                    </a:srgbClr>
                  </a:outerShdw>
                </a:effectLst>
              </a:rPr>
              <a:t>Thank you for </a:t>
            </a:r>
            <a:r>
              <a:rPr lang="en-US" sz="4200" b="1" dirty="0" smtClean="0">
                <a:solidFill>
                  <a:srgbClr val="0066CC"/>
                </a:solidFill>
                <a:effectLst>
                  <a:outerShdw blurRad="38100" dist="38100" dir="2700000" algn="tl">
                    <a:srgbClr val="000000">
                      <a:alpha val="43137"/>
                    </a:srgbClr>
                  </a:outerShdw>
                </a:effectLst>
              </a:rPr>
              <a:t>your</a:t>
            </a:r>
          </a:p>
          <a:p>
            <a:pPr algn="ctr">
              <a:buFontTx/>
              <a:buNone/>
            </a:pPr>
            <a:r>
              <a:rPr lang="en-US" sz="4200" b="1" dirty="0" smtClean="0">
                <a:solidFill>
                  <a:srgbClr val="0066CC"/>
                </a:solidFill>
                <a:effectLst>
                  <a:outerShdw blurRad="38100" dist="38100" dir="2700000" algn="tl">
                    <a:srgbClr val="000000">
                      <a:alpha val="43137"/>
                    </a:srgbClr>
                  </a:outerShdw>
                </a:effectLst>
              </a:rPr>
              <a:t>consideration of</a:t>
            </a:r>
          </a:p>
          <a:p>
            <a:pPr algn="ctr">
              <a:buFontTx/>
              <a:buNone/>
            </a:pPr>
            <a:r>
              <a:rPr lang="en-US" sz="4000" b="1" dirty="0" smtClean="0">
                <a:solidFill>
                  <a:srgbClr val="0066CC"/>
                </a:solidFill>
              </a:rPr>
              <a:t>KRE-ATE, LLC</a:t>
            </a:r>
            <a:endParaRPr lang="en-US" sz="4000" b="1" dirty="0">
              <a:solidFill>
                <a:srgbClr val="0066CC"/>
              </a:solidFill>
            </a:endParaRPr>
          </a:p>
        </p:txBody>
      </p:sp>
      <p:sp>
        <p:nvSpPr>
          <p:cNvPr id="6" name="TextBox 5"/>
          <p:cNvSpPr txBox="1"/>
          <p:nvPr/>
        </p:nvSpPr>
        <p:spPr>
          <a:xfrm>
            <a:off x="1752600" y="5410200"/>
            <a:ext cx="5869675" cy="1015663"/>
          </a:xfrm>
          <a:prstGeom prst="rect">
            <a:avLst/>
          </a:prstGeom>
          <a:noFill/>
        </p:spPr>
        <p:txBody>
          <a:bodyPr wrap="square" rtlCol="0">
            <a:spAutoFit/>
          </a:bodyPr>
          <a:lstStyle/>
          <a:p>
            <a:pPr algn="ctr"/>
            <a:r>
              <a:rPr lang="en-US" sz="2000" b="1" dirty="0" smtClean="0">
                <a:hlinkClick r:id="rId3"/>
              </a:rPr>
              <a:t>kre-ate@gmail.com</a:t>
            </a:r>
            <a:endParaRPr lang="en-US" sz="2000" b="1" dirty="0">
              <a:hlinkClick r:id="rId3"/>
            </a:endParaRPr>
          </a:p>
          <a:p>
            <a:pPr algn="ctr"/>
            <a:r>
              <a:rPr lang="en-US" sz="2000" b="1" dirty="0" smtClean="0">
                <a:hlinkClick r:id="rId3"/>
              </a:rPr>
              <a:t>www.kre-ate.webs.com</a:t>
            </a:r>
            <a:r>
              <a:rPr lang="en-US" sz="2000" dirty="0" smtClean="0"/>
              <a:t> </a:t>
            </a:r>
            <a:endParaRPr lang="en-US" sz="2000" dirty="0"/>
          </a:p>
          <a:p>
            <a:pPr algn="ctr"/>
            <a:r>
              <a:rPr lang="en-US" sz="2000" dirty="0">
                <a:solidFill>
                  <a:srgbClr val="FFFFFF"/>
                </a:solidFill>
              </a:rPr>
              <a:t>Website is currently under construction</a:t>
            </a:r>
          </a:p>
        </p:txBody>
      </p:sp>
      <p:pic>
        <p:nvPicPr>
          <p:cNvPr id="12290" name="Picture 2"/>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rot="19050141">
            <a:off x="-46746" y="4993586"/>
            <a:ext cx="15970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74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Eras Medium ITC" pitchFamily="34" charset="0"/>
              </a:rPr>
              <a:t>Sip- N- Eat by </a:t>
            </a:r>
            <a:r>
              <a:rPr lang="en-US" b="1" dirty="0" err="1" smtClean="0">
                <a:latin typeface="Eras Medium ITC" pitchFamily="34" charset="0"/>
              </a:rPr>
              <a:t>Kre</a:t>
            </a:r>
            <a:r>
              <a:rPr lang="en-US" b="1" dirty="0" smtClean="0">
                <a:latin typeface="Eras Medium ITC" pitchFamily="34" charset="0"/>
              </a:rPr>
              <a:t>-Ate, LLC</a:t>
            </a:r>
            <a:endParaRPr lang="en-US" b="1" dirty="0">
              <a:latin typeface="Eras Medium ITC" pitchFamily="34" charset="0"/>
            </a:endParaRPr>
          </a:p>
        </p:txBody>
      </p:sp>
      <p:sp>
        <p:nvSpPr>
          <p:cNvPr id="3" name="Content Placeholder 2"/>
          <p:cNvSpPr>
            <a:spLocks noGrp="1"/>
          </p:cNvSpPr>
          <p:nvPr>
            <p:ph type="subTitle" idx="1"/>
          </p:nvPr>
        </p:nvSpPr>
        <p:spPr>
          <a:xfrm rot="19140000">
            <a:off x="1331986" y="2426167"/>
            <a:ext cx="6515070" cy="704729"/>
          </a:xfrm>
        </p:spPr>
        <p:txBody>
          <a:bodyPr>
            <a:noAutofit/>
          </a:bodyPr>
          <a:lstStyle/>
          <a:p>
            <a:r>
              <a:rPr lang="en-US" sz="2000" dirty="0" err="1" smtClean="0">
                <a:latin typeface="Eras Medium ITC" pitchFamily="34" charset="0"/>
              </a:rPr>
              <a:t>Kasandra</a:t>
            </a:r>
            <a:r>
              <a:rPr lang="en-US" sz="2000" dirty="0" smtClean="0">
                <a:latin typeface="Eras Medium ITC" pitchFamily="34" charset="0"/>
              </a:rPr>
              <a:t>  Price</a:t>
            </a:r>
          </a:p>
          <a:p>
            <a:r>
              <a:rPr lang="en-US" sz="2000" dirty="0" smtClean="0">
                <a:latin typeface="Eras Medium ITC" pitchFamily="34" charset="0"/>
              </a:rPr>
              <a:t>Sport &amp; Medical Sciences Academy </a:t>
            </a:r>
          </a:p>
          <a:p>
            <a:r>
              <a:rPr lang="en-US" sz="2000" dirty="0" err="1" smtClean="0">
                <a:latin typeface="Eras Medium ITC" pitchFamily="34" charset="0"/>
              </a:rPr>
              <a:t>Hartford,CT</a:t>
            </a:r>
            <a:endParaRPr lang="en-US" sz="2000" dirty="0" smtClean="0">
              <a:latin typeface="Eras Medium ITC" pitchFamily="34" charset="0"/>
            </a:endParaRPr>
          </a:p>
          <a:p>
            <a:r>
              <a:rPr lang="en-US" sz="2000" dirty="0" smtClean="0">
                <a:latin typeface="Eras Medium ITC" pitchFamily="34" charset="0"/>
              </a:rPr>
              <a:t>Age 17</a:t>
            </a:r>
          </a:p>
        </p:txBody>
      </p:sp>
      <p:pic>
        <p:nvPicPr>
          <p:cNvPr id="4" name="Content Placeholder 9" descr="logo secondary.jpg"/>
          <p:cNvPicPr>
            <a:picLocks noChangeAspect="1"/>
          </p:cNvPicPr>
          <p:nvPr/>
        </p:nvPicPr>
        <p:blipFill>
          <a:blip r:embed="rId2" cstate="print"/>
          <a:stretch>
            <a:fillRect/>
          </a:stretch>
        </p:blipFill>
        <p:spPr>
          <a:xfrm>
            <a:off x="7297003" y="0"/>
            <a:ext cx="1828800" cy="962274"/>
          </a:xfrm>
          <a:prstGeom prst="rect">
            <a:avLst/>
          </a:prstGeom>
        </p:spPr>
      </p:pic>
      <p:pic>
        <p:nvPicPr>
          <p:cNvPr id="5" name="Picture 4"/>
          <p:cNvPicPr>
            <a:picLocks noChangeAspect="1"/>
          </p:cNvPicPr>
          <p:nvPr/>
        </p:nvPicPr>
        <p:blipFill>
          <a:blip r:embed="rId3" cstate="print">
            <a:biLevel thresh="75000"/>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tretch>
            <a:fillRect/>
          </a:stretch>
        </p:blipFill>
        <p:spPr>
          <a:xfrm rot="19106908">
            <a:off x="65903" y="4916112"/>
            <a:ext cx="1600200" cy="984123"/>
          </a:xfrm>
          <a:prstGeom prst="rect">
            <a:avLst/>
          </a:prstGeom>
        </p:spPr>
      </p:pic>
    </p:spTree>
    <p:extLst>
      <p:ext uri="{BB962C8B-B14F-4D97-AF65-F5344CB8AC3E}">
        <p14:creationId xmlns:p14="http://schemas.microsoft.com/office/powerpoint/2010/main" val="953596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Problem</a:t>
            </a:r>
            <a:endParaRPr lang="en-US" sz="3200" dirty="0"/>
          </a:p>
        </p:txBody>
      </p:sp>
      <p:sp>
        <p:nvSpPr>
          <p:cNvPr id="3" name="Content Placeholder 2"/>
          <p:cNvSpPr>
            <a:spLocks noGrp="1"/>
          </p:cNvSpPr>
          <p:nvPr>
            <p:ph idx="1"/>
          </p:nvPr>
        </p:nvSpPr>
        <p:spPr>
          <a:xfrm>
            <a:off x="684776" y="1170941"/>
            <a:ext cx="7520940" cy="3020060"/>
          </a:xfrm>
        </p:spPr>
        <p:txBody>
          <a:bodyPr>
            <a:normAutofit/>
          </a:bodyPr>
          <a:lstStyle/>
          <a:p>
            <a:pPr>
              <a:buFont typeface="Wingdings" pitchFamily="2" charset="2"/>
              <a:buChar char="ü"/>
            </a:pPr>
            <a:r>
              <a:rPr lang="en-US" sz="3200" b="0" dirty="0" smtClean="0"/>
              <a:t>Handling Food </a:t>
            </a:r>
          </a:p>
          <a:p>
            <a:pPr>
              <a:buFont typeface="Wingdings" pitchFamily="2" charset="2"/>
              <a:buChar char="ü"/>
            </a:pPr>
            <a:r>
              <a:rPr lang="en-US" sz="3200" b="0" dirty="0" smtClean="0"/>
              <a:t>Juggling  Food </a:t>
            </a:r>
          </a:p>
          <a:p>
            <a:pPr>
              <a:buFont typeface="Wingdings" pitchFamily="2" charset="2"/>
              <a:buChar char="ü"/>
            </a:pPr>
            <a:r>
              <a:rPr lang="en-US" sz="3200" b="0" dirty="0" smtClean="0"/>
              <a:t>Messy</a:t>
            </a:r>
          </a:p>
          <a:p>
            <a:pPr>
              <a:buFont typeface="Wingdings" pitchFamily="2" charset="2"/>
              <a:buChar char="ü"/>
            </a:pPr>
            <a:r>
              <a:rPr lang="en-US" sz="3200" b="0" dirty="0" smtClean="0"/>
              <a:t>Embarrassing </a:t>
            </a:r>
          </a:p>
          <a:p>
            <a:pPr>
              <a:buFont typeface="Wingdings" pitchFamily="2" charset="2"/>
              <a:buChar char="ü"/>
            </a:pPr>
            <a:r>
              <a:rPr lang="en-US" sz="3200" b="0" dirty="0" smtClean="0"/>
              <a:t>Wasting Food </a:t>
            </a:r>
          </a:p>
        </p:txBody>
      </p:sp>
      <p:pic>
        <p:nvPicPr>
          <p:cNvPr id="4" name="Content Placeholder 9" descr="logo secondary.jpg"/>
          <p:cNvPicPr>
            <a:picLocks noChangeAspect="1"/>
          </p:cNvPicPr>
          <p:nvPr/>
        </p:nvPicPr>
        <p:blipFill>
          <a:blip r:embed="rId3" cstate="print"/>
          <a:stretch>
            <a:fillRect/>
          </a:stretch>
        </p:blipFill>
        <p:spPr>
          <a:xfrm>
            <a:off x="7291316" y="34778"/>
            <a:ext cx="1828800" cy="962274"/>
          </a:xfrm>
          <a:prstGeom prst="rect">
            <a:avLst/>
          </a:prstGeom>
        </p:spPr>
      </p:pic>
      <p:pic>
        <p:nvPicPr>
          <p:cNvPr id="2050" name="Picture 2"/>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rot="19075951">
            <a:off x="-41895" y="5118110"/>
            <a:ext cx="1435598" cy="881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869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62274"/>
            <a:ext cx="3566160" cy="3847470"/>
          </a:xfrm>
        </p:spPr>
        <p:txBody>
          <a:bodyPr>
            <a:noAutofit/>
          </a:bodyPr>
          <a:lstStyle/>
          <a:p>
            <a:pPr marL="342900" indent="-342900">
              <a:buFont typeface="Wingdings" pitchFamily="2" charset="2"/>
              <a:buChar char="ü"/>
            </a:pPr>
            <a:r>
              <a:rPr lang="en-US" b="0" dirty="0"/>
              <a:t>A</a:t>
            </a:r>
            <a:r>
              <a:rPr lang="en-US" b="0" dirty="0" smtClean="0"/>
              <a:t> unique design </a:t>
            </a:r>
          </a:p>
          <a:p>
            <a:pPr marL="342900" indent="-342900">
              <a:buFont typeface="Wingdings" pitchFamily="2" charset="2"/>
              <a:buChar char="ü"/>
            </a:pPr>
            <a:r>
              <a:rPr lang="en-US" b="0" dirty="0" smtClean="0"/>
              <a:t>Multi-tasks for you</a:t>
            </a:r>
          </a:p>
          <a:p>
            <a:pPr marL="342900" indent="-342900">
              <a:buFont typeface="Wingdings" pitchFamily="2" charset="2"/>
              <a:buChar char="ü"/>
            </a:pPr>
            <a:r>
              <a:rPr lang="en-US" b="0" dirty="0"/>
              <a:t>S</a:t>
            </a:r>
            <a:r>
              <a:rPr lang="en-US" b="0" dirty="0" smtClean="0"/>
              <a:t>aves you Multiple trips</a:t>
            </a:r>
          </a:p>
          <a:p>
            <a:pPr marL="342900" indent="-342900">
              <a:buFont typeface="Wingdings" pitchFamily="2" charset="2"/>
              <a:buChar char="ü"/>
            </a:pPr>
            <a:r>
              <a:rPr lang="en-US" b="0" dirty="0"/>
              <a:t>C</a:t>
            </a:r>
            <a:r>
              <a:rPr lang="en-US" b="0" dirty="0" smtClean="0"/>
              <a:t>uts down on repetitive Spills </a:t>
            </a:r>
          </a:p>
          <a:p>
            <a:pPr marL="342900" indent="-342900">
              <a:buFont typeface="Wingdings" pitchFamily="2" charset="2"/>
              <a:buChar char="ü"/>
            </a:pPr>
            <a:r>
              <a:rPr lang="en-US" b="0" dirty="0" smtClean="0"/>
              <a:t>Eat on the Go</a:t>
            </a:r>
          </a:p>
          <a:p>
            <a:pPr marL="342900" indent="-342900">
              <a:buFont typeface="Wingdings" pitchFamily="2" charset="2"/>
              <a:buChar char="ü"/>
            </a:pPr>
            <a:r>
              <a:rPr lang="en-US" b="0" dirty="0" smtClean="0"/>
              <a:t>Unlimited Potential  </a:t>
            </a:r>
          </a:p>
          <a:p>
            <a:pPr marL="342900" indent="-342900">
              <a:buFont typeface="Wingdings" pitchFamily="2" charset="2"/>
              <a:buChar char="ü"/>
            </a:pPr>
            <a:endParaRPr lang="en-US" sz="2800" dirty="0" smtClean="0"/>
          </a:p>
        </p:txBody>
      </p:sp>
      <p:sp>
        <p:nvSpPr>
          <p:cNvPr id="2" name="Title 1"/>
          <p:cNvSpPr>
            <a:spLocks noGrp="1"/>
          </p:cNvSpPr>
          <p:nvPr>
            <p:ph type="title"/>
          </p:nvPr>
        </p:nvSpPr>
        <p:spPr>
          <a:xfrm>
            <a:off x="685800" y="381000"/>
            <a:ext cx="7520940" cy="548640"/>
          </a:xfrm>
        </p:spPr>
        <p:txBody>
          <a:bodyPr>
            <a:noAutofit/>
          </a:bodyPr>
          <a:lstStyle/>
          <a:p>
            <a:r>
              <a:rPr lang="en-US" sz="3200" dirty="0" smtClean="0"/>
              <a:t>Solution</a:t>
            </a:r>
            <a:endParaRPr lang="en-US" sz="3200" b="1" dirty="0"/>
          </a:p>
        </p:txBody>
      </p:sp>
      <p:pic>
        <p:nvPicPr>
          <p:cNvPr id="4" name="Content Placeholder 9" descr="logo secondary.jpg"/>
          <p:cNvPicPr>
            <a:picLocks noChangeAspect="1"/>
          </p:cNvPicPr>
          <p:nvPr/>
        </p:nvPicPr>
        <p:blipFill>
          <a:blip r:embed="rId3" cstate="print"/>
          <a:stretch>
            <a:fillRect/>
          </a:stretch>
        </p:blipFill>
        <p:spPr>
          <a:xfrm>
            <a:off x="7315200" y="0"/>
            <a:ext cx="1828800" cy="962274"/>
          </a:xfrm>
          <a:prstGeom prst="rect">
            <a:avLst/>
          </a:prstGeom>
        </p:spPr>
      </p:pic>
      <p:pic>
        <p:nvPicPr>
          <p:cNvPr id="4098" name="Picture 2"/>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rot="19099548">
            <a:off x="-28319" y="5031508"/>
            <a:ext cx="15970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4343400" y="1392472"/>
            <a:ext cx="4357172" cy="32004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18361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23688">
            <a:off x="3477777" y="-413556"/>
            <a:ext cx="4085927" cy="41029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
          </p:nvPr>
        </p:nvSpPr>
        <p:spPr>
          <a:xfrm>
            <a:off x="304800" y="762000"/>
            <a:ext cx="3886200" cy="4716941"/>
          </a:xfrm>
        </p:spPr>
        <p:txBody>
          <a:bodyPr>
            <a:noAutofit/>
          </a:bodyPr>
          <a:lstStyle/>
          <a:p>
            <a:pPr>
              <a:buFont typeface="Wingdings" pitchFamily="2" charset="2"/>
              <a:buChar char="ü"/>
            </a:pPr>
            <a:r>
              <a:rPr lang="en-US" sz="2400" b="0" dirty="0" smtClean="0"/>
              <a:t>A plate attached to the top of a cup with a straw in the middle</a:t>
            </a:r>
          </a:p>
          <a:p>
            <a:pPr>
              <a:buFont typeface="Wingdings" pitchFamily="2" charset="2"/>
              <a:buChar char="ü"/>
            </a:pPr>
            <a:r>
              <a:rPr lang="en-US" sz="2400" b="0" dirty="0" smtClean="0"/>
              <a:t>Comes in a variety of colors </a:t>
            </a:r>
          </a:p>
          <a:p>
            <a:pPr>
              <a:buFont typeface="Wingdings" pitchFamily="2" charset="2"/>
              <a:buChar char="ü"/>
            </a:pPr>
            <a:r>
              <a:rPr lang="en-US" sz="2400" b="0" dirty="0" smtClean="0"/>
              <a:t>Factory made</a:t>
            </a:r>
          </a:p>
          <a:p>
            <a:pPr>
              <a:buFont typeface="Wingdings" pitchFamily="2" charset="2"/>
              <a:buChar char="ü"/>
            </a:pPr>
            <a:r>
              <a:rPr lang="en-US" sz="2400" b="0" dirty="0" smtClean="0"/>
              <a:t>Disposable or reusable </a:t>
            </a:r>
          </a:p>
          <a:p>
            <a:pPr>
              <a:buFont typeface="Wingdings" pitchFamily="2" charset="2"/>
              <a:buChar char="ü"/>
            </a:pPr>
            <a:r>
              <a:rPr lang="en-US" sz="2400" b="0" dirty="0" smtClean="0"/>
              <a:t>The cup is the heaviest and the plate is proportioned around it</a:t>
            </a:r>
          </a:p>
          <a:p>
            <a:pPr>
              <a:buFont typeface="Wingdings" pitchFamily="2" charset="2"/>
              <a:buChar char="ü"/>
            </a:pPr>
            <a:endParaRPr lang="en-US" sz="2000" b="0" dirty="0"/>
          </a:p>
        </p:txBody>
      </p:sp>
      <p:sp>
        <p:nvSpPr>
          <p:cNvPr id="2" name="Title 1"/>
          <p:cNvSpPr>
            <a:spLocks noGrp="1"/>
          </p:cNvSpPr>
          <p:nvPr>
            <p:ph type="title"/>
          </p:nvPr>
        </p:nvSpPr>
        <p:spPr>
          <a:xfrm>
            <a:off x="457200" y="152400"/>
            <a:ext cx="7520940" cy="548640"/>
          </a:xfrm>
        </p:spPr>
        <p:txBody>
          <a:bodyPr>
            <a:noAutofit/>
          </a:bodyPr>
          <a:lstStyle/>
          <a:p>
            <a:r>
              <a:rPr lang="en-US" sz="3200" dirty="0" smtClean="0"/>
              <a:t>Description</a:t>
            </a:r>
            <a:endParaRPr lang="en-US" sz="3200" dirty="0"/>
          </a:p>
        </p:txBody>
      </p:sp>
      <p:pic>
        <p:nvPicPr>
          <p:cNvPr id="5122" name="Picture 2"/>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rot="19070558">
            <a:off x="-44782" y="5124762"/>
            <a:ext cx="1401170" cy="8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l="8588" t="5387" r="10815"/>
          <a:stretch/>
        </p:blipFill>
        <p:spPr>
          <a:xfrm>
            <a:off x="6147746" y="2819400"/>
            <a:ext cx="2996254" cy="26379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Content Placeholder 9" descr="logo secondary.jpg"/>
          <p:cNvPicPr>
            <a:picLocks noChangeAspect="1"/>
          </p:cNvPicPr>
          <p:nvPr/>
        </p:nvPicPr>
        <p:blipFill>
          <a:blip r:embed="rId7" cstate="print"/>
          <a:stretch>
            <a:fillRect/>
          </a:stretch>
        </p:blipFill>
        <p:spPr>
          <a:xfrm>
            <a:off x="7315200" y="34579"/>
            <a:ext cx="1828800" cy="962274"/>
          </a:xfrm>
          <a:prstGeom prst="rect">
            <a:avLst/>
          </a:prstGeom>
        </p:spPr>
      </p:pic>
    </p:spTree>
    <p:extLst>
      <p:ext uri="{BB962C8B-B14F-4D97-AF65-F5344CB8AC3E}">
        <p14:creationId xmlns:p14="http://schemas.microsoft.com/office/powerpoint/2010/main" val="175239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Sip-N-</a:t>
            </a:r>
            <a:r>
              <a:rPr lang="en-US" sz="3200" dirty="0" err="1" smtClean="0"/>
              <a:t>Eat’s</a:t>
            </a:r>
            <a:r>
              <a:rPr lang="en-US" sz="3200" dirty="0" smtClean="0"/>
              <a:t> Model</a:t>
            </a:r>
            <a:endParaRPr lang="en-US" sz="3200" dirty="0"/>
          </a:p>
        </p:txBody>
      </p:sp>
      <p:sp>
        <p:nvSpPr>
          <p:cNvPr id="10" name="Content Placeholder 9"/>
          <p:cNvSpPr>
            <a:spLocks noGrp="1"/>
          </p:cNvSpPr>
          <p:nvPr>
            <p:ph idx="1"/>
          </p:nvPr>
        </p:nvSpPr>
        <p:spPr/>
        <p:txBody>
          <a:bodyPr>
            <a:normAutofit/>
          </a:bodyPr>
          <a:lstStyle/>
          <a:p>
            <a:r>
              <a:rPr lang="en-US" sz="48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endParaRPr lang="en-US" sz="48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aphicFrame>
        <p:nvGraphicFramePr>
          <p:cNvPr id="11" name="Content Placeholder 5"/>
          <p:cNvGraphicFramePr>
            <a:graphicFrameLocks/>
          </p:cNvGraphicFramePr>
          <p:nvPr>
            <p:extLst>
              <p:ext uri="{D42A27DB-BD31-4B8C-83A1-F6EECF244321}">
                <p14:modId xmlns:p14="http://schemas.microsoft.com/office/powerpoint/2010/main" val="159466143"/>
              </p:ext>
            </p:extLst>
          </p:nvPr>
        </p:nvGraphicFramePr>
        <p:xfrm>
          <a:off x="4419600" y="2819400"/>
          <a:ext cx="4190999" cy="1976768"/>
        </p:xfrm>
        <a:graphic>
          <a:graphicData uri="http://schemas.openxmlformats.org/drawingml/2006/table">
            <a:tbl>
              <a:tblPr/>
              <a:tblGrid>
                <a:gridCol w="2295071"/>
                <a:gridCol w="898071"/>
                <a:gridCol w="997857"/>
              </a:tblGrid>
              <a:tr h="228600">
                <a:tc gridSpan="3">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Economics</a:t>
                      </a:r>
                      <a:r>
                        <a:rPr lang="en-US" sz="1600" b="1" baseline="0" dirty="0" smtClean="0">
                          <a:solidFill>
                            <a:schemeClr val="bg1"/>
                          </a:solidFill>
                          <a:latin typeface="+mn-lt"/>
                          <a:ea typeface="Times New Roman"/>
                          <a:cs typeface="Times New Roman"/>
                        </a:rPr>
                        <a:t> of One Unit</a:t>
                      </a:r>
                      <a:endParaRPr lang="en-US" sz="1600" b="1" dirty="0">
                        <a:solidFill>
                          <a:schemeClr val="bg1"/>
                        </a:solidFill>
                        <a:latin typeface="+mn-lt"/>
                        <a:ea typeface="Times New Roman"/>
                        <a:cs typeface="Times New Roman"/>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1318">
                <a:tc>
                  <a:txBody>
                    <a:bodyPr/>
                    <a:lstStyle/>
                    <a:p>
                      <a:pPr marL="0" marR="0">
                        <a:spcBef>
                          <a:spcPts val="0"/>
                        </a:spcBef>
                        <a:spcAft>
                          <a:spcPts val="0"/>
                        </a:spcAft>
                      </a:pPr>
                      <a:r>
                        <a:rPr lang="en-US" sz="1600" b="1" dirty="0">
                          <a:latin typeface="Calibri"/>
                          <a:ea typeface="Times New Roman"/>
                          <a:cs typeface="Times New Roman"/>
                        </a:rPr>
                        <a:t>Selling </a:t>
                      </a:r>
                      <a:r>
                        <a:rPr lang="en-US" sz="1600" b="1" dirty="0" smtClean="0">
                          <a:latin typeface="Calibri"/>
                          <a:ea typeface="Times New Roman"/>
                          <a:cs typeface="Times New Roman"/>
                        </a:rPr>
                        <a:t>Price</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1" smtClean="0">
                          <a:latin typeface="Calibri"/>
                          <a:ea typeface="Times New Roman"/>
                          <a:cs typeface="Times New Roman"/>
                        </a:rPr>
                        <a:t>$15.00</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dirty="0" smtClean="0">
                          <a:latin typeface="Calibri"/>
                          <a:ea typeface="Times New Roman"/>
                          <a:cs typeface="Times New Roman"/>
                        </a:rPr>
                        <a:t>      Cost of materials </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dirty="0" smtClean="0">
                          <a:latin typeface="Calibri"/>
                          <a:ea typeface="Times New Roman"/>
                          <a:cs typeface="Times New Roman"/>
                        </a:rPr>
                        <a:t>      Cost</a:t>
                      </a:r>
                      <a:r>
                        <a:rPr lang="en-US" sz="1600" baseline="0" dirty="0" smtClean="0">
                          <a:latin typeface="Calibri"/>
                          <a:ea typeface="Times New Roman"/>
                          <a:cs typeface="Times New Roman"/>
                        </a:rPr>
                        <a:t> of l</a:t>
                      </a:r>
                      <a:r>
                        <a:rPr lang="en-US" sz="1600" dirty="0" smtClean="0">
                          <a:latin typeface="Calibri"/>
                          <a:ea typeface="Times New Roman"/>
                          <a:cs typeface="Times New Roman"/>
                        </a:rPr>
                        <a:t>abor </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$.41</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4908">
                <a:tc>
                  <a:txBody>
                    <a:bodyPr/>
                    <a:lstStyle/>
                    <a:p>
                      <a:pPr marL="0" marR="0">
                        <a:spcBef>
                          <a:spcPts val="0"/>
                        </a:spcBef>
                        <a:spcAft>
                          <a:spcPts val="0"/>
                        </a:spcAft>
                      </a:pPr>
                      <a:r>
                        <a:rPr lang="en-US" sz="1600" dirty="0" smtClean="0">
                          <a:latin typeface="Calibri"/>
                          <a:ea typeface="Times New Roman"/>
                          <a:cs typeface="Times New Roman"/>
                        </a:rPr>
                        <a:t>      Other</a:t>
                      </a:r>
                      <a:r>
                        <a:rPr lang="en-US" sz="1600" baseline="0" dirty="0" smtClean="0">
                          <a:latin typeface="Calibri"/>
                          <a:ea typeface="Times New Roman"/>
                          <a:cs typeface="Times New Roman"/>
                        </a:rPr>
                        <a:t> variable costs</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600" dirty="0" smtClean="0">
                          <a:latin typeface="+mn-lt"/>
                          <a:ea typeface="Times New Roman"/>
                          <a:cs typeface="Times New Roman"/>
                        </a:rPr>
                        <a:t>$0.00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smtClean="0">
                          <a:latin typeface="Calibri"/>
                          <a:ea typeface="Times New Roman"/>
                          <a:cs typeface="Times New Roman"/>
                        </a:rPr>
                        <a:t>Total</a:t>
                      </a:r>
                      <a:r>
                        <a:rPr lang="en-US" sz="1600" b="1" baseline="0" dirty="0" smtClean="0">
                          <a:latin typeface="Calibri"/>
                          <a:ea typeface="Times New Roman"/>
                          <a:cs typeface="Times New Roman"/>
                        </a:rPr>
                        <a:t> COGS/ COSS</a:t>
                      </a: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mn-lt"/>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a:ea typeface="Times New Roman"/>
                          <a:cs typeface="Times New Roman"/>
                        </a:rPr>
                        <a:t>$1.41</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a:latin typeface="Calibri"/>
                          <a:ea typeface="Times New Roman"/>
                          <a:cs typeface="Times New Roman"/>
                        </a:rPr>
                        <a:t>Contribution </a:t>
                      </a:r>
                      <a:r>
                        <a:rPr lang="en-US" sz="1600" b="1" dirty="0" smtClean="0">
                          <a:latin typeface="Calibri"/>
                          <a:ea typeface="Times New Roman"/>
                          <a:cs typeface="Times New Roman"/>
                        </a:rPr>
                        <a:t>Margin</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$13.59</a:t>
                      </a:r>
                      <a:endParaRPr lang="en-US" sz="1600" b="1"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702022081"/>
              </p:ext>
            </p:extLst>
          </p:nvPr>
        </p:nvGraphicFramePr>
        <p:xfrm>
          <a:off x="4419600" y="1752600"/>
          <a:ext cx="4191000" cy="670560"/>
        </p:xfrm>
        <a:graphic>
          <a:graphicData uri="http://schemas.openxmlformats.org/drawingml/2006/table">
            <a:tbl>
              <a:tblPr firstRow="1" bandRow="1">
                <a:tableStyleId>{5C22544A-7EE6-4342-B048-85BDC9FD1C3A}</a:tableStyleId>
              </a:tblPr>
              <a:tblGrid>
                <a:gridCol w="4191000"/>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Definition</a:t>
                      </a:r>
                      <a:r>
                        <a:rPr lang="en-US" sz="1600" b="1" baseline="0" dirty="0" smtClean="0">
                          <a:solidFill>
                            <a:schemeClr val="bg1"/>
                          </a:solidFill>
                        </a:rPr>
                        <a:t> of One Unit</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20 Sip-N-</a:t>
                      </a:r>
                      <a:r>
                        <a:rPr lang="en-US" sz="1600" b="0" dirty="0" err="1" smtClean="0">
                          <a:solidFill>
                            <a:schemeClr val="tx1"/>
                          </a:solidFill>
                        </a:rPr>
                        <a:t>Eat’s</a:t>
                      </a:r>
                      <a:r>
                        <a:rPr lang="en-US" sz="1600" b="0" dirty="0" smtClean="0">
                          <a:solidFill>
                            <a:schemeClr val="tx1"/>
                          </a:solidFill>
                        </a:rPr>
                        <a:t> (1 Pack)</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821744772"/>
              </p:ext>
            </p:extLst>
          </p:nvPr>
        </p:nvGraphicFramePr>
        <p:xfrm>
          <a:off x="4419600" y="5181600"/>
          <a:ext cx="4190999" cy="838200"/>
        </p:xfrm>
        <a:graphic>
          <a:graphicData uri="http://schemas.openxmlformats.org/drawingml/2006/table">
            <a:tbl>
              <a:tblPr/>
              <a:tblGrid>
                <a:gridCol w="1392358"/>
                <a:gridCol w="328945"/>
                <a:gridCol w="823232"/>
                <a:gridCol w="374196"/>
                <a:gridCol w="1272268"/>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Monthly</a:t>
                      </a:r>
                      <a:r>
                        <a:rPr lang="en-US" sz="1600" b="1" baseline="0" dirty="0" smtClean="0">
                          <a:solidFill>
                            <a:schemeClr val="bg1"/>
                          </a:solidFill>
                          <a:latin typeface="+mn-lt"/>
                          <a:ea typeface="Times New Roman"/>
                        </a:rPr>
                        <a:t> Break Even Units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Calibri"/>
                          <a:ea typeface="Times New Roman"/>
                        </a:rPr>
                        <a:t>$216.16</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smtClean="0">
                          <a:latin typeface="Times New Roman"/>
                          <a:ea typeface="Times New Roman"/>
                        </a:rPr>
                        <a:t>15.90</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800" baseline="0" dirty="0" smtClean="0">
                          <a:latin typeface="Times New Roman"/>
                          <a:ea typeface="Times New Roman"/>
                        </a:rPr>
                        <a:t>16 Packs</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Calibri"/>
                          <a:ea typeface="Times New Roman"/>
                        </a:rPr>
                        <a:t>$13.59</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7" name="Content Placeholder 9" descr="logo secondary.jpg"/>
          <p:cNvPicPr>
            <a:picLocks noChangeAspect="1"/>
          </p:cNvPicPr>
          <p:nvPr/>
        </p:nvPicPr>
        <p:blipFill>
          <a:blip r:embed="rId3" cstate="print"/>
          <a:stretch>
            <a:fillRect/>
          </a:stretch>
        </p:blipFill>
        <p:spPr>
          <a:xfrm>
            <a:off x="7239000" y="76200"/>
            <a:ext cx="1828800" cy="962274"/>
          </a:xfrm>
          <a:prstGeom prst="rect">
            <a:avLst/>
          </a:prstGeom>
        </p:spPr>
      </p:pic>
      <p:sp>
        <p:nvSpPr>
          <p:cNvPr id="3" name="Rectangle 2"/>
          <p:cNvSpPr/>
          <p:nvPr/>
        </p:nvSpPr>
        <p:spPr>
          <a:xfrm>
            <a:off x="648276" y="1676400"/>
            <a:ext cx="3228576" cy="923330"/>
          </a:xfrm>
          <a:prstGeom prst="rect">
            <a:avLst/>
          </a:prstGeom>
          <a:noFill/>
        </p:spPr>
        <p:txBody>
          <a:bodyPr wrap="none" lIns="91440" tIns="45720" rIns="91440" bIns="45720">
            <a:prstTxWarp prst="textDeflateBottom">
              <a:avLst/>
            </a:prstTxWarp>
            <a:spAutoFit/>
          </a:bodyPr>
          <a:lstStyle/>
          <a:p>
            <a:pPr algn="ctr"/>
            <a:r>
              <a:rPr lang="en-US" sz="5400" b="1" spc="50" dirty="0">
                <a:ln w="12700" cmpd="sng">
                  <a:solidFill>
                    <a:srgbClr val="506E94">
                      <a:satMod val="120000"/>
                      <a:shade val="80000"/>
                    </a:srgbClr>
                  </a:solidFill>
                  <a:prstDash val="solid"/>
                </a:ln>
                <a:solidFill>
                  <a:srgbClr val="506E94">
                    <a:tint val="1000"/>
                  </a:srgbClr>
                </a:solidFill>
                <a:effectLst>
                  <a:glow rad="53100">
                    <a:srgbClr val="506E94">
                      <a:satMod val="180000"/>
                      <a:alpha val="30000"/>
                    </a:srgbClr>
                  </a:glow>
                </a:effectLst>
              </a:rPr>
              <a:t>Innovative</a:t>
            </a:r>
          </a:p>
        </p:txBody>
      </p:sp>
      <p:sp>
        <p:nvSpPr>
          <p:cNvPr id="4" name="Rectangle 3"/>
          <p:cNvSpPr/>
          <p:nvPr/>
        </p:nvSpPr>
        <p:spPr>
          <a:xfrm>
            <a:off x="1394346" y="2768137"/>
            <a:ext cx="1468031" cy="923330"/>
          </a:xfrm>
          <a:prstGeom prst="rect">
            <a:avLst/>
          </a:prstGeom>
          <a:noFill/>
        </p:spPr>
        <p:txBody>
          <a:bodyPr wrap="none" lIns="91440" tIns="45720" rIns="91440" bIns="45720">
            <a:prstTxWarp prst="textInflateBottom">
              <a:avLst/>
            </a:prstTxWarp>
            <a:spAutoFit/>
          </a:bodyPr>
          <a:lstStyle/>
          <a:p>
            <a:pPr algn="ctr"/>
            <a:r>
              <a:rPr lang="en-US" sz="5400" b="1" spc="50" dirty="0">
                <a:ln w="12700" cmpd="sng">
                  <a:solidFill>
                    <a:srgbClr val="506E94">
                      <a:satMod val="120000"/>
                      <a:shade val="80000"/>
                    </a:srgbClr>
                  </a:solidFill>
                  <a:prstDash val="solid"/>
                </a:ln>
                <a:solidFill>
                  <a:srgbClr val="506E94">
                    <a:tint val="1000"/>
                  </a:srgbClr>
                </a:solidFill>
                <a:effectLst>
                  <a:glow rad="53100">
                    <a:srgbClr val="506E94">
                      <a:satMod val="180000"/>
                      <a:alpha val="30000"/>
                    </a:srgbClr>
                  </a:glow>
                </a:effectLst>
              </a:rPr>
              <a:t>New</a:t>
            </a:r>
          </a:p>
        </p:txBody>
      </p:sp>
      <p:sp>
        <p:nvSpPr>
          <p:cNvPr id="5" name="Rectangle 4"/>
          <p:cNvSpPr/>
          <p:nvPr/>
        </p:nvSpPr>
        <p:spPr>
          <a:xfrm>
            <a:off x="257929" y="3590330"/>
            <a:ext cx="4009271" cy="1084660"/>
          </a:xfrm>
          <a:prstGeom prst="rect">
            <a:avLst/>
          </a:prstGeom>
          <a:noFill/>
        </p:spPr>
        <p:txBody>
          <a:bodyPr wrap="none" lIns="91440" tIns="45720" rIns="91440" bIns="45720">
            <a:prstTxWarp prst="textDeflateTop">
              <a:avLst/>
            </a:prstTxWarp>
            <a:spAutoFit/>
          </a:bodyPr>
          <a:lstStyle/>
          <a:p>
            <a:pPr algn="ctr"/>
            <a:r>
              <a:rPr lang="en-US" sz="5400" b="1" spc="50" dirty="0">
                <a:ln w="12700" cmpd="sng">
                  <a:solidFill>
                    <a:srgbClr val="506E94">
                      <a:satMod val="120000"/>
                      <a:shade val="80000"/>
                    </a:srgbClr>
                  </a:solidFill>
                  <a:prstDash val="solid"/>
                </a:ln>
                <a:solidFill>
                  <a:srgbClr val="506E94">
                    <a:tint val="1000"/>
                  </a:srgbClr>
                </a:solidFill>
                <a:effectLst>
                  <a:glow rad="53100">
                    <a:srgbClr val="506E94">
                      <a:satMod val="180000"/>
                      <a:alpha val="30000"/>
                    </a:srgbClr>
                  </a:glow>
                </a:effectLst>
              </a:rPr>
              <a:t>Inexpensive</a:t>
            </a:r>
          </a:p>
        </p:txBody>
      </p:sp>
      <p:pic>
        <p:nvPicPr>
          <p:cNvPr id="6146" name="Picture 2"/>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rot="19096424">
            <a:off x="32054" y="5116469"/>
            <a:ext cx="1427861" cy="877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763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20940" cy="548640"/>
          </a:xfrm>
        </p:spPr>
        <p:txBody>
          <a:bodyPr/>
          <a:lstStyle/>
          <a:p>
            <a:r>
              <a:rPr lang="en-US" sz="3200" dirty="0" smtClean="0"/>
              <a:t>Market Analysis</a:t>
            </a:r>
            <a:endParaRPr lang="en-US" sz="3200" dirty="0"/>
          </a:p>
        </p:txBody>
      </p:sp>
      <p:grpSp>
        <p:nvGrpSpPr>
          <p:cNvPr id="29" name="Group 28"/>
          <p:cNvGrpSpPr/>
          <p:nvPr/>
        </p:nvGrpSpPr>
        <p:grpSpPr>
          <a:xfrm>
            <a:off x="5812692" y="2310882"/>
            <a:ext cx="2819400" cy="3810000"/>
            <a:chOff x="5943600" y="2514600"/>
            <a:chExt cx="2819400" cy="3810000"/>
          </a:xfrm>
        </p:grpSpPr>
        <p:grpSp>
          <p:nvGrpSpPr>
            <p:cNvPr id="25" name="Group 24"/>
            <p:cNvGrpSpPr/>
            <p:nvPr/>
          </p:nvGrpSpPr>
          <p:grpSpPr>
            <a:xfrm>
              <a:off x="5943600" y="2743200"/>
              <a:ext cx="2819400" cy="3581400"/>
              <a:chOff x="5638800" y="1905000"/>
              <a:chExt cx="2971800" cy="3733800"/>
            </a:xfrm>
          </p:grpSpPr>
          <p:grpSp>
            <p:nvGrpSpPr>
              <p:cNvPr id="9" name="Group 2"/>
              <p:cNvGrpSpPr>
                <a:grpSpLocks/>
              </p:cNvGrpSpPr>
              <p:nvPr/>
            </p:nvGrpSpPr>
            <p:grpSpPr bwMode="auto">
              <a:xfrm>
                <a:off x="5638800" y="1905000"/>
                <a:ext cx="2971800" cy="3733800"/>
                <a:chOff x="3408" y="1584"/>
                <a:chExt cx="1872" cy="2352"/>
              </a:xfrm>
              <a:solidFill>
                <a:schemeClr val="tx2">
                  <a:lumMod val="40000"/>
                  <a:lumOff val="60000"/>
                </a:schemeClr>
              </a:solidFill>
            </p:grpSpPr>
            <p:sp>
              <p:nvSpPr>
                <p:cNvPr id="1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solidFill>
                      <a:srgbClr val="FFFFFF"/>
                    </a:solidFill>
                  </a:endParaRPr>
                </a:p>
              </p:txBody>
            </p:sp>
            <p:sp>
              <p:nvSpPr>
                <p:cNvPr id="11" name="Oval 4"/>
                <p:cNvSpPr>
                  <a:spLocks noChangeArrowheads="1"/>
                </p:cNvSpPr>
                <p:nvPr/>
              </p:nvSpPr>
              <p:spPr bwMode="auto">
                <a:xfrm>
                  <a:off x="3408" y="1584"/>
                  <a:ext cx="1872" cy="96"/>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solidFill>
                      <a:srgbClr val="FFFFFF"/>
                    </a:solidFill>
                  </a:endParaRPr>
                </a:p>
              </p:txBody>
            </p:sp>
          </p:grpSp>
          <p:sp>
            <p:nvSpPr>
              <p:cNvPr id="12" name="Rectangle 11"/>
              <p:cNvSpPr/>
              <p:nvPr/>
            </p:nvSpPr>
            <p:spPr>
              <a:xfrm>
                <a:off x="5867400" y="213360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Total population of targeted geographic area</a:t>
                </a:r>
              </a:p>
            </p:txBody>
          </p:sp>
          <p:sp>
            <p:nvSpPr>
              <p:cNvPr id="13" name="Rectangle 12"/>
              <p:cNvSpPr/>
              <p:nvPr/>
            </p:nvSpPr>
            <p:spPr>
              <a:xfrm>
                <a:off x="6172200" y="3124200"/>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Population of target market</a:t>
                </a:r>
              </a:p>
            </p:txBody>
          </p:sp>
          <p:sp>
            <p:nvSpPr>
              <p:cNvPr id="14" name="Rectangle 13"/>
              <p:cNvSpPr/>
              <p:nvPr/>
            </p:nvSpPr>
            <p:spPr>
              <a:xfrm>
                <a:off x="6411781" y="2626062"/>
                <a:ext cx="1425838" cy="5042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black"/>
                    </a:solidFill>
                    <a:ea typeface="Times New Roman"/>
                    <a:cs typeface="Times New Roman"/>
                  </a:rPr>
                  <a:t>223,947,800</a:t>
                </a:r>
                <a:endParaRPr lang="en-US" sz="1600" b="1" dirty="0">
                  <a:solidFill>
                    <a:prstClr val="black"/>
                  </a:solidFill>
                  <a:ea typeface="Times New Roman"/>
                  <a:cs typeface="Times New Roman"/>
                </a:endParaRPr>
              </a:p>
            </p:txBody>
          </p:sp>
          <p:sp>
            <p:nvSpPr>
              <p:cNvPr id="22" name="Rectangle 21"/>
              <p:cNvSpPr/>
              <p:nvPr/>
            </p:nvSpPr>
            <p:spPr>
              <a:xfrm>
                <a:off x="6477000" y="4191000"/>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Market size</a:t>
                </a:r>
              </a:p>
              <a:p>
                <a:pPr algn="ctr"/>
                <a:r>
                  <a:rPr lang="en-US" sz="1200" i="1" dirty="0">
                    <a:solidFill>
                      <a:srgbClr val="000000"/>
                    </a:solidFill>
                  </a:rPr>
                  <a:t>(based on</a:t>
                </a:r>
              </a:p>
              <a:p>
                <a:pPr algn="ctr"/>
                <a:r>
                  <a:rPr lang="en-US" sz="1200" i="1" dirty="0">
                    <a:solidFill>
                      <a:srgbClr val="000000"/>
                    </a:solidFill>
                  </a:rPr>
                  <a:t>survey)</a:t>
                </a:r>
              </a:p>
            </p:txBody>
          </p:sp>
        </p:grpSp>
        <p:sp>
          <p:nvSpPr>
            <p:cNvPr id="28" name="Rectangle 27"/>
            <p:cNvSpPr/>
            <p:nvPr/>
          </p:nvSpPr>
          <p:spPr>
            <a:xfrm>
              <a:off x="5943600" y="2514600"/>
              <a:ext cx="2819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FF"/>
                  </a:solidFill>
                </a:rPr>
                <a:t>Target Market Size</a:t>
              </a:r>
            </a:p>
          </p:txBody>
        </p:sp>
      </p:grpSp>
      <p:graphicFrame>
        <p:nvGraphicFramePr>
          <p:cNvPr id="30" name="Table 29"/>
          <p:cNvGraphicFramePr>
            <a:graphicFrameLocks noGrp="1"/>
          </p:cNvGraphicFramePr>
          <p:nvPr>
            <p:extLst>
              <p:ext uri="{D42A27DB-BD31-4B8C-83A1-F6EECF244321}">
                <p14:modId xmlns:p14="http://schemas.microsoft.com/office/powerpoint/2010/main" val="4184065744"/>
              </p:ext>
            </p:extLst>
          </p:nvPr>
        </p:nvGraphicFramePr>
        <p:xfrm>
          <a:off x="476768" y="914400"/>
          <a:ext cx="8229600" cy="1010920"/>
        </p:xfrm>
        <a:graphic>
          <a:graphicData uri="http://schemas.openxmlformats.org/drawingml/2006/table">
            <a:tbl>
              <a:tblPr firstRow="1" bandRow="1">
                <a:tableStyleId>{5C22544A-7EE6-4342-B048-85BDC9FD1C3A}</a:tableStyleId>
              </a:tblPr>
              <a:tblGrid>
                <a:gridCol w="1524000"/>
                <a:gridCol w="2590800"/>
                <a:gridCol w="2057400"/>
                <a:gridCol w="2057400"/>
              </a:tblGrid>
              <a:tr h="370840">
                <a:tc gridSpan="4">
                  <a:txBody>
                    <a:bodyPr/>
                    <a:lstStyle/>
                    <a:p>
                      <a:pPr algn="ctr"/>
                      <a:r>
                        <a:rPr lang="en-US" sz="1600" dirty="0" smtClean="0">
                          <a:solidFill>
                            <a:schemeClr val="bg1"/>
                          </a:solidFill>
                        </a:rPr>
                        <a:t>Market</a:t>
                      </a:r>
                      <a:r>
                        <a:rPr lang="en-US" sz="1600" baseline="0" dirty="0" smtClean="0">
                          <a:solidFill>
                            <a:schemeClr val="bg1"/>
                          </a:solidFill>
                        </a:rPr>
                        <a:t> Statistics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r>
                        <a:rPr lang="en-US" sz="1600" dirty="0" smtClean="0"/>
                        <a:t>Industry Name:</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Paper  and Food</a:t>
                      </a:r>
                      <a:r>
                        <a:rPr lang="en-US" sz="1800" b="1" baseline="0" dirty="0" smtClean="0">
                          <a:solidFill>
                            <a:schemeClr val="tx1"/>
                          </a:solidFill>
                        </a:rPr>
                        <a:t> Services</a:t>
                      </a:r>
                      <a:endParaRPr lang="en-US" sz="1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Annual</a:t>
                      </a:r>
                      <a:r>
                        <a:rPr lang="en-US" sz="1600" baseline="0" dirty="0" smtClean="0"/>
                        <a:t> Industry Sales:</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a:t>
                      </a:r>
                      <a:r>
                        <a:rPr lang="en-US" sz="1800" b="1" dirty="0" smtClean="0">
                          <a:solidFill>
                            <a:schemeClr val="tx1"/>
                          </a:solidFill>
                        </a:rPr>
                        <a:t>90</a:t>
                      </a:r>
                      <a:r>
                        <a:rPr lang="en-US" sz="1800" b="1" baseline="0" dirty="0" smtClean="0">
                          <a:solidFill>
                            <a:schemeClr val="tx1"/>
                          </a:solidFill>
                        </a:rPr>
                        <a:t> billion</a:t>
                      </a:r>
                      <a:endParaRPr lang="en-US" sz="1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170" name="Picture 2"/>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rot="19034999">
            <a:off x="47235" y="5479533"/>
            <a:ext cx="1131029" cy="69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6527151" y="4332904"/>
            <a:ext cx="1371600" cy="29305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black"/>
                </a:solidFill>
                <a:ea typeface="Times New Roman"/>
                <a:cs typeface="Times New Roman"/>
              </a:rPr>
              <a:t>2,253,700</a:t>
            </a:r>
            <a:endParaRPr lang="en-US" sz="1400" b="1" dirty="0">
              <a:solidFill>
                <a:prstClr val="black"/>
              </a:solidFill>
              <a:ea typeface="Times New Roman"/>
              <a:cs typeface="Times New Roman"/>
            </a:endParaRPr>
          </a:p>
        </p:txBody>
      </p:sp>
      <p:sp>
        <p:nvSpPr>
          <p:cNvPr id="18" name="Rectangle 17"/>
          <p:cNvSpPr/>
          <p:nvPr/>
        </p:nvSpPr>
        <p:spPr>
          <a:xfrm>
            <a:off x="6607907" y="5549122"/>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black"/>
                </a:solidFill>
                <a:ea typeface="Times New Roman"/>
                <a:cs typeface="Times New Roman"/>
              </a:rPr>
              <a:t>22,537</a:t>
            </a:r>
            <a:endParaRPr lang="en-US" b="1" dirty="0">
              <a:solidFill>
                <a:prstClr val="black"/>
              </a:solidFill>
              <a:ea typeface="Times New Roman"/>
              <a:cs typeface="Times New Roman"/>
            </a:endParaRPr>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1371268403"/>
              </p:ext>
            </p:extLst>
          </p:nvPr>
        </p:nvGraphicFramePr>
        <p:xfrm>
          <a:off x="381000" y="2083769"/>
          <a:ext cx="5105400" cy="3825686"/>
        </p:xfrm>
        <a:graphic>
          <a:graphicData uri="http://schemas.openxmlformats.org/drawingml/2006/table">
            <a:tbl>
              <a:tblPr firstRow="1" bandRow="1">
                <a:tableStyleId>{5C22544A-7EE6-4342-B048-85BDC9FD1C3A}</a:tableStyleId>
              </a:tblPr>
              <a:tblGrid>
                <a:gridCol w="2552700"/>
                <a:gridCol w="2552700"/>
              </a:tblGrid>
              <a:tr h="152400">
                <a:tc gridSpan="2">
                  <a:txBody>
                    <a:bodyPr/>
                    <a:lstStyle/>
                    <a:p>
                      <a:pPr algn="ctr"/>
                      <a:r>
                        <a:rPr lang="en-US" sz="1600" dirty="0" smtClean="0">
                          <a:solidFill>
                            <a:schemeClr val="bg1"/>
                          </a:solidFill>
                        </a:rPr>
                        <a:t>Description of Target Consumer</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r>
              <a:tr h="121920">
                <a:tc>
                  <a:txBody>
                    <a:bodyPr/>
                    <a:lstStyle/>
                    <a:p>
                      <a:pPr algn="ctr"/>
                      <a:r>
                        <a:rPr lang="en-US" sz="1600" b="1" dirty="0" smtClean="0">
                          <a:solidFill>
                            <a:schemeClr val="tx1"/>
                          </a:solidFill>
                        </a:rPr>
                        <a:t>Demographics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Geographics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409923">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600" b="0" dirty="0" smtClean="0">
                          <a:solidFill>
                            <a:schemeClr val="tx1"/>
                          </a:solidFill>
                        </a:rPr>
                        <a:t>Adults over 18 and under 65 who</a:t>
                      </a:r>
                      <a:r>
                        <a:rPr lang="en-US" sz="1600" b="0" baseline="0" dirty="0" smtClean="0">
                          <a:solidFill>
                            <a:schemeClr val="tx1"/>
                          </a:solidFill>
                        </a:rPr>
                        <a:t> buy Groceries for the home</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600" b="0" dirty="0" smtClean="0">
                          <a:solidFill>
                            <a:schemeClr val="tx1"/>
                          </a:solidFill>
                        </a:rPr>
                        <a:t>Connecticut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9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Buying</a:t>
                      </a:r>
                      <a:r>
                        <a:rPr lang="en-US" sz="1600" b="1" baseline="0" dirty="0" smtClean="0">
                          <a:solidFill>
                            <a:schemeClr val="tx1"/>
                          </a:solidFill>
                        </a:rPr>
                        <a:t> Patterns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409923">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600" b="0" dirty="0" smtClean="0">
                          <a:solidFill>
                            <a:schemeClr val="tx1"/>
                          </a:solidFill>
                        </a:rPr>
                        <a:t>People</a:t>
                      </a:r>
                      <a:r>
                        <a:rPr lang="en-US" sz="1600" b="0" baseline="0" dirty="0" smtClean="0">
                          <a:solidFill>
                            <a:schemeClr val="tx1"/>
                          </a:solidFill>
                        </a:rPr>
                        <a:t> who struggle with the handling of food</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600" b="0" baseline="0" dirty="0" smtClean="0">
                          <a:solidFill>
                            <a:schemeClr val="tx1"/>
                          </a:solidFill>
                        </a:rPr>
                        <a:t>People who like to eat on the 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600" b="0" dirty="0" smtClean="0">
                          <a:solidFill>
                            <a:schemeClr val="tx1"/>
                          </a:solidFill>
                        </a:rPr>
                        <a:t>60%</a:t>
                      </a:r>
                      <a:r>
                        <a:rPr lang="en-US" sz="1600" b="0" baseline="0" dirty="0" smtClean="0">
                          <a:solidFill>
                            <a:schemeClr val="tx1"/>
                          </a:solidFill>
                        </a:rPr>
                        <a:t> of the people who took my survey  buy paper/plastic plates and cups monthly</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9" name="Content Placeholder 9" descr="logo secondary.jpg"/>
          <p:cNvPicPr>
            <a:picLocks noChangeAspect="1"/>
          </p:cNvPicPr>
          <p:nvPr/>
        </p:nvPicPr>
        <p:blipFill>
          <a:blip r:embed="rId4" cstate="print"/>
          <a:stretch>
            <a:fillRect/>
          </a:stretch>
        </p:blipFill>
        <p:spPr>
          <a:xfrm>
            <a:off x="7460018" y="0"/>
            <a:ext cx="1683982" cy="886074"/>
          </a:xfrm>
          <a:prstGeom prst="rect">
            <a:avLst/>
          </a:prstGeom>
        </p:spPr>
      </p:pic>
    </p:spTree>
    <p:extLst>
      <p:ext uri="{BB962C8B-B14F-4D97-AF65-F5344CB8AC3E}">
        <p14:creationId xmlns:p14="http://schemas.microsoft.com/office/powerpoint/2010/main" val="3499591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520940" cy="548640"/>
          </a:xfrm>
        </p:spPr>
        <p:txBody>
          <a:bodyPr/>
          <a:lstStyle/>
          <a:p>
            <a:r>
              <a:rPr lang="en-US" sz="3200" dirty="0" smtClean="0"/>
              <a:t>Promotion and Sales</a:t>
            </a:r>
            <a:endParaRPr lang="en-US" sz="3200" dirty="0"/>
          </a:p>
        </p:txBody>
      </p:sp>
      <p:sp>
        <p:nvSpPr>
          <p:cNvPr id="7" name="Text Placeholder 6"/>
          <p:cNvSpPr>
            <a:spLocks noGrp="1"/>
          </p:cNvSpPr>
          <p:nvPr>
            <p:ph type="body" idx="1"/>
          </p:nvPr>
        </p:nvSpPr>
        <p:spPr/>
        <p:txBody>
          <a:bodyPr>
            <a:normAutofit/>
          </a:bodyPr>
          <a:lstStyle/>
          <a:p>
            <a:r>
              <a:rPr lang="en-US" sz="2800" b="1" dirty="0" smtClean="0"/>
              <a:t>promotion</a:t>
            </a:r>
            <a:endParaRPr lang="en-US" sz="2800" b="1" dirty="0"/>
          </a:p>
        </p:txBody>
      </p:sp>
      <p:sp>
        <p:nvSpPr>
          <p:cNvPr id="5" name="Content Placeholder 4"/>
          <p:cNvSpPr>
            <a:spLocks noGrp="1"/>
          </p:cNvSpPr>
          <p:nvPr>
            <p:ph sz="half" idx="2"/>
          </p:nvPr>
        </p:nvSpPr>
        <p:spPr>
          <a:xfrm>
            <a:off x="609600" y="1676400"/>
            <a:ext cx="3200400" cy="3108960"/>
          </a:xfrm>
        </p:spPr>
        <p:txBody>
          <a:bodyPr>
            <a:normAutofit/>
          </a:bodyPr>
          <a:lstStyle/>
          <a:p>
            <a:pPr>
              <a:buFont typeface="Wingdings" pitchFamily="2" charset="2"/>
              <a:buChar char="ü"/>
            </a:pPr>
            <a:r>
              <a:rPr lang="en-US" sz="2800" b="0" dirty="0" smtClean="0"/>
              <a:t>Word of mouth</a:t>
            </a:r>
          </a:p>
          <a:p>
            <a:pPr>
              <a:buFont typeface="Wingdings" pitchFamily="2" charset="2"/>
              <a:buChar char="ü"/>
            </a:pPr>
            <a:r>
              <a:rPr lang="en-US" sz="2800" b="0" dirty="0" smtClean="0"/>
              <a:t>Pop up Ads</a:t>
            </a:r>
          </a:p>
          <a:p>
            <a:pPr>
              <a:buFont typeface="Wingdings" pitchFamily="2" charset="2"/>
              <a:buChar char="ü"/>
            </a:pPr>
            <a:r>
              <a:rPr lang="en-US" sz="2800" b="0" dirty="0" smtClean="0"/>
              <a:t>Website</a:t>
            </a:r>
          </a:p>
          <a:p>
            <a:pPr>
              <a:buFont typeface="Wingdings" pitchFamily="2" charset="2"/>
              <a:buChar char="ü"/>
            </a:pPr>
            <a:r>
              <a:rPr lang="en-US" sz="2800" b="0" dirty="0" smtClean="0"/>
              <a:t>E-mail Lists</a:t>
            </a:r>
          </a:p>
          <a:p>
            <a:pPr>
              <a:buFont typeface="Wingdings" pitchFamily="2" charset="2"/>
              <a:buChar char="ü"/>
            </a:pPr>
            <a:r>
              <a:rPr lang="en-US" sz="2800" b="0" dirty="0" smtClean="0"/>
              <a:t>Business Cards</a:t>
            </a:r>
            <a:endParaRPr lang="en-US" sz="2800" b="0" dirty="0"/>
          </a:p>
        </p:txBody>
      </p:sp>
      <p:sp>
        <p:nvSpPr>
          <p:cNvPr id="8" name="Text Placeholder 7"/>
          <p:cNvSpPr>
            <a:spLocks noGrp="1"/>
          </p:cNvSpPr>
          <p:nvPr>
            <p:ph type="body" sz="quarter" idx="3"/>
          </p:nvPr>
        </p:nvSpPr>
        <p:spPr>
          <a:xfrm>
            <a:off x="4495800" y="1143000"/>
            <a:ext cx="3200400" cy="548640"/>
          </a:xfrm>
        </p:spPr>
        <p:txBody>
          <a:bodyPr>
            <a:normAutofit/>
          </a:bodyPr>
          <a:lstStyle/>
          <a:p>
            <a:r>
              <a:rPr lang="en-US" sz="2800" b="1" dirty="0" smtClean="0"/>
              <a:t>SALES</a:t>
            </a:r>
            <a:endParaRPr lang="en-US" sz="2800" b="1" dirty="0"/>
          </a:p>
        </p:txBody>
      </p:sp>
      <p:sp>
        <p:nvSpPr>
          <p:cNvPr id="9" name="Content Placeholder 8"/>
          <p:cNvSpPr>
            <a:spLocks noGrp="1"/>
          </p:cNvSpPr>
          <p:nvPr>
            <p:ph sz="quarter" idx="4"/>
          </p:nvPr>
        </p:nvSpPr>
        <p:spPr>
          <a:xfrm>
            <a:off x="4191000" y="1716633"/>
            <a:ext cx="4495800" cy="5156152"/>
          </a:xfrm>
        </p:spPr>
        <p:txBody>
          <a:bodyPr>
            <a:normAutofit/>
          </a:bodyPr>
          <a:lstStyle/>
          <a:p>
            <a:pPr>
              <a:buFont typeface="Wingdings" pitchFamily="2" charset="2"/>
              <a:buChar char="ü"/>
            </a:pPr>
            <a:r>
              <a:rPr lang="en-US" sz="2800" b="0" dirty="0"/>
              <a:t>Small Business </a:t>
            </a:r>
            <a:r>
              <a:rPr lang="en-US" sz="2800" b="0" dirty="0" smtClean="0"/>
              <a:t>Retailers</a:t>
            </a:r>
          </a:p>
          <a:p>
            <a:pPr>
              <a:buFont typeface="Wingdings" pitchFamily="2" charset="2"/>
              <a:buChar char="ü"/>
            </a:pPr>
            <a:r>
              <a:rPr lang="en-US" sz="2800" b="0" dirty="0" smtClean="0"/>
              <a:t>Personal Selling</a:t>
            </a:r>
          </a:p>
          <a:p>
            <a:pPr>
              <a:buFont typeface="Wingdings" pitchFamily="2" charset="2"/>
              <a:buChar char="ü"/>
            </a:pPr>
            <a:r>
              <a:rPr lang="en-US" sz="2800" b="0" dirty="0" smtClean="0"/>
              <a:t>Demonstrations</a:t>
            </a:r>
          </a:p>
          <a:p>
            <a:pPr>
              <a:buFont typeface="Wingdings" pitchFamily="2" charset="2"/>
              <a:buChar char="ü"/>
            </a:pPr>
            <a:r>
              <a:rPr lang="en-US" sz="2800" b="0" dirty="0" smtClean="0"/>
              <a:t>Trade Shows</a:t>
            </a:r>
          </a:p>
          <a:p>
            <a:pPr marL="0" indent="0"/>
            <a:endParaRPr lang="en-US" sz="3200" dirty="0"/>
          </a:p>
          <a:p>
            <a:pPr marL="0" indent="0"/>
            <a:endParaRPr lang="en-US" sz="3200" dirty="0"/>
          </a:p>
        </p:txBody>
      </p:sp>
      <p:pic>
        <p:nvPicPr>
          <p:cNvPr id="4" name="Content Placeholder 9" descr="logo secondary.jpg"/>
          <p:cNvPicPr>
            <a:picLocks noChangeAspect="1"/>
          </p:cNvPicPr>
          <p:nvPr/>
        </p:nvPicPr>
        <p:blipFill>
          <a:blip r:embed="rId3" cstate="print"/>
          <a:stretch>
            <a:fillRect/>
          </a:stretch>
        </p:blipFill>
        <p:spPr>
          <a:xfrm>
            <a:off x="7162800" y="76200"/>
            <a:ext cx="1828800" cy="962274"/>
          </a:xfrm>
          <a:prstGeom prst="rect">
            <a:avLst/>
          </a:prstGeom>
        </p:spPr>
      </p:pic>
      <p:pic>
        <p:nvPicPr>
          <p:cNvPr id="1026" name="Picture 2"/>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162637" y="4572000"/>
            <a:ext cx="1852613"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944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90600"/>
            <a:ext cx="4419600" cy="1950720"/>
          </a:xfrm>
        </p:spPr>
        <p:txBody>
          <a:bodyPr>
            <a:noAutofit/>
          </a:bodyPr>
          <a:lstStyle/>
          <a:p>
            <a:r>
              <a:rPr lang="en-US" dirty="0" smtClean="0"/>
              <a:t>My competitive advantages</a:t>
            </a:r>
          </a:p>
          <a:p>
            <a:pPr>
              <a:buFont typeface="Wingdings" pitchFamily="2" charset="2"/>
              <a:buChar char="ü"/>
            </a:pPr>
            <a:r>
              <a:rPr lang="en-US" sz="2400" b="0" dirty="0"/>
              <a:t>3</a:t>
            </a:r>
            <a:r>
              <a:rPr lang="en-US" sz="2400" b="0" dirty="0" smtClean="0"/>
              <a:t> in 1</a:t>
            </a:r>
          </a:p>
          <a:p>
            <a:pPr>
              <a:buFont typeface="Wingdings" pitchFamily="2" charset="2"/>
              <a:buChar char="ü"/>
            </a:pPr>
            <a:r>
              <a:rPr lang="en-US" sz="2400" b="0" dirty="0" smtClean="0"/>
              <a:t>It allows you to have one hand free at all times</a:t>
            </a:r>
          </a:p>
        </p:txBody>
      </p:sp>
      <p:sp>
        <p:nvSpPr>
          <p:cNvPr id="5" name="Content Placeholder 4"/>
          <p:cNvSpPr>
            <a:spLocks noGrp="1"/>
          </p:cNvSpPr>
          <p:nvPr>
            <p:ph sz="half" idx="2"/>
          </p:nvPr>
        </p:nvSpPr>
        <p:spPr>
          <a:xfrm>
            <a:off x="4953000" y="990600"/>
            <a:ext cx="3657600" cy="3931920"/>
          </a:xfrm>
        </p:spPr>
        <p:txBody>
          <a:bodyPr>
            <a:normAutofit/>
          </a:bodyPr>
          <a:lstStyle/>
          <a:p>
            <a:pPr marL="0" indent="0"/>
            <a:r>
              <a:rPr lang="en-US" dirty="0" smtClean="0"/>
              <a:t>Indirect </a:t>
            </a:r>
            <a:r>
              <a:rPr lang="en-US" dirty="0"/>
              <a:t>Competition</a:t>
            </a:r>
          </a:p>
          <a:p>
            <a:pPr>
              <a:buFont typeface="Wingdings" pitchFamily="2" charset="2"/>
              <a:buChar char="ü"/>
            </a:pPr>
            <a:r>
              <a:rPr lang="en-US" b="0" dirty="0"/>
              <a:t>Dixie</a:t>
            </a:r>
          </a:p>
          <a:p>
            <a:pPr>
              <a:buFont typeface="Wingdings" pitchFamily="2" charset="2"/>
              <a:buChar char="ü"/>
            </a:pPr>
            <a:r>
              <a:rPr lang="en-US" b="0" dirty="0"/>
              <a:t>Gold Label</a:t>
            </a:r>
          </a:p>
          <a:p>
            <a:pPr>
              <a:buFont typeface="Wingdings" pitchFamily="2" charset="2"/>
              <a:buChar char="ü"/>
            </a:pPr>
            <a:r>
              <a:rPr lang="en-US" b="0" dirty="0"/>
              <a:t>SOLO </a:t>
            </a:r>
          </a:p>
          <a:p>
            <a:pPr>
              <a:buFont typeface="Wingdings" pitchFamily="2" charset="2"/>
              <a:buChar char="ü"/>
            </a:pPr>
            <a:r>
              <a:rPr lang="en-US" b="0" dirty="0"/>
              <a:t>Chinet</a:t>
            </a:r>
          </a:p>
          <a:p>
            <a:pPr>
              <a:buFont typeface="Wingdings" pitchFamily="2" charset="2"/>
              <a:buChar char="ü"/>
            </a:pPr>
            <a:r>
              <a:rPr lang="en-US" b="0" dirty="0" smtClean="0"/>
              <a:t>Bakers &amp; Chefs</a:t>
            </a:r>
            <a:endParaRPr lang="en-US" b="0" dirty="0"/>
          </a:p>
          <a:p>
            <a:endParaRPr lang="en-US" sz="2400" dirty="0"/>
          </a:p>
        </p:txBody>
      </p:sp>
      <p:sp>
        <p:nvSpPr>
          <p:cNvPr id="2" name="Title 1"/>
          <p:cNvSpPr>
            <a:spLocks noGrp="1"/>
          </p:cNvSpPr>
          <p:nvPr>
            <p:ph type="title"/>
          </p:nvPr>
        </p:nvSpPr>
        <p:spPr>
          <a:xfrm>
            <a:off x="609600" y="381000"/>
            <a:ext cx="7520940" cy="548640"/>
          </a:xfrm>
        </p:spPr>
        <p:txBody>
          <a:bodyPr/>
          <a:lstStyle/>
          <a:p>
            <a:r>
              <a:rPr lang="en-US" sz="3200" dirty="0" smtClean="0"/>
              <a:t>Competition</a:t>
            </a:r>
            <a:endParaRPr lang="en-US" sz="3200" dirty="0"/>
          </a:p>
        </p:txBody>
      </p:sp>
      <p:pic>
        <p:nvPicPr>
          <p:cNvPr id="4" name="Content Placeholder 9" descr="logo secondary.jpg"/>
          <p:cNvPicPr>
            <a:picLocks noChangeAspect="1"/>
          </p:cNvPicPr>
          <p:nvPr/>
        </p:nvPicPr>
        <p:blipFill>
          <a:blip r:embed="rId3" cstate="print"/>
          <a:stretch>
            <a:fillRect/>
          </a:stretch>
        </p:blipFill>
        <p:spPr>
          <a:xfrm>
            <a:off x="7162800" y="152400"/>
            <a:ext cx="1828800" cy="962274"/>
          </a:xfrm>
          <a:prstGeom prst="rect">
            <a:avLst/>
          </a:prstGeom>
        </p:spPr>
      </p:pic>
      <p:pic>
        <p:nvPicPr>
          <p:cNvPr id="13314" name="Picture 2"/>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rot="19122066">
            <a:off x="-27260" y="4999667"/>
            <a:ext cx="159702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35591" y="3029207"/>
            <a:ext cx="4800600" cy="1467068"/>
          </a:xfrm>
          <a:prstGeom prst="rect">
            <a:avLst/>
          </a:prstGeom>
        </p:spPr>
        <p:txBody>
          <a:bodyPr wrap="square">
            <a:spAutoFit/>
          </a:bodyPr>
          <a:lstStyle/>
          <a:p>
            <a:pPr lvl="0">
              <a:spcBef>
                <a:spcPts val="800"/>
              </a:spcBef>
            </a:pPr>
            <a:r>
              <a:rPr lang="en-US" sz="2800" b="1" dirty="0">
                <a:solidFill>
                  <a:srgbClr val="000000"/>
                </a:solidFill>
              </a:rPr>
              <a:t>Direct Competition</a:t>
            </a:r>
          </a:p>
          <a:p>
            <a:pPr marL="342900" lvl="0" indent="-342900">
              <a:spcBef>
                <a:spcPts val="800"/>
              </a:spcBef>
              <a:buFont typeface="Wingdings" pitchFamily="2" charset="2"/>
              <a:buChar char="ü"/>
            </a:pPr>
            <a:r>
              <a:rPr lang="en-US" sz="2400" dirty="0">
                <a:solidFill>
                  <a:srgbClr val="000000"/>
                </a:solidFill>
              </a:rPr>
              <a:t>Party Plates with cup holders </a:t>
            </a:r>
          </a:p>
          <a:p>
            <a:pPr marL="342900" lvl="0" indent="-342900">
              <a:spcBef>
                <a:spcPts val="800"/>
              </a:spcBef>
              <a:buFont typeface="Wingdings" pitchFamily="2" charset="2"/>
              <a:buChar char="ü"/>
            </a:pPr>
            <a:r>
              <a:rPr lang="en-US" sz="2400" dirty="0">
                <a:solidFill>
                  <a:srgbClr val="000000"/>
                </a:solidFill>
              </a:rPr>
              <a:t>Trays</a:t>
            </a:r>
          </a:p>
        </p:txBody>
      </p:sp>
    </p:spTree>
    <p:extLst>
      <p:ext uri="{BB962C8B-B14F-4D97-AF65-F5344CB8AC3E}">
        <p14:creationId xmlns:p14="http://schemas.microsoft.com/office/powerpoint/2010/main" val="20719800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1293</TotalTime>
  <Words>1893</Words>
  <Application>Microsoft Office PowerPoint</Application>
  <PresentationFormat>On-screen Show (4:3)</PresentationFormat>
  <Paragraphs>186</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Angles</vt:lpstr>
      <vt:lpstr>PowerPoint Presentation</vt:lpstr>
      <vt:lpstr>Sip- N- Eat by Kre-Ate, LLC</vt:lpstr>
      <vt:lpstr>Problem</vt:lpstr>
      <vt:lpstr>Solution</vt:lpstr>
      <vt:lpstr>Description</vt:lpstr>
      <vt:lpstr>Sip-N-Eat’s Model</vt:lpstr>
      <vt:lpstr>Market Analysis</vt:lpstr>
      <vt:lpstr>Promotion and Sales</vt:lpstr>
      <vt:lpstr>Competition</vt:lpstr>
      <vt:lpstr>Qualifications</vt:lpstr>
      <vt:lpstr>Sales Projections</vt:lpstr>
      <vt:lpstr>Startup Funds</vt:lpstr>
      <vt:lpstr>changing the world through our  kreations</vt:lpstr>
    </vt:vector>
  </TitlesOfParts>
  <Company>Hartford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freshmen</dc:creator>
  <cp:lastModifiedBy>Nguyen, Anne M.</cp:lastModifiedBy>
  <cp:revision>110</cp:revision>
  <cp:lastPrinted>2013-04-23T12:43:48Z</cp:lastPrinted>
  <dcterms:created xsi:type="dcterms:W3CDTF">2013-04-16T12:14:41Z</dcterms:created>
  <dcterms:modified xsi:type="dcterms:W3CDTF">2013-05-15T19:10:55Z</dcterms:modified>
</cp:coreProperties>
</file>