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0" r:id="rId1"/>
  </p:sldMasterIdLst>
  <p:notesMasterIdLst>
    <p:notesMasterId r:id="rId25"/>
  </p:notesMasterIdLst>
  <p:handoutMasterIdLst>
    <p:handoutMasterId r:id="rId26"/>
  </p:handoutMasterIdLst>
  <p:sldIdLst>
    <p:sldId id="290" r:id="rId2"/>
    <p:sldId id="291" r:id="rId3"/>
    <p:sldId id="300" r:id="rId4"/>
    <p:sldId id="325" r:id="rId5"/>
    <p:sldId id="293" r:id="rId6"/>
    <p:sldId id="305" r:id="rId7"/>
    <p:sldId id="296" r:id="rId8"/>
    <p:sldId id="297" r:id="rId9"/>
    <p:sldId id="313" r:id="rId10"/>
    <p:sldId id="314" r:id="rId11"/>
    <p:sldId id="315" r:id="rId12"/>
    <p:sldId id="316" r:id="rId13"/>
    <p:sldId id="317" r:id="rId14"/>
    <p:sldId id="323" r:id="rId15"/>
    <p:sldId id="282" r:id="rId16"/>
    <p:sldId id="310" r:id="rId17"/>
    <p:sldId id="283" r:id="rId18"/>
    <p:sldId id="284" r:id="rId19"/>
    <p:sldId id="324" r:id="rId20"/>
    <p:sldId id="286" r:id="rId21"/>
    <p:sldId id="287" r:id="rId22"/>
    <p:sldId id="288" r:id="rId23"/>
    <p:sldId id="289" r:id="rId2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4B90"/>
    <a:srgbClr val="E9EDF4"/>
    <a:srgbClr val="9933FF"/>
    <a:srgbClr val="33CC33"/>
    <a:srgbClr val="D0D8E8"/>
    <a:srgbClr val="0000FF"/>
    <a:srgbClr val="6699FF"/>
    <a:srgbClr val="008000"/>
    <a:srgbClr val="8EB4E3"/>
    <a:srgbClr val="77777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29" autoAdjust="0"/>
    <p:restoredTop sz="95869" autoAdjust="0"/>
  </p:normalViewPr>
  <p:slideViewPr>
    <p:cSldViewPr>
      <p:cViewPr varScale="1">
        <p:scale>
          <a:sx n="83" d="100"/>
          <a:sy n="83" d="100"/>
        </p:scale>
        <p:origin x="-174" y="-9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p:scale>
          <a:sx n="100" d="100"/>
          <a:sy n="100" d="100"/>
        </p:scale>
        <p:origin x="-2700" y="72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lrMapOvr bg1="dk1" tx1="lt1" bg2="dk2" tx2="lt2" accent1="accent1" accent2="accent2" accent3="accent3" accent4="accent4" accent5="accent5" accent6="accent6" hlink="hlink" folHlink="folHlink"/>
  <c:chart>
    <c:autoTitleDeleted val="1"/>
    <c:view3D>
      <c:rAngAx val="1"/>
    </c:view3D>
    <c:plotArea>
      <c:layout>
        <c:manualLayout>
          <c:layoutTarget val="inner"/>
          <c:xMode val="edge"/>
          <c:yMode val="edge"/>
          <c:x val="0.27495212956335002"/>
          <c:y val="4.7731116943715596E-2"/>
          <c:w val="0.49288254593176301"/>
          <c:h val="0.83938558070865699"/>
        </c:manualLayout>
      </c:layout>
      <c:bar3DChart>
        <c:barDir val="bar"/>
        <c:grouping val="stacked"/>
        <c:ser>
          <c:idx val="0"/>
          <c:order val="0"/>
          <c:tx>
            <c:strRef>
              <c:f>Sheet1!$B$1</c:f>
              <c:strCache>
                <c:ptCount val="1"/>
                <c:pt idx="0">
                  <c:v>Hours</c:v>
                </c:pt>
              </c:strCache>
            </c:strRef>
          </c:tx>
          <c:dPt>
            <c:idx val="0"/>
            <c:spPr>
              <a:solidFill>
                <a:schemeClr val="accent4">
                  <a:lumMod val="60000"/>
                  <a:lumOff val="40000"/>
                </a:schemeClr>
              </a:solidFill>
            </c:spPr>
          </c:dPt>
          <c:dPt>
            <c:idx val="1"/>
            <c:spPr>
              <a:solidFill>
                <a:schemeClr val="accent3">
                  <a:lumMod val="60000"/>
                  <a:lumOff val="40000"/>
                </a:schemeClr>
              </a:solidFill>
            </c:spPr>
          </c:dPt>
          <c:dPt>
            <c:idx val="2"/>
            <c:spPr>
              <a:solidFill>
                <a:schemeClr val="accent2">
                  <a:lumMod val="60000"/>
                  <a:lumOff val="40000"/>
                </a:schemeClr>
              </a:solidFill>
            </c:spPr>
          </c:dPt>
          <c:dLbls>
            <c:dLbl>
              <c:idx val="1"/>
              <c:layout/>
              <c:tx>
                <c:rich>
                  <a:bodyPr/>
                  <a:lstStyle/>
                  <a:p>
                    <a:r>
                      <a:rPr lang="en-US" dirty="0">
                        <a:solidFill>
                          <a:srgbClr val="E9EDF4"/>
                        </a:solidFill>
                      </a:rPr>
                      <a:t>50</a:t>
                    </a:r>
                  </a:p>
                </c:rich>
              </c:tx>
              <c:showVal val="1"/>
            </c:dLbl>
            <c:dLbl>
              <c:idx val="2"/>
              <c:layout>
                <c:manualLayout>
                  <c:x val="0"/>
                  <c:y val="3.0864197530864239E-3"/>
                </c:manualLayout>
              </c:layout>
              <c:tx>
                <c:rich>
                  <a:bodyPr/>
                  <a:lstStyle/>
                  <a:p>
                    <a:r>
                      <a:rPr lang="en-US" dirty="0">
                        <a:solidFill>
                          <a:schemeClr val="bg2">
                            <a:lumMod val="20000"/>
                            <a:lumOff val="80000"/>
                          </a:schemeClr>
                        </a:solidFill>
                      </a:rPr>
                      <a:t>30</a:t>
                    </a:r>
                  </a:p>
                </c:rich>
              </c:tx>
              <c:showVal val="1"/>
            </c:dLbl>
            <c:dLbl>
              <c:idx val="3"/>
              <c:layout/>
              <c:tx>
                <c:rich>
                  <a:bodyPr/>
                  <a:lstStyle/>
                  <a:p>
                    <a:r>
                      <a:rPr lang="en-US" dirty="0">
                        <a:solidFill>
                          <a:srgbClr val="E9EDF4"/>
                        </a:solidFill>
                      </a:rPr>
                      <a:t>118</a:t>
                    </a:r>
                  </a:p>
                </c:rich>
              </c:tx>
              <c:showVal val="1"/>
            </c:dLbl>
            <c:txPr>
              <a:bodyPr/>
              <a:lstStyle/>
              <a:p>
                <a:pPr>
                  <a:defRPr b="1"/>
                </a:pPr>
                <a:endParaRPr lang="en-US"/>
              </a:p>
            </c:txPr>
            <c:showVal val="1"/>
          </c:dLbls>
          <c:cat>
            <c:strRef>
              <c:f>Sheet1!$A$2:$A$5</c:f>
              <c:strCache>
                <c:ptCount val="4"/>
                <c:pt idx="1">
                  <c:v>New Business</c:v>
                </c:pt>
                <c:pt idx="2">
                  <c:v>School</c:v>
                </c:pt>
                <c:pt idx="3">
                  <c:v>Free Time</c:v>
                </c:pt>
              </c:strCache>
            </c:strRef>
          </c:cat>
          <c:val>
            <c:numRef>
              <c:f>Sheet1!$B$2:$B$5</c:f>
              <c:numCache>
                <c:formatCode>General</c:formatCode>
                <c:ptCount val="4"/>
                <c:pt idx="1">
                  <c:v>70</c:v>
                </c:pt>
                <c:pt idx="2">
                  <c:v>30</c:v>
                </c:pt>
                <c:pt idx="3">
                  <c:v>68</c:v>
                </c:pt>
              </c:numCache>
            </c:numRef>
          </c:val>
        </c:ser>
        <c:dLbls>
          <c:showVal val="1"/>
        </c:dLbls>
        <c:shape val="box"/>
        <c:axId val="120030336"/>
        <c:axId val="120031872"/>
        <c:axId val="0"/>
      </c:bar3DChart>
      <c:catAx>
        <c:axId val="120030336"/>
        <c:scaling>
          <c:orientation val="minMax"/>
        </c:scaling>
        <c:axPos val="l"/>
        <c:tickLblPos val="nextTo"/>
        <c:txPr>
          <a:bodyPr/>
          <a:lstStyle/>
          <a:p>
            <a:pPr>
              <a:defRPr sz="1800" b="1">
                <a:solidFill>
                  <a:schemeClr val="bg2">
                    <a:lumMod val="50000"/>
                  </a:schemeClr>
                </a:solidFill>
              </a:defRPr>
            </a:pPr>
            <a:endParaRPr lang="en-US"/>
          </a:p>
        </c:txPr>
        <c:crossAx val="120031872"/>
        <c:crosses val="autoZero"/>
        <c:auto val="1"/>
        <c:lblAlgn val="ctr"/>
        <c:lblOffset val="100"/>
      </c:catAx>
      <c:valAx>
        <c:axId val="120031872"/>
        <c:scaling>
          <c:orientation val="minMax"/>
        </c:scaling>
        <c:axPos val="b"/>
        <c:majorGridlines/>
        <c:title>
          <c:tx>
            <c:rich>
              <a:bodyPr/>
              <a:lstStyle/>
              <a:p>
                <a:pPr algn="ctr">
                  <a:defRPr lang="en-US" sz="1800" b="1" i="0" u="none" strike="noStrike" kern="1200" baseline="0" dirty="0">
                    <a:solidFill>
                      <a:srgbClr val="1F497D">
                        <a:lumMod val="50000"/>
                      </a:srgbClr>
                    </a:solidFill>
                    <a:latin typeface="+mn-lt"/>
                    <a:ea typeface="+mn-ea"/>
                    <a:cs typeface="+mn-cs"/>
                  </a:defRPr>
                </a:pPr>
                <a:r>
                  <a:rPr lang="en-US" sz="1800" b="1" i="0" u="none" strike="noStrike" kern="1200" baseline="0" dirty="0" smtClean="0">
                    <a:solidFill>
                      <a:srgbClr val="1F497D">
                        <a:lumMod val="50000"/>
                      </a:srgbClr>
                    </a:solidFill>
                    <a:latin typeface="+mn-lt"/>
                    <a:ea typeface="+mn-ea"/>
                    <a:cs typeface="+mn-cs"/>
                  </a:rPr>
                  <a:t>Hours</a:t>
                </a:r>
                <a:endParaRPr lang="en-US" sz="1800" b="1" i="0" u="none" strike="noStrike" kern="1200" baseline="0" dirty="0">
                  <a:solidFill>
                    <a:srgbClr val="1F497D">
                      <a:lumMod val="50000"/>
                    </a:srgbClr>
                  </a:solidFill>
                  <a:latin typeface="+mn-lt"/>
                  <a:ea typeface="+mn-ea"/>
                  <a:cs typeface="+mn-cs"/>
                </a:endParaRPr>
              </a:p>
            </c:rich>
          </c:tx>
          <c:layout>
            <c:manualLayout>
              <c:xMode val="edge"/>
              <c:yMode val="edge"/>
              <c:x val="0.45444374850870711"/>
              <c:y val="0.9213828132594537"/>
            </c:manualLayout>
          </c:layout>
        </c:title>
        <c:numFmt formatCode="General" sourceLinked="1"/>
        <c:tickLblPos val="nextTo"/>
        <c:txPr>
          <a:bodyPr/>
          <a:lstStyle/>
          <a:p>
            <a:pPr>
              <a:defRPr sz="1400">
                <a:solidFill>
                  <a:schemeClr val="bg2">
                    <a:lumMod val="50000"/>
                  </a:schemeClr>
                </a:solidFill>
              </a:defRPr>
            </a:pPr>
            <a:endParaRPr lang="en-US"/>
          </a:p>
        </c:txPr>
        <c:crossAx val="120030336"/>
        <c:crosses val="autoZero"/>
        <c:crossBetween val="between"/>
      </c:valAx>
    </c:plotArea>
    <c:plotVisOnly val="1"/>
    <c:dispBlanksAs val="gap"/>
  </c:chart>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8B0F-D41D-4A0D-8C64-AE3F37F0D3FD}" type="doc">
      <dgm:prSet loTypeId="urn:microsoft.com/office/officeart/2005/8/layout/hierarchy3" loCatId="hierarchy" qsTypeId="urn:microsoft.com/office/officeart/2005/8/quickstyle/3d3" qsCatId="3D" csTypeId="urn:microsoft.com/office/officeart/2005/8/colors/colorful1#1" csCatId="colorful" phldr="1"/>
      <dgm:spPr/>
      <dgm:t>
        <a:bodyPr/>
        <a:lstStyle/>
        <a:p>
          <a:endParaRPr lang="en-US"/>
        </a:p>
      </dgm:t>
    </dgm:pt>
    <dgm:pt modelId="{D965AA0E-16E1-484A-B1CC-67A538879F05}">
      <dgm:prSet phldrT="[Text]"/>
      <dgm:spPr/>
      <dgm:t>
        <a:bodyPr/>
        <a:lstStyle/>
        <a:p>
          <a:r>
            <a:rPr lang="en-US" b="1" dirty="0" smtClean="0">
              <a:solidFill>
                <a:srgbClr val="E9EDF4"/>
              </a:solidFill>
              <a:latin typeface="Arial" pitchFamily="34" charset="0"/>
              <a:cs typeface="Arial" pitchFamily="34" charset="0"/>
            </a:rPr>
            <a:t>People</a:t>
          </a:r>
          <a:endParaRPr lang="en-US" b="1" dirty="0">
            <a:solidFill>
              <a:srgbClr val="E9EDF4"/>
            </a:solidFill>
            <a:latin typeface="Arial" pitchFamily="34" charset="0"/>
            <a:cs typeface="Arial" pitchFamily="34" charset="0"/>
          </a:endParaRPr>
        </a:p>
      </dgm:t>
    </dgm:pt>
    <dgm:pt modelId="{5B07CCD0-8F07-4095-9531-7073E9866020}" type="parTrans" cxnId="{1E305DDD-0F83-4797-90F6-75FDA69B1634}">
      <dgm:prSet/>
      <dgm:spPr/>
      <dgm:t>
        <a:bodyPr/>
        <a:lstStyle/>
        <a:p>
          <a:endParaRPr lang="en-US"/>
        </a:p>
      </dgm:t>
    </dgm:pt>
    <dgm:pt modelId="{115B7A06-74ED-452E-8E33-B9583D81B1E8}" type="sibTrans" cxnId="{1E305DDD-0F83-4797-90F6-75FDA69B1634}">
      <dgm:prSet/>
      <dgm:spPr/>
      <dgm:t>
        <a:bodyPr/>
        <a:lstStyle/>
        <a:p>
          <a:endParaRPr lang="en-US"/>
        </a:p>
      </dgm:t>
    </dgm:pt>
    <dgm:pt modelId="{437DFC35-C785-40FB-B62F-DD7674F7DB5C}">
      <dgm:prSet phldrT="[Text]"/>
      <dgm:spPr/>
      <dgm:t>
        <a:bodyPr/>
        <a:lstStyle/>
        <a:p>
          <a:r>
            <a:rPr lang="en-US" b="1" dirty="0" smtClean="0">
              <a:solidFill>
                <a:srgbClr val="E9EDF4"/>
              </a:solidFill>
              <a:latin typeface="Arial" pitchFamily="34" charset="0"/>
              <a:cs typeface="Arial" pitchFamily="34" charset="0"/>
            </a:rPr>
            <a:t>Product</a:t>
          </a:r>
          <a:endParaRPr lang="en-US" b="1" dirty="0">
            <a:solidFill>
              <a:srgbClr val="E9EDF4"/>
            </a:solidFill>
            <a:latin typeface="Arial" pitchFamily="34" charset="0"/>
            <a:cs typeface="Arial" pitchFamily="34" charset="0"/>
          </a:endParaRPr>
        </a:p>
      </dgm:t>
    </dgm:pt>
    <dgm:pt modelId="{0BAED246-3484-4A74-B6C0-DD7910EAB519}" type="parTrans" cxnId="{C081EFEF-D440-4FFD-90CD-52AE6B53864E}">
      <dgm:prSet/>
      <dgm:spPr/>
      <dgm:t>
        <a:bodyPr/>
        <a:lstStyle/>
        <a:p>
          <a:endParaRPr lang="en-US"/>
        </a:p>
      </dgm:t>
    </dgm:pt>
    <dgm:pt modelId="{EBD38709-E38E-454F-A736-D656DECDB5C3}" type="sibTrans" cxnId="{C081EFEF-D440-4FFD-90CD-52AE6B53864E}">
      <dgm:prSet/>
      <dgm:spPr/>
      <dgm:t>
        <a:bodyPr/>
        <a:lstStyle/>
        <a:p>
          <a:endParaRPr lang="en-US"/>
        </a:p>
      </dgm:t>
    </dgm:pt>
    <dgm:pt modelId="{25B9D762-6E0F-4A8F-B25D-3BC5B525CF6C}">
      <dgm:prSet phldrT="[Text]"/>
      <dgm:spPr>
        <a:solidFill>
          <a:schemeClr val="accent2"/>
        </a:solidFill>
      </dgm:spPr>
      <dgm:t>
        <a:bodyPr/>
        <a:lstStyle/>
        <a:p>
          <a:r>
            <a:rPr lang="en-US" b="1" dirty="0" smtClean="0">
              <a:solidFill>
                <a:schemeClr val="bg2"/>
              </a:solidFill>
              <a:latin typeface="Arial" pitchFamily="34" charset="0"/>
              <a:cs typeface="Arial" pitchFamily="34" charset="0"/>
            </a:rPr>
            <a:t>Place</a:t>
          </a:r>
          <a:endParaRPr lang="en-US" b="1" dirty="0">
            <a:solidFill>
              <a:schemeClr val="bg2"/>
            </a:solidFill>
            <a:latin typeface="Arial" pitchFamily="34" charset="0"/>
            <a:cs typeface="Arial" pitchFamily="34" charset="0"/>
          </a:endParaRPr>
        </a:p>
      </dgm:t>
    </dgm:pt>
    <dgm:pt modelId="{2D66D4D2-3A33-4CCD-8C25-04881E159BAA}" type="parTrans" cxnId="{1803D304-F1AD-41A6-98DA-A15AF3709A54}">
      <dgm:prSet/>
      <dgm:spPr/>
      <dgm:t>
        <a:bodyPr/>
        <a:lstStyle/>
        <a:p>
          <a:endParaRPr lang="en-US"/>
        </a:p>
      </dgm:t>
    </dgm:pt>
    <dgm:pt modelId="{873243D5-A041-42E2-899B-856B77BC045C}" type="sibTrans" cxnId="{1803D304-F1AD-41A6-98DA-A15AF3709A54}">
      <dgm:prSet/>
      <dgm:spPr/>
      <dgm:t>
        <a:bodyPr/>
        <a:lstStyle/>
        <a:p>
          <a:endParaRPr lang="en-US"/>
        </a:p>
      </dgm:t>
    </dgm:pt>
    <dgm:pt modelId="{A0E4D834-1EAF-4860-B078-74CD184AD03C}">
      <dgm:prSet phldrT="[Text]"/>
      <dgm:spPr>
        <a:solidFill>
          <a:schemeClr val="accent2"/>
        </a:solidFill>
      </dgm:spPr>
      <dgm:t>
        <a:bodyPr/>
        <a:lstStyle/>
        <a:p>
          <a:r>
            <a:rPr lang="en-US" b="1" dirty="0" smtClean="0">
              <a:solidFill>
                <a:srgbClr val="E9EDF4"/>
              </a:solidFill>
              <a:latin typeface="Arial" pitchFamily="34" charset="0"/>
              <a:cs typeface="Arial" pitchFamily="34" charset="0"/>
            </a:rPr>
            <a:t>Price</a:t>
          </a:r>
          <a:endParaRPr lang="en-US" b="1" dirty="0">
            <a:solidFill>
              <a:srgbClr val="E9EDF4"/>
            </a:solidFill>
            <a:latin typeface="Arial" pitchFamily="34" charset="0"/>
            <a:cs typeface="Arial" pitchFamily="34" charset="0"/>
          </a:endParaRPr>
        </a:p>
      </dgm:t>
    </dgm:pt>
    <dgm:pt modelId="{3A153290-389F-4F97-BFD1-0DE070362358}" type="parTrans" cxnId="{0E1D4878-1132-4BAD-88EA-B22A947B431E}">
      <dgm:prSet/>
      <dgm:spPr/>
      <dgm:t>
        <a:bodyPr/>
        <a:lstStyle/>
        <a:p>
          <a:endParaRPr lang="en-US"/>
        </a:p>
      </dgm:t>
    </dgm:pt>
    <dgm:pt modelId="{3E62B6C5-95D4-4375-9D67-F7A22BB907DA}" type="sibTrans" cxnId="{0E1D4878-1132-4BAD-88EA-B22A947B431E}">
      <dgm:prSet/>
      <dgm:spPr/>
      <dgm:t>
        <a:bodyPr/>
        <a:lstStyle/>
        <a:p>
          <a:endParaRPr lang="en-US"/>
        </a:p>
      </dgm:t>
    </dgm:pt>
    <dgm:pt modelId="{BC48F879-0FD3-443B-8718-F5B0BDC03A14}">
      <dgm:prSet phldrT="[Text]"/>
      <dgm:spPr>
        <a:solidFill>
          <a:schemeClr val="accent2"/>
        </a:solidFill>
      </dgm:spPr>
      <dgm:t>
        <a:bodyPr/>
        <a:lstStyle/>
        <a:p>
          <a:r>
            <a:rPr lang="en-US" b="1" dirty="0" smtClean="0">
              <a:solidFill>
                <a:srgbClr val="E9EDF4"/>
              </a:solidFill>
              <a:latin typeface="Arial" pitchFamily="34" charset="0"/>
              <a:cs typeface="Arial" pitchFamily="34" charset="0"/>
            </a:rPr>
            <a:t>Promotion</a:t>
          </a:r>
          <a:endParaRPr lang="en-US" b="1" dirty="0">
            <a:solidFill>
              <a:srgbClr val="E9EDF4"/>
            </a:solidFill>
            <a:latin typeface="Arial" pitchFamily="34" charset="0"/>
            <a:cs typeface="Arial" pitchFamily="34" charset="0"/>
          </a:endParaRPr>
        </a:p>
      </dgm:t>
    </dgm:pt>
    <dgm:pt modelId="{58263FB7-FA76-4914-967B-A5C918868F6B}" type="parTrans" cxnId="{29784312-E9BF-406B-96CD-9C0CACA8AF3B}">
      <dgm:prSet/>
      <dgm:spPr/>
      <dgm:t>
        <a:bodyPr/>
        <a:lstStyle/>
        <a:p>
          <a:endParaRPr lang="en-US"/>
        </a:p>
      </dgm:t>
    </dgm:pt>
    <dgm:pt modelId="{B3EB1F36-26E9-4D42-A295-049C48EF0CE2}" type="sibTrans" cxnId="{29784312-E9BF-406B-96CD-9C0CACA8AF3B}">
      <dgm:prSet/>
      <dgm:spPr/>
      <dgm:t>
        <a:bodyPr/>
        <a:lstStyle/>
        <a:p>
          <a:endParaRPr lang="en-US"/>
        </a:p>
      </dgm:t>
    </dgm:pt>
    <dgm:pt modelId="{DB1A7131-896E-49DF-9C1A-B82411E697F3}" type="pres">
      <dgm:prSet presAssocID="{4B448B0F-D41D-4A0D-8C64-AE3F37F0D3FD}" presName="diagram" presStyleCnt="0">
        <dgm:presLayoutVars>
          <dgm:chPref val="1"/>
          <dgm:dir/>
          <dgm:animOne val="branch"/>
          <dgm:animLvl val="lvl"/>
          <dgm:resizeHandles/>
        </dgm:presLayoutVars>
      </dgm:prSet>
      <dgm:spPr/>
      <dgm:t>
        <a:bodyPr/>
        <a:lstStyle/>
        <a:p>
          <a:endParaRPr lang="en-US"/>
        </a:p>
      </dgm:t>
    </dgm:pt>
    <dgm:pt modelId="{14965F33-A650-4B21-B460-1651B54D2BAC}" type="pres">
      <dgm:prSet presAssocID="{D965AA0E-16E1-484A-B1CC-67A538879F05}" presName="root" presStyleCnt="0"/>
      <dgm:spPr/>
    </dgm:pt>
    <dgm:pt modelId="{EE66C1B2-BEED-4C92-AD94-0A3F07F8CDCD}" type="pres">
      <dgm:prSet presAssocID="{D965AA0E-16E1-484A-B1CC-67A538879F05}" presName="rootComposite" presStyleCnt="0"/>
      <dgm:spPr/>
    </dgm:pt>
    <dgm:pt modelId="{862952AD-D5AC-4FAE-B0E8-9953A8ED4A9D}" type="pres">
      <dgm:prSet presAssocID="{D965AA0E-16E1-484A-B1CC-67A538879F05}" presName="rootText" presStyleLbl="node1" presStyleIdx="0" presStyleCnt="5" custLinFactNeighborX="1310" custLinFactNeighborY="472"/>
      <dgm:spPr/>
      <dgm:t>
        <a:bodyPr/>
        <a:lstStyle/>
        <a:p>
          <a:endParaRPr lang="en-US"/>
        </a:p>
      </dgm:t>
    </dgm:pt>
    <dgm:pt modelId="{5AF55B48-06D5-43C5-AA96-87E383EB90D2}" type="pres">
      <dgm:prSet presAssocID="{D965AA0E-16E1-484A-B1CC-67A538879F05}" presName="rootConnector" presStyleLbl="node1" presStyleIdx="0" presStyleCnt="5"/>
      <dgm:spPr/>
      <dgm:t>
        <a:bodyPr/>
        <a:lstStyle/>
        <a:p>
          <a:endParaRPr lang="en-US"/>
        </a:p>
      </dgm:t>
    </dgm:pt>
    <dgm:pt modelId="{ED599582-7803-40DF-AB74-75136DDA8A65}" type="pres">
      <dgm:prSet presAssocID="{D965AA0E-16E1-484A-B1CC-67A538879F05}" presName="childShape" presStyleCnt="0"/>
      <dgm:spPr/>
    </dgm:pt>
    <dgm:pt modelId="{1A38D960-6B7E-4275-B1AA-356068C05F20}" type="pres">
      <dgm:prSet presAssocID="{437DFC35-C785-40FB-B62F-DD7674F7DB5C}" presName="root" presStyleCnt="0"/>
      <dgm:spPr/>
    </dgm:pt>
    <dgm:pt modelId="{73CDBDB6-86A3-47C8-A97D-094CB876FFA2}" type="pres">
      <dgm:prSet presAssocID="{437DFC35-C785-40FB-B62F-DD7674F7DB5C}" presName="rootComposite" presStyleCnt="0"/>
      <dgm:spPr/>
    </dgm:pt>
    <dgm:pt modelId="{0785B8DD-BC5F-4DC2-A8F6-4ED99341B0E6}" type="pres">
      <dgm:prSet presAssocID="{437DFC35-C785-40FB-B62F-DD7674F7DB5C}" presName="rootText" presStyleLbl="node1" presStyleIdx="1" presStyleCnt="5" custLinFactNeighborX="1146" custLinFactNeighborY="472"/>
      <dgm:spPr/>
      <dgm:t>
        <a:bodyPr/>
        <a:lstStyle/>
        <a:p>
          <a:endParaRPr lang="en-US"/>
        </a:p>
      </dgm:t>
    </dgm:pt>
    <dgm:pt modelId="{79F80F0E-B617-4DD7-83CE-977D1CA60163}" type="pres">
      <dgm:prSet presAssocID="{437DFC35-C785-40FB-B62F-DD7674F7DB5C}" presName="rootConnector" presStyleLbl="node1" presStyleIdx="1" presStyleCnt="5"/>
      <dgm:spPr/>
      <dgm:t>
        <a:bodyPr/>
        <a:lstStyle/>
        <a:p>
          <a:endParaRPr lang="en-US"/>
        </a:p>
      </dgm:t>
    </dgm:pt>
    <dgm:pt modelId="{F1D06A69-E2BD-49D0-A8F7-549D84F69A29}" type="pres">
      <dgm:prSet presAssocID="{437DFC35-C785-40FB-B62F-DD7674F7DB5C}" presName="childShape" presStyleCnt="0"/>
      <dgm:spPr/>
    </dgm:pt>
    <dgm:pt modelId="{50F6C165-8A31-404A-9ACB-B68BB306BE89}" type="pres">
      <dgm:prSet presAssocID="{25B9D762-6E0F-4A8F-B25D-3BC5B525CF6C}" presName="root" presStyleCnt="0"/>
      <dgm:spPr/>
    </dgm:pt>
    <dgm:pt modelId="{F1BA6A6B-DD37-4DE0-A6C2-095CFCA46432}" type="pres">
      <dgm:prSet presAssocID="{25B9D762-6E0F-4A8F-B25D-3BC5B525CF6C}" presName="rootComposite" presStyleCnt="0"/>
      <dgm:spPr/>
    </dgm:pt>
    <dgm:pt modelId="{CFD2CD4F-C387-4A32-BD27-2EE16B98331B}" type="pres">
      <dgm:prSet presAssocID="{25B9D762-6E0F-4A8F-B25D-3BC5B525CF6C}" presName="rootText" presStyleLbl="node1" presStyleIdx="2" presStyleCnt="5" custLinFactNeighborX="0" custLinFactNeighborY="472"/>
      <dgm:spPr/>
      <dgm:t>
        <a:bodyPr/>
        <a:lstStyle/>
        <a:p>
          <a:endParaRPr lang="en-US"/>
        </a:p>
      </dgm:t>
    </dgm:pt>
    <dgm:pt modelId="{D3286B58-9BED-4E96-8894-C6075539A479}" type="pres">
      <dgm:prSet presAssocID="{25B9D762-6E0F-4A8F-B25D-3BC5B525CF6C}" presName="rootConnector" presStyleLbl="node1" presStyleIdx="2" presStyleCnt="5"/>
      <dgm:spPr/>
      <dgm:t>
        <a:bodyPr/>
        <a:lstStyle/>
        <a:p>
          <a:endParaRPr lang="en-US"/>
        </a:p>
      </dgm:t>
    </dgm:pt>
    <dgm:pt modelId="{D66192ED-174F-451C-B21C-178E58FE0DC9}" type="pres">
      <dgm:prSet presAssocID="{25B9D762-6E0F-4A8F-B25D-3BC5B525CF6C}" presName="childShape" presStyleCnt="0"/>
      <dgm:spPr/>
    </dgm:pt>
    <dgm:pt modelId="{0403C533-C88A-47A8-A433-085439684E65}" type="pres">
      <dgm:prSet presAssocID="{A0E4D834-1EAF-4860-B078-74CD184AD03C}" presName="root" presStyleCnt="0"/>
      <dgm:spPr/>
    </dgm:pt>
    <dgm:pt modelId="{8837020E-982F-4569-9519-826E61515055}" type="pres">
      <dgm:prSet presAssocID="{A0E4D834-1EAF-4860-B078-74CD184AD03C}" presName="rootComposite" presStyleCnt="0"/>
      <dgm:spPr/>
    </dgm:pt>
    <dgm:pt modelId="{9E0B1F13-1838-4CBF-B9E4-7DB8C0CC55A0}" type="pres">
      <dgm:prSet presAssocID="{A0E4D834-1EAF-4860-B078-74CD184AD03C}" presName="rootText" presStyleLbl="node1" presStyleIdx="3" presStyleCnt="5" custLinFactNeighborX="-1244" custLinFactNeighborY="1033"/>
      <dgm:spPr/>
      <dgm:t>
        <a:bodyPr/>
        <a:lstStyle/>
        <a:p>
          <a:endParaRPr lang="en-US"/>
        </a:p>
      </dgm:t>
    </dgm:pt>
    <dgm:pt modelId="{9844816A-6E43-4256-BADA-7F81CBDDEA30}" type="pres">
      <dgm:prSet presAssocID="{A0E4D834-1EAF-4860-B078-74CD184AD03C}" presName="rootConnector" presStyleLbl="node1" presStyleIdx="3" presStyleCnt="5"/>
      <dgm:spPr/>
      <dgm:t>
        <a:bodyPr/>
        <a:lstStyle/>
        <a:p>
          <a:endParaRPr lang="en-US"/>
        </a:p>
      </dgm:t>
    </dgm:pt>
    <dgm:pt modelId="{054ADF79-8502-47AC-BC94-6D8CFBAA47FF}" type="pres">
      <dgm:prSet presAssocID="{A0E4D834-1EAF-4860-B078-74CD184AD03C}" presName="childShape" presStyleCnt="0"/>
      <dgm:spPr/>
    </dgm:pt>
    <dgm:pt modelId="{F3B69D12-5A43-4053-B708-DB63ED8A0482}" type="pres">
      <dgm:prSet presAssocID="{BC48F879-0FD3-443B-8718-F5B0BDC03A14}" presName="root" presStyleCnt="0"/>
      <dgm:spPr/>
    </dgm:pt>
    <dgm:pt modelId="{8EE46807-C195-48E8-8E7C-406573812271}" type="pres">
      <dgm:prSet presAssocID="{BC48F879-0FD3-443B-8718-F5B0BDC03A14}" presName="rootComposite" presStyleCnt="0"/>
      <dgm:spPr/>
    </dgm:pt>
    <dgm:pt modelId="{B083EA45-6E65-4132-A869-371A918F4AA3}" type="pres">
      <dgm:prSet presAssocID="{BC48F879-0FD3-443B-8718-F5B0BDC03A14}" presName="rootText" presStyleLbl="node1" presStyleIdx="4" presStyleCnt="5" custLinFactNeighborX="196" custLinFactNeighborY="472"/>
      <dgm:spPr/>
      <dgm:t>
        <a:bodyPr/>
        <a:lstStyle/>
        <a:p>
          <a:endParaRPr lang="en-US"/>
        </a:p>
      </dgm:t>
    </dgm:pt>
    <dgm:pt modelId="{F9D26FFC-27AE-402C-9C34-99D5D95E02E0}" type="pres">
      <dgm:prSet presAssocID="{BC48F879-0FD3-443B-8718-F5B0BDC03A14}" presName="rootConnector" presStyleLbl="node1" presStyleIdx="4" presStyleCnt="5"/>
      <dgm:spPr/>
      <dgm:t>
        <a:bodyPr/>
        <a:lstStyle/>
        <a:p>
          <a:endParaRPr lang="en-US"/>
        </a:p>
      </dgm:t>
    </dgm:pt>
    <dgm:pt modelId="{A30B1650-D093-4E4B-8E16-DB361230E7B3}" type="pres">
      <dgm:prSet presAssocID="{BC48F879-0FD3-443B-8718-F5B0BDC03A14}" presName="childShape" presStyleCnt="0"/>
      <dgm:spPr/>
    </dgm:pt>
  </dgm:ptLst>
  <dgm:cxnLst>
    <dgm:cxn modelId="{1803D304-F1AD-41A6-98DA-A15AF3709A54}" srcId="{4B448B0F-D41D-4A0D-8C64-AE3F37F0D3FD}" destId="{25B9D762-6E0F-4A8F-B25D-3BC5B525CF6C}" srcOrd="2" destOrd="0" parTransId="{2D66D4D2-3A33-4CCD-8C25-04881E159BAA}" sibTransId="{873243D5-A041-42E2-899B-856B77BC045C}"/>
    <dgm:cxn modelId="{302AE6FC-191D-4D5E-A7CC-2854E70F60AA}" type="presOf" srcId="{25B9D762-6E0F-4A8F-B25D-3BC5B525CF6C}" destId="{D3286B58-9BED-4E96-8894-C6075539A479}" srcOrd="1" destOrd="0" presId="urn:microsoft.com/office/officeart/2005/8/layout/hierarchy3"/>
    <dgm:cxn modelId="{3E239B03-AA42-4D9B-A438-485AD0796C14}" type="presOf" srcId="{D965AA0E-16E1-484A-B1CC-67A538879F05}" destId="{5AF55B48-06D5-43C5-AA96-87E383EB90D2}" srcOrd="1" destOrd="0" presId="urn:microsoft.com/office/officeart/2005/8/layout/hierarchy3"/>
    <dgm:cxn modelId="{29784312-E9BF-406B-96CD-9C0CACA8AF3B}" srcId="{4B448B0F-D41D-4A0D-8C64-AE3F37F0D3FD}" destId="{BC48F879-0FD3-443B-8718-F5B0BDC03A14}" srcOrd="4" destOrd="0" parTransId="{58263FB7-FA76-4914-967B-A5C918868F6B}" sibTransId="{B3EB1F36-26E9-4D42-A295-049C48EF0CE2}"/>
    <dgm:cxn modelId="{509F1137-D522-4909-8996-48177E41BB6F}" type="presOf" srcId="{A0E4D834-1EAF-4860-B078-74CD184AD03C}" destId="{9844816A-6E43-4256-BADA-7F81CBDDEA30}" srcOrd="1" destOrd="0" presId="urn:microsoft.com/office/officeart/2005/8/layout/hierarchy3"/>
    <dgm:cxn modelId="{257ADF58-0607-4304-8091-0AE9F32C0A73}" type="presOf" srcId="{25B9D762-6E0F-4A8F-B25D-3BC5B525CF6C}" destId="{CFD2CD4F-C387-4A32-BD27-2EE16B98331B}" srcOrd="0" destOrd="0" presId="urn:microsoft.com/office/officeart/2005/8/layout/hierarchy3"/>
    <dgm:cxn modelId="{6C9A2E18-C69B-44FF-9558-4304C23F8AA9}" type="presOf" srcId="{BC48F879-0FD3-443B-8718-F5B0BDC03A14}" destId="{F9D26FFC-27AE-402C-9C34-99D5D95E02E0}" srcOrd="1" destOrd="0" presId="urn:microsoft.com/office/officeart/2005/8/layout/hierarchy3"/>
    <dgm:cxn modelId="{0E1D4878-1132-4BAD-88EA-B22A947B431E}" srcId="{4B448B0F-D41D-4A0D-8C64-AE3F37F0D3FD}" destId="{A0E4D834-1EAF-4860-B078-74CD184AD03C}" srcOrd="3" destOrd="0" parTransId="{3A153290-389F-4F97-BFD1-0DE070362358}" sibTransId="{3E62B6C5-95D4-4375-9D67-F7A22BB907DA}"/>
    <dgm:cxn modelId="{7409F026-5470-4812-8D8E-4B8E0ED6F90D}" type="presOf" srcId="{BC48F879-0FD3-443B-8718-F5B0BDC03A14}" destId="{B083EA45-6E65-4132-A869-371A918F4AA3}" srcOrd="0" destOrd="0" presId="urn:microsoft.com/office/officeart/2005/8/layout/hierarchy3"/>
    <dgm:cxn modelId="{C081EFEF-D440-4FFD-90CD-52AE6B53864E}" srcId="{4B448B0F-D41D-4A0D-8C64-AE3F37F0D3FD}" destId="{437DFC35-C785-40FB-B62F-DD7674F7DB5C}" srcOrd="1" destOrd="0" parTransId="{0BAED246-3484-4A74-B6C0-DD7910EAB519}" sibTransId="{EBD38709-E38E-454F-A736-D656DECDB5C3}"/>
    <dgm:cxn modelId="{AF5CA171-B03A-405F-8C44-CA8DF97FAF93}" type="presOf" srcId="{437DFC35-C785-40FB-B62F-DD7674F7DB5C}" destId="{79F80F0E-B617-4DD7-83CE-977D1CA60163}" srcOrd="1" destOrd="0" presId="urn:microsoft.com/office/officeart/2005/8/layout/hierarchy3"/>
    <dgm:cxn modelId="{2A234038-CA23-4411-A5DC-ACED0E94A1A4}" type="presOf" srcId="{D965AA0E-16E1-484A-B1CC-67A538879F05}" destId="{862952AD-D5AC-4FAE-B0E8-9953A8ED4A9D}" srcOrd="0" destOrd="0" presId="urn:microsoft.com/office/officeart/2005/8/layout/hierarchy3"/>
    <dgm:cxn modelId="{62D22B74-82B0-4B62-9CA0-2034DF74D9EC}" type="presOf" srcId="{4B448B0F-D41D-4A0D-8C64-AE3F37F0D3FD}" destId="{DB1A7131-896E-49DF-9C1A-B82411E697F3}" srcOrd="0" destOrd="0" presId="urn:microsoft.com/office/officeart/2005/8/layout/hierarchy3"/>
    <dgm:cxn modelId="{6CF908B4-5E2C-446E-9A2B-CDD72B97B991}" type="presOf" srcId="{A0E4D834-1EAF-4860-B078-74CD184AD03C}" destId="{9E0B1F13-1838-4CBF-B9E4-7DB8C0CC55A0}" srcOrd="0" destOrd="0" presId="urn:microsoft.com/office/officeart/2005/8/layout/hierarchy3"/>
    <dgm:cxn modelId="{1E305DDD-0F83-4797-90F6-75FDA69B1634}" srcId="{4B448B0F-D41D-4A0D-8C64-AE3F37F0D3FD}" destId="{D965AA0E-16E1-484A-B1CC-67A538879F05}" srcOrd="0" destOrd="0" parTransId="{5B07CCD0-8F07-4095-9531-7073E9866020}" sibTransId="{115B7A06-74ED-452E-8E33-B9583D81B1E8}"/>
    <dgm:cxn modelId="{186807D4-310B-4233-818E-C63B1F261175}" type="presOf" srcId="{437DFC35-C785-40FB-B62F-DD7674F7DB5C}" destId="{0785B8DD-BC5F-4DC2-A8F6-4ED99341B0E6}" srcOrd="0" destOrd="0" presId="urn:microsoft.com/office/officeart/2005/8/layout/hierarchy3"/>
    <dgm:cxn modelId="{ADD8E54D-897E-44C7-AB3A-069D706287F5}" type="presParOf" srcId="{DB1A7131-896E-49DF-9C1A-B82411E697F3}" destId="{14965F33-A650-4B21-B460-1651B54D2BAC}" srcOrd="0" destOrd="0" presId="urn:microsoft.com/office/officeart/2005/8/layout/hierarchy3"/>
    <dgm:cxn modelId="{20A30812-FD11-4343-B8AE-79EC1A556158}" type="presParOf" srcId="{14965F33-A650-4B21-B460-1651B54D2BAC}" destId="{EE66C1B2-BEED-4C92-AD94-0A3F07F8CDCD}" srcOrd="0" destOrd="0" presId="urn:microsoft.com/office/officeart/2005/8/layout/hierarchy3"/>
    <dgm:cxn modelId="{CA593FCC-BF54-44DA-B346-1D4C200584F8}" type="presParOf" srcId="{EE66C1B2-BEED-4C92-AD94-0A3F07F8CDCD}" destId="{862952AD-D5AC-4FAE-B0E8-9953A8ED4A9D}" srcOrd="0" destOrd="0" presId="urn:microsoft.com/office/officeart/2005/8/layout/hierarchy3"/>
    <dgm:cxn modelId="{A3F22173-98CF-4CCF-951B-DC6DC13B4FE7}" type="presParOf" srcId="{EE66C1B2-BEED-4C92-AD94-0A3F07F8CDCD}" destId="{5AF55B48-06D5-43C5-AA96-87E383EB90D2}" srcOrd="1" destOrd="0" presId="urn:microsoft.com/office/officeart/2005/8/layout/hierarchy3"/>
    <dgm:cxn modelId="{DA5A2780-4DF4-413C-A193-AFA48955ABC8}" type="presParOf" srcId="{14965F33-A650-4B21-B460-1651B54D2BAC}" destId="{ED599582-7803-40DF-AB74-75136DDA8A65}" srcOrd="1" destOrd="0" presId="urn:microsoft.com/office/officeart/2005/8/layout/hierarchy3"/>
    <dgm:cxn modelId="{4DF286FE-38F6-48A4-AD7C-3600A72FBC39}" type="presParOf" srcId="{DB1A7131-896E-49DF-9C1A-B82411E697F3}" destId="{1A38D960-6B7E-4275-B1AA-356068C05F20}" srcOrd="1" destOrd="0" presId="urn:microsoft.com/office/officeart/2005/8/layout/hierarchy3"/>
    <dgm:cxn modelId="{B4526104-56E7-4DB2-BC70-97347B8D9C87}" type="presParOf" srcId="{1A38D960-6B7E-4275-B1AA-356068C05F20}" destId="{73CDBDB6-86A3-47C8-A97D-094CB876FFA2}" srcOrd="0" destOrd="0" presId="urn:microsoft.com/office/officeart/2005/8/layout/hierarchy3"/>
    <dgm:cxn modelId="{23B5DD40-2A5A-4E9E-A500-3A57193CE455}" type="presParOf" srcId="{73CDBDB6-86A3-47C8-A97D-094CB876FFA2}" destId="{0785B8DD-BC5F-4DC2-A8F6-4ED99341B0E6}" srcOrd="0" destOrd="0" presId="urn:microsoft.com/office/officeart/2005/8/layout/hierarchy3"/>
    <dgm:cxn modelId="{96CA3600-03C6-4CD7-B1BA-DAF67C03E8FB}" type="presParOf" srcId="{73CDBDB6-86A3-47C8-A97D-094CB876FFA2}" destId="{79F80F0E-B617-4DD7-83CE-977D1CA60163}" srcOrd="1" destOrd="0" presId="urn:microsoft.com/office/officeart/2005/8/layout/hierarchy3"/>
    <dgm:cxn modelId="{66D9EC9B-5E5E-45D6-B9D4-EE284F13E033}" type="presParOf" srcId="{1A38D960-6B7E-4275-B1AA-356068C05F20}" destId="{F1D06A69-E2BD-49D0-A8F7-549D84F69A29}" srcOrd="1" destOrd="0" presId="urn:microsoft.com/office/officeart/2005/8/layout/hierarchy3"/>
    <dgm:cxn modelId="{22ED8C2E-9CFB-426D-A960-A9A855AAB325}" type="presParOf" srcId="{DB1A7131-896E-49DF-9C1A-B82411E697F3}" destId="{50F6C165-8A31-404A-9ACB-B68BB306BE89}" srcOrd="2" destOrd="0" presId="urn:microsoft.com/office/officeart/2005/8/layout/hierarchy3"/>
    <dgm:cxn modelId="{DD5E0AB0-CD89-4453-8D00-E8BF633DADEA}" type="presParOf" srcId="{50F6C165-8A31-404A-9ACB-B68BB306BE89}" destId="{F1BA6A6B-DD37-4DE0-A6C2-095CFCA46432}" srcOrd="0" destOrd="0" presId="urn:microsoft.com/office/officeart/2005/8/layout/hierarchy3"/>
    <dgm:cxn modelId="{88057BE0-E234-49DD-8A58-8A7D67701227}" type="presParOf" srcId="{F1BA6A6B-DD37-4DE0-A6C2-095CFCA46432}" destId="{CFD2CD4F-C387-4A32-BD27-2EE16B98331B}" srcOrd="0" destOrd="0" presId="urn:microsoft.com/office/officeart/2005/8/layout/hierarchy3"/>
    <dgm:cxn modelId="{0D411398-090F-416F-B998-32F484C8BF9F}" type="presParOf" srcId="{F1BA6A6B-DD37-4DE0-A6C2-095CFCA46432}" destId="{D3286B58-9BED-4E96-8894-C6075539A479}" srcOrd="1" destOrd="0" presId="urn:microsoft.com/office/officeart/2005/8/layout/hierarchy3"/>
    <dgm:cxn modelId="{D2AD28B1-3462-4B9C-B4AE-AEBF91C09A99}" type="presParOf" srcId="{50F6C165-8A31-404A-9ACB-B68BB306BE89}" destId="{D66192ED-174F-451C-B21C-178E58FE0DC9}" srcOrd="1" destOrd="0" presId="urn:microsoft.com/office/officeart/2005/8/layout/hierarchy3"/>
    <dgm:cxn modelId="{9B1F2321-DB3E-4776-A350-E60C2C0FCE87}" type="presParOf" srcId="{DB1A7131-896E-49DF-9C1A-B82411E697F3}" destId="{0403C533-C88A-47A8-A433-085439684E65}" srcOrd="3" destOrd="0" presId="urn:microsoft.com/office/officeart/2005/8/layout/hierarchy3"/>
    <dgm:cxn modelId="{95B5A8DB-F199-42F4-B3D3-C8B5AC4F8C05}" type="presParOf" srcId="{0403C533-C88A-47A8-A433-085439684E65}" destId="{8837020E-982F-4569-9519-826E61515055}" srcOrd="0" destOrd="0" presId="urn:microsoft.com/office/officeart/2005/8/layout/hierarchy3"/>
    <dgm:cxn modelId="{E6EAEAB0-4B81-4A79-A0B1-712852D6323F}" type="presParOf" srcId="{8837020E-982F-4569-9519-826E61515055}" destId="{9E0B1F13-1838-4CBF-B9E4-7DB8C0CC55A0}" srcOrd="0" destOrd="0" presId="urn:microsoft.com/office/officeart/2005/8/layout/hierarchy3"/>
    <dgm:cxn modelId="{EC6B31A2-32FA-4D14-98E7-CC73D50C3831}" type="presParOf" srcId="{8837020E-982F-4569-9519-826E61515055}" destId="{9844816A-6E43-4256-BADA-7F81CBDDEA30}" srcOrd="1" destOrd="0" presId="urn:microsoft.com/office/officeart/2005/8/layout/hierarchy3"/>
    <dgm:cxn modelId="{1A2400F9-E4E5-4AFA-8ED7-4C0CA42B452B}" type="presParOf" srcId="{0403C533-C88A-47A8-A433-085439684E65}" destId="{054ADF79-8502-47AC-BC94-6D8CFBAA47FF}" srcOrd="1" destOrd="0" presId="urn:microsoft.com/office/officeart/2005/8/layout/hierarchy3"/>
    <dgm:cxn modelId="{F70E5696-6FBB-4650-929F-33AD2479C55A}" type="presParOf" srcId="{DB1A7131-896E-49DF-9C1A-B82411E697F3}" destId="{F3B69D12-5A43-4053-B708-DB63ED8A0482}" srcOrd="4" destOrd="0" presId="urn:microsoft.com/office/officeart/2005/8/layout/hierarchy3"/>
    <dgm:cxn modelId="{A88B1352-BEDB-467C-9218-6FC7660E79BE}" type="presParOf" srcId="{F3B69D12-5A43-4053-B708-DB63ED8A0482}" destId="{8EE46807-C195-48E8-8E7C-406573812271}" srcOrd="0" destOrd="0" presId="urn:microsoft.com/office/officeart/2005/8/layout/hierarchy3"/>
    <dgm:cxn modelId="{38C17914-597A-4AA4-9436-07636806F83A}" type="presParOf" srcId="{8EE46807-C195-48E8-8E7C-406573812271}" destId="{B083EA45-6E65-4132-A869-371A918F4AA3}" srcOrd="0" destOrd="0" presId="urn:microsoft.com/office/officeart/2005/8/layout/hierarchy3"/>
    <dgm:cxn modelId="{C3D9F8F8-5C33-4A02-9BDD-2B9F77B65C9D}" type="presParOf" srcId="{8EE46807-C195-48E8-8E7C-406573812271}" destId="{F9D26FFC-27AE-402C-9C34-99D5D95E02E0}" srcOrd="1" destOrd="0" presId="urn:microsoft.com/office/officeart/2005/8/layout/hierarchy3"/>
    <dgm:cxn modelId="{13F63F0E-7B11-40E2-9502-C29C929214B8}" type="presParOf" srcId="{F3B69D12-5A43-4053-B708-DB63ED8A0482}" destId="{A30B1650-D093-4E4B-8E16-DB361230E7B3}" srcOrd="1" destOrd="0" presId="urn:microsoft.com/office/officeart/2005/8/layout/hierarchy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952AD-D5AC-4FAE-B0E8-9953A8ED4A9D}">
      <dsp:nvSpPr>
        <dsp:cNvPr id="0" name=""/>
        <dsp:cNvSpPr/>
      </dsp:nvSpPr>
      <dsp:spPr>
        <a:xfrm>
          <a:off x="23189" y="1976462"/>
          <a:ext cx="1446386" cy="723193"/>
        </a:xfrm>
        <a:prstGeom prst="roundRect">
          <a:avLst>
            <a:gd name="adj" fmla="val 10000"/>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E9EDF4"/>
              </a:solidFill>
              <a:latin typeface="Arial" pitchFamily="34" charset="0"/>
              <a:cs typeface="Arial" pitchFamily="34" charset="0"/>
            </a:rPr>
            <a:t>People</a:t>
          </a:r>
          <a:endParaRPr lang="en-US" sz="2000" b="1" kern="1200" dirty="0">
            <a:solidFill>
              <a:srgbClr val="E9EDF4"/>
            </a:solidFill>
            <a:latin typeface="Arial" pitchFamily="34" charset="0"/>
            <a:cs typeface="Arial" pitchFamily="34" charset="0"/>
          </a:endParaRPr>
        </a:p>
      </dsp:txBody>
      <dsp:txXfrm>
        <a:off x="23189" y="1976462"/>
        <a:ext cx="1446386" cy="723193"/>
      </dsp:txXfrm>
    </dsp:sp>
    <dsp:sp modelId="{0785B8DD-BC5F-4DC2-A8F6-4ED99341B0E6}">
      <dsp:nvSpPr>
        <dsp:cNvPr id="0" name=""/>
        <dsp:cNvSpPr/>
      </dsp:nvSpPr>
      <dsp:spPr>
        <a:xfrm>
          <a:off x="1828799" y="1976462"/>
          <a:ext cx="1446386" cy="723193"/>
        </a:xfrm>
        <a:prstGeom prst="roundRect">
          <a:avLst>
            <a:gd name="adj" fmla="val 10000"/>
          </a:avLst>
        </a:prstGeom>
        <a:solidFill>
          <a:schemeClr val="accent3">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E9EDF4"/>
              </a:solidFill>
              <a:latin typeface="Arial" pitchFamily="34" charset="0"/>
              <a:cs typeface="Arial" pitchFamily="34" charset="0"/>
            </a:rPr>
            <a:t>Product</a:t>
          </a:r>
          <a:endParaRPr lang="en-US" sz="2000" b="1" kern="1200" dirty="0">
            <a:solidFill>
              <a:srgbClr val="E9EDF4"/>
            </a:solidFill>
            <a:latin typeface="Arial" pitchFamily="34" charset="0"/>
            <a:cs typeface="Arial" pitchFamily="34" charset="0"/>
          </a:endParaRPr>
        </a:p>
      </dsp:txBody>
      <dsp:txXfrm>
        <a:off x="1828799" y="1976462"/>
        <a:ext cx="1446386" cy="723193"/>
      </dsp:txXfrm>
    </dsp:sp>
    <dsp:sp modelId="{CFD2CD4F-C387-4A32-BD27-2EE16B98331B}">
      <dsp:nvSpPr>
        <dsp:cNvPr id="0" name=""/>
        <dsp:cNvSpPr/>
      </dsp:nvSpPr>
      <dsp:spPr>
        <a:xfrm>
          <a:off x="3620206" y="1976462"/>
          <a:ext cx="1446386" cy="723193"/>
        </a:xfrm>
        <a:prstGeom prst="roundRect">
          <a:avLst>
            <a:gd name="adj" fmla="val 10000"/>
          </a:avLst>
        </a:prstGeom>
        <a:solidFill>
          <a:schemeClr val="accent2"/>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latin typeface="Arial" pitchFamily="34" charset="0"/>
              <a:cs typeface="Arial" pitchFamily="34" charset="0"/>
            </a:rPr>
            <a:t>Place</a:t>
          </a:r>
          <a:endParaRPr lang="en-US" sz="2000" b="1" kern="1200" dirty="0">
            <a:solidFill>
              <a:schemeClr val="bg2"/>
            </a:solidFill>
            <a:latin typeface="Arial" pitchFamily="34" charset="0"/>
            <a:cs typeface="Arial" pitchFamily="34" charset="0"/>
          </a:endParaRPr>
        </a:p>
      </dsp:txBody>
      <dsp:txXfrm>
        <a:off x="3620206" y="1976462"/>
        <a:ext cx="1446386" cy="723193"/>
      </dsp:txXfrm>
    </dsp:sp>
    <dsp:sp modelId="{9E0B1F13-1838-4CBF-B9E4-7DB8C0CC55A0}">
      <dsp:nvSpPr>
        <dsp:cNvPr id="0" name=""/>
        <dsp:cNvSpPr/>
      </dsp:nvSpPr>
      <dsp:spPr>
        <a:xfrm>
          <a:off x="5410196" y="1980520"/>
          <a:ext cx="1446386" cy="723193"/>
        </a:xfrm>
        <a:prstGeom prst="roundRect">
          <a:avLst>
            <a:gd name="adj" fmla="val 10000"/>
          </a:avLst>
        </a:prstGeom>
        <a:solidFill>
          <a:schemeClr val="accent2"/>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E9EDF4"/>
              </a:solidFill>
              <a:latin typeface="Arial" pitchFamily="34" charset="0"/>
              <a:cs typeface="Arial" pitchFamily="34" charset="0"/>
            </a:rPr>
            <a:t>Price</a:t>
          </a:r>
          <a:endParaRPr lang="en-US" sz="2000" b="1" kern="1200" dirty="0">
            <a:solidFill>
              <a:srgbClr val="E9EDF4"/>
            </a:solidFill>
            <a:latin typeface="Arial" pitchFamily="34" charset="0"/>
            <a:cs typeface="Arial" pitchFamily="34" charset="0"/>
          </a:endParaRPr>
        </a:p>
      </dsp:txBody>
      <dsp:txXfrm>
        <a:off x="5410196" y="1980520"/>
        <a:ext cx="1446386" cy="723193"/>
      </dsp:txXfrm>
    </dsp:sp>
    <dsp:sp modelId="{B083EA45-6E65-4132-A869-371A918F4AA3}">
      <dsp:nvSpPr>
        <dsp:cNvPr id="0" name=""/>
        <dsp:cNvSpPr/>
      </dsp:nvSpPr>
      <dsp:spPr>
        <a:xfrm>
          <a:off x="7239007" y="1976462"/>
          <a:ext cx="1446386" cy="723193"/>
        </a:xfrm>
        <a:prstGeom prst="roundRect">
          <a:avLst>
            <a:gd name="adj" fmla="val 10000"/>
          </a:avLst>
        </a:prstGeom>
        <a:solidFill>
          <a:schemeClr val="accent2"/>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E9EDF4"/>
              </a:solidFill>
              <a:latin typeface="Arial" pitchFamily="34" charset="0"/>
              <a:cs typeface="Arial" pitchFamily="34" charset="0"/>
            </a:rPr>
            <a:t>Promotion</a:t>
          </a:r>
          <a:endParaRPr lang="en-US" sz="2000" b="1" kern="1200" dirty="0">
            <a:solidFill>
              <a:srgbClr val="E9EDF4"/>
            </a:solidFill>
            <a:latin typeface="Arial" pitchFamily="34" charset="0"/>
            <a:cs typeface="Arial" pitchFamily="34" charset="0"/>
          </a:endParaRPr>
        </a:p>
      </dsp:txBody>
      <dsp:txXfrm>
        <a:off x="7239007" y="1976462"/>
        <a:ext cx="1446386" cy="7231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cs typeface="Arial" charset="0"/>
              </a:defRPr>
            </a:lvl1pPr>
          </a:lstStyle>
          <a:p>
            <a:pPr>
              <a:defRPr/>
            </a:pPr>
            <a:fld id="{2A206657-A301-42DD-A851-0DC7975FA211}" type="datetime1">
              <a:rPr lang="en-US"/>
              <a:pPr>
                <a:defRPr/>
              </a:pPr>
              <a:t>12/13/2011</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cs typeface="Arial" charset="0"/>
              </a:defRPr>
            </a:lvl1pPr>
          </a:lstStyle>
          <a:p>
            <a:pPr>
              <a:defRPr/>
            </a:pPr>
            <a:fld id="{D0F00D36-3AB1-4341-8126-4824F9ACC14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cs typeface="Arial" pitchFamily="34" charset="0"/>
              </a:defRPr>
            </a:lvl1pPr>
          </a:lstStyle>
          <a:p>
            <a:pPr>
              <a:defRPr/>
            </a:pPr>
            <a:fld id="{09649FEC-B51F-4F21-8A35-BA2DE031A87A}" type="datetime1">
              <a:rPr lang="en-US"/>
              <a:pPr>
                <a:defRPr/>
              </a:pPr>
              <a:t>12/13/2011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cs typeface="Arial" pitchFamily="34" charset="0"/>
              </a:defRPr>
            </a:lvl1pPr>
          </a:lstStyle>
          <a:p>
            <a:pPr>
              <a:defRPr/>
            </a:pPr>
            <a:fld id="{BE328D0E-696A-4C1D-B338-B7A3D023E3F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900" kern="1200">
        <a:solidFill>
          <a:schemeClr val="tx1"/>
        </a:solidFill>
        <a:latin typeface="Georgia" pitchFamily="18"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a:lnSpc>
                <a:spcPct val="80000"/>
              </a:lnSpc>
            </a:pPr>
            <a:r>
              <a:rPr lang="en-US" b="1" i="1" u="sng" smtClean="0">
                <a:ea typeface="ＭＳ Ｐゴシック" pitchFamily="34" charset="-128"/>
              </a:rPr>
              <a:t>Student Notes:</a:t>
            </a:r>
          </a:p>
          <a:p>
            <a:pPr>
              <a:lnSpc>
                <a:spcPct val="80000"/>
              </a:lnSpc>
              <a:buFontTx/>
              <a:buChar char="•"/>
            </a:pPr>
            <a:r>
              <a:rPr lang="en-US" smtClean="0">
                <a:ea typeface="ＭＳ Ｐゴシック" pitchFamily="34" charset="-128"/>
              </a:rPr>
              <a:t> In 30 seconds, potential investors need to be taken through the four important questions on the slide. (Covered on pgs. 140-141 and 146.)</a:t>
            </a:r>
            <a:endParaRPr lang="en-US" i="1" smtClean="0">
              <a:ea typeface="ＭＳ Ｐゴシック" pitchFamily="34" charset="-128"/>
            </a:endParaRP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Strategy</a:t>
            </a:r>
          </a:p>
          <a:p>
            <a:pPr>
              <a:lnSpc>
                <a:spcPct val="80000"/>
              </a:lnSpc>
            </a:pPr>
            <a:r>
              <a:rPr lang="en-US" smtClean="0">
                <a:ea typeface="ＭＳ Ｐゴシック" pitchFamily="34" charset="-128"/>
              </a:rPr>
              <a:t>Follow these guidelines in preparing your 30-Second Pitch:</a:t>
            </a:r>
          </a:p>
          <a:p>
            <a:pPr>
              <a:lnSpc>
                <a:spcPct val="80000"/>
              </a:lnSpc>
              <a:buFontTx/>
              <a:buChar char="•"/>
            </a:pPr>
            <a:r>
              <a:rPr lang="en-US" b="1" smtClean="0">
                <a:ea typeface="ＭＳ Ｐゴシック" pitchFamily="34" charset="-128"/>
              </a:rPr>
              <a:t> Attention:</a:t>
            </a:r>
            <a:r>
              <a:rPr lang="en-US" smtClean="0">
                <a:ea typeface="ＭＳ Ｐゴシック" pitchFamily="34" charset="-128"/>
              </a:rPr>
              <a:t> Capture the audience’s attention. Remember that you are competing against numerous distractions.</a:t>
            </a:r>
          </a:p>
          <a:p>
            <a:pPr>
              <a:lnSpc>
                <a:spcPct val="80000"/>
              </a:lnSpc>
              <a:buFontTx/>
              <a:buChar char="•"/>
            </a:pPr>
            <a:r>
              <a:rPr lang="en-US" b="1" smtClean="0">
                <a:ea typeface="ＭＳ Ｐゴシック" pitchFamily="34" charset="-128"/>
              </a:rPr>
              <a:t> Excitement:</a:t>
            </a:r>
            <a:r>
              <a:rPr lang="en-US" smtClean="0">
                <a:ea typeface="ＭＳ Ｐゴシック" pitchFamily="34" charset="-128"/>
              </a:rPr>
              <a:t> Once your audience is paying attention, get them excited about you and your company.</a:t>
            </a:r>
          </a:p>
          <a:p>
            <a:pPr>
              <a:lnSpc>
                <a:spcPct val="80000"/>
              </a:lnSpc>
              <a:buFontTx/>
              <a:buChar char="•"/>
            </a:pPr>
            <a:r>
              <a:rPr lang="en-US" b="1" smtClean="0">
                <a:ea typeface="ＭＳ Ｐゴシック" pitchFamily="34" charset="-128"/>
              </a:rPr>
              <a:t> Engagement:</a:t>
            </a:r>
            <a:r>
              <a:rPr lang="en-US" smtClean="0">
                <a:ea typeface="ＭＳ Ｐゴシック" pitchFamily="34" charset="-128"/>
              </a:rPr>
              <a:t> Once the audience is excited, help them imagine becoming involved with you and your company.</a:t>
            </a:r>
          </a:p>
          <a:p>
            <a:pPr>
              <a:lnSpc>
                <a:spcPct val="80000"/>
              </a:lnSpc>
              <a:buFontTx/>
              <a:buChar char="•"/>
            </a:pPr>
            <a:r>
              <a:rPr lang="en-US" b="1" smtClean="0">
                <a:ea typeface="ＭＳ Ｐゴシック" pitchFamily="34" charset="-128"/>
              </a:rPr>
              <a:t> Action:</a:t>
            </a:r>
            <a:r>
              <a:rPr lang="en-US" smtClean="0">
                <a:ea typeface="ＭＳ Ｐゴシック" pitchFamily="34" charset="-128"/>
              </a:rPr>
              <a:t> Get potential investors to spend time with you to learn about your company, your product, and the investment opportunity.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8" y="8772525"/>
            <a:ext cx="3038475" cy="461963"/>
          </a:xfrm>
          <a:prstGeom prst="rect">
            <a:avLst/>
          </a:prstGeom>
          <a:noFill/>
          <a:ln w="9525">
            <a:noFill/>
            <a:miter lim="800000"/>
            <a:headEnd/>
            <a:tailEnd/>
          </a:ln>
        </p:spPr>
        <p:txBody>
          <a:bodyPr lIns="93177" tIns="46589" rIns="93177" bIns="46589" anchor="b"/>
          <a:lstStyle/>
          <a:p>
            <a:pPr algn="r"/>
            <a:fld id="{680E81B1-FC6B-4818-9802-0299D4D9B5D9}" type="slidenum">
              <a:rPr lang="en-US" sz="1200">
                <a:latin typeface="Calibri" pitchFamily="34" charset="0"/>
              </a:rPr>
              <a:pPr algn="r"/>
              <a:t>11</a:t>
            </a:fld>
            <a:endParaRPr lang="en-US" sz="1200">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xfrm>
            <a:off x="935038" y="4240213"/>
            <a:ext cx="5140325" cy="4154487"/>
          </a:xfrm>
          <a:noFill/>
        </p:spPr>
        <p:txBody>
          <a:bodyPr/>
          <a:lstStyle/>
          <a:p>
            <a:pPr>
              <a:lnSpc>
                <a:spcPct val="80000"/>
              </a:lnSpc>
            </a:pPr>
            <a:endParaRPr lang="en-US" b="1" u="sng" dirty="0" smtClean="0">
              <a:ea typeface="ＭＳ Ｐゴシック" pitchFamily="34" charset="-128"/>
            </a:endParaRPr>
          </a:p>
          <a:p>
            <a:pPr>
              <a:lnSpc>
                <a:spcPct val="80000"/>
              </a:lnSpc>
            </a:pPr>
            <a:endParaRPr lang="en-US" b="1" u="sng" dirty="0" smtClean="0">
              <a:ea typeface="ＭＳ Ｐゴシック" pitchFamily="34" charset="-128"/>
            </a:endParaRPr>
          </a:p>
          <a:p>
            <a:pPr>
              <a:lnSpc>
                <a:spcPct val="80000"/>
              </a:lnSpc>
            </a:pPr>
            <a:r>
              <a:rPr lang="en-US" b="0" u="none" dirty="0" smtClean="0">
                <a:ea typeface="ＭＳ Ｐゴシック" pitchFamily="34" charset="-128"/>
              </a:rPr>
              <a:t>12 hrs of lessons plus 1 hr/wk of extra time to set up/clean up</a:t>
            </a:r>
          </a:p>
          <a:p>
            <a:pPr>
              <a:lnSpc>
                <a:spcPct val="80000"/>
              </a:lnSpc>
            </a:pPr>
            <a:endParaRPr lang="en-US" b="1" u="sng" dirty="0" smtClean="0">
              <a:ea typeface="ＭＳ Ｐゴシック" pitchFamily="34" charset="-128"/>
            </a:endParaRPr>
          </a:p>
          <a:p>
            <a:pPr>
              <a:lnSpc>
                <a:spcPct val="80000"/>
              </a:lnSpc>
            </a:pPr>
            <a:endParaRPr lang="en-US" b="1" u="sng" dirty="0" smtClean="0">
              <a:ea typeface="ＭＳ Ｐゴシック" pitchFamily="34" charset="-128"/>
            </a:endParaRPr>
          </a:p>
          <a:p>
            <a:pPr>
              <a:lnSpc>
                <a:spcPct val="80000"/>
              </a:lnSpc>
            </a:pPr>
            <a:r>
              <a:rPr lang="en-US" b="1" u="sng" dirty="0" smtClean="0">
                <a:ea typeface="ＭＳ Ｐゴシック" pitchFamily="34" charset="-128"/>
              </a:rPr>
              <a:t>Student Notes: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Variable expenses are covered in Section 10.1 (pgs. 272-273).</a:t>
            </a:r>
          </a:p>
          <a:p>
            <a:pPr>
              <a:lnSpc>
                <a:spcPct val="80000"/>
              </a:lnSpc>
              <a:buFontTx/>
              <a:buChar char="•"/>
            </a:pPr>
            <a:r>
              <a:rPr lang="en-US" dirty="0" smtClean="0">
                <a:ea typeface="ＭＳ Ｐゴシック" pitchFamily="34" charset="-128"/>
              </a:rPr>
              <a:t> Units of sale are discussed in Section 10.2 (pgs. 275-276)</a:t>
            </a:r>
          </a:p>
          <a:p>
            <a:pPr>
              <a:lnSpc>
                <a:spcPct val="80000"/>
              </a:lnSpc>
              <a:buFontTx/>
              <a:buChar char="•"/>
            </a:pPr>
            <a:r>
              <a:rPr lang="en-US" dirty="0" smtClean="0">
                <a:ea typeface="ＭＳ Ｐゴシック" pitchFamily="34" charset="-128"/>
              </a:rPr>
              <a:t> “COGS (per Unit)” will be used in the next slide, “Economics of One Unit.”</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Labor Costs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This calculation only include the time spent actually building a product or providing a service. It does not include such things as time spent passing out flyers, selling, shopping for materials, sweeping floors, or billing customers. </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Types of Businesses</a:t>
            </a:r>
          </a:p>
          <a:p>
            <a:pPr>
              <a:lnSpc>
                <a:spcPct val="80000"/>
              </a:lnSpc>
              <a:buFontTx/>
              <a:buChar char="•"/>
            </a:pPr>
            <a:r>
              <a:rPr lang="en-US" dirty="0" smtClean="0">
                <a:ea typeface="ＭＳ Ｐゴシック" pitchFamily="34" charset="-128"/>
              </a:rPr>
              <a:t> Service businesses might not have any materials cost. Don’t show “Materials,” if materials are not part of your unit of sale.</a:t>
            </a:r>
          </a:p>
          <a:p>
            <a:pPr>
              <a:lnSpc>
                <a:spcPct val="80000"/>
              </a:lnSpc>
              <a:buFontTx/>
              <a:buChar char="•"/>
            </a:pPr>
            <a:r>
              <a:rPr lang="en-US" dirty="0" smtClean="0">
                <a:ea typeface="ＭＳ Ｐゴシック" pitchFamily="34" charset="-128"/>
              </a:rPr>
              <a:t> Wholesale and retail businesses typically don’t have any labor costs. Don’t show “Labor,” if labor is not part of you unit of sale.</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COGS</a:t>
            </a:r>
          </a:p>
          <a:p>
            <a:pPr>
              <a:lnSpc>
                <a:spcPct val="80000"/>
              </a:lnSpc>
              <a:buFontTx/>
              <a:buChar char="•"/>
            </a:pPr>
            <a:r>
              <a:rPr lang="en-US" dirty="0"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Business Plan Exercises</a:t>
            </a:r>
          </a:p>
          <a:p>
            <a:pPr>
              <a:lnSpc>
                <a:spcPct val="80000"/>
              </a:lnSpc>
            </a:pPr>
            <a:r>
              <a:rPr lang="en-US" dirty="0" smtClean="0">
                <a:ea typeface="ＭＳ Ｐゴシック" pitchFamily="34" charset="-128"/>
              </a:rPr>
              <a:t>This slide relates to the following business plan exercises:</a:t>
            </a:r>
          </a:p>
          <a:p>
            <a:pPr>
              <a:lnSpc>
                <a:spcPct val="80000"/>
              </a:lnSpc>
              <a:buFontTx/>
              <a:buChar char="•"/>
            </a:pPr>
            <a:r>
              <a:rPr lang="en-US" dirty="0" smtClean="0">
                <a:ea typeface="ＭＳ Ｐゴシック" pitchFamily="34" charset="-128"/>
              </a:rPr>
              <a:t> Section 10.2: “Economics of One Unit of Sale” and “Estimating Variable Expenses.” In </a:t>
            </a:r>
            <a:r>
              <a:rPr lang="en-US" dirty="0" err="1" smtClean="0">
                <a:ea typeface="ＭＳ Ｐゴシック" pitchFamily="34" charset="-128"/>
              </a:rPr>
              <a:t>BizTech</a:t>
            </a:r>
            <a:r>
              <a:rPr lang="en-US" dirty="0" smtClean="0">
                <a:ea typeface="ＭＳ Ｐゴシック" pitchFamily="34" charset="-128"/>
              </a:rPr>
              <a:t> or pgs. 297-298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buFontTx/>
              <a:buChar char="•"/>
            </a:pPr>
            <a:endParaRPr lang="en-US" dirty="0" smtClean="0">
              <a:ea typeface="ＭＳ Ｐゴシック" pitchFamily="34" charset="-128"/>
            </a:endParaRPr>
          </a:p>
          <a:p>
            <a:pPr>
              <a:lnSpc>
                <a:spcPct val="80000"/>
              </a:lnSpc>
            </a:pPr>
            <a:r>
              <a:rPr lang="en-US" i="1" dirty="0" smtClean="0">
                <a:ea typeface="ＭＳ Ｐゴシック" pitchFamily="34" charset="-128"/>
              </a:rPr>
              <a:t>Preparing Your Final Slide</a:t>
            </a:r>
          </a:p>
          <a:p>
            <a:pPr>
              <a:lnSpc>
                <a:spcPct val="80000"/>
              </a:lnSpc>
              <a:buFontTx/>
              <a:buChar char="•"/>
            </a:pPr>
            <a:r>
              <a:rPr lang="en-US" dirty="0" smtClean="0">
                <a:ea typeface="ＭＳ Ｐゴシック" pitchFamily="34" charset="-128"/>
              </a:rPr>
              <a:t> Formulas are shown in red type. Replace the red formula with the appropriate calculation (make sure to change the font color to black).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pPr>
              <a:lnSpc>
                <a:spcPct val="80000"/>
              </a:lnSpc>
            </a:pPr>
            <a:endParaRPr lang="en-US" b="1" u="sng" dirty="0" smtClean="0">
              <a:ea typeface="ＭＳ Ｐゴシック" pitchFamily="34" charset="-128"/>
            </a:endParaRPr>
          </a:p>
          <a:p>
            <a:pPr>
              <a:lnSpc>
                <a:spcPct val="80000"/>
              </a:lnSpc>
            </a:pPr>
            <a:endParaRPr lang="en-US" b="1" u="sng" dirty="0" smtClean="0">
              <a:ea typeface="ＭＳ Ｐゴシック" pitchFamily="34" charset="-128"/>
            </a:endParaRPr>
          </a:p>
          <a:p>
            <a:pPr>
              <a:lnSpc>
                <a:spcPct val="80000"/>
              </a:lnSpc>
            </a:pPr>
            <a:r>
              <a:rPr lang="en-US" b="0" u="none" dirty="0" smtClean="0">
                <a:ea typeface="ＭＳ Ｐゴシック" pitchFamily="34" charset="-128"/>
              </a:rPr>
              <a:t>Twice a week 1.5 hrs each time = 3 hrs/wk</a:t>
            </a:r>
          </a:p>
          <a:p>
            <a:pPr>
              <a:lnSpc>
                <a:spcPct val="80000"/>
              </a:lnSpc>
            </a:pPr>
            <a:r>
              <a:rPr lang="en-US" b="0" u="none" dirty="0" smtClean="0">
                <a:ea typeface="ＭＳ Ｐゴシック" pitchFamily="34" charset="-128"/>
              </a:rPr>
              <a:t>For a month is 12 hrs.</a:t>
            </a:r>
          </a:p>
          <a:p>
            <a:pPr>
              <a:lnSpc>
                <a:spcPct val="80000"/>
              </a:lnSpc>
            </a:pPr>
            <a:endParaRPr lang="en-US" b="1" u="sng" dirty="0" smtClean="0">
              <a:ea typeface="ＭＳ Ｐゴシック" pitchFamily="34" charset="-128"/>
            </a:endParaRPr>
          </a:p>
          <a:p>
            <a:pPr>
              <a:lnSpc>
                <a:spcPct val="80000"/>
              </a:lnSpc>
            </a:pPr>
            <a:endParaRPr lang="en-US" b="1" u="sng" dirty="0" smtClean="0">
              <a:ea typeface="ＭＳ Ｐゴシック" pitchFamily="34" charset="-128"/>
            </a:endParaRPr>
          </a:p>
          <a:p>
            <a:pPr>
              <a:lnSpc>
                <a:spcPct val="80000"/>
              </a:lnSpc>
            </a:pPr>
            <a:endParaRPr lang="en-US" b="1" u="sng" dirty="0" smtClean="0">
              <a:ea typeface="ＭＳ Ｐゴシック" pitchFamily="34" charset="-128"/>
            </a:endParaRPr>
          </a:p>
          <a:p>
            <a:pPr>
              <a:lnSpc>
                <a:spcPct val="80000"/>
              </a:lnSpc>
            </a:pPr>
            <a:endParaRPr lang="en-US" b="1" u="sng" dirty="0" smtClean="0">
              <a:ea typeface="ＭＳ Ｐゴシック" pitchFamily="34" charset="-128"/>
            </a:endParaRPr>
          </a:p>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The economics of One Unit of Sale is covered in Section 10.2 (pgs. 275-282).</a:t>
            </a:r>
          </a:p>
          <a:p>
            <a:pPr>
              <a:lnSpc>
                <a:spcPct val="80000"/>
              </a:lnSpc>
              <a:buFontTx/>
              <a:buChar char="•"/>
            </a:pPr>
            <a:r>
              <a:rPr lang="en-US" dirty="0" smtClean="0">
                <a:ea typeface="ＭＳ Ｐゴシック" pitchFamily="34" charset="-128"/>
              </a:rPr>
              <a:t> “COGS (per Unit)” is calculated in the previous slide, “Cost of Materials/Labor.”</a:t>
            </a:r>
          </a:p>
          <a:p>
            <a:pPr>
              <a:lnSpc>
                <a:spcPct val="80000"/>
              </a:lnSpc>
              <a:buFontTx/>
              <a:buChar char="•"/>
            </a:pPr>
            <a:r>
              <a:rPr lang="en-US" dirty="0" smtClean="0">
                <a:ea typeface="ＭＳ Ｐゴシック" pitchFamily="34" charset="-128"/>
              </a:rPr>
              <a:t> “Contribution Margin” is discussed on page 276 of the textbook. It is the amount per unit remaining after all the variable expenses are subtracted from the sales price.</a:t>
            </a:r>
          </a:p>
          <a:p>
            <a:pPr>
              <a:lnSpc>
                <a:spcPct val="80000"/>
              </a:lnSpc>
              <a:buFontTx/>
              <a:buChar char="•"/>
            </a:pPr>
            <a:endParaRPr lang="en-US" i="1" dirty="0" smtClean="0">
              <a:ea typeface="ＭＳ Ｐゴシック" pitchFamily="34" charset="-128"/>
            </a:endParaRPr>
          </a:p>
          <a:p>
            <a:pPr>
              <a:lnSpc>
                <a:spcPct val="80000"/>
              </a:lnSpc>
            </a:pPr>
            <a:r>
              <a:rPr lang="en-US" i="1" dirty="0" smtClean="0">
                <a:ea typeface="ＭＳ Ｐゴシック" pitchFamily="34" charset="-128"/>
              </a:rPr>
              <a:t>Definition of a Unit</a:t>
            </a:r>
          </a:p>
          <a:p>
            <a:pPr>
              <a:lnSpc>
                <a:spcPct val="80000"/>
              </a:lnSpc>
              <a:buFontTx/>
              <a:buChar char="•"/>
            </a:pPr>
            <a:r>
              <a:rPr lang="en-US" dirty="0" smtClean="0">
                <a:ea typeface="ＭＳ Ｐゴシック" pitchFamily="34" charset="-128"/>
              </a:rPr>
              <a:t> This is what the customer actually buys from you. It is the minimum number and type of product or service you are willing to sell to a customer. For example, if you are selling sunglasses, your unit of sale would be one pair of sunglasses.</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COGS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Other Variable Expenses (per Unit)</a:t>
            </a:r>
          </a:p>
          <a:p>
            <a:pPr>
              <a:lnSpc>
                <a:spcPct val="80000"/>
              </a:lnSpc>
              <a:buFontTx/>
              <a:buChar char="•"/>
            </a:pPr>
            <a:r>
              <a:rPr lang="en-US" dirty="0" smtClean="0">
                <a:ea typeface="ＭＳ Ｐゴシック" pitchFamily="34" charset="-128"/>
              </a:rPr>
              <a:t> This includes such things as commissions and shipping &amp; handling. </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Addition/Subtraction Process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Add the Total COGS (per Unit) and the Other Variable Expenses (per Unit) to calculate the Total Variable Expenses (per Unit). </a:t>
            </a:r>
          </a:p>
          <a:p>
            <a:pPr>
              <a:lnSpc>
                <a:spcPct val="80000"/>
              </a:lnSpc>
              <a:buFontTx/>
              <a:buChar char="•"/>
            </a:pPr>
            <a:r>
              <a:rPr lang="en-US" dirty="0" smtClean="0">
                <a:ea typeface="ＭＳ Ｐゴシック" pitchFamily="34" charset="-128"/>
              </a:rPr>
              <a:t> Subtract the Total Variable Expenses (per Unit) from the Selling Price (per Unit) to calculate the Contribution Margin (per Unit).</a:t>
            </a:r>
          </a:p>
          <a:p>
            <a:pPr>
              <a:lnSpc>
                <a:spcPct val="80000"/>
              </a:lnSpc>
            </a:pPr>
            <a:r>
              <a:rPr lang="en-US" dirty="0" smtClean="0">
                <a:ea typeface="ＭＳ Ｐゴシック" pitchFamily="34" charset="-128"/>
              </a:rPr>
              <a:t> </a:t>
            </a: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10.2: “Economics of One Unit of Sale.” In </a:t>
            </a:r>
            <a:r>
              <a:rPr lang="en-US" dirty="0" err="1" smtClean="0">
                <a:ea typeface="ＭＳ Ｐゴシック" pitchFamily="34" charset="-128"/>
              </a:rPr>
              <a:t>BizTech</a:t>
            </a:r>
            <a:r>
              <a:rPr lang="en-US" dirty="0" smtClean="0">
                <a:ea typeface="ＭＳ Ｐゴシック" pitchFamily="34" charset="-128"/>
              </a:rPr>
              <a:t> or pg. 298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p>
          <a:p>
            <a:pPr>
              <a:lnSpc>
                <a:spcPct val="80000"/>
              </a:lnSpc>
              <a:buFontTx/>
              <a:buChar char="•"/>
            </a:pPr>
            <a:r>
              <a:rPr lang="en-US" smtClean="0">
                <a:ea typeface="ＭＳ Ｐゴシック" pitchFamily="34" charset="-128"/>
              </a:rPr>
              <a:t> Fixed expenses are covered in Section 10.1 (pgs. 269-272).</a:t>
            </a:r>
          </a:p>
          <a:p>
            <a:pPr>
              <a:lnSpc>
                <a:spcPct val="80000"/>
              </a:lnSpc>
              <a:buFontTx/>
              <a:buChar char="•"/>
            </a:pPr>
            <a:r>
              <a:rPr lang="en-US" smtClean="0">
                <a:ea typeface="ＭＳ Ｐゴシック" pitchFamily="34" charset="-128"/>
              </a:rPr>
              <a:t> The “Projected Yearly Income Statement” slide refers to these fixed expenses as “operating expenses.” </a:t>
            </a:r>
          </a:p>
          <a:p>
            <a:pPr>
              <a:lnSpc>
                <a:spcPct val="80000"/>
              </a:lnSpc>
              <a:buFontTx/>
              <a:buChar char="•"/>
            </a:pPr>
            <a:r>
              <a:rPr lang="en-US" smtClean="0">
                <a:ea typeface="ＭＳ Ｐゴシック" pitchFamily="34" charset="-128"/>
              </a:rPr>
              <a:t> To learn what typical salaries are for your employees go to http://www.salary.com/</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endParaRPr lang="en-US" smtClean="0">
              <a:ea typeface="ＭＳ Ｐゴシック" pitchFamily="34" charset="-128"/>
            </a:endParaRP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10.1: “Fixed Operating Costs.” In BizTech or pgs. 295-296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r>
              <a:rPr lang="en-US" b="1" dirty="0" smtClean="0">
                <a:ea typeface="ＭＳ Ｐゴシック" pitchFamily="34" charset="-128"/>
              </a:rPr>
              <a:t>:</a:t>
            </a:r>
          </a:p>
          <a:p>
            <a:pPr>
              <a:lnSpc>
                <a:spcPct val="80000"/>
              </a:lnSpc>
            </a:pPr>
            <a:r>
              <a:rPr lang="en-US" dirty="0" smtClean="0">
                <a:ea typeface="ＭＳ Ｐゴシック" pitchFamily="34" charset="-128"/>
              </a:rPr>
              <a:t> Time management is covered on pages 102-103.</a:t>
            </a:r>
          </a:p>
          <a:p>
            <a:pPr>
              <a:lnSpc>
                <a:spcPct val="80000"/>
              </a:lnSpc>
            </a:pPr>
            <a:r>
              <a:rPr lang="en-US" dirty="0" smtClean="0">
                <a:ea typeface="ＭＳ Ｐゴシック" pitchFamily="34" charset="-128"/>
              </a:rPr>
              <a:t> The amount of hours you can spend on your new business directly affects other important decision making (such as your yearly projected sales, selling price per unit, monthly break-even, etc.).</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Adding Your Data</a:t>
            </a:r>
          </a:p>
          <a:p>
            <a:pPr>
              <a:lnSpc>
                <a:spcPct val="80000"/>
              </a:lnSpc>
            </a:pPr>
            <a:r>
              <a:rPr lang="en-US" dirty="0" smtClean="0">
                <a:ea typeface="ＭＳ Ｐゴシック" pitchFamily="34" charset="-128"/>
              </a:rPr>
              <a:t> This Slide contains sample data only. To change your times: If you are using PowerPoint 2007 and 2010: Right-click on any of the bars in the chart and select Edit data. A spreadsheet appears containing the data used in the chart. Edit the data and close the spreadsheet. The bar chart will be changed. If you are using PowerPoint 2003: Right-click on the chart and select Chart Object/Edit data. Click the data sheet tab and edit your the data. When you close the spreadsheet, the bar chart will be changed </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Determining Your Capacity</a:t>
            </a:r>
          </a:p>
          <a:p>
            <a:pPr>
              <a:lnSpc>
                <a:spcPct val="80000"/>
              </a:lnSpc>
            </a:pPr>
            <a:r>
              <a:rPr lang="en-US" dirty="0" smtClean="0">
                <a:ea typeface="ＭＳ Ｐゴシック" pitchFamily="34" charset="-128"/>
              </a:rPr>
              <a:t> Once you have defined the number of hours you have to work at your new business each week, determine how much time you will spend managing the business, selling to customers, and building the product or providing the service. For example, imagine a retail manufacturer of T-shirts who plans to spend 10 hours a week work in on the business. If it takes 1 hour to make a T-shirt, only 10 T-shirts can be made per week. This assumes that all the allotted time is spent making shirts. You need to consider the time it takes to sell shirts as well as managing the business (keeping records, making flyers, shopping for supplies, etc.). Perhaps only 6 hours a week can be spent making T-shirts, with the rest of the time spent managing the business and selling shirts. Your capacity for the month would be 24 T-shirts.</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Increasing Your Capacity </a:t>
            </a:r>
          </a:p>
          <a:p>
            <a:pPr>
              <a:lnSpc>
                <a:spcPct val="80000"/>
              </a:lnSpc>
            </a:pPr>
            <a:r>
              <a:rPr lang="en-US" dirty="0" smtClean="0">
                <a:ea typeface="ＭＳ Ｐゴシック" pitchFamily="34" charset="-128"/>
              </a:rPr>
              <a:t> You can increase your capacity by working more hours at the business or by hiring people to do work that you would normally do (which, of course, increases your costs).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pPr>
              <a:lnSpc>
                <a:spcPct val="80000"/>
              </a:lnSpc>
            </a:pPr>
            <a:r>
              <a:rPr lang="en-US" sz="900" b="1" u="sng" smtClean="0">
                <a:ea typeface="ＭＳ Ｐゴシック" pitchFamily="34" charset="-128"/>
              </a:rPr>
              <a:t>Student Notes:</a:t>
            </a:r>
          </a:p>
          <a:p>
            <a:pPr>
              <a:lnSpc>
                <a:spcPct val="80000"/>
              </a:lnSpc>
              <a:buFontTx/>
              <a:buChar char="•"/>
            </a:pPr>
            <a:r>
              <a:rPr lang="en-US" sz="900" smtClean="0">
                <a:ea typeface="ＭＳ Ｐゴシック" pitchFamily="34" charset="-128"/>
              </a:rPr>
              <a:t> Estimating sales is covered in Section 9.2 (pgs. 249-258).</a:t>
            </a:r>
          </a:p>
          <a:p>
            <a:pPr>
              <a:lnSpc>
                <a:spcPct val="80000"/>
              </a:lnSpc>
              <a:buFontTx/>
              <a:buChar char="•"/>
            </a:pPr>
            <a:r>
              <a:rPr lang="en-US" sz="900" smtClean="0">
                <a:ea typeface="ＭＳ Ｐゴシック" pitchFamily="34" charset="-128"/>
              </a:rPr>
              <a:t> Monthly sales projections are directly related to your capacity (discussed on Slide 16). </a:t>
            </a:r>
          </a:p>
          <a:p>
            <a:pPr>
              <a:lnSpc>
                <a:spcPct val="80000"/>
              </a:lnSpc>
              <a:buFontTx/>
              <a:buChar char="•"/>
            </a:pPr>
            <a:r>
              <a:rPr lang="en-US" sz="900" smtClean="0">
                <a:ea typeface="ＭＳ Ｐゴシック" pitchFamily="34" charset="-128"/>
              </a:rPr>
              <a:t> Your monthly sales projections will directly relate to the “Projected Yearly Income Statement” slide.</a:t>
            </a:r>
          </a:p>
          <a:p>
            <a:pPr>
              <a:lnSpc>
                <a:spcPct val="80000"/>
              </a:lnSpc>
              <a:buFontTx/>
              <a:buChar char="•"/>
            </a:pPr>
            <a:r>
              <a:rPr lang="en-US" sz="900" smtClean="0">
                <a:ea typeface="ＭＳ Ｐゴシック" pitchFamily="34" charset="-128"/>
              </a:rPr>
              <a:t> For the purpose of this slide show, show only the monthly sales projections for your first year.</a:t>
            </a: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Business Plan Exercises</a:t>
            </a:r>
            <a:endParaRPr lang="en-US" sz="900" smtClean="0">
              <a:ea typeface="ＭＳ Ｐゴシック" pitchFamily="34" charset="-128"/>
            </a:endParaRPr>
          </a:p>
          <a:p>
            <a:pPr>
              <a:lnSpc>
                <a:spcPct val="80000"/>
              </a:lnSpc>
            </a:pPr>
            <a:r>
              <a:rPr lang="en-US" sz="900" smtClean="0">
                <a:ea typeface="ＭＳ Ｐゴシック" pitchFamily="34" charset="-128"/>
              </a:rPr>
              <a:t>This slide relates to the following business plan exercises:</a:t>
            </a:r>
            <a:endParaRPr lang="en-US" sz="900" i="1" smtClean="0">
              <a:ea typeface="ＭＳ Ｐゴシック" pitchFamily="34" charset="-128"/>
            </a:endParaRPr>
          </a:p>
          <a:p>
            <a:pPr>
              <a:lnSpc>
                <a:spcPct val="80000"/>
              </a:lnSpc>
              <a:buFontTx/>
              <a:buChar char="•"/>
            </a:pPr>
            <a:r>
              <a:rPr lang="en-US" sz="900" smtClean="0">
                <a:ea typeface="ＭＳ Ｐゴシック" pitchFamily="34" charset="-128"/>
              </a:rPr>
              <a:t> Section 9.2: “Sales Forecasting.” In BizTech or pg. 291-294 in the </a:t>
            </a:r>
            <a:r>
              <a:rPr lang="en-US" sz="900" i="1" smtClean="0">
                <a:ea typeface="ＭＳ Ｐゴシック" pitchFamily="34" charset="-128"/>
              </a:rPr>
              <a:t>Business Plan Project (Student Activity Workbook)</a:t>
            </a:r>
            <a:r>
              <a:rPr lang="en-US" sz="900" smtClean="0">
                <a:ea typeface="ＭＳ Ｐゴシック" pitchFamily="34" charset="-128"/>
              </a:rPr>
              <a:t>.</a:t>
            </a: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Adding Your Sales Information</a:t>
            </a:r>
            <a:endParaRPr lang="en-US" sz="900" smtClean="0">
              <a:ea typeface="ＭＳ Ｐゴシック" pitchFamily="34" charset="-128"/>
            </a:endParaRPr>
          </a:p>
          <a:p>
            <a:pPr>
              <a:lnSpc>
                <a:spcPct val="80000"/>
              </a:lnSpc>
              <a:buFontTx/>
              <a:buChar char="•"/>
            </a:pPr>
            <a:r>
              <a:rPr lang="en-US" sz="900" smtClean="0">
                <a:ea typeface="ＭＳ Ｐゴシック" pitchFamily="34" charset="-128"/>
              </a:rPr>
              <a:t> This Slide contains sample data only. To change the “Units Sold” amounts on the graph,  right-click on the chart, choose Worksheet Object/Edit, and select the Sales Projections Data sheet. Click the Sales Chart tab when you are finished, then click anywhere outside the Sales Chart to return to your Slide.</a:t>
            </a:r>
          </a:p>
          <a:p>
            <a:pPr>
              <a:lnSpc>
                <a:spcPct val="80000"/>
              </a:lnSpc>
            </a:pPr>
            <a:endParaRPr lang="en-US" sz="900" smtClean="0">
              <a:ea typeface="ＭＳ Ｐゴシック" pitchFamily="34" charset="-128"/>
            </a:endParaRPr>
          </a:p>
          <a:p>
            <a:pPr>
              <a:lnSpc>
                <a:spcPct val="80000"/>
              </a:lnSpc>
            </a:pPr>
            <a:r>
              <a:rPr lang="en-US" sz="900" i="1" smtClean="0">
                <a:ea typeface="ＭＳ Ｐゴシック" pitchFamily="34" charset="-128"/>
              </a:rPr>
              <a:t>Multiple Products</a:t>
            </a:r>
            <a:endParaRPr lang="en-US" sz="900" smtClean="0">
              <a:ea typeface="ＭＳ Ｐゴシック" pitchFamily="34" charset="-128"/>
            </a:endParaRPr>
          </a:p>
          <a:p>
            <a:pPr>
              <a:lnSpc>
                <a:spcPct val="80000"/>
              </a:lnSpc>
              <a:buFontTx/>
              <a:buChar char="•"/>
            </a:pPr>
            <a:r>
              <a:rPr lang="en-US" sz="900" smtClean="0">
                <a:ea typeface="ＭＳ Ｐゴシック" pitchFamily="34" charset="-128"/>
              </a:rPr>
              <a:t> If you have multiple products, you could chart only your primary product or, if your products were comparably priced, you could add all your products sold in a month and chart that amount. If you are more skilled with Excel, and have only a few products, you could use a separate color to represent sales of each product. (But don’t forget to use a legend to identify the colors representing the various products.)</a:t>
            </a:r>
          </a:p>
          <a:p>
            <a:pPr>
              <a:lnSpc>
                <a:spcPct val="80000"/>
              </a:lnSpc>
            </a:pPr>
            <a:endParaRPr lang="en-US" sz="900" smtClean="0">
              <a:ea typeface="ＭＳ Ｐゴシック" pitchFamily="34" charset="-128"/>
            </a:endParaRPr>
          </a:p>
          <a:p>
            <a:pPr>
              <a:lnSpc>
                <a:spcPct val="80000"/>
              </a:lnSpc>
            </a:pPr>
            <a:r>
              <a:rPr lang="en-US" sz="900" i="1" smtClean="0">
                <a:ea typeface="ＭＳ Ｐゴシック" pitchFamily="34" charset="-128"/>
              </a:rPr>
              <a:t>Sales Assumptions</a:t>
            </a:r>
          </a:p>
          <a:p>
            <a:pPr>
              <a:lnSpc>
                <a:spcPct val="80000"/>
              </a:lnSpc>
            </a:pPr>
            <a:r>
              <a:rPr lang="en-US" sz="900" smtClean="0">
                <a:ea typeface="ＭＳ Ｐゴシック" pitchFamily="34" charset="-128"/>
              </a:rPr>
              <a:t>Along with your capacity (see Slide 16), keep these sales assumption in mind as you build your sales projections. You should explain them as you discuss your projections.</a:t>
            </a:r>
          </a:p>
          <a:p>
            <a:pPr>
              <a:lnSpc>
                <a:spcPct val="80000"/>
              </a:lnSpc>
              <a:buFontTx/>
              <a:buChar char="•"/>
            </a:pPr>
            <a:r>
              <a:rPr lang="en-US" sz="900" smtClean="0">
                <a:ea typeface="ＭＳ Ｐゴシック" pitchFamily="34" charset="-128"/>
              </a:rPr>
              <a:t> “Extent of Market Interest.” How interested is your target market in your product or service? Will it sell in a high or low volume. Why? Is it new and trendy? A high-end exclusive product likely to sell in low quantities? A low-cost mainstream product likely to sell in high quantities?</a:t>
            </a:r>
          </a:p>
          <a:p>
            <a:pPr>
              <a:lnSpc>
                <a:spcPct val="80000"/>
              </a:lnSpc>
              <a:buFontTx/>
              <a:buChar char="•"/>
            </a:pPr>
            <a:r>
              <a:rPr lang="en-US" sz="900" smtClean="0">
                <a:ea typeface="ＭＳ Ｐゴシック" pitchFamily="34" charset="-128"/>
              </a:rPr>
              <a:t> “Seasonality.” Are there times of the year when sales will be higher or lower than other times? When is the busiest time for you? The least busy?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a:lnSpc>
                <a:spcPct val="90000"/>
              </a:lnSpc>
            </a:pPr>
            <a:r>
              <a:rPr lang="en-US" b="1" u="sng" smtClean="0">
                <a:ea typeface="ＭＳ Ｐゴシック" pitchFamily="34" charset="-128"/>
              </a:rPr>
              <a:t>Student Notes:</a:t>
            </a:r>
          </a:p>
          <a:p>
            <a:pPr>
              <a:lnSpc>
                <a:spcPct val="90000"/>
              </a:lnSpc>
              <a:buFontTx/>
              <a:buChar char="•"/>
            </a:pPr>
            <a:r>
              <a:rPr lang="en-US" smtClean="0">
                <a:ea typeface="ＭＳ Ｐゴシック" pitchFamily="34" charset="-128"/>
              </a:rPr>
              <a:t> Income statements are covered in Section 12.2 (pgs. 333-336).</a:t>
            </a:r>
          </a:p>
          <a:p>
            <a:pPr>
              <a:lnSpc>
                <a:spcPct val="90000"/>
              </a:lnSpc>
              <a:buFontTx/>
              <a:buChar char="•"/>
            </a:pPr>
            <a:r>
              <a:rPr lang="en-US" smtClean="0">
                <a:ea typeface="ＭＳ Ｐゴシック" pitchFamily="34" charset="-128"/>
              </a:rPr>
              <a:t> Your Monthly Fixed Expenses comes from the “Average Monthly Fixed Expenses” slide.</a:t>
            </a:r>
          </a:p>
          <a:p>
            <a:pPr>
              <a:lnSpc>
                <a:spcPct val="90000"/>
              </a:lnSpc>
            </a:pPr>
            <a:endParaRPr lang="en-US" smtClean="0">
              <a:ea typeface="ＭＳ Ｐゴシック" pitchFamily="34" charset="-128"/>
            </a:endParaRPr>
          </a:p>
          <a:p>
            <a:pPr>
              <a:lnSpc>
                <a:spcPct val="90000"/>
              </a:lnSpc>
            </a:pPr>
            <a:r>
              <a:rPr lang="en-US" i="1" smtClean="0">
                <a:ea typeface="ＭＳ Ｐゴシック" pitchFamily="34" charset="-128"/>
              </a:rPr>
              <a:t>Business Plan Exercises</a:t>
            </a:r>
          </a:p>
          <a:p>
            <a:pPr>
              <a:lnSpc>
                <a:spcPct val="90000"/>
              </a:lnSpc>
            </a:pPr>
            <a:r>
              <a:rPr lang="en-US" smtClean="0">
                <a:ea typeface="ＭＳ Ｐゴシック" pitchFamily="34" charset="-128"/>
              </a:rPr>
              <a:t>This slide relates to the following business plan exercises:</a:t>
            </a:r>
          </a:p>
          <a:p>
            <a:pPr>
              <a:lnSpc>
                <a:spcPct val="90000"/>
              </a:lnSpc>
              <a:buFontTx/>
              <a:buChar char="•"/>
            </a:pPr>
            <a:r>
              <a:rPr lang="en-US" smtClean="0">
                <a:ea typeface="ＭＳ Ｐゴシック" pitchFamily="34" charset="-128"/>
              </a:rPr>
              <a:t> Section 12.2: “Break-Even Analysis” and “Break-Even Point.” In BizTech or pg. 307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
        <p:nvSpPr>
          <p:cNvPr id="53252" name="Slide Number Placeholder 3"/>
          <p:cNvSpPr>
            <a:spLocks noGrp="1"/>
          </p:cNvSpPr>
          <p:nvPr>
            <p:ph type="sldNum" sz="quarter" idx="5"/>
          </p:nvPr>
        </p:nvSpPr>
        <p:spPr bwMode="auto">
          <a:noFill/>
          <a:ln>
            <a:miter lim="800000"/>
            <a:headEnd/>
            <a:tailEnd/>
          </a:ln>
        </p:spPr>
        <p:txBody>
          <a:bodyPr/>
          <a:lstStyle/>
          <a:p>
            <a:fld id="{0DC1958F-FFDB-4DF4-8AB9-BCDDCE8F8128}" type="slidenum">
              <a:rPr lang="en-US" smtClean="0">
                <a:latin typeface="Calibri" pitchFamily="34" charset="0"/>
              </a:rPr>
              <a:pPr/>
              <a:t>16</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p:txBody>
          <a:bodyPr>
            <a:normAutofit lnSpcReduction="10000"/>
          </a:bodyPr>
          <a:lstStyle/>
          <a:p>
            <a:pPr>
              <a:lnSpc>
                <a:spcPct val="80000"/>
              </a:lnSpc>
              <a:defRPr/>
            </a:pPr>
            <a:r>
              <a:rPr lang="en-US" b="1" u="sng" dirty="0" smtClean="0">
                <a:latin typeface="Arial" charset="0"/>
                <a:ea typeface="ＭＳ Ｐゴシック"/>
                <a:cs typeface="Arial" charset="0"/>
              </a:rPr>
              <a:t>Student Notes:</a:t>
            </a:r>
          </a:p>
          <a:p>
            <a:pPr>
              <a:lnSpc>
                <a:spcPct val="80000"/>
              </a:lnSpc>
              <a:buFontTx/>
              <a:buChar char="•"/>
              <a:defRPr/>
            </a:pPr>
            <a:r>
              <a:rPr lang="en-US" dirty="0" smtClean="0">
                <a:latin typeface="Arial" charset="0"/>
                <a:ea typeface="ＭＳ Ｐゴシック"/>
                <a:cs typeface="Arial" charset="0"/>
              </a:rPr>
              <a:t> Income statements are covered in Section 11.1 (pgs. 289-303).</a:t>
            </a:r>
          </a:p>
          <a:p>
            <a:pPr>
              <a:lnSpc>
                <a:spcPct val="80000"/>
              </a:lnSpc>
              <a:buFontTx/>
              <a:buChar char="•"/>
              <a:defRPr/>
            </a:pPr>
            <a:r>
              <a:rPr lang="en-US" dirty="0" smtClean="0">
                <a:latin typeface="Arial" charset="0"/>
                <a:ea typeface="ＭＳ Ｐゴシック"/>
                <a:cs typeface="Arial" charset="0"/>
              </a:rPr>
              <a:t> The “Monthly Sales Projections” slide relates directly to the number of units you plan to sell.</a:t>
            </a:r>
          </a:p>
          <a:p>
            <a:pPr>
              <a:lnSpc>
                <a:spcPct val="80000"/>
              </a:lnSpc>
              <a:buFontTx/>
              <a:buChar char="•"/>
              <a:defRPr/>
            </a:pPr>
            <a:r>
              <a:rPr lang="en-US" dirty="0" smtClean="0">
                <a:latin typeface="Arial" charset="0"/>
                <a:ea typeface="ＭＳ Ｐゴシック"/>
                <a:cs typeface="Arial" charset="0"/>
              </a:rPr>
              <a:t> Your Variable Expenses per Unit comes from the “Economics of One Unit” slide.</a:t>
            </a:r>
          </a:p>
          <a:p>
            <a:pPr>
              <a:lnSpc>
                <a:spcPct val="80000"/>
              </a:lnSpc>
              <a:buFontTx/>
              <a:buChar char="•"/>
              <a:defRPr/>
            </a:pPr>
            <a:r>
              <a:rPr lang="en-US" dirty="0" smtClean="0">
                <a:latin typeface="Arial" charset="0"/>
                <a:ea typeface="ＭＳ Ｐゴシック"/>
                <a:cs typeface="Arial" charset="0"/>
              </a:rPr>
              <a:t> Your Monthly Fixed Expenses comes from the “Average Monthly Fixed Expense” slide.</a:t>
            </a:r>
          </a:p>
          <a:p>
            <a:pPr>
              <a:lnSpc>
                <a:spcPct val="80000"/>
              </a:lnSpc>
              <a:buFontTx/>
              <a:buChar char="•"/>
              <a:defRPr/>
            </a:pPr>
            <a:r>
              <a:rPr lang="en-US" dirty="0" smtClean="0">
                <a:latin typeface="Arial" charset="0"/>
                <a:ea typeface="ＭＳ Ｐゴシック"/>
                <a:cs typeface="Arial" charset="0"/>
              </a:rPr>
              <a:t> For the purpose of this slide show, show only the monthly sales projections for your first year.</a:t>
            </a:r>
          </a:p>
          <a:p>
            <a:pPr>
              <a:lnSpc>
                <a:spcPct val="80000"/>
              </a:lnSpc>
              <a:defRPr/>
            </a:pPr>
            <a:endParaRPr lang="en-US"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Business Plan Exercises</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This slide relates to the following business plan exercises:</a:t>
            </a:r>
            <a:endParaRPr lang="en-US" i="1"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Section 11.1: “Income Statements and Cash Flow.” In BizTech or pg. 299-303 in the </a:t>
            </a:r>
            <a:r>
              <a:rPr lang="en-US" i="1" dirty="0" smtClean="0">
                <a:latin typeface="Arial" charset="0"/>
                <a:ea typeface="ＭＳ Ｐゴシック"/>
                <a:cs typeface="Arial" charset="0"/>
              </a:rPr>
              <a:t>Business Plan Project (Student Activity Workbook)</a:t>
            </a:r>
            <a:r>
              <a:rPr lang="en-US" dirty="0" smtClean="0">
                <a:latin typeface="Arial" charset="0"/>
                <a:ea typeface="ＭＳ Ｐゴシック"/>
                <a:cs typeface="Arial" charset="0"/>
              </a:rPr>
              <a:t>.</a:t>
            </a:r>
          </a:p>
          <a:p>
            <a:pPr>
              <a:lnSpc>
                <a:spcPct val="80000"/>
              </a:lnSpc>
              <a:defRPr/>
            </a:pPr>
            <a:endParaRPr lang="en-US" i="1"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Multiple Products</a:t>
            </a:r>
            <a:endParaRPr lang="en-US"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If you have multiple products, project the sales of each product and add these together to obtain your total sales. Then multiply each product’s COGS by the number of units of that product you will sell, and add these all together for your Total COGS. </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If Your Net Profit is Huge</a:t>
            </a:r>
          </a:p>
          <a:p>
            <a:pPr>
              <a:lnSpc>
                <a:spcPct val="80000"/>
              </a:lnSpc>
              <a:buFontTx/>
              <a:buChar char="•"/>
              <a:defRPr/>
            </a:pPr>
            <a:r>
              <a:rPr lang="en-US" dirty="0" smtClean="0">
                <a:latin typeface="Arial" charset="0"/>
                <a:ea typeface="ＭＳ Ｐゴシック"/>
                <a:cs typeface="Arial" charset="0"/>
              </a:rPr>
              <a:t> Double-check your sales projections to make sure they are realistic.</a:t>
            </a:r>
          </a:p>
          <a:p>
            <a:pPr>
              <a:lnSpc>
                <a:spcPct val="80000"/>
              </a:lnSpc>
              <a:buFontTx/>
              <a:buChar char="•"/>
              <a:defRPr/>
            </a:pPr>
            <a:r>
              <a:rPr lang="en-US" dirty="0" smtClean="0">
                <a:latin typeface="Arial" charset="0"/>
                <a:ea typeface="ＭＳ Ｐゴシック"/>
                <a:cs typeface="Arial" charset="0"/>
              </a:rPr>
              <a:t> Add more costs into running the business (for example, rent to parents, paying a portion of the utilities, etc.)</a:t>
            </a:r>
          </a:p>
          <a:p>
            <a:pPr>
              <a:lnSpc>
                <a:spcPct val="80000"/>
              </a:lnSpc>
              <a:buFontTx/>
              <a:buChar char="•"/>
              <a:defRPr/>
            </a:pPr>
            <a:r>
              <a:rPr lang="en-US" dirty="0" smtClean="0">
                <a:latin typeface="Arial" charset="0"/>
                <a:ea typeface="ＭＳ Ｐゴシック"/>
                <a:cs typeface="Arial" charset="0"/>
              </a:rPr>
              <a:t> Consider additional costs that can enhance the business (monthly insurance fees, brochure development, Website hosting, etc.)</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Preparing Your Final Slide</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Delete the first column showing the red row labels. Replace the red formulas with the appropriate calculation (make sure to change the font color to black).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pPr>
              <a:lnSpc>
                <a:spcPct val="80000"/>
              </a:lnSpc>
            </a:pPr>
            <a:r>
              <a:rPr lang="en-US" sz="800" b="1" u="sng" smtClean="0">
                <a:ea typeface="ＭＳ Ｐゴシック" pitchFamily="34" charset="-128"/>
              </a:rPr>
              <a:t>Student Notes:</a:t>
            </a:r>
          </a:p>
          <a:p>
            <a:pPr>
              <a:lnSpc>
                <a:spcPct val="80000"/>
              </a:lnSpc>
              <a:buFontTx/>
              <a:buChar char="•"/>
            </a:pPr>
            <a:r>
              <a:rPr lang="en-US" sz="800" smtClean="0">
                <a:ea typeface="ＭＳ Ｐゴシック" pitchFamily="34" charset="-128"/>
              </a:rPr>
              <a:t> Start-up investment is covered in Section 13.1 (pgs. 347-353).</a:t>
            </a:r>
          </a:p>
          <a:p>
            <a:pPr>
              <a:lnSpc>
                <a:spcPct val="80000"/>
              </a:lnSpc>
              <a:buFontTx/>
              <a:buChar char="•"/>
            </a:pPr>
            <a:r>
              <a:rPr lang="en-US" sz="800" smtClean="0">
                <a:ea typeface="ＭＳ Ｐゴシック" pitchFamily="34" charset="-128"/>
              </a:rPr>
              <a:t> Monthly fixed expenses (used in calculating your Reserve for Fixed Expenses) comes from the “Average Monthly Fixed Expenses” slide.</a:t>
            </a:r>
          </a:p>
          <a:p>
            <a:pPr>
              <a:lnSpc>
                <a:spcPct val="80000"/>
              </a:lnSpc>
            </a:pPr>
            <a:endParaRPr lang="en-US" sz="800" smtClean="0">
              <a:ea typeface="ＭＳ Ｐゴシック" pitchFamily="34" charset="-128"/>
            </a:endParaRPr>
          </a:p>
          <a:p>
            <a:pPr>
              <a:lnSpc>
                <a:spcPct val="80000"/>
              </a:lnSpc>
            </a:pPr>
            <a:r>
              <a:rPr lang="en-US" sz="800" i="1" smtClean="0">
                <a:ea typeface="ＭＳ Ｐゴシック" pitchFamily="34" charset="-128"/>
              </a:rPr>
              <a:t>Business Plan Exercises</a:t>
            </a:r>
            <a:endParaRPr lang="en-US" sz="800" smtClean="0">
              <a:ea typeface="ＭＳ Ｐゴシック" pitchFamily="34" charset="-128"/>
            </a:endParaRPr>
          </a:p>
          <a:p>
            <a:pPr>
              <a:lnSpc>
                <a:spcPct val="80000"/>
              </a:lnSpc>
            </a:pPr>
            <a:r>
              <a:rPr lang="en-US" sz="800" smtClean="0">
                <a:ea typeface="ＭＳ Ｐゴシック" pitchFamily="34" charset="-128"/>
              </a:rPr>
              <a:t>This slide relates to the following business plan exercises:</a:t>
            </a:r>
            <a:endParaRPr lang="en-US" sz="800" i="1" smtClean="0">
              <a:ea typeface="ＭＳ Ｐゴシック" pitchFamily="34" charset="-128"/>
            </a:endParaRPr>
          </a:p>
          <a:p>
            <a:pPr>
              <a:lnSpc>
                <a:spcPct val="80000"/>
              </a:lnSpc>
              <a:buFontTx/>
              <a:buChar char="•"/>
            </a:pPr>
            <a:r>
              <a:rPr lang="en-US" sz="800" smtClean="0">
                <a:ea typeface="ＭＳ Ｐゴシック" pitchFamily="34" charset="-128"/>
              </a:rPr>
              <a:t> Section 13.1: “Start-Up Investment.” In BizTech or pgs. 308-309 in the </a:t>
            </a:r>
            <a:r>
              <a:rPr lang="en-US" sz="800" i="1" smtClean="0">
                <a:ea typeface="ＭＳ Ｐゴシック" pitchFamily="34" charset="-128"/>
              </a:rPr>
              <a:t>Business Plan Project (Student Activity Workbook)</a:t>
            </a:r>
            <a:r>
              <a:rPr lang="en-US" sz="800" smtClean="0">
                <a:ea typeface="ＭＳ Ｐゴシック" pitchFamily="34" charset="-128"/>
              </a:rPr>
              <a:t>.</a:t>
            </a:r>
          </a:p>
          <a:p>
            <a:pPr>
              <a:lnSpc>
                <a:spcPct val="80000"/>
              </a:lnSpc>
            </a:pPr>
            <a:endParaRPr lang="en-US" sz="800" i="1" smtClean="0">
              <a:ea typeface="ＭＳ Ｐゴシック" pitchFamily="34" charset="-128"/>
            </a:endParaRPr>
          </a:p>
          <a:p>
            <a:pPr>
              <a:lnSpc>
                <a:spcPct val="80000"/>
              </a:lnSpc>
            </a:pPr>
            <a:r>
              <a:rPr lang="en-US" sz="800" i="1" smtClean="0">
                <a:ea typeface="ＭＳ Ｐゴシック" pitchFamily="34" charset="-128"/>
              </a:rPr>
              <a:t>Start-Up Expenditures</a:t>
            </a:r>
          </a:p>
          <a:p>
            <a:pPr>
              <a:lnSpc>
                <a:spcPct val="80000"/>
              </a:lnSpc>
              <a:buFontTx/>
              <a:buChar char="•"/>
            </a:pPr>
            <a:r>
              <a:rPr lang="en-US" sz="800" smtClean="0">
                <a:ea typeface="ＭＳ Ｐゴシック" pitchFamily="34" charset="-128"/>
              </a:rPr>
              <a:t> It’s easy to underestimate the types of things you need to start a business. This can include: the initial inventory, your first run of marketing materials, initial office supplies, business registration fees, insurance fees, legal fees, copyright or trademark registration. Classes, certifications, licenses, etc. High start-up expenditures are a common barrier to starting many types of businesses. If you predict that you’ll be highly profitable, build in more start-up expenditures. This will make the business appear more realistic to judges or investors.</a:t>
            </a:r>
          </a:p>
          <a:p>
            <a:pPr>
              <a:lnSpc>
                <a:spcPct val="80000"/>
              </a:lnSpc>
            </a:pPr>
            <a:endParaRPr lang="en-US" sz="800" smtClean="0">
              <a:ea typeface="ＭＳ Ｐゴシック" pitchFamily="34" charset="-128"/>
            </a:endParaRPr>
          </a:p>
          <a:p>
            <a:pPr>
              <a:lnSpc>
                <a:spcPct val="80000"/>
              </a:lnSpc>
            </a:pPr>
            <a:r>
              <a:rPr lang="en-US" sz="800" i="1" smtClean="0">
                <a:ea typeface="ＭＳ Ｐゴシック" pitchFamily="34" charset="-128"/>
              </a:rPr>
              <a:t>Emergency Fund</a:t>
            </a:r>
            <a:endParaRPr lang="en-US" sz="800" smtClean="0">
              <a:ea typeface="ＭＳ Ｐゴシック" pitchFamily="34" charset="-128"/>
            </a:endParaRPr>
          </a:p>
          <a:p>
            <a:pPr>
              <a:lnSpc>
                <a:spcPct val="80000"/>
              </a:lnSpc>
              <a:buFontTx/>
              <a:buChar char="•"/>
            </a:pPr>
            <a:r>
              <a:rPr lang="en-US" sz="800" smtClean="0">
                <a:ea typeface="ＭＳ Ｐゴシック" pitchFamily="34" charset="-128"/>
              </a:rPr>
              <a:t> Experts say this should be half the amount of the Total Start-Up Expenditures.</a:t>
            </a:r>
          </a:p>
          <a:p>
            <a:pPr>
              <a:lnSpc>
                <a:spcPct val="80000"/>
              </a:lnSpc>
            </a:pPr>
            <a:r>
              <a:rPr lang="en-US" sz="800" smtClean="0">
                <a:ea typeface="ＭＳ Ｐゴシック" pitchFamily="34" charset="-128"/>
              </a:rPr>
              <a:t> </a:t>
            </a:r>
          </a:p>
          <a:p>
            <a:pPr>
              <a:lnSpc>
                <a:spcPct val="80000"/>
              </a:lnSpc>
            </a:pPr>
            <a:r>
              <a:rPr lang="en-US" sz="800" i="1" smtClean="0">
                <a:ea typeface="ＭＳ Ｐゴシック" pitchFamily="34" charset="-128"/>
              </a:rPr>
              <a:t>Reserve for Cash Reserves</a:t>
            </a:r>
            <a:endParaRPr lang="en-US" sz="800" smtClean="0">
              <a:ea typeface="ＭＳ Ｐゴシック" pitchFamily="34" charset="-128"/>
            </a:endParaRPr>
          </a:p>
          <a:p>
            <a:pPr>
              <a:lnSpc>
                <a:spcPct val="80000"/>
              </a:lnSpc>
              <a:buFontTx/>
              <a:buChar char="•"/>
            </a:pPr>
            <a:r>
              <a:rPr lang="en-US" sz="800" smtClean="0">
                <a:ea typeface="ＭＳ Ｐゴシック" pitchFamily="34" charset="-128"/>
              </a:rPr>
              <a:t> Experts say this should be enough to cover your fixed expenses for at least three months. So, to calculate your Average Monthly Fixed Expenses (from Slide 15) by 3.</a:t>
            </a:r>
          </a:p>
          <a:p>
            <a:pPr>
              <a:lnSpc>
                <a:spcPct val="80000"/>
              </a:lnSpc>
            </a:pPr>
            <a:r>
              <a:rPr lang="en-US" sz="800" smtClean="0">
                <a:ea typeface="ＭＳ Ｐゴシック" pitchFamily="34" charset="-128"/>
              </a:rPr>
              <a:t> </a:t>
            </a:r>
          </a:p>
          <a:p>
            <a:pPr>
              <a:lnSpc>
                <a:spcPct val="80000"/>
              </a:lnSpc>
            </a:pPr>
            <a:r>
              <a:rPr lang="en-US" sz="800" i="1" smtClean="0">
                <a:ea typeface="ＭＳ Ｐゴシック" pitchFamily="34" charset="-128"/>
              </a:rPr>
              <a:t>Valuing Your Time</a:t>
            </a:r>
          </a:p>
          <a:p>
            <a:pPr>
              <a:lnSpc>
                <a:spcPct val="80000"/>
              </a:lnSpc>
              <a:buFontTx/>
              <a:buChar char="•"/>
            </a:pPr>
            <a:r>
              <a:rPr lang="en-US" sz="800" smtClean="0">
                <a:ea typeface="ＭＳ Ｐゴシック" pitchFamily="34" charset="-128"/>
              </a:rPr>
              <a:t> Entrepreneurs should always place a value on their time. Estimate how much time you’ll spend planning and developing your business before you sell your first product or service. Multiply this by an hourly rate that you would get working at a job. This is the dollar amount of the time invested in starting your business. It’s your “sweat equity.” You can mention your sweat equity in you presentation as a way to indicate how passionate you are about the idea and its potential. However, it’s the price that an entrepreneur pays for launching a new venture. It would be unrealistic to seek compensation for your sweat equity. The success of your business will be your compensation! </a:t>
            </a:r>
          </a:p>
          <a:p>
            <a:pPr>
              <a:lnSpc>
                <a:spcPct val="80000"/>
              </a:lnSpc>
            </a:pPr>
            <a:endParaRPr lang="en-US" sz="800" i="1" smtClean="0">
              <a:ea typeface="ＭＳ Ｐゴシック" pitchFamily="34" charset="-128"/>
            </a:endParaRPr>
          </a:p>
          <a:p>
            <a:pPr>
              <a:lnSpc>
                <a:spcPct val="80000"/>
              </a:lnSpc>
            </a:pPr>
            <a:r>
              <a:rPr lang="en-US" sz="800" i="1" smtClean="0">
                <a:ea typeface="ＭＳ Ｐゴシック" pitchFamily="34" charset="-128"/>
              </a:rPr>
              <a:t>Preparing Your Final Slide</a:t>
            </a:r>
            <a:endParaRPr lang="en-US" sz="800" smtClean="0">
              <a:ea typeface="ＭＳ Ｐゴシック" pitchFamily="34" charset="-128"/>
            </a:endParaRPr>
          </a:p>
          <a:p>
            <a:pPr>
              <a:lnSpc>
                <a:spcPct val="80000"/>
              </a:lnSpc>
              <a:buFontTx/>
              <a:buChar char="•"/>
            </a:pPr>
            <a:r>
              <a:rPr lang="en-US" sz="800" smtClean="0">
                <a:ea typeface="ＭＳ Ｐゴシック" pitchFamily="34" charset="-128"/>
              </a:rPr>
              <a:t> Calculate your Total Start-Up Investment by adding A, B, and C. Make sure to show it with a dollar sign. Delete the red formula and the red letters from your final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endParaRPr lang="en-US" smtClean="0">
              <a:ea typeface="ＭＳ Ｐゴシック" pitchFamily="34" charset="-128"/>
            </a:endParaRPr>
          </a:p>
          <a:p>
            <a:pPr>
              <a:lnSpc>
                <a:spcPct val="80000"/>
              </a:lnSpc>
              <a:buFontTx/>
              <a:buChar char="•"/>
            </a:pPr>
            <a:r>
              <a:rPr lang="en-US" smtClean="0">
                <a:ea typeface="ＭＳ Ｐゴシック" pitchFamily="34" charset="-128"/>
              </a:rPr>
              <a:t> ROI and ROS are covered in Section 12.1 (pgs. 321-331).</a:t>
            </a:r>
          </a:p>
          <a:p>
            <a:pPr>
              <a:lnSpc>
                <a:spcPct val="80000"/>
              </a:lnSpc>
              <a:buFontTx/>
              <a:buChar char="•"/>
            </a:pPr>
            <a:r>
              <a:rPr lang="en-US" smtClean="0">
                <a:ea typeface="ＭＳ Ｐゴシック" pitchFamily="34" charset="-128"/>
              </a:rPr>
              <a:t> The “Projected Yearly Income Statement” slide relates directly to these two ratios.</a:t>
            </a:r>
          </a:p>
          <a:p>
            <a:pPr>
              <a:lnSpc>
                <a:spcPct val="80000"/>
              </a:lnSpc>
              <a:buFontTx/>
              <a:buChar char="•"/>
            </a:pPr>
            <a:r>
              <a:rPr lang="en-US" smtClean="0">
                <a:ea typeface="ＭＳ Ｐゴシック" pitchFamily="34" charset="-128"/>
              </a:rPr>
              <a:t> The “Start-Up Investment” amount comes from the previous slide, “Start-Up Investment.”</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Business Plan Exercises</a:t>
            </a:r>
            <a:endParaRPr lang="en-US" smtClean="0">
              <a:ea typeface="ＭＳ Ｐゴシック" pitchFamily="34" charset="-128"/>
            </a:endParaRPr>
          </a:p>
          <a:p>
            <a:pPr>
              <a:lnSpc>
                <a:spcPct val="80000"/>
              </a:lnSpc>
            </a:pPr>
            <a:r>
              <a:rPr lang="en-US" smtClean="0">
                <a:ea typeface="ＭＳ Ｐゴシック" pitchFamily="34" charset="-128"/>
              </a:rPr>
              <a:t>This slide relates to the following business plan exercises:</a:t>
            </a:r>
          </a:p>
          <a:p>
            <a:pPr>
              <a:lnSpc>
                <a:spcPct val="80000"/>
              </a:lnSpc>
              <a:buFontTx/>
              <a:buChar char="•"/>
            </a:pPr>
            <a:r>
              <a:rPr lang="en-US" smtClean="0">
                <a:ea typeface="ＭＳ Ｐゴシック" pitchFamily="34" charset="-128"/>
              </a:rPr>
              <a:t> Section 12.1: “Return on Sales (ROS)” and “Return on Investment (ROI).” In BizTech or pg. 306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ROS</a:t>
            </a:r>
            <a:endParaRPr lang="en-US" smtClean="0">
              <a:ea typeface="ＭＳ Ｐゴシック" pitchFamily="34" charset="-128"/>
            </a:endParaRPr>
          </a:p>
          <a:p>
            <a:pPr>
              <a:lnSpc>
                <a:spcPct val="80000"/>
              </a:lnSpc>
              <a:buFontTx/>
              <a:buChar char="•"/>
            </a:pPr>
            <a:r>
              <a:rPr lang="en-US" smtClean="0">
                <a:ea typeface="ＭＳ Ｐゴシック" pitchFamily="34" charset="-128"/>
              </a:rPr>
              <a:t> Return on Sales enables you to communicate how efficiently you’re creating wealth. The “Dollar Equivalent” shows the amount of profit you earn for every dollar of sales. For example, a 30% ROS would mean that $0.30 of every dollar is profit. </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Preparing Your Final Slide</a:t>
            </a:r>
            <a:endParaRPr lang="en-US" smtClean="0">
              <a:ea typeface="ＭＳ Ｐゴシック" pitchFamily="34" charset="-128"/>
            </a:endParaRPr>
          </a:p>
          <a:p>
            <a:pPr>
              <a:lnSpc>
                <a:spcPct val="80000"/>
              </a:lnSpc>
              <a:buFontTx/>
              <a:buChar char="•"/>
            </a:pPr>
            <a:r>
              <a:rPr lang="en-US" smtClean="0">
                <a:ea typeface="ＭＳ Ｐゴシック" pitchFamily="34" charset="-128"/>
              </a:rPr>
              <a:t> In the red formulas, fill in the appropriate amounts for your business and change the font color of the red formula to black. (The top, black formula remains on your final slide so you will have a record of the formula you used to calculate your ROS and ROI.).</a:t>
            </a:r>
          </a:p>
        </p:txBody>
      </p:sp>
      <p:sp>
        <p:nvSpPr>
          <p:cNvPr id="56324" name="Slide Number Placeholder 3"/>
          <p:cNvSpPr>
            <a:spLocks noGrp="1"/>
          </p:cNvSpPr>
          <p:nvPr>
            <p:ph type="sldNum" sz="quarter" idx="5"/>
          </p:nvPr>
        </p:nvSpPr>
        <p:spPr bwMode="auto">
          <a:noFill/>
          <a:ln>
            <a:miter lim="800000"/>
            <a:headEnd/>
            <a:tailEnd/>
          </a:ln>
        </p:spPr>
        <p:txBody>
          <a:bodyPr/>
          <a:lstStyle/>
          <a:p>
            <a:fld id="{A43694EC-F33E-48DC-88DB-2D3D4EB68670}"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a:lnSpc>
                <a:spcPct val="90000"/>
              </a:lnSpc>
            </a:pPr>
            <a:r>
              <a:rPr lang="en-US" b="1" u="sng" smtClean="0">
                <a:ea typeface="ＭＳ Ｐゴシック" pitchFamily="34" charset="-128"/>
              </a:rPr>
              <a:t>Student Notes:</a:t>
            </a:r>
          </a:p>
          <a:p>
            <a:pPr>
              <a:lnSpc>
                <a:spcPct val="90000"/>
              </a:lnSpc>
              <a:buFontTx/>
              <a:buChar char="•"/>
            </a:pPr>
            <a:r>
              <a:rPr lang="en-US" smtClean="0">
                <a:ea typeface="ＭＳ Ｐゴシック" pitchFamily="34" charset="-128"/>
              </a:rPr>
              <a:t> Obtaining Financing is covered in Section 13.2 (pgs. 355-363).</a:t>
            </a:r>
          </a:p>
          <a:p>
            <a:pPr>
              <a:lnSpc>
                <a:spcPct val="90000"/>
              </a:lnSpc>
              <a:buFontTx/>
              <a:buChar char="•"/>
            </a:pPr>
            <a:r>
              <a:rPr lang="en-US" smtClean="0">
                <a:ea typeface="ＭＳ Ｐゴシック" pitchFamily="34" charset="-128"/>
              </a:rPr>
              <a:t> Total Start-Up Investment comes from the “Start-Up Investment” slide.</a:t>
            </a:r>
          </a:p>
          <a:p>
            <a:pPr>
              <a:lnSpc>
                <a:spcPct val="90000"/>
              </a:lnSpc>
              <a:buFontTx/>
              <a:buChar char="•"/>
            </a:pPr>
            <a:endParaRPr lang="en-US" smtClean="0">
              <a:ea typeface="ＭＳ Ｐゴシック" pitchFamily="34" charset="-128"/>
            </a:endParaRPr>
          </a:p>
          <a:p>
            <a:pPr>
              <a:lnSpc>
                <a:spcPct val="90000"/>
              </a:lnSpc>
            </a:pPr>
            <a:r>
              <a:rPr lang="en-US" i="1" smtClean="0">
                <a:ea typeface="ＭＳ Ｐゴシック" pitchFamily="34" charset="-128"/>
              </a:rPr>
              <a:t>Business Plan Exercises</a:t>
            </a:r>
            <a:endParaRPr lang="en-US" smtClean="0">
              <a:ea typeface="ＭＳ Ｐゴシック" pitchFamily="34" charset="-128"/>
            </a:endParaRPr>
          </a:p>
          <a:p>
            <a:pPr>
              <a:lnSpc>
                <a:spcPct val="9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90000"/>
              </a:lnSpc>
              <a:buFontTx/>
              <a:buChar char="•"/>
            </a:pPr>
            <a:r>
              <a:rPr lang="en-US" smtClean="0">
                <a:ea typeface="ＭＳ Ｐゴシック" pitchFamily="34" charset="-128"/>
              </a:rPr>
              <a:t> Section 13.2: “Break-Even Analysis” and “Break-Even Point.” In BizTech or pgs. 310-314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90000"/>
              </a:lnSpc>
            </a:pPr>
            <a:endParaRPr lang="en-US" smtClean="0">
              <a:ea typeface="ＭＳ Ｐゴシック" pitchFamily="34" charset="-128"/>
            </a:endParaRPr>
          </a:p>
          <a:p>
            <a:pPr>
              <a:lnSpc>
                <a:spcPct val="90000"/>
              </a:lnSpc>
            </a:pPr>
            <a:r>
              <a:rPr lang="en-US" i="1" smtClean="0">
                <a:ea typeface="ＭＳ Ｐゴシック" pitchFamily="34" charset="-128"/>
              </a:rPr>
              <a:t>Obligations</a:t>
            </a:r>
          </a:p>
          <a:p>
            <a:pPr>
              <a:lnSpc>
                <a:spcPct val="90000"/>
              </a:lnSpc>
              <a:buFontTx/>
              <a:buChar char="•"/>
            </a:pPr>
            <a:r>
              <a:rPr lang="en-US" smtClean="0">
                <a:ea typeface="ＭＳ Ｐゴシック" pitchFamily="34" charset="-128"/>
              </a:rPr>
              <a:t> One thing to keep in mind when you consider financing strategies is what you obligation is to the person or business who provided your financing. A debt must be repaid in a fixed amount of time, in set payments, at a certain rate of interest, no matter whether the business is profitable. Equity is an exchange of capital for ownership in the business. Investors understand that the business may not be profitable, but if it is, they will be entitled to a percentage of the profit. Shareholders may also wish to share in the decision-making for the company.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pPr>
              <a:lnSpc>
                <a:spcPct val="90000"/>
              </a:lnSpc>
            </a:pPr>
            <a:r>
              <a:rPr lang="en-US" b="1" i="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Make sure your business’s name is clearly shown. Try to show it on one line, without squeezing. If you break your business name over a few lines, make sure to think about where you break the business name. </a:t>
            </a:r>
          </a:p>
          <a:p>
            <a:pPr>
              <a:lnSpc>
                <a:spcPct val="90000"/>
              </a:lnSpc>
              <a:buFontTx/>
              <a:buChar char="•"/>
            </a:pPr>
            <a:r>
              <a:rPr lang="en-US" dirty="0" smtClean="0">
                <a:ea typeface="ＭＳ Ｐゴシック" pitchFamily="34" charset="-128"/>
              </a:rPr>
              <a:t> </a:t>
            </a:r>
            <a:r>
              <a:rPr lang="en-US" i="1" dirty="0" smtClean="0">
                <a:ea typeface="ＭＳ Ｐゴシック" pitchFamily="34" charset="-128"/>
              </a:rPr>
              <a:t>Optional:</a:t>
            </a:r>
            <a:r>
              <a:rPr lang="en-US" dirty="0" smtClean="0">
                <a:ea typeface="ＭＳ Ｐゴシック" pitchFamily="34" charset="-128"/>
              </a:rPr>
              <a:t> Add a few words to describe the type of business if it isn’t obvious from the name. </a:t>
            </a:r>
            <a:r>
              <a:rPr lang="en-US" i="1" dirty="0" smtClean="0">
                <a:ea typeface="ＭＳ Ｐゴシック" pitchFamily="34" charset="-128"/>
              </a:rPr>
              <a:t>Example:</a:t>
            </a:r>
            <a:r>
              <a:rPr lang="en-US" dirty="0" smtClean="0">
                <a:ea typeface="ＭＳ Ｐゴシック" pitchFamily="34" charset="-128"/>
              </a:rPr>
              <a:t> If your business name is “Green Things” you could add “A Landscape Design Company.”</a:t>
            </a:r>
          </a:p>
          <a:p>
            <a:pPr>
              <a:lnSpc>
                <a:spcPct val="90000"/>
              </a:lnSpc>
              <a:buFontTx/>
              <a:buChar char="•"/>
            </a:pPr>
            <a:r>
              <a:rPr lang="en-US" dirty="0" smtClean="0">
                <a:ea typeface="ＭＳ Ｐゴシック" pitchFamily="34" charset="-128"/>
              </a:rPr>
              <a:t> If your business is a partnership or a corporation, you may need to list multiple entrepreneurs on this slide. </a:t>
            </a:r>
          </a:p>
          <a:p>
            <a:pPr>
              <a:lnSpc>
                <a:spcPct val="90000"/>
              </a:lnSpc>
              <a:buFontTx/>
              <a:buChar char="•"/>
            </a:pPr>
            <a:r>
              <a:rPr lang="en-US" dirty="0" smtClean="0">
                <a:ea typeface="ＭＳ Ｐゴシック" pitchFamily="34" charset="-128"/>
              </a:rPr>
              <a:t> As you work on your final presentation, feel free to change the font size, if you need to, when you are asked to fill in answers between brackets. Remember, you don't want to make the type too small. Your audience might have difficulty reading your presentations.</a:t>
            </a:r>
          </a:p>
          <a:p>
            <a:pPr>
              <a:lnSpc>
                <a:spcPct val="90000"/>
              </a:lnSpc>
              <a:buFontTx/>
              <a:buChar char="•"/>
            </a:pPr>
            <a:r>
              <a:rPr lang="en-US" dirty="0" smtClean="0">
                <a:ea typeface="ＭＳ Ｐゴシック" pitchFamily="34" charset="-128"/>
              </a:rPr>
              <a:t>  For your presentation you can delete all the notes on this template and replace them with notes that will help with your final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p>
          <a:p>
            <a:pPr>
              <a:lnSpc>
                <a:spcPct val="80000"/>
              </a:lnSpc>
              <a:buFontTx/>
              <a:buChar char="•"/>
            </a:pPr>
            <a:r>
              <a:rPr lang="en-US" smtClean="0">
                <a:ea typeface="ＭＳ Ｐゴシック" pitchFamily="34" charset="-128"/>
              </a:rPr>
              <a:t> Social responsibility and philanthropy are covered in Section 5.2 (pgs. 115-128).</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Be Creative</a:t>
            </a:r>
            <a:r>
              <a:rPr lang="en-US" smtClean="0">
                <a:ea typeface="ＭＳ Ｐゴシック" pitchFamily="34" charset="-128"/>
              </a:rPr>
              <a:t> </a:t>
            </a:r>
          </a:p>
          <a:p>
            <a:pPr>
              <a:lnSpc>
                <a:spcPct val="80000"/>
              </a:lnSpc>
              <a:buFontTx/>
              <a:buChar char="•"/>
            </a:pPr>
            <a:r>
              <a:rPr lang="en-US" smtClean="0">
                <a:ea typeface="ＭＳ Ｐゴシック" pitchFamily="34" charset="-128"/>
              </a:rPr>
              <a:t> Start-ups are usually strapped for cash. Be creative in your philanthropy. The effort should be in line with the business or your personal interests. Consider how much your time and talents are worth if they were donated to a particular cause. For example, 5 hours per month of tutoring at $20/hour is an “in-kind donation” of $1,200 a year.</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Assessments</a:t>
            </a:r>
          </a:p>
          <a:p>
            <a:pPr>
              <a:lnSpc>
                <a:spcPct val="80000"/>
              </a:lnSpc>
              <a:buFontTx/>
              <a:buChar char="•"/>
            </a:pPr>
            <a:r>
              <a:rPr lang="en-US" smtClean="0">
                <a:ea typeface="ＭＳ Ｐゴシック" pitchFamily="34" charset="-128"/>
              </a:rPr>
              <a:t> Section 5.1: “Ethical Business Behavior.” In BizTech or pgs. 255-257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5.2: “Socially Responsible Business &amp; Philanthropy.” In BizTech or pgs. 258-260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Business Plan Exercises</a:t>
            </a:r>
            <a:endParaRPr lang="en-US" smtClean="0">
              <a:ea typeface="ＭＳ Ｐゴシック" pitchFamily="34" charset="-128"/>
            </a:endParaRP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5.2: “Social Responsibility.” In BizTech or pg. 261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a:lstStyle/>
          <a:p>
            <a:pPr>
              <a:lnSpc>
                <a:spcPct val="90000"/>
              </a:lnSpc>
            </a:pPr>
            <a:r>
              <a:rPr lang="en-US" b="1" u="sng" smtClean="0">
                <a:ea typeface="ＭＳ Ｐゴシック" pitchFamily="34" charset="-128"/>
              </a:rPr>
              <a:t>Student Notes:</a:t>
            </a:r>
          </a:p>
          <a:p>
            <a:pPr>
              <a:lnSpc>
                <a:spcPct val="90000"/>
              </a:lnSpc>
              <a:buFontTx/>
              <a:buChar char="•"/>
            </a:pPr>
            <a:r>
              <a:rPr lang="en-US" smtClean="0">
                <a:ea typeface="ＭＳ Ｐゴシック" pitchFamily="34" charset="-128"/>
              </a:rPr>
              <a:t> Goal setting is covered in a special section on pages 132-133.</a:t>
            </a:r>
          </a:p>
          <a:p>
            <a:pPr>
              <a:lnSpc>
                <a:spcPct val="90000"/>
              </a:lnSpc>
              <a:buFontTx/>
              <a:buChar char="•"/>
            </a:pPr>
            <a:r>
              <a:rPr lang="en-US" smtClean="0">
                <a:ea typeface="ＭＳ Ｐゴシック" pitchFamily="34" charset="-128"/>
              </a:rPr>
              <a:t> Planning for business growth is covered in Section 21.1 (pgs. 559-566).</a:t>
            </a:r>
          </a:p>
          <a:p>
            <a:pPr>
              <a:lnSpc>
                <a:spcPct val="90000"/>
              </a:lnSpc>
              <a:buFontTx/>
              <a:buChar char="•"/>
            </a:pPr>
            <a:r>
              <a:rPr lang="en-US" smtClean="0">
                <a:ea typeface="ＭＳ Ｐゴシック" pitchFamily="34" charset="-128"/>
              </a:rPr>
              <a:t> The challenges of growth are covered in Section 21.2 (pgs. 567-570).</a:t>
            </a:r>
          </a:p>
          <a:p>
            <a:pPr>
              <a:lnSpc>
                <a:spcPct val="90000"/>
              </a:lnSpc>
              <a:buFontTx/>
              <a:buChar char="•"/>
            </a:pPr>
            <a:r>
              <a:rPr lang="en-US" smtClean="0">
                <a:ea typeface="ＭＳ Ｐゴシック" pitchFamily="34" charset="-128"/>
              </a:rPr>
              <a:t> Exit strategies are covered in Section 22.2 (pgs. 587-598).</a:t>
            </a:r>
          </a:p>
          <a:p>
            <a:pPr>
              <a:lnSpc>
                <a:spcPct val="90000"/>
              </a:lnSpc>
            </a:pPr>
            <a:endParaRPr lang="en-US" smtClean="0">
              <a:ea typeface="ＭＳ Ｐゴシック" pitchFamily="34" charset="-128"/>
            </a:endParaRPr>
          </a:p>
          <a:p>
            <a:pPr>
              <a:lnSpc>
                <a:spcPct val="90000"/>
              </a:lnSpc>
            </a:pPr>
            <a:r>
              <a:rPr lang="en-US" i="1" smtClean="0">
                <a:ea typeface="ＭＳ Ｐゴシック" pitchFamily="34" charset="-128"/>
              </a:rPr>
              <a:t>Short-Term Vs. Long-Term</a:t>
            </a:r>
          </a:p>
          <a:p>
            <a:pPr>
              <a:lnSpc>
                <a:spcPct val="90000"/>
              </a:lnSpc>
              <a:buFontTx/>
              <a:buChar char="•"/>
            </a:pPr>
            <a:r>
              <a:rPr lang="en-US" smtClean="0">
                <a:ea typeface="ＭＳ Ｐゴシック" pitchFamily="34" charset="-128"/>
              </a:rPr>
              <a:t> Short-term goals are those goals that you set for the next one or two years. Long-term goals can focus on goals that range from 3 years or longer. Remember to relate your goals to your business idea. Make sure you take the steps you to take to meet your long-term goals (certificates, permits, licenses, etc.)</a:t>
            </a:r>
          </a:p>
          <a:p>
            <a:pPr>
              <a:lnSpc>
                <a:spcPct val="90000"/>
              </a:lnSpc>
            </a:pPr>
            <a:endParaRPr lang="en-US" smtClean="0">
              <a:ea typeface="ＭＳ Ｐゴシック" pitchFamily="34" charset="-128"/>
            </a:endParaRPr>
          </a:p>
          <a:p>
            <a:pPr>
              <a:lnSpc>
                <a:spcPct val="90000"/>
              </a:lnSpc>
            </a:pPr>
            <a:r>
              <a:rPr lang="en-US" i="1" smtClean="0">
                <a:ea typeface="ＭＳ Ｐゴシック" pitchFamily="34" charset="-128"/>
              </a:rPr>
              <a:t>Business Plan Exercises</a:t>
            </a:r>
            <a:endParaRPr lang="en-US" smtClean="0">
              <a:ea typeface="ＭＳ Ｐゴシック" pitchFamily="34" charset="-128"/>
            </a:endParaRPr>
          </a:p>
          <a:p>
            <a:pPr>
              <a:lnSpc>
                <a:spcPct val="9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90000"/>
              </a:lnSpc>
              <a:buFontTx/>
              <a:buChar char="•"/>
            </a:pPr>
            <a:r>
              <a:rPr lang="en-US" smtClean="0">
                <a:ea typeface="ＭＳ Ｐゴシック" pitchFamily="34" charset="-128"/>
              </a:rPr>
              <a:t> Section 21.1: “Planning for Business Growth.” In BizTech or pgs. 351–352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90000"/>
              </a:lnSpc>
              <a:buFontTx/>
              <a:buChar char="•"/>
            </a:pPr>
            <a:r>
              <a:rPr lang="en-US" smtClean="0">
                <a:ea typeface="ＭＳ Ｐゴシック" pitchFamily="34" charset="-128"/>
              </a:rPr>
              <a:t> Section 21.2: “Challenges of Growth.” In BizTech or pgs. 353–355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90000"/>
              </a:lnSpc>
              <a:buFontTx/>
              <a:buChar char="•"/>
            </a:pPr>
            <a:r>
              <a:rPr lang="en-US" smtClean="0">
                <a:ea typeface="ＭＳ Ｐゴシック" pitchFamily="34" charset="-128"/>
              </a:rPr>
              <a:t> Section 22.1: “Franchising &amp; Licensing.”” In BizTech or pg. 356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90000"/>
              </a:lnSpc>
              <a:buFontTx/>
              <a:buChar char="•"/>
            </a:pPr>
            <a:r>
              <a:rPr lang="en-US" smtClean="0">
                <a:ea typeface="ＭＳ Ｐゴシック" pitchFamily="34" charset="-128"/>
              </a:rPr>
              <a:t> Section 22.2: “Exit Strategies.” In BizTech or pgs. 357–362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r>
              <a:rPr lang="en-US" b="1" u="sng" smtClean="0">
                <a:ea typeface="ＭＳ Ｐゴシック" pitchFamily="34" charset="-128"/>
              </a:rPr>
              <a:t>Student Notes:</a:t>
            </a:r>
          </a:p>
          <a:p>
            <a:pPr>
              <a:buFontTx/>
              <a:buChar char="•"/>
            </a:pPr>
            <a:r>
              <a:rPr lang="en-US" smtClean="0">
                <a:ea typeface="ＭＳ Ｐゴシック" pitchFamily="34" charset="-128"/>
              </a:rPr>
              <a:t> Remember to thank your audience.</a:t>
            </a:r>
          </a:p>
          <a:p>
            <a:pPr>
              <a:buFontTx/>
              <a:buChar char="•"/>
            </a:pPr>
            <a:r>
              <a:rPr lang="en-US" smtClean="0">
                <a:ea typeface="ＭＳ Ｐゴシック" pitchFamily="34" charset="-128"/>
              </a:rPr>
              <a:t> This is your last chance to remind the audience of your company’s slogan and its name. Say them slowly. Don’t rush through your closing screen.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a:lstStyle/>
          <a:p>
            <a:pPr>
              <a:lnSpc>
                <a:spcPct val="80000"/>
              </a:lnSpc>
            </a:pPr>
            <a:r>
              <a:rPr lang="en-US" b="1" i="1" u="sng" smtClean="0">
                <a:ea typeface="ＭＳ Ｐゴシック" pitchFamily="34" charset="-128"/>
              </a:rPr>
              <a:t>Student Notes:</a:t>
            </a:r>
          </a:p>
          <a:p>
            <a:pPr>
              <a:lnSpc>
                <a:spcPct val="80000"/>
              </a:lnSpc>
              <a:buFontTx/>
              <a:buChar char="•"/>
            </a:pPr>
            <a:r>
              <a:rPr lang="en-US" smtClean="0">
                <a:ea typeface="ＭＳ Ｐゴシック" pitchFamily="34" charset="-128"/>
              </a:rPr>
              <a:t> Sometimes judges (or investors) don’t know exactly what you are selling. You have the opportunity in this slide to present your product or service in a clear and compelling way. Sell it! You can show sample products, your brochures, portfolios, or flyers. You need to articulate the unique features of your product or service and how it will benefit your customers. It’s show time during this slide!</a:t>
            </a:r>
          </a:p>
          <a:p>
            <a:pPr>
              <a:lnSpc>
                <a:spcPct val="80000"/>
              </a:lnSpc>
              <a:buFontTx/>
              <a:buChar char="•"/>
            </a:pPr>
            <a:r>
              <a:rPr lang="en-US" smtClean="0">
                <a:ea typeface="ＭＳ Ｐゴシック" pitchFamily="34" charset="-128"/>
              </a:rPr>
              <a:t> Mission statements are covered on pg. 194.</a:t>
            </a:r>
          </a:p>
          <a:p>
            <a:pPr>
              <a:lnSpc>
                <a:spcPct val="80000"/>
              </a:lnSpc>
              <a:buFontTx/>
              <a:buChar char="•"/>
            </a:pPr>
            <a:r>
              <a:rPr lang="en-US" smtClean="0">
                <a:ea typeface="ＭＳ Ｐゴシック" pitchFamily="34" charset="-128"/>
              </a:rPr>
              <a:t> Recognizing business opportunities is covered on pgs. 147-160</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p>
          <a:p>
            <a:pPr>
              <a:lnSpc>
                <a:spcPct val="80000"/>
              </a:lnSpc>
            </a:pPr>
            <a:r>
              <a:rPr lang="en-US" smtClean="0">
                <a:ea typeface="ＭＳ Ｐゴシック" pitchFamily="34" charset="-128"/>
              </a:rPr>
              <a:t>This slide relates to the following business plan exercises: </a:t>
            </a:r>
          </a:p>
          <a:p>
            <a:pPr>
              <a:lnSpc>
                <a:spcPct val="80000"/>
              </a:lnSpc>
              <a:buFontTx/>
              <a:buChar char="•"/>
            </a:pPr>
            <a:r>
              <a:rPr lang="en-US" smtClean="0">
                <a:ea typeface="ＭＳ Ｐゴシック" pitchFamily="34" charset="-128"/>
              </a:rPr>
              <a:t> Section 4.1: “Business Communications.” In BizTech or pg. 251 in the </a:t>
            </a:r>
            <a:r>
              <a:rPr lang="en-US" i="1" smtClean="0">
                <a:ea typeface="ＭＳ Ｐゴシック" pitchFamily="34" charset="-128"/>
              </a:rPr>
              <a:t>Business Plan Project (Student Activity Workbook)</a:t>
            </a:r>
            <a:r>
              <a:rPr lang="en-US" smtClean="0">
                <a:ea typeface="ＭＳ Ｐゴシック" pitchFamily="34" charset="-128"/>
              </a:rPr>
              <a:t>. Helps you develop a motto, slogan, or mission and your business card.</a:t>
            </a:r>
          </a:p>
          <a:p>
            <a:pPr>
              <a:lnSpc>
                <a:spcPct val="80000"/>
              </a:lnSpc>
              <a:buFontTx/>
              <a:buChar char="•"/>
            </a:pPr>
            <a:r>
              <a:rPr lang="en-US" smtClean="0">
                <a:ea typeface="ＭＳ Ｐゴシック" pitchFamily="34" charset="-128"/>
              </a:rPr>
              <a:t> If you are using the </a:t>
            </a:r>
            <a:r>
              <a:rPr lang="en-US" i="1" smtClean="0">
                <a:ea typeface="ＭＳ Ｐゴシック" pitchFamily="34" charset="-128"/>
              </a:rPr>
              <a:t>Business Plan Project</a:t>
            </a:r>
            <a:r>
              <a:rPr lang="en-US" smtClean="0">
                <a:ea typeface="ＭＳ Ｐゴシック" pitchFamily="34" charset="-128"/>
              </a:rPr>
              <a:t> (in the </a:t>
            </a:r>
            <a:r>
              <a:rPr lang="en-US" i="1" smtClean="0">
                <a:ea typeface="ＭＳ Ｐゴシック" pitchFamily="34" charset="-128"/>
              </a:rPr>
              <a:t>Student Activity Workbook</a:t>
            </a:r>
            <a:r>
              <a:rPr lang="en-US" smtClean="0">
                <a:ea typeface="ＭＳ Ｐゴシック" pitchFamily="34" charset="-128"/>
              </a:rPr>
              <a:t>), do the exercise on pg. 264, “Begin Filling in Your Business Plan.”</a:t>
            </a:r>
          </a:p>
          <a:p>
            <a:pPr>
              <a:lnSpc>
                <a:spcPct val="80000"/>
              </a:lnSpc>
              <a:buFontTx/>
              <a:buChar char="•"/>
            </a:pPr>
            <a:r>
              <a:rPr lang="en-US" smtClean="0">
                <a:ea typeface="ＭＳ Ｐゴシック" pitchFamily="34" charset="-128"/>
              </a:rPr>
              <a:t> Section 6.2: “Business Opportunity.” In BizTech or pgs. 265-266 in the </a:t>
            </a:r>
            <a:r>
              <a:rPr lang="en-US" i="1" smtClean="0">
                <a:ea typeface="ＭＳ Ｐゴシック" pitchFamily="34" charset="-128"/>
              </a:rPr>
              <a:t>Business Plan Project (Student Activity Workbook)</a:t>
            </a:r>
            <a:r>
              <a:rPr lang="en-US" smtClean="0">
                <a:ea typeface="ＭＳ Ｐゴシック" pitchFamily="34" charset="-128"/>
              </a:rPr>
              <a:t>. Leads you through a SWOT analysis of your business opportunity.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a:lstStyle/>
          <a:p>
            <a:pPr>
              <a:lnSpc>
                <a:spcPct val="90000"/>
              </a:lnSpc>
            </a:pPr>
            <a:r>
              <a:rPr lang="en-US" b="1" i="1" u="sng" smtClean="0">
                <a:ea typeface="ＭＳ Ｐゴシック" pitchFamily="34" charset="-128"/>
              </a:rPr>
              <a:t>Student Notes:</a:t>
            </a:r>
          </a:p>
          <a:p>
            <a:pPr>
              <a:lnSpc>
                <a:spcPct val="90000"/>
              </a:lnSpc>
              <a:buFontTx/>
              <a:buChar char="•"/>
            </a:pPr>
            <a:r>
              <a:rPr lang="en-US" smtClean="0">
                <a:ea typeface="ＭＳ Ｐゴシック" pitchFamily="34" charset="-128"/>
              </a:rPr>
              <a:t> Chapters 1 (pgs. 4-21), 2 (pgs. 26-45), and 4 (pgs. 74-97) deal with the characteristics of an entrepreneur and specific knowledge and skills required by entrepreneurs.</a:t>
            </a:r>
          </a:p>
          <a:p>
            <a:pPr>
              <a:lnSpc>
                <a:spcPct val="90000"/>
              </a:lnSpc>
              <a:buFontTx/>
              <a:buChar char="•"/>
            </a:pPr>
            <a:r>
              <a:rPr lang="en-US" smtClean="0">
                <a:ea typeface="ＭＳ Ｐゴシック" pitchFamily="34" charset="-128"/>
              </a:rPr>
              <a:t> For qualifications, consider what you are passionate about and what unique knowledge you may possess. Assess not only your own skills, but those of your network of friends and family.</a:t>
            </a:r>
          </a:p>
          <a:p>
            <a:pPr>
              <a:lnSpc>
                <a:spcPct val="90000"/>
              </a:lnSpc>
            </a:pPr>
            <a:endParaRPr lang="en-US" smtClean="0">
              <a:ea typeface="ＭＳ Ｐゴシック" pitchFamily="34" charset="-128"/>
            </a:endParaRPr>
          </a:p>
          <a:p>
            <a:pPr>
              <a:lnSpc>
                <a:spcPct val="90000"/>
              </a:lnSpc>
            </a:pPr>
            <a:r>
              <a:rPr lang="en-US" i="1" smtClean="0">
                <a:ea typeface="ＭＳ Ｐゴシック" pitchFamily="34" charset="-128"/>
              </a:rPr>
              <a:t>Assessments</a:t>
            </a:r>
          </a:p>
          <a:p>
            <a:pPr>
              <a:lnSpc>
                <a:spcPct val="90000"/>
              </a:lnSpc>
              <a:buFontTx/>
              <a:buChar char="•"/>
            </a:pPr>
            <a:r>
              <a:rPr lang="en-US" smtClean="0">
                <a:ea typeface="ＭＳ Ｐゴシック" pitchFamily="34" charset="-128"/>
              </a:rPr>
              <a:t> Section 4.1: “Communicating in Business.” In BizTech or pgs. 248-250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90000"/>
              </a:lnSpc>
              <a:buFontTx/>
              <a:buChar char="•"/>
            </a:pPr>
            <a:r>
              <a:rPr lang="en-US" smtClean="0">
                <a:ea typeface="ＭＳ Ｐゴシック" pitchFamily="34" charset="-128"/>
              </a:rPr>
              <a:t> Section 4.2: “Assessment: Negotiating.”  In BizTech or pgs. 252-253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a:lstStyle/>
          <a:p>
            <a:pPr>
              <a:lnSpc>
                <a:spcPct val="80000"/>
              </a:lnSpc>
            </a:pPr>
            <a:r>
              <a:rPr lang="en-US" sz="900" b="1" u="sng" smtClean="0">
                <a:ea typeface="ＭＳ Ｐゴシック" pitchFamily="34" charset="-128"/>
              </a:rPr>
              <a:t>Student Notes:</a:t>
            </a:r>
          </a:p>
          <a:p>
            <a:pPr>
              <a:lnSpc>
                <a:spcPct val="80000"/>
              </a:lnSpc>
              <a:buFontTx/>
              <a:buChar char="•"/>
            </a:pPr>
            <a:r>
              <a:rPr lang="en-US" sz="900" smtClean="0">
                <a:ea typeface="ＭＳ Ｐゴシック" pitchFamily="34" charset="-128"/>
              </a:rPr>
              <a:t> Market research is covered in Section 7.1 (pgs. 167-175).</a:t>
            </a:r>
          </a:p>
          <a:p>
            <a:pPr>
              <a:lnSpc>
                <a:spcPct val="80000"/>
              </a:lnSpc>
            </a:pPr>
            <a:endParaRPr lang="en-US" sz="900" smtClean="0">
              <a:ea typeface="ＭＳ Ｐゴシック" pitchFamily="34" charset="-128"/>
            </a:endParaRPr>
          </a:p>
          <a:p>
            <a:pPr>
              <a:lnSpc>
                <a:spcPct val="80000"/>
              </a:lnSpc>
            </a:pPr>
            <a:r>
              <a:rPr lang="en-US" sz="900" i="1" smtClean="0">
                <a:ea typeface="ＭＳ Ｐゴシック" pitchFamily="34" charset="-128"/>
              </a:rPr>
              <a:t>Business Plan Exercises</a:t>
            </a:r>
            <a:endParaRPr lang="en-US" sz="900" smtClean="0">
              <a:ea typeface="ＭＳ Ｐゴシック" pitchFamily="34" charset="-128"/>
            </a:endParaRPr>
          </a:p>
          <a:p>
            <a:pPr>
              <a:lnSpc>
                <a:spcPct val="80000"/>
              </a:lnSpc>
            </a:pPr>
            <a:r>
              <a:rPr lang="en-US" sz="900" smtClean="0">
                <a:ea typeface="ＭＳ Ｐゴシック" pitchFamily="34" charset="-128"/>
              </a:rPr>
              <a:t>This slide relates to the following business plan exercises:</a:t>
            </a:r>
            <a:endParaRPr lang="en-US" sz="900" i="1" smtClean="0">
              <a:ea typeface="ＭＳ Ｐゴシック" pitchFamily="34" charset="-128"/>
            </a:endParaRPr>
          </a:p>
          <a:p>
            <a:pPr>
              <a:lnSpc>
                <a:spcPct val="80000"/>
              </a:lnSpc>
              <a:buFontTx/>
              <a:buChar char="•"/>
            </a:pPr>
            <a:r>
              <a:rPr lang="en-US" sz="900" smtClean="0">
                <a:ea typeface="ＭＳ Ｐゴシック" pitchFamily="34" charset="-128"/>
              </a:rPr>
              <a:t> Section 7.1: “Market Research.” In BizTech or pgs. 267-269 in the </a:t>
            </a:r>
            <a:r>
              <a:rPr lang="en-US" sz="900" i="1" smtClean="0">
                <a:ea typeface="ＭＳ Ｐゴシック" pitchFamily="34" charset="-128"/>
              </a:rPr>
              <a:t>Business Plan Project (Student Activity Workbook)</a:t>
            </a:r>
            <a:r>
              <a:rPr lang="en-US" sz="900" smtClean="0">
                <a:ea typeface="ＭＳ Ｐゴシック" pitchFamily="34" charset="-128"/>
              </a:rPr>
              <a:t>.</a:t>
            </a:r>
          </a:p>
          <a:p>
            <a:pPr>
              <a:lnSpc>
                <a:spcPct val="80000"/>
              </a:lnSpc>
              <a:buFontTx/>
              <a:buChar char="•"/>
            </a:pPr>
            <a:endParaRPr lang="en-US" sz="900" smtClean="0">
              <a:ea typeface="ＭＳ Ｐゴシック" pitchFamily="34" charset="-128"/>
            </a:endParaRPr>
          </a:p>
          <a:p>
            <a:pPr>
              <a:lnSpc>
                <a:spcPct val="80000"/>
              </a:lnSpc>
            </a:pPr>
            <a:r>
              <a:rPr lang="en-US" sz="900" i="1" smtClean="0">
                <a:ea typeface="ＭＳ Ｐゴシック" pitchFamily="34" charset="-128"/>
              </a:rPr>
              <a:t>Online Sources of Marketing Information</a:t>
            </a:r>
          </a:p>
          <a:p>
            <a:pPr>
              <a:lnSpc>
                <a:spcPct val="80000"/>
              </a:lnSpc>
              <a:buFontTx/>
              <a:buChar char="•"/>
            </a:pPr>
            <a:r>
              <a:rPr lang="en-US" sz="900" smtClean="0">
                <a:ea typeface="ＭＳ Ｐゴシック" pitchFamily="34" charset="-128"/>
              </a:rPr>
              <a:t> www.bizstats.org – For information on specific industries (such as average sales, average Return on Sales, etc.)</a:t>
            </a:r>
          </a:p>
          <a:p>
            <a:pPr>
              <a:lnSpc>
                <a:spcPct val="80000"/>
              </a:lnSpc>
              <a:buFontTx/>
              <a:buChar char="•"/>
            </a:pPr>
            <a:r>
              <a:rPr lang="en-US" sz="900" smtClean="0">
                <a:ea typeface="ＭＳ Ｐゴシック" pitchFamily="34" charset="-128"/>
              </a:rPr>
              <a:t> www.zipskinny.com – Provides a detailed profile of a market by ZIP code</a:t>
            </a:r>
          </a:p>
          <a:p>
            <a:pPr>
              <a:lnSpc>
                <a:spcPct val="80000"/>
              </a:lnSpc>
              <a:buFontTx/>
              <a:buChar char="•"/>
            </a:pPr>
            <a:r>
              <a:rPr lang="en-US" sz="900" smtClean="0">
                <a:ea typeface="ＭＳ Ｐゴシック" pitchFamily="34" charset="-128"/>
              </a:rPr>
              <a:t> www.chamber of commerce.com – Local demographic info and business support services</a:t>
            </a:r>
          </a:p>
          <a:p>
            <a:pPr>
              <a:lnSpc>
                <a:spcPct val="80000"/>
              </a:lnSpc>
              <a:buFontTx/>
              <a:buChar char="•"/>
            </a:pPr>
            <a:r>
              <a:rPr lang="en-US" sz="900" smtClean="0">
                <a:ea typeface="ＭＳ Ｐゴシック" pitchFamily="34" charset="-128"/>
              </a:rPr>
              <a:t> www.census.gov – Click “American Fact Finder” for search options.</a:t>
            </a:r>
          </a:p>
          <a:p>
            <a:pPr>
              <a:lnSpc>
                <a:spcPct val="80000"/>
              </a:lnSpc>
              <a:buFontTx/>
              <a:buChar char="•"/>
            </a:pPr>
            <a:r>
              <a:rPr lang="en-US" sz="900" smtClean="0">
                <a:ea typeface="ＭＳ Ｐゴシック" pitchFamily="34" charset="-128"/>
              </a:rPr>
              <a:t> www.claritas.com – Focuses on market segmentation.</a:t>
            </a: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Calculating the Target Market</a:t>
            </a:r>
          </a:p>
          <a:p>
            <a:pPr>
              <a:lnSpc>
                <a:spcPct val="80000"/>
              </a:lnSpc>
              <a:buFontTx/>
              <a:buChar char="•"/>
            </a:pPr>
            <a:r>
              <a:rPr lang="en-US" sz="900" smtClean="0">
                <a:ea typeface="ＭＳ Ｐゴシック" pitchFamily="34" charset="-128"/>
              </a:rPr>
              <a:t> Multiply the Total Population by the percentage of the population with the characteristics of the target market (age, gender, average household income, etc.). </a:t>
            </a: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Calculating the Potential Market Size</a:t>
            </a:r>
          </a:p>
          <a:p>
            <a:pPr>
              <a:lnSpc>
                <a:spcPct val="80000"/>
              </a:lnSpc>
              <a:buFontTx/>
              <a:buChar char="•"/>
            </a:pPr>
            <a:r>
              <a:rPr lang="en-US" sz="900" smtClean="0">
                <a:ea typeface="ＭＳ Ｐゴシック" pitchFamily="34" charset="-128"/>
              </a:rPr>
              <a:t> Research a sample of your target market to see what percentage would be willing to try your product or service. Multiply the Target Market by the percentage who would be willing to try your product/service. </a:t>
            </a:r>
            <a:endParaRPr lang="en-US" sz="900" i="1" smtClean="0">
              <a:ea typeface="ＭＳ Ｐゴシック" pitchFamily="34" charset="-128"/>
            </a:endParaRP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Multiple Markets</a:t>
            </a:r>
            <a:endParaRPr lang="en-US" sz="900" smtClean="0">
              <a:ea typeface="ＭＳ Ｐゴシック" pitchFamily="34" charset="-128"/>
            </a:endParaRPr>
          </a:p>
          <a:p>
            <a:pPr>
              <a:lnSpc>
                <a:spcPct val="80000"/>
              </a:lnSpc>
              <a:buFontTx/>
              <a:buChar char="•"/>
            </a:pPr>
            <a:r>
              <a:rPr lang="en-US" sz="900" smtClean="0">
                <a:ea typeface="ＭＳ Ｐゴシック" pitchFamily="34" charset="-128"/>
              </a:rPr>
              <a:t> This slide analyzes one market, but a business can have multiple markets. For the purposes of this business plan, use this slide to analyze </a:t>
            </a:r>
            <a:r>
              <a:rPr lang="en-US" sz="900" i="1" smtClean="0">
                <a:ea typeface="ＭＳ Ｐゴシック" pitchFamily="34" charset="-128"/>
              </a:rPr>
              <a:t>only</a:t>
            </a:r>
            <a:r>
              <a:rPr lang="en-US" sz="900" smtClean="0">
                <a:ea typeface="ＭＳ Ｐゴシック" pitchFamily="34" charset="-128"/>
              </a:rPr>
              <a:t> the primary market.  </a:t>
            </a: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Period of Time</a:t>
            </a:r>
            <a:endParaRPr lang="en-US" sz="900" smtClean="0">
              <a:ea typeface="ＭＳ Ｐゴシック" pitchFamily="34" charset="-128"/>
            </a:endParaRPr>
          </a:p>
          <a:p>
            <a:pPr>
              <a:lnSpc>
                <a:spcPct val="80000"/>
              </a:lnSpc>
              <a:buFontTx/>
              <a:buChar char="•"/>
            </a:pPr>
            <a:r>
              <a:rPr lang="en-US" sz="900" smtClean="0">
                <a:ea typeface="ＭＳ Ｐゴシック" pitchFamily="34" charset="-128"/>
              </a:rPr>
              <a:t> In the course of the five years covered by a typical Business Plan, a business’s market can change. For the purposes of this business plan, use this slide to analyze your market for the first year </a:t>
            </a:r>
            <a:r>
              <a:rPr lang="en-US" sz="900" i="1" smtClean="0">
                <a:ea typeface="ＭＳ Ｐゴシック" pitchFamily="34" charset="-128"/>
              </a:rPr>
              <a:t>only.</a:t>
            </a:r>
            <a:endParaRPr lang="en-US" sz="90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Targeting your market is covered in Section 7.1 (pgs. 170-171).</a:t>
            </a:r>
          </a:p>
          <a:p>
            <a:pPr>
              <a:lnSpc>
                <a:spcPct val="80000"/>
              </a:lnSpc>
              <a:buFontTx/>
              <a:buChar char="•"/>
            </a:pPr>
            <a:r>
              <a:rPr lang="en-US" dirty="0" smtClean="0">
                <a:ea typeface="ＭＳ Ｐゴシック" pitchFamily="34" charset="-128"/>
              </a:rPr>
              <a:t> The more detail, the better!</a:t>
            </a:r>
          </a:p>
          <a:p>
            <a:pPr>
              <a:lnSpc>
                <a:spcPct val="80000"/>
              </a:lnSpc>
              <a:buFontTx/>
              <a:buChar char="•"/>
            </a:pPr>
            <a:r>
              <a:rPr lang="en-US" dirty="0" smtClean="0">
                <a:ea typeface="ＭＳ Ｐゴシック" pitchFamily="34" charset="-128"/>
              </a:rPr>
              <a:t> Demographics and </a:t>
            </a:r>
            <a:r>
              <a:rPr lang="en-US" dirty="0" err="1" smtClean="0">
                <a:ea typeface="ＭＳ Ｐゴシック" pitchFamily="34" charset="-128"/>
              </a:rPr>
              <a:t>geographics</a:t>
            </a:r>
            <a:r>
              <a:rPr lang="en-US" dirty="0" smtClean="0">
                <a:ea typeface="ＭＳ Ｐゴシック" pitchFamily="34" charset="-128"/>
              </a:rPr>
              <a:t> help communicate who will buy. Sources for demographic and geographic data were shown on the previous slide, “Market Analysis.”</a:t>
            </a:r>
          </a:p>
          <a:p>
            <a:pPr>
              <a:lnSpc>
                <a:spcPct val="80000"/>
              </a:lnSpc>
              <a:buFontTx/>
              <a:buChar char="•"/>
            </a:pPr>
            <a:r>
              <a:rPr lang="en-US" dirty="0" smtClean="0">
                <a:ea typeface="ＭＳ Ｐゴシック" pitchFamily="34" charset="-128"/>
              </a:rPr>
              <a:t> Psychographics communicate what makes your target market want to buy.</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Multiple Market Segments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Often a product or service will be sold to more than one target market segment. For the purposes of this business plan, use only your </a:t>
            </a:r>
            <a:r>
              <a:rPr lang="en-US" i="1" dirty="0" smtClean="0">
                <a:ea typeface="ＭＳ Ｐゴシック" pitchFamily="34" charset="-128"/>
              </a:rPr>
              <a:t>primary</a:t>
            </a:r>
            <a:r>
              <a:rPr lang="en-US" dirty="0" smtClean="0">
                <a:ea typeface="ＭＳ Ｐゴシック" pitchFamily="34" charset="-128"/>
              </a:rPr>
              <a:t> target market.</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Conducting Surveys </a:t>
            </a:r>
          </a:p>
          <a:p>
            <a:pPr>
              <a:lnSpc>
                <a:spcPct val="80000"/>
              </a:lnSpc>
              <a:buFontTx/>
              <a:buChar char="•"/>
            </a:pPr>
            <a:r>
              <a:rPr lang="en-US" dirty="0" smtClean="0">
                <a:ea typeface="ＭＳ Ｐゴシック" pitchFamily="34" charset="-128"/>
              </a:rPr>
              <a:t> You can conduct primary research, such as a written or web-based survey (www.surveymonkey.com), to learn more about your customer’s purchasing behavior. The article, “How Marketing Plans Work,” lists sample questions you can ask to gain psychographic information from customers. It’s available at:</a:t>
            </a:r>
          </a:p>
          <a:p>
            <a:pPr>
              <a:lnSpc>
                <a:spcPct val="80000"/>
              </a:lnSpc>
            </a:pPr>
            <a:r>
              <a:rPr lang="en-US" dirty="0" smtClean="0">
                <a:ea typeface="ＭＳ Ｐゴシック" pitchFamily="34" charset="-128"/>
              </a:rPr>
              <a:t>http://money.howstuffworks.com/marketing-plan14.htm.</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Psychographic Data</a:t>
            </a:r>
          </a:p>
          <a:p>
            <a:pPr>
              <a:lnSpc>
                <a:spcPct val="80000"/>
              </a:lnSpc>
            </a:pPr>
            <a:r>
              <a:rPr lang="en-US" dirty="0" smtClean="0">
                <a:ea typeface="ＭＳ Ｐゴシック" pitchFamily="34" charset="-128"/>
              </a:rPr>
              <a:t>Other sources of psychographic data:</a:t>
            </a:r>
          </a:p>
          <a:p>
            <a:pPr>
              <a:lnSpc>
                <a:spcPct val="80000"/>
              </a:lnSpc>
              <a:buFontTx/>
              <a:buChar char="•"/>
            </a:pPr>
            <a:r>
              <a:rPr lang="en-US" dirty="0" smtClean="0">
                <a:ea typeface="ＭＳ Ｐゴシック" pitchFamily="34" charset="-128"/>
              </a:rPr>
              <a:t> www.quirks.com/topics/psychographic.aspx</a:t>
            </a:r>
          </a:p>
          <a:p>
            <a:pPr>
              <a:lnSpc>
                <a:spcPct val="80000"/>
              </a:lnSpc>
              <a:buFontTx/>
              <a:buChar char="•"/>
            </a:pPr>
            <a:r>
              <a:rPr lang="en-US" dirty="0" smtClean="0">
                <a:ea typeface="ＭＳ Ｐゴシック" pitchFamily="34" charset="-128"/>
              </a:rPr>
              <a:t> www.magportal.com/cgi/search.cgi?Q=psychographic+studies&amp;s=0&amp;c=30&amp;x=31&amp;y=7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p>
          <a:p>
            <a:pPr>
              <a:lnSpc>
                <a:spcPct val="80000"/>
              </a:lnSpc>
              <a:buFontTx/>
              <a:buChar char="•"/>
            </a:pPr>
            <a:r>
              <a:rPr lang="en-US" smtClean="0">
                <a:ea typeface="ＭＳ Ｐゴシック" pitchFamily="34" charset="-128"/>
              </a:rPr>
              <a:t> Targeting your market is covered in Section 7.2 (pgs. 177-186). </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endParaRPr lang="en-US" smtClean="0">
              <a:ea typeface="ＭＳ Ｐゴシック" pitchFamily="34" charset="-128"/>
            </a:endParaRP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7.2: “Competition” and “Competitive Advantage.” In BizTech or pgs. 270-273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Greatest Strength/Greatest Weakness</a:t>
            </a:r>
          </a:p>
          <a:p>
            <a:pPr>
              <a:lnSpc>
                <a:spcPct val="80000"/>
              </a:lnSpc>
              <a:buFontTx/>
              <a:buChar char="•"/>
            </a:pPr>
            <a:r>
              <a:rPr lang="en-US" smtClean="0">
                <a:ea typeface="ＭＳ Ｐゴシック" pitchFamily="34" charset="-128"/>
              </a:rPr>
              <a:t> In relation to your business, what is your major competitor’s the greatest strength? Greatest weakness?</a:t>
            </a:r>
          </a:p>
          <a:p>
            <a:pPr>
              <a:lnSpc>
                <a:spcPct val="80000"/>
              </a:lnSpc>
              <a:buFontTx/>
              <a:buChar char="•"/>
            </a:pPr>
            <a:r>
              <a:rPr lang="en-US" smtClean="0">
                <a:ea typeface="ＭＳ Ｐゴシック" pitchFamily="34" charset="-128"/>
              </a:rPr>
              <a:t> Your competitive advantage should be positioned to exploit a competitor’s weakness or a consumer need/want being neglected by other competitors. It may include strategy the competition can’t duplicate very easily. It should be sustainable competitive advantage that goes beyond price.</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Possible Research Site</a:t>
            </a:r>
          </a:p>
          <a:p>
            <a:pPr>
              <a:lnSpc>
                <a:spcPct val="80000"/>
              </a:lnSpc>
              <a:buFontTx/>
              <a:buChar char="•"/>
            </a:pPr>
            <a:r>
              <a:rPr lang="en-US" smtClean="0">
                <a:ea typeface="ＭＳ Ｐゴシック" pitchFamily="34" charset="-128"/>
              </a:rPr>
              <a:t> http://finance.yahoo.com – Provides information regarding major companies in various industries, as well as general industry information.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p>
          <a:p>
            <a:pPr>
              <a:lnSpc>
                <a:spcPct val="80000"/>
              </a:lnSpc>
              <a:buFontTx/>
              <a:buChar char="•"/>
            </a:pPr>
            <a:r>
              <a:rPr lang="en-US" smtClean="0">
                <a:ea typeface="ＭＳ Ｐゴシック" pitchFamily="34" charset="-128"/>
              </a:rPr>
              <a:t> How to develop your marketing mix is covered in Section 8.1 (pgs. 211-222). </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Business Plan Exercises</a:t>
            </a:r>
            <a:endParaRPr lang="en-US" smtClean="0">
              <a:ea typeface="ＭＳ Ｐゴシック" pitchFamily="34" charset="-128"/>
            </a:endParaRP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8.1: “Marketing Plan” and “Pricing Strategy.” In BizTech or pgs. 274-280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5 Ps</a:t>
            </a:r>
          </a:p>
          <a:p>
            <a:pPr>
              <a:lnSpc>
                <a:spcPct val="80000"/>
              </a:lnSpc>
            </a:pPr>
            <a:r>
              <a:rPr lang="en-US" smtClean="0">
                <a:ea typeface="ＭＳ Ｐゴシック" pitchFamily="34" charset="-128"/>
              </a:rPr>
              <a:t>This slide allows you to explain the rationale for each of your 5 Ps. There will be room for further explanation. Don’t put all your thoughts on this slide. Use it to highlight key words.</a:t>
            </a:r>
          </a:p>
          <a:p>
            <a:pPr>
              <a:lnSpc>
                <a:spcPct val="80000"/>
              </a:lnSpc>
              <a:buFontTx/>
              <a:buChar char="•"/>
            </a:pPr>
            <a:r>
              <a:rPr lang="en-US" smtClean="0">
                <a:ea typeface="ＭＳ Ｐゴシック" pitchFamily="34" charset="-128"/>
              </a:rPr>
              <a:t> </a:t>
            </a:r>
            <a:r>
              <a:rPr lang="en-US" u="sng" smtClean="0">
                <a:ea typeface="ＭＳ Ｐゴシック" pitchFamily="34" charset="-128"/>
              </a:rPr>
              <a:t>People</a:t>
            </a:r>
            <a:r>
              <a:rPr lang="en-US" smtClean="0">
                <a:ea typeface="ＭＳ Ｐゴシック" pitchFamily="34" charset="-128"/>
              </a:rPr>
              <a:t>: Explain who your business serves and what employees are required to carry out the marketing plan. (Example: “Customers: Students using phones. Marketing employees: People who can know the student phone market.”)</a:t>
            </a:r>
          </a:p>
          <a:p>
            <a:pPr>
              <a:lnSpc>
                <a:spcPct val="80000"/>
              </a:lnSpc>
              <a:buFontTx/>
              <a:buChar char="•"/>
            </a:pPr>
            <a:r>
              <a:rPr lang="en-US" smtClean="0">
                <a:ea typeface="ＭＳ Ｐゴシック" pitchFamily="34" charset="-128"/>
              </a:rPr>
              <a:t> </a:t>
            </a:r>
            <a:r>
              <a:rPr lang="en-US" u="sng" smtClean="0">
                <a:ea typeface="ＭＳ Ｐゴシック" pitchFamily="34" charset="-128"/>
              </a:rPr>
              <a:t>Product</a:t>
            </a:r>
            <a:r>
              <a:rPr lang="en-US" smtClean="0">
                <a:ea typeface="ＭＳ Ｐゴシック" pitchFamily="34" charset="-128"/>
              </a:rPr>
              <a:t>: Explain the major benefit of your product or service. (Example: “T-shirts with Velcro pockets. No more broken phones!”)</a:t>
            </a:r>
          </a:p>
          <a:p>
            <a:pPr>
              <a:lnSpc>
                <a:spcPct val="80000"/>
              </a:lnSpc>
              <a:buFontTx/>
              <a:buChar char="•"/>
            </a:pPr>
            <a:r>
              <a:rPr lang="en-US" smtClean="0">
                <a:ea typeface="ＭＳ Ｐゴシック" pitchFamily="34" charset="-128"/>
              </a:rPr>
              <a:t> </a:t>
            </a:r>
            <a:r>
              <a:rPr lang="en-US" u="sng" smtClean="0">
                <a:ea typeface="ＭＳ Ｐゴシック" pitchFamily="34" charset="-128"/>
              </a:rPr>
              <a:t>Place</a:t>
            </a:r>
            <a:r>
              <a:rPr lang="en-US" smtClean="0">
                <a:ea typeface="ＭＳ Ｐゴシック" pitchFamily="34" charset="-128"/>
              </a:rPr>
              <a:t>: Explain why you chose this place. (Example: “Direct sales at events. Create word of mouth.”)</a:t>
            </a:r>
          </a:p>
          <a:p>
            <a:pPr>
              <a:lnSpc>
                <a:spcPct val="80000"/>
              </a:lnSpc>
              <a:buFontTx/>
              <a:buChar char="•"/>
            </a:pPr>
            <a:r>
              <a:rPr lang="en-US" smtClean="0">
                <a:ea typeface="ＭＳ Ｐゴシック" pitchFamily="34" charset="-128"/>
              </a:rPr>
              <a:t> </a:t>
            </a:r>
            <a:r>
              <a:rPr lang="en-US" u="sng" smtClean="0">
                <a:ea typeface="ＭＳ Ｐゴシック" pitchFamily="34" charset="-128"/>
              </a:rPr>
              <a:t>Price</a:t>
            </a:r>
            <a:r>
              <a:rPr lang="en-US" smtClean="0">
                <a:ea typeface="ＭＳ Ｐゴシック" pitchFamily="34" charset="-128"/>
              </a:rPr>
              <a:t>: List the price and explain why you chose it. (Example: “$15, Great value for colorful, all-cotton T-shirt.”)</a:t>
            </a:r>
          </a:p>
          <a:p>
            <a:pPr>
              <a:lnSpc>
                <a:spcPct val="80000"/>
              </a:lnSpc>
              <a:buFontTx/>
              <a:buChar char="•"/>
            </a:pPr>
            <a:r>
              <a:rPr lang="en-US" smtClean="0">
                <a:ea typeface="ＭＳ Ｐゴシック" pitchFamily="34" charset="-128"/>
              </a:rPr>
              <a:t> </a:t>
            </a:r>
            <a:r>
              <a:rPr lang="en-US" u="sng" smtClean="0">
                <a:ea typeface="ＭＳ Ｐゴシック" pitchFamily="34" charset="-128"/>
              </a:rPr>
              <a:t>Promotion</a:t>
            </a:r>
            <a:r>
              <a:rPr lang="en-US" smtClean="0">
                <a:ea typeface="ＭＳ Ｐゴシック" pitchFamily="34" charset="-128"/>
              </a:rPr>
              <a:t>: Explain your strategy for creating awareness of your product/service. (Example: “Concerts, sporting events, Web campaigns, contests”)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Promoting Your Product is covered in Section 8.2 (pgs. 223-232).</a:t>
            </a:r>
          </a:p>
          <a:p>
            <a:pPr>
              <a:lnSpc>
                <a:spcPct val="80000"/>
              </a:lnSpc>
              <a:buFontTx/>
              <a:buChar char="•"/>
            </a:pPr>
            <a:r>
              <a:rPr lang="en-US" dirty="0" smtClean="0">
                <a:ea typeface="ＭＳ Ｐゴシック" pitchFamily="34" charset="-128"/>
              </a:rPr>
              <a:t> The principles of personal selling are covered in Section 9.1 (pgs. 239-247).</a:t>
            </a:r>
          </a:p>
          <a:p>
            <a:pPr>
              <a:lnSpc>
                <a:spcPct val="80000"/>
              </a:lnSpc>
              <a:buFontTx/>
              <a:buChar char="•"/>
            </a:pPr>
            <a:r>
              <a:rPr lang="en-US" dirty="0" smtClean="0">
                <a:ea typeface="ＭＳ Ｐゴシック" pitchFamily="34" charset="-128"/>
              </a:rPr>
              <a:t> The Total Monthly Promotional Expenses will be shown on the “Average Monthly Fixed Expenses” slide, under “Advertising.”</a:t>
            </a:r>
          </a:p>
          <a:p>
            <a:pPr>
              <a:lnSpc>
                <a:spcPct val="80000"/>
              </a:lnSpc>
              <a:buFontTx/>
              <a:buChar char="•"/>
            </a:pPr>
            <a:r>
              <a:rPr lang="en-US" dirty="0" smtClean="0">
                <a:ea typeface="ＭＳ Ｐゴシック" pitchFamily="34" charset="-128"/>
              </a:rPr>
              <a:t> Write keywords about your plan for using a particular type of promotion in the spaces provided. Show only the types of promotion you will be using. So, for instance, if you don’t plan on using “Sales Promotion,” don’t include it on your slide.</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Other Types of Promotional Expense</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This includes visual merchandising, public relations, and any other type of promotion not covered by the first four types.</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p>
          <a:p>
            <a:pPr>
              <a:lnSpc>
                <a:spcPct val="80000"/>
              </a:lnSpc>
              <a:buFontTx/>
              <a:buChar char="•"/>
            </a:pPr>
            <a:r>
              <a:rPr lang="en-US" dirty="0" smtClean="0">
                <a:ea typeface="ＭＳ Ｐゴシック" pitchFamily="34" charset="-128"/>
              </a:rPr>
              <a:t> Section 8.2: “Promotional Mix.” In </a:t>
            </a:r>
            <a:r>
              <a:rPr lang="en-US" dirty="0" err="1" smtClean="0">
                <a:ea typeface="ＭＳ Ｐゴシック" pitchFamily="34" charset="-128"/>
              </a:rPr>
              <a:t>BizTech</a:t>
            </a:r>
            <a:r>
              <a:rPr lang="en-US" dirty="0" smtClean="0">
                <a:ea typeface="ＭＳ Ｐゴシック" pitchFamily="34" charset="-128"/>
              </a:rPr>
              <a:t> or pgs. 281-287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buFontTx/>
              <a:buChar char="•"/>
            </a:pPr>
            <a:r>
              <a:rPr lang="en-US" dirty="0" smtClean="0">
                <a:ea typeface="ＭＳ Ｐゴシック" pitchFamily="34" charset="-128"/>
              </a:rPr>
              <a:t> Section 9.1: “Selling Your Product or Service.” In </a:t>
            </a:r>
            <a:r>
              <a:rPr lang="en-US" dirty="0" err="1" smtClean="0">
                <a:ea typeface="ＭＳ Ｐゴシック" pitchFamily="34" charset="-128"/>
              </a:rPr>
              <a:t>BizTech</a:t>
            </a:r>
            <a:r>
              <a:rPr lang="en-US" dirty="0" smtClean="0">
                <a:ea typeface="ＭＳ Ｐゴシック" pitchFamily="34" charset="-128"/>
              </a:rPr>
              <a:t> or pgs. 288-290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
        <p:nvSpPr>
          <p:cNvPr id="47108" name="Slide Number Placeholder 3"/>
          <p:cNvSpPr>
            <a:spLocks noGrp="1"/>
          </p:cNvSpPr>
          <p:nvPr>
            <p:ph type="sldNum" sz="quarter" idx="5"/>
          </p:nvPr>
        </p:nvSpPr>
        <p:spPr bwMode="auto">
          <a:noFill/>
          <a:ln>
            <a:miter lim="800000"/>
            <a:headEnd/>
            <a:tailEnd/>
          </a:ln>
        </p:spPr>
        <p:txBody>
          <a:bodyPr/>
          <a:lstStyle/>
          <a:p>
            <a:fld id="{30291B74-C60C-46FA-B07E-2094988FBA24}"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r>
              <a:rPr lang="en-US" smtClean="0"/>
              <a:t>3/5/2009</a:t>
            </a:r>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448330AE-9EFD-4108-A39E-294FF6F7F02B}" type="slidenum">
              <a:rPr lang="en-US" smtClean="0"/>
              <a:pPr>
                <a:defRPr/>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FB9B63-68EE-42D7-8825-29A03973987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5EAC0B-D8D5-4EDA-BE36-D3FC523DD32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5" name="Straight Connector 4"/>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6" name="Title 6"/>
          <p:cNvSpPr txBox="1">
            <a:spLocks/>
          </p:cNvSpPr>
          <p:nvPr userDrawn="1"/>
        </p:nvSpPr>
        <p:spPr bwMode="auto">
          <a:xfrm>
            <a:off x="2667000" y="381000"/>
            <a:ext cx="6169025" cy="2163763"/>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4100" dirty="0" smtClean="0">
              <a:latin typeface="Lucida Sans" pitchFamily="34" charset="0"/>
            </a:endParaRPr>
          </a:p>
        </p:txBody>
      </p:sp>
      <p:sp>
        <p:nvSpPr>
          <p:cNvPr id="7"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sp>
        <p:nvSpPr>
          <p:cNvPr id="8" name="TextBox 7"/>
          <p:cNvSpPr txBox="1">
            <a:spLocks noChangeArrowheads="1"/>
          </p:cNvSpPr>
          <p:nvPr userDrawn="1"/>
        </p:nvSpPr>
        <p:spPr bwMode="auto">
          <a:xfrm>
            <a:off x="457200" y="2667000"/>
            <a:ext cx="2362200"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rgbClr val="10253F"/>
                </a:solidFill>
                <a:latin typeface="Corbel" pitchFamily="34"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9" name="Slide Number Placeholder 5"/>
          <p:cNvSpPr>
            <a:spLocks noGrp="1"/>
          </p:cNvSpPr>
          <p:nvPr>
            <p:ph type="sldNum" sz="quarter" idx="10"/>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7D2FF6A4-2A56-48AE-91C0-5F5B12F12520}" type="slidenum">
              <a:rPr lang="en-US"/>
              <a:pPr>
                <a:defRPr/>
              </a:pPr>
              <a:t>‹#›</a:t>
            </a:fld>
            <a:endParaRPr lang="en-US" dirty="0"/>
          </a:p>
        </p:txBody>
      </p:sp>
      <p:sp>
        <p:nvSpPr>
          <p:cNvPr id="10" name="Footer Placeholder 4"/>
          <p:cNvSpPr>
            <a:spLocks noGrp="1"/>
          </p:cNvSpPr>
          <p:nvPr>
            <p:ph type="ftr" sz="quarter" idx="11"/>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buClr>
                <a:srgbClr val="C00000"/>
              </a:buClr>
              <a:buFont typeface="Wingdings 2" pitchFamily="18" charset="2"/>
              <a:buChar cha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77BD1BBD-7438-40EC-B270-82C68643E88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50A691E-A317-4474-8533-CE4379EE7CC1}"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marL="547688" indent="-411163">
              <a:buClr>
                <a:schemeClr val="accent6">
                  <a:lumMod val="75000"/>
                </a:schemeClr>
              </a:buClr>
              <a:buSzPct val="80000"/>
              <a:defRPr lang="en-US" sz="2400" kern="1200" dirty="0" smtClean="0">
                <a:solidFill>
                  <a:schemeClr val="bg1"/>
                </a:solidFill>
                <a:latin typeface="Arial" pitchFamily="34" charset="0"/>
                <a:ea typeface="ＭＳ Ｐゴシック" pitchFamily="-112" charset="-128"/>
                <a:cs typeface="Arial" pitchFamily="34"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7873E83D-7C41-4F24-948E-9DAC92026F92}"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62421BF-779D-4B76-9DDB-67980720EA0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r>
              <a:rPr lang="en-US" smtClean="0"/>
              <a:t>3/5/2009</a:t>
            </a:r>
            <a:endParaRPr lang="en-US"/>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r>
              <a:rPr lang="en-US" smtClean="0"/>
              <a:t>3/5/2009</a:t>
            </a:r>
            <a:endParaRPr lang="en-US"/>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US"/>
          </a:p>
        </p:txBody>
      </p:sp>
      <p:sp>
        <p:nvSpPr>
          <p:cNvPr id="6" name="Slide Number Placeholder 5"/>
          <p:cNvSpPr>
            <a:spLocks noGrp="1"/>
          </p:cNvSpPr>
          <p:nvPr>
            <p:ph type="sldNum" sz="quarter" idx="12"/>
          </p:nvPr>
        </p:nvSpPr>
        <p:spPr>
          <a:xfrm>
            <a:off x="8451056" y="809624"/>
            <a:ext cx="502920" cy="300831"/>
          </a:xfrm>
        </p:spPr>
        <p:txBody>
          <a:bodyPr/>
          <a:lstStyle/>
          <a:p>
            <a:pPr>
              <a:defRPr/>
            </a:pPr>
            <a:fld id="{448330AE-9EFD-4108-A39E-294FF6F7F02B}" type="slidenum">
              <a:rPr lang="en-US" smtClean="0"/>
              <a:pPr>
                <a:defRPr/>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D21D778-B565-4D7E-94D7-64010A445B68}" type="datetimeFigureOut">
              <a:rPr lang="en-US" smtClean="0"/>
              <a:pPr/>
              <a:t>12/13/2011</a:t>
            </a:fld>
            <a:endParaRPr lang="en-US"/>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2C6B1FF6-39B9-40F5-8B67-33C6354A3D4F}" type="slidenum">
              <a:rPr kumimoji="0" lang="en-US" smtClean="0"/>
              <a:pPr/>
              <a:t>‹#›</a:t>
            </a:fld>
            <a:endParaRPr kumimoji="0" lang="en-US"/>
          </a:p>
        </p:txBody>
      </p:sp>
      <p:sp>
        <p:nvSpPr>
          <p:cNvPr id="8"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62421BF-779D-4B76-9DDB-67980720EA0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r>
              <a:rPr lang="en-US" smtClean="0"/>
              <a:t>3/5/2009</a:t>
            </a:r>
            <a:endParaRPr lang="en-US"/>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448330AE-9EFD-4108-A39E-294FF6F7F02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12/13/2011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a:t>‹#›</a:t>
            </a:fld>
            <a:endParaRPr kumimoji="0" lang="en-US" dirty="0"/>
          </a:p>
        </p:txBody>
      </p:sp>
      <p:sp>
        <p:nvSpPr>
          <p:cNvPr id="6"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7873E83D-7C41-4F24-948E-9DAC92026F92}"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7"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r>
              <a:rPr lang="en-US" smtClean="0"/>
              <a:t>3/5/2009</a:t>
            </a:r>
            <a:endParaRPr lang="en-US"/>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US"/>
          </a:p>
        </p:txBody>
      </p:sp>
      <p:sp>
        <p:nvSpPr>
          <p:cNvPr id="4" name="Slide Number Placeholder 3"/>
          <p:cNvSpPr>
            <a:spLocks noGrp="1"/>
          </p:cNvSpPr>
          <p:nvPr>
            <p:ph type="sldNum" sz="quarter" idx="12"/>
          </p:nvPr>
        </p:nvSpPr>
        <p:spPr>
          <a:xfrm>
            <a:off x="7589520" y="6480969"/>
            <a:ext cx="502920" cy="301752"/>
          </a:xfrm>
        </p:spPr>
        <p:txBody>
          <a:bodyPr/>
          <a:lstStyle/>
          <a:p>
            <a:pPr>
              <a:defRPr/>
            </a:pPr>
            <a:fld id="{B698DDAC-0B8D-46E7-9E67-BFBBF92E4E5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r>
              <a:rPr lang="en-US" smtClean="0"/>
              <a:t>3/5/2009</a:t>
            </a:r>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4B5FFCCD-7B01-46FF-AF74-35B6D2073D80}"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r>
              <a:rPr lang="en-US" smtClean="0"/>
              <a:t>3/5/2009</a:t>
            </a:r>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0F8C90AD-5BCA-4443-9CCA-E0FA125CC52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r>
              <a:rPr lang="en-US" smtClean="0"/>
              <a:t>3/5/2009</a:t>
            </a:r>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448330AE-9EFD-4108-A39E-294FF6F7F02B}"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3693" r:id="rId12"/>
    <p:sldLayoutId id="2147483694" r:id="rId13"/>
    <p:sldLayoutId id="2147483695" r:id="rId14"/>
    <p:sldLayoutId id="2147483697" r:id="rId15"/>
    <p:sldLayoutId id="2147483698" r:id="rId16"/>
    <p:sldLayoutId id="2147483699" r:id="rId17"/>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avethechildren.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etting Started Ballroom, Latin Dancing"/>
          <p:cNvPicPr>
            <a:picLocks noGrp="1" noChangeAspect="1" noChangeArrowheads="1"/>
          </p:cNvPicPr>
          <p:nvPr>
            <p:ph idx="1"/>
          </p:nvPr>
        </p:nvPicPr>
        <p:blipFill>
          <a:blip r:embed="rId3" cstate="print"/>
          <a:srcRect/>
          <a:stretch>
            <a:fillRect/>
          </a:stretch>
        </p:blipFill>
        <p:spPr bwMode="auto">
          <a:xfrm>
            <a:off x="304800" y="457200"/>
            <a:ext cx="2069224" cy="1524000"/>
          </a:xfrm>
          <a:prstGeom prst="rect">
            <a:avLst/>
          </a:prstGeom>
          <a:noFill/>
        </p:spPr>
      </p:pic>
      <p:pic>
        <p:nvPicPr>
          <p:cNvPr id="10247" name="Picture 13" descr="NFTE_SmallTagLock_PantoneC.eps"/>
          <p:cNvPicPr>
            <a:picLocks noChangeAspect="1"/>
          </p:cNvPicPr>
          <p:nvPr/>
        </p:nvPicPr>
        <p:blipFill>
          <a:blip r:embed="rId4" cstate="print"/>
          <a:srcRect/>
          <a:stretch>
            <a:fillRect/>
          </a:stretch>
        </p:blipFill>
        <p:spPr bwMode="auto">
          <a:xfrm>
            <a:off x="33338" y="6019800"/>
            <a:ext cx="1609725" cy="804863"/>
          </a:xfrm>
          <a:prstGeom prst="rect">
            <a:avLst/>
          </a:prstGeom>
          <a:noFill/>
          <a:ln w="9525">
            <a:noFill/>
            <a:miter lim="800000"/>
            <a:headEnd/>
            <a:tailEnd/>
          </a:ln>
        </p:spPr>
      </p:pic>
      <p:pic>
        <p:nvPicPr>
          <p:cNvPr id="6" name="Picture 2" descr="http://islandviewapartments-richland.community-sherpa.com/files/2011/06/red-bubble.jpg"/>
          <p:cNvPicPr>
            <a:picLocks noChangeAspect="1" noChangeArrowheads="1"/>
          </p:cNvPicPr>
          <p:nvPr/>
        </p:nvPicPr>
        <p:blipFill>
          <a:blip r:embed="rId5" cstate="print"/>
          <a:srcRect/>
          <a:stretch>
            <a:fillRect/>
          </a:stretch>
        </p:blipFill>
        <p:spPr bwMode="auto">
          <a:xfrm>
            <a:off x="2819400" y="1371600"/>
            <a:ext cx="2898094" cy="4343192"/>
          </a:xfrm>
          <a:prstGeom prst="rect">
            <a:avLst/>
          </a:prstGeom>
          <a:noFill/>
        </p:spPr>
      </p:pic>
      <p:pic>
        <p:nvPicPr>
          <p:cNvPr id="7" name="Picture 6" descr="Competitive Latin Dancing"/>
          <p:cNvPicPr>
            <a:picLocks noChangeAspect="1" noChangeArrowheads="1"/>
          </p:cNvPicPr>
          <p:nvPr/>
        </p:nvPicPr>
        <p:blipFill>
          <a:blip r:embed="rId6" cstate="print"/>
          <a:srcRect/>
          <a:stretch>
            <a:fillRect/>
          </a:stretch>
        </p:blipFill>
        <p:spPr bwMode="auto">
          <a:xfrm>
            <a:off x="304800" y="3581400"/>
            <a:ext cx="1752600" cy="1752600"/>
          </a:xfrm>
          <a:prstGeom prst="rect">
            <a:avLst/>
          </a:prstGeom>
          <a:noFill/>
        </p:spPr>
      </p:pic>
      <p:pic>
        <p:nvPicPr>
          <p:cNvPr id="8" name="Picture 4" descr="Youth Dance Program, Kids Dance Lessons"/>
          <p:cNvPicPr>
            <a:picLocks noChangeAspect="1" noChangeArrowheads="1"/>
          </p:cNvPicPr>
          <p:nvPr/>
        </p:nvPicPr>
        <p:blipFill>
          <a:blip r:embed="rId7" cstate="print"/>
          <a:srcRect/>
          <a:stretch>
            <a:fillRect/>
          </a:stretch>
        </p:blipFill>
        <p:spPr bwMode="auto">
          <a:xfrm>
            <a:off x="6477000" y="533400"/>
            <a:ext cx="2122714" cy="1748119"/>
          </a:xfrm>
          <a:prstGeom prst="rect">
            <a:avLst/>
          </a:prstGeom>
          <a:noFill/>
        </p:spPr>
      </p:pic>
      <p:pic>
        <p:nvPicPr>
          <p:cNvPr id="9" name="Picture 8" descr="http://poshglam.com/wp-content/uploads/2010/01/poshglamzumba.jpg"/>
          <p:cNvPicPr>
            <a:picLocks noChangeAspect="1" noChangeArrowheads="1"/>
          </p:cNvPicPr>
          <p:nvPr/>
        </p:nvPicPr>
        <p:blipFill>
          <a:blip r:embed="rId8" cstate="print"/>
          <a:srcRect/>
          <a:stretch>
            <a:fillRect/>
          </a:stretch>
        </p:blipFill>
        <p:spPr bwMode="auto">
          <a:xfrm>
            <a:off x="5943600" y="3733800"/>
            <a:ext cx="2946400" cy="220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defRPr/>
            </a:pPr>
            <a:r>
              <a:rPr dirty="0">
                <a:ln>
                  <a:noFill/>
                </a:ln>
                <a:ea typeface="ＭＳ Ｐゴシック" pitchFamily="34" charset="-128"/>
              </a:rPr>
              <a:t>Promotional Mix</a:t>
            </a:r>
            <a:endParaRPr dirty="0"/>
          </a:p>
        </p:txBody>
      </p:sp>
      <p:grpSp>
        <p:nvGrpSpPr>
          <p:cNvPr id="20483" name="Group 38923"/>
          <p:cNvGrpSpPr>
            <a:grpSpLocks/>
          </p:cNvGrpSpPr>
          <p:nvPr/>
        </p:nvGrpSpPr>
        <p:grpSpPr bwMode="auto">
          <a:xfrm>
            <a:off x="228600" y="1828800"/>
            <a:ext cx="8610600" cy="3812163"/>
            <a:chOff x="602653" y="1657193"/>
            <a:chExt cx="8165525" cy="3648651"/>
          </a:xfrm>
        </p:grpSpPr>
        <p:sp>
          <p:nvSpPr>
            <p:cNvPr id="38925" name="Freeform 38924"/>
            <p:cNvSpPr/>
            <p:nvPr/>
          </p:nvSpPr>
          <p:spPr>
            <a:xfrm>
              <a:off x="674914" y="1657193"/>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2">
                      <a:lumMod val="20000"/>
                      <a:lumOff val="80000"/>
                    </a:schemeClr>
                  </a:solidFill>
                  <a:latin typeface="Arial" pitchFamily="34" charset="0"/>
                  <a:ea typeface="ＭＳ Ｐゴシック" pitchFamily="-112" charset="-128"/>
                  <a:cs typeface="Arial" pitchFamily="34" charset="0"/>
                </a:rPr>
                <a:t>Advertising</a:t>
              </a:r>
              <a:endParaRPr lang="en-US" sz="1400" dirty="0">
                <a:solidFill>
                  <a:schemeClr val="bg2">
                    <a:lumMod val="20000"/>
                    <a:lumOff val="80000"/>
                  </a:schemeClr>
                </a:solidFill>
                <a:latin typeface="Arial" pitchFamily="34" charset="0"/>
                <a:cs typeface="Arial" pitchFamily="34" charset="0"/>
              </a:endParaRPr>
            </a:p>
          </p:txBody>
        </p:sp>
        <p:sp>
          <p:nvSpPr>
            <p:cNvPr id="38926" name="Freeform 38925"/>
            <p:cNvSpPr/>
            <p:nvPr/>
          </p:nvSpPr>
          <p:spPr>
            <a:xfrm>
              <a:off x="2205506" y="1684929"/>
              <a:ext cx="4825333" cy="603995"/>
            </a:xfrm>
            <a:custGeom>
              <a:avLst/>
              <a:gdLst>
                <a:gd name="connsiteX0" fmla="*/ 0 w 4825333"/>
                <a:gd name="connsiteY0" fmla="*/ 0 h 603995"/>
                <a:gd name="connsiteX1" fmla="*/ 4523336 w 4825333"/>
                <a:gd name="connsiteY1" fmla="*/ 0 h 603995"/>
                <a:gd name="connsiteX2" fmla="*/ 4825333 w 4825333"/>
                <a:gd name="connsiteY2" fmla="*/ 301998 h 603995"/>
                <a:gd name="connsiteX3" fmla="*/ 4523336 w 4825333"/>
                <a:gd name="connsiteY3" fmla="*/ 603995 h 603995"/>
                <a:gd name="connsiteX4" fmla="*/ 0 w 4825333"/>
                <a:gd name="connsiteY4" fmla="*/ 603995 h 603995"/>
                <a:gd name="connsiteX5" fmla="*/ 301998 w 4825333"/>
                <a:gd name="connsiteY5" fmla="*/ 301998 h 603995"/>
                <a:gd name="connsiteX6" fmla="*/ 0 w 4825333"/>
                <a:gd name="connsiteY6" fmla="*/ 0 h 60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5">
                  <a:moveTo>
                    <a:pt x="0" y="0"/>
                  </a:moveTo>
                  <a:lnTo>
                    <a:pt x="4523336" y="0"/>
                  </a:lnTo>
                  <a:lnTo>
                    <a:pt x="4825333" y="301998"/>
                  </a:lnTo>
                  <a:lnTo>
                    <a:pt x="4523336" y="603995"/>
                  </a:lnTo>
                  <a:lnTo>
                    <a:pt x="0" y="603995"/>
                  </a:lnTo>
                  <a:lnTo>
                    <a:pt x="301998" y="301998"/>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22318" tIns="10160" rIns="301997" bIns="10160" spcCol="1270" anchor="ctr"/>
            <a:lstStyle/>
            <a:p>
              <a:pPr marL="230188" defTabSz="711200">
                <a:lnSpc>
                  <a:spcPct val="90000"/>
                </a:lnSpc>
                <a:spcAft>
                  <a:spcPct val="35000"/>
                </a:spcAft>
                <a:defRPr/>
              </a:pPr>
              <a:r>
                <a:rPr lang="en-US" sz="1600" dirty="0" smtClean="0">
                  <a:solidFill>
                    <a:schemeClr val="accent2"/>
                  </a:solidFill>
                  <a:latin typeface="Georgia" pitchFamily="18" charset="0"/>
                </a:rPr>
                <a:t>Flyers, Business Cards</a:t>
              </a:r>
              <a:endParaRPr lang="en-US" sz="1600" dirty="0">
                <a:solidFill>
                  <a:schemeClr val="accent2"/>
                </a:solidFill>
                <a:latin typeface="Georgia" pitchFamily="18" charset="0"/>
              </a:endParaRPr>
            </a:p>
          </p:txBody>
        </p:sp>
        <p:sp>
          <p:nvSpPr>
            <p:cNvPr id="38927" name="Freeform 38926"/>
            <p:cNvSpPr/>
            <p:nvPr/>
          </p:nvSpPr>
          <p:spPr>
            <a:xfrm>
              <a:off x="6883347" y="1659169"/>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solidFill>
                    <a:schemeClr val="accent5"/>
                  </a:solidFill>
                  <a:latin typeface="Georgia" pitchFamily="18" charset="0"/>
                </a:rPr>
                <a:t>	</a:t>
              </a:r>
              <a:r>
                <a:rPr lang="en-US" dirty="0" smtClean="0">
                  <a:solidFill>
                    <a:schemeClr val="accent2"/>
                  </a:solidFill>
                  <a:latin typeface="Georgia" pitchFamily="18" charset="0"/>
                </a:rPr>
                <a:t>$5.00</a:t>
              </a:r>
              <a:endParaRPr lang="en-US" dirty="0">
                <a:solidFill>
                  <a:schemeClr val="accent2"/>
                </a:solidFill>
                <a:latin typeface="Georgia" pitchFamily="18" charset="0"/>
              </a:endParaRPr>
            </a:p>
          </p:txBody>
        </p:sp>
        <p:sp>
          <p:nvSpPr>
            <p:cNvPr id="38928" name="Freeform 38927"/>
            <p:cNvSpPr/>
            <p:nvPr/>
          </p:nvSpPr>
          <p:spPr>
            <a:xfrm>
              <a:off x="674914" y="2340130"/>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2">
                      <a:lumMod val="20000"/>
                      <a:lumOff val="80000"/>
                    </a:schemeClr>
                  </a:solidFill>
                  <a:latin typeface="Arial" pitchFamily="34" charset="0"/>
                  <a:ea typeface="ＭＳ Ｐゴシック" pitchFamily="-112" charset="-128"/>
                  <a:cs typeface="Arial" pitchFamily="34" charset="0"/>
                </a:rPr>
                <a:t>Publicity</a:t>
              </a:r>
              <a:endParaRPr lang="en-US" sz="1400" dirty="0">
                <a:solidFill>
                  <a:schemeClr val="bg2">
                    <a:lumMod val="20000"/>
                    <a:lumOff val="80000"/>
                  </a:schemeClr>
                </a:solidFill>
                <a:latin typeface="Arial" pitchFamily="34" charset="0"/>
                <a:cs typeface="Arial" pitchFamily="34" charset="0"/>
              </a:endParaRPr>
            </a:p>
          </p:txBody>
        </p:sp>
        <p:sp>
          <p:nvSpPr>
            <p:cNvPr id="38929" name="Freeform 38928"/>
            <p:cNvSpPr/>
            <p:nvPr/>
          </p:nvSpPr>
          <p:spPr>
            <a:xfrm>
              <a:off x="2205506" y="2368695"/>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defTabSz="711200">
                <a:lnSpc>
                  <a:spcPct val="90000"/>
                </a:lnSpc>
                <a:spcAft>
                  <a:spcPct val="35000"/>
                </a:spcAft>
                <a:defRPr/>
              </a:pPr>
              <a:r>
                <a:rPr lang="en-US" sz="1600" dirty="0" smtClean="0">
                  <a:solidFill>
                    <a:schemeClr val="accent3"/>
                  </a:solidFill>
                  <a:latin typeface="Georgia" pitchFamily="18" charset="0"/>
                </a:rPr>
                <a:t>Facebook, Twitter , &amp; Word of mouth</a:t>
              </a:r>
              <a:endParaRPr lang="en-US" sz="1600" dirty="0">
                <a:solidFill>
                  <a:schemeClr val="accent3"/>
                </a:solidFill>
                <a:latin typeface="Georgia" pitchFamily="18" charset="0"/>
              </a:endParaRPr>
            </a:p>
          </p:txBody>
        </p:sp>
        <p:sp>
          <p:nvSpPr>
            <p:cNvPr id="38930" name="Freeform 38929"/>
            <p:cNvSpPr/>
            <p:nvPr/>
          </p:nvSpPr>
          <p:spPr>
            <a:xfrm>
              <a:off x="6889385" y="2386509"/>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solidFill>
                    <a:schemeClr val="accent5"/>
                  </a:solidFill>
                  <a:latin typeface="Georgia" pitchFamily="18" charset="0"/>
                </a:rPr>
                <a:t>	</a:t>
              </a:r>
              <a:r>
                <a:rPr lang="en-US" dirty="0" smtClean="0">
                  <a:solidFill>
                    <a:schemeClr val="accent3"/>
                  </a:solidFill>
                  <a:latin typeface="Georgia" pitchFamily="18" charset="0"/>
                </a:rPr>
                <a:t>$0.00</a:t>
              </a:r>
              <a:endParaRPr lang="en-US" dirty="0">
                <a:solidFill>
                  <a:schemeClr val="accent3"/>
                </a:solidFill>
                <a:latin typeface="Georgia" pitchFamily="18" charset="0"/>
              </a:endParaRPr>
            </a:p>
          </p:txBody>
        </p:sp>
        <p:sp>
          <p:nvSpPr>
            <p:cNvPr id="38931" name="Freeform 38930"/>
            <p:cNvSpPr/>
            <p:nvPr/>
          </p:nvSpPr>
          <p:spPr>
            <a:xfrm>
              <a:off x="674914" y="3023899"/>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2">
                      <a:lumMod val="20000"/>
                      <a:lumOff val="80000"/>
                    </a:schemeClr>
                  </a:solidFill>
                  <a:latin typeface="Arial" pitchFamily="34" charset="0"/>
                  <a:ea typeface="ＭＳ Ｐゴシック" pitchFamily="-112" charset="-128"/>
                  <a:cs typeface="Arial" pitchFamily="34" charset="0"/>
                </a:rPr>
                <a:t>Personal Selling</a:t>
              </a:r>
              <a:endParaRPr lang="en-US" sz="1400" dirty="0">
                <a:solidFill>
                  <a:schemeClr val="bg2">
                    <a:lumMod val="20000"/>
                    <a:lumOff val="80000"/>
                  </a:schemeClr>
                </a:solidFill>
                <a:latin typeface="Arial" pitchFamily="34" charset="0"/>
                <a:cs typeface="Arial" pitchFamily="34" charset="0"/>
              </a:endParaRPr>
            </a:p>
          </p:txBody>
        </p:sp>
        <p:sp>
          <p:nvSpPr>
            <p:cNvPr id="38932" name="Freeform 38931"/>
            <p:cNvSpPr/>
            <p:nvPr/>
          </p:nvSpPr>
          <p:spPr>
            <a:xfrm>
              <a:off x="2205506" y="3052464"/>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defTabSz="711200">
                <a:lnSpc>
                  <a:spcPct val="90000"/>
                </a:lnSpc>
                <a:spcAft>
                  <a:spcPct val="35000"/>
                </a:spcAft>
                <a:defRPr/>
              </a:pPr>
              <a:endParaRPr lang="en-US" sz="1600" dirty="0">
                <a:latin typeface="Georgia" pitchFamily="18" charset="0"/>
              </a:endParaRPr>
            </a:p>
          </p:txBody>
        </p:sp>
        <p:sp>
          <p:nvSpPr>
            <p:cNvPr id="38933" name="Freeform 38932"/>
            <p:cNvSpPr/>
            <p:nvPr/>
          </p:nvSpPr>
          <p:spPr>
            <a:xfrm>
              <a:off x="6883347" y="3026706"/>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solidFill>
                    <a:schemeClr val="accent5"/>
                  </a:solidFill>
                  <a:latin typeface="Georgia" pitchFamily="18" charset="0"/>
                </a:rPr>
                <a:t>	</a:t>
              </a:r>
              <a:r>
                <a:rPr lang="en-US" dirty="0" smtClean="0">
                  <a:solidFill>
                    <a:schemeClr val="accent3"/>
                  </a:solidFill>
                  <a:latin typeface="Georgia" pitchFamily="18" charset="0"/>
                </a:rPr>
                <a:t>$4.00</a:t>
              </a:r>
              <a:endParaRPr lang="en-US" dirty="0">
                <a:solidFill>
                  <a:schemeClr val="accent3"/>
                </a:solidFill>
                <a:latin typeface="Georgia" pitchFamily="18" charset="0"/>
              </a:endParaRPr>
            </a:p>
          </p:txBody>
        </p:sp>
        <p:sp>
          <p:nvSpPr>
            <p:cNvPr id="38934" name="Freeform 38933"/>
            <p:cNvSpPr/>
            <p:nvPr/>
          </p:nvSpPr>
          <p:spPr>
            <a:xfrm>
              <a:off x="674914" y="3707667"/>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2">
                      <a:lumMod val="20000"/>
                      <a:lumOff val="80000"/>
                    </a:schemeClr>
                  </a:solidFill>
                  <a:latin typeface="Arial" pitchFamily="34" charset="0"/>
                  <a:ea typeface="ＭＳ Ｐゴシック" pitchFamily="-112" charset="-128"/>
                  <a:cs typeface="Arial" pitchFamily="34" charset="0"/>
                </a:rPr>
                <a:t>Sales </a:t>
              </a:r>
              <a:r>
                <a:rPr lang="en-US" sz="1400" b="1" dirty="0">
                  <a:solidFill>
                    <a:schemeClr val="tx1"/>
                  </a:solidFill>
                  <a:latin typeface="Arial" pitchFamily="34" charset="0"/>
                  <a:ea typeface="ＭＳ Ｐゴシック" pitchFamily="-112" charset="-128"/>
                  <a:cs typeface="Arial" pitchFamily="34" charset="0"/>
                </a:rPr>
                <a:t>Promotion</a:t>
              </a:r>
              <a:endParaRPr lang="en-US" sz="1400" dirty="0">
                <a:solidFill>
                  <a:schemeClr val="tx1"/>
                </a:solidFill>
                <a:latin typeface="Arial" pitchFamily="34" charset="0"/>
                <a:cs typeface="Arial" pitchFamily="34" charset="0"/>
              </a:endParaRPr>
            </a:p>
          </p:txBody>
        </p:sp>
        <p:sp>
          <p:nvSpPr>
            <p:cNvPr id="38935" name="Freeform 38934"/>
            <p:cNvSpPr/>
            <p:nvPr/>
          </p:nvSpPr>
          <p:spPr>
            <a:xfrm>
              <a:off x="2205506" y="3736232"/>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defTabSz="711200">
                <a:lnSpc>
                  <a:spcPct val="90000"/>
                </a:lnSpc>
                <a:spcAft>
                  <a:spcPct val="35000"/>
                </a:spcAft>
                <a:defRPr/>
              </a:pPr>
              <a:r>
                <a:rPr lang="en-US" sz="1600" dirty="0" smtClean="0">
                  <a:solidFill>
                    <a:schemeClr val="accent2"/>
                  </a:solidFill>
                  <a:latin typeface="Georgia" pitchFamily="18" charset="0"/>
                </a:rPr>
                <a:t>5% discount for 3 month members</a:t>
              </a:r>
              <a:endParaRPr lang="en-US" sz="1600" dirty="0">
                <a:solidFill>
                  <a:schemeClr val="accent2"/>
                </a:solidFill>
                <a:latin typeface="Georgia" pitchFamily="18" charset="0"/>
              </a:endParaRPr>
            </a:p>
          </p:txBody>
        </p:sp>
        <p:sp>
          <p:nvSpPr>
            <p:cNvPr id="38936" name="Freeform 38935"/>
            <p:cNvSpPr/>
            <p:nvPr/>
          </p:nvSpPr>
          <p:spPr>
            <a:xfrm>
              <a:off x="6889385" y="3699278"/>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a:t>
              </a:r>
              <a:r>
                <a:rPr lang="en-US" dirty="0" smtClean="0">
                  <a:solidFill>
                    <a:schemeClr val="accent3"/>
                  </a:solidFill>
                  <a:latin typeface="Georgia" pitchFamily="18" charset="0"/>
                </a:rPr>
                <a:t>$3.00</a:t>
              </a:r>
              <a:endParaRPr lang="en-US" dirty="0">
                <a:solidFill>
                  <a:schemeClr val="accent3"/>
                </a:solidFill>
                <a:latin typeface="Georgia" pitchFamily="18" charset="0"/>
              </a:endParaRPr>
            </a:p>
          </p:txBody>
        </p:sp>
        <p:sp>
          <p:nvSpPr>
            <p:cNvPr id="38940" name="Freeform 38939"/>
            <p:cNvSpPr/>
            <p:nvPr/>
          </p:nvSpPr>
          <p:spPr>
            <a:xfrm>
              <a:off x="602653" y="4574458"/>
              <a:ext cx="6328236" cy="731386"/>
            </a:xfrm>
            <a:custGeom>
              <a:avLst/>
              <a:gdLst>
                <a:gd name="connsiteX0" fmla="*/ 0 w 6328236"/>
                <a:gd name="connsiteY0" fmla="*/ 0 h 731386"/>
                <a:gd name="connsiteX1" fmla="*/ 5962543 w 6328236"/>
                <a:gd name="connsiteY1" fmla="*/ 0 h 731386"/>
                <a:gd name="connsiteX2" fmla="*/ 6328236 w 6328236"/>
                <a:gd name="connsiteY2" fmla="*/ 365693 h 731386"/>
                <a:gd name="connsiteX3" fmla="*/ 5962543 w 6328236"/>
                <a:gd name="connsiteY3" fmla="*/ 731386 h 731386"/>
                <a:gd name="connsiteX4" fmla="*/ 0 w 6328236"/>
                <a:gd name="connsiteY4" fmla="*/ 731386 h 731386"/>
                <a:gd name="connsiteX5" fmla="*/ 365693 w 6328236"/>
                <a:gd name="connsiteY5" fmla="*/ 365693 h 731386"/>
                <a:gd name="connsiteX6" fmla="*/ 0 w 6328236"/>
                <a:gd name="connsiteY6" fmla="*/ 0 h 7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236" h="731386">
                  <a:moveTo>
                    <a:pt x="0" y="0"/>
                  </a:moveTo>
                  <a:lnTo>
                    <a:pt x="5962543" y="0"/>
                  </a:lnTo>
                  <a:lnTo>
                    <a:pt x="6328236" y="365693"/>
                  </a:lnTo>
                  <a:lnTo>
                    <a:pt x="5962543" y="731386"/>
                  </a:lnTo>
                  <a:lnTo>
                    <a:pt x="0" y="731386"/>
                  </a:lnTo>
                  <a:lnTo>
                    <a:pt x="365693" y="365693"/>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lnRef>
            <a:fillRef idx="3">
              <a:schemeClr val="accent2"/>
            </a:fillRef>
            <a:effectRef idx="3">
              <a:schemeClr val="accent2"/>
            </a:effectRef>
            <a:fontRef idx="minor">
              <a:schemeClr val="lt1"/>
            </a:fontRef>
          </p:style>
          <p:txBody>
            <a:bodyPr lIns="396173" tIns="15240" rIns="365693" bIns="15240" spcCol="1270" anchor="ctr"/>
            <a:lstStyle/>
            <a:p>
              <a:pPr defTabSz="1066800">
                <a:lnSpc>
                  <a:spcPct val="90000"/>
                </a:lnSpc>
                <a:spcAft>
                  <a:spcPct val="35000"/>
                </a:spcAft>
                <a:defRPr/>
              </a:pPr>
              <a:r>
                <a:rPr lang="en-US" sz="2400" b="1" dirty="0">
                  <a:solidFill>
                    <a:schemeClr val="bg2">
                      <a:lumMod val="20000"/>
                      <a:lumOff val="80000"/>
                    </a:schemeClr>
                  </a:solidFill>
                  <a:latin typeface="Arial" pitchFamily="34" charset="0"/>
                  <a:ea typeface="ＭＳ Ｐゴシック" pitchFamily="-112" charset="-128"/>
                  <a:cs typeface="Arial" pitchFamily="34" charset="0"/>
                </a:rPr>
                <a:t>Total Monthly Promotional Expense</a:t>
              </a:r>
            </a:p>
          </p:txBody>
        </p:sp>
        <p:sp>
          <p:nvSpPr>
            <p:cNvPr id="38941" name="Freeform 38940"/>
            <p:cNvSpPr/>
            <p:nvPr/>
          </p:nvSpPr>
          <p:spPr>
            <a:xfrm>
              <a:off x="6858051" y="4496174"/>
              <a:ext cx="1910127" cy="724775"/>
            </a:xfrm>
            <a:custGeom>
              <a:avLst/>
              <a:gdLst>
                <a:gd name="connsiteX0" fmla="*/ 0 w 1848405"/>
                <a:gd name="connsiteY0" fmla="*/ 0 h 731387"/>
                <a:gd name="connsiteX1" fmla="*/ 1482712 w 1848405"/>
                <a:gd name="connsiteY1" fmla="*/ 0 h 731387"/>
                <a:gd name="connsiteX2" fmla="*/ 1848405 w 1848405"/>
                <a:gd name="connsiteY2" fmla="*/ 365694 h 731387"/>
                <a:gd name="connsiteX3" fmla="*/ 1482712 w 1848405"/>
                <a:gd name="connsiteY3" fmla="*/ 731387 h 731387"/>
                <a:gd name="connsiteX4" fmla="*/ 0 w 1848405"/>
                <a:gd name="connsiteY4" fmla="*/ 731387 h 731387"/>
                <a:gd name="connsiteX5" fmla="*/ 365694 w 1848405"/>
                <a:gd name="connsiteY5" fmla="*/ 365694 h 731387"/>
                <a:gd name="connsiteX6" fmla="*/ 0 w 1848405"/>
                <a:gd name="connsiteY6" fmla="*/ 0 h 7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405" h="731387">
                  <a:moveTo>
                    <a:pt x="0" y="0"/>
                  </a:moveTo>
                  <a:lnTo>
                    <a:pt x="1482712" y="0"/>
                  </a:lnTo>
                  <a:lnTo>
                    <a:pt x="1848405" y="365694"/>
                  </a:lnTo>
                  <a:lnTo>
                    <a:pt x="1482712" y="731387"/>
                  </a:lnTo>
                  <a:lnTo>
                    <a:pt x="0" y="731387"/>
                  </a:lnTo>
                  <a:lnTo>
                    <a:pt x="365694" y="3656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88554" tIns="11430" rIns="365693" bIns="11430" spcCol="1270" anchor="ctr"/>
            <a:lstStyle/>
            <a:p>
              <a:pPr defTabSz="800100">
                <a:lnSpc>
                  <a:spcPct val="90000"/>
                </a:lnSpc>
                <a:spcAft>
                  <a:spcPct val="35000"/>
                </a:spcAft>
                <a:tabLst>
                  <a:tab pos="1147763" algn="r"/>
                </a:tabLst>
                <a:defRPr/>
              </a:pPr>
              <a:r>
                <a:rPr lang="en-US" b="1" dirty="0">
                  <a:latin typeface="Georgia" pitchFamily="18" charset="0"/>
                </a:rPr>
                <a:t>	</a:t>
              </a:r>
              <a:r>
                <a:rPr lang="en-US" b="1" dirty="0" smtClean="0">
                  <a:solidFill>
                    <a:schemeClr val="accent3"/>
                  </a:solidFill>
                  <a:latin typeface="Georgia" pitchFamily="18" charset="0"/>
                </a:rPr>
                <a:t>$12.00</a:t>
              </a:r>
              <a:endParaRPr lang="en-US" b="1" dirty="0">
                <a:solidFill>
                  <a:schemeClr val="accent3"/>
                </a:solidFill>
                <a:latin typeface="Georgia" pitchFamily="18" charset="0"/>
              </a:endParaRPr>
            </a:p>
          </p:txBody>
        </p:sp>
      </p:grpSp>
      <p:sp>
        <p:nvSpPr>
          <p:cNvPr id="7" name="AutoShape 250"/>
          <p:cNvSpPr>
            <a:spLocks noChangeArrowheads="1"/>
          </p:cNvSpPr>
          <p:nvPr/>
        </p:nvSpPr>
        <p:spPr bwMode="auto">
          <a:xfrm>
            <a:off x="762000" y="1066800"/>
            <a:ext cx="6019800" cy="4789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tx1"/>
                </a:solidFill>
                <a:latin typeface="Arial" pitchFamily="34" charset="0"/>
                <a:cs typeface="Arial" pitchFamily="34" charset="0"/>
              </a:rPr>
              <a:t>Promotional Expense</a:t>
            </a:r>
          </a:p>
        </p:txBody>
      </p:sp>
      <p:sp>
        <p:nvSpPr>
          <p:cNvPr id="9" name="AutoShape 250"/>
          <p:cNvSpPr>
            <a:spLocks noChangeArrowheads="1"/>
          </p:cNvSpPr>
          <p:nvPr/>
        </p:nvSpPr>
        <p:spPr bwMode="auto">
          <a:xfrm>
            <a:off x="6900634" y="1066800"/>
            <a:ext cx="1709965" cy="4789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tx1"/>
                </a:solidFill>
                <a:latin typeface="Arial" pitchFamily="34" charset="0"/>
                <a:cs typeface="Arial" pitchFamily="34" charset="0"/>
              </a:rPr>
              <a:t>Monthly</a:t>
            </a:r>
          </a:p>
          <a:p>
            <a:pPr algn="ctr">
              <a:defRPr/>
            </a:pPr>
            <a:r>
              <a:rPr lang="en-US" sz="1600" b="1" dirty="0">
                <a:solidFill>
                  <a:schemeClr val="tx1"/>
                </a:solidFill>
                <a:latin typeface="Arial" pitchFamily="34" charset="0"/>
                <a:cs typeface="Arial" pitchFamily="34" charset="0"/>
              </a:rPr>
              <a:t>Amount</a:t>
            </a:r>
          </a:p>
        </p:txBody>
      </p:sp>
      <p:pic>
        <p:nvPicPr>
          <p:cNvPr id="20490" name="Picture 9" descr="NFTE_SmallTagLock_PantoneC.eps"/>
          <p:cNvPicPr>
            <a:picLocks noChangeAspect="1"/>
          </p:cNvPicPr>
          <p:nvPr/>
        </p:nvPicPr>
        <p:blipFill>
          <a:blip r:embed="rId3" cstate="print"/>
          <a:srcRect/>
          <a:stretch>
            <a:fillRect/>
          </a:stretch>
        </p:blipFill>
        <p:spPr bwMode="auto">
          <a:xfrm>
            <a:off x="33338" y="6002338"/>
            <a:ext cx="1643062" cy="822325"/>
          </a:xfrm>
          <a:prstGeom prst="rect">
            <a:avLst/>
          </a:prstGeom>
          <a:noFill/>
          <a:ln w="9525">
            <a:noFill/>
            <a:miter lim="800000"/>
            <a:headEnd/>
            <a:tailEnd/>
          </a:ln>
        </p:spPr>
      </p:pic>
      <p:sp>
        <p:nvSpPr>
          <p:cNvPr id="21" name="Rectangle 20"/>
          <p:cNvSpPr/>
          <p:nvPr/>
        </p:nvSpPr>
        <p:spPr>
          <a:xfrm>
            <a:off x="2514600" y="3352800"/>
            <a:ext cx="1116011" cy="338554"/>
          </a:xfrm>
          <a:prstGeom prst="rect">
            <a:avLst/>
          </a:prstGeom>
        </p:spPr>
        <p:txBody>
          <a:bodyPr wrap="none">
            <a:spAutoFit/>
          </a:bodyPr>
          <a:lstStyle/>
          <a:p>
            <a:pPr>
              <a:spcBef>
                <a:spcPct val="50000"/>
              </a:spcBef>
              <a:defRPr/>
            </a:pPr>
            <a:r>
              <a:rPr lang="en-US" sz="1600" dirty="0" smtClean="0">
                <a:solidFill>
                  <a:schemeClr val="accent2"/>
                </a:solidFill>
                <a:latin typeface="Georgia" pitchFamily="18" charset="0"/>
              </a:rPr>
              <a:t>Brochures</a:t>
            </a:r>
            <a:endParaRPr lang="en-US" sz="1600" dirty="0">
              <a:solidFill>
                <a:schemeClr val="accent2"/>
              </a:solidFill>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305800" cy="762000"/>
          </a:xfrm>
        </p:spPr>
        <p:txBody>
          <a:bodyPr/>
          <a:lstStyle/>
          <a:p>
            <a:pPr>
              <a:lnSpc>
                <a:spcPct val="80000"/>
              </a:lnSpc>
              <a:spcBef>
                <a:spcPts val="600"/>
              </a:spcBef>
            </a:pPr>
            <a:r>
              <a:rPr dirty="0" smtClean="0">
                <a:ln>
                  <a:noFill/>
                </a:ln>
                <a:ea typeface="ＭＳ Ｐゴシック" pitchFamily="34" charset="-128"/>
              </a:rPr>
              <a:t>Cost</a:t>
            </a:r>
            <a:r>
              <a:rPr sz="4400" dirty="0" smtClean="0">
                <a:ln>
                  <a:noFill/>
                </a:ln>
                <a:ea typeface="ＭＳ Ｐゴシック" pitchFamily="34" charset="-128"/>
              </a:rPr>
              <a:t> of </a:t>
            </a:r>
            <a:r>
              <a:rPr dirty="0" smtClean="0">
                <a:ln>
                  <a:noFill/>
                </a:ln>
                <a:ea typeface="ＭＳ Ｐゴシック" pitchFamily="34" charset="-128"/>
              </a:rPr>
              <a:t>Materials/Labor</a:t>
            </a:r>
            <a:endParaRPr i="1" dirty="0" smtClean="0">
              <a:ln>
                <a:noFill/>
              </a:ln>
              <a:solidFill>
                <a:srgbClr val="008000"/>
              </a:solidFill>
              <a:latin typeface="Myriad Web Pro"/>
              <a:ea typeface="ＭＳ Ｐゴシック" pitchFamily="34" charset="-128"/>
              <a:cs typeface="Arial" pitchFamily="34" charset="0"/>
            </a:endParaRPr>
          </a:p>
        </p:txBody>
      </p:sp>
      <p:pic>
        <p:nvPicPr>
          <p:cNvPr id="21507" name="Picture 13" descr="NFTE_SmallTagLock_PantoneC.eps"/>
          <p:cNvPicPr>
            <a:picLocks noChangeAspect="1"/>
          </p:cNvPicPr>
          <p:nvPr/>
        </p:nvPicPr>
        <p:blipFill>
          <a:blip r:embed="rId3" cstate="print"/>
          <a:srcRect/>
          <a:stretch>
            <a:fillRect/>
          </a:stretch>
        </p:blipFill>
        <p:spPr bwMode="auto">
          <a:xfrm>
            <a:off x="33338" y="6148388"/>
            <a:ext cx="1350962" cy="676275"/>
          </a:xfrm>
          <a:prstGeom prst="rect">
            <a:avLst/>
          </a:prstGeom>
          <a:noFill/>
          <a:ln w="9525">
            <a:noFill/>
            <a:miter lim="800000"/>
            <a:headEnd/>
            <a:tailEnd/>
          </a:ln>
        </p:spPr>
      </p:pic>
      <p:graphicFrame>
        <p:nvGraphicFramePr>
          <p:cNvPr id="2" name="Table 1"/>
          <p:cNvGraphicFramePr>
            <a:graphicFrameLocks noGrp="1"/>
          </p:cNvGraphicFramePr>
          <p:nvPr/>
        </p:nvGraphicFramePr>
        <p:xfrm>
          <a:off x="1371600" y="1447800"/>
          <a:ext cx="6096000" cy="1508613"/>
        </p:xfrm>
        <a:graphic>
          <a:graphicData uri="http://schemas.openxmlformats.org/drawingml/2006/table">
            <a:tbl>
              <a:tblPr firstRow="1" bandRow="1">
                <a:tableStyleId>{5C22544A-7EE6-4342-B048-85BDC9FD1C3A}</a:tableStyleId>
              </a:tblPr>
              <a:tblGrid>
                <a:gridCol w="2438400"/>
                <a:gridCol w="2133600"/>
                <a:gridCol w="1524000"/>
              </a:tblGrid>
              <a:tr h="370795">
                <a:tc gridSpan="3">
                  <a:txBody>
                    <a:bodyPr/>
                    <a:lstStyle/>
                    <a:p>
                      <a:pPr marL="0" algn="ctr" rtl="0" eaLnBrk="1" latinLnBrk="0" hangingPunct="1"/>
                      <a:r>
                        <a:rPr kumimoji="0" lang="en-US" sz="2000" b="1" kern="1200" dirty="0" smtClean="0">
                          <a:solidFill>
                            <a:srgbClr val="E9EDF4"/>
                          </a:solidFill>
                          <a:latin typeface="Arial" pitchFamily="34" charset="0"/>
                          <a:ea typeface="ＭＳ Ｐゴシック" pitchFamily="-112" charset="-128"/>
                          <a:cs typeface="Arial" pitchFamily="34" charset="0"/>
                        </a:rPr>
                        <a:t>Materials</a:t>
                      </a:r>
                      <a:endParaRPr kumimoji="0" lang="en-US" sz="1400" b="1" kern="1200" dirty="0">
                        <a:solidFill>
                          <a:srgbClr val="E9EDF4"/>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algn="ctr" rtl="0" eaLnBrk="1" latinLnBrk="0" hangingPunct="1"/>
                      <a:r>
                        <a:rPr kumimoji="0" lang="en-US" sz="1400" b="1" kern="1200" dirty="0" smtClean="0">
                          <a:solidFill>
                            <a:schemeClr val="accent2"/>
                          </a:solidFill>
                          <a:latin typeface="Georgia" pitchFamily="18" charset="0"/>
                          <a:ea typeface="ＭＳ Ｐゴシック" pitchFamily="-112" charset="-128"/>
                          <a:cs typeface="Arial" pitchFamily="34" charset="0"/>
                        </a:rPr>
                        <a:t>Material Description</a:t>
                      </a:r>
                      <a:endParaRPr kumimoji="0" lang="en-US" sz="1400" b="1" kern="1200" dirty="0">
                        <a:solidFill>
                          <a:schemeClr val="accent2"/>
                        </a:solidFill>
                        <a:latin typeface="Georgia" pitchFamily="18"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rtl="0" eaLnBrk="1" latinLnBrk="0" hangingPunct="1"/>
                      <a:r>
                        <a:rPr kumimoji="0" lang="en-US" sz="1400" b="1" kern="1200" dirty="0" smtClean="0">
                          <a:solidFill>
                            <a:schemeClr val="accent2"/>
                          </a:solidFill>
                          <a:latin typeface="Georgia" pitchFamily="18" charset="0"/>
                          <a:ea typeface="ＭＳ Ｐゴシック" pitchFamily="-112" charset="-128"/>
                          <a:cs typeface="Arial" pitchFamily="34" charset="0"/>
                        </a:rPr>
                        <a:t>Cost/Total Quantity</a:t>
                      </a:r>
                      <a:endParaRPr kumimoji="0" lang="en-US" sz="1400" b="1" kern="1200" dirty="0">
                        <a:solidFill>
                          <a:schemeClr val="accent2"/>
                        </a:solidFill>
                        <a:latin typeface="Georgia" pitchFamily="18"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rtl="0" eaLnBrk="1" latinLnBrk="0" hangingPunct="1"/>
                      <a:r>
                        <a:rPr kumimoji="0" lang="en-US" sz="1400" b="1" kern="1200" dirty="0" smtClean="0">
                          <a:solidFill>
                            <a:schemeClr val="accent2"/>
                          </a:solidFill>
                          <a:latin typeface="Georgia" pitchFamily="18" charset="0"/>
                          <a:ea typeface="ＭＳ Ｐゴシック" pitchFamily="-112" charset="-128"/>
                          <a:cs typeface="Arial" pitchFamily="34" charset="0"/>
                        </a:rPr>
                        <a:t>Cost per Unit</a:t>
                      </a:r>
                      <a:endParaRPr kumimoji="0" lang="en-US" sz="1400" b="1" kern="1200" dirty="0">
                        <a:solidFill>
                          <a:schemeClr val="accent2"/>
                        </a:solidFill>
                        <a:latin typeface="Georgia" pitchFamily="18"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accent2"/>
                          </a:solidFill>
                          <a:latin typeface="Georgia" pitchFamily="18" charset="0"/>
                          <a:ea typeface="ＭＳ Ｐゴシック" pitchFamily="-112" charset="-128"/>
                          <a:cs typeface="+mn-cs"/>
                        </a:rPr>
                        <a:t>Pre printed</a:t>
                      </a:r>
                      <a:r>
                        <a:rPr kumimoji="0" lang="en-US" sz="1400" b="0" kern="1200" baseline="0" dirty="0" smtClean="0">
                          <a:solidFill>
                            <a:schemeClr val="accent2"/>
                          </a:solidFill>
                          <a:latin typeface="Georgia" pitchFamily="18" charset="0"/>
                          <a:ea typeface="ＭＳ Ｐゴシック" pitchFamily="-112" charset="-128"/>
                          <a:cs typeface="+mn-cs"/>
                        </a:rPr>
                        <a:t> </a:t>
                      </a:r>
                      <a:r>
                        <a:rPr kumimoji="0" lang="en-US" sz="1400" b="0" kern="1200" dirty="0" smtClean="0">
                          <a:solidFill>
                            <a:schemeClr val="accent2"/>
                          </a:solidFill>
                          <a:latin typeface="Georgia" pitchFamily="18" charset="0"/>
                          <a:ea typeface="ＭＳ Ｐゴシック" pitchFamily="-112" charset="-128"/>
                          <a:cs typeface="+mn-cs"/>
                        </a:rPr>
                        <a:t>T- Shirts women</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a:r>
                        <a:rPr kumimoji="0" lang="en-US" sz="1400" b="0" kern="1200" dirty="0" smtClean="0">
                          <a:solidFill>
                            <a:schemeClr val="accent2"/>
                          </a:solidFill>
                          <a:latin typeface="Georgia" pitchFamily="18" charset="0"/>
                          <a:ea typeface="ＭＳ Ｐゴシック" pitchFamily="-112" charset="-128"/>
                          <a:cs typeface="+mn-cs"/>
                        </a:rPr>
                        <a:t>$ 4.50/</a:t>
                      </a:r>
                      <a:r>
                        <a:rPr kumimoji="0" lang="en-US" sz="1400" b="0" kern="1200" baseline="0" dirty="0" smtClean="0">
                          <a:solidFill>
                            <a:schemeClr val="accent2"/>
                          </a:solidFill>
                          <a:latin typeface="Georgia" pitchFamily="18" charset="0"/>
                          <a:ea typeface="ＭＳ Ｐゴシック" pitchFamily="-112" charset="-128"/>
                          <a:cs typeface="+mn-cs"/>
                        </a:rPr>
                        <a:t> ea</a:t>
                      </a:r>
                      <a:endParaRPr kumimoji="0" lang="en-US" sz="1400" b="0" kern="1200" dirty="0">
                        <a:solidFill>
                          <a:schemeClr val="accent2"/>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1260475" algn="r"/>
                        </a:tabLst>
                      </a:pPr>
                      <a:r>
                        <a:rPr kumimoji="0" lang="en-US" sz="1400" b="0" kern="1200" dirty="0" smtClean="0">
                          <a:solidFill>
                            <a:schemeClr val="accent2"/>
                          </a:solidFill>
                          <a:latin typeface="Georgia" pitchFamily="18" charset="0"/>
                          <a:ea typeface="ＭＳ Ｐゴシック" pitchFamily="-112" charset="-128"/>
                          <a:cs typeface="+mn-cs"/>
                        </a:rPr>
                        <a:t>	$45.00</a:t>
                      </a:r>
                      <a:endParaRPr kumimoji="0" lang="en-US" sz="1400" b="0" kern="1200" dirty="0">
                        <a:solidFill>
                          <a:schemeClr val="accent2"/>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70795">
                <a:tc gridSpan="2">
                  <a:txBody>
                    <a:bodyPr/>
                    <a:lstStyle/>
                    <a:p>
                      <a:pPr algn="r"/>
                      <a:r>
                        <a:rPr kumimoji="0" lang="en-US" sz="1400" b="1" kern="1200" dirty="0" smtClean="0">
                          <a:solidFill>
                            <a:schemeClr val="accent2"/>
                          </a:solidFill>
                          <a:latin typeface="Georgia" pitchFamily="18" charset="0"/>
                          <a:ea typeface="ＭＳ Ｐゴシック" pitchFamily="-112" charset="-128"/>
                          <a:cs typeface="Arial" pitchFamily="34" charset="0"/>
                        </a:rPr>
                        <a:t>Total Material Cost per Unit</a:t>
                      </a:r>
                      <a:endParaRPr kumimoji="0" lang="en-US" sz="1400" b="1" kern="1200" dirty="0">
                        <a:solidFill>
                          <a:schemeClr val="accent2"/>
                        </a:solidFill>
                        <a:latin typeface="Georgia" pitchFamily="18"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tabLst>
                          <a:tab pos="1260475" algn="r"/>
                        </a:tabLst>
                      </a:pPr>
                      <a:r>
                        <a:rPr kumimoji="0" lang="en-US" sz="1400" b="1" kern="1200" dirty="0" smtClean="0">
                          <a:solidFill>
                            <a:schemeClr val="accent2"/>
                          </a:solidFill>
                          <a:latin typeface="Georgia" pitchFamily="18" charset="0"/>
                          <a:ea typeface="ＭＳ Ｐゴシック" pitchFamily="-112" charset="-128"/>
                          <a:cs typeface="Microsoft Uighur" pitchFamily="2" charset="-78"/>
                        </a:rPr>
                        <a:t>	$45.00</a:t>
                      </a:r>
                      <a:endParaRPr kumimoji="0" lang="en-US" sz="1400" b="1" kern="1200" dirty="0">
                        <a:solidFill>
                          <a:schemeClr val="accent2"/>
                        </a:solidFill>
                        <a:latin typeface="Georgia" pitchFamily="18" charset="0"/>
                        <a:ea typeface="ＭＳ Ｐゴシック" pitchFamily="-112" charset="-128"/>
                        <a:cs typeface="Microsoft Uighur" pitchFamily="2" charset="-78"/>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bl>
          </a:graphicData>
        </a:graphic>
      </p:graphicFrame>
      <p:graphicFrame>
        <p:nvGraphicFramePr>
          <p:cNvPr id="3" name="Table 2"/>
          <p:cNvGraphicFramePr>
            <a:graphicFrameLocks noGrp="1"/>
          </p:cNvGraphicFramePr>
          <p:nvPr/>
        </p:nvGraphicFramePr>
        <p:xfrm>
          <a:off x="1371600" y="3581400"/>
          <a:ext cx="6096000" cy="1905000"/>
        </p:xfrm>
        <a:graphic>
          <a:graphicData uri="http://schemas.openxmlformats.org/drawingml/2006/table">
            <a:tbl>
              <a:tblPr firstRow="1" bandRow="1">
                <a:tableStyleId>{5C22544A-7EE6-4342-B048-85BDC9FD1C3A}</a:tableStyleId>
              </a:tblPr>
              <a:tblGrid>
                <a:gridCol w="2032000"/>
                <a:gridCol w="2032000"/>
                <a:gridCol w="2032000"/>
              </a:tblGrid>
              <a:tr h="533400">
                <a:tc gridSpan="3">
                  <a:txBody>
                    <a:bodyPr/>
                    <a:lstStyle/>
                    <a:p>
                      <a:pPr marL="0" algn="ctr" rtl="0" eaLnBrk="1" latinLnBrk="0" hangingPunct="1"/>
                      <a:r>
                        <a:rPr kumimoji="0" lang="en-US" sz="2000" b="1" kern="1200" dirty="0" smtClean="0">
                          <a:solidFill>
                            <a:srgbClr val="E9EDF4"/>
                          </a:solidFill>
                          <a:latin typeface="Arial" pitchFamily="34" charset="0"/>
                          <a:ea typeface="ＭＳ Ｐゴシック" pitchFamily="-112" charset="-128"/>
                          <a:cs typeface="Arial" pitchFamily="34" charset="0"/>
                        </a:rPr>
                        <a:t>Labor</a:t>
                      </a:r>
                      <a:endParaRPr kumimoji="0" lang="en-US" sz="1400" b="1" kern="1200" dirty="0">
                        <a:solidFill>
                          <a:srgbClr val="E9EDF4"/>
                        </a:solidFill>
                        <a:latin typeface="Arial" pitchFamily="34" charset="0"/>
                        <a:ea typeface="ＭＳ Ｐゴシック" pitchFamily="-112" charset="-128"/>
                        <a:cs typeface="Arial" pitchFamily="34" charset="0"/>
                      </a:endParaRPr>
                    </a:p>
                  </a:txBody>
                  <a:tcPr marT="45739" marB="45739">
                    <a:solidFill>
                      <a:schemeClr val="accent1"/>
                    </a:solidFill>
                  </a:tcPr>
                </a:tc>
                <a:tc hMerge="1">
                  <a:txBody>
                    <a:bodyPr/>
                    <a:lstStyle/>
                    <a:p>
                      <a:endParaRPr lang="en-US"/>
                    </a:p>
                  </a:txBody>
                  <a:tcPr>
                    <a:solidFill>
                      <a:srgbClr val="D0D8E8"/>
                    </a:solidFill>
                  </a:tcPr>
                </a:tc>
                <a:tc hMerge="1">
                  <a:txBody>
                    <a:bodyPr/>
                    <a:lstStyle/>
                    <a:p>
                      <a:endParaRPr lang="en-US" dirty="0"/>
                    </a:p>
                  </a:txBody>
                  <a:tcPr>
                    <a:solidFill>
                      <a:srgbClr val="D0D8E8"/>
                    </a:solidFill>
                  </a:tcPr>
                </a:tc>
              </a:tr>
              <a:tr h="518370">
                <a:tc>
                  <a:txBody>
                    <a:bodyPr/>
                    <a:lstStyle/>
                    <a:p>
                      <a:pPr marL="0" algn="ctr" rtl="0" eaLnBrk="1" latinLnBrk="0" hangingPunct="1"/>
                      <a:r>
                        <a:rPr kumimoji="0" lang="en-US" sz="1400" b="1" kern="1200" dirty="0" smtClean="0">
                          <a:solidFill>
                            <a:schemeClr val="accent2"/>
                          </a:solidFill>
                          <a:latin typeface="Georgia" pitchFamily="18" charset="0"/>
                          <a:ea typeface="ＭＳ Ｐゴシック" pitchFamily="-112" charset="-128"/>
                          <a:cs typeface="Arial" pitchFamily="34" charset="0"/>
                        </a:rPr>
                        <a:t>Labor Cost per Hour</a:t>
                      </a:r>
                      <a:endParaRPr kumimoji="0" lang="en-US" sz="1400" b="1" kern="1200" dirty="0">
                        <a:solidFill>
                          <a:schemeClr val="accent2"/>
                        </a:solidFill>
                        <a:latin typeface="Georgia" pitchFamily="18" charset="0"/>
                        <a:ea typeface="ＭＳ Ｐゴシック" pitchFamily="-112" charset="-128"/>
                        <a:cs typeface="Arial" pitchFamily="34" charset="0"/>
                      </a:endParaRPr>
                    </a:p>
                  </a:txBody>
                  <a:tcPr marT="45739" marB="45739">
                    <a:solidFill>
                      <a:schemeClr val="accent3">
                        <a:lumMod val="20000"/>
                        <a:lumOff val="80000"/>
                      </a:schemeClr>
                    </a:solidFill>
                  </a:tcPr>
                </a:tc>
                <a:tc>
                  <a:txBody>
                    <a:bodyPr/>
                    <a:lstStyle/>
                    <a:p>
                      <a:pPr marL="0" algn="ctr" rtl="0" eaLnBrk="1" latinLnBrk="0" hangingPunct="1"/>
                      <a:r>
                        <a:rPr kumimoji="0" lang="en-US" sz="1400" b="1" kern="1200" dirty="0" smtClean="0">
                          <a:solidFill>
                            <a:schemeClr val="accent2"/>
                          </a:solidFill>
                          <a:latin typeface="Georgia" pitchFamily="18" charset="0"/>
                          <a:ea typeface="ＭＳ Ｐゴシック" pitchFamily="-112" charset="-128"/>
                          <a:cs typeface="Arial" pitchFamily="34" charset="0"/>
                        </a:rPr>
                        <a:t>Time (in Hours) to Make One Unit</a:t>
                      </a:r>
                      <a:endParaRPr kumimoji="0" lang="en-US" sz="1400" b="1" kern="1200" dirty="0">
                        <a:solidFill>
                          <a:schemeClr val="accent2"/>
                        </a:solidFill>
                        <a:latin typeface="Georgia" pitchFamily="18" charset="0"/>
                        <a:ea typeface="ＭＳ Ｐゴシック" pitchFamily="-112" charset="-128"/>
                        <a:cs typeface="Arial" pitchFamily="34" charset="0"/>
                      </a:endParaRPr>
                    </a:p>
                  </a:txBody>
                  <a:tcPr marT="45739" marB="45739">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accent2"/>
                          </a:solidFill>
                          <a:latin typeface="Georgia" pitchFamily="18" charset="0"/>
                          <a:ea typeface="ＭＳ Ｐゴシック" pitchFamily="-112" charset="-128"/>
                          <a:cs typeface="Arial" pitchFamily="34" charset="0"/>
                        </a:rPr>
                        <a:t>Labor Cost per Unit</a:t>
                      </a:r>
                    </a:p>
                  </a:txBody>
                  <a:tcPr marT="45739" marB="45739">
                    <a:solidFill>
                      <a:schemeClr val="accent3">
                        <a:lumMod val="20000"/>
                        <a:lumOff val="80000"/>
                      </a:schemeClr>
                    </a:solidFill>
                  </a:tcPr>
                </a:tc>
              </a:tr>
              <a:tr h="304924">
                <a:tc>
                  <a:txBody>
                    <a:bodyPr/>
                    <a:lstStyle/>
                    <a:p>
                      <a:pPr marL="0" algn="ctr" rtl="0" eaLnBrk="1" latinLnBrk="0" hangingPunct="1"/>
                      <a:r>
                        <a:rPr kumimoji="0" lang="en-US" sz="1400" b="0" kern="1200" dirty="0" smtClean="0">
                          <a:solidFill>
                            <a:schemeClr val="bg2">
                              <a:lumMod val="20000"/>
                              <a:lumOff val="80000"/>
                            </a:schemeClr>
                          </a:solidFill>
                          <a:latin typeface="Georgia" pitchFamily="18" charset="0"/>
                          <a:ea typeface="ＭＳ Ｐゴシック" pitchFamily="-112" charset="-128"/>
                          <a:cs typeface="+mn-cs"/>
                        </a:rPr>
                        <a:t>$10.00</a:t>
                      </a:r>
                      <a:endParaRPr kumimoji="0" lang="en-US" sz="1400" b="0" kern="1200" dirty="0">
                        <a:solidFill>
                          <a:schemeClr val="bg2">
                            <a:lumMod val="20000"/>
                            <a:lumOff val="80000"/>
                          </a:schemeClr>
                        </a:solidFill>
                        <a:latin typeface="Georgia" pitchFamily="18" charset="0"/>
                        <a:ea typeface="ＭＳ Ｐゴシック" pitchFamily="-112" charset="-128"/>
                        <a:cs typeface="+mn-cs"/>
                      </a:endParaRPr>
                    </a:p>
                  </a:txBody>
                  <a:tcPr marT="45739" marB="45739">
                    <a:solidFill>
                      <a:schemeClr val="accent3">
                        <a:lumMod val="60000"/>
                        <a:lumOff val="40000"/>
                      </a:schemeClr>
                    </a:solidFill>
                  </a:tcPr>
                </a:tc>
                <a:tc>
                  <a:txBody>
                    <a:bodyPr/>
                    <a:lstStyle/>
                    <a:p>
                      <a:pPr marL="0" algn="ctr" rtl="0" eaLnBrk="1" latinLnBrk="0" hangingPunct="1"/>
                      <a:r>
                        <a:rPr kumimoji="0" lang="en-US" sz="1400" b="0" kern="1200" dirty="0" smtClean="0">
                          <a:solidFill>
                            <a:schemeClr val="bg2">
                              <a:lumMod val="20000"/>
                              <a:lumOff val="80000"/>
                            </a:schemeClr>
                          </a:solidFill>
                          <a:latin typeface="Georgia" pitchFamily="18" charset="0"/>
                          <a:ea typeface="ＭＳ Ｐゴシック" pitchFamily="-112" charset="-128"/>
                          <a:cs typeface="+mn-cs"/>
                        </a:rPr>
                        <a:t>12 hrs.</a:t>
                      </a:r>
                      <a:endParaRPr kumimoji="0" lang="en-US" sz="1400" b="0" kern="1200" dirty="0">
                        <a:solidFill>
                          <a:schemeClr val="bg2">
                            <a:lumMod val="20000"/>
                            <a:lumOff val="80000"/>
                          </a:schemeClr>
                        </a:solidFill>
                        <a:latin typeface="Georgia" pitchFamily="18" charset="0"/>
                        <a:ea typeface="ＭＳ Ｐゴシック" pitchFamily="-112" charset="-128"/>
                        <a:cs typeface="+mn-cs"/>
                      </a:endParaRPr>
                    </a:p>
                  </a:txBody>
                  <a:tcPr marT="45739" marB="45739">
                    <a:solidFill>
                      <a:schemeClr val="accent3">
                        <a:lumMod val="60000"/>
                        <a:lumOff val="40000"/>
                      </a:schemeClr>
                    </a:solidFill>
                  </a:tcPr>
                </a:tc>
                <a:tc>
                  <a:txBody>
                    <a:bodyPr/>
                    <a:lstStyle/>
                    <a:p>
                      <a:pPr marL="0" algn="l" rtl="0" eaLnBrk="1" latinLnBrk="0" hangingPunct="1">
                        <a:tabLst>
                          <a:tab pos="1712913" algn="r"/>
                        </a:tabLst>
                      </a:pPr>
                      <a:r>
                        <a:rPr kumimoji="0" lang="en-US" sz="1400" b="0" kern="1200" dirty="0" smtClean="0">
                          <a:solidFill>
                            <a:schemeClr val="bg2">
                              <a:lumMod val="20000"/>
                              <a:lumOff val="80000"/>
                            </a:schemeClr>
                          </a:solidFill>
                          <a:latin typeface="Georgia" pitchFamily="18" charset="0"/>
                          <a:ea typeface="ＭＳ Ｐゴシック" pitchFamily="-112" charset="-128"/>
                          <a:cs typeface="+mn-cs"/>
                        </a:rPr>
                        <a:t>	$120.00</a:t>
                      </a:r>
                      <a:endParaRPr kumimoji="0" lang="en-US" sz="1400" b="0" kern="1200" dirty="0">
                        <a:solidFill>
                          <a:schemeClr val="bg2">
                            <a:lumMod val="20000"/>
                            <a:lumOff val="80000"/>
                          </a:schemeClr>
                        </a:solidFill>
                        <a:latin typeface="Georgia" pitchFamily="18" charset="0"/>
                        <a:ea typeface="ＭＳ Ｐゴシック" pitchFamily="-112" charset="-128"/>
                        <a:cs typeface="+mn-cs"/>
                      </a:endParaRPr>
                    </a:p>
                  </a:txBody>
                  <a:tcPr marT="45739" marB="45739">
                    <a:solidFill>
                      <a:schemeClr val="accent3">
                        <a:lumMod val="60000"/>
                        <a:lumOff val="40000"/>
                      </a:schemeClr>
                    </a:solidFill>
                  </a:tcPr>
                </a:tc>
              </a:tr>
              <a:tr h="548306">
                <a:tc gridSpan="2">
                  <a:txBody>
                    <a:bodyPr/>
                    <a:lstStyle/>
                    <a:p>
                      <a:pPr algn="r"/>
                      <a:r>
                        <a:rPr kumimoji="0" lang="en-US" sz="1400" b="1" kern="1200" dirty="0" smtClean="0">
                          <a:solidFill>
                            <a:schemeClr val="accent1"/>
                          </a:solidFill>
                          <a:latin typeface="Georgia" pitchFamily="18" charset="0"/>
                          <a:ea typeface="ＭＳ Ｐゴシック" pitchFamily="-112" charset="-128"/>
                          <a:cs typeface="Arial" pitchFamily="34" charset="0"/>
                        </a:rPr>
                        <a:t>Total Labor Cost per Unit</a:t>
                      </a:r>
                      <a:endParaRPr kumimoji="0" lang="en-US" sz="1400" b="1" kern="1200" dirty="0">
                        <a:solidFill>
                          <a:schemeClr val="accent1"/>
                        </a:solidFill>
                        <a:latin typeface="Georgia" pitchFamily="18" charset="0"/>
                        <a:ea typeface="ＭＳ Ｐゴシック" pitchFamily="-112" charset="-128"/>
                        <a:cs typeface="Arial" pitchFamily="34" charset="0"/>
                      </a:endParaRPr>
                    </a:p>
                  </a:txBody>
                  <a:tcPr marT="45739" marB="45739">
                    <a:solidFill>
                      <a:schemeClr val="accent3">
                        <a:lumMod val="20000"/>
                        <a:lumOff val="80000"/>
                      </a:schemeClr>
                    </a:solidFill>
                  </a:tcPr>
                </a:tc>
                <a:tc hMerge="1">
                  <a:txBody>
                    <a:bodyPr/>
                    <a:lstStyle/>
                    <a:p>
                      <a:endParaRPr lang="en-US" dirty="0"/>
                    </a:p>
                  </a:txBody>
                  <a:tcPr>
                    <a:solidFill>
                      <a:srgbClr val="E9EDF4"/>
                    </a:solidFill>
                  </a:tcPr>
                </a:tc>
                <a:tc>
                  <a:txBody>
                    <a:bodyPr/>
                    <a:lstStyle/>
                    <a:p>
                      <a:pPr marL="0" algn="l" rtl="0" eaLnBrk="1" latinLnBrk="0" hangingPunct="1">
                        <a:tabLst>
                          <a:tab pos="1712913" algn="r"/>
                        </a:tabLst>
                      </a:pPr>
                      <a:r>
                        <a:rPr kumimoji="0" lang="en-US" sz="1400" b="1" kern="1200" dirty="0" smtClean="0">
                          <a:solidFill>
                            <a:schemeClr val="accent2"/>
                          </a:solidFill>
                          <a:latin typeface="Georgia" pitchFamily="18" charset="0"/>
                          <a:ea typeface="ＭＳ Ｐゴシック" pitchFamily="-112" charset="-128"/>
                          <a:cs typeface="+mn-cs"/>
                        </a:rPr>
                        <a:t>	$120.00</a:t>
                      </a:r>
                      <a:endParaRPr kumimoji="0" lang="en-US" sz="1400" b="1" kern="1200" dirty="0">
                        <a:solidFill>
                          <a:schemeClr val="accent2"/>
                        </a:solidFill>
                        <a:latin typeface="Georgia" pitchFamily="18" charset="0"/>
                        <a:ea typeface="ＭＳ Ｐゴシック" pitchFamily="-112" charset="-128"/>
                        <a:cs typeface="+mn-cs"/>
                      </a:endParaRPr>
                    </a:p>
                  </a:txBody>
                  <a:tcPr marT="45739" marB="45739">
                    <a:solidFill>
                      <a:schemeClr val="accent3">
                        <a:lumMod val="20000"/>
                        <a:lumOff val="80000"/>
                      </a:schemeClr>
                    </a:solidFill>
                  </a:tcPr>
                </a:tc>
              </a:tr>
            </a:tbl>
          </a:graphicData>
        </a:graphic>
      </p:graphicFrame>
      <p:graphicFrame>
        <p:nvGraphicFramePr>
          <p:cNvPr id="8" name="Table 7"/>
          <p:cNvGraphicFramePr>
            <a:graphicFrameLocks noGrp="1"/>
          </p:cNvGraphicFramePr>
          <p:nvPr/>
        </p:nvGraphicFramePr>
        <p:xfrm>
          <a:off x="1447800" y="5715000"/>
          <a:ext cx="6083300" cy="609600"/>
        </p:xfrm>
        <a:graphic>
          <a:graphicData uri="http://schemas.openxmlformats.org/drawingml/2006/table">
            <a:tbl>
              <a:tblPr firstRow="1" bandRow="1">
                <a:tableStyleId>{5C22544A-7EE6-4342-B048-85BDC9FD1C3A}</a:tableStyleId>
              </a:tblPr>
              <a:tblGrid>
                <a:gridCol w="2501900"/>
                <a:gridCol w="3581400"/>
              </a:tblGrid>
              <a:tr h="609600">
                <a:tc>
                  <a:txBody>
                    <a:bodyPr/>
                    <a:lstStyle/>
                    <a:p>
                      <a:pPr marL="0" algn="r" rtl="0" eaLnBrk="1" latinLnBrk="0" hangingPunct="1"/>
                      <a:r>
                        <a:rPr kumimoji="0" lang="en-US" sz="2000" b="1" kern="1200" dirty="0" smtClean="0">
                          <a:solidFill>
                            <a:schemeClr val="tx1"/>
                          </a:solidFill>
                          <a:latin typeface="Arial" pitchFamily="34" charset="0"/>
                          <a:ea typeface="ＭＳ Ｐゴシック" pitchFamily="-112" charset="-128"/>
                          <a:cs typeface="Arial" pitchFamily="34" charset="0"/>
                        </a:rPr>
                        <a:t>COGS (per Unit)</a:t>
                      </a:r>
                      <a:endParaRPr kumimoji="0" lang="en-US" sz="2000" b="1" kern="1200" dirty="0">
                        <a:solidFill>
                          <a:schemeClr val="tx1"/>
                        </a:solidFill>
                        <a:latin typeface="Arial" pitchFamily="34" charset="0"/>
                        <a:ea typeface="ＭＳ Ｐゴシック" pitchFamily="-112" charset="-128"/>
                        <a:cs typeface="Arial" pitchFamily="34" charset="0"/>
                      </a:endParaRPr>
                    </a:p>
                  </a:txBody>
                  <a:tcPr marT="45739" marB="45739" anchor="ctr">
                    <a:solidFill>
                      <a:schemeClr val="accent2"/>
                    </a:solidFill>
                  </a:tcPr>
                </a:tc>
                <a:tc>
                  <a:txBody>
                    <a:bodyPr/>
                    <a:lstStyle/>
                    <a:p>
                      <a:pPr marL="0" algn="r" rtl="0" eaLnBrk="1" latinLnBrk="0" hangingPunct="1">
                        <a:tabLst>
                          <a:tab pos="3311525" algn="r"/>
                        </a:tabLst>
                      </a:pPr>
                      <a:r>
                        <a:rPr kumimoji="0" lang="en-US" sz="2400" b="1" kern="1200" dirty="0" smtClean="0">
                          <a:solidFill>
                            <a:schemeClr val="tx1"/>
                          </a:solidFill>
                          <a:latin typeface="Georgia" pitchFamily="18" charset="0"/>
                          <a:ea typeface="ＭＳ Ｐゴシック" pitchFamily="-112" charset="-128"/>
                          <a:cs typeface="+mn-cs"/>
                        </a:rPr>
                        <a:t>$165.00</a:t>
                      </a:r>
                      <a:endParaRPr kumimoji="0" lang="en-US" sz="2400" b="1" kern="1200" dirty="0">
                        <a:solidFill>
                          <a:schemeClr val="tx1"/>
                        </a:solidFill>
                        <a:latin typeface="Georgia" pitchFamily="18" charset="0"/>
                        <a:ea typeface="ＭＳ Ｐゴシック" pitchFamily="-112" charset="-128"/>
                        <a:cs typeface="+mn-cs"/>
                      </a:endParaRPr>
                    </a:p>
                  </a:txBody>
                  <a:tcPr marT="45739" marB="45739" anchor="ctr">
                    <a:solidFill>
                      <a:schemeClr val="accent2"/>
                    </a:solidFill>
                  </a:tcPr>
                </a:tc>
              </a:tr>
            </a:tbl>
          </a:graphicData>
        </a:graphic>
      </p:graphicFrame>
      <p:sp>
        <p:nvSpPr>
          <p:cNvPr id="9" name="Rectangle 8"/>
          <p:cNvSpPr/>
          <p:nvPr/>
        </p:nvSpPr>
        <p:spPr>
          <a:xfrm>
            <a:off x="3276600" y="914400"/>
            <a:ext cx="3821880" cy="369332"/>
          </a:xfrm>
          <a:prstGeom prst="rect">
            <a:avLst/>
          </a:prstGeom>
        </p:spPr>
        <p:txBody>
          <a:bodyPr wrap="none">
            <a:spAutoFit/>
          </a:bodyPr>
          <a:lstStyle/>
          <a:p>
            <a:pPr>
              <a:spcBef>
                <a:spcPct val="50000"/>
              </a:spcBef>
              <a:defRPr/>
            </a:pPr>
            <a:r>
              <a:rPr lang="en-US" b="1" dirty="0" smtClean="0">
                <a:solidFill>
                  <a:schemeClr val="accent2"/>
                </a:solidFill>
                <a:latin typeface="Georgia" pitchFamily="18" charset="0"/>
              </a:rPr>
              <a:t>10 students, 2hrs/wk, 1 month</a:t>
            </a:r>
            <a:endParaRPr lang="en-US" b="1" dirty="0">
              <a:solidFill>
                <a:schemeClr val="accent2"/>
              </a:solidFill>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152400"/>
            <a:ext cx="8229600" cy="914400"/>
          </a:xfrm>
        </p:spPr>
        <p:txBody>
          <a:bodyPr/>
          <a:lstStyle/>
          <a:p>
            <a:pPr eaLnBrk="1" hangingPunct="1">
              <a:spcBef>
                <a:spcPts val="600"/>
              </a:spcBef>
            </a:pPr>
            <a:r>
              <a:rPr dirty="0" smtClean="0">
                <a:ln>
                  <a:noFill/>
                </a:ln>
                <a:ea typeface="ＭＳ Ｐゴシック" pitchFamily="34" charset="-128"/>
              </a:rPr>
              <a:t>Economics of One Unit</a:t>
            </a:r>
            <a:endParaRPr sz="1400" i="1" dirty="0" smtClean="0">
              <a:ln>
                <a:noFill/>
              </a:ln>
              <a:solidFill>
                <a:srgbClr val="008000"/>
              </a:solidFill>
              <a:latin typeface="Myriad Web Pro"/>
              <a:ea typeface="ＭＳ Ｐゴシック" pitchFamily="34" charset="-128"/>
              <a:cs typeface="Arial" pitchFamily="34" charset="0"/>
            </a:endParaRPr>
          </a:p>
        </p:txBody>
      </p:sp>
      <p:pic>
        <p:nvPicPr>
          <p:cNvPr id="22531"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2" name="Table 1"/>
          <p:cNvGraphicFramePr>
            <a:graphicFrameLocks noGrp="1"/>
          </p:cNvGraphicFramePr>
          <p:nvPr/>
        </p:nvGraphicFramePr>
        <p:xfrm>
          <a:off x="827088" y="2176463"/>
          <a:ext cx="7696200" cy="3733798"/>
        </p:xfrm>
        <a:graphic>
          <a:graphicData uri="http://schemas.openxmlformats.org/drawingml/2006/table">
            <a:tbl>
              <a:tblPr firstRow="1" bandRow="1">
                <a:tableStyleId>{5C22544A-7EE6-4342-B048-85BDC9FD1C3A}</a:tableStyleId>
              </a:tblPr>
              <a:tblGrid>
                <a:gridCol w="5267701"/>
                <a:gridCol w="2428499"/>
              </a:tblGrid>
              <a:tr h="708312">
                <a:tc>
                  <a:txBody>
                    <a:bodyPr/>
                    <a:lstStyle/>
                    <a:p>
                      <a:pPr marL="0" indent="0"/>
                      <a:r>
                        <a:rPr lang="en-US" sz="2000" b="1" dirty="0" smtClean="0">
                          <a:solidFill>
                            <a:schemeClr val="accent1"/>
                          </a:solidFill>
                          <a:latin typeface="Georgia" pitchFamily="18" charset="0"/>
                          <a:cs typeface="Arial" pitchFamily="34" charset="0"/>
                        </a:rPr>
                        <a:t>Selling Price (per Unit)</a:t>
                      </a:r>
                      <a:endParaRPr lang="en-US" sz="2000" b="1" dirty="0">
                        <a:solidFill>
                          <a:schemeClr val="accent1"/>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2174875" algn="r"/>
                        </a:tabLst>
                      </a:pPr>
                      <a:r>
                        <a:rPr lang="en-US" sz="2000" b="1" dirty="0" smtClean="0">
                          <a:solidFill>
                            <a:schemeClr val="accent1"/>
                          </a:solidFill>
                          <a:latin typeface="Georgia" pitchFamily="18" charset="0"/>
                          <a:cs typeface="Arial" pitchFamily="34" charset="0"/>
                        </a:rPr>
                        <a:t>	$800.00</a:t>
                      </a:r>
                      <a:endParaRPr lang="en-US" sz="2000" b="1" dirty="0">
                        <a:solidFill>
                          <a:schemeClr val="accent1"/>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708312">
                <a:tc>
                  <a:txBody>
                    <a:bodyPr/>
                    <a:lstStyle/>
                    <a:p>
                      <a:r>
                        <a:rPr lang="en-US" sz="2000" b="1" dirty="0" smtClean="0">
                          <a:solidFill>
                            <a:schemeClr val="accent1"/>
                          </a:solidFill>
                          <a:latin typeface="Georgia" pitchFamily="18" charset="0"/>
                          <a:cs typeface="Arial" pitchFamily="34" charset="0"/>
                        </a:rPr>
                        <a:t>COGS (per Unit)</a:t>
                      </a:r>
                      <a:endParaRPr lang="en-US" sz="2000" b="1" dirty="0">
                        <a:solidFill>
                          <a:schemeClr val="accent1"/>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2174875" algn="r"/>
                        </a:tabLst>
                      </a:pPr>
                      <a:r>
                        <a:rPr lang="en-US" sz="2000" b="1" dirty="0" smtClean="0">
                          <a:solidFill>
                            <a:schemeClr val="accent1"/>
                          </a:solidFill>
                          <a:latin typeface="Georgia" pitchFamily="18" charset="0"/>
                          <a:cs typeface="Arial" pitchFamily="34" charset="0"/>
                        </a:rPr>
                        <a:t>	$165.00</a:t>
                      </a:r>
                      <a:endParaRPr lang="en-US" sz="2000" b="1" dirty="0">
                        <a:solidFill>
                          <a:schemeClr val="accent1"/>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819604">
                <a:tc>
                  <a:txBody>
                    <a:bodyPr/>
                    <a:lstStyle/>
                    <a:p>
                      <a:r>
                        <a:rPr lang="en-US" sz="2000" b="1" dirty="0" smtClean="0">
                          <a:solidFill>
                            <a:schemeClr val="accent1"/>
                          </a:solidFill>
                          <a:latin typeface="Georgia" pitchFamily="18" charset="0"/>
                          <a:cs typeface="Arial" pitchFamily="34" charset="0"/>
                        </a:rPr>
                        <a:t>Other Variable Expenses (Gas)</a:t>
                      </a:r>
                      <a:endParaRPr lang="en-US" sz="2000" b="1" dirty="0">
                        <a:solidFill>
                          <a:schemeClr val="accent1"/>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2174875" algn="r"/>
                        </a:tabLst>
                      </a:pPr>
                      <a:r>
                        <a:rPr lang="en-US" sz="2000" b="1" dirty="0" smtClean="0">
                          <a:solidFill>
                            <a:schemeClr val="accent1"/>
                          </a:solidFill>
                          <a:latin typeface="Georgia" pitchFamily="18" charset="0"/>
                          <a:cs typeface="Arial" pitchFamily="34" charset="0"/>
                        </a:rPr>
                        <a:t>	$10.00</a:t>
                      </a:r>
                      <a:endParaRPr lang="en-US" sz="2000" b="1" dirty="0">
                        <a:solidFill>
                          <a:schemeClr val="accent1"/>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789258">
                <a:tc>
                  <a:txBody>
                    <a:bodyPr/>
                    <a:lstStyle/>
                    <a:p>
                      <a:r>
                        <a:rPr lang="en-US" sz="2000" b="1" dirty="0" smtClean="0">
                          <a:solidFill>
                            <a:schemeClr val="accent1"/>
                          </a:solidFill>
                          <a:latin typeface="Georgia" pitchFamily="18" charset="0"/>
                          <a:cs typeface="Arial" pitchFamily="34" charset="0"/>
                        </a:rPr>
                        <a:t>Total Variable Expenses (per Unit)</a:t>
                      </a:r>
                      <a:endParaRPr lang="en-US" sz="2000" b="1" dirty="0">
                        <a:solidFill>
                          <a:schemeClr val="accent1"/>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2174875" algn="r"/>
                        </a:tabLst>
                      </a:pPr>
                      <a:r>
                        <a:rPr lang="en-US" sz="2000" b="1" dirty="0" smtClean="0">
                          <a:solidFill>
                            <a:schemeClr val="accent1"/>
                          </a:solidFill>
                          <a:latin typeface="Georgia" pitchFamily="18" charset="0"/>
                          <a:cs typeface="Arial" pitchFamily="34" charset="0"/>
                        </a:rPr>
                        <a:t>	$175.00</a:t>
                      </a:r>
                      <a:endParaRPr lang="en-US" sz="2000" b="1" dirty="0">
                        <a:solidFill>
                          <a:schemeClr val="accent1"/>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708312">
                <a:tc>
                  <a:txBody>
                    <a:bodyPr/>
                    <a:lstStyle/>
                    <a:p>
                      <a:r>
                        <a:rPr lang="en-US" sz="2000" b="1" dirty="0" smtClean="0">
                          <a:solidFill>
                            <a:schemeClr val="bg2"/>
                          </a:solidFill>
                          <a:latin typeface="Georgia" pitchFamily="18" charset="0"/>
                          <a:cs typeface="Arial" pitchFamily="34" charset="0"/>
                        </a:rPr>
                        <a:t>Contribution Margin (per Unit)</a:t>
                      </a:r>
                      <a:endParaRPr lang="en-US" sz="2000" b="1" dirty="0">
                        <a:solidFill>
                          <a:schemeClr val="bg2"/>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tabLst>
                          <a:tab pos="2174875" algn="r"/>
                        </a:tabLst>
                      </a:pPr>
                      <a:r>
                        <a:rPr lang="en-US" sz="2000" b="1" dirty="0" smtClean="0">
                          <a:solidFill>
                            <a:schemeClr val="bg2"/>
                          </a:solidFill>
                          <a:latin typeface="Georgia" pitchFamily="18" charset="0"/>
                          <a:cs typeface="Arial" pitchFamily="34" charset="0"/>
                        </a:rPr>
                        <a:t>	$625.00</a:t>
                      </a:r>
                      <a:endParaRPr lang="en-US" sz="2000" b="1" dirty="0">
                        <a:solidFill>
                          <a:schemeClr val="bg2"/>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bl>
          </a:graphicData>
        </a:graphic>
      </p:graphicFrame>
      <p:sp>
        <p:nvSpPr>
          <p:cNvPr id="22552" name="Rectangle 2"/>
          <p:cNvSpPr>
            <a:spLocks noChangeArrowheads="1"/>
          </p:cNvSpPr>
          <p:nvPr/>
        </p:nvSpPr>
        <p:spPr bwMode="auto">
          <a:xfrm>
            <a:off x="849313" y="1249363"/>
            <a:ext cx="2579687" cy="647700"/>
          </a:xfrm>
          <a:prstGeom prst="rect">
            <a:avLst/>
          </a:prstGeom>
          <a:noFill/>
          <a:ln w="9525">
            <a:noFill/>
            <a:miter lim="800000"/>
            <a:headEnd/>
            <a:tailEnd/>
          </a:ln>
        </p:spPr>
        <p:txBody>
          <a:bodyPr>
            <a:spAutoFit/>
          </a:bodyPr>
          <a:lstStyle/>
          <a:p>
            <a:pPr>
              <a:spcBef>
                <a:spcPts val="600"/>
              </a:spcBef>
            </a:pPr>
            <a:r>
              <a:rPr lang="en-US" b="1" dirty="0">
                <a:solidFill>
                  <a:schemeClr val="accent3"/>
                </a:solidFill>
                <a:ea typeface="ＭＳ Ｐゴシック" pitchFamily="34" charset="-128"/>
              </a:rPr>
              <a:t>Description of One Unit of Sale:</a:t>
            </a:r>
          </a:p>
        </p:txBody>
      </p:sp>
      <p:sp>
        <p:nvSpPr>
          <p:cNvPr id="7" name="Text Box 274"/>
          <p:cNvSpPr txBox="1">
            <a:spLocks noChangeArrowheads="1"/>
          </p:cNvSpPr>
          <p:nvPr/>
        </p:nvSpPr>
        <p:spPr bwMode="auto">
          <a:xfrm>
            <a:off x="3429000" y="1250950"/>
            <a:ext cx="5105400" cy="36933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b="1" dirty="0" smtClean="0">
                <a:solidFill>
                  <a:schemeClr val="accent5">
                    <a:lumMod val="20000"/>
                    <a:lumOff val="80000"/>
                  </a:schemeClr>
                </a:solidFill>
                <a:latin typeface="Georgia" pitchFamily="18" charset="0"/>
                <a:cs typeface="Arial" pitchFamily="34" charset="0"/>
              </a:rPr>
              <a:t>10 students, 2hrs/wk, 1 month</a:t>
            </a:r>
            <a:endParaRPr lang="en-US" b="1" dirty="0">
              <a:solidFill>
                <a:schemeClr val="accent5">
                  <a:lumMod val="20000"/>
                  <a:lumOff val="80000"/>
                </a:schemeClr>
              </a:solidFill>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sz="4400" smtClean="0">
                <a:ln>
                  <a:noFill/>
                </a:ln>
                <a:ea typeface="ＭＳ Ｐゴシック" pitchFamily="34" charset="-128"/>
              </a:rPr>
              <a:t>Average Monthly Fixed Expenses</a:t>
            </a:r>
            <a:endParaRPr sz="1400" i="1" smtClean="0">
              <a:ln>
                <a:noFill/>
              </a:ln>
              <a:solidFill>
                <a:srgbClr val="008000"/>
              </a:solidFill>
              <a:latin typeface="Myriad Web Pro"/>
              <a:ea typeface="ＭＳ Ｐゴシック" pitchFamily="34" charset="-128"/>
            </a:endParaRPr>
          </a:p>
        </p:txBody>
      </p:sp>
      <p:graphicFrame>
        <p:nvGraphicFramePr>
          <p:cNvPr id="23942" name="Group 390"/>
          <p:cNvGraphicFramePr>
            <a:graphicFrameLocks noGrp="1"/>
          </p:cNvGraphicFramePr>
          <p:nvPr>
            <p:ph idx="1"/>
          </p:nvPr>
        </p:nvGraphicFramePr>
        <p:xfrm>
          <a:off x="457200" y="1828800"/>
          <a:ext cx="8229600" cy="3533607"/>
        </p:xfrm>
        <a:graphic>
          <a:graphicData uri="http://schemas.openxmlformats.org/drawingml/2006/table">
            <a:tbl>
              <a:tblPr/>
              <a:tblGrid>
                <a:gridCol w="4724400"/>
                <a:gridCol w="3505200"/>
              </a:tblGrid>
              <a:tr h="586875">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dirty="0" smtClean="0">
                          <a:solidFill>
                            <a:schemeClr val="bg2">
                              <a:lumMod val="20000"/>
                              <a:lumOff val="80000"/>
                            </a:schemeClr>
                          </a:solidFill>
                          <a:latin typeface="Arial" pitchFamily="34" charset="0"/>
                          <a:ea typeface="ＭＳ Ｐゴシック" pitchFamily="-112" charset="-128"/>
                          <a:cs typeface="Arial" pitchFamily="34" charset="0"/>
                        </a:rPr>
                        <a:t>Fixed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dirty="0" smtClean="0">
                          <a:solidFill>
                            <a:schemeClr val="bg2">
                              <a:lumMod val="20000"/>
                              <a:lumOff val="80000"/>
                            </a:schemeClr>
                          </a:solidFill>
                          <a:latin typeface="Arial" pitchFamily="34" charset="0"/>
                          <a:ea typeface="ＭＳ Ｐゴシック" pitchFamily="-112" charset="-128"/>
                          <a:cs typeface="Arial" pitchFamily="34" charset="0"/>
                        </a:rPr>
                        <a:t>Average Monthly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Insurance </a:t>
                      </a:r>
                      <a:r>
                        <a:rPr kumimoji="0" lang="en-US" sz="1400" b="1" i="0" u="none" strike="noStrike" kern="1200" cap="none" normalizeH="0" baseline="0" dirty="0" smtClean="0">
                          <a:ln>
                            <a:noFill/>
                          </a:ln>
                          <a:solidFill>
                            <a:schemeClr val="accent1"/>
                          </a:solidFill>
                          <a:effectLst/>
                          <a:latin typeface="Georgia" pitchFamily="18" charset="0"/>
                          <a:ea typeface="ＭＳ Ｐゴシック" pitchFamily="-112" charset="-128"/>
                          <a:cs typeface="Arial" pitchFamily="34" charset="0"/>
                        </a:rPr>
                        <a:t>( $1/2 million Liability)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	$75.00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Salary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	$50.00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Advertising </a:t>
                      </a:r>
                      <a:r>
                        <a:rPr kumimoji="0" lang="en-US" sz="1400" b="1" i="0" u="none" strike="noStrike" kern="1200" cap="none" normalizeH="0" baseline="0" dirty="0" smtClean="0">
                          <a:ln>
                            <a:noFill/>
                          </a:ln>
                          <a:solidFill>
                            <a:schemeClr val="accent1"/>
                          </a:solidFill>
                          <a:effectLst/>
                          <a:latin typeface="Georgia" pitchFamily="18" charset="0"/>
                          <a:ea typeface="ＭＳ Ｐゴシック" pitchFamily="-112" charset="-128"/>
                          <a:cs typeface="Arial" pitchFamily="34" charset="0"/>
                        </a:rPr>
                        <a:t>( flyers, word of mouth)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	$12.00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Rent (YMCA)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	$400.00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Depreciation </a:t>
                      </a:r>
                      <a:r>
                        <a:rPr kumimoji="0" lang="en-US" sz="14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(Computer, phone etc.)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	$67.00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Utilities </a:t>
                      </a:r>
                      <a:r>
                        <a:rPr kumimoji="0" lang="en-US" sz="14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(internet, Telephone etc.)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solidFill>
                          <a:effectLst/>
                          <a:latin typeface="Georgia" pitchFamily="18" charset="0"/>
                          <a:ea typeface="ＭＳ Ｐゴシック" pitchFamily="-112" charset="-128"/>
                          <a:cs typeface="Arial" pitchFamily="34" charset="0"/>
                        </a:rPr>
                        <a:t>	$40.00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rgbClr val="E9EDF4"/>
                          </a:solidFill>
                          <a:effectLst/>
                          <a:latin typeface="Georgia" pitchFamily="18" charset="0"/>
                          <a:ea typeface="ＭＳ Ｐゴシック" pitchFamily="-112" charset="-128"/>
                          <a:cs typeface="Arial" pitchFamily="34" charset="0"/>
                        </a:rPr>
                        <a:t>Total Average Monthly Fixed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2400" b="1" i="0" u="none" strike="noStrike" cap="none" normalizeH="0" baseline="0" dirty="0" smtClean="0">
                          <a:ln>
                            <a:noFill/>
                          </a:ln>
                          <a:solidFill>
                            <a:srgbClr val="E9EDF4"/>
                          </a:solidFill>
                          <a:effectLst/>
                          <a:latin typeface="Georgia" pitchFamily="18" charset="0"/>
                          <a:ea typeface="ＭＳ Ｐゴシック" pitchFamily="-112" charset="-128"/>
                          <a:cs typeface="Arial" pitchFamily="34" charset="0"/>
                        </a:rPr>
                        <a:t>	$644.00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pic>
        <p:nvPicPr>
          <p:cNvPr id="23590"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1325562"/>
          </a:xfrm>
        </p:spPr>
        <p:txBody>
          <a:bodyPr>
            <a:normAutofit fontScale="90000"/>
          </a:bodyPr>
          <a:lstStyle/>
          <a:p>
            <a:pPr eaLnBrk="1" hangingPunct="1"/>
            <a:r>
              <a:rPr sz="4700" dirty="0" smtClean="0">
                <a:ln>
                  <a:noFill/>
                </a:ln>
                <a:ea typeface="ＭＳ Ｐゴシック" pitchFamily="34" charset="-128"/>
              </a:rPr>
              <a:t>Time-Management Plan</a:t>
            </a:r>
            <a:r>
              <a:rPr dirty="0" smtClean="0">
                <a:ln>
                  <a:noFill/>
                </a:ln>
                <a:ea typeface="ＭＳ Ｐゴシック" pitchFamily="34" charset="-128"/>
              </a:rPr>
              <a:t/>
            </a:r>
            <a:br>
              <a:rPr dirty="0" smtClean="0">
                <a:ln>
                  <a:noFill/>
                </a:ln>
                <a:ea typeface="ＭＳ Ｐゴシック" pitchFamily="34" charset="-128"/>
              </a:rPr>
            </a:br>
            <a:r>
              <a:rPr sz="2800" i="1" dirty="0" smtClean="0">
                <a:ln>
                  <a:noFill/>
                </a:ln>
                <a:ea typeface="ＭＳ Ｐゴシック" pitchFamily="34" charset="-128"/>
              </a:rPr>
              <a:t>Schedule for a Typical Week</a:t>
            </a:r>
            <a:r>
              <a:rPr sz="1400" i="1" dirty="0" smtClean="0">
                <a:ln>
                  <a:noFill/>
                </a:ln>
                <a:solidFill>
                  <a:srgbClr val="008000"/>
                </a:solidFill>
                <a:ea typeface="ＭＳ Ｐゴシック" pitchFamily="34" charset="-128"/>
              </a:rPr>
              <a:t/>
            </a:r>
            <a:br>
              <a:rPr sz="1400" i="1" dirty="0" smtClean="0">
                <a:ln>
                  <a:noFill/>
                </a:ln>
                <a:solidFill>
                  <a:srgbClr val="008000"/>
                </a:solidFill>
                <a:ea typeface="ＭＳ Ｐゴシック" pitchFamily="34" charset="-128"/>
              </a:rPr>
            </a:br>
            <a:endParaRPr sz="1400" i="1" dirty="0" smtClean="0">
              <a:ln>
                <a:noFill/>
              </a:ln>
              <a:solidFill>
                <a:srgbClr val="008000"/>
              </a:solidFill>
              <a:latin typeface="Myriad Web Pro"/>
              <a:ea typeface="ＭＳ Ｐゴシック" pitchFamily="34" charset="-128"/>
            </a:endParaRPr>
          </a:p>
        </p:txBody>
      </p:sp>
      <p:pic>
        <p:nvPicPr>
          <p:cNvPr id="24579"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24580" name="TextBox 1"/>
          <p:cNvSpPr txBox="1">
            <a:spLocks noChangeArrowheads="1"/>
          </p:cNvSpPr>
          <p:nvPr/>
        </p:nvSpPr>
        <p:spPr bwMode="auto">
          <a:xfrm>
            <a:off x="1981200" y="1524000"/>
            <a:ext cx="5029200" cy="369332"/>
          </a:xfrm>
          <a:prstGeom prst="rect">
            <a:avLst/>
          </a:prstGeom>
          <a:noFill/>
          <a:ln w="9525">
            <a:noFill/>
            <a:miter lim="800000"/>
            <a:headEnd/>
            <a:tailEnd/>
          </a:ln>
        </p:spPr>
        <p:txBody>
          <a:bodyPr>
            <a:spAutoFit/>
          </a:bodyPr>
          <a:lstStyle/>
          <a:p>
            <a:pPr algn="ctr"/>
            <a:r>
              <a:rPr lang="en-US" b="1" dirty="0" smtClean="0">
                <a:solidFill>
                  <a:srgbClr val="E9EDF4"/>
                </a:solidFill>
              </a:rPr>
              <a:t>Total Hours in a week = 168</a:t>
            </a:r>
            <a:endParaRPr lang="en-US" b="1" dirty="0">
              <a:solidFill>
                <a:srgbClr val="E9EDF4"/>
              </a:solidFill>
            </a:endParaRPr>
          </a:p>
        </p:txBody>
      </p:sp>
      <p:graphicFrame>
        <p:nvGraphicFramePr>
          <p:cNvPr id="2" name="Chart 1"/>
          <p:cNvGraphicFramePr/>
          <p:nvPr/>
        </p:nvGraphicFramePr>
        <p:xfrm>
          <a:off x="1676400" y="2286000"/>
          <a:ext cx="6705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hangingPunct="1"/>
            <a:r>
              <a:rPr dirty="0" smtClean="0">
                <a:ln>
                  <a:noFill/>
                </a:ln>
                <a:ea typeface="ＭＳ Ｐゴシック" pitchFamily="34" charset="-128"/>
              </a:rPr>
              <a:t>Monthly Sales Projections</a:t>
            </a:r>
            <a:br>
              <a:rPr dirty="0" smtClean="0">
                <a:ln>
                  <a:noFill/>
                </a:ln>
                <a:ea typeface="ＭＳ Ｐゴシック" pitchFamily="34" charset="-128"/>
              </a:rPr>
            </a:br>
            <a:r>
              <a:rPr sz="2800" i="1" dirty="0" smtClean="0">
                <a:ln>
                  <a:noFill/>
                </a:ln>
                <a:ea typeface="ＭＳ Ｐゴシック" pitchFamily="34" charset="-128"/>
              </a:rPr>
              <a:t>First Year </a:t>
            </a:r>
            <a:endParaRPr sz="2000" i="1" dirty="0" smtClean="0">
              <a:ln>
                <a:noFill/>
              </a:ln>
              <a:solidFill>
                <a:srgbClr val="008000"/>
              </a:solidFill>
              <a:latin typeface="Myriad Web Pro"/>
              <a:ea typeface="ＭＳ Ｐゴシック" pitchFamily="34" charset="-128"/>
            </a:endParaRPr>
          </a:p>
        </p:txBody>
      </p:sp>
      <p:graphicFrame>
        <p:nvGraphicFramePr>
          <p:cNvPr id="25603" name="Object 79"/>
          <p:cNvGraphicFramePr>
            <a:graphicFrameLocks noGrp="1" noChangeAspect="1"/>
          </p:cNvGraphicFramePr>
          <p:nvPr>
            <p:ph idx="1"/>
          </p:nvPr>
        </p:nvGraphicFramePr>
        <p:xfrm>
          <a:off x="1223963" y="2868613"/>
          <a:ext cx="6696075" cy="2600325"/>
        </p:xfrm>
        <a:graphic>
          <a:graphicData uri="http://schemas.openxmlformats.org/presentationml/2006/ole">
            <p:oleObj spid="_x0000_s25603" name="Worksheet" r:id="rId4" imgW="6696075" imgH="2600325" progId="Excel.Sheet.8">
              <p:embed/>
            </p:oleObj>
          </a:graphicData>
        </a:graphic>
      </p:graphicFrame>
      <p:sp>
        <p:nvSpPr>
          <p:cNvPr id="21515" name="Text Box 11"/>
          <p:cNvSpPr txBox="1">
            <a:spLocks noChangeArrowheads="1"/>
          </p:cNvSpPr>
          <p:nvPr/>
        </p:nvSpPr>
        <p:spPr bwMode="auto">
          <a:xfrm>
            <a:off x="6695715" y="1421082"/>
            <a:ext cx="1762486" cy="147732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bg2">
                    <a:lumMod val="20000"/>
                    <a:lumOff val="80000"/>
                  </a:schemeClr>
                </a:solidFill>
                <a:latin typeface="Arial" pitchFamily="34" charset="0"/>
                <a:ea typeface="ＭＳ Ｐゴシック" pitchFamily="-112" charset="-128"/>
                <a:cs typeface="Arial" pitchFamily="34" charset="0"/>
              </a:rPr>
              <a:t>Total Units Sold</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solidFill>
                <a:srgbClr val="FFFFFF"/>
              </a:solidFill>
            </a:endParaRPr>
          </a:p>
        </p:txBody>
      </p:sp>
      <p:pic>
        <p:nvPicPr>
          <p:cNvPr id="25607" name="Picture 13" descr="NFTE_SmallTagLock_PantoneC.eps"/>
          <p:cNvPicPr>
            <a:picLocks noChangeAspect="1"/>
          </p:cNvPicPr>
          <p:nvPr/>
        </p:nvPicPr>
        <p:blipFill>
          <a:blip r:embed="rId5" cstate="print"/>
          <a:srcRect/>
          <a:stretch>
            <a:fillRect/>
          </a:stretch>
        </p:blipFill>
        <p:spPr bwMode="auto">
          <a:xfrm>
            <a:off x="33338" y="6019800"/>
            <a:ext cx="1609725" cy="804863"/>
          </a:xfrm>
          <a:prstGeom prst="rect">
            <a:avLst/>
          </a:prstGeom>
          <a:noFill/>
          <a:ln w="9525">
            <a:noFill/>
            <a:miter lim="800000"/>
            <a:headEnd/>
            <a:tailEnd/>
          </a:ln>
        </p:spPr>
      </p:pic>
      <p:sp>
        <p:nvSpPr>
          <p:cNvPr id="7" name="TextBox 6"/>
          <p:cNvSpPr txBox="1"/>
          <p:nvPr/>
        </p:nvSpPr>
        <p:spPr>
          <a:xfrm>
            <a:off x="7042150" y="2159000"/>
            <a:ext cx="1143000" cy="36933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smtClean="0">
                <a:solidFill>
                  <a:schemeClr val="bg2">
                    <a:lumMod val="20000"/>
                    <a:lumOff val="80000"/>
                  </a:schemeClr>
                </a:solidFill>
                <a:latin typeface="Georgia" pitchFamily="18" charset="0"/>
              </a:rPr>
              <a:t>40</a:t>
            </a:r>
            <a:endParaRPr lang="en-US" b="1" dirty="0">
              <a:solidFill>
                <a:schemeClr val="bg2">
                  <a:lumMod val="20000"/>
                  <a:lumOff val="80000"/>
                </a:schemeClr>
              </a:solidFill>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a:t>Monthly Break-Even Units</a:t>
            </a:r>
            <a:endParaRPr sz="1400" i="1" dirty="0">
              <a:ln>
                <a:noFill/>
              </a:ln>
              <a:solidFill>
                <a:srgbClr val="008000"/>
              </a:solidFill>
              <a:latin typeface="Myriad Web Pro"/>
              <a:ea typeface="ＭＳ Ｐゴシック" pitchFamily="-112" charset="-128"/>
            </a:endParaRPr>
          </a:p>
        </p:txBody>
      </p:sp>
      <p:pic>
        <p:nvPicPr>
          <p:cNvPr id="26627"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26628" name="TextBox 3"/>
          <p:cNvSpPr txBox="1">
            <a:spLocks noChangeArrowheads="1"/>
          </p:cNvSpPr>
          <p:nvPr/>
        </p:nvSpPr>
        <p:spPr bwMode="auto">
          <a:xfrm>
            <a:off x="609600" y="3352800"/>
            <a:ext cx="7467600" cy="954088"/>
          </a:xfrm>
          <a:prstGeom prst="rect">
            <a:avLst/>
          </a:prstGeom>
          <a:noFill/>
          <a:ln w="9525">
            <a:noFill/>
            <a:miter lim="800000"/>
            <a:headEnd/>
            <a:tailEnd/>
          </a:ln>
        </p:spPr>
        <p:txBody>
          <a:bodyPr>
            <a:spAutoFit/>
          </a:bodyPr>
          <a:lstStyle/>
          <a:p>
            <a:r>
              <a:rPr lang="en-US" sz="2800" dirty="0"/>
              <a:t>In an average month, the company will begin to make a profit after selling </a:t>
            </a:r>
            <a:r>
              <a:rPr lang="en-US" sz="2800" dirty="0">
                <a:solidFill>
                  <a:schemeClr val="bg1"/>
                </a:solidFill>
              </a:rPr>
              <a:t>			</a:t>
            </a:r>
            <a:r>
              <a:rPr lang="en-US" sz="2800" dirty="0">
                <a:solidFill>
                  <a:schemeClr val="accent5"/>
                </a:solidFill>
              </a:rPr>
              <a:t>units.</a:t>
            </a:r>
          </a:p>
        </p:txBody>
      </p:sp>
      <p:sp>
        <p:nvSpPr>
          <p:cNvPr id="7" name="Text Box 274"/>
          <p:cNvSpPr txBox="1">
            <a:spLocks noChangeArrowheads="1"/>
          </p:cNvSpPr>
          <p:nvPr/>
        </p:nvSpPr>
        <p:spPr bwMode="auto">
          <a:xfrm>
            <a:off x="5257800" y="3886200"/>
            <a:ext cx="1600200" cy="400050"/>
          </a:xfrm>
          <a:prstGeom prst="rect">
            <a:avLst/>
          </a:pr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2000" b="1" dirty="0" smtClean="0">
                <a:solidFill>
                  <a:schemeClr val="accent5">
                    <a:lumMod val="20000"/>
                    <a:lumOff val="80000"/>
                  </a:schemeClr>
                </a:solidFill>
                <a:latin typeface="Georgia" pitchFamily="18" charset="0"/>
              </a:rPr>
              <a:t>1</a:t>
            </a:r>
            <a:endParaRPr lang="en-US" sz="2000" b="1" dirty="0">
              <a:solidFill>
                <a:schemeClr val="accent5">
                  <a:lumMod val="20000"/>
                  <a:lumOff val="80000"/>
                </a:schemeClr>
              </a:solidFill>
              <a:latin typeface="Georgia" pitchFamily="18" charset="0"/>
            </a:endParaRPr>
          </a:p>
        </p:txBody>
      </p:sp>
      <p:sp>
        <p:nvSpPr>
          <p:cNvPr id="3" name="TextBox 2"/>
          <p:cNvSpPr txBox="1"/>
          <p:nvPr/>
        </p:nvSpPr>
        <p:spPr>
          <a:xfrm>
            <a:off x="1143000" y="1752600"/>
            <a:ext cx="2987675" cy="338138"/>
          </a:xfrm>
          <a:prstGeom prst="rect">
            <a:avLst/>
          </a:prstGeom>
          <a:noFill/>
        </p:spPr>
        <p:txBody>
          <a:bodyPr>
            <a:spAutoFit/>
          </a:bodyPr>
          <a:lstStyle/>
          <a:p>
            <a:pPr>
              <a:defRPr/>
            </a:pPr>
            <a:r>
              <a:rPr lang="en-US" sz="1600" b="1" i="1" dirty="0" smtClean="0">
                <a:solidFill>
                  <a:schemeClr val="bg2">
                    <a:lumMod val="50000"/>
                  </a:schemeClr>
                </a:solidFill>
                <a:latin typeface="Georgia" pitchFamily="18" charset="0"/>
                <a:cs typeface="Arial" charset="0"/>
              </a:rPr>
              <a:t>Monthly </a:t>
            </a:r>
            <a:r>
              <a:rPr lang="en-US" sz="1600" b="1" i="1" dirty="0">
                <a:solidFill>
                  <a:schemeClr val="bg2">
                    <a:lumMod val="50000"/>
                  </a:schemeClr>
                </a:solidFill>
                <a:latin typeface="Georgia" pitchFamily="18" charset="0"/>
                <a:cs typeface="Arial" charset="0"/>
              </a:rPr>
              <a:t>Fixed </a:t>
            </a:r>
            <a:r>
              <a:rPr lang="en-US" sz="1600" b="1" i="1" dirty="0" smtClean="0">
                <a:solidFill>
                  <a:schemeClr val="bg2">
                    <a:lumMod val="50000"/>
                  </a:schemeClr>
                </a:solidFill>
                <a:latin typeface="Georgia" pitchFamily="18" charset="0"/>
                <a:cs typeface="Arial" charset="0"/>
              </a:rPr>
              <a:t>Expenses</a:t>
            </a:r>
            <a:endParaRPr lang="en-US" sz="1600" b="1" i="1" dirty="0">
              <a:solidFill>
                <a:schemeClr val="bg2">
                  <a:lumMod val="50000"/>
                </a:schemeClr>
              </a:solidFill>
              <a:latin typeface="Georgia" pitchFamily="18" charset="0"/>
              <a:cs typeface="Arial" charset="0"/>
            </a:endParaRPr>
          </a:p>
        </p:txBody>
      </p:sp>
      <p:cxnSp>
        <p:nvCxnSpPr>
          <p:cNvPr id="6" name="Straight Connector 5"/>
          <p:cNvCxnSpPr/>
          <p:nvPr/>
        </p:nvCxnSpPr>
        <p:spPr>
          <a:xfrm>
            <a:off x="914400" y="2090738"/>
            <a:ext cx="3429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2157413"/>
            <a:ext cx="3533775" cy="339725"/>
          </a:xfrm>
          <a:prstGeom prst="rect">
            <a:avLst/>
          </a:prstGeom>
          <a:noFill/>
        </p:spPr>
        <p:txBody>
          <a:bodyPr>
            <a:spAutoFit/>
          </a:bodyPr>
          <a:lstStyle/>
          <a:p>
            <a:pPr>
              <a:defRPr/>
            </a:pPr>
            <a:r>
              <a:rPr lang="en-US" sz="1600" b="1" i="1" dirty="0" smtClean="0">
                <a:solidFill>
                  <a:schemeClr val="bg2">
                    <a:lumMod val="50000"/>
                  </a:schemeClr>
                </a:solidFill>
                <a:latin typeface="Georgia" pitchFamily="18" charset="0"/>
                <a:cs typeface="Arial" charset="0"/>
              </a:rPr>
              <a:t>Contribution </a:t>
            </a:r>
            <a:r>
              <a:rPr lang="en-US" sz="1600" b="1" i="1" dirty="0">
                <a:solidFill>
                  <a:schemeClr val="bg2">
                    <a:lumMod val="50000"/>
                  </a:schemeClr>
                </a:solidFill>
                <a:latin typeface="Georgia" pitchFamily="18" charset="0"/>
                <a:cs typeface="Arial" charset="0"/>
              </a:rPr>
              <a:t>Margin per </a:t>
            </a:r>
            <a:r>
              <a:rPr lang="en-US" sz="1600" b="1" i="1" dirty="0" smtClean="0">
                <a:solidFill>
                  <a:schemeClr val="bg2">
                    <a:lumMod val="50000"/>
                  </a:schemeClr>
                </a:solidFill>
                <a:latin typeface="Georgia" pitchFamily="18" charset="0"/>
                <a:cs typeface="Arial" charset="0"/>
              </a:rPr>
              <a:t>Unit</a:t>
            </a:r>
            <a:endParaRPr lang="en-US" sz="1600" b="1" i="1" dirty="0">
              <a:solidFill>
                <a:schemeClr val="bg2">
                  <a:lumMod val="50000"/>
                </a:schemeClr>
              </a:solidFill>
              <a:latin typeface="Georgia" pitchFamily="18" charset="0"/>
              <a:cs typeface="Arial" charset="0"/>
            </a:endParaRPr>
          </a:p>
        </p:txBody>
      </p:sp>
      <p:sp>
        <p:nvSpPr>
          <p:cNvPr id="14" name="TextBox 13"/>
          <p:cNvSpPr txBox="1"/>
          <p:nvPr/>
        </p:nvSpPr>
        <p:spPr>
          <a:xfrm>
            <a:off x="4495800" y="1922463"/>
            <a:ext cx="457200" cy="338137"/>
          </a:xfrm>
          <a:prstGeom prst="rect">
            <a:avLst/>
          </a:prstGeom>
          <a:noFill/>
        </p:spPr>
        <p:txBody>
          <a:bodyPr>
            <a:spAutoFit/>
          </a:bodyPr>
          <a:lstStyle/>
          <a:p>
            <a:pPr algn="ctr">
              <a:defRPr/>
            </a:pPr>
            <a:r>
              <a:rPr lang="en-US" sz="1600" b="1" i="1" dirty="0">
                <a:solidFill>
                  <a:schemeClr val="bg2">
                    <a:lumMod val="50000"/>
                  </a:schemeClr>
                </a:solidFill>
                <a:latin typeface="Georgia" pitchFamily="18" charset="0"/>
                <a:cs typeface="Arial" charset="0"/>
              </a:rPr>
              <a:t>=</a:t>
            </a:r>
          </a:p>
        </p:txBody>
      </p:sp>
      <p:sp>
        <p:nvSpPr>
          <p:cNvPr id="15" name="TextBox 14"/>
          <p:cNvSpPr txBox="1"/>
          <p:nvPr/>
        </p:nvSpPr>
        <p:spPr>
          <a:xfrm>
            <a:off x="4964113" y="1922463"/>
            <a:ext cx="3321050" cy="338137"/>
          </a:xfrm>
          <a:prstGeom prst="rect">
            <a:avLst/>
          </a:prstGeom>
          <a:noFill/>
        </p:spPr>
        <p:txBody>
          <a:bodyPr>
            <a:spAutoFit/>
          </a:bodyPr>
          <a:lstStyle/>
          <a:p>
            <a:pPr>
              <a:defRPr/>
            </a:pPr>
            <a:r>
              <a:rPr lang="en-US" sz="1600" b="1" i="1" dirty="0" smtClean="0">
                <a:solidFill>
                  <a:schemeClr val="bg2">
                    <a:lumMod val="50000"/>
                  </a:schemeClr>
                </a:solidFill>
                <a:latin typeface="Georgia" pitchFamily="18" charset="0"/>
                <a:cs typeface="Arial" charset="0"/>
              </a:rPr>
              <a:t>Monthly </a:t>
            </a:r>
            <a:r>
              <a:rPr lang="en-US" sz="1600" b="1" i="1" dirty="0">
                <a:solidFill>
                  <a:schemeClr val="bg2">
                    <a:lumMod val="50000"/>
                  </a:schemeClr>
                </a:solidFill>
                <a:latin typeface="Georgia" pitchFamily="18" charset="0"/>
                <a:cs typeface="Arial" charset="0"/>
              </a:rPr>
              <a:t>Break-Even </a:t>
            </a:r>
            <a:r>
              <a:rPr lang="en-US" sz="1600" b="1" i="1" dirty="0" smtClean="0">
                <a:solidFill>
                  <a:schemeClr val="bg2">
                    <a:lumMod val="50000"/>
                  </a:schemeClr>
                </a:solidFill>
                <a:latin typeface="Georgia" pitchFamily="18" charset="0"/>
                <a:cs typeface="Arial" charset="0"/>
              </a:rPr>
              <a:t>Units</a:t>
            </a:r>
            <a:endParaRPr lang="en-US" sz="1600" b="1" i="1" dirty="0">
              <a:solidFill>
                <a:schemeClr val="bg2">
                  <a:lumMod val="50000"/>
                </a:schemeClr>
              </a:solidFill>
              <a:latin typeface="Georgia" pitchFamily="18"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152400"/>
            <a:ext cx="8229600" cy="1219200"/>
          </a:xfrm>
        </p:spPr>
        <p:txBody>
          <a:bodyPr>
            <a:normAutofit fontScale="90000"/>
          </a:bodyPr>
          <a:lstStyle/>
          <a:p>
            <a:pPr eaLnBrk="1" hangingPunct="1"/>
            <a:r>
              <a:rPr sz="4700" dirty="0" smtClean="0">
                <a:ln>
                  <a:noFill/>
                </a:ln>
                <a:ea typeface="ＭＳ Ｐゴシック" pitchFamily="34" charset="-128"/>
              </a:rPr>
              <a:t>Projected Yearly Income Statement</a:t>
            </a:r>
            <a:r>
              <a:rPr sz="4100" dirty="0" smtClean="0">
                <a:ln>
                  <a:noFill/>
                </a:ln>
                <a:ea typeface="ＭＳ Ｐゴシック" pitchFamily="34" charset="-128"/>
              </a:rPr>
              <a:t/>
            </a:r>
            <a:br>
              <a:rPr sz="4100" dirty="0" smtClean="0">
                <a:ln>
                  <a:noFill/>
                </a:ln>
                <a:ea typeface="ＭＳ Ｐゴシック" pitchFamily="34" charset="-128"/>
              </a:rPr>
            </a:br>
            <a:r>
              <a:rPr sz="2800" i="1" dirty="0" smtClean="0">
                <a:ln>
                  <a:noFill/>
                </a:ln>
                <a:ea typeface="ＭＳ Ｐゴシック" pitchFamily="34" charset="-128"/>
              </a:rPr>
              <a:t>First Year</a:t>
            </a:r>
            <a:endParaRPr sz="1400" i="1" dirty="0" smtClean="0">
              <a:ln>
                <a:noFill/>
              </a:ln>
              <a:solidFill>
                <a:srgbClr val="008000"/>
              </a:solidFill>
              <a:latin typeface="Myriad Web Pro"/>
              <a:ea typeface="ＭＳ Ｐゴシック" pitchFamily="34" charset="-128"/>
            </a:endParaRPr>
          </a:p>
        </p:txBody>
      </p:sp>
      <p:pic>
        <p:nvPicPr>
          <p:cNvPr id="27651"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3" name="Table 2"/>
          <p:cNvGraphicFramePr>
            <a:graphicFrameLocks noGrp="1"/>
          </p:cNvGraphicFramePr>
          <p:nvPr/>
        </p:nvGraphicFramePr>
        <p:xfrm>
          <a:off x="685800" y="1752600"/>
          <a:ext cx="7079671" cy="4111623"/>
        </p:xfrm>
        <a:graphic>
          <a:graphicData uri="http://schemas.openxmlformats.org/drawingml/2006/table">
            <a:tbl>
              <a:tblPr/>
              <a:tblGrid>
                <a:gridCol w="3079171"/>
                <a:gridCol w="2324100"/>
                <a:gridCol w="1676400"/>
              </a:tblGrid>
              <a:tr h="449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Selling Price per Unit</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charset="0"/>
                        </a:rPr>
                        <a:t>	$800.00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bg2">
                            <a:lumMod val="1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Number of Units Sold</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charset="0"/>
                        </a:rPr>
                        <a:t>	40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bg2">
                            <a:lumMod val="1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Total Sales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	$32,000.00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1814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	Variable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kern="1200"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	$400.00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Contribution Margin</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	$31,600.00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	Fixed Operating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kern="1200"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	$7,728.00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Pre-Tax Profit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	$23,872.00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     Taxes @ 15%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kern="1200" cap="none" normalizeH="0" baseline="0" dirty="0" smtClean="0">
                          <a:ln>
                            <a:noFill/>
                          </a:ln>
                          <a:solidFill>
                            <a:schemeClr val="bg2">
                              <a:lumMod val="10000"/>
                            </a:schemeClr>
                          </a:solidFill>
                          <a:effectLst/>
                          <a:latin typeface="Georgia" pitchFamily="18" charset="0"/>
                          <a:ea typeface="ＭＳ Ｐゴシック" pitchFamily="34" charset="-128"/>
                          <a:cs typeface="Arial" pitchFamily="34" charset="0"/>
                        </a:rPr>
                        <a:t>	$3,580.00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lumMod val="1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800" b="1" i="0" u="none" strike="noStrike" cap="none" normalizeH="0" baseline="0" dirty="0" smtClean="0">
                          <a:ln>
                            <a:noFill/>
                          </a:ln>
                          <a:solidFill>
                            <a:srgbClr val="E9EDF4"/>
                          </a:solidFill>
                          <a:effectLst/>
                          <a:latin typeface="Georgia" pitchFamily="18" charset="0"/>
                          <a:ea typeface="ＭＳ Ｐゴシック" pitchFamily="34" charset="-128"/>
                          <a:cs typeface="Arial" pitchFamily="34" charset="0"/>
                        </a:rPr>
                        <a:t>Net Profit</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E9EDF4"/>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800" b="1" i="0" u="none" strike="noStrike" kern="1200" cap="none" normalizeH="0" baseline="0" dirty="0" smtClean="0">
                          <a:ln>
                            <a:noFill/>
                          </a:ln>
                          <a:solidFill>
                            <a:srgbClr val="E9EDF4"/>
                          </a:solidFill>
                          <a:effectLst/>
                          <a:latin typeface="Georgia" pitchFamily="18" charset="0"/>
                          <a:ea typeface="ＭＳ Ｐゴシック" pitchFamily="34" charset="-128"/>
                          <a:cs typeface="Arial" pitchFamily="34" charset="0"/>
                        </a:rPr>
                        <a:t>	$20,291.20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p:cNvSpPr>
          <p:nvPr/>
        </p:nvSpPr>
        <p:spPr bwMode="auto">
          <a:xfrm>
            <a:off x="457200" y="114300"/>
            <a:ext cx="8229600" cy="800100"/>
          </a:xfrm>
          <a:prstGeom prst="rect">
            <a:avLst/>
          </a:prstGeom>
          <a:noFill/>
          <a:ln w="9525">
            <a:noFill/>
            <a:miter lim="800000"/>
            <a:headEnd/>
            <a:tailEnd/>
          </a:ln>
        </p:spPr>
        <p:txBody>
          <a:bodyPr anchor="ctr"/>
          <a:lstStyle/>
          <a:p>
            <a:pPr algn="ctr"/>
            <a:r>
              <a:rPr lang="en-US" sz="4200" b="1" dirty="0" smtClean="0">
                <a:solidFill>
                  <a:schemeClr val="accent5">
                    <a:lumMod val="20000"/>
                    <a:lumOff val="80000"/>
                  </a:schemeClr>
                </a:solidFill>
                <a:latin typeface="Century Gothic" pitchFamily="34" charset="0"/>
                <a:ea typeface="ＭＳ Ｐゴシック" pitchFamily="34" charset="-128"/>
              </a:rPr>
              <a:t>Start-Up Investment</a:t>
            </a:r>
            <a:endParaRPr lang="en-US" sz="4200" b="1" i="1" dirty="0">
              <a:solidFill>
                <a:schemeClr val="accent5">
                  <a:lumMod val="20000"/>
                  <a:lumOff val="80000"/>
                </a:schemeClr>
              </a:solidFill>
              <a:latin typeface="Century Gothic" pitchFamily="34" charset="0"/>
              <a:ea typeface="ＭＳ Ｐゴシック" pitchFamily="34" charset="-128"/>
            </a:endParaRPr>
          </a:p>
        </p:txBody>
      </p:sp>
      <p:pic>
        <p:nvPicPr>
          <p:cNvPr id="28675" name="Picture 13" descr="NFTE_SmallTagLock_PantoneC.eps"/>
          <p:cNvPicPr>
            <a:picLocks noChangeAspect="1"/>
          </p:cNvPicPr>
          <p:nvPr/>
        </p:nvPicPr>
        <p:blipFill>
          <a:blip r:embed="rId3" cstate="print"/>
          <a:srcRect/>
          <a:stretch>
            <a:fillRect/>
          </a:stretch>
        </p:blipFill>
        <p:spPr bwMode="auto">
          <a:xfrm>
            <a:off x="33338" y="6081713"/>
            <a:ext cx="1484312" cy="742950"/>
          </a:xfrm>
          <a:prstGeom prst="rect">
            <a:avLst/>
          </a:prstGeom>
          <a:noFill/>
          <a:ln w="9525">
            <a:noFill/>
            <a:miter lim="800000"/>
            <a:headEnd/>
            <a:tailEnd/>
          </a:ln>
        </p:spPr>
      </p:pic>
      <p:graphicFrame>
        <p:nvGraphicFramePr>
          <p:cNvPr id="2" name="Table 1"/>
          <p:cNvGraphicFramePr>
            <a:graphicFrameLocks noGrp="1"/>
          </p:cNvGraphicFramePr>
          <p:nvPr/>
        </p:nvGraphicFramePr>
        <p:xfrm>
          <a:off x="1524000" y="838200"/>
          <a:ext cx="5943600" cy="3118050"/>
        </p:xfrm>
        <a:graphic>
          <a:graphicData uri="http://schemas.openxmlformats.org/drawingml/2006/table">
            <a:tbl>
              <a:tblPr firstRow="1" bandRow="1">
                <a:tableStyleId>{5C22544A-7EE6-4342-B048-85BDC9FD1C3A}</a:tableStyleId>
              </a:tblPr>
              <a:tblGrid>
                <a:gridCol w="1981200"/>
                <a:gridCol w="2550795"/>
                <a:gridCol w="1411605"/>
              </a:tblGrid>
              <a:tr h="386149">
                <a:tc gridSpan="3">
                  <a:txBody>
                    <a:bodyPr/>
                    <a:lstStyle/>
                    <a:p>
                      <a:pPr algn="l"/>
                      <a:r>
                        <a:rPr kumimoji="0" lang="en-US" sz="2000" b="1" kern="1200" dirty="0" smtClean="0">
                          <a:solidFill>
                            <a:srgbClr val="E9EDF4"/>
                          </a:solidFill>
                          <a:latin typeface="Arial" pitchFamily="34" charset="0"/>
                          <a:ea typeface="+mn-ea"/>
                          <a:cs typeface="Arial" pitchFamily="34" charset="0"/>
                        </a:rPr>
                        <a:t>Start-Up Expenditures</a:t>
                      </a:r>
                      <a:endParaRPr lang="en-US" sz="1600" b="1" dirty="0">
                        <a:solidFill>
                          <a:srgbClr val="E9EDF4"/>
                        </a:solidFill>
                        <a:latin typeface="Arial" pitchFamily="34" charset="0"/>
                        <a:cs typeface="Arial" pitchFamily="34" charset="0"/>
                      </a:endParaRPr>
                    </a:p>
                  </a:txBody>
                  <a:tcPr marT="45686" marB="45686"/>
                </a:tc>
                <a:tc hMerge="1">
                  <a:txBody>
                    <a:bodyPr/>
                    <a:lstStyle/>
                    <a:p>
                      <a:pPr algn="ctr"/>
                      <a:endParaRPr lang="en-US" sz="1400" b="1" dirty="0">
                        <a:latin typeface="Myriad Web Pro"/>
                      </a:endParaRPr>
                    </a:p>
                  </a:txBody>
                  <a:tcPr marT="45686" marB="45686"/>
                </a:tc>
                <a:tc hMerge="1">
                  <a:txBody>
                    <a:bodyPr/>
                    <a:lstStyle/>
                    <a:p>
                      <a:pPr algn="ctr"/>
                      <a:endParaRPr lang="en-US" sz="1400" b="1" dirty="0">
                        <a:latin typeface="Myriad Web Pro"/>
                      </a:endParaRPr>
                    </a:p>
                  </a:txBody>
                  <a:tcPr marT="45686" marB="45686"/>
                </a:tc>
              </a:tr>
              <a:tr h="332248">
                <a:tc>
                  <a:txBody>
                    <a:bodyPr/>
                    <a:lstStyle/>
                    <a:p>
                      <a:pPr algn="ctr"/>
                      <a:r>
                        <a:rPr lang="en-US" sz="1400" b="1" dirty="0" smtClean="0">
                          <a:solidFill>
                            <a:schemeClr val="accent2"/>
                          </a:solidFill>
                          <a:latin typeface="Georgia" pitchFamily="18" charset="0"/>
                          <a:cs typeface="Arial" pitchFamily="34" charset="0"/>
                        </a:rPr>
                        <a:t>Item</a:t>
                      </a:r>
                      <a:endParaRPr lang="en-US" sz="1400" b="1" dirty="0">
                        <a:solidFill>
                          <a:schemeClr val="accent2"/>
                        </a:solidFill>
                        <a:latin typeface="Georgia" pitchFamily="18" charset="0"/>
                        <a:cs typeface="Arial" pitchFamily="34" charset="0"/>
                      </a:endParaRPr>
                    </a:p>
                  </a:txBody>
                  <a:tcPr marT="45686" marB="45686"/>
                </a:tc>
                <a:tc>
                  <a:txBody>
                    <a:bodyPr/>
                    <a:lstStyle/>
                    <a:p>
                      <a:pPr algn="ctr"/>
                      <a:r>
                        <a:rPr lang="en-US" sz="1400" b="1" dirty="0" smtClean="0">
                          <a:solidFill>
                            <a:schemeClr val="accent2"/>
                          </a:solidFill>
                          <a:latin typeface="Georgia" pitchFamily="18" charset="0"/>
                          <a:cs typeface="Arial" pitchFamily="34" charset="0"/>
                        </a:rPr>
                        <a:t>Where Will I Buy This?</a:t>
                      </a:r>
                      <a:endParaRPr lang="en-US" sz="1400" b="1" dirty="0">
                        <a:solidFill>
                          <a:schemeClr val="accent2"/>
                        </a:solidFill>
                        <a:latin typeface="Georgia" pitchFamily="18" charset="0"/>
                        <a:cs typeface="Arial" pitchFamily="34" charset="0"/>
                      </a:endParaRPr>
                    </a:p>
                  </a:txBody>
                  <a:tcPr marT="45686" marB="45686"/>
                </a:tc>
                <a:tc>
                  <a:txBody>
                    <a:bodyPr/>
                    <a:lstStyle/>
                    <a:p>
                      <a:pPr algn="ctr"/>
                      <a:r>
                        <a:rPr lang="en-US" sz="1400" b="1" dirty="0" smtClean="0">
                          <a:solidFill>
                            <a:schemeClr val="accent2"/>
                          </a:solidFill>
                          <a:latin typeface="Georgia" pitchFamily="18" charset="0"/>
                          <a:cs typeface="Arial" pitchFamily="34" charset="0"/>
                        </a:rPr>
                        <a:t>Cost</a:t>
                      </a:r>
                      <a:endParaRPr lang="en-US" sz="1400" b="1" dirty="0">
                        <a:solidFill>
                          <a:schemeClr val="accent2"/>
                        </a:solidFill>
                        <a:latin typeface="Georgia" pitchFamily="18" charset="0"/>
                        <a:cs typeface="Arial" pitchFamily="34" charset="0"/>
                      </a:endParaRPr>
                    </a:p>
                  </a:txBody>
                  <a:tcPr marT="45686" marB="45686"/>
                </a:tc>
              </a:tr>
              <a:tr h="332248">
                <a:tc>
                  <a:txBody>
                    <a:bodyPr/>
                    <a:lstStyle/>
                    <a:p>
                      <a:pPr algn="ctr"/>
                      <a:r>
                        <a:rPr lang="en-US" sz="1400" b="1" dirty="0" smtClean="0">
                          <a:solidFill>
                            <a:schemeClr val="accent2"/>
                          </a:solidFill>
                          <a:latin typeface="Georgia" pitchFamily="18" charset="0"/>
                          <a:cs typeface="Arial" pitchFamily="34" charset="0"/>
                        </a:rPr>
                        <a:t>DBA</a:t>
                      </a:r>
                      <a:endParaRPr lang="en-US" sz="1400" b="1" dirty="0">
                        <a:solidFill>
                          <a:schemeClr val="accent2"/>
                        </a:solidFill>
                        <a:latin typeface="Georgia" pitchFamily="18" charset="0"/>
                        <a:cs typeface="Arial" pitchFamily="34" charset="0"/>
                      </a:endParaRPr>
                    </a:p>
                  </a:txBody>
                  <a:tcPr marT="45686" marB="45686"/>
                </a:tc>
                <a:tc>
                  <a:txBody>
                    <a:bodyPr/>
                    <a:lstStyle/>
                    <a:p>
                      <a:pPr algn="ctr"/>
                      <a:r>
                        <a:rPr lang="en-US" sz="1400" b="1" dirty="0" smtClean="0">
                          <a:solidFill>
                            <a:schemeClr val="accent2"/>
                          </a:solidFill>
                          <a:latin typeface="Georgia" pitchFamily="18" charset="0"/>
                          <a:cs typeface="Arial" pitchFamily="34" charset="0"/>
                        </a:rPr>
                        <a:t>Hartford Study Hall</a:t>
                      </a:r>
                      <a:endParaRPr lang="en-US" sz="1400" b="1" dirty="0">
                        <a:solidFill>
                          <a:schemeClr val="accent2"/>
                        </a:solidFill>
                        <a:latin typeface="Georgia" pitchFamily="18" charset="0"/>
                        <a:cs typeface="Arial" pitchFamily="34" charset="0"/>
                      </a:endParaRPr>
                    </a:p>
                  </a:txBody>
                  <a:tcPr marT="45686" marB="45686"/>
                </a:tc>
                <a:tc>
                  <a:txBody>
                    <a:bodyPr/>
                    <a:lstStyle/>
                    <a:p>
                      <a:pPr algn="l">
                        <a:tabLst>
                          <a:tab pos="1147763" algn="r"/>
                        </a:tabLst>
                      </a:pPr>
                      <a:r>
                        <a:rPr lang="en-US" sz="1400" b="1" dirty="0" smtClean="0">
                          <a:solidFill>
                            <a:schemeClr val="accent2"/>
                          </a:solidFill>
                          <a:latin typeface="Georgia" pitchFamily="18" charset="0"/>
                          <a:cs typeface="Arial" pitchFamily="34" charset="0"/>
                        </a:rPr>
                        <a:t>	$10.00</a:t>
                      </a:r>
                      <a:endParaRPr lang="en-US" sz="1400" b="1" dirty="0">
                        <a:solidFill>
                          <a:schemeClr val="accent2"/>
                        </a:solidFill>
                        <a:latin typeface="Georgia" pitchFamily="18" charset="0"/>
                        <a:cs typeface="Arial" pitchFamily="34" charset="0"/>
                      </a:endParaRPr>
                    </a:p>
                  </a:txBody>
                  <a:tcPr marT="45686" marB="45686"/>
                </a:tc>
              </a:tr>
              <a:tr h="5049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Georgia" pitchFamily="18" charset="0"/>
                          <a:cs typeface="Arial" pitchFamily="34" charset="0"/>
                        </a:rPr>
                        <a:t>Computer &amp; Cell Phone</a:t>
                      </a: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Georgia" pitchFamily="18" charset="0"/>
                          <a:cs typeface="Arial" pitchFamily="34" charset="0"/>
                        </a:rPr>
                        <a:t>Already own</a:t>
                      </a:r>
                    </a:p>
                  </a:txBody>
                  <a:tcPr marT="45686" marB="45686"/>
                </a:tc>
                <a:tc>
                  <a:txBody>
                    <a:bodyPr/>
                    <a:lstStyle/>
                    <a:p>
                      <a:pPr algn="l">
                        <a:tabLst>
                          <a:tab pos="1147763" algn="r"/>
                        </a:tabLst>
                      </a:pPr>
                      <a:r>
                        <a:rPr lang="en-US" sz="1400" b="1" dirty="0" smtClean="0">
                          <a:solidFill>
                            <a:schemeClr val="accent2"/>
                          </a:solidFill>
                          <a:latin typeface="Georgia" pitchFamily="18" charset="0"/>
                          <a:cs typeface="Arial" pitchFamily="34" charset="0"/>
                        </a:rPr>
                        <a:t>	$0.00</a:t>
                      </a:r>
                      <a:endParaRPr lang="en-US" sz="1400" b="1" dirty="0">
                        <a:solidFill>
                          <a:schemeClr val="accent2"/>
                        </a:solidFill>
                        <a:latin typeface="Georgia" pitchFamily="18" charset="0"/>
                        <a:cs typeface="Arial" pitchFamily="34" charset="0"/>
                      </a:endParaRPr>
                    </a:p>
                  </a:txBody>
                  <a:tcPr marT="45686" marB="45686"/>
                </a:tc>
              </a:tr>
              <a:tr h="57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Georgia" pitchFamily="18" charset="0"/>
                          <a:cs typeface="Arial" pitchFamily="34" charset="0"/>
                        </a:rPr>
                        <a:t>Business Cards (250)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accent2"/>
                        </a:solidFill>
                        <a:latin typeface="Georgia" pitchFamily="18" charset="0"/>
                        <a:cs typeface="Arial"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Georgia" pitchFamily="18" charset="0"/>
                          <a:cs typeface="Arial" pitchFamily="34" charset="0"/>
                        </a:rPr>
                        <a:t>Vistaprint.com</a:t>
                      </a:r>
                    </a:p>
                  </a:txBody>
                  <a:tcPr marT="45686" marB="45686"/>
                </a:tc>
                <a:tc>
                  <a:txBody>
                    <a:bodyPr/>
                    <a:lstStyle/>
                    <a:p>
                      <a:pPr algn="l">
                        <a:tabLst>
                          <a:tab pos="1147763" algn="r"/>
                        </a:tabLst>
                      </a:pPr>
                      <a:r>
                        <a:rPr lang="en-US" sz="1400" b="1" dirty="0" smtClean="0">
                          <a:solidFill>
                            <a:schemeClr val="accent2"/>
                          </a:solidFill>
                          <a:latin typeface="Georgia" pitchFamily="18" charset="0"/>
                          <a:cs typeface="Arial" pitchFamily="34" charset="0"/>
                        </a:rPr>
                        <a:t>	$3.99</a:t>
                      </a:r>
                      <a:endParaRPr lang="en-US" sz="1400" b="1" dirty="0">
                        <a:solidFill>
                          <a:schemeClr val="accent2"/>
                        </a:solidFill>
                        <a:latin typeface="Georgia" pitchFamily="18" charset="0"/>
                        <a:cs typeface="Arial" pitchFamily="34" charset="0"/>
                      </a:endParaRPr>
                    </a:p>
                  </a:txBody>
                  <a:tcPr marT="45686" marB="45686"/>
                </a:tc>
              </a:tr>
              <a:tr h="47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Georgia" pitchFamily="18" charset="0"/>
                          <a:cs typeface="Arial" pitchFamily="34" charset="0"/>
                        </a:rPr>
                        <a:t>Stereo</a:t>
                      </a:r>
                      <a:r>
                        <a:rPr lang="en-US" sz="1400" b="1" baseline="0" dirty="0" smtClean="0">
                          <a:solidFill>
                            <a:schemeClr val="accent2"/>
                          </a:solidFill>
                          <a:latin typeface="Georgia" pitchFamily="18" charset="0"/>
                          <a:cs typeface="Arial" pitchFamily="34" charset="0"/>
                        </a:rPr>
                        <a:t> System</a:t>
                      </a:r>
                      <a:endParaRPr lang="en-US" sz="1400" b="1" dirty="0" smtClean="0">
                        <a:solidFill>
                          <a:schemeClr val="accent2"/>
                        </a:solidFill>
                        <a:latin typeface="Georgia" pitchFamily="18" charset="0"/>
                        <a:cs typeface="Arial"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Georgia" pitchFamily="18" charset="0"/>
                          <a:cs typeface="Arial" pitchFamily="34" charset="0"/>
                        </a:rPr>
                        <a:t>Already own</a:t>
                      </a:r>
                    </a:p>
                  </a:txBody>
                  <a:tcPr marT="45686" marB="45686"/>
                </a:tc>
                <a:tc>
                  <a:txBody>
                    <a:bodyPr/>
                    <a:lstStyle/>
                    <a:p>
                      <a:pPr algn="l">
                        <a:tabLst>
                          <a:tab pos="1147763" algn="r"/>
                        </a:tabLst>
                      </a:pPr>
                      <a:r>
                        <a:rPr lang="en-US" sz="1400" b="1" dirty="0" smtClean="0">
                          <a:solidFill>
                            <a:schemeClr val="accent2"/>
                          </a:solidFill>
                          <a:latin typeface="Georgia" pitchFamily="18" charset="0"/>
                          <a:cs typeface="Arial" pitchFamily="34" charset="0"/>
                        </a:rPr>
                        <a:t>	$0.00</a:t>
                      </a:r>
                      <a:endParaRPr lang="en-US" sz="1400" b="1" dirty="0">
                        <a:solidFill>
                          <a:schemeClr val="accent2"/>
                        </a:solidFill>
                        <a:latin typeface="Georgia" pitchFamily="18" charset="0"/>
                        <a:cs typeface="Arial" pitchFamily="34" charset="0"/>
                      </a:endParaRPr>
                    </a:p>
                  </a:txBody>
                  <a:tcPr marT="45686" marB="45686"/>
                </a:tc>
              </a:tr>
              <a:tr h="332248">
                <a:tc gridSpan="2">
                  <a:txBody>
                    <a:bodyPr/>
                    <a:lstStyle/>
                    <a:p>
                      <a:pPr algn="r"/>
                      <a:r>
                        <a:rPr lang="en-US" sz="1400" b="1" dirty="0" smtClean="0">
                          <a:solidFill>
                            <a:schemeClr val="accent2"/>
                          </a:solidFill>
                          <a:latin typeface="Georgia" pitchFamily="18" charset="0"/>
                          <a:cs typeface="Arial" pitchFamily="34" charset="0"/>
                        </a:rPr>
                        <a:t>Total Start-Up Expenditures</a:t>
                      </a:r>
                      <a:endParaRPr lang="en-US" sz="1400" b="1" dirty="0">
                        <a:solidFill>
                          <a:schemeClr val="accent2"/>
                        </a:solidFill>
                        <a:latin typeface="Georgia" pitchFamily="18" charset="0"/>
                        <a:cs typeface="Arial" pitchFamily="34" charset="0"/>
                      </a:endParaRPr>
                    </a:p>
                  </a:txBody>
                  <a:tcPr marT="45686" marB="45686"/>
                </a:tc>
                <a:tc hMerge="1">
                  <a:txBody>
                    <a:bodyPr/>
                    <a:lstStyle/>
                    <a:p>
                      <a:endParaRPr lang="en-US" sz="1400" b="1" dirty="0">
                        <a:latin typeface="Myriad Web Pr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7763" algn="r"/>
                        </a:tabLst>
                        <a:defRPr/>
                      </a:pPr>
                      <a:r>
                        <a:rPr lang="en-US" sz="1400" b="1" dirty="0" smtClean="0">
                          <a:solidFill>
                            <a:schemeClr val="accent2"/>
                          </a:solidFill>
                          <a:latin typeface="Georgia" pitchFamily="18" charset="0"/>
                          <a:cs typeface="Arial" pitchFamily="34" charset="0"/>
                        </a:rPr>
                        <a:t>	$13.99</a:t>
                      </a:r>
                    </a:p>
                  </a:txBody>
                  <a:tcPr marT="45686" marB="45686"/>
                </a:tc>
              </a:tr>
            </a:tbl>
          </a:graphicData>
        </a:graphic>
      </p:graphicFrame>
      <p:graphicFrame>
        <p:nvGraphicFramePr>
          <p:cNvPr id="3" name="Table 2"/>
          <p:cNvGraphicFramePr>
            <a:graphicFrameLocks noGrp="1"/>
          </p:cNvGraphicFramePr>
          <p:nvPr/>
        </p:nvGraphicFramePr>
        <p:xfrm>
          <a:off x="1524000" y="4648200"/>
          <a:ext cx="6172200" cy="1371601"/>
        </p:xfrm>
        <a:graphic>
          <a:graphicData uri="http://schemas.openxmlformats.org/drawingml/2006/table">
            <a:tbl>
              <a:tblPr firstRow="1" bandRow="1">
                <a:tableStyleId>{5C22544A-7EE6-4342-B048-85BDC9FD1C3A}</a:tableStyleId>
              </a:tblPr>
              <a:tblGrid>
                <a:gridCol w="4114800"/>
                <a:gridCol w="2057400"/>
              </a:tblGrid>
              <a:tr h="415221">
                <a:tc gridSpan="2">
                  <a:txBody>
                    <a:bodyPr/>
                    <a:lstStyle/>
                    <a:p>
                      <a:pPr marL="0" algn="l" rtl="0" eaLnBrk="1" latinLnBrk="0" hangingPunct="1"/>
                      <a:r>
                        <a:rPr kumimoji="0" lang="en-US" sz="2000" b="1" kern="1200" dirty="0" smtClean="0">
                          <a:solidFill>
                            <a:srgbClr val="E9EDF4"/>
                          </a:solidFill>
                          <a:latin typeface="Arial" pitchFamily="34" charset="0"/>
                          <a:ea typeface="+mn-ea"/>
                          <a:cs typeface="Arial" pitchFamily="34" charset="0"/>
                        </a:rPr>
                        <a:t>Cash Reserves</a:t>
                      </a:r>
                      <a:endParaRPr kumimoji="0" lang="en-US" sz="2000" b="1" kern="1200" dirty="0">
                        <a:solidFill>
                          <a:srgbClr val="E9EDF4"/>
                        </a:solidFill>
                        <a:latin typeface="Arial" pitchFamily="34" charset="0"/>
                        <a:ea typeface="+mn-ea"/>
                        <a:cs typeface="Arial" pitchFamily="34" charset="0"/>
                      </a:endParaRPr>
                    </a:p>
                  </a:txBody>
                  <a:tcPr marT="45733" marB="45733"/>
                </a:tc>
                <a:tc hMerge="1">
                  <a:txBody>
                    <a:bodyPr/>
                    <a:lstStyle/>
                    <a:p>
                      <a:endParaRPr lang="en-US" dirty="0"/>
                    </a:p>
                  </a:txBody>
                  <a:tcPr/>
                </a:tc>
              </a:tr>
              <a:tr h="496461">
                <a:tc>
                  <a:txBody>
                    <a:bodyPr/>
                    <a:lstStyle/>
                    <a:p>
                      <a:r>
                        <a:rPr lang="en-US" sz="1400" b="1" dirty="0" smtClean="0">
                          <a:solidFill>
                            <a:schemeClr val="accent2"/>
                          </a:solidFill>
                          <a:latin typeface="Georgia" pitchFamily="18" charset="0"/>
                          <a:cs typeface="Arial" pitchFamily="34" charset="0"/>
                        </a:rPr>
                        <a:t>Emergency</a:t>
                      </a:r>
                      <a:r>
                        <a:rPr lang="en-US" sz="1400" b="1" baseline="0" dirty="0" smtClean="0">
                          <a:solidFill>
                            <a:schemeClr val="accent2"/>
                          </a:solidFill>
                          <a:latin typeface="Georgia" pitchFamily="18" charset="0"/>
                          <a:cs typeface="Arial" pitchFamily="34" charset="0"/>
                        </a:rPr>
                        <a:t> Fund</a:t>
                      </a:r>
                      <a:endParaRPr lang="en-US" sz="1400" b="1" dirty="0">
                        <a:solidFill>
                          <a:schemeClr val="accent2"/>
                        </a:solidFill>
                        <a:latin typeface="Georgia" pitchFamily="18" charset="0"/>
                        <a:cs typeface="Arial" pitchFamily="34" charset="0"/>
                      </a:endParaRPr>
                    </a:p>
                  </a:txBody>
                  <a:tcPr marT="45733" marB="45733"/>
                </a:tc>
                <a:tc>
                  <a:txBody>
                    <a:bodyPr/>
                    <a:lstStyle/>
                    <a:p>
                      <a:pPr algn="ctr"/>
                      <a:r>
                        <a:rPr lang="en-US" sz="1400" b="1" dirty="0" smtClean="0">
                          <a:solidFill>
                            <a:schemeClr val="accent2"/>
                          </a:solidFill>
                          <a:latin typeface="Georgia" pitchFamily="18" charset="0"/>
                          <a:cs typeface="Arial" pitchFamily="34" charset="0"/>
                        </a:rPr>
                        <a:t>$7.00</a:t>
                      </a:r>
                      <a:r>
                        <a:rPr lang="en-US" sz="1400" b="1" baseline="0" dirty="0" smtClean="0">
                          <a:solidFill>
                            <a:schemeClr val="accent2"/>
                          </a:solidFill>
                          <a:latin typeface="Georgia" pitchFamily="18" charset="0"/>
                          <a:cs typeface="Arial" pitchFamily="34" charset="0"/>
                        </a:rPr>
                        <a:t> </a:t>
                      </a:r>
                      <a:endParaRPr lang="en-US" sz="1400" b="1" dirty="0">
                        <a:solidFill>
                          <a:schemeClr val="accent2"/>
                        </a:solidFill>
                        <a:latin typeface="Georgia" pitchFamily="18" charset="0"/>
                        <a:cs typeface="Arial" pitchFamily="34" charset="0"/>
                      </a:endParaRPr>
                    </a:p>
                  </a:txBody>
                  <a:tcPr marT="45733" marB="45733"/>
                </a:tc>
              </a:tr>
              <a:tr h="459919">
                <a:tc>
                  <a:txBody>
                    <a:bodyPr/>
                    <a:lstStyle/>
                    <a:p>
                      <a:r>
                        <a:rPr lang="en-US" sz="1400" b="1" dirty="0" smtClean="0">
                          <a:solidFill>
                            <a:schemeClr val="accent2"/>
                          </a:solidFill>
                          <a:latin typeface="Georgia" pitchFamily="18" charset="0"/>
                          <a:cs typeface="Arial" pitchFamily="34" charset="0"/>
                        </a:rPr>
                        <a:t>Reserve for Fixed Expenses</a:t>
                      </a:r>
                      <a:endParaRPr lang="en-US" sz="1400" b="1" dirty="0">
                        <a:solidFill>
                          <a:schemeClr val="accent2"/>
                        </a:solidFill>
                        <a:latin typeface="Georgia" pitchFamily="18" charset="0"/>
                        <a:cs typeface="Arial" pitchFamily="34" charset="0"/>
                      </a:endParaRPr>
                    </a:p>
                  </a:txBody>
                  <a:tcPr marT="45733" marB="45733"/>
                </a:tc>
                <a:tc>
                  <a:txBody>
                    <a:bodyPr/>
                    <a:lstStyle/>
                    <a:p>
                      <a:pPr algn="ctr"/>
                      <a:r>
                        <a:rPr lang="en-US" sz="1400" b="1" dirty="0" smtClean="0">
                          <a:solidFill>
                            <a:schemeClr val="accent2"/>
                          </a:solidFill>
                          <a:latin typeface="Georgia" pitchFamily="18" charset="0"/>
                          <a:cs typeface="Arial" pitchFamily="34" charset="0"/>
                        </a:rPr>
                        <a:t>$ 1,932.00</a:t>
                      </a:r>
                      <a:endParaRPr lang="en-US" sz="1400" b="1" dirty="0">
                        <a:solidFill>
                          <a:schemeClr val="accent2"/>
                        </a:solidFill>
                        <a:latin typeface="Georgia" pitchFamily="18" charset="0"/>
                        <a:cs typeface="Arial" pitchFamily="34" charset="0"/>
                      </a:endParaRPr>
                    </a:p>
                  </a:txBody>
                  <a:tcPr marT="45733" marB="45733"/>
                </a:tc>
              </a:tr>
            </a:tbl>
          </a:graphicData>
        </a:graphic>
      </p:graphicFrame>
      <p:sp>
        <p:nvSpPr>
          <p:cNvPr id="13" name="Text Box 274"/>
          <p:cNvSpPr txBox="1">
            <a:spLocks noChangeArrowheads="1"/>
          </p:cNvSpPr>
          <p:nvPr/>
        </p:nvSpPr>
        <p:spPr bwMode="auto">
          <a:xfrm>
            <a:off x="5715000" y="6172200"/>
            <a:ext cx="2057400" cy="369332"/>
          </a:xfrm>
          <a:prstGeom prst="rect">
            <a:avLst/>
          </a:prstGeom>
          <a:solidFill>
            <a:schemeClr val="accent2"/>
          </a:solid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en-US" b="1" dirty="0" smtClean="0">
                <a:solidFill>
                  <a:srgbClr val="E9EDF4"/>
                </a:solidFill>
                <a:latin typeface="Georgia" pitchFamily="18" charset="0"/>
                <a:ea typeface="Microsoft YaHei" pitchFamily="34" charset="-122"/>
                <a:cs typeface="Arial" pitchFamily="34" charset="0"/>
              </a:rPr>
              <a:t>$1,952.99</a:t>
            </a:r>
            <a:endParaRPr lang="en-US" b="1" dirty="0">
              <a:solidFill>
                <a:srgbClr val="E9EDF4"/>
              </a:solidFill>
              <a:latin typeface="Georgia" pitchFamily="18" charset="0"/>
              <a:ea typeface="Microsoft YaHei" pitchFamily="34" charset="-122"/>
              <a:cs typeface="Arial" pitchFamily="34" charset="0"/>
            </a:endParaRPr>
          </a:p>
        </p:txBody>
      </p:sp>
      <p:sp>
        <p:nvSpPr>
          <p:cNvPr id="29748" name="TextBox 3"/>
          <p:cNvSpPr txBox="1">
            <a:spLocks noChangeArrowheads="1"/>
          </p:cNvSpPr>
          <p:nvPr/>
        </p:nvSpPr>
        <p:spPr bwMode="auto">
          <a:xfrm>
            <a:off x="1600200" y="6172200"/>
            <a:ext cx="4038600" cy="400110"/>
          </a:xfrm>
          <a:prstGeom prst="rect">
            <a:avLst/>
          </a:prstGeom>
          <a:solidFill>
            <a:schemeClr val="accent2"/>
          </a:solidFill>
          <a:ln/>
          <a:effectLst/>
          <a:extLst/>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a:solidFill>
                  <a:srgbClr val="E9EDF4"/>
                </a:solidFill>
              </a:rPr>
              <a:t>Total Start-Up Investment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defRPr/>
            </a:pPr>
            <a:r>
              <a:rPr dirty="0">
                <a:ln>
                  <a:noFill/>
                </a:ln>
                <a:ea typeface="ＭＳ Ｐゴシック"/>
              </a:rPr>
              <a:t>ROS &amp; ROI</a:t>
            </a:r>
            <a:endParaRPr dirty="0"/>
          </a:p>
        </p:txBody>
      </p:sp>
      <p:graphicFrame>
        <p:nvGraphicFramePr>
          <p:cNvPr id="5" name="Content Placeholder 4"/>
          <p:cNvGraphicFramePr>
            <a:graphicFrameLocks noGrp="1"/>
          </p:cNvGraphicFramePr>
          <p:nvPr>
            <p:ph idx="1"/>
          </p:nvPr>
        </p:nvGraphicFramePr>
        <p:xfrm>
          <a:off x="457200" y="990599"/>
          <a:ext cx="8229600" cy="2193471"/>
        </p:xfrm>
        <a:graphic>
          <a:graphicData uri="http://schemas.openxmlformats.org/drawingml/2006/table">
            <a:tbl>
              <a:tblPr firstRow="1" bandRow="1">
                <a:tableStyleId>{5C22544A-7EE6-4342-B048-85BDC9FD1C3A}</a:tableStyleId>
              </a:tblPr>
              <a:tblGrid>
                <a:gridCol w="6085114"/>
                <a:gridCol w="2144486"/>
              </a:tblGrid>
              <a:tr h="549878">
                <a:tc gridSpan="2">
                  <a:txBody>
                    <a:bodyPr/>
                    <a:lstStyle/>
                    <a:p>
                      <a:pPr marL="0" algn="ctr" rtl="0" eaLnBrk="1" latinLnBrk="0" hangingPunct="1"/>
                      <a:r>
                        <a:rPr kumimoji="0" lang="en-US" sz="2000" b="1" kern="1200" dirty="0" smtClean="0">
                          <a:solidFill>
                            <a:schemeClr val="lt1"/>
                          </a:solidFill>
                          <a:latin typeface="Arial" pitchFamily="34" charset="0"/>
                          <a:ea typeface="+mn-ea"/>
                          <a:cs typeface="Arial" pitchFamily="34" charset="0"/>
                        </a:rPr>
                        <a:t>ROS: Return on Sales</a:t>
                      </a:r>
                      <a:endParaRPr kumimoji="0" lang="en-US" sz="2000" b="1" kern="1200" dirty="0">
                        <a:solidFill>
                          <a:schemeClr val="lt1"/>
                        </a:solidFill>
                        <a:latin typeface="Arial" pitchFamily="34" charset="0"/>
                        <a:ea typeface="+mn-ea"/>
                        <a:cs typeface="Arial" pitchFamily="34" charset="0"/>
                      </a:endParaRPr>
                    </a:p>
                  </a:txBody>
                  <a:tcPr anchor="ct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39925">
                <a:tc gridSpan="2">
                  <a:txBody>
                    <a:bodyPr/>
                    <a:lstStyle/>
                    <a:p>
                      <a:endParaRPr lang="en-US" dirty="0"/>
                    </a:p>
                  </a:txBody>
                  <a:tcPr anchor="ctr">
                    <a:blipFill rotWithShape="1">
                      <a:blip r:embed="rId3"/>
                      <a:stretch>
                        <a:fillRect t="-65217" b="-96377"/>
                      </a:stretch>
                    </a:blipFill>
                  </a:tcPr>
                </a:tc>
                <a:tc hMerge="1">
                  <a:txBody>
                    <a:bodyPr/>
                    <a:lstStyle/>
                    <a:p>
                      <a:endParaRPr lang="en-US" dirty="0"/>
                    </a:p>
                  </a:txBody>
                  <a:tcPr/>
                </a:tc>
              </a:tr>
              <a:tr h="803668">
                <a:tc>
                  <a:txBody>
                    <a:bodyPr/>
                    <a:lstStyle/>
                    <a:p>
                      <a:r>
                        <a:rPr lang="en-US" sz="1700" b="1" i="0" dirty="0" smtClean="0">
                          <a:solidFill>
                            <a:schemeClr val="tx2">
                              <a:lumMod val="75000"/>
                            </a:schemeClr>
                          </a:solidFill>
                          <a:latin typeface="Arial" pitchFamily="34" charset="0"/>
                          <a:cs typeface="Arial" pitchFamily="34" charset="0"/>
                        </a:rPr>
                        <a:t>For My Business:</a:t>
                      </a:r>
                      <a:endParaRPr lang="en-US" sz="2000" i="0" dirty="0" smtClean="0">
                        <a:solidFill>
                          <a:schemeClr val="tx2">
                            <a:lumMod val="75000"/>
                          </a:schemeClr>
                        </a:solidFill>
                        <a:latin typeface="Arial" pitchFamily="34" charset="0"/>
                        <a:cs typeface="Arial" pitchFamily="34" charset="0"/>
                      </a:endParaRPr>
                    </a:p>
                  </a:txBody>
                  <a:tcPr anchor="ct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r>
                        <a:rPr lang="en-US" sz="1600" dirty="0" smtClean="0">
                          <a:solidFill>
                            <a:schemeClr val="bg2">
                              <a:lumMod val="50000"/>
                            </a:schemeClr>
                          </a:solidFill>
                          <a:latin typeface="Arial" pitchFamily="34" charset="0"/>
                          <a:cs typeface="Arial" pitchFamily="34" charset="0"/>
                        </a:rPr>
                        <a:t> </a:t>
                      </a:r>
                      <a:endParaRPr lang="en-US" sz="1600" b="0" dirty="0" smtClean="0">
                        <a:solidFill>
                          <a:schemeClr val="bg2">
                            <a:lumMod val="50000"/>
                          </a:schemeClr>
                        </a:solidFill>
                        <a:latin typeface="Arial" pitchFamily="34" charset="0"/>
                        <a:cs typeface="Arial" pitchFamily="34" charset="0"/>
                      </a:endParaRPr>
                    </a:p>
                  </a:txBody>
                  <a:tcPr anchor="ctr"/>
                </a:tc>
              </a:tr>
            </a:tbl>
          </a:graphicData>
        </a:graphic>
      </p:graphicFrame>
      <p:graphicFrame>
        <p:nvGraphicFramePr>
          <p:cNvPr id="7" name="Content Placeholder 4"/>
          <p:cNvGraphicFramePr>
            <a:graphicFrameLocks/>
          </p:cNvGraphicFramePr>
          <p:nvPr/>
        </p:nvGraphicFramePr>
        <p:xfrm>
          <a:off x="457200" y="3429000"/>
          <a:ext cx="8229600" cy="2273484"/>
        </p:xfrm>
        <a:graphic>
          <a:graphicData uri="http://schemas.openxmlformats.org/drawingml/2006/table">
            <a:tbl>
              <a:tblPr firstRow="1" bandRow="1">
                <a:tableStyleId>{5C22544A-7EE6-4342-B048-85BDC9FD1C3A}</a:tableStyleId>
              </a:tblPr>
              <a:tblGrid>
                <a:gridCol w="6085114"/>
                <a:gridCol w="2144486"/>
              </a:tblGrid>
              <a:tr h="564941">
                <a:tc gridSpan="2">
                  <a:txBody>
                    <a:bodyPr/>
                    <a:lstStyle/>
                    <a:p>
                      <a:pPr marL="0" algn="ctr" rtl="0" eaLnBrk="1" latinLnBrk="0" hangingPunct="1"/>
                      <a:r>
                        <a:rPr kumimoji="0" lang="en-US" sz="2000" b="1" kern="1200" dirty="0" smtClean="0">
                          <a:solidFill>
                            <a:schemeClr val="lt1"/>
                          </a:solidFill>
                          <a:latin typeface="Arial" pitchFamily="34" charset="0"/>
                          <a:ea typeface="+mn-ea"/>
                          <a:cs typeface="Arial" pitchFamily="34" charset="0"/>
                        </a:rPr>
                        <a:t>ROI: Return on Investment</a:t>
                      </a:r>
                      <a:endParaRPr kumimoji="0" lang="en-US" sz="2000" b="1" kern="1200" dirty="0">
                        <a:solidFill>
                          <a:schemeClr val="lt1"/>
                        </a:solidFill>
                        <a:latin typeface="Arial" pitchFamily="34" charset="0"/>
                        <a:ea typeface="+mn-ea"/>
                        <a:cs typeface="Arial" pitchFamily="34" charset="0"/>
                      </a:endParaRPr>
                    </a:p>
                  </a:txBody>
                  <a:tcPr anchor="ctr">
                    <a:solidFill>
                      <a:schemeClr val="accent3">
                        <a:lumMod val="75000"/>
                      </a:schemeClr>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82859">
                <a:tc gridSpan="2">
                  <a:txBody>
                    <a:bodyPr/>
                    <a:lstStyle/>
                    <a:p>
                      <a:endParaRPr lang="en-US" dirty="0">
                        <a:solidFill>
                          <a:srgbClr val="E9EDF4"/>
                        </a:solidFill>
                      </a:endParaRPr>
                    </a:p>
                  </a:txBody>
                  <a:tcPr anchor="ctr">
                    <a:blipFill rotWithShape="1">
                      <a:blip r:embed="rId4"/>
                      <a:stretch>
                        <a:fillRect t="-64138" b="-93793"/>
                      </a:stretch>
                    </a:blipFill>
                  </a:tcPr>
                </a:tc>
                <a:tc hMerge="1">
                  <a:txBody>
                    <a:bodyPr/>
                    <a:lstStyle/>
                    <a:p>
                      <a:endParaRPr lang="en-US" dirty="0"/>
                    </a:p>
                  </a:txBody>
                  <a:tcPr/>
                </a:tc>
              </a:tr>
              <a:tr h="825684">
                <a:tc>
                  <a:txBody>
                    <a:bodyPr/>
                    <a:lstStyle/>
                    <a:p>
                      <a:pPr marL="0" algn="l" rtl="0" eaLnBrk="1" latinLnBrk="0" hangingPunct="1"/>
                      <a:r>
                        <a:rPr lang="en-US" sz="1700" b="1" dirty="0" smtClean="0">
                          <a:solidFill>
                            <a:schemeClr val="tx2">
                              <a:lumMod val="75000"/>
                            </a:schemeClr>
                          </a:solidFill>
                          <a:latin typeface="Arial" pitchFamily="34" charset="0"/>
                          <a:cs typeface="Arial" pitchFamily="34" charset="0"/>
                        </a:rPr>
                        <a:t>For My Business</a:t>
                      </a:r>
                      <a:r>
                        <a:rPr lang="en-US" sz="1700" b="1" dirty="0" smtClean="0">
                          <a:latin typeface="Arial" pitchFamily="34" charset="0"/>
                          <a:cs typeface="Arial" pitchFamily="34" charset="0"/>
                        </a:rPr>
                        <a:t>:</a:t>
                      </a:r>
                      <a:endParaRPr kumimoji="0" lang="en-US" sz="1800" i="0" kern="1200" dirty="0" smtClean="0">
                        <a:solidFill>
                          <a:srgbClr val="FF0000"/>
                        </a:solidFill>
                        <a:latin typeface="Cambria Math"/>
                        <a:ea typeface="+mn-ea"/>
                        <a:cs typeface="Arial" pitchFamily="34" charset="0"/>
                      </a:endParaRPr>
                    </a:p>
                  </a:txBody>
                  <a:tcPr anchor="ctr">
                    <a:solidFill>
                      <a:schemeClr val="accent3">
                        <a:lumMod val="20000"/>
                        <a:lumOff val="80000"/>
                      </a:schemeClr>
                    </a:solidFill>
                  </a:tcP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p>
                  </a:txBody>
                  <a:tcPr anchor="ctr">
                    <a:solidFill>
                      <a:schemeClr val="accent3">
                        <a:lumMod val="20000"/>
                        <a:lumOff val="80000"/>
                      </a:schemeClr>
                    </a:solidFill>
                  </a:tcPr>
                </a:tc>
              </a:tr>
            </a:tbl>
          </a:graphicData>
        </a:graphic>
      </p:graphicFrame>
      <p:pic>
        <p:nvPicPr>
          <p:cNvPr id="29701" name="Picture 13" descr="NFTE_SmallTagLock_PantoneC.eps"/>
          <p:cNvPicPr>
            <a:picLocks noChangeAspect="1"/>
          </p:cNvPicPr>
          <p:nvPr/>
        </p:nvPicPr>
        <p:blipFill>
          <a:blip r:embed="rId5" cstate="print"/>
          <a:srcRect/>
          <a:stretch>
            <a:fillRect/>
          </a:stretch>
        </p:blipFill>
        <p:spPr bwMode="auto">
          <a:xfrm>
            <a:off x="33338" y="6019800"/>
            <a:ext cx="1609725" cy="804863"/>
          </a:xfrm>
          <a:prstGeom prst="rect">
            <a:avLst/>
          </a:prstGeom>
          <a:noFill/>
          <a:ln w="9525">
            <a:noFill/>
            <a:miter lim="800000"/>
            <a:headEnd/>
            <a:tailEnd/>
          </a:ln>
        </p:spPr>
      </p:pic>
      <p:sp>
        <p:nvSpPr>
          <p:cNvPr id="29702" name="TextBox 2"/>
          <p:cNvSpPr txBox="1">
            <a:spLocks noChangeArrowheads="1"/>
          </p:cNvSpPr>
          <p:nvPr/>
        </p:nvSpPr>
        <p:spPr bwMode="auto">
          <a:xfrm>
            <a:off x="2590800" y="2454275"/>
            <a:ext cx="2057400" cy="522288"/>
          </a:xfrm>
          <a:prstGeom prst="rect">
            <a:avLst/>
          </a:prstGeom>
          <a:noFill/>
          <a:ln w="9525">
            <a:noFill/>
            <a:miter lim="800000"/>
            <a:headEnd/>
            <a:tailEnd/>
          </a:ln>
        </p:spPr>
        <p:txBody>
          <a:bodyPr>
            <a:spAutoFit/>
          </a:bodyPr>
          <a:lstStyle/>
          <a:p>
            <a:r>
              <a:rPr lang="en-US" sz="1400" dirty="0" smtClean="0">
                <a:solidFill>
                  <a:srgbClr val="FF0000"/>
                </a:solidFill>
                <a:latin typeface="Georgia" pitchFamily="18" charset="0"/>
              </a:rPr>
              <a:t>21,291</a:t>
            </a:r>
            <a:endParaRPr lang="en-US" sz="1400" dirty="0">
              <a:solidFill>
                <a:srgbClr val="FF0000"/>
              </a:solidFill>
              <a:latin typeface="Georgia" pitchFamily="18" charset="0"/>
            </a:endParaRPr>
          </a:p>
          <a:p>
            <a:r>
              <a:rPr lang="en-US" sz="1400" dirty="0" smtClean="0">
                <a:solidFill>
                  <a:srgbClr val="FF0000"/>
                </a:solidFill>
                <a:latin typeface="Georgia" pitchFamily="18" charset="0"/>
              </a:rPr>
              <a:t>32,000</a:t>
            </a:r>
            <a:r>
              <a:rPr lang="en-US" sz="1400" dirty="0">
                <a:solidFill>
                  <a:srgbClr val="FF0000"/>
                </a:solidFill>
                <a:latin typeface="Georgia" pitchFamily="18" charset="0"/>
              </a:rPr>
              <a:t>	</a:t>
            </a:r>
          </a:p>
        </p:txBody>
      </p:sp>
      <p:cxnSp>
        <p:nvCxnSpPr>
          <p:cNvPr id="6" name="Straight Connector 5"/>
          <p:cNvCxnSpPr>
            <a:stCxn id="29702" idx="1"/>
          </p:cNvCxnSpPr>
          <p:nvPr/>
        </p:nvCxnSpPr>
        <p:spPr>
          <a:xfrm>
            <a:off x="2590800" y="2714625"/>
            <a:ext cx="167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4" name="TextBox 11"/>
          <p:cNvSpPr txBox="1">
            <a:spLocks noChangeArrowheads="1"/>
          </p:cNvSpPr>
          <p:nvPr/>
        </p:nvSpPr>
        <p:spPr bwMode="auto">
          <a:xfrm>
            <a:off x="4343400" y="2574925"/>
            <a:ext cx="1828800" cy="400110"/>
          </a:xfrm>
          <a:prstGeom prst="rect">
            <a:avLst/>
          </a:prstGeom>
          <a:noFill/>
          <a:ln w="9525">
            <a:noFill/>
            <a:miter lim="800000"/>
            <a:headEnd/>
            <a:tailEnd/>
          </a:ln>
        </p:spPr>
        <p:txBody>
          <a:bodyPr>
            <a:spAutoFit/>
          </a:bodyPr>
          <a:lstStyle/>
          <a:p>
            <a:r>
              <a:rPr lang="en-US" sz="1400" dirty="0">
                <a:solidFill>
                  <a:srgbClr val="FF0000"/>
                </a:solidFill>
              </a:rPr>
              <a:t>X</a:t>
            </a:r>
            <a:r>
              <a:rPr lang="en-US" sz="1400" dirty="0">
                <a:solidFill>
                  <a:srgbClr val="FF0000"/>
                </a:solidFill>
                <a:latin typeface="Georgia" pitchFamily="18" charset="0"/>
              </a:rPr>
              <a:t> 100 </a:t>
            </a:r>
            <a:r>
              <a:rPr lang="en-US" sz="1400" dirty="0" smtClean="0">
                <a:solidFill>
                  <a:srgbClr val="FF0000"/>
                </a:solidFill>
                <a:latin typeface="Georgia" pitchFamily="18" charset="0"/>
              </a:rPr>
              <a:t>= </a:t>
            </a:r>
            <a:r>
              <a:rPr lang="en-US" sz="2000" b="1" dirty="0" smtClean="0">
                <a:solidFill>
                  <a:schemeClr val="bg1">
                    <a:lumMod val="10000"/>
                  </a:schemeClr>
                </a:solidFill>
                <a:latin typeface="Georgia" pitchFamily="18" charset="0"/>
              </a:rPr>
              <a:t>67%</a:t>
            </a:r>
            <a:endParaRPr lang="en-US" sz="2000" b="1" dirty="0">
              <a:solidFill>
                <a:schemeClr val="bg1">
                  <a:lumMod val="10000"/>
                </a:schemeClr>
              </a:solidFill>
              <a:latin typeface="Georgia" pitchFamily="18" charset="0"/>
            </a:endParaRPr>
          </a:p>
        </p:txBody>
      </p:sp>
      <p:sp>
        <p:nvSpPr>
          <p:cNvPr id="29705" name="TextBox 18"/>
          <p:cNvSpPr txBox="1">
            <a:spLocks noChangeArrowheads="1"/>
          </p:cNvSpPr>
          <p:nvPr/>
        </p:nvSpPr>
        <p:spPr bwMode="auto">
          <a:xfrm>
            <a:off x="2438400" y="4953000"/>
            <a:ext cx="2286000" cy="523875"/>
          </a:xfrm>
          <a:prstGeom prst="rect">
            <a:avLst/>
          </a:prstGeom>
          <a:noFill/>
          <a:ln w="9525">
            <a:noFill/>
            <a:miter lim="800000"/>
            <a:headEnd/>
            <a:tailEnd/>
          </a:ln>
        </p:spPr>
        <p:txBody>
          <a:bodyPr>
            <a:spAutoFit/>
          </a:bodyPr>
          <a:lstStyle/>
          <a:p>
            <a:pPr>
              <a:tabLst>
                <a:tab pos="112713" algn="l"/>
              </a:tabLst>
            </a:pPr>
            <a:r>
              <a:rPr lang="en-US" sz="1400" dirty="0" smtClean="0">
                <a:solidFill>
                  <a:srgbClr val="FF0000"/>
                </a:solidFill>
                <a:latin typeface="Georgia" pitchFamily="18" charset="0"/>
              </a:rPr>
              <a:t>21,291</a:t>
            </a:r>
            <a:endParaRPr lang="en-US" sz="1400" dirty="0">
              <a:solidFill>
                <a:srgbClr val="FF0000"/>
              </a:solidFill>
              <a:latin typeface="Georgia" pitchFamily="18" charset="0"/>
            </a:endParaRPr>
          </a:p>
          <a:p>
            <a:pPr>
              <a:tabLst>
                <a:tab pos="112713" algn="l"/>
              </a:tabLst>
            </a:pPr>
            <a:r>
              <a:rPr lang="en-US" sz="1400" dirty="0" smtClean="0">
                <a:solidFill>
                  <a:srgbClr val="FF0000"/>
                </a:solidFill>
                <a:latin typeface="Georgia" pitchFamily="18" charset="0"/>
              </a:rPr>
              <a:t>1,952.99</a:t>
            </a:r>
            <a:r>
              <a:rPr lang="en-US" sz="1400" dirty="0">
                <a:solidFill>
                  <a:srgbClr val="FF0000"/>
                </a:solidFill>
                <a:latin typeface="Georgia" pitchFamily="18" charset="0"/>
              </a:rPr>
              <a:t>	</a:t>
            </a:r>
          </a:p>
        </p:txBody>
      </p:sp>
      <p:sp>
        <p:nvSpPr>
          <p:cNvPr id="29706" name="TextBox 19"/>
          <p:cNvSpPr txBox="1">
            <a:spLocks noChangeArrowheads="1"/>
          </p:cNvSpPr>
          <p:nvPr/>
        </p:nvSpPr>
        <p:spPr bwMode="auto">
          <a:xfrm>
            <a:off x="4454525" y="5060950"/>
            <a:ext cx="1828800" cy="400110"/>
          </a:xfrm>
          <a:prstGeom prst="rect">
            <a:avLst/>
          </a:prstGeom>
          <a:noFill/>
          <a:ln w="9525">
            <a:noFill/>
            <a:miter lim="800000"/>
            <a:headEnd/>
            <a:tailEnd/>
          </a:ln>
        </p:spPr>
        <p:txBody>
          <a:bodyPr>
            <a:spAutoFit/>
          </a:bodyPr>
          <a:lstStyle/>
          <a:p>
            <a:r>
              <a:rPr lang="en-US" sz="1400" dirty="0">
                <a:solidFill>
                  <a:srgbClr val="FF0000"/>
                </a:solidFill>
              </a:rPr>
              <a:t>X</a:t>
            </a:r>
            <a:r>
              <a:rPr lang="en-US" sz="1400" dirty="0">
                <a:solidFill>
                  <a:srgbClr val="FF0000"/>
                </a:solidFill>
                <a:latin typeface="Georgia" pitchFamily="18" charset="0"/>
              </a:rPr>
              <a:t> 100 </a:t>
            </a:r>
            <a:r>
              <a:rPr lang="en-US" sz="1400" dirty="0" smtClean="0">
                <a:solidFill>
                  <a:srgbClr val="FF0000"/>
                </a:solidFill>
                <a:latin typeface="Georgia" pitchFamily="18" charset="0"/>
              </a:rPr>
              <a:t>= </a:t>
            </a:r>
            <a:r>
              <a:rPr lang="en-US" sz="2000" b="1" dirty="0" smtClean="0">
                <a:solidFill>
                  <a:schemeClr val="bg1">
                    <a:lumMod val="10000"/>
                  </a:schemeClr>
                </a:solidFill>
                <a:latin typeface="Georgia" pitchFamily="18" charset="0"/>
              </a:rPr>
              <a:t>1,090% </a:t>
            </a:r>
            <a:endParaRPr lang="en-US" sz="2000" b="1" dirty="0">
              <a:solidFill>
                <a:schemeClr val="bg1">
                  <a:lumMod val="10000"/>
                </a:schemeClr>
              </a:solidFill>
              <a:latin typeface="Georgia" pitchFamily="18" charset="0"/>
            </a:endParaRPr>
          </a:p>
        </p:txBody>
      </p:sp>
      <p:cxnSp>
        <p:nvCxnSpPr>
          <p:cNvPr id="21" name="Straight Connector 20"/>
          <p:cNvCxnSpPr/>
          <p:nvPr/>
        </p:nvCxnSpPr>
        <p:spPr>
          <a:xfrm>
            <a:off x="2514600" y="5214938"/>
            <a:ext cx="1828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96200" y="2693988"/>
            <a:ext cx="914400" cy="30797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smtClean="0">
                <a:solidFill>
                  <a:srgbClr val="E9EDF4"/>
                </a:solidFill>
                <a:latin typeface="Georgia" pitchFamily="18" charset="0"/>
              </a:rPr>
              <a:t>$0.67</a:t>
            </a:r>
            <a:endParaRPr lang="en-US" sz="1400" dirty="0">
              <a:solidFill>
                <a:srgbClr val="E9EDF4"/>
              </a:solidFill>
              <a:latin typeface="Georgia" pitchFamily="18" charset="0"/>
            </a:endParaRPr>
          </a:p>
        </p:txBody>
      </p:sp>
      <p:sp>
        <p:nvSpPr>
          <p:cNvPr id="13" name="TextBox 12"/>
          <p:cNvSpPr txBox="1"/>
          <p:nvPr/>
        </p:nvSpPr>
        <p:spPr>
          <a:xfrm>
            <a:off x="7696200" y="5105400"/>
            <a:ext cx="91440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smtClean="0">
                <a:solidFill>
                  <a:srgbClr val="E9EDF4"/>
                </a:solidFill>
                <a:latin typeface="Georgia" pitchFamily="18" charset="0"/>
              </a:rPr>
              <a:t>$10.90</a:t>
            </a:r>
            <a:endParaRPr lang="en-US" sz="1400" dirty="0">
              <a:solidFill>
                <a:srgbClr val="E9EDF4"/>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4068762"/>
          </a:xfrm>
        </p:spPr>
        <p:txBody>
          <a:bodyPr/>
          <a:lstStyle/>
          <a:p>
            <a:pPr>
              <a:defRPr/>
            </a:pPr>
            <a:r>
              <a:rPr lang="en-US" dirty="0" smtClean="0">
                <a:solidFill>
                  <a:schemeClr val="accent1">
                    <a:lumMod val="40000"/>
                    <a:lumOff val="60000"/>
                  </a:schemeClr>
                </a:solidFill>
              </a:rPr>
              <a:t>  Latin Dance &amp; Caribbean Rhythms</a:t>
            </a:r>
            <a:endParaRPr dirty="0">
              <a:solidFill>
                <a:schemeClr val="accent1">
                  <a:lumMod val="40000"/>
                  <a:lumOff val="60000"/>
                </a:schemeClr>
              </a:solidFill>
            </a:endParaRPr>
          </a:p>
        </p:txBody>
      </p:sp>
      <p:sp>
        <p:nvSpPr>
          <p:cNvPr id="9" name="Content Placeholder 8"/>
          <p:cNvSpPr>
            <a:spLocks noGrp="1"/>
          </p:cNvSpPr>
          <p:nvPr>
            <p:ph idx="1"/>
          </p:nvPr>
        </p:nvSpPr>
        <p:spPr>
          <a:xfrm>
            <a:off x="457200" y="4419600"/>
            <a:ext cx="8229600" cy="1736725"/>
          </a:xfrm>
        </p:spPr>
        <p:txBody>
          <a:bodyPr/>
          <a:lstStyle/>
          <a:p>
            <a:pPr algn="r">
              <a:defRPr/>
            </a:pPr>
            <a:r>
              <a:rPr sz="2800" dirty="0" smtClean="0">
                <a:latin typeface="Georgia" pitchFamily="18" charset="0"/>
              </a:rPr>
              <a:t>Jacqueline Bracetty</a:t>
            </a:r>
            <a:endParaRPr sz="2800" dirty="0">
              <a:latin typeface="Georgia" pitchFamily="18" charset="0"/>
            </a:endParaRPr>
          </a:p>
          <a:p>
            <a:pPr algn="r">
              <a:defRPr/>
            </a:pPr>
            <a:r>
              <a:rPr lang="en-US" sz="2800" dirty="0" smtClean="0">
                <a:latin typeface="Georgia" pitchFamily="18" charset="0"/>
              </a:rPr>
              <a:t>11</a:t>
            </a:r>
            <a:r>
              <a:rPr lang="en-US" sz="2800" baseline="30000" dirty="0" smtClean="0">
                <a:latin typeface="Georgia" pitchFamily="18" charset="0"/>
              </a:rPr>
              <a:t>th</a:t>
            </a:r>
            <a:r>
              <a:rPr lang="en-US" sz="2800" dirty="0" smtClean="0">
                <a:latin typeface="Georgia" pitchFamily="18" charset="0"/>
              </a:rPr>
              <a:t> Grade</a:t>
            </a:r>
            <a:endParaRPr sz="2800" dirty="0">
              <a:latin typeface="Georgia" pitchFamily="18" charset="0"/>
            </a:endParaRPr>
          </a:p>
          <a:p>
            <a:pPr algn="r">
              <a:defRPr/>
            </a:pPr>
            <a:r>
              <a:rPr lang="en-US" sz="2800" dirty="0" smtClean="0">
                <a:latin typeface="Georgia" pitchFamily="18" charset="0"/>
              </a:rPr>
              <a:t>Age 18</a:t>
            </a:r>
            <a:endParaRPr dirty="0">
              <a:latin typeface="Georgia" pitchFamily="18" charset="0"/>
            </a:endParaRPr>
          </a:p>
        </p:txBody>
      </p:sp>
      <p:pic>
        <p:nvPicPr>
          <p:cNvPr id="1126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1066800"/>
          </a:xfrm>
        </p:spPr>
        <p:txBody>
          <a:bodyPr/>
          <a:lstStyle/>
          <a:p>
            <a:pPr eaLnBrk="1" hangingPunct="1"/>
            <a:r>
              <a:rPr dirty="0" smtClean="0">
                <a:ln>
                  <a:noFill/>
                </a:ln>
                <a:ea typeface="ＭＳ Ｐゴシック" pitchFamily="34" charset="-128"/>
              </a:rPr>
              <a:t>Financing Strategy</a:t>
            </a:r>
            <a:endParaRPr sz="1400" i="1" dirty="0" smtClean="0">
              <a:ln>
                <a:noFill/>
              </a:ln>
              <a:solidFill>
                <a:srgbClr val="008000"/>
              </a:solidFill>
              <a:latin typeface="Myriad Web Pro"/>
              <a:ea typeface="ＭＳ Ｐゴシック" pitchFamily="34" charset="-128"/>
            </a:endParaRPr>
          </a:p>
        </p:txBody>
      </p:sp>
      <p:graphicFrame>
        <p:nvGraphicFramePr>
          <p:cNvPr id="27922" name="Group 274"/>
          <p:cNvGraphicFramePr>
            <a:graphicFrameLocks noGrp="1"/>
          </p:cNvGraphicFramePr>
          <p:nvPr>
            <p:ph idx="1"/>
          </p:nvPr>
        </p:nvGraphicFramePr>
        <p:xfrm>
          <a:off x="280988" y="1905000"/>
          <a:ext cx="8504238" cy="1962668"/>
        </p:xfrm>
        <a:graphic>
          <a:graphicData uri="http://schemas.openxmlformats.org/drawingml/2006/table">
            <a:tbl>
              <a:tblPr/>
              <a:tblGrid>
                <a:gridCol w="2309812"/>
                <a:gridCol w="1371600"/>
                <a:gridCol w="1530351"/>
                <a:gridCol w="1646237"/>
                <a:gridCol w="1646238"/>
              </a:tblGrid>
              <a:tr h="395223">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b="1" i="0" u="none" strike="noStrike" cap="none" normalizeH="0" baseline="0" dirty="0" smtClean="0">
                          <a:ln>
                            <a:noFill/>
                          </a:ln>
                          <a:solidFill>
                            <a:srgbClr val="E9EDF4"/>
                          </a:solidFill>
                          <a:effectLst/>
                          <a:latin typeface="Georgia" pitchFamily="18" charset="0"/>
                          <a:ea typeface="ＭＳ Ｐゴシック" pitchFamily="-112" charset="-128"/>
                          <a:cs typeface="Arial" pitchFamily="34" charset="0"/>
                        </a:rPr>
                        <a:t>Source</a:t>
                      </a:r>
                      <a:endParaRPr kumimoji="0" lang="en-US" sz="1800" b="1" i="1" u="none" strike="noStrike" cap="none" normalizeH="0" baseline="0" dirty="0" smtClean="0">
                        <a:ln>
                          <a:noFill/>
                        </a:ln>
                        <a:solidFill>
                          <a:srgbClr val="E9EDF4"/>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rgbClr val="E9EDF4"/>
                          </a:solidFill>
                          <a:effectLst/>
                          <a:latin typeface="Georgia" pitchFamily="18" charset="0"/>
                          <a:ea typeface="ＭＳ Ｐゴシック" pitchFamily="-112" charset="-128"/>
                          <a:cs typeface="Arial" pitchFamily="34" charset="0"/>
                        </a:rPr>
                        <a:t>Amount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rgbClr val="E9EDF4"/>
                          </a:solidFill>
                          <a:effectLst/>
                          <a:latin typeface="Georgia" pitchFamily="18" charset="0"/>
                          <a:ea typeface="ＭＳ Ｐゴシック" pitchFamily="-112" charset="-128"/>
                          <a:cs typeface="Arial" pitchFamily="34" charset="0"/>
                        </a:rPr>
                        <a:t>Debt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rgbClr val="E9EDF4"/>
                          </a:solidFill>
                          <a:effectLst/>
                          <a:latin typeface="Georgia" pitchFamily="18" charset="0"/>
                          <a:ea typeface="ＭＳ Ｐゴシック" pitchFamily="-112" charset="-128"/>
                          <a:cs typeface="Arial" pitchFamily="34" charset="0"/>
                        </a:rPr>
                        <a:t>Equity</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rgbClr val="E9EDF4"/>
                          </a:solidFill>
                          <a:effectLst/>
                          <a:latin typeface="Georgia" pitchFamily="18" charset="0"/>
                          <a:ea typeface="ＭＳ Ｐゴシック" pitchFamily="-112" charset="-128"/>
                          <a:cs typeface="Arial" pitchFamily="34" charset="0"/>
                        </a:rPr>
                        <a:t>Gift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0169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2">
                              <a:lumMod val="10000"/>
                            </a:schemeClr>
                          </a:solidFill>
                          <a:effectLst/>
                          <a:latin typeface="Georgia" pitchFamily="18" charset="0"/>
                          <a:ea typeface="ＭＳ Ｐゴシック" pitchFamily="-112" charset="-128"/>
                          <a:cs typeface="Arial" pitchFamily="34" charset="0"/>
                        </a:rPr>
                        <a:t>Personal Savings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ts val="675"/>
                        </a:spcBef>
                        <a:spcAft>
                          <a:spcPct val="0"/>
                        </a:spcAft>
                        <a:buClrTx/>
                        <a:buSzTx/>
                        <a:buFontTx/>
                        <a:buNone/>
                        <a:tabLst>
                          <a:tab pos="1147763" algn="r"/>
                        </a:tabLst>
                      </a:pPr>
                      <a:r>
                        <a:rPr kumimoji="0" lang="en-US" sz="1800" b="1" i="0" u="none" strike="noStrike" cap="none" normalizeH="0" baseline="0" dirty="0" smtClean="0">
                          <a:ln>
                            <a:noFill/>
                          </a:ln>
                          <a:solidFill>
                            <a:schemeClr val="bg2">
                              <a:lumMod val="10000"/>
                            </a:schemeClr>
                          </a:solidFill>
                          <a:effectLst/>
                          <a:latin typeface="Georgia" pitchFamily="18" charset="0"/>
                          <a:ea typeface="ＭＳ Ｐゴシック" pitchFamily="-112" charset="-128"/>
                          <a:cs typeface="Arial" pitchFamily="34" charset="0"/>
                        </a:rPr>
                        <a:t>$1,952.99</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1600" algn="r"/>
                        </a:tabLst>
                      </a:pPr>
                      <a:endParaRPr kumimoji="0" lang="en-US" sz="1400" b="1" i="0" u="none" strike="noStrike" kern="1200" cap="none" normalizeH="0" baseline="0" dirty="0" smtClean="0">
                        <a:ln>
                          <a:noFill/>
                        </a:ln>
                        <a:solidFill>
                          <a:schemeClr val="tx2">
                            <a:lumMod val="75000"/>
                          </a:schemeClr>
                        </a:solidFill>
                        <a:effectLst/>
                        <a:latin typeface="Georgia" pitchFamily="18" charset="0"/>
                        <a:ea typeface="ＭＳ Ｐゴシック" pitchFamily="34" charset="-128"/>
                        <a:cs typeface="Arial"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tab pos="1371600" algn="r"/>
                        </a:tabLst>
                        <a:defRPr/>
                      </a:pPr>
                      <a:r>
                        <a:rPr kumimoji="0" lang="en-US" sz="1800" b="1" i="0" u="none" strike="noStrike" kern="1200" cap="none" normalizeH="0" baseline="0" dirty="0" smtClean="0">
                          <a:ln>
                            <a:noFill/>
                          </a:ln>
                          <a:solidFill>
                            <a:schemeClr val="bg2">
                              <a:lumMod val="10000"/>
                            </a:schemeClr>
                          </a:solidFill>
                          <a:effectLst/>
                          <a:latin typeface="Georgia" pitchFamily="18" charset="0"/>
                          <a:ea typeface="ＭＳ Ｐゴシック" pitchFamily="-112" charset="-128"/>
                          <a:cs typeface="Arial" pitchFamily="34" charset="0"/>
                          <a:sym typeface="Wingdings"/>
                        </a:rPr>
                        <a:t></a:t>
                      </a:r>
                      <a:endParaRPr kumimoji="0" lang="en-US" sz="1800" b="1" i="0" u="none" strike="noStrike" kern="1200" cap="none" normalizeH="0" baseline="0" dirty="0" smtClean="0">
                        <a:ln>
                          <a:noFill/>
                        </a:ln>
                        <a:solidFill>
                          <a:schemeClr val="bg2">
                            <a:lumMod val="1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tx2">
                            <a:lumMod val="75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kern="1200" cap="none" normalizeH="0" baseline="0" dirty="0" smtClean="0">
                          <a:ln>
                            <a:noFill/>
                          </a:ln>
                          <a:solidFill>
                            <a:schemeClr val="bg2">
                              <a:lumMod val="10000"/>
                            </a:schemeClr>
                          </a:solidFill>
                          <a:effectLst/>
                          <a:latin typeface="Georgia" pitchFamily="18" charset="0"/>
                          <a:ea typeface="ＭＳ Ｐゴシック" pitchFamily="-112" charset="-128"/>
                          <a:cs typeface="Arial" pitchFamily="34" charset="0"/>
                        </a:rPr>
                        <a:t>Totals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ts val="675"/>
                        </a:spcBef>
                        <a:spcAft>
                          <a:spcPct val="0"/>
                        </a:spcAft>
                        <a:buClrTx/>
                        <a:buSzTx/>
                        <a:buFontTx/>
                        <a:buNone/>
                        <a:tabLst>
                          <a:tab pos="1147763" algn="r"/>
                        </a:tabLst>
                      </a:pPr>
                      <a:r>
                        <a:rPr kumimoji="0" lang="en-US" sz="1800" b="1" i="0" u="none" strike="noStrike" cap="none" normalizeH="0" baseline="0" dirty="0" smtClean="0">
                          <a:ln>
                            <a:noFill/>
                          </a:ln>
                          <a:solidFill>
                            <a:schemeClr val="bg2">
                              <a:lumMod val="10000"/>
                            </a:schemeClr>
                          </a:solidFill>
                          <a:effectLst/>
                          <a:latin typeface="Georgia" pitchFamily="18" charset="0"/>
                          <a:ea typeface="ＭＳ Ｐゴシック" pitchFamily="-112" charset="-128"/>
                          <a:cs typeface="Arial" pitchFamily="34" charset="0"/>
                        </a:rPr>
                        <a:t>$1,952.99</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tx2">
                            <a:lumMod val="75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tx2">
                            <a:lumMod val="75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tx2">
                            <a:lumMod val="75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pic>
        <p:nvPicPr>
          <p:cNvPr id="30767"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8" name="Text Box 274"/>
          <p:cNvSpPr txBox="1">
            <a:spLocks noChangeArrowheads="1"/>
          </p:cNvSpPr>
          <p:nvPr/>
        </p:nvSpPr>
        <p:spPr bwMode="auto">
          <a:xfrm>
            <a:off x="4648200" y="1349375"/>
            <a:ext cx="1600200" cy="400050"/>
          </a:xfrm>
          <a:prstGeom prst="rect">
            <a:avLst/>
          </a:pr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r">
              <a:spcBef>
                <a:spcPct val="50000"/>
              </a:spcBef>
              <a:defRPr/>
            </a:pPr>
            <a:r>
              <a:rPr lang="en-US" sz="2000" b="1" dirty="0" smtClean="0">
                <a:solidFill>
                  <a:srgbClr val="E9EDF4"/>
                </a:solidFill>
                <a:latin typeface="Georgia" pitchFamily="18" charset="0"/>
              </a:rPr>
              <a:t>$1,952.99 </a:t>
            </a:r>
            <a:endParaRPr lang="en-US" sz="2000" b="1" dirty="0">
              <a:solidFill>
                <a:srgbClr val="E9EDF4"/>
              </a:solidFill>
              <a:latin typeface="Georgia" pitchFamily="18" charset="0"/>
            </a:endParaRPr>
          </a:p>
        </p:txBody>
      </p:sp>
      <p:sp>
        <p:nvSpPr>
          <p:cNvPr id="7" name="TextBox 3"/>
          <p:cNvSpPr txBox="1">
            <a:spLocks noChangeArrowheads="1"/>
          </p:cNvSpPr>
          <p:nvPr/>
        </p:nvSpPr>
        <p:spPr bwMode="auto">
          <a:xfrm>
            <a:off x="265113" y="1349375"/>
            <a:ext cx="4038600" cy="400050"/>
          </a:xfrm>
          <a:prstGeom prst="rect">
            <a:avLst/>
          </a:prstGeom>
          <a:solidFill>
            <a:schemeClr val="accent2"/>
          </a:solidFill>
          <a:ln/>
          <a:effectLst/>
          <a:extLst/>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2000" b="1" dirty="0">
                <a:solidFill>
                  <a:srgbClr val="E9EDF4"/>
                </a:solidFill>
                <a:latin typeface="Arial" pitchFamily="34" charset="0"/>
                <a:ea typeface="Microsoft YaHei" pitchFamily="34" charset="-122"/>
                <a:cs typeface="Arial" pitchFamily="34" charset="0"/>
              </a:rPr>
              <a:t>Total Start-Up Investment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1630362"/>
          </a:xfrm>
        </p:spPr>
        <p:txBody>
          <a:bodyPr/>
          <a:lstStyle/>
          <a:p>
            <a:pPr eaLnBrk="1" hangingPunct="1"/>
            <a:r>
              <a:rPr dirty="0" smtClean="0">
                <a:ln>
                  <a:noFill/>
                </a:ln>
                <a:ea typeface="ＭＳ Ｐゴシック" pitchFamily="34" charset="-128"/>
              </a:rPr>
              <a:t>Business Responsibility</a:t>
            </a:r>
            <a:br>
              <a:rPr dirty="0" smtClean="0">
                <a:ln>
                  <a:noFill/>
                </a:ln>
                <a:ea typeface="ＭＳ Ｐゴシック" pitchFamily="34" charset="-128"/>
              </a:rPr>
            </a:br>
            <a:r>
              <a:rPr dirty="0" smtClean="0">
                <a:ln>
                  <a:noFill/>
                </a:ln>
                <a:ea typeface="ＭＳ Ｐゴシック" pitchFamily="34" charset="-128"/>
              </a:rPr>
              <a:t>&amp; Philanthropy</a:t>
            </a:r>
            <a:endParaRPr sz="1400" i="1" dirty="0" smtClean="0">
              <a:ln>
                <a:noFill/>
              </a:ln>
              <a:solidFill>
                <a:srgbClr val="008000"/>
              </a:solidFill>
              <a:latin typeface="Myriad Web Pro"/>
              <a:ea typeface="ＭＳ Ｐゴシック" pitchFamily="34" charset="-128"/>
            </a:endParaRPr>
          </a:p>
        </p:txBody>
      </p:sp>
      <p:sp>
        <p:nvSpPr>
          <p:cNvPr id="31747" name="Content Placeholder 2"/>
          <p:cNvSpPr>
            <a:spLocks noGrp="1"/>
          </p:cNvSpPr>
          <p:nvPr>
            <p:ph idx="1"/>
          </p:nvPr>
        </p:nvSpPr>
        <p:spPr>
          <a:xfrm>
            <a:off x="457200" y="2133600"/>
            <a:ext cx="8229600" cy="4022725"/>
          </a:xfrm>
        </p:spPr>
        <p:txBody>
          <a:bodyPr>
            <a:normAutofit/>
          </a:bodyPr>
          <a:lstStyle/>
          <a:p>
            <a:pPr>
              <a:spcBef>
                <a:spcPts val="1200"/>
              </a:spcBef>
              <a:buClr>
                <a:schemeClr val="bg1"/>
              </a:buClr>
              <a:buSzPct val="80000"/>
              <a:buFont typeface="Wingdings" pitchFamily="2" charset="2"/>
              <a:buChar char="Ø"/>
            </a:pPr>
            <a:r>
              <a:rPr sz="2000" b="1" dirty="0" smtClean="0">
                <a:latin typeface="Georgia" pitchFamily="18" charset="0"/>
                <a:ea typeface="ＭＳ Ｐゴシック" pitchFamily="34" charset="-128"/>
                <a:cs typeface="Arial" pitchFamily="34" charset="0"/>
              </a:rPr>
              <a:t>Philanthropy</a:t>
            </a:r>
          </a:p>
          <a:p>
            <a:pPr lvl="1">
              <a:buClr>
                <a:schemeClr val="bg1"/>
              </a:buClr>
              <a:buFont typeface="Wingdings" pitchFamily="2" charset="2"/>
              <a:buChar char="Ø"/>
            </a:pPr>
            <a:r>
              <a:rPr lang="en-US" sz="2000" dirty="0" smtClean="0">
                <a:latin typeface="Georgia" pitchFamily="18" charset="0"/>
                <a:ea typeface="ＭＳ Ｐゴシック" pitchFamily="34" charset="-128"/>
                <a:cs typeface="Arial" pitchFamily="34" charset="0"/>
              </a:rPr>
              <a:t>7% of our net profits will be donated to Feed the Children </a:t>
            </a:r>
            <a:r>
              <a:rPr lang="en-US" sz="2000" i="1" dirty="0" smtClean="0">
                <a:solidFill>
                  <a:schemeClr val="accent1"/>
                </a:solidFill>
                <a:latin typeface="Georgia" pitchFamily="18" charset="0"/>
                <a:hlinkClick r:id="rId3"/>
              </a:rPr>
              <a:t>www.savethe</a:t>
            </a:r>
            <a:r>
              <a:rPr lang="en-US" sz="2000" b="1" i="1" dirty="0" smtClean="0">
                <a:solidFill>
                  <a:schemeClr val="accent1"/>
                </a:solidFill>
                <a:latin typeface="Georgia" pitchFamily="18" charset="0"/>
                <a:hlinkClick r:id="rId3"/>
              </a:rPr>
              <a:t>children</a:t>
            </a:r>
            <a:r>
              <a:rPr lang="en-US" sz="2000" i="1" dirty="0" smtClean="0">
                <a:solidFill>
                  <a:schemeClr val="accent1"/>
                </a:solidFill>
                <a:latin typeface="Georgia" pitchFamily="18" charset="0"/>
                <a:hlinkClick r:id="rId3"/>
              </a:rPr>
              <a:t>.org</a:t>
            </a:r>
            <a:endParaRPr lang="en-US" sz="2000" i="1" dirty="0" smtClean="0">
              <a:solidFill>
                <a:schemeClr val="accent1"/>
              </a:solidFill>
              <a:latin typeface="Georgia" pitchFamily="18" charset="0"/>
            </a:endParaRPr>
          </a:p>
          <a:p>
            <a:pPr>
              <a:buFont typeface="Wingdings" pitchFamily="2" charset="2"/>
              <a:buChar char="Ø"/>
            </a:pPr>
            <a:r>
              <a:rPr lang="en-US" sz="2000" b="1" dirty="0" smtClean="0"/>
              <a:t>Business Responsibility</a:t>
            </a:r>
            <a:endParaRPr lang="en-US" sz="2000" dirty="0" smtClean="0"/>
          </a:p>
          <a:p>
            <a:pPr lvl="1">
              <a:buFont typeface="Wingdings" pitchFamily="2" charset="2"/>
              <a:buChar char="Ø"/>
            </a:pPr>
            <a:r>
              <a:rPr lang="en-US" sz="2000" dirty="0" smtClean="0"/>
              <a:t>I plan to have business cards, my website up and running, and utilize social networking sites like Face book, Twitter etc</a:t>
            </a:r>
            <a:r>
              <a:rPr lang="en-US" sz="1600" dirty="0" smtClean="0"/>
              <a:t>. </a:t>
            </a:r>
          </a:p>
          <a:p>
            <a:pPr lvl="1">
              <a:buClr>
                <a:srgbClr val="C00000"/>
              </a:buClr>
              <a:buNone/>
            </a:pPr>
            <a:endParaRPr lang="en-US" sz="2000" i="1" dirty="0" smtClean="0">
              <a:solidFill>
                <a:schemeClr val="accent1"/>
              </a:solidFill>
              <a:latin typeface="Georgia" pitchFamily="18" charset="0"/>
            </a:endParaRPr>
          </a:p>
          <a:p>
            <a:pPr lvl="1">
              <a:buClr>
                <a:srgbClr val="C00000"/>
              </a:buClr>
              <a:buNone/>
            </a:pPr>
            <a:endParaRPr lang="en-US" sz="2000" i="1" dirty="0" smtClean="0">
              <a:solidFill>
                <a:schemeClr val="accent1"/>
              </a:solidFill>
              <a:latin typeface="Georgia" pitchFamily="18" charset="0"/>
            </a:endParaRPr>
          </a:p>
          <a:p>
            <a:pPr lvl="1">
              <a:buClr>
                <a:srgbClr val="C00000"/>
              </a:buClr>
              <a:buNone/>
            </a:pPr>
            <a:endParaRPr lang="en-US" sz="2000" dirty="0" smtClean="0">
              <a:solidFill>
                <a:schemeClr val="accent1"/>
              </a:solidFill>
              <a:latin typeface="Georgia" pitchFamily="18" charset="0"/>
            </a:endParaRPr>
          </a:p>
          <a:p>
            <a:pPr lvl="1">
              <a:buClr>
                <a:srgbClr val="C00000"/>
              </a:buClr>
              <a:buNone/>
            </a:pPr>
            <a:endParaRPr lang="en-US" sz="2000" dirty="0" smtClean="0">
              <a:solidFill>
                <a:schemeClr val="accent1"/>
              </a:solidFill>
              <a:latin typeface="Georgia" pitchFamily="18" charset="0"/>
              <a:ea typeface="ＭＳ Ｐゴシック" pitchFamily="34" charset="-128"/>
            </a:endParaRPr>
          </a:p>
        </p:txBody>
      </p:sp>
      <p:pic>
        <p:nvPicPr>
          <p:cNvPr id="31748" name="Picture 13" descr="NFTE_SmallTagLock_PantoneC.eps"/>
          <p:cNvPicPr>
            <a:picLocks noChangeAspect="1"/>
          </p:cNvPicPr>
          <p:nvPr/>
        </p:nvPicPr>
        <p:blipFill>
          <a:blip r:embed="rId4" cstate="print"/>
          <a:srcRect/>
          <a:stretch>
            <a:fillRect/>
          </a:stretch>
        </p:blipFill>
        <p:spPr bwMode="auto">
          <a:xfrm>
            <a:off x="33338" y="6019800"/>
            <a:ext cx="1609725" cy="804863"/>
          </a:xfrm>
          <a:prstGeom prst="rect">
            <a:avLst/>
          </a:prstGeom>
          <a:noFill/>
          <a:ln w="9525">
            <a:noFill/>
            <a:miter lim="800000"/>
            <a:headEnd/>
            <a:tailEnd/>
          </a:ln>
        </p:spPr>
      </p:pic>
      <p:pic>
        <p:nvPicPr>
          <p:cNvPr id="5" name="il_fi" descr="http://thefaithshield.com/sitebuilder/images/feed_the_children_logo-600x155.jpg"/>
          <p:cNvPicPr/>
          <p:nvPr/>
        </p:nvPicPr>
        <p:blipFill>
          <a:blip r:embed="rId5" cstate="print"/>
          <a:srcRect/>
          <a:stretch>
            <a:fillRect/>
          </a:stretch>
        </p:blipFill>
        <p:spPr bwMode="auto">
          <a:xfrm>
            <a:off x="4038600" y="4648200"/>
            <a:ext cx="3810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92125" y="-157163"/>
            <a:ext cx="8229600" cy="1046163"/>
          </a:xfrm>
        </p:spPr>
        <p:txBody>
          <a:bodyPr>
            <a:normAutofit/>
          </a:bodyPr>
          <a:lstStyle/>
          <a:p>
            <a:pPr eaLnBrk="1" hangingPunct="1"/>
            <a:r>
              <a:rPr dirty="0" smtClean="0">
                <a:ln>
                  <a:noFill/>
                </a:ln>
                <a:ea typeface="ＭＳ Ｐゴシック" pitchFamily="34" charset="-128"/>
              </a:rPr>
              <a:t>Business &amp; Personal Goals</a:t>
            </a:r>
            <a:endParaRPr i="1" dirty="0" smtClean="0">
              <a:ln>
                <a:noFill/>
              </a:ln>
              <a:solidFill>
                <a:srgbClr val="008000"/>
              </a:solidFill>
              <a:latin typeface="Myriad Web Pro"/>
              <a:ea typeface="ＭＳ Ｐゴシック" pitchFamily="34" charset="-128"/>
            </a:endParaRPr>
          </a:p>
        </p:txBody>
      </p:sp>
      <p:sp>
        <p:nvSpPr>
          <p:cNvPr id="28691" name="Rectangle 19"/>
          <p:cNvSpPr>
            <a:spLocks noChangeArrowheads="1"/>
          </p:cNvSpPr>
          <p:nvPr/>
        </p:nvSpPr>
        <p:spPr bwMode="auto">
          <a:xfrm>
            <a:off x="762000" y="1219200"/>
            <a:ext cx="36576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spcBef>
                <a:spcPts val="1200"/>
              </a:spcBef>
              <a:buClr>
                <a:schemeClr val="accent6">
                  <a:lumMod val="50000"/>
                </a:schemeClr>
              </a:buClr>
              <a:buSzPct val="80000"/>
              <a:buFont typeface="Wingdings" pitchFamily="2" charset="2"/>
              <a:buChar char="Ø"/>
              <a:defRPr/>
            </a:pPr>
            <a:r>
              <a:rPr lang="en-US" sz="2000" dirty="0" smtClean="0">
                <a:solidFill>
                  <a:schemeClr val="accent5">
                    <a:lumMod val="20000"/>
                    <a:lumOff val="80000"/>
                  </a:schemeClr>
                </a:solidFill>
                <a:latin typeface="Georgia" pitchFamily="18" charset="0"/>
                <a:ea typeface="+mj-ea"/>
                <a:cs typeface="Arial" pitchFamily="34" charset="0"/>
              </a:rPr>
              <a:t>Hire 3 experienced dance instructors</a:t>
            </a:r>
            <a:endParaRPr lang="en-US" sz="2000" dirty="0">
              <a:solidFill>
                <a:schemeClr val="accent5">
                  <a:lumMod val="20000"/>
                  <a:lumOff val="80000"/>
                </a:schemeClr>
              </a:solidFill>
              <a:latin typeface="Georgia" pitchFamily="18" charset="0"/>
              <a:ea typeface="+mj-ea"/>
              <a:cs typeface="Arial" pitchFamily="34" charset="0"/>
            </a:endParaRPr>
          </a:p>
          <a:p>
            <a:pPr marL="228600" lvl="1" indent="-228600" eaLnBrk="0" hangingPunct="0">
              <a:spcBef>
                <a:spcPts val="1200"/>
              </a:spcBef>
              <a:buClr>
                <a:schemeClr val="accent6">
                  <a:lumMod val="50000"/>
                </a:schemeClr>
              </a:buClr>
              <a:buSzPct val="80000"/>
              <a:buFont typeface="Wingdings" pitchFamily="2" charset="2"/>
              <a:buChar char="Ø"/>
              <a:defRPr/>
            </a:pPr>
            <a:r>
              <a:rPr lang="en-US" sz="2000" dirty="0" smtClean="0">
                <a:solidFill>
                  <a:schemeClr val="accent5">
                    <a:lumMod val="20000"/>
                    <a:lumOff val="80000"/>
                  </a:schemeClr>
                </a:solidFill>
                <a:latin typeface="Georgia" pitchFamily="18" charset="0"/>
                <a:ea typeface="+mj-ea"/>
                <a:cs typeface="Arial" pitchFamily="34" charset="0"/>
              </a:rPr>
              <a:t>Get my website up and running so people can sign up</a:t>
            </a:r>
            <a:endParaRPr lang="en-US" sz="2000" dirty="0">
              <a:solidFill>
                <a:schemeClr val="accent5">
                  <a:lumMod val="20000"/>
                  <a:lumOff val="80000"/>
                </a:schemeClr>
              </a:solidFill>
              <a:latin typeface="Georgia" pitchFamily="18" charset="0"/>
              <a:ea typeface="+mj-ea"/>
              <a:cs typeface="Arial" pitchFamily="34" charset="0"/>
            </a:endParaRPr>
          </a:p>
        </p:txBody>
      </p:sp>
      <p:sp>
        <p:nvSpPr>
          <p:cNvPr id="28692" name="Rectangle 20"/>
          <p:cNvSpPr>
            <a:spLocks noChangeArrowheads="1"/>
          </p:cNvSpPr>
          <p:nvPr/>
        </p:nvSpPr>
        <p:spPr bwMode="auto">
          <a:xfrm>
            <a:off x="4800600" y="1219200"/>
            <a:ext cx="35052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228600" lvl="1" indent="-228600" eaLnBrk="0" hangingPunct="0">
              <a:lnSpc>
                <a:spcPct val="80000"/>
              </a:lnSpc>
              <a:spcBef>
                <a:spcPts val="1200"/>
              </a:spcBef>
              <a:buClr>
                <a:schemeClr val="accent6">
                  <a:lumMod val="50000"/>
                </a:schemeClr>
              </a:buClr>
              <a:buSzPct val="80000"/>
              <a:buFont typeface="Wingdings" pitchFamily="2" charset="2"/>
              <a:buChar char="Ø"/>
              <a:defRPr/>
            </a:pPr>
            <a:r>
              <a:rPr lang="en-US" sz="2000" dirty="0" smtClean="0">
                <a:solidFill>
                  <a:schemeClr val="accent5">
                    <a:lumMod val="20000"/>
                    <a:lumOff val="80000"/>
                  </a:schemeClr>
                </a:solidFill>
                <a:latin typeface="Georgia" pitchFamily="18" charset="0"/>
                <a:ea typeface="+mj-ea"/>
                <a:cs typeface="Arial" pitchFamily="34" charset="0"/>
              </a:rPr>
              <a:t>Graduate from SMSA with Honors</a:t>
            </a:r>
          </a:p>
          <a:p>
            <a:pPr marL="228600" lvl="1" indent="-228600" eaLnBrk="0" hangingPunct="0">
              <a:lnSpc>
                <a:spcPct val="80000"/>
              </a:lnSpc>
              <a:spcBef>
                <a:spcPts val="1200"/>
              </a:spcBef>
              <a:buClr>
                <a:schemeClr val="accent6">
                  <a:lumMod val="50000"/>
                </a:schemeClr>
              </a:buClr>
              <a:buSzPct val="80000"/>
              <a:buFont typeface="Wingdings" pitchFamily="2" charset="2"/>
              <a:buChar char="Ø"/>
              <a:defRPr/>
            </a:pPr>
            <a:r>
              <a:rPr lang="en-US" sz="2000" dirty="0" smtClean="0">
                <a:solidFill>
                  <a:schemeClr val="accent5">
                    <a:lumMod val="20000"/>
                    <a:lumOff val="80000"/>
                  </a:schemeClr>
                </a:solidFill>
                <a:latin typeface="Georgia" pitchFamily="18" charset="0"/>
                <a:ea typeface="+mj-ea"/>
                <a:cs typeface="Arial" pitchFamily="34" charset="0"/>
              </a:rPr>
              <a:t> Attend a prestigious college of my choice </a:t>
            </a:r>
            <a:endParaRPr lang="en-US" sz="2000" dirty="0">
              <a:solidFill>
                <a:schemeClr val="accent5">
                  <a:lumMod val="20000"/>
                  <a:lumOff val="80000"/>
                </a:schemeClr>
              </a:solidFill>
              <a:latin typeface="Georgia" pitchFamily="18" charset="0"/>
              <a:ea typeface="+mj-ea"/>
              <a:cs typeface="Arial" pitchFamily="34" charset="0"/>
            </a:endParaRPr>
          </a:p>
        </p:txBody>
      </p:sp>
      <p:sp>
        <p:nvSpPr>
          <p:cNvPr id="32773" name="Text Box 21"/>
          <p:cNvSpPr txBox="1">
            <a:spLocks noChangeArrowheads="1"/>
          </p:cNvSpPr>
          <p:nvPr/>
        </p:nvSpPr>
        <p:spPr bwMode="auto">
          <a:xfrm>
            <a:off x="773113" y="687388"/>
            <a:ext cx="3657600" cy="401637"/>
          </a:xfrm>
          <a:prstGeom prst="rect">
            <a:avLst/>
          </a:prstGeom>
          <a:solidFill>
            <a:schemeClr val="accent2"/>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en-US" dirty="0">
                <a:solidFill>
                  <a:srgbClr val="E9EDF4"/>
                </a:solidFill>
              </a:rPr>
              <a:t>Business</a:t>
            </a:r>
          </a:p>
        </p:txBody>
      </p:sp>
      <p:sp>
        <p:nvSpPr>
          <p:cNvPr id="32774" name="Text Box 22"/>
          <p:cNvSpPr txBox="1">
            <a:spLocks noChangeArrowheads="1"/>
          </p:cNvSpPr>
          <p:nvPr/>
        </p:nvSpPr>
        <p:spPr bwMode="auto">
          <a:xfrm>
            <a:off x="4811713" y="687388"/>
            <a:ext cx="3494087" cy="401637"/>
          </a:xfrm>
          <a:prstGeom prst="rect">
            <a:avLst/>
          </a:prstGeom>
          <a:solidFill>
            <a:schemeClr val="accent2"/>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solidFill>
                  <a:srgbClr val="E9EDF4"/>
                </a:solidFill>
              </a:rPr>
              <a:t>Personal</a:t>
            </a:r>
          </a:p>
        </p:txBody>
      </p:sp>
      <p:sp>
        <p:nvSpPr>
          <p:cNvPr id="28695" name="Rectangle 23"/>
          <p:cNvSpPr>
            <a:spLocks noChangeArrowheads="1"/>
          </p:cNvSpPr>
          <p:nvPr/>
        </p:nvSpPr>
        <p:spPr bwMode="auto">
          <a:xfrm>
            <a:off x="762000" y="3810000"/>
            <a:ext cx="36576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6">
                  <a:lumMod val="50000"/>
                </a:schemeClr>
              </a:buClr>
              <a:buSzPct val="80000"/>
              <a:buFont typeface="Wingdings" pitchFamily="2" charset="2"/>
              <a:buChar char="Ø"/>
              <a:defRPr/>
            </a:pPr>
            <a:r>
              <a:rPr lang="en-US" sz="2000" dirty="0" smtClean="0">
                <a:solidFill>
                  <a:schemeClr val="accent5">
                    <a:lumMod val="20000"/>
                    <a:lumOff val="80000"/>
                  </a:schemeClr>
                </a:solidFill>
                <a:latin typeface="Georgia" pitchFamily="18" charset="0"/>
                <a:ea typeface="+mj-ea"/>
                <a:cs typeface="Arial" pitchFamily="34" charset="0"/>
              </a:rPr>
              <a:t>Expand </a:t>
            </a:r>
            <a:r>
              <a:rPr lang="en-US" sz="2000" dirty="0" smtClean="0">
                <a:solidFill>
                  <a:schemeClr val="accent5">
                    <a:lumMod val="20000"/>
                    <a:lumOff val="80000"/>
                  </a:schemeClr>
                </a:solidFill>
                <a:latin typeface="Georgia" pitchFamily="18" charset="0"/>
              </a:rPr>
              <a:t>Latin Dance &amp; Caribbean Rhythms</a:t>
            </a:r>
            <a:r>
              <a:rPr lang="en-US" sz="2000" dirty="0" smtClean="0">
                <a:solidFill>
                  <a:schemeClr val="accent5">
                    <a:lumMod val="20000"/>
                    <a:lumOff val="80000"/>
                  </a:schemeClr>
                </a:solidFill>
                <a:latin typeface="Georgia" pitchFamily="18" charset="0"/>
                <a:ea typeface="+mj-ea"/>
                <a:cs typeface="Arial" pitchFamily="34" charset="0"/>
              </a:rPr>
              <a:t>  to other locations around the State by the end of the 5</a:t>
            </a:r>
            <a:r>
              <a:rPr lang="en-US" sz="2000" baseline="30000" dirty="0" smtClean="0">
                <a:solidFill>
                  <a:schemeClr val="accent5">
                    <a:lumMod val="20000"/>
                    <a:lumOff val="80000"/>
                  </a:schemeClr>
                </a:solidFill>
                <a:latin typeface="Georgia" pitchFamily="18" charset="0"/>
                <a:ea typeface="+mj-ea"/>
                <a:cs typeface="Arial" pitchFamily="34" charset="0"/>
              </a:rPr>
              <a:t>th</a:t>
            </a:r>
            <a:r>
              <a:rPr lang="en-US" sz="2000" dirty="0" smtClean="0">
                <a:solidFill>
                  <a:schemeClr val="accent5">
                    <a:lumMod val="20000"/>
                    <a:lumOff val="80000"/>
                  </a:schemeClr>
                </a:solidFill>
                <a:latin typeface="Georgia" pitchFamily="18" charset="0"/>
                <a:ea typeface="+mj-ea"/>
                <a:cs typeface="Arial" pitchFamily="34" charset="0"/>
              </a:rPr>
              <a:t> year</a:t>
            </a:r>
            <a:endParaRPr lang="en-US" sz="2000" dirty="0">
              <a:solidFill>
                <a:schemeClr val="accent5">
                  <a:lumMod val="20000"/>
                  <a:lumOff val="80000"/>
                </a:schemeClr>
              </a:solidFill>
              <a:latin typeface="Georgia" pitchFamily="18" charset="0"/>
              <a:ea typeface="+mj-ea"/>
              <a:cs typeface="Arial" pitchFamily="34" charset="0"/>
            </a:endParaRPr>
          </a:p>
        </p:txBody>
      </p:sp>
      <p:sp>
        <p:nvSpPr>
          <p:cNvPr id="32776" name="Text Box 24"/>
          <p:cNvSpPr txBox="1">
            <a:spLocks noChangeArrowheads="1"/>
          </p:cNvSpPr>
          <p:nvPr/>
        </p:nvSpPr>
        <p:spPr bwMode="auto">
          <a:xfrm rot="-5400000">
            <a:off x="-689768" y="2199481"/>
            <a:ext cx="2362200" cy="401637"/>
          </a:xfrm>
          <a:prstGeom prst="rect">
            <a:avLst/>
          </a:prstGeom>
          <a:solidFill>
            <a:schemeClr val="accent2"/>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solidFill>
                  <a:srgbClr val="E9EDF4"/>
                </a:solidFill>
              </a:rPr>
              <a:t>Short-Term</a:t>
            </a:r>
          </a:p>
        </p:txBody>
      </p:sp>
      <p:sp>
        <p:nvSpPr>
          <p:cNvPr id="32777" name="Text Box 25"/>
          <p:cNvSpPr txBox="1">
            <a:spLocks noChangeArrowheads="1"/>
          </p:cNvSpPr>
          <p:nvPr/>
        </p:nvSpPr>
        <p:spPr bwMode="auto">
          <a:xfrm rot="-5400000">
            <a:off x="-608012" y="4716463"/>
            <a:ext cx="2198687" cy="401637"/>
          </a:xfrm>
          <a:prstGeom prst="rect">
            <a:avLst/>
          </a:prstGeom>
          <a:solidFill>
            <a:schemeClr val="accent2"/>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solidFill>
                  <a:srgbClr val="E9EDF4"/>
                </a:solidFill>
              </a:rPr>
              <a:t>Long-Term</a:t>
            </a:r>
          </a:p>
        </p:txBody>
      </p:sp>
      <p:sp>
        <p:nvSpPr>
          <p:cNvPr id="28698" name="Rectangle 26"/>
          <p:cNvSpPr>
            <a:spLocks noChangeArrowheads="1"/>
          </p:cNvSpPr>
          <p:nvPr/>
        </p:nvSpPr>
        <p:spPr bwMode="auto">
          <a:xfrm>
            <a:off x="4800600" y="3810000"/>
            <a:ext cx="35052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6">
                  <a:lumMod val="50000"/>
                </a:schemeClr>
              </a:buClr>
              <a:buSzPct val="80000"/>
              <a:buFont typeface="Wingdings" pitchFamily="2" charset="2"/>
              <a:buChar char="Ø"/>
              <a:defRPr/>
            </a:pPr>
            <a:r>
              <a:rPr lang="en-US" sz="2000" dirty="0" smtClean="0">
                <a:solidFill>
                  <a:schemeClr val="accent5">
                    <a:lumMod val="20000"/>
                    <a:lumOff val="80000"/>
                  </a:schemeClr>
                </a:solidFill>
                <a:latin typeface="Georgia" pitchFamily="18" charset="0"/>
                <a:ea typeface="+mj-ea"/>
                <a:cs typeface="Arial" pitchFamily="34" charset="0"/>
              </a:rPr>
              <a:t>Attend college and become a </a:t>
            </a:r>
            <a:r>
              <a:rPr lang="en-US" sz="2000" smtClean="0">
                <a:solidFill>
                  <a:schemeClr val="accent5">
                    <a:lumMod val="20000"/>
                    <a:lumOff val="80000"/>
                  </a:schemeClr>
                </a:solidFill>
                <a:latin typeface="Georgia" pitchFamily="18" charset="0"/>
                <a:ea typeface="+mj-ea"/>
                <a:cs typeface="Arial" pitchFamily="34" charset="0"/>
              </a:rPr>
              <a:t>successful Psychologist </a:t>
            </a:r>
            <a:endParaRPr lang="en-US" sz="2000" dirty="0" smtClean="0">
              <a:solidFill>
                <a:schemeClr val="accent5">
                  <a:lumMod val="20000"/>
                  <a:lumOff val="80000"/>
                </a:schemeClr>
              </a:solidFill>
              <a:latin typeface="Georgia" pitchFamily="18" charset="0"/>
              <a:ea typeface="+mj-ea"/>
              <a:cs typeface="Arial" pitchFamily="34" charset="0"/>
            </a:endParaRPr>
          </a:p>
          <a:p>
            <a:pPr marL="228600" lvl="1" indent="-228600" eaLnBrk="0" hangingPunct="0">
              <a:lnSpc>
                <a:spcPct val="80000"/>
              </a:lnSpc>
              <a:spcBef>
                <a:spcPts val="1200"/>
              </a:spcBef>
              <a:buClr>
                <a:schemeClr val="accent6">
                  <a:lumMod val="50000"/>
                </a:schemeClr>
              </a:buClr>
              <a:buSzPct val="80000"/>
              <a:defRPr/>
            </a:pPr>
            <a:endParaRPr lang="en-US" sz="2000" dirty="0" smtClean="0">
              <a:solidFill>
                <a:schemeClr val="accent5">
                  <a:lumMod val="20000"/>
                  <a:lumOff val="80000"/>
                </a:schemeClr>
              </a:solidFill>
              <a:latin typeface="Georgia" pitchFamily="18" charset="0"/>
              <a:ea typeface="+mj-ea"/>
              <a:cs typeface="Arial" pitchFamily="34" charset="0"/>
            </a:endParaRPr>
          </a:p>
          <a:p>
            <a:pPr marL="228600" lvl="1" indent="-228600" eaLnBrk="0" hangingPunct="0">
              <a:lnSpc>
                <a:spcPct val="80000"/>
              </a:lnSpc>
              <a:spcBef>
                <a:spcPts val="1200"/>
              </a:spcBef>
              <a:buClr>
                <a:schemeClr val="accent6">
                  <a:lumMod val="50000"/>
                </a:schemeClr>
              </a:buClr>
              <a:buSzPct val="80000"/>
              <a:defRPr/>
            </a:pPr>
            <a:endParaRPr lang="en-US" sz="2000" dirty="0">
              <a:solidFill>
                <a:schemeClr val="accent5">
                  <a:lumMod val="20000"/>
                  <a:lumOff val="80000"/>
                </a:schemeClr>
              </a:solidFill>
              <a:latin typeface="Georgia" pitchFamily="18" charset="0"/>
              <a:ea typeface="+mj-ea"/>
              <a:cs typeface="Arial" pitchFamily="34" charset="0"/>
            </a:endParaRPr>
          </a:p>
        </p:txBody>
      </p:sp>
      <p:pic>
        <p:nvPicPr>
          <p:cNvPr id="32779" name="Picture 13" descr="NFTE_SmallTagLock_PantoneC.eps"/>
          <p:cNvPicPr>
            <a:picLocks noChangeAspect="1"/>
          </p:cNvPicPr>
          <p:nvPr/>
        </p:nvPicPr>
        <p:blipFill>
          <a:blip r:embed="rId3" cstate="print"/>
          <a:srcRect/>
          <a:stretch>
            <a:fillRect/>
          </a:stretch>
        </p:blipFill>
        <p:spPr bwMode="auto">
          <a:xfrm>
            <a:off x="0" y="6094413"/>
            <a:ext cx="1439863"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smtClean="0">
                <a:ln>
                  <a:noFill/>
                </a:ln>
                <a:ea typeface="ＭＳ Ｐゴシック" pitchFamily="34" charset="-128"/>
              </a:rPr>
              <a:t>Feel The Rhythm</a:t>
            </a:r>
            <a:endParaRPr dirty="0" smtClean="0">
              <a:ln>
                <a:noFill/>
              </a:ln>
              <a:ea typeface="ＭＳ Ｐゴシック" pitchFamily="34" charset="-128"/>
            </a:endParaRPr>
          </a:p>
        </p:txBody>
      </p:sp>
      <p:sp>
        <p:nvSpPr>
          <p:cNvPr id="5" name="Rectangle 4"/>
          <p:cNvSpPr/>
          <p:nvPr/>
        </p:nvSpPr>
        <p:spPr>
          <a:xfrm>
            <a:off x="1066800" y="1600200"/>
            <a:ext cx="7010400" cy="4038600"/>
          </a:xfrm>
          <a:prstGeom prst="rect">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3200" b="1" dirty="0" smtClean="0">
              <a:solidFill>
                <a:schemeClr val="bg1"/>
              </a:solidFill>
              <a:latin typeface="Arial" pitchFamily="34" charset="0"/>
              <a:cs typeface="Arial" pitchFamily="34" charset="0"/>
            </a:endParaRPr>
          </a:p>
          <a:p>
            <a:pPr algn="ctr">
              <a:defRPr/>
            </a:pPr>
            <a:r>
              <a:rPr lang="en-US" sz="2800" b="1" i="1" dirty="0" smtClean="0">
                <a:solidFill>
                  <a:schemeClr val="bg2"/>
                </a:solidFill>
                <a:latin typeface="Georgia" pitchFamily="18" charset="0"/>
                <a:ea typeface="ＭＳ Ｐゴシック" pitchFamily="-112" charset="-128"/>
                <a:cs typeface="+mj-cs"/>
              </a:rPr>
              <a:t>Thank you for your consideration </a:t>
            </a:r>
          </a:p>
          <a:p>
            <a:pPr algn="ctr">
              <a:defRPr/>
            </a:pPr>
            <a:endParaRPr lang="en-US" sz="2800" b="1" i="1" dirty="0" smtClean="0">
              <a:solidFill>
                <a:schemeClr val="bg2"/>
              </a:solidFill>
              <a:latin typeface="Georgia" pitchFamily="18" charset="0"/>
              <a:ea typeface="ＭＳ Ｐゴシック" pitchFamily="-112" charset="-128"/>
              <a:cs typeface="+mj-cs"/>
            </a:endParaRPr>
          </a:p>
          <a:p>
            <a:pPr algn="ctr">
              <a:defRPr/>
            </a:pPr>
            <a:r>
              <a:rPr lang="en-US" sz="2800" b="1" i="1" dirty="0" smtClean="0">
                <a:solidFill>
                  <a:schemeClr val="bg2"/>
                </a:solidFill>
                <a:latin typeface="Georgia" pitchFamily="18" charset="0"/>
                <a:ea typeface="ＭＳ Ｐゴシック" pitchFamily="-112" charset="-128"/>
                <a:cs typeface="+mj-cs"/>
              </a:rPr>
              <a:t>Latin Dance &amp; Caribbean Rhythms </a:t>
            </a:r>
          </a:p>
          <a:p>
            <a:pPr algn="ctr">
              <a:defRPr/>
            </a:pPr>
            <a:endParaRPr lang="en-US" sz="2800" b="1" i="1" dirty="0" smtClean="0">
              <a:solidFill>
                <a:schemeClr val="bg2"/>
              </a:solidFill>
              <a:latin typeface="Georgia" pitchFamily="18" charset="0"/>
              <a:ea typeface="ＭＳ Ｐゴシック" pitchFamily="-112" charset="-128"/>
              <a:cs typeface="+mj-cs"/>
            </a:endParaRPr>
          </a:p>
          <a:p>
            <a:pPr algn="ctr">
              <a:defRPr/>
            </a:pPr>
            <a:endParaRPr lang="en-US" sz="2800" b="1" i="1" dirty="0" smtClean="0">
              <a:solidFill>
                <a:schemeClr val="bg2"/>
              </a:solidFill>
              <a:latin typeface="Georgia" pitchFamily="18" charset="0"/>
              <a:ea typeface="ＭＳ Ｐゴシック" pitchFamily="-112" charset="-128"/>
              <a:cs typeface="+mj-cs"/>
            </a:endParaRPr>
          </a:p>
          <a:p>
            <a:pPr algn="ctr">
              <a:defRPr/>
            </a:pPr>
            <a:endParaRPr lang="en-US" sz="2800" b="1" i="1" dirty="0" smtClean="0">
              <a:solidFill>
                <a:schemeClr val="bg2"/>
              </a:solidFill>
              <a:latin typeface="Georgia" pitchFamily="18" charset="0"/>
              <a:ea typeface="ＭＳ Ｐゴシック" pitchFamily="-112" charset="-128"/>
              <a:cs typeface="+mj-cs"/>
            </a:endParaRPr>
          </a:p>
          <a:p>
            <a:pPr algn="ctr">
              <a:defRPr/>
            </a:pPr>
            <a:r>
              <a:rPr lang="en-US" sz="2800" b="1" i="1" dirty="0" smtClean="0">
                <a:solidFill>
                  <a:schemeClr val="bg2"/>
                </a:solidFill>
                <a:latin typeface="Georgia" pitchFamily="18" charset="0"/>
                <a:ea typeface="ＭＳ Ｐゴシック" pitchFamily="-112" charset="-128"/>
                <a:cs typeface="+mj-cs"/>
              </a:rPr>
              <a:t>Website Under Construction </a:t>
            </a:r>
            <a:endParaRPr lang="en-US" sz="2800" b="1" i="1" dirty="0">
              <a:solidFill>
                <a:schemeClr val="bg2"/>
              </a:solidFill>
              <a:latin typeface="Georgia" pitchFamily="18" charset="0"/>
              <a:ea typeface="ＭＳ Ｐゴシック" pitchFamily="-112" charset="-128"/>
              <a:cs typeface="+mj-cs"/>
            </a:endParaRPr>
          </a:p>
        </p:txBody>
      </p:sp>
      <p:pic>
        <p:nvPicPr>
          <p:cNvPr id="3379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dirty="0" smtClean="0">
                <a:ln>
                  <a:noFill/>
                </a:ln>
                <a:ea typeface="ＭＳ Ｐゴシック" pitchFamily="34" charset="-128"/>
              </a:rPr>
              <a:t>Mission Statement</a:t>
            </a:r>
          </a:p>
        </p:txBody>
      </p:sp>
      <p:sp>
        <p:nvSpPr>
          <p:cNvPr id="12291" name="Content Placeholder 2"/>
          <p:cNvSpPr>
            <a:spLocks/>
          </p:cNvSpPr>
          <p:nvPr/>
        </p:nvSpPr>
        <p:spPr bwMode="auto">
          <a:xfrm>
            <a:off x="381000" y="1447800"/>
            <a:ext cx="8153400" cy="3962400"/>
          </a:xfrm>
          <a:prstGeom prst="rect">
            <a:avLst/>
          </a:prstGeom>
          <a:noFill/>
          <a:ln w="9525">
            <a:noFill/>
            <a:miter lim="800000"/>
            <a:headEnd/>
            <a:tailEnd/>
          </a:ln>
        </p:spPr>
        <p:txBody>
          <a:bodyPr/>
          <a:lstStyle/>
          <a:p>
            <a:pPr marL="547688" indent="-411163" eaLnBrk="0" hangingPunct="0">
              <a:spcBef>
                <a:spcPct val="20000"/>
              </a:spcBef>
              <a:buClr>
                <a:schemeClr val="accent1"/>
              </a:buClr>
              <a:buSzPct val="80000"/>
              <a:buFont typeface="Wingdings" pitchFamily="2" charset="2"/>
              <a:buChar char="Ø"/>
            </a:pPr>
            <a:r>
              <a:rPr lang="en-US" sz="2800" b="1" dirty="0">
                <a:solidFill>
                  <a:schemeClr val="accent1"/>
                </a:solidFill>
                <a:latin typeface="Georgia" pitchFamily="18" charset="0"/>
                <a:ea typeface="ＭＳ Ｐゴシック" pitchFamily="34" charset="-128"/>
              </a:rPr>
              <a:t>Mission Statement</a:t>
            </a:r>
            <a:endParaRPr lang="en-US" sz="1400" b="1" i="1" dirty="0">
              <a:solidFill>
                <a:schemeClr val="accent1"/>
              </a:solidFill>
              <a:latin typeface="Georgia" pitchFamily="18" charset="0"/>
              <a:ea typeface="ＭＳ Ｐゴシック" pitchFamily="34" charset="-128"/>
            </a:endParaRPr>
          </a:p>
          <a:p>
            <a:pPr marL="868363" lvl="1" indent="-282575" eaLnBrk="0" hangingPunct="0">
              <a:spcBef>
                <a:spcPct val="20000"/>
              </a:spcBef>
              <a:buClr>
                <a:schemeClr val="accent1"/>
              </a:buClr>
              <a:buSzPct val="80000"/>
              <a:buFont typeface="Wingdings" pitchFamily="2" charset="2"/>
              <a:buChar char="Ø"/>
            </a:pPr>
            <a:r>
              <a:rPr lang="en-US" sz="2000" dirty="0" smtClean="0">
                <a:solidFill>
                  <a:schemeClr val="accent1"/>
                </a:solidFill>
                <a:latin typeface="Georgia" pitchFamily="18" charset="0"/>
                <a:ea typeface="ＭＳ Ｐゴシック" pitchFamily="34" charset="-128"/>
              </a:rPr>
              <a:t>Our mission is to provide our customers with a wide range of Latin dance lessons that will enable you to learn new dances and improve your health. We provide lessons for beginners as well as experienced members that want to enhance their skills. We welcome everyone to come and feel apart of our community.</a:t>
            </a:r>
          </a:p>
          <a:p>
            <a:pPr marL="411163" indent="-282575" algn="just" eaLnBrk="0" hangingPunct="0">
              <a:spcBef>
                <a:spcPct val="20000"/>
              </a:spcBef>
              <a:buClr>
                <a:schemeClr val="accent1"/>
              </a:buClr>
              <a:buSzPct val="80000"/>
              <a:buFont typeface="Wingdings" pitchFamily="2" charset="2"/>
              <a:buChar char="Ø"/>
            </a:pPr>
            <a:r>
              <a:rPr lang="en-US" sz="2800" b="1" dirty="0" smtClean="0">
                <a:solidFill>
                  <a:schemeClr val="accent1"/>
                </a:solidFill>
                <a:latin typeface="Georgia" pitchFamily="18" charset="0"/>
                <a:ea typeface="ＭＳ Ｐゴシック" pitchFamily="34" charset="-128"/>
              </a:rPr>
              <a:t>Opportunity </a:t>
            </a:r>
            <a:endParaRPr lang="en-US" sz="2800" b="1" dirty="0">
              <a:solidFill>
                <a:schemeClr val="accent1"/>
              </a:solidFill>
              <a:latin typeface="Georgia" pitchFamily="18" charset="0"/>
              <a:ea typeface="ＭＳ Ｐゴシック" pitchFamily="34" charset="-128"/>
            </a:endParaRPr>
          </a:p>
          <a:p>
            <a:pPr marL="1004888" lvl="1" indent="-411163" eaLnBrk="0" hangingPunct="0">
              <a:spcBef>
                <a:spcPct val="20000"/>
              </a:spcBef>
              <a:buClr>
                <a:schemeClr val="accent1"/>
              </a:buClr>
              <a:buSzPct val="80000"/>
              <a:buFont typeface="Wingdings" pitchFamily="2" charset="2"/>
              <a:buChar char="Ø"/>
            </a:pPr>
            <a:r>
              <a:rPr lang="en-US" sz="2000" dirty="0" smtClean="0">
                <a:solidFill>
                  <a:schemeClr val="accent1"/>
                </a:solidFill>
                <a:latin typeface="Georgia" pitchFamily="18" charset="0"/>
                <a:ea typeface="ＭＳ Ｐゴシック" pitchFamily="34" charset="-128"/>
              </a:rPr>
              <a:t> It’s a perfect opportunity to help stay and get fit or also just some time for yourself.  Lessons provided:  Salsa, Merenque, Bachata, Cumbia and African dance.</a:t>
            </a:r>
            <a:endParaRPr lang="en-US" sz="2000" dirty="0">
              <a:solidFill>
                <a:schemeClr val="accent1"/>
              </a:solidFill>
              <a:latin typeface="Georgia" pitchFamily="18" charset="0"/>
              <a:ea typeface="ＭＳ Ｐゴシック" pitchFamily="34" charset="-128"/>
            </a:endParaRPr>
          </a:p>
        </p:txBody>
      </p:sp>
      <p:pic>
        <p:nvPicPr>
          <p:cNvPr id="12292"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Profile</a:t>
            </a:r>
            <a:endParaRPr lang="en-US" dirty="0"/>
          </a:p>
        </p:txBody>
      </p:sp>
      <p:sp>
        <p:nvSpPr>
          <p:cNvPr id="3" name="Content Placeholder 2"/>
          <p:cNvSpPr>
            <a:spLocks noGrp="1"/>
          </p:cNvSpPr>
          <p:nvPr>
            <p:ph idx="1"/>
          </p:nvPr>
        </p:nvSpPr>
        <p:spPr/>
        <p:txBody>
          <a:bodyPr/>
          <a:lstStyle/>
          <a:p>
            <a:pPr marL="547688" indent="-411163" eaLnBrk="0" fontAlgn="base" hangingPunct="0">
              <a:spcBef>
                <a:spcPts val="1800"/>
              </a:spcBef>
              <a:spcAft>
                <a:spcPct val="0"/>
              </a:spcAft>
              <a:buFont typeface="Wingdings" pitchFamily="2" charset="2"/>
              <a:buChar char="Ø"/>
            </a:pPr>
            <a:r>
              <a:rPr lang="en-US" sz="2800" b="1" dirty="0" smtClean="0">
                <a:solidFill>
                  <a:schemeClr val="accent1"/>
                </a:solidFill>
                <a:latin typeface="Georgia" pitchFamily="18" charset="0"/>
                <a:ea typeface="ＭＳ Ｐゴシック" pitchFamily="34" charset="-128"/>
              </a:rPr>
              <a:t>Type of Business</a:t>
            </a:r>
            <a:endParaRPr lang="en-US" sz="1400" b="1" i="1" dirty="0" smtClean="0">
              <a:solidFill>
                <a:schemeClr val="accent1"/>
              </a:solidFill>
              <a:latin typeface="Georgia" pitchFamily="18" charset="0"/>
              <a:ea typeface="ＭＳ Ｐゴシック" pitchFamily="34" charset="-128"/>
            </a:endParaRPr>
          </a:p>
          <a:p>
            <a:pPr lvl="1">
              <a:buFont typeface="Wingdings" pitchFamily="2" charset="2"/>
              <a:buChar char="Ø"/>
            </a:pPr>
            <a:r>
              <a:rPr lang="en-US" sz="2000" dirty="0" smtClean="0">
                <a:solidFill>
                  <a:schemeClr val="accent1"/>
                </a:solidFill>
                <a:latin typeface="Georgia" pitchFamily="18" charset="0"/>
                <a:ea typeface="ＭＳ Ｐゴシック" pitchFamily="34" charset="-128"/>
              </a:rPr>
              <a:t>Service</a:t>
            </a:r>
          </a:p>
          <a:p>
            <a:pPr lvl="1">
              <a:buFont typeface="Wingdings" pitchFamily="2" charset="2"/>
              <a:buChar char="Ø"/>
            </a:pPr>
            <a:r>
              <a:rPr lang="en-US" sz="2000" dirty="0" smtClean="0">
                <a:solidFill>
                  <a:schemeClr val="accent1"/>
                </a:solidFill>
                <a:latin typeface="Georgia" pitchFamily="18" charset="0"/>
                <a:ea typeface="ＭＳ Ｐゴシック" pitchFamily="34" charset="-128"/>
              </a:rPr>
              <a:t>Provide exquisite dance lessons that help enhance your lifestyles  and improve physical function </a:t>
            </a:r>
          </a:p>
          <a:p>
            <a:pPr marL="547688" indent="-411163" eaLnBrk="0" fontAlgn="base" hangingPunct="0">
              <a:spcBef>
                <a:spcPts val="1800"/>
              </a:spcBef>
              <a:spcAft>
                <a:spcPct val="0"/>
              </a:spcAft>
              <a:buFont typeface="Wingdings" pitchFamily="2" charset="2"/>
              <a:buChar char="Ø"/>
            </a:pPr>
            <a:r>
              <a:rPr lang="en-US" sz="2800" b="1" dirty="0" smtClean="0">
                <a:solidFill>
                  <a:schemeClr val="accent1"/>
                </a:solidFill>
                <a:latin typeface="Georgia" pitchFamily="18" charset="0"/>
                <a:ea typeface="ＭＳ Ｐゴシック" pitchFamily="34" charset="-128"/>
              </a:rPr>
              <a:t>Legal Structure</a:t>
            </a:r>
            <a:endParaRPr lang="en-US" sz="2800" b="1" i="1" dirty="0" smtClean="0">
              <a:solidFill>
                <a:schemeClr val="accent1"/>
              </a:solidFill>
              <a:latin typeface="Georgia" pitchFamily="18" charset="0"/>
              <a:ea typeface="ＭＳ Ｐゴシック" pitchFamily="34" charset="-128"/>
            </a:endParaRPr>
          </a:p>
          <a:p>
            <a:pPr lvl="1">
              <a:buFont typeface="Wingdings" pitchFamily="2" charset="2"/>
              <a:buChar char="Ø"/>
            </a:pPr>
            <a:r>
              <a:rPr lang="en-US" sz="2000" dirty="0" smtClean="0">
                <a:solidFill>
                  <a:schemeClr val="accent1"/>
                </a:solidFill>
                <a:latin typeface="Georgia" pitchFamily="18" charset="0"/>
                <a:ea typeface="ＭＳ Ｐゴシック" pitchFamily="34" charset="-128"/>
              </a:rPr>
              <a:t>Sole Proprietorship</a:t>
            </a:r>
          </a:p>
          <a:p>
            <a:pPr lvl="1">
              <a:buFont typeface="Wingdings" pitchFamily="2" charset="2"/>
              <a:buChar char="Ø"/>
            </a:pPr>
            <a:r>
              <a:rPr lang="en-US" sz="2000" dirty="0" smtClean="0">
                <a:solidFill>
                  <a:schemeClr val="accent1"/>
                </a:solidFill>
                <a:latin typeface="Georgia" pitchFamily="18" charset="0"/>
                <a:ea typeface="ＭＳ Ｐゴシック" pitchFamily="34" charset="-128"/>
              </a:rPr>
              <a:t>I enjoy being my own boss, taking full responsibility myself, and doing things my way</a:t>
            </a:r>
          </a:p>
          <a:p>
            <a:endParaRPr lang="en-US" dirty="0"/>
          </a:p>
        </p:txBody>
      </p:sp>
      <p:sp>
        <p:nvSpPr>
          <p:cNvPr id="4" name="Slide Number Placeholder 3"/>
          <p:cNvSpPr>
            <a:spLocks noGrp="1"/>
          </p:cNvSpPr>
          <p:nvPr>
            <p:ph type="sldNum" sz="quarter" idx="12"/>
          </p:nvPr>
        </p:nvSpPr>
        <p:spPr/>
        <p:txBody>
          <a:bodyPr/>
          <a:lstStyle/>
          <a:p>
            <a:pPr>
              <a:defRPr/>
            </a:pPr>
            <a:fld id="{448330AE-9EFD-4108-A39E-294FF6F7F02B}" type="slidenum">
              <a:rPr lang="en-US" smtClean="0"/>
              <a:pPr>
                <a:defRPr/>
              </a:pPr>
              <a:t>4</a:t>
            </a:fld>
            <a:endParaRPr lang="en-US" dirty="0"/>
          </a:p>
        </p:txBody>
      </p:sp>
      <p:pic>
        <p:nvPicPr>
          <p:cNvPr id="5" name="Picture 4" descr="http://wedanceforpeace.files.wordpress.com/2011/07/salsa-dancer.jpg"/>
          <p:cNvPicPr>
            <a:picLocks noChangeAspect="1" noChangeArrowheads="1"/>
          </p:cNvPicPr>
          <p:nvPr/>
        </p:nvPicPr>
        <p:blipFill>
          <a:blip r:embed="rId2" cstate="print"/>
          <a:srcRect/>
          <a:stretch>
            <a:fillRect/>
          </a:stretch>
        </p:blipFill>
        <p:spPr bwMode="auto">
          <a:xfrm>
            <a:off x="6934200" y="152400"/>
            <a:ext cx="1828800" cy="256951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dirty="0">
                <a:ln>
                  <a:noFill/>
                </a:ln>
                <a:ea typeface="ＭＳ Ｐゴシック" pitchFamily="34" charset="-128"/>
              </a:rPr>
              <a:t>Qualifications</a:t>
            </a:r>
            <a:br>
              <a:rPr dirty="0">
                <a:ln>
                  <a:noFill/>
                </a:ln>
                <a:ea typeface="ＭＳ Ｐゴシック" pitchFamily="34" charset="-128"/>
              </a:rPr>
            </a:br>
            <a:endParaRPr sz="1400" i="1" dirty="0">
              <a:ln>
                <a:noFill/>
              </a:ln>
              <a:solidFill>
                <a:srgbClr val="008000"/>
              </a:solidFill>
              <a:latin typeface="Myriad Web Pro"/>
              <a:ea typeface="ＭＳ Ｐゴシック" pitchFamily="34" charset="-128"/>
            </a:endParaRPr>
          </a:p>
        </p:txBody>
      </p:sp>
      <p:sp>
        <p:nvSpPr>
          <p:cNvPr id="3" name="Content Placeholder 2"/>
          <p:cNvSpPr>
            <a:spLocks noGrp="1"/>
          </p:cNvSpPr>
          <p:nvPr>
            <p:ph idx="1"/>
          </p:nvPr>
        </p:nvSpPr>
        <p:spPr>
          <a:xfrm>
            <a:off x="457200" y="1600200"/>
            <a:ext cx="8229600" cy="4556125"/>
          </a:xfrm>
        </p:spPr>
        <p:txBody>
          <a:bodyPr/>
          <a:lstStyle/>
          <a:p>
            <a:pPr marL="594360" indent="-457200">
              <a:buFont typeface="Wingdings" pitchFamily="2" charset="2"/>
              <a:buChar char="Ø"/>
              <a:defRPr/>
            </a:pPr>
            <a:r>
              <a:rPr sz="2800" dirty="0">
                <a:solidFill>
                  <a:schemeClr val="accent1"/>
                </a:solidFill>
                <a:latin typeface="Georgia" pitchFamily="18" charset="0"/>
                <a:cs typeface="Arial" charset="0"/>
              </a:rPr>
              <a:t>I’m qualified to run this business because</a:t>
            </a:r>
            <a:r>
              <a:rPr sz="2800" dirty="0" smtClean="0">
                <a:solidFill>
                  <a:schemeClr val="accent1"/>
                </a:solidFill>
                <a:latin typeface="Georgia" pitchFamily="18" charset="0"/>
                <a:cs typeface="Arial" charset="0"/>
              </a:rPr>
              <a:t>:</a:t>
            </a:r>
            <a:endParaRPr lang="en-US" sz="2000" dirty="0" smtClean="0">
              <a:solidFill>
                <a:schemeClr val="accent1"/>
              </a:solidFill>
              <a:latin typeface="Georgia" pitchFamily="18" charset="0"/>
            </a:endParaRPr>
          </a:p>
          <a:p>
            <a:pPr marL="1042988" lvl="1" indent="-457200">
              <a:spcBef>
                <a:spcPts val="18"/>
              </a:spcBef>
              <a:buFont typeface="Wingdings" pitchFamily="2" charset="2"/>
              <a:buChar char="Ø"/>
              <a:defRPr/>
            </a:pPr>
            <a:endParaRPr lang="en-US" sz="2000" dirty="0" smtClean="0">
              <a:solidFill>
                <a:schemeClr val="accent1"/>
              </a:solidFill>
              <a:latin typeface="Georgia" pitchFamily="18" charset="0"/>
              <a:sym typeface="Wingdings"/>
            </a:endParaRPr>
          </a:p>
          <a:p>
            <a:pPr marL="1042988" lvl="1" indent="-457200">
              <a:spcBef>
                <a:spcPts val="18"/>
              </a:spcBef>
              <a:buFont typeface="Wingdings" pitchFamily="2" charset="2"/>
              <a:buChar char="Ø"/>
              <a:defRPr/>
            </a:pPr>
            <a:r>
              <a:rPr lang="en-US" sz="2000" dirty="0" smtClean="0">
                <a:solidFill>
                  <a:schemeClr val="accent1"/>
                </a:solidFill>
                <a:latin typeface="Georgia" pitchFamily="18" charset="0"/>
                <a:sym typeface="Wingdings"/>
              </a:rPr>
              <a:t>Over 15 years of experience, including choreography dance competitions, dance shows</a:t>
            </a:r>
          </a:p>
          <a:p>
            <a:pPr marL="1042988" lvl="1" indent="-457200">
              <a:buFont typeface="Wingdings" pitchFamily="2" charset="2"/>
              <a:buChar char="Ø"/>
              <a:defRPr/>
            </a:pPr>
            <a:r>
              <a:rPr lang="en-US" sz="2000" dirty="0" smtClean="0">
                <a:solidFill>
                  <a:schemeClr val="accent1"/>
                </a:solidFill>
                <a:latin typeface="Georgia" pitchFamily="18" charset="0"/>
                <a:cs typeface="Arial" pitchFamily="34" charset="0"/>
                <a:sym typeface="Wingdings"/>
              </a:rPr>
              <a:t>Personal Athletic Trainer</a:t>
            </a:r>
          </a:p>
          <a:p>
            <a:pPr marL="1042988" lvl="1" indent="-457200">
              <a:buFont typeface="Wingdings" pitchFamily="2" charset="2"/>
              <a:buChar char="Ø"/>
              <a:defRPr/>
            </a:pPr>
            <a:r>
              <a:rPr lang="en-US" sz="2000" dirty="0" smtClean="0">
                <a:solidFill>
                  <a:schemeClr val="accent1"/>
                </a:solidFill>
                <a:latin typeface="Georgia" pitchFamily="18" charset="0"/>
                <a:cs typeface="Arial" pitchFamily="34" charset="0"/>
                <a:sym typeface="Wingdings"/>
              </a:rPr>
              <a:t> Marketing Entrepreneur Class</a:t>
            </a:r>
          </a:p>
          <a:p>
            <a:pPr marL="1042988" lvl="1" indent="-457200">
              <a:buFont typeface="Wingdings" pitchFamily="2" charset="2"/>
              <a:buChar char="Ø"/>
              <a:defRPr/>
            </a:pPr>
            <a:r>
              <a:rPr lang="en-US" sz="2000" dirty="0" smtClean="0">
                <a:solidFill>
                  <a:schemeClr val="accent1"/>
                </a:solidFill>
                <a:latin typeface="Georgia" pitchFamily="18" charset="0"/>
                <a:cs typeface="Arial" pitchFamily="34" charset="0"/>
                <a:sym typeface="Wingdings"/>
              </a:rPr>
              <a:t> Bilingual </a:t>
            </a:r>
          </a:p>
          <a:p>
            <a:pPr marL="1042988" lvl="1" indent="-457200">
              <a:buClr>
                <a:srgbClr val="C00000"/>
              </a:buClr>
              <a:buNone/>
              <a:defRPr/>
            </a:pPr>
            <a:endParaRPr lang="en-US" sz="2000" dirty="0" smtClean="0">
              <a:cs typeface="Arial" pitchFamily="34" charset="0"/>
              <a:sym typeface="Wingdings"/>
            </a:endParaRPr>
          </a:p>
          <a:p>
            <a:pPr marL="1042988" lvl="1" indent="-457200">
              <a:buClr>
                <a:srgbClr val="C00000"/>
              </a:buClr>
              <a:buNone/>
              <a:defRPr/>
            </a:pPr>
            <a:r>
              <a:rPr lang="en-US" sz="2000" dirty="0" smtClean="0">
                <a:solidFill>
                  <a:srgbClr val="10253F"/>
                </a:solidFill>
                <a:cs typeface="Arial" pitchFamily="34" charset="0"/>
                <a:sym typeface="Wingdings"/>
              </a:rPr>
              <a:t> </a:t>
            </a:r>
            <a:endParaRPr lang="en-US" sz="2000" dirty="0" smtClean="0">
              <a:solidFill>
                <a:srgbClr val="10253F"/>
              </a:solidFill>
              <a:cs typeface="Arial" pitchFamily="34" charset="0"/>
            </a:endParaRPr>
          </a:p>
        </p:txBody>
      </p:sp>
      <p:pic>
        <p:nvPicPr>
          <p:cNvPr id="14343"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7200" y="228600"/>
            <a:ext cx="8229600" cy="990600"/>
          </a:xfrm>
          <a:prstGeom prst="rect">
            <a:avLst/>
          </a:prstGeom>
          <a:noFill/>
          <a:ln w="9525">
            <a:noFill/>
            <a:miter lim="800000"/>
            <a:headEnd/>
            <a:tailEnd/>
          </a:ln>
        </p:spPr>
        <p:txBody>
          <a:bodyPr anchor="ctr"/>
          <a:lstStyle/>
          <a:p>
            <a:pPr algn="ctr" eaLnBrk="0" hangingPunct="0"/>
            <a:r>
              <a:rPr lang="en-US" sz="4200" b="1" dirty="0">
                <a:solidFill>
                  <a:schemeClr val="accent2">
                    <a:lumMod val="60000"/>
                    <a:lumOff val="40000"/>
                  </a:schemeClr>
                </a:solidFill>
                <a:latin typeface="Century Gothic" pitchFamily="34" charset="0"/>
                <a:ea typeface="ＭＳ Ｐゴシック" pitchFamily="34" charset="-128"/>
              </a:rPr>
              <a:t>Market Analysis</a:t>
            </a:r>
            <a:endParaRPr lang="fr-FR" sz="4200" b="1" i="1" dirty="0">
              <a:solidFill>
                <a:schemeClr val="accent2">
                  <a:lumMod val="60000"/>
                  <a:lumOff val="40000"/>
                </a:schemeClr>
              </a:solidFill>
              <a:latin typeface="Century Gothic" pitchFamily="34" charset="0"/>
              <a:ea typeface="ＭＳ Ｐゴシック" pitchFamily="34" charset="-128"/>
            </a:endParaRPr>
          </a:p>
        </p:txBody>
      </p:sp>
      <p:graphicFrame>
        <p:nvGraphicFramePr>
          <p:cNvPr id="90147" name="Group 35"/>
          <p:cNvGraphicFramePr>
            <a:graphicFrameLocks noGrp="1"/>
          </p:cNvGraphicFramePr>
          <p:nvPr>
            <p:ph idx="1"/>
          </p:nvPr>
        </p:nvGraphicFramePr>
        <p:xfrm>
          <a:off x="434975" y="1295400"/>
          <a:ext cx="8229600" cy="899037"/>
        </p:xfrm>
        <a:graphic>
          <a:graphicData uri="http://schemas.openxmlformats.org/drawingml/2006/table">
            <a:tbl>
              <a:tblPr/>
              <a:tblGrid>
                <a:gridCol w="1653702"/>
                <a:gridCol w="6575898"/>
              </a:tblGrid>
              <a:tr h="381000">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accent2"/>
                          </a:solidFill>
                          <a:effectLst/>
                          <a:latin typeface="Century Gothic" pitchFamily="34" charset="0"/>
                          <a:ea typeface="Microsoft YaHei" pitchFamily="34" charset="-122"/>
                          <a:cs typeface="Arial" pitchFamily="34" charset="0"/>
                        </a:rPr>
                        <a:t>Industry Name</a:t>
                      </a:r>
                      <a:endParaRPr kumimoji="0" lang="en-US" sz="1400" b="0" i="0" u="none" strike="noStrike" cap="none" normalizeH="0" baseline="0" dirty="0" smtClean="0">
                        <a:ln>
                          <a:noFill/>
                        </a:ln>
                        <a:solidFill>
                          <a:schemeClr val="accent2"/>
                        </a:solidFill>
                        <a:effectLst/>
                        <a:latin typeface="Century Gothic" pitchFamily="34" charset="0"/>
                        <a:ea typeface="Microsoft YaHei" pitchFamily="34" charset="-122"/>
                        <a:cs typeface="Arial" pitchFamily="34" charset="0"/>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accent2"/>
                          </a:solidFill>
                          <a:effectLst/>
                          <a:latin typeface="Century Gothic" pitchFamily="34" charset="0"/>
                          <a:ea typeface="Microsoft YaHei" pitchFamily="34" charset="-122"/>
                          <a:cs typeface="Arial" pitchFamily="34" charset="0"/>
                        </a:rPr>
                        <a:t>Performing Arts </a:t>
                      </a: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518037">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accent2"/>
                          </a:solidFill>
                          <a:effectLst/>
                          <a:latin typeface="Century Gothic" pitchFamily="34" charset="0"/>
                          <a:ea typeface="Microsoft YaHei" pitchFamily="34" charset="-122"/>
                          <a:cs typeface="Arial" pitchFamily="34" charset="0"/>
                        </a:rPr>
                        <a:t>Industry Size</a:t>
                      </a:r>
                      <a:endParaRPr kumimoji="0" lang="en-US" sz="1400" b="0" i="0" u="none" strike="noStrike" cap="none" normalizeH="0" baseline="0" dirty="0" smtClean="0">
                        <a:ln>
                          <a:noFill/>
                        </a:ln>
                        <a:solidFill>
                          <a:schemeClr val="accent2"/>
                        </a:solidFill>
                        <a:effectLst/>
                        <a:latin typeface="Century Gothic" pitchFamily="34" charset="0"/>
                        <a:ea typeface="Microsoft YaHei" pitchFamily="34" charset="-122"/>
                        <a:cs typeface="Arial" pitchFamily="34" charset="0"/>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accent2"/>
                          </a:solidFill>
                          <a:effectLst/>
                          <a:latin typeface="Century Gothic" pitchFamily="34" charset="0"/>
                          <a:ea typeface="Microsoft YaHei" pitchFamily="34" charset="-122"/>
                          <a:cs typeface="Arial" pitchFamily="34" charset="0"/>
                        </a:rPr>
                        <a:t>$14 billion</a:t>
                      </a:r>
                      <a:endParaRPr kumimoji="0" lang="en-US" sz="1400" b="0" i="0" u="none" strike="noStrike" cap="none" normalizeH="0" baseline="0" dirty="0" smtClean="0">
                        <a:ln>
                          <a:noFill/>
                        </a:ln>
                        <a:solidFill>
                          <a:schemeClr val="accent2"/>
                        </a:solidFill>
                        <a:effectLst/>
                        <a:latin typeface="Century Gothic" pitchFamily="34" charset="0"/>
                        <a:ea typeface="Microsoft YaHei" pitchFamily="34" charset="-122"/>
                        <a:cs typeface="Arial" pitchFamily="34" charset="0"/>
                      </a:endParaRP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
        <p:nvSpPr>
          <p:cNvPr id="16398" name="Line 26"/>
          <p:cNvSpPr>
            <a:spLocks noChangeShapeType="1"/>
          </p:cNvSpPr>
          <p:nvPr/>
        </p:nvSpPr>
        <p:spPr bwMode="auto">
          <a:xfrm flipV="1">
            <a:off x="2124075" y="6781800"/>
            <a:ext cx="4724400" cy="25400"/>
          </a:xfrm>
          <a:prstGeom prst="line">
            <a:avLst/>
          </a:prstGeom>
          <a:noFill/>
          <a:ln w="28575" cap="sq">
            <a:solidFill>
              <a:schemeClr val="tx1"/>
            </a:solidFill>
            <a:round/>
            <a:headEnd/>
            <a:tailEnd/>
          </a:ln>
        </p:spPr>
        <p:txBody>
          <a:bodyPr/>
          <a:lstStyle/>
          <a:p>
            <a:endParaRPr lang="en-US"/>
          </a:p>
        </p:txBody>
      </p:sp>
      <p:graphicFrame>
        <p:nvGraphicFramePr>
          <p:cNvPr id="2" name="Table 1"/>
          <p:cNvGraphicFramePr>
            <a:graphicFrameLocks noGrp="1"/>
          </p:cNvGraphicFramePr>
          <p:nvPr/>
        </p:nvGraphicFramePr>
        <p:xfrm>
          <a:off x="457200" y="2425700"/>
          <a:ext cx="5086350" cy="3449428"/>
        </p:xfrm>
        <a:graphic>
          <a:graphicData uri="http://schemas.openxmlformats.org/drawingml/2006/table">
            <a:tbl>
              <a:tblPr firstRow="1" bandRow="1">
                <a:tableStyleId>{5C22544A-7EE6-4342-B048-85BDC9FD1C3A}</a:tableStyleId>
              </a:tblPr>
              <a:tblGrid>
                <a:gridCol w="1653064"/>
                <a:gridCol w="3433286"/>
              </a:tblGrid>
              <a:tr h="116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Georgia" pitchFamily="18" charset="0"/>
                          <a:ea typeface="ＭＳ Ｐゴシック" pitchFamily="-112" charset="-128"/>
                          <a:cs typeface="Arial" pitchFamily="34" charset="0"/>
                        </a:rPr>
                        <a:t>Total Population</a:t>
                      </a: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eaLnBrk="0" hangingPunct="0">
                        <a:spcBef>
                          <a:spcPct val="20000"/>
                        </a:spcBef>
                        <a:buClr>
                          <a:srgbClr val="E46C0A"/>
                        </a:buClr>
                        <a:buSzPct val="65000"/>
                        <a:buFont typeface="Wingdings 2" pitchFamily="18" charset="2"/>
                        <a:buNone/>
                      </a:pPr>
                      <a:r>
                        <a:rPr lang="en-US" sz="1400" b="1" dirty="0" smtClean="0">
                          <a:solidFill>
                            <a:schemeClr val="accent2"/>
                          </a:solidFill>
                          <a:latin typeface="Georgia" pitchFamily="18" charset="0"/>
                          <a:ea typeface="ＭＳ Ｐゴシック" pitchFamily="-112" charset="-128"/>
                          <a:cs typeface="Arial" pitchFamily="34" charset="0"/>
                        </a:rPr>
                        <a:t>Hartford</a:t>
                      </a:r>
                      <a:r>
                        <a:rPr lang="en-US" sz="1400" b="1" baseline="0" dirty="0" smtClean="0">
                          <a:solidFill>
                            <a:schemeClr val="accent2"/>
                          </a:solidFill>
                          <a:latin typeface="Georgia" pitchFamily="18" charset="0"/>
                          <a:ea typeface="ＭＳ Ｐゴシック" pitchFamily="-112" charset="-128"/>
                          <a:cs typeface="Arial" pitchFamily="34" charset="0"/>
                        </a:rPr>
                        <a:t> County</a:t>
                      </a:r>
                      <a:endParaRPr lang="en-US" sz="1400" dirty="0">
                        <a:solidFill>
                          <a:schemeClr val="accent2"/>
                        </a:solidFill>
                        <a:latin typeface="Georgia" pitchFamily="18" charset="0"/>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295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Georgia" pitchFamily="18" charset="0"/>
                          <a:ea typeface="ＭＳ Ｐゴシック" pitchFamily="-112" charset="-128"/>
                          <a:cs typeface="Arial" pitchFamily="34" charset="0"/>
                        </a:rPr>
                        <a:t>Target Market</a:t>
                      </a:r>
                    </a:p>
                    <a:p>
                      <a:endParaRPr lang="en-US" sz="1400" dirty="0">
                        <a:solidFill>
                          <a:schemeClr val="accent2"/>
                        </a:solidFill>
                        <a:latin typeface="Georgia" pitchFamily="18" charset="0"/>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eaLnBrk="0" hangingPunct="0">
                        <a:spcBef>
                          <a:spcPct val="20000"/>
                        </a:spcBef>
                        <a:buClr>
                          <a:srgbClr val="E46C0A"/>
                        </a:buClr>
                        <a:buSzPct val="65000"/>
                        <a:buFont typeface="Wingdings 2" pitchFamily="18" charset="2"/>
                        <a:buNone/>
                      </a:pPr>
                      <a:r>
                        <a:rPr lang="en-US" sz="1400" b="1" dirty="0" smtClean="0">
                          <a:solidFill>
                            <a:schemeClr val="accent2"/>
                          </a:solidFill>
                          <a:latin typeface="Georgia" pitchFamily="18" charset="0"/>
                          <a:ea typeface="ＭＳ Ｐゴシック" pitchFamily="-112" charset="-128"/>
                          <a:cs typeface="Arial" pitchFamily="34" charset="0"/>
                        </a:rPr>
                        <a:t>Males and females 12 and</a:t>
                      </a:r>
                      <a:r>
                        <a:rPr lang="en-US" sz="1400" b="1" baseline="0" dirty="0" smtClean="0">
                          <a:solidFill>
                            <a:schemeClr val="accent2"/>
                          </a:solidFill>
                          <a:latin typeface="Georgia" pitchFamily="18" charset="0"/>
                          <a:ea typeface="ＭＳ Ｐゴシック" pitchFamily="-112" charset="-128"/>
                          <a:cs typeface="Arial" pitchFamily="34" charset="0"/>
                        </a:rPr>
                        <a:t> 55+ who may be interested in Latin dance classes for fun or exercise</a:t>
                      </a:r>
                      <a:endParaRPr lang="en-US" sz="1400" b="1" dirty="0" smtClean="0">
                        <a:solidFill>
                          <a:schemeClr val="accent2"/>
                        </a:solidFill>
                        <a:latin typeface="Georgia" pitchFamily="18" charset="0"/>
                        <a:ea typeface="ＭＳ Ｐゴシック" pitchFamily="-112" charset="-128"/>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991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mtClean="0">
                          <a:solidFill>
                            <a:schemeClr val="accent2"/>
                          </a:solidFill>
                          <a:latin typeface="Georgia" pitchFamily="18" charset="0"/>
                          <a:ea typeface="ＭＳ Ｐゴシック" pitchFamily="-112" charset="-128"/>
                          <a:cs typeface="Arial" pitchFamily="34" charset="0"/>
                        </a:rPr>
                        <a:t>Potential Market</a:t>
                      </a:r>
                      <a:endParaRPr lang="en-US" sz="1400" b="1" dirty="0" smtClean="0">
                        <a:solidFill>
                          <a:schemeClr val="accent2"/>
                        </a:solidFill>
                        <a:latin typeface="Georgia" pitchFamily="18" charset="0"/>
                        <a:ea typeface="ＭＳ Ｐゴシック" pitchFamily="-112" charset="-128"/>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Georgia" pitchFamily="18" charset="0"/>
                          <a:ea typeface="ＭＳ Ｐゴシック" pitchFamily="-112" charset="-128"/>
                          <a:cs typeface="Arial" pitchFamily="34" charset="0"/>
                        </a:rPr>
                        <a:t>I</a:t>
                      </a:r>
                      <a:r>
                        <a:rPr lang="en-US" sz="1400" b="1" baseline="0" dirty="0" smtClean="0">
                          <a:solidFill>
                            <a:schemeClr val="accent2"/>
                          </a:solidFill>
                          <a:latin typeface="Georgia" pitchFamily="18" charset="0"/>
                          <a:ea typeface="ＭＳ Ｐゴシック" pitchFamily="-112" charset="-128"/>
                          <a:cs typeface="Arial" pitchFamily="34" charset="0"/>
                        </a:rPr>
                        <a:t> will concentrate on marketing to 1% of my target market the first year</a:t>
                      </a:r>
                      <a:endParaRPr lang="en-US" sz="1400" b="1" dirty="0" smtClean="0">
                        <a:solidFill>
                          <a:schemeClr val="accent2"/>
                        </a:solidFill>
                        <a:latin typeface="Georgia" pitchFamily="18" charset="0"/>
                        <a:ea typeface="ＭＳ Ｐゴシック" pitchFamily="-112" charset="-128"/>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pSp>
        <p:nvGrpSpPr>
          <p:cNvPr id="19" name="Group 2"/>
          <p:cNvGrpSpPr>
            <a:grpSpLocks/>
          </p:cNvGrpSpPr>
          <p:nvPr/>
        </p:nvGrpSpPr>
        <p:grpSpPr bwMode="auto">
          <a:xfrm>
            <a:off x="5833915" y="2362200"/>
            <a:ext cx="2971800" cy="3733800"/>
            <a:chOff x="3408" y="1584"/>
            <a:chExt cx="1872" cy="2352"/>
          </a:xfrm>
          <a:noFill/>
        </p:grpSpPr>
        <p:sp>
          <p:nvSpPr>
            <p:cNvPr id="2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Arial" pitchFamily="34" charset="0"/>
                <a:cs typeface="Arial" pitchFamily="34" charset="0"/>
              </a:endParaRPr>
            </a:p>
          </p:txBody>
        </p:sp>
        <p:sp>
          <p:nvSpPr>
            <p:cNvPr id="21" name="Oval 4"/>
            <p:cNvSpPr>
              <a:spLocks noChangeArrowheads="1"/>
            </p:cNvSpPr>
            <p:nvPr/>
          </p:nvSpPr>
          <p:spPr bwMode="auto">
            <a:xfrm>
              <a:off x="3408" y="1584"/>
              <a:ext cx="1872" cy="9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Arial" pitchFamily="34" charset="0"/>
                <a:cs typeface="Arial" pitchFamily="34" charset="0"/>
              </a:endParaRPr>
            </a:p>
          </p:txBody>
        </p:sp>
      </p:grpSp>
      <p:sp>
        <p:nvSpPr>
          <p:cNvPr id="16414" name="AutoShape 31"/>
          <p:cNvSpPr>
            <a:spLocks noChangeArrowheads="1"/>
          </p:cNvSpPr>
          <p:nvPr/>
        </p:nvSpPr>
        <p:spPr bwMode="auto">
          <a:xfrm>
            <a:off x="6324600" y="2819400"/>
            <a:ext cx="1992313" cy="3810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2000" b="1" dirty="0" smtClean="0">
                <a:solidFill>
                  <a:schemeClr val="accent2"/>
                </a:solidFill>
                <a:latin typeface="Georgia" pitchFamily="18" charset="0"/>
                <a:cs typeface="Arial" charset="0"/>
              </a:rPr>
              <a:t>877,312</a:t>
            </a:r>
            <a:endParaRPr lang="en-US" sz="2000" b="1" dirty="0">
              <a:solidFill>
                <a:schemeClr val="accent2"/>
              </a:solidFill>
              <a:latin typeface="Georgia" pitchFamily="18" charset="0"/>
              <a:cs typeface="Arial" charset="0"/>
            </a:endParaRPr>
          </a:p>
        </p:txBody>
      </p:sp>
      <p:sp>
        <p:nvSpPr>
          <p:cNvPr id="16415" name="AutoShape 32"/>
          <p:cNvSpPr>
            <a:spLocks noChangeArrowheads="1"/>
          </p:cNvSpPr>
          <p:nvPr/>
        </p:nvSpPr>
        <p:spPr bwMode="auto">
          <a:xfrm>
            <a:off x="6932613" y="4737100"/>
            <a:ext cx="790575" cy="3810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2000" b="1" dirty="0" smtClean="0">
                <a:solidFill>
                  <a:schemeClr val="accent2"/>
                </a:solidFill>
                <a:latin typeface="Georgia" pitchFamily="18" charset="0"/>
                <a:cs typeface="Arial" charset="0"/>
              </a:rPr>
              <a:t>7,018</a:t>
            </a:r>
            <a:endParaRPr lang="en-US" sz="2000" b="1" dirty="0">
              <a:solidFill>
                <a:schemeClr val="accent2"/>
              </a:solidFill>
              <a:latin typeface="Georgia" pitchFamily="18" charset="0"/>
              <a:cs typeface="Arial" charset="0"/>
            </a:endParaRPr>
          </a:p>
        </p:txBody>
      </p:sp>
      <p:sp>
        <p:nvSpPr>
          <p:cNvPr id="16416" name="AutoShape 33"/>
          <p:cNvSpPr>
            <a:spLocks noChangeArrowheads="1"/>
          </p:cNvSpPr>
          <p:nvPr/>
        </p:nvSpPr>
        <p:spPr bwMode="auto">
          <a:xfrm>
            <a:off x="6705600" y="3733800"/>
            <a:ext cx="1295400" cy="3429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2000" b="1" dirty="0" smtClean="0">
                <a:solidFill>
                  <a:schemeClr val="accent2"/>
                </a:solidFill>
                <a:latin typeface="Georgia" pitchFamily="18" charset="0"/>
                <a:cs typeface="Arial" charset="0"/>
              </a:rPr>
              <a:t>701,850</a:t>
            </a:r>
            <a:endParaRPr lang="en-US" sz="2000" b="1" dirty="0">
              <a:solidFill>
                <a:schemeClr val="accent2"/>
              </a:solidFill>
              <a:latin typeface="Georgia" pitchFamily="18" charset="0"/>
              <a:cs typeface="Arial" charset="0"/>
            </a:endParaRPr>
          </a:p>
        </p:txBody>
      </p:sp>
      <p:sp>
        <p:nvSpPr>
          <p:cNvPr id="16417" name="TextBox 1"/>
          <p:cNvSpPr txBox="1">
            <a:spLocks noChangeArrowheads="1"/>
          </p:cNvSpPr>
          <p:nvPr/>
        </p:nvSpPr>
        <p:spPr bwMode="auto">
          <a:xfrm>
            <a:off x="6321425" y="2582863"/>
            <a:ext cx="1992313" cy="276225"/>
          </a:xfrm>
          <a:prstGeom prst="rect">
            <a:avLst/>
          </a:prstGeom>
          <a:noFill/>
          <a:ln w="9525">
            <a:noFill/>
            <a:miter lim="800000"/>
            <a:headEnd/>
            <a:tailEnd/>
          </a:ln>
        </p:spPr>
        <p:txBody>
          <a:bodyPr>
            <a:spAutoFit/>
          </a:bodyPr>
          <a:lstStyle/>
          <a:p>
            <a:pPr algn="ctr"/>
            <a:r>
              <a:rPr lang="en-US" sz="1200" b="1">
                <a:solidFill>
                  <a:schemeClr val="bg1"/>
                </a:solidFill>
              </a:rPr>
              <a:t>Total Population</a:t>
            </a:r>
          </a:p>
        </p:txBody>
      </p:sp>
      <p:sp>
        <p:nvSpPr>
          <p:cNvPr id="16418" name="TextBox 17"/>
          <p:cNvSpPr txBox="1">
            <a:spLocks noChangeArrowheads="1"/>
          </p:cNvSpPr>
          <p:nvPr/>
        </p:nvSpPr>
        <p:spPr bwMode="auto">
          <a:xfrm>
            <a:off x="6321425" y="3429000"/>
            <a:ext cx="1992313" cy="277813"/>
          </a:xfrm>
          <a:prstGeom prst="rect">
            <a:avLst/>
          </a:prstGeom>
          <a:noFill/>
          <a:ln w="9525">
            <a:noFill/>
            <a:miter lim="800000"/>
            <a:headEnd/>
            <a:tailEnd/>
          </a:ln>
        </p:spPr>
        <p:txBody>
          <a:bodyPr>
            <a:spAutoFit/>
          </a:bodyPr>
          <a:lstStyle/>
          <a:p>
            <a:pPr algn="ctr"/>
            <a:r>
              <a:rPr lang="en-US" sz="1200" b="1">
                <a:solidFill>
                  <a:schemeClr val="bg1"/>
                </a:solidFill>
              </a:rPr>
              <a:t>Target Market</a:t>
            </a:r>
          </a:p>
        </p:txBody>
      </p:sp>
      <p:sp>
        <p:nvSpPr>
          <p:cNvPr id="16419" name="TextBox 17"/>
          <p:cNvSpPr txBox="1">
            <a:spLocks noChangeArrowheads="1"/>
          </p:cNvSpPr>
          <p:nvPr/>
        </p:nvSpPr>
        <p:spPr bwMode="auto">
          <a:xfrm>
            <a:off x="6684963" y="4203700"/>
            <a:ext cx="1295400" cy="461963"/>
          </a:xfrm>
          <a:prstGeom prst="rect">
            <a:avLst/>
          </a:prstGeom>
          <a:noFill/>
          <a:ln w="9525">
            <a:noFill/>
            <a:miter lim="800000"/>
            <a:headEnd/>
            <a:tailEnd/>
          </a:ln>
        </p:spPr>
        <p:txBody>
          <a:bodyPr>
            <a:spAutoFit/>
          </a:bodyPr>
          <a:lstStyle/>
          <a:p>
            <a:pPr algn="ctr"/>
            <a:r>
              <a:rPr lang="en-US" sz="1200" b="1">
                <a:solidFill>
                  <a:schemeClr val="bg1"/>
                </a:solidFill>
              </a:rPr>
              <a:t>Potential Market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p:txBody>
          <a:bodyPr/>
          <a:lstStyle/>
          <a:p>
            <a:r>
              <a:rPr lang="fr-FR" dirty="0">
                <a:ln>
                  <a:noFill/>
                </a:ln>
                <a:ea typeface="ＭＳ Ｐゴシック" pitchFamily="34" charset="-128"/>
              </a:rPr>
              <a:t>Target Market Segment</a:t>
            </a:r>
            <a:endParaRPr sz="1400" i="1" dirty="0">
              <a:ln>
                <a:noFill/>
              </a:ln>
              <a:solidFill>
                <a:srgbClr val="008000"/>
              </a:solidFill>
              <a:latin typeface="Myriad Web Pro"/>
              <a:ea typeface="ＭＳ Ｐゴシック" pitchFamily="34" charset="-128"/>
              <a:cs typeface="Arial" pitchFamily="34" charset="0"/>
            </a:endParaRPr>
          </a:p>
        </p:txBody>
      </p:sp>
      <p:sp>
        <p:nvSpPr>
          <p:cNvPr id="17410" name="Content Placeholder 2"/>
          <p:cNvSpPr>
            <a:spLocks noGrp="1"/>
          </p:cNvSpPr>
          <p:nvPr>
            <p:ph sz="half" idx="1"/>
          </p:nvPr>
        </p:nvSpPr>
        <p:spPr>
          <a:xfrm>
            <a:off x="457200" y="1722437"/>
            <a:ext cx="3886200" cy="3382963"/>
          </a:xfrm>
        </p:spPr>
        <p:txBody>
          <a:bodyPr>
            <a:normAutofit/>
          </a:bodyPr>
          <a:lstStyle/>
          <a:p>
            <a:pPr>
              <a:buSzPct val="80000"/>
              <a:buFont typeface="Wingdings" pitchFamily="2" charset="2"/>
              <a:buChar char="Ø"/>
            </a:pPr>
            <a:r>
              <a:rPr sz="2000" b="1" dirty="0">
                <a:solidFill>
                  <a:schemeClr val="accent2"/>
                </a:solidFill>
                <a:latin typeface="Georgia" pitchFamily="18" charset="0"/>
                <a:ea typeface="ＭＳ Ｐゴシック" pitchFamily="34" charset="-128"/>
              </a:rPr>
              <a:t>Demographics</a:t>
            </a:r>
          </a:p>
          <a:p>
            <a:pPr lvl="1">
              <a:buFont typeface="Wingdings" pitchFamily="2" charset="2"/>
              <a:buChar char="Ø"/>
            </a:pPr>
            <a:r>
              <a:rPr lang="en-US" sz="1700" dirty="0" smtClean="0">
                <a:solidFill>
                  <a:schemeClr val="accent2"/>
                </a:solidFill>
                <a:latin typeface="Georgia" pitchFamily="18" charset="0"/>
                <a:ea typeface="ＭＳ Ｐゴシック" pitchFamily="34" charset="-128"/>
                <a:cs typeface="Arial" pitchFamily="34" charset="0"/>
              </a:rPr>
              <a:t>12 to 55+ males and females from Hartford County</a:t>
            </a:r>
            <a:endParaRPr sz="2000" b="1" dirty="0">
              <a:solidFill>
                <a:schemeClr val="accent2"/>
              </a:solidFill>
              <a:latin typeface="Georgia" pitchFamily="18" charset="0"/>
              <a:ea typeface="ＭＳ Ｐゴシック" pitchFamily="34" charset="-128"/>
            </a:endParaRPr>
          </a:p>
          <a:p>
            <a:pPr>
              <a:buSzPct val="80000"/>
              <a:buFont typeface="Wingdings" pitchFamily="2" charset="2"/>
              <a:buChar char="Ø"/>
            </a:pPr>
            <a:endParaRPr sz="2000" b="1" dirty="0">
              <a:solidFill>
                <a:schemeClr val="accent2"/>
              </a:solidFill>
              <a:latin typeface="Georgia" pitchFamily="18" charset="0"/>
              <a:ea typeface="ＭＳ Ｐゴシック" pitchFamily="34" charset="-128"/>
            </a:endParaRPr>
          </a:p>
          <a:p>
            <a:pPr>
              <a:buSzPct val="80000"/>
              <a:buNone/>
            </a:pPr>
            <a:endParaRPr lang="en-US" sz="2000" b="1" dirty="0" smtClean="0">
              <a:solidFill>
                <a:schemeClr val="accent2"/>
              </a:solidFill>
              <a:latin typeface="Georgia" pitchFamily="18" charset="0"/>
              <a:ea typeface="ＭＳ Ｐゴシック" pitchFamily="34" charset="-128"/>
            </a:endParaRPr>
          </a:p>
          <a:p>
            <a:pPr>
              <a:buSzPct val="80000"/>
              <a:buFont typeface="Wingdings" pitchFamily="2" charset="2"/>
              <a:buChar char="Ø"/>
            </a:pPr>
            <a:r>
              <a:rPr sz="2000" b="1" dirty="0" smtClean="0">
                <a:solidFill>
                  <a:schemeClr val="accent2"/>
                </a:solidFill>
                <a:latin typeface="Georgia" pitchFamily="18" charset="0"/>
                <a:ea typeface="ＭＳ Ｐゴシック" pitchFamily="34" charset="-128"/>
              </a:rPr>
              <a:t>Geographic</a:t>
            </a:r>
            <a:r>
              <a:rPr lang="en-US" sz="2000" b="1" dirty="0" smtClean="0">
                <a:solidFill>
                  <a:schemeClr val="accent2"/>
                </a:solidFill>
                <a:latin typeface="Georgia" pitchFamily="18" charset="0"/>
                <a:ea typeface="ＭＳ Ｐゴシック" pitchFamily="34" charset="-128"/>
              </a:rPr>
              <a:t>s</a:t>
            </a:r>
            <a:endParaRPr sz="2000" b="1" dirty="0">
              <a:solidFill>
                <a:schemeClr val="accent2"/>
              </a:solidFill>
              <a:latin typeface="Georgia" pitchFamily="18" charset="0"/>
              <a:ea typeface="ＭＳ Ｐゴシック" pitchFamily="34" charset="-128"/>
            </a:endParaRPr>
          </a:p>
          <a:p>
            <a:pPr lvl="1">
              <a:buFont typeface="Wingdings" pitchFamily="2" charset="2"/>
              <a:buChar char="Ø"/>
            </a:pPr>
            <a:r>
              <a:rPr lang="en-US" sz="1700" dirty="0" smtClean="0">
                <a:solidFill>
                  <a:schemeClr val="accent2"/>
                </a:solidFill>
                <a:latin typeface="Georgia" pitchFamily="18" charset="0"/>
                <a:ea typeface="ＭＳ Ｐゴシック" pitchFamily="34" charset="-128"/>
                <a:cs typeface="Arial" pitchFamily="34" charset="0"/>
              </a:rPr>
              <a:t>Hartford County</a:t>
            </a:r>
          </a:p>
        </p:txBody>
      </p:sp>
      <p:sp>
        <p:nvSpPr>
          <p:cNvPr id="17411" name="Content Placeholder 1"/>
          <p:cNvSpPr>
            <a:spLocks noGrp="1"/>
          </p:cNvSpPr>
          <p:nvPr>
            <p:ph sz="half" idx="2"/>
          </p:nvPr>
        </p:nvSpPr>
        <p:spPr>
          <a:xfrm>
            <a:off x="4648200" y="1722437"/>
            <a:ext cx="4038600" cy="3763963"/>
          </a:xfrm>
        </p:spPr>
        <p:txBody>
          <a:bodyPr>
            <a:normAutofit/>
          </a:bodyPr>
          <a:lstStyle/>
          <a:p>
            <a:pPr>
              <a:buSzPct val="80000"/>
              <a:buFont typeface="Wingdings" pitchFamily="2" charset="2"/>
              <a:buChar char="Ø"/>
            </a:pPr>
            <a:r>
              <a:rPr sz="2000" b="1" dirty="0">
                <a:solidFill>
                  <a:schemeClr val="accent2"/>
                </a:solidFill>
                <a:latin typeface="Georgia" pitchFamily="18" charset="0"/>
                <a:ea typeface="ＭＳ Ｐゴシック" pitchFamily="34" charset="-128"/>
              </a:rPr>
              <a:t>Psychographics</a:t>
            </a:r>
          </a:p>
          <a:p>
            <a:pPr lvl="1">
              <a:buFont typeface="Wingdings" pitchFamily="2" charset="2"/>
              <a:buChar char="Ø"/>
            </a:pPr>
            <a:r>
              <a:rPr lang="en-US" sz="1700" dirty="0" smtClean="0">
                <a:solidFill>
                  <a:schemeClr val="accent2"/>
                </a:solidFill>
                <a:latin typeface="Georgia" pitchFamily="18" charset="0"/>
                <a:ea typeface="ＭＳ Ｐゴシック" pitchFamily="34" charset="-128"/>
                <a:cs typeface="Arial" pitchFamily="34" charset="0"/>
              </a:rPr>
              <a:t>Enjoys learning dance for exercise, skill improvement or fun</a:t>
            </a:r>
          </a:p>
          <a:p>
            <a:pPr>
              <a:buSzPct val="80000"/>
              <a:buNone/>
            </a:pPr>
            <a:endParaRPr lang="en-US" sz="2000" b="1" dirty="0" smtClean="0">
              <a:solidFill>
                <a:schemeClr val="accent2"/>
              </a:solidFill>
              <a:latin typeface="Georgia" pitchFamily="18" charset="0"/>
              <a:ea typeface="ＭＳ Ｐゴシック" pitchFamily="34" charset="-128"/>
            </a:endParaRPr>
          </a:p>
          <a:p>
            <a:pPr>
              <a:buSzPct val="80000"/>
              <a:buFont typeface="Wingdings" pitchFamily="2" charset="2"/>
              <a:buChar char="Ø"/>
            </a:pPr>
            <a:r>
              <a:rPr sz="2000" b="1" dirty="0" smtClean="0">
                <a:solidFill>
                  <a:schemeClr val="accent2"/>
                </a:solidFill>
                <a:latin typeface="Georgia" pitchFamily="18" charset="0"/>
                <a:ea typeface="ＭＳ Ｐゴシック" pitchFamily="34" charset="-128"/>
              </a:rPr>
              <a:t>Buying Patterns</a:t>
            </a:r>
            <a:endParaRPr lang="en-US" sz="2000" b="1" dirty="0" smtClean="0">
              <a:solidFill>
                <a:schemeClr val="accent2"/>
              </a:solidFill>
              <a:latin typeface="Georgia" pitchFamily="18" charset="0"/>
              <a:ea typeface="ＭＳ Ｐゴシック" pitchFamily="34" charset="-128"/>
            </a:endParaRPr>
          </a:p>
          <a:p>
            <a:pPr lvl="1">
              <a:buSzPct val="80000"/>
              <a:buFont typeface="Wingdings" pitchFamily="2" charset="2"/>
              <a:buChar char="Ø"/>
            </a:pPr>
            <a:r>
              <a:rPr lang="en-US" sz="1700" dirty="0" smtClean="0">
                <a:solidFill>
                  <a:schemeClr val="accent2"/>
                </a:solidFill>
                <a:latin typeface="Georgia" pitchFamily="18" charset="0"/>
                <a:ea typeface="ＭＳ Ｐゴシック" pitchFamily="34" charset="-128"/>
                <a:cs typeface="Arial" pitchFamily="34" charset="0"/>
              </a:rPr>
              <a:t>Willing to spend money when it comes to their health and enjoyment</a:t>
            </a:r>
            <a:endParaRPr lang="en-US" sz="1700" dirty="0">
              <a:solidFill>
                <a:schemeClr val="accent2"/>
              </a:solidFill>
              <a:latin typeface="Georgia" pitchFamily="18" charset="0"/>
              <a:ea typeface="ＭＳ Ｐゴシック" pitchFamily="34" charset="-128"/>
              <a:cs typeface="Arial" pitchFamily="34" charset="0"/>
            </a:endParaRPr>
          </a:p>
        </p:txBody>
      </p:sp>
      <p:pic>
        <p:nvPicPr>
          <p:cNvPr id="17413"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41986" name="Picture 2" descr="http://2.bp.blogspot.com/-aP3ztasE-NM/TW6i5iqLQ-I/AAAAAAAAACA/ditc5-EmO2I/s1600/Picture%2B7.png"/>
          <p:cNvPicPr>
            <a:picLocks noChangeAspect="1" noChangeArrowheads="1"/>
          </p:cNvPicPr>
          <p:nvPr/>
        </p:nvPicPr>
        <p:blipFill>
          <a:blip r:embed="rId4" cstate="print"/>
          <a:srcRect/>
          <a:stretch>
            <a:fillRect/>
          </a:stretch>
        </p:blipFill>
        <p:spPr bwMode="auto">
          <a:xfrm>
            <a:off x="2209800" y="4191000"/>
            <a:ext cx="2966174" cy="2209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792163"/>
          </a:xfrm>
        </p:spPr>
        <p:txBody>
          <a:bodyPr>
            <a:normAutofit/>
          </a:bodyPr>
          <a:lstStyle/>
          <a:p>
            <a:r>
              <a:rPr dirty="0">
                <a:ln>
                  <a:noFill/>
                </a:ln>
                <a:ea typeface="ＭＳ Ｐゴシック" pitchFamily="34" charset="-128"/>
              </a:rPr>
              <a:t>Competitive Advantage</a:t>
            </a:r>
            <a:endParaRPr sz="1400" i="1" dirty="0">
              <a:ln>
                <a:noFill/>
              </a:ln>
              <a:solidFill>
                <a:srgbClr val="008000"/>
              </a:solidFill>
              <a:latin typeface="Myriad Web Pro"/>
              <a:ea typeface="ＭＳ Ｐゴシック" pitchFamily="34" charset="-128"/>
              <a:cs typeface="Arial" pitchFamily="34" charset="0"/>
            </a:endParaRPr>
          </a:p>
        </p:txBody>
      </p:sp>
      <p:sp>
        <p:nvSpPr>
          <p:cNvPr id="18435" name="Line 46"/>
          <p:cNvSpPr>
            <a:spLocks noChangeShapeType="1"/>
          </p:cNvSpPr>
          <p:nvPr/>
        </p:nvSpPr>
        <p:spPr bwMode="auto">
          <a:xfrm>
            <a:off x="1219200" y="1357313"/>
            <a:ext cx="0" cy="476250"/>
          </a:xfrm>
          <a:prstGeom prst="line">
            <a:avLst/>
          </a:prstGeom>
          <a:noFill/>
          <a:ln w="9525">
            <a:noFill/>
            <a:round/>
            <a:headEnd/>
            <a:tailEnd/>
          </a:ln>
        </p:spPr>
        <p:txBody>
          <a:bodyPr/>
          <a:lstStyle/>
          <a:p>
            <a:endParaRPr lang="en-US"/>
          </a:p>
        </p:txBody>
      </p:sp>
      <p:sp>
        <p:nvSpPr>
          <p:cNvPr id="18436"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p>
        </p:txBody>
      </p:sp>
      <p:sp>
        <p:nvSpPr>
          <p:cNvPr id="18437"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a:p>
        </p:txBody>
      </p:sp>
      <p:sp>
        <p:nvSpPr>
          <p:cNvPr id="18438"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a:p>
        </p:txBody>
      </p:sp>
      <p:sp>
        <p:nvSpPr>
          <p:cNvPr id="18439"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a:p>
        </p:txBody>
      </p:sp>
      <p:sp>
        <p:nvSpPr>
          <p:cNvPr id="18440" name="Line 199"/>
          <p:cNvSpPr>
            <a:spLocks noChangeShapeType="1"/>
          </p:cNvSpPr>
          <p:nvPr/>
        </p:nvSpPr>
        <p:spPr bwMode="auto">
          <a:xfrm>
            <a:off x="1219200" y="1833563"/>
            <a:ext cx="0" cy="485775"/>
          </a:xfrm>
          <a:prstGeom prst="line">
            <a:avLst/>
          </a:prstGeom>
          <a:noFill/>
          <a:ln w="9525">
            <a:noFill/>
            <a:round/>
            <a:headEnd/>
            <a:tailEnd/>
          </a:ln>
        </p:spPr>
        <p:txBody>
          <a:bodyPr/>
          <a:lstStyle/>
          <a:p>
            <a:endParaRPr lang="en-US"/>
          </a:p>
        </p:txBody>
      </p:sp>
      <p:sp>
        <p:nvSpPr>
          <p:cNvPr id="18441"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a:p>
        </p:txBody>
      </p:sp>
      <p:sp>
        <p:nvSpPr>
          <p:cNvPr id="18442"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a:p>
        </p:txBody>
      </p:sp>
      <p:sp>
        <p:nvSpPr>
          <p:cNvPr id="18443"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p>
        </p:txBody>
      </p:sp>
      <p:sp>
        <p:nvSpPr>
          <p:cNvPr id="18444" name="Line 207"/>
          <p:cNvSpPr>
            <a:spLocks noChangeShapeType="1"/>
          </p:cNvSpPr>
          <p:nvPr/>
        </p:nvSpPr>
        <p:spPr bwMode="auto">
          <a:xfrm>
            <a:off x="1219200" y="2347913"/>
            <a:ext cx="0" cy="547687"/>
          </a:xfrm>
          <a:prstGeom prst="line">
            <a:avLst/>
          </a:prstGeom>
          <a:noFill/>
          <a:ln w="9525">
            <a:noFill/>
            <a:round/>
            <a:headEnd/>
            <a:tailEnd/>
          </a:ln>
        </p:spPr>
        <p:txBody>
          <a:bodyPr/>
          <a:lstStyle/>
          <a:p>
            <a:endParaRPr lang="en-US"/>
          </a:p>
        </p:txBody>
      </p:sp>
      <p:sp>
        <p:nvSpPr>
          <p:cNvPr id="18445"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a:p>
        </p:txBody>
      </p:sp>
      <p:sp>
        <p:nvSpPr>
          <p:cNvPr id="18446" name="Line 215"/>
          <p:cNvSpPr>
            <a:spLocks noChangeShapeType="1"/>
          </p:cNvSpPr>
          <p:nvPr/>
        </p:nvSpPr>
        <p:spPr bwMode="auto">
          <a:xfrm>
            <a:off x="1219200" y="2881313"/>
            <a:ext cx="0" cy="485775"/>
          </a:xfrm>
          <a:prstGeom prst="line">
            <a:avLst/>
          </a:prstGeom>
          <a:noFill/>
          <a:ln w="9525">
            <a:noFill/>
            <a:round/>
            <a:headEnd/>
            <a:tailEnd/>
          </a:ln>
        </p:spPr>
        <p:txBody>
          <a:bodyPr/>
          <a:lstStyle/>
          <a:p>
            <a:endParaRPr lang="en-US"/>
          </a:p>
        </p:txBody>
      </p:sp>
      <p:sp>
        <p:nvSpPr>
          <p:cNvPr id="18447"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a:p>
        </p:txBody>
      </p:sp>
      <p:sp>
        <p:nvSpPr>
          <p:cNvPr id="18448" name="Line 223"/>
          <p:cNvSpPr>
            <a:spLocks noChangeShapeType="1"/>
          </p:cNvSpPr>
          <p:nvPr/>
        </p:nvSpPr>
        <p:spPr bwMode="auto">
          <a:xfrm>
            <a:off x="1219200" y="3352800"/>
            <a:ext cx="0" cy="485775"/>
          </a:xfrm>
          <a:prstGeom prst="line">
            <a:avLst/>
          </a:prstGeom>
          <a:noFill/>
          <a:ln w="9525">
            <a:noFill/>
            <a:round/>
            <a:headEnd/>
            <a:tailEnd/>
          </a:ln>
        </p:spPr>
        <p:txBody>
          <a:bodyPr/>
          <a:lstStyle/>
          <a:p>
            <a:endParaRPr lang="en-US"/>
          </a:p>
        </p:txBody>
      </p:sp>
      <p:sp>
        <p:nvSpPr>
          <p:cNvPr id="18449"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a:p>
        </p:txBody>
      </p:sp>
      <p:sp>
        <p:nvSpPr>
          <p:cNvPr id="18450" name="Line 231"/>
          <p:cNvSpPr>
            <a:spLocks noChangeShapeType="1"/>
          </p:cNvSpPr>
          <p:nvPr/>
        </p:nvSpPr>
        <p:spPr bwMode="auto">
          <a:xfrm>
            <a:off x="1219200" y="3838575"/>
            <a:ext cx="0" cy="485775"/>
          </a:xfrm>
          <a:prstGeom prst="line">
            <a:avLst/>
          </a:prstGeom>
          <a:noFill/>
          <a:ln w="9525">
            <a:noFill/>
            <a:round/>
            <a:headEnd/>
            <a:tailEnd/>
          </a:ln>
        </p:spPr>
        <p:txBody>
          <a:bodyPr/>
          <a:lstStyle/>
          <a:p>
            <a:endParaRPr lang="en-US"/>
          </a:p>
        </p:txBody>
      </p:sp>
      <p:sp>
        <p:nvSpPr>
          <p:cNvPr id="18451"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a:p>
        </p:txBody>
      </p:sp>
      <p:sp>
        <p:nvSpPr>
          <p:cNvPr id="18452" name="Line 239"/>
          <p:cNvSpPr>
            <a:spLocks noChangeShapeType="1"/>
          </p:cNvSpPr>
          <p:nvPr/>
        </p:nvSpPr>
        <p:spPr bwMode="auto">
          <a:xfrm>
            <a:off x="3048000" y="5010150"/>
            <a:ext cx="1828800" cy="0"/>
          </a:xfrm>
          <a:prstGeom prst="line">
            <a:avLst/>
          </a:prstGeom>
          <a:noFill/>
          <a:ln w="9525">
            <a:noFill/>
            <a:round/>
            <a:headEnd/>
            <a:tailEnd/>
          </a:ln>
        </p:spPr>
        <p:txBody>
          <a:bodyPr/>
          <a:lstStyle/>
          <a:p>
            <a:endParaRPr lang="en-US"/>
          </a:p>
        </p:txBody>
      </p:sp>
      <p:sp>
        <p:nvSpPr>
          <p:cNvPr id="17654" name="Oval 246"/>
          <p:cNvSpPr>
            <a:spLocks noChangeArrowheads="1"/>
          </p:cNvSpPr>
          <p:nvPr/>
        </p:nvSpPr>
        <p:spPr bwMode="auto">
          <a:xfrm>
            <a:off x="6553200" y="1066800"/>
            <a:ext cx="1676400" cy="12954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smtClean="0">
                <a:solidFill>
                  <a:schemeClr val="tx2">
                    <a:lumMod val="50000"/>
                  </a:schemeClr>
                </a:solidFill>
                <a:latin typeface="Myriad Web Pro" pitchFamily="34" charset="0"/>
              </a:rPr>
              <a:t>  </a:t>
            </a:r>
            <a:r>
              <a:rPr lang="en-US" b="1" dirty="0" smtClean="0">
                <a:solidFill>
                  <a:schemeClr val="bg2">
                    <a:lumMod val="20000"/>
                    <a:lumOff val="80000"/>
                  </a:schemeClr>
                </a:solidFill>
              </a:rPr>
              <a:t>LDCR</a:t>
            </a:r>
            <a:endParaRPr lang="en-US" b="1" dirty="0">
              <a:solidFill>
                <a:schemeClr val="bg2">
                  <a:lumMod val="20000"/>
                  <a:lumOff val="80000"/>
                </a:schemeClr>
              </a:solidFill>
            </a:endParaRPr>
          </a:p>
        </p:txBody>
      </p:sp>
      <p:sp>
        <p:nvSpPr>
          <p:cNvPr id="17655" name="Oval 247"/>
          <p:cNvSpPr>
            <a:spLocks noChangeArrowheads="1"/>
          </p:cNvSpPr>
          <p:nvPr/>
        </p:nvSpPr>
        <p:spPr bwMode="auto">
          <a:xfrm>
            <a:off x="4648200" y="1066800"/>
            <a:ext cx="1620157" cy="1284514"/>
          </a:xfrm>
          <a:prstGeom prst="ellipse">
            <a:avLst/>
          </a:prstGeom>
          <a:solidFill>
            <a:srgbClr val="9933FF"/>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smtClean="0">
                <a:solidFill>
                  <a:srgbClr val="E9EDF4"/>
                </a:solidFill>
                <a:latin typeface="Myriad Web Pro" pitchFamily="34" charset="0"/>
              </a:rPr>
              <a:t>The Dance </a:t>
            </a:r>
          </a:p>
          <a:p>
            <a:pPr algn="ctr">
              <a:defRPr/>
            </a:pPr>
            <a:r>
              <a:rPr lang="en-US" b="1" dirty="0" smtClean="0">
                <a:solidFill>
                  <a:srgbClr val="E9EDF4"/>
                </a:solidFill>
                <a:latin typeface="Myriad Web Pro" pitchFamily="34" charset="0"/>
              </a:rPr>
              <a:t>Connection</a:t>
            </a:r>
            <a:endParaRPr lang="en-US" b="1" dirty="0">
              <a:solidFill>
                <a:srgbClr val="E9EDF4"/>
              </a:solidFill>
              <a:latin typeface="Myriad Web Pro" pitchFamily="34" charset="0"/>
            </a:endParaRPr>
          </a:p>
        </p:txBody>
      </p:sp>
      <p:sp>
        <p:nvSpPr>
          <p:cNvPr id="17656" name="Oval 248"/>
          <p:cNvSpPr>
            <a:spLocks noChangeArrowheads="1"/>
          </p:cNvSpPr>
          <p:nvPr/>
        </p:nvSpPr>
        <p:spPr bwMode="auto">
          <a:xfrm>
            <a:off x="2895600" y="1066800"/>
            <a:ext cx="1534886" cy="1284514"/>
          </a:xfrm>
          <a:prstGeom prst="ellipse">
            <a:avLst/>
          </a:prstGeom>
          <a:solidFill>
            <a:srgbClr val="9933FF"/>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b="1" dirty="0" smtClean="0">
                <a:solidFill>
                  <a:srgbClr val="E9EDF4"/>
                </a:solidFill>
                <a:latin typeface="Myriad Web Pro" pitchFamily="34" charset="0"/>
              </a:rPr>
              <a:t>Vitti’s Dance</a:t>
            </a:r>
          </a:p>
          <a:p>
            <a:pPr algn="ctr">
              <a:defRPr/>
            </a:pPr>
            <a:r>
              <a:rPr lang="en-US" b="1" dirty="0" smtClean="0">
                <a:solidFill>
                  <a:srgbClr val="E9EDF4"/>
                </a:solidFill>
                <a:latin typeface="Myriad Web Pro" pitchFamily="34" charset="0"/>
              </a:rPr>
              <a:t>Studio</a:t>
            </a:r>
            <a:endParaRPr lang="en-US" b="1" dirty="0">
              <a:solidFill>
                <a:srgbClr val="E9EDF4"/>
              </a:solidFill>
              <a:latin typeface="Myriad Web Pro" pitchFamily="34" charset="0"/>
            </a:endParaRPr>
          </a:p>
        </p:txBody>
      </p:sp>
      <p:sp>
        <p:nvSpPr>
          <p:cNvPr id="17658" name="AutoShape 250"/>
          <p:cNvSpPr>
            <a:spLocks noChangeArrowheads="1"/>
          </p:cNvSpPr>
          <p:nvPr/>
        </p:nvSpPr>
        <p:spPr bwMode="auto">
          <a:xfrm>
            <a:off x="381000" y="1281113"/>
            <a:ext cx="1905000" cy="9144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dirty="0">
                <a:solidFill>
                  <a:schemeClr val="bg2"/>
                </a:solidFill>
                <a:latin typeface="Myriad Web Pro" pitchFamily="34" charset="0"/>
              </a:rPr>
              <a:t>Factors</a:t>
            </a:r>
          </a:p>
        </p:txBody>
      </p:sp>
      <p:sp>
        <p:nvSpPr>
          <p:cNvPr id="17659" name="Text Box 251"/>
          <p:cNvSpPr txBox="1">
            <a:spLocks noChangeArrowheads="1"/>
          </p:cNvSpPr>
          <p:nvPr/>
        </p:nvSpPr>
        <p:spPr bwMode="auto">
          <a:xfrm>
            <a:off x="2819400" y="25765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err="1" smtClean="0">
                <a:solidFill>
                  <a:schemeClr val="accent5">
                    <a:lumMod val="20000"/>
                    <a:lumOff val="80000"/>
                  </a:schemeClr>
                </a:solidFill>
                <a:latin typeface="Georgia" pitchFamily="18" charset="0"/>
              </a:rPr>
              <a:t>Inexpensive</a:t>
            </a:r>
            <a:r>
              <a:rPr lang="en-US" dirty="0" err="1" smtClean="0">
                <a:solidFill>
                  <a:schemeClr val="bg1"/>
                </a:solidFill>
                <a:latin typeface="Georgia" pitchFamily="18" charset="0"/>
              </a:rPr>
              <a:t>e</a:t>
            </a:r>
            <a:r>
              <a:rPr lang="en-US" dirty="0" smtClean="0">
                <a:solidFill>
                  <a:schemeClr val="bg1"/>
                </a:solidFill>
                <a:latin typeface="Georgia" pitchFamily="18" charset="0"/>
              </a:rPr>
              <a:t> </a:t>
            </a:r>
            <a:endParaRPr lang="en-US" dirty="0">
              <a:solidFill>
                <a:schemeClr val="bg1"/>
              </a:solidFill>
              <a:latin typeface="Georgia" pitchFamily="18" charset="0"/>
            </a:endParaRPr>
          </a:p>
        </p:txBody>
      </p:sp>
      <p:sp>
        <p:nvSpPr>
          <p:cNvPr id="18467" name="AutoShape 252"/>
          <p:cNvSpPr>
            <a:spLocks noChangeArrowheads="1"/>
          </p:cNvSpPr>
          <p:nvPr/>
        </p:nvSpPr>
        <p:spPr bwMode="auto">
          <a:xfrm>
            <a:off x="304800" y="3200400"/>
            <a:ext cx="2057400" cy="6858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dirty="0">
                <a:solidFill>
                  <a:schemeClr val="bg2">
                    <a:lumMod val="20000"/>
                    <a:lumOff val="80000"/>
                  </a:schemeClr>
                </a:solidFill>
                <a:latin typeface="Myriad Web Pro" pitchFamily="34" charset="0"/>
                <a:cs typeface="Arial" charset="0"/>
              </a:rPr>
              <a:t>Quality of </a:t>
            </a:r>
          </a:p>
          <a:p>
            <a:pPr algn="ctr">
              <a:defRPr/>
            </a:pPr>
            <a:r>
              <a:rPr lang="en-US" dirty="0">
                <a:solidFill>
                  <a:schemeClr val="bg2">
                    <a:lumMod val="20000"/>
                    <a:lumOff val="80000"/>
                  </a:schemeClr>
                </a:solidFill>
                <a:latin typeface="Myriad Web Pro" pitchFamily="34" charset="0"/>
                <a:cs typeface="Arial" charset="0"/>
              </a:rPr>
              <a:t>Product/Service</a:t>
            </a:r>
          </a:p>
        </p:txBody>
      </p:sp>
      <p:sp>
        <p:nvSpPr>
          <p:cNvPr id="18468" name="AutoShape 254"/>
          <p:cNvSpPr>
            <a:spLocks noChangeArrowheads="1"/>
          </p:cNvSpPr>
          <p:nvPr/>
        </p:nvSpPr>
        <p:spPr bwMode="auto">
          <a:xfrm>
            <a:off x="381000" y="2514600"/>
            <a:ext cx="2057400" cy="5334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dirty="0">
                <a:solidFill>
                  <a:schemeClr val="bg2">
                    <a:lumMod val="20000"/>
                    <a:lumOff val="80000"/>
                  </a:schemeClr>
                </a:solidFill>
                <a:latin typeface="Myriad Web Pro" pitchFamily="34" charset="0"/>
                <a:cs typeface="Arial" charset="0"/>
              </a:rPr>
              <a:t>Price</a:t>
            </a:r>
          </a:p>
        </p:txBody>
      </p:sp>
      <p:sp>
        <p:nvSpPr>
          <p:cNvPr id="18469" name="AutoShape 255"/>
          <p:cNvSpPr>
            <a:spLocks noChangeArrowheads="1"/>
          </p:cNvSpPr>
          <p:nvPr/>
        </p:nvSpPr>
        <p:spPr bwMode="auto">
          <a:xfrm>
            <a:off x="304800" y="4038600"/>
            <a:ext cx="2057400" cy="5334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dirty="0">
                <a:solidFill>
                  <a:schemeClr val="bg2">
                    <a:lumMod val="20000"/>
                    <a:lumOff val="80000"/>
                  </a:schemeClr>
                </a:solidFill>
                <a:latin typeface="Myriad Web Pro" pitchFamily="34" charset="0"/>
                <a:cs typeface="Arial" charset="0"/>
              </a:rPr>
              <a:t>Location</a:t>
            </a:r>
          </a:p>
        </p:txBody>
      </p:sp>
      <p:sp>
        <p:nvSpPr>
          <p:cNvPr id="18470" name="AutoShape 256"/>
          <p:cNvSpPr>
            <a:spLocks noChangeArrowheads="1"/>
          </p:cNvSpPr>
          <p:nvPr/>
        </p:nvSpPr>
        <p:spPr bwMode="auto">
          <a:xfrm>
            <a:off x="304800" y="4724400"/>
            <a:ext cx="2057400" cy="5334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dirty="0">
                <a:solidFill>
                  <a:schemeClr val="bg2">
                    <a:lumMod val="20000"/>
                    <a:lumOff val="80000"/>
                  </a:schemeClr>
                </a:solidFill>
                <a:latin typeface="Myriad Web Pro" pitchFamily="34" charset="0"/>
                <a:cs typeface="Arial" charset="0"/>
              </a:rPr>
              <a:t>Reputation/Brands</a:t>
            </a:r>
          </a:p>
        </p:txBody>
      </p:sp>
      <p:sp>
        <p:nvSpPr>
          <p:cNvPr id="18471" name="AutoShape 257"/>
          <p:cNvSpPr>
            <a:spLocks noChangeArrowheads="1"/>
          </p:cNvSpPr>
          <p:nvPr/>
        </p:nvSpPr>
        <p:spPr bwMode="auto">
          <a:xfrm>
            <a:off x="304800" y="5486400"/>
            <a:ext cx="2133600" cy="5334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dirty="0">
                <a:solidFill>
                  <a:schemeClr val="bg2">
                    <a:lumMod val="20000"/>
                    <a:lumOff val="80000"/>
                  </a:schemeClr>
                </a:solidFill>
                <a:latin typeface="Myriad Web Pro" pitchFamily="34" charset="0"/>
                <a:cs typeface="Arial" charset="0"/>
              </a:rPr>
              <a:t>Unique Factors/</a:t>
            </a:r>
          </a:p>
          <a:p>
            <a:pPr algn="ctr">
              <a:defRPr/>
            </a:pPr>
            <a:r>
              <a:rPr lang="en-US" dirty="0">
                <a:solidFill>
                  <a:schemeClr val="bg2">
                    <a:lumMod val="20000"/>
                    <a:lumOff val="80000"/>
                  </a:schemeClr>
                </a:solidFill>
                <a:latin typeface="Myriad Web Pro" pitchFamily="34" charset="0"/>
                <a:cs typeface="Arial" charset="0"/>
              </a:rPr>
              <a:t>Knowledge</a:t>
            </a:r>
          </a:p>
        </p:txBody>
      </p:sp>
      <p:sp>
        <p:nvSpPr>
          <p:cNvPr id="2" name="Text Box 261"/>
          <p:cNvSpPr txBox="1">
            <a:spLocks noChangeArrowheads="1"/>
          </p:cNvSpPr>
          <p:nvPr/>
        </p:nvSpPr>
        <p:spPr bwMode="auto">
          <a:xfrm>
            <a:off x="2971800" y="5472113"/>
            <a:ext cx="1295400" cy="366712"/>
          </a:xfrm>
          <a:prstGeom prst="rect">
            <a:avLst/>
          </a:prstGeom>
          <a:noFill/>
          <a:ln w="9525">
            <a:noFill/>
            <a:miter lim="800000"/>
            <a:headEnd/>
            <a:tailEnd/>
          </a:ln>
        </p:spPr>
        <p:txBody>
          <a:bodyPr>
            <a:spAutoFit/>
          </a:bodyPr>
          <a:lstStyle/>
          <a:p>
            <a:pPr>
              <a:spcBef>
                <a:spcPct val="50000"/>
              </a:spcBef>
            </a:pPr>
            <a:endParaRPr lang="en-US"/>
          </a:p>
        </p:txBody>
      </p:sp>
      <p:sp>
        <p:nvSpPr>
          <p:cNvPr id="17681" name="Text Box 273"/>
          <p:cNvSpPr txBox="1">
            <a:spLocks noChangeArrowheads="1"/>
          </p:cNvSpPr>
          <p:nvPr/>
        </p:nvSpPr>
        <p:spPr bwMode="auto">
          <a:xfrm>
            <a:off x="4724400" y="25765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bg2">
                    <a:lumMod val="20000"/>
                    <a:lumOff val="80000"/>
                  </a:schemeClr>
                </a:solidFill>
                <a:latin typeface="Georgia" pitchFamily="18" charset="0"/>
              </a:rPr>
              <a:t>Costly </a:t>
            </a:r>
            <a:endParaRPr lang="en-US" dirty="0">
              <a:solidFill>
                <a:schemeClr val="bg2">
                  <a:lumMod val="20000"/>
                  <a:lumOff val="80000"/>
                </a:schemeClr>
              </a:solidFill>
              <a:latin typeface="Georgia" pitchFamily="18" charset="0"/>
            </a:endParaRPr>
          </a:p>
        </p:txBody>
      </p:sp>
      <p:sp>
        <p:nvSpPr>
          <p:cNvPr id="17682" name="Text Box 274"/>
          <p:cNvSpPr txBox="1">
            <a:spLocks noChangeArrowheads="1"/>
          </p:cNvSpPr>
          <p:nvPr/>
        </p:nvSpPr>
        <p:spPr bwMode="auto">
          <a:xfrm>
            <a:off x="6629400" y="2590800"/>
            <a:ext cx="1600200" cy="369332"/>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bg2">
                    <a:lumMod val="20000"/>
                    <a:lumOff val="80000"/>
                  </a:schemeClr>
                </a:solidFill>
              </a:rPr>
              <a:t>Affordable</a:t>
            </a:r>
            <a:endParaRPr lang="en-US" dirty="0">
              <a:solidFill>
                <a:schemeClr val="bg2">
                  <a:lumMod val="20000"/>
                  <a:lumOff val="80000"/>
                </a:schemeClr>
              </a:solidFill>
            </a:endParaRPr>
          </a:p>
        </p:txBody>
      </p:sp>
      <p:sp>
        <p:nvSpPr>
          <p:cNvPr id="17683" name="Text Box 275"/>
          <p:cNvSpPr txBox="1">
            <a:spLocks noChangeArrowheads="1"/>
          </p:cNvSpPr>
          <p:nvPr/>
        </p:nvSpPr>
        <p:spPr bwMode="auto">
          <a:xfrm>
            <a:off x="2819400" y="3352800"/>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5">
                    <a:lumMod val="20000"/>
                    <a:lumOff val="80000"/>
                  </a:schemeClr>
                </a:solidFill>
                <a:latin typeface="Georgia" pitchFamily="18" charset="0"/>
              </a:rPr>
              <a:t>Great</a:t>
            </a:r>
            <a:endParaRPr lang="en-US" dirty="0">
              <a:solidFill>
                <a:schemeClr val="accent5">
                  <a:lumMod val="20000"/>
                  <a:lumOff val="80000"/>
                </a:schemeClr>
              </a:solidFill>
              <a:latin typeface="Georgia" pitchFamily="18" charset="0"/>
            </a:endParaRPr>
          </a:p>
        </p:txBody>
      </p:sp>
      <p:sp>
        <p:nvSpPr>
          <p:cNvPr id="17684" name="Text Box 276"/>
          <p:cNvSpPr txBox="1">
            <a:spLocks noChangeArrowheads="1"/>
          </p:cNvSpPr>
          <p:nvPr/>
        </p:nvSpPr>
        <p:spPr bwMode="auto">
          <a:xfrm>
            <a:off x="4724400" y="33385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bg2">
                    <a:lumMod val="20000"/>
                    <a:lumOff val="80000"/>
                  </a:schemeClr>
                </a:solidFill>
                <a:latin typeface="Georgia" pitchFamily="18" charset="0"/>
              </a:rPr>
              <a:t>Good</a:t>
            </a:r>
            <a:endParaRPr lang="en-US" dirty="0">
              <a:solidFill>
                <a:schemeClr val="bg2">
                  <a:lumMod val="20000"/>
                  <a:lumOff val="80000"/>
                </a:schemeClr>
              </a:solidFill>
              <a:latin typeface="Georgia" pitchFamily="18" charset="0"/>
            </a:endParaRPr>
          </a:p>
        </p:txBody>
      </p:sp>
      <p:sp>
        <p:nvSpPr>
          <p:cNvPr id="17685" name="Text Box 277"/>
          <p:cNvSpPr txBox="1">
            <a:spLocks noChangeArrowheads="1"/>
          </p:cNvSpPr>
          <p:nvPr/>
        </p:nvSpPr>
        <p:spPr bwMode="auto">
          <a:xfrm>
            <a:off x="6629400" y="3338513"/>
            <a:ext cx="1600200" cy="369887"/>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bg2">
                    <a:lumMod val="20000"/>
                    <a:lumOff val="80000"/>
                  </a:schemeClr>
                </a:solidFill>
              </a:rPr>
              <a:t>Excellent</a:t>
            </a:r>
            <a:endParaRPr lang="en-US" dirty="0">
              <a:solidFill>
                <a:schemeClr val="bg2">
                  <a:lumMod val="20000"/>
                  <a:lumOff val="80000"/>
                </a:schemeClr>
              </a:solidFill>
            </a:endParaRPr>
          </a:p>
        </p:txBody>
      </p:sp>
      <p:sp>
        <p:nvSpPr>
          <p:cNvPr id="17686" name="Text Box 278"/>
          <p:cNvSpPr txBox="1">
            <a:spLocks noChangeArrowheads="1"/>
          </p:cNvSpPr>
          <p:nvPr/>
        </p:nvSpPr>
        <p:spPr bwMode="auto">
          <a:xfrm>
            <a:off x="2819400" y="5472113"/>
            <a:ext cx="160020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solidFill>
                  <a:schemeClr val="accent5">
                    <a:lumMod val="20000"/>
                    <a:lumOff val="80000"/>
                  </a:schemeClr>
                </a:solidFill>
                <a:latin typeface="Georgia" pitchFamily="18" charset="0"/>
              </a:rPr>
              <a:t>Wide variety dances in one</a:t>
            </a:r>
            <a:endParaRPr lang="en-US" dirty="0">
              <a:solidFill>
                <a:schemeClr val="accent5">
                  <a:lumMod val="20000"/>
                  <a:lumOff val="80000"/>
                </a:schemeClr>
              </a:solidFill>
              <a:latin typeface="Georgia" pitchFamily="18" charset="0"/>
            </a:endParaRPr>
          </a:p>
        </p:txBody>
      </p:sp>
      <p:sp>
        <p:nvSpPr>
          <p:cNvPr id="17687" name="Text Box 279"/>
          <p:cNvSpPr txBox="1">
            <a:spLocks noChangeArrowheads="1"/>
          </p:cNvSpPr>
          <p:nvPr/>
        </p:nvSpPr>
        <p:spPr bwMode="auto">
          <a:xfrm>
            <a:off x="4724400" y="5486400"/>
            <a:ext cx="160020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bg2">
                    <a:lumMod val="20000"/>
                    <a:lumOff val="80000"/>
                  </a:schemeClr>
                </a:solidFill>
                <a:latin typeface="Georgia" pitchFamily="18" charset="0"/>
              </a:rPr>
              <a:t>Dance Lessons</a:t>
            </a:r>
            <a:endParaRPr lang="en-US" dirty="0">
              <a:solidFill>
                <a:schemeClr val="bg2">
                  <a:lumMod val="20000"/>
                  <a:lumOff val="80000"/>
                </a:schemeClr>
              </a:solidFill>
              <a:latin typeface="Georgia" pitchFamily="18" charset="0"/>
            </a:endParaRPr>
          </a:p>
        </p:txBody>
      </p:sp>
      <p:sp>
        <p:nvSpPr>
          <p:cNvPr id="17688" name="Text Box 280"/>
          <p:cNvSpPr txBox="1">
            <a:spLocks noChangeArrowheads="1"/>
          </p:cNvSpPr>
          <p:nvPr/>
        </p:nvSpPr>
        <p:spPr bwMode="auto">
          <a:xfrm>
            <a:off x="6629400" y="5472113"/>
            <a:ext cx="1600200" cy="646331"/>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bg2">
                    <a:lumMod val="20000"/>
                    <a:lumOff val="80000"/>
                  </a:schemeClr>
                </a:solidFill>
              </a:rPr>
              <a:t>Latin Dance Lessons</a:t>
            </a:r>
            <a:endParaRPr lang="en-US" dirty="0">
              <a:solidFill>
                <a:schemeClr val="bg2">
                  <a:lumMod val="20000"/>
                  <a:lumOff val="80000"/>
                </a:schemeClr>
              </a:solidFill>
            </a:endParaRPr>
          </a:p>
        </p:txBody>
      </p:sp>
      <p:sp>
        <p:nvSpPr>
          <p:cNvPr id="17689" name="Text Box 281"/>
          <p:cNvSpPr txBox="1">
            <a:spLocks noChangeArrowheads="1"/>
          </p:cNvSpPr>
          <p:nvPr/>
        </p:nvSpPr>
        <p:spPr bwMode="auto">
          <a:xfrm>
            <a:off x="2819400" y="4024313"/>
            <a:ext cx="1600200"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5">
                    <a:lumMod val="20000"/>
                    <a:lumOff val="80000"/>
                  </a:schemeClr>
                </a:solidFill>
                <a:latin typeface="Georgia" pitchFamily="18" charset="0"/>
              </a:rPr>
              <a:t>Danbury, CT</a:t>
            </a:r>
            <a:endParaRPr lang="en-US" dirty="0">
              <a:solidFill>
                <a:schemeClr val="accent5">
                  <a:lumMod val="20000"/>
                  <a:lumOff val="80000"/>
                </a:schemeClr>
              </a:solidFill>
              <a:latin typeface="Georgia" pitchFamily="18" charset="0"/>
            </a:endParaRPr>
          </a:p>
        </p:txBody>
      </p:sp>
      <p:sp>
        <p:nvSpPr>
          <p:cNvPr id="17690" name="Text Box 282"/>
          <p:cNvSpPr txBox="1">
            <a:spLocks noChangeArrowheads="1"/>
          </p:cNvSpPr>
          <p:nvPr/>
        </p:nvSpPr>
        <p:spPr bwMode="auto">
          <a:xfrm>
            <a:off x="4724400" y="4024313"/>
            <a:ext cx="152400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mtClean="0">
                <a:solidFill>
                  <a:schemeClr val="bg2">
                    <a:lumMod val="20000"/>
                    <a:lumOff val="80000"/>
                  </a:schemeClr>
                </a:solidFill>
                <a:latin typeface="Georgia" pitchFamily="18" charset="0"/>
              </a:rPr>
              <a:t>East Haven CT  </a:t>
            </a:r>
            <a:endParaRPr lang="en-US" dirty="0">
              <a:solidFill>
                <a:schemeClr val="bg2">
                  <a:lumMod val="20000"/>
                  <a:lumOff val="80000"/>
                </a:schemeClr>
              </a:solidFill>
              <a:latin typeface="Georgia" pitchFamily="18" charset="0"/>
            </a:endParaRPr>
          </a:p>
        </p:txBody>
      </p:sp>
      <p:sp>
        <p:nvSpPr>
          <p:cNvPr id="17691" name="Text Box 283"/>
          <p:cNvSpPr txBox="1">
            <a:spLocks noChangeArrowheads="1"/>
          </p:cNvSpPr>
          <p:nvPr/>
        </p:nvSpPr>
        <p:spPr bwMode="auto">
          <a:xfrm>
            <a:off x="6629400" y="4024313"/>
            <a:ext cx="1600200" cy="646331"/>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bg2">
                    <a:lumMod val="20000"/>
                    <a:lumOff val="80000"/>
                  </a:schemeClr>
                </a:solidFill>
              </a:rPr>
              <a:t>Hartford County</a:t>
            </a:r>
            <a:endParaRPr lang="en-US" dirty="0">
              <a:solidFill>
                <a:schemeClr val="bg2">
                  <a:lumMod val="20000"/>
                  <a:lumOff val="80000"/>
                </a:schemeClr>
              </a:solidFill>
            </a:endParaRPr>
          </a:p>
        </p:txBody>
      </p:sp>
      <p:sp>
        <p:nvSpPr>
          <p:cNvPr id="17692" name="Text Box 284"/>
          <p:cNvSpPr txBox="1">
            <a:spLocks noChangeArrowheads="1"/>
          </p:cNvSpPr>
          <p:nvPr/>
        </p:nvSpPr>
        <p:spPr bwMode="auto">
          <a:xfrm>
            <a:off x="2819400" y="4800600"/>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5">
                    <a:lumMod val="20000"/>
                    <a:lumOff val="80000"/>
                  </a:schemeClr>
                </a:solidFill>
                <a:latin typeface="Georgia" pitchFamily="18" charset="0"/>
              </a:rPr>
              <a:t>Good</a:t>
            </a:r>
            <a:endParaRPr lang="en-US" dirty="0">
              <a:solidFill>
                <a:schemeClr val="accent5">
                  <a:lumMod val="20000"/>
                  <a:lumOff val="80000"/>
                </a:schemeClr>
              </a:solidFill>
              <a:latin typeface="Georgia" pitchFamily="18" charset="0"/>
            </a:endParaRPr>
          </a:p>
        </p:txBody>
      </p:sp>
      <p:sp>
        <p:nvSpPr>
          <p:cNvPr id="17693" name="Text Box 285"/>
          <p:cNvSpPr txBox="1">
            <a:spLocks noChangeArrowheads="1"/>
          </p:cNvSpPr>
          <p:nvPr/>
        </p:nvSpPr>
        <p:spPr bwMode="auto">
          <a:xfrm>
            <a:off x="4724400" y="47863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bg2">
                    <a:lumMod val="20000"/>
                    <a:lumOff val="80000"/>
                  </a:schemeClr>
                </a:solidFill>
                <a:latin typeface="Georgia" pitchFamily="18" charset="0"/>
              </a:rPr>
              <a:t>Good</a:t>
            </a:r>
            <a:endParaRPr lang="en-US" dirty="0">
              <a:solidFill>
                <a:schemeClr val="bg2">
                  <a:lumMod val="20000"/>
                  <a:lumOff val="80000"/>
                </a:schemeClr>
              </a:solidFill>
              <a:latin typeface="Georgia" pitchFamily="18" charset="0"/>
            </a:endParaRPr>
          </a:p>
        </p:txBody>
      </p:sp>
      <p:sp>
        <p:nvSpPr>
          <p:cNvPr id="17694" name="Text Box 286"/>
          <p:cNvSpPr txBox="1">
            <a:spLocks noChangeArrowheads="1"/>
          </p:cNvSpPr>
          <p:nvPr/>
        </p:nvSpPr>
        <p:spPr bwMode="auto">
          <a:xfrm>
            <a:off x="6629400" y="4786313"/>
            <a:ext cx="1600200" cy="369887"/>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bg2">
                    <a:lumMod val="20000"/>
                    <a:lumOff val="80000"/>
                  </a:schemeClr>
                </a:solidFill>
              </a:rPr>
              <a:t>Very Good</a:t>
            </a:r>
            <a:endParaRPr lang="en-US" dirty="0">
              <a:solidFill>
                <a:schemeClr val="bg2">
                  <a:lumMod val="20000"/>
                  <a:lumOff val="80000"/>
                </a:schemeClr>
              </a:solidFill>
            </a:endParaRPr>
          </a:p>
        </p:txBody>
      </p:sp>
      <p:pic>
        <p:nvPicPr>
          <p:cNvPr id="18486" name="Picture 13" descr="NFTE_SmallTagLock_PantoneC.eps"/>
          <p:cNvPicPr>
            <a:picLocks noChangeAspect="1"/>
          </p:cNvPicPr>
          <p:nvPr/>
        </p:nvPicPr>
        <p:blipFill>
          <a:blip r:embed="rId3" cstate="print"/>
          <a:srcRect/>
          <a:stretch>
            <a:fillRect/>
          </a:stretch>
        </p:blipFill>
        <p:spPr bwMode="auto">
          <a:xfrm>
            <a:off x="33338" y="6080125"/>
            <a:ext cx="1490662" cy="74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305800" cy="990600"/>
          </a:xfrm>
        </p:spPr>
        <p:txBody>
          <a:bodyPr/>
          <a:lstStyle/>
          <a:p>
            <a:pPr eaLnBrk="1" hangingPunct="1"/>
            <a:r>
              <a:rPr dirty="0" smtClean="0">
                <a:ln>
                  <a:noFill/>
                </a:ln>
                <a:ea typeface="ＭＳ Ｐゴシック" pitchFamily="34" charset="-128"/>
              </a:rPr>
              <a:t>Marketing Mix </a:t>
            </a:r>
            <a:endParaRPr sz="2400" dirty="0" smtClean="0">
              <a:ln>
                <a:noFill/>
              </a:ln>
              <a:solidFill>
                <a:srgbClr val="008000"/>
              </a:solidFill>
              <a:ea typeface="ＭＳ Ｐゴシック" pitchFamily="34" charset="-128"/>
            </a:endParaRPr>
          </a:p>
        </p:txBody>
      </p:sp>
      <p:pic>
        <p:nvPicPr>
          <p:cNvPr id="19459" name="Picture 9" descr="NFTE_SmallTagLock_PantoneC.eps"/>
          <p:cNvPicPr>
            <a:picLocks noChangeAspect="1"/>
          </p:cNvPicPr>
          <p:nvPr/>
        </p:nvPicPr>
        <p:blipFill>
          <a:blip r:embed="rId3" cstate="print"/>
          <a:srcRect/>
          <a:stretch>
            <a:fillRect/>
          </a:stretch>
        </p:blipFill>
        <p:spPr bwMode="auto">
          <a:xfrm>
            <a:off x="33338" y="6002338"/>
            <a:ext cx="1643062" cy="822325"/>
          </a:xfrm>
          <a:prstGeom prst="rect">
            <a:avLst/>
          </a:prstGeom>
          <a:noFill/>
          <a:ln w="9525">
            <a:noFill/>
            <a:miter lim="800000"/>
            <a:headEnd/>
            <a:tailEnd/>
          </a:ln>
        </p:spPr>
      </p:pic>
      <p:graphicFrame>
        <p:nvGraphicFramePr>
          <p:cNvPr id="13" name="Diagram 12"/>
          <p:cNvGraphicFramePr/>
          <p:nvPr/>
        </p:nvGraphicFramePr>
        <p:xfrm>
          <a:off x="228600" y="1219200"/>
          <a:ext cx="8686800" cy="4669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p:cNvCxnSpPr/>
          <p:nvPr/>
        </p:nvCxnSpPr>
        <p:spPr>
          <a:xfrm flipV="1">
            <a:off x="990600" y="2906713"/>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4572000" y="2873375"/>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8164513" y="28956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6400800" y="3940175"/>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2720975" y="3940175"/>
            <a:ext cx="0" cy="304800"/>
          </a:xfrm>
          <a:prstGeom prst="line">
            <a:avLst/>
          </a:prstGeom>
        </p:spPr>
        <p:style>
          <a:lnRef idx="3">
            <a:schemeClr val="accent2"/>
          </a:lnRef>
          <a:fillRef idx="0">
            <a:schemeClr val="accent2"/>
          </a:fillRef>
          <a:effectRef idx="2">
            <a:schemeClr val="accent2"/>
          </a:effectRef>
          <a:fontRef idx="minor">
            <a:schemeClr val="tx1"/>
          </a:fontRef>
        </p:style>
      </p:cxnSp>
      <p:sp>
        <p:nvSpPr>
          <p:cNvPr id="3" name="Rounded Rectangle 2"/>
          <p:cNvSpPr/>
          <p:nvPr/>
        </p:nvSpPr>
        <p:spPr>
          <a:xfrm>
            <a:off x="228600" y="1371600"/>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smtClean="0">
                <a:solidFill>
                  <a:schemeClr val="accent5">
                    <a:lumMod val="20000"/>
                    <a:lumOff val="80000"/>
                  </a:schemeClr>
                </a:solidFill>
                <a:latin typeface="Georgia" pitchFamily="18" charset="0"/>
              </a:rPr>
              <a:t>Males and Females 12 </a:t>
            </a:r>
            <a:r>
              <a:rPr lang="en-US" smtClean="0">
                <a:solidFill>
                  <a:schemeClr val="accent5">
                    <a:lumMod val="20000"/>
                    <a:lumOff val="80000"/>
                  </a:schemeClr>
                </a:solidFill>
                <a:latin typeface="Georgia" pitchFamily="18" charset="0"/>
              </a:rPr>
              <a:t>to 55</a:t>
            </a:r>
            <a:r>
              <a:rPr lang="en-US" dirty="0" smtClean="0">
                <a:solidFill>
                  <a:schemeClr val="accent5">
                    <a:lumMod val="20000"/>
                    <a:lumOff val="80000"/>
                  </a:schemeClr>
                </a:solidFill>
                <a:latin typeface="Georgia" pitchFamily="18" charset="0"/>
              </a:rPr>
              <a:t>+</a:t>
            </a:r>
            <a:endParaRPr lang="en-US" dirty="0">
              <a:solidFill>
                <a:schemeClr val="accent5">
                  <a:lumMod val="20000"/>
                  <a:lumOff val="80000"/>
                </a:schemeClr>
              </a:solidFill>
              <a:latin typeface="Georgia" pitchFamily="18" charset="0"/>
            </a:endParaRPr>
          </a:p>
        </p:txBody>
      </p:sp>
      <p:sp>
        <p:nvSpPr>
          <p:cNvPr id="15" name="Rounded Rectangle 14"/>
          <p:cNvSpPr/>
          <p:nvPr/>
        </p:nvSpPr>
        <p:spPr>
          <a:xfrm>
            <a:off x="6477000" y="1371600"/>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buFont typeface="Arial" pitchFamily="34" charset="0"/>
              <a:buChar char="•"/>
              <a:defRPr/>
            </a:pPr>
            <a:r>
              <a:rPr lang="en-US" dirty="0" smtClean="0">
                <a:solidFill>
                  <a:schemeClr val="accent5">
                    <a:lumMod val="20000"/>
                    <a:lumOff val="80000"/>
                  </a:schemeClr>
                </a:solidFill>
                <a:latin typeface="Georgia" pitchFamily="18" charset="0"/>
              </a:rPr>
              <a:t>Business cards</a:t>
            </a:r>
          </a:p>
          <a:p>
            <a:pPr>
              <a:buFont typeface="Arial" pitchFamily="34" charset="0"/>
              <a:buChar char="•"/>
              <a:defRPr/>
            </a:pPr>
            <a:r>
              <a:rPr lang="en-US" dirty="0" smtClean="0">
                <a:solidFill>
                  <a:schemeClr val="accent5">
                    <a:lumMod val="20000"/>
                    <a:lumOff val="80000"/>
                  </a:schemeClr>
                </a:solidFill>
                <a:latin typeface="Georgia" pitchFamily="18" charset="0"/>
              </a:rPr>
              <a:t>Word of mouth </a:t>
            </a:r>
          </a:p>
          <a:p>
            <a:pPr>
              <a:buFont typeface="Arial" pitchFamily="34" charset="0"/>
              <a:buChar char="•"/>
              <a:defRPr/>
            </a:pPr>
            <a:r>
              <a:rPr lang="en-US" dirty="0" smtClean="0">
                <a:solidFill>
                  <a:schemeClr val="accent5">
                    <a:lumMod val="20000"/>
                    <a:lumOff val="80000"/>
                  </a:schemeClr>
                </a:solidFill>
                <a:latin typeface="Georgia" pitchFamily="18" charset="0"/>
              </a:rPr>
              <a:t>5% discount for</a:t>
            </a:r>
          </a:p>
          <a:p>
            <a:pPr>
              <a:defRPr/>
            </a:pPr>
            <a:r>
              <a:rPr lang="en-US" dirty="0" smtClean="0">
                <a:solidFill>
                  <a:schemeClr val="accent5">
                    <a:lumMod val="20000"/>
                    <a:lumOff val="80000"/>
                  </a:schemeClr>
                </a:solidFill>
                <a:latin typeface="Georgia" pitchFamily="18" charset="0"/>
              </a:rPr>
              <a:t>      members</a:t>
            </a:r>
            <a:endParaRPr lang="en-US" dirty="0">
              <a:solidFill>
                <a:schemeClr val="accent5">
                  <a:lumMod val="20000"/>
                  <a:lumOff val="80000"/>
                </a:schemeClr>
              </a:solidFill>
              <a:latin typeface="Georgia" pitchFamily="18" charset="0"/>
            </a:endParaRPr>
          </a:p>
        </p:txBody>
      </p:sp>
      <p:sp>
        <p:nvSpPr>
          <p:cNvPr id="16" name="Rounded Rectangle 15"/>
          <p:cNvSpPr/>
          <p:nvPr/>
        </p:nvSpPr>
        <p:spPr>
          <a:xfrm>
            <a:off x="3341688" y="1349375"/>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dirty="0" smtClean="0">
                <a:solidFill>
                  <a:schemeClr val="accent5">
                    <a:lumMod val="20000"/>
                    <a:lumOff val="80000"/>
                  </a:schemeClr>
                </a:solidFill>
                <a:latin typeface="Georgia" pitchFamily="18" charset="0"/>
              </a:rPr>
              <a:t>Hartford County</a:t>
            </a:r>
            <a:endParaRPr lang="en-US" dirty="0">
              <a:solidFill>
                <a:schemeClr val="accent5">
                  <a:lumMod val="20000"/>
                  <a:lumOff val="80000"/>
                </a:schemeClr>
              </a:solidFill>
              <a:latin typeface="Georgia" pitchFamily="18" charset="0"/>
            </a:endParaRPr>
          </a:p>
        </p:txBody>
      </p:sp>
      <p:sp>
        <p:nvSpPr>
          <p:cNvPr id="17" name="Rounded Rectangle 16"/>
          <p:cNvSpPr/>
          <p:nvPr/>
        </p:nvSpPr>
        <p:spPr>
          <a:xfrm>
            <a:off x="1501775" y="4256088"/>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dirty="0" smtClean="0">
                <a:solidFill>
                  <a:schemeClr val="accent5">
                    <a:lumMod val="20000"/>
                    <a:lumOff val="80000"/>
                  </a:schemeClr>
                </a:solidFill>
                <a:latin typeface="Georgia" pitchFamily="18" charset="0"/>
              </a:rPr>
              <a:t>Dance Classes</a:t>
            </a:r>
            <a:endParaRPr lang="en-US" dirty="0">
              <a:solidFill>
                <a:schemeClr val="accent5">
                  <a:lumMod val="20000"/>
                  <a:lumOff val="80000"/>
                </a:schemeClr>
              </a:solidFill>
              <a:latin typeface="Georgia" pitchFamily="18" charset="0"/>
            </a:endParaRPr>
          </a:p>
        </p:txBody>
      </p:sp>
      <p:sp>
        <p:nvSpPr>
          <p:cNvPr id="18" name="Rounded Rectangle 17"/>
          <p:cNvSpPr/>
          <p:nvPr/>
        </p:nvSpPr>
        <p:spPr>
          <a:xfrm>
            <a:off x="5410200" y="4267200"/>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dirty="0" err="1" smtClean="0">
                <a:solidFill>
                  <a:schemeClr val="accent5">
                    <a:lumMod val="20000"/>
                    <a:lumOff val="80000"/>
                  </a:schemeClr>
                </a:solidFill>
                <a:latin typeface="Georgia" pitchFamily="18" charset="0"/>
              </a:rPr>
              <a:t>Afforable</a:t>
            </a:r>
            <a:r>
              <a:rPr lang="en-US" dirty="0" smtClean="0">
                <a:solidFill>
                  <a:schemeClr val="accent5">
                    <a:lumMod val="20000"/>
                    <a:lumOff val="80000"/>
                  </a:schemeClr>
                </a:solidFill>
                <a:latin typeface="Georgia" pitchFamily="18" charset="0"/>
              </a:rPr>
              <a:t> $80 Dollars/month. </a:t>
            </a:r>
            <a:endParaRPr lang="en-US" dirty="0">
              <a:solidFill>
                <a:schemeClr val="accent5">
                  <a:lumMod val="20000"/>
                  <a:lumOff val="80000"/>
                </a:schemeClr>
              </a:solidFill>
              <a:latin typeface="Georg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Verve">
  <a:themeElements>
    <a:clrScheme name="Custom 1">
      <a:dk1>
        <a:srgbClr val="FF6600"/>
      </a:dk1>
      <a:lt1>
        <a:srgbClr val="FF6600"/>
      </a:lt1>
      <a:dk2>
        <a:srgbClr val="F3F3F3"/>
      </a:dk2>
      <a:lt2>
        <a:srgbClr val="F3F3F3"/>
      </a:lt2>
      <a:accent1>
        <a:srgbClr val="FF6600"/>
      </a:accent1>
      <a:accent2>
        <a:srgbClr val="663300"/>
      </a:accent2>
      <a:accent3>
        <a:srgbClr val="663300"/>
      </a:accent3>
      <a:accent4>
        <a:srgbClr val="FF6600"/>
      </a:accent4>
      <a:accent5>
        <a:srgbClr val="D2D2D2"/>
      </a:accent5>
      <a:accent6>
        <a:srgbClr val="D2D2D2"/>
      </a:accent6>
      <a:hlink>
        <a:srgbClr val="663300"/>
      </a:hlink>
      <a:folHlink>
        <a:srgbClr val="FF66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Verve</Template>
  <TotalTime>13378</TotalTime>
  <Words>4994</Words>
  <Application>Microsoft Office PowerPoint</Application>
  <PresentationFormat>On-screen Show (4:3)</PresentationFormat>
  <Paragraphs>605</Paragraphs>
  <Slides>23</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Verve</vt:lpstr>
      <vt:lpstr>Worksheet</vt:lpstr>
      <vt:lpstr>Slide 1</vt:lpstr>
      <vt:lpstr>  Latin Dance &amp; Caribbean Rhythms</vt:lpstr>
      <vt:lpstr>Mission Statement</vt:lpstr>
      <vt:lpstr>Business Profile</vt:lpstr>
      <vt:lpstr>Qualifications </vt:lpstr>
      <vt:lpstr>Slide 6</vt:lpstr>
      <vt:lpstr>Target Market Segment</vt:lpstr>
      <vt:lpstr>Competitive Advantage</vt:lpstr>
      <vt:lpstr>Marketing Mix </vt:lpstr>
      <vt:lpstr>Promotional Mix</vt:lpstr>
      <vt:lpstr>Cost of Materials/Labor</vt:lpstr>
      <vt:lpstr>Economics of One Unit</vt:lpstr>
      <vt:lpstr>Average Monthly Fixed Expenses</vt:lpstr>
      <vt:lpstr>Time-Management Plan Schedule for a Typical Week </vt:lpstr>
      <vt:lpstr>Monthly Sales Projections First Year </vt:lpstr>
      <vt:lpstr>Monthly Break-Even Units</vt:lpstr>
      <vt:lpstr>Projected Yearly Income Statement First Year</vt:lpstr>
      <vt:lpstr>Slide 18</vt:lpstr>
      <vt:lpstr>ROS &amp; ROI</vt:lpstr>
      <vt:lpstr>Financing Strategy</vt:lpstr>
      <vt:lpstr>Business Responsibility &amp; Philanthropy</vt:lpstr>
      <vt:lpstr>Business &amp; Personal Goals</vt:lpstr>
      <vt:lpstr>Feel The Rhythm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MHIS</cp:lastModifiedBy>
  <cp:revision>895</cp:revision>
  <cp:lastPrinted>2010-09-07T20:41:36Z</cp:lastPrinted>
  <dcterms:created xsi:type="dcterms:W3CDTF">2009-03-28T18:15:00Z</dcterms:created>
  <dcterms:modified xsi:type="dcterms:W3CDTF">2011-12-13T15:34:45Z</dcterms:modified>
</cp:coreProperties>
</file>