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handoutMasterIdLst>
    <p:handoutMasterId r:id="rId18"/>
  </p:handoutMasterIdLst>
  <p:sldIdLst>
    <p:sldId id="291" r:id="rId2"/>
    <p:sldId id="289" r:id="rId3"/>
    <p:sldId id="290" r:id="rId4"/>
    <p:sldId id="272" r:id="rId5"/>
    <p:sldId id="285" r:id="rId6"/>
    <p:sldId id="273" r:id="rId7"/>
    <p:sldId id="288" r:id="rId8"/>
    <p:sldId id="275" r:id="rId9"/>
    <p:sldId id="276" r:id="rId10"/>
    <p:sldId id="277" r:id="rId11"/>
    <p:sldId id="278" r:id="rId12"/>
    <p:sldId id="279" r:id="rId13"/>
    <p:sldId id="281" r:id="rId14"/>
    <p:sldId id="287" r:id="rId15"/>
    <p:sldId id="28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6564" autoAdjust="0"/>
  </p:normalViewPr>
  <p:slideViewPr>
    <p:cSldViewPr>
      <p:cViewPr varScale="1">
        <p:scale>
          <a:sx n="105" d="100"/>
          <a:sy n="105" d="100"/>
        </p:scale>
        <p:origin x="-1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Units Sold</c:v>
                </c:pt>
              </c:strCache>
            </c:strRef>
          </c:tx>
          <c:spPr>
            <a:solidFill>
              <a:schemeClr val="accent2"/>
            </a:solidFill>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500</c:v>
                </c:pt>
                <c:pt idx="1">
                  <c:v>500</c:v>
                </c:pt>
                <c:pt idx="2">
                  <c:v>400</c:v>
                </c:pt>
                <c:pt idx="3">
                  <c:v>400</c:v>
                </c:pt>
                <c:pt idx="4">
                  <c:v>400</c:v>
                </c:pt>
                <c:pt idx="5">
                  <c:v>300</c:v>
                </c:pt>
                <c:pt idx="6">
                  <c:v>300</c:v>
                </c:pt>
                <c:pt idx="7">
                  <c:v>300</c:v>
                </c:pt>
                <c:pt idx="8">
                  <c:v>400</c:v>
                </c:pt>
                <c:pt idx="9">
                  <c:v>500</c:v>
                </c:pt>
                <c:pt idx="10">
                  <c:v>500</c:v>
                </c:pt>
                <c:pt idx="11">
                  <c:v>500</c:v>
                </c:pt>
              </c:numCache>
            </c:numRef>
          </c:val>
        </c:ser>
        <c:dLbls>
          <c:showLegendKey val="0"/>
          <c:showVal val="0"/>
          <c:showCatName val="0"/>
          <c:showSerName val="0"/>
          <c:showPercent val="0"/>
          <c:showBubbleSize val="0"/>
        </c:dLbls>
        <c:gapWidth val="150"/>
        <c:axId val="42807296"/>
        <c:axId val="42808832"/>
      </c:barChart>
      <c:catAx>
        <c:axId val="42807296"/>
        <c:scaling>
          <c:orientation val="minMax"/>
        </c:scaling>
        <c:delete val="0"/>
        <c:axPos val="b"/>
        <c:majorTickMark val="out"/>
        <c:minorTickMark val="none"/>
        <c:tickLblPos val="nextTo"/>
        <c:crossAx val="42808832"/>
        <c:crosses val="autoZero"/>
        <c:auto val="1"/>
        <c:lblAlgn val="ctr"/>
        <c:lblOffset val="100"/>
        <c:noMultiLvlLbl val="0"/>
      </c:catAx>
      <c:valAx>
        <c:axId val="42808832"/>
        <c:scaling>
          <c:orientation val="minMax"/>
        </c:scaling>
        <c:delete val="0"/>
        <c:axPos val="l"/>
        <c:majorGridlines/>
        <c:numFmt formatCode="General" sourceLinked="1"/>
        <c:majorTickMark val="out"/>
        <c:minorTickMark val="none"/>
        <c:tickLblPos val="nextTo"/>
        <c:crossAx val="42807296"/>
        <c:crosses val="autoZero"/>
        <c:crossBetween val="between"/>
      </c:valAx>
    </c:plotArea>
    <c:legend>
      <c:legendPos val="r"/>
      <c:layout>
        <c:manualLayout>
          <c:xMode val="edge"/>
          <c:yMode val="edge"/>
          <c:x val="0.79878200366463625"/>
          <c:y val="0.48820053810497005"/>
          <c:w val="0.15876516614668448"/>
          <c:h val="9.2134901149446932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57358"/>
          </a:xfrm>
          <a:prstGeom prst="rect">
            <a:avLst/>
          </a:prstGeom>
        </p:spPr>
        <p:txBody>
          <a:bodyPr vert="horz" lIns="90398" tIns="45199" rIns="90398" bIns="45199" rtlCol="0"/>
          <a:lstStyle>
            <a:lvl1pPr algn="l">
              <a:defRPr sz="1200"/>
            </a:lvl1pPr>
          </a:lstStyle>
          <a:p>
            <a:endParaRPr lang="en-US" dirty="0"/>
          </a:p>
        </p:txBody>
      </p:sp>
      <p:sp>
        <p:nvSpPr>
          <p:cNvPr id="3" name="Date Placeholder 2"/>
          <p:cNvSpPr>
            <a:spLocks noGrp="1"/>
          </p:cNvSpPr>
          <p:nvPr>
            <p:ph type="dt" sz="quarter" idx="1"/>
          </p:nvPr>
        </p:nvSpPr>
        <p:spPr>
          <a:xfrm>
            <a:off x="3884842" y="0"/>
            <a:ext cx="2971592" cy="457358"/>
          </a:xfrm>
          <a:prstGeom prst="rect">
            <a:avLst/>
          </a:prstGeom>
        </p:spPr>
        <p:txBody>
          <a:bodyPr vert="horz" lIns="90398" tIns="45199" rIns="90398" bIns="45199" rtlCol="0"/>
          <a:lstStyle>
            <a:lvl1pPr algn="r">
              <a:defRPr sz="1200"/>
            </a:lvl1pPr>
          </a:lstStyle>
          <a:p>
            <a:fld id="{443DD1E9-373E-4546-AEF7-A8323C6F19C1}" type="datetimeFigureOut">
              <a:rPr lang="en-US" smtClean="0"/>
              <a:pPr/>
              <a:t>12/12/2013</a:t>
            </a:fld>
            <a:endParaRPr lang="en-US" dirty="0"/>
          </a:p>
        </p:txBody>
      </p:sp>
      <p:sp>
        <p:nvSpPr>
          <p:cNvPr id="4" name="Footer Placeholder 3"/>
          <p:cNvSpPr>
            <a:spLocks noGrp="1"/>
          </p:cNvSpPr>
          <p:nvPr>
            <p:ph type="ftr" sz="quarter" idx="2"/>
          </p:nvPr>
        </p:nvSpPr>
        <p:spPr>
          <a:xfrm>
            <a:off x="0" y="8685071"/>
            <a:ext cx="2971592" cy="457358"/>
          </a:xfrm>
          <a:prstGeom prst="rect">
            <a:avLst/>
          </a:prstGeom>
        </p:spPr>
        <p:txBody>
          <a:bodyPr vert="horz" lIns="90398" tIns="45199" rIns="90398" bIns="4519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842" y="8685071"/>
            <a:ext cx="2971592" cy="457358"/>
          </a:xfrm>
          <a:prstGeom prst="rect">
            <a:avLst/>
          </a:prstGeom>
        </p:spPr>
        <p:txBody>
          <a:bodyPr vert="horz" lIns="90398" tIns="45199" rIns="90398" bIns="45199" rtlCol="0" anchor="b"/>
          <a:lstStyle>
            <a:lvl1pPr algn="r">
              <a:defRPr sz="1200"/>
            </a:lvl1pPr>
          </a:lstStyle>
          <a:p>
            <a:fld id="{BE34B1CC-39E3-4A7E-A15F-DC4711D0D265}" type="slidenum">
              <a:rPr lang="en-US" smtClean="0"/>
              <a:pPr/>
              <a:t>‹#›</a:t>
            </a:fld>
            <a:endParaRPr lang="en-US" dirty="0"/>
          </a:p>
        </p:txBody>
      </p:sp>
    </p:spTree>
    <p:extLst>
      <p:ext uri="{BB962C8B-B14F-4D97-AF65-F5344CB8AC3E}">
        <p14:creationId xmlns:p14="http://schemas.microsoft.com/office/powerpoint/2010/main" val="184558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884614" y="0"/>
            <a:ext cx="2971800" cy="457200"/>
          </a:xfrm>
          <a:prstGeom prst="rect">
            <a:avLst/>
          </a:prstGeom>
        </p:spPr>
        <p:txBody>
          <a:bodyPr vert="horz" lIns="91438" tIns="45719" rIns="91438" bIns="45719" rtlCol="0"/>
          <a:lstStyle>
            <a:lvl1pPr algn="r">
              <a:defRPr sz="1200"/>
            </a:lvl1pPr>
          </a:lstStyle>
          <a:p>
            <a:fld id="{CB2BB6C2-F5C4-49BC-BD78-FC7E7B1E650B}" type="datetimeFigureOut">
              <a:rPr lang="en-US" smtClean="0"/>
              <a:pPr/>
              <a:t>12/12/2013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8" tIns="45719" rIns="91438" bIns="45719" rtlCol="0" anchor="b"/>
          <a:lstStyle>
            <a:lvl1pPr algn="r">
              <a:defRPr sz="1200"/>
            </a:lvl1pPr>
          </a:lstStyle>
          <a:p>
            <a:fld id="{F3F5A8CD-32A9-4972-A31B-86080B7BBAE7}" type="slidenum">
              <a:rPr lang="en-US" smtClean="0"/>
              <a:pPr/>
              <a:t>‹#›</a:t>
            </a:fld>
            <a:endParaRPr lang="en-US" dirty="0"/>
          </a:p>
        </p:txBody>
      </p:sp>
    </p:spTree>
    <p:extLst>
      <p:ext uri="{BB962C8B-B14F-4D97-AF65-F5344CB8AC3E}">
        <p14:creationId xmlns:p14="http://schemas.microsoft.com/office/powerpoint/2010/main" val="1805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people</a:t>
            </a:r>
            <a:r>
              <a:rPr lang="en-US" baseline="0" dirty="0" smtClean="0"/>
              <a:t> who are standing in lines, are the endless people in the United States not able to get medical care. They have been waiting hours to get medications, simple tests and the care they deserve and need. I want to share my idea, which would cut this line in half and make it so the people in the Country no longer have to worry about getting the things that they need.</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competition would be Blue Cross</a:t>
            </a:r>
            <a:r>
              <a:rPr lang="en-US" baseline="0" dirty="0" smtClean="0"/>
              <a:t> and Blue Shield and The Malta house. My business is located in one space that is available to everyone that no matter where I am located it would be convenient to everyone. Blue cross blue shield goes through your doctors office and the pharmacy and have no free medication. The Malta house goes around the city and may not be available to everyone when they directly need the medication. My business has no waiting time. Your medication would be ready before or for a short period when you get to the office. While at pharmacies you wait for your medication and have to pay. The Malta house you would have to wait all day. My last factor is you donate your time to the community if you get this medication. Most people ill not take medication for free because it simple doesn’t feel right. With insurance companies you do not get a choice. Lastly the Malta house give out medication for free and you do not give back to your community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10</a:t>
            </a:fld>
            <a:endParaRPr lang="en-US"/>
          </a:p>
        </p:txBody>
      </p:sp>
    </p:spTree>
    <p:extLst>
      <p:ext uri="{BB962C8B-B14F-4D97-AF65-F5344CB8AC3E}">
        <p14:creationId xmlns:p14="http://schemas.microsoft.com/office/powerpoint/2010/main" val="3987258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qualifications, I have time management and know how to juggle multiple things at a one time and I am self sufficient. I donate my time to an organization that is similar to my business. I have a Medical Doctor Degree and I have taken a Marketing/Entrepreneurship course.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11</a:t>
            </a:fld>
            <a:endParaRPr lang="en-US" dirty="0"/>
          </a:p>
        </p:txBody>
      </p:sp>
    </p:spTree>
    <p:extLst>
      <p:ext uri="{BB962C8B-B14F-4D97-AF65-F5344CB8AC3E}">
        <p14:creationId xmlns:p14="http://schemas.microsoft.com/office/powerpoint/2010/main" val="3342372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break even point </a:t>
            </a:r>
            <a:r>
              <a:rPr lang="en-US" smtClean="0"/>
              <a:t>is 230 </a:t>
            </a:r>
            <a:r>
              <a:rPr lang="en-US" dirty="0" smtClean="0"/>
              <a:t>unit per month.</a:t>
            </a:r>
            <a:r>
              <a:rPr lang="en-US" baseline="0" dirty="0" smtClean="0"/>
              <a:t> I predict that in the months of January and February the amount of medication will increase because of more sicknesses will spread. The months of march April and may would be a little lower but still high because of allergies. The next months June July and August would be the lower profit months staying at the break even numbers. Then the numbers will climb again as we go back into the sicknesses.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12</a:t>
            </a:fld>
            <a:endParaRPr lang="en-US" dirty="0"/>
          </a:p>
        </p:txBody>
      </p:sp>
    </p:spTree>
    <p:extLst>
      <p:ext uri="{BB962C8B-B14F-4D97-AF65-F5344CB8AC3E}">
        <p14:creationId xmlns:p14="http://schemas.microsoft.com/office/powerpoint/2010/main" val="996127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total start up funds will</a:t>
            </a:r>
            <a:r>
              <a:rPr lang="en-US" baseline="0" dirty="0" smtClean="0"/>
              <a:t> be 3,368.00. this includes building space, DBA, paper work to get my business going and a website for advertising. This total also includes emergency funds and reserve for fixed expenses to make sure I have enough money to cover rent and other fixed expenses. My ROI (return on investment) is 207% equaling $2.07. My ROS is 30% equaling $.30.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13</a:t>
            </a:fld>
            <a:endParaRPr lang="en-US" dirty="0"/>
          </a:p>
        </p:txBody>
      </p:sp>
    </p:spTree>
    <p:extLst>
      <p:ext uri="{BB962C8B-B14F-4D97-AF65-F5344CB8AC3E}">
        <p14:creationId xmlns:p14="http://schemas.microsoft.com/office/powerpoint/2010/main" val="1640921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200" dirty="0" smtClean="0">
                <a:solidFill>
                  <a:srgbClr val="000000"/>
                </a:solidFill>
                <a:effectLst/>
                <a:latin typeface="+mn-lt"/>
                <a:ea typeface="Times New Roman"/>
              </a:rPr>
              <a:t>Philanthropy Plan, my company will donate 5% of my net profit and my time volunteering equally to 3 separate organizations, migrant farm workers. This is an organization that offers free doctor physicals and general checkup for workers that cannot afford simply health options. </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14</a:t>
            </a:fld>
            <a:endParaRPr lang="en-US" dirty="0"/>
          </a:p>
        </p:txBody>
      </p:sp>
    </p:spTree>
    <p:extLst>
      <p:ext uri="{BB962C8B-B14F-4D97-AF65-F5344CB8AC3E}">
        <p14:creationId xmlns:p14="http://schemas.microsoft.com/office/powerpoint/2010/main" val="1075012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“Solving the nations</a:t>
            </a:r>
            <a:r>
              <a:rPr lang="en-US" baseline="0" dirty="0" smtClean="0"/>
              <a:t> problems one little pill at a time”, Thank you for your consideration of my business Medication for the </a:t>
            </a:r>
            <a:r>
              <a:rPr lang="en-US" baseline="0" dirty="0" err="1" smtClean="0"/>
              <a:t>Natiom</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15</a:t>
            </a:fld>
            <a:endParaRPr lang="en-US" dirty="0"/>
          </a:p>
        </p:txBody>
      </p:sp>
    </p:spTree>
    <p:extLst>
      <p:ext uri="{BB962C8B-B14F-4D97-AF65-F5344CB8AC3E}">
        <p14:creationId xmlns:p14="http://schemas.microsoft.com/office/powerpoint/2010/main" val="401665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Medication for</a:t>
            </a:r>
            <a:r>
              <a:rPr lang="en-US" baseline="0" dirty="0" smtClean="0"/>
              <a:t> the Nation “solving the nations problems one little pill at a time” My name is Rileigh Martin.</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2</a:t>
            </a:fld>
            <a:endParaRPr lang="en-US" dirty="0"/>
          </a:p>
        </p:txBody>
      </p:sp>
    </p:spTree>
    <p:extLst>
      <p:ext uri="{BB962C8B-B14F-4D97-AF65-F5344CB8AC3E}">
        <p14:creationId xmlns:p14="http://schemas.microsoft.com/office/powerpoint/2010/main" val="4024853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business will solve multiple things. The</a:t>
            </a:r>
            <a:r>
              <a:rPr lang="en-US" baseline="0" dirty="0" smtClean="0"/>
              <a:t> number one problem is people not having medication or the access to have the medication. Medication being terminated and no one is reusing them to give back to the country. </a:t>
            </a:r>
          </a:p>
          <a:p>
            <a:r>
              <a:rPr lang="en-US" baseline="0" dirty="0" smtClean="0"/>
              <a:t>Rileigh Martin</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3</a:t>
            </a:fld>
            <a:endParaRPr lang="en-US" dirty="0"/>
          </a:p>
        </p:txBody>
      </p:sp>
    </p:spTree>
    <p:extLst>
      <p:ext uri="{BB962C8B-B14F-4D97-AF65-F5344CB8AC3E}">
        <p14:creationId xmlns:p14="http://schemas.microsoft.com/office/powerpoint/2010/main" val="315517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solution</a:t>
            </a:r>
            <a:r>
              <a:rPr lang="en-US" baseline="0" dirty="0" smtClean="0"/>
              <a:t> to this problem is to make this medication available to everyone that is 100 </a:t>
            </a:r>
            <a:r>
              <a:rPr lang="en-US" baseline="0" smtClean="0"/>
              <a:t>% affordable. </a:t>
            </a:r>
            <a:r>
              <a:rPr lang="en-US" baseline="0" dirty="0" smtClean="0"/>
              <a:t>I want to be able to help out individuals and families that are </a:t>
            </a:r>
            <a:r>
              <a:rPr lang="en-US" baseline="0" smtClean="0"/>
              <a:t>medically volunerable, </a:t>
            </a:r>
            <a:r>
              <a:rPr lang="en-US" baseline="0" dirty="0" smtClean="0"/>
              <a:t>and lastly I want to recycle the old medication that has never been used.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4</a:t>
            </a:fld>
            <a:endParaRPr lang="en-US" dirty="0"/>
          </a:p>
        </p:txBody>
      </p:sp>
    </p:spTree>
    <p:extLst>
      <p:ext uri="{BB962C8B-B14F-4D97-AF65-F5344CB8AC3E}">
        <p14:creationId xmlns:p14="http://schemas.microsoft.com/office/powerpoint/2010/main" val="78215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mission for</a:t>
            </a:r>
            <a:r>
              <a:rPr lang="en-US" baseline="0" dirty="0" smtClean="0"/>
              <a:t> “Medication for the Nation” is to ensure ALL Americans have the ability to access medication that is a necessity for their well being. My social impact will be using medication to help keep every one as healthy as possible. </a:t>
            </a:r>
          </a:p>
        </p:txBody>
      </p:sp>
      <p:sp>
        <p:nvSpPr>
          <p:cNvPr id="4" name="Slide Number Placeholder 3"/>
          <p:cNvSpPr>
            <a:spLocks noGrp="1"/>
          </p:cNvSpPr>
          <p:nvPr>
            <p:ph type="sldNum" sz="quarter" idx="10"/>
          </p:nvPr>
        </p:nvSpPr>
        <p:spPr/>
        <p:txBody>
          <a:bodyPr/>
          <a:lstStyle/>
          <a:p>
            <a:fld id="{F3F5A8CD-32A9-4972-A31B-86080B7BBAE7}" type="slidenum">
              <a:rPr lang="en-US" smtClean="0"/>
              <a:pPr/>
              <a:t>5</a:t>
            </a:fld>
            <a:endParaRPr lang="en-US" dirty="0"/>
          </a:p>
        </p:txBody>
      </p:sp>
    </p:spTree>
    <p:extLst>
      <p:ext uri="{BB962C8B-B14F-4D97-AF65-F5344CB8AC3E}">
        <p14:creationId xmlns:p14="http://schemas.microsoft.com/office/powerpoint/2010/main" val="169571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business recycles old medications that would be thrown out</a:t>
            </a:r>
            <a:r>
              <a:rPr lang="en-US" baseline="0" dirty="0" smtClean="0"/>
              <a:t> that has not been used and still packaged. We help individuals and families access to medication that they cannot afford. We have a pharmacist and or doctors that prescribe this medication making it health and safe. We get this product form nursing homes, hospital and health care facilities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6</a:t>
            </a:fld>
            <a:endParaRPr lang="en-US" dirty="0"/>
          </a:p>
        </p:txBody>
      </p:sp>
    </p:spTree>
    <p:extLst>
      <p:ext uri="{BB962C8B-B14F-4D97-AF65-F5344CB8AC3E}">
        <p14:creationId xmlns:p14="http://schemas.microsoft.com/office/powerpoint/2010/main" val="4081919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choose the this</a:t>
            </a:r>
            <a:r>
              <a:rPr lang="en-US" baseline="0" dirty="0" smtClean="0"/>
              <a:t> economics of one unit to be one prescription of redistributed medication because normally people only need one prescription. If someone needed more than one prescription then they would be able to get more than one.  My variable material expenses are 0.28, and my fixed expenses are 1055.00 including my rent, website, depreciation, insurance. I will need to see a total of 230 units of prescription medication. I will sell my product at 5.00 and my total cost is 0.41 making me a 4.59 contribution margin.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7</a:t>
            </a:fld>
            <a:endParaRPr lang="en-US" dirty="0"/>
          </a:p>
        </p:txBody>
      </p:sp>
    </p:spTree>
    <p:extLst>
      <p:ext uri="{BB962C8B-B14F-4D97-AF65-F5344CB8AC3E}">
        <p14:creationId xmlns:p14="http://schemas.microsoft.com/office/powerpoint/2010/main" val="3701904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200" dirty="0" smtClean="0">
                <a:solidFill>
                  <a:srgbClr val="000000"/>
                </a:solidFill>
                <a:effectLst/>
                <a:latin typeface="+mn-lt"/>
                <a:ea typeface="+mn-ea"/>
                <a:cs typeface="+mn-cs"/>
              </a:rPr>
              <a:t>I belong to the Pharmaceutical Industry that has an annual industry sale of 950 billion dollars, but I also belong to a nonprofit industry that grosses over 110 billion dollars. My demographics are individuals that cannot afford medication that fall along over income levels. My Geographic's is Hartford County. My psychographics are stressed and worried individuals that cannot stay healthy because they cannot afford medication. My buying patterns would be when a person needs a prescription filled which on average is monthly. The total population in Hartford County is 897,259. 34,000 people do not have health insurance and cannot afford medication; I took one third of this population to make it a reasonable amount of people that my business can target in one year.</a:t>
            </a:r>
            <a:endParaRPr lang="en-US" sz="1200" dirty="0" smtClean="0">
              <a:effectLst/>
              <a:latin typeface="Times New Roman"/>
              <a:ea typeface="Times New Roman"/>
            </a:endParaRPr>
          </a:p>
          <a:p>
            <a:endParaRPr lang="en-US" dirty="0" smtClean="0"/>
          </a:p>
        </p:txBody>
      </p:sp>
      <p:sp>
        <p:nvSpPr>
          <p:cNvPr id="4" name="Slide Number Placeholder 3"/>
          <p:cNvSpPr>
            <a:spLocks noGrp="1"/>
          </p:cNvSpPr>
          <p:nvPr>
            <p:ph type="sldNum" sz="quarter" idx="10"/>
          </p:nvPr>
        </p:nvSpPr>
        <p:spPr/>
        <p:txBody>
          <a:bodyPr/>
          <a:lstStyle/>
          <a:p>
            <a:fld id="{F3F5A8CD-32A9-4972-A31B-86080B7BBAE7}" type="slidenum">
              <a:rPr lang="en-US" smtClean="0"/>
              <a:pPr/>
              <a:t>8</a:t>
            </a:fld>
            <a:endParaRPr lang="en-US"/>
          </a:p>
        </p:txBody>
      </p:sp>
    </p:spTree>
    <p:extLst>
      <p:ext uri="{BB962C8B-B14F-4D97-AF65-F5344CB8AC3E}">
        <p14:creationId xmlns:p14="http://schemas.microsoft.com/office/powerpoint/2010/main" val="264718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my marketing and sales, I will go through hospitals, and hospital seminars explaining my business and having people in the hospitals seeing what my business does.</a:t>
            </a:r>
            <a:r>
              <a:rPr lang="en-US" baseline="0" dirty="0" smtClean="0"/>
              <a:t> Word of mouth and pamphlets will get my business spread around. I will also go to charity events and special effects that could broadcast my business, business cars will also be given out. I will also maintain personal relationships, to not only retain people to come back and also have a good relationship to grow my business and  give everyone the respect they deserve and make them feel as if my business is there to help</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dirty="0"/>
          </a:p>
        </p:txBody>
      </p:sp>
    </p:spTree>
    <p:extLst>
      <p:ext uri="{BB962C8B-B14F-4D97-AF65-F5344CB8AC3E}">
        <p14:creationId xmlns:p14="http://schemas.microsoft.com/office/powerpoint/2010/main" val="2834862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6742970B-D3F7-455B-B431-EE4D6888DE51}" type="datetimeFigureOut">
              <a:rPr lang="en-US" smtClean="0"/>
              <a:pPr/>
              <a:t>12/12/2013</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8EF05719-60C6-4F50-8ADE-5A9206F1B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12/12/2013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12/12/2013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12/12/2013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pPr/>
              <a:t>12/12/2013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742970B-D3F7-455B-B431-EE4D6888DE51}" type="datetimeFigureOut">
              <a:rPr lang="en-US" smtClean="0"/>
              <a:pPr/>
              <a:t>12/12/2013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742970B-D3F7-455B-B431-EE4D6888DE51}" type="datetimeFigureOut">
              <a:rPr lang="en-US" smtClean="0"/>
              <a:pPr/>
              <a:t>12/12/2013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F05719-60C6-4F50-8ADE-5A9206F1B5F5}" type="slidenum">
              <a:rPr lang="en-US" smtClean="0"/>
              <a:pPr/>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2970B-D3F7-455B-B431-EE4D6888DE51}" type="datetimeFigureOut">
              <a:rPr lang="en-US" smtClean="0"/>
              <a:pPr/>
              <a:t>12/12/2013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pPr/>
              <a:t>12/12/2013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6742970B-D3F7-455B-B431-EE4D6888DE51}" type="datetimeFigureOut">
              <a:rPr lang="en-US" smtClean="0"/>
              <a:pPr/>
              <a:t>12/12/2013</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8EF05719-60C6-4F50-8ADE-5A9206F1B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6742970B-D3F7-455B-B431-EE4D6888DE51}" type="datetimeFigureOut">
              <a:rPr lang="en-US" smtClean="0"/>
              <a:pPr/>
              <a:t>12/12/2013</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8EF05719-60C6-4F50-8ADE-5A9206F1B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742970B-D3F7-455B-B431-EE4D6888DE51}" type="datetimeFigureOut">
              <a:rPr lang="en-US" smtClean="0">
                <a:solidFill>
                  <a:prstClr val="black">
                    <a:tint val="75000"/>
                  </a:prstClr>
                </a:solidFill>
              </a:rPr>
              <a:pPr/>
              <a:t>12/12/2013</a:t>
            </a:fld>
            <a:endParaRPr lang="en-US" dirty="0">
              <a:solidFill>
                <a:prstClr val="black">
                  <a:tint val="75000"/>
                </a:prstClr>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drsforms-systems.com/mm5/graphics/00000001/nationalta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609601"/>
            <a:ext cx="7467600" cy="55157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spraguephoto.com/stock/images/Italy/05it22%20Italy%20The%20funeral%20of%20Pope%20John%20Paul%20II%20at%20the%20Vatican%20in%20Rome%208th%20April%20Long%20lines%20of%20people%20waiting%20for%20up%20to%2012%20hours%20to%20view%20the%20dead%20pope%20lying%20in%20state%20inside%20Saint%20Peters%20cathedr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999" y="2667000"/>
            <a:ext cx="4870437" cy="28500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AutoShape 12" descr="data:image/jpeg;base64,/9j/4AAQSkZJRgABAQAAAQABAAD/2wCEAAkGBhQSERUUExQVFRUWFxUYFxgYGBgcGBgXGBoZGhcZGRwYHCYfFxsjGh0YHy8gIycpLCwsFx8xNTAqNSYrLCkBCQoKDgwOGg8PGiwkHCQsLCwsLCosLCwsLCksKSksKSwsLCwpKSkpLCwsLCkpKSwsLCwpKSwsLCwsKSwsLCwpKf/AABEIAMIBAwMBIgACEQEDEQH/xAAcAAABBQEBAQAAAAAAAAAAAAAEAQIDBQYABwj/xABAEAABAgQDBgMFBwIFBAMAAAABAhEAAxIhBDFBBSJRYXGBBhORMqGxwfAHFCNCUtHhcvEVM2KCshYkQ5JzosL/xAAaAQADAQEBAQAAAAAAAAAAAAABAgMABAUG/8QALREAAgIBAwMDAwIHAAAAAAAAAAECEQMSITEEE0EiMlFCYaEUcRUjUmKB0fD/2gAMAwEAAhEDEQA/AL6eAzAQ/DoGcDlcdWY9fSeLYUqek2jpqwbQGY4wygbUdNktq8RQ8iEaKIQY0I0SNHNBMR0w2JaYQiMGiOEaHtCNGDQwiEMPaEaCYjIhDErQjQQURwjRIUw0pjAoZCGHtHNBoUjhIkaEaCAY0I0PaOaCAY0I0PaEaMYY0NVlDwXjmjBAdoJJlli3HW3CKvDTPLC1VJCiQKWbLI3MS7U3VAFyCNOGTfEvyin2ni3CglrWvqDpy6R87m6qf6iordbcnqYsS7e7L7A44KSSHzbIwcUwFsEvKzBaz8e2kWBEe/ivSrOGdatiJo6JgiOigpetCtDiI5o5kAR4REtzCxzQRhq0MYa0PaEIgmGNHND2jmgmojaEKYkIhGjDUR0wlMSNCNBNRGRHNEjQjQA0RNHUxIUwhTBMR0wjRI0IRBBRHTCERJTCEQbFojphGiRoQpgoVojaEaH0x1MERojaEaJGhGjAor9oJUN5L6ZH16QL/iCyAAASW+bxZYlYyNwcw9/p7RR4tBQXBoza7/XF+UfNdZk7eVvFL99z1cMdUKmiDHTwWUong6TcDjw92sZ3E4pIXV+UG5e7avF593rQS4dyTe3Jye5irw2HTVvKSQmq3N8mIYk8tI87FNuTd2dTjSomwGHXL4y0m7k2D6gOCbCNBhMYDQCoqDkVEAOrhY2jOzsYtUxJZ0kuQzAANqpxbppE20drhdCZICUguQkfmGRezx62DNo3k6fwc2SF7I2IEdGfwk1kJrpUprl1Xe8JHZ/E8X/X/oj+mkbrCpWKgsg3cKsHB0bRsonaMf4a8STMSsJChUAagc2tcDi/PL3a6QhQACiFHiAz9nMXhNNEHBrkUiI1zgCxN2J9G/eIMbtAIlFd7PpexY+4Fox3+OqVigSRQ9JBNrgDoM3fnE8mdRaQ8cdmpTtpJXQLmoBtQP1evDjFkLx5ojadM1SwpgC76kvupe9gWLcuUbLwvtEzUE6aNlaxbgHHqTC4c7k6Y0sdKy5pjiIc0cUx12ToYRCFMPaOKYKZiOmEKYkphCINhojphGh8xQAJJYAOSdAM4qJfijDlZT5iQzMTYG92ft74DmlyMoN8Fo0I0SNHUQ1i0RtDaYkpjqYwKImhGiVoQiDYtERTCNEpEQTcUlKkpJ3lOw6fCM5JcgqxSIRokaEaGsQiMDY+dShx7s8tOPaJNogUElrXDlr+ojJ/4wCpqioPbgCXBa+X7x5PX9U8acK5WzR1YMSlUi6l4kFqknsC+uZ6xWbRw6iC2T568enLsImVjFEboSz5H+PWB5qSoFiyQ50vmLW6x8v3HNerk9PTT2KXFrKAUhi9yAqyW0bK7+6GTUgISSCVEGmk6XJU2p58oOkppUWN1WQ9yzF3awbneAsXjEVS1e1SCCXzfMAN7zwjqhvJR/IPuAz1KqAs2QBJHrwP7QxJXLY0uQLMze7X9oftOZkykG5duNiT9GAlTnKd4k6vVY8zr2j0NNSSI8qzWp8SSWFMkkMLlOfH3x0UkvZgWArzDfgkkdi946OnvT/tJdtfc9H2PsTDKQhUtNJQaqhnVkQVAbzM308GbTx5koPmBSwQWKQxbnoDfPnpFX4ZxVOE8w3UbLU9lMSAoaE6ZvYXjP7W26VJZ7pcXL56O+RZ4fJn0R+5JQtiTsZSlbqWAo2CkBlZEkjJJfUZtFKMaS+bH9GdsgzHhCGeqYnNwj2U21LtnV0bLq8Cy1bxPsJYHMOC446ngY4nK3Z0KNIIlTUMVAEGokF3BDMQQRYAk35CN34b8QyzLckPSVKAF92zsAzMnqXGbx5jO2kCwbdDdS0F4DGkGplFAIdIVTUHDD4HtFsWSUZBlBNHsWzcZ5qK8gbgOHHItrBbR5psDxkUEhMpLkkBJUolyQwqOgtpf1MelSZjpSrJwC3UO3OPRx5FJHNKDTHph1Q4RidtbZmykpWmaoCulW6VZh3ZnLG1s3iXC+IV1ELWCUiYlViAS4pU2YAvkNIh+piWeBxNVOxCQxJAcgDmSWtEa8UgKCSoVKyGpjB7Y22QUC27UNQwTmORB+A4wf4XxoTvzvaWQJZVYBASCSCdGI765sYdTqYJYqRovEK6cJiDwkzT/wDQx4955Kla/hzP+Jj1/F7SlrCpaVJJO6d5ORG9rwLdSIo07Cl+aV+SgApADNujepKf0mkXLF8otNammjQelUzVoFh0jimEkzHSCQx1HA6w+LWRGEQjQ6oOzx0NqA4jaYbTEjQhEbULQPiphShSgHIBLDMtoHjzvae1yuYC5IclKrgc2clmNmci0aTxXiZsqW4WFJvyUQQUqDiymcG17PGCVMd2LOR0PPl/ePP6rLbSLYoeTYbP8WKUoFZplgqckZgBmDC6ib2tGnwmJ8yWF0kOCQLO2nrHkuHxSkr3QxyFny5HnG/2ROWqQSuYQUgsVA3AuVZA8BYWAg4s8qYJ41aOn7RdRT5gBe4LNwy0+jFNOShShM8sEuXtZnDED0vrlDlY+sCXdKxdyggAHMhgwHWKvEY9SU2UwLgVHeATdQyvdo+dyapzfP8Ak74pJB2NnumoE3sQLAB9PXWJcNiSlw6sxmAGfIgH2oAkVqABKE5APcnjcC78eYibFKoNVRUC4LC45hjf+Yhpr0jjMfjjKNxWCTYi/anVtecZheO/EUogG7kG/wDPHWNJPCyohJ33BF36gn4l+ECYnY1JUfNl1sLgHjfS5jtwzjDnkSUbK4T3WCQGckAZHscgYKwyUghTJcklmcAc9ICKgClBFw4v7v7RYbGxo8wJ3QWdyLAi+uX8R0y1T2Qq0xDBhZ5umWsp0IAbtHQLN2tOcstZvmFMOwItCRDRXx+Ta/3F8OeJjKUxJpUbo/8AGoagg2HUXzzh+PWmYpRSGCr0iyWysD724xmsPNKbkOkuCDrxbnzi1RiUlLp7OPq8dUr48Cad7IjOofjYD1vlcd79hCYiYpQFPHiMsmL8TA03EOS4/vEErDqW9Ids+gg0uRqHyBUTVYDNuWkFFruouWpSHsOJJs/eBJ80p3AwY3bj1iAzTB5DRabLxBlzHe4qAyJyz4f3jVStoFctKVLUpmLEuARcM7izDLhGIw62u/pnF1s3HEgJSAR2ftFoSpiONl3teYpUtKN4neLFhaxzbU2YmKmZNVUCygGY0uLtqbcvWI/8TKlU3JNgHawLtew1MQrXWlLU3eykkJcGxTZxYMQ+nMxGW7sbcmSRNPmLWQDUSEtY6XLvUGNnY9Imxe2VFQAJCQlIYvYAksltOmdIjPTJigWfLg2j6jqYnkYolhmngAH49TpBoJNiJjnevlmBFhL8T4gAIE9YAYNY5ZbxD2vrA+JSFpfJgPmzjv8ACAfL3ovjyWtgNGi/66xTWmgalkoDt24WtEyfG00nepUNRUrtqW9IyyJZ5ZGOEstlDSerkMfTwXWOxysRMCkhKCAQKScnfPPMxDhdo4hKiETZrh7CYpvQlohk4VaQkugciX55CFkzqApRBqORAJzN+l2uYVZIrZM0rb3NVszxnPShCV0rIUqtSvaULsLWS3G+UG4zxyopNCQhQIuSFDnYiMT5zpZ2IJPAk5s8RJmmi9nu+eR1bTKBPqJcJk9C+C5xfiSYtJSoJKSQojNL6kPk/AWuYopiqXbLQBs/26XiYIBuzks2bOcsjeBJyjcDR3HCObU5PdjaaOQpVduIi3O0ZrJCC7JLlxoSVG+R99g0UYUwqD36acYN2biVS5gJCiFZpBKSoPk45Qy/AGi2FRCUmct9Qxzu+WY6nWJcPKKrLCEhJLEgVKIIsXe5Y3PKF2bhZnmlafwgoFgVBamDu9RdnBvnbvFjg8MVl1FSyf1CnLMsL68Y87Pk0trYvCLYMqXLCQSEDMkBRKybu5GV+fSAMdJUoilKg5PtFntlYaxYLVLSSg7t3N3L3OXG2T/tE82asoSTNpCmpKg2Wdwz6E8GiEZNOx3GzO7NmtOUsEJpTbIupiAkA9+jRBMxRdT2VYvrq7tlF+Uy5aWCkqWtJusCzF9A4Fx6jWMptWerzS4CWtu3HY6/zHXjrJK0hGtJEtaibq3hf6PGCJQSS6kk2sADc/v1iCUtJuq4z6gZjrF+vbuHSlwllMDSxuWYJqI0ZyRxi05SWyVk9NlYcbN0QoDQUn9o6LiR4vk0iqWqrVmb/kPhHRDVP+j8jaDJy0HNjS+n1YtFmcMKKgz8rWyvFfJVnvM2mRN2t9aRIqaW1a+Z4x2u7FGTl5VAuR3aJE4tKbJBD2c6ekReW4crD8PlEZwhIca6a/xB2ChxxBcOxAt884bMmgklr9SfjeEVhy3TMcIheDsEmQYssLNKXNJD2SRkP1BjmDbmG5xVJIgiZPVY3b5jO0YWgwICnU5Wc8iGPHp1iZGIUlgpJZyQDwbru8dIbIVTvEB1gMAAHOZFsrfEQz/EKJvs7oB3X4984XyajiULFBAl0lO8zrs4IItlm3rCjAKCXSqs6BINTcgAb6l+B7tWqWr8RRXazAWJuaaiCH9YTBTjSEpUtzmlNnIIYJa5Je3ODY1WSpWlSWdb6Wtblrd9YGme0DxDvbK4GUG7XwSwsgJUSggE1uAWBoAYMQ4fnA2JkkCWaWeWHLWepTvzy90NGuQuDQNLPwPwgvDy2Q5fN+whMTs+ZLXQsEKekvoSAQOH5h6w8rDFBNklj14NrGyS22A4tCLNbX49u8F4aX+HOJf2Ej1mS4GwyAtRSlCiWdgBkMydG6wZKZMqeXLhMt8h/wCROh+s4lHkFOrK5UxmALEEN+/KGKxCra52HHiPrWOOIKlBKQCTbgb6QydIVLU2RsbEEctOsMkaiUYo5a20y9I7zwXs+VuJ+ucQDBl3Iz0ytEi0lD0sH4Pbl1gUjDXAIpdwXAZ+0NQhRU7eyblL/PKCpchYFVVPxa3K2UNSljck8L2LcR1jWbcKlY9csiYkkWzBGWTc4kOPnzASqZu3JBIBJzfJ3t0gWcTY2IZn/wBRdgNcohKzckZZgHM9NYloT3rcybHKUAzrq1IDuC9wbW6xOceqbRKqXmyQpRIRmSlN/Z58oqybG7B/r3RJJnBIfp1OWsUcFQS3xmKKbILjiQ6lEu78jwgKdhJhQCSzDIm56N2zaIpWLYvrdtWd47E4wkJGTJORzNrnhbhCRhKJiHdABDuM3/j5xyUpJAJtrx5XiGSHd8gIllj2eh+MV0i8HKlgFr9hHRxWSTdWZ1P7wsGgksjZ1UxCHdS1MkBnJKgAL2BL2e3EiDtqeH5uGly1zUCmaZgSSoFQ8sgKqTpfI3B0LNAGIWgTlFIpSgmkBRexsXz4n0iRc41KLudVO799YoopgewAQ92YWHJ2+MML5PFhtRB8xKGYKpNKf1GxbnaLjbux0ScHLWlvxVSy2oAQXDn/AFPCPYejMyEqqFJYuLuwHUnIRL92OajSDdyDfP5x2HTd3YVJBvxe/ZveIPGHCwCZjsTkFKYaXAtGbRmMk7JqWtKTVT7JA9o2ZhY8T2iY4mXaYJZEsbiU6khPtFVhV+YltYPwE2UJgSVzPxFhJKUUkVMkFNRtxyPQQ9PhkrRiEpU4ksslVyxUEgWZrOon/SzXsLTCmA7IkS1gmaqkABCFGwChdRLGxpdjdyQIH2thfKUuWVb6KMi4NQqVcG7AgRZK2IpOHutIaYlIATdTpUtRVqAndA5qMQDZ4Vqsgi7SCByAc2Z7QzcTU6NVtHYGGThJUoTpzhbkhSDLUFhFUwJZxcmkOSQLngHtHYAwhxQkmdQmWmpS0DzUAqUkEswAKxmGsAbwdjcXMmpwkhIKQiXKANCQUqKXJVvaAhTPZ4CwBmqM7z5xUqalEq7ErJWlQBdyWSCW+hJSS8lkvFAfhqelIC6StH4oNQSVLWiha7PkEFADkXVyizxfhadNlYeeEIlyZhIlplgeYQkFYKE5rD7gWpi4yZiaLCTDLlTU0mlfmFA1StKFipOgcODxo5Rs5GGm/c9m4meD5IlKlBANwEma5Nw3mICW/pbhCzVLUi+GSclGRS7e2ROXOExRCFTCpZSGPly6U3mElqi4ZybNcO0B7S2hL/ywlSx+GpMxSZYmUy0kUVIA8sMymTc1F1F77jaKJa8NME1CgFMoJSoB0hpBem9LywocQBGXm7FXikyJUtFU5bhJqzSSUJf9KQE3VmyYTFlb2ZTPjSuSAdmyBJlBZBUmY5C6khRCRSpNjUEFT2IvTeI5Ph5S0TFKqkpUqglQBrWnetoQGfr0j0DCeC5UtCvvFIUgKkimWlpolpaatNRG6F1pALPS97RldobbUEtYoVvICgN0BsuBOZaC5uEuBNMZRMkPLw6iWE1QJzsNRp1hJyjOPnqlEJUSN0CkqDZFgA1ne/WCU+HV4onylIrDnyyWJSGuLM9wG5HhF/K8N4hOC8oqTUiqkAukJXc1NqFH3nhFXNckY429vBlsZORLUpKghagSK0rWEjiBlUxdLtdoevEylS1KShSaUkNVVctSolhaxs0a7DeFfuk9awtJT5amC8hVSplbrjs53Te8VMrCoUo1FKwpEtRCAQlKjU6d72rNfmRC92PIMmKUY2ypxBAlioKBNINQ1ZzTe7DLnA6VUhRUlw4pfMMpz62B5dY0W0ZKCjNTJY7wqPDM3sMhyhdiVbNExeIw65iVBFKk0lNwSHUq4GmWYgKaatCQhq38FGNreZSkolpJdqAwdwQWGRDacTB20MAZa0S5ssgHeOQLNcu+RvcsXhu1sd5k2TOThlSkzFVILjeCVUqIYWNT36QZPMpc5a1GpiWrJLlRe4VwO6OkCUqd0Ppgosz2ETK88pmIPlGYeNQQHYWvk3GA5WzlLqKQwBZjmOV9RGxOz5T1BLKJJcEuSdc+sV20EMAwZIJ01GZPHP1MGOa+CUY6itk7GUUFRUA1gnMn5D6ygTFYSltWt/PMQScTSoJD5tY3INrREJC1TaGL3s17cuLRRNt7mlFJA6QwuL5t9ZRNJUKSacw2VkvdxHfcwORhFKZFIds2bVoqyIsvDlsh6iOhiXb+I6BSDuR4uSRMIcFzm7guePV4mxskyZxlhYUElIcCxcA2B6wURLTMlmYHQyzSGPRxzN+0TYraEhU9K6FFIAcFhUQXGX1YQrk7pBJtrbJCZwKAaVMxKiSFA8fQjvBx2IZllTFFKVEoANg9ybixqeBcVt2WpaCkEBJSSDqxvd+EPneLXelB61fJojJ5Gkg0lvYbM8OIIZapqmuxNn7Q1Hh2QNFH/cWPYGK0banL9hFn0BUH+AgqVi8VmJaRzUB+8TamvJrRY4fZEpJCkyUuCDk/xMSyAQVpYpC0oTMWfZXSt2YOoklntoeMVomYw/mSl+Q/aCZGHxB9ucpPBhC7rllIsn+8lb+ZWo1EsxZrBPLID0EEC5DIHUgOPcYEXspZZ58yHp2WrMzJp/3ZQrp72Pv8BkxKyxci9rDg3e0Pw2zxaolW9UHYMpmBBFx1ECjAhI/MrmVQXhS2QA9IW6HXJFifwZVExKQhDJUtTXdSmpLWG8otnvkl91i9q+Jk4vZwQhKwEzUy0AsEg0NociVD0MWNKJiR5iQpJpSoKDhx7BL2N7enCAsVIRJolIBShPmzUhiUiaWpfldTDS+Vo6I/KC3fJc7SlIk0Oap6hLkBnCCkdbgVF3H6i72hv2ZTQMfOmzlBPlSylCBkSd0U8koSRf8AWIoNobQmql1l0f5SlBaVEiYQmaUJB4Wcq0tFbsnFKRPSylb60hYG4Smp1CpjSwc5HKNCKXq8jSk5bPg22OnrxeJXLQsS/wAFZrupKUKaos4NRKsubxlNubKSMMgyVGYlJWFKUAFEglznoX0yIi68L7QM/EzllwnES5vlks5RJWhD2zzKessxmRPnGbNkyACiWpRJWWly0nNUxWnfsDGavJuUj6cexQDHLkkqDVI3geIU4vxYvFxs/wAUz5lK5lAQlwUgf5hbdr/UlJLgGzxLtHZuECSteKXOWE0rCEBMu7BN1Go7zAlr8BFUzSUtYF2Js4cgHPVo9HpMWLNk9SukcObJlwx2dWT4ra/4cxN3UuuoHeqLAv8AqBEVcvxApKyWCwQAXDG2WUD4Re8qpyNWPX+YudieHzjp0rDyUMtamrJdgPbWoDQXPZtY6MnT4ZNySr7EO7OtL3JJW1JEwpMySuaLpTKSSHmq/wAs7pdYf8ozfWN/jZCESEOhctKkoqlTcklKEpICXNKCQ7c8hG78J+A8HspIKd+eohJnLArJOif0J5DuTAn2geFVTklckmpjuAO54i/qI8nNiX0cHZ080tmeT4GRJmT1qWoJTLSkywEkAqBDWQMg3TLOMx4txclZSJKQCQ6wLX0DZP0jWy/C2IkqM2YlkEFIUHYqta4Bt0jsbhRMlqQoAv8AEZXjpx9NcdaZPL1D1dugDZGGUuVLISVKKU2ALkgXyjQT9g4kYSdXJVKQpiFKBBKgxIAN7gX6RvPs32YcDs9CplPmzSsg8Euryw7a5941EiYMTKUiaErSWFxY55g5GxMc/Y8iRlokfNWzdlebiEht9wUiwDuC/MDhzj03GbLkCW0wJKgMwN7sRcRQfaN4TQnEyJGDTvYo1BIzShFyoE5JLFQv+Q8otMdspchCPNmOpdKablQBB9onI2Nr6xfsfVZu99Pg8v8AEEqlZKN9ALAnMcj6iK5EslJc2dyrN+kbDCbETPVMSu9KqSkODVcHKCR4ZRh0iVPpKalqpINSUnK75uPfEpT0jwhqZU4DwoZktKwixD3F/fHRYLxxSaUTGSLJHlSlW6lLnvHQlv5Kaft+Skl+FQ91KP8ASkD4kwR/0sgG4W+tTBvdaJxs1SjVXOABcF1pAzyZocnY6GD1HqCfjnEHkfyc9DJXh6WLkP6n+IJGzEEOlCTwsIRGAQmwCQ3EfKC5axZg45ANCOTY6iiCXKKQLfCCZeCOthE4VlkOrDP67x3kqUfgf4MJbGUURDBpDm5b1gqVgknLlxhJOFILkv8AGCDhwbMc20breMUSFRg0jMP0/kxKZY0Hvhn3Li/rDVpSBn03tYUayGfKTmQben7wiEMcrdB+8TS5aC7t2V8YWWlAukNx1f0MYNBGz5gBpVkqx76wbLVmkvUmx58Fdx734RWKmDJ7wfLJVSoXUlkq/wBSePUZ+vGL45eBZIr/ABRh1LlAhLhKlKUciQEh+LqZz2ihweHUtRnpZv8AuFJD7z00swH6piRnm/CNjisOFpLAVFKgDZ94EW7E+sBSNklcgNZSZHlpt7KlMpajqWoftzit1sNF3uL4I8PL8+Wa1TCiqUhKQAQDUuY5d0ocr0Lqa4ij+0vEzpOIOHmrMtAUooCU7tD7pCQQCpmuTHongKUoKmTAmoy5aZSecyYylE6BkgH/AHxmPt22FRJw872lhSkrLu1Qc9qgB/eOjQuWjm7sqpM8qwdFRpc21beuPSzxvvB3iCSjGmXKCkS1yUpSlagoy1IJ3Qprg1E3vYR59s6YEbxAUSFWOTNSQW4ufQQXsuQZaioEg0hmF7sRFow738vixYy7b7nwaTxHsOQZ61zJy0kn2UpD9yT8o332H7JkS/vc+WFqKQiWFrZxZS1JSwDPuE9o8X2li5hUSVFzna46lo9L+x7xRMk4XEyxSoeZUyhmVoYkqF/ygaxJwngXrlsizlHM/RHdnpCMWJ09KbkialbAXYJU7kkBIfM9mvFxtDGAoUeBcfP65R5ThdvKmYtAKEoUp5ZAWopchgQWBzPCL/H7Um+XNQZakBCN4kEAEkAAONXH0IvFqW5zyTjsy3TifNk1qNTpUgvewUxHe3pHnu00pE0hGT25cov9lYg/c5jnJSgP/V/iY8823jCJoS5G65vxJis56Ik4w1s9d2V4nRNw2GlLASpKkSwQRSaSEh8qTk8aryafOIO6gK9Qhvi57x5T4emypCMEuYtMuWkhaypQSHVMrJc89OTRc7S+2mQszpEuWpKVkoROqBerdK6c24dQco48U3NNl80FBpIE2mttoDFpVuKlBCX1SkmWSnlZ+in1gfZ2F+8yJU2ZMN6lLNiTTup6asP6uIgzxFh/Mw4VLIPkMlVJcUqckW4ECM9s+f5GzXZiorbnvECKdRkeONR5YuDGpyt+DTfZbJlediqEBRkqKwsjeLgs5PAj3xTeKdlmY6hMKSQTcO54WNo132I7NpwU2eS6p805/pQKW/8AaqA/E2x6cWiQk7iwSk62/Keccc4NK0dMJq2jBYLw3iVISQ7dtLax0e0bN8NS5cpKFneAv1N/nHR0pOvajnco3yzxuXhVq49lN8BDhshX5lXLZ3L9eEEfejx6/wAtDAF6KHP6MeYVpDU7MCWdQ6H+0JMSkFs/3/aB5oNy9+LEsYnkBR0bLJw/ygBOQMjpbJvlBCTfRyGuqGAtYj1vEomDNvdGYwqE8ST3y7wz7ql7m+jl4mRNTew9Y6ZJDO794UIPMUQbPobKDcvoR0wGzUgvmRV/aJFYfgjvAowxCvZPPh6xjBO6QHPub4wNiUJAsS1tfkIHmYQAl3vzIjkYS5AKhycH+8EFk8unS8HbPxlKg5tkekBSkqALv3A+d+MSyku787xkx1wWU+YqVPpUQZcwbhYbqwHUl9XG8OiuUMmJGGUSVKpWkrWkgulAYMDmQqydM2uzwVPSmfh0hQIVLYkg3dBqSQ3IARWeN7IRLlkVz1JSzEUhILp3rmlai55GLt2thYe7ccnxj5mz6RLKBLmKUohW8oqUdM6WKU3/AExkNr+L5U6RMlkKcp3XGoLjpdvSNLM8LqVLXLkhyUuBUrNCQ7DIOxN3jzPFYRRmqCUqLmzJN+DDWOqEnVEskVdohkTGCsna2ebjge9+EabY+yZk2SuZLllSAQLZ5OeuYihm7FmoatCk1Bw7OctHcd49E8JEo2ckNvVrca+1+zHpDfqHhanHcVY9acWYXH7u6oLf9JBSO/GNL9mDvig3/iQe4KgPiY7bBSZiQsWzNj/eCvBU9PmYgIASTKHdlK+REL1HVPNB2iuDF25rcvPAWzVT9oSxfcdZVdnSX0y/KI9O8UyVeQuWACN0lTu13ZlH5xkfsgURPxJ4ypWmRStb5cXHpGv2j4g8sE0VAXCWVUDycMByMWxcKiGX3Mxe2ZYkSUyPzqSuYu2RUwANyxCQH6mPMdtpfEPwSn5xv8dijM8/EzbJACEvlWsgJSP1KZy0Yza2y5iR5yxT5hAQgghZSLAkflc6Z3h8slpp8gxJ3aNH4a2dh8ehGHxK/JRKQ5XUlLEeyQVWHtAMX1EZfaHgsYecU+cifLClBEyWUlKwGcmlSmL2IexEU+MxSlTilaSgMCUGzkDd9r1ERISZYrlmhV2uGIHEMXH7QmKKgDLJzZ7JJ2hPkbNVTLlkFKlrUrWWEsKU6lgL36RgvEHiBCpcmRKLBCQC+dXzirw3j3GKljDhYTLL1AC5ScxvEgcLARQ4ya8wnhlAzVNr7BxNwT+57j9lk3EK2etEicHlTGKCLbyQo7zbpcnP3RZ4jZK0EYidMpWlSSLVAE1XByLcnjM/YbtaWJs5ExNKp1JS/s1IezH8xBz5RuPGkkzVBNZAZRJfdSwtY5k8YtFPghIyGN8UYgLUHe+YyPMR0UR2pMGSz6D9oWKC0JLQeHxEPTK5cYrJWNJze2nw0vBH3xaiHHbL+DHgHoJlgEhgxHJwIcFDX3RWzcURZTJLWBiWUgu7uOgbt9GAGwuchNgxJ5QwSXN35izfvCgF7D3nvlDqSAHIPSBYR60jIAPw0AiVPBj9dohGLD7un12iEYrVTue4DdBACEkga8+fWIZk0ceHvgWas71K7NY2N/T5xX4jEJUAFbygTy5aQaBKVCzsRSdCeOnIcv5hkvGrzKk+j/VrdoDURzD9Dx45RGhQ5Z6vl0gnO5Oy5Vi5ljpyAOfSDsPPr1A5GxPu+nigRLYjeAHys/WDMPMAa+Zz+uUZlYyZo9nYqlRCkKANJBzCgHqIIs10hi5yMU+L27LVjjNWpHlJHlIXUGCqQtSjkGUSoVcesA7dmzymUMMyQEqCyGD1F7u5ZjFfsPwurES5jeXuqKRMddVTAkAA0sCWcvrHTjSqw3Vo3GE8Q4dIWrzZahSQoBSVApPtBQFyG4X6xSbaVLTi5M5LJSqUkixIG6yWYE+yW7RUK2usSVSk4algpCi+6FXCjccb5xGjaq0SMMsJClykqlMHU9Nh7Oe4QYq4U0zRkqaF2/jDMUm4IFTMhacyH9u5yiz8IDy8LPK0kPNdLghwUpDh8xzEVk+dPxMmZMmSqBKoY0KTZVVV1ZsyTbjF5LkzDhUGawUQohIZqQd3J7lIGsTy8NDwb2M3trEus2Ay4v20hfBeJpxaHFl1IP8AuDj3gQMMOqfOKQoAqfe0FuELgMGqVjJUt3UJ8lLjWpafkYKjcaBqqVnsXgXGjDDFjyqnmJ1AJTTkH+rxHt77UMMhxMw2ImrH5SJaG5FQNx6mKjH43yRMqV5QUQCoOZhCfyoGhN3VpaMlN2lJUk1J3XJAe/V+POO7HGoqzhyT1TbXBby/HcybMROn/d5MiXX5MmWCqYSQQClLkgvnMLOBYAGM/jttLxU9KlEAVCmzhN3BIe8Vy5UsH8OoOA75vqLaZQkiVUAnJyz9bRLtXLUy7z+jShNrkVzlE1qCkpqYMWToNIoZ+IKrAZDl30ibGDyzMlhQLKZxYOLHX6aCNm7G8zDzpxJFAISBqQHLvplDt0TGYKSQbgPTxu0CyElSuIuTdvjB8hSQstdkh87nkII2dsYLCmJANx/PrC1bobhWbH7KMCJ0+UFEpBmVAj/TvN3aNXtXbK5+NKMkmYpAAtu5CF+zbwnMwypcybLUhDVIKmu+ZN3Fi94rcBiB/iALggzVMdC7gH4R01sc13uUk2UQojgSI6LPbOEInzA35j77wka0PRTy8SzMNP4h/wB6Kj3GXAcWyDxHIVLHThEipqAGqZ9Rz05XjwDtGrkG7qBvwfPgYcZigQgMeI5HpmYjUtKVAFRbgz++FIBNQfgLkD+YJgzzxY3JGjmI5uNqAITd8iQ2t76RAZIfU9CYRaGJser/AB0FoBrJEYguEhLHInl/f4w+aqwA5/Gxv74Dmk8YaZCnzz7tDUjWdPJuQc7aQEvEE9Ry9BxEWwBGrvwH7RXz0Ed+X1aCqEkgentl69/gI7l8tIeAKXLi1uHbOIFqf8xOV7NAaJNE8iY72sCLsX937QbKZrAE+vO8VkzLMi493PX4QXhEpH5lX5jvBZWDDkXsbPpxeLrYK6HToq4s29/ZvSKiWARmT3g2ZMWEgO4AtwTd7DQ/GAnRZ8Dsfgky8UmYUppnbpJANMweyeThx1aLefhEfdt4MpC6kEanhbXRuBgfFyhiJVNxUP8A1UMjyLtA+yNpKVLYmmYncmAfqTrbQ5jrHV7kTUtLBsZiZZIQrECWQTWk08mCgXI9OkVWJx4EuYJa0zUSWDh8lAgUkvUAAwcCNAjCJS5H5i5dy57wBt2T/wBvM6Xs2RgySoaEt6MhsbacuUqtSVlQBAAppvre7xZbInjFbUwxSkpBXLN2d5dS3sW/KBFnsvYcpUiXXLSSUgktdzfPOLHYOxJcvGSpiE0hKZpVckewWNzbX1i0dOxzzb3IftBKgUPwX/yMZBeQH0wjV+OFE0OX3Qx1zJMUGzZNU5IzZze4txHVo6G6RCKK+UtyejxJJdz1hJskJmFPCoa6GJZGHcKW7AN3MGxfJn8Rg1KmkBi6lFyQBdzcmwjS0olYEyStPmKSXAL3J5ekM2Ts1M2YorDoAAY5En698GbZ2BLRIVMQhmKQ7lg5FrmOZy+Tpr4M5hMOtRJAelDm/Bg9+bRsfsuNeIkuCVJmy6nyNRt7hEeyNmJl4FS1pJXiPZYj/LTlmdS57xDhdrLQiTKly/KCCmtYWAVLBDqFJqBiayu+CssaS55Pe/G0+iQToAoHoQ0eLyptK0q4EH0LxaeNfEE8Sm86Yx0rJfq8eZpxq6ialP1MVx9RGUdkTn07T3Z7jtCSlUwm12PuEdHlKfH+NAA852ADlEslhYXpva0JFbJcDNR2i4kWcCwaFjo8h8Fo8geFLqD3/tFjKzbS0dHRmPEmniw6wDjVHjwjo6AZkWGyHWDZo3T2jo6NIAKVb57Q7h0MLHQBivlqdV72/eEdsuXwMdHQPJGXIQpApyH5oim2Zrf2jo6KLkdBqDu9z8INwZsO3wMJHQnkrEu9n+yv+o/CAJQbFzeaZZPXehI6OqHAsuSwXnAu0B+FM/oV8ISOh5cAx+5DsMPw0/0p+EWexE3X/wDGr/8AMLHRSPKIz4Zm/HoYo6D5RWbBSPMV/SPjHR0Wl7ScPBX47/PX1VBklP4R+tTCR0P4ROXIZsIfhn+o/KG+JFnyGcsVJcaHOOjo5XydMPABhb0vdgkDlbThFkjDpYmlL8WDwsdCvhm+oI8XiyP6h8YwaxvHqY6OiHT+07c3uNiMKj9CfQR0dHRSz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20" descr="data:image/jpeg;base64,/9j/4AAQSkZJRgABAQAAAQABAAD/2wBDAAkGBwgHBgkIBwgKCgkLDRYPDQwMDRsUFRAWIB0iIiAdHx8kKDQsJCYxJx8fLT0tMTU3Ojo6Iys/RD84QzQ5Ojf/2wBDAQoKCg0MDRoPDxo3JR8lNzc3Nzc3Nzc3Nzc3Nzc3Nzc3Nzc3Nzc3Nzc3Nzc3Nzc3Nzc3Nzc3Nzc3Nzc3Nzc3Nzf/wAARCADCAQQDASIAAhEBAxEB/8QAHAAAAgIDAQEAAAAAAAAAAAAABQYDBAACBwEI/8QAQRAAAgEDAgQEAwYEBQIFBQAAAQIDAAQRBSEGEjFBEyJRYTJxgQcUI0JSkTOhsdEVJGLB8HLhFiVDU3OCg5Ki8f/EABoBAAIDAQEAAAAAAAAAAAAAAAIEAQMFAAb/xAApEQACAgICAQQDAAIDAQAAAAAAAQIDESEEMRIFE0FRFCIyYYEjYnGR/9oADAMBAAIRAxEAPwCGLVX03UEYt+HJ5XB3B9P+e9FZhot0Oa4tniY9Whbb9qWNZj51JFUbK81SOMrHZXN3EvTw42JH1Aq6X2DGtMaTaaLG/NZG4acbr4gwBUy7L1xSZca94Dc0lreQOOzw4ra340iL+HKkif6iuR+3UVX5fZv+nXwqr8JDNdvsd6DXUjAnBPzFbnV4rlOeNllU942z/KhtzexHILEH0YYrso1PcjJaZFLdSo2VkOfnWqatdIcGTmHoRVaWVW+EjFVi29C2Uykwu18bzljlUAHbI7VkekLI/Nmg4l5WX1zTHpV1lAD1oP8A0shPX7DfwTwzbIRfXaBwp/CRhsT6mrHHGpLq1lNo1vIwhfAkkQ7lh0x7Z/fFQ32rNFZrZWh2ChXYf0FDyU0+LxJv45HlX9P/AHqmFbnLzl/oxL5O2xyl/o5/eWicKQmObz3ko3b29B/vSpcXElzM0srFmP8AKuha3GNY/BkQyMT5ANyD7VSsPs7uG899ciJc/Ai8x+p6D+dNxi5dC0eFbKX6LIjfSjPDmnma/tpZVPJ4ikD13601T8C6dGPLczhh64/tUi6dLp4Q24WRFIzjZvqKiUJRw8F0eDbXJSktDmbjktYwNiV3qq0oIIJ61VF0ksCkHoN6rPMVyTTSeUekz+uS/wCPnbO1GuD0jv8AXY4DgrEhlYHvjGP5mkt7zHU0X+zbV0h4yjikYAXELxrn9XxAfyoZvCEuXa41S8Ts0+8ZX1oA5KsQaLyy+9DrtAx8ROnf2pc8dLsg5q2DGos16DXEpk43GDSfrGkW1nrD6hDAqSzqVdgMcxyDv+1NyNVHiCES6bI4+KMcw+lcafBsULExQkkOCKVLp2Ez/Oi818jDKNselA75wZGIPXeuPT2SyivLJuarO5raRyc1ATUMXyTIxz1oxorFpyO3Lv8AvQFW3otoV7bo0jSSAHOMVGS6qST2NqDKjrWUO/x3T4/KZt/lWVPkhj3I/Y4cJcOQ3sYvr6MSJn8KM7g+59d+lOz2SpEiogA/QNgPpQ7QLgWel20bxFHEQHKwxynvVtr1mYnmH7UUpPJ4yK+iOawEikSRFh6daWdZ4Q066yzWUBJ6/hgU1i+x1/kDXr6jGqEyAgAbnGwoS6MpI5HqHAdihLRW5jI7xsV/3pC4pla3v2s4lTMHlZ+Xcn0rruofaToDSOiWV1KFOAyqoB+W9cq1NrG9vJrjwrgNLIzZ5x3PvQsYj5P4wLP3icH/AIK3W8nG29FGtbQb8s2PmtavBZkExrMp7czAj+lcSo2Z1JlWCeRmBfpTdw1b/eQ0ufIm2PU0rrEOvOMAU1cL6jHY2qg48UOTv0rkMKycY4Y1BUsYvHn/AIp3RSOnvj1pe1G9aaRmY7+makvtQNyWZ3yfUmhFvKtzq1tb9VaQcw9QNz/SiRTCOZIc9A05bW3FxMPxnGSf0j0/vVma5G+AOUdM15cTnlCDoNzQ+Rjn2ptLCwb0IKEfFGXM6sTtvVFmOc1vKwLYqHl5gT6d6hySBYJ1K6eymEsZPIfjX0961/xVJ0yrDf3pj0/gy915OeVvu1q3/qMMlh/pH96ZtO+zTh20jAlhmun7tLKQD9BgUnZyowZmXc325ePZyu4u1UHfJ9jQddUms7+G7t3IlhkEiEdiDXbtR+zvh26iKR20ls2NnhlOR9DkGub63wO3DVzJJezxzadIpSKRhhuc+vYEYNRHkRseEIcjmuUdHXtA4jt+INHg1C2YecYkTO6OOqn/AJ6VO194TZ6qeorgfDvEMnCd/wCJZ3C3VjPjxoQcE46HHY11TT9ds9XtBc2U4dD1HQqfQjtRmdCvyeBrWSOUc0TAj07its0ri5kifmjcqRVuPW3RR4sefddqlMaXptr3BZD2aE8TalFY6RcySMBiMn+XT96G3nErrnwoTj1JxSVxVc3eslUWXw4Rv4XZj6k1zLa/TrotNitb38kaAMTyjpU5veeqrwlEZXGGFDpZJIzhMEk4qvLNOVrrWw6JA461gXNUbdLyUgQxg57kUxaLw3qd+y+IxjTO/KuDQStS7A/JjjLK1np0t7J4MKsSdiwGeWi97wBLaaVNdWlzIZY0L+GwyGwMkfOugaDw9b6bbKkSEMd2zuSaziS7W1sngTBllGAB2HrSrubkJW8mTllHAjd56kZ96yiWpadbpfzqvTnJwB0rKbUljo78iw+pmgtB15vpWnhWY7P+9Lras2firX/FW/VVolhjL4dn2Vv3oTxO1rb6FeyKrZERA39dv96of4o366BcbalI3DV9yPuEB/8A2FSTGLyhIlt7Ek4to19uUGons7JhjwYx7hB/alZ9Tucn8d/3rRtRuf8A3n/c1GUO+3L7Gg6dacpVRj0/DX+1V49KgNqYzIPE5j+Iqg/8xS7/AIhOesz/AP5Vot3KAVEjcp3IBqMhKEvsu3+mywq0iussY6lT0oY0rqoKtgjoamDsynLlU779ataJouocQ6gLPSLRpnzlyThUHqx6AVCRNk8L9mU4b2WRPPJygHBJo9w5pmp3GqWtxaWU0qK4JkK4GPr866vw39mOm6YEm1R0nuB+VF8q/v1pqhtreF+W2jCKNh8qGyxVrPyIQ5Ms6FWLh6RkDXMnIf0ruRWs3D1rggyS/uKarpcDYfShk/U0pLk2t9jEudfJ94FG94eePL283OP0uMGrXC2gG8uHlvYiIIWxyMPjb+wotMcVraX0lpJkElDsRXPkTccBr1C3xcZf/RpwigADHt6VsihjihUN+JSN6KWxyOalcPOxOT3k1uECDbrQHiXT4NU0a7s7pOaN4z8wRuCPfNMVwwegmtyrb6dcSE/kKj5najjlPIK28HzFfWz2l5LbPu0blTTfwRw1qTyrfmeSyg7EfFIPl6fOvFsoLrjCeWZQ0cZXynoW5R1rots4KDtWrHaya/A4Cm/cn0idI1VcY6DvUMy5FWOYAEkiheo6tbWwOWDEdhRG3qK/wRXKetBrpBk1T1HiaRiRCgX3NBZdWuJs87/tXeQtbfBE2tL4a+KPhzg1X4e08aldCQ7qrcorx7jxreWOXcMh39KF6Dq0+mTloXGGPmRhsfeqprKeDH5V37JI63pOjwoATGMgjqKb7CBI1GAAB1Nc30/im6kReVYgcdQp/vVy41xynNf3gRPRm5R+1INN6E22x51PX7e2TwrTE0vTI+Ff70vW0MupXyqxMk8p79vc+1BbG7m1WYQ6TA0meszLhR8h3rpvCmgrpsPMx8S6ceeRu1W1Vtsjxxti7qn2bWF3ciWOV4vIAwH5j61lPzzW0R5GAcjqayn0kF7rOTnUiCQTXn+KY/NVLwgnMXjWQnpuQBQ68iuTnwo41Hsxodo1IcNuOXEOnVgPzfzqnqt8t3p1zb838SNlH7Un3g1SIkgvj2OaGTX98hw8kg+dDkCVEYbwyi+xIOQfT0rUH5+1e8xnmA/Mx3opBpbuMqgPzFQ5JdlDkgVkH29q9BUjrTXacKzSJzyyLGvoEyatJwzYocyczn3OKJbO2L/Dmi3fEerW+mWIPPIfMx6Ivdj8v7V9E6JpFhwrpkel6WgBAzLKfikbuSf+YoH9mmjWWlafdajDAkckvlDAb8o9/n/QUb8Tmcsx3NH0jM5VrlPxL4YlcZyTXqpyjJqqswV1ydq3muO1IX/1sGv+TJ3yN6Hz4yQK9uLjsDVCa4I3HWqAyO6XAahkzVann96GTyjFScWrS85Jwufem+0uw0Iwe1csfUo49WMZkUcoAILYpmg1+ytoQZbpDtsqHJNc0XeDa0Ns1yo77+1I/F2tpKGijbMMWSxH5jVPVeKZLxTFb5hhPU58zUu3EnjLjHk9PWpSx2HXU08i3olzI+qSSTH8R5CzfU10OK8WG3DMd8dKQriJIL5ZgMZODjvRVbma6mjhhBeSRgqqvcmnoTTRucO1Qqww7PeXF64jiDEnoqDJNQXXCmuzRGRLBsEZ8zgGuq8H8Lw6PYo86K946gySYzg+g9qO3ttiEFRnI3q1b7FL/Ut4ij5a1mwv9Nk5b61khz0JGx+tDUfmavoHiOzt7uCSK4iV0bqrCuHcRaSdK1N4YzmBvNGfb0oWhVXuxkAltREVuJGw22It2/7UIuUiEp+7FyvUBxgijFrcT2pDRPy+3KN6YtM1TTdRxa61ZwsW8olC4Iz/ADH70Lk4/BRdVNvyyJ1sJHVfCLBm2wpxk0/cL8ASTlLrVuZu4jHb5mifDXB1jZak10HaWJcGJXx5D/vT2sqxoFXAA7Cl53JfyVeTR7pUMGmRrHDaqqjup3oy2tQ+GI4wYh6Hv9aASXHvVWebmzQRukiHJvsMy3i8581ZSy8pJ6msq78hE+aA7nvULkVYkkib4vI3qBsaquDgkEEeqnNOHsGyvOoNDLu1jkB5lB+lE3OfeqzjJqAXtYYuvpiLKJIxhgelNOkiF7dAABJkAg1SdM1XN6llKoLfEcbVXOCbTM/kceH9Ic5ZLa2iZWfnZx5gO3tQx763T4IQT/qNBzeGXJU5qnNcMnxHGanIg2vk7RoQS44btjztGpQEiPvvUi2sPa4lH0BoB9nOqR33D33fmy8DGM/1H8qPA4JFEzFsX7s9mtlAyLp9uxWqpuieZSfMu3zqw+60G1FGB50JDDoaotq80FWyeWaqcstD5NTePImQkeq1Sm1q27lwfTlpNwki9Rb6L883p3oVqeoR2cDSyt06L+o0M1HiSKEEQRmRz0zQyCzudSc3+rSFIQfKnr8hVkKnJjdHCssltaBsNhcajdSXBL80jcxI6DNExpdzCuFuo8+jCrMl5yr4VuvhRj061CrknBNOe3FrDNxceuKwaxxTRsBNufUHarWQE7V6m61T1B3t4TIilh0wBvmlp042ha7jtLyj0C9cmVFznftXSfsZ4ZmlhGuapHgnItVZd8fq/tQjgzg//Fr2Oe/TnYeZgd1Qenua7laW6QRJBCoVVAAA6AVbTHWzMtsktJ6JkA6nZRQnVNQKkhDgCrep3Qgj8NT23pP1S9wG3q8TKWs3vPzcxrl3G8ySG3Y4LBiPpTTrOocvMeaua67qBvb4Kp8sef3oGWV6lkMa3DG8VtPF4aMYlDKNuY46igWWSQMvUHIpmitor7RLUykRtEhAcAep60tXCcjsoOcHGR3rmNwlmLR0nhbVmlsUDnzLsaZFuuYda5fwvdtGpQ06W1yWA3pGccMTlHYbaXPeoJZN6gWUkVq5PU1WRgxpN+lZURIzvWVx3iDLrvQq4lZM8rEfKg8XEM8QCXYMqdnHUVM2p2065SUfJtq1so9P78JdMne/mUFSwPzFa/4hKT2FUXkVjswP1rzxAP8A+1GQHYwibhmXJNL+rTs06hDkjerk94iIRzj5UY+zDSYtb4tR7lQ0NsvjFT0JBwufrv8ASh7EuXf+vinsYuD+BNa1CxW5vjHZRSDKoyc0jDsSO1XNX+zW4CMYtRYt2BiGK7HbR8iKxwABtv1qK4tubLDzA1OEjKdjZwbh6PUODNXL3vO1nN5ZWA29m+n9Ca6es8cyLLG4ZXGQwOxFENR0eC8iZXQMCMEEUm3Onahw8zfcV8a0JyYGPw/9J7V3RVOvy2MoORVa6h51NALfim1ZuWVngkHVJVwRV08RWmP40J/+4K7KKFGSKd5ZnJ2oJd2A5sEYJq7q/F1jApHOC2Okalj/AGoRoWrtq1zcytFyIhUICcsc561GsmpwKnKxZJ7fRbaNvGkQHl3JNCNUvfvE55do12VR0o5rt14NjyKcGQ4pRkYDvue1Gj0s2orCPS5Jr1JMHeoGfFa89DkocgpFOvc4qxbLJd3EUEC88jsAq+poC0xHerWjazdaXqEd5aEc8Z/MMgihYMrFGDPoPhrSU0mwRNjKRl29TRiWQW0LOfiPSlXg/jKz1u2je5U20+Mcj9HP+k1d1a/8Rjg+UUSPN2t+Wylqd5ksSaTdXvfi3ojqt7gNvSdrF3yRO7GobASyLfFWqmNCiN532FK1mhZiTU+sM885lbucD2rayjwKj4L6o5mM9iss+imKDHMjbqe460AnzzHm2PpTJw43nnj9VDY/586CapEY7uVMYwxxXfAyliTR5pLlHOD0NN2nXQIAJpMsP4xRTgsNqYeEoLnUroxzIUjjOHkB+L2peyOXoVsWxysw0+BGpY+1Xzpt0y5CAfM0Z0u0jgiVYkCirsiAChVK+TsCbJpt6GI8MH/6hWU0Ovm2rKn2YnHz0+CMMKoT80bZHSi9/ayWtxJBMMOhx8/eqLrzjB7U0MTXnHRVjLk/hu2PnVgRSuPNI371pEvhvj1oxpNhcandJa2kZeVzgAVx1UFj9mC/uh9808/ZHeLp/ETxyeX7xFyAn9QOabtF+zOyhiV9Udp5SMlFOFH96JXPBOlBea0hNtMpykkTHKnsd+tStFc3W3odVunIXzHAG1XILvOz7H1rn1rxPJpt0un66PBnO0cw/hzD1HofUU0W95FMoKuDnuDXZKnX9DAyJJuuAfUUPvrUMpEqjHrWsNyUxvkVcW4SRCD36g1IHRz7iThu1ljeZisfIMlztgVyO+1CKK9ZIGMkSnHPjGa6P9peoSak7adpkwWGNvxRnaVvTPoK5TcQvE5SZGRx1BGKCSyM1VKayxgtHtr5QMgn0NFbCBLEsUwAx3pGjke3fmjYiiaa7MiDnUsB1x1oY6ZfUpU2KXwMWvy80cR326UBZsjJq7JexX9ijxsCV6j0obI1XGtOxS2jV23NaFhivGaombJwKBlTkek8zYWimj6c17dLCcrGo5pn/SPSqNrEXkUAZYnAHrTRdvHoWmPHnNxJ5pTn83p9KhLIpfZjS7YP4k1QREW1oTGExjlOOUD/AHqxofHt1Ai22qMZougl/Mvz9aTrmdpZGdjkk5NVhlmwK7IrOEfHDOrTahHdp4sUgdD0INK+r3BuZjGp8q9fegdpcT2xVYZCqt1HY1dSVVXJNBJi6jgG6lEAuMVe0HSLzU5Vis4WkY9SOg+tD9RuFZiqneut/ZEY5NDVlUBxIVc+uKKPRKn4PRtw79ndzE7SXc6I0i4wozirurfZ7pruHmklZiOoOK6Bb7Oh6biotXj/AAgfQ4o8IrlZJvOTjOpcFWtrJ4lnLIrDoGOQascKgIzry8p5zke+aaNZTGTS7p+ItSmHTmbmoJIhNt7Hyx+EVYkA7UPtJx4Qwake5HY0AZjjzVlVGnyetZXHHKdQiOraf44XF7bDllXuy+v0pdgs57qTkt4nkf0UZrrvD3Cz63cSXNqpgifAlmxsfZR3PvTUOGbLSIwtnAqqerEZOfnV2Avf8dHCTwrqpi52tiPbO9Pn2WWEdnDJLKv+Zdipz+UDtTTd22NwNqpWsK2l994QYEh84Hr61AKsc9DxEvMgqKaPvUmnyq6rvlT/ACqxLFg4P71JGGmKnEWi22r2bQXCA91ON1PqKRIJtU4buTbvI0kSny83Qj1FdWvI/DXmIxkZFK+u20F7C0cow3UMOoNcdnWjbR+KIboBXblk7qa24u4kGlaFNPA48eT8OLfue/0Ga5fqt42l3TQyc3iLupQdR60I1jiC41KCGGfIEJJGT8WcCoDrTbTa0XLbW35/8x5hn4u9FHFrqEOJFVx2buPkaTVk5tqnt7mWBg0bEGoTG3WnuIQ1HR5bbMkJMsXy3HzoYd/nR601xOQ+OCGA6jfNby2EOoW6z8ogmYZGOh9M1z/wcrGtSFuNpLaTxIDg917GrS3iTbnyN3U9q0vLaW2H4gyM/EDkGqBHNIFXqa5MN2eCzHoJO3pvW0EbOcAEk1e0/TC2jz3kqYESZA9+lWtBsfvLu0r8kXL5mHXHepZMOSpxb+i/o9vBaRpqE5TIj/BX37saWta1Fr26ZskqDt/einEupRSBLa2VRHHsAvQCliQ9TUMp/wC0jViOnU1Jbpglj0AqONCzUQs7VrmZYYwcfmqCqcvk0tLW6vJcxKAvbNFzwvqc0eYpY8+hyKcOHtBCRKSuKa7exSJcctA5FKyzhGpaHqOnNzXduwX/ANwbqfrXTPsUmP3S9gJzyShh9R/2psnsIZ4ikkaspGCCOtD+FNCj0PXLlrXa3uEzyfpYHt9DRRnnRHtYeToUZ8qn0qTUV54nH1qvEfLVycc0YPqoqwBiJrKbMKTbmXwNQjbswp51pPM4rnfFDm3EUw/LJj96iRCexqs7vKAZq594yOtJul6iHRcNRdLokdarwFkLmYZ61lCfvJ9ayuwzsnUuHGhtrSO1iVVSMYUCiN9AskbZHlI3pF4X1g3EKq7fjR4DDP8AOnyznWeIZ3yKuetMG2uVcmmKWoWxRip6/wBaDSpysRjY+tOmq2uQcdRuppYvIcZNCQngl0a78J/Bc9Ph9xTTGUliy74VaQWYoQynDKciiUGspJDylsMNiM965P4L3iaygtq91FjHXGwI7CkzVLkZODVrUNRBBw386Wru7LMTXNlfQucReBLcRvcDY5RSegY9M+2aV721liblmjK+noflRHi26DNHCpyc8xrTTtWVoVju1DxomMEZ5j2qFsYhNpYAZDxH1FTxSqwwTRaXT4rtDJYSBj1MTHDChE1s8bEEFHHUEYrixa6J1BI23FSiaXl5Q7Y9M1SjlKnD5U+vanngfgS64qjkufHFtbIeUOV5udvaowG7YxjmQmuGY45jioFila5iSNSzs4Cgdzmuqal9jmqwqXsr+CcgZ5SpU1T4S4MvNL1lrrW4PDMH8FTuCx7/AEFHGLbE7uVBxbiy1a6DqH/h24tprcpJJGRy5GQe1JFzbahpuY7qCeEHY8wIBruKyx8gC1HLFFcApMiuvcMM5q90pmbT6hKptYymfP8AIwbvUHLzNudhXWtf4I0u85pLUG2lO/k6ftXOdY4f1DSJGMkZliH/AKiDI+tUyrcTQjzoWr6KKZHKo3dthT9wdoeysw8x3NKPD1qbm7WRx0NdZ0RFgiXYZqmR3l5MOW1usUYAHSpGwM1F94GNqhefO5NAyxExYZraFlF1G3viqLTDvUMt2I+V8/CQaEtiOluOc8o61au5VghRXOWAwcUAttRDIrxvsRnINQXd/kHLZ+tNIUknkr6xIjlyK55xVB96s5Y0+LII+dM+q34w3mFKd1dZck9zgCueytvGwJotnqL3AiSEkDq52Ap0ttP5FAmly3flrWybkhGBuRvVlCTv1q2FaS2JW8iUnrR4bOLOzNWVLnHY1lF4R+ir3p/YKs9QawvFnQnGcMPUV1DRNSWREkRsowri5mLdaeuCvvKad4z/AMBn/DHt3+lV2Si3k9Z6hXGS812dQl5Z4CSRsMg0r6siqSykb9qlbUnW35A21L2qX2SSzZoDFwDr+flJ3pR1rU57OaO4gJIJ5XX19DRS+vcucGl/U5EwnORl3woNVTeCyD2WP8fWRAZCVPupoRqnEASNhbK0knYnYCjtraQXVuFKDOKoXuixgHlXFU+79ha+BDknkuJmkmYs7Hcmpoh0xRa54enuLlIrGMtM7coUd6dtO+z2ztLMPqMjSz4y+Gwqn/erXbFLJ0J+L2c/gkdG5kJDA7EUUS8hvFEd+uW6LMg3HzolqfDtshY2Msm3QPuD9aWySsjIww6nBFTGal0OwlGfQUteG7jUNQt7W05ZVncKsidAPU+m1fSfDmkW+iaTbWFqoWOFAvzPc1yD7LrWa0WfVSMBhyJtvjO5FdLs+JFJ5XIPz2q1GfzJSckvoZmNU7yOKZCsqK3zFRxanBONmCn0NR3Ew3waIz2ANQ0zwyXtXI/0mhv3xYj4c2VftmjV5N1oBqLJKCHAPzoozaAlWpHlxOCDvQa8dXyCMjoQaguZXt8+GS0f6T2+VVDeLKPKfpVnkmV+DiV47S2guTJCgjydwOho/a3WFGDS/M3NW1vcNH1OwpaxIepta0xrS6yK2M3vQC3vQxAzRa0jkuf4YyPU0s3gfi0ySSX3oZqNwRC2D2qxeiWHPMh264pe1C7Mg8KHzSucKKmOx6itS6ItE4zFrePp945CK2I5euPY0xXesx+FzCQEEdQaEaZolraRglA8zbu7DJJrTXtOhktwyrysvddqYSGH6fLwcpFPUNZjYtzyAD51V0bxNWujIqkQofL7+9CZ7B12xzD1p94Qto4rLkQDPLmrK45Zgc2LrXRYgh8NAO9SgYFbOeUkEgYqu1yCeSJTI3sKvMhljNZUSwXbjmyiexrK47Rl1wzbu2MEZ2xTvZWkdtYQ28SgRxIFAoY2OaiguAsGBjesxNs9PKbfYE1Z3tWOCSp6UpajqJYkA703aowlB9aT9Rt+ZiQMVYp47FJQ+UCXm6vI2BQHVmkuXEi5AT4KMz2rFiWzVSa3wp2qG22RHCLvDGpJcL4TkLKuxBPWmVoVnQ/qrnEOmalJfLNp0bDlP8Q7L+/en3R7m6ae2sr6ICWVgoePdSf9tqpsqa2itzj5DJwvoiwI95KuJX2TI6LVTiW/Al+6wtsvxfP0psv5Y9P0x5R0jTCj37VzKecySmRzku2TVKX2EtsxsMGU+nWkvVLcHX/CzhZOUk/1p0PlHXApebR73XNVP3FfgwC56D61dU9jME10dE4fuYYbSKGEgIq4GKLS28co50AHrihGgcMSWUK/e7lpJO4XYUea3MaYjOMVd5h+2mtlEePBvG/MvpmrEOryL5XO3oaq3DSoSc71SlvoeYJcjkJ6N6/WijMWt43ygvPerICQ2/pQa+n671sy5XMT83tQ28ZwTzDFWCLjhlS4lyx3oFfv9znWQbRucH2NFmyW6Uva+HvLhLWJsLHux96mOcgzxjYSimEgBBBqLVLh4LUiFS8h6AVRg0++toedCZQBkp3+leQyyXE4ZgQRtg0FrwdSssl4fvJL6+S1TPP+bIwVFdX023EUKqo6ClLhOwjM73ZjAkYcpOOuKeoFCgCkLZZHE8grUwFuCMdQKRpYVs9YuWByWbK5/KPQU7au4+9kegFIWsT/APncq+mKspbzg0PTpf8ALgPW0nOtV9ZfEAHqazTySn0qprc45ljHbc08j0Vkv0B2Rmr2i6sLLUBAxwsi+X50MJ3oLq1y0d9CVOGUUSeDD9QrjKlnTPuxdvFunznoinapFkRMpEgUD0FBtB1hb21VXPnA396Kk53B2q9PJ5KcWnhm5fJySayos1lSCMEj5zUiznwcHtWvg8g/EbJ9B0/eoZgqgldjisZWLJ6RuLWivdTZyKGTKHG9SXMuDVbnLHA6n0piKyUSeCpLBk4Az2GKki0hB57gcx7J2Hzo5Z2QiUPIMyHt6VtLHjpTUKsbZmXclt+MQeluoAAGAOg9KvabEsd4shxzKCRmhOp6olnlFw0np+n50O0HWfH1ho3bOYzuT32oL/5aQNSbeWNHFl633BIs/G+/0pTRfOOY7dhiiXEcxcwDORvQiScRxEn02rNxo1K9lqC2k1C6S0hJ33dh+UU/6VpkFhbrFCgUAb470C4Dsc2JvZBl52JGf09qcOUirYxwhxLBqBgVFIasEHFU5jRk5Kd0gYGgGpWyurK4DKeoIo9O3XehN44JNEiuTEsahe6VqAtlPiQndQ57fOmS3vI7mICZCNuhHT60D16JS8MoAyHx+9FtKTmRdu1MwWUZfInhle+5IlkaIcx/KB60HsNMneUu6HJOST3p6W1RhkqKnhtFUg8oq2MMCE7Mguy0zlgBdaB6lpwhuJHiUcyk7eop7dQsZGKV9QcG+mHYHFDdH9QqZPIU4chC2MZxuwzTAhwMmguiMotVVTsu1XNQuhbWTvncjArHmv2waUXrIFvrgPcSPnbNc9mn+8a1KwOQXxTLql6LeyllJwQpx86U9Cjae75zvvkmmKY7NL09NzyOFoRFb87dFGaBXUxmnZ/U1c1S8CRi3jO/5jQoE04jcts+DctgZNBLuD73MzD4u1Eb2URxddzUFivORjf6VVZPCMnmzWFEi06aazlCvlSOjU12WtKUAlYdPiqvbWCXQClQSfaj2ncJWeQ9wC/+nO1Vx5PiYttUZFddRhYZEyfU1lMsej6dGgVbWEAeoFZR/mC/4yCE3X61Um6VlZWejRQv6h/ENbaTvexZ36/0rKyn6ALumMfrUVxtCxHXlNZWVpPow/k5tqBJLkk5yaG6WxXW7XBI8/Y+1ZWUpPpj1Y46vvBCT1yaB3v8M1lZSDNGno6jwiP/ACCx/wDiFHT0rKyrRtGw/wBqoXPSsrKlEAu7+Ggtz1rKypXYEgDrHwR/9Yo3pAHIu3asrKarMjk9h1B5amjrKymEISJJvgFJFyf85P8A/Iaysqu3otp7DXDv8Fv+s/1rbiY/gQfOsrKx5/2zTh/Ih8Un/IL/ANdVuGvhf5VlZTNJr+nm0u8rZ33rUdKyspk0Zdg7Vf4iUZ4fVSN1B27isrKWtMjl/wBMOaIB94bbvTWdohj0rKylWIlRic9TWVlZQnH/2Q=="/>
          <p:cNvSpPr>
            <a:spLocks noChangeAspect="1" noChangeArrowheads="1"/>
          </p:cNvSpPr>
          <p:nvPr/>
        </p:nvSpPr>
        <p:spPr bwMode="auto">
          <a:xfrm>
            <a:off x="0" y="304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AutoShape 8" descr="data:image/jpeg;base64,/9j/4AAQSkZJRgABAQAAAQABAAD/2wCEAAkGBhQSERQUExMWFRUWGBcYGBgVGBocGBwYFxgbFxwXGhgdHCYeFxwkGRUaHy8gJCcpLCwsGB8xNTAqNSYrLCkBCQoKDgwOGg8PGikcHBwsLCwsLCwsLCwsLCwpLCksLCwpKSwtLCkpLCkpLCkpLCwsKSwpLCwsLCwsLCwsLCwsLP/AABEIAMUA/wMBIgACEQEDEQH/xAAbAAACAwEBAQAAAAAAAAAAAAAAAQIFBgMEB//EAFAQAAECBAICCwoLBQgCAwAAAAECEQADITEEEkFRBQYTFSJhcYHR0/AUJDJSVJGSlMHSBxYjM1ODk6Gxs+ElNERz8Rc1QkNFY7TEYnRkgoT/xAAYAQEBAQEBAAAAAAAAAAAAAAAAAgEDBf/EACoRAAEBBQcFAQADAAAAAAAAAAABAhJRsdEDETFhcaHBBBQhQYEyE0Lw/9oADAMBAAIRAxEAPwD6hsXgVzkKWrEzwTNnhkqQAAictCQBk0JSBHr3iV5VifSR7kUWwuyE4rmypa5ctMtS1OpBWSZmKxL2WGYS+O8W5Vifp5Ws/In2TY6fxxUh+CHbeJXlWJ9JHuQbxK8qxPpI9yOOfE/Ty/sT1kAVidM+Xr+ZPWwczTegeWEqnbeJXlWJ9JHuQbxK8qxPpI9yOJVifp5Q5ZJ1/wA2AqxNPl5X2J63UIOZpvQPLCVTtvEryrE+kj3IN4leVYn0ke5HHNifp5f2J6yAKxOmfLrb5E/f8rrBg5mm9A8sJVO28SvKsT6SPcg3iV5VifSR7kcSrEt8/K+xPWwFWJ0T5f2Jb82Dmab0DywlU7bxK8qxPpI9yDeJXlWJ9JHuRxzYn6eX9iesgCsS/wA/Lrb5E/f8rBzNN6B7KVTtvEryrE+kj3IN4leVYn0ke5FdhtmFzVKTLxkhSku4EouKlLkbqHGZJFNIIjvNxU9JSDiZIUskJeSakJzH/NcsATyCDmab0DywXap6t4leVYn0ke5BvEryrE+kj3I8iMbOKlJGKkkpYqAlOQFVBI3SgLRDFbJTZeXdMVJSFUS8k6Ln521RXRzwczTegeWEqnu3iV5VifSR7kG8SvKsT6SPcjzLxE8BziJTO3zJ1t9JrIjnh8fOmA5MVIWQwOSU4BIBD/K2Yg88HM03oHlhKp7d4leVYn0ke5BvEryrE+kj3Ird+1CZuRxuH3TMlBTuXCzKGYJy7o7lIJ5oeG2YmTFlKMXJUUu4EkuGVlJ+cqAoEcsHM03oHlgu1Sx3iV5VifSR7kG8SvKsT6SPcjiVYn6eXq+ZPWws2Jb5+U9vmSz/AGr3g5mm9A9lKp33iV5VifSR7kG8SvKsT6SPcjjmxP08v7E9ZCz4n6eW38k9bBzNN6B5YSqd94leVYn0ke5BvEryrE+kj3I5ZsT9PL+xPWRHNiW+flHkknrYOZpvQPLCVTvvEryrE+kj3IN4leVYn0ke5HEKxOmfK5pJvybpCUvE/Ty2/knreWDmab0D2UqnfeJXlWJ9JHuQbxK8qxPpI9yOT4n6eX9ieshtim+elnkkHrNUHM03oHlhKp03iV5VifSR7kcJmGXJn4Zp85YmTFpUlZSQQJMxehAL5kDTDfFC8+U/FJP4bpFfvhMVjZEqYpK8i0rCkpKfnJGKDEObbnr0wVjxfeHvN1x49rh74xXb+KxcaJ30i0Z3a3+8Yrm/5WLjSM2q3t7eaOjXrRJISxh9WakSam1B7IH1sKQzzVHbtxQZbWt7IksWlqW6e3NDBpVrQsutrRLQLWP9O2uAEeY06YAdbW/SG+trQgLWsfbACAtbs8IG1RpiQTyWPtgy0ApprAC0ixv+JhKnZUlRZgCaXYB6ccSGh2avb74MtgQCC+quhoAwGE7mmLlrfEK3NWcBQlGWhM2aWVSk1JmzLpKiNzajF/XtknSF4oSZy8QTkAaXkKcy0LTmCPCBKcz8HKWEX+z+GUJJXKkS5k4MJWZAIClMnOSWZKUgE1FEgaozs/ZKaSM2x8la1IVlTMR8o0oElGl0slgRR5iBprJpX4vYXCKlrnhWKICzLVuaZaalwciFJGZDzBwUhhwWF39uxvc+LKcGBiJKpGdZzolpWnPNKigKDlBD0ytwaO7t2XOxGQne6QXUFBJlFgoBPCLAlRqqwcNFhsNMmBawrCS5PyY3NSJZcls5QSA2UE2zXelYAp8dtVwstKcSFz1DOA0vIHKZilHMFpTc0JLUQmuuvwHceEmS50leJVMDIDoSQqWrJmYMkKoBUFgVgiLzZTZPFFnwapqMubKqQS8wS00IJ4LTHvoGl3j0TZc3udCjhJZXkWmYnucK+USUpBRXwFcIi9GNWYgVmyEjCidLxpVPStayqyBlMvLLcoVVTZrDMWJh7H7L4aRNcTcTMWlExaZapaSQhczdZgAYVKikuouEgMWJf2904xSSjuVBSXSVKkHIM0okgynzqTuqUmiS4AB4Rpb7GbDy1SZapuGlBbDMDKQGIrQVygnhAPR61gC0Tr1kco4u2qHqszw8tdADwAU0XHN29kUYRfjF+jtzRNJta8IczP2/CBqaGeAEq2i8M30M8MjkvCFHsXPT254AibGoNYko8l+34QeZngUKG1+mAEo+EaGvTHpnngpZuzR51IqbR6py2SCG7EdueMX0DniF8AGhL/dWM2/7UR9TyfMY2NNPQ9QzG8Zgf3qjllfk42NZ/LWnKEtYprwpz2uDvjFW7YrFxon5LRndrY74xXJ/2sXFxsjsQjEJCFlYCeEDLmTJZe1VS1AkMbGkU160SSGMYfVmp6n4tEBVyWii+JUjxsRbyvE9Zqg+JUjxsRbyvE9bEll8dA4umAHk0+2KEbSpHj4i3leJ62H8SsPThYix/i8Tx/7sAXp0Ueh9sD2tY+2KL4l4fSvEet4rrYBtLkUdWIt5XieP/dgC9GgUN/xMIKtbTFEnaVI8bEN/7eJ62D4lSKcLEaf4vE9bAF6NFHiSDY0ig+Jcjx8R63ies1wxtLw9OFiPW8T1sAeTZHafNXNUuViVSUzH4KBQKZgoj/Hwi7UYgXcxxTtUxRVwsZMDeCd0mHhFJZTAhsqlPrIDFxexG0vD04eI9bxPWwJ2lSKcLEX8rxPW9mjLjTxzNrOKLkYxYdgAFTGFS7EqLEuku1MrWpFhP2JWpSDuhASEsStZGZM5EwlQzArzJDF6BmAAjkNpcjx8Q3/t4nrIPiXIpwsRfyvE8X+7C4w8WG2qzkLlr3RHBUMwQF1daVKPCUeCw8Gpu5JUTDxW0jPNXM3QjMtZYzZtlhiKGjs1PBAOWpePZ8SpD+HiGfyvE9bEviXh/GxF/K8T1sLjTy4/aktctKd1Dpl7mCxGlFHFSnKlSQ7nhkl4hsRtPmyZ6JisQVhB8Eld8rE3YlWnMDZLWePYdpWH8fEN/wC3ieshfEuQ3hYi+jF4nrYXAvtdmce2E/IK+aKL4lSH8LEM/leJ62GdpWHpwsRfyvE9bGmF4/PXohjmvFCdpUjx8Qz+V4nrIfxLw7eFiL6MXietgC9UWBtfphKubdnijO0qR4+Iv5XietgO0vD14WIv5XieP/dgC8Ub6a9NYFE6hfppFEraVIrwsRfyvE/hukCtpchvCxF/K8Tx/wC7AF8VeEaXHticyaSGow4ozytpUhzwp/reJ62JK2l4evCxHreJ62MBoFz2Ba2ml3uYzr/tRH1P5GNiz2P2KRIQpEsqKSXO6TJkwuzUMwki1rXirA/aiOWVb+RjYpPy1pyhLWKa8Kc9rX7ziuT/ALWLi12W2KTiAgLWUhKgsZKOQCkA0qOE9XqBFVtc/eMV2/isXFnsxskqQhCkSTOOZIIQCSE1KlUBdgLaeKNb9aJJDGMPqzUr9jNr03DrUtOJMwkK4E0rMoAkKcDMTmd9P+JWhmsycTpOHtqmdMUK9vK2JGBnnQeCoEDKVOHSMwDAcrjRV4PbvnUgKws2WkllLmJISkN4ROTwXapYM5JER4LLzvig73tqmcfH2aH3zrw9tUyIb+4evfEizfOI6YkNncOwHdEjT/mI81+zwA++NeHtqmdMGbE6Th7apnJrhHZ/D+USLfSI96Ip2dw9Pl5NvpEcfHAEu+KDvfzTOmB8Rrw+nRMiKdncOL4iRY/5iOPjg39w7Ad0SDf/ADEdMATBxFA+HPNM6YYOJpXD+aZ0xAbP4fTPkNX/ADEe9AjZ3Dhu+JP2iOmAJd8U/d6nVM4uOAHE0rh/NMhDZ3D+USPtEdMJGzuHYd8SL/SIp9/ZoAYOIoHw55pnTDCsTSuH80yIo2fw+mfI+0R70RGzuHYd8Sb/AEiOLjgCffA8nvqmRLvnXh2fVMjmnZ3Dv+8SL/SI6YkjZ3DgfvEmp+kRT74AHxA04c11TOmG+Jf+HvqX08ULf/D+USL/AEiPP4URGzuH8ok3+kR0wBJ8R/8AHZ9UzphviNeHZ9UyIjZ7Dv8AvEi/0iOmENncOw74k1P0iKff2aAJPiKVw99Uzi44k+J14e+qZ0xWY7bYELSmTL7oDEncXUx0B0pKQSz8IptpiOC22PN3ObJMhOQLzzSwqrKE1SADSzwBZnugD+HqdUyBcqeoKSVSUggjMgLzBwQCHo4JhHZ3D+USL/SI6YBs9h698Sb/AEiOPj7PAFJJ2oTZapZTjpq0S8uVC81clgvKoBVAxLVc3eL1RxP/AMdn1L6eKIb/AOHr8vIv9Ij3oFbO4dj3xJv9Ijj44XICSlYipfDmuqZxwz3TVjh/NM6YgrZ3D174kfaI6Ynv9h6nuiSfrEa+Xs8AeiQVhJ3QoJf/AABTN/8AasU3+qo+p/IxsXMnGImJJlrQtILEpIIfVQ3ry1imB/aiOWV+TjYpPy1pyhDWKa8KctrX7ziuT/tYuNH5rRnNrn7xiuT/ALWLi8xmETNTkXbLdJUk8oUkhQNbiKa9aJJAxh9Wano6NMD62tHyzYDFBWxOdS55xSzMEpQmTcypuYplgLKsjW4JLUNHj6BsCubuEpGIUhU9EtImsxZRS9W0tX+scyy0e3J0wsx16/bEANZFjEk6LWPtjQPMaaaH2wBZ16D7YSuMjzfpCFxa3TAEwbC9/wATCCjSsQSNJI0wNYUN4AmDbTDSs0qIhykeb9NcNOi0ASSbV09EJKjSumE1i4vCSLChr0QBJJtpr0QJWaVF+iIjjIZ9X6QtAtc+yAJ5qX09EGY69MQaruLxIW0VMAMq43rBmP3wl8oZ9X6RHzM+iAOj8eke2EFHXpiOklxcWg0aC5gBvz16IbkarxE8oZ9XJxQwac8AMqoa6emBRNaxFYvUX0QE3sQ/TAElKvV69MClGvL0xFQvUM+r9ISjQ2qemAOhVcvp6YRJrEFC9RoiZNy4Pa8ACjer2ig/1RFG+Z/IxsX0wUNvN+l4oQf2oj6q38jGxSflrTlCGsU14U57Wj3xih2/esXF7iVqSklKc5aiQQn7zSKHa4e+MXzf8rFxoyq1rQa9aJJAxh9Wanzde1udL2H7gmAJnzFtLyqSsKJmiYz3QkJcqVobWQI1+1LY2bIwwRPCQsh1ZVFbrNVTCtg5UqrWAAEW5SHchL5WBYOxIo924ILcQhk2tbi1RFxd42HFbph84tqiL8lokDQWsf6dtcaA8xpAONrfpCKtbWhPUCluLjgBhIoKdngbjDV0QgeSx9sN6C2mAAC1j/WGk2s1YiFniasNOi0AMC1iH6IE8obkhAsxpAk2tfzdvZAAE2sawxoszwkrN6NzREGgtfogBhI4rxIczPqiINdFDDSaaKkc0AHmNYY5meFmI1M/Y/dCfkZ+WAHlHMSPbDbkZ4T10AAwgaaKkc3b2QA2tY16IkDyM8RSs8TA9vwgFtF4ADbRUw2uzM8JXNeDNe1T27ccABHG9dUNQ5Gft+ERzmtmB1QKNCzX6YAagKmhr0wzpZmiKjezRLN4Rof637a4AFaag1GjligA/aiPqfyMbF8pV2ZooX/aqOWT+TjY1Py1pyhDWKa8KctrY74xXb+KxfbmjRAcYtGd2tnvjFV7d1YuNG9hS12jWvWiSQMYfVmom/DTA3JaAnWRbVycWqHmta3siSwI5LH2wDlGn2wA6yLQxotYm3LACOjkPthJpdrH2wydZHm/SB7ClumAACwob/iYiBaohg2qNMN7CmnRACCbaYaSzW80Gazkeb9NcA0WgBgUFr9ERlhmqL9vwhgsxcXgGgULnogCIFtNeiGNFr6uSHmtUM+r9IWag1P0QAAU0VPRDFNV4H4xeHyMxMARNtdYYDarwEtpDPq/SAmnKdEAJr2YqHtgbkoYb1uGcWgfkqYAi3PXoiVtV4M3GGfV+kGjQxMABsbX6YWVntfphq5ReBSr6XPTAEVC+mvTDUOSh6YajeoZ9X6QKVQ2qemAER4RpfphkXtAo3qNENRuQQYAStOmKAD9qI+p/IxsX66PUNyfpFD/AKoj6n8jGxqflrTlCGsU14U5bWx3xiu38Vi40SeMi2r9Izu1o98Yrm/5WLjSE8lvbGtetEkgYw+rNSL3tYaOKAmlWtqiRVrao7duKB+S3siSyOlqW6YYtUi2r9IBzWhva1j27a4ADzW1csJJ1tbVzQ82trQarWPtgCIowp2eFoFQ1dH6XiQppGn2w3oBTTAERcChvo4zEkGztpgCtbaYBotACa1iH6ISNFQ3J+kSToqIEmgFL9u3FAEU0YUNdUAVao836RJK7WhCjWv0QBG2qp6ImBxhn1fpAOa8ANNFSIARtrrqgSS+hn7aOKGFcjPqhE054AQbiqR7YNVQz6v0iWnReBJpoqRzdvZAEPvc6uSJpJ1i/bRAFcjPC0c8ACraLwaTZn1Q9Oi8D3tU9u3HAECWBq9dUNXMz9tHFEn5GBhE0Nr9MARUbsxc9MTOlmbkgUL2gJ8I07G/bXACVY1BqNHLFAP70R9T+RjY0BN7NyRQP+1Ucsr8nGxqflrTlCGsU14U47XB3xiuT/tYuNEOUWjP7Wh3xiu38Vi6e2NG2ilBxRrXrRJIGMPqzUh0aYHpVraok2trQ2ta3FqiSyJ5rH2wJPGNPthhOtrGHqFLH2wBFWjTQ+2AHksdHLEuVrGAC1rcXHAERosb/iYiDao0xNKbO2mBrCmmAIgW03/GJS1WJbzQNZ2+6GP8Ip90ALQOXoiKDaooeiJpFrM8CRYUqejtzQBBOjTXogBsaX1ckSAs7M/FBloBx9EAR0c/REhzXgy10Xh+apgCKra6wadFDEiOMM/FCanETACGm3hD2wvNf2xMproFRA1NFTAHPp6Imk8l4G5Gfi6IDbieAEux5emEbm3Z4mpJra/FAQzs1T09ueAOarHTXphr5r9PRElJvZn4oFChsz6OeAIk+EaX6YkdNoFovbRDVpLjt2++AIrsdNooR/eiPqfyMbGgUL2bmig/1RFv8q38nGxv9WtOUIaxTXhTltb/AHjFdv4rFxos3JbQ5/CM9tbHfGL7fxWLi42Q2SRh0pXMXkFgWKnJelAdA+6Nb9aJJAxh9WanoRMBJZiwbnTQjmNOaHmvYUjMqxGFxZIRiyHzoUEkIUc6xNIOZGYWfgtR7w9iNpCJE0TUYiconhMooKS7nxbHMSdNjEFmm0tS3T25oAaaLQm1taJaAKWP9O2uNAjosadMAPJb9I8E3bBh05gqdKTlcF1AEEEBjXWR54lsXstJngmUsLyHKpgQQpszFwDZQMAewaBTs8Ga1tPb9IAnkZj7YrfjFhs257vKzJdwVM3PY1BgCyGgUN/x1xJKuTTC5QGr2vHLEYtEpIVMUlCX8JRAHI/NAHVrWqejtzwJNRZo4YDGompC5akqQ6g41gsfvEd0JYB2v5u3sgBDRY9hDC7WaBOigbtxwgmgtfogA8zP0RIc14iE10XiSQw0M4gBGgFjWAEvYM/b8Ib8QZ+2niiIDDReADzM49vbmhvazPBlroZ4AmmhnHN29kAJ+Q16IkDagvCHMz9tPFAAw54ASqDReGbtRngI5LwAM9iH6YASlXqDWGonUGft+EDcjP20wlChtfpgAUbmhr0xI6WZoipFTZon41j/AF7eeAIrLA2NR7YoQf2oj6n8jGxfnTQN24+OKD/VEcsr8nGxqflrTlCGsU14U5bW/wB5xXb+KxcXmKwiJgAmISoByHrUgpflyqUOcxR7Wx3xi+T/ALWLjRJHJQRrXrRJIGMPqzUq5O1nCoDJw6Gcrer5jV3d2DmjteO6tikUZUxICQAlE6alIADBgFtHs5Wt2+6GRa1vZE+CzxHYhNs8+3lE7j/84N6E/STtP8RO4/8AzjjsttglYZSRNzcNKi6UFQCQQCVEWDqGssDqjhK254Q5QJwckgcCZUvYcCuvkrYRngHrxWwMiYGmSkrcFyXcljXM7vS9467H7FypGbc0JTnqqpJJCcoLkk2S39YrE7ecGphu4uUj5ObfV4HG/I+ox3RtqwzSiZo+U8B0rdXDUi2V2zJIf2Q8AtwbBnv+JirXtbwyiSqRKOZ3caavTWXc8seIbbpas5lGWpEsOtSzNQBUC+4KB8NLMXrZg8eX49S2PzJCScxC55ZmqWwtuOxh4Hk1T203jlisHLnJyzUJWg6FWppihn7bTLUBMloSFJCkqUqcEKBGaihhrhw4IDEgXpHmlfCBKNM0iju8yeAGa5OFoKiphegNRhcKiWkJQlKUlRLCzln88dEm1rxmpW3VKkqUNwyoAUo7pOACVKyA1wulXTasC9uKUoC1bgEkrAJmTq5GzMO5XNxo5IXoDSg2016IYVazP0Rlxt3SztKKQxcKxBFX0jCf+J5wYlJ22laVFMtBQhnXmnZXLDInvZ1KsSkAliI29AabNTn6IPNeMyNt5Kd0TLlql5ygrSucUpUnLQ97PXOlqEGsdcRtrEvPn3ABCkpUd2mkBS0lYD9zV4IekZegNAS3HWGTxC8Z/EbZ1ITmmS5ctOYgZ1zQ7FKcwbDHgErSATcqAvSOeI23CWDnElIyhYJmTmKVWKT3Nw+QOaGlDC8Gke9mzD2wnbVfzRl8Vt4RKUy9xSSlKwM888EjMDTC6iCQaxE7eUAK+aZLFRzYjgg2r3Jp89DC9AarNz16Ik/EGeMsjbqlRIAkkBTOFT2zOAwPcrEuQGuXGuOkvbgCgqG4lOfI+6TvDIJyjvbUk+aF6A0iiwNr9MJWmg7PGbnbcAETFkSQmWpKVfKT3SpQJAbuV7AvSjF44/HyW5rILgKHyk8mpo3et6il62hegNUpV9NemsNR4hfpjMYjbmlByqOHDpQsfKzmyqBUkg9zXyglrx6sBtgVPziSmSsJIzETZrAl2YnDAHmfRrjbwXpV4Vr9MBF7R4FLxFRuUkAkAkTlEh9IBkh2vcWiol7E4/cwFYpClBYJUlRHBCCliNy4XCZZs5cUBjAaZZvptFAP70R9T+RjYvlAsbc1a+b74oU/3ojlk/kY2KT8tacoQ1imvClJ8aJWBnzTOSs7rnyZAD83isUC7qDeFHb+1nCeJOt4iesjH/CKflJX/wCn/mT4yLx61h0tnaWbLTWNx5dt1VpZtqyzgfX/AO1nCeJOt4iesg/tawleBO9BHWR8p2Pw6ZkxKFzEy0k1WqyRrI0xa4TYCQsJKsZKSSCSC1CAeC5WHJIYaKgkhw9tdJYM43ks9XbNYXG+V8KmCN5c00astHK3h2djzR5E7fdjA/eprX5iVelfDvwR5oxuH2Aw6nfHSkkFV0moCiAQQqrgO3GLw07XZBtjZVv8QAqzkeGbe0M9QJ7bp896G9zb5bG0G3fY417kUXLv3PL8KlXzVNB5o6K2/wCAIZWFmFNaGRLIeqjdXGTzxncARhwlMrZKSA6iBkzAFQBqSTlfKLaXHLHY7ZpahMUcbJlnOCAZYOYsGVzFIe/O7Rz7az9J4+0OncWntZVNRK+EPApDDDTQC7gSUBya1ZXF90cvj3gKvhFsrgq73RXUDwq8kU+/a5TJTsjJylTKaUksnIpebwiSHdDULqjhOxZVlz7IyiASoAIDOQpLEZgfBUa6HDEtTO3s4Tob3FpGVTRn4Q8CoJBw01QQCEgyEFgdXDoGaOfx/wBj2SDhVsl2+QlsHu3Co5A8w1RSb5reuyMkJAJLIQampoFOS9KUcUoxKx+yqlIAVj5SxMMtKgJcugJDqbO9Lmgsqzh3bWd+G60HcWkdkqXsjb9gE+DhZg0FpEutXaitdW1xJPwg4HKE9zTMoctuCG4VSWzNVgeaKKXsusU3xktOWorO5pYEoqVVBD5Qmmk3iSdk1qFdkpIYMPk0OQ9qrDX0sb8Tu3s4brQdxaR2Spd/2gYFiDhppH+IGQi1b8LjPnMM/CFgikyzhppQqikbghjYMRm1MPNGXl7KKxKCmZshLQFslYVLCWCQgE3Dpta+VVI9R2wrM5u75Q4BUpZlJy0bLLBCiFE5jqbTqGr0zEN1oYnUNxlUvlfCLggkpOHm5SXIMlGUmjOMzE8H7uKD+0DBP+6zPsEOzu3hcZ851xQTsfuqSk7ISCC3hSwliOElXhO7pSKAgZi8TxWzM0FCt8JKkkKQshCXSAhSg6czlyClw1SNYjO3s4Tob3FpGVS9mfCNgiBmw84hBcZpKODQVHD4NG+6IzvhEwKhkXhphBGXKZCDwfFbNZtEUWK2QVMQuWvZCQUrKgWSh2CmBcLsQAWvXiJCxuJKyFKx+HWpJJSciQeGClQHDAZmd2tTUXb2XtJ0C9RaRlUvj8IOBKWOGmlNAxkoIYBm8LVTmjkNvux4r3IsfUS7FqPm1N90VK9nFoGUbIyS5yUlI8FS0pUTwmYJVncOeCbQp2KzySk7ISChZSop3JGZyyirw3BBSH4wKNZ29n7SdB3FpGVS9Pwh4LLlOGm5XNDIQ1WemfSYZ+ELBNl7mm5S9NwQxBDGmbUSOeMxjtsU1M5MvuyStKsqVTAhLMo6bhgUgkgg1Bj1yMaSG3zk5SkUUhNiMpT4bhga8g1QXprNEvVN1oE6i0VfC7JUuPj5gCnL3LMKSxbcEEMLUzaH+/jhTvhC2PsrDLYvRUiXZ7VVZ4z+G2VmpCUd3ykpShB8CWWJugEF1NkSkkVLjRWPNsulM9SJczGyVZSplhIYJKEq8ILZipwAauDrEUnTWV/lJ0JXqbS7wsqmpV8JWx5vIWdFZMuwZh4dBQU4hqgk/CVsehRUiQtKjQlMqWCQLBwuMZ8WsPXv+UWOgCo1tnenJyPVvOdgpGV+7Jb5srNo3Tc83hWY5+R4vtunz3oT3NvlsfQz8LODrwJ1f/BHvwj8LOEqyJ3oJ6yMAna9JYFWNkjWAxPMy2P3DjiknpAUoJVmAJANnANCzln5Ypno7BrC8lrq7ZnG4+tn4WcJXgzvQT1kS2v7YJeM2QTNlBQSFSkssAFxIxhsCdeuPjzxv/gl+fH85H/HxUcup6WzsrJppnKaHTp+pbtLVllr/eFN+dhZicyXwyxnmqSZuGKlATJipmXNuwditrDkg3oX4uC9UPXQQR4zyp7PWdSAb0L8XBeqHroN6V+LgvVD10EEHmomOpAN6V+LgvVD10G9K/FwXqh66CCDzUQ6kA3pX4uC9UPXQb0r8XBeqHroIIPNRDqQDelfi4L1Q9dBvSvxcF6oeuggg81EOpAN6V+LgvVD10G9K/FwXqh66CCDzUQ6kA3pX4uC9UPXQb0r8XBeqHroIIPNRDqQDelfi4L1Q9dBvSvxcF6oeuggg81EOpAN6V+LgvVD10G9K/FwXqh66CCDzUQ6kA3pX4uC9UPXQb0r8XBeqHroIIPNRDqQDelfi4L1Q9dBvSvxcF6oeuggg81EOpAN6V+LgvVD10G9K/FwXqh66CCDzUQ6kA3pX4uC9UPXQb0r8XBeqHroIIPNRDqQDelfi4L1Q9dBvSvxcF6oeuggg81EOpAN6V+LgvVD10G9C/FwXqh66CCDzUQ6kA3oX4uC9UPXR3wGw692lKJkJEtRW0mQZZUdzXLAKt1UGG6E2hQRitKvs25E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087230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965245" cy="1202485"/>
          </a:xfrm>
        </p:spPr>
        <p:txBody>
          <a:bodyPr/>
          <a:lstStyle/>
          <a:p>
            <a:r>
              <a:rPr lang="en-US" dirty="0" smtClean="0"/>
              <a:t>Competition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24835212"/>
              </p:ext>
            </p:extLst>
          </p:nvPr>
        </p:nvGraphicFramePr>
        <p:xfrm>
          <a:off x="457200" y="1219200"/>
          <a:ext cx="8229600" cy="4206240"/>
        </p:xfrm>
        <a:graphic>
          <a:graphicData uri="http://schemas.openxmlformats.org/drawingml/2006/table">
            <a:tbl>
              <a:tblPr firstRow="1" bandRow="1">
                <a:tableStyleId>{5C22544A-7EE6-4342-B048-85BDC9FD1C3A}</a:tableStyleId>
              </a:tblPr>
              <a:tblGrid>
                <a:gridCol w="2057400"/>
                <a:gridCol w="2057400"/>
                <a:gridCol w="2057400"/>
                <a:gridCol w="2057400"/>
              </a:tblGrid>
              <a:tr h="487680">
                <a:tc>
                  <a:txBody>
                    <a:bodyPr/>
                    <a:lstStyle/>
                    <a:p>
                      <a:endParaRPr lang="en-US" dirty="0">
                        <a:solidFill>
                          <a:srgbClr val="FF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2"/>
                    </a:solidFill>
                  </a:tcPr>
                </a:tc>
                <a:tc>
                  <a:txBody>
                    <a:bodyPr/>
                    <a:lstStyle/>
                    <a:p>
                      <a:pPr algn="ctr"/>
                      <a:r>
                        <a:rPr lang="en-US" dirty="0" smtClean="0"/>
                        <a:t>Medication</a:t>
                      </a:r>
                      <a:r>
                        <a:rPr lang="en-US" baseline="0" dirty="0" smtClean="0"/>
                        <a:t> for the Nation</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2"/>
                    </a:solidFill>
                  </a:tcPr>
                </a:tc>
                <a:tc>
                  <a:txBody>
                    <a:bodyPr/>
                    <a:lstStyle/>
                    <a:p>
                      <a:r>
                        <a:rPr lang="en-US" dirty="0" smtClean="0"/>
                        <a:t>Blue</a:t>
                      </a:r>
                      <a:r>
                        <a:rPr lang="en-US" baseline="0" dirty="0" smtClean="0"/>
                        <a:t> Cross Blue Shield </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2"/>
                    </a:solidFill>
                  </a:tcPr>
                </a:tc>
                <a:tc>
                  <a:txBody>
                    <a:bodyPr/>
                    <a:lstStyle/>
                    <a:p>
                      <a:r>
                        <a:rPr lang="en-US" dirty="0" smtClean="0"/>
                        <a:t>The</a:t>
                      </a:r>
                      <a:r>
                        <a:rPr lang="en-US" baseline="0" dirty="0" smtClean="0"/>
                        <a:t> Malta House </a:t>
                      </a:r>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accent2"/>
                    </a:solidFill>
                  </a:tcPr>
                </a:tc>
              </a:tr>
              <a:tr h="587791">
                <a:tc>
                  <a:txBody>
                    <a:bodyPr/>
                    <a:lstStyle/>
                    <a:p>
                      <a:r>
                        <a:rPr lang="en-US" dirty="0" smtClean="0"/>
                        <a:t>Location</a:t>
                      </a:r>
                      <a:r>
                        <a:rPr lang="en-US" baseline="0" dirty="0" smtClean="0"/>
                        <a:t> </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tx1">
                        <a:lumMod val="20000"/>
                        <a:lumOff val="80000"/>
                      </a:schemeClr>
                    </a:solidFill>
                  </a:tcPr>
                </a:tc>
                <a:tc>
                  <a:txBody>
                    <a:bodyPr/>
                    <a:lstStyle/>
                    <a:p>
                      <a:r>
                        <a:rPr lang="en-US" b="1" dirty="0" smtClean="0"/>
                        <a:t>Located</a:t>
                      </a:r>
                      <a:r>
                        <a:rPr lang="en-US" b="1" baseline="0" dirty="0" smtClean="0"/>
                        <a:t> in one space that is available to everyone</a:t>
                      </a: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tx1">
                        <a:lumMod val="40000"/>
                        <a:lumOff val="60000"/>
                      </a:schemeClr>
                    </a:solidFill>
                  </a:tcPr>
                </a:tc>
                <a:tc>
                  <a:txBody>
                    <a:bodyPr/>
                    <a:lstStyle/>
                    <a:p>
                      <a:r>
                        <a:rPr lang="en-US" dirty="0" smtClean="0"/>
                        <a:t>Multiple business place,</a:t>
                      </a:r>
                      <a:r>
                        <a:rPr lang="en-US" baseline="0" dirty="0" smtClean="0"/>
                        <a:t> no free medication</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tx1">
                        <a:lumMod val="20000"/>
                        <a:lumOff val="80000"/>
                      </a:schemeClr>
                    </a:solidFill>
                  </a:tcPr>
                </a:tc>
                <a:tc>
                  <a:txBody>
                    <a:bodyPr/>
                    <a:lstStyle/>
                    <a:p>
                      <a:r>
                        <a:rPr lang="en-US" dirty="0" smtClean="0"/>
                        <a:t>Located in different parts in the city </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tx1">
                        <a:lumMod val="20000"/>
                        <a:lumOff val="80000"/>
                      </a:schemeClr>
                    </a:solidFill>
                  </a:tcPr>
                </a:tc>
              </a:tr>
              <a:tr h="569979">
                <a:tc>
                  <a:txBody>
                    <a:bodyPr/>
                    <a:lstStyle/>
                    <a:p>
                      <a:r>
                        <a:rPr lang="en-US" dirty="0" smtClean="0"/>
                        <a:t>Service</a:t>
                      </a:r>
                      <a:r>
                        <a:rPr lang="en-US" baseline="0" dirty="0" smtClean="0"/>
                        <a:t> </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tx1">
                        <a:lumMod val="20000"/>
                        <a:lumOff val="80000"/>
                      </a:schemeClr>
                    </a:solidFill>
                  </a:tcPr>
                </a:tc>
                <a:tc>
                  <a:txBody>
                    <a:bodyPr/>
                    <a:lstStyle/>
                    <a:p>
                      <a:r>
                        <a:rPr lang="en-US" b="1" dirty="0" smtClean="0"/>
                        <a:t>No</a:t>
                      </a:r>
                      <a:r>
                        <a:rPr lang="en-US" b="1" baseline="0" dirty="0" smtClean="0"/>
                        <a:t> waiting time </a:t>
                      </a: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tx1">
                        <a:lumMod val="40000"/>
                        <a:lumOff val="60000"/>
                      </a:schemeClr>
                    </a:solidFill>
                  </a:tcPr>
                </a:tc>
                <a:tc>
                  <a:txBody>
                    <a:bodyPr/>
                    <a:lstStyle/>
                    <a:p>
                      <a:r>
                        <a:rPr lang="en-US" dirty="0" smtClean="0"/>
                        <a:t>Medication</a:t>
                      </a:r>
                      <a:r>
                        <a:rPr lang="en-US" baseline="0" dirty="0" smtClean="0"/>
                        <a:t> wait times are long at pharmacy</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tx1">
                        <a:lumMod val="20000"/>
                        <a:lumOff val="80000"/>
                      </a:schemeClr>
                    </a:solidFill>
                  </a:tcPr>
                </a:tc>
                <a:tc>
                  <a:txBody>
                    <a:bodyPr/>
                    <a:lstStyle/>
                    <a:p>
                      <a:r>
                        <a:rPr lang="en-US" dirty="0" smtClean="0"/>
                        <a:t>Waiting in line for a long time</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tx1">
                        <a:lumMod val="20000"/>
                        <a:lumOff val="80000"/>
                      </a:schemeClr>
                    </a:solidFill>
                  </a:tcPr>
                </a:tc>
              </a:tr>
              <a:tr h="1367951">
                <a:tc>
                  <a:txBody>
                    <a:bodyPr/>
                    <a:lstStyle/>
                    <a:p>
                      <a:r>
                        <a:rPr lang="en-US" dirty="0" smtClean="0"/>
                        <a:t>Selection</a:t>
                      </a:r>
                      <a:r>
                        <a:rPr lang="en-US" baseline="0" dirty="0" smtClean="0"/>
                        <a:t> </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r>
                        <a:rPr lang="en-US" b="1" dirty="0" smtClean="0"/>
                        <a:t>Donate your time after getting the medication to give back</a:t>
                      </a:r>
                      <a:r>
                        <a:rPr lang="en-US" b="1" baseline="0" dirty="0" smtClean="0"/>
                        <a:t> to your community </a:t>
                      </a:r>
                      <a:endParaRPr lang="en-US"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r>
                        <a:rPr lang="en-US" dirty="0" smtClean="0"/>
                        <a:t>You</a:t>
                      </a:r>
                      <a:r>
                        <a:rPr lang="en-US" baseline="0" dirty="0" smtClean="0"/>
                        <a:t> just have to pay for the medication</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r>
                        <a:rPr lang="en-US" dirty="0" smtClean="0"/>
                        <a:t>People</a:t>
                      </a:r>
                      <a:r>
                        <a:rPr lang="en-US" baseline="0" dirty="0" smtClean="0"/>
                        <a:t> will not just take free medication </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tx1">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21125833"/>
              </p:ext>
            </p:extLst>
          </p:nvPr>
        </p:nvGraphicFramePr>
        <p:xfrm>
          <a:off x="381000" y="5375716"/>
          <a:ext cx="8367427" cy="1281116"/>
        </p:xfrm>
        <a:graphic>
          <a:graphicData uri="http://schemas.openxmlformats.org/drawingml/2006/table">
            <a:tbl>
              <a:tblPr firstRow="1" bandRow="1">
                <a:tableStyleId>{5C22544A-7EE6-4342-B048-85BDC9FD1C3A}</a:tableStyleId>
              </a:tblPr>
              <a:tblGrid>
                <a:gridCol w="8367427"/>
              </a:tblGrid>
              <a:tr h="458156">
                <a:tc>
                  <a:txBody>
                    <a:bodyPr/>
                    <a:lstStyle/>
                    <a:p>
                      <a:pPr algn="ctr"/>
                      <a:r>
                        <a:rPr lang="en-US" sz="1600" dirty="0" smtClean="0">
                          <a:solidFill>
                            <a:schemeClr val="bg1"/>
                          </a:solidFill>
                        </a:rPr>
                        <a:t>Your Competitive</a:t>
                      </a:r>
                      <a:r>
                        <a:rPr lang="en-US" sz="1600" baseline="0" dirty="0" smtClean="0">
                          <a:solidFill>
                            <a:schemeClr val="bg1"/>
                          </a:solidFill>
                        </a:rPr>
                        <a:t> Advantages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788476">
                <a:tc>
                  <a:txBody>
                    <a:bodyPr/>
                    <a:lstStyle/>
                    <a:p>
                      <a:r>
                        <a:rPr lang="en-US" sz="1600" dirty="0" smtClean="0"/>
                        <a:t>1. My business is located in one space that is open to everyone to reach. </a:t>
                      </a:r>
                    </a:p>
                    <a:p>
                      <a:r>
                        <a:rPr lang="en-US" sz="1600" dirty="0" smtClean="0"/>
                        <a:t>2. You do not wait for a</a:t>
                      </a:r>
                      <a:r>
                        <a:rPr lang="en-US" sz="1600" baseline="0" dirty="0" smtClean="0"/>
                        <a:t> prescription from my business</a:t>
                      </a:r>
                      <a:endParaRPr lang="en-US" sz="1600" dirty="0" smtClean="0"/>
                    </a:p>
                    <a:p>
                      <a:r>
                        <a:rPr lang="en-US" sz="1600" dirty="0" smtClean="0"/>
                        <a:t>3. My business allows you</a:t>
                      </a:r>
                      <a:r>
                        <a:rPr lang="en-US" sz="1600" baseline="0" dirty="0" smtClean="0"/>
                        <a:t> to donate your time and give back to the community </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pic>
        <p:nvPicPr>
          <p:cNvPr id="7" name="Content Placeholder 9" descr="logo secondary.jpg"/>
          <p:cNvPicPr>
            <a:picLocks noChangeAspect="1"/>
          </p:cNvPicPr>
          <p:nvPr/>
        </p:nvPicPr>
        <p:blipFill>
          <a:blip r:embed="rId3" cstate="print"/>
          <a:stretch>
            <a:fillRect/>
          </a:stretch>
        </p:blipFill>
        <p:spPr>
          <a:xfrm>
            <a:off x="8419910" y="6466332"/>
            <a:ext cx="724090" cy="381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Qualifications</a:t>
            </a:r>
            <a:endParaRPr lang="en-US" dirty="0"/>
          </a:p>
        </p:txBody>
      </p:sp>
      <p:sp>
        <p:nvSpPr>
          <p:cNvPr id="3" name="Content Placeholder 2"/>
          <p:cNvSpPr>
            <a:spLocks noGrp="1"/>
          </p:cNvSpPr>
          <p:nvPr>
            <p:ph idx="1"/>
          </p:nvPr>
        </p:nvSpPr>
        <p:spPr/>
        <p:txBody>
          <a:bodyPr/>
          <a:lstStyle/>
          <a:p>
            <a:r>
              <a:rPr lang="en-US" dirty="0" smtClean="0"/>
              <a:t>Time Management </a:t>
            </a:r>
          </a:p>
          <a:p>
            <a:r>
              <a:rPr lang="en-US" dirty="0" smtClean="0"/>
              <a:t>Self Sufficient </a:t>
            </a:r>
          </a:p>
          <a:p>
            <a:r>
              <a:rPr lang="en-US" dirty="0" smtClean="0"/>
              <a:t>Donate my time to an organization that is similar to my business </a:t>
            </a:r>
          </a:p>
          <a:p>
            <a:r>
              <a:rPr lang="en-US" dirty="0" smtClean="0"/>
              <a:t>I have a M.D. and Pharm.D. degree </a:t>
            </a:r>
          </a:p>
          <a:p>
            <a:r>
              <a:rPr lang="en-US" dirty="0" smtClean="0"/>
              <a:t>Have taken a Marketing/Entrepreneurship Course</a:t>
            </a:r>
            <a:endParaRPr lang="en-US" dirty="0"/>
          </a:p>
        </p:txBody>
      </p:sp>
      <p:pic>
        <p:nvPicPr>
          <p:cNvPr id="5" name="Content Placeholder 9" descr="logo secondary.jpg"/>
          <p:cNvPicPr>
            <a:picLocks noChangeAspect="1"/>
          </p:cNvPicPr>
          <p:nvPr/>
        </p:nvPicPr>
        <p:blipFill>
          <a:blip r:embed="rId3" cstate="print"/>
          <a:stretch>
            <a:fillRect/>
          </a:stretch>
        </p:blipFill>
        <p:spPr>
          <a:xfrm>
            <a:off x="8153400" y="6323386"/>
            <a:ext cx="990600" cy="52123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Projections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3244935"/>
              </p:ext>
            </p:extLst>
          </p:nvPr>
        </p:nvGraphicFramePr>
        <p:xfrm>
          <a:off x="685800" y="2740916"/>
          <a:ext cx="8077200" cy="3611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00" y="1828800"/>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Total Units,</a:t>
            </a:r>
          </a:p>
          <a:p>
            <a:pPr lvl="0" algn="ctr">
              <a:defRPr/>
            </a:pPr>
            <a:r>
              <a:rPr lang="en-US" sz="2000" b="1" dirty="0" smtClean="0">
                <a:solidFill>
                  <a:srgbClr val="C00000"/>
                </a:solidFill>
              </a:rPr>
              <a:t>5,000</a:t>
            </a:r>
          </a:p>
        </p:txBody>
      </p:sp>
      <p:sp>
        <p:nvSpPr>
          <p:cNvPr id="8" name="TextBox 7"/>
          <p:cNvSpPr txBox="1"/>
          <p:nvPr/>
        </p:nvSpPr>
        <p:spPr>
          <a:xfrm>
            <a:off x="3733800" y="1824204"/>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Gross Revenue</a:t>
            </a:r>
          </a:p>
          <a:p>
            <a:pPr lvl="0" algn="ctr">
              <a:defRPr/>
            </a:pPr>
            <a:r>
              <a:rPr lang="en-US" sz="2000" b="1" dirty="0" smtClean="0">
                <a:cs typeface="Arial" pitchFamily="34" charset="0"/>
              </a:rPr>
              <a:t>$22,950</a:t>
            </a:r>
            <a:endParaRPr lang="en-US" sz="2000" b="1" dirty="0" smtClean="0">
              <a:solidFill>
                <a:prstClr val="black"/>
              </a:solidFill>
            </a:endParaRPr>
          </a:p>
        </p:txBody>
      </p:sp>
      <p:sp>
        <p:nvSpPr>
          <p:cNvPr id="9" name="TextBox 8"/>
          <p:cNvSpPr txBox="1"/>
          <p:nvPr/>
        </p:nvSpPr>
        <p:spPr>
          <a:xfrm>
            <a:off x="5943600" y="1829550"/>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Net Profit</a:t>
            </a:r>
          </a:p>
          <a:p>
            <a:pPr lvl="0" algn="ctr">
              <a:defRPr/>
            </a:pPr>
            <a:r>
              <a:rPr lang="en-US" sz="2000" b="1" dirty="0" smtClean="0">
                <a:cs typeface="Arial" pitchFamily="34" charset="0"/>
              </a:rPr>
              <a:t>$7,004</a:t>
            </a:r>
            <a:endParaRPr lang="en-US" sz="2000" b="1" dirty="0" smtClean="0">
              <a:solidFill>
                <a:prstClr val="black"/>
              </a:solidFill>
            </a:endParaRPr>
          </a:p>
        </p:txBody>
      </p:sp>
      <p:pic>
        <p:nvPicPr>
          <p:cNvPr id="7" name="Content Placeholder 9" descr="logo secondary.jpg"/>
          <p:cNvPicPr>
            <a:picLocks noChangeAspect="1"/>
          </p:cNvPicPr>
          <p:nvPr/>
        </p:nvPicPr>
        <p:blipFill>
          <a:blip r:embed="rId4" cstate="print"/>
          <a:stretch>
            <a:fillRect/>
          </a:stretch>
        </p:blipFill>
        <p:spPr>
          <a:xfrm>
            <a:off x="8153400" y="6336768"/>
            <a:ext cx="990600" cy="52123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965245" cy="1202485"/>
          </a:xfrm>
        </p:spPr>
        <p:txBody>
          <a:bodyPr/>
          <a:lstStyle/>
          <a:p>
            <a:r>
              <a:rPr lang="en-US" dirty="0" smtClean="0"/>
              <a:t>Start-up Funds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45772146"/>
              </p:ext>
            </p:extLst>
          </p:nvPr>
        </p:nvGraphicFramePr>
        <p:xfrm>
          <a:off x="1066800" y="1371600"/>
          <a:ext cx="7162801" cy="3657600"/>
        </p:xfrm>
        <a:graphic>
          <a:graphicData uri="http://schemas.openxmlformats.org/drawingml/2006/table">
            <a:tbl>
              <a:tblPr/>
              <a:tblGrid>
                <a:gridCol w="2302329"/>
                <a:gridCol w="3532033"/>
                <a:gridCol w="1328439"/>
              </a:tblGrid>
              <a:tr h="41483">
                <a:tc>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Item</a:t>
                      </a:r>
                      <a:endParaRPr lang="en-US" sz="1600" b="1" dirty="0">
                        <a:solidFill>
                          <a:schemeClr val="bg1"/>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Why Needed</a:t>
                      </a:r>
                      <a:endParaRPr lang="en-US" sz="1600" b="1" dirty="0">
                        <a:solidFill>
                          <a:schemeClr val="bg1"/>
                        </a:solidFill>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41483">
                <a:tc>
                  <a:txBody>
                    <a:bodyPr/>
                    <a:lstStyle/>
                    <a:p>
                      <a:pPr marL="0" marR="0">
                        <a:spcBef>
                          <a:spcPts val="0"/>
                        </a:spcBef>
                        <a:spcAft>
                          <a:spcPts val="0"/>
                        </a:spcAft>
                      </a:pPr>
                      <a:r>
                        <a:rPr lang="en-US" sz="1600" dirty="0" smtClean="0">
                          <a:latin typeface="+mn-lt"/>
                          <a:ea typeface="Times New Roman"/>
                          <a:cs typeface="Times New Roman"/>
                        </a:rPr>
                        <a:t>Building</a:t>
                      </a:r>
                      <a:r>
                        <a:rPr lang="en-US" sz="1600" baseline="0" dirty="0" smtClean="0">
                          <a:latin typeface="+mn-lt"/>
                          <a:ea typeface="Times New Roman"/>
                          <a:cs typeface="Times New Roman"/>
                        </a:rPr>
                        <a:t> Space</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smtClean="0">
                          <a:latin typeface="+mn-lt"/>
                          <a:ea typeface="Times New Roman"/>
                          <a:cs typeface="Times New Roman"/>
                        </a:rPr>
                        <a:t>To</a:t>
                      </a:r>
                      <a:r>
                        <a:rPr lang="en-US" sz="1600" baseline="0" dirty="0" smtClean="0">
                          <a:latin typeface="+mn-lt"/>
                          <a:ea typeface="Times New Roman"/>
                          <a:cs typeface="Times New Roman"/>
                        </a:rPr>
                        <a:t> run my business out of  600sq</a:t>
                      </a:r>
                      <a:endParaRPr lang="en-US" sz="16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$850.00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Medication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a:t>
                      </a:r>
                      <a:r>
                        <a:rPr lang="en-US" sz="1600" baseline="0" dirty="0" smtClean="0">
                          <a:latin typeface="+mn-lt"/>
                          <a:ea typeface="Times New Roman"/>
                          <a:cs typeface="Times New Roman"/>
                        </a:rPr>
                        <a:t> supply the people medication </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Already</a:t>
                      </a:r>
                      <a:r>
                        <a:rPr lang="en-US" sz="1600" baseline="0" dirty="0" smtClean="0">
                          <a:latin typeface="+mn-lt"/>
                          <a:ea typeface="Times New Roman"/>
                          <a:cs typeface="Times New Roman"/>
                        </a:rPr>
                        <a:t> Owned</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Phone</a:t>
                      </a:r>
                      <a:r>
                        <a:rPr lang="en-US" sz="1600" baseline="0" dirty="0" smtClean="0">
                          <a:latin typeface="+mn-lt"/>
                          <a:ea typeface="Times New Roman"/>
                          <a:cs typeface="Times New Roman"/>
                        </a:rPr>
                        <a:t>/ Computer </a:t>
                      </a:r>
                      <a:endParaRPr lang="en-US" sz="16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Have</a:t>
                      </a:r>
                      <a:r>
                        <a:rPr lang="en-US" sz="1600" baseline="0" dirty="0" smtClean="0">
                          <a:latin typeface="+mn-lt"/>
                          <a:ea typeface="Times New Roman"/>
                          <a:cs typeface="Times New Roman"/>
                        </a:rPr>
                        <a:t> to contact and spread information</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Already owned</a:t>
                      </a:r>
                      <a:r>
                        <a:rPr lang="en-US" sz="1600" baseline="0" dirty="0" smtClean="0">
                          <a:latin typeface="+mn-lt"/>
                          <a:ea typeface="Times New Roman"/>
                          <a:cs typeface="Times New Roman"/>
                        </a:rPr>
                        <a:t> </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7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DBA</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Secure</a:t>
                      </a:r>
                      <a:r>
                        <a:rPr lang="en-US" sz="1600" baseline="0" dirty="0" smtClean="0">
                          <a:latin typeface="+mn-lt"/>
                          <a:ea typeface="Times New Roman"/>
                          <a:cs typeface="Times New Roman"/>
                        </a:rPr>
                        <a:t> my business name </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Paperwork</a:t>
                      </a:r>
                      <a:r>
                        <a:rPr lang="en-US" sz="1600" baseline="0" dirty="0" smtClean="0">
                          <a:latin typeface="+mn-lt"/>
                          <a:ea typeface="Times New Roman"/>
                          <a:cs typeface="Times New Roman"/>
                        </a:rPr>
                        <a:t> </a:t>
                      </a:r>
                      <a:endParaRPr lang="en-US" sz="16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www.probonopartner.org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mn-ea"/>
                          <a:cs typeface="+mn-cs"/>
                        </a:rPr>
                        <a:t>Website</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Advertising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$8.00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542">
                <a:tc>
                  <a:txBody>
                    <a:bodyPr/>
                    <a:lstStyle/>
                    <a:p>
                      <a:pPr marL="0" marR="0" algn="r">
                        <a:spcBef>
                          <a:spcPts val="0"/>
                        </a:spcBef>
                        <a:spcAft>
                          <a:spcPts val="0"/>
                        </a:spcAft>
                      </a:pPr>
                      <a:r>
                        <a:rPr lang="en-US" sz="1600" baseline="0" dirty="0" smtClean="0">
                          <a:latin typeface="+mn-lt"/>
                          <a:ea typeface="Times New Roman"/>
                          <a:cs typeface="Times New Roman"/>
                        </a:rPr>
                        <a:t> </a:t>
                      </a: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Expenditures</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$1,810.00</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0668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Emergency Fund</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$1,000.00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62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Reserve for Fixed Expenses</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$500.00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625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Investment</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$3,368.00</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37828987"/>
              </p:ext>
            </p:extLst>
          </p:nvPr>
        </p:nvGraphicFramePr>
        <p:xfrm>
          <a:off x="914400" y="5105399"/>
          <a:ext cx="7117079" cy="767716"/>
        </p:xfrm>
        <a:graphic>
          <a:graphicData uri="http://schemas.openxmlformats.org/drawingml/2006/table">
            <a:tbl>
              <a:tblPr/>
              <a:tblGrid>
                <a:gridCol w="2718884"/>
                <a:gridCol w="204202"/>
                <a:gridCol w="1397997"/>
                <a:gridCol w="635453"/>
                <a:gridCol w="2160543"/>
              </a:tblGrid>
              <a:tr h="238125">
                <a:tc gridSpan="5">
                  <a:txBody>
                    <a:bodyPr/>
                    <a:lstStyle/>
                    <a:p>
                      <a:pPr marL="0" marR="0" algn="ctr">
                        <a:spcBef>
                          <a:spcPts val="0"/>
                        </a:spcBef>
                        <a:spcAft>
                          <a:spcPts val="0"/>
                        </a:spcAft>
                      </a:pPr>
                      <a:r>
                        <a:rPr lang="en-US" sz="1600" b="1" dirty="0" smtClean="0">
                          <a:solidFill>
                            <a:schemeClr val="bg1"/>
                          </a:solidFill>
                          <a:latin typeface="+mn-lt"/>
                          <a:ea typeface="Times New Roman"/>
                        </a:rPr>
                        <a:t>ROI: Return on Investment</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1938">
                <a:tc>
                  <a:txBody>
                    <a:bodyPr/>
                    <a:lstStyle/>
                    <a:p>
                      <a:pPr marL="0" marR="0" algn="ctr" defTabSz="914400" rtl="0" eaLnBrk="1" latinLnBrk="0" hangingPunct="1">
                        <a:spcBef>
                          <a:spcPts val="0"/>
                        </a:spcBef>
                        <a:spcAft>
                          <a:spcPts val="0"/>
                        </a:spcAft>
                      </a:pPr>
                      <a:r>
                        <a:rPr lang="en-US" sz="1600" kern="1200" dirty="0" smtClean="0">
                          <a:solidFill>
                            <a:schemeClr val="tx1"/>
                          </a:solidFill>
                          <a:latin typeface="+mn-lt"/>
                          <a:ea typeface="Times New Roman"/>
                          <a:cs typeface="+mn-cs"/>
                        </a:rPr>
                        <a:t>$7,004.00</a:t>
                      </a:r>
                      <a:endParaRPr lang="en-US" sz="1600" kern="1200" dirty="0">
                        <a:solidFill>
                          <a:schemeClr val="tx1"/>
                        </a:solidFill>
                        <a:latin typeface="+mn-lt"/>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207%</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kern="1200" dirty="0" smtClean="0">
                          <a:solidFill>
                            <a:schemeClr val="tx1"/>
                          </a:solidFill>
                          <a:latin typeface="+mn-lt"/>
                          <a:ea typeface="Times New Roman"/>
                          <a:cs typeface="+mn-cs"/>
                        </a:rPr>
                        <a:t>$</a:t>
                      </a:r>
                      <a:r>
                        <a:rPr lang="en-US" sz="1600" b="1" dirty="0" smtClean="0">
                          <a:latin typeface="Calibri"/>
                          <a:ea typeface="Times New Roman"/>
                        </a:rPr>
                        <a:t>2.07</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1938">
                <a:tc>
                  <a:txBody>
                    <a:bodyPr/>
                    <a:lstStyle/>
                    <a:p>
                      <a:pPr marL="0" marR="0" algn="ctr">
                        <a:spcBef>
                          <a:spcPts val="0"/>
                        </a:spcBef>
                        <a:spcAft>
                          <a:spcPts val="0"/>
                        </a:spcAft>
                      </a:pPr>
                      <a:r>
                        <a:rPr lang="en-US" sz="1600" dirty="0" smtClean="0">
                          <a:latin typeface="+mn-lt"/>
                          <a:ea typeface="Times New Roman"/>
                        </a:rPr>
                        <a:t>$3,368.00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13979851"/>
              </p:ext>
            </p:extLst>
          </p:nvPr>
        </p:nvGraphicFramePr>
        <p:xfrm>
          <a:off x="914400" y="5867399"/>
          <a:ext cx="7162800" cy="838202"/>
        </p:xfrm>
        <a:graphic>
          <a:graphicData uri="http://schemas.openxmlformats.org/drawingml/2006/table">
            <a:tbl>
              <a:tblPr/>
              <a:tblGrid>
                <a:gridCol w="2667000"/>
                <a:gridCol w="274863"/>
                <a:gridCol w="1406979"/>
                <a:gridCol w="639536"/>
                <a:gridCol w="2174422"/>
              </a:tblGrid>
              <a:tr h="261938">
                <a:tc gridSpan="5">
                  <a:txBody>
                    <a:bodyPr/>
                    <a:lstStyle/>
                    <a:p>
                      <a:pPr marL="0" marR="0" algn="ctr">
                        <a:spcBef>
                          <a:spcPts val="0"/>
                        </a:spcBef>
                        <a:spcAft>
                          <a:spcPts val="0"/>
                        </a:spcAft>
                      </a:pPr>
                      <a:r>
                        <a:rPr lang="en-US" sz="1600" b="1" dirty="0" smtClean="0">
                          <a:solidFill>
                            <a:schemeClr val="bg1"/>
                          </a:solidFill>
                          <a:latin typeface="+mn-lt"/>
                          <a:ea typeface="Times New Roman"/>
                        </a:rPr>
                        <a:t>ROS:</a:t>
                      </a:r>
                      <a:r>
                        <a:rPr lang="en-US" sz="1600" b="1" baseline="0" dirty="0" smtClean="0">
                          <a:solidFill>
                            <a:schemeClr val="bg1"/>
                          </a:solidFill>
                          <a:latin typeface="+mn-lt"/>
                          <a:ea typeface="Times New Roman"/>
                        </a:rPr>
                        <a:t> Return on Sales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88132">
                <a:tc>
                  <a:txBody>
                    <a:bodyPr/>
                    <a:lstStyle/>
                    <a:p>
                      <a:pPr marL="0" marR="0" algn="ctr">
                        <a:spcBef>
                          <a:spcPts val="0"/>
                        </a:spcBef>
                        <a:spcAft>
                          <a:spcPts val="0"/>
                        </a:spcAft>
                      </a:pPr>
                      <a:r>
                        <a:rPr lang="en-US" sz="1600" dirty="0" smtClean="0">
                          <a:latin typeface="+mn-lt"/>
                          <a:ea typeface="Times New Roman"/>
                        </a:rPr>
                        <a:t>$7,004.00</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30%</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kern="1200" dirty="0" smtClean="0">
                          <a:solidFill>
                            <a:schemeClr val="tx1"/>
                          </a:solidFill>
                          <a:latin typeface="+mn-lt"/>
                          <a:ea typeface="Times New Roman"/>
                          <a:cs typeface="+mn-cs"/>
                        </a:rPr>
                        <a:t>$</a:t>
                      </a:r>
                      <a:r>
                        <a:rPr lang="en-US" sz="1600" b="1" dirty="0" smtClean="0">
                          <a:latin typeface="Calibri"/>
                          <a:ea typeface="Times New Roman"/>
                        </a:rPr>
                        <a:t>0.30</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88132">
                <a:tc>
                  <a:txBody>
                    <a:bodyPr/>
                    <a:lstStyle/>
                    <a:p>
                      <a:pPr marL="0" marR="0" algn="ctr" defTabSz="914400" rtl="0" eaLnBrk="1" latinLnBrk="0" hangingPunct="1">
                        <a:spcBef>
                          <a:spcPts val="0"/>
                        </a:spcBef>
                        <a:spcAft>
                          <a:spcPts val="0"/>
                        </a:spcAft>
                      </a:pPr>
                      <a:r>
                        <a:rPr lang="en-US" sz="1600" kern="1200" dirty="0" smtClean="0">
                          <a:solidFill>
                            <a:schemeClr val="tx1"/>
                          </a:solidFill>
                          <a:latin typeface="+mn-lt"/>
                          <a:ea typeface="Times New Roman"/>
                          <a:cs typeface="+mn-cs"/>
                        </a:rPr>
                        <a:t>$22,950.00</a:t>
                      </a:r>
                      <a:endParaRPr lang="en-US" sz="1600" kern="1200" dirty="0">
                        <a:solidFill>
                          <a:schemeClr val="tx1"/>
                        </a:solidFill>
                        <a:latin typeface="+mn-lt"/>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8" name="Content Placeholder 9" descr="logo secondary.jpg"/>
          <p:cNvPicPr>
            <a:picLocks noChangeAspect="1"/>
          </p:cNvPicPr>
          <p:nvPr/>
        </p:nvPicPr>
        <p:blipFill>
          <a:blip r:embed="rId3" cstate="print"/>
          <a:stretch>
            <a:fillRect/>
          </a:stretch>
        </p:blipFill>
        <p:spPr>
          <a:xfrm>
            <a:off x="8153400" y="6323386"/>
            <a:ext cx="990600" cy="52123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p:txBody>
          <a:bodyPr>
            <a:normAutofit/>
          </a:bodyPr>
          <a:lstStyle/>
          <a:p>
            <a:r>
              <a:rPr lang="en-US" dirty="0"/>
              <a:t>W</a:t>
            </a:r>
            <a:r>
              <a:rPr lang="en-US" dirty="0" smtClean="0"/>
              <a:t>ill grow to have multiple operational redistribution buildings all over the northeast, then develop into more parts of the country</a:t>
            </a:r>
          </a:p>
          <a:p>
            <a:pPr marL="0" indent="0">
              <a:buNone/>
            </a:pPr>
            <a:endParaRPr lang="en-US" dirty="0" smtClean="0"/>
          </a:p>
          <a:p>
            <a:r>
              <a:rPr lang="en-US" dirty="0" smtClean="0"/>
              <a:t>Plans for Philanthropy Migrant </a:t>
            </a:r>
            <a:r>
              <a:rPr lang="en-US" dirty="0"/>
              <a:t>F</a:t>
            </a:r>
            <a:r>
              <a:rPr lang="en-US" dirty="0" smtClean="0"/>
              <a:t>arm Workers  </a:t>
            </a:r>
            <a:endParaRPr lang="en-US" dirty="0"/>
          </a:p>
          <a:p>
            <a:pPr marL="0" indent="0">
              <a:buNone/>
            </a:pPr>
            <a:r>
              <a:rPr lang="en-US" dirty="0" smtClean="0"/>
              <a:t>   (5% net profit) </a:t>
            </a:r>
            <a:endParaRPr lang="en-US" dirty="0"/>
          </a:p>
        </p:txBody>
      </p:sp>
      <p:pic>
        <p:nvPicPr>
          <p:cNvPr id="4" name="Content Placeholder 9" descr="logo secondary.jpg"/>
          <p:cNvPicPr>
            <a:picLocks noChangeAspect="1"/>
          </p:cNvPicPr>
          <p:nvPr/>
        </p:nvPicPr>
        <p:blipFill>
          <a:blip r:embed="rId3" cstate="print"/>
          <a:stretch>
            <a:fillRect/>
          </a:stretch>
        </p:blipFill>
        <p:spPr>
          <a:xfrm>
            <a:off x="8077200" y="6341847"/>
            <a:ext cx="980948" cy="516153"/>
          </a:xfrm>
          <a:prstGeom prst="rect">
            <a:avLst/>
          </a:prstGeom>
        </p:spPr>
      </p:pic>
      <p:sp>
        <p:nvSpPr>
          <p:cNvPr id="5" name="AutoShape 2" descr="data:image/jpeg;base64,/9j/4AAQSkZJRgABAQAAAQABAAD/2wCEAAkGBg8PDw8PDw8PDw4NDg0PDw8ODg8PDw8PFBAVFBUQFRYXHSYeFxkkGRQUHy8gIycpLCwsFR4xNTAqNScrLCkBCQoKDgwOFA8PFyocHBwpKSkpLSkpKSkpKSkpKSkpKSkpKSksKSkpKSwsKSkpKSkpKSkpKSkpKSkpKSkpKSwpKf/AABEIALcBEwMBIgACEQEDEQH/xAAcAAACAgMBAQAAAAAAAAAAAAABAwACBAUGBwj/xABEEAACAQMBBAYGBwcDAgcAAAABAgADBBESBQYhMRMiQVFhcQcygZGhsRRCUnKSwdEVIzNTYrLhk6Lxc/AIFiRDRGOC/8QAGAEBAQEBAQAAAAAAAAAAAAAAAAECAwT/xAAdEQEBAQADAQEBAQAAAAAAAAAAARECEiFRMWEy/9oADAMBAAIRAxEAPwDt6aR6LK01mQiz0PKKLGqsirGASNIBLAQgSyiRUEuBIFlgJFQCWAhAhAhUEMOIQJBAJYSASwEihCBCBLAQoQwgQ4kAhhAkxChiGHEOIAEktiTEASQ4kxIoQS2JMQKwYl8QYlRQiLYR5EqVgYrLFOsymWKZZpmsUrBHFZJWWmRZkIsqix6rNMoqy4WELLgSKAEsBCFlwsigBLAQhZYCRQxLASASwEKGJYCELLASKriWAlgIQsgGIQIYi7bqHBCkjmYGh3p34t7AYZg1Q+qg4sT5TkG3qv7n94ClCnzAPFsThPSVs+pb3JrdMazOeZ5J4DHZOSqbbvKgC9I4HLAOBOnkc/eT6D3R35WrV+jVXVqnYR2zu58yej+yq/T7YgsW15Y8T1ccZ9OUl6o8hM8vrfD4mIcQ4gNRR2j3zDaYhxKG4Qdsr9MTxg03EmIprsAZIIA7Wwo954RdHalJzhWDfcIqAeZXIEYbGTiTEmsd4gNZR2iAcSYiam0KS83UebATDrby2i869L8ay5U2NjiAiaSpvnafVfX9xXb5CY774g/w6Fw/3baufyl61O0dAVimSc1V3kvW/h2Nz5miV/uImJXu9rPytqqZ72t1+bS9WbydXpknm15e7USoylKmRjlcW/aAe+Ca6s9/47hFjVWFUjVSBVVlgsuElwkjSgWXAlgssEkVULCFlwssEkVQLLAS4WELIK4hCy4WELC4qBE/SQW0g+Z7pa+JWk5XmFJE8lpelBEdqVenVRw5UkKTnj2TXGazyuPVtpXiUKTOeLaTpA5sewTiFsdo37DpX6Kj9inkEjxabfY9+Kyq5oVmHNdY/WbkVLk/w6KIP/sfT8gZf8s/6cTvh6Pqle3WjQCDBBLPnPvnO7N9Drrg16qqo56VPzM9kSqyrmoqKwHHD5HvIE5DeTekVFeiGpKp4HS5qP8ACJbSyQNhbH2Zs7rdJT144s7LmZ+2t/6NGh0ttTN23SJT00mQac/WJJwAOHvnmb2VPP7uhUqnv6M495EytmbLrVCade2qLQPFTSKq6vw44J4jHCavFmc7Px1x3tqtqdqtkmTkJUv6fU4er1VnK7Z9LNxSqtSo0qNYLpHS0a2qk2eWlnUZ49vgZfau6VlRp9I63ZXj6jIxHDtGOc5uls/ZjrrprVIGD16yoeGQOGc9sYadcelvaLDIWigxnjWpcsZ7Fzy4ytX0q3TDDPRU8iA20KnHlyDIvx7Zq7u4sKXAWiPgAcbktyAHLHcoiU29RUEpZW6ns1I1Qk578+JkxdbA+kStkFHYtz/dbOsUPfwer0zSyelLaXSpoaqapKqgubk6NXIZp0xSp/iUiaqht25uqlKlQFNOmq06KlUppTFRzpVSx48xPX9yvRzbLQSvVZbi4bOaj0kJpMrFWprnOCGBGfCS4s1yFTaW8bBS1QlquskIioKQVymMaQBkgnIzkYOeMibG21V41a74PYaxH9s9P2obGyXVcVcHGQpbrHxx3eM4ep6VrbpHSlSthTQgCrXq1lDHtARKbMcHIzy4Sys2MW03WuF41GpOf6zUf5mb6ytrmkB0Ytlx2ra5PzmkPpcWlWwUt7ikaeR9FWumh8j1jVALcM8gJuNjb9394yPbbLqvbhwHYGmoYdqhqhxnj2HMup1bEV9pHlWZf+nbUx8xD9H2k3O4uvYKafITV7X9M6UKtWitsuqjUemekuMdZWKngqHu75obr053B9QWlPyStVPxZR8JN/jWT67B93rx/WqXTedww+RiTuNUb1lJ+/Wdvznnd56Zb1v/AJZX/pW9FPicmax/ShdNnVe3h8rjT/aI2mT+vVT6Oz/Lo/GSeNv6Q65J/wDVXh8fpdWGOx1nx9HIIwRaxgmWlxLCUEsJFMEsJQSwMKuIZQGWBkVcQiUzDmRV4cymYcwLMARg8jPPN6LnZ1pWxVFPWetyBIM7naN10dGo/wBhGPuE+TN6dt1LqvUqOxLMzEknkM8FE3x89Y5++PWto793zFKez6dMo50qxb8o87vbzXGNd0lJT2Kx/KeI2G2K9LBpVWGggjjyI5GfUO4O9BvbCjWcfvNOl/vDgZd+Mzj9a/Zm49wEAuaiVH7WOo59829vuei9qj7qCbsXPhLivJ25NThxa+nu5THMk/CS7sra3o1a9RSUoU6lV8ZY6UUscDtOBNl0vhFXgD06ikcGRgc92OMztXI802p6U7Y29Y0bUaSugGo69IC6BgzUhx0YI45mtvtnU0sr1HFNqitRuKVZdJapQrKxTSPqqM44cMjwE8k3hvWW8udGAn0i4ZE5hFNVsKM8RibIb01qlkgqE5o67cPg4NE4dE8cHXj2TpK52VgVar4OGYHK8mPLjwmoqEitlskhkPWOTwIm2oPrfBPME4x7eExNq22H1DsXPHhyP+ZmtRawujTpFVbQ6XFN0flpZNfHPgdM9D2J6Xqtps+jaUcVbg17nVWYlm/eVOkDcRgktUbv5e2cHsnZD3Zr0aekVOlBUscDBJ/xMy73WNkaYubinTNTUVxSL8BjPl2RhbGzuto17ks+0KzHUc9FrVQefF+0+3v5TntuV1R1FH1NHIAgBtRyBkDvE6bZuy9nVThLiqzdwSjn3ZM2txuLaVtOqpX6gIxUCrwJ7MD/ALzNZaxLJXnmy7hmd8kZWhXcZ70QuP7Zd96rw6QbmtpTgq9LU0qO4AnAHlO/bcmxpDqZDP8Au9RYk4cFCOPeGx7Yqn6PrVeYz5kyda134vNb2+qVKlR2dnZ3ZmZmLMxJJLEnmTMc1DNrvBs1aF1WpIOojDTk54FQfmZiUdn1H4JTZj3KpY/CYyuksYmTBxnQW25O0qv8Oxu28ratj36Zt7P0RbZqkYsaiA9tVqdID8TAyYa4jEk9Up/+H7ahAJq2ak81NaoSPDghEkuLr3ameA8pcRKHEYGm3MwGWBiw0IaRTcw6orMOZA7VDqidUOqFO1Sa4nVDmMNMNWLe4MEqUgY945qI6Hk6ke+fMu+e7dS0uKlN1IUsTTfHVZc8OM+nmtM9s0O8OyKFwppVFDjtJHETUy+MXZ6+aNk7Meo4p01L1HIAVeM+otw9gCxsKNBiNYXU/wB48T85z+wt07WyfXRpgMeZPEzrqV2GGYsyE5bW0yvhDqE1f0xe8e+WF4veJnq12bLUJGwQR3gj3zAF0PCEXY8IxezwXeS/o2V1WpJY02YHUGcYU5zxHDiM5Gc9hizb1r+wrvUo0qJSqoorSUoeCZYnJP2l909cu9xtn167XFRHao7Bs9JkKefVB5DOTjvJnP7UoWtHpbSm2Cr1HIZmJIfrAl+RPPt7J0nrjZjyLZ9i6/xNXAEYOcyl9ahj6ueq3h2Z/KbzadzRpOQc+zL/ACzNBX2umoYR2x/Tp7MdslxZtW2FhDeahhHtG45PPSGBz2cRO09D26NtfPepe2/SItO3ak51AZLODg+I0+6cdRao61NFBQKlLo2YuoPLGeJJnonob2xQsqNak7MKlR0NSrUdRSUICqqMnnxPwkxrfrYbd9A1uxL2dU0+0U2JGD4E5/KcRtrdHa9joVuleiW0KSS2GPIdUk8cYHZynsVx6R7FG09MrnOOorEe/lNlR3st3UtTYVCBnSjAv7BHp48dtNwNq1KfSfRaqupDKKjohJUg8ATnsm0XY+1qhwuz7gZ7ahSkP9xE9gtr1Kq6lPDJHZwI5jhGaxHanWVze5m7K0LVReW1t9KNSqzNopVX0lsqC+OJA4c506MijCgKO5RgfCLJlZn9b/DzWHfKGsO+JIlSsYab0474ZilZJcZ0kGXDReYQZpDNUIaLzLCQMDQ6ovMOYUwGHMWDDmQMzDmL1SaoDNUOqK1Q6oDdU52u5Dtnnmb4NNPtWkdWoDge6a4s8mN0k2WxnGH1DIJmvsrbWeJxjsMyWsK65KYx3CW/GZ9bqteU1GTTyB3BTMA7atj/AOyc/cSYlKvVHCouPMGHo6R5gZk6xvtWLeX1NcuzClTyBl2VAMnHMnExX25RzinUDnvJOD5dh9hMRvhsJLi30rpbQyuUPHVjlgd45zmKW3ryiOjS5wAeAcUdQ8DrGZph0W1t46y02KBM4PV44InDWu+Nem5Vkt1TsVqdPq9vM8feZtKu9W0zyuwBhuQtR5clnKXGy6LszVOjLNnrFU56QOXAc8n3QeNhvTt2hUTPTqGIHVpOhXOO0KOHtM4QMjN/FAHPJJPwXM6S4tLcaQHXAJOOqQOsSBgHu0j3xlKjarji7Yx/DRuPBO3T/S34pm+rLjD2fRQEEmpUA7reqQef8zSOw+4zpTtmmF6tsuQQNL1qVHK6dWeHScOI4Yzx85pnvLcfUqE4+saaccNx9b+onlANog8EpKM55sX548FHZ3ymr7RDVCDTFBMONS0vpFUsvi1QKo9iRWzLa5Vxh3qsudKEkIAe3SpHDz4TNo7Mq1iOkrLTpnng5HuXV856LubsextuNNlq1iOLOuD7ASfnGJrF3E2fdWyvVuH6tRAlKgBgU116i2BwBJP+Z1X7VA75mNcA/VES6Iewe6FJ/bC95k/a6/alKuz6bdpmJV3fpN9dx5Ey+J6zxtYfah/an9Q980tTdOmeVSr+MzGqbnDsqVfa/wDiMhtdF+1R9oe+Ccud0H+0/wCOSMibXYB4dcVqh1SNHB4RUidUIMB+uTXEhodUina4dUUGh1QGhodUUGh1QGZhzFapNUKcGkJHbE65NUhqzUU7sHwkUlfVY+3jKapMyoa97UP2T7DNPtFKjE8B7Js8yRPC+uNu9n1FwzMwXPEAnj24mo2tSeoRgVFAXA0nBz7c5HnPQNpWfS0iq8GHFfMdk5nTWUlTTYEfVZc+7vHlNy652Y4etuzUfOKrr4NRpn4gTEO5Vznq1k/Ao+azvqtcr61PT5qV+cWKynsjIa4b/wAlX/ZcEeVTT8os+jm6f17kH71VmnfF17vj/wB98HSL3H3x1i9q4ql6MD9a4QeQJmdS9H9JfWuHP3R+s6Y1k+yT7TB0meVMn2MYyJtaejuvb0+Rqt5vpHwmzsLGmjAgaMdoJJx3ZMZVLqNRplQO1hp+cXb9JVOKYJ+4pOPdKjo7DbCjqEZJPVGOzBPu4TYrtBO6c2NlVaeDpYv2t2AY5YjENTtJHmJMa2ukF7Tlhcoe0TRLTc8nQ+fCW+j1vsqfJpMXW+1r3iDA75oGWsOdNvYQYlrt15ioP/yYw7OkxJOY/ax+0fcZIw7N7qhDxGuENAfrhDTH1SwaA/VLBpj6oQ0DI1Q65jhpbVIp2uHXEZkzGB+uTXFZkBgN1Q6orMOYDNUOqLzJmAzMgMpmHMBgaEkHgQCO4jIisywMil3FSlTA1Maeo4Gl2TJ8gZz+0LOlVrIKVUln1ai/eMY5AeMfvbno1wMnjjw4jjOatb56boTnqnPHPfNyMcq2G0LdaJ0H1xzOpscs8sTAarj/AJMz95n/AH2ftKp/2iaevU4j7olZrMF2cZ4cPFs/OOtayGqq1caDjkBk55DiDNaKnUb2fMSVmLFSATpC8QCewGB6GmyLamCejXA4kvjHtHKYd7vPTp9WmMgc2AAUeXfOTv8AeOvWyDy4+Pw5TFpWrPxdjju5mZk+tXl8dJZ73seFTn3hQR/zMuntKnUGvWoLE8GKgjHDlOXFljkZahSxqBP1j8hNYmuiG0aVPU9Uq1PGOphjkngeEW+8Vh3VR5Lj85zm0AAmcZ4iazWPsj3mTDXYvvHZ9jXA8gP1iH3lt+ypce1KZ/OcmXX7PxMqzL3fEwa6o7x0f5lT/RX9ZJyJZe74ySj0kNLaojXCGkU7VLBojVCGgZGqENEhoQ0B4aHMSGlsyBuZAYvMIMKbmTMoDDAvqk1SkIgXzDmVhEgtmHMqIYUQZYSksDA0e+DFaKOvNWwe7B/zicgdqvjsnab0U6j0NKIXDEK+BkqMhg3vX4zkrbZJ6SkjjC1GUE4PAcyPPAmoxf1sN4j1qWefQ0s/hE09wfV+4JvN7hiqO7QuPLiPymhuDwT7v5ypRRuo3kP7hGfTWTAHLSv9oiaZ6reX5iAoWBIUsFQFiPqrqC5Phkge2A+lctxxx9g4S5v6neR7J0e0dyVPWoOVY8dLcifAznb2hVt2xUpkDPPB0kRpZhB2hU75Hu30hvtFvhj9YhaDt6qOR3hWIgcnAXkVZsg9XGQvf5QDVuWYYPKK1RybPqt6oRiQSFSrSdzjjwVWJ7O6VOy7j+TV/wBN/wBIUgtKM0edm1/5NX/Tf9Ip9n1v5VT8DfpIElpJf9nVv5dT8DfpJA9EhBitUOuUNzCDFhpZTAcJYRQMuDIGCXETql1aFXlhKZhBkDBDKAw5hVoRK5hzAuIZQGHMC0MrmTMguIZQGHMKvqA4k4ml23fowpkZxSrJU5HLAAg498m3b1qbUuOEIbVkE5zwxwmtq3KYytRT4cT85qRm1j7xXiV2VqeeCgHPDtJ/OaaomQoHYCD75s6tyCMZH4GmGyD7Q/3fpKyRTpkA+IIj9l3PRVAzeroKupzpYHsPeO32QDA+t8GMVUdcYySPID84HfWW20qAEHIyACOHhyme6q4wQGB755lbbUakwCEhMjIXBLeGTO53dq1Go5qKyDOEDZ1Fcesc8eJzM2Nym0tg26cFV1HctaqB8GgG71qCT0QJY5JYsxz5kzPLQapFItdm0aTaqdMK2MZGZkl5TMBMAl4tnkYxTNKgmrJElpJUatTDmKBh1ysnqZcGY6tGK8KyBLAxAqS4eA3MupidUIaQPzCDFBpYNCmAywMUGlg0BuZMxeYcyBgMOZQGWBhVsw5lcyZgXzDmLzDmBS9s0rIUfODxBU4ZT3iaSrurj1W1AeOhj8CJ0AMOYMcdcbtVw3Up5XhjU41cPIYiTu5c/wAnw/iAdmO6dvmENGpjjqe59Y8wik881WPyT85sbTcymP4rg+CIxPvZ8f7Z0GqDMLhVnYUKH8GkqnlqYKW+AEfqlcyZkBzJBmDMoOZUtITFsYBLRLtCzRTtKipaSLLyQjAPLMUXkklSrK8YrQyQLqYwGSSBYGWBgkgMDSwMkkirAwgySQLAw5kkhVgYcySQDqhDQSQLZhzBJICGl8ySQqZgzDJAGYcwyQKyZkkgTMGZJIALRTNJJKhLtEVHkkhCC8kkkqP/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data:image/jpeg;base64,/9j/4AAQSkZJRgABAQAAAQABAAD/2wCEAAkGBg8PDw8PDw8PDw4NDg0PDw8ODg8PDw8PFBAVFBUQFRYXHSYeFxkkGRQUHy8gIycpLCwsFR4xNTAqNScrLCkBCQoKDgwOFA8PFyocHBwpKSkpLSkpKSkpKSkpKSkpKSkpKSksKSkpKSwsKSkpKSkpKSkpKSkpKSkpKSkpKSwpKf/AABEIALcBEwMBIgACEQEDEQH/xAAcAAACAgMBAQAAAAAAAAAAAAABAwACBAUGBwj/xABEEAACAQMBBAYGBwcDAgcAAAABAgADBBESBQYhMRMiQVFhcQcygZGhsRRCUnKSwdEVIzNTYrLhk6Lxc/AIFiRDRGOC/8QAGAEBAQEBAQAAAAAAAAAAAAAAAAECAwT/xAAdEQEBAQADAQEBAQAAAAAAAAAAARECEiFRMWEy/9oADAMBAAIRAxEAPwDt6aR6LK01mQiz0PKKLGqsirGASNIBLAQgSyiRUEuBIFlgJFQCWAhAhAhUEMOIQJBAJYSASwEihCBCBLAQoQwgQ4kAhhAkxChiGHEOIAEktiTEASQ4kxIoQS2JMQKwYl8QYlRQiLYR5EqVgYrLFOsymWKZZpmsUrBHFZJWWmRZkIsqix6rNMoqy4WELLgSKAEsBCFlwsigBLAQhZYCRQxLASASwEKGJYCELLASKriWAlgIQsgGIQIYi7bqHBCkjmYGh3p34t7AYZg1Q+qg4sT5TkG3qv7n94ClCnzAPFsThPSVs+pb3JrdMazOeZ5J4DHZOSqbbvKgC9I4HLAOBOnkc/eT6D3R35WrV+jVXVqnYR2zu58yej+yq/T7YgsW15Y8T1ccZ9OUl6o8hM8vrfD4mIcQ4gNRR2j3zDaYhxKG4Qdsr9MTxg03EmIprsAZIIA7Wwo954RdHalJzhWDfcIqAeZXIEYbGTiTEmsd4gNZR2iAcSYiam0KS83UebATDrby2i869L8ay5U2NjiAiaSpvnafVfX9xXb5CY774g/w6Fw/3baufyl61O0dAVimSc1V3kvW/h2Nz5miV/uImJXu9rPytqqZ72t1+bS9WbydXpknm15e7USoylKmRjlcW/aAe+Ca6s9/47hFjVWFUjVSBVVlgsuElwkjSgWXAlgssEkVULCFlwssEkVQLLAS4WELIK4hCy4WELC4qBE/SQW0g+Z7pa+JWk5XmFJE8lpelBEdqVenVRw5UkKTnj2TXGazyuPVtpXiUKTOeLaTpA5sewTiFsdo37DpX6Kj9inkEjxabfY9+Kyq5oVmHNdY/WbkVLk/w6KIP/sfT8gZf8s/6cTvh6Pqle3WjQCDBBLPnPvnO7N9Drrg16qqo56VPzM9kSqyrmoqKwHHD5HvIE5DeTekVFeiGpKp4HS5qP8ACJbSyQNhbH2Zs7rdJT144s7LmZ+2t/6NGh0ttTN23SJT00mQac/WJJwAOHvnmb2VPP7uhUqnv6M495EytmbLrVCade2qLQPFTSKq6vw44J4jHCavFmc7Px1x3tqtqdqtkmTkJUv6fU4er1VnK7Z9LNxSqtSo0qNYLpHS0a2qk2eWlnUZ49vgZfau6VlRp9I63ZXj6jIxHDtGOc5uls/ZjrrprVIGD16yoeGQOGc9sYadcelvaLDIWigxnjWpcsZ7Fzy4ytX0q3TDDPRU8iA20KnHlyDIvx7Zq7u4sKXAWiPgAcbktyAHLHcoiU29RUEpZW6ns1I1Qk578+JkxdbA+kStkFHYtz/dbOsUPfwer0zSyelLaXSpoaqapKqgubk6NXIZp0xSp/iUiaqht25uqlKlQFNOmq06KlUppTFRzpVSx48xPX9yvRzbLQSvVZbi4bOaj0kJpMrFWprnOCGBGfCS4s1yFTaW8bBS1QlquskIioKQVymMaQBkgnIzkYOeMibG21V41a74PYaxH9s9P2obGyXVcVcHGQpbrHxx3eM4ep6VrbpHSlSthTQgCrXq1lDHtARKbMcHIzy4Sys2MW03WuF41GpOf6zUf5mb6ytrmkB0Ytlx2ra5PzmkPpcWlWwUt7ikaeR9FWumh8j1jVALcM8gJuNjb9394yPbbLqvbhwHYGmoYdqhqhxnj2HMup1bEV9pHlWZf+nbUx8xD9H2k3O4uvYKafITV7X9M6UKtWitsuqjUemekuMdZWKngqHu75obr053B9QWlPyStVPxZR8JN/jWT67B93rx/WqXTedww+RiTuNUb1lJ+/Wdvznnd56Zb1v/AJZX/pW9FPicmax/ShdNnVe3h8rjT/aI2mT+vVT6Oz/Lo/GSeNv6Q65J/wDVXh8fpdWGOx1nx9HIIwRaxgmWlxLCUEsJFMEsJQSwMKuIZQGWBkVcQiUzDmRV4cymYcwLMARg8jPPN6LnZ1pWxVFPWetyBIM7naN10dGo/wBhGPuE+TN6dt1LqvUqOxLMzEknkM8FE3x89Y5++PWto793zFKez6dMo50qxb8o87vbzXGNd0lJT2Kx/KeI2G2K9LBpVWGggjjyI5GfUO4O9BvbCjWcfvNOl/vDgZd+Mzj9a/Zm49wEAuaiVH7WOo59829vuei9qj7qCbsXPhLivJ25NThxa+nu5THMk/CS7sra3o1a9RSUoU6lV8ZY6UUscDtOBNl0vhFXgD06ikcGRgc92OMztXI802p6U7Y29Y0bUaSugGo69IC6BgzUhx0YI45mtvtnU0sr1HFNqitRuKVZdJapQrKxTSPqqM44cMjwE8k3hvWW8udGAn0i4ZE5hFNVsKM8RibIb01qlkgqE5o67cPg4NE4dE8cHXj2TpK52VgVar4OGYHK8mPLjwmoqEitlskhkPWOTwIm2oPrfBPME4x7eExNq22H1DsXPHhyP+ZmtRawujTpFVbQ6XFN0flpZNfHPgdM9D2J6Xqtps+jaUcVbg17nVWYlm/eVOkDcRgktUbv5e2cHsnZD3Zr0aekVOlBUscDBJ/xMy73WNkaYubinTNTUVxSL8BjPl2RhbGzuto17ks+0KzHUc9FrVQefF+0+3v5TntuV1R1FH1NHIAgBtRyBkDvE6bZuy9nVThLiqzdwSjn3ZM2txuLaVtOqpX6gIxUCrwJ7MD/ALzNZaxLJXnmy7hmd8kZWhXcZ70QuP7Zd96rw6QbmtpTgq9LU0qO4AnAHlO/bcmxpDqZDP8Au9RYk4cFCOPeGx7Yqn6PrVeYz5kyda134vNb2+qVKlR2dnZ3ZmZmLMxJJLEnmTMc1DNrvBs1aF1WpIOojDTk54FQfmZiUdn1H4JTZj3KpY/CYyuksYmTBxnQW25O0qv8Oxu28ratj36Zt7P0RbZqkYsaiA9tVqdID8TAyYa4jEk9Up/+H7ahAJq2ak81NaoSPDghEkuLr3ameA8pcRKHEYGm3MwGWBiw0IaRTcw6orMOZA7VDqidUOqFO1Sa4nVDmMNMNWLe4MEqUgY945qI6Hk6ke+fMu+e7dS0uKlN1IUsTTfHVZc8OM+nmtM9s0O8OyKFwppVFDjtJHETUy+MXZ6+aNk7Meo4p01L1HIAVeM+otw9gCxsKNBiNYXU/wB48T85z+wt07WyfXRpgMeZPEzrqV2GGYsyE5bW0yvhDqE1f0xe8e+WF4veJnq12bLUJGwQR3gj3zAF0PCEXY8IxezwXeS/o2V1WpJY02YHUGcYU5zxHDiM5Gc9hizb1r+wrvUo0qJSqoorSUoeCZYnJP2l909cu9xtn167XFRHao7Bs9JkKefVB5DOTjvJnP7UoWtHpbSm2Cr1HIZmJIfrAl+RPPt7J0nrjZjyLZ9i6/xNXAEYOcyl9ahj6ueq3h2Z/KbzadzRpOQc+zL/ACzNBX2umoYR2x/Tp7MdslxZtW2FhDeahhHtG45PPSGBz2cRO09D26NtfPepe2/SItO3ak51AZLODg+I0+6cdRao61NFBQKlLo2YuoPLGeJJnonob2xQsqNak7MKlR0NSrUdRSUICqqMnnxPwkxrfrYbd9A1uxL2dU0+0U2JGD4E5/KcRtrdHa9joVuleiW0KSS2GPIdUk8cYHZynsVx6R7FG09MrnOOorEe/lNlR3st3UtTYVCBnSjAv7BHp48dtNwNq1KfSfRaqupDKKjohJUg8ATnsm0XY+1qhwuz7gZ7ahSkP9xE9gtr1Kq6lPDJHZwI5jhGaxHanWVze5m7K0LVReW1t9KNSqzNopVX0lsqC+OJA4c506MijCgKO5RgfCLJlZn9b/DzWHfKGsO+JIlSsYab0474ZilZJcZ0kGXDReYQZpDNUIaLzLCQMDQ6ovMOYUwGHMWDDmQMzDmL1SaoDNUOqK1Q6oDdU52u5Dtnnmb4NNPtWkdWoDge6a4s8mN0k2WxnGH1DIJmvsrbWeJxjsMyWsK65KYx3CW/GZ9bqteU1GTTyB3BTMA7atj/AOyc/cSYlKvVHCouPMGHo6R5gZk6xvtWLeX1NcuzClTyBl2VAMnHMnExX25RzinUDnvJOD5dh9hMRvhsJLi30rpbQyuUPHVjlgd45zmKW3ryiOjS5wAeAcUdQ8DrGZph0W1t46y02KBM4PV44InDWu+Nem5Vkt1TsVqdPq9vM8feZtKu9W0zyuwBhuQtR5clnKXGy6LszVOjLNnrFU56QOXAc8n3QeNhvTt2hUTPTqGIHVpOhXOO0KOHtM4QMjN/FAHPJJPwXM6S4tLcaQHXAJOOqQOsSBgHu0j3xlKjarji7Yx/DRuPBO3T/S34pm+rLjD2fRQEEmpUA7reqQef8zSOw+4zpTtmmF6tsuQQNL1qVHK6dWeHScOI4Yzx85pnvLcfUqE4+saaccNx9b+onlANog8EpKM55sX548FHZ3ymr7RDVCDTFBMONS0vpFUsvi1QKo9iRWzLa5Vxh3qsudKEkIAe3SpHDz4TNo7Mq1iOkrLTpnng5HuXV856LubsextuNNlq1iOLOuD7ASfnGJrF3E2fdWyvVuH6tRAlKgBgU116i2BwBJP+Z1X7VA75mNcA/VES6Iewe6FJ/bC95k/a6/alKuz6bdpmJV3fpN9dx5Ey+J6zxtYfah/an9Q980tTdOmeVSr+MzGqbnDsqVfa/wDiMhtdF+1R9oe+Ccud0H+0/wCOSMibXYB4dcVqh1SNHB4RUidUIMB+uTXEhodUina4dUUGh1QGhodUUGh1QGZhzFapNUKcGkJHbE65NUhqzUU7sHwkUlfVY+3jKapMyoa97UP2T7DNPtFKjE8B7Js8yRPC+uNu9n1FwzMwXPEAnj24mo2tSeoRgVFAXA0nBz7c5HnPQNpWfS0iq8GHFfMdk5nTWUlTTYEfVZc+7vHlNy652Y4etuzUfOKrr4NRpn4gTEO5Vznq1k/Ao+azvqtcr61PT5qV+cWKynsjIa4b/wAlX/ZcEeVTT8os+jm6f17kH71VmnfF17vj/wB98HSL3H3x1i9q4ql6MD9a4QeQJmdS9H9JfWuHP3R+s6Y1k+yT7TB0meVMn2MYyJtaejuvb0+Rqt5vpHwmzsLGmjAgaMdoJJx3ZMZVLqNRplQO1hp+cXb9JVOKYJ+4pOPdKjo7DbCjqEZJPVGOzBPu4TYrtBO6c2NlVaeDpYv2t2AY5YjENTtJHmJMa2ukF7Tlhcoe0TRLTc8nQ+fCW+j1vsqfJpMXW+1r3iDA75oGWsOdNvYQYlrt15ioP/yYw7OkxJOY/ax+0fcZIw7N7qhDxGuENAfrhDTH1SwaA/VLBpj6oQ0DI1Q65jhpbVIp2uHXEZkzGB+uTXFZkBgN1Q6orMOYDNUOqLzJmAzMgMpmHMBgaEkHgQCO4jIisywMil3FSlTA1Maeo4Gl2TJ8gZz+0LOlVrIKVUln1ai/eMY5AeMfvbno1wMnjjw4jjOatb56boTnqnPHPfNyMcq2G0LdaJ0H1xzOpscs8sTAarj/AJMz95n/AH2ftKp/2iaevU4j7olZrMF2cZ4cPFs/OOtayGqq1caDjkBk55DiDNaKnUb2fMSVmLFSATpC8QCewGB6GmyLamCejXA4kvjHtHKYd7vPTp9WmMgc2AAUeXfOTv8AeOvWyDy4+Pw5TFpWrPxdjju5mZk+tXl8dJZ73seFTn3hQR/zMuntKnUGvWoLE8GKgjHDlOXFljkZahSxqBP1j8hNYmuiG0aVPU9Uq1PGOphjkngeEW+8Vh3VR5Lj85zm0AAmcZ4iazWPsj3mTDXYvvHZ9jXA8gP1iH3lt+ypce1KZ/OcmXX7PxMqzL3fEwa6o7x0f5lT/RX9ZJyJZe74ySj0kNLaojXCGkU7VLBojVCGgZGqENEhoQ0B4aHMSGlsyBuZAYvMIMKbmTMoDDAvqk1SkIgXzDmVhEgtmHMqIYUQZYSksDA0e+DFaKOvNWwe7B/zicgdqvjsnab0U6j0NKIXDEK+BkqMhg3vX4zkrbZJ6SkjjC1GUE4PAcyPPAmoxf1sN4j1qWefQ0s/hE09wfV+4JvN7hiqO7QuPLiPymhuDwT7v5ypRRuo3kP7hGfTWTAHLSv9oiaZ6reX5iAoWBIUsFQFiPqrqC5Phkge2A+lctxxx9g4S5v6neR7J0e0dyVPWoOVY8dLcifAznb2hVt2xUpkDPPB0kRpZhB2hU75Hu30hvtFvhj9YhaDt6qOR3hWIgcnAXkVZsg9XGQvf5QDVuWYYPKK1RybPqt6oRiQSFSrSdzjjwVWJ7O6VOy7j+TV/wBN/wBIUgtKM0edm1/5NX/Tf9Ip9n1v5VT8DfpIElpJf9nVv5dT8DfpJA9EhBitUOuUNzCDFhpZTAcJYRQMuDIGCXETql1aFXlhKZhBkDBDKAw5hVoRK5hzAuIZQGHMC0MrmTMguIZQGHMKvqA4k4ml23fowpkZxSrJU5HLAAg498m3b1qbUuOEIbVkE5zwxwmtq3KYytRT4cT85qRm1j7xXiV2VqeeCgHPDtJ/OaaomQoHYCD75s6tyCMZH4GmGyD7Q/3fpKyRTpkA+IIj9l3PRVAzeroKupzpYHsPeO32QDA+t8GMVUdcYySPID84HfWW20qAEHIyACOHhyme6q4wQGB755lbbUakwCEhMjIXBLeGTO53dq1Go5qKyDOEDZ1Fcesc8eJzM2Nym0tg26cFV1HctaqB8GgG71qCT0QJY5JYsxz5kzPLQapFItdm0aTaqdMK2MZGZkl5TMBMAl4tnkYxTNKgmrJElpJUatTDmKBh1ysnqZcGY6tGK8KyBLAxAqS4eA3MupidUIaQPzCDFBpYNCmAywMUGlg0BuZMxeYcyBgMOZQGWBhVsw5lcyZgXzDmLzDmBS9s0rIUfODxBU4ZT3iaSrurj1W1AeOhj8CJ0AMOYMcdcbtVw3Up5XhjU41cPIYiTu5c/wAnw/iAdmO6dvmENGpjjqe59Y8wik881WPyT85sbTcymP4rg+CIxPvZ8f7Z0GqDMLhVnYUKH8GkqnlqYKW+AEfqlcyZkBzJBmDMoOZUtITFsYBLRLtCzRTtKipaSLLyQjAPLMUXkklSrK8YrQyQLqYwGSSBYGWBgkgMDSwMkkirAwgySQLAw5kkhVgYcySQDqhDQSQLZhzBJICGl8ySQqZgzDJAGYcwyQKyZkkgTMGZJIALRTNJJKhLtEVHkkhCC8kkkqP/2Q=="/>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6" descr="data:image/jpeg;base64,/9j/4AAQSkZJRgABAQAAAQABAAD/2wCEAAkGBg8PDw8PDw8PDw4NDg0PDw8ODg8PDw8PFBAVFBUQFRYXHSYeFxkkGRQUHy8gIycpLCwsFR4xNTAqNScrLCkBCQoKDgwOFA8PFyocHBwpKSkpLSkpKSkpKSkpKSkpKSkpKSksKSkpKSwsKSkpKSkpKSkpKSkpKSkpKSkpKSwpKf/AABEIALcBEwMBIgACEQEDEQH/xAAcAAACAgMBAQAAAAAAAAAAAAABAwACBAUGBwj/xABEEAACAQMBBAYGBwcDAgcAAAABAgADBBESBQYhMRMiQVFhcQcygZGhsRRCUnKSwdEVIzNTYrLhk6Lxc/AIFiRDRGOC/8QAGAEBAQEBAQAAAAAAAAAAAAAAAAECAwT/xAAdEQEBAQADAQEBAQAAAAAAAAAAARECEiFRMWEy/9oADAMBAAIRAxEAPwDt6aR6LK01mQiz0PKKLGqsirGASNIBLAQgSyiRUEuBIFlgJFQCWAhAhAhUEMOIQJBAJYSASwEihCBCBLAQoQwgQ4kAhhAkxChiGHEOIAEktiTEASQ4kxIoQS2JMQKwYl8QYlRQiLYR5EqVgYrLFOsymWKZZpmsUrBHFZJWWmRZkIsqix6rNMoqy4WELLgSKAEsBCFlwsigBLAQhZYCRQxLASASwEKGJYCELLASKriWAlgIQsgGIQIYi7bqHBCkjmYGh3p34t7AYZg1Q+qg4sT5TkG3qv7n94ClCnzAPFsThPSVs+pb3JrdMazOeZ5J4DHZOSqbbvKgC9I4HLAOBOnkc/eT6D3R35WrV+jVXVqnYR2zu58yej+yq/T7YgsW15Y8T1ccZ9OUl6o8hM8vrfD4mIcQ4gNRR2j3zDaYhxKG4Qdsr9MTxg03EmIprsAZIIA7Wwo954RdHalJzhWDfcIqAeZXIEYbGTiTEmsd4gNZR2iAcSYiam0KS83UebATDrby2i869L8ay5U2NjiAiaSpvnafVfX9xXb5CY774g/w6Fw/3baufyl61O0dAVimSc1V3kvW/h2Nz5miV/uImJXu9rPytqqZ72t1+bS9WbydXpknm15e7USoylKmRjlcW/aAe+Ca6s9/47hFjVWFUjVSBVVlgsuElwkjSgWXAlgssEkVULCFlwssEkVQLLAS4WELIK4hCy4WELC4qBE/SQW0g+Z7pa+JWk5XmFJE8lpelBEdqVenVRw5UkKTnj2TXGazyuPVtpXiUKTOeLaTpA5sewTiFsdo37DpX6Kj9inkEjxabfY9+Kyq5oVmHNdY/WbkVLk/w6KIP/sfT8gZf8s/6cTvh6Pqle3WjQCDBBLPnPvnO7N9Drrg16qqo56VPzM9kSqyrmoqKwHHD5HvIE5DeTekVFeiGpKp4HS5qP8ACJbSyQNhbH2Zs7rdJT144s7LmZ+2t/6NGh0ttTN23SJT00mQac/WJJwAOHvnmb2VPP7uhUqnv6M495EytmbLrVCade2qLQPFTSKq6vw44J4jHCavFmc7Px1x3tqtqdqtkmTkJUv6fU4er1VnK7Z9LNxSqtSo0qNYLpHS0a2qk2eWlnUZ49vgZfau6VlRp9I63ZXj6jIxHDtGOc5uls/ZjrrprVIGD16yoeGQOGc9sYadcelvaLDIWigxnjWpcsZ7Fzy4ytX0q3TDDPRU8iA20KnHlyDIvx7Zq7u4sKXAWiPgAcbktyAHLHcoiU29RUEpZW6ns1I1Qk578+JkxdbA+kStkFHYtz/dbOsUPfwer0zSyelLaXSpoaqapKqgubk6NXIZp0xSp/iUiaqht25uqlKlQFNOmq06KlUppTFRzpVSx48xPX9yvRzbLQSvVZbi4bOaj0kJpMrFWprnOCGBGfCS4s1yFTaW8bBS1QlquskIioKQVymMaQBkgnIzkYOeMibG21V41a74PYaxH9s9P2obGyXVcVcHGQpbrHxx3eM4ep6VrbpHSlSthTQgCrXq1lDHtARKbMcHIzy4Sys2MW03WuF41GpOf6zUf5mb6ytrmkB0Ytlx2ra5PzmkPpcWlWwUt7ikaeR9FWumh8j1jVALcM8gJuNjb9394yPbbLqvbhwHYGmoYdqhqhxnj2HMup1bEV9pHlWZf+nbUx8xD9H2k3O4uvYKafITV7X9M6UKtWitsuqjUemekuMdZWKngqHu75obr053B9QWlPyStVPxZR8JN/jWT67B93rx/WqXTedww+RiTuNUb1lJ+/Wdvznnd56Zb1v/AJZX/pW9FPicmax/ShdNnVe3h8rjT/aI2mT+vVT6Oz/Lo/GSeNv6Q65J/wDVXh8fpdWGOx1nx9HIIwRaxgmWlxLCUEsJFMEsJQSwMKuIZQGWBkVcQiUzDmRV4cymYcwLMARg8jPPN6LnZ1pWxVFPWetyBIM7naN10dGo/wBhGPuE+TN6dt1LqvUqOxLMzEknkM8FE3x89Y5++PWto793zFKez6dMo50qxb8o87vbzXGNd0lJT2Kx/KeI2G2K9LBpVWGggjjyI5GfUO4O9BvbCjWcfvNOl/vDgZd+Mzj9a/Zm49wEAuaiVH7WOo59829vuei9qj7qCbsXPhLivJ25NThxa+nu5THMk/CS7sra3o1a9RSUoU6lV8ZY6UUscDtOBNl0vhFXgD06ikcGRgc92OMztXI802p6U7Y29Y0bUaSugGo69IC6BgzUhx0YI45mtvtnU0sr1HFNqitRuKVZdJapQrKxTSPqqM44cMjwE8k3hvWW8udGAn0i4ZE5hFNVsKM8RibIb01qlkgqE5o67cPg4NE4dE8cHXj2TpK52VgVar4OGYHK8mPLjwmoqEitlskhkPWOTwIm2oPrfBPME4x7eExNq22H1DsXPHhyP+ZmtRawujTpFVbQ6XFN0flpZNfHPgdM9D2J6Xqtps+jaUcVbg17nVWYlm/eVOkDcRgktUbv5e2cHsnZD3Zr0aekVOlBUscDBJ/xMy73WNkaYubinTNTUVxSL8BjPl2RhbGzuto17ks+0KzHUc9FrVQefF+0+3v5TntuV1R1FH1NHIAgBtRyBkDvE6bZuy9nVThLiqzdwSjn3ZM2txuLaVtOqpX6gIxUCrwJ7MD/ALzNZaxLJXnmy7hmd8kZWhXcZ70QuP7Zd96rw6QbmtpTgq9LU0qO4AnAHlO/bcmxpDqZDP8Au9RYk4cFCOPeGx7Yqn6PrVeYz5kyda134vNb2+qVKlR2dnZ3ZmZmLMxJJLEnmTMc1DNrvBs1aF1WpIOojDTk54FQfmZiUdn1H4JTZj3KpY/CYyuksYmTBxnQW25O0qv8Oxu28ratj36Zt7P0RbZqkYsaiA9tVqdID8TAyYa4jEk9Up/+H7ahAJq2ak81NaoSPDghEkuLr3ameA8pcRKHEYGm3MwGWBiw0IaRTcw6orMOZA7VDqidUOqFO1Sa4nVDmMNMNWLe4MEqUgY945qI6Hk6ke+fMu+e7dS0uKlN1IUsTTfHVZc8OM+nmtM9s0O8OyKFwppVFDjtJHETUy+MXZ6+aNk7Meo4p01L1HIAVeM+otw9gCxsKNBiNYXU/wB48T85z+wt07WyfXRpgMeZPEzrqV2GGYsyE5bW0yvhDqE1f0xe8e+WF4veJnq12bLUJGwQR3gj3zAF0PCEXY8IxezwXeS/o2V1WpJY02YHUGcYU5zxHDiM5Gc9hizb1r+wrvUo0qJSqoorSUoeCZYnJP2l909cu9xtn167XFRHao7Bs9JkKefVB5DOTjvJnP7UoWtHpbSm2Cr1HIZmJIfrAl+RPPt7J0nrjZjyLZ9i6/xNXAEYOcyl9ahj6ueq3h2Z/KbzadzRpOQc+zL/ACzNBX2umoYR2x/Tp7MdslxZtW2FhDeahhHtG45PPSGBz2cRO09D26NtfPepe2/SItO3ak51AZLODg+I0+6cdRao61NFBQKlLo2YuoPLGeJJnonob2xQsqNak7MKlR0NSrUdRSUICqqMnnxPwkxrfrYbd9A1uxL2dU0+0U2JGD4E5/KcRtrdHa9joVuleiW0KSS2GPIdUk8cYHZynsVx6R7FG09MrnOOorEe/lNlR3st3UtTYVCBnSjAv7BHp48dtNwNq1KfSfRaqupDKKjohJUg8ATnsm0XY+1qhwuz7gZ7ahSkP9xE9gtr1Kq6lPDJHZwI5jhGaxHanWVze5m7K0LVReW1t9KNSqzNopVX0lsqC+OJA4c506MijCgKO5RgfCLJlZn9b/DzWHfKGsO+JIlSsYab0474ZilZJcZ0kGXDReYQZpDNUIaLzLCQMDQ6ovMOYUwGHMWDDmQMzDmL1SaoDNUOqK1Q6oDdU52u5Dtnnmb4NNPtWkdWoDge6a4s8mN0k2WxnGH1DIJmvsrbWeJxjsMyWsK65KYx3CW/GZ9bqteU1GTTyB3BTMA7atj/AOyc/cSYlKvVHCouPMGHo6R5gZk6xvtWLeX1NcuzClTyBl2VAMnHMnExX25RzinUDnvJOD5dh9hMRvhsJLi30rpbQyuUPHVjlgd45zmKW3ryiOjS5wAeAcUdQ8DrGZph0W1t46y02KBM4PV44InDWu+Nem5Vkt1TsVqdPq9vM8feZtKu9W0zyuwBhuQtR5clnKXGy6LszVOjLNnrFU56QOXAc8n3QeNhvTt2hUTPTqGIHVpOhXOO0KOHtM4QMjN/FAHPJJPwXM6S4tLcaQHXAJOOqQOsSBgHu0j3xlKjarji7Yx/DRuPBO3T/S34pm+rLjD2fRQEEmpUA7reqQef8zSOw+4zpTtmmF6tsuQQNL1qVHK6dWeHScOI4Yzx85pnvLcfUqE4+saaccNx9b+onlANog8EpKM55sX548FHZ3ymr7RDVCDTFBMONS0vpFUsvi1QKo9iRWzLa5Vxh3qsudKEkIAe3SpHDz4TNo7Mq1iOkrLTpnng5HuXV856LubsextuNNlq1iOLOuD7ASfnGJrF3E2fdWyvVuH6tRAlKgBgU116i2BwBJP+Z1X7VA75mNcA/VES6Iewe6FJ/bC95k/a6/alKuz6bdpmJV3fpN9dx5Ey+J6zxtYfah/an9Q980tTdOmeVSr+MzGqbnDsqVfa/wDiMhtdF+1R9oe+Ccud0H+0/wCOSMibXYB4dcVqh1SNHB4RUidUIMB+uTXEhodUina4dUUGh1QGhodUUGh1QGZhzFapNUKcGkJHbE65NUhqzUU7sHwkUlfVY+3jKapMyoa97UP2T7DNPtFKjE8B7Js8yRPC+uNu9n1FwzMwXPEAnj24mo2tSeoRgVFAXA0nBz7c5HnPQNpWfS0iq8GHFfMdk5nTWUlTTYEfVZc+7vHlNy652Y4etuzUfOKrr4NRpn4gTEO5Vznq1k/Ao+azvqtcr61PT5qV+cWKynsjIa4b/wAlX/ZcEeVTT8os+jm6f17kH71VmnfF17vj/wB98HSL3H3x1i9q4ql6MD9a4QeQJmdS9H9JfWuHP3R+s6Y1k+yT7TB0meVMn2MYyJtaejuvb0+Rqt5vpHwmzsLGmjAgaMdoJJx3ZMZVLqNRplQO1hp+cXb9JVOKYJ+4pOPdKjo7DbCjqEZJPVGOzBPu4TYrtBO6c2NlVaeDpYv2t2AY5YjENTtJHmJMa2ukF7Tlhcoe0TRLTc8nQ+fCW+j1vsqfJpMXW+1r3iDA75oGWsOdNvYQYlrt15ioP/yYw7OkxJOY/ax+0fcZIw7N7qhDxGuENAfrhDTH1SwaA/VLBpj6oQ0DI1Q65jhpbVIp2uHXEZkzGB+uTXFZkBgN1Q6orMOYDNUOqLzJmAzMgMpmHMBgaEkHgQCO4jIisywMil3FSlTA1Maeo4Gl2TJ8gZz+0LOlVrIKVUln1ai/eMY5AeMfvbno1wMnjjw4jjOatb56boTnqnPHPfNyMcq2G0LdaJ0H1xzOpscs8sTAarj/AJMz95n/AH2ftKp/2iaevU4j7olZrMF2cZ4cPFs/OOtayGqq1caDjkBk55DiDNaKnUb2fMSVmLFSATpC8QCewGB6GmyLamCejXA4kvjHtHKYd7vPTp9WmMgc2AAUeXfOTv8AeOvWyDy4+Pw5TFpWrPxdjju5mZk+tXl8dJZ73seFTn3hQR/zMuntKnUGvWoLE8GKgjHDlOXFljkZahSxqBP1j8hNYmuiG0aVPU9Uq1PGOphjkngeEW+8Vh3VR5Lj85zm0AAmcZ4iazWPsj3mTDXYvvHZ9jXA8gP1iH3lt+ypce1KZ/OcmXX7PxMqzL3fEwa6o7x0f5lT/RX9ZJyJZe74ySj0kNLaojXCGkU7VLBojVCGgZGqENEhoQ0B4aHMSGlsyBuZAYvMIMKbmTMoDDAvqk1SkIgXzDmVhEgtmHMqIYUQZYSksDA0e+DFaKOvNWwe7B/zicgdqvjsnab0U6j0NKIXDEK+BkqMhg3vX4zkrbZJ6SkjjC1GUE4PAcyPPAmoxf1sN4j1qWefQ0s/hE09wfV+4JvN7hiqO7QuPLiPymhuDwT7v5ypRRuo3kP7hGfTWTAHLSv9oiaZ6reX5iAoWBIUsFQFiPqrqC5Phkge2A+lctxxx9g4S5v6neR7J0e0dyVPWoOVY8dLcifAznb2hVt2xUpkDPPB0kRpZhB2hU75Hu30hvtFvhj9YhaDt6qOR3hWIgcnAXkVZsg9XGQvf5QDVuWYYPKK1RybPqt6oRiQSFSrSdzjjwVWJ7O6VOy7j+TV/wBN/wBIUgtKM0edm1/5NX/Tf9Ip9n1v5VT8DfpIElpJf9nVv5dT8DfpJA9EhBitUOuUNzCDFhpZTAcJYRQMuDIGCXETql1aFXlhKZhBkDBDKAw5hVoRK5hzAuIZQGHMC0MrmTMguIZQGHMKvqA4k4ml23fowpkZxSrJU5HLAAg498m3b1qbUuOEIbVkE5zwxwmtq3KYytRT4cT85qRm1j7xXiV2VqeeCgHPDtJ/OaaomQoHYCD75s6tyCMZH4GmGyD7Q/3fpKyRTpkA+IIj9l3PRVAzeroKupzpYHsPeO32QDA+t8GMVUdcYySPID84HfWW20qAEHIyACOHhyme6q4wQGB755lbbUakwCEhMjIXBLeGTO53dq1Go5qKyDOEDZ1Fcesc8eJzM2Nym0tg26cFV1HctaqB8GgG71qCT0QJY5JYsxz5kzPLQapFItdm0aTaqdMK2MZGZkl5TMBMAl4tnkYxTNKgmrJElpJUatTDmKBh1ysnqZcGY6tGK8KyBLAxAqS4eA3MupidUIaQPzCDFBpYNCmAywMUGlg0BuZMxeYcyBgMOZQGWBhVsw5lcyZgXzDmLzDmBS9s0rIUfODxBU4ZT3iaSrurj1W1AeOhj8CJ0AMOYMcdcbtVw3Up5XhjU41cPIYiTu5c/wAnw/iAdmO6dvmENGpjjqe59Y8wik881WPyT85sbTcymP4rg+CIxPvZ8f7Z0GqDMLhVnYUKH8GkqnlqYKW+AEfqlcyZkBzJBmDMoOZUtITFsYBLRLtCzRTtKipaSLLyQjAPLMUXkklSrK8YrQyQLqYwGSSBYGWBgkgMDSwMkkirAwgySQLAw5kkhVgYcySQDqhDQSQLZhzBJICGl8ySQqZgzDJAGYcwyQKyZkkgTMGZJIALRTNJJKhLtEVHkkhCC8kkkqP/2Q=="/>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836611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1"/>
            <a:ext cx="8229600" cy="4695708"/>
          </a:xfrm>
        </p:spPr>
        <p:txBody>
          <a:bodyPr>
            <a:normAutofit/>
          </a:bodyPr>
          <a:lstStyle/>
          <a:p>
            <a:pPr marL="0" indent="0">
              <a:buNone/>
            </a:pPr>
            <a:r>
              <a:rPr lang="en-US" sz="3600" dirty="0" smtClean="0"/>
              <a:t>   </a:t>
            </a:r>
            <a:r>
              <a:rPr lang="en-US" sz="3200" dirty="0" smtClean="0"/>
              <a:t>“</a:t>
            </a:r>
            <a:r>
              <a:rPr lang="en-US" sz="3200" dirty="0"/>
              <a:t>Solving the nations problems one little </a:t>
            </a:r>
            <a:r>
              <a:rPr lang="en-US" sz="3200" dirty="0" smtClean="0"/>
              <a:t>        			pill </a:t>
            </a:r>
            <a:r>
              <a:rPr lang="en-US" sz="3200" dirty="0"/>
              <a:t>at a time.”</a:t>
            </a:r>
          </a:p>
          <a:p>
            <a:pPr marL="0" indent="0" algn="ctr">
              <a:buNone/>
            </a:pPr>
            <a:r>
              <a:rPr lang="en-US" dirty="0" smtClean="0"/>
              <a:t>Thank you for your consideration of </a:t>
            </a:r>
          </a:p>
          <a:p>
            <a:pPr marL="0" indent="0" algn="ctr">
              <a:buNone/>
            </a:pPr>
            <a:r>
              <a:rPr lang="en-US" sz="4400" dirty="0" smtClean="0">
                <a:solidFill>
                  <a:srgbClr val="C00000"/>
                </a:solidFill>
                <a:latin typeface="Bernard MT Condensed" pitchFamily="18" charset="0"/>
              </a:rPr>
              <a:t>Medication for the Nation</a:t>
            </a:r>
          </a:p>
          <a:p>
            <a:pPr marL="0" indent="0" algn="ctr">
              <a:buNone/>
            </a:pPr>
            <a:endParaRPr lang="en-US" sz="2800" dirty="0">
              <a:solidFill>
                <a:srgbClr val="C00000"/>
              </a:solidFill>
            </a:endParaRPr>
          </a:p>
          <a:p>
            <a:pPr marL="0" indent="0" algn="ctr">
              <a:buNone/>
            </a:pPr>
            <a:endParaRPr lang="en-US" sz="2800" dirty="0" smtClean="0">
              <a:solidFill>
                <a:srgbClr val="C00000"/>
              </a:solidFill>
            </a:endParaRPr>
          </a:p>
          <a:p>
            <a:pPr marL="0" indent="0" algn="ctr">
              <a:buNone/>
            </a:pPr>
            <a:endParaRPr lang="en-US" sz="2800" dirty="0">
              <a:solidFill>
                <a:srgbClr val="C00000"/>
              </a:solidFill>
            </a:endParaRPr>
          </a:p>
          <a:p>
            <a:pPr marL="0" indent="0" algn="ctr">
              <a:buNone/>
            </a:pPr>
            <a:r>
              <a:rPr lang="en-US" dirty="0" smtClean="0">
                <a:solidFill>
                  <a:srgbClr val="C00000"/>
                </a:solidFill>
              </a:rPr>
              <a:t>Website coming soon  </a:t>
            </a:r>
            <a:endParaRPr lang="en-US" sz="1800" dirty="0">
              <a:solidFill>
                <a:srgbClr val="C00000"/>
              </a:solidFill>
            </a:endParaRPr>
          </a:p>
        </p:txBody>
      </p:sp>
      <p:pic>
        <p:nvPicPr>
          <p:cNvPr id="4" name="Content Placeholder 9" descr="logo secondary.jpg"/>
          <p:cNvPicPr>
            <a:picLocks noChangeAspect="1"/>
          </p:cNvPicPr>
          <p:nvPr/>
        </p:nvPicPr>
        <p:blipFill>
          <a:blip r:embed="rId3" cstate="print"/>
          <a:stretch>
            <a:fillRect/>
          </a:stretch>
        </p:blipFill>
        <p:spPr>
          <a:xfrm>
            <a:off x="8217408" y="6376862"/>
            <a:ext cx="914400" cy="48113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447800"/>
            <a:ext cx="5638800" cy="929640"/>
          </a:xfrm>
        </p:spPr>
        <p:txBody>
          <a:bodyPr>
            <a:noAutofit/>
          </a:bodyPr>
          <a:lstStyle/>
          <a:p>
            <a:r>
              <a:rPr lang="en-US" sz="5400" dirty="0" smtClean="0">
                <a:solidFill>
                  <a:srgbClr val="C00000"/>
                </a:solidFill>
                <a:latin typeface="Bernard MT Condensed" pitchFamily="18" charset="0"/>
              </a:rPr>
              <a:t>Medication For the Nation</a:t>
            </a:r>
            <a:endParaRPr lang="en-US" sz="5400" dirty="0">
              <a:solidFill>
                <a:srgbClr val="C00000"/>
              </a:solidFill>
              <a:latin typeface="Bernard MT Condensed" pitchFamily="18" charset="0"/>
            </a:endParaRPr>
          </a:p>
        </p:txBody>
      </p:sp>
      <p:sp>
        <p:nvSpPr>
          <p:cNvPr id="3" name="Content Placeholder 2"/>
          <p:cNvSpPr>
            <a:spLocks noGrp="1"/>
          </p:cNvSpPr>
          <p:nvPr>
            <p:ph idx="1"/>
          </p:nvPr>
        </p:nvSpPr>
        <p:spPr>
          <a:xfrm>
            <a:off x="1043152" y="2971800"/>
            <a:ext cx="8077200" cy="4267200"/>
          </a:xfrm>
        </p:spPr>
        <p:txBody>
          <a:bodyPr>
            <a:normAutofit/>
          </a:bodyPr>
          <a:lstStyle/>
          <a:p>
            <a:pPr marL="0" indent="0">
              <a:buNone/>
            </a:pPr>
            <a:r>
              <a:rPr lang="en-US" i="1" dirty="0" smtClean="0"/>
              <a:t>“Solving the nations problems one little pill at a time.”</a:t>
            </a:r>
          </a:p>
          <a:p>
            <a:pPr marL="0" indent="0">
              <a:buNone/>
            </a:pPr>
            <a:endParaRPr lang="en-US" dirty="0" smtClean="0"/>
          </a:p>
          <a:p>
            <a:pPr marL="0" lvl="0" indent="0">
              <a:buClr>
                <a:srgbClr val="AA2B1E"/>
              </a:buClr>
              <a:buNone/>
            </a:pPr>
            <a:endParaRPr lang="en-US" dirty="0"/>
          </a:p>
          <a:p>
            <a:pPr marL="0" lvl="0" indent="0">
              <a:buClr>
                <a:srgbClr val="AA2B1E"/>
              </a:buClr>
              <a:buNone/>
            </a:pPr>
            <a:r>
              <a:rPr lang="en-US" dirty="0" smtClean="0">
                <a:solidFill>
                  <a:srgbClr val="C00000"/>
                </a:solidFill>
              </a:rPr>
              <a:t>By</a:t>
            </a:r>
            <a:r>
              <a:rPr lang="en-US" dirty="0">
                <a:solidFill>
                  <a:srgbClr val="C00000"/>
                </a:solidFill>
              </a:rPr>
              <a:t>: Rileigh Martin</a:t>
            </a:r>
          </a:p>
          <a:p>
            <a:pPr marL="0" lvl="0" indent="0">
              <a:buClr>
                <a:srgbClr val="AA2B1E"/>
              </a:buClr>
              <a:buNone/>
            </a:pPr>
            <a:r>
              <a:rPr lang="en-US" dirty="0">
                <a:solidFill>
                  <a:srgbClr val="C00000"/>
                </a:solidFill>
              </a:rPr>
              <a:t>Age 16 </a:t>
            </a:r>
          </a:p>
          <a:p>
            <a:pPr marL="0" lvl="0" indent="0">
              <a:buClr>
                <a:srgbClr val="AA2B1E"/>
              </a:buClr>
              <a:buNone/>
            </a:pPr>
            <a:r>
              <a:rPr lang="en-US" dirty="0">
                <a:solidFill>
                  <a:srgbClr val="C00000"/>
                </a:solidFill>
              </a:rPr>
              <a:t>Sports and Medical Sciences Academy</a:t>
            </a:r>
          </a:p>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2191" y="6328156"/>
            <a:ext cx="9874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415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latin typeface="Bernard MT Condensed" pitchFamily="18" charset="0"/>
              </a:rPr>
              <a:t>Problem/Unmet Need</a:t>
            </a:r>
            <a:endParaRPr lang="en-US" dirty="0">
              <a:solidFill>
                <a:srgbClr val="C00000"/>
              </a:solidFill>
              <a:latin typeface="Bernard MT Condensed" pitchFamily="18" charset="0"/>
            </a:endParaRPr>
          </a:p>
        </p:txBody>
      </p:sp>
      <p:sp>
        <p:nvSpPr>
          <p:cNvPr id="3" name="Content Placeholder 2"/>
          <p:cNvSpPr>
            <a:spLocks noGrp="1"/>
          </p:cNvSpPr>
          <p:nvPr>
            <p:ph idx="1"/>
          </p:nvPr>
        </p:nvSpPr>
        <p:spPr/>
        <p:txBody>
          <a:bodyPr>
            <a:normAutofit/>
          </a:bodyPr>
          <a:lstStyle/>
          <a:p>
            <a:r>
              <a:rPr lang="en-US" sz="2800" dirty="0" smtClean="0"/>
              <a:t>Americans cannot afford the Medication that they need </a:t>
            </a:r>
          </a:p>
          <a:p>
            <a:r>
              <a:rPr lang="en-US" sz="2800" dirty="0" smtClean="0"/>
              <a:t>Medication is being disposed of or is  no longer in use </a:t>
            </a:r>
          </a:p>
          <a:p>
            <a:r>
              <a:rPr lang="en-US" sz="2800" dirty="0" smtClean="0"/>
              <a:t>No one is </a:t>
            </a:r>
            <a:r>
              <a:rPr lang="en-US" sz="2800" dirty="0"/>
              <a:t>r</a:t>
            </a:r>
            <a:r>
              <a:rPr lang="en-US" sz="2800" dirty="0" smtClean="0"/>
              <a:t>e using medicine to give back to the community who really needs it </a:t>
            </a:r>
            <a:endParaRPr lang="en-US" sz="2800" dirty="0"/>
          </a:p>
        </p:txBody>
      </p:sp>
      <p:pic>
        <p:nvPicPr>
          <p:cNvPr id="4" name="Content Placeholder 9" descr="logo secondary.jpg"/>
          <p:cNvPicPr>
            <a:picLocks noChangeAspect="1"/>
          </p:cNvPicPr>
          <p:nvPr/>
        </p:nvPicPr>
        <p:blipFill>
          <a:blip r:embed="rId3" cstate="print"/>
          <a:stretch>
            <a:fillRect/>
          </a:stretch>
        </p:blipFill>
        <p:spPr>
          <a:xfrm>
            <a:off x="8077501" y="6324600"/>
            <a:ext cx="914099" cy="480979"/>
          </a:xfrm>
          <a:prstGeom prst="rect">
            <a:avLst/>
          </a:prstGeom>
        </p:spPr>
      </p:pic>
      <p:sp>
        <p:nvSpPr>
          <p:cNvPr id="5" name="AutoShape 2" descr="data:image/jpeg;base64,/9j/4AAQSkZJRgABAQAAAQABAAD/2wCEAAkGBhQSERUUExMVFRUVGRwYGBcYFxweHBseHSIeHB8fHh0gISgeHhomHBgfIC8iJigqLi0sGiEyNTAqNScrLCkBCQoKDgwOGg8PGiwkHyQsLiwvLCw1LywpLCwsNC8qLCksLC8sLCksLywsLCwsLSwsKSwqLCwsLCwsLCwsLCwsLP/AABEIAH4AyAMBIgACEQEDEQH/xAAbAAACAgMBAAAAAAAAAAAAAAAFBgMEAAIHAf/EAD0QAAICAAUCBQIDBwMCBgMAAAECAxEABBIhMQVBBhMiUWFxgTJCkQcUobHB0fAjUuEVghYkQ2Jy8Rc1U//EABkBAAMBAQEAAAAAAAAAAAAAAAECAwAEBf/EACkRAAICAgIBAgUFAQAAAAAAAAABAhEDIRIxQSJhBBNRcYEUQlKR8DP/2gAMAwEAAhEDEQA/AFybxo8SuI1JJkd9T1wTsNI/vha6h4hmzDgytdbUBQr2oYsSxrIDpvUQCO97ji8BzDpf6HAhCC2kQLSSCtNbd/fbEUnGPWj3HycZmVN4c1m0EpVgy1Y+MEWz8l2GIJUg0QNh9P5YojKkqSCGob+47Xgp0npZkRgW0EAgauCTsfocK2ltmKecVg1yWSe5vc88/TEEh2+nzgx1TKODokUijsdtvbn4xS/dhwKcD32P88ZSTByK3kkDbcCuD37fyP0w59Pl0iEepFaMkBjzZ527C9vruML+SyzbhIlYVuNN+x9/cYZ8jntbos0MgKj00p23U3t/8fbAeRIFhHLZeKS1kbYUux4Lbff6jjFKPw6xlWNo0ZQX9ettldr2AoFrrvzhoyXThMnrXSA16WWjd3dbV/xvgnl8mkYLAb8WfqDx9caOQp9zn0WXDKIZGBeKQSWjKfZdIo2W33vfY/XFvqeZdIkDwI3l/i1qAyUxJ7X+Yb9wfgnAR+nSJmpgn4k1yFUF7ahsPt37C8V8t1iaQ6GOglqYaa/Fxsd+Qft73iuquxvshpjykTyr5mVjaWYag5UsOLFkHc+9DawKvfEMkO6yukI0E+ZGG2KD0qSt2PV6dJHtgFl80+caQ6H9MTxxnX6ULAKvH4R6f74tZjw48HmGVH0siJGxsh2tSV2/NtsOdsBz8ASVhDrUEMq6w/lFXUuEQFfWLN7qxqwB2JPbtVmhEkujL+YNBptZIDkgnSBquzYAuht22xX/AOnNeZjZmXUmmJKqz6TqF9r22HF4Ycx0r/TLK/oOkLpRVZWqgzsELaQRd6Td2QasZu3bHS1XkWP/AAjJqqTZRZc2SDvsAQf4327Y3yWSLsWVS3luWNGtuLOxsYKsrQMDLNIpXzAu1ayAKUXvYsWTvXtYGPPDeaiR5mmK+XZLM17Lepqr8xAoH5wbaYrSKGR6cYZFeOORyvBuxva7gID/AC5GM61lZvWzZfS8mlSWTdRxqUHfYEb/ADeCWX6ovmvLG7eQ2hVYk+oalUah+Jt1rU2/fvhtm6UmfZZSWVEJWgSCaIa1btvv/bDtyAoxFrIdJQLGPKyplC6m9DNpGwvdtjvv9cWlzRmd4FSBKUhtUKkNVauACBvwb2wP6/1Nsi9R0ivIQSr1sO3BLbcm+RWN/B2fR5ZJXUyAobbS25LIbuqvc38L8YnXbGrwXovD2+oSZZTQFiCttqHHHH6Y9wdUarK6dJugWB+MZiHzWFxrRzDpHQALV7Dj5r2+3b9cG/8Aw6hAuJSK5OnV9LH87wc/dlPbf6fyIxD/ANOANhm+mrHnSyyk7OcVsx4MTWGjYLW+k+r+f9Tin1roDAFioYd9IqvsPpzh0OVsnUfvuD98WIMtXDHbtX88H9TKPezbOYdOiMb6lIB9mB/phhj68wrzILAItuxI73xtyMNGa8NwOL0aT3K7f8Ypz+Do+Y5GQ+x4OH/U459gpm3/AFfLSKAWRgeQTdfbEa+GMu/qF772r8fzxPkfDujdykh+Uv8AjzglkHiaQxJWpeQNvrX0PPttiPOv+djJNgvK+FoYyGVnvjdlwTykS+aEBo6Qa77tuf1rf3xKqUjPKVVdVKRZ1KwBU8d7/h8YC+JupeVKIx6RE0Xqqi7sHIUkX6RVkd+/bF4Ypyl67HUB4ARmLIU1fg1fe69ibHH1wH8bZN4ck0jMzFaYhfSKFHjv/wAYBdA635/kkNWl2mclAq2eKvsKN99+eMF+r5/LFc3lmednJttcZ0qdGqtzRB09qG4Hzj0HDpsouxN8W9fjbLkJFHFLqAlKofUGGuHSSfw6VbUdt697wy+CIkzStrjjKhYmYhOXo603GohTpbmhr2xQ6FFpY6REXYK2tl30qdhd6VUA6flio32GN5uuJkM1JpRzHFI3mmNiEIYWvpN241VtsSOdti1qkbyWM7054cxD+6RxqytJJKAQg0qOCLFiyN6O5HtilB4pMauwEcYVi1kN+LVdkWVsl+wxLP1GPMs3naHJDU0alQONI0tZKsRydz7Y26lFlY80sellj8pncI5tbqgCdwrFtqO1HbYVkrVjJpMgygMgkaWORjKxQ+utRam7v+XkAE0SeLOCS+VEV0I+uhTO1lgoUE2Pzbg9tx3wtdf6hDDCiwk3YZWJsgkltQF+m/a+599rHQcmGzkrRXpvWoZeQxIJFj2Or9PnDJV2aVUmvJc6nklnRnncWk0hRWa0osgAYCjVDse++FyFQZHiLIEeXQwbUFo3t6RY4FdrrHTcr4bQnU1k7WHRSDV9iCO/b2GAXguIL1TMqNhb/HfActiUMHRfBEEaBdAOwFWTYu++43F1ibqc+nIloQ8IQWFI0sAr0QRvV7/O94vdXzwjRiL9PqbTuQo3O1+2A/SfE+UljZ5n0Qy3Gqy7Biv49hdD1KLPfCqT5JJA8l7wUscsUjMyTuspBchWNAAruRfBJ/XBzqUwRNIFX/tobf5tgF0Hq8LUMsEESvp0oKFfXvQOq7OJuoZzUSfc1+mI/N5XqhoStEHnAflP6/8AGMxF5hJ7n/P1xmOewgkYhB35v3x5oPZv7f0xroI7f59u+PPjvo5ySNQOAa9iSR/fG918ffHnlsBqakUcltv+RilmutQqQf3iNkQ6pSBZAI225As799vti0cE5+AqIRVifn9cZPII11OQvOxIF7E1v3od8WspmY5EVkIKvRBHBXbcfGKHifonmwmRtTRxg641bR5gIWhr300QCdjYAGw5vD4VJ7GUQV4V8SJmZZUNsVBkU1+S6HHfcVfY4Xc42ajzRkVSrRyHUyi9JkraxtxQ78YM5Ppx6fMrMUAlRVcLGWIjRdm0g20jkbsaFn60L6p4uBzzzQ2oVtcKvdFkAJtdtzvdH2x3RgoP0opxvY19N8WxPpR2IHkr5itGfRKhHpLAXr/hsR74r+MuhLPAHEyR5iQrQJKhyBSrYF2QTueC1YDZvLwC50nVj5hkWMqRsxFtJpoNbGyL4Ne2IOm5iXzknb8cZKEOtllsjUANqXaqPN/N0TsNUTzdF06ZpowIo9S6VlqQtdJbSXqUnexvsdsF+tdeE6vKzMyaR5eiQFVbSVayBR3sFdqvftaF4nSYyM80Z9bSyLq50htO6ncAcD69+5TL5mOKB4jIXWXQzFAakKlbXetO21juO+G76DFJOpeRt6fAmZgYRvoaNU1x1RZWIuztqXUrAk3fHthX64yN1SPWriC47okl9hpC8ckBdqob4bvEubgysUuZGXX16Y2CEihXFj8O9e1kd8K/U+iSedGzkMkaKTUjEk0GBqtgBQr429sGMUtCyna0R/tCjMIh8pBE7ltXlsd9JAFX6hTMR8ije1m31TOMY4swaLRrpNkaqG9X7ncX3r3rA/oHTWlMvlJflykr6twa0nbmq49vtjbxbE0cKxTRqrtRUDUuwGm6PJu8aWtIWO9gwRNmIlliikK24YKuoKw43HuDf2vvh6g66iZRERJNcvoNUhjNWxJO4F9674I/s96FGMhAy61Yg6ijEBjqO9fww0Z7paERlxqKOGF+9HtwfvhL1QV3Zp4dzJly6O6BH4ZAboj5ob1R++FDw01dZzI/90n98O2SyRTzSCf9Rmfi9JIr77i98c9/Z3M0meV5DbuhLk9zRv45GFYTpEsC+XIXOlSrBtXFEEf1wh5voITpSk/iV5CpoAUTtxseL++OoPFala2II9+cCYvC8ZgWGYLKqEkWtc3yLI74MJyjJfQZpNe5zfwCrHM5ciRtBeRJIwTpsxM6tt39Lc/7Rh+ziqGYKdga/wA++LWS8KZeC2iTQbDek1uoIBoAb0xF/JxSk6VIONZPyT998Jmak7SFiqK/nKLJqhyT/fGY2bJuKtT7H0k/03x7jl5NDWCXyXdm4B2G/b/OPfEIlaJy5dmibQq1wpexW/NHYnvffbAvonip5pMzDKnlvGSUYXTL+G/qBTbdvpi5MiZmFkgOs6gFrYAqdS7n5N/fFcOGMW0yaTRX8ePIMkVjTWXZVauQOSQO9afsDeOY5rOKVmEcmvVUYGmmY6uaGxWjQ78Y634pycwyEz7LMkFggkEEVrKD8VVag7UCd+DjlXgToxnlcFwiaW1tyVorRUclwxWuN+e+LYk0qXYz0tnU/C2Smj6ZBFrCZgMylQykhVayCRqA2ofesZ4/hRoUXUUjVtSgMV1AWCCf91m+f+I+iSxZfUI1ZixJBZ7JHsT/AB4xF1jMHNTwBpVEMdyTIpjYbA16mIon8BB9zQsYvLE4akLGaltC943nzMqJIXOXiFJ5bt+YX+YKCx07kMNhfvgX4vjknnSSBJQsESo5f1BNymrYCls0a4w4+LupLmVVEUyCQ35istrfpYVVNdj8NAdid8UfFXVI0gWOYkqjFLRXDnQAupiKUDjfv98SS7KOnQteH4JvOWSKlVWKsZAh1upGoKjWWAJHY8e+HTJ+MjNFHJq0T5eQNITpUaWDbgr6SGoA/PbAaH156GKIOVdqJK0ysdRcq6imNksLFb1uBtT8RxtliiQqZBMpR3jLEDQxoLVAc2bJB+MMnVgk+VNsYeteKBnFMUkYIN2zbslj/wBNuRzd/au+EPo+WBkiM2rQWKWDVMBd7/IJ+awz9ILTzosq6HVFV1IrhaBNEbEV6r74sZrwKQX0Rs6El0AKtvQpXGqyAbptW18HG5MWkLnUZZM4HUeaSCGVSDTqDyALBavVx3w19CDLJESyaljUMHda1aRdjV3Jrn24xW6P0DNCRG/d2TywIwHohUG9AXuL7jf61h/y+W2AeBB9KIH6i8C6GbcqJIMpGy6vLQE86a5+3OBPjzJRvkiJNlWSM3e4tgpI+abjBqPp8a7hAK9tv4YlmgVxTKGFg0Re43B+oOFsAP8AAf8A+tyvzGv8Cf54NzgUCex/pjXJ5NQiqopVJ2F7X7fHxgH438SSZPLiSFdRLaWBB22v22+SdsZsKQcTMKT6SDW/5v7VWEjo3T1j6w0cepFGrTR3ojV3v3POLX7NfGs2fmmSVUCxoGBA3JLVv2qvj74ldwnXufxV/FBhTND8hoVZPyavHt4914zXgmK2dm0rsdyRX88DJpmbln+zEfyxP1PNrqrUg0jcFhyfjFP94B4dP1J/kMawkb5QNyXP/e398eYk1r//AEjFe5P9sZgWajmvQYGmizrVRWR40lFgooUOQDuCTt7bDk7DG3T+rN098qkpDwZn1eab1I/+wk+lhuKJ+t7HE3hTxNmpDmIJDqcgEhlCm1IVg2w4Xff2wtdW6GjiNFzXms+jy42J0MTqA37L2Hc7++Hi4tckVzYZ4p8JBnL9QLdQjeUk+a6hgWtNMgK+Xx6gorcUD7YITZcRgxRoAxdQGI06hTKdqu/Qrex1DnHL85mGizChZHd1K2S3pL8ECwCADY+mO9Dpc75SMTsFkjJOx1atAYAEnuQRZxn6ZcokluNSEZ80I2RWtS502rKTH7ORuKPYdwG+LtZXr/l+c2Yjy0x8tYzGgF3qCrVjYE/Ht9g2caWAStRAY+qRo2KnX+EC9ro0OfftgxkvDZiYuXikSRvUANwHIINjbYgbH3w83kntmjHHHSCnUMmMwuUnV1y/lH1AkhQhoEVya5Ark74VxkEjhdizsdTqDsRcRKatJNte1gdq5rG37Qs3JFJFEI9caqvqkgZW1Wdt7A9hV+3OF/OeMfNZXMSqYQupyN5GLgksK2HNCtlFHCNuTCqSG3wLmo2MwmkWedLZI63puQKFarBFdr+cDfEMkySCOSxqtlFAgG9xt6Qe7UBvud8adEy8U2bbM2Q6aNEVhNTyE03p/DGACaPer2sYIf8AhGSRmCsCzGVoA2r1jSRrPHfcHk1e+HcW0q6EbVtBnwh0uZkEqzqBRAWi2kexB7d/6YacvkWDAv5TfIi0n9dRH8Mc08H56TJzaZPNCFak4/EAGAN+klfUCAdW4A4w2eIP2iRZWWOMxs4ko6lI/C1AEDvzwa4+cTXsF+43DGavjGVWPRjGPA/xWMIsbWPpj041cmtgD98YxbjUqALN1udsCvFmVlbJyrDG07EaAisFPqsE+2wr0998Z1vxGmVK+cCNR2070ON9h39sbdViYoa/DVsOxADH+dYK2Bid+yfomYyc2YOZy80QdFVSV5IYk8XW2OlvlI3IYxqTsbZBfxuReOY9S8GgEyQF9YUME3O9A+h2Nnn8JN/Jx0zo+W8uCNe+lb3Js0LOGlFIKLH7ovYV9CR/I48aEKCbcAAk+o8Df5xMpxW6mT5Rodxf0vfE7MCoQ1Xq59R1Dud+b+cYSwugp+5H9DjEPGPZEJ4NYkyhXOcIamDgdtgR9Nt8ZiEIR/6hoHvv/TbfGYly9gWcqz7zQpJmAjUcrH6mU6WJEYIJ4JrteIeuyp+55XMwqkbRRqaWyG1He7/2mwK98eZ+NpgEU/iyahQTt25+45xQ6fJE2RkyssqJIvmAAsKBU2AT3BIr++O/BVO/8zo+P5c4/Zf0VMr1CPMLKjJTO4nLKBagAakUnuW45Hqw9jxSB1AZgoCoOlh3orRPYXf9cc16FAUeQMOdKH7up/kMNebitkH4dbAKx+TV/wDxsj9fjBSUts4tx6J/2g9TdpEjBIikUMqg7Nvp39zWmr4xZ/Z7EfMdQZZQANcSx6lob3YfVqUnahz34uv4iiiOTjWfV5qFkULV2rMrA2OOP0GPP2bEqMwqsE9Ueos6qQlNbAGr9QWyDdVtzijzXFRTAoU+tlTqc+YizCN52ryz6w8guRNgdmO9qODRujyLAvNI+YaQZfLuUCMWDHXpAHOwoGxzuf0wJ8VM3neptVi7uwRZA377Cv8A6w++E589kcgrrcInfXqZAbRgqKwFHnsTRqzW4JhuqKdsA+GsoY89CpcomYQJqABYDYHbs398O/ibrazOJIz5GzCNpJSZJDwKUCkv8NFu3bAEeCM67M6vDFGxslZ1Ekqk0dNgBVuwAdK3784seIvBzQTrK8TPCIwIwTqAKgC3oqSxAJo0NxzjOLadPrwZSSfXYt9G6pqgzEeZd00hpY6NAyWoI79u3xjGfOZhsvLHljEgZFhm8shBR9NmitX8UTit1vpjnWArA6TJVbFV3aj7Ae2GPw70FnSCTM5h4VAA8tSXZgm1Ml0tex/3AV3B420oIS6vkReJvEOcmy7IzAyZdlZ5I/RavsLX3Dd129Q2GDfVev52DpWQaEkySACSWtVf7AxogE2Nz/tr3wNiyCTKyCQwlozGG8vUtEhqIrUN1A1LuN9t8WHzLwZOLKSSKi6XaU3f560A8eoEEd996w/ymq5asDmt8djFP49EcMbXE7hf9Yhr0sOQFUXbUSOwrnAPK+L9WfimOcUZZtYZHfTQa9Po33Fgew0k2LwF6F4Yh8gapPLmeW1DlSGiI0g+n7nkXWC//wCPfPykWWgMZkDGR5WoUDyb5rsFo/i+CcTjBtWPKSWhk8e5mNlRlbVIFoeoaSG3rj2W9vcYh8OeN/31HiZdMqxElgfS1Ag7dtmvn3xzbr8uayLLl5YdGhaQsxYMu4DBhQZea4riu2L37Lc4r55Y9o2kjkUMASN0I3F7Vz7bV3wqVMLaaSH/AD/RlkfLSyShCFHpMlVdlTp7q10fpjokMuwrcUP7Y590Lo02bkMrKi5eJmjVT+bSKHK38m+ScNHRcpLEpUaSrO72Tv62Ldtu9fbB7WzS06D4f74914qRE8sADY4P+bXiwH5v9cABXzGRv8O3x2/4xQkBBogg/Pf6e+DB/XGrAEURYwrQ1gKWz+Ej7g3+uMwTkyAP4f0OMxNwsOjg2YiJijKfi/dXBr4Vq/ljnQUk13OO++H8502DJp+9A+aAYyyK5sb7e24Y80aOFTq2U6U0kYysEqsWTSzMFVRrFltySKDc19RWKqkuy+WM8j5pOt7LU3hzORRhpI2KINb6mQ6SoKk2T7V8D64WekyKKDv6UGpnJGnewWBos2+1bcXxjtXX4FkyeYUeoNDKBR1X6TVe+9DHJusfs9nhyyyOUaRmVfKhtigK16nujuNwAQCTvgp2c70Wc91jLT5STyiAwzWpVogqhWt72AOm9u533wt+Unk5qQyaZPSsagHhju3Gwoaf+76WZ6d4AkjuQSqWi9QQDZwN6N8biu4NjBHO+FY8x1LMZcSLBEakJAJ0qqlyKHHI52F4pH+KJS7s554gzYkl1DjSoG1bABdgOOCa+cdQ6N1l83Hl4AEBlEem9rI2N96BBIr3wodc8GpDVyOaXb01Ys6TRF7iuR3xP0hlilyrgOogkFmy3DaiOwHfYfJvfFIR4XyElkVqjp3WfBXmmFY5naqRzYWgLsgGwFHJU3YB74gzHQM1mzN/5qYRpKVT/TLahXwRSdqs1i1k+rSHWWhdFdSACRrOobEAbDsdzjn3izrk0Uvlx5mRo9GlkSRtKPvtQIGx9vtxiU1GvuWhKSZKUdFljnneOWT0LEU4VTpLbldIY6gNt+53xpJJYH7sDEqDSkbql0KvUbLFm34oWbwvZbrHlZmCeX/zFAKVkZiyHgnc0f8AcOQb3GLEnVGzOpoWjhPmUifmIIJvcGwBXfYnjjGiml6R5yUpXIZ85raVctlInaVfW7khVUGt2b8KgMfk8Vd1jaLpuX1uuahlzDNqAbzSKYE/iAKGgtlT2PI9lTp/i2XKKyKwdgdLFrIqydgTvbHdvYDjfBeHxY6gLN6pCQx0IoNb0QRyTdVXFd8acpTdfQWCjFO/JMZU/eC0S/6YCiME3sFAog2e333wZzXTM3piWKRxIyl1kV9IAUgBdGwKgg8+5wtZrNSl5JogAVF2Vr8QBr5ZQdiauvpj3J5rMGKnmJEjBRYBH2sd/wCmJ1x0hl6ldDN19s/MrwTIGVTo0NHqLgU2oG9rN8AVgJ+yXKjzvMMdurMVUD8PpK7nkDUwUfQ46J1nMyDLhlfeNRTegBwBVXwTdUPmvjAPK9Vy+VmkzMhIhecOSl2JNFEaQLYahZ7At77GvH5btk75oM+IfCsoVXMlksGdQxAsct7Ej9cMHS4GiRR5gk7nYg+/HvwK4wtJ4rjzQVUeSTcOEiV3OnkhgNgK5BOB/Vf2i/uYV5YCQ5KaNWmRKu2KEVR7A+3zhm4u97BUta6Oj5edXAIP+bf2xKF5/wA9v74A5bOIyh4jTOilVb0j1AFdvpX9LxePXI4x/rMsZ1V6mAsn23vERgX4t6k8TxKrlFckHS2kmt9vsp/XAXp/i3zcysLSGlBJOo6huEWyKBsiyDd3gl+0VP8AShcAHy5l+tEGM/b13+mEDw3Jr6kKFebmGAHskA0D9Xcn/swrhfZWOVxVJHcBX+fGPMeVuMZgkjjGW8MLNEUeUBlJK+XWlSeNS/Xk8/ywr9JPl5lA+oeWxDUaO1jY71v3rDRkVbLRux3IjH5idRU3uSBpG9CroVgf0CXzeoNMQoEZaZwO4QCwL/Mb+nOBkgk1R3fDZpOEovqgp4V6tBJmfLjlmQD1Bd9J02SrXzsOa3/jjePqqplgXBAC01KWOoGrr6i/pgFrSPMZnOwDy9Iaoq9NnQGN3sDqJr3/AExJ0PxAJFlGgp6d99QOs781W+KrWzz3T0gtkepLKw8u9DjTq2oXsTVgk8bfGGHM52LLRTTERtO1IzgUHC8Nps0mxYre+isIHg+ER55YmLFGI2U19P44fPEnhrKBNUgmVbo+U9fwO2BiyJS5NWNkx8lQieI8yzLGzk6n9VNyFZiVs8FiDqNcXWGrLdekiy8EUeVkeBVDMDESjEH1atvWWYmqsgV7Yrt0+OPqUCtbqoVl1USdKal1cAmwL+mD3VPFP+oEfWWIFUBQ/jt+mLy9fZGK49Azp3VvO9elk0IrSxhW0j/2gHtX3oYQM1+7iOSGIMzNxM5sErvQUfhWjV72e/t1vpedSRpKU6gBqJ7jgfoMcf67KiZiUIDoR6ANX3xzKXq4nbFRpKX5YKGV1en1WK7WdJ52+n8sQT5N8rmdNBihBGoWrBt1Nd1IIIOCEGZDSk1sYmFXz9f17YP+Cs0ZPJ831GIaY25ZQ7GM1fcGiPasPW6QmVw/aUM5mpYAFdYqlZZJQqgFmYXXxSnYDYWfc4q5bqzxZgMFX1CgwRdR7WCe238MHeteGg+dEckrAWRai+dxsa9t8Hcj0GJJ4crGihgrEzkW7AbsNzSj1bKNve8T2rbR1XDLxV1+PH19xAbq0uZZRNIBDqAUHYAjYUALJF84J9F8OziZZmkBjBIA105XeqXmr4BrvQwQ8S+EI5H15aRx5jojpIFC7nTYKDbeu3c4q9XgMeWeZzep2CKL2A9IN2NwRwO1b4ym000crgnav8hnJ+I49DSASaI5LAZTRIHqUXtqri+/zgB1fPakDOhbzS1IBqrUzMN9rPvt+XG+blXzI2lLnLmJXdEpWLWBe9qT5hDWd+cR+L+vMI4cvFrRCqOCXLNoICot0AoC7kAck7nHRPJHK99koxljWh46H1sDKZZYw0Mmny5APzadiB2JJCtX5QfnFObpQ6kqgglgwVyGBIUdqNVtQ1XRDUNxWOb5zr80cawK5CrquvzEsbP17YZPDvVZYepwaiGaZEWStg2oWCfdgaN17++IRgueyzbUdHYf+nPJpXzApWtIESngVRtjY+w+uEDxj4Knmk/eICs2qhoGz3+Gwh4TYHnHSXzXlo7DmgoPtZ3+9DCE0siLmGDavNmJGokAAiwCi7ELRAF17jc4EtMrjxXjeT6aGfN9EeWGATSBiiHUy9jppiR39Sr/AIQMVuk+BRBmjPHPbBWQBgBWp2dux/M2Jui9XYQiOQltDWrAAELW4IGxwWynUElUkA++4AO+/IJ/iMGzmcadMI5eLMCtTxni6U+2/Fd8eY9hzZVVbkHsf898ZjNgS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data:image/jpeg;base64,/9j/4AAQSkZJRgABAQAAAQABAAD/2wCEAAkGBhQSERUUExMVFRUVGRwYGBcYFxweHBseHSIeHB8fHh0gISgeHhomHBgfIC8iJigqLi0sGiEyNTAqNScrLCkBCQoKDgwOGg8PGiwkHyQsLiwvLCw1LywpLCwsNC8qLCksLC8sLCksLywsLCwsLSwsKSwqLCwsLCwsLCwsLCwsLP/AABEIAH4AyAMBIgACEQEDEQH/xAAbAAACAgMBAAAAAAAAAAAAAAAFBgMEAAIHAf/EAD0QAAICAAUCBQIDBwMCBgMAAAECAxEABBIhMQVBBhMiUWFxgTJCkQcUobHB0fAjUuEVghYkQ2Jy8Rc1U//EABkBAAMBAQEAAAAAAAAAAAAAAAECAwAEBf/EACkRAAICAgIBAgUFAQAAAAAAAAABAhEDIRIxQSJhBBNRcYEUQlKR8DP/2gAMAwEAAhEDEQA/AFybxo8SuI1JJkd9T1wTsNI/vha6h4hmzDgytdbUBQr2oYsSxrIDpvUQCO97ji8BzDpf6HAhCC2kQLSSCtNbd/fbEUnGPWj3HycZmVN4c1m0EpVgy1Y+MEWz8l2GIJUg0QNh9P5YojKkqSCGob+47Xgp0npZkRgW0EAgauCTsfocK2ltmKecVg1yWSe5vc88/TEEh2+nzgx1TKODokUijsdtvbn4xS/dhwKcD32P88ZSTByK3kkDbcCuD37fyP0w59Pl0iEepFaMkBjzZ527C9vruML+SyzbhIlYVuNN+x9/cYZ8jntbos0MgKj00p23U3t/8fbAeRIFhHLZeKS1kbYUux4Lbff6jjFKPw6xlWNo0ZQX9ettldr2AoFrrvzhoyXThMnrXSA16WWjd3dbV/xvgnl8mkYLAb8WfqDx9caOQp9zn0WXDKIZGBeKQSWjKfZdIo2W33vfY/XFvqeZdIkDwI3l/i1qAyUxJ7X+Yb9wfgnAR+nSJmpgn4k1yFUF7ahsPt37C8V8t1iaQ6GOglqYaa/Fxsd+Qft73iuquxvshpjykTyr5mVjaWYag5UsOLFkHc+9DawKvfEMkO6yukI0E+ZGG2KD0qSt2PV6dJHtgFl80+caQ6H9MTxxnX6ULAKvH4R6f74tZjw48HmGVH0siJGxsh2tSV2/NtsOdsBz8ASVhDrUEMq6w/lFXUuEQFfWLN7qxqwB2JPbtVmhEkujL+YNBptZIDkgnSBquzYAuht22xX/AOnNeZjZmXUmmJKqz6TqF9r22HF4Ycx0r/TLK/oOkLpRVZWqgzsELaQRd6Td2QasZu3bHS1XkWP/AAjJqqTZRZc2SDvsAQf4327Y3yWSLsWVS3luWNGtuLOxsYKsrQMDLNIpXzAu1ayAKUXvYsWTvXtYGPPDeaiR5mmK+XZLM17Lepqr8xAoH5wbaYrSKGR6cYZFeOORyvBuxva7gID/AC5GM61lZvWzZfS8mlSWTdRxqUHfYEb/ADeCWX6ovmvLG7eQ2hVYk+oalUah+Jt1rU2/fvhtm6UmfZZSWVEJWgSCaIa1btvv/bDtyAoxFrIdJQLGPKyplC6m9DNpGwvdtjvv9cWlzRmd4FSBKUhtUKkNVauACBvwb2wP6/1Nsi9R0ivIQSr1sO3BLbcm+RWN/B2fR5ZJXUyAobbS25LIbuqvc38L8YnXbGrwXovD2+oSZZTQFiCttqHHHH6Y9wdUarK6dJugWB+MZiHzWFxrRzDpHQALV7Dj5r2+3b9cG/8Aw6hAuJSK5OnV9LH87wc/dlPbf6fyIxD/ANOANhm+mrHnSyyk7OcVsx4MTWGjYLW+k+r+f9Tin1roDAFioYd9IqvsPpzh0OVsnUfvuD98WIMtXDHbtX88H9TKPezbOYdOiMb6lIB9mB/phhj68wrzILAItuxI73xtyMNGa8NwOL0aT3K7f8Ypz+Do+Y5GQ+x4OH/U459gpm3/AFfLSKAWRgeQTdfbEa+GMu/qF772r8fzxPkfDujdykh+Uv8AjzglkHiaQxJWpeQNvrX0PPttiPOv+djJNgvK+FoYyGVnvjdlwTykS+aEBo6Qa77tuf1rf3xKqUjPKVVdVKRZ1KwBU8d7/h8YC+JupeVKIx6RE0Xqqi7sHIUkX6RVkd+/bF4Ypyl67HUB4ARmLIU1fg1fe69ibHH1wH8bZN4ck0jMzFaYhfSKFHjv/wAYBdA635/kkNWl2mclAq2eKvsKN99+eMF+r5/LFc3lmednJttcZ0qdGqtzRB09qG4Hzj0HDpsouxN8W9fjbLkJFHFLqAlKofUGGuHSSfw6VbUdt697wy+CIkzStrjjKhYmYhOXo603GohTpbmhr2xQ6FFpY6REXYK2tl30qdhd6VUA6flio32GN5uuJkM1JpRzHFI3mmNiEIYWvpN241VtsSOdti1qkbyWM7054cxD+6RxqytJJKAQg0qOCLFiyN6O5HtilB4pMauwEcYVi1kN+LVdkWVsl+wxLP1GPMs3naHJDU0alQONI0tZKsRydz7Y26lFlY80sellj8pncI5tbqgCdwrFtqO1HbYVkrVjJpMgygMgkaWORjKxQ+utRam7v+XkAE0SeLOCS+VEV0I+uhTO1lgoUE2Pzbg9tx3wtdf6hDDCiwk3YZWJsgkltQF+m/a+599rHQcmGzkrRXpvWoZeQxIJFj2Or9PnDJV2aVUmvJc6nklnRnncWk0hRWa0osgAYCjVDse++FyFQZHiLIEeXQwbUFo3t6RY4FdrrHTcr4bQnU1k7WHRSDV9iCO/b2GAXguIL1TMqNhb/HfActiUMHRfBEEaBdAOwFWTYu++43F1ibqc+nIloQ8IQWFI0sAr0QRvV7/O94vdXzwjRiL9PqbTuQo3O1+2A/SfE+UljZ5n0Qy3Gqy7Biv49hdD1KLPfCqT5JJA8l7wUscsUjMyTuspBchWNAAruRfBJ/XBzqUwRNIFX/tobf5tgF0Hq8LUMsEESvp0oKFfXvQOq7OJuoZzUSfc1+mI/N5XqhoStEHnAflP6/8AGMxF5hJ7n/P1xmOewgkYhB35v3x5oPZv7f0xroI7f59u+PPjvo5ySNQOAa9iSR/fG918ffHnlsBqakUcltv+RilmutQqQf3iNkQ6pSBZAI225As799vti0cE5+AqIRVifn9cZPII11OQvOxIF7E1v3od8WspmY5EVkIKvRBHBXbcfGKHifonmwmRtTRxg641bR5gIWhr300QCdjYAGw5vD4VJ7GUQV4V8SJmZZUNsVBkU1+S6HHfcVfY4Xc42ajzRkVSrRyHUyi9JkraxtxQ78YM5Ppx6fMrMUAlRVcLGWIjRdm0g20jkbsaFn60L6p4uBzzzQ2oVtcKvdFkAJtdtzvdH2x3RgoP0opxvY19N8WxPpR2IHkr5itGfRKhHpLAXr/hsR74r+MuhLPAHEyR5iQrQJKhyBSrYF2QTueC1YDZvLwC50nVj5hkWMqRsxFtJpoNbGyL4Ne2IOm5iXzknb8cZKEOtllsjUANqXaqPN/N0TsNUTzdF06ZpowIo9S6VlqQtdJbSXqUnexvsdsF+tdeE6vKzMyaR5eiQFVbSVayBR3sFdqvftaF4nSYyM80Z9bSyLq50htO6ncAcD69+5TL5mOKB4jIXWXQzFAakKlbXetO21juO+G76DFJOpeRt6fAmZgYRvoaNU1x1RZWIuztqXUrAk3fHthX64yN1SPWriC47okl9hpC8ckBdqob4bvEubgysUuZGXX16Y2CEihXFj8O9e1kd8K/U+iSedGzkMkaKTUjEk0GBqtgBQr429sGMUtCyna0R/tCjMIh8pBE7ltXlsd9JAFX6hTMR8ije1m31TOMY4swaLRrpNkaqG9X7ncX3r3rA/oHTWlMvlJflykr6twa0nbmq49vtjbxbE0cKxTRqrtRUDUuwGm6PJu8aWtIWO9gwRNmIlliikK24YKuoKw43HuDf2vvh6g66iZRERJNcvoNUhjNWxJO4F9674I/s96FGMhAy61Yg6ijEBjqO9fww0Z7paERlxqKOGF+9HtwfvhL1QV3Zp4dzJly6O6BH4ZAboj5ob1R++FDw01dZzI/90n98O2SyRTzSCf9Rmfi9JIr77i98c9/Z3M0meV5DbuhLk9zRv45GFYTpEsC+XIXOlSrBtXFEEf1wh5voITpSk/iV5CpoAUTtxseL++OoPFala2II9+cCYvC8ZgWGYLKqEkWtc3yLI74MJyjJfQZpNe5zfwCrHM5ciRtBeRJIwTpsxM6tt39Lc/7Rh+ziqGYKdga/wA++LWS8KZeC2iTQbDek1uoIBoAb0xF/JxSk6VIONZPyT998Jmak7SFiqK/nKLJqhyT/fGY2bJuKtT7H0k/03x7jl5NDWCXyXdm4B2G/b/OPfEIlaJy5dmibQq1wpexW/NHYnvffbAvonip5pMzDKnlvGSUYXTL+G/qBTbdvpi5MiZmFkgOs6gFrYAqdS7n5N/fFcOGMW0yaTRX8ePIMkVjTWXZVauQOSQO9afsDeOY5rOKVmEcmvVUYGmmY6uaGxWjQ78Y634pycwyEz7LMkFggkEEVrKD8VVag7UCd+DjlXgToxnlcFwiaW1tyVorRUclwxWuN+e+LYk0qXYz0tnU/C2Smj6ZBFrCZgMylQykhVayCRqA2ofesZ4/hRoUXUUjVtSgMV1AWCCf91m+f+I+iSxZfUI1ZixJBZ7JHsT/AB4xF1jMHNTwBpVEMdyTIpjYbA16mIon8BB9zQsYvLE4akLGaltC943nzMqJIXOXiFJ5bt+YX+YKCx07kMNhfvgX4vjknnSSBJQsESo5f1BNymrYCls0a4w4+LupLmVVEUyCQ35istrfpYVVNdj8NAdid8UfFXVI0gWOYkqjFLRXDnQAupiKUDjfv98SS7KOnQteH4JvOWSKlVWKsZAh1upGoKjWWAJHY8e+HTJ+MjNFHJq0T5eQNITpUaWDbgr6SGoA/PbAaH156GKIOVdqJK0ysdRcq6imNksLFb1uBtT8RxtliiQqZBMpR3jLEDQxoLVAc2bJB+MMnVgk+VNsYeteKBnFMUkYIN2zbslj/wBNuRzd/au+EPo+WBkiM2rQWKWDVMBd7/IJ+awz9ILTzosq6HVFV1IrhaBNEbEV6r74sZrwKQX0Rs6El0AKtvQpXGqyAbptW18HG5MWkLnUZZM4HUeaSCGVSDTqDyALBavVx3w19CDLJESyaljUMHda1aRdjV3Jrn24xW6P0DNCRG/d2TywIwHohUG9AXuL7jf61h/y+W2AeBB9KIH6i8C6GbcqJIMpGy6vLQE86a5+3OBPjzJRvkiJNlWSM3e4tgpI+abjBqPp8a7hAK9tv4YlmgVxTKGFg0Re43B+oOFsAP8AAf8A+tyvzGv8Cf54NzgUCex/pjXJ5NQiqopVJ2F7X7fHxgH438SSZPLiSFdRLaWBB22v22+SdsZsKQcTMKT6SDW/5v7VWEjo3T1j6w0cepFGrTR3ojV3v3POLX7NfGs2fmmSVUCxoGBA3JLVv2qvj74ldwnXufxV/FBhTND8hoVZPyavHt4914zXgmK2dm0rsdyRX88DJpmbln+zEfyxP1PNrqrUg0jcFhyfjFP94B4dP1J/kMawkb5QNyXP/e398eYk1r//AEjFe5P9sZgWajmvQYGmizrVRWR40lFgooUOQDuCTt7bDk7DG3T+rN098qkpDwZn1eab1I/+wk+lhuKJ+t7HE3hTxNmpDmIJDqcgEhlCm1IVg2w4Xff2wtdW6GjiNFzXms+jy42J0MTqA37L2Hc7++Hi4tckVzYZ4p8JBnL9QLdQjeUk+a6hgWtNMgK+Xx6gorcUD7YITZcRgxRoAxdQGI06hTKdqu/Qrex1DnHL85mGizChZHd1K2S3pL8ECwCADY+mO9Dpc75SMTsFkjJOx1atAYAEnuQRZxn6ZcokluNSEZ80I2RWtS502rKTH7ORuKPYdwG+LtZXr/l+c2Yjy0x8tYzGgF3qCrVjYE/Ht9g2caWAStRAY+qRo2KnX+EC9ro0OfftgxkvDZiYuXikSRvUANwHIINjbYgbH3w83kntmjHHHSCnUMmMwuUnV1y/lH1AkhQhoEVya5Ark74VxkEjhdizsdTqDsRcRKatJNte1gdq5rG37Qs3JFJFEI9caqvqkgZW1Wdt7A9hV+3OF/OeMfNZXMSqYQupyN5GLgksK2HNCtlFHCNuTCqSG3wLmo2MwmkWedLZI63puQKFarBFdr+cDfEMkySCOSxqtlFAgG9xt6Qe7UBvud8adEy8U2bbM2Q6aNEVhNTyE03p/DGACaPer2sYIf8AhGSRmCsCzGVoA2r1jSRrPHfcHk1e+HcW0q6EbVtBnwh0uZkEqzqBRAWi2kexB7d/6YacvkWDAv5TfIi0n9dRH8Mc08H56TJzaZPNCFak4/EAGAN+klfUCAdW4A4w2eIP2iRZWWOMxs4ko6lI/C1AEDvzwa4+cTXsF+43DGavjGVWPRjGPA/xWMIsbWPpj041cmtgD98YxbjUqALN1udsCvFmVlbJyrDG07EaAisFPqsE+2wr0998Z1vxGmVK+cCNR2070ON9h39sbdViYoa/DVsOxADH+dYK2Bid+yfomYyc2YOZy80QdFVSV5IYk8XW2OlvlI3IYxqTsbZBfxuReOY9S8GgEyQF9YUME3O9A+h2Nnn8JN/Jx0zo+W8uCNe+lb3Js0LOGlFIKLH7ovYV9CR/I48aEKCbcAAk+o8Df5xMpxW6mT5Rodxf0vfE7MCoQ1Xq59R1Dud+b+cYSwugp+5H9DjEPGPZEJ4NYkyhXOcIamDgdtgR9Nt8ZiEIR/6hoHvv/TbfGYly9gWcqz7zQpJmAjUcrH6mU6WJEYIJ4JrteIeuyp+55XMwqkbRRqaWyG1He7/2mwK98eZ+NpgEU/iyahQTt25+45xQ6fJE2RkyssqJIvmAAsKBU2AT3BIr++O/BVO/8zo+P5c4/Zf0VMr1CPMLKjJTO4nLKBagAakUnuW45Hqw9jxSB1AZgoCoOlh3orRPYXf9cc16FAUeQMOdKH7up/kMNebitkH4dbAKx+TV/wDxsj9fjBSUts4tx6J/2g9TdpEjBIikUMqg7Nvp39zWmr4xZ/Z7EfMdQZZQANcSx6lob3YfVqUnahz34uv4iiiOTjWfV5qFkULV2rMrA2OOP0GPP2bEqMwqsE9Ueos6qQlNbAGr9QWyDdVtzijzXFRTAoU+tlTqc+YizCN52ryz6w8guRNgdmO9qODRujyLAvNI+YaQZfLuUCMWDHXpAHOwoGxzuf0wJ8VM3neptVi7uwRZA377Cv8A6w++E589kcgrrcInfXqZAbRgqKwFHnsTRqzW4JhuqKdsA+GsoY89CpcomYQJqABYDYHbs398O/ibrazOJIz5GzCNpJSZJDwKUCkv8NFu3bAEeCM67M6vDFGxslZ1Ekqk0dNgBVuwAdK3784seIvBzQTrK8TPCIwIwTqAKgC3oqSxAJo0NxzjOLadPrwZSSfXYt9G6pqgzEeZd00hpY6NAyWoI79u3xjGfOZhsvLHljEgZFhm8shBR9NmitX8UTit1vpjnWArA6TJVbFV3aj7Ae2GPw70FnSCTM5h4VAA8tSXZgm1Ml0tex/3AV3B420oIS6vkReJvEOcmy7IzAyZdlZ5I/RavsLX3Dd129Q2GDfVev52DpWQaEkySACSWtVf7AxogE2Nz/tr3wNiyCTKyCQwlozGG8vUtEhqIrUN1A1LuN9t8WHzLwZOLKSSKi6XaU3f560A8eoEEd996w/ymq5asDmt8djFP49EcMbXE7hf9Yhr0sOQFUXbUSOwrnAPK+L9WfimOcUZZtYZHfTQa9Po33Fgew0k2LwF6F4Yh8gapPLmeW1DlSGiI0g+n7nkXWC//wCPfPykWWgMZkDGR5WoUDyb5rsFo/i+CcTjBtWPKSWhk8e5mNlRlbVIFoeoaSG3rj2W9vcYh8OeN/31HiZdMqxElgfS1Ag7dtmvn3xzbr8uayLLl5YdGhaQsxYMu4DBhQZea4riu2L37Lc4r55Y9o2kjkUMASN0I3F7Vz7bV3wqVMLaaSH/AD/RlkfLSyShCFHpMlVdlTp7q10fpjokMuwrcUP7Y590Lo02bkMrKi5eJmjVT+bSKHK38m+ScNHRcpLEpUaSrO72Tv62Ldtu9fbB7WzS06D4f74914qRE8sADY4P+bXiwH5v9cABXzGRv8O3x2/4xQkBBogg/Pf6e+DB/XGrAEURYwrQ1gKWz+Ej7g3+uMwTkyAP4f0OMxNwsOjg2YiJijKfi/dXBr4Vq/ljnQUk13OO++H8502DJp+9A+aAYyyK5sb7e24Y80aOFTq2U6U0kYysEqsWTSzMFVRrFltySKDc19RWKqkuy+WM8j5pOt7LU3hzORRhpI2KINb6mQ6SoKk2T7V8D64WekyKKDv6UGpnJGnewWBos2+1bcXxjtXX4FkyeYUeoNDKBR1X6TVe+9DHJusfs9nhyyyOUaRmVfKhtigK16nujuNwAQCTvgp2c70Wc91jLT5STyiAwzWpVogqhWt72AOm9u533wt+Unk5qQyaZPSsagHhju3Gwoaf+76WZ6d4AkjuQSqWi9QQDZwN6N8biu4NjBHO+FY8x1LMZcSLBEakJAJ0qqlyKHHI52F4pH+KJS7s554gzYkl1DjSoG1bABdgOOCa+cdQ6N1l83Hl4AEBlEem9rI2N96BBIr3wodc8GpDVyOaXb01Ys6TRF7iuR3xP0hlilyrgOogkFmy3DaiOwHfYfJvfFIR4XyElkVqjp3WfBXmmFY5naqRzYWgLsgGwFHJU3YB74gzHQM1mzN/5qYRpKVT/TLahXwRSdqs1i1k+rSHWWhdFdSACRrOobEAbDsdzjn3izrk0Uvlx5mRo9GlkSRtKPvtQIGx9vtxiU1GvuWhKSZKUdFljnneOWT0LEU4VTpLbldIY6gNt+53xpJJYH7sDEqDSkbql0KvUbLFm34oWbwvZbrHlZmCeX/zFAKVkZiyHgnc0f8AcOQb3GLEnVGzOpoWjhPmUifmIIJvcGwBXfYnjjGiml6R5yUpXIZ85raVctlInaVfW7khVUGt2b8KgMfk8Vd1jaLpuX1uuahlzDNqAbzSKYE/iAKGgtlT2PI9lTp/i2XKKyKwdgdLFrIqydgTvbHdvYDjfBeHxY6gLN6pCQx0IoNb0QRyTdVXFd8acpTdfQWCjFO/JMZU/eC0S/6YCiME3sFAog2e333wZzXTM3piWKRxIyl1kV9IAUgBdGwKgg8+5wtZrNSl5JogAVF2Vr8QBr5ZQdiauvpj3J5rMGKnmJEjBRYBH2sd/wCmJ1x0hl6ldDN19s/MrwTIGVTo0NHqLgU2oG9rN8AVgJ+yXKjzvMMdurMVUD8PpK7nkDUwUfQ46J1nMyDLhlfeNRTegBwBVXwTdUPmvjAPK9Vy+VmkzMhIhecOSl2JNFEaQLYahZ7At77GvH5btk75oM+IfCsoVXMlksGdQxAsct7Ej9cMHS4GiRR5gk7nYg+/HvwK4wtJ4rjzQVUeSTcOEiV3OnkhgNgK5BOB/Vf2i/uYV5YCQ5KaNWmRKu2KEVR7A+3zhm4u97BUta6Oj5edXAIP+bf2xKF5/wA9v74A5bOIyh4jTOilVb0j1AFdvpX9LxePXI4x/rMsZ1V6mAsn23vERgX4t6k8TxKrlFckHS2kmt9vsp/XAXp/i3zcysLSGlBJOo6huEWyKBsiyDd3gl+0VP8AShcAHy5l+tEGM/b13+mEDw3Jr6kKFebmGAHskA0D9Xcn/swrhfZWOVxVJHcBX+fGPMeVuMZgkjjGW8MLNEUeUBlJK+XWlSeNS/Xk8/ywr9JPl5lA+oeWxDUaO1jY71v3rDRkVbLRux3IjH5idRU3uSBpG9CroVgf0CXzeoNMQoEZaZwO4QCwL/Mb+nOBkgk1R3fDZpOEovqgp4V6tBJmfLjlmQD1Bd9J02SrXzsOa3/jjePqqplgXBAC01KWOoGrr6i/pgFrSPMZnOwDy9Iaoq9NnQGN3sDqJr3/AExJ0PxAJFlGgp6d99QOs781W+KrWzz3T0gtkepLKw8u9DjTq2oXsTVgk8bfGGHM52LLRTTERtO1IzgUHC8Nps0mxYre+isIHg+ER55YmLFGI2U19P44fPEnhrKBNUgmVbo+U9fwO2BiyJS5NWNkx8lQieI8yzLGzk6n9VNyFZiVs8FiDqNcXWGrLdekiy8EUeVkeBVDMDESjEH1atvWWYmqsgV7Yrt0+OPqUCtbqoVl1USdKal1cAmwL+mD3VPFP+oEfWWIFUBQ/jt+mLy9fZGK49Azp3VvO9elk0IrSxhW0j/2gHtX3oYQM1+7iOSGIMzNxM5sErvQUfhWjV72e/t1vpedSRpKU6gBqJ7jgfoMcf67KiZiUIDoR6ANX3xzKXq4nbFRpKX5YKGV1en1WK7WdJ52+n8sQT5N8rmdNBihBGoWrBt1Nd1IIIOCEGZDSk1sYmFXz9f17YP+Cs0ZPJ831GIaY25ZQ7GM1fcGiPasPW6QmVw/aUM5mpYAFdYqlZZJQqgFmYXXxSnYDYWfc4q5bqzxZgMFX1CgwRdR7WCe238MHeteGg+dEckrAWRai+dxsa9t8Hcj0GJJ4crGihgrEzkW7AbsNzSj1bKNve8T2rbR1XDLxV1+PH19xAbq0uZZRNIBDqAUHYAjYUALJF84J9F8OziZZmkBjBIA105XeqXmr4BrvQwQ8S+EI5H15aRx5jojpIFC7nTYKDbeu3c4q9XgMeWeZzep2CKL2A9IN2NwRwO1b4ym000crgnav8hnJ+I49DSASaI5LAZTRIHqUXtqri+/zgB1fPakDOhbzS1IBqrUzMN9rPvt+XG+blXzI2lLnLmJXdEpWLWBe9qT5hDWd+cR+L+vMI4cvFrRCqOCXLNoICot0AoC7kAck7nHRPJHK99koxljWh46H1sDKZZYw0Mmny5APzadiB2JJCtX5QfnFObpQ6kqgglgwVyGBIUdqNVtQ1XRDUNxWOb5zr80cawK5CrquvzEsbP17YZPDvVZYepwaiGaZEWStg2oWCfdgaN17++IRgueyzbUdHYf+nPJpXzApWtIESngVRtjY+w+uEDxj4Knmk/eICs2qhoGz3+Gwh4TYHnHSXzXlo7DmgoPtZ3+9DCE0siLmGDavNmJGokAAiwCi7ELRAF17jc4EtMrjxXjeT6aGfN9EeWGATSBiiHUy9jppiR39Sr/AIQMVuk+BRBmjPHPbBWQBgBWp2dux/M2Jui9XYQiOQltDWrAAELW4IGxwWynUElUkA++4AO+/IJ/iMGzmcadMI5eLMCtTxni6U+2/Fd8eY9hzZVVbkHsf898ZjNgS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85422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6600" dirty="0" smtClean="0">
                <a:latin typeface="Bernard MT Condensed" pitchFamily="18" charset="0"/>
              </a:rPr>
              <a:t>My Solution</a:t>
            </a:r>
            <a:endParaRPr lang="en-US" sz="6600" b="1" dirty="0">
              <a:latin typeface="Bernard MT Condensed" pitchFamily="18" charset="0"/>
            </a:endParaRPr>
          </a:p>
        </p:txBody>
      </p:sp>
      <p:sp>
        <p:nvSpPr>
          <p:cNvPr id="3" name="Content Placeholder 2"/>
          <p:cNvSpPr>
            <a:spLocks noGrp="1"/>
          </p:cNvSpPr>
          <p:nvPr>
            <p:ph idx="1"/>
          </p:nvPr>
        </p:nvSpPr>
        <p:spPr/>
        <p:txBody>
          <a:bodyPr>
            <a:noAutofit/>
          </a:bodyPr>
          <a:lstStyle/>
          <a:p>
            <a:pPr lvl="0">
              <a:buClr>
                <a:srgbClr val="AA2B1E"/>
              </a:buClr>
            </a:pPr>
            <a:r>
              <a:rPr lang="en-US" sz="2800" dirty="0">
                <a:solidFill>
                  <a:srgbClr val="C00000"/>
                </a:solidFill>
              </a:rPr>
              <a:t>Making Medication available to everyone</a:t>
            </a:r>
          </a:p>
          <a:p>
            <a:r>
              <a:rPr lang="en-US" sz="2800" dirty="0" smtClean="0">
                <a:solidFill>
                  <a:srgbClr val="C00000"/>
                </a:solidFill>
              </a:rPr>
              <a:t>100</a:t>
            </a:r>
            <a:r>
              <a:rPr lang="en-US" sz="2800" dirty="0">
                <a:solidFill>
                  <a:srgbClr val="C00000"/>
                </a:solidFill>
              </a:rPr>
              <a:t>% affordable </a:t>
            </a:r>
          </a:p>
          <a:p>
            <a:pPr lvl="0">
              <a:buClr>
                <a:srgbClr val="AA2B1E"/>
              </a:buClr>
            </a:pPr>
            <a:r>
              <a:rPr lang="en-US" sz="2800" dirty="0" smtClean="0">
                <a:solidFill>
                  <a:srgbClr val="C00000"/>
                </a:solidFill>
              </a:rPr>
              <a:t>Recycle </a:t>
            </a:r>
            <a:r>
              <a:rPr lang="en-US" sz="2800" dirty="0">
                <a:solidFill>
                  <a:srgbClr val="C00000"/>
                </a:solidFill>
              </a:rPr>
              <a:t>old medication that would be thrown out that has not been used and still packaged </a:t>
            </a:r>
            <a:endParaRPr lang="en-US" sz="2800" dirty="0" smtClean="0">
              <a:solidFill>
                <a:srgbClr val="C00000"/>
              </a:solidFill>
            </a:endParaRPr>
          </a:p>
          <a:p>
            <a:pPr lvl="0">
              <a:buClr>
                <a:srgbClr val="AA2B1E"/>
              </a:buClr>
            </a:pPr>
            <a:endParaRPr lang="en-US" sz="2800" dirty="0">
              <a:solidFill>
                <a:srgbClr val="C00000"/>
              </a:solidFill>
            </a:endParaRPr>
          </a:p>
        </p:txBody>
      </p:sp>
      <p:pic>
        <p:nvPicPr>
          <p:cNvPr id="4" name="Content Placeholder 9" descr="logo secondary.jpg"/>
          <p:cNvPicPr>
            <a:picLocks noChangeAspect="1"/>
          </p:cNvPicPr>
          <p:nvPr/>
        </p:nvPicPr>
        <p:blipFill>
          <a:blip r:embed="rId3" cstate="print"/>
          <a:stretch>
            <a:fillRect/>
          </a:stretch>
        </p:blipFill>
        <p:spPr>
          <a:xfrm>
            <a:off x="8229600" y="6376863"/>
            <a:ext cx="914400" cy="48113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1202485"/>
          </a:xfrm>
        </p:spPr>
        <p:txBody>
          <a:bodyPr>
            <a:normAutofit/>
          </a:bodyPr>
          <a:lstStyle/>
          <a:p>
            <a:r>
              <a:rPr lang="en-US" dirty="0" smtClean="0"/>
              <a:t>Mission and Social Impact</a:t>
            </a:r>
            <a:endParaRPr lang="en-US" b="1" dirty="0"/>
          </a:p>
        </p:txBody>
      </p:sp>
      <p:sp>
        <p:nvSpPr>
          <p:cNvPr id="3" name="Content Placeholder 2"/>
          <p:cNvSpPr>
            <a:spLocks noGrp="1"/>
          </p:cNvSpPr>
          <p:nvPr>
            <p:ph idx="1"/>
          </p:nvPr>
        </p:nvSpPr>
        <p:spPr>
          <a:xfrm>
            <a:off x="1447800" y="1752600"/>
            <a:ext cx="6196405" cy="3603812"/>
          </a:xfrm>
        </p:spPr>
        <p:txBody>
          <a:bodyPr>
            <a:normAutofit/>
          </a:bodyPr>
          <a:lstStyle/>
          <a:p>
            <a:pPr marL="0" marR="0" indent="0">
              <a:spcBef>
                <a:spcPts val="0"/>
              </a:spcBef>
              <a:spcAft>
                <a:spcPts val="0"/>
              </a:spcAft>
              <a:buNone/>
            </a:pPr>
            <a:r>
              <a:rPr lang="en-US" sz="3200" dirty="0" smtClean="0">
                <a:latin typeface="Arial"/>
                <a:ea typeface="Times New Roman"/>
              </a:rPr>
              <a:t>Mission Statement</a:t>
            </a:r>
          </a:p>
          <a:p>
            <a:pPr marL="0" marR="0" indent="0">
              <a:spcBef>
                <a:spcPts val="0"/>
              </a:spcBef>
              <a:spcAft>
                <a:spcPts val="0"/>
              </a:spcAft>
              <a:buNone/>
            </a:pPr>
            <a:r>
              <a:rPr lang="en-US" dirty="0">
                <a:latin typeface="Arial"/>
                <a:ea typeface="Times New Roman"/>
              </a:rPr>
              <a:t>T</a:t>
            </a:r>
            <a:r>
              <a:rPr lang="en-US" dirty="0" smtClean="0">
                <a:latin typeface="Arial"/>
                <a:ea typeface="Times New Roman"/>
              </a:rPr>
              <a:t>o </a:t>
            </a:r>
            <a:r>
              <a:rPr lang="en-US" dirty="0">
                <a:latin typeface="Arial"/>
                <a:ea typeface="Times New Roman"/>
              </a:rPr>
              <a:t>ensure that ALL Americans have the ability to access medication that </a:t>
            </a:r>
            <a:r>
              <a:rPr lang="en-US" dirty="0" smtClean="0">
                <a:latin typeface="Arial"/>
                <a:ea typeface="Times New Roman"/>
              </a:rPr>
              <a:t>is a necessary </a:t>
            </a:r>
            <a:r>
              <a:rPr lang="en-US" dirty="0">
                <a:latin typeface="Arial"/>
                <a:ea typeface="Times New Roman"/>
              </a:rPr>
              <a:t>for their wellbeing.  </a:t>
            </a:r>
            <a:endParaRPr lang="en-US" sz="2800" dirty="0" smtClean="0">
              <a:latin typeface="Arial"/>
              <a:ea typeface="Times New Roman"/>
            </a:endParaRPr>
          </a:p>
          <a:p>
            <a:pPr marL="0" marR="0" indent="0">
              <a:spcBef>
                <a:spcPts val="0"/>
              </a:spcBef>
              <a:spcAft>
                <a:spcPts val="0"/>
              </a:spcAft>
              <a:buNone/>
            </a:pPr>
            <a:endParaRPr lang="en-US" sz="3200" dirty="0" smtClean="0">
              <a:latin typeface="Arial"/>
              <a:ea typeface="Times New Roman"/>
            </a:endParaRPr>
          </a:p>
          <a:p>
            <a:pPr marL="0" marR="0" indent="0">
              <a:spcBef>
                <a:spcPts val="0"/>
              </a:spcBef>
              <a:spcAft>
                <a:spcPts val="0"/>
              </a:spcAft>
              <a:buNone/>
            </a:pPr>
            <a:r>
              <a:rPr lang="en-US" sz="3200" dirty="0" smtClean="0">
                <a:latin typeface="Arial"/>
                <a:ea typeface="Times New Roman"/>
              </a:rPr>
              <a:t>Social Impact </a:t>
            </a:r>
          </a:p>
          <a:p>
            <a:pPr marL="0" marR="0" indent="0">
              <a:spcBef>
                <a:spcPts val="0"/>
              </a:spcBef>
              <a:spcAft>
                <a:spcPts val="0"/>
              </a:spcAft>
              <a:buNone/>
            </a:pPr>
            <a:r>
              <a:rPr lang="en-US" dirty="0" smtClean="0">
                <a:latin typeface="Arial"/>
                <a:ea typeface="Times New Roman"/>
              </a:rPr>
              <a:t>We use recycled medication to help keep everyone as healthy as possible. </a:t>
            </a:r>
          </a:p>
        </p:txBody>
      </p:sp>
      <p:pic>
        <p:nvPicPr>
          <p:cNvPr id="4" name="Content Placeholder 9" descr="logo secondary.jpg"/>
          <p:cNvPicPr>
            <a:picLocks noChangeAspect="1"/>
          </p:cNvPicPr>
          <p:nvPr/>
        </p:nvPicPr>
        <p:blipFill>
          <a:blip r:embed="rId3" cstate="print"/>
          <a:stretch>
            <a:fillRect/>
          </a:stretch>
        </p:blipFill>
        <p:spPr>
          <a:xfrm>
            <a:off x="8229600" y="6376862"/>
            <a:ext cx="914400" cy="481137"/>
          </a:xfrm>
          <a:prstGeom prst="rect">
            <a:avLst/>
          </a:prstGeom>
        </p:spPr>
      </p:pic>
    </p:spTree>
    <p:extLst>
      <p:ext uri="{BB962C8B-B14F-4D97-AF65-F5344CB8AC3E}">
        <p14:creationId xmlns:p14="http://schemas.microsoft.com/office/powerpoint/2010/main" val="2036005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Description of Service</a:t>
            </a:r>
            <a:endParaRPr lang="en-US" dirty="0"/>
          </a:p>
        </p:txBody>
      </p:sp>
      <p:sp>
        <p:nvSpPr>
          <p:cNvPr id="3" name="Content Placeholder 2"/>
          <p:cNvSpPr>
            <a:spLocks noGrp="1"/>
          </p:cNvSpPr>
          <p:nvPr>
            <p:ph idx="1"/>
          </p:nvPr>
        </p:nvSpPr>
        <p:spPr/>
        <p:txBody>
          <a:bodyPr>
            <a:normAutofit/>
          </a:bodyPr>
          <a:lstStyle/>
          <a:p>
            <a:pPr lvl="0">
              <a:buClr>
                <a:srgbClr val="AA2B1E"/>
              </a:buClr>
            </a:pPr>
            <a:r>
              <a:rPr lang="en-US" dirty="0">
                <a:solidFill>
                  <a:srgbClr val="C00000"/>
                </a:solidFill>
              </a:rPr>
              <a:t>M</a:t>
            </a:r>
            <a:r>
              <a:rPr lang="en-US" dirty="0" smtClean="0">
                <a:solidFill>
                  <a:srgbClr val="C00000"/>
                </a:solidFill>
              </a:rPr>
              <a:t>edication </a:t>
            </a:r>
            <a:r>
              <a:rPr lang="en-US" dirty="0">
                <a:solidFill>
                  <a:srgbClr val="C00000"/>
                </a:solidFill>
              </a:rPr>
              <a:t>from nursing homes, hospitals and health care facilities </a:t>
            </a:r>
            <a:endParaRPr lang="en-US" dirty="0" smtClean="0"/>
          </a:p>
          <a:p>
            <a:r>
              <a:rPr lang="en-US" dirty="0" smtClean="0"/>
              <a:t>We conjoin with a college that has graduated pharmacist that donate a year of their time for tuition reimbursement or gain clinical hours </a:t>
            </a:r>
          </a:p>
          <a:p>
            <a:r>
              <a:rPr lang="en-US" dirty="0" smtClean="0"/>
              <a:t>Having pharmacist and doctors re prescribe this medication making it safe and reliable</a:t>
            </a:r>
          </a:p>
        </p:txBody>
      </p:sp>
      <p:pic>
        <p:nvPicPr>
          <p:cNvPr id="4" name="Content Placeholder 9" descr="logo secondary.jpg"/>
          <p:cNvPicPr>
            <a:picLocks noChangeAspect="1"/>
          </p:cNvPicPr>
          <p:nvPr/>
        </p:nvPicPr>
        <p:blipFill>
          <a:blip r:embed="rId3" cstate="print"/>
          <a:stretch>
            <a:fillRect/>
          </a:stretch>
        </p:blipFill>
        <p:spPr>
          <a:xfrm>
            <a:off x="8153400" y="6323386"/>
            <a:ext cx="990600" cy="52123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8229600" cy="1143000"/>
          </a:xfrm>
        </p:spPr>
        <p:txBody>
          <a:bodyPr/>
          <a:lstStyle/>
          <a:p>
            <a:r>
              <a:rPr lang="en-US" dirty="0" smtClean="0"/>
              <a:t>Business Model</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80325617"/>
              </p:ext>
            </p:extLst>
          </p:nvPr>
        </p:nvGraphicFramePr>
        <p:xfrm>
          <a:off x="5181600" y="1066800"/>
          <a:ext cx="3733802" cy="5334000"/>
        </p:xfrm>
        <a:graphic>
          <a:graphicData uri="http://schemas.openxmlformats.org/drawingml/2006/table">
            <a:tbl>
              <a:tblPr firstRow="1" bandRow="1">
                <a:tableStyleId>{073A0DAA-6AF3-43AB-8588-CEC1D06C72B9}</a:tableStyleId>
              </a:tblPr>
              <a:tblGrid>
                <a:gridCol w="1866901"/>
                <a:gridCol w="1866901"/>
              </a:tblGrid>
              <a:tr h="57911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Description</a:t>
                      </a:r>
                      <a:r>
                        <a:rPr lang="en-US" sz="1600" b="1" baseline="0" dirty="0" smtClean="0"/>
                        <a:t> of Expenses</a:t>
                      </a:r>
                      <a:endParaRPr lang="en-US" sz="1600" b="1" dirty="0" smtClean="0"/>
                    </a:p>
                    <a:p>
                      <a:pPr algn="ctr"/>
                      <a:endParaRPr lang="en-US" sz="1600" b="1" dirty="0"/>
                    </a:p>
                  </a:txBody>
                  <a:tcPr/>
                </a:tc>
                <a:tc hMerge="1">
                  <a:txBody>
                    <a:bodyPr/>
                    <a:lstStyle/>
                    <a:p>
                      <a:pPr algn="ctr"/>
                      <a:endParaRPr lang="en-US" sz="1600" b="1" dirty="0"/>
                    </a:p>
                  </a:txBody>
                  <a:tcPr/>
                </a:tc>
              </a:tr>
              <a:tr h="218993">
                <a:tc>
                  <a:txBody>
                    <a:bodyPr/>
                    <a:lstStyle/>
                    <a:p>
                      <a:pPr algn="ctr"/>
                      <a:r>
                        <a:rPr lang="en-US" sz="1600" b="1" dirty="0" smtClean="0"/>
                        <a:t>Variable Material Expenses</a:t>
                      </a:r>
                      <a:endParaRPr lang="en-US" sz="1600" b="1" dirty="0"/>
                    </a:p>
                  </a:txBody>
                  <a:tcPr/>
                </a:tc>
                <a:tc>
                  <a:txBody>
                    <a:bodyPr/>
                    <a:lstStyle/>
                    <a:p>
                      <a:pPr algn="ctr"/>
                      <a:r>
                        <a:rPr lang="en-US" sz="1600" b="1" dirty="0" smtClean="0"/>
                        <a:t>Total:  $</a:t>
                      </a:r>
                    </a:p>
                    <a:p>
                      <a:pPr algn="ctr"/>
                      <a:r>
                        <a:rPr lang="en-US" sz="1600" b="1" dirty="0" smtClean="0"/>
                        <a:t>0.28</a:t>
                      </a:r>
                      <a:endParaRPr lang="en-US" sz="1600" b="1" dirty="0"/>
                    </a:p>
                  </a:txBody>
                  <a:tcPr/>
                </a:tc>
              </a:tr>
              <a:tr h="218993">
                <a:tc>
                  <a:txBody>
                    <a:bodyPr/>
                    <a:lstStyle/>
                    <a:p>
                      <a:pPr algn="ctr"/>
                      <a:r>
                        <a:rPr lang="en-US" sz="1600" b="0" dirty="0" smtClean="0"/>
                        <a:t>Item</a:t>
                      </a:r>
                      <a:endParaRPr lang="en-US" sz="1600" b="0" dirty="0"/>
                    </a:p>
                  </a:txBody>
                  <a:tcPr/>
                </a:tc>
                <a:tc>
                  <a:txBody>
                    <a:bodyPr/>
                    <a:lstStyle/>
                    <a:p>
                      <a:pPr algn="ctr"/>
                      <a:r>
                        <a:rPr lang="en-US" sz="1600" b="0" dirty="0" smtClean="0"/>
                        <a:t>$</a:t>
                      </a:r>
                      <a:endParaRPr lang="en-US" sz="1600" b="0" dirty="0"/>
                    </a:p>
                  </a:txBody>
                  <a:tcPr/>
                </a:tc>
              </a:tr>
              <a:tr h="218993">
                <a:tc>
                  <a:txBody>
                    <a:bodyPr/>
                    <a:lstStyle/>
                    <a:p>
                      <a:pPr algn="ctr"/>
                      <a:r>
                        <a:rPr lang="en-US" sz="1600" b="1" dirty="0" smtClean="0"/>
                        <a:t>Medical</a:t>
                      </a:r>
                      <a:r>
                        <a:rPr lang="en-US" sz="1600" b="1" baseline="0" dirty="0" smtClean="0"/>
                        <a:t> Stickers </a:t>
                      </a:r>
                      <a:endParaRPr lang="en-US" sz="1600" b="1" dirty="0"/>
                    </a:p>
                  </a:txBody>
                  <a:tcPr/>
                </a:tc>
                <a:tc>
                  <a:txBody>
                    <a:bodyPr/>
                    <a:lstStyle/>
                    <a:p>
                      <a:pPr algn="ctr"/>
                      <a:r>
                        <a:rPr lang="en-US" sz="1600" b="1" dirty="0" smtClean="0"/>
                        <a:t>0.06</a:t>
                      </a:r>
                      <a:endParaRPr lang="en-US" sz="1600" b="1" dirty="0"/>
                    </a:p>
                  </a:txBody>
                  <a:tcPr/>
                </a:tc>
              </a:tr>
              <a:tr h="218993">
                <a:tc>
                  <a:txBody>
                    <a:bodyPr/>
                    <a:lstStyle/>
                    <a:p>
                      <a:pPr algn="ctr"/>
                      <a:r>
                        <a:rPr lang="en-US" sz="1600" b="1" dirty="0" smtClean="0"/>
                        <a:t>Medical paper</a:t>
                      </a:r>
                      <a:r>
                        <a:rPr lang="en-US" sz="1600" b="1" baseline="0" dirty="0" smtClean="0"/>
                        <a:t> bags </a:t>
                      </a:r>
                      <a:endParaRPr lang="en-US" sz="1600" b="1" dirty="0"/>
                    </a:p>
                  </a:txBody>
                  <a:tcPr/>
                </a:tc>
                <a:tc>
                  <a:txBody>
                    <a:bodyPr/>
                    <a:lstStyle/>
                    <a:p>
                      <a:pPr algn="ctr"/>
                      <a:r>
                        <a:rPr lang="en-US" sz="1600" b="1" smtClean="0"/>
                        <a:t>0.22</a:t>
                      </a:r>
                      <a:endParaRPr lang="en-US" sz="1600" b="1" dirty="0"/>
                    </a:p>
                  </a:txBody>
                  <a:tcPr/>
                </a:tc>
              </a:tr>
              <a:tr h="218993">
                <a:tc>
                  <a:txBody>
                    <a:bodyPr/>
                    <a:lstStyle/>
                    <a:p>
                      <a:pPr algn="ctr"/>
                      <a:endParaRPr lang="en-US" sz="1600" b="1" dirty="0"/>
                    </a:p>
                  </a:txBody>
                  <a:tcPr/>
                </a:tc>
                <a:tc>
                  <a:txBody>
                    <a:bodyPr/>
                    <a:lstStyle/>
                    <a:p>
                      <a:pPr algn="ctr"/>
                      <a:endParaRPr lang="en-US" sz="1600" b="1" dirty="0"/>
                    </a:p>
                  </a:txBody>
                  <a:tcPr/>
                </a:tc>
              </a:tr>
              <a:tr h="218993">
                <a:tc>
                  <a:txBody>
                    <a:bodyPr/>
                    <a:lstStyle/>
                    <a:p>
                      <a:pPr algn="ctr"/>
                      <a:r>
                        <a:rPr lang="en-US" sz="1600" b="1" dirty="0" smtClean="0"/>
                        <a:t>Fixed Expenses</a:t>
                      </a:r>
                      <a:endParaRPr lang="en-US" sz="1600" b="1" dirty="0"/>
                    </a:p>
                  </a:txBody>
                  <a:tcPr/>
                </a:tc>
                <a:tc>
                  <a:txBody>
                    <a:bodyPr/>
                    <a:lstStyle/>
                    <a:p>
                      <a:pPr algn="ctr"/>
                      <a:r>
                        <a:rPr lang="en-US" sz="1600" b="1" dirty="0" smtClean="0"/>
                        <a:t>Total: $1,055.00  </a:t>
                      </a:r>
                      <a:endParaRPr lang="en-US" sz="1600" b="1" dirty="0"/>
                    </a:p>
                  </a:txBody>
                  <a:tcPr/>
                </a:tc>
              </a:tr>
              <a:tr h="218993">
                <a:tc>
                  <a:txBody>
                    <a:bodyPr/>
                    <a:lstStyle/>
                    <a:p>
                      <a:pPr algn="ctr"/>
                      <a:r>
                        <a:rPr lang="en-US" sz="1600" b="0" dirty="0" smtClean="0"/>
                        <a:t>Item</a:t>
                      </a:r>
                      <a:endParaRPr lang="en-US" sz="1600" b="0" dirty="0"/>
                    </a:p>
                  </a:txBody>
                  <a:tcPr/>
                </a:tc>
                <a:tc>
                  <a:txBody>
                    <a:bodyPr/>
                    <a:lstStyle/>
                    <a:p>
                      <a:pPr algn="ctr"/>
                      <a:r>
                        <a:rPr lang="en-US" sz="1600" b="0" dirty="0" smtClean="0"/>
                        <a:t>$</a:t>
                      </a:r>
                      <a:endParaRPr lang="en-US" sz="1600" b="0" dirty="0"/>
                    </a:p>
                  </a:txBody>
                  <a:tcPr/>
                </a:tc>
              </a:tr>
              <a:tr h="2189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Building</a:t>
                      </a:r>
                      <a:r>
                        <a:rPr lang="en-US" sz="1600" b="1" baseline="0" dirty="0" smtClean="0">
                          <a:latin typeface="+mn-lt"/>
                          <a:ea typeface="Times New Roman"/>
                          <a:cs typeface="Times New Roman"/>
                        </a:rPr>
                        <a:t> Space</a:t>
                      </a:r>
                      <a:endParaRPr lang="en-US" sz="1600" b="1" dirty="0" smtClean="0">
                        <a:latin typeface="+mn-lt"/>
                        <a:ea typeface="Times New Roman"/>
                        <a:cs typeface="Times New Roman"/>
                      </a:endParaRPr>
                    </a:p>
                    <a:p>
                      <a:pPr algn="ctr"/>
                      <a:endParaRPr lang="en-US" sz="1600" b="1" dirty="0"/>
                    </a:p>
                  </a:txBody>
                  <a:tcPr/>
                </a:tc>
                <a:tc>
                  <a:txBody>
                    <a:bodyPr/>
                    <a:lstStyle/>
                    <a:p>
                      <a:pPr algn="ctr"/>
                      <a:r>
                        <a:rPr lang="en-US" sz="1600" b="1" dirty="0" smtClean="0"/>
                        <a:t>850.00</a:t>
                      </a:r>
                      <a:endParaRPr lang="en-US" sz="1600" b="1" dirty="0"/>
                    </a:p>
                  </a:txBody>
                  <a:tcPr/>
                </a:tc>
              </a:tr>
              <a:tr h="218993">
                <a:tc>
                  <a:txBody>
                    <a:bodyPr/>
                    <a:lstStyle/>
                    <a:p>
                      <a:pPr algn="ctr"/>
                      <a:r>
                        <a:rPr lang="en-US" sz="1600" b="1" dirty="0" smtClean="0"/>
                        <a:t>Phone/</a:t>
                      </a:r>
                      <a:r>
                        <a:rPr lang="en-US" sz="1600" b="1" baseline="0" dirty="0" smtClean="0"/>
                        <a:t> computer </a:t>
                      </a:r>
                      <a:endParaRPr lang="en-US" sz="1600" b="1" dirty="0"/>
                    </a:p>
                  </a:txBody>
                  <a:tcPr/>
                </a:tc>
                <a:tc>
                  <a:txBody>
                    <a:bodyPr/>
                    <a:lstStyle/>
                    <a:p>
                      <a:pPr algn="ctr"/>
                      <a:r>
                        <a:rPr lang="en-US" sz="1600" b="1" dirty="0" smtClean="0"/>
                        <a:t>20.00</a:t>
                      </a:r>
                      <a:endParaRPr lang="en-US" sz="1600" b="1" dirty="0"/>
                    </a:p>
                  </a:txBody>
                  <a:tcPr/>
                </a:tc>
              </a:tr>
              <a:tr h="218993">
                <a:tc>
                  <a:txBody>
                    <a:bodyPr/>
                    <a:lstStyle/>
                    <a:p>
                      <a:pPr algn="ctr"/>
                      <a:r>
                        <a:rPr lang="en-US" sz="1600" b="1" dirty="0" smtClean="0"/>
                        <a:t>Website</a:t>
                      </a:r>
                      <a:endParaRPr lang="en-US" sz="1600" b="1" dirty="0"/>
                    </a:p>
                  </a:txBody>
                  <a:tcPr/>
                </a:tc>
                <a:tc>
                  <a:txBody>
                    <a:bodyPr/>
                    <a:lstStyle/>
                    <a:p>
                      <a:pPr algn="ctr"/>
                      <a:r>
                        <a:rPr lang="en-US" sz="1600" b="1" dirty="0" smtClean="0"/>
                        <a:t>8.00</a:t>
                      </a:r>
                      <a:endParaRPr lang="en-US" sz="1600" b="1" dirty="0"/>
                    </a:p>
                  </a:txBody>
                  <a:tcPr/>
                </a:tc>
              </a:tr>
              <a:tr h="218993">
                <a:tc>
                  <a:txBody>
                    <a:bodyPr/>
                    <a:lstStyle/>
                    <a:p>
                      <a:pPr algn="ctr"/>
                      <a:r>
                        <a:rPr lang="en-US" sz="1600" b="1" dirty="0" smtClean="0"/>
                        <a:t>Depreciation </a:t>
                      </a:r>
                      <a:endParaRPr lang="en-US" sz="1600" b="1" dirty="0"/>
                    </a:p>
                  </a:txBody>
                  <a:tcPr/>
                </a:tc>
                <a:tc>
                  <a:txBody>
                    <a:bodyPr/>
                    <a:lstStyle/>
                    <a:p>
                      <a:pPr algn="ctr"/>
                      <a:r>
                        <a:rPr lang="en-US" sz="1600" b="1" dirty="0" smtClean="0"/>
                        <a:t>27.00</a:t>
                      </a:r>
                      <a:endParaRPr lang="en-US" sz="1600" b="1" dirty="0"/>
                    </a:p>
                  </a:txBody>
                  <a:tcPr/>
                </a:tc>
              </a:tr>
              <a:tr h="218993">
                <a:tc>
                  <a:txBody>
                    <a:bodyPr/>
                    <a:lstStyle/>
                    <a:p>
                      <a:pPr algn="ctr"/>
                      <a:r>
                        <a:rPr lang="en-US" sz="1600" b="1" dirty="0" smtClean="0"/>
                        <a:t>Insurance </a:t>
                      </a:r>
                      <a:endParaRPr lang="en-US" sz="1600" b="1" dirty="0"/>
                    </a:p>
                  </a:txBody>
                  <a:tcPr/>
                </a:tc>
                <a:tc>
                  <a:txBody>
                    <a:bodyPr/>
                    <a:lstStyle/>
                    <a:p>
                      <a:pPr algn="ctr"/>
                      <a:r>
                        <a:rPr lang="en-US" sz="1600" b="1" dirty="0" smtClean="0"/>
                        <a:t>150.00</a:t>
                      </a:r>
                      <a:endParaRPr lang="en-US" sz="1600" b="1" dirty="0"/>
                    </a:p>
                  </a:txBody>
                  <a:tcPr/>
                </a:tc>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3672074034"/>
              </p:ext>
            </p:extLst>
          </p:nvPr>
        </p:nvGraphicFramePr>
        <p:xfrm>
          <a:off x="304800" y="2667000"/>
          <a:ext cx="4572000" cy="1950720"/>
        </p:xfrm>
        <a:graphic>
          <a:graphicData uri="http://schemas.openxmlformats.org/drawingml/2006/table">
            <a:tbl>
              <a:tblPr/>
              <a:tblGrid>
                <a:gridCol w="2590800"/>
                <a:gridCol w="1066800"/>
                <a:gridCol w="914400"/>
              </a:tblGrid>
              <a:tr h="228600">
                <a:tc gridSpan="3">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Economics</a:t>
                      </a:r>
                      <a:r>
                        <a:rPr lang="en-US" sz="1600" b="1" baseline="0" dirty="0" smtClean="0">
                          <a:solidFill>
                            <a:schemeClr val="bg1"/>
                          </a:solidFill>
                          <a:latin typeface="+mn-lt"/>
                          <a:ea typeface="Times New Roman"/>
                          <a:cs typeface="Times New Roman"/>
                        </a:rPr>
                        <a:t> of One Unit</a:t>
                      </a:r>
                      <a:endParaRPr lang="en-US" sz="1600" b="1" dirty="0">
                        <a:solidFill>
                          <a:schemeClr val="bg1"/>
                        </a:solidFill>
                        <a:latin typeface="+mn-lt"/>
                        <a:ea typeface="Times New Roman"/>
                        <a:cs typeface="Times New Roman"/>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1318">
                <a:tc>
                  <a:txBody>
                    <a:bodyPr/>
                    <a:lstStyle/>
                    <a:p>
                      <a:pPr marL="0" marR="0">
                        <a:spcBef>
                          <a:spcPts val="0"/>
                        </a:spcBef>
                        <a:spcAft>
                          <a:spcPts val="0"/>
                        </a:spcAft>
                      </a:pPr>
                      <a:r>
                        <a:rPr lang="en-US" sz="1600" b="1" dirty="0">
                          <a:latin typeface="Calibri"/>
                          <a:ea typeface="Times New Roman"/>
                          <a:cs typeface="Times New Roman"/>
                        </a:rPr>
                        <a:t>Selling </a:t>
                      </a:r>
                      <a:r>
                        <a:rPr lang="en-US" sz="1600" b="1" dirty="0" smtClean="0">
                          <a:latin typeface="Calibri"/>
                          <a:ea typeface="Times New Roman"/>
                          <a:cs typeface="Times New Roman"/>
                        </a:rPr>
                        <a:t>Price</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kern="1200" dirty="0" smtClean="0">
                          <a:solidFill>
                            <a:schemeClr val="tx1"/>
                          </a:solidFill>
                          <a:latin typeface="+mn-lt"/>
                          <a:ea typeface="Times New Roman"/>
                          <a:cs typeface="Times New Roman"/>
                        </a:rPr>
                        <a:t>$</a:t>
                      </a:r>
                      <a:r>
                        <a:rPr lang="en-US" sz="1600" b="1" dirty="0" smtClean="0">
                          <a:latin typeface="Calibri"/>
                          <a:ea typeface="Times New Roman"/>
                          <a:cs typeface="Times New Roman"/>
                        </a:rPr>
                        <a:t>5.00</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49212">
                <a:tc>
                  <a:txBody>
                    <a:bodyPr/>
                    <a:lstStyle/>
                    <a:p>
                      <a:pPr marL="0" marR="0">
                        <a:spcBef>
                          <a:spcPts val="0"/>
                        </a:spcBef>
                        <a:spcAft>
                          <a:spcPts val="0"/>
                        </a:spcAft>
                      </a:pPr>
                      <a:r>
                        <a:rPr lang="en-US" sz="1600" dirty="0" smtClean="0">
                          <a:latin typeface="Calibri"/>
                          <a:ea typeface="Times New Roman"/>
                          <a:cs typeface="Times New Roman"/>
                        </a:rPr>
                        <a:t>      Cost of var.</a:t>
                      </a:r>
                      <a:r>
                        <a:rPr lang="en-US" sz="1600" baseline="0" dirty="0" smtClean="0">
                          <a:latin typeface="Calibri"/>
                          <a:ea typeface="Times New Roman"/>
                          <a:cs typeface="Times New Roman"/>
                        </a:rPr>
                        <a:t> </a:t>
                      </a:r>
                      <a:r>
                        <a:rPr lang="en-US" sz="1600" dirty="0" smtClean="0">
                          <a:latin typeface="Calibri"/>
                          <a:ea typeface="Times New Roman"/>
                          <a:cs typeface="Times New Roman"/>
                        </a:rPr>
                        <a:t>materials</a:t>
                      </a:r>
                      <a:r>
                        <a:rPr lang="en-US" sz="1600" baseline="0" dirty="0" smtClean="0">
                          <a:latin typeface="Calibri"/>
                          <a:ea typeface="Times New Roman"/>
                          <a:cs typeface="Times New Roman"/>
                        </a:rPr>
                        <a:t> exp.</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$0.28</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dirty="0" smtClean="0">
                          <a:latin typeface="Calibri"/>
                          <a:ea typeface="Times New Roman"/>
                          <a:cs typeface="Times New Roman"/>
                        </a:rPr>
                        <a:t>      Cost</a:t>
                      </a:r>
                      <a:r>
                        <a:rPr lang="en-US" sz="1600" baseline="0" dirty="0" smtClean="0">
                          <a:latin typeface="Calibri"/>
                          <a:ea typeface="Times New Roman"/>
                          <a:cs typeface="Times New Roman"/>
                        </a:rPr>
                        <a:t> of l</a:t>
                      </a:r>
                      <a:r>
                        <a:rPr lang="en-US" sz="1600" dirty="0" smtClean="0">
                          <a:latin typeface="Calibri"/>
                          <a:ea typeface="Times New Roman"/>
                          <a:cs typeface="Times New Roman"/>
                        </a:rPr>
                        <a:t>abor </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0.13</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4908">
                <a:tc>
                  <a:txBody>
                    <a:bodyPr/>
                    <a:lstStyle/>
                    <a:p>
                      <a:pPr marL="0" marR="0">
                        <a:spcBef>
                          <a:spcPts val="0"/>
                        </a:spcBef>
                        <a:spcAft>
                          <a:spcPts val="0"/>
                        </a:spcAft>
                      </a:pPr>
                      <a:r>
                        <a:rPr lang="en-US" sz="1600" dirty="0" smtClean="0">
                          <a:latin typeface="Calibri"/>
                          <a:ea typeface="Times New Roman"/>
                          <a:cs typeface="Times New Roman"/>
                        </a:rPr>
                        <a:t>      Other</a:t>
                      </a:r>
                      <a:r>
                        <a:rPr lang="en-US" sz="1600" baseline="0" dirty="0" smtClean="0">
                          <a:latin typeface="Calibri"/>
                          <a:ea typeface="Times New Roman"/>
                          <a:cs typeface="Times New Roman"/>
                        </a:rPr>
                        <a:t> variable costs</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600" dirty="0" smtClean="0">
                          <a:latin typeface="+mn-lt"/>
                          <a:ea typeface="Times New Roman"/>
                          <a:cs typeface="Times New Roman"/>
                        </a:rPr>
                        <a:t>0.00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smtClean="0">
                          <a:latin typeface="Calibri"/>
                          <a:ea typeface="Times New Roman"/>
                          <a:cs typeface="Times New Roman"/>
                        </a:rPr>
                        <a:t>Total</a:t>
                      </a:r>
                      <a:r>
                        <a:rPr lang="en-US" sz="1600" b="1" baseline="0" dirty="0" smtClean="0">
                          <a:latin typeface="Calibri"/>
                          <a:ea typeface="Times New Roman"/>
                          <a:cs typeface="Times New Roman"/>
                        </a:rPr>
                        <a:t> COGS/ COSS</a:t>
                      </a: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mn-lt"/>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Times New Roman"/>
                          <a:cs typeface="Times New Roman"/>
                        </a:rPr>
                        <a:t>$</a:t>
                      </a:r>
                      <a:r>
                        <a:rPr lang="en-US" sz="1600" b="1" dirty="0" smtClean="0">
                          <a:latin typeface="Calibri"/>
                          <a:ea typeface="Times New Roman"/>
                          <a:cs typeface="Times New Roman"/>
                        </a:rPr>
                        <a:t>0.41</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a:latin typeface="Calibri"/>
                          <a:ea typeface="Times New Roman"/>
                          <a:cs typeface="Times New Roman"/>
                        </a:rPr>
                        <a:t>Contribution </a:t>
                      </a:r>
                      <a:r>
                        <a:rPr lang="en-US" sz="1600" b="1" dirty="0" smtClean="0">
                          <a:latin typeface="Calibri"/>
                          <a:ea typeface="Times New Roman"/>
                          <a:cs typeface="Times New Roman"/>
                        </a:rPr>
                        <a:t>Margin</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$4.59</a:t>
                      </a:r>
                      <a:endParaRPr lang="en-US" sz="1600" b="1"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443686140"/>
              </p:ext>
            </p:extLst>
          </p:nvPr>
        </p:nvGraphicFramePr>
        <p:xfrm>
          <a:off x="457200" y="1447800"/>
          <a:ext cx="4572000" cy="899160"/>
        </p:xfrm>
        <a:graphic>
          <a:graphicData uri="http://schemas.openxmlformats.org/drawingml/2006/table">
            <a:tbl>
              <a:tblPr firstRow="1" bandRow="1">
                <a:tableStyleId>{5C22544A-7EE6-4342-B048-85BDC9FD1C3A}</a:tableStyleId>
              </a:tblPr>
              <a:tblGrid>
                <a:gridCol w="4572000"/>
              </a:tblGrid>
              <a:tr h="4495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Definition</a:t>
                      </a:r>
                      <a:r>
                        <a:rPr lang="en-US" sz="1600" b="1" baseline="0" dirty="0" smtClean="0">
                          <a:solidFill>
                            <a:schemeClr val="bg1"/>
                          </a:solidFill>
                        </a:rPr>
                        <a:t> of One Unit</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4495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One</a:t>
                      </a:r>
                      <a:r>
                        <a:rPr lang="en-US" sz="1800" b="1" baseline="0" dirty="0" smtClean="0">
                          <a:solidFill>
                            <a:schemeClr val="tx1"/>
                          </a:solidFill>
                        </a:rPr>
                        <a:t> prescription of redistributed medication</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718659172"/>
              </p:ext>
            </p:extLst>
          </p:nvPr>
        </p:nvGraphicFramePr>
        <p:xfrm>
          <a:off x="228600" y="5057526"/>
          <a:ext cx="4571999" cy="1033272"/>
        </p:xfrm>
        <a:graphic>
          <a:graphicData uri="http://schemas.openxmlformats.org/drawingml/2006/table">
            <a:tbl>
              <a:tblPr/>
              <a:tblGrid>
                <a:gridCol w="1518936"/>
                <a:gridCol w="358849"/>
                <a:gridCol w="898071"/>
                <a:gridCol w="408214"/>
                <a:gridCol w="1387929"/>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Monthly</a:t>
                      </a:r>
                      <a:r>
                        <a:rPr lang="en-US" sz="1600" b="1" baseline="0" dirty="0" smtClean="0">
                          <a:solidFill>
                            <a:schemeClr val="bg1"/>
                          </a:solidFill>
                          <a:latin typeface="+mn-lt"/>
                          <a:ea typeface="Times New Roman"/>
                        </a:rPr>
                        <a:t> Break Even Units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kern="1200" dirty="0" smtClean="0">
                          <a:solidFill>
                            <a:schemeClr val="tx1"/>
                          </a:solidFill>
                          <a:latin typeface="+mn-lt"/>
                          <a:ea typeface="Times New Roman"/>
                          <a:cs typeface="Times New Roman"/>
                        </a:rPr>
                        <a:t>$</a:t>
                      </a:r>
                      <a:r>
                        <a:rPr lang="en-US" sz="1600" dirty="0" smtClean="0">
                          <a:latin typeface="Calibri"/>
                          <a:ea typeface="Times New Roman"/>
                        </a:rPr>
                        <a:t>1055.00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229.84</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Calibri"/>
                          <a:ea typeface="Times New Roman"/>
                        </a:rPr>
                        <a:t>230</a:t>
                      </a:r>
                      <a:r>
                        <a:rPr lang="en-US" sz="1600" b="1" baseline="0" dirty="0" smtClean="0">
                          <a:latin typeface="Calibri"/>
                          <a:ea typeface="Times New Roman"/>
                        </a:rPr>
                        <a:t> </a:t>
                      </a:r>
                      <a:r>
                        <a:rPr lang="en-US" sz="1600" b="1" dirty="0" smtClean="0">
                          <a:latin typeface="Calibri"/>
                          <a:ea typeface="Times New Roman"/>
                        </a:rPr>
                        <a:t>units of redistributed</a:t>
                      </a:r>
                      <a:r>
                        <a:rPr lang="en-US" sz="1600" b="1" baseline="0" dirty="0" smtClean="0">
                          <a:latin typeface="Calibri"/>
                          <a:ea typeface="Times New Roman"/>
                        </a:rPr>
                        <a:t> medication</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defTabSz="914400" rtl="0" eaLnBrk="1" latinLnBrk="0" hangingPunct="1">
                        <a:spcBef>
                          <a:spcPts val="0"/>
                        </a:spcBef>
                        <a:spcAft>
                          <a:spcPts val="0"/>
                        </a:spcAft>
                      </a:pPr>
                      <a:r>
                        <a:rPr lang="en-US" sz="1600" kern="1200" dirty="0" smtClean="0">
                          <a:solidFill>
                            <a:schemeClr val="tx1"/>
                          </a:solidFill>
                          <a:latin typeface="+mn-lt"/>
                          <a:ea typeface="Times New Roman"/>
                          <a:cs typeface="Times New Roman"/>
                        </a:rPr>
                        <a:t>$4.59</a:t>
                      </a:r>
                      <a:endParaRPr lang="en-US" sz="1600" kern="1200" dirty="0">
                        <a:solidFill>
                          <a:schemeClr val="tx1"/>
                        </a:solidFill>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7" name="Content Placeholder 9" descr="logo secondary.jpg"/>
          <p:cNvPicPr>
            <a:picLocks noChangeAspect="1"/>
          </p:cNvPicPr>
          <p:nvPr/>
        </p:nvPicPr>
        <p:blipFill>
          <a:blip r:embed="rId3" cstate="print"/>
          <a:stretch>
            <a:fillRect/>
          </a:stretch>
        </p:blipFill>
        <p:spPr>
          <a:xfrm>
            <a:off x="0" y="6400800"/>
            <a:ext cx="868908" cy="457200"/>
          </a:xfrm>
          <a:prstGeom prst="rect">
            <a:avLst/>
          </a:prstGeom>
        </p:spPr>
      </p:pic>
    </p:spTree>
    <p:extLst>
      <p:ext uri="{BB962C8B-B14F-4D97-AF65-F5344CB8AC3E}">
        <p14:creationId xmlns:p14="http://schemas.microsoft.com/office/powerpoint/2010/main" val="2962467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172" y="533400"/>
            <a:ext cx="6965245" cy="1202485"/>
          </a:xfrm>
        </p:spPr>
        <p:txBody>
          <a:bodyPr/>
          <a:lstStyle/>
          <a:p>
            <a:r>
              <a:rPr lang="en-US" dirty="0" smtClean="0"/>
              <a:t>Market Analysis</a:t>
            </a:r>
            <a:endParaRPr lang="en-US" dirty="0"/>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3070143820"/>
              </p:ext>
            </p:extLst>
          </p:nvPr>
        </p:nvGraphicFramePr>
        <p:xfrm>
          <a:off x="304800" y="3345056"/>
          <a:ext cx="5105400" cy="3229825"/>
        </p:xfrm>
        <a:graphic>
          <a:graphicData uri="http://schemas.openxmlformats.org/drawingml/2006/table">
            <a:tbl>
              <a:tblPr firstRow="1" bandRow="1">
                <a:tableStyleId>{5C22544A-7EE6-4342-B048-85BDC9FD1C3A}</a:tableStyleId>
              </a:tblPr>
              <a:tblGrid>
                <a:gridCol w="2552700"/>
                <a:gridCol w="2552700"/>
              </a:tblGrid>
              <a:tr h="373241">
                <a:tc gridSpan="2">
                  <a:txBody>
                    <a:bodyPr/>
                    <a:lstStyle/>
                    <a:p>
                      <a:pPr algn="ctr"/>
                      <a:r>
                        <a:rPr lang="en-US" sz="1600" dirty="0" smtClean="0">
                          <a:solidFill>
                            <a:schemeClr val="bg1"/>
                          </a:solidFill>
                        </a:rPr>
                        <a:t>Description of Target Consumer</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r>
              <a:tr h="259918">
                <a:tc>
                  <a:txBody>
                    <a:bodyPr/>
                    <a:lstStyle/>
                    <a:p>
                      <a:pPr algn="ctr"/>
                      <a:r>
                        <a:rPr lang="en-US" sz="1600" b="1" dirty="0" smtClean="0">
                          <a:solidFill>
                            <a:schemeClr val="tx1"/>
                          </a:solidFill>
                        </a:rPr>
                        <a:t>Demographics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Geographics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093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Individuals that</a:t>
                      </a:r>
                      <a:r>
                        <a:rPr lang="en-US" sz="1600" b="0" baseline="0" dirty="0" smtClean="0">
                          <a:solidFill>
                            <a:schemeClr val="tx1"/>
                          </a:solidFill>
                        </a:rPr>
                        <a:t> cannot afford medication  that fall along l</a:t>
                      </a:r>
                      <a:r>
                        <a:rPr lang="en-US" sz="1600" b="0" dirty="0" smtClean="0">
                          <a:solidFill>
                            <a:schemeClr val="tx1"/>
                          </a:solidFill>
                        </a:rPr>
                        <a:t>ower</a:t>
                      </a:r>
                      <a:r>
                        <a:rPr lang="en-US" sz="1600" b="0" baseline="0" dirty="0" smtClean="0">
                          <a:solidFill>
                            <a:schemeClr val="tx1"/>
                          </a:solidFill>
                        </a:rPr>
                        <a:t> income levels</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Hartford</a:t>
                      </a:r>
                      <a:r>
                        <a:rPr lang="en-US" sz="1600" b="0" baseline="0" dirty="0" smtClean="0">
                          <a:solidFill>
                            <a:schemeClr val="tx1"/>
                          </a:solidFill>
                        </a:rPr>
                        <a:t> County</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99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Buying</a:t>
                      </a:r>
                      <a:r>
                        <a:rPr lang="en-US" sz="1600" b="1" baseline="0" dirty="0" smtClean="0">
                          <a:solidFill>
                            <a:schemeClr val="tx1"/>
                          </a:solidFill>
                        </a:rPr>
                        <a:t> Patterns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093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Individuals that are stressed and worried about their</a:t>
                      </a:r>
                      <a:r>
                        <a:rPr lang="en-US" sz="1600" b="0" baseline="0" dirty="0" smtClean="0">
                          <a:solidFill>
                            <a:schemeClr val="tx1"/>
                          </a:solidFill>
                        </a:rPr>
                        <a:t> health</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When</a:t>
                      </a:r>
                      <a:r>
                        <a:rPr lang="en-US" sz="1600" b="0" baseline="0" dirty="0" smtClean="0">
                          <a:solidFill>
                            <a:schemeClr val="tx1"/>
                          </a:solidFill>
                        </a:rPr>
                        <a:t> prescription needs to be filled (monthly) </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29" name="Group 28"/>
          <p:cNvGrpSpPr/>
          <p:nvPr/>
        </p:nvGrpSpPr>
        <p:grpSpPr>
          <a:xfrm>
            <a:off x="5849267" y="3274252"/>
            <a:ext cx="2819400" cy="3294888"/>
            <a:chOff x="5943600" y="2514600"/>
            <a:chExt cx="2819400" cy="3810000"/>
          </a:xfrm>
        </p:grpSpPr>
        <p:grpSp>
          <p:nvGrpSpPr>
            <p:cNvPr id="25" name="Group 24"/>
            <p:cNvGrpSpPr/>
            <p:nvPr/>
          </p:nvGrpSpPr>
          <p:grpSpPr>
            <a:xfrm>
              <a:off x="5943600" y="2743200"/>
              <a:ext cx="2819400" cy="3581400"/>
              <a:chOff x="5638800" y="1905000"/>
              <a:chExt cx="2971800" cy="3733800"/>
            </a:xfrm>
          </p:grpSpPr>
          <p:grpSp>
            <p:nvGrpSpPr>
              <p:cNvPr id="9" name="Group 2"/>
              <p:cNvGrpSpPr>
                <a:grpSpLocks/>
              </p:cNvGrpSpPr>
              <p:nvPr/>
            </p:nvGrpSpPr>
            <p:grpSpPr bwMode="auto">
              <a:xfrm>
                <a:off x="5638800" y="1905000"/>
                <a:ext cx="2971800" cy="3733800"/>
                <a:chOff x="3408" y="1584"/>
                <a:chExt cx="1872" cy="2352"/>
              </a:xfrm>
              <a:solidFill>
                <a:schemeClr val="tx2">
                  <a:lumMod val="40000"/>
                  <a:lumOff val="60000"/>
                </a:schemeClr>
              </a:solidFill>
            </p:grpSpPr>
            <p:sp>
              <p:nvSpPr>
                <p:cNvPr id="1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sp>
              <p:nvSpPr>
                <p:cNvPr id="11" name="Oval 4"/>
                <p:cNvSpPr>
                  <a:spLocks noChangeArrowheads="1"/>
                </p:cNvSpPr>
                <p:nvPr/>
              </p:nvSpPr>
              <p:spPr bwMode="auto">
                <a:xfrm>
                  <a:off x="3408" y="1584"/>
                  <a:ext cx="1872" cy="96"/>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sp>
            <p:nvSpPr>
              <p:cNvPr id="12" name="Rectangle 11"/>
              <p:cNvSpPr/>
              <p:nvPr/>
            </p:nvSpPr>
            <p:spPr>
              <a:xfrm>
                <a:off x="5867400" y="213360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Total </a:t>
                </a:r>
                <a:r>
                  <a:rPr lang="en-US" sz="1600" dirty="0">
                    <a:solidFill>
                      <a:schemeClr val="tx1"/>
                    </a:solidFill>
                  </a:rPr>
                  <a:t>P</a:t>
                </a:r>
                <a:r>
                  <a:rPr lang="en-US" sz="1600" dirty="0" smtClean="0">
                    <a:solidFill>
                      <a:schemeClr val="tx1"/>
                    </a:solidFill>
                  </a:rPr>
                  <a:t>opulation</a:t>
                </a:r>
                <a:endParaRPr lang="en-US" sz="1600" dirty="0">
                  <a:solidFill>
                    <a:schemeClr val="tx1"/>
                  </a:solidFill>
                </a:endParaRPr>
              </a:p>
            </p:txBody>
          </p:sp>
          <p:sp>
            <p:nvSpPr>
              <p:cNvPr id="13" name="Rectangle 12"/>
              <p:cNvSpPr/>
              <p:nvPr/>
            </p:nvSpPr>
            <p:spPr>
              <a:xfrm>
                <a:off x="6172200" y="3124200"/>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Target Market Population </a:t>
                </a:r>
                <a:endParaRPr lang="en-US" sz="1600" dirty="0">
                  <a:solidFill>
                    <a:schemeClr val="tx1"/>
                  </a:solidFill>
                </a:endParaRPr>
              </a:p>
            </p:txBody>
          </p:sp>
          <p:sp>
            <p:nvSpPr>
              <p:cNvPr id="14" name="Rectangle 13"/>
              <p:cNvSpPr/>
              <p:nvPr/>
            </p:nvSpPr>
            <p:spPr>
              <a:xfrm>
                <a:off x="6420468" y="2558112"/>
                <a:ext cx="1408465" cy="42166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prstClr val="black"/>
                    </a:solidFill>
                    <a:ea typeface="Times New Roman"/>
                    <a:cs typeface="Times New Roman"/>
                  </a:rPr>
                  <a:t>897,259</a:t>
                </a:r>
                <a:endParaRPr lang="en-US" sz="1400" b="1" dirty="0">
                  <a:solidFill>
                    <a:prstClr val="black"/>
                  </a:solidFill>
                  <a:ea typeface="Times New Roman"/>
                  <a:cs typeface="Times New Roman"/>
                </a:endParaRPr>
              </a:p>
            </p:txBody>
          </p:sp>
          <p:sp>
            <p:nvSpPr>
              <p:cNvPr id="22" name="Rectangle 21"/>
              <p:cNvSpPr/>
              <p:nvPr/>
            </p:nvSpPr>
            <p:spPr>
              <a:xfrm>
                <a:off x="6477000" y="4191000"/>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Market Size</a:t>
                </a:r>
              </a:p>
            </p:txBody>
          </p:sp>
        </p:grpSp>
        <p:sp>
          <p:nvSpPr>
            <p:cNvPr id="28" name="Rectangle 27"/>
            <p:cNvSpPr/>
            <p:nvPr/>
          </p:nvSpPr>
          <p:spPr>
            <a:xfrm>
              <a:off x="5943600" y="2514600"/>
              <a:ext cx="2819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Target Market Size</a:t>
              </a:r>
              <a:endParaRPr lang="en-US" sz="1600" b="1" dirty="0"/>
            </a:p>
          </p:txBody>
        </p:sp>
      </p:grpSp>
      <p:graphicFrame>
        <p:nvGraphicFramePr>
          <p:cNvPr id="30" name="Table 29"/>
          <p:cNvGraphicFramePr>
            <a:graphicFrameLocks noGrp="1"/>
          </p:cNvGraphicFramePr>
          <p:nvPr>
            <p:extLst>
              <p:ext uri="{D42A27DB-BD31-4B8C-83A1-F6EECF244321}">
                <p14:modId xmlns:p14="http://schemas.microsoft.com/office/powerpoint/2010/main" val="1906760165"/>
              </p:ext>
            </p:extLst>
          </p:nvPr>
        </p:nvGraphicFramePr>
        <p:xfrm>
          <a:off x="329184" y="1676400"/>
          <a:ext cx="8229600" cy="1493520"/>
        </p:xfrm>
        <a:graphic>
          <a:graphicData uri="http://schemas.openxmlformats.org/drawingml/2006/table">
            <a:tbl>
              <a:tblPr firstRow="1" bandRow="1">
                <a:tableStyleId>{5C22544A-7EE6-4342-B048-85BDC9FD1C3A}</a:tableStyleId>
              </a:tblPr>
              <a:tblGrid>
                <a:gridCol w="1524000"/>
                <a:gridCol w="2590800"/>
                <a:gridCol w="2057400"/>
                <a:gridCol w="2057400"/>
              </a:tblGrid>
              <a:tr h="0">
                <a:tc gridSpan="4">
                  <a:txBody>
                    <a:bodyPr/>
                    <a:lstStyle/>
                    <a:p>
                      <a:pPr algn="ctr"/>
                      <a:r>
                        <a:rPr lang="en-US" sz="1600" dirty="0" smtClean="0">
                          <a:solidFill>
                            <a:schemeClr val="bg1"/>
                          </a:solidFill>
                        </a:rPr>
                        <a:t>Market</a:t>
                      </a:r>
                      <a:r>
                        <a:rPr lang="en-US" sz="1600" baseline="0" dirty="0" smtClean="0">
                          <a:solidFill>
                            <a:schemeClr val="bg1"/>
                          </a:solidFill>
                        </a:rPr>
                        <a:t> Statistics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r>
                        <a:rPr lang="en-US" sz="1600" dirty="0" smtClean="0"/>
                        <a:t>Industry Name:</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Pharmaceutical Industry </a:t>
                      </a:r>
                      <a:endParaRPr lang="en-US" sz="1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Annual</a:t>
                      </a:r>
                      <a:r>
                        <a:rPr lang="en-US" sz="1600" baseline="0" dirty="0" smtClean="0"/>
                        <a:t> Industry Sales:  </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a:t>
                      </a:r>
                      <a:r>
                        <a:rPr lang="en-US" sz="1800" b="1" dirty="0" smtClean="0">
                          <a:solidFill>
                            <a:schemeClr val="tx1"/>
                          </a:solidFill>
                        </a:rPr>
                        <a:t>950</a:t>
                      </a:r>
                      <a:r>
                        <a:rPr lang="en-US" sz="1800" b="1" baseline="0" dirty="0" smtClean="0">
                          <a:solidFill>
                            <a:schemeClr val="tx1"/>
                          </a:solidFill>
                        </a:rPr>
                        <a:t> Billion </a:t>
                      </a:r>
                      <a:endParaRPr lang="en-US" sz="1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600" dirty="0" smtClean="0"/>
                        <a:t>Industry Name:</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Non-profit</a:t>
                      </a:r>
                      <a:r>
                        <a:rPr lang="en-US" sz="1800" b="1" baseline="0" dirty="0" smtClean="0">
                          <a:solidFill>
                            <a:schemeClr val="tx1"/>
                          </a:solidFill>
                        </a:rPr>
                        <a:t> Industry</a:t>
                      </a:r>
                      <a:endParaRPr lang="en-US" sz="1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Annual</a:t>
                      </a:r>
                      <a:r>
                        <a:rPr lang="en-US" sz="1600" baseline="0" dirty="0" smtClean="0"/>
                        <a:t> Industry Sales: </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$110 Billion</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7" name="Rectangle 16"/>
          <p:cNvSpPr/>
          <p:nvPr/>
        </p:nvSpPr>
        <p:spPr>
          <a:xfrm>
            <a:off x="6590848" y="4986026"/>
            <a:ext cx="1336237" cy="27177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prstClr val="black"/>
                </a:solidFill>
                <a:ea typeface="Times New Roman"/>
                <a:cs typeface="Times New Roman"/>
              </a:rPr>
              <a:t>34,000</a:t>
            </a:r>
            <a:endParaRPr lang="en-US" sz="1400" b="1" dirty="0">
              <a:solidFill>
                <a:prstClr val="black"/>
              </a:solidFill>
              <a:ea typeface="Times New Roman"/>
              <a:cs typeface="Times New Roman"/>
            </a:endParaRPr>
          </a:p>
        </p:txBody>
      </p:sp>
      <p:sp>
        <p:nvSpPr>
          <p:cNvPr id="18" name="Rectangle 17"/>
          <p:cNvSpPr/>
          <p:nvPr/>
        </p:nvSpPr>
        <p:spPr>
          <a:xfrm>
            <a:off x="6781799" y="5927031"/>
            <a:ext cx="914401"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prstClr val="black"/>
                </a:solidFill>
                <a:ea typeface="Times New Roman"/>
                <a:cs typeface="Times New Roman"/>
              </a:rPr>
              <a:t>11,000</a:t>
            </a:r>
            <a:endParaRPr lang="en-US" sz="1400" b="1" dirty="0">
              <a:solidFill>
                <a:prstClr val="black"/>
              </a:solidFill>
              <a:ea typeface="Times New Roman"/>
              <a:cs typeface="Times New Roman"/>
            </a:endParaRPr>
          </a:p>
        </p:txBody>
      </p:sp>
      <p:pic>
        <p:nvPicPr>
          <p:cNvPr id="19" name="Content Placeholder 9" descr="logo secondary.jpg"/>
          <p:cNvPicPr>
            <a:picLocks noChangeAspect="1"/>
          </p:cNvPicPr>
          <p:nvPr/>
        </p:nvPicPr>
        <p:blipFill>
          <a:blip r:embed="rId3" cstate="print"/>
          <a:stretch>
            <a:fillRect/>
          </a:stretch>
        </p:blipFill>
        <p:spPr>
          <a:xfrm>
            <a:off x="8310126" y="6400800"/>
            <a:ext cx="821682" cy="43235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Marketing and Sales</a:t>
            </a:r>
            <a:endParaRPr lang="en-US" dirty="0"/>
          </a:p>
        </p:txBody>
      </p:sp>
      <p:sp>
        <p:nvSpPr>
          <p:cNvPr id="3" name="Content Placeholder 2"/>
          <p:cNvSpPr>
            <a:spLocks noGrp="1"/>
          </p:cNvSpPr>
          <p:nvPr>
            <p:ph idx="1"/>
          </p:nvPr>
        </p:nvSpPr>
        <p:spPr/>
        <p:txBody>
          <a:bodyPr/>
          <a:lstStyle/>
          <a:p>
            <a:r>
              <a:rPr lang="en-US" dirty="0" smtClean="0"/>
              <a:t>Through Hospitals Nursing Homes  </a:t>
            </a:r>
          </a:p>
          <a:p>
            <a:r>
              <a:rPr lang="en-US" dirty="0" smtClean="0"/>
              <a:t>Word of Mouth </a:t>
            </a:r>
          </a:p>
          <a:p>
            <a:r>
              <a:rPr lang="en-US" dirty="0" smtClean="0"/>
              <a:t>Pamphlets</a:t>
            </a:r>
          </a:p>
          <a:p>
            <a:r>
              <a:rPr lang="en-US" dirty="0" smtClean="0"/>
              <a:t>Charity Events/ Special Events</a:t>
            </a:r>
          </a:p>
          <a:p>
            <a:r>
              <a:rPr lang="en-US" dirty="0" smtClean="0"/>
              <a:t>Business Cards </a:t>
            </a:r>
          </a:p>
          <a:p>
            <a:r>
              <a:rPr lang="en-US" dirty="0" smtClean="0"/>
              <a:t>Personal Relationships </a:t>
            </a:r>
            <a:endParaRPr lang="en-US" dirty="0"/>
          </a:p>
        </p:txBody>
      </p:sp>
      <p:pic>
        <p:nvPicPr>
          <p:cNvPr id="4" name="Content Placeholder 9" descr="logo secondary.jpg"/>
          <p:cNvPicPr>
            <a:picLocks noChangeAspect="1"/>
          </p:cNvPicPr>
          <p:nvPr/>
        </p:nvPicPr>
        <p:blipFill>
          <a:blip r:embed="rId3" cstate="print"/>
          <a:stretch>
            <a:fillRect/>
          </a:stretch>
        </p:blipFill>
        <p:spPr>
          <a:xfrm>
            <a:off x="8188960" y="6349652"/>
            <a:ext cx="914400" cy="481137"/>
          </a:xfrm>
          <a:prstGeom prst="rect">
            <a:avLst/>
          </a:prstGeom>
        </p:spPr>
      </p:pic>
      <p:pic>
        <p:nvPicPr>
          <p:cNvPr id="1026" name="Picture 2" descr="http://ctbythenumbers.info/files/2013/05/Hospital-sig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905000"/>
            <a:ext cx="2116975"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www.fundraiserhelp.com/wp-content/uploads/2013/01/charity-event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1460" y="3886200"/>
            <a:ext cx="2857500" cy="2152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Custom 3">
      <a:dk1>
        <a:srgbClr val="C00000"/>
      </a:dk1>
      <a:lt1>
        <a:sysClr val="window" lastClr="FFFFFF"/>
      </a:lt1>
      <a:dk2>
        <a:srgbClr val="900000"/>
      </a:dk2>
      <a:lt2>
        <a:srgbClr val="900000"/>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2449</TotalTime>
  <Words>1841</Words>
  <Application>Microsoft Office PowerPoint</Application>
  <PresentationFormat>On-screen Show (4:3)</PresentationFormat>
  <Paragraphs>227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Pushpin</vt:lpstr>
      <vt:lpstr>PowerPoint Presentation</vt:lpstr>
      <vt:lpstr>Medication For the Nation</vt:lpstr>
      <vt:lpstr>Problem/Unmet Need</vt:lpstr>
      <vt:lpstr>My Solution</vt:lpstr>
      <vt:lpstr>Mission and Social Impact</vt:lpstr>
      <vt:lpstr>Description of Service</vt:lpstr>
      <vt:lpstr>Business Model</vt:lpstr>
      <vt:lpstr>Market Analysis</vt:lpstr>
      <vt:lpstr>Marketing and Sales</vt:lpstr>
      <vt:lpstr>Competition</vt:lpstr>
      <vt:lpstr>Qualifications</vt:lpstr>
      <vt:lpstr>Sales Projections</vt:lpstr>
      <vt:lpstr>Start-up Funds</vt:lpstr>
      <vt:lpstr>Future Plans</vt:lpstr>
      <vt:lpstr>PowerPoint Presentation</vt:lpstr>
    </vt:vector>
  </TitlesOfParts>
  <Company>NFTE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Nguyen, Anne M.</cp:lastModifiedBy>
  <cp:revision>261</cp:revision>
  <cp:lastPrinted>2013-11-25T19:07:13Z</cp:lastPrinted>
  <dcterms:created xsi:type="dcterms:W3CDTF">2012-02-07T20:01:29Z</dcterms:created>
  <dcterms:modified xsi:type="dcterms:W3CDTF">2013-12-12T19:48:38Z</dcterms:modified>
</cp:coreProperties>
</file>