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8" r:id="rId1"/>
    <p:sldMasterId id="2147484950" r:id="rId2"/>
    <p:sldMasterId id="2147485905" r:id="rId3"/>
  </p:sldMasterIdLst>
  <p:notesMasterIdLst>
    <p:notesMasterId r:id="rId26"/>
  </p:notesMasterIdLst>
  <p:handoutMasterIdLst>
    <p:handoutMasterId r:id="rId27"/>
  </p:handoutMasterIdLst>
  <p:sldIdLst>
    <p:sldId id="307" r:id="rId4"/>
    <p:sldId id="291" r:id="rId5"/>
    <p:sldId id="300" r:id="rId6"/>
    <p:sldId id="292" r:id="rId7"/>
    <p:sldId id="293" r:id="rId8"/>
    <p:sldId id="305" r:id="rId9"/>
    <p:sldId id="296" r:id="rId10"/>
    <p:sldId id="297" r:id="rId11"/>
    <p:sldId id="306" r:id="rId12"/>
    <p:sldId id="299"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Lucida Sans Unicode" pitchFamily="34" charset="0"/>
        <a:ea typeface="+mn-ea"/>
        <a:cs typeface="Arial" charset="0"/>
      </a:defRPr>
    </a:lvl1pPr>
    <a:lvl2pPr marL="457200" algn="l" rtl="0" fontAlgn="base">
      <a:spcBef>
        <a:spcPct val="0"/>
      </a:spcBef>
      <a:spcAft>
        <a:spcPct val="0"/>
      </a:spcAft>
      <a:defRPr sz="2000" kern="1200">
        <a:solidFill>
          <a:schemeClr val="tx1"/>
        </a:solidFill>
        <a:latin typeface="Lucida Sans Unicode" pitchFamily="34" charset="0"/>
        <a:ea typeface="+mn-ea"/>
        <a:cs typeface="Arial" charset="0"/>
      </a:defRPr>
    </a:lvl2pPr>
    <a:lvl3pPr marL="914400" algn="l" rtl="0" fontAlgn="base">
      <a:spcBef>
        <a:spcPct val="0"/>
      </a:spcBef>
      <a:spcAft>
        <a:spcPct val="0"/>
      </a:spcAft>
      <a:defRPr sz="2000"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sz="2000"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sz="2000" kern="1200">
        <a:solidFill>
          <a:schemeClr val="tx1"/>
        </a:solidFill>
        <a:latin typeface="Lucida Sans Unicode" pitchFamily="34" charset="0"/>
        <a:ea typeface="+mn-ea"/>
        <a:cs typeface="Arial" charset="0"/>
      </a:defRPr>
    </a:lvl5pPr>
    <a:lvl6pPr marL="2286000" algn="l" defTabSz="914400" rtl="0" eaLnBrk="1" latinLnBrk="0" hangingPunct="1">
      <a:defRPr sz="2000" kern="1200">
        <a:solidFill>
          <a:schemeClr val="tx1"/>
        </a:solidFill>
        <a:latin typeface="Lucida Sans Unicode" pitchFamily="34" charset="0"/>
        <a:ea typeface="+mn-ea"/>
        <a:cs typeface="Arial" charset="0"/>
      </a:defRPr>
    </a:lvl6pPr>
    <a:lvl7pPr marL="2743200" algn="l" defTabSz="914400" rtl="0" eaLnBrk="1" latinLnBrk="0" hangingPunct="1">
      <a:defRPr sz="2000" kern="1200">
        <a:solidFill>
          <a:schemeClr val="tx1"/>
        </a:solidFill>
        <a:latin typeface="Lucida Sans Unicode" pitchFamily="34" charset="0"/>
        <a:ea typeface="+mn-ea"/>
        <a:cs typeface="Arial" charset="0"/>
      </a:defRPr>
    </a:lvl7pPr>
    <a:lvl8pPr marL="3200400" algn="l" defTabSz="914400" rtl="0" eaLnBrk="1" latinLnBrk="0" hangingPunct="1">
      <a:defRPr sz="2000" kern="1200">
        <a:solidFill>
          <a:schemeClr val="tx1"/>
        </a:solidFill>
        <a:latin typeface="Lucida Sans Unicode" pitchFamily="34" charset="0"/>
        <a:ea typeface="+mn-ea"/>
        <a:cs typeface="Arial" charset="0"/>
      </a:defRPr>
    </a:lvl8pPr>
    <a:lvl9pPr marL="3657600" algn="l" defTabSz="914400" rtl="0" eaLnBrk="1" latinLnBrk="0" hangingPunct="1">
      <a:defRPr sz="2000"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8EB4E3"/>
    <a:srgbClr val="808080"/>
    <a:srgbClr val="171717"/>
    <a:srgbClr val="87939D"/>
    <a:srgbClr val="5C6982"/>
    <a:srgbClr val="8C6F34"/>
    <a:srgbClr val="91A4C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5504" autoAdjust="0"/>
  </p:normalViewPr>
  <p:slideViewPr>
    <p:cSldViewPr>
      <p:cViewPr>
        <p:scale>
          <a:sx n="75" d="100"/>
          <a:sy n="75" d="100"/>
        </p:scale>
        <p:origin x="-3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63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BEFFF-F838-41FB-B598-06DCEEFCFC8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C4EF3E20-56C8-40BF-A00B-66934F5E4C92}">
      <dgm:prSet phldrT="[Text]"/>
      <dgm:spPr/>
      <dgm:t>
        <a:bodyPr/>
        <a:lstStyle/>
        <a:p>
          <a:r>
            <a:rPr lang="en-US" dirty="0" smtClean="0">
              <a:latin typeface="Lucida Handwriting" pitchFamily="66" charset="0"/>
            </a:rPr>
            <a:t>Marketing</a:t>
          </a:r>
        </a:p>
        <a:p>
          <a:r>
            <a:rPr lang="en-US" dirty="0" smtClean="0">
              <a:latin typeface="Lucida Handwriting" pitchFamily="66" charset="0"/>
            </a:rPr>
            <a:t>Mix</a:t>
          </a:r>
          <a:endParaRPr lang="en-US" dirty="0">
            <a:latin typeface="Lucida Handwriting" pitchFamily="66" charset="0"/>
          </a:endParaRPr>
        </a:p>
      </dgm:t>
    </dgm:pt>
    <dgm:pt modelId="{982B995D-3528-4FCA-B078-77B8AD974C56}" type="parTrans" cxnId="{183685E8-537E-499C-BDB0-3085CF37741D}">
      <dgm:prSet/>
      <dgm:spPr/>
      <dgm:t>
        <a:bodyPr/>
        <a:lstStyle/>
        <a:p>
          <a:endParaRPr lang="en-US"/>
        </a:p>
      </dgm:t>
    </dgm:pt>
    <dgm:pt modelId="{DF37A159-F72B-4784-8F3C-4382C0C7EEA7}" type="sibTrans" cxnId="{183685E8-537E-499C-BDB0-3085CF37741D}">
      <dgm:prSet/>
      <dgm:spPr/>
      <dgm:t>
        <a:bodyPr/>
        <a:lstStyle/>
        <a:p>
          <a:endParaRPr lang="en-US"/>
        </a:p>
      </dgm:t>
    </dgm:pt>
    <dgm:pt modelId="{1792A711-71DB-45EA-B5B0-CB986FAB2598}">
      <dgm:prSet phldrT="[Text]" custT="1"/>
      <dgm:spPr/>
      <dgm:t>
        <a:bodyPr anchor="t"/>
        <a:lstStyle/>
        <a:p>
          <a:r>
            <a:rPr lang="en-US" sz="1400" b="1" dirty="0" smtClean="0">
              <a:latin typeface="+mj-lt"/>
            </a:rPr>
            <a:t>Price</a:t>
          </a:r>
        </a:p>
      </dgm:t>
    </dgm:pt>
    <dgm:pt modelId="{90211807-854A-43EB-95E3-15A82A124325}" type="parTrans" cxnId="{A685A721-F617-43D3-9E8C-387E330F0677}">
      <dgm:prSet/>
      <dgm:spPr/>
      <dgm:t>
        <a:bodyPr/>
        <a:lstStyle/>
        <a:p>
          <a:endParaRPr lang="en-US">
            <a:latin typeface="Calibri" pitchFamily="34" charset="0"/>
          </a:endParaRPr>
        </a:p>
      </dgm:t>
    </dgm:pt>
    <dgm:pt modelId="{51FE904C-2A2D-4640-8862-6BDCC8E20C12}" type="sibTrans" cxnId="{A685A721-F617-43D3-9E8C-387E330F0677}">
      <dgm:prSet/>
      <dgm:spPr/>
      <dgm:t>
        <a:bodyPr/>
        <a:lstStyle/>
        <a:p>
          <a:endParaRPr lang="en-US">
            <a:latin typeface="+mj-lt"/>
          </a:endParaRPr>
        </a:p>
      </dgm:t>
    </dgm:pt>
    <dgm:pt modelId="{91C7DC02-A9A6-4104-8FE5-70F27F4FBA76}">
      <dgm:prSet custT="1"/>
      <dgm:spPr/>
      <dgm:t>
        <a:bodyPr anchor="t"/>
        <a:lstStyle/>
        <a:p>
          <a:r>
            <a:rPr lang="en-US" sz="1400" b="1" dirty="0" smtClean="0">
              <a:latin typeface="+mj-lt"/>
            </a:rPr>
            <a:t>Place</a:t>
          </a:r>
        </a:p>
      </dgm:t>
    </dgm:pt>
    <dgm:pt modelId="{C1288CD5-E443-4E27-902C-22D364A3D2F4}" type="parTrans" cxnId="{DDF2F9D4-1CD0-4C31-98E8-B8F33A012269}">
      <dgm:prSet/>
      <dgm:spPr/>
      <dgm:t>
        <a:bodyPr/>
        <a:lstStyle/>
        <a:p>
          <a:endParaRPr lang="en-US">
            <a:latin typeface="Calibri" pitchFamily="34" charset="0"/>
          </a:endParaRPr>
        </a:p>
      </dgm:t>
    </dgm:pt>
    <dgm:pt modelId="{BF940F0C-19F8-4E4F-95D1-0DC98F30CA2E}" type="sibTrans" cxnId="{DDF2F9D4-1CD0-4C31-98E8-B8F33A012269}">
      <dgm:prSet/>
      <dgm:spPr/>
      <dgm:t>
        <a:bodyPr/>
        <a:lstStyle/>
        <a:p>
          <a:endParaRPr lang="en-US">
            <a:latin typeface="+mj-lt"/>
          </a:endParaRPr>
        </a:p>
      </dgm:t>
    </dgm:pt>
    <dgm:pt modelId="{C2E09703-F638-48C4-8CEE-B443DBB045C3}">
      <dgm:prSet custT="1"/>
      <dgm:spPr/>
      <dgm:t>
        <a:bodyPr anchor="t"/>
        <a:lstStyle/>
        <a:p>
          <a:r>
            <a:rPr lang="en-US" sz="1400" b="1" dirty="0" smtClean="0">
              <a:latin typeface="+mj-lt"/>
            </a:rPr>
            <a:t>Product</a:t>
          </a:r>
          <a:endParaRPr lang="en-US" sz="1700" dirty="0" smtClean="0">
            <a:latin typeface="+mj-lt"/>
          </a:endParaRPr>
        </a:p>
        <a:p>
          <a:r>
            <a:rPr lang="en-US" sz="1700" dirty="0" smtClean="0">
              <a:latin typeface="+mj-lt"/>
            </a:rPr>
            <a:t> </a:t>
          </a:r>
          <a:endParaRPr lang="en-US" sz="1700" dirty="0">
            <a:latin typeface="+mj-lt"/>
          </a:endParaRPr>
        </a:p>
      </dgm:t>
    </dgm:pt>
    <dgm:pt modelId="{ED4CA239-0E21-4995-A249-9A59105B713A}" type="parTrans" cxnId="{BCDD6711-6EEE-4B51-8971-468CEB7A20D0}">
      <dgm:prSet/>
      <dgm:spPr/>
      <dgm:t>
        <a:bodyPr/>
        <a:lstStyle/>
        <a:p>
          <a:endParaRPr lang="en-US">
            <a:latin typeface="Calibri" pitchFamily="34" charset="0"/>
          </a:endParaRPr>
        </a:p>
      </dgm:t>
    </dgm:pt>
    <dgm:pt modelId="{FAF5FD61-AECF-45C7-BCEE-15CEFB0C6996}" type="sibTrans" cxnId="{BCDD6711-6EEE-4B51-8971-468CEB7A20D0}">
      <dgm:prSet/>
      <dgm:spPr/>
      <dgm:t>
        <a:bodyPr/>
        <a:lstStyle/>
        <a:p>
          <a:endParaRPr lang="en-US">
            <a:latin typeface="+mj-lt"/>
          </a:endParaRPr>
        </a:p>
      </dgm:t>
    </dgm:pt>
    <dgm:pt modelId="{BFBE7FCE-A34E-4704-B1C4-8498E23DB27A}">
      <dgm:prSet custT="1"/>
      <dgm:spPr/>
      <dgm:t>
        <a:bodyPr anchor="t"/>
        <a:lstStyle/>
        <a:p>
          <a:r>
            <a:rPr lang="en-US" sz="1400" b="1" dirty="0" smtClean="0">
              <a:latin typeface="+mj-lt"/>
            </a:rPr>
            <a:t>Promotion</a:t>
          </a:r>
          <a:endParaRPr lang="en-US" sz="1200" dirty="0">
            <a:latin typeface="+mj-lt"/>
          </a:endParaRPr>
        </a:p>
      </dgm:t>
    </dgm:pt>
    <dgm:pt modelId="{3EA17FA3-C020-4250-A167-ADD680D83BAA}" type="parTrans" cxnId="{1F4E91B1-75DD-4A52-8102-EB29C0927370}">
      <dgm:prSet/>
      <dgm:spPr/>
      <dgm:t>
        <a:bodyPr/>
        <a:lstStyle/>
        <a:p>
          <a:endParaRPr lang="en-US">
            <a:latin typeface="Calibri" pitchFamily="34" charset="0"/>
          </a:endParaRPr>
        </a:p>
      </dgm:t>
    </dgm:pt>
    <dgm:pt modelId="{3BA1232C-8FE7-491D-8C7E-EBEE5E6616F3}" type="sibTrans" cxnId="{1F4E91B1-75DD-4A52-8102-EB29C0927370}">
      <dgm:prSet/>
      <dgm:spPr/>
      <dgm:t>
        <a:bodyPr/>
        <a:lstStyle/>
        <a:p>
          <a:endParaRPr lang="en-US">
            <a:latin typeface="+mj-lt"/>
          </a:endParaRPr>
        </a:p>
      </dgm:t>
    </dgm:pt>
    <dgm:pt modelId="{53953799-8FDB-4132-BB6C-E4C885225F86}">
      <dgm:prSet custT="1"/>
      <dgm:spPr/>
      <dgm:t>
        <a:bodyPr anchor="t"/>
        <a:lstStyle/>
        <a:p>
          <a:r>
            <a:rPr lang="en-US" sz="1400" b="1" dirty="0" smtClean="0">
              <a:latin typeface="+mj-lt"/>
            </a:rPr>
            <a:t>People</a:t>
          </a:r>
          <a:endParaRPr lang="en-US" sz="1200" dirty="0">
            <a:latin typeface="+mj-lt"/>
          </a:endParaRPr>
        </a:p>
      </dgm:t>
    </dgm:pt>
    <dgm:pt modelId="{A3C93F10-DC18-4AD9-B992-A2A50786C2FC}" type="parTrans" cxnId="{C3AC37A0-88F0-4583-8D55-EDAEF4196732}">
      <dgm:prSet/>
      <dgm:spPr/>
      <dgm:t>
        <a:bodyPr/>
        <a:lstStyle/>
        <a:p>
          <a:endParaRPr lang="en-US">
            <a:latin typeface="Calibri" pitchFamily="34" charset="0"/>
          </a:endParaRPr>
        </a:p>
      </dgm:t>
    </dgm:pt>
    <dgm:pt modelId="{13370162-677E-473C-84BD-97D9CFA3E03F}" type="sibTrans" cxnId="{C3AC37A0-88F0-4583-8D55-EDAEF4196732}">
      <dgm:prSet/>
      <dgm:spPr/>
      <dgm:t>
        <a:bodyPr/>
        <a:lstStyle/>
        <a:p>
          <a:endParaRPr lang="en-US">
            <a:latin typeface="+mj-lt"/>
          </a:endParaRPr>
        </a:p>
      </dgm:t>
    </dgm:pt>
    <dgm:pt modelId="{A5652466-33E9-4860-A83D-FB8E2BF012A7}">
      <dgm:prSet/>
      <dgm:spPr/>
      <dgm:t>
        <a:bodyPr/>
        <a:lstStyle/>
        <a:p>
          <a:endParaRPr lang="en-US" dirty="0"/>
        </a:p>
      </dgm:t>
    </dgm:pt>
    <dgm:pt modelId="{151FBCAE-C33E-4E04-9029-1D009DCBD958}" type="parTrans" cxnId="{5C89BD21-F19B-4521-AF9A-B8532C3E6675}">
      <dgm:prSet/>
      <dgm:spPr/>
      <dgm:t>
        <a:bodyPr/>
        <a:lstStyle/>
        <a:p>
          <a:endParaRPr lang="en-US"/>
        </a:p>
      </dgm:t>
    </dgm:pt>
    <dgm:pt modelId="{3432C6B4-2B09-45CB-8C9E-ED2B513D2EAB}" type="sibTrans" cxnId="{5C89BD21-F19B-4521-AF9A-B8532C3E6675}">
      <dgm:prSet/>
      <dgm:spPr/>
      <dgm:t>
        <a:bodyPr/>
        <a:lstStyle/>
        <a:p>
          <a:endParaRPr lang="en-US"/>
        </a:p>
      </dgm:t>
    </dgm:pt>
    <dgm:pt modelId="{79616E6C-5382-4121-BDDB-EB1988C575EA}" type="pres">
      <dgm:prSet presAssocID="{EC0BEFFF-F838-41FB-B598-06DCEEFCFC85}" presName="Name0" presStyleCnt="0">
        <dgm:presLayoutVars>
          <dgm:chMax val="1"/>
          <dgm:dir/>
          <dgm:animLvl val="ctr"/>
          <dgm:resizeHandles val="exact"/>
        </dgm:presLayoutVars>
      </dgm:prSet>
      <dgm:spPr/>
      <dgm:t>
        <a:bodyPr/>
        <a:lstStyle/>
        <a:p>
          <a:endParaRPr lang="en-US"/>
        </a:p>
      </dgm:t>
    </dgm:pt>
    <dgm:pt modelId="{C9A60F38-57F9-4B59-A83F-D00A49FE2A25}" type="pres">
      <dgm:prSet presAssocID="{C4EF3E20-56C8-40BF-A00B-66934F5E4C92}" presName="centerShape" presStyleLbl="node0" presStyleIdx="0" presStyleCnt="1"/>
      <dgm:spPr/>
      <dgm:t>
        <a:bodyPr/>
        <a:lstStyle/>
        <a:p>
          <a:endParaRPr lang="en-US"/>
        </a:p>
      </dgm:t>
    </dgm:pt>
    <dgm:pt modelId="{81A4C71E-8F2E-4FFF-BF14-C90831097D01}" type="pres">
      <dgm:prSet presAssocID="{53953799-8FDB-4132-BB6C-E4C885225F86}" presName="node" presStyleLbl="node1" presStyleIdx="0" presStyleCnt="5" custRadScaleRad="100110" custRadScaleInc="2810">
        <dgm:presLayoutVars>
          <dgm:bulletEnabled val="1"/>
        </dgm:presLayoutVars>
      </dgm:prSet>
      <dgm:spPr/>
      <dgm:t>
        <a:bodyPr/>
        <a:lstStyle/>
        <a:p>
          <a:endParaRPr lang="en-US"/>
        </a:p>
      </dgm:t>
    </dgm:pt>
    <dgm:pt modelId="{0A4EDEFF-E4A8-47E9-BEBB-38A4021DE353}" type="pres">
      <dgm:prSet presAssocID="{53953799-8FDB-4132-BB6C-E4C885225F86}" presName="dummy" presStyleCnt="0"/>
      <dgm:spPr/>
      <dgm:t>
        <a:bodyPr/>
        <a:lstStyle/>
        <a:p>
          <a:endParaRPr lang="en-US"/>
        </a:p>
      </dgm:t>
    </dgm:pt>
    <dgm:pt modelId="{A5867968-C1B9-4965-89E0-1C906DEE1DB5}" type="pres">
      <dgm:prSet presAssocID="{13370162-677E-473C-84BD-97D9CFA3E03F}" presName="sibTrans" presStyleLbl="sibTrans2D1" presStyleIdx="0" presStyleCnt="5"/>
      <dgm:spPr/>
      <dgm:t>
        <a:bodyPr/>
        <a:lstStyle/>
        <a:p>
          <a:endParaRPr lang="en-US"/>
        </a:p>
      </dgm:t>
    </dgm:pt>
    <dgm:pt modelId="{3F8C0B8E-2A31-4607-9AA6-7A6766A375B0}" type="pres">
      <dgm:prSet presAssocID="{BFBE7FCE-A34E-4704-B1C4-8498E23DB27A}" presName="node" presStyleLbl="node1" presStyleIdx="1" presStyleCnt="5">
        <dgm:presLayoutVars>
          <dgm:bulletEnabled val="1"/>
        </dgm:presLayoutVars>
      </dgm:prSet>
      <dgm:spPr/>
      <dgm:t>
        <a:bodyPr/>
        <a:lstStyle/>
        <a:p>
          <a:endParaRPr lang="en-US"/>
        </a:p>
      </dgm:t>
    </dgm:pt>
    <dgm:pt modelId="{050C41D2-9D5B-4E72-940B-4B659E5844B8}" type="pres">
      <dgm:prSet presAssocID="{BFBE7FCE-A34E-4704-B1C4-8498E23DB27A}" presName="dummy" presStyleCnt="0"/>
      <dgm:spPr/>
      <dgm:t>
        <a:bodyPr/>
        <a:lstStyle/>
        <a:p>
          <a:endParaRPr lang="en-US"/>
        </a:p>
      </dgm:t>
    </dgm:pt>
    <dgm:pt modelId="{5B0C8898-F3A1-496A-9FEB-58D3CA46AC80}" type="pres">
      <dgm:prSet presAssocID="{3BA1232C-8FE7-491D-8C7E-EBEE5E6616F3}" presName="sibTrans" presStyleLbl="sibTrans2D1" presStyleIdx="1" presStyleCnt="5"/>
      <dgm:spPr/>
      <dgm:t>
        <a:bodyPr/>
        <a:lstStyle/>
        <a:p>
          <a:endParaRPr lang="en-US"/>
        </a:p>
      </dgm:t>
    </dgm:pt>
    <dgm:pt modelId="{92D61D59-C5B4-4147-AB32-CD9CD0CF198D}" type="pres">
      <dgm:prSet presAssocID="{C2E09703-F638-48C4-8CEE-B443DBB045C3}" presName="node" presStyleLbl="node1" presStyleIdx="2" presStyleCnt="5">
        <dgm:presLayoutVars>
          <dgm:bulletEnabled val="1"/>
        </dgm:presLayoutVars>
      </dgm:prSet>
      <dgm:spPr/>
      <dgm:t>
        <a:bodyPr/>
        <a:lstStyle/>
        <a:p>
          <a:endParaRPr lang="en-US"/>
        </a:p>
      </dgm:t>
    </dgm:pt>
    <dgm:pt modelId="{D2A2954B-33FD-461E-8F4B-8E267832FC38}" type="pres">
      <dgm:prSet presAssocID="{C2E09703-F638-48C4-8CEE-B443DBB045C3}" presName="dummy" presStyleCnt="0"/>
      <dgm:spPr/>
      <dgm:t>
        <a:bodyPr/>
        <a:lstStyle/>
        <a:p>
          <a:endParaRPr lang="en-US"/>
        </a:p>
      </dgm:t>
    </dgm:pt>
    <dgm:pt modelId="{5B67393B-6B15-4E41-B224-DE023EC5808F}" type="pres">
      <dgm:prSet presAssocID="{FAF5FD61-AECF-45C7-BCEE-15CEFB0C6996}" presName="sibTrans" presStyleLbl="sibTrans2D1" presStyleIdx="2" presStyleCnt="5"/>
      <dgm:spPr/>
      <dgm:t>
        <a:bodyPr/>
        <a:lstStyle/>
        <a:p>
          <a:endParaRPr lang="en-US"/>
        </a:p>
      </dgm:t>
    </dgm:pt>
    <dgm:pt modelId="{0A945073-0513-4729-84C5-06E0B80E4CA4}" type="pres">
      <dgm:prSet presAssocID="{91C7DC02-A9A6-4104-8FE5-70F27F4FBA76}" presName="node" presStyleLbl="node1" presStyleIdx="3" presStyleCnt="5">
        <dgm:presLayoutVars>
          <dgm:bulletEnabled val="1"/>
        </dgm:presLayoutVars>
      </dgm:prSet>
      <dgm:spPr/>
      <dgm:t>
        <a:bodyPr/>
        <a:lstStyle/>
        <a:p>
          <a:endParaRPr lang="en-US"/>
        </a:p>
      </dgm:t>
    </dgm:pt>
    <dgm:pt modelId="{53EB0B4A-A7B6-45F5-91BD-82419F798B95}" type="pres">
      <dgm:prSet presAssocID="{91C7DC02-A9A6-4104-8FE5-70F27F4FBA76}" presName="dummy" presStyleCnt="0"/>
      <dgm:spPr/>
      <dgm:t>
        <a:bodyPr/>
        <a:lstStyle/>
        <a:p>
          <a:endParaRPr lang="en-US"/>
        </a:p>
      </dgm:t>
    </dgm:pt>
    <dgm:pt modelId="{2216F05B-867C-4B62-AA3E-0D9350D238BD}" type="pres">
      <dgm:prSet presAssocID="{BF940F0C-19F8-4E4F-95D1-0DC98F30CA2E}" presName="sibTrans" presStyleLbl="sibTrans2D1" presStyleIdx="3" presStyleCnt="5"/>
      <dgm:spPr/>
      <dgm:t>
        <a:bodyPr/>
        <a:lstStyle/>
        <a:p>
          <a:endParaRPr lang="en-US"/>
        </a:p>
      </dgm:t>
    </dgm:pt>
    <dgm:pt modelId="{A6F6C8F3-0631-4AFD-83DB-BDF25EBCC1EE}" type="pres">
      <dgm:prSet presAssocID="{1792A711-71DB-45EA-B5B0-CB986FAB2598}" presName="node" presStyleLbl="node1" presStyleIdx="4" presStyleCnt="5">
        <dgm:presLayoutVars>
          <dgm:bulletEnabled val="1"/>
        </dgm:presLayoutVars>
      </dgm:prSet>
      <dgm:spPr/>
      <dgm:t>
        <a:bodyPr/>
        <a:lstStyle/>
        <a:p>
          <a:endParaRPr lang="en-US"/>
        </a:p>
      </dgm:t>
    </dgm:pt>
    <dgm:pt modelId="{B4DF0C5F-0D5D-42DF-A7B6-FB902CA198F7}" type="pres">
      <dgm:prSet presAssocID="{1792A711-71DB-45EA-B5B0-CB986FAB2598}" presName="dummy" presStyleCnt="0"/>
      <dgm:spPr/>
      <dgm:t>
        <a:bodyPr/>
        <a:lstStyle/>
        <a:p>
          <a:endParaRPr lang="en-US"/>
        </a:p>
      </dgm:t>
    </dgm:pt>
    <dgm:pt modelId="{E968D9B4-F4AB-4FC4-AFFB-7A60F8EA5289}" type="pres">
      <dgm:prSet presAssocID="{51FE904C-2A2D-4640-8862-6BDCC8E20C12}" presName="sibTrans" presStyleLbl="sibTrans2D1" presStyleIdx="4" presStyleCnt="5"/>
      <dgm:spPr/>
      <dgm:t>
        <a:bodyPr/>
        <a:lstStyle/>
        <a:p>
          <a:endParaRPr lang="en-US"/>
        </a:p>
      </dgm:t>
    </dgm:pt>
  </dgm:ptLst>
  <dgm:cxnLst>
    <dgm:cxn modelId="{1F4E91B1-75DD-4A52-8102-EB29C0927370}" srcId="{C4EF3E20-56C8-40BF-A00B-66934F5E4C92}" destId="{BFBE7FCE-A34E-4704-B1C4-8498E23DB27A}" srcOrd="1" destOrd="0" parTransId="{3EA17FA3-C020-4250-A167-ADD680D83BAA}" sibTransId="{3BA1232C-8FE7-491D-8C7E-EBEE5E6616F3}"/>
    <dgm:cxn modelId="{C0BE2F33-33A4-420C-AE27-4D5C6B0E307D}" type="presOf" srcId="{C4EF3E20-56C8-40BF-A00B-66934F5E4C92}" destId="{C9A60F38-57F9-4B59-A83F-D00A49FE2A25}" srcOrd="0" destOrd="0" presId="urn:microsoft.com/office/officeart/2005/8/layout/radial6"/>
    <dgm:cxn modelId="{2C6C81A4-F87A-4C94-BE34-8BD417C2BDCC}" type="presOf" srcId="{BFBE7FCE-A34E-4704-B1C4-8498E23DB27A}" destId="{3F8C0B8E-2A31-4607-9AA6-7A6766A375B0}" srcOrd="0" destOrd="0" presId="urn:microsoft.com/office/officeart/2005/8/layout/radial6"/>
    <dgm:cxn modelId="{51FCC63E-EE9C-4209-B2DB-A0AC12187DB3}" type="presOf" srcId="{EC0BEFFF-F838-41FB-B598-06DCEEFCFC85}" destId="{79616E6C-5382-4121-BDDB-EB1988C575EA}" srcOrd="0" destOrd="0" presId="urn:microsoft.com/office/officeart/2005/8/layout/radial6"/>
    <dgm:cxn modelId="{CBE6872B-3343-4B3E-B418-A9459EFA3E58}" type="presOf" srcId="{3BA1232C-8FE7-491D-8C7E-EBEE5E6616F3}" destId="{5B0C8898-F3A1-496A-9FEB-58D3CA46AC80}" srcOrd="0" destOrd="0" presId="urn:microsoft.com/office/officeart/2005/8/layout/radial6"/>
    <dgm:cxn modelId="{183685E8-537E-499C-BDB0-3085CF37741D}" srcId="{EC0BEFFF-F838-41FB-B598-06DCEEFCFC85}" destId="{C4EF3E20-56C8-40BF-A00B-66934F5E4C92}" srcOrd="0" destOrd="0" parTransId="{982B995D-3528-4FCA-B078-77B8AD974C56}" sibTransId="{DF37A159-F72B-4784-8F3C-4382C0C7EEA7}"/>
    <dgm:cxn modelId="{55A6B6EE-AD11-454D-89DB-15F7A2FF7C0A}" type="presOf" srcId="{13370162-677E-473C-84BD-97D9CFA3E03F}" destId="{A5867968-C1B9-4965-89E0-1C906DEE1DB5}" srcOrd="0" destOrd="0" presId="urn:microsoft.com/office/officeart/2005/8/layout/radial6"/>
    <dgm:cxn modelId="{6175DC3B-4F1A-41A9-AC5E-523702A23C29}" type="presOf" srcId="{51FE904C-2A2D-4640-8862-6BDCC8E20C12}" destId="{E968D9B4-F4AB-4FC4-AFFB-7A60F8EA5289}" srcOrd="0" destOrd="0" presId="urn:microsoft.com/office/officeart/2005/8/layout/radial6"/>
    <dgm:cxn modelId="{DDF2F9D4-1CD0-4C31-98E8-B8F33A012269}" srcId="{C4EF3E20-56C8-40BF-A00B-66934F5E4C92}" destId="{91C7DC02-A9A6-4104-8FE5-70F27F4FBA76}" srcOrd="3" destOrd="0" parTransId="{C1288CD5-E443-4E27-902C-22D364A3D2F4}" sibTransId="{BF940F0C-19F8-4E4F-95D1-0DC98F30CA2E}"/>
    <dgm:cxn modelId="{5B667F83-62D5-4B2D-B2FB-16FC4A95E269}" type="presOf" srcId="{91C7DC02-A9A6-4104-8FE5-70F27F4FBA76}" destId="{0A945073-0513-4729-84C5-06E0B80E4CA4}" srcOrd="0" destOrd="0" presId="urn:microsoft.com/office/officeart/2005/8/layout/radial6"/>
    <dgm:cxn modelId="{12B6A602-40D6-4C36-91BE-DEBE4E246C88}" type="presOf" srcId="{53953799-8FDB-4132-BB6C-E4C885225F86}" destId="{81A4C71E-8F2E-4FFF-BF14-C90831097D01}" srcOrd="0" destOrd="0" presId="urn:microsoft.com/office/officeart/2005/8/layout/radial6"/>
    <dgm:cxn modelId="{7599417B-C9A9-4347-A45D-2235B191EB09}" type="presOf" srcId="{C2E09703-F638-48C4-8CEE-B443DBB045C3}" destId="{92D61D59-C5B4-4147-AB32-CD9CD0CF198D}" srcOrd="0" destOrd="0" presId="urn:microsoft.com/office/officeart/2005/8/layout/radial6"/>
    <dgm:cxn modelId="{A685A721-F617-43D3-9E8C-387E330F0677}" srcId="{C4EF3E20-56C8-40BF-A00B-66934F5E4C92}" destId="{1792A711-71DB-45EA-B5B0-CB986FAB2598}" srcOrd="4" destOrd="0" parTransId="{90211807-854A-43EB-95E3-15A82A124325}" sibTransId="{51FE904C-2A2D-4640-8862-6BDCC8E20C12}"/>
    <dgm:cxn modelId="{79FE7E35-2A8D-4180-AC5D-FAFA6D1FEEA2}" type="presOf" srcId="{1792A711-71DB-45EA-B5B0-CB986FAB2598}" destId="{A6F6C8F3-0631-4AFD-83DB-BDF25EBCC1EE}" srcOrd="0" destOrd="0" presId="urn:microsoft.com/office/officeart/2005/8/layout/radial6"/>
    <dgm:cxn modelId="{B90F65DF-2EC0-47D8-BCD5-993CE8A41C93}" type="presOf" srcId="{FAF5FD61-AECF-45C7-BCEE-15CEFB0C6996}" destId="{5B67393B-6B15-4E41-B224-DE023EC5808F}" srcOrd="0" destOrd="0" presId="urn:microsoft.com/office/officeart/2005/8/layout/radial6"/>
    <dgm:cxn modelId="{047CA9E8-E5A0-491E-97E2-690C2ADAE93A}" type="presOf" srcId="{BF940F0C-19F8-4E4F-95D1-0DC98F30CA2E}" destId="{2216F05B-867C-4B62-AA3E-0D9350D238BD}" srcOrd="0" destOrd="0" presId="urn:microsoft.com/office/officeart/2005/8/layout/radial6"/>
    <dgm:cxn modelId="{C3AC37A0-88F0-4583-8D55-EDAEF4196732}" srcId="{C4EF3E20-56C8-40BF-A00B-66934F5E4C92}" destId="{53953799-8FDB-4132-BB6C-E4C885225F86}" srcOrd="0" destOrd="0" parTransId="{A3C93F10-DC18-4AD9-B992-A2A50786C2FC}" sibTransId="{13370162-677E-473C-84BD-97D9CFA3E03F}"/>
    <dgm:cxn modelId="{BCDD6711-6EEE-4B51-8971-468CEB7A20D0}" srcId="{C4EF3E20-56C8-40BF-A00B-66934F5E4C92}" destId="{C2E09703-F638-48C4-8CEE-B443DBB045C3}" srcOrd="2" destOrd="0" parTransId="{ED4CA239-0E21-4995-A249-9A59105B713A}" sibTransId="{FAF5FD61-AECF-45C7-BCEE-15CEFB0C6996}"/>
    <dgm:cxn modelId="{5C89BD21-F19B-4521-AF9A-B8532C3E6675}" srcId="{EC0BEFFF-F838-41FB-B598-06DCEEFCFC85}" destId="{A5652466-33E9-4860-A83D-FB8E2BF012A7}" srcOrd="1" destOrd="0" parTransId="{151FBCAE-C33E-4E04-9029-1D009DCBD958}" sibTransId="{3432C6B4-2B09-45CB-8C9E-ED2B513D2EAB}"/>
    <dgm:cxn modelId="{9504D60C-49C2-4044-971E-7814A2BF7417}" type="presParOf" srcId="{79616E6C-5382-4121-BDDB-EB1988C575EA}" destId="{C9A60F38-57F9-4B59-A83F-D00A49FE2A25}" srcOrd="0" destOrd="0" presId="urn:microsoft.com/office/officeart/2005/8/layout/radial6"/>
    <dgm:cxn modelId="{28B6D41D-2514-4232-946D-9C85E6BE2EFA}" type="presParOf" srcId="{79616E6C-5382-4121-BDDB-EB1988C575EA}" destId="{81A4C71E-8F2E-4FFF-BF14-C90831097D01}" srcOrd="1" destOrd="0" presId="urn:microsoft.com/office/officeart/2005/8/layout/radial6"/>
    <dgm:cxn modelId="{53C03C4C-E41C-471F-94E7-58CFF3AE448B}" type="presParOf" srcId="{79616E6C-5382-4121-BDDB-EB1988C575EA}" destId="{0A4EDEFF-E4A8-47E9-BEBB-38A4021DE353}" srcOrd="2" destOrd="0" presId="urn:microsoft.com/office/officeart/2005/8/layout/radial6"/>
    <dgm:cxn modelId="{55F5223E-D898-49D6-815B-405889052025}" type="presParOf" srcId="{79616E6C-5382-4121-BDDB-EB1988C575EA}" destId="{A5867968-C1B9-4965-89E0-1C906DEE1DB5}" srcOrd="3" destOrd="0" presId="urn:microsoft.com/office/officeart/2005/8/layout/radial6"/>
    <dgm:cxn modelId="{5C3FA7CE-A980-4384-A1BD-2FACE76EEB72}" type="presParOf" srcId="{79616E6C-5382-4121-BDDB-EB1988C575EA}" destId="{3F8C0B8E-2A31-4607-9AA6-7A6766A375B0}" srcOrd="4" destOrd="0" presId="urn:microsoft.com/office/officeart/2005/8/layout/radial6"/>
    <dgm:cxn modelId="{AAB67373-F0F1-4CCE-8FC6-E97A2392F9DD}" type="presParOf" srcId="{79616E6C-5382-4121-BDDB-EB1988C575EA}" destId="{050C41D2-9D5B-4E72-940B-4B659E5844B8}" srcOrd="5" destOrd="0" presId="urn:microsoft.com/office/officeart/2005/8/layout/radial6"/>
    <dgm:cxn modelId="{0D98DB5E-ED6E-454B-8DC9-ECF93A76C194}" type="presParOf" srcId="{79616E6C-5382-4121-BDDB-EB1988C575EA}" destId="{5B0C8898-F3A1-496A-9FEB-58D3CA46AC80}" srcOrd="6" destOrd="0" presId="urn:microsoft.com/office/officeart/2005/8/layout/radial6"/>
    <dgm:cxn modelId="{A3C9766C-2959-47E6-8DB4-C907626E2124}" type="presParOf" srcId="{79616E6C-5382-4121-BDDB-EB1988C575EA}" destId="{92D61D59-C5B4-4147-AB32-CD9CD0CF198D}" srcOrd="7" destOrd="0" presId="urn:microsoft.com/office/officeart/2005/8/layout/radial6"/>
    <dgm:cxn modelId="{CA843F89-F9E9-454D-A1A5-1E63EDA3EA02}" type="presParOf" srcId="{79616E6C-5382-4121-BDDB-EB1988C575EA}" destId="{D2A2954B-33FD-461E-8F4B-8E267832FC38}" srcOrd="8" destOrd="0" presId="urn:microsoft.com/office/officeart/2005/8/layout/radial6"/>
    <dgm:cxn modelId="{4C4701C2-E666-41C0-B4C3-036E8934F4EF}" type="presParOf" srcId="{79616E6C-5382-4121-BDDB-EB1988C575EA}" destId="{5B67393B-6B15-4E41-B224-DE023EC5808F}" srcOrd="9" destOrd="0" presId="urn:microsoft.com/office/officeart/2005/8/layout/radial6"/>
    <dgm:cxn modelId="{40645C0C-1F15-4D4A-81A2-83181BFEC4BA}" type="presParOf" srcId="{79616E6C-5382-4121-BDDB-EB1988C575EA}" destId="{0A945073-0513-4729-84C5-06E0B80E4CA4}" srcOrd="10" destOrd="0" presId="urn:microsoft.com/office/officeart/2005/8/layout/radial6"/>
    <dgm:cxn modelId="{81367C63-DEFF-4540-A868-F630F2F6B6D2}" type="presParOf" srcId="{79616E6C-5382-4121-BDDB-EB1988C575EA}" destId="{53EB0B4A-A7B6-45F5-91BD-82419F798B95}" srcOrd="11" destOrd="0" presId="urn:microsoft.com/office/officeart/2005/8/layout/radial6"/>
    <dgm:cxn modelId="{7F79E0BB-F3BD-4D5C-AEF9-7596BD235D3D}" type="presParOf" srcId="{79616E6C-5382-4121-BDDB-EB1988C575EA}" destId="{2216F05B-867C-4B62-AA3E-0D9350D238BD}" srcOrd="12" destOrd="0" presId="urn:microsoft.com/office/officeart/2005/8/layout/radial6"/>
    <dgm:cxn modelId="{7DDC12C6-27C0-4939-8E07-B209C21C3A85}" type="presParOf" srcId="{79616E6C-5382-4121-BDDB-EB1988C575EA}" destId="{A6F6C8F3-0631-4AFD-83DB-BDF25EBCC1EE}" srcOrd="13" destOrd="0" presId="urn:microsoft.com/office/officeart/2005/8/layout/radial6"/>
    <dgm:cxn modelId="{FCC94DC3-5984-4879-A1F1-268864786CA0}" type="presParOf" srcId="{79616E6C-5382-4121-BDDB-EB1988C575EA}" destId="{B4DF0C5F-0D5D-42DF-A7B6-FB902CA198F7}" srcOrd="14" destOrd="0" presId="urn:microsoft.com/office/officeart/2005/8/layout/radial6"/>
    <dgm:cxn modelId="{52006DD6-F515-4DD4-823D-8616DA884614}" type="presParOf" srcId="{79616E6C-5382-4121-BDDB-EB1988C575EA}" destId="{E968D9B4-F4AB-4FC4-AFFB-7A60F8EA5289}"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68D9B4-F4AB-4FC4-AFFB-7A60F8EA5289}">
      <dsp:nvSpPr>
        <dsp:cNvPr id="0" name=""/>
        <dsp:cNvSpPr/>
      </dsp:nvSpPr>
      <dsp:spPr>
        <a:xfrm>
          <a:off x="2096256" y="704142"/>
          <a:ext cx="4708646" cy="4708646"/>
        </a:xfrm>
        <a:prstGeom prst="blockArc">
          <a:avLst>
            <a:gd name="adj1" fmla="val 11876041"/>
            <a:gd name="adj2" fmla="val 16239287"/>
            <a:gd name="adj3" fmla="val 4642"/>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16F05B-867C-4B62-AA3E-0D9350D238BD}">
      <dsp:nvSpPr>
        <dsp:cNvPr id="0" name=""/>
        <dsp:cNvSpPr/>
      </dsp:nvSpPr>
      <dsp:spPr>
        <a:xfrm>
          <a:off x="2095439" y="706662"/>
          <a:ext cx="4708646" cy="4708646"/>
        </a:xfrm>
        <a:prstGeom prst="blockArc">
          <a:avLst>
            <a:gd name="adj1" fmla="val 7560000"/>
            <a:gd name="adj2" fmla="val 11880000"/>
            <a:gd name="adj3" fmla="val 4642"/>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67393B-6B15-4E41-B224-DE023EC5808F}">
      <dsp:nvSpPr>
        <dsp:cNvPr id="0" name=""/>
        <dsp:cNvSpPr/>
      </dsp:nvSpPr>
      <dsp:spPr>
        <a:xfrm>
          <a:off x="2095439" y="706662"/>
          <a:ext cx="4708646" cy="4708646"/>
        </a:xfrm>
        <a:prstGeom prst="blockArc">
          <a:avLst>
            <a:gd name="adj1" fmla="val 3240000"/>
            <a:gd name="adj2" fmla="val 7560000"/>
            <a:gd name="adj3" fmla="val 4642"/>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0C8898-F3A1-496A-9FEB-58D3CA46AC80}">
      <dsp:nvSpPr>
        <dsp:cNvPr id="0" name=""/>
        <dsp:cNvSpPr/>
      </dsp:nvSpPr>
      <dsp:spPr>
        <a:xfrm>
          <a:off x="2095439" y="706662"/>
          <a:ext cx="4708646" cy="4708646"/>
        </a:xfrm>
        <a:prstGeom prst="blockArc">
          <a:avLst>
            <a:gd name="adj1" fmla="val 20520000"/>
            <a:gd name="adj2" fmla="val 3240000"/>
            <a:gd name="adj3" fmla="val 4642"/>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867968-C1B9-4965-89E0-1C906DEE1DB5}">
      <dsp:nvSpPr>
        <dsp:cNvPr id="0" name=""/>
        <dsp:cNvSpPr/>
      </dsp:nvSpPr>
      <dsp:spPr>
        <a:xfrm>
          <a:off x="2094616" y="704123"/>
          <a:ext cx="4708646" cy="4708646"/>
        </a:xfrm>
        <a:prstGeom prst="blockArc">
          <a:avLst>
            <a:gd name="adj1" fmla="val 16241739"/>
            <a:gd name="adj2" fmla="val 20523990"/>
            <a:gd name="adj3" fmla="val 4642"/>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9A60F38-57F9-4B59-A83F-D00A49FE2A25}">
      <dsp:nvSpPr>
        <dsp:cNvPr id="0" name=""/>
        <dsp:cNvSpPr/>
      </dsp:nvSpPr>
      <dsp:spPr>
        <a:xfrm>
          <a:off x="3365567" y="1976790"/>
          <a:ext cx="2168390" cy="216839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Lucida Handwriting" pitchFamily="66" charset="0"/>
            </a:rPr>
            <a:t>Marketing</a:t>
          </a:r>
        </a:p>
        <a:p>
          <a:pPr lvl="0" algn="ctr" defTabSz="844550">
            <a:lnSpc>
              <a:spcPct val="90000"/>
            </a:lnSpc>
            <a:spcBef>
              <a:spcPct val="0"/>
            </a:spcBef>
            <a:spcAft>
              <a:spcPct val="35000"/>
            </a:spcAft>
          </a:pPr>
          <a:r>
            <a:rPr lang="en-US" sz="1900" kern="1200" dirty="0" smtClean="0">
              <a:latin typeface="Lucida Handwriting" pitchFamily="66" charset="0"/>
            </a:rPr>
            <a:t>Mix</a:t>
          </a:r>
          <a:endParaRPr lang="en-US" sz="1900" kern="1200" dirty="0">
            <a:latin typeface="Lucida Handwriting" pitchFamily="66" charset="0"/>
          </a:endParaRPr>
        </a:p>
      </dsp:txBody>
      <dsp:txXfrm>
        <a:off x="3365567" y="1976790"/>
        <a:ext cx="2168390" cy="2168390"/>
      </dsp:txXfrm>
    </dsp:sp>
    <dsp:sp modelId="{81A4C71E-8F2E-4FFF-BF14-C90831097D01}">
      <dsp:nvSpPr>
        <dsp:cNvPr id="0" name=""/>
        <dsp:cNvSpPr/>
      </dsp:nvSpPr>
      <dsp:spPr>
        <a:xfrm>
          <a:off x="3717923" y="0"/>
          <a:ext cx="1517873" cy="151787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smtClean="0">
              <a:latin typeface="+mj-lt"/>
            </a:rPr>
            <a:t>People</a:t>
          </a:r>
          <a:endParaRPr lang="en-US" sz="1200" kern="1200" dirty="0">
            <a:latin typeface="+mj-lt"/>
          </a:endParaRPr>
        </a:p>
      </dsp:txBody>
      <dsp:txXfrm>
        <a:off x="3717923" y="0"/>
        <a:ext cx="1517873" cy="1517873"/>
      </dsp:txXfrm>
    </dsp:sp>
    <dsp:sp modelId="{3F8C0B8E-2A31-4607-9AA6-7A6766A375B0}">
      <dsp:nvSpPr>
        <dsp:cNvPr id="0" name=""/>
        <dsp:cNvSpPr/>
      </dsp:nvSpPr>
      <dsp:spPr>
        <a:xfrm>
          <a:off x="5877951" y="1591408"/>
          <a:ext cx="1517873" cy="151787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smtClean="0">
              <a:latin typeface="+mj-lt"/>
            </a:rPr>
            <a:t>Promotion</a:t>
          </a:r>
          <a:endParaRPr lang="en-US" sz="1200" kern="1200" dirty="0">
            <a:latin typeface="+mj-lt"/>
          </a:endParaRPr>
        </a:p>
      </dsp:txBody>
      <dsp:txXfrm>
        <a:off x="5877951" y="1591408"/>
        <a:ext cx="1517873" cy="1517873"/>
      </dsp:txXfrm>
    </dsp:sp>
    <dsp:sp modelId="{92D61D59-C5B4-4147-AB32-CD9CD0CF198D}">
      <dsp:nvSpPr>
        <dsp:cNvPr id="0" name=""/>
        <dsp:cNvSpPr/>
      </dsp:nvSpPr>
      <dsp:spPr>
        <a:xfrm>
          <a:off x="5042543" y="4162528"/>
          <a:ext cx="1517873" cy="151787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smtClean="0">
              <a:latin typeface="+mj-lt"/>
            </a:rPr>
            <a:t>Product</a:t>
          </a:r>
          <a:endParaRPr lang="en-US" sz="1700" kern="1200" dirty="0" smtClean="0">
            <a:latin typeface="+mj-lt"/>
          </a:endParaRPr>
        </a:p>
        <a:p>
          <a:pPr lvl="0" algn="ctr" defTabSz="622300">
            <a:lnSpc>
              <a:spcPct val="90000"/>
            </a:lnSpc>
            <a:spcBef>
              <a:spcPct val="0"/>
            </a:spcBef>
            <a:spcAft>
              <a:spcPct val="35000"/>
            </a:spcAft>
          </a:pPr>
          <a:r>
            <a:rPr lang="en-US" sz="1700" kern="1200" dirty="0" smtClean="0">
              <a:latin typeface="+mj-lt"/>
            </a:rPr>
            <a:t> </a:t>
          </a:r>
          <a:endParaRPr lang="en-US" sz="1700" kern="1200" dirty="0">
            <a:latin typeface="+mj-lt"/>
          </a:endParaRPr>
        </a:p>
      </dsp:txBody>
      <dsp:txXfrm>
        <a:off x="5042543" y="4162528"/>
        <a:ext cx="1517873" cy="1517873"/>
      </dsp:txXfrm>
    </dsp:sp>
    <dsp:sp modelId="{0A945073-0513-4729-84C5-06E0B80E4CA4}">
      <dsp:nvSpPr>
        <dsp:cNvPr id="0" name=""/>
        <dsp:cNvSpPr/>
      </dsp:nvSpPr>
      <dsp:spPr>
        <a:xfrm>
          <a:off x="2339108" y="4162528"/>
          <a:ext cx="1517873" cy="151787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smtClean="0">
              <a:latin typeface="+mj-lt"/>
            </a:rPr>
            <a:t>Place</a:t>
          </a:r>
        </a:p>
      </dsp:txBody>
      <dsp:txXfrm>
        <a:off x="2339108" y="4162528"/>
        <a:ext cx="1517873" cy="1517873"/>
      </dsp:txXfrm>
    </dsp:sp>
    <dsp:sp modelId="{A6F6C8F3-0631-4AFD-83DB-BDF25EBCC1EE}">
      <dsp:nvSpPr>
        <dsp:cNvPr id="0" name=""/>
        <dsp:cNvSpPr/>
      </dsp:nvSpPr>
      <dsp:spPr>
        <a:xfrm>
          <a:off x="1503700" y="1591408"/>
          <a:ext cx="1517873" cy="151787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smtClean="0">
              <a:latin typeface="+mj-lt"/>
            </a:rPr>
            <a:t>Price</a:t>
          </a:r>
        </a:p>
      </dsp:txBody>
      <dsp:txXfrm>
        <a:off x="1503700" y="1591408"/>
        <a:ext cx="1517873" cy="15178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2"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defRPr>
            </a:lvl1pPr>
          </a:lstStyle>
          <a:p>
            <a:pPr>
              <a:defRPr/>
            </a:pPr>
            <a:fld id="{ECE04A67-4FDB-4597-B480-DFA716D99C19}" type="datetime1">
              <a:rPr lang="en-US"/>
              <a:pPr>
                <a:defRPr/>
              </a:pPr>
              <a:t>5/27/2011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2"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defRPr>
            </a:lvl1pPr>
          </a:lstStyle>
          <a:p>
            <a:pPr>
              <a:defRPr/>
            </a:pPr>
            <a:fld id="{D375FB73-CD24-4561-BE72-8D57D41C1DF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12"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defRPr>
            </a:lvl1pPr>
          </a:lstStyle>
          <a:p>
            <a:pPr>
              <a:defRPr/>
            </a:pPr>
            <a:fld id="{5689BB2C-125C-40A8-A927-2AA129A4EE8E}" type="datetime1">
              <a:rPr lang="en-US"/>
              <a:pPr>
                <a:defRPr/>
              </a:pPr>
              <a:t>5/27/2011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12"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defRPr>
            </a:lvl1pPr>
          </a:lstStyle>
          <a:p>
            <a:pPr>
              <a:defRPr/>
            </a:pPr>
            <a:fld id="{0E6AB98E-907F-40F6-8560-9FAD4CB865B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smtClean="0">
                <a:ea typeface="ＭＳ Ｐゴシック" charset="-128"/>
              </a:rPr>
              <a:t>	Have any of you guys ever had a secret you wanted to keep? Because of a problem you had? An issue that ATE your heart out EVERY. SINGLE. DAY? Well so does Dexter. His secret is that he has Visual Dyslexia. Problem is, he has a hard time keeping this secret because of the brightly colored lens. The color in the lens help him to read and see words more clearly. The kids in his class don’t understand that though. People tease him, and call him names like “dumb”, “stupid”, and “retarded”. Because of the constant teasing, he cuts himself. What’s even worse? He’s ONLY twelve.</a:t>
            </a:r>
          </a:p>
          <a:p>
            <a:endParaRPr lang="en-US" smtClean="0">
              <a:ea typeface="ＭＳ Ｐゴシック" charset="-128"/>
            </a:endParaRPr>
          </a:p>
          <a:p>
            <a:r>
              <a:rPr lang="en-US" smtClean="0">
                <a:ea typeface="ＭＳ Ｐゴシック" charset="-128"/>
              </a:rPr>
              <a:t>That’s where I come in. I chose to keep this little boys secret providing him with glasses that work the same, just with a “not-so-noticeable” tint (:</a:t>
            </a:r>
          </a:p>
        </p:txBody>
      </p:sp>
      <p:sp>
        <p:nvSpPr>
          <p:cNvPr id="55300" name="Slide Number Placeholder 3"/>
          <p:cNvSpPr>
            <a:spLocks noGrp="1"/>
          </p:cNvSpPr>
          <p:nvPr>
            <p:ph type="sldNum" sz="quarter" idx="5"/>
          </p:nvPr>
        </p:nvSpPr>
        <p:spPr bwMode="auto">
          <a:noFill/>
          <a:ln>
            <a:miter lim="800000"/>
            <a:headEnd/>
            <a:tailEnd/>
          </a:ln>
        </p:spPr>
        <p:txBody>
          <a:bodyPr/>
          <a:lstStyle/>
          <a:p>
            <a:fld id="{C97C5D9B-97B9-437E-AAF7-4B8E7F457892}" type="slidenum">
              <a:rPr lang="en-US" smtClean="0">
                <a:latin typeface="Calibri" pitchFamily="34" charset="0"/>
              </a: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90484DAE-E809-4371-BE92-6BCBC9F25893}" type="slidenum">
              <a:rPr lang="en-US" sz="1200">
                <a:latin typeface="Calibri" pitchFamily="34" charset="0"/>
              </a:rPr>
              <a:pPr algn="r"/>
              <a:t>11</a:t>
            </a:fld>
            <a:endParaRPr lang="en-US" sz="1200">
              <a:latin typeface="Calibri" pitchFamily="34" charset="0"/>
            </a:endParaRPr>
          </a:p>
        </p:txBody>
      </p:sp>
      <p:sp>
        <p:nvSpPr>
          <p:cNvPr id="65539" name="Rectangle 2"/>
          <p:cNvSpPr>
            <a:spLocks noGrp="1" noRo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xfrm>
            <a:off x="935038" y="4275138"/>
            <a:ext cx="5140325" cy="4183062"/>
          </a:xfrm>
          <a:noFill/>
        </p:spPr>
        <p:txBody>
          <a:bodyPr/>
          <a:lstStyle/>
          <a:p>
            <a:pPr algn="just">
              <a:lnSpc>
                <a:spcPct val="80000"/>
              </a:lnSpc>
            </a:pPr>
            <a:r>
              <a:rPr lang="en-US" sz="900" smtClean="0">
                <a:ea typeface="ＭＳ Ｐゴシック" charset="-128"/>
              </a:rPr>
              <a:t>My definition of one unit will be one pair of invisibly tinted eyeglasses. I chose this as my unit because it will be the first product my business will be presenting. Please remember that other products will be developing at this time in line at this time.</a:t>
            </a:r>
          </a:p>
          <a:p>
            <a:pPr algn="just">
              <a:lnSpc>
                <a:spcPct val="80000"/>
              </a:lnSpc>
            </a:pPr>
            <a:endParaRPr lang="en-US" sz="900" smtClean="0">
              <a:ea typeface="ＭＳ Ｐゴシック" charset="-128"/>
            </a:endParaRPr>
          </a:p>
          <a:p>
            <a:pPr algn="just">
              <a:lnSpc>
                <a:spcPct val="80000"/>
              </a:lnSpc>
            </a:pPr>
            <a:r>
              <a:rPr lang="en-US" sz="900" smtClean="0">
                <a:ea typeface="ＭＳ Ｐゴシック" charset="-128"/>
              </a:rPr>
              <a:t>I will be paying myself minimum wage and it will take me about 25 mins to make this unit, resulting in a total direct labor of 3.43. </a:t>
            </a:r>
          </a:p>
          <a:p>
            <a:pPr algn="just">
              <a:lnSpc>
                <a:spcPct val="80000"/>
              </a:lnSpc>
            </a:pPr>
            <a:r>
              <a:rPr lang="en-US" sz="900" smtClean="0">
                <a:ea typeface="ＭＳ Ｐゴシック" charset="-128"/>
              </a:rPr>
              <a:t>Adding the price of the materials included in the package and my shipping and packaging costs, I get a cost of sales per unit of $47.61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a:lstStyle/>
          <a:p>
            <a:r>
              <a:rPr lang="en-US" smtClean="0">
                <a:ea typeface="ＭＳ Ｐゴシック" charset="-128"/>
              </a:rPr>
              <a:t>I will be selling this unit for 150 dollars. This may seem a little pricy to some, but I think the look on a mother’s face seeing a happy kid that is no longer bullied is priceless.</a:t>
            </a:r>
          </a:p>
          <a:p>
            <a:r>
              <a:rPr lang="en-US" smtClean="0">
                <a:ea typeface="ＭＳ Ｐゴシック" charset="-128"/>
              </a:rPr>
              <a:t>Subtracting certain costs, I get a contribution margin, or profit per pair of 102.39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a:lstStyle/>
          <a:p>
            <a:r>
              <a:rPr lang="en-US" smtClean="0">
                <a:ea typeface="ＭＳ Ｐゴシック" charset="-128"/>
              </a:rPr>
              <a:t>My total monthly fixed cost will be $290.61. Mostly coming from my utilities and rent which isn’t so much because I will be working from home.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a:lstStyle/>
          <a:p>
            <a:r>
              <a:rPr lang="en-US" smtClean="0">
                <a:ea typeface="ＭＳ Ｐゴシック" charset="-128"/>
              </a:rPr>
              <a:t>My time management plan is pretty decent ; I will be devoting a little over 40 hrs of time to school and this business which I find to be most important, and the majority of my time will go towards my freetime which entails activities such as sleep and church. Only 24 hours will got o my part time job.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a:lstStyle/>
          <a:p>
            <a:r>
              <a:rPr lang="en-US" smtClean="0">
                <a:ea typeface="ＭＳ Ｐゴシック" charset="-128"/>
              </a:rPr>
              <a:t>For the MySecret Eyeglasses, I projected that I can sell to about 235 units in one year. I also foresaw a highest sales in the </a:t>
            </a:r>
          </a:p>
          <a:p>
            <a:r>
              <a:rPr lang="en-US" smtClean="0">
                <a:ea typeface="ＭＳ Ｐゴシック" charset="-128"/>
              </a:rPr>
              <a:t>Month of October. That’s Dyslexia Awareness month.</a:t>
            </a:r>
          </a:p>
          <a:p>
            <a:endParaRPr 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a:lstStyle/>
          <a:p>
            <a:r>
              <a:rPr lang="en-US" smtClean="0">
                <a:ea typeface="ＭＳ Ｐゴシック" charset="-128"/>
              </a:rPr>
              <a:t>To start up, it will cost me about 1,729.49 . </a:t>
            </a:r>
          </a:p>
          <a:p>
            <a:r>
              <a:rPr lang="en-US" smtClean="0">
                <a:ea typeface="ＭＳ Ｐゴシック" charset="-128"/>
              </a:rPr>
              <a:t>Most of this will be coming from my cash reserve that is needed just in case I don’t sell at. </a:t>
            </a:r>
          </a:p>
          <a:p>
            <a:r>
              <a:rPr lang="en-US" smtClean="0">
                <a:ea typeface="ＭＳ Ｐゴシック" charset="-128"/>
              </a:rPr>
              <a:t>But I don’t think that’ll happen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a:lstStyle/>
          <a:p>
            <a:r>
              <a:rPr lang="en-US" smtClean="0">
                <a:ea typeface="ＭＳ Ｐゴシック" charset="-128"/>
              </a:rPr>
              <a:t>My return on investment will be about 849% and my return on sales will be about 41.6% </a:t>
            </a:r>
          </a:p>
          <a:p>
            <a:r>
              <a:rPr lang="en-US" smtClean="0">
                <a:ea typeface="ＭＳ Ｐゴシック" charset="-128"/>
              </a:rPr>
              <a:t>Yes, this is a little high, but do remember that I am starting this business from home.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a:lstStyle/>
          <a:p>
            <a:r>
              <a:rPr lang="en-US" smtClean="0">
                <a:ea typeface="ＭＳ Ｐゴシック" charset="-128"/>
              </a:rPr>
              <a:t>To gain the money for my start up, I will be saving most of it by myself, with money from my part-time job, and the rest I will be gaining as a gift from family and friends ; no debt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r>
              <a:rPr lang="en-US" smtClean="0">
                <a:ea typeface="ＭＳ Ｐゴシック" charset="-128"/>
              </a:rPr>
              <a:t>Hi my name is kianda hicks, and my business is MySecret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a:lstStyle/>
          <a:p>
            <a:r>
              <a:rPr lang="en-US" smtClean="0">
                <a:ea typeface="ＭＳ Ｐゴシック" charset="-128"/>
              </a:rPr>
              <a:t>For the first year of my business I would like to give back a total of 12% of my net profit to different organizations or foundations. Each product will donate to a different foundation. I will spilt the 12% amongst 3 products and give 4% of the MYSecret eyeglasses net profit to the Dyslexic Foundation of Memphis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a:lstStyle/>
          <a:p>
            <a:r>
              <a:rPr lang="en-US" smtClean="0">
                <a:ea typeface="ＭＳ Ｐゴシック" charset="-128"/>
              </a:rPr>
              <a:t>Short term: </a:t>
            </a:r>
          </a:p>
          <a:p>
            <a:endParaRPr lang="en-US" smtClean="0">
              <a:ea typeface="ＭＳ Ｐゴシック" charset="-128"/>
            </a:endParaRPr>
          </a:p>
          <a:p>
            <a:r>
              <a:rPr lang="en-US" smtClean="0">
                <a:ea typeface="ＭＳ Ｐゴシック" charset="-128"/>
              </a:rPr>
              <a:t>Short term, I would like to establish my business and become well known. This will help launch my business because people would know that my business can be useful to anyone with a hideable issue. Soon, I will have customers lined up, collaborating with the MYSecret team to come up with my next “HIT” product. </a:t>
            </a:r>
          </a:p>
          <a:p>
            <a:endParaRPr lang="en-US" smtClean="0">
              <a:ea typeface="ＭＳ Ｐゴシック" charset="-128"/>
            </a:endParaRPr>
          </a:p>
          <a:p>
            <a:r>
              <a:rPr lang="en-US" smtClean="0">
                <a:ea typeface="ＭＳ Ｐゴシック" charset="-128"/>
              </a:rPr>
              <a:t>Long term:</a:t>
            </a:r>
          </a:p>
          <a:p>
            <a:endParaRPr lang="en-US" smtClean="0">
              <a:ea typeface="ＭＳ Ｐゴシック" charset="-128"/>
            </a:endParaRPr>
          </a:p>
          <a:p>
            <a:r>
              <a:rPr lang="en-US" smtClean="0">
                <a:ea typeface="ＭＳ Ｐゴシック" charset="-128"/>
              </a:rPr>
              <a:t>I would like to start to develop my next product. I want people to know that MYSecret is not a business solely devoted to creating these glasses; it’s devoted to creating products for people with all special needs. For example, the third product in the works will be Sanitary Napkin Dye. Usually girls starting their period have trouble getting used to their cycle, so they bleed through. The dye that I will incorporate into the sanitary napkins will turn the blood to a clear solution so that it looks like a wet spot. You can easily tell friends that you sat in something liquid (:</a:t>
            </a:r>
          </a:p>
          <a:p>
            <a:endParaRPr lang="en-US" smtClean="0">
              <a:ea typeface="ＭＳ Ｐゴシック" charset="-128"/>
            </a:endParaRPr>
          </a:p>
          <a:p>
            <a:r>
              <a:rPr lang="en-US" smtClean="0">
                <a:ea typeface="ＭＳ Ｐゴシック" charset="-128"/>
              </a:rPr>
              <a:t>In the first three years, I would like to develop at least three MYSecret products.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r>
              <a:rPr lang="en-US" smtClean="0">
                <a:ea typeface="ＭＳ Ｐゴシック" charset="-128"/>
              </a:rPr>
              <a:t>MySecret’s mission is </a:t>
            </a:r>
            <a:r>
              <a:rPr lang="en-US" smtClean="0">
                <a:latin typeface="Lucida Handwriting" pitchFamily="66" charset="0"/>
                <a:ea typeface="ＭＳ Ｐゴシック" charset="-128"/>
              </a:rPr>
              <a:t>MYSecret’s </a:t>
            </a:r>
            <a:r>
              <a:rPr lang="en-US" smtClean="0">
                <a:ea typeface="ＭＳ Ｐゴシック" charset="-128"/>
              </a:rPr>
              <a:t>mission is to keep peoples’ secret about any issue, problem, disability, or disorder that they want to hide, or haven’t come to terms with, by creating products to that will fix and tend to their special needs.</a:t>
            </a:r>
          </a:p>
          <a:p>
            <a:endParaRPr lang="en-US" smtClean="0">
              <a:ea typeface="ＭＳ Ｐゴシック" charset="-128"/>
            </a:endParaRPr>
          </a:p>
          <a:p>
            <a:endParaRPr lang="en-US" smtClean="0">
              <a:ea typeface="ＭＳ Ｐゴシック" charset="-128"/>
            </a:endParaRPr>
          </a:p>
          <a:p>
            <a:r>
              <a:rPr lang="en-US" smtClean="0">
                <a:ea typeface="ＭＳ Ｐゴシック" charset="-128"/>
              </a:rPr>
              <a:t>For my 1</a:t>
            </a:r>
            <a:r>
              <a:rPr lang="en-US" baseline="30000" smtClean="0">
                <a:ea typeface="ＭＳ Ｐゴシック" charset="-128"/>
              </a:rPr>
              <a:t>st</a:t>
            </a:r>
            <a:r>
              <a:rPr lang="en-US" smtClean="0">
                <a:ea typeface="ＭＳ Ｐゴシック" charset="-128"/>
              </a:rPr>
              <a:t> product, the MYSecret eyeglasses, My opportunity lies within the Hartford, Connecticut region where there are 1,174 dyslexic school-aged children. My market is greatly unassisted because only 5 out of every 100 dyslexics receive help or assistance.</a:t>
            </a:r>
          </a:p>
          <a:p>
            <a:endParaRPr 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r>
              <a:rPr lang="en-US" b="1" smtClean="0">
                <a:latin typeface="Lucida Sans Unicode" pitchFamily="34" charset="0"/>
                <a:ea typeface="ＭＳ Ｐゴシック" charset="-128"/>
                <a:cs typeface="Lucida Sans Unicode" pitchFamily="34" charset="0"/>
              </a:rPr>
              <a:t>MySecret is a service-sole proprietorship</a:t>
            </a:r>
          </a:p>
          <a:p>
            <a:endParaRPr lang="en-US" b="1" smtClean="0">
              <a:latin typeface="Lucida Sans Unicode" pitchFamily="34" charset="0"/>
              <a:ea typeface="ＭＳ Ｐゴシック" charset="-128"/>
              <a:cs typeface="Lucida Sans Unicode" pitchFamily="34" charset="0"/>
            </a:endParaRPr>
          </a:p>
          <a:p>
            <a:r>
              <a:rPr lang="en-US" b="1" smtClean="0">
                <a:latin typeface="Lucida Sans Unicode" pitchFamily="34" charset="0"/>
                <a:ea typeface="ＭＳ Ｐゴシック" charset="-128"/>
                <a:cs typeface="Lucida Sans Unicode" pitchFamily="34" charset="0"/>
              </a:rPr>
              <a:t>MY Secret focuses on one main goal; Creating unique product to help you will any troubling issue.</a:t>
            </a:r>
          </a:p>
          <a:p>
            <a:endParaRPr lang="en-US" b="1" smtClean="0">
              <a:latin typeface="Lucida Sans Unicode" pitchFamily="34" charset="0"/>
              <a:ea typeface="ＭＳ Ｐゴシック" charset="-128"/>
              <a:cs typeface="Lucida Sans Unicode" pitchFamily="34" charset="0"/>
            </a:endParaRPr>
          </a:p>
          <a:p>
            <a:r>
              <a:rPr lang="en-US" b="1" smtClean="0">
                <a:latin typeface="Lucida Sans Unicode" pitchFamily="34" charset="0"/>
                <a:ea typeface="ＭＳ Ｐゴシック" charset="-128"/>
                <a:cs typeface="Lucida Sans Unicode" pitchFamily="34" charset="0"/>
              </a:rPr>
              <a:t>I chose being a sole proprietorship because I know I’d have full control over my business. I wouldn't have to run back to anyone before making decisions and it’s the least expensive option for business ownership</a:t>
            </a:r>
          </a:p>
          <a:p>
            <a:endParaRPr lang="en-US" smtClean="0">
              <a:ea typeface="ＭＳ Ｐゴシック" charset="-128"/>
            </a:endParaRPr>
          </a:p>
          <a:p>
            <a:endParaRPr 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en-US" b="1" smtClean="0">
                <a:latin typeface="Lucida Sans Unicode" pitchFamily="34" charset="0"/>
                <a:ea typeface="ＭＳ Ｐゴシック" charset="-128"/>
                <a:cs typeface="Lucida Sans Unicode" pitchFamily="34" charset="0"/>
              </a:rPr>
              <a:t>My first product will land me in the industry of optical manufacturing. Each year Americans spend over 20 million dollars on this industry. This leaves plenty of room for MYSecret. </a:t>
            </a:r>
          </a:p>
          <a:p>
            <a:endParaRPr lang="en-US" b="1" smtClean="0">
              <a:latin typeface="Lucida Sans Unicode" pitchFamily="34" charset="0"/>
              <a:ea typeface="ＭＳ Ｐゴシック" charset="-128"/>
              <a:cs typeface="Lucida Sans Unicode" pitchFamily="34" charset="0"/>
            </a:endParaRPr>
          </a:p>
          <a:p>
            <a:r>
              <a:rPr lang="en-US" b="1" smtClean="0">
                <a:latin typeface="Lucida Sans Unicode" pitchFamily="34" charset="0"/>
                <a:ea typeface="ＭＳ Ｐゴシック" charset="-128"/>
                <a:cs typeface="Lucida Sans Unicode" pitchFamily="34" charset="0"/>
              </a:rPr>
              <a:t>My target market will be school aged boys and girl in Hartford CT with a medium household income.</a:t>
            </a:r>
          </a:p>
          <a:p>
            <a:endParaRPr lang="en-US" b="1" smtClean="0">
              <a:latin typeface="Lucida Sans Unicode" pitchFamily="34" charset="0"/>
              <a:ea typeface="ＭＳ Ｐゴシック" charset="-128"/>
              <a:cs typeface="Lucida Sans Unicode" pitchFamily="34" charset="0"/>
            </a:endParaRPr>
          </a:p>
          <a:p>
            <a:r>
              <a:rPr lang="en-US" b="1" smtClean="0">
                <a:latin typeface="Lucida Sans Unicode" pitchFamily="34" charset="0"/>
                <a:ea typeface="ＭＳ Ｐゴシック" charset="-128"/>
                <a:cs typeface="Lucida Sans Unicode" pitchFamily="34" charset="0"/>
              </a:rPr>
              <a:t>The first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a:lstStyle/>
          <a:p>
            <a:r>
              <a:rPr lang="en-US" smtClean="0">
                <a:ea typeface="ＭＳ Ｐゴシック" charset="-128"/>
              </a:rPr>
              <a:t>For my first product,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a:lstStyle/>
          <a:p>
            <a:r>
              <a:rPr lang="en-US" smtClean="0">
                <a:ea typeface="ＭＳ Ｐゴシック" charset="-128"/>
              </a:rPr>
              <a:t>What sets me apart from my competitors is that I will have excellent customer service.</a:t>
            </a:r>
          </a:p>
          <a:p>
            <a:r>
              <a:rPr lang="en-US" smtClean="0">
                <a:ea typeface="ＭＳ Ｐゴシック" charset="-128"/>
              </a:rPr>
              <a:t>I will also have a reasonable price. </a:t>
            </a:r>
          </a:p>
          <a:p>
            <a:r>
              <a:rPr lang="en-US" smtClean="0">
                <a:ea typeface="ＭＳ Ｐゴシック" charset="-128"/>
              </a:rPr>
              <a:t>Another thing is that I will have and invisibly colored tint on my eyeglasses. </a:t>
            </a:r>
          </a:p>
          <a:p>
            <a:r>
              <a:rPr lang="en-US" smtClean="0">
                <a:ea typeface="ＭＳ Ｐゴシック" charset="-128"/>
              </a:rPr>
              <a:t>My other competitors will have a noticeable tint that might draw negative attention. That is what I am trying top avoid.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2EEC7D9D-F946-4915-8DEF-721B38AB9A72}" type="slidenum">
              <a:rPr lang="en-US" sz="1200">
                <a:latin typeface="Arial" charset="0"/>
              </a:rPr>
              <a:pPr algn="r" defTabSz="931863"/>
              <a:t>9</a:t>
            </a:fld>
            <a:endParaRPr lang="en-US" sz="1200">
              <a:latin typeface="Arial" charset="0"/>
            </a:endParaRPr>
          </a:p>
        </p:txBody>
      </p:sp>
      <p:sp>
        <p:nvSpPr>
          <p:cNvPr id="63491" name="Rectangle 2"/>
          <p:cNvSpPr>
            <a:spLocks noGrp="1" noRot="1" noChangeAspect="1" noTextEdit="1"/>
          </p:cNvSpPr>
          <p:nvPr>
            <p:ph type="sldImg"/>
          </p:nvPr>
        </p:nvSpPr>
        <p:spPr bwMode="auto">
          <a:noFill/>
          <a:ln>
            <a:solidFill>
              <a:srgbClr val="000000"/>
            </a:solidFill>
            <a:miter lim="800000"/>
            <a:headEnd/>
            <a:tailEnd/>
          </a:ln>
        </p:spPr>
      </p:sp>
      <p:sp>
        <p:nvSpPr>
          <p:cNvPr id="63492" name="Rectangle 3"/>
          <p:cNvSpPr>
            <a:spLocks noGrp="1"/>
          </p:cNvSpPr>
          <p:nvPr>
            <p:ph type="body" idx="1"/>
          </p:nvPr>
        </p:nvSpPr>
        <p:spPr bwMode="auto">
          <a:noFill/>
        </p:spPr>
        <p:txBody>
          <a:bodyPr lIns="93172" tIns="46587" rIns="93172" bIns="46587"/>
          <a:lstStyle/>
          <a:p>
            <a:pPr eaLnBrk="1" hangingPunct="1"/>
            <a:r>
              <a:rPr lang="en-US" smtClean="0">
                <a:ea typeface="ＭＳ Ｐゴシック" charset="-128"/>
              </a:rPr>
              <a:t>I will be selling invisibly tinted eyeglasses to the visual dyslexics of Hartford, CT for a low price of 150$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2BA790F4-6085-464E-8794-0006176D25FF}" type="datetimeFigureOut">
              <a:rPr lang="en-US"/>
              <a:pPr>
                <a:defRPr/>
              </a:pPr>
              <a:t>5/27/2011</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6912315-F9C7-4F44-AD21-147AD27A78F5}" type="slidenum">
              <a:rPr lang="en-US"/>
              <a:pPr>
                <a:defRPr/>
              </a:pPr>
              <a:t>‹#›</a:t>
            </a:fld>
            <a:endParaRPr lang="en-US"/>
          </a:p>
        </p:txBody>
      </p:sp>
    </p:spTree>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674CC1-3BD2-40AC-9877-74EB1D9DFC62}" type="datetimeFigureOut">
              <a:rPr lang="en-US"/>
              <a:pPr>
                <a:defRPr/>
              </a:pPr>
              <a:t>5/27/2011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0E62CB-CA5E-4321-AF7D-D646C987C04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DE0403-74D2-499D-812F-97225D5FC8DE}" type="datetimeFigureOut">
              <a:rPr lang="en-US"/>
              <a:pPr>
                <a:defRPr/>
              </a:pPr>
              <a:t>5/27/2011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2DE0A0-B0CA-4E91-A347-DD42F59DA46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a:prstGeom prst="rect">
            <a:avLst/>
          </a:prstGeo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a:prstGeom prst="rect">
            <a:avLst/>
          </a:prstGeom>
        </p:spPr>
        <p:txBody>
          <a:bodyPr>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Oval 3"/>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5"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dirty="0">
                <a:solidFill>
                  <a:schemeClr val="bg2">
                    <a:lumMod val="50000"/>
                  </a:schemeClr>
                </a:solidFill>
                <a:latin typeface="Corbel" pitchFamily="34" charset="0"/>
                <a:ea typeface="+mj-ea"/>
                <a:cs typeface="+mj-cs"/>
              </a:rPr>
              <a:t>SECTION</a:t>
            </a: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7" name="Title 6"/>
          <p:cNvSpPr txBox="1">
            <a:spLocks/>
          </p:cNvSpPr>
          <p:nvPr userDrawn="1"/>
        </p:nvSpPr>
        <p:spPr>
          <a:xfrm>
            <a:off x="2667000" y="381000"/>
            <a:ext cx="6169025" cy="2163763"/>
          </a:xfrm>
          <a:prstGeom prst="rect">
            <a:avLst/>
          </a:prstGeom>
        </p:spPr>
        <p:txBody>
          <a:bodyPr anchor="ctr">
            <a:normAutofit/>
          </a:bodyPr>
          <a:lstStyle/>
          <a:p>
            <a:pPr>
              <a:defRPr/>
            </a:pPr>
            <a:endParaRPr lang="en-US" sz="4100" dirty="0">
              <a:latin typeface="Lucida Sans" pitchFamily="-112" charset="0"/>
            </a:endParaRPr>
          </a:p>
        </p:txBody>
      </p:sp>
      <p:sp>
        <p:nvSpPr>
          <p:cNvPr id="8"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endParaRPr>
          </a:p>
        </p:txBody>
      </p:sp>
      <p:sp>
        <p:nvSpPr>
          <p:cNvPr id="9" name="TextBox 8"/>
          <p:cNvSpPr txBox="1"/>
          <p:nvPr userDrawn="1"/>
        </p:nvSpPr>
        <p:spPr>
          <a:xfrm>
            <a:off x="457200" y="2667000"/>
            <a:ext cx="2362200" cy="400050"/>
          </a:xfrm>
          <a:prstGeom prst="rect">
            <a:avLst/>
          </a:prstGeom>
          <a:noFill/>
        </p:spPr>
        <p:txBody>
          <a:bodyPr>
            <a:spAutoFit/>
          </a:bodyPr>
          <a:lstStyle/>
          <a:p>
            <a:pPr>
              <a:defRPr/>
            </a:pPr>
            <a:r>
              <a:rPr lang="en-US" dirty="0">
                <a:solidFill>
                  <a:srgbClr val="10253F"/>
                </a:solidFill>
                <a:latin typeface="Corbel" pitchFamily="-112" charset="0"/>
              </a:rPr>
              <a:t>OBJECTIVES</a:t>
            </a:r>
          </a:p>
        </p:txBody>
      </p:sp>
      <p:sp>
        <p:nvSpPr>
          <p:cNvPr id="3" name="Content Placeholder 2"/>
          <p:cNvSpPr>
            <a:spLocks noGrp="1"/>
          </p:cNvSpPr>
          <p:nvPr>
            <p:ph idx="1"/>
          </p:nvPr>
        </p:nvSpPr>
        <p:spPr>
          <a:xfrm>
            <a:off x="457200" y="3124200"/>
            <a:ext cx="8229600" cy="2286000"/>
          </a:xfrm>
          <a:prstGeom prst="rect">
            <a:avLst/>
          </a:prstGeo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a:prstGeom prst="rect">
            <a:avLst/>
          </a:prstGeom>
        </p:spPr>
        <p:txBody>
          <a:bodyPr>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10" name="Slide Number Placeholder 5"/>
          <p:cNvSpPr>
            <a:spLocks noGrp="1"/>
          </p:cNvSpPr>
          <p:nvPr>
            <p:ph type="sldNum" sz="quarter" idx="10"/>
          </p:nvPr>
        </p:nvSpPr>
        <p:spPr>
          <a:xfrm>
            <a:off x="8170863" y="6488113"/>
            <a:ext cx="381000" cy="212725"/>
          </a:xfrm>
        </p:spPr>
        <p:txBody>
          <a:bodyPr anchorCtr="1"/>
          <a:lstStyle>
            <a:lvl1pPr>
              <a:defRPr sz="1400" b="1">
                <a:solidFill>
                  <a:srgbClr val="984807"/>
                </a:solidFill>
                <a:latin typeface="Myriad Web Pro" pitchFamily="34" charset="0"/>
              </a:defRPr>
            </a:lvl1pPr>
          </a:lstStyle>
          <a:p>
            <a:pPr>
              <a:defRPr/>
            </a:pPr>
            <a:fld id="{3B3E0ED5-9A01-4DF4-B6BA-A3178B0F2536}" type="slidenum">
              <a:rPr lang="en-US"/>
              <a:pPr>
                <a:defRPr/>
              </a:pPr>
              <a:t>‹#›</a:t>
            </a:fld>
            <a:endParaRPr lang="en-US" dirty="0"/>
          </a:p>
        </p:txBody>
      </p:sp>
      <p:sp>
        <p:nvSpPr>
          <p:cNvPr id="11" name="Footer Placeholder 4"/>
          <p:cNvSpPr>
            <a:spLocks noGrp="1"/>
          </p:cNvSpPr>
          <p:nvPr>
            <p:ph type="ftr" sz="quarter" idx="11"/>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2" name="Title 1"/>
          <p:cNvSpPr>
            <a:spLocks noGrp="1"/>
          </p:cNvSpPr>
          <p:nvPr>
            <p:ph type="title"/>
          </p:nvPr>
        </p:nvSpPr>
        <p:spPr>
          <a:xfrm>
            <a:off x="457200" y="152400"/>
            <a:ext cx="8229600" cy="1219200"/>
          </a:xfrm>
          <a:prstGeom prst="rect">
            <a:avLst/>
          </a:prstGeom>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prstGeom prst="rect">
            <a:avLst/>
          </a:prstGeo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a:prstGeom prst="rect">
            <a:avLst/>
          </a:prstGeo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buClr>
                <a:srgbClr val="C00000"/>
              </a:buClr>
              <a:buFont typeface="Wingdings 2" pitchFamily="18" charset="2"/>
              <a:buChar char=""/>
              <a:defRPr sz="2000">
                <a:latin typeface="Myriad Web Pro"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
        <p:nvSpPr>
          <p:cNvPr id="7" name="Slide Number Placeholder 5"/>
          <p:cNvSpPr>
            <a:spLocks noGrp="1"/>
          </p:cNvSpPr>
          <p:nvPr>
            <p:ph type="sldNum" sz="quarter" idx="11"/>
          </p:nvPr>
        </p:nvSpPr>
        <p:spPr>
          <a:xfrm>
            <a:off x="8170863" y="6488113"/>
            <a:ext cx="381000" cy="212725"/>
          </a:xfrm>
        </p:spPr>
        <p:txBody>
          <a:bodyPr anchorCtr="1"/>
          <a:lstStyle>
            <a:lvl1pPr>
              <a:defRPr sz="1400" b="1">
                <a:solidFill>
                  <a:srgbClr val="984807"/>
                </a:solidFill>
                <a:latin typeface="Myriad Web Pro" pitchFamily="34" charset="0"/>
              </a:defRPr>
            </a:lvl1pPr>
          </a:lstStyle>
          <a:p>
            <a:pPr>
              <a:defRPr/>
            </a:pPr>
            <a:fld id="{8CF758FB-3B0F-46CE-A546-085E1450BCB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8"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3ED8762E-DA01-4170-974E-3123870DFE7A}"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2" name="Title 1"/>
          <p:cNvSpPr>
            <a:spLocks noGrp="1"/>
          </p:cNvSpPr>
          <p:nvPr>
            <p:ph type="title"/>
          </p:nvPr>
        </p:nvSpPr>
        <p:spPr>
          <a:xfrm>
            <a:off x="457200" y="152400"/>
            <a:ext cx="8229600" cy="1219200"/>
          </a:xfrm>
          <a:prstGeom prst="rect">
            <a:avLst/>
          </a:prstGeom>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prstGeom prst="rect">
            <a:avLst/>
          </a:prstGeo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Corbe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chemeClr val="accent6">
                  <a:lumMod val="50000"/>
                </a:schemeClr>
              </a:buClr>
              <a:buSzPct val="80000"/>
              <a:buFont typeface="Wingdings 2" pitchFamily="18" charset="2"/>
              <a:buChar char=""/>
              <a:defRPr sz="2400">
                <a:solidFill>
                  <a:schemeClr val="bg1"/>
                </a:solidFill>
                <a:latin typeface="Myriad Web Pro"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chemeClr val="accent6">
                  <a:lumMod val="75000"/>
                </a:schemeClr>
              </a:buClr>
              <a:buSzPct val="80000"/>
              <a:defRPr lang="en-US" sz="2400" kern="1200" dirty="0" smtClean="0">
                <a:solidFill>
                  <a:schemeClr val="bg1"/>
                </a:solidFill>
                <a:latin typeface="Myriad Web Pro" pitchFamily="34" charset="0"/>
                <a:ea typeface="+mj-ea"/>
                <a:cs typeface="+mj-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298E20C0-9147-4112-832C-70CD717C94E0}"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
        <p:nvSpPr>
          <p:cNvPr id="6" name="Title 1"/>
          <p:cNvSpPr>
            <a:spLocks noGrp="1"/>
          </p:cNvSpPr>
          <p:nvPr>
            <p:ph type="title"/>
          </p:nvPr>
        </p:nvSpPr>
        <p:spPr>
          <a:xfrm>
            <a:off x="457200" y="274638"/>
            <a:ext cx="8229600" cy="1143000"/>
          </a:xfrm>
          <a:prstGeom prst="rect">
            <a:avLst/>
          </a:prstGeo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CAABDEE4-36E8-4756-99AC-41DE1B5263C1}"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lang="en-US" sz="2400" kern="1200" dirty="0" smtClean="0">
                <a:solidFill>
                  <a:schemeClr val="bg1"/>
                </a:solidFill>
                <a:latin typeface="Myriad Web Pro" pitchFamily="34" charset="0"/>
                <a:ea typeface="+mj-ea"/>
                <a:cs typeface="+mj-cs"/>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a:prstGeom prst="rect">
            <a:avLst/>
          </a:prstGeo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914400" y="6416675"/>
            <a:ext cx="6934200" cy="365125"/>
          </a:xfrm>
        </p:spPr>
        <p:txBody>
          <a:bodyPr/>
          <a:lstStyle>
            <a:lvl1pPr>
              <a:defRPr sz="1400" b="1">
                <a:solidFill>
                  <a:srgbClr val="984807"/>
                </a:solidFill>
                <a:latin typeface="Myriad Web Pro" pitchFamily="34" charset="0"/>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sz="1800">
              <a:latin typeface="Arial" charset="0"/>
            </a:endParaRPr>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9999A04A-008D-47FC-9CB9-608559D28240}"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53C758-917A-4E2B-A159-9B8EC61B39D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03B2FD-75EA-4755-97EB-D856D695009A}" type="datetimeFigureOut">
              <a:rPr lang="en-US"/>
              <a:pPr>
                <a:defRPr/>
              </a:pPr>
              <a:t>5/27/2011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146DF6-5D2B-425B-B394-619737F0C3D2}" type="slidenum">
              <a:rPr lang="en-US"/>
              <a:pPr>
                <a:defRPr/>
              </a:pPr>
              <a:t>‹#›</a:t>
            </a:fld>
            <a:endParaRPr lang="en-US"/>
          </a:p>
        </p:txBody>
      </p:sp>
    </p:spTree>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4F1736-F87F-41A6-A799-C24BB205B93E}"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55CE99E-16D0-4387-81A7-9BAE0DE5263D}"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0BC6D1B-99E9-463A-80D3-64D28459353F}"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5DAFFC1-F96B-4F4B-BBFC-AC80E2382091}"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5B76B52-2E79-4B06-ABA8-2D7BD57BE9D5}"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6B874B5-81FC-4067-9327-68AE54604B52}"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7018A07-81EB-4F8B-A5C2-6357A4020C83}"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9BE1BC-D24A-43B1-9753-817F1AAC8DC3}"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6EBEF8-9F22-447C-8ED5-77D7FEA69B04}"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Calibri"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Calibri"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0A9E50A-5A53-4678-8FE0-178191192C92}" type="datetimeFigureOut">
              <a:rPr lang="en-US"/>
              <a:pPr>
                <a:defRPr/>
              </a:pPr>
              <a:t>5/27/2011</a:t>
            </a:fld>
            <a:endParaRPr lang="en-US">
              <a:solidFill>
                <a:schemeClr val="tx1">
                  <a:shade val="50000"/>
                </a:schemeClr>
              </a:solidFill>
            </a:endParaRP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7AF1041-82CA-4221-8F2C-16D5E099458F}" type="slidenum">
              <a:rPr lang="en-US"/>
              <a:pPr>
                <a:defRPr/>
              </a:pPr>
              <a:t>‹#›</a:t>
            </a:fld>
            <a:endParaRPr lang="en-US" dirty="0">
              <a:solidFill>
                <a:schemeClr val="tx1">
                  <a:shade val="50000"/>
                </a:schemeClr>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D86F75-AB45-46FB-8176-0035C7010D55}" type="datetimeFigureOut">
              <a:rPr lang="en-US"/>
              <a:pPr>
                <a:defRPr/>
              </a:pPr>
              <a:t>5/27/2011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38EBD-418B-4129-8790-E92A20F0B868}" type="slidenum">
              <a:rPr lang="en-US"/>
              <a:pPr>
                <a:defRPr/>
              </a:pPr>
              <a:t>‹#›</a:t>
            </a:fld>
            <a:endParaRPr lang="en-US"/>
          </a:p>
        </p:txBody>
      </p:sp>
    </p:spTree>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E8360E0-6B41-4523-9D8A-D10CC00E5987}" type="datetimeFigureOut">
              <a:rPr lang="en-US"/>
              <a:pPr>
                <a:defRPr/>
              </a:pPr>
              <a:t>5/27/2011</a:t>
            </a:fld>
            <a:endParaRPr lang="en-US">
              <a:solidFill>
                <a:schemeClr val="tx1">
                  <a:shade val="50000"/>
                </a:scheme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E741458-B433-4F8D-8AFE-7BF42601E71B}" type="slidenum">
              <a:rPr lang="en-US"/>
              <a:pPr>
                <a:defRPr/>
              </a:pPr>
              <a:t>‹#›</a:t>
            </a:fld>
            <a:endParaRPr lang="en-US" dirty="0">
              <a:solidFill>
                <a:schemeClr val="tx1">
                  <a:shade val="50000"/>
                </a:schemeClr>
              </a:solidFill>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2D9F046A-C77A-4CC1-AC88-F394D5BB22D3}" type="datetimeFigureOut">
              <a:rPr lang="en-US"/>
              <a:pPr>
                <a:defRPr/>
              </a:pPr>
              <a:t>5/27/2011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F23F6AA-A242-45FA-9958-757F75F66313}" type="slidenum">
              <a:rPr lang="en-US"/>
              <a:pPr>
                <a:defRPr/>
              </a:pPr>
              <a:t>‹#›</a:t>
            </a:fld>
            <a:endParaRPr lang="en-US"/>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DDFB11A8-B46C-4087-9DC4-E2A07FC647A0}"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7" name="Date Placeholder 4"/>
          <p:cNvSpPr>
            <a:spLocks noGrp="1"/>
          </p:cNvSpPr>
          <p:nvPr>
            <p:ph type="dt" sz="half" idx="10"/>
          </p:nvPr>
        </p:nvSpPr>
        <p:spPr/>
        <p:txBody>
          <a:bodyPr/>
          <a:lstStyle>
            <a:lvl1pPr>
              <a:defRPr/>
            </a:lvl1pPr>
            <a:extLst/>
          </a:lstStyle>
          <a:p>
            <a:pPr>
              <a:defRPr/>
            </a:pPr>
            <a:fld id="{D1BB111A-21AF-4000-A3B5-F7BD9A62BC56}" type="datetimeFigureOut">
              <a:rPr lang="en-US"/>
              <a:pPr>
                <a:defRPr/>
              </a:pPr>
              <a:t>5/27/2011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0FDE5B72-CE5C-4960-AAE5-FE36D9FDF4C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FE9438B-74D6-4250-9341-B6DAAE846686}" type="datetimeFigureOut">
              <a:rPr lang="en-US"/>
              <a:pPr>
                <a:defRPr/>
              </a:pPr>
              <a:t>5/27/2011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E3C2273-C4D4-46B8-A6D1-3123A93402B6}" type="slidenum">
              <a:rPr lang="en-US"/>
              <a:pPr>
                <a:defRPr/>
              </a:pPr>
              <a:t>‹#›</a:t>
            </a:fld>
            <a:endParaRPr lang="en-US"/>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cs typeface="Arial"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512ECA91-3C34-4706-A3F0-EB1C6EC572F9}"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extLst/>
          </a:lstStyle>
          <a:p>
            <a:pPr>
              <a:defRPr/>
            </a:pPr>
            <a:fld id="{3DD9BDE5-DDB6-4D77-B1E1-7A0BFEF1F985}" type="datetimeFigureOut">
              <a:rPr lang="en-US"/>
              <a:pPr>
                <a:defRPr/>
              </a:pPr>
              <a:t>5/27/2011</a:t>
            </a:fld>
            <a:endParaRPr lang="en-US"/>
          </a:p>
        </p:txBody>
      </p:sp>
      <p:sp>
        <p:nvSpPr>
          <p:cNvPr id="8" name="Footer Placeholder 3"/>
          <p:cNvSpPr>
            <a:spLocks noGrp="1"/>
          </p:cNvSpPr>
          <p:nvPr>
            <p:ph type="ftr" sz="quarter" idx="11"/>
          </p:nvPr>
        </p:nvSpPr>
        <p:spPr/>
        <p:txBody>
          <a:bodyPr/>
          <a:lstStyle>
            <a:lvl1pPr>
              <a:defRPr/>
            </a:lvl1pPr>
            <a:extLst/>
          </a:lstStyle>
          <a:p>
            <a:pPr>
              <a:defRPr/>
            </a:pPr>
            <a:endParaRPr lang="en-US"/>
          </a:p>
        </p:txBody>
      </p:sp>
      <p:sp>
        <p:nvSpPr>
          <p:cNvPr id="9" name="Slide Number Placeholder 4"/>
          <p:cNvSpPr>
            <a:spLocks noGrp="1"/>
          </p:cNvSpPr>
          <p:nvPr>
            <p:ph type="sldNum" sz="quarter" idx="12"/>
          </p:nvPr>
        </p:nvSpPr>
        <p:spPr/>
        <p:txBody>
          <a:bodyPr/>
          <a:lstStyle>
            <a:lvl1pPr>
              <a:defRPr/>
            </a:lvl1pPr>
            <a:extLst/>
          </a:lstStyle>
          <a:p>
            <a:pPr>
              <a:defRPr/>
            </a:pPr>
            <a:fld id="{551E3167-9041-499F-8144-F66F4A3A8FF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51E139B7-BCF4-4446-9596-F0E34B9B696E}" type="datetimeFigureOut">
              <a:rPr lang="en-US"/>
              <a:pPr>
                <a:defRPr/>
              </a:pPr>
              <a:t>5/27/2011</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F61D6117-8CA0-473F-9250-F673CEE75C7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DE8212A-C20F-4B67-928B-D319F7CF5370}" type="datetimeFigureOut">
              <a:rPr lang="en-US"/>
              <a:pPr>
                <a:defRPr/>
              </a:pPr>
              <a:t>5/27/2011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4445BA3-23DE-4480-8115-7D35F657B58E}"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Calibri"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Calibri" pitchFamily="34" charset="0"/>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5220DD38-E5E9-40E4-AF3F-CC92F2E2C60C}" type="datetimeFigureOut">
              <a:rPr lang="en-US"/>
              <a:pPr>
                <a:defRPr/>
              </a:pPr>
              <a:t>5/27/2011</a:t>
            </a:fld>
            <a:endParaRPr lang="en-US">
              <a:solidFill>
                <a:schemeClr val="tx1">
                  <a:shade val="50000"/>
                </a:schemeClr>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8FE08BD-84FA-4285-AE28-42DBEC6B633B}" type="slidenum">
              <a:rPr lang="en-US"/>
              <a:pPr>
                <a:defRPr/>
              </a:pPr>
              <a:t>‹#›</a:t>
            </a:fld>
            <a:endParaRPr lang="en-US" dirty="0">
              <a:solidFill>
                <a:schemeClr val="tx1">
                  <a:shade val="50000"/>
                </a:schemeClr>
              </a:solidFill>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F7EBA1C0-F231-407B-8AAB-4C148D3A8CFB}" type="datetimeFigureOut">
              <a:rPr lang="en-US"/>
              <a:pPr>
                <a:defRPr/>
              </a:pPr>
              <a:t>5/27/2011</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28F6B6B0-CCD6-4FC0-9F13-8735D31D93E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C387C91-9156-486D-8EAE-6A0514B832EF}" type="datetimeFigureOut">
              <a:rPr lang="en-US"/>
              <a:pPr>
                <a:defRPr/>
              </a:pPr>
              <a:t>5/27/2011</a:t>
            </a:fld>
            <a:endParaRPr lang="en-US">
              <a:solidFill>
                <a:schemeClr val="tx1">
                  <a:shade val="50000"/>
                </a:scheme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4DD1A13-C26C-42FE-A71E-6269DE680354}" type="slidenum">
              <a:rPr lang="en-US"/>
              <a:pPr>
                <a:defRPr/>
              </a:pPr>
              <a:t>‹#›</a:t>
            </a:fld>
            <a:endParaRPr lang="en-US" dirty="0">
              <a:solidFill>
                <a:schemeClr val="tx1">
                  <a:shade val="50000"/>
                </a:schemeClr>
              </a:solidFill>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Oval 4"/>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6" name="Slide Number Placeholder 5"/>
          <p:cNvSpPr txBox="1">
            <a:spLocks/>
          </p:cNvSpPr>
          <p:nvPr userDrawn="1"/>
        </p:nvSpPr>
        <p:spPr>
          <a:xfrm>
            <a:off x="8170863" y="6488113"/>
            <a:ext cx="381000" cy="212725"/>
          </a:xfrm>
          <a:prstGeom prst="rect">
            <a:avLst/>
          </a:prstGeom>
        </p:spPr>
        <p:txBody>
          <a:bodyPr lIns="0" rIns="0" anchor="ctr" anchorCtr="1"/>
          <a:lstStyle/>
          <a:p>
            <a:pPr algn="r">
              <a:defRPr/>
            </a:pPr>
            <a:fld id="{F35569A1-A68B-479E-A8C8-2939E4F3B7DD}"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499B9031-44FC-4049-A986-0C3CE2BC1618}" type="datetimeFigureOut">
              <a:rPr lang="en-US"/>
              <a:pPr>
                <a:defRPr/>
              </a:pPr>
              <a:t>5/27/2011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094A648-668F-4725-85B7-1A52E9A4B03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3639965-8125-4AC6-9BAB-B79A8B7C49E8}" type="datetimeFigureOut">
              <a:rPr lang="en-US"/>
              <a:pPr>
                <a:defRPr/>
              </a:pPr>
              <a:t>5/27/2011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D3F8A31-A6FE-48B6-99DD-DA3EF33E1AC2}" type="slidenum">
              <a:rPr lang="en-US"/>
              <a:pPr>
                <a:defRPr/>
              </a:pPr>
              <a:t>‹#›</a:t>
            </a:fld>
            <a:endParaRPr lang="en-US"/>
          </a:p>
        </p:txBody>
      </p:sp>
    </p:spTree>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Oval 2"/>
          <p:cNvSpPr/>
          <p:nvPr userDrawn="1"/>
        </p:nvSpPr>
        <p:spPr>
          <a:xfrm>
            <a:off x="7924800" y="6400800"/>
            <a:ext cx="914400" cy="381000"/>
          </a:xfrm>
          <a:prstGeom prst="ellipse">
            <a:avLst/>
          </a:prstGeom>
          <a:solidFill>
            <a:srgbClr val="6699FF"/>
          </a:solidFill>
          <a:ln>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latin typeface="Myriad Web Pro" pitchFamily="34" charset="0"/>
            </a:endParaRPr>
          </a:p>
        </p:txBody>
      </p:sp>
      <p:sp>
        <p:nvSpPr>
          <p:cNvPr id="4" name="Slide Number Placeholder 5"/>
          <p:cNvSpPr txBox="1">
            <a:spLocks/>
          </p:cNvSpPr>
          <p:nvPr userDrawn="1"/>
        </p:nvSpPr>
        <p:spPr>
          <a:xfrm>
            <a:off x="8196263" y="6472238"/>
            <a:ext cx="381000" cy="212725"/>
          </a:xfrm>
          <a:prstGeom prst="rect">
            <a:avLst/>
          </a:prstGeom>
        </p:spPr>
        <p:txBody>
          <a:bodyPr lIns="0" rIns="0" anchor="ctr" anchorCtr="1"/>
          <a:lstStyle/>
          <a:p>
            <a:pPr algn="r">
              <a:defRPr/>
            </a:pPr>
            <a:fld id="{5D47E48B-2B3F-469C-B0A6-038FA4E2E025}" type="slidenum">
              <a:rPr lang="en-US" sz="1400" b="1">
                <a:solidFill>
                  <a:srgbClr val="984807"/>
                </a:solidFill>
                <a:latin typeface="Myriad Web Pro" pitchFamily="34" charset="0"/>
              </a:rPr>
              <a:pPr algn="r">
                <a:defRPr/>
              </a:pPr>
              <a:t>‹#›</a:t>
            </a:fld>
            <a:endParaRPr lang="en-US" sz="1400" b="1" dirty="0">
              <a:solidFill>
                <a:srgbClr val="984807"/>
              </a:solidFill>
              <a:latin typeface="Myriad Web Pro" pitchFamily="34" charset="0"/>
            </a:endParaRPr>
          </a:p>
        </p:txBody>
      </p:sp>
      <p:sp>
        <p:nvSpPr>
          <p:cNvPr id="5" name="Slide Number Placeholder 5"/>
          <p:cNvSpPr txBox="1">
            <a:spLocks/>
          </p:cNvSpPr>
          <p:nvPr userDrawn="1"/>
        </p:nvSpPr>
        <p:spPr>
          <a:xfrm>
            <a:off x="8126413" y="6472238"/>
            <a:ext cx="381000" cy="212725"/>
          </a:xfrm>
          <a:prstGeom prst="rect">
            <a:avLst/>
          </a:prstGeom>
        </p:spPr>
        <p:txBody>
          <a:bodyPr lIns="0" rIns="0" anchor="ctr" anchorCtr="1"/>
          <a:lstStyle/>
          <a:p>
            <a:pPr algn="r">
              <a:defRPr/>
            </a:pPr>
            <a:endParaRPr lang="en-US" sz="1400" b="1" dirty="0">
              <a:solidFill>
                <a:srgbClr val="F79646"/>
              </a:solidFill>
              <a:latin typeface="Myriad Web Pro"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4AEE790F-395E-40D5-8FE9-624004369812}" type="datetimeFigureOut">
              <a:rPr lang="en-US"/>
              <a:pPr>
                <a:defRPr/>
              </a:pPr>
              <a:t>5/27/2011</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4436EE64-CEDA-46D3-8D4B-E3C8A57049B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FDBF50D-930A-4181-BD97-5C32032487E8}" type="datetimeFigureOut">
              <a:rPr lang="en-US"/>
              <a:pPr>
                <a:defRPr/>
              </a:pPr>
              <a:t>5/27/2011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38E1B07-6D6E-4634-96A0-22856053C1F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90B64A-E52B-4DA4-9826-003D1010DC08}" type="datetimeFigureOut">
              <a:rPr lang="en-US"/>
              <a:pPr>
                <a:defRPr/>
              </a:pPr>
              <a:t>5/27/2011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D712754-97D2-4DDB-8A98-1A2257CF15C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95F012F-121C-456B-9185-A183211C4594}" type="datetimeFigureOut">
              <a:rPr lang="en-US"/>
              <a:pPr>
                <a:defRPr/>
              </a:pPr>
              <a:t>5/27/2011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5976F36-529D-4601-9D55-157FA1416F0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ags" Target="../tags/tag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9"/>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custDataLst>
              <p:tags r:id="rId20"/>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E3524A5-638E-4D8F-ABC4-3ABB8400CC15}" type="datetimeFigureOut">
              <a:rPr lang="en-US"/>
              <a:pPr>
                <a:defRPr/>
              </a:pPr>
              <a:t>5/27/2011</a:t>
            </a:fld>
            <a:endParaRPr lang="en-US">
              <a:solidFill>
                <a:schemeClr val="tx1">
                  <a:shade val="50000"/>
                </a:scheme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C314038-F595-484E-9D7F-0395457AC85F}" type="slidenum">
              <a:rPr lang="en-US"/>
              <a:pPr>
                <a:defRPr/>
              </a:pPr>
              <a:t>‹#›</a:t>
            </a:fld>
            <a:endParaRPr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6616" r:id="rId1"/>
    <p:sldLayoutId id="2147486617" r:id="rId2"/>
    <p:sldLayoutId id="2147486618" r:id="rId3"/>
    <p:sldLayoutId id="2147486619" r:id="rId4"/>
    <p:sldLayoutId id="2147486620" r:id="rId5"/>
    <p:sldLayoutId id="2147486621" r:id="rId6"/>
    <p:sldLayoutId id="2147486622" r:id="rId7"/>
    <p:sldLayoutId id="2147486623" r:id="rId8"/>
    <p:sldLayoutId id="2147486624" r:id="rId9"/>
    <p:sldLayoutId id="2147486625" r:id="rId10"/>
    <p:sldLayoutId id="2147486626" r:id="rId11"/>
    <p:sldLayoutId id="2147486627" r:id="rId12"/>
    <p:sldLayoutId id="2147486628" r:id="rId13"/>
    <p:sldLayoutId id="2147486629" r:id="rId14"/>
    <p:sldLayoutId id="2147486630" r:id="rId15"/>
    <p:sldLayoutId id="2147486631" r:id="rId16"/>
    <p:sldLayoutId id="2147486632" r:id="rId17"/>
  </p:sldLayoutIdLst>
  <p:transition/>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sz="1800">
              <a:latin typeface="Arial" charset="0"/>
            </a:endParaRPr>
          </a:p>
        </p:txBody>
      </p:sp>
      <p:sp>
        <p:nvSpPr>
          <p:cNvPr id="40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E1027CA-1B98-481E-8DCF-57B912993B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3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Calibri"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Calibri"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Calibri" pitchFamily="34" charset="0"/>
              </a:defRPr>
            </a:lvl1pPr>
            <a:extLst/>
          </a:lstStyle>
          <a:p>
            <a:pPr>
              <a:defRPr/>
            </a:pPr>
            <a:fld id="{BD9B6A44-5756-4A4A-AF03-6D8478C57BB3}" type="datetimeFigureOut">
              <a:rPr lang="en-US"/>
              <a:pPr>
                <a:defRPr/>
              </a:pPr>
              <a:t>5/27/2011</a:t>
            </a:fld>
            <a:endParaRPr lang="en-US">
              <a:solidFill>
                <a:schemeClr val="tx1">
                  <a:shade val="50000"/>
                </a:schemeClr>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Calibri" pitchFamily="34"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Calibri" pitchFamily="34" charset="0"/>
              </a:defRPr>
            </a:lvl1pPr>
            <a:extLst/>
          </a:lstStyle>
          <a:p>
            <a:pPr>
              <a:defRPr/>
            </a:pPr>
            <a:fld id="{1E0275A9-EF55-4A1B-9671-EB1DD57ECEF6}" type="slidenum">
              <a:rPr lang="en-US"/>
              <a:pPr>
                <a:defRPr/>
              </a:pPr>
              <a:t>‹#›</a:t>
            </a:fld>
            <a:endParaRPr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6634" r:id="rId1"/>
    <p:sldLayoutId id="2147486614" r:id="rId2"/>
    <p:sldLayoutId id="2147486635" r:id="rId3"/>
    <p:sldLayoutId id="2147486636" r:id="rId4"/>
    <p:sldLayoutId id="2147486637" r:id="rId5"/>
    <p:sldLayoutId id="2147486638" r:id="rId6"/>
    <p:sldLayoutId id="2147486639" r:id="rId7"/>
    <p:sldLayoutId id="2147486640" r:id="rId8"/>
    <p:sldLayoutId id="2147486641" r:id="rId9"/>
    <p:sldLayoutId id="2147486642" r:id="rId10"/>
    <p:sldLayoutId id="2147486615"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http://www.bbc.co.uk/wiltshire/the_exchange/images/tinted_glasses_270.jpg"/>
          <p:cNvPicPr>
            <a:picLocks noChangeAspect="1" noChangeArrowheads="1"/>
          </p:cNvPicPr>
          <p:nvPr/>
        </p:nvPicPr>
        <p:blipFill>
          <a:blip r:embed="rId3" cstate="print"/>
          <a:srcRect/>
          <a:stretch>
            <a:fillRect/>
          </a:stretch>
        </p:blipFill>
        <p:spPr bwMode="auto">
          <a:xfrm>
            <a:off x="0" y="0"/>
            <a:ext cx="9267448" cy="6858000"/>
          </a:xfrm>
          <a:prstGeom prst="rect">
            <a:avLst/>
          </a:prstGeom>
          <a:noFill/>
          <a:ln w="9525">
            <a:noFill/>
            <a:miter lim="800000"/>
            <a:headEnd/>
            <a:tailEnd/>
          </a:ln>
          <a:effectLst>
            <a:outerShdw blurRad="50800" dist="50800" dir="5400000" algn="ctr" rotWithShape="0">
              <a:srgbClr val="000000">
                <a:alpha val="61000"/>
              </a:srgbClr>
            </a:outerShdw>
          </a:effectLst>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0"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
        <p:nvSpPr>
          <p:cNvPr id="23555" name="Title 1"/>
          <p:cNvSpPr>
            <a:spLocks noGrp="1"/>
          </p:cNvSpPr>
          <p:nvPr>
            <p:ph type="title"/>
          </p:nvPr>
        </p:nvSpPr>
        <p:spPr>
          <a:xfrm>
            <a:off x="381000" y="304800"/>
            <a:ext cx="8229600" cy="1143000"/>
          </a:xfrm>
        </p:spPr>
        <p:txBody>
          <a:bodyPr/>
          <a:lstStyle/>
          <a:p>
            <a:pPr marL="54864" algn="ctr" eaLnBrk="1" fontAlgn="auto" hangingPunct="1">
              <a:spcAft>
                <a:spcPts val="0"/>
              </a:spcAft>
              <a:defRPr/>
            </a:pPr>
            <a:r>
              <a:rPr dirty="0" smtClean="0">
                <a:solidFill>
                  <a:schemeClr val="accent1">
                    <a:lumMod val="60000"/>
                    <a:lumOff val="40000"/>
                  </a:schemeClr>
                </a:solidFill>
                <a:latin typeface="Lucida Handwriting" pitchFamily="66" charset="0"/>
                <a:ea typeface="ＭＳ Ｐゴシック" charset="-128"/>
              </a:rPr>
              <a:t>Marketing </a:t>
            </a:r>
            <a:r>
              <a:rPr dirty="0">
                <a:solidFill>
                  <a:schemeClr val="accent1">
                    <a:lumMod val="60000"/>
                    <a:lumOff val="40000"/>
                  </a:schemeClr>
                </a:solidFill>
                <a:latin typeface="Lucida Handwriting" pitchFamily="66" charset="0"/>
                <a:ea typeface="ＭＳ Ｐゴシック" charset="-128"/>
              </a:rPr>
              <a:t>Plan</a:t>
            </a:r>
            <a:r>
              <a:rPr sz="1400" dirty="0">
                <a:solidFill>
                  <a:schemeClr val="accent1">
                    <a:lumMod val="60000"/>
                    <a:lumOff val="40000"/>
                  </a:schemeClr>
                </a:solidFill>
                <a:latin typeface="Lucida Handwriting" pitchFamily="66" charset="0"/>
                <a:ea typeface="ＭＳ Ｐゴシック" charset="-128"/>
              </a:rPr>
              <a:t/>
            </a:r>
            <a:br>
              <a:rPr sz="1400" dirty="0">
                <a:solidFill>
                  <a:schemeClr val="accent1">
                    <a:lumMod val="60000"/>
                    <a:lumOff val="40000"/>
                  </a:schemeClr>
                </a:solidFill>
                <a:latin typeface="Lucida Handwriting" pitchFamily="66" charset="0"/>
                <a:ea typeface="ＭＳ Ｐゴシック" charset="-128"/>
              </a:rPr>
            </a:br>
            <a:endParaRPr sz="2400" i="1" dirty="0">
              <a:solidFill>
                <a:schemeClr val="accent1">
                  <a:lumMod val="60000"/>
                  <a:lumOff val="40000"/>
                </a:schemeClr>
              </a:solidFill>
              <a:latin typeface="Lucida Handwriting" pitchFamily="66" charset="0"/>
              <a:ea typeface="ＭＳ Ｐゴシック" charset="-128"/>
            </a:endParaRPr>
          </a:p>
        </p:txBody>
      </p:sp>
      <p:sp>
        <p:nvSpPr>
          <p:cNvPr id="43012" name="Rectangle 6"/>
          <p:cNvSpPr>
            <a:spLocks noChangeArrowheads="1"/>
          </p:cNvSpPr>
          <p:nvPr/>
        </p:nvSpPr>
        <p:spPr bwMode="auto">
          <a:xfrm>
            <a:off x="6324600" y="1524000"/>
            <a:ext cx="2514600" cy="609600"/>
          </a:xfrm>
          <a:prstGeom prst="rect">
            <a:avLst/>
          </a:prstGeom>
          <a:noFill/>
          <a:ln w="9525">
            <a:noFill/>
            <a:miter lim="800000"/>
            <a:headEnd/>
            <a:tailEnd/>
          </a:ln>
        </p:spPr>
        <p:txBody>
          <a:bodyPr wrap="none" anchor="ctr"/>
          <a:lstStyle/>
          <a:p>
            <a:endParaRPr lang="en-US" sz="1800">
              <a:solidFill>
                <a:schemeClr val="bg1"/>
              </a:solidFill>
              <a:latin typeface="Calibri" pitchFamily="34" charset="0"/>
            </a:endParaRPr>
          </a:p>
        </p:txBody>
      </p:sp>
      <p:sp>
        <p:nvSpPr>
          <p:cNvPr id="43013" name="Rectangle 7"/>
          <p:cNvSpPr>
            <a:spLocks noChangeArrowheads="1"/>
          </p:cNvSpPr>
          <p:nvPr/>
        </p:nvSpPr>
        <p:spPr bwMode="auto">
          <a:xfrm>
            <a:off x="2971800" y="1524000"/>
            <a:ext cx="3124200" cy="609600"/>
          </a:xfrm>
          <a:prstGeom prst="rect">
            <a:avLst/>
          </a:prstGeom>
          <a:noFill/>
          <a:ln w="9525">
            <a:noFill/>
            <a:miter lim="800000"/>
            <a:headEnd/>
            <a:tailEnd/>
          </a:ln>
        </p:spPr>
        <p:txBody>
          <a:bodyPr wrap="none" anchor="ctr"/>
          <a:lstStyle/>
          <a:p>
            <a:endParaRPr lang="en-US" sz="1400">
              <a:solidFill>
                <a:schemeClr val="bg1"/>
              </a:solidFill>
            </a:endParaRPr>
          </a:p>
        </p:txBody>
      </p:sp>
      <p:sp>
        <p:nvSpPr>
          <p:cNvPr id="43014" name="Rectangle 8"/>
          <p:cNvSpPr>
            <a:spLocks noChangeArrowheads="1"/>
          </p:cNvSpPr>
          <p:nvPr/>
        </p:nvSpPr>
        <p:spPr bwMode="auto">
          <a:xfrm>
            <a:off x="152400" y="1524000"/>
            <a:ext cx="2590800" cy="609600"/>
          </a:xfrm>
          <a:prstGeom prst="rect">
            <a:avLst/>
          </a:prstGeom>
          <a:noFill/>
          <a:ln w="9525">
            <a:solidFill>
              <a:schemeClr val="bg1"/>
            </a:solidFill>
            <a:miter lim="800000"/>
            <a:headEnd/>
            <a:tailEnd/>
          </a:ln>
        </p:spPr>
        <p:txBody>
          <a:bodyPr wrap="none" anchor="ctr"/>
          <a:lstStyle/>
          <a:p>
            <a:endParaRPr lang="en-US" sz="1800">
              <a:solidFill>
                <a:schemeClr val="bg1"/>
              </a:solidFill>
              <a:latin typeface="Calibri" pitchFamily="34" charset="0"/>
            </a:endParaRPr>
          </a:p>
        </p:txBody>
      </p:sp>
      <p:sp>
        <p:nvSpPr>
          <p:cNvPr id="43015" name="Text Box 9"/>
          <p:cNvSpPr txBox="1">
            <a:spLocks noChangeArrowheads="1"/>
          </p:cNvSpPr>
          <p:nvPr/>
        </p:nvSpPr>
        <p:spPr bwMode="auto">
          <a:xfrm>
            <a:off x="3048000" y="1600200"/>
            <a:ext cx="2971800" cy="406400"/>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a:spcBef>
                <a:spcPct val="50000"/>
              </a:spcBef>
              <a:defRPr/>
            </a:pPr>
            <a:r>
              <a:rPr lang="en-US" b="1" dirty="0">
                <a:solidFill>
                  <a:schemeClr val="bg1"/>
                </a:solidFill>
                <a:latin typeface="Lucida Handwriting" pitchFamily="66" charset="0"/>
              </a:rPr>
              <a:t>Purchase</a:t>
            </a:r>
          </a:p>
        </p:txBody>
      </p:sp>
      <p:sp>
        <p:nvSpPr>
          <p:cNvPr id="43016" name="Text Box 10"/>
          <p:cNvSpPr txBox="1">
            <a:spLocks noChangeArrowheads="1"/>
          </p:cNvSpPr>
          <p:nvPr/>
        </p:nvSpPr>
        <p:spPr bwMode="auto">
          <a:xfrm>
            <a:off x="6324600" y="1600200"/>
            <a:ext cx="2362200" cy="406400"/>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a:spcBef>
                <a:spcPct val="50000"/>
              </a:spcBef>
              <a:defRPr/>
            </a:pPr>
            <a:r>
              <a:rPr lang="en-US" b="1" dirty="0">
                <a:solidFill>
                  <a:schemeClr val="bg1"/>
                </a:solidFill>
                <a:latin typeface="Lucida Handwriting" pitchFamily="66" charset="0"/>
              </a:rPr>
              <a:t>Retention</a:t>
            </a:r>
          </a:p>
        </p:txBody>
      </p:sp>
      <p:sp>
        <p:nvSpPr>
          <p:cNvPr id="43017" name="Text Box 11"/>
          <p:cNvSpPr txBox="1">
            <a:spLocks noChangeArrowheads="1"/>
          </p:cNvSpPr>
          <p:nvPr/>
        </p:nvSpPr>
        <p:spPr bwMode="auto">
          <a:xfrm>
            <a:off x="3200400" y="2590800"/>
            <a:ext cx="2743200" cy="1390650"/>
          </a:xfrm>
          <a:prstGeom prst="rect">
            <a:avLst/>
          </a:prstGeom>
          <a:noFill/>
          <a:ln w="9525">
            <a:noFill/>
            <a:miter lim="800000"/>
            <a:headEnd/>
            <a:tailEnd/>
          </a:ln>
        </p:spPr>
        <p:txBody>
          <a:bodyPr>
            <a:spAutoFit/>
          </a:bodyPr>
          <a:lstStyle/>
          <a:p>
            <a:pPr>
              <a:lnSpc>
                <a:spcPct val="80000"/>
              </a:lnSpc>
              <a:spcBef>
                <a:spcPct val="20000"/>
              </a:spcBef>
            </a:pPr>
            <a:r>
              <a:rPr lang="en-US" sz="1600"/>
              <a:t>Do demonstrations to explain how the eyeglasses work.</a:t>
            </a:r>
          </a:p>
          <a:p>
            <a:pPr>
              <a:lnSpc>
                <a:spcPct val="80000"/>
              </a:lnSpc>
              <a:spcBef>
                <a:spcPct val="20000"/>
              </a:spcBef>
            </a:pPr>
            <a:endParaRPr lang="en-US" sz="1600"/>
          </a:p>
          <a:p>
            <a:pPr>
              <a:lnSpc>
                <a:spcPct val="80000"/>
              </a:lnSpc>
              <a:spcBef>
                <a:spcPct val="20000"/>
              </a:spcBef>
            </a:pPr>
            <a:endParaRPr lang="en-US" sz="1600">
              <a:solidFill>
                <a:schemeClr val="bg1"/>
              </a:solidFill>
            </a:endParaRPr>
          </a:p>
          <a:p>
            <a:pPr>
              <a:lnSpc>
                <a:spcPct val="80000"/>
              </a:lnSpc>
              <a:spcBef>
                <a:spcPct val="20000"/>
              </a:spcBef>
            </a:pPr>
            <a:endParaRPr lang="en-US" sz="1400">
              <a:solidFill>
                <a:schemeClr val="bg1"/>
              </a:solidFill>
            </a:endParaRPr>
          </a:p>
        </p:txBody>
      </p:sp>
      <p:sp>
        <p:nvSpPr>
          <p:cNvPr id="43018" name="Text Box 12"/>
          <p:cNvSpPr txBox="1">
            <a:spLocks noChangeArrowheads="1"/>
          </p:cNvSpPr>
          <p:nvPr/>
        </p:nvSpPr>
        <p:spPr bwMode="auto">
          <a:xfrm>
            <a:off x="228600" y="2590800"/>
            <a:ext cx="2514600" cy="1282700"/>
          </a:xfrm>
          <a:prstGeom prst="rect">
            <a:avLst/>
          </a:prstGeom>
          <a:noFill/>
          <a:ln w="9525">
            <a:noFill/>
            <a:miter lim="800000"/>
            <a:headEnd/>
            <a:tailEnd/>
          </a:ln>
        </p:spPr>
        <p:txBody>
          <a:bodyPr>
            <a:spAutoFit/>
          </a:bodyPr>
          <a:lstStyle/>
          <a:p>
            <a:pPr algn="ctr"/>
            <a:r>
              <a:rPr lang="en-US" sz="1600"/>
              <a:t>Through my website, word of mouth, flyers, business cards.</a:t>
            </a:r>
          </a:p>
          <a:p>
            <a:pPr>
              <a:spcBef>
                <a:spcPct val="50000"/>
              </a:spcBef>
            </a:pPr>
            <a:endParaRPr lang="en-US">
              <a:solidFill>
                <a:schemeClr val="bg1"/>
              </a:solidFill>
              <a:latin typeface="Calibri" pitchFamily="34" charset="0"/>
            </a:endParaRPr>
          </a:p>
        </p:txBody>
      </p:sp>
      <p:sp>
        <p:nvSpPr>
          <p:cNvPr id="43019" name="Text Box 13"/>
          <p:cNvSpPr txBox="1">
            <a:spLocks noChangeArrowheads="1"/>
          </p:cNvSpPr>
          <p:nvPr/>
        </p:nvSpPr>
        <p:spPr bwMode="auto">
          <a:xfrm>
            <a:off x="6324600" y="2590800"/>
            <a:ext cx="2438400" cy="1249363"/>
          </a:xfrm>
          <a:prstGeom prst="rect">
            <a:avLst/>
          </a:prstGeom>
          <a:noFill/>
          <a:ln w="9525">
            <a:noFill/>
            <a:miter lim="800000"/>
            <a:headEnd/>
            <a:tailEnd/>
          </a:ln>
        </p:spPr>
        <p:txBody>
          <a:bodyPr>
            <a:spAutoFit/>
          </a:bodyPr>
          <a:lstStyle/>
          <a:p>
            <a:pPr algn="ctr">
              <a:lnSpc>
                <a:spcPct val="80000"/>
              </a:lnSpc>
              <a:spcBef>
                <a:spcPct val="20000"/>
              </a:spcBef>
            </a:pPr>
            <a:r>
              <a:rPr lang="en-US" sz="1600"/>
              <a:t>Excellent customer service. Get customers to spread the word. Personal relationship</a:t>
            </a:r>
          </a:p>
          <a:p>
            <a:pPr>
              <a:spcBef>
                <a:spcPct val="50000"/>
              </a:spcBef>
            </a:pPr>
            <a:endParaRPr lang="en-US" sz="1600">
              <a:solidFill>
                <a:schemeClr val="bg1"/>
              </a:solidFill>
            </a:endParaRPr>
          </a:p>
        </p:txBody>
      </p:sp>
      <p:sp>
        <p:nvSpPr>
          <p:cNvPr id="43020" name="Rectangle 14"/>
          <p:cNvSpPr>
            <a:spLocks noChangeArrowheads="1"/>
          </p:cNvSpPr>
          <p:nvPr/>
        </p:nvSpPr>
        <p:spPr bwMode="auto">
          <a:xfrm>
            <a:off x="228600" y="1524000"/>
            <a:ext cx="2590800" cy="2438400"/>
          </a:xfrm>
          <a:prstGeom prst="rect">
            <a:avLst/>
          </a:prstGeom>
          <a:noFill/>
          <a:ln w="9525">
            <a:solidFill>
              <a:schemeClr val="tx1"/>
            </a:solidFill>
            <a:miter lim="800000"/>
            <a:headEnd/>
            <a:tailEnd/>
          </a:ln>
        </p:spPr>
        <p:txBody>
          <a:bodyPr wrap="none" anchor="ctr"/>
          <a:lstStyle/>
          <a:p>
            <a:endParaRPr lang="en-US" sz="1800">
              <a:solidFill>
                <a:schemeClr val="bg1"/>
              </a:solidFill>
              <a:latin typeface="Calibri" pitchFamily="34" charset="0"/>
            </a:endParaRPr>
          </a:p>
        </p:txBody>
      </p:sp>
      <p:sp>
        <p:nvSpPr>
          <p:cNvPr id="43021" name="Rectangle 15"/>
          <p:cNvSpPr>
            <a:spLocks noChangeArrowheads="1"/>
          </p:cNvSpPr>
          <p:nvPr/>
        </p:nvSpPr>
        <p:spPr bwMode="auto">
          <a:xfrm>
            <a:off x="2971800" y="1524000"/>
            <a:ext cx="3124200" cy="2438400"/>
          </a:xfrm>
          <a:prstGeom prst="rect">
            <a:avLst/>
          </a:prstGeom>
          <a:noFill/>
          <a:ln w="9525">
            <a:solidFill>
              <a:schemeClr val="tx1"/>
            </a:solidFill>
            <a:miter lim="800000"/>
            <a:headEnd/>
            <a:tailEnd/>
          </a:ln>
        </p:spPr>
        <p:txBody>
          <a:bodyPr wrap="none" anchor="ctr"/>
          <a:lstStyle/>
          <a:p>
            <a:endParaRPr lang="en-US" sz="1400">
              <a:solidFill>
                <a:schemeClr val="bg1"/>
              </a:solidFill>
            </a:endParaRPr>
          </a:p>
        </p:txBody>
      </p:sp>
      <p:sp>
        <p:nvSpPr>
          <p:cNvPr id="43022" name="Rectangle 16"/>
          <p:cNvSpPr>
            <a:spLocks noChangeArrowheads="1"/>
          </p:cNvSpPr>
          <p:nvPr/>
        </p:nvSpPr>
        <p:spPr bwMode="auto">
          <a:xfrm>
            <a:off x="6248400" y="1524000"/>
            <a:ext cx="2514600" cy="2438400"/>
          </a:xfrm>
          <a:prstGeom prst="rect">
            <a:avLst/>
          </a:prstGeom>
          <a:noFill/>
          <a:ln w="9525">
            <a:solidFill>
              <a:schemeClr val="tx1"/>
            </a:solidFill>
            <a:miter lim="800000"/>
            <a:headEnd/>
            <a:tailEnd/>
          </a:ln>
        </p:spPr>
        <p:txBody>
          <a:bodyPr wrap="none" anchor="ctr"/>
          <a:lstStyle/>
          <a:p>
            <a:endParaRPr lang="en-US" sz="1800">
              <a:solidFill>
                <a:schemeClr val="bg1"/>
              </a:solidFill>
              <a:latin typeface="Calibri" pitchFamily="34" charset="0"/>
            </a:endParaRPr>
          </a:p>
        </p:txBody>
      </p:sp>
      <p:sp>
        <p:nvSpPr>
          <p:cNvPr id="43023" name="Text Box 17"/>
          <p:cNvSpPr txBox="1">
            <a:spLocks noChangeArrowheads="1"/>
          </p:cNvSpPr>
          <p:nvPr/>
        </p:nvSpPr>
        <p:spPr bwMode="auto">
          <a:xfrm>
            <a:off x="152400" y="4038600"/>
            <a:ext cx="8686800" cy="376238"/>
          </a:xfrm>
          <a:prstGeom prst="rect">
            <a:avLst/>
          </a:prstGeom>
          <a:solidFill>
            <a:schemeClr val="accent1">
              <a:lumMod val="60000"/>
              <a:lumOff val="40000"/>
            </a:schemeClr>
          </a:solidFill>
          <a:ln w="9525">
            <a:solidFill>
              <a:schemeClr val="bg1"/>
            </a:solidFill>
            <a:miter lim="800000"/>
            <a:headEnd/>
            <a:tailEnd/>
          </a:ln>
        </p:spPr>
        <p:txBody>
          <a:bodyPr>
            <a:spAutoFit/>
          </a:bodyPr>
          <a:lstStyle/>
          <a:p>
            <a:pPr algn="ctr">
              <a:spcBef>
                <a:spcPct val="50000"/>
              </a:spcBef>
              <a:defRPr/>
            </a:pPr>
            <a:r>
              <a:rPr lang="en-US" sz="1800" b="1" dirty="0">
                <a:solidFill>
                  <a:schemeClr val="bg1"/>
                </a:solidFill>
              </a:rPr>
              <a:t>Long Term ( 6 months-1 year)</a:t>
            </a:r>
          </a:p>
        </p:txBody>
      </p:sp>
      <p:sp>
        <p:nvSpPr>
          <p:cNvPr id="43024" name="Text Box 18"/>
          <p:cNvSpPr txBox="1">
            <a:spLocks noChangeArrowheads="1"/>
          </p:cNvSpPr>
          <p:nvPr/>
        </p:nvSpPr>
        <p:spPr bwMode="auto">
          <a:xfrm>
            <a:off x="152400" y="2209800"/>
            <a:ext cx="8686800" cy="376238"/>
          </a:xfrm>
          <a:prstGeom prst="rect">
            <a:avLst/>
          </a:prstGeom>
          <a:solidFill>
            <a:schemeClr val="accent1">
              <a:lumMod val="60000"/>
              <a:lumOff val="40000"/>
            </a:schemeClr>
          </a:solidFill>
          <a:ln w="9525">
            <a:solidFill>
              <a:schemeClr val="bg1"/>
            </a:solidFill>
            <a:miter lim="800000"/>
            <a:headEnd/>
            <a:tailEnd/>
          </a:ln>
        </p:spPr>
        <p:txBody>
          <a:bodyPr>
            <a:spAutoFit/>
          </a:bodyPr>
          <a:lstStyle/>
          <a:p>
            <a:pPr algn="ctr">
              <a:spcBef>
                <a:spcPct val="50000"/>
              </a:spcBef>
              <a:defRPr/>
            </a:pPr>
            <a:r>
              <a:rPr lang="en-US" sz="1800" b="1" dirty="0">
                <a:solidFill>
                  <a:schemeClr val="bg1"/>
                </a:solidFill>
              </a:rPr>
              <a:t>Current &amp; Short Term (1 month -6 months)</a:t>
            </a:r>
          </a:p>
        </p:txBody>
      </p:sp>
      <p:sp>
        <p:nvSpPr>
          <p:cNvPr id="43025" name="Text Box 19"/>
          <p:cNvSpPr txBox="1">
            <a:spLocks noChangeArrowheads="1"/>
          </p:cNvSpPr>
          <p:nvPr/>
        </p:nvSpPr>
        <p:spPr bwMode="auto">
          <a:xfrm>
            <a:off x="304800" y="1600200"/>
            <a:ext cx="2438400" cy="406400"/>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a:spcBef>
                <a:spcPct val="50000"/>
              </a:spcBef>
              <a:defRPr/>
            </a:pPr>
            <a:r>
              <a:rPr lang="en-US" b="1" dirty="0">
                <a:solidFill>
                  <a:schemeClr val="bg1"/>
                </a:solidFill>
                <a:latin typeface="Lucida Handwriting" pitchFamily="66" charset="0"/>
              </a:rPr>
              <a:t>Awareness</a:t>
            </a:r>
          </a:p>
        </p:txBody>
      </p:sp>
      <p:sp>
        <p:nvSpPr>
          <p:cNvPr id="43026" name="Line 20"/>
          <p:cNvSpPr>
            <a:spLocks noChangeShapeType="1"/>
          </p:cNvSpPr>
          <p:nvPr/>
        </p:nvSpPr>
        <p:spPr bwMode="auto">
          <a:xfrm>
            <a:off x="152400" y="2133600"/>
            <a:ext cx="2590800" cy="0"/>
          </a:xfrm>
          <a:prstGeom prst="line">
            <a:avLst/>
          </a:prstGeom>
          <a:noFill/>
          <a:ln w="9525">
            <a:solidFill>
              <a:schemeClr val="bg1"/>
            </a:solidFill>
            <a:round/>
            <a:headEnd/>
            <a:tailEnd/>
          </a:ln>
        </p:spPr>
        <p:txBody>
          <a:bodyPr wrap="none"/>
          <a:lstStyle/>
          <a:p>
            <a:endParaRPr lang="en-US"/>
          </a:p>
        </p:txBody>
      </p:sp>
      <p:sp>
        <p:nvSpPr>
          <p:cNvPr id="43027" name="Line 21"/>
          <p:cNvSpPr>
            <a:spLocks noChangeShapeType="1"/>
          </p:cNvSpPr>
          <p:nvPr/>
        </p:nvSpPr>
        <p:spPr bwMode="auto">
          <a:xfrm>
            <a:off x="6324600" y="2133600"/>
            <a:ext cx="2514600" cy="0"/>
          </a:xfrm>
          <a:prstGeom prst="line">
            <a:avLst/>
          </a:prstGeom>
          <a:noFill/>
          <a:ln w="9525">
            <a:noFill/>
            <a:round/>
            <a:headEnd/>
            <a:tailEnd/>
          </a:ln>
        </p:spPr>
        <p:txBody>
          <a:bodyPr wrap="none"/>
          <a:lstStyle/>
          <a:p>
            <a:endParaRPr lang="en-US"/>
          </a:p>
        </p:txBody>
      </p:sp>
      <p:sp>
        <p:nvSpPr>
          <p:cNvPr id="43028" name="Text Box 25"/>
          <p:cNvSpPr txBox="1">
            <a:spLocks noChangeArrowheads="1"/>
          </p:cNvSpPr>
          <p:nvPr/>
        </p:nvSpPr>
        <p:spPr bwMode="auto">
          <a:xfrm>
            <a:off x="6324600" y="4937125"/>
            <a:ext cx="2438400" cy="396875"/>
          </a:xfrm>
          <a:prstGeom prst="rect">
            <a:avLst/>
          </a:prstGeom>
          <a:noFill/>
          <a:ln w="9525">
            <a:noFill/>
            <a:miter lim="800000"/>
            <a:headEnd/>
            <a:tailEnd/>
          </a:ln>
        </p:spPr>
        <p:txBody>
          <a:bodyPr>
            <a:spAutoFit/>
          </a:bodyPr>
          <a:lstStyle/>
          <a:p>
            <a:pPr>
              <a:spcBef>
                <a:spcPct val="50000"/>
              </a:spcBef>
            </a:pPr>
            <a:endParaRPr lang="en-US">
              <a:solidFill>
                <a:schemeClr val="bg1"/>
              </a:solidFill>
              <a:latin typeface="Calibri" pitchFamily="34" charset="0"/>
            </a:endParaRPr>
          </a:p>
        </p:txBody>
      </p:sp>
      <p:sp>
        <p:nvSpPr>
          <p:cNvPr id="21" name="TextBox 20"/>
          <p:cNvSpPr txBox="1"/>
          <p:nvPr/>
        </p:nvSpPr>
        <p:spPr>
          <a:xfrm>
            <a:off x="228600" y="4572000"/>
            <a:ext cx="2514600" cy="276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200" dirty="0">
                <a:solidFill>
                  <a:schemeClr val="bg1"/>
                </a:solidFill>
                <a:cs typeface="Arial" charset="0"/>
              </a:rPr>
              <a:t>Commercials</a:t>
            </a:r>
          </a:p>
        </p:txBody>
      </p:sp>
      <p:sp>
        <p:nvSpPr>
          <p:cNvPr id="24" name="TextBox 23"/>
          <p:cNvSpPr txBox="1"/>
          <p:nvPr/>
        </p:nvSpPr>
        <p:spPr>
          <a:xfrm>
            <a:off x="2971800" y="4572000"/>
            <a:ext cx="3171825" cy="30480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400" dirty="0">
                <a:solidFill>
                  <a:schemeClr val="bg1"/>
                </a:solidFill>
                <a:cs typeface="Arial" charset="0"/>
              </a:rPr>
              <a:t>Same</a:t>
            </a:r>
          </a:p>
        </p:txBody>
      </p:sp>
      <p:sp>
        <p:nvSpPr>
          <p:cNvPr id="25" name="TextBox 24"/>
          <p:cNvSpPr txBox="1"/>
          <p:nvPr/>
        </p:nvSpPr>
        <p:spPr>
          <a:xfrm>
            <a:off x="6400800" y="4572000"/>
            <a:ext cx="2438400" cy="27463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200" dirty="0">
                <a:solidFill>
                  <a:schemeClr val="bg1"/>
                </a:solidFill>
                <a:cs typeface="Arial" charset="0"/>
              </a:rPr>
              <a:t>Free shipping for customers</a:t>
            </a:r>
          </a:p>
        </p:txBody>
      </p:sp>
      <p:sp>
        <p:nvSpPr>
          <p:cNvPr id="43032" name="TextBox 20"/>
          <p:cNvSpPr txBox="1">
            <a:spLocks noChangeArrowheads="1"/>
          </p:cNvSpPr>
          <p:nvPr/>
        </p:nvSpPr>
        <p:spPr bwMode="auto">
          <a:xfrm>
            <a:off x="1524000" y="5029200"/>
            <a:ext cx="1219200" cy="307975"/>
          </a:xfrm>
          <a:prstGeom prst="rect">
            <a:avLst/>
          </a:prstGeom>
          <a:solidFill>
            <a:schemeClr val="tx1"/>
          </a:solidFill>
          <a:ln w="38100" algn="ctr">
            <a:solidFill>
              <a:schemeClr val="bg1"/>
            </a:solidFill>
            <a:miter lim="800000"/>
            <a:headEnd/>
            <a:tailEnd/>
          </a:ln>
        </p:spPr>
        <p:txBody>
          <a:bodyPr>
            <a:spAutoFit/>
          </a:bodyPr>
          <a:lstStyle/>
          <a:p>
            <a:r>
              <a:rPr lang="en-US" sz="1400" b="1">
                <a:solidFill>
                  <a:schemeClr val="bg1"/>
                </a:solidFill>
              </a:rPr>
              <a:t>$5.00</a:t>
            </a:r>
          </a:p>
        </p:txBody>
      </p:sp>
      <p:sp>
        <p:nvSpPr>
          <p:cNvPr id="43033" name="TextBox 20"/>
          <p:cNvSpPr txBox="1">
            <a:spLocks noChangeArrowheads="1"/>
          </p:cNvSpPr>
          <p:nvPr/>
        </p:nvSpPr>
        <p:spPr bwMode="auto">
          <a:xfrm>
            <a:off x="4876800" y="5029200"/>
            <a:ext cx="1219200" cy="307975"/>
          </a:xfrm>
          <a:prstGeom prst="rect">
            <a:avLst/>
          </a:prstGeom>
          <a:solidFill>
            <a:schemeClr val="tx1"/>
          </a:solidFill>
          <a:ln w="38100" algn="ctr">
            <a:solidFill>
              <a:schemeClr val="bg1"/>
            </a:solidFill>
            <a:miter lim="800000"/>
            <a:headEnd/>
            <a:tailEnd/>
          </a:ln>
        </p:spPr>
        <p:txBody>
          <a:bodyPr>
            <a:spAutoFit/>
          </a:bodyPr>
          <a:lstStyle/>
          <a:p>
            <a:r>
              <a:rPr lang="en-US" sz="1400" b="1">
                <a:solidFill>
                  <a:schemeClr val="bg1"/>
                </a:solidFill>
              </a:rPr>
              <a:t>$20.00</a:t>
            </a:r>
          </a:p>
        </p:txBody>
      </p:sp>
      <p:sp>
        <p:nvSpPr>
          <p:cNvPr id="43034" name="TextBox 20"/>
          <p:cNvSpPr txBox="1">
            <a:spLocks noChangeArrowheads="1"/>
          </p:cNvSpPr>
          <p:nvPr/>
        </p:nvSpPr>
        <p:spPr bwMode="auto">
          <a:xfrm>
            <a:off x="7620000" y="5029200"/>
            <a:ext cx="1219200" cy="342900"/>
          </a:xfrm>
          <a:prstGeom prst="rect">
            <a:avLst/>
          </a:prstGeom>
          <a:solidFill>
            <a:schemeClr val="tx1"/>
          </a:solidFill>
          <a:ln w="38100" algn="ctr">
            <a:solidFill>
              <a:schemeClr val="bg1"/>
            </a:solidFill>
            <a:miter lim="800000"/>
            <a:headEnd/>
            <a:tailEnd/>
          </a:ln>
        </p:spPr>
        <p:txBody>
          <a:bodyPr>
            <a:spAutoFit/>
          </a:bodyPr>
          <a:lstStyle/>
          <a:p>
            <a:r>
              <a:rPr lang="en-US" sz="1400" b="1">
                <a:solidFill>
                  <a:schemeClr val="bg1"/>
                </a:solidFill>
              </a:rPr>
              <a:t>$0.00</a:t>
            </a:r>
          </a:p>
        </p:txBody>
      </p:sp>
      <p:sp>
        <p:nvSpPr>
          <p:cNvPr id="43035" name="Text Box 34"/>
          <p:cNvSpPr txBox="1">
            <a:spLocks noChangeArrowheads="1"/>
          </p:cNvSpPr>
          <p:nvPr/>
        </p:nvSpPr>
        <p:spPr bwMode="auto">
          <a:xfrm>
            <a:off x="0" y="5029200"/>
            <a:ext cx="1524000" cy="517525"/>
          </a:xfrm>
          <a:prstGeom prst="rect">
            <a:avLst/>
          </a:prstGeom>
          <a:noFill/>
          <a:ln w="9525">
            <a:noFill/>
            <a:miter lim="800000"/>
            <a:headEnd/>
            <a:tailEnd/>
          </a:ln>
        </p:spPr>
        <p:txBody>
          <a:bodyPr>
            <a:spAutoFit/>
          </a:bodyPr>
          <a:lstStyle/>
          <a:p>
            <a:r>
              <a:rPr lang="en-US" sz="1400" b="1"/>
              <a:t>Monthly cost, by phase:</a:t>
            </a:r>
          </a:p>
        </p:txBody>
      </p:sp>
      <p:sp>
        <p:nvSpPr>
          <p:cNvPr id="43036" name="Text Box 35"/>
          <p:cNvSpPr txBox="1">
            <a:spLocks noChangeArrowheads="1"/>
          </p:cNvSpPr>
          <p:nvPr/>
        </p:nvSpPr>
        <p:spPr bwMode="auto">
          <a:xfrm>
            <a:off x="1752600" y="5410200"/>
            <a:ext cx="971550" cy="274638"/>
          </a:xfrm>
          <a:prstGeom prst="rect">
            <a:avLst/>
          </a:prstGeom>
          <a:noFill/>
          <a:ln w="9525">
            <a:noFill/>
            <a:miter lim="800000"/>
            <a:headEnd/>
            <a:tailEnd/>
          </a:ln>
        </p:spPr>
        <p:txBody>
          <a:bodyPr wrap="none">
            <a:spAutoFit/>
          </a:bodyPr>
          <a:lstStyle/>
          <a:p>
            <a:r>
              <a:rPr lang="en-US" sz="1200"/>
              <a:t>Awareness</a:t>
            </a:r>
          </a:p>
        </p:txBody>
      </p:sp>
      <p:sp>
        <p:nvSpPr>
          <p:cNvPr id="43037" name="Text Box 36"/>
          <p:cNvSpPr txBox="1">
            <a:spLocks noChangeArrowheads="1"/>
          </p:cNvSpPr>
          <p:nvPr/>
        </p:nvSpPr>
        <p:spPr bwMode="auto">
          <a:xfrm>
            <a:off x="5181600" y="5410200"/>
            <a:ext cx="844550" cy="274638"/>
          </a:xfrm>
          <a:prstGeom prst="rect">
            <a:avLst/>
          </a:prstGeom>
          <a:noFill/>
          <a:ln w="9525">
            <a:noFill/>
            <a:miter lim="800000"/>
            <a:headEnd/>
            <a:tailEnd/>
          </a:ln>
        </p:spPr>
        <p:txBody>
          <a:bodyPr wrap="none">
            <a:spAutoFit/>
          </a:bodyPr>
          <a:lstStyle/>
          <a:p>
            <a:r>
              <a:rPr lang="en-US" sz="1200"/>
              <a:t>Purchase</a:t>
            </a:r>
          </a:p>
        </p:txBody>
      </p:sp>
      <p:sp>
        <p:nvSpPr>
          <p:cNvPr id="43038" name="Text Box 37"/>
          <p:cNvSpPr txBox="1">
            <a:spLocks noChangeArrowheads="1"/>
          </p:cNvSpPr>
          <p:nvPr/>
        </p:nvSpPr>
        <p:spPr bwMode="auto">
          <a:xfrm>
            <a:off x="7848600" y="5410200"/>
            <a:ext cx="892175" cy="274638"/>
          </a:xfrm>
          <a:prstGeom prst="rect">
            <a:avLst/>
          </a:prstGeom>
          <a:noFill/>
          <a:ln w="9525">
            <a:noFill/>
            <a:miter lim="800000"/>
            <a:headEnd/>
            <a:tailEnd/>
          </a:ln>
        </p:spPr>
        <p:txBody>
          <a:bodyPr wrap="none">
            <a:spAutoFit/>
          </a:bodyPr>
          <a:lstStyle/>
          <a:p>
            <a:r>
              <a:rPr lang="en-US" sz="1200"/>
              <a:t>Retention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normAutofit fontScale="90000"/>
          </a:bodyPr>
          <a:lstStyle/>
          <a:p>
            <a:pPr marL="54864" algn="ctr" eaLnBrk="1" fontAlgn="auto" hangingPunct="1">
              <a:lnSpc>
                <a:spcPct val="80000"/>
              </a:lnSpc>
              <a:spcAft>
                <a:spcPts val="0"/>
              </a:spcAft>
              <a:defRPr/>
            </a:pPr>
            <a:r>
              <a:rPr dirty="0">
                <a:solidFill>
                  <a:schemeClr val="accent1">
                    <a:lumMod val="60000"/>
                    <a:lumOff val="40000"/>
                  </a:schemeClr>
                </a:solidFill>
                <a:latin typeface="Lucida Handwriting" pitchFamily="66" charset="0"/>
                <a:ea typeface="ＭＳ Ｐゴシック" charset="-128"/>
              </a:rPr>
              <a:t>Cost</a:t>
            </a:r>
            <a:r>
              <a:rPr dirty="0">
                <a:solidFill>
                  <a:schemeClr val="tx2">
                    <a:lumMod val="50000"/>
                  </a:schemeClr>
                </a:solidFill>
                <a:latin typeface="Lucida Handwriting" pitchFamily="66" charset="0"/>
                <a:ea typeface="ＭＳ Ｐゴシック" charset="-128"/>
              </a:rPr>
              <a:t> </a:t>
            </a:r>
            <a:r>
              <a:rPr dirty="0">
                <a:solidFill>
                  <a:schemeClr val="accent1">
                    <a:lumMod val="60000"/>
                    <a:lumOff val="40000"/>
                  </a:schemeClr>
                </a:solidFill>
                <a:latin typeface="Lucida Handwriting" pitchFamily="66" charset="0"/>
                <a:ea typeface="ＭＳ Ｐゴシック" charset="-128"/>
              </a:rPr>
              <a:t>of</a:t>
            </a:r>
            <a:r>
              <a:rPr dirty="0">
                <a:solidFill>
                  <a:schemeClr val="tx2">
                    <a:lumMod val="50000"/>
                  </a:schemeClr>
                </a:solidFill>
                <a:latin typeface="Lucida Handwriting" pitchFamily="66" charset="0"/>
                <a:ea typeface="ＭＳ Ｐゴシック" charset="-128"/>
              </a:rPr>
              <a:t> </a:t>
            </a:r>
            <a:r>
              <a:rPr dirty="0">
                <a:solidFill>
                  <a:schemeClr val="accent1">
                    <a:lumMod val="60000"/>
                    <a:lumOff val="40000"/>
                  </a:schemeClr>
                </a:solidFill>
                <a:latin typeface="Lucida Handwriting" pitchFamily="66" charset="0"/>
                <a:ea typeface="ＭＳ Ｐゴシック" charset="-128"/>
              </a:rPr>
              <a:t>Materials/Direct</a:t>
            </a:r>
            <a:r>
              <a:rPr dirty="0">
                <a:solidFill>
                  <a:schemeClr val="tx2">
                    <a:lumMod val="50000"/>
                  </a:schemeClr>
                </a:solidFill>
                <a:latin typeface="Lucida Handwriting" pitchFamily="66" charset="0"/>
                <a:ea typeface="ＭＳ Ｐゴシック" charset="-128"/>
              </a:rPr>
              <a:t> </a:t>
            </a:r>
            <a:r>
              <a:rPr dirty="0">
                <a:solidFill>
                  <a:schemeClr val="accent1">
                    <a:lumMod val="60000"/>
                    <a:lumOff val="40000"/>
                  </a:schemeClr>
                </a:solidFill>
                <a:latin typeface="Lucida Handwriting" pitchFamily="66" charset="0"/>
                <a:ea typeface="ＭＳ Ｐゴシック" charset="-128"/>
              </a:rPr>
              <a:t>Labor</a:t>
            </a:r>
            <a:r>
              <a:rPr dirty="0">
                <a:solidFill>
                  <a:schemeClr val="tx2">
                    <a:lumMod val="50000"/>
                  </a:schemeClr>
                </a:solidFill>
                <a:latin typeface="Lucida Handwriting" pitchFamily="66" charset="0"/>
                <a:ea typeface="ＭＳ Ｐゴシック" charset="-128"/>
              </a:rPr>
              <a:t> </a:t>
            </a:r>
            <a:r>
              <a:rPr sz="1600" dirty="0">
                <a:solidFill>
                  <a:srgbClr val="00B0F0"/>
                </a:solidFill>
                <a:ea typeface="ＭＳ Ｐゴシック" charset="-128"/>
              </a:rPr>
              <a:t/>
            </a:r>
            <a:br>
              <a:rPr sz="1600" dirty="0">
                <a:solidFill>
                  <a:srgbClr val="00B0F0"/>
                </a:solidFill>
                <a:ea typeface="ＭＳ Ｐゴシック" charset="-128"/>
              </a:rPr>
            </a:br>
            <a:endParaRPr sz="2000" i="1" dirty="0">
              <a:solidFill>
                <a:srgbClr val="00B0F0"/>
              </a:solidFill>
              <a:ea typeface="ＭＳ Ｐゴシック" charset="-128"/>
            </a:endParaRPr>
          </a:p>
        </p:txBody>
      </p:sp>
      <p:graphicFrame>
        <p:nvGraphicFramePr>
          <p:cNvPr id="44095" name="Group 63"/>
          <p:cNvGraphicFramePr>
            <a:graphicFrameLocks noGrp="1"/>
          </p:cNvGraphicFramePr>
          <p:nvPr>
            <p:ph idx="4294967295"/>
          </p:nvPr>
        </p:nvGraphicFramePr>
        <p:xfrm>
          <a:off x="533400" y="1447800"/>
          <a:ext cx="8077200" cy="4003675"/>
        </p:xfrm>
        <a:graphic>
          <a:graphicData uri="http://schemas.openxmlformats.org/drawingml/2006/table">
            <a:tbl>
              <a:tblPr/>
              <a:tblGrid>
                <a:gridCol w="2743200"/>
                <a:gridCol w="2590800"/>
                <a:gridCol w="27432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Definition of One Unit</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One pair of Invisibly Tinted Eyeglasses</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en-US"/>
                    </a:p>
                  </a:txBody>
                  <a:tcPr/>
                </a:tc>
              </a:tr>
              <a:tr h="25241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charset="-128"/>
                          <a:cs typeface="Arial" charset="0"/>
                        </a:rPr>
                        <a:t>Cost of Sales Per Unit</a:t>
                      </a:r>
                    </a:p>
                  </a:txBody>
                  <a:tcP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en-US"/>
                    </a:p>
                  </a:txBody>
                  <a:tcPr/>
                </a:tc>
                <a:tc hMerge="1">
                  <a:txBody>
                    <a:bodyPr/>
                    <a:lstStyle/>
                    <a:p>
                      <a:endParaRPr lang="en-US"/>
                    </a:p>
                  </a:txBody>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Direct Labor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(Labor Cost per Hour) </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Unicode" pitchFamily="34" charset="0"/>
                          <a:ea typeface="ＭＳ Ｐゴシック" charset="-128"/>
                          <a:cs typeface="Arial" charset="0"/>
                        </a:rPr>
                        <a:t>Time (in hours) to make 1 unit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Unicode" pitchFamily="34" charset="0"/>
                          <a:ea typeface="ＭＳ Ｐゴシック" charset="-128"/>
                          <a:cs typeface="Arial" charset="0"/>
                        </a:rPr>
                        <a:t>Direct Labor Cost Per Unit </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$ 8.25</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 25 min. or .416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$3.43</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413">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Total Direct Labor Per Unit</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$3.43</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Material Description</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Cost/Total 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Sans Unicode" pitchFamily="34" charset="0"/>
                          <a:ea typeface="ＭＳ Ｐゴシック" charset="-128"/>
                          <a:cs typeface="Arial" charset="0"/>
                        </a:rPr>
                        <a:t>Cost Per Unit ($)</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Prescription eyeglasses</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Handwriting" pitchFamily="66" charset="0"/>
                          <a:ea typeface="ＭＳ Ｐゴシック" charset="-128"/>
                          <a:cs typeface="Arial" charset="0"/>
                        </a:rPr>
                        <a:t>31.99/1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$31.99</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Glasses case</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4.25/1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$4.25</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413">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Total Material Cost Per Unit</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$36.24</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r>
              <a:tr h="4857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Total Other Variable Costs Per Unit (shipping, packaging)</a:t>
                      </a:r>
                      <a:endParaRPr kumimoji="0" lang="en-US" sz="1400" b="1" i="0" u="none" strike="noStrike" cap="none" normalizeH="0" baseline="0" smtClean="0">
                        <a:ln>
                          <a:noFill/>
                        </a:ln>
                        <a:solidFill>
                          <a:schemeClr val="tx1"/>
                        </a:solidFill>
                        <a:effectLst/>
                        <a:latin typeface="Lucida Sans Unicode" pitchFamily="34" charset="0"/>
                        <a:ea typeface="ＭＳ Ｐゴシック" charset="-128"/>
                        <a:cs typeface="Arial" charset="0"/>
                      </a:endParaRP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$7.94</a:t>
                      </a:r>
                      <a:endParaRPr kumimoji="0" lang="en-US" sz="1400" b="1" i="0" u="none" strike="noStrike" cap="none" normalizeH="0" baseline="0" dirty="0" smtClean="0">
                        <a:ln>
                          <a:noFill/>
                        </a:ln>
                        <a:solidFill>
                          <a:schemeClr val="tx1"/>
                        </a:solidFill>
                        <a:effectLst/>
                        <a:latin typeface="Lucida Handwriting" pitchFamily="66" charset="0"/>
                        <a:ea typeface="ＭＳ Ｐゴシック"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4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Cost of Sales Per Unit </a:t>
                      </a:r>
                    </a:p>
                  </a:txBody>
                  <a:tcPr horzOverflow="overflow">
                    <a:lnL w="12700"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Handwriting" pitchFamily="66" charset="0"/>
                          <a:ea typeface="ＭＳ Ｐゴシック" charset="-128"/>
                          <a:cs typeface="Arial" charset="0"/>
                        </a:rPr>
                        <a:t>$47.61</a:t>
                      </a:r>
                    </a:p>
                  </a:txBody>
                  <a:tcPr horzOverflow="overflow">
                    <a:lnL w="12700" cap="flat" cmpd="sng" algn="ctr">
                      <a:solidFill>
                        <a:schemeClr val="tx1"/>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pic>
        <p:nvPicPr>
          <p:cNvPr id="44080"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52" name="Rectangle 48"/>
          <p:cNvSpPr>
            <a:spLocks noGrp="1"/>
          </p:cNvSpPr>
          <p:nvPr>
            <p:ph type="title"/>
          </p:nvPr>
        </p:nvSpPr>
        <p:spPr bwMode="auto">
          <a:xfrm>
            <a:off x="457200" y="228600"/>
            <a:ext cx="8229600" cy="1143000"/>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en-US" dirty="0" smtClean="0">
                <a:solidFill>
                  <a:schemeClr val="tx2">
                    <a:lumMod val="75000"/>
                  </a:schemeClr>
                </a:solidFill>
                <a:effectLst/>
                <a:latin typeface="Lucida Handwriting" pitchFamily="66" charset="0"/>
              </a:rPr>
              <a:t>Economics of one Unit</a:t>
            </a:r>
          </a:p>
        </p:txBody>
      </p:sp>
      <p:graphicFrame>
        <p:nvGraphicFramePr>
          <p:cNvPr id="47149" name="Group 45"/>
          <p:cNvGraphicFramePr>
            <a:graphicFrameLocks noGrp="1"/>
          </p:cNvGraphicFramePr>
          <p:nvPr>
            <p:ph idx="4294967295"/>
          </p:nvPr>
        </p:nvGraphicFramePr>
        <p:xfrm>
          <a:off x="990600" y="1524000"/>
          <a:ext cx="7162800" cy="4241800"/>
        </p:xfrm>
        <a:graphic>
          <a:graphicData uri="http://schemas.openxmlformats.org/drawingml/2006/table">
            <a:tbl>
              <a:tblPr/>
              <a:tblGrid>
                <a:gridCol w="3733800"/>
                <a:gridCol w="3429000"/>
              </a:tblGrid>
              <a:tr h="457200">
                <a:tc gridSpan="2">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ＭＳ Ｐゴシック" charset="-128"/>
                          <a:cs typeface="Arial" charset="0"/>
                        </a:rPr>
                        <a:t>Definition of One Unit: One pair of Invisibly Tinted Eyeglasses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en-US"/>
                    </a:p>
                  </a:txBody>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Selling Price per 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$150.00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Direct Labor per 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$3.43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Materials per Unit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$36.24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Total COGS per Unit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$39.67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Total Other Variable Costs per Unit</a:t>
                      </a:r>
                    </a:p>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(outgoing shipping, packaging)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$7.94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Total Cost of Sales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$47.61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6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Contribution Margin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Handwriting" pitchFamily="66" charset="0"/>
                          <a:ea typeface="ＭＳ Ｐゴシック" charset="-128"/>
                          <a:cs typeface="Arial" charset="0"/>
                        </a:rPr>
                        <a:t>$102.39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pic>
        <p:nvPicPr>
          <p:cNvPr id="45087"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7" name="Rectangle 39"/>
          <p:cNvSpPr>
            <a:spLocks noGrp="1"/>
          </p:cNvSpPr>
          <p:nvPr>
            <p:ph type="title"/>
          </p:nvPr>
        </p:nvSpPr>
        <p:spPr bwMode="auto">
          <a:xfrm>
            <a:off x="457200" y="304800"/>
            <a:ext cx="8229600" cy="1143000"/>
          </a:xfrm>
        </p:spPr>
        <p:txBody>
          <a:bodyPr wrap="square" lIns="91440" tIns="45720" rIns="91440" bIns="45720" numCol="1" anchorCtr="0" compatLnSpc="1">
            <a:prstTxWarp prst="textNoShape">
              <a:avLst/>
            </a:prstTxWarp>
            <a:normAutofit fontScale="90000"/>
          </a:bodyPr>
          <a:lstStyle/>
          <a:p>
            <a:pPr algn="ctr" eaLnBrk="1" fontAlgn="auto" hangingPunct="1">
              <a:spcAft>
                <a:spcPts val="0"/>
              </a:spcAft>
              <a:defRPr/>
            </a:pPr>
            <a:r>
              <a:rPr lang="en-US" b="0" dirty="0" smtClean="0">
                <a:solidFill>
                  <a:schemeClr val="tx2">
                    <a:lumMod val="75000"/>
                  </a:schemeClr>
                </a:solidFill>
                <a:effectLst/>
                <a:latin typeface="Lucida Handwriting" pitchFamily="66" charset="0"/>
              </a:rPr>
              <a:t>Average Monthly Fixed Costs</a:t>
            </a:r>
          </a:p>
        </p:txBody>
      </p:sp>
      <p:graphicFrame>
        <p:nvGraphicFramePr>
          <p:cNvPr id="48168" name="Group 40"/>
          <p:cNvGraphicFramePr>
            <a:graphicFrameLocks noGrp="1"/>
          </p:cNvGraphicFramePr>
          <p:nvPr>
            <p:ph idx="4294967295"/>
          </p:nvPr>
        </p:nvGraphicFramePr>
        <p:xfrm>
          <a:off x="838200" y="1676400"/>
          <a:ext cx="7315200" cy="3343275"/>
        </p:xfrm>
        <a:graphic>
          <a:graphicData uri="http://schemas.openxmlformats.org/drawingml/2006/table">
            <a:tbl>
              <a:tblPr/>
              <a:tblGrid>
                <a:gridCol w="4267200"/>
                <a:gridCol w="3048000"/>
              </a:tblGrid>
              <a:tr h="563563">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Type of Fixed Cost </a:t>
                      </a:r>
                    </a:p>
                  </a:txBody>
                  <a:tcPr anchor="ctr" horzOverflow="overflow">
                    <a:lnL w="28575" cap="flat" cmpd="sng" algn="ctr">
                      <a:solidFill>
                        <a:srgbClr val="777777"/>
                      </a:solidFill>
                      <a:prstDash val="solid"/>
                      <a:round/>
                      <a:headEnd type="none" w="med" len="med"/>
                      <a:tailEnd type="none" w="med" len="med"/>
                    </a:lnL>
                    <a:lnR>
                      <a:noFill/>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Monthly Cost </a:t>
                      </a:r>
                    </a:p>
                  </a:txBody>
                  <a:tcPr anchor="ctr" horzOverflow="overflow">
                    <a:lnL>
                      <a:noFill/>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095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Entrepreneurial Stipend</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$72.00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16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smtClean="0">
                          <a:ln>
                            <a:noFill/>
                          </a:ln>
                          <a:solidFill>
                            <a:schemeClr val="tx1"/>
                          </a:solidFill>
                          <a:effectLst/>
                          <a:latin typeface="Lucida Sans Unicode" pitchFamily="34" charset="0"/>
                          <a:ea typeface="ＭＳ Ｐゴシック" charset="-128"/>
                          <a:cs typeface="Arial" charset="0"/>
                        </a:rPr>
                        <a:t>Advertising (business cards)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smtClean="0">
                          <a:ln>
                            <a:noFill/>
                          </a:ln>
                          <a:solidFill>
                            <a:schemeClr val="tx1"/>
                          </a:solidFill>
                          <a:effectLst/>
                          <a:latin typeface="Lucida Sans Unicode" pitchFamily="34" charset="0"/>
                          <a:ea typeface="ＭＳ Ｐゴシック" charset="-128"/>
                          <a:cs typeface="Arial" charset="0"/>
                        </a:rPr>
                        <a:t>Depreciation (laptop, business cell phone)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$23.61</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smtClean="0">
                          <a:ln>
                            <a:noFill/>
                          </a:ln>
                          <a:solidFill>
                            <a:schemeClr val="tx1"/>
                          </a:solidFill>
                          <a:effectLst/>
                          <a:latin typeface="Lucida Sans Unicode" pitchFamily="34" charset="0"/>
                          <a:ea typeface="ＭＳ Ｐゴシック" charset="-128"/>
                          <a:cs typeface="Arial" charset="0"/>
                        </a:rPr>
                        <a:t>Utilities (internet, phone, etc)</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$100.00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59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smtClean="0">
                          <a:ln>
                            <a:noFill/>
                          </a:ln>
                          <a:solidFill>
                            <a:schemeClr val="tx1"/>
                          </a:solidFill>
                          <a:effectLst/>
                          <a:latin typeface="Lucida Sans Unicode" pitchFamily="34" charset="0"/>
                          <a:ea typeface="ＭＳ Ｐゴシック" charset="-128"/>
                          <a:cs typeface="Arial" charset="0"/>
                        </a:rPr>
                        <a:t>Rent (Home)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$75.00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16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Total Monthly Fixed Costs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Lucida Handwriting" pitchFamily="66" charset="0"/>
                          <a:ea typeface="ＭＳ Ｐゴシック" charset="-128"/>
                          <a:cs typeface="Arial" charset="0"/>
                        </a:rPr>
                        <a:t>$290.61                               </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pic>
        <p:nvPicPr>
          <p:cNvPr id="46109"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7"/>
          <p:cNvSpPr>
            <a:spLocks noGrp="1"/>
          </p:cNvSpPr>
          <p:nvPr>
            <p:ph type="title"/>
          </p:nvPr>
        </p:nvSpPr>
        <p:spPr bwMode="auto"/>
        <p:txBody>
          <a:bodyPr wrap="square" lIns="91440" tIns="45720" rIns="91440" bIns="45720" numCol="1" anchorCtr="0" compatLnSpc="1">
            <a:prstTxWarp prst="textNoShape">
              <a:avLst/>
            </a:prstTxWarp>
          </a:bodyPr>
          <a:lstStyle/>
          <a:p>
            <a:pPr algn="ctr" eaLnBrk="1" fontAlgn="auto" hangingPunct="1">
              <a:spcAft>
                <a:spcPts val="0"/>
              </a:spcAft>
              <a:defRPr/>
            </a:pPr>
            <a:r>
              <a:rPr lang="en-US" dirty="0" smtClean="0">
                <a:solidFill>
                  <a:schemeClr val="tx2">
                    <a:lumMod val="75000"/>
                  </a:schemeClr>
                </a:solidFill>
                <a:effectLst/>
                <a:latin typeface="Lucida Handwriting" pitchFamily="66" charset="0"/>
              </a:rPr>
              <a:t>Time</a:t>
            </a:r>
            <a:r>
              <a:rPr lang="en-US" b="0" dirty="0" smtClean="0">
                <a:solidFill>
                  <a:schemeClr val="tx2">
                    <a:lumMod val="75000"/>
                  </a:schemeClr>
                </a:solidFill>
                <a:effectLst/>
                <a:latin typeface="Lucida Handwriting" pitchFamily="66" charset="0"/>
              </a:rPr>
              <a:t> </a:t>
            </a:r>
            <a:r>
              <a:rPr lang="en-US" dirty="0" smtClean="0">
                <a:solidFill>
                  <a:schemeClr val="tx2">
                    <a:lumMod val="75000"/>
                  </a:schemeClr>
                </a:solidFill>
                <a:effectLst/>
                <a:latin typeface="Lucida Handwriting" pitchFamily="66" charset="0"/>
              </a:rPr>
              <a:t>Management Plan</a:t>
            </a:r>
          </a:p>
        </p:txBody>
      </p:sp>
      <p:graphicFrame>
        <p:nvGraphicFramePr>
          <p:cNvPr id="1026" name="Content Placeholder 4"/>
          <p:cNvGraphicFramePr>
            <a:graphicFrameLocks noGrp="1"/>
          </p:cNvGraphicFramePr>
          <p:nvPr>
            <p:ph idx="4294967295"/>
          </p:nvPr>
        </p:nvGraphicFramePr>
        <p:xfrm>
          <a:off x="609600" y="1828800"/>
          <a:ext cx="7937500" cy="3171825"/>
        </p:xfrm>
        <a:graphic>
          <a:graphicData uri="http://schemas.openxmlformats.org/presentationml/2006/ole">
            <p:oleObj spid="_x0000_s1026" name="Worksheet" r:id="rId4" imgW="8105775" imgH="3238500" progId="Excel.Sheet.8">
              <p:embed/>
            </p:oleObj>
          </a:graphicData>
        </a:graphic>
      </p:graphicFrame>
      <p:sp>
        <p:nvSpPr>
          <p:cNvPr id="1028" name="Title 1"/>
          <p:cNvSpPr>
            <a:spLocks/>
          </p:cNvSpPr>
          <p:nvPr/>
        </p:nvSpPr>
        <p:spPr bwMode="auto">
          <a:xfrm>
            <a:off x="381000" y="5029200"/>
            <a:ext cx="8229600" cy="1143000"/>
          </a:xfrm>
          <a:prstGeom prst="rect">
            <a:avLst/>
          </a:prstGeom>
          <a:noFill/>
          <a:ln w="9525">
            <a:noFill/>
            <a:miter lim="800000"/>
            <a:headEnd/>
            <a:tailEnd/>
          </a:ln>
        </p:spPr>
        <p:txBody>
          <a:bodyPr anchor="ctr"/>
          <a:lstStyle/>
          <a:p>
            <a:pPr algn="ctr"/>
            <a:r>
              <a:rPr lang="en-US" b="1">
                <a:ea typeface="ＭＳ Ｐゴシック" charset="-128"/>
              </a:rPr>
              <a:t>Business Schedule for a Typical Week (168 hours)</a:t>
            </a:r>
            <a:endParaRPr lang="en-US" b="1" i="1">
              <a:ea typeface="ＭＳ Ｐゴシック" charset="-128"/>
            </a:endParaRPr>
          </a:p>
        </p:txBody>
      </p:sp>
      <p:pic>
        <p:nvPicPr>
          <p:cNvPr id="1029" name="Picture 5" descr="NFTE_SmallTagLock_PantoneC.jpg"/>
          <p:cNvPicPr>
            <a:picLocks noChangeAspect="1"/>
          </p:cNvPicPr>
          <p:nvPr/>
        </p:nvPicPr>
        <p:blipFill>
          <a:blip r:embed="rId5"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304800"/>
            <a:ext cx="8229601" cy="1143000"/>
          </a:xfrm>
        </p:spPr>
        <p:txBody>
          <a:bodyPr/>
          <a:lstStyle/>
          <a:p>
            <a:pPr marL="54864" algn="ctr" eaLnBrk="1" fontAlgn="auto" hangingPunct="1">
              <a:spcAft>
                <a:spcPts val="0"/>
              </a:spcAft>
              <a:defRPr/>
            </a:pPr>
            <a:r>
              <a:rPr dirty="0">
                <a:solidFill>
                  <a:schemeClr val="tx2">
                    <a:lumMod val="75000"/>
                  </a:schemeClr>
                </a:solidFill>
                <a:latin typeface="Lucida Handwriting" pitchFamily="66" charset="0"/>
                <a:ea typeface="ＭＳ Ｐゴシック" charset="-128"/>
              </a:rPr>
              <a:t>Monthly Sales Projections </a:t>
            </a:r>
            <a:r>
              <a:rPr sz="2000" i="1" dirty="0">
                <a:solidFill>
                  <a:schemeClr val="tx2">
                    <a:lumMod val="75000"/>
                  </a:schemeClr>
                </a:solidFill>
                <a:latin typeface="Lucida Handwriting" pitchFamily="66" charset="0"/>
                <a:ea typeface="ＭＳ Ｐゴシック" charset="-128"/>
              </a:rPr>
              <a:t/>
            </a:r>
            <a:br>
              <a:rPr sz="2000" i="1" dirty="0">
                <a:solidFill>
                  <a:schemeClr val="tx2">
                    <a:lumMod val="75000"/>
                  </a:schemeClr>
                </a:solidFill>
                <a:latin typeface="Lucida Handwriting" pitchFamily="66" charset="0"/>
                <a:ea typeface="ＭＳ Ｐゴシック" charset="-128"/>
              </a:rPr>
            </a:br>
            <a:endParaRPr sz="2000" i="1" dirty="0">
              <a:solidFill>
                <a:schemeClr val="tx2">
                  <a:lumMod val="75000"/>
                </a:schemeClr>
              </a:solidFill>
              <a:latin typeface="Lucida Handwriting" pitchFamily="66" charset="0"/>
              <a:ea typeface="ＭＳ Ｐゴシック" charset="-128"/>
            </a:endParaRPr>
          </a:p>
        </p:txBody>
      </p:sp>
      <p:graphicFrame>
        <p:nvGraphicFramePr>
          <p:cNvPr id="2050" name="Object 206"/>
          <p:cNvGraphicFramePr>
            <a:graphicFrameLocks noGrp="1" noChangeAspect="1"/>
          </p:cNvGraphicFramePr>
          <p:nvPr>
            <p:ph idx="4294967295"/>
          </p:nvPr>
        </p:nvGraphicFramePr>
        <p:xfrm>
          <a:off x="152400" y="2133600"/>
          <a:ext cx="6946900" cy="3228975"/>
        </p:xfrm>
        <a:graphic>
          <a:graphicData uri="http://schemas.openxmlformats.org/presentationml/2006/ole">
            <p:oleObj spid="_x0000_s2050" name="Worksheet" r:id="rId4" imgW="6762750" imgH="3143250" progId="Excel.Sheet.8">
              <p:embed/>
            </p:oleObj>
          </a:graphicData>
        </a:graphic>
      </p:graphicFrame>
      <p:sp>
        <p:nvSpPr>
          <p:cNvPr id="21515" name="Text Box 11"/>
          <p:cNvSpPr txBox="1">
            <a:spLocks noChangeArrowheads="1"/>
          </p:cNvSpPr>
          <p:nvPr/>
        </p:nvSpPr>
        <p:spPr bwMode="auto">
          <a:xfrm>
            <a:off x="7239000" y="3352800"/>
            <a:ext cx="1837011" cy="1190625"/>
          </a:xfrm>
          <a:prstGeom prst="rect">
            <a:avLst/>
          </a:prstGeom>
          <a:solidFill>
            <a:schemeClr val="accent1">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dirty="0">
                <a:solidFill>
                  <a:schemeClr val="bg1"/>
                </a:solidFill>
                <a:ea typeface="ＭＳ Ｐゴシック" pitchFamily="-112" charset="-128"/>
                <a:cs typeface="Lucida Sans Unicode" pitchFamily="34" charset="0"/>
              </a:rPr>
              <a:t>Total Units</a:t>
            </a:r>
          </a:p>
          <a:p>
            <a:pPr>
              <a:defRPr/>
            </a:pPr>
            <a:endParaRPr lang="en-US" sz="1800" b="1" dirty="0">
              <a:solidFill>
                <a:schemeClr val="bg1"/>
              </a:solidFill>
              <a:latin typeface="Myriad Web Pro" pitchFamily="34" charset="0"/>
              <a:ea typeface="ＭＳ Ｐゴシック" pitchFamily="-112" charset="-128"/>
            </a:endParaRPr>
          </a:p>
          <a:p>
            <a:pPr>
              <a:defRPr/>
            </a:pPr>
            <a:endParaRPr lang="en-US" sz="1800" b="1" dirty="0">
              <a:solidFill>
                <a:schemeClr val="bg1"/>
              </a:solidFill>
              <a:latin typeface="Myriad Web Pro" pitchFamily="34" charset="0"/>
              <a:ea typeface="ＭＳ Ｐゴシック" pitchFamily="-112" charset="-128"/>
            </a:endParaRPr>
          </a:p>
          <a:p>
            <a:pPr>
              <a:defRPr/>
            </a:pPr>
            <a:endParaRPr lang="en-US" sz="1800" dirty="0">
              <a:solidFill>
                <a:srgbClr val="FFFFFF"/>
              </a:solidFill>
            </a:endParaRPr>
          </a:p>
        </p:txBody>
      </p:sp>
      <p:sp>
        <p:nvSpPr>
          <p:cNvPr id="12" name="TextBox 11"/>
          <p:cNvSpPr txBox="1"/>
          <p:nvPr/>
        </p:nvSpPr>
        <p:spPr>
          <a:xfrm>
            <a:off x="7467600" y="3810000"/>
            <a:ext cx="1366050" cy="366808"/>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sz="1800" b="1" dirty="0">
                <a:solidFill>
                  <a:schemeClr val="bg1"/>
                </a:solidFill>
                <a:latin typeface="Lucida Handwriting" pitchFamily="66" charset="0"/>
              </a:rPr>
              <a:t>235</a:t>
            </a:r>
          </a:p>
        </p:txBody>
      </p:sp>
      <p:sp>
        <p:nvSpPr>
          <p:cNvPr id="2056" name="Text Box 16"/>
          <p:cNvSpPr txBox="1">
            <a:spLocks noChangeArrowheads="1"/>
          </p:cNvSpPr>
          <p:nvPr/>
        </p:nvSpPr>
        <p:spPr bwMode="auto">
          <a:xfrm>
            <a:off x="7086600" y="2971800"/>
            <a:ext cx="1371600"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4" name="TextBox 13"/>
          <p:cNvSpPr txBox="1"/>
          <p:nvPr/>
        </p:nvSpPr>
        <p:spPr>
          <a:xfrm>
            <a:off x="7239000" y="4724400"/>
            <a:ext cx="1828800" cy="1200329"/>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dirty="0">
                <a:solidFill>
                  <a:schemeClr val="bg1"/>
                </a:solidFill>
                <a:ea typeface="ＭＳ Ｐゴシック" pitchFamily="-112" charset="-128"/>
                <a:cs typeface="Lucida Sans Unicode" pitchFamily="34" charset="0"/>
              </a:rPr>
              <a:t>Full Capacity</a:t>
            </a:r>
          </a:p>
          <a:p>
            <a:pPr>
              <a:defRPr/>
            </a:pPr>
            <a:endParaRPr lang="en-US" sz="1800" b="1" dirty="0">
              <a:solidFill>
                <a:schemeClr val="bg1"/>
              </a:solidFill>
              <a:latin typeface="Myriad Web Pro" pitchFamily="34" charset="0"/>
              <a:ea typeface="ＭＳ Ｐゴシック" pitchFamily="-112" charset="-128"/>
            </a:endParaRPr>
          </a:p>
          <a:p>
            <a:pPr>
              <a:defRPr/>
            </a:pPr>
            <a:endParaRPr lang="en-US" sz="1800" b="1" dirty="0">
              <a:solidFill>
                <a:schemeClr val="bg1"/>
              </a:solidFill>
              <a:latin typeface="Myriad Web Pro" pitchFamily="34" charset="0"/>
              <a:ea typeface="ＭＳ Ｐゴシック" pitchFamily="-112" charset="-128"/>
            </a:endParaRPr>
          </a:p>
          <a:p>
            <a:pPr>
              <a:defRPr/>
            </a:pPr>
            <a:endParaRPr lang="en-US" sz="1800" dirty="0"/>
          </a:p>
        </p:txBody>
      </p:sp>
      <p:sp>
        <p:nvSpPr>
          <p:cNvPr id="15" name="TextBox 14"/>
          <p:cNvSpPr txBox="1"/>
          <p:nvPr/>
        </p:nvSpPr>
        <p:spPr>
          <a:xfrm>
            <a:off x="7391400" y="5257800"/>
            <a:ext cx="1524000" cy="369332"/>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sz="1800" b="1" dirty="0">
                <a:solidFill>
                  <a:schemeClr val="bg1"/>
                </a:solidFill>
                <a:latin typeface="Lucida Handwriting" pitchFamily="66" charset="0"/>
              </a:rPr>
              <a:t>600</a:t>
            </a:r>
          </a:p>
        </p:txBody>
      </p:sp>
      <p:sp>
        <p:nvSpPr>
          <p:cNvPr id="17" name="Text Box 11"/>
          <p:cNvSpPr txBox="1">
            <a:spLocks noChangeArrowheads="1"/>
          </p:cNvSpPr>
          <p:nvPr/>
        </p:nvSpPr>
        <p:spPr bwMode="auto">
          <a:xfrm>
            <a:off x="7239000" y="1752600"/>
            <a:ext cx="1837011" cy="1477328"/>
          </a:xfrm>
          <a:prstGeom prst="rect">
            <a:avLst/>
          </a:prstGeom>
          <a:solidFill>
            <a:schemeClr val="accent1">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dirty="0">
                <a:solidFill>
                  <a:schemeClr val="bg1"/>
                </a:solidFill>
                <a:ea typeface="ＭＳ Ｐゴシック" pitchFamily="-112" charset="-128"/>
                <a:cs typeface="Lucida Sans Unicode" pitchFamily="34" charset="0"/>
              </a:rPr>
              <a:t>Break-Even Units</a:t>
            </a:r>
          </a:p>
          <a:p>
            <a:pPr>
              <a:defRPr/>
            </a:pPr>
            <a:endParaRPr lang="en-US" sz="1800" b="1" dirty="0">
              <a:solidFill>
                <a:schemeClr val="bg1"/>
              </a:solidFill>
              <a:latin typeface="Myriad Web Pro" pitchFamily="34" charset="0"/>
              <a:ea typeface="ＭＳ Ｐゴシック" pitchFamily="-112" charset="-128"/>
            </a:endParaRPr>
          </a:p>
          <a:p>
            <a:pPr>
              <a:defRPr/>
            </a:pPr>
            <a:endParaRPr lang="en-US" sz="1800" b="1" dirty="0">
              <a:solidFill>
                <a:schemeClr val="bg1"/>
              </a:solidFill>
              <a:latin typeface="Myriad Web Pro" pitchFamily="34" charset="0"/>
              <a:ea typeface="ＭＳ Ｐゴシック" pitchFamily="-112" charset="-128"/>
            </a:endParaRPr>
          </a:p>
          <a:p>
            <a:pPr>
              <a:defRPr/>
            </a:pPr>
            <a:endParaRPr lang="en-US" sz="1800" dirty="0">
              <a:solidFill>
                <a:srgbClr val="FFFFFF"/>
              </a:solidFill>
            </a:endParaRPr>
          </a:p>
        </p:txBody>
      </p:sp>
      <p:sp>
        <p:nvSpPr>
          <p:cNvPr id="18" name="TextBox 17"/>
          <p:cNvSpPr txBox="1"/>
          <p:nvPr/>
        </p:nvSpPr>
        <p:spPr>
          <a:xfrm>
            <a:off x="7467600" y="2514600"/>
            <a:ext cx="1366050" cy="366808"/>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sz="1800" b="1" dirty="0">
                <a:solidFill>
                  <a:schemeClr val="bg1"/>
                </a:solidFill>
                <a:latin typeface="Lucida Handwriting" pitchFamily="66" charset="0"/>
              </a:rPr>
              <a:t>3</a:t>
            </a:r>
          </a:p>
        </p:txBody>
      </p:sp>
      <p:pic>
        <p:nvPicPr>
          <p:cNvPr id="2065" name="Picture 12" descr="NFTE_SmallTagLock_PantoneC.jpg"/>
          <p:cNvPicPr>
            <a:picLocks noChangeAspect="1"/>
          </p:cNvPicPr>
          <p:nvPr/>
        </p:nvPicPr>
        <p:blipFill>
          <a:blip r:embed="rId5"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marL="54864" algn="ctr" eaLnBrk="1" fontAlgn="auto" hangingPunct="1">
              <a:spcAft>
                <a:spcPts val="0"/>
              </a:spcAft>
              <a:defRPr/>
            </a:pPr>
            <a:r>
              <a:rPr sz="3200" dirty="0">
                <a:solidFill>
                  <a:schemeClr val="tx2">
                    <a:lumMod val="75000"/>
                  </a:schemeClr>
                </a:solidFill>
                <a:latin typeface="Lucida Handwriting" pitchFamily="66" charset="0"/>
                <a:ea typeface="ＭＳ Ｐゴシック" charset="-128"/>
              </a:rPr>
              <a:t>Projected Yearly Income Statement  </a:t>
            </a:r>
            <a:endParaRPr sz="3200" i="1" dirty="0">
              <a:solidFill>
                <a:schemeClr val="tx2">
                  <a:lumMod val="75000"/>
                </a:schemeClr>
              </a:solidFill>
              <a:latin typeface="Lucida Handwriting" pitchFamily="66" charset="0"/>
              <a:ea typeface="ＭＳ Ｐゴシック" charset="-128"/>
            </a:endParaRPr>
          </a:p>
        </p:txBody>
      </p:sp>
      <p:graphicFrame>
        <p:nvGraphicFramePr>
          <p:cNvPr id="47160" name="Group 56"/>
          <p:cNvGraphicFramePr>
            <a:graphicFrameLocks noGrp="1"/>
          </p:cNvGraphicFramePr>
          <p:nvPr>
            <p:ph idx="4294967295"/>
          </p:nvPr>
        </p:nvGraphicFramePr>
        <p:xfrm>
          <a:off x="1981200" y="1219200"/>
          <a:ext cx="5562600" cy="4968875"/>
        </p:xfrm>
        <a:graphic>
          <a:graphicData uri="http://schemas.openxmlformats.org/drawingml/2006/table">
            <a:tbl>
              <a:tblPr/>
              <a:tblGrid>
                <a:gridCol w="2811463"/>
                <a:gridCol w="2751137"/>
              </a:tblGrid>
              <a:tr h="40322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Selling Price Per Unit</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Lucida Handwriting" pitchFamily="66" charset="0"/>
                          <a:ea typeface="ＭＳ Ｐゴシック" charset="-128"/>
                          <a:cs typeface="Arial" charset="0"/>
                        </a:rPr>
                        <a:t>$150.00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476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 of Units Sold</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   235</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Total Sales</a:t>
                      </a:r>
                      <a:r>
                        <a:rPr kumimoji="0" lang="en-US" sz="1500" b="1" i="0" u="none" strike="noStrike" cap="none" normalizeH="0" baseline="0" dirty="0" smtClean="0">
                          <a:ln>
                            <a:noFill/>
                          </a:ln>
                          <a:solidFill>
                            <a:schemeClr val="bg1"/>
                          </a:solidFill>
                          <a:effectLst/>
                          <a:latin typeface="Lucida Sans Unicode" pitchFamily="34" charset="0"/>
                          <a:ea typeface="ＭＳ Ｐゴシック" charset="-128"/>
                          <a:cs typeface="Arial" charset="0"/>
                        </a:rPr>
                        <a:t>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$35,250.00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r>
              <a:tr h="344488">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    Total COGS </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$9,322.45</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5288">
                <a:tc>
                  <a:txBody>
                    <a:bodyPr/>
                    <a:lstStyle/>
                    <a:p>
                      <a:pPr marL="404813" marR="0" lvl="0" indent="-176213"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    Other Variable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$1,865.90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60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Total Variable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$11,188.35</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Sans Unicode" pitchFamily="34" charset="0"/>
                          <a:ea typeface="ＭＳ Ｐゴシック" charset="-128"/>
                          <a:cs typeface="Arial" charset="0"/>
                        </a:rPr>
                        <a:t>Gross Profit</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$24,061.65</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r>
              <a:tr h="344488">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    USAIIRD</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$3,487.32</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7213">
                <a:tc>
                  <a:txBody>
                    <a:bodyPr/>
                    <a:lstStyle/>
                    <a:p>
                      <a:pPr marL="22860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    Other Costs/Unforeseen</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$1,000.00</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48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Total Fixed Costs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$4,487.32</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Profit before Taxes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Arial" charset="0"/>
                        </a:rPr>
                        <a:t>$19,574.33</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Arial" charset="0"/>
                        </a:rPr>
                        <a:t>Less Estimated Taxes</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Handwriting" pitchFamily="66" charset="0"/>
                          <a:ea typeface="ＭＳ Ｐゴシック" charset="-128"/>
                          <a:cs typeface="Arial" charset="0"/>
                        </a:rPr>
                        <a:t>$4,893.58</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smtClean="0">
                          <a:ln>
                            <a:noFill/>
                          </a:ln>
                          <a:solidFill>
                            <a:schemeClr val="bg1"/>
                          </a:solidFill>
                          <a:effectLst/>
                          <a:latin typeface="Lucida Sans Unicode" pitchFamily="34" charset="0"/>
                          <a:ea typeface="ＭＳ Ｐゴシック" charset="-128"/>
                          <a:cs typeface="Arial" charset="0"/>
                        </a:rPr>
                        <a:t>Net Profit</a:t>
                      </a:r>
                    </a:p>
                  </a:txBody>
                  <a:tcP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228600" marR="0" lvl="0" indent="-22860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Lucida Handwriting" pitchFamily="66" charset="0"/>
                          <a:ea typeface="ＭＳ Ｐゴシック" charset="-128"/>
                          <a:cs typeface="Arial" charset="0"/>
                        </a:rPr>
                        <a:t>$14,680.75</a:t>
                      </a:r>
                    </a:p>
                  </a:txBody>
                  <a:tcP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pic>
        <p:nvPicPr>
          <p:cNvPr id="47151"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73" name="Group 45"/>
          <p:cNvGraphicFramePr>
            <a:graphicFrameLocks noGrp="1"/>
          </p:cNvGraphicFramePr>
          <p:nvPr>
            <p:ph idx="4294967295"/>
          </p:nvPr>
        </p:nvGraphicFramePr>
        <p:xfrm>
          <a:off x="685800" y="1447800"/>
          <a:ext cx="7848600" cy="3144838"/>
        </p:xfrm>
        <a:graphic>
          <a:graphicData uri="http://schemas.openxmlformats.org/drawingml/2006/table">
            <a:tbl>
              <a:tblPr/>
              <a:tblGrid>
                <a:gridCol w="2601335"/>
                <a:gridCol w="2607281"/>
                <a:gridCol w="2639984"/>
              </a:tblGrid>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yriad Web Pro" pitchFamily="34" charset="0"/>
                          <a:ea typeface="ＭＳ Ｐゴシック" charset="-128"/>
                          <a:cs typeface="Arial" charset="0"/>
                        </a:rPr>
                        <a:t>Item</a:t>
                      </a:r>
                    </a:p>
                  </a:txBody>
                  <a:tcPr anchor="ctr" horzOverflow="overflow">
                    <a:lnL w="28575" cap="flat" cmpd="sng" algn="ctr">
                      <a:solidFill>
                        <a:srgbClr val="777777"/>
                      </a:solidFill>
                      <a:prstDash val="solid"/>
                      <a:round/>
                      <a:headEnd type="none" w="med" len="med"/>
                      <a:tailEnd type="none" w="med" len="med"/>
                    </a:lnL>
                    <a:lnR>
                      <a:noFill/>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yriad Web Pro" pitchFamily="34" charset="0"/>
                          <a:ea typeface="ＭＳ Ｐゴシック" charset="-128"/>
                          <a:cs typeface="Arial" charset="0"/>
                        </a:rPr>
                        <a:t>Where I will buy this?</a:t>
                      </a:r>
                    </a:p>
                  </a:txBody>
                  <a:tcPr anchor="ctr" horzOverflow="overflow">
                    <a:lnL>
                      <a:noFill/>
                    </a:lnL>
                    <a:lnR>
                      <a:noFill/>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yriad Web Pro" pitchFamily="34" charset="0"/>
                          <a:ea typeface="ＭＳ Ｐゴシック" charset="-128"/>
                          <a:cs typeface="Arial" charset="0"/>
                        </a:rPr>
                        <a:t>Cost of Item</a:t>
                      </a:r>
                    </a:p>
                  </a:txBody>
                  <a:tcPr anchor="ctr" horzOverflow="overflow">
                    <a:lnL>
                      <a:noFill/>
                    </a:lnL>
                    <a:lnR w="28575" cap="flat" cmpd="sng" algn="ctr">
                      <a:solidFill>
                        <a:srgbClr val="777777"/>
                      </a:solidFill>
                      <a:prstDash val="solid"/>
                      <a:round/>
                      <a:headEnd type="none" w="med" len="med"/>
                      <a:tailEnd type="none" w="med" len="med"/>
                    </a:lnR>
                    <a:lnT w="28575" cap="flat" cmpd="sng" algn="ctr">
                      <a:solidFill>
                        <a:srgbClr val="777777"/>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778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Lucida Sans Unicode" pitchFamily="34" charset="0"/>
                        </a:rPr>
                        <a:t>Lens tint kit</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ＭＳ Ｐゴシック" charset="-128"/>
                          <a:cs typeface="Lucida Sans Unicode" pitchFamily="34" charset="0"/>
                        </a:rPr>
                        <a:t>www.amazon.com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Lucida Sans Unicode" pitchFamily="34" charset="0"/>
                        </a:rPr>
                        <a:t>$9.62</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763">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ＭＳ Ｐゴシック" charset="-128"/>
                          <a:cs typeface="Lucida Sans Unicode" pitchFamily="34" charset="0"/>
                        </a:rPr>
                        <a:t>Prescription eye glasses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Lucida Sans Unicode" pitchFamily="34" charset="0"/>
                        </a:rPr>
                        <a:t>www.amazon.com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Lucida Sans Unicode" pitchFamily="34" charset="0"/>
                        </a:rPr>
                        <a:t>$31.99</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624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Lucida Sans Unicode" pitchFamily="34" charset="0"/>
                        </a:rPr>
                        <a:t>Glasses case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Lucida Sans Unicode" pitchFamily="34" charset="0"/>
                        </a:rPr>
                        <a:t>www.myeyeglasscase.com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Lucida Sans Unicode" pitchFamily="34" charset="0"/>
                        </a:rPr>
                        <a:t>$4.25</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83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Lucida Sans Unicode" pitchFamily="34" charset="0"/>
                        </a:rPr>
                        <a:t>Business cards</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smtClean="0">
                          <a:ln>
                            <a:noFill/>
                          </a:ln>
                          <a:solidFill>
                            <a:schemeClr val="tx1"/>
                          </a:solidFill>
                          <a:effectLst/>
                          <a:latin typeface="Lucida Sans Unicode" pitchFamily="34" charset="0"/>
                          <a:ea typeface="ＭＳ Ｐゴシック" charset="-128"/>
                          <a:cs typeface="Lucida Sans Unicode" pitchFamily="34" charset="0"/>
                        </a:rPr>
                        <a:t>www.123print.com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Handwriting" pitchFamily="66" charset="0"/>
                          <a:ea typeface="ＭＳ Ｐゴシック" charset="-128"/>
                          <a:cs typeface="Lucida Sans Unicode" pitchFamily="34" charset="0"/>
                        </a:rPr>
                        <a:t>$20.00</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7188">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Myriad Web Pro" pitchFamily="34" charset="0"/>
                          <a:ea typeface="ＭＳ Ｐゴシック" charset="-128"/>
                          <a:cs typeface="Arial" charset="0"/>
                        </a:rPr>
                        <a:t>CASH RESERVE</a:t>
                      </a:r>
                    </a:p>
                  </a:txBody>
                  <a:tcPr anchor="ctr" horzOverflow="overflow">
                    <a:lnL w="28575" cap="flat" cmpd="sng" algn="ctr">
                      <a:solidFill>
                        <a:srgbClr val="77777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Handwriting" pitchFamily="66" charset="0"/>
                          <a:ea typeface="ＭＳ Ｐゴシック" charset="-128"/>
                          <a:cs typeface="Arial" charset="0"/>
                        </a:rPr>
                        <a:t>$871.83</a:t>
                      </a:r>
                    </a:p>
                  </a:txBody>
                  <a:tcPr anchor="ctr" horzOverflow="overflow">
                    <a:lnL w="12700" cap="flat" cmpd="sng" algn="ctr">
                      <a:solidFill>
                        <a:schemeClr val="tx1"/>
                      </a:solidFill>
                      <a:prstDash val="solid"/>
                      <a:round/>
                      <a:headEnd type="none" w="med" len="med"/>
                      <a:tailEnd type="none" w="med" len="med"/>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r>
              <a:tr h="477838">
                <a:tc gridSpan="2">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Myriad Web Pro" pitchFamily="34" charset="0"/>
                          <a:ea typeface="ＭＳ Ｐゴシック" charset="-128"/>
                          <a:cs typeface="Arial" charset="0"/>
                        </a:rPr>
                        <a:t>Estimated TOTAL START-UP INVESTMENT</a:t>
                      </a:r>
                    </a:p>
                  </a:txBody>
                  <a:tcPr anchor="ctr" horzOverflow="overflow">
                    <a:lnL w="28575" cap="flat" cmpd="sng" algn="ctr">
                      <a:solidFill>
                        <a:srgbClr val="777777"/>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sz="1500" b="1" i="0" u="none" strike="noStrike" cap="none" normalizeH="0" baseline="0" dirty="0" smtClean="0">
                          <a:ln>
                            <a:noFill/>
                          </a:ln>
                          <a:solidFill>
                            <a:schemeClr val="bg1"/>
                          </a:solidFill>
                          <a:effectLst/>
                          <a:latin typeface="Lucida Handwriting" pitchFamily="66" charset="0"/>
                          <a:ea typeface="ＭＳ Ｐゴシック" charset="-128"/>
                          <a:cs typeface="Arial" charset="0"/>
                        </a:rPr>
                        <a:t>$937.49</a:t>
                      </a:r>
                    </a:p>
                  </a:txBody>
                  <a:tcPr anchor="ctr" horzOverflow="overflow">
                    <a:lnL>
                      <a:noFill/>
                    </a:lnL>
                    <a:lnR w="28575" cap="flat" cmpd="sng" algn="ctr">
                      <a:solidFill>
                        <a:srgbClr val="777777"/>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777777"/>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46114" name="Title 1"/>
          <p:cNvSpPr>
            <a:spLocks/>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en-US" sz="3600" dirty="0">
                <a:solidFill>
                  <a:schemeClr val="accent1">
                    <a:lumMod val="60000"/>
                    <a:lumOff val="40000"/>
                  </a:schemeClr>
                </a:solidFill>
                <a:effectLst>
                  <a:outerShdw blurRad="38100" dist="38100" dir="2700000" algn="tl">
                    <a:srgbClr val="000000">
                      <a:alpha val="43137"/>
                    </a:srgbClr>
                  </a:outerShdw>
                </a:effectLst>
                <a:latin typeface="Lucida Handwriting" pitchFamily="66" charset="0"/>
                <a:ea typeface="ＭＳ Ｐゴシック" charset="-128"/>
              </a:rPr>
              <a:t>Start-up</a:t>
            </a:r>
            <a:r>
              <a:rPr lang="en-US" sz="3600" dirty="0">
                <a:solidFill>
                  <a:schemeClr val="accent1"/>
                </a:solidFill>
                <a:effectLst>
                  <a:outerShdw blurRad="38100" dist="38100" dir="2700000" algn="tl">
                    <a:srgbClr val="000000">
                      <a:alpha val="43137"/>
                    </a:srgbClr>
                  </a:outerShdw>
                </a:effectLst>
                <a:latin typeface="Lucida Handwriting" pitchFamily="66" charset="0"/>
                <a:ea typeface="ＭＳ Ｐゴシック" charset="-128"/>
              </a:rPr>
              <a:t> </a:t>
            </a:r>
            <a:r>
              <a:rPr lang="en-US" sz="3600" dirty="0">
                <a:solidFill>
                  <a:schemeClr val="accent1">
                    <a:lumMod val="60000"/>
                    <a:lumOff val="40000"/>
                  </a:schemeClr>
                </a:solidFill>
                <a:effectLst>
                  <a:outerShdw blurRad="38100" dist="38100" dir="2700000" algn="tl">
                    <a:srgbClr val="000000">
                      <a:alpha val="43137"/>
                    </a:srgbClr>
                  </a:outerShdw>
                </a:effectLst>
                <a:latin typeface="Lucida Handwriting" pitchFamily="66" charset="0"/>
                <a:ea typeface="ＭＳ Ｐゴシック" charset="-128"/>
              </a:rPr>
              <a:t>Investment</a:t>
            </a:r>
          </a:p>
        </p:txBody>
      </p:sp>
      <p:sp>
        <p:nvSpPr>
          <p:cNvPr id="50211" name="AutoShape 252"/>
          <p:cNvSpPr>
            <a:spLocks noChangeArrowheads="1"/>
          </p:cNvSpPr>
          <p:nvPr/>
        </p:nvSpPr>
        <p:spPr bwMode="auto">
          <a:xfrm>
            <a:off x="685800" y="4953000"/>
            <a:ext cx="2362200" cy="762000"/>
          </a:xfrm>
          <a:prstGeom prst="roundRect">
            <a:avLst>
              <a:gd name="adj" fmla="val 16667"/>
            </a:avLst>
          </a:prstGeom>
          <a:solidFill>
            <a:schemeClr val="accent1">
              <a:lumMod val="60000"/>
              <a:lumOff val="40000"/>
            </a:schemeClr>
          </a:solidFill>
          <a:ln w="9525">
            <a:solidFill>
              <a:schemeClr val="tx1"/>
            </a:solidFill>
            <a:round/>
            <a:headEnd/>
            <a:tailEnd/>
          </a:ln>
        </p:spPr>
        <p:txBody>
          <a:bodyPr anchor="ctr"/>
          <a:lstStyle/>
          <a:p>
            <a:pPr algn="ctr">
              <a:defRPr/>
            </a:pPr>
            <a:r>
              <a:rPr lang="en-US" sz="1600" b="1">
                <a:solidFill>
                  <a:schemeClr val="bg1"/>
                </a:solidFill>
                <a:latin typeface="Lucida Handwriting" pitchFamily="66" charset="0"/>
              </a:rPr>
              <a:t>96 hrs</a:t>
            </a:r>
          </a:p>
        </p:txBody>
      </p:sp>
      <p:sp>
        <p:nvSpPr>
          <p:cNvPr id="50212" name="AutoShape 254"/>
          <p:cNvSpPr>
            <a:spLocks noChangeArrowheads="1"/>
          </p:cNvSpPr>
          <p:nvPr/>
        </p:nvSpPr>
        <p:spPr bwMode="auto">
          <a:xfrm>
            <a:off x="6248400" y="4953000"/>
            <a:ext cx="2362200" cy="762000"/>
          </a:xfrm>
          <a:prstGeom prst="roundRect">
            <a:avLst>
              <a:gd name="adj" fmla="val 16667"/>
            </a:avLst>
          </a:prstGeom>
          <a:solidFill>
            <a:schemeClr val="accent1">
              <a:lumMod val="60000"/>
              <a:lumOff val="40000"/>
            </a:schemeClr>
          </a:solidFill>
          <a:ln w="9525">
            <a:solidFill>
              <a:schemeClr val="tx1"/>
            </a:solidFill>
            <a:round/>
            <a:headEnd/>
            <a:tailEnd/>
          </a:ln>
        </p:spPr>
        <p:txBody>
          <a:bodyPr wrap="none" anchor="ctr"/>
          <a:lstStyle/>
          <a:p>
            <a:pPr algn="ctr">
              <a:defRPr/>
            </a:pPr>
            <a:r>
              <a:rPr lang="en-US" sz="1600" b="1">
                <a:solidFill>
                  <a:schemeClr val="bg1"/>
                </a:solidFill>
                <a:latin typeface="Lucida Handwriting" pitchFamily="66" charset="0"/>
              </a:rPr>
              <a:t>$792.00</a:t>
            </a:r>
          </a:p>
        </p:txBody>
      </p:sp>
      <p:sp>
        <p:nvSpPr>
          <p:cNvPr id="50213" name="AutoShape 254"/>
          <p:cNvSpPr>
            <a:spLocks noChangeArrowheads="1"/>
          </p:cNvSpPr>
          <p:nvPr/>
        </p:nvSpPr>
        <p:spPr bwMode="auto">
          <a:xfrm>
            <a:off x="3505200" y="4953000"/>
            <a:ext cx="2362200" cy="762000"/>
          </a:xfrm>
          <a:prstGeom prst="roundRect">
            <a:avLst>
              <a:gd name="adj" fmla="val 16667"/>
            </a:avLst>
          </a:prstGeom>
          <a:solidFill>
            <a:schemeClr val="accent1">
              <a:lumMod val="60000"/>
              <a:lumOff val="40000"/>
            </a:schemeClr>
          </a:solidFill>
          <a:ln w="9525">
            <a:solidFill>
              <a:schemeClr val="tx1"/>
            </a:solidFill>
            <a:round/>
            <a:headEnd/>
            <a:tailEnd/>
          </a:ln>
        </p:spPr>
        <p:txBody>
          <a:bodyPr wrap="none" anchor="ctr"/>
          <a:lstStyle/>
          <a:p>
            <a:pPr algn="ctr">
              <a:defRPr/>
            </a:pPr>
            <a:r>
              <a:rPr lang="en-US" sz="1600" b="1">
                <a:solidFill>
                  <a:schemeClr val="bg1"/>
                </a:solidFill>
                <a:latin typeface="Lucida Handwriting" pitchFamily="66" charset="0"/>
              </a:rPr>
              <a:t>$8.25</a:t>
            </a:r>
          </a:p>
        </p:txBody>
      </p:sp>
      <p:sp>
        <p:nvSpPr>
          <p:cNvPr id="48166" name="Text Box 253"/>
          <p:cNvSpPr txBox="1">
            <a:spLocks noChangeArrowheads="1"/>
          </p:cNvSpPr>
          <p:nvPr/>
        </p:nvSpPr>
        <p:spPr bwMode="auto">
          <a:xfrm>
            <a:off x="3124200" y="5181600"/>
            <a:ext cx="304800" cy="366713"/>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Lucida Handwriting" pitchFamily="66" charset="0"/>
              </a:rPr>
              <a:t>x</a:t>
            </a:r>
          </a:p>
        </p:txBody>
      </p:sp>
      <p:sp>
        <p:nvSpPr>
          <p:cNvPr id="48167" name="Text Box 254"/>
          <p:cNvSpPr txBox="1">
            <a:spLocks noChangeArrowheads="1"/>
          </p:cNvSpPr>
          <p:nvPr/>
        </p:nvSpPr>
        <p:spPr bwMode="auto">
          <a:xfrm>
            <a:off x="5867400" y="5181600"/>
            <a:ext cx="304800" cy="366713"/>
          </a:xfrm>
          <a:prstGeom prst="rect">
            <a:avLst/>
          </a:prstGeom>
          <a:noFill/>
          <a:ln w="9525">
            <a:noFill/>
            <a:miter lim="800000"/>
            <a:headEnd/>
            <a:tailEnd/>
          </a:ln>
        </p:spPr>
        <p:txBody>
          <a:bodyPr>
            <a:spAutoFit/>
          </a:bodyPr>
          <a:lstStyle/>
          <a:p>
            <a:pPr>
              <a:spcBef>
                <a:spcPct val="50000"/>
              </a:spcBef>
            </a:pPr>
            <a:r>
              <a:rPr lang="en-US" sz="1800">
                <a:solidFill>
                  <a:schemeClr val="bg1"/>
                </a:solidFill>
                <a:latin typeface="Lucida Handwriting" pitchFamily="66" charset="0"/>
              </a:rPr>
              <a:t>=</a:t>
            </a:r>
          </a:p>
        </p:txBody>
      </p:sp>
      <p:pic>
        <p:nvPicPr>
          <p:cNvPr id="48168" name="Picture 9"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grpSp>
        <p:nvGrpSpPr>
          <p:cNvPr id="2" name="Group 48"/>
          <p:cNvGrpSpPr>
            <a:grpSpLocks noChangeAspect="1"/>
          </p:cNvGrpSpPr>
          <p:nvPr/>
        </p:nvGrpSpPr>
        <p:grpSpPr bwMode="auto">
          <a:xfrm>
            <a:off x="6705600" y="5943600"/>
            <a:ext cx="2057400" cy="325438"/>
            <a:chOff x="4224" y="3744"/>
            <a:chExt cx="1165" cy="205"/>
          </a:xfrm>
          <a:solidFill>
            <a:schemeClr val="accent1">
              <a:lumMod val="60000"/>
              <a:lumOff val="40000"/>
            </a:schemeClr>
          </a:solidFill>
        </p:grpSpPr>
        <p:sp>
          <p:nvSpPr>
            <p:cNvPr id="50218" name="AutoShape 47"/>
            <p:cNvSpPr>
              <a:spLocks noChangeAspect="1" noChangeArrowheads="1" noTextEdit="1"/>
            </p:cNvSpPr>
            <p:nvPr/>
          </p:nvSpPr>
          <p:spPr bwMode="auto">
            <a:xfrm>
              <a:off x="4224" y="3744"/>
              <a:ext cx="1165" cy="205"/>
            </a:xfrm>
            <a:prstGeom prst="rect">
              <a:avLst/>
            </a:prstGeom>
            <a:grpFill/>
            <a:ln w="9525">
              <a:noFill/>
              <a:miter lim="800000"/>
              <a:headEnd/>
              <a:tailEnd/>
            </a:ln>
          </p:spPr>
          <p:txBody>
            <a:bodyPr/>
            <a:lstStyle/>
            <a:p>
              <a:pPr>
                <a:defRPr/>
              </a:pPr>
              <a:endParaRPr lang="en-US">
                <a:solidFill>
                  <a:schemeClr val="bg1"/>
                </a:solidFill>
                <a:latin typeface="Lucida Handwriting" pitchFamily="66" charset="0"/>
              </a:endParaRPr>
            </a:p>
          </p:txBody>
        </p:sp>
        <p:grpSp>
          <p:nvGrpSpPr>
            <p:cNvPr id="3" name="Group 51"/>
            <p:cNvGrpSpPr>
              <a:grpSpLocks/>
            </p:cNvGrpSpPr>
            <p:nvPr/>
          </p:nvGrpSpPr>
          <p:grpSpPr bwMode="auto">
            <a:xfrm>
              <a:off x="4226" y="3746"/>
              <a:ext cx="1152" cy="192"/>
              <a:chOff x="4226" y="3746"/>
              <a:chExt cx="1152" cy="192"/>
            </a:xfrm>
            <a:grpFill/>
          </p:grpSpPr>
          <p:sp>
            <p:nvSpPr>
              <p:cNvPr id="50221" name="Freeform 49"/>
              <p:cNvSpPr>
                <a:spLocks/>
              </p:cNvSpPr>
              <p:nvPr/>
            </p:nvSpPr>
            <p:spPr bwMode="auto">
              <a:xfrm>
                <a:off x="4226" y="3746"/>
                <a:ext cx="1152" cy="192"/>
              </a:xfrm>
              <a:custGeom>
                <a:avLst/>
                <a:gdLst>
                  <a:gd name="T0" fmla="*/ 8 w 4800"/>
                  <a:gd name="T1" fmla="*/ 0 h 800"/>
                  <a:gd name="T2" fmla="*/ 0 w 4800"/>
                  <a:gd name="T3" fmla="*/ 8 h 800"/>
                  <a:gd name="T4" fmla="*/ 0 w 4800"/>
                  <a:gd name="T5" fmla="*/ 38 h 800"/>
                  <a:gd name="T6" fmla="*/ 8 w 4800"/>
                  <a:gd name="T7" fmla="*/ 46 h 800"/>
                  <a:gd name="T8" fmla="*/ 269 w 4800"/>
                  <a:gd name="T9" fmla="*/ 46 h 800"/>
                  <a:gd name="T10" fmla="*/ 276 w 4800"/>
                  <a:gd name="T11" fmla="*/ 38 h 800"/>
                  <a:gd name="T12" fmla="*/ 276 w 4800"/>
                  <a:gd name="T13" fmla="*/ 8 h 800"/>
                  <a:gd name="T14" fmla="*/ 269 w 4800"/>
                  <a:gd name="T15" fmla="*/ 0 h 800"/>
                  <a:gd name="T16" fmla="*/ 8 w 4800"/>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00"/>
                  <a:gd name="T28" fmla="*/ 0 h 800"/>
                  <a:gd name="T29" fmla="*/ 4800 w 4800"/>
                  <a:gd name="T30" fmla="*/ 800 h 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00" h="800">
                    <a:moveTo>
                      <a:pt x="134" y="0"/>
                    </a:moveTo>
                    <a:cubicBezTo>
                      <a:pt x="60" y="0"/>
                      <a:pt x="0" y="60"/>
                      <a:pt x="0" y="134"/>
                    </a:cubicBezTo>
                    <a:lnTo>
                      <a:pt x="0" y="667"/>
                    </a:lnTo>
                    <a:cubicBezTo>
                      <a:pt x="0" y="741"/>
                      <a:pt x="60" y="800"/>
                      <a:pt x="134" y="800"/>
                    </a:cubicBezTo>
                    <a:lnTo>
                      <a:pt x="4667" y="800"/>
                    </a:lnTo>
                    <a:cubicBezTo>
                      <a:pt x="4741" y="800"/>
                      <a:pt x="4800" y="741"/>
                      <a:pt x="4800" y="667"/>
                    </a:cubicBezTo>
                    <a:lnTo>
                      <a:pt x="4800" y="134"/>
                    </a:lnTo>
                    <a:cubicBezTo>
                      <a:pt x="4800" y="60"/>
                      <a:pt x="4741" y="0"/>
                      <a:pt x="4667" y="0"/>
                    </a:cubicBezTo>
                    <a:lnTo>
                      <a:pt x="134" y="0"/>
                    </a:lnTo>
                    <a:close/>
                  </a:path>
                </a:pathLst>
              </a:custGeom>
              <a:grpFill/>
              <a:ln w="0">
                <a:noFill/>
                <a:prstDash val="solid"/>
                <a:round/>
                <a:headEnd/>
                <a:tailEnd/>
              </a:ln>
            </p:spPr>
            <p:txBody>
              <a:bodyPr/>
              <a:lstStyle/>
              <a:p>
                <a:pPr>
                  <a:defRPr/>
                </a:pPr>
                <a:endParaRPr lang="en-US">
                  <a:solidFill>
                    <a:schemeClr val="bg1"/>
                  </a:solidFill>
                  <a:latin typeface="Lucida Handwriting" pitchFamily="66" charset="0"/>
                </a:endParaRPr>
              </a:p>
            </p:txBody>
          </p:sp>
          <p:sp>
            <p:nvSpPr>
              <p:cNvPr id="50222" name="Freeform 50"/>
              <p:cNvSpPr>
                <a:spLocks/>
              </p:cNvSpPr>
              <p:nvPr/>
            </p:nvSpPr>
            <p:spPr bwMode="auto">
              <a:xfrm>
                <a:off x="4226" y="3746"/>
                <a:ext cx="1152" cy="192"/>
              </a:xfrm>
              <a:custGeom>
                <a:avLst/>
                <a:gdLst>
                  <a:gd name="T0" fmla="*/ 8 w 4800"/>
                  <a:gd name="T1" fmla="*/ 0 h 800"/>
                  <a:gd name="T2" fmla="*/ 0 w 4800"/>
                  <a:gd name="T3" fmla="*/ 8 h 800"/>
                  <a:gd name="T4" fmla="*/ 0 w 4800"/>
                  <a:gd name="T5" fmla="*/ 38 h 800"/>
                  <a:gd name="T6" fmla="*/ 8 w 4800"/>
                  <a:gd name="T7" fmla="*/ 46 h 800"/>
                  <a:gd name="T8" fmla="*/ 269 w 4800"/>
                  <a:gd name="T9" fmla="*/ 46 h 800"/>
                  <a:gd name="T10" fmla="*/ 276 w 4800"/>
                  <a:gd name="T11" fmla="*/ 38 h 800"/>
                  <a:gd name="T12" fmla="*/ 276 w 4800"/>
                  <a:gd name="T13" fmla="*/ 8 h 800"/>
                  <a:gd name="T14" fmla="*/ 269 w 4800"/>
                  <a:gd name="T15" fmla="*/ 0 h 800"/>
                  <a:gd name="T16" fmla="*/ 8 w 4800"/>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00"/>
                  <a:gd name="T28" fmla="*/ 0 h 800"/>
                  <a:gd name="T29" fmla="*/ 4800 w 4800"/>
                  <a:gd name="T30" fmla="*/ 800 h 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00" h="800">
                    <a:moveTo>
                      <a:pt x="134" y="0"/>
                    </a:moveTo>
                    <a:cubicBezTo>
                      <a:pt x="60" y="0"/>
                      <a:pt x="0" y="60"/>
                      <a:pt x="0" y="134"/>
                    </a:cubicBezTo>
                    <a:lnTo>
                      <a:pt x="0" y="667"/>
                    </a:lnTo>
                    <a:cubicBezTo>
                      <a:pt x="0" y="741"/>
                      <a:pt x="60" y="800"/>
                      <a:pt x="134" y="800"/>
                    </a:cubicBezTo>
                    <a:lnTo>
                      <a:pt x="4667" y="800"/>
                    </a:lnTo>
                    <a:cubicBezTo>
                      <a:pt x="4741" y="800"/>
                      <a:pt x="4800" y="741"/>
                      <a:pt x="4800" y="667"/>
                    </a:cubicBezTo>
                    <a:lnTo>
                      <a:pt x="4800" y="134"/>
                    </a:lnTo>
                    <a:cubicBezTo>
                      <a:pt x="4800" y="60"/>
                      <a:pt x="4741" y="0"/>
                      <a:pt x="4667" y="0"/>
                    </a:cubicBezTo>
                    <a:lnTo>
                      <a:pt x="134" y="0"/>
                    </a:lnTo>
                    <a:close/>
                  </a:path>
                </a:pathLst>
              </a:custGeom>
              <a:grpFill/>
              <a:ln w="9525" cap="rnd">
                <a:noFill/>
                <a:prstDash val="solid"/>
                <a:round/>
                <a:headEnd/>
                <a:tailEnd/>
              </a:ln>
            </p:spPr>
            <p:txBody>
              <a:bodyPr/>
              <a:lstStyle/>
              <a:p>
                <a:pPr>
                  <a:defRPr/>
                </a:pPr>
                <a:endParaRPr lang="en-US">
                  <a:solidFill>
                    <a:schemeClr val="bg1"/>
                  </a:solidFill>
                  <a:latin typeface="Lucida Handwriting" pitchFamily="66" charset="0"/>
                </a:endParaRPr>
              </a:p>
            </p:txBody>
          </p:sp>
        </p:grpSp>
        <p:sp>
          <p:nvSpPr>
            <p:cNvPr id="48180" name="Rectangle 52"/>
            <p:cNvSpPr>
              <a:spLocks noChangeArrowheads="1"/>
            </p:cNvSpPr>
            <p:nvPr/>
          </p:nvSpPr>
          <p:spPr bwMode="auto">
            <a:xfrm>
              <a:off x="4224" y="3792"/>
              <a:ext cx="1165" cy="155"/>
            </a:xfrm>
            <a:prstGeom prst="rect">
              <a:avLst/>
            </a:prstGeom>
            <a:grpFill/>
            <a:ln w="9525">
              <a:noFill/>
              <a:miter lim="800000"/>
              <a:headEnd/>
              <a:tailEnd/>
            </a:ln>
          </p:spPr>
          <p:txBody>
            <a:bodyPr lIns="0" tIns="0" rIns="0" bIns="0">
              <a:spAutoFit/>
            </a:bodyPr>
            <a:lstStyle/>
            <a:p>
              <a:pPr>
                <a:defRPr/>
              </a:pPr>
              <a:r>
                <a:rPr lang="en-US" sz="1600" b="1" dirty="0">
                  <a:solidFill>
                    <a:schemeClr val="bg1"/>
                  </a:solidFill>
                  <a:latin typeface="Lucida Handwriting" pitchFamily="66" charset="0"/>
                </a:rPr>
                <a:t>Total: $1,729.49</a:t>
              </a:r>
              <a:endParaRPr lang="en-US" b="1" dirty="0">
                <a:solidFill>
                  <a:schemeClr val="bg1"/>
                </a:solidFill>
                <a:latin typeface="Lucida Handwriting" pitchFamily="66"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ounded Rectangle 15"/>
          <p:cNvSpPr>
            <a:spLocks noChangeArrowheads="1"/>
          </p:cNvSpPr>
          <p:nvPr/>
        </p:nvSpPr>
        <p:spPr bwMode="auto">
          <a:xfrm>
            <a:off x="5029200" y="1447800"/>
            <a:ext cx="3505200" cy="1828800"/>
          </a:xfrm>
          <a:prstGeom prst="roundRect">
            <a:avLst>
              <a:gd name="adj" fmla="val 16667"/>
            </a:avLst>
          </a:prstGeom>
          <a:solidFill>
            <a:schemeClr val="bg1"/>
          </a:solidFill>
          <a:ln w="54991" cmpd="thickThin" algn="ctr">
            <a:solidFill>
              <a:schemeClr val="accent1">
                <a:lumMod val="60000"/>
                <a:lumOff val="40000"/>
              </a:schemeClr>
            </a:solidFill>
            <a:round/>
            <a:headEnd/>
            <a:tailEnd/>
          </a:ln>
        </p:spPr>
        <p:txBody>
          <a:bodyPr anchor="ctr"/>
          <a:lstStyle/>
          <a:p>
            <a:pPr algn="ctr">
              <a:defRPr/>
            </a:pPr>
            <a:endParaRPr lang="en-US" sz="1800">
              <a:solidFill>
                <a:schemeClr val="bg1"/>
              </a:solidFill>
              <a:latin typeface="Lucida Handwriting" pitchFamily="66" charset="0"/>
            </a:endParaRPr>
          </a:p>
        </p:txBody>
      </p:sp>
      <p:sp>
        <p:nvSpPr>
          <p:cNvPr id="26" name="Rounded Rectangle 25"/>
          <p:cNvSpPr>
            <a:spLocks noChangeArrowheads="1"/>
          </p:cNvSpPr>
          <p:nvPr/>
        </p:nvSpPr>
        <p:spPr bwMode="auto">
          <a:xfrm>
            <a:off x="5105400" y="3733800"/>
            <a:ext cx="3505200" cy="1828800"/>
          </a:xfrm>
          <a:prstGeom prst="roundRect">
            <a:avLst>
              <a:gd name="adj" fmla="val 16667"/>
            </a:avLst>
          </a:prstGeom>
          <a:solidFill>
            <a:schemeClr val="bg1"/>
          </a:solidFill>
          <a:ln w="54991" cmpd="thickThin" algn="ctr">
            <a:solidFill>
              <a:schemeClr val="accent1">
                <a:lumMod val="60000"/>
                <a:lumOff val="40000"/>
              </a:schemeClr>
            </a:solidFill>
            <a:round/>
            <a:headEnd/>
            <a:tailEnd/>
          </a:ln>
        </p:spPr>
        <p:txBody>
          <a:bodyPr anchor="ctr"/>
          <a:lstStyle/>
          <a:p>
            <a:pPr algn="ctr">
              <a:defRPr/>
            </a:pPr>
            <a:endParaRPr lang="en-US" sz="1800">
              <a:solidFill>
                <a:schemeClr val="bg1"/>
              </a:solidFill>
              <a:latin typeface="Lucida Handwriting" pitchFamily="66" charset="0"/>
              <a:cs typeface="+mn-cs"/>
            </a:endParaRPr>
          </a:p>
        </p:txBody>
      </p:sp>
      <p:sp>
        <p:nvSpPr>
          <p:cNvPr id="29700" name="Title 1"/>
          <p:cNvSpPr>
            <a:spLocks noGrp="1"/>
          </p:cNvSpPr>
          <p:nvPr>
            <p:ph type="title"/>
          </p:nvPr>
        </p:nvSpPr>
        <p:spPr>
          <a:xfrm>
            <a:off x="838200" y="381000"/>
            <a:ext cx="7467600" cy="914400"/>
          </a:xfrm>
        </p:spPr>
        <p:txBody>
          <a:bodyPr>
            <a:normAutofit fontScale="90000"/>
          </a:bodyPr>
          <a:lstStyle/>
          <a:p>
            <a:pPr marL="54864" algn="ctr" eaLnBrk="1" fontAlgn="auto" hangingPunct="1">
              <a:spcAft>
                <a:spcPts val="0"/>
              </a:spcAft>
              <a:defRPr/>
            </a:pPr>
            <a:r>
              <a:rPr lang="en-US" sz="4400" dirty="0" smtClean="0">
                <a:solidFill>
                  <a:schemeClr val="tx2">
                    <a:lumMod val="75000"/>
                  </a:schemeClr>
                </a:solidFill>
                <a:ea typeface="ＭＳ Ｐゴシック" charset="-128"/>
              </a:rPr>
              <a:t/>
            </a:r>
            <a:br>
              <a:rPr lang="en-US" sz="4400" dirty="0" smtClean="0">
                <a:solidFill>
                  <a:schemeClr val="tx2">
                    <a:lumMod val="75000"/>
                  </a:schemeClr>
                </a:solidFill>
                <a:ea typeface="ＭＳ Ｐゴシック" charset="-128"/>
              </a:rPr>
            </a:br>
            <a:r>
              <a:rPr sz="4400" dirty="0" smtClean="0">
                <a:solidFill>
                  <a:schemeClr val="accent1">
                    <a:lumMod val="60000"/>
                    <a:lumOff val="40000"/>
                  </a:schemeClr>
                </a:solidFill>
                <a:latin typeface="Lucida Handwriting" pitchFamily="66" charset="0"/>
                <a:ea typeface="ＭＳ Ｐゴシック" charset="-128"/>
              </a:rPr>
              <a:t>Return</a:t>
            </a:r>
            <a:r>
              <a:rPr dirty="0">
                <a:solidFill>
                  <a:schemeClr val="accent1"/>
                </a:solidFill>
                <a:ea typeface="ＭＳ Ｐゴシック" charset="-128"/>
              </a:rPr>
              <a:t/>
            </a:r>
            <a:br>
              <a:rPr dirty="0">
                <a:solidFill>
                  <a:schemeClr val="accent1"/>
                </a:solidFill>
                <a:ea typeface="ＭＳ Ｐゴシック" charset="-128"/>
              </a:rPr>
            </a:br>
            <a:endParaRPr i="1" dirty="0">
              <a:solidFill>
                <a:schemeClr val="accent1"/>
              </a:solidFill>
              <a:ea typeface="ＭＳ Ｐゴシック" charset="-128"/>
            </a:endParaRPr>
          </a:p>
        </p:txBody>
      </p:sp>
      <p:sp>
        <p:nvSpPr>
          <p:cNvPr id="49157" name="Title 1"/>
          <p:cNvSpPr txBox="1">
            <a:spLocks/>
          </p:cNvSpPr>
          <p:nvPr/>
        </p:nvSpPr>
        <p:spPr bwMode="auto">
          <a:xfrm>
            <a:off x="838200" y="3810000"/>
            <a:ext cx="3124200" cy="609600"/>
          </a:xfrm>
          <a:prstGeom prst="rect">
            <a:avLst/>
          </a:prstGeom>
          <a:solidFill>
            <a:schemeClr val="bg1"/>
          </a:solidFill>
          <a:ln w="54991" cmpd="thickThin" algn="ctr">
            <a:solidFill>
              <a:schemeClr val="accent1">
                <a:lumMod val="60000"/>
                <a:lumOff val="40000"/>
              </a:schemeClr>
            </a:solidFill>
            <a:miter lim="800000"/>
            <a:headEnd/>
            <a:tailEnd/>
          </a:ln>
        </p:spPr>
        <p:txBody>
          <a:bodyPr anchor="ctr"/>
          <a:lstStyle/>
          <a:p>
            <a:pPr algn="ctr">
              <a:defRPr/>
            </a:pPr>
            <a:r>
              <a:rPr lang="en-US" sz="2400" b="1" dirty="0"/>
              <a:t>…on Sales</a:t>
            </a:r>
          </a:p>
        </p:txBody>
      </p:sp>
      <p:sp>
        <p:nvSpPr>
          <p:cNvPr id="49158" name="Title 1"/>
          <p:cNvSpPr txBox="1">
            <a:spLocks/>
          </p:cNvSpPr>
          <p:nvPr/>
        </p:nvSpPr>
        <p:spPr bwMode="auto">
          <a:xfrm>
            <a:off x="838200" y="1524000"/>
            <a:ext cx="3124200" cy="609600"/>
          </a:xfrm>
          <a:prstGeom prst="rect">
            <a:avLst/>
          </a:prstGeom>
          <a:solidFill>
            <a:schemeClr val="bg1"/>
          </a:solidFill>
          <a:ln w="54991" cmpd="thickThin" algn="ctr">
            <a:solidFill>
              <a:schemeClr val="accent1">
                <a:lumMod val="60000"/>
                <a:lumOff val="40000"/>
              </a:schemeClr>
            </a:solidFill>
            <a:miter lim="800000"/>
            <a:headEnd/>
            <a:tailEnd/>
          </a:ln>
        </p:spPr>
        <p:txBody>
          <a:bodyPr anchor="ctr"/>
          <a:lstStyle/>
          <a:p>
            <a:pPr algn="ctr">
              <a:defRPr/>
            </a:pPr>
            <a:r>
              <a:rPr lang="en-US" sz="2400" b="1"/>
              <a:t>…on Investment</a:t>
            </a:r>
          </a:p>
        </p:txBody>
      </p:sp>
      <p:sp>
        <p:nvSpPr>
          <p:cNvPr id="49159" name="Title 1"/>
          <p:cNvSpPr txBox="1">
            <a:spLocks/>
          </p:cNvSpPr>
          <p:nvPr/>
        </p:nvSpPr>
        <p:spPr bwMode="auto">
          <a:xfrm>
            <a:off x="5334000" y="1752600"/>
            <a:ext cx="3124200" cy="609600"/>
          </a:xfrm>
          <a:prstGeom prst="rect">
            <a:avLst/>
          </a:prstGeom>
          <a:noFill/>
          <a:ln w="9525">
            <a:noFill/>
            <a:miter lim="800000"/>
            <a:headEnd/>
            <a:tailEnd/>
          </a:ln>
        </p:spPr>
        <p:txBody>
          <a:bodyPr anchor="ctr"/>
          <a:lstStyle/>
          <a:p>
            <a:pPr algn="ctr"/>
            <a:r>
              <a:rPr lang="en-US" sz="3200" b="1">
                <a:latin typeface="Lucida Handwriting" pitchFamily="66" charset="0"/>
              </a:rPr>
              <a:t>848.8%</a:t>
            </a:r>
          </a:p>
        </p:txBody>
      </p:sp>
      <p:sp>
        <p:nvSpPr>
          <p:cNvPr id="49160" name="Title 1"/>
          <p:cNvSpPr txBox="1">
            <a:spLocks/>
          </p:cNvSpPr>
          <p:nvPr/>
        </p:nvSpPr>
        <p:spPr bwMode="auto">
          <a:xfrm>
            <a:off x="304800" y="2286000"/>
            <a:ext cx="2133600" cy="533400"/>
          </a:xfrm>
          <a:prstGeom prst="rect">
            <a:avLst/>
          </a:prstGeom>
          <a:noFill/>
          <a:ln w="9525">
            <a:noFill/>
            <a:miter lim="800000"/>
            <a:headEnd/>
            <a:tailEnd/>
          </a:ln>
        </p:spPr>
        <p:txBody>
          <a:bodyPr anchor="ctr"/>
          <a:lstStyle/>
          <a:p>
            <a:pPr algn="ctr"/>
            <a:r>
              <a:rPr lang="en-US" sz="1800" b="1"/>
              <a:t>Annual Net Profit</a:t>
            </a:r>
            <a:endParaRPr lang="en-US" sz="1600" b="1"/>
          </a:p>
        </p:txBody>
      </p:sp>
      <p:sp>
        <p:nvSpPr>
          <p:cNvPr id="49161" name="Title 1"/>
          <p:cNvSpPr txBox="1">
            <a:spLocks/>
          </p:cNvSpPr>
          <p:nvPr/>
        </p:nvSpPr>
        <p:spPr bwMode="auto">
          <a:xfrm>
            <a:off x="304800" y="2819400"/>
            <a:ext cx="2133600" cy="533400"/>
          </a:xfrm>
          <a:prstGeom prst="rect">
            <a:avLst/>
          </a:prstGeom>
          <a:noFill/>
          <a:ln w="9525">
            <a:noFill/>
            <a:miter lim="800000"/>
            <a:headEnd/>
            <a:tailEnd/>
          </a:ln>
        </p:spPr>
        <p:txBody>
          <a:bodyPr anchor="ctr"/>
          <a:lstStyle/>
          <a:p>
            <a:pPr algn="ctr"/>
            <a:r>
              <a:rPr lang="en-US" sz="1800" b="1"/>
              <a:t>Start-Up Inv.</a:t>
            </a:r>
          </a:p>
        </p:txBody>
      </p:sp>
      <p:sp>
        <p:nvSpPr>
          <p:cNvPr id="49162" name="Title 1"/>
          <p:cNvSpPr txBox="1">
            <a:spLocks/>
          </p:cNvSpPr>
          <p:nvPr/>
        </p:nvSpPr>
        <p:spPr bwMode="auto">
          <a:xfrm>
            <a:off x="2895600" y="2286000"/>
            <a:ext cx="2133600" cy="533400"/>
          </a:xfrm>
          <a:prstGeom prst="rect">
            <a:avLst/>
          </a:prstGeom>
          <a:noFill/>
          <a:ln w="9525">
            <a:noFill/>
            <a:miter lim="800000"/>
            <a:headEnd/>
            <a:tailEnd/>
          </a:ln>
        </p:spPr>
        <p:txBody>
          <a:bodyPr anchor="ctr"/>
          <a:lstStyle/>
          <a:p>
            <a:pPr algn="ctr"/>
            <a:r>
              <a:rPr lang="en-US" sz="1800" b="1">
                <a:latin typeface="Lucida Handwriting" pitchFamily="66" charset="0"/>
              </a:rPr>
              <a:t>$14,680.75</a:t>
            </a:r>
          </a:p>
        </p:txBody>
      </p:sp>
      <p:sp>
        <p:nvSpPr>
          <p:cNvPr id="49163" name="Title 1"/>
          <p:cNvSpPr txBox="1">
            <a:spLocks/>
          </p:cNvSpPr>
          <p:nvPr/>
        </p:nvSpPr>
        <p:spPr bwMode="auto">
          <a:xfrm>
            <a:off x="2819400" y="2819400"/>
            <a:ext cx="2133600" cy="533400"/>
          </a:xfrm>
          <a:prstGeom prst="rect">
            <a:avLst/>
          </a:prstGeom>
          <a:noFill/>
          <a:ln w="9525">
            <a:noFill/>
            <a:miter lim="800000"/>
            <a:headEnd/>
            <a:tailEnd/>
          </a:ln>
        </p:spPr>
        <p:txBody>
          <a:bodyPr anchor="ctr"/>
          <a:lstStyle/>
          <a:p>
            <a:pPr algn="ctr"/>
            <a:r>
              <a:rPr lang="en-US" sz="1800" b="1">
                <a:latin typeface="Lucida Handwriting" pitchFamily="66" charset="0"/>
              </a:rPr>
              <a:t>$1,729.49</a:t>
            </a:r>
          </a:p>
        </p:txBody>
      </p:sp>
      <p:cxnSp>
        <p:nvCxnSpPr>
          <p:cNvPr id="49164" name="Straight Connector 11"/>
          <p:cNvCxnSpPr>
            <a:cxnSpLocks noChangeShapeType="1"/>
          </p:cNvCxnSpPr>
          <p:nvPr/>
        </p:nvCxnSpPr>
        <p:spPr bwMode="auto">
          <a:xfrm>
            <a:off x="457200" y="2819400"/>
            <a:ext cx="1828800" cy="0"/>
          </a:xfrm>
          <a:prstGeom prst="line">
            <a:avLst/>
          </a:prstGeom>
          <a:noFill/>
          <a:ln w="31750" algn="ctr">
            <a:solidFill>
              <a:schemeClr val="tx1"/>
            </a:solidFill>
            <a:round/>
            <a:headEnd/>
            <a:tailEnd/>
          </a:ln>
        </p:spPr>
      </p:cxnSp>
      <p:sp>
        <p:nvSpPr>
          <p:cNvPr id="49165" name="Title 1"/>
          <p:cNvSpPr txBox="1">
            <a:spLocks/>
          </p:cNvSpPr>
          <p:nvPr/>
        </p:nvSpPr>
        <p:spPr bwMode="auto">
          <a:xfrm>
            <a:off x="2133600" y="2514600"/>
            <a:ext cx="990600" cy="533400"/>
          </a:xfrm>
          <a:prstGeom prst="rect">
            <a:avLst/>
          </a:prstGeom>
          <a:noFill/>
          <a:ln w="9525">
            <a:noFill/>
            <a:miter lim="800000"/>
            <a:headEnd/>
            <a:tailEnd/>
          </a:ln>
        </p:spPr>
        <p:txBody>
          <a:bodyPr anchor="ctr"/>
          <a:lstStyle/>
          <a:p>
            <a:pPr algn="ctr"/>
            <a:r>
              <a:rPr lang="en-US" b="1"/>
              <a:t>=</a:t>
            </a:r>
          </a:p>
        </p:txBody>
      </p:sp>
      <p:cxnSp>
        <p:nvCxnSpPr>
          <p:cNvPr id="49166" name="Straight Connector 13"/>
          <p:cNvCxnSpPr>
            <a:cxnSpLocks noChangeShapeType="1"/>
          </p:cNvCxnSpPr>
          <p:nvPr/>
        </p:nvCxnSpPr>
        <p:spPr bwMode="auto">
          <a:xfrm>
            <a:off x="2895600" y="2819400"/>
            <a:ext cx="1828800" cy="0"/>
          </a:xfrm>
          <a:prstGeom prst="line">
            <a:avLst/>
          </a:prstGeom>
          <a:noFill/>
          <a:ln w="31750" algn="ctr">
            <a:solidFill>
              <a:schemeClr val="tx1"/>
            </a:solidFill>
            <a:round/>
            <a:headEnd/>
            <a:tailEnd/>
          </a:ln>
        </p:spPr>
      </p:cxnSp>
      <p:sp>
        <p:nvSpPr>
          <p:cNvPr id="49167" name="Title 1"/>
          <p:cNvSpPr txBox="1">
            <a:spLocks/>
          </p:cNvSpPr>
          <p:nvPr/>
        </p:nvSpPr>
        <p:spPr bwMode="auto">
          <a:xfrm>
            <a:off x="5334000" y="2514600"/>
            <a:ext cx="3124200" cy="609600"/>
          </a:xfrm>
          <a:prstGeom prst="rect">
            <a:avLst/>
          </a:prstGeom>
          <a:noFill/>
          <a:ln w="9525">
            <a:noFill/>
            <a:miter lim="800000"/>
            <a:headEnd/>
            <a:tailEnd/>
          </a:ln>
        </p:spPr>
        <p:txBody>
          <a:bodyPr anchor="ctr"/>
          <a:lstStyle/>
          <a:p>
            <a:pPr algn="ctr"/>
            <a:r>
              <a:rPr lang="en-US" sz="3200" b="1">
                <a:latin typeface="Lucida Handwriting" pitchFamily="66" charset="0"/>
              </a:rPr>
              <a:t>$8.49</a:t>
            </a:r>
            <a:endParaRPr lang="en-US" sz="1600" b="1">
              <a:latin typeface="Lucida Handwriting" pitchFamily="66" charset="0"/>
            </a:endParaRPr>
          </a:p>
        </p:txBody>
      </p:sp>
      <p:sp>
        <p:nvSpPr>
          <p:cNvPr id="49168" name="Title 1"/>
          <p:cNvSpPr txBox="1">
            <a:spLocks/>
          </p:cNvSpPr>
          <p:nvPr/>
        </p:nvSpPr>
        <p:spPr bwMode="auto">
          <a:xfrm>
            <a:off x="5334000" y="3886200"/>
            <a:ext cx="3124200" cy="609600"/>
          </a:xfrm>
          <a:prstGeom prst="rect">
            <a:avLst/>
          </a:prstGeom>
          <a:noFill/>
          <a:ln w="9525">
            <a:noFill/>
            <a:miter lim="800000"/>
            <a:headEnd/>
            <a:tailEnd/>
          </a:ln>
        </p:spPr>
        <p:txBody>
          <a:bodyPr anchor="ctr"/>
          <a:lstStyle/>
          <a:p>
            <a:pPr algn="ctr"/>
            <a:r>
              <a:rPr lang="en-US" sz="3200" b="1">
                <a:latin typeface="Lucida Handwriting" pitchFamily="66" charset="0"/>
              </a:rPr>
              <a:t>41.6%</a:t>
            </a:r>
          </a:p>
        </p:txBody>
      </p:sp>
      <p:sp>
        <p:nvSpPr>
          <p:cNvPr id="49169" name="Title 1"/>
          <p:cNvSpPr txBox="1">
            <a:spLocks/>
          </p:cNvSpPr>
          <p:nvPr/>
        </p:nvSpPr>
        <p:spPr bwMode="auto">
          <a:xfrm>
            <a:off x="304800" y="4724400"/>
            <a:ext cx="2133600" cy="533400"/>
          </a:xfrm>
          <a:prstGeom prst="rect">
            <a:avLst/>
          </a:prstGeom>
          <a:noFill/>
          <a:ln w="9525">
            <a:noFill/>
            <a:miter lim="800000"/>
            <a:headEnd/>
            <a:tailEnd/>
          </a:ln>
        </p:spPr>
        <p:txBody>
          <a:bodyPr anchor="ctr"/>
          <a:lstStyle/>
          <a:p>
            <a:pPr algn="ctr"/>
            <a:r>
              <a:rPr lang="en-US" sz="1800" b="1"/>
              <a:t>Annual Net Profit</a:t>
            </a:r>
          </a:p>
        </p:txBody>
      </p:sp>
      <p:sp>
        <p:nvSpPr>
          <p:cNvPr id="49170" name="Title 1"/>
          <p:cNvSpPr txBox="1">
            <a:spLocks/>
          </p:cNvSpPr>
          <p:nvPr/>
        </p:nvSpPr>
        <p:spPr bwMode="auto">
          <a:xfrm>
            <a:off x="304800" y="5257800"/>
            <a:ext cx="2133600" cy="533400"/>
          </a:xfrm>
          <a:prstGeom prst="rect">
            <a:avLst/>
          </a:prstGeom>
          <a:noFill/>
          <a:ln w="9525">
            <a:noFill/>
            <a:miter lim="800000"/>
            <a:headEnd/>
            <a:tailEnd/>
          </a:ln>
        </p:spPr>
        <p:txBody>
          <a:bodyPr anchor="ctr"/>
          <a:lstStyle/>
          <a:p>
            <a:pPr algn="ctr"/>
            <a:r>
              <a:rPr lang="en-US" sz="1800" b="1"/>
              <a:t>Total Sales</a:t>
            </a:r>
          </a:p>
        </p:txBody>
      </p:sp>
      <p:sp>
        <p:nvSpPr>
          <p:cNvPr id="49171" name="Title 1"/>
          <p:cNvSpPr txBox="1">
            <a:spLocks/>
          </p:cNvSpPr>
          <p:nvPr/>
        </p:nvSpPr>
        <p:spPr bwMode="auto">
          <a:xfrm>
            <a:off x="2819400" y="4724400"/>
            <a:ext cx="2133600" cy="533400"/>
          </a:xfrm>
          <a:prstGeom prst="rect">
            <a:avLst/>
          </a:prstGeom>
          <a:noFill/>
          <a:ln w="9525">
            <a:noFill/>
            <a:miter lim="800000"/>
            <a:headEnd/>
            <a:tailEnd/>
          </a:ln>
        </p:spPr>
        <p:txBody>
          <a:bodyPr anchor="ctr"/>
          <a:lstStyle/>
          <a:p>
            <a:pPr algn="ctr"/>
            <a:r>
              <a:rPr lang="en-US" sz="1800" b="1">
                <a:latin typeface="Lucida Handwriting" pitchFamily="66" charset="0"/>
              </a:rPr>
              <a:t>$14,680.75</a:t>
            </a:r>
          </a:p>
        </p:txBody>
      </p:sp>
      <p:sp>
        <p:nvSpPr>
          <p:cNvPr id="49172" name="Title 1"/>
          <p:cNvSpPr txBox="1">
            <a:spLocks/>
          </p:cNvSpPr>
          <p:nvPr/>
        </p:nvSpPr>
        <p:spPr bwMode="auto">
          <a:xfrm>
            <a:off x="2819400" y="5257800"/>
            <a:ext cx="2133600" cy="533400"/>
          </a:xfrm>
          <a:prstGeom prst="rect">
            <a:avLst/>
          </a:prstGeom>
          <a:noFill/>
          <a:ln w="9525">
            <a:noFill/>
            <a:miter lim="800000"/>
            <a:headEnd/>
            <a:tailEnd/>
          </a:ln>
        </p:spPr>
        <p:txBody>
          <a:bodyPr anchor="ctr"/>
          <a:lstStyle/>
          <a:p>
            <a:pPr algn="ctr"/>
            <a:r>
              <a:rPr lang="en-US" sz="1800" b="1">
                <a:latin typeface="Lucida Handwriting" pitchFamily="66" charset="0"/>
              </a:rPr>
              <a:t>$35,250.00</a:t>
            </a:r>
          </a:p>
        </p:txBody>
      </p:sp>
      <p:cxnSp>
        <p:nvCxnSpPr>
          <p:cNvPr id="49173" name="Straight Connector 21"/>
          <p:cNvCxnSpPr>
            <a:cxnSpLocks noChangeShapeType="1"/>
          </p:cNvCxnSpPr>
          <p:nvPr/>
        </p:nvCxnSpPr>
        <p:spPr bwMode="auto">
          <a:xfrm>
            <a:off x="457200" y="5257800"/>
            <a:ext cx="1828800" cy="0"/>
          </a:xfrm>
          <a:prstGeom prst="line">
            <a:avLst/>
          </a:prstGeom>
          <a:noFill/>
          <a:ln w="31750" algn="ctr">
            <a:solidFill>
              <a:schemeClr val="tx1"/>
            </a:solidFill>
            <a:round/>
            <a:headEnd/>
            <a:tailEnd/>
          </a:ln>
        </p:spPr>
      </p:cxnSp>
      <p:sp>
        <p:nvSpPr>
          <p:cNvPr id="49174" name="Title 1"/>
          <p:cNvSpPr txBox="1">
            <a:spLocks/>
          </p:cNvSpPr>
          <p:nvPr/>
        </p:nvSpPr>
        <p:spPr bwMode="auto">
          <a:xfrm>
            <a:off x="2133600" y="4953000"/>
            <a:ext cx="990600" cy="533400"/>
          </a:xfrm>
          <a:prstGeom prst="rect">
            <a:avLst/>
          </a:prstGeom>
          <a:noFill/>
          <a:ln w="9525">
            <a:noFill/>
            <a:miter lim="800000"/>
            <a:headEnd/>
            <a:tailEnd/>
          </a:ln>
        </p:spPr>
        <p:txBody>
          <a:bodyPr anchor="ctr"/>
          <a:lstStyle/>
          <a:p>
            <a:pPr algn="ctr"/>
            <a:r>
              <a:rPr lang="en-US" b="1">
                <a:solidFill>
                  <a:schemeClr val="bg1"/>
                </a:solidFill>
              </a:rPr>
              <a:t>=</a:t>
            </a:r>
          </a:p>
        </p:txBody>
      </p:sp>
      <p:cxnSp>
        <p:nvCxnSpPr>
          <p:cNvPr id="49175" name="Straight Connector 23"/>
          <p:cNvCxnSpPr>
            <a:cxnSpLocks noChangeShapeType="1"/>
          </p:cNvCxnSpPr>
          <p:nvPr/>
        </p:nvCxnSpPr>
        <p:spPr bwMode="auto">
          <a:xfrm>
            <a:off x="2895600" y="5257800"/>
            <a:ext cx="1828800" cy="0"/>
          </a:xfrm>
          <a:prstGeom prst="line">
            <a:avLst/>
          </a:prstGeom>
          <a:noFill/>
          <a:ln w="31750" algn="ctr">
            <a:solidFill>
              <a:schemeClr val="tx1"/>
            </a:solidFill>
            <a:round/>
            <a:headEnd/>
            <a:tailEnd/>
          </a:ln>
        </p:spPr>
      </p:cxnSp>
      <p:sp>
        <p:nvSpPr>
          <p:cNvPr id="49176" name="Title 1"/>
          <p:cNvSpPr txBox="1">
            <a:spLocks/>
          </p:cNvSpPr>
          <p:nvPr/>
        </p:nvSpPr>
        <p:spPr bwMode="auto">
          <a:xfrm>
            <a:off x="5257800" y="4724400"/>
            <a:ext cx="3276600" cy="609600"/>
          </a:xfrm>
          <a:prstGeom prst="rect">
            <a:avLst/>
          </a:prstGeom>
          <a:noFill/>
          <a:ln w="9525">
            <a:noFill/>
            <a:miter lim="800000"/>
            <a:headEnd/>
            <a:tailEnd/>
          </a:ln>
        </p:spPr>
        <p:txBody>
          <a:bodyPr anchor="ctr"/>
          <a:lstStyle/>
          <a:p>
            <a:pPr algn="ctr"/>
            <a:r>
              <a:rPr lang="en-US" sz="3200" b="1">
                <a:latin typeface="Lucida Handwriting" pitchFamily="66" charset="0"/>
              </a:rPr>
              <a:t>$0.42</a:t>
            </a:r>
            <a:endParaRPr lang="en-US" sz="1600" b="1">
              <a:latin typeface="Lucida Handwriting" pitchFamily="66" charset="0"/>
            </a:endParaRPr>
          </a:p>
        </p:txBody>
      </p:sp>
      <p:pic>
        <p:nvPicPr>
          <p:cNvPr id="49177" name="Picture 26"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1143000"/>
          </a:xfrm>
        </p:spPr>
        <p:txBody>
          <a:bodyPr>
            <a:normAutofit fontScale="90000"/>
          </a:bodyPr>
          <a:lstStyle/>
          <a:p>
            <a:pPr marL="54864" algn="ctr" eaLnBrk="1" fontAlgn="auto" hangingPunct="1">
              <a:spcAft>
                <a:spcPts val="0"/>
              </a:spcAft>
              <a:defRPr/>
            </a:pPr>
            <a:r>
              <a:rPr dirty="0">
                <a:solidFill>
                  <a:schemeClr val="accent1">
                    <a:lumMod val="60000"/>
                    <a:lumOff val="40000"/>
                  </a:schemeClr>
                </a:solidFill>
                <a:latin typeface="Lucida Handwriting" pitchFamily="66" charset="0"/>
                <a:ea typeface="ＭＳ Ｐゴシック" charset="-128"/>
                <a:cs typeface="Lucida Sans Unicode" pitchFamily="34" charset="0"/>
              </a:rPr>
              <a:t>Financing Strategy</a:t>
            </a:r>
            <a:br>
              <a:rPr dirty="0">
                <a:solidFill>
                  <a:schemeClr val="accent1">
                    <a:lumMod val="60000"/>
                    <a:lumOff val="40000"/>
                  </a:schemeClr>
                </a:solidFill>
                <a:latin typeface="Lucida Handwriting" pitchFamily="66" charset="0"/>
                <a:ea typeface="ＭＳ Ｐゴシック" charset="-128"/>
                <a:cs typeface="Lucida Sans Unicode" pitchFamily="34" charset="0"/>
              </a:rPr>
            </a:br>
            <a:r>
              <a:rPr dirty="0">
                <a:solidFill>
                  <a:schemeClr val="accent1">
                    <a:lumMod val="60000"/>
                    <a:lumOff val="40000"/>
                  </a:schemeClr>
                </a:solidFill>
                <a:latin typeface="Lucida Handwriting" pitchFamily="66" charset="0"/>
                <a:ea typeface="ＭＳ Ｐゴシック" charset="-128"/>
                <a:cs typeface="Lucida Sans Unicode" pitchFamily="34" charset="0"/>
              </a:rPr>
              <a:t> for Total Start-up Investment </a:t>
            </a:r>
            <a:r>
              <a:rPr sz="2000" dirty="0">
                <a:solidFill>
                  <a:schemeClr val="accent1">
                    <a:lumMod val="60000"/>
                    <a:lumOff val="40000"/>
                  </a:schemeClr>
                </a:solidFill>
                <a:latin typeface="Lucida Handwriting" pitchFamily="66" charset="0"/>
                <a:ea typeface="ＭＳ Ｐゴシック" charset="-128"/>
                <a:cs typeface="Lucida Sans Unicode" pitchFamily="34" charset="0"/>
              </a:rPr>
              <a:t> </a:t>
            </a:r>
          </a:p>
        </p:txBody>
      </p:sp>
      <p:sp>
        <p:nvSpPr>
          <p:cNvPr id="7" name="TextBox 6"/>
          <p:cNvSpPr txBox="1">
            <a:spLocks noChangeArrowheads="1"/>
          </p:cNvSpPr>
          <p:nvPr/>
        </p:nvSpPr>
        <p:spPr bwMode="auto">
          <a:xfrm>
            <a:off x="3124200" y="5410200"/>
            <a:ext cx="5867400" cy="369888"/>
          </a:xfrm>
          <a:prstGeom prst="rect">
            <a:avLst/>
          </a:prstGeom>
          <a:solidFill>
            <a:schemeClr val="bg1"/>
          </a:solidFill>
          <a:ln w="25400" algn="ctr">
            <a:solidFill>
              <a:srgbClr val="777777"/>
            </a:solidFill>
            <a:miter lim="800000"/>
            <a:headEnd/>
            <a:tailEnd/>
          </a:ln>
        </p:spPr>
        <p:txBody>
          <a:bodyPr>
            <a:spAutoFit/>
          </a:bodyPr>
          <a:lstStyle/>
          <a:p>
            <a:pPr algn="ctr">
              <a:defRPr/>
            </a:pPr>
            <a:r>
              <a:rPr lang="en-US" sz="1800" b="1" dirty="0">
                <a:latin typeface="+mj-lt"/>
              </a:rPr>
              <a:t>Totals:     </a:t>
            </a:r>
            <a:r>
              <a:rPr lang="en-US" sz="1800" b="1" dirty="0">
                <a:latin typeface="Lucida Handwriting" pitchFamily="66" charset="0"/>
              </a:rPr>
              <a:t>$ 1,729.45</a:t>
            </a:r>
          </a:p>
        </p:txBody>
      </p:sp>
      <p:cxnSp>
        <p:nvCxnSpPr>
          <p:cNvPr id="9" name="Straight Connector 8"/>
          <p:cNvCxnSpPr/>
          <p:nvPr/>
        </p:nvCxnSpPr>
        <p:spPr>
          <a:xfrm>
            <a:off x="3886200" y="5715000"/>
            <a:ext cx="3962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0181" name="Picture 7"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graphicFrame>
        <p:nvGraphicFramePr>
          <p:cNvPr id="50226" name="Group 50"/>
          <p:cNvGraphicFramePr>
            <a:graphicFrameLocks noGrp="1"/>
          </p:cNvGraphicFramePr>
          <p:nvPr/>
        </p:nvGraphicFramePr>
        <p:xfrm>
          <a:off x="457200" y="1981200"/>
          <a:ext cx="8305800" cy="2544763"/>
        </p:xfrm>
        <a:graphic>
          <a:graphicData uri="http://schemas.openxmlformats.org/drawingml/2006/table">
            <a:tbl>
              <a:tblPr/>
              <a:tblGrid>
                <a:gridCol w="1629164"/>
                <a:gridCol w="1740170"/>
                <a:gridCol w="1645489"/>
                <a:gridCol w="1692830"/>
                <a:gridCol w="1598148"/>
              </a:tblGrid>
              <a:tr h="17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cs typeface="Arial" charset="0"/>
                        </a:rPr>
                        <a:t>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cs typeface="Arial" charset="0"/>
                        </a:rPr>
                        <a:t>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cs typeface="Arial" charset="0"/>
                        </a:rPr>
                        <a:t>Debt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cs typeface="Arial" charset="0"/>
                        </a:rPr>
                        <a:t>Equity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Lucida Sans Unicode" pitchFamily="34" charset="0"/>
                          <a:cs typeface="Arial" charset="0"/>
                        </a:rPr>
                        <a:t>Gift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1082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Lucida Sans Unicode" pitchFamily="34" charset="0"/>
                          <a:cs typeface="Arial" charset="0"/>
                        </a:rPr>
                        <a:t>Personal Savings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Lucida Handwriting" pitchFamily="66"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Lucida Handwriting" pitchFamily="66" charset="0"/>
                          <a:cs typeface="Arial" charset="0"/>
                        </a:rPr>
                        <a:t>$1,000.45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Lucida Sans Unicode"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Lucida Sans Unicode"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Lucida Handwriting" pitchFamily="66"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Lucida Sans Unicode"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Lucida Sans Unicode" pitchFamily="34" charset="0"/>
                          <a:cs typeface="Arial" charset="0"/>
                        </a:rPr>
                        <a:t>Relatives/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Lucida Sans Unicode" pitchFamily="34" charset="0"/>
                          <a:cs typeface="Arial" charset="0"/>
                        </a:rPr>
                        <a:t>Friends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Lucida Handwriting" pitchFamily="66"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Lucida Handwriting" pitchFamily="66" charset="0"/>
                          <a:cs typeface="Arial" charset="0"/>
                        </a:rPr>
                        <a:t>$729.00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Lucida Sans Unicode"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Lucida Sans Unicode"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Lucida Sans Unicode"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Lucida Handwriting" pitchFamily="66" charset="0"/>
                          <a:cs typeface="Arial" charset="0"/>
                        </a:rPr>
                        <a:t>X</a:t>
                      </a:r>
                      <a:endParaRPr kumimoji="0" lang="en-US" sz="1000" b="0" i="0" u="none" strike="noStrike" cap="none" normalizeH="0" baseline="0" dirty="0" smtClean="0">
                        <a:ln>
                          <a:noFill/>
                        </a:ln>
                        <a:solidFill>
                          <a:schemeClr val="tx1"/>
                        </a:solidFill>
                        <a:effectLst/>
                        <a:latin typeface="Lucida Handwriting" pitchFamily="66"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Lucida Sans Unicode"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304800" y="228600"/>
            <a:ext cx="8458200" cy="1447800"/>
          </a:xfrm>
        </p:spPr>
        <p:txBody>
          <a:bodyPr>
            <a:normAutofit fontScale="90000"/>
          </a:bodyPr>
          <a:lstStyle/>
          <a:p>
            <a:pPr marL="54864" algn="ctr" eaLnBrk="1" fontAlgn="auto" hangingPunct="1">
              <a:spcAft>
                <a:spcPts val="0"/>
              </a:spcAft>
              <a:defRPr/>
            </a:pPr>
            <a:r>
              <a:rPr lang="en-US" sz="4400" i="1" dirty="0" smtClean="0">
                <a:solidFill>
                  <a:schemeClr val="accent1"/>
                </a:solidFill>
                <a:ea typeface="ＭＳ Ｐゴシック" charset="-128"/>
              </a:rPr>
              <a:t/>
            </a:r>
            <a:br>
              <a:rPr lang="en-US" sz="4400" i="1" dirty="0" smtClean="0">
                <a:solidFill>
                  <a:schemeClr val="accent1"/>
                </a:solidFill>
                <a:ea typeface="ＭＳ Ｐゴシック" charset="-128"/>
              </a:rPr>
            </a:br>
            <a:r>
              <a:rPr sz="5300" i="1" dirty="0" smtClean="0">
                <a:solidFill>
                  <a:schemeClr val="accent1">
                    <a:lumMod val="60000"/>
                    <a:lumOff val="40000"/>
                  </a:schemeClr>
                </a:solidFill>
                <a:latin typeface="Lucida Handwriting" pitchFamily="66" charset="0"/>
                <a:ea typeface="ＭＳ Ｐゴシック" charset="-128"/>
              </a:rPr>
              <a:t>M</a:t>
            </a:r>
            <a:r>
              <a:rPr lang="en-US" sz="5300" i="1" dirty="0" smtClean="0">
                <a:solidFill>
                  <a:schemeClr val="accent1">
                    <a:lumMod val="60000"/>
                    <a:lumOff val="40000"/>
                  </a:schemeClr>
                </a:solidFill>
                <a:latin typeface="Lucida Handwriting" pitchFamily="66" charset="0"/>
                <a:ea typeface="ＭＳ Ｐゴシック" charset="-128"/>
              </a:rPr>
              <a:t>Y</a:t>
            </a:r>
            <a:r>
              <a:rPr sz="5300" dirty="0" smtClean="0">
                <a:solidFill>
                  <a:schemeClr val="accent1">
                    <a:lumMod val="60000"/>
                    <a:lumOff val="40000"/>
                  </a:schemeClr>
                </a:solidFill>
                <a:latin typeface="Lucida Handwriting" pitchFamily="66" charset="0"/>
                <a:ea typeface="ＭＳ Ｐゴシック" charset="-128"/>
              </a:rPr>
              <a:t>Secret</a:t>
            </a:r>
            <a:r>
              <a:rPr sz="5300" dirty="0">
                <a:solidFill>
                  <a:schemeClr val="accent1">
                    <a:lumMod val="60000"/>
                    <a:lumOff val="40000"/>
                  </a:schemeClr>
                </a:solidFill>
                <a:ea typeface="ＭＳ Ｐゴシック" charset="-128"/>
              </a:rPr>
              <a:t/>
            </a:r>
            <a:br>
              <a:rPr sz="5300" dirty="0">
                <a:solidFill>
                  <a:schemeClr val="accent1">
                    <a:lumMod val="60000"/>
                    <a:lumOff val="40000"/>
                  </a:schemeClr>
                </a:solidFill>
                <a:ea typeface="ＭＳ Ｐゴシック" charset="-128"/>
              </a:rPr>
            </a:br>
            <a:endParaRPr sz="5300" dirty="0">
              <a:solidFill>
                <a:schemeClr val="accent1">
                  <a:lumMod val="60000"/>
                  <a:lumOff val="40000"/>
                </a:schemeClr>
              </a:solidFill>
              <a:ea typeface="ＭＳ Ｐゴシック" charset="-128"/>
            </a:endParaRPr>
          </a:p>
        </p:txBody>
      </p:sp>
      <p:pic>
        <p:nvPicPr>
          <p:cNvPr id="34819"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pic>
        <p:nvPicPr>
          <p:cNvPr id="34820" name="Picture 9" descr="http://ts3.mm.bing.net/images/thumbnail.aspx?q=875056138530&amp;id=a6420700acd24034e858d736d9a77a0e&amp;url=http%3a%2f%2fcdn.portrait-photos.org%2f_photo%2f1997192.jpg"/>
          <p:cNvPicPr>
            <a:picLocks noChangeAspect="1" noChangeArrowheads="1"/>
          </p:cNvPicPr>
          <p:nvPr/>
        </p:nvPicPr>
        <p:blipFill>
          <a:blip r:embed="rId4" cstate="print"/>
          <a:srcRect/>
          <a:stretch>
            <a:fillRect/>
          </a:stretch>
        </p:blipFill>
        <p:spPr bwMode="auto">
          <a:xfrm>
            <a:off x="3200400" y="1524000"/>
            <a:ext cx="2743200" cy="3048000"/>
          </a:xfrm>
          <a:prstGeom prst="rect">
            <a:avLst/>
          </a:prstGeom>
          <a:noFill/>
          <a:ln w="9525">
            <a:noFill/>
            <a:miter lim="800000"/>
            <a:headEnd/>
            <a:tailEnd/>
          </a:ln>
        </p:spPr>
      </p:pic>
      <p:sp>
        <p:nvSpPr>
          <p:cNvPr id="34821" name="TextBox 8"/>
          <p:cNvSpPr txBox="1">
            <a:spLocks noChangeArrowheads="1"/>
          </p:cNvSpPr>
          <p:nvPr/>
        </p:nvSpPr>
        <p:spPr bwMode="auto">
          <a:xfrm flipH="1">
            <a:off x="1295400" y="5029200"/>
            <a:ext cx="7162800" cy="1016000"/>
          </a:xfrm>
          <a:prstGeom prst="rect">
            <a:avLst/>
          </a:prstGeom>
          <a:noFill/>
          <a:ln w="9525">
            <a:noFill/>
            <a:miter lim="800000"/>
            <a:headEnd/>
            <a:tailEnd/>
          </a:ln>
        </p:spPr>
        <p:txBody>
          <a:bodyPr>
            <a:spAutoFit/>
          </a:bodyPr>
          <a:lstStyle/>
          <a:p>
            <a:r>
              <a:rPr lang="en-US" sz="1600">
                <a:latin typeface="Lucida Handwriting" pitchFamily="66" charset="0"/>
              </a:rPr>
              <a:t>                          </a:t>
            </a:r>
            <a:r>
              <a:rPr lang="en-US">
                <a:latin typeface="Lucida Handwriting" pitchFamily="66" charset="0"/>
              </a:rPr>
              <a:t>Name: Kianda Hicks</a:t>
            </a:r>
          </a:p>
          <a:p>
            <a:r>
              <a:rPr lang="en-US">
                <a:latin typeface="Lucida Handwriting" pitchFamily="66" charset="0"/>
              </a:rPr>
              <a:t>		         Grade: 11</a:t>
            </a:r>
          </a:p>
          <a:p>
            <a:r>
              <a:rPr lang="en-US">
                <a:latin typeface="Lucida Handwriting" pitchFamily="66" charset="0"/>
              </a:rPr>
              <a:t>		           Age: 17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533400"/>
            <a:ext cx="8229600" cy="1143000"/>
          </a:xfrm>
        </p:spPr>
        <p:txBody>
          <a:bodyPr>
            <a:noAutofit/>
          </a:bodyPr>
          <a:lstStyle/>
          <a:p>
            <a:pPr marL="54864" algn="ctr" eaLnBrk="1" fontAlgn="auto" hangingPunct="1">
              <a:spcAft>
                <a:spcPts val="0"/>
              </a:spcAft>
              <a:defRPr/>
            </a:pPr>
            <a:r>
              <a:rPr lang="en-US" sz="3600" dirty="0">
                <a:solidFill>
                  <a:schemeClr val="accent1">
                    <a:lumMod val="60000"/>
                    <a:lumOff val="40000"/>
                  </a:schemeClr>
                </a:solidFill>
                <a:latin typeface="Lucida Handwriting" pitchFamily="66" charset="0"/>
                <a:ea typeface="ＭＳ Ｐゴシック" charset="-128"/>
                <a:cs typeface="Lucida Sans Unicode" pitchFamily="34" charset="0"/>
              </a:rPr>
              <a:t>Business Responsibility </a:t>
            </a:r>
            <a:r>
              <a:rPr lang="en-US" sz="3600" dirty="0" smtClean="0">
                <a:solidFill>
                  <a:schemeClr val="accent1">
                    <a:lumMod val="60000"/>
                    <a:lumOff val="40000"/>
                  </a:schemeClr>
                </a:solidFill>
                <a:latin typeface="Lucida Handwriting" pitchFamily="66" charset="0"/>
                <a:ea typeface="ＭＳ Ｐゴシック" charset="-128"/>
                <a:cs typeface="Lucida Sans Unicode" pitchFamily="34" charset="0"/>
              </a:rPr>
              <a:t>&amp; </a:t>
            </a:r>
            <a:r>
              <a:rPr lang="en-US" sz="3600" dirty="0">
                <a:solidFill>
                  <a:schemeClr val="accent1">
                    <a:lumMod val="60000"/>
                    <a:lumOff val="40000"/>
                  </a:schemeClr>
                </a:solidFill>
                <a:latin typeface="Lucida Handwriting" pitchFamily="66" charset="0"/>
                <a:ea typeface="ＭＳ Ｐゴシック" charset="-128"/>
                <a:cs typeface="Lucida Sans Unicode" pitchFamily="34" charset="0"/>
              </a:rPr>
              <a:t>Philanthropic Strategy Plan</a:t>
            </a:r>
            <a:endParaRPr sz="3600" dirty="0">
              <a:solidFill>
                <a:schemeClr val="accent1">
                  <a:lumMod val="60000"/>
                  <a:lumOff val="40000"/>
                </a:schemeClr>
              </a:solidFill>
              <a:latin typeface="Lucida Handwriting" pitchFamily="66" charset="0"/>
              <a:ea typeface="ＭＳ Ｐゴシック" charset="-128"/>
              <a:cs typeface="Lucida Sans Unicode" pitchFamily="34" charset="0"/>
            </a:endParaRPr>
          </a:p>
        </p:txBody>
      </p:sp>
      <p:sp>
        <p:nvSpPr>
          <p:cNvPr id="51203" name="Content Placeholder 2"/>
          <p:cNvSpPr>
            <a:spLocks noGrp="1"/>
          </p:cNvSpPr>
          <p:nvPr>
            <p:ph idx="4294967295"/>
          </p:nvPr>
        </p:nvSpPr>
        <p:spPr>
          <a:xfrm>
            <a:off x="457200" y="2057400"/>
            <a:ext cx="8305800" cy="3124200"/>
          </a:xfrm>
        </p:spPr>
        <p:txBody>
          <a:bodyPr/>
          <a:lstStyle/>
          <a:p>
            <a:pPr marL="273050" indent="-273050" eaLnBrk="1" hangingPunct="1">
              <a:spcBef>
                <a:spcPts val="1200"/>
              </a:spcBef>
              <a:buSzPct val="80000"/>
              <a:buFont typeface="Wingdings" pitchFamily="2" charset="2"/>
              <a:buChar char="Ø"/>
              <a:defRPr/>
            </a:pPr>
            <a:endParaRPr lang="en-US" sz="2000" dirty="0" smtClean="0">
              <a:ea typeface="ＭＳ Ｐゴシック" charset="-128"/>
            </a:endParaRPr>
          </a:p>
          <a:p>
            <a:pPr marL="273050" indent="-273050" eaLnBrk="1" hangingPunct="1">
              <a:spcBef>
                <a:spcPts val="1200"/>
              </a:spcBef>
              <a:buClr>
                <a:schemeClr val="accent1">
                  <a:lumMod val="60000"/>
                  <a:lumOff val="40000"/>
                </a:schemeClr>
              </a:buClr>
              <a:buSzPct val="80000"/>
              <a:buFont typeface="Wingdings" pitchFamily="2" charset="2"/>
              <a:buChar char="Ø"/>
              <a:defRPr/>
            </a:pPr>
            <a:r>
              <a:rPr lang="en-US" sz="2000" dirty="0" smtClean="0">
                <a:ea typeface="ＭＳ Ｐゴシック" charset="-128"/>
              </a:rPr>
              <a:t>4 percent of my net profit will go to the Dyslexic Foundation of Memphis</a:t>
            </a:r>
          </a:p>
          <a:p>
            <a:pPr marL="273050" indent="-273050" eaLnBrk="1" hangingPunct="1">
              <a:spcBef>
                <a:spcPts val="1200"/>
              </a:spcBef>
              <a:buClr>
                <a:schemeClr val="accent1">
                  <a:lumMod val="60000"/>
                  <a:lumOff val="40000"/>
                </a:schemeClr>
              </a:buClr>
              <a:buSzPct val="80000"/>
              <a:buFont typeface="Wingdings" pitchFamily="2" charset="2"/>
              <a:buChar char="Ø"/>
              <a:defRPr/>
            </a:pPr>
            <a:r>
              <a:rPr lang="en-US" sz="2000" dirty="0" smtClean="0">
                <a:ea typeface="ＭＳ Ｐゴシック" charset="-128"/>
              </a:rPr>
              <a:t>I will make people and potential customers aware of this by placing it on my website and my business cards</a:t>
            </a:r>
          </a:p>
        </p:txBody>
      </p:sp>
      <p:pic>
        <p:nvPicPr>
          <p:cNvPr id="51204"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normAutofit fontScale="90000"/>
          </a:bodyPr>
          <a:lstStyle/>
          <a:p>
            <a:pPr marL="54864" algn="ctr" eaLnBrk="1" fontAlgn="auto" hangingPunct="1">
              <a:spcAft>
                <a:spcPts val="0"/>
              </a:spcAft>
              <a:defRPr/>
            </a:pPr>
            <a:r>
              <a:rPr dirty="0">
                <a:solidFill>
                  <a:schemeClr val="accent1">
                    <a:lumMod val="60000"/>
                    <a:lumOff val="40000"/>
                  </a:schemeClr>
                </a:solidFill>
                <a:latin typeface="Lucida Handwriting" pitchFamily="66" charset="0"/>
                <a:ea typeface="ＭＳ Ｐゴシック" charset="-128"/>
              </a:rPr>
              <a:t>Business &amp; Educational Goals</a:t>
            </a:r>
            <a:endParaRPr sz="2000" dirty="0">
              <a:solidFill>
                <a:schemeClr val="accent1">
                  <a:lumMod val="60000"/>
                  <a:lumOff val="40000"/>
                </a:schemeClr>
              </a:solidFill>
              <a:latin typeface="Lucida Handwriting" pitchFamily="66" charset="0"/>
              <a:ea typeface="ＭＳ Ｐゴシック" charset="-128"/>
            </a:endParaRPr>
          </a:p>
        </p:txBody>
      </p:sp>
      <p:sp>
        <p:nvSpPr>
          <p:cNvPr id="28691" name="Rectangle 19"/>
          <p:cNvSpPr>
            <a:spLocks noChangeArrowheads="1"/>
          </p:cNvSpPr>
          <p:nvPr/>
        </p:nvSpPr>
        <p:spPr bwMode="auto">
          <a:xfrm>
            <a:off x="838200" y="1828800"/>
            <a:ext cx="3886200" cy="2057400"/>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chemeClr val="accent1"/>
              </a:buClr>
              <a:buSzPct val="80000"/>
              <a:buFont typeface="Wingdings" pitchFamily="2" charset="2"/>
              <a:buChar char="Ø"/>
              <a:defRPr/>
            </a:pPr>
            <a:r>
              <a:rPr lang="en-US" sz="1400" dirty="0">
                <a:solidFill>
                  <a:schemeClr val="tx1"/>
                </a:solidFill>
                <a:latin typeface="+mj-lt"/>
              </a:rPr>
              <a:t>Create a website that takes credit cards</a:t>
            </a:r>
          </a:p>
          <a:p>
            <a:pPr marL="228600" lvl="1" indent="-228600" eaLnBrk="0" hangingPunct="0">
              <a:spcBef>
                <a:spcPts val="1200"/>
              </a:spcBef>
              <a:buClr>
                <a:schemeClr val="accent1"/>
              </a:buClr>
              <a:buSzPct val="80000"/>
              <a:buFont typeface="Wingdings" pitchFamily="2" charset="2"/>
              <a:buChar char="Ø"/>
              <a:defRPr/>
            </a:pPr>
            <a:r>
              <a:rPr lang="en-US" sz="1400" dirty="0">
                <a:solidFill>
                  <a:schemeClr val="tx1"/>
                </a:solidFill>
                <a:latin typeface="+mj-lt"/>
              </a:rPr>
              <a:t>Better define my business</a:t>
            </a:r>
          </a:p>
        </p:txBody>
      </p:sp>
      <p:sp>
        <p:nvSpPr>
          <p:cNvPr id="28692" name="Rectangle 20"/>
          <p:cNvSpPr>
            <a:spLocks noChangeArrowheads="1"/>
          </p:cNvSpPr>
          <p:nvPr/>
        </p:nvSpPr>
        <p:spPr bwMode="auto">
          <a:xfrm>
            <a:off x="4800600" y="1828800"/>
            <a:ext cx="3733800" cy="2057400"/>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Clr>
                <a:schemeClr val="accent1"/>
              </a:buClr>
              <a:buSzPct val="80000"/>
              <a:buFont typeface="Wingdings" pitchFamily="2" charset="2"/>
              <a:buChar char="Ø"/>
              <a:defRPr/>
            </a:pPr>
            <a:r>
              <a:rPr lang="en-US" sz="1400" dirty="0">
                <a:solidFill>
                  <a:schemeClr val="tx1"/>
                </a:solidFill>
                <a:latin typeface="+mj-lt"/>
                <a:cs typeface="Arial" charset="0"/>
              </a:rPr>
              <a:t>Continue to take AP and Honors classes and graduate with honors</a:t>
            </a:r>
          </a:p>
          <a:p>
            <a:pPr marL="228600" lvl="1" indent="-228600" eaLnBrk="0" hangingPunct="0">
              <a:lnSpc>
                <a:spcPct val="80000"/>
              </a:lnSpc>
              <a:spcBef>
                <a:spcPts val="1200"/>
              </a:spcBef>
              <a:buClr>
                <a:schemeClr val="accent1"/>
              </a:buClr>
              <a:buSzPct val="80000"/>
              <a:buFont typeface="Wingdings" pitchFamily="2" charset="2"/>
              <a:buChar char="Ø"/>
              <a:defRPr/>
            </a:pPr>
            <a:r>
              <a:rPr lang="en-US" sz="1400" dirty="0">
                <a:solidFill>
                  <a:schemeClr val="tx1"/>
                </a:solidFill>
                <a:latin typeface="+mj-lt"/>
                <a:cs typeface="Arial" charset="0"/>
              </a:rPr>
              <a:t>Continue to study Business</a:t>
            </a:r>
          </a:p>
        </p:txBody>
      </p:sp>
      <p:sp>
        <p:nvSpPr>
          <p:cNvPr id="54277" name="Text Box 21"/>
          <p:cNvSpPr txBox="1">
            <a:spLocks noChangeArrowheads="1"/>
          </p:cNvSpPr>
          <p:nvPr/>
        </p:nvSpPr>
        <p:spPr bwMode="auto">
          <a:xfrm>
            <a:off x="1752600" y="1371600"/>
            <a:ext cx="1905000" cy="579438"/>
          </a:xfrm>
          <a:prstGeom prst="rect">
            <a:avLst/>
          </a:prstGeom>
          <a:noFill/>
          <a:ln w="9525">
            <a:noFill/>
            <a:miter lim="800000"/>
            <a:headEnd/>
            <a:tailEnd/>
          </a:ln>
        </p:spPr>
        <p:txBody>
          <a:bodyPr>
            <a:spAutoFit/>
          </a:bodyPr>
          <a:lstStyle/>
          <a:p>
            <a:pPr algn="ctr">
              <a:spcBef>
                <a:spcPct val="50000"/>
              </a:spcBef>
              <a:defRPr/>
            </a:pPr>
            <a:r>
              <a:rPr lang="en-US" sz="3200" dirty="0">
                <a:latin typeface="+mj-lt"/>
              </a:rPr>
              <a:t>Business</a:t>
            </a:r>
          </a:p>
        </p:txBody>
      </p:sp>
      <p:sp>
        <p:nvSpPr>
          <p:cNvPr id="54278" name="Text Box 22"/>
          <p:cNvSpPr txBox="1">
            <a:spLocks noChangeArrowheads="1"/>
          </p:cNvSpPr>
          <p:nvPr/>
        </p:nvSpPr>
        <p:spPr bwMode="auto">
          <a:xfrm>
            <a:off x="5334000" y="1371600"/>
            <a:ext cx="2590800" cy="579438"/>
          </a:xfrm>
          <a:prstGeom prst="rect">
            <a:avLst/>
          </a:prstGeom>
          <a:noFill/>
          <a:ln w="9525">
            <a:noFill/>
            <a:miter lim="800000"/>
            <a:headEnd/>
            <a:tailEnd/>
          </a:ln>
        </p:spPr>
        <p:txBody>
          <a:bodyPr>
            <a:spAutoFit/>
          </a:bodyPr>
          <a:lstStyle/>
          <a:p>
            <a:pPr algn="ctr">
              <a:spcBef>
                <a:spcPct val="50000"/>
              </a:spcBef>
              <a:defRPr/>
            </a:pPr>
            <a:r>
              <a:rPr lang="en-US" sz="3200">
                <a:latin typeface="+mj-lt"/>
              </a:rPr>
              <a:t>Educational</a:t>
            </a:r>
          </a:p>
        </p:txBody>
      </p:sp>
      <p:sp>
        <p:nvSpPr>
          <p:cNvPr id="28695" name="Rectangle 23"/>
          <p:cNvSpPr>
            <a:spLocks noChangeArrowheads="1"/>
          </p:cNvSpPr>
          <p:nvPr/>
        </p:nvSpPr>
        <p:spPr bwMode="auto">
          <a:xfrm>
            <a:off x="838200" y="3962400"/>
            <a:ext cx="3886200" cy="1905000"/>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1"/>
              </a:buClr>
              <a:buSzPct val="80000"/>
              <a:buFont typeface="Wingdings" pitchFamily="2" charset="2"/>
              <a:buChar char="Ø"/>
              <a:defRPr/>
            </a:pPr>
            <a:r>
              <a:rPr lang="en-US" sz="1400" dirty="0">
                <a:solidFill>
                  <a:schemeClr val="tx1"/>
                </a:solidFill>
                <a:latin typeface="+mj-lt"/>
              </a:rPr>
              <a:t>Expand by selling and creating products for people all sorts of special needs..</a:t>
            </a:r>
          </a:p>
          <a:p>
            <a:pPr marL="228600" lvl="1" indent="-228600" eaLnBrk="0" hangingPunct="0">
              <a:lnSpc>
                <a:spcPct val="80000"/>
              </a:lnSpc>
              <a:spcBef>
                <a:spcPts val="1200"/>
              </a:spcBef>
              <a:buClr>
                <a:schemeClr val="accent1"/>
              </a:buClr>
              <a:buSzPct val="80000"/>
              <a:buFont typeface="Wingdings" pitchFamily="2" charset="2"/>
              <a:buChar char="Ø"/>
              <a:defRPr/>
            </a:pPr>
            <a:r>
              <a:rPr lang="en-US" sz="1400" dirty="0">
                <a:solidFill>
                  <a:schemeClr val="tx1"/>
                </a:solidFill>
                <a:latin typeface="+mj-lt"/>
              </a:rPr>
              <a:t>Begin to develop next product</a:t>
            </a:r>
          </a:p>
        </p:txBody>
      </p:sp>
      <p:sp>
        <p:nvSpPr>
          <p:cNvPr id="54280" name="Text Box 24"/>
          <p:cNvSpPr txBox="1">
            <a:spLocks noChangeArrowheads="1"/>
          </p:cNvSpPr>
          <p:nvPr/>
        </p:nvSpPr>
        <p:spPr bwMode="auto">
          <a:xfrm rot="-5400000">
            <a:off x="-407988" y="2693988"/>
            <a:ext cx="2035175" cy="457200"/>
          </a:xfrm>
          <a:prstGeom prst="rect">
            <a:avLst/>
          </a:prstGeom>
          <a:noFill/>
          <a:ln w="9525">
            <a:noFill/>
            <a:miter lim="800000"/>
            <a:headEnd/>
            <a:tailEnd/>
          </a:ln>
        </p:spPr>
        <p:txBody>
          <a:bodyPr>
            <a:spAutoFit/>
          </a:bodyPr>
          <a:lstStyle/>
          <a:p>
            <a:pPr algn="ctr">
              <a:spcBef>
                <a:spcPct val="50000"/>
              </a:spcBef>
              <a:defRPr/>
            </a:pPr>
            <a:r>
              <a:rPr lang="en-US" sz="2400" b="1">
                <a:latin typeface="+mj-lt"/>
              </a:rPr>
              <a:t>Short Term</a:t>
            </a:r>
          </a:p>
        </p:txBody>
      </p:sp>
      <p:sp>
        <p:nvSpPr>
          <p:cNvPr id="54281" name="Text Box 25"/>
          <p:cNvSpPr txBox="1">
            <a:spLocks noChangeArrowheads="1"/>
          </p:cNvSpPr>
          <p:nvPr/>
        </p:nvSpPr>
        <p:spPr bwMode="auto">
          <a:xfrm rot="-5400000">
            <a:off x="-407988" y="4751388"/>
            <a:ext cx="2035175" cy="457200"/>
          </a:xfrm>
          <a:prstGeom prst="rect">
            <a:avLst/>
          </a:prstGeom>
          <a:noFill/>
          <a:ln w="9525">
            <a:noFill/>
            <a:miter lim="800000"/>
            <a:headEnd/>
            <a:tailEnd/>
          </a:ln>
        </p:spPr>
        <p:txBody>
          <a:bodyPr>
            <a:spAutoFit/>
          </a:bodyPr>
          <a:lstStyle/>
          <a:p>
            <a:pPr algn="ctr">
              <a:spcBef>
                <a:spcPct val="50000"/>
              </a:spcBef>
              <a:defRPr/>
            </a:pPr>
            <a:r>
              <a:rPr lang="en-US" sz="2400" b="1" dirty="0">
                <a:latin typeface="+mj-lt"/>
              </a:rPr>
              <a:t>Long</a:t>
            </a:r>
            <a:r>
              <a:rPr lang="en-US" sz="2400" b="1" dirty="0">
                <a:solidFill>
                  <a:schemeClr val="bg1"/>
                </a:solidFill>
                <a:latin typeface="+mj-lt"/>
              </a:rPr>
              <a:t> </a:t>
            </a:r>
            <a:r>
              <a:rPr lang="en-US" sz="2400" b="1" dirty="0">
                <a:latin typeface="+mj-lt"/>
              </a:rPr>
              <a:t>Term</a:t>
            </a:r>
          </a:p>
        </p:txBody>
      </p:sp>
      <p:sp>
        <p:nvSpPr>
          <p:cNvPr id="28698" name="Rectangle 26"/>
          <p:cNvSpPr>
            <a:spLocks noChangeArrowheads="1"/>
          </p:cNvSpPr>
          <p:nvPr/>
        </p:nvSpPr>
        <p:spPr bwMode="auto">
          <a:xfrm>
            <a:off x="4800600" y="3962400"/>
            <a:ext cx="3733800" cy="1905000"/>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1"/>
              </a:buClr>
              <a:buSzPct val="80000"/>
              <a:buFont typeface="Wingdings" pitchFamily="2" charset="2"/>
              <a:buChar char="Ø"/>
              <a:defRPr/>
            </a:pPr>
            <a:r>
              <a:rPr lang="en-US" sz="1400" dirty="0">
                <a:solidFill>
                  <a:schemeClr val="tx1"/>
                </a:solidFill>
                <a:latin typeface="+mj-lt"/>
                <a:cs typeface="Arial" charset="0"/>
              </a:rPr>
              <a:t>Earn a degree in Business</a:t>
            </a:r>
          </a:p>
          <a:p>
            <a:pPr marL="228600" lvl="1" indent="-228600" eaLnBrk="0" hangingPunct="0">
              <a:lnSpc>
                <a:spcPct val="80000"/>
              </a:lnSpc>
              <a:spcBef>
                <a:spcPts val="1200"/>
              </a:spcBef>
              <a:buClr>
                <a:schemeClr val="accent1"/>
              </a:buClr>
              <a:buSzPct val="80000"/>
              <a:buFont typeface="Wingdings" pitchFamily="2" charset="2"/>
              <a:buChar char="Ø"/>
              <a:defRPr/>
            </a:pPr>
            <a:r>
              <a:rPr lang="en-US" sz="1400" dirty="0">
                <a:solidFill>
                  <a:schemeClr val="tx1"/>
                </a:solidFill>
                <a:latin typeface="+mj-lt"/>
                <a:cs typeface="Arial" charset="0"/>
              </a:rPr>
              <a:t>Expand my knowledge of  product development</a:t>
            </a:r>
          </a:p>
        </p:txBody>
      </p:sp>
      <p:pic>
        <p:nvPicPr>
          <p:cNvPr id="52235" name="Picture 11"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
        <p:nvSpPr>
          <p:cNvPr id="53251" name="Text Box 8"/>
          <p:cNvSpPr txBox="1">
            <a:spLocks noChangeArrowheads="1"/>
          </p:cNvSpPr>
          <p:nvPr/>
        </p:nvSpPr>
        <p:spPr bwMode="auto">
          <a:xfrm>
            <a:off x="1219200" y="1295400"/>
            <a:ext cx="6705600" cy="579438"/>
          </a:xfrm>
          <a:prstGeom prst="rect">
            <a:avLst/>
          </a:prstGeom>
          <a:noFill/>
          <a:ln w="9525">
            <a:noFill/>
            <a:miter lim="800000"/>
            <a:headEnd/>
            <a:tailEnd/>
          </a:ln>
        </p:spPr>
        <p:txBody>
          <a:bodyPr>
            <a:spAutoFit/>
          </a:bodyPr>
          <a:lstStyle/>
          <a:p>
            <a:pPr algn="ctr">
              <a:spcBef>
                <a:spcPct val="50000"/>
              </a:spcBef>
            </a:pPr>
            <a:r>
              <a:rPr lang="en-US" sz="2800">
                <a:latin typeface="Lucida Handwriting" pitchFamily="66" charset="0"/>
              </a:rPr>
              <a:t>Your secret’s safe with us!</a:t>
            </a:r>
            <a:r>
              <a:rPr lang="en-US" sz="3200">
                <a:solidFill>
                  <a:schemeClr val="accent1"/>
                </a:solidFill>
                <a:latin typeface="Lucida Handwriting" pitchFamily="66" charset="0"/>
              </a:rPr>
              <a:t> </a:t>
            </a:r>
          </a:p>
        </p:txBody>
      </p:sp>
      <p:sp>
        <p:nvSpPr>
          <p:cNvPr id="51204" name="Text Box 9"/>
          <p:cNvSpPr txBox="1">
            <a:spLocks noChangeArrowheads="1"/>
          </p:cNvSpPr>
          <p:nvPr/>
        </p:nvSpPr>
        <p:spPr bwMode="auto">
          <a:xfrm>
            <a:off x="762000" y="1981200"/>
            <a:ext cx="7620000" cy="1508125"/>
          </a:xfrm>
          <a:prstGeom prst="rect">
            <a:avLst/>
          </a:prstGeom>
          <a:noFill/>
          <a:ln w="9525">
            <a:noFill/>
            <a:miter lim="800000"/>
            <a:headEnd/>
            <a:tailEnd/>
          </a:ln>
        </p:spPr>
        <p:txBody>
          <a:bodyPr>
            <a:spAutoFit/>
          </a:bodyPr>
          <a:lstStyle/>
          <a:p>
            <a:pPr algn="ctr">
              <a:spcBef>
                <a:spcPct val="50000"/>
              </a:spcBef>
              <a:defRPr/>
            </a:pPr>
            <a:r>
              <a:rPr lang="en-US" sz="3200" dirty="0">
                <a:solidFill>
                  <a:schemeClr val="accent1">
                    <a:lumMod val="60000"/>
                    <a:lumOff val="40000"/>
                  </a:schemeClr>
                </a:solidFill>
                <a:latin typeface="+mj-lt"/>
              </a:rPr>
              <a:t>Thank you for your consideration of</a:t>
            </a:r>
          </a:p>
          <a:p>
            <a:pPr algn="ctr">
              <a:spcBef>
                <a:spcPct val="50000"/>
              </a:spcBef>
              <a:defRPr/>
            </a:pPr>
            <a:r>
              <a:rPr lang="en-US" sz="4000" b="1" dirty="0">
                <a:latin typeface="Lucida Handwriting" pitchFamily="66" charset="0"/>
              </a:rPr>
              <a:t>MYSecret</a:t>
            </a:r>
            <a:endParaRPr lang="en-US" sz="4000" dirty="0">
              <a:latin typeface="Lucida Handwriting" pitchFamily="66" charset="0"/>
            </a:endParaRPr>
          </a:p>
        </p:txBody>
      </p:sp>
      <p:sp>
        <p:nvSpPr>
          <p:cNvPr id="5" name="TextBox 4"/>
          <p:cNvSpPr txBox="1"/>
          <p:nvPr/>
        </p:nvSpPr>
        <p:spPr>
          <a:xfrm>
            <a:off x="838200" y="3581400"/>
            <a:ext cx="7543800" cy="1400175"/>
          </a:xfrm>
          <a:prstGeom prst="rect">
            <a:avLst/>
          </a:prstGeom>
          <a:noFill/>
        </p:spPr>
        <p:txBody>
          <a:bodyPr>
            <a:spAutoFit/>
          </a:bodyPr>
          <a:lstStyle/>
          <a:p>
            <a:pPr algn="ctr">
              <a:spcBef>
                <a:spcPct val="50000"/>
              </a:spcBef>
              <a:defRPr/>
            </a:pPr>
            <a:r>
              <a:rPr lang="en-US" sz="2800" dirty="0">
                <a:solidFill>
                  <a:schemeClr val="accent1">
                    <a:lumMod val="60000"/>
                    <a:lumOff val="40000"/>
                  </a:schemeClr>
                </a:solidFill>
              </a:rPr>
              <a:t>Visit us at …</a:t>
            </a:r>
          </a:p>
          <a:p>
            <a:pPr algn="ctr">
              <a:spcBef>
                <a:spcPct val="50000"/>
              </a:spcBef>
              <a:defRPr/>
            </a:pPr>
            <a:r>
              <a:rPr lang="en-US" dirty="0"/>
              <a:t>www.MYSecret.weebly .com</a:t>
            </a:r>
          </a:p>
          <a:p>
            <a:pPr algn="ctr">
              <a:spcBef>
                <a:spcPct val="50000"/>
              </a:spcBef>
              <a:defRPr/>
            </a:pPr>
            <a:r>
              <a:rPr lang="en-US" sz="1800" dirty="0">
                <a:latin typeface="Lucida Handwriting" pitchFamily="66" charset="0"/>
              </a:rPr>
              <a:t>MYSecret  </a:t>
            </a:r>
            <a:r>
              <a:rPr lang="en-US" sz="1800" dirty="0"/>
              <a:t>contacts </a:t>
            </a:r>
            <a:r>
              <a:rPr lang="en-US" sz="1800" dirty="0"/>
              <a:t>next year!</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533400" y="304800"/>
            <a:ext cx="8229600" cy="1066800"/>
          </a:xfrm>
        </p:spPr>
        <p:txBody>
          <a:bodyPr/>
          <a:lstStyle/>
          <a:p>
            <a:pPr marL="54864" algn="ctr" eaLnBrk="1" fontAlgn="auto" hangingPunct="1">
              <a:spcAft>
                <a:spcPts val="0"/>
              </a:spcAft>
              <a:defRPr/>
            </a:pPr>
            <a:r>
              <a:rPr dirty="0">
                <a:solidFill>
                  <a:schemeClr val="accent1">
                    <a:lumMod val="60000"/>
                    <a:lumOff val="40000"/>
                  </a:schemeClr>
                </a:solidFill>
                <a:latin typeface="Lucida Handwriting" pitchFamily="66" charset="0"/>
                <a:ea typeface="ＭＳ Ｐゴシック" charset="-128"/>
              </a:rPr>
              <a:t>Mission</a:t>
            </a:r>
            <a:r>
              <a:rPr dirty="0">
                <a:solidFill>
                  <a:schemeClr val="accent1"/>
                </a:solidFill>
                <a:latin typeface="Lucida Handwriting" pitchFamily="66" charset="0"/>
                <a:ea typeface="ＭＳ Ｐゴシック" charset="-128"/>
              </a:rPr>
              <a:t> </a:t>
            </a:r>
            <a:r>
              <a:rPr dirty="0">
                <a:solidFill>
                  <a:schemeClr val="accent1">
                    <a:lumMod val="60000"/>
                    <a:lumOff val="40000"/>
                  </a:schemeClr>
                </a:solidFill>
                <a:latin typeface="Lucida Handwriting" pitchFamily="66" charset="0"/>
                <a:ea typeface="ＭＳ Ｐゴシック" charset="-128"/>
              </a:rPr>
              <a:t>Statement</a:t>
            </a:r>
          </a:p>
        </p:txBody>
      </p:sp>
      <p:sp>
        <p:nvSpPr>
          <p:cNvPr id="33795" name="Content Placeholder 2"/>
          <p:cNvSpPr>
            <a:spLocks/>
          </p:cNvSpPr>
          <p:nvPr/>
        </p:nvSpPr>
        <p:spPr bwMode="auto">
          <a:xfrm>
            <a:off x="304800" y="1447800"/>
            <a:ext cx="8534400" cy="44196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defRPr/>
            </a:pPr>
            <a:r>
              <a:rPr lang="en-US" sz="3200" dirty="0">
                <a:solidFill>
                  <a:schemeClr val="accent1">
                    <a:lumMod val="60000"/>
                    <a:lumOff val="40000"/>
                  </a:schemeClr>
                </a:solidFill>
                <a:ea typeface="ＭＳ Ｐゴシック" charset="-128"/>
              </a:rPr>
              <a:t>Mission</a:t>
            </a:r>
            <a:r>
              <a:rPr lang="en-US" sz="3200" dirty="0">
                <a:solidFill>
                  <a:schemeClr val="accent1"/>
                </a:solidFill>
                <a:ea typeface="ＭＳ Ｐゴシック" charset="-128"/>
              </a:rPr>
              <a:t> </a:t>
            </a:r>
            <a:r>
              <a:rPr lang="en-US" sz="3200" dirty="0">
                <a:solidFill>
                  <a:schemeClr val="accent1">
                    <a:lumMod val="60000"/>
                    <a:lumOff val="40000"/>
                  </a:schemeClr>
                </a:solidFill>
                <a:ea typeface="ＭＳ Ｐゴシック" charset="-128"/>
              </a:rPr>
              <a:t>Statement</a:t>
            </a:r>
            <a:endParaRPr lang="en-US" sz="3200" i="1" dirty="0">
              <a:solidFill>
                <a:schemeClr val="accent1">
                  <a:lumMod val="60000"/>
                  <a:lumOff val="40000"/>
                </a:schemeClr>
              </a:solidFill>
              <a:ea typeface="ＭＳ Ｐゴシック" charset="-128"/>
            </a:endParaRPr>
          </a:p>
          <a:p>
            <a:pPr marL="547688" indent="-411163">
              <a:defRPr/>
            </a:pPr>
            <a:r>
              <a:rPr lang="en-US" sz="1800" dirty="0">
                <a:ea typeface="ＭＳ Ｐゴシック" charset="-128"/>
              </a:rPr>
              <a:t>	</a:t>
            </a:r>
            <a:r>
              <a:rPr lang="en-US" dirty="0">
                <a:latin typeface="Lucida Handwriting" pitchFamily="66" charset="0"/>
                <a:ea typeface="ＭＳ Ｐゴシック" charset="-128"/>
              </a:rPr>
              <a:t>MYSecret’s  </a:t>
            </a:r>
            <a:r>
              <a:rPr lang="en-US" dirty="0">
                <a:ea typeface="ＭＳ Ｐゴシック" charset="-128"/>
              </a:rPr>
              <a:t>mission is to keep your secret about any issue, problem, disability, or disorder that you want to hide, or haven’t come to terms with, by creating products that will fix and tend to your special needs.</a:t>
            </a:r>
            <a:endParaRPr lang="en-US" dirty="0">
              <a:solidFill>
                <a:schemeClr val="bg1"/>
              </a:solidFill>
              <a:ea typeface="ＭＳ Ｐゴシック" charset="-128"/>
            </a:endParaRPr>
          </a:p>
          <a:p>
            <a:pPr marL="547688" indent="-411163">
              <a:defRPr/>
            </a:pPr>
            <a:endParaRPr lang="en-US" sz="1800" dirty="0">
              <a:solidFill>
                <a:schemeClr val="accent1"/>
              </a:solidFill>
              <a:ea typeface="ＭＳ Ｐゴシック" charset="-128"/>
            </a:endParaRPr>
          </a:p>
          <a:p>
            <a:pPr marL="547688" indent="-411163">
              <a:defRPr/>
            </a:pPr>
            <a:r>
              <a:rPr lang="en-US" sz="3200" dirty="0">
                <a:solidFill>
                  <a:schemeClr val="accent1"/>
                </a:solidFill>
              </a:rPr>
              <a:t> </a:t>
            </a:r>
            <a:r>
              <a:rPr lang="en-US" sz="3200" dirty="0">
                <a:solidFill>
                  <a:schemeClr val="accent1">
                    <a:lumMod val="60000"/>
                    <a:lumOff val="40000"/>
                  </a:schemeClr>
                </a:solidFill>
              </a:rPr>
              <a:t>My Opportunity</a:t>
            </a:r>
            <a:endParaRPr lang="en-US" sz="3200" i="1" dirty="0">
              <a:solidFill>
                <a:schemeClr val="accent1">
                  <a:lumMod val="60000"/>
                  <a:lumOff val="40000"/>
                </a:schemeClr>
              </a:solidFill>
            </a:endParaRPr>
          </a:p>
          <a:p>
            <a:pPr marL="1004888" lvl="1" indent="-411163">
              <a:buClr>
                <a:schemeClr val="accent1">
                  <a:lumMod val="60000"/>
                  <a:lumOff val="40000"/>
                </a:schemeClr>
              </a:buClr>
              <a:buFont typeface="Wingdings" pitchFamily="2" charset="2"/>
              <a:buChar char="Ø"/>
              <a:defRPr/>
            </a:pPr>
            <a:r>
              <a:rPr lang="en-US" dirty="0"/>
              <a:t>There are 1,174 dyslexic people in Hartford</a:t>
            </a:r>
          </a:p>
          <a:p>
            <a:pPr marL="1004888" lvl="1" indent="-411163">
              <a:buClr>
                <a:schemeClr val="accent1">
                  <a:lumMod val="60000"/>
                  <a:lumOff val="40000"/>
                </a:schemeClr>
              </a:buClr>
              <a:buFont typeface="Wingdings" pitchFamily="2" charset="2"/>
              <a:buChar char="Ø"/>
              <a:defRPr/>
            </a:pPr>
            <a:r>
              <a:rPr lang="en-US" dirty="0"/>
              <a:t>Most people buy new eyeglasses once a year</a:t>
            </a:r>
          </a:p>
          <a:p>
            <a:pPr marL="1004888" lvl="1" indent="-411163">
              <a:buClr>
                <a:schemeClr val="accent1">
                  <a:lumMod val="60000"/>
                  <a:lumOff val="40000"/>
                </a:schemeClr>
              </a:buClr>
              <a:buFont typeface="Wingdings" pitchFamily="2" charset="2"/>
              <a:buChar char="Ø"/>
              <a:defRPr/>
            </a:pPr>
            <a:r>
              <a:rPr lang="en-US" dirty="0"/>
              <a:t>Unassisted market due to small population &amp; lack of understanding (5 out of every 100 receive help or assistance.)</a:t>
            </a:r>
            <a:endParaRPr lang="en-US" sz="1800" dirty="0">
              <a:ea typeface="ＭＳ Ｐゴシック" charset="-128"/>
            </a:endParaRPr>
          </a:p>
          <a:p>
            <a:pPr marL="547688" indent="-411163" eaLnBrk="0" hangingPunct="0">
              <a:spcBef>
                <a:spcPct val="20000"/>
              </a:spcBef>
              <a:buClr>
                <a:srgbClr val="984807"/>
              </a:buClr>
              <a:buSzPct val="80000"/>
              <a:defRPr/>
            </a:pPr>
            <a:endParaRPr lang="en-US" sz="1800" dirty="0">
              <a:ea typeface="ＭＳ Ｐゴシック" charset="-128"/>
            </a:endParaRPr>
          </a:p>
          <a:p>
            <a:pPr marL="868363" lvl="1" indent="-282575" eaLnBrk="0" hangingPunct="0">
              <a:spcBef>
                <a:spcPct val="20000"/>
              </a:spcBef>
              <a:buClr>
                <a:srgbClr val="C00000"/>
              </a:buClr>
              <a:buSzPct val="80000"/>
              <a:defRPr/>
            </a:pPr>
            <a:endParaRPr lang="en-US" sz="1800" dirty="0">
              <a:ea typeface="ＭＳ Ｐゴシック" charset="-128"/>
            </a:endParaRPr>
          </a:p>
          <a:p>
            <a:pPr marL="868363" lvl="1" indent="-282575" eaLnBrk="0" hangingPunct="0">
              <a:spcBef>
                <a:spcPct val="20000"/>
              </a:spcBef>
              <a:buClr>
                <a:srgbClr val="C00000"/>
              </a:buClr>
              <a:buSzPct val="80000"/>
              <a:defRPr/>
            </a:pPr>
            <a:endParaRPr lang="en-US" sz="1600" dirty="0">
              <a:solidFill>
                <a:schemeClr val="bg1"/>
              </a:solidFill>
              <a:latin typeface="Myriad Web Pro" pitchFamily="34" charset="0"/>
              <a:ea typeface="ＭＳ Ｐゴシック" charset="-128"/>
            </a:endParaRPr>
          </a:p>
          <a:p>
            <a:pPr marL="868363" lvl="1" indent="-282575" eaLnBrk="0" hangingPunct="0">
              <a:spcBef>
                <a:spcPct val="20000"/>
              </a:spcBef>
              <a:buClr>
                <a:srgbClr val="C00000"/>
              </a:buClr>
              <a:buSzPct val="80000"/>
              <a:buFont typeface="Wingdings 2" pitchFamily="18" charset="2"/>
              <a:buChar char=""/>
              <a:defRPr/>
            </a:pPr>
            <a:endParaRPr lang="en-US" sz="1600" dirty="0">
              <a:solidFill>
                <a:schemeClr val="bg1"/>
              </a:solidFill>
              <a:latin typeface="Myriad Web Pro" pitchFamily="34" charset="0"/>
              <a:ea typeface="ＭＳ Ｐゴシック" charset="-128"/>
            </a:endParaRPr>
          </a:p>
          <a:p>
            <a:pPr marL="868363" lvl="1" indent="-282575" eaLnBrk="0" hangingPunct="0">
              <a:spcBef>
                <a:spcPct val="20000"/>
              </a:spcBef>
              <a:buClr>
                <a:srgbClr val="C00000"/>
              </a:buClr>
              <a:buSzPct val="80000"/>
              <a:buFont typeface="Wingdings 2" pitchFamily="18" charset="2"/>
              <a:buChar char=""/>
              <a:defRPr/>
            </a:pPr>
            <a:endParaRPr lang="en-US" sz="1600" dirty="0">
              <a:solidFill>
                <a:schemeClr val="bg1"/>
              </a:solidFill>
              <a:latin typeface="Myriad Web Pro" pitchFamily="34" charset="0"/>
              <a:ea typeface="ＭＳ Ｐゴシック" charset="-128"/>
            </a:endParaRPr>
          </a:p>
        </p:txBody>
      </p:sp>
      <p:pic>
        <p:nvPicPr>
          <p:cNvPr id="35844" name="Picture 4"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304800"/>
            <a:ext cx="8229600" cy="1066800"/>
          </a:xfrm>
        </p:spPr>
        <p:txBody>
          <a:bodyPr/>
          <a:lstStyle/>
          <a:p>
            <a:pPr marL="54864" algn="ctr" eaLnBrk="1" fontAlgn="auto" hangingPunct="1">
              <a:spcAft>
                <a:spcPts val="0"/>
              </a:spcAft>
              <a:defRPr/>
            </a:pPr>
            <a:r>
              <a:rPr dirty="0">
                <a:solidFill>
                  <a:schemeClr val="accent1">
                    <a:lumMod val="60000"/>
                    <a:lumOff val="40000"/>
                  </a:schemeClr>
                </a:solidFill>
                <a:latin typeface="Lucida Handwriting" pitchFamily="66" charset="0"/>
              </a:rPr>
              <a:t>Business</a:t>
            </a:r>
            <a:r>
              <a:rPr dirty="0">
                <a:solidFill>
                  <a:schemeClr val="accent1"/>
                </a:solidFill>
                <a:latin typeface="Lucida Handwriting" pitchFamily="66" charset="0"/>
              </a:rPr>
              <a:t> </a:t>
            </a:r>
            <a:r>
              <a:rPr dirty="0">
                <a:solidFill>
                  <a:schemeClr val="accent1">
                    <a:lumMod val="60000"/>
                    <a:lumOff val="40000"/>
                  </a:schemeClr>
                </a:solidFill>
                <a:latin typeface="Lucida Handwriting" pitchFamily="66" charset="0"/>
              </a:rPr>
              <a:t>Profile</a:t>
            </a:r>
          </a:p>
        </p:txBody>
      </p:sp>
      <p:sp>
        <p:nvSpPr>
          <p:cNvPr id="34818" name="Content Placeholder 2"/>
          <p:cNvSpPr>
            <a:spLocks noGrp="1"/>
          </p:cNvSpPr>
          <p:nvPr>
            <p:ph idx="4294967295"/>
          </p:nvPr>
        </p:nvSpPr>
        <p:spPr>
          <a:xfrm>
            <a:off x="152400" y="1295400"/>
            <a:ext cx="8382000" cy="4495800"/>
          </a:xfrm>
        </p:spPr>
        <p:txBody>
          <a:bodyPr>
            <a:normAutofit/>
          </a:bodyPr>
          <a:lstStyle/>
          <a:p>
            <a:pPr marL="547688" indent="-411163" eaLnBrk="1" fontAlgn="auto" hangingPunct="1">
              <a:spcBef>
                <a:spcPct val="0"/>
              </a:spcBef>
              <a:spcAft>
                <a:spcPts val="0"/>
              </a:spcAft>
              <a:buClr>
                <a:srgbClr val="984807"/>
              </a:buClr>
              <a:buSzPct val="80000"/>
              <a:buFont typeface="Wingdings 3" pitchFamily="18" charset="2"/>
              <a:buNone/>
              <a:defRPr/>
            </a:pPr>
            <a:endParaRPr lang="en-US" b="1" dirty="0" smtClean="0">
              <a:solidFill>
                <a:schemeClr val="accent1"/>
              </a:solidFill>
              <a:ea typeface="ＭＳ Ｐゴシック" charset="-128"/>
            </a:endParaRPr>
          </a:p>
          <a:p>
            <a:pPr marL="547688" indent="-411163" eaLnBrk="1" fontAlgn="auto" hangingPunct="1">
              <a:spcBef>
                <a:spcPct val="0"/>
              </a:spcBef>
              <a:spcAft>
                <a:spcPts val="0"/>
              </a:spcAft>
              <a:buClr>
                <a:schemeClr val="accent1">
                  <a:lumMod val="60000"/>
                  <a:lumOff val="40000"/>
                </a:schemeClr>
              </a:buClr>
              <a:buSzPct val="80000"/>
              <a:buFont typeface="Wingdings 3" pitchFamily="18" charset="2"/>
              <a:buNone/>
              <a:defRPr/>
            </a:pPr>
            <a:r>
              <a:rPr lang="en-US" sz="2400" b="1" dirty="0" smtClean="0">
                <a:solidFill>
                  <a:schemeClr val="tx2">
                    <a:lumMod val="75000"/>
                  </a:schemeClr>
                </a:solidFill>
                <a:ea typeface="ＭＳ Ｐゴシック" charset="-128"/>
              </a:rPr>
              <a:t>	</a:t>
            </a:r>
            <a:r>
              <a:rPr lang="en-US" sz="2400" b="1" dirty="0" smtClean="0">
                <a:solidFill>
                  <a:schemeClr val="accent1">
                    <a:lumMod val="60000"/>
                    <a:lumOff val="40000"/>
                  </a:schemeClr>
                </a:solidFill>
                <a:ea typeface="ＭＳ Ｐゴシック" charset="-128"/>
              </a:rPr>
              <a:t>Service</a:t>
            </a:r>
            <a:endParaRPr lang="en-US" sz="1200" b="1" i="1" dirty="0" smtClean="0">
              <a:solidFill>
                <a:schemeClr val="accent1">
                  <a:lumMod val="60000"/>
                  <a:lumOff val="40000"/>
                </a:schemeClr>
              </a:solidFill>
              <a:ea typeface="ＭＳ Ｐゴシック" charset="-128"/>
            </a:endParaRPr>
          </a:p>
          <a:p>
            <a:pPr marL="657225" lvl="1" indent="-246063" eaLnBrk="1" fontAlgn="auto" hangingPunct="1">
              <a:spcBef>
                <a:spcPts val="324"/>
              </a:spcBef>
              <a:spcAft>
                <a:spcPts val="0"/>
              </a:spcAft>
              <a:buClr>
                <a:schemeClr val="accent1">
                  <a:lumMod val="60000"/>
                  <a:lumOff val="40000"/>
                </a:schemeClr>
              </a:buClr>
              <a:buFont typeface="Wingdings" pitchFamily="2" charset="2"/>
              <a:buChar char="Ø"/>
              <a:defRPr/>
            </a:pPr>
            <a:r>
              <a:rPr lang="en-US" sz="1800" dirty="0" smtClean="0">
                <a:solidFill>
                  <a:schemeClr val="tx2"/>
                </a:solidFill>
                <a:ea typeface="ＭＳ Ｐゴシック" charset="-128"/>
              </a:rPr>
              <a:t>Creating unique product</a:t>
            </a:r>
          </a:p>
          <a:p>
            <a:pPr marL="895350" lvl="2" indent="-246063" eaLnBrk="1" fontAlgn="auto" hangingPunct="1">
              <a:spcBef>
                <a:spcPts val="324"/>
              </a:spcBef>
              <a:spcAft>
                <a:spcPts val="0"/>
              </a:spcAft>
              <a:buClr>
                <a:schemeClr val="accent1">
                  <a:lumMod val="60000"/>
                  <a:lumOff val="40000"/>
                </a:schemeClr>
              </a:buClr>
              <a:buFont typeface="Wingdings" pitchFamily="2" charset="2"/>
              <a:buChar char="Ø"/>
              <a:defRPr/>
            </a:pPr>
            <a:r>
              <a:rPr lang="en-US" sz="1600" dirty="0" smtClean="0">
                <a:solidFill>
                  <a:schemeClr val="tx2"/>
                </a:solidFill>
                <a:ea typeface="ＭＳ Ｐゴシック" charset="-128"/>
              </a:rPr>
              <a:t>According to personal style &amp; issue</a:t>
            </a:r>
          </a:p>
          <a:p>
            <a:pPr marL="895350" lvl="2" indent="-246063" eaLnBrk="1" fontAlgn="auto" hangingPunct="1">
              <a:spcBef>
                <a:spcPts val="324"/>
              </a:spcBef>
              <a:spcAft>
                <a:spcPts val="0"/>
              </a:spcAft>
              <a:buClr>
                <a:schemeClr val="accent1">
                  <a:lumMod val="60000"/>
                  <a:lumOff val="40000"/>
                </a:schemeClr>
              </a:buClr>
              <a:buFont typeface="Wingdings" pitchFamily="2" charset="2"/>
              <a:buChar char="Ø"/>
              <a:defRPr/>
            </a:pPr>
            <a:r>
              <a:rPr lang="en-US" sz="1600" dirty="0" smtClean="0">
                <a:solidFill>
                  <a:schemeClr val="tx2"/>
                </a:solidFill>
                <a:ea typeface="ＭＳ Ｐゴシック" charset="-128"/>
              </a:rPr>
              <a:t>Keep your secret</a:t>
            </a:r>
          </a:p>
          <a:p>
            <a:pPr marL="895350" lvl="2" indent="-246063" eaLnBrk="1" fontAlgn="auto" hangingPunct="1">
              <a:spcBef>
                <a:spcPts val="324"/>
              </a:spcBef>
              <a:spcAft>
                <a:spcPts val="0"/>
              </a:spcAft>
              <a:buClr>
                <a:schemeClr val="accent1">
                  <a:lumMod val="60000"/>
                  <a:lumOff val="40000"/>
                </a:schemeClr>
              </a:buClr>
              <a:buFont typeface="Wingdings" pitchFamily="2" charset="2"/>
              <a:buChar char="Ø"/>
              <a:defRPr/>
            </a:pPr>
            <a:endParaRPr lang="en-US" sz="2200" b="1" dirty="0" smtClean="0">
              <a:solidFill>
                <a:schemeClr val="accent1"/>
              </a:solidFill>
              <a:ea typeface="ＭＳ Ｐゴシック" charset="-128"/>
            </a:endParaRPr>
          </a:p>
          <a:p>
            <a:pPr marL="657225" lvl="1" indent="-246063" eaLnBrk="1" fontAlgn="auto" hangingPunct="1">
              <a:spcBef>
                <a:spcPts val="324"/>
              </a:spcBef>
              <a:spcAft>
                <a:spcPts val="0"/>
              </a:spcAft>
              <a:buClr>
                <a:schemeClr val="accent1">
                  <a:lumMod val="60000"/>
                  <a:lumOff val="40000"/>
                </a:schemeClr>
              </a:buClr>
              <a:buFont typeface="Verdana" pitchFamily="34" charset="0"/>
              <a:buNone/>
              <a:defRPr/>
            </a:pPr>
            <a:r>
              <a:rPr lang="en-US" sz="2400" b="1" dirty="0" smtClean="0">
                <a:solidFill>
                  <a:schemeClr val="accent1">
                    <a:lumMod val="60000"/>
                    <a:lumOff val="40000"/>
                  </a:schemeClr>
                </a:solidFill>
                <a:ea typeface="ＭＳ Ｐゴシック" charset="-128"/>
              </a:rPr>
              <a:t>Sole</a:t>
            </a:r>
            <a:r>
              <a:rPr lang="en-US" sz="2400" b="1" dirty="0" smtClean="0">
                <a:solidFill>
                  <a:schemeClr val="accent1"/>
                </a:solidFill>
                <a:ea typeface="ＭＳ Ｐゴシック" charset="-128"/>
              </a:rPr>
              <a:t> </a:t>
            </a:r>
            <a:r>
              <a:rPr lang="en-US" sz="2400" b="1" dirty="0" smtClean="0">
                <a:solidFill>
                  <a:schemeClr val="accent1">
                    <a:lumMod val="60000"/>
                    <a:lumOff val="40000"/>
                  </a:schemeClr>
                </a:solidFill>
                <a:ea typeface="ＭＳ Ｐゴシック" charset="-128"/>
              </a:rPr>
              <a:t>Proprietorship</a:t>
            </a:r>
          </a:p>
          <a:p>
            <a:pPr marL="895350" lvl="2" indent="-246063" eaLnBrk="1" fontAlgn="auto" hangingPunct="1">
              <a:spcBef>
                <a:spcPts val="324"/>
              </a:spcBef>
              <a:spcAft>
                <a:spcPts val="0"/>
              </a:spcAft>
              <a:buClr>
                <a:schemeClr val="accent1">
                  <a:lumMod val="60000"/>
                  <a:lumOff val="40000"/>
                </a:schemeClr>
              </a:buClr>
              <a:buFont typeface="Wingdings" pitchFamily="2" charset="2"/>
              <a:buChar char="Ø"/>
              <a:defRPr/>
            </a:pPr>
            <a:r>
              <a:rPr lang="en-US" sz="1600" dirty="0" smtClean="0">
                <a:solidFill>
                  <a:schemeClr val="tx2"/>
                </a:solidFill>
                <a:ea typeface="ＭＳ Ｐゴシック" charset="-128"/>
              </a:rPr>
              <a:t>Full control </a:t>
            </a:r>
          </a:p>
          <a:p>
            <a:pPr marL="895350" lvl="2" indent="-246063" eaLnBrk="1" fontAlgn="auto" hangingPunct="1">
              <a:spcBef>
                <a:spcPts val="324"/>
              </a:spcBef>
              <a:spcAft>
                <a:spcPts val="0"/>
              </a:spcAft>
              <a:buClr>
                <a:schemeClr val="accent1">
                  <a:lumMod val="60000"/>
                  <a:lumOff val="40000"/>
                </a:schemeClr>
              </a:buClr>
              <a:buFont typeface="Wingdings" pitchFamily="2" charset="2"/>
              <a:buChar char="Ø"/>
              <a:defRPr/>
            </a:pPr>
            <a:r>
              <a:rPr lang="en-US" sz="1600" dirty="0" smtClean="0">
                <a:solidFill>
                  <a:schemeClr val="tx2"/>
                </a:solidFill>
                <a:ea typeface="ＭＳ Ｐゴシック" charset="-128"/>
              </a:rPr>
              <a:t>No consultations before making decisions</a:t>
            </a:r>
          </a:p>
          <a:p>
            <a:pPr marL="895350" lvl="2" indent="-246063" eaLnBrk="1" fontAlgn="auto" hangingPunct="1">
              <a:spcBef>
                <a:spcPts val="324"/>
              </a:spcBef>
              <a:spcAft>
                <a:spcPts val="0"/>
              </a:spcAft>
              <a:buClr>
                <a:schemeClr val="accent1">
                  <a:lumMod val="60000"/>
                  <a:lumOff val="40000"/>
                </a:schemeClr>
              </a:buClr>
              <a:buFont typeface="Wingdings" pitchFamily="2" charset="2"/>
              <a:buChar char="Ø"/>
              <a:defRPr/>
            </a:pPr>
            <a:r>
              <a:rPr lang="en-US" sz="1600" dirty="0" smtClean="0">
                <a:solidFill>
                  <a:schemeClr val="tx2"/>
                </a:solidFill>
                <a:ea typeface="ＭＳ Ｐゴシック" charset="-128"/>
              </a:rPr>
              <a:t>Least expensive option for business ownership</a:t>
            </a:r>
          </a:p>
        </p:txBody>
      </p:sp>
      <p:pic>
        <p:nvPicPr>
          <p:cNvPr id="36868" name="Picture 5"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pic>
        <p:nvPicPr>
          <p:cNvPr id="36869" name="Picture 9" descr="http://www.glassesocean.com/wp-content/uploads/2010/02/bifocal-glasses.png"/>
          <p:cNvPicPr>
            <a:picLocks noChangeAspect="1" noChangeArrowheads="1"/>
          </p:cNvPicPr>
          <p:nvPr/>
        </p:nvPicPr>
        <p:blipFill>
          <a:blip r:embed="rId4" cstate="print"/>
          <a:srcRect/>
          <a:stretch>
            <a:fillRect/>
          </a:stretch>
        </p:blipFill>
        <p:spPr bwMode="auto">
          <a:xfrm>
            <a:off x="6324600" y="1371600"/>
            <a:ext cx="2552700" cy="17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p:cNvSpPr>
          <p:nvPr>
            <p:ph type="title"/>
          </p:nvPr>
        </p:nvSpPr>
        <p:spPr bwMode="auto"/>
        <p:txBody>
          <a:bodyPr wrap="square" lIns="91440" tIns="45720" rIns="91440" bIns="45720" numCol="1" anchorCtr="0" compatLnSpc="1">
            <a:prstTxWarp prst="textNoShape">
              <a:avLst/>
            </a:prstTxWarp>
          </a:bodyPr>
          <a:lstStyle/>
          <a:p>
            <a:pPr algn="ctr" eaLnBrk="1" fontAlgn="auto" hangingPunct="1">
              <a:spcAft>
                <a:spcPts val="0"/>
              </a:spcAft>
              <a:defRPr/>
            </a:pPr>
            <a:r>
              <a:rPr lang="en-US" dirty="0" smtClean="0">
                <a:solidFill>
                  <a:schemeClr val="accent1">
                    <a:lumMod val="60000"/>
                    <a:lumOff val="40000"/>
                  </a:schemeClr>
                </a:solidFill>
                <a:effectLst/>
                <a:latin typeface="Lucida Handwriting" pitchFamily="66" charset="0"/>
              </a:rPr>
              <a:t>Qualifications</a:t>
            </a:r>
          </a:p>
        </p:txBody>
      </p:sp>
      <p:pic>
        <p:nvPicPr>
          <p:cNvPr id="37891" name="Picture 7"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
        <p:nvSpPr>
          <p:cNvPr id="37892" name="Rectangle 8"/>
          <p:cNvSpPr>
            <a:spLocks noChangeArrowheads="1"/>
          </p:cNvSpPr>
          <p:nvPr/>
        </p:nvSpPr>
        <p:spPr bwMode="auto">
          <a:xfrm>
            <a:off x="228600" y="2133600"/>
            <a:ext cx="8915400" cy="1938338"/>
          </a:xfrm>
          <a:prstGeom prst="rect">
            <a:avLst/>
          </a:prstGeom>
          <a:noFill/>
          <a:ln w="9525">
            <a:noFill/>
            <a:miter lim="800000"/>
            <a:headEnd/>
            <a:tailEnd/>
          </a:ln>
        </p:spPr>
        <p:txBody>
          <a:bodyPr>
            <a:spAutoFit/>
          </a:bodyPr>
          <a:lstStyle/>
          <a:p>
            <a:pPr>
              <a:lnSpc>
                <a:spcPct val="200000"/>
              </a:lnSpc>
              <a:buClr>
                <a:schemeClr val="accent1"/>
              </a:buClr>
              <a:buFont typeface="Wingdings" pitchFamily="2" charset="2"/>
              <a:buChar char="Ø"/>
            </a:pPr>
            <a:r>
              <a:rPr lang="en-US">
                <a:ea typeface="ＭＳ Ｐゴシック" charset="-128"/>
              </a:rPr>
              <a:t> I have completed a Marketing/Entrepreneurship course</a:t>
            </a:r>
          </a:p>
          <a:p>
            <a:pPr>
              <a:lnSpc>
                <a:spcPct val="200000"/>
              </a:lnSpc>
              <a:buClr>
                <a:schemeClr val="accent1"/>
              </a:buClr>
              <a:buFont typeface="Wingdings" pitchFamily="2" charset="2"/>
              <a:buChar char="Ø"/>
            </a:pPr>
            <a:r>
              <a:rPr lang="en-US">
                <a:ea typeface="ＭＳ Ｐゴシック" charset="-128"/>
              </a:rPr>
              <a:t> I understand people’s need to have privacy about personal issues</a:t>
            </a:r>
          </a:p>
          <a:p>
            <a:pPr>
              <a:lnSpc>
                <a:spcPct val="200000"/>
              </a:lnSpc>
              <a:buClr>
                <a:schemeClr val="accent1"/>
              </a:buClr>
              <a:buFont typeface="Wingdings" pitchFamily="2" charset="2"/>
              <a:buChar char="Ø"/>
            </a:pPr>
            <a:r>
              <a:rPr lang="en-US">
                <a:ea typeface="ＭＳ Ｐゴシック" charset="-128"/>
              </a:rPr>
              <a:t> Ability to come up with innovative ideas/product</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62600" y="1524000"/>
            <a:ext cx="2971800" cy="3733800"/>
            <a:chOff x="3408" y="1584"/>
            <a:chExt cx="1872" cy="2352"/>
          </a:xfrm>
          <a:solidFill>
            <a:schemeClr val="accent1"/>
          </a:solidFill>
        </p:grpSpPr>
        <p:sp>
          <p:nvSpPr>
            <p:cNvPr id="40993" name="AutoShape 3"/>
            <p:cNvSpPr>
              <a:spLocks noChangeArrowheads="1"/>
            </p:cNvSpPr>
            <p:nvPr/>
          </p:nvSpPr>
          <p:spPr bwMode="auto">
            <a:xfrm>
              <a:off x="3408" y="1632"/>
              <a:ext cx="1872" cy="23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2">
                <a:lumMod val="50000"/>
              </a:schemeClr>
            </a:solidFill>
            <a:ln w="9525">
              <a:solidFill>
                <a:srgbClr val="F7853F">
                  <a:alpha val="36078"/>
                </a:srgbClr>
              </a:solidFill>
              <a:miter lim="800000"/>
              <a:headEnd/>
              <a:tailEnd/>
            </a:ln>
          </p:spPr>
          <p:txBody>
            <a:bodyPr wrap="none" anchor="ctr"/>
            <a:lstStyle/>
            <a:p>
              <a:pPr>
                <a:defRPr/>
              </a:pPr>
              <a:endParaRPr lang="en-US" sz="1800">
                <a:latin typeface="Arial" charset="0"/>
              </a:endParaRPr>
            </a:p>
          </p:txBody>
        </p:sp>
        <p:sp>
          <p:nvSpPr>
            <p:cNvPr id="40994" name="Oval 4"/>
            <p:cNvSpPr>
              <a:spLocks noChangeArrowheads="1"/>
            </p:cNvSpPr>
            <p:nvPr/>
          </p:nvSpPr>
          <p:spPr bwMode="auto">
            <a:xfrm>
              <a:off x="3408" y="1584"/>
              <a:ext cx="1872" cy="96"/>
            </a:xfrm>
            <a:prstGeom prst="ellipse">
              <a:avLst/>
            </a:prstGeom>
            <a:solidFill>
              <a:schemeClr val="accent1">
                <a:lumMod val="60000"/>
                <a:lumOff val="40000"/>
              </a:schemeClr>
            </a:solidFill>
            <a:ln w="9525">
              <a:solidFill>
                <a:srgbClr val="F7853F">
                  <a:alpha val="36078"/>
                </a:srgbClr>
              </a:solidFill>
              <a:round/>
              <a:headEnd/>
              <a:tailEnd/>
            </a:ln>
          </p:spPr>
          <p:txBody>
            <a:bodyPr wrap="none" anchor="ctr"/>
            <a:lstStyle/>
            <a:p>
              <a:pPr>
                <a:defRPr/>
              </a:pPr>
              <a:endParaRPr lang="en-US" sz="1800">
                <a:latin typeface="Arial" charset="0"/>
              </a:endParaRPr>
            </a:p>
          </p:txBody>
        </p:sp>
      </p:grpSp>
      <p:sp>
        <p:nvSpPr>
          <p:cNvPr id="36867" name="Rectangle 3"/>
          <p:cNvSpPr>
            <a:spLocks noChangeArrowheads="1"/>
          </p:cNvSpPr>
          <p:nvPr/>
        </p:nvSpPr>
        <p:spPr bwMode="auto">
          <a:xfrm>
            <a:off x="1752600" y="228600"/>
            <a:ext cx="5943600" cy="838200"/>
          </a:xfrm>
          <a:prstGeom prst="rect">
            <a:avLst/>
          </a:prstGeom>
          <a:noFill/>
          <a:ln w="9525">
            <a:noFill/>
            <a:miter lim="800000"/>
            <a:headEnd/>
            <a:tailEnd/>
          </a:ln>
        </p:spPr>
        <p:txBody>
          <a:bodyPr anchor="ctr"/>
          <a:lstStyle/>
          <a:p>
            <a:pPr algn="ctr" eaLnBrk="0" hangingPunct="0">
              <a:defRPr/>
            </a:pPr>
            <a:r>
              <a:rPr lang="en-US" sz="4100" dirty="0">
                <a:solidFill>
                  <a:schemeClr val="accent1">
                    <a:lumMod val="60000"/>
                    <a:lumOff val="40000"/>
                  </a:schemeClr>
                </a:solidFill>
                <a:effectLst>
                  <a:outerShdw blurRad="38100" dist="38100" dir="2700000" algn="tl">
                    <a:srgbClr val="000000">
                      <a:alpha val="43137"/>
                    </a:srgbClr>
                  </a:outerShdw>
                </a:effectLst>
                <a:latin typeface="Lucida Handwriting" pitchFamily="66" charset="0"/>
                <a:ea typeface="ＭＳ Ｐゴシック" charset="-128"/>
              </a:rPr>
              <a:t>Market</a:t>
            </a:r>
            <a:r>
              <a:rPr lang="en-US" sz="4100" b="1" dirty="0">
                <a:solidFill>
                  <a:schemeClr val="accent1"/>
                </a:solidFill>
                <a:effectLst>
                  <a:outerShdw blurRad="38100" dist="38100" dir="2700000" algn="tl">
                    <a:srgbClr val="000000">
                      <a:alpha val="43137"/>
                    </a:srgbClr>
                  </a:outerShdw>
                </a:effectLst>
                <a:latin typeface="Lucida Handwriting" pitchFamily="66" charset="0"/>
                <a:ea typeface="ＭＳ Ｐゴシック" charset="-128"/>
              </a:rPr>
              <a:t> </a:t>
            </a:r>
            <a:r>
              <a:rPr lang="en-US" sz="4100" dirty="0">
                <a:solidFill>
                  <a:schemeClr val="accent1">
                    <a:lumMod val="60000"/>
                    <a:lumOff val="40000"/>
                  </a:schemeClr>
                </a:solidFill>
                <a:effectLst>
                  <a:outerShdw blurRad="38100" dist="38100" dir="2700000" algn="tl">
                    <a:srgbClr val="000000">
                      <a:alpha val="43137"/>
                    </a:srgbClr>
                  </a:outerShdw>
                </a:effectLst>
                <a:latin typeface="Lucida Handwriting" pitchFamily="66" charset="0"/>
                <a:ea typeface="ＭＳ Ｐゴシック" charset="-128"/>
              </a:rPr>
              <a:t>Analysis</a:t>
            </a:r>
            <a:r>
              <a:rPr lang="en-US" sz="4800" b="1" dirty="0">
                <a:latin typeface="Lucida Handwriting" pitchFamily="66" charset="0"/>
                <a:ea typeface="ＭＳ Ｐゴシック" charset="-128"/>
              </a:rPr>
              <a:t/>
            </a:r>
            <a:br>
              <a:rPr lang="en-US" sz="4800" b="1" dirty="0">
                <a:latin typeface="Lucida Handwriting" pitchFamily="66" charset="0"/>
                <a:ea typeface="ＭＳ Ｐゴシック" charset="-128"/>
              </a:rPr>
            </a:br>
            <a:endParaRPr lang="fr-FR" sz="2800" b="1" i="1" dirty="0">
              <a:latin typeface="Lucida Handwriting" pitchFamily="66" charset="0"/>
              <a:ea typeface="ＭＳ Ｐゴシック" charset="-128"/>
            </a:endParaRPr>
          </a:p>
        </p:txBody>
      </p:sp>
      <p:graphicFrame>
        <p:nvGraphicFramePr>
          <p:cNvPr id="16420" name="Group 36"/>
          <p:cNvGraphicFramePr>
            <a:graphicFrameLocks noGrp="1"/>
          </p:cNvGraphicFramePr>
          <p:nvPr>
            <p:ph idx="4294967295"/>
          </p:nvPr>
        </p:nvGraphicFramePr>
        <p:xfrm>
          <a:off x="457200" y="914400"/>
          <a:ext cx="4724400" cy="762000"/>
        </p:xfrm>
        <a:graphic>
          <a:graphicData uri="http://schemas.openxmlformats.org/drawingml/2006/table">
            <a:tbl>
              <a:tblPr/>
              <a:tblGrid>
                <a:gridCol w="1752600"/>
                <a:gridCol w="2971800"/>
              </a:tblGrid>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tx1"/>
                          </a:solidFill>
                          <a:effectLst/>
                          <a:latin typeface="Lucida Sans Unicode" pitchFamily="34" charset="0"/>
                          <a:ea typeface="ＭＳ Ｐゴシック" charset="-128"/>
                          <a:cs typeface="Arial" charset="0"/>
                        </a:rPr>
                        <a:t>Industry Name</a:t>
                      </a:r>
                      <a:endPar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tx1"/>
                          </a:solidFill>
                          <a:effectLst/>
                          <a:latin typeface="Lucida Sans Unicode" pitchFamily="34" charset="0"/>
                          <a:ea typeface="ＭＳ Ｐゴシック" charset="-128"/>
                          <a:cs typeface="Arial" charset="0"/>
                        </a:rPr>
                        <a:t>Optical Manufacturing </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smtClean="0">
                          <a:ln>
                            <a:noFill/>
                          </a:ln>
                          <a:solidFill>
                            <a:schemeClr val="tx1"/>
                          </a:solidFill>
                          <a:effectLst/>
                          <a:latin typeface="Lucida Sans Unicode" pitchFamily="34" charset="0"/>
                          <a:ea typeface="ＭＳ Ｐゴシック" charset="-128"/>
                          <a:cs typeface="Arial" charset="0"/>
                        </a:rPr>
                        <a:t>Industry Size</a:t>
                      </a:r>
                      <a:endPar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0" i="0" u="none" strike="noStrike" cap="none" normalizeH="0" baseline="0" smtClean="0">
                          <a:ln>
                            <a:noFill/>
                          </a:ln>
                          <a:solidFill>
                            <a:schemeClr val="tx1"/>
                          </a:solidFill>
                          <a:effectLst/>
                          <a:latin typeface="Lucida Sans Unicode" pitchFamily="34" charset="0"/>
                          <a:ea typeface="ＭＳ Ｐゴシック" charset="-128"/>
                          <a:cs typeface="Arial" charset="0"/>
                        </a:rPr>
                        <a:t>$20,726,900.00</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8927" name="Rectangle 17"/>
          <p:cNvSpPr>
            <a:spLocks noChangeArrowheads="1"/>
          </p:cNvSpPr>
          <p:nvPr/>
        </p:nvSpPr>
        <p:spPr bwMode="auto">
          <a:xfrm>
            <a:off x="2209800" y="4419600"/>
            <a:ext cx="2971800" cy="1371600"/>
          </a:xfrm>
          <a:prstGeom prst="rect">
            <a:avLst/>
          </a:prstGeom>
          <a:solidFill>
            <a:schemeClr val="bg1"/>
          </a:solidFill>
          <a:ln w="9525">
            <a:no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a:ea typeface="ＭＳ Ｐゴシック" charset="-128"/>
              </a:rPr>
              <a:t>Based on research I found that people’s glasses usually last for a year before they purchase a new pair. This means that my sales will be fairly predictable</a:t>
            </a:r>
          </a:p>
          <a:p>
            <a:pPr eaLnBrk="0" hangingPunct="0">
              <a:spcBef>
                <a:spcPct val="20000"/>
              </a:spcBef>
              <a:buClr>
                <a:srgbClr val="E46C0A"/>
              </a:buClr>
              <a:buSzPct val="65000"/>
              <a:buFont typeface="Wingdings 2" pitchFamily="18" charset="2"/>
              <a:buNone/>
            </a:pPr>
            <a:endParaRPr lang="en-US" sz="1400" b="1">
              <a:ea typeface="ＭＳ Ｐゴシック" charset="-128"/>
            </a:endParaRPr>
          </a:p>
        </p:txBody>
      </p:sp>
      <p:sp>
        <p:nvSpPr>
          <p:cNvPr id="38928" name="Rectangle 18"/>
          <p:cNvSpPr>
            <a:spLocks noChangeArrowheads="1"/>
          </p:cNvSpPr>
          <p:nvPr/>
        </p:nvSpPr>
        <p:spPr bwMode="auto">
          <a:xfrm>
            <a:off x="2209800" y="2971800"/>
            <a:ext cx="2971800" cy="1441450"/>
          </a:xfrm>
          <a:prstGeom prst="rect">
            <a:avLst/>
          </a:prstGeom>
          <a:solidFill>
            <a:schemeClr val="bg1"/>
          </a:solidFill>
          <a:ln w="9525">
            <a:no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a:ea typeface="ＭＳ Ｐゴシック" charset="-128"/>
              </a:rPr>
              <a:t>School-aged children, and teens with dyslexia, in Hartford,  CT both male and female with an average household income of  about $29, 798</a:t>
            </a:r>
          </a:p>
          <a:p>
            <a:pPr eaLnBrk="0" hangingPunct="0">
              <a:spcBef>
                <a:spcPct val="20000"/>
              </a:spcBef>
              <a:buClr>
                <a:srgbClr val="E46C0A"/>
              </a:buClr>
              <a:buSzPct val="65000"/>
              <a:buFont typeface="Wingdings 2" pitchFamily="18" charset="2"/>
              <a:buNone/>
            </a:pPr>
            <a:endParaRPr lang="en-US" sz="1200" b="1">
              <a:ea typeface="ＭＳ Ｐゴシック" charset="-128"/>
            </a:endParaRPr>
          </a:p>
        </p:txBody>
      </p:sp>
      <p:sp>
        <p:nvSpPr>
          <p:cNvPr id="38929" name="Rectangle 19"/>
          <p:cNvSpPr>
            <a:spLocks noChangeArrowheads="1"/>
          </p:cNvSpPr>
          <p:nvPr/>
        </p:nvSpPr>
        <p:spPr bwMode="auto">
          <a:xfrm>
            <a:off x="2209800" y="1676400"/>
            <a:ext cx="2971800" cy="1295400"/>
          </a:xfrm>
          <a:prstGeom prst="rect">
            <a:avLst/>
          </a:prstGeom>
          <a:solidFill>
            <a:schemeClr val="bg1"/>
          </a:solidFill>
          <a:ln w="9525">
            <a:no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a:ea typeface="ＭＳ Ｐゴシック" charset="-128"/>
              </a:rPr>
              <a:t>Harford, Connecticut</a:t>
            </a:r>
          </a:p>
        </p:txBody>
      </p:sp>
      <p:sp>
        <p:nvSpPr>
          <p:cNvPr id="38930" name="Rectangle 20"/>
          <p:cNvSpPr>
            <a:spLocks noChangeArrowheads="1"/>
          </p:cNvSpPr>
          <p:nvPr/>
        </p:nvSpPr>
        <p:spPr bwMode="auto">
          <a:xfrm>
            <a:off x="457200" y="4419600"/>
            <a:ext cx="1752600" cy="1447800"/>
          </a:xfrm>
          <a:prstGeom prst="rect">
            <a:avLst/>
          </a:prstGeom>
          <a:solidFill>
            <a:schemeClr val="bg1"/>
          </a:solidFill>
          <a:ln w="9525">
            <a:no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a:ea typeface="ＭＳ Ｐゴシック" charset="-128"/>
              </a:rPr>
              <a:t>Potential Market Size</a:t>
            </a:r>
          </a:p>
        </p:txBody>
      </p:sp>
      <p:sp>
        <p:nvSpPr>
          <p:cNvPr id="38931" name="Rectangle 21"/>
          <p:cNvSpPr>
            <a:spLocks noChangeArrowheads="1"/>
          </p:cNvSpPr>
          <p:nvPr/>
        </p:nvSpPr>
        <p:spPr bwMode="auto">
          <a:xfrm>
            <a:off x="457200" y="2971800"/>
            <a:ext cx="1752600" cy="1441450"/>
          </a:xfrm>
          <a:prstGeom prst="rect">
            <a:avLst/>
          </a:prstGeom>
          <a:solidFill>
            <a:schemeClr val="bg1"/>
          </a:solidFill>
          <a:ln w="9525">
            <a:no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a:ea typeface="ＭＳ Ｐゴシック" charset="-128"/>
              </a:rPr>
              <a:t>Target Market</a:t>
            </a:r>
          </a:p>
        </p:txBody>
      </p:sp>
      <p:sp>
        <p:nvSpPr>
          <p:cNvPr id="38932" name="Rectangle 22"/>
          <p:cNvSpPr>
            <a:spLocks noChangeArrowheads="1"/>
          </p:cNvSpPr>
          <p:nvPr/>
        </p:nvSpPr>
        <p:spPr bwMode="auto">
          <a:xfrm>
            <a:off x="457200" y="1676400"/>
            <a:ext cx="1752600" cy="1295400"/>
          </a:xfrm>
          <a:prstGeom prst="rect">
            <a:avLst/>
          </a:prstGeom>
          <a:solidFill>
            <a:schemeClr val="bg1"/>
          </a:solidFill>
          <a:ln w="9525">
            <a:noFill/>
            <a:miter lim="800000"/>
            <a:headEnd/>
            <a:tailEnd/>
          </a:ln>
        </p:spPr>
        <p:txBody>
          <a:bodyPr/>
          <a:lstStyle/>
          <a:p>
            <a:pPr eaLnBrk="0" hangingPunct="0">
              <a:spcBef>
                <a:spcPct val="20000"/>
              </a:spcBef>
              <a:buClr>
                <a:srgbClr val="E46C0A"/>
              </a:buClr>
              <a:buSzPct val="65000"/>
              <a:buFont typeface="Wingdings 2" pitchFamily="18" charset="2"/>
              <a:buNone/>
            </a:pPr>
            <a:r>
              <a:rPr lang="en-US" sz="1400" b="1">
                <a:ea typeface="ＭＳ Ｐゴシック" charset="-128"/>
              </a:rPr>
              <a:t>Total Population</a:t>
            </a:r>
          </a:p>
          <a:p>
            <a:pPr eaLnBrk="0" hangingPunct="0">
              <a:spcBef>
                <a:spcPct val="20000"/>
              </a:spcBef>
              <a:buClr>
                <a:srgbClr val="E46C0A"/>
              </a:buClr>
              <a:buSzPct val="65000"/>
              <a:buFont typeface="Wingdings 2" pitchFamily="18" charset="2"/>
              <a:buNone/>
            </a:pPr>
            <a:r>
              <a:rPr lang="en-US" sz="1400" b="1">
                <a:ea typeface="ＭＳ Ｐゴシック" charset="-128"/>
              </a:rPr>
              <a:t>                                                  </a:t>
            </a:r>
          </a:p>
        </p:txBody>
      </p:sp>
      <p:sp>
        <p:nvSpPr>
          <p:cNvPr id="38933" name="Line 23"/>
          <p:cNvSpPr>
            <a:spLocks noChangeShapeType="1"/>
          </p:cNvSpPr>
          <p:nvPr/>
        </p:nvSpPr>
        <p:spPr bwMode="auto">
          <a:xfrm>
            <a:off x="457200" y="1676400"/>
            <a:ext cx="4724400" cy="0"/>
          </a:xfrm>
          <a:prstGeom prst="line">
            <a:avLst/>
          </a:prstGeom>
          <a:noFill/>
          <a:ln w="28575" cap="sq">
            <a:solidFill>
              <a:schemeClr val="tx1"/>
            </a:solidFill>
            <a:round/>
            <a:headEnd/>
            <a:tailEnd/>
          </a:ln>
        </p:spPr>
        <p:txBody>
          <a:bodyPr/>
          <a:lstStyle/>
          <a:p>
            <a:endParaRPr lang="en-US"/>
          </a:p>
        </p:txBody>
      </p:sp>
      <p:sp>
        <p:nvSpPr>
          <p:cNvPr id="38934" name="Line 24"/>
          <p:cNvSpPr>
            <a:spLocks noChangeShapeType="1"/>
          </p:cNvSpPr>
          <p:nvPr/>
        </p:nvSpPr>
        <p:spPr bwMode="auto">
          <a:xfrm>
            <a:off x="533400" y="2895600"/>
            <a:ext cx="4572000" cy="0"/>
          </a:xfrm>
          <a:prstGeom prst="line">
            <a:avLst/>
          </a:prstGeom>
          <a:noFill/>
          <a:ln w="12700">
            <a:solidFill>
              <a:schemeClr val="tx1"/>
            </a:solidFill>
            <a:round/>
            <a:headEnd/>
            <a:tailEnd/>
          </a:ln>
        </p:spPr>
        <p:txBody>
          <a:bodyPr/>
          <a:lstStyle/>
          <a:p>
            <a:endParaRPr lang="en-US"/>
          </a:p>
        </p:txBody>
      </p:sp>
      <p:sp>
        <p:nvSpPr>
          <p:cNvPr id="38935" name="Line 25"/>
          <p:cNvSpPr>
            <a:spLocks noChangeShapeType="1"/>
          </p:cNvSpPr>
          <p:nvPr/>
        </p:nvSpPr>
        <p:spPr bwMode="auto">
          <a:xfrm flipV="1">
            <a:off x="457200" y="4419600"/>
            <a:ext cx="4724400" cy="31750"/>
          </a:xfrm>
          <a:prstGeom prst="line">
            <a:avLst/>
          </a:prstGeom>
          <a:noFill/>
          <a:ln w="12700">
            <a:solidFill>
              <a:schemeClr val="tx1"/>
            </a:solidFill>
            <a:round/>
            <a:headEnd/>
            <a:tailEnd/>
          </a:ln>
        </p:spPr>
        <p:txBody>
          <a:bodyPr/>
          <a:lstStyle/>
          <a:p>
            <a:endParaRPr lang="en-US"/>
          </a:p>
        </p:txBody>
      </p:sp>
      <p:sp>
        <p:nvSpPr>
          <p:cNvPr id="38936" name="Line 26"/>
          <p:cNvSpPr>
            <a:spLocks noChangeShapeType="1"/>
          </p:cNvSpPr>
          <p:nvPr/>
        </p:nvSpPr>
        <p:spPr bwMode="auto">
          <a:xfrm flipV="1">
            <a:off x="457200" y="5791200"/>
            <a:ext cx="4724400" cy="76200"/>
          </a:xfrm>
          <a:prstGeom prst="line">
            <a:avLst/>
          </a:prstGeom>
          <a:noFill/>
          <a:ln w="28575" cap="sq">
            <a:solidFill>
              <a:schemeClr val="tx1"/>
            </a:solidFill>
            <a:round/>
            <a:headEnd/>
            <a:tailEnd/>
          </a:ln>
        </p:spPr>
        <p:txBody>
          <a:bodyPr/>
          <a:lstStyle/>
          <a:p>
            <a:endParaRPr lang="en-US"/>
          </a:p>
        </p:txBody>
      </p:sp>
      <p:sp>
        <p:nvSpPr>
          <p:cNvPr id="38937" name="Line 27"/>
          <p:cNvSpPr>
            <a:spLocks noChangeShapeType="1"/>
          </p:cNvSpPr>
          <p:nvPr/>
        </p:nvSpPr>
        <p:spPr bwMode="auto">
          <a:xfrm>
            <a:off x="457200" y="1524000"/>
            <a:ext cx="0" cy="4343400"/>
          </a:xfrm>
          <a:prstGeom prst="line">
            <a:avLst/>
          </a:prstGeom>
          <a:noFill/>
          <a:ln w="28575" cap="sq">
            <a:solidFill>
              <a:schemeClr val="tx1"/>
            </a:solidFill>
            <a:round/>
            <a:headEnd/>
            <a:tailEnd/>
          </a:ln>
        </p:spPr>
        <p:txBody>
          <a:bodyPr/>
          <a:lstStyle/>
          <a:p>
            <a:endParaRPr lang="en-US"/>
          </a:p>
        </p:txBody>
      </p:sp>
      <p:sp>
        <p:nvSpPr>
          <p:cNvPr id="38938" name="Line 28"/>
          <p:cNvSpPr>
            <a:spLocks noChangeShapeType="1"/>
          </p:cNvSpPr>
          <p:nvPr/>
        </p:nvSpPr>
        <p:spPr bwMode="auto">
          <a:xfrm>
            <a:off x="2209800" y="1524000"/>
            <a:ext cx="0" cy="4292600"/>
          </a:xfrm>
          <a:prstGeom prst="line">
            <a:avLst/>
          </a:prstGeom>
          <a:noFill/>
          <a:ln w="12700">
            <a:solidFill>
              <a:schemeClr val="tx1"/>
            </a:solidFill>
            <a:round/>
            <a:headEnd/>
            <a:tailEnd/>
          </a:ln>
        </p:spPr>
        <p:txBody>
          <a:bodyPr/>
          <a:lstStyle/>
          <a:p>
            <a:endParaRPr lang="en-US"/>
          </a:p>
        </p:txBody>
      </p:sp>
      <p:sp>
        <p:nvSpPr>
          <p:cNvPr id="38939" name="Line 29"/>
          <p:cNvSpPr>
            <a:spLocks noChangeShapeType="1"/>
          </p:cNvSpPr>
          <p:nvPr/>
        </p:nvSpPr>
        <p:spPr bwMode="auto">
          <a:xfrm flipH="1">
            <a:off x="5181600" y="1676400"/>
            <a:ext cx="0" cy="4114800"/>
          </a:xfrm>
          <a:prstGeom prst="line">
            <a:avLst/>
          </a:prstGeom>
          <a:noFill/>
          <a:ln w="12700">
            <a:solidFill>
              <a:schemeClr val="tx1"/>
            </a:solidFill>
            <a:round/>
            <a:headEnd/>
            <a:tailEnd/>
          </a:ln>
        </p:spPr>
        <p:txBody>
          <a:bodyPr/>
          <a:lstStyle/>
          <a:p>
            <a:endParaRPr lang="en-US"/>
          </a:p>
        </p:txBody>
      </p:sp>
      <p:sp>
        <p:nvSpPr>
          <p:cNvPr id="38940" name="Text Box 30"/>
          <p:cNvSpPr txBox="1">
            <a:spLocks noChangeArrowheads="1"/>
          </p:cNvSpPr>
          <p:nvPr/>
        </p:nvSpPr>
        <p:spPr bwMode="auto">
          <a:xfrm>
            <a:off x="5486400" y="2743200"/>
            <a:ext cx="3276600" cy="323850"/>
          </a:xfrm>
          <a:prstGeom prst="rect">
            <a:avLst/>
          </a:prstGeom>
          <a:noFill/>
          <a:ln w="9525">
            <a:noFill/>
            <a:miter lim="800000"/>
            <a:headEnd/>
            <a:tailEnd/>
          </a:ln>
        </p:spPr>
        <p:txBody>
          <a:bodyPr>
            <a:spAutoFit/>
          </a:bodyPr>
          <a:lstStyle/>
          <a:p>
            <a:pPr algn="ctr">
              <a:spcBef>
                <a:spcPct val="50000"/>
              </a:spcBef>
            </a:pPr>
            <a:r>
              <a:rPr lang="en-US" sz="1500" b="1"/>
              <a:t>Population of Hartford, CT</a:t>
            </a:r>
          </a:p>
        </p:txBody>
      </p:sp>
      <p:sp>
        <p:nvSpPr>
          <p:cNvPr id="38941" name="AutoShape 31"/>
          <p:cNvSpPr>
            <a:spLocks noChangeArrowheads="1"/>
          </p:cNvSpPr>
          <p:nvPr/>
        </p:nvSpPr>
        <p:spPr bwMode="auto">
          <a:xfrm>
            <a:off x="5715000" y="2057400"/>
            <a:ext cx="2667000" cy="533400"/>
          </a:xfrm>
          <a:prstGeom prst="flowChartProcess">
            <a:avLst/>
          </a:prstGeom>
          <a:solidFill>
            <a:schemeClr val="bg1"/>
          </a:solidFill>
          <a:ln w="9525">
            <a:solidFill>
              <a:schemeClr val="tx1"/>
            </a:solidFill>
            <a:miter lim="800000"/>
            <a:headEnd/>
            <a:tailEnd/>
          </a:ln>
        </p:spPr>
        <p:txBody>
          <a:bodyPr wrap="none" anchor="ctr"/>
          <a:lstStyle/>
          <a:p>
            <a:pPr algn="ctr"/>
            <a:r>
              <a:rPr lang="en-US" sz="1400" b="1">
                <a:latin typeface="Lucida Handwriting" pitchFamily="66" charset="0"/>
              </a:rPr>
              <a:t>1,188,841</a:t>
            </a:r>
            <a:endParaRPr lang="en-US" sz="1200" b="1">
              <a:latin typeface="Lucida Handwriting" pitchFamily="66" charset="0"/>
            </a:endParaRPr>
          </a:p>
        </p:txBody>
      </p:sp>
      <p:sp>
        <p:nvSpPr>
          <p:cNvPr id="38942" name="AutoShape 32"/>
          <p:cNvSpPr>
            <a:spLocks noChangeArrowheads="1"/>
          </p:cNvSpPr>
          <p:nvPr/>
        </p:nvSpPr>
        <p:spPr bwMode="auto">
          <a:xfrm>
            <a:off x="6324600" y="4419600"/>
            <a:ext cx="1371600" cy="457200"/>
          </a:xfrm>
          <a:prstGeom prst="flowChartProcess">
            <a:avLst/>
          </a:prstGeom>
          <a:solidFill>
            <a:schemeClr val="bg1"/>
          </a:solidFill>
          <a:ln w="9525">
            <a:solidFill>
              <a:schemeClr val="tx1"/>
            </a:solidFill>
            <a:miter lim="800000"/>
            <a:headEnd/>
            <a:tailEnd/>
          </a:ln>
        </p:spPr>
        <p:txBody>
          <a:bodyPr wrap="none" anchor="ctr"/>
          <a:lstStyle/>
          <a:p>
            <a:pPr algn="ctr"/>
            <a:r>
              <a:rPr lang="en-US" sz="1400" b="1">
                <a:latin typeface="Lucida Handwriting" pitchFamily="66" charset="0"/>
              </a:rPr>
              <a:t>235</a:t>
            </a:r>
          </a:p>
        </p:txBody>
      </p:sp>
      <p:sp>
        <p:nvSpPr>
          <p:cNvPr id="38943" name="AutoShape 33"/>
          <p:cNvSpPr>
            <a:spLocks noChangeArrowheads="1"/>
          </p:cNvSpPr>
          <p:nvPr/>
        </p:nvSpPr>
        <p:spPr bwMode="auto">
          <a:xfrm>
            <a:off x="6019800" y="3124200"/>
            <a:ext cx="2057400" cy="533400"/>
          </a:xfrm>
          <a:prstGeom prst="flowChartProcess">
            <a:avLst/>
          </a:prstGeom>
          <a:solidFill>
            <a:schemeClr val="bg1"/>
          </a:solidFill>
          <a:ln w="9525">
            <a:solidFill>
              <a:schemeClr val="tx1"/>
            </a:solidFill>
            <a:miter lim="800000"/>
            <a:headEnd/>
            <a:tailEnd/>
          </a:ln>
        </p:spPr>
        <p:txBody>
          <a:bodyPr wrap="none" anchor="ctr"/>
          <a:lstStyle/>
          <a:p>
            <a:pPr algn="ctr"/>
            <a:r>
              <a:rPr lang="en-US" sz="1400" b="1">
                <a:latin typeface="Lucida Handwriting" pitchFamily="66" charset="0"/>
              </a:rPr>
              <a:t>1,174</a:t>
            </a:r>
          </a:p>
        </p:txBody>
      </p:sp>
      <p:sp>
        <p:nvSpPr>
          <p:cNvPr id="38944" name="Text Box 34"/>
          <p:cNvSpPr txBox="1">
            <a:spLocks noChangeArrowheads="1"/>
          </p:cNvSpPr>
          <p:nvPr/>
        </p:nvSpPr>
        <p:spPr bwMode="auto">
          <a:xfrm>
            <a:off x="5715000" y="3810000"/>
            <a:ext cx="2895600" cy="554038"/>
          </a:xfrm>
          <a:prstGeom prst="rect">
            <a:avLst/>
          </a:prstGeom>
          <a:noFill/>
          <a:ln w="9525">
            <a:noFill/>
            <a:miter lim="800000"/>
            <a:headEnd/>
            <a:tailEnd/>
          </a:ln>
        </p:spPr>
        <p:txBody>
          <a:bodyPr>
            <a:spAutoFit/>
          </a:bodyPr>
          <a:lstStyle/>
          <a:p>
            <a:pPr algn="ctr">
              <a:spcBef>
                <a:spcPct val="50000"/>
              </a:spcBef>
            </a:pPr>
            <a:r>
              <a:rPr lang="en-US" sz="1500" b="1"/>
              <a:t>Visually Dyslexic people in Hartford, CT </a:t>
            </a:r>
          </a:p>
        </p:txBody>
      </p:sp>
      <p:pic>
        <p:nvPicPr>
          <p:cNvPr id="38945" name="Picture 5"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
        <p:nvSpPr>
          <p:cNvPr id="41991" name="Rectangle 7"/>
          <p:cNvSpPr>
            <a:spLocks noGrp="1"/>
          </p:cNvSpPr>
          <p:nvPr>
            <p:ph type="title"/>
          </p:nvPr>
        </p:nvSpPr>
        <p:spPr bwMode="auto"/>
        <p:txBody>
          <a:bodyPr wrap="square" lIns="91440" tIns="45720" rIns="91440" bIns="45720" numCol="1" anchorCtr="0" compatLnSpc="1">
            <a:prstTxWarp prst="textNoShape">
              <a:avLst/>
            </a:prstTxWarp>
          </a:bodyPr>
          <a:lstStyle/>
          <a:p>
            <a:pPr algn="ctr" eaLnBrk="1" fontAlgn="auto" hangingPunct="1">
              <a:spcAft>
                <a:spcPts val="0"/>
              </a:spcAft>
              <a:defRPr/>
            </a:pPr>
            <a:r>
              <a:rPr lang="en-US" dirty="0" smtClean="0">
                <a:solidFill>
                  <a:schemeClr val="accent1">
                    <a:lumMod val="60000"/>
                    <a:lumOff val="40000"/>
                  </a:schemeClr>
                </a:solidFill>
                <a:effectLst/>
                <a:latin typeface="Lucida Handwriting" pitchFamily="66" charset="0"/>
              </a:rPr>
              <a:t>Consumer</a:t>
            </a:r>
            <a:r>
              <a:rPr lang="en-US" b="0" dirty="0" smtClean="0">
                <a:solidFill>
                  <a:schemeClr val="accent1"/>
                </a:solidFill>
                <a:effectLst/>
                <a:latin typeface="Lucida Handwriting" pitchFamily="66" charset="0"/>
              </a:rPr>
              <a:t> </a:t>
            </a:r>
            <a:r>
              <a:rPr lang="en-US" dirty="0" smtClean="0">
                <a:solidFill>
                  <a:schemeClr val="accent1">
                    <a:lumMod val="60000"/>
                    <a:lumOff val="40000"/>
                  </a:schemeClr>
                </a:solidFill>
                <a:effectLst/>
                <a:latin typeface="Lucida Handwriting" pitchFamily="66" charset="0"/>
              </a:rPr>
              <a:t>Profile</a:t>
            </a:r>
          </a:p>
        </p:txBody>
      </p:sp>
      <p:sp>
        <p:nvSpPr>
          <p:cNvPr id="39940" name="Content Placeholder 2"/>
          <p:cNvSpPr>
            <a:spLocks noGrp="1"/>
          </p:cNvSpPr>
          <p:nvPr>
            <p:ph idx="4294967295"/>
          </p:nvPr>
        </p:nvSpPr>
        <p:spPr>
          <a:xfrm>
            <a:off x="228600" y="1219200"/>
            <a:ext cx="8534400" cy="4784725"/>
          </a:xfrm>
        </p:spPr>
        <p:txBody>
          <a:bodyPr/>
          <a:lstStyle/>
          <a:p>
            <a:pPr marL="547688" indent="-411163" eaLnBrk="1" hangingPunct="1">
              <a:buSzPct val="80000"/>
              <a:buFont typeface="Wingdings 3" pitchFamily="18" charset="2"/>
              <a:buNone/>
            </a:pPr>
            <a:r>
              <a:rPr lang="en-US" sz="1900" b="1" smtClean="0">
                <a:ea typeface="ＭＳ Ｐゴシック" charset="-128"/>
              </a:rPr>
              <a:t>By Location</a:t>
            </a:r>
          </a:p>
          <a:p>
            <a:pPr marL="639763" lvl="1" eaLnBrk="1" hangingPunct="1">
              <a:buFont typeface="Wingdings" pitchFamily="2" charset="2"/>
              <a:buChar char="Ø"/>
            </a:pPr>
            <a:r>
              <a:rPr lang="en-US" sz="1700" smtClean="0">
                <a:ea typeface="ＭＳ Ｐゴシック" charset="-128"/>
              </a:rPr>
              <a:t>Hartford, CT</a:t>
            </a:r>
          </a:p>
          <a:p>
            <a:pPr marL="639763" lvl="1" eaLnBrk="1" hangingPunct="1">
              <a:buFont typeface="Wingdings" pitchFamily="2" charset="2"/>
              <a:buNone/>
            </a:pPr>
            <a:endParaRPr lang="en-US" sz="1700" smtClean="0">
              <a:ea typeface="ＭＳ Ｐゴシック" charset="-128"/>
            </a:endParaRPr>
          </a:p>
          <a:p>
            <a:pPr marL="547688" indent="-411163" eaLnBrk="1" hangingPunct="1">
              <a:buSzPct val="80000"/>
              <a:buFont typeface="Wingdings 3" pitchFamily="18" charset="2"/>
              <a:buNone/>
            </a:pPr>
            <a:r>
              <a:rPr lang="en-US" sz="1900" b="1" smtClean="0">
                <a:ea typeface="ＭＳ Ｐゴシック" charset="-128"/>
              </a:rPr>
              <a:t>By Population</a:t>
            </a:r>
          </a:p>
          <a:p>
            <a:pPr marL="639763" lvl="1" eaLnBrk="1" hangingPunct="1">
              <a:buFont typeface="Wingdings" pitchFamily="2" charset="2"/>
              <a:buChar char="Ø"/>
            </a:pPr>
            <a:r>
              <a:rPr lang="en-US" sz="1700" smtClean="0">
                <a:ea typeface="ＭＳ Ｐゴシック" charset="-128"/>
              </a:rPr>
              <a:t>School-aged boys and girls with Visual Dyslexia</a:t>
            </a:r>
          </a:p>
          <a:p>
            <a:pPr marL="639763" lvl="1" eaLnBrk="1" hangingPunct="1">
              <a:buFont typeface="Wingdings" pitchFamily="2" charset="2"/>
              <a:buNone/>
            </a:pPr>
            <a:endParaRPr lang="en-US" sz="1700" smtClean="0">
              <a:ea typeface="ＭＳ Ｐゴシック" charset="-128"/>
            </a:endParaRPr>
          </a:p>
          <a:p>
            <a:pPr marL="547688" indent="-411163" eaLnBrk="1" hangingPunct="1">
              <a:buSzPct val="80000"/>
              <a:buFont typeface="Wingdings 3" pitchFamily="18" charset="2"/>
              <a:buNone/>
            </a:pPr>
            <a:r>
              <a:rPr lang="en-US" sz="1900" b="1" smtClean="0">
                <a:ea typeface="ＭＳ Ｐゴシック" charset="-128"/>
              </a:rPr>
              <a:t>By Personality/Behavior</a:t>
            </a:r>
          </a:p>
          <a:p>
            <a:pPr marL="639763" lvl="1" eaLnBrk="1" hangingPunct="1">
              <a:buFont typeface="Wingdings" pitchFamily="2" charset="2"/>
              <a:buChar char="Ø"/>
            </a:pPr>
            <a:r>
              <a:rPr lang="en-US" sz="1700" smtClean="0">
                <a:ea typeface="ＭＳ Ｐゴシック" charset="-128"/>
              </a:rPr>
              <a:t>Lack of confidence</a:t>
            </a:r>
          </a:p>
          <a:p>
            <a:pPr marL="639763" lvl="1" eaLnBrk="1" hangingPunct="1">
              <a:buFont typeface="Wingdings" pitchFamily="2" charset="2"/>
              <a:buChar char="Ø"/>
            </a:pPr>
            <a:r>
              <a:rPr lang="en-US" sz="1700" smtClean="0">
                <a:ea typeface="ＭＳ Ｐゴシック" charset="-128"/>
              </a:rPr>
              <a:t>Low self esteem</a:t>
            </a:r>
          </a:p>
          <a:p>
            <a:pPr marL="639763" lvl="1" eaLnBrk="1" hangingPunct="1">
              <a:buFont typeface="Wingdings" pitchFamily="2" charset="2"/>
              <a:buChar char="Ø"/>
            </a:pPr>
            <a:r>
              <a:rPr lang="en-US" sz="1700" smtClean="0">
                <a:ea typeface="ＭＳ Ｐゴシック" charset="-128"/>
              </a:rPr>
              <a:t>Yearning for learning</a:t>
            </a:r>
          </a:p>
          <a:p>
            <a:pPr marL="639763" lvl="1" eaLnBrk="1" hangingPunct="1">
              <a:buFont typeface="Wingdings" pitchFamily="2" charset="2"/>
              <a:buNone/>
            </a:pPr>
            <a:endParaRPr lang="en-US" sz="1700" smtClean="0">
              <a:ea typeface="ＭＳ Ｐゴシック" charset="-128"/>
            </a:endParaRPr>
          </a:p>
          <a:p>
            <a:pPr marL="547688" indent="-411163" eaLnBrk="1" hangingPunct="1">
              <a:buSzPct val="80000"/>
              <a:buFont typeface="Wingdings 3" pitchFamily="18" charset="2"/>
              <a:buNone/>
            </a:pPr>
            <a:r>
              <a:rPr lang="en-US" sz="1900" b="1" smtClean="0">
                <a:ea typeface="ＭＳ Ｐゴシック" charset="-128"/>
              </a:rPr>
              <a:t>By Income</a:t>
            </a:r>
          </a:p>
          <a:p>
            <a:pPr marL="639763" lvl="1" eaLnBrk="1" hangingPunct="1">
              <a:buFont typeface="Wingdings" pitchFamily="2" charset="2"/>
              <a:buChar char="Ø"/>
            </a:pPr>
            <a:r>
              <a:rPr lang="en-US" sz="1700" smtClean="0">
                <a:ea typeface="ＭＳ Ｐゴシック" charset="-128"/>
              </a:rPr>
              <a:t>Average household income of $29,798</a:t>
            </a:r>
          </a:p>
          <a:p>
            <a:pPr marL="639763" lvl="1" eaLnBrk="1" hangingPunct="1">
              <a:buFont typeface="Wingdings" pitchFamily="2" charset="2"/>
              <a:buChar char="Ø"/>
            </a:pPr>
            <a:r>
              <a:rPr lang="en-US" sz="1700" smtClean="0">
                <a:ea typeface="ＭＳ Ｐゴシック" charset="-128"/>
              </a:rPr>
              <a:t>Medium income levels</a:t>
            </a:r>
          </a:p>
          <a:p>
            <a:pPr marL="547688" indent="-411163" eaLnBrk="1" hangingPunct="1">
              <a:buClr>
                <a:srgbClr val="E46C0A"/>
              </a:buClr>
              <a:buSzPct val="80000"/>
              <a:buFont typeface="Wingdings 2" pitchFamily="18" charset="2"/>
              <a:buNone/>
            </a:pPr>
            <a:endParaRPr lang="en-US" sz="2000" b="1" smtClean="0">
              <a:solidFill>
                <a:srgbClr val="008000"/>
              </a:solidFill>
              <a:ea typeface="ＭＳ Ｐゴシック" charset="-128"/>
            </a:endParaRPr>
          </a:p>
        </p:txBody>
      </p:sp>
      <p:pic>
        <p:nvPicPr>
          <p:cNvPr id="39941" name="Picture 7" descr="http://www.bbc.co.uk/wiltshire/the_exchange/images/tinted_glasses_270.jpg"/>
          <p:cNvPicPr>
            <a:picLocks noChangeAspect="1" noChangeArrowheads="1"/>
          </p:cNvPicPr>
          <p:nvPr/>
        </p:nvPicPr>
        <p:blipFill>
          <a:blip r:embed="rId4" cstate="print"/>
          <a:srcRect/>
          <a:stretch>
            <a:fillRect/>
          </a:stretch>
        </p:blipFill>
        <p:spPr bwMode="auto">
          <a:xfrm>
            <a:off x="6477000" y="1066800"/>
            <a:ext cx="2438400"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792163"/>
          </a:xfrm>
        </p:spPr>
        <p:txBody>
          <a:bodyPr>
            <a:normAutofit fontScale="90000"/>
          </a:bodyPr>
          <a:lstStyle/>
          <a:p>
            <a:pPr marL="54864" algn="ctr" eaLnBrk="1" fontAlgn="auto" hangingPunct="1">
              <a:spcAft>
                <a:spcPts val="0"/>
              </a:spcAft>
              <a:defRPr/>
            </a:pPr>
            <a:r>
              <a:rPr lang="en-US" dirty="0" smtClean="0">
                <a:solidFill>
                  <a:schemeClr val="accent1"/>
                </a:solidFill>
                <a:latin typeface="Lucida Handwriting" pitchFamily="66" charset="0"/>
                <a:ea typeface="ＭＳ Ｐゴシック" charset="-128"/>
              </a:rPr>
              <a:t/>
            </a:r>
            <a:br>
              <a:rPr lang="en-US" dirty="0" smtClean="0">
                <a:solidFill>
                  <a:schemeClr val="accent1"/>
                </a:solidFill>
                <a:latin typeface="Lucida Handwriting" pitchFamily="66" charset="0"/>
                <a:ea typeface="ＭＳ Ｐゴシック" charset="-128"/>
              </a:rPr>
            </a:br>
            <a:r>
              <a:rPr dirty="0" smtClean="0">
                <a:solidFill>
                  <a:schemeClr val="accent1">
                    <a:lumMod val="60000"/>
                    <a:lumOff val="40000"/>
                  </a:schemeClr>
                </a:solidFill>
                <a:latin typeface="Lucida Handwriting" pitchFamily="66" charset="0"/>
                <a:ea typeface="ＭＳ Ｐゴシック" charset="-128"/>
              </a:rPr>
              <a:t>Competitive</a:t>
            </a:r>
            <a:r>
              <a:rPr dirty="0" smtClean="0">
                <a:solidFill>
                  <a:schemeClr val="accent1"/>
                </a:solidFill>
                <a:latin typeface="Lucida Handwriting" pitchFamily="66" charset="0"/>
                <a:ea typeface="ＭＳ Ｐゴシック" charset="-128"/>
              </a:rPr>
              <a:t> </a:t>
            </a:r>
            <a:r>
              <a:rPr dirty="0">
                <a:solidFill>
                  <a:schemeClr val="accent1">
                    <a:lumMod val="60000"/>
                    <a:lumOff val="40000"/>
                  </a:schemeClr>
                </a:solidFill>
                <a:latin typeface="Lucida Handwriting" pitchFamily="66" charset="0"/>
                <a:ea typeface="ＭＳ Ｐゴシック" charset="-128"/>
              </a:rPr>
              <a:t>Advantage</a:t>
            </a:r>
            <a:r>
              <a:rPr sz="1200" dirty="0">
                <a:solidFill>
                  <a:schemeClr val="tx2">
                    <a:tint val="100000"/>
                    <a:shade val="90000"/>
                    <a:satMod val="250000"/>
                    <a:alpha val="100000"/>
                  </a:schemeClr>
                </a:solidFill>
                <a:latin typeface="Lucida Handwriting" pitchFamily="66" charset="0"/>
                <a:ea typeface="ＭＳ Ｐゴシック" charset="-128"/>
              </a:rPr>
              <a:t/>
            </a:r>
            <a:br>
              <a:rPr sz="1200" dirty="0">
                <a:solidFill>
                  <a:schemeClr val="tx2">
                    <a:tint val="100000"/>
                    <a:shade val="90000"/>
                    <a:satMod val="250000"/>
                    <a:alpha val="100000"/>
                  </a:schemeClr>
                </a:solidFill>
                <a:latin typeface="Lucida Handwriting" pitchFamily="66" charset="0"/>
                <a:ea typeface="ＭＳ Ｐゴシック" charset="-128"/>
              </a:rPr>
            </a:br>
            <a:endParaRPr sz="2800" i="1" dirty="0">
              <a:solidFill>
                <a:srgbClr val="008000"/>
              </a:solidFill>
              <a:latin typeface="Lucida Handwriting" pitchFamily="66" charset="0"/>
              <a:ea typeface="ＭＳ Ｐゴシック" charset="-128"/>
            </a:endParaRPr>
          </a:p>
        </p:txBody>
      </p:sp>
      <p:sp>
        <p:nvSpPr>
          <p:cNvPr id="40963" name="Line 46"/>
          <p:cNvSpPr>
            <a:spLocks noChangeShapeType="1"/>
          </p:cNvSpPr>
          <p:nvPr/>
        </p:nvSpPr>
        <p:spPr bwMode="auto">
          <a:xfrm>
            <a:off x="1219200" y="1447800"/>
            <a:ext cx="0" cy="476250"/>
          </a:xfrm>
          <a:prstGeom prst="line">
            <a:avLst/>
          </a:prstGeom>
          <a:noFill/>
          <a:ln w="12700" algn="ctr">
            <a:noFill/>
            <a:round/>
            <a:headEnd/>
            <a:tailEnd/>
          </a:ln>
        </p:spPr>
        <p:txBody>
          <a:bodyPr/>
          <a:lstStyle/>
          <a:p>
            <a:pPr>
              <a:defRPr/>
            </a:pPr>
            <a:endParaRPr lang="en-US">
              <a:latin typeface="+mj-lt"/>
            </a:endParaRPr>
          </a:p>
        </p:txBody>
      </p:sp>
      <p:sp>
        <p:nvSpPr>
          <p:cNvPr id="40964" name="Line 47"/>
          <p:cNvSpPr>
            <a:spLocks noChangeShapeType="1"/>
          </p:cNvSpPr>
          <p:nvPr/>
        </p:nvSpPr>
        <p:spPr bwMode="auto">
          <a:xfrm>
            <a:off x="8534400" y="1447800"/>
            <a:ext cx="0" cy="476250"/>
          </a:xfrm>
          <a:prstGeom prst="line">
            <a:avLst/>
          </a:prstGeom>
          <a:noFill/>
          <a:ln w="12700" algn="ctr">
            <a:noFill/>
            <a:round/>
            <a:headEnd/>
            <a:tailEnd/>
          </a:ln>
        </p:spPr>
        <p:txBody>
          <a:bodyPr/>
          <a:lstStyle/>
          <a:p>
            <a:pPr>
              <a:defRPr/>
            </a:pPr>
            <a:endParaRPr lang="en-US">
              <a:latin typeface="+mj-lt"/>
            </a:endParaRPr>
          </a:p>
        </p:txBody>
      </p:sp>
      <p:sp>
        <p:nvSpPr>
          <p:cNvPr id="40965" name="Line 48"/>
          <p:cNvSpPr>
            <a:spLocks noChangeShapeType="1"/>
          </p:cNvSpPr>
          <p:nvPr/>
        </p:nvSpPr>
        <p:spPr bwMode="auto">
          <a:xfrm>
            <a:off x="1219200" y="1447800"/>
            <a:ext cx="1828800" cy="0"/>
          </a:xfrm>
          <a:prstGeom prst="line">
            <a:avLst/>
          </a:prstGeom>
          <a:noFill/>
          <a:ln w="12700" algn="ctr">
            <a:noFill/>
            <a:round/>
            <a:headEnd/>
            <a:tailEnd/>
          </a:ln>
        </p:spPr>
        <p:txBody>
          <a:bodyPr/>
          <a:lstStyle/>
          <a:p>
            <a:pPr>
              <a:defRPr/>
            </a:pPr>
            <a:endParaRPr lang="en-US">
              <a:latin typeface="+mj-lt"/>
            </a:endParaRPr>
          </a:p>
        </p:txBody>
      </p:sp>
      <p:sp>
        <p:nvSpPr>
          <p:cNvPr id="40967" name="Line 198"/>
          <p:cNvSpPr>
            <a:spLocks noChangeShapeType="1"/>
          </p:cNvSpPr>
          <p:nvPr/>
        </p:nvSpPr>
        <p:spPr bwMode="auto">
          <a:xfrm>
            <a:off x="3048000" y="1447800"/>
            <a:ext cx="1828800" cy="0"/>
          </a:xfrm>
          <a:prstGeom prst="line">
            <a:avLst/>
          </a:prstGeom>
          <a:noFill/>
          <a:ln w="12700" algn="ctr">
            <a:noFill/>
            <a:round/>
            <a:headEnd/>
            <a:tailEnd/>
          </a:ln>
        </p:spPr>
        <p:txBody>
          <a:bodyPr/>
          <a:lstStyle/>
          <a:p>
            <a:pPr>
              <a:defRPr/>
            </a:pPr>
            <a:endParaRPr lang="en-US">
              <a:latin typeface="+mj-lt"/>
            </a:endParaRPr>
          </a:p>
        </p:txBody>
      </p:sp>
      <p:sp>
        <p:nvSpPr>
          <p:cNvPr id="40968" name="Line 199"/>
          <p:cNvSpPr>
            <a:spLocks noChangeShapeType="1"/>
          </p:cNvSpPr>
          <p:nvPr/>
        </p:nvSpPr>
        <p:spPr bwMode="auto">
          <a:xfrm>
            <a:off x="1219200" y="1924050"/>
            <a:ext cx="0" cy="485775"/>
          </a:xfrm>
          <a:prstGeom prst="line">
            <a:avLst/>
          </a:prstGeom>
          <a:noFill/>
          <a:ln w="12700" algn="ctr">
            <a:noFill/>
            <a:round/>
            <a:headEnd/>
            <a:tailEnd/>
          </a:ln>
        </p:spPr>
        <p:txBody>
          <a:bodyPr/>
          <a:lstStyle/>
          <a:p>
            <a:pPr>
              <a:defRPr/>
            </a:pPr>
            <a:endParaRPr lang="en-US">
              <a:latin typeface="+mj-lt"/>
            </a:endParaRPr>
          </a:p>
        </p:txBody>
      </p:sp>
      <p:sp>
        <p:nvSpPr>
          <p:cNvPr id="40969" name="Line 200"/>
          <p:cNvSpPr>
            <a:spLocks noChangeShapeType="1"/>
          </p:cNvSpPr>
          <p:nvPr/>
        </p:nvSpPr>
        <p:spPr bwMode="auto">
          <a:xfrm>
            <a:off x="4876800" y="1447800"/>
            <a:ext cx="1828800" cy="0"/>
          </a:xfrm>
          <a:prstGeom prst="line">
            <a:avLst/>
          </a:prstGeom>
          <a:noFill/>
          <a:ln w="12700" algn="ctr">
            <a:noFill/>
            <a:round/>
            <a:headEnd/>
            <a:tailEnd/>
          </a:ln>
        </p:spPr>
        <p:txBody>
          <a:bodyPr/>
          <a:lstStyle/>
          <a:p>
            <a:pPr>
              <a:defRPr/>
            </a:pPr>
            <a:endParaRPr lang="en-US">
              <a:latin typeface="+mj-lt"/>
            </a:endParaRPr>
          </a:p>
        </p:txBody>
      </p:sp>
      <p:sp>
        <p:nvSpPr>
          <p:cNvPr id="40970" name="Line 202"/>
          <p:cNvSpPr>
            <a:spLocks noChangeShapeType="1"/>
          </p:cNvSpPr>
          <p:nvPr/>
        </p:nvSpPr>
        <p:spPr bwMode="auto">
          <a:xfrm>
            <a:off x="6553200" y="1371600"/>
            <a:ext cx="1828800" cy="0"/>
          </a:xfrm>
          <a:prstGeom prst="line">
            <a:avLst/>
          </a:prstGeom>
          <a:noFill/>
          <a:ln w="12700" algn="ctr">
            <a:noFill/>
            <a:round/>
            <a:headEnd/>
            <a:tailEnd/>
          </a:ln>
        </p:spPr>
        <p:txBody>
          <a:bodyPr/>
          <a:lstStyle/>
          <a:p>
            <a:pPr>
              <a:defRPr/>
            </a:pPr>
            <a:endParaRPr lang="en-US">
              <a:latin typeface="+mj-lt"/>
            </a:endParaRPr>
          </a:p>
        </p:txBody>
      </p:sp>
      <p:sp>
        <p:nvSpPr>
          <p:cNvPr id="40971" name="Line 205"/>
          <p:cNvSpPr>
            <a:spLocks noChangeShapeType="1"/>
          </p:cNvSpPr>
          <p:nvPr/>
        </p:nvSpPr>
        <p:spPr bwMode="auto">
          <a:xfrm>
            <a:off x="8534400" y="1924050"/>
            <a:ext cx="0" cy="485775"/>
          </a:xfrm>
          <a:prstGeom prst="line">
            <a:avLst/>
          </a:prstGeom>
          <a:noFill/>
          <a:ln w="12700" algn="ctr">
            <a:noFill/>
            <a:round/>
            <a:headEnd/>
            <a:tailEnd/>
          </a:ln>
        </p:spPr>
        <p:txBody>
          <a:bodyPr/>
          <a:lstStyle/>
          <a:p>
            <a:pPr>
              <a:defRPr/>
            </a:pPr>
            <a:endParaRPr lang="en-US">
              <a:latin typeface="+mj-lt"/>
            </a:endParaRPr>
          </a:p>
        </p:txBody>
      </p:sp>
      <p:sp>
        <p:nvSpPr>
          <p:cNvPr id="40972" name="Line 207"/>
          <p:cNvSpPr>
            <a:spLocks noChangeShapeType="1"/>
          </p:cNvSpPr>
          <p:nvPr/>
        </p:nvSpPr>
        <p:spPr bwMode="auto">
          <a:xfrm>
            <a:off x="1219200" y="2438400"/>
            <a:ext cx="0" cy="547688"/>
          </a:xfrm>
          <a:prstGeom prst="line">
            <a:avLst/>
          </a:prstGeom>
          <a:noFill/>
          <a:ln w="12700" algn="ctr">
            <a:solidFill>
              <a:schemeClr val="accent1">
                <a:lumMod val="60000"/>
                <a:lumOff val="40000"/>
              </a:schemeClr>
            </a:solidFill>
            <a:round/>
            <a:headEnd/>
            <a:tailEnd/>
          </a:ln>
        </p:spPr>
        <p:txBody>
          <a:bodyPr/>
          <a:lstStyle/>
          <a:p>
            <a:pPr>
              <a:defRPr/>
            </a:pPr>
            <a:endParaRPr lang="en-US">
              <a:latin typeface="+mj-lt"/>
            </a:endParaRPr>
          </a:p>
        </p:txBody>
      </p:sp>
      <p:sp>
        <p:nvSpPr>
          <p:cNvPr id="2" name="Line 213"/>
          <p:cNvSpPr>
            <a:spLocks noChangeShapeType="1"/>
          </p:cNvSpPr>
          <p:nvPr/>
        </p:nvSpPr>
        <p:spPr bwMode="auto">
          <a:xfrm>
            <a:off x="8534400" y="2409825"/>
            <a:ext cx="0" cy="547688"/>
          </a:xfrm>
          <a:prstGeom prst="line">
            <a:avLst/>
          </a:prstGeom>
          <a:noFill/>
          <a:ln w="12700" algn="ctr">
            <a:noFill/>
            <a:round/>
            <a:headEnd/>
            <a:tailEnd/>
          </a:ln>
        </p:spPr>
        <p:txBody>
          <a:bodyPr/>
          <a:lstStyle/>
          <a:p>
            <a:endParaRPr lang="en-US"/>
          </a:p>
        </p:txBody>
      </p:sp>
      <p:sp>
        <p:nvSpPr>
          <p:cNvPr id="40973" name="Line 221"/>
          <p:cNvSpPr>
            <a:spLocks noChangeShapeType="1"/>
          </p:cNvSpPr>
          <p:nvPr/>
        </p:nvSpPr>
        <p:spPr bwMode="auto">
          <a:xfrm>
            <a:off x="8534400" y="2957513"/>
            <a:ext cx="0" cy="485775"/>
          </a:xfrm>
          <a:prstGeom prst="line">
            <a:avLst/>
          </a:prstGeom>
          <a:noFill/>
          <a:ln w="12700" algn="ctr">
            <a:noFill/>
            <a:round/>
            <a:headEnd/>
            <a:tailEnd/>
          </a:ln>
        </p:spPr>
        <p:txBody>
          <a:bodyPr/>
          <a:lstStyle/>
          <a:p>
            <a:endParaRPr lang="en-US"/>
          </a:p>
        </p:txBody>
      </p:sp>
      <p:sp>
        <p:nvSpPr>
          <p:cNvPr id="40974" name="Line 229"/>
          <p:cNvSpPr>
            <a:spLocks noChangeShapeType="1"/>
          </p:cNvSpPr>
          <p:nvPr/>
        </p:nvSpPr>
        <p:spPr bwMode="auto">
          <a:xfrm>
            <a:off x="8534400" y="3443288"/>
            <a:ext cx="0" cy="485775"/>
          </a:xfrm>
          <a:prstGeom prst="line">
            <a:avLst/>
          </a:prstGeom>
          <a:noFill/>
          <a:ln w="12700" algn="ctr">
            <a:noFill/>
            <a:round/>
            <a:headEnd/>
            <a:tailEnd/>
          </a:ln>
        </p:spPr>
        <p:txBody>
          <a:bodyPr/>
          <a:lstStyle/>
          <a:p>
            <a:endParaRPr lang="en-US"/>
          </a:p>
        </p:txBody>
      </p:sp>
      <p:sp>
        <p:nvSpPr>
          <p:cNvPr id="40975" name="Line 237"/>
          <p:cNvSpPr>
            <a:spLocks noChangeShapeType="1"/>
          </p:cNvSpPr>
          <p:nvPr/>
        </p:nvSpPr>
        <p:spPr bwMode="auto">
          <a:xfrm>
            <a:off x="8534400" y="3929063"/>
            <a:ext cx="0" cy="485775"/>
          </a:xfrm>
          <a:prstGeom prst="line">
            <a:avLst/>
          </a:prstGeom>
          <a:noFill/>
          <a:ln w="12700" algn="ctr">
            <a:noFill/>
            <a:round/>
            <a:headEnd/>
            <a:tailEnd/>
          </a:ln>
        </p:spPr>
        <p:txBody>
          <a:bodyPr/>
          <a:lstStyle/>
          <a:p>
            <a:endParaRPr lang="en-US"/>
          </a:p>
        </p:txBody>
      </p:sp>
      <p:sp>
        <p:nvSpPr>
          <p:cNvPr id="17654" name="Oval 246"/>
          <p:cNvSpPr>
            <a:spLocks noChangeArrowheads="1"/>
          </p:cNvSpPr>
          <p:nvPr/>
        </p:nvSpPr>
        <p:spPr bwMode="auto">
          <a:xfrm>
            <a:off x="6705600" y="1143000"/>
            <a:ext cx="1371600" cy="1295400"/>
          </a:xfrm>
          <a:prstGeom prst="ellipse">
            <a:avLst/>
          </a:prstGeom>
          <a:solidFill>
            <a:schemeClr val="accent1">
              <a:lumMod val="60000"/>
              <a:lumOff val="40000"/>
            </a:schemeClr>
          </a:solidFill>
          <a:ln w="762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800" b="1" dirty="0">
                <a:solidFill>
                  <a:schemeClr val="bg1"/>
                </a:solidFill>
                <a:latin typeface="Lucida Handwriting" pitchFamily="66" charset="0"/>
              </a:rPr>
              <a:t>MYSecret</a:t>
            </a:r>
          </a:p>
        </p:txBody>
      </p:sp>
      <p:sp>
        <p:nvSpPr>
          <p:cNvPr id="17655" name="Oval 247"/>
          <p:cNvSpPr>
            <a:spLocks noChangeArrowheads="1"/>
          </p:cNvSpPr>
          <p:nvPr/>
        </p:nvSpPr>
        <p:spPr bwMode="auto">
          <a:xfrm>
            <a:off x="2971800" y="1143000"/>
            <a:ext cx="1447800" cy="1295400"/>
          </a:xfrm>
          <a:prstGeom prst="ellipse">
            <a:avLst/>
          </a:prstGeom>
          <a:solidFill>
            <a:schemeClr val="bg1"/>
          </a:solidFill>
          <a:ln w="76200">
            <a:solidFill>
              <a:schemeClr val="accent1">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1800" b="1" dirty="0">
                <a:solidFill>
                  <a:schemeClr val="tx1"/>
                </a:solidFill>
                <a:latin typeface="+mj-lt"/>
              </a:rPr>
              <a:t>See Right</a:t>
            </a:r>
          </a:p>
        </p:txBody>
      </p:sp>
      <p:sp>
        <p:nvSpPr>
          <p:cNvPr id="17656" name="Oval 248"/>
          <p:cNvSpPr>
            <a:spLocks noChangeArrowheads="1"/>
          </p:cNvSpPr>
          <p:nvPr/>
        </p:nvSpPr>
        <p:spPr bwMode="auto">
          <a:xfrm>
            <a:off x="4876800" y="1143000"/>
            <a:ext cx="1371600" cy="1295400"/>
          </a:xfrm>
          <a:prstGeom prst="ellipse">
            <a:avLst/>
          </a:prstGeom>
          <a:solidFill>
            <a:schemeClr val="bg1"/>
          </a:solidFill>
          <a:ln w="76200">
            <a:solidFill>
              <a:schemeClr val="accent1">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1800" b="1" dirty="0">
                <a:solidFill>
                  <a:schemeClr val="tx1"/>
                </a:solidFill>
                <a:latin typeface="+mj-lt"/>
              </a:rPr>
              <a:t>Rad</a:t>
            </a:r>
            <a:r>
              <a:rPr lang="en-US" sz="1800" b="1" dirty="0">
                <a:solidFill>
                  <a:schemeClr val="bg1"/>
                </a:solidFill>
                <a:latin typeface="+mj-lt"/>
              </a:rPr>
              <a:t> </a:t>
            </a:r>
            <a:r>
              <a:rPr lang="en-US" sz="1800" b="1" dirty="0">
                <a:solidFill>
                  <a:schemeClr val="tx1"/>
                </a:solidFill>
                <a:latin typeface="+mj-lt"/>
              </a:rPr>
              <a:t>Prisms</a:t>
            </a:r>
          </a:p>
        </p:txBody>
      </p:sp>
      <p:sp>
        <p:nvSpPr>
          <p:cNvPr id="17658" name="AutoShape 250"/>
          <p:cNvSpPr>
            <a:spLocks noChangeArrowheads="1"/>
          </p:cNvSpPr>
          <p:nvPr/>
        </p:nvSpPr>
        <p:spPr bwMode="auto">
          <a:xfrm>
            <a:off x="457200" y="1295400"/>
            <a:ext cx="1905000" cy="914400"/>
          </a:xfrm>
          <a:prstGeom prst="roundRect">
            <a:avLst>
              <a:gd name="adj" fmla="val 16667"/>
            </a:avLst>
          </a:prstGeom>
          <a:noFill/>
          <a:ln w="76200">
            <a:solidFill>
              <a:schemeClr val="accent1">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a:solidFill>
                  <a:schemeClr val="tx1"/>
                </a:solidFill>
                <a:latin typeface="+mj-lt"/>
              </a:rPr>
              <a:t>Factors</a:t>
            </a:r>
          </a:p>
        </p:txBody>
      </p:sp>
      <p:sp>
        <p:nvSpPr>
          <p:cNvPr id="17659" name="Text Box 251"/>
          <p:cNvSpPr txBox="1">
            <a:spLocks noChangeArrowheads="1"/>
          </p:cNvSpPr>
          <p:nvPr/>
        </p:nvSpPr>
        <p:spPr bwMode="auto">
          <a:xfrm>
            <a:off x="2819400" y="25908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a:solidFill>
                  <a:schemeClr val="tx1"/>
                </a:solidFill>
                <a:latin typeface="+mj-lt"/>
                <a:cs typeface="Arial" charset="0"/>
              </a:rPr>
              <a:t>Poor</a:t>
            </a:r>
          </a:p>
        </p:txBody>
      </p:sp>
      <p:sp>
        <p:nvSpPr>
          <p:cNvPr id="40994" name="AutoShape 252"/>
          <p:cNvSpPr>
            <a:spLocks noChangeArrowheads="1"/>
          </p:cNvSpPr>
          <p:nvPr/>
        </p:nvSpPr>
        <p:spPr bwMode="auto">
          <a:xfrm>
            <a:off x="381000" y="2362200"/>
            <a:ext cx="2133600" cy="685800"/>
          </a:xfrm>
          <a:prstGeom prst="roundRect">
            <a:avLst>
              <a:gd name="adj" fmla="val 16667"/>
            </a:avLst>
          </a:prstGeom>
          <a:solidFill>
            <a:schemeClr val="bg1"/>
          </a:solidFill>
          <a:ln w="9525">
            <a:solidFill>
              <a:schemeClr val="accent1">
                <a:lumMod val="60000"/>
                <a:lumOff val="40000"/>
              </a:schemeClr>
            </a:solidFill>
            <a:round/>
            <a:headEnd/>
            <a:tailEnd/>
          </a:ln>
        </p:spPr>
        <p:txBody>
          <a:bodyPr wrap="none" anchor="ctr"/>
          <a:lstStyle/>
          <a:p>
            <a:pPr algn="ctr">
              <a:defRPr/>
            </a:pPr>
            <a:r>
              <a:rPr lang="en-US" sz="1800" dirty="0">
                <a:latin typeface="+mj-lt"/>
              </a:rPr>
              <a:t>Quality of </a:t>
            </a:r>
          </a:p>
          <a:p>
            <a:pPr algn="ctr">
              <a:defRPr/>
            </a:pPr>
            <a:r>
              <a:rPr lang="en-US" sz="1800" dirty="0">
                <a:latin typeface="+mj-lt"/>
              </a:rPr>
              <a:t>Product//Service</a:t>
            </a:r>
          </a:p>
        </p:txBody>
      </p:sp>
      <p:sp>
        <p:nvSpPr>
          <p:cNvPr id="40995" name="AutoShape 254"/>
          <p:cNvSpPr>
            <a:spLocks noChangeArrowheads="1"/>
          </p:cNvSpPr>
          <p:nvPr/>
        </p:nvSpPr>
        <p:spPr bwMode="auto">
          <a:xfrm>
            <a:off x="381000" y="3276600"/>
            <a:ext cx="2133600" cy="533400"/>
          </a:xfrm>
          <a:prstGeom prst="roundRect">
            <a:avLst>
              <a:gd name="adj" fmla="val 16667"/>
            </a:avLst>
          </a:prstGeom>
          <a:solidFill>
            <a:schemeClr val="bg1"/>
          </a:solidFill>
          <a:ln w="9525">
            <a:solidFill>
              <a:schemeClr val="accent1">
                <a:lumMod val="60000"/>
                <a:lumOff val="40000"/>
              </a:schemeClr>
            </a:solidFill>
            <a:round/>
            <a:headEnd/>
            <a:tailEnd/>
          </a:ln>
        </p:spPr>
        <p:txBody>
          <a:bodyPr wrap="none" anchor="ctr"/>
          <a:lstStyle/>
          <a:p>
            <a:pPr algn="ctr">
              <a:defRPr/>
            </a:pPr>
            <a:r>
              <a:rPr lang="en-US" sz="1800" dirty="0">
                <a:latin typeface="+mj-lt"/>
              </a:rPr>
              <a:t>Price</a:t>
            </a:r>
          </a:p>
        </p:txBody>
      </p:sp>
      <p:sp>
        <p:nvSpPr>
          <p:cNvPr id="40996" name="AutoShape 255"/>
          <p:cNvSpPr>
            <a:spLocks noChangeArrowheads="1"/>
          </p:cNvSpPr>
          <p:nvPr/>
        </p:nvSpPr>
        <p:spPr bwMode="auto">
          <a:xfrm>
            <a:off x="381000" y="3962400"/>
            <a:ext cx="2133600" cy="533400"/>
          </a:xfrm>
          <a:prstGeom prst="roundRect">
            <a:avLst>
              <a:gd name="adj" fmla="val 16667"/>
            </a:avLst>
          </a:prstGeom>
          <a:solidFill>
            <a:schemeClr val="bg1"/>
          </a:solidFill>
          <a:ln w="9525">
            <a:solidFill>
              <a:schemeClr val="accent1">
                <a:lumMod val="60000"/>
                <a:lumOff val="40000"/>
              </a:schemeClr>
            </a:solidFill>
            <a:round/>
            <a:headEnd/>
            <a:tailEnd/>
          </a:ln>
        </p:spPr>
        <p:txBody>
          <a:bodyPr wrap="none" anchor="ctr"/>
          <a:lstStyle/>
          <a:p>
            <a:pPr algn="ctr">
              <a:defRPr/>
            </a:pPr>
            <a:r>
              <a:rPr lang="en-US" sz="1800" dirty="0">
                <a:latin typeface="+mj-lt"/>
              </a:rPr>
              <a:t>Location</a:t>
            </a:r>
          </a:p>
        </p:txBody>
      </p:sp>
      <p:sp>
        <p:nvSpPr>
          <p:cNvPr id="40997" name="AutoShape 256"/>
          <p:cNvSpPr>
            <a:spLocks noChangeArrowheads="1"/>
          </p:cNvSpPr>
          <p:nvPr/>
        </p:nvSpPr>
        <p:spPr bwMode="auto">
          <a:xfrm>
            <a:off x="381000" y="4648200"/>
            <a:ext cx="2133600" cy="533400"/>
          </a:xfrm>
          <a:prstGeom prst="roundRect">
            <a:avLst>
              <a:gd name="adj" fmla="val 16667"/>
            </a:avLst>
          </a:prstGeom>
          <a:solidFill>
            <a:schemeClr val="bg1"/>
          </a:solidFill>
          <a:ln w="9525">
            <a:solidFill>
              <a:schemeClr val="accent1">
                <a:lumMod val="60000"/>
                <a:lumOff val="40000"/>
              </a:schemeClr>
            </a:solidFill>
            <a:round/>
            <a:headEnd/>
            <a:tailEnd/>
          </a:ln>
        </p:spPr>
        <p:txBody>
          <a:bodyPr wrap="none" anchor="ctr"/>
          <a:lstStyle/>
          <a:p>
            <a:pPr algn="ctr">
              <a:defRPr/>
            </a:pPr>
            <a:r>
              <a:rPr lang="en-US" sz="1800" dirty="0">
                <a:latin typeface="+mj-lt"/>
              </a:rPr>
              <a:t>Brand/Reputation</a:t>
            </a:r>
          </a:p>
        </p:txBody>
      </p:sp>
      <p:sp>
        <p:nvSpPr>
          <p:cNvPr id="40998" name="AutoShape 257"/>
          <p:cNvSpPr>
            <a:spLocks noChangeArrowheads="1"/>
          </p:cNvSpPr>
          <p:nvPr/>
        </p:nvSpPr>
        <p:spPr bwMode="auto">
          <a:xfrm>
            <a:off x="381000" y="5334000"/>
            <a:ext cx="2133600" cy="533400"/>
          </a:xfrm>
          <a:prstGeom prst="roundRect">
            <a:avLst>
              <a:gd name="adj" fmla="val 16667"/>
            </a:avLst>
          </a:prstGeom>
          <a:solidFill>
            <a:schemeClr val="bg1"/>
          </a:solidFill>
          <a:ln w="9525">
            <a:solidFill>
              <a:schemeClr val="accent1">
                <a:lumMod val="60000"/>
                <a:lumOff val="40000"/>
              </a:schemeClr>
            </a:solidFill>
            <a:round/>
            <a:headEnd/>
            <a:tailEnd/>
          </a:ln>
        </p:spPr>
        <p:txBody>
          <a:bodyPr wrap="none" anchor="ctr"/>
          <a:lstStyle/>
          <a:p>
            <a:pPr algn="ctr">
              <a:defRPr/>
            </a:pPr>
            <a:r>
              <a:rPr lang="en-US" sz="1800">
                <a:latin typeface="Myriad Web Pro" pitchFamily="34" charset="0"/>
              </a:rPr>
              <a:t>Unique Knowledge</a:t>
            </a:r>
          </a:p>
        </p:txBody>
      </p:sp>
      <p:sp>
        <p:nvSpPr>
          <p:cNvPr id="17681" name="Text Box 273"/>
          <p:cNvSpPr txBox="1">
            <a:spLocks noChangeArrowheads="1"/>
          </p:cNvSpPr>
          <p:nvPr/>
        </p:nvSpPr>
        <p:spPr bwMode="auto">
          <a:xfrm>
            <a:off x="4724400" y="25908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Very Good</a:t>
            </a:r>
          </a:p>
        </p:txBody>
      </p:sp>
      <p:sp>
        <p:nvSpPr>
          <p:cNvPr id="17682" name="Text Box 274"/>
          <p:cNvSpPr txBox="1">
            <a:spLocks noChangeArrowheads="1"/>
          </p:cNvSpPr>
          <p:nvPr/>
        </p:nvSpPr>
        <p:spPr bwMode="auto">
          <a:xfrm>
            <a:off x="6629400" y="2590800"/>
            <a:ext cx="1600200" cy="338138"/>
          </a:xfrm>
          <a:prstGeom prst="rect">
            <a:avLst/>
          </a:prstGeom>
          <a:solidFill>
            <a:schemeClr val="accent1">
              <a:lumMod val="60000"/>
              <a:lumOff val="40000"/>
            </a:schemeClr>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b="1" dirty="0">
                <a:solidFill>
                  <a:schemeClr val="bg1"/>
                </a:solidFill>
                <a:latin typeface="Lucida Handwriting" pitchFamily="66" charset="0"/>
                <a:cs typeface="Arial" charset="0"/>
              </a:rPr>
              <a:t>Excellent</a:t>
            </a:r>
          </a:p>
        </p:txBody>
      </p:sp>
      <p:sp>
        <p:nvSpPr>
          <p:cNvPr id="17683" name="Text Box 275"/>
          <p:cNvSpPr txBox="1">
            <a:spLocks noChangeArrowheads="1"/>
          </p:cNvSpPr>
          <p:nvPr/>
        </p:nvSpPr>
        <p:spPr bwMode="auto">
          <a:xfrm>
            <a:off x="2819400" y="33528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$250+</a:t>
            </a:r>
          </a:p>
        </p:txBody>
      </p:sp>
      <p:sp>
        <p:nvSpPr>
          <p:cNvPr id="17684" name="Text Box 276"/>
          <p:cNvSpPr txBox="1">
            <a:spLocks noChangeArrowheads="1"/>
          </p:cNvSpPr>
          <p:nvPr/>
        </p:nvSpPr>
        <p:spPr bwMode="auto">
          <a:xfrm>
            <a:off x="4724400" y="33528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$179</a:t>
            </a:r>
          </a:p>
        </p:txBody>
      </p:sp>
      <p:sp>
        <p:nvSpPr>
          <p:cNvPr id="17685" name="Text Box 277"/>
          <p:cNvSpPr txBox="1">
            <a:spLocks noChangeArrowheads="1"/>
          </p:cNvSpPr>
          <p:nvPr/>
        </p:nvSpPr>
        <p:spPr bwMode="auto">
          <a:xfrm>
            <a:off x="6629400" y="3352800"/>
            <a:ext cx="1600200" cy="338138"/>
          </a:xfrm>
          <a:prstGeom prst="rect">
            <a:avLst/>
          </a:prstGeom>
          <a:solidFill>
            <a:schemeClr val="accent1">
              <a:lumMod val="60000"/>
              <a:lumOff val="40000"/>
            </a:schemeClr>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b="1" dirty="0">
                <a:solidFill>
                  <a:schemeClr val="bg1"/>
                </a:solidFill>
                <a:latin typeface="Lucida Handwriting" pitchFamily="66" charset="0"/>
              </a:rPr>
              <a:t>$150</a:t>
            </a:r>
          </a:p>
        </p:txBody>
      </p:sp>
      <p:sp>
        <p:nvSpPr>
          <p:cNvPr id="17686" name="Text Box 278"/>
          <p:cNvSpPr txBox="1">
            <a:spLocks noChangeArrowheads="1"/>
          </p:cNvSpPr>
          <p:nvPr/>
        </p:nvSpPr>
        <p:spPr bwMode="auto">
          <a:xfrm>
            <a:off x="2819400" y="54102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Research</a:t>
            </a:r>
          </a:p>
        </p:txBody>
      </p:sp>
      <p:sp>
        <p:nvSpPr>
          <p:cNvPr id="17687" name="Text Box 279"/>
          <p:cNvSpPr txBox="1">
            <a:spLocks noChangeArrowheads="1"/>
          </p:cNvSpPr>
          <p:nvPr/>
        </p:nvSpPr>
        <p:spPr bwMode="auto">
          <a:xfrm>
            <a:off x="4724400" y="54102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 Shape</a:t>
            </a:r>
          </a:p>
        </p:txBody>
      </p:sp>
      <p:sp>
        <p:nvSpPr>
          <p:cNvPr id="17688" name="Text Box 280"/>
          <p:cNvSpPr txBox="1">
            <a:spLocks noChangeArrowheads="1"/>
          </p:cNvSpPr>
          <p:nvPr/>
        </p:nvSpPr>
        <p:spPr bwMode="auto">
          <a:xfrm>
            <a:off x="6629400" y="5410200"/>
            <a:ext cx="1600200" cy="338138"/>
          </a:xfrm>
          <a:prstGeom prst="rect">
            <a:avLst/>
          </a:prstGeom>
          <a:solidFill>
            <a:schemeClr val="accent1">
              <a:lumMod val="60000"/>
              <a:lumOff val="40000"/>
            </a:schemeClr>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b="1" dirty="0">
                <a:solidFill>
                  <a:schemeClr val="bg1"/>
                </a:solidFill>
                <a:latin typeface="Lucida Handwriting" pitchFamily="66" charset="0"/>
              </a:rPr>
              <a:t>Tint</a:t>
            </a:r>
          </a:p>
        </p:txBody>
      </p:sp>
      <p:sp>
        <p:nvSpPr>
          <p:cNvPr id="17689" name="Text Box 281"/>
          <p:cNvSpPr txBox="1">
            <a:spLocks noChangeArrowheads="1"/>
          </p:cNvSpPr>
          <p:nvPr/>
        </p:nvSpPr>
        <p:spPr bwMode="auto">
          <a:xfrm>
            <a:off x="2819400" y="40386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 Online</a:t>
            </a:r>
          </a:p>
        </p:txBody>
      </p:sp>
      <p:sp>
        <p:nvSpPr>
          <p:cNvPr id="17690" name="Text Box 282"/>
          <p:cNvSpPr txBox="1">
            <a:spLocks noChangeArrowheads="1"/>
          </p:cNvSpPr>
          <p:nvPr/>
        </p:nvSpPr>
        <p:spPr bwMode="auto">
          <a:xfrm>
            <a:off x="4724400" y="40386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Kentucky </a:t>
            </a:r>
          </a:p>
        </p:txBody>
      </p:sp>
      <p:sp>
        <p:nvSpPr>
          <p:cNvPr id="17691" name="Text Box 283"/>
          <p:cNvSpPr txBox="1">
            <a:spLocks noChangeArrowheads="1"/>
          </p:cNvSpPr>
          <p:nvPr/>
        </p:nvSpPr>
        <p:spPr bwMode="auto">
          <a:xfrm>
            <a:off x="6629400" y="4038600"/>
            <a:ext cx="1600200" cy="323850"/>
          </a:xfrm>
          <a:prstGeom prst="rect">
            <a:avLst/>
          </a:prstGeom>
          <a:solidFill>
            <a:schemeClr val="accent1">
              <a:lumMod val="60000"/>
              <a:lumOff val="40000"/>
            </a:schemeClr>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500" b="1" dirty="0">
                <a:solidFill>
                  <a:schemeClr val="bg1"/>
                </a:solidFill>
                <a:latin typeface="Lucida Handwriting" pitchFamily="66" charset="0"/>
              </a:rPr>
              <a:t>Hartford, CT</a:t>
            </a:r>
          </a:p>
        </p:txBody>
      </p:sp>
      <p:sp>
        <p:nvSpPr>
          <p:cNvPr id="17692" name="Text Box 284"/>
          <p:cNvSpPr txBox="1">
            <a:spLocks noChangeArrowheads="1"/>
          </p:cNvSpPr>
          <p:nvPr/>
        </p:nvSpPr>
        <p:spPr bwMode="auto">
          <a:xfrm>
            <a:off x="2819400" y="47244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Bad</a:t>
            </a:r>
          </a:p>
        </p:txBody>
      </p:sp>
      <p:sp>
        <p:nvSpPr>
          <p:cNvPr id="17693" name="Text Box 285"/>
          <p:cNvSpPr txBox="1">
            <a:spLocks noChangeArrowheads="1"/>
          </p:cNvSpPr>
          <p:nvPr/>
        </p:nvSpPr>
        <p:spPr bwMode="auto">
          <a:xfrm>
            <a:off x="4724400" y="4724400"/>
            <a:ext cx="1600200" cy="338138"/>
          </a:xfrm>
          <a:prstGeom prst="rect">
            <a:avLst/>
          </a:prstGeom>
          <a:solidFill>
            <a:schemeClr val="bg1"/>
          </a:solidFill>
          <a:ln>
            <a:solidFill>
              <a:schemeClr val="accent1">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dirty="0">
                <a:solidFill>
                  <a:schemeClr val="tx1"/>
                </a:solidFill>
                <a:latin typeface="+mj-lt"/>
              </a:rPr>
              <a:t>Well Known</a:t>
            </a:r>
          </a:p>
        </p:txBody>
      </p:sp>
      <p:sp>
        <p:nvSpPr>
          <p:cNvPr id="17694" name="Text Box 286"/>
          <p:cNvSpPr txBox="1">
            <a:spLocks noChangeArrowheads="1"/>
          </p:cNvSpPr>
          <p:nvPr/>
        </p:nvSpPr>
        <p:spPr bwMode="auto">
          <a:xfrm>
            <a:off x="6629400" y="4724400"/>
            <a:ext cx="1600200" cy="338138"/>
          </a:xfrm>
          <a:prstGeom prst="rect">
            <a:avLst/>
          </a:prstGeom>
          <a:solidFill>
            <a:schemeClr val="accent1">
              <a:lumMod val="60000"/>
              <a:lumOff val="40000"/>
            </a:schemeClr>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1600" b="1" dirty="0">
                <a:solidFill>
                  <a:schemeClr val="bg1"/>
                </a:solidFill>
                <a:latin typeface="Lucida Handwriting" pitchFamily="66" charset="0"/>
              </a:rPr>
              <a:t>Very Good</a:t>
            </a:r>
          </a:p>
        </p:txBody>
      </p:sp>
      <p:pic>
        <p:nvPicPr>
          <p:cNvPr id="41006" name="Picture 46" descr="NFTE_SmallTagLock_PantoneC.jpg"/>
          <p:cNvPicPr>
            <a:picLocks noChangeAspect="1"/>
          </p:cNvPicPr>
          <p:nvPr/>
        </p:nvPicPr>
        <p:blipFill>
          <a:blip r:embed="rId3"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Rectangle 11"/>
          <p:cNvSpPr>
            <a:spLocks noGrp="1"/>
          </p:cNvSpPr>
          <p:nvPr>
            <p:ph type="title"/>
          </p:nvPr>
        </p:nvSpPr>
        <p:spPr bwMode="auto">
          <a:xfrm>
            <a:off x="533400" y="0"/>
            <a:ext cx="8229600" cy="1143000"/>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en-US" dirty="0" smtClean="0">
                <a:solidFill>
                  <a:schemeClr val="accent1">
                    <a:lumMod val="60000"/>
                    <a:lumOff val="40000"/>
                  </a:schemeClr>
                </a:solidFill>
                <a:effectLst>
                  <a:outerShdw blurRad="38100" dist="38100" dir="2700000" algn="tl">
                    <a:srgbClr val="000000">
                      <a:alpha val="43137"/>
                    </a:srgbClr>
                  </a:outerShdw>
                </a:effectLst>
                <a:latin typeface="Lucida Handwriting" pitchFamily="66" charset="0"/>
              </a:rPr>
              <a:t>Marketing</a:t>
            </a:r>
            <a:r>
              <a:rPr lang="en-US" dirty="0" smtClean="0">
                <a:solidFill>
                  <a:schemeClr val="accent1"/>
                </a:solidFill>
                <a:effectLst/>
                <a:latin typeface="Lucida Handwriting" pitchFamily="66" charset="0"/>
              </a:rPr>
              <a:t> </a:t>
            </a:r>
            <a:r>
              <a:rPr lang="en-US" dirty="0" smtClean="0">
                <a:solidFill>
                  <a:schemeClr val="accent1">
                    <a:lumMod val="60000"/>
                    <a:lumOff val="40000"/>
                  </a:schemeClr>
                </a:solidFill>
                <a:effectLst/>
                <a:latin typeface="Lucida Handwriting" pitchFamily="66" charset="0"/>
              </a:rPr>
              <a:t>Mix</a:t>
            </a:r>
          </a:p>
        </p:txBody>
      </p:sp>
      <p:graphicFrame>
        <p:nvGraphicFramePr>
          <p:cNvPr id="4" name="Content Placeholder 3"/>
          <p:cNvGraphicFramePr>
            <a:graphicFrameLocks noGrp="1"/>
          </p:cNvGraphicFramePr>
          <p:nvPr>
            <p:ph idx="4294967295"/>
          </p:nvPr>
        </p:nvGraphicFramePr>
        <p:xfrm>
          <a:off x="244475" y="914400"/>
          <a:ext cx="8899525" cy="572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TextBox 13"/>
          <p:cNvSpPr txBox="1">
            <a:spLocks noChangeArrowheads="1"/>
          </p:cNvSpPr>
          <p:nvPr/>
        </p:nvSpPr>
        <p:spPr bwMode="auto">
          <a:xfrm>
            <a:off x="1828800" y="3124200"/>
            <a:ext cx="1295400" cy="274638"/>
          </a:xfrm>
          <a:prstGeom prst="rect">
            <a:avLst/>
          </a:prstGeom>
          <a:noFill/>
          <a:ln w="9525">
            <a:noFill/>
            <a:miter lim="800000"/>
            <a:headEnd/>
            <a:tailEnd/>
          </a:ln>
        </p:spPr>
        <p:txBody>
          <a:bodyPr>
            <a:spAutoFit/>
          </a:bodyPr>
          <a:lstStyle/>
          <a:p>
            <a:pPr algn="ctr"/>
            <a:r>
              <a:rPr lang="en-US" sz="1200"/>
              <a:t>$150.00</a:t>
            </a:r>
          </a:p>
        </p:txBody>
      </p:sp>
      <p:sp>
        <p:nvSpPr>
          <p:cNvPr id="41989" name="TextBox 15"/>
          <p:cNvSpPr txBox="1">
            <a:spLocks noChangeArrowheads="1"/>
          </p:cNvSpPr>
          <p:nvPr/>
        </p:nvSpPr>
        <p:spPr bwMode="auto">
          <a:xfrm>
            <a:off x="4038600" y="1524000"/>
            <a:ext cx="1295400" cy="461963"/>
          </a:xfrm>
          <a:prstGeom prst="rect">
            <a:avLst/>
          </a:prstGeom>
          <a:noFill/>
          <a:ln w="9525">
            <a:noFill/>
            <a:miter lim="800000"/>
            <a:headEnd/>
            <a:tailEnd/>
          </a:ln>
        </p:spPr>
        <p:txBody>
          <a:bodyPr>
            <a:spAutoFit/>
          </a:bodyPr>
          <a:lstStyle/>
          <a:p>
            <a:pPr algn="ctr"/>
            <a:r>
              <a:rPr lang="en-US" sz="1200"/>
              <a:t>The Visually Dyslexic</a:t>
            </a:r>
          </a:p>
        </p:txBody>
      </p:sp>
      <p:sp>
        <p:nvSpPr>
          <p:cNvPr id="41990" name="TextBox 16"/>
          <p:cNvSpPr txBox="1">
            <a:spLocks noChangeArrowheads="1"/>
          </p:cNvSpPr>
          <p:nvPr/>
        </p:nvSpPr>
        <p:spPr bwMode="auto">
          <a:xfrm>
            <a:off x="6096000" y="2971800"/>
            <a:ext cx="1600200" cy="646113"/>
          </a:xfrm>
          <a:prstGeom prst="rect">
            <a:avLst/>
          </a:prstGeom>
          <a:noFill/>
          <a:ln w="9525">
            <a:noFill/>
            <a:miter lim="800000"/>
            <a:headEnd/>
            <a:tailEnd/>
          </a:ln>
        </p:spPr>
        <p:txBody>
          <a:bodyPr>
            <a:spAutoFit/>
          </a:bodyPr>
          <a:lstStyle/>
          <a:p>
            <a:pPr algn="ctr"/>
            <a:r>
              <a:rPr lang="en-US" sz="1200"/>
              <a:t>Website, word of mouth, flyers, business cards.</a:t>
            </a:r>
          </a:p>
        </p:txBody>
      </p:sp>
      <p:sp>
        <p:nvSpPr>
          <p:cNvPr id="41991" name="TextBox 17"/>
          <p:cNvSpPr txBox="1">
            <a:spLocks noChangeArrowheads="1"/>
          </p:cNvSpPr>
          <p:nvPr/>
        </p:nvSpPr>
        <p:spPr bwMode="auto">
          <a:xfrm>
            <a:off x="2667000" y="5638800"/>
            <a:ext cx="1371600" cy="276225"/>
          </a:xfrm>
          <a:prstGeom prst="rect">
            <a:avLst/>
          </a:prstGeom>
          <a:noFill/>
          <a:ln w="9525">
            <a:noFill/>
            <a:miter lim="800000"/>
            <a:headEnd/>
            <a:tailEnd/>
          </a:ln>
        </p:spPr>
        <p:txBody>
          <a:bodyPr>
            <a:spAutoFit/>
          </a:bodyPr>
          <a:lstStyle/>
          <a:p>
            <a:pPr algn="ctr"/>
            <a:r>
              <a:rPr lang="en-US" sz="1200"/>
              <a:t>Hartford, CT</a:t>
            </a:r>
          </a:p>
        </p:txBody>
      </p:sp>
      <p:sp>
        <p:nvSpPr>
          <p:cNvPr id="41992" name="TextBox 18"/>
          <p:cNvSpPr txBox="1">
            <a:spLocks noChangeArrowheads="1"/>
          </p:cNvSpPr>
          <p:nvPr/>
        </p:nvSpPr>
        <p:spPr bwMode="auto">
          <a:xfrm>
            <a:off x="5334000" y="5638800"/>
            <a:ext cx="1371600" cy="457200"/>
          </a:xfrm>
          <a:prstGeom prst="rect">
            <a:avLst/>
          </a:prstGeom>
          <a:noFill/>
          <a:ln w="9525">
            <a:noFill/>
            <a:miter lim="800000"/>
            <a:headEnd/>
            <a:tailEnd/>
          </a:ln>
        </p:spPr>
        <p:txBody>
          <a:bodyPr>
            <a:spAutoFit/>
          </a:bodyPr>
          <a:lstStyle/>
          <a:p>
            <a:pPr algn="ctr"/>
            <a:r>
              <a:rPr lang="en-US" sz="1200"/>
              <a:t>Invisibly tinted eyeglasses</a:t>
            </a:r>
          </a:p>
        </p:txBody>
      </p:sp>
      <p:pic>
        <p:nvPicPr>
          <p:cNvPr id="41993" name="Picture 14" descr="NFTE_SmallTagLock_PantoneC.jpg"/>
          <p:cNvPicPr>
            <a:picLocks noChangeAspect="1"/>
          </p:cNvPicPr>
          <p:nvPr/>
        </p:nvPicPr>
        <p:blipFill>
          <a:blip r:embed="rId8" cstate="print"/>
          <a:srcRect/>
          <a:stretch>
            <a:fillRect/>
          </a:stretch>
        </p:blipFill>
        <p:spPr bwMode="auto">
          <a:xfrm>
            <a:off x="0" y="6137275"/>
            <a:ext cx="144780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nd_5154_slide">
  <a:themeElements>
    <a:clrScheme name="Office Theme 1">
      <a:dk1>
        <a:srgbClr val="000000"/>
      </a:dk1>
      <a:lt1>
        <a:srgbClr val="FFFF66"/>
      </a:lt1>
      <a:dk2>
        <a:srgbClr val="000000"/>
      </a:dk2>
      <a:lt2>
        <a:srgbClr val="CCCCCC"/>
      </a:lt2>
      <a:accent1>
        <a:srgbClr val="8C8C00"/>
      </a:accent1>
      <a:accent2>
        <a:srgbClr val="7A7A00"/>
      </a:accent2>
      <a:accent3>
        <a:srgbClr val="FFFFB8"/>
      </a:accent3>
      <a:accent4>
        <a:srgbClr val="000000"/>
      </a:accent4>
      <a:accent5>
        <a:srgbClr val="C5C5AA"/>
      </a:accent5>
      <a:accent6>
        <a:srgbClr val="6E6E00"/>
      </a:accent6>
      <a:hlink>
        <a:srgbClr val="666600"/>
      </a:hlink>
      <a:folHlink>
        <a:srgbClr val="59591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66"/>
        </a:lt1>
        <a:dk2>
          <a:srgbClr val="000000"/>
        </a:dk2>
        <a:lt2>
          <a:srgbClr val="CCCCCC"/>
        </a:lt2>
        <a:accent1>
          <a:srgbClr val="8C8C00"/>
        </a:accent1>
        <a:accent2>
          <a:srgbClr val="7A7A00"/>
        </a:accent2>
        <a:accent3>
          <a:srgbClr val="FFFFB8"/>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66"/>
        </a:lt1>
        <a:dk2>
          <a:srgbClr val="000000"/>
        </a:dk2>
        <a:lt2>
          <a:srgbClr val="CCCCCC"/>
        </a:lt2>
        <a:accent1>
          <a:srgbClr val="2D5680"/>
        </a:accent1>
        <a:accent2>
          <a:srgbClr val="666600"/>
        </a:accent2>
        <a:accent3>
          <a:srgbClr val="FFFFB8"/>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66"/>
        </a:lt1>
        <a:dk2>
          <a:srgbClr val="000000"/>
        </a:dk2>
        <a:lt2>
          <a:srgbClr val="CCCCCC"/>
        </a:lt2>
        <a:accent1>
          <a:srgbClr val="8C4D23"/>
        </a:accent1>
        <a:accent2>
          <a:srgbClr val="225D73"/>
        </a:accent2>
        <a:accent3>
          <a:srgbClr val="FFFFB8"/>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8C00"/>
        </a:accent1>
        <a:accent2>
          <a:srgbClr val="7A7A00"/>
        </a:accent2>
        <a:accent3>
          <a:srgbClr val="FFFFFF"/>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947600"/>
        </a:accent1>
        <a:accent2>
          <a:srgbClr val="567300"/>
        </a:accent2>
        <a:accent3>
          <a:srgbClr val="FFFFFF"/>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D5680"/>
        </a:accent1>
        <a:accent2>
          <a:srgbClr val="666600"/>
        </a:accent2>
        <a:accent3>
          <a:srgbClr val="FFFFFF"/>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C4D23"/>
        </a:accent1>
        <a:accent2>
          <a:srgbClr val="225D73"/>
        </a:accent2>
        <a:accent3>
          <a:srgbClr val="FFFFFF"/>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66"/>
        </a:lt1>
        <a:dk2>
          <a:srgbClr val="000000"/>
        </a:dk2>
        <a:lt2>
          <a:srgbClr val="CCCCCC"/>
        </a:lt2>
        <a:accent1>
          <a:srgbClr val="8C8C00"/>
        </a:accent1>
        <a:accent2>
          <a:srgbClr val="7A7A00"/>
        </a:accent2>
        <a:accent3>
          <a:srgbClr val="FFFFB8"/>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66"/>
        </a:lt1>
        <a:dk2>
          <a:srgbClr val="000000"/>
        </a:dk2>
        <a:lt2>
          <a:srgbClr val="CCCCCC"/>
        </a:lt2>
        <a:accent1>
          <a:srgbClr val="947600"/>
        </a:accent1>
        <a:accent2>
          <a:srgbClr val="567300"/>
        </a:accent2>
        <a:accent3>
          <a:srgbClr val="FFFFB8"/>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66"/>
        </a:lt1>
        <a:dk2>
          <a:srgbClr val="000000"/>
        </a:dk2>
        <a:lt2>
          <a:srgbClr val="CCCCCC"/>
        </a:lt2>
        <a:accent1>
          <a:srgbClr val="2D5680"/>
        </a:accent1>
        <a:accent2>
          <a:srgbClr val="666600"/>
        </a:accent2>
        <a:accent3>
          <a:srgbClr val="FFFFB8"/>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66"/>
        </a:lt1>
        <a:dk2>
          <a:srgbClr val="000000"/>
        </a:dk2>
        <a:lt2>
          <a:srgbClr val="CCCCCC"/>
        </a:lt2>
        <a:accent1>
          <a:srgbClr val="8C4D23"/>
        </a:accent1>
        <a:accent2>
          <a:srgbClr val="225D73"/>
        </a:accent2>
        <a:accent3>
          <a:srgbClr val="FFFFB8"/>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C8C00"/>
        </a:accent1>
        <a:accent2>
          <a:srgbClr val="7A7A00"/>
        </a:accent2>
        <a:accent3>
          <a:srgbClr val="FFFFFF"/>
        </a:accent3>
        <a:accent4>
          <a:srgbClr val="000000"/>
        </a:accent4>
        <a:accent5>
          <a:srgbClr val="C5C5AA"/>
        </a:accent5>
        <a:accent6>
          <a:srgbClr val="6E6E00"/>
        </a:accent6>
        <a:hlink>
          <a:srgbClr val="666600"/>
        </a:hlink>
        <a:folHlink>
          <a:srgbClr val="59591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947600"/>
        </a:accent1>
        <a:accent2>
          <a:srgbClr val="567300"/>
        </a:accent2>
        <a:accent3>
          <a:srgbClr val="FFFFFF"/>
        </a:accent3>
        <a:accent4>
          <a:srgbClr val="000000"/>
        </a:accent4>
        <a:accent5>
          <a:srgbClr val="C8BDAA"/>
        </a:accent5>
        <a:accent6>
          <a:srgbClr val="4D6800"/>
        </a:accent6>
        <a:hlink>
          <a:srgbClr val="616100"/>
        </a:hlink>
        <a:folHlink>
          <a:srgbClr val="1F661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D5680"/>
        </a:accent1>
        <a:accent2>
          <a:srgbClr val="666600"/>
        </a:accent2>
        <a:accent3>
          <a:srgbClr val="FFFFFF"/>
        </a:accent3>
        <a:accent4>
          <a:srgbClr val="000000"/>
        </a:accent4>
        <a:accent5>
          <a:srgbClr val="ADB4C0"/>
        </a:accent5>
        <a:accent6>
          <a:srgbClr val="5C5C00"/>
        </a:accent6>
        <a:hlink>
          <a:srgbClr val="73283B"/>
        </a:hlink>
        <a:folHlink>
          <a:srgbClr val="56208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C4D23"/>
        </a:accent1>
        <a:accent2>
          <a:srgbClr val="225D73"/>
        </a:accent2>
        <a:accent3>
          <a:srgbClr val="FFFFFF"/>
        </a:accent3>
        <a:accent4>
          <a:srgbClr val="000000"/>
        </a:accent4>
        <a:accent5>
          <a:srgbClr val="C5B2AC"/>
        </a:accent5>
        <a:accent6>
          <a:srgbClr val="1E5368"/>
        </a:accent6>
        <a:hlink>
          <a:srgbClr val="5B37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ind_5154_slide</Template>
  <TotalTime>10534</TotalTime>
  <Words>1865</Words>
  <Application>Microsoft Office PowerPoint</Application>
  <PresentationFormat>On-screen Show (4:3)</PresentationFormat>
  <Paragraphs>358</Paragraphs>
  <Slides>22</Slides>
  <Notes>22</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8" baseType="lpstr">
      <vt:lpstr>Lucida Sans Unicode</vt:lpstr>
      <vt:lpstr>Arial</vt:lpstr>
      <vt:lpstr>Calibri</vt:lpstr>
      <vt:lpstr>ＭＳ Ｐゴシック</vt:lpstr>
      <vt:lpstr>Wingdings 3</vt:lpstr>
      <vt:lpstr>Verdana</vt:lpstr>
      <vt:lpstr>Wingdings 2</vt:lpstr>
      <vt:lpstr>Myriad Web Pro</vt:lpstr>
      <vt:lpstr>Lucida Sans</vt:lpstr>
      <vt:lpstr>Corbel</vt:lpstr>
      <vt:lpstr>Lucida Handwriting</vt:lpstr>
      <vt:lpstr>Wingdings</vt:lpstr>
      <vt:lpstr>ind_5154_slide</vt:lpstr>
      <vt:lpstr>1_Default Design</vt:lpstr>
      <vt:lpstr>Concourse</vt:lpstr>
      <vt:lpstr>Microsoft Office Excel 97-2003 Worksheet</vt:lpstr>
      <vt:lpstr>Slide 1</vt:lpstr>
      <vt:lpstr> MYSecret </vt:lpstr>
      <vt:lpstr>Mission Statement</vt:lpstr>
      <vt:lpstr>Business Profile</vt:lpstr>
      <vt:lpstr>Qualifications</vt:lpstr>
      <vt:lpstr>Slide 6</vt:lpstr>
      <vt:lpstr>Consumer Profile</vt:lpstr>
      <vt:lpstr> Competitive Advantage </vt:lpstr>
      <vt:lpstr>Marketing Mix</vt:lpstr>
      <vt:lpstr>Marketing Plan </vt:lpstr>
      <vt:lpstr>Cost of Materials/Direct Labor  </vt:lpstr>
      <vt:lpstr>Economics of one Unit</vt:lpstr>
      <vt:lpstr>Average Monthly Fixed Costs</vt:lpstr>
      <vt:lpstr>Time Management Plan</vt:lpstr>
      <vt:lpstr>Monthly Sales Projections  </vt:lpstr>
      <vt:lpstr>Projected Yearly Income Statement  </vt:lpstr>
      <vt:lpstr>Slide 17</vt:lpstr>
      <vt:lpstr> Return </vt:lpstr>
      <vt:lpstr>Financing Strategy  for Total Start-up Investment  </vt:lpstr>
      <vt:lpstr>Business Responsibility &amp; Philanthropic Strategy Plan</vt:lpstr>
      <vt:lpstr>Business &amp; Educational Goals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nguya001</cp:lastModifiedBy>
  <cp:revision>652</cp:revision>
  <dcterms:created xsi:type="dcterms:W3CDTF">2009-03-28T18:15:00Z</dcterms:created>
  <dcterms:modified xsi:type="dcterms:W3CDTF">2011-05-27T11:50:06Z</dcterms:modified>
</cp:coreProperties>
</file>