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18"/>
  </p:notesMasterIdLst>
  <p:handoutMasterIdLst>
    <p:handoutMasterId r:id="rId19"/>
  </p:handoutMasterIdLst>
  <p:sldIdLst>
    <p:sldId id="270" r:id="rId3"/>
    <p:sldId id="290" r:id="rId4"/>
    <p:sldId id="271" r:id="rId5"/>
    <p:sldId id="272" r:id="rId6"/>
    <p:sldId id="273" r:id="rId7"/>
    <p:sldId id="285" r:id="rId8"/>
    <p:sldId id="288" r:id="rId9"/>
    <p:sldId id="275" r:id="rId10"/>
    <p:sldId id="276" r:id="rId11"/>
    <p:sldId id="277" r:id="rId12"/>
    <p:sldId id="278" r:id="rId13"/>
    <p:sldId id="279" r:id="rId14"/>
    <p:sldId id="281" r:id="rId15"/>
    <p:sldId id="287"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FF99FF"/>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26" autoAdjust="0"/>
    <p:restoredTop sz="86357" autoAdjust="0"/>
  </p:normalViewPr>
  <p:slideViewPr>
    <p:cSldViewPr>
      <p:cViewPr varScale="1">
        <p:scale>
          <a:sx n="61" d="100"/>
          <a:sy n="61" d="100"/>
        </p:scale>
        <p:origin x="714"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smtClean="0"/>
              <a:t>[Units Sold]</a:t>
            </a:r>
            <a:endParaRPr lang="en-US" sz="1600" dirty="0"/>
          </a:p>
        </c:rich>
      </c:tx>
      <c:overlay val="0"/>
    </c:title>
    <c:autoTitleDeleted val="0"/>
    <c:plotArea>
      <c:layout/>
      <c:barChart>
        <c:barDir val="col"/>
        <c:grouping val="clustered"/>
        <c:varyColors val="0"/>
        <c:ser>
          <c:idx val="0"/>
          <c:order val="0"/>
          <c:tx>
            <c:strRef>
              <c:f>Sheet1!$B$1</c:f>
              <c:strCache>
                <c:ptCount val="1"/>
                <c:pt idx="0">
                  <c:v>Units Sold</c:v>
                </c:pt>
              </c:strCache>
            </c:strRef>
          </c:tx>
          <c:invertIfNegative val="0"/>
          <c:cat>
            <c:strRef>
              <c:f>Sheet1!$A$2:$A$13</c:f>
              <c:strCache>
                <c:ptCount val="12"/>
                <c:pt idx="0">
                  <c:v>Jan</c:v>
                </c:pt>
                <c:pt idx="1">
                  <c:v>Feb</c:v>
                </c:pt>
                <c:pt idx="2">
                  <c:v>Mar</c:v>
                </c:pt>
                <c:pt idx="3">
                  <c:v>Apr</c:v>
                </c:pt>
                <c:pt idx="4">
                  <c:v>May</c:v>
                </c:pt>
                <c:pt idx="5">
                  <c:v>June</c:v>
                </c:pt>
                <c:pt idx="6">
                  <c:v>July</c:v>
                </c:pt>
                <c:pt idx="7">
                  <c:v>Aug</c:v>
                </c:pt>
                <c:pt idx="8">
                  <c:v>Sept</c:v>
                </c:pt>
                <c:pt idx="9">
                  <c:v>Oct</c:v>
                </c:pt>
                <c:pt idx="10">
                  <c:v>Nov</c:v>
                </c:pt>
                <c:pt idx="11">
                  <c:v>Dec</c:v>
                </c:pt>
              </c:strCache>
            </c:strRef>
          </c:cat>
          <c:val>
            <c:numRef>
              <c:f>Sheet1!$B$2:$B$13</c:f>
              <c:numCache>
                <c:formatCode>General</c:formatCode>
                <c:ptCount val="12"/>
                <c:pt idx="0">
                  <c:v>160</c:v>
                </c:pt>
                <c:pt idx="1">
                  <c:v>150</c:v>
                </c:pt>
                <c:pt idx="2">
                  <c:v>150</c:v>
                </c:pt>
                <c:pt idx="3">
                  <c:v>160</c:v>
                </c:pt>
                <c:pt idx="4">
                  <c:v>170</c:v>
                </c:pt>
                <c:pt idx="5">
                  <c:v>180</c:v>
                </c:pt>
                <c:pt idx="6">
                  <c:v>190</c:v>
                </c:pt>
                <c:pt idx="7">
                  <c:v>200</c:v>
                </c:pt>
                <c:pt idx="8">
                  <c:v>210</c:v>
                </c:pt>
                <c:pt idx="9">
                  <c:v>220</c:v>
                </c:pt>
                <c:pt idx="10">
                  <c:v>230</c:v>
                </c:pt>
                <c:pt idx="11">
                  <c:v>240</c:v>
                </c:pt>
              </c:numCache>
            </c:numRef>
          </c:val>
          <c:extLst>
            <c:ext xmlns:c16="http://schemas.microsoft.com/office/drawing/2014/chart" uri="{C3380CC4-5D6E-409C-BE32-E72D297353CC}">
              <c16:uniqueId val="{00000000-4CBA-46CB-9E89-ECA9BA1EC1B2}"/>
            </c:ext>
          </c:extLst>
        </c:ser>
        <c:dLbls>
          <c:showLegendKey val="0"/>
          <c:showVal val="0"/>
          <c:showCatName val="0"/>
          <c:showSerName val="0"/>
          <c:showPercent val="0"/>
          <c:showBubbleSize val="0"/>
        </c:dLbls>
        <c:gapWidth val="150"/>
        <c:axId val="137846216"/>
        <c:axId val="137848184"/>
      </c:barChart>
      <c:catAx>
        <c:axId val="137846216"/>
        <c:scaling>
          <c:orientation val="minMax"/>
        </c:scaling>
        <c:delete val="0"/>
        <c:axPos val="b"/>
        <c:numFmt formatCode="General" sourceLinked="0"/>
        <c:majorTickMark val="out"/>
        <c:minorTickMark val="none"/>
        <c:tickLblPos val="nextTo"/>
        <c:txPr>
          <a:bodyPr/>
          <a:lstStyle/>
          <a:p>
            <a:pPr>
              <a:defRPr sz="1400">
                <a:solidFill>
                  <a:schemeClr val="bg1">
                    <a:lumMod val="75000"/>
                    <a:lumOff val="25000"/>
                  </a:schemeClr>
                </a:solidFill>
              </a:defRPr>
            </a:pPr>
            <a:endParaRPr lang="en-US"/>
          </a:p>
        </c:txPr>
        <c:crossAx val="137848184"/>
        <c:crosses val="autoZero"/>
        <c:auto val="1"/>
        <c:lblAlgn val="ctr"/>
        <c:lblOffset val="100"/>
        <c:noMultiLvlLbl val="0"/>
      </c:catAx>
      <c:valAx>
        <c:axId val="137848184"/>
        <c:scaling>
          <c:orientation val="minMax"/>
        </c:scaling>
        <c:delete val="0"/>
        <c:axPos val="l"/>
        <c:majorGridlines/>
        <c:numFmt formatCode="General" sourceLinked="1"/>
        <c:majorTickMark val="out"/>
        <c:minorTickMark val="none"/>
        <c:tickLblPos val="nextTo"/>
        <c:txPr>
          <a:bodyPr/>
          <a:lstStyle/>
          <a:p>
            <a:pPr>
              <a:defRPr sz="1400">
                <a:solidFill>
                  <a:schemeClr val="bg1">
                    <a:lumMod val="75000"/>
                    <a:lumOff val="25000"/>
                  </a:schemeClr>
                </a:solidFill>
              </a:defRPr>
            </a:pPr>
            <a:endParaRPr lang="en-US"/>
          </a:p>
        </c:txPr>
        <c:crossAx val="137846216"/>
        <c:crosses val="autoZero"/>
        <c:crossBetween val="between"/>
      </c:valAx>
    </c:plotArea>
    <c:plotVisOnly val="1"/>
    <c:dispBlanksAs val="gap"/>
    <c:showDLblsOverMax val="0"/>
  </c:chart>
  <c:txPr>
    <a:bodyPr/>
    <a:lstStyle/>
    <a:p>
      <a:pPr>
        <a:defRPr sz="16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592" cy="457358"/>
          </a:xfrm>
          <a:prstGeom prst="rect">
            <a:avLst/>
          </a:prstGeom>
        </p:spPr>
        <p:txBody>
          <a:bodyPr vert="horz" lIns="90398" tIns="45199" rIns="90398" bIns="45199" rtlCol="0"/>
          <a:lstStyle>
            <a:lvl1pPr algn="l">
              <a:defRPr sz="1200"/>
            </a:lvl1pPr>
          </a:lstStyle>
          <a:p>
            <a:endParaRPr lang="en-US" dirty="0">
              <a:latin typeface="Arial" charset="0"/>
            </a:endParaRPr>
          </a:p>
        </p:txBody>
      </p:sp>
      <p:sp>
        <p:nvSpPr>
          <p:cNvPr id="3" name="Date Placeholder 2"/>
          <p:cNvSpPr>
            <a:spLocks noGrp="1"/>
          </p:cNvSpPr>
          <p:nvPr>
            <p:ph type="dt" sz="quarter" idx="1"/>
          </p:nvPr>
        </p:nvSpPr>
        <p:spPr>
          <a:xfrm>
            <a:off x="3884842" y="0"/>
            <a:ext cx="2971592" cy="457358"/>
          </a:xfrm>
          <a:prstGeom prst="rect">
            <a:avLst/>
          </a:prstGeom>
        </p:spPr>
        <p:txBody>
          <a:bodyPr vert="horz" lIns="90398" tIns="45199" rIns="90398" bIns="45199" rtlCol="0"/>
          <a:lstStyle>
            <a:lvl1pPr algn="r">
              <a:defRPr sz="1200"/>
            </a:lvl1pPr>
          </a:lstStyle>
          <a:p>
            <a:fld id="{443DD1E9-373E-4546-AEF7-A8323C6F19C1}" type="datetimeFigureOut">
              <a:rPr lang="en-US" smtClean="0">
                <a:latin typeface="Arial" charset="0"/>
              </a:rPr>
              <a:pPr/>
              <a:t>12/12/2017</a:t>
            </a:fld>
            <a:endParaRPr lang="en-US" dirty="0">
              <a:latin typeface="Arial" charset="0"/>
            </a:endParaRPr>
          </a:p>
        </p:txBody>
      </p:sp>
      <p:sp>
        <p:nvSpPr>
          <p:cNvPr id="4" name="Footer Placeholder 3"/>
          <p:cNvSpPr>
            <a:spLocks noGrp="1"/>
          </p:cNvSpPr>
          <p:nvPr>
            <p:ph type="ftr" sz="quarter" idx="2"/>
          </p:nvPr>
        </p:nvSpPr>
        <p:spPr>
          <a:xfrm>
            <a:off x="0" y="8685071"/>
            <a:ext cx="2971592" cy="457358"/>
          </a:xfrm>
          <a:prstGeom prst="rect">
            <a:avLst/>
          </a:prstGeom>
        </p:spPr>
        <p:txBody>
          <a:bodyPr vert="horz" lIns="90398" tIns="45199" rIns="90398" bIns="45199" rtlCol="0" anchor="b"/>
          <a:lstStyle>
            <a:lvl1pPr algn="l">
              <a:defRPr sz="1200"/>
            </a:lvl1pPr>
          </a:lstStyle>
          <a:p>
            <a:endParaRPr lang="en-US" dirty="0">
              <a:latin typeface="Arial" charset="0"/>
            </a:endParaRPr>
          </a:p>
        </p:txBody>
      </p:sp>
      <p:sp>
        <p:nvSpPr>
          <p:cNvPr id="5" name="Slide Number Placeholder 4"/>
          <p:cNvSpPr>
            <a:spLocks noGrp="1"/>
          </p:cNvSpPr>
          <p:nvPr>
            <p:ph type="sldNum" sz="quarter" idx="3"/>
          </p:nvPr>
        </p:nvSpPr>
        <p:spPr>
          <a:xfrm>
            <a:off x="3884842" y="8685071"/>
            <a:ext cx="2971592" cy="457358"/>
          </a:xfrm>
          <a:prstGeom prst="rect">
            <a:avLst/>
          </a:prstGeom>
        </p:spPr>
        <p:txBody>
          <a:bodyPr vert="horz" lIns="90398" tIns="45199" rIns="90398" bIns="45199" rtlCol="0" anchor="b"/>
          <a:lstStyle>
            <a:lvl1pPr algn="r">
              <a:defRPr sz="1200"/>
            </a:lvl1pPr>
          </a:lstStyle>
          <a:p>
            <a:fld id="{BE34B1CC-39E3-4A7E-A15F-DC4711D0D265}" type="slidenum">
              <a:rPr lang="en-US" smtClean="0">
                <a:latin typeface="Arial" charset="0"/>
              </a:rPr>
              <a:pPr/>
              <a:t>‹#›</a:t>
            </a:fld>
            <a:endParaRPr lang="en-US" dirty="0">
              <a:latin typeface="Arial" charset="0"/>
            </a:endParaRPr>
          </a:p>
        </p:txBody>
      </p:sp>
    </p:spTree>
    <p:extLst>
      <p:ext uri="{BB962C8B-B14F-4D97-AF65-F5344CB8AC3E}">
        <p14:creationId xmlns:p14="http://schemas.microsoft.com/office/powerpoint/2010/main" val="18455892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38" tIns="45719" rIns="91438" bIns="45719" rtlCol="0"/>
          <a:lstStyle>
            <a:lvl1pPr algn="l">
              <a:defRPr sz="1200">
                <a:latin typeface="Arial" charset="0"/>
              </a:defRPr>
            </a:lvl1pPr>
          </a:lstStyle>
          <a:p>
            <a:endParaRPr lang="en-US" dirty="0"/>
          </a:p>
        </p:txBody>
      </p:sp>
      <p:sp>
        <p:nvSpPr>
          <p:cNvPr id="3" name="Date Placeholder 2"/>
          <p:cNvSpPr>
            <a:spLocks noGrp="1"/>
          </p:cNvSpPr>
          <p:nvPr>
            <p:ph type="dt" idx="1"/>
          </p:nvPr>
        </p:nvSpPr>
        <p:spPr>
          <a:xfrm>
            <a:off x="3884614" y="0"/>
            <a:ext cx="2971800" cy="457200"/>
          </a:xfrm>
          <a:prstGeom prst="rect">
            <a:avLst/>
          </a:prstGeom>
        </p:spPr>
        <p:txBody>
          <a:bodyPr vert="horz" lIns="91438" tIns="45719" rIns="91438" bIns="45719" rtlCol="0"/>
          <a:lstStyle>
            <a:lvl1pPr algn="r">
              <a:defRPr sz="1200">
                <a:latin typeface="Arial" charset="0"/>
              </a:defRPr>
            </a:lvl1pPr>
          </a:lstStyle>
          <a:p>
            <a:fld id="{CB2BB6C2-F5C4-49BC-BD78-FC7E7B1E650B}" type="datetimeFigureOut">
              <a:rPr lang="en-US" smtClean="0"/>
              <a:pPr/>
              <a:t>12/12/2017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38" tIns="45719" rIns="91438" bIns="45719"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38" tIns="45719" rIns="91438" bIns="4571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38" tIns="45719" rIns="91438" bIns="45719" rtlCol="0" anchor="b"/>
          <a:lstStyle>
            <a:lvl1pPr algn="l">
              <a:defRPr sz="1200">
                <a:latin typeface="Arial" charset="0"/>
              </a:defRPr>
            </a:lvl1pPr>
          </a:lstStyle>
          <a:p>
            <a:endParaRPr lang="en-US" dirty="0"/>
          </a:p>
        </p:txBody>
      </p:sp>
      <p:sp>
        <p:nvSpPr>
          <p:cNvPr id="7" name="Slide Number Placeholder 6"/>
          <p:cNvSpPr>
            <a:spLocks noGrp="1"/>
          </p:cNvSpPr>
          <p:nvPr>
            <p:ph type="sldNum" sz="quarter" idx="5"/>
          </p:nvPr>
        </p:nvSpPr>
        <p:spPr>
          <a:xfrm>
            <a:off x="3884614" y="8685213"/>
            <a:ext cx="2971800" cy="457200"/>
          </a:xfrm>
          <a:prstGeom prst="rect">
            <a:avLst/>
          </a:prstGeom>
        </p:spPr>
        <p:txBody>
          <a:bodyPr vert="horz" lIns="91438" tIns="45719" rIns="91438" bIns="45719" rtlCol="0" anchor="b"/>
          <a:lstStyle>
            <a:lvl1pPr algn="r">
              <a:defRPr sz="1200">
                <a:latin typeface="Arial" charset="0"/>
              </a:defRPr>
            </a:lvl1pPr>
          </a:lstStyle>
          <a:p>
            <a:fld id="{F3F5A8CD-32A9-4972-A31B-86080B7BBAE7}" type="slidenum">
              <a:rPr lang="en-US" smtClean="0"/>
              <a:pPr/>
              <a:t>‹#›</a:t>
            </a:fld>
            <a:endParaRPr lang="en-US" dirty="0"/>
          </a:p>
        </p:txBody>
      </p:sp>
    </p:spTree>
    <p:extLst>
      <p:ext uri="{BB962C8B-B14F-4D97-AF65-F5344CB8AC3E}">
        <p14:creationId xmlns:p14="http://schemas.microsoft.com/office/powerpoint/2010/main" val="1805024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charset="0"/>
        <a:ea typeface="+mn-ea"/>
        <a:cs typeface="+mn-cs"/>
      </a:defRPr>
    </a:lvl1pPr>
    <a:lvl2pPr marL="457200" algn="l" defTabSz="914400" rtl="0" eaLnBrk="1" latinLnBrk="0" hangingPunct="1">
      <a:defRPr sz="1200" kern="1200">
        <a:solidFill>
          <a:schemeClr val="tx1"/>
        </a:solidFill>
        <a:latin typeface="Arial" charset="0"/>
        <a:ea typeface="+mn-ea"/>
        <a:cs typeface="+mn-cs"/>
      </a:defRPr>
    </a:lvl2pPr>
    <a:lvl3pPr marL="914400" algn="l" defTabSz="914400" rtl="0" eaLnBrk="1" latinLnBrk="0" hangingPunct="1">
      <a:defRPr sz="1200" kern="1200">
        <a:solidFill>
          <a:schemeClr val="tx1"/>
        </a:solidFill>
        <a:latin typeface="Arial" charset="0"/>
        <a:ea typeface="+mn-ea"/>
        <a:cs typeface="+mn-cs"/>
      </a:defRPr>
    </a:lvl3pPr>
    <a:lvl4pPr marL="1371600" algn="l" defTabSz="914400" rtl="0" eaLnBrk="1" latinLnBrk="0" hangingPunct="1">
      <a:defRPr sz="1200" kern="1200">
        <a:solidFill>
          <a:schemeClr val="tx1"/>
        </a:solidFill>
        <a:latin typeface="Arial" charset="0"/>
        <a:ea typeface="+mn-ea"/>
        <a:cs typeface="+mn-cs"/>
      </a:defRPr>
    </a:lvl4pPr>
    <a:lvl5pPr marL="1828800" algn="l" defTabSz="914400" rtl="0" eaLnBrk="1" latinLnBrk="0" hangingPunct="1">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3976">
              <a:defRPr/>
            </a:pPr>
            <a:r>
              <a:rPr lang="en-US" dirty="0" smtClean="0"/>
              <a:t>Pearce:</a:t>
            </a:r>
            <a:r>
              <a:rPr lang="en-US" baseline="0" dirty="0" smtClean="0"/>
              <a:t> What if there was a product that could </a:t>
            </a:r>
            <a:r>
              <a:rPr lang="en-US" dirty="0"/>
              <a:t>Lower Blood Sugar, Cholesterol, and blood pressure?</a:t>
            </a:r>
            <a:endParaRPr lang="en-US" b="0" baseline="0" dirty="0" smtClean="0"/>
          </a:p>
          <a:p>
            <a:r>
              <a:rPr lang="en-US" baseline="0" dirty="0" smtClean="0"/>
              <a:t>Nick: What if it had twice the amount of protein as yogurt, Four times the amount of calcium as cow’s milk, And seven times the amount of vitamin c as oranges?</a:t>
            </a:r>
          </a:p>
          <a:p>
            <a:r>
              <a:rPr lang="en-US" baseline="0" dirty="0" smtClean="0"/>
              <a:t>Pearce: Well our tea is that product. It is also used to treat cancer, diabetes, and chronic headaches, but that’s just scratching the surface of what it can do.</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1</a:t>
            </a:fld>
            <a:endParaRPr lang="en-US" dirty="0"/>
          </a:p>
        </p:txBody>
      </p:sp>
    </p:spTree>
    <p:extLst>
      <p:ext uri="{BB962C8B-B14F-4D97-AF65-F5344CB8AC3E}">
        <p14:creationId xmlns:p14="http://schemas.microsoft.com/office/powerpoint/2010/main" val="33930218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a:t>
            </a:r>
            <a:r>
              <a:rPr lang="en-US" baseline="0" dirty="0" smtClean="0"/>
              <a:t> of our competitors are </a:t>
            </a:r>
            <a:r>
              <a:rPr lang="en-US" baseline="0" dirty="0" err="1" smtClean="0"/>
              <a:t>moringa</a:t>
            </a:r>
            <a:r>
              <a:rPr lang="en-US" baseline="0" dirty="0" smtClean="0"/>
              <a:t> source </a:t>
            </a:r>
            <a:r>
              <a:rPr lang="en-US" baseline="0" dirty="0" err="1" smtClean="0"/>
              <a:t>llc</a:t>
            </a:r>
            <a:r>
              <a:rPr lang="en-US" baseline="0" dirty="0" smtClean="0"/>
              <a:t>, and </a:t>
            </a:r>
            <a:r>
              <a:rPr lang="en-US" baseline="0" dirty="0" err="1" smtClean="0"/>
              <a:t>moringa</a:t>
            </a:r>
            <a:r>
              <a:rPr lang="en-US" baseline="0" dirty="0" smtClean="0"/>
              <a:t> </a:t>
            </a:r>
            <a:r>
              <a:rPr lang="en-US" baseline="0" dirty="0" err="1" smtClean="0"/>
              <a:t>reveales</a:t>
            </a:r>
            <a:r>
              <a:rPr lang="en-US" baseline="0" dirty="0" smtClean="0"/>
              <a:t>. We focus on only tea to make it the best quality possible while they both have other </a:t>
            </a:r>
            <a:r>
              <a:rPr lang="en-US" baseline="0" dirty="0" err="1" smtClean="0"/>
              <a:t>moringa</a:t>
            </a:r>
            <a:r>
              <a:rPr lang="en-US" baseline="0" dirty="0" smtClean="0"/>
              <a:t> products. We also can ship the </a:t>
            </a:r>
            <a:r>
              <a:rPr lang="en-US" baseline="0" dirty="0" err="1" smtClean="0"/>
              <a:t>the</a:t>
            </a:r>
            <a:r>
              <a:rPr lang="en-US" baseline="0" dirty="0" smtClean="0"/>
              <a:t> entire us while they have specific areas they cater to. Also since we are online we sell 24/7 while they are open limited hours.</a:t>
            </a:r>
            <a:endParaRPr lang="en-US" dirty="0" smtClean="0"/>
          </a:p>
          <a:p>
            <a:endParaRPr lang="en-US" dirty="0" smtClean="0"/>
          </a:p>
          <a:p>
            <a:endParaRPr lang="en-US" dirty="0" smtClean="0"/>
          </a:p>
          <a:p>
            <a:r>
              <a:rPr lang="en-US" dirty="0" smtClean="0"/>
              <a:t>We beat our competition because</a:t>
            </a:r>
            <a:r>
              <a:rPr lang="en-US" baseline="0" dirty="0" smtClean="0"/>
              <a:t> we have a focus on mainly tea, allowing us to make it the best possible. Also we cater to everyone in the US’s </a:t>
            </a:r>
            <a:r>
              <a:rPr lang="en-US" baseline="0" dirty="0" err="1" smtClean="0"/>
              <a:t>moringa</a:t>
            </a:r>
            <a:r>
              <a:rPr lang="en-US" baseline="0" dirty="0" smtClean="0"/>
              <a:t> needs. And since we are an online business, you can buy </a:t>
            </a:r>
            <a:r>
              <a:rPr lang="en-US" baseline="0" dirty="0" err="1" smtClean="0"/>
              <a:t>moringa</a:t>
            </a:r>
            <a:r>
              <a:rPr lang="en-US" baseline="0" dirty="0" smtClean="0"/>
              <a:t> at any time of the day, every day of the week.</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10</a:t>
            </a:fld>
            <a:endParaRPr lang="en-US" dirty="0"/>
          </a:p>
        </p:txBody>
      </p:sp>
    </p:spTree>
    <p:extLst>
      <p:ext uri="{BB962C8B-B14F-4D97-AF65-F5344CB8AC3E}">
        <p14:creationId xmlns:p14="http://schemas.microsoft.com/office/powerpoint/2010/main" val="3649371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Pearce:</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11</a:t>
            </a:fld>
            <a:endParaRPr lang="en-US" dirty="0"/>
          </a:p>
        </p:txBody>
      </p:sp>
    </p:spTree>
    <p:extLst>
      <p:ext uri="{BB962C8B-B14F-4D97-AF65-F5344CB8AC3E}">
        <p14:creationId xmlns:p14="http://schemas.microsoft.com/office/powerpoint/2010/main" val="265661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Necessitea</a:t>
            </a:r>
            <a:r>
              <a:rPr lang="en-US" dirty="0" smtClean="0"/>
              <a:t> is</a:t>
            </a:r>
            <a:r>
              <a:rPr lang="en-US" baseline="0" dirty="0" smtClean="0"/>
              <a:t> projected to sell 1970 units in its first year of operation. This will land us a net profit of 4124. Our sales will be higher in </a:t>
            </a:r>
            <a:r>
              <a:rPr lang="en-US" baseline="0" dirty="0" err="1" smtClean="0"/>
              <a:t>jan</a:t>
            </a:r>
            <a:r>
              <a:rPr lang="en-US" baseline="0" dirty="0" smtClean="0"/>
              <a:t> because a lot of peoples new years resolutions will be to get healthier. But lets be honest, how many of those resolutions last, that’s why our sales will dip but will go back up as we get word of our business out there. In the summer months our sales will be low because who drinks hot tea in the heat. Our sales will be higher in the winter months because of the cold and holiday season</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12</a:t>
            </a:fld>
            <a:endParaRPr lang="en-US" dirty="0"/>
          </a:p>
        </p:txBody>
      </p:sp>
    </p:spTree>
    <p:extLst>
      <p:ext uri="{BB962C8B-B14F-4D97-AF65-F5344CB8AC3E}">
        <p14:creationId xmlns:p14="http://schemas.microsoft.com/office/powerpoint/2010/main" val="3228015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Notes:</a:t>
            </a:r>
          </a:p>
          <a:p>
            <a:pPr marL="169495" indent="-169495">
              <a:buFont typeface="Arial" panose="020B0604020202020204" pitchFamily="34" charset="0"/>
              <a:buChar char="•"/>
            </a:pPr>
            <a:r>
              <a:rPr lang="en-US" baseline="0" dirty="0" smtClean="0"/>
              <a:t>NFTE suggests to have your Emergency Fund equal to half of your Total Start-Up Expenditures</a:t>
            </a:r>
          </a:p>
          <a:p>
            <a:pPr marL="169495" indent="-169495">
              <a:buFont typeface="Arial" panose="020B0604020202020204" pitchFamily="34" charset="0"/>
              <a:buChar char="•"/>
            </a:pPr>
            <a:r>
              <a:rPr lang="en-US" baseline="0" dirty="0" smtClean="0"/>
              <a:t>To find your Reserve for Fixed Expenses, multiply your monthly fixed expenses (found on the Business Model slide / slide 13) by 3.  This will give you 3 months of cash to cover costs while you initially growing your business</a:t>
            </a:r>
          </a:p>
          <a:p>
            <a:r>
              <a:rPr lang="en-US" dirty="0" smtClean="0"/>
              <a:t>https://www.llcuniversity.com/connecticut-llc/forms/</a:t>
            </a:r>
          </a:p>
          <a:p>
            <a:r>
              <a:rPr lang="en-US" dirty="0" smtClean="0"/>
              <a:t/>
            </a:r>
            <a:br>
              <a:rPr lang="en-US" dirty="0" smtClean="0"/>
            </a:br>
            <a:r>
              <a:rPr lang="en-US" dirty="0" smtClean="0"/>
              <a:t>In order to start our</a:t>
            </a:r>
            <a:r>
              <a:rPr lang="en-US" baseline="0" dirty="0" smtClean="0"/>
              <a:t> business we will need $4,320.86. Most of the start up funds is money for fixed expenses. We have a small emergency fund because not much could go wrong and we are and LLC. We will also need a </a:t>
            </a:r>
            <a:r>
              <a:rPr lang="en-US" baseline="0" dirty="0" err="1" smtClean="0"/>
              <a:t>llc</a:t>
            </a:r>
            <a:r>
              <a:rPr lang="en-US" baseline="0" dirty="0" smtClean="0"/>
              <a:t> certification of organization to be able to start the business in </a:t>
            </a:r>
            <a:r>
              <a:rPr lang="en-US" baseline="0" dirty="0" err="1" smtClean="0"/>
              <a:t>ct</a:t>
            </a:r>
            <a:r>
              <a:rPr lang="en-US" baseline="0" dirty="0" smtClean="0"/>
              <a:t> which will run us $123</a:t>
            </a:r>
          </a:p>
          <a:p>
            <a:endParaRPr lang="en-US" baseline="0" dirty="0" smtClean="0"/>
          </a:p>
          <a:p>
            <a:r>
              <a:rPr lang="en-US" b="1" baseline="0" dirty="0" smtClean="0"/>
              <a:t>No say money for </a:t>
            </a:r>
            <a:r>
              <a:rPr lang="en-US" b="1" baseline="0" dirty="0" err="1" smtClean="0"/>
              <a:t>roi</a:t>
            </a:r>
            <a:r>
              <a:rPr lang="en-US" b="1" baseline="0" dirty="0" smtClean="0"/>
              <a:t> and </a:t>
            </a:r>
            <a:r>
              <a:rPr lang="en-US" b="1" baseline="0" dirty="0" err="1" smtClean="0"/>
              <a:t>ros</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13</a:t>
            </a:fld>
            <a:endParaRPr lang="en-US"/>
          </a:p>
        </p:txBody>
      </p:sp>
    </p:spTree>
    <p:extLst>
      <p:ext uri="{BB962C8B-B14F-4D97-AF65-F5344CB8AC3E}">
        <p14:creationId xmlns:p14="http://schemas.microsoft.com/office/powerpoint/2010/main" val="135572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In the future</a:t>
            </a:r>
            <a:r>
              <a:rPr lang="en-US" baseline="0" dirty="0" smtClean="0"/>
              <a:t> we will hopefully be able to pay nick’s uncle back for allowing us to start our business on his land. We then will purchase our own land, to start a new farm so we will no longer be reliant on anyone. We will be donating 5% of our proceeds to the cure, an Alzheimer charity because my grandfather has </a:t>
            </a:r>
            <a:r>
              <a:rPr lang="en-US" baseline="0" dirty="0" err="1" smtClean="0"/>
              <a:t>alzheimers</a:t>
            </a:r>
            <a:r>
              <a:rPr lang="en-US" baseline="0" dirty="0" smtClean="0"/>
              <a:t> and this past year has be difficult for my family</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14</a:t>
            </a:fld>
            <a:endParaRPr lang="en-US" dirty="0"/>
          </a:p>
        </p:txBody>
      </p:sp>
    </p:spTree>
    <p:extLst>
      <p:ext uri="{BB962C8B-B14F-4D97-AF65-F5344CB8AC3E}">
        <p14:creationId xmlns:p14="http://schemas.microsoft.com/office/powerpoint/2010/main" val="24579542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a:t>
            </a:r>
            <a:r>
              <a:rPr lang="en-US" baseline="0" dirty="0" smtClean="0"/>
              <a:t> Thank you for your consideration of </a:t>
            </a:r>
            <a:r>
              <a:rPr lang="en-US" baseline="0" dirty="0" err="1" smtClean="0"/>
              <a:t>Necessitea</a:t>
            </a:r>
            <a:r>
              <a:rPr lang="en-US" baseline="0" dirty="0" smtClean="0"/>
              <a:t> LLC</a:t>
            </a:r>
          </a:p>
          <a:p>
            <a:r>
              <a:rPr lang="en-US" baseline="0" dirty="0" smtClean="0"/>
              <a:t>Pearce: and remember, everything you need, all in one leaf</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15</a:t>
            </a:fld>
            <a:endParaRPr lang="en-US" dirty="0"/>
          </a:p>
        </p:txBody>
      </p:sp>
    </p:spTree>
    <p:extLst>
      <p:ext uri="{BB962C8B-B14F-4D97-AF65-F5344CB8AC3E}">
        <p14:creationId xmlns:p14="http://schemas.microsoft.com/office/powerpoint/2010/main" val="716761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Pearce:</a:t>
            </a:r>
            <a:r>
              <a:rPr lang="en-US" baseline="0" dirty="0" smtClean="0"/>
              <a:t> I'm Pearce Cannon</a:t>
            </a:r>
          </a:p>
          <a:p>
            <a:r>
              <a:rPr lang="en-US" baseline="0" dirty="0" smtClean="0"/>
              <a:t>Nick: And I'm nick Nguyen</a:t>
            </a:r>
          </a:p>
          <a:p>
            <a:r>
              <a:rPr lang="en-US" dirty="0" smtClean="0"/>
              <a:t>Pearce:</a:t>
            </a:r>
            <a:r>
              <a:rPr lang="en-US" baseline="0" dirty="0" smtClean="0"/>
              <a:t> And this is </a:t>
            </a:r>
            <a:r>
              <a:rPr lang="en-US" baseline="0" dirty="0" err="1" smtClean="0"/>
              <a:t>Necessi</a:t>
            </a:r>
            <a:r>
              <a:rPr lang="en-US" baseline="0" dirty="0" smtClean="0"/>
              <a:t>-tea LLC</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2</a:t>
            </a:fld>
            <a:endParaRPr lang="en-US" dirty="0"/>
          </a:p>
        </p:txBody>
      </p:sp>
    </p:spTree>
    <p:extLst>
      <p:ext uri="{BB962C8B-B14F-4D97-AF65-F5344CB8AC3E}">
        <p14:creationId xmlns:p14="http://schemas.microsoft.com/office/powerpoint/2010/main" val="1298769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a lot of people would</a:t>
            </a:r>
            <a:r>
              <a:rPr lang="en-US" baseline="0" dirty="0" smtClean="0"/>
              <a:t> like to have a product that could fulfil all of their health needs at once, yet don’t know where to find one. Nowadays, </a:t>
            </a:r>
            <a:r>
              <a:rPr lang="en-US" baseline="0" dirty="0" err="1" smtClean="0"/>
              <a:t>alot</a:t>
            </a:r>
            <a:r>
              <a:rPr lang="en-US" baseline="0" dirty="0" smtClean="0"/>
              <a:t> people are trying to live a healthier lifestyle by trying to get away from unhealthy eating habits, such as eating excessive amounts of non nutritional food, which raise their cholesterol levels, blood pressure, and blood sugar. Many people don’t know how to start the change from an unwholesome eating routine to a more wholesome one.</a:t>
            </a:r>
          </a:p>
        </p:txBody>
      </p:sp>
      <p:sp>
        <p:nvSpPr>
          <p:cNvPr id="4" name="Slide Number Placeholder 3"/>
          <p:cNvSpPr>
            <a:spLocks noGrp="1"/>
          </p:cNvSpPr>
          <p:nvPr>
            <p:ph type="sldNum" sz="quarter" idx="10"/>
          </p:nvPr>
        </p:nvSpPr>
        <p:spPr/>
        <p:txBody>
          <a:bodyPr/>
          <a:lstStyle/>
          <a:p>
            <a:fld id="{F3F5A8CD-32A9-4972-A31B-86080B7BBAE7}" type="slidenum">
              <a:rPr lang="en-US" smtClean="0"/>
              <a:pPr/>
              <a:t>3</a:t>
            </a:fld>
            <a:endParaRPr lang="en-US" dirty="0"/>
          </a:p>
        </p:txBody>
      </p:sp>
    </p:spTree>
    <p:extLst>
      <p:ext uri="{BB962C8B-B14F-4D97-AF65-F5344CB8AC3E}">
        <p14:creationId xmlns:p14="http://schemas.microsoft.com/office/powerpoint/2010/main" val="109297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Pearce: We will fill the need for a healthy</a:t>
            </a:r>
            <a:r>
              <a:rPr lang="en-US" baseline="0" dirty="0" smtClean="0"/>
              <a:t> alternative for many unhealthy eating/drinking habits. We will provide moringa products that can help to start you on the path to a healthier lifestyle. The health benefits you can receive from moringa can reduce or even reverse the side effects of past eating habits. We hope that our moringa business will work to give people the opportunity to have a healthy delicious beverage that is packed with nutrients.</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4</a:t>
            </a:fld>
            <a:endParaRPr lang="en-US" dirty="0"/>
          </a:p>
        </p:txBody>
      </p:sp>
    </p:spTree>
    <p:extLst>
      <p:ext uri="{BB962C8B-B14F-4D97-AF65-F5344CB8AC3E}">
        <p14:creationId xmlns:p14="http://schemas.microsoft.com/office/powerpoint/2010/main" val="413194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Moringa</a:t>
            </a:r>
            <a:r>
              <a:rPr lang="en-US" baseline="0" dirty="0" smtClean="0"/>
              <a:t> LLC well be an online store where customers can purchase their own moringa tea. In the beginning we will be growing </a:t>
            </a:r>
            <a:r>
              <a:rPr lang="en-US" baseline="0" dirty="0" err="1" smtClean="0"/>
              <a:t>moringa</a:t>
            </a:r>
            <a:r>
              <a:rPr lang="en-US" baseline="0" dirty="0" smtClean="0"/>
              <a:t> tea on borrowed land from a family member in the  us, where it can be closely monitored. This land is in </a:t>
            </a:r>
            <a:r>
              <a:rPr lang="en-US" baseline="0" dirty="0" err="1" smtClean="0"/>
              <a:t>florida</a:t>
            </a:r>
            <a:r>
              <a:rPr lang="en-US" baseline="0" dirty="0" smtClean="0"/>
              <a:t> where the climate and soil are near perfect for the farming of </a:t>
            </a:r>
            <a:r>
              <a:rPr lang="en-US" baseline="0" dirty="0" err="1" smtClean="0"/>
              <a:t>moringa</a:t>
            </a:r>
            <a:r>
              <a:rPr lang="en-US" baseline="0" dirty="0" smtClean="0"/>
              <a:t> tea.</a:t>
            </a:r>
          </a:p>
          <a:p>
            <a:endParaRPr lang="en-US" baseline="0" dirty="0" smtClean="0"/>
          </a:p>
          <a:p>
            <a:endParaRPr lang="en-US" baseline="0" dirty="0" smtClean="0"/>
          </a:p>
          <a:p>
            <a:endParaRPr lang="en-US" baseline="0" dirty="0" smtClean="0"/>
          </a:p>
          <a:p>
            <a:endParaRPr lang="en-US" b="1" baseline="0" dirty="0" smtClean="0"/>
          </a:p>
          <a:p>
            <a:r>
              <a:rPr lang="en-US" b="1" baseline="0" dirty="0" smtClean="0"/>
              <a:t>Los </a:t>
            </a:r>
            <a:r>
              <a:rPr lang="en-US" b="1" baseline="0" dirty="0" err="1" smtClean="0"/>
              <a:t>benefitos</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5</a:t>
            </a:fld>
            <a:endParaRPr lang="en-US" dirty="0"/>
          </a:p>
        </p:txBody>
      </p:sp>
    </p:spTree>
    <p:extLst>
      <p:ext uri="{BB962C8B-B14F-4D97-AF65-F5344CB8AC3E}">
        <p14:creationId xmlns:p14="http://schemas.microsoft.com/office/powerpoint/2010/main" val="2901732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Nick: Our Mission</a:t>
            </a:r>
            <a:r>
              <a:rPr lang="en-US" baseline="0" dirty="0" smtClean="0"/>
              <a:t> is to give people a healthy replacement in their unhealthy diet. We will hopefully cause people to start changing their lives to become healthier.</a:t>
            </a:r>
            <a:endParaRPr lang="en-US"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6</a:t>
            </a:fld>
            <a:endParaRPr lang="en-US" dirty="0"/>
          </a:p>
        </p:txBody>
      </p:sp>
    </p:spTree>
    <p:extLst>
      <p:ext uri="{BB962C8B-B14F-4D97-AF65-F5344CB8AC3E}">
        <p14:creationId xmlns:p14="http://schemas.microsoft.com/office/powerpoint/2010/main" val="165779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economics of one unit is 1 box of 12 tea bags.</a:t>
            </a:r>
            <a:r>
              <a:rPr lang="en-US" baseline="0" dirty="0" smtClean="0"/>
              <a:t> This is our economics of 1 unit because we feel that 1 box is enough to last someone at least a week before having to buy more. With a material cost of .68 and with 1.72 for the labor It costs us $2.40 to make one unit and we will be selling it for $10 for a contribution margin of $7.60. </a:t>
            </a:r>
          </a:p>
          <a:p>
            <a:r>
              <a:rPr lang="en-US" dirty="0" smtClean="0"/>
              <a:t>Our total fixed expenses is 1,339.09 .</a:t>
            </a:r>
            <a:r>
              <a:rPr lang="en-US" baseline="0" dirty="0" smtClean="0"/>
              <a:t>. The cost of our rent is so high because we have to have warehouse space to store our product.</a:t>
            </a:r>
          </a:p>
          <a:p>
            <a:r>
              <a:rPr lang="en-US" baseline="0" dirty="0" smtClean="0"/>
              <a:t>Our selling price also includes shipping and handling because we have to ship to different parts of the country.</a:t>
            </a:r>
          </a:p>
          <a:p>
            <a:r>
              <a:rPr lang="en-US" baseline="0" dirty="0" smtClean="0"/>
              <a:t>In order to break even each </a:t>
            </a:r>
            <a:r>
              <a:rPr lang="en-US" baseline="0" dirty="0" err="1" smtClean="0"/>
              <a:t>monthe</a:t>
            </a:r>
            <a:r>
              <a:rPr lang="en-US" baseline="0" dirty="0" smtClean="0"/>
              <a:t> we have to sell </a:t>
            </a:r>
            <a:r>
              <a:rPr lang="en-US" baseline="0" dirty="0" err="1" smtClean="0"/>
              <a:t>atleast</a:t>
            </a:r>
            <a:r>
              <a:rPr lang="en-US" baseline="0" dirty="0" smtClean="0"/>
              <a:t> 133 boxes of tea</a:t>
            </a:r>
          </a:p>
        </p:txBody>
      </p:sp>
      <p:sp>
        <p:nvSpPr>
          <p:cNvPr id="4" name="Slide Number Placeholder 3"/>
          <p:cNvSpPr>
            <a:spLocks noGrp="1"/>
          </p:cNvSpPr>
          <p:nvPr>
            <p:ph type="sldNum" sz="quarter" idx="10"/>
          </p:nvPr>
        </p:nvSpPr>
        <p:spPr/>
        <p:txBody>
          <a:bodyPr/>
          <a:lstStyle/>
          <a:p>
            <a:fld id="{F3F5A8CD-32A9-4972-A31B-86080B7BBAE7}" type="slidenum">
              <a:rPr lang="en-US" smtClean="0"/>
              <a:pPr/>
              <a:t>7</a:t>
            </a:fld>
            <a:endParaRPr lang="en-US" dirty="0"/>
          </a:p>
        </p:txBody>
      </p:sp>
    </p:spTree>
    <p:extLst>
      <p:ext uri="{BB962C8B-B14F-4D97-AF65-F5344CB8AC3E}">
        <p14:creationId xmlns:p14="http://schemas.microsoft.com/office/powerpoint/2010/main" val="999940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Necessi</a:t>
            </a:r>
            <a:r>
              <a:rPr lang="en-US" dirty="0" smtClean="0"/>
              <a:t>-tea is in the tea and coffee manufacturing industry. Americans spend 13 billion on this industry</a:t>
            </a:r>
            <a:r>
              <a:rPr lang="en-US" baseline="0" dirty="0" smtClean="0"/>
              <a:t> annually.</a:t>
            </a:r>
            <a:r>
              <a:rPr lang="en-US" dirty="0" smtClean="0"/>
              <a:t> Our</a:t>
            </a:r>
            <a:r>
              <a:rPr lang="en-US" baseline="0" dirty="0" smtClean="0"/>
              <a:t> Target consumers are people in Connecticut,, age 25-35 and who are trying to live a healthier life. These people will most likely purchase 3 boxes of our tea a month. This is because each box has 12 tea bags so 3 boxes will allow them to have 1-2 cups of tea a day.</a:t>
            </a:r>
          </a:p>
          <a:p>
            <a:r>
              <a:rPr lang="en-US" b="1" baseline="0" dirty="0" err="1" smtClean="0"/>
              <a:t>Reomove</a:t>
            </a:r>
            <a:r>
              <a:rPr lang="en-US" b="1" baseline="0" dirty="0" smtClean="0"/>
              <a:t> numbers maybe</a:t>
            </a:r>
          </a:p>
          <a:p>
            <a:endParaRPr lang="en-US" b="1" baseline="0" dirty="0" smtClean="0"/>
          </a:p>
          <a:p>
            <a:endParaRPr lang="en-US" b="1" baseline="0" dirty="0" smtClean="0"/>
          </a:p>
          <a:p>
            <a:endParaRPr lang="en-US" b="1" baseline="0" dirty="0" smtClean="0"/>
          </a:p>
          <a:p>
            <a:r>
              <a:rPr lang="en-US" b="1" baseline="0" smtClean="0"/>
              <a:t>El </a:t>
            </a:r>
            <a:endParaRPr lang="en-US" b="1" dirty="0" smtClean="0"/>
          </a:p>
        </p:txBody>
      </p:sp>
      <p:sp>
        <p:nvSpPr>
          <p:cNvPr id="4" name="Slide Number Placeholder 3"/>
          <p:cNvSpPr>
            <a:spLocks noGrp="1"/>
          </p:cNvSpPr>
          <p:nvPr>
            <p:ph type="sldNum" sz="quarter" idx="10"/>
          </p:nvPr>
        </p:nvSpPr>
        <p:spPr/>
        <p:txBody>
          <a:bodyPr/>
          <a:lstStyle/>
          <a:p>
            <a:fld id="{F3F5A8CD-32A9-4972-A31B-86080B7BBAE7}" type="slidenum">
              <a:rPr lang="en-US" smtClean="0"/>
              <a:pPr/>
              <a:t>8</a:t>
            </a:fld>
            <a:endParaRPr lang="en-US"/>
          </a:p>
        </p:txBody>
      </p:sp>
    </p:spTree>
    <p:extLst>
      <p:ext uri="{BB962C8B-B14F-4D97-AF65-F5344CB8AC3E}">
        <p14:creationId xmlns:p14="http://schemas.microsoft.com/office/powerpoint/2010/main" val="2647180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going after our</a:t>
            </a:r>
            <a:r>
              <a:rPr lang="en-US" baseline="0" dirty="0" smtClean="0"/>
              <a:t> market with our marketing and sales tactics. We will have an integrated social media plan where we will create accounts for Instagram, twitter. We will share photos of our product, professional reviews, and promote our website </a:t>
            </a:r>
            <a:r>
              <a:rPr lang="en-US" baseline="0" smtClean="0"/>
              <a:t>1-2 times a week. </a:t>
            </a:r>
            <a:r>
              <a:rPr lang="en-US" baseline="0" dirty="0" smtClean="0"/>
              <a:t>We will also have online ads on health and wellness related websites.</a:t>
            </a:r>
          </a:p>
          <a:p>
            <a:r>
              <a:rPr lang="en-US" b="1" baseline="0" dirty="0" smtClean="0"/>
              <a:t>More detail</a:t>
            </a:r>
            <a:endParaRPr lang="en-US" b="1" dirty="0"/>
          </a:p>
        </p:txBody>
      </p:sp>
      <p:sp>
        <p:nvSpPr>
          <p:cNvPr id="4" name="Slide Number Placeholder 3"/>
          <p:cNvSpPr>
            <a:spLocks noGrp="1"/>
          </p:cNvSpPr>
          <p:nvPr>
            <p:ph type="sldNum" sz="quarter" idx="10"/>
          </p:nvPr>
        </p:nvSpPr>
        <p:spPr/>
        <p:txBody>
          <a:bodyPr/>
          <a:lstStyle/>
          <a:p>
            <a:fld id="{F3F5A8CD-32A9-4972-A31B-86080B7BBAE7}" type="slidenum">
              <a:rPr lang="en-US" smtClean="0"/>
              <a:pPr/>
              <a:t>9</a:t>
            </a:fld>
            <a:endParaRPr lang="en-US" dirty="0"/>
          </a:p>
        </p:txBody>
      </p:sp>
    </p:spTree>
    <p:extLst>
      <p:ext uri="{BB962C8B-B14F-4D97-AF65-F5344CB8AC3E}">
        <p14:creationId xmlns:p14="http://schemas.microsoft.com/office/powerpoint/2010/main" val="33502770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882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266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5826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ectangle 15"/>
          <p:cNvSpPr/>
          <p:nvPr/>
        </p:nvSpPr>
        <p:spPr>
          <a:xfrm>
            <a:off x="0" y="0"/>
            <a:ext cx="9144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80902" y="1275025"/>
            <a:ext cx="7182197" cy="4307950"/>
          </a:xfrm>
          <a:prstGeom prst="rect">
            <a:avLst/>
          </a:prstGeom>
          <a:solidFill>
            <a:sysClr val="window" lastClr="FFFFFF"/>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11" name="Rectangle 10"/>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15" name="Rectangle 14"/>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3886200" y="1274765"/>
            <a:ext cx="1371600" cy="548640"/>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71281" y="2091263"/>
            <a:ext cx="6801440" cy="2590800"/>
          </a:xfrm>
        </p:spPr>
        <p:txBody>
          <a:bodyPr tIns="45720" bIns="45720" anchor="ctr">
            <a:noAutofit/>
          </a:bodyPr>
          <a:lstStyle>
            <a:lvl1pPr algn="ctr">
              <a:lnSpc>
                <a:spcPct val="83000"/>
              </a:lnSpc>
              <a:defRPr kumimoji="0" lang="en-US" sz="6200" b="0" i="0" u="none" strike="noStrike" kern="1200" cap="all" spc="-100" normalizeH="0" baseline="0">
                <a:ln>
                  <a:noFill/>
                </a:ln>
                <a:solidFill>
                  <a:sysClr val="window" lastClr="FFFFFF"/>
                </a:solidFill>
                <a:effectLst>
                  <a:outerShdw blurRad="38100" dist="12700" dir="2700000" algn="tl" rotWithShape="0">
                    <a:prstClr val="black">
                      <a:alpha val="40000"/>
                    </a:prstClr>
                  </a:outerShdw>
                </a:effectLst>
                <a:uLnTx/>
                <a:uFillTx/>
                <a:latin typeface="+mj-lt"/>
                <a:ea typeface="+mn-ea"/>
                <a:cs typeface="+mn-cs"/>
              </a:defRPr>
            </a:lvl1pPr>
          </a:lstStyle>
          <a:p>
            <a:r>
              <a:rPr lang="en-US" smtClean="0"/>
              <a:t>Click to edit Master title style</a:t>
            </a:r>
            <a:endParaRPr lang="en-US" dirty="0"/>
          </a:p>
        </p:txBody>
      </p:sp>
      <p:sp>
        <p:nvSpPr>
          <p:cNvPr id="3" name="Subtitle 2"/>
          <p:cNvSpPr>
            <a:spLocks noGrp="1"/>
          </p:cNvSpPr>
          <p:nvPr>
            <p:ph type="subTitle" idx="1"/>
          </p:nvPr>
        </p:nvSpPr>
        <p:spPr>
          <a:xfrm>
            <a:off x="1171575" y="4682062"/>
            <a:ext cx="6803136" cy="502920"/>
          </a:xfrm>
        </p:spPr>
        <p:txBody>
          <a:bodyPr>
            <a:normAutofit/>
          </a:bodyPr>
          <a:lstStyle>
            <a:lvl1pPr marL="0" indent="0" algn="ctr">
              <a:spcBef>
                <a:spcPts val="0"/>
              </a:spcBef>
              <a:buNone/>
              <a:defRPr sz="1400" spc="80" baseline="0">
                <a:solidFill>
                  <a:schemeClr val="tx2"/>
                </a:solidFill>
              </a:defRPr>
            </a:lvl1pPr>
            <a:lvl2pPr marL="457200" indent="0" algn="ctr">
              <a:buNone/>
              <a:defRPr sz="1400"/>
            </a:lvl2pPr>
            <a:lvl3pPr marL="914400" indent="0" algn="ctr">
              <a:buNone/>
              <a:defRPr sz="1400"/>
            </a:lvl3pPr>
            <a:lvl4pPr marL="1371600" indent="0" algn="ctr">
              <a:buNone/>
              <a:defRPr sz="1400"/>
            </a:lvl4pPr>
            <a:lvl5pPr marL="1828800" indent="0" algn="ctr">
              <a:buNone/>
              <a:defRPr sz="1400"/>
            </a:lvl5pPr>
            <a:lvl6pPr marL="2286000" indent="0" algn="ctr">
              <a:buNone/>
              <a:defRPr sz="1400"/>
            </a:lvl6pPr>
            <a:lvl7pPr marL="2743200" indent="0" algn="ctr">
              <a:buNone/>
              <a:defRPr sz="1400"/>
            </a:lvl7pPr>
            <a:lvl8pPr marL="3200400" indent="0" algn="ctr">
              <a:buNone/>
              <a:defRPr sz="1400"/>
            </a:lvl8pPr>
            <a:lvl9pPr marL="3657600" indent="0" algn="ctr">
              <a:buNone/>
              <a:defRPr sz="1400"/>
            </a:lvl9pPr>
          </a:lstStyle>
          <a:p>
            <a:r>
              <a:rPr lang="en-US" smtClean="0"/>
              <a:t>Click to edit Master subtitle style</a:t>
            </a:r>
            <a:endParaRPr lang="en-US" dirty="0"/>
          </a:p>
        </p:txBody>
      </p:sp>
      <p:sp>
        <p:nvSpPr>
          <p:cNvPr id="20" name="Date Placeholder 19"/>
          <p:cNvSpPr>
            <a:spLocks noGrp="1"/>
          </p:cNvSpPr>
          <p:nvPr>
            <p:ph type="dt" sz="half" idx="10"/>
          </p:nvPr>
        </p:nvSpPr>
        <p:spPr>
          <a:xfrm>
            <a:off x="3931920" y="1334222"/>
            <a:ext cx="1280160" cy="457200"/>
          </a:xfrm>
        </p:spPr>
        <p:txBody>
          <a:bodyPr/>
          <a:lstStyle>
            <a:lvl1pPr algn="ctr">
              <a:defRPr sz="1100" spc="0" baseline="0">
                <a:solidFill>
                  <a:srgbClr val="FFFFFF"/>
                </a:solidFill>
                <a:latin typeface="+mn-lt"/>
              </a:defRPr>
            </a:lvl1pPr>
          </a:lstStyle>
          <a:p>
            <a:fld id="{6742970B-D3F7-455B-B431-EE4D6888DE51}" type="datetimeFigureOut">
              <a:rPr lang="en-US" smtClean="0"/>
              <a:pPr/>
              <a:t>12/12/2017</a:t>
            </a:fld>
            <a:endParaRPr lang="en-US"/>
          </a:p>
        </p:txBody>
      </p:sp>
      <p:sp>
        <p:nvSpPr>
          <p:cNvPr id="21" name="Footer Placeholder 20"/>
          <p:cNvSpPr>
            <a:spLocks noGrp="1"/>
          </p:cNvSpPr>
          <p:nvPr>
            <p:ph type="ftr" sz="quarter" idx="11"/>
          </p:nvPr>
        </p:nvSpPr>
        <p:spPr>
          <a:xfrm>
            <a:off x="1104936" y="5211060"/>
            <a:ext cx="4429125" cy="228600"/>
          </a:xfrm>
        </p:spPr>
        <p:txBody>
          <a:bodyPr/>
          <a:lstStyle>
            <a:lvl1pPr algn="l">
              <a:defRPr sz="900">
                <a:solidFill>
                  <a:schemeClr val="tx2"/>
                </a:solidFill>
              </a:defRPr>
            </a:lvl1pPr>
          </a:lstStyle>
          <a:p>
            <a:endParaRPr lang="en-US"/>
          </a:p>
        </p:txBody>
      </p:sp>
      <p:sp>
        <p:nvSpPr>
          <p:cNvPr id="22" name="Slide Number Placeholder 21"/>
          <p:cNvSpPr>
            <a:spLocks noGrp="1"/>
          </p:cNvSpPr>
          <p:nvPr>
            <p:ph type="sldNum" sz="quarter" idx="12"/>
          </p:nvPr>
        </p:nvSpPr>
        <p:spPr>
          <a:xfrm>
            <a:off x="6455190" y="5212080"/>
            <a:ext cx="1583911" cy="228600"/>
          </a:xfrm>
        </p:spPr>
        <p:txBody>
          <a:bodyPr/>
          <a:lstStyle>
            <a:lvl1pPr>
              <a:defRPr>
                <a:solidFill>
                  <a:schemeClr val="tx2"/>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36744022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424190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2" name="Rectangle 21"/>
          <p:cNvSpPr/>
          <p:nvPr/>
        </p:nvSpPr>
        <p:spPr>
          <a:xfrm>
            <a:off x="0" y="0"/>
            <a:ext cx="9144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980902" y="1275025"/>
            <a:ext cx="7182197" cy="4307950"/>
          </a:xfrm>
          <a:prstGeom prst="rect">
            <a:avLst/>
          </a:prstGeom>
          <a:solidFill>
            <a:schemeClr val="tx1"/>
          </a:solidFill>
          <a:ln w="6350" cap="flat" cmpd="sng" algn="ctr">
            <a:solidFill>
              <a:schemeClr val="tx1">
                <a:lumMod val="75000"/>
              </a:schemeClr>
            </a:solidFill>
            <a:prstDash val="solid"/>
          </a:ln>
          <a:effectLst>
            <a:outerShdw blurRad="63500" algn="ctr" rotWithShape="0">
              <a:prstClr val="black">
                <a:alpha val="40000"/>
              </a:prstClr>
            </a:outerShdw>
            <a:softEdge rad="0"/>
          </a:effectLst>
        </p:spPr>
      </p:sp>
      <p:sp>
        <p:nvSpPr>
          <p:cNvPr id="24" name="Rectangle 23"/>
          <p:cNvSpPr/>
          <p:nvPr/>
        </p:nvSpPr>
        <p:spPr>
          <a:xfrm>
            <a:off x="1088136" y="1385316"/>
            <a:ext cx="6967728" cy="4087368"/>
          </a:xfrm>
          <a:prstGeom prst="rect">
            <a:avLst/>
          </a:prstGeom>
          <a:solidFill>
            <a:schemeClr val="bg2"/>
          </a:solidFill>
          <a:ln w="6350" cap="sq" cmpd="sng" algn="ctr">
            <a:noFill/>
            <a:prstDash val="solid"/>
            <a:miter lim="800000"/>
          </a:ln>
          <a:effectLst/>
        </p:spPr>
      </p:sp>
      <p:sp>
        <p:nvSpPr>
          <p:cNvPr id="30" name="Rectangle 29"/>
          <p:cNvSpPr/>
          <p:nvPr/>
        </p:nvSpPr>
        <p:spPr>
          <a:xfrm>
            <a:off x="3794760" y="1274764"/>
            <a:ext cx="1554480" cy="640080"/>
          </a:xfrm>
          <a:prstGeom prst="rect">
            <a:avLst/>
          </a:prstGeom>
          <a:solidFill>
            <a:schemeClr val="accent1"/>
          </a:solidFill>
          <a:ln>
            <a:noFill/>
          </a:ln>
          <a:effectLst>
            <a:outerShdw blurRad="38100" dist="635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3886200" y="1274765"/>
            <a:ext cx="1371600" cy="548640"/>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172717" y="2094309"/>
            <a:ext cx="6803136" cy="2587752"/>
          </a:xfrm>
        </p:spPr>
        <p:txBody>
          <a:bodyPr anchor="ctr">
            <a:noAutofit/>
          </a:bodyPr>
          <a:lstStyle>
            <a:lvl1pPr algn="ctr">
              <a:lnSpc>
                <a:spcPct val="83000"/>
              </a:lnSpc>
              <a:defRPr kumimoji="0" lang="en-US" sz="6200" b="0" i="0" u="none" strike="noStrike" kern="1200" cap="all" spc="-100" normalizeH="0" baseline="0" dirty="0">
                <a:ln>
                  <a:noFill/>
                </a:ln>
                <a:solidFill>
                  <a:sysClr val="window" lastClr="FFFFFF"/>
                </a:solidFill>
                <a:effectLst>
                  <a:outerShdw blurRad="38100" dist="12700" dir="2700000" algn="tl" rotWithShape="0">
                    <a:prstClr val="black">
                      <a:alpha val="40000"/>
                    </a:prstClr>
                  </a:outerShdw>
                </a:effectLst>
                <a:uLnTx/>
                <a:uFillTx/>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2718" y="4682062"/>
            <a:ext cx="6803136" cy="502920"/>
          </a:xfrm>
        </p:spPr>
        <p:txBody>
          <a:bodyPr anchor="t">
            <a:normAutofit/>
          </a:bodyPr>
          <a:lstStyle>
            <a:lvl1pPr marL="0" indent="0" algn="ctr">
              <a:buNone/>
              <a:defRPr sz="1400">
                <a:solidFill>
                  <a:schemeClr val="tx2"/>
                </a:solidFill>
                <a:effectLst/>
              </a:defRPr>
            </a:lvl1pPr>
            <a:lvl2pPr marL="457200" indent="0">
              <a:buNone/>
              <a:defRPr sz="1400">
                <a:solidFill>
                  <a:schemeClr val="tx1">
                    <a:tint val="75000"/>
                  </a:schemeClr>
                </a:solidFill>
              </a:defRPr>
            </a:lvl2pPr>
            <a:lvl3pPr marL="914400" indent="0">
              <a:buNone/>
              <a:defRPr sz="14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3931920" y="1332914"/>
            <a:ext cx="1280160" cy="457200"/>
          </a:xfrm>
        </p:spPr>
        <p:txBody>
          <a:bodyPr/>
          <a:lstStyle>
            <a:lvl1pPr algn="ctr">
              <a:defRPr lang="en-US" sz="1100" kern="1200" spc="0" baseline="0">
                <a:solidFill>
                  <a:srgbClr val="FFFFFF"/>
                </a:solidFill>
                <a:latin typeface="+mn-lt"/>
                <a:ea typeface="+mn-ea"/>
                <a:cs typeface="+mn-cs"/>
              </a:defRPr>
            </a:lvl1pPr>
          </a:lstStyle>
          <a:p>
            <a:fld id="{6742970B-D3F7-455B-B431-EE4D6888DE51}" type="datetimeFigureOut">
              <a:rPr lang="en-US" smtClean="0"/>
              <a:pPr/>
              <a:t>12/12/2017</a:t>
            </a:fld>
            <a:endParaRPr lang="en-US"/>
          </a:p>
        </p:txBody>
      </p:sp>
      <p:sp>
        <p:nvSpPr>
          <p:cNvPr id="5" name="Footer Placeholder 4"/>
          <p:cNvSpPr>
            <a:spLocks noGrp="1"/>
          </p:cNvSpPr>
          <p:nvPr>
            <p:ph type="ftr" sz="quarter" idx="11"/>
          </p:nvPr>
        </p:nvSpPr>
        <p:spPr>
          <a:xfrm>
            <a:off x="1104679" y="5211060"/>
            <a:ext cx="4430268" cy="228600"/>
          </a:xfrm>
        </p:spPr>
        <p:txBody>
          <a:bodyPr/>
          <a:lstStyle>
            <a:lvl1pPr algn="l">
              <a:defRPr>
                <a:solidFill>
                  <a:schemeClr val="tx2"/>
                </a:solidFill>
              </a:defRPr>
            </a:lvl1pPr>
          </a:lstStyle>
          <a:p>
            <a:endParaRPr lang="en-US"/>
          </a:p>
        </p:txBody>
      </p:sp>
      <p:sp>
        <p:nvSpPr>
          <p:cNvPr id="6" name="Slide Number Placeholder 5"/>
          <p:cNvSpPr>
            <a:spLocks noGrp="1"/>
          </p:cNvSpPr>
          <p:nvPr>
            <p:ph type="sldNum" sz="quarter" idx="12"/>
          </p:nvPr>
        </p:nvSpPr>
        <p:spPr>
          <a:xfrm>
            <a:off x="6453378" y="5211060"/>
            <a:ext cx="1584198" cy="228600"/>
          </a:xfrm>
        </p:spPr>
        <p:txBody>
          <a:bodyPr/>
          <a:lstStyle>
            <a:lvl1pPr>
              <a:defRPr>
                <a:solidFill>
                  <a:schemeClr val="tx2"/>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39898164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3152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54880" y="2103120"/>
            <a:ext cx="3657600" cy="393192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7770953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31520" y="2074334"/>
            <a:ext cx="365760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31520" y="2755898"/>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2074334"/>
            <a:ext cx="365760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756581"/>
            <a:ext cx="365760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6930980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6326494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241414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3" name="Rectangle 12"/>
          <p:cNvSpPr/>
          <p:nvPr/>
        </p:nvSpPr>
        <p:spPr>
          <a:xfrm>
            <a:off x="307336" y="292608"/>
            <a:ext cx="616305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84147" y="173736"/>
            <a:ext cx="6398514" cy="6510528"/>
          </a:xfrm>
          <a:prstGeom prst="rect">
            <a:avLst/>
          </a:prstGeom>
          <a:no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6765290" y="173736"/>
            <a:ext cx="2194560" cy="651052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7392"/>
            <a:ext cx="1823085" cy="1645920"/>
          </a:xfrm>
        </p:spPr>
        <p:txBody>
          <a:bodyPr anchor="b">
            <a:normAutofit/>
          </a:bodyPr>
          <a:lstStyle>
            <a:lvl1pPr algn="l" defTabSz="914400" rtl="0" eaLnBrk="1" latinLnBrk="0" hangingPunct="1">
              <a:lnSpc>
                <a:spcPct val="90000"/>
              </a:lnSpc>
              <a:spcBef>
                <a:spcPct val="0"/>
              </a:spcBef>
              <a:buNone/>
              <a:defRPr lang="en-US" sz="2400" b="0" kern="1200" cap="none" spc="0" baseline="0" dirty="0">
                <a:solidFill>
                  <a:schemeClr val="bg1"/>
                </a:solidFill>
                <a:effectLst/>
                <a:latin typeface="+mj-lt"/>
                <a:ea typeface="+mn-ea"/>
                <a:cs typeface="+mn-cs"/>
              </a:defRPr>
            </a:lvl1pPr>
          </a:lstStyle>
          <a:p>
            <a:r>
              <a:rPr lang="en-US" smtClean="0"/>
              <a:t>Click to edit Master title style</a:t>
            </a:r>
            <a:endParaRPr lang="en-US" dirty="0"/>
          </a:p>
        </p:txBody>
      </p:sp>
      <p:sp>
        <p:nvSpPr>
          <p:cNvPr id="3" name="Content Placeholder 2"/>
          <p:cNvSpPr>
            <a:spLocks noGrp="1"/>
          </p:cNvSpPr>
          <p:nvPr>
            <p:ph idx="1"/>
          </p:nvPr>
        </p:nvSpPr>
        <p:spPr>
          <a:xfrm>
            <a:off x="668976" y="907143"/>
            <a:ext cx="5428856" cy="5043714"/>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72300" y="2286000"/>
            <a:ext cx="1823085" cy="3505200"/>
          </a:xfrm>
        </p:spPr>
        <p:txBody>
          <a:bodyPr>
            <a:normAutofit/>
          </a:bodyPr>
          <a:lstStyle>
            <a:lvl1pPr marL="0" indent="0">
              <a:lnSpc>
                <a:spcPct val="110000"/>
              </a:lnSpc>
              <a:spcBef>
                <a:spcPts val="800"/>
              </a:spcBef>
              <a:buNone/>
              <a:defRPr sz="13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9" name="Footer Placeholder 8"/>
          <p:cNvSpPr>
            <a:spLocks noGrp="1"/>
          </p:cNvSpPr>
          <p:nvPr>
            <p:ph type="ftr" sz="quarter" idx="11"/>
          </p:nvPr>
        </p:nvSpPr>
        <p:spPr>
          <a:xfrm>
            <a:off x="2505454" y="6265818"/>
            <a:ext cx="3950208" cy="274320"/>
          </a:xfrm>
        </p:spPr>
        <p:txBody>
          <a:bodyPr/>
          <a:lstStyle>
            <a:lvl1pPr algn="r">
              <a:defRPr/>
            </a:lvl1pPr>
          </a:lstStyle>
          <a:p>
            <a:endParaRPr lang="en-US"/>
          </a:p>
        </p:txBody>
      </p:sp>
      <p:sp>
        <p:nvSpPr>
          <p:cNvPr id="11" name="Slide Number Placeholder 10"/>
          <p:cNvSpPr>
            <a:spLocks noGrp="1"/>
          </p:cNvSpPr>
          <p:nvPr>
            <p:ph type="sldNum" sz="quarter" idx="12"/>
          </p:nvPr>
        </p:nvSpPr>
        <p:spPr>
          <a:xfrm>
            <a:off x="7795258" y="6310086"/>
            <a:ext cx="1097280" cy="274320"/>
          </a:xfrm>
        </p:spPr>
        <p:txBody>
          <a:bodyPr/>
          <a:lstStyle>
            <a:lvl1pPr>
              <a:defRPr>
                <a:solidFill>
                  <a:schemeClr val="bg2"/>
                </a:solidFill>
              </a:defRPr>
            </a:lvl1pPr>
          </a:lstStyle>
          <a:p>
            <a:fld id="{8EF05719-60C6-4F50-8ADE-5A9206F1B5F5}" type="slidenum">
              <a:rPr lang="en-US" smtClean="0"/>
              <a:pPr/>
              <a:t>‹#›</a:t>
            </a:fld>
            <a:endParaRPr lang="en-US"/>
          </a:p>
        </p:txBody>
      </p:sp>
      <p:sp>
        <p:nvSpPr>
          <p:cNvPr id="12" name="Rectangle 11"/>
          <p:cNvSpPr/>
          <p:nvPr/>
        </p:nvSpPr>
        <p:spPr>
          <a:xfrm>
            <a:off x="6884162" y="292608"/>
            <a:ext cx="1956816" cy="6272784"/>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57254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3913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6765290" y="173736"/>
            <a:ext cx="2194560" cy="6510528"/>
          </a:xfrm>
          <a:prstGeom prst="rect">
            <a:avLst/>
          </a:prstGeom>
          <a:solidFill>
            <a:schemeClr val="tx1"/>
          </a:solidFill>
          <a:ln w="6350">
            <a:solidFill>
              <a:schemeClr val="tx1">
                <a:lumMod val="75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884162" y="292608"/>
            <a:ext cx="1956816" cy="6272784"/>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72300" y="603504"/>
            <a:ext cx="1824228" cy="1645920"/>
          </a:xfrm>
        </p:spPr>
        <p:txBody>
          <a:bodyPr anchor="b">
            <a:noAutofit/>
          </a:bodyPr>
          <a:lstStyle>
            <a:lvl1pPr algn="l">
              <a:defRPr sz="2400" b="0">
                <a:solidFill>
                  <a:schemeClr val="tx1"/>
                </a:solidFill>
                <a:latin typeface="+mj-lt"/>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1449" y="173736"/>
            <a:ext cx="6398514" cy="6510528"/>
          </a:xfrm>
          <a:solidFill>
            <a:schemeClr val="bg1">
              <a:lumMod val="50000"/>
              <a:lumOff val="5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972300" y="2286000"/>
            <a:ext cx="1824228" cy="3502152"/>
          </a:xfrm>
        </p:spPr>
        <p:txBody>
          <a:bodyPr>
            <a:normAutofit/>
          </a:bodyPr>
          <a:lstStyle>
            <a:lvl1pPr marL="0" indent="0" algn="l">
              <a:lnSpc>
                <a:spcPct val="110000"/>
              </a:lnSpc>
              <a:spcBef>
                <a:spcPts val="800"/>
              </a:spcBef>
              <a:buNone/>
              <a:defRPr sz="13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6742970B-D3F7-455B-B431-EE4D6888DE51}" type="datetimeFigureOut">
              <a:rPr lang="en-US" smtClean="0"/>
              <a:pPr/>
              <a:t>12/12/2017</a:t>
            </a:fld>
            <a:endParaRPr lang="en-US"/>
          </a:p>
        </p:txBody>
      </p:sp>
      <p:sp>
        <p:nvSpPr>
          <p:cNvPr id="6" name="Footer Placeholder 5"/>
          <p:cNvSpPr>
            <a:spLocks noGrp="1"/>
          </p:cNvSpPr>
          <p:nvPr>
            <p:ph type="ftr" sz="quarter" idx="11"/>
          </p:nvPr>
        </p:nvSpPr>
        <p:spPr/>
        <p:txBody>
          <a:bodyPr/>
          <a:lstStyle>
            <a:lvl1pPr marL="0" algn="r" defTabSz="914400" rtl="0" eaLnBrk="1" latinLnBrk="0" hangingPunct="1">
              <a:defRPr lang="en-US" sz="9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7797546" y="6309360"/>
            <a:ext cx="1097280" cy="274320"/>
          </a:xfrm>
        </p:spPr>
        <p:txBody>
          <a:bodyPr/>
          <a:lstStyle>
            <a:lvl1pPr>
              <a:defRPr>
                <a:solidFill>
                  <a:schemeClr val="tx2"/>
                </a:solidFill>
              </a:defRPr>
            </a:lvl1pPr>
          </a:lstStyle>
          <a:p>
            <a:fld id="{8EF05719-60C6-4F50-8ADE-5A9206F1B5F5}" type="slidenum">
              <a:rPr lang="en-US" smtClean="0"/>
              <a:pPr/>
              <a:t>‹#›</a:t>
            </a:fld>
            <a:endParaRPr lang="en-US"/>
          </a:p>
        </p:txBody>
      </p:sp>
    </p:spTree>
    <p:extLst>
      <p:ext uri="{BB962C8B-B14F-4D97-AF65-F5344CB8AC3E}">
        <p14:creationId xmlns:p14="http://schemas.microsoft.com/office/powerpoint/2010/main" val="30234551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33962495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762000"/>
            <a:ext cx="1771650" cy="5257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762000"/>
            <a:ext cx="6057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742970B-D3F7-455B-B431-EE4D6888DE51}" type="datetimeFigureOut">
              <a:rPr lang="en-US" smtClean="0"/>
              <a:pPr/>
              <a:t>12/12/2017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F05719-60C6-4F50-8ADE-5A9206F1B5F5}" type="slidenum">
              <a:rPr lang="en-US" smtClean="0"/>
              <a:pPr/>
              <a:t>‹#›</a:t>
            </a:fld>
            <a:endParaRPr lang="en-US"/>
          </a:p>
        </p:txBody>
      </p:sp>
    </p:spTree>
    <p:extLst>
      <p:ext uri="{BB962C8B-B14F-4D97-AF65-F5344CB8AC3E}">
        <p14:creationId xmlns:p14="http://schemas.microsoft.com/office/powerpoint/2010/main" val="1277385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168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2888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34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2086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438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34050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42970B-D3F7-455B-B431-EE4D6888DE51}" type="datetimeFigureOut">
              <a:rPr lang="en-US" smtClean="0">
                <a:solidFill>
                  <a:prstClr val="black">
                    <a:tint val="75000"/>
                  </a:prstClr>
                </a:solidFill>
              </a:rPr>
              <a:pPr/>
              <a:t>12/12/2017</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F05719-60C6-4F50-8ADE-5A9206F1B5F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2840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fld id="{6742970B-D3F7-455B-B431-EE4D6888DE51}" type="datetimeFigureOut">
              <a:rPr lang="en-US" smtClean="0">
                <a:solidFill>
                  <a:prstClr val="black">
                    <a:tint val="75000"/>
                  </a:prstClr>
                </a:solidFill>
              </a:rPr>
              <a:pPr/>
              <a:t>12/12/2017</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64731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Arial"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p:cNvSpPr/>
          <p:nvPr/>
        </p:nvSpPr>
        <p:spPr>
          <a:xfrm>
            <a:off x="176022" y="173736"/>
            <a:ext cx="8791956" cy="6510528"/>
          </a:xfrm>
          <a:prstGeom prst="rect">
            <a:avLst/>
          </a:prstGeom>
          <a:solidFill>
            <a:schemeClr val="tx1"/>
          </a:solidFill>
          <a:ln w="6350" cap="flat" cmpd="sng" algn="ctr">
            <a:solidFill>
              <a:schemeClr val="tx1">
                <a:lumMod val="75000"/>
              </a:schemeClr>
            </a:solidFill>
            <a:prstDash val="solid"/>
          </a:ln>
          <a:effectLst>
            <a:softEdge rad="0"/>
          </a:effectLst>
        </p:spPr>
      </p:sp>
      <p:sp>
        <p:nvSpPr>
          <p:cNvPr id="9" name="Rectangle 8"/>
          <p:cNvSpPr/>
          <p:nvPr/>
        </p:nvSpPr>
        <p:spPr>
          <a:xfrm>
            <a:off x="292608" y="292608"/>
            <a:ext cx="8558784" cy="6272784"/>
          </a:xfrm>
          <a:prstGeom prst="rect">
            <a:avLst/>
          </a:prstGeom>
          <a:solidFill>
            <a:schemeClr val="bg2"/>
          </a:solidFill>
          <a:ln w="6350" cap="sq" cmpd="sng" algn="ctr">
            <a:noFill/>
            <a:prstDash val="solid"/>
            <a:miter lim="800000"/>
          </a:ln>
          <a:effectLst/>
        </p:spPr>
      </p:sp>
      <p:sp>
        <p:nvSpPr>
          <p:cNvPr id="2" name="Title Placeholder 1"/>
          <p:cNvSpPr>
            <a:spLocks noGrp="1"/>
          </p:cNvSpPr>
          <p:nvPr>
            <p:ph type="title"/>
          </p:nvPr>
        </p:nvSpPr>
        <p:spPr>
          <a:xfrm>
            <a:off x="731520" y="642594"/>
            <a:ext cx="7680960" cy="1371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1520" y="2103120"/>
            <a:ext cx="7680960" cy="39319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07338" y="6265818"/>
            <a:ext cx="2057400" cy="274320"/>
          </a:xfrm>
          <a:prstGeom prst="rect">
            <a:avLst/>
          </a:prstGeom>
        </p:spPr>
        <p:txBody>
          <a:bodyPr vert="horz" lIns="91440" tIns="45720" rIns="91440" bIns="45720" rtlCol="0" anchor="b"/>
          <a:lstStyle>
            <a:lvl1pPr algn="l">
              <a:defRPr sz="900">
                <a:solidFill>
                  <a:schemeClr val="tx2"/>
                </a:solidFill>
              </a:defRPr>
            </a:lvl1pPr>
          </a:lstStyle>
          <a:p>
            <a:fld id="{6742970B-D3F7-455B-B431-EE4D6888DE51}" type="datetimeFigureOut">
              <a:rPr lang="en-US" smtClean="0">
                <a:solidFill>
                  <a:prstClr val="black">
                    <a:tint val="75000"/>
                  </a:prstClr>
                </a:solidFill>
              </a:rPr>
              <a:pPr/>
              <a:t>12/12/2017</a:t>
            </a:fld>
            <a:endParaRPr lang="en-US" dirty="0">
              <a:solidFill>
                <a:prstClr val="black">
                  <a:tint val="75000"/>
                </a:prstClr>
              </a:solidFill>
            </a:endParaRPr>
          </a:p>
        </p:txBody>
      </p:sp>
      <p:sp>
        <p:nvSpPr>
          <p:cNvPr id="5" name="Footer Placeholder 4"/>
          <p:cNvSpPr>
            <a:spLocks noGrp="1"/>
          </p:cNvSpPr>
          <p:nvPr>
            <p:ph type="ftr" sz="quarter" idx="3"/>
          </p:nvPr>
        </p:nvSpPr>
        <p:spPr>
          <a:xfrm>
            <a:off x="2596896" y="6265818"/>
            <a:ext cx="3950208" cy="274320"/>
          </a:xfrm>
          <a:prstGeom prst="rect">
            <a:avLst/>
          </a:prstGeom>
        </p:spPr>
        <p:txBody>
          <a:bodyPr vert="horz" lIns="91440" tIns="45720" rIns="91440" bIns="45720" rtlCol="0" anchor="b"/>
          <a:lstStyle>
            <a:lvl1pPr algn="ctr">
              <a:defRPr sz="900">
                <a:solidFill>
                  <a:schemeClr val="tx2"/>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7743555" y="6265818"/>
            <a:ext cx="1097280" cy="274320"/>
          </a:xfrm>
          <a:prstGeom prst="rect">
            <a:avLst/>
          </a:prstGeom>
        </p:spPr>
        <p:txBody>
          <a:bodyPr vert="horz" lIns="91440" tIns="45720" rIns="91440" bIns="45720" rtlCol="0" anchor="b"/>
          <a:lstStyle>
            <a:lvl1pPr algn="r">
              <a:defRPr sz="900">
                <a:solidFill>
                  <a:schemeClr val="tx2"/>
                </a:solidFill>
              </a:defRPr>
            </a:lvl1pPr>
          </a:lstStyle>
          <a:p>
            <a:fld id="{8EF05719-60C6-4F50-8ADE-5A9206F1B5F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0000675"/>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lang="en-US" sz="40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anose="020B0604020202020204"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chart" Target="../charts/char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hyperlink" Target="mailto:necessiteallc@gmail.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8.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26" name="Picture 2" descr="Image result for moringa leaf clip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973800" y="8153400"/>
            <a:ext cx="14325600" cy="14325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moringa"/>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1807570"/>
            <a:ext cx="15547975" cy="87417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699492786"/>
              </p:ext>
            </p:extLst>
          </p:nvPr>
        </p:nvGraphicFramePr>
        <p:xfrm>
          <a:off x="594360" y="1524000"/>
          <a:ext cx="7955280" cy="3002280"/>
        </p:xfrm>
        <a:graphic>
          <a:graphicData uri="http://schemas.openxmlformats.org/drawingml/2006/table">
            <a:tbl>
              <a:tblPr firstRow="1" bandRow="1">
                <a:tableStyleId>{5C22544A-7EE6-4342-B048-85BDC9FD1C3A}</a:tableStyleId>
              </a:tblPr>
              <a:tblGrid>
                <a:gridCol w="1988820">
                  <a:extLst>
                    <a:ext uri="{9D8B030D-6E8A-4147-A177-3AD203B41FA5}">
                      <a16:colId xmlns:a16="http://schemas.microsoft.com/office/drawing/2014/main" val="20000"/>
                    </a:ext>
                  </a:extLst>
                </a:gridCol>
                <a:gridCol w="1988820">
                  <a:extLst>
                    <a:ext uri="{9D8B030D-6E8A-4147-A177-3AD203B41FA5}">
                      <a16:colId xmlns:a16="http://schemas.microsoft.com/office/drawing/2014/main" val="20001"/>
                    </a:ext>
                  </a:extLst>
                </a:gridCol>
                <a:gridCol w="1988820">
                  <a:extLst>
                    <a:ext uri="{9D8B030D-6E8A-4147-A177-3AD203B41FA5}">
                      <a16:colId xmlns:a16="http://schemas.microsoft.com/office/drawing/2014/main" val="20002"/>
                    </a:ext>
                  </a:extLst>
                </a:gridCol>
                <a:gridCol w="1988820">
                  <a:extLst>
                    <a:ext uri="{9D8B030D-6E8A-4147-A177-3AD203B41FA5}">
                      <a16:colId xmlns:a16="http://schemas.microsoft.com/office/drawing/2014/main" val="20003"/>
                    </a:ext>
                  </a:extLst>
                </a:gridCol>
              </a:tblGrid>
              <a:tr h="807720">
                <a:tc>
                  <a:txBody>
                    <a:bodyPr/>
                    <a:lstStyle/>
                    <a:p>
                      <a:r>
                        <a:rPr lang="en-US" sz="1600" dirty="0" smtClean="0">
                          <a:solidFill>
                            <a:schemeClr val="bg1">
                              <a:lumMod val="95000"/>
                              <a:lumOff val="5000"/>
                            </a:schemeClr>
                          </a:solidFill>
                          <a:latin typeface="Arial" charset="0"/>
                        </a:rPr>
                        <a:t>Unique</a:t>
                      </a:r>
                      <a:r>
                        <a:rPr lang="en-US" sz="1600" baseline="0" dirty="0" smtClean="0">
                          <a:solidFill>
                            <a:schemeClr val="bg1">
                              <a:lumMod val="95000"/>
                              <a:lumOff val="5000"/>
                            </a:schemeClr>
                          </a:solidFill>
                          <a:latin typeface="Arial" charset="0"/>
                        </a:rPr>
                        <a:t> Factors</a:t>
                      </a:r>
                      <a:endParaRPr lang="en-US" sz="1600" dirty="0">
                        <a:solidFill>
                          <a:schemeClr val="bg1">
                            <a:lumMod val="95000"/>
                            <a:lumOff val="5000"/>
                          </a:schemeClr>
                        </a:solidFill>
                        <a:latin typeface="Arial" charset="0"/>
                      </a:endParaRPr>
                    </a:p>
                  </a:txBody>
                  <a:tcPr>
                    <a:solidFill>
                      <a:schemeClr val="tx1"/>
                    </a:solidFill>
                  </a:tcPr>
                </a:tc>
                <a:tc>
                  <a:txBody>
                    <a:bodyPr/>
                    <a:lstStyle/>
                    <a:p>
                      <a:r>
                        <a:rPr lang="en-US" sz="1600" dirty="0" err="1" smtClean="0">
                          <a:solidFill>
                            <a:schemeClr val="bg1">
                              <a:lumMod val="95000"/>
                              <a:lumOff val="5000"/>
                            </a:schemeClr>
                          </a:solidFill>
                          <a:latin typeface="Arial" charset="0"/>
                        </a:rPr>
                        <a:t>Necessi</a:t>
                      </a:r>
                      <a:r>
                        <a:rPr lang="en-US" sz="1600" dirty="0" smtClean="0">
                          <a:solidFill>
                            <a:schemeClr val="bg1">
                              <a:lumMod val="95000"/>
                              <a:lumOff val="5000"/>
                            </a:schemeClr>
                          </a:solidFill>
                          <a:latin typeface="Arial" charset="0"/>
                        </a:rPr>
                        <a:t>-tea, LLC</a:t>
                      </a:r>
                      <a:endParaRPr lang="en-US" sz="1600" dirty="0">
                        <a:solidFill>
                          <a:schemeClr val="bg1">
                            <a:lumMod val="95000"/>
                            <a:lumOff val="5000"/>
                          </a:schemeClr>
                        </a:solidFill>
                        <a:latin typeface="Arial" charset="0"/>
                      </a:endParaRPr>
                    </a:p>
                  </a:txBody>
                  <a:tcPr>
                    <a:solidFill>
                      <a:schemeClr val="tx1"/>
                    </a:solidFill>
                  </a:tcPr>
                </a:tc>
                <a:tc>
                  <a:txBody>
                    <a:bodyPr/>
                    <a:lstStyle/>
                    <a:p>
                      <a:r>
                        <a:rPr lang="en-US" sz="1600" dirty="0" err="1" smtClean="0">
                          <a:solidFill>
                            <a:schemeClr val="bg1">
                              <a:lumMod val="95000"/>
                              <a:lumOff val="5000"/>
                            </a:schemeClr>
                          </a:solidFill>
                          <a:latin typeface="Arial" charset="0"/>
                        </a:rPr>
                        <a:t>Moringa</a:t>
                      </a:r>
                      <a:r>
                        <a:rPr lang="en-US" sz="1600" baseline="0" dirty="0" smtClean="0">
                          <a:solidFill>
                            <a:schemeClr val="bg1">
                              <a:lumMod val="95000"/>
                              <a:lumOff val="5000"/>
                            </a:schemeClr>
                          </a:solidFill>
                          <a:latin typeface="Arial" charset="0"/>
                        </a:rPr>
                        <a:t> Source, LLC</a:t>
                      </a:r>
                      <a:endParaRPr lang="en-US" sz="1600" dirty="0">
                        <a:solidFill>
                          <a:schemeClr val="bg1">
                            <a:lumMod val="95000"/>
                            <a:lumOff val="5000"/>
                          </a:schemeClr>
                        </a:solidFill>
                        <a:latin typeface="Arial" charset="0"/>
                      </a:endParaRPr>
                    </a:p>
                  </a:txBody>
                  <a:tcPr>
                    <a:solidFill>
                      <a:schemeClr val="tx1"/>
                    </a:solidFill>
                  </a:tcPr>
                </a:tc>
                <a:tc>
                  <a:txBody>
                    <a:bodyPr/>
                    <a:lstStyle/>
                    <a:p>
                      <a:r>
                        <a:rPr lang="en-US" sz="1600" dirty="0" err="1" smtClean="0">
                          <a:solidFill>
                            <a:schemeClr val="bg1">
                              <a:lumMod val="95000"/>
                              <a:lumOff val="5000"/>
                            </a:schemeClr>
                          </a:solidFill>
                          <a:latin typeface="Arial" charset="0"/>
                        </a:rPr>
                        <a:t>Moringa</a:t>
                      </a:r>
                      <a:r>
                        <a:rPr lang="en-US" sz="1600" baseline="0" dirty="0" smtClean="0">
                          <a:solidFill>
                            <a:schemeClr val="bg1">
                              <a:lumMod val="95000"/>
                              <a:lumOff val="5000"/>
                            </a:schemeClr>
                          </a:solidFill>
                          <a:latin typeface="Arial" charset="0"/>
                        </a:rPr>
                        <a:t> Revealed</a:t>
                      </a:r>
                      <a:endParaRPr lang="en-US" sz="1600" dirty="0">
                        <a:solidFill>
                          <a:schemeClr val="bg1">
                            <a:lumMod val="95000"/>
                            <a:lumOff val="5000"/>
                          </a:schemeClr>
                        </a:solidFill>
                        <a:latin typeface="Arial" charset="0"/>
                      </a:endParaRPr>
                    </a:p>
                  </a:txBody>
                  <a:tcPr>
                    <a:solidFill>
                      <a:schemeClr val="tx1"/>
                    </a:solidFill>
                  </a:tcPr>
                </a:tc>
                <a:extLst>
                  <a:ext uri="{0D108BD9-81ED-4DB2-BD59-A6C34878D82A}">
                    <a16:rowId xmlns:a16="http://schemas.microsoft.com/office/drawing/2014/main" val="10000"/>
                  </a:ext>
                </a:extLst>
              </a:tr>
              <a:tr h="548640">
                <a:tc>
                  <a:txBody>
                    <a:bodyPr/>
                    <a:lstStyle/>
                    <a:p>
                      <a:r>
                        <a:rPr lang="en-US" sz="1600" dirty="0" smtClean="0">
                          <a:latin typeface="Arial" charset="0"/>
                        </a:rPr>
                        <a:t>Products</a:t>
                      </a:r>
                      <a:endParaRPr lang="en-US" sz="1600" dirty="0">
                        <a:latin typeface="Arial" charset="0"/>
                      </a:endParaRPr>
                    </a:p>
                  </a:txBody>
                  <a:tcPr/>
                </a:tc>
                <a:tc>
                  <a:txBody>
                    <a:bodyPr/>
                    <a:lstStyle/>
                    <a:p>
                      <a:r>
                        <a:rPr lang="en-US" sz="1600" dirty="0" err="1" smtClean="0">
                          <a:solidFill>
                            <a:schemeClr val="bg1">
                              <a:lumMod val="95000"/>
                              <a:lumOff val="5000"/>
                            </a:schemeClr>
                          </a:solidFill>
                          <a:latin typeface="Arial" charset="0"/>
                        </a:rPr>
                        <a:t>Moringa</a:t>
                      </a:r>
                      <a:r>
                        <a:rPr lang="en-US" sz="1600" dirty="0" smtClean="0">
                          <a:solidFill>
                            <a:schemeClr val="bg1">
                              <a:lumMod val="95000"/>
                              <a:lumOff val="5000"/>
                            </a:schemeClr>
                          </a:solidFill>
                          <a:latin typeface="Arial" charset="0"/>
                        </a:rPr>
                        <a:t> Tea</a:t>
                      </a:r>
                      <a:endParaRPr lang="en-US" sz="1600" dirty="0">
                        <a:solidFill>
                          <a:schemeClr val="bg1">
                            <a:lumMod val="95000"/>
                            <a:lumOff val="5000"/>
                          </a:schemeClr>
                        </a:solidFill>
                        <a:latin typeface="Arial" charset="0"/>
                      </a:endParaRPr>
                    </a:p>
                  </a:txBody>
                  <a:tcPr>
                    <a:solidFill>
                      <a:schemeClr val="bg2">
                        <a:lumMod val="85000"/>
                      </a:schemeClr>
                    </a:solidFill>
                  </a:tcPr>
                </a:tc>
                <a:tc>
                  <a:txBody>
                    <a:bodyPr/>
                    <a:lstStyle/>
                    <a:p>
                      <a:r>
                        <a:rPr lang="en-US" sz="1600" dirty="0" err="1" smtClean="0">
                          <a:solidFill>
                            <a:schemeClr val="bg1">
                              <a:lumMod val="95000"/>
                              <a:lumOff val="5000"/>
                            </a:schemeClr>
                          </a:solidFill>
                          <a:latin typeface="Arial" charset="0"/>
                        </a:rPr>
                        <a:t>Moringa</a:t>
                      </a:r>
                      <a:r>
                        <a:rPr lang="en-US" sz="1600" baseline="0" dirty="0" smtClean="0">
                          <a:solidFill>
                            <a:schemeClr val="bg1">
                              <a:lumMod val="95000"/>
                              <a:lumOff val="5000"/>
                            </a:schemeClr>
                          </a:solidFill>
                          <a:latin typeface="Arial" charset="0"/>
                        </a:rPr>
                        <a:t> powder, oils, etc.</a:t>
                      </a:r>
                      <a:endParaRPr lang="en-US" sz="1600" dirty="0">
                        <a:solidFill>
                          <a:schemeClr val="bg1">
                            <a:lumMod val="95000"/>
                            <a:lumOff val="5000"/>
                          </a:schemeClr>
                        </a:solidFill>
                        <a:latin typeface="Arial" charset="0"/>
                      </a:endParaRPr>
                    </a:p>
                  </a:txBody>
                  <a:tcPr/>
                </a:tc>
                <a:tc>
                  <a:txBody>
                    <a:bodyPr/>
                    <a:lstStyle/>
                    <a:p>
                      <a:r>
                        <a:rPr lang="en-US" sz="1600" dirty="0" smtClean="0">
                          <a:solidFill>
                            <a:schemeClr val="bg1">
                              <a:lumMod val="95000"/>
                              <a:lumOff val="5000"/>
                            </a:schemeClr>
                          </a:solidFill>
                          <a:latin typeface="Arial" charset="0"/>
                        </a:rPr>
                        <a:t>Tea,</a:t>
                      </a:r>
                      <a:r>
                        <a:rPr lang="en-US" sz="1600" baseline="0" dirty="0" smtClean="0">
                          <a:solidFill>
                            <a:schemeClr val="bg1">
                              <a:lumMod val="95000"/>
                              <a:lumOff val="5000"/>
                            </a:schemeClr>
                          </a:solidFill>
                          <a:latin typeface="Arial" charset="0"/>
                        </a:rPr>
                        <a:t> Capsules, etc.</a:t>
                      </a:r>
                      <a:endParaRPr lang="en-US" sz="1600" dirty="0">
                        <a:solidFill>
                          <a:schemeClr val="bg1">
                            <a:lumMod val="95000"/>
                            <a:lumOff val="5000"/>
                          </a:schemeClr>
                        </a:solidFill>
                        <a:latin typeface="Arial" charset="0"/>
                      </a:endParaRPr>
                    </a:p>
                  </a:txBody>
                  <a:tcPr/>
                </a:tc>
                <a:extLst>
                  <a:ext uri="{0D108BD9-81ED-4DB2-BD59-A6C34878D82A}">
                    <a16:rowId xmlns:a16="http://schemas.microsoft.com/office/drawing/2014/main" val="10001"/>
                  </a:ext>
                </a:extLst>
              </a:tr>
              <a:tr h="548640">
                <a:tc>
                  <a:txBody>
                    <a:bodyPr/>
                    <a:lstStyle/>
                    <a:p>
                      <a:r>
                        <a:rPr lang="en-US" sz="1600" dirty="0" smtClean="0">
                          <a:latin typeface="Arial" charset="0"/>
                        </a:rPr>
                        <a:t>Location</a:t>
                      </a:r>
                      <a:endParaRPr lang="en-US" sz="1600" dirty="0">
                        <a:latin typeface="Arial" charset="0"/>
                      </a:endParaRPr>
                    </a:p>
                  </a:txBody>
                  <a:tcPr/>
                </a:tc>
                <a:tc>
                  <a:txBody>
                    <a:bodyPr/>
                    <a:lstStyle/>
                    <a:p>
                      <a:r>
                        <a:rPr lang="en-US" sz="1600" dirty="0" smtClean="0">
                          <a:solidFill>
                            <a:schemeClr val="bg1">
                              <a:lumMod val="95000"/>
                              <a:lumOff val="5000"/>
                            </a:schemeClr>
                          </a:solidFill>
                          <a:latin typeface="Arial" charset="0"/>
                        </a:rPr>
                        <a:t>US</a:t>
                      </a:r>
                      <a:endParaRPr lang="en-US" sz="1600" dirty="0">
                        <a:solidFill>
                          <a:schemeClr val="bg1">
                            <a:lumMod val="95000"/>
                            <a:lumOff val="5000"/>
                          </a:schemeClr>
                        </a:solidFill>
                        <a:latin typeface="Arial" charset="0"/>
                      </a:endParaRPr>
                    </a:p>
                  </a:txBody>
                  <a:tcPr>
                    <a:solidFill>
                      <a:schemeClr val="bg2">
                        <a:lumMod val="85000"/>
                      </a:schemeClr>
                    </a:solidFill>
                  </a:tcPr>
                </a:tc>
                <a:tc>
                  <a:txBody>
                    <a:bodyPr/>
                    <a:lstStyle/>
                    <a:p>
                      <a:r>
                        <a:rPr lang="en-US" sz="1600" dirty="0" smtClean="0">
                          <a:solidFill>
                            <a:schemeClr val="bg1">
                              <a:lumMod val="95000"/>
                              <a:lumOff val="5000"/>
                            </a:schemeClr>
                          </a:solidFill>
                          <a:latin typeface="Arial" charset="0"/>
                        </a:rPr>
                        <a:t>Danbury, CT</a:t>
                      </a:r>
                      <a:endParaRPr lang="en-US" sz="1600" dirty="0">
                        <a:solidFill>
                          <a:schemeClr val="bg1">
                            <a:lumMod val="95000"/>
                            <a:lumOff val="5000"/>
                          </a:schemeClr>
                        </a:solidFill>
                        <a:latin typeface="Arial" charset="0"/>
                      </a:endParaRPr>
                    </a:p>
                  </a:txBody>
                  <a:tcPr/>
                </a:tc>
                <a:tc>
                  <a:txBody>
                    <a:bodyPr/>
                    <a:lstStyle/>
                    <a:p>
                      <a:r>
                        <a:rPr lang="en-US" sz="1600" dirty="0" smtClean="0">
                          <a:solidFill>
                            <a:schemeClr val="bg1">
                              <a:lumMod val="95000"/>
                              <a:lumOff val="5000"/>
                            </a:schemeClr>
                          </a:solidFill>
                          <a:latin typeface="Arial" charset="0"/>
                        </a:rPr>
                        <a:t>New Rochelle,</a:t>
                      </a:r>
                      <a:r>
                        <a:rPr lang="en-US" sz="1600" baseline="0" dirty="0" smtClean="0">
                          <a:solidFill>
                            <a:schemeClr val="bg1">
                              <a:lumMod val="95000"/>
                              <a:lumOff val="5000"/>
                            </a:schemeClr>
                          </a:solidFill>
                          <a:latin typeface="Arial" charset="0"/>
                        </a:rPr>
                        <a:t> NY</a:t>
                      </a:r>
                      <a:endParaRPr lang="en-US" sz="1600" dirty="0">
                        <a:solidFill>
                          <a:schemeClr val="bg1">
                            <a:lumMod val="95000"/>
                            <a:lumOff val="5000"/>
                          </a:schemeClr>
                        </a:solidFill>
                        <a:latin typeface="Arial" charset="0"/>
                      </a:endParaRPr>
                    </a:p>
                  </a:txBody>
                  <a:tcPr/>
                </a:tc>
                <a:extLst>
                  <a:ext uri="{0D108BD9-81ED-4DB2-BD59-A6C34878D82A}">
                    <a16:rowId xmlns:a16="http://schemas.microsoft.com/office/drawing/2014/main" val="10002"/>
                  </a:ext>
                </a:extLst>
              </a:tr>
              <a:tr h="548640">
                <a:tc>
                  <a:txBody>
                    <a:bodyPr/>
                    <a:lstStyle/>
                    <a:p>
                      <a:r>
                        <a:rPr lang="en-US" sz="1600" dirty="0" smtClean="0">
                          <a:latin typeface="Arial" charset="0"/>
                        </a:rPr>
                        <a:t>Hours</a:t>
                      </a:r>
                      <a:endParaRPr lang="en-US" sz="1600" dirty="0">
                        <a:latin typeface="Arial" charset="0"/>
                      </a:endParaRPr>
                    </a:p>
                  </a:txBody>
                  <a:tcPr/>
                </a:tc>
                <a:tc>
                  <a:txBody>
                    <a:bodyPr/>
                    <a:lstStyle/>
                    <a:p>
                      <a:r>
                        <a:rPr lang="en-US" sz="1600" dirty="0" smtClean="0">
                          <a:solidFill>
                            <a:schemeClr val="bg1">
                              <a:lumMod val="95000"/>
                              <a:lumOff val="5000"/>
                            </a:schemeClr>
                          </a:solidFill>
                          <a:latin typeface="Arial" charset="0"/>
                        </a:rPr>
                        <a:t>24/7</a:t>
                      </a:r>
                      <a:endParaRPr lang="en-US" sz="1600" dirty="0">
                        <a:solidFill>
                          <a:schemeClr val="bg1">
                            <a:lumMod val="95000"/>
                            <a:lumOff val="5000"/>
                          </a:schemeClr>
                        </a:solidFill>
                        <a:latin typeface="Arial" charset="0"/>
                      </a:endParaRPr>
                    </a:p>
                  </a:txBody>
                  <a:tcPr>
                    <a:solidFill>
                      <a:schemeClr val="bg2">
                        <a:lumMod val="85000"/>
                      </a:schemeClr>
                    </a:solidFill>
                  </a:tcPr>
                </a:tc>
                <a:tc>
                  <a:txBody>
                    <a:bodyPr/>
                    <a:lstStyle/>
                    <a:p>
                      <a:r>
                        <a:rPr lang="en-US" sz="1600" dirty="0" smtClean="0">
                          <a:solidFill>
                            <a:schemeClr val="bg1">
                              <a:lumMod val="95000"/>
                              <a:lumOff val="5000"/>
                            </a:schemeClr>
                          </a:solidFill>
                          <a:latin typeface="Arial" charset="0"/>
                        </a:rPr>
                        <a:t>9am-4:30pm</a:t>
                      </a:r>
                      <a:r>
                        <a:rPr lang="en-US" sz="1600" baseline="0" dirty="0" smtClean="0">
                          <a:solidFill>
                            <a:schemeClr val="bg1">
                              <a:lumMod val="95000"/>
                              <a:lumOff val="5000"/>
                            </a:schemeClr>
                          </a:solidFill>
                          <a:latin typeface="Arial" charset="0"/>
                        </a:rPr>
                        <a:t> weekdays</a:t>
                      </a:r>
                      <a:endParaRPr lang="en-US" sz="1600" dirty="0">
                        <a:solidFill>
                          <a:schemeClr val="bg1">
                            <a:lumMod val="95000"/>
                            <a:lumOff val="5000"/>
                          </a:schemeClr>
                        </a:solidFill>
                        <a:latin typeface="Arial" charset="0"/>
                      </a:endParaRPr>
                    </a:p>
                  </a:txBody>
                  <a:tcPr/>
                </a:tc>
                <a:tc>
                  <a:txBody>
                    <a:bodyPr/>
                    <a:lstStyle/>
                    <a:p>
                      <a:r>
                        <a:rPr lang="en-US" sz="1600" dirty="0" smtClean="0">
                          <a:solidFill>
                            <a:schemeClr val="bg1">
                              <a:lumMod val="95000"/>
                              <a:lumOff val="5000"/>
                            </a:schemeClr>
                          </a:solidFill>
                          <a:latin typeface="Arial" charset="0"/>
                        </a:rPr>
                        <a:t>9am-6pm weekdays</a:t>
                      </a:r>
                    </a:p>
                    <a:p>
                      <a:r>
                        <a:rPr lang="en-US" sz="1600" dirty="0" smtClean="0">
                          <a:solidFill>
                            <a:schemeClr val="bg1">
                              <a:lumMod val="95000"/>
                              <a:lumOff val="5000"/>
                            </a:schemeClr>
                          </a:solidFill>
                          <a:latin typeface="Arial" charset="0"/>
                        </a:rPr>
                        <a:t>10am-6pm Saturdays</a:t>
                      </a:r>
                      <a:endParaRPr lang="en-US" sz="1600" dirty="0">
                        <a:solidFill>
                          <a:schemeClr val="bg1">
                            <a:lumMod val="95000"/>
                            <a:lumOff val="5000"/>
                          </a:schemeClr>
                        </a:solidFill>
                        <a:latin typeface="Arial" charset="0"/>
                      </a:endParaRPr>
                    </a:p>
                  </a:txBody>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304497612"/>
              </p:ext>
            </p:extLst>
          </p:nvPr>
        </p:nvGraphicFramePr>
        <p:xfrm>
          <a:off x="572589" y="4527808"/>
          <a:ext cx="7955280" cy="1347280"/>
        </p:xfrm>
        <a:graphic>
          <a:graphicData uri="http://schemas.openxmlformats.org/drawingml/2006/table">
            <a:tbl>
              <a:tblPr firstRow="1" bandRow="1">
                <a:tableStyleId>{5C22544A-7EE6-4342-B048-85BDC9FD1C3A}</a:tableStyleId>
              </a:tblPr>
              <a:tblGrid>
                <a:gridCol w="7955280">
                  <a:extLst>
                    <a:ext uri="{9D8B030D-6E8A-4147-A177-3AD203B41FA5}">
                      <a16:colId xmlns:a16="http://schemas.microsoft.com/office/drawing/2014/main" val="20000"/>
                    </a:ext>
                  </a:extLst>
                </a:gridCol>
              </a:tblGrid>
              <a:tr h="301752">
                <a:tc>
                  <a:txBody>
                    <a:bodyPr/>
                    <a:lstStyle/>
                    <a:p>
                      <a:pPr algn="ctr"/>
                      <a:r>
                        <a:rPr lang="en-US" sz="1600" dirty="0" smtClean="0">
                          <a:solidFill>
                            <a:schemeClr val="bg1"/>
                          </a:solidFill>
                          <a:latin typeface="Arial" charset="0"/>
                        </a:rPr>
                        <a:t>My Competitive</a:t>
                      </a:r>
                      <a:r>
                        <a:rPr lang="en-US" sz="1600" baseline="0" dirty="0" smtClean="0">
                          <a:solidFill>
                            <a:schemeClr val="bg1"/>
                          </a:solidFill>
                          <a:latin typeface="Arial" charset="0"/>
                        </a:rPr>
                        <a:t> Advantages</a:t>
                      </a:r>
                      <a:endParaRPr lang="en-US" sz="16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370840">
                <a:tc>
                  <a:txBody>
                    <a:bodyPr/>
                    <a:lstStyle/>
                    <a:p>
                      <a:pPr>
                        <a:lnSpc>
                          <a:spcPct val="150000"/>
                        </a:lnSpc>
                      </a:pPr>
                      <a:r>
                        <a:rPr lang="en-US" sz="1400" dirty="0" smtClean="0">
                          <a:latin typeface="Arial" charset="0"/>
                        </a:rPr>
                        <a:t>1. We have a focus on tea</a:t>
                      </a:r>
                    </a:p>
                    <a:p>
                      <a:pPr>
                        <a:lnSpc>
                          <a:spcPct val="150000"/>
                        </a:lnSpc>
                      </a:pPr>
                      <a:r>
                        <a:rPr lang="en-US" sz="1400" dirty="0" smtClean="0">
                          <a:latin typeface="Arial" charset="0"/>
                        </a:rPr>
                        <a:t>2.We can fulfill the needs of customers throughout the US</a:t>
                      </a:r>
                    </a:p>
                    <a:p>
                      <a:pPr>
                        <a:lnSpc>
                          <a:spcPct val="150000"/>
                        </a:lnSpc>
                      </a:pPr>
                      <a:r>
                        <a:rPr lang="en-US" sz="1400" dirty="0" smtClean="0">
                          <a:latin typeface="Arial" charset="0"/>
                        </a:rPr>
                        <a:t>3.We can</a:t>
                      </a:r>
                      <a:r>
                        <a:rPr lang="en-US" sz="1400" baseline="0" dirty="0" smtClean="0">
                          <a:latin typeface="Arial" charset="0"/>
                        </a:rPr>
                        <a:t> sell our product 24/7</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10"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000" dirty="0" smtClean="0">
                <a:solidFill>
                  <a:schemeClr val="bg1">
                    <a:lumMod val="75000"/>
                    <a:lumOff val="25000"/>
                  </a:schemeClr>
                </a:solidFill>
              </a:rPr>
              <a:t>Competition</a:t>
            </a:r>
            <a:endParaRPr lang="en-US" sz="40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3352800" y="1828800"/>
            <a:ext cx="457200" cy="457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6525"/>
          </a:xfrm>
        </p:spPr>
        <p:txBody>
          <a:bodyPr>
            <a:normAutofit/>
          </a:bodyPr>
          <a:lstStyle/>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We have experience farming in other countries</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Have family members with business backgrounds</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Will get a certification for importing to the US</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We have taken a Marketing and </a:t>
            </a:r>
            <a:r>
              <a:rPr lang="en-US" sz="2200" dirty="0">
                <a:solidFill>
                  <a:schemeClr val="bg1">
                    <a:lumMod val="75000"/>
                    <a:lumOff val="25000"/>
                  </a:schemeClr>
                </a:solidFill>
              </a:rPr>
              <a:t>E</a:t>
            </a:r>
            <a:r>
              <a:rPr lang="en-US" sz="2200" dirty="0" smtClean="0">
                <a:solidFill>
                  <a:schemeClr val="bg1">
                    <a:lumMod val="75000"/>
                    <a:lumOff val="25000"/>
                  </a:schemeClr>
                </a:solidFill>
              </a:rPr>
              <a:t>ntrepreneurship class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8"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000" dirty="0" smtClean="0">
                <a:solidFill>
                  <a:schemeClr val="bg1">
                    <a:lumMod val="75000"/>
                    <a:lumOff val="25000"/>
                  </a:schemeClr>
                </a:solidFill>
              </a:rPr>
              <a:t>Qualifications</a:t>
            </a:r>
            <a:endParaRPr lang="en-US" sz="40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457200" y="152400"/>
            <a:ext cx="8229600" cy="1143000"/>
          </a:xfrm>
        </p:spPr>
        <p:txBody>
          <a:bodyPr>
            <a:normAutofit/>
          </a:bodyPr>
          <a:lstStyle/>
          <a:p>
            <a:r>
              <a:rPr lang="en-US" sz="4000" dirty="0" smtClean="0">
                <a:solidFill>
                  <a:schemeClr val="bg1">
                    <a:lumMod val="75000"/>
                    <a:lumOff val="25000"/>
                  </a:schemeClr>
                </a:solidFill>
              </a:rPr>
              <a:t>Sales Projections</a:t>
            </a:r>
            <a:endParaRPr lang="en-US" sz="4000" dirty="0">
              <a:solidFill>
                <a:schemeClr val="bg1">
                  <a:lumMod val="75000"/>
                  <a:lumOff val="25000"/>
                </a:schemeClr>
              </a:solidFill>
            </a:endParaRPr>
          </a:p>
        </p:txBody>
      </p:sp>
      <p:grpSp>
        <p:nvGrpSpPr>
          <p:cNvPr id="3" name="Group 2"/>
          <p:cNvGrpSpPr/>
          <p:nvPr/>
        </p:nvGrpSpPr>
        <p:grpSpPr>
          <a:xfrm>
            <a:off x="922020" y="1624584"/>
            <a:ext cx="7299960" cy="585216"/>
            <a:chOff x="838200" y="1737954"/>
            <a:chExt cx="7299960" cy="585216"/>
          </a:xfrm>
        </p:grpSpPr>
        <p:sp>
          <p:nvSpPr>
            <p:cNvPr id="6" name="TextBox 5"/>
            <p:cNvSpPr txBox="1"/>
            <p:nvPr/>
          </p:nvSpPr>
          <p:spPr>
            <a:xfrm>
              <a:off x="8382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smtClean="0">
                  <a:solidFill>
                    <a:schemeClr val="bg1">
                      <a:lumMod val="75000"/>
                      <a:lumOff val="25000"/>
                    </a:schemeClr>
                  </a:solidFill>
                  <a:latin typeface="Arial" charset="0"/>
                  <a:ea typeface="ＭＳ Ｐゴシック" pitchFamily="-112" charset="-128"/>
                  <a:cs typeface="Arial" pitchFamily="34" charset="0"/>
                </a:rPr>
                <a:t>Total Units</a:t>
              </a:r>
            </a:p>
            <a:p>
              <a:pPr lvl="0" algn="ctr">
                <a:defRPr/>
              </a:pPr>
              <a:r>
                <a:rPr lang="en-US" sz="1600" b="1" dirty="0" smtClean="0">
                  <a:solidFill>
                    <a:schemeClr val="bg1">
                      <a:lumMod val="75000"/>
                      <a:lumOff val="25000"/>
                    </a:schemeClr>
                  </a:solidFill>
                  <a:latin typeface="Arial" charset="0"/>
                  <a:cs typeface="Arial" pitchFamily="34" charset="0"/>
                </a:rPr>
                <a:t>2,260</a:t>
              </a:r>
              <a:endParaRPr lang="en-US" sz="1600" b="1" dirty="0" smtClean="0">
                <a:solidFill>
                  <a:schemeClr val="bg1">
                    <a:lumMod val="75000"/>
                    <a:lumOff val="25000"/>
                  </a:schemeClr>
                </a:solidFill>
                <a:latin typeface="Arial" charset="0"/>
              </a:endParaRPr>
            </a:p>
          </p:txBody>
        </p:sp>
        <p:sp>
          <p:nvSpPr>
            <p:cNvPr id="8" name="TextBox 7"/>
            <p:cNvSpPr txBox="1"/>
            <p:nvPr/>
          </p:nvSpPr>
          <p:spPr>
            <a:xfrm>
              <a:off x="3390900" y="1738175"/>
              <a:ext cx="2194560" cy="584775"/>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smtClean="0">
                  <a:solidFill>
                    <a:schemeClr val="bg1">
                      <a:lumMod val="75000"/>
                      <a:lumOff val="25000"/>
                    </a:schemeClr>
                  </a:solidFill>
                  <a:latin typeface="Arial" charset="0"/>
                  <a:ea typeface="ＭＳ Ｐゴシック" pitchFamily="-112" charset="-128"/>
                  <a:cs typeface="Arial" pitchFamily="34" charset="0"/>
                </a:rPr>
                <a:t>Gross Revenue</a:t>
              </a:r>
            </a:p>
            <a:p>
              <a:pPr algn="ctr"/>
              <a:r>
                <a:rPr lang="en-US" sz="1600" b="1" dirty="0" smtClean="0">
                  <a:solidFill>
                    <a:schemeClr val="bg1">
                      <a:lumMod val="75000"/>
                      <a:lumOff val="25000"/>
                    </a:schemeClr>
                  </a:solidFill>
                  <a:latin typeface="Arial" charset="0"/>
                  <a:ea typeface="ＭＳ Ｐゴシック" pitchFamily="-112" charset="-128"/>
                  <a:cs typeface="Arial" pitchFamily="34" charset="0"/>
                </a:rPr>
                <a:t>$33,900</a:t>
              </a:r>
            </a:p>
          </p:txBody>
        </p:sp>
        <p:sp>
          <p:nvSpPr>
            <p:cNvPr id="9" name="TextBox 8"/>
            <p:cNvSpPr txBox="1"/>
            <p:nvPr/>
          </p:nvSpPr>
          <p:spPr>
            <a:xfrm>
              <a:off x="5943600" y="1737954"/>
              <a:ext cx="2194560" cy="585216"/>
            </a:xfrm>
            <a:prstGeom prst="rect">
              <a:avLst/>
            </a:prstGeom>
            <a:solidFill>
              <a:schemeClr val="tx2">
                <a:lumMod val="20000"/>
                <a:lumOff val="80000"/>
              </a:schemeClr>
            </a:solidFill>
            <a:ln w="3175">
              <a:solidFill>
                <a:schemeClr val="tx2"/>
              </a:solidFill>
            </a:ln>
          </p:spPr>
          <p:txBody>
            <a:bodyPr wrap="square" rtlCol="0" anchor="ctr" anchorCtr="0">
              <a:spAutoFit/>
            </a:bodyPr>
            <a:lstStyle/>
            <a:p>
              <a:pPr algn="ctr"/>
              <a:r>
                <a:rPr lang="en-US" sz="1600" u="sng" dirty="0" smtClean="0">
                  <a:solidFill>
                    <a:schemeClr val="bg1">
                      <a:lumMod val="75000"/>
                      <a:lumOff val="25000"/>
                    </a:schemeClr>
                  </a:solidFill>
                  <a:latin typeface="Arial" charset="0"/>
                  <a:ea typeface="ＭＳ Ｐゴシック" pitchFamily="-112" charset="-128"/>
                  <a:cs typeface="Arial" pitchFamily="34" charset="0"/>
                </a:rPr>
                <a:t>Net Profit</a:t>
              </a:r>
            </a:p>
            <a:p>
              <a:pPr lvl="0" algn="ctr">
                <a:defRPr/>
              </a:pPr>
              <a:r>
                <a:rPr lang="en-US" sz="1600" b="1" dirty="0" smtClean="0">
                  <a:solidFill>
                    <a:schemeClr val="bg1">
                      <a:lumMod val="75000"/>
                      <a:lumOff val="25000"/>
                    </a:schemeClr>
                  </a:solidFill>
                  <a:latin typeface="Arial" charset="0"/>
                  <a:cs typeface="Arial" pitchFamily="34" charset="0"/>
                </a:rPr>
                <a:t>$7,230</a:t>
              </a:r>
              <a:endParaRPr lang="en-US" sz="1600" b="1" dirty="0" smtClean="0">
                <a:solidFill>
                  <a:schemeClr val="bg1">
                    <a:lumMod val="75000"/>
                    <a:lumOff val="25000"/>
                  </a:schemeClr>
                </a:solidFill>
                <a:latin typeface="Arial" charset="0"/>
              </a:endParaRPr>
            </a:p>
          </p:txBody>
        </p:sp>
      </p:gr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graphicFrame>
        <p:nvGraphicFramePr>
          <p:cNvPr id="12" name="Content Placeholder 3"/>
          <p:cNvGraphicFramePr>
            <a:graphicFrameLocks noGrp="1"/>
          </p:cNvGraphicFramePr>
          <p:nvPr>
            <p:ph idx="1"/>
            <p:extLst>
              <p:ext uri="{D42A27DB-BD31-4B8C-83A1-F6EECF244321}">
                <p14:modId xmlns:p14="http://schemas.microsoft.com/office/powerpoint/2010/main" val="3759645600"/>
              </p:ext>
            </p:extLst>
          </p:nvPr>
        </p:nvGraphicFramePr>
        <p:xfrm>
          <a:off x="731838" y="2103438"/>
          <a:ext cx="7680325" cy="3932237"/>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4105064177"/>
              </p:ext>
            </p:extLst>
          </p:nvPr>
        </p:nvGraphicFramePr>
        <p:xfrm>
          <a:off x="548640" y="1508760"/>
          <a:ext cx="8046720" cy="2621280"/>
        </p:xfrm>
        <a:graphic>
          <a:graphicData uri="http://schemas.openxmlformats.org/drawingml/2006/table">
            <a:tbl>
              <a:tblPr/>
              <a:tblGrid>
                <a:gridCol w="2586447">
                  <a:extLst>
                    <a:ext uri="{9D8B030D-6E8A-4147-A177-3AD203B41FA5}">
                      <a16:colId xmlns:a16="http://schemas.microsoft.com/office/drawing/2014/main" val="20000"/>
                    </a:ext>
                  </a:extLst>
                </a:gridCol>
                <a:gridCol w="3967899">
                  <a:extLst>
                    <a:ext uri="{9D8B030D-6E8A-4147-A177-3AD203B41FA5}">
                      <a16:colId xmlns:a16="http://schemas.microsoft.com/office/drawing/2014/main" val="20001"/>
                    </a:ext>
                  </a:extLst>
                </a:gridCol>
                <a:gridCol w="1492374">
                  <a:extLst>
                    <a:ext uri="{9D8B030D-6E8A-4147-A177-3AD203B41FA5}">
                      <a16:colId xmlns:a16="http://schemas.microsoft.com/office/drawing/2014/main" val="20002"/>
                    </a:ext>
                  </a:extLst>
                </a:gridCol>
              </a:tblGrid>
              <a:tr h="274320">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Item</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smtClean="0">
                          <a:solidFill>
                            <a:schemeClr val="bg1"/>
                          </a:solidFill>
                          <a:latin typeface="Arial" charset="0"/>
                          <a:ea typeface="Arial" charset="0"/>
                          <a:cs typeface="Arial" charset="0"/>
                        </a:rPr>
                        <a:t>Why Needed</a:t>
                      </a:r>
                      <a:endParaRPr lang="en-US" sz="1400" b="1" dirty="0">
                        <a:solidFill>
                          <a:schemeClr val="bg1"/>
                        </a:solidFill>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marL="0" marR="0" algn="ctr">
                        <a:spcBef>
                          <a:spcPts val="0"/>
                        </a:spcBef>
                        <a:spcAft>
                          <a:spcPts val="0"/>
                        </a:spcAft>
                      </a:pPr>
                      <a:r>
                        <a:rPr lang="en-US" sz="1400" b="1" dirty="0">
                          <a:solidFill>
                            <a:schemeClr val="bg1"/>
                          </a:solidFill>
                          <a:latin typeface="Arial" charset="0"/>
                          <a:ea typeface="Arial" charset="0"/>
                          <a:cs typeface="Arial" charset="0"/>
                        </a:rPr>
                        <a:t>Cost</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0"/>
                  </a:ext>
                </a:extLst>
              </a:tr>
              <a:tr h="41483">
                <a:tc>
                  <a:txBody>
                    <a:bodyPr/>
                    <a:lstStyle/>
                    <a:p>
                      <a:pPr marL="0" marR="0">
                        <a:spcBef>
                          <a:spcPts val="0"/>
                        </a:spcBef>
                        <a:spcAft>
                          <a:spcPts val="0"/>
                        </a:spcAft>
                      </a:pPr>
                      <a:r>
                        <a:rPr lang="en-US" sz="1400" dirty="0" smtClean="0">
                          <a:latin typeface="Arial" charset="0"/>
                          <a:ea typeface="Arial" charset="0"/>
                          <a:cs typeface="Arial" charset="0"/>
                        </a:rPr>
                        <a:t>Phone/computer</a:t>
                      </a:r>
                      <a:endParaRPr lang="en-US" sz="1400" dirty="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400" dirty="0" smtClean="0">
                          <a:latin typeface="Arial" charset="0"/>
                          <a:ea typeface="Arial" charset="0"/>
                          <a:cs typeface="Arial" charset="0"/>
                        </a:rPr>
                        <a:t>Contact</a:t>
                      </a:r>
                      <a:r>
                        <a:rPr lang="en-US" sz="1400" baseline="0" dirty="0" smtClean="0">
                          <a:latin typeface="Arial" charset="0"/>
                          <a:ea typeface="Arial" charset="0"/>
                          <a:cs typeface="Arial" charset="0"/>
                        </a:rPr>
                        <a:t> with customers and vendors</a:t>
                      </a:r>
                      <a:endParaRPr lang="en-US" sz="1400" dirty="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owned</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Business</a:t>
                      </a:r>
                      <a:r>
                        <a:rPr lang="en-US" sz="1400" baseline="0" dirty="0" smtClean="0">
                          <a:latin typeface="Arial" charset="0"/>
                          <a:ea typeface="Arial" charset="0"/>
                          <a:cs typeface="Arial" charset="0"/>
                        </a:rPr>
                        <a:t> Cards</a:t>
                      </a:r>
                      <a:endParaRPr lang="en-US" sz="1400" dirty="0" smtClean="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Advertising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$10.00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LLC</a:t>
                      </a:r>
                      <a:r>
                        <a:rPr lang="en-US" sz="1400" baseline="0" dirty="0" smtClean="0">
                          <a:latin typeface="Arial" charset="0"/>
                          <a:ea typeface="Arial" charset="0"/>
                          <a:cs typeface="Arial" charset="0"/>
                        </a:rPr>
                        <a:t> </a:t>
                      </a:r>
                      <a:r>
                        <a:rPr lang="en-US" sz="1400" dirty="0" smtClean="0">
                          <a:latin typeface="Arial" charset="0"/>
                          <a:ea typeface="Arial" charset="0"/>
                          <a:cs typeface="Arial" charset="0"/>
                        </a:rPr>
                        <a:t>Certificate of Organization</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Needed to start business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$120.00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1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err="1" smtClean="0">
                          <a:latin typeface="Arial" charset="0"/>
                          <a:ea typeface="Arial" charset="0"/>
                          <a:cs typeface="Arial" charset="0"/>
                        </a:rPr>
                        <a:t>Moringa</a:t>
                      </a:r>
                      <a:r>
                        <a:rPr lang="en-US" sz="1400" baseline="0" dirty="0" smtClean="0">
                          <a:latin typeface="Arial" charset="0"/>
                          <a:ea typeface="Arial" charset="0"/>
                          <a:cs typeface="Arial" charset="0"/>
                        </a:rPr>
                        <a:t> Seeds</a:t>
                      </a:r>
                      <a:endParaRPr lang="en-US" sz="1400" dirty="0" smtClean="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latin typeface="Arial" charset="0"/>
                          <a:ea typeface="Arial" charset="0"/>
                          <a:cs typeface="Arial" charset="0"/>
                        </a:rPr>
                        <a:t>To</a:t>
                      </a:r>
                      <a:r>
                        <a:rPr lang="en-US" sz="1400" baseline="0" dirty="0" smtClean="0">
                          <a:latin typeface="Arial" charset="0"/>
                          <a:ea typeface="Arial" charset="0"/>
                          <a:cs typeface="Arial" charset="0"/>
                        </a:rPr>
                        <a:t> grow trees</a:t>
                      </a:r>
                      <a:endParaRPr lang="en-US" sz="1400" dirty="0" smtClean="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$72.00</a:t>
                      </a: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04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charset="0"/>
                        <a:ea typeface="Arial" charset="0"/>
                        <a:cs typeface="Arial"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400" dirty="0" smtClean="0">
                        <a:latin typeface="Arial" charset="0"/>
                        <a:ea typeface="Arial" charset="0"/>
                        <a:cs typeface="Arial"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400" dirty="0">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9542">
                <a:tc>
                  <a:txBody>
                    <a:bodyPr/>
                    <a:lstStyle/>
                    <a:p>
                      <a:pPr marL="0" marR="0" algn="r">
                        <a:spcBef>
                          <a:spcPts val="0"/>
                        </a:spcBef>
                        <a:spcAft>
                          <a:spcPts val="0"/>
                        </a:spcAft>
                      </a:pPr>
                      <a:endParaRPr lang="en-US" sz="1400" dirty="0">
                        <a:solidFill>
                          <a:schemeClr val="bg1">
                            <a:lumMod val="75000"/>
                            <a:lumOff val="25000"/>
                          </a:schemeClr>
                        </a:solidFill>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75000"/>
                              <a:lumOff val="25000"/>
                            </a:schemeClr>
                          </a:solidFill>
                          <a:latin typeface="Arial" charset="0"/>
                          <a:ea typeface="Arial" charset="0"/>
                          <a:cs typeface="Arial" charset="0"/>
                        </a:rPr>
                        <a:t>Total Start-Up Expenditures</a:t>
                      </a:r>
                      <a:endParaRPr lang="en-US" sz="1400" dirty="0">
                        <a:solidFill>
                          <a:schemeClr val="bg1">
                            <a:lumMod val="75000"/>
                            <a:lumOff val="25000"/>
                          </a:schemeClr>
                        </a:solidFill>
                        <a:latin typeface="Arial" charset="0"/>
                        <a:ea typeface="Arial" charset="0"/>
                        <a:cs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smtClean="0">
                          <a:solidFill>
                            <a:schemeClr val="bg1">
                              <a:lumMod val="75000"/>
                              <a:lumOff val="25000"/>
                            </a:schemeClr>
                          </a:solidFill>
                          <a:latin typeface="Arial" charset="0"/>
                          <a:ea typeface="Arial" charset="0"/>
                          <a:cs typeface="Arial" charset="0"/>
                        </a:rPr>
                        <a:t>$202.00</a:t>
                      </a:r>
                      <a:endParaRPr lang="en-US" sz="1400" b="1" dirty="0">
                        <a:solidFill>
                          <a:schemeClr val="bg1">
                            <a:lumMod val="75000"/>
                            <a:lumOff val="25000"/>
                          </a:schemeClr>
                        </a:solidFill>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7"/>
                  </a:ext>
                </a:extLst>
              </a:tr>
              <a:tr h="182880">
                <a:tc gridSpan="2">
                  <a:txBody>
                    <a:bodyPr/>
                    <a:lstStyle/>
                    <a:p>
                      <a:endParaRPr lang="en-US" sz="1400" dirty="0">
                        <a:solidFill>
                          <a:schemeClr val="bg1"/>
                        </a:solidFill>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solidFill>
                          <a:schemeClr val="bg1">
                            <a:lumMod val="75000"/>
                            <a:lumOff val="25000"/>
                          </a:schemeClr>
                        </a:solidFill>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13360">
                <a:tc>
                  <a:txBody>
                    <a:bodyPr/>
                    <a:lstStyle/>
                    <a:p>
                      <a:pPr marL="0" marR="0" algn="r">
                        <a:spcBef>
                          <a:spcPts val="0"/>
                        </a:spcBef>
                        <a:spcAft>
                          <a:spcPts val="0"/>
                        </a:spcAft>
                      </a:pPr>
                      <a:endParaRPr lang="en-US" sz="1400" dirty="0">
                        <a:solidFill>
                          <a:schemeClr val="bg1"/>
                        </a:solidFill>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75000"/>
                              <a:lumOff val="25000"/>
                            </a:schemeClr>
                          </a:solidFill>
                          <a:latin typeface="Arial" charset="0"/>
                          <a:ea typeface="Arial" charset="0"/>
                          <a:cs typeface="Arial" charset="0"/>
                        </a:rPr>
                        <a:t>Emergency Fund</a:t>
                      </a:r>
                      <a:endParaRPr lang="en-US" sz="1400" dirty="0">
                        <a:solidFill>
                          <a:schemeClr val="bg1">
                            <a:lumMod val="75000"/>
                            <a:lumOff val="25000"/>
                          </a:schemeClr>
                        </a:solidFill>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75000"/>
                              <a:lumOff val="25000"/>
                            </a:schemeClr>
                          </a:solidFill>
                          <a:latin typeface="Arial" charset="0"/>
                          <a:ea typeface="Arial" charset="0"/>
                          <a:cs typeface="Arial" charset="0"/>
                        </a:rPr>
                        <a:t>$101.00</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9"/>
                  </a:ext>
                </a:extLst>
              </a:tr>
              <a:tr h="46250">
                <a:tc>
                  <a:txBody>
                    <a:bodyPr/>
                    <a:lstStyle/>
                    <a:p>
                      <a:pPr marL="0" marR="0" algn="r">
                        <a:spcBef>
                          <a:spcPts val="0"/>
                        </a:spcBef>
                        <a:spcAft>
                          <a:spcPts val="0"/>
                        </a:spcAft>
                      </a:pPr>
                      <a:endParaRPr lang="en-US" sz="1400" dirty="0">
                        <a:solidFill>
                          <a:schemeClr val="bg1"/>
                        </a:solidFill>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75000"/>
                              <a:lumOff val="25000"/>
                            </a:schemeClr>
                          </a:solidFill>
                          <a:latin typeface="Arial" charset="0"/>
                          <a:ea typeface="Arial" charset="0"/>
                          <a:cs typeface="Arial" charset="0"/>
                        </a:rPr>
                        <a:t>Reserve for Fixed Expenses</a:t>
                      </a:r>
                      <a:endParaRPr lang="en-US" sz="1400" dirty="0">
                        <a:solidFill>
                          <a:schemeClr val="bg1">
                            <a:lumMod val="75000"/>
                            <a:lumOff val="25000"/>
                          </a:schemeClr>
                        </a:solidFill>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bg1">
                              <a:lumMod val="75000"/>
                              <a:lumOff val="25000"/>
                            </a:schemeClr>
                          </a:solidFill>
                          <a:latin typeface="Arial" charset="0"/>
                          <a:ea typeface="Arial" charset="0"/>
                          <a:cs typeface="Arial" charset="0"/>
                        </a:rPr>
                        <a:t>$4,992.27</a:t>
                      </a: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0"/>
                  </a:ext>
                </a:extLst>
              </a:tr>
              <a:tr h="182880">
                <a:tc gridSpan="2">
                  <a:txBody>
                    <a:bodyPr/>
                    <a:lstStyle/>
                    <a:p>
                      <a:endParaRPr lang="en-US" sz="1400" dirty="0">
                        <a:solidFill>
                          <a:schemeClr val="bg1"/>
                        </a:solidFill>
                        <a:latin typeface="Arial" charset="0"/>
                      </a:endParaRPr>
                    </a:p>
                  </a:txBody>
                  <a:tcPr marL="68580" marR="68580" marT="0" marB="0">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hMerge="1">
                  <a:txBody>
                    <a:bodyPr/>
                    <a:lstStyle/>
                    <a:p>
                      <a:endParaRPr lang="en-US"/>
                    </a:p>
                  </a:txBody>
                  <a:tcPr/>
                </a:tc>
                <a:tc>
                  <a:txBody>
                    <a:bodyPr/>
                    <a:lstStyle/>
                    <a:p>
                      <a:endParaRPr lang="en-US" sz="1400" dirty="0">
                        <a:solidFill>
                          <a:schemeClr val="bg1">
                            <a:lumMod val="75000"/>
                            <a:lumOff val="25000"/>
                          </a:schemeClr>
                        </a:solidFill>
                        <a:latin typeface="Arial" charset="0"/>
                      </a:endParaRPr>
                    </a:p>
                  </a:txBody>
                  <a:tcPr marL="68580" marR="68580" marT="0" marB="0">
                    <a:lnL>
                      <a:noFill/>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6250">
                <a:tc>
                  <a:txBody>
                    <a:bodyPr/>
                    <a:lstStyle/>
                    <a:p>
                      <a:pPr marL="0" marR="0" algn="r">
                        <a:spcBef>
                          <a:spcPts val="0"/>
                        </a:spcBef>
                        <a:spcAft>
                          <a:spcPts val="0"/>
                        </a:spcAft>
                      </a:pPr>
                      <a:endParaRPr lang="en-US" sz="1400" dirty="0">
                        <a:solidFill>
                          <a:schemeClr val="bg1"/>
                        </a:solidFill>
                        <a:latin typeface="Arial" charset="0"/>
                        <a:ea typeface="Arial" charset="0"/>
                        <a:cs typeface="Arial" charset="0"/>
                      </a:endParaRPr>
                    </a:p>
                  </a:txBody>
                  <a:tcPr marL="68580" marR="6858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lumMod val="75000"/>
                              <a:lumOff val="25000"/>
                            </a:schemeClr>
                          </a:solidFill>
                          <a:latin typeface="Arial" charset="0"/>
                          <a:ea typeface="Arial" charset="0"/>
                          <a:cs typeface="Arial" charset="0"/>
                        </a:rPr>
                        <a:t>Total Startup Investment</a:t>
                      </a:r>
                      <a:endParaRPr lang="en-US" sz="1400" dirty="0">
                        <a:solidFill>
                          <a:schemeClr val="bg1">
                            <a:lumMod val="75000"/>
                            <a:lumOff val="25000"/>
                          </a:schemeClr>
                        </a:solidFill>
                        <a:latin typeface="Arial" charset="0"/>
                      </a:endParaRPr>
                    </a:p>
                  </a:txBody>
                  <a:tcPr marL="68580" marR="68580" marT="0" marB="0">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a:txBody>
                    <a:bodyPr/>
                    <a:lstStyle/>
                    <a:p>
                      <a:pPr marL="0" marR="0" algn="r">
                        <a:spcBef>
                          <a:spcPts val="0"/>
                        </a:spcBef>
                        <a:spcAft>
                          <a:spcPts val="0"/>
                        </a:spcAft>
                      </a:pPr>
                      <a:r>
                        <a:rPr lang="en-US" sz="1400" b="1" dirty="0" smtClean="0">
                          <a:solidFill>
                            <a:schemeClr val="bg1">
                              <a:lumMod val="75000"/>
                              <a:lumOff val="25000"/>
                            </a:schemeClr>
                          </a:solidFill>
                          <a:latin typeface="Arial" charset="0"/>
                          <a:ea typeface="Arial" charset="0"/>
                          <a:cs typeface="Arial" charset="0"/>
                        </a:rPr>
                        <a:t>$5,295.27</a:t>
                      </a:r>
                      <a:endParaRPr lang="en-US" sz="1400" b="1" dirty="0">
                        <a:solidFill>
                          <a:schemeClr val="bg1">
                            <a:lumMod val="75000"/>
                            <a:lumOff val="25000"/>
                          </a:schemeClr>
                        </a:solidFill>
                        <a:latin typeface="Arial" charset="0"/>
                        <a:ea typeface="Arial" charset="0"/>
                        <a:cs typeface="Arial"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12"/>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771437602"/>
              </p:ext>
            </p:extLst>
          </p:nvPr>
        </p:nvGraphicFramePr>
        <p:xfrm>
          <a:off x="548640" y="4636008"/>
          <a:ext cx="3840479" cy="926592"/>
        </p:xfrm>
        <a:graphic>
          <a:graphicData uri="http://schemas.openxmlformats.org/drawingml/2006/table">
            <a:tbl>
              <a:tblPr/>
              <a:tblGrid>
                <a:gridCol w="1592395">
                  <a:extLst>
                    <a:ext uri="{9D8B030D-6E8A-4147-A177-3AD203B41FA5}">
                      <a16:colId xmlns:a16="http://schemas.microsoft.com/office/drawing/2014/main" val="20000"/>
                    </a:ext>
                  </a:extLst>
                </a:gridCol>
                <a:gridCol w="187340">
                  <a:extLst>
                    <a:ext uri="{9D8B030D-6E8A-4147-A177-3AD203B41FA5}">
                      <a16:colId xmlns:a16="http://schemas.microsoft.com/office/drawing/2014/main" val="20001"/>
                    </a:ext>
                  </a:extLst>
                </a:gridCol>
                <a:gridCol w="936702">
                  <a:extLst>
                    <a:ext uri="{9D8B030D-6E8A-4147-A177-3AD203B41FA5}">
                      <a16:colId xmlns:a16="http://schemas.microsoft.com/office/drawing/2014/main" val="20002"/>
                    </a:ext>
                  </a:extLst>
                </a:gridCol>
                <a:gridCol w="187340">
                  <a:extLst>
                    <a:ext uri="{9D8B030D-6E8A-4147-A177-3AD203B41FA5}">
                      <a16:colId xmlns:a16="http://schemas.microsoft.com/office/drawing/2014/main" val="20003"/>
                    </a:ext>
                  </a:extLst>
                </a:gridCol>
                <a:gridCol w="936702">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smtClean="0">
                          <a:solidFill>
                            <a:schemeClr val="bg1"/>
                          </a:solidFill>
                          <a:latin typeface="Arial" charset="0"/>
                          <a:ea typeface="Arial" charset="0"/>
                        </a:rPr>
                        <a:t>ROI: Return on Investment</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smtClean="0">
                          <a:latin typeface="Arial" charset="0"/>
                          <a:ea typeface="Arial" charset="0"/>
                        </a:rPr>
                        <a:t>$7,230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smtClean="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Arial" charset="0"/>
                          <a:ea typeface="Arial" charset="0"/>
                          <a:cs typeface="Arial" charset="0"/>
                        </a:rPr>
                        <a:t>136%</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$1.36</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4048">
                <a:tc>
                  <a:txBody>
                    <a:bodyPr/>
                    <a:lstStyle/>
                    <a:p>
                      <a:pPr marL="0" marR="0" algn="ctr">
                        <a:spcBef>
                          <a:spcPts val="0"/>
                        </a:spcBef>
                        <a:spcAft>
                          <a:spcPts val="0"/>
                        </a:spcAft>
                      </a:pPr>
                      <a:r>
                        <a:rPr lang="en-US" sz="1400" dirty="0" smtClean="0">
                          <a:latin typeface="Arial" charset="0"/>
                          <a:ea typeface="Arial" charset="0"/>
                        </a:rPr>
                        <a:t>$5,295.27</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338474934"/>
              </p:ext>
            </p:extLst>
          </p:nvPr>
        </p:nvGraphicFramePr>
        <p:xfrm>
          <a:off x="4754881" y="4636008"/>
          <a:ext cx="3840479" cy="926592"/>
        </p:xfrm>
        <a:graphic>
          <a:graphicData uri="http://schemas.openxmlformats.org/drawingml/2006/table">
            <a:tbl>
              <a:tblPr/>
              <a:tblGrid>
                <a:gridCol w="1592033">
                  <a:extLst>
                    <a:ext uri="{9D8B030D-6E8A-4147-A177-3AD203B41FA5}">
                      <a16:colId xmlns:a16="http://schemas.microsoft.com/office/drawing/2014/main" val="20000"/>
                    </a:ext>
                  </a:extLst>
                </a:gridCol>
                <a:gridCol w="187370">
                  <a:extLst>
                    <a:ext uri="{9D8B030D-6E8A-4147-A177-3AD203B41FA5}">
                      <a16:colId xmlns:a16="http://schemas.microsoft.com/office/drawing/2014/main" val="20001"/>
                    </a:ext>
                  </a:extLst>
                </a:gridCol>
                <a:gridCol w="936853">
                  <a:extLst>
                    <a:ext uri="{9D8B030D-6E8A-4147-A177-3AD203B41FA5}">
                      <a16:colId xmlns:a16="http://schemas.microsoft.com/office/drawing/2014/main" val="20002"/>
                    </a:ext>
                  </a:extLst>
                </a:gridCol>
                <a:gridCol w="187370">
                  <a:extLst>
                    <a:ext uri="{9D8B030D-6E8A-4147-A177-3AD203B41FA5}">
                      <a16:colId xmlns:a16="http://schemas.microsoft.com/office/drawing/2014/main" val="20003"/>
                    </a:ext>
                  </a:extLst>
                </a:gridCol>
                <a:gridCol w="936853">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smtClean="0">
                          <a:solidFill>
                            <a:schemeClr val="bg1"/>
                          </a:solidFill>
                          <a:latin typeface="Arial" charset="0"/>
                          <a:ea typeface="Arial" charset="0"/>
                        </a:rPr>
                        <a:t>ROS:</a:t>
                      </a:r>
                      <a:r>
                        <a:rPr lang="en-US" sz="1400" b="1" baseline="0" dirty="0" smtClean="0">
                          <a:solidFill>
                            <a:schemeClr val="bg1"/>
                          </a:solidFill>
                          <a:latin typeface="Arial" charset="0"/>
                          <a:ea typeface="Arial" charset="0"/>
                        </a:rPr>
                        <a:t> Return on Sales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347472">
                <a:tc>
                  <a:txBody>
                    <a:bodyPr/>
                    <a:lstStyle/>
                    <a:p>
                      <a:pPr marL="0" marR="0" algn="ctr">
                        <a:spcBef>
                          <a:spcPts val="0"/>
                        </a:spcBef>
                        <a:spcAft>
                          <a:spcPts val="0"/>
                        </a:spcAft>
                      </a:pPr>
                      <a:r>
                        <a:rPr lang="en-US" sz="1400" dirty="0" smtClean="0">
                          <a:latin typeface="Arial" charset="0"/>
                          <a:ea typeface="Arial" charset="0"/>
                        </a:rPr>
                        <a:t>$7,230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smtClean="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smtClean="0">
                          <a:latin typeface="Arial" charset="0"/>
                          <a:ea typeface="Arial" charset="0"/>
                        </a:rPr>
                        <a:t>21%</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$.21</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04800">
                <a:tc>
                  <a:txBody>
                    <a:bodyPr/>
                    <a:lstStyle/>
                    <a:p>
                      <a:pPr marL="0" marR="0" algn="ctr">
                        <a:spcBef>
                          <a:spcPts val="0"/>
                        </a:spcBef>
                        <a:spcAft>
                          <a:spcPts val="0"/>
                        </a:spcAft>
                      </a:pPr>
                      <a:r>
                        <a:rPr lang="en-US" sz="1600" dirty="0" smtClean="0">
                          <a:latin typeface="Arial" charset="0"/>
                          <a:ea typeface="Arial" charset="0"/>
                        </a:rPr>
                        <a:t>$33,900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9" name="Title 1"/>
          <p:cNvSpPr txBox="1">
            <a:spLocks/>
          </p:cNvSpPr>
          <p:nvPr/>
        </p:nvSpPr>
        <p:spPr>
          <a:xfrm>
            <a:off x="457200" y="152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Arial" charset="0"/>
                <a:ea typeface="+mj-ea"/>
                <a:cs typeface="+mj-cs"/>
              </a:defRPr>
            </a:lvl1pPr>
          </a:lstStyle>
          <a:p>
            <a:r>
              <a:rPr lang="en-US" sz="4000" dirty="0" smtClean="0">
                <a:solidFill>
                  <a:schemeClr val="bg1">
                    <a:lumMod val="75000"/>
                    <a:lumOff val="25000"/>
                  </a:schemeClr>
                </a:solidFill>
              </a:rPr>
              <a:t>Start-up Funds</a:t>
            </a:r>
            <a:endParaRPr lang="en-US" sz="4000" dirty="0">
              <a:solidFill>
                <a:schemeClr val="bg1">
                  <a:lumMod val="75000"/>
                  <a:lumOff val="25000"/>
                </a:schemeClr>
              </a:solidFill>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346525"/>
          </a:xfrm>
        </p:spPr>
        <p:txBody>
          <a:bodyPr>
            <a:normAutofit/>
          </a:bodyPr>
          <a:lstStyle/>
          <a:p>
            <a:pPr>
              <a:buClr>
                <a:schemeClr val="tx1">
                  <a:lumMod val="75000"/>
                  <a:lumOff val="25000"/>
                </a:schemeClr>
              </a:buClr>
              <a:buFont typeface="Wingdings" panose="05000000000000000000" pitchFamily="2" charset="2"/>
              <a:buChar char="§"/>
            </a:pPr>
            <a:r>
              <a:rPr lang="en-US" sz="2400" dirty="0" smtClean="0">
                <a:solidFill>
                  <a:schemeClr val="tx1">
                    <a:lumMod val="75000"/>
                    <a:lumOff val="25000"/>
                  </a:schemeClr>
                </a:solidFill>
                <a:latin typeface="Century Gothic" panose="020B0502020202020204" pitchFamily="34" charset="0"/>
              </a:rPr>
              <a:t>Future plans: </a:t>
            </a:r>
          </a:p>
          <a:p>
            <a:pPr lvl="1">
              <a:buClr>
                <a:schemeClr val="tx1">
                  <a:lumMod val="75000"/>
                  <a:lumOff val="25000"/>
                </a:schemeClr>
              </a:buClr>
              <a:buFont typeface="Wingdings" panose="05000000000000000000" pitchFamily="2" charset="2"/>
              <a:buChar char="§"/>
            </a:pPr>
            <a:r>
              <a:rPr lang="en-US" sz="2400" dirty="0" smtClean="0">
                <a:solidFill>
                  <a:schemeClr val="tx1">
                    <a:lumMod val="75000"/>
                    <a:lumOff val="25000"/>
                  </a:schemeClr>
                </a:solidFill>
                <a:latin typeface="Century Gothic" panose="020B0502020202020204" pitchFamily="34" charset="0"/>
              </a:rPr>
              <a:t>We will be able to have our own farm</a:t>
            </a:r>
          </a:p>
          <a:p>
            <a:pPr lvl="1">
              <a:buClr>
                <a:schemeClr val="tx1">
                  <a:lumMod val="75000"/>
                  <a:lumOff val="25000"/>
                </a:schemeClr>
              </a:buClr>
              <a:buFont typeface="Wingdings" panose="05000000000000000000" pitchFamily="2" charset="2"/>
              <a:buChar char="§"/>
            </a:pPr>
            <a:r>
              <a:rPr lang="en-US" sz="2400" dirty="0" smtClean="0">
                <a:solidFill>
                  <a:schemeClr val="tx1">
                    <a:lumMod val="75000"/>
                    <a:lumOff val="25000"/>
                  </a:schemeClr>
                </a:solidFill>
                <a:latin typeface="Century Gothic" panose="020B0502020202020204" pitchFamily="34" charset="0"/>
              </a:rPr>
              <a:t>To expand to different flavors of </a:t>
            </a:r>
            <a:r>
              <a:rPr lang="en-US" sz="2400" dirty="0" err="1" smtClean="0">
                <a:solidFill>
                  <a:schemeClr val="tx1">
                    <a:lumMod val="75000"/>
                    <a:lumOff val="25000"/>
                  </a:schemeClr>
                </a:solidFill>
                <a:latin typeface="Century Gothic" panose="020B0502020202020204" pitchFamily="34" charset="0"/>
              </a:rPr>
              <a:t>moringa</a:t>
            </a:r>
            <a:r>
              <a:rPr lang="en-US" sz="2400" dirty="0" smtClean="0">
                <a:solidFill>
                  <a:schemeClr val="tx1">
                    <a:lumMod val="75000"/>
                    <a:lumOff val="25000"/>
                  </a:schemeClr>
                </a:solidFill>
                <a:latin typeface="Century Gothic" panose="020B0502020202020204" pitchFamily="34" charset="0"/>
              </a:rPr>
              <a:t> tea</a:t>
            </a:r>
          </a:p>
          <a:p>
            <a:pPr>
              <a:buClr>
                <a:schemeClr val="tx1">
                  <a:lumMod val="75000"/>
                  <a:lumOff val="25000"/>
                </a:schemeClr>
              </a:buClr>
              <a:buFont typeface="Wingdings" panose="05000000000000000000" pitchFamily="2" charset="2"/>
              <a:buChar char="§"/>
            </a:pPr>
            <a:endParaRPr lang="en-US" sz="2400" dirty="0" smtClean="0">
              <a:solidFill>
                <a:schemeClr val="tx1">
                  <a:lumMod val="75000"/>
                  <a:lumOff val="25000"/>
                </a:schemeClr>
              </a:solidFill>
              <a:latin typeface="Century Gothic" panose="020B0502020202020204" pitchFamily="34" charset="0"/>
            </a:endParaRPr>
          </a:p>
          <a:p>
            <a:pPr marL="0" indent="0">
              <a:buClr>
                <a:schemeClr val="tx1">
                  <a:lumMod val="75000"/>
                  <a:lumOff val="25000"/>
                </a:schemeClr>
              </a:buClr>
              <a:buNone/>
            </a:pPr>
            <a:endParaRPr lang="en-US" sz="2400" dirty="0" smtClean="0">
              <a:solidFill>
                <a:schemeClr val="tx1">
                  <a:lumMod val="75000"/>
                  <a:lumOff val="25000"/>
                </a:schemeClr>
              </a:solidFill>
              <a:latin typeface="Century Gothic" panose="020B0502020202020204" pitchFamily="34" charset="0"/>
            </a:endParaRPr>
          </a:p>
          <a:p>
            <a:pPr>
              <a:buClr>
                <a:schemeClr val="tx1">
                  <a:lumMod val="75000"/>
                  <a:lumOff val="25000"/>
                </a:schemeClr>
              </a:buClr>
              <a:buFont typeface="Wingdings" panose="05000000000000000000" pitchFamily="2" charset="2"/>
              <a:buChar char="§"/>
            </a:pPr>
            <a:r>
              <a:rPr lang="en-US" sz="2400" dirty="0" smtClean="0">
                <a:solidFill>
                  <a:schemeClr val="tx1">
                    <a:lumMod val="75000"/>
                    <a:lumOff val="25000"/>
                  </a:schemeClr>
                </a:solidFill>
                <a:latin typeface="Century Gothic" panose="020B0502020202020204" pitchFamily="34" charset="0"/>
              </a:rPr>
              <a:t>Philanthropy: </a:t>
            </a:r>
          </a:p>
          <a:p>
            <a:pPr lvl="1">
              <a:buClr>
                <a:schemeClr val="tx1">
                  <a:lumMod val="75000"/>
                  <a:lumOff val="25000"/>
                </a:schemeClr>
              </a:buClr>
              <a:buFont typeface="Wingdings" panose="05000000000000000000" pitchFamily="2" charset="2"/>
              <a:buChar char="§"/>
            </a:pPr>
            <a:r>
              <a:rPr lang="en-US" sz="2400" dirty="0" smtClean="0">
                <a:solidFill>
                  <a:schemeClr val="tx1">
                    <a:lumMod val="75000"/>
                    <a:lumOff val="25000"/>
                  </a:schemeClr>
                </a:solidFill>
                <a:latin typeface="Century Gothic" panose="020B0502020202020204" pitchFamily="34" charset="0"/>
              </a:rPr>
              <a:t>We </a:t>
            </a:r>
            <a:r>
              <a:rPr lang="en-US" sz="2400" dirty="0">
                <a:solidFill>
                  <a:schemeClr val="tx1">
                    <a:lumMod val="75000"/>
                    <a:lumOff val="25000"/>
                  </a:schemeClr>
                </a:solidFill>
                <a:latin typeface="Century Gothic" panose="020B0502020202020204" pitchFamily="34" charset="0"/>
              </a:rPr>
              <a:t>will donate 5% of our profits to the American Diabetes Association</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49825" y="10779153"/>
            <a:ext cx="3413760" cy="307239"/>
          </a:xfrm>
          <a:prstGeom prst="rect">
            <a:avLst/>
          </a:prstGeom>
        </p:spPr>
      </p:pic>
      <p:sp>
        <p:nvSpPr>
          <p:cNvPr id="9" name="Title 1"/>
          <p:cNvSpPr>
            <a:spLocks noGrp="1"/>
          </p:cNvSpPr>
          <p:nvPr>
            <p:ph type="title"/>
          </p:nvPr>
        </p:nvSpPr>
        <p:spPr>
          <a:xfrm>
            <a:off x="457200" y="152400"/>
            <a:ext cx="8229600" cy="1143000"/>
          </a:xfrm>
        </p:spPr>
        <p:txBody>
          <a:bodyPr>
            <a:normAutofit/>
          </a:bodyPr>
          <a:lstStyle/>
          <a:p>
            <a:r>
              <a:rPr lang="en-US" sz="4000" dirty="0" smtClean="0">
                <a:solidFill>
                  <a:schemeClr val="tx1">
                    <a:lumMod val="75000"/>
                    <a:lumOff val="25000"/>
                  </a:schemeClr>
                </a:solidFill>
                <a:latin typeface="Century Gothic" panose="020B0502020202020204" pitchFamily="34" charset="0"/>
              </a:rPr>
              <a:t>Future </a:t>
            </a:r>
            <a:r>
              <a:rPr lang="en-US" sz="4000" dirty="0">
                <a:solidFill>
                  <a:schemeClr val="tx1">
                    <a:lumMod val="75000"/>
                    <a:lumOff val="25000"/>
                  </a:schemeClr>
                </a:solidFill>
                <a:latin typeface="Century Gothic" panose="020B0502020202020204" pitchFamily="34" charset="0"/>
              </a:rPr>
              <a:t>Plans / </a:t>
            </a:r>
            <a:r>
              <a:rPr lang="en-US" sz="4000" dirty="0" smtClean="0">
                <a:solidFill>
                  <a:schemeClr val="tx1">
                    <a:lumMod val="75000"/>
                    <a:lumOff val="25000"/>
                  </a:schemeClr>
                </a:solidFill>
                <a:latin typeface="Century Gothic" panose="020B0502020202020204" pitchFamily="34" charset="0"/>
              </a:rPr>
              <a:t>Philanthropy</a:t>
            </a:r>
            <a:endParaRPr lang="en-US" sz="4000" dirty="0">
              <a:solidFill>
                <a:schemeClr val="tx1">
                  <a:lumMod val="75000"/>
                  <a:lumOff val="25000"/>
                </a:schemeClr>
              </a:solidFill>
              <a:latin typeface="Century Gothic" panose="020B0502020202020204" pitchFamily="34" charset="0"/>
            </a:endParaRP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pic>
        <p:nvPicPr>
          <p:cNvPr id="10" name="Picture 2" descr="American Diabetes Associ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4876800"/>
            <a:ext cx="2143125" cy="60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6114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6" name="Rectangle 5"/>
          <p:cNvSpPr/>
          <p:nvPr/>
        </p:nvSpPr>
        <p:spPr>
          <a:xfrm>
            <a:off x="1371600" y="1828800"/>
            <a:ext cx="6192715" cy="3352800"/>
          </a:xfrm>
          <a:prstGeom prst="rect">
            <a:avLst/>
          </a:prstGeom>
          <a:solidFill>
            <a:schemeClr val="accent2">
              <a:lumMod val="7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US" sz="2800" b="1" dirty="0">
                <a:solidFill>
                  <a:schemeClr val="tx1"/>
                </a:solidFill>
                <a:latin typeface="Myriad Web Pro" pitchFamily="34" charset="0"/>
                <a:ea typeface="+mj-ea"/>
                <a:cs typeface="+mj-cs"/>
              </a:rPr>
              <a:t>Thank you for your </a:t>
            </a:r>
            <a:r>
              <a:rPr lang="en-US" sz="2800" b="1" dirty="0" smtClean="0">
                <a:solidFill>
                  <a:schemeClr val="tx1"/>
                </a:solidFill>
                <a:latin typeface="Myriad Web Pro" pitchFamily="34" charset="0"/>
                <a:ea typeface="+mj-ea"/>
                <a:cs typeface="+mj-cs"/>
              </a:rPr>
              <a:t>consideration</a:t>
            </a:r>
            <a:r>
              <a:rPr lang="en-US" sz="2800" b="1" dirty="0" smtClean="0">
                <a:solidFill>
                  <a:schemeClr val="bg1"/>
                </a:solidFill>
                <a:latin typeface="Myriad Web Pro" pitchFamily="34" charset="0"/>
                <a:ea typeface="+mj-ea"/>
                <a:cs typeface="+mj-cs"/>
              </a:rPr>
              <a:t> </a:t>
            </a:r>
            <a:r>
              <a:rPr lang="en-US" sz="2800" b="1" dirty="0" smtClean="0">
                <a:solidFill>
                  <a:schemeClr val="tx1"/>
                </a:solidFill>
                <a:latin typeface="Myriad Web Pro" pitchFamily="34" charset="0"/>
                <a:ea typeface="+mj-ea"/>
                <a:cs typeface="+mj-cs"/>
              </a:rPr>
              <a:t>of</a:t>
            </a:r>
            <a:r>
              <a:rPr lang="en-US" sz="2800" b="1" dirty="0" smtClean="0">
                <a:solidFill>
                  <a:schemeClr val="bg1"/>
                </a:solidFill>
                <a:latin typeface="Myriad Web Pro" pitchFamily="34" charset="0"/>
                <a:ea typeface="+mj-ea"/>
                <a:cs typeface="+mj-cs"/>
              </a:rPr>
              <a:t/>
            </a:r>
            <a:br>
              <a:rPr lang="en-US" sz="2800" b="1" dirty="0" smtClean="0">
                <a:solidFill>
                  <a:schemeClr val="bg1"/>
                </a:solidFill>
                <a:latin typeface="Myriad Web Pro" pitchFamily="34" charset="0"/>
                <a:ea typeface="+mj-ea"/>
                <a:cs typeface="+mj-cs"/>
              </a:rPr>
            </a:br>
            <a:endParaRPr lang="en-US" sz="2800" b="1" dirty="0" smtClean="0">
              <a:solidFill>
                <a:schemeClr val="bg1"/>
              </a:solidFill>
              <a:latin typeface="Myriad Web Pro" pitchFamily="34" charset="0"/>
              <a:ea typeface="+mj-ea"/>
              <a:cs typeface="+mj-cs"/>
            </a:endParaRPr>
          </a:p>
          <a:p>
            <a:pPr algn="ctr">
              <a:defRPr/>
            </a:pPr>
            <a:r>
              <a:rPr lang="en-US" sz="4000" b="1" i="1" dirty="0" err="1" smtClean="0">
                <a:solidFill>
                  <a:schemeClr val="tx1"/>
                </a:solidFill>
                <a:latin typeface="Myriad Web Pro" pitchFamily="34" charset="0"/>
                <a:ea typeface="+mj-ea"/>
                <a:cs typeface="+mj-cs"/>
              </a:rPr>
              <a:t>Neccesi</a:t>
            </a:r>
            <a:r>
              <a:rPr lang="en-US" sz="4000" b="1" i="1" dirty="0" smtClean="0">
                <a:solidFill>
                  <a:schemeClr val="tx1"/>
                </a:solidFill>
                <a:latin typeface="Myriad Web Pro" pitchFamily="34" charset="0"/>
                <a:ea typeface="+mj-ea"/>
                <a:cs typeface="+mj-cs"/>
              </a:rPr>
              <a:t>-tea, LLC</a:t>
            </a:r>
            <a:endParaRPr lang="en-US" sz="2800" b="1" i="1" dirty="0">
              <a:solidFill>
                <a:schemeClr val="tx1"/>
              </a:solidFill>
              <a:latin typeface="Myriad Web Pro" pitchFamily="34" charset="0"/>
              <a:ea typeface="+mj-ea"/>
              <a:cs typeface="+mj-cs"/>
            </a:endParaRPr>
          </a:p>
        </p:txBody>
      </p:sp>
      <p:sp>
        <p:nvSpPr>
          <p:cNvPr id="5" name="TextBox 4"/>
          <p:cNvSpPr txBox="1"/>
          <p:nvPr/>
        </p:nvSpPr>
        <p:spPr>
          <a:xfrm>
            <a:off x="1468315" y="686499"/>
            <a:ext cx="6096000" cy="477054"/>
          </a:xfrm>
          <a:prstGeom prst="rect">
            <a:avLst/>
          </a:prstGeom>
          <a:noFill/>
        </p:spPr>
        <p:txBody>
          <a:bodyPr wrap="square" rtlCol="0">
            <a:spAutoFit/>
          </a:bodyPr>
          <a:lstStyle/>
          <a:p>
            <a:r>
              <a:rPr lang="en-US" sz="2500" dirty="0" smtClean="0">
                <a:solidFill>
                  <a:schemeClr val="bg1"/>
                </a:solidFill>
              </a:rPr>
              <a:t>“</a:t>
            </a:r>
            <a:r>
              <a:rPr lang="en-US" sz="2500" dirty="0">
                <a:solidFill>
                  <a:schemeClr val="bg1"/>
                </a:solidFill>
              </a:rPr>
              <a:t>E</a:t>
            </a:r>
            <a:r>
              <a:rPr lang="en-US" sz="2500" dirty="0" smtClean="0">
                <a:solidFill>
                  <a:schemeClr val="bg1"/>
                </a:solidFill>
              </a:rPr>
              <a:t>verything you need, all in one leaf”</a:t>
            </a:r>
            <a:endParaRPr lang="en-US" sz="2500" dirty="0">
              <a:solidFill>
                <a:schemeClr val="bg1"/>
              </a:solidFill>
            </a:endParaRPr>
          </a:p>
        </p:txBody>
      </p:sp>
      <p:sp>
        <p:nvSpPr>
          <p:cNvPr id="2" name="TextBox 1"/>
          <p:cNvSpPr txBox="1"/>
          <p:nvPr/>
        </p:nvSpPr>
        <p:spPr>
          <a:xfrm>
            <a:off x="2000982" y="4979863"/>
            <a:ext cx="5030665" cy="923330"/>
          </a:xfrm>
          <a:prstGeom prst="rect">
            <a:avLst/>
          </a:prstGeom>
          <a:noFill/>
        </p:spPr>
        <p:txBody>
          <a:bodyPr wrap="square" rtlCol="0">
            <a:spAutoFit/>
          </a:bodyPr>
          <a:lstStyle/>
          <a:p>
            <a:endParaRPr lang="en-US" dirty="0" smtClean="0">
              <a:solidFill>
                <a:schemeClr val="bg1"/>
              </a:solidFill>
            </a:endParaRPr>
          </a:p>
          <a:p>
            <a:pPr algn="ctr"/>
            <a:r>
              <a:rPr lang="en-US" dirty="0" smtClean="0">
                <a:solidFill>
                  <a:schemeClr val="bg1"/>
                </a:solidFill>
              </a:rPr>
              <a:t>Contact us at </a:t>
            </a:r>
            <a:r>
              <a:rPr lang="en-US" dirty="0" smtClean="0">
                <a:solidFill>
                  <a:schemeClr val="bg1"/>
                </a:solidFill>
                <a:hlinkClick r:id="rId4"/>
              </a:rPr>
              <a:t>necessiteallc@gmail.com</a:t>
            </a:r>
            <a:endParaRPr lang="en-US" dirty="0" smtClean="0">
              <a:solidFill>
                <a:schemeClr val="bg1"/>
              </a:solidFill>
            </a:endParaRPr>
          </a:p>
          <a:p>
            <a:pPr algn="ctr"/>
            <a:r>
              <a:rPr lang="en-US" dirty="0" smtClean="0">
                <a:solidFill>
                  <a:schemeClr val="bg1"/>
                </a:solidFill>
              </a:rPr>
              <a:t>Our </a:t>
            </a:r>
            <a:r>
              <a:rPr lang="en-US" dirty="0">
                <a:solidFill>
                  <a:schemeClr val="bg1"/>
                </a:solidFill>
              </a:rPr>
              <a:t>website is coming soon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81989" r="-81989"/>
          <a:stretch/>
        </p:blipFill>
        <p:spPr>
          <a:xfrm>
            <a:off x="7498080" y="6069676"/>
            <a:ext cx="9144000" cy="822960"/>
          </a:xfrm>
          <a:prstGeom prst="rect">
            <a:avLst/>
          </a:prstGeom>
        </p:spPr>
      </p:pic>
      <p:sp>
        <p:nvSpPr>
          <p:cNvPr id="2" name="Title 1"/>
          <p:cNvSpPr>
            <a:spLocks noGrp="1"/>
          </p:cNvSpPr>
          <p:nvPr>
            <p:ph type="ctrTitle"/>
          </p:nvPr>
        </p:nvSpPr>
        <p:spPr/>
        <p:txBody>
          <a:bodyPr/>
          <a:lstStyle/>
          <a:p>
            <a:r>
              <a:rPr lang="en-US" dirty="0" err="1" smtClean="0">
                <a:solidFill>
                  <a:schemeClr val="bg1">
                    <a:lumMod val="75000"/>
                    <a:lumOff val="25000"/>
                  </a:schemeClr>
                </a:solidFill>
                <a:effectLst/>
              </a:rPr>
              <a:t>Necessi</a:t>
            </a:r>
            <a:r>
              <a:rPr lang="en-US" dirty="0" smtClean="0">
                <a:solidFill>
                  <a:schemeClr val="bg1">
                    <a:lumMod val="75000"/>
                    <a:lumOff val="25000"/>
                  </a:schemeClr>
                </a:solidFill>
                <a:effectLst/>
              </a:rPr>
              <a:t>-tea LLC</a:t>
            </a:r>
            <a:endParaRPr lang="en-US" dirty="0">
              <a:solidFill>
                <a:schemeClr val="bg1">
                  <a:lumMod val="75000"/>
                  <a:lumOff val="25000"/>
                </a:schemeClr>
              </a:solidFill>
              <a:effectLst/>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3886201" y="4114800"/>
            <a:ext cx="1371600" cy="1371600"/>
          </a:xfrm>
          <a:prstGeom prst="rect">
            <a:avLst/>
          </a:prstGeom>
        </p:spPr>
      </p:pic>
      <p:sp>
        <p:nvSpPr>
          <p:cNvPr id="7" name="TextBox 6"/>
          <p:cNvSpPr txBox="1"/>
          <p:nvPr/>
        </p:nvSpPr>
        <p:spPr>
          <a:xfrm>
            <a:off x="1447800" y="3733800"/>
            <a:ext cx="5943600" cy="369332"/>
          </a:xfrm>
          <a:prstGeom prst="rect">
            <a:avLst/>
          </a:prstGeom>
          <a:noFill/>
        </p:spPr>
        <p:txBody>
          <a:bodyPr wrap="square" rtlCol="0">
            <a:spAutoFit/>
          </a:bodyPr>
          <a:lstStyle/>
          <a:p>
            <a:pPr algn="ctr"/>
            <a:r>
              <a:rPr lang="en-US" dirty="0" smtClean="0">
                <a:solidFill>
                  <a:schemeClr val="bg1">
                    <a:lumMod val="75000"/>
                    <a:lumOff val="25000"/>
                  </a:schemeClr>
                </a:solidFill>
              </a:rPr>
              <a:t>Pearce Cannon &amp; Nick Nguyen</a:t>
            </a:r>
            <a:endParaRPr lang="en-US" dirty="0">
              <a:solidFill>
                <a:schemeClr val="bg1">
                  <a:lumMod val="75000"/>
                  <a:lumOff val="25000"/>
                </a:schemeClr>
              </a:solidFill>
            </a:endParaRPr>
          </a:p>
        </p:txBody>
      </p:sp>
    </p:spTree>
    <p:extLst>
      <p:ext uri="{BB962C8B-B14F-4D97-AF65-F5344CB8AC3E}">
        <p14:creationId xmlns:p14="http://schemas.microsoft.com/office/powerpoint/2010/main" val="329066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dirty="0" smtClean="0">
                <a:solidFill>
                  <a:schemeClr val="bg1">
                    <a:lumMod val="75000"/>
                    <a:lumOff val="25000"/>
                  </a:schemeClr>
                </a:solidFill>
              </a:rPr>
              <a:t>What is the </a:t>
            </a:r>
            <a:r>
              <a:rPr lang="en-US" b="1" dirty="0" smtClean="0">
                <a:solidFill>
                  <a:schemeClr val="bg1">
                    <a:lumMod val="75000"/>
                    <a:lumOff val="25000"/>
                  </a:schemeClr>
                </a:solidFill>
              </a:rPr>
              <a:t>Problem</a:t>
            </a:r>
            <a:r>
              <a:rPr lang="en-US" dirty="0" smtClean="0">
                <a:solidFill>
                  <a:schemeClr val="bg1">
                    <a:lumMod val="75000"/>
                    <a:lumOff val="25000"/>
                  </a:schemeClr>
                </a:solidFill>
              </a:rPr>
              <a:t>?</a:t>
            </a:r>
            <a:endParaRPr lang="en-US" sz="4000" dirty="0"/>
          </a:p>
        </p:txBody>
      </p:sp>
      <p:sp>
        <p:nvSpPr>
          <p:cNvPr id="3" name="Content Placeholder 2"/>
          <p:cNvSpPr>
            <a:spLocks noGrp="1"/>
          </p:cNvSpPr>
          <p:nvPr>
            <p:ph sz="half" idx="1"/>
          </p:nvPr>
        </p:nvSpPr>
        <p:spPr/>
        <p:txBody>
          <a:bodyPr>
            <a:normAutofit/>
          </a:bodyPr>
          <a:lstStyle/>
          <a:p>
            <a:pPr>
              <a:buClr>
                <a:schemeClr val="bg1">
                  <a:lumMod val="75000"/>
                  <a:lumOff val="25000"/>
                </a:schemeClr>
              </a:buClr>
              <a:buFont typeface="Wingdings" panose="05000000000000000000" pitchFamily="2" charset="2"/>
              <a:buChar char="§"/>
            </a:pPr>
            <a:r>
              <a:rPr lang="en-US" sz="2200" dirty="0">
                <a:solidFill>
                  <a:schemeClr val="bg1">
                    <a:lumMod val="75000"/>
                    <a:lumOff val="25000"/>
                  </a:schemeClr>
                </a:solidFill>
              </a:rPr>
              <a:t>D</a:t>
            </a:r>
            <a:r>
              <a:rPr lang="en-US" sz="2200" dirty="0" smtClean="0">
                <a:solidFill>
                  <a:schemeClr val="bg1">
                    <a:lumMod val="75000"/>
                    <a:lumOff val="25000"/>
                  </a:schemeClr>
                </a:solidFill>
              </a:rPr>
              <a:t>on’t know about </a:t>
            </a:r>
            <a:r>
              <a:rPr lang="en-US" sz="2200" dirty="0" err="1">
                <a:solidFill>
                  <a:schemeClr val="bg1">
                    <a:lumMod val="75000"/>
                    <a:lumOff val="25000"/>
                  </a:schemeClr>
                </a:solidFill>
              </a:rPr>
              <a:t>m</a:t>
            </a:r>
            <a:r>
              <a:rPr lang="en-US" sz="2200" dirty="0" err="1" smtClean="0">
                <a:solidFill>
                  <a:schemeClr val="bg1">
                    <a:lumMod val="75000"/>
                    <a:lumOff val="25000"/>
                  </a:schemeClr>
                </a:solidFill>
              </a:rPr>
              <a:t>oringa</a:t>
            </a:r>
            <a:endParaRPr lang="en-US" sz="2200" dirty="0" smtClean="0">
              <a:solidFill>
                <a:schemeClr val="bg1">
                  <a:lumMod val="75000"/>
                  <a:lumOff val="25000"/>
                </a:schemeClr>
              </a:solidFill>
            </a:endParaRP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Need a healthy alternative </a:t>
            </a:r>
          </a:p>
          <a:p>
            <a:pPr>
              <a:buClr>
                <a:schemeClr val="bg1">
                  <a:lumMod val="75000"/>
                  <a:lumOff val="25000"/>
                </a:schemeClr>
              </a:buClr>
              <a:buFont typeface="Wingdings" panose="05000000000000000000" pitchFamily="2" charset="2"/>
              <a:buChar char="§"/>
            </a:pPr>
            <a:r>
              <a:rPr lang="en-US" sz="2200" dirty="0">
                <a:solidFill>
                  <a:schemeClr val="bg1">
                    <a:lumMod val="75000"/>
                    <a:lumOff val="25000"/>
                  </a:schemeClr>
                </a:solidFill>
              </a:rPr>
              <a:t>D</a:t>
            </a:r>
            <a:r>
              <a:rPr lang="en-US" sz="2200" dirty="0" smtClean="0">
                <a:solidFill>
                  <a:schemeClr val="bg1">
                    <a:lumMod val="75000"/>
                    <a:lumOff val="25000"/>
                  </a:schemeClr>
                </a:solidFill>
              </a:rPr>
              <a:t>on’t know how to start </a:t>
            </a:r>
            <a:r>
              <a:rPr lang="en-US" sz="2200" dirty="0">
                <a:solidFill>
                  <a:schemeClr val="bg1">
                    <a:lumMod val="75000"/>
                    <a:lumOff val="25000"/>
                  </a:schemeClr>
                </a:solidFill>
              </a:rPr>
              <a:t>a healthy lifestyle </a:t>
            </a:r>
          </a:p>
        </p:txBody>
      </p:sp>
      <p:sp>
        <p:nvSpPr>
          <p:cNvPr id="2" name="Content Placeholder 1"/>
          <p:cNvSpPr>
            <a:spLocks noGrp="1"/>
          </p:cNvSpPr>
          <p:nvPr>
            <p:ph sz="half" idx="2"/>
          </p:nvPr>
        </p:nvSpPr>
        <p:spPr/>
        <p:txBody>
          <a:bodyPr/>
          <a:lstStyle/>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026" name="Picture 2" descr="Image result for moringa te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4880" y="2103120"/>
            <a:ext cx="3733800" cy="2797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dirty="0" smtClean="0">
                <a:solidFill>
                  <a:schemeClr val="bg1">
                    <a:lumMod val="75000"/>
                    <a:lumOff val="25000"/>
                  </a:schemeClr>
                </a:solidFill>
              </a:rPr>
              <a:t>Solution</a:t>
            </a:r>
            <a:endParaRPr lang="en-US" sz="4000" dirty="0">
              <a:solidFill>
                <a:schemeClr val="bg1">
                  <a:lumMod val="75000"/>
                  <a:lumOff val="25000"/>
                </a:schemeClr>
              </a:solidFill>
            </a:endParaRPr>
          </a:p>
        </p:txBody>
      </p:sp>
      <p:sp>
        <p:nvSpPr>
          <p:cNvPr id="3" name="Content Placeholder 2"/>
          <p:cNvSpPr>
            <a:spLocks noGrp="1"/>
          </p:cNvSpPr>
          <p:nvPr>
            <p:ph idx="1"/>
          </p:nvPr>
        </p:nvSpPr>
        <p:spPr>
          <a:xfrm>
            <a:off x="457200" y="1600200"/>
            <a:ext cx="8229600" cy="4346525"/>
          </a:xfrm>
        </p:spPr>
        <p:txBody>
          <a:bodyPr>
            <a:normAutofit/>
          </a:bodyPr>
          <a:lstStyle/>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Provide alternative for unhealthy food/drink</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Make </a:t>
            </a:r>
            <a:r>
              <a:rPr lang="en-US" sz="2200" dirty="0" err="1" smtClean="0">
                <a:solidFill>
                  <a:schemeClr val="bg1">
                    <a:lumMod val="75000"/>
                    <a:lumOff val="25000"/>
                  </a:schemeClr>
                </a:solidFill>
              </a:rPr>
              <a:t>moringa</a:t>
            </a:r>
            <a:r>
              <a:rPr lang="en-US" sz="2200" dirty="0" smtClean="0">
                <a:solidFill>
                  <a:schemeClr val="bg1">
                    <a:lumMod val="75000"/>
                    <a:lumOff val="25000"/>
                  </a:schemeClr>
                </a:solidFill>
              </a:rPr>
              <a:t> accessible and available</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Huge health benefits</a:t>
            </a:r>
          </a:p>
          <a:p>
            <a:pPr>
              <a:buClr>
                <a:schemeClr val="bg1">
                  <a:lumMod val="75000"/>
                  <a:lumOff val="25000"/>
                </a:schemeClr>
              </a:buClr>
              <a:buFont typeface="Wingdings" panose="05000000000000000000" pitchFamily="2" charset="2"/>
              <a:buChar char="§"/>
            </a:pPr>
            <a:r>
              <a:rPr lang="en-US" sz="2200" dirty="0" smtClean="0">
                <a:solidFill>
                  <a:schemeClr val="bg1">
                    <a:lumMod val="75000"/>
                    <a:lumOff val="25000"/>
                  </a:schemeClr>
                </a:solidFill>
              </a:rPr>
              <a:t>Is used to treat a wide variety of health-related issues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err="1" smtClean="0">
                <a:solidFill>
                  <a:schemeClr val="bg1">
                    <a:lumMod val="75000"/>
                    <a:lumOff val="25000"/>
                  </a:schemeClr>
                </a:solidFill>
              </a:rPr>
              <a:t>Necessi</a:t>
            </a:r>
            <a:r>
              <a:rPr lang="en-US" sz="4000" dirty="0" smtClean="0">
                <a:solidFill>
                  <a:schemeClr val="bg1">
                    <a:lumMod val="75000"/>
                    <a:lumOff val="25000"/>
                  </a:schemeClr>
                </a:solidFill>
              </a:rPr>
              <a:t>-tea, LLC</a:t>
            </a:r>
            <a:endParaRPr lang="en-US" sz="4000" dirty="0">
              <a:solidFill>
                <a:schemeClr val="bg1">
                  <a:lumMod val="75000"/>
                  <a:lumOff val="25000"/>
                </a:schemeClr>
              </a:solidFill>
            </a:endParaRPr>
          </a:p>
        </p:txBody>
      </p:sp>
      <p:sp>
        <p:nvSpPr>
          <p:cNvPr id="3" name="Content Placeholder 2"/>
          <p:cNvSpPr>
            <a:spLocks noGrp="1"/>
          </p:cNvSpPr>
          <p:nvPr>
            <p:ph idx="1"/>
          </p:nvPr>
        </p:nvSpPr>
        <p:spPr>
          <a:xfrm>
            <a:off x="457200" y="1600200"/>
            <a:ext cx="8229600" cy="4346525"/>
          </a:xfrm>
        </p:spPr>
        <p:txBody>
          <a:bodyPr>
            <a:normAutofit/>
          </a:bodyPr>
          <a:lstStyle/>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Grown by us</a:t>
            </a:r>
          </a:p>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Extremely healthy</a:t>
            </a:r>
          </a:p>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 24/7 online store</a:t>
            </a:r>
          </a:p>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We make </a:t>
            </a:r>
            <a:r>
              <a:rPr lang="en-US" sz="2400" dirty="0" err="1" smtClean="0">
                <a:solidFill>
                  <a:schemeClr val="bg1">
                    <a:lumMod val="75000"/>
                    <a:lumOff val="25000"/>
                  </a:schemeClr>
                </a:solidFill>
              </a:rPr>
              <a:t>moringa</a:t>
            </a:r>
            <a:r>
              <a:rPr lang="en-US" sz="2400" dirty="0" smtClean="0">
                <a:solidFill>
                  <a:schemeClr val="bg1">
                    <a:lumMod val="75000"/>
                    <a:lumOff val="25000"/>
                  </a:schemeClr>
                </a:solidFill>
              </a:rPr>
              <a:t> </a:t>
            </a:r>
          </a:p>
          <a:p>
            <a:pPr marL="0" indent="0">
              <a:buClr>
                <a:schemeClr val="bg1">
                  <a:lumMod val="75000"/>
                  <a:lumOff val="25000"/>
                </a:schemeClr>
              </a:buClr>
              <a:buNone/>
            </a:pPr>
            <a:r>
              <a:rPr lang="en-US" sz="2400" dirty="0">
                <a:solidFill>
                  <a:schemeClr val="bg1">
                    <a:lumMod val="75000"/>
                    <a:lumOff val="25000"/>
                  </a:schemeClr>
                </a:solidFill>
              </a:rPr>
              <a:t> </a:t>
            </a:r>
            <a:r>
              <a:rPr lang="en-US" sz="2400" dirty="0" smtClean="0">
                <a:solidFill>
                  <a:schemeClr val="bg1">
                    <a:lumMod val="75000"/>
                    <a:lumOff val="25000"/>
                  </a:schemeClr>
                </a:solidFill>
              </a:rPr>
              <a:t> accessible</a:t>
            </a:r>
          </a:p>
          <a:p>
            <a:pPr>
              <a:buClr>
                <a:schemeClr val="bg1">
                  <a:lumMod val="75000"/>
                  <a:lumOff val="25000"/>
                </a:schemeClr>
              </a:buClr>
              <a:buFont typeface="Wingdings" panose="05000000000000000000" pitchFamily="2" charset="2"/>
              <a:buChar char="§"/>
            </a:pPr>
            <a:endParaRPr lang="en-US" sz="2400" dirty="0" smtClean="0">
              <a:solidFill>
                <a:schemeClr val="bg1">
                  <a:lumMod val="75000"/>
                  <a:lumOff val="25000"/>
                </a:schemeClr>
              </a:solidFill>
            </a:endParaRPr>
          </a:p>
          <a:p>
            <a:pPr>
              <a:buClr>
                <a:schemeClr val="bg1">
                  <a:lumMod val="75000"/>
                  <a:lumOff val="25000"/>
                </a:schemeClr>
              </a:buClr>
              <a:buFont typeface="Wingdings" panose="05000000000000000000" pitchFamily="2" charset="2"/>
              <a:buChar char="§"/>
            </a:pPr>
            <a:endParaRPr lang="en-US" sz="2400" dirty="0">
              <a:solidFill>
                <a:schemeClr val="bg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sp>
        <p:nvSpPr>
          <p:cNvPr id="13" name="Freeform 12"/>
          <p:cNvSpPr/>
          <p:nvPr/>
        </p:nvSpPr>
        <p:spPr>
          <a:xfrm>
            <a:off x="-3094299" y="2992330"/>
            <a:ext cx="319048" cy="212012"/>
          </a:xfrm>
          <a:custGeom>
            <a:avLst/>
            <a:gdLst>
              <a:gd name="connsiteX0" fmla="*/ 13768 w 1141669"/>
              <a:gd name="connsiteY0" fmla="*/ 41248 h 295263"/>
              <a:gd name="connsiteX1" fmla="*/ 547168 w 1141669"/>
              <a:gd name="connsiteY1" fmla="*/ 295248 h 295263"/>
              <a:gd name="connsiteX2" fmla="*/ 1131368 w 1141669"/>
              <a:gd name="connsiteY2" fmla="*/ 28548 h 295263"/>
              <a:gd name="connsiteX3" fmla="*/ 13768 w 1141669"/>
              <a:gd name="connsiteY3" fmla="*/ 41248 h 295263"/>
            </a:gdLst>
            <a:ahLst/>
            <a:cxnLst>
              <a:cxn ang="0">
                <a:pos x="connsiteX0" y="connsiteY0"/>
              </a:cxn>
              <a:cxn ang="0">
                <a:pos x="connsiteX1" y="connsiteY1"/>
              </a:cxn>
              <a:cxn ang="0">
                <a:pos x="connsiteX2" y="connsiteY2"/>
              </a:cxn>
              <a:cxn ang="0">
                <a:pos x="connsiteX3" y="connsiteY3"/>
              </a:cxn>
            </a:cxnLst>
            <a:rect l="l" t="t" r="r" b="b"/>
            <a:pathLst>
              <a:path w="1141669" h="295263">
                <a:moveTo>
                  <a:pt x="13768" y="41248"/>
                </a:moveTo>
                <a:cubicBezTo>
                  <a:pt x="-83599" y="85698"/>
                  <a:pt x="360901" y="297365"/>
                  <a:pt x="547168" y="295248"/>
                </a:cubicBezTo>
                <a:cubicBezTo>
                  <a:pt x="733435" y="293131"/>
                  <a:pt x="1218151" y="75115"/>
                  <a:pt x="1131368" y="28548"/>
                </a:cubicBezTo>
                <a:cubicBezTo>
                  <a:pt x="1044585" y="-18019"/>
                  <a:pt x="111135" y="-3202"/>
                  <a:pt x="13768" y="4124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285015" y="3009075"/>
            <a:ext cx="319048" cy="195267"/>
          </a:xfrm>
          <a:custGeom>
            <a:avLst/>
            <a:gdLst>
              <a:gd name="connsiteX0" fmla="*/ 13768 w 1141669"/>
              <a:gd name="connsiteY0" fmla="*/ 41248 h 295263"/>
              <a:gd name="connsiteX1" fmla="*/ 547168 w 1141669"/>
              <a:gd name="connsiteY1" fmla="*/ 295248 h 295263"/>
              <a:gd name="connsiteX2" fmla="*/ 1131368 w 1141669"/>
              <a:gd name="connsiteY2" fmla="*/ 28548 h 295263"/>
              <a:gd name="connsiteX3" fmla="*/ 13768 w 1141669"/>
              <a:gd name="connsiteY3" fmla="*/ 41248 h 295263"/>
            </a:gdLst>
            <a:ahLst/>
            <a:cxnLst>
              <a:cxn ang="0">
                <a:pos x="connsiteX0" y="connsiteY0"/>
              </a:cxn>
              <a:cxn ang="0">
                <a:pos x="connsiteX1" y="connsiteY1"/>
              </a:cxn>
              <a:cxn ang="0">
                <a:pos x="connsiteX2" y="connsiteY2"/>
              </a:cxn>
              <a:cxn ang="0">
                <a:pos x="connsiteX3" y="connsiteY3"/>
              </a:cxn>
            </a:cxnLst>
            <a:rect l="l" t="t" r="r" b="b"/>
            <a:pathLst>
              <a:path w="1141669" h="295263">
                <a:moveTo>
                  <a:pt x="13768" y="41248"/>
                </a:moveTo>
                <a:cubicBezTo>
                  <a:pt x="-83599" y="85698"/>
                  <a:pt x="360901" y="297365"/>
                  <a:pt x="547168" y="295248"/>
                </a:cubicBezTo>
                <a:cubicBezTo>
                  <a:pt x="733435" y="293131"/>
                  <a:pt x="1218151" y="75115"/>
                  <a:pt x="1131368" y="28548"/>
                </a:cubicBezTo>
                <a:cubicBezTo>
                  <a:pt x="1044585" y="-18019"/>
                  <a:pt x="111135" y="-3202"/>
                  <a:pt x="13768" y="41248"/>
                </a:cubicBezTo>
                <a:close/>
              </a:path>
            </a:pathLst>
          </a:cu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moringa tre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7200" y="1444807"/>
            <a:ext cx="4038600" cy="40386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smtClean="0">
                <a:solidFill>
                  <a:schemeClr val="bg1">
                    <a:lumMod val="75000"/>
                    <a:lumOff val="25000"/>
                  </a:schemeClr>
                </a:solidFill>
              </a:rPr>
              <a:t>Mission and Social Impact</a:t>
            </a:r>
            <a:endParaRPr lang="en-US" sz="4000" dirty="0">
              <a:solidFill>
                <a:schemeClr val="bg1">
                  <a:lumMod val="75000"/>
                  <a:lumOff val="25000"/>
                </a:schemeClr>
              </a:solidFill>
            </a:endParaRPr>
          </a:p>
        </p:txBody>
      </p:sp>
      <p:sp>
        <p:nvSpPr>
          <p:cNvPr id="3" name="Content Placeholder 2"/>
          <p:cNvSpPr>
            <a:spLocks noGrp="1"/>
          </p:cNvSpPr>
          <p:nvPr>
            <p:ph idx="1"/>
          </p:nvPr>
        </p:nvSpPr>
        <p:spPr>
          <a:xfrm>
            <a:off x="457200" y="1600200"/>
            <a:ext cx="8229600" cy="4346525"/>
          </a:xfrm>
        </p:spPr>
        <p:txBody>
          <a:bodyPr>
            <a:normAutofit/>
          </a:bodyPr>
          <a:lstStyle/>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Mission Statement: Our goal is to provide people with a healthy addition or alternative to their diet</a:t>
            </a:r>
          </a:p>
          <a:p>
            <a:pPr>
              <a:buClr>
                <a:schemeClr val="bg1">
                  <a:lumMod val="75000"/>
                  <a:lumOff val="25000"/>
                </a:schemeClr>
              </a:buClr>
              <a:buFont typeface="Wingdings" panose="05000000000000000000" pitchFamily="2" charset="2"/>
              <a:buChar char="§"/>
            </a:pPr>
            <a:endParaRPr lang="en-US" sz="2400" dirty="0">
              <a:solidFill>
                <a:schemeClr val="bg1">
                  <a:lumMod val="75000"/>
                  <a:lumOff val="25000"/>
                </a:schemeClr>
              </a:solidFill>
            </a:endParaRPr>
          </a:p>
          <a:p>
            <a:pPr>
              <a:buClr>
                <a:schemeClr val="bg1">
                  <a:lumMod val="75000"/>
                  <a:lumOff val="25000"/>
                </a:schemeClr>
              </a:buClr>
              <a:buFont typeface="Wingdings" panose="05000000000000000000" pitchFamily="2" charset="2"/>
              <a:buChar char="§"/>
            </a:pPr>
            <a:r>
              <a:rPr lang="en-US" sz="2400" dirty="0" smtClean="0">
                <a:solidFill>
                  <a:schemeClr val="bg1">
                    <a:lumMod val="75000"/>
                    <a:lumOff val="25000"/>
                  </a:schemeClr>
                </a:solidFill>
              </a:rPr>
              <a:t>Social Impact: </a:t>
            </a:r>
            <a:r>
              <a:rPr lang="en-US" sz="2400" dirty="0" err="1" smtClean="0">
                <a:solidFill>
                  <a:schemeClr val="bg1">
                    <a:lumMod val="75000"/>
                    <a:lumOff val="25000"/>
                  </a:schemeClr>
                </a:solidFill>
              </a:rPr>
              <a:t>Necessi</a:t>
            </a:r>
            <a:r>
              <a:rPr lang="en-US" sz="2400" dirty="0" smtClean="0">
                <a:solidFill>
                  <a:schemeClr val="bg1">
                    <a:lumMod val="75000"/>
                    <a:lumOff val="25000"/>
                  </a:schemeClr>
                </a:solidFill>
              </a:rPr>
              <a:t>-tea will hopefully cause people to start changing to a healthier lifestyle</a:t>
            </a:r>
            <a:endParaRPr lang="en-US" sz="2400" dirty="0">
              <a:solidFill>
                <a:schemeClr val="bg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extLst>
      <p:ext uri="{BB962C8B-B14F-4D97-AF65-F5344CB8AC3E}">
        <p14:creationId xmlns:p14="http://schemas.microsoft.com/office/powerpoint/2010/main" val="20360054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p:cNvSpPr>
            <a:spLocks noGrp="1"/>
          </p:cNvSpPr>
          <p:nvPr>
            <p:ph type="title"/>
          </p:nvPr>
        </p:nvSpPr>
        <p:spPr>
          <a:xfrm>
            <a:off x="457200" y="152400"/>
            <a:ext cx="8229600" cy="1143000"/>
          </a:xfrm>
        </p:spPr>
        <p:txBody>
          <a:bodyPr>
            <a:normAutofit/>
          </a:bodyPr>
          <a:lstStyle/>
          <a:p>
            <a:r>
              <a:rPr lang="en-US" sz="4000" dirty="0" smtClean="0">
                <a:solidFill>
                  <a:schemeClr val="bg1">
                    <a:lumMod val="75000"/>
                    <a:lumOff val="25000"/>
                  </a:schemeClr>
                </a:solidFill>
              </a:rPr>
              <a:t>Business Model</a:t>
            </a:r>
            <a:endParaRPr lang="en-US" sz="4000" dirty="0">
              <a:solidFill>
                <a:schemeClr val="bg1">
                  <a:lumMod val="75000"/>
                  <a:lumOff val="25000"/>
                </a:schemeClr>
              </a:solidFill>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4081803764"/>
              </p:ext>
            </p:extLst>
          </p:nvPr>
        </p:nvGraphicFramePr>
        <p:xfrm>
          <a:off x="5181600" y="1439431"/>
          <a:ext cx="3733802" cy="4595604"/>
        </p:xfrm>
        <a:graphic>
          <a:graphicData uri="http://schemas.openxmlformats.org/drawingml/2006/table">
            <a:tbl>
              <a:tblPr firstRow="1" bandRow="1">
                <a:tableStyleId>{073A0DAA-6AF3-43AB-8588-CEC1D06C72B9}</a:tableStyleId>
              </a:tblPr>
              <a:tblGrid>
                <a:gridCol w="1866901">
                  <a:extLst>
                    <a:ext uri="{9D8B030D-6E8A-4147-A177-3AD203B41FA5}">
                      <a16:colId xmlns:a16="http://schemas.microsoft.com/office/drawing/2014/main" val="20000"/>
                    </a:ext>
                  </a:extLst>
                </a:gridCol>
                <a:gridCol w="1866901">
                  <a:extLst>
                    <a:ext uri="{9D8B030D-6E8A-4147-A177-3AD203B41FA5}">
                      <a16:colId xmlns:a16="http://schemas.microsoft.com/office/drawing/2014/main" val="20001"/>
                    </a:ext>
                  </a:extLst>
                </a:gridCol>
              </a:tblGrid>
              <a:tr h="33356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charset="0"/>
                        </a:rPr>
                        <a:t>Description</a:t>
                      </a:r>
                      <a:r>
                        <a:rPr lang="en-US" sz="1400" b="1" baseline="0" dirty="0" smtClean="0">
                          <a:latin typeface="Arial" charset="0"/>
                        </a:rPr>
                        <a:t> of Expenses</a:t>
                      </a:r>
                      <a:endParaRPr lang="en-US" sz="1400" b="1" dirty="0" smtClean="0">
                        <a:latin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pPr algn="ctr"/>
                      <a:endParaRPr lang="en-US" sz="1600" b="1" dirty="0"/>
                    </a:p>
                  </a:txBody>
                  <a:tcPr/>
                </a:tc>
                <a:extLst>
                  <a:ext uri="{0D108BD9-81ED-4DB2-BD59-A6C34878D82A}">
                    <a16:rowId xmlns:a16="http://schemas.microsoft.com/office/drawing/2014/main" val="10000"/>
                  </a:ext>
                </a:extLst>
              </a:tr>
              <a:tr h="570510">
                <a:tc>
                  <a:txBody>
                    <a:bodyPr/>
                    <a:lstStyle/>
                    <a:p>
                      <a:pPr algn="ctr"/>
                      <a:r>
                        <a:rPr lang="en-US" sz="1400" b="1" dirty="0" smtClean="0">
                          <a:latin typeface="Arial" charset="0"/>
                        </a:rPr>
                        <a:t>Variable Material Expenses</a:t>
                      </a:r>
                      <a:endParaRPr lang="en-US" sz="1400" b="1"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1" dirty="0" smtClean="0">
                          <a:latin typeface="Arial" charset="0"/>
                        </a:rPr>
                        <a:t>Total:  $.68</a:t>
                      </a:r>
                      <a:endParaRPr lang="en-US" sz="1400" b="1"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35594">
                <a:tc>
                  <a:txBody>
                    <a:bodyPr/>
                    <a:lstStyle/>
                    <a:p>
                      <a:pPr algn="ctr"/>
                      <a:r>
                        <a:rPr lang="en-US" sz="1400" b="0" dirty="0" smtClean="0">
                          <a:latin typeface="Arial" charset="0"/>
                        </a:rPr>
                        <a:t>Tea</a:t>
                      </a:r>
                      <a:r>
                        <a:rPr lang="en-US" sz="1400" b="0" baseline="0" dirty="0" smtClean="0">
                          <a:latin typeface="Arial" charset="0"/>
                        </a:rPr>
                        <a:t> box</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$0.10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35594">
                <a:tc>
                  <a:txBody>
                    <a:bodyPr/>
                    <a:lstStyle/>
                    <a:p>
                      <a:pPr algn="ctr"/>
                      <a:r>
                        <a:rPr lang="en-US" sz="1400" b="0" dirty="0" smtClean="0">
                          <a:latin typeface="Arial" charset="0"/>
                        </a:rPr>
                        <a:t>Tea</a:t>
                      </a:r>
                      <a:r>
                        <a:rPr lang="en-US" sz="1400" b="0" baseline="0" dirty="0" smtClean="0">
                          <a:latin typeface="Arial" charset="0"/>
                        </a:rPr>
                        <a:t> bags</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$0.12</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35594">
                <a:tc>
                  <a:txBody>
                    <a:bodyPr/>
                    <a:lstStyle/>
                    <a:p>
                      <a:pPr algn="ctr"/>
                      <a:r>
                        <a:rPr lang="en-US" sz="1400" b="0" dirty="0" smtClean="0">
                          <a:latin typeface="Arial" charset="0"/>
                        </a:rPr>
                        <a:t>Boxes</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$0.43</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35594">
                <a:tc>
                  <a:txBody>
                    <a:bodyPr/>
                    <a:lstStyle/>
                    <a:p>
                      <a:pPr algn="ctr"/>
                      <a:r>
                        <a:rPr lang="en-US" sz="1400" b="0" dirty="0" err="1" smtClean="0">
                          <a:latin typeface="Arial" charset="0"/>
                        </a:rPr>
                        <a:t>Moringa</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$0.03</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35594">
                <a:tc>
                  <a:txBody>
                    <a:bodyPr/>
                    <a:lstStyle/>
                    <a:p>
                      <a:pPr algn="ctr"/>
                      <a:r>
                        <a:rPr lang="en-US" sz="1400" b="1" dirty="0" smtClean="0">
                          <a:latin typeface="Arial" charset="0"/>
                        </a:rPr>
                        <a:t>Fixed Expenses</a:t>
                      </a:r>
                      <a:endParaRPr lang="en-US" sz="1400" b="1"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1" dirty="0" smtClean="0">
                          <a:latin typeface="Arial" charset="0"/>
                        </a:rPr>
                        <a:t>Total:  $1,664.00</a:t>
                      </a:r>
                      <a:endParaRPr lang="en-US" sz="1400" b="1"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35594">
                <a:tc>
                  <a:txBody>
                    <a:bodyPr/>
                    <a:lstStyle/>
                    <a:p>
                      <a:pPr algn="ctr"/>
                      <a:r>
                        <a:rPr lang="en-US" sz="1400" b="0" dirty="0" smtClean="0">
                          <a:latin typeface="Arial" charset="0"/>
                        </a:rPr>
                        <a:t>Insurance</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l"/>
                      <a:r>
                        <a:rPr lang="en-US" sz="1400" b="0" dirty="0" smtClean="0">
                          <a:latin typeface="Arial" charset="0"/>
                        </a:rPr>
                        <a:t>         $150.00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35594">
                <a:tc>
                  <a:txBody>
                    <a:bodyPr/>
                    <a:lstStyle/>
                    <a:p>
                      <a:pPr algn="ctr"/>
                      <a:r>
                        <a:rPr lang="en-US" sz="1400" b="0" dirty="0" smtClean="0">
                          <a:latin typeface="Arial" charset="0"/>
                        </a:rPr>
                        <a:t>Utilities</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$75.00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35594">
                <a:tc>
                  <a:txBody>
                    <a:bodyPr/>
                    <a:lstStyle/>
                    <a:p>
                      <a:pPr algn="ctr"/>
                      <a:r>
                        <a:rPr lang="en-US" sz="1400" b="0" dirty="0" smtClean="0">
                          <a:latin typeface="Arial" charset="0"/>
                        </a:rPr>
                        <a:t>Rent</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l"/>
                      <a:r>
                        <a:rPr lang="en-US" sz="1400" b="0" dirty="0" smtClean="0">
                          <a:latin typeface="Arial" charset="0"/>
                        </a:rPr>
                        <a:t>       $1,000.00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35594">
                <a:tc>
                  <a:txBody>
                    <a:bodyPr/>
                    <a:lstStyle/>
                    <a:p>
                      <a:pPr algn="ctr"/>
                      <a:r>
                        <a:rPr lang="en-US" sz="1400" b="0" dirty="0" smtClean="0">
                          <a:latin typeface="Arial" charset="0"/>
                        </a:rPr>
                        <a:t>Depreciation</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dirty="0" smtClean="0">
                          <a:latin typeface="Arial" charset="0"/>
                        </a:rPr>
                        <a:t>$39.00</a:t>
                      </a:r>
                      <a:endParaRPr lang="en-US" sz="1400" b="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35594">
                <a:tc>
                  <a:txBody>
                    <a:bodyPr/>
                    <a:lstStyle/>
                    <a:p>
                      <a:pPr algn="ctr"/>
                      <a:r>
                        <a:rPr lang="en-US" sz="1400" b="0" dirty="0" smtClean="0">
                          <a:latin typeface="Arial" charset="0"/>
                        </a:rPr>
                        <a:t>Advertising</a:t>
                      </a:r>
                      <a:endParaRPr lang="en-US" sz="1400" b="0" dirty="0">
                        <a:latin typeface="Arial" charset="0"/>
                      </a:endParaRPr>
                    </a:p>
                  </a:txBody>
                  <a:tcPr>
                    <a:lnL w="12700" cap="flat" cmpd="sng" algn="ctr">
                      <a:solidFill>
                        <a:schemeClr val="tx1"/>
                      </a:solidFill>
                      <a:prstDash val="solid"/>
                      <a:round/>
                      <a:headEnd type="none" w="med" len="med"/>
                      <a:tailEnd type="none" w="med" len="med"/>
                    </a:lnL>
                  </a:tcPr>
                </a:tc>
                <a:tc>
                  <a:txBody>
                    <a:bodyPr/>
                    <a:lstStyle/>
                    <a:p>
                      <a:pPr algn="ctr"/>
                      <a:r>
                        <a:rPr lang="en-US" sz="1400" b="0" i="0" dirty="0" smtClean="0">
                          <a:latin typeface="Arial" charset="0"/>
                        </a:rPr>
                        <a:t>$50.00</a:t>
                      </a:r>
                      <a:endParaRPr lang="en-US" sz="1400" b="0" i="0" dirty="0">
                        <a:latin typeface="Arial"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r h="335594">
                <a:tc>
                  <a:txBody>
                    <a:bodyPr/>
                    <a:lstStyle/>
                    <a:p>
                      <a:pPr algn="ctr"/>
                      <a:r>
                        <a:rPr lang="en-US" sz="1400" b="0" dirty="0" smtClean="0">
                          <a:latin typeface="Arial" charset="0"/>
                        </a:rPr>
                        <a:t>Salary</a:t>
                      </a:r>
                      <a:endParaRPr lang="en-US" sz="1400" b="0" dirty="0">
                        <a:latin typeface="Arial"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a:r>
                        <a:rPr lang="en-US" sz="1400" b="0" i="0" dirty="0" smtClean="0">
                          <a:latin typeface="Arial" charset="0"/>
                        </a:rPr>
                        <a:t>$350.00</a:t>
                      </a:r>
                      <a:endParaRPr lang="en-US" sz="1400" b="0" i="0" dirty="0">
                        <a:latin typeface="Arial"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graphicFrame>
        <p:nvGraphicFramePr>
          <p:cNvPr id="11" name="Content Placeholder 5"/>
          <p:cNvGraphicFramePr>
            <a:graphicFrameLocks/>
          </p:cNvGraphicFramePr>
          <p:nvPr>
            <p:extLst>
              <p:ext uri="{D42A27DB-BD31-4B8C-83A1-F6EECF244321}">
                <p14:modId xmlns:p14="http://schemas.microsoft.com/office/powerpoint/2010/main" val="2215708944"/>
              </p:ext>
            </p:extLst>
          </p:nvPr>
        </p:nvGraphicFramePr>
        <p:xfrm>
          <a:off x="304800" y="2430479"/>
          <a:ext cx="4572000" cy="2016112"/>
        </p:xfrm>
        <a:graphic>
          <a:graphicData uri="http://schemas.openxmlformats.org/drawingml/2006/table">
            <a:tbl>
              <a:tblPr/>
              <a:tblGrid>
                <a:gridCol w="2590800">
                  <a:extLst>
                    <a:ext uri="{9D8B030D-6E8A-4147-A177-3AD203B41FA5}">
                      <a16:colId xmlns:a16="http://schemas.microsoft.com/office/drawing/2014/main" val="20000"/>
                    </a:ext>
                  </a:extLst>
                </a:gridCol>
                <a:gridCol w="10668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tblGrid>
              <a:tr h="274320">
                <a:tc gridSpan="3">
                  <a:txBody>
                    <a:bodyPr/>
                    <a:lstStyle/>
                    <a:p>
                      <a:pPr marL="0" marR="0" algn="ctr">
                        <a:spcBef>
                          <a:spcPts val="0"/>
                        </a:spcBef>
                        <a:spcAft>
                          <a:spcPts val="0"/>
                        </a:spcAft>
                      </a:pPr>
                      <a:r>
                        <a:rPr lang="en-US" sz="1400" b="1" dirty="0" smtClean="0">
                          <a:solidFill>
                            <a:schemeClr val="bg1"/>
                          </a:solidFill>
                          <a:latin typeface="Arial" charset="0"/>
                          <a:ea typeface="Arial" charset="0"/>
                          <a:cs typeface="Arial" charset="0"/>
                        </a:rPr>
                        <a:t>Economics</a:t>
                      </a:r>
                      <a:r>
                        <a:rPr lang="en-US" sz="1400" b="1" baseline="0" dirty="0" smtClean="0">
                          <a:solidFill>
                            <a:schemeClr val="bg1"/>
                          </a:solidFill>
                          <a:latin typeface="Arial" charset="0"/>
                          <a:ea typeface="Arial" charset="0"/>
                          <a:cs typeface="Arial" charset="0"/>
                        </a:rPr>
                        <a:t> of One Unit</a:t>
                      </a:r>
                      <a:endParaRPr lang="en-US" sz="1400" b="1" dirty="0">
                        <a:solidFill>
                          <a:schemeClr val="bg1"/>
                        </a:solidFill>
                        <a:latin typeface="Arial" charset="0"/>
                        <a:ea typeface="Arial" charset="0"/>
                        <a:cs typeface="Arial" charset="0"/>
                      </a:endParaRPr>
                    </a:p>
                  </a:txBody>
                  <a:tcPr marL="45085" marR="45085" marT="114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tx1"/>
                    </a:solidFill>
                  </a:tcPr>
                </a:tc>
                <a:tc hMerge="1">
                  <a:txBody>
                    <a:bodyPr/>
                    <a:lstStyle/>
                    <a:p>
                      <a:endParaRPr lang="en-US" sz="1600" dirty="0">
                        <a:latin typeface="Calibri"/>
                        <a:ea typeface="Times New Roman"/>
                        <a:cs typeface="Times New Roman"/>
                      </a:endParaRPr>
                    </a:p>
                  </a:txBody>
                  <a:tcPr marL="45085" marR="45085" marT="11430" marB="0" anchor="ctr">
                    <a:lnL>
                      <a:noFill/>
                    </a:lnL>
                    <a:lnR>
                      <a:noFill/>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rgbClr val="FFFFFF"/>
                    </a:solidFill>
                  </a:tcPr>
                </a:tc>
                <a:tc hMerge="1">
                  <a:txBody>
                    <a:bodyPr/>
                    <a:lstStyle/>
                    <a:p>
                      <a:pPr algn="r"/>
                      <a:endParaRPr lang="en-US" sz="1600" b="1" dirty="0">
                        <a:latin typeface="Calibri"/>
                        <a:ea typeface="Times New Roman"/>
                        <a:cs typeface="Times New Roman"/>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81318">
                <a:tc>
                  <a:txBody>
                    <a:bodyPr/>
                    <a:lstStyle/>
                    <a:p>
                      <a:pPr marL="0" marR="0">
                        <a:spcBef>
                          <a:spcPts val="0"/>
                        </a:spcBef>
                        <a:spcAft>
                          <a:spcPts val="0"/>
                        </a:spcAft>
                      </a:pPr>
                      <a:r>
                        <a:rPr lang="en-US" sz="1400" b="1" dirty="0">
                          <a:latin typeface="Arial" charset="0"/>
                          <a:ea typeface="Arial" charset="0"/>
                          <a:cs typeface="Arial" charset="0"/>
                        </a:rPr>
                        <a:t>Selling </a:t>
                      </a:r>
                      <a:r>
                        <a:rPr lang="en-US" sz="1400" b="1" dirty="0" smtClean="0">
                          <a:latin typeface="Arial" charset="0"/>
                          <a:ea typeface="Arial" charset="0"/>
                          <a:cs typeface="Arial" charset="0"/>
                        </a:rPr>
                        <a:t>Price</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a:r>
                        <a:rPr lang="en-US" sz="1400" b="1" dirty="0" smtClean="0">
                          <a:latin typeface="Arial" charset="0"/>
                          <a:ea typeface="Arial" charset="0"/>
                          <a:cs typeface="Arial" charset="0"/>
                        </a:rPr>
                        <a:t>$15.00</a:t>
                      </a:r>
                      <a:r>
                        <a:rPr lang="en-US" sz="1000" b="1" dirty="0" smtClean="0">
                          <a:latin typeface="Arial" charset="0"/>
                          <a:ea typeface="Arial" charset="0"/>
                          <a:cs typeface="Arial" charset="0"/>
                        </a:rPr>
                        <a:t>+</a:t>
                      </a:r>
                      <a:r>
                        <a:rPr lang="en-US" sz="1000" b="1" baseline="0" dirty="0" smtClean="0">
                          <a:latin typeface="Arial" charset="0"/>
                          <a:ea typeface="Arial" charset="0"/>
                          <a:cs typeface="Arial" charset="0"/>
                        </a:rPr>
                        <a:t> </a:t>
                      </a:r>
                      <a:r>
                        <a:rPr lang="en-US" sz="1000" b="1" baseline="0" dirty="0" err="1" smtClean="0">
                          <a:latin typeface="Arial" charset="0"/>
                          <a:ea typeface="Arial" charset="0"/>
                          <a:cs typeface="Arial" charset="0"/>
                        </a:rPr>
                        <a:t>sh</a:t>
                      </a:r>
                      <a:endParaRPr lang="en-US" sz="10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01612">
                <a:tc>
                  <a:txBody>
                    <a:bodyPr/>
                    <a:lstStyle/>
                    <a:p>
                      <a:pPr marL="0" marR="0">
                        <a:spcBef>
                          <a:spcPts val="0"/>
                        </a:spcBef>
                        <a:spcAft>
                          <a:spcPts val="0"/>
                        </a:spcAft>
                      </a:pPr>
                      <a:r>
                        <a:rPr lang="en-US" sz="1400" dirty="0" smtClean="0">
                          <a:latin typeface="Arial" charset="0"/>
                          <a:ea typeface="Arial" charset="0"/>
                          <a:cs typeface="Arial" charset="0"/>
                        </a:rPr>
                        <a:t>      Cost of var.</a:t>
                      </a:r>
                      <a:r>
                        <a:rPr lang="en-US" sz="1400" baseline="0" dirty="0" smtClean="0">
                          <a:latin typeface="Arial" charset="0"/>
                          <a:ea typeface="Arial" charset="0"/>
                          <a:cs typeface="Arial" charset="0"/>
                        </a:rPr>
                        <a:t> </a:t>
                      </a:r>
                      <a:r>
                        <a:rPr lang="en-US" sz="1400" dirty="0" smtClean="0">
                          <a:latin typeface="Arial" charset="0"/>
                          <a:ea typeface="Arial" charset="0"/>
                          <a:cs typeface="Arial" charset="0"/>
                        </a:rPr>
                        <a:t>materials</a:t>
                      </a:r>
                      <a:r>
                        <a:rPr lang="en-US" sz="1400" baseline="0" dirty="0" smtClean="0">
                          <a:latin typeface="Arial" charset="0"/>
                          <a:ea typeface="Arial" charset="0"/>
                          <a:cs typeface="Arial" charset="0"/>
                        </a:rPr>
                        <a:t> exp.</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$.68</a:t>
                      </a: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281318">
                <a:tc>
                  <a:txBody>
                    <a:bodyPr/>
                    <a:lstStyle/>
                    <a:p>
                      <a:pPr marL="0" marR="0">
                        <a:spcBef>
                          <a:spcPts val="0"/>
                        </a:spcBef>
                        <a:spcAft>
                          <a:spcPts val="0"/>
                        </a:spcAft>
                      </a:pPr>
                      <a:r>
                        <a:rPr lang="en-US" sz="1400" dirty="0" smtClean="0">
                          <a:latin typeface="Arial" charset="0"/>
                          <a:ea typeface="Arial" charset="0"/>
                          <a:cs typeface="Arial" charset="0"/>
                        </a:rPr>
                        <a:t>      Cost</a:t>
                      </a:r>
                      <a:r>
                        <a:rPr lang="en-US" sz="1400" baseline="0" dirty="0" smtClean="0">
                          <a:latin typeface="Arial" charset="0"/>
                          <a:ea typeface="Arial" charset="0"/>
                          <a:cs typeface="Arial" charset="0"/>
                        </a:rPr>
                        <a:t> of l</a:t>
                      </a:r>
                      <a:r>
                        <a:rPr lang="en-US" sz="1400" dirty="0" smtClean="0">
                          <a:latin typeface="Arial" charset="0"/>
                          <a:ea typeface="Arial" charset="0"/>
                          <a:cs typeface="Arial" charset="0"/>
                        </a:rPr>
                        <a:t>abor </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marL="0" marR="0" algn="r">
                        <a:spcBef>
                          <a:spcPts val="0"/>
                        </a:spcBef>
                        <a:spcAft>
                          <a:spcPts val="0"/>
                        </a:spcAft>
                      </a:pPr>
                      <a:r>
                        <a:rPr lang="en-US" sz="1400" dirty="0" smtClean="0">
                          <a:latin typeface="Arial" charset="0"/>
                          <a:ea typeface="Arial" charset="0"/>
                          <a:cs typeface="Arial" charset="0"/>
                        </a:rPr>
                        <a:t>$1.72</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14908">
                <a:tc>
                  <a:txBody>
                    <a:bodyPr/>
                    <a:lstStyle/>
                    <a:p>
                      <a:pPr marL="0" marR="0">
                        <a:spcBef>
                          <a:spcPts val="0"/>
                        </a:spcBef>
                        <a:spcAft>
                          <a:spcPts val="0"/>
                        </a:spcAft>
                      </a:pPr>
                      <a:r>
                        <a:rPr lang="en-US" sz="1400" dirty="0" smtClean="0">
                          <a:latin typeface="Arial" charset="0"/>
                          <a:ea typeface="Arial" charset="0"/>
                          <a:cs typeface="Arial" charset="0"/>
                        </a:rPr>
                        <a:t>      Other</a:t>
                      </a:r>
                      <a:r>
                        <a:rPr lang="en-US" sz="1400" baseline="0" dirty="0" smtClean="0">
                          <a:latin typeface="Arial" charset="0"/>
                          <a:ea typeface="Arial" charset="0"/>
                          <a:cs typeface="Arial" charset="0"/>
                        </a:rPr>
                        <a:t> variable costs</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bg1"/>
                    </a:solidFill>
                  </a:tcPr>
                </a:tc>
                <a:tc>
                  <a:txBody>
                    <a:bodyPr/>
                    <a:lstStyle/>
                    <a:p>
                      <a:pPr algn="r"/>
                      <a:r>
                        <a:rPr lang="en-US" sz="1400" dirty="0" smtClean="0">
                          <a:latin typeface="Arial" charset="0"/>
                          <a:ea typeface="Arial" charset="0"/>
                          <a:cs typeface="Arial" charset="0"/>
                        </a:rPr>
                        <a:t>$0.00</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algn="r">
                        <a:spcBef>
                          <a:spcPts val="0"/>
                        </a:spcBef>
                        <a:spcAft>
                          <a:spcPts val="0"/>
                        </a:spcAft>
                      </a:pP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81318">
                <a:tc>
                  <a:txBody>
                    <a:bodyPr/>
                    <a:lstStyle/>
                    <a:p>
                      <a:pPr marL="0" marR="0">
                        <a:spcBef>
                          <a:spcPts val="0"/>
                        </a:spcBef>
                        <a:spcAft>
                          <a:spcPts val="0"/>
                        </a:spcAft>
                      </a:pPr>
                      <a:r>
                        <a:rPr lang="en-US" sz="1400" b="1" dirty="0" smtClean="0">
                          <a:latin typeface="Arial" charset="0"/>
                          <a:ea typeface="Arial" charset="0"/>
                          <a:cs typeface="Arial" charset="0"/>
                        </a:rPr>
                        <a:t>Total</a:t>
                      </a:r>
                      <a:r>
                        <a:rPr lang="en-US" sz="1400" b="1" baseline="0" dirty="0" smtClean="0">
                          <a:latin typeface="Arial" charset="0"/>
                          <a:ea typeface="Arial" charset="0"/>
                          <a:cs typeface="Arial" charset="0"/>
                        </a:rPr>
                        <a:t> COGS/ COSS</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Arial" charset="0"/>
                          <a:ea typeface="Arial" charset="0"/>
                          <a:cs typeface="Arial" charset="0"/>
                        </a:rPr>
                        <a:t>$2.40</a:t>
                      </a:r>
                      <a:endParaRPr lang="en-US" sz="14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281318">
                <a:tc>
                  <a:txBody>
                    <a:bodyPr/>
                    <a:lstStyle/>
                    <a:p>
                      <a:pPr marL="0" marR="0">
                        <a:spcBef>
                          <a:spcPts val="0"/>
                        </a:spcBef>
                        <a:spcAft>
                          <a:spcPts val="0"/>
                        </a:spcAft>
                      </a:pPr>
                      <a:r>
                        <a:rPr lang="en-US" sz="1400" b="1" dirty="0">
                          <a:latin typeface="Arial" charset="0"/>
                          <a:ea typeface="Arial" charset="0"/>
                          <a:cs typeface="Arial" charset="0"/>
                        </a:rPr>
                        <a:t>Contribution </a:t>
                      </a:r>
                      <a:r>
                        <a:rPr lang="en-US" sz="1400" b="1" dirty="0" smtClean="0">
                          <a:latin typeface="Arial" charset="0"/>
                          <a:ea typeface="Arial" charset="0"/>
                          <a:cs typeface="Arial" charset="0"/>
                        </a:rPr>
                        <a:t>Margin</a:t>
                      </a:r>
                      <a:endParaRPr lang="en-US" sz="1400"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endParaRPr lang="en-US" sz="1400" dirty="0">
                        <a:latin typeface="Arial" charset="0"/>
                        <a:ea typeface="Arial" charset="0"/>
                        <a:cs typeface="Arial" charset="0"/>
                      </a:endParaRPr>
                    </a:p>
                  </a:txBody>
                  <a:tcPr marL="45085" marR="45085" marT="1143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500" b="1" dirty="0" smtClean="0">
                          <a:latin typeface="Arial" charset="0"/>
                          <a:ea typeface="Arial" charset="0"/>
                          <a:cs typeface="Arial" charset="0"/>
                        </a:rPr>
                        <a:t>$12.60</a:t>
                      </a:r>
                      <a:endParaRPr lang="en-US" sz="1500" b="1" dirty="0">
                        <a:latin typeface="Arial" charset="0"/>
                        <a:ea typeface="Arial" charset="0"/>
                        <a:cs typeface="Arial" charset="0"/>
                      </a:endParaRPr>
                    </a:p>
                  </a:txBody>
                  <a:tcPr marL="45085" marR="45085" marT="1143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3884784366"/>
              </p:ext>
            </p:extLst>
          </p:nvPr>
        </p:nvGraphicFramePr>
        <p:xfrm>
          <a:off x="304800" y="1439438"/>
          <a:ext cx="4572000" cy="6096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tblGrid>
              <a:tr h="3017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charset="0"/>
                        </a:rPr>
                        <a:t>Definition</a:t>
                      </a:r>
                      <a:r>
                        <a:rPr lang="en-US" sz="1400" b="1" baseline="0" dirty="0" smtClean="0">
                          <a:solidFill>
                            <a:schemeClr val="bg1"/>
                          </a:solidFill>
                          <a:latin typeface="Arial" charset="0"/>
                        </a:rPr>
                        <a:t> of One Unit</a:t>
                      </a:r>
                      <a:endParaRPr lang="en-US" sz="1400" b="1"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0000"/>
                  </a:ext>
                </a:extLst>
              </a:tr>
              <a:tr h="18288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charset="0"/>
                        </a:rPr>
                        <a:t>1</a:t>
                      </a:r>
                      <a:r>
                        <a:rPr lang="en-US" sz="1400" b="0" baseline="0" dirty="0" smtClean="0">
                          <a:solidFill>
                            <a:schemeClr val="tx1"/>
                          </a:solidFill>
                          <a:latin typeface="Arial" charset="0"/>
                        </a:rPr>
                        <a:t> box of 12 teabags</a:t>
                      </a:r>
                      <a:endParaRPr lang="en-US" sz="1400" b="0" dirty="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861697205"/>
              </p:ext>
            </p:extLst>
          </p:nvPr>
        </p:nvGraphicFramePr>
        <p:xfrm>
          <a:off x="304800" y="4828032"/>
          <a:ext cx="4571999" cy="810768"/>
        </p:xfrm>
        <a:graphic>
          <a:graphicData uri="http://schemas.openxmlformats.org/drawingml/2006/table">
            <a:tbl>
              <a:tblPr/>
              <a:tblGrid>
                <a:gridCol w="1518936">
                  <a:extLst>
                    <a:ext uri="{9D8B030D-6E8A-4147-A177-3AD203B41FA5}">
                      <a16:colId xmlns:a16="http://schemas.microsoft.com/office/drawing/2014/main" val="20000"/>
                    </a:ext>
                  </a:extLst>
                </a:gridCol>
                <a:gridCol w="358849">
                  <a:extLst>
                    <a:ext uri="{9D8B030D-6E8A-4147-A177-3AD203B41FA5}">
                      <a16:colId xmlns:a16="http://schemas.microsoft.com/office/drawing/2014/main" val="20001"/>
                    </a:ext>
                  </a:extLst>
                </a:gridCol>
                <a:gridCol w="898071">
                  <a:extLst>
                    <a:ext uri="{9D8B030D-6E8A-4147-A177-3AD203B41FA5}">
                      <a16:colId xmlns:a16="http://schemas.microsoft.com/office/drawing/2014/main" val="20002"/>
                    </a:ext>
                  </a:extLst>
                </a:gridCol>
                <a:gridCol w="408214">
                  <a:extLst>
                    <a:ext uri="{9D8B030D-6E8A-4147-A177-3AD203B41FA5}">
                      <a16:colId xmlns:a16="http://schemas.microsoft.com/office/drawing/2014/main" val="20003"/>
                    </a:ext>
                  </a:extLst>
                </a:gridCol>
                <a:gridCol w="1387929">
                  <a:extLst>
                    <a:ext uri="{9D8B030D-6E8A-4147-A177-3AD203B41FA5}">
                      <a16:colId xmlns:a16="http://schemas.microsoft.com/office/drawing/2014/main" val="20004"/>
                    </a:ext>
                  </a:extLst>
                </a:gridCol>
              </a:tblGrid>
              <a:tr h="274320">
                <a:tc gridSpan="5">
                  <a:txBody>
                    <a:bodyPr/>
                    <a:lstStyle/>
                    <a:p>
                      <a:pPr marL="0" marR="0" algn="ctr">
                        <a:spcBef>
                          <a:spcPts val="0"/>
                        </a:spcBef>
                        <a:spcAft>
                          <a:spcPts val="0"/>
                        </a:spcAft>
                      </a:pPr>
                      <a:r>
                        <a:rPr lang="en-US" sz="1400" b="1" dirty="0" smtClean="0">
                          <a:solidFill>
                            <a:schemeClr val="bg1"/>
                          </a:solidFill>
                          <a:latin typeface="Arial" charset="0"/>
                          <a:ea typeface="Arial" charset="0"/>
                        </a:rPr>
                        <a:t>Monthly</a:t>
                      </a:r>
                      <a:r>
                        <a:rPr lang="en-US" sz="1400" b="1" baseline="0" dirty="0" smtClean="0">
                          <a:solidFill>
                            <a:schemeClr val="bg1"/>
                          </a:solidFill>
                          <a:latin typeface="Arial" charset="0"/>
                          <a:ea typeface="Arial" charset="0"/>
                        </a:rPr>
                        <a:t> Break Even Units</a:t>
                      </a:r>
                      <a:endParaRPr lang="en-US" sz="1600" b="1" dirty="0">
                        <a:solidFill>
                          <a:schemeClr val="bg1"/>
                        </a:solidFill>
                        <a:latin typeface="Arial" charset="0"/>
                        <a:ea typeface="Arial"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1"/>
                    </a:solidFill>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tc hMerge="1">
                  <a:txBody>
                    <a:bodyPr/>
                    <a:lstStyle/>
                    <a:p>
                      <a:pPr marL="0" marR="0" algn="ctr">
                        <a:spcBef>
                          <a:spcPts val="0"/>
                        </a:spcBef>
                        <a:spcAft>
                          <a:spcPts val="0"/>
                        </a:spcAft>
                      </a:pPr>
                      <a:endParaRPr lang="en-US" sz="1800" dirty="0">
                        <a:latin typeface="Times New Roman"/>
                        <a:ea typeface="Times New Roman"/>
                      </a:endParaRPr>
                    </a:p>
                  </a:txBody>
                  <a:tcPr marL="68580" marR="68580" marT="0" marB="0" anchor="ctr">
                    <a:lnL>
                      <a:noFill/>
                    </a:lnL>
                    <a:lnR>
                      <a:noFill/>
                    </a:lnR>
                    <a:lnT>
                      <a:noFill/>
                    </a:lnT>
                    <a:lnB>
                      <a:noFill/>
                    </a:lnB>
                  </a:tcPr>
                </a:tc>
                <a:extLst>
                  <a:ext uri="{0D108BD9-81ED-4DB2-BD59-A6C34878D82A}">
                    <a16:rowId xmlns:a16="http://schemas.microsoft.com/office/drawing/2014/main" val="10000"/>
                  </a:ext>
                </a:extLst>
              </a:tr>
              <a:tr h="268224">
                <a:tc>
                  <a:txBody>
                    <a:bodyPr/>
                    <a:lstStyle/>
                    <a:p>
                      <a:pPr marL="0" marR="0" algn="ctr">
                        <a:spcBef>
                          <a:spcPts val="0"/>
                        </a:spcBef>
                        <a:spcAft>
                          <a:spcPts val="0"/>
                        </a:spcAft>
                      </a:pPr>
                      <a:r>
                        <a:rPr lang="en-US" sz="1400" dirty="0" smtClean="0">
                          <a:latin typeface="Arial" charset="0"/>
                          <a:ea typeface="Arial" charset="0"/>
                        </a:rPr>
                        <a:t>$1,664.00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marL="0" marR="0" algn="r">
                        <a:spcBef>
                          <a:spcPts val="0"/>
                        </a:spcBef>
                        <a:spcAft>
                          <a:spcPts val="0"/>
                        </a:spcAft>
                      </a:pPr>
                      <a:r>
                        <a:rPr lang="en-US" sz="1400" dirty="0" smtClean="0">
                          <a:latin typeface="Arial" charset="0"/>
                          <a:ea typeface="Arial" charset="0"/>
                        </a:rPr>
                        <a:t>=</a:t>
                      </a:r>
                      <a:endParaRPr lang="en-US" sz="1600" dirty="0">
                        <a:latin typeface="Arial" charset="0"/>
                        <a:ea typeface="Arial" charset="0"/>
                      </a:endParaRPr>
                    </a:p>
                  </a:txBody>
                  <a:tcPr marL="68580" marR="68580" marT="0" marB="0"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baseline="0" dirty="0" smtClean="0">
                          <a:latin typeface="Arial" charset="0"/>
                          <a:ea typeface="Arial" charset="0"/>
                          <a:cs typeface="Arial" charset="0"/>
                        </a:rPr>
                        <a:t>132.07</a:t>
                      </a:r>
                      <a:endParaRPr lang="en-US" sz="14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dirty="0">
                          <a:latin typeface="Arial" charset="0"/>
                          <a:ea typeface="Arial" charset="0"/>
                        </a:rPr>
                        <a:t>≈</a:t>
                      </a:r>
                      <a:endParaRPr lang="en-US" sz="1600" dirty="0">
                        <a:latin typeface="Arial" charset="0"/>
                        <a:ea typeface="Arial" charset="0"/>
                      </a:endParaRPr>
                    </a:p>
                  </a:txBody>
                  <a:tcPr marL="68580" marR="68580" marT="0" marB="0" anchor="ctr">
                    <a:lnL>
                      <a:noFill/>
                    </a:lnL>
                    <a:lnR>
                      <a:noFill/>
                    </a:lnR>
                    <a:lnT>
                      <a:noFill/>
                    </a:lnT>
                    <a:lnB w="12700" cap="flat" cmpd="sng" algn="ctr">
                      <a:solidFill>
                        <a:schemeClr val="tx1"/>
                      </a:solidFill>
                      <a:prstDash val="solid"/>
                      <a:round/>
                      <a:headEnd type="none" w="med" len="med"/>
                      <a:tailEnd type="none" w="med" len="med"/>
                    </a:lnB>
                    <a:solidFill>
                      <a:schemeClr val="bg1"/>
                    </a:solidFill>
                  </a:tcPr>
                </a:tc>
                <a:tc rowSpan="2">
                  <a:txBody>
                    <a:bodyPr/>
                    <a:lstStyle/>
                    <a:p>
                      <a:pPr marL="0" marR="0" algn="ctr">
                        <a:spcBef>
                          <a:spcPts val="0"/>
                        </a:spcBef>
                        <a:spcAft>
                          <a:spcPts val="0"/>
                        </a:spcAft>
                      </a:pPr>
                      <a:r>
                        <a:rPr lang="en-US" sz="1400" b="1" dirty="0" smtClean="0">
                          <a:latin typeface="Arial" charset="0"/>
                          <a:ea typeface="Arial" charset="0"/>
                        </a:rPr>
                        <a:t>133</a:t>
                      </a:r>
                      <a:r>
                        <a:rPr lang="en-US" sz="1400" b="1" baseline="0" dirty="0" smtClean="0">
                          <a:latin typeface="Arial" charset="0"/>
                          <a:ea typeface="Arial" charset="0"/>
                        </a:rPr>
                        <a:t> boxes of tea</a:t>
                      </a:r>
                      <a:endParaRPr lang="en-US" sz="1600" dirty="0">
                        <a:latin typeface="Arial" charset="0"/>
                        <a:ea typeface="Arial" charset="0"/>
                      </a:endParaRPr>
                    </a:p>
                  </a:txBody>
                  <a:tcPr marL="68580" marR="6858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68224">
                <a:tc>
                  <a:txBody>
                    <a:bodyPr/>
                    <a:lstStyle/>
                    <a:p>
                      <a:pPr marL="0" marR="0" algn="ctr">
                        <a:spcBef>
                          <a:spcPts val="0"/>
                        </a:spcBef>
                        <a:spcAft>
                          <a:spcPts val="0"/>
                        </a:spcAft>
                      </a:pPr>
                      <a:r>
                        <a:rPr lang="en-US" sz="1400" dirty="0" smtClean="0">
                          <a:latin typeface="Arial" charset="0"/>
                          <a:ea typeface="Arial" charset="0"/>
                        </a:rPr>
                        <a:t>$12.60</a:t>
                      </a:r>
                      <a:endParaRPr lang="en-US" sz="1600" dirty="0">
                        <a:latin typeface="Arial" charset="0"/>
                        <a:ea typeface="Arial" charset="0"/>
                      </a:endParaRPr>
                    </a:p>
                  </a:txBody>
                  <a:tcPr marL="68580" marR="6858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0002"/>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extLst>
      <p:ext uri="{BB962C8B-B14F-4D97-AF65-F5344CB8AC3E}">
        <p14:creationId xmlns:p14="http://schemas.microsoft.com/office/powerpoint/2010/main" val="2962467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152400"/>
            <a:ext cx="8229600" cy="1143000"/>
          </a:xfrm>
        </p:spPr>
        <p:txBody>
          <a:bodyPr>
            <a:normAutofit/>
          </a:bodyPr>
          <a:lstStyle/>
          <a:p>
            <a:r>
              <a:rPr lang="en-US" sz="4000" dirty="0" smtClean="0">
                <a:solidFill>
                  <a:schemeClr val="bg1">
                    <a:lumMod val="75000"/>
                    <a:lumOff val="25000"/>
                  </a:schemeClr>
                </a:solidFill>
              </a:rPr>
              <a:t>Market Analysis</a:t>
            </a:r>
            <a:endParaRPr lang="en-US" sz="4000" dirty="0">
              <a:solidFill>
                <a:schemeClr val="bg1">
                  <a:lumMod val="75000"/>
                  <a:lumOff val="25000"/>
                </a:schemeClr>
              </a:solidFill>
            </a:endParaRPr>
          </a:p>
        </p:txBody>
      </p:sp>
      <p:graphicFrame>
        <p:nvGraphicFramePr>
          <p:cNvPr id="26" name="Content Placeholder 25"/>
          <p:cNvGraphicFramePr>
            <a:graphicFrameLocks noGrp="1"/>
          </p:cNvGraphicFramePr>
          <p:nvPr>
            <p:ph idx="1"/>
            <p:extLst>
              <p:ext uri="{D42A27DB-BD31-4B8C-83A1-F6EECF244321}">
                <p14:modId xmlns:p14="http://schemas.microsoft.com/office/powerpoint/2010/main" val="2861035516"/>
              </p:ext>
            </p:extLst>
          </p:nvPr>
        </p:nvGraphicFramePr>
        <p:xfrm>
          <a:off x="381000" y="2286000"/>
          <a:ext cx="5105400" cy="3657600"/>
        </p:xfrm>
        <a:graphic>
          <a:graphicData uri="http://schemas.openxmlformats.org/drawingml/2006/table">
            <a:tbl>
              <a:tblPr firstRow="1" bandRow="1">
                <a:tableStyleId>{5C22544A-7EE6-4342-B048-85BDC9FD1C3A}</a:tableStyleId>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01752">
                <a:tc gridSpan="2">
                  <a:txBody>
                    <a:bodyPr/>
                    <a:lstStyle/>
                    <a:p>
                      <a:pPr algn="ctr"/>
                      <a:r>
                        <a:rPr lang="en-US" sz="1400" dirty="0" smtClean="0">
                          <a:solidFill>
                            <a:schemeClr val="bg1"/>
                          </a:solidFill>
                          <a:latin typeface="Arial" charset="0"/>
                        </a:rPr>
                        <a:t>Description of Target Consumer</a:t>
                      </a:r>
                      <a:endParaRPr lang="en-US" sz="14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extLst>
                  <a:ext uri="{0D108BD9-81ED-4DB2-BD59-A6C34878D82A}">
                    <a16:rowId xmlns:a16="http://schemas.microsoft.com/office/drawing/2014/main" val="10000"/>
                  </a:ext>
                </a:extLst>
              </a:tr>
              <a:tr h="121920">
                <a:tc>
                  <a:txBody>
                    <a:bodyPr/>
                    <a:lstStyle/>
                    <a:p>
                      <a:pPr algn="ctr"/>
                      <a:r>
                        <a:rPr lang="en-US" sz="1400" b="1" dirty="0" smtClean="0">
                          <a:solidFill>
                            <a:schemeClr val="bg1"/>
                          </a:solidFill>
                          <a:latin typeface="Arial" charset="0"/>
                        </a:rPr>
                        <a:t>Demographics</a:t>
                      </a:r>
                      <a:endParaRPr lang="en-US" sz="1400" b="1"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charset="0"/>
                        </a:rPr>
                        <a:t>Geographics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charset="0"/>
                        </a:rPr>
                        <a:t>People age 25-35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charset="0"/>
                        </a:rPr>
                        <a:t>Connecticut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293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charset="0"/>
                        </a:rPr>
                        <a:t>Psychographics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bg1"/>
                          </a:solidFill>
                          <a:latin typeface="Arial" charset="0"/>
                        </a:rPr>
                        <a:t>Buying</a:t>
                      </a:r>
                      <a:r>
                        <a:rPr lang="en-US" sz="1400" b="1" baseline="0" dirty="0" smtClean="0">
                          <a:solidFill>
                            <a:schemeClr val="bg1"/>
                          </a:solidFill>
                          <a:latin typeface="Arial" charset="0"/>
                        </a:rPr>
                        <a:t> Patterns</a:t>
                      </a:r>
                      <a:endParaRPr lang="en-US" sz="1400" b="1"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3"/>
                  </a:ext>
                </a:extLst>
              </a:tr>
              <a:tr h="13716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latin typeface="Arial" charset="0"/>
                        </a:rPr>
                        <a:t>People trying</a:t>
                      </a:r>
                      <a:r>
                        <a:rPr lang="en-US" sz="1400" b="0" baseline="0" dirty="0" smtClean="0">
                          <a:solidFill>
                            <a:schemeClr val="tx1"/>
                          </a:solidFill>
                          <a:latin typeface="Arial" charset="0"/>
                        </a:rPr>
                        <a:t> to change or live healthier lives</a:t>
                      </a:r>
                      <a:endParaRPr lang="en-US" sz="1400" b="0" dirty="0" smtClean="0">
                        <a:solidFill>
                          <a:schemeClr val="tx1"/>
                        </a:solidFill>
                        <a:latin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dirty="0" smtClean="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baseline="0" dirty="0" smtClean="0">
                          <a:solidFill>
                            <a:schemeClr val="tx1"/>
                          </a:solidFill>
                          <a:latin typeface="Arial" charset="0"/>
                        </a:rPr>
                        <a:t>3 boxes a month</a:t>
                      </a:r>
                      <a:endParaRPr lang="en-US" sz="1400" b="0" dirty="0" smtClean="0">
                        <a:solidFill>
                          <a:schemeClr val="tx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grpSp>
        <p:nvGrpSpPr>
          <p:cNvPr id="29" name="Group 28"/>
          <p:cNvGrpSpPr/>
          <p:nvPr/>
        </p:nvGrpSpPr>
        <p:grpSpPr>
          <a:xfrm>
            <a:off x="5859779" y="2274349"/>
            <a:ext cx="2834640" cy="3632105"/>
            <a:chOff x="5935979" y="2515692"/>
            <a:chExt cx="2834640" cy="3783443"/>
          </a:xfrm>
        </p:grpSpPr>
        <p:grpSp>
          <p:nvGrpSpPr>
            <p:cNvPr id="25" name="Group 24"/>
            <p:cNvGrpSpPr/>
            <p:nvPr/>
          </p:nvGrpSpPr>
          <p:grpSpPr>
            <a:xfrm>
              <a:off x="5943599" y="2790825"/>
              <a:ext cx="2819401" cy="3508310"/>
              <a:chOff x="5638799" y="1954651"/>
              <a:chExt cx="2971801" cy="3657600"/>
            </a:xfrm>
          </p:grpSpPr>
          <p:sp>
            <p:nvSpPr>
              <p:cNvPr id="10" name="AutoShape 3"/>
              <p:cNvSpPr>
                <a:spLocks noChangeArrowheads="1"/>
              </p:cNvSpPr>
              <p:nvPr/>
            </p:nvSpPr>
            <p:spPr bwMode="auto">
              <a:xfrm>
                <a:off x="5638799" y="1954651"/>
                <a:ext cx="2971801" cy="3657600"/>
              </a:xfrm>
              <a:custGeom>
                <a:avLst/>
                <a:gdLst>
                  <a:gd name="T0" fmla="*/ 1422 w 21600"/>
                  <a:gd name="T1" fmla="*/ 1152 h 21600"/>
                  <a:gd name="T2" fmla="*/ 936 w 21600"/>
                  <a:gd name="T3" fmla="*/ 2304 h 21600"/>
                  <a:gd name="T4" fmla="*/ 450 w 21600"/>
                  <a:gd name="T5" fmla="*/ 1152 h 21600"/>
                  <a:gd name="T6" fmla="*/ 936 w 21600"/>
                  <a:gd name="T7" fmla="*/ 0 h 21600"/>
                  <a:gd name="T8" fmla="*/ 0 60000 65536"/>
                  <a:gd name="T9" fmla="*/ 0 60000 65536"/>
                  <a:gd name="T10" fmla="*/ 0 60000 65536"/>
                  <a:gd name="T11" fmla="*/ 0 60000 65536"/>
                  <a:gd name="T12" fmla="*/ 6992 w 21600"/>
                  <a:gd name="T13" fmla="*/ 6994 h 21600"/>
                  <a:gd name="T14" fmla="*/ 14608 w 21600"/>
                  <a:gd name="T15" fmla="*/ 14606 h 21600"/>
                </a:gdLst>
                <a:ahLst/>
                <a:cxnLst>
                  <a:cxn ang="T8">
                    <a:pos x="T0" y="T1"/>
                  </a:cxn>
                  <a:cxn ang="T9">
                    <a:pos x="T2" y="T3"/>
                  </a:cxn>
                  <a:cxn ang="T10">
                    <a:pos x="T4" y="T5"/>
                  </a:cxn>
                  <a:cxn ang="T11">
                    <a:pos x="T6" y="T7"/>
                  </a:cxn>
                </a:cxnLst>
                <a:rect l="T12" t="T13" r="T14" b="T15"/>
                <a:pathLst>
                  <a:path w="21600" h="21600">
                    <a:moveTo>
                      <a:pt x="0" y="0"/>
                    </a:moveTo>
                    <a:lnTo>
                      <a:pt x="10395" y="21600"/>
                    </a:lnTo>
                    <a:lnTo>
                      <a:pt x="11205" y="21600"/>
                    </a:lnTo>
                    <a:lnTo>
                      <a:pt x="21600" y="0"/>
                    </a:lnTo>
                    <a:close/>
                  </a:path>
                </a:pathLst>
              </a:custGeom>
              <a:solidFill>
                <a:schemeClr val="tx2">
                  <a:lumMod val="40000"/>
                  <a:lumOff val="60000"/>
                </a:schemeClr>
              </a:solidFill>
              <a:ln>
                <a:noFill/>
                <a:headEnd/>
                <a:tailEnd/>
              </a:ln>
            </p:spPr>
            <p:style>
              <a:lnRef idx="0">
                <a:schemeClr val="accent1"/>
              </a:lnRef>
              <a:fillRef idx="3">
                <a:schemeClr val="accent1"/>
              </a:fillRef>
              <a:effectRef idx="3">
                <a:schemeClr val="accent1"/>
              </a:effectRef>
              <a:fontRef idx="minor">
                <a:schemeClr val="lt1"/>
              </a:fontRef>
            </p:style>
            <p:txBody>
              <a:bodyPr wrap="none" anchor="ctr"/>
              <a:lstStyle/>
              <a:p>
                <a:pPr>
                  <a:defRPr/>
                </a:pPr>
                <a:endParaRPr lang="en-US" sz="1400" dirty="0">
                  <a:latin typeface="Arial" charset="0"/>
                </a:endParaRPr>
              </a:p>
            </p:txBody>
          </p:sp>
          <p:sp>
            <p:nvSpPr>
              <p:cNvPr id="12" name="Rectangle 11"/>
              <p:cNvSpPr/>
              <p:nvPr/>
            </p:nvSpPr>
            <p:spPr>
              <a:xfrm>
                <a:off x="5867398" y="2210556"/>
                <a:ext cx="2514600" cy="2680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95000"/>
                        <a:lumOff val="5000"/>
                      </a:schemeClr>
                    </a:solidFill>
                    <a:latin typeface="Arial" charset="0"/>
                  </a:rPr>
                  <a:t>Total </a:t>
                </a:r>
                <a:r>
                  <a:rPr lang="en-US" sz="1400" dirty="0">
                    <a:solidFill>
                      <a:schemeClr val="bg1">
                        <a:lumMod val="95000"/>
                        <a:lumOff val="5000"/>
                      </a:schemeClr>
                    </a:solidFill>
                    <a:latin typeface="Arial" charset="0"/>
                  </a:rPr>
                  <a:t>P</a:t>
                </a:r>
                <a:r>
                  <a:rPr lang="en-US" sz="1400" dirty="0" smtClean="0">
                    <a:solidFill>
                      <a:schemeClr val="bg1">
                        <a:lumMod val="95000"/>
                        <a:lumOff val="5000"/>
                      </a:schemeClr>
                    </a:solidFill>
                    <a:latin typeface="Arial" charset="0"/>
                  </a:rPr>
                  <a:t>opulation</a:t>
                </a:r>
                <a:endParaRPr lang="en-US" sz="1400" dirty="0">
                  <a:solidFill>
                    <a:schemeClr val="bg1">
                      <a:lumMod val="95000"/>
                      <a:lumOff val="5000"/>
                    </a:schemeClr>
                  </a:solidFill>
                  <a:latin typeface="Arial" charset="0"/>
                </a:endParaRPr>
              </a:p>
            </p:txBody>
          </p:sp>
          <p:sp>
            <p:nvSpPr>
              <p:cNvPr id="13" name="Rectangle 12"/>
              <p:cNvSpPr/>
              <p:nvPr/>
            </p:nvSpPr>
            <p:spPr>
              <a:xfrm>
                <a:off x="6172198" y="3095336"/>
                <a:ext cx="1905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95000"/>
                        <a:lumOff val="5000"/>
                      </a:schemeClr>
                    </a:solidFill>
                    <a:latin typeface="Arial" charset="0"/>
                  </a:rPr>
                  <a:t>Target Market Population </a:t>
                </a:r>
                <a:endParaRPr lang="en-US" sz="1400" dirty="0">
                  <a:solidFill>
                    <a:schemeClr val="bg1">
                      <a:lumMod val="95000"/>
                      <a:lumOff val="5000"/>
                    </a:schemeClr>
                  </a:solidFill>
                  <a:latin typeface="Arial" charset="0"/>
                </a:endParaRPr>
              </a:p>
            </p:txBody>
          </p:sp>
          <p:sp>
            <p:nvSpPr>
              <p:cNvPr id="14" name="Rectangle 13"/>
              <p:cNvSpPr/>
              <p:nvPr/>
            </p:nvSpPr>
            <p:spPr>
              <a:xfrm>
                <a:off x="6078072" y="2554877"/>
                <a:ext cx="2074904" cy="270753"/>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chemeClr val="tx1"/>
                    </a:solidFill>
                    <a:latin typeface="Arial" charset="0"/>
                    <a:ea typeface="Arial" charset="0"/>
                    <a:cs typeface="Arial" charset="0"/>
                  </a:rPr>
                  <a:t>3.5 million</a:t>
                </a:r>
                <a:r>
                  <a:rPr lang="en-US" sz="1400" b="1" dirty="0" smtClean="0">
                    <a:solidFill>
                      <a:prstClr val="black"/>
                    </a:solidFill>
                    <a:latin typeface="Arial" charset="0"/>
                    <a:ea typeface="Arial" charset="0"/>
                    <a:cs typeface="Arial" charset="0"/>
                  </a:rPr>
                  <a:t>]</a:t>
                </a:r>
                <a:endParaRPr lang="en-US" sz="1400" b="1" dirty="0">
                  <a:solidFill>
                    <a:prstClr val="black"/>
                  </a:solidFill>
                  <a:latin typeface="Arial" charset="0"/>
                  <a:ea typeface="Arial" charset="0"/>
                  <a:cs typeface="Arial" charset="0"/>
                </a:endParaRPr>
              </a:p>
            </p:txBody>
          </p:sp>
          <p:sp>
            <p:nvSpPr>
              <p:cNvPr id="22" name="Rectangle 21"/>
              <p:cNvSpPr/>
              <p:nvPr/>
            </p:nvSpPr>
            <p:spPr>
              <a:xfrm>
                <a:off x="6467825" y="4173049"/>
                <a:ext cx="1295400" cy="5484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bg1">
                        <a:lumMod val="95000"/>
                        <a:lumOff val="5000"/>
                      </a:schemeClr>
                    </a:solidFill>
                    <a:latin typeface="Arial" charset="0"/>
                  </a:rPr>
                  <a:t>Market</a:t>
                </a:r>
              </a:p>
              <a:p>
                <a:pPr algn="ctr"/>
                <a:r>
                  <a:rPr lang="en-US" sz="1400" dirty="0" smtClean="0">
                    <a:solidFill>
                      <a:schemeClr val="bg1">
                        <a:lumMod val="95000"/>
                        <a:lumOff val="5000"/>
                      </a:schemeClr>
                    </a:solidFill>
                    <a:latin typeface="Arial" charset="0"/>
                  </a:rPr>
                  <a:t>Size</a:t>
                </a:r>
              </a:p>
            </p:txBody>
          </p:sp>
        </p:grpSp>
        <p:sp>
          <p:nvSpPr>
            <p:cNvPr id="28" name="Rectangle 27"/>
            <p:cNvSpPr/>
            <p:nvPr/>
          </p:nvSpPr>
          <p:spPr>
            <a:xfrm>
              <a:off x="5935979" y="2515692"/>
              <a:ext cx="2834640" cy="28575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charset="0"/>
                </a:rPr>
                <a:t>Target Market Size</a:t>
              </a:r>
              <a:endParaRPr lang="en-US" sz="1400" b="1" dirty="0">
                <a:latin typeface="Arial" charset="0"/>
              </a:endParaRPr>
            </a:p>
          </p:txBody>
        </p:sp>
      </p:grpSp>
      <p:graphicFrame>
        <p:nvGraphicFramePr>
          <p:cNvPr id="30" name="Table 29"/>
          <p:cNvGraphicFramePr>
            <a:graphicFrameLocks noGrp="1"/>
          </p:cNvGraphicFramePr>
          <p:nvPr>
            <p:extLst>
              <p:ext uri="{D42A27DB-BD31-4B8C-83A1-F6EECF244321}">
                <p14:modId xmlns:p14="http://schemas.microsoft.com/office/powerpoint/2010/main" val="1898880503"/>
              </p:ext>
            </p:extLst>
          </p:nvPr>
        </p:nvGraphicFramePr>
        <p:xfrm>
          <a:off x="381000" y="1397000"/>
          <a:ext cx="8229600" cy="8229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0000"/>
                    </a:ext>
                  </a:extLst>
                </a:gridCol>
                <a:gridCol w="25908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01752">
                <a:tc gridSpan="4">
                  <a:txBody>
                    <a:bodyPr/>
                    <a:lstStyle/>
                    <a:p>
                      <a:pPr algn="ctr"/>
                      <a:r>
                        <a:rPr lang="en-US" sz="1400" dirty="0" smtClean="0">
                          <a:solidFill>
                            <a:schemeClr val="bg1"/>
                          </a:solidFill>
                          <a:latin typeface="Arial" charset="0"/>
                        </a:rPr>
                        <a:t>Market</a:t>
                      </a:r>
                      <a:r>
                        <a:rPr lang="en-US" sz="1400" baseline="0" dirty="0" smtClean="0">
                          <a:solidFill>
                            <a:schemeClr val="bg1"/>
                          </a:solidFill>
                          <a:latin typeface="Arial" charset="0"/>
                        </a:rPr>
                        <a:t> Statistics</a:t>
                      </a:r>
                      <a:endParaRPr lang="en-US" sz="1400" dirty="0">
                        <a:solidFill>
                          <a:schemeClr val="bg1"/>
                        </a:solidFill>
                        <a:latin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a:p>
                  </a:txBody>
                  <a:tcPr/>
                </a:tc>
                <a:tc hMerge="1">
                  <a:txBody>
                    <a:bodyPr/>
                    <a:lstStyle/>
                    <a:p>
                      <a:endParaRPr lang="en-US"/>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r>
                        <a:rPr lang="en-US" sz="1400" dirty="0" smtClean="0">
                          <a:latin typeface="Arial" charset="0"/>
                        </a:rPr>
                        <a:t>Industry Name:</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charset="0"/>
                        </a:rPr>
                        <a:t>Tea</a:t>
                      </a:r>
                      <a:r>
                        <a:rPr lang="en-US" sz="1400" b="1" baseline="0" dirty="0" smtClean="0">
                          <a:solidFill>
                            <a:schemeClr val="tx1"/>
                          </a:solidFill>
                          <a:latin typeface="Arial" charset="0"/>
                        </a:rPr>
                        <a:t> and Coffee Manufacturing </a:t>
                      </a:r>
                      <a:endParaRPr lang="en-US" sz="1400" b="1" dirty="0" smtClean="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smtClean="0">
                          <a:latin typeface="Arial" charset="0"/>
                        </a:rPr>
                        <a:t>Annual</a:t>
                      </a:r>
                      <a:r>
                        <a:rPr lang="en-US" sz="1400" baseline="0" dirty="0" smtClean="0">
                          <a:latin typeface="Arial" charset="0"/>
                        </a:rPr>
                        <a:t> Industry Sales:</a:t>
                      </a:r>
                      <a:endParaRPr lang="en-US" sz="1400" dirty="0">
                        <a:latin typeface="Arial"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Arial" charset="0"/>
                        </a:rPr>
                        <a:t>$13</a:t>
                      </a:r>
                      <a:r>
                        <a:rPr lang="en-US" sz="1400" b="1" baseline="0" dirty="0" smtClean="0">
                          <a:solidFill>
                            <a:schemeClr val="tx1"/>
                          </a:solidFill>
                          <a:latin typeface="Arial" charset="0"/>
                        </a:rPr>
                        <a:t> Billion</a:t>
                      </a:r>
                      <a:endParaRPr lang="en-US" sz="1400" b="1" dirty="0" smtClean="0">
                        <a:solidFill>
                          <a:schemeClr val="tx1"/>
                        </a:solidFill>
                        <a:latin typeface="Arial" charset="0"/>
                      </a:endParaRPr>
                    </a:p>
                  </a:txBody>
                  <a:tcPr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17" name="Rectangle 16"/>
          <p:cNvSpPr/>
          <p:nvPr/>
        </p:nvSpPr>
        <p:spPr>
          <a:xfrm>
            <a:off x="6648048" y="4074128"/>
            <a:ext cx="1240694"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chemeClr val="tx1"/>
                </a:solidFill>
                <a:latin typeface="Arial" charset="0"/>
                <a:ea typeface="Arial" charset="0"/>
                <a:cs typeface="Arial" charset="0"/>
              </a:rPr>
              <a:t>429,000</a:t>
            </a:r>
            <a:r>
              <a:rPr lang="en-US" sz="1400" b="1" dirty="0" smtClean="0">
                <a:solidFill>
                  <a:prstClr val="black"/>
                </a:solidFill>
                <a:latin typeface="Arial" charset="0"/>
                <a:ea typeface="Arial" charset="0"/>
                <a:cs typeface="Arial" charset="0"/>
              </a:rPr>
              <a:t>]</a:t>
            </a:r>
            <a:endParaRPr lang="en-US" sz="1400" b="1" dirty="0">
              <a:solidFill>
                <a:prstClr val="black"/>
              </a:solidFill>
              <a:latin typeface="Arial" charset="0"/>
              <a:ea typeface="Arial" charset="0"/>
              <a:cs typeface="Arial" charset="0"/>
            </a:endParaRPr>
          </a:p>
        </p:txBody>
      </p:sp>
      <p:sp>
        <p:nvSpPr>
          <p:cNvPr id="18" name="Rectangle 17"/>
          <p:cNvSpPr/>
          <p:nvPr/>
        </p:nvSpPr>
        <p:spPr>
          <a:xfrm>
            <a:off x="6675404" y="5150498"/>
            <a:ext cx="1185985" cy="259702"/>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1400" b="1" dirty="0" smtClean="0">
                <a:solidFill>
                  <a:schemeClr val="tx1"/>
                </a:solidFill>
                <a:latin typeface="Arial" charset="0"/>
                <a:ea typeface="Arial" charset="0"/>
                <a:cs typeface="Arial" charset="0"/>
              </a:rPr>
              <a:t>21,450</a:t>
            </a:r>
            <a:endParaRPr lang="en-US" sz="1400" b="1" dirty="0">
              <a:solidFill>
                <a:schemeClr val="tx1"/>
              </a:solidFill>
              <a:latin typeface="Arial" charset="0"/>
              <a:ea typeface="Arial" charset="0"/>
              <a:cs typeface="Arial" charset="0"/>
            </a:endParaRPr>
          </a:p>
        </p:txBody>
      </p:sp>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23" name="Picture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57200" y="152400"/>
            <a:ext cx="8229600" cy="1143000"/>
          </a:xfrm>
        </p:spPr>
        <p:txBody>
          <a:bodyPr>
            <a:normAutofit/>
          </a:bodyPr>
          <a:lstStyle/>
          <a:p>
            <a:r>
              <a:rPr lang="en-US" sz="4000" dirty="0" smtClean="0">
                <a:solidFill>
                  <a:schemeClr val="bg1">
                    <a:lumMod val="75000"/>
                    <a:lumOff val="25000"/>
                  </a:schemeClr>
                </a:solidFill>
              </a:rPr>
              <a:t>Marketing and Sales</a:t>
            </a:r>
            <a:endParaRPr lang="en-US" sz="4000" dirty="0">
              <a:solidFill>
                <a:schemeClr val="bg1">
                  <a:lumMod val="75000"/>
                  <a:lumOff val="25000"/>
                </a:schemeClr>
              </a:solidFill>
            </a:endParaRPr>
          </a:p>
        </p:txBody>
      </p:sp>
      <p:sp>
        <p:nvSpPr>
          <p:cNvPr id="3" name="Content Placeholder 2"/>
          <p:cNvSpPr>
            <a:spLocks noGrp="1"/>
          </p:cNvSpPr>
          <p:nvPr>
            <p:ph idx="1"/>
          </p:nvPr>
        </p:nvSpPr>
        <p:spPr>
          <a:xfrm>
            <a:off x="301625" y="1325562"/>
            <a:ext cx="8229600" cy="4346525"/>
          </a:xfrm>
        </p:spPr>
        <p:txBody>
          <a:bodyPr>
            <a:normAutofit/>
          </a:bodyPr>
          <a:lstStyle/>
          <a:p>
            <a:pPr>
              <a:buFont typeface="Wingdings" panose="05000000000000000000" pitchFamily="2" charset="2"/>
              <a:buChar char="§"/>
            </a:pPr>
            <a:r>
              <a:rPr lang="en-US" sz="2400" dirty="0">
                <a:solidFill>
                  <a:schemeClr val="bg1">
                    <a:lumMod val="75000"/>
                    <a:lumOff val="25000"/>
                  </a:schemeClr>
                </a:solidFill>
              </a:rPr>
              <a:t>I</a:t>
            </a:r>
            <a:r>
              <a:rPr lang="en-US" sz="2400" dirty="0" smtClean="0">
                <a:solidFill>
                  <a:schemeClr val="bg1">
                    <a:lumMod val="75000"/>
                    <a:lumOff val="25000"/>
                  </a:schemeClr>
                </a:solidFill>
              </a:rPr>
              <a:t>ntegrated social media plan</a:t>
            </a:r>
          </a:p>
          <a:p>
            <a:pPr>
              <a:buFont typeface="Wingdings" panose="05000000000000000000" pitchFamily="2" charset="2"/>
              <a:buChar char="§"/>
            </a:pPr>
            <a:r>
              <a:rPr lang="en-US" sz="2400" dirty="0" smtClean="0">
                <a:solidFill>
                  <a:schemeClr val="bg1">
                    <a:lumMod val="75000"/>
                    <a:lumOff val="25000"/>
                  </a:schemeClr>
                </a:solidFill>
              </a:rPr>
              <a:t>Online ads</a:t>
            </a:r>
          </a:p>
          <a:p>
            <a:pPr>
              <a:buFont typeface="Wingdings" panose="05000000000000000000" pitchFamily="2" charset="2"/>
              <a:buChar char="§"/>
            </a:pPr>
            <a:r>
              <a:rPr lang="en-US" sz="2400" dirty="0" smtClean="0">
                <a:solidFill>
                  <a:schemeClr val="bg1">
                    <a:lumMod val="75000"/>
                    <a:lumOff val="25000"/>
                  </a:schemeClr>
                </a:solidFill>
              </a:rPr>
              <a:t>Professional reviews</a:t>
            </a:r>
          </a:p>
          <a:p>
            <a:pPr>
              <a:buFont typeface="Wingdings" panose="05000000000000000000" pitchFamily="2" charset="2"/>
              <a:buChar char="§"/>
            </a:pPr>
            <a:r>
              <a:rPr lang="en-US" sz="2400" dirty="0" smtClean="0">
                <a:solidFill>
                  <a:schemeClr val="bg1">
                    <a:lumMod val="75000"/>
                    <a:lumOff val="25000"/>
                  </a:schemeClr>
                </a:solidFill>
              </a:rPr>
              <a:t>Website</a:t>
            </a:r>
          </a:p>
          <a:p>
            <a:pPr>
              <a:buFont typeface="Wingdings" panose="05000000000000000000" pitchFamily="2" charset="2"/>
              <a:buChar char="§"/>
            </a:pPr>
            <a:r>
              <a:rPr lang="en-US" sz="2400" dirty="0" smtClean="0">
                <a:solidFill>
                  <a:schemeClr val="bg1">
                    <a:lumMod val="75000"/>
                    <a:lumOff val="25000"/>
                  </a:schemeClr>
                </a:solidFill>
              </a:rPr>
              <a:t>Business cards</a:t>
            </a:r>
          </a:p>
          <a:p>
            <a:pPr>
              <a:buFont typeface="Wingdings" panose="05000000000000000000" pitchFamily="2" charset="2"/>
              <a:buChar char="§"/>
            </a:pPr>
            <a:endParaRPr lang="en-US" sz="2400" dirty="0" smtClean="0">
              <a:solidFill>
                <a:schemeClr val="bg1">
                  <a:lumMod val="75000"/>
                  <a:lumOff val="25000"/>
                </a:schemeClr>
              </a:solidFill>
            </a:endParaRPr>
          </a:p>
          <a:p>
            <a:pPr>
              <a:buFont typeface="Wingdings" panose="05000000000000000000" pitchFamily="2" charset="2"/>
              <a:buChar char="§"/>
            </a:pPr>
            <a:endParaRPr lang="en-US" sz="2400" dirty="0">
              <a:solidFill>
                <a:schemeClr val="bg1">
                  <a:lumMod val="75000"/>
                  <a:lumOff val="25000"/>
                </a:scheme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35040"/>
            <a:ext cx="9144000" cy="82296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flipH="1" flipV="1">
            <a:off x="152400" y="6051082"/>
            <a:ext cx="685800" cy="685800"/>
          </a:xfrm>
          <a:prstGeom prst="rect">
            <a:avLst/>
          </a:prstGeom>
        </p:spPr>
      </p:pic>
      <p:pic>
        <p:nvPicPr>
          <p:cNvPr id="10" name="Picture 2" descr="Image result for social media advertising clip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43662"/>
            <a:ext cx="4810125" cy="30099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Georg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avon">
  <a:themeElements>
    <a:clrScheme name="Custom 4">
      <a:dk1>
        <a:sysClr val="windowText" lastClr="000000"/>
      </a:dk1>
      <a:lt1>
        <a:srgbClr val="FFFFFF"/>
      </a:lt1>
      <a:dk2>
        <a:srgbClr val="FFFFFF"/>
      </a:dk2>
      <a:lt2>
        <a:srgbClr val="E3DED1"/>
      </a:lt2>
      <a:accent1>
        <a:srgbClr val="549E39"/>
      </a:accent1>
      <a:accent2>
        <a:srgbClr val="93D07C"/>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3256</TotalTime>
  <Words>1659</Words>
  <Application>Microsoft Office PowerPoint</Application>
  <PresentationFormat>On-screen Show (4:3)</PresentationFormat>
  <Paragraphs>243</Paragraphs>
  <Slides>15</Slides>
  <Notes>15</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15</vt:i4>
      </vt:variant>
    </vt:vector>
  </HeadingPairs>
  <TitlesOfParts>
    <vt:vector size="22" baseType="lpstr">
      <vt:lpstr>ＭＳ Ｐゴシック</vt:lpstr>
      <vt:lpstr>Arial</vt:lpstr>
      <vt:lpstr>Century Gothic</vt:lpstr>
      <vt:lpstr>Myriad Web Pro</vt:lpstr>
      <vt:lpstr>Wingdings</vt:lpstr>
      <vt:lpstr>1_Office Theme</vt:lpstr>
      <vt:lpstr>Savon</vt:lpstr>
      <vt:lpstr>PowerPoint Presentation</vt:lpstr>
      <vt:lpstr>Necessi-tea LLC</vt:lpstr>
      <vt:lpstr>What is the Problem?</vt:lpstr>
      <vt:lpstr>Solution</vt:lpstr>
      <vt:lpstr>Necessi-tea, LLC</vt:lpstr>
      <vt:lpstr>Mission and Social Impact</vt:lpstr>
      <vt:lpstr>Business Model</vt:lpstr>
      <vt:lpstr>Market Analysis</vt:lpstr>
      <vt:lpstr>Marketing and Sales</vt:lpstr>
      <vt:lpstr>PowerPoint Presentation</vt:lpstr>
      <vt:lpstr>PowerPoint Presentation</vt:lpstr>
      <vt:lpstr>Sales Projections</vt:lpstr>
      <vt:lpstr>PowerPoint Presentation</vt:lpstr>
      <vt:lpstr>Future Plans / Philanthropy</vt:lpstr>
      <vt:lpstr>PowerPoint Presentation</vt:lpstr>
    </vt:vector>
  </TitlesOfParts>
  <Company>NFTE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dc:creator>
  <cp:lastModifiedBy>Nguyen, Anne</cp:lastModifiedBy>
  <cp:revision>295</cp:revision>
  <cp:lastPrinted>2017-11-27T15:40:25Z</cp:lastPrinted>
  <dcterms:created xsi:type="dcterms:W3CDTF">2012-02-07T20:01:29Z</dcterms:created>
  <dcterms:modified xsi:type="dcterms:W3CDTF">2017-12-12T16:05:40Z</dcterms:modified>
</cp:coreProperties>
</file>