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5" r:id="rId1"/>
  </p:sldMasterIdLst>
  <p:notesMasterIdLst>
    <p:notesMasterId r:id="rId23"/>
  </p:notesMasterIdLst>
  <p:handoutMasterIdLst>
    <p:handoutMasterId r:id="rId24"/>
  </p:handoutMasterIdLst>
  <p:sldIdLst>
    <p:sldId id="290" r:id="rId2"/>
    <p:sldId id="291" r:id="rId3"/>
    <p:sldId id="300" r:id="rId4"/>
    <p:sldId id="292" r:id="rId5"/>
    <p:sldId id="293" r:id="rId6"/>
    <p:sldId id="296" r:id="rId7"/>
    <p:sldId id="297" r:id="rId8"/>
    <p:sldId id="306" r:id="rId9"/>
    <p:sldId id="307" r:id="rId10"/>
    <p:sldId id="278" r:id="rId11"/>
    <p:sldId id="279" r:id="rId12"/>
    <p:sldId id="280" r:id="rId13"/>
    <p:sldId id="281" r:id="rId14"/>
    <p:sldId id="282" r:id="rId15"/>
    <p:sldId id="283" r:id="rId16"/>
    <p:sldId id="285" r:id="rId17"/>
    <p:sldId id="284" r:id="rId18"/>
    <p:sldId id="286" r:id="rId19"/>
    <p:sldId id="287" r:id="rId20"/>
    <p:sldId id="288" r:id="rId21"/>
    <p:sldId id="289" r:id="rId22"/>
  </p:sldIdLst>
  <p:sldSz cx="9144000" cy="6858000" type="screen4x3"/>
  <p:notesSz cx="6858000" cy="9144000"/>
  <p:defaultTextStyle>
    <a:defPPr>
      <a:defRPr lang="en-U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B60404"/>
    <a:srgbClr val="D0D8E8"/>
    <a:srgbClr val="E9EDF4"/>
    <a:srgbClr val="8EB4E3"/>
    <a:srgbClr val="777777"/>
    <a:srgbClr val="FFCC99"/>
    <a:srgbClr val="008000"/>
    <a:srgbClr val="00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93428" autoAdjust="0"/>
  </p:normalViewPr>
  <p:slideViewPr>
    <p:cSldViewPr>
      <p:cViewPr>
        <p:scale>
          <a:sx n="70" d="100"/>
          <a:sy n="70" d="100"/>
        </p:scale>
        <p:origin x="-564" y="-72"/>
      </p:cViewPr>
      <p:guideLst>
        <p:guide orient="horz" pos="2160"/>
        <p:guide pos="2880"/>
      </p:guideLst>
    </p:cSldViewPr>
  </p:slideViewPr>
  <p:outlineViewPr>
    <p:cViewPr>
      <p:scale>
        <a:sx n="33" d="100"/>
        <a:sy n="33" d="100"/>
      </p:scale>
      <p:origin x="0" y="289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63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BEFFF-F838-41FB-B598-06DCEEFCFC85}" type="doc">
      <dgm:prSet loTypeId="urn:microsoft.com/office/officeart/2005/8/layout/radial5" loCatId="cycle" qsTypeId="urn:microsoft.com/office/officeart/2005/8/quickstyle/simple2" qsCatId="simple" csTypeId="urn:microsoft.com/office/officeart/2005/8/colors/accent1_5" csCatId="accent1" phldr="1"/>
      <dgm:spPr/>
      <dgm:t>
        <a:bodyPr/>
        <a:lstStyle/>
        <a:p>
          <a:endParaRPr lang="en-US"/>
        </a:p>
      </dgm:t>
    </dgm:pt>
    <dgm:pt modelId="{C4EF3E20-56C8-40BF-A00B-66934F5E4C92}">
      <dgm:prSet phldrT="[Text]">
        <dgm:style>
          <a:lnRef idx="3">
            <a:schemeClr val="lt1"/>
          </a:lnRef>
          <a:fillRef idx="1">
            <a:schemeClr val="accent2"/>
          </a:fillRef>
          <a:effectRef idx="1">
            <a:schemeClr val="accent2"/>
          </a:effectRef>
          <a:fontRef idx="minor">
            <a:schemeClr val="lt1"/>
          </a:fontRef>
        </dgm:style>
      </dgm:prSet>
      <dgm:spPr/>
      <dgm:t>
        <a:bodyPr/>
        <a:lstStyle/>
        <a:p>
          <a:r>
            <a:rPr lang="en-US" spc="0" dirty="0" smtClean="0">
              <a:solidFill>
                <a:schemeClr val="bg1"/>
              </a:solidFill>
            </a:rPr>
            <a:t>Marketing</a:t>
          </a:r>
        </a:p>
        <a:p>
          <a:r>
            <a:rPr lang="en-US" spc="0" dirty="0" smtClean="0">
              <a:solidFill>
                <a:schemeClr val="bg1"/>
              </a:solidFill>
            </a:rPr>
            <a:t>Mix</a:t>
          </a:r>
          <a:endParaRPr lang="en-US" spc="0" dirty="0">
            <a:solidFill>
              <a:schemeClr val="bg1"/>
            </a:solidFill>
          </a:endParaRPr>
        </a:p>
      </dgm:t>
    </dgm:pt>
    <dgm:pt modelId="{982B995D-3528-4FCA-B078-77B8AD974C56}" type="parTrans" cxnId="{183685E8-537E-499C-BDB0-3085CF37741D}">
      <dgm:prSet/>
      <dgm:spPr/>
      <dgm:t>
        <a:bodyPr/>
        <a:lstStyle/>
        <a:p>
          <a:endParaRPr lang="en-US" spc="0">
            <a:solidFill>
              <a:schemeClr val="bg1"/>
            </a:solidFill>
          </a:endParaRPr>
        </a:p>
      </dgm:t>
    </dgm:pt>
    <dgm:pt modelId="{DF37A159-F72B-4784-8F3C-4382C0C7EEA7}" type="sibTrans" cxnId="{183685E8-537E-499C-BDB0-3085CF37741D}">
      <dgm:prSet/>
      <dgm:spPr/>
      <dgm:t>
        <a:bodyPr/>
        <a:lstStyle/>
        <a:p>
          <a:endParaRPr lang="en-US" spc="0">
            <a:solidFill>
              <a:schemeClr val="bg1"/>
            </a:solidFill>
          </a:endParaRPr>
        </a:p>
      </dgm:t>
    </dgm:pt>
    <dgm:pt modelId="{1792A711-71DB-45EA-B5B0-CB986FAB2598}">
      <dgm:prSet phldrT="[Text]" custT="1">
        <dgm:style>
          <a:lnRef idx="3">
            <a:schemeClr val="lt1"/>
          </a:lnRef>
          <a:fillRef idx="1">
            <a:schemeClr val="accent2"/>
          </a:fillRef>
          <a:effectRef idx="1">
            <a:schemeClr val="accent2"/>
          </a:effectRef>
          <a:fontRef idx="minor">
            <a:schemeClr val="lt1"/>
          </a:fontRef>
        </dgm:style>
      </dgm:prSet>
      <dgm:spPr/>
      <dgm:t>
        <a:bodyPr anchor="t"/>
        <a:lstStyle/>
        <a:p>
          <a:pPr algn="ctr"/>
          <a:r>
            <a:rPr lang="en-US" sz="1600" b="1" spc="0" dirty="0" smtClean="0">
              <a:solidFill>
                <a:schemeClr val="bg1"/>
              </a:solidFill>
            </a:rPr>
            <a:t>Price </a:t>
          </a:r>
        </a:p>
      </dgm:t>
    </dgm:pt>
    <dgm:pt modelId="{90211807-854A-43EB-95E3-15A82A124325}" type="parTrans" cxnId="{A685A721-F617-43D3-9E8C-387E330F0677}">
      <dgm:prSet>
        <dgm:style>
          <a:lnRef idx="3">
            <a:schemeClr val="lt1"/>
          </a:lnRef>
          <a:fillRef idx="1">
            <a:schemeClr val="accent2"/>
          </a:fillRef>
          <a:effectRef idx="1">
            <a:schemeClr val="accent2"/>
          </a:effectRef>
          <a:fontRef idx="minor">
            <a:schemeClr val="lt1"/>
          </a:fontRef>
        </dgm:style>
      </dgm:prSet>
      <dgm:spPr/>
      <dgm:t>
        <a:bodyPr/>
        <a:lstStyle/>
        <a:p>
          <a:endParaRPr lang="en-US" spc="0" dirty="0">
            <a:solidFill>
              <a:schemeClr val="bg1"/>
            </a:solidFill>
          </a:endParaRPr>
        </a:p>
      </dgm:t>
    </dgm:pt>
    <dgm:pt modelId="{51FE904C-2A2D-4640-8862-6BDCC8E20C12}" type="sibTrans" cxnId="{A685A721-F617-43D3-9E8C-387E330F0677}">
      <dgm:prSet/>
      <dgm:spPr/>
      <dgm:t>
        <a:bodyPr/>
        <a:lstStyle/>
        <a:p>
          <a:endParaRPr lang="en-US" spc="0">
            <a:solidFill>
              <a:schemeClr val="bg1"/>
            </a:solidFill>
          </a:endParaRPr>
        </a:p>
      </dgm:t>
    </dgm:pt>
    <dgm:pt modelId="{91C7DC02-A9A6-4104-8FE5-70F27F4FBA76}">
      <dgm:prSet custT="1">
        <dgm:style>
          <a:lnRef idx="3">
            <a:schemeClr val="lt1"/>
          </a:lnRef>
          <a:fillRef idx="1">
            <a:schemeClr val="accent2"/>
          </a:fillRef>
          <a:effectRef idx="1">
            <a:schemeClr val="accent2"/>
          </a:effectRef>
          <a:fontRef idx="minor">
            <a:schemeClr val="lt1"/>
          </a:fontRef>
        </dgm:style>
      </dgm:prSet>
      <dgm:spPr/>
      <dgm:t>
        <a:bodyPr anchor="t"/>
        <a:lstStyle/>
        <a:p>
          <a:pPr algn="ctr"/>
          <a:r>
            <a:rPr lang="en-US" sz="1600" b="1" spc="0" dirty="0" smtClean="0">
              <a:solidFill>
                <a:schemeClr val="bg1"/>
              </a:solidFill>
            </a:rPr>
            <a:t>Place</a:t>
          </a:r>
        </a:p>
      </dgm:t>
    </dgm:pt>
    <dgm:pt modelId="{C1288CD5-E443-4E27-902C-22D364A3D2F4}" type="parTrans" cxnId="{DDF2F9D4-1CD0-4C31-98E8-B8F33A012269}">
      <dgm:prSet>
        <dgm:style>
          <a:lnRef idx="3">
            <a:schemeClr val="lt1"/>
          </a:lnRef>
          <a:fillRef idx="1">
            <a:schemeClr val="accent2"/>
          </a:fillRef>
          <a:effectRef idx="1">
            <a:schemeClr val="accent2"/>
          </a:effectRef>
          <a:fontRef idx="minor">
            <a:schemeClr val="lt1"/>
          </a:fontRef>
        </dgm:style>
      </dgm:prSet>
      <dgm:spPr/>
      <dgm:t>
        <a:bodyPr/>
        <a:lstStyle/>
        <a:p>
          <a:endParaRPr lang="en-US" spc="0" dirty="0">
            <a:solidFill>
              <a:schemeClr val="bg1"/>
            </a:solidFill>
          </a:endParaRPr>
        </a:p>
      </dgm:t>
    </dgm:pt>
    <dgm:pt modelId="{BF940F0C-19F8-4E4F-95D1-0DC98F30CA2E}" type="sibTrans" cxnId="{DDF2F9D4-1CD0-4C31-98E8-B8F33A012269}">
      <dgm:prSet/>
      <dgm:spPr/>
      <dgm:t>
        <a:bodyPr/>
        <a:lstStyle/>
        <a:p>
          <a:endParaRPr lang="en-US" spc="0">
            <a:solidFill>
              <a:schemeClr val="bg1"/>
            </a:solidFill>
          </a:endParaRPr>
        </a:p>
      </dgm:t>
    </dgm:pt>
    <dgm:pt modelId="{C2E09703-F638-48C4-8CEE-B443DBB045C3}">
      <dgm:prSet custT="1">
        <dgm:style>
          <a:lnRef idx="3">
            <a:schemeClr val="lt1"/>
          </a:lnRef>
          <a:fillRef idx="1">
            <a:schemeClr val="accent2"/>
          </a:fillRef>
          <a:effectRef idx="1">
            <a:schemeClr val="accent2"/>
          </a:effectRef>
          <a:fontRef idx="minor">
            <a:schemeClr val="lt1"/>
          </a:fontRef>
        </dgm:style>
      </dgm:prSet>
      <dgm:spPr/>
      <dgm:t>
        <a:bodyPr anchor="t"/>
        <a:lstStyle/>
        <a:p>
          <a:pPr algn="ctr"/>
          <a:r>
            <a:rPr lang="en-US" sz="1600" b="1" spc="0" dirty="0" smtClean="0">
              <a:solidFill>
                <a:schemeClr val="bg1"/>
              </a:solidFill>
            </a:rPr>
            <a:t>Product</a:t>
          </a:r>
          <a:endParaRPr lang="en-US" sz="1800" spc="0" dirty="0">
            <a:solidFill>
              <a:schemeClr val="bg1"/>
            </a:solidFill>
          </a:endParaRPr>
        </a:p>
      </dgm:t>
    </dgm:pt>
    <dgm:pt modelId="{ED4CA239-0E21-4995-A249-9A59105B713A}" type="parTrans" cxnId="{BCDD6711-6EEE-4B51-8971-468CEB7A20D0}">
      <dgm:prSet>
        <dgm:style>
          <a:lnRef idx="3">
            <a:schemeClr val="lt1"/>
          </a:lnRef>
          <a:fillRef idx="1">
            <a:schemeClr val="accent2"/>
          </a:fillRef>
          <a:effectRef idx="1">
            <a:schemeClr val="accent2"/>
          </a:effectRef>
          <a:fontRef idx="minor">
            <a:schemeClr val="lt1"/>
          </a:fontRef>
        </dgm:style>
      </dgm:prSet>
      <dgm:spPr/>
      <dgm:t>
        <a:bodyPr/>
        <a:lstStyle/>
        <a:p>
          <a:endParaRPr lang="en-US" spc="0" dirty="0">
            <a:solidFill>
              <a:schemeClr val="bg1"/>
            </a:solidFill>
          </a:endParaRPr>
        </a:p>
      </dgm:t>
    </dgm:pt>
    <dgm:pt modelId="{FAF5FD61-AECF-45C7-BCEE-15CEFB0C6996}" type="sibTrans" cxnId="{BCDD6711-6EEE-4B51-8971-468CEB7A20D0}">
      <dgm:prSet/>
      <dgm:spPr/>
      <dgm:t>
        <a:bodyPr/>
        <a:lstStyle/>
        <a:p>
          <a:endParaRPr lang="en-US" spc="0">
            <a:solidFill>
              <a:schemeClr val="bg1"/>
            </a:solidFill>
          </a:endParaRPr>
        </a:p>
      </dgm:t>
    </dgm:pt>
    <dgm:pt modelId="{BFBE7FCE-A34E-4704-B1C4-8498E23DB27A}">
      <dgm:prSet custT="1">
        <dgm:style>
          <a:lnRef idx="3">
            <a:schemeClr val="lt1"/>
          </a:lnRef>
          <a:fillRef idx="1">
            <a:schemeClr val="accent2"/>
          </a:fillRef>
          <a:effectRef idx="1">
            <a:schemeClr val="accent2"/>
          </a:effectRef>
          <a:fontRef idx="minor">
            <a:schemeClr val="lt1"/>
          </a:fontRef>
        </dgm:style>
      </dgm:prSet>
      <dgm:spPr/>
      <dgm:t>
        <a:bodyPr anchor="t"/>
        <a:lstStyle/>
        <a:p>
          <a:pPr algn="ctr"/>
          <a:r>
            <a:rPr lang="en-US" sz="1600" b="1" spc="0" dirty="0" smtClean="0">
              <a:solidFill>
                <a:schemeClr val="bg1"/>
              </a:solidFill>
            </a:rPr>
            <a:t> Promotion</a:t>
          </a:r>
          <a:endParaRPr lang="en-US" sz="1600" spc="0" dirty="0">
            <a:solidFill>
              <a:schemeClr val="bg1"/>
            </a:solidFill>
          </a:endParaRPr>
        </a:p>
      </dgm:t>
    </dgm:pt>
    <dgm:pt modelId="{3EA17FA3-C020-4250-A167-ADD680D83BAA}" type="parTrans" cxnId="{1F4E91B1-75DD-4A52-8102-EB29C0927370}">
      <dgm:prSet>
        <dgm:style>
          <a:lnRef idx="3">
            <a:schemeClr val="lt1"/>
          </a:lnRef>
          <a:fillRef idx="1">
            <a:schemeClr val="accent2"/>
          </a:fillRef>
          <a:effectRef idx="1">
            <a:schemeClr val="accent2"/>
          </a:effectRef>
          <a:fontRef idx="minor">
            <a:schemeClr val="lt1"/>
          </a:fontRef>
        </dgm:style>
      </dgm:prSet>
      <dgm:spPr/>
      <dgm:t>
        <a:bodyPr/>
        <a:lstStyle/>
        <a:p>
          <a:endParaRPr lang="en-US" spc="0" dirty="0">
            <a:solidFill>
              <a:schemeClr val="bg1"/>
            </a:solidFill>
          </a:endParaRPr>
        </a:p>
      </dgm:t>
    </dgm:pt>
    <dgm:pt modelId="{3BA1232C-8FE7-491D-8C7E-EBEE5E6616F3}" type="sibTrans" cxnId="{1F4E91B1-75DD-4A52-8102-EB29C0927370}">
      <dgm:prSet/>
      <dgm:spPr/>
      <dgm:t>
        <a:bodyPr/>
        <a:lstStyle/>
        <a:p>
          <a:endParaRPr lang="en-US" spc="0">
            <a:solidFill>
              <a:schemeClr val="bg1"/>
            </a:solidFill>
          </a:endParaRPr>
        </a:p>
      </dgm:t>
    </dgm:pt>
    <dgm:pt modelId="{53953799-8FDB-4132-BB6C-E4C885225F86}">
      <dgm:prSet custT="1">
        <dgm:style>
          <a:lnRef idx="3">
            <a:schemeClr val="lt1"/>
          </a:lnRef>
          <a:fillRef idx="1">
            <a:schemeClr val="accent2"/>
          </a:fillRef>
          <a:effectRef idx="1">
            <a:schemeClr val="accent2"/>
          </a:effectRef>
          <a:fontRef idx="minor">
            <a:schemeClr val="lt1"/>
          </a:fontRef>
        </dgm:style>
      </dgm:prSet>
      <dgm:spPr/>
      <dgm:t>
        <a:bodyPr anchor="t"/>
        <a:lstStyle/>
        <a:p>
          <a:pPr algn="ctr">
            <a:lnSpc>
              <a:spcPct val="90000"/>
            </a:lnSpc>
          </a:pPr>
          <a:r>
            <a:rPr lang="en-US" sz="1800" b="1" spc="0" dirty="0" smtClean="0">
              <a:solidFill>
                <a:schemeClr val="bg1"/>
              </a:solidFill>
            </a:rPr>
            <a:t>People</a:t>
          </a:r>
          <a:endParaRPr lang="en-US" sz="1800" spc="0" dirty="0">
            <a:solidFill>
              <a:schemeClr val="bg1"/>
            </a:solidFill>
          </a:endParaRPr>
        </a:p>
      </dgm:t>
    </dgm:pt>
    <dgm:pt modelId="{A3C93F10-DC18-4AD9-B992-A2A50786C2FC}" type="parTrans" cxnId="{C3AC37A0-88F0-4583-8D55-EDAEF4196732}">
      <dgm:prSet>
        <dgm:style>
          <a:lnRef idx="3">
            <a:schemeClr val="lt1"/>
          </a:lnRef>
          <a:fillRef idx="1">
            <a:schemeClr val="accent2"/>
          </a:fillRef>
          <a:effectRef idx="1">
            <a:schemeClr val="accent2"/>
          </a:effectRef>
          <a:fontRef idx="minor">
            <a:schemeClr val="lt1"/>
          </a:fontRef>
        </dgm:style>
      </dgm:prSet>
      <dgm:spPr/>
      <dgm:t>
        <a:bodyPr/>
        <a:lstStyle/>
        <a:p>
          <a:endParaRPr lang="en-US" spc="0" dirty="0">
            <a:solidFill>
              <a:schemeClr val="bg1"/>
            </a:solidFill>
          </a:endParaRPr>
        </a:p>
      </dgm:t>
    </dgm:pt>
    <dgm:pt modelId="{13370162-677E-473C-84BD-97D9CFA3E03F}" type="sibTrans" cxnId="{C3AC37A0-88F0-4583-8D55-EDAEF4196732}">
      <dgm:prSet/>
      <dgm:spPr/>
      <dgm:t>
        <a:bodyPr/>
        <a:lstStyle/>
        <a:p>
          <a:endParaRPr lang="en-US" spc="0">
            <a:solidFill>
              <a:schemeClr val="bg1"/>
            </a:solidFill>
          </a:endParaRPr>
        </a:p>
      </dgm:t>
    </dgm:pt>
    <dgm:pt modelId="{A5652466-33E9-4860-A83D-FB8E2BF012A7}">
      <dgm:prSet/>
      <dgm:spPr/>
      <dgm:t>
        <a:bodyPr/>
        <a:lstStyle/>
        <a:p>
          <a:endParaRPr lang="en-US" spc="0" dirty="0">
            <a:solidFill>
              <a:schemeClr val="bg1"/>
            </a:solidFill>
          </a:endParaRPr>
        </a:p>
      </dgm:t>
    </dgm:pt>
    <dgm:pt modelId="{151FBCAE-C33E-4E04-9029-1D009DCBD958}" type="parTrans" cxnId="{5C89BD21-F19B-4521-AF9A-B8532C3E6675}">
      <dgm:prSet/>
      <dgm:spPr/>
      <dgm:t>
        <a:bodyPr/>
        <a:lstStyle/>
        <a:p>
          <a:endParaRPr lang="en-US" spc="0">
            <a:solidFill>
              <a:schemeClr val="bg1"/>
            </a:solidFill>
          </a:endParaRPr>
        </a:p>
      </dgm:t>
    </dgm:pt>
    <dgm:pt modelId="{3432C6B4-2B09-45CB-8C9E-ED2B513D2EAB}" type="sibTrans" cxnId="{5C89BD21-F19B-4521-AF9A-B8532C3E6675}">
      <dgm:prSet/>
      <dgm:spPr/>
      <dgm:t>
        <a:bodyPr/>
        <a:lstStyle/>
        <a:p>
          <a:endParaRPr lang="en-US" spc="0">
            <a:solidFill>
              <a:schemeClr val="bg1"/>
            </a:solidFill>
          </a:endParaRPr>
        </a:p>
      </dgm:t>
    </dgm:pt>
    <dgm:pt modelId="{F78358E2-AC03-49A1-A700-39C8C1A75AC1}">
      <dgm:prSet phldrT="[Text]" custT="1">
        <dgm:style>
          <a:lnRef idx="3">
            <a:schemeClr val="lt1"/>
          </a:lnRef>
          <a:fillRef idx="1">
            <a:schemeClr val="accent2"/>
          </a:fillRef>
          <a:effectRef idx="1">
            <a:schemeClr val="accent2"/>
          </a:effectRef>
          <a:fontRef idx="minor">
            <a:schemeClr val="lt1"/>
          </a:fontRef>
        </dgm:style>
      </dgm:prSet>
      <dgm:spPr/>
      <dgm:t>
        <a:bodyPr anchor="t"/>
        <a:lstStyle/>
        <a:p>
          <a:pPr algn="l"/>
          <a:endParaRPr lang="en-US" sz="1600" b="1" spc="0" dirty="0" smtClean="0">
            <a:solidFill>
              <a:schemeClr val="bg1"/>
            </a:solidFill>
          </a:endParaRPr>
        </a:p>
      </dgm:t>
    </dgm:pt>
    <dgm:pt modelId="{CD6690CF-FC05-48B4-A96D-698EC9556184}" type="parTrans" cxnId="{B25F826D-103A-45EB-9242-57052B9F0588}">
      <dgm:prSet/>
      <dgm:spPr/>
      <dgm:t>
        <a:bodyPr/>
        <a:lstStyle/>
        <a:p>
          <a:endParaRPr lang="en-US" spc="0">
            <a:solidFill>
              <a:schemeClr val="bg1"/>
            </a:solidFill>
          </a:endParaRPr>
        </a:p>
      </dgm:t>
    </dgm:pt>
    <dgm:pt modelId="{830CCEB5-6988-48BA-96A7-6BFCB65F6CB8}" type="sibTrans" cxnId="{B25F826D-103A-45EB-9242-57052B9F0588}">
      <dgm:prSet/>
      <dgm:spPr/>
      <dgm:t>
        <a:bodyPr/>
        <a:lstStyle/>
        <a:p>
          <a:endParaRPr lang="en-US" spc="0">
            <a:solidFill>
              <a:schemeClr val="bg1"/>
            </a:solidFill>
          </a:endParaRPr>
        </a:p>
      </dgm:t>
    </dgm:pt>
    <dgm:pt modelId="{47E54789-6ACD-47F7-BE37-E3182A011E27}">
      <dgm:prSet custScaleX="111128" custScaleY="104512" custT="1" custRadScaleRad="99314" custRadScaleInc="252">
        <dgm:style>
          <a:lnRef idx="3">
            <a:schemeClr val="lt1"/>
          </a:lnRef>
          <a:fillRef idx="1">
            <a:schemeClr val="accent2"/>
          </a:fillRef>
          <a:effectRef idx="1">
            <a:schemeClr val="accent2"/>
          </a:effectRef>
          <a:fontRef idx="minor">
            <a:schemeClr val="lt1"/>
          </a:fontRef>
        </dgm:style>
      </dgm:prSet>
      <dgm:spPr/>
      <dgm:t>
        <a:bodyPr anchor="t"/>
        <a:lstStyle/>
        <a:p>
          <a:pPr algn="l">
            <a:lnSpc>
              <a:spcPct val="100000"/>
            </a:lnSpc>
          </a:pPr>
          <a:r>
            <a:rPr lang="en-US" sz="1800" spc="0" dirty="0" smtClean="0">
              <a:solidFill>
                <a:schemeClr val="bg1"/>
              </a:solidFill>
            </a:rPr>
            <a:t>Gamers ages 15-25</a:t>
          </a:r>
          <a:endParaRPr lang="en-US" sz="1800" spc="0" dirty="0">
            <a:solidFill>
              <a:schemeClr val="bg1"/>
            </a:solidFill>
          </a:endParaRPr>
        </a:p>
      </dgm:t>
    </dgm:pt>
    <dgm:pt modelId="{0CF74C6C-7FD3-445C-9240-B9506D95D333}" type="parTrans" cxnId="{EB83DCFA-90A2-47AC-BB22-80210B408BF8}">
      <dgm:prSet/>
      <dgm:spPr/>
      <dgm:t>
        <a:bodyPr/>
        <a:lstStyle/>
        <a:p>
          <a:endParaRPr lang="en-US" spc="0">
            <a:solidFill>
              <a:schemeClr val="bg1"/>
            </a:solidFill>
          </a:endParaRPr>
        </a:p>
      </dgm:t>
    </dgm:pt>
    <dgm:pt modelId="{12C8519A-873C-47B4-89F8-2D0C0EDC78B3}" type="sibTrans" cxnId="{EB83DCFA-90A2-47AC-BB22-80210B408BF8}">
      <dgm:prSet/>
      <dgm:spPr/>
      <dgm:t>
        <a:bodyPr/>
        <a:lstStyle/>
        <a:p>
          <a:endParaRPr lang="en-US" spc="0">
            <a:solidFill>
              <a:schemeClr val="bg1"/>
            </a:solidFill>
          </a:endParaRPr>
        </a:p>
      </dgm:t>
    </dgm:pt>
    <dgm:pt modelId="{AB2AA0F3-D820-4B3A-A55D-7BDC6DD1FE71}">
      <dgm:prSet custT="1">
        <dgm:style>
          <a:lnRef idx="3">
            <a:schemeClr val="lt1"/>
          </a:lnRef>
          <a:fillRef idx="1">
            <a:schemeClr val="accent2"/>
          </a:fillRef>
          <a:effectRef idx="1">
            <a:schemeClr val="accent2"/>
          </a:effectRef>
          <a:fontRef idx="minor">
            <a:schemeClr val="lt1"/>
          </a:fontRef>
        </dgm:style>
      </dgm:prSet>
      <dgm:spPr/>
      <dgm:t>
        <a:bodyPr anchor="t"/>
        <a:lstStyle/>
        <a:p>
          <a:pPr algn="l"/>
          <a:r>
            <a:rPr lang="en-US" sz="1600" spc="0" dirty="0" smtClean="0">
              <a:solidFill>
                <a:schemeClr val="bg1"/>
              </a:solidFill>
            </a:rPr>
            <a:t>Excellent customer service</a:t>
          </a:r>
          <a:endParaRPr lang="en-US" sz="1600" spc="0" dirty="0">
            <a:solidFill>
              <a:schemeClr val="bg1"/>
            </a:solidFill>
          </a:endParaRPr>
        </a:p>
      </dgm:t>
    </dgm:pt>
    <dgm:pt modelId="{E8C64059-AE4D-42A8-9CAA-89E02D867F82}" type="parTrans" cxnId="{47C63C8F-9BB4-465B-A7FB-204EA19B5279}">
      <dgm:prSet/>
      <dgm:spPr/>
      <dgm:t>
        <a:bodyPr/>
        <a:lstStyle/>
        <a:p>
          <a:endParaRPr lang="en-US" spc="0">
            <a:solidFill>
              <a:schemeClr val="bg1"/>
            </a:solidFill>
          </a:endParaRPr>
        </a:p>
      </dgm:t>
    </dgm:pt>
    <dgm:pt modelId="{3C031684-A080-4125-B769-2F75D34E48B6}" type="sibTrans" cxnId="{47C63C8F-9BB4-465B-A7FB-204EA19B5279}">
      <dgm:prSet/>
      <dgm:spPr/>
      <dgm:t>
        <a:bodyPr/>
        <a:lstStyle/>
        <a:p>
          <a:endParaRPr lang="en-US" spc="0">
            <a:solidFill>
              <a:schemeClr val="bg1"/>
            </a:solidFill>
          </a:endParaRPr>
        </a:p>
      </dgm:t>
    </dgm:pt>
    <dgm:pt modelId="{58EA8769-2759-4F5A-8762-D4B827DCC3EF}">
      <dgm:prSet custT="1">
        <dgm:style>
          <a:lnRef idx="3">
            <a:schemeClr val="lt1"/>
          </a:lnRef>
          <a:fillRef idx="1">
            <a:schemeClr val="accent2"/>
          </a:fillRef>
          <a:effectRef idx="1">
            <a:schemeClr val="accent2"/>
          </a:effectRef>
          <a:fontRef idx="minor">
            <a:schemeClr val="lt1"/>
          </a:fontRef>
        </dgm:style>
      </dgm:prSet>
      <dgm:spPr/>
      <dgm:t>
        <a:bodyPr anchor="t"/>
        <a:lstStyle/>
        <a:p>
          <a:pPr algn="l"/>
          <a:r>
            <a:rPr lang="en-US" sz="1600" spc="0" dirty="0" smtClean="0">
              <a:solidFill>
                <a:schemeClr val="bg1"/>
              </a:solidFill>
            </a:rPr>
            <a:t>Handing out business cards</a:t>
          </a:r>
          <a:endParaRPr lang="en-US" sz="1600" spc="0" dirty="0">
            <a:solidFill>
              <a:schemeClr val="bg1"/>
            </a:solidFill>
          </a:endParaRPr>
        </a:p>
      </dgm:t>
    </dgm:pt>
    <dgm:pt modelId="{399A362B-8DF5-43F0-9055-D98F5BCDEAA7}" type="parTrans" cxnId="{D275D2A7-A75F-4704-89AD-670BC011F2DF}">
      <dgm:prSet/>
      <dgm:spPr/>
      <dgm:t>
        <a:bodyPr/>
        <a:lstStyle/>
        <a:p>
          <a:endParaRPr lang="en-US" spc="0">
            <a:solidFill>
              <a:schemeClr val="bg1"/>
            </a:solidFill>
          </a:endParaRPr>
        </a:p>
      </dgm:t>
    </dgm:pt>
    <dgm:pt modelId="{7C259FF6-575A-4912-B4A1-D9C42B8FA819}" type="sibTrans" cxnId="{D275D2A7-A75F-4704-89AD-670BC011F2DF}">
      <dgm:prSet/>
      <dgm:spPr/>
      <dgm:t>
        <a:bodyPr/>
        <a:lstStyle/>
        <a:p>
          <a:endParaRPr lang="en-US" spc="0">
            <a:solidFill>
              <a:schemeClr val="bg1"/>
            </a:solidFill>
          </a:endParaRPr>
        </a:p>
      </dgm:t>
    </dgm:pt>
    <dgm:pt modelId="{6F162CE6-804C-4D8E-B093-663CA3753E91}">
      <dgm:prSet custT="1">
        <dgm:style>
          <a:lnRef idx="3">
            <a:schemeClr val="lt1"/>
          </a:lnRef>
          <a:fillRef idx="1">
            <a:schemeClr val="accent2"/>
          </a:fillRef>
          <a:effectRef idx="1">
            <a:schemeClr val="accent2"/>
          </a:effectRef>
          <a:fontRef idx="minor">
            <a:schemeClr val="lt1"/>
          </a:fontRef>
        </dgm:style>
      </dgm:prSet>
      <dgm:spPr/>
      <dgm:t>
        <a:bodyPr anchor="t"/>
        <a:lstStyle/>
        <a:p>
          <a:pPr algn="l"/>
          <a:r>
            <a:rPr lang="en-US" sz="1600" spc="0" dirty="0" smtClean="0">
              <a:solidFill>
                <a:schemeClr val="bg1"/>
              </a:solidFill>
            </a:rPr>
            <a:t>Encourages socialization</a:t>
          </a:r>
          <a:endParaRPr lang="en-US" sz="1600" spc="0" dirty="0">
            <a:solidFill>
              <a:schemeClr val="bg1"/>
            </a:solidFill>
          </a:endParaRPr>
        </a:p>
      </dgm:t>
    </dgm:pt>
    <dgm:pt modelId="{A80820C4-3F86-4627-B733-2976B2F665A9}" type="parTrans" cxnId="{CDB4A0EB-2D69-4498-BAB8-1AE5460169DE}">
      <dgm:prSet/>
      <dgm:spPr/>
      <dgm:t>
        <a:bodyPr/>
        <a:lstStyle/>
        <a:p>
          <a:endParaRPr lang="en-US" spc="0">
            <a:solidFill>
              <a:schemeClr val="bg1"/>
            </a:solidFill>
          </a:endParaRPr>
        </a:p>
      </dgm:t>
    </dgm:pt>
    <dgm:pt modelId="{68D9731B-E0CC-43CD-ACB5-6F48D28D0EF0}" type="sibTrans" cxnId="{CDB4A0EB-2D69-4498-BAB8-1AE5460169DE}">
      <dgm:prSet/>
      <dgm:spPr/>
      <dgm:t>
        <a:bodyPr/>
        <a:lstStyle/>
        <a:p>
          <a:endParaRPr lang="en-US" spc="0">
            <a:solidFill>
              <a:schemeClr val="bg1"/>
            </a:solidFill>
          </a:endParaRPr>
        </a:p>
      </dgm:t>
    </dgm:pt>
    <dgm:pt modelId="{2AF7BF37-2573-423F-91D1-7A49FE0759A4}">
      <dgm:prSet custT="1">
        <dgm:style>
          <a:lnRef idx="3">
            <a:schemeClr val="lt1"/>
          </a:lnRef>
          <a:fillRef idx="1">
            <a:schemeClr val="accent2"/>
          </a:fillRef>
          <a:effectRef idx="1">
            <a:schemeClr val="accent2"/>
          </a:effectRef>
          <a:fontRef idx="minor">
            <a:schemeClr val="lt1"/>
          </a:fontRef>
        </dgm:style>
      </dgm:prSet>
      <dgm:spPr/>
      <dgm:t>
        <a:bodyPr anchor="t"/>
        <a:lstStyle/>
        <a:p>
          <a:pPr algn="l"/>
          <a:r>
            <a:rPr lang="en-US" sz="1600" spc="0" dirty="0" smtClean="0">
              <a:solidFill>
                <a:schemeClr val="bg1"/>
              </a:solidFill>
            </a:rPr>
            <a:t>Informed purchases</a:t>
          </a:r>
        </a:p>
        <a:p>
          <a:pPr algn="l"/>
          <a:r>
            <a:rPr lang="en-US" sz="1800" spc="0" dirty="0" smtClean="0">
              <a:solidFill>
                <a:schemeClr val="bg1"/>
              </a:solidFill>
            </a:rPr>
            <a:t> </a:t>
          </a:r>
          <a:endParaRPr lang="en-US" sz="1800" spc="0" dirty="0">
            <a:solidFill>
              <a:schemeClr val="bg1"/>
            </a:solidFill>
          </a:endParaRPr>
        </a:p>
      </dgm:t>
    </dgm:pt>
    <dgm:pt modelId="{066A204D-676E-4DFC-8B19-41A36AF756DC}" type="parTrans" cxnId="{AC5B48EF-28FB-44B5-8CE8-0862A37D8357}">
      <dgm:prSet/>
      <dgm:spPr/>
      <dgm:t>
        <a:bodyPr/>
        <a:lstStyle/>
        <a:p>
          <a:endParaRPr lang="en-US" spc="0">
            <a:solidFill>
              <a:schemeClr val="bg1"/>
            </a:solidFill>
          </a:endParaRPr>
        </a:p>
      </dgm:t>
    </dgm:pt>
    <dgm:pt modelId="{665D7DA0-FC15-4938-8D84-B3506E34BAA5}" type="sibTrans" cxnId="{AC5B48EF-28FB-44B5-8CE8-0862A37D8357}">
      <dgm:prSet/>
      <dgm:spPr/>
      <dgm:t>
        <a:bodyPr/>
        <a:lstStyle/>
        <a:p>
          <a:endParaRPr lang="en-US" spc="0">
            <a:solidFill>
              <a:schemeClr val="bg1"/>
            </a:solidFill>
          </a:endParaRPr>
        </a:p>
      </dgm:t>
    </dgm:pt>
    <dgm:pt modelId="{758C4508-B224-4DD4-937C-C25BE0486CAF}">
      <dgm:prSet phldrT="[Text]" custT="1">
        <dgm:style>
          <a:lnRef idx="3">
            <a:schemeClr val="lt1"/>
          </a:lnRef>
          <a:fillRef idx="1">
            <a:schemeClr val="accent2"/>
          </a:fillRef>
          <a:effectRef idx="1">
            <a:schemeClr val="accent2"/>
          </a:effectRef>
          <a:fontRef idx="minor">
            <a:schemeClr val="lt1"/>
          </a:fontRef>
        </dgm:style>
      </dgm:prSet>
      <dgm:spPr/>
      <dgm:t>
        <a:bodyPr anchor="t"/>
        <a:lstStyle/>
        <a:p>
          <a:pPr algn="l"/>
          <a:r>
            <a:rPr lang="en-US" sz="1600" b="0" spc="0" dirty="0" smtClean="0">
              <a:solidFill>
                <a:schemeClr val="bg1"/>
              </a:solidFill>
            </a:rPr>
            <a:t>Affordable</a:t>
          </a:r>
        </a:p>
      </dgm:t>
    </dgm:pt>
    <dgm:pt modelId="{03038786-CA45-436A-AAD6-B9917D067720}" type="sibTrans" cxnId="{884692E4-1AB6-43D9-B311-269D867100BB}">
      <dgm:prSet/>
      <dgm:spPr/>
      <dgm:t>
        <a:bodyPr/>
        <a:lstStyle/>
        <a:p>
          <a:endParaRPr lang="en-US" spc="0">
            <a:solidFill>
              <a:schemeClr val="bg1"/>
            </a:solidFill>
          </a:endParaRPr>
        </a:p>
      </dgm:t>
    </dgm:pt>
    <dgm:pt modelId="{755A1F87-1E1F-4BE5-9643-A7B82406BDEB}" type="parTrans" cxnId="{884692E4-1AB6-43D9-B311-269D867100BB}">
      <dgm:prSet/>
      <dgm:spPr/>
      <dgm:t>
        <a:bodyPr/>
        <a:lstStyle/>
        <a:p>
          <a:endParaRPr lang="en-US" spc="0">
            <a:solidFill>
              <a:schemeClr val="bg1"/>
            </a:solidFill>
          </a:endParaRPr>
        </a:p>
      </dgm:t>
    </dgm:pt>
    <dgm:pt modelId="{3E78974B-561D-4286-A457-BD48DD17E9EC}">
      <dgm:prSet custT="1">
        <dgm:style>
          <a:lnRef idx="3">
            <a:schemeClr val="lt1"/>
          </a:lnRef>
          <a:fillRef idx="1">
            <a:schemeClr val="accent2"/>
          </a:fillRef>
          <a:effectRef idx="1">
            <a:schemeClr val="accent2"/>
          </a:effectRef>
          <a:fontRef idx="minor">
            <a:schemeClr val="lt1"/>
          </a:fontRef>
        </dgm:style>
      </dgm:prSet>
      <dgm:spPr/>
      <dgm:t>
        <a:bodyPr anchor="t"/>
        <a:lstStyle/>
        <a:p>
          <a:pPr algn="l"/>
          <a:r>
            <a:rPr lang="en-US" sz="1600" b="0" spc="0" dirty="0" smtClean="0">
              <a:solidFill>
                <a:schemeClr val="bg1"/>
              </a:solidFill>
            </a:rPr>
            <a:t>Avon, CT and surrounding areas</a:t>
          </a:r>
        </a:p>
      </dgm:t>
    </dgm:pt>
    <dgm:pt modelId="{556AF679-4A52-4BC8-8BEC-2B5C4173A668}" type="parTrans" cxnId="{73489A6B-C6BB-4D2E-B0C0-DDEFE0E913E4}">
      <dgm:prSet/>
      <dgm:spPr/>
      <dgm:t>
        <a:bodyPr/>
        <a:lstStyle/>
        <a:p>
          <a:endParaRPr lang="en-US" spc="0">
            <a:solidFill>
              <a:schemeClr val="bg1"/>
            </a:solidFill>
          </a:endParaRPr>
        </a:p>
      </dgm:t>
    </dgm:pt>
    <dgm:pt modelId="{79921324-2A2A-46C8-858F-327CDD603CB6}" type="sibTrans" cxnId="{73489A6B-C6BB-4D2E-B0C0-DDEFE0E913E4}">
      <dgm:prSet/>
      <dgm:spPr/>
      <dgm:t>
        <a:bodyPr/>
        <a:lstStyle/>
        <a:p>
          <a:endParaRPr lang="en-US" spc="0">
            <a:solidFill>
              <a:schemeClr val="bg1"/>
            </a:solidFill>
          </a:endParaRPr>
        </a:p>
      </dgm:t>
    </dgm:pt>
    <dgm:pt modelId="{82D4BB5B-AA1A-4DFE-9897-78EDA0593796}" type="pres">
      <dgm:prSet presAssocID="{EC0BEFFF-F838-41FB-B598-06DCEEFCFC85}" presName="Name0" presStyleCnt="0">
        <dgm:presLayoutVars>
          <dgm:chMax val="1"/>
          <dgm:dir/>
          <dgm:animLvl val="ctr"/>
          <dgm:resizeHandles val="exact"/>
        </dgm:presLayoutVars>
      </dgm:prSet>
      <dgm:spPr/>
      <dgm:t>
        <a:bodyPr/>
        <a:lstStyle/>
        <a:p>
          <a:endParaRPr lang="en-US"/>
        </a:p>
      </dgm:t>
    </dgm:pt>
    <dgm:pt modelId="{AD68A6CF-337F-41EB-AB27-A51AC638FC0D}" type="pres">
      <dgm:prSet presAssocID="{C4EF3E20-56C8-40BF-A00B-66934F5E4C92}" presName="centerShape" presStyleLbl="node0" presStyleIdx="0" presStyleCnt="1"/>
      <dgm:spPr/>
      <dgm:t>
        <a:bodyPr/>
        <a:lstStyle/>
        <a:p>
          <a:endParaRPr lang="en-US"/>
        </a:p>
      </dgm:t>
    </dgm:pt>
    <dgm:pt modelId="{AF2A6ABE-A353-4BAE-A6EF-90B7E2A1AC9E}" type="pres">
      <dgm:prSet presAssocID="{A3C93F10-DC18-4AD9-B992-A2A50786C2FC}" presName="parTrans" presStyleLbl="sibTrans2D1" presStyleIdx="0" presStyleCnt="5"/>
      <dgm:spPr/>
      <dgm:t>
        <a:bodyPr/>
        <a:lstStyle/>
        <a:p>
          <a:endParaRPr lang="en-US"/>
        </a:p>
      </dgm:t>
    </dgm:pt>
    <dgm:pt modelId="{69A6165A-6071-421D-AAB4-261AF52BBCE8}" type="pres">
      <dgm:prSet presAssocID="{A3C93F10-DC18-4AD9-B992-A2A50786C2FC}" presName="connectorText" presStyleLbl="sibTrans2D1" presStyleIdx="0" presStyleCnt="5"/>
      <dgm:spPr/>
      <dgm:t>
        <a:bodyPr/>
        <a:lstStyle/>
        <a:p>
          <a:endParaRPr lang="en-US"/>
        </a:p>
      </dgm:t>
    </dgm:pt>
    <dgm:pt modelId="{6BA3394D-E770-4F2B-AEE4-A4F66D27CAB4}" type="pres">
      <dgm:prSet presAssocID="{53953799-8FDB-4132-BB6C-E4C885225F86}" presName="node" presStyleLbl="node1" presStyleIdx="0" presStyleCnt="5" custScaleX="118007" custScaleY="110824" custRadScaleRad="99314" custRadScaleInc="252">
        <dgm:presLayoutVars>
          <dgm:bulletEnabled val="1"/>
        </dgm:presLayoutVars>
      </dgm:prSet>
      <dgm:spPr/>
      <dgm:t>
        <a:bodyPr/>
        <a:lstStyle/>
        <a:p>
          <a:endParaRPr lang="en-US"/>
        </a:p>
      </dgm:t>
    </dgm:pt>
    <dgm:pt modelId="{D48AEC4E-77A8-4FD0-B9B3-BEFD139B534D}" type="pres">
      <dgm:prSet presAssocID="{3EA17FA3-C020-4250-A167-ADD680D83BAA}" presName="parTrans" presStyleLbl="sibTrans2D1" presStyleIdx="1" presStyleCnt="5"/>
      <dgm:spPr/>
      <dgm:t>
        <a:bodyPr/>
        <a:lstStyle/>
        <a:p>
          <a:endParaRPr lang="en-US"/>
        </a:p>
      </dgm:t>
    </dgm:pt>
    <dgm:pt modelId="{83BAF105-DB17-4092-867F-9EF269011597}" type="pres">
      <dgm:prSet presAssocID="{3EA17FA3-C020-4250-A167-ADD680D83BAA}" presName="connectorText" presStyleLbl="sibTrans2D1" presStyleIdx="1" presStyleCnt="5"/>
      <dgm:spPr/>
      <dgm:t>
        <a:bodyPr/>
        <a:lstStyle/>
        <a:p>
          <a:endParaRPr lang="en-US"/>
        </a:p>
      </dgm:t>
    </dgm:pt>
    <dgm:pt modelId="{338A01DC-681E-4BC7-AAA4-7D91B57FF1CC}" type="pres">
      <dgm:prSet presAssocID="{BFBE7FCE-A34E-4704-B1C4-8498E23DB27A}" presName="node" presStyleLbl="node1" presStyleIdx="1" presStyleCnt="5" custScaleX="121273" custScaleY="123434" custRadScaleRad="102425" custRadScaleInc="5042">
        <dgm:presLayoutVars>
          <dgm:bulletEnabled val="1"/>
        </dgm:presLayoutVars>
      </dgm:prSet>
      <dgm:spPr/>
      <dgm:t>
        <a:bodyPr/>
        <a:lstStyle/>
        <a:p>
          <a:endParaRPr lang="en-US"/>
        </a:p>
      </dgm:t>
    </dgm:pt>
    <dgm:pt modelId="{5FE2E050-C524-40C1-ABA2-5A69E8F09465}" type="pres">
      <dgm:prSet presAssocID="{ED4CA239-0E21-4995-A249-9A59105B713A}" presName="parTrans" presStyleLbl="sibTrans2D1" presStyleIdx="2" presStyleCnt="5"/>
      <dgm:spPr/>
      <dgm:t>
        <a:bodyPr/>
        <a:lstStyle/>
        <a:p>
          <a:endParaRPr lang="en-US"/>
        </a:p>
      </dgm:t>
    </dgm:pt>
    <dgm:pt modelId="{5FF035ED-430D-4031-9445-BDF6F9D9A765}" type="pres">
      <dgm:prSet presAssocID="{ED4CA239-0E21-4995-A249-9A59105B713A}" presName="connectorText" presStyleLbl="sibTrans2D1" presStyleIdx="2" presStyleCnt="5"/>
      <dgm:spPr/>
      <dgm:t>
        <a:bodyPr/>
        <a:lstStyle/>
        <a:p>
          <a:endParaRPr lang="en-US"/>
        </a:p>
      </dgm:t>
    </dgm:pt>
    <dgm:pt modelId="{83071BCF-6D8A-4ADF-B3E9-3BB4A1CBF5C6}" type="pres">
      <dgm:prSet presAssocID="{C2E09703-F638-48C4-8CEE-B443DBB045C3}" presName="node" presStyleLbl="node1" presStyleIdx="2" presStyleCnt="5" custScaleX="107143" custScaleY="104593" custRadScaleRad="105804" custRadScaleInc="-28627">
        <dgm:presLayoutVars>
          <dgm:bulletEnabled val="1"/>
        </dgm:presLayoutVars>
      </dgm:prSet>
      <dgm:spPr/>
      <dgm:t>
        <a:bodyPr/>
        <a:lstStyle/>
        <a:p>
          <a:endParaRPr lang="en-US"/>
        </a:p>
      </dgm:t>
    </dgm:pt>
    <dgm:pt modelId="{468101BA-C863-4F93-9E09-37184A63E9D1}" type="pres">
      <dgm:prSet presAssocID="{C1288CD5-E443-4E27-902C-22D364A3D2F4}" presName="parTrans" presStyleLbl="sibTrans2D1" presStyleIdx="3" presStyleCnt="5"/>
      <dgm:spPr/>
      <dgm:t>
        <a:bodyPr/>
        <a:lstStyle/>
        <a:p>
          <a:endParaRPr lang="en-US"/>
        </a:p>
      </dgm:t>
    </dgm:pt>
    <dgm:pt modelId="{DA0E4BE1-A9CC-4F3E-AE07-7E1EBDA6A0FD}" type="pres">
      <dgm:prSet presAssocID="{C1288CD5-E443-4E27-902C-22D364A3D2F4}" presName="connectorText" presStyleLbl="sibTrans2D1" presStyleIdx="3" presStyleCnt="5"/>
      <dgm:spPr/>
      <dgm:t>
        <a:bodyPr/>
        <a:lstStyle/>
        <a:p>
          <a:endParaRPr lang="en-US"/>
        </a:p>
      </dgm:t>
    </dgm:pt>
    <dgm:pt modelId="{49B3581A-DD90-4C65-9C05-5794E8C7F58A}" type="pres">
      <dgm:prSet presAssocID="{91C7DC02-A9A6-4104-8FE5-70F27F4FBA76}" presName="node" presStyleLbl="node1" presStyleIdx="3" presStyleCnt="5" custScaleX="111704" custScaleY="111136" custRadScaleRad="107118" custRadScaleInc="34119">
        <dgm:presLayoutVars>
          <dgm:bulletEnabled val="1"/>
        </dgm:presLayoutVars>
      </dgm:prSet>
      <dgm:spPr/>
      <dgm:t>
        <a:bodyPr/>
        <a:lstStyle/>
        <a:p>
          <a:endParaRPr lang="en-US"/>
        </a:p>
      </dgm:t>
    </dgm:pt>
    <dgm:pt modelId="{411AD86B-5EFA-4D11-A0EB-4A24A2EC85D5}" type="pres">
      <dgm:prSet presAssocID="{90211807-854A-43EB-95E3-15A82A124325}" presName="parTrans" presStyleLbl="sibTrans2D1" presStyleIdx="4" presStyleCnt="5"/>
      <dgm:spPr/>
      <dgm:t>
        <a:bodyPr/>
        <a:lstStyle/>
        <a:p>
          <a:endParaRPr lang="en-US"/>
        </a:p>
      </dgm:t>
    </dgm:pt>
    <dgm:pt modelId="{FBDEACA2-EBC7-47A6-872F-E181788FC69A}" type="pres">
      <dgm:prSet presAssocID="{90211807-854A-43EB-95E3-15A82A124325}" presName="connectorText" presStyleLbl="sibTrans2D1" presStyleIdx="4" presStyleCnt="5"/>
      <dgm:spPr/>
      <dgm:t>
        <a:bodyPr/>
        <a:lstStyle/>
        <a:p>
          <a:endParaRPr lang="en-US"/>
        </a:p>
      </dgm:t>
    </dgm:pt>
    <dgm:pt modelId="{7962260E-16A4-4230-933D-36278422DDF8}" type="pres">
      <dgm:prSet presAssocID="{1792A711-71DB-45EA-B5B0-CB986FAB2598}" presName="node" presStyleLbl="node1" presStyleIdx="4" presStyleCnt="5" custScaleX="121796" custScaleY="122284" custRadScaleRad="107426" custRadScaleInc="2311">
        <dgm:presLayoutVars>
          <dgm:bulletEnabled val="1"/>
        </dgm:presLayoutVars>
      </dgm:prSet>
      <dgm:spPr/>
      <dgm:t>
        <a:bodyPr/>
        <a:lstStyle/>
        <a:p>
          <a:endParaRPr lang="en-US"/>
        </a:p>
      </dgm:t>
    </dgm:pt>
  </dgm:ptLst>
  <dgm:cxnLst>
    <dgm:cxn modelId="{CB8F3A19-8294-4E48-A719-1CBAEC7E160A}" type="presOf" srcId="{1792A711-71DB-45EA-B5B0-CB986FAB2598}" destId="{7962260E-16A4-4230-933D-36278422DDF8}" srcOrd="0" destOrd="0" presId="urn:microsoft.com/office/officeart/2005/8/layout/radial5"/>
    <dgm:cxn modelId="{98C66934-FEFA-49F1-9B5D-471B54812DAD}" type="presOf" srcId="{C2E09703-F638-48C4-8CEE-B443DBB045C3}" destId="{83071BCF-6D8A-4ADF-B3E9-3BB4A1CBF5C6}" srcOrd="0" destOrd="0" presId="urn:microsoft.com/office/officeart/2005/8/layout/radial5"/>
    <dgm:cxn modelId="{5C89BD21-F19B-4521-AF9A-B8532C3E6675}" srcId="{EC0BEFFF-F838-41FB-B598-06DCEEFCFC85}" destId="{A5652466-33E9-4860-A83D-FB8E2BF012A7}" srcOrd="1" destOrd="0" parTransId="{151FBCAE-C33E-4E04-9029-1D009DCBD958}" sibTransId="{3432C6B4-2B09-45CB-8C9E-ED2B513D2EAB}"/>
    <dgm:cxn modelId="{94DD29ED-4082-4983-A906-62201022A285}" type="presOf" srcId="{F78358E2-AC03-49A1-A700-39C8C1A75AC1}" destId="{7962260E-16A4-4230-933D-36278422DDF8}" srcOrd="0" destOrd="1" presId="urn:microsoft.com/office/officeart/2005/8/layout/radial5"/>
    <dgm:cxn modelId="{BCDD6711-6EEE-4B51-8971-468CEB7A20D0}" srcId="{C4EF3E20-56C8-40BF-A00B-66934F5E4C92}" destId="{C2E09703-F638-48C4-8CEE-B443DBB045C3}" srcOrd="2" destOrd="0" parTransId="{ED4CA239-0E21-4995-A249-9A59105B713A}" sibTransId="{FAF5FD61-AECF-45C7-BCEE-15CEFB0C6996}"/>
    <dgm:cxn modelId="{26B00825-35AE-43B5-AEA6-4C2C1625FC4D}" type="presOf" srcId="{BFBE7FCE-A34E-4704-B1C4-8498E23DB27A}" destId="{338A01DC-681E-4BC7-AAA4-7D91B57FF1CC}" srcOrd="0" destOrd="0" presId="urn:microsoft.com/office/officeart/2005/8/layout/radial5"/>
    <dgm:cxn modelId="{C3AC37A0-88F0-4583-8D55-EDAEF4196732}" srcId="{C4EF3E20-56C8-40BF-A00B-66934F5E4C92}" destId="{53953799-8FDB-4132-BB6C-E4C885225F86}" srcOrd="0" destOrd="0" parTransId="{A3C93F10-DC18-4AD9-B992-A2A50786C2FC}" sibTransId="{13370162-677E-473C-84BD-97D9CFA3E03F}"/>
    <dgm:cxn modelId="{48CA40C0-2504-41D0-A873-87577BF0E11C}" type="presOf" srcId="{90211807-854A-43EB-95E3-15A82A124325}" destId="{FBDEACA2-EBC7-47A6-872F-E181788FC69A}" srcOrd="1" destOrd="0" presId="urn:microsoft.com/office/officeart/2005/8/layout/radial5"/>
    <dgm:cxn modelId="{CDB4A0EB-2D69-4498-BAB8-1AE5460169DE}" srcId="{C2E09703-F638-48C4-8CEE-B443DBB045C3}" destId="{6F162CE6-804C-4D8E-B093-663CA3753E91}" srcOrd="0" destOrd="0" parTransId="{A80820C4-3F86-4627-B733-2976B2F665A9}" sibTransId="{68D9731B-E0CC-43CD-ACB5-6F48D28D0EF0}"/>
    <dgm:cxn modelId="{E256BCC7-B0BF-4C2B-A485-BE9FBF3E86C8}" type="presOf" srcId="{58EA8769-2759-4F5A-8762-D4B827DCC3EF}" destId="{338A01DC-681E-4BC7-AAA4-7D91B57FF1CC}" srcOrd="0" destOrd="2" presId="urn:microsoft.com/office/officeart/2005/8/layout/radial5"/>
    <dgm:cxn modelId="{4DD99E6C-EC57-49A3-8B33-7DBCDBAF5EF9}" type="presOf" srcId="{ED4CA239-0E21-4995-A249-9A59105B713A}" destId="{5FE2E050-C524-40C1-ABA2-5A69E8F09465}" srcOrd="0" destOrd="0" presId="urn:microsoft.com/office/officeart/2005/8/layout/radial5"/>
    <dgm:cxn modelId="{47C63C8F-9BB4-465B-A7FB-204EA19B5279}" srcId="{BFBE7FCE-A34E-4704-B1C4-8498E23DB27A}" destId="{AB2AA0F3-D820-4B3A-A55D-7BDC6DD1FE71}" srcOrd="0" destOrd="0" parTransId="{E8C64059-AE4D-42A8-9CAA-89E02D867F82}" sibTransId="{3C031684-A080-4125-B769-2F75D34E48B6}"/>
    <dgm:cxn modelId="{1AF58F8F-C800-4FF4-A729-EF1EC0E5B4C2}" type="presOf" srcId="{3E78974B-561D-4286-A457-BD48DD17E9EC}" destId="{49B3581A-DD90-4C65-9C05-5794E8C7F58A}" srcOrd="0" destOrd="1" presId="urn:microsoft.com/office/officeart/2005/8/layout/radial5"/>
    <dgm:cxn modelId="{D464F4E6-299A-429B-A4B8-AD82FB841DEA}" type="presOf" srcId="{47E54789-6ACD-47F7-BE37-E3182A011E27}" destId="{6BA3394D-E770-4F2B-AEE4-A4F66D27CAB4}" srcOrd="0" destOrd="1" presId="urn:microsoft.com/office/officeart/2005/8/layout/radial5"/>
    <dgm:cxn modelId="{A685A721-F617-43D3-9E8C-387E330F0677}" srcId="{C4EF3E20-56C8-40BF-A00B-66934F5E4C92}" destId="{1792A711-71DB-45EA-B5B0-CB986FAB2598}" srcOrd="4" destOrd="0" parTransId="{90211807-854A-43EB-95E3-15A82A124325}" sibTransId="{51FE904C-2A2D-4640-8862-6BDCC8E20C12}"/>
    <dgm:cxn modelId="{1F4E91B1-75DD-4A52-8102-EB29C0927370}" srcId="{C4EF3E20-56C8-40BF-A00B-66934F5E4C92}" destId="{BFBE7FCE-A34E-4704-B1C4-8498E23DB27A}" srcOrd="1" destOrd="0" parTransId="{3EA17FA3-C020-4250-A167-ADD680D83BAA}" sibTransId="{3BA1232C-8FE7-491D-8C7E-EBEE5E6616F3}"/>
    <dgm:cxn modelId="{EB83DCFA-90A2-47AC-BB22-80210B408BF8}" srcId="{53953799-8FDB-4132-BB6C-E4C885225F86}" destId="{47E54789-6ACD-47F7-BE37-E3182A011E27}" srcOrd="0" destOrd="0" parTransId="{0CF74C6C-7FD3-445C-9240-B9506D95D333}" sibTransId="{12C8519A-873C-47B4-89F8-2D0C0EDC78B3}"/>
    <dgm:cxn modelId="{183685E8-537E-499C-BDB0-3085CF37741D}" srcId="{EC0BEFFF-F838-41FB-B598-06DCEEFCFC85}" destId="{C4EF3E20-56C8-40BF-A00B-66934F5E4C92}" srcOrd="0" destOrd="0" parTransId="{982B995D-3528-4FCA-B078-77B8AD974C56}" sibTransId="{DF37A159-F72B-4784-8F3C-4382C0C7EEA7}"/>
    <dgm:cxn modelId="{73489A6B-C6BB-4D2E-B0C0-DDEFE0E913E4}" srcId="{91C7DC02-A9A6-4104-8FE5-70F27F4FBA76}" destId="{3E78974B-561D-4286-A457-BD48DD17E9EC}" srcOrd="0" destOrd="0" parTransId="{556AF679-4A52-4BC8-8BEC-2B5C4173A668}" sibTransId="{79921324-2A2A-46C8-858F-327CDD603CB6}"/>
    <dgm:cxn modelId="{1C4CB1D2-14F4-41A0-8560-1A3A78456620}" type="presOf" srcId="{EC0BEFFF-F838-41FB-B598-06DCEEFCFC85}" destId="{82D4BB5B-AA1A-4DFE-9897-78EDA0593796}" srcOrd="0" destOrd="0" presId="urn:microsoft.com/office/officeart/2005/8/layout/radial5"/>
    <dgm:cxn modelId="{47D0AC6C-3EFA-493D-A118-6964F5F59DDD}" type="presOf" srcId="{90211807-854A-43EB-95E3-15A82A124325}" destId="{411AD86B-5EFA-4D11-A0EB-4A24A2EC85D5}" srcOrd="0" destOrd="0" presId="urn:microsoft.com/office/officeart/2005/8/layout/radial5"/>
    <dgm:cxn modelId="{AC5B48EF-28FB-44B5-8CE8-0862A37D8357}" srcId="{C2E09703-F638-48C4-8CEE-B443DBB045C3}" destId="{2AF7BF37-2573-423F-91D1-7A49FE0759A4}" srcOrd="1" destOrd="0" parTransId="{066A204D-676E-4DFC-8B19-41A36AF756DC}" sibTransId="{665D7DA0-FC15-4938-8D84-B3506E34BAA5}"/>
    <dgm:cxn modelId="{8153A03D-AB41-4C45-BC4B-EC2A4EEC200E}" type="presOf" srcId="{ED4CA239-0E21-4995-A249-9A59105B713A}" destId="{5FF035ED-430D-4031-9445-BDF6F9D9A765}" srcOrd="1" destOrd="0" presId="urn:microsoft.com/office/officeart/2005/8/layout/radial5"/>
    <dgm:cxn modelId="{497E1DF4-0F58-404D-81AA-F58398DD5B92}" type="presOf" srcId="{C1288CD5-E443-4E27-902C-22D364A3D2F4}" destId="{DA0E4BE1-A9CC-4F3E-AE07-7E1EBDA6A0FD}" srcOrd="1" destOrd="0" presId="urn:microsoft.com/office/officeart/2005/8/layout/radial5"/>
    <dgm:cxn modelId="{D2D3FA9F-3E90-4CDD-AB9A-2A07608C278B}" type="presOf" srcId="{3EA17FA3-C020-4250-A167-ADD680D83BAA}" destId="{83BAF105-DB17-4092-867F-9EF269011597}" srcOrd="1" destOrd="0" presId="urn:microsoft.com/office/officeart/2005/8/layout/radial5"/>
    <dgm:cxn modelId="{90B00121-816B-46A6-9E36-CC34DA5225E9}" type="presOf" srcId="{758C4508-B224-4DD4-937C-C25BE0486CAF}" destId="{7962260E-16A4-4230-933D-36278422DDF8}" srcOrd="0" destOrd="2" presId="urn:microsoft.com/office/officeart/2005/8/layout/radial5"/>
    <dgm:cxn modelId="{B25F826D-103A-45EB-9242-57052B9F0588}" srcId="{1792A711-71DB-45EA-B5B0-CB986FAB2598}" destId="{F78358E2-AC03-49A1-A700-39C8C1A75AC1}" srcOrd="0" destOrd="0" parTransId="{CD6690CF-FC05-48B4-A96D-698EC9556184}" sibTransId="{830CCEB5-6988-48BA-96A7-6BFCB65F6CB8}"/>
    <dgm:cxn modelId="{7F8AD855-7CAC-4B98-999B-79A8FB18EDA7}" type="presOf" srcId="{AB2AA0F3-D820-4B3A-A55D-7BDC6DD1FE71}" destId="{338A01DC-681E-4BC7-AAA4-7D91B57FF1CC}" srcOrd="0" destOrd="1" presId="urn:microsoft.com/office/officeart/2005/8/layout/radial5"/>
    <dgm:cxn modelId="{884692E4-1AB6-43D9-B311-269D867100BB}" srcId="{1792A711-71DB-45EA-B5B0-CB986FAB2598}" destId="{758C4508-B224-4DD4-937C-C25BE0486CAF}" srcOrd="1" destOrd="0" parTransId="{755A1F87-1E1F-4BE5-9643-A7B82406BDEB}" sibTransId="{03038786-CA45-436A-AAD6-B9917D067720}"/>
    <dgm:cxn modelId="{1BC008F9-80AC-4045-A9AF-02D78C5A4828}" type="presOf" srcId="{6F162CE6-804C-4D8E-B093-663CA3753E91}" destId="{83071BCF-6D8A-4ADF-B3E9-3BB4A1CBF5C6}" srcOrd="0" destOrd="1" presId="urn:microsoft.com/office/officeart/2005/8/layout/radial5"/>
    <dgm:cxn modelId="{1BE575CB-6821-4110-B8B3-2CC5FD194172}" type="presOf" srcId="{C1288CD5-E443-4E27-902C-22D364A3D2F4}" destId="{468101BA-C863-4F93-9E09-37184A63E9D1}" srcOrd="0" destOrd="0" presId="urn:microsoft.com/office/officeart/2005/8/layout/radial5"/>
    <dgm:cxn modelId="{565E3904-7775-4C82-86FC-273C03F03D82}" type="presOf" srcId="{2AF7BF37-2573-423F-91D1-7A49FE0759A4}" destId="{83071BCF-6D8A-4ADF-B3E9-3BB4A1CBF5C6}" srcOrd="0" destOrd="2" presId="urn:microsoft.com/office/officeart/2005/8/layout/radial5"/>
    <dgm:cxn modelId="{4D7ACEB6-2357-485A-AFBB-E4DA3C685764}" type="presOf" srcId="{A3C93F10-DC18-4AD9-B992-A2A50786C2FC}" destId="{AF2A6ABE-A353-4BAE-A6EF-90B7E2A1AC9E}" srcOrd="0" destOrd="0" presId="urn:microsoft.com/office/officeart/2005/8/layout/radial5"/>
    <dgm:cxn modelId="{DDF2F9D4-1CD0-4C31-98E8-B8F33A012269}" srcId="{C4EF3E20-56C8-40BF-A00B-66934F5E4C92}" destId="{91C7DC02-A9A6-4104-8FE5-70F27F4FBA76}" srcOrd="3" destOrd="0" parTransId="{C1288CD5-E443-4E27-902C-22D364A3D2F4}" sibTransId="{BF940F0C-19F8-4E4F-95D1-0DC98F30CA2E}"/>
    <dgm:cxn modelId="{20148DCA-9B3B-41EF-8F42-FEEEA1F8C267}" type="presOf" srcId="{A3C93F10-DC18-4AD9-B992-A2A50786C2FC}" destId="{69A6165A-6071-421D-AAB4-261AF52BBCE8}" srcOrd="1" destOrd="0" presId="urn:microsoft.com/office/officeart/2005/8/layout/radial5"/>
    <dgm:cxn modelId="{D275D2A7-A75F-4704-89AD-670BC011F2DF}" srcId="{BFBE7FCE-A34E-4704-B1C4-8498E23DB27A}" destId="{58EA8769-2759-4F5A-8762-D4B827DCC3EF}" srcOrd="1" destOrd="0" parTransId="{399A362B-8DF5-43F0-9055-D98F5BCDEAA7}" sibTransId="{7C259FF6-575A-4912-B4A1-D9C42B8FA819}"/>
    <dgm:cxn modelId="{6F878351-36B1-455B-B617-EA349CF00E7E}" type="presOf" srcId="{53953799-8FDB-4132-BB6C-E4C885225F86}" destId="{6BA3394D-E770-4F2B-AEE4-A4F66D27CAB4}" srcOrd="0" destOrd="0" presId="urn:microsoft.com/office/officeart/2005/8/layout/radial5"/>
    <dgm:cxn modelId="{032C2D97-448A-42CF-9F4F-9B080F50AC3F}" type="presOf" srcId="{C4EF3E20-56C8-40BF-A00B-66934F5E4C92}" destId="{AD68A6CF-337F-41EB-AB27-A51AC638FC0D}" srcOrd="0" destOrd="0" presId="urn:microsoft.com/office/officeart/2005/8/layout/radial5"/>
    <dgm:cxn modelId="{5DDC0349-2BE1-460A-9D36-5EB589B480B9}" type="presOf" srcId="{3EA17FA3-C020-4250-A167-ADD680D83BAA}" destId="{D48AEC4E-77A8-4FD0-B9B3-BEFD139B534D}" srcOrd="0" destOrd="0" presId="urn:microsoft.com/office/officeart/2005/8/layout/radial5"/>
    <dgm:cxn modelId="{92EF0BFE-7602-4B08-9BDA-74F4789806DB}" type="presOf" srcId="{91C7DC02-A9A6-4104-8FE5-70F27F4FBA76}" destId="{49B3581A-DD90-4C65-9C05-5794E8C7F58A}" srcOrd="0" destOrd="0" presId="urn:microsoft.com/office/officeart/2005/8/layout/radial5"/>
    <dgm:cxn modelId="{656B40D6-D808-463E-8104-1D6FE024EC7B}" type="presParOf" srcId="{82D4BB5B-AA1A-4DFE-9897-78EDA0593796}" destId="{AD68A6CF-337F-41EB-AB27-A51AC638FC0D}" srcOrd="0" destOrd="0" presId="urn:microsoft.com/office/officeart/2005/8/layout/radial5"/>
    <dgm:cxn modelId="{C4121D89-866F-4106-A90A-8528B387A198}" type="presParOf" srcId="{82D4BB5B-AA1A-4DFE-9897-78EDA0593796}" destId="{AF2A6ABE-A353-4BAE-A6EF-90B7E2A1AC9E}" srcOrd="1" destOrd="0" presId="urn:microsoft.com/office/officeart/2005/8/layout/radial5"/>
    <dgm:cxn modelId="{9615512C-CA8B-4518-9FD7-0A89108040DB}" type="presParOf" srcId="{AF2A6ABE-A353-4BAE-A6EF-90B7E2A1AC9E}" destId="{69A6165A-6071-421D-AAB4-261AF52BBCE8}" srcOrd="0" destOrd="0" presId="urn:microsoft.com/office/officeart/2005/8/layout/radial5"/>
    <dgm:cxn modelId="{CB3DE360-3CE6-43AC-A771-69A378270EC2}" type="presParOf" srcId="{82D4BB5B-AA1A-4DFE-9897-78EDA0593796}" destId="{6BA3394D-E770-4F2B-AEE4-A4F66D27CAB4}" srcOrd="2" destOrd="0" presId="urn:microsoft.com/office/officeart/2005/8/layout/radial5"/>
    <dgm:cxn modelId="{4C45C698-39FC-4A87-8421-B159DC8654A7}" type="presParOf" srcId="{82D4BB5B-AA1A-4DFE-9897-78EDA0593796}" destId="{D48AEC4E-77A8-4FD0-B9B3-BEFD139B534D}" srcOrd="3" destOrd="0" presId="urn:microsoft.com/office/officeart/2005/8/layout/radial5"/>
    <dgm:cxn modelId="{08E94CAC-ABEA-48AE-9B92-AAF8B7B892F7}" type="presParOf" srcId="{D48AEC4E-77A8-4FD0-B9B3-BEFD139B534D}" destId="{83BAF105-DB17-4092-867F-9EF269011597}" srcOrd="0" destOrd="0" presId="urn:microsoft.com/office/officeart/2005/8/layout/radial5"/>
    <dgm:cxn modelId="{2BF11D74-C021-456A-82DA-C199C8FC98F1}" type="presParOf" srcId="{82D4BB5B-AA1A-4DFE-9897-78EDA0593796}" destId="{338A01DC-681E-4BC7-AAA4-7D91B57FF1CC}" srcOrd="4" destOrd="0" presId="urn:microsoft.com/office/officeart/2005/8/layout/radial5"/>
    <dgm:cxn modelId="{5FA7124F-092D-4E3A-9CF7-49988AF7D941}" type="presParOf" srcId="{82D4BB5B-AA1A-4DFE-9897-78EDA0593796}" destId="{5FE2E050-C524-40C1-ABA2-5A69E8F09465}" srcOrd="5" destOrd="0" presId="urn:microsoft.com/office/officeart/2005/8/layout/radial5"/>
    <dgm:cxn modelId="{CE98962C-B38D-4928-AED6-D09778F5B417}" type="presParOf" srcId="{5FE2E050-C524-40C1-ABA2-5A69E8F09465}" destId="{5FF035ED-430D-4031-9445-BDF6F9D9A765}" srcOrd="0" destOrd="0" presId="urn:microsoft.com/office/officeart/2005/8/layout/radial5"/>
    <dgm:cxn modelId="{083B2611-8650-4A1B-BD36-55BF1218F7FE}" type="presParOf" srcId="{82D4BB5B-AA1A-4DFE-9897-78EDA0593796}" destId="{83071BCF-6D8A-4ADF-B3E9-3BB4A1CBF5C6}" srcOrd="6" destOrd="0" presId="urn:microsoft.com/office/officeart/2005/8/layout/radial5"/>
    <dgm:cxn modelId="{ABBDA3D1-5641-4F4B-9F9C-DA2F4CB1C917}" type="presParOf" srcId="{82D4BB5B-AA1A-4DFE-9897-78EDA0593796}" destId="{468101BA-C863-4F93-9E09-37184A63E9D1}" srcOrd="7" destOrd="0" presId="urn:microsoft.com/office/officeart/2005/8/layout/radial5"/>
    <dgm:cxn modelId="{6FADF357-2711-4FC6-9DB8-A10C3C005F48}" type="presParOf" srcId="{468101BA-C863-4F93-9E09-37184A63E9D1}" destId="{DA0E4BE1-A9CC-4F3E-AE07-7E1EBDA6A0FD}" srcOrd="0" destOrd="0" presId="urn:microsoft.com/office/officeart/2005/8/layout/radial5"/>
    <dgm:cxn modelId="{03FC4F0C-3478-48FE-881E-AC8E48E398BC}" type="presParOf" srcId="{82D4BB5B-AA1A-4DFE-9897-78EDA0593796}" destId="{49B3581A-DD90-4C65-9C05-5794E8C7F58A}" srcOrd="8" destOrd="0" presId="urn:microsoft.com/office/officeart/2005/8/layout/radial5"/>
    <dgm:cxn modelId="{A42840A8-461C-4F64-B6CB-BAAC4AA75E39}" type="presParOf" srcId="{82D4BB5B-AA1A-4DFE-9897-78EDA0593796}" destId="{411AD86B-5EFA-4D11-A0EB-4A24A2EC85D5}" srcOrd="9" destOrd="0" presId="urn:microsoft.com/office/officeart/2005/8/layout/radial5"/>
    <dgm:cxn modelId="{2099FA60-5A5B-43B9-8E63-89B5840A9217}" type="presParOf" srcId="{411AD86B-5EFA-4D11-A0EB-4A24A2EC85D5}" destId="{FBDEACA2-EBC7-47A6-872F-E181788FC69A}" srcOrd="0" destOrd="0" presId="urn:microsoft.com/office/officeart/2005/8/layout/radial5"/>
    <dgm:cxn modelId="{3E7E0F6B-8A56-4BFE-967B-6392780DCC13}" type="presParOf" srcId="{82D4BB5B-AA1A-4DFE-9897-78EDA0593796}" destId="{7962260E-16A4-4230-933D-36278422DDF8}" srcOrd="10"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defTabSz="896938">
              <a:defRPr>
                <a:solidFill>
                  <a:schemeClr val="tx1"/>
                </a:solidFill>
                <a:latin typeface="Calibri" pitchFamily="34" charset="0"/>
              </a:defRPr>
            </a:lvl1pPr>
          </a:lstStyle>
          <a:p>
            <a:endParaRPr lang="en-US"/>
          </a:p>
        </p:txBody>
      </p:sp>
      <p:sp>
        <p:nvSpPr>
          <p:cNvPr id="3" name="Date Placeholder 2"/>
          <p:cNvSpPr>
            <a:spLocks noGrp="1"/>
          </p:cNvSpPr>
          <p:nvPr>
            <p:ph type="dt" sz="quarter" idx="1"/>
          </p:nvPr>
        </p:nvSpPr>
        <p:spPr bwMode="auto">
          <a:xfrm>
            <a:off x="3884613" y="0"/>
            <a:ext cx="29718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defTabSz="896938">
              <a:defRPr>
                <a:solidFill>
                  <a:schemeClr val="tx1"/>
                </a:solidFill>
                <a:latin typeface="Calibri" pitchFamily="34" charset="0"/>
              </a:defRPr>
            </a:lvl1pPr>
          </a:lstStyle>
          <a:p>
            <a:fld id="{EBD47815-192F-41DF-B005-42A007323134}" type="datetime1">
              <a:rPr lang="en-US"/>
              <a:pPr/>
              <a:t>12/14/2010</a:t>
            </a:fld>
            <a:endParaRPr lang="en-US"/>
          </a:p>
        </p:txBody>
      </p:sp>
      <p:sp>
        <p:nvSpPr>
          <p:cNvPr id="4" name="Footer Placeholder 3"/>
          <p:cNvSpPr>
            <a:spLocks noGrp="1"/>
          </p:cNvSpPr>
          <p:nvPr>
            <p:ph type="ftr" sz="quarter" idx="2"/>
          </p:nvPr>
        </p:nvSpPr>
        <p:spPr bwMode="auto">
          <a:xfrm>
            <a:off x="0" y="8685213"/>
            <a:ext cx="2971800" cy="457200"/>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defTabSz="896938">
              <a:defRPr>
                <a:solidFill>
                  <a:schemeClr val="tx1"/>
                </a:solidFill>
                <a:latin typeface="Calibri" pitchFamily="34" charset="0"/>
              </a:defRPr>
            </a:lvl1pPr>
          </a:lstStyle>
          <a:p>
            <a:endParaRPr lang="en-US"/>
          </a:p>
        </p:txBody>
      </p:sp>
      <p:sp>
        <p:nvSpPr>
          <p:cNvPr id="5" name="Slide Number Placeholder 4"/>
          <p:cNvSpPr>
            <a:spLocks noGrp="1"/>
          </p:cNvSpPr>
          <p:nvPr>
            <p:ph type="sldNum" sz="quarter" idx="3"/>
          </p:nvPr>
        </p:nvSpPr>
        <p:spPr bwMode="auto">
          <a:xfrm>
            <a:off x="3884613" y="8685213"/>
            <a:ext cx="2971800" cy="457200"/>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algn="r" defTabSz="896938">
              <a:defRPr>
                <a:solidFill>
                  <a:schemeClr val="tx1"/>
                </a:solidFill>
                <a:latin typeface="Calibri" pitchFamily="34" charset="0"/>
              </a:defRPr>
            </a:lvl1pPr>
          </a:lstStyle>
          <a:p>
            <a:fld id="{4A75F99C-6A8F-4F0F-A383-05F6D0CC5F2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defTabSz="896938">
              <a:defRPr>
                <a:solidFill>
                  <a:schemeClr val="tx1"/>
                </a:solidFill>
                <a:latin typeface="Calibri" pitchFamily="34" charset="0"/>
              </a:defRPr>
            </a:lvl1pPr>
          </a:lstStyle>
          <a:p>
            <a:endParaRPr lang="en-US"/>
          </a:p>
        </p:txBody>
      </p:sp>
      <p:sp>
        <p:nvSpPr>
          <p:cNvPr id="3" name="Date Placeholder 2"/>
          <p:cNvSpPr>
            <a:spLocks noGrp="1"/>
          </p:cNvSpPr>
          <p:nvPr>
            <p:ph type="dt" idx="1"/>
          </p:nvPr>
        </p:nvSpPr>
        <p:spPr bwMode="auto">
          <a:xfrm>
            <a:off x="3884613" y="0"/>
            <a:ext cx="29718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defTabSz="896938">
              <a:defRPr>
                <a:solidFill>
                  <a:schemeClr val="tx1"/>
                </a:solidFill>
                <a:latin typeface="Calibri" pitchFamily="34" charset="0"/>
              </a:defRPr>
            </a:lvl1pPr>
          </a:lstStyle>
          <a:p>
            <a:fld id="{49EE3BE8-2930-479C-8999-BCBE2B5F1BAB}" type="datetime1">
              <a:rPr lang="en-US"/>
              <a:pPr/>
              <a:t>12/14/2010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defTabSz="896938">
              <a:defRPr>
                <a:solidFill>
                  <a:schemeClr val="tx1"/>
                </a:solidFill>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algn="r" defTabSz="896938">
              <a:defRPr>
                <a:solidFill>
                  <a:schemeClr val="tx1"/>
                </a:solidFill>
                <a:latin typeface="Calibri" pitchFamily="34" charset="0"/>
              </a:defRPr>
            </a:lvl1pPr>
          </a:lstStyle>
          <a:p>
            <a:fld id="{C0E739FD-35DD-4BF7-8D85-3123BB10880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p:txBody>
          <a:bodyPr/>
          <a:lstStyle/>
          <a:p>
            <a:r>
              <a:rPr lang="en-US" smtClean="0">
                <a:ea typeface="MS PGothic"/>
              </a:rPr>
              <a:t>PETER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C649BB67-82A6-452A-BFAA-6BA08E90FBD3}" type="slidenum">
              <a:rPr lang="en-US">
                <a:solidFill>
                  <a:schemeClr val="tx1"/>
                </a:solidFill>
                <a:latin typeface="Calibri" pitchFamily="34" charset="0"/>
              </a:rPr>
              <a:pPr algn="r" defTabSz="896938"/>
              <a:t>10</a:t>
            </a:fld>
            <a:endParaRPr lang="en-US">
              <a:solidFill>
                <a:schemeClr val="tx1"/>
              </a:solidFill>
              <a:latin typeface="Calibri" pitchFamily="34"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a:xfrm>
            <a:off x="914400" y="4205288"/>
            <a:ext cx="5029200" cy="4114800"/>
          </a:xfrm>
        </p:spPr>
        <p:txBody>
          <a:bodyPr/>
          <a:lstStyle/>
          <a:p>
            <a:pPr algn="just">
              <a:lnSpc>
                <a:spcPct val="80000"/>
              </a:lnSpc>
            </a:pPr>
            <a:r>
              <a:rPr lang="en-US" sz="900" i="1" smtClean="0">
                <a:ea typeface="MS PGothic"/>
              </a:rPr>
              <a:t>Our  def. of one unit is a 30  minute game experience for one person with an accessory purchase and a coupon rebate.</a:t>
            </a:r>
          </a:p>
          <a:p>
            <a:pPr algn="just">
              <a:lnSpc>
                <a:spcPct val="80000"/>
              </a:lnSpc>
            </a:pPr>
            <a:r>
              <a:rPr lang="en-US" sz="900" i="1" smtClean="0">
                <a:ea typeface="MS PGothic"/>
              </a:rPr>
              <a:t> in total it takes about 5 minutes to attend to this one customer, however  since we plan on developing a coupon rebate system with our competitiors at GameStop , quarterly meetings need to be held each year to discuss how much money will be given back to us in return for providing GameStop with new customers. This accounts for $10 bringing our total direct labor cost per unit to 1.09.</a:t>
            </a:r>
          </a:p>
          <a:p>
            <a:pPr algn="just">
              <a:lnSpc>
                <a:spcPct val="80000"/>
              </a:lnSpc>
            </a:pPr>
            <a:endParaRPr lang="en-US" sz="900" i="1" smtClean="0">
              <a:ea typeface="MS PGothic"/>
            </a:endParaRPr>
          </a:p>
          <a:p>
            <a:pPr algn="just">
              <a:lnSpc>
                <a:spcPct val="80000"/>
              </a:lnSpc>
            </a:pPr>
            <a:r>
              <a:rPr lang="en-US" sz="900" i="1" smtClean="0">
                <a:ea typeface="MS PGothic"/>
              </a:rPr>
              <a:t>Since our  EOU is very conservartive, our materials cost only accounts f or 25% of all customer visits. Meaning 1 out  of every four people will purchase an ACC or use their coupon at gamestop towards a game purchase.  With all this taken in account our total mat. Cost  is $2.06 and our cost of sales per unit it $3.15</a:t>
            </a:r>
          </a:p>
          <a:p>
            <a:pPr algn="just">
              <a:lnSpc>
                <a:spcPct val="80000"/>
              </a:lnSpc>
            </a:pPr>
            <a:endParaRPr lang="en-US" sz="900" i="1" smtClean="0">
              <a:ea typeface="MS PGothic"/>
            </a:endParaRPr>
          </a:p>
          <a:p>
            <a:pPr algn="just">
              <a:lnSpc>
                <a:spcPct val="80000"/>
              </a:lnSpc>
            </a:pPr>
            <a:r>
              <a:rPr lang="en-US" sz="900" i="1" smtClean="0">
                <a:ea typeface="MS PGothic"/>
              </a:rPr>
              <a:t>Make deal with gamestop quaterly</a:t>
            </a:r>
          </a:p>
          <a:p>
            <a:pPr algn="just">
              <a:lnSpc>
                <a:spcPct val="80000"/>
              </a:lnSpc>
            </a:pPr>
            <a:r>
              <a:rPr lang="en-US" sz="900" i="1" smtClean="0">
                <a:ea typeface="MS PGothic"/>
              </a:rPr>
              <a:t>2 min to get situated</a:t>
            </a:r>
          </a:p>
          <a:p>
            <a:pPr algn="just">
              <a:lnSpc>
                <a:spcPct val="80000"/>
              </a:lnSpc>
            </a:pPr>
            <a:r>
              <a:rPr lang="en-US" sz="900" i="1" smtClean="0">
                <a:ea typeface="MS PGothic"/>
              </a:rPr>
              <a:t>2 min for coupon</a:t>
            </a:r>
          </a:p>
          <a:p>
            <a:pPr algn="just">
              <a:lnSpc>
                <a:spcPct val="80000"/>
              </a:lnSpc>
            </a:pPr>
            <a:r>
              <a:rPr lang="en-US" sz="900" i="1" smtClean="0">
                <a:ea typeface="MS PGothic"/>
              </a:rPr>
              <a:t>1 min accessory checkout</a:t>
            </a:r>
          </a:p>
          <a:p>
            <a:pPr algn="just">
              <a:lnSpc>
                <a:spcPct val="80000"/>
              </a:lnSpc>
            </a:pPr>
            <a:endParaRPr lang="en-US" sz="900" b="1" i="1" u="sng" smtClean="0">
              <a:ea typeface="MS PGothic"/>
            </a:endParaRPr>
          </a:p>
          <a:p>
            <a:pPr algn="just">
              <a:lnSpc>
                <a:spcPct val="80000"/>
              </a:lnSpc>
            </a:pPr>
            <a:endParaRPr lang="en-US" sz="900" b="1" i="1" u="sng" smtClean="0">
              <a:ea typeface="MS PGothic"/>
            </a:endParaRPr>
          </a:p>
          <a:p>
            <a:pPr algn="just">
              <a:lnSpc>
                <a:spcPct val="80000"/>
              </a:lnSpc>
            </a:pPr>
            <a:endParaRPr lang="en-US" sz="900" b="1" i="1" u="sng" smtClean="0">
              <a:ea typeface="MS PGothic"/>
            </a:endParaRPr>
          </a:p>
          <a:p>
            <a:pPr algn="just">
              <a:lnSpc>
                <a:spcPct val="80000"/>
              </a:lnSpc>
            </a:pPr>
            <a:r>
              <a:rPr lang="en-US" sz="900" b="1" i="1" u="sng" smtClean="0">
                <a:ea typeface="MS PGothic"/>
              </a:rPr>
              <a:t>RAJ</a:t>
            </a:r>
          </a:p>
          <a:p>
            <a:pPr algn="just">
              <a:lnSpc>
                <a:spcPct val="80000"/>
              </a:lnSpc>
            </a:pPr>
            <a:endParaRPr lang="en-US" sz="900" b="1" i="1" u="sng" smtClean="0">
              <a:ea typeface="MS PGothic"/>
            </a:endParaRPr>
          </a:p>
          <a:p>
            <a:pPr algn="just">
              <a:lnSpc>
                <a:spcPct val="80000"/>
              </a:lnSpc>
            </a:pPr>
            <a:r>
              <a:rPr lang="en-US" sz="900" b="1" i="1" u="sng" smtClean="0">
                <a:ea typeface="MS PGothic"/>
              </a:rPr>
              <a:t>For Service and Manufacturing Businesses only.  </a:t>
            </a:r>
          </a:p>
          <a:p>
            <a:pPr algn="just">
              <a:lnSpc>
                <a:spcPct val="80000"/>
              </a:lnSpc>
            </a:pPr>
            <a:endParaRPr lang="en-US" sz="900" smtClean="0">
              <a:ea typeface="MS PGothic"/>
            </a:endParaRPr>
          </a:p>
          <a:p>
            <a:pPr algn="just">
              <a:lnSpc>
                <a:spcPct val="80000"/>
              </a:lnSpc>
            </a:pPr>
            <a:r>
              <a:rPr lang="en-US" sz="900" b="1" smtClean="0">
                <a:ea typeface="MS PGothic"/>
              </a:rPr>
              <a:t>Definition of Unit:</a:t>
            </a:r>
            <a:r>
              <a:rPr lang="en-US" sz="900" smtClean="0">
                <a:ea typeface="MS PGothic"/>
              </a:rPr>
              <a:t>  A quick description of the product or service being sold.  Think of this as the minimum number and type of products students’ are willing to sell to a customer.  For example, if a student plans to sell retail sunglasses, the minimum number they’ll be willing to sell will likely be 1 pair of sun glasses.</a:t>
            </a:r>
          </a:p>
          <a:p>
            <a:pPr algn="just">
              <a:lnSpc>
                <a:spcPct val="80000"/>
              </a:lnSpc>
            </a:pPr>
            <a:endParaRPr lang="en-US" sz="400" smtClean="0">
              <a:ea typeface="MS PGothic"/>
            </a:endParaRPr>
          </a:p>
          <a:p>
            <a:pPr algn="just">
              <a:lnSpc>
                <a:spcPct val="80000"/>
              </a:lnSpc>
            </a:pPr>
            <a:r>
              <a:rPr lang="en-US" sz="900" b="1" smtClean="0">
                <a:ea typeface="MS PGothic"/>
              </a:rPr>
              <a:t>Direct Labor/Unit:</a:t>
            </a:r>
            <a:r>
              <a:rPr lang="en-US" sz="900" smtClean="0">
                <a:ea typeface="MS PGothic"/>
              </a:rPr>
              <a:t>  This calculation only includes time spent actually building a product or providing a service (On your mark…get set…GO…stop.).  It doesn’t include indirect labor, such as time spent passing-out flyers, shopping for materials or sweeping office floors.</a:t>
            </a:r>
          </a:p>
          <a:p>
            <a:pPr algn="just">
              <a:lnSpc>
                <a:spcPct val="80000"/>
              </a:lnSpc>
            </a:pPr>
            <a:endParaRPr lang="en-US" sz="400" smtClean="0">
              <a:ea typeface="MS PGothic"/>
            </a:endParaRPr>
          </a:p>
          <a:p>
            <a:pPr algn="just">
              <a:lnSpc>
                <a:spcPct val="80000"/>
              </a:lnSpc>
            </a:pPr>
            <a:r>
              <a:rPr lang="en-US" sz="900" smtClean="0">
                <a:ea typeface="MS PGothic"/>
              </a:rPr>
              <a:t>Helping students arrive at a direct labor figure can be challenging.  There are a number of ways they can look at it:</a:t>
            </a:r>
          </a:p>
          <a:p>
            <a:pPr algn="just">
              <a:lnSpc>
                <a:spcPct val="80000"/>
              </a:lnSpc>
            </a:pPr>
            <a:r>
              <a:rPr lang="en-US" sz="900" smtClean="0">
                <a:ea typeface="MS PGothic"/>
              </a:rPr>
              <a:t>	1.  If I’ve never worked before and took a job, what might I be paid?</a:t>
            </a:r>
          </a:p>
          <a:p>
            <a:pPr algn="just">
              <a:lnSpc>
                <a:spcPct val="80000"/>
              </a:lnSpc>
            </a:pPr>
            <a:r>
              <a:rPr lang="en-US" sz="900" smtClean="0">
                <a:ea typeface="MS PGothic"/>
              </a:rPr>
              <a:t>	2.  What do others, with my experience level, get paid for similar work?</a:t>
            </a:r>
          </a:p>
          <a:p>
            <a:pPr algn="just">
              <a:lnSpc>
                <a:spcPct val="80000"/>
              </a:lnSpc>
            </a:pPr>
            <a:r>
              <a:rPr lang="en-US" sz="900" smtClean="0">
                <a:ea typeface="MS PGothic"/>
              </a:rPr>
              <a:t>	3.  If I had to hire another person to perform this labor for my business, </a:t>
            </a:r>
          </a:p>
          <a:p>
            <a:pPr algn="just">
              <a:lnSpc>
                <a:spcPct val="80000"/>
              </a:lnSpc>
            </a:pPr>
            <a:r>
              <a:rPr lang="en-US" sz="900" smtClean="0">
                <a:ea typeface="MS PGothic"/>
              </a:rPr>
              <a:t>	     what would I be willing to pay them given the level of quality and </a:t>
            </a:r>
          </a:p>
          <a:p>
            <a:pPr algn="just">
              <a:lnSpc>
                <a:spcPct val="80000"/>
              </a:lnSpc>
            </a:pPr>
            <a:r>
              <a:rPr lang="en-US" sz="900" smtClean="0">
                <a:ea typeface="MS PGothic"/>
              </a:rPr>
              <a:t>	     efficiency I expect?</a:t>
            </a:r>
          </a:p>
          <a:p>
            <a:pPr algn="just">
              <a:lnSpc>
                <a:spcPct val="80000"/>
              </a:lnSpc>
            </a:pPr>
            <a:endParaRPr lang="en-US" sz="400" smtClean="0">
              <a:ea typeface="MS PGothic"/>
            </a:endParaRPr>
          </a:p>
          <a:p>
            <a:pPr algn="just">
              <a:lnSpc>
                <a:spcPct val="80000"/>
              </a:lnSpc>
            </a:pPr>
            <a:r>
              <a:rPr lang="en-US" sz="900" b="1" smtClean="0">
                <a:ea typeface="MS PGothic"/>
              </a:rPr>
              <a:t>Materials/Unit:</a:t>
            </a:r>
            <a:r>
              <a:rPr lang="en-US" sz="900" smtClean="0">
                <a:ea typeface="MS PGothic"/>
              </a:rPr>
              <a:t>  We should encourage students to shop for wholesale prices.  These items should likely be purchased in bulk at better prices than retail shopping.  There’s room here to enable judges to follow these calculations, which are the numbers behind the </a:t>
            </a:r>
            <a:r>
              <a:rPr lang="en-US" sz="900" b="1" i="1" smtClean="0">
                <a:ea typeface="MS PGothic"/>
              </a:rPr>
              <a:t>Economics of 1 Unit</a:t>
            </a:r>
            <a:r>
              <a:rPr lang="en-US" sz="900" smtClean="0">
                <a:ea typeface="MS PGothic"/>
              </a:rPr>
              <a:t> slide.</a:t>
            </a:r>
          </a:p>
          <a:p>
            <a:pPr algn="just">
              <a:lnSpc>
                <a:spcPct val="80000"/>
              </a:lnSpc>
            </a:pPr>
            <a:endParaRPr lang="en-US" sz="900" smtClean="0">
              <a:ea typeface="MS PGothic"/>
            </a:endParaRPr>
          </a:p>
          <a:p>
            <a:pPr>
              <a:lnSpc>
                <a:spcPct val="80000"/>
              </a:lnSpc>
            </a:pPr>
            <a:r>
              <a:rPr lang="en-US" sz="900" smtClean="0">
                <a:ea typeface="MS PGothic"/>
              </a:rPr>
              <a:t>Many students unnecessarily pay themselves more than once in the business plan.  There are four main ways that students pay themselves:</a:t>
            </a:r>
          </a:p>
          <a:p>
            <a:pPr>
              <a:lnSpc>
                <a:spcPct val="80000"/>
              </a:lnSpc>
            </a:pPr>
            <a:endParaRPr lang="en-US" sz="900" smtClean="0">
              <a:ea typeface="MS PGothic"/>
            </a:endParaRPr>
          </a:p>
          <a:p>
            <a:pPr>
              <a:lnSpc>
                <a:spcPct val="80000"/>
              </a:lnSpc>
              <a:buFontTx/>
              <a:buChar char="•"/>
            </a:pPr>
            <a:r>
              <a:rPr lang="en-US" sz="900" smtClean="0">
                <a:ea typeface="MS PGothic"/>
              </a:rPr>
              <a:t>Direct Labor:   This is an hourly wage based on the standard pay for the industry in which the student is working.  Try to get students to think beyond minimum wage by looking at online resources such as salary.com or craigslist.com to get comparable rates of pay.  Steer students towards paying more than minimum wage for skilled or semi-skilled labor (braiding hair, lawn care, computer repair, etc.)</a:t>
            </a:r>
          </a:p>
          <a:p>
            <a:pPr>
              <a:lnSpc>
                <a:spcPct val="80000"/>
              </a:lnSpc>
              <a:buFontTx/>
              <a:buChar char="•"/>
            </a:pPr>
            <a:r>
              <a:rPr lang="en-US" sz="900" smtClean="0">
                <a:ea typeface="MS PGothic"/>
              </a:rPr>
              <a:t>Entrepreneurial Stipend:  This can be found on the Fixed Costs slide and is similar to a salary students may pay themselves on a monthly basis.</a:t>
            </a:r>
          </a:p>
          <a:p>
            <a:pPr>
              <a:lnSpc>
                <a:spcPct val="80000"/>
              </a:lnSpc>
              <a:buFontTx/>
              <a:buChar char="•"/>
            </a:pPr>
            <a:r>
              <a:rPr lang="en-US" sz="900" smtClean="0">
                <a:ea typeface="MS PGothic"/>
              </a:rPr>
              <a:t>Comission:  This is on the EOU slide and is a variable cost that fluctuates based on the number of units sold.</a:t>
            </a:r>
          </a:p>
          <a:p>
            <a:pPr>
              <a:lnSpc>
                <a:spcPct val="80000"/>
              </a:lnSpc>
              <a:buFontTx/>
              <a:buChar char="•"/>
            </a:pPr>
            <a:r>
              <a:rPr lang="en-US" sz="900" smtClean="0">
                <a:ea typeface="MS PGothic"/>
              </a:rPr>
              <a:t>Salary:  This can also be found on the Fixed Cost slide</a:t>
            </a:r>
          </a:p>
          <a:p>
            <a:pPr>
              <a:lnSpc>
                <a:spcPct val="80000"/>
              </a:lnSpc>
              <a:buFontTx/>
              <a:buChar char="•"/>
            </a:pPr>
            <a:r>
              <a:rPr lang="en-US" sz="900" smtClean="0">
                <a:ea typeface="MS PGothic"/>
              </a:rPr>
              <a:t>% of profit:  There is no slot on the template for students to indicate they are taking a percentage of profit but students could mention it when they present the income statement.</a:t>
            </a:r>
          </a:p>
          <a:p>
            <a:pPr>
              <a:lnSpc>
                <a:spcPct val="80000"/>
              </a:lnSpc>
            </a:pPr>
            <a:endParaRPr lang="en-US" sz="900" smtClean="0">
              <a:ea typeface="MS PGothic"/>
            </a:endParaRPr>
          </a:p>
          <a:p>
            <a:pPr>
              <a:lnSpc>
                <a:spcPct val="80000"/>
              </a:lnSpc>
            </a:pPr>
            <a:r>
              <a:rPr lang="en-US" sz="900" smtClean="0">
                <a:ea typeface="MS PGothic"/>
              </a:rPr>
              <a:t>Whenever students enter any of the above information on the template, have them write it in green to keep track of payments.  Then, students must double check their plan to make sure they are not paying themselves more than once.  </a:t>
            </a:r>
          </a:p>
          <a:p>
            <a:pPr>
              <a:lnSpc>
                <a:spcPct val="80000"/>
              </a:lnSpc>
            </a:pPr>
            <a:r>
              <a:rPr lang="en-US" sz="900" b="1" smtClean="0">
                <a:ea typeface="MS PGothic"/>
              </a:rPr>
              <a:t>ACTIVITIES:</a:t>
            </a:r>
          </a:p>
          <a:p>
            <a:pPr>
              <a:lnSpc>
                <a:spcPct val="80000"/>
              </a:lnSpc>
            </a:pPr>
            <a:r>
              <a:rPr lang="en-US" sz="900" smtClean="0">
                <a:ea typeface="MS PGothic"/>
              </a:rPr>
              <a:t>Bic pen activity (disassembled in bag – make teams of students assemble them)</a:t>
            </a:r>
          </a:p>
          <a:p>
            <a:pPr>
              <a:lnSpc>
                <a:spcPct val="80000"/>
              </a:lnSpc>
            </a:pPr>
            <a:r>
              <a:rPr lang="en-US" sz="900" smtClean="0">
                <a:ea typeface="MS PGothic"/>
              </a:rPr>
              <a:t>Fieldtrip to manufacturing or service business </a:t>
            </a:r>
          </a:p>
          <a:p>
            <a:pPr>
              <a:lnSpc>
                <a:spcPct val="80000"/>
              </a:lnSpc>
            </a:pPr>
            <a:r>
              <a:rPr lang="en-US" sz="900" smtClean="0">
                <a:ea typeface="MS PGothic"/>
              </a:rPr>
              <a:t>ZipBin Case Study</a:t>
            </a:r>
          </a:p>
          <a:p>
            <a:pPr>
              <a:lnSpc>
                <a:spcPct val="80000"/>
              </a:lnSpc>
            </a:pPr>
            <a:r>
              <a:rPr lang="en-US" sz="900" smtClean="0">
                <a:ea typeface="MS PGothic"/>
              </a:rPr>
              <a:t>Book store owner case study to be written (may be oppty recognition)</a:t>
            </a:r>
          </a:p>
          <a:p>
            <a:pPr>
              <a:lnSpc>
                <a:spcPct val="80000"/>
              </a:lnSpc>
            </a:pPr>
            <a:r>
              <a:rPr lang="en-US" sz="900" smtClean="0">
                <a:ea typeface="MS PGothic"/>
              </a:rPr>
              <a:t>Activity for identifying variable costs (vs. direct labor and materials) – packaging, commission, </a:t>
            </a:r>
          </a:p>
          <a:p>
            <a:pPr>
              <a:lnSpc>
                <a:spcPct val="80000"/>
              </a:lnSpc>
            </a:pPr>
            <a:r>
              <a:rPr lang="en-US" sz="900" smtClean="0">
                <a:ea typeface="MS PGothic"/>
              </a:rPr>
              <a:t>Variable and fixed cost bingo activity</a:t>
            </a:r>
          </a:p>
          <a:p>
            <a:pPr>
              <a:lnSpc>
                <a:spcPct val="80000"/>
              </a:lnSpc>
            </a:pPr>
            <a:endParaRPr lang="en-US" sz="900" smtClean="0">
              <a:ea typeface="MS PGothic"/>
            </a:endParaRPr>
          </a:p>
          <a:p>
            <a:pPr>
              <a:lnSpc>
                <a:spcPct val="80000"/>
              </a:lnSpc>
            </a:pPr>
            <a:r>
              <a:rPr lang="en-US" sz="900" smtClean="0">
                <a:ea typeface="MS PGothic"/>
              </a:rPr>
              <a:t>*Try to keep a ‘math journal’ with your students: Spend first 5-10 mins of class each day doing math calculations based on business financials.   </a:t>
            </a:r>
          </a:p>
          <a:p>
            <a:pPr algn="just">
              <a:lnSpc>
                <a:spcPct val="80000"/>
              </a:lnSpc>
            </a:pPr>
            <a:endParaRPr lang="en-US" sz="900" smtClean="0">
              <a:ea typeface="MS PGothic"/>
            </a:endParaRPr>
          </a:p>
          <a:p>
            <a:pPr algn="just">
              <a:lnSpc>
                <a:spcPct val="80000"/>
              </a:lnSpc>
            </a:pPr>
            <a:endParaRPr lang="en-US" sz="900" smtClean="0">
              <a:ea typeface="MS 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p:txBody>
          <a:bodyPr/>
          <a:lstStyle/>
          <a:p>
            <a:r>
              <a:rPr lang="en-US" smtClean="0">
                <a:ea typeface="MS PGothic"/>
              </a:rPr>
              <a:t>RAJ </a:t>
            </a:r>
          </a:p>
          <a:p>
            <a:r>
              <a:rPr lang="en-US" smtClean="0">
                <a:ea typeface="MS PGothic"/>
              </a:rPr>
              <a:t>Our DOU again is……….we plan to sell this at $26.25. Keep in mind that only 25% of all customers leave with an additional accessory or use their coupon towards a purchase at gamestop. After numerous deductions, our total cost of sales is $3.15 and our contribution margin is $23.10.</a:t>
            </a:r>
          </a:p>
          <a:p>
            <a:r>
              <a:rPr lang="en-US" smtClean="0">
                <a:ea typeface="MS PGothic"/>
              </a:rPr>
              <a:t>$10- experience</a:t>
            </a:r>
          </a:p>
          <a:p>
            <a:r>
              <a:rPr lang="en-US" smtClean="0">
                <a:ea typeface="MS PGothic"/>
              </a:rPr>
              <a:t>$1- Coupon</a:t>
            </a:r>
          </a:p>
          <a:p>
            <a:r>
              <a:rPr lang="en-US" smtClean="0">
                <a:ea typeface="MS PGothic"/>
              </a:rPr>
              <a:t>$60(25% of the time)- $15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p:txBody>
          <a:bodyPr/>
          <a:lstStyle/>
          <a:p>
            <a:r>
              <a:rPr lang="en-US" smtClean="0">
                <a:ea typeface="MS PGothic"/>
              </a:rPr>
              <a:t>Our toal monthly fixed costs is 3,920.00 with a majority of this coming from our rent and the salaries of our employees. ($9/hr)</a:t>
            </a:r>
          </a:p>
          <a:p>
            <a:endParaRPr lang="en-US" smtClean="0">
              <a:ea typeface="MS PGothic"/>
            </a:endParaRPr>
          </a:p>
          <a:p>
            <a:endParaRPr lang="en-US" smtClean="0">
              <a:ea typeface="MS PGothic"/>
            </a:endParaRPr>
          </a:p>
          <a:p>
            <a:endParaRPr lang="en-US" smtClean="0">
              <a:ea typeface="MS PGothic"/>
            </a:endParaRPr>
          </a:p>
          <a:p>
            <a:endParaRPr lang="en-US" smtClean="0">
              <a:ea typeface="MS PGothic"/>
            </a:endParaRPr>
          </a:p>
          <a:p>
            <a:r>
              <a:rPr lang="en-US" smtClean="0">
                <a:ea typeface="MS PGothic"/>
              </a:rPr>
              <a:t>PETER</a:t>
            </a:r>
          </a:p>
          <a:p>
            <a:endParaRPr lang="en-US" smtClean="0">
              <a:ea typeface="MS PGothic"/>
            </a:endParaRPr>
          </a:p>
          <a:p>
            <a:endParaRPr lang="en-US" smtClean="0">
              <a:ea typeface="MS PGothic"/>
            </a:endParaRPr>
          </a:p>
          <a:p>
            <a:r>
              <a:rPr lang="en-US" smtClean="0">
                <a:ea typeface="MS PGothic"/>
              </a:rPr>
              <a:t>Salary for employees (month) 1,080.00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p:txBody>
          <a:bodyPr/>
          <a:lstStyle/>
          <a:p>
            <a:r>
              <a:rPr lang="en-US" smtClean="0">
                <a:ea typeface="MS PGothic"/>
              </a:rPr>
              <a:t>PETER</a:t>
            </a:r>
          </a:p>
          <a:p>
            <a:r>
              <a:rPr lang="en-US" smtClean="0">
                <a:ea typeface="MS PGothic"/>
              </a:rPr>
              <a:t>A typical business week includes 40 hours of business hours, 24 hours of work hours, 45 hours of school hours, and 59 hours of free time.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p:txBody>
          <a:bodyPr/>
          <a:lstStyle/>
          <a:p>
            <a:r>
              <a:rPr lang="en-US" smtClean="0">
                <a:ea typeface="MS PGothic"/>
              </a:rPr>
              <a:t>At the end of one year, we will sell 4240 units and will have a break even number of 92 units. The number of units is expected to fluctuate quite a bit throughout the year but it will be increasingly high between oct. and dec. seeing this is when the most newest games are released.</a:t>
            </a:r>
          </a:p>
          <a:p>
            <a:endParaRPr lang="en-US" smtClean="0">
              <a:ea typeface="MS PGothic"/>
            </a:endParaRPr>
          </a:p>
          <a:p>
            <a:r>
              <a:rPr lang="en-US" smtClean="0">
                <a:ea typeface="MS PGothic"/>
              </a:rPr>
              <a:t>RAJ</a:t>
            </a:r>
          </a:p>
          <a:p>
            <a:endParaRPr lang="en-US" smtClean="0">
              <a:ea typeface="MS PGothic"/>
            </a:endParaRPr>
          </a:p>
          <a:p>
            <a:r>
              <a:rPr lang="en-US" smtClean="0">
                <a:ea typeface="MS PGothic"/>
              </a:rPr>
              <a:t>Avg Unit: 1 people, 30 min ea./ 10 min for setup</a:t>
            </a:r>
          </a:p>
          <a:p>
            <a:endParaRPr lang="en-US" smtClean="0">
              <a:ea typeface="MS PGothic"/>
            </a:endParaRPr>
          </a:p>
          <a:p>
            <a:r>
              <a:rPr lang="en-US" smtClean="0">
                <a:ea typeface="MS PGothic"/>
              </a:rPr>
              <a:t>Max: 9 groups per day/ 45 groups per week</a:t>
            </a:r>
          </a:p>
          <a:p>
            <a:endParaRPr lang="en-US" smtClean="0">
              <a:ea typeface="MS PGothic"/>
            </a:endParaRPr>
          </a:p>
          <a:p>
            <a:r>
              <a:rPr lang="en-US" smtClean="0">
                <a:ea typeface="MS PGothic"/>
              </a:rPr>
              <a:t>180 groups per month/ 2160 per year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p:txBody>
          <a:bodyPr/>
          <a:lstStyle/>
          <a:p>
            <a:r>
              <a:rPr lang="en-US" smtClean="0">
                <a:ea typeface="MS PGothic"/>
              </a:rPr>
              <a:t>RAJ</a:t>
            </a:r>
          </a:p>
          <a:p>
            <a:r>
              <a:rPr lang="en-US" smtClean="0">
                <a:ea typeface="MS PGothic"/>
              </a:rPr>
              <a:t>We will sell a total of 4240 units at 26.25 per year leaving us with 111,300 of total sales. After deducting cogs, were left with a gross profit of 97,944. After accounting for other unforeseen costs taxes, were left with a net profit of 34,428.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p:txBody>
          <a:bodyPr/>
          <a:lstStyle/>
          <a:p>
            <a:r>
              <a:rPr lang="en-US" smtClean="0">
                <a:ea typeface="MS PGothic"/>
              </a:rPr>
              <a:t>Our return on investments is 192% and our ROS is 31%</a:t>
            </a:r>
          </a:p>
          <a:p>
            <a:endParaRPr lang="en-US" smtClean="0">
              <a:ea typeface="MS PGothic"/>
            </a:endParaRPr>
          </a:p>
          <a:p>
            <a:r>
              <a:rPr lang="en-US" smtClean="0">
                <a:ea typeface="MS PGothic"/>
              </a:rPr>
              <a:t>PETER</a:t>
            </a:r>
          </a:p>
          <a:p>
            <a:endParaRPr lang="en-US" smtClean="0">
              <a:ea typeface="MS PGothic"/>
            </a:endParaRPr>
          </a:p>
          <a:p>
            <a:endParaRPr lang="en-US" smtClean="0">
              <a:ea typeface="MS PGothic"/>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p:txBody>
          <a:bodyPr/>
          <a:lstStyle/>
          <a:p>
            <a:endParaRPr lang="en-US" smtClean="0">
              <a:ea typeface="MS PGothic"/>
            </a:endParaRPr>
          </a:p>
          <a:p>
            <a:endParaRPr lang="en-US" smtClean="0">
              <a:ea typeface="MS PGothic"/>
            </a:endParaRPr>
          </a:p>
          <a:p>
            <a:r>
              <a:rPr lang="en-US" smtClean="0">
                <a:ea typeface="MS PGothic"/>
              </a:rPr>
              <a:t>Our est. start up investment is 16,100  with a cash reserve of  4,260. After considering the time it takes to start this biz, were left with a total start up invest. Cost of 17,900.</a:t>
            </a:r>
          </a:p>
          <a:p>
            <a:endParaRPr lang="en-US" smtClean="0">
              <a:ea typeface="MS PGothic"/>
            </a:endParaRPr>
          </a:p>
          <a:p>
            <a:endParaRPr lang="en-US" smtClean="0">
              <a:ea typeface="MS PGothic"/>
            </a:endParaRPr>
          </a:p>
          <a:p>
            <a:r>
              <a:rPr lang="en-US" smtClean="0">
                <a:ea typeface="MS PGothic"/>
              </a:rPr>
              <a:t>RAJ</a:t>
            </a:r>
          </a:p>
          <a:p>
            <a:endParaRPr lang="en-US" smtClean="0">
              <a:ea typeface="MS PGothic"/>
            </a:endParaRPr>
          </a:p>
          <a:p>
            <a:r>
              <a:rPr lang="en-US" smtClean="0">
                <a:ea typeface="MS PGothic"/>
              </a:rPr>
              <a:t>XBOX</a:t>
            </a:r>
          </a:p>
          <a:p>
            <a:r>
              <a:rPr lang="en-US" smtClean="0">
                <a:ea typeface="MS PGothic"/>
              </a:rPr>
              <a:t> Controllers(15): 26.09 ea.  391.35 total</a:t>
            </a:r>
          </a:p>
          <a:p>
            <a:r>
              <a:rPr lang="en-US" smtClean="0">
                <a:ea typeface="MS PGothic"/>
              </a:rPr>
              <a:t> Headsets(20)L 4.98 ea.  93.80 total</a:t>
            </a:r>
          </a:p>
          <a:p>
            <a:r>
              <a:rPr lang="en-US" smtClean="0">
                <a:ea typeface="MS PGothic"/>
              </a:rPr>
              <a:t> Cards(30) 6.17 ea. 201.60 total</a:t>
            </a:r>
          </a:p>
          <a:p>
            <a:r>
              <a:rPr lang="en-US" smtClean="0">
                <a:ea typeface="MS PGothic"/>
              </a:rPr>
              <a:t> Consoles(4): $900 ea.  1800 total</a:t>
            </a:r>
          </a:p>
          <a:p>
            <a:endParaRPr lang="en-US" smtClean="0">
              <a:ea typeface="MS PGothic"/>
            </a:endParaRPr>
          </a:p>
          <a:p>
            <a:r>
              <a:rPr lang="en-US" smtClean="0">
                <a:ea typeface="MS PGothic"/>
              </a:rPr>
              <a:t>WII</a:t>
            </a:r>
          </a:p>
          <a:p>
            <a:r>
              <a:rPr lang="en-US" smtClean="0">
                <a:ea typeface="MS PGothic"/>
              </a:rPr>
              <a:t> Controllers(15): 16.54 each  248.10 total</a:t>
            </a:r>
          </a:p>
          <a:p>
            <a:r>
              <a:rPr lang="en-US" smtClean="0">
                <a:ea typeface="MS PGothic"/>
              </a:rPr>
              <a:t> Wheel(12) 2.09 ea.  25.08 total</a:t>
            </a:r>
          </a:p>
          <a:p>
            <a:r>
              <a:rPr lang="en-US" smtClean="0">
                <a:ea typeface="MS PGothic"/>
              </a:rPr>
              <a:t> Gun(12): 10.19 ea.  122.28 Total</a:t>
            </a:r>
          </a:p>
          <a:p>
            <a:r>
              <a:rPr lang="en-US" smtClean="0">
                <a:ea typeface="MS PGothic"/>
              </a:rPr>
              <a:t> Consoles(4): 140 ea.  560 total</a:t>
            </a:r>
          </a:p>
          <a:p>
            <a:endParaRPr lang="en-US" smtClean="0">
              <a:ea typeface="MS PGothic"/>
            </a:endParaRPr>
          </a:p>
          <a:p>
            <a:r>
              <a:rPr lang="en-US" smtClean="0">
                <a:ea typeface="MS PGothic"/>
              </a:rPr>
              <a:t>PS3</a:t>
            </a:r>
          </a:p>
          <a:p>
            <a:r>
              <a:rPr lang="en-US" smtClean="0">
                <a:ea typeface="MS PGothic"/>
              </a:rPr>
              <a:t> Controllers(15): 25.86 ea.  387.90 total</a:t>
            </a:r>
          </a:p>
          <a:p>
            <a:r>
              <a:rPr lang="en-US" smtClean="0">
                <a:ea typeface="MS PGothic"/>
              </a:rPr>
              <a:t> Headsets(20): 14.57-14.89 ea.   297.83 total (1 lot of 20)</a:t>
            </a:r>
          </a:p>
          <a:p>
            <a:r>
              <a:rPr lang="en-US" smtClean="0">
                <a:ea typeface="MS PGothic"/>
              </a:rPr>
              <a:t> Consoles(4): 270 ea.  1080 total</a:t>
            </a:r>
          </a:p>
          <a:p>
            <a:endParaRPr lang="en-US" smtClean="0">
              <a:ea typeface="MS PGothic"/>
            </a:endParaRPr>
          </a:p>
          <a:p>
            <a:r>
              <a:rPr lang="en-US" smtClean="0">
                <a:ea typeface="MS PGothic"/>
              </a:rPr>
              <a:t>SHELVES</a:t>
            </a:r>
          </a:p>
          <a:p>
            <a:r>
              <a:rPr lang="en-US" smtClean="0">
                <a:ea typeface="MS PGothic"/>
              </a:rPr>
              <a:t> Used store wall shelving unit(4): $800 buystorefixtures.com</a:t>
            </a:r>
          </a:p>
          <a:p>
            <a:r>
              <a:rPr lang="en-US" smtClean="0">
                <a:ea typeface="MS PGothic"/>
              </a:rPr>
              <a:t>FURNITURE: $2,000-</a:t>
            </a:r>
          </a:p>
          <a:p>
            <a:r>
              <a:rPr lang="en-US" smtClean="0">
                <a:ea typeface="MS PGothic"/>
              </a:rPr>
              <a:t>Television sets:(23) - $3900 – alibaba.com</a:t>
            </a:r>
          </a:p>
          <a:p>
            <a:endParaRPr lang="en-US" smtClean="0">
              <a:ea typeface="MS PGothic"/>
            </a:endParaRPr>
          </a:p>
          <a:p>
            <a:r>
              <a:rPr lang="en-US" smtClean="0">
                <a:ea typeface="MS PGothic"/>
              </a:rPr>
              <a:t>CHAIRS</a:t>
            </a:r>
          </a:p>
          <a:p>
            <a:r>
              <a:rPr lang="en-US" smtClean="0">
                <a:ea typeface="MS PGothic"/>
              </a:rPr>
              <a:t> Games chairs: 29.88 ea. (24) $720  amazon.com</a:t>
            </a:r>
          </a:p>
          <a:p>
            <a:endParaRPr lang="en-US" smtClean="0">
              <a:ea typeface="MS PGothic"/>
            </a:endParaRPr>
          </a:p>
          <a:p>
            <a:r>
              <a:rPr lang="en-US" smtClean="0">
                <a:ea typeface="MS PGothic"/>
              </a:rPr>
              <a:t>Wall stands(for tvs) 23: $950 - $40ea.</a:t>
            </a:r>
          </a:p>
          <a:p>
            <a:endParaRPr lang="en-US" smtClean="0">
              <a:ea typeface="MS PGothic"/>
            </a:endParaRPr>
          </a:p>
          <a:p>
            <a:r>
              <a:rPr lang="en-US" smtClean="0">
                <a:ea typeface="MS PGothic"/>
              </a:rPr>
              <a:t>GRAND TOTAL: $13,438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p:txBody>
          <a:bodyPr/>
          <a:lstStyle/>
          <a:p>
            <a:r>
              <a:rPr lang="en-US" smtClean="0">
                <a:ea typeface="MS PGothic"/>
              </a:rPr>
              <a:t>PETER</a:t>
            </a:r>
          </a:p>
          <a:p>
            <a:r>
              <a:rPr lang="en-US" smtClean="0">
                <a:ea typeface="MS PGothic"/>
              </a:rPr>
              <a:t> we plan on getting this money from both our personal saving and donations form relatives and friends.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p:txBody>
          <a:bodyPr/>
          <a:lstStyle/>
          <a:p>
            <a:r>
              <a:rPr lang="en-US" smtClean="0">
                <a:ea typeface="MS PGothic"/>
              </a:rPr>
              <a:t>RAJ</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p:txBody>
          <a:bodyPr/>
          <a:lstStyle/>
          <a:p>
            <a:r>
              <a:rPr lang="en-US" smtClean="0">
                <a:ea typeface="MS PGothic"/>
              </a:rPr>
              <a:t>BOTH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p:txBody>
          <a:bodyPr/>
          <a:lstStyle/>
          <a:p>
            <a:r>
              <a:rPr lang="en-US" smtClean="0">
                <a:ea typeface="MS PGothic"/>
              </a:rPr>
              <a:t>PETER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p:txBody>
          <a:bodyPr/>
          <a:lstStyle/>
          <a:p>
            <a:r>
              <a:rPr lang="en-US" smtClean="0">
                <a:ea typeface="MS PGothic"/>
              </a:rPr>
              <a:t>BOTH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p:txBody>
          <a:bodyPr/>
          <a:lstStyle/>
          <a:p>
            <a:r>
              <a:rPr lang="en-US" smtClean="0">
                <a:ea typeface="MS PGothic"/>
              </a:rPr>
              <a:t>RAJ </a:t>
            </a:r>
          </a:p>
          <a:p>
            <a:r>
              <a:rPr lang="en-US" smtClean="0">
                <a:ea typeface="MS PGothic"/>
              </a:rPr>
              <a:t>N.a.g gives hesitant gamers the opportunity to fully preview both games and consoles before committing to a final sale. As a business we will strive  to make sure that customers are completely sure about a product when and if they make a purchase.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p:txBody>
          <a:bodyPr/>
          <a:lstStyle/>
          <a:p>
            <a:r>
              <a:rPr lang="en-US" smtClean="0">
                <a:ea typeface="MS PGothic"/>
              </a:rPr>
              <a:t>RAJ</a:t>
            </a:r>
          </a:p>
          <a:p>
            <a:r>
              <a:rPr lang="en-US" smtClean="0">
                <a:ea typeface="MS PGothic"/>
              </a:rPr>
              <a:t>New age gamingu is service business because of the fact that we provide our customers with an immediate experience. We chose (the legal structure of) a partnership because we feel we can share both the financial aspects of owning a business and the responsibility it takes to operate one.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p:txBody>
          <a:bodyPr/>
          <a:lstStyle/>
          <a:p>
            <a:r>
              <a:rPr lang="en-US" smtClean="0">
                <a:ea typeface="MS PGothic"/>
              </a:rPr>
              <a:t>PETER</a:t>
            </a:r>
          </a:p>
          <a:p>
            <a:r>
              <a:rPr lang="en-US" smtClean="0">
                <a:ea typeface="MS PGothic"/>
              </a:rPr>
              <a:t> </a:t>
            </a:r>
          </a:p>
          <a:p>
            <a:r>
              <a:rPr lang="en-US" smtClean="0">
                <a:ea typeface="MS PGothic"/>
              </a:rPr>
              <a:t>As partners, we have 20 years of combined game exp., both have taken a m&amp; e class, and have both owned our own video games. These factors lead us to believe that we are qualified to run this bsuiness.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p:txBody>
          <a:bodyPr/>
          <a:lstStyle/>
          <a:p>
            <a:r>
              <a:rPr lang="en-US" smtClean="0">
                <a:ea typeface="MS PGothic"/>
              </a:rPr>
              <a:t>PETER</a:t>
            </a:r>
          </a:p>
          <a:p>
            <a:r>
              <a:rPr lang="en-US" smtClean="0">
                <a:ea typeface="MS PGothic"/>
              </a:rPr>
              <a:t>New age gaming targets gamers with a discretionary income ages 15-25 located in avon ct and surrounding areas who enjoy playing video games either alone or with friends,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p:txBody>
          <a:bodyPr/>
          <a:lstStyle/>
          <a:p>
            <a:r>
              <a:rPr lang="en-US" smtClean="0">
                <a:ea typeface="MS PGothic"/>
              </a:rPr>
              <a:t>RAJ</a:t>
            </a:r>
          </a:p>
          <a:p>
            <a:endParaRPr lang="en-US" smtClean="0">
              <a:ea typeface="MS PGothic"/>
            </a:endParaRPr>
          </a:p>
          <a:p>
            <a:r>
              <a:rPr lang="en-US" smtClean="0">
                <a:ea typeface="MS PGothic"/>
              </a:rPr>
              <a:t>Our two main competitors gamely.com and gamestop retailers are located nationwide and are well known, however when compared to new age gaming the thing that makes us unique is an immediate experience at an affordable price.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A92B24CC-FF7B-4ADE-AF4B-FB9598F9505B}" type="slidenum">
              <a:rPr lang="en-US">
                <a:solidFill>
                  <a:schemeClr val="tx1"/>
                </a:solidFill>
              </a:rPr>
              <a:pPr algn="r"/>
              <a:t>8</a:t>
            </a:fld>
            <a:endParaRPr lang="en-US">
              <a:solidFill>
                <a:schemeClr val="tx1"/>
              </a:solidFill>
            </a:endParaRPr>
          </a:p>
        </p:txBody>
      </p:sp>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p:txBody>
          <a:bodyPr lIns="91430" tIns="45716" rIns="91430" bIns="45716"/>
          <a:lstStyle/>
          <a:p>
            <a:pPr eaLnBrk="1" hangingPunct="1"/>
            <a:r>
              <a:rPr lang="en-US" smtClean="0">
                <a:ea typeface="MS PGothic"/>
              </a:rPr>
              <a:t>RAJ</a:t>
            </a:r>
          </a:p>
          <a:p>
            <a:pPr eaLnBrk="1" hangingPunct="1"/>
            <a:r>
              <a:rPr lang="en-US" smtClean="0">
                <a:ea typeface="MS PGothic"/>
              </a:rPr>
              <a:t> again, we are targeting gamers from the age of 15- 25. we plan to promote or business by handing out biz cards and through word of mouth.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p:txBody>
          <a:bodyPr/>
          <a:lstStyle/>
          <a:p>
            <a:r>
              <a:rPr lang="en-US" smtClean="0">
                <a:ea typeface="MS PGothic"/>
              </a:rPr>
              <a:t>PETER</a:t>
            </a:r>
          </a:p>
          <a:p>
            <a:endParaRPr lang="en-US" smtClean="0">
              <a:ea typeface="MS PGothic"/>
            </a:endParaRPr>
          </a:p>
          <a:p>
            <a:r>
              <a:rPr lang="en-US" smtClean="0">
                <a:ea typeface="MS PGothic"/>
              </a:rPr>
              <a:t>We plan to make our customers aware of our biz. through advertising on social and gaming networks, the sign on our storefront and by hosting game turneys. We plan to retain these customers through our coupon rebate and the reoccurrence of our tournaments.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4"/>
          <p:cNvGrpSpPr>
            <a:grpSpLocks/>
          </p:cNvGrpSpPr>
          <p:nvPr/>
        </p:nvGrpSpPr>
        <p:grpSpPr bwMode="auto">
          <a:xfrm>
            <a:off x="0" y="-30163"/>
            <a:ext cx="9067800" cy="6889751"/>
            <a:chOff x="0" y="-30477"/>
            <a:chExt cx="9067800" cy="6889273"/>
          </a:xfrm>
        </p:grpSpPr>
        <p:cxnSp>
          <p:nvCxnSpPr>
            <p:cNvPr id="5" name="Straight Connector 109"/>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176"/>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177"/>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80"/>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81"/>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82"/>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83"/>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84"/>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85"/>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86"/>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87"/>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88"/>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89"/>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64"/>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65"/>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68"/>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172"/>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120"/>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144"/>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07"/>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08"/>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09"/>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10"/>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11"/>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12"/>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13"/>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214"/>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215"/>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216"/>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17"/>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18"/>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219"/>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20"/>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221"/>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222"/>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223"/>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224"/>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225"/>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226"/>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227"/>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228"/>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229"/>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23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3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23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23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4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4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4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4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24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24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24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24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24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24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25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25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25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25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25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256"/>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257"/>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258"/>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259"/>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260"/>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261"/>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263"/>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264"/>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265"/>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266"/>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267"/>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269"/>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270"/>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277"/>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282"/>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288"/>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29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293"/>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297"/>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298"/>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301"/>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30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89" name="Group 93"/>
          <p:cNvGrpSpPr>
            <a:grpSpLocks/>
          </p:cNvGrpSpPr>
          <p:nvPr/>
        </p:nvGrpSpPr>
        <p:grpSpPr bwMode="auto">
          <a:xfrm>
            <a:off x="0" y="2057400"/>
            <a:ext cx="4802188" cy="2820988"/>
            <a:chOff x="0" y="2057400"/>
            <a:chExt cx="4801394" cy="2820988"/>
          </a:xfrm>
        </p:grpSpPr>
        <p:cxnSp>
          <p:nvCxnSpPr>
            <p:cNvPr id="90" name="Straight Connector 116"/>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117"/>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119"/>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a:defRPr/>
            </a:lvl1pPr>
          </a:lstStyle>
          <a:p>
            <a:pPr>
              <a:defRPr/>
            </a:pPr>
            <a:fld id="{ECAEBA93-F792-48F4-83BD-22D89113CB2C}" type="datetime1">
              <a:rPr lang="en-US"/>
              <a:pPr>
                <a:defRPr/>
              </a:pPr>
              <a:t>12/14/2010</a:t>
            </a:fld>
            <a:r>
              <a:rPr lang="en-US" dirty="0"/>
              <a:t>3/5/2009</a:t>
            </a:r>
          </a:p>
        </p:txBody>
      </p:sp>
      <p:sp>
        <p:nvSpPr>
          <p:cNvPr id="94" name="Footer Placeholder 4"/>
          <p:cNvSpPr>
            <a:spLocks noGrp="1"/>
          </p:cNvSpPr>
          <p:nvPr>
            <p:ph type="ftr" sz="quarter" idx="11"/>
          </p:nvPr>
        </p:nvSpPr>
        <p:spPr/>
        <p:txBody>
          <a:bodyPr/>
          <a:lstStyle>
            <a:lvl1pPr>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4A25C82F-D564-461C-A95E-64C30BB64DAB}" type="slidenum">
              <a:rPr lang="en-US"/>
              <a:pPr>
                <a:defRPr/>
              </a:pPr>
              <a:t>‹#›</a:t>
            </a:fld>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7826C9-9FA7-44D9-BDB4-EAF710415DBA}" type="datetime1">
              <a:rPr lang="en-US"/>
              <a:pPr>
                <a:defRPr/>
              </a:pPr>
              <a:t>12/14/2010</a:t>
            </a:fld>
            <a:r>
              <a:rPr lang="en-US" dirty="0"/>
              <a:t>3/5/2009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796D8B-BB28-4E8E-B2A1-C7158AFF6F4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2DA5A1-F14C-4BBB-AE70-756C516AF10A}" type="datetime1">
              <a:rPr lang="en-US"/>
              <a:pPr>
                <a:defRPr/>
              </a:pPr>
              <a:t>12/14/2010</a:t>
            </a:fld>
            <a:r>
              <a:rPr lang="en-US" dirty="0"/>
              <a:t>3/5/2009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5F11AD-C07B-4404-8741-4E62A147DBB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4" name="Title 6"/>
          <p:cNvSpPr txBox="1">
            <a:spLocks/>
          </p:cNvSpPr>
          <p:nvPr userDrawn="1"/>
        </p:nvSpPr>
        <p:spPr>
          <a:xfrm>
            <a:off x="152400" y="1066800"/>
            <a:ext cx="622659" cy="1219200"/>
          </a:xfrm>
          <a:prstGeom prst="rect">
            <a:avLst/>
          </a:prstGeom>
        </p:spPr>
        <p:txBody>
          <a:bodyPr vert="vert270" anchor="ctr">
            <a:normAutofit/>
          </a:bodyPr>
          <a:lstStyle/>
          <a:p>
            <a:pPr fontAlgn="auto">
              <a:spcAft>
                <a:spcPts val="0"/>
              </a:spcAft>
              <a:defRPr/>
            </a:pPr>
            <a:r>
              <a:rPr lang="en-US" sz="2000" dirty="0">
                <a:solidFill>
                  <a:schemeClr val="bg2">
                    <a:lumMod val="50000"/>
                  </a:schemeClr>
                </a:solidFill>
                <a:latin typeface="Corbel" pitchFamily="34" charset="0"/>
                <a:ea typeface="+mj-ea"/>
                <a:cs typeface="+mj-cs"/>
              </a:rPr>
              <a:t>CHAPTER</a:t>
            </a:r>
          </a:p>
        </p:txBody>
      </p:sp>
      <p:sp>
        <p:nvSpPr>
          <p:cNvPr id="5" name="Title 6"/>
          <p:cNvSpPr txBox="1">
            <a:spLocks/>
          </p:cNvSpPr>
          <p:nvPr userDrawn="1"/>
        </p:nvSpPr>
        <p:spPr>
          <a:xfrm>
            <a:off x="876300" y="268288"/>
            <a:ext cx="20193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endParaRPr>
          </a:p>
        </p:txBody>
      </p:sp>
      <p:cxnSp>
        <p:nvCxnSpPr>
          <p:cNvPr id="6" name="Straight Connector 5"/>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pic>
        <p:nvPicPr>
          <p:cNvPr id="7" name="Picture 2"/>
          <p:cNvPicPr>
            <a:picLocks noChangeAspect="1" noChangeArrowheads="1"/>
          </p:cNvPicPr>
          <p:nvPr userDrawn="1"/>
        </p:nvPicPr>
        <p:blipFill>
          <a:blip r:embed="rId2"/>
          <a:srcRect/>
          <a:stretch>
            <a:fillRect/>
          </a:stretch>
        </p:blipFill>
        <p:spPr bwMode="auto">
          <a:xfrm>
            <a:off x="6096000" y="2895600"/>
            <a:ext cx="2935288" cy="3810000"/>
          </a:xfrm>
          <a:prstGeom prst="rect">
            <a:avLst/>
          </a:prstGeom>
          <a:noFill/>
          <a:ln w="9525">
            <a:noFill/>
            <a:miter lim="800000"/>
            <a:headEnd/>
            <a:tailEnd/>
          </a:ln>
        </p:spPr>
      </p:pic>
      <p:sp>
        <p:nvSpPr>
          <p:cNvPr id="9" name="Subtitle 8"/>
          <p:cNvSpPr>
            <a:spLocks noGrp="1"/>
          </p:cNvSpPr>
          <p:nvPr>
            <p:ph type="subTitle" idx="1"/>
          </p:nvPr>
        </p:nvSpPr>
        <p:spPr>
          <a:xfrm>
            <a:off x="381000" y="2895600"/>
            <a:ext cx="5486400" cy="3810000"/>
          </a:xfrm>
        </p:spPr>
        <p:txBody>
          <a:bodyPr/>
          <a:lstStyle>
            <a:lvl1pPr marL="0" indent="0" algn="l">
              <a:buNone/>
              <a:defRPr sz="2800" baseline="0">
                <a:solidFill>
                  <a:schemeClr val="bg2">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1" name="Title 6"/>
          <p:cNvSpPr>
            <a:spLocks noGrp="1"/>
          </p:cNvSpPr>
          <p:nvPr>
            <p:ph type="title"/>
          </p:nvPr>
        </p:nvSpPr>
        <p:spPr>
          <a:xfrm>
            <a:off x="3200400" y="254122"/>
            <a:ext cx="5562600" cy="2184278"/>
          </a:xfrm>
        </p:spPr>
        <p:txBody>
          <a:bodyPr>
            <a:sp3d prstMaterial="softEdge"/>
          </a:bodyPr>
          <a:lstStyle>
            <a:lvl1pPr algn="l">
              <a:defRPr b="0">
                <a:solidFill>
                  <a:schemeClr val="bg2">
                    <a:lumMod val="50000"/>
                  </a:schemeClr>
                </a:solidFill>
                <a:effectLst/>
                <a:latin typeface="Corbel" pitchFamily="34" charset="0"/>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Oval 3"/>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Myriad Web Pro" pitchFamily="34" charset="0"/>
              <a:cs typeface="Arial" charset="0"/>
            </a:endParaRPr>
          </a:p>
        </p:txBody>
      </p:sp>
      <p:sp>
        <p:nvSpPr>
          <p:cNvPr id="5" name="Title 6"/>
          <p:cNvSpPr txBox="1">
            <a:spLocks/>
          </p:cNvSpPr>
          <p:nvPr userDrawn="1"/>
        </p:nvSpPr>
        <p:spPr>
          <a:xfrm>
            <a:off x="304800" y="1066800"/>
            <a:ext cx="622659" cy="1219200"/>
          </a:xfrm>
          <a:prstGeom prst="rect">
            <a:avLst/>
          </a:prstGeom>
        </p:spPr>
        <p:txBody>
          <a:bodyPr vert="vert270" anchor="ctr">
            <a:normAutofit/>
          </a:bodyPr>
          <a:lstStyle/>
          <a:p>
            <a:pPr fontAlgn="auto">
              <a:spcBef>
                <a:spcPts val="0"/>
              </a:spcBef>
              <a:spcAft>
                <a:spcPts val="0"/>
              </a:spcAft>
              <a:defRPr/>
            </a:pPr>
            <a:r>
              <a:rPr lang="en-US" sz="2000" dirty="0">
                <a:solidFill>
                  <a:schemeClr val="bg2">
                    <a:lumMod val="50000"/>
                  </a:schemeClr>
                </a:solidFill>
                <a:latin typeface="Corbel" pitchFamily="34" charset="0"/>
                <a:ea typeface="+mj-ea"/>
                <a:cs typeface="+mj-cs"/>
              </a:rPr>
              <a:t>SECTION</a:t>
            </a:r>
          </a:p>
        </p:txBody>
      </p:sp>
      <p:cxnSp>
        <p:nvCxnSpPr>
          <p:cNvPr id="6" name="Straight Connector 5"/>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sp>
        <p:nvSpPr>
          <p:cNvPr id="7" name="Title 6"/>
          <p:cNvSpPr txBox="1">
            <a:spLocks/>
          </p:cNvSpPr>
          <p:nvPr userDrawn="1"/>
        </p:nvSpPr>
        <p:spPr>
          <a:xfrm>
            <a:off x="2667000" y="381000"/>
            <a:ext cx="6169025" cy="2163763"/>
          </a:xfrm>
          <a:prstGeom prst="rect">
            <a:avLst/>
          </a:prstGeom>
        </p:spPr>
        <p:txBody>
          <a:bodyPr anchor="ctr">
            <a:normAutofit/>
          </a:bodyPr>
          <a:lstStyle/>
          <a:p>
            <a:pPr>
              <a:defRPr/>
            </a:pPr>
            <a:endParaRPr lang="en-US" sz="4100" dirty="0">
              <a:solidFill>
                <a:schemeClr val="tx1"/>
              </a:solidFill>
              <a:latin typeface="Lucida Sans" pitchFamily="-112" charset="0"/>
            </a:endParaRPr>
          </a:p>
        </p:txBody>
      </p:sp>
      <p:sp>
        <p:nvSpPr>
          <p:cNvPr id="8" name="Title 6"/>
          <p:cNvSpPr txBox="1">
            <a:spLocks/>
          </p:cNvSpPr>
          <p:nvPr userDrawn="1"/>
        </p:nvSpPr>
        <p:spPr>
          <a:xfrm>
            <a:off x="876300" y="268288"/>
            <a:ext cx="24765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endParaRPr>
          </a:p>
        </p:txBody>
      </p:sp>
      <p:sp>
        <p:nvSpPr>
          <p:cNvPr id="9" name="TextBox 8"/>
          <p:cNvSpPr txBox="1"/>
          <p:nvPr userDrawn="1"/>
        </p:nvSpPr>
        <p:spPr>
          <a:xfrm>
            <a:off x="457200" y="2667000"/>
            <a:ext cx="2362200" cy="400050"/>
          </a:xfrm>
          <a:prstGeom prst="rect">
            <a:avLst/>
          </a:prstGeom>
          <a:noFill/>
        </p:spPr>
        <p:txBody>
          <a:bodyPr>
            <a:spAutoFit/>
          </a:bodyPr>
          <a:lstStyle/>
          <a:p>
            <a:pPr>
              <a:defRPr/>
            </a:pPr>
            <a:r>
              <a:rPr lang="en-US" sz="2000" dirty="0">
                <a:solidFill>
                  <a:srgbClr val="10253F"/>
                </a:solidFill>
                <a:latin typeface="Corbel" pitchFamily="-112" charset="0"/>
              </a:rPr>
              <a:t>OBJECTIVES</a:t>
            </a:r>
          </a:p>
        </p:txBody>
      </p:sp>
      <p:sp>
        <p:nvSpPr>
          <p:cNvPr id="3" name="Content Placeholder 2"/>
          <p:cNvSpPr>
            <a:spLocks noGrp="1"/>
          </p:cNvSpPr>
          <p:nvPr>
            <p:ph idx="1"/>
          </p:nvPr>
        </p:nvSpPr>
        <p:spPr>
          <a:xfrm>
            <a:off x="457200" y="3124200"/>
            <a:ext cx="8229600" cy="2286000"/>
          </a:xfrm>
        </p:spPr>
        <p:txBody>
          <a:bodyPr/>
          <a:lstStyle>
            <a:lvl1pPr>
              <a:buClr>
                <a:schemeClr val="accent6">
                  <a:lumMod val="50000"/>
                </a:schemeClr>
              </a:buClr>
              <a:buSzPct val="65000"/>
              <a:buFont typeface="Wingdings" pitchFamily="2" charset="2"/>
              <a:buChar char=""/>
              <a:defRPr kumimoji="0" lang="en-US" sz="2400" b="0" i="0" u="none" strike="noStrike" kern="1200" cap="none" spc="0" normalizeH="0" baseline="0" noProof="0" dirty="0" smtClean="0">
                <a:ln>
                  <a:noFill/>
                </a:ln>
                <a:solidFill>
                  <a:schemeClr val="bg2">
                    <a:lumMod val="50000"/>
                  </a:schemeClr>
                </a:solidFill>
                <a:effectLst/>
                <a:uLnTx/>
                <a:uFillTx/>
                <a:latin typeface="Myriad Web Pro" pitchFamily="34" charset="0"/>
                <a:ea typeface="+mj-ea"/>
                <a:cs typeface="+mj-cs"/>
              </a:defRPr>
            </a:lvl1pPr>
            <a:lvl2pPr>
              <a:defRPr>
                <a:latin typeface="Myriad Web Pro" pitchFamily="34" charset="0"/>
              </a:defRPr>
            </a:lvl2pPr>
            <a:lvl3pPr>
              <a:defRPr>
                <a:latin typeface="Myriad Web Pro" pitchFamily="34" charset="0"/>
              </a:defRPr>
            </a:lvl3pPr>
            <a:lvl4pPr>
              <a:defRPr>
                <a:latin typeface="Myriad Web Pro" pitchFamily="34" charset="0"/>
              </a:defRPr>
            </a:lvl4pPr>
            <a:lvl5pPr>
              <a:defRPr>
                <a:latin typeface="Myriad Web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6"/>
          <p:cNvSpPr>
            <a:spLocks noGrp="1"/>
          </p:cNvSpPr>
          <p:nvPr>
            <p:ph type="title"/>
          </p:nvPr>
        </p:nvSpPr>
        <p:spPr>
          <a:xfrm>
            <a:off x="3657600" y="254122"/>
            <a:ext cx="5105400" cy="2184278"/>
          </a:xfrm>
        </p:spPr>
        <p:txBody>
          <a:bodyPr>
            <a:sp3d prstMaterial="softEdge"/>
          </a:bodyPr>
          <a:lstStyle>
            <a:lvl1pPr algn="l">
              <a:defRPr b="0">
                <a:solidFill>
                  <a:schemeClr val="bg2">
                    <a:lumMod val="50000"/>
                  </a:schemeClr>
                </a:solidFill>
                <a:effectLst/>
                <a:latin typeface="Corbel" pitchFamily="34" charset="0"/>
              </a:defRPr>
            </a:lvl1pPr>
          </a:lstStyle>
          <a:p>
            <a:endParaRPr lang="en-US" dirty="0"/>
          </a:p>
        </p:txBody>
      </p:sp>
      <p:sp>
        <p:nvSpPr>
          <p:cNvPr id="10" name="Slide Number Placeholder 5"/>
          <p:cNvSpPr>
            <a:spLocks noGrp="1"/>
          </p:cNvSpPr>
          <p:nvPr>
            <p:ph type="sldNum" sz="quarter" idx="10"/>
          </p:nvPr>
        </p:nvSpPr>
        <p:spPr>
          <a:xfrm>
            <a:off x="8170863" y="6488113"/>
            <a:ext cx="381000" cy="212725"/>
          </a:xfrm>
        </p:spPr>
        <p:txBody>
          <a:bodyPr anchorCtr="1"/>
          <a:lstStyle>
            <a:lvl1pPr>
              <a:defRPr sz="1400" b="1">
                <a:solidFill>
                  <a:srgbClr val="984807"/>
                </a:solidFill>
                <a:latin typeface="Myriad Web Pro" pitchFamily="34" charset="0"/>
              </a:defRPr>
            </a:lvl1pPr>
          </a:lstStyle>
          <a:p>
            <a:pPr>
              <a:defRPr/>
            </a:pPr>
            <a:fld id="{9B3745CD-58EF-46E6-A6B8-94D10E37C465}" type="slidenum">
              <a:rPr lang="en-US"/>
              <a:pPr>
                <a:defRPr/>
              </a:pPr>
              <a:t>‹#›</a:t>
            </a:fld>
            <a:endParaRPr lang="en-US" dirty="0"/>
          </a:p>
        </p:txBody>
      </p:sp>
      <p:sp>
        <p:nvSpPr>
          <p:cNvPr id="11" name="Footer Placeholder 4"/>
          <p:cNvSpPr>
            <a:spLocks noGrp="1"/>
          </p:cNvSpPr>
          <p:nvPr>
            <p:ph type="ftr" sz="quarter" idx="11"/>
          </p:nvPr>
        </p:nvSpPr>
        <p:spPr>
          <a:xfrm>
            <a:off x="914400" y="6416675"/>
            <a:ext cx="6934200" cy="365125"/>
          </a:xfrm>
        </p:spPr>
        <p:txBody>
          <a:bodyPr/>
          <a:lstStyle>
            <a:lvl1pPr>
              <a:defRPr sz="1400" b="1">
                <a:solidFill>
                  <a:srgbClr val="984807"/>
                </a:solidFill>
                <a:latin typeface="Myriad Web Pro"/>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_1 column">
    <p:spTree>
      <p:nvGrpSpPr>
        <p:cNvPr id="1" name=""/>
        <p:cNvGrpSpPr/>
        <p:nvPr/>
      </p:nvGrpSpPr>
      <p:grpSpPr>
        <a:xfrm>
          <a:off x="0" y="0"/>
          <a:ext cx="0" cy="0"/>
          <a:chOff x="0" y="0"/>
          <a:chExt cx="0" cy="0"/>
        </a:xfrm>
      </p:grpSpPr>
      <p:sp>
        <p:nvSpPr>
          <p:cNvPr id="5" name="Oval 4"/>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Myriad Web Pro" pitchFamily="34" charset="0"/>
              <a:cs typeface="Arial" charset="0"/>
            </a:endParaRPr>
          </a:p>
        </p:txBody>
      </p:sp>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lgn="l" rtl="0" eaLnBrk="1" latinLnBrk="0" hangingPunct="1">
              <a:spcBef>
                <a:spcPts val="0"/>
              </a:spcBef>
              <a:buClr>
                <a:schemeClr val="tx1">
                  <a:shade val="95000"/>
                </a:schemeClr>
              </a:buClr>
              <a:buSzPct val="65000"/>
              <a:buFont typeface="Wingdings 2"/>
              <a:buNone/>
              <a:defRPr kumimoji="0" lang="en-US" sz="2400" b="0" kern="1200" dirty="0" smtClean="0">
                <a:solidFill>
                  <a:schemeClr val="bg1"/>
                </a:solidFill>
                <a:latin typeface="Corbel"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8229600" cy="3997325"/>
          </a:xfrm>
        </p:spPr>
        <p:txBody>
          <a:bodyPr/>
          <a:lstStyle>
            <a:lvl1pPr>
              <a:buClr>
                <a:schemeClr val="accent6">
                  <a:lumMod val="50000"/>
                </a:schemeClr>
              </a:buClr>
              <a:buSzPct val="80000"/>
              <a:buFont typeface="Wingdings 2" pitchFamily="18" charset="2"/>
              <a:buChar char=""/>
              <a:defRPr sz="2400">
                <a:solidFill>
                  <a:schemeClr val="bg1"/>
                </a:solidFill>
                <a:latin typeface="Myriad Web Pro" pitchFamily="34" charset="0"/>
              </a:defRPr>
            </a:lvl1pPr>
            <a:lvl2pPr>
              <a:buClr>
                <a:srgbClr val="C00000"/>
              </a:buClr>
              <a:buFont typeface="Wingdings 2" pitchFamily="18" charset="2"/>
              <a:buChar char=""/>
              <a:defRPr sz="2000">
                <a:latin typeface="Myriad Web Pro"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a:xfrm>
            <a:off x="914400" y="6416675"/>
            <a:ext cx="6934200" cy="365125"/>
          </a:xfrm>
        </p:spPr>
        <p:txBody>
          <a:bodyPr/>
          <a:lstStyle>
            <a:lvl1pPr>
              <a:defRPr sz="1400" b="1">
                <a:solidFill>
                  <a:srgbClr val="984807"/>
                </a:solidFill>
                <a:latin typeface="Myriad Web Pro"/>
              </a:defRPr>
            </a:lvl1pPr>
          </a:lstStyle>
          <a:p>
            <a:pPr>
              <a:defRPr/>
            </a:pPr>
            <a:endParaRPr lang="en-US"/>
          </a:p>
        </p:txBody>
      </p:sp>
      <p:sp>
        <p:nvSpPr>
          <p:cNvPr id="7" name="Slide Number Placeholder 5"/>
          <p:cNvSpPr>
            <a:spLocks noGrp="1"/>
          </p:cNvSpPr>
          <p:nvPr>
            <p:ph type="sldNum" sz="quarter" idx="11"/>
          </p:nvPr>
        </p:nvSpPr>
        <p:spPr>
          <a:xfrm>
            <a:off x="8170863" y="6488113"/>
            <a:ext cx="381000" cy="212725"/>
          </a:xfrm>
        </p:spPr>
        <p:txBody>
          <a:bodyPr anchorCtr="1"/>
          <a:lstStyle>
            <a:lvl1pPr>
              <a:defRPr sz="1400" b="1">
                <a:solidFill>
                  <a:srgbClr val="984807"/>
                </a:solidFill>
                <a:latin typeface="Myriad Web Pro" pitchFamily="34" charset="0"/>
              </a:defRPr>
            </a:lvl1pPr>
          </a:lstStyle>
          <a:p>
            <a:pPr>
              <a:defRPr/>
            </a:pPr>
            <a:fld id="{4C23ECA6-FBAA-4E6D-BDFB-2CE14544935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Oval 6"/>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Myriad Web Pro" pitchFamily="34" charset="0"/>
              <a:cs typeface="Arial" charset="0"/>
            </a:endParaRPr>
          </a:p>
        </p:txBody>
      </p:sp>
      <p:sp>
        <p:nvSpPr>
          <p:cNvPr id="8" name="Slide Number Placeholder 5"/>
          <p:cNvSpPr txBox="1">
            <a:spLocks/>
          </p:cNvSpPr>
          <p:nvPr userDrawn="1"/>
        </p:nvSpPr>
        <p:spPr>
          <a:xfrm>
            <a:off x="8170863" y="6488113"/>
            <a:ext cx="381000" cy="212725"/>
          </a:xfrm>
          <a:prstGeom prst="rect">
            <a:avLst/>
          </a:prstGeom>
        </p:spPr>
        <p:txBody>
          <a:bodyPr lIns="0" rIns="0" anchor="ctr" anchorCtr="1"/>
          <a:lstStyle/>
          <a:p>
            <a:pPr algn="r">
              <a:defRPr/>
            </a:pPr>
            <a:fld id="{D3245EA5-20D1-4ED8-AB96-940321B68F68}"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buNone/>
              <a:defRPr kumimoji="0" lang="en-US" sz="2400" b="0" i="0" u="none" strike="noStrike" kern="1200" cap="none" spc="0" normalizeH="0" baseline="0" noProof="0" dirty="0" smtClean="0">
                <a:ln>
                  <a:noFill/>
                </a:ln>
                <a:solidFill>
                  <a:schemeClr val="bg1"/>
                </a:solidFill>
                <a:effectLst/>
                <a:uLnTx/>
                <a:uFillTx/>
                <a:latin typeface="Corbel"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chemeClr val="accent6">
                  <a:lumMod val="50000"/>
                </a:schemeClr>
              </a:buClr>
              <a:buSzPct val="80000"/>
              <a:buFont typeface="Wingdings 2" pitchFamily="18" charset="2"/>
              <a:buChar char=""/>
              <a:defRPr sz="2400">
                <a:solidFill>
                  <a:schemeClr val="bg1"/>
                </a:solidFill>
                <a:latin typeface="Myriad Web Pro"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174875"/>
            <a:ext cx="4041775" cy="3951288"/>
          </a:xfrm>
        </p:spPr>
        <p:txBody>
          <a:bodyPr/>
          <a:lstStyle>
            <a:lvl1pPr>
              <a:buClr>
                <a:schemeClr val="accent6">
                  <a:lumMod val="75000"/>
                </a:schemeClr>
              </a:buClr>
              <a:buSzPct val="80000"/>
              <a:defRPr lang="en-US" sz="2400" kern="1200" dirty="0" smtClean="0">
                <a:solidFill>
                  <a:schemeClr val="bg1"/>
                </a:solidFill>
                <a:latin typeface="Myriad Web Pro" pitchFamily="34" charset="0"/>
                <a:ea typeface="+mj-ea"/>
                <a:cs typeface="+mj-cs"/>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0"/>
          </p:nvPr>
        </p:nvSpPr>
        <p:spPr>
          <a:xfrm>
            <a:off x="914400" y="6416675"/>
            <a:ext cx="6934200" cy="365125"/>
          </a:xfrm>
        </p:spPr>
        <p:txBody>
          <a:bodyPr/>
          <a:lstStyle>
            <a:lvl1pPr>
              <a:defRPr sz="1400" b="1">
                <a:solidFill>
                  <a:srgbClr val="984807"/>
                </a:solidFill>
                <a:latin typeface="Myriad Web Pro"/>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Oval 2"/>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Myriad Web Pro" pitchFamily="34" charset="0"/>
              <a:cs typeface="Arial" charset="0"/>
            </a:endParaRPr>
          </a:p>
        </p:txBody>
      </p:sp>
      <p:sp>
        <p:nvSpPr>
          <p:cNvPr id="4" name="Slide Number Placeholder 5"/>
          <p:cNvSpPr txBox="1">
            <a:spLocks/>
          </p:cNvSpPr>
          <p:nvPr userDrawn="1"/>
        </p:nvSpPr>
        <p:spPr>
          <a:xfrm>
            <a:off x="8196263" y="6472238"/>
            <a:ext cx="381000" cy="212725"/>
          </a:xfrm>
          <a:prstGeom prst="rect">
            <a:avLst/>
          </a:prstGeom>
        </p:spPr>
        <p:txBody>
          <a:bodyPr lIns="0" rIns="0" anchor="ctr" anchorCtr="1"/>
          <a:lstStyle/>
          <a:p>
            <a:pPr algn="r">
              <a:defRPr/>
            </a:pPr>
            <a:fld id="{9B29CB4D-3714-4745-94A0-B5017F0416AB}"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
        <p:nvSpPr>
          <p:cNvPr id="5" name="Slide Number Placeholder 5"/>
          <p:cNvSpPr txBox="1">
            <a:spLocks/>
          </p:cNvSpPr>
          <p:nvPr userDrawn="1"/>
        </p:nvSpPr>
        <p:spPr>
          <a:xfrm>
            <a:off x="8126413" y="6472238"/>
            <a:ext cx="381000" cy="212725"/>
          </a:xfrm>
          <a:prstGeom prst="rect">
            <a:avLst/>
          </a:prstGeom>
        </p:spPr>
        <p:txBody>
          <a:bodyPr lIns="0" rIns="0" anchor="ctr" anchorCtr="1"/>
          <a:lstStyle/>
          <a:p>
            <a:pPr algn="r">
              <a:defRPr/>
            </a:pPr>
            <a:endParaRPr lang="en-US" sz="1400" b="1" dirty="0">
              <a:solidFill>
                <a:srgbClr val="F79646"/>
              </a:solidFill>
              <a:latin typeface="Myriad Web Pro" pitchFamily="34" charset="0"/>
            </a:endParaRPr>
          </a:p>
        </p:txBody>
      </p:sp>
      <p:sp>
        <p:nvSpPr>
          <p:cNvPr id="6" name="Title 1"/>
          <p:cNvSpPr>
            <a:spLocks noGrp="1"/>
          </p:cNvSpPr>
          <p:nvPr>
            <p:ph type="title"/>
          </p:nvPr>
        </p:nvSpPr>
        <p:spPr>
          <a:xfrm>
            <a:off x="457200" y="274638"/>
            <a:ext cx="8229600" cy="1143000"/>
          </a:xfrm>
        </p:spPr>
        <p:txBody>
          <a:bodyPr>
            <a:noAutofit/>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7" name="Footer Placeholder 4"/>
          <p:cNvSpPr>
            <a:spLocks noGrp="1"/>
          </p:cNvSpPr>
          <p:nvPr>
            <p:ph type="ftr" sz="quarter" idx="10"/>
          </p:nvPr>
        </p:nvSpPr>
        <p:spPr>
          <a:xfrm>
            <a:off x="914400" y="6416675"/>
            <a:ext cx="6934200" cy="365125"/>
          </a:xfrm>
        </p:spPr>
        <p:txBody>
          <a:bodyPr/>
          <a:lstStyle>
            <a:lvl1pPr>
              <a:defRPr sz="1400" b="1">
                <a:solidFill>
                  <a:srgbClr val="984807"/>
                </a:solidFill>
                <a:latin typeface="Myriad Web Pro"/>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Oval 4"/>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Myriad Web Pro" pitchFamily="34" charset="0"/>
              <a:cs typeface="Arial" charset="0"/>
            </a:endParaRPr>
          </a:p>
        </p:txBody>
      </p:sp>
      <p:sp>
        <p:nvSpPr>
          <p:cNvPr id="6" name="Slide Number Placeholder 5"/>
          <p:cNvSpPr txBox="1">
            <a:spLocks/>
          </p:cNvSpPr>
          <p:nvPr userDrawn="1"/>
        </p:nvSpPr>
        <p:spPr>
          <a:xfrm>
            <a:off x="8170863" y="6488113"/>
            <a:ext cx="381000" cy="212725"/>
          </a:xfrm>
          <a:prstGeom prst="rect">
            <a:avLst/>
          </a:prstGeom>
        </p:spPr>
        <p:txBody>
          <a:bodyPr lIns="0" rIns="0" anchor="ctr" anchorCtr="1"/>
          <a:lstStyle/>
          <a:p>
            <a:pPr algn="r">
              <a:defRPr/>
            </a:pPr>
            <a:fld id="{78653B67-6416-4B3A-8B6F-D5BF455CBA81}"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lang="en-US" sz="2400" kern="1200" dirty="0" smtClean="0">
                <a:solidFill>
                  <a:schemeClr val="bg1"/>
                </a:solidFill>
                <a:latin typeface="Myriad Web Pro" pitchFamily="34" charset="0"/>
                <a:ea typeface="+mj-ea"/>
                <a:cs typeface="+mj-cs"/>
              </a:defRPr>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lang="en-US" sz="2400" kern="1200" dirty="0" smtClean="0">
                <a:solidFill>
                  <a:schemeClr val="bg1"/>
                </a:solidFill>
                <a:latin typeface="Myriad Web Pro" pitchFamily="34" charset="0"/>
                <a:ea typeface="+mj-ea"/>
                <a:cs typeface="+mj-cs"/>
              </a:defRPr>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274638"/>
            <a:ext cx="8229600" cy="1143000"/>
          </a:xfrm>
        </p:spPr>
        <p:txBody>
          <a:bodyPr>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7" name="Footer Placeholder 4"/>
          <p:cNvSpPr>
            <a:spLocks noGrp="1"/>
          </p:cNvSpPr>
          <p:nvPr>
            <p:ph type="ftr" sz="quarter" idx="10"/>
          </p:nvPr>
        </p:nvSpPr>
        <p:spPr>
          <a:xfrm>
            <a:off x="914400" y="6416675"/>
            <a:ext cx="6934200" cy="365125"/>
          </a:xfrm>
        </p:spPr>
        <p:txBody>
          <a:bodyPr/>
          <a:lstStyle>
            <a:lvl1pPr>
              <a:defRPr sz="1400" b="1">
                <a:solidFill>
                  <a:srgbClr val="984807"/>
                </a:solidFill>
                <a:latin typeface="Myriad Web Pro"/>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CCF63F-40A0-4AD1-BF38-CB0FB04B4795}" type="datetime1">
              <a:rPr lang="en-US"/>
              <a:pPr>
                <a:defRPr/>
              </a:pPr>
              <a:t>12/14/2010</a:t>
            </a:fld>
            <a:r>
              <a:rPr lang="en-US" dirty="0"/>
              <a:t>3/5/2009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43C059-E8F3-493E-BED3-14057124B699}" type="slidenum">
              <a:rPr lang="en-US"/>
              <a:pPr>
                <a:defRPr/>
              </a:pPr>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7"/>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2"/>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4"/>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5"/>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6"/>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9"/>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20"/>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1"/>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22"/>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3"/>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4"/>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5"/>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6"/>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9"/>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30"/>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31"/>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3"/>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4"/>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5"/>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6"/>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7"/>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8"/>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9"/>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40"/>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41"/>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42"/>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3"/>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5"/>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6"/>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7"/>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8"/>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9"/>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50"/>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51"/>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52"/>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3"/>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4"/>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5"/>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6"/>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7"/>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8"/>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9"/>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60"/>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1"/>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62"/>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3"/>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4"/>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5"/>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6"/>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7"/>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8"/>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9"/>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70"/>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71"/>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72"/>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3"/>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4"/>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5"/>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6"/>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7"/>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8"/>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9"/>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80"/>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81"/>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82"/>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3"/>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4"/>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5"/>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6"/>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7"/>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8"/>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9"/>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93"/>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89" name="Straight Connector 95"/>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96"/>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a:defRPr/>
            </a:lvl1pPr>
          </a:lstStyle>
          <a:p>
            <a:pPr>
              <a:defRPr/>
            </a:pPr>
            <a:fld id="{C5297497-1419-4DD8-BB55-C3C02BDDF674}" type="datetime1">
              <a:rPr lang="en-US"/>
              <a:pPr>
                <a:defRPr/>
              </a:pPr>
              <a:t>12/14/2010</a:t>
            </a:fld>
            <a:r>
              <a:rPr lang="en-US" dirty="0"/>
              <a:t>3/5/2009</a:t>
            </a:r>
          </a:p>
        </p:txBody>
      </p:sp>
      <p:sp>
        <p:nvSpPr>
          <p:cNvPr id="92" name="Footer Placeholder 90"/>
          <p:cNvSpPr>
            <a:spLocks noGrp="1"/>
          </p:cNvSpPr>
          <p:nvPr>
            <p:ph type="ftr" sz="quarter" idx="11"/>
          </p:nvPr>
        </p:nvSpPr>
        <p:spPr/>
        <p:txBody>
          <a:bodyPr/>
          <a:lstStyle>
            <a:lvl1pPr>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0AECBEA4-628F-4A1E-A514-E33934A0463B}" type="slidenum">
              <a:rPr lang="en-US"/>
              <a:pPr>
                <a:defRPr/>
              </a:pPr>
              <a:t>‹#›</a:t>
            </a:fld>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Oval 7"/>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Myriad Web Pro" pitchFamily="34" charset="0"/>
              <a:cs typeface="Arial" charset="0"/>
            </a:endParaRPr>
          </a:p>
        </p:txBody>
      </p:sp>
      <p:sp>
        <p:nvSpPr>
          <p:cNvPr id="6" name="Slide Number Placeholder 5"/>
          <p:cNvSpPr txBox="1">
            <a:spLocks/>
          </p:cNvSpPr>
          <p:nvPr userDrawn="1"/>
        </p:nvSpPr>
        <p:spPr>
          <a:xfrm>
            <a:off x="8170863" y="6488113"/>
            <a:ext cx="381000" cy="212725"/>
          </a:xfrm>
          <a:prstGeom prst="rect">
            <a:avLst/>
          </a:prstGeom>
        </p:spPr>
        <p:txBody>
          <a:bodyPr lIns="0" rIns="0" anchor="ctr" anchorCtr="1"/>
          <a:lstStyle/>
          <a:p>
            <a:pPr algn="r">
              <a:defRPr/>
            </a:pPr>
            <a:fld id="{D564EA73-0B0D-416E-B6A5-552CA7E5E13B}"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4A793114-55E1-4056-B59B-CF291E835F8E}" type="datetime1">
              <a:rPr lang="en-US"/>
              <a:pPr>
                <a:defRPr/>
              </a:pPr>
              <a:t>12/14/2010</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72D3E3A-DCF8-4509-93BC-35D6AA7FF45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D84B408-A09A-4A93-BD42-665AD7EA1229}" type="datetime1">
              <a:rPr lang="en-US"/>
              <a:pPr>
                <a:defRPr/>
              </a:pPr>
              <a:t>12/14/2010</a:t>
            </a:fld>
            <a:r>
              <a:rPr lang="en-US" dirty="0"/>
              <a:t>3/5/2009</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4585B9-DA9D-4930-A4C3-3EBAF7CE77C5}" type="slidenum">
              <a:rPr lang="en-US"/>
              <a:pPr>
                <a:defRPr/>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Oval 5"/>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Myriad Web Pro" pitchFamily="34" charset="0"/>
              <a:cs typeface="Arial" charset="0"/>
            </a:endParaRPr>
          </a:p>
        </p:txBody>
      </p:sp>
      <p:sp>
        <p:nvSpPr>
          <p:cNvPr id="4" name="Slide Number Placeholder 5"/>
          <p:cNvSpPr txBox="1">
            <a:spLocks/>
          </p:cNvSpPr>
          <p:nvPr userDrawn="1"/>
        </p:nvSpPr>
        <p:spPr>
          <a:xfrm>
            <a:off x="8196263" y="6472238"/>
            <a:ext cx="381000" cy="212725"/>
          </a:xfrm>
          <a:prstGeom prst="rect">
            <a:avLst/>
          </a:prstGeom>
        </p:spPr>
        <p:txBody>
          <a:bodyPr lIns="0" rIns="0" anchor="ctr" anchorCtr="1"/>
          <a:lstStyle/>
          <a:p>
            <a:pPr algn="r">
              <a:defRPr/>
            </a:pPr>
            <a:fld id="{1D8418C7-33B4-42EF-8BD2-A0EC82E6E8A4}"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
        <p:nvSpPr>
          <p:cNvPr id="5" name="Slide Number Placeholder 5"/>
          <p:cNvSpPr txBox="1">
            <a:spLocks/>
          </p:cNvSpPr>
          <p:nvPr userDrawn="1"/>
        </p:nvSpPr>
        <p:spPr>
          <a:xfrm>
            <a:off x="8126413" y="6472238"/>
            <a:ext cx="381000" cy="212725"/>
          </a:xfrm>
          <a:prstGeom prst="rect">
            <a:avLst/>
          </a:prstGeom>
        </p:spPr>
        <p:txBody>
          <a:bodyPr lIns="0" rIns="0" anchor="ctr" anchorCtr="1"/>
          <a:lstStyle/>
          <a:p>
            <a:pPr algn="r">
              <a:defRPr/>
            </a:pPr>
            <a:endParaRPr lang="en-US" sz="1400" b="1" dirty="0">
              <a:solidFill>
                <a:srgbClr val="F79646"/>
              </a:solidFill>
              <a:latin typeface="Myriad Web Pro"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BFA952E5-5541-44F0-A008-47B164D847D4}" type="datetime1">
              <a:rPr lang="en-US"/>
              <a:pPr>
                <a:defRPr/>
              </a:pPr>
              <a:t>12/14/2010</a:t>
            </a:fld>
            <a:endParaRPr lang="en-US" dirty="0"/>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90762115-799D-44C8-94EB-E1FFF51A371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04F3BE-12C5-4F9B-8263-485A8431A232}" type="datetime1">
              <a:rPr lang="en-US"/>
              <a:pPr>
                <a:defRPr/>
              </a:pPr>
              <a:t>12/14/2010</a:t>
            </a:fld>
            <a:r>
              <a:rPr lang="en-US" dirty="0"/>
              <a:t>3/5/2009</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4808AD-03EF-4A08-BC24-4FDD9D20141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36"/>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6" name="Straight Connector 38"/>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40"/>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42"/>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0A0EB5BF-B225-4848-AD3F-E8F65034EF72}" type="datetime1">
              <a:rPr lang="en-US"/>
              <a:pPr>
                <a:defRPr/>
              </a:pPr>
              <a:t>12/14/2010</a:t>
            </a:fld>
            <a:r>
              <a:rPr lang="en-US" dirty="0"/>
              <a:t>3/5/2009</a:t>
            </a:r>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62549857-B8E9-49D9-AF01-B09C89619A0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32"/>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6" name="Straight Connector 33"/>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34"/>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59"/>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EABDA260-F45D-4866-83DB-B782CF515083}" type="datetime1">
              <a:rPr lang="en-US"/>
              <a:pPr>
                <a:defRPr/>
              </a:pPr>
              <a:t>12/14/2010</a:t>
            </a:fld>
            <a:r>
              <a:rPr lang="en-US" dirty="0"/>
              <a:t>3/5/2009</a:t>
            </a:r>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7CC64201-4292-410A-87F2-2A68F4FEEB0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365A1D92-A297-4B22-AF20-598B711443F2}" type="datetime1">
              <a:rPr lang="en-US"/>
              <a:pPr>
                <a:defRPr/>
              </a:pPr>
              <a:t>12/14/2010</a:t>
            </a:fld>
            <a:r>
              <a:rPr lang="en-US" dirty="0"/>
              <a:t>3/5/2009</a:t>
            </a:r>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8CEF54B3-2AEB-4678-80A8-99B7F5456F4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83" r:id="rId1"/>
    <p:sldLayoutId id="2147484282" r:id="rId2"/>
    <p:sldLayoutId id="2147484284" r:id="rId3"/>
    <p:sldLayoutId id="2147484285" r:id="rId4"/>
    <p:sldLayoutId id="2147484281" r:id="rId5"/>
    <p:sldLayoutId id="2147484286" r:id="rId6"/>
    <p:sldLayoutId id="2147484280" r:id="rId7"/>
    <p:sldLayoutId id="2147484287" r:id="rId8"/>
    <p:sldLayoutId id="2147484288" r:id="rId9"/>
    <p:sldLayoutId id="2147484279" r:id="rId10"/>
    <p:sldLayoutId id="2147484278" r:id="rId11"/>
    <p:sldLayoutId id="2147484289" r:id="rId12"/>
    <p:sldLayoutId id="2147484290" r:id="rId13"/>
    <p:sldLayoutId id="2147484291" r:id="rId14"/>
    <p:sldLayoutId id="2147484292" r:id="rId15"/>
    <p:sldLayoutId id="2147484293" r:id="rId16"/>
    <p:sldLayoutId id="2147484294" r:id="rId17"/>
  </p:sldLayoutIdLst>
  <p:hf hdr="0" ftr="0" dt="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1C4E3"/>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1C4E3"/>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7F8FA9"/>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4A66AC"/>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4.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oleObject" Target="../embeddings/oleObject2.bin"/><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NFTE_SmallTagLock_PantoneC.jpg"/>
          <p:cNvPicPr>
            <a:picLocks noChangeAspect="1"/>
          </p:cNvPicPr>
          <p:nvPr/>
        </p:nvPicPr>
        <p:blipFill>
          <a:blip r:embed="rId3"/>
          <a:srcRect/>
          <a:stretch>
            <a:fillRect/>
          </a:stretch>
        </p:blipFill>
        <p:spPr bwMode="auto">
          <a:xfrm>
            <a:off x="152400" y="6061075"/>
            <a:ext cx="1295400" cy="644525"/>
          </a:xfrm>
          <a:prstGeom prst="rect">
            <a:avLst/>
          </a:prstGeom>
          <a:noFill/>
          <a:ln w="9525">
            <a:noFill/>
            <a:miter lim="800000"/>
            <a:headEnd/>
            <a:tailEnd/>
          </a:ln>
        </p:spPr>
      </p:pic>
      <p:sp>
        <p:nvSpPr>
          <p:cNvPr id="21506" name="Rectangle 2"/>
          <p:cNvSpPr>
            <a:spLocks noGrp="1" noChangeArrowheads="1"/>
          </p:cNvSpPr>
          <p:nvPr>
            <p:ph type="title"/>
          </p:nvPr>
        </p:nvSpPr>
        <p:spPr>
          <a:xfrm>
            <a:off x="152400" y="381000"/>
            <a:ext cx="7848600" cy="685800"/>
          </a:xfrm>
        </p:spPr>
        <p:txBody>
          <a:bodyPr wrap="square" numCol="1" anchorCtr="0" compatLnSpc="1">
            <a:prstTxWarp prst="textNoShape">
              <a:avLst/>
            </a:prstTxWarp>
            <a:noAutofit/>
          </a:bodyPr>
          <a:lstStyle/>
          <a:p>
            <a:pPr eaLnBrk="1" hangingPunct="1">
              <a:lnSpc>
                <a:spcPct val="80000"/>
              </a:lnSpc>
              <a:defRPr/>
            </a:pPr>
            <a:r>
              <a:rPr lang="en-US" sz="3200" dirty="0" smtClean="0">
                <a:ln>
                  <a:noFill/>
                </a:ln>
                <a:solidFill>
                  <a:schemeClr val="tx2">
                    <a:lumMod val="75000"/>
                  </a:schemeClr>
                </a:solidFill>
                <a:latin typeface="Century Schoolbook" pitchFamily="18" charset="0"/>
                <a:ea typeface="MS PGothic"/>
                <a:cs typeface="MS PGothic"/>
              </a:rPr>
              <a:t>Cost of Materials/Direct Labor </a:t>
            </a:r>
            <a:br>
              <a:rPr lang="en-US" sz="3200" dirty="0" smtClean="0">
                <a:ln>
                  <a:noFill/>
                </a:ln>
                <a:solidFill>
                  <a:schemeClr val="tx2">
                    <a:lumMod val="75000"/>
                  </a:schemeClr>
                </a:solidFill>
                <a:latin typeface="Century Schoolbook" pitchFamily="18" charset="0"/>
                <a:ea typeface="MS PGothic"/>
                <a:cs typeface="MS PGothic"/>
              </a:rPr>
            </a:br>
            <a:endParaRPr lang="en-US" sz="3200" i="1" dirty="0" smtClean="0">
              <a:ln>
                <a:noFill/>
              </a:ln>
              <a:solidFill>
                <a:schemeClr val="tx2">
                  <a:lumMod val="75000"/>
                </a:schemeClr>
              </a:solidFill>
              <a:latin typeface="Century Schoolbook" pitchFamily="18" charset="0"/>
              <a:ea typeface="MS PGothic"/>
              <a:cs typeface="MS PGothic"/>
            </a:endParaRPr>
          </a:p>
        </p:txBody>
      </p:sp>
      <p:graphicFrame>
        <p:nvGraphicFramePr>
          <p:cNvPr id="39988" name="Group 52"/>
          <p:cNvGraphicFramePr>
            <a:graphicFrameLocks noGrp="1"/>
          </p:cNvGraphicFramePr>
          <p:nvPr>
            <p:ph idx="1"/>
          </p:nvPr>
        </p:nvGraphicFramePr>
        <p:xfrm>
          <a:off x="762000" y="790575"/>
          <a:ext cx="7543800" cy="5534025"/>
        </p:xfrm>
        <a:graphic>
          <a:graphicData uri="http://schemas.openxmlformats.org/drawingml/2006/table">
            <a:tbl>
              <a:tblPr>
                <a:tableStyleId>{5DA37D80-6434-44D0-A028-1B22A696006F}</a:tableStyleId>
              </a:tblPr>
              <a:tblGrid>
                <a:gridCol w="2514600"/>
                <a:gridCol w="2514600"/>
                <a:gridCol w="2514600"/>
              </a:tblGrid>
              <a:tr h="249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solidFill>
                            <a:schemeClr val="bg1"/>
                          </a:solidFill>
                          <a:effectLst/>
                          <a:latin typeface="Myriad Web Pro"/>
                        </a:rPr>
                        <a:t>Definition of One Unit</a:t>
                      </a:r>
                      <a:endParaRPr kumimoji="0" lang="en-US" sz="1600" b="1" i="0" u="none" strike="noStrike" cap="none" normalizeH="0" baseline="0" dirty="0" smtClean="0">
                        <a:ln>
                          <a:noFill/>
                        </a:ln>
                        <a:solidFill>
                          <a:schemeClr val="bg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cap="none" normalizeH="0" baseline="0" dirty="0" smtClean="0">
                          <a:ln>
                            <a:noFill/>
                          </a:ln>
                          <a:solidFill>
                            <a:schemeClr val="bg1"/>
                          </a:solidFill>
                          <a:effectLst/>
                          <a:latin typeface="Myriad Web Pro"/>
                        </a:rPr>
                        <a:t>30 Minute Game Experience, Accessory purchase, Coupon Rebate</a:t>
                      </a:r>
                      <a:endParaRPr kumimoji="0" lang="en-US" sz="1600" u="none" strike="noStrike" cap="none" normalizeH="0" baseline="0" dirty="0" smtClean="0">
                        <a:ln>
                          <a:noFill/>
                        </a:ln>
                        <a:solidFill>
                          <a:schemeClr val="bg1"/>
                        </a:solidFill>
                        <a:effectLst/>
                        <a:latin typeface="Myriad Web Pro"/>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a:p>
                  </a:txBody>
                  <a:tcPr/>
                </a:tc>
              </a:tr>
              <a:tr h="27463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yriad Web Pro"/>
                        </a:rPr>
                        <a:t>Cost of Sales Per Unit</a:t>
                      </a:r>
                      <a:endParaRPr kumimoji="0" lang="en-US" sz="1600" b="1" i="0" u="none" strike="noStrike" cap="none" normalizeH="0" baseline="0" dirty="0" smtClean="0">
                        <a:ln>
                          <a:noFill/>
                        </a:ln>
                        <a:solidFill>
                          <a:schemeClr val="tx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r>
              <a:tr h="798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yriad Web Pro"/>
                        </a:rPr>
                        <a:t>Direct Labor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yriad Web Pro"/>
                        </a:rPr>
                        <a:t>(Labor Cost per Hour)</a:t>
                      </a:r>
                      <a:endParaRPr kumimoji="0" lang="en-US" sz="1200" b="0" i="0" u="none" strike="noStrike" cap="none" normalizeH="0" baseline="0" dirty="0" smtClean="0">
                        <a:ln>
                          <a:noFill/>
                        </a:ln>
                        <a:solidFill>
                          <a:schemeClr val="tx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yriad Web Pro"/>
                        </a:rPr>
                        <a:t>Time (in hours) to make 1 unit </a:t>
                      </a:r>
                      <a:endParaRPr kumimoji="0" lang="en-US" sz="1200" b="0" i="0" u="none" strike="noStrike" cap="none" normalizeH="0" baseline="0" dirty="0" smtClean="0">
                        <a:ln>
                          <a:noFill/>
                        </a:ln>
                        <a:solidFill>
                          <a:schemeClr val="tx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yriad Web Pro"/>
                        </a:rPr>
                        <a:t>Direct Labor Cost Per Unit </a:t>
                      </a:r>
                      <a:endParaRPr kumimoji="0" lang="en-US" sz="1200" b="0" i="0" u="none" strike="noStrike" cap="none" normalizeH="0" baseline="0" dirty="0" smtClean="0">
                        <a:ln>
                          <a:noFill/>
                        </a:ln>
                        <a:solidFill>
                          <a:schemeClr val="tx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yriad Web Pro"/>
                        </a:rPr>
                        <a:t>$12.00</a:t>
                      </a:r>
                      <a:endParaRPr kumimoji="0" lang="en-US" sz="1600" b="0" i="0" u="none" strike="noStrike" cap="none" normalizeH="0" baseline="0" dirty="0" smtClean="0">
                        <a:ln>
                          <a:noFill/>
                        </a:ln>
                        <a:solidFill>
                          <a:schemeClr val="tx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yriad Web Pro"/>
                        </a:rPr>
                        <a:t>5 minutes or .083hr</a:t>
                      </a:r>
                      <a:endParaRPr kumimoji="0" lang="en-US" sz="1600" b="0" i="0" u="none" strike="noStrike" cap="none" normalizeH="0" baseline="0" dirty="0" smtClean="0">
                        <a:ln>
                          <a:noFill/>
                        </a:ln>
                        <a:solidFill>
                          <a:schemeClr val="tx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yriad Web Pro"/>
                        </a:rPr>
                        <a:t>$1.00</a:t>
                      </a:r>
                      <a:endParaRPr kumimoji="0" lang="en-US" sz="1600" b="0" i="0" u="none" strike="noStrike" cap="none" normalizeH="0" baseline="0" dirty="0" smtClean="0">
                        <a:ln>
                          <a:noFill/>
                        </a:ln>
                        <a:solidFill>
                          <a:schemeClr val="tx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yriad Web Pro"/>
                          <a:ea typeface="MS PGothic"/>
                          <a:cs typeface="MS PGothic"/>
                        </a:rPr>
                        <a:t>$10.00</a:t>
                      </a: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yriad Web Pro"/>
                          <a:ea typeface="MS PGothic"/>
                          <a:cs typeface="MS PGothic"/>
                        </a:rPr>
                        <a:t>4240 customers/40 hrs.</a:t>
                      </a: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yriad Web Pro"/>
                          <a:ea typeface="MS PGothic"/>
                          <a:cs typeface="MS PGothic"/>
                        </a:rPr>
                        <a:t>$0.09</a:t>
                      </a: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02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solidFill>
                            <a:schemeClr val="bg1"/>
                          </a:solidFill>
                          <a:effectLst/>
                          <a:latin typeface="Myriad Web Pro"/>
                        </a:rPr>
                        <a:t>Total Direct Labor Per Unit</a:t>
                      </a:r>
                      <a:endParaRPr kumimoji="0" lang="en-US" sz="1600" b="1" i="0" u="none" strike="noStrike" cap="none" normalizeH="0" baseline="0" dirty="0" smtClean="0">
                        <a:ln>
                          <a:noFill/>
                        </a:ln>
                        <a:solidFill>
                          <a:schemeClr val="bg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solidFill>
                            <a:schemeClr val="bg1"/>
                          </a:solidFill>
                          <a:effectLst/>
                          <a:latin typeface="Myriad Web Pro"/>
                        </a:rPr>
                        <a:t>$1.09</a:t>
                      </a:r>
                      <a:endParaRPr kumimoji="0" lang="en-US" sz="1600" b="1" i="0" u="none" strike="noStrike" cap="none" normalizeH="0" baseline="0" dirty="0" smtClean="0">
                        <a:ln>
                          <a:noFill/>
                        </a:ln>
                        <a:solidFill>
                          <a:schemeClr val="bg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yriad Web Pro"/>
                        </a:rPr>
                        <a:t>Material Description</a:t>
                      </a:r>
                      <a:endParaRPr kumimoji="0" lang="en-US" sz="1600" b="0" i="0" u="none" strike="noStrike" cap="none" normalizeH="0" baseline="0" dirty="0" smtClean="0">
                        <a:ln>
                          <a:noFill/>
                        </a:ln>
                        <a:solidFill>
                          <a:schemeClr val="tx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yriad Web Pro"/>
                        </a:rPr>
                        <a:t>Cost/Total Quantity</a:t>
                      </a:r>
                      <a:endParaRPr kumimoji="0" lang="en-US" sz="1600" b="0" i="0" u="none" strike="noStrike" cap="none" normalizeH="0" baseline="0" dirty="0" smtClean="0">
                        <a:ln>
                          <a:noFill/>
                        </a:ln>
                        <a:solidFill>
                          <a:schemeClr val="tx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yriad Web Pro"/>
                        </a:rPr>
                        <a:t>Cost Per Unit ($)</a:t>
                      </a:r>
                      <a:endParaRPr kumimoji="0" lang="en-US" sz="1600" b="0" i="0" u="none" strike="noStrike" cap="none" normalizeH="0" baseline="0" dirty="0" smtClean="0">
                        <a:ln>
                          <a:noFill/>
                        </a:ln>
                        <a:solidFill>
                          <a:schemeClr val="tx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3995">
                <a:tc>
                  <a:txBody>
                    <a:bodyPr/>
                    <a:lstStyle/>
                    <a:p>
                      <a:r>
                        <a:rPr lang="en-US" sz="1600" dirty="0" smtClean="0">
                          <a:latin typeface="Myriad Web Pro"/>
                        </a:rPr>
                        <a:t>Plastic Bag</a:t>
                      </a:r>
                      <a:endParaRPr lang="en-US" sz="1600" dirty="0">
                        <a:latin typeface="Myriad Web Pro"/>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latin typeface="Myriad Web Pro"/>
                        </a:rPr>
                        <a:t>$500/5000</a:t>
                      </a:r>
                      <a:r>
                        <a:rPr lang="en-US" sz="1400" baseline="0" dirty="0" smtClean="0">
                          <a:latin typeface="Myriad Web Pro"/>
                        </a:rPr>
                        <a:t> (25% of the time)</a:t>
                      </a:r>
                      <a:endParaRPr lang="en-US" sz="1400" dirty="0">
                        <a:latin typeface="Myriad Web Pro"/>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yriad Web Pro"/>
                        </a:rPr>
                        <a:t>$0.05</a:t>
                      </a:r>
                      <a:endParaRPr kumimoji="0" lang="en-US" sz="1600" b="0" i="0" u="none" strike="noStrike" cap="none" normalizeH="0" baseline="0" dirty="0" smtClean="0">
                        <a:ln>
                          <a:noFill/>
                        </a:ln>
                        <a:solidFill>
                          <a:schemeClr val="tx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1155">
                <a:tc>
                  <a:txBody>
                    <a:bodyPr/>
                    <a:lstStyle/>
                    <a:p>
                      <a:r>
                        <a:rPr lang="en-US" sz="1600" dirty="0" smtClean="0">
                          <a:latin typeface="Myriad Web Pro"/>
                        </a:rPr>
                        <a:t>Headsets</a:t>
                      </a:r>
                      <a:endParaRPr lang="en-US" sz="1600" dirty="0">
                        <a:latin typeface="Myriad Web Pro"/>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latin typeface="Myriad Web Pro"/>
                        </a:rPr>
                        <a:t>$417/52 (25% of the time)</a:t>
                      </a:r>
                      <a:endParaRPr lang="en-US" sz="1400" dirty="0">
                        <a:latin typeface="Myriad Web Pro"/>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yriad Web Pro"/>
                          <a:ea typeface="MS PGothic"/>
                          <a:cs typeface="MS PGothic"/>
                        </a:rPr>
                        <a:t>$2.00</a:t>
                      </a: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1155">
                <a:tc>
                  <a:txBody>
                    <a:bodyPr/>
                    <a:lstStyle/>
                    <a:p>
                      <a:r>
                        <a:rPr lang="en-US" sz="1600" dirty="0" smtClean="0">
                          <a:latin typeface="Myriad Web Pro"/>
                        </a:rPr>
                        <a:t>Coupon</a:t>
                      </a:r>
                      <a:endParaRPr lang="en-US" sz="1600" dirty="0">
                        <a:latin typeface="Myriad Web Pro"/>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latin typeface="Myriad Web Pro"/>
                        </a:rPr>
                        <a:t>$10/1000</a:t>
                      </a:r>
                      <a:r>
                        <a:rPr lang="en-US" sz="1400" baseline="0" dirty="0" smtClean="0">
                          <a:latin typeface="Myriad Web Pro"/>
                        </a:rPr>
                        <a:t> (25% of the time)</a:t>
                      </a:r>
                      <a:endParaRPr lang="en-US" sz="1400" dirty="0">
                        <a:latin typeface="Myriad Web Pro"/>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yriad Web Pro"/>
                          <a:ea typeface="MS PGothic"/>
                          <a:cs typeface="MS PGothic"/>
                        </a:rPr>
                        <a:t>$0.01</a:t>
                      </a: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02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solidFill>
                            <a:schemeClr val="bg1"/>
                          </a:solidFill>
                          <a:effectLst/>
                          <a:latin typeface="Myriad Web Pro"/>
                        </a:rPr>
                        <a:t>Total Material Cost Per Unit</a:t>
                      </a:r>
                      <a:endParaRPr kumimoji="0" lang="en-US" sz="1600" b="1" i="0" u="none" strike="noStrike" cap="none" normalizeH="0" baseline="0" dirty="0" smtClean="0">
                        <a:ln>
                          <a:noFill/>
                        </a:ln>
                        <a:solidFill>
                          <a:schemeClr val="bg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yriad Web Pro"/>
                          <a:ea typeface="MS PGothic"/>
                          <a:cs typeface="MS PGothic"/>
                        </a:rPr>
                        <a:t>$2.06</a:t>
                      </a: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5111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yriad Web Pro"/>
                        </a:rPr>
                        <a:t>Total Other Variable Costs Per Unit</a:t>
                      </a:r>
                      <a:endParaRPr kumimoji="0" lang="en-US" sz="1200" b="1" i="0" u="none" strike="noStrike" cap="none" normalizeH="0" baseline="0" dirty="0" smtClean="0">
                        <a:ln>
                          <a:noFill/>
                        </a:ln>
                        <a:solidFill>
                          <a:schemeClr val="tx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yriad Web Pro"/>
                        </a:rPr>
                        <a:t>$0.00</a:t>
                      </a:r>
                      <a:endParaRPr kumimoji="0" lang="en-US" sz="1600" b="1" i="0" u="none" strike="noStrike" cap="none" normalizeH="0" baseline="0" dirty="0" smtClean="0">
                        <a:ln>
                          <a:noFill/>
                        </a:ln>
                        <a:solidFill>
                          <a:schemeClr val="tx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02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solidFill>
                            <a:schemeClr val="bg1"/>
                          </a:solidFill>
                          <a:effectLst/>
                          <a:latin typeface="Myriad Web Pro"/>
                        </a:rPr>
                        <a:t>Cost of Sales Per Unit</a:t>
                      </a:r>
                      <a:endParaRPr kumimoji="0" lang="en-US" sz="1200" b="1" i="0" u="none" strike="noStrike" cap="none" normalizeH="0" baseline="0" dirty="0" smtClean="0">
                        <a:ln>
                          <a:noFill/>
                        </a:ln>
                        <a:solidFill>
                          <a:schemeClr val="bg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solidFill>
                            <a:schemeClr val="bg1"/>
                          </a:solidFill>
                          <a:effectLst/>
                          <a:latin typeface="Myriad Web Pro"/>
                        </a:rPr>
                        <a:t>$3.15</a:t>
                      </a:r>
                      <a:endParaRPr kumimoji="0" lang="en-US" sz="1600" b="1" i="0" u="none" strike="noStrike" cap="none" normalizeH="0" baseline="0" dirty="0" smtClean="0">
                        <a:ln>
                          <a:noFill/>
                        </a:ln>
                        <a:solidFill>
                          <a:schemeClr val="bg1"/>
                        </a:solidFill>
                        <a:effectLst/>
                        <a:latin typeface="Myriad Web Pro"/>
                        <a:ea typeface="MS PGothic"/>
                        <a:cs typeface="MS PGothic"/>
                      </a:endParaRPr>
                    </a:p>
                  </a:txBody>
                  <a:tcPr marT="45721" marB="45721"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sp>
        <p:nvSpPr>
          <p:cNvPr id="3999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376C5ED-C82A-415B-B94A-032B30AD9F16}" type="slidenum">
              <a:rPr lang="en-US" smtClean="0"/>
              <a:pPr/>
              <a:t>10</a:t>
            </a:fld>
            <a:endParaRPr lang="en-US" smtClean="0"/>
          </a:p>
        </p:txBody>
      </p:sp>
      <p:pic>
        <p:nvPicPr>
          <p:cNvPr id="39993" name="Picture 5"/>
          <p:cNvPicPr>
            <a:picLocks noChangeAspect="1"/>
          </p:cNvPicPr>
          <p:nvPr/>
        </p:nvPicPr>
        <p:blipFill>
          <a:blip r:embed="rId4"/>
          <a:srcRect/>
          <a:stretch>
            <a:fillRect/>
          </a:stretch>
        </p:blipFill>
        <p:spPr bwMode="auto">
          <a:xfrm>
            <a:off x="8051800" y="152400"/>
            <a:ext cx="93980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04800"/>
            <a:ext cx="8229600" cy="1173163"/>
          </a:xfrm>
        </p:spPr>
        <p:txBody>
          <a:bodyPr/>
          <a:lstStyle/>
          <a:p>
            <a:pPr eaLnBrk="1" fontAlgn="auto" hangingPunct="1">
              <a:spcAft>
                <a:spcPts val="0"/>
              </a:spcAft>
              <a:defRPr/>
            </a:pPr>
            <a:r>
              <a:rPr sz="3200" dirty="0" smtClean="0">
                <a:ln>
                  <a:noFill/>
                </a:ln>
                <a:solidFill>
                  <a:schemeClr val="tx2">
                    <a:lumMod val="75000"/>
                  </a:schemeClr>
                </a:solidFill>
                <a:latin typeface="Century Schoolbook" pitchFamily="18" charset="0"/>
                <a:ea typeface="ＭＳ Ｐゴシック" charset="-128"/>
              </a:rPr>
              <a:t>Economics of 1 Unit </a:t>
            </a:r>
            <a:r>
              <a:rPr sz="3200" dirty="0" smtClean="0">
                <a:ln>
                  <a:noFill/>
                </a:ln>
                <a:solidFill>
                  <a:schemeClr val="accent6">
                    <a:tint val="1000"/>
                  </a:schemeClr>
                </a:solidFill>
                <a:latin typeface="Century Schoolbook" pitchFamily="18" charset="0"/>
                <a:ea typeface="ＭＳ Ｐゴシック" charset="-128"/>
              </a:rPr>
              <a:t/>
            </a:r>
            <a:br>
              <a:rPr sz="3200" dirty="0" smtClean="0">
                <a:ln>
                  <a:noFill/>
                </a:ln>
                <a:solidFill>
                  <a:schemeClr val="accent6">
                    <a:tint val="1000"/>
                  </a:schemeClr>
                </a:solidFill>
                <a:latin typeface="Century Schoolbook" pitchFamily="18" charset="0"/>
                <a:ea typeface="ＭＳ Ｐゴシック" charset="-128"/>
              </a:rPr>
            </a:br>
            <a:endParaRPr sz="1800" i="1" dirty="0" smtClean="0">
              <a:ln>
                <a:noFill/>
              </a:ln>
              <a:solidFill>
                <a:srgbClr val="008000"/>
              </a:solidFill>
              <a:latin typeface="Century Schoolbook" pitchFamily="18" charset="0"/>
              <a:ea typeface="ＭＳ Ｐゴシック" charset="-128"/>
            </a:endParaRPr>
          </a:p>
        </p:txBody>
      </p:sp>
      <p:graphicFrame>
        <p:nvGraphicFramePr>
          <p:cNvPr id="42026" name="Group 42"/>
          <p:cNvGraphicFramePr>
            <a:graphicFrameLocks noGrp="1"/>
          </p:cNvGraphicFramePr>
          <p:nvPr>
            <p:ph idx="1"/>
          </p:nvPr>
        </p:nvGraphicFramePr>
        <p:xfrm>
          <a:off x="457200" y="1828800"/>
          <a:ext cx="7848600" cy="3717925"/>
        </p:xfrm>
        <a:graphic>
          <a:graphicData uri="http://schemas.openxmlformats.org/drawingml/2006/table">
            <a:tbl>
              <a:tblPr/>
              <a:tblGrid>
                <a:gridCol w="6096000"/>
                <a:gridCol w="1752600"/>
              </a:tblGrid>
              <a:tr h="685800">
                <a:tc gridSpan="2">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400" b="0" i="0" u="none" strike="noStrike" cap="none" normalizeH="0" baseline="0" smtClean="0">
                          <a:ln>
                            <a:noFill/>
                          </a:ln>
                          <a:solidFill>
                            <a:schemeClr val="bg1"/>
                          </a:solidFill>
                          <a:effectLst/>
                          <a:latin typeface="Tw Cen MT" pitchFamily="34" charset="0"/>
                          <a:cs typeface="Arial" charset="0"/>
                        </a:rPr>
                        <a:t>Definition of One Unit:          </a:t>
                      </a:r>
                      <a:r>
                        <a:rPr kumimoji="0" lang="en-US" sz="1600" b="0" i="0" u="none" strike="noStrike" cap="none" normalizeH="0" baseline="0" smtClean="0">
                          <a:ln>
                            <a:noFill/>
                          </a:ln>
                          <a:solidFill>
                            <a:schemeClr val="bg1"/>
                          </a:solidFill>
                          <a:effectLst/>
                          <a:latin typeface="Tw Cen MT" pitchFamily="34" charset="0"/>
                          <a:cs typeface="Arial" charset="0"/>
                        </a:rPr>
                        <a:t>30 Minute Game Experience, Accessory purchase, Coupon Rebate</a:t>
                      </a:r>
                      <a:endParaRPr kumimoji="0" lang="en-US" sz="1500" b="0" i="0" u="none" strike="noStrike" cap="none" normalizeH="0" baseline="0" smtClean="0">
                        <a:ln>
                          <a:noFill/>
                        </a:ln>
                        <a:solidFill>
                          <a:schemeClr val="bg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B60404"/>
                    </a:solidFill>
                  </a:tcPr>
                </a:tc>
                <a:tc hMerge="1">
                  <a:txBody>
                    <a:bodyPr/>
                    <a:lstStyle/>
                    <a:p>
                      <a:endParaRPr lang="en-US"/>
                    </a:p>
                  </a:txBody>
                  <a:tcPr/>
                </a:tc>
              </a:tr>
              <a:tr h="3968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Selling Price per Unit (Experience, Headset R60@0.25,  Coupon R5@0.25)</a:t>
                      </a:r>
                      <a:endParaRPr kumimoji="0" lang="en-US" sz="1500" b="0" i="0" u="none" strike="noStrike" cap="none" normalizeH="0" baseline="0" smtClean="0">
                        <a:ln>
                          <a:noFill/>
                        </a:ln>
                        <a:solidFill>
                          <a:schemeClr val="bg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$26.25                       </a:t>
                      </a:r>
                      <a:endParaRPr kumimoji="0" lang="en-US" sz="1500" b="0" i="0" u="none" strike="noStrike" cap="none" normalizeH="0" baseline="0" smtClean="0">
                        <a:ln>
                          <a:noFill/>
                        </a:ln>
                        <a:solidFill>
                          <a:srgbClr val="632523"/>
                        </a:solidFill>
                        <a:effectLst/>
                        <a:latin typeface="Myriad Web Pro"/>
                        <a:ea typeface="MS PGothic"/>
                        <a:cs typeface="MS PGothic"/>
                      </a:endParaRPr>
                    </a:p>
                  </a:txBody>
                  <a:tcPr anchor="ctr" horzOverflow="overflow">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Direct Labor per Unit</a:t>
                      </a:r>
                      <a:endParaRPr kumimoji="0" lang="en-US" sz="1500" b="0" i="0" u="none" strike="noStrike" cap="none" normalizeH="0" baseline="0" smtClean="0">
                        <a:ln>
                          <a:noFill/>
                        </a:ln>
                        <a:solidFill>
                          <a:schemeClr val="bg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$1.09                         </a:t>
                      </a:r>
                      <a:endParaRPr kumimoji="0" lang="en-US" sz="1500" b="0" i="0" u="none" strike="noStrike" cap="none" normalizeH="0" baseline="0" smtClean="0">
                        <a:ln>
                          <a:noFill/>
                        </a:ln>
                        <a:solidFill>
                          <a:srgbClr val="632523"/>
                        </a:solidFill>
                        <a:effectLst/>
                        <a:latin typeface="Myriad Web Pro"/>
                        <a:ea typeface="MS PGothic"/>
                        <a:cs typeface="MS PGothic"/>
                      </a:endParaRPr>
                    </a:p>
                  </a:txBody>
                  <a:tcPr anchor="ctr" horzOverflow="overflow">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Materials per Unit</a:t>
                      </a:r>
                      <a:endParaRPr kumimoji="0" lang="en-US" sz="1500" b="0" i="0" u="none" strike="noStrike" cap="none" normalizeH="0" baseline="0" smtClean="0">
                        <a:ln>
                          <a:noFill/>
                        </a:ln>
                        <a:solidFill>
                          <a:schemeClr val="bg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$2.06                         </a:t>
                      </a:r>
                      <a:endParaRPr kumimoji="0" lang="en-US" sz="1500" b="0" i="0" u="none" strike="noStrike" cap="none" normalizeH="0" baseline="0" smtClean="0">
                        <a:ln>
                          <a:noFill/>
                        </a:ln>
                        <a:solidFill>
                          <a:srgbClr val="632523"/>
                        </a:solidFill>
                        <a:effectLst/>
                        <a:latin typeface="Myriad Web Pro"/>
                        <a:ea typeface="MS PGothic"/>
                        <a:cs typeface="MS PGothic"/>
                      </a:endParaRPr>
                    </a:p>
                  </a:txBody>
                  <a:tcPr anchor="ctr" horzOverflow="overflow">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Total COGS per Unit </a:t>
                      </a:r>
                      <a:endParaRPr kumimoji="0" lang="en-US" sz="1500" b="0" i="0" u="none" strike="noStrike" cap="none" normalizeH="0" baseline="0" smtClean="0">
                        <a:ln>
                          <a:noFill/>
                        </a:ln>
                        <a:solidFill>
                          <a:schemeClr val="bg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$3.15                          </a:t>
                      </a:r>
                      <a:endParaRPr kumimoji="0" lang="en-US" sz="1500" b="0" i="0" u="none" strike="noStrike" cap="none" normalizeH="0" baseline="0" smtClean="0">
                        <a:ln>
                          <a:noFill/>
                        </a:ln>
                        <a:solidFill>
                          <a:srgbClr val="632523"/>
                        </a:solidFill>
                        <a:effectLst/>
                        <a:latin typeface="Myriad Web Pro"/>
                        <a:ea typeface="MS PGothic"/>
                        <a:cs typeface="MS PGothic"/>
                      </a:endParaRPr>
                    </a:p>
                  </a:txBody>
                  <a:tcPr anchor="ctr" horzOverflow="overflow">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6508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Total Other Variable Costs per Unit</a:t>
                      </a:r>
                      <a:endParaRPr kumimoji="0" lang="en-US" sz="1500" b="0" i="0" u="none" strike="noStrike" cap="none" normalizeH="0" baseline="0" smtClean="0">
                        <a:ln>
                          <a:noFill/>
                        </a:ln>
                        <a:solidFill>
                          <a:srgbClr val="000000"/>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$0.00                           </a:t>
                      </a:r>
                      <a:endParaRPr kumimoji="0" lang="en-US" sz="1500" b="0" i="0" u="none" strike="noStrike" cap="none" normalizeH="0" baseline="0" smtClean="0">
                        <a:ln>
                          <a:noFill/>
                        </a:ln>
                        <a:solidFill>
                          <a:srgbClr val="632523"/>
                        </a:solidFill>
                        <a:effectLst/>
                        <a:latin typeface="Myriad Web Pro"/>
                        <a:ea typeface="MS PGothic"/>
                        <a:cs typeface="MS PGothic"/>
                      </a:endParaRPr>
                    </a:p>
                  </a:txBody>
                  <a:tcPr anchor="ctr" horzOverflow="overflow">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Total Cost of Sales </a:t>
                      </a:r>
                      <a:endParaRPr kumimoji="0" lang="en-US" sz="1500" b="0" i="0" u="none" strike="noStrike" cap="none" normalizeH="0" baseline="0" smtClean="0">
                        <a:ln>
                          <a:noFill/>
                        </a:ln>
                        <a:solidFill>
                          <a:schemeClr val="bg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$3.15                          </a:t>
                      </a:r>
                      <a:endParaRPr kumimoji="0" lang="en-US" sz="1500" b="0" i="0" u="none" strike="noStrike" cap="none" normalizeH="0" baseline="0" smtClean="0">
                        <a:ln>
                          <a:noFill/>
                        </a:ln>
                        <a:solidFill>
                          <a:srgbClr val="632523"/>
                        </a:solidFill>
                        <a:effectLst/>
                        <a:latin typeface="Myriad Web Pro"/>
                        <a:ea typeface="MS PGothic"/>
                        <a:cs typeface="MS PGothic"/>
                      </a:endParaRPr>
                    </a:p>
                  </a:txBody>
                  <a:tcPr anchor="ctr" horzOverflow="overflow">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bg1"/>
                          </a:solidFill>
                          <a:effectLst/>
                          <a:latin typeface="Tw Cen MT" pitchFamily="34" charset="0"/>
                          <a:cs typeface="Arial" charset="0"/>
                        </a:rPr>
                        <a:t>Contribution Margin </a:t>
                      </a:r>
                      <a:endParaRPr kumimoji="0" lang="en-US" sz="1500" b="0" i="0" u="none" strike="noStrike" cap="none" normalizeH="0" baseline="0" smtClean="0">
                        <a:ln>
                          <a:noFill/>
                        </a:ln>
                        <a:solidFill>
                          <a:schemeClr val="bg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B60404"/>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bg1"/>
                          </a:solidFill>
                          <a:effectLst/>
                          <a:latin typeface="Tw Cen MT" pitchFamily="34" charset="0"/>
                          <a:cs typeface="Arial" charset="0"/>
                        </a:rPr>
                        <a:t>$23.10</a:t>
                      </a:r>
                      <a:endParaRPr kumimoji="0" lang="en-US" sz="1500" b="0" i="0" u="none" strike="noStrike" cap="none" normalizeH="0" baseline="0" smtClean="0">
                        <a:ln>
                          <a:noFill/>
                        </a:ln>
                        <a:solidFill>
                          <a:schemeClr val="bg1"/>
                        </a:solidFill>
                        <a:effectLst/>
                        <a:latin typeface="Myriad Web Pro"/>
                        <a:ea typeface="MS PGothic"/>
                        <a:cs typeface="MS PGothic"/>
                      </a:endParaRPr>
                    </a:p>
                  </a:txBody>
                  <a:tcPr anchor="ctr" horzOverflow="overflow">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B60404"/>
                    </a:solidFill>
                  </a:tcPr>
                </a:tc>
              </a:tr>
            </a:tbl>
          </a:graphicData>
        </a:graphic>
      </p:graphicFrame>
      <p:sp>
        <p:nvSpPr>
          <p:cNvPr id="4201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C215E51-5E3E-45C1-9D42-AAD0950C3A05}" type="slidenum">
              <a:rPr lang="en-US" smtClean="0"/>
              <a:pPr/>
              <a:t>11</a:t>
            </a:fld>
            <a:endParaRPr lang="en-US" smtClean="0"/>
          </a:p>
        </p:txBody>
      </p:sp>
      <p:pic>
        <p:nvPicPr>
          <p:cNvPr id="42014" name="Picture 4" descr="NFTE_SmallTagLock_PantoneC.jpg"/>
          <p:cNvPicPr>
            <a:picLocks noChangeAspect="1"/>
          </p:cNvPicPr>
          <p:nvPr/>
        </p:nvPicPr>
        <p:blipFill>
          <a:blip r:embed="rId3"/>
          <a:srcRect/>
          <a:stretch>
            <a:fillRect/>
          </a:stretch>
        </p:blipFill>
        <p:spPr bwMode="auto">
          <a:xfrm>
            <a:off x="152400" y="6019800"/>
            <a:ext cx="1447800" cy="720725"/>
          </a:xfrm>
          <a:prstGeom prst="rect">
            <a:avLst/>
          </a:prstGeom>
          <a:noFill/>
          <a:ln w="9525">
            <a:noFill/>
            <a:miter lim="800000"/>
            <a:headEnd/>
            <a:tailEnd/>
          </a:ln>
        </p:spPr>
      </p:pic>
      <p:pic>
        <p:nvPicPr>
          <p:cNvPr id="42015" name="Picture 5"/>
          <p:cNvPicPr>
            <a:picLocks noChangeAspect="1"/>
          </p:cNvPicPr>
          <p:nvPr/>
        </p:nvPicPr>
        <p:blipFill>
          <a:blip r:embed="rId4"/>
          <a:srcRect/>
          <a:stretch>
            <a:fillRect/>
          </a:stretch>
        </p:blipFill>
        <p:spPr bwMode="auto">
          <a:xfrm>
            <a:off x="7620000" y="304800"/>
            <a:ext cx="1320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wrap="square" numCol="1" anchorCtr="0" compatLnSpc="1">
            <a:prstTxWarp prst="textNoShape">
              <a:avLst/>
            </a:prstTxWarp>
            <a:noAutofit/>
          </a:bodyPr>
          <a:lstStyle/>
          <a:p>
            <a:pPr eaLnBrk="1" fontAlgn="auto" hangingPunct="1">
              <a:spcAft>
                <a:spcPts val="0"/>
              </a:spcAft>
              <a:defRPr/>
            </a:pPr>
            <a:r>
              <a:rPr lang="en-US" sz="3200" dirty="0" smtClean="0">
                <a:ln>
                  <a:noFill/>
                </a:ln>
                <a:solidFill>
                  <a:schemeClr val="tx2">
                    <a:lumMod val="75000"/>
                  </a:schemeClr>
                </a:solidFill>
                <a:latin typeface="Century Schoolbook" pitchFamily="18" charset="0"/>
                <a:ea typeface="MS PGothic"/>
                <a:cs typeface="MS PGothic"/>
              </a:rPr>
              <a:t>Average Monthly Fixed Costs</a:t>
            </a:r>
            <a:br>
              <a:rPr lang="en-US" sz="3200" dirty="0" smtClean="0">
                <a:ln>
                  <a:noFill/>
                </a:ln>
                <a:solidFill>
                  <a:schemeClr val="tx2">
                    <a:lumMod val="75000"/>
                  </a:schemeClr>
                </a:solidFill>
                <a:latin typeface="Century Schoolbook" pitchFamily="18" charset="0"/>
                <a:ea typeface="MS PGothic"/>
                <a:cs typeface="MS PGothic"/>
              </a:rPr>
            </a:br>
            <a:endParaRPr lang="en-US" sz="3200" i="1" dirty="0" smtClean="0">
              <a:ln>
                <a:noFill/>
              </a:ln>
              <a:solidFill>
                <a:schemeClr val="tx2">
                  <a:lumMod val="75000"/>
                </a:schemeClr>
              </a:solidFill>
              <a:latin typeface="Century Schoolbook" pitchFamily="18" charset="0"/>
              <a:ea typeface="MS PGothic"/>
              <a:cs typeface="MS PGothic"/>
            </a:endParaRPr>
          </a:p>
        </p:txBody>
      </p:sp>
      <p:graphicFrame>
        <p:nvGraphicFramePr>
          <p:cNvPr id="44072" name="Group 40"/>
          <p:cNvGraphicFramePr>
            <a:graphicFrameLocks noGrp="1"/>
          </p:cNvGraphicFramePr>
          <p:nvPr>
            <p:ph idx="1"/>
          </p:nvPr>
        </p:nvGraphicFramePr>
        <p:xfrm>
          <a:off x="1219200" y="1371600"/>
          <a:ext cx="6477000" cy="4264025"/>
        </p:xfrm>
        <a:graphic>
          <a:graphicData uri="http://schemas.openxmlformats.org/drawingml/2006/table">
            <a:tbl>
              <a:tblPr/>
              <a:tblGrid>
                <a:gridCol w="4557713"/>
                <a:gridCol w="1919287"/>
              </a:tblGrid>
              <a:tr h="463550">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0" i="0" u="none" strike="noStrike" cap="none" normalizeH="0" baseline="0" smtClean="0">
                          <a:ln>
                            <a:noFill/>
                          </a:ln>
                          <a:solidFill>
                            <a:schemeClr val="bg1"/>
                          </a:solidFill>
                          <a:effectLst/>
                          <a:latin typeface="Tw Cen MT" pitchFamily="34" charset="0"/>
                          <a:cs typeface="Arial" charset="0"/>
                        </a:rPr>
                        <a:t>Type of Fixed Cost </a:t>
                      </a:r>
                      <a:endParaRPr kumimoji="0" lang="en-US" sz="1800" b="1" i="0" u="none" strike="noStrike" cap="none" normalizeH="0" baseline="0" smtClean="0">
                        <a:ln>
                          <a:noFill/>
                        </a:ln>
                        <a:solidFill>
                          <a:schemeClr val="bg1"/>
                        </a:solidFill>
                        <a:effectLst/>
                        <a:latin typeface="Myriad Web Pro"/>
                        <a:ea typeface="MS PGothic"/>
                        <a:cs typeface="MS PGothic"/>
                      </a:endParaRPr>
                    </a:p>
                  </a:txBody>
                  <a:tcPr marT="45727" marB="45727" anchor="ctr" horzOverflow="overflow">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B60404"/>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0" i="0" u="none" strike="noStrike" cap="none" normalizeH="0" baseline="0" smtClean="0">
                          <a:ln>
                            <a:noFill/>
                          </a:ln>
                          <a:solidFill>
                            <a:schemeClr val="bg1"/>
                          </a:solidFill>
                          <a:effectLst/>
                          <a:latin typeface="Tw Cen MT" pitchFamily="34" charset="0"/>
                          <a:cs typeface="Arial" charset="0"/>
                        </a:rPr>
                        <a:t>Monthly Cost </a:t>
                      </a:r>
                      <a:endParaRPr kumimoji="0" lang="en-US" sz="1800" b="1" i="0" u="none" strike="noStrike" cap="none" normalizeH="0" baseline="0" smtClean="0">
                        <a:ln>
                          <a:noFill/>
                        </a:ln>
                        <a:solidFill>
                          <a:schemeClr val="bg1"/>
                        </a:solidFill>
                        <a:effectLst/>
                        <a:latin typeface="Myriad Web Pro"/>
                        <a:ea typeface="MS PGothic"/>
                        <a:cs typeface="MS PGothic"/>
                      </a:endParaRPr>
                    </a:p>
                  </a:txBody>
                  <a:tcPr marT="45727" marB="45727" anchor="ctr" horzOverflow="overflow">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B60404"/>
                    </a:solidFill>
                  </a:tcPr>
                </a:tc>
              </a:tr>
              <a:tr h="5540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Tw Cen MT" pitchFamily="34" charset="0"/>
                          <a:cs typeface="Arial" charset="0"/>
                        </a:rPr>
                        <a:t>Entrepreneurial Stipend</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marT="45727" marB="45727" anchor="ctr" horzOverflow="overflow">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Tw Cen MT" pitchFamily="34" charset="0"/>
                          <a:cs typeface="Arial" charset="0"/>
                        </a:rPr>
                        <a:t>$50.00</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marT="45727" marB="45727" horzOverflow="overflow">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463550">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Insurance ($1M Liability)</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marT="45727" marB="45727" anchor="ctr" horzOverflow="overflow">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$150.00</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marT="45727" marB="45727" horzOverflow="overflow">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463550">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Salaries of Employees</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marT="45727" marB="45727" anchor="ctr" horzOverflow="overflow">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$1,080.00</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marT="45727" marB="45727" horzOverflow="overflow">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Advertising (Business cards &amp; website)</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marT="45727" marB="45727" anchor="ctr" horzOverflow="overflow">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$20.00</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marT="45727" marB="45727" horzOverflow="overflow">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463550">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Depreciation (Consoles &amp; Accessories)</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marT="45727" marB="45727" anchor="ctr" horzOverflow="overflow">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$20.00</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marT="45727" marB="45727" horzOverflow="overflow">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463550">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Utilities (Internet &amp; Phone, etc.)</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marT="45727" marB="45727" anchor="ctr" horzOverflow="overflow">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$100.00</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marT="45727" marB="45727" horzOverflow="overflow">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463550">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Rent (2300 sq ft. Utilities included):</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marT="45727" marB="45727" anchor="ctr" horzOverflow="overflow">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$2,500.00</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marT="45727" marB="45727" horzOverflow="overflow">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463550">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bg1"/>
                          </a:solidFill>
                          <a:effectLst/>
                          <a:latin typeface="Tw Cen MT" pitchFamily="34" charset="0"/>
                          <a:cs typeface="Arial" charset="0"/>
                        </a:rPr>
                        <a:t>Total Monthly Fixed Costs</a:t>
                      </a:r>
                      <a:endParaRPr kumimoji="0" lang="en-US" sz="1500" b="1" i="0" u="none" strike="noStrike" cap="none" normalizeH="0" baseline="0" smtClean="0">
                        <a:ln>
                          <a:noFill/>
                        </a:ln>
                        <a:solidFill>
                          <a:schemeClr val="bg1"/>
                        </a:solidFill>
                        <a:effectLst/>
                        <a:latin typeface="Myriad Web Pro"/>
                        <a:ea typeface="MS PGothic"/>
                        <a:cs typeface="MS PGothic"/>
                      </a:endParaRPr>
                    </a:p>
                  </a:txBody>
                  <a:tcPr marT="45727" marB="45727" anchor="ctr" horzOverflow="overflow">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B60404"/>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bg1"/>
                          </a:solidFill>
                          <a:effectLst/>
                          <a:latin typeface="Tw Cen MT" pitchFamily="34" charset="0"/>
                          <a:cs typeface="Arial" charset="0"/>
                        </a:rPr>
                        <a:t>$3,920.00                                     </a:t>
                      </a:r>
                      <a:endParaRPr kumimoji="0" lang="en-US" sz="1500" b="1" i="0" u="none" strike="noStrike" cap="none" normalizeH="0" baseline="0" smtClean="0">
                        <a:ln>
                          <a:noFill/>
                        </a:ln>
                        <a:solidFill>
                          <a:schemeClr val="bg1"/>
                        </a:solidFill>
                        <a:effectLst/>
                        <a:latin typeface="Myriad Web Pro"/>
                        <a:ea typeface="MS PGothic"/>
                        <a:cs typeface="MS PGothic"/>
                      </a:endParaRPr>
                    </a:p>
                  </a:txBody>
                  <a:tcPr marT="45727" marB="45727" horzOverflow="overflow">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B60404"/>
                    </a:solidFill>
                  </a:tcPr>
                </a:tc>
              </a:tr>
            </a:tbl>
          </a:graphicData>
        </a:graphic>
      </p:graphicFrame>
      <p:sp>
        <p:nvSpPr>
          <p:cNvPr id="4406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75EF7F6-46BC-4AC0-BB20-69F24258D0C4}" type="slidenum">
              <a:rPr lang="en-US" smtClean="0"/>
              <a:pPr/>
              <a:t>12</a:t>
            </a:fld>
            <a:endParaRPr lang="en-US" smtClean="0"/>
          </a:p>
        </p:txBody>
      </p:sp>
      <p:pic>
        <p:nvPicPr>
          <p:cNvPr id="44066" name="Picture 4" descr="NFTE_SmallTagLock_PantoneC.jpg"/>
          <p:cNvPicPr>
            <a:picLocks noChangeAspect="1"/>
          </p:cNvPicPr>
          <p:nvPr/>
        </p:nvPicPr>
        <p:blipFill>
          <a:blip r:embed="rId3"/>
          <a:srcRect/>
          <a:stretch>
            <a:fillRect/>
          </a:stretch>
        </p:blipFill>
        <p:spPr bwMode="auto">
          <a:xfrm>
            <a:off x="152400" y="6019800"/>
            <a:ext cx="1447800" cy="720725"/>
          </a:xfrm>
          <a:prstGeom prst="rect">
            <a:avLst/>
          </a:prstGeom>
          <a:noFill/>
          <a:ln w="9525">
            <a:noFill/>
            <a:miter lim="800000"/>
            <a:headEnd/>
            <a:tailEnd/>
          </a:ln>
        </p:spPr>
      </p:pic>
      <p:pic>
        <p:nvPicPr>
          <p:cNvPr id="44067" name="Picture 5"/>
          <p:cNvPicPr>
            <a:picLocks noChangeAspect="1"/>
          </p:cNvPicPr>
          <p:nvPr/>
        </p:nvPicPr>
        <p:blipFill>
          <a:blip r:embed="rId4"/>
          <a:srcRect/>
          <a:stretch>
            <a:fillRect/>
          </a:stretch>
        </p:blipFill>
        <p:spPr bwMode="auto">
          <a:xfrm>
            <a:off x="7848600" y="304800"/>
            <a:ext cx="109220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65100" y="304800"/>
            <a:ext cx="7756525" cy="1054100"/>
          </a:xfrm>
        </p:spPr>
        <p:txBody>
          <a:bodyPr>
            <a:noAutofit/>
          </a:bodyPr>
          <a:lstStyle/>
          <a:p>
            <a:pPr eaLnBrk="1" fontAlgn="auto" hangingPunct="1">
              <a:spcAft>
                <a:spcPts val="0"/>
              </a:spcAft>
              <a:defRPr/>
            </a:pPr>
            <a:r>
              <a:rPr sz="3200" dirty="0" smtClean="0">
                <a:ln>
                  <a:noFill/>
                </a:ln>
                <a:solidFill>
                  <a:schemeClr val="tx2">
                    <a:lumMod val="75000"/>
                  </a:schemeClr>
                </a:solidFill>
                <a:latin typeface="Century Schoolbook" pitchFamily="18" charset="0"/>
                <a:ea typeface="ＭＳ Ｐゴシック" charset="-128"/>
              </a:rPr>
              <a:t>Time Management Plan</a:t>
            </a:r>
            <a:r>
              <a:rPr sz="3200" dirty="0" smtClean="0">
                <a:ln>
                  <a:noFill/>
                </a:ln>
                <a:solidFill>
                  <a:schemeClr val="accent6">
                    <a:tint val="1000"/>
                  </a:schemeClr>
                </a:solidFill>
                <a:latin typeface="Century Schoolbook" pitchFamily="18" charset="0"/>
                <a:ea typeface="ＭＳ Ｐゴシック" charset="-128"/>
              </a:rPr>
              <a:t/>
            </a:r>
            <a:br>
              <a:rPr sz="3200" dirty="0" smtClean="0">
                <a:ln>
                  <a:noFill/>
                </a:ln>
                <a:solidFill>
                  <a:schemeClr val="accent6">
                    <a:tint val="1000"/>
                  </a:schemeClr>
                </a:solidFill>
                <a:latin typeface="Century Schoolbook" pitchFamily="18" charset="0"/>
                <a:ea typeface="ＭＳ Ｐゴシック" charset="-128"/>
              </a:rPr>
            </a:br>
            <a:endParaRPr sz="3200" i="1" dirty="0" smtClean="0">
              <a:ln>
                <a:noFill/>
              </a:ln>
              <a:solidFill>
                <a:srgbClr val="008000"/>
              </a:solidFill>
              <a:latin typeface="Century Schoolbook" pitchFamily="18" charset="0"/>
              <a:ea typeface="ＭＳ Ｐゴシック" charset="-128"/>
            </a:endParaRPr>
          </a:p>
        </p:txBody>
      </p:sp>
      <p:graphicFrame>
        <p:nvGraphicFramePr>
          <p:cNvPr id="48230" name="Object 102"/>
          <p:cNvGraphicFramePr>
            <a:graphicFrameLocks noGrp="1"/>
          </p:cNvGraphicFramePr>
          <p:nvPr>
            <p:ph idx="1"/>
          </p:nvPr>
        </p:nvGraphicFramePr>
        <p:xfrm>
          <a:off x="290513" y="1935163"/>
          <a:ext cx="8548687" cy="4022725"/>
        </p:xfrm>
        <a:graphic>
          <a:graphicData uri="http://schemas.openxmlformats.org/presentationml/2006/ole">
            <p:oleObj spid="_x0000_s48230" name="Worksheet" r:id="rId4" imgW="8419996" imgH="3962355" progId="Excel.Sheet.8">
              <p:embed/>
            </p:oleObj>
          </a:graphicData>
        </a:graphic>
      </p:graphicFrame>
      <p:sp>
        <p:nvSpPr>
          <p:cNvPr id="4823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9531702-5BE7-4C69-884A-704C5A5EFB7F}" type="slidenum">
              <a:rPr lang="en-US" smtClean="0"/>
              <a:pPr/>
              <a:t>13</a:t>
            </a:fld>
            <a:endParaRPr lang="en-US" smtClean="0"/>
          </a:p>
        </p:txBody>
      </p:sp>
      <p:sp>
        <p:nvSpPr>
          <p:cNvPr id="48181" name="Title 1"/>
          <p:cNvSpPr>
            <a:spLocks/>
          </p:cNvSpPr>
          <p:nvPr/>
        </p:nvSpPr>
        <p:spPr bwMode="auto">
          <a:xfrm>
            <a:off x="762000" y="809625"/>
            <a:ext cx="7848600" cy="838200"/>
          </a:xfrm>
          <a:prstGeom prst="rect">
            <a:avLst/>
          </a:prstGeom>
          <a:noFill/>
          <a:ln w="9525">
            <a:noFill/>
            <a:miter lim="800000"/>
            <a:headEnd/>
            <a:tailEnd/>
          </a:ln>
        </p:spPr>
        <p:txBody>
          <a:bodyPr anchor="ctr"/>
          <a:lstStyle/>
          <a:p>
            <a:pPr algn="ctr">
              <a:defRPr/>
            </a:pPr>
            <a:r>
              <a:rPr lang="en-US" sz="2400" b="1" dirty="0">
                <a:solidFill>
                  <a:schemeClr val="tx1"/>
                </a:solidFill>
                <a:latin typeface="Corbel" pitchFamily="34" charset="0"/>
                <a:ea typeface="MS PGothic"/>
                <a:cs typeface="MS PGothic"/>
              </a:rPr>
              <a:t>Business Schedule for a Typical Week </a:t>
            </a:r>
            <a:r>
              <a:rPr lang="en-US" sz="2400" b="1" dirty="0">
                <a:solidFill>
                  <a:schemeClr val="tx2">
                    <a:lumMod val="75000"/>
                  </a:schemeClr>
                </a:solidFill>
                <a:latin typeface="Corbel" pitchFamily="34" charset="0"/>
                <a:ea typeface="MS PGothic"/>
                <a:cs typeface="MS PGothic"/>
              </a:rPr>
              <a:t>(168 hours)</a:t>
            </a:r>
            <a:endParaRPr lang="en-US" sz="2400" b="1" i="1" dirty="0">
              <a:solidFill>
                <a:schemeClr val="tx2">
                  <a:lumMod val="75000"/>
                </a:schemeClr>
              </a:solidFill>
              <a:latin typeface="Corbel" pitchFamily="34" charset="0"/>
              <a:ea typeface="MS PGothic"/>
              <a:cs typeface="MS PGothic"/>
            </a:endParaRPr>
          </a:p>
        </p:txBody>
      </p:sp>
      <p:pic>
        <p:nvPicPr>
          <p:cNvPr id="48234" name="Picture 5" descr="NFTE_SmallTagLock_PantoneC.jpg"/>
          <p:cNvPicPr>
            <a:picLocks noChangeAspect="1"/>
          </p:cNvPicPr>
          <p:nvPr/>
        </p:nvPicPr>
        <p:blipFill>
          <a:blip r:embed="rId5"/>
          <a:srcRect/>
          <a:stretch>
            <a:fillRect/>
          </a:stretch>
        </p:blipFill>
        <p:spPr bwMode="auto">
          <a:xfrm>
            <a:off x="152400" y="6019800"/>
            <a:ext cx="1447800" cy="720725"/>
          </a:xfrm>
          <a:prstGeom prst="rect">
            <a:avLst/>
          </a:prstGeom>
          <a:noFill/>
          <a:ln w="9525">
            <a:noFill/>
            <a:miter lim="800000"/>
            <a:headEnd/>
            <a:tailEnd/>
          </a:ln>
        </p:spPr>
      </p:pic>
      <p:pic>
        <p:nvPicPr>
          <p:cNvPr id="48235" name="Picture 6"/>
          <p:cNvPicPr>
            <a:picLocks noChangeAspect="1"/>
          </p:cNvPicPr>
          <p:nvPr/>
        </p:nvPicPr>
        <p:blipFill>
          <a:blip r:embed="rId6"/>
          <a:srcRect/>
          <a:stretch>
            <a:fillRect/>
          </a:stretch>
        </p:blipFill>
        <p:spPr bwMode="auto">
          <a:xfrm>
            <a:off x="7620000" y="304800"/>
            <a:ext cx="1320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82550" y="228600"/>
            <a:ext cx="7391400" cy="990600"/>
          </a:xfrm>
        </p:spPr>
        <p:txBody>
          <a:bodyPr wrap="square" numCol="1" anchorCtr="0" compatLnSpc="1">
            <a:prstTxWarp prst="textNoShape">
              <a:avLst/>
            </a:prstTxWarp>
            <a:noAutofit/>
          </a:bodyPr>
          <a:lstStyle/>
          <a:p>
            <a:pPr eaLnBrk="1" hangingPunct="1">
              <a:defRPr/>
            </a:pPr>
            <a:r>
              <a:rPr lang="en-US" sz="3200" dirty="0" smtClean="0">
                <a:ln>
                  <a:noFill/>
                </a:ln>
                <a:solidFill>
                  <a:schemeClr val="tx2">
                    <a:lumMod val="75000"/>
                  </a:schemeClr>
                </a:solidFill>
                <a:latin typeface="Century Schoolbook" pitchFamily="18" charset="0"/>
                <a:ea typeface="MS PGothic"/>
                <a:cs typeface="MS PGothic"/>
              </a:rPr>
              <a:t>Monthly Sales Projections </a:t>
            </a:r>
            <a:r>
              <a:rPr lang="en-US" sz="3200" i="1" dirty="0" smtClean="0">
                <a:ln>
                  <a:noFill/>
                </a:ln>
                <a:latin typeface="Century Schoolbook" pitchFamily="18" charset="0"/>
                <a:ea typeface="MS PGothic"/>
                <a:cs typeface="MS PGothic"/>
              </a:rPr>
              <a:t/>
            </a:r>
            <a:br>
              <a:rPr lang="en-US" sz="3200" i="1" dirty="0" smtClean="0">
                <a:ln>
                  <a:noFill/>
                </a:ln>
                <a:latin typeface="Century Schoolbook" pitchFamily="18" charset="0"/>
                <a:ea typeface="MS PGothic"/>
                <a:cs typeface="MS PGothic"/>
              </a:rPr>
            </a:br>
            <a:endParaRPr lang="en-US" sz="3200" i="1" dirty="0" smtClean="0">
              <a:ln>
                <a:noFill/>
              </a:ln>
              <a:solidFill>
                <a:srgbClr val="008000"/>
              </a:solidFill>
              <a:latin typeface="Century Schoolbook" pitchFamily="18" charset="0"/>
              <a:ea typeface="MS PGothic"/>
              <a:cs typeface="MS PGothic"/>
            </a:endParaRPr>
          </a:p>
        </p:txBody>
      </p:sp>
      <p:graphicFrame>
        <p:nvGraphicFramePr>
          <p:cNvPr id="50279" name="Object 103"/>
          <p:cNvGraphicFramePr>
            <a:graphicFrameLocks noGrp="1" noChangeAspect="1"/>
          </p:cNvGraphicFramePr>
          <p:nvPr>
            <p:ph idx="1"/>
          </p:nvPr>
        </p:nvGraphicFramePr>
        <p:xfrm>
          <a:off x="541338" y="955675"/>
          <a:ext cx="7950200" cy="3700463"/>
        </p:xfrm>
        <a:graphic>
          <a:graphicData uri="http://schemas.openxmlformats.org/presentationml/2006/ole">
            <p:oleObj spid="_x0000_s50279" name="Worksheet" r:id="rId4" imgW="7286514" imgH="3390906" progId="Excel.Sheet.8">
              <p:embed/>
            </p:oleObj>
          </a:graphicData>
        </a:graphic>
      </p:graphicFrame>
      <p:sp>
        <p:nvSpPr>
          <p:cNvPr id="5028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E344355-108F-4093-AECB-0EFEBF812844}" type="slidenum">
              <a:rPr lang="en-US" smtClean="0"/>
              <a:pPr/>
              <a:t>14</a:t>
            </a:fld>
            <a:endParaRPr lang="en-US" smtClean="0"/>
          </a:p>
        </p:txBody>
      </p:sp>
      <p:grpSp>
        <p:nvGrpSpPr>
          <p:cNvPr id="21515" name="Text Box 11"/>
          <p:cNvGrpSpPr>
            <a:grpSpLocks/>
          </p:cNvGrpSpPr>
          <p:nvPr/>
        </p:nvGrpSpPr>
        <p:grpSpPr bwMode="auto">
          <a:xfrm>
            <a:off x="4267200" y="5224463"/>
            <a:ext cx="1987550" cy="1408112"/>
            <a:chOff x="2688" y="3291"/>
            <a:chExt cx="1252" cy="887"/>
          </a:xfrm>
        </p:grpSpPr>
        <p:pic>
          <p:nvPicPr>
            <p:cNvPr id="50282" name="Text Box 11"/>
            <p:cNvPicPr>
              <a:picLocks noChangeArrowheads="1"/>
            </p:cNvPicPr>
            <p:nvPr/>
          </p:nvPicPr>
          <p:blipFill>
            <a:blip r:embed="rId5"/>
            <a:srcRect/>
            <a:stretch>
              <a:fillRect/>
            </a:stretch>
          </p:blipFill>
          <p:spPr bwMode="auto">
            <a:xfrm>
              <a:off x="2688" y="3291"/>
              <a:ext cx="1252" cy="887"/>
            </a:xfrm>
            <a:prstGeom prst="rect">
              <a:avLst/>
            </a:prstGeom>
            <a:noFill/>
          </p:spPr>
        </p:pic>
        <p:sp>
          <p:nvSpPr>
            <p:cNvPr id="50283" name="Text Box 107"/>
            <p:cNvSpPr txBox="1">
              <a:spLocks noChangeArrowheads="1"/>
            </p:cNvSpPr>
            <p:nvPr/>
          </p:nvSpPr>
          <p:spPr bwMode="auto">
            <a:xfrm>
              <a:off x="2736" y="3357"/>
              <a:ext cx="1157" cy="748"/>
            </a:xfrm>
            <a:prstGeom prst="rect">
              <a:avLst/>
            </a:prstGeom>
            <a:solidFill>
              <a:srgbClr val="B60404"/>
            </a:solidFill>
            <a:ln w="9525">
              <a:noFill/>
              <a:miter lim="800000"/>
              <a:headEnd/>
              <a:tailEnd/>
            </a:ln>
          </p:spPr>
          <p:txBody>
            <a:bodyPr>
              <a:spAutoFit/>
            </a:bodyPr>
            <a:lstStyle/>
            <a:p>
              <a:pPr algn="ctr"/>
              <a:r>
                <a:rPr lang="en-US" sz="2400" b="1">
                  <a:latin typeface="Tw Cen MT" pitchFamily="34" charset="0"/>
                  <a:ea typeface="MS PGothic"/>
                  <a:cs typeface="MS PGothic"/>
                </a:rPr>
                <a:t>Total Units</a:t>
              </a:r>
            </a:p>
            <a:p>
              <a:endParaRPr lang="en-US" sz="2400" b="1">
                <a:latin typeface="Tw Cen MT" pitchFamily="34" charset="0"/>
                <a:ea typeface="MS PGothic"/>
                <a:cs typeface="MS PGothic"/>
              </a:endParaRPr>
            </a:p>
            <a:p>
              <a:pPr algn="ctr"/>
              <a:r>
                <a:rPr lang="en-US" sz="2400">
                  <a:solidFill>
                    <a:srgbClr val="FFFFFF"/>
                  </a:solidFill>
                  <a:latin typeface="Tw Cen MT" pitchFamily="34" charset="0"/>
                </a:rPr>
                <a:t>4240</a:t>
              </a:r>
            </a:p>
          </p:txBody>
        </p:sp>
      </p:grpSp>
      <p:sp>
        <p:nvSpPr>
          <p:cNvPr id="50285" name="Text Box 16"/>
          <p:cNvSpPr txBox="1">
            <a:spLocks noChangeArrowheads="1"/>
          </p:cNvSpPr>
          <p:nvPr/>
        </p:nvSpPr>
        <p:spPr bwMode="auto">
          <a:xfrm>
            <a:off x="7086600" y="2971800"/>
            <a:ext cx="1371600" cy="366713"/>
          </a:xfrm>
          <a:prstGeom prst="rect">
            <a:avLst/>
          </a:prstGeom>
          <a:noFill/>
          <a:ln w="9525">
            <a:noFill/>
            <a:miter lim="800000"/>
            <a:headEnd/>
            <a:tailEnd/>
          </a:ln>
        </p:spPr>
        <p:txBody>
          <a:bodyPr>
            <a:spAutoFit/>
          </a:bodyPr>
          <a:lstStyle/>
          <a:p>
            <a:pPr>
              <a:spcBef>
                <a:spcPct val="50000"/>
              </a:spcBef>
            </a:pPr>
            <a:endParaRPr lang="en-US" sz="1800">
              <a:solidFill>
                <a:schemeClr val="tx1"/>
              </a:solidFill>
            </a:endParaRPr>
          </a:p>
        </p:txBody>
      </p:sp>
      <p:grpSp>
        <p:nvGrpSpPr>
          <p:cNvPr id="14" name="TextBox 13"/>
          <p:cNvGrpSpPr>
            <a:grpSpLocks/>
          </p:cNvGrpSpPr>
          <p:nvPr/>
        </p:nvGrpSpPr>
        <p:grpSpPr bwMode="auto">
          <a:xfrm>
            <a:off x="6254750" y="5224463"/>
            <a:ext cx="2108200" cy="1401762"/>
            <a:chOff x="3940" y="3291"/>
            <a:chExt cx="1328" cy="883"/>
          </a:xfrm>
        </p:grpSpPr>
        <p:pic>
          <p:nvPicPr>
            <p:cNvPr id="50286" name="TextBox 13"/>
            <p:cNvPicPr>
              <a:picLocks noChangeArrowheads="1"/>
            </p:cNvPicPr>
            <p:nvPr/>
          </p:nvPicPr>
          <p:blipFill>
            <a:blip r:embed="rId6"/>
            <a:srcRect/>
            <a:stretch>
              <a:fillRect/>
            </a:stretch>
          </p:blipFill>
          <p:spPr bwMode="auto">
            <a:xfrm>
              <a:off x="3940" y="3291"/>
              <a:ext cx="1328" cy="883"/>
            </a:xfrm>
            <a:prstGeom prst="rect">
              <a:avLst/>
            </a:prstGeom>
            <a:noFill/>
          </p:spPr>
        </p:pic>
        <p:sp>
          <p:nvSpPr>
            <p:cNvPr id="50287" name="Text Box 111"/>
            <p:cNvSpPr txBox="1">
              <a:spLocks noChangeArrowheads="1"/>
            </p:cNvSpPr>
            <p:nvPr/>
          </p:nvSpPr>
          <p:spPr bwMode="auto">
            <a:xfrm>
              <a:off x="4032" y="3354"/>
              <a:ext cx="1152" cy="748"/>
            </a:xfrm>
            <a:prstGeom prst="rect">
              <a:avLst/>
            </a:prstGeom>
            <a:solidFill>
              <a:srgbClr val="B60404"/>
            </a:solidFill>
            <a:ln w="9525">
              <a:noFill/>
              <a:miter lim="800000"/>
              <a:headEnd/>
              <a:tailEnd/>
            </a:ln>
          </p:spPr>
          <p:txBody>
            <a:bodyPr>
              <a:spAutoFit/>
            </a:bodyPr>
            <a:lstStyle/>
            <a:p>
              <a:pPr algn="ctr"/>
              <a:r>
                <a:rPr lang="en-US" sz="2400">
                  <a:latin typeface="Tw Cen MT" pitchFamily="34" charset="0"/>
                  <a:ea typeface="MS PGothic"/>
                  <a:cs typeface="MS PGothic"/>
                </a:rPr>
                <a:t>Full Capacity</a:t>
              </a:r>
            </a:p>
            <a:p>
              <a:endParaRPr lang="en-US" sz="2400">
                <a:latin typeface="Tw Cen MT" pitchFamily="34" charset="0"/>
                <a:ea typeface="MS PGothic"/>
                <a:cs typeface="MS PGothic"/>
              </a:endParaRPr>
            </a:p>
            <a:p>
              <a:pPr algn="ctr"/>
              <a:r>
                <a:rPr lang="en-US" sz="2400">
                  <a:solidFill>
                    <a:srgbClr val="FFFFFF"/>
                  </a:solidFill>
                  <a:latin typeface="Tw Cen MT" pitchFamily="34" charset="0"/>
                </a:rPr>
                <a:t>8640</a:t>
              </a:r>
            </a:p>
          </p:txBody>
        </p:sp>
      </p:grpSp>
      <p:pic>
        <p:nvPicPr>
          <p:cNvPr id="50289" name="Picture 12" descr="NFTE_SmallTagLock_PantoneC.jpg"/>
          <p:cNvPicPr>
            <a:picLocks noChangeAspect="1"/>
          </p:cNvPicPr>
          <p:nvPr/>
        </p:nvPicPr>
        <p:blipFill>
          <a:blip r:embed="rId7"/>
          <a:srcRect/>
          <a:stretch>
            <a:fillRect/>
          </a:stretch>
        </p:blipFill>
        <p:spPr bwMode="auto">
          <a:xfrm>
            <a:off x="152400" y="6019800"/>
            <a:ext cx="1447800" cy="720725"/>
          </a:xfrm>
          <a:prstGeom prst="rect">
            <a:avLst/>
          </a:prstGeom>
          <a:noFill/>
          <a:ln w="9525">
            <a:noFill/>
            <a:miter lim="800000"/>
            <a:headEnd/>
            <a:tailEnd/>
          </a:ln>
        </p:spPr>
      </p:pic>
      <p:grpSp>
        <p:nvGrpSpPr>
          <p:cNvPr id="50240" name="TextBox 1"/>
          <p:cNvGrpSpPr>
            <a:grpSpLocks/>
          </p:cNvGrpSpPr>
          <p:nvPr/>
        </p:nvGrpSpPr>
        <p:grpSpPr bwMode="auto">
          <a:xfrm>
            <a:off x="2054225" y="5224463"/>
            <a:ext cx="2163763" cy="1408112"/>
            <a:chOff x="1294" y="3291"/>
            <a:chExt cx="1363" cy="887"/>
          </a:xfrm>
        </p:grpSpPr>
        <p:pic>
          <p:nvPicPr>
            <p:cNvPr id="50290" name="TextBox 1"/>
            <p:cNvPicPr>
              <a:picLocks noChangeArrowheads="1"/>
            </p:cNvPicPr>
            <p:nvPr/>
          </p:nvPicPr>
          <p:blipFill>
            <a:blip r:embed="rId8"/>
            <a:srcRect/>
            <a:stretch>
              <a:fillRect/>
            </a:stretch>
          </p:blipFill>
          <p:spPr bwMode="auto">
            <a:xfrm>
              <a:off x="1294" y="3291"/>
              <a:ext cx="1363" cy="887"/>
            </a:xfrm>
            <a:prstGeom prst="rect">
              <a:avLst/>
            </a:prstGeom>
            <a:noFill/>
          </p:spPr>
        </p:pic>
        <p:sp>
          <p:nvSpPr>
            <p:cNvPr id="50291" name="Text Box 115"/>
            <p:cNvSpPr txBox="1">
              <a:spLocks noChangeArrowheads="1"/>
            </p:cNvSpPr>
            <p:nvPr/>
          </p:nvSpPr>
          <p:spPr bwMode="auto">
            <a:xfrm>
              <a:off x="1344" y="3357"/>
              <a:ext cx="1267" cy="748"/>
            </a:xfrm>
            <a:prstGeom prst="rect">
              <a:avLst/>
            </a:prstGeom>
            <a:solidFill>
              <a:srgbClr val="B60404"/>
            </a:solidFill>
            <a:ln w="9525">
              <a:noFill/>
              <a:miter lim="800000"/>
              <a:headEnd/>
              <a:tailEnd/>
            </a:ln>
          </p:spPr>
          <p:txBody>
            <a:bodyPr>
              <a:spAutoFit/>
            </a:bodyPr>
            <a:lstStyle/>
            <a:p>
              <a:pPr algn="ctr"/>
              <a:r>
                <a:rPr lang="en-US" sz="2400">
                  <a:solidFill>
                    <a:srgbClr val="F2F2F2"/>
                  </a:solidFill>
                  <a:latin typeface="Tw Cen MT" pitchFamily="34" charset="0"/>
                </a:rPr>
                <a:t>Break Even Units </a:t>
              </a:r>
            </a:p>
            <a:p>
              <a:pPr algn="ctr"/>
              <a:endParaRPr lang="en-US" sz="2400">
                <a:solidFill>
                  <a:srgbClr val="F2F2F2"/>
                </a:solidFill>
                <a:latin typeface="Tw Cen MT" pitchFamily="34" charset="0"/>
              </a:endParaRPr>
            </a:p>
          </p:txBody>
        </p:sp>
      </p:grpSp>
      <p:sp>
        <p:nvSpPr>
          <p:cNvPr id="2" name="TextBox 1"/>
          <p:cNvSpPr txBox="1"/>
          <p:nvPr/>
        </p:nvSpPr>
        <p:spPr>
          <a:xfrm>
            <a:off x="2590800" y="6091238"/>
            <a:ext cx="1676400" cy="461962"/>
          </a:xfrm>
          <a:prstGeom prst="rect">
            <a:avLst/>
          </a:prstGeom>
          <a:noFill/>
        </p:spPr>
        <p:txBody>
          <a:bodyPr>
            <a:spAutoFit/>
          </a:bodyPr>
          <a:lstStyle/>
          <a:p>
            <a:pPr algn="ctr">
              <a:defRPr/>
            </a:pPr>
            <a:r>
              <a:rPr lang="en-US" sz="2400" dirty="0">
                <a:latin typeface="+mj-lt"/>
              </a:rPr>
              <a:t>92</a:t>
            </a:r>
          </a:p>
        </p:txBody>
      </p:sp>
      <p:pic>
        <p:nvPicPr>
          <p:cNvPr id="50294" name="Picture 10"/>
          <p:cNvPicPr>
            <a:picLocks noChangeAspect="1"/>
          </p:cNvPicPr>
          <p:nvPr/>
        </p:nvPicPr>
        <p:blipFill>
          <a:blip r:embed="rId9"/>
          <a:srcRect/>
          <a:stretch>
            <a:fillRect/>
          </a:stretch>
        </p:blipFill>
        <p:spPr bwMode="auto">
          <a:xfrm>
            <a:off x="8077200" y="76200"/>
            <a:ext cx="9144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descr="NFTE_SmallTagLock_PantoneC.jpg"/>
          <p:cNvPicPr>
            <a:picLocks noChangeAspect="1"/>
          </p:cNvPicPr>
          <p:nvPr/>
        </p:nvPicPr>
        <p:blipFill>
          <a:blip r:embed="rId3"/>
          <a:srcRect/>
          <a:stretch>
            <a:fillRect/>
          </a:stretch>
        </p:blipFill>
        <p:spPr bwMode="auto">
          <a:xfrm>
            <a:off x="152400" y="6019800"/>
            <a:ext cx="1447800" cy="720725"/>
          </a:xfrm>
          <a:prstGeom prst="rect">
            <a:avLst/>
          </a:prstGeom>
          <a:noFill/>
          <a:ln w="9525">
            <a:noFill/>
            <a:miter lim="800000"/>
            <a:headEnd/>
            <a:tailEnd/>
          </a:ln>
        </p:spPr>
      </p:pic>
      <p:sp>
        <p:nvSpPr>
          <p:cNvPr id="24578" name="Title 1"/>
          <p:cNvSpPr>
            <a:spLocks noGrp="1"/>
          </p:cNvSpPr>
          <p:nvPr>
            <p:ph type="title"/>
          </p:nvPr>
        </p:nvSpPr>
        <p:spPr/>
        <p:txBody>
          <a:bodyPr wrap="square" numCol="1" anchorCtr="0" compatLnSpc="1">
            <a:prstTxWarp prst="textNoShape">
              <a:avLst/>
            </a:prstTxWarp>
          </a:bodyPr>
          <a:lstStyle/>
          <a:p>
            <a:pPr eaLnBrk="1" hangingPunct="1">
              <a:defRPr/>
            </a:pPr>
            <a:r>
              <a:rPr lang="en-US" sz="3200" dirty="0" smtClean="0">
                <a:ln>
                  <a:noFill/>
                </a:ln>
                <a:solidFill>
                  <a:schemeClr val="tx2">
                    <a:lumMod val="75000"/>
                  </a:schemeClr>
                </a:solidFill>
                <a:latin typeface="Century Schoolbook" pitchFamily="18" charset="0"/>
                <a:ea typeface="MS PGothic"/>
                <a:cs typeface="MS PGothic"/>
              </a:rPr>
              <a:t>Projected Yearly Income Statement  </a:t>
            </a:r>
            <a:br>
              <a:rPr lang="en-US" sz="3200" dirty="0" smtClean="0">
                <a:ln>
                  <a:noFill/>
                </a:ln>
                <a:solidFill>
                  <a:schemeClr val="tx2">
                    <a:lumMod val="75000"/>
                  </a:schemeClr>
                </a:solidFill>
                <a:latin typeface="Century Schoolbook" pitchFamily="18" charset="0"/>
                <a:ea typeface="MS PGothic"/>
                <a:cs typeface="MS PGothic"/>
              </a:rPr>
            </a:br>
            <a:endParaRPr lang="en-US" sz="3200" i="1" dirty="0" smtClean="0">
              <a:ln>
                <a:noFill/>
              </a:ln>
              <a:solidFill>
                <a:schemeClr val="tx2">
                  <a:lumMod val="75000"/>
                </a:schemeClr>
              </a:solidFill>
              <a:latin typeface="Century Schoolbook" pitchFamily="18" charset="0"/>
              <a:ea typeface="MS PGothic"/>
              <a:cs typeface="MS PGothic"/>
            </a:endParaRPr>
          </a:p>
        </p:txBody>
      </p:sp>
      <p:graphicFrame>
        <p:nvGraphicFramePr>
          <p:cNvPr id="52273" name="Group 49"/>
          <p:cNvGraphicFramePr>
            <a:graphicFrameLocks noGrp="1"/>
          </p:cNvGraphicFramePr>
          <p:nvPr>
            <p:ph idx="1"/>
          </p:nvPr>
        </p:nvGraphicFramePr>
        <p:xfrm>
          <a:off x="381000" y="1295400"/>
          <a:ext cx="8382000" cy="4387850"/>
        </p:xfrm>
        <a:graphic>
          <a:graphicData uri="http://schemas.openxmlformats.org/drawingml/2006/table">
            <a:tbl>
              <a:tblPr>
                <a:tableStyleId>{9DCAF9ED-07DC-4A11-8D7F-57B35C25682E}</a:tableStyleId>
              </a:tblPr>
              <a:tblGrid>
                <a:gridCol w="4191000"/>
                <a:gridCol w="4191000"/>
              </a:tblGrid>
              <a:tr h="3206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solidFill>
                            <a:schemeClr val="bg1"/>
                          </a:solidFill>
                          <a:effectLst/>
                        </a:rPr>
                        <a:t>Selling Price Per Unit</a:t>
                      </a:r>
                      <a:endParaRPr kumimoji="0" lang="en-US" sz="1500" b="0" i="0" u="none" strike="noStrike" cap="none" normalizeH="0" baseline="0" dirty="0" smtClean="0">
                        <a:ln>
                          <a:noFill/>
                        </a:ln>
                        <a:solidFill>
                          <a:schemeClr val="bg1"/>
                        </a:solidFill>
                        <a:effectLst/>
                        <a:latin typeface="Myriad Web Pro"/>
                        <a:ea typeface="MS PGothic"/>
                        <a:cs typeface="MS PGothic"/>
                      </a:endParaRPr>
                    </a:p>
                  </a:txBody>
                  <a:tcPr marT="45726" marB="45726" horzOverflow="overflow">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solidFill>
                            <a:schemeClr val="bg1"/>
                          </a:solidFill>
                          <a:effectLst/>
                        </a:rPr>
                        <a:t>$26.25</a:t>
                      </a:r>
                      <a:endParaRPr kumimoji="0" lang="en-US" sz="1500" b="0" i="0" u="none" strike="noStrike" cap="none" normalizeH="0" baseline="0" dirty="0" smtClean="0">
                        <a:ln>
                          <a:noFill/>
                        </a:ln>
                        <a:solidFill>
                          <a:schemeClr val="bg1"/>
                        </a:solidFill>
                        <a:effectLst/>
                        <a:latin typeface="Myriad Web Pro"/>
                        <a:ea typeface="MS PGothic"/>
                        <a:cs typeface="MS PGothic"/>
                      </a:endParaRPr>
                    </a:p>
                  </a:txBody>
                  <a:tcPr marT="45726" marB="45726" horzOverflow="overflow">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33972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solidFill>
                            <a:schemeClr val="bg1"/>
                          </a:solidFill>
                          <a:effectLst/>
                        </a:rPr>
                        <a:t># of Units Sold</a:t>
                      </a:r>
                      <a:endParaRPr kumimoji="0" lang="en-US" sz="1500" b="0" i="0" u="none" strike="noStrike" cap="none" normalizeH="0" baseline="0" dirty="0" smtClean="0">
                        <a:ln>
                          <a:noFill/>
                        </a:ln>
                        <a:solidFill>
                          <a:schemeClr val="bg1"/>
                        </a:solidFill>
                        <a:effectLst/>
                        <a:latin typeface="Myriad Web Pro"/>
                        <a:ea typeface="MS PGothic"/>
                        <a:cs typeface="MS PGothic"/>
                      </a:endParaRPr>
                    </a:p>
                  </a:txBody>
                  <a:tcPr marT="45726" marB="45726" horzOverflow="overflow">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solidFill>
                            <a:schemeClr val="bg1"/>
                          </a:solidFill>
                          <a:effectLst/>
                        </a:rPr>
                        <a:t>4,240</a:t>
                      </a:r>
                      <a:endParaRPr kumimoji="0" lang="en-US" sz="1500" b="0" i="0" u="none" strike="noStrike" cap="none" normalizeH="0" baseline="0" dirty="0" smtClean="0">
                        <a:ln>
                          <a:noFill/>
                        </a:ln>
                        <a:solidFill>
                          <a:schemeClr val="bg1"/>
                        </a:solidFill>
                        <a:effectLst/>
                        <a:latin typeface="Myriad Web Pro"/>
                        <a:ea typeface="MS PGothic"/>
                        <a:cs typeface="MS PGothic"/>
                      </a:endParaRPr>
                    </a:p>
                  </a:txBody>
                  <a:tcPr marT="45726" marB="45726" horzOverflow="overflow">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3381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solidFill>
                            <a:schemeClr val="bg1"/>
                          </a:solidFill>
                          <a:effectLst/>
                        </a:rPr>
                        <a:t>Total Sales</a:t>
                      </a:r>
                      <a:endParaRPr kumimoji="0" lang="en-US" sz="1500" b="0" i="0" u="none" strike="noStrike" cap="none" normalizeH="0" baseline="0" dirty="0" smtClean="0">
                        <a:ln>
                          <a:noFill/>
                        </a:ln>
                        <a:solidFill>
                          <a:schemeClr val="bg1"/>
                        </a:solidFill>
                        <a:effectLst/>
                        <a:latin typeface="Myriad Web Pro"/>
                        <a:ea typeface="MS PGothic"/>
                        <a:cs typeface="MS PGothic"/>
                      </a:endParaRPr>
                    </a:p>
                  </a:txBody>
                  <a:tcPr marT="45726" marB="45726" horzOverflow="overflow">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solidFill>
                            <a:schemeClr val="bg1"/>
                          </a:solidFill>
                          <a:effectLst/>
                        </a:rPr>
                        <a:t>$111,300.00</a:t>
                      </a:r>
                      <a:endParaRPr kumimoji="0" lang="en-US" sz="1500" b="0" i="0" u="none" strike="noStrike" cap="none" normalizeH="0" baseline="0" dirty="0" smtClean="0">
                        <a:ln>
                          <a:noFill/>
                        </a:ln>
                        <a:solidFill>
                          <a:schemeClr val="bg1"/>
                        </a:solidFill>
                        <a:effectLst/>
                        <a:latin typeface="Myriad Web Pro"/>
                        <a:ea typeface="MS PGothic"/>
                        <a:cs typeface="MS PGothic"/>
                      </a:endParaRPr>
                    </a:p>
                  </a:txBody>
                  <a:tcPr marT="45726" marB="45726" horzOverflow="overflow">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39725">
                <a:tc>
                  <a:txBody>
                    <a:bodyPr/>
                    <a:lstStyle/>
                    <a:p>
                      <a:pPr marL="228600" marR="0" lvl="0" indent="0" algn="l"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effectLst/>
                        </a:rPr>
                        <a:t>Total COGS</a:t>
                      </a:r>
                      <a:endParaRPr kumimoji="0" lang="en-US" sz="1500" b="0" i="0" u="none" strike="noStrike" cap="none" normalizeH="0" baseline="0" dirty="0" smtClean="0">
                        <a:ln>
                          <a:noFill/>
                        </a:ln>
                        <a:solidFill>
                          <a:schemeClr val="tx1"/>
                        </a:solidFill>
                        <a:effectLst/>
                        <a:latin typeface="Myriad Web Pro"/>
                        <a:ea typeface="MS PGothic"/>
                        <a:cs typeface="MS PGothic"/>
                      </a:endParaRPr>
                    </a:p>
                  </a:txBody>
                  <a:tcPr marT="45726" marB="45726" horzOverflow="overflow">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effectLst/>
                        </a:rPr>
                        <a:t>$13,356.00</a:t>
                      </a:r>
                      <a:endParaRPr kumimoji="0" lang="en-US" sz="1500" b="0" i="0" u="none" strike="noStrike" cap="none" normalizeH="0" baseline="0" dirty="0" smtClean="0">
                        <a:ln>
                          <a:noFill/>
                        </a:ln>
                        <a:solidFill>
                          <a:schemeClr val="tx1"/>
                        </a:solidFill>
                        <a:effectLst/>
                        <a:latin typeface="Myriad Web Pro"/>
                        <a:ea typeface="MS PGothic"/>
                        <a:cs typeface="MS PGothic"/>
                      </a:endParaRPr>
                    </a:p>
                  </a:txBody>
                  <a:tcPr marT="45726" marB="45726" horzOverflow="overflow">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338138">
                <a:tc>
                  <a:txBody>
                    <a:bodyPr/>
                    <a:lstStyle/>
                    <a:p>
                      <a:pPr marL="404813" marR="0" lvl="0" indent="-176213" algn="l"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effectLst/>
                        </a:rPr>
                        <a:t>Other Variable Costs  </a:t>
                      </a:r>
                      <a:endParaRPr kumimoji="0" lang="en-US" sz="1500" b="0" i="0" u="none" strike="noStrike" cap="none" normalizeH="0" baseline="0" dirty="0" smtClean="0">
                        <a:ln>
                          <a:noFill/>
                        </a:ln>
                        <a:solidFill>
                          <a:schemeClr val="tx1"/>
                        </a:solidFill>
                        <a:effectLst/>
                        <a:latin typeface="Myriad Web Pro"/>
                        <a:ea typeface="MS PGothic"/>
                        <a:cs typeface="MS PGothic"/>
                      </a:endParaRPr>
                    </a:p>
                  </a:txBody>
                  <a:tcPr marT="45726" marB="45726" horzOverflow="overflow">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effectLst/>
                        </a:rPr>
                        <a:t>$0.00</a:t>
                      </a:r>
                      <a:endParaRPr kumimoji="0" lang="en-US" sz="1500" b="0" i="0" u="none" strike="noStrike" cap="none" normalizeH="0" baseline="0" dirty="0" smtClean="0">
                        <a:ln>
                          <a:noFill/>
                        </a:ln>
                        <a:solidFill>
                          <a:schemeClr val="tx1"/>
                        </a:solidFill>
                        <a:effectLst/>
                        <a:latin typeface="Myriad Web Pro"/>
                        <a:ea typeface="MS PGothic"/>
                        <a:cs typeface="MS PGothic"/>
                      </a:endParaRPr>
                    </a:p>
                  </a:txBody>
                  <a:tcPr marT="45726" marB="45726" horzOverflow="overflow">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33972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effectLst/>
                        </a:rPr>
                        <a:t>Total Variable Costs </a:t>
                      </a:r>
                      <a:endParaRPr kumimoji="0" lang="en-US" sz="1500" b="0" i="0" u="none" strike="noStrike" cap="none" normalizeH="0" baseline="0" dirty="0" smtClean="0">
                        <a:ln>
                          <a:noFill/>
                        </a:ln>
                        <a:solidFill>
                          <a:schemeClr val="tx1"/>
                        </a:solidFill>
                        <a:effectLst/>
                        <a:latin typeface="Myriad Web Pro"/>
                        <a:ea typeface="MS PGothic"/>
                        <a:cs typeface="MS PGothic"/>
                      </a:endParaRPr>
                    </a:p>
                  </a:txBody>
                  <a:tcPr marT="45726" marB="45726" horzOverflow="overflow">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effectLst/>
                        </a:rPr>
                        <a:t>$0.00</a:t>
                      </a:r>
                      <a:endParaRPr kumimoji="0" lang="en-US" sz="1500" b="0" i="0" u="none" strike="noStrike" cap="none" normalizeH="0" baseline="0" dirty="0" smtClean="0">
                        <a:ln>
                          <a:noFill/>
                        </a:ln>
                        <a:solidFill>
                          <a:schemeClr val="tx1"/>
                        </a:solidFill>
                        <a:effectLst/>
                        <a:latin typeface="Myriad Web Pro"/>
                        <a:ea typeface="MS PGothic"/>
                        <a:cs typeface="MS PGothic"/>
                      </a:endParaRPr>
                    </a:p>
                  </a:txBody>
                  <a:tcPr marT="45726" marB="45726" horzOverflow="overflow">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3381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solidFill>
                            <a:schemeClr val="bg1"/>
                          </a:solidFill>
                          <a:effectLst/>
                        </a:rPr>
                        <a:t>Gross Profit</a:t>
                      </a:r>
                      <a:endParaRPr kumimoji="0" lang="en-US" sz="1500" b="0" i="0" u="none" strike="noStrike" cap="none" normalizeH="0" baseline="0" dirty="0" smtClean="0">
                        <a:ln>
                          <a:noFill/>
                        </a:ln>
                        <a:solidFill>
                          <a:schemeClr val="bg1"/>
                        </a:solidFill>
                        <a:effectLst/>
                        <a:latin typeface="Myriad Web Pro"/>
                        <a:ea typeface="MS PGothic"/>
                        <a:cs typeface="MS PGothic"/>
                      </a:endParaRPr>
                    </a:p>
                  </a:txBody>
                  <a:tcPr marT="45726" marB="45726" horzOverflow="overflow">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solidFill>
                            <a:schemeClr val="bg1"/>
                          </a:solidFill>
                          <a:effectLst/>
                        </a:rPr>
                        <a:t>$97,944.00</a:t>
                      </a:r>
                      <a:endParaRPr kumimoji="0" lang="en-US" sz="1500" b="0" i="0" u="none" strike="noStrike" cap="none" normalizeH="0" baseline="0" dirty="0" smtClean="0">
                        <a:ln>
                          <a:noFill/>
                        </a:ln>
                        <a:solidFill>
                          <a:schemeClr val="bg1"/>
                        </a:solidFill>
                        <a:effectLst/>
                        <a:latin typeface="Myriad Web Pro"/>
                        <a:ea typeface="MS PGothic"/>
                        <a:cs typeface="MS PGothic"/>
                      </a:endParaRPr>
                    </a:p>
                  </a:txBody>
                  <a:tcPr marT="45726" marB="45726" horzOverflow="overflow">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39725">
                <a:tc>
                  <a:txBody>
                    <a:bodyPr/>
                    <a:lstStyle/>
                    <a:p>
                      <a:pPr marL="228600" marR="0" lvl="0" indent="0" algn="l"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effectLst/>
                        </a:rPr>
                        <a:t>Yearly Fixed Costs</a:t>
                      </a:r>
                      <a:endParaRPr kumimoji="0" lang="en-US" sz="1500" b="0" i="0" u="none" strike="noStrike" cap="none" normalizeH="0" baseline="0" dirty="0" smtClean="0">
                        <a:ln>
                          <a:noFill/>
                        </a:ln>
                        <a:solidFill>
                          <a:schemeClr val="tx1"/>
                        </a:solidFill>
                        <a:effectLst/>
                        <a:latin typeface="Myriad Web Pro"/>
                        <a:ea typeface="MS PGothic"/>
                        <a:cs typeface="MS PGothic"/>
                      </a:endParaRPr>
                    </a:p>
                  </a:txBody>
                  <a:tcPr marT="45726" marB="45726" horzOverflow="overflow">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effectLst/>
                        </a:rPr>
                        <a:t>$47,040.00</a:t>
                      </a:r>
                      <a:endParaRPr kumimoji="0" lang="en-US" sz="1500" b="0" i="0" u="none" strike="noStrike" cap="none" normalizeH="0" baseline="0" dirty="0" smtClean="0">
                        <a:ln>
                          <a:noFill/>
                        </a:ln>
                        <a:solidFill>
                          <a:schemeClr val="tx1"/>
                        </a:solidFill>
                        <a:effectLst/>
                        <a:latin typeface="Myriad Web Pro"/>
                        <a:ea typeface="MS PGothic"/>
                        <a:cs typeface="MS PGothic"/>
                      </a:endParaRPr>
                    </a:p>
                  </a:txBody>
                  <a:tcPr marT="45726" marB="45726" horzOverflow="overflow">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338138">
                <a:tc>
                  <a:txBody>
                    <a:bodyPr/>
                    <a:lstStyle/>
                    <a:p>
                      <a:pPr marL="228600" marR="0" lvl="0" indent="0" algn="l"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effectLst/>
                        </a:rPr>
                        <a:t>Other Costs/Unforeseen</a:t>
                      </a:r>
                      <a:endParaRPr kumimoji="0" lang="en-US" sz="1500" b="0" i="0" u="none" strike="noStrike" cap="none" normalizeH="0" baseline="0" dirty="0" smtClean="0">
                        <a:ln>
                          <a:noFill/>
                        </a:ln>
                        <a:solidFill>
                          <a:schemeClr val="tx1"/>
                        </a:solidFill>
                        <a:effectLst/>
                        <a:latin typeface="Myriad Web Pro"/>
                        <a:ea typeface="MS PGothic"/>
                        <a:cs typeface="MS PGothic"/>
                      </a:endParaRPr>
                    </a:p>
                  </a:txBody>
                  <a:tcPr marT="45726" marB="45726" horzOverflow="overflow">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effectLst/>
                        </a:rPr>
                        <a:t>$5,000.00</a:t>
                      </a:r>
                      <a:endParaRPr kumimoji="0" lang="en-US" sz="1500" b="0" i="0" u="none" strike="noStrike" cap="none" normalizeH="0" baseline="0" dirty="0" smtClean="0">
                        <a:ln>
                          <a:noFill/>
                        </a:ln>
                        <a:solidFill>
                          <a:schemeClr val="tx1"/>
                        </a:solidFill>
                        <a:effectLst/>
                        <a:latin typeface="Myriad Web Pro"/>
                        <a:ea typeface="MS PGothic"/>
                        <a:cs typeface="MS PGothic"/>
                      </a:endParaRPr>
                    </a:p>
                  </a:txBody>
                  <a:tcPr marT="45726" marB="45726" horzOverflow="overflow">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33972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effectLst/>
                        </a:rPr>
                        <a:t>Total Fixed Costs</a:t>
                      </a:r>
                      <a:endParaRPr kumimoji="0" lang="en-US" sz="1500" b="0" i="0" u="none" strike="noStrike" cap="none" normalizeH="0" baseline="0" dirty="0" smtClean="0">
                        <a:ln>
                          <a:noFill/>
                        </a:ln>
                        <a:solidFill>
                          <a:schemeClr val="tx1"/>
                        </a:solidFill>
                        <a:effectLst/>
                        <a:latin typeface="Myriad Web Pro"/>
                        <a:ea typeface="MS PGothic"/>
                        <a:cs typeface="MS PGothic"/>
                      </a:endParaRPr>
                    </a:p>
                  </a:txBody>
                  <a:tcPr marT="45726" marB="45726" horzOverflow="overflow">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effectLst/>
                        </a:rPr>
                        <a:t>$52,040.00</a:t>
                      </a:r>
                      <a:endParaRPr kumimoji="0" lang="en-US" sz="1500" b="0" i="0" u="none" strike="noStrike" cap="none" normalizeH="0" baseline="0" dirty="0" smtClean="0">
                        <a:ln>
                          <a:noFill/>
                        </a:ln>
                        <a:solidFill>
                          <a:schemeClr val="tx1"/>
                        </a:solidFill>
                        <a:effectLst/>
                        <a:latin typeface="Myriad Web Pro"/>
                        <a:ea typeface="MS PGothic"/>
                        <a:cs typeface="MS PGothic"/>
                      </a:endParaRPr>
                    </a:p>
                  </a:txBody>
                  <a:tcPr marT="45726" marB="45726" horzOverflow="overflow">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3381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effectLst/>
                        </a:rPr>
                        <a:t>Profit before Taxes</a:t>
                      </a:r>
                      <a:endParaRPr kumimoji="0" lang="en-US" sz="1500" b="0" i="0" u="none" strike="noStrike" cap="none" normalizeH="0" baseline="0" dirty="0" smtClean="0">
                        <a:ln>
                          <a:noFill/>
                        </a:ln>
                        <a:solidFill>
                          <a:schemeClr val="tx1"/>
                        </a:solidFill>
                        <a:effectLst/>
                        <a:latin typeface="Myriad Web Pro"/>
                        <a:ea typeface="MS PGothic"/>
                        <a:cs typeface="MS PGothic"/>
                      </a:endParaRPr>
                    </a:p>
                  </a:txBody>
                  <a:tcPr marT="45726" marB="45726" horzOverflow="overflow">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effectLst/>
                        </a:rPr>
                        <a:t>$45,904.00</a:t>
                      </a:r>
                      <a:endParaRPr kumimoji="0" lang="en-US" sz="1500" b="0" i="0" u="none" strike="noStrike" cap="none" normalizeH="0" baseline="0" dirty="0" smtClean="0">
                        <a:ln>
                          <a:noFill/>
                        </a:ln>
                        <a:solidFill>
                          <a:schemeClr val="tx1"/>
                        </a:solidFill>
                        <a:effectLst/>
                        <a:latin typeface="Myriad Web Pro"/>
                        <a:ea typeface="MS PGothic"/>
                        <a:cs typeface="MS PGothic"/>
                      </a:endParaRPr>
                    </a:p>
                  </a:txBody>
                  <a:tcPr marT="45726" marB="45726" horzOverflow="overflow">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33972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effectLst/>
                        </a:rPr>
                        <a:t>Less Estimated Taxes @25%</a:t>
                      </a:r>
                      <a:endParaRPr kumimoji="0" lang="en-US" sz="1500" b="0" i="0" u="none" strike="noStrike" cap="none" normalizeH="0" baseline="0" dirty="0" smtClean="0">
                        <a:ln>
                          <a:noFill/>
                        </a:ln>
                        <a:solidFill>
                          <a:schemeClr val="tx1"/>
                        </a:solidFill>
                        <a:effectLst/>
                        <a:latin typeface="Myriad Web Pro"/>
                        <a:ea typeface="MS PGothic"/>
                        <a:cs typeface="MS PGothic"/>
                      </a:endParaRPr>
                    </a:p>
                  </a:txBody>
                  <a:tcPr marT="45726" marB="45726" horzOverflow="overflow">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effectLst/>
                        </a:rPr>
                        <a:t>$11,476.00</a:t>
                      </a:r>
                      <a:endParaRPr kumimoji="0" lang="en-US" sz="1500" b="0" i="0" u="none" strike="noStrike" cap="none" normalizeH="0" baseline="0" dirty="0" smtClean="0">
                        <a:ln>
                          <a:noFill/>
                        </a:ln>
                        <a:solidFill>
                          <a:schemeClr val="tx1"/>
                        </a:solidFill>
                        <a:effectLst/>
                        <a:latin typeface="Myriad Web Pro"/>
                        <a:ea typeface="MS PGothic"/>
                        <a:cs typeface="MS PGothic"/>
                      </a:endParaRPr>
                    </a:p>
                  </a:txBody>
                  <a:tcPr marT="45726" marB="45726" horzOverflow="overflow">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3381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solidFill>
                            <a:schemeClr val="bg1"/>
                          </a:solidFill>
                          <a:effectLst/>
                        </a:rPr>
                        <a:t>Net Profit </a:t>
                      </a:r>
                      <a:endParaRPr kumimoji="0" lang="en-US" sz="1500" b="0" i="0" u="none" strike="noStrike" cap="none" normalizeH="0" baseline="0" dirty="0" smtClean="0">
                        <a:ln>
                          <a:noFill/>
                        </a:ln>
                        <a:solidFill>
                          <a:schemeClr val="bg1"/>
                        </a:solidFill>
                        <a:effectLst/>
                        <a:latin typeface="Myriad Web Pro"/>
                        <a:ea typeface="MS PGothic"/>
                        <a:cs typeface="MS PGothic"/>
                      </a:endParaRPr>
                    </a:p>
                  </a:txBody>
                  <a:tcPr marT="45726" marB="45726" horzOverflow="overflow">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u="none" strike="noStrike" cap="none" normalizeH="0" baseline="0" dirty="0" smtClean="0">
                          <a:ln>
                            <a:noFill/>
                          </a:ln>
                          <a:solidFill>
                            <a:schemeClr val="bg1"/>
                          </a:solidFill>
                          <a:effectLst/>
                        </a:rPr>
                        <a:t>$34,428.00</a:t>
                      </a:r>
                      <a:endParaRPr kumimoji="0" lang="en-US" sz="1500" b="0" i="0" u="none" strike="noStrike" cap="none" normalizeH="0" baseline="0" dirty="0" smtClean="0">
                        <a:ln>
                          <a:noFill/>
                        </a:ln>
                        <a:solidFill>
                          <a:schemeClr val="bg1"/>
                        </a:solidFill>
                        <a:effectLst/>
                        <a:latin typeface="Myriad Web Pro"/>
                        <a:ea typeface="MS PGothic"/>
                        <a:cs typeface="MS PGothic"/>
                      </a:endParaRPr>
                    </a:p>
                  </a:txBody>
                  <a:tcPr marT="45726" marB="45726" horzOverflow="overflow">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sp>
        <p:nvSpPr>
          <p:cNvPr id="5227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0799839-A5D4-452F-8C1D-758C08123F75}" type="slidenum">
              <a:rPr lang="en-US" smtClean="0">
                <a:solidFill>
                  <a:schemeClr val="tx1"/>
                </a:solidFill>
              </a:rPr>
              <a:pPr/>
              <a:t>15</a:t>
            </a:fld>
            <a:endParaRPr lang="en-US"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1"/>
          <p:cNvSpPr>
            <a:spLocks noGrp="1"/>
          </p:cNvSpPr>
          <p:nvPr>
            <p:ph type="title"/>
          </p:nvPr>
        </p:nvSpPr>
        <p:spPr>
          <a:xfrm>
            <a:off x="292100" y="241300"/>
            <a:ext cx="7756525" cy="1054100"/>
          </a:xfrm>
        </p:spPr>
        <p:txBody>
          <a:bodyPr wrap="square" numCol="1" anchorCtr="0" compatLnSpc="1">
            <a:prstTxWarp prst="textNoShape">
              <a:avLst/>
            </a:prstTxWarp>
            <a:noAutofit/>
          </a:bodyPr>
          <a:lstStyle/>
          <a:p>
            <a:pPr eaLnBrk="1" hangingPunct="1">
              <a:defRPr/>
            </a:pPr>
            <a:r>
              <a:rPr lang="en-US" sz="3200" dirty="0" smtClean="0">
                <a:ln>
                  <a:noFill/>
                </a:ln>
                <a:solidFill>
                  <a:schemeClr val="tx2">
                    <a:lumMod val="75000"/>
                  </a:schemeClr>
                </a:solidFill>
                <a:latin typeface="Century Schoolbook" pitchFamily="18" charset="0"/>
                <a:ea typeface="MS PGothic"/>
                <a:cs typeface="MS PGothic"/>
              </a:rPr>
              <a:t>Return</a:t>
            </a:r>
            <a:r>
              <a:rPr lang="en-US" sz="3200" dirty="0" smtClean="0">
                <a:ln>
                  <a:noFill/>
                </a:ln>
                <a:latin typeface="Century Schoolbook" pitchFamily="18" charset="0"/>
                <a:ea typeface="MS PGothic"/>
                <a:cs typeface="MS PGothic"/>
              </a:rPr>
              <a:t/>
            </a:r>
            <a:br>
              <a:rPr lang="en-US" sz="3200" dirty="0" smtClean="0">
                <a:ln>
                  <a:noFill/>
                </a:ln>
                <a:latin typeface="Century Schoolbook" pitchFamily="18" charset="0"/>
                <a:ea typeface="MS PGothic"/>
                <a:cs typeface="MS PGothic"/>
              </a:rPr>
            </a:br>
            <a:endParaRPr lang="en-US" sz="3200" i="1" dirty="0" smtClean="0">
              <a:ln>
                <a:noFill/>
              </a:ln>
              <a:solidFill>
                <a:srgbClr val="008000"/>
              </a:solidFill>
              <a:latin typeface="Century Schoolbook" pitchFamily="18" charset="0"/>
              <a:ea typeface="MS PGothic"/>
              <a:cs typeface="MS PGothic"/>
            </a:endParaRPr>
          </a:p>
        </p:txBody>
      </p:sp>
      <p:sp>
        <p:nvSpPr>
          <p:cNvPr id="5427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6B7E17A-A06A-4B75-8F98-1FB7FE11D3DB}" type="slidenum">
              <a:rPr lang="en-US" smtClean="0"/>
              <a:pPr/>
              <a:t>16</a:t>
            </a:fld>
            <a:endParaRPr lang="en-US" smtClean="0"/>
          </a:p>
        </p:txBody>
      </p:sp>
      <p:sp>
        <p:nvSpPr>
          <p:cNvPr id="16" name="Rounded Rectangle 15"/>
          <p:cNvSpPr>
            <a:spLocks noChangeArrowheads="1"/>
          </p:cNvSpPr>
          <p:nvPr/>
        </p:nvSpPr>
        <p:spPr bwMode="auto">
          <a:xfrm>
            <a:off x="5105400" y="1524000"/>
            <a:ext cx="3505200" cy="1828800"/>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sz="1800" dirty="0">
              <a:solidFill>
                <a:schemeClr val="bg1"/>
              </a:solidFill>
              <a:latin typeface="Myriad Web Pro" pitchFamily="34" charset="0"/>
            </a:endParaRPr>
          </a:p>
        </p:txBody>
      </p:sp>
      <p:sp>
        <p:nvSpPr>
          <p:cNvPr id="26" name="Rounded Rectangle 25"/>
          <p:cNvSpPr>
            <a:spLocks noChangeArrowheads="1"/>
          </p:cNvSpPr>
          <p:nvPr/>
        </p:nvSpPr>
        <p:spPr bwMode="auto">
          <a:xfrm>
            <a:off x="5105400" y="3733800"/>
            <a:ext cx="3505200" cy="1828800"/>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sz="1800" dirty="0">
              <a:solidFill>
                <a:schemeClr val="bg1"/>
              </a:solidFill>
            </a:endParaRPr>
          </a:p>
        </p:txBody>
      </p:sp>
      <p:sp>
        <p:nvSpPr>
          <p:cNvPr id="4" name="Title 1"/>
          <p:cNvSpPr txBox="1">
            <a:spLocks/>
          </p:cNvSpPr>
          <p:nvPr/>
        </p:nvSpPr>
        <p:spPr bwMode="auto">
          <a:xfrm>
            <a:off x="838200" y="3810000"/>
            <a:ext cx="3124200" cy="609600"/>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b="1" dirty="0">
                <a:solidFill>
                  <a:schemeClr val="tx1"/>
                </a:solidFill>
                <a:latin typeface="Myriad Web Pro" pitchFamily="34" charset="0"/>
              </a:rPr>
              <a:t>…on Sales</a:t>
            </a:r>
          </a:p>
        </p:txBody>
      </p:sp>
      <p:sp>
        <p:nvSpPr>
          <p:cNvPr id="5" name="Title 1"/>
          <p:cNvSpPr txBox="1">
            <a:spLocks/>
          </p:cNvSpPr>
          <p:nvPr/>
        </p:nvSpPr>
        <p:spPr bwMode="auto">
          <a:xfrm>
            <a:off x="838200" y="1524000"/>
            <a:ext cx="3124200" cy="609600"/>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b="1" dirty="0">
                <a:solidFill>
                  <a:schemeClr val="tx1"/>
                </a:solidFill>
                <a:latin typeface="Myriad Web Pro" pitchFamily="34" charset="0"/>
              </a:rPr>
              <a:t>…on Investment</a:t>
            </a:r>
          </a:p>
        </p:txBody>
      </p:sp>
      <p:sp>
        <p:nvSpPr>
          <p:cNvPr id="54279" name="Title 1"/>
          <p:cNvSpPr txBox="1">
            <a:spLocks/>
          </p:cNvSpPr>
          <p:nvPr/>
        </p:nvSpPr>
        <p:spPr bwMode="auto">
          <a:xfrm>
            <a:off x="5410200" y="1752600"/>
            <a:ext cx="3124200" cy="609600"/>
          </a:xfrm>
          <a:prstGeom prst="rect">
            <a:avLst/>
          </a:prstGeom>
          <a:noFill/>
          <a:ln w="9525">
            <a:noFill/>
            <a:miter lim="800000"/>
            <a:headEnd/>
            <a:tailEnd/>
          </a:ln>
        </p:spPr>
        <p:txBody>
          <a:bodyPr anchor="ctr"/>
          <a:lstStyle/>
          <a:p>
            <a:pPr algn="ctr"/>
            <a:r>
              <a:rPr lang="en-US" sz="3200" b="1">
                <a:latin typeface="Myriad Web Pro"/>
              </a:rPr>
              <a:t>192%</a:t>
            </a:r>
          </a:p>
        </p:txBody>
      </p:sp>
      <p:sp>
        <p:nvSpPr>
          <p:cNvPr id="54280" name="Title 1"/>
          <p:cNvSpPr txBox="1">
            <a:spLocks/>
          </p:cNvSpPr>
          <p:nvPr/>
        </p:nvSpPr>
        <p:spPr bwMode="auto">
          <a:xfrm>
            <a:off x="304800" y="2286000"/>
            <a:ext cx="2133600" cy="533400"/>
          </a:xfrm>
          <a:prstGeom prst="rect">
            <a:avLst/>
          </a:prstGeom>
          <a:noFill/>
          <a:ln w="9525">
            <a:noFill/>
            <a:miter lim="800000"/>
            <a:headEnd/>
            <a:tailEnd/>
          </a:ln>
        </p:spPr>
        <p:txBody>
          <a:bodyPr anchor="ctr"/>
          <a:lstStyle/>
          <a:p>
            <a:pPr algn="ctr"/>
            <a:r>
              <a:rPr lang="en-US" sz="1800" b="1">
                <a:solidFill>
                  <a:schemeClr val="tx1"/>
                </a:solidFill>
                <a:latin typeface="Myriad Web Pro"/>
              </a:rPr>
              <a:t>Annual Net Profit</a:t>
            </a:r>
            <a:endParaRPr lang="en-US" sz="1600" b="1">
              <a:solidFill>
                <a:schemeClr val="tx1"/>
              </a:solidFill>
              <a:latin typeface="Myriad Web Pro"/>
            </a:endParaRPr>
          </a:p>
        </p:txBody>
      </p:sp>
      <p:sp>
        <p:nvSpPr>
          <p:cNvPr id="54281" name="Title 1"/>
          <p:cNvSpPr txBox="1">
            <a:spLocks/>
          </p:cNvSpPr>
          <p:nvPr/>
        </p:nvSpPr>
        <p:spPr bwMode="auto">
          <a:xfrm>
            <a:off x="304800" y="2819400"/>
            <a:ext cx="2133600" cy="533400"/>
          </a:xfrm>
          <a:prstGeom prst="rect">
            <a:avLst/>
          </a:prstGeom>
          <a:noFill/>
          <a:ln w="9525">
            <a:noFill/>
            <a:miter lim="800000"/>
            <a:headEnd/>
            <a:tailEnd/>
          </a:ln>
        </p:spPr>
        <p:txBody>
          <a:bodyPr anchor="ctr"/>
          <a:lstStyle/>
          <a:p>
            <a:pPr algn="ctr"/>
            <a:r>
              <a:rPr lang="en-US" sz="1800" b="1">
                <a:solidFill>
                  <a:schemeClr val="tx1"/>
                </a:solidFill>
                <a:latin typeface="Myriad Web Pro"/>
              </a:rPr>
              <a:t>Start-Up Inv.</a:t>
            </a:r>
          </a:p>
        </p:txBody>
      </p:sp>
      <p:sp>
        <p:nvSpPr>
          <p:cNvPr id="54282" name="Title 1"/>
          <p:cNvSpPr txBox="1">
            <a:spLocks/>
          </p:cNvSpPr>
          <p:nvPr/>
        </p:nvSpPr>
        <p:spPr bwMode="auto">
          <a:xfrm>
            <a:off x="2819400" y="2286000"/>
            <a:ext cx="2133600" cy="533400"/>
          </a:xfrm>
          <a:prstGeom prst="rect">
            <a:avLst/>
          </a:prstGeom>
          <a:noFill/>
          <a:ln w="9525">
            <a:noFill/>
            <a:miter lim="800000"/>
            <a:headEnd/>
            <a:tailEnd/>
          </a:ln>
        </p:spPr>
        <p:txBody>
          <a:bodyPr anchor="ctr"/>
          <a:lstStyle/>
          <a:p>
            <a:pPr algn="ctr"/>
            <a:r>
              <a:rPr lang="en-US" sz="1800" b="1">
                <a:solidFill>
                  <a:schemeClr val="tx1"/>
                </a:solidFill>
                <a:latin typeface="Myriad Web Pro"/>
              </a:rPr>
              <a:t>$34,428.00</a:t>
            </a:r>
          </a:p>
        </p:txBody>
      </p:sp>
      <p:sp>
        <p:nvSpPr>
          <p:cNvPr id="54283" name="Title 1"/>
          <p:cNvSpPr txBox="1">
            <a:spLocks/>
          </p:cNvSpPr>
          <p:nvPr/>
        </p:nvSpPr>
        <p:spPr bwMode="auto">
          <a:xfrm>
            <a:off x="2819400" y="2819400"/>
            <a:ext cx="2133600" cy="533400"/>
          </a:xfrm>
          <a:prstGeom prst="rect">
            <a:avLst/>
          </a:prstGeom>
          <a:noFill/>
          <a:ln w="9525">
            <a:noFill/>
            <a:miter lim="800000"/>
            <a:headEnd/>
            <a:tailEnd/>
          </a:ln>
        </p:spPr>
        <p:txBody>
          <a:bodyPr anchor="ctr"/>
          <a:lstStyle/>
          <a:p>
            <a:pPr algn="ctr"/>
            <a:r>
              <a:rPr lang="en-US" sz="1800" b="1">
                <a:solidFill>
                  <a:schemeClr val="tx1"/>
                </a:solidFill>
                <a:latin typeface="Myriad Web Pro"/>
              </a:rPr>
              <a:t>$17,900.00</a:t>
            </a:r>
          </a:p>
        </p:txBody>
      </p:sp>
      <p:cxnSp>
        <p:nvCxnSpPr>
          <p:cNvPr id="54284" name="Straight Connector 11"/>
          <p:cNvCxnSpPr>
            <a:cxnSpLocks noChangeShapeType="1"/>
          </p:cNvCxnSpPr>
          <p:nvPr/>
        </p:nvCxnSpPr>
        <p:spPr bwMode="auto">
          <a:xfrm>
            <a:off x="457200" y="2819400"/>
            <a:ext cx="1828800" cy="0"/>
          </a:xfrm>
          <a:prstGeom prst="line">
            <a:avLst/>
          </a:prstGeom>
          <a:noFill/>
          <a:ln w="31750" algn="ctr">
            <a:solidFill>
              <a:schemeClr val="tx1"/>
            </a:solidFill>
            <a:round/>
            <a:headEnd/>
            <a:tailEnd/>
          </a:ln>
        </p:spPr>
      </p:cxnSp>
      <p:sp>
        <p:nvSpPr>
          <p:cNvPr id="54285" name="Title 1"/>
          <p:cNvSpPr txBox="1">
            <a:spLocks/>
          </p:cNvSpPr>
          <p:nvPr/>
        </p:nvSpPr>
        <p:spPr bwMode="auto">
          <a:xfrm>
            <a:off x="2133600" y="2514600"/>
            <a:ext cx="990600" cy="533400"/>
          </a:xfrm>
          <a:prstGeom prst="rect">
            <a:avLst/>
          </a:prstGeom>
          <a:noFill/>
          <a:ln w="9525">
            <a:noFill/>
            <a:miter lim="800000"/>
            <a:headEnd/>
            <a:tailEnd/>
          </a:ln>
        </p:spPr>
        <p:txBody>
          <a:bodyPr anchor="ctr"/>
          <a:lstStyle/>
          <a:p>
            <a:pPr algn="ctr"/>
            <a:r>
              <a:rPr lang="en-US" sz="2000" b="1">
                <a:solidFill>
                  <a:schemeClr val="tx1"/>
                </a:solidFill>
                <a:latin typeface="Myriad Web Pro"/>
              </a:rPr>
              <a:t>=</a:t>
            </a:r>
          </a:p>
        </p:txBody>
      </p:sp>
      <p:cxnSp>
        <p:nvCxnSpPr>
          <p:cNvPr id="54286" name="Straight Connector 13"/>
          <p:cNvCxnSpPr>
            <a:cxnSpLocks noChangeShapeType="1"/>
          </p:cNvCxnSpPr>
          <p:nvPr/>
        </p:nvCxnSpPr>
        <p:spPr bwMode="auto">
          <a:xfrm>
            <a:off x="2895600" y="2819400"/>
            <a:ext cx="1828800" cy="0"/>
          </a:xfrm>
          <a:prstGeom prst="line">
            <a:avLst/>
          </a:prstGeom>
          <a:noFill/>
          <a:ln w="31750" algn="ctr">
            <a:solidFill>
              <a:schemeClr val="tx1"/>
            </a:solidFill>
            <a:round/>
            <a:headEnd/>
            <a:tailEnd/>
          </a:ln>
        </p:spPr>
      </p:cxnSp>
      <p:sp>
        <p:nvSpPr>
          <p:cNvPr id="54287" name="Title 1"/>
          <p:cNvSpPr txBox="1">
            <a:spLocks/>
          </p:cNvSpPr>
          <p:nvPr/>
        </p:nvSpPr>
        <p:spPr bwMode="auto">
          <a:xfrm>
            <a:off x="5334000" y="2667000"/>
            <a:ext cx="3124200" cy="609600"/>
          </a:xfrm>
          <a:prstGeom prst="rect">
            <a:avLst/>
          </a:prstGeom>
          <a:noFill/>
          <a:ln w="9525">
            <a:noFill/>
            <a:miter lim="800000"/>
            <a:headEnd/>
            <a:tailEnd/>
          </a:ln>
        </p:spPr>
        <p:txBody>
          <a:bodyPr anchor="ctr"/>
          <a:lstStyle/>
          <a:p>
            <a:pPr algn="ctr"/>
            <a:r>
              <a:rPr lang="en-US" sz="3200" b="1">
                <a:latin typeface="Myriad Web Pro"/>
              </a:rPr>
              <a:t>$1.92</a:t>
            </a:r>
          </a:p>
          <a:p>
            <a:pPr algn="ctr"/>
            <a:endParaRPr lang="en-US" sz="1600" b="1">
              <a:latin typeface="Myriad Web Pro"/>
            </a:endParaRPr>
          </a:p>
        </p:txBody>
      </p:sp>
      <p:sp>
        <p:nvSpPr>
          <p:cNvPr id="54288" name="Title 1"/>
          <p:cNvSpPr txBox="1">
            <a:spLocks/>
          </p:cNvSpPr>
          <p:nvPr/>
        </p:nvSpPr>
        <p:spPr bwMode="auto">
          <a:xfrm>
            <a:off x="5334000" y="3886200"/>
            <a:ext cx="3124200" cy="609600"/>
          </a:xfrm>
          <a:prstGeom prst="rect">
            <a:avLst/>
          </a:prstGeom>
          <a:noFill/>
          <a:ln w="9525">
            <a:noFill/>
            <a:miter lim="800000"/>
            <a:headEnd/>
            <a:tailEnd/>
          </a:ln>
        </p:spPr>
        <p:txBody>
          <a:bodyPr anchor="ctr"/>
          <a:lstStyle/>
          <a:p>
            <a:pPr algn="ctr"/>
            <a:r>
              <a:rPr lang="en-US" sz="3200" b="1">
                <a:latin typeface="Myriad Web Pro"/>
              </a:rPr>
              <a:t>31%</a:t>
            </a:r>
          </a:p>
        </p:txBody>
      </p:sp>
      <p:sp>
        <p:nvSpPr>
          <p:cNvPr id="54289" name="Title 1"/>
          <p:cNvSpPr txBox="1">
            <a:spLocks/>
          </p:cNvSpPr>
          <p:nvPr/>
        </p:nvSpPr>
        <p:spPr bwMode="auto">
          <a:xfrm>
            <a:off x="304800" y="4724400"/>
            <a:ext cx="2133600" cy="533400"/>
          </a:xfrm>
          <a:prstGeom prst="rect">
            <a:avLst/>
          </a:prstGeom>
          <a:noFill/>
          <a:ln w="9525">
            <a:noFill/>
            <a:miter lim="800000"/>
            <a:headEnd/>
            <a:tailEnd/>
          </a:ln>
        </p:spPr>
        <p:txBody>
          <a:bodyPr anchor="ctr"/>
          <a:lstStyle/>
          <a:p>
            <a:pPr algn="ctr"/>
            <a:r>
              <a:rPr lang="en-US" sz="1800" b="1">
                <a:solidFill>
                  <a:schemeClr val="tx1"/>
                </a:solidFill>
                <a:latin typeface="Myriad Web Pro"/>
              </a:rPr>
              <a:t>Annual Net Profit</a:t>
            </a:r>
          </a:p>
        </p:txBody>
      </p:sp>
      <p:sp>
        <p:nvSpPr>
          <p:cNvPr id="54290" name="Title 1"/>
          <p:cNvSpPr txBox="1">
            <a:spLocks/>
          </p:cNvSpPr>
          <p:nvPr/>
        </p:nvSpPr>
        <p:spPr bwMode="auto">
          <a:xfrm>
            <a:off x="304800" y="5257800"/>
            <a:ext cx="2133600" cy="533400"/>
          </a:xfrm>
          <a:prstGeom prst="rect">
            <a:avLst/>
          </a:prstGeom>
          <a:noFill/>
          <a:ln w="9525">
            <a:noFill/>
            <a:miter lim="800000"/>
            <a:headEnd/>
            <a:tailEnd/>
          </a:ln>
        </p:spPr>
        <p:txBody>
          <a:bodyPr anchor="ctr"/>
          <a:lstStyle/>
          <a:p>
            <a:pPr algn="ctr"/>
            <a:r>
              <a:rPr lang="en-US" sz="1800" b="1">
                <a:solidFill>
                  <a:schemeClr val="tx1"/>
                </a:solidFill>
                <a:latin typeface="Myriad Web Pro"/>
              </a:rPr>
              <a:t>Total Sales</a:t>
            </a:r>
          </a:p>
        </p:txBody>
      </p:sp>
      <p:sp>
        <p:nvSpPr>
          <p:cNvPr id="54291" name="Title 1"/>
          <p:cNvSpPr txBox="1">
            <a:spLocks/>
          </p:cNvSpPr>
          <p:nvPr/>
        </p:nvSpPr>
        <p:spPr bwMode="auto">
          <a:xfrm>
            <a:off x="2819400" y="4724400"/>
            <a:ext cx="2133600" cy="533400"/>
          </a:xfrm>
          <a:prstGeom prst="rect">
            <a:avLst/>
          </a:prstGeom>
          <a:noFill/>
          <a:ln w="9525">
            <a:noFill/>
            <a:miter lim="800000"/>
            <a:headEnd/>
            <a:tailEnd/>
          </a:ln>
        </p:spPr>
        <p:txBody>
          <a:bodyPr anchor="ctr"/>
          <a:lstStyle/>
          <a:p>
            <a:pPr algn="ctr"/>
            <a:r>
              <a:rPr lang="en-US" sz="1800" b="1">
                <a:solidFill>
                  <a:schemeClr val="tx1"/>
                </a:solidFill>
                <a:latin typeface="Myriad Web Pro"/>
              </a:rPr>
              <a:t>$34,428.00</a:t>
            </a:r>
          </a:p>
        </p:txBody>
      </p:sp>
      <p:sp>
        <p:nvSpPr>
          <p:cNvPr id="54292" name="Title 1"/>
          <p:cNvSpPr txBox="1">
            <a:spLocks/>
          </p:cNvSpPr>
          <p:nvPr/>
        </p:nvSpPr>
        <p:spPr bwMode="auto">
          <a:xfrm>
            <a:off x="2819400" y="5257800"/>
            <a:ext cx="2133600" cy="533400"/>
          </a:xfrm>
          <a:prstGeom prst="rect">
            <a:avLst/>
          </a:prstGeom>
          <a:noFill/>
          <a:ln w="9525">
            <a:noFill/>
            <a:miter lim="800000"/>
            <a:headEnd/>
            <a:tailEnd/>
          </a:ln>
        </p:spPr>
        <p:txBody>
          <a:bodyPr anchor="ctr"/>
          <a:lstStyle/>
          <a:p>
            <a:pPr algn="ctr"/>
            <a:r>
              <a:rPr lang="en-US" sz="1800" b="1">
                <a:solidFill>
                  <a:schemeClr val="tx1"/>
                </a:solidFill>
                <a:latin typeface="Myriad Web Pro"/>
              </a:rPr>
              <a:t>$111,300.00</a:t>
            </a:r>
          </a:p>
        </p:txBody>
      </p:sp>
      <p:cxnSp>
        <p:nvCxnSpPr>
          <p:cNvPr id="54293" name="Straight Connector 21"/>
          <p:cNvCxnSpPr>
            <a:cxnSpLocks noChangeShapeType="1"/>
          </p:cNvCxnSpPr>
          <p:nvPr/>
        </p:nvCxnSpPr>
        <p:spPr bwMode="auto">
          <a:xfrm>
            <a:off x="457200" y="5257800"/>
            <a:ext cx="1828800" cy="0"/>
          </a:xfrm>
          <a:prstGeom prst="line">
            <a:avLst/>
          </a:prstGeom>
          <a:noFill/>
          <a:ln w="31750" algn="ctr">
            <a:solidFill>
              <a:schemeClr val="tx1"/>
            </a:solidFill>
            <a:round/>
            <a:headEnd/>
            <a:tailEnd/>
          </a:ln>
        </p:spPr>
      </p:cxnSp>
      <p:sp>
        <p:nvSpPr>
          <p:cNvPr id="54294" name="Title 1"/>
          <p:cNvSpPr txBox="1">
            <a:spLocks/>
          </p:cNvSpPr>
          <p:nvPr/>
        </p:nvSpPr>
        <p:spPr bwMode="auto">
          <a:xfrm>
            <a:off x="2133600" y="4953000"/>
            <a:ext cx="990600" cy="533400"/>
          </a:xfrm>
          <a:prstGeom prst="rect">
            <a:avLst/>
          </a:prstGeom>
          <a:noFill/>
          <a:ln w="9525">
            <a:noFill/>
            <a:miter lim="800000"/>
            <a:headEnd/>
            <a:tailEnd/>
          </a:ln>
        </p:spPr>
        <p:txBody>
          <a:bodyPr anchor="ctr"/>
          <a:lstStyle/>
          <a:p>
            <a:pPr algn="ctr"/>
            <a:r>
              <a:rPr lang="en-US" sz="2000" b="1">
                <a:solidFill>
                  <a:schemeClr val="tx1"/>
                </a:solidFill>
                <a:latin typeface="Myriad Web Pro"/>
              </a:rPr>
              <a:t>=</a:t>
            </a:r>
          </a:p>
        </p:txBody>
      </p:sp>
      <p:cxnSp>
        <p:nvCxnSpPr>
          <p:cNvPr id="54295" name="Straight Connector 23"/>
          <p:cNvCxnSpPr>
            <a:cxnSpLocks noChangeShapeType="1"/>
          </p:cNvCxnSpPr>
          <p:nvPr/>
        </p:nvCxnSpPr>
        <p:spPr bwMode="auto">
          <a:xfrm>
            <a:off x="2895600" y="5257800"/>
            <a:ext cx="1828800" cy="0"/>
          </a:xfrm>
          <a:prstGeom prst="line">
            <a:avLst/>
          </a:prstGeom>
          <a:noFill/>
          <a:ln w="31750" algn="ctr">
            <a:solidFill>
              <a:schemeClr val="tx1"/>
            </a:solidFill>
            <a:round/>
            <a:headEnd/>
            <a:tailEnd/>
          </a:ln>
        </p:spPr>
      </p:cxnSp>
      <p:sp>
        <p:nvSpPr>
          <p:cNvPr id="54296" name="Title 1"/>
          <p:cNvSpPr txBox="1">
            <a:spLocks/>
          </p:cNvSpPr>
          <p:nvPr/>
        </p:nvSpPr>
        <p:spPr bwMode="auto">
          <a:xfrm>
            <a:off x="5257800" y="4724400"/>
            <a:ext cx="3276600" cy="609600"/>
          </a:xfrm>
          <a:prstGeom prst="rect">
            <a:avLst/>
          </a:prstGeom>
          <a:noFill/>
          <a:ln w="9525">
            <a:noFill/>
            <a:miter lim="800000"/>
            <a:headEnd/>
            <a:tailEnd/>
          </a:ln>
        </p:spPr>
        <p:txBody>
          <a:bodyPr anchor="ctr"/>
          <a:lstStyle/>
          <a:p>
            <a:pPr algn="ctr"/>
            <a:r>
              <a:rPr lang="en-US" sz="3200" b="1">
                <a:latin typeface="Myriad Web Pro"/>
              </a:rPr>
              <a:t>$0.31</a:t>
            </a:r>
          </a:p>
        </p:txBody>
      </p:sp>
      <p:pic>
        <p:nvPicPr>
          <p:cNvPr id="54297" name="Picture 26" descr="NFTE_SmallTagLock_PantoneC.jpg"/>
          <p:cNvPicPr>
            <a:picLocks noChangeAspect="1"/>
          </p:cNvPicPr>
          <p:nvPr/>
        </p:nvPicPr>
        <p:blipFill>
          <a:blip r:embed="rId3"/>
          <a:srcRect/>
          <a:stretch>
            <a:fillRect/>
          </a:stretch>
        </p:blipFill>
        <p:spPr bwMode="auto">
          <a:xfrm>
            <a:off x="152400" y="6019800"/>
            <a:ext cx="1447800" cy="720725"/>
          </a:xfrm>
          <a:prstGeom prst="rect">
            <a:avLst/>
          </a:prstGeom>
          <a:noFill/>
          <a:ln w="9525">
            <a:noFill/>
            <a:miter lim="800000"/>
            <a:headEnd/>
            <a:tailEnd/>
          </a:ln>
        </p:spPr>
      </p:pic>
      <p:pic>
        <p:nvPicPr>
          <p:cNvPr id="54298" name="Picture 26"/>
          <p:cNvPicPr>
            <a:picLocks noChangeAspect="1"/>
          </p:cNvPicPr>
          <p:nvPr/>
        </p:nvPicPr>
        <p:blipFill>
          <a:blip r:embed="rId4"/>
          <a:srcRect/>
          <a:stretch>
            <a:fillRect/>
          </a:stretch>
        </p:blipFill>
        <p:spPr bwMode="auto">
          <a:xfrm>
            <a:off x="7620000" y="304800"/>
            <a:ext cx="1320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73" name="Group 53"/>
          <p:cNvGraphicFramePr>
            <a:graphicFrameLocks noGrp="1"/>
          </p:cNvGraphicFramePr>
          <p:nvPr>
            <p:ph idx="1"/>
          </p:nvPr>
        </p:nvGraphicFramePr>
        <p:xfrm>
          <a:off x="863600" y="1066800"/>
          <a:ext cx="7416800" cy="3695700"/>
        </p:xfrm>
        <a:graphic>
          <a:graphicData uri="http://schemas.openxmlformats.org/drawingml/2006/table">
            <a:tbl>
              <a:tblPr/>
              <a:tblGrid>
                <a:gridCol w="2471738"/>
                <a:gridCol w="2506662"/>
                <a:gridCol w="2438400"/>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w Cen MT" pitchFamily="34" charset="0"/>
                          <a:cs typeface="Arial" charset="0"/>
                        </a:rPr>
                        <a:t>Item</a:t>
                      </a:r>
                      <a:endParaRPr kumimoji="0" lang="en-US" sz="1800" b="1" i="0" u="none" strike="noStrike" cap="none" normalizeH="0" baseline="0" smtClean="0">
                        <a:ln>
                          <a:noFill/>
                        </a:ln>
                        <a:solidFill>
                          <a:schemeClr val="bg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B6040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w Cen MT" pitchFamily="34" charset="0"/>
                          <a:cs typeface="Arial" charset="0"/>
                        </a:rPr>
                        <a:t>Where I will buy this?</a:t>
                      </a:r>
                      <a:endParaRPr kumimoji="0" lang="en-US" sz="1800" b="1" i="0" u="none" strike="noStrike" cap="none" normalizeH="0" baseline="0" smtClean="0">
                        <a:ln>
                          <a:noFill/>
                        </a:ln>
                        <a:solidFill>
                          <a:schemeClr val="bg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B6040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w Cen MT" pitchFamily="34" charset="0"/>
                          <a:cs typeface="Arial" charset="0"/>
                        </a:rPr>
                        <a:t>Cost of Item</a:t>
                      </a:r>
                      <a:endParaRPr kumimoji="0" lang="en-US" sz="1800" b="1" i="0" u="none" strike="noStrike" cap="none" normalizeH="0" baseline="0" smtClean="0">
                        <a:ln>
                          <a:noFill/>
                        </a:ln>
                        <a:solidFill>
                          <a:schemeClr val="bg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B60404"/>
                    </a:solidFill>
                  </a:tcPr>
                </a:tc>
              </a:tr>
              <a:tr h="401638">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smtClean="0">
                          <a:ln>
                            <a:noFill/>
                          </a:ln>
                          <a:solidFill>
                            <a:srgbClr val="000000"/>
                          </a:solidFill>
                          <a:effectLst/>
                          <a:latin typeface="Tw Cen MT" pitchFamily="34" charset="0"/>
                          <a:cs typeface="Arial" charset="0"/>
                        </a:rPr>
                        <a:t>Console Inventory</a:t>
                      </a:r>
                      <a:endParaRPr kumimoji="0" lang="en-US" sz="1600" b="0" i="0" u="none" strike="noStrike" cap="none" normalizeH="0" baseline="0" smtClean="0">
                        <a:ln>
                          <a:noFill/>
                        </a:ln>
                        <a:solidFill>
                          <a:schemeClr val="tx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smtClean="0">
                          <a:ln>
                            <a:noFill/>
                          </a:ln>
                          <a:solidFill>
                            <a:srgbClr val="000000"/>
                          </a:solidFill>
                          <a:effectLst/>
                          <a:latin typeface="Tw Cen MT" pitchFamily="34" charset="0"/>
                          <a:cs typeface="Arial" charset="0"/>
                        </a:rPr>
                        <a:t>Game Evolution (Ebay.com)</a:t>
                      </a:r>
                      <a:endParaRPr kumimoji="0" lang="en-US" sz="1600" b="0" i="0" u="none" strike="noStrike" cap="none" normalizeH="0" baseline="0" smtClean="0">
                        <a:ln>
                          <a:noFill/>
                        </a:ln>
                        <a:solidFill>
                          <a:schemeClr val="tx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smtClean="0">
                          <a:ln>
                            <a:noFill/>
                          </a:ln>
                          <a:solidFill>
                            <a:srgbClr val="000000"/>
                          </a:solidFill>
                          <a:effectLst/>
                          <a:latin typeface="Tw Cen MT" pitchFamily="34" charset="0"/>
                          <a:cs typeface="Arial" charset="0"/>
                        </a:rPr>
                        <a:t>$2,540.00 </a:t>
                      </a:r>
                      <a:endParaRPr kumimoji="0" lang="en-US" sz="1600" b="0" i="0" u="none" strike="noStrike" cap="none" normalizeH="0" baseline="0" smtClean="0">
                        <a:ln>
                          <a:noFill/>
                        </a:ln>
                        <a:solidFill>
                          <a:schemeClr val="tx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400050">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smtClean="0">
                          <a:ln>
                            <a:noFill/>
                          </a:ln>
                          <a:solidFill>
                            <a:srgbClr val="000000"/>
                          </a:solidFill>
                          <a:effectLst/>
                          <a:latin typeface="Tw Cen MT" pitchFamily="34" charset="0"/>
                          <a:cs typeface="Arial" charset="0"/>
                        </a:rPr>
                        <a:t>Accessory Inventory</a:t>
                      </a:r>
                      <a:endParaRPr kumimoji="0" lang="en-US" sz="1600" b="0" i="0" u="none" strike="noStrike" cap="none" normalizeH="0" baseline="0" smtClean="0">
                        <a:ln>
                          <a:noFill/>
                        </a:ln>
                        <a:solidFill>
                          <a:schemeClr val="tx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smtClean="0">
                          <a:ln>
                            <a:noFill/>
                          </a:ln>
                          <a:solidFill>
                            <a:srgbClr val="000000"/>
                          </a:solidFill>
                          <a:effectLst/>
                          <a:latin typeface="Tw Cen MT" pitchFamily="34" charset="0"/>
                          <a:cs typeface="Arial" charset="0"/>
                        </a:rPr>
                        <a:t>Lightinthebox.com</a:t>
                      </a:r>
                      <a:endParaRPr kumimoji="0" lang="en-US" sz="1600" b="0" i="0" u="none" strike="noStrike" cap="none" normalizeH="0" baseline="0" smtClean="0">
                        <a:ln>
                          <a:noFill/>
                        </a:ln>
                        <a:solidFill>
                          <a:schemeClr val="tx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smtClean="0">
                          <a:ln>
                            <a:noFill/>
                          </a:ln>
                          <a:solidFill>
                            <a:srgbClr val="000000"/>
                          </a:solidFill>
                          <a:effectLst/>
                          <a:latin typeface="Tw Cen MT" pitchFamily="34" charset="0"/>
                          <a:cs typeface="Arial" charset="0"/>
                        </a:rPr>
                        <a:t>$1,800.00 </a:t>
                      </a:r>
                      <a:endParaRPr kumimoji="0" lang="en-US" sz="1600" b="0" i="0" u="none" strike="noStrike" cap="none" normalizeH="0" baseline="0" smtClean="0">
                        <a:ln>
                          <a:noFill/>
                        </a:ln>
                        <a:solidFill>
                          <a:schemeClr val="tx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400050">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smtClean="0">
                          <a:ln>
                            <a:noFill/>
                          </a:ln>
                          <a:solidFill>
                            <a:srgbClr val="000000"/>
                          </a:solidFill>
                          <a:effectLst/>
                          <a:latin typeface="Tw Cen MT" pitchFamily="34" charset="0"/>
                          <a:cs typeface="Arial" charset="0"/>
                        </a:rPr>
                        <a:t>Store Supplies</a:t>
                      </a:r>
                      <a:endParaRPr kumimoji="0" lang="en-US" sz="1600" b="0" i="0" u="none" strike="noStrike" cap="none" normalizeH="0" baseline="0" smtClean="0">
                        <a:ln>
                          <a:noFill/>
                        </a:ln>
                        <a:solidFill>
                          <a:schemeClr val="tx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smtClean="0">
                          <a:ln>
                            <a:noFill/>
                          </a:ln>
                          <a:solidFill>
                            <a:srgbClr val="000000"/>
                          </a:solidFill>
                          <a:effectLst/>
                          <a:latin typeface="Tw Cen MT" pitchFamily="34" charset="0"/>
                          <a:cs typeface="Arial" charset="0"/>
                        </a:rPr>
                        <a:t>Buystorefixtures.com</a:t>
                      </a:r>
                      <a:endParaRPr kumimoji="0" lang="en-US" sz="1600" b="0" i="0" u="none" strike="noStrike" cap="none" normalizeH="0" baseline="0" smtClean="0">
                        <a:ln>
                          <a:noFill/>
                        </a:ln>
                        <a:solidFill>
                          <a:schemeClr val="tx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600" b="0" i="0" u="none" strike="noStrike" cap="none" normalizeH="0" baseline="0" smtClean="0">
                          <a:ln>
                            <a:noFill/>
                          </a:ln>
                          <a:solidFill>
                            <a:srgbClr val="000000"/>
                          </a:solidFill>
                          <a:effectLst/>
                          <a:latin typeface="Tw Cen MT" pitchFamily="34" charset="0"/>
                          <a:cs typeface="Arial" charset="0"/>
                        </a:rPr>
                        <a:t>$800.00</a:t>
                      </a:r>
                      <a:endParaRPr kumimoji="0" lang="en-US" sz="1600" b="0" i="0" u="none" strike="noStrike" cap="none" normalizeH="0" baseline="0" smtClean="0">
                        <a:ln>
                          <a:noFill/>
                        </a:ln>
                        <a:solidFill>
                          <a:schemeClr val="tx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400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w Cen MT" pitchFamily="34" charset="0"/>
                          <a:cs typeface="Arial" charset="0"/>
                        </a:rPr>
                        <a:t>Store Furniture</a:t>
                      </a:r>
                      <a:endParaRPr kumimoji="0" lang="en-US" sz="1600" b="0" i="0" u="none" strike="noStrike" cap="none" normalizeH="0" baseline="0" smtClean="0">
                        <a:ln>
                          <a:noFill/>
                        </a:ln>
                        <a:solidFill>
                          <a:schemeClr val="tx1"/>
                        </a:solidFill>
                        <a:effectLst/>
                        <a:latin typeface="Myriad Web Pro"/>
                        <a:cs typeface="Arial" charset="0"/>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w Cen MT" pitchFamily="34" charset="0"/>
                          <a:cs typeface="Arial" charset="0"/>
                        </a:rPr>
                        <a:t>Buystorefixtures.com</a:t>
                      </a:r>
                      <a:endParaRPr kumimoji="0" lang="en-US" sz="1600" b="0" i="0" u="none" strike="noStrike" cap="none" normalizeH="0" baseline="0" smtClean="0">
                        <a:ln>
                          <a:noFill/>
                        </a:ln>
                        <a:solidFill>
                          <a:schemeClr val="tx1"/>
                        </a:solidFill>
                        <a:effectLst/>
                        <a:latin typeface="Myriad Web Pro"/>
                        <a:cs typeface="Arial" charset="0"/>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w Cen MT" pitchFamily="34" charset="0"/>
                          <a:cs typeface="Arial" charset="0"/>
                        </a:rPr>
                        <a:t>$2,800.00</a:t>
                      </a:r>
                      <a:endParaRPr kumimoji="0" lang="en-US" sz="1600" b="0" i="0" u="none" strike="noStrike" cap="none" normalizeH="0" baseline="0" smtClean="0">
                        <a:ln>
                          <a:noFill/>
                        </a:ln>
                        <a:solidFill>
                          <a:schemeClr val="tx1"/>
                        </a:solidFill>
                        <a:effectLst/>
                        <a:latin typeface="Myriad Web Pro"/>
                        <a:cs typeface="Arial" charset="0"/>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401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w Cen MT" pitchFamily="34" charset="0"/>
                          <a:cs typeface="Arial" charset="0"/>
                        </a:rPr>
                        <a:t>Televisions</a:t>
                      </a:r>
                      <a:endParaRPr kumimoji="0" lang="en-US" sz="1600" b="0" i="0" u="none" strike="noStrike" cap="none" normalizeH="0" baseline="0" smtClean="0">
                        <a:ln>
                          <a:noFill/>
                        </a:ln>
                        <a:solidFill>
                          <a:schemeClr val="tx1"/>
                        </a:solidFill>
                        <a:effectLst/>
                        <a:latin typeface="Myriad Web Pro"/>
                        <a:cs typeface="Arial" charset="0"/>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w Cen MT" pitchFamily="34" charset="0"/>
                          <a:cs typeface="Arial" charset="0"/>
                        </a:rPr>
                        <a:t>Alibaba.com</a:t>
                      </a:r>
                      <a:endParaRPr kumimoji="0" lang="en-US" sz="1600" b="0" i="0" u="none" strike="noStrike" cap="none" normalizeH="0" baseline="0" smtClean="0">
                        <a:ln>
                          <a:noFill/>
                        </a:ln>
                        <a:solidFill>
                          <a:schemeClr val="tx1"/>
                        </a:solidFill>
                        <a:effectLst/>
                        <a:latin typeface="Myriad Web Pro"/>
                        <a:cs typeface="Arial" charset="0"/>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w Cen MT" pitchFamily="34" charset="0"/>
                          <a:cs typeface="Arial" charset="0"/>
                        </a:rPr>
                        <a:t>$3900.00</a:t>
                      </a:r>
                      <a:endParaRPr kumimoji="0" lang="en-US" sz="1600" b="0" i="0" u="none" strike="noStrike" cap="none" normalizeH="0" baseline="0" smtClean="0">
                        <a:ln>
                          <a:noFill/>
                        </a:ln>
                        <a:solidFill>
                          <a:schemeClr val="tx1"/>
                        </a:solidFill>
                        <a:effectLst/>
                        <a:latin typeface="Myriad Web Pro"/>
                        <a:cs typeface="Arial" charset="0"/>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401638">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2 laptops</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Best Buy</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Already owned</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401638">
                <a:tc gridSpan="2">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CASH RESERVE covering 3 months of fixed expenses</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rgbClr val="000000"/>
                          </a:solidFill>
                          <a:effectLst/>
                          <a:latin typeface="Tw Cen MT" pitchFamily="34" charset="0"/>
                          <a:cs typeface="Arial" charset="0"/>
                        </a:rPr>
                        <a:t>$4,260.00</a:t>
                      </a:r>
                      <a:endParaRPr kumimoji="0" lang="en-US" sz="1500" b="0" i="0" u="none" strike="noStrike" cap="none" normalizeH="0" baseline="0" smtClean="0">
                        <a:ln>
                          <a:noFill/>
                        </a:ln>
                        <a:solidFill>
                          <a:schemeClr val="tx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401638">
                <a:tc gridSpan="2">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bg1"/>
                          </a:solidFill>
                          <a:effectLst/>
                          <a:latin typeface="Tw Cen MT" pitchFamily="34" charset="0"/>
                          <a:cs typeface="Arial" charset="0"/>
                        </a:rPr>
                        <a:t>Estimated TOTAL START-UP INVESTMENT</a:t>
                      </a:r>
                      <a:endParaRPr kumimoji="0" lang="en-US" sz="1500" b="1" i="0" u="none" strike="noStrike" cap="none" normalizeH="0" baseline="0" smtClean="0">
                        <a:ln>
                          <a:noFill/>
                        </a:ln>
                        <a:solidFill>
                          <a:schemeClr val="bg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B60404"/>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bg1"/>
                          </a:solidFill>
                          <a:effectLst/>
                          <a:latin typeface="Tw Cen MT" pitchFamily="34" charset="0"/>
                          <a:cs typeface="Arial" charset="0"/>
                        </a:rPr>
                        <a:t>$16,100.00</a:t>
                      </a:r>
                      <a:endParaRPr kumimoji="0" lang="en-US" sz="1500" b="1" i="0" u="none" strike="noStrike" cap="none" normalizeH="0" baseline="0" smtClean="0">
                        <a:ln>
                          <a:noFill/>
                        </a:ln>
                        <a:solidFill>
                          <a:schemeClr val="bg1"/>
                        </a:solidFill>
                        <a:effectLst/>
                        <a:latin typeface="Myriad Web Pro"/>
                        <a:ea typeface="MS PGothic"/>
                        <a:cs typeface="MS PGothic"/>
                      </a:endParaRP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B60404"/>
                    </a:solidFill>
                  </a:tcPr>
                </a:tc>
              </a:tr>
            </a:tbl>
          </a:graphicData>
        </a:graphic>
      </p:graphicFrame>
      <p:sp>
        <p:nvSpPr>
          <p:cNvPr id="56361" name="Slide Number Placeholder 5"/>
          <p:cNvSpPr>
            <a:spLocks noGrp="1"/>
          </p:cNvSpPr>
          <p:nvPr>
            <p:ph type="sldNum" sz="quarter" idx="12"/>
          </p:nvPr>
        </p:nvSpPr>
        <p:spPr bwMode="auto">
          <a:xfrm>
            <a:off x="8153400" y="6400800"/>
            <a:ext cx="533400" cy="276225"/>
          </a:xfrm>
          <a:noFill/>
          <a:ln>
            <a:miter lim="800000"/>
            <a:headEnd/>
            <a:tailEnd/>
          </a:ln>
        </p:spPr>
        <p:txBody>
          <a:bodyPr wrap="square" numCol="1" anchorCtr="0" compatLnSpc="1">
            <a:prstTxWarp prst="textNoShape">
              <a:avLst/>
            </a:prstTxWarp>
          </a:bodyPr>
          <a:lstStyle/>
          <a:p>
            <a:fld id="{768292D3-D8B8-41BA-8FBF-37937C4798C0}" type="slidenum">
              <a:rPr lang="en-US" smtClean="0"/>
              <a:pPr/>
              <a:t>17</a:t>
            </a:fld>
            <a:endParaRPr lang="en-US" smtClean="0"/>
          </a:p>
        </p:txBody>
      </p:sp>
      <p:sp>
        <p:nvSpPr>
          <p:cNvPr id="54318" name="Title 1"/>
          <p:cNvSpPr>
            <a:spLocks/>
          </p:cNvSpPr>
          <p:nvPr/>
        </p:nvSpPr>
        <p:spPr bwMode="auto">
          <a:xfrm>
            <a:off x="457200" y="274638"/>
            <a:ext cx="8229600" cy="792162"/>
          </a:xfrm>
          <a:prstGeom prst="rect">
            <a:avLst/>
          </a:prstGeom>
          <a:noFill/>
          <a:ln w="9525">
            <a:noFill/>
            <a:miter lim="800000"/>
            <a:headEnd/>
            <a:tailEnd/>
          </a:ln>
        </p:spPr>
        <p:txBody>
          <a:bodyPr anchor="ctr"/>
          <a:lstStyle/>
          <a:p>
            <a:pPr algn="ctr">
              <a:defRPr/>
            </a:pPr>
            <a:r>
              <a:rPr lang="en-US" sz="3200" b="1" dirty="0">
                <a:solidFill>
                  <a:schemeClr val="tx2">
                    <a:lumMod val="75000"/>
                  </a:schemeClr>
                </a:solidFill>
                <a:latin typeface="Century Schoolbook" pitchFamily="18" charset="0"/>
                <a:ea typeface="MS PGothic"/>
                <a:cs typeface="MS PGothic"/>
              </a:rPr>
              <a:t>Start-up Investment</a:t>
            </a:r>
            <a:r>
              <a:rPr lang="en-US" sz="3200" b="1" dirty="0">
                <a:latin typeface="Century Schoolbook" pitchFamily="18" charset="0"/>
                <a:ea typeface="MS PGothic"/>
                <a:cs typeface="MS PGothic"/>
              </a:rPr>
              <a:t/>
            </a:r>
            <a:br>
              <a:rPr lang="en-US" sz="3200" b="1" dirty="0">
                <a:latin typeface="Century Schoolbook" pitchFamily="18" charset="0"/>
                <a:ea typeface="MS PGothic"/>
                <a:cs typeface="MS PGothic"/>
              </a:rPr>
            </a:br>
            <a:endParaRPr lang="en-US" sz="3200" b="1" i="1" dirty="0">
              <a:latin typeface="Century Schoolbook" pitchFamily="18" charset="0"/>
              <a:ea typeface="MS PGothic"/>
              <a:cs typeface="MS PGothic"/>
            </a:endParaRPr>
          </a:p>
        </p:txBody>
      </p:sp>
      <p:sp>
        <p:nvSpPr>
          <p:cNvPr id="56363" name="AutoShape 252"/>
          <p:cNvSpPr>
            <a:spLocks noChangeArrowheads="1"/>
          </p:cNvSpPr>
          <p:nvPr/>
        </p:nvSpPr>
        <p:spPr bwMode="auto">
          <a:xfrm>
            <a:off x="914400" y="5105400"/>
            <a:ext cx="2362200" cy="533400"/>
          </a:xfrm>
          <a:prstGeom prst="roundRect">
            <a:avLst>
              <a:gd name="adj" fmla="val 16667"/>
            </a:avLst>
          </a:prstGeom>
          <a:solidFill>
            <a:srgbClr val="D0D8E8"/>
          </a:solidFill>
          <a:ln w="9525">
            <a:solidFill>
              <a:schemeClr val="accent2"/>
            </a:solidFill>
            <a:round/>
            <a:headEnd/>
            <a:tailEnd/>
          </a:ln>
        </p:spPr>
        <p:txBody>
          <a:bodyPr anchor="ctr"/>
          <a:lstStyle/>
          <a:p>
            <a:pPr algn="ctr"/>
            <a:r>
              <a:rPr lang="en-US" sz="1600">
                <a:solidFill>
                  <a:schemeClr val="tx1"/>
                </a:solidFill>
                <a:latin typeface="Myriad Web Pro"/>
              </a:rPr>
              <a:t>Hours Needed</a:t>
            </a:r>
          </a:p>
          <a:p>
            <a:pPr algn="ctr"/>
            <a:r>
              <a:rPr lang="en-US" sz="1600">
                <a:solidFill>
                  <a:schemeClr val="tx1"/>
                </a:solidFill>
                <a:latin typeface="Myriad Web Pro"/>
              </a:rPr>
              <a:t>150</a:t>
            </a:r>
          </a:p>
        </p:txBody>
      </p:sp>
      <p:sp>
        <p:nvSpPr>
          <p:cNvPr id="56364" name="AutoShape 254"/>
          <p:cNvSpPr>
            <a:spLocks noChangeArrowheads="1"/>
          </p:cNvSpPr>
          <p:nvPr/>
        </p:nvSpPr>
        <p:spPr bwMode="auto">
          <a:xfrm>
            <a:off x="6184900" y="5029200"/>
            <a:ext cx="2057400" cy="582613"/>
          </a:xfrm>
          <a:prstGeom prst="roundRect">
            <a:avLst>
              <a:gd name="adj" fmla="val 16667"/>
            </a:avLst>
          </a:prstGeom>
          <a:solidFill>
            <a:srgbClr val="D0D8E8"/>
          </a:solidFill>
          <a:ln w="9525">
            <a:solidFill>
              <a:schemeClr val="accent2"/>
            </a:solidFill>
            <a:round/>
            <a:headEnd/>
            <a:tailEnd/>
          </a:ln>
        </p:spPr>
        <p:txBody>
          <a:bodyPr wrap="none" anchor="ctr"/>
          <a:lstStyle/>
          <a:p>
            <a:pPr algn="ctr"/>
            <a:r>
              <a:rPr lang="en-US" sz="1600">
                <a:solidFill>
                  <a:schemeClr val="tx1"/>
                </a:solidFill>
                <a:latin typeface="Myriad Web Pro"/>
              </a:rPr>
              <a:t>Total Time Investment</a:t>
            </a:r>
          </a:p>
          <a:p>
            <a:pPr algn="ctr"/>
            <a:r>
              <a:rPr lang="en-US" sz="1600">
                <a:solidFill>
                  <a:schemeClr val="tx1"/>
                </a:solidFill>
                <a:latin typeface="Myriad Web Pro"/>
              </a:rPr>
              <a:t>$1800</a:t>
            </a:r>
          </a:p>
        </p:txBody>
      </p:sp>
      <p:sp>
        <p:nvSpPr>
          <p:cNvPr id="56365" name="AutoShape 254"/>
          <p:cNvSpPr>
            <a:spLocks noChangeArrowheads="1"/>
          </p:cNvSpPr>
          <p:nvPr/>
        </p:nvSpPr>
        <p:spPr bwMode="auto">
          <a:xfrm>
            <a:off x="3594100" y="5105400"/>
            <a:ext cx="2133600" cy="506413"/>
          </a:xfrm>
          <a:prstGeom prst="roundRect">
            <a:avLst>
              <a:gd name="adj" fmla="val 16667"/>
            </a:avLst>
          </a:prstGeom>
          <a:solidFill>
            <a:srgbClr val="D0D8E8"/>
          </a:solidFill>
          <a:ln w="9525">
            <a:solidFill>
              <a:schemeClr val="accent2"/>
            </a:solidFill>
            <a:round/>
            <a:headEnd/>
            <a:tailEnd/>
          </a:ln>
        </p:spPr>
        <p:txBody>
          <a:bodyPr wrap="none" anchor="ctr"/>
          <a:lstStyle/>
          <a:p>
            <a:pPr algn="ctr"/>
            <a:r>
              <a:rPr lang="en-US" sz="1600">
                <a:solidFill>
                  <a:schemeClr val="tx1"/>
                </a:solidFill>
                <a:latin typeface="Myriad Web Pro"/>
              </a:rPr>
              <a:t>Wage</a:t>
            </a:r>
          </a:p>
          <a:p>
            <a:pPr algn="ctr"/>
            <a:r>
              <a:rPr lang="en-US" sz="1600">
                <a:solidFill>
                  <a:schemeClr val="tx1"/>
                </a:solidFill>
                <a:latin typeface="Myriad Web Pro"/>
              </a:rPr>
              <a:t>$12</a:t>
            </a:r>
          </a:p>
        </p:txBody>
      </p:sp>
      <p:sp>
        <p:nvSpPr>
          <p:cNvPr id="56366" name="Text Box 253"/>
          <p:cNvSpPr txBox="1">
            <a:spLocks noChangeArrowheads="1"/>
          </p:cNvSpPr>
          <p:nvPr/>
        </p:nvSpPr>
        <p:spPr bwMode="auto">
          <a:xfrm>
            <a:off x="3289300" y="5181600"/>
            <a:ext cx="304800" cy="366713"/>
          </a:xfrm>
          <a:prstGeom prst="rect">
            <a:avLst/>
          </a:prstGeom>
          <a:noFill/>
          <a:ln w="9525">
            <a:noFill/>
            <a:miter lim="800000"/>
            <a:headEnd/>
            <a:tailEnd/>
          </a:ln>
        </p:spPr>
        <p:txBody>
          <a:bodyPr>
            <a:spAutoFit/>
          </a:bodyPr>
          <a:lstStyle/>
          <a:p>
            <a:pPr>
              <a:spcBef>
                <a:spcPct val="50000"/>
              </a:spcBef>
            </a:pPr>
            <a:r>
              <a:rPr lang="en-US" sz="1800">
                <a:solidFill>
                  <a:schemeClr val="tx1"/>
                </a:solidFill>
              </a:rPr>
              <a:t>x</a:t>
            </a:r>
          </a:p>
        </p:txBody>
      </p:sp>
      <p:sp>
        <p:nvSpPr>
          <p:cNvPr id="56367" name="Text Box 254"/>
          <p:cNvSpPr txBox="1">
            <a:spLocks noChangeArrowheads="1"/>
          </p:cNvSpPr>
          <p:nvPr/>
        </p:nvSpPr>
        <p:spPr bwMode="auto">
          <a:xfrm>
            <a:off x="5803900" y="5181600"/>
            <a:ext cx="304800" cy="366713"/>
          </a:xfrm>
          <a:prstGeom prst="rect">
            <a:avLst/>
          </a:prstGeom>
          <a:noFill/>
          <a:ln w="9525">
            <a:noFill/>
            <a:miter lim="800000"/>
            <a:headEnd/>
            <a:tailEnd/>
          </a:ln>
        </p:spPr>
        <p:txBody>
          <a:bodyPr>
            <a:spAutoFit/>
          </a:bodyPr>
          <a:lstStyle/>
          <a:p>
            <a:pPr>
              <a:spcBef>
                <a:spcPct val="50000"/>
              </a:spcBef>
            </a:pPr>
            <a:r>
              <a:rPr lang="en-US" sz="1800">
                <a:solidFill>
                  <a:schemeClr val="tx1"/>
                </a:solidFill>
              </a:rPr>
              <a:t>=</a:t>
            </a:r>
          </a:p>
        </p:txBody>
      </p:sp>
      <p:pic>
        <p:nvPicPr>
          <p:cNvPr id="56368" name="Picture 9" descr="NFTE_SmallTagLock_PantoneC.jpg"/>
          <p:cNvPicPr>
            <a:picLocks noChangeAspect="1"/>
          </p:cNvPicPr>
          <p:nvPr/>
        </p:nvPicPr>
        <p:blipFill>
          <a:blip r:embed="rId3"/>
          <a:srcRect/>
          <a:stretch>
            <a:fillRect/>
          </a:stretch>
        </p:blipFill>
        <p:spPr bwMode="auto">
          <a:xfrm>
            <a:off x="152400" y="6096000"/>
            <a:ext cx="1295400" cy="644525"/>
          </a:xfrm>
          <a:prstGeom prst="rect">
            <a:avLst/>
          </a:prstGeom>
          <a:noFill/>
          <a:ln w="9525">
            <a:noFill/>
            <a:miter lim="800000"/>
            <a:headEnd/>
            <a:tailEnd/>
          </a:ln>
        </p:spPr>
      </p:pic>
      <p:sp>
        <p:nvSpPr>
          <p:cNvPr id="56369" name="AutoShape 254"/>
          <p:cNvSpPr>
            <a:spLocks noChangeArrowheads="1"/>
          </p:cNvSpPr>
          <p:nvPr/>
        </p:nvSpPr>
        <p:spPr bwMode="auto">
          <a:xfrm>
            <a:off x="6248400" y="5791200"/>
            <a:ext cx="2057400" cy="390525"/>
          </a:xfrm>
          <a:prstGeom prst="roundRect">
            <a:avLst>
              <a:gd name="adj" fmla="val 16667"/>
            </a:avLst>
          </a:prstGeom>
          <a:solidFill>
            <a:srgbClr val="D0D8E8"/>
          </a:solidFill>
          <a:ln w="9525">
            <a:solidFill>
              <a:schemeClr val="accent2"/>
            </a:solidFill>
            <a:round/>
            <a:headEnd/>
            <a:tailEnd/>
          </a:ln>
        </p:spPr>
        <p:txBody>
          <a:bodyPr wrap="none" anchor="ctr"/>
          <a:lstStyle/>
          <a:p>
            <a:pPr algn="ctr"/>
            <a:r>
              <a:rPr lang="en-US" sz="1600">
                <a:solidFill>
                  <a:schemeClr val="tx1"/>
                </a:solidFill>
                <a:latin typeface="Myriad Web Pro"/>
              </a:rPr>
              <a:t>Total: $17,900.00 </a:t>
            </a:r>
          </a:p>
        </p:txBody>
      </p:sp>
      <p:pic>
        <p:nvPicPr>
          <p:cNvPr id="56370" name="Picture 11"/>
          <p:cNvPicPr>
            <a:picLocks noChangeAspect="1"/>
          </p:cNvPicPr>
          <p:nvPr/>
        </p:nvPicPr>
        <p:blipFill>
          <a:blip r:embed="rId4"/>
          <a:srcRect/>
          <a:stretch>
            <a:fillRect/>
          </a:stretch>
        </p:blipFill>
        <p:spPr bwMode="auto">
          <a:xfrm>
            <a:off x="7924800" y="76200"/>
            <a:ext cx="1016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04800"/>
            <a:ext cx="8229600" cy="1143000"/>
          </a:xfrm>
        </p:spPr>
        <p:txBody>
          <a:bodyPr wrap="square" numCol="1" anchorCtr="0" compatLnSpc="1">
            <a:prstTxWarp prst="textNoShape">
              <a:avLst/>
            </a:prstTxWarp>
            <a:normAutofit fontScale="90000"/>
          </a:bodyPr>
          <a:lstStyle/>
          <a:p>
            <a:pPr eaLnBrk="1" hangingPunct="1">
              <a:defRPr/>
            </a:pPr>
            <a:r>
              <a:rPr lang="en-US" dirty="0" smtClean="0">
                <a:ln>
                  <a:noFill/>
                </a:ln>
                <a:solidFill>
                  <a:schemeClr val="tx2">
                    <a:lumMod val="75000"/>
                  </a:schemeClr>
                </a:solidFill>
                <a:latin typeface="Century Schoolbook" pitchFamily="18" charset="0"/>
                <a:ea typeface="MS PGothic"/>
                <a:cs typeface="MS PGothic"/>
              </a:rPr>
              <a:t>Financing Strategy</a:t>
            </a:r>
            <a:br>
              <a:rPr lang="en-US" dirty="0" smtClean="0">
                <a:ln>
                  <a:noFill/>
                </a:ln>
                <a:solidFill>
                  <a:schemeClr val="tx2">
                    <a:lumMod val="75000"/>
                  </a:schemeClr>
                </a:solidFill>
                <a:latin typeface="Century Schoolbook" pitchFamily="18" charset="0"/>
                <a:ea typeface="MS PGothic"/>
                <a:cs typeface="MS PGothic"/>
              </a:rPr>
            </a:br>
            <a:r>
              <a:rPr lang="en-US" sz="2900" i="1" dirty="0" smtClean="0">
                <a:ln>
                  <a:noFill/>
                </a:ln>
                <a:solidFill>
                  <a:schemeClr val="tx2">
                    <a:lumMod val="75000"/>
                  </a:schemeClr>
                </a:solidFill>
                <a:latin typeface="Century Schoolbook" pitchFamily="18" charset="0"/>
                <a:ea typeface="MS PGothic"/>
                <a:cs typeface="MS PGothic"/>
              </a:rPr>
              <a:t> for Total Start-up Investment </a:t>
            </a:r>
            <a:r>
              <a:rPr lang="en-US" sz="1800" i="1" dirty="0" smtClean="0">
                <a:ln>
                  <a:noFill/>
                </a:ln>
                <a:solidFill>
                  <a:schemeClr val="tx2">
                    <a:lumMod val="75000"/>
                  </a:schemeClr>
                </a:solidFill>
                <a:latin typeface="Century Schoolbook" pitchFamily="18" charset="0"/>
                <a:ea typeface="MS PGothic"/>
                <a:cs typeface="MS PGothic"/>
              </a:rPr>
              <a:t> </a:t>
            </a:r>
            <a:r>
              <a:rPr lang="en-US" sz="1800" i="1" dirty="0" smtClean="0">
                <a:ln>
                  <a:noFill/>
                </a:ln>
                <a:latin typeface="Century Schoolbook" pitchFamily="18" charset="0"/>
                <a:ea typeface="MS PGothic"/>
                <a:cs typeface="MS PGothic"/>
              </a:rPr>
              <a:t/>
            </a:r>
            <a:br>
              <a:rPr lang="en-US" sz="1800" i="1" dirty="0" smtClean="0">
                <a:ln>
                  <a:noFill/>
                </a:ln>
                <a:latin typeface="Century Schoolbook" pitchFamily="18" charset="0"/>
                <a:ea typeface="MS PGothic"/>
                <a:cs typeface="MS PGothic"/>
              </a:rPr>
            </a:br>
            <a:endParaRPr lang="en-US" sz="1800" i="1" dirty="0" smtClean="0">
              <a:ln>
                <a:noFill/>
              </a:ln>
              <a:solidFill>
                <a:srgbClr val="008000"/>
              </a:solidFill>
              <a:latin typeface="Century Schoolbook" pitchFamily="18" charset="0"/>
              <a:ea typeface="MS PGothic"/>
              <a:cs typeface="MS PGothic"/>
            </a:endParaRPr>
          </a:p>
        </p:txBody>
      </p:sp>
      <p:graphicFrame>
        <p:nvGraphicFramePr>
          <p:cNvPr id="56354" name="Group 34"/>
          <p:cNvGraphicFramePr>
            <a:graphicFrameLocks noGrp="1"/>
          </p:cNvGraphicFramePr>
          <p:nvPr>
            <p:ph idx="1"/>
          </p:nvPr>
        </p:nvGraphicFramePr>
        <p:xfrm>
          <a:off x="228600" y="1752600"/>
          <a:ext cx="8686800" cy="1981200"/>
        </p:xfrm>
        <a:graphic>
          <a:graphicData uri="http://schemas.openxmlformats.org/drawingml/2006/table">
            <a:tbl>
              <a:tblPr>
                <a:tableStyleId>{5DA37D80-6434-44D0-A028-1B22A696006F}</a:tableStyleId>
              </a:tblPr>
              <a:tblGrid>
                <a:gridCol w="2733675"/>
                <a:gridCol w="1281113"/>
                <a:gridCol w="1557337"/>
                <a:gridCol w="1557338"/>
                <a:gridCol w="1557337"/>
              </a:tblGrid>
              <a:tr h="407988">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u="none" strike="noStrike" cap="none" normalizeH="0" baseline="0" dirty="0" smtClean="0">
                          <a:ln>
                            <a:noFill/>
                          </a:ln>
                          <a:solidFill>
                            <a:sysClr val="windowText" lastClr="000000"/>
                          </a:solidFill>
                          <a:effectLst/>
                        </a:rPr>
                        <a:t>Source</a:t>
                      </a:r>
                      <a:endParaRPr kumimoji="0" lang="en-US" sz="1800" b="1" i="0" u="none" strike="noStrike" cap="none" normalizeH="0" baseline="0" dirty="0" smtClean="0">
                        <a:ln>
                          <a:noFill/>
                        </a:ln>
                        <a:solidFill>
                          <a:sysClr val="windowText" lastClr="000000"/>
                        </a:solidFill>
                        <a:effectLst/>
                        <a:latin typeface="Myriad Web Pro"/>
                        <a:ea typeface="MS PGothic"/>
                        <a:cs typeface="MS PGothic"/>
                      </a:endParaRPr>
                    </a:p>
                  </a:txBody>
                  <a:tcPr marT="45712" marB="45712"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u="none" strike="noStrike" cap="none" normalizeH="0" baseline="0" dirty="0" smtClean="0">
                          <a:ln>
                            <a:noFill/>
                          </a:ln>
                          <a:solidFill>
                            <a:sysClr val="windowText" lastClr="000000"/>
                          </a:solidFill>
                          <a:effectLst/>
                        </a:rPr>
                        <a:t>Amount</a:t>
                      </a:r>
                      <a:endParaRPr kumimoji="0" lang="en-US" sz="1800" b="1" i="0" u="none" strike="noStrike" cap="none" normalizeH="0" baseline="0" dirty="0" smtClean="0">
                        <a:ln>
                          <a:noFill/>
                        </a:ln>
                        <a:solidFill>
                          <a:sysClr val="windowText" lastClr="000000"/>
                        </a:solidFill>
                        <a:effectLst/>
                        <a:latin typeface="Myriad Web Pro"/>
                        <a:ea typeface="MS PGothic"/>
                        <a:cs typeface="MS PGothic"/>
                      </a:endParaRPr>
                    </a:p>
                  </a:txBody>
                  <a:tcPr marT="45712" marB="45712"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u="none" strike="noStrike" cap="none" normalizeH="0" baseline="0" dirty="0" smtClean="0">
                          <a:ln>
                            <a:noFill/>
                          </a:ln>
                          <a:solidFill>
                            <a:sysClr val="windowText" lastClr="000000"/>
                          </a:solidFill>
                          <a:effectLst/>
                        </a:rPr>
                        <a:t>Debt</a:t>
                      </a:r>
                      <a:endParaRPr kumimoji="0" lang="en-US" sz="1800" b="1" i="0" u="none" strike="noStrike" cap="none" normalizeH="0" baseline="0" dirty="0" smtClean="0">
                        <a:ln>
                          <a:noFill/>
                        </a:ln>
                        <a:solidFill>
                          <a:sysClr val="windowText" lastClr="000000"/>
                        </a:solidFill>
                        <a:effectLst/>
                        <a:latin typeface="Myriad Web Pro"/>
                        <a:ea typeface="MS PGothic"/>
                        <a:cs typeface="MS PGothic"/>
                      </a:endParaRPr>
                    </a:p>
                  </a:txBody>
                  <a:tcPr marT="45712" marB="45712"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u="none" strike="noStrike" cap="none" normalizeH="0" baseline="0" dirty="0" smtClean="0">
                          <a:ln>
                            <a:noFill/>
                          </a:ln>
                          <a:solidFill>
                            <a:sysClr val="windowText" lastClr="000000"/>
                          </a:solidFill>
                          <a:effectLst/>
                        </a:rPr>
                        <a:t>Equity</a:t>
                      </a:r>
                      <a:endParaRPr kumimoji="0" lang="en-US" sz="1800" b="1" i="0" u="none" strike="noStrike" cap="none" normalizeH="0" baseline="0" dirty="0" smtClean="0">
                        <a:ln>
                          <a:noFill/>
                        </a:ln>
                        <a:solidFill>
                          <a:sysClr val="windowText" lastClr="000000"/>
                        </a:solidFill>
                        <a:effectLst/>
                        <a:latin typeface="Myriad Web Pro"/>
                        <a:ea typeface="MS PGothic"/>
                        <a:cs typeface="MS PGothic"/>
                      </a:endParaRPr>
                    </a:p>
                  </a:txBody>
                  <a:tcPr marT="45712" marB="45712"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u="none" strike="noStrike" cap="none" normalizeH="0" baseline="0" dirty="0" smtClean="0">
                          <a:ln>
                            <a:noFill/>
                          </a:ln>
                          <a:solidFill>
                            <a:sysClr val="windowText" lastClr="000000"/>
                          </a:solidFill>
                          <a:effectLst/>
                        </a:rPr>
                        <a:t>Gift</a:t>
                      </a:r>
                      <a:endParaRPr kumimoji="0" lang="en-US" sz="1800" b="1" i="0" u="none" strike="noStrike" cap="none" normalizeH="0" baseline="0" dirty="0" smtClean="0">
                        <a:ln>
                          <a:noFill/>
                        </a:ln>
                        <a:solidFill>
                          <a:sysClr val="windowText" lastClr="000000"/>
                        </a:solidFill>
                        <a:effectLst/>
                        <a:latin typeface="Myriad Web Pro"/>
                        <a:ea typeface="MS PGothic"/>
                        <a:cs typeface="MS PGothic"/>
                      </a:endParaRPr>
                    </a:p>
                  </a:txBody>
                  <a:tcPr marT="45712" marB="45712"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121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cap="none" normalizeH="0" baseline="0" dirty="0" smtClean="0">
                          <a:ln>
                            <a:noFill/>
                          </a:ln>
                          <a:solidFill>
                            <a:sysClr val="windowText" lastClr="000000"/>
                          </a:solidFill>
                          <a:effectLst/>
                        </a:rPr>
                        <a:t>Personal Savings</a:t>
                      </a:r>
                      <a:endParaRPr kumimoji="0" lang="en-US" sz="1800" b="0" i="0" u="none" strike="noStrike" cap="none" normalizeH="0" baseline="0" dirty="0" smtClean="0">
                        <a:ln>
                          <a:noFill/>
                        </a:ln>
                        <a:solidFill>
                          <a:sysClr val="windowText" lastClr="000000"/>
                        </a:solidFill>
                        <a:effectLst/>
                        <a:latin typeface="Myriad Web Pro"/>
                        <a:ea typeface="MS PGothic"/>
                        <a:cs typeface="MS PGothic"/>
                      </a:endParaRPr>
                    </a:p>
                  </a:txBody>
                  <a:tcPr marT="45712" marB="45712"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pPr>
                      <a:r>
                        <a:rPr kumimoji="0" lang="en-US" sz="1600" u="none" strike="noStrike" cap="none" normalizeH="0" baseline="0" dirty="0" smtClean="0">
                          <a:ln>
                            <a:noFill/>
                          </a:ln>
                          <a:solidFill>
                            <a:sysClr val="windowText" lastClr="000000"/>
                          </a:solidFill>
                          <a:effectLst/>
                        </a:rPr>
                        <a:t>$10,000.00</a:t>
                      </a:r>
                      <a:endParaRPr kumimoji="0" lang="en-US" sz="1600" b="1" i="0" u="none" strike="noStrike" cap="none" normalizeH="0" baseline="0" dirty="0" smtClean="0">
                        <a:ln>
                          <a:noFill/>
                        </a:ln>
                        <a:solidFill>
                          <a:sysClr val="windowText" lastClr="000000"/>
                        </a:solidFill>
                        <a:effectLst/>
                        <a:latin typeface="Myriad Web Pro"/>
                        <a:ea typeface="MS PGothic"/>
                        <a:cs typeface="MS PGothic"/>
                      </a:endParaRPr>
                    </a:p>
                  </a:txBody>
                  <a:tcPr marT="45712" marB="45712"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pPr>
                      <a:endParaRPr kumimoji="0" lang="en-US" sz="3600" b="0" i="0" u="none" strike="noStrike" cap="none" normalizeH="0" baseline="0" dirty="0" smtClean="0">
                        <a:ln>
                          <a:noFill/>
                        </a:ln>
                        <a:solidFill>
                          <a:sysClr val="windowText" lastClr="000000"/>
                        </a:solidFill>
                        <a:effectLst/>
                        <a:latin typeface="Myriad Web Pro"/>
                        <a:ea typeface="MS PGothic"/>
                        <a:cs typeface="MS PGothic"/>
                      </a:endParaRPr>
                    </a:p>
                  </a:txBody>
                  <a:tcPr marT="45712" marB="45712"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ts val="675"/>
                        </a:spcBef>
                        <a:spcAft>
                          <a:spcPct val="0"/>
                        </a:spcAft>
                        <a:buClrTx/>
                        <a:buSzTx/>
                        <a:buFont typeface="Wingdings" pitchFamily="2" charset="2"/>
                        <a:buNone/>
                        <a:tabLst/>
                      </a:pPr>
                      <a:r>
                        <a:rPr kumimoji="0" lang="en-US" sz="4400" u="none" strike="noStrike" cap="none" normalizeH="0" baseline="0" dirty="0" smtClean="0">
                          <a:ln>
                            <a:noFill/>
                          </a:ln>
                          <a:solidFill>
                            <a:sysClr val="windowText" lastClr="000000"/>
                          </a:solidFill>
                          <a:effectLst/>
                        </a:rPr>
                        <a:t>x</a:t>
                      </a:r>
                      <a:endParaRPr kumimoji="0" lang="en-US" sz="4400" b="0" i="0" u="none" strike="noStrike" cap="none" normalizeH="0" baseline="0" dirty="0" smtClean="0">
                        <a:ln>
                          <a:noFill/>
                        </a:ln>
                        <a:solidFill>
                          <a:sysClr val="windowText" lastClr="000000"/>
                        </a:solidFill>
                        <a:effectLst/>
                        <a:latin typeface="Myriad Web Pro"/>
                        <a:ea typeface="MS PGothic"/>
                        <a:cs typeface="MS PGothic"/>
                      </a:endParaRPr>
                    </a:p>
                  </a:txBody>
                  <a:tcPr marT="45712" marB="45712"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pPr>
                      <a:endParaRPr kumimoji="0" lang="en-US" sz="1800" b="0" i="0" u="none" strike="noStrike" cap="none" normalizeH="0" baseline="0" dirty="0" smtClean="0">
                        <a:ln>
                          <a:noFill/>
                        </a:ln>
                        <a:solidFill>
                          <a:sysClr val="windowText" lastClr="000000"/>
                        </a:solidFill>
                        <a:effectLst/>
                        <a:latin typeface="Myriad Web Pro"/>
                        <a:ea typeface="MS PGothic"/>
                        <a:cs typeface="MS PGothic"/>
                      </a:endParaRPr>
                    </a:p>
                  </a:txBody>
                  <a:tcPr marT="45712" marB="45712"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79450">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cap="none" normalizeH="0" baseline="0" dirty="0" smtClean="0">
                          <a:ln>
                            <a:noFill/>
                          </a:ln>
                          <a:solidFill>
                            <a:sysClr val="windowText" lastClr="000000"/>
                          </a:solidFill>
                          <a:effectLst/>
                        </a:rPr>
                        <a:t>Relatives/Friends</a:t>
                      </a:r>
                      <a:endParaRPr kumimoji="0" lang="en-US" sz="1800" b="0" i="0" u="none" strike="noStrike" cap="none" normalizeH="0" baseline="0" dirty="0" smtClean="0">
                        <a:ln>
                          <a:noFill/>
                        </a:ln>
                        <a:solidFill>
                          <a:sysClr val="windowText" lastClr="000000"/>
                        </a:solidFill>
                        <a:effectLst/>
                        <a:latin typeface="Myriad Web Pro"/>
                        <a:ea typeface="MS PGothic"/>
                        <a:cs typeface="MS PGothic"/>
                      </a:endParaRPr>
                    </a:p>
                  </a:txBody>
                  <a:tcPr marT="45712" marB="45712"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pPr>
                      <a:r>
                        <a:rPr kumimoji="0" lang="en-US" sz="1600" u="none" strike="noStrike" cap="none" normalizeH="0" baseline="0" dirty="0" smtClean="0">
                          <a:ln>
                            <a:noFill/>
                          </a:ln>
                          <a:solidFill>
                            <a:sysClr val="windowText" lastClr="000000"/>
                          </a:solidFill>
                          <a:effectLst/>
                        </a:rPr>
                        <a:t>$7,900.00</a:t>
                      </a:r>
                      <a:endParaRPr kumimoji="0" lang="en-US" sz="1600" b="1" i="0" u="none" strike="noStrike" cap="none" normalizeH="0" baseline="0" dirty="0" smtClean="0">
                        <a:ln>
                          <a:noFill/>
                        </a:ln>
                        <a:solidFill>
                          <a:sysClr val="windowText" lastClr="000000"/>
                        </a:solidFill>
                        <a:effectLst/>
                        <a:latin typeface="Myriad Web Pro"/>
                        <a:ea typeface="MS PGothic"/>
                        <a:cs typeface="MS PGothic"/>
                      </a:endParaRPr>
                    </a:p>
                  </a:txBody>
                  <a:tcPr marT="45712" marB="45712"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4400" u="none" strike="noStrike" cap="none" normalizeH="0" baseline="0" dirty="0" smtClean="0">
                          <a:ln>
                            <a:noFill/>
                          </a:ln>
                          <a:solidFill>
                            <a:sysClr val="windowText" lastClr="000000"/>
                          </a:solidFill>
                          <a:effectLst/>
                        </a:rPr>
                        <a:t>x</a:t>
                      </a:r>
                      <a:endParaRPr kumimoji="0" lang="en-US" sz="4400" b="0" i="0" u="none" strike="noStrike" cap="none" normalizeH="0" baseline="0" dirty="0" smtClean="0">
                        <a:ln>
                          <a:noFill/>
                        </a:ln>
                        <a:solidFill>
                          <a:sysClr val="windowText" lastClr="000000"/>
                        </a:solidFill>
                        <a:effectLst/>
                        <a:latin typeface="Myriad Web Pro"/>
                        <a:ea typeface="MS PGothic"/>
                        <a:cs typeface="MS PGothic"/>
                      </a:endParaRPr>
                    </a:p>
                  </a:txBody>
                  <a:tcPr marT="45712" marB="45712"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pPr>
                      <a:endParaRPr kumimoji="0" lang="en-US" sz="1800" b="0" i="0" u="none" strike="noStrike" cap="none" normalizeH="0" baseline="0" dirty="0" smtClean="0">
                        <a:ln>
                          <a:noFill/>
                        </a:ln>
                        <a:solidFill>
                          <a:sysClr val="windowText" lastClr="000000"/>
                        </a:solidFill>
                        <a:effectLst/>
                        <a:latin typeface="Myriad Web Pro"/>
                        <a:ea typeface="MS PGothic"/>
                        <a:cs typeface="MS PGothic"/>
                      </a:endParaRPr>
                    </a:p>
                  </a:txBody>
                  <a:tcPr marT="45712" marB="45712"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pPr>
                      <a:endParaRPr kumimoji="0" lang="en-US" sz="1800" b="0" i="0" u="none" strike="noStrike" cap="none" normalizeH="0" baseline="0" dirty="0" smtClean="0">
                        <a:ln>
                          <a:noFill/>
                        </a:ln>
                        <a:solidFill>
                          <a:sysClr val="windowText" lastClr="000000"/>
                        </a:solidFill>
                        <a:effectLst/>
                        <a:latin typeface="Myriad Web Pro"/>
                        <a:ea typeface="MS PGothic"/>
                        <a:cs typeface="MS PGothic"/>
                      </a:endParaRPr>
                    </a:p>
                  </a:txBody>
                  <a:tcPr marT="45712" marB="45712"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839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7B12CCD-AF58-4CD2-BFB2-1916C1BFEC9F}" type="slidenum">
              <a:rPr lang="en-US" smtClean="0"/>
              <a:pPr/>
              <a:t>18</a:t>
            </a:fld>
            <a:endParaRPr lang="en-US" smtClean="0"/>
          </a:p>
        </p:txBody>
      </p:sp>
      <p:sp>
        <p:nvSpPr>
          <p:cNvPr id="56347" name="TextBox 6"/>
          <p:cNvSpPr txBox="1">
            <a:spLocks noChangeArrowheads="1"/>
          </p:cNvSpPr>
          <p:nvPr/>
        </p:nvSpPr>
        <p:spPr bwMode="auto">
          <a:xfrm>
            <a:off x="2438400" y="3975100"/>
            <a:ext cx="6324600" cy="392113"/>
          </a:xfrm>
          <a:prstGeom prst="rect">
            <a:avLst/>
          </a:prstGeom>
          <a:solidFill>
            <a:srgbClr val="B60404"/>
          </a:solidFill>
          <a:ln w="25400" algn="ctr">
            <a:solidFill>
              <a:schemeClr val="accent2"/>
            </a:solidFill>
            <a:miter lim="800000"/>
            <a:headEnd/>
            <a:tailEnd/>
          </a:ln>
        </p:spPr>
        <p:txBody>
          <a:bodyPr>
            <a:spAutoFit/>
          </a:bodyPr>
          <a:lstStyle/>
          <a:p>
            <a:r>
              <a:rPr lang="en-US" sz="1800" b="1">
                <a:latin typeface="Myriad Web Pro"/>
              </a:rPr>
              <a:t>Totals: 					$17,900.00</a:t>
            </a:r>
          </a:p>
        </p:txBody>
      </p:sp>
      <p:pic>
        <p:nvPicPr>
          <p:cNvPr id="58398" name="Picture 7" descr="NFTE_SmallTagLock_PantoneC.jpg"/>
          <p:cNvPicPr>
            <a:picLocks noChangeAspect="1"/>
          </p:cNvPicPr>
          <p:nvPr/>
        </p:nvPicPr>
        <p:blipFill>
          <a:blip r:embed="rId3"/>
          <a:srcRect/>
          <a:stretch>
            <a:fillRect/>
          </a:stretch>
        </p:blipFill>
        <p:spPr bwMode="auto">
          <a:xfrm>
            <a:off x="152400" y="6019800"/>
            <a:ext cx="1447800" cy="720725"/>
          </a:xfrm>
          <a:prstGeom prst="rect">
            <a:avLst/>
          </a:prstGeom>
          <a:noFill/>
          <a:ln w="9525">
            <a:noFill/>
            <a:miter lim="800000"/>
            <a:headEnd/>
            <a:tailEnd/>
          </a:ln>
        </p:spPr>
      </p:pic>
      <p:pic>
        <p:nvPicPr>
          <p:cNvPr id="58399" name="Picture 7"/>
          <p:cNvPicPr>
            <a:picLocks noChangeAspect="1"/>
          </p:cNvPicPr>
          <p:nvPr/>
        </p:nvPicPr>
        <p:blipFill>
          <a:blip r:embed="rId4"/>
          <a:srcRect/>
          <a:stretch>
            <a:fillRect/>
          </a:stretch>
        </p:blipFill>
        <p:spPr bwMode="auto">
          <a:xfrm>
            <a:off x="7620000" y="304800"/>
            <a:ext cx="1320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 y="38100"/>
            <a:ext cx="8839200" cy="1625600"/>
          </a:xfrm>
        </p:spPr>
        <p:txBody>
          <a:bodyPr wrap="square" numCol="1" anchorCtr="0" compatLnSpc="1">
            <a:prstTxWarp prst="textNoShape">
              <a:avLst/>
            </a:prstTxWarp>
            <a:noAutofit/>
          </a:bodyPr>
          <a:lstStyle/>
          <a:p>
            <a:pPr eaLnBrk="1" hangingPunct="1">
              <a:defRPr/>
            </a:pPr>
            <a:r>
              <a:rPr lang="en-US" sz="3200" dirty="0" smtClean="0">
                <a:ln>
                  <a:noFill/>
                </a:ln>
                <a:solidFill>
                  <a:schemeClr val="tx2">
                    <a:lumMod val="75000"/>
                  </a:schemeClr>
                </a:solidFill>
                <a:latin typeface="Century Schoolbook" pitchFamily="18" charset="0"/>
                <a:ea typeface="MS PGothic"/>
                <a:cs typeface="MS PGothic"/>
              </a:rPr>
              <a:t>Business Responsibility Plan</a:t>
            </a:r>
            <a:r>
              <a:rPr lang="en-US" sz="4000" dirty="0" smtClean="0">
                <a:ln>
                  <a:noFill/>
                </a:ln>
                <a:solidFill>
                  <a:schemeClr val="tx2">
                    <a:lumMod val="75000"/>
                  </a:schemeClr>
                </a:solidFill>
                <a:latin typeface="Century Schoolbook" pitchFamily="18" charset="0"/>
                <a:ea typeface="MS PGothic"/>
                <a:cs typeface="MS PGothic"/>
              </a:rPr>
              <a:t/>
            </a:r>
            <a:br>
              <a:rPr lang="en-US" sz="4000" dirty="0" smtClean="0">
                <a:ln>
                  <a:noFill/>
                </a:ln>
                <a:solidFill>
                  <a:schemeClr val="tx2">
                    <a:lumMod val="75000"/>
                  </a:schemeClr>
                </a:solidFill>
                <a:latin typeface="Century Schoolbook" pitchFamily="18" charset="0"/>
                <a:ea typeface="MS PGothic"/>
                <a:cs typeface="MS PGothic"/>
              </a:rPr>
            </a:br>
            <a:r>
              <a:rPr lang="en-US" sz="2000" dirty="0" smtClean="0">
                <a:ln>
                  <a:noFill/>
                </a:ln>
                <a:solidFill>
                  <a:schemeClr val="tx2">
                    <a:lumMod val="75000"/>
                  </a:schemeClr>
                </a:solidFill>
                <a:latin typeface="Century Schoolbook" pitchFamily="18" charset="0"/>
                <a:ea typeface="MS PGothic"/>
                <a:cs typeface="MS PGothic"/>
              </a:rPr>
              <a:t>Philanthropic Strategy Plan</a:t>
            </a:r>
            <a:r>
              <a:rPr lang="en-US" sz="4000" dirty="0" smtClean="0">
                <a:ln>
                  <a:noFill/>
                </a:ln>
                <a:solidFill>
                  <a:schemeClr val="tx2">
                    <a:lumMod val="75000"/>
                  </a:schemeClr>
                </a:solidFill>
                <a:latin typeface="Century Schoolbook" pitchFamily="18" charset="0"/>
                <a:ea typeface="MS PGothic"/>
                <a:cs typeface="MS PGothic"/>
              </a:rPr>
              <a:t> </a:t>
            </a:r>
            <a:r>
              <a:rPr lang="en-US" sz="2000" i="1" dirty="0" smtClean="0">
                <a:ln>
                  <a:noFill/>
                </a:ln>
                <a:latin typeface="Century Schoolbook" pitchFamily="18" charset="0"/>
                <a:ea typeface="MS PGothic"/>
                <a:cs typeface="MS PGothic"/>
              </a:rPr>
              <a:t/>
            </a:r>
            <a:br>
              <a:rPr lang="en-US" sz="2000" i="1" dirty="0" smtClean="0">
                <a:ln>
                  <a:noFill/>
                </a:ln>
                <a:latin typeface="Century Schoolbook" pitchFamily="18" charset="0"/>
                <a:ea typeface="MS PGothic"/>
                <a:cs typeface="MS PGothic"/>
              </a:rPr>
            </a:br>
            <a:endParaRPr lang="en-US" sz="1600" i="1" dirty="0" smtClean="0">
              <a:ln>
                <a:noFill/>
              </a:ln>
              <a:solidFill>
                <a:srgbClr val="008000"/>
              </a:solidFill>
              <a:latin typeface="Century Schoolbook" pitchFamily="18" charset="0"/>
              <a:ea typeface="MS PGothic"/>
              <a:cs typeface="MS PGothic"/>
            </a:endParaRPr>
          </a:p>
        </p:txBody>
      </p:sp>
      <p:sp>
        <p:nvSpPr>
          <p:cNvPr id="60418" name="Content Placeholder 2"/>
          <p:cNvSpPr>
            <a:spLocks noGrp="1"/>
          </p:cNvSpPr>
          <p:nvPr>
            <p:ph idx="1"/>
          </p:nvPr>
        </p:nvSpPr>
        <p:spPr>
          <a:xfrm>
            <a:off x="457200" y="2133600"/>
            <a:ext cx="8229600" cy="4022725"/>
          </a:xfrm>
        </p:spPr>
        <p:txBody>
          <a:bodyPr/>
          <a:lstStyle/>
          <a:p>
            <a:pPr marL="319088" indent="-319088" eaLnBrk="1" hangingPunct="1">
              <a:spcBef>
                <a:spcPts val="1200"/>
              </a:spcBef>
              <a:buClrTx/>
              <a:buSzPct val="80000"/>
              <a:buFont typeface="Wingdings 2" pitchFamily="18" charset="2"/>
              <a:buChar char=""/>
            </a:pPr>
            <a:r>
              <a:rPr lang="en-US" sz="2800" smtClean="0">
                <a:latin typeface="Century Schoolbook" pitchFamily="18" charset="0"/>
                <a:ea typeface="MS PGothic"/>
                <a:cs typeface="MS PGothic"/>
              </a:rPr>
              <a:t>We will donate 5% of our net profits to the Children's Cancer Fund of America foundation</a:t>
            </a:r>
          </a:p>
          <a:p>
            <a:pPr marL="319088" indent="-319088" eaLnBrk="1" hangingPunct="1">
              <a:spcBef>
                <a:spcPts val="1200"/>
              </a:spcBef>
              <a:buClrTx/>
              <a:buSzPct val="80000"/>
              <a:buFont typeface="Wingdings 2" pitchFamily="18" charset="2"/>
              <a:buChar char=""/>
            </a:pPr>
            <a:endParaRPr lang="en-US" sz="2800" smtClean="0">
              <a:latin typeface="Century Schoolbook" pitchFamily="18" charset="0"/>
              <a:ea typeface="MS PGothic"/>
              <a:cs typeface="MS PGothic"/>
            </a:endParaRPr>
          </a:p>
          <a:p>
            <a:pPr marL="319088" indent="-319088" eaLnBrk="1" hangingPunct="1">
              <a:spcBef>
                <a:spcPts val="1200"/>
              </a:spcBef>
              <a:buClrTx/>
              <a:buSzPct val="80000"/>
              <a:buFont typeface="Wingdings 2" pitchFamily="18" charset="2"/>
              <a:buChar char=""/>
            </a:pPr>
            <a:r>
              <a:rPr lang="en-US" sz="2800" smtClean="0">
                <a:latin typeface="Century Schoolbook" pitchFamily="18" charset="0"/>
                <a:ea typeface="MS PGothic"/>
                <a:cs typeface="MS PGothic"/>
              </a:rPr>
              <a:t>Our consumers will be aware of this by the CCFOA logo which will be included on our business cards</a:t>
            </a:r>
          </a:p>
        </p:txBody>
      </p:sp>
      <p:sp>
        <p:nvSpPr>
          <p:cNvPr id="6041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C85A7AB-57C8-443B-B2E8-38C0926FAB7C}" type="slidenum">
              <a:rPr lang="en-US" smtClean="0"/>
              <a:pPr/>
              <a:t>19</a:t>
            </a:fld>
            <a:endParaRPr lang="en-US" smtClean="0"/>
          </a:p>
        </p:txBody>
      </p:sp>
      <p:pic>
        <p:nvPicPr>
          <p:cNvPr id="60420" name="Picture 4" descr="NFTE_SmallTagLock_PantoneC.jpg"/>
          <p:cNvPicPr>
            <a:picLocks noChangeAspect="1"/>
          </p:cNvPicPr>
          <p:nvPr/>
        </p:nvPicPr>
        <p:blipFill>
          <a:blip r:embed="rId3"/>
          <a:srcRect/>
          <a:stretch>
            <a:fillRect/>
          </a:stretch>
        </p:blipFill>
        <p:spPr bwMode="auto">
          <a:xfrm>
            <a:off x="152400" y="5943600"/>
            <a:ext cx="1447800" cy="720725"/>
          </a:xfrm>
          <a:prstGeom prst="rect">
            <a:avLst/>
          </a:prstGeom>
          <a:noFill/>
          <a:ln w="9525">
            <a:noFill/>
            <a:miter lim="800000"/>
            <a:headEnd/>
            <a:tailEnd/>
          </a:ln>
        </p:spPr>
      </p:pic>
      <p:pic>
        <p:nvPicPr>
          <p:cNvPr id="60421" name="Picture 6"/>
          <p:cNvPicPr>
            <a:picLocks noChangeAspect="1" noChangeArrowheads="1"/>
          </p:cNvPicPr>
          <p:nvPr/>
        </p:nvPicPr>
        <p:blipFill>
          <a:blip r:embed="rId4"/>
          <a:srcRect/>
          <a:stretch>
            <a:fillRect/>
          </a:stretch>
        </p:blipFill>
        <p:spPr bwMode="auto">
          <a:xfrm>
            <a:off x="3733800" y="4953000"/>
            <a:ext cx="1543050" cy="1401763"/>
          </a:xfrm>
          <a:prstGeom prst="rect">
            <a:avLst/>
          </a:prstGeom>
          <a:noFill/>
          <a:ln w="9525">
            <a:solidFill>
              <a:schemeClr val="accent2"/>
            </a:solidFill>
            <a:miter lim="800000"/>
            <a:headEnd/>
            <a:tailEnd/>
          </a:ln>
        </p:spPr>
      </p:pic>
      <p:pic>
        <p:nvPicPr>
          <p:cNvPr id="60422" name="Picture 6"/>
          <p:cNvPicPr>
            <a:picLocks noChangeAspect="1"/>
          </p:cNvPicPr>
          <p:nvPr/>
        </p:nvPicPr>
        <p:blipFill>
          <a:blip r:embed="rId5"/>
          <a:srcRect/>
          <a:stretch>
            <a:fillRect/>
          </a:stretch>
        </p:blipFill>
        <p:spPr bwMode="auto">
          <a:xfrm>
            <a:off x="7620000" y="304800"/>
            <a:ext cx="1320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4419600"/>
            <a:ext cx="8229600" cy="1736725"/>
          </a:xfrm>
        </p:spPr>
        <p:txBody>
          <a:bodyPr rtlCol="0">
            <a:normAutofit lnSpcReduction="10000"/>
          </a:bodyPr>
          <a:lstStyle/>
          <a:p>
            <a:pPr marL="0" indent="0" algn="r" eaLnBrk="1" fontAlgn="auto" hangingPunct="1">
              <a:spcAft>
                <a:spcPts val="0"/>
              </a:spcAft>
              <a:buClr>
                <a:schemeClr val="accent1">
                  <a:lumMod val="60000"/>
                  <a:lumOff val="40000"/>
                </a:schemeClr>
              </a:buClr>
              <a:buFont typeface="Arial" pitchFamily="34" charset="0"/>
              <a:buNone/>
              <a:defRPr/>
            </a:pPr>
            <a:r>
              <a:rPr lang="en-US" dirty="0">
                <a:latin typeface="Century Schoolbook" pitchFamily="18" charset="0"/>
              </a:rPr>
              <a:t>Peter Deckers</a:t>
            </a:r>
          </a:p>
          <a:p>
            <a:pPr marL="0" indent="0" algn="r" eaLnBrk="1" fontAlgn="auto" hangingPunct="1">
              <a:spcAft>
                <a:spcPts val="0"/>
              </a:spcAft>
              <a:buClr>
                <a:schemeClr val="accent1">
                  <a:lumMod val="60000"/>
                  <a:lumOff val="40000"/>
                </a:schemeClr>
              </a:buClr>
              <a:buFont typeface="Arial" pitchFamily="34" charset="0"/>
              <a:buNone/>
              <a:defRPr/>
            </a:pPr>
            <a:r>
              <a:rPr lang="en-US" dirty="0" smtClean="0">
                <a:latin typeface="Century Schoolbook" pitchFamily="18" charset="0"/>
              </a:rPr>
              <a:t>Rhahjni Reid </a:t>
            </a:r>
          </a:p>
          <a:p>
            <a:pPr marL="0" indent="0" algn="r" eaLnBrk="1" fontAlgn="auto" hangingPunct="1">
              <a:spcAft>
                <a:spcPts val="0"/>
              </a:spcAft>
              <a:buClr>
                <a:schemeClr val="accent1">
                  <a:lumMod val="60000"/>
                  <a:lumOff val="40000"/>
                </a:schemeClr>
              </a:buClr>
              <a:buFont typeface="Arial" pitchFamily="34" charset="0"/>
              <a:buNone/>
              <a:defRPr/>
            </a:pPr>
            <a:r>
              <a:rPr lang="en-US" dirty="0" smtClean="0">
                <a:latin typeface="Century Schoolbook" pitchFamily="18" charset="0"/>
              </a:rPr>
              <a:t>Grade 12</a:t>
            </a:r>
            <a:endParaRPr dirty="0">
              <a:latin typeface="Century Schoolbook" pitchFamily="18" charset="0"/>
            </a:endParaRPr>
          </a:p>
          <a:p>
            <a:pPr marL="0" indent="0" algn="r" eaLnBrk="1" fontAlgn="auto" hangingPunct="1">
              <a:spcAft>
                <a:spcPts val="0"/>
              </a:spcAft>
              <a:buClr>
                <a:schemeClr val="accent1">
                  <a:lumMod val="60000"/>
                  <a:lumOff val="40000"/>
                </a:schemeClr>
              </a:buClr>
              <a:buFont typeface="Arial" pitchFamily="34" charset="0"/>
              <a:buNone/>
              <a:defRPr/>
            </a:pPr>
            <a:r>
              <a:rPr lang="en-US" dirty="0" smtClean="0">
                <a:latin typeface="Century Schoolbook" pitchFamily="18" charset="0"/>
              </a:rPr>
              <a:t>18 &amp; 16</a:t>
            </a:r>
            <a:endParaRPr dirty="0">
              <a:latin typeface="Century Schoolbook" pitchFamily="18" charset="0"/>
            </a:endParaRPr>
          </a:p>
          <a:p>
            <a:pPr marL="274320" indent="-274320" eaLnBrk="1" fontAlgn="auto" hangingPunct="1">
              <a:spcAft>
                <a:spcPts val="0"/>
              </a:spcAft>
              <a:buClr>
                <a:schemeClr val="accent1">
                  <a:lumMod val="60000"/>
                  <a:lumOff val="40000"/>
                </a:schemeClr>
              </a:buClr>
              <a:buFont typeface="Arial" pitchFamily="34" charset="0"/>
              <a:buChar char="•"/>
              <a:defRPr/>
            </a:pPr>
            <a:endParaRPr dirty="0">
              <a:latin typeface="Century Schoolbook" pitchFamily="18" charset="0"/>
            </a:endParaRPr>
          </a:p>
        </p:txBody>
      </p:sp>
      <p:sp>
        <p:nvSpPr>
          <p:cNvPr id="2355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862A0C9-EA8F-4B97-AACF-484B6EFC3125}" type="slidenum">
              <a:rPr lang="en-US" smtClean="0"/>
              <a:pPr/>
              <a:t>2</a:t>
            </a:fld>
            <a:endParaRPr lang="en-US" smtClean="0"/>
          </a:p>
        </p:txBody>
      </p:sp>
      <p:pic>
        <p:nvPicPr>
          <p:cNvPr id="23555" name="Picture 4" descr="NFTE_SmallTagLock_PantoneC.jpg"/>
          <p:cNvPicPr>
            <a:picLocks noChangeAspect="1"/>
          </p:cNvPicPr>
          <p:nvPr/>
        </p:nvPicPr>
        <p:blipFill>
          <a:blip r:embed="rId3"/>
          <a:srcRect/>
          <a:stretch>
            <a:fillRect/>
          </a:stretch>
        </p:blipFill>
        <p:spPr bwMode="auto">
          <a:xfrm>
            <a:off x="152400" y="6019800"/>
            <a:ext cx="1447800" cy="720725"/>
          </a:xfrm>
          <a:prstGeom prst="rect">
            <a:avLst/>
          </a:prstGeom>
          <a:noFill/>
          <a:ln w="9525">
            <a:noFill/>
            <a:miter lim="800000"/>
            <a:headEnd/>
            <a:tailEnd/>
          </a:ln>
        </p:spPr>
      </p:pic>
      <p:pic>
        <p:nvPicPr>
          <p:cNvPr id="51203" name="Picture 3"/>
          <p:cNvPicPr>
            <a:picLocks noChangeAspect="1" noChangeArrowheads="1"/>
          </p:cNvPicPr>
          <p:nvPr/>
        </p:nvPicPr>
        <p:blipFill>
          <a:blip r:embed="rId4">
            <a:clrChange>
              <a:clrFrom>
                <a:srgbClr val="FFFFFF"/>
              </a:clrFrom>
              <a:clrTo>
                <a:srgbClr val="FFFFFF">
                  <a:alpha val="0"/>
                </a:srgbClr>
              </a:clrTo>
            </a:clrChange>
            <a:extLst/>
          </a:blip>
          <a:srcRect/>
          <a:stretch>
            <a:fillRect/>
          </a:stretch>
        </p:blipFill>
        <p:spPr bwMode="auto">
          <a:xfrm>
            <a:off x="457200" y="1028700"/>
            <a:ext cx="4538303" cy="1409700"/>
          </a:xfrm>
          <a:prstGeom prst="rect">
            <a:avLst/>
          </a:prstGeom>
          <a:noFill/>
          <a:ln>
            <a:noFill/>
          </a:ln>
          <a:effectLst>
            <a:outerShdw blurRad="76200" dir="13500000" sy="23000" kx="1200000" algn="br" rotWithShape="0">
              <a:prstClr val="black">
                <a:alpha val="20000"/>
              </a:prstClr>
            </a:outerShdw>
          </a:effectLst>
          <a:scene3d>
            <a:camera prst="isometricOffAxis1Right"/>
            <a:lightRig rig="threePt" dir="t"/>
          </a:scene3d>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0"/>
            <a:ext cx="8229600" cy="1143000"/>
          </a:xfrm>
        </p:spPr>
        <p:txBody>
          <a:bodyPr wrap="square" numCol="1" anchorCtr="0" compatLnSpc="1">
            <a:prstTxWarp prst="textNoShape">
              <a:avLst/>
            </a:prstTxWarp>
          </a:bodyPr>
          <a:lstStyle/>
          <a:p>
            <a:pPr eaLnBrk="1" hangingPunct="1">
              <a:defRPr/>
            </a:pPr>
            <a:r>
              <a:rPr lang="en-US" sz="3200" dirty="0" smtClean="0">
                <a:ln>
                  <a:noFill/>
                </a:ln>
                <a:solidFill>
                  <a:schemeClr val="tx2">
                    <a:lumMod val="75000"/>
                  </a:schemeClr>
                </a:solidFill>
                <a:latin typeface="Century Schoolbook" pitchFamily="18" charset="0"/>
                <a:ea typeface="MS PGothic"/>
                <a:cs typeface="MS PGothic"/>
              </a:rPr>
              <a:t>Business &amp; Educational Goals</a:t>
            </a:r>
            <a:endParaRPr lang="en-US" sz="3200" i="1" dirty="0" smtClean="0">
              <a:ln>
                <a:noFill/>
              </a:ln>
              <a:solidFill>
                <a:schemeClr val="tx2">
                  <a:lumMod val="75000"/>
                </a:schemeClr>
              </a:solidFill>
              <a:latin typeface="Century Schoolbook" pitchFamily="18" charset="0"/>
              <a:ea typeface="MS PGothic"/>
              <a:cs typeface="MS PGothic"/>
            </a:endParaRPr>
          </a:p>
        </p:txBody>
      </p:sp>
      <p:sp>
        <p:nvSpPr>
          <p:cNvPr id="6246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2829D5B-9257-48DF-9BF9-F4BC82BB2665}" type="slidenum">
              <a:rPr lang="en-US" smtClean="0"/>
              <a:pPr/>
              <a:t>20</a:t>
            </a:fld>
            <a:endParaRPr lang="en-US" smtClean="0"/>
          </a:p>
        </p:txBody>
      </p:sp>
      <p:sp>
        <p:nvSpPr>
          <p:cNvPr id="62467" name="Text Box 21"/>
          <p:cNvSpPr txBox="1">
            <a:spLocks noChangeArrowheads="1"/>
          </p:cNvSpPr>
          <p:nvPr/>
        </p:nvSpPr>
        <p:spPr bwMode="auto">
          <a:xfrm>
            <a:off x="1219200" y="1401763"/>
            <a:ext cx="1905000" cy="579437"/>
          </a:xfrm>
          <a:prstGeom prst="rect">
            <a:avLst/>
          </a:prstGeom>
          <a:noFill/>
          <a:ln w="9525">
            <a:noFill/>
            <a:miter lim="800000"/>
            <a:headEnd/>
            <a:tailEnd/>
          </a:ln>
        </p:spPr>
        <p:txBody>
          <a:bodyPr>
            <a:spAutoFit/>
          </a:bodyPr>
          <a:lstStyle/>
          <a:p>
            <a:pPr algn="ctr">
              <a:spcBef>
                <a:spcPct val="50000"/>
              </a:spcBef>
            </a:pPr>
            <a:r>
              <a:rPr lang="en-US" sz="3200" u="sng">
                <a:solidFill>
                  <a:schemeClr val="tx2"/>
                </a:solidFill>
                <a:latin typeface="Century Schoolbook" pitchFamily="18" charset="0"/>
              </a:rPr>
              <a:t>Business</a:t>
            </a:r>
          </a:p>
        </p:txBody>
      </p:sp>
      <p:sp>
        <p:nvSpPr>
          <p:cNvPr id="62468" name="Text Box 22"/>
          <p:cNvSpPr txBox="1">
            <a:spLocks noChangeArrowheads="1"/>
          </p:cNvSpPr>
          <p:nvPr/>
        </p:nvSpPr>
        <p:spPr bwMode="auto">
          <a:xfrm>
            <a:off x="5334000" y="1371600"/>
            <a:ext cx="2590800" cy="579438"/>
          </a:xfrm>
          <a:prstGeom prst="rect">
            <a:avLst/>
          </a:prstGeom>
          <a:noFill/>
          <a:ln w="9525">
            <a:noFill/>
            <a:miter lim="800000"/>
            <a:headEnd/>
            <a:tailEnd/>
          </a:ln>
        </p:spPr>
        <p:txBody>
          <a:bodyPr>
            <a:spAutoFit/>
          </a:bodyPr>
          <a:lstStyle/>
          <a:p>
            <a:pPr algn="ctr">
              <a:spcBef>
                <a:spcPct val="50000"/>
              </a:spcBef>
            </a:pPr>
            <a:r>
              <a:rPr lang="en-US" sz="3200" u="sng">
                <a:solidFill>
                  <a:schemeClr val="tx2"/>
                </a:solidFill>
                <a:latin typeface="Century Schoolbook" pitchFamily="18" charset="0"/>
              </a:rPr>
              <a:t>Personal</a:t>
            </a:r>
          </a:p>
        </p:txBody>
      </p:sp>
      <p:sp>
        <p:nvSpPr>
          <p:cNvPr id="62469" name="Text Box 24"/>
          <p:cNvSpPr txBox="1">
            <a:spLocks noChangeArrowheads="1"/>
          </p:cNvSpPr>
          <p:nvPr/>
        </p:nvSpPr>
        <p:spPr bwMode="auto">
          <a:xfrm rot="-5400000">
            <a:off x="-407988" y="2744788"/>
            <a:ext cx="2035175" cy="400050"/>
          </a:xfrm>
          <a:prstGeom prst="rect">
            <a:avLst/>
          </a:prstGeom>
          <a:noFill/>
          <a:ln w="9525">
            <a:noFill/>
            <a:miter lim="800000"/>
            <a:headEnd/>
            <a:tailEnd/>
          </a:ln>
        </p:spPr>
        <p:txBody>
          <a:bodyPr>
            <a:spAutoFit/>
          </a:bodyPr>
          <a:lstStyle/>
          <a:p>
            <a:pPr algn="ctr">
              <a:spcBef>
                <a:spcPct val="50000"/>
              </a:spcBef>
            </a:pPr>
            <a:r>
              <a:rPr lang="en-US" sz="2000" b="1">
                <a:solidFill>
                  <a:schemeClr val="tx2"/>
                </a:solidFill>
                <a:latin typeface="Century Schoolbook" pitchFamily="18" charset="0"/>
              </a:rPr>
              <a:t>Short Term</a:t>
            </a:r>
          </a:p>
        </p:txBody>
      </p:sp>
      <p:sp>
        <p:nvSpPr>
          <p:cNvPr id="62470" name="Text Box 25"/>
          <p:cNvSpPr txBox="1">
            <a:spLocks noChangeArrowheads="1"/>
          </p:cNvSpPr>
          <p:nvPr/>
        </p:nvSpPr>
        <p:spPr bwMode="auto">
          <a:xfrm rot="-5400000">
            <a:off x="-407988" y="4856163"/>
            <a:ext cx="2035175" cy="400050"/>
          </a:xfrm>
          <a:prstGeom prst="rect">
            <a:avLst/>
          </a:prstGeom>
          <a:noFill/>
          <a:ln w="9525">
            <a:noFill/>
            <a:miter lim="800000"/>
            <a:headEnd/>
            <a:tailEnd/>
          </a:ln>
        </p:spPr>
        <p:txBody>
          <a:bodyPr>
            <a:spAutoFit/>
          </a:bodyPr>
          <a:lstStyle/>
          <a:p>
            <a:pPr algn="ctr">
              <a:spcBef>
                <a:spcPct val="50000"/>
              </a:spcBef>
            </a:pPr>
            <a:r>
              <a:rPr lang="en-US" sz="2000" b="1">
                <a:solidFill>
                  <a:schemeClr val="tx2"/>
                </a:solidFill>
                <a:latin typeface="Century Schoolbook" pitchFamily="18" charset="0"/>
              </a:rPr>
              <a:t>Long Term</a:t>
            </a:r>
          </a:p>
        </p:txBody>
      </p:sp>
      <p:pic>
        <p:nvPicPr>
          <p:cNvPr id="62471" name="Picture 11" descr="NFTE_SmallTagLock_PantoneC.jpg"/>
          <p:cNvPicPr>
            <a:picLocks noChangeAspect="1"/>
          </p:cNvPicPr>
          <p:nvPr/>
        </p:nvPicPr>
        <p:blipFill>
          <a:blip r:embed="rId3"/>
          <a:srcRect/>
          <a:stretch>
            <a:fillRect/>
          </a:stretch>
        </p:blipFill>
        <p:spPr bwMode="auto">
          <a:xfrm>
            <a:off x="152400" y="6019800"/>
            <a:ext cx="1447800" cy="720725"/>
          </a:xfrm>
          <a:prstGeom prst="rect">
            <a:avLst/>
          </a:prstGeom>
          <a:noFill/>
          <a:ln w="9525">
            <a:noFill/>
            <a:miter lim="800000"/>
            <a:headEnd/>
            <a:tailEnd/>
          </a:ln>
        </p:spPr>
      </p:pic>
      <p:sp>
        <p:nvSpPr>
          <p:cNvPr id="62472" name="Text Box 13"/>
          <p:cNvSpPr txBox="1">
            <a:spLocks noChangeArrowheads="1"/>
          </p:cNvSpPr>
          <p:nvPr/>
        </p:nvSpPr>
        <p:spPr bwMode="auto">
          <a:xfrm>
            <a:off x="762000" y="2209800"/>
            <a:ext cx="3124200" cy="1803400"/>
          </a:xfrm>
          <a:prstGeom prst="rect">
            <a:avLst/>
          </a:prstGeom>
          <a:noFill/>
          <a:ln w="9525">
            <a:noFill/>
            <a:miter lim="800000"/>
            <a:headEnd/>
            <a:tailEnd/>
          </a:ln>
        </p:spPr>
        <p:txBody>
          <a:bodyPr>
            <a:spAutoFit/>
          </a:bodyPr>
          <a:lstStyle/>
          <a:p>
            <a:pPr marL="742950" lvl="1" indent="-285750">
              <a:buFont typeface="Arial" charset="0"/>
              <a:buChar char="•"/>
            </a:pPr>
            <a:r>
              <a:rPr lang="en-US" sz="1600">
                <a:solidFill>
                  <a:schemeClr val="tx1"/>
                </a:solidFill>
                <a:latin typeface="Century Schoolbook" pitchFamily="18" charset="0"/>
              </a:rPr>
              <a:t>Pay ourselves a higher wage </a:t>
            </a:r>
          </a:p>
          <a:p>
            <a:pPr marL="742950" lvl="1" indent="-285750">
              <a:buFont typeface="Arial" charset="0"/>
              <a:buChar char="•"/>
            </a:pPr>
            <a:endParaRPr lang="en-US" sz="1600">
              <a:solidFill>
                <a:schemeClr val="tx1"/>
              </a:solidFill>
              <a:latin typeface="Century Schoolbook" pitchFamily="18" charset="0"/>
            </a:endParaRPr>
          </a:p>
          <a:p>
            <a:pPr marL="742950" lvl="1" indent="-285750">
              <a:buFont typeface="Arial" charset="0"/>
              <a:buChar char="•"/>
            </a:pPr>
            <a:endParaRPr lang="en-US" sz="1600">
              <a:solidFill>
                <a:schemeClr val="tx1"/>
              </a:solidFill>
              <a:latin typeface="Century Schoolbook" pitchFamily="18" charset="0"/>
            </a:endParaRPr>
          </a:p>
          <a:p>
            <a:pPr marL="742950" lvl="1" indent="-285750">
              <a:buFont typeface="Arial" charset="0"/>
              <a:buChar char="•"/>
            </a:pPr>
            <a:r>
              <a:rPr lang="en-US" sz="1600">
                <a:solidFill>
                  <a:schemeClr val="tx1"/>
                </a:solidFill>
                <a:latin typeface="Century Schoolbook" pitchFamily="18" charset="0"/>
              </a:rPr>
              <a:t>To hire two employees by the end of the first year</a:t>
            </a:r>
          </a:p>
        </p:txBody>
      </p:sp>
      <p:sp>
        <p:nvSpPr>
          <p:cNvPr id="62473" name="Text Box 14"/>
          <p:cNvSpPr txBox="1">
            <a:spLocks noChangeArrowheads="1"/>
          </p:cNvSpPr>
          <p:nvPr/>
        </p:nvSpPr>
        <p:spPr bwMode="auto">
          <a:xfrm>
            <a:off x="762000" y="4343400"/>
            <a:ext cx="3276600" cy="1314450"/>
          </a:xfrm>
          <a:prstGeom prst="rect">
            <a:avLst/>
          </a:prstGeom>
          <a:noFill/>
          <a:ln w="9525">
            <a:noFill/>
            <a:miter lim="800000"/>
            <a:headEnd/>
            <a:tailEnd/>
          </a:ln>
        </p:spPr>
        <p:txBody>
          <a:bodyPr>
            <a:spAutoFit/>
          </a:bodyPr>
          <a:lstStyle/>
          <a:p>
            <a:pPr marL="742950" lvl="1" indent="-285750">
              <a:buFont typeface="Arial" charset="0"/>
              <a:buChar char="•"/>
            </a:pPr>
            <a:r>
              <a:rPr lang="en-GB" sz="1600">
                <a:solidFill>
                  <a:schemeClr val="tx1"/>
                </a:solidFill>
                <a:latin typeface="Century Schoolbook" pitchFamily="18" charset="0"/>
              </a:rPr>
              <a:t>Double sales by the end of the second year</a:t>
            </a:r>
          </a:p>
          <a:p>
            <a:pPr marL="742950" lvl="1" indent="-285750">
              <a:buFont typeface="Arial" charset="0"/>
              <a:buChar char="•"/>
            </a:pPr>
            <a:endParaRPr lang="en-GB" sz="1600">
              <a:solidFill>
                <a:schemeClr val="tx1"/>
              </a:solidFill>
              <a:latin typeface="Century Schoolbook" pitchFamily="18" charset="0"/>
            </a:endParaRPr>
          </a:p>
          <a:p>
            <a:pPr marL="742950" lvl="1" indent="-285750">
              <a:buFont typeface="Arial" charset="0"/>
              <a:buChar char="•"/>
            </a:pPr>
            <a:r>
              <a:rPr lang="en-GB" sz="1600">
                <a:solidFill>
                  <a:schemeClr val="tx1"/>
                </a:solidFill>
                <a:latin typeface="Century Schoolbook" pitchFamily="18" charset="0"/>
              </a:rPr>
              <a:t> Being a host for MLG tournaments</a:t>
            </a:r>
          </a:p>
        </p:txBody>
      </p:sp>
      <p:sp>
        <p:nvSpPr>
          <p:cNvPr id="62474" name="Rectangle 20"/>
          <p:cNvSpPr>
            <a:spLocks noChangeArrowheads="1"/>
          </p:cNvSpPr>
          <p:nvPr/>
        </p:nvSpPr>
        <p:spPr bwMode="auto">
          <a:xfrm>
            <a:off x="4876800" y="2057400"/>
            <a:ext cx="3657600" cy="2057400"/>
          </a:xfrm>
          <a:prstGeom prst="rect">
            <a:avLst/>
          </a:prstGeom>
          <a:noFill/>
          <a:ln w="15875" algn="ctr">
            <a:noFill/>
            <a:miter lim="800000"/>
            <a:headEnd/>
            <a:tailEnd/>
          </a:ln>
        </p:spPr>
        <p:txBody>
          <a:bodyPr anchor="ctr"/>
          <a:lstStyle/>
          <a:p>
            <a:pPr marL="285750" lvl="1" indent="-285750" eaLnBrk="0" hangingPunct="0">
              <a:lnSpc>
                <a:spcPct val="80000"/>
              </a:lnSpc>
              <a:spcBef>
                <a:spcPts val="1200"/>
              </a:spcBef>
              <a:buClr>
                <a:schemeClr val="tx1"/>
              </a:buClr>
              <a:buSzPct val="80000"/>
              <a:buFont typeface="Arial" charset="0"/>
              <a:buChar char="•"/>
            </a:pPr>
            <a:r>
              <a:rPr lang="en-US" sz="1600">
                <a:solidFill>
                  <a:schemeClr val="tx1"/>
                </a:solidFill>
                <a:latin typeface="Century Schoolbook" pitchFamily="18" charset="0"/>
              </a:rPr>
              <a:t>Graduate high school amongst the top of the class</a:t>
            </a:r>
          </a:p>
          <a:p>
            <a:pPr marL="285750" lvl="1" indent="-285750" eaLnBrk="0" hangingPunct="0">
              <a:lnSpc>
                <a:spcPct val="80000"/>
              </a:lnSpc>
              <a:spcBef>
                <a:spcPts val="1200"/>
              </a:spcBef>
              <a:buClr>
                <a:schemeClr val="tx1"/>
              </a:buClr>
              <a:buSzPct val="80000"/>
              <a:buFont typeface="Arial" charset="0"/>
              <a:buChar char="•"/>
            </a:pPr>
            <a:endParaRPr lang="en-US" sz="1600">
              <a:solidFill>
                <a:schemeClr val="tx1"/>
              </a:solidFill>
              <a:latin typeface="Century Schoolbook" pitchFamily="18" charset="0"/>
            </a:endParaRPr>
          </a:p>
          <a:p>
            <a:pPr marL="285750" lvl="1" indent="-285750" eaLnBrk="0" hangingPunct="0">
              <a:lnSpc>
                <a:spcPct val="80000"/>
              </a:lnSpc>
              <a:spcBef>
                <a:spcPts val="1200"/>
              </a:spcBef>
              <a:buClr>
                <a:schemeClr val="tx1"/>
              </a:buClr>
              <a:buSzPct val="80000"/>
              <a:buFont typeface="Arial" charset="0"/>
              <a:buChar char="•"/>
            </a:pPr>
            <a:r>
              <a:rPr lang="en-US" sz="1600">
                <a:solidFill>
                  <a:schemeClr val="tx1"/>
                </a:solidFill>
                <a:latin typeface="Century Schoolbook" pitchFamily="18" charset="0"/>
              </a:rPr>
              <a:t>Attend the college of our choice</a:t>
            </a:r>
          </a:p>
          <a:p>
            <a:pPr marL="285750" lvl="1" indent="-285750" eaLnBrk="0" hangingPunct="0">
              <a:lnSpc>
                <a:spcPct val="80000"/>
              </a:lnSpc>
              <a:spcBef>
                <a:spcPts val="1200"/>
              </a:spcBef>
              <a:buClr>
                <a:schemeClr val="tx1"/>
              </a:buClr>
              <a:buSzPct val="80000"/>
              <a:buFont typeface="Arial" charset="0"/>
              <a:buChar char="•"/>
            </a:pPr>
            <a:endParaRPr lang="en-US" sz="1600">
              <a:solidFill>
                <a:schemeClr val="tx1"/>
              </a:solidFill>
              <a:latin typeface="Century Schoolbook" pitchFamily="18" charset="0"/>
            </a:endParaRPr>
          </a:p>
        </p:txBody>
      </p:sp>
      <p:sp>
        <p:nvSpPr>
          <p:cNvPr id="62475" name="Rectangle 26"/>
          <p:cNvSpPr>
            <a:spLocks noChangeArrowheads="1"/>
          </p:cNvSpPr>
          <p:nvPr/>
        </p:nvSpPr>
        <p:spPr bwMode="auto">
          <a:xfrm>
            <a:off x="4800600" y="3962400"/>
            <a:ext cx="3657600" cy="2057400"/>
          </a:xfrm>
          <a:prstGeom prst="rect">
            <a:avLst/>
          </a:prstGeom>
          <a:noFill/>
          <a:ln w="15875" algn="ctr">
            <a:noFill/>
            <a:miter lim="800000"/>
            <a:headEnd/>
            <a:tailEnd/>
          </a:ln>
        </p:spPr>
        <p:txBody>
          <a:bodyPr anchor="ctr" anchorCtr="1"/>
          <a:lstStyle/>
          <a:p>
            <a:pPr marL="285750" indent="-285750" eaLnBrk="0" hangingPunct="0">
              <a:lnSpc>
                <a:spcPct val="80000"/>
              </a:lnSpc>
              <a:spcBef>
                <a:spcPts val="1200"/>
              </a:spcBef>
              <a:buClr>
                <a:schemeClr val="tx1"/>
              </a:buClr>
              <a:buSzPct val="80000"/>
              <a:buFont typeface="Arial" charset="0"/>
              <a:buChar char="•"/>
            </a:pPr>
            <a:r>
              <a:rPr lang="en-US" sz="1600">
                <a:solidFill>
                  <a:schemeClr val="tx1"/>
                </a:solidFill>
                <a:latin typeface="Century Schoolbook" pitchFamily="18" charset="0"/>
              </a:rPr>
              <a:t>Look to further our education by pursuing a master’s degree</a:t>
            </a:r>
          </a:p>
          <a:p>
            <a:pPr marL="285750" lvl="1" indent="-285750" eaLnBrk="0" hangingPunct="0">
              <a:lnSpc>
                <a:spcPct val="80000"/>
              </a:lnSpc>
              <a:spcBef>
                <a:spcPts val="1200"/>
              </a:spcBef>
              <a:buClr>
                <a:schemeClr val="tx1"/>
              </a:buClr>
              <a:buSzPct val="80000"/>
              <a:buFont typeface="Arial" charset="0"/>
              <a:buChar char="•"/>
            </a:pPr>
            <a:endParaRPr lang="en-US" sz="1600">
              <a:solidFill>
                <a:schemeClr val="tx1"/>
              </a:solidFill>
              <a:latin typeface="Century Schoolbook" pitchFamily="18" charset="0"/>
            </a:endParaRPr>
          </a:p>
          <a:p>
            <a:pPr marL="285750" lvl="1" indent="-285750" eaLnBrk="0" hangingPunct="0">
              <a:lnSpc>
                <a:spcPct val="80000"/>
              </a:lnSpc>
              <a:spcBef>
                <a:spcPts val="1200"/>
              </a:spcBef>
              <a:buClr>
                <a:schemeClr val="tx1"/>
              </a:buClr>
              <a:buSzPct val="80000"/>
              <a:buFont typeface="Arial" charset="0"/>
              <a:buChar char="•"/>
            </a:pPr>
            <a:r>
              <a:rPr lang="en-US" sz="1600">
                <a:solidFill>
                  <a:schemeClr val="tx1"/>
                </a:solidFill>
                <a:latin typeface="Century Schoolbook" pitchFamily="18" charset="0"/>
              </a:rPr>
              <a:t>Pursue a career of our choice</a:t>
            </a:r>
            <a:r>
              <a:rPr lang="en-US" sz="2000">
                <a:latin typeface="Century Schoolbook" pitchFamily="18" charset="0"/>
              </a:rPr>
              <a:t> </a:t>
            </a:r>
          </a:p>
        </p:txBody>
      </p:sp>
      <p:pic>
        <p:nvPicPr>
          <p:cNvPr id="62476" name="Picture 12"/>
          <p:cNvPicPr>
            <a:picLocks noChangeAspect="1"/>
          </p:cNvPicPr>
          <p:nvPr/>
        </p:nvPicPr>
        <p:blipFill>
          <a:blip r:embed="rId4"/>
          <a:srcRect/>
          <a:stretch>
            <a:fillRect/>
          </a:stretch>
        </p:blipFill>
        <p:spPr bwMode="auto">
          <a:xfrm>
            <a:off x="7848600" y="304800"/>
            <a:ext cx="109220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609600"/>
            <a:ext cx="8229600" cy="1143000"/>
          </a:xfrm>
        </p:spPr>
        <p:txBody>
          <a:bodyPr wrap="square" numCol="1" anchorCtr="0" compatLnSpc="1">
            <a:prstTxWarp prst="textNoShape">
              <a:avLst/>
            </a:prstTxWarp>
          </a:bodyPr>
          <a:lstStyle/>
          <a:p>
            <a:pPr eaLnBrk="1" fontAlgn="auto" hangingPunct="1">
              <a:spcAft>
                <a:spcPts val="0"/>
              </a:spcAft>
              <a:defRPr/>
            </a:pPr>
            <a:r>
              <a:rPr lang="en-US" sz="3200" dirty="0" smtClean="0">
                <a:ln>
                  <a:noFill/>
                </a:ln>
                <a:solidFill>
                  <a:schemeClr val="tx2">
                    <a:lumMod val="75000"/>
                  </a:schemeClr>
                </a:solidFill>
                <a:latin typeface="Century Schoolbook" pitchFamily="18" charset="0"/>
                <a:ea typeface="MS PGothic"/>
                <a:cs typeface="MS PGothic"/>
              </a:rPr>
              <a:t>Experience Games!</a:t>
            </a:r>
          </a:p>
        </p:txBody>
      </p:sp>
      <p:sp>
        <p:nvSpPr>
          <p:cNvPr id="6451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D843A62-52F8-4D2A-8D3B-2A29DD530774}" type="slidenum">
              <a:rPr lang="en-US" smtClean="0"/>
              <a:pPr/>
              <a:t>21</a:t>
            </a:fld>
            <a:endParaRPr lang="en-US" smtClean="0"/>
          </a:p>
        </p:txBody>
      </p:sp>
      <p:pic>
        <p:nvPicPr>
          <p:cNvPr id="64515" name="Picture 6" descr="NFTE_SmallTagLock_PantoneC.jpg"/>
          <p:cNvPicPr>
            <a:picLocks noChangeAspect="1"/>
          </p:cNvPicPr>
          <p:nvPr/>
        </p:nvPicPr>
        <p:blipFill>
          <a:blip r:embed="rId3"/>
          <a:srcRect/>
          <a:stretch>
            <a:fillRect/>
          </a:stretch>
        </p:blipFill>
        <p:spPr bwMode="auto">
          <a:xfrm>
            <a:off x="152400" y="6019800"/>
            <a:ext cx="1447800" cy="720725"/>
          </a:xfrm>
          <a:prstGeom prst="rect">
            <a:avLst/>
          </a:prstGeom>
          <a:noFill/>
          <a:ln w="9525">
            <a:noFill/>
            <a:miter lim="800000"/>
            <a:headEnd/>
            <a:tailEnd/>
          </a:ln>
        </p:spPr>
      </p:pic>
      <p:sp>
        <p:nvSpPr>
          <p:cNvPr id="64516" name="TextBox 1"/>
          <p:cNvSpPr txBox="1">
            <a:spLocks noChangeArrowheads="1"/>
          </p:cNvSpPr>
          <p:nvPr/>
        </p:nvSpPr>
        <p:spPr bwMode="auto">
          <a:xfrm>
            <a:off x="228600" y="2514600"/>
            <a:ext cx="8458200" cy="1570038"/>
          </a:xfrm>
          <a:prstGeom prst="rect">
            <a:avLst/>
          </a:prstGeom>
          <a:noFill/>
          <a:ln w="9525">
            <a:noFill/>
            <a:miter lim="800000"/>
            <a:headEnd/>
            <a:tailEnd/>
          </a:ln>
        </p:spPr>
        <p:txBody>
          <a:bodyPr>
            <a:spAutoFit/>
          </a:bodyPr>
          <a:lstStyle/>
          <a:p>
            <a:pPr algn="ctr"/>
            <a:r>
              <a:rPr lang="en-US" sz="3200" b="1">
                <a:solidFill>
                  <a:schemeClr val="tx1"/>
                </a:solidFill>
                <a:latin typeface="Century Schoolbook" pitchFamily="18" charset="0"/>
              </a:rPr>
              <a:t>Thank you for your consideration of</a:t>
            </a:r>
            <a:r>
              <a:rPr lang="en-US" sz="3200" b="1">
                <a:solidFill>
                  <a:schemeClr val="accent1"/>
                </a:solidFill>
                <a:latin typeface="Modern No. 20"/>
              </a:rPr>
              <a:t/>
            </a:r>
            <a:br>
              <a:rPr lang="en-US" sz="3200" b="1">
                <a:solidFill>
                  <a:schemeClr val="accent1"/>
                </a:solidFill>
                <a:latin typeface="Modern No. 20"/>
              </a:rPr>
            </a:br>
            <a:endParaRPr lang="en-US" sz="3200" b="1">
              <a:solidFill>
                <a:schemeClr val="accent1"/>
              </a:solidFill>
              <a:latin typeface="Modern No. 20"/>
            </a:endParaRPr>
          </a:p>
          <a:p>
            <a:pPr algn="ctr"/>
            <a:endParaRPr lang="en-US" sz="3200">
              <a:solidFill>
                <a:schemeClr val="accent1"/>
              </a:solidFill>
              <a:latin typeface="Modern No. 20"/>
            </a:endParaRPr>
          </a:p>
        </p:txBody>
      </p:sp>
      <p:pic>
        <p:nvPicPr>
          <p:cNvPr id="64517"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62200" y="4059238"/>
            <a:ext cx="4538663"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eaLnBrk="1" fontAlgn="auto" hangingPunct="1">
              <a:spcAft>
                <a:spcPts val="0"/>
              </a:spcAft>
              <a:defRPr/>
            </a:pPr>
            <a:r>
              <a:rPr dirty="0" smtClean="0">
                <a:ln>
                  <a:noFill/>
                </a:ln>
                <a:solidFill>
                  <a:schemeClr val="tx2">
                    <a:lumMod val="75000"/>
                  </a:schemeClr>
                </a:solidFill>
                <a:latin typeface="Century Schoolbook" pitchFamily="18" charset="0"/>
                <a:ea typeface="ＭＳ Ｐゴシック" charset="-128"/>
              </a:rPr>
              <a:t>Mission Statement</a:t>
            </a:r>
          </a:p>
        </p:txBody>
      </p:sp>
      <p:sp>
        <p:nvSpPr>
          <p:cNvPr id="2560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EEE3F1A-BE90-4FC1-A7B5-6F7BF6EE10F9}" type="slidenum">
              <a:rPr lang="en-US" smtClean="0"/>
              <a:pPr/>
              <a:t>3</a:t>
            </a:fld>
            <a:endParaRPr lang="en-US" smtClean="0"/>
          </a:p>
        </p:txBody>
      </p:sp>
      <p:sp>
        <p:nvSpPr>
          <p:cNvPr id="25603" name="Content Placeholder 2"/>
          <p:cNvSpPr>
            <a:spLocks/>
          </p:cNvSpPr>
          <p:nvPr/>
        </p:nvSpPr>
        <p:spPr bwMode="auto">
          <a:xfrm>
            <a:off x="381000" y="1905000"/>
            <a:ext cx="8153400" cy="1143000"/>
          </a:xfrm>
          <a:prstGeom prst="rect">
            <a:avLst/>
          </a:prstGeom>
          <a:noFill/>
          <a:ln w="9525">
            <a:noFill/>
            <a:miter lim="800000"/>
            <a:headEnd/>
            <a:tailEnd/>
          </a:ln>
        </p:spPr>
        <p:txBody>
          <a:bodyPr/>
          <a:lstStyle/>
          <a:p>
            <a:pPr marL="479425" indent="-342900" eaLnBrk="0" hangingPunct="0">
              <a:spcBef>
                <a:spcPct val="20000"/>
              </a:spcBef>
              <a:buSzPct val="80000"/>
              <a:buFont typeface="Arial" charset="0"/>
              <a:buChar char="•"/>
            </a:pPr>
            <a:r>
              <a:rPr lang="en-US" sz="2400" b="1">
                <a:solidFill>
                  <a:schemeClr val="tx1"/>
                </a:solidFill>
                <a:latin typeface="Georgia" pitchFamily="18" charset="0"/>
                <a:ea typeface="MS PGothic"/>
                <a:cs typeface="MS PGothic"/>
              </a:rPr>
              <a:t>Opportunity </a:t>
            </a:r>
          </a:p>
          <a:p>
            <a:pPr marL="879475" lvl="1" indent="-285750" eaLnBrk="0" hangingPunct="0">
              <a:spcBef>
                <a:spcPct val="20000"/>
              </a:spcBef>
              <a:buSzPct val="80000"/>
              <a:buFont typeface="Arial" charset="0"/>
              <a:buChar char="•"/>
            </a:pPr>
            <a:r>
              <a:rPr lang="en-US" sz="1800">
                <a:solidFill>
                  <a:schemeClr val="tx1"/>
                </a:solidFill>
                <a:latin typeface="Georgia" pitchFamily="18" charset="0"/>
                <a:ea typeface="MS PGothic"/>
                <a:cs typeface="MS PGothic"/>
              </a:rPr>
              <a:t>New Age Gaming provides the opportunity for hesitant gamers who would like to fully preview games and systems before committing to a sale.</a:t>
            </a:r>
          </a:p>
        </p:txBody>
      </p:sp>
      <p:sp>
        <p:nvSpPr>
          <p:cNvPr id="25604" name="Content Placeholder 2"/>
          <p:cNvSpPr>
            <a:spLocks/>
          </p:cNvSpPr>
          <p:nvPr/>
        </p:nvSpPr>
        <p:spPr bwMode="auto">
          <a:xfrm>
            <a:off x="381000" y="3581400"/>
            <a:ext cx="8153400" cy="2189163"/>
          </a:xfrm>
          <a:prstGeom prst="rect">
            <a:avLst/>
          </a:prstGeom>
          <a:noFill/>
          <a:ln w="9525">
            <a:noFill/>
            <a:miter lim="800000"/>
            <a:headEnd/>
            <a:tailEnd/>
          </a:ln>
        </p:spPr>
        <p:txBody>
          <a:bodyPr/>
          <a:lstStyle/>
          <a:p>
            <a:pPr marL="479425" indent="-342900" eaLnBrk="0" hangingPunct="0">
              <a:spcBef>
                <a:spcPct val="20000"/>
              </a:spcBef>
              <a:buSzPct val="80000"/>
              <a:buFont typeface="Arial" charset="0"/>
              <a:buChar char="•"/>
            </a:pPr>
            <a:r>
              <a:rPr lang="en-US" sz="2400" b="1">
                <a:solidFill>
                  <a:schemeClr val="tx1"/>
                </a:solidFill>
                <a:latin typeface="Georgia" pitchFamily="18" charset="0"/>
                <a:ea typeface="MS PGothic"/>
                <a:cs typeface="MS PGothic"/>
              </a:rPr>
              <a:t>Mission Statement </a:t>
            </a:r>
          </a:p>
          <a:p>
            <a:pPr marL="936625" lvl="1" indent="-342900" eaLnBrk="0" hangingPunct="0">
              <a:spcBef>
                <a:spcPct val="20000"/>
              </a:spcBef>
              <a:buSzPct val="80000"/>
              <a:buFont typeface="Arial" charset="0"/>
              <a:buChar char="•"/>
            </a:pPr>
            <a:r>
              <a:rPr lang="en-US" sz="1800">
                <a:solidFill>
                  <a:schemeClr val="tx1"/>
                </a:solidFill>
                <a:latin typeface="Georgia" pitchFamily="18" charset="0"/>
                <a:ea typeface="MS PGothic"/>
                <a:cs typeface="MS PGothic"/>
              </a:rPr>
              <a:t>Our business will strive to provide our customers with a chance to be completely satisfied with their purchase with unrestricted access to games and the opportunity to socialize with their peers.</a:t>
            </a:r>
            <a:endParaRPr lang="en-US" sz="1800">
              <a:solidFill>
                <a:srgbClr val="10253F"/>
              </a:solidFill>
              <a:latin typeface="Georgia" pitchFamily="18" charset="0"/>
              <a:ea typeface="MS PGothic"/>
              <a:cs typeface="MS PGothic"/>
            </a:endParaRPr>
          </a:p>
        </p:txBody>
      </p:sp>
      <p:pic>
        <p:nvPicPr>
          <p:cNvPr id="25605" name="Picture 4" descr="NFTE_SmallTagLock_PantoneC.jpg"/>
          <p:cNvPicPr>
            <a:picLocks noChangeAspect="1"/>
          </p:cNvPicPr>
          <p:nvPr/>
        </p:nvPicPr>
        <p:blipFill>
          <a:blip r:embed="rId3"/>
          <a:srcRect/>
          <a:stretch>
            <a:fillRect/>
          </a:stretch>
        </p:blipFill>
        <p:spPr bwMode="auto">
          <a:xfrm>
            <a:off x="152400" y="6019800"/>
            <a:ext cx="1447800" cy="720725"/>
          </a:xfrm>
          <a:prstGeom prst="rect">
            <a:avLst/>
          </a:prstGeom>
          <a:noFill/>
          <a:ln w="9525">
            <a:noFill/>
            <a:miter lim="800000"/>
            <a:headEnd/>
            <a:tailEnd/>
          </a:ln>
        </p:spPr>
      </p:pic>
      <p:pic>
        <p:nvPicPr>
          <p:cNvPr id="25606" name="Picture 1"/>
          <p:cNvPicPr>
            <a:picLocks noChangeAspect="1"/>
          </p:cNvPicPr>
          <p:nvPr/>
        </p:nvPicPr>
        <p:blipFill>
          <a:blip r:embed="rId4"/>
          <a:srcRect/>
          <a:stretch>
            <a:fillRect/>
          </a:stretch>
        </p:blipFill>
        <p:spPr bwMode="auto">
          <a:xfrm>
            <a:off x="7620000" y="304800"/>
            <a:ext cx="1320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2" y="6350"/>
            <a:ext cx="8229601" cy="1143000"/>
          </a:xfrm>
        </p:spPr>
        <p:txBody>
          <a:bodyPr/>
          <a:lstStyle/>
          <a:p>
            <a:pPr eaLnBrk="1" fontAlgn="auto" hangingPunct="1">
              <a:spcAft>
                <a:spcPts val="0"/>
              </a:spcAft>
              <a:defRPr/>
            </a:pPr>
            <a:r>
              <a:rPr lang="en-US" dirty="0" smtClean="0">
                <a:ln>
                  <a:noFill/>
                </a:ln>
                <a:solidFill>
                  <a:schemeClr val="tx2">
                    <a:lumMod val="75000"/>
                  </a:schemeClr>
                </a:solidFill>
                <a:latin typeface="Century Schoolbook" pitchFamily="18" charset="0"/>
                <a:ea typeface="MS PGothic"/>
              </a:rPr>
              <a:t>Business Profile</a:t>
            </a:r>
            <a:endParaRPr dirty="0">
              <a:solidFill>
                <a:schemeClr val="tx2">
                  <a:lumMod val="75000"/>
                </a:schemeClr>
              </a:solidFill>
              <a:latin typeface="Century Schoolbook" pitchFamily="18" charset="0"/>
            </a:endParaRPr>
          </a:p>
        </p:txBody>
      </p:sp>
      <p:sp>
        <p:nvSpPr>
          <p:cNvPr id="27650" name="Content Placeholder 2"/>
          <p:cNvSpPr>
            <a:spLocks noGrp="1"/>
          </p:cNvSpPr>
          <p:nvPr>
            <p:ph idx="1"/>
          </p:nvPr>
        </p:nvSpPr>
        <p:spPr>
          <a:xfrm>
            <a:off x="381000" y="1524000"/>
            <a:ext cx="6096000" cy="4495800"/>
          </a:xfrm>
        </p:spPr>
        <p:txBody>
          <a:bodyPr/>
          <a:lstStyle/>
          <a:p>
            <a:pPr marL="479425" indent="-342900" eaLnBrk="1" hangingPunct="1">
              <a:lnSpc>
                <a:spcPct val="90000"/>
              </a:lnSpc>
              <a:spcBef>
                <a:spcPts val="1800"/>
              </a:spcBef>
              <a:buClrTx/>
              <a:buSzPct val="80000"/>
            </a:pPr>
            <a:r>
              <a:rPr lang="en-US" b="1" smtClean="0">
                <a:solidFill>
                  <a:schemeClr val="tx1"/>
                </a:solidFill>
                <a:latin typeface="Century Schoolbook" pitchFamily="18" charset="0"/>
                <a:ea typeface="MS PGothic"/>
                <a:cs typeface="MS PGothic"/>
              </a:rPr>
              <a:t>Type of Business </a:t>
            </a:r>
            <a:endParaRPr lang="en-US" sz="1200" b="1" i="1" smtClean="0">
              <a:solidFill>
                <a:schemeClr val="tx1"/>
              </a:solidFill>
              <a:latin typeface="Century Schoolbook" pitchFamily="18" charset="0"/>
              <a:ea typeface="MS PGothic"/>
              <a:cs typeface="MS PGothic"/>
            </a:endParaRPr>
          </a:p>
          <a:p>
            <a:pPr lvl="1" eaLnBrk="1" hangingPunct="1">
              <a:lnSpc>
                <a:spcPct val="90000"/>
              </a:lnSpc>
              <a:buClrTx/>
            </a:pPr>
            <a:r>
              <a:rPr lang="en-US" smtClean="0">
                <a:latin typeface="Century Schoolbook" pitchFamily="18" charset="0"/>
                <a:ea typeface="MS PGothic"/>
                <a:cs typeface="MS PGothic"/>
              </a:rPr>
              <a:t>Service</a:t>
            </a:r>
          </a:p>
          <a:p>
            <a:pPr lvl="1" eaLnBrk="1" hangingPunct="1">
              <a:lnSpc>
                <a:spcPct val="90000"/>
              </a:lnSpc>
              <a:buClrTx/>
            </a:pPr>
            <a:r>
              <a:rPr lang="en-US" smtClean="0">
                <a:latin typeface="Century Schoolbook" pitchFamily="18" charset="0"/>
                <a:ea typeface="MS PGothic"/>
                <a:cs typeface="MS PGothic"/>
              </a:rPr>
              <a:t>Our business allows customers to preview a range of systems or games before purchase so that they are fully satisfied with the final product</a:t>
            </a:r>
          </a:p>
          <a:p>
            <a:pPr lvl="1" eaLnBrk="1" hangingPunct="1">
              <a:lnSpc>
                <a:spcPct val="90000"/>
              </a:lnSpc>
              <a:buClrTx/>
            </a:pPr>
            <a:r>
              <a:rPr lang="en-US" smtClean="0">
                <a:latin typeface="Century Schoolbook" pitchFamily="18" charset="0"/>
                <a:ea typeface="MS PGothic"/>
                <a:cs typeface="MS PGothic"/>
              </a:rPr>
              <a:t>We believe that our customers will be pleased knowing they can make informed purchases before actually buying the game</a:t>
            </a:r>
          </a:p>
          <a:p>
            <a:pPr marL="479425" indent="-342900" eaLnBrk="1" hangingPunct="1">
              <a:lnSpc>
                <a:spcPct val="90000"/>
              </a:lnSpc>
              <a:buClrTx/>
            </a:pPr>
            <a:r>
              <a:rPr lang="en-US" b="1" smtClean="0">
                <a:solidFill>
                  <a:schemeClr val="tx1"/>
                </a:solidFill>
                <a:latin typeface="Century Schoolbook" pitchFamily="18" charset="0"/>
                <a:ea typeface="MS PGothic"/>
                <a:cs typeface="MS PGothic"/>
              </a:rPr>
              <a:t>Legal Structure</a:t>
            </a:r>
            <a:r>
              <a:rPr lang="en-US" sz="2800" b="1" smtClean="0">
                <a:solidFill>
                  <a:schemeClr val="tx1"/>
                </a:solidFill>
                <a:latin typeface="Century Schoolbook" pitchFamily="18" charset="0"/>
                <a:ea typeface="MS PGothic"/>
                <a:cs typeface="MS PGothic"/>
              </a:rPr>
              <a:t> </a:t>
            </a:r>
            <a:endParaRPr lang="en-US" sz="2800" b="1" i="1" smtClean="0">
              <a:solidFill>
                <a:schemeClr val="tx1"/>
              </a:solidFill>
              <a:latin typeface="Century Schoolbook" pitchFamily="18" charset="0"/>
              <a:ea typeface="MS PGothic"/>
              <a:cs typeface="MS PGothic"/>
            </a:endParaRPr>
          </a:p>
          <a:p>
            <a:pPr lvl="1" eaLnBrk="1" hangingPunct="1">
              <a:lnSpc>
                <a:spcPct val="90000"/>
              </a:lnSpc>
              <a:buClrTx/>
            </a:pPr>
            <a:r>
              <a:rPr lang="en-US" smtClean="0">
                <a:latin typeface="Century Schoolbook" pitchFamily="18" charset="0"/>
                <a:ea typeface="MS PGothic"/>
                <a:cs typeface="MS PGothic"/>
              </a:rPr>
              <a:t>Partnership</a:t>
            </a:r>
          </a:p>
          <a:p>
            <a:pPr lvl="1" eaLnBrk="1" hangingPunct="1">
              <a:lnSpc>
                <a:spcPct val="90000"/>
              </a:lnSpc>
              <a:buClrTx/>
            </a:pPr>
            <a:r>
              <a:rPr lang="en-US" smtClean="0">
                <a:latin typeface="Century Schoolbook" pitchFamily="18" charset="0"/>
                <a:ea typeface="MS PGothic"/>
                <a:cs typeface="MS PGothic"/>
              </a:rPr>
              <a:t>We selected this because we can split the start up costs and operating responsibilities</a:t>
            </a:r>
          </a:p>
        </p:txBody>
      </p:sp>
      <p:sp>
        <p:nvSpPr>
          <p:cNvPr id="2765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AD191BA-15AE-40A4-9127-B01899CF8B6D}" type="slidenum">
              <a:rPr lang="en-US" smtClean="0"/>
              <a:pPr/>
              <a:t>4</a:t>
            </a:fld>
            <a:endParaRPr lang="en-US" smtClean="0"/>
          </a:p>
        </p:txBody>
      </p:sp>
      <p:sp>
        <p:nvSpPr>
          <p:cNvPr id="27652" name="AutoShape 8"/>
          <p:cNvSpPr>
            <a:spLocks noChangeArrowheads="1"/>
          </p:cNvSpPr>
          <p:nvPr/>
        </p:nvSpPr>
        <p:spPr bwMode="auto">
          <a:xfrm>
            <a:off x="6400800" y="228600"/>
            <a:ext cx="2514600" cy="13716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en-US" sz="1800">
              <a:solidFill>
                <a:schemeClr val="tx1"/>
              </a:solidFill>
            </a:endParaRPr>
          </a:p>
        </p:txBody>
      </p:sp>
      <p:pic>
        <p:nvPicPr>
          <p:cNvPr id="27653" name="Picture 5" descr="NFTE_SmallTagLock_PantoneC.jpg"/>
          <p:cNvPicPr>
            <a:picLocks noChangeAspect="1"/>
          </p:cNvPicPr>
          <p:nvPr/>
        </p:nvPicPr>
        <p:blipFill>
          <a:blip r:embed="rId3"/>
          <a:srcRect/>
          <a:stretch>
            <a:fillRect/>
          </a:stretch>
        </p:blipFill>
        <p:spPr bwMode="auto">
          <a:xfrm>
            <a:off x="152400" y="6019800"/>
            <a:ext cx="1447800" cy="720725"/>
          </a:xfrm>
          <a:prstGeom prst="rect">
            <a:avLst/>
          </a:prstGeom>
          <a:noFill/>
          <a:ln w="9525">
            <a:noFill/>
            <a:miter lim="800000"/>
            <a:headEnd/>
            <a:tailEnd/>
          </a:ln>
        </p:spPr>
      </p:pic>
      <p:pic>
        <p:nvPicPr>
          <p:cNvPr id="52226" name="Picture 2"/>
          <p:cNvPicPr>
            <a:picLocks noChangeAspect="1" noChangeArrowheads="1"/>
          </p:cNvPicPr>
          <p:nvPr/>
        </p:nvPicPr>
        <p:blipFill>
          <a:blip r:embed="rId4">
            <a:extLst/>
          </a:blip>
          <a:srcRect/>
          <a:stretch>
            <a:fillRect/>
          </a:stretch>
        </p:blipFill>
        <p:spPr bwMode="auto">
          <a:xfrm>
            <a:off x="6646069" y="304800"/>
            <a:ext cx="2040731" cy="1248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wrap="square" numCol="1" anchorCtr="0" compatLnSpc="1">
            <a:prstTxWarp prst="textNoShape">
              <a:avLst/>
            </a:prstTxWarp>
          </a:bodyPr>
          <a:lstStyle/>
          <a:p>
            <a:pPr eaLnBrk="1" hangingPunct="1">
              <a:defRPr/>
            </a:pPr>
            <a:r>
              <a:rPr lang="en-US" sz="4000" dirty="0" smtClean="0">
                <a:ln>
                  <a:noFill/>
                </a:ln>
                <a:solidFill>
                  <a:schemeClr val="tx2">
                    <a:lumMod val="75000"/>
                  </a:schemeClr>
                </a:solidFill>
                <a:latin typeface="Century Schoolbook" pitchFamily="18" charset="0"/>
                <a:ea typeface="MS PGothic"/>
                <a:cs typeface="MS PGothic"/>
              </a:rPr>
              <a:t>Qualifications</a:t>
            </a:r>
            <a:r>
              <a:rPr lang="en-US" sz="1200" dirty="0" smtClean="0">
                <a:ln>
                  <a:noFill/>
                </a:ln>
                <a:latin typeface="Century Schoolbook" pitchFamily="18" charset="0"/>
                <a:ea typeface="MS PGothic"/>
                <a:cs typeface="MS PGothic"/>
              </a:rPr>
              <a:t/>
            </a:r>
            <a:br>
              <a:rPr lang="en-US" sz="1200" dirty="0" smtClean="0">
                <a:ln>
                  <a:noFill/>
                </a:ln>
                <a:latin typeface="Century Schoolbook" pitchFamily="18" charset="0"/>
                <a:ea typeface="MS PGothic"/>
                <a:cs typeface="MS PGothic"/>
              </a:rPr>
            </a:br>
            <a:r>
              <a:rPr lang="en-US" sz="1200" dirty="0" smtClean="0">
                <a:ln>
                  <a:noFill/>
                </a:ln>
                <a:latin typeface="Century Schoolbook" pitchFamily="18" charset="0"/>
                <a:ea typeface="MS PGothic"/>
                <a:cs typeface="MS PGothic"/>
              </a:rPr>
              <a:t> </a:t>
            </a:r>
            <a:endParaRPr lang="en-US" sz="2400" i="1" dirty="0" smtClean="0">
              <a:ln>
                <a:noFill/>
              </a:ln>
              <a:solidFill>
                <a:srgbClr val="008000"/>
              </a:solidFill>
              <a:latin typeface="Century Schoolbook" pitchFamily="18" charset="0"/>
              <a:ea typeface="MS PGothic"/>
              <a:cs typeface="MS PGothic"/>
            </a:endParaRPr>
          </a:p>
        </p:txBody>
      </p:sp>
      <p:sp>
        <p:nvSpPr>
          <p:cNvPr id="29698" name="Content Placeholder 2"/>
          <p:cNvSpPr>
            <a:spLocks noGrp="1"/>
          </p:cNvSpPr>
          <p:nvPr>
            <p:ph idx="1"/>
          </p:nvPr>
        </p:nvSpPr>
        <p:spPr>
          <a:xfrm>
            <a:off x="457200" y="1600200"/>
            <a:ext cx="8229600" cy="4556125"/>
          </a:xfrm>
        </p:spPr>
        <p:txBody>
          <a:bodyPr/>
          <a:lstStyle/>
          <a:p>
            <a:pPr marL="136525" indent="0" eaLnBrk="1" hangingPunct="1">
              <a:buClr>
                <a:schemeClr val="tx1"/>
              </a:buClr>
              <a:buSzPct val="80000"/>
              <a:buFont typeface="Arial" charset="0"/>
              <a:buNone/>
            </a:pPr>
            <a:endParaRPr lang="en-US" b="1" smtClean="0">
              <a:latin typeface="Century Schoolbook" pitchFamily="18" charset="0"/>
            </a:endParaRPr>
          </a:p>
          <a:p>
            <a:pPr marL="136525" indent="0" eaLnBrk="1" hangingPunct="1">
              <a:buClr>
                <a:schemeClr val="tx1"/>
              </a:buClr>
              <a:buSzPct val="80000"/>
              <a:buFont typeface="Arial" charset="0"/>
              <a:buNone/>
            </a:pPr>
            <a:endParaRPr lang="en-US" b="1" smtClean="0">
              <a:latin typeface="Century Schoolbook" pitchFamily="18" charset="0"/>
            </a:endParaRPr>
          </a:p>
          <a:p>
            <a:pPr marL="1189038" lvl="2" indent="-411163" eaLnBrk="1" hangingPunct="1">
              <a:buClr>
                <a:schemeClr val="tx1"/>
              </a:buClr>
              <a:buSzPct val="80000"/>
              <a:buFont typeface="Wingdings 2" pitchFamily="18" charset="2"/>
              <a:buChar char=""/>
            </a:pPr>
            <a:r>
              <a:rPr lang="en-US" sz="2400" b="1" smtClean="0">
                <a:solidFill>
                  <a:schemeClr val="tx1"/>
                </a:solidFill>
                <a:latin typeface="Century Schoolbook" pitchFamily="18" charset="0"/>
              </a:rPr>
              <a:t> </a:t>
            </a:r>
            <a:r>
              <a:rPr lang="en-US" sz="2400" smtClean="0">
                <a:solidFill>
                  <a:schemeClr val="tx1"/>
                </a:solidFill>
                <a:latin typeface="Century Schoolbook" pitchFamily="18" charset="0"/>
              </a:rPr>
              <a:t>We both own video game systems</a:t>
            </a:r>
          </a:p>
          <a:p>
            <a:pPr marL="1189038" lvl="2" indent="-411163" eaLnBrk="1" hangingPunct="1">
              <a:buClr>
                <a:schemeClr val="tx1"/>
              </a:buClr>
              <a:buSzPct val="80000"/>
              <a:buFont typeface="Wingdings 2" pitchFamily="18" charset="2"/>
              <a:buChar char=""/>
            </a:pPr>
            <a:endParaRPr lang="en-US" sz="2400" smtClean="0">
              <a:solidFill>
                <a:schemeClr val="tx1"/>
              </a:solidFill>
              <a:latin typeface="Century Schoolbook" pitchFamily="18" charset="0"/>
            </a:endParaRPr>
          </a:p>
          <a:p>
            <a:pPr marL="1189038" lvl="2" indent="-411163" eaLnBrk="1" hangingPunct="1">
              <a:buClr>
                <a:schemeClr val="tx1"/>
              </a:buClr>
              <a:buSzPct val="80000"/>
              <a:buFont typeface="Wingdings 2" pitchFamily="18" charset="2"/>
              <a:buChar char=""/>
            </a:pPr>
            <a:r>
              <a:rPr lang="en-US" sz="2400" smtClean="0">
                <a:solidFill>
                  <a:schemeClr val="tx1"/>
                </a:solidFill>
                <a:latin typeface="Century Schoolbook" pitchFamily="18" charset="0"/>
              </a:rPr>
              <a:t> We both have taken a Marketing and Entrepreneurship class</a:t>
            </a:r>
          </a:p>
          <a:p>
            <a:pPr marL="1189038" lvl="2" indent="-411163" eaLnBrk="1" hangingPunct="1">
              <a:buClr>
                <a:schemeClr val="tx1"/>
              </a:buClr>
              <a:buSzPct val="80000"/>
              <a:buFont typeface="Wingdings 2" pitchFamily="18" charset="2"/>
              <a:buChar char=""/>
            </a:pPr>
            <a:endParaRPr lang="en-US" sz="2400" smtClean="0">
              <a:solidFill>
                <a:schemeClr val="tx1"/>
              </a:solidFill>
              <a:latin typeface="Century Schoolbook" pitchFamily="18" charset="0"/>
            </a:endParaRPr>
          </a:p>
          <a:p>
            <a:pPr marL="1189038" lvl="2" indent="-411163" eaLnBrk="1" hangingPunct="1">
              <a:buClr>
                <a:schemeClr val="tx1"/>
              </a:buClr>
              <a:buSzPct val="80000"/>
              <a:buFont typeface="Wingdings 2" pitchFamily="18" charset="2"/>
              <a:buChar char=""/>
            </a:pPr>
            <a:r>
              <a:rPr lang="en-US" sz="2400" smtClean="0">
                <a:solidFill>
                  <a:schemeClr val="tx1"/>
                </a:solidFill>
                <a:latin typeface="Century Schoolbook" pitchFamily="18" charset="0"/>
              </a:rPr>
              <a:t> 20 years of combined game experience</a:t>
            </a:r>
          </a:p>
          <a:p>
            <a:pPr marL="822325" lvl="1" indent="-411163" eaLnBrk="1" hangingPunct="1">
              <a:buClr>
                <a:schemeClr val="tx1"/>
              </a:buClr>
              <a:buSzPct val="80000"/>
              <a:buFont typeface="Wingdings 2" pitchFamily="18" charset="2"/>
              <a:buChar char=""/>
            </a:pPr>
            <a:endParaRPr lang="en-US" b="1" smtClean="0">
              <a:latin typeface="Century Schoolbook" pitchFamily="18" charset="0"/>
            </a:endParaRPr>
          </a:p>
          <a:p>
            <a:pPr marL="822325" lvl="1" indent="-411163" eaLnBrk="1" hangingPunct="1">
              <a:buClr>
                <a:srgbClr val="C00000"/>
              </a:buClr>
              <a:buFont typeface="Wingdings 2" pitchFamily="18" charset="2"/>
              <a:buChar char=""/>
            </a:pPr>
            <a:endParaRPr lang="en-US" smtClean="0">
              <a:solidFill>
                <a:srgbClr val="10253F"/>
              </a:solidFill>
              <a:latin typeface="Century Schoolbook" pitchFamily="18" charset="0"/>
            </a:endParaRPr>
          </a:p>
          <a:p>
            <a:pPr marL="822325" lvl="1" indent="-411163" eaLnBrk="1" hangingPunct="1">
              <a:buClr>
                <a:srgbClr val="C00000"/>
              </a:buClr>
              <a:buFont typeface="Wingdings 2" pitchFamily="18" charset="2"/>
              <a:buNone/>
            </a:pPr>
            <a:endParaRPr lang="en-US" smtClean="0">
              <a:solidFill>
                <a:srgbClr val="10253F"/>
              </a:solidFill>
              <a:latin typeface="Century Schoolbook" pitchFamily="18" charset="0"/>
              <a:sym typeface="Wingdings" pitchFamily="2" charset="2"/>
            </a:endParaRPr>
          </a:p>
          <a:p>
            <a:pPr marL="822325" lvl="1" indent="-411163" eaLnBrk="1" hangingPunct="1">
              <a:buClr>
                <a:srgbClr val="C00000"/>
              </a:buClr>
              <a:buFont typeface="Wingdings 2" pitchFamily="18" charset="2"/>
              <a:buNone/>
            </a:pPr>
            <a:endParaRPr lang="en-US" smtClean="0">
              <a:solidFill>
                <a:srgbClr val="10253F"/>
              </a:solidFill>
              <a:latin typeface="Century Schoolbook" pitchFamily="18" charset="0"/>
              <a:sym typeface="Wingdings" pitchFamily="2" charset="2"/>
            </a:endParaRPr>
          </a:p>
          <a:p>
            <a:pPr marL="822325" lvl="1" indent="-411163" eaLnBrk="1" hangingPunct="1">
              <a:buClr>
                <a:srgbClr val="C00000"/>
              </a:buClr>
              <a:buFont typeface="Wingdings 2" pitchFamily="18" charset="2"/>
              <a:buNone/>
            </a:pPr>
            <a:endParaRPr lang="en-US" smtClean="0">
              <a:solidFill>
                <a:srgbClr val="10253F"/>
              </a:solidFill>
              <a:latin typeface="Century Schoolbook" pitchFamily="18" charset="0"/>
              <a:sym typeface="Wingdings" pitchFamily="2" charset="2"/>
            </a:endParaRPr>
          </a:p>
        </p:txBody>
      </p:sp>
      <p:sp>
        <p:nvSpPr>
          <p:cNvPr id="2969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6D6121B-E6B4-448B-9BE7-FDDCA95581C4}" type="slidenum">
              <a:rPr lang="en-US" smtClean="0"/>
              <a:pPr/>
              <a:t>5</a:t>
            </a:fld>
            <a:endParaRPr lang="en-US" smtClean="0"/>
          </a:p>
        </p:txBody>
      </p:sp>
      <p:pic>
        <p:nvPicPr>
          <p:cNvPr id="29700" name="Picture 7" descr="NFTE_SmallTagLock_PantoneC.jpg"/>
          <p:cNvPicPr>
            <a:picLocks noChangeAspect="1"/>
          </p:cNvPicPr>
          <p:nvPr/>
        </p:nvPicPr>
        <p:blipFill>
          <a:blip r:embed="rId3"/>
          <a:srcRect/>
          <a:stretch>
            <a:fillRect/>
          </a:stretch>
        </p:blipFill>
        <p:spPr bwMode="auto">
          <a:xfrm>
            <a:off x="152400" y="6019800"/>
            <a:ext cx="1447800" cy="720725"/>
          </a:xfrm>
          <a:prstGeom prst="rect">
            <a:avLst/>
          </a:prstGeom>
          <a:noFill/>
          <a:ln w="9525">
            <a:noFill/>
            <a:miter lim="800000"/>
            <a:headEnd/>
            <a:tailEnd/>
          </a:ln>
        </p:spPr>
      </p:pic>
      <p:pic>
        <p:nvPicPr>
          <p:cNvPr id="29701" name="Picture 5"/>
          <p:cNvPicPr>
            <a:picLocks noChangeAspect="1"/>
          </p:cNvPicPr>
          <p:nvPr/>
        </p:nvPicPr>
        <p:blipFill>
          <a:blip r:embed="rId4"/>
          <a:srcRect/>
          <a:stretch>
            <a:fillRect/>
          </a:stretch>
        </p:blipFill>
        <p:spPr bwMode="auto">
          <a:xfrm>
            <a:off x="7620000" y="304800"/>
            <a:ext cx="1320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152400" y="76200"/>
            <a:ext cx="9067800" cy="1066800"/>
          </a:xfrm>
        </p:spPr>
        <p:txBody>
          <a:bodyPr wrap="square" numCol="1" anchorCtr="0" compatLnSpc="1">
            <a:prstTxWarp prst="textNoShape">
              <a:avLst/>
            </a:prstTxWarp>
          </a:bodyPr>
          <a:lstStyle/>
          <a:p>
            <a:pPr eaLnBrk="1" fontAlgn="auto" hangingPunct="1">
              <a:spcAft>
                <a:spcPts val="0"/>
              </a:spcAft>
              <a:defRPr/>
            </a:pPr>
            <a:r>
              <a:rPr lang="fr-FR" dirty="0" smtClean="0">
                <a:ln>
                  <a:noFill/>
                </a:ln>
                <a:solidFill>
                  <a:schemeClr val="tx2">
                    <a:lumMod val="75000"/>
                  </a:schemeClr>
                </a:solidFill>
                <a:latin typeface="Century Schoolbook" pitchFamily="18" charset="0"/>
                <a:ea typeface="MS PGothic"/>
                <a:cs typeface="MS PGothic"/>
              </a:rPr>
              <a:t>Consumer Profile</a:t>
            </a:r>
            <a:r>
              <a:rPr lang="fr-FR" sz="1400" dirty="0" smtClean="0">
                <a:ln>
                  <a:noFill/>
                </a:ln>
                <a:solidFill>
                  <a:schemeClr val="accent6">
                    <a:tint val="1000"/>
                  </a:schemeClr>
                </a:solidFill>
                <a:latin typeface="Century Schoolbook" pitchFamily="18" charset="0"/>
                <a:ea typeface="MS PGothic"/>
                <a:cs typeface="MS PGothic"/>
              </a:rPr>
              <a:t/>
            </a:r>
            <a:br>
              <a:rPr lang="fr-FR" sz="1400" dirty="0" smtClean="0">
                <a:ln>
                  <a:noFill/>
                </a:ln>
                <a:solidFill>
                  <a:schemeClr val="accent6">
                    <a:tint val="1000"/>
                  </a:schemeClr>
                </a:solidFill>
                <a:latin typeface="Century Schoolbook" pitchFamily="18" charset="0"/>
                <a:ea typeface="MS PGothic"/>
                <a:cs typeface="MS PGothic"/>
              </a:rPr>
            </a:br>
            <a:endParaRPr lang="en-US" sz="2400" i="1" dirty="0" smtClean="0">
              <a:ln>
                <a:noFill/>
              </a:ln>
              <a:solidFill>
                <a:srgbClr val="008000"/>
              </a:solidFill>
              <a:latin typeface="Century Schoolbook" pitchFamily="18" charset="0"/>
              <a:ea typeface="MS PGothic"/>
              <a:cs typeface="MS PGothic"/>
            </a:endParaRPr>
          </a:p>
        </p:txBody>
      </p:sp>
      <p:sp>
        <p:nvSpPr>
          <p:cNvPr id="31746" name="Content Placeholder 2"/>
          <p:cNvSpPr>
            <a:spLocks noGrp="1"/>
          </p:cNvSpPr>
          <p:nvPr>
            <p:ph idx="1"/>
          </p:nvPr>
        </p:nvSpPr>
        <p:spPr>
          <a:xfrm>
            <a:off x="0" y="1143000"/>
            <a:ext cx="7620000" cy="5715000"/>
          </a:xfrm>
        </p:spPr>
        <p:txBody>
          <a:bodyPr/>
          <a:lstStyle/>
          <a:p>
            <a:pPr marL="479425" indent="-342900" eaLnBrk="1" hangingPunct="1">
              <a:lnSpc>
                <a:spcPct val="90000"/>
              </a:lnSpc>
              <a:buClr>
                <a:schemeClr val="tx1"/>
              </a:buClr>
              <a:buSzPct val="80000"/>
            </a:pPr>
            <a:r>
              <a:rPr lang="en-US" sz="2500" smtClean="0">
                <a:solidFill>
                  <a:schemeClr val="tx1"/>
                </a:solidFill>
                <a:latin typeface="Century Schoolbook" pitchFamily="18" charset="0"/>
                <a:ea typeface="MS PGothic"/>
                <a:cs typeface="MS PGothic"/>
              </a:rPr>
              <a:t>By Location</a:t>
            </a:r>
          </a:p>
          <a:p>
            <a:pPr lvl="1" eaLnBrk="1" hangingPunct="1">
              <a:lnSpc>
                <a:spcPct val="90000"/>
              </a:lnSpc>
              <a:buClr>
                <a:schemeClr val="tx1"/>
              </a:buClr>
            </a:pPr>
            <a:r>
              <a:rPr lang="en-US" sz="1900" smtClean="0">
                <a:latin typeface="Century Schoolbook" pitchFamily="18" charset="0"/>
                <a:ea typeface="MS PGothic"/>
                <a:cs typeface="MS PGothic"/>
              </a:rPr>
              <a:t>Avon, CT and surrounding areas</a:t>
            </a:r>
          </a:p>
          <a:p>
            <a:pPr lvl="1" eaLnBrk="1" hangingPunct="1">
              <a:lnSpc>
                <a:spcPct val="90000"/>
              </a:lnSpc>
              <a:buClr>
                <a:schemeClr val="tx1"/>
              </a:buClr>
              <a:buFont typeface="Arial" charset="0"/>
              <a:buNone/>
            </a:pPr>
            <a:endParaRPr lang="en-US" sz="1900" smtClean="0">
              <a:latin typeface="Century Schoolbook" pitchFamily="18" charset="0"/>
              <a:ea typeface="MS PGothic"/>
              <a:cs typeface="MS PGothic"/>
            </a:endParaRPr>
          </a:p>
          <a:p>
            <a:pPr marL="479425" indent="-342900" eaLnBrk="1" hangingPunct="1">
              <a:lnSpc>
                <a:spcPct val="90000"/>
              </a:lnSpc>
              <a:buClr>
                <a:schemeClr val="tx1"/>
              </a:buClr>
              <a:buSzPct val="80000"/>
            </a:pPr>
            <a:r>
              <a:rPr lang="en-US" sz="2500" smtClean="0">
                <a:solidFill>
                  <a:schemeClr val="tx1"/>
                </a:solidFill>
                <a:latin typeface="Century Schoolbook" pitchFamily="18" charset="0"/>
                <a:ea typeface="MS PGothic"/>
                <a:cs typeface="MS PGothic"/>
              </a:rPr>
              <a:t>By Population</a:t>
            </a:r>
          </a:p>
          <a:p>
            <a:pPr lvl="1" eaLnBrk="1" hangingPunct="1">
              <a:lnSpc>
                <a:spcPct val="90000"/>
              </a:lnSpc>
              <a:buClr>
                <a:schemeClr val="tx1"/>
              </a:buClr>
            </a:pPr>
            <a:r>
              <a:rPr lang="en-US" sz="2100" smtClean="0">
                <a:latin typeface="Century Schoolbook" pitchFamily="18" charset="0"/>
                <a:ea typeface="MS PGothic"/>
                <a:cs typeface="MS PGothic"/>
              </a:rPr>
              <a:t> </a:t>
            </a:r>
            <a:r>
              <a:rPr lang="en-US" sz="1900" smtClean="0">
                <a:latin typeface="Century Schoolbook" pitchFamily="18" charset="0"/>
                <a:ea typeface="MS PGothic"/>
                <a:cs typeface="MS PGothic"/>
              </a:rPr>
              <a:t>Video Game consumers, ages 15 – 25</a:t>
            </a:r>
          </a:p>
          <a:p>
            <a:pPr lvl="1" eaLnBrk="1" hangingPunct="1">
              <a:lnSpc>
                <a:spcPct val="90000"/>
              </a:lnSpc>
              <a:buClr>
                <a:schemeClr val="tx1"/>
              </a:buClr>
            </a:pPr>
            <a:r>
              <a:rPr lang="en-US" sz="1900" smtClean="0">
                <a:latin typeface="Century Schoolbook" pitchFamily="18" charset="0"/>
                <a:ea typeface="MS PGothic"/>
                <a:cs typeface="MS PGothic"/>
              </a:rPr>
              <a:t> Console owners</a:t>
            </a:r>
          </a:p>
          <a:p>
            <a:pPr marL="479425" indent="-342900" eaLnBrk="1" hangingPunct="1">
              <a:lnSpc>
                <a:spcPct val="90000"/>
              </a:lnSpc>
              <a:buClr>
                <a:schemeClr val="tx1"/>
              </a:buClr>
            </a:pPr>
            <a:endParaRPr lang="en-US" sz="2100" smtClean="0">
              <a:latin typeface="Century Schoolbook" pitchFamily="18" charset="0"/>
              <a:ea typeface="MS PGothic"/>
              <a:cs typeface="MS PGothic"/>
            </a:endParaRPr>
          </a:p>
          <a:p>
            <a:pPr marL="479425" indent="-342900" eaLnBrk="1" hangingPunct="1">
              <a:lnSpc>
                <a:spcPct val="90000"/>
              </a:lnSpc>
              <a:buClr>
                <a:schemeClr val="tx1"/>
              </a:buClr>
              <a:buSzPct val="80000"/>
            </a:pPr>
            <a:r>
              <a:rPr lang="en-US" sz="2500" smtClean="0">
                <a:solidFill>
                  <a:schemeClr val="tx1"/>
                </a:solidFill>
                <a:latin typeface="Century Schoolbook" pitchFamily="18" charset="0"/>
                <a:ea typeface="MS PGothic"/>
                <a:cs typeface="MS PGothic"/>
              </a:rPr>
              <a:t>By Personality/ Behavior</a:t>
            </a:r>
          </a:p>
          <a:p>
            <a:pPr lvl="1" eaLnBrk="1" hangingPunct="1">
              <a:lnSpc>
                <a:spcPct val="90000"/>
              </a:lnSpc>
              <a:buClr>
                <a:schemeClr val="tx1"/>
              </a:buClr>
            </a:pPr>
            <a:r>
              <a:rPr lang="en-US" sz="1900" smtClean="0">
                <a:latin typeface="Century Schoolbook" pitchFamily="18" charset="0"/>
                <a:ea typeface="MS PGothic"/>
                <a:cs typeface="MS PGothic"/>
              </a:rPr>
              <a:t>Gamers, enjoy playing video games</a:t>
            </a:r>
          </a:p>
          <a:p>
            <a:pPr lvl="1" eaLnBrk="1" hangingPunct="1">
              <a:lnSpc>
                <a:spcPct val="90000"/>
              </a:lnSpc>
              <a:buClr>
                <a:schemeClr val="tx1"/>
              </a:buClr>
            </a:pPr>
            <a:r>
              <a:rPr lang="en-US" sz="1900" smtClean="0">
                <a:latin typeface="Century Schoolbook" pitchFamily="18" charset="0"/>
                <a:ea typeface="MS PGothic"/>
                <a:cs typeface="MS PGothic"/>
              </a:rPr>
              <a:t> Enjoy playing with friends</a:t>
            </a:r>
          </a:p>
          <a:p>
            <a:pPr lvl="1" eaLnBrk="1" hangingPunct="1">
              <a:lnSpc>
                <a:spcPct val="90000"/>
              </a:lnSpc>
              <a:buClr>
                <a:schemeClr val="tx1"/>
              </a:buClr>
            </a:pPr>
            <a:endParaRPr lang="en-US" sz="1900" smtClean="0">
              <a:latin typeface="Century Schoolbook" pitchFamily="18" charset="0"/>
              <a:ea typeface="MS PGothic"/>
              <a:cs typeface="MS PGothic"/>
            </a:endParaRPr>
          </a:p>
          <a:p>
            <a:pPr marL="479425" indent="-342900" eaLnBrk="1" hangingPunct="1">
              <a:lnSpc>
                <a:spcPct val="90000"/>
              </a:lnSpc>
              <a:buClr>
                <a:schemeClr val="tx1"/>
              </a:buClr>
              <a:buSzPct val="80000"/>
            </a:pPr>
            <a:r>
              <a:rPr lang="en-US" sz="2500" smtClean="0">
                <a:solidFill>
                  <a:schemeClr val="tx1"/>
                </a:solidFill>
                <a:latin typeface="Century Schoolbook" pitchFamily="18" charset="0"/>
                <a:ea typeface="MS PGothic"/>
                <a:cs typeface="MS PGothic"/>
              </a:rPr>
              <a:t>By Income</a:t>
            </a:r>
          </a:p>
          <a:p>
            <a:pPr lvl="1" eaLnBrk="1" hangingPunct="1">
              <a:lnSpc>
                <a:spcPct val="90000"/>
              </a:lnSpc>
              <a:buClr>
                <a:schemeClr val="tx1"/>
              </a:buClr>
            </a:pPr>
            <a:r>
              <a:rPr lang="en-US" sz="1900" smtClean="0">
                <a:latin typeface="Century Schoolbook" pitchFamily="18" charset="0"/>
                <a:ea typeface="MS PGothic"/>
                <a:cs typeface="MS PGothic"/>
              </a:rPr>
              <a:t> Gamers with discretionary income</a:t>
            </a:r>
            <a:endParaRPr lang="en-US" b="1" smtClean="0">
              <a:solidFill>
                <a:srgbClr val="008000"/>
              </a:solidFill>
              <a:latin typeface="Century Schoolbook" pitchFamily="18" charset="0"/>
              <a:ea typeface="MS PGothic"/>
              <a:cs typeface="MS PGothic"/>
            </a:endParaRPr>
          </a:p>
        </p:txBody>
      </p:sp>
      <p:sp>
        <p:nvSpPr>
          <p:cNvPr id="3174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FD127D8-490A-44DF-9161-458E1884C39C}" type="slidenum">
              <a:rPr lang="en-US" smtClean="0"/>
              <a:pPr/>
              <a:t>6</a:t>
            </a:fld>
            <a:endParaRPr lang="en-US" smtClean="0"/>
          </a:p>
        </p:txBody>
      </p:sp>
      <p:pic>
        <p:nvPicPr>
          <p:cNvPr id="31748" name="Picture 5" descr="NFTE_SmallTagLock_PantoneC.jpg"/>
          <p:cNvPicPr>
            <a:picLocks noChangeAspect="1"/>
          </p:cNvPicPr>
          <p:nvPr/>
        </p:nvPicPr>
        <p:blipFill>
          <a:blip r:embed="rId3"/>
          <a:srcRect/>
          <a:stretch>
            <a:fillRect/>
          </a:stretch>
        </p:blipFill>
        <p:spPr bwMode="auto">
          <a:xfrm>
            <a:off x="152400" y="6019800"/>
            <a:ext cx="1447800" cy="720725"/>
          </a:xfrm>
          <a:prstGeom prst="rect">
            <a:avLst/>
          </a:prstGeom>
          <a:noFill/>
          <a:ln w="9525">
            <a:noFill/>
            <a:miter lim="800000"/>
            <a:headEnd/>
            <a:tailEnd/>
          </a:ln>
        </p:spPr>
      </p:pic>
      <p:pic>
        <p:nvPicPr>
          <p:cNvPr id="53251" name="Picture 3"/>
          <p:cNvPicPr>
            <a:picLocks noChangeAspect="1" noChangeArrowheads="1"/>
          </p:cNvPicPr>
          <p:nvPr/>
        </p:nvPicPr>
        <p:blipFill>
          <a:blip r:embed="rId4">
            <a:extLst/>
          </a:blip>
          <a:srcRect/>
          <a:stretch>
            <a:fillRect/>
          </a:stretch>
        </p:blipFill>
        <p:spPr bwMode="auto">
          <a:xfrm>
            <a:off x="6019800" y="2514600"/>
            <a:ext cx="2513074" cy="18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1750" name="Picture 6"/>
          <p:cNvPicPr>
            <a:picLocks noChangeAspect="1"/>
          </p:cNvPicPr>
          <p:nvPr/>
        </p:nvPicPr>
        <p:blipFill>
          <a:blip r:embed="rId5"/>
          <a:srcRect/>
          <a:stretch>
            <a:fillRect/>
          </a:stretch>
        </p:blipFill>
        <p:spPr bwMode="auto">
          <a:xfrm>
            <a:off x="7848600" y="304800"/>
            <a:ext cx="109220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50838"/>
            <a:ext cx="8229600" cy="792162"/>
          </a:xfrm>
        </p:spPr>
        <p:txBody>
          <a:bodyPr wrap="square" numCol="1" anchorCtr="0" compatLnSpc="1">
            <a:prstTxWarp prst="textNoShape">
              <a:avLst/>
            </a:prstTxWarp>
            <a:normAutofit fontScale="90000"/>
          </a:bodyPr>
          <a:lstStyle/>
          <a:p>
            <a:pPr eaLnBrk="1" hangingPunct="1">
              <a:defRPr/>
            </a:pPr>
            <a:r>
              <a:rPr lang="en-US" dirty="0" smtClean="0">
                <a:ln>
                  <a:noFill/>
                </a:ln>
                <a:solidFill>
                  <a:schemeClr val="tx2">
                    <a:lumMod val="75000"/>
                  </a:schemeClr>
                </a:solidFill>
                <a:latin typeface="Century Schoolbook" pitchFamily="18" charset="0"/>
                <a:ea typeface="MS PGothic"/>
                <a:cs typeface="MS PGothic"/>
              </a:rPr>
              <a:t>Competitive Advantage</a:t>
            </a:r>
            <a:r>
              <a:rPr lang="en-US" sz="1200" dirty="0" smtClean="0">
                <a:ln>
                  <a:noFill/>
                </a:ln>
                <a:latin typeface="Century Schoolbook" pitchFamily="18" charset="0"/>
                <a:ea typeface="MS PGothic"/>
                <a:cs typeface="MS PGothic"/>
              </a:rPr>
              <a:t/>
            </a:r>
            <a:br>
              <a:rPr lang="en-US" sz="1200" dirty="0" smtClean="0">
                <a:ln>
                  <a:noFill/>
                </a:ln>
                <a:latin typeface="Century Schoolbook" pitchFamily="18" charset="0"/>
                <a:ea typeface="MS PGothic"/>
                <a:cs typeface="MS PGothic"/>
              </a:rPr>
            </a:br>
            <a:endParaRPr lang="en-US" sz="2800" i="1" dirty="0" smtClean="0">
              <a:ln>
                <a:noFill/>
              </a:ln>
              <a:solidFill>
                <a:srgbClr val="008000"/>
              </a:solidFill>
              <a:latin typeface="Century Schoolbook" pitchFamily="18" charset="0"/>
              <a:ea typeface="MS PGothic"/>
              <a:cs typeface="MS PGothic"/>
            </a:endParaRPr>
          </a:p>
        </p:txBody>
      </p:sp>
      <p:sp>
        <p:nvSpPr>
          <p:cNvPr id="3379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59C71F8-5811-4DB6-B02A-DDF2EFD77F0B}" type="slidenum">
              <a:rPr lang="en-US" smtClean="0"/>
              <a:pPr/>
              <a:t>7</a:t>
            </a:fld>
            <a:endParaRPr lang="en-US" smtClean="0"/>
          </a:p>
        </p:txBody>
      </p:sp>
      <p:sp>
        <p:nvSpPr>
          <p:cNvPr id="33795" name="Line 46"/>
          <p:cNvSpPr>
            <a:spLocks noChangeShapeType="1"/>
          </p:cNvSpPr>
          <p:nvPr/>
        </p:nvSpPr>
        <p:spPr bwMode="auto">
          <a:xfrm>
            <a:off x="1219200" y="1447800"/>
            <a:ext cx="0" cy="476250"/>
          </a:xfrm>
          <a:prstGeom prst="line">
            <a:avLst/>
          </a:prstGeom>
          <a:noFill/>
          <a:ln w="9525">
            <a:noFill/>
            <a:round/>
            <a:headEnd/>
            <a:tailEnd/>
          </a:ln>
        </p:spPr>
        <p:txBody>
          <a:bodyPr/>
          <a:lstStyle/>
          <a:p>
            <a:endParaRPr lang="en-US"/>
          </a:p>
        </p:txBody>
      </p:sp>
      <p:sp>
        <p:nvSpPr>
          <p:cNvPr id="33796" name="Line 47"/>
          <p:cNvSpPr>
            <a:spLocks noChangeShapeType="1"/>
          </p:cNvSpPr>
          <p:nvPr/>
        </p:nvSpPr>
        <p:spPr bwMode="auto">
          <a:xfrm>
            <a:off x="8534400" y="1447800"/>
            <a:ext cx="0" cy="476250"/>
          </a:xfrm>
          <a:prstGeom prst="line">
            <a:avLst/>
          </a:prstGeom>
          <a:noFill/>
          <a:ln w="9525">
            <a:noFill/>
            <a:round/>
            <a:headEnd/>
            <a:tailEnd/>
          </a:ln>
        </p:spPr>
        <p:txBody>
          <a:bodyPr/>
          <a:lstStyle/>
          <a:p>
            <a:endParaRPr lang="en-US"/>
          </a:p>
        </p:txBody>
      </p:sp>
      <p:sp>
        <p:nvSpPr>
          <p:cNvPr id="33797" name="Line 48"/>
          <p:cNvSpPr>
            <a:spLocks noChangeShapeType="1"/>
          </p:cNvSpPr>
          <p:nvPr/>
        </p:nvSpPr>
        <p:spPr bwMode="auto">
          <a:xfrm>
            <a:off x="1219200" y="1447800"/>
            <a:ext cx="1828800" cy="0"/>
          </a:xfrm>
          <a:prstGeom prst="line">
            <a:avLst/>
          </a:prstGeom>
          <a:noFill/>
          <a:ln w="9525">
            <a:noFill/>
            <a:round/>
            <a:headEnd/>
            <a:tailEnd/>
          </a:ln>
        </p:spPr>
        <p:txBody>
          <a:bodyPr/>
          <a:lstStyle/>
          <a:p>
            <a:endParaRPr lang="en-US"/>
          </a:p>
        </p:txBody>
      </p:sp>
      <p:sp>
        <p:nvSpPr>
          <p:cNvPr id="33798" name="Line 49"/>
          <p:cNvSpPr>
            <a:spLocks noChangeShapeType="1"/>
          </p:cNvSpPr>
          <p:nvPr/>
        </p:nvSpPr>
        <p:spPr bwMode="auto">
          <a:xfrm>
            <a:off x="1219200" y="4419600"/>
            <a:ext cx="1828800" cy="0"/>
          </a:xfrm>
          <a:prstGeom prst="line">
            <a:avLst/>
          </a:prstGeom>
          <a:noFill/>
          <a:ln w="9525">
            <a:noFill/>
            <a:round/>
            <a:headEnd/>
            <a:tailEnd/>
          </a:ln>
        </p:spPr>
        <p:txBody>
          <a:bodyPr/>
          <a:lstStyle/>
          <a:p>
            <a:endParaRPr lang="en-US"/>
          </a:p>
        </p:txBody>
      </p:sp>
      <p:sp>
        <p:nvSpPr>
          <p:cNvPr id="33799" name="Line 198"/>
          <p:cNvSpPr>
            <a:spLocks noChangeShapeType="1"/>
          </p:cNvSpPr>
          <p:nvPr/>
        </p:nvSpPr>
        <p:spPr bwMode="auto">
          <a:xfrm>
            <a:off x="3048000" y="1447800"/>
            <a:ext cx="1828800" cy="0"/>
          </a:xfrm>
          <a:prstGeom prst="line">
            <a:avLst/>
          </a:prstGeom>
          <a:noFill/>
          <a:ln w="9525">
            <a:noFill/>
            <a:round/>
            <a:headEnd/>
            <a:tailEnd/>
          </a:ln>
        </p:spPr>
        <p:txBody>
          <a:bodyPr/>
          <a:lstStyle/>
          <a:p>
            <a:endParaRPr lang="en-US"/>
          </a:p>
        </p:txBody>
      </p:sp>
      <p:sp>
        <p:nvSpPr>
          <p:cNvPr id="33800" name="Line 199"/>
          <p:cNvSpPr>
            <a:spLocks noChangeShapeType="1"/>
          </p:cNvSpPr>
          <p:nvPr/>
        </p:nvSpPr>
        <p:spPr bwMode="auto">
          <a:xfrm>
            <a:off x="1219200" y="1924050"/>
            <a:ext cx="0" cy="485775"/>
          </a:xfrm>
          <a:prstGeom prst="line">
            <a:avLst/>
          </a:prstGeom>
          <a:noFill/>
          <a:ln w="9525">
            <a:noFill/>
            <a:round/>
            <a:headEnd/>
            <a:tailEnd/>
          </a:ln>
        </p:spPr>
        <p:txBody>
          <a:bodyPr/>
          <a:lstStyle/>
          <a:p>
            <a:endParaRPr lang="en-US"/>
          </a:p>
        </p:txBody>
      </p:sp>
      <p:sp>
        <p:nvSpPr>
          <p:cNvPr id="33801" name="Line 200"/>
          <p:cNvSpPr>
            <a:spLocks noChangeShapeType="1"/>
          </p:cNvSpPr>
          <p:nvPr/>
        </p:nvSpPr>
        <p:spPr bwMode="auto">
          <a:xfrm>
            <a:off x="4876800" y="1447800"/>
            <a:ext cx="1828800" cy="0"/>
          </a:xfrm>
          <a:prstGeom prst="line">
            <a:avLst/>
          </a:prstGeom>
          <a:noFill/>
          <a:ln w="9525">
            <a:noFill/>
            <a:round/>
            <a:headEnd/>
            <a:tailEnd/>
          </a:ln>
        </p:spPr>
        <p:txBody>
          <a:bodyPr/>
          <a:lstStyle/>
          <a:p>
            <a:endParaRPr lang="en-US"/>
          </a:p>
        </p:txBody>
      </p:sp>
      <p:sp>
        <p:nvSpPr>
          <p:cNvPr id="33802" name="Line 202"/>
          <p:cNvSpPr>
            <a:spLocks noChangeShapeType="1"/>
          </p:cNvSpPr>
          <p:nvPr/>
        </p:nvSpPr>
        <p:spPr bwMode="auto">
          <a:xfrm>
            <a:off x="6553200" y="1371600"/>
            <a:ext cx="1828800" cy="0"/>
          </a:xfrm>
          <a:prstGeom prst="line">
            <a:avLst/>
          </a:prstGeom>
          <a:noFill/>
          <a:ln w="9525">
            <a:noFill/>
            <a:round/>
            <a:headEnd/>
            <a:tailEnd/>
          </a:ln>
        </p:spPr>
        <p:txBody>
          <a:bodyPr/>
          <a:lstStyle/>
          <a:p>
            <a:endParaRPr lang="en-US"/>
          </a:p>
        </p:txBody>
      </p:sp>
      <p:sp>
        <p:nvSpPr>
          <p:cNvPr id="33803" name="Line 205"/>
          <p:cNvSpPr>
            <a:spLocks noChangeShapeType="1"/>
          </p:cNvSpPr>
          <p:nvPr/>
        </p:nvSpPr>
        <p:spPr bwMode="auto">
          <a:xfrm>
            <a:off x="8534400" y="1924050"/>
            <a:ext cx="0" cy="485775"/>
          </a:xfrm>
          <a:prstGeom prst="line">
            <a:avLst/>
          </a:prstGeom>
          <a:noFill/>
          <a:ln w="9525">
            <a:noFill/>
            <a:round/>
            <a:headEnd/>
            <a:tailEnd/>
          </a:ln>
        </p:spPr>
        <p:txBody>
          <a:bodyPr/>
          <a:lstStyle/>
          <a:p>
            <a:endParaRPr lang="en-US"/>
          </a:p>
        </p:txBody>
      </p:sp>
      <p:sp>
        <p:nvSpPr>
          <p:cNvPr id="33804" name="Line 207"/>
          <p:cNvSpPr>
            <a:spLocks noChangeShapeType="1"/>
          </p:cNvSpPr>
          <p:nvPr/>
        </p:nvSpPr>
        <p:spPr bwMode="auto">
          <a:xfrm>
            <a:off x="1219200" y="2438400"/>
            <a:ext cx="0" cy="547688"/>
          </a:xfrm>
          <a:prstGeom prst="line">
            <a:avLst/>
          </a:prstGeom>
          <a:noFill/>
          <a:ln w="9525">
            <a:noFill/>
            <a:round/>
            <a:headEnd/>
            <a:tailEnd/>
          </a:ln>
        </p:spPr>
        <p:txBody>
          <a:bodyPr/>
          <a:lstStyle/>
          <a:p>
            <a:endParaRPr lang="en-US"/>
          </a:p>
        </p:txBody>
      </p:sp>
      <p:sp>
        <p:nvSpPr>
          <p:cNvPr id="33805" name="Line 213"/>
          <p:cNvSpPr>
            <a:spLocks noChangeShapeType="1"/>
          </p:cNvSpPr>
          <p:nvPr/>
        </p:nvSpPr>
        <p:spPr bwMode="auto">
          <a:xfrm>
            <a:off x="8534400" y="2409825"/>
            <a:ext cx="0" cy="547688"/>
          </a:xfrm>
          <a:prstGeom prst="line">
            <a:avLst/>
          </a:prstGeom>
          <a:noFill/>
          <a:ln w="9525">
            <a:noFill/>
            <a:round/>
            <a:headEnd/>
            <a:tailEnd/>
          </a:ln>
        </p:spPr>
        <p:txBody>
          <a:bodyPr/>
          <a:lstStyle/>
          <a:p>
            <a:endParaRPr lang="en-US"/>
          </a:p>
        </p:txBody>
      </p:sp>
      <p:sp>
        <p:nvSpPr>
          <p:cNvPr id="33806" name="Line 215"/>
          <p:cNvSpPr>
            <a:spLocks noChangeShapeType="1"/>
          </p:cNvSpPr>
          <p:nvPr/>
        </p:nvSpPr>
        <p:spPr bwMode="auto">
          <a:xfrm>
            <a:off x="1219200" y="2971800"/>
            <a:ext cx="0" cy="485775"/>
          </a:xfrm>
          <a:prstGeom prst="line">
            <a:avLst/>
          </a:prstGeom>
          <a:noFill/>
          <a:ln w="9525">
            <a:noFill/>
            <a:round/>
            <a:headEnd/>
            <a:tailEnd/>
          </a:ln>
        </p:spPr>
        <p:txBody>
          <a:bodyPr/>
          <a:lstStyle/>
          <a:p>
            <a:endParaRPr lang="en-US"/>
          </a:p>
        </p:txBody>
      </p:sp>
      <p:sp>
        <p:nvSpPr>
          <p:cNvPr id="33807" name="Line 223"/>
          <p:cNvSpPr>
            <a:spLocks noChangeShapeType="1"/>
          </p:cNvSpPr>
          <p:nvPr/>
        </p:nvSpPr>
        <p:spPr bwMode="auto">
          <a:xfrm>
            <a:off x="1219200" y="3443288"/>
            <a:ext cx="0" cy="485775"/>
          </a:xfrm>
          <a:prstGeom prst="line">
            <a:avLst/>
          </a:prstGeom>
          <a:noFill/>
          <a:ln w="9525">
            <a:noFill/>
            <a:round/>
            <a:headEnd/>
            <a:tailEnd/>
          </a:ln>
        </p:spPr>
        <p:txBody>
          <a:bodyPr/>
          <a:lstStyle/>
          <a:p>
            <a:endParaRPr lang="en-US"/>
          </a:p>
        </p:txBody>
      </p:sp>
      <p:sp>
        <p:nvSpPr>
          <p:cNvPr id="33808" name="Line 231"/>
          <p:cNvSpPr>
            <a:spLocks noChangeShapeType="1"/>
          </p:cNvSpPr>
          <p:nvPr/>
        </p:nvSpPr>
        <p:spPr bwMode="auto">
          <a:xfrm>
            <a:off x="1219200" y="3929063"/>
            <a:ext cx="0" cy="485775"/>
          </a:xfrm>
          <a:prstGeom prst="line">
            <a:avLst/>
          </a:prstGeom>
          <a:noFill/>
          <a:ln w="9525">
            <a:noFill/>
            <a:round/>
            <a:headEnd/>
            <a:tailEnd/>
          </a:ln>
        </p:spPr>
        <p:txBody>
          <a:bodyPr/>
          <a:lstStyle/>
          <a:p>
            <a:endParaRPr lang="en-US"/>
          </a:p>
        </p:txBody>
      </p:sp>
      <p:sp>
        <p:nvSpPr>
          <p:cNvPr id="17654" name="Oval 246"/>
          <p:cNvSpPr>
            <a:spLocks noChangeArrowheads="1"/>
          </p:cNvSpPr>
          <p:nvPr/>
        </p:nvSpPr>
        <p:spPr bwMode="auto">
          <a:xfrm>
            <a:off x="6705600" y="1143000"/>
            <a:ext cx="13716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1800" dirty="0">
                <a:solidFill>
                  <a:schemeClr val="bg1"/>
                </a:solidFill>
                <a:latin typeface="Myriad Web Pro"/>
                <a:cs typeface="Arial" charset="0"/>
              </a:rPr>
              <a:t>New Age</a:t>
            </a:r>
          </a:p>
          <a:p>
            <a:pPr algn="ctr">
              <a:defRPr/>
            </a:pPr>
            <a:r>
              <a:rPr lang="en-US" sz="1800" dirty="0">
                <a:solidFill>
                  <a:schemeClr val="bg1"/>
                </a:solidFill>
                <a:latin typeface="Myriad Web Pro"/>
                <a:cs typeface="Arial" charset="0"/>
              </a:rPr>
              <a:t>Gaming</a:t>
            </a:r>
          </a:p>
        </p:txBody>
      </p:sp>
      <p:sp>
        <p:nvSpPr>
          <p:cNvPr id="17655" name="Oval 247"/>
          <p:cNvSpPr>
            <a:spLocks noChangeArrowheads="1"/>
          </p:cNvSpPr>
          <p:nvPr/>
        </p:nvSpPr>
        <p:spPr bwMode="auto">
          <a:xfrm>
            <a:off x="2895600" y="1143000"/>
            <a:ext cx="14478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1800" dirty="0">
                <a:solidFill>
                  <a:schemeClr val="bg1"/>
                </a:solidFill>
                <a:latin typeface="Myriad Web Pro"/>
                <a:cs typeface="Arial" charset="0"/>
              </a:rPr>
              <a:t>Gamefly.com</a:t>
            </a:r>
          </a:p>
        </p:txBody>
      </p:sp>
      <p:sp>
        <p:nvSpPr>
          <p:cNvPr id="17656" name="Oval 248"/>
          <p:cNvSpPr>
            <a:spLocks noChangeArrowheads="1"/>
          </p:cNvSpPr>
          <p:nvPr/>
        </p:nvSpPr>
        <p:spPr bwMode="auto">
          <a:xfrm>
            <a:off x="4800600" y="1143000"/>
            <a:ext cx="1371600" cy="12954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1800" dirty="0">
                <a:solidFill>
                  <a:schemeClr val="bg1"/>
                </a:solidFill>
                <a:latin typeface="Myriad Web Pro"/>
                <a:cs typeface="Arial" charset="0"/>
              </a:rPr>
              <a:t>GameStop</a:t>
            </a:r>
          </a:p>
        </p:txBody>
      </p:sp>
      <p:sp>
        <p:nvSpPr>
          <p:cNvPr id="17658" name="AutoShape 250"/>
          <p:cNvSpPr>
            <a:spLocks noChangeArrowheads="1"/>
          </p:cNvSpPr>
          <p:nvPr/>
        </p:nvSpPr>
        <p:spPr bwMode="auto">
          <a:xfrm>
            <a:off x="381000" y="1371600"/>
            <a:ext cx="1905000" cy="914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000" dirty="0">
                <a:solidFill>
                  <a:schemeClr val="bg1"/>
                </a:solidFill>
                <a:latin typeface="Myriad Web Pro" pitchFamily="34" charset="0"/>
              </a:rPr>
              <a:t>Factors</a:t>
            </a:r>
          </a:p>
        </p:txBody>
      </p:sp>
      <p:sp>
        <p:nvSpPr>
          <p:cNvPr id="33825" name="Text Box 251"/>
          <p:cNvSpPr txBox="1">
            <a:spLocks noChangeArrowheads="1"/>
          </p:cNvSpPr>
          <p:nvPr/>
        </p:nvSpPr>
        <p:spPr bwMode="auto">
          <a:xfrm>
            <a:off x="2819400" y="2667000"/>
            <a:ext cx="1600200" cy="382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800" dirty="0">
                <a:solidFill>
                  <a:schemeClr val="tx1"/>
                </a:solidFill>
                <a:latin typeface="Myriad Web Pro"/>
              </a:rPr>
              <a:t>Good</a:t>
            </a:r>
          </a:p>
        </p:txBody>
      </p:sp>
      <p:sp>
        <p:nvSpPr>
          <p:cNvPr id="33826" name="AutoShape 252"/>
          <p:cNvSpPr>
            <a:spLocks noChangeArrowheads="1"/>
          </p:cNvSpPr>
          <p:nvPr/>
        </p:nvSpPr>
        <p:spPr bwMode="auto">
          <a:xfrm>
            <a:off x="304800" y="2514600"/>
            <a:ext cx="2057400" cy="6858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1800" dirty="0">
                <a:latin typeface="Myriad Web Pro"/>
              </a:rPr>
              <a:t>Quality of </a:t>
            </a:r>
          </a:p>
          <a:p>
            <a:pPr algn="ctr">
              <a:defRPr/>
            </a:pPr>
            <a:r>
              <a:rPr lang="en-US" sz="1800" dirty="0">
                <a:latin typeface="Myriad Web Pro"/>
              </a:rPr>
              <a:t>Product//Service</a:t>
            </a:r>
          </a:p>
        </p:txBody>
      </p:sp>
      <p:sp>
        <p:nvSpPr>
          <p:cNvPr id="33827" name="AutoShape 254"/>
          <p:cNvSpPr>
            <a:spLocks noChangeArrowheads="1"/>
          </p:cNvSpPr>
          <p:nvPr/>
        </p:nvSpPr>
        <p:spPr bwMode="auto">
          <a:xfrm>
            <a:off x="304800" y="3352800"/>
            <a:ext cx="2057400" cy="533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1800" dirty="0">
                <a:latin typeface="Myriad Web Pro"/>
              </a:rPr>
              <a:t>Price</a:t>
            </a:r>
          </a:p>
        </p:txBody>
      </p:sp>
      <p:sp>
        <p:nvSpPr>
          <p:cNvPr id="33828" name="AutoShape 255"/>
          <p:cNvSpPr>
            <a:spLocks noChangeArrowheads="1"/>
          </p:cNvSpPr>
          <p:nvPr/>
        </p:nvSpPr>
        <p:spPr bwMode="auto">
          <a:xfrm>
            <a:off x="304800" y="4038600"/>
            <a:ext cx="2057400" cy="533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1800" dirty="0">
                <a:latin typeface="Myriad Web Pro"/>
              </a:rPr>
              <a:t>Location</a:t>
            </a:r>
          </a:p>
        </p:txBody>
      </p:sp>
      <p:sp>
        <p:nvSpPr>
          <p:cNvPr id="33829" name="AutoShape 256"/>
          <p:cNvSpPr>
            <a:spLocks noChangeArrowheads="1"/>
          </p:cNvSpPr>
          <p:nvPr/>
        </p:nvSpPr>
        <p:spPr bwMode="auto">
          <a:xfrm>
            <a:off x="304800" y="4800600"/>
            <a:ext cx="2057400" cy="533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1800" dirty="0">
                <a:latin typeface="Myriad Web Pro"/>
              </a:rPr>
              <a:t>Brand/Reputation</a:t>
            </a:r>
          </a:p>
        </p:txBody>
      </p:sp>
      <p:sp>
        <p:nvSpPr>
          <p:cNvPr id="33830" name="AutoShape 257"/>
          <p:cNvSpPr>
            <a:spLocks noChangeArrowheads="1"/>
          </p:cNvSpPr>
          <p:nvPr/>
        </p:nvSpPr>
        <p:spPr bwMode="auto">
          <a:xfrm>
            <a:off x="304800" y="5486400"/>
            <a:ext cx="2133600" cy="533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1800" dirty="0">
                <a:latin typeface="Myriad Web Pro"/>
              </a:rPr>
              <a:t>Unique Knowledge</a:t>
            </a:r>
          </a:p>
        </p:txBody>
      </p:sp>
      <p:sp>
        <p:nvSpPr>
          <p:cNvPr id="33831" name="Text Box 261"/>
          <p:cNvSpPr txBox="1">
            <a:spLocks noChangeArrowheads="1"/>
          </p:cNvSpPr>
          <p:nvPr/>
        </p:nvSpPr>
        <p:spPr bwMode="auto">
          <a:xfrm>
            <a:off x="2971800" y="5562600"/>
            <a:ext cx="1295400" cy="3667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defRPr/>
            </a:pPr>
            <a:endParaRPr lang="en-US" sz="1800" dirty="0">
              <a:solidFill>
                <a:schemeClr val="tx1"/>
              </a:solidFill>
            </a:endParaRPr>
          </a:p>
        </p:txBody>
      </p:sp>
      <p:sp>
        <p:nvSpPr>
          <p:cNvPr id="33832" name="Text Box 273"/>
          <p:cNvSpPr txBox="1">
            <a:spLocks noChangeArrowheads="1"/>
          </p:cNvSpPr>
          <p:nvPr/>
        </p:nvSpPr>
        <p:spPr bwMode="auto">
          <a:xfrm>
            <a:off x="4724400" y="2667000"/>
            <a:ext cx="1600200" cy="382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800" dirty="0">
                <a:solidFill>
                  <a:schemeClr val="tx1"/>
                </a:solidFill>
                <a:latin typeface="Myriad Web Pro"/>
              </a:rPr>
              <a:t>Good</a:t>
            </a:r>
          </a:p>
        </p:txBody>
      </p:sp>
      <p:sp>
        <p:nvSpPr>
          <p:cNvPr id="33833" name="Text Box 274"/>
          <p:cNvSpPr txBox="1">
            <a:spLocks noChangeArrowheads="1"/>
          </p:cNvSpPr>
          <p:nvPr/>
        </p:nvSpPr>
        <p:spPr bwMode="auto">
          <a:xfrm>
            <a:off x="6629400" y="2667000"/>
            <a:ext cx="1600200" cy="382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800" dirty="0">
                <a:solidFill>
                  <a:schemeClr val="tx1"/>
                </a:solidFill>
                <a:latin typeface="Myriad Web Pro"/>
              </a:rPr>
              <a:t>Excellent</a:t>
            </a:r>
          </a:p>
        </p:txBody>
      </p:sp>
      <p:sp>
        <p:nvSpPr>
          <p:cNvPr id="33834" name="Text Box 275"/>
          <p:cNvSpPr txBox="1">
            <a:spLocks noChangeArrowheads="1"/>
          </p:cNvSpPr>
          <p:nvPr/>
        </p:nvSpPr>
        <p:spPr bwMode="auto">
          <a:xfrm>
            <a:off x="2819400" y="3429000"/>
            <a:ext cx="1600200" cy="382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800" dirty="0">
                <a:solidFill>
                  <a:schemeClr val="tx1"/>
                </a:solidFill>
                <a:latin typeface="Myriad Web Pro"/>
              </a:rPr>
              <a:t>Good</a:t>
            </a:r>
          </a:p>
        </p:txBody>
      </p:sp>
      <p:sp>
        <p:nvSpPr>
          <p:cNvPr id="33835" name="Text Box 276"/>
          <p:cNvSpPr txBox="1">
            <a:spLocks noChangeArrowheads="1"/>
          </p:cNvSpPr>
          <p:nvPr/>
        </p:nvSpPr>
        <p:spPr bwMode="auto">
          <a:xfrm>
            <a:off x="4724400" y="3429000"/>
            <a:ext cx="1600200" cy="382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800" dirty="0">
                <a:solidFill>
                  <a:schemeClr val="tx1"/>
                </a:solidFill>
                <a:latin typeface="Myriad Web Pro"/>
              </a:rPr>
              <a:t>Excellent</a:t>
            </a:r>
          </a:p>
        </p:txBody>
      </p:sp>
      <p:sp>
        <p:nvSpPr>
          <p:cNvPr id="33836" name="Text Box 277"/>
          <p:cNvSpPr txBox="1">
            <a:spLocks noChangeArrowheads="1"/>
          </p:cNvSpPr>
          <p:nvPr/>
        </p:nvSpPr>
        <p:spPr bwMode="auto">
          <a:xfrm>
            <a:off x="6629400" y="3429000"/>
            <a:ext cx="1600200" cy="382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800" dirty="0">
                <a:solidFill>
                  <a:schemeClr val="tx1"/>
                </a:solidFill>
                <a:latin typeface="Myriad Web Pro"/>
              </a:rPr>
              <a:t>Excellent </a:t>
            </a:r>
          </a:p>
        </p:txBody>
      </p:sp>
      <p:sp>
        <p:nvSpPr>
          <p:cNvPr id="33837" name="Text Box 278"/>
          <p:cNvSpPr txBox="1">
            <a:spLocks noChangeArrowheads="1"/>
          </p:cNvSpPr>
          <p:nvPr/>
        </p:nvSpPr>
        <p:spPr bwMode="auto">
          <a:xfrm>
            <a:off x="2819400" y="5562600"/>
            <a:ext cx="1600200" cy="382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defRPr/>
            </a:pPr>
            <a:r>
              <a:rPr lang="en-US" sz="1800" dirty="0">
                <a:solidFill>
                  <a:schemeClr val="tx1"/>
                </a:solidFill>
                <a:latin typeface="Myriad Web Pro"/>
              </a:rPr>
              <a:t>No Late Fees</a:t>
            </a:r>
          </a:p>
        </p:txBody>
      </p:sp>
      <p:sp>
        <p:nvSpPr>
          <p:cNvPr id="33838" name="Text Box 279"/>
          <p:cNvSpPr txBox="1">
            <a:spLocks noChangeArrowheads="1"/>
          </p:cNvSpPr>
          <p:nvPr/>
        </p:nvSpPr>
        <p:spPr bwMode="auto">
          <a:xfrm>
            <a:off x="4724400" y="5562600"/>
            <a:ext cx="1600200" cy="382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defRPr/>
            </a:pPr>
            <a:r>
              <a:rPr lang="en-US" sz="1800" dirty="0">
                <a:solidFill>
                  <a:schemeClr val="tx1"/>
                </a:solidFill>
                <a:latin typeface="Myriad Web Pro"/>
              </a:rPr>
              <a:t>Buy &amp; Trade</a:t>
            </a:r>
          </a:p>
        </p:txBody>
      </p:sp>
      <p:sp>
        <p:nvSpPr>
          <p:cNvPr id="33839" name="Text Box 280"/>
          <p:cNvSpPr txBox="1">
            <a:spLocks noChangeArrowheads="1"/>
          </p:cNvSpPr>
          <p:nvPr/>
        </p:nvSpPr>
        <p:spPr bwMode="auto">
          <a:xfrm>
            <a:off x="6629400" y="5562600"/>
            <a:ext cx="1600200" cy="6572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defRPr/>
            </a:pPr>
            <a:r>
              <a:rPr lang="en-US" sz="1800" dirty="0">
                <a:solidFill>
                  <a:schemeClr val="tx1"/>
                </a:solidFill>
                <a:latin typeface="Myriad Web Pro"/>
              </a:rPr>
              <a:t>Immediate Experience</a:t>
            </a:r>
          </a:p>
        </p:txBody>
      </p:sp>
      <p:sp>
        <p:nvSpPr>
          <p:cNvPr id="33840" name="Text Box 281"/>
          <p:cNvSpPr txBox="1">
            <a:spLocks noChangeArrowheads="1"/>
          </p:cNvSpPr>
          <p:nvPr/>
        </p:nvSpPr>
        <p:spPr bwMode="auto">
          <a:xfrm>
            <a:off x="2819400" y="4114800"/>
            <a:ext cx="1600200" cy="382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800" dirty="0">
                <a:solidFill>
                  <a:schemeClr val="tx1"/>
                </a:solidFill>
                <a:latin typeface="Myriad Web Pro"/>
              </a:rPr>
              <a:t>Online</a:t>
            </a:r>
          </a:p>
        </p:txBody>
      </p:sp>
      <p:sp>
        <p:nvSpPr>
          <p:cNvPr id="33841" name="Text Box 282"/>
          <p:cNvSpPr txBox="1">
            <a:spLocks noChangeArrowheads="1"/>
          </p:cNvSpPr>
          <p:nvPr/>
        </p:nvSpPr>
        <p:spPr bwMode="auto">
          <a:xfrm>
            <a:off x="4724400" y="4114800"/>
            <a:ext cx="1600200" cy="382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800" dirty="0">
                <a:solidFill>
                  <a:schemeClr val="tx1"/>
                </a:solidFill>
                <a:latin typeface="Myriad Web Pro"/>
              </a:rPr>
              <a:t>Nationwide</a:t>
            </a:r>
          </a:p>
        </p:txBody>
      </p:sp>
      <p:sp>
        <p:nvSpPr>
          <p:cNvPr id="33842" name="Text Box 283"/>
          <p:cNvSpPr txBox="1">
            <a:spLocks noChangeArrowheads="1"/>
          </p:cNvSpPr>
          <p:nvPr/>
        </p:nvSpPr>
        <p:spPr bwMode="auto">
          <a:xfrm>
            <a:off x="6629400" y="4114800"/>
            <a:ext cx="1600200" cy="382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800" dirty="0">
                <a:solidFill>
                  <a:schemeClr val="tx1"/>
                </a:solidFill>
                <a:latin typeface="Myriad Web Pro"/>
              </a:rPr>
              <a:t>Avon, CT</a:t>
            </a:r>
          </a:p>
        </p:txBody>
      </p:sp>
      <p:sp>
        <p:nvSpPr>
          <p:cNvPr id="33843" name="Text Box 284"/>
          <p:cNvSpPr txBox="1">
            <a:spLocks noChangeArrowheads="1"/>
          </p:cNvSpPr>
          <p:nvPr/>
        </p:nvSpPr>
        <p:spPr bwMode="auto">
          <a:xfrm>
            <a:off x="2819400" y="4876800"/>
            <a:ext cx="1600200" cy="382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800" dirty="0">
                <a:solidFill>
                  <a:schemeClr val="tx1"/>
                </a:solidFill>
                <a:latin typeface="Myriad Web Pro"/>
              </a:rPr>
              <a:t>Very Good</a:t>
            </a:r>
          </a:p>
        </p:txBody>
      </p:sp>
      <p:sp>
        <p:nvSpPr>
          <p:cNvPr id="33844" name="Text Box 285"/>
          <p:cNvSpPr txBox="1">
            <a:spLocks noChangeArrowheads="1"/>
          </p:cNvSpPr>
          <p:nvPr/>
        </p:nvSpPr>
        <p:spPr bwMode="auto">
          <a:xfrm>
            <a:off x="4724400" y="4876800"/>
            <a:ext cx="1600200" cy="382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800" dirty="0">
                <a:solidFill>
                  <a:schemeClr val="tx1"/>
                </a:solidFill>
                <a:latin typeface="Myriad Web Pro"/>
              </a:rPr>
              <a:t>Very Good</a:t>
            </a:r>
          </a:p>
        </p:txBody>
      </p:sp>
      <p:sp>
        <p:nvSpPr>
          <p:cNvPr id="33845" name="Text Box 286"/>
          <p:cNvSpPr txBox="1">
            <a:spLocks noChangeArrowheads="1"/>
          </p:cNvSpPr>
          <p:nvPr/>
        </p:nvSpPr>
        <p:spPr bwMode="auto">
          <a:xfrm>
            <a:off x="6629400" y="4876800"/>
            <a:ext cx="1600200" cy="382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800" dirty="0">
                <a:solidFill>
                  <a:schemeClr val="tx1"/>
                </a:solidFill>
                <a:latin typeface="Myriad Web Pro"/>
              </a:rPr>
              <a:t>Excellent</a:t>
            </a:r>
          </a:p>
        </p:txBody>
      </p:sp>
      <p:pic>
        <p:nvPicPr>
          <p:cNvPr id="2" name="Picture 46" descr="NFTE_SmallTagLock_PantoneC.jpg"/>
          <p:cNvPicPr>
            <a:picLocks noChangeAspect="1"/>
          </p:cNvPicPr>
          <p:nvPr/>
        </p:nvPicPr>
        <p:blipFill>
          <a:blip r:embed="rId3"/>
          <a:srcRect/>
          <a:stretch>
            <a:fillRect/>
          </a:stretch>
        </p:blipFill>
        <p:spPr bwMode="auto">
          <a:xfrm>
            <a:off x="152400" y="6096000"/>
            <a:ext cx="1295400" cy="644525"/>
          </a:xfrm>
          <a:prstGeom prst="rect">
            <a:avLst/>
          </a:prstGeom>
          <a:noFill/>
          <a:ln w="9525">
            <a:noFill/>
            <a:miter lim="800000"/>
            <a:headEnd/>
            <a:tailEnd/>
          </a:ln>
        </p:spPr>
      </p:pic>
      <p:pic>
        <p:nvPicPr>
          <p:cNvPr id="3" name="Picture 43"/>
          <p:cNvPicPr>
            <a:picLocks noChangeAspect="1"/>
          </p:cNvPicPr>
          <p:nvPr/>
        </p:nvPicPr>
        <p:blipFill>
          <a:blip r:embed="rId4"/>
          <a:srcRect/>
          <a:stretch>
            <a:fillRect/>
          </a:stretch>
        </p:blipFill>
        <p:spPr bwMode="auto">
          <a:xfrm>
            <a:off x="7848600" y="304800"/>
            <a:ext cx="109220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914400"/>
          </a:xfrm>
        </p:spPr>
        <p:txBody>
          <a:bodyPr wrap="square" numCol="1" anchorCtr="0" compatLnSpc="1">
            <a:prstTxWarp prst="textNoShape">
              <a:avLst/>
            </a:prstTxWarp>
          </a:bodyPr>
          <a:lstStyle/>
          <a:p>
            <a:pPr eaLnBrk="1" hangingPunct="1">
              <a:defRPr/>
            </a:pPr>
            <a:r>
              <a:rPr lang="en-US" dirty="0" smtClean="0">
                <a:ln>
                  <a:noFill/>
                </a:ln>
                <a:solidFill>
                  <a:schemeClr val="tx2">
                    <a:lumMod val="75000"/>
                  </a:schemeClr>
                </a:solidFill>
                <a:latin typeface="Century Schoolbook" pitchFamily="18" charset="0"/>
                <a:ea typeface="MS PGothic"/>
                <a:cs typeface="MS PGothic"/>
              </a:rPr>
              <a:t>Marketing Plan</a:t>
            </a:r>
            <a:r>
              <a:rPr lang="en-US" sz="4000" dirty="0" smtClean="0">
                <a:ln>
                  <a:noFill/>
                </a:ln>
                <a:latin typeface="Century Schoolbook" pitchFamily="18" charset="0"/>
                <a:ea typeface="MS PGothic"/>
                <a:cs typeface="MS PGothic"/>
              </a:rPr>
              <a:t/>
            </a:r>
            <a:br>
              <a:rPr lang="en-US" sz="4000" dirty="0" smtClean="0">
                <a:ln>
                  <a:noFill/>
                </a:ln>
                <a:latin typeface="Century Schoolbook" pitchFamily="18" charset="0"/>
                <a:ea typeface="MS PGothic"/>
                <a:cs typeface="MS PGothic"/>
              </a:rPr>
            </a:br>
            <a:endParaRPr lang="en-US" sz="1800" dirty="0" smtClean="0">
              <a:ln>
                <a:noFill/>
              </a:ln>
              <a:solidFill>
                <a:srgbClr val="008000"/>
              </a:solidFill>
              <a:latin typeface="Century Schoolbook" pitchFamily="18" charset="0"/>
              <a:ea typeface="MS PGothic"/>
              <a:cs typeface="MS PGothic"/>
            </a:endParaRPr>
          </a:p>
        </p:txBody>
      </p:sp>
      <p:graphicFrame>
        <p:nvGraphicFramePr>
          <p:cNvPr id="4" name="Content Placeholder 3"/>
          <p:cNvGraphicFramePr>
            <a:graphicFrameLocks noGrp="1"/>
          </p:cNvGraphicFramePr>
          <p:nvPr>
            <p:ph idx="1"/>
          </p:nvPr>
        </p:nvGraphicFramePr>
        <p:xfrm>
          <a:off x="549807" y="762000"/>
          <a:ext cx="8898993" cy="5723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9AE7646-7E82-485F-A05B-1FA81B039CEB}" type="slidenum">
              <a:rPr lang="en-US" smtClean="0"/>
              <a:pPr/>
              <a:t>8</a:t>
            </a:fld>
            <a:endParaRPr lang="en-US" smtClean="0"/>
          </a:p>
        </p:txBody>
      </p:sp>
      <p:pic>
        <p:nvPicPr>
          <p:cNvPr id="35844" name="Picture 14" descr="NFTE_SmallTagLock_PantoneC.jpg"/>
          <p:cNvPicPr>
            <a:picLocks noChangeAspect="1"/>
          </p:cNvPicPr>
          <p:nvPr/>
        </p:nvPicPr>
        <p:blipFill>
          <a:blip r:embed="rId8"/>
          <a:srcRect/>
          <a:stretch>
            <a:fillRect/>
          </a:stretch>
        </p:blipFill>
        <p:spPr bwMode="auto">
          <a:xfrm>
            <a:off x="152400" y="5984875"/>
            <a:ext cx="1447800" cy="720725"/>
          </a:xfrm>
          <a:prstGeom prst="rect">
            <a:avLst/>
          </a:prstGeom>
          <a:noFill/>
          <a:ln w="9525">
            <a:noFill/>
            <a:miter lim="800000"/>
            <a:headEnd/>
            <a:tailEnd/>
          </a:ln>
        </p:spPr>
      </p:pic>
      <p:pic>
        <p:nvPicPr>
          <p:cNvPr id="35845" name="Picture 5"/>
          <p:cNvPicPr>
            <a:picLocks noChangeAspect="1"/>
          </p:cNvPicPr>
          <p:nvPr/>
        </p:nvPicPr>
        <p:blipFill>
          <a:blip r:embed="rId9"/>
          <a:srcRect/>
          <a:stretch>
            <a:fillRect/>
          </a:stretch>
        </p:blipFill>
        <p:spPr bwMode="auto">
          <a:xfrm>
            <a:off x="7620000" y="304800"/>
            <a:ext cx="1320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n-US" dirty="0" smtClean="0">
                <a:ln>
                  <a:noFill/>
                </a:ln>
                <a:solidFill>
                  <a:schemeClr val="tx2">
                    <a:lumMod val="75000"/>
                  </a:schemeClr>
                </a:solidFill>
                <a:latin typeface="Century Schoolbook" pitchFamily="18" charset="0"/>
                <a:ea typeface="MS PGothic"/>
                <a:cs typeface="MS PGothic"/>
              </a:rPr>
              <a:t>Marketing Plan</a:t>
            </a:r>
            <a:r>
              <a:rPr lang="en-US" sz="1300" dirty="0" smtClean="0">
                <a:ln>
                  <a:noFill/>
                </a:ln>
                <a:solidFill>
                  <a:schemeClr val="tx1"/>
                </a:solidFill>
                <a:latin typeface="Century Schoolbook" pitchFamily="18" charset="0"/>
                <a:ea typeface="MS PGothic"/>
                <a:cs typeface="MS PGothic"/>
              </a:rPr>
              <a:t/>
            </a:r>
            <a:br>
              <a:rPr lang="en-US" sz="1300" dirty="0" smtClean="0">
                <a:ln>
                  <a:noFill/>
                </a:ln>
                <a:solidFill>
                  <a:schemeClr val="tx1"/>
                </a:solidFill>
                <a:latin typeface="Century Schoolbook" pitchFamily="18" charset="0"/>
                <a:ea typeface="MS PGothic"/>
                <a:cs typeface="MS PGothic"/>
              </a:rPr>
            </a:br>
            <a:r>
              <a:rPr lang="en-US" sz="1300" dirty="0" smtClean="0">
                <a:ln>
                  <a:noFill/>
                </a:ln>
                <a:solidFill>
                  <a:schemeClr val="tx1"/>
                </a:solidFill>
                <a:latin typeface="Century Schoolbook" pitchFamily="18" charset="0"/>
                <a:ea typeface="MS PGothic"/>
                <a:cs typeface="MS PGothic"/>
              </a:rPr>
              <a:t> </a:t>
            </a:r>
            <a:r>
              <a:rPr lang="fr-FR" sz="1800" i="1" dirty="0" smtClean="0">
                <a:ln>
                  <a:noFill/>
                </a:ln>
                <a:solidFill>
                  <a:schemeClr val="tx1"/>
                </a:solidFill>
                <a:latin typeface="Century Schoolbook" pitchFamily="18" charset="0"/>
                <a:ea typeface="MS PGothic"/>
                <a:cs typeface="MS PGothic"/>
              </a:rPr>
              <a:t/>
            </a:r>
            <a:br>
              <a:rPr lang="fr-FR" sz="1800" i="1" dirty="0" smtClean="0">
                <a:ln>
                  <a:noFill/>
                </a:ln>
                <a:solidFill>
                  <a:schemeClr val="tx1"/>
                </a:solidFill>
                <a:latin typeface="Century Schoolbook" pitchFamily="18" charset="0"/>
                <a:ea typeface="MS PGothic"/>
                <a:cs typeface="MS PGothic"/>
              </a:rPr>
            </a:br>
            <a:endParaRPr lang="en-US" sz="2200" i="1" dirty="0" smtClean="0">
              <a:ln>
                <a:noFill/>
              </a:ln>
              <a:solidFill>
                <a:schemeClr val="tx1"/>
              </a:solidFill>
              <a:latin typeface="Century Schoolbook" pitchFamily="18" charset="0"/>
              <a:ea typeface="MS PGothic"/>
              <a:cs typeface="MS PGothic"/>
            </a:endParaRPr>
          </a:p>
        </p:txBody>
      </p:sp>
      <p:sp>
        <p:nvSpPr>
          <p:cNvPr id="3789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A2BFE97-52DD-49E7-8AA7-9C029CA18B48}" type="slidenum">
              <a:rPr lang="en-US" smtClean="0">
                <a:solidFill>
                  <a:schemeClr val="tx1"/>
                </a:solidFill>
              </a:rPr>
              <a:pPr/>
              <a:t>9</a:t>
            </a:fld>
            <a:endParaRPr lang="en-US" smtClean="0">
              <a:solidFill>
                <a:schemeClr val="tx1"/>
              </a:solidFill>
            </a:endParaRPr>
          </a:p>
        </p:txBody>
      </p:sp>
      <p:pic>
        <p:nvPicPr>
          <p:cNvPr id="37891" name="Picture 30" descr="NFTE_SmallTagLock_PantoneC.jpg"/>
          <p:cNvPicPr>
            <a:picLocks noChangeAspect="1"/>
          </p:cNvPicPr>
          <p:nvPr/>
        </p:nvPicPr>
        <p:blipFill>
          <a:blip r:embed="rId3"/>
          <a:srcRect/>
          <a:stretch>
            <a:fillRect/>
          </a:stretch>
        </p:blipFill>
        <p:spPr bwMode="auto">
          <a:xfrm>
            <a:off x="152400" y="6115050"/>
            <a:ext cx="1257300" cy="625475"/>
          </a:xfrm>
          <a:prstGeom prst="rect">
            <a:avLst/>
          </a:prstGeom>
          <a:noFill/>
          <a:ln w="9525">
            <a:noFill/>
            <a:miter lim="800000"/>
            <a:headEnd/>
            <a:tailEnd/>
          </a:ln>
        </p:spPr>
      </p:pic>
      <p:sp>
        <p:nvSpPr>
          <p:cNvPr id="37892" name="Rectangle 6"/>
          <p:cNvSpPr>
            <a:spLocks noChangeArrowheads="1"/>
          </p:cNvSpPr>
          <p:nvPr/>
        </p:nvSpPr>
        <p:spPr bwMode="auto">
          <a:xfrm>
            <a:off x="6324600" y="1524000"/>
            <a:ext cx="2514600" cy="609600"/>
          </a:xfrm>
          <a:prstGeom prst="rect">
            <a:avLst/>
          </a:prstGeom>
          <a:noFill/>
          <a:ln w="9525">
            <a:solidFill>
              <a:schemeClr val="bg1"/>
            </a:solidFill>
            <a:miter lim="800000"/>
            <a:headEnd/>
            <a:tailEnd/>
          </a:ln>
        </p:spPr>
        <p:txBody>
          <a:bodyPr wrap="none" anchor="ctr"/>
          <a:lstStyle/>
          <a:p>
            <a:endParaRPr lang="en-US" sz="1800">
              <a:solidFill>
                <a:schemeClr val="tx1"/>
              </a:solidFill>
            </a:endParaRPr>
          </a:p>
        </p:txBody>
      </p:sp>
      <p:sp>
        <p:nvSpPr>
          <p:cNvPr id="37893" name="Rectangle 7"/>
          <p:cNvSpPr>
            <a:spLocks noChangeArrowheads="1"/>
          </p:cNvSpPr>
          <p:nvPr/>
        </p:nvSpPr>
        <p:spPr bwMode="auto">
          <a:xfrm>
            <a:off x="2971800" y="1524000"/>
            <a:ext cx="3124200" cy="609600"/>
          </a:xfrm>
          <a:prstGeom prst="rect">
            <a:avLst/>
          </a:prstGeom>
          <a:noFill/>
          <a:ln w="9525">
            <a:solidFill>
              <a:schemeClr val="bg1"/>
            </a:solidFill>
            <a:miter lim="800000"/>
            <a:headEnd/>
            <a:tailEnd/>
          </a:ln>
        </p:spPr>
        <p:txBody>
          <a:bodyPr wrap="none" anchor="ctr"/>
          <a:lstStyle/>
          <a:p>
            <a:endParaRPr lang="en-US" sz="1800">
              <a:solidFill>
                <a:schemeClr val="tx1"/>
              </a:solidFill>
            </a:endParaRPr>
          </a:p>
        </p:txBody>
      </p:sp>
      <p:sp>
        <p:nvSpPr>
          <p:cNvPr id="37894" name="Rectangle 8"/>
          <p:cNvSpPr>
            <a:spLocks noChangeArrowheads="1"/>
          </p:cNvSpPr>
          <p:nvPr/>
        </p:nvSpPr>
        <p:spPr bwMode="auto">
          <a:xfrm>
            <a:off x="152400" y="1524000"/>
            <a:ext cx="2590800" cy="609600"/>
          </a:xfrm>
          <a:prstGeom prst="rect">
            <a:avLst/>
          </a:prstGeom>
          <a:noFill/>
          <a:ln w="9525">
            <a:solidFill>
              <a:schemeClr val="bg1"/>
            </a:solidFill>
            <a:miter lim="800000"/>
            <a:headEnd/>
            <a:tailEnd/>
          </a:ln>
        </p:spPr>
        <p:txBody>
          <a:bodyPr wrap="none" anchor="ctr"/>
          <a:lstStyle/>
          <a:p>
            <a:endParaRPr lang="en-US" sz="1800">
              <a:solidFill>
                <a:schemeClr val="tx1"/>
              </a:solidFill>
            </a:endParaRPr>
          </a:p>
        </p:txBody>
      </p:sp>
      <p:sp>
        <p:nvSpPr>
          <p:cNvPr id="37895" name="Text Box 9"/>
          <p:cNvSpPr txBox="1">
            <a:spLocks noChangeArrowheads="1"/>
          </p:cNvSpPr>
          <p:nvPr/>
        </p:nvSpPr>
        <p:spPr bwMode="auto">
          <a:xfrm>
            <a:off x="2971800" y="1600200"/>
            <a:ext cx="3124200" cy="396875"/>
          </a:xfrm>
          <a:prstGeom prst="rect">
            <a:avLst/>
          </a:prstGeom>
          <a:noFill/>
          <a:ln w="9525">
            <a:noFill/>
            <a:miter lim="800000"/>
            <a:headEnd/>
            <a:tailEnd/>
          </a:ln>
        </p:spPr>
        <p:txBody>
          <a:bodyPr>
            <a:spAutoFit/>
          </a:bodyPr>
          <a:lstStyle/>
          <a:p>
            <a:pPr algn="ctr">
              <a:spcBef>
                <a:spcPct val="50000"/>
              </a:spcBef>
            </a:pPr>
            <a:r>
              <a:rPr lang="en-US" sz="2000" b="1">
                <a:solidFill>
                  <a:schemeClr val="tx1"/>
                </a:solidFill>
                <a:latin typeface="Trebuchet MS" pitchFamily="34" charset="0"/>
              </a:rPr>
              <a:t>Purchase</a:t>
            </a:r>
          </a:p>
        </p:txBody>
      </p:sp>
      <p:sp>
        <p:nvSpPr>
          <p:cNvPr id="37896" name="Text Box 10"/>
          <p:cNvSpPr txBox="1">
            <a:spLocks noChangeArrowheads="1"/>
          </p:cNvSpPr>
          <p:nvPr/>
        </p:nvSpPr>
        <p:spPr bwMode="auto">
          <a:xfrm>
            <a:off x="6324600" y="1600200"/>
            <a:ext cx="2514600" cy="396875"/>
          </a:xfrm>
          <a:prstGeom prst="rect">
            <a:avLst/>
          </a:prstGeom>
          <a:noFill/>
          <a:ln w="9525">
            <a:noFill/>
            <a:miter lim="800000"/>
            <a:headEnd/>
            <a:tailEnd/>
          </a:ln>
        </p:spPr>
        <p:txBody>
          <a:bodyPr>
            <a:spAutoFit/>
          </a:bodyPr>
          <a:lstStyle/>
          <a:p>
            <a:pPr algn="ctr">
              <a:spcBef>
                <a:spcPct val="50000"/>
              </a:spcBef>
            </a:pPr>
            <a:r>
              <a:rPr lang="en-US" sz="2000" b="1">
                <a:solidFill>
                  <a:schemeClr val="tx1"/>
                </a:solidFill>
                <a:latin typeface="Trebuchet MS" pitchFamily="34" charset="0"/>
              </a:rPr>
              <a:t>Retention</a:t>
            </a:r>
          </a:p>
        </p:txBody>
      </p:sp>
      <p:sp>
        <p:nvSpPr>
          <p:cNvPr id="37897" name="Text Box 11"/>
          <p:cNvSpPr txBox="1">
            <a:spLocks noChangeArrowheads="1"/>
          </p:cNvSpPr>
          <p:nvPr/>
        </p:nvSpPr>
        <p:spPr bwMode="auto">
          <a:xfrm>
            <a:off x="3124200" y="2606675"/>
            <a:ext cx="2743200" cy="1965325"/>
          </a:xfrm>
          <a:prstGeom prst="rect">
            <a:avLst/>
          </a:prstGeom>
          <a:noFill/>
          <a:ln w="9525">
            <a:noFill/>
            <a:miter lim="800000"/>
            <a:headEnd/>
            <a:tailEnd/>
          </a:ln>
        </p:spPr>
        <p:txBody>
          <a:bodyPr>
            <a:spAutoFit/>
          </a:bodyPr>
          <a:lstStyle/>
          <a:p>
            <a:pPr>
              <a:spcBef>
                <a:spcPct val="50000"/>
              </a:spcBef>
              <a:buFontTx/>
              <a:buChar char="•"/>
            </a:pPr>
            <a:r>
              <a:rPr lang="en-US" sz="1700">
                <a:solidFill>
                  <a:schemeClr val="tx1"/>
                </a:solidFill>
                <a:latin typeface="Tw Cen MT" pitchFamily="34" charset="0"/>
              </a:rPr>
              <a:t>We will provide excellent service</a:t>
            </a:r>
          </a:p>
          <a:p>
            <a:pPr>
              <a:spcBef>
                <a:spcPct val="50000"/>
              </a:spcBef>
              <a:buFontTx/>
              <a:buChar char="•"/>
            </a:pPr>
            <a:r>
              <a:rPr lang="en-US" sz="1700">
                <a:solidFill>
                  <a:schemeClr val="tx1"/>
                </a:solidFill>
                <a:latin typeface="Tw Cen MT" pitchFamily="34" charset="0"/>
              </a:rPr>
              <a:t>Comfortable at home Environment</a:t>
            </a:r>
          </a:p>
          <a:p>
            <a:pPr>
              <a:spcBef>
                <a:spcPct val="50000"/>
              </a:spcBef>
              <a:buFontTx/>
              <a:buChar char="•"/>
            </a:pPr>
            <a:endParaRPr lang="en-US" sz="1700">
              <a:solidFill>
                <a:schemeClr val="tx1"/>
              </a:solidFill>
              <a:latin typeface="Tw Cen MT" pitchFamily="34" charset="0"/>
            </a:endParaRPr>
          </a:p>
          <a:p>
            <a:pPr>
              <a:spcBef>
                <a:spcPct val="50000"/>
              </a:spcBef>
              <a:buFontTx/>
              <a:buChar char="•"/>
            </a:pPr>
            <a:endParaRPr lang="en-US" sz="1400">
              <a:solidFill>
                <a:schemeClr val="tx1"/>
              </a:solidFill>
              <a:latin typeface="Tw Cen MT" pitchFamily="34" charset="0"/>
            </a:endParaRPr>
          </a:p>
        </p:txBody>
      </p:sp>
      <p:sp>
        <p:nvSpPr>
          <p:cNvPr id="37898" name="Text Box 12"/>
          <p:cNvSpPr txBox="1">
            <a:spLocks noChangeArrowheads="1"/>
          </p:cNvSpPr>
          <p:nvPr/>
        </p:nvSpPr>
        <p:spPr bwMode="auto">
          <a:xfrm>
            <a:off x="228600" y="2611438"/>
            <a:ext cx="2362200" cy="2112962"/>
          </a:xfrm>
          <a:prstGeom prst="rect">
            <a:avLst/>
          </a:prstGeom>
          <a:noFill/>
          <a:ln w="9525">
            <a:noFill/>
            <a:miter lim="800000"/>
            <a:headEnd/>
            <a:tailEnd/>
          </a:ln>
        </p:spPr>
        <p:txBody>
          <a:bodyPr>
            <a:spAutoFit/>
          </a:bodyPr>
          <a:lstStyle/>
          <a:p>
            <a:pPr>
              <a:lnSpc>
                <a:spcPct val="80000"/>
              </a:lnSpc>
              <a:spcBef>
                <a:spcPct val="20000"/>
              </a:spcBef>
              <a:buFontTx/>
              <a:buChar char="•"/>
            </a:pPr>
            <a:r>
              <a:rPr lang="en-US" sz="1600">
                <a:solidFill>
                  <a:schemeClr val="tx1"/>
                </a:solidFill>
                <a:latin typeface="Tw Cen MT" pitchFamily="34" charset="0"/>
              </a:rPr>
              <a:t>Storefront sign/Grand Opening</a:t>
            </a:r>
          </a:p>
          <a:p>
            <a:pPr>
              <a:lnSpc>
                <a:spcPct val="80000"/>
              </a:lnSpc>
              <a:spcBef>
                <a:spcPct val="20000"/>
              </a:spcBef>
              <a:buFontTx/>
              <a:buChar char="•"/>
            </a:pPr>
            <a:r>
              <a:rPr lang="en-US" sz="1600">
                <a:solidFill>
                  <a:schemeClr val="tx1"/>
                </a:solidFill>
                <a:latin typeface="Tw Cen MT" pitchFamily="34" charset="0"/>
              </a:rPr>
              <a:t>Handing out business cards</a:t>
            </a:r>
          </a:p>
          <a:p>
            <a:pPr>
              <a:lnSpc>
                <a:spcPct val="80000"/>
              </a:lnSpc>
              <a:spcBef>
                <a:spcPct val="20000"/>
              </a:spcBef>
              <a:buFontTx/>
              <a:buChar char="•"/>
            </a:pPr>
            <a:r>
              <a:rPr lang="en-US" sz="1600">
                <a:solidFill>
                  <a:schemeClr val="tx1"/>
                </a:solidFill>
                <a:latin typeface="Tw Cen MT" pitchFamily="34" charset="0"/>
              </a:rPr>
              <a:t>Host gaming tournaments</a:t>
            </a:r>
          </a:p>
          <a:p>
            <a:pPr>
              <a:lnSpc>
                <a:spcPct val="80000"/>
              </a:lnSpc>
              <a:spcBef>
                <a:spcPct val="20000"/>
              </a:spcBef>
              <a:buFontTx/>
              <a:buChar char="•"/>
            </a:pPr>
            <a:r>
              <a:rPr lang="en-US" sz="1600">
                <a:solidFill>
                  <a:schemeClr val="tx1"/>
                </a:solidFill>
                <a:latin typeface="Tw Cen MT" pitchFamily="34" charset="0"/>
              </a:rPr>
              <a:t> Social/Gaming Networks</a:t>
            </a:r>
          </a:p>
          <a:p>
            <a:pPr>
              <a:lnSpc>
                <a:spcPct val="80000"/>
              </a:lnSpc>
              <a:spcBef>
                <a:spcPct val="20000"/>
              </a:spcBef>
            </a:pPr>
            <a:endParaRPr lang="en-US" sz="1600">
              <a:solidFill>
                <a:schemeClr val="tx1"/>
              </a:solidFill>
              <a:latin typeface="Tw Cen MT" pitchFamily="34" charset="0"/>
            </a:endParaRPr>
          </a:p>
          <a:p>
            <a:pPr>
              <a:spcBef>
                <a:spcPct val="50000"/>
              </a:spcBef>
            </a:pPr>
            <a:endParaRPr lang="en-US" sz="2000">
              <a:solidFill>
                <a:schemeClr val="tx1"/>
              </a:solidFill>
              <a:latin typeface="Tw Cen MT" pitchFamily="34" charset="0"/>
            </a:endParaRPr>
          </a:p>
        </p:txBody>
      </p:sp>
      <p:sp>
        <p:nvSpPr>
          <p:cNvPr id="37899" name="Text Box 13"/>
          <p:cNvSpPr txBox="1">
            <a:spLocks noChangeArrowheads="1"/>
          </p:cNvSpPr>
          <p:nvPr/>
        </p:nvSpPr>
        <p:spPr bwMode="auto">
          <a:xfrm>
            <a:off x="6400800" y="2590800"/>
            <a:ext cx="2438400" cy="1776413"/>
          </a:xfrm>
          <a:prstGeom prst="rect">
            <a:avLst/>
          </a:prstGeom>
          <a:noFill/>
          <a:ln w="9525">
            <a:noFill/>
            <a:miter lim="800000"/>
            <a:headEnd/>
            <a:tailEnd/>
          </a:ln>
        </p:spPr>
        <p:txBody>
          <a:bodyPr>
            <a:spAutoFit/>
          </a:bodyPr>
          <a:lstStyle/>
          <a:p>
            <a:pPr>
              <a:spcBef>
                <a:spcPct val="50000"/>
              </a:spcBef>
              <a:buFontTx/>
              <a:buChar char="•"/>
            </a:pPr>
            <a:r>
              <a:rPr lang="en-US" sz="1700">
                <a:solidFill>
                  <a:schemeClr val="tx1"/>
                </a:solidFill>
                <a:latin typeface="Tw Cen MT" pitchFamily="34" charset="0"/>
              </a:rPr>
              <a:t>Provide discounts for long term customers</a:t>
            </a:r>
          </a:p>
          <a:p>
            <a:pPr>
              <a:spcBef>
                <a:spcPct val="50000"/>
              </a:spcBef>
              <a:buFontTx/>
              <a:buChar char="•"/>
            </a:pPr>
            <a:r>
              <a:rPr lang="en-US" sz="1700">
                <a:solidFill>
                  <a:schemeClr val="tx1"/>
                </a:solidFill>
                <a:latin typeface="Tw Cen MT" pitchFamily="34" charset="0"/>
              </a:rPr>
              <a:t>Gaming tournaments</a:t>
            </a:r>
          </a:p>
          <a:p>
            <a:pPr>
              <a:spcBef>
                <a:spcPct val="50000"/>
              </a:spcBef>
              <a:buFontTx/>
              <a:buChar char="•"/>
            </a:pPr>
            <a:r>
              <a:rPr lang="en-US" sz="1700">
                <a:solidFill>
                  <a:schemeClr val="tx1"/>
                </a:solidFill>
                <a:latin typeface="Tw Cen MT" pitchFamily="34" charset="0"/>
              </a:rPr>
              <a:t>Coupon Rebate</a:t>
            </a:r>
          </a:p>
          <a:p>
            <a:pPr>
              <a:spcBef>
                <a:spcPct val="50000"/>
              </a:spcBef>
              <a:buFontTx/>
              <a:buChar char="•"/>
            </a:pPr>
            <a:endParaRPr lang="en-US" sz="1700">
              <a:solidFill>
                <a:schemeClr val="tx1"/>
              </a:solidFill>
              <a:latin typeface="Tw Cen MT" pitchFamily="34" charset="0"/>
            </a:endParaRPr>
          </a:p>
        </p:txBody>
      </p:sp>
      <p:sp>
        <p:nvSpPr>
          <p:cNvPr id="37900" name="Rectangle 14"/>
          <p:cNvSpPr>
            <a:spLocks noChangeArrowheads="1"/>
          </p:cNvSpPr>
          <p:nvPr/>
        </p:nvSpPr>
        <p:spPr bwMode="auto">
          <a:xfrm>
            <a:off x="152400" y="1524000"/>
            <a:ext cx="2590800" cy="2895600"/>
          </a:xfrm>
          <a:prstGeom prst="rect">
            <a:avLst/>
          </a:prstGeom>
          <a:noFill/>
          <a:ln w="9525">
            <a:solidFill>
              <a:schemeClr val="tx1"/>
            </a:solidFill>
            <a:miter lim="800000"/>
            <a:headEnd/>
            <a:tailEnd/>
          </a:ln>
        </p:spPr>
        <p:txBody>
          <a:bodyPr wrap="none" anchor="ctr"/>
          <a:lstStyle/>
          <a:p>
            <a:endParaRPr lang="en-US" sz="1800">
              <a:solidFill>
                <a:schemeClr val="tx1"/>
              </a:solidFill>
            </a:endParaRPr>
          </a:p>
        </p:txBody>
      </p:sp>
      <p:sp>
        <p:nvSpPr>
          <p:cNvPr id="37901" name="Rectangle 15"/>
          <p:cNvSpPr>
            <a:spLocks noChangeArrowheads="1"/>
          </p:cNvSpPr>
          <p:nvPr/>
        </p:nvSpPr>
        <p:spPr bwMode="auto">
          <a:xfrm>
            <a:off x="2971800" y="1524000"/>
            <a:ext cx="3124200" cy="2895600"/>
          </a:xfrm>
          <a:prstGeom prst="rect">
            <a:avLst/>
          </a:prstGeom>
          <a:noFill/>
          <a:ln w="9525">
            <a:solidFill>
              <a:schemeClr val="tx1"/>
            </a:solidFill>
            <a:miter lim="800000"/>
            <a:headEnd/>
            <a:tailEnd/>
          </a:ln>
        </p:spPr>
        <p:txBody>
          <a:bodyPr wrap="none" anchor="ctr"/>
          <a:lstStyle/>
          <a:p>
            <a:endParaRPr lang="en-US" sz="1800">
              <a:solidFill>
                <a:schemeClr val="tx1"/>
              </a:solidFill>
            </a:endParaRPr>
          </a:p>
        </p:txBody>
      </p:sp>
      <p:sp>
        <p:nvSpPr>
          <p:cNvPr id="37902" name="Rectangle 16"/>
          <p:cNvSpPr>
            <a:spLocks noChangeArrowheads="1"/>
          </p:cNvSpPr>
          <p:nvPr/>
        </p:nvSpPr>
        <p:spPr bwMode="auto">
          <a:xfrm>
            <a:off x="6324600" y="1524000"/>
            <a:ext cx="2514600" cy="2895600"/>
          </a:xfrm>
          <a:prstGeom prst="rect">
            <a:avLst/>
          </a:prstGeom>
          <a:noFill/>
          <a:ln w="9525">
            <a:solidFill>
              <a:schemeClr val="tx1"/>
            </a:solidFill>
            <a:miter lim="800000"/>
            <a:headEnd/>
            <a:tailEnd/>
          </a:ln>
        </p:spPr>
        <p:txBody>
          <a:bodyPr wrap="none" anchor="ctr"/>
          <a:lstStyle/>
          <a:p>
            <a:endParaRPr lang="en-US" sz="1800">
              <a:solidFill>
                <a:schemeClr val="tx1"/>
              </a:solidFill>
            </a:endParaRPr>
          </a:p>
        </p:txBody>
      </p:sp>
      <p:sp>
        <p:nvSpPr>
          <p:cNvPr id="37903" name="Text Box 17"/>
          <p:cNvSpPr txBox="1">
            <a:spLocks noChangeArrowheads="1"/>
          </p:cNvSpPr>
          <p:nvPr/>
        </p:nvSpPr>
        <p:spPr bwMode="auto">
          <a:xfrm>
            <a:off x="152400" y="4740275"/>
            <a:ext cx="8686800" cy="3762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n-US" sz="1800" b="1" dirty="0">
                <a:solidFill>
                  <a:schemeClr val="bg1"/>
                </a:solidFill>
                <a:latin typeface="Trebuchet MS" pitchFamily="34" charset="0"/>
              </a:rPr>
              <a:t>Long Term ( 6 months-1 year)</a:t>
            </a:r>
          </a:p>
        </p:txBody>
      </p:sp>
      <p:sp>
        <p:nvSpPr>
          <p:cNvPr id="37904" name="Text Box 18"/>
          <p:cNvSpPr txBox="1">
            <a:spLocks noChangeArrowheads="1"/>
          </p:cNvSpPr>
          <p:nvPr/>
        </p:nvSpPr>
        <p:spPr bwMode="auto">
          <a:xfrm>
            <a:off x="152400" y="2146300"/>
            <a:ext cx="8686800" cy="3762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n-US" sz="1800" b="1" dirty="0">
                <a:solidFill>
                  <a:schemeClr val="bg1"/>
                </a:solidFill>
                <a:latin typeface="Trebuchet MS" pitchFamily="34" charset="0"/>
              </a:rPr>
              <a:t>Current &amp; Short Term (1 </a:t>
            </a:r>
            <a:r>
              <a:rPr lang="en-US" sz="1800" b="1" dirty="0">
                <a:solidFill>
                  <a:schemeClr val="bg1"/>
                </a:solidFill>
                <a:latin typeface="Trebuchet MS" pitchFamily="34" charset="0"/>
              </a:rPr>
              <a:t>month-6 </a:t>
            </a:r>
            <a:r>
              <a:rPr lang="en-US" sz="1800" b="1" dirty="0">
                <a:solidFill>
                  <a:schemeClr val="bg1"/>
                </a:solidFill>
                <a:latin typeface="Trebuchet MS" pitchFamily="34" charset="0"/>
              </a:rPr>
              <a:t>months)</a:t>
            </a:r>
          </a:p>
        </p:txBody>
      </p:sp>
      <p:sp>
        <p:nvSpPr>
          <p:cNvPr id="37909" name="Text Box 19"/>
          <p:cNvSpPr txBox="1">
            <a:spLocks noChangeArrowheads="1"/>
          </p:cNvSpPr>
          <p:nvPr/>
        </p:nvSpPr>
        <p:spPr bwMode="auto">
          <a:xfrm>
            <a:off x="152400" y="1600200"/>
            <a:ext cx="2590800" cy="396875"/>
          </a:xfrm>
          <a:prstGeom prst="rect">
            <a:avLst/>
          </a:prstGeom>
          <a:noFill/>
          <a:ln w="9525">
            <a:noFill/>
            <a:miter lim="800000"/>
            <a:headEnd/>
            <a:tailEnd/>
          </a:ln>
        </p:spPr>
        <p:txBody>
          <a:bodyPr>
            <a:spAutoFit/>
          </a:bodyPr>
          <a:lstStyle/>
          <a:p>
            <a:pPr algn="ctr">
              <a:spcBef>
                <a:spcPct val="50000"/>
              </a:spcBef>
            </a:pPr>
            <a:r>
              <a:rPr lang="en-US" sz="2000" b="1">
                <a:solidFill>
                  <a:schemeClr val="tx1"/>
                </a:solidFill>
                <a:latin typeface="Trebuchet MS" pitchFamily="34" charset="0"/>
              </a:rPr>
              <a:t>Awareness</a:t>
            </a:r>
          </a:p>
        </p:txBody>
      </p:sp>
      <p:sp>
        <p:nvSpPr>
          <p:cNvPr id="37910" name="Line 20"/>
          <p:cNvSpPr>
            <a:spLocks noChangeShapeType="1"/>
          </p:cNvSpPr>
          <p:nvPr/>
        </p:nvSpPr>
        <p:spPr bwMode="auto">
          <a:xfrm>
            <a:off x="152400" y="2133600"/>
            <a:ext cx="2590800" cy="0"/>
          </a:xfrm>
          <a:prstGeom prst="line">
            <a:avLst/>
          </a:prstGeom>
          <a:noFill/>
          <a:ln w="9525">
            <a:solidFill>
              <a:schemeClr val="bg1"/>
            </a:solidFill>
            <a:round/>
            <a:headEnd/>
            <a:tailEnd/>
          </a:ln>
        </p:spPr>
        <p:txBody>
          <a:bodyPr wrap="none"/>
          <a:lstStyle/>
          <a:p>
            <a:endParaRPr lang="en-US"/>
          </a:p>
        </p:txBody>
      </p:sp>
      <p:sp>
        <p:nvSpPr>
          <p:cNvPr id="37911" name="Line 21"/>
          <p:cNvSpPr>
            <a:spLocks noChangeShapeType="1"/>
          </p:cNvSpPr>
          <p:nvPr/>
        </p:nvSpPr>
        <p:spPr bwMode="auto">
          <a:xfrm>
            <a:off x="6324600" y="2133600"/>
            <a:ext cx="2514600" cy="0"/>
          </a:xfrm>
          <a:prstGeom prst="line">
            <a:avLst/>
          </a:prstGeom>
          <a:noFill/>
          <a:ln w="9525">
            <a:solidFill>
              <a:schemeClr val="bg1"/>
            </a:solidFill>
            <a:round/>
            <a:headEnd/>
            <a:tailEnd/>
          </a:ln>
        </p:spPr>
        <p:txBody>
          <a:bodyPr wrap="none"/>
          <a:lstStyle/>
          <a:p>
            <a:endParaRPr lang="en-US"/>
          </a:p>
        </p:txBody>
      </p:sp>
      <p:sp>
        <p:nvSpPr>
          <p:cNvPr id="37912" name="Text Box 25"/>
          <p:cNvSpPr txBox="1">
            <a:spLocks noChangeArrowheads="1"/>
          </p:cNvSpPr>
          <p:nvPr/>
        </p:nvSpPr>
        <p:spPr bwMode="auto">
          <a:xfrm>
            <a:off x="6324600" y="4937125"/>
            <a:ext cx="2438400" cy="396875"/>
          </a:xfrm>
          <a:prstGeom prst="rect">
            <a:avLst/>
          </a:prstGeom>
          <a:noFill/>
          <a:ln w="9525">
            <a:noFill/>
            <a:miter lim="800000"/>
            <a:headEnd/>
            <a:tailEnd/>
          </a:ln>
        </p:spPr>
        <p:txBody>
          <a:bodyPr>
            <a:spAutoFit/>
          </a:bodyPr>
          <a:lstStyle/>
          <a:p>
            <a:pPr>
              <a:spcBef>
                <a:spcPct val="50000"/>
              </a:spcBef>
            </a:pPr>
            <a:endParaRPr lang="en-US" sz="2000">
              <a:solidFill>
                <a:schemeClr val="tx1"/>
              </a:solidFill>
              <a:latin typeface="Trebuchet MS" pitchFamily="34" charset="0"/>
            </a:endParaRPr>
          </a:p>
        </p:txBody>
      </p:sp>
      <p:sp>
        <p:nvSpPr>
          <p:cNvPr id="37913" name="TextBox 20"/>
          <p:cNvSpPr txBox="1">
            <a:spLocks noChangeArrowheads="1"/>
          </p:cNvSpPr>
          <p:nvPr/>
        </p:nvSpPr>
        <p:spPr bwMode="auto">
          <a:xfrm>
            <a:off x="228600" y="5105400"/>
            <a:ext cx="2514600" cy="523875"/>
          </a:xfrm>
          <a:prstGeom prst="rect">
            <a:avLst/>
          </a:prstGeom>
          <a:noFill/>
          <a:ln w="15875" algn="ctr">
            <a:noFill/>
            <a:miter lim="800000"/>
            <a:headEnd/>
            <a:tailEnd/>
          </a:ln>
        </p:spPr>
        <p:txBody>
          <a:bodyPr>
            <a:spAutoFit/>
          </a:bodyPr>
          <a:lstStyle/>
          <a:p>
            <a:r>
              <a:rPr lang="en-US" sz="1400">
                <a:solidFill>
                  <a:schemeClr val="tx1"/>
                </a:solidFill>
                <a:latin typeface="Myriad Web Pro"/>
              </a:rPr>
              <a:t>Create ads on gaming websites and channels</a:t>
            </a:r>
          </a:p>
        </p:txBody>
      </p:sp>
      <p:sp>
        <p:nvSpPr>
          <p:cNvPr id="37914" name="TextBox 23"/>
          <p:cNvSpPr txBox="1">
            <a:spLocks noChangeArrowheads="1"/>
          </p:cNvSpPr>
          <p:nvPr/>
        </p:nvSpPr>
        <p:spPr bwMode="auto">
          <a:xfrm>
            <a:off x="2971800" y="5105400"/>
            <a:ext cx="3171825" cy="738188"/>
          </a:xfrm>
          <a:prstGeom prst="rect">
            <a:avLst/>
          </a:prstGeom>
          <a:noFill/>
          <a:ln w="15875" algn="ctr">
            <a:noFill/>
            <a:miter lim="800000"/>
            <a:headEnd/>
            <a:tailEnd/>
          </a:ln>
        </p:spPr>
        <p:txBody>
          <a:bodyPr>
            <a:spAutoFit/>
          </a:bodyPr>
          <a:lstStyle/>
          <a:p>
            <a:r>
              <a:rPr lang="en-US" sz="1400">
                <a:solidFill>
                  <a:schemeClr val="tx1"/>
                </a:solidFill>
                <a:latin typeface="Myriad Web Pro"/>
              </a:rPr>
              <a:t>Give special events and days that are customized for individual type of gamers</a:t>
            </a:r>
          </a:p>
        </p:txBody>
      </p:sp>
      <p:sp>
        <p:nvSpPr>
          <p:cNvPr id="37915" name="TextBox 24"/>
          <p:cNvSpPr txBox="1">
            <a:spLocks noChangeArrowheads="1"/>
          </p:cNvSpPr>
          <p:nvPr/>
        </p:nvSpPr>
        <p:spPr bwMode="auto">
          <a:xfrm>
            <a:off x="6400800" y="5105400"/>
            <a:ext cx="2438400" cy="738188"/>
          </a:xfrm>
          <a:prstGeom prst="rect">
            <a:avLst/>
          </a:prstGeom>
          <a:noFill/>
          <a:ln w="15875" algn="ctr">
            <a:noFill/>
            <a:miter lim="800000"/>
            <a:headEnd/>
            <a:tailEnd/>
          </a:ln>
        </p:spPr>
        <p:txBody>
          <a:bodyPr>
            <a:spAutoFit/>
          </a:bodyPr>
          <a:lstStyle/>
          <a:p>
            <a:r>
              <a:rPr lang="en-US" sz="1400">
                <a:solidFill>
                  <a:schemeClr val="tx1"/>
                </a:solidFill>
                <a:latin typeface="Myriad Web Pro"/>
              </a:rPr>
              <a:t>Hope to form friendships with customers, and also make it a favorite hangout</a:t>
            </a:r>
          </a:p>
        </p:txBody>
      </p:sp>
      <p:sp>
        <p:nvSpPr>
          <p:cNvPr id="37916" name="TextBox 20"/>
          <p:cNvSpPr txBox="1">
            <a:spLocks noChangeArrowheads="1"/>
          </p:cNvSpPr>
          <p:nvPr/>
        </p:nvSpPr>
        <p:spPr bwMode="auto">
          <a:xfrm>
            <a:off x="1676400" y="5873750"/>
            <a:ext cx="1219200" cy="338138"/>
          </a:xfrm>
          <a:prstGeom prst="rect">
            <a:avLst/>
          </a:prstGeom>
          <a:solidFill>
            <a:schemeClr val="tx1"/>
          </a:solidFill>
          <a:ln w="38100" algn="ctr">
            <a:solidFill>
              <a:schemeClr val="bg1"/>
            </a:solidFill>
            <a:miter lim="800000"/>
            <a:headEnd/>
            <a:tailEnd/>
          </a:ln>
        </p:spPr>
        <p:txBody>
          <a:bodyPr>
            <a:spAutoFit/>
          </a:bodyPr>
          <a:lstStyle/>
          <a:p>
            <a:pPr algn="r"/>
            <a:r>
              <a:rPr lang="en-US" sz="1600">
                <a:latin typeface="Myriad Web Pro"/>
              </a:rPr>
              <a:t>$300.000</a:t>
            </a:r>
          </a:p>
        </p:txBody>
      </p:sp>
      <p:sp>
        <p:nvSpPr>
          <p:cNvPr id="37917" name="TextBox 20"/>
          <p:cNvSpPr txBox="1">
            <a:spLocks noChangeArrowheads="1"/>
          </p:cNvSpPr>
          <p:nvPr/>
        </p:nvSpPr>
        <p:spPr bwMode="auto">
          <a:xfrm>
            <a:off x="4953000" y="5873750"/>
            <a:ext cx="1219200" cy="338138"/>
          </a:xfrm>
          <a:prstGeom prst="rect">
            <a:avLst/>
          </a:prstGeom>
          <a:solidFill>
            <a:schemeClr val="tx1"/>
          </a:solidFill>
          <a:ln w="38100" algn="ctr">
            <a:solidFill>
              <a:schemeClr val="bg1"/>
            </a:solidFill>
            <a:miter lim="800000"/>
            <a:headEnd/>
            <a:tailEnd/>
          </a:ln>
        </p:spPr>
        <p:txBody>
          <a:bodyPr>
            <a:spAutoFit/>
          </a:bodyPr>
          <a:lstStyle/>
          <a:p>
            <a:pPr algn="r"/>
            <a:r>
              <a:rPr lang="en-US" sz="1600">
                <a:latin typeface="Myriad Web Pro"/>
              </a:rPr>
              <a:t>$0.00</a:t>
            </a:r>
          </a:p>
        </p:txBody>
      </p:sp>
      <p:sp>
        <p:nvSpPr>
          <p:cNvPr id="37918" name="TextBox 20"/>
          <p:cNvSpPr txBox="1">
            <a:spLocks noChangeArrowheads="1"/>
          </p:cNvSpPr>
          <p:nvPr/>
        </p:nvSpPr>
        <p:spPr bwMode="auto">
          <a:xfrm>
            <a:off x="7620000" y="5873750"/>
            <a:ext cx="1219200" cy="338138"/>
          </a:xfrm>
          <a:prstGeom prst="rect">
            <a:avLst/>
          </a:prstGeom>
          <a:solidFill>
            <a:schemeClr val="tx1"/>
          </a:solidFill>
          <a:ln w="38100" algn="ctr">
            <a:solidFill>
              <a:schemeClr val="bg1"/>
            </a:solidFill>
            <a:miter lim="800000"/>
            <a:headEnd/>
            <a:tailEnd/>
          </a:ln>
        </p:spPr>
        <p:txBody>
          <a:bodyPr>
            <a:spAutoFit/>
          </a:bodyPr>
          <a:lstStyle/>
          <a:p>
            <a:pPr algn="r"/>
            <a:r>
              <a:rPr lang="en-US" sz="1600">
                <a:latin typeface="Myriad Web Pro"/>
              </a:rPr>
              <a:t>$32.00</a:t>
            </a:r>
          </a:p>
        </p:txBody>
      </p:sp>
      <p:sp>
        <p:nvSpPr>
          <p:cNvPr id="37919" name="Text Box 34"/>
          <p:cNvSpPr txBox="1">
            <a:spLocks noChangeArrowheads="1"/>
          </p:cNvSpPr>
          <p:nvPr/>
        </p:nvSpPr>
        <p:spPr bwMode="auto">
          <a:xfrm>
            <a:off x="152400" y="5562600"/>
            <a:ext cx="1524000" cy="523875"/>
          </a:xfrm>
          <a:prstGeom prst="rect">
            <a:avLst/>
          </a:prstGeom>
          <a:noFill/>
          <a:ln w="9525">
            <a:noFill/>
            <a:miter lim="800000"/>
            <a:headEnd/>
            <a:tailEnd/>
          </a:ln>
        </p:spPr>
        <p:txBody>
          <a:bodyPr>
            <a:spAutoFit/>
          </a:bodyPr>
          <a:lstStyle/>
          <a:p>
            <a:r>
              <a:rPr lang="en-US" sz="1400" b="1">
                <a:solidFill>
                  <a:schemeClr val="tx1"/>
                </a:solidFill>
              </a:rPr>
              <a:t>Monthly cost, by phase:</a:t>
            </a:r>
          </a:p>
        </p:txBody>
      </p:sp>
      <p:sp>
        <p:nvSpPr>
          <p:cNvPr id="37920" name="Text Box 35"/>
          <p:cNvSpPr txBox="1">
            <a:spLocks noChangeArrowheads="1"/>
          </p:cNvSpPr>
          <p:nvPr/>
        </p:nvSpPr>
        <p:spPr bwMode="auto">
          <a:xfrm>
            <a:off x="1676400" y="6278563"/>
            <a:ext cx="935038" cy="274637"/>
          </a:xfrm>
          <a:prstGeom prst="rect">
            <a:avLst/>
          </a:prstGeom>
          <a:noFill/>
          <a:ln w="9525">
            <a:noFill/>
            <a:miter lim="800000"/>
            <a:headEnd/>
            <a:tailEnd/>
          </a:ln>
        </p:spPr>
        <p:txBody>
          <a:bodyPr wrap="none">
            <a:spAutoFit/>
          </a:bodyPr>
          <a:lstStyle/>
          <a:p>
            <a:r>
              <a:rPr lang="en-US">
                <a:solidFill>
                  <a:schemeClr val="tx1"/>
                </a:solidFill>
              </a:rPr>
              <a:t>Awareness</a:t>
            </a:r>
          </a:p>
        </p:txBody>
      </p:sp>
      <p:sp>
        <p:nvSpPr>
          <p:cNvPr id="37921" name="Text Box 36"/>
          <p:cNvSpPr txBox="1">
            <a:spLocks noChangeArrowheads="1"/>
          </p:cNvSpPr>
          <p:nvPr/>
        </p:nvSpPr>
        <p:spPr bwMode="auto">
          <a:xfrm>
            <a:off x="5105400" y="6202363"/>
            <a:ext cx="825500" cy="274637"/>
          </a:xfrm>
          <a:prstGeom prst="rect">
            <a:avLst/>
          </a:prstGeom>
          <a:noFill/>
          <a:ln w="9525">
            <a:noFill/>
            <a:miter lim="800000"/>
            <a:headEnd/>
            <a:tailEnd/>
          </a:ln>
        </p:spPr>
        <p:txBody>
          <a:bodyPr wrap="none">
            <a:spAutoFit/>
          </a:bodyPr>
          <a:lstStyle/>
          <a:p>
            <a:r>
              <a:rPr lang="en-US">
                <a:solidFill>
                  <a:schemeClr val="tx1"/>
                </a:solidFill>
              </a:rPr>
              <a:t>Purchase</a:t>
            </a:r>
          </a:p>
        </p:txBody>
      </p:sp>
      <p:sp>
        <p:nvSpPr>
          <p:cNvPr id="37922" name="Text Box 37"/>
          <p:cNvSpPr txBox="1">
            <a:spLocks noChangeArrowheads="1"/>
          </p:cNvSpPr>
          <p:nvPr/>
        </p:nvSpPr>
        <p:spPr bwMode="auto">
          <a:xfrm>
            <a:off x="7772400" y="6202363"/>
            <a:ext cx="833438" cy="274637"/>
          </a:xfrm>
          <a:prstGeom prst="rect">
            <a:avLst/>
          </a:prstGeom>
          <a:noFill/>
          <a:ln w="9525">
            <a:noFill/>
            <a:miter lim="800000"/>
            <a:headEnd/>
            <a:tailEnd/>
          </a:ln>
        </p:spPr>
        <p:txBody>
          <a:bodyPr wrap="none">
            <a:spAutoFit/>
          </a:bodyPr>
          <a:lstStyle/>
          <a:p>
            <a:r>
              <a:rPr lang="en-US">
                <a:solidFill>
                  <a:schemeClr val="tx1"/>
                </a:solidFill>
              </a:rPr>
              <a:t>Retention</a:t>
            </a:r>
          </a:p>
        </p:txBody>
      </p:sp>
      <p:pic>
        <p:nvPicPr>
          <p:cNvPr id="37923" name="Picture 31"/>
          <p:cNvPicPr>
            <a:picLocks noChangeAspect="1"/>
          </p:cNvPicPr>
          <p:nvPr/>
        </p:nvPicPr>
        <p:blipFill>
          <a:blip r:embed="rId4"/>
          <a:srcRect/>
          <a:stretch>
            <a:fillRect/>
          </a:stretch>
        </p:blipFill>
        <p:spPr bwMode="auto">
          <a:xfrm>
            <a:off x="7620000" y="304800"/>
            <a:ext cx="1320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6601</TotalTime>
  <Words>2224</Words>
  <Application>Microsoft Office PowerPoint</Application>
  <PresentationFormat>On-screen Show (4:3)</PresentationFormat>
  <Paragraphs>448</Paragraphs>
  <Slides>21</Slides>
  <Notes>21</Notes>
  <HiddenSlides>0</HiddenSlides>
  <MMClips>0</MMClips>
  <ScaleCrop>false</ScaleCrop>
  <HeadingPairs>
    <vt:vector size="8" baseType="variant">
      <vt:variant>
        <vt:lpstr>Fonts Used</vt:lpstr>
      </vt:variant>
      <vt:variant>
        <vt:i4>13</vt:i4>
      </vt:variant>
      <vt:variant>
        <vt:lpstr>Design Template</vt:lpstr>
      </vt:variant>
      <vt:variant>
        <vt:i4>13</vt:i4>
      </vt:variant>
      <vt:variant>
        <vt:lpstr>Embedded OLE Servers</vt:lpstr>
      </vt:variant>
      <vt:variant>
        <vt:i4>1</vt:i4>
      </vt:variant>
      <vt:variant>
        <vt:lpstr>Slide Titles</vt:lpstr>
      </vt:variant>
      <vt:variant>
        <vt:i4>21</vt:i4>
      </vt:variant>
    </vt:vector>
  </HeadingPairs>
  <TitlesOfParts>
    <vt:vector size="48" baseType="lpstr">
      <vt:lpstr>Arial</vt:lpstr>
      <vt:lpstr>Tw Cen MT</vt:lpstr>
      <vt:lpstr>Calibri</vt:lpstr>
      <vt:lpstr>MS PGothic</vt:lpstr>
      <vt:lpstr>Myriad Web Pro</vt:lpstr>
      <vt:lpstr>Lucida Sans</vt:lpstr>
      <vt:lpstr>Corbel</vt:lpstr>
      <vt:lpstr>Century Schoolbook</vt:lpstr>
      <vt:lpstr>Georgia</vt:lpstr>
      <vt:lpstr>Wingdings</vt:lpstr>
      <vt:lpstr>Wingdings 2</vt:lpstr>
      <vt:lpstr>Trebuchet MS</vt:lpstr>
      <vt:lpstr>Modern No. 20</vt:lpstr>
      <vt:lpstr>Thatch</vt:lpstr>
      <vt:lpstr>Thatch</vt:lpstr>
      <vt:lpstr>Thatch</vt:lpstr>
      <vt:lpstr>Thatch</vt:lpstr>
      <vt:lpstr>Thatch</vt:lpstr>
      <vt:lpstr>Thatch</vt:lpstr>
      <vt:lpstr>Thatch</vt:lpstr>
      <vt:lpstr>Thatch</vt:lpstr>
      <vt:lpstr>Thatch</vt:lpstr>
      <vt:lpstr>Thatch</vt:lpstr>
      <vt:lpstr>Thatch</vt:lpstr>
      <vt:lpstr>Thatch</vt:lpstr>
      <vt:lpstr>Thatch</vt:lpstr>
      <vt:lpstr>Worksheet</vt:lpstr>
      <vt:lpstr>Slide 1</vt:lpstr>
      <vt:lpstr>Slide 2</vt:lpstr>
      <vt:lpstr>Mission Statement</vt:lpstr>
      <vt:lpstr>Slide 4</vt:lpstr>
      <vt:lpstr>Qualifications  </vt:lpstr>
      <vt:lpstr>Consumer Profile </vt:lpstr>
      <vt:lpstr>Competitive Advantage </vt:lpstr>
      <vt:lpstr>Marketing Plan </vt:lpstr>
      <vt:lpstr>Marketing Plan   </vt:lpstr>
      <vt:lpstr>Cost of Materials/Direct Labor  </vt:lpstr>
      <vt:lpstr>Economics of 1 Unit  </vt:lpstr>
      <vt:lpstr>Average Monthly Fixed Costs </vt:lpstr>
      <vt:lpstr>Time Management Plan </vt:lpstr>
      <vt:lpstr>Monthly Sales Projections  </vt:lpstr>
      <vt:lpstr>Projected Yearly Income Statement   </vt:lpstr>
      <vt:lpstr>Return </vt:lpstr>
      <vt:lpstr>Slide 17</vt:lpstr>
      <vt:lpstr>Financing Strategy  for Total Start-up Investment   </vt:lpstr>
      <vt:lpstr>Business Responsibility Plan Philanthropic Strategy Plan  </vt:lpstr>
      <vt:lpstr>Business &amp; Educational Goals</vt:lpstr>
      <vt:lpstr>Experience Games!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Schwartz</dc:creator>
  <cp:lastModifiedBy>nguya001</cp:lastModifiedBy>
  <cp:revision>597</cp:revision>
  <dcterms:created xsi:type="dcterms:W3CDTF">2009-03-28T18:15:00Z</dcterms:created>
  <dcterms:modified xsi:type="dcterms:W3CDTF">2010-12-14T18:56:17Z</dcterms:modified>
</cp:coreProperties>
</file>