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7010400" cy="923607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16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A1499A-83E7-4F03-93FF-EDAA2A16E0FD}">
  <a:tblStyle styleId="{3CA1499A-83E7-4F03-93FF-EDAA2A16E0F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6F0"/>
          </a:solidFill>
        </a:fill>
      </a:tcStyle>
    </a:wholeTbl>
    <a:band1H>
      <a:tcTxStyle/>
      <a:tcStyle>
        <a:tcBdr/>
        <a:fill>
          <a:solidFill>
            <a:srgbClr val="CECAD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AD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D5BE42-F707-4045-88BE-B32D90307ED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54113"/>
            <a:ext cx="5543550" cy="3117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731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0800000" flipH="1">
            <a:off x="0" y="1253739"/>
            <a:ext cx="12192000" cy="560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253739"/>
            <a:ext cx="12192000" cy="107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3F0D8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4267"/>
              <a:buFont typeface="Roboto"/>
              <a:buNone/>
              <a:defRPr sz="4267">
                <a:solidFill>
                  <a:srgbClr val="3F0D8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7154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7589885" y="6608393"/>
            <a:ext cx="4602115" cy="28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67"/>
              <a:buFont typeface="Arial"/>
              <a:buNone/>
            </a:pPr>
            <a:r>
              <a:rPr lang="en-US" sz="1067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Based on Guy Kawasaki's 'The Only 10 Slides You Need in Your Pitch'.</a:t>
            </a:r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2" cy="28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 b="-3809"/>
          <a:stretch/>
        </p:blipFill>
        <p:spPr>
          <a:xfrm>
            <a:off x="278700" y="1545475"/>
            <a:ext cx="11863200" cy="10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lunteer Perspective - W/O Headshot">
  <p:cSld name="Volunteer Perspective - W/O Headsho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4267199" y="1333501"/>
            <a:ext cx="7481889" cy="4198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455771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838200" y="3162300"/>
            <a:ext cx="10515600" cy="78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Title Slide">
  <p:cSld name="1_Section Title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47546" y="2794310"/>
            <a:ext cx="52578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C3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FF5C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5230851" y="0"/>
            <a:ext cx="6972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urple Background">
  <p:cSld name="1_Purple Background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Shape 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C12A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" y="6302593"/>
            <a:ext cx="889711" cy="3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trepreneurial Generation">
  <p:cSld name="The Entrepreneurial Genera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457200" y="2019300"/>
            <a:ext cx="3619500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C39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FF5C3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65678" y="985693"/>
            <a:ext cx="699135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C12A1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- Purple">
  <p:cSld name="Main Title Slide - Purp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078855" y="2611015"/>
            <a:ext cx="6022694" cy="11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078855" y="3806599"/>
            <a:ext cx="2001838" cy="82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250" y="2796606"/>
            <a:ext cx="3296351" cy="12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 - White">
  <p:cSld name="Main Title Slide - Whi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078855" y="2611015"/>
            <a:ext cx="6022694" cy="113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0D7E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3E0D7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78855" y="3806599"/>
            <a:ext cx="2001838" cy="82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6249" y="2796606"/>
            <a:ext cx="3296351" cy="1264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Background - Orange Type">
  <p:cSld name="Pattern Background - Orange Typ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6302593"/>
            <a:ext cx="889711" cy="3413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79049" y="1563470"/>
            <a:ext cx="10833902" cy="348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5F4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FF5F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Template">
  <p:cSld name="Standard Slide Templat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705206" y="1065163"/>
            <a:ext cx="10789920" cy="155134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 rot="5400000">
            <a:off x="11427548" y="999941"/>
            <a:ext cx="330103" cy="284571"/>
          </a:xfrm>
          <a:prstGeom prst="triangle">
            <a:avLst>
              <a:gd name="adj" fmla="val 50000"/>
            </a:avLst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 rot="10800000">
            <a:off x="454973" y="1064158"/>
            <a:ext cx="156139" cy="156139"/>
          </a:xfrm>
          <a:prstGeom prst="ellipse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s of title Standard Slide Template">
  <p:cSld name="2 Lines of title Standard Slide Templa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705206" y="1538886"/>
            <a:ext cx="10789920" cy="155134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 rot="5400000">
            <a:off x="11427548" y="1473664"/>
            <a:ext cx="330103" cy="284571"/>
          </a:xfrm>
          <a:prstGeom prst="triangle">
            <a:avLst>
              <a:gd name="adj" fmla="val 50000"/>
            </a:avLst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C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>
            <a:off x="454973" y="1537881"/>
            <a:ext cx="156139" cy="156139"/>
          </a:xfrm>
          <a:prstGeom prst="ellipse">
            <a:avLst/>
          </a:prstGeom>
          <a:solidFill>
            <a:srgbClr val="4C12A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119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lide">
  <p:cSld name="1_Blank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olunteer Perspective - W/ Headshot">
  <p:cSld name="Volunteer Perspective - W/ Headsho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4038600" y="641078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9093200" y="64107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909" y="6346186"/>
            <a:ext cx="753291" cy="28793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4267199" y="1333501"/>
            <a:ext cx="7481889" cy="4198000"/>
          </a:xfrm>
          <a:prstGeom prst="rect">
            <a:avLst/>
          </a:prstGeom>
          <a:solidFill>
            <a:srgbClr val="FF5C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46628" y="345474"/>
            <a:ext cx="11616772" cy="52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12A1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57200" y="1143000"/>
            <a:ext cx="4557712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3"/>
          </p:nvPr>
        </p:nvSpPr>
        <p:spPr>
          <a:xfrm>
            <a:off x="10518648" y="4648200"/>
            <a:ext cx="1444752" cy="15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7243" y="5587532"/>
            <a:ext cx="3607557" cy="57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768">
          <p15:clr>
            <a:srgbClr val="F26B43"/>
          </p15:clr>
        </p15:guide>
        <p15:guide id="4" pos="3168">
          <p15:clr>
            <a:srgbClr val="F26B43"/>
          </p15:clr>
        </p15:guide>
        <p15:guide id="5" pos="2688">
          <p15:clr>
            <a:srgbClr val="F26B43"/>
          </p15:clr>
        </p15:guide>
        <p15:guide id="6" pos="2568">
          <p15:clr>
            <a:srgbClr val="F26B43"/>
          </p15:clr>
        </p15:guide>
        <p15:guide id="7" pos="2088">
          <p15:clr>
            <a:srgbClr val="F26B43"/>
          </p15:clr>
        </p15:guide>
        <p15:guide id="8" pos="1968">
          <p15:clr>
            <a:srgbClr val="F26B43"/>
          </p15:clr>
        </p15:guide>
        <p15:guide id="9" pos="888">
          <p15:clr>
            <a:srgbClr val="F26B43"/>
          </p15:clr>
        </p15:guide>
        <p15:guide id="10" pos="768">
          <p15:clr>
            <a:srgbClr val="F26B43"/>
          </p15:clr>
        </p15:guide>
        <p15:guide id="11" pos="144">
          <p15:clr>
            <a:srgbClr val="F26B43"/>
          </p15:clr>
        </p15:guide>
        <p15:guide id="12" orient="horz" pos="288">
          <p15:clr>
            <a:srgbClr val="F26B43"/>
          </p15:clr>
        </p15:guide>
        <p15:guide id="13" pos="5088">
          <p15:clr>
            <a:srgbClr val="F26B43"/>
          </p15:clr>
        </p15:guide>
        <p15:guide id="14" pos="4488">
          <p15:clr>
            <a:srgbClr val="F26B43"/>
          </p15:clr>
        </p15:guide>
        <p15:guide id="15" pos="4992">
          <p15:clr>
            <a:srgbClr val="F26B43"/>
          </p15:clr>
        </p15:guide>
        <p15:guide id="16" pos="5712">
          <p15:clr>
            <a:srgbClr val="F26B43"/>
          </p15:clr>
        </p15:guide>
        <p15:guide id="17" pos="5592">
          <p15:clr>
            <a:srgbClr val="F26B43"/>
          </p15:clr>
        </p15:guide>
        <p15:guide id="18" pos="6192">
          <p15:clr>
            <a:srgbClr val="F26B43"/>
          </p15:clr>
        </p15:guide>
        <p15:guide id="19" pos="6312">
          <p15:clr>
            <a:srgbClr val="F26B43"/>
          </p15:clr>
        </p15:guide>
        <p15:guide id="20" pos="6792">
          <p15:clr>
            <a:srgbClr val="F26B43"/>
          </p15:clr>
        </p15:guide>
        <p15:guide id="21" pos="6888">
          <p15:clr>
            <a:srgbClr val="F26B43"/>
          </p15:clr>
        </p15:guide>
        <p15:guide id="22" pos="7392">
          <p15:clr>
            <a:srgbClr val="F26B43"/>
          </p15:clr>
        </p15:guide>
        <p15:guide id="23" orient="horz" pos="4032">
          <p15:clr>
            <a:srgbClr val="F26B43"/>
          </p15:clr>
        </p15:guide>
        <p15:guide id="24" pos="3288">
          <p15:clr>
            <a:srgbClr val="F26B43"/>
          </p15:clr>
        </p15:guide>
        <p15:guide id="25" pos="288">
          <p15:clr>
            <a:srgbClr val="F26B43"/>
          </p15:clr>
        </p15:guide>
        <p15:guide id="26" pos="1368">
          <p15:clr>
            <a:srgbClr val="F26B43"/>
          </p15:clr>
        </p15:guide>
        <p15:guide id="27" pos="1488">
          <p15:clr>
            <a:srgbClr val="F26B43"/>
          </p15:clr>
        </p15:guide>
        <p15:guide id="28" pos="4392">
          <p15:clr>
            <a:srgbClr val="F26B43"/>
          </p15:clr>
        </p15:guide>
        <p15:guide id="29" pos="3912">
          <p15:clr>
            <a:srgbClr val="F26B43"/>
          </p15:clr>
        </p15:guide>
        <p15:guide id="30" pos="7536">
          <p15:clr>
            <a:srgbClr val="F26B43"/>
          </p15:clr>
        </p15:guide>
        <p15:guide id="31" orient="horz" pos="144">
          <p15:clr>
            <a:srgbClr val="F26B43"/>
          </p15:clr>
        </p15:guide>
        <p15:guide id="32" orient="horz" pos="720">
          <p15:clr>
            <a:srgbClr val="F26B43"/>
          </p15:clr>
        </p15:guide>
        <p15:guide id="33" orient="horz" pos="840">
          <p15:clr>
            <a:srgbClr val="F26B43"/>
          </p15:clr>
        </p15:guide>
        <p15:guide id="34" orient="horz" pos="1272">
          <p15:clr>
            <a:srgbClr val="F26B43"/>
          </p15:clr>
        </p15:guide>
        <p15:guide id="35" orient="horz" pos="1392">
          <p15:clr>
            <a:srgbClr val="F26B43"/>
          </p15:clr>
        </p15:guide>
        <p15:guide id="36" orient="horz" pos="1824">
          <p15:clr>
            <a:srgbClr val="F26B43"/>
          </p15:clr>
        </p15:guide>
        <p15:guide id="37" orient="horz" pos="1944">
          <p15:clr>
            <a:srgbClr val="F26B43"/>
          </p15:clr>
        </p15:guide>
        <p15:guide id="38" orient="horz" pos="2376">
          <p15:clr>
            <a:srgbClr val="F26B43"/>
          </p15:clr>
        </p15:guide>
        <p15:guide id="39" orient="horz" pos="2496">
          <p15:clr>
            <a:srgbClr val="F26B43"/>
          </p15:clr>
        </p15:guide>
        <p15:guide id="40" orient="horz" pos="2928">
          <p15:clr>
            <a:srgbClr val="F26B43"/>
          </p15:clr>
        </p15:guide>
        <p15:guide id="41" orient="horz" pos="3048">
          <p15:clr>
            <a:srgbClr val="F26B43"/>
          </p15:clr>
        </p15:guide>
        <p15:guide id="42" orient="horz" pos="3480">
          <p15:clr>
            <a:srgbClr val="F26B43"/>
          </p15:clr>
        </p15:guide>
        <p15:guide id="43" orient="horz" pos="3600">
          <p15:clr>
            <a:srgbClr val="F26B43"/>
          </p15:clr>
        </p15:guide>
        <p15:guide id="44" orient="horz" pos="4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953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[E1 PITCH DECK INSTRUCTIONS]</a:t>
            </a:r>
            <a:endParaRPr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Read the purpose of each slide. 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Review the included samples so that you can see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different ways you can present your information.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Choose the format that works best for your business. Be sure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include all of the information listed on the instructions slide.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Delete all instructional slides. You only need your completed slides.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Make this plan yours by customizing and including information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helps you tell your story!</a:t>
            </a:r>
            <a:endParaRPr dirty="0"/>
          </a:p>
          <a:p>
            <a:pPr marL="228600" marR="0" lvl="0" indent="-1905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Shape 103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04" name="Shape 104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3" name="Shape 169">
            <a:extLst>
              <a:ext uri="{FF2B5EF4-FFF2-40B4-BE49-F238E27FC236}">
                <a16:creationId xmlns:a16="http://schemas.microsoft.com/office/drawing/2014/main" id="{A0C48200-6D72-491D-B139-C5A728D753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38">
            <a:extLst>
              <a:ext uri="{FF2B5EF4-FFF2-40B4-BE49-F238E27FC236}">
                <a16:creationId xmlns:a16="http://schemas.microsoft.com/office/drawing/2014/main" id="{40288B1D-B848-4831-A0C5-88182B1076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70400" y="92325"/>
            <a:ext cx="11857199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UNDERLYING MAGIC</a:t>
            </a:r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[TARGET MARKET]</a:t>
            </a: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Provide a detailed look at the customers in your target market.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Profiles of your target market, organized by customer segment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Info about your customer segments such as demographics, </a:t>
            </a:r>
            <a:b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geographics, psychographics, and buying patterns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Research data that show: </a:t>
            </a:r>
            <a:endParaRPr/>
          </a:p>
          <a:p>
            <a:pPr marL="1600160" marR="0" lvl="2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potential customers believe your business can solve </a:t>
            </a:r>
            <a:b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their problem or unmet need, </a:t>
            </a:r>
            <a:endParaRPr sz="18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00160" marR="0" lvl="2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potential market size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4" y="1601848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564" y="4056291"/>
            <a:ext cx="3692302" cy="20892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8" name="Shape 24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49" name="Shape 24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51" name="Shape 251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Problem, Customer Segments</a:t>
            </a: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53" name="Shape 253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rgbClr val="73737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TARGET MARKET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[MARKETING PLAN]</a:t>
            </a:r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how you plan to promote your product or service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potential customers and engage with your target market.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sz="1867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Marketing goals and the key metrics used to measure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 effectiveness of your marketing campaign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chosen promotional channels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why they were chosen (cost, effectiveness)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chosen retention/engagement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strategies and why they were chosen (cost, effectiveness)</a:t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9672" y="1601844"/>
            <a:ext cx="3690084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7855" y="4054922"/>
            <a:ext cx="3673717" cy="20840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79" name="Shape 279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80" name="Shape 280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Channels, Key Metrics, Customer Segments </a:t>
            </a:r>
            <a:endParaRPr/>
          </a:p>
        </p:txBody>
      </p:sp>
      <p:grpSp>
        <p:nvGrpSpPr>
          <p:cNvPr id="283" name="Shape 283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84" name="Shape 284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rgbClr val="A7FEFF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rgbClr val="E9A9A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3" name="Shape 293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MARKETING PLAN</a:t>
            </a: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[COMPETITIVE ANALYSIS]</a:t>
            </a:r>
            <a:endParaRPr sz="3200" b="1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have thoroughly researched your industry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competitors, and that your business has at least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one feature that makes it unique from your competitors.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that show your industry is growing and competitive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of your main direct/indirect competition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explanation or design of your competitive advantage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estimated market share</a:t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173" y="1603660"/>
            <a:ext cx="3685087" cy="208670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4518" y="4070780"/>
            <a:ext cx="3680393" cy="208822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11" name="Shape 311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12" name="Shape 312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14" name="Shape 314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315" name="Shape 315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16" name="Shape 316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5" name="Shape 325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COMPETITIVE ANALYSIS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[QUALIFICATIONS]</a:t>
            </a:r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have the knowledge, skills, and determination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required to start and then manage your business.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Remember: Judges aren’t just investing in your business; </a:t>
            </a:r>
            <a:br>
              <a:rPr lang="en-US" sz="2133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they’re investing in YOU.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bulleted list or pictures of your relevant accomplishments, </a:t>
            </a:r>
            <a:b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group affiliations, leadership positions, and past experiences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explanation of how your unique qualifications are part </a:t>
            </a:r>
            <a:b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of the business’s value proposition and unfair advantage</a:t>
            </a:r>
            <a:endParaRPr dirty="0"/>
          </a:p>
          <a:p>
            <a:pPr marL="342900" marR="0" lvl="0" indent="-3048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Shape 3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3" y="1610808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5260" y="4069722"/>
            <a:ext cx="3698906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42" name="Shape 342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43" name="Shape 343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45" name="Shape 345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346" name="Shape 346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47" name="Shape 347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6" name="Shape 356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64400" y="1531274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QUALIFICATIONS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[COST STRUCTURE]</a:t>
            </a: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Show you can feasibly produce your product or execute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service in a cost-effective and time-efficient manner.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Definition of One Unit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COGS or COSS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EOU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Description of Fixed and Variable Expenses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Break-Even Units</a:t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550" y="1619778"/>
            <a:ext cx="3706328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670" y="4060759"/>
            <a:ext cx="3682086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73" name="Shape 373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374" name="Shape 374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376" name="Shape 376"/>
          <p:cNvSpPr/>
          <p:nvPr/>
        </p:nvSpPr>
        <p:spPr>
          <a:xfrm>
            <a:off x="304184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Cost Structure, Revenue Streams</a:t>
            </a:r>
            <a:endParaRPr/>
          </a:p>
        </p:txBody>
      </p:sp>
      <p:grpSp>
        <p:nvGrpSpPr>
          <p:cNvPr id="377" name="Shape 377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378" name="Shape 378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rgbClr val="99FF6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rgbClr val="FFBDAF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Shape 387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[SLIDE DESIGN TIPS]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Express points clearly and concisely.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Avoid long sentences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good rule is no more than 5 bullets with 5 words each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Demonstrate numbers with visuals and graphs (Tab: Insert &gt; Chart)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tables to organize information (Tab: Insert &gt; Table)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Use consistent language/verb tense throughout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Keep to a simple, on-brand color scheme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Too many colors make text hard to read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Too much animation can be distracting  </a:t>
            </a:r>
            <a:endParaRPr dirty="0"/>
          </a:p>
          <a:p>
            <a:pPr marL="990575" marR="0" lvl="1" indent="-2116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Shape 117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18" name="Shape 118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1" name="Shape 138">
            <a:extLst>
              <a:ext uri="{FF2B5EF4-FFF2-40B4-BE49-F238E27FC236}">
                <a16:creationId xmlns:a16="http://schemas.microsoft.com/office/drawing/2014/main" id="{2319869E-3151-4183-92C7-DCFD9654ED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69">
            <a:extLst>
              <a:ext uri="{FF2B5EF4-FFF2-40B4-BE49-F238E27FC236}">
                <a16:creationId xmlns:a16="http://schemas.microsoft.com/office/drawing/2014/main" id="{3F55ACCF-7D31-4613-AEC8-6D62D2BE9D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184" r="-2076" b="2818"/>
          <a:stretch/>
        </p:blipFill>
        <p:spPr>
          <a:xfrm>
            <a:off x="132300" y="1409701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COST STRUCTURE</a:t>
            </a:r>
            <a:endParaRPr sz="32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4" name="Shape 394"/>
          <p:cNvGraphicFramePr/>
          <p:nvPr/>
        </p:nvGraphicFramePr>
        <p:xfrm>
          <a:off x="6783293" y="1461245"/>
          <a:ext cx="4978400" cy="4796800"/>
        </p:xfrm>
        <a:graphic>
          <a:graphicData uri="http://schemas.openxmlformats.org/drawingml/2006/table">
            <a:tbl>
              <a:tblPr firstRow="1" bandRow="1">
                <a:noFill/>
                <a:tableStyleId>{3CA1499A-83E7-4F03-93FF-EDAA2A16E0FD}</a:tableStyleId>
              </a:tblPr>
              <a:tblGrid>
                <a:gridCol w="272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Description of Expenses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Variable Material Expenses</a:t>
                      </a:r>
                      <a:endParaRPr sz="1800" b="1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Total:  $</a:t>
                      </a:r>
                      <a:endParaRPr sz="1800" b="1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Fixed Expenses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Total:  $</a:t>
                      </a:r>
                      <a:endParaRPr sz="1800" b="1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Item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$</a:t>
                      </a: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7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 dirty="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95" name="Shape 395"/>
          <p:cNvGraphicFramePr/>
          <p:nvPr>
            <p:extLst>
              <p:ext uri="{D42A27DB-BD31-4B8C-83A1-F6EECF244321}">
                <p14:modId xmlns:p14="http://schemas.microsoft.com/office/powerpoint/2010/main" val="1244922934"/>
              </p:ext>
            </p:extLst>
          </p:nvPr>
        </p:nvGraphicFramePr>
        <p:xfrm>
          <a:off x="406399" y="2390123"/>
          <a:ext cx="6096000" cy="2662775"/>
        </p:xfrm>
        <a:graphic>
          <a:graphicData uri="http://schemas.openxmlformats.org/drawingml/2006/table">
            <a:tbl>
              <a:tblPr>
                <a:noFill/>
                <a:tableStyleId>{EED5BE42-F707-4045-88BE-B32D90307EDF}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Economics of One Unit</a:t>
                      </a:r>
                      <a:endParaRPr sz="20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Selling Price</a:t>
                      </a:r>
                      <a:endParaRPr sz="1800" u="none" strike="noStrike" cap="none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Cost of variable materials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Cost of labor 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Other variable costs</a:t>
                      </a: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COGS/ COSS</a:t>
                      </a:r>
                      <a:endParaRPr sz="1800" b="1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0D8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Contribution Margin</a:t>
                      </a: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3F0D8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0125" marR="60125" marT="1525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0D8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dirty="0">
                          <a:solidFill>
                            <a:srgbClr val="3F0D8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$[value]</a:t>
                      </a:r>
                      <a:endParaRPr dirty="0"/>
                    </a:p>
                  </a:txBody>
                  <a:tcPr marL="60125" marR="60125" marT="152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6" name="Shape 396"/>
          <p:cNvGraphicFramePr/>
          <p:nvPr/>
        </p:nvGraphicFramePr>
        <p:xfrm>
          <a:off x="406400" y="1461245"/>
          <a:ext cx="6096000" cy="833275"/>
        </p:xfrm>
        <a:graphic>
          <a:graphicData uri="http://schemas.openxmlformats.org/drawingml/2006/table">
            <a:tbl>
              <a:tblPr firstRow="1" bandRow="1">
                <a:noFill/>
                <a:tableStyleId>{3CA1499A-83E7-4F03-93FF-EDAA2A16E0FD}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Definition of One Unit</a:t>
                      </a:r>
                      <a:endParaRPr sz="2000" b="1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dirty="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[text]</a:t>
                      </a:r>
                      <a:endParaRPr dirty="0"/>
                    </a:p>
                  </a:txBody>
                  <a:tcPr marL="121925" marR="121925" marT="60950" marB="609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7" name="Shape 397"/>
          <p:cNvGraphicFramePr/>
          <p:nvPr/>
        </p:nvGraphicFramePr>
        <p:xfrm>
          <a:off x="406402" y="5157694"/>
          <a:ext cx="6096000" cy="1117575"/>
        </p:xfrm>
        <a:graphic>
          <a:graphicData uri="http://schemas.openxmlformats.org/drawingml/2006/table">
            <a:tbl>
              <a:tblPr>
                <a:noFill/>
                <a:tableStyleId>{EED5BE42-F707-4045-88BE-B32D90307EDF}</a:tableStyleId>
              </a:tblPr>
              <a:tblGrid>
                <a:gridCol w="202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0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25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Monthly Break Even Units</a:t>
                      </a:r>
                      <a:endParaRPr sz="20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$[month exp]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=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≈</a:t>
                      </a:r>
                      <a:endParaRPr/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[value] units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$[con margin]</a:t>
                      </a:r>
                      <a:endParaRPr sz="18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5" y="1482436"/>
            <a:ext cx="6054438" cy="42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5" y="2382982"/>
            <a:ext cx="6054438" cy="35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304800" y="5181598"/>
            <a:ext cx="6192983" cy="35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443344" y="2736269"/>
            <a:ext cx="3671455" cy="229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39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6812691" y="1482437"/>
            <a:ext cx="4942703" cy="346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[CURRENT STATUS &amp; FUTURE PLANS]</a:t>
            </a:r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Explain what you would do at launch and beyond the first year.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Highlight business growth goals and opportunities </a:t>
            </a:r>
            <a:b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for additional education, training, or funding.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overview of your business’s current status (near future)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plus next steps, including 2–3 next steps you need to take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make your business fully operational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 overview of what costs are expected / money will be needed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once the business is up and running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2–3 education, training, or mentoring opportunities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help with your business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67"/>
              <a:buFont typeface="Arial"/>
              <a:buChar char="•"/>
            </a:pP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Immediate social responsibility plans and long-term </a:t>
            </a:r>
            <a:b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7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philanthropy goals</a:t>
            </a:r>
            <a:endParaRPr/>
          </a:p>
          <a:p>
            <a:pPr marL="342900" marR="0" lvl="0" indent="-304800" algn="just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Shape 4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4688" y="1610811"/>
            <a:ext cx="3680057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7348" y="4051796"/>
            <a:ext cx="367473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08" name="Shape 40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409" name="Shape 40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411" name="Shape 41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CURRENT STATUS &amp; FUTURE PLANS</a:t>
            </a:r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[TITLE]</a:t>
            </a:r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slide is simply a placeholder </a:t>
            </a:r>
            <a:b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let judges know you are finished and to                      be displayed during judge’s questions. </a:t>
            </a:r>
            <a:endParaRPr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Business name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Slogan</a:t>
            </a:r>
            <a:endParaRPr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Social media pages</a:t>
            </a:r>
            <a:endParaRPr/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963" y="1610812"/>
            <a:ext cx="3691502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972" y="3989039"/>
            <a:ext cx="3683483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28" name="Shape 428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429" name="Shape 429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431" name="Shape 43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[TITLE]</a:t>
            </a:r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This slide is simply a placeholder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be displayed while you introduce yourself </a:t>
            </a:r>
            <a:b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the judges and audience members.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Business name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name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Slogan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Social media pages</a:t>
            </a: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"/>
              <a:buFont typeface="Arial"/>
              <a:buNone/>
            </a:pPr>
            <a:endParaRPr sz="20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8215" y="1616051"/>
            <a:ext cx="3672998" cy="207985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537" y="4055519"/>
            <a:ext cx="3670355" cy="208288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2" name="Shape 132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33" name="Shape 133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pic>
        <p:nvPicPr>
          <p:cNvPr id="138" name="Shape 138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69">
            <a:extLst>
              <a:ext uri="{FF2B5EF4-FFF2-40B4-BE49-F238E27FC236}">
                <a16:creationId xmlns:a16="http://schemas.microsoft.com/office/drawing/2014/main" id="{62312F56-F0AF-4186-87D9-A64C9919CA2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32300" y="1409701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C12A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dirty="0"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304184" y="5091954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Problem, Customer Segments</a:t>
            </a: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[PROBLEM / OPPORTUNITY]</a:t>
            </a:r>
            <a:endParaRPr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Clearly explain how your target market has a problem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that is not being met by other products or services.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sz="2133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description/image of the target customer​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description/image of the target customer’s problem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Data that shows this problem affects enough people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create a business opportunity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571" y="1610811"/>
            <a:ext cx="3698288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6290" y="4060758"/>
            <a:ext cx="3696849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55" name="Shape 155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56" name="Shape 156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grpSp>
        <p:nvGrpSpPr>
          <p:cNvPr id="158" name="Shape 158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159" name="Shape 159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rgbClr val="FFD579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rgbClr val="73737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PROBLEM / OPPORTUNITY</a:t>
            </a:r>
            <a:endParaRPr dirty="0"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l="1374" t="-215353" r="-267" b="222974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[VALUE PROPOSITION]</a:t>
            </a: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Clearly explain how your business will be able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to solve the problem or fulfill the unmet need </a:t>
            </a:r>
            <a:b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described on the previous slide.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of how the business solves the problem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summary of the features and benefits the business </a:t>
            </a:r>
            <a:b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provides to its customer segments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133"/>
              <a:buFont typeface="Arial"/>
              <a:buChar char="•"/>
            </a:pPr>
            <a:r>
              <a:rPr lang="en-US" sz="2133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value proposition and/or mission statement</a:t>
            </a:r>
            <a:endParaRPr dirty="0"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2771" y="1602669"/>
            <a:ext cx="3683890" cy="208869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2972" y="4060759"/>
            <a:ext cx="3683483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86" name="Shape 186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187" name="Shape 187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189" name="Shape 189"/>
          <p:cNvSpPr/>
          <p:nvPr/>
        </p:nvSpPr>
        <p:spPr>
          <a:xfrm>
            <a:off x="304183" y="5100917"/>
            <a:ext cx="7746123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Solution, Unique Value Proposition</a:t>
            </a:r>
            <a:endParaRPr/>
          </a:p>
        </p:txBody>
      </p:sp>
      <p:grpSp>
        <p:nvGrpSpPr>
          <p:cNvPr id="190" name="Shape 190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191" name="Shape 191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rgbClr val="D0D0D0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0" name="Shape 200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70400" y="1409700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VALUE PROPOSITION</a:t>
            </a: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64400" y="87875"/>
            <a:ext cx="11863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0D80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[UNDERLYING MAGIC]</a:t>
            </a: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64400" y="1409701"/>
            <a:ext cx="11863200" cy="52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90" marR="0" lvl="0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Explain what your product or service is,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what its special features are,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and the special sauce that gives it </a:t>
            </a:r>
            <a:r>
              <a:rPr lang="en-US" sz="2000" dirty="0"/>
              <a:t>its</a:t>
            </a: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 edge. </a:t>
            </a:r>
            <a:endParaRPr dirty="0"/>
          </a:p>
          <a:p>
            <a:pPr marL="380990" marR="0" lvl="0" indent="-38099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Be sure to include: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 description or images that show the technology,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secret sauce, or magic behind the business </a:t>
            </a:r>
            <a:b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(e.g. how it works, what's under the engine, </a:t>
            </a:r>
            <a:b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1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non-tangible benefits)</a:t>
            </a:r>
            <a:endParaRPr dirty="0"/>
          </a:p>
          <a:p>
            <a:pPr marL="990575" marR="0" lvl="1" indent="-38099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Your unique knowledge that contributes to the magic</a:t>
            </a:r>
            <a:endParaRPr dirty="0"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6292" y="1601846"/>
            <a:ext cx="3696849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7627" y="4060757"/>
            <a:ext cx="3694175" cy="20903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17" name="Shape 217"/>
          <p:cNvGrpSpPr/>
          <p:nvPr/>
        </p:nvGrpSpPr>
        <p:grpSpPr>
          <a:xfrm>
            <a:off x="8336187" y="92245"/>
            <a:ext cx="2699366" cy="1161625"/>
            <a:chOff x="8336187" y="92245"/>
            <a:chExt cx="2699366" cy="1161625"/>
          </a:xfrm>
        </p:grpSpPr>
        <p:sp>
          <p:nvSpPr>
            <p:cNvPr id="218" name="Shape 218"/>
            <p:cNvSpPr/>
            <p:nvPr/>
          </p:nvSpPr>
          <p:spPr>
            <a:xfrm>
              <a:off x="8336187" y="92245"/>
              <a:ext cx="2699366" cy="1161625"/>
            </a:xfrm>
            <a:prstGeom prst="irregularSeal1">
              <a:avLst/>
            </a:prstGeom>
            <a:solidFill>
              <a:schemeClr val="accent2"/>
            </a:solidFill>
            <a:ln w="12700" cap="flat" cmpd="sng">
              <a:solidFill>
                <a:srgbClr val="FC5F4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8806493" y="385149"/>
              <a:ext cx="175875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Remove this slide before presenting!</a:t>
              </a:r>
              <a:endParaRPr/>
            </a:p>
          </p:txBody>
        </p:sp>
      </p:grpSp>
      <p:sp>
        <p:nvSpPr>
          <p:cNvPr id="220" name="Shape 220"/>
          <p:cNvSpPr/>
          <p:nvPr/>
        </p:nvSpPr>
        <p:spPr>
          <a:xfrm>
            <a:off x="304185" y="5100917"/>
            <a:ext cx="7746122" cy="1057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921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Lean Canvas:</a:t>
            </a:r>
            <a:b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Unique Value Proposition, Unfair Advantage</a:t>
            </a:r>
            <a:endParaRPr/>
          </a:p>
        </p:txBody>
      </p:sp>
      <p:grpSp>
        <p:nvGrpSpPr>
          <p:cNvPr id="221" name="Shape 221"/>
          <p:cNvGrpSpPr/>
          <p:nvPr/>
        </p:nvGrpSpPr>
        <p:grpSpPr>
          <a:xfrm>
            <a:off x="6823482" y="5254428"/>
            <a:ext cx="1064957" cy="729911"/>
            <a:chOff x="8630873" y="5755515"/>
            <a:chExt cx="1064957" cy="729911"/>
          </a:xfrm>
        </p:grpSpPr>
        <p:sp>
          <p:nvSpPr>
            <p:cNvPr id="222" name="Shape 222"/>
            <p:cNvSpPr/>
            <p:nvPr/>
          </p:nvSpPr>
          <p:spPr>
            <a:xfrm>
              <a:off x="9482530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9273610" y="5755515"/>
              <a:ext cx="210840" cy="241178"/>
            </a:xfrm>
            <a:prstGeom prst="rect">
              <a:avLst/>
            </a:prstGeom>
            <a:solidFill>
              <a:srgbClr val="FF9933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8843535" y="5755515"/>
              <a:ext cx="213009" cy="24227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8630873" y="5755515"/>
              <a:ext cx="213009" cy="486182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8843797" y="5996693"/>
              <a:ext cx="213009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9056021" y="5755515"/>
              <a:ext cx="217226" cy="484430"/>
            </a:xfrm>
            <a:prstGeom prst="rect">
              <a:avLst/>
            </a:prstGeom>
            <a:solidFill>
              <a:srgbClr val="FFFED6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9274207" y="5996693"/>
              <a:ext cx="208323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9162176" y="6242091"/>
              <a:ext cx="533654" cy="243335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8630873" y="6240422"/>
              <a:ext cx="533654" cy="24500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1" name="Shape 231"/>
          <p:cNvPicPr preferRelativeResize="0"/>
          <p:nvPr/>
        </p:nvPicPr>
        <p:blipFill rotWithShape="1">
          <a:blip r:embed="rId5">
            <a:alphaModFix/>
          </a:blip>
          <a:srcRect l="1374" r="-267" b="7621"/>
          <a:stretch/>
        </p:blipFill>
        <p:spPr>
          <a:xfrm>
            <a:off x="132300" y="92325"/>
            <a:ext cx="11895300" cy="11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 rotWithShape="1">
          <a:blip r:embed="rId5">
            <a:alphaModFix/>
          </a:blip>
          <a:srcRect l="3184" r="-2076" b="2818"/>
          <a:stretch/>
        </p:blipFill>
        <p:spPr>
          <a:xfrm>
            <a:off x="148350" y="1449857"/>
            <a:ext cx="11863200" cy="522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FTE">
      <a:dk1>
        <a:srgbClr val="171616"/>
      </a:dk1>
      <a:lt1>
        <a:srgbClr val="FFFFFF"/>
      </a:lt1>
      <a:dk2>
        <a:srgbClr val="171616"/>
      </a:dk2>
      <a:lt2>
        <a:srgbClr val="FFFFFF"/>
      </a:lt2>
      <a:accent1>
        <a:srgbClr val="4C12A1"/>
      </a:accent1>
      <a:accent2>
        <a:srgbClr val="FF5C39"/>
      </a:accent2>
      <a:accent3>
        <a:srgbClr val="4C12A1"/>
      </a:accent3>
      <a:accent4>
        <a:srgbClr val="FF5C39"/>
      </a:accent4>
      <a:accent5>
        <a:srgbClr val="171616"/>
      </a:accent5>
      <a:accent6>
        <a:srgbClr val="FFFFFF"/>
      </a:accent6>
      <a:hlink>
        <a:srgbClr val="4C12A1"/>
      </a:hlink>
      <a:folHlink>
        <a:srgbClr val="FF5C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482</Words>
  <Application>Microsoft Office PowerPoint</Application>
  <PresentationFormat>Widescreen</PresentationFormat>
  <Paragraphs>153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Roboto</vt:lpstr>
      <vt:lpstr>Arial</vt:lpstr>
      <vt:lpstr>Office Theme</vt:lpstr>
      <vt:lpstr>[E1 PITCH DECK INSTRUCTIONS]</vt:lpstr>
      <vt:lpstr>[SLIDE DESIGN TIPS]</vt:lpstr>
      <vt:lpstr>[TITLE]</vt:lpstr>
      <vt:lpstr>TITLE</vt:lpstr>
      <vt:lpstr>[PROBLEM / OPPORTUNITY]</vt:lpstr>
      <vt:lpstr>PROBLEM / OPPORTUNITY</vt:lpstr>
      <vt:lpstr>[VALUE PROPOSITION]</vt:lpstr>
      <vt:lpstr>VALUE PROPOSITION</vt:lpstr>
      <vt:lpstr>[UNDERLYING MAGIC]</vt:lpstr>
      <vt:lpstr>UNDERLYING MAGIC</vt:lpstr>
      <vt:lpstr>[TARGET MARKET]</vt:lpstr>
      <vt:lpstr>TARGET MARKET</vt:lpstr>
      <vt:lpstr>[MARKETING PLAN]</vt:lpstr>
      <vt:lpstr>MARKETING PLAN</vt:lpstr>
      <vt:lpstr>[COMPETITIVE ANALYSIS]</vt:lpstr>
      <vt:lpstr>COMPETITIVE ANALYSIS</vt:lpstr>
      <vt:lpstr>[QUALIFICATIONS]</vt:lpstr>
      <vt:lpstr>QUALIFICATIONS</vt:lpstr>
      <vt:lpstr>[COST STRUCTURE]</vt:lpstr>
      <vt:lpstr>COST STRUCTURE</vt:lpstr>
      <vt:lpstr>[CURRENT STATUS &amp; FUTURE PLANS]</vt:lpstr>
      <vt:lpstr>CURRENT STATUS &amp; FUTURE PLANS</vt:lpstr>
      <vt:lpstr>[TITLE]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[E1 PITCH DECK INSTRUCTIONS]</dc:title>
  <dc:creator>Sneha Natekar</dc:creator>
  <cp:lastModifiedBy>Nguyen, Anne</cp:lastModifiedBy>
  <cp:revision>14</cp:revision>
  <dcterms:modified xsi:type="dcterms:W3CDTF">2019-01-25T17:46:41Z</dcterms:modified>
</cp:coreProperties>
</file>