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2" r:id="rId1"/>
  </p:sldMasterIdLst>
  <p:notesMasterIdLst>
    <p:notesMasterId r:id="rId14"/>
  </p:notesMasterIdLst>
  <p:sldIdLst>
    <p:sldId id="259" r:id="rId2"/>
    <p:sldId id="278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  <p:sldId id="277" r:id="rId12"/>
    <p:sldId id="279" r:id="rId13"/>
  </p:sldIdLst>
  <p:sldSz cx="12192000" cy="6858000"/>
  <p:notesSz cx="7010400" cy="9236075"/>
  <p:embeddedFontLst>
    <p:embeddedFont>
      <p:font typeface="Roboto" panose="020B0604020202020204" charset="0"/>
      <p:regular r:id="rId15"/>
      <p:bold r:id="rId16"/>
      <p:italic r:id="rId17"/>
      <p:boldItalic r:id="rId18"/>
    </p:embeddedFont>
    <p:embeddedFont>
      <p:font typeface="Calibri" panose="020F050202020403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16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CA1499A-83E7-4F03-93FF-EDAA2A16E0FD}">
  <a:tblStyle styleId="{3CA1499A-83E7-4F03-93FF-EDAA2A16E0FD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6F0"/>
          </a:solidFill>
        </a:fill>
      </a:tcStyle>
    </a:wholeTbl>
    <a:band1H>
      <a:tcTxStyle/>
      <a:tcStyle>
        <a:tcBdr/>
        <a:fill>
          <a:solidFill>
            <a:srgbClr val="CECAD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AD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ED5BE42-F707-4045-88BE-B32D90307ED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34" y="66"/>
      </p:cViewPr>
      <p:guideLst>
        <p:guide pos="3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3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25" tIns="46400" rIns="92825" bIns="464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3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25" tIns="46400" rIns="92825" bIns="464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25" tIns="46400" rIns="92825" bIns="464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772669"/>
            <a:ext cx="3037840" cy="463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25" tIns="46400" rIns="92825" bIns="464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25" tIns="46400" rIns="92825" bIns="464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57319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8708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1238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 rot="10800000" flipH="1">
            <a:off x="0" y="1253739"/>
            <a:ext cx="12192000" cy="5604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0" y="1253739"/>
            <a:ext cx="12192000" cy="107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164400" y="87875"/>
            <a:ext cx="11863200" cy="11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3F0D8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4267"/>
              <a:buFont typeface="Roboto"/>
              <a:buNone/>
              <a:defRPr sz="4267">
                <a:solidFill>
                  <a:srgbClr val="3F0D8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4267"/>
              <a:buFont typeface="Roboto"/>
              <a:buNone/>
              <a:defRPr sz="4267">
                <a:solidFill>
                  <a:srgbClr val="3F0D8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4267"/>
              <a:buFont typeface="Roboto"/>
              <a:buNone/>
              <a:defRPr sz="4267">
                <a:solidFill>
                  <a:srgbClr val="3F0D8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4267"/>
              <a:buFont typeface="Roboto"/>
              <a:buNone/>
              <a:defRPr sz="4267">
                <a:solidFill>
                  <a:srgbClr val="3F0D8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4267"/>
              <a:buFont typeface="Roboto"/>
              <a:buNone/>
              <a:defRPr sz="4267">
                <a:solidFill>
                  <a:srgbClr val="3F0D8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4267"/>
              <a:buFont typeface="Roboto"/>
              <a:buNone/>
              <a:defRPr sz="4267">
                <a:solidFill>
                  <a:srgbClr val="3F0D8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4267"/>
              <a:buFont typeface="Roboto"/>
              <a:buNone/>
              <a:defRPr sz="4267">
                <a:solidFill>
                  <a:srgbClr val="3F0D8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4267"/>
              <a:buFont typeface="Roboto"/>
              <a:buNone/>
              <a:defRPr sz="4267">
                <a:solidFill>
                  <a:srgbClr val="3F0D8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164400" y="1409701"/>
            <a:ext cx="11863200" cy="5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7154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7154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715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67"/>
              <a:buFont typeface="Arial"/>
              <a:buNone/>
              <a:defRPr sz="1867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867"/>
              <a:buFont typeface="Arial"/>
              <a:buNone/>
              <a:defRPr sz="1867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867"/>
              <a:buFont typeface="Arial"/>
              <a:buNone/>
              <a:defRPr sz="1867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2"/>
              </a:buClr>
              <a:buSzPts val="1867"/>
              <a:buFont typeface="Arial"/>
              <a:buNone/>
              <a:defRPr sz="1867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lt2"/>
              </a:buClr>
              <a:buSzPts val="1867"/>
              <a:buFont typeface="Arial"/>
              <a:buNone/>
              <a:defRPr sz="1867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/>
          <p:nvPr/>
        </p:nvSpPr>
        <p:spPr>
          <a:xfrm>
            <a:off x="7589885" y="6608393"/>
            <a:ext cx="4602115" cy="28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67"/>
              <a:buFont typeface="Arial"/>
              <a:buNone/>
            </a:pPr>
            <a:r>
              <a:rPr lang="en-US" sz="1067" b="0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Based on Guy Kawasaki's 'The Only 10 Slides You Need in Your Pitch'.</a:t>
            </a:r>
            <a:endParaRPr/>
          </a:p>
        </p:txBody>
      </p:sp>
      <p:pic>
        <p:nvPicPr>
          <p:cNvPr id="18" name="Shape 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5909" y="6346186"/>
            <a:ext cx="753292" cy="287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Shape 19"/>
          <p:cNvPicPr preferRelativeResize="0"/>
          <p:nvPr/>
        </p:nvPicPr>
        <p:blipFill rotWithShape="1">
          <a:blip r:embed="rId3">
            <a:alphaModFix/>
          </a:blip>
          <a:srcRect b="-3809"/>
          <a:stretch/>
        </p:blipFill>
        <p:spPr>
          <a:xfrm>
            <a:off x="278700" y="1545475"/>
            <a:ext cx="11863200" cy="107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Title Slide">
  <p:cSld name="1_Section Title Slid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47546" y="2794310"/>
            <a:ext cx="52578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5C39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FF5C3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5909" y="6346186"/>
            <a:ext cx="753291" cy="287932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>
            <a:spLocks noGrp="1"/>
          </p:cNvSpPr>
          <p:nvPr>
            <p:ph type="pic" idx="2"/>
          </p:nvPr>
        </p:nvSpPr>
        <p:spPr>
          <a:xfrm>
            <a:off x="5230851" y="0"/>
            <a:ext cx="69723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urple Background">
  <p:cSld name="1_Purple Background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8" name="Shape 8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C12A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4C12A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8600" y="6302593"/>
            <a:ext cx="889711" cy="341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e Entrepreneurial Generation">
  <p:cSld name="The Entrepreneurial Genera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pic" idx="2"/>
          </p:nvPr>
        </p:nvSpPr>
        <p:spPr>
          <a:xfrm>
            <a:off x="457200" y="2019300"/>
            <a:ext cx="3619500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5909" y="6346186"/>
            <a:ext cx="753291" cy="287932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46628" y="345474"/>
            <a:ext cx="11616772" cy="52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5C39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FF5C3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65678" y="985693"/>
            <a:ext cx="699135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12A1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4C12A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ttern Background - Orange Type">
  <p:cSld name="Pattern Background - Orange Typ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Shape 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7" name="Shape 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6302593"/>
            <a:ext cx="889711" cy="341376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79049" y="1563470"/>
            <a:ext cx="10833902" cy="3484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5F4B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FF5F4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ndard Slide Template">
  <p:cSld name="Standard Slide Templat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4038600" y="641078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9093200" y="641078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2" name="Shape 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5909" y="6346186"/>
            <a:ext cx="753291" cy="287932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/>
          <p:nvPr/>
        </p:nvSpPr>
        <p:spPr>
          <a:xfrm>
            <a:off x="705206" y="1065163"/>
            <a:ext cx="10789920" cy="155134"/>
          </a:xfrm>
          <a:prstGeom prst="rect">
            <a:avLst/>
          </a:prstGeom>
          <a:solidFill>
            <a:srgbClr val="FF5C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5C3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/>
          <p:nvPr/>
        </p:nvSpPr>
        <p:spPr>
          <a:xfrm rot="5400000">
            <a:off x="11427548" y="999941"/>
            <a:ext cx="330103" cy="284571"/>
          </a:xfrm>
          <a:prstGeom prst="triangle">
            <a:avLst>
              <a:gd name="adj" fmla="val 50000"/>
            </a:avLst>
          </a:prstGeom>
          <a:solidFill>
            <a:srgbClr val="FF5C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5C3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/>
          <p:nvPr/>
        </p:nvSpPr>
        <p:spPr>
          <a:xfrm rot="10800000">
            <a:off x="454973" y="1064158"/>
            <a:ext cx="156139" cy="156139"/>
          </a:xfrm>
          <a:prstGeom prst="ellipse">
            <a:avLst/>
          </a:prstGeom>
          <a:solidFill>
            <a:srgbClr val="4C12A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46628" y="345474"/>
            <a:ext cx="11616772" cy="52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12A1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4C12A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Lines of title Standard Slide Template">
  <p:cSld name="2 Lines of title Standard Slide Templat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41078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9093200" y="641078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0" name="Shape 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5909" y="6346186"/>
            <a:ext cx="753291" cy="287932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Shape 51"/>
          <p:cNvSpPr/>
          <p:nvPr/>
        </p:nvSpPr>
        <p:spPr>
          <a:xfrm>
            <a:off x="705206" y="1538886"/>
            <a:ext cx="10789920" cy="155134"/>
          </a:xfrm>
          <a:prstGeom prst="rect">
            <a:avLst/>
          </a:prstGeom>
          <a:solidFill>
            <a:srgbClr val="FF5C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5C3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/>
          <p:nvPr/>
        </p:nvSpPr>
        <p:spPr>
          <a:xfrm rot="5400000">
            <a:off x="11427548" y="1473664"/>
            <a:ext cx="330103" cy="284571"/>
          </a:xfrm>
          <a:prstGeom prst="triangle">
            <a:avLst>
              <a:gd name="adj" fmla="val 50000"/>
            </a:avLst>
          </a:prstGeom>
          <a:solidFill>
            <a:srgbClr val="FF5C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5C3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/>
          <p:nvPr/>
        </p:nvSpPr>
        <p:spPr>
          <a:xfrm rot="10800000">
            <a:off x="454973" y="1537881"/>
            <a:ext cx="156139" cy="156139"/>
          </a:xfrm>
          <a:prstGeom prst="ellipse">
            <a:avLst/>
          </a:prstGeom>
          <a:solidFill>
            <a:srgbClr val="4C12A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46628" y="345474"/>
            <a:ext cx="11616772" cy="1193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12A1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4C12A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038600" y="641078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9093200" y="641078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5909" y="6346186"/>
            <a:ext cx="753291" cy="287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 Slide">
  <p:cSld name="1_Blank Slid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olunteer Perspective - W/ Headshot">
  <p:cSld name="Volunteer Perspective - W/ Headsho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4038600" y="641078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9093200" y="641078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3" name="Shape 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5909" y="6346186"/>
            <a:ext cx="753291" cy="287932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/>
          <p:nvPr/>
        </p:nvSpPr>
        <p:spPr>
          <a:xfrm>
            <a:off x="4267199" y="1333501"/>
            <a:ext cx="7481889" cy="4198000"/>
          </a:xfrm>
          <a:prstGeom prst="rect">
            <a:avLst/>
          </a:prstGeom>
          <a:solidFill>
            <a:srgbClr val="FF5C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46628" y="345474"/>
            <a:ext cx="11616772" cy="52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12A1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4C12A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457200" y="1143000"/>
            <a:ext cx="4557712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3"/>
          </p:nvPr>
        </p:nvSpPr>
        <p:spPr>
          <a:xfrm>
            <a:off x="10518648" y="4648200"/>
            <a:ext cx="1444752" cy="157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7243" y="5587532"/>
            <a:ext cx="3607557" cy="574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olunteer Perspective - W/O Headshot">
  <p:cSld name="Volunteer Perspective - W/O Headsho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41078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9093200" y="641078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2" name="Shape 7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5909" y="6346186"/>
            <a:ext cx="753291" cy="287932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/>
          <p:nvPr/>
        </p:nvSpPr>
        <p:spPr>
          <a:xfrm>
            <a:off x="4267199" y="1333501"/>
            <a:ext cx="7481889" cy="4198000"/>
          </a:xfrm>
          <a:prstGeom prst="rect">
            <a:avLst/>
          </a:prstGeom>
          <a:solidFill>
            <a:srgbClr val="FF5C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46628" y="345474"/>
            <a:ext cx="11616772" cy="52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12A1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4C12A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pic" idx="2"/>
          </p:nvPr>
        </p:nvSpPr>
        <p:spPr>
          <a:xfrm>
            <a:off x="457200" y="1143000"/>
            <a:ext cx="4557712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Slide">
  <p:cSld name="Section Title Slide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838200" y="3162300"/>
            <a:ext cx="10515600" cy="78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12A1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4C12A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5909" y="6346186"/>
            <a:ext cx="753291" cy="287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768">
          <p15:clr>
            <a:srgbClr val="F26B43"/>
          </p15:clr>
        </p15:guide>
        <p15:guide id="4" pos="3168">
          <p15:clr>
            <a:srgbClr val="F26B43"/>
          </p15:clr>
        </p15:guide>
        <p15:guide id="5" pos="2688">
          <p15:clr>
            <a:srgbClr val="F26B43"/>
          </p15:clr>
        </p15:guide>
        <p15:guide id="6" pos="2568">
          <p15:clr>
            <a:srgbClr val="F26B43"/>
          </p15:clr>
        </p15:guide>
        <p15:guide id="7" pos="2088">
          <p15:clr>
            <a:srgbClr val="F26B43"/>
          </p15:clr>
        </p15:guide>
        <p15:guide id="8" pos="1968">
          <p15:clr>
            <a:srgbClr val="F26B43"/>
          </p15:clr>
        </p15:guide>
        <p15:guide id="9" pos="888">
          <p15:clr>
            <a:srgbClr val="F26B43"/>
          </p15:clr>
        </p15:guide>
        <p15:guide id="10" pos="768">
          <p15:clr>
            <a:srgbClr val="F26B43"/>
          </p15:clr>
        </p15:guide>
        <p15:guide id="11" pos="144">
          <p15:clr>
            <a:srgbClr val="F26B43"/>
          </p15:clr>
        </p15:guide>
        <p15:guide id="12" orient="horz" pos="288">
          <p15:clr>
            <a:srgbClr val="F26B43"/>
          </p15:clr>
        </p15:guide>
        <p15:guide id="13" pos="5088">
          <p15:clr>
            <a:srgbClr val="F26B43"/>
          </p15:clr>
        </p15:guide>
        <p15:guide id="14" pos="4488">
          <p15:clr>
            <a:srgbClr val="F26B43"/>
          </p15:clr>
        </p15:guide>
        <p15:guide id="15" pos="4992">
          <p15:clr>
            <a:srgbClr val="F26B43"/>
          </p15:clr>
        </p15:guide>
        <p15:guide id="16" pos="5712">
          <p15:clr>
            <a:srgbClr val="F26B43"/>
          </p15:clr>
        </p15:guide>
        <p15:guide id="17" pos="5592">
          <p15:clr>
            <a:srgbClr val="F26B43"/>
          </p15:clr>
        </p15:guide>
        <p15:guide id="18" pos="6192">
          <p15:clr>
            <a:srgbClr val="F26B43"/>
          </p15:clr>
        </p15:guide>
        <p15:guide id="19" pos="6312">
          <p15:clr>
            <a:srgbClr val="F26B43"/>
          </p15:clr>
        </p15:guide>
        <p15:guide id="20" pos="6792">
          <p15:clr>
            <a:srgbClr val="F26B43"/>
          </p15:clr>
        </p15:guide>
        <p15:guide id="21" pos="6888">
          <p15:clr>
            <a:srgbClr val="F26B43"/>
          </p15:clr>
        </p15:guide>
        <p15:guide id="22" pos="7392">
          <p15:clr>
            <a:srgbClr val="F26B43"/>
          </p15:clr>
        </p15:guide>
        <p15:guide id="23" orient="horz" pos="4032">
          <p15:clr>
            <a:srgbClr val="F26B43"/>
          </p15:clr>
        </p15:guide>
        <p15:guide id="24" pos="3288">
          <p15:clr>
            <a:srgbClr val="F26B43"/>
          </p15:clr>
        </p15:guide>
        <p15:guide id="25" pos="288">
          <p15:clr>
            <a:srgbClr val="F26B43"/>
          </p15:clr>
        </p15:guide>
        <p15:guide id="26" pos="1368">
          <p15:clr>
            <a:srgbClr val="F26B43"/>
          </p15:clr>
        </p15:guide>
        <p15:guide id="27" pos="1488">
          <p15:clr>
            <a:srgbClr val="F26B43"/>
          </p15:clr>
        </p15:guide>
        <p15:guide id="28" pos="4392">
          <p15:clr>
            <a:srgbClr val="F26B43"/>
          </p15:clr>
        </p15:guide>
        <p15:guide id="29" pos="3912">
          <p15:clr>
            <a:srgbClr val="F26B43"/>
          </p15:clr>
        </p15:guide>
        <p15:guide id="30" pos="7536">
          <p15:clr>
            <a:srgbClr val="F26B43"/>
          </p15:clr>
        </p15:guide>
        <p15:guide id="31" orient="horz" pos="144">
          <p15:clr>
            <a:srgbClr val="F26B43"/>
          </p15:clr>
        </p15:guide>
        <p15:guide id="32" orient="horz" pos="720">
          <p15:clr>
            <a:srgbClr val="F26B43"/>
          </p15:clr>
        </p15:guide>
        <p15:guide id="33" orient="horz" pos="840">
          <p15:clr>
            <a:srgbClr val="F26B43"/>
          </p15:clr>
        </p15:guide>
        <p15:guide id="34" orient="horz" pos="1272">
          <p15:clr>
            <a:srgbClr val="F26B43"/>
          </p15:clr>
        </p15:guide>
        <p15:guide id="35" orient="horz" pos="1392">
          <p15:clr>
            <a:srgbClr val="F26B43"/>
          </p15:clr>
        </p15:guide>
        <p15:guide id="36" orient="horz" pos="1824">
          <p15:clr>
            <a:srgbClr val="F26B43"/>
          </p15:clr>
        </p15:guide>
        <p15:guide id="37" orient="horz" pos="1944">
          <p15:clr>
            <a:srgbClr val="F26B43"/>
          </p15:clr>
        </p15:guide>
        <p15:guide id="38" orient="horz" pos="2376">
          <p15:clr>
            <a:srgbClr val="F26B43"/>
          </p15:clr>
        </p15:guide>
        <p15:guide id="39" orient="horz" pos="2496">
          <p15:clr>
            <a:srgbClr val="F26B43"/>
          </p15:clr>
        </p15:guide>
        <p15:guide id="40" orient="horz" pos="2928">
          <p15:clr>
            <a:srgbClr val="F26B43"/>
          </p15:clr>
        </p15:guide>
        <p15:guide id="41" orient="horz" pos="3048">
          <p15:clr>
            <a:srgbClr val="F26B43"/>
          </p15:clr>
        </p15:guide>
        <p15:guide id="42" orient="horz" pos="3480">
          <p15:clr>
            <a:srgbClr val="F26B43"/>
          </p15:clr>
        </p15:guide>
        <p15:guide id="43" orient="horz" pos="3600">
          <p15:clr>
            <a:srgbClr val="F26B43"/>
          </p15:clr>
        </p15:guide>
        <p15:guide id="44" orient="horz" pos="417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164400" y="1409701"/>
            <a:ext cx="11863200" cy="5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190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Elevator Pitch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title"/>
          </p:nvPr>
        </p:nvSpPr>
        <p:spPr>
          <a:xfrm>
            <a:off x="164400" y="87875"/>
            <a:ext cx="11863200" cy="11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800"/>
              <a:buFont typeface="Arial"/>
              <a:buNone/>
            </a:pPr>
            <a:r>
              <a:rPr lang="en-US" sz="32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COST STRUCTURE</a:t>
            </a:r>
            <a:endParaRPr sz="3200" b="1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94" name="Shape 394"/>
          <p:cNvGraphicFramePr/>
          <p:nvPr/>
        </p:nvGraphicFramePr>
        <p:xfrm>
          <a:off x="6783293" y="1461245"/>
          <a:ext cx="4978400" cy="4796800"/>
        </p:xfrm>
        <a:graphic>
          <a:graphicData uri="http://schemas.openxmlformats.org/drawingml/2006/table">
            <a:tbl>
              <a:tblPr firstRow="1" bandRow="1">
                <a:noFill/>
                <a:tableStyleId>{3CA1499A-83E7-4F03-93FF-EDAA2A16E0FD}</a:tableStyleId>
              </a:tblPr>
              <a:tblGrid>
                <a:gridCol w="272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9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 dirty="0"/>
                        <a:t>Description of Expenses</a:t>
                      </a:r>
                      <a:endParaRPr sz="2000" b="1" u="none" strike="noStrike" cap="none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2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Variable Material Expenses</a:t>
                      </a:r>
                      <a:endParaRPr sz="1800" b="1" u="none" strike="noStrike" cap="none" dirty="0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Total:  $</a:t>
                      </a:r>
                      <a:endParaRPr sz="1800" b="1" u="none" strike="noStrike" cap="none" dirty="0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Item</a:t>
                      </a:r>
                      <a:endParaRPr sz="1800" b="0" u="none" strike="noStrike" cap="none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$</a:t>
                      </a:r>
                      <a:endParaRPr sz="1800" b="0" u="none" strike="noStrike" cap="none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 dirty="0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 dirty="0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 dirty="0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 dirty="0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 dirty="0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 dirty="0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Fixed Expenses</a:t>
                      </a:r>
                      <a:endParaRPr sz="1800" b="1" u="none" strike="noStrike" cap="none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Total:  $</a:t>
                      </a:r>
                      <a:endParaRPr sz="1800" b="1" u="none" strike="noStrike" cap="none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Item</a:t>
                      </a:r>
                      <a:endParaRPr sz="1800" b="0" u="none" strike="noStrike" cap="none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$</a:t>
                      </a:r>
                      <a:endParaRPr sz="1800" b="0" u="none" strike="noStrike" cap="none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 dirty="0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95" name="Shape 395"/>
          <p:cNvGraphicFramePr/>
          <p:nvPr>
            <p:extLst>
              <p:ext uri="{D42A27DB-BD31-4B8C-83A1-F6EECF244321}">
                <p14:modId xmlns:p14="http://schemas.microsoft.com/office/powerpoint/2010/main" val="1244922934"/>
              </p:ext>
            </p:extLst>
          </p:nvPr>
        </p:nvGraphicFramePr>
        <p:xfrm>
          <a:off x="406399" y="2390123"/>
          <a:ext cx="6096000" cy="2662775"/>
        </p:xfrm>
        <a:graphic>
          <a:graphicData uri="http://schemas.openxmlformats.org/drawingml/2006/table">
            <a:tbl>
              <a:tblPr>
                <a:noFill/>
                <a:tableStyleId>{EED5BE42-F707-4045-88BE-B32D90307EDF}</a:tableStyleId>
              </a:tblPr>
              <a:tblGrid>
                <a:gridCol w="370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350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Economics of One Unit</a:t>
                      </a:r>
                      <a:endParaRPr sz="2000" b="1" u="none" strike="noStrike" cap="none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0125" marR="60125" marT="1525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3F0D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Selling Price</a:t>
                      </a:r>
                      <a:endParaRPr sz="1800" u="none" strike="noStrike" cap="none">
                        <a:solidFill>
                          <a:srgbClr val="3F0D8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0125" marR="60125" marT="152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rgbClr val="3F0D8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0125" marR="60125" marT="1525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3F0D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$[value]</a:t>
                      </a:r>
                      <a:endParaRPr/>
                    </a:p>
                  </a:txBody>
                  <a:tcPr marL="60125" marR="60125" marT="152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rgbClr val="3F0D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Cost of variable materials</a:t>
                      </a:r>
                      <a:endParaRPr dirty="0"/>
                    </a:p>
                  </a:txBody>
                  <a:tcPr marL="60125" marR="60125" marT="152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rgbClr val="3F0D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$[value]</a:t>
                      </a:r>
                      <a:endParaRPr dirty="0"/>
                    </a:p>
                  </a:txBody>
                  <a:tcPr marL="60125" marR="60125" marT="152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3F0D8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0125" marR="60125" marT="152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rgbClr val="3F0D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Cost of labor </a:t>
                      </a:r>
                      <a:endParaRPr dirty="0"/>
                    </a:p>
                  </a:txBody>
                  <a:tcPr marL="60125" marR="60125" marT="152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3F0D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[value]</a:t>
                      </a:r>
                      <a:endParaRPr/>
                    </a:p>
                  </a:txBody>
                  <a:tcPr marL="60125" marR="60125" marT="152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3F0D8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0125" marR="60125" marT="152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3F0D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Other variable costs</a:t>
                      </a:r>
                      <a:endParaRPr sz="1800">
                        <a:solidFill>
                          <a:srgbClr val="3F0D8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0125" marR="60125" marT="152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3F0D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[value]</a:t>
                      </a:r>
                      <a:endParaRPr/>
                    </a:p>
                  </a:txBody>
                  <a:tcPr marL="60125" marR="60125" marT="152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solidFill>
                          <a:srgbClr val="3F0D8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0125" marR="60125" marT="152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3F0D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 COGS/ COSS</a:t>
                      </a:r>
                      <a:endParaRPr sz="1800" b="1">
                        <a:solidFill>
                          <a:srgbClr val="3F0D8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0125" marR="60125" marT="152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rgbClr val="3F0D8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0125" marR="60125" marT="1525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0D8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3F0D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$[value]</a:t>
                      </a:r>
                      <a:endParaRPr dirty="0"/>
                    </a:p>
                  </a:txBody>
                  <a:tcPr marL="60125" marR="60125" marT="152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3F0D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Contribution Margin</a:t>
                      </a:r>
                      <a:endParaRPr sz="1800">
                        <a:solidFill>
                          <a:srgbClr val="3F0D8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0125" marR="60125" marT="152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rgbClr val="3F0D8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0125" marR="60125" marT="1525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0D8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rgbClr val="3F0D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$[value]</a:t>
                      </a:r>
                      <a:endParaRPr dirty="0"/>
                    </a:p>
                  </a:txBody>
                  <a:tcPr marL="60125" marR="60125" marT="1525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96" name="Shape 396"/>
          <p:cNvGraphicFramePr/>
          <p:nvPr/>
        </p:nvGraphicFramePr>
        <p:xfrm>
          <a:off x="406400" y="1461245"/>
          <a:ext cx="6096000" cy="833275"/>
        </p:xfrm>
        <a:graphic>
          <a:graphicData uri="http://schemas.openxmlformats.org/drawingml/2006/table">
            <a:tbl>
              <a:tblPr firstRow="1" bandRow="1">
                <a:noFill/>
                <a:tableStyleId>{3CA1499A-83E7-4F03-93FF-EDAA2A16E0FD}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Definition of One Unit</a:t>
                      </a:r>
                      <a:endParaRPr sz="2000" b="1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5" marR="121925" marT="60950" marB="609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dirty="0">
                          <a:solidFill>
                            <a:schemeClr val="accent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[text]</a:t>
                      </a:r>
                      <a:endParaRPr dirty="0"/>
                    </a:p>
                  </a:txBody>
                  <a:tcPr marL="121925" marR="121925" marT="60950" marB="609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97" name="Shape 397"/>
          <p:cNvGraphicFramePr/>
          <p:nvPr/>
        </p:nvGraphicFramePr>
        <p:xfrm>
          <a:off x="406402" y="5157694"/>
          <a:ext cx="6096000" cy="1117575"/>
        </p:xfrm>
        <a:graphic>
          <a:graphicData uri="http://schemas.openxmlformats.org/drawingml/2006/table">
            <a:tbl>
              <a:tblPr>
                <a:noFill/>
                <a:tableStyleId>{EED5BE42-F707-4045-88BE-B32D90307EDF}</a:tableStyleId>
              </a:tblPr>
              <a:tblGrid>
                <a:gridCol w="202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325"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Monthly Break Even Units</a:t>
                      </a:r>
                      <a:endParaRPr sz="2000" b="1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accent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$[month exp]</a:t>
                      </a:r>
                      <a:endParaRPr sz="1800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accent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=</a:t>
                      </a:r>
                      <a:endParaRPr/>
                    </a:p>
                  </a:txBody>
                  <a:tcPr marL="91450" marR="9145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chemeClr val="accent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[value]</a:t>
                      </a:r>
                      <a:endParaRPr sz="1800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accent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≈</a:t>
                      </a:r>
                      <a:endParaRPr/>
                    </a:p>
                  </a:txBody>
                  <a:tcPr marL="91450" marR="9145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chemeClr val="accent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[value] units</a:t>
                      </a:r>
                      <a:endParaRPr sz="1800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accent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$[con margin]</a:t>
                      </a:r>
                      <a:endParaRPr sz="1800">
                        <a:solidFill>
                          <a:schemeClr val="accent3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99" name="Shape 399"/>
          <p:cNvPicPr preferRelativeResize="0"/>
          <p:nvPr/>
        </p:nvPicPr>
        <p:blipFill rotWithShape="1">
          <a:blip r:embed="rId3">
            <a:alphaModFix/>
          </a:blip>
          <a:srcRect l="1374" r="-267" b="7621"/>
          <a:stretch/>
        </p:blipFill>
        <p:spPr>
          <a:xfrm>
            <a:off x="132300" y="92325"/>
            <a:ext cx="11895300" cy="116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399"/>
          <p:cNvPicPr preferRelativeResize="0"/>
          <p:nvPr/>
        </p:nvPicPr>
        <p:blipFill rotWithShape="1">
          <a:blip r:embed="rId3">
            <a:alphaModFix/>
          </a:blip>
          <a:srcRect l="1374" r="-267" b="7621"/>
          <a:stretch/>
        </p:blipFill>
        <p:spPr>
          <a:xfrm>
            <a:off x="443345" y="1482436"/>
            <a:ext cx="6054438" cy="429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399"/>
          <p:cNvPicPr preferRelativeResize="0"/>
          <p:nvPr/>
        </p:nvPicPr>
        <p:blipFill rotWithShape="1">
          <a:blip r:embed="rId3">
            <a:alphaModFix/>
          </a:blip>
          <a:srcRect l="1374" r="-267" b="7621"/>
          <a:stretch/>
        </p:blipFill>
        <p:spPr>
          <a:xfrm>
            <a:off x="443345" y="2382982"/>
            <a:ext cx="6054438" cy="35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399"/>
          <p:cNvPicPr preferRelativeResize="0"/>
          <p:nvPr/>
        </p:nvPicPr>
        <p:blipFill rotWithShape="1">
          <a:blip r:embed="rId3">
            <a:alphaModFix/>
          </a:blip>
          <a:srcRect l="1374" r="-267" b="7621"/>
          <a:stretch/>
        </p:blipFill>
        <p:spPr>
          <a:xfrm>
            <a:off x="304800" y="5181598"/>
            <a:ext cx="6192983" cy="35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399"/>
          <p:cNvPicPr preferRelativeResize="0"/>
          <p:nvPr/>
        </p:nvPicPr>
        <p:blipFill rotWithShape="1">
          <a:blip r:embed="rId3">
            <a:alphaModFix/>
          </a:blip>
          <a:srcRect l="1374" r="-267" b="7621"/>
          <a:stretch/>
        </p:blipFill>
        <p:spPr>
          <a:xfrm>
            <a:off x="443344" y="2736269"/>
            <a:ext cx="3671455" cy="2299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399"/>
          <p:cNvPicPr preferRelativeResize="0"/>
          <p:nvPr/>
        </p:nvPicPr>
        <p:blipFill rotWithShape="1">
          <a:blip r:embed="rId3">
            <a:alphaModFix/>
          </a:blip>
          <a:srcRect l="1374" r="-267" b="7621"/>
          <a:stretch/>
        </p:blipFill>
        <p:spPr>
          <a:xfrm>
            <a:off x="6812691" y="1482437"/>
            <a:ext cx="4942703" cy="3463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title"/>
          </p:nvPr>
        </p:nvSpPr>
        <p:spPr>
          <a:xfrm>
            <a:off x="164400" y="87875"/>
            <a:ext cx="11863200" cy="11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800"/>
              <a:buFont typeface="Arial"/>
              <a:buNone/>
            </a:pPr>
            <a:r>
              <a:rPr lang="en-US" sz="32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CURRENT STATUS &amp; FUTURE PLANS</a:t>
            </a:r>
            <a:endParaRPr/>
          </a:p>
        </p:txBody>
      </p:sp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164400" y="1409701"/>
            <a:ext cx="11863200" cy="5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190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9" name="Shape 419"/>
          <p:cNvPicPr preferRelativeResize="0"/>
          <p:nvPr/>
        </p:nvPicPr>
        <p:blipFill rotWithShape="1">
          <a:blip r:embed="rId3">
            <a:alphaModFix/>
          </a:blip>
          <a:srcRect l="1374" r="-267" b="7621"/>
          <a:stretch/>
        </p:blipFill>
        <p:spPr>
          <a:xfrm>
            <a:off x="132300" y="92325"/>
            <a:ext cx="11895300" cy="11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64400" y="1409701"/>
            <a:ext cx="11863200" cy="5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190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Conclusion—Copy of #2 Title w/ adjustments</a:t>
            </a:r>
            <a:r>
              <a:rPr lang="en-US" smtClean="0"/>
              <a:t>, thanks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7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64400" y="1409701"/>
            <a:ext cx="11863200" cy="5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190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2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64400" y="87875"/>
            <a:ext cx="11863200" cy="11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8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PROBLEM / OPPORTUNITY</a:t>
            </a:r>
            <a:endParaRPr dirty="0"/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64400" y="1409701"/>
            <a:ext cx="11863200" cy="5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190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 l="1374" t="-215353" r="-267" b="222974"/>
          <a:stretch/>
        </p:blipFill>
        <p:spPr>
          <a:xfrm>
            <a:off x="132300" y="92325"/>
            <a:ext cx="11895300" cy="116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 l="1374" r="-267" b="7621"/>
          <a:stretch/>
        </p:blipFill>
        <p:spPr>
          <a:xfrm>
            <a:off x="132300" y="92325"/>
            <a:ext cx="11895300" cy="11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64400" y="87875"/>
            <a:ext cx="11863200" cy="11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VALUE PROPOSITION</a:t>
            </a:r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164400" y="1409701"/>
            <a:ext cx="11863200" cy="5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190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8" name="Shape 208"/>
          <p:cNvPicPr preferRelativeResize="0"/>
          <p:nvPr/>
        </p:nvPicPr>
        <p:blipFill rotWithShape="1">
          <a:blip r:embed="rId3">
            <a:alphaModFix/>
          </a:blip>
          <a:srcRect l="1374" r="-267" b="7621"/>
          <a:stretch/>
        </p:blipFill>
        <p:spPr>
          <a:xfrm>
            <a:off x="132300" y="92325"/>
            <a:ext cx="11895300" cy="11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164400" y="87875"/>
            <a:ext cx="11863200" cy="11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800"/>
              <a:buFont typeface="Arial"/>
              <a:buNone/>
            </a:pPr>
            <a:r>
              <a:rPr lang="en-US" sz="32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UNDERLYING MAGIC</a:t>
            </a:r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164400" y="1409701"/>
            <a:ext cx="11863200" cy="5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190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9" name="Shape 239"/>
          <p:cNvPicPr preferRelativeResize="0"/>
          <p:nvPr/>
        </p:nvPicPr>
        <p:blipFill rotWithShape="1">
          <a:blip r:embed="rId3">
            <a:alphaModFix/>
          </a:blip>
          <a:srcRect l="1374" r="-267" b="7621"/>
          <a:stretch/>
        </p:blipFill>
        <p:spPr>
          <a:xfrm>
            <a:off x="132300" y="92325"/>
            <a:ext cx="11895300" cy="11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164400" y="87875"/>
            <a:ext cx="11863200" cy="11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800"/>
              <a:buFont typeface="Arial"/>
              <a:buNone/>
            </a:pPr>
            <a:r>
              <a:rPr lang="en-US" sz="32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TARGET MARKET</a:t>
            </a:r>
            <a:endParaRPr sz="3200" b="1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164400" y="1409701"/>
            <a:ext cx="11863200" cy="5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190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0" name="Shape 270"/>
          <p:cNvPicPr preferRelativeResize="0"/>
          <p:nvPr/>
        </p:nvPicPr>
        <p:blipFill rotWithShape="1">
          <a:blip r:embed="rId3">
            <a:alphaModFix/>
          </a:blip>
          <a:srcRect l="1374" r="-267" b="7621"/>
          <a:stretch/>
        </p:blipFill>
        <p:spPr>
          <a:xfrm>
            <a:off x="132300" y="92325"/>
            <a:ext cx="11895300" cy="11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164400" y="87875"/>
            <a:ext cx="11863200" cy="11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800"/>
              <a:buFont typeface="Arial"/>
              <a:buNone/>
            </a:pPr>
            <a:r>
              <a:rPr lang="en-US" sz="32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MARKETING PLAN</a:t>
            </a:r>
            <a:endParaRPr/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164400" y="1409701"/>
            <a:ext cx="11863200" cy="5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190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2" name="Shape 302"/>
          <p:cNvPicPr preferRelativeResize="0"/>
          <p:nvPr/>
        </p:nvPicPr>
        <p:blipFill rotWithShape="1">
          <a:blip r:embed="rId3">
            <a:alphaModFix/>
          </a:blip>
          <a:srcRect l="1374" r="-267" b="7621"/>
          <a:stretch/>
        </p:blipFill>
        <p:spPr>
          <a:xfrm>
            <a:off x="132300" y="92325"/>
            <a:ext cx="11895300" cy="11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164400" y="87875"/>
            <a:ext cx="11863200" cy="11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800"/>
              <a:buFont typeface="Arial"/>
              <a:buNone/>
            </a:pPr>
            <a:r>
              <a:rPr lang="en-US" sz="32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COMPETITIVE ANALYSIS</a:t>
            </a:r>
            <a:endParaRPr sz="3200" b="1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164400" y="1409701"/>
            <a:ext cx="11863200" cy="5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190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3" name="Shape 333"/>
          <p:cNvPicPr preferRelativeResize="0"/>
          <p:nvPr/>
        </p:nvPicPr>
        <p:blipFill rotWithShape="1">
          <a:blip r:embed="rId3">
            <a:alphaModFix/>
          </a:blip>
          <a:srcRect l="1374" r="-267" b="7621"/>
          <a:stretch/>
        </p:blipFill>
        <p:spPr>
          <a:xfrm>
            <a:off x="132300" y="92325"/>
            <a:ext cx="11895300" cy="11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164400" y="87875"/>
            <a:ext cx="11863200" cy="11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0D80"/>
              </a:buClr>
              <a:buSzPts val="800"/>
              <a:buFont typeface="Arial"/>
              <a:buNone/>
            </a:pPr>
            <a:r>
              <a:rPr lang="en-US" sz="32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QUALIFICATIONS</a:t>
            </a:r>
            <a:endParaRPr sz="3200" b="1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164400" y="1409701"/>
            <a:ext cx="11863200" cy="5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190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4" name="Shape 364"/>
          <p:cNvPicPr preferRelativeResize="0"/>
          <p:nvPr/>
        </p:nvPicPr>
        <p:blipFill rotWithShape="1">
          <a:blip r:embed="rId3">
            <a:alphaModFix/>
          </a:blip>
          <a:srcRect l="1374" r="-267" b="7621"/>
          <a:stretch/>
        </p:blipFill>
        <p:spPr>
          <a:xfrm>
            <a:off x="132300" y="92325"/>
            <a:ext cx="11895300" cy="11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FTE">
      <a:dk1>
        <a:srgbClr val="171616"/>
      </a:dk1>
      <a:lt1>
        <a:srgbClr val="FFFFFF"/>
      </a:lt1>
      <a:dk2>
        <a:srgbClr val="171616"/>
      </a:dk2>
      <a:lt2>
        <a:srgbClr val="FFFFFF"/>
      </a:lt2>
      <a:accent1>
        <a:srgbClr val="4C12A1"/>
      </a:accent1>
      <a:accent2>
        <a:srgbClr val="FF5C39"/>
      </a:accent2>
      <a:accent3>
        <a:srgbClr val="4C12A1"/>
      </a:accent3>
      <a:accent4>
        <a:srgbClr val="FF5C39"/>
      </a:accent4>
      <a:accent5>
        <a:srgbClr val="171616"/>
      </a:accent5>
      <a:accent6>
        <a:srgbClr val="FFFFFF"/>
      </a:accent6>
      <a:hlink>
        <a:srgbClr val="4C12A1"/>
      </a:hlink>
      <a:folHlink>
        <a:srgbClr val="FF5C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123</Words>
  <Application>Microsoft Office PowerPoint</Application>
  <PresentationFormat>Widescreen</PresentationFormat>
  <Paragraphs>43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Roboto</vt:lpstr>
      <vt:lpstr>Arial</vt:lpstr>
      <vt:lpstr>Calibri</vt:lpstr>
      <vt:lpstr>Office Theme</vt:lpstr>
      <vt:lpstr>Elevator Pitch</vt:lpstr>
      <vt:lpstr>Title</vt:lpstr>
      <vt:lpstr>PROBLEM / OPPORTUNITY</vt:lpstr>
      <vt:lpstr>VALUE PROPOSITION</vt:lpstr>
      <vt:lpstr>UNDERLYING MAGIC</vt:lpstr>
      <vt:lpstr>TARGET MARKET</vt:lpstr>
      <vt:lpstr>MARKETING PLAN</vt:lpstr>
      <vt:lpstr>COMPETITIVE ANALYSIS</vt:lpstr>
      <vt:lpstr>QUALIFICATIONS</vt:lpstr>
      <vt:lpstr>COST STRUCTURE</vt:lpstr>
      <vt:lpstr>CURRENT STATUS &amp; FUTURE PLANS</vt:lpstr>
      <vt:lpstr>Conclusion—Copy of #2 Title w/ adjustments, 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[E1 PITCH DECK INSTRUCTIONS]</dc:title>
  <dc:creator>Sneha Natekar</dc:creator>
  <cp:lastModifiedBy>Nguyen, Anne</cp:lastModifiedBy>
  <cp:revision>16</cp:revision>
  <dcterms:modified xsi:type="dcterms:W3CDTF">2019-02-21T19:05:22Z</dcterms:modified>
</cp:coreProperties>
</file>