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8.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9.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0.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1"/>
    <p:sldMasterId id="2147483699" r:id="rId2"/>
    <p:sldMasterId id="2147483717" r:id="rId3"/>
    <p:sldMasterId id="2147483735" r:id="rId4"/>
    <p:sldMasterId id="2147483772" r:id="rId5"/>
    <p:sldMasterId id="2147483790" r:id="rId6"/>
    <p:sldMasterId id="2147483808" r:id="rId7"/>
    <p:sldMasterId id="2147483826" r:id="rId8"/>
    <p:sldMasterId id="2147483845" r:id="rId9"/>
    <p:sldMasterId id="2147483864" r:id="rId10"/>
    <p:sldMasterId id="2147483882" r:id="rId11"/>
  </p:sldMasterIdLst>
  <p:notesMasterIdLst>
    <p:notesMasterId r:id="rId24"/>
  </p:notesMasterIdLst>
  <p:sldIdLst>
    <p:sldId id="278" r:id="rId12"/>
    <p:sldId id="296" r:id="rId13"/>
    <p:sldId id="288" r:id="rId14"/>
    <p:sldId id="287" r:id="rId15"/>
    <p:sldId id="289" r:id="rId16"/>
    <p:sldId id="280" r:id="rId17"/>
    <p:sldId id="257" r:id="rId18"/>
    <p:sldId id="294" r:id="rId19"/>
    <p:sldId id="300" r:id="rId20"/>
    <p:sldId id="286" r:id="rId21"/>
    <p:sldId id="298" r:id="rId22"/>
    <p:sldId id="291" r:id="rId23"/>
  </p:sldIdLst>
  <p:sldSz cx="12192000" cy="6858000"/>
  <p:notesSz cx="7010400" cy="9236075"/>
  <p:embeddedFontLst>
    <p:embeddedFont>
      <p:font typeface="Calibri" panose="020F0502020204030204" pitchFamily="34" charset="0"/>
      <p:regular r:id="rId25"/>
      <p:bold r:id="rId26"/>
      <p:italic r:id="rId27"/>
      <p:boldItalic r:id="rId28"/>
    </p:embeddedFont>
    <p:embeddedFont>
      <p:font typeface="Garamond" panose="02020404030301010803" pitchFamily="18" charset="0"/>
      <p:regular r:id="rId29"/>
      <p:bold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16">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16F"/>
    <a:srgbClr val="F7F7F7"/>
    <a:srgbClr val="F5F5F5"/>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A1499A-83E7-4F03-93FF-EDAA2A16E0FD}">
  <a:tblStyle styleId="{3CA1499A-83E7-4F03-93FF-EDAA2A16E0FD}"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6F0"/>
          </a:solidFill>
        </a:fill>
      </a:tcStyle>
    </a:wholeTbl>
    <a:band1H>
      <a:tcTxStyle/>
      <a:tcStyle>
        <a:tcBdr/>
        <a:fill>
          <a:solidFill>
            <a:srgbClr val="CECADF"/>
          </a:solidFill>
        </a:fill>
      </a:tcStyle>
    </a:band1H>
    <a:band2H>
      <a:tcTxStyle/>
      <a:tcStyle>
        <a:tcBdr/>
      </a:tcStyle>
    </a:band2H>
    <a:band1V>
      <a:tcTxStyle/>
      <a:tcStyle>
        <a:tcBdr/>
        <a:fill>
          <a:solidFill>
            <a:srgbClr val="CECAD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ED5BE42-F707-4045-88BE-B32D90307ED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0352" autoAdjust="0"/>
  </p:normalViewPr>
  <p:slideViewPr>
    <p:cSldViewPr snapToGrid="0">
      <p:cViewPr varScale="1">
        <p:scale>
          <a:sx n="73" d="100"/>
          <a:sy n="73" d="100"/>
        </p:scale>
        <p:origin x="1212" y="54"/>
      </p:cViewPr>
      <p:guideLst>
        <p:guide pos="3816"/>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font" Target="fonts/font4.fntdata"/><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3408"/>
          </a:xfrm>
          <a:prstGeom prst="rect">
            <a:avLst/>
          </a:prstGeom>
          <a:noFill/>
          <a:ln>
            <a:noFill/>
          </a:ln>
        </p:spPr>
        <p:txBody>
          <a:bodyPr spcFirstLastPara="1" wrap="square" lIns="92825" tIns="46400" rIns="92825" bIns="464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3408"/>
          </a:xfrm>
          <a:prstGeom prst="rect">
            <a:avLst/>
          </a:prstGeom>
          <a:noFill/>
          <a:ln>
            <a:noFill/>
          </a:ln>
        </p:spPr>
        <p:txBody>
          <a:bodyPr spcFirstLastPara="1" wrap="square" lIns="92825" tIns="46400" rIns="92825" bIns="464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33425" y="1154113"/>
            <a:ext cx="5543550"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72669"/>
            <a:ext cx="3037840" cy="463407"/>
          </a:xfrm>
          <a:prstGeom prst="rect">
            <a:avLst/>
          </a:prstGeom>
          <a:noFill/>
          <a:ln>
            <a:noFill/>
          </a:ln>
        </p:spPr>
        <p:txBody>
          <a:bodyPr spcFirstLastPara="1" wrap="square" lIns="92825" tIns="46400" rIns="92825" bIns="464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772669"/>
            <a:ext cx="3037840" cy="463407"/>
          </a:xfrm>
          <a:prstGeom prst="rect">
            <a:avLst/>
          </a:prstGeom>
          <a:noFill/>
          <a:ln>
            <a:noFill/>
          </a:ln>
        </p:spPr>
        <p:txBody>
          <a:bodyPr spcFirstLastPara="1" wrap="square" lIns="92825" tIns="46400" rIns="92825" bIns="464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57319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Michelle: How many times have you flown someone and knew exactly what you were going to bring</a:t>
            </a:r>
          </a:p>
          <a:p>
            <a:r>
              <a:rPr lang="en-US" dirty="0"/>
              <a:t>Victoria: you were going to bring 5 pairs of shoes</a:t>
            </a:r>
          </a:p>
          <a:p>
            <a:r>
              <a:rPr lang="en-US" dirty="0"/>
              <a:t>Michelle : 5 pairs of pants</a:t>
            </a:r>
          </a:p>
          <a:p>
            <a:r>
              <a:rPr lang="en-US" dirty="0"/>
              <a:t>Victoria: 2 suits</a:t>
            </a:r>
          </a:p>
          <a:p>
            <a:r>
              <a:rPr lang="en-US" dirty="0"/>
              <a:t>Michelle: and 2 jackets</a:t>
            </a:r>
          </a:p>
          <a:p>
            <a:r>
              <a:rPr lang="en-US" dirty="0"/>
              <a:t>Victoria: Happens all the time right</a:t>
            </a:r>
          </a:p>
          <a:p>
            <a:r>
              <a:rPr lang="en-US" dirty="0"/>
              <a:t>Michelle: Yeah probably not. But what if we told you we have a solution</a:t>
            </a:r>
          </a:p>
          <a:p>
            <a:r>
              <a:rPr lang="en-US" dirty="0"/>
              <a:t>Victoria: our app will put a stop to the stress</a:t>
            </a:r>
          </a:p>
          <a:p>
            <a:r>
              <a:rPr lang="en-US" dirty="0"/>
              <a:t>Michelle: and handle the rest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79770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Victoria: At Pack &amp; Go our economics of one unit is one download because our users will only download one app.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Michelle: Our selling price for one download of Pack &amp; Go is $1.99. Since all our app is already programmed there will no other variable material expenses. We will create one update per month, which takes us four hours, meaning it will be $40.40 but since we are only having a unit of 1 download our labor will cost $0.01 per download. Apple takes away 30% of one download each time meaning they will deduct $0.60. This ends up with our total Cost of Goods Sold of $0.61. We end up with a profit of $1.38.</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effectLst/>
                <a:latin typeface="Calibri"/>
                <a:ea typeface="Calibri"/>
                <a:cs typeface="Calibri"/>
                <a:sym typeface="Calibri"/>
              </a:rPr>
              <a:t>Victoria: Our app will be $1.99 with the virtual feature but there will be on ads. To get rid of ads, the users will have to pay $0.99. Our total fixed expenses is more than $1,500 and this includes our depreciation, update and salary of $1,100. We breakeven at 1099 downloads per month.</a:t>
            </a: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87878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b" latinLnBrk="0" hangingPunct="1">
              <a:lnSpc>
                <a:spcPct val="100000"/>
              </a:lnSpc>
              <a:spcBef>
                <a:spcPts val="0"/>
              </a:spcBef>
              <a:spcAft>
                <a:spcPts val="0"/>
              </a:spcAft>
              <a:buClr>
                <a:srgbClr val="000000"/>
              </a:buClr>
              <a:buSzPts val="1400"/>
              <a:buFont typeface="Arial"/>
              <a:buNone/>
              <a:tabLst/>
              <a:defRPr/>
            </a:pPr>
            <a:r>
              <a:rPr lang="en-US" dirty="0"/>
              <a:t>Victoria: </a:t>
            </a:r>
            <a:r>
              <a:rPr lang="en-US" baseline="0" dirty="0"/>
              <a:t> In the future, w</a:t>
            </a:r>
            <a:r>
              <a:rPr lang="en-US" dirty="0"/>
              <a:t>e will create more apps, especially for first time travelers, such as a flight tracker that would update you on your</a:t>
            </a:r>
            <a:r>
              <a:rPr lang="en-US" baseline="0" dirty="0"/>
              <a:t> flight</a:t>
            </a:r>
            <a:r>
              <a:rPr lang="en-US" dirty="0"/>
              <a:t>. </a:t>
            </a:r>
            <a:r>
              <a:rPr lang="en-US" baseline="0" dirty="0"/>
              <a:t>We aim to grow on social media during our second and third years of being operational. During these years, we will partner with other travel apps and clothing companies to make traveling more convenient for our users. </a:t>
            </a:r>
          </a:p>
          <a:p>
            <a:pPr marL="457200" marR="0" lvl="0" indent="-228600" algn="l" defTabSz="914400" rtl="0" eaLnBrk="1" fontAlgn="b" latinLnBrk="0" hangingPunct="1">
              <a:lnSpc>
                <a:spcPct val="100000"/>
              </a:lnSpc>
              <a:spcBef>
                <a:spcPts val="0"/>
              </a:spcBef>
              <a:spcAft>
                <a:spcPts val="0"/>
              </a:spcAft>
              <a:buClr>
                <a:srgbClr val="000000"/>
              </a:buClr>
              <a:buSzPts val="1400"/>
              <a:buFont typeface="Arial"/>
              <a:buNone/>
              <a:tabLst/>
              <a:defRPr/>
            </a:pPr>
            <a:endParaRPr lang="en-US" dirty="0"/>
          </a:p>
          <a:p>
            <a:pPr rtl="0" fontAlgn="b" latinLnBrk="0"/>
            <a:r>
              <a:rPr lang="en-US" dirty="0"/>
              <a:t>Michelle: Our partnership with clothing companies will include renting items and sending it to our users destination to reduce the need for a suitcase. To give back to the community,</a:t>
            </a:r>
            <a:r>
              <a:rPr lang="en-US" baseline="0" dirty="0"/>
              <a:t> </a:t>
            </a:r>
            <a:r>
              <a:rPr lang="en-US" dirty="0"/>
              <a:t>Pack &amp; Go will donate </a:t>
            </a:r>
            <a:r>
              <a:rPr lang="en-US" sz="1200" dirty="0">
                <a:solidFill>
                  <a:schemeClr val="bg1"/>
                </a:solidFill>
              </a:rPr>
              <a:t>5% of our yearly net profit to the World Spine</a:t>
            </a:r>
            <a:r>
              <a:rPr lang="en-US" sz="1200" baseline="0" dirty="0">
                <a:solidFill>
                  <a:schemeClr val="bg1"/>
                </a:solidFill>
              </a:rPr>
              <a:t> Care</a:t>
            </a:r>
            <a:r>
              <a:rPr lang="en-US" sz="1200" dirty="0">
                <a:solidFill>
                  <a:schemeClr val="bg1"/>
                </a:solidFill>
              </a:rPr>
              <a:t>. We chose this organization</a:t>
            </a:r>
            <a:r>
              <a:rPr lang="en-US" sz="1200" baseline="0" dirty="0">
                <a:solidFill>
                  <a:schemeClr val="bg1"/>
                </a:solidFill>
              </a:rPr>
              <a:t> because…(Michelle tells story). </a:t>
            </a:r>
            <a:endParaRPr lang="en-US" dirty="0">
              <a:latin typeface="Garamond" panose="02020404030301010803"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8862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Thank</a:t>
            </a:r>
            <a:r>
              <a:rPr lang="en-US" baseline="0" dirty="0"/>
              <a:t> you for your consideration of Pack &amp; Go. </a:t>
            </a:r>
          </a:p>
          <a:p>
            <a:r>
              <a:rPr lang="en-US" baseline="0" dirty="0"/>
              <a:t>Victoria: You can contact us at our email and our website is coming soon. And always remember,</a:t>
            </a:r>
          </a:p>
          <a:p>
            <a:r>
              <a:rPr lang="en-US" baseline="0" dirty="0"/>
              <a:t>Both: Travel Like an Expert.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a:sym typeface="Arial"/>
            </a:endParaRPr>
          </a:p>
        </p:txBody>
      </p:sp>
    </p:spTree>
    <p:extLst>
      <p:ext uri="{BB962C8B-B14F-4D97-AF65-F5344CB8AC3E}">
        <p14:creationId xmlns:p14="http://schemas.microsoft.com/office/powerpoint/2010/main" val="281764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r>
              <a:rPr lang="en-US" baseline="0" dirty="0"/>
              <a:t> My name is Michelle Wegrzyniak.</a:t>
            </a:r>
          </a:p>
          <a:p>
            <a:endParaRPr lang="en-US" baseline="0" dirty="0"/>
          </a:p>
          <a:p>
            <a:pPr defTabSz="921167">
              <a:defRPr/>
            </a:pPr>
            <a:r>
              <a:rPr lang="en-US" dirty="0">
                <a:solidFill>
                  <a:prstClr val="black"/>
                </a:solidFill>
              </a:rPr>
              <a:t>Victoria: My name is Victoria Adler and this is Pack &amp; Go, LLC. </a:t>
            </a: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3F5A8CD-32A9-4972-A31B-86080B7BBAE7}"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dirty="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3179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r>
              <a:rPr lang="en-US" baseline="0" dirty="0"/>
              <a:t> The most stressful part of traveling for most people is packing their suitcase. They will stress out because they don’t know what to pack, worry about forgetting a couple of items, and they will also TSA regulations, this basically limits what items you can bring on your carry on. Travelers will also worry about fitting </a:t>
            </a:r>
            <a:r>
              <a:rPr lang="en-US" baseline="0" dirty="0" err="1"/>
              <a:t>everythinginto</a:t>
            </a:r>
            <a:r>
              <a:rPr lang="en-US" baseline="0" dirty="0"/>
              <a:t> their suitcase and even ask themselves if they should you fold it or roll it. There are factors that you can not control and one for sure is the weather. It can change in just a couple days and interrupt your plans that you are unaware of.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1274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Victoria: We</a:t>
            </a:r>
            <a:r>
              <a:rPr lang="en-US" baseline="0" dirty="0"/>
              <a:t> have the solution for our travelers that have these problems. With Pack &amp; Go’s customizable checklist, users can check off the basic necessities and other items they may want to bring. We will also inform our customers of TSA regulations so passing through security wont be a hassle. Our customers will also have our support when they start packing into their suitcases or bags. We will have a feature that will virtually pack your suitcase or carry-on. We also ensure our app is updated regularly and notify the users of changes in weather on their specific trips.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45623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The app, Pack</a:t>
            </a:r>
            <a:r>
              <a:rPr lang="en-US" baseline="0" dirty="0"/>
              <a:t> &amp; Go, will be compatible on only on IOS devices. Users can use the customizable checklist that is based on their destination, length of travel and the weather at the destination. There will also be updated notifications of any changes in the weather. Our app will also provide TSA regulation information to make it </a:t>
            </a:r>
            <a:r>
              <a:rPr lang="en-US" baseline="0" dirty="0" err="1"/>
              <a:t>convient</a:t>
            </a:r>
            <a:r>
              <a:rPr lang="en-US" baseline="0" dirty="0"/>
              <a:t> for users to check whether or not they can bring a particular item or specific amount of substance. </a:t>
            </a:r>
          </a:p>
          <a:p>
            <a:endParaRPr lang="en-US" baseline="0" dirty="0"/>
          </a:p>
          <a:p>
            <a:r>
              <a:rPr lang="en-US" baseline="0" dirty="0"/>
              <a:t>Victoria: Pack &amp; Go will give helpful visuals on how to pack all of your belongings into your suitcase or carry-on. The virtual packing feature is where they will receive a visual of how to pack and fold the items into their virtual suitcase on the app (dimensions reported to us) and we will do the rest. This will relive our customers of the stress that comes along with packing and ensure that they have everything they need for a successful trip.</a:t>
            </a:r>
            <a:endParaRPr lang="en-US" dirty="0">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21167"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116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39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Victoria</a:t>
            </a:r>
            <a:r>
              <a:rPr lang="en-US" baseline="0" dirty="0"/>
              <a:t>: </a:t>
            </a:r>
            <a:r>
              <a:rPr lang="en-US" dirty="0"/>
              <a:t>Pack</a:t>
            </a:r>
            <a:r>
              <a:rPr lang="en-US" baseline="0" dirty="0"/>
              <a:t> and Go is in software publishing industry. </a:t>
            </a:r>
            <a:r>
              <a:rPr lang="en-US" dirty="0"/>
              <a:t>Americans</a:t>
            </a:r>
            <a:r>
              <a:rPr lang="en-US" baseline="0" dirty="0"/>
              <a:t> spend $250 billion towards this industry every year. Pack &amp; Go targets 74,000 males who are inexperienced packers or/and business professionals.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Michelle: Pack and Go will be targeting 1% of our target market, which is 74,000 people. We choose to target males based on a survey that we conducted on where over 80% of males responded that they have difficulty packing. We will also have a secondary target market which includes other Travel Businesses and companies.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12322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Michelle:</a:t>
            </a:r>
            <a:r>
              <a:rPr lang="en-US" baseline="0" dirty="0"/>
              <a:t> The users will be aware of our app through YouTube sponsorships, podcasts, and on social media like Instagram and Facebook. With our YouTube sponsorships, we will reach out to smaller YouTubers to use our app and post a video of them using it. We will also have our own YouTube channel to show our users how to use our app. Users can purchase our app on the app store. People can also learn and find out about our app through word of mouth and advertisements on other pages. An example of a traveler is this one above who videos himself traveling around the world.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Victoria: Our app will have continuous users as well as new users. New users will see our app being advertised on other platforms like travel companies such as </a:t>
            </a:r>
            <a:r>
              <a:rPr lang="en-US" baseline="0" dirty="0" err="1"/>
              <a:t>Trivago</a:t>
            </a:r>
            <a:r>
              <a:rPr lang="en-US" baseline="0" dirty="0"/>
              <a:t> and Expedia.</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a:sym typeface="Arial"/>
            </a:endParaRPr>
          </a:p>
        </p:txBody>
      </p:sp>
    </p:spTree>
    <p:extLst>
      <p:ext uri="{BB962C8B-B14F-4D97-AF65-F5344CB8AC3E}">
        <p14:creationId xmlns:p14="http://schemas.microsoft.com/office/powerpoint/2010/main" val="416090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Victoria: Pack &amp; Go will provide a customizable</a:t>
            </a:r>
            <a:r>
              <a:rPr lang="en-US" baseline="0" dirty="0"/>
              <a:t> checklist based on your location and the activities you will be doing </a:t>
            </a:r>
            <a:r>
              <a:rPr lang="en-US" dirty="0"/>
              <a:t>compared to our other competitors PackPoint and Packing</a:t>
            </a:r>
            <a:r>
              <a:rPr lang="en-US" baseline="0" dirty="0"/>
              <a:t> Pro where you have to have the premium package to customize the list</a:t>
            </a:r>
            <a:r>
              <a:rPr lang="en-US" dirty="0"/>
              <a:t>. </a:t>
            </a:r>
          </a:p>
          <a:p>
            <a:endParaRPr lang="en-US" dirty="0"/>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Michelle: Pack &amp; Go is also the only app on the market that virtually packs your suitcase</a:t>
            </a:r>
            <a:r>
              <a:rPr lang="en-US" baseline="0" dirty="0"/>
              <a:t> or carry-on. </a:t>
            </a:r>
            <a:endParaRPr lang="en-US" dirty="0"/>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r>
              <a:rPr lang="en-US" dirty="0"/>
              <a:t>Victoria:</a:t>
            </a:r>
            <a:r>
              <a:rPr lang="en-US" baseline="0" dirty="0"/>
              <a:t> </a:t>
            </a:r>
            <a:r>
              <a:rPr lang="en-US" dirty="0"/>
              <a:t>Pack and Go will notify our users of any</a:t>
            </a:r>
            <a:r>
              <a:rPr lang="en-US" baseline="0" dirty="0"/>
              <a:t> weather changes that may affect your trip. </a:t>
            </a:r>
          </a:p>
          <a:p>
            <a:endParaRPr lang="en-US" baseline="0" dirty="0"/>
          </a:p>
          <a:p>
            <a:r>
              <a:rPr lang="en-US" baseline="0" dirty="0"/>
              <a:t>Michelle: We are in the software publishing industry which is dominated by businesses such as Apple, Samsung, travel companies, etc. Since they have so much of the market, we will aim for 2% of the market share.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51663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Victoria: We</a:t>
            </a:r>
            <a:r>
              <a:rPr lang="en-US" baseline="0" dirty="0"/>
              <a:t> will be qualified to run this app because we will have the knowledge of computer programming and website and app design. We are also taking AP Computer Science and AP Calculus Courses. Our plan is to have a master’s degree in Computer Science in 2026. We plan to be operational in 2024 when we have our Bachelor degrees.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65868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a:xfrm>
            <a:off x="2562579" y="5054602"/>
            <a:ext cx="5419813" cy="279400"/>
          </a:xfrm>
        </p:spPr>
        <p:txBody>
          <a:bodyPr/>
          <a:lstStyle/>
          <a:p>
            <a:pPr>
              <a:buClrTx/>
              <a:defRPr/>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a:xfrm>
            <a:off x="9089757" y="5054602"/>
            <a:ext cx="551311" cy="279400"/>
          </a:xfrm>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40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6" name="Footer Placeholder 5"/>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7" name="Slide Number Placeholder 6"/>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3462715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0428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6103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1528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a:xfrm>
            <a:off x="2562579" y="5054602"/>
            <a:ext cx="5419813" cy="279400"/>
          </a:xfrm>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a:xfrm>
            <a:off x="9089757" y="5054602"/>
            <a:ext cx="551311" cy="279400"/>
          </a:xfrm>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157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2509830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9856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2503895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8" name="Footer Placeholder 7"/>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9" name="Slide Number Placeholder 8"/>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1710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4" name="Footer Placeholder 3"/>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5" name="Slide Number Placeholder 4"/>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75241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3" name="Footer Placeholder 2"/>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4" name="Slide Number Placeholder 3"/>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48128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070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6423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r>
              <a:rPr lang="en-US" kern="1200">
                <a:solidFill>
                  <a:prstClr val="white"/>
                </a:solidFill>
                <a:ea typeface="+mn-ea"/>
                <a:cs typeface="+mn-cs"/>
              </a:rPr>
              <a:t>
              </a:t>
            </a:r>
            <a:endParaRPr lang="en-US" kern="1200" dirty="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30165672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7993619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9657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1689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20814256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5793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80409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8255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071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36483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a:xfrm>
            <a:off x="2562579" y="5054602"/>
            <a:ext cx="5419813" cy="279400"/>
          </a:xfrm>
        </p:spPr>
        <p:txBody>
          <a:bodyPr/>
          <a:lstStyle/>
          <a:p>
            <a:pPr>
              <a:buClrTx/>
              <a:defRPr/>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a:xfrm>
            <a:off x="9089757" y="5054602"/>
            <a:ext cx="551311" cy="279400"/>
          </a:xfrm>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44990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spTree>
    <p:extLst>
      <p:ext uri="{BB962C8B-B14F-4D97-AF65-F5344CB8AC3E}">
        <p14:creationId xmlns:p14="http://schemas.microsoft.com/office/powerpoint/2010/main" val="24468439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06182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spTree>
    <p:extLst>
      <p:ext uri="{BB962C8B-B14F-4D97-AF65-F5344CB8AC3E}">
        <p14:creationId xmlns:p14="http://schemas.microsoft.com/office/powerpoint/2010/main" val="14626383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8" name="Footer Placeholder 7"/>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9" name="Slide Number Placeholder 8"/>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7388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4" name="Footer Placeholder 3"/>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5" name="Slide Number Placeholder 4"/>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46211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3" name="Footer Placeholder 2"/>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4" name="Slide Number Placeholder 3"/>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spTree>
    <p:extLst>
      <p:ext uri="{BB962C8B-B14F-4D97-AF65-F5344CB8AC3E}">
        <p14:creationId xmlns:p14="http://schemas.microsoft.com/office/powerpoint/2010/main" val="24319650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43207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defRPr/>
            </a:pPr>
            <a:r>
              <a:rPr lang="en-US" kern="1200">
                <a:solidFill>
                  <a:prstClr val="white"/>
                </a:solidFill>
                <a:ea typeface="+mn-ea"/>
                <a:cs typeface="+mn-cs"/>
              </a:rPr>
              <a:t>
              </a:t>
            </a:r>
            <a:endParaRPr lang="en-US" kern="1200" dirty="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spTree>
    <p:extLst>
      <p:ext uri="{BB962C8B-B14F-4D97-AF65-F5344CB8AC3E}">
        <p14:creationId xmlns:p14="http://schemas.microsoft.com/office/powerpoint/2010/main" val="30996091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6" name="Footer Placeholder 5"/>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7" name="Slide Number Placeholder 6"/>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1422204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26775135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87662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631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14300656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03719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53249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82048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79051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a:xfrm>
            <a:off x="2562579" y="5054602"/>
            <a:ext cx="5419813" cy="279400"/>
          </a:xfrm>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a:xfrm>
            <a:off x="9089757" y="5054602"/>
            <a:ext cx="551311" cy="279400"/>
          </a:xfrm>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0112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20517654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9767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3823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3011103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8" name="Footer Placeholder 7"/>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9" name="Slide Number Placeholder 8"/>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28943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4" name="Footer Placeholder 3"/>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5" name="Slide Number Placeholder 4"/>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66616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3" name="Footer Placeholder 2"/>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4" name="Slide Number Placeholder 3"/>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14411861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63246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r>
              <a:rPr lang="en-US" kern="1200">
                <a:solidFill>
                  <a:prstClr val="white"/>
                </a:solidFill>
                <a:ea typeface="+mn-ea"/>
                <a:cs typeface="+mn-cs"/>
              </a:rPr>
              <a:t>
              </a:t>
            </a:r>
            <a:endParaRPr lang="en-US" kern="1200" dirty="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10030197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3997469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46415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8668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348069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395196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4584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84803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73267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0017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a:xfrm>
            <a:off x="2562579" y="5054602"/>
            <a:ext cx="5419813" cy="279400"/>
          </a:xfrm>
        </p:spPr>
        <p:txBody>
          <a:bodyPr/>
          <a:lstStyle/>
          <a:p>
            <a:pPr>
              <a:buClrTx/>
              <a:defRPr/>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a:xfrm>
            <a:off x="9089757" y="5054602"/>
            <a:ext cx="551311" cy="279400"/>
          </a:xfrm>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81576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spTree>
    <p:extLst>
      <p:ext uri="{BB962C8B-B14F-4D97-AF65-F5344CB8AC3E}">
        <p14:creationId xmlns:p14="http://schemas.microsoft.com/office/powerpoint/2010/main" val="25830646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0948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spTree>
    <p:extLst>
      <p:ext uri="{BB962C8B-B14F-4D97-AF65-F5344CB8AC3E}">
        <p14:creationId xmlns:p14="http://schemas.microsoft.com/office/powerpoint/2010/main" val="323362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8" name="Footer Placeholder 7"/>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9" name="Slide Number Placeholder 8"/>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49278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4" name="Footer Placeholder 3"/>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5" name="Slide Number Placeholder 4"/>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0120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9789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3" name="Footer Placeholder 2"/>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4" name="Slide Number Placeholder 3"/>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spTree>
    <p:extLst>
      <p:ext uri="{BB962C8B-B14F-4D97-AF65-F5344CB8AC3E}">
        <p14:creationId xmlns:p14="http://schemas.microsoft.com/office/powerpoint/2010/main" val="20418091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41600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defRPr/>
            </a:pPr>
            <a:r>
              <a:rPr lang="en-US" kern="1200">
                <a:solidFill>
                  <a:prstClr val="white"/>
                </a:solidFill>
                <a:ea typeface="+mn-ea"/>
                <a:cs typeface="+mn-cs"/>
              </a:rPr>
              <a:t>
              </a:t>
            </a:r>
            <a:endParaRPr lang="en-US" kern="1200" dirty="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spTree>
    <p:extLst>
      <p:ext uri="{BB962C8B-B14F-4D97-AF65-F5344CB8AC3E}">
        <p14:creationId xmlns:p14="http://schemas.microsoft.com/office/powerpoint/2010/main" val="9707217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6" name="Footer Placeholder 5"/>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7" name="Slide Number Placeholder 6"/>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223866156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4170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8510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244180557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85245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2678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7859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98602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18210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5" name="Footer Placeholder 4"/>
          <p:cNvSpPr>
            <a:spLocks noGrp="1"/>
          </p:cNvSpPr>
          <p:nvPr>
            <p:ph type="ftr" sz="quarter" idx="11"/>
          </p:nvPr>
        </p:nvSpPr>
        <p:spPr>
          <a:xfrm>
            <a:off x="2562579" y="5054602"/>
            <a:ext cx="5419813" cy="279400"/>
          </a:xfrm>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6" name="Slide Number Placeholder 5"/>
          <p:cNvSpPr>
            <a:spLocks noGrp="1"/>
          </p:cNvSpPr>
          <p:nvPr>
            <p:ph type="sldNum" sz="quarter" idx="12"/>
          </p:nvPr>
        </p:nvSpPr>
        <p:spPr>
          <a:xfrm>
            <a:off x="9089757" y="5054602"/>
            <a:ext cx="551311" cy="279400"/>
          </a:xfrm>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6304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Tree>
    <p:extLst>
      <p:ext uri="{BB962C8B-B14F-4D97-AF65-F5344CB8AC3E}">
        <p14:creationId xmlns:p14="http://schemas.microsoft.com/office/powerpoint/2010/main" val="20972463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16060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Tree>
    <p:extLst>
      <p:ext uri="{BB962C8B-B14F-4D97-AF65-F5344CB8AC3E}">
        <p14:creationId xmlns:p14="http://schemas.microsoft.com/office/powerpoint/2010/main" val="206263345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1048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10413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Tree>
    <p:extLst>
      <p:ext uri="{BB962C8B-B14F-4D97-AF65-F5344CB8AC3E}">
        <p14:creationId xmlns:p14="http://schemas.microsoft.com/office/powerpoint/2010/main" val="11662920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84594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rPr>
              <a:t>
              </a:t>
            </a:r>
            <a:endParaRPr kumimoji="0" lang="en-US" sz="1000" b="0" i="0" u="none" strike="noStrike" kern="1200" cap="none" spc="0" normalizeH="0" baseline="0" noProof="0" dirty="0">
              <a:ln>
                <a:noFill/>
              </a:ln>
              <a:solidFill>
                <a:prstClr val="white"/>
              </a:solidFill>
              <a:effectLst/>
              <a:uLnTx/>
              <a:uFillTx/>
              <a:latin typeface="Garamond" panose="02020404030301010803"/>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Tree>
    <p:extLst>
      <p:ext uri="{BB962C8B-B14F-4D97-AF65-F5344CB8AC3E}">
        <p14:creationId xmlns:p14="http://schemas.microsoft.com/office/powerpoint/2010/main" val="1073090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a:xfrm>
            <a:off x="2562579" y="5054602"/>
            <a:ext cx="5419813" cy="279400"/>
          </a:xfrm>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a:xfrm>
            <a:off x="9089757" y="5054602"/>
            <a:ext cx="551311" cy="279400"/>
          </a:xfrm>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878096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Tree>
    <p:extLst>
      <p:ext uri="{BB962C8B-B14F-4D97-AF65-F5344CB8AC3E}">
        <p14:creationId xmlns:p14="http://schemas.microsoft.com/office/powerpoint/2010/main" val="27493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555038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Arial"/>
                <a:sym typeface="Arial"/>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Arial"/>
                <a:sym typeface="Arial"/>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85458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Tree>
    <p:extLst>
      <p:ext uri="{BB962C8B-B14F-4D97-AF65-F5344CB8AC3E}">
        <p14:creationId xmlns:p14="http://schemas.microsoft.com/office/powerpoint/2010/main" val="310923587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Arial"/>
                <a:sym typeface="Arial"/>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Arial"/>
                <a:sym typeface="Arial"/>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4283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51667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36889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Arial"/>
              <a:sym typeface="Arial"/>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2939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174122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spTree>
    <p:extLst>
      <p:ext uri="{BB962C8B-B14F-4D97-AF65-F5344CB8AC3E}">
        <p14:creationId xmlns:p14="http://schemas.microsoft.com/office/powerpoint/2010/main" val="82292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918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2532930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8" name="Footer Placeholder 7"/>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9" name="Slide Number Placeholder 8"/>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3856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4" name="Footer Placeholder 3"/>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5" name="Slide Number Placeholder 4"/>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2461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3" name="Footer Placeholder 2"/>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4" name="Slide Number Placeholder 3"/>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306320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849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r>
              <a:rPr lang="en-US" kern="1200">
                <a:solidFill>
                  <a:prstClr val="white"/>
                </a:solidFill>
                <a:ea typeface="+mn-ea"/>
                <a:cs typeface="+mn-cs"/>
              </a:rPr>
              <a:t>
              </a:t>
            </a:r>
            <a:endParaRPr lang="en-US" kern="1200" dirty="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2323624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3202533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478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887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127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2311686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687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1508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955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8763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a:xfrm>
            <a:off x="2562579" y="5054602"/>
            <a:ext cx="5419813" cy="279400"/>
          </a:xfrm>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a:xfrm>
            <a:off x="9089757" y="5054602"/>
            <a:ext cx="551311" cy="279400"/>
          </a:xfrm>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7771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83709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2861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845956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8" name="Footer Placeholder 7"/>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9" name="Slide Number Placeholder 8"/>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185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spTree>
    <p:extLst>
      <p:ext uri="{BB962C8B-B14F-4D97-AF65-F5344CB8AC3E}">
        <p14:creationId xmlns:p14="http://schemas.microsoft.com/office/powerpoint/2010/main" val="48583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4" name="Footer Placeholder 3"/>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5" name="Slide Number Placeholder 4"/>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8015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3" name="Footer Placeholder 2"/>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4" name="Slide Number Placeholder 3"/>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687087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6060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r>
              <a:rPr lang="en-US" kern="1200">
                <a:solidFill>
                  <a:prstClr val="white"/>
                </a:solidFill>
                <a:ea typeface="+mn-ea"/>
                <a:cs typeface="+mn-cs"/>
              </a:rPr>
              <a:t>
              </a:t>
            </a:r>
            <a:endParaRPr lang="en-US" kern="1200" dirty="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2546314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21222079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23124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5140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1663432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662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507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8" name="Footer Placeholder 7"/>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9" name="Slide Number Placeholder 8"/>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5763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6479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0169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562579" y="5054602"/>
            <a:ext cx="5419813" cy="27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9089757" y="5054602"/>
            <a:ext cx="551311"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4384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5663003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14332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3462872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28938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4742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170376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148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4" name="Footer Placeholder 3"/>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5" name="Slide Number Placeholder 4"/>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454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rPr>
              <a:t>
              </a:t>
            </a:r>
            <a:endParaRPr kumimoji="0" lang="en-US" sz="10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0237240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333600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443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Arial"/>
                <a:sym typeface="Arial"/>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Arial"/>
                <a:sym typeface="Arial"/>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62943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3944492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Arial"/>
                <a:sym typeface="Arial"/>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Arial"/>
                <a:sym typeface="Arial"/>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7944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mn-cs"/>
            </a:endParaRPr>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64413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28648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5/10/2019</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1000" b="0" i="0" u="none" strike="noStrike" kern="1200" cap="none" spc="0" normalizeH="0" baseline="0" noProof="0" smtClean="0">
                <a:ln>
                  <a:noFill/>
                </a:ln>
                <a:solidFill>
                  <a:prstClr val="white"/>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Garamond" panose="02020404030301010803"/>
              <a:ea typeface="+mn-ea"/>
              <a:cs typeface="+mn-cs"/>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73222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a:xfrm>
            <a:off x="2562579" y="5054602"/>
            <a:ext cx="5419813" cy="279400"/>
          </a:xfrm>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a:xfrm>
            <a:off x="9089757" y="5054602"/>
            <a:ext cx="551311" cy="279400"/>
          </a:xfrm>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963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3" name="Footer Placeholder 2"/>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4" name="Slide Number Placeholder 3"/>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spTree>
    <p:extLst>
      <p:ext uri="{BB962C8B-B14F-4D97-AF65-F5344CB8AC3E}">
        <p14:creationId xmlns:p14="http://schemas.microsoft.com/office/powerpoint/2010/main" val="4892550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10356392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5048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35245021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8" name="Footer Placeholder 7"/>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9" name="Slide Number Placeholder 8"/>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26534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4" name="Footer Placeholder 3"/>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5" name="Slide Number Placeholder 4"/>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58636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3" name="Footer Placeholder 2"/>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4" name="Slide Number Placeholder 3"/>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32259959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6045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r>
              <a:rPr lang="en-US" kern="1200">
                <a:solidFill>
                  <a:prstClr val="white"/>
                </a:solidFill>
                <a:ea typeface="+mn-ea"/>
                <a:cs typeface="+mn-cs"/>
              </a:rPr>
              <a:t>
              </a:t>
            </a:r>
            <a:endParaRPr lang="en-US" kern="1200" dirty="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1116540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7976546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228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defRPr/>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84932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45914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14313002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45393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9153" y="982132"/>
            <a:ext cx="9064979"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569158" y="3566160"/>
            <a:ext cx="9064973"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5" y="4470401"/>
            <a:ext cx="9064979"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6" y="3429000"/>
            <a:ext cx="880856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55998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69154" y="2490136"/>
            <a:ext cx="9064981"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1704622" y="2354670"/>
            <a:ext cx="88085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4019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5556" y="906874"/>
            <a:ext cx="2158573"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69157" y="906874"/>
            <a:ext cx="6554012"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8327349" y="906874"/>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3648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92903"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62579" y="1811864"/>
            <a:ext cx="7078488"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562579" y="3598328"/>
            <a:ext cx="7078488"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087223" y="5054602"/>
            <a:ext cx="897701" cy="279400"/>
          </a:xfrm>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a:xfrm>
            <a:off x="2562579" y="5054602"/>
            <a:ext cx="5419813" cy="279400"/>
          </a:xfrm>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a:xfrm>
            <a:off x="9089757" y="5054602"/>
            <a:ext cx="551311" cy="279400"/>
          </a:xfrm>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5" name="Straight Connector 14"/>
          <p:cNvCxnSpPr/>
          <p:nvPr/>
        </p:nvCxnSpPr>
        <p:spPr>
          <a:xfrm>
            <a:off x="2693101" y="3471329"/>
            <a:ext cx="68174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56480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177478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4620" y="1641413"/>
            <a:ext cx="8794045"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704620" y="3734860"/>
            <a:ext cx="8794045"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31" name="Straight Connector 30"/>
          <p:cNvCxnSpPr/>
          <p:nvPr/>
        </p:nvCxnSpPr>
        <p:spPr>
          <a:xfrm>
            <a:off x="1704622" y="3599392"/>
            <a:ext cx="879404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48031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4620" y="235626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9155" y="915338"/>
            <a:ext cx="9064979"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69155"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3536" y="2487168"/>
            <a:ext cx="445008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162137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defRPr/>
            </a:pPr>
            <a:fld id="{6742970B-D3F7-455B-B431-EE4D6888DE51}" type="datetimeFigureOut">
              <a:rPr lang="en-US" kern="1200" smtClean="0">
                <a:solidFill>
                  <a:prstClr val="white"/>
                </a:solidFill>
                <a:ea typeface="+mn-ea"/>
                <a:cs typeface="+mn-cs"/>
              </a:rPr>
              <a:pPr>
                <a:buClrTx/>
                <a:defRPr/>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defRPr/>
            </a:pPr>
            <a:r>
              <a:rPr lang="en-US" kern="1200">
                <a:solidFill>
                  <a:prstClr val="white"/>
                </a:solidFill>
                <a:ea typeface="+mn-ea"/>
                <a:cs typeface="+mn-cs"/>
              </a:rPr>
              <a:t>
              </a:t>
            </a:r>
            <a:endParaRPr lang="en-US" kern="1200" dirty="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defRPr/>
            </a:pPr>
            <a:fld id="{8EF05719-60C6-4F50-8ADE-5A9206F1B5F5}" type="slidenum">
              <a:rPr lang="en-US" kern="1200" smtClean="0">
                <a:solidFill>
                  <a:prstClr val="white"/>
                </a:solidFill>
                <a:ea typeface="+mn-ea"/>
                <a:cs typeface="+mn-cs"/>
              </a:rPr>
              <a:pPr>
                <a:buClrTx/>
                <a:defRPr/>
              </a:pPr>
              <a:t>‹#›</a:t>
            </a:fld>
            <a:endParaRPr lang="en-US" kern="1200">
              <a:solidFill>
                <a:prstClr val="white"/>
              </a:solidFill>
              <a:ea typeface="+mn-ea"/>
              <a:cs typeface="+mn-cs"/>
            </a:endParaRPr>
          </a:p>
        </p:txBody>
      </p:sp>
    </p:spTree>
    <p:extLst>
      <p:ext uri="{BB962C8B-B14F-4D97-AF65-F5344CB8AC3E}">
        <p14:creationId xmlns:p14="http://schemas.microsoft.com/office/powerpoint/2010/main" val="35379644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69157"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9157"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9109" y="2658533"/>
            <a:ext cx="44500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109" y="3243263"/>
            <a:ext cx="445008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8" name="Footer Placeholder 7"/>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9" name="Slide Number Placeholder 8"/>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41" name="Straight Connector 40"/>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5825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9154" y="915338"/>
            <a:ext cx="9064980"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4" name="Footer Placeholder 3"/>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5" name="Slide Number Placeholder 4"/>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4" name="Straight Connector 13"/>
          <p:cNvCxnSpPr/>
          <p:nvPr/>
        </p:nvCxnSpPr>
        <p:spPr>
          <a:xfrm>
            <a:off x="1704622" y="235467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798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3" name="Footer Placeholder 2"/>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4" name="Slide Number Placeholder 3"/>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16809783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388534"/>
            <a:ext cx="3382397"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93417" y="982133"/>
            <a:ext cx="514071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9153" y="3031065"/>
            <a:ext cx="3382397"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cxnSp>
        <p:nvCxnSpPr>
          <p:cNvPr id="16" name="Straight Connector 15"/>
          <p:cNvCxnSpPr/>
          <p:nvPr/>
        </p:nvCxnSpPr>
        <p:spPr>
          <a:xfrm>
            <a:off x="1704621" y="2912533"/>
            <a:ext cx="311145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69557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3" y="1883832"/>
            <a:ext cx="4842936"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910759" y="1032933"/>
            <a:ext cx="3905951"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4" y="3255432"/>
            <a:ext cx="4842935"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white"/>
                </a:solidFill>
                <a:ea typeface="+mn-ea"/>
                <a:cs typeface="+mn-cs"/>
              </a:rPr>
              <a:pPr>
                <a:buClrTx/>
              </a:pPr>
              <a:t>5/10/2019</a:t>
            </a:fld>
            <a:endParaRPr lang="en-US" kern="1200">
              <a:solidFill>
                <a:prstClr val="white"/>
              </a:solidFill>
              <a:ea typeface="+mn-ea"/>
              <a:cs typeface="+mn-cs"/>
            </a:endParaRPr>
          </a:p>
        </p:txBody>
      </p:sp>
      <p:sp>
        <p:nvSpPr>
          <p:cNvPr id="6" name="Footer Placeholder 5"/>
          <p:cNvSpPr>
            <a:spLocks noGrp="1"/>
          </p:cNvSpPr>
          <p:nvPr>
            <p:ph type="ftr" sz="quarter" idx="11"/>
          </p:nvPr>
        </p:nvSpPr>
        <p:spPr/>
        <p:txBody>
          <a:bodyPr/>
          <a:lstStyle/>
          <a:p>
            <a:pPr>
              <a:buClrTx/>
            </a:pPr>
            <a:r>
              <a:rPr lang="en-US" kern="1200">
                <a:solidFill>
                  <a:prstClr val="white"/>
                </a:solidFill>
                <a:ea typeface="+mn-ea"/>
                <a:cs typeface="+mn-cs"/>
              </a:rPr>
              <a:t>
              </a:t>
            </a:r>
            <a:endParaRPr lang="en-US" kern="1200" dirty="0">
              <a:solidFill>
                <a:prstClr val="white"/>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white"/>
                </a:solidFill>
                <a:ea typeface="+mn-ea"/>
                <a:cs typeface="+mn-cs"/>
              </a:rPr>
              <a:pPr>
                <a:buClrTx/>
              </a:pPr>
              <a:t>‹#›</a:t>
            </a:fld>
            <a:endParaRPr lang="en-US" kern="1200">
              <a:solidFill>
                <a:prstClr val="white"/>
              </a:solidFill>
              <a:ea typeface="+mn-ea"/>
              <a:cs typeface="+mn-cs"/>
            </a:endParaRPr>
          </a:p>
        </p:txBody>
      </p:sp>
    </p:spTree>
    <p:extLst>
      <p:ext uri="{BB962C8B-B14F-4D97-AF65-F5344CB8AC3E}">
        <p14:creationId xmlns:p14="http://schemas.microsoft.com/office/powerpoint/2010/main" val="9813582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4815415"/>
            <a:ext cx="9064979"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8347" y="1032934"/>
            <a:ext cx="9455309"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569155" y="5382153"/>
            <a:ext cx="9064979"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6" name="Footer Placeholder 5"/>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7" name="Slide Number Placeholder 6"/>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26937654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9155" y="906873"/>
            <a:ext cx="9064979"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4" y="4275666"/>
            <a:ext cx="9064981"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cxnSp>
        <p:nvCxnSpPr>
          <p:cNvPr id="15" name="Straight Connector 14"/>
          <p:cNvCxnSpPr/>
          <p:nvPr/>
        </p:nvCxnSpPr>
        <p:spPr>
          <a:xfrm>
            <a:off x="1704621" y="4140199"/>
            <a:ext cx="88085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42312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9111" y="982132"/>
            <a:ext cx="8533667"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3600" y="3352800"/>
            <a:ext cx="7857064"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569151" y="4343401"/>
            <a:ext cx="9064984"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
        <p:nvSpPr>
          <p:cNvPr id="14" name="TextBox 13"/>
          <p:cNvSpPr txBox="1"/>
          <p:nvPr/>
        </p:nvSpPr>
        <p:spPr>
          <a:xfrm>
            <a:off x="1133293" y="905362"/>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5" name="TextBox 14"/>
          <p:cNvSpPr txBox="1"/>
          <p:nvPr/>
        </p:nvSpPr>
        <p:spPr>
          <a:xfrm>
            <a:off x="10178005" y="2827870"/>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19" name="Straight Connector 18"/>
          <p:cNvCxnSpPr/>
          <p:nvPr/>
        </p:nvCxnSpPr>
        <p:spPr>
          <a:xfrm>
            <a:off x="1704622" y="4140199"/>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82759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9159" y="3308581"/>
            <a:ext cx="9064971"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569158" y="4777381"/>
            <a:ext cx="906497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16674373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9222" y="982132"/>
            <a:ext cx="8433557"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569158" y="3639312"/>
            <a:ext cx="9064973"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69154" y="4529667"/>
            <a:ext cx="9064981"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11"/>
          </p:nvPr>
        </p:nvSpPr>
        <p:spPr/>
        <p:txBody>
          <a:body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12"/>
          </p:nvPr>
        </p:nvSpPr>
        <p:spPr/>
        <p:txBody>
          <a:body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
        <p:nvSpPr>
          <p:cNvPr id="12" name="TextBox 11"/>
          <p:cNvSpPr txBox="1"/>
          <p:nvPr/>
        </p:nvSpPr>
        <p:spPr>
          <a:xfrm>
            <a:off x="1170747" y="89689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sp>
        <p:nvSpPr>
          <p:cNvPr id="13" name="TextBox 12"/>
          <p:cNvSpPr txBox="1"/>
          <p:nvPr/>
        </p:nvSpPr>
        <p:spPr>
          <a:xfrm>
            <a:off x="10199729" y="2607728"/>
            <a:ext cx="609759"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Garamond" panose="02020404030301010803"/>
                <a:ea typeface="+mn-ea"/>
                <a:cs typeface="+mn-cs"/>
              </a:rPr>
              <a:t>”</a:t>
            </a:r>
          </a:p>
        </p:txBody>
      </p:sp>
      <p:cxnSp>
        <p:nvCxnSpPr>
          <p:cNvPr id="26" name="Straight Connector 25"/>
          <p:cNvCxnSpPr/>
          <p:nvPr/>
        </p:nvCxnSpPr>
        <p:spPr>
          <a:xfrm>
            <a:off x="1704622" y="3429000"/>
            <a:ext cx="879404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7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theme" Target="../theme/theme10.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0" Type="http://schemas.openxmlformats.org/officeDocument/2006/relationships/image" Target="../media/image4.png"/><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10" Type="http://schemas.openxmlformats.org/officeDocument/2006/relationships/slideLayout" Target="../slideLayouts/slideLayout163.xml"/><Relationship Id="rId19" Type="http://schemas.openxmlformats.org/officeDocument/2006/relationships/image" Target="../media/image3.png"/><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theme" Target="../theme/theme11.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image" Target="../media/image4.png"/><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19" Type="http://schemas.openxmlformats.org/officeDocument/2006/relationships/image" Target="../media/image3.png"/><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4.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3.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4.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3.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image" Target="../media/image4.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image" Target="../media/image3.png"/><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theme" Target="../theme/theme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image" Target="../media/image4.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image" Target="../media/image3.png"/><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theme" Target="../theme/theme8.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image" Target="../media/image4.png"/><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19" Type="http://schemas.openxmlformats.org/officeDocument/2006/relationships/image" Target="../media/image3.png"/><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theme" Target="../theme/theme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image" Target="../media/image4.pn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image" Target="../media/image3.png"/><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221813522"/>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814812220"/>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Tree>
    <p:extLst>
      <p:ext uri="{BB962C8B-B14F-4D97-AF65-F5344CB8AC3E}">
        <p14:creationId xmlns:p14="http://schemas.microsoft.com/office/powerpoint/2010/main" val="3935583073"/>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1643223370"/>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3587911703"/>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6742970B-D3F7-455B-B431-EE4D6888DE51}" type="datetimeFigureOut">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5/10/2019</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8EF05719-60C6-4F50-8ADE-5A9206F1B5F5}" type="slidenum">
              <a:rPr kumimoji="0" lang="en-US" sz="1000" b="0" i="0" u="none" strike="noStrike" kern="1200" cap="none" spc="0" normalizeH="0" baseline="0" noProof="0" smtClean="0">
                <a:ln>
                  <a:noFill/>
                </a:ln>
                <a:solidFill>
                  <a:prstClr val="black">
                    <a:tint val="75000"/>
                  </a:prstClr>
                </a:solidFill>
                <a:effectLst/>
                <a:uLnTx/>
                <a:uFillTx/>
                <a:latin typeface="Garamond" panose="02020404030301010803"/>
                <a:ea typeface="+mn-ea"/>
                <a:cs typeface="Arial"/>
                <a:sym typeface="Arial"/>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Garamond" panose="02020404030301010803"/>
              <a:ea typeface="+mn-ea"/>
              <a:cs typeface="Arial"/>
              <a:sym typeface="Arial"/>
            </a:endParaRPr>
          </a:p>
        </p:txBody>
      </p:sp>
    </p:spTree>
    <p:extLst>
      <p:ext uri="{BB962C8B-B14F-4D97-AF65-F5344CB8AC3E}">
        <p14:creationId xmlns:p14="http://schemas.microsoft.com/office/powerpoint/2010/main" val="3938544613"/>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buClrTx/>
            </a:pPr>
            <a:fld id="{6742970B-D3F7-455B-B431-EE4D6888DE51}" type="datetimeFigureOut">
              <a:rPr lang="en-US" kern="1200" smtClean="0">
                <a:solidFill>
                  <a:prstClr val="black">
                    <a:tint val="75000"/>
                  </a:prstClr>
                </a:solidFill>
                <a:ea typeface="+mn-ea"/>
                <a:cs typeface="+mn-cs"/>
              </a:rPr>
              <a:pPr defTabSz="457200">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buClrTx/>
            </a:pPr>
            <a:fld id="{8EF05719-60C6-4F50-8ADE-5A9206F1B5F5}" type="slidenum">
              <a:rPr lang="en-US" kern="1200" smtClean="0">
                <a:solidFill>
                  <a:prstClr val="black">
                    <a:tint val="75000"/>
                  </a:prstClr>
                </a:solidFill>
                <a:ea typeface="+mn-ea"/>
                <a:cs typeface="+mn-cs"/>
              </a:rPr>
              <a:pPr defTabSz="457200">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2510747946"/>
      </p:ext>
    </p:extLst>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1361659819"/>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4002917021"/>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defRPr/>
            </a:pPr>
            <a:fld id="{6742970B-D3F7-455B-B431-EE4D6888DE51}" type="datetimeFigureOut">
              <a:rPr lang="en-US" kern="1200" smtClean="0">
                <a:solidFill>
                  <a:prstClr val="black">
                    <a:tint val="75000"/>
                  </a:prstClr>
                </a:solidFill>
                <a:ea typeface="+mn-ea"/>
                <a:cs typeface="+mn-cs"/>
              </a:rPr>
              <a:pPr>
                <a:buClrTx/>
                <a:defRPr/>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buClrTx/>
              <a:defRPr/>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defRPr/>
            </a:pPr>
            <a:fld id="{8EF05719-60C6-4F50-8ADE-5A9206F1B5F5}" type="slidenum">
              <a:rPr lang="en-US" kern="1200" smtClean="0">
                <a:solidFill>
                  <a:prstClr val="black">
                    <a:tint val="75000"/>
                  </a:prstClr>
                </a:solidFill>
                <a:ea typeface="+mn-ea"/>
                <a:cs typeface="+mn-cs"/>
              </a:rPr>
              <a:pPr>
                <a:buClrTx/>
                <a:defRPr/>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2928273130"/>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1" y="0"/>
            <a:ext cx="12203289"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9155" y="915338"/>
            <a:ext cx="9064979"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9154" y="2490136"/>
            <a:ext cx="9064981"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75561" y="5960533"/>
            <a:ext cx="1531044"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pPr>
            <a:fld id="{6742970B-D3F7-455B-B431-EE4D6888DE51}" type="datetimeFigureOut">
              <a:rPr lang="en-US" kern="1200" smtClean="0">
                <a:solidFill>
                  <a:prstClr val="black">
                    <a:tint val="75000"/>
                  </a:prstClr>
                </a:solidFill>
                <a:ea typeface="+mn-ea"/>
                <a:cs typeface="+mn-cs"/>
              </a:rPr>
              <a:pPr>
                <a:buClrTx/>
              </a:pPr>
              <a:t>5/10/2019</a:t>
            </a:fld>
            <a:endParaRPr lang="en-US" kern="1200" dirty="0">
              <a:solidFill>
                <a:prstClr val="black">
                  <a:tint val="75000"/>
                </a:prstClr>
              </a:solidFill>
              <a:ea typeface="+mn-ea"/>
              <a:cs typeface="+mn-cs"/>
            </a:endParaRPr>
          </a:p>
        </p:txBody>
      </p:sp>
      <p:sp>
        <p:nvSpPr>
          <p:cNvPr id="5" name="Footer Placeholder 4"/>
          <p:cNvSpPr>
            <a:spLocks noGrp="1"/>
          </p:cNvSpPr>
          <p:nvPr>
            <p:ph type="ftr" sz="quarter" idx="3"/>
          </p:nvPr>
        </p:nvSpPr>
        <p:spPr>
          <a:xfrm>
            <a:off x="1569154" y="5960533"/>
            <a:ext cx="680622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buClrTx/>
            </a:pPr>
            <a:endParaRPr lang="en-US" kern="1200" dirty="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10106788" y="5960533"/>
            <a:ext cx="52734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pPr>
            <a:fld id="{8EF05719-60C6-4F50-8ADE-5A9206F1B5F5}" type="slidenum">
              <a:rPr lang="en-US" kern="1200" smtClean="0">
                <a:solidFill>
                  <a:prstClr val="black">
                    <a:tint val="75000"/>
                  </a:prstClr>
                </a:solidFill>
                <a:ea typeface="+mn-ea"/>
                <a:cs typeface="+mn-cs"/>
              </a:rPr>
              <a:pPr>
                <a:buClrTx/>
              </a:pPr>
              <a:t>‹#›</a:t>
            </a:fld>
            <a:endParaRPr lang="en-US" kern="1200" dirty="0">
              <a:solidFill>
                <a:prstClr val="black">
                  <a:tint val="75000"/>
                </a:prstClr>
              </a:solidFill>
              <a:ea typeface="+mn-ea"/>
              <a:cs typeface="+mn-cs"/>
            </a:endParaRPr>
          </a:p>
        </p:txBody>
      </p:sp>
    </p:spTree>
    <p:extLst>
      <p:ext uri="{BB962C8B-B14F-4D97-AF65-F5344CB8AC3E}">
        <p14:creationId xmlns:p14="http://schemas.microsoft.com/office/powerpoint/2010/main" val="2121957001"/>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dhgate.com/product/men-s-thick-coats-winter-warm-male-jackets/458864192.html" TargetMode="External"/><Relationship Id="rId13" Type="http://schemas.openxmlformats.org/officeDocument/2006/relationships/image" Target="../media/image12.jpeg"/><Relationship Id="rId3" Type="http://schemas.openxmlformats.org/officeDocument/2006/relationships/hyperlink" Target="http://www.khensanitravel.co.za/" TargetMode="External"/><Relationship Id="rId7" Type="http://schemas.openxmlformats.org/officeDocument/2006/relationships/image" Target="../media/image9.png"/><Relationship Id="rId12" Type="http://schemas.openxmlformats.org/officeDocument/2006/relationships/hyperlink" Target="https://parisiangentleman.co.uk/2011/02/23/hugos-recommendations-part-2-rtw-sui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1.jpeg"/><Relationship Id="rId5" Type="http://schemas.openxmlformats.org/officeDocument/2006/relationships/hyperlink" Target="https://support.google.com/legal/answer/3463239?sa=X&amp;ved=2ahUKEwjqlvbUyYHhAhUomeAKHSv6DbEQlZ0DegQIARAB" TargetMode="External"/><Relationship Id="rId15" Type="http://schemas.openxmlformats.org/officeDocument/2006/relationships/image" Target="../media/image13.jpeg"/><Relationship Id="rId10" Type="http://schemas.openxmlformats.org/officeDocument/2006/relationships/hyperlink" Target="https://www.colourbox.com/image/three-pairs-of-shoes-isolated-on-the-white-image-2272173" TargetMode="External"/><Relationship Id="rId4" Type="http://schemas.openxmlformats.org/officeDocument/2006/relationships/image" Target="../media/image7.jpeg"/><Relationship Id="rId9" Type="http://schemas.openxmlformats.org/officeDocument/2006/relationships/image" Target="../media/image10.jpeg"/><Relationship Id="rId14" Type="http://schemas.openxmlformats.org/officeDocument/2006/relationships/hyperlink" Target="http://www.buyfree.in/in/p/5-pair-of-JEANS-/66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63.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9.xml"/><Relationship Id="rId5" Type="http://schemas.openxmlformats.org/officeDocument/2006/relationships/image" Target="../media/image14.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2.xml"/><Relationship Id="rId5" Type="http://schemas.openxmlformats.org/officeDocument/2006/relationships/image" Target="../media/image15.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6.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47800"/>
            <a:ext cx="8229600" cy="1524000"/>
          </a:xfrm>
        </p:spPr>
        <p:txBody>
          <a:bodyPr>
            <a:normAutofit/>
          </a:bodyPr>
          <a:lstStyle/>
          <a:p>
            <a:pPr algn="ctr"/>
            <a:endParaRPr lang="en-US" sz="4800" dirty="0"/>
          </a:p>
        </p:txBody>
      </p:sp>
      <p:pic>
        <p:nvPicPr>
          <p:cNvPr id="4"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12" y="349270"/>
            <a:ext cx="11270776" cy="5673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77671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CC0000"/>
                </a:solidFill>
                <a:effectLst/>
                <a:latin typeface="Arial" panose="020B0604020202020204" pitchFamily="34" charset="0"/>
              </a:rPr>
              <a:t>370 × 325Images may be subject to copyright.</a:t>
            </a: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rgbClr val="CC0000"/>
                </a:solidFill>
                <a:effectLst/>
                <a:latin typeface="Arial" panose="020B0604020202020204" pitchFamily="34" charset="0"/>
                <a:hlinkClick r:id="rId5"/>
              </a:rPr>
              <a:t>Learn More</a:t>
            </a:r>
            <a:r>
              <a:rPr kumimoji="0" lang="en-US" altLang="en-US" sz="1800" b="0" i="0" u="none" strike="noStrike" cap="none" normalizeH="0" baseline="0">
                <a:ln>
                  <a:noFill/>
                </a:ln>
                <a:solidFill>
                  <a:srgbClr val="000000"/>
                </a:solidFill>
                <a:effectLst/>
                <a:latin typeface="Arial" panose="020B0604020202020204" pitchFamily="34" charset="0"/>
              </a:rPr>
              <a:t>Image credits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22845"/>
            <a:ext cx="12192000" cy="835155"/>
          </a:xfrm>
          <a:prstGeom prst="rect">
            <a:avLst/>
          </a:prstGeom>
        </p:spPr>
      </p:pic>
      <p:pic>
        <p:nvPicPr>
          <p:cNvPr id="9" name="Picture 8"/>
          <p:cNvPicPr>
            <a:picLocks noChangeAspect="1"/>
          </p:cNvPicPr>
          <p:nvPr/>
        </p:nvPicPr>
        <p:blipFill rotWithShape="1">
          <a:blip r:embed="rId7"/>
          <a:srcRect l="12865" t="6009" r="39870" b="22504"/>
          <a:stretch/>
        </p:blipFill>
        <p:spPr>
          <a:xfrm>
            <a:off x="210589" y="6035040"/>
            <a:ext cx="1107374" cy="822962"/>
          </a:xfrm>
          <a:prstGeom prst="rect">
            <a:avLst/>
          </a:prstGeom>
        </p:spPr>
      </p:pic>
      <p:pic>
        <p:nvPicPr>
          <p:cNvPr id="1026" name="Picture 2" descr="Image result for 2 male jacket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01938">
            <a:off x="8128697" y="3344462"/>
            <a:ext cx="2851436" cy="19369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airs of shoes">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026061">
            <a:off x="4856620" y="911497"/>
            <a:ext cx="3156738" cy="20989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2 suits">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887731">
            <a:off x="4876296" y="3220846"/>
            <a:ext cx="3363365" cy="20231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665473">
            <a:off x="8075957" y="978187"/>
            <a:ext cx="3038806" cy="219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12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1524000" y="590816"/>
            <a:ext cx="9144000" cy="838200"/>
          </a:xfrm>
        </p:spPr>
        <p:txBody>
          <a:bodyPr>
            <a:normAutofit/>
          </a:bodyPr>
          <a:lstStyle/>
          <a:p>
            <a:r>
              <a:rPr lang="en-US" dirty="0">
                <a:solidFill>
                  <a:schemeClr val="bg1"/>
                </a:solidFill>
              </a:rPr>
              <a:t>Business Model</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444672979"/>
              </p:ext>
            </p:extLst>
          </p:nvPr>
        </p:nvGraphicFramePr>
        <p:xfrm>
          <a:off x="6553197" y="1429014"/>
          <a:ext cx="4114802" cy="4200638"/>
        </p:xfrm>
        <a:graphic>
          <a:graphicData uri="http://schemas.openxmlformats.org/drawingml/2006/table">
            <a:tbl>
              <a:tblPr firstRow="1" bandRow="1">
                <a:tableStyleId>{073A0DAA-6AF3-43AB-8588-CEC1D06C72B9}</a:tableStyleId>
              </a:tblPr>
              <a:tblGrid>
                <a:gridCol w="2057401">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tblGrid>
              <a:tr h="39258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j-lt"/>
                        </a:rPr>
                        <a:t>Description</a:t>
                      </a:r>
                      <a:r>
                        <a:rPr lang="en-US" sz="1400" b="1" baseline="0" dirty="0">
                          <a:latin typeface="+mj-lt"/>
                        </a:rPr>
                        <a:t> of Expenses</a:t>
                      </a:r>
                      <a:endParaRPr lang="en-US" sz="1400"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c hMerge="1">
                  <a:txBody>
                    <a:bodyPr/>
                    <a:lstStyle/>
                    <a:p>
                      <a:pPr algn="ctr"/>
                      <a:endParaRPr lang="en-US" sz="1600" b="1" dirty="0"/>
                    </a:p>
                  </a:txBody>
                  <a:tcPr/>
                </a:tc>
                <a:extLst>
                  <a:ext uri="{0D108BD9-81ED-4DB2-BD59-A6C34878D82A}">
                    <a16:rowId xmlns:a16="http://schemas.microsoft.com/office/drawing/2014/main" val="10000"/>
                  </a:ext>
                </a:extLst>
              </a:tr>
              <a:tr h="667391">
                <a:tc>
                  <a:txBody>
                    <a:bodyPr/>
                    <a:lstStyle/>
                    <a:p>
                      <a:pPr algn="ctr"/>
                      <a:r>
                        <a:rPr lang="en-US" sz="1400" b="1" dirty="0">
                          <a:latin typeface="+mj-lt"/>
                        </a:rPr>
                        <a:t>Variable Material Expenses</a:t>
                      </a:r>
                    </a:p>
                  </a:txBody>
                  <a:tcPr>
                    <a:lnL w="12700" cap="flat" cmpd="sng" algn="ctr">
                      <a:solidFill>
                        <a:schemeClr val="tx1"/>
                      </a:solidFill>
                      <a:prstDash val="solid"/>
                      <a:round/>
                      <a:headEnd type="none" w="med" len="med"/>
                      <a:tailEnd type="none" w="med" len="med"/>
                    </a:lnL>
                  </a:tcPr>
                </a:tc>
                <a:tc>
                  <a:txBody>
                    <a:bodyPr/>
                    <a:lstStyle/>
                    <a:p>
                      <a:pPr algn="ctr"/>
                      <a:r>
                        <a:rPr lang="en-US" sz="1400" b="1" dirty="0">
                          <a:latin typeface="+mj-lt"/>
                        </a:rPr>
                        <a:t>Total:  $0.00</a:t>
                      </a:r>
                    </a:p>
                    <a:p>
                      <a:pPr algn="ctr"/>
                      <a:endParaRPr lang="en-US" sz="1400" b="1" dirty="0">
                        <a:latin typeface="+mj-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92583">
                <a:tc>
                  <a:txBody>
                    <a:bodyPr/>
                    <a:lstStyle/>
                    <a:p>
                      <a:pPr algn="ctr"/>
                      <a:endParaRPr lang="en-US" sz="1400" b="1"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400" b="1" dirty="0">
                        <a:latin typeface="+mj-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7395358"/>
                  </a:ext>
                </a:extLst>
              </a:tr>
              <a:tr h="392583">
                <a:tc>
                  <a:txBody>
                    <a:bodyPr/>
                    <a:lstStyle/>
                    <a:p>
                      <a:pPr algn="ctr"/>
                      <a:r>
                        <a:rPr lang="en-US" sz="1400" b="1" dirty="0">
                          <a:latin typeface="+mj-lt"/>
                        </a:rPr>
                        <a:t>Fixed Expenses</a:t>
                      </a:r>
                    </a:p>
                  </a:txBody>
                  <a:tcPr>
                    <a:lnL w="12700" cap="flat" cmpd="sng" algn="ctr">
                      <a:solidFill>
                        <a:schemeClr val="tx1"/>
                      </a:solidFill>
                      <a:prstDash val="solid"/>
                      <a:round/>
                      <a:headEnd type="none" w="med" len="med"/>
                      <a:tailEnd type="none" w="med" len="med"/>
                    </a:lnL>
                  </a:tcPr>
                </a:tc>
                <a:tc>
                  <a:txBody>
                    <a:bodyPr/>
                    <a:lstStyle/>
                    <a:p>
                      <a:pPr algn="ctr"/>
                      <a:r>
                        <a:rPr lang="en-US" sz="1400" b="1" dirty="0">
                          <a:latin typeface="+mj-lt"/>
                        </a:rPr>
                        <a:t>Total:  $1515.40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92583">
                <a:tc>
                  <a:txBody>
                    <a:bodyPr/>
                    <a:lstStyle/>
                    <a:p>
                      <a:pPr algn="ctr"/>
                      <a:r>
                        <a:rPr lang="en-US" sz="1400" b="0" dirty="0">
                          <a:latin typeface="+mj-lt"/>
                        </a:rPr>
                        <a:t>Item</a:t>
                      </a:r>
                    </a:p>
                  </a:txBody>
                  <a:tcPr>
                    <a:lnL w="12700" cap="flat" cmpd="sng" algn="ctr">
                      <a:solidFill>
                        <a:schemeClr val="tx1"/>
                      </a:solidFill>
                      <a:prstDash val="solid"/>
                      <a:round/>
                      <a:headEnd type="none" w="med" len="med"/>
                      <a:tailEnd type="none" w="med" len="med"/>
                    </a:lnL>
                    <a:solidFill>
                      <a:schemeClr val="tx1">
                        <a:lumMod val="95000"/>
                      </a:schemeClr>
                    </a:solidFill>
                  </a:tcPr>
                </a:tc>
                <a:tc>
                  <a:txBody>
                    <a:bodyPr/>
                    <a:lstStyle/>
                    <a:p>
                      <a:pPr algn="ctr"/>
                      <a:r>
                        <a:rPr lang="en-US" sz="1400" b="0" dirty="0">
                          <a:latin typeface="+mj-lt"/>
                        </a:rPr>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92583">
                <a:tc>
                  <a:txBody>
                    <a:bodyPr/>
                    <a:lstStyle/>
                    <a:p>
                      <a:pPr algn="ctr"/>
                      <a:r>
                        <a:rPr lang="en-US" sz="1400" b="0" dirty="0">
                          <a:latin typeface="+mj-lt"/>
                        </a:rPr>
                        <a:t>Rent/Utilities</a:t>
                      </a:r>
                    </a:p>
                  </a:txBody>
                  <a:tcPr>
                    <a:lnL w="12700" cap="flat" cmpd="sng" algn="ctr">
                      <a:solidFill>
                        <a:schemeClr val="tx1"/>
                      </a:solidFill>
                      <a:prstDash val="solid"/>
                      <a:round/>
                      <a:headEnd type="none" w="med" len="med"/>
                      <a:tailEnd type="none" w="med" len="med"/>
                    </a:lnL>
                  </a:tcPr>
                </a:tc>
                <a:tc>
                  <a:txBody>
                    <a:bodyPr/>
                    <a:lstStyle/>
                    <a:p>
                      <a:pPr algn="ctr"/>
                      <a:r>
                        <a:rPr lang="en-US" sz="1400" b="1" dirty="0">
                          <a:latin typeface="+mj-lt"/>
                        </a:rPr>
                        <a:t>$150.00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92583">
                <a:tc>
                  <a:txBody>
                    <a:bodyPr/>
                    <a:lstStyle/>
                    <a:p>
                      <a:pPr algn="ctr"/>
                      <a:r>
                        <a:rPr lang="en-US" sz="1400" b="0" dirty="0">
                          <a:latin typeface="+mj-lt"/>
                        </a:rPr>
                        <a:t>Advertising</a:t>
                      </a:r>
                    </a:p>
                  </a:txBody>
                  <a:tcPr>
                    <a:lnL w="12700" cap="flat" cmpd="sng" algn="ctr">
                      <a:solidFill>
                        <a:schemeClr val="tx1"/>
                      </a:solidFill>
                      <a:prstDash val="solid"/>
                      <a:round/>
                      <a:headEnd type="none" w="med" len="med"/>
                      <a:tailEnd type="none" w="med" len="med"/>
                    </a:lnL>
                  </a:tcPr>
                </a:tc>
                <a:tc>
                  <a:txBody>
                    <a:bodyPr/>
                    <a:lstStyle/>
                    <a:p>
                      <a:pPr algn="ctr"/>
                      <a:r>
                        <a:rPr lang="en-US" sz="1400" b="1" dirty="0">
                          <a:latin typeface="+mj-lt"/>
                        </a:rPr>
                        <a:t>$100.00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92583">
                <a:tc>
                  <a:txBody>
                    <a:bodyPr/>
                    <a:lstStyle/>
                    <a:p>
                      <a:pPr algn="ctr"/>
                      <a:r>
                        <a:rPr lang="en-US" sz="1400" b="0" dirty="0">
                          <a:latin typeface="+mj-lt"/>
                        </a:rPr>
                        <a:t>Depreciation</a:t>
                      </a:r>
                    </a:p>
                  </a:txBody>
                  <a:tcPr>
                    <a:lnL w="12700" cap="flat" cmpd="sng" algn="ctr">
                      <a:solidFill>
                        <a:schemeClr val="tx1"/>
                      </a:solidFill>
                      <a:prstDash val="solid"/>
                      <a:round/>
                      <a:headEnd type="none" w="med" len="med"/>
                      <a:tailEnd type="none" w="med" len="med"/>
                    </a:lnL>
                  </a:tcPr>
                </a:tc>
                <a:tc>
                  <a:txBody>
                    <a:bodyPr/>
                    <a:lstStyle/>
                    <a:p>
                      <a:pPr algn="ctr"/>
                      <a:r>
                        <a:rPr lang="en-US" sz="1400" b="1" dirty="0">
                          <a:latin typeface="+mj-lt"/>
                        </a:rPr>
                        <a:t>$125.00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392583">
                <a:tc>
                  <a:txBody>
                    <a:bodyPr/>
                    <a:lstStyle/>
                    <a:p>
                      <a:pPr algn="ctr"/>
                      <a:r>
                        <a:rPr lang="en-US" sz="1400" b="0" dirty="0">
                          <a:latin typeface="+mj-lt"/>
                        </a:rPr>
                        <a:t>Update</a:t>
                      </a:r>
                    </a:p>
                  </a:txBody>
                  <a:tcPr>
                    <a:lnL w="12700" cap="flat" cmpd="sng" algn="ctr">
                      <a:solidFill>
                        <a:schemeClr val="tx1"/>
                      </a:solidFill>
                      <a:prstDash val="solid"/>
                      <a:round/>
                      <a:headEnd type="none" w="med" len="med"/>
                      <a:tailEnd type="none" w="med" len="med"/>
                    </a:lnL>
                  </a:tcPr>
                </a:tc>
                <a:tc>
                  <a:txBody>
                    <a:bodyPr/>
                    <a:lstStyle/>
                    <a:p>
                      <a:pPr algn="ctr"/>
                      <a:r>
                        <a:rPr lang="en-US" sz="1400" b="1" dirty="0">
                          <a:latin typeface="+mj-lt"/>
                        </a:rPr>
                        <a:t>$40.40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392583">
                <a:tc>
                  <a:txBody>
                    <a:bodyPr/>
                    <a:lstStyle/>
                    <a:p>
                      <a:pPr algn="ctr"/>
                      <a:r>
                        <a:rPr lang="en-US" sz="1400" b="0" dirty="0">
                          <a:latin typeface="+mj-lt"/>
                        </a:rPr>
                        <a:t>Salary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b="1" dirty="0">
                          <a:latin typeface="+mj-lt"/>
                        </a:rPr>
                        <a:t>$1,100.00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010002"/>
                  </a:ext>
                </a:extLst>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2613226528"/>
              </p:ext>
            </p:extLst>
          </p:nvPr>
        </p:nvGraphicFramePr>
        <p:xfrm>
          <a:off x="1405720" y="2434856"/>
          <a:ext cx="5033179" cy="2016112"/>
        </p:xfrm>
        <a:graphic>
          <a:graphicData uri="http://schemas.openxmlformats.org/drawingml/2006/table">
            <a:tbl>
              <a:tblPr/>
              <a:tblGrid>
                <a:gridCol w="2852134">
                  <a:extLst>
                    <a:ext uri="{9D8B030D-6E8A-4147-A177-3AD203B41FA5}">
                      <a16:colId xmlns:a16="http://schemas.microsoft.com/office/drawing/2014/main" val="20000"/>
                    </a:ext>
                  </a:extLst>
                </a:gridCol>
                <a:gridCol w="1006636">
                  <a:extLst>
                    <a:ext uri="{9D8B030D-6E8A-4147-A177-3AD203B41FA5}">
                      <a16:colId xmlns:a16="http://schemas.microsoft.com/office/drawing/2014/main" val="20001"/>
                    </a:ext>
                  </a:extLst>
                </a:gridCol>
                <a:gridCol w="1174409">
                  <a:extLst>
                    <a:ext uri="{9D8B030D-6E8A-4147-A177-3AD203B41FA5}">
                      <a16:colId xmlns:a16="http://schemas.microsoft.com/office/drawing/2014/main" val="20002"/>
                    </a:ext>
                  </a:extLst>
                </a:gridCol>
              </a:tblGrid>
              <a:tr h="274320">
                <a:tc gridSpan="3">
                  <a:txBody>
                    <a:bodyPr/>
                    <a:lstStyle/>
                    <a:p>
                      <a:pPr marL="0" marR="0" algn="ctr">
                        <a:spcBef>
                          <a:spcPts val="0"/>
                        </a:spcBef>
                        <a:spcAft>
                          <a:spcPts val="0"/>
                        </a:spcAft>
                      </a:pPr>
                      <a:r>
                        <a:rPr lang="en-US" sz="1400" b="1" dirty="0">
                          <a:solidFill>
                            <a:schemeClr val="tx1"/>
                          </a:solidFill>
                          <a:latin typeface="+mj-lt"/>
                          <a:ea typeface="Arial" charset="0"/>
                          <a:cs typeface="Arial" charset="0"/>
                        </a:rPr>
                        <a:t>Economics</a:t>
                      </a:r>
                      <a:r>
                        <a:rPr lang="en-US" sz="1400" b="1" baseline="0" dirty="0">
                          <a:solidFill>
                            <a:schemeClr val="tx1"/>
                          </a:solidFill>
                          <a:latin typeface="+mj-lt"/>
                          <a:ea typeface="Arial" charset="0"/>
                          <a:cs typeface="Arial" charset="0"/>
                        </a:rPr>
                        <a:t> of One Unit</a:t>
                      </a:r>
                      <a:endParaRPr lang="en-US" sz="1400" b="1" dirty="0">
                        <a:solidFill>
                          <a:schemeClr val="tx1"/>
                        </a:solidFill>
                        <a:latin typeface="+mj-lt"/>
                        <a:ea typeface="Arial" charset="0"/>
                        <a:cs typeface="Arial" charset="0"/>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2"/>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81318">
                <a:tc>
                  <a:txBody>
                    <a:bodyPr/>
                    <a:lstStyle/>
                    <a:p>
                      <a:pPr marL="0" marR="0">
                        <a:spcBef>
                          <a:spcPts val="0"/>
                        </a:spcBef>
                        <a:spcAft>
                          <a:spcPts val="0"/>
                        </a:spcAft>
                      </a:pPr>
                      <a:r>
                        <a:rPr lang="en-US" sz="1400" b="1" dirty="0">
                          <a:solidFill>
                            <a:schemeClr val="bg1"/>
                          </a:solidFill>
                          <a:latin typeface="+mj-lt"/>
                          <a:ea typeface="Arial" charset="0"/>
                          <a:cs typeface="Arial" charset="0"/>
                        </a:rPr>
                        <a:t>Selling Price</a:t>
                      </a:r>
                      <a:endParaRPr lang="en-US" sz="1400" dirty="0">
                        <a:solidFill>
                          <a:schemeClr val="bg1"/>
                        </a:solidFill>
                        <a:latin typeface="+mj-lt"/>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tx1">
                        <a:lumMod val="85000"/>
                      </a:schemeClr>
                    </a:solidFill>
                  </a:tcPr>
                </a:tc>
                <a:tc>
                  <a:txBody>
                    <a:bodyPr/>
                    <a:lstStyle/>
                    <a:p>
                      <a:endParaRPr lang="en-US" sz="1400" dirty="0">
                        <a:solidFill>
                          <a:schemeClr val="bg1"/>
                        </a:solidFill>
                        <a:latin typeface="Arial" charset="0"/>
                        <a:ea typeface="Arial" charset="0"/>
                        <a:cs typeface="Arial" charset="0"/>
                      </a:endParaRPr>
                    </a:p>
                  </a:txBody>
                  <a:tcPr marL="45085" marR="45085" marT="11430" marB="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r"/>
                      <a:r>
                        <a:rPr lang="en-US" sz="1400" b="1" dirty="0">
                          <a:solidFill>
                            <a:schemeClr val="bg1"/>
                          </a:solidFill>
                          <a:latin typeface="+mj-lt"/>
                          <a:ea typeface="Arial" charset="0"/>
                          <a:cs typeface="Arial" charset="0"/>
                        </a:rPr>
                        <a:t>$1.99</a:t>
                      </a:r>
                    </a:p>
                  </a:txBody>
                  <a:tcPr marL="45085" marR="45085" marT="1143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1"/>
                  </a:ext>
                </a:extLst>
              </a:tr>
              <a:tr h="301612">
                <a:tc>
                  <a:txBody>
                    <a:bodyPr/>
                    <a:lstStyle/>
                    <a:p>
                      <a:pPr marL="0" marR="0">
                        <a:spcBef>
                          <a:spcPts val="0"/>
                        </a:spcBef>
                        <a:spcAft>
                          <a:spcPts val="0"/>
                        </a:spcAft>
                      </a:pPr>
                      <a:r>
                        <a:rPr lang="en-US" sz="1400" dirty="0">
                          <a:solidFill>
                            <a:schemeClr val="bg1"/>
                          </a:solidFill>
                          <a:latin typeface="+mj-lt"/>
                          <a:ea typeface="Arial" charset="0"/>
                          <a:cs typeface="Arial" charset="0"/>
                        </a:rPr>
                        <a:t>      Cost of var.</a:t>
                      </a:r>
                      <a:r>
                        <a:rPr lang="en-US" sz="1400" baseline="0" dirty="0">
                          <a:solidFill>
                            <a:schemeClr val="bg1"/>
                          </a:solidFill>
                          <a:latin typeface="+mj-lt"/>
                          <a:ea typeface="Arial" charset="0"/>
                          <a:cs typeface="Arial" charset="0"/>
                        </a:rPr>
                        <a:t> </a:t>
                      </a:r>
                      <a:r>
                        <a:rPr lang="en-US" sz="1400" dirty="0">
                          <a:solidFill>
                            <a:schemeClr val="bg1"/>
                          </a:solidFill>
                          <a:latin typeface="+mj-lt"/>
                          <a:ea typeface="Arial" charset="0"/>
                          <a:cs typeface="Arial" charset="0"/>
                        </a:rPr>
                        <a:t>materials</a:t>
                      </a:r>
                      <a:r>
                        <a:rPr lang="en-US" sz="1400" baseline="0" dirty="0">
                          <a:solidFill>
                            <a:schemeClr val="bg1"/>
                          </a:solidFill>
                          <a:latin typeface="+mj-lt"/>
                          <a:ea typeface="Arial" charset="0"/>
                          <a:cs typeface="Arial" charset="0"/>
                        </a:rPr>
                        <a:t> exp.</a:t>
                      </a:r>
                      <a:endParaRPr lang="en-US" sz="1400" dirty="0">
                        <a:solidFill>
                          <a:schemeClr val="bg1"/>
                        </a:solidFill>
                        <a:latin typeface="+mj-lt"/>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tx1">
                        <a:lumMod val="85000"/>
                      </a:schemeClr>
                    </a:solidFill>
                  </a:tcPr>
                </a:tc>
                <a:tc>
                  <a:txBody>
                    <a:bodyPr/>
                    <a:lstStyle/>
                    <a:p>
                      <a:pPr marL="0" marR="0" algn="r">
                        <a:spcBef>
                          <a:spcPts val="0"/>
                        </a:spcBef>
                        <a:spcAft>
                          <a:spcPts val="0"/>
                        </a:spcAft>
                      </a:pPr>
                      <a:r>
                        <a:rPr lang="en-US" sz="1400" dirty="0">
                          <a:solidFill>
                            <a:schemeClr val="bg1"/>
                          </a:solidFill>
                          <a:latin typeface="+mj-lt"/>
                          <a:ea typeface="Arial" charset="0"/>
                          <a:cs typeface="Arial" charset="0"/>
                        </a:rPr>
                        <a:t>$0.00</a:t>
                      </a:r>
                    </a:p>
                  </a:txBody>
                  <a:tcPr marL="45085" marR="45085" marT="114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tx1">
                        <a:lumMod val="85000"/>
                      </a:schemeClr>
                    </a:solidFill>
                  </a:tcPr>
                </a:tc>
                <a:tc>
                  <a:txBody>
                    <a:bodyPr/>
                    <a:lstStyle/>
                    <a:p>
                      <a:endParaRPr lang="en-US" sz="1400" dirty="0">
                        <a:solidFill>
                          <a:schemeClr val="bg1"/>
                        </a:solidFill>
                        <a:latin typeface="+mj-lt"/>
                        <a:ea typeface="Arial" charset="0"/>
                        <a:cs typeface="Arial" charset="0"/>
                      </a:endParaRPr>
                    </a:p>
                  </a:txBody>
                  <a:tcPr marL="45085" marR="45085" marT="1143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2"/>
                  </a:ext>
                </a:extLst>
              </a:tr>
              <a:tr h="281318">
                <a:tc>
                  <a:txBody>
                    <a:bodyPr/>
                    <a:lstStyle/>
                    <a:p>
                      <a:pPr marL="0" marR="0">
                        <a:spcBef>
                          <a:spcPts val="0"/>
                        </a:spcBef>
                        <a:spcAft>
                          <a:spcPts val="0"/>
                        </a:spcAft>
                      </a:pPr>
                      <a:r>
                        <a:rPr lang="en-US" sz="1400" dirty="0">
                          <a:solidFill>
                            <a:schemeClr val="bg1"/>
                          </a:solidFill>
                          <a:latin typeface="+mj-lt"/>
                          <a:ea typeface="Arial" charset="0"/>
                          <a:cs typeface="Arial" charset="0"/>
                        </a:rPr>
                        <a:t>      Cost</a:t>
                      </a:r>
                      <a:r>
                        <a:rPr lang="en-US" sz="1400" baseline="0" dirty="0">
                          <a:solidFill>
                            <a:schemeClr val="bg1"/>
                          </a:solidFill>
                          <a:latin typeface="+mj-lt"/>
                          <a:ea typeface="Arial" charset="0"/>
                          <a:cs typeface="Arial" charset="0"/>
                        </a:rPr>
                        <a:t> of l</a:t>
                      </a:r>
                      <a:r>
                        <a:rPr lang="en-US" sz="1400" dirty="0">
                          <a:solidFill>
                            <a:schemeClr val="bg1"/>
                          </a:solidFill>
                          <a:latin typeface="+mj-lt"/>
                          <a:ea typeface="Arial" charset="0"/>
                          <a:cs typeface="Arial" charset="0"/>
                        </a:rPr>
                        <a:t>abor </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tx1">
                        <a:lumMod val="85000"/>
                      </a:schemeClr>
                    </a:solidFill>
                  </a:tcPr>
                </a:tc>
                <a:tc>
                  <a:txBody>
                    <a:bodyPr/>
                    <a:lstStyle/>
                    <a:p>
                      <a:pPr marL="0" marR="0" algn="r">
                        <a:spcBef>
                          <a:spcPts val="0"/>
                        </a:spcBef>
                        <a:spcAft>
                          <a:spcPts val="0"/>
                        </a:spcAft>
                      </a:pPr>
                      <a:r>
                        <a:rPr lang="en-US" sz="1400" dirty="0">
                          <a:solidFill>
                            <a:schemeClr val="bg1"/>
                          </a:solidFill>
                          <a:latin typeface="+mj-lt"/>
                          <a:ea typeface="Arial" charset="0"/>
                          <a:cs typeface="Arial" charset="0"/>
                        </a:rPr>
                        <a:t>$0.01</a:t>
                      </a:r>
                    </a:p>
                  </a:txBody>
                  <a:tcPr marL="45085" marR="45085" marT="114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endParaRPr lang="en-US" sz="1400" dirty="0">
                        <a:solidFill>
                          <a:schemeClr val="bg1"/>
                        </a:solidFill>
                        <a:latin typeface="+mj-lt"/>
                        <a:ea typeface="Arial" charset="0"/>
                        <a:cs typeface="Arial" charset="0"/>
                      </a:endParaRPr>
                    </a:p>
                  </a:txBody>
                  <a:tcPr marL="45085" marR="45085" marT="1143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3"/>
                  </a:ext>
                </a:extLst>
              </a:tr>
              <a:tr h="314908">
                <a:tc>
                  <a:txBody>
                    <a:bodyPr/>
                    <a:lstStyle/>
                    <a:p>
                      <a:pPr marL="0" marR="0">
                        <a:spcBef>
                          <a:spcPts val="0"/>
                        </a:spcBef>
                        <a:spcAft>
                          <a:spcPts val="0"/>
                        </a:spcAft>
                      </a:pPr>
                      <a:r>
                        <a:rPr lang="en-US" sz="1400" dirty="0">
                          <a:solidFill>
                            <a:schemeClr val="bg1"/>
                          </a:solidFill>
                          <a:latin typeface="+mj-lt"/>
                          <a:ea typeface="Arial" charset="0"/>
                          <a:cs typeface="Arial" charset="0"/>
                        </a:rPr>
                        <a:t>      Other</a:t>
                      </a:r>
                      <a:r>
                        <a:rPr lang="en-US" sz="1400" baseline="0" dirty="0">
                          <a:solidFill>
                            <a:schemeClr val="bg1"/>
                          </a:solidFill>
                          <a:latin typeface="+mj-lt"/>
                          <a:ea typeface="Arial" charset="0"/>
                          <a:cs typeface="Arial" charset="0"/>
                        </a:rPr>
                        <a:t> variable costs</a:t>
                      </a:r>
                      <a:endParaRPr lang="en-US" sz="1400" dirty="0">
                        <a:solidFill>
                          <a:schemeClr val="bg1"/>
                        </a:solidFill>
                        <a:latin typeface="+mj-lt"/>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tx1">
                        <a:lumMod val="85000"/>
                      </a:schemeClr>
                    </a:solidFill>
                  </a:tcPr>
                </a:tc>
                <a:tc>
                  <a:txBody>
                    <a:bodyPr/>
                    <a:lstStyle/>
                    <a:p>
                      <a:pPr algn="r"/>
                      <a:r>
                        <a:rPr lang="en-US" sz="1400" dirty="0">
                          <a:solidFill>
                            <a:schemeClr val="bg1"/>
                          </a:solidFill>
                          <a:latin typeface="+mj-lt"/>
                          <a:ea typeface="Arial" charset="0"/>
                          <a:cs typeface="Arial" charset="0"/>
                        </a:rPr>
                        <a:t>$0.60</a:t>
                      </a:r>
                    </a:p>
                  </a:txBody>
                  <a:tcPr marL="45085" marR="45085" marT="114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algn="r">
                        <a:spcBef>
                          <a:spcPts val="0"/>
                        </a:spcBef>
                        <a:spcAft>
                          <a:spcPts val="0"/>
                        </a:spcAft>
                      </a:pPr>
                      <a:endParaRPr lang="en-US" sz="1400" b="1" dirty="0">
                        <a:solidFill>
                          <a:schemeClr val="bg1"/>
                        </a:solidFill>
                        <a:latin typeface="+mj-lt"/>
                        <a:ea typeface="Arial" charset="0"/>
                        <a:cs typeface="Arial" charset="0"/>
                      </a:endParaRPr>
                    </a:p>
                  </a:txBody>
                  <a:tcPr marL="45085" marR="45085" marT="1143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4"/>
                  </a:ext>
                </a:extLst>
              </a:tr>
              <a:tr h="281318">
                <a:tc>
                  <a:txBody>
                    <a:bodyPr/>
                    <a:lstStyle/>
                    <a:p>
                      <a:pPr marL="0" marR="0">
                        <a:spcBef>
                          <a:spcPts val="0"/>
                        </a:spcBef>
                        <a:spcAft>
                          <a:spcPts val="0"/>
                        </a:spcAft>
                      </a:pPr>
                      <a:r>
                        <a:rPr lang="en-US" sz="1400" b="1" dirty="0">
                          <a:solidFill>
                            <a:schemeClr val="bg1"/>
                          </a:solidFill>
                          <a:latin typeface="+mj-lt"/>
                          <a:ea typeface="Arial" charset="0"/>
                          <a:cs typeface="Arial" charset="0"/>
                        </a:rPr>
                        <a:t>Total</a:t>
                      </a:r>
                      <a:r>
                        <a:rPr lang="en-US" sz="1400" b="1" baseline="0" dirty="0">
                          <a:solidFill>
                            <a:schemeClr val="bg1"/>
                          </a:solidFill>
                          <a:latin typeface="+mj-lt"/>
                          <a:ea typeface="Arial" charset="0"/>
                          <a:cs typeface="Arial" charset="0"/>
                        </a:rPr>
                        <a:t> COGS/ COSS</a:t>
                      </a:r>
                      <a:endParaRPr lang="en-US" sz="1400" b="1" dirty="0">
                        <a:solidFill>
                          <a:schemeClr val="bg1"/>
                        </a:solidFill>
                        <a:latin typeface="+mj-lt"/>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tx1">
                        <a:lumMod val="85000"/>
                      </a:schemeClr>
                    </a:solidFill>
                  </a:tcPr>
                </a:tc>
                <a:tc>
                  <a:txBody>
                    <a:bodyPr/>
                    <a:lstStyle/>
                    <a:p>
                      <a:endParaRPr lang="en-US" sz="1400" dirty="0">
                        <a:solidFill>
                          <a:schemeClr val="bg1"/>
                        </a:solidFill>
                        <a:latin typeface="Arial" charset="0"/>
                        <a:ea typeface="Arial" charset="0"/>
                        <a:cs typeface="Arial" charset="0"/>
                      </a:endParaRPr>
                    </a:p>
                  </a:txBody>
                  <a:tcPr marL="45085" marR="45085" marT="1143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ea typeface="Arial" charset="0"/>
                          <a:cs typeface="Arial" charset="0"/>
                        </a:rPr>
                        <a:t>$0.61</a:t>
                      </a:r>
                    </a:p>
                  </a:txBody>
                  <a:tcPr marL="45085" marR="45085" marT="1143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5"/>
                  </a:ext>
                </a:extLst>
              </a:tr>
              <a:tr h="281318">
                <a:tc>
                  <a:txBody>
                    <a:bodyPr/>
                    <a:lstStyle/>
                    <a:p>
                      <a:pPr marL="0" marR="0">
                        <a:spcBef>
                          <a:spcPts val="0"/>
                        </a:spcBef>
                        <a:spcAft>
                          <a:spcPts val="0"/>
                        </a:spcAft>
                      </a:pPr>
                      <a:r>
                        <a:rPr lang="en-US" sz="1400" b="1" dirty="0">
                          <a:solidFill>
                            <a:schemeClr val="bg1"/>
                          </a:solidFill>
                          <a:latin typeface="+mj-lt"/>
                          <a:ea typeface="Arial" charset="0"/>
                          <a:cs typeface="Arial" charset="0"/>
                        </a:rPr>
                        <a:t>Contribution Margin</a:t>
                      </a:r>
                      <a:endParaRPr lang="en-US" sz="1400" dirty="0">
                        <a:solidFill>
                          <a:schemeClr val="bg1"/>
                        </a:solidFill>
                        <a:latin typeface="+mj-lt"/>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endParaRPr lang="en-US" sz="1400" dirty="0">
                        <a:solidFill>
                          <a:schemeClr val="bg1"/>
                        </a:solidFill>
                        <a:latin typeface="Arial" charset="0"/>
                        <a:ea typeface="Arial" charset="0"/>
                        <a:cs typeface="Arial" charset="0"/>
                      </a:endParaRPr>
                    </a:p>
                  </a:txBody>
                  <a:tcPr marL="45085" marR="45085" marT="11430" marB="0"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ea typeface="Arial" charset="0"/>
                          <a:cs typeface="Arial" charset="0"/>
                        </a:rPr>
                        <a:t>$1.38</a:t>
                      </a:r>
                    </a:p>
                  </a:txBody>
                  <a:tcPr marL="45085" marR="45085" marT="1143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742302162"/>
              </p:ext>
            </p:extLst>
          </p:nvPr>
        </p:nvGraphicFramePr>
        <p:xfrm>
          <a:off x="1405720" y="1429016"/>
          <a:ext cx="5033179" cy="640080"/>
        </p:xfrm>
        <a:graphic>
          <a:graphicData uri="http://schemas.openxmlformats.org/drawingml/2006/table">
            <a:tbl>
              <a:tblPr firstRow="1" bandRow="1">
                <a:tableStyleId>{5C22544A-7EE6-4342-B048-85BDC9FD1C3A}</a:tableStyleId>
              </a:tblPr>
              <a:tblGrid>
                <a:gridCol w="5033179">
                  <a:extLst>
                    <a:ext uri="{9D8B030D-6E8A-4147-A177-3AD203B41FA5}">
                      <a16:colId xmlns:a16="http://schemas.microsoft.com/office/drawing/2014/main" val="20000"/>
                    </a:ext>
                  </a:extLst>
                </a:gridCol>
              </a:tblGrid>
              <a:tr h="3017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Definition</a:t>
                      </a:r>
                      <a:r>
                        <a:rPr lang="en-US" sz="1400" baseline="0" dirty="0"/>
                        <a:t> of One Unit</a:t>
                      </a:r>
                      <a:endParaRPr lang="en-US" sz="14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 Download of Pack &amp; Go</a:t>
                      </a:r>
                      <a:endParaRPr lang="en-US" sz="1600" b="0" dirty="0">
                        <a:solidFill>
                          <a:schemeClr val="tx1"/>
                        </a:solidFill>
                        <a:latin typeface="Arial" panose="020B0604020202020204" pitchFamily="34" charset="0"/>
                        <a:cs typeface="Arial" panose="020B0604020202020204" pitchFamily="34" charset="0"/>
                      </a:endParaRPr>
                    </a:p>
                  </a:txBody>
                  <a:tcPr>
                    <a:solidFill>
                      <a:schemeClr val="tx1">
                        <a:lumMod val="85000"/>
                      </a:schemeClr>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70105074"/>
              </p:ext>
            </p:extLst>
          </p:nvPr>
        </p:nvGraphicFramePr>
        <p:xfrm>
          <a:off x="1405719" y="4818885"/>
          <a:ext cx="5033180" cy="810768"/>
        </p:xfrm>
        <a:graphic>
          <a:graphicData uri="http://schemas.openxmlformats.org/drawingml/2006/table">
            <a:tbl>
              <a:tblPr/>
              <a:tblGrid>
                <a:gridCol w="1672152">
                  <a:extLst>
                    <a:ext uri="{9D8B030D-6E8A-4147-A177-3AD203B41FA5}">
                      <a16:colId xmlns:a16="http://schemas.microsoft.com/office/drawing/2014/main" val="20000"/>
                    </a:ext>
                  </a:extLst>
                </a:gridCol>
                <a:gridCol w="395046">
                  <a:extLst>
                    <a:ext uri="{9D8B030D-6E8A-4147-A177-3AD203B41FA5}">
                      <a16:colId xmlns:a16="http://schemas.microsoft.com/office/drawing/2014/main" val="20001"/>
                    </a:ext>
                  </a:extLst>
                </a:gridCol>
                <a:gridCol w="988660">
                  <a:extLst>
                    <a:ext uri="{9D8B030D-6E8A-4147-A177-3AD203B41FA5}">
                      <a16:colId xmlns:a16="http://schemas.microsoft.com/office/drawing/2014/main" val="20002"/>
                    </a:ext>
                  </a:extLst>
                </a:gridCol>
                <a:gridCol w="449391">
                  <a:extLst>
                    <a:ext uri="{9D8B030D-6E8A-4147-A177-3AD203B41FA5}">
                      <a16:colId xmlns:a16="http://schemas.microsoft.com/office/drawing/2014/main" val="20003"/>
                    </a:ext>
                  </a:extLst>
                </a:gridCol>
                <a:gridCol w="1527931">
                  <a:extLst>
                    <a:ext uri="{9D8B030D-6E8A-4147-A177-3AD203B41FA5}">
                      <a16:colId xmlns:a16="http://schemas.microsoft.com/office/drawing/2014/main" val="20004"/>
                    </a:ext>
                  </a:extLst>
                </a:gridCol>
              </a:tblGrid>
              <a:tr h="274320">
                <a:tc gridSpan="5">
                  <a:txBody>
                    <a:bodyPr/>
                    <a:lstStyle/>
                    <a:p>
                      <a:pPr marL="0" marR="0" algn="ctr">
                        <a:spcBef>
                          <a:spcPts val="0"/>
                        </a:spcBef>
                        <a:spcAft>
                          <a:spcPts val="0"/>
                        </a:spcAft>
                      </a:pPr>
                      <a:r>
                        <a:rPr lang="en-US" sz="1400" b="1" dirty="0">
                          <a:solidFill>
                            <a:schemeClr val="tx1"/>
                          </a:solidFill>
                          <a:latin typeface="Arial" charset="0"/>
                          <a:ea typeface="Arial" charset="0"/>
                        </a:rPr>
                        <a:t>Monthly</a:t>
                      </a:r>
                      <a:r>
                        <a:rPr lang="en-US" sz="1400" b="1" baseline="0" dirty="0">
                          <a:solidFill>
                            <a:schemeClr val="tx1"/>
                          </a:solidFill>
                          <a:latin typeface="Arial" charset="0"/>
                          <a:ea typeface="Arial" charset="0"/>
                        </a:rPr>
                        <a:t> Break Even Units</a:t>
                      </a:r>
                      <a:endParaRPr lang="en-US" sz="1600" b="1" dirty="0">
                        <a:solidFill>
                          <a:schemeClr val="tx1"/>
                        </a:solidFill>
                        <a:latin typeface="Arial" charset="0"/>
                        <a:ea typeface="Arial"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268224">
                <a:tc>
                  <a:txBody>
                    <a:bodyPr/>
                    <a:lstStyle/>
                    <a:p>
                      <a:pPr marL="0" marR="0" algn="ctr">
                        <a:spcBef>
                          <a:spcPts val="0"/>
                        </a:spcBef>
                        <a:spcAft>
                          <a:spcPts val="0"/>
                        </a:spcAft>
                      </a:pPr>
                      <a:r>
                        <a:rPr lang="en-US" sz="1400" dirty="0">
                          <a:solidFill>
                            <a:schemeClr val="bg1"/>
                          </a:solidFill>
                          <a:latin typeface="+mj-lt"/>
                          <a:ea typeface="Arial" charset="0"/>
                        </a:rPr>
                        <a:t>$1515.40</a:t>
                      </a:r>
                      <a:endParaRPr lang="en-US" sz="1600" dirty="0">
                        <a:solidFill>
                          <a:schemeClr val="bg1"/>
                        </a:solidFill>
                        <a:latin typeface="+mj-lt"/>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rowSpan="2">
                  <a:txBody>
                    <a:bodyPr/>
                    <a:lstStyle/>
                    <a:p>
                      <a:pPr marL="0" marR="0" algn="r">
                        <a:spcBef>
                          <a:spcPts val="0"/>
                        </a:spcBef>
                        <a:spcAft>
                          <a:spcPts val="0"/>
                        </a:spcAft>
                      </a:pPr>
                      <a:r>
                        <a:rPr lang="en-US" sz="1400" dirty="0">
                          <a:solidFill>
                            <a:schemeClr val="bg1"/>
                          </a:solidFill>
                          <a:latin typeface="+mj-lt"/>
                          <a:ea typeface="Arial" charset="0"/>
                        </a:rPr>
                        <a:t>=</a:t>
                      </a:r>
                      <a:endParaRPr lang="en-US" sz="1600" dirty="0">
                        <a:solidFill>
                          <a:schemeClr val="bg1"/>
                        </a:solidFill>
                        <a:latin typeface="+mj-lt"/>
                        <a:ea typeface="Arial"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tx1">
                        <a:lumMod val="85000"/>
                      </a:schemeClr>
                    </a:solidFill>
                  </a:tcPr>
                </a:tc>
                <a:tc rowSpan="2">
                  <a:txBody>
                    <a:bodyPr/>
                    <a:lstStyle/>
                    <a:p>
                      <a:pPr marL="0" marR="0" algn="ctr">
                        <a:spcBef>
                          <a:spcPts val="0"/>
                        </a:spcBef>
                        <a:spcAft>
                          <a:spcPts val="0"/>
                        </a:spcAft>
                      </a:pPr>
                      <a:r>
                        <a:rPr lang="en-US" sz="1400" dirty="0">
                          <a:solidFill>
                            <a:schemeClr val="bg1"/>
                          </a:solidFill>
                          <a:latin typeface="+mj-lt"/>
                          <a:ea typeface="Arial" charset="0"/>
                        </a:rPr>
                        <a:t>1,098.1</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tx1">
                        <a:lumMod val="85000"/>
                      </a:schemeClr>
                    </a:solidFill>
                  </a:tcPr>
                </a:tc>
                <a:tc rowSpan="2">
                  <a:txBody>
                    <a:bodyPr/>
                    <a:lstStyle/>
                    <a:p>
                      <a:pPr marL="0" marR="0" algn="ctr">
                        <a:spcBef>
                          <a:spcPts val="0"/>
                        </a:spcBef>
                        <a:spcAft>
                          <a:spcPts val="0"/>
                        </a:spcAft>
                      </a:pPr>
                      <a:r>
                        <a:rPr lang="en-US" sz="1400" dirty="0">
                          <a:solidFill>
                            <a:schemeClr val="bg1"/>
                          </a:solidFill>
                          <a:latin typeface="+mj-lt"/>
                          <a:ea typeface="Arial" charset="0"/>
                        </a:rPr>
                        <a:t>≈</a:t>
                      </a:r>
                      <a:endParaRPr lang="en-US" sz="1600" dirty="0">
                        <a:solidFill>
                          <a:schemeClr val="bg1"/>
                        </a:solidFill>
                        <a:latin typeface="+mj-lt"/>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tx1">
                        <a:lumMod val="85000"/>
                      </a:schemeClr>
                    </a:solidFill>
                  </a:tcPr>
                </a:tc>
                <a:tc rowSpan="2">
                  <a:txBody>
                    <a:bodyPr/>
                    <a:lstStyle/>
                    <a:p>
                      <a:pPr marL="0" marR="0" algn="ctr">
                        <a:spcBef>
                          <a:spcPts val="0"/>
                        </a:spcBef>
                        <a:spcAft>
                          <a:spcPts val="0"/>
                        </a:spcAft>
                      </a:pPr>
                      <a:r>
                        <a:rPr lang="en-US" sz="1400" b="1" baseline="0" dirty="0">
                          <a:solidFill>
                            <a:schemeClr val="bg1"/>
                          </a:solidFill>
                          <a:latin typeface="+mj-lt"/>
                          <a:ea typeface="Arial" charset="0"/>
                        </a:rPr>
                        <a:t>1,099 Downloads</a:t>
                      </a:r>
                      <a:endParaRPr lang="en-US" sz="1600" dirty="0">
                        <a:solidFill>
                          <a:schemeClr val="bg1"/>
                        </a:solidFill>
                        <a:latin typeface="+mj-lt"/>
                        <a:ea typeface="Arial"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001"/>
                  </a:ext>
                </a:extLst>
              </a:tr>
              <a:tr h="2682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j-lt"/>
                          <a:ea typeface="Arial" charset="0"/>
                          <a:cs typeface="+mn-cs"/>
                        </a:rPr>
                        <a:t>$1.38</a:t>
                      </a:r>
                      <a:endParaRPr kumimoji="0" lang="en-US" sz="1600" b="0" i="0" u="none" strike="noStrike" kern="1200" cap="none" spc="0" normalizeH="0" baseline="0" noProof="0" dirty="0">
                        <a:ln>
                          <a:noFill/>
                        </a:ln>
                        <a:solidFill>
                          <a:schemeClr val="bg1"/>
                        </a:solidFill>
                        <a:effectLst/>
                        <a:uLnTx/>
                        <a:uFillTx/>
                        <a:latin typeface="+mj-lt"/>
                        <a:ea typeface="Arial"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12192000" cy="822960"/>
          </a:xfrm>
          <a:prstGeom prst="rect">
            <a:avLst/>
          </a:prstGeom>
        </p:spPr>
      </p:pic>
      <p:pic>
        <p:nvPicPr>
          <p:cNvPr id="16" name="Picture 15"/>
          <p:cNvPicPr>
            <a:picLocks noChangeAspect="1"/>
          </p:cNvPicPr>
          <p:nvPr/>
        </p:nvPicPr>
        <p:blipFill rotWithShape="1">
          <a:blip r:embed="rId4"/>
          <a:srcRect l="12865" t="6009" r="39870" b="22504"/>
          <a:stretch/>
        </p:blipFill>
        <p:spPr>
          <a:xfrm>
            <a:off x="210589" y="6035040"/>
            <a:ext cx="1107374" cy="822962"/>
          </a:xfrm>
          <a:prstGeom prst="rect">
            <a:avLst/>
          </a:prstGeom>
        </p:spPr>
      </p:pic>
    </p:spTree>
    <p:extLst>
      <p:ext uri="{BB962C8B-B14F-4D97-AF65-F5344CB8AC3E}">
        <p14:creationId xmlns:p14="http://schemas.microsoft.com/office/powerpoint/2010/main" val="2223972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54784" y="3690729"/>
            <a:ext cx="4999568" cy="762000"/>
          </a:xfrm>
        </p:spPr>
        <p:txBody>
          <a:bodyPr>
            <a:normAutofit/>
          </a:bodyPr>
          <a:lstStyle/>
          <a:p>
            <a:r>
              <a:rPr lang="en-US" sz="2800" dirty="0">
                <a:solidFill>
                  <a:schemeClr val="bg1"/>
                </a:solidFill>
                <a:latin typeface="Garamond" panose="02020404030301010803" pitchFamily="18" charset="0"/>
              </a:rPr>
              <a:t> </a:t>
            </a:r>
            <a:r>
              <a:rPr lang="en-US" sz="3200" u="sng" dirty="0">
                <a:solidFill>
                  <a:schemeClr val="bg1"/>
                </a:solidFill>
                <a:latin typeface="Garamond" panose="02020404030301010803" pitchFamily="18" charset="0"/>
              </a:rPr>
              <a:t>Philanthropy</a:t>
            </a:r>
          </a:p>
        </p:txBody>
      </p:sp>
      <p:sp>
        <p:nvSpPr>
          <p:cNvPr id="10" name="Text Placeholder 9"/>
          <p:cNvSpPr>
            <a:spLocks noGrp="1"/>
          </p:cNvSpPr>
          <p:nvPr>
            <p:ph type="body" sz="half" idx="2"/>
          </p:nvPr>
        </p:nvSpPr>
        <p:spPr>
          <a:xfrm>
            <a:off x="1212073" y="1181999"/>
            <a:ext cx="4966910" cy="493712"/>
          </a:xfrm>
        </p:spPr>
        <p:txBody>
          <a:bodyPr>
            <a:noAutofit/>
          </a:bodyPr>
          <a:lstStyle/>
          <a:p>
            <a:r>
              <a:rPr lang="en-US" sz="3200" u="sng" dirty="0">
                <a:solidFill>
                  <a:schemeClr val="bg1"/>
                </a:solidFill>
              </a:rPr>
              <a:t>Future Plans  </a:t>
            </a:r>
          </a:p>
        </p:txBody>
      </p:sp>
      <p:sp>
        <p:nvSpPr>
          <p:cNvPr id="2" name="TextBox 1"/>
          <p:cNvSpPr txBox="1"/>
          <p:nvPr/>
        </p:nvSpPr>
        <p:spPr>
          <a:xfrm>
            <a:off x="1085747" y="1666184"/>
            <a:ext cx="5814292" cy="1938992"/>
          </a:xfrm>
          <a:prstGeom prst="rect">
            <a:avLst/>
          </a:prstGeom>
          <a:noFill/>
        </p:spPr>
        <p:txBody>
          <a:bodyPr wrap="square" rtlCol="0">
            <a:spAutoFit/>
          </a:bodyPr>
          <a:lstStyle/>
          <a:p>
            <a:pPr marL="285750" indent="-285750">
              <a:buClr>
                <a:srgbClr val="17406D"/>
              </a:buClr>
              <a:buFont typeface="Wingdings" panose="05000000000000000000" pitchFamily="2" charset="2"/>
              <a:buChar char="Ø"/>
              <a:defRPr/>
            </a:pPr>
            <a:r>
              <a:rPr lang="en-US" sz="2400" kern="1200" dirty="0">
                <a:solidFill>
                  <a:prstClr val="black"/>
                </a:solidFill>
                <a:latin typeface="+mn-lt"/>
                <a:ea typeface="+mn-ea"/>
                <a:cs typeface="+mn-cs"/>
              </a:rPr>
              <a:t>Create more apps such as a flight tracker with updated notifications  </a:t>
            </a:r>
          </a:p>
          <a:p>
            <a:pPr marL="285750" indent="-285750">
              <a:buClr>
                <a:srgbClr val="17406D"/>
              </a:buClr>
              <a:buFont typeface="Wingdings" panose="05000000000000000000" pitchFamily="2" charset="2"/>
              <a:buChar char="Ø"/>
              <a:defRPr/>
            </a:pPr>
            <a:r>
              <a:rPr lang="en-US" sz="2400" kern="1200" dirty="0">
                <a:solidFill>
                  <a:prstClr val="black"/>
                </a:solidFill>
                <a:latin typeface="+mn-lt"/>
                <a:ea typeface="+mn-ea"/>
                <a:cs typeface="+mn-cs"/>
              </a:rPr>
              <a:t>Grow on social media</a:t>
            </a:r>
          </a:p>
          <a:p>
            <a:pPr marL="285750" indent="-285750">
              <a:buClr>
                <a:srgbClr val="17406D"/>
              </a:buClr>
              <a:buFont typeface="Wingdings" panose="05000000000000000000" pitchFamily="2" charset="2"/>
              <a:buChar char="Ø"/>
              <a:defRPr/>
            </a:pPr>
            <a:r>
              <a:rPr lang="en-US" sz="2400" kern="1200" dirty="0">
                <a:solidFill>
                  <a:prstClr val="black"/>
                </a:solidFill>
                <a:latin typeface="+mn-lt"/>
                <a:ea typeface="+mn-ea"/>
                <a:cs typeface="+mn-cs"/>
              </a:rPr>
              <a:t>Partner with other travel apps and clothing companies</a:t>
            </a:r>
            <a:endParaRPr lang="en-US" sz="1800" kern="1200" dirty="0">
              <a:solidFill>
                <a:prstClr val="white"/>
              </a:solidFill>
              <a:latin typeface="+mn-lt"/>
              <a:ea typeface="+mn-ea"/>
              <a:cs typeface="+mn-cs"/>
            </a:endParaRPr>
          </a:p>
        </p:txBody>
      </p:sp>
      <p:sp>
        <p:nvSpPr>
          <p:cNvPr id="8" name="TextBox 7"/>
          <p:cNvSpPr txBox="1"/>
          <p:nvPr/>
        </p:nvSpPr>
        <p:spPr>
          <a:xfrm>
            <a:off x="1085747" y="4404609"/>
            <a:ext cx="5619853" cy="830997"/>
          </a:xfrm>
          <a:prstGeom prst="rect">
            <a:avLst/>
          </a:prstGeom>
          <a:noFill/>
        </p:spPr>
        <p:txBody>
          <a:bodyPr wrap="square" rtlCol="0">
            <a:spAutoFit/>
          </a:bodyPr>
          <a:lstStyle/>
          <a:p>
            <a:pPr marL="285750" indent="-285750">
              <a:buClr>
                <a:srgbClr val="17406D"/>
              </a:buClr>
              <a:buFont typeface="Wingdings" panose="05000000000000000000" pitchFamily="2" charset="2"/>
              <a:buChar char="Ø"/>
              <a:defRPr/>
            </a:pPr>
            <a:r>
              <a:rPr lang="en-US" sz="2400" kern="1200" dirty="0">
                <a:solidFill>
                  <a:prstClr val="black"/>
                </a:solidFill>
                <a:latin typeface="Garamond" panose="02020404030301010803"/>
                <a:ea typeface="+mn-ea"/>
                <a:cs typeface="+mn-cs"/>
              </a:rPr>
              <a:t>Donate 5% of our yearly net profit to the World Spine Care</a:t>
            </a:r>
            <a:endParaRPr lang="en-US" sz="2400" kern="1200" dirty="0">
              <a:solidFill>
                <a:prstClr val="black"/>
              </a:solidFill>
              <a:latin typeface="+mj-lt"/>
              <a:ea typeface="+mn-ea"/>
              <a:cs typeface="+mn-cs"/>
            </a:endParaRPr>
          </a:p>
        </p:txBody>
      </p:sp>
      <p:cxnSp>
        <p:nvCxnSpPr>
          <p:cNvPr id="5" name="Straight Connector 4"/>
          <p:cNvCxnSpPr/>
          <p:nvPr/>
        </p:nvCxnSpPr>
        <p:spPr>
          <a:xfrm>
            <a:off x="6900039" y="1063979"/>
            <a:ext cx="40943" cy="4517409"/>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201" y="1798683"/>
            <a:ext cx="3048000" cy="3048000"/>
          </a:xfrm>
          <a:prstGeom prst="rect">
            <a:avLst/>
          </a:prstGeom>
          <a:ln w="28575">
            <a:solidFill>
              <a:schemeClr val="bg1"/>
            </a:solid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35040"/>
            <a:ext cx="12192000" cy="822960"/>
          </a:xfrm>
          <a:prstGeom prst="rect">
            <a:avLst/>
          </a:prstGeom>
        </p:spPr>
      </p:pic>
      <p:pic>
        <p:nvPicPr>
          <p:cNvPr id="13" name="Picture 12"/>
          <p:cNvPicPr>
            <a:picLocks noChangeAspect="1"/>
          </p:cNvPicPr>
          <p:nvPr/>
        </p:nvPicPr>
        <p:blipFill rotWithShape="1">
          <a:blip r:embed="rId5"/>
          <a:srcRect l="12865" t="6009" r="39870" b="22504"/>
          <a:stretch/>
        </p:blipFill>
        <p:spPr>
          <a:xfrm>
            <a:off x="210589" y="6035040"/>
            <a:ext cx="1107374" cy="822962"/>
          </a:xfrm>
          <a:prstGeom prst="rect">
            <a:avLst/>
          </a:prstGeom>
        </p:spPr>
      </p:pic>
    </p:spTree>
    <p:extLst>
      <p:ext uri="{BB962C8B-B14F-4D97-AF65-F5344CB8AC3E}">
        <p14:creationId xmlns:p14="http://schemas.microsoft.com/office/powerpoint/2010/main" val="340390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42448" y="3723100"/>
            <a:ext cx="8488907" cy="1746913"/>
          </a:xfrm>
          <a:prstGeom prst="rect">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sym typeface="Arial"/>
            </a:endParaRPr>
          </a:p>
        </p:txBody>
      </p:sp>
      <p:sp>
        <p:nvSpPr>
          <p:cNvPr id="5" name="Rectangle 4"/>
          <p:cNvSpPr/>
          <p:nvPr/>
        </p:nvSpPr>
        <p:spPr>
          <a:xfrm>
            <a:off x="1842448" y="1378102"/>
            <a:ext cx="8488907" cy="1760883"/>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sym typeface="Arial"/>
            </a:endParaRPr>
          </a:p>
        </p:txBody>
      </p:sp>
      <p:sp>
        <p:nvSpPr>
          <p:cNvPr id="9" name="Rectangle 8"/>
          <p:cNvSpPr/>
          <p:nvPr/>
        </p:nvSpPr>
        <p:spPr>
          <a:xfrm>
            <a:off x="2159645" y="3014554"/>
            <a:ext cx="7846372" cy="1160059"/>
          </a:xfrm>
          <a:prstGeom prst="rect">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sym typeface="Arial"/>
            </a:endParaRPr>
          </a:p>
        </p:txBody>
      </p:sp>
      <p:sp>
        <p:nvSpPr>
          <p:cNvPr id="7" name="TextBox 6"/>
          <p:cNvSpPr txBox="1"/>
          <p:nvPr/>
        </p:nvSpPr>
        <p:spPr>
          <a:xfrm>
            <a:off x="2309971" y="4378933"/>
            <a:ext cx="3700905" cy="954107"/>
          </a:xfrm>
          <a:prstGeom prst="rect">
            <a:avLst/>
          </a:prstGeom>
          <a:noFill/>
        </p:spPr>
        <p:txBody>
          <a:bodyPr wrap="square" rtlCol="0">
            <a:spAutoFit/>
          </a:bodyPr>
          <a:lstStyle/>
          <a:p>
            <a:pPr lvl="0" algn="ctr">
              <a:defRPr/>
            </a:pPr>
            <a:r>
              <a:rPr lang="en-US" dirty="0">
                <a:solidFill>
                  <a:prstClr val="black"/>
                </a:solidFill>
                <a:latin typeface="Garamond" panose="02020404030301010803"/>
              </a:rPr>
              <a:t>Email: packandgocustomerservice@gmail.com</a:t>
            </a:r>
          </a:p>
          <a:p>
            <a:pPr algn="ctr">
              <a:defRPr/>
            </a:pPr>
            <a:r>
              <a:rPr lang="en-US" dirty="0">
                <a:solidFill>
                  <a:prstClr val="black"/>
                </a:solidFill>
                <a:latin typeface="Garamond" panose="02020404030301010803"/>
              </a:rPr>
              <a:t>Facebook: Pack &amp; Go</a:t>
            </a:r>
          </a:p>
          <a:p>
            <a:pPr algn="ctr">
              <a:defRPr/>
            </a:pPr>
            <a:r>
              <a:rPr lang="en-US" dirty="0">
                <a:solidFill>
                  <a:prstClr val="black"/>
                </a:solidFill>
                <a:latin typeface="Garamond" panose="02020404030301010803"/>
              </a:rPr>
              <a:t>Instagram: packandgoapp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Garamond" panose="02020404030301010803"/>
                <a:ea typeface="+mn-ea"/>
                <a:cs typeface="Arial"/>
                <a:sym typeface="Arial"/>
              </a:rPr>
              <a:t>Website and YouTube Coming Soon!</a:t>
            </a:r>
          </a:p>
        </p:txBody>
      </p:sp>
      <p:sp>
        <p:nvSpPr>
          <p:cNvPr id="4" name="TextBox 3"/>
          <p:cNvSpPr txBox="1"/>
          <p:nvPr/>
        </p:nvSpPr>
        <p:spPr>
          <a:xfrm>
            <a:off x="3870569" y="3570614"/>
            <a:ext cx="70784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Garamond" panose="02020404030301010803"/>
                <a:ea typeface="+mn-ea"/>
                <a:cs typeface="Arial"/>
                <a:sym typeface="Arial"/>
              </a:rPr>
              <a:t>Travel Like an Expert!</a:t>
            </a:r>
          </a:p>
        </p:txBody>
      </p:sp>
      <p:cxnSp>
        <p:nvCxnSpPr>
          <p:cNvPr id="12" name="Straight Connector 11"/>
          <p:cNvCxnSpPr/>
          <p:nvPr/>
        </p:nvCxnSpPr>
        <p:spPr>
          <a:xfrm>
            <a:off x="2060812" y="1582207"/>
            <a:ext cx="0" cy="1593818"/>
          </a:xfrm>
          <a:prstGeom prst="line">
            <a:avLst/>
          </a:prstGeo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810967" y="2430580"/>
            <a:ext cx="5269007" cy="1254653"/>
          </a:xfrm>
        </p:spPr>
        <p:txBody>
          <a:bodyPr/>
          <a:lstStyle/>
          <a:p>
            <a:pPr algn="l"/>
            <a:r>
              <a:rPr lang="en-US" sz="6100" dirty="0">
                <a:solidFill>
                  <a:schemeClr val="bg1"/>
                </a:solidFill>
              </a:rPr>
              <a:t>Pack &amp; Go, LLC</a:t>
            </a:r>
          </a:p>
        </p:txBody>
      </p:sp>
      <p:cxnSp>
        <p:nvCxnSpPr>
          <p:cNvPr id="14" name="Straight Connector 13"/>
          <p:cNvCxnSpPr/>
          <p:nvPr/>
        </p:nvCxnSpPr>
        <p:spPr>
          <a:xfrm>
            <a:off x="2060812" y="1582207"/>
            <a:ext cx="8093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153934" y="1582207"/>
            <a:ext cx="0" cy="1556778"/>
          </a:xfrm>
          <a:prstGeom prst="line">
            <a:avLst/>
          </a:prstGeo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86099" y="4571718"/>
            <a:ext cx="46576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Garamond" panose="02020404030301010803"/>
                <a:ea typeface="+mn-ea"/>
                <a:cs typeface="Arial"/>
                <a:sym typeface="Arial"/>
              </a:rPr>
              <a:t>Victoria Adler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Garamond" panose="02020404030301010803"/>
                <a:ea typeface="+mn-ea"/>
                <a:cs typeface="Arial"/>
                <a:sym typeface="Arial"/>
              </a:rPr>
              <a:t> Michelle Wegrzyniak </a:t>
            </a:r>
          </a:p>
        </p:txBody>
      </p:sp>
      <p:pic>
        <p:nvPicPr>
          <p:cNvPr id="3" name="Picture 2"/>
          <p:cNvPicPr>
            <a:picLocks noChangeAspect="1"/>
          </p:cNvPicPr>
          <p:nvPr/>
        </p:nvPicPr>
        <p:blipFill rotWithShape="1">
          <a:blip r:embed="rId3"/>
          <a:srcRect l="12865" t="6009" r="39870" b="22504"/>
          <a:stretch/>
        </p:blipFill>
        <p:spPr>
          <a:xfrm>
            <a:off x="2085688" y="2100280"/>
            <a:ext cx="2727920" cy="2077409"/>
          </a:xfrm>
          <a:prstGeom prst="rect">
            <a:avLst/>
          </a:prstGeom>
        </p:spPr>
      </p:pic>
      <p:cxnSp>
        <p:nvCxnSpPr>
          <p:cNvPr id="21" name="Straight Connector 20"/>
          <p:cNvCxnSpPr/>
          <p:nvPr/>
        </p:nvCxnSpPr>
        <p:spPr>
          <a:xfrm>
            <a:off x="2060812" y="3723100"/>
            <a:ext cx="0" cy="159381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60812" y="5316918"/>
            <a:ext cx="8093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153934" y="3723100"/>
            <a:ext cx="0" cy="160111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60811" y="4308911"/>
            <a:ext cx="80931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31952" y="4596556"/>
            <a:ext cx="0" cy="452811"/>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35040"/>
            <a:ext cx="12192000" cy="822960"/>
          </a:xfrm>
          <a:prstGeom prst="rect">
            <a:avLst/>
          </a:prstGeom>
        </p:spPr>
      </p:pic>
      <p:pic>
        <p:nvPicPr>
          <p:cNvPr id="28" name="Picture 27"/>
          <p:cNvPicPr>
            <a:picLocks noChangeAspect="1"/>
          </p:cNvPicPr>
          <p:nvPr/>
        </p:nvPicPr>
        <p:blipFill rotWithShape="1">
          <a:blip r:embed="rId3"/>
          <a:srcRect l="12865" t="6009" r="39870" b="22504"/>
          <a:stretch/>
        </p:blipFill>
        <p:spPr>
          <a:xfrm>
            <a:off x="210589" y="6046329"/>
            <a:ext cx="1107374" cy="822962"/>
          </a:xfrm>
          <a:prstGeom prst="rect">
            <a:avLst/>
          </a:prstGeom>
        </p:spPr>
      </p:pic>
    </p:spTree>
    <p:extLst>
      <p:ext uri="{BB962C8B-B14F-4D97-AF65-F5344CB8AC3E}">
        <p14:creationId xmlns:p14="http://schemas.microsoft.com/office/powerpoint/2010/main" val="163771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416F"/>
        </a:solidFill>
        <a:effectLst/>
      </p:bgPr>
    </p:bg>
    <p:spTree>
      <p:nvGrpSpPr>
        <p:cNvPr id="1" name=""/>
        <p:cNvGrpSpPr/>
        <p:nvPr/>
      </p:nvGrpSpPr>
      <p:grpSpPr>
        <a:xfrm>
          <a:off x="0" y="0"/>
          <a:ext cx="0" cy="0"/>
          <a:chOff x="0" y="0"/>
          <a:chExt cx="0" cy="0"/>
        </a:xfrm>
      </p:grpSpPr>
      <p:sp>
        <p:nvSpPr>
          <p:cNvPr id="10" name="Rectangle 9"/>
          <p:cNvSpPr/>
          <p:nvPr/>
        </p:nvSpPr>
        <p:spPr>
          <a:xfrm>
            <a:off x="1842448" y="3723100"/>
            <a:ext cx="8488907" cy="1746913"/>
          </a:xfrm>
          <a:prstGeom prst="rect">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sym typeface="Arial"/>
            </a:endParaRPr>
          </a:p>
        </p:txBody>
      </p:sp>
      <p:sp>
        <p:nvSpPr>
          <p:cNvPr id="5" name="Rectangle 4"/>
          <p:cNvSpPr/>
          <p:nvPr/>
        </p:nvSpPr>
        <p:spPr>
          <a:xfrm>
            <a:off x="1842448" y="1378102"/>
            <a:ext cx="8488907" cy="1760883"/>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sym typeface="Arial"/>
            </a:endParaRPr>
          </a:p>
        </p:txBody>
      </p:sp>
      <p:sp>
        <p:nvSpPr>
          <p:cNvPr id="9" name="Rectangle 8"/>
          <p:cNvSpPr/>
          <p:nvPr/>
        </p:nvSpPr>
        <p:spPr>
          <a:xfrm>
            <a:off x="2159645" y="3014554"/>
            <a:ext cx="7846372" cy="1160059"/>
          </a:xfrm>
          <a:prstGeom prst="rect">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sym typeface="Arial"/>
            </a:endParaRPr>
          </a:p>
        </p:txBody>
      </p:sp>
      <p:sp>
        <p:nvSpPr>
          <p:cNvPr id="7" name="TextBox 6"/>
          <p:cNvSpPr txBox="1"/>
          <p:nvPr/>
        </p:nvSpPr>
        <p:spPr>
          <a:xfrm>
            <a:off x="2305888" y="4488525"/>
            <a:ext cx="3700905"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black"/>
                </a:solidFill>
                <a:effectLst/>
                <a:uLnTx/>
                <a:uFillTx/>
                <a:latin typeface="Garamond" panose="02020404030301010803"/>
                <a:ea typeface="+mn-ea"/>
                <a:cs typeface="Arial"/>
                <a:sym typeface="Arial"/>
              </a:rPr>
              <a:t>Email: packandgocustomerservice@gmail.com</a:t>
            </a:r>
          </a:p>
          <a:p>
            <a:pPr algn="ctr">
              <a:defRPr/>
            </a:pPr>
            <a:r>
              <a:rPr lang="en-US" dirty="0">
                <a:solidFill>
                  <a:prstClr val="black"/>
                </a:solidFill>
                <a:latin typeface="Garamond" panose="02020404030301010803"/>
              </a:rPr>
              <a:t>Facebook: Pack &amp; Go</a:t>
            </a:r>
          </a:p>
          <a:p>
            <a:pPr algn="ctr">
              <a:defRPr/>
            </a:pPr>
            <a:r>
              <a:rPr lang="en-US" dirty="0">
                <a:solidFill>
                  <a:prstClr val="black"/>
                </a:solidFill>
                <a:latin typeface="Garamond" panose="02020404030301010803"/>
              </a:rPr>
              <a:t>Instagram: packandgoapp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black"/>
              </a:solidFill>
              <a:effectLst/>
              <a:uLnTx/>
              <a:uFillTx/>
              <a:latin typeface="Garamond" panose="02020404030301010803"/>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black"/>
              </a:solidFill>
              <a:effectLst/>
              <a:uLnTx/>
              <a:uFillTx/>
              <a:latin typeface="Garamond" panose="02020404030301010803"/>
              <a:ea typeface="+mn-ea"/>
              <a:cs typeface="Arial"/>
              <a:sym typeface="Arial"/>
            </a:endParaRPr>
          </a:p>
        </p:txBody>
      </p:sp>
      <p:sp>
        <p:nvSpPr>
          <p:cNvPr id="4" name="TextBox 3"/>
          <p:cNvSpPr txBox="1"/>
          <p:nvPr/>
        </p:nvSpPr>
        <p:spPr>
          <a:xfrm>
            <a:off x="3870569" y="3570614"/>
            <a:ext cx="70784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Garamond" panose="02020404030301010803"/>
                <a:ea typeface="+mn-ea"/>
                <a:cs typeface="Arial"/>
                <a:sym typeface="Arial"/>
              </a:rPr>
              <a:t>Travel Like an Expert!</a:t>
            </a:r>
          </a:p>
        </p:txBody>
      </p:sp>
      <p:cxnSp>
        <p:nvCxnSpPr>
          <p:cNvPr id="12" name="Straight Connector 11"/>
          <p:cNvCxnSpPr/>
          <p:nvPr/>
        </p:nvCxnSpPr>
        <p:spPr>
          <a:xfrm>
            <a:off x="2060812" y="1582207"/>
            <a:ext cx="0" cy="1593818"/>
          </a:xfrm>
          <a:prstGeom prst="line">
            <a:avLst/>
          </a:prstGeo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810967" y="2430580"/>
            <a:ext cx="5269007" cy="1254653"/>
          </a:xfrm>
        </p:spPr>
        <p:txBody>
          <a:bodyPr/>
          <a:lstStyle/>
          <a:p>
            <a:pPr algn="l"/>
            <a:r>
              <a:rPr lang="en-US" sz="6100" dirty="0">
                <a:solidFill>
                  <a:schemeClr val="bg1"/>
                </a:solidFill>
              </a:rPr>
              <a:t>Pack &amp; Go, LLC</a:t>
            </a:r>
          </a:p>
        </p:txBody>
      </p:sp>
      <p:cxnSp>
        <p:nvCxnSpPr>
          <p:cNvPr id="14" name="Straight Connector 13"/>
          <p:cNvCxnSpPr>
            <a:cxnSpLocks/>
          </p:cNvCxnSpPr>
          <p:nvPr/>
        </p:nvCxnSpPr>
        <p:spPr>
          <a:xfrm>
            <a:off x="2060812" y="1582207"/>
            <a:ext cx="803308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86099" y="4571718"/>
            <a:ext cx="46576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Garamond" panose="02020404030301010803"/>
                <a:ea typeface="+mn-ea"/>
                <a:cs typeface="Arial"/>
                <a:sym typeface="Arial"/>
              </a:rPr>
              <a:t>Victoria Adler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Garamond" panose="02020404030301010803"/>
                <a:ea typeface="+mn-ea"/>
                <a:cs typeface="Arial"/>
                <a:sym typeface="Arial"/>
              </a:rPr>
              <a:t> Michelle Wegrzyniak </a:t>
            </a:r>
          </a:p>
        </p:txBody>
      </p:sp>
      <p:pic>
        <p:nvPicPr>
          <p:cNvPr id="3" name="Picture 2"/>
          <p:cNvPicPr>
            <a:picLocks noChangeAspect="1"/>
          </p:cNvPicPr>
          <p:nvPr/>
        </p:nvPicPr>
        <p:blipFill rotWithShape="1">
          <a:blip r:embed="rId3"/>
          <a:srcRect l="12865" t="6009" r="39870" b="22504"/>
          <a:stretch/>
        </p:blipFill>
        <p:spPr>
          <a:xfrm>
            <a:off x="2085688" y="2100280"/>
            <a:ext cx="2727920" cy="2077409"/>
          </a:xfrm>
          <a:prstGeom prst="rect">
            <a:avLst/>
          </a:prstGeom>
        </p:spPr>
      </p:pic>
      <p:cxnSp>
        <p:nvCxnSpPr>
          <p:cNvPr id="21" name="Straight Connector 20"/>
          <p:cNvCxnSpPr/>
          <p:nvPr/>
        </p:nvCxnSpPr>
        <p:spPr>
          <a:xfrm>
            <a:off x="2069344" y="3691616"/>
            <a:ext cx="0" cy="159381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2060812" y="5316918"/>
            <a:ext cx="80330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27487" y="4596556"/>
            <a:ext cx="0" cy="452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70AF9F-D4ED-49A5-A4F8-A642148A98A6}"/>
              </a:ext>
            </a:extLst>
          </p:cNvPr>
          <p:cNvCxnSpPr/>
          <p:nvPr/>
        </p:nvCxnSpPr>
        <p:spPr>
          <a:xfrm>
            <a:off x="10093893" y="3723100"/>
            <a:ext cx="0" cy="159381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85136D2-06B1-4022-A50A-C316EFB89984}"/>
              </a:ext>
            </a:extLst>
          </p:cNvPr>
          <p:cNvCxnSpPr>
            <a:cxnSpLocks/>
          </p:cNvCxnSpPr>
          <p:nvPr/>
        </p:nvCxnSpPr>
        <p:spPr>
          <a:xfrm>
            <a:off x="10093893" y="1582207"/>
            <a:ext cx="0" cy="1556778"/>
          </a:xfrm>
          <a:prstGeom prst="line">
            <a:avLst/>
          </a:prstGeom>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A88FB2D-799F-459E-B9EB-2134F23BE65B}"/>
              </a:ext>
            </a:extLst>
          </p:cNvPr>
          <p:cNvSpPr/>
          <p:nvPr/>
        </p:nvSpPr>
        <p:spPr>
          <a:xfrm>
            <a:off x="10006017" y="3138985"/>
            <a:ext cx="73957" cy="596726"/>
          </a:xfrm>
          <a:prstGeom prst="rect">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Garamond" panose="02020404030301010803"/>
              <a:ea typeface="+mn-ea"/>
              <a:cs typeface="+mn-cs"/>
              <a:sym typeface="Arial"/>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35040"/>
            <a:ext cx="12192000" cy="822960"/>
          </a:xfrm>
          <a:prstGeom prst="rect">
            <a:avLst/>
          </a:prstGeom>
        </p:spPr>
      </p:pic>
      <p:pic>
        <p:nvPicPr>
          <p:cNvPr id="25" name="Picture 24"/>
          <p:cNvPicPr>
            <a:picLocks noChangeAspect="1"/>
          </p:cNvPicPr>
          <p:nvPr/>
        </p:nvPicPr>
        <p:blipFill rotWithShape="1">
          <a:blip r:embed="rId3"/>
          <a:srcRect l="12865" t="6009" r="39870" b="22504"/>
          <a:stretch/>
        </p:blipFill>
        <p:spPr>
          <a:xfrm>
            <a:off x="210589" y="6035040"/>
            <a:ext cx="1107374" cy="822962"/>
          </a:xfrm>
          <a:prstGeom prst="rect">
            <a:avLst/>
          </a:prstGeom>
        </p:spPr>
      </p:pic>
      <p:cxnSp>
        <p:nvCxnSpPr>
          <p:cNvPr id="35" name="Straight Connector 34"/>
          <p:cNvCxnSpPr>
            <a:cxnSpLocks/>
          </p:cNvCxnSpPr>
          <p:nvPr/>
        </p:nvCxnSpPr>
        <p:spPr>
          <a:xfrm>
            <a:off x="2060812" y="4376207"/>
            <a:ext cx="80330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08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idx="4294967295"/>
          </p:nvPr>
        </p:nvSpPr>
        <p:spPr>
          <a:xfrm>
            <a:off x="1524000" y="914400"/>
            <a:ext cx="9144000" cy="914400"/>
          </a:xfrm>
        </p:spPr>
        <p:txBody>
          <a:bodyPr>
            <a:normAutofit/>
          </a:bodyPr>
          <a:lstStyle/>
          <a:p>
            <a:r>
              <a:rPr lang="en-US" sz="4400" dirty="0">
                <a:solidFill>
                  <a:schemeClr val="bg1"/>
                </a:solidFill>
              </a:rPr>
              <a:t>Problem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38"/>
            <a:ext cx="12192000" cy="822962"/>
          </a:xfrm>
          <a:prstGeom prst="rect">
            <a:avLst/>
          </a:prstGeom>
        </p:spPr>
      </p:pic>
      <p:sp>
        <p:nvSpPr>
          <p:cNvPr id="9" name="Content Placeholder 2"/>
          <p:cNvSpPr txBox="1">
            <a:spLocks/>
          </p:cNvSpPr>
          <p:nvPr/>
        </p:nvSpPr>
        <p:spPr>
          <a:xfrm>
            <a:off x="1076655" y="2516307"/>
            <a:ext cx="5225479" cy="2844348"/>
          </a:xfrm>
          <a:prstGeom prst="rect">
            <a:avLst/>
          </a:prstGeom>
          <a:ln w="19050">
            <a:solidFill>
              <a:schemeClr val="bg2"/>
            </a:solidFill>
          </a:ln>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200000"/>
              </a:lnSpc>
              <a:buClr>
                <a:srgbClr val="17406D"/>
              </a:buClr>
              <a:buFont typeface="Wingdings" panose="05000000000000000000" pitchFamily="2" charset="2"/>
              <a:buChar char="Ø"/>
            </a:pPr>
            <a:r>
              <a:rPr lang="en-US" sz="2700" dirty="0">
                <a:solidFill>
                  <a:prstClr val="black"/>
                </a:solidFill>
                <a:latin typeface="Garamond" panose="02020404030301010803"/>
              </a:rPr>
              <a:t> Lacking knowledge of how to pack</a:t>
            </a:r>
          </a:p>
          <a:p>
            <a:pPr>
              <a:lnSpc>
                <a:spcPct val="200000"/>
              </a:lnSpc>
              <a:buClr>
                <a:srgbClr val="17406D"/>
              </a:buClr>
              <a:buFont typeface="Wingdings" panose="05000000000000000000" pitchFamily="2" charset="2"/>
              <a:buChar char="Ø"/>
            </a:pPr>
            <a:r>
              <a:rPr lang="en-US" sz="2700" dirty="0">
                <a:solidFill>
                  <a:prstClr val="black"/>
                </a:solidFill>
                <a:latin typeface="Garamond" panose="02020404030301010803"/>
              </a:rPr>
              <a:t> Space inefficiency </a:t>
            </a:r>
          </a:p>
          <a:p>
            <a:pPr>
              <a:lnSpc>
                <a:spcPct val="200000"/>
              </a:lnSpc>
              <a:buClr>
                <a:srgbClr val="17406D"/>
              </a:buClr>
              <a:buFont typeface="Wingdings" panose="05000000000000000000" pitchFamily="2" charset="2"/>
              <a:buChar char="Ø"/>
            </a:pPr>
            <a:r>
              <a:rPr lang="en-US" sz="2700" dirty="0">
                <a:solidFill>
                  <a:prstClr val="black"/>
                </a:solidFill>
                <a:latin typeface="Garamond" panose="02020404030301010803"/>
              </a:rPr>
              <a:t> Unexpected changes in weather</a:t>
            </a:r>
          </a:p>
          <a:p>
            <a:pPr>
              <a:buClr>
                <a:srgbClr val="17406D"/>
              </a:buClr>
              <a:buFont typeface="Wingdings" panose="05000000000000000000" pitchFamily="2" charset="2"/>
              <a:buChar char="Ø"/>
            </a:pPr>
            <a:endParaRPr lang="en-US" dirty="0">
              <a:solidFill>
                <a:prstClr val="white">
                  <a:lumMod val="85000"/>
                  <a:lumOff val="15000"/>
                </a:prstClr>
              </a:solidFill>
              <a:latin typeface="Garamond" panose="02020404030301010803"/>
            </a:endParaRPr>
          </a:p>
        </p:txBody>
      </p:sp>
      <p:pic>
        <p:nvPicPr>
          <p:cNvPr id="12" name="Picture 11"/>
          <p:cNvPicPr>
            <a:picLocks noChangeAspect="1"/>
          </p:cNvPicPr>
          <p:nvPr/>
        </p:nvPicPr>
        <p:blipFill rotWithShape="1">
          <a:blip r:embed="rId4"/>
          <a:srcRect l="12865" t="6009" r="39870" b="22504"/>
          <a:stretch/>
        </p:blipFill>
        <p:spPr>
          <a:xfrm>
            <a:off x="210589" y="6035040"/>
            <a:ext cx="1107374" cy="822962"/>
          </a:xfrm>
          <a:prstGeom prst="rect">
            <a:avLst/>
          </a:prstGeom>
        </p:spPr>
      </p:pic>
      <p:sp>
        <p:nvSpPr>
          <p:cNvPr id="4" name="Pentagon 3"/>
          <p:cNvSpPr/>
          <p:nvPr/>
        </p:nvSpPr>
        <p:spPr>
          <a:xfrm>
            <a:off x="9018038" y="3398699"/>
            <a:ext cx="2279177" cy="1208910"/>
          </a:xfrm>
          <a:prstGeom prst="homePlate">
            <a:avLst/>
          </a:prstGeom>
          <a:solidFill>
            <a:srgbClr val="F7F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4667" y="2688687"/>
            <a:ext cx="2583371" cy="2595647"/>
          </a:xfrm>
          <a:prstGeom prst="rect">
            <a:avLst/>
          </a:prstGeom>
        </p:spPr>
      </p:pic>
      <p:sp>
        <p:nvSpPr>
          <p:cNvPr id="14" name="TextBox 5"/>
          <p:cNvSpPr txBox="1"/>
          <p:nvPr/>
        </p:nvSpPr>
        <p:spPr>
          <a:xfrm>
            <a:off x="8457399" y="3524845"/>
            <a:ext cx="2628289"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228600" algn="ctr">
              <a:buClr>
                <a:srgbClr val="000000"/>
              </a:buClr>
              <a:buSzPts val="1400"/>
              <a:buFont typeface="Arial"/>
              <a:buNone/>
            </a:pPr>
            <a:r>
              <a:rPr lang="en-US" kern="0" dirty="0">
                <a:solidFill>
                  <a:srgbClr val="000000"/>
                </a:solidFill>
                <a:cs typeface="Calibri"/>
                <a:sym typeface="Calibri"/>
              </a:rPr>
              <a:t>49% of travelers</a:t>
            </a:r>
          </a:p>
          <a:p>
            <a:pPr marL="457200" indent="-228600" algn="ctr">
              <a:buClr>
                <a:srgbClr val="000000"/>
              </a:buClr>
              <a:buSzPts val="1400"/>
              <a:buFont typeface="Arial"/>
              <a:buNone/>
            </a:pPr>
            <a:r>
              <a:rPr lang="en-US" kern="0" dirty="0">
                <a:solidFill>
                  <a:srgbClr val="000000"/>
                </a:solidFill>
                <a:cs typeface="Calibri"/>
                <a:sym typeface="Calibri"/>
              </a:rPr>
              <a:t>experience stress because of packing</a:t>
            </a:r>
          </a:p>
        </p:txBody>
      </p:sp>
      <p:cxnSp>
        <p:nvCxnSpPr>
          <p:cNvPr id="11" name="Straight Connector 10"/>
          <p:cNvCxnSpPr/>
          <p:nvPr/>
        </p:nvCxnSpPr>
        <p:spPr>
          <a:xfrm>
            <a:off x="736979" y="1937982"/>
            <a:ext cx="10699845"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624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12192000" cy="822960"/>
          </a:xfrm>
          <a:prstGeom prst="rect">
            <a:avLst/>
          </a:prstGeom>
        </p:spPr>
      </p:pic>
      <p:sp>
        <p:nvSpPr>
          <p:cNvPr id="9" name="Content Placeholder 2"/>
          <p:cNvSpPr txBox="1">
            <a:spLocks/>
          </p:cNvSpPr>
          <p:nvPr/>
        </p:nvSpPr>
        <p:spPr>
          <a:xfrm>
            <a:off x="1069784" y="2431906"/>
            <a:ext cx="5217994" cy="3109204"/>
          </a:xfrm>
          <a:prstGeom prst="rect">
            <a:avLst/>
          </a:prstGeom>
          <a:solidFill>
            <a:srgbClr val="F7F7F7"/>
          </a:solidFill>
          <a:ln w="19050">
            <a:solidFill>
              <a:schemeClr val="bg2"/>
            </a:solidFill>
          </a:ln>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200000"/>
              </a:lnSpc>
              <a:buClr>
                <a:srgbClr val="17406D"/>
              </a:buClr>
              <a:buFont typeface="Wingdings" panose="05000000000000000000" pitchFamily="2" charset="2"/>
              <a:buChar char="Ø"/>
            </a:pPr>
            <a:r>
              <a:rPr lang="en-US" sz="2700" dirty="0">
                <a:solidFill>
                  <a:prstClr val="black"/>
                </a:solidFill>
                <a:latin typeface="Garamond" panose="02020404030301010803"/>
              </a:rPr>
              <a:t> Checklist of basic necessities</a:t>
            </a:r>
          </a:p>
          <a:p>
            <a:pPr>
              <a:lnSpc>
                <a:spcPct val="200000"/>
              </a:lnSpc>
              <a:buClr>
                <a:srgbClr val="17406D"/>
              </a:buClr>
              <a:buFont typeface="Wingdings" panose="05000000000000000000" pitchFamily="2" charset="2"/>
              <a:buChar char="Ø"/>
            </a:pPr>
            <a:r>
              <a:rPr lang="en-US" sz="2700" dirty="0">
                <a:solidFill>
                  <a:prstClr val="black"/>
                </a:solidFill>
                <a:latin typeface="Garamond" panose="02020404030301010803"/>
              </a:rPr>
              <a:t> Virtually pack your belongings</a:t>
            </a:r>
          </a:p>
          <a:p>
            <a:pPr>
              <a:lnSpc>
                <a:spcPct val="200000"/>
              </a:lnSpc>
              <a:buClr>
                <a:srgbClr val="17406D"/>
              </a:buClr>
              <a:buFont typeface="Wingdings" panose="05000000000000000000" pitchFamily="2" charset="2"/>
              <a:buChar char="Ø"/>
            </a:pPr>
            <a:r>
              <a:rPr lang="en-US" sz="2700" dirty="0">
                <a:solidFill>
                  <a:prstClr val="black"/>
                </a:solidFill>
                <a:latin typeface="Garamond" panose="02020404030301010803"/>
              </a:rPr>
              <a:t> Notifications of weather changes</a:t>
            </a:r>
          </a:p>
          <a:p>
            <a:pPr marL="0" indent="0">
              <a:lnSpc>
                <a:spcPct val="200000"/>
              </a:lnSpc>
              <a:buClr>
                <a:srgbClr val="17406D"/>
              </a:buClr>
              <a:buNone/>
            </a:pPr>
            <a:endParaRPr lang="en-US" sz="2700" dirty="0">
              <a:solidFill>
                <a:prstClr val="black"/>
              </a:solidFill>
              <a:latin typeface="Garamond" panose="02020404030301010803"/>
            </a:endParaRPr>
          </a:p>
          <a:p>
            <a:pPr marL="0" indent="0">
              <a:buClr>
                <a:srgbClr val="17406D"/>
              </a:buClr>
              <a:buNone/>
            </a:pPr>
            <a:endParaRPr lang="en-US" dirty="0">
              <a:solidFill>
                <a:prstClr val="white">
                  <a:lumMod val="85000"/>
                  <a:lumOff val="15000"/>
                </a:prstClr>
              </a:solidFill>
              <a:latin typeface="Garamond" panose="02020404030301010803"/>
            </a:endParaRPr>
          </a:p>
        </p:txBody>
      </p:sp>
      <p:pic>
        <p:nvPicPr>
          <p:cNvPr id="10" name="Picture 9"/>
          <p:cNvPicPr>
            <a:picLocks noChangeAspect="1"/>
          </p:cNvPicPr>
          <p:nvPr/>
        </p:nvPicPr>
        <p:blipFill rotWithShape="1">
          <a:blip r:embed="rId4"/>
          <a:srcRect l="12865" t="6009" r="39870" b="22504"/>
          <a:stretch/>
        </p:blipFill>
        <p:spPr>
          <a:xfrm>
            <a:off x="210589" y="6035040"/>
            <a:ext cx="1107374" cy="822962"/>
          </a:xfrm>
          <a:prstGeom prst="rect">
            <a:avLst/>
          </a:prstGeom>
        </p:spPr>
      </p:pic>
      <p:sp>
        <p:nvSpPr>
          <p:cNvPr id="11" name="Title 1"/>
          <p:cNvSpPr txBox="1">
            <a:spLocks/>
          </p:cNvSpPr>
          <p:nvPr/>
        </p:nvSpPr>
        <p:spPr>
          <a:xfrm>
            <a:off x="1" y="964520"/>
            <a:ext cx="12191999" cy="1143000"/>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Tx/>
              <a:buFontTx/>
            </a:pPr>
            <a:r>
              <a:rPr lang="en-US" sz="4400" dirty="0">
                <a:solidFill>
                  <a:schemeClr val="bg1"/>
                </a:solidFill>
              </a:rPr>
              <a:t>Value Proposition</a:t>
            </a:r>
          </a:p>
        </p:txBody>
      </p:sp>
      <p:cxnSp>
        <p:nvCxnSpPr>
          <p:cNvPr id="15" name="Straight Connector 14"/>
          <p:cNvCxnSpPr/>
          <p:nvPr/>
        </p:nvCxnSpPr>
        <p:spPr>
          <a:xfrm>
            <a:off x="736979" y="1937982"/>
            <a:ext cx="1069984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Pentagon 12"/>
          <p:cNvSpPr/>
          <p:nvPr/>
        </p:nvSpPr>
        <p:spPr>
          <a:xfrm>
            <a:off x="9004391" y="3299817"/>
            <a:ext cx="2418786" cy="1274995"/>
          </a:xfrm>
          <a:prstGeom prst="homePlate">
            <a:avLst/>
          </a:prstGeom>
          <a:solidFill>
            <a:srgbClr val="F7F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03" y="2742631"/>
            <a:ext cx="2589716" cy="2487753"/>
          </a:xfrm>
          <a:prstGeom prst="rect">
            <a:avLst/>
          </a:prstGeom>
        </p:spPr>
      </p:pic>
      <p:sp>
        <p:nvSpPr>
          <p:cNvPr id="14" name="TextBox 5"/>
          <p:cNvSpPr txBox="1"/>
          <p:nvPr/>
        </p:nvSpPr>
        <p:spPr>
          <a:xfrm>
            <a:off x="8669866" y="3332616"/>
            <a:ext cx="2439411"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228600" algn="ctr">
              <a:buSzPts val="1400"/>
            </a:pPr>
            <a:r>
              <a:rPr lang="en-US" dirty="0">
                <a:solidFill>
                  <a:prstClr val="black"/>
                </a:solidFill>
                <a:cs typeface="Calibri" panose="020F0502020204030204" pitchFamily="34" charset="0"/>
              </a:rPr>
              <a:t>70% of those surveyed need help  folding/packing their items</a:t>
            </a:r>
          </a:p>
          <a:p>
            <a:pPr marL="457200" indent="-228600" algn="ctr">
              <a:buClr>
                <a:srgbClr val="000000"/>
              </a:buClr>
              <a:buSzPts val="1400"/>
              <a:buFont typeface="Arial"/>
              <a:buNone/>
            </a:pPr>
            <a:endParaRPr lang="en-US" kern="0" dirty="0">
              <a:solidFill>
                <a:srgbClr val="000000"/>
              </a:solidFill>
              <a:latin typeface="Calibri"/>
              <a:cs typeface="Calibri"/>
              <a:sym typeface="Calibri"/>
            </a:endParaRPr>
          </a:p>
        </p:txBody>
      </p:sp>
    </p:spTree>
    <p:extLst>
      <p:ext uri="{BB962C8B-B14F-4D97-AF65-F5344CB8AC3E}">
        <p14:creationId xmlns:p14="http://schemas.microsoft.com/office/powerpoint/2010/main" val="3102625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1524000" y="761998"/>
            <a:ext cx="9144000" cy="990600"/>
          </a:xfrm>
        </p:spPr>
        <p:txBody>
          <a:bodyPr>
            <a:normAutofit/>
          </a:bodyPr>
          <a:lstStyle/>
          <a:p>
            <a:r>
              <a:rPr lang="en-US" sz="4800" dirty="0">
                <a:solidFill>
                  <a:schemeClr val="bg1"/>
                </a:solidFill>
                <a:latin typeface="+mn-lt"/>
              </a:rPr>
              <a:t>Pack &amp; Go</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12192000" cy="822960"/>
          </a:xfrm>
          <a:prstGeom prst="rect">
            <a:avLst/>
          </a:prstGeom>
        </p:spPr>
      </p:pic>
      <p:sp>
        <p:nvSpPr>
          <p:cNvPr id="2" name="TextBox 1"/>
          <p:cNvSpPr txBox="1"/>
          <p:nvPr/>
        </p:nvSpPr>
        <p:spPr>
          <a:xfrm>
            <a:off x="1199866" y="1752600"/>
            <a:ext cx="7398224" cy="3462486"/>
          </a:xfrm>
          <a:prstGeom prst="rect">
            <a:avLst/>
          </a:prstGeom>
          <a:noFill/>
        </p:spPr>
        <p:txBody>
          <a:bodyPr wrap="square" rtlCol="0">
            <a:spAutoFit/>
          </a:bodyPr>
          <a:lstStyle/>
          <a:p>
            <a:pPr marL="342900" indent="-342900">
              <a:lnSpc>
                <a:spcPct val="200000"/>
              </a:lnSpc>
              <a:buClr>
                <a:srgbClr val="17406D"/>
              </a:buClr>
              <a:buFont typeface="Wingdings" panose="05000000000000000000" pitchFamily="2" charset="2"/>
              <a:buChar char="Ø"/>
              <a:defRPr/>
            </a:pPr>
            <a:r>
              <a:rPr lang="en-US" sz="2400" kern="1200" dirty="0">
                <a:solidFill>
                  <a:prstClr val="black"/>
                </a:solidFill>
                <a:latin typeface="Garamond" panose="02020404030301010803"/>
                <a:ea typeface="+mn-ea"/>
                <a:cs typeface="+mn-cs"/>
              </a:rPr>
              <a:t>IOS Compatible </a:t>
            </a:r>
          </a:p>
          <a:p>
            <a:pPr marL="342900" indent="-342900">
              <a:lnSpc>
                <a:spcPct val="200000"/>
              </a:lnSpc>
              <a:buClr>
                <a:srgbClr val="17406D"/>
              </a:buClr>
              <a:buFont typeface="Wingdings" panose="05000000000000000000" pitchFamily="2" charset="2"/>
              <a:buChar char="Ø"/>
              <a:defRPr/>
            </a:pPr>
            <a:r>
              <a:rPr lang="en-US" sz="2400" kern="1200" dirty="0">
                <a:solidFill>
                  <a:prstClr val="black"/>
                </a:solidFill>
                <a:latin typeface="Garamond" panose="02020404030301010803"/>
                <a:ea typeface="+mn-ea"/>
                <a:cs typeface="+mn-cs"/>
              </a:rPr>
              <a:t>Checklist based on your destination, activities and weather</a:t>
            </a:r>
          </a:p>
          <a:p>
            <a:pPr marL="342900" indent="-342900">
              <a:lnSpc>
                <a:spcPct val="200000"/>
              </a:lnSpc>
              <a:buClr>
                <a:srgbClr val="17406D"/>
              </a:buClr>
              <a:buFont typeface="Wingdings" panose="05000000000000000000" pitchFamily="2" charset="2"/>
              <a:buChar char="Ø"/>
              <a:defRPr/>
            </a:pPr>
            <a:r>
              <a:rPr lang="en-US" sz="2400" kern="1200" dirty="0">
                <a:solidFill>
                  <a:prstClr val="black"/>
                </a:solidFill>
                <a:latin typeface="Garamond" panose="02020404030301010803"/>
                <a:ea typeface="+mn-ea"/>
                <a:cs typeface="+mn-cs"/>
              </a:rPr>
              <a:t>Virtually packs your belongings in your suitcase</a:t>
            </a:r>
          </a:p>
          <a:p>
            <a:pPr marL="342900" indent="-342900">
              <a:lnSpc>
                <a:spcPct val="200000"/>
              </a:lnSpc>
              <a:buClr>
                <a:srgbClr val="17406D"/>
              </a:buClr>
              <a:buFont typeface="Wingdings" panose="05000000000000000000" pitchFamily="2" charset="2"/>
              <a:buChar char="Ø"/>
              <a:defRPr/>
            </a:pPr>
            <a:r>
              <a:rPr lang="en-US" sz="2400" kern="1200" dirty="0">
                <a:solidFill>
                  <a:prstClr val="black"/>
                </a:solidFill>
                <a:latin typeface="Garamond" panose="02020404030301010803"/>
                <a:ea typeface="+mn-ea"/>
                <a:cs typeface="+mn-cs"/>
              </a:rPr>
              <a:t>Instructions how to fold and pack items into suitcase</a:t>
            </a:r>
          </a:p>
          <a:p>
            <a:pPr marL="457200" indent="-457200">
              <a:buClrTx/>
              <a:buFont typeface="Wingdings" panose="05000000000000000000" pitchFamily="2" charset="2"/>
              <a:buChar char="Ø"/>
              <a:defRPr/>
            </a:pPr>
            <a:endParaRPr lang="en-US" sz="2700" kern="1200" dirty="0">
              <a:solidFill>
                <a:prstClr val="white"/>
              </a:solidFill>
              <a:latin typeface="Garamond" panose="02020404030301010803"/>
              <a:ea typeface="+mn-ea"/>
              <a:cs typeface="+mn-cs"/>
            </a:endParaRPr>
          </a:p>
        </p:txBody>
      </p:sp>
      <p:pic>
        <p:nvPicPr>
          <p:cNvPr id="7" name="Picture 6"/>
          <p:cNvPicPr>
            <a:picLocks noChangeAspect="1"/>
          </p:cNvPicPr>
          <p:nvPr/>
        </p:nvPicPr>
        <p:blipFill rotWithShape="1">
          <a:blip r:embed="rId4"/>
          <a:srcRect l="12865" t="6009" r="39870" b="22504"/>
          <a:stretch/>
        </p:blipFill>
        <p:spPr>
          <a:xfrm>
            <a:off x="210589" y="6035040"/>
            <a:ext cx="1107374" cy="82296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5141" y="1674958"/>
            <a:ext cx="4918993" cy="425805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0725" y="1662765"/>
            <a:ext cx="5012963" cy="4270245"/>
          </a:xfrm>
          <a:prstGeom prst="rect">
            <a:avLst/>
          </a:prstGeom>
        </p:spPr>
      </p:pic>
      <p:sp>
        <p:nvSpPr>
          <p:cNvPr id="12" name="Rectangle 11"/>
          <p:cNvSpPr/>
          <p:nvPr/>
        </p:nvSpPr>
        <p:spPr>
          <a:xfrm flipH="1">
            <a:off x="6080725" y="1674958"/>
            <a:ext cx="53408" cy="4258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55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416F"/>
        </a:solidFill>
        <a:effectLst/>
      </p:bgPr>
    </p:bg>
    <p:spTree>
      <p:nvGrpSpPr>
        <p:cNvPr id="1" name=""/>
        <p:cNvGrpSpPr/>
        <p:nvPr/>
      </p:nvGrpSpPr>
      <p:grpSpPr>
        <a:xfrm>
          <a:off x="0" y="0"/>
          <a:ext cx="0" cy="0"/>
          <a:chOff x="0" y="0"/>
          <a:chExt cx="0" cy="0"/>
        </a:xfrm>
      </p:grpSpPr>
      <p:sp>
        <p:nvSpPr>
          <p:cNvPr id="20" name="Title 1"/>
          <p:cNvSpPr>
            <a:spLocks noGrp="1"/>
          </p:cNvSpPr>
          <p:nvPr>
            <p:ph type="title"/>
          </p:nvPr>
        </p:nvSpPr>
        <p:spPr>
          <a:xfrm>
            <a:off x="0" y="410546"/>
            <a:ext cx="12191999" cy="1143000"/>
          </a:xfrm>
        </p:spPr>
        <p:txBody>
          <a:bodyPr>
            <a:normAutofit/>
          </a:bodyPr>
          <a:lstStyle/>
          <a:p>
            <a:r>
              <a:rPr lang="en-US" dirty="0">
                <a:solidFill>
                  <a:schemeClr val="bg1"/>
                </a:solidFill>
              </a:rPr>
              <a:t>Target Market</a:t>
            </a:r>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4052281797"/>
              </p:ext>
            </p:extLst>
          </p:nvPr>
        </p:nvGraphicFramePr>
        <p:xfrm>
          <a:off x="1241945" y="2283916"/>
          <a:ext cx="5643408" cy="3657600"/>
        </p:xfrm>
        <a:graphic>
          <a:graphicData uri="http://schemas.openxmlformats.org/drawingml/2006/table">
            <a:tbl>
              <a:tblPr firstRow="1" bandRow="1">
                <a:tableStyleId>{5C22544A-7EE6-4342-B048-85BDC9FD1C3A}</a:tableStyleId>
              </a:tblPr>
              <a:tblGrid>
                <a:gridCol w="2821704">
                  <a:extLst>
                    <a:ext uri="{9D8B030D-6E8A-4147-A177-3AD203B41FA5}">
                      <a16:colId xmlns:a16="http://schemas.microsoft.com/office/drawing/2014/main" val="20000"/>
                    </a:ext>
                  </a:extLst>
                </a:gridCol>
                <a:gridCol w="2821704">
                  <a:extLst>
                    <a:ext uri="{9D8B030D-6E8A-4147-A177-3AD203B41FA5}">
                      <a16:colId xmlns:a16="http://schemas.microsoft.com/office/drawing/2014/main" val="20001"/>
                    </a:ext>
                  </a:extLst>
                </a:gridCol>
              </a:tblGrid>
              <a:tr h="301752">
                <a:tc gridSpan="2">
                  <a:txBody>
                    <a:bodyPr/>
                    <a:lstStyle/>
                    <a:p>
                      <a:pPr algn="ctr"/>
                      <a:r>
                        <a:rPr lang="en-US" sz="1400" dirty="0">
                          <a:solidFill>
                            <a:schemeClr val="tx1"/>
                          </a:solidFill>
                          <a:latin typeface="+mj-lt"/>
                        </a:rPr>
                        <a:t>Description of Target Consumer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10000"/>
                  </a:ext>
                </a:extLst>
              </a:tr>
              <a:tr h="121920">
                <a:tc>
                  <a:txBody>
                    <a:bodyPr/>
                    <a:lstStyle/>
                    <a:p>
                      <a:pPr algn="ctr"/>
                      <a:r>
                        <a:rPr lang="en-US" sz="1400" b="1" dirty="0">
                          <a:solidFill>
                            <a:schemeClr val="tx1"/>
                          </a:solidFill>
                          <a:latin typeface="+mj-lt"/>
                        </a:rPr>
                        <a:t>Demographics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j-lt"/>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371600">
                <a:tc>
                  <a:txBody>
                    <a:bodyPr/>
                    <a:lstStyle/>
                    <a:p>
                      <a:pPr marL="285750"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defRPr/>
                      </a:pPr>
                      <a:r>
                        <a:rPr lang="en-US" sz="1400" b="0" baseline="0" dirty="0">
                          <a:solidFill>
                            <a:sysClr val="windowText" lastClr="000000"/>
                          </a:solidFill>
                          <a:latin typeface="+mj-lt"/>
                        </a:rPr>
                        <a:t>Males</a:t>
                      </a:r>
                    </a:p>
                    <a:p>
                      <a:pPr marL="285750"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defRPr/>
                      </a:pPr>
                      <a:r>
                        <a:rPr lang="en-US" sz="1400" b="0" baseline="0" dirty="0">
                          <a:solidFill>
                            <a:sysClr val="windowText" lastClr="000000"/>
                          </a:solidFill>
                          <a:latin typeface="+mj-lt"/>
                        </a:rPr>
                        <a:t>Inexperienced packers</a:t>
                      </a:r>
                    </a:p>
                    <a:p>
                      <a:pPr marL="285750"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defRPr/>
                      </a:pPr>
                      <a:r>
                        <a:rPr lang="en-US" sz="1400" b="0" baseline="0" dirty="0">
                          <a:solidFill>
                            <a:sysClr val="windowText" lastClr="000000"/>
                          </a:solidFill>
                          <a:latin typeface="+mj-lt"/>
                        </a:rPr>
                        <a:t>Business professionals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defRPr/>
                      </a:pPr>
                      <a:r>
                        <a:rPr lang="en-US" sz="1400" b="0" baseline="0" dirty="0">
                          <a:solidFill>
                            <a:sysClr val="windowText" lastClr="000000"/>
                          </a:solidFill>
                          <a:latin typeface="+mj-lt"/>
                        </a:rPr>
                        <a:t>U.S. app users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002"/>
                  </a:ext>
                </a:extLst>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j-lt"/>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j-lt"/>
                        </a:rPr>
                        <a:t>Buying</a:t>
                      </a:r>
                      <a:r>
                        <a:rPr lang="en-US" sz="1400" b="1" baseline="0" dirty="0">
                          <a:solidFill>
                            <a:schemeClr val="tx1"/>
                          </a:solidFill>
                          <a:latin typeface="+mj-lt"/>
                        </a:rPr>
                        <a:t> Patterns</a:t>
                      </a:r>
                      <a:endParaRPr lang="en-US" sz="1400" b="1"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1371600">
                <a:tc>
                  <a:txBody>
                    <a:bodyPr/>
                    <a:lstStyle/>
                    <a:p>
                      <a:pPr marL="285750"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defRPr/>
                      </a:pPr>
                      <a:r>
                        <a:rPr lang="en-US" sz="1400" b="0" baseline="0" dirty="0">
                          <a:solidFill>
                            <a:sysClr val="windowText" lastClr="000000"/>
                          </a:solidFill>
                          <a:latin typeface="+mj-lt"/>
                        </a:rPr>
                        <a:t>People that want a relaxing trip</a:t>
                      </a:r>
                    </a:p>
                    <a:p>
                      <a:pPr marL="285750"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defRPr/>
                      </a:pPr>
                      <a:r>
                        <a:rPr lang="en-US" sz="1400" b="0" baseline="0" dirty="0">
                          <a:solidFill>
                            <a:sysClr val="windowText" lastClr="000000"/>
                          </a:solidFill>
                          <a:latin typeface="+mj-lt"/>
                        </a:rPr>
                        <a:t>People who enjoy traveling</a:t>
                      </a:r>
                      <a:endParaRPr lang="en-US" sz="1400" b="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Ø"/>
                        <a:tabLst/>
                        <a:defRPr/>
                      </a:pPr>
                      <a:r>
                        <a:rPr lang="en-US" sz="1400" b="0" baseline="0" dirty="0">
                          <a:solidFill>
                            <a:sysClr val="windowText" lastClr="000000"/>
                          </a:solidFill>
                          <a:latin typeface="+mj-lt"/>
                        </a:rPr>
                        <a:t>People willing to pay for an app</a:t>
                      </a:r>
                      <a:endParaRPr lang="en-US" sz="1400" b="0" dirty="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004"/>
                  </a:ext>
                </a:extLst>
              </a:tr>
            </a:tbl>
          </a:graphicData>
        </a:graphic>
      </p:graphicFrame>
      <p:grpSp>
        <p:nvGrpSpPr>
          <p:cNvPr id="29" name="Group 28"/>
          <p:cNvGrpSpPr/>
          <p:nvPr/>
        </p:nvGrpSpPr>
        <p:grpSpPr>
          <a:xfrm>
            <a:off x="7316645" y="2283916"/>
            <a:ext cx="3782647" cy="3728543"/>
            <a:chOff x="5934893" y="2515692"/>
            <a:chExt cx="2835726" cy="3883899"/>
          </a:xfrm>
        </p:grpSpPr>
        <p:grpSp>
          <p:nvGrpSpPr>
            <p:cNvPr id="25" name="Group 24"/>
            <p:cNvGrpSpPr/>
            <p:nvPr/>
          </p:nvGrpSpPr>
          <p:grpSpPr>
            <a:xfrm>
              <a:off x="5934893" y="2891281"/>
              <a:ext cx="2819401" cy="3508310"/>
              <a:chOff x="5629622" y="2059382"/>
              <a:chExt cx="2971801" cy="3657600"/>
            </a:xfrm>
          </p:grpSpPr>
          <p:sp>
            <p:nvSpPr>
              <p:cNvPr id="10" name="AutoShape 3"/>
              <p:cNvSpPr>
                <a:spLocks noChangeArrowheads="1"/>
              </p:cNvSpPr>
              <p:nvPr/>
            </p:nvSpPr>
            <p:spPr bwMode="auto">
              <a:xfrm>
                <a:off x="5629622" y="2059382"/>
                <a:ext cx="2971801" cy="3657600"/>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solidFill>
                <a:schemeClr val="tx1">
                  <a:lumMod val="85000"/>
                </a:schemeClr>
              </a:solidFill>
              <a:ln>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buClrTx/>
                  <a:defRPr/>
                </a:pPr>
                <a:endParaRPr lang="en-US" kern="1200" dirty="0">
                  <a:solidFill>
                    <a:prstClr val="white"/>
                  </a:solidFill>
                  <a:latin typeface="Arial" charset="0"/>
                </a:endParaRPr>
              </a:p>
            </p:txBody>
          </p:sp>
          <p:sp>
            <p:nvSpPr>
              <p:cNvPr id="12" name="Rectangle 11"/>
              <p:cNvSpPr/>
              <p:nvPr/>
            </p:nvSpPr>
            <p:spPr>
              <a:xfrm>
                <a:off x="5867398" y="2210557"/>
                <a:ext cx="2514600" cy="182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en-US" kern="1200" dirty="0">
                    <a:solidFill>
                      <a:prstClr val="black"/>
                    </a:solidFill>
                    <a:latin typeface="+mj-lt"/>
                  </a:rPr>
                  <a:t>Total Population</a:t>
                </a:r>
              </a:p>
            </p:txBody>
          </p:sp>
          <p:sp>
            <p:nvSpPr>
              <p:cNvPr id="13" name="Rectangle 12"/>
              <p:cNvSpPr/>
              <p:nvPr/>
            </p:nvSpPr>
            <p:spPr>
              <a:xfrm>
                <a:off x="6172198" y="3095336"/>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en-US" kern="1200" dirty="0">
                    <a:solidFill>
                      <a:prstClr val="black"/>
                    </a:solidFill>
                    <a:latin typeface="+mj-lt"/>
                  </a:rPr>
                  <a:t>Target Market Population </a:t>
                </a:r>
              </a:p>
            </p:txBody>
          </p:sp>
          <p:sp>
            <p:nvSpPr>
              <p:cNvPr id="14" name="Rectangle 13"/>
              <p:cNvSpPr/>
              <p:nvPr/>
            </p:nvSpPr>
            <p:spPr>
              <a:xfrm>
                <a:off x="6078072" y="2554877"/>
                <a:ext cx="2074904" cy="27075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en-US" b="1" kern="1200" dirty="0">
                    <a:solidFill>
                      <a:prstClr val="white"/>
                    </a:solidFill>
                    <a:latin typeface="+mj-lt"/>
                    <a:ea typeface="Arial" charset="0"/>
                    <a:cs typeface="Arial" charset="0"/>
                  </a:rPr>
                  <a:t>224 Million</a:t>
                </a:r>
              </a:p>
            </p:txBody>
          </p:sp>
          <p:sp>
            <p:nvSpPr>
              <p:cNvPr id="22" name="Rectangle 21"/>
              <p:cNvSpPr/>
              <p:nvPr/>
            </p:nvSpPr>
            <p:spPr>
              <a:xfrm>
                <a:off x="6484835" y="4173049"/>
                <a:ext cx="1278390" cy="548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en-US" kern="1200" dirty="0">
                    <a:solidFill>
                      <a:prstClr val="black"/>
                    </a:solidFill>
                    <a:latin typeface="+mj-lt"/>
                  </a:rPr>
                  <a:t>Market Size</a:t>
                </a:r>
              </a:p>
            </p:txBody>
          </p:sp>
        </p:grpSp>
        <p:sp>
          <p:nvSpPr>
            <p:cNvPr id="28" name="Rectangle 27"/>
            <p:cNvSpPr/>
            <p:nvPr/>
          </p:nvSpPr>
          <p:spPr>
            <a:xfrm>
              <a:off x="5935979" y="2515692"/>
              <a:ext cx="2834640" cy="285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en-US" b="1" kern="1200" dirty="0">
                  <a:solidFill>
                    <a:prstClr val="white"/>
                  </a:solidFill>
                  <a:latin typeface="+mj-lt"/>
                </a:rPr>
                <a:t>Target Market Size</a:t>
              </a:r>
            </a:p>
          </p:txBody>
        </p:sp>
      </p:grpSp>
      <p:graphicFrame>
        <p:nvGraphicFramePr>
          <p:cNvPr id="30" name="Table 29"/>
          <p:cNvGraphicFramePr>
            <a:graphicFrameLocks noGrp="1"/>
          </p:cNvGraphicFramePr>
          <p:nvPr>
            <p:extLst>
              <p:ext uri="{D42A27DB-BD31-4B8C-83A1-F6EECF244321}">
                <p14:modId xmlns:p14="http://schemas.microsoft.com/office/powerpoint/2010/main" val="2541440295"/>
              </p:ext>
            </p:extLst>
          </p:nvPr>
        </p:nvGraphicFramePr>
        <p:xfrm>
          <a:off x="764276" y="1397000"/>
          <a:ext cx="10631607" cy="728160"/>
        </p:xfrm>
        <a:graphic>
          <a:graphicData uri="http://schemas.openxmlformats.org/drawingml/2006/table">
            <a:tbl>
              <a:tblPr firstRow="1" bandRow="1">
                <a:tableStyleId>{5C22544A-7EE6-4342-B048-85BDC9FD1C3A}</a:tableStyleId>
              </a:tblPr>
              <a:tblGrid>
                <a:gridCol w="1968815">
                  <a:extLst>
                    <a:ext uri="{9D8B030D-6E8A-4147-A177-3AD203B41FA5}">
                      <a16:colId xmlns:a16="http://schemas.microsoft.com/office/drawing/2014/main" val="20000"/>
                    </a:ext>
                  </a:extLst>
                </a:gridCol>
                <a:gridCol w="3346988">
                  <a:extLst>
                    <a:ext uri="{9D8B030D-6E8A-4147-A177-3AD203B41FA5}">
                      <a16:colId xmlns:a16="http://schemas.microsoft.com/office/drawing/2014/main" val="20001"/>
                    </a:ext>
                  </a:extLst>
                </a:gridCol>
                <a:gridCol w="2657902">
                  <a:extLst>
                    <a:ext uri="{9D8B030D-6E8A-4147-A177-3AD203B41FA5}">
                      <a16:colId xmlns:a16="http://schemas.microsoft.com/office/drawing/2014/main" val="20002"/>
                    </a:ext>
                  </a:extLst>
                </a:gridCol>
                <a:gridCol w="2657902">
                  <a:extLst>
                    <a:ext uri="{9D8B030D-6E8A-4147-A177-3AD203B41FA5}">
                      <a16:colId xmlns:a16="http://schemas.microsoft.com/office/drawing/2014/main" val="20003"/>
                    </a:ext>
                  </a:extLst>
                </a:gridCol>
              </a:tblGrid>
              <a:tr h="328493">
                <a:tc gridSpan="4">
                  <a:txBody>
                    <a:bodyPr/>
                    <a:lstStyle/>
                    <a:p>
                      <a:pPr algn="ctr"/>
                      <a:r>
                        <a:rPr lang="en-US" sz="1400" dirty="0">
                          <a:solidFill>
                            <a:schemeClr val="tx1"/>
                          </a:solidFill>
                          <a:latin typeface="Arial" charset="0"/>
                        </a:rPr>
                        <a:t>Market</a:t>
                      </a:r>
                      <a:r>
                        <a:rPr lang="en-US" sz="1400" baseline="0" dirty="0">
                          <a:solidFill>
                            <a:schemeClr val="tx1"/>
                          </a:solidFill>
                          <a:latin typeface="Arial" charset="0"/>
                        </a:rPr>
                        <a:t> Statistics</a:t>
                      </a:r>
                      <a:endParaRPr lang="en-US" sz="1400" dirty="0">
                        <a:solidFill>
                          <a:schemeClr val="tx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99667">
                <a:tc>
                  <a:txBody>
                    <a:bodyPr/>
                    <a:lstStyle/>
                    <a:p>
                      <a:r>
                        <a:rPr lang="en-US" sz="1400" dirty="0">
                          <a:solidFill>
                            <a:schemeClr val="bg1"/>
                          </a:solidFill>
                          <a:latin typeface="+mj-lt"/>
                        </a:rPr>
                        <a:t>Industry Name: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rPr>
                        <a:t>Software</a:t>
                      </a:r>
                      <a:r>
                        <a:rPr lang="en-US" sz="1400" b="1" baseline="0" dirty="0">
                          <a:solidFill>
                            <a:schemeClr val="bg1"/>
                          </a:solidFill>
                          <a:latin typeface="+mj-lt"/>
                        </a:rPr>
                        <a:t> Publishing Industry</a:t>
                      </a:r>
                      <a:endParaRPr lang="en-US" sz="1400" b="1" dirty="0">
                        <a:solidFill>
                          <a:schemeClr val="bg1"/>
                        </a:solidFill>
                        <a:latin typeface="+mj-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tc>
                  <a:txBody>
                    <a:bodyPr/>
                    <a:lstStyle/>
                    <a:p>
                      <a:r>
                        <a:rPr lang="en-US" sz="1400" dirty="0">
                          <a:solidFill>
                            <a:schemeClr val="bg1"/>
                          </a:solidFill>
                          <a:latin typeface="+mj-lt"/>
                        </a:rPr>
                        <a:t>Annual</a:t>
                      </a:r>
                      <a:r>
                        <a:rPr lang="en-US" sz="1400" baseline="0" dirty="0">
                          <a:solidFill>
                            <a:schemeClr val="bg1"/>
                          </a:solidFill>
                          <a:latin typeface="+mj-lt"/>
                        </a:rPr>
                        <a:t> Industry Sales:</a:t>
                      </a:r>
                      <a:endParaRPr lang="en-US" sz="1400" dirty="0">
                        <a:solidFill>
                          <a:schemeClr val="bg1"/>
                        </a:solidFill>
                        <a:latin typeface="+mj-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rPr>
                        <a:t>$250</a:t>
                      </a:r>
                      <a:r>
                        <a:rPr lang="en-US" sz="1400" b="1" baseline="0" dirty="0">
                          <a:solidFill>
                            <a:schemeClr val="bg1"/>
                          </a:solidFill>
                          <a:latin typeface="+mj-lt"/>
                        </a:rPr>
                        <a:t> Billion</a:t>
                      </a:r>
                      <a:endParaRPr lang="en-US" sz="1400" b="1" dirty="0">
                        <a:solidFill>
                          <a:schemeClr val="bg1"/>
                        </a:solidFill>
                        <a:latin typeface="+mj-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1"/>
                  </a:ext>
                </a:extLst>
              </a:tr>
            </a:tbl>
          </a:graphicData>
        </a:graphic>
      </p:graphicFrame>
      <p:sp>
        <p:nvSpPr>
          <p:cNvPr id="17" name="Rectangle 16"/>
          <p:cNvSpPr/>
          <p:nvPr/>
        </p:nvSpPr>
        <p:spPr>
          <a:xfrm>
            <a:off x="8576733" y="4100792"/>
            <a:ext cx="1240694" cy="259702"/>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en-US" sz="1500" b="1" kern="1200" dirty="0">
                <a:solidFill>
                  <a:prstClr val="white"/>
                </a:solidFill>
                <a:latin typeface="+mj-lt"/>
                <a:cs typeface="Arial" panose="020B0604020202020204" pitchFamily="34" charset="0"/>
              </a:rPr>
              <a:t>7,400,000</a:t>
            </a:r>
            <a:endParaRPr lang="en-US" sz="1500" b="1" kern="1200" dirty="0">
              <a:solidFill>
                <a:prstClr val="black"/>
              </a:solidFill>
              <a:latin typeface="+mj-lt"/>
              <a:ea typeface="Arial" charset="0"/>
              <a:cs typeface="Arial" panose="020B0604020202020204" pitchFamily="34" charset="0"/>
            </a:endParaRPr>
          </a:p>
        </p:txBody>
      </p:sp>
      <p:sp>
        <p:nvSpPr>
          <p:cNvPr id="18" name="Rectangle 17"/>
          <p:cNvSpPr/>
          <p:nvPr/>
        </p:nvSpPr>
        <p:spPr>
          <a:xfrm>
            <a:off x="8782958" y="5118352"/>
            <a:ext cx="828244" cy="230471"/>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en-US" sz="1500" b="1" kern="1200" dirty="0">
                <a:solidFill>
                  <a:prstClr val="white"/>
                </a:solidFill>
                <a:ea typeface="Arial" charset="0"/>
                <a:cs typeface="Arial" charset="0"/>
              </a:rPr>
              <a:t>74,000</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12192000" cy="822960"/>
          </a:xfrm>
          <a:prstGeom prst="rect">
            <a:avLst/>
          </a:prstGeom>
        </p:spPr>
      </p:pic>
      <p:pic>
        <p:nvPicPr>
          <p:cNvPr id="21" name="Picture 20"/>
          <p:cNvPicPr>
            <a:picLocks noChangeAspect="1"/>
          </p:cNvPicPr>
          <p:nvPr/>
        </p:nvPicPr>
        <p:blipFill rotWithShape="1">
          <a:blip r:embed="rId4"/>
          <a:srcRect l="12865" t="6009" r="39870" b="22504"/>
          <a:stretch/>
        </p:blipFill>
        <p:spPr>
          <a:xfrm>
            <a:off x="210589" y="6035040"/>
            <a:ext cx="1107374" cy="82296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4622" y="4852717"/>
            <a:ext cx="1451417" cy="992211"/>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4995" y="3141820"/>
            <a:ext cx="1939130" cy="1102072"/>
          </a:xfrm>
          <a:prstGeom prst="rect">
            <a:avLst/>
          </a:prstGeom>
        </p:spPr>
      </p:pic>
    </p:spTree>
    <p:extLst>
      <p:ext uri="{BB962C8B-B14F-4D97-AF65-F5344CB8AC3E}">
        <p14:creationId xmlns:p14="http://schemas.microsoft.com/office/powerpoint/2010/main" val="39596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746076" y="817324"/>
            <a:ext cx="10699845"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 typeface="Arial"/>
              <a:buNone/>
              <a:tabLst/>
              <a:defRPr/>
            </a:pPr>
            <a:r>
              <a:rPr kumimoji="0" lang="en-US" sz="4400" b="0" i="0" u="none" strike="noStrike" kern="1200" cap="none" spc="0" normalizeH="0" baseline="0" noProof="0" dirty="0">
                <a:ln>
                  <a:noFill/>
                </a:ln>
                <a:solidFill>
                  <a:prstClr val="black"/>
                </a:solidFill>
                <a:effectLst/>
                <a:uLnTx/>
                <a:uFillTx/>
                <a:latin typeface="Garamond" panose="02020404030301010803"/>
                <a:ea typeface="+mj-ea"/>
                <a:cs typeface="+mj-cs"/>
                <a:sym typeface="Arial"/>
              </a:rPr>
              <a:t> Marketing Plan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838200"/>
          </a:xfrm>
          <a:prstGeom prst="rect">
            <a:avLst/>
          </a:prstGeom>
        </p:spPr>
      </p:pic>
      <p:cxnSp>
        <p:nvCxnSpPr>
          <p:cNvPr id="19" name="Straight Connector 18"/>
          <p:cNvCxnSpPr/>
          <p:nvPr/>
        </p:nvCxnSpPr>
        <p:spPr>
          <a:xfrm>
            <a:off x="746076" y="1773734"/>
            <a:ext cx="1069984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77015" y="5128215"/>
            <a:ext cx="2120226"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17406D"/>
              </a:buClr>
              <a:buSzTx/>
              <a:buFont typeface="Wingdings" panose="05000000000000000000" pitchFamily="2" charset="2"/>
              <a:buChar char="Ø"/>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Advertisement of Pack &amp; Go on other sites</a:t>
            </a:r>
          </a:p>
        </p:txBody>
      </p:sp>
      <p:sp>
        <p:nvSpPr>
          <p:cNvPr id="24" name="TextBox 23"/>
          <p:cNvSpPr txBox="1"/>
          <p:nvPr/>
        </p:nvSpPr>
        <p:spPr>
          <a:xfrm>
            <a:off x="1690550" y="2204404"/>
            <a:ext cx="17571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Awareness</a:t>
            </a:r>
          </a:p>
        </p:txBody>
      </p:sp>
      <p:sp>
        <p:nvSpPr>
          <p:cNvPr id="25" name="TextBox 24"/>
          <p:cNvSpPr txBox="1"/>
          <p:nvPr/>
        </p:nvSpPr>
        <p:spPr>
          <a:xfrm>
            <a:off x="8661957" y="2610100"/>
            <a:ext cx="15488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Purchase</a:t>
            </a:r>
            <a:r>
              <a:rPr kumimoji="0" lang="en-US" sz="1600" b="0" i="0" u="none" strike="noStrike" kern="0" cap="none" spc="0" normalizeH="0" baseline="0" noProof="0" dirty="0">
                <a:ln>
                  <a:noFill/>
                </a:ln>
                <a:solidFill>
                  <a:srgbClr val="000000"/>
                </a:solidFill>
                <a:effectLst/>
                <a:uLnTx/>
                <a:uFillTx/>
                <a:latin typeface="Arial"/>
                <a:ea typeface="+mn-ea"/>
                <a:cs typeface="Arial"/>
                <a:sym typeface="Arial"/>
              </a:rPr>
              <a:t> </a:t>
            </a:r>
          </a:p>
        </p:txBody>
      </p:sp>
      <p:sp>
        <p:nvSpPr>
          <p:cNvPr id="26" name="TextBox 25"/>
          <p:cNvSpPr txBox="1"/>
          <p:nvPr/>
        </p:nvSpPr>
        <p:spPr>
          <a:xfrm>
            <a:off x="7300892" y="4699990"/>
            <a:ext cx="15658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Arial"/>
                <a:sym typeface="Arial"/>
              </a:rPr>
              <a:t>Retention</a:t>
            </a:r>
            <a:endParaRPr kumimoji="0" lang="en-US"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Oval 1"/>
          <p:cNvSpPr/>
          <p:nvPr/>
        </p:nvSpPr>
        <p:spPr>
          <a:xfrm>
            <a:off x="4005032" y="1983938"/>
            <a:ext cx="2296349" cy="218854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Garamond" panose="02020404030301010803"/>
              <a:ea typeface="+mn-ea"/>
              <a:cs typeface="+mn-cs"/>
              <a:sym typeface="Arial"/>
            </a:endParaRPr>
          </a:p>
        </p:txBody>
      </p:sp>
      <p:sp>
        <p:nvSpPr>
          <p:cNvPr id="22" name="Oval 21"/>
          <p:cNvSpPr/>
          <p:nvPr/>
        </p:nvSpPr>
        <p:spPr>
          <a:xfrm>
            <a:off x="5027278" y="3575179"/>
            <a:ext cx="2296349" cy="21885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noFill/>
              <a:effectLst/>
              <a:uLnTx/>
              <a:uFillTx/>
              <a:latin typeface="Garamond" panose="02020404030301010803"/>
              <a:ea typeface="+mn-ea"/>
              <a:cs typeface="+mn-cs"/>
              <a:sym typeface="Arial"/>
            </a:endParaRPr>
          </a:p>
        </p:txBody>
      </p:sp>
      <p:sp>
        <p:nvSpPr>
          <p:cNvPr id="27" name="Oval 26"/>
          <p:cNvSpPr/>
          <p:nvPr/>
        </p:nvSpPr>
        <p:spPr>
          <a:xfrm>
            <a:off x="6095998" y="1983936"/>
            <a:ext cx="2249876" cy="2163753"/>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noFill/>
              <a:effectLst/>
              <a:uLnTx/>
              <a:uFillTx/>
              <a:latin typeface="Garamond" panose="02020404030301010803"/>
              <a:ea typeface="+mn-ea"/>
              <a:cs typeface="+mn-cs"/>
              <a:sym typeface="Aria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5338" y="2990036"/>
            <a:ext cx="4580227" cy="3358833"/>
          </a:xfrm>
          <a:prstGeom prst="rect">
            <a:avLst/>
          </a:prstGeom>
        </p:spPr>
      </p:pic>
      <p:pic>
        <p:nvPicPr>
          <p:cNvPr id="16" name="Picture 15"/>
          <p:cNvPicPr>
            <a:picLocks noChangeAspect="1"/>
          </p:cNvPicPr>
          <p:nvPr/>
        </p:nvPicPr>
        <p:blipFill rotWithShape="1">
          <a:blip r:embed="rId7"/>
          <a:srcRect l="12865" t="6009" r="39870" b="22504"/>
          <a:stretch/>
        </p:blipFill>
        <p:spPr>
          <a:xfrm>
            <a:off x="92077" y="6047233"/>
            <a:ext cx="1107374" cy="822962"/>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2608" y="2890934"/>
            <a:ext cx="2652994" cy="1930499"/>
          </a:xfrm>
          <a:prstGeom prst="rect">
            <a:avLst/>
          </a:prstGeom>
        </p:spPr>
      </p:pic>
    </p:spTree>
    <p:extLst>
      <p:ext uri="{BB962C8B-B14F-4D97-AF65-F5344CB8AC3E}">
        <p14:creationId xmlns:p14="http://schemas.microsoft.com/office/powerpoint/2010/main" val="480556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981200" y="708543"/>
            <a:ext cx="8229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pPr>
              <a:buClrTx/>
            </a:pPr>
            <a:r>
              <a:rPr lang="en-US" sz="4000" dirty="0">
                <a:solidFill>
                  <a:prstClr val="black"/>
                </a:solidFill>
                <a:latin typeface="Garamond" panose="02020404030301010803"/>
              </a:rPr>
              <a:t>Competitive Analysis</a:t>
            </a:r>
          </a:p>
        </p:txBody>
      </p:sp>
      <p:graphicFrame>
        <p:nvGraphicFramePr>
          <p:cNvPr id="9" name="Content Placeholder 4"/>
          <p:cNvGraphicFramePr>
            <a:graphicFrameLocks/>
          </p:cNvGraphicFramePr>
          <p:nvPr>
            <p:extLst>
              <p:ext uri="{D42A27DB-BD31-4B8C-83A1-F6EECF244321}">
                <p14:modId xmlns:p14="http://schemas.microsoft.com/office/powerpoint/2010/main" val="1066679348"/>
              </p:ext>
            </p:extLst>
          </p:nvPr>
        </p:nvGraphicFramePr>
        <p:xfrm>
          <a:off x="1910776" y="1699143"/>
          <a:ext cx="8370448" cy="3978172"/>
        </p:xfrm>
        <a:graphic>
          <a:graphicData uri="http://schemas.openxmlformats.org/drawingml/2006/table">
            <a:tbl>
              <a:tblPr firstRow="1" bandRow="1">
                <a:tableStyleId>{5C22544A-7EE6-4342-B048-85BDC9FD1C3A}</a:tableStyleId>
              </a:tblPr>
              <a:tblGrid>
                <a:gridCol w="2092612">
                  <a:extLst>
                    <a:ext uri="{9D8B030D-6E8A-4147-A177-3AD203B41FA5}">
                      <a16:colId xmlns:a16="http://schemas.microsoft.com/office/drawing/2014/main" val="20000"/>
                    </a:ext>
                  </a:extLst>
                </a:gridCol>
                <a:gridCol w="2092612">
                  <a:extLst>
                    <a:ext uri="{9D8B030D-6E8A-4147-A177-3AD203B41FA5}">
                      <a16:colId xmlns:a16="http://schemas.microsoft.com/office/drawing/2014/main" val="20001"/>
                    </a:ext>
                  </a:extLst>
                </a:gridCol>
                <a:gridCol w="2092612">
                  <a:extLst>
                    <a:ext uri="{9D8B030D-6E8A-4147-A177-3AD203B41FA5}">
                      <a16:colId xmlns:a16="http://schemas.microsoft.com/office/drawing/2014/main" val="20002"/>
                    </a:ext>
                  </a:extLst>
                </a:gridCol>
                <a:gridCol w="2092612">
                  <a:extLst>
                    <a:ext uri="{9D8B030D-6E8A-4147-A177-3AD203B41FA5}">
                      <a16:colId xmlns:a16="http://schemas.microsoft.com/office/drawing/2014/main" val="20003"/>
                    </a:ext>
                  </a:extLst>
                </a:gridCol>
              </a:tblGrid>
              <a:tr h="840857">
                <a:tc>
                  <a:txBody>
                    <a:bodyPr/>
                    <a:lstStyle/>
                    <a:p>
                      <a:pPr algn="ctr"/>
                      <a:r>
                        <a:rPr lang="en-US" sz="2000" dirty="0"/>
                        <a:t>Unique</a:t>
                      </a:r>
                      <a:r>
                        <a:rPr lang="en-US" sz="2000" baseline="0" dirty="0"/>
                        <a:t> Factors</a:t>
                      </a:r>
                      <a:endParaRPr lang="en-US" sz="2000" dirty="0">
                        <a:solidFill>
                          <a:schemeClr val="bg1"/>
                        </a:solidFill>
                        <a:latin typeface="Arial" charset="0"/>
                      </a:endParaRPr>
                    </a:p>
                  </a:txBody>
                  <a:tcPr/>
                </a:tc>
                <a:tc>
                  <a:txBody>
                    <a:bodyPr/>
                    <a:lstStyle/>
                    <a:p>
                      <a:pPr algn="ctr"/>
                      <a:r>
                        <a:rPr lang="en-US" sz="2400" dirty="0">
                          <a:solidFill>
                            <a:schemeClr val="tx1"/>
                          </a:solidFill>
                        </a:rPr>
                        <a:t>Pack</a:t>
                      </a:r>
                      <a:r>
                        <a:rPr lang="en-US" sz="2400" baseline="0" dirty="0">
                          <a:solidFill>
                            <a:schemeClr val="tx1"/>
                          </a:solidFill>
                        </a:rPr>
                        <a:t> &amp; Go</a:t>
                      </a:r>
                      <a:endParaRPr lang="en-US" sz="2400" dirty="0">
                        <a:solidFill>
                          <a:schemeClr val="tx1"/>
                        </a:solidFill>
                        <a:latin typeface="Arial" charset="0"/>
                      </a:endParaRPr>
                    </a:p>
                  </a:txBody>
                  <a:tcPr>
                    <a:solidFill>
                      <a:schemeClr val="bg2"/>
                    </a:solidFill>
                  </a:tcPr>
                </a:tc>
                <a:tc>
                  <a:txBody>
                    <a:bodyPr/>
                    <a:lstStyle/>
                    <a:p>
                      <a:pPr algn="ctr"/>
                      <a:r>
                        <a:rPr lang="en-US" sz="2000" b="1" kern="1200" baseline="0" dirty="0">
                          <a:solidFill>
                            <a:schemeClr val="tx1"/>
                          </a:solidFill>
                          <a:latin typeface="+mn-lt"/>
                          <a:ea typeface="+mn-ea"/>
                          <a:cs typeface="+mn-cs"/>
                        </a:rPr>
                        <a:t>Packing Pro</a:t>
                      </a:r>
                    </a:p>
                  </a:txBody>
                  <a:tcPr/>
                </a:tc>
                <a:tc>
                  <a:txBody>
                    <a:bodyPr/>
                    <a:lstStyle/>
                    <a:p>
                      <a:pPr algn="ctr"/>
                      <a:r>
                        <a:rPr lang="en-US" sz="2000" dirty="0"/>
                        <a:t>PackPoint</a:t>
                      </a:r>
                      <a:endParaRPr lang="en-US" sz="2000" dirty="0">
                        <a:latin typeface="Arial" charset="0"/>
                      </a:endParaRPr>
                    </a:p>
                  </a:txBody>
                  <a:tcPr/>
                </a:tc>
                <a:extLst>
                  <a:ext uri="{0D108BD9-81ED-4DB2-BD59-A6C34878D82A}">
                    <a16:rowId xmlns:a16="http://schemas.microsoft.com/office/drawing/2014/main" val="10000"/>
                  </a:ext>
                </a:extLst>
              </a:tr>
              <a:tr h="980913">
                <a:tc>
                  <a:txBody>
                    <a:bodyPr/>
                    <a:lstStyle/>
                    <a:p>
                      <a:pPr algn="ctr"/>
                      <a:r>
                        <a:rPr lang="en-US" sz="1800" baseline="0" dirty="0">
                          <a:latin typeface="+mn-lt"/>
                        </a:rPr>
                        <a:t>Packing List </a:t>
                      </a:r>
                      <a:endParaRPr lang="en-US" sz="1800" dirty="0">
                        <a:latin typeface="+mn-lt"/>
                      </a:endParaRPr>
                    </a:p>
                  </a:txBody>
                  <a:tcPr/>
                </a:tc>
                <a:tc>
                  <a:txBody>
                    <a:bodyPr/>
                    <a:lstStyle/>
                    <a:p>
                      <a:pPr algn="ctr"/>
                      <a:r>
                        <a:rPr lang="en-US" sz="1600" dirty="0">
                          <a:solidFill>
                            <a:schemeClr val="tx1"/>
                          </a:solidFill>
                          <a:latin typeface="+mn-lt"/>
                        </a:rPr>
                        <a:t>Customized packing list</a:t>
                      </a:r>
                    </a:p>
                  </a:txBody>
                  <a:tcPr>
                    <a:solidFill>
                      <a:schemeClr val="bg2"/>
                    </a:solidFill>
                  </a:tcPr>
                </a:tc>
                <a:tc>
                  <a:txBody>
                    <a:bodyPr/>
                    <a:lstStyle/>
                    <a:p>
                      <a:pPr algn="ctr"/>
                      <a:r>
                        <a:rPr lang="en-US" sz="1600" dirty="0">
                          <a:latin typeface="+mn-lt"/>
                        </a:rPr>
                        <a:t>No customizable options. Basic item</a:t>
                      </a:r>
                      <a:r>
                        <a:rPr lang="en-US" sz="1600" baseline="0" dirty="0">
                          <a:latin typeface="+mn-lt"/>
                        </a:rPr>
                        <a:t> list</a:t>
                      </a:r>
                      <a:endParaRPr lang="en-US" sz="1600" dirty="0">
                        <a:latin typeface="+mn-lt"/>
                      </a:endParaRPr>
                    </a:p>
                  </a:txBody>
                  <a:tcPr/>
                </a:tc>
                <a:tc>
                  <a:txBody>
                    <a:bodyPr/>
                    <a:lstStyle/>
                    <a:p>
                      <a:pPr algn="ctr"/>
                      <a:r>
                        <a:rPr lang="en-US" sz="1600" dirty="0">
                          <a:latin typeface="+mn-lt"/>
                        </a:rPr>
                        <a:t>Customized packing list</a:t>
                      </a:r>
                    </a:p>
                    <a:p>
                      <a:pPr algn="ctr"/>
                      <a:r>
                        <a:rPr lang="en-US" sz="1600" dirty="0">
                          <a:latin typeface="+mn-lt"/>
                        </a:rPr>
                        <a:t>(Premium only)</a:t>
                      </a:r>
                    </a:p>
                  </a:txBody>
                  <a:tcPr/>
                </a:tc>
                <a:extLst>
                  <a:ext uri="{0D108BD9-81ED-4DB2-BD59-A6C34878D82A}">
                    <a16:rowId xmlns:a16="http://schemas.microsoft.com/office/drawing/2014/main" val="10001"/>
                  </a:ext>
                </a:extLst>
              </a:tr>
              <a:tr h="123314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mj-lt"/>
                        </a:rPr>
                        <a:t>Virtual</a:t>
                      </a:r>
                      <a:r>
                        <a:rPr lang="en-US" sz="1800" baseline="0" dirty="0">
                          <a:latin typeface="+mj-lt"/>
                        </a:rPr>
                        <a:t> Image</a:t>
                      </a:r>
                      <a:endParaRPr lang="en-US" sz="1800" dirty="0">
                        <a:latin typeface="+mj-lt"/>
                      </a:endParaRPr>
                    </a:p>
                    <a:p>
                      <a:endParaRPr lang="en-US" sz="1600" dirty="0">
                        <a:latin typeface="Arial"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Offers a virtual packing</a:t>
                      </a:r>
                      <a:r>
                        <a:rPr lang="en-US" sz="1600" baseline="0" dirty="0">
                          <a:solidFill>
                            <a:schemeClr val="tx1"/>
                          </a:solidFill>
                        </a:rPr>
                        <a:t> feature</a:t>
                      </a:r>
                      <a:endParaRPr lang="en-US" sz="1600" dirty="0">
                        <a:solidFill>
                          <a:schemeClr val="tx1"/>
                        </a:solidFill>
                        <a:latin typeface="Arial" charset="0"/>
                      </a:endParaRPr>
                    </a:p>
                    <a:p>
                      <a:endParaRPr lang="en-US" sz="1800" dirty="0">
                        <a:solidFill>
                          <a:schemeClr val="tx1"/>
                        </a:solidFill>
                        <a:latin typeface="Arial" charset="0"/>
                      </a:endParaRPr>
                    </a:p>
                  </a:txBody>
                  <a:tcPr>
                    <a:solidFill>
                      <a:schemeClr val="bg2"/>
                    </a:solidFill>
                  </a:tcPr>
                </a:tc>
                <a:tc>
                  <a:txBody>
                    <a:bodyPr/>
                    <a:lstStyle/>
                    <a:p>
                      <a:pPr algn="ctr"/>
                      <a:r>
                        <a:rPr lang="en-US" sz="1600" kern="1200" baseline="0" dirty="0">
                          <a:solidFill>
                            <a:schemeClr val="dk1"/>
                          </a:solidFill>
                          <a:latin typeface="+mn-lt"/>
                          <a:ea typeface="+mn-ea"/>
                          <a:cs typeface="+mn-cs"/>
                        </a:rPr>
                        <a:t>Not included</a:t>
                      </a:r>
                    </a:p>
                  </a:txBody>
                  <a:tcPr/>
                </a:tc>
                <a:tc>
                  <a:txBody>
                    <a:bodyPr/>
                    <a:lstStyle/>
                    <a:p>
                      <a:pPr algn="ctr"/>
                      <a:r>
                        <a:rPr lang="en-US" sz="1600" kern="1200" baseline="0" dirty="0">
                          <a:solidFill>
                            <a:schemeClr val="dk1"/>
                          </a:solidFill>
                          <a:latin typeface="+mn-lt"/>
                          <a:ea typeface="+mn-ea"/>
                          <a:cs typeface="+mn-cs"/>
                        </a:rPr>
                        <a:t>Not included</a:t>
                      </a:r>
                    </a:p>
                  </a:txBody>
                  <a:tcPr/>
                </a:tc>
                <a:extLst>
                  <a:ext uri="{0D108BD9-81ED-4DB2-BD59-A6C34878D82A}">
                    <a16:rowId xmlns:a16="http://schemas.microsoft.com/office/drawing/2014/main" val="10002"/>
                  </a:ext>
                </a:extLst>
              </a:tr>
              <a:tr h="923255">
                <a:tc>
                  <a:txBody>
                    <a:bodyPr/>
                    <a:lstStyle/>
                    <a:p>
                      <a:pPr algn="ctr"/>
                      <a:r>
                        <a:rPr lang="en-US" sz="1800" dirty="0">
                          <a:latin typeface="+mj-lt"/>
                        </a:rPr>
                        <a:t>Weather</a:t>
                      </a:r>
                      <a:r>
                        <a:rPr lang="en-US" sz="1800" baseline="0" dirty="0">
                          <a:latin typeface="+mj-lt"/>
                        </a:rPr>
                        <a:t> Notifications </a:t>
                      </a:r>
                      <a:endParaRPr lang="en-US" sz="1800" dirty="0">
                        <a:latin typeface="+mj-lt"/>
                      </a:endParaRPr>
                    </a:p>
                  </a:txBody>
                  <a:tcPr/>
                </a:tc>
                <a:tc>
                  <a:txBody>
                    <a:bodyPr/>
                    <a:lstStyle/>
                    <a:p>
                      <a:pPr algn="ctr"/>
                      <a:r>
                        <a:rPr lang="en-US" sz="1600" kern="1200" dirty="0">
                          <a:solidFill>
                            <a:schemeClr val="tx1"/>
                          </a:solidFill>
                          <a:latin typeface="+mn-lt"/>
                          <a:ea typeface="+mn-ea"/>
                          <a:cs typeface="+mn-cs"/>
                        </a:rPr>
                        <a:t>Updated regularly</a:t>
                      </a:r>
                    </a:p>
                  </a:txBody>
                  <a:tcPr>
                    <a:solidFill>
                      <a:schemeClr val="bg2"/>
                    </a:solidFill>
                  </a:tcPr>
                </a:tc>
                <a:tc>
                  <a:txBody>
                    <a:bodyPr/>
                    <a:lstStyle/>
                    <a:p>
                      <a:pPr algn="ctr"/>
                      <a:r>
                        <a:rPr lang="en-US" sz="1600" kern="1200" dirty="0">
                          <a:solidFill>
                            <a:schemeClr val="dk1"/>
                          </a:solidFill>
                          <a:latin typeface="+mn-lt"/>
                          <a:ea typeface="+mn-ea"/>
                          <a:cs typeface="+mn-cs"/>
                        </a:rPr>
                        <a:t>No</a:t>
                      </a:r>
                      <a:r>
                        <a:rPr lang="en-US" sz="1600" kern="1200" baseline="0" dirty="0">
                          <a:solidFill>
                            <a:schemeClr val="dk1"/>
                          </a:solidFill>
                          <a:latin typeface="+mn-lt"/>
                          <a:ea typeface="+mn-ea"/>
                          <a:cs typeface="+mn-cs"/>
                        </a:rPr>
                        <a:t> weather notifications</a:t>
                      </a:r>
                      <a:endParaRPr lang="en-US" sz="1600" kern="1200" dirty="0">
                        <a:solidFill>
                          <a:schemeClr val="dk1"/>
                        </a:solidFill>
                        <a:latin typeface="+mn-lt"/>
                        <a:ea typeface="+mn-ea"/>
                        <a:cs typeface="+mn-cs"/>
                      </a:endParaRPr>
                    </a:p>
                  </a:txBody>
                  <a:tcPr/>
                </a:tc>
                <a:tc>
                  <a:txBody>
                    <a:bodyPr/>
                    <a:lstStyle/>
                    <a:p>
                      <a:pPr algn="ctr"/>
                      <a:r>
                        <a:rPr lang="en-US" sz="1600" kern="1200" baseline="0" dirty="0">
                          <a:solidFill>
                            <a:schemeClr val="dk1"/>
                          </a:solidFill>
                          <a:latin typeface="+mn-lt"/>
                          <a:ea typeface="+mn-ea"/>
                          <a:cs typeface="+mn-cs"/>
                        </a:rPr>
                        <a:t>No weather notifications</a:t>
                      </a:r>
                    </a:p>
                  </a:txBody>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12192000" cy="822960"/>
          </a:xfrm>
          <a:prstGeom prst="rect">
            <a:avLst/>
          </a:prstGeom>
        </p:spPr>
      </p:pic>
      <p:pic>
        <p:nvPicPr>
          <p:cNvPr id="7" name="Picture 6"/>
          <p:cNvPicPr>
            <a:picLocks noChangeAspect="1"/>
          </p:cNvPicPr>
          <p:nvPr/>
        </p:nvPicPr>
        <p:blipFill rotWithShape="1">
          <a:blip r:embed="rId4"/>
          <a:srcRect l="12865" t="6009" r="39870" b="22504"/>
          <a:stretch/>
        </p:blipFill>
        <p:spPr>
          <a:xfrm>
            <a:off x="210589" y="6035040"/>
            <a:ext cx="1107374" cy="822962"/>
          </a:xfrm>
          <a:prstGeom prst="rect">
            <a:avLst/>
          </a:prstGeom>
        </p:spPr>
      </p:pic>
      <p:sp>
        <p:nvSpPr>
          <p:cNvPr id="2" name="Rectangle 1"/>
          <p:cNvSpPr/>
          <p:nvPr/>
        </p:nvSpPr>
        <p:spPr>
          <a:xfrm>
            <a:off x="4007556" y="1675569"/>
            <a:ext cx="2088444" cy="4001746"/>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a:ln/>
              <a:solidFill>
                <a:schemeClr val="accent3"/>
              </a:solidFill>
            </a:endParaRPr>
          </a:p>
        </p:txBody>
      </p:sp>
    </p:spTree>
    <p:extLst>
      <p:ext uri="{BB962C8B-B14F-4D97-AF65-F5344CB8AC3E}">
        <p14:creationId xmlns:p14="http://schemas.microsoft.com/office/powerpoint/2010/main" val="313237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685800"/>
            <a:ext cx="121920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pPr>
              <a:buClrTx/>
            </a:pPr>
            <a:r>
              <a:rPr lang="en-US" sz="4000" dirty="0">
                <a:solidFill>
                  <a:prstClr val="black"/>
                </a:solidFill>
                <a:latin typeface="Garamond" panose="02020404030301010803"/>
              </a:rPr>
              <a:t>Qualifications</a:t>
            </a:r>
          </a:p>
        </p:txBody>
      </p:sp>
      <p:sp>
        <p:nvSpPr>
          <p:cNvPr id="15" name="TextBox 14"/>
          <p:cNvSpPr txBox="1"/>
          <p:nvPr/>
        </p:nvSpPr>
        <p:spPr>
          <a:xfrm>
            <a:off x="1177830" y="2181225"/>
            <a:ext cx="10031105" cy="3600986"/>
          </a:xfrm>
          <a:prstGeom prst="rect">
            <a:avLst/>
          </a:prstGeom>
          <a:noFill/>
        </p:spPr>
        <p:txBody>
          <a:bodyPr wrap="square" rtlCol="0">
            <a:spAutoFit/>
          </a:bodyPr>
          <a:lstStyle/>
          <a:p>
            <a:pPr marL="285750" indent="-285750">
              <a:lnSpc>
                <a:spcPct val="200000"/>
              </a:lnSpc>
              <a:buClr>
                <a:schemeClr val="bg2"/>
              </a:buClr>
              <a:buFont typeface="Wingdings" panose="05000000000000000000" pitchFamily="2" charset="2"/>
              <a:buChar char="Ø"/>
            </a:pPr>
            <a:r>
              <a:rPr lang="en-US" sz="2400" kern="1200" dirty="0">
                <a:solidFill>
                  <a:schemeClr val="bg1"/>
                </a:solidFill>
                <a:latin typeface="Garamond" panose="02020404030301010803"/>
                <a:ea typeface="+mn-ea"/>
                <a:cs typeface="+mn-cs"/>
              </a:rPr>
              <a:t>Knowledge of computer programming,</a:t>
            </a:r>
            <a:r>
              <a:rPr lang="en-US" sz="2400" kern="1200" dirty="0">
                <a:solidFill>
                  <a:schemeClr val="bg1"/>
                </a:solidFill>
                <a:latin typeface="Garamond" panose="02020404030301010803"/>
              </a:rPr>
              <a:t> website/app design</a:t>
            </a:r>
          </a:p>
          <a:p>
            <a:pPr marL="285750" indent="-285750">
              <a:lnSpc>
                <a:spcPct val="200000"/>
              </a:lnSpc>
              <a:buClr>
                <a:schemeClr val="bg2"/>
              </a:buClr>
              <a:buFont typeface="Wingdings" panose="05000000000000000000" pitchFamily="2" charset="2"/>
              <a:buChar char="Ø"/>
            </a:pPr>
            <a:r>
              <a:rPr lang="en-US" sz="2400" kern="1200" dirty="0">
                <a:solidFill>
                  <a:schemeClr val="bg1"/>
                </a:solidFill>
                <a:latin typeface="Garamond" panose="02020404030301010803"/>
                <a:ea typeface="+mn-ea"/>
                <a:cs typeface="+mn-cs"/>
              </a:rPr>
              <a:t>Have taken AP Computer Science and AP Calculus courses</a:t>
            </a:r>
          </a:p>
          <a:p>
            <a:pPr marL="285750" indent="-285750">
              <a:lnSpc>
                <a:spcPct val="200000"/>
              </a:lnSpc>
              <a:buClr>
                <a:schemeClr val="bg2"/>
              </a:buClr>
              <a:buFont typeface="Wingdings" panose="05000000000000000000" pitchFamily="2" charset="2"/>
              <a:buChar char="Ø"/>
            </a:pPr>
            <a:r>
              <a:rPr lang="en-US" sz="2400" kern="1200" dirty="0">
                <a:solidFill>
                  <a:schemeClr val="bg1"/>
                </a:solidFill>
                <a:latin typeface="Garamond" panose="02020404030301010803"/>
                <a:ea typeface="+mn-ea"/>
                <a:cs typeface="+mn-cs"/>
              </a:rPr>
              <a:t>Have a Master’s Degree in Computer Science in 2026</a:t>
            </a:r>
          </a:p>
          <a:p>
            <a:pPr marL="285750" indent="-285750">
              <a:lnSpc>
                <a:spcPct val="200000"/>
              </a:lnSpc>
              <a:buClr>
                <a:schemeClr val="bg2"/>
              </a:buClr>
              <a:buFont typeface="Wingdings" panose="05000000000000000000" pitchFamily="2" charset="2"/>
              <a:buChar char="Ø"/>
            </a:pPr>
            <a:r>
              <a:rPr lang="en-US" sz="2400" kern="1200" dirty="0">
                <a:solidFill>
                  <a:schemeClr val="bg1"/>
                </a:solidFill>
                <a:latin typeface="Garamond" panose="02020404030301010803"/>
                <a:ea typeface="+mn-ea"/>
                <a:cs typeface="+mn-cs"/>
              </a:rPr>
              <a:t>Bilingual in Polish and have taken Spanish curriculum </a:t>
            </a:r>
            <a:endParaRPr lang="en-US" sz="1800" kern="1200" dirty="0">
              <a:solidFill>
                <a:schemeClr val="bg1"/>
              </a:solidFill>
              <a:latin typeface="Garamond" panose="02020404030301010803"/>
              <a:ea typeface="+mn-ea"/>
              <a:cs typeface="+mn-cs"/>
            </a:endParaRPr>
          </a:p>
          <a:p>
            <a:pPr marL="285750" indent="-285750">
              <a:buClrTx/>
              <a:buFont typeface="Wingdings" panose="05000000000000000000" pitchFamily="2" charset="2"/>
              <a:buChar char="Ø"/>
            </a:pPr>
            <a:endParaRPr lang="en-US" sz="1800" kern="1200" dirty="0">
              <a:solidFill>
                <a:prstClr val="black"/>
              </a:solidFill>
              <a:latin typeface="Garamond" panose="02020404030301010803"/>
              <a:ea typeface="+mn-ea"/>
              <a:cs typeface="+mn-cs"/>
            </a:endParaRPr>
          </a:p>
          <a:p>
            <a:pPr>
              <a:buClrTx/>
            </a:pPr>
            <a:endParaRPr lang="en-US" sz="1800" kern="1200" dirty="0">
              <a:solidFill>
                <a:prstClr val="black"/>
              </a:solidFill>
              <a:latin typeface="Garamond" panose="02020404030301010803"/>
              <a:ea typeface="+mn-ea"/>
              <a:cs typeface="+mn-cs"/>
            </a:endParaRPr>
          </a:p>
        </p:txBody>
      </p:sp>
      <p:cxnSp>
        <p:nvCxnSpPr>
          <p:cNvPr id="7" name="Straight Connector 6"/>
          <p:cNvCxnSpPr/>
          <p:nvPr/>
        </p:nvCxnSpPr>
        <p:spPr>
          <a:xfrm>
            <a:off x="750626" y="1786473"/>
            <a:ext cx="1069984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12192000" cy="822960"/>
          </a:xfrm>
          <a:prstGeom prst="rect">
            <a:avLst/>
          </a:prstGeom>
        </p:spPr>
      </p:pic>
      <p:pic>
        <p:nvPicPr>
          <p:cNvPr id="11" name="Picture 10"/>
          <p:cNvPicPr>
            <a:picLocks noChangeAspect="1"/>
          </p:cNvPicPr>
          <p:nvPr/>
        </p:nvPicPr>
        <p:blipFill rotWithShape="1">
          <a:blip r:embed="rId4"/>
          <a:srcRect l="12865" t="6009" r="39870" b="22504"/>
          <a:stretch/>
        </p:blipFill>
        <p:spPr>
          <a:xfrm>
            <a:off x="210589" y="6035040"/>
            <a:ext cx="1107374" cy="822962"/>
          </a:xfrm>
          <a:prstGeom prst="rect">
            <a:avLst/>
          </a:prstGeom>
        </p:spPr>
      </p:pic>
    </p:spTree>
    <p:extLst>
      <p:ext uri="{BB962C8B-B14F-4D97-AF65-F5344CB8AC3E}">
        <p14:creationId xmlns:p14="http://schemas.microsoft.com/office/powerpoint/2010/main" val="29338186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rganic">
  <a:themeElements>
    <a:clrScheme name="Custom 12">
      <a:dk1>
        <a:sysClr val="windowText" lastClr="000000"/>
      </a:dk1>
      <a:lt1>
        <a:sysClr val="window" lastClr="FFFFFF"/>
      </a:lt1>
      <a:dk2>
        <a:srgbClr val="17406D"/>
      </a:dk2>
      <a:lt2>
        <a:srgbClr val="DBEFF9"/>
      </a:lt2>
      <a:accent1>
        <a:srgbClr val="17406D"/>
      </a:accent1>
      <a:accent2>
        <a:srgbClr val="0F6FC6"/>
      </a:accent2>
      <a:accent3>
        <a:srgbClr val="438AD7"/>
      </a:accent3>
      <a:accent4>
        <a:srgbClr val="59A9F2"/>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0.xml><?xml version="1.0" encoding="utf-8"?>
<a:theme xmlns:a="http://schemas.openxmlformats.org/drawingml/2006/main" name="9_Organic">
  <a:themeElements>
    <a:clrScheme name="Custom 12">
      <a:dk1>
        <a:sysClr val="windowText" lastClr="000000"/>
      </a:dk1>
      <a:lt1>
        <a:sysClr val="window" lastClr="FFFFFF"/>
      </a:lt1>
      <a:dk2>
        <a:srgbClr val="17406D"/>
      </a:dk2>
      <a:lt2>
        <a:srgbClr val="DBEFF9"/>
      </a:lt2>
      <a:accent1>
        <a:srgbClr val="17406D"/>
      </a:accent1>
      <a:accent2>
        <a:srgbClr val="0F6FC6"/>
      </a:accent2>
      <a:accent3>
        <a:srgbClr val="438AD7"/>
      </a:accent3>
      <a:accent4>
        <a:srgbClr val="59A9F2"/>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1.xml><?xml version="1.0" encoding="utf-8"?>
<a:theme xmlns:a="http://schemas.openxmlformats.org/drawingml/2006/main" name="10_Organic">
  <a:themeElements>
    <a:clrScheme name="Custom 12">
      <a:dk1>
        <a:sysClr val="windowText" lastClr="000000"/>
      </a:dk1>
      <a:lt1>
        <a:sysClr val="window" lastClr="FFFFFF"/>
      </a:lt1>
      <a:dk2>
        <a:srgbClr val="17406D"/>
      </a:dk2>
      <a:lt2>
        <a:srgbClr val="DBEFF9"/>
      </a:lt2>
      <a:accent1>
        <a:srgbClr val="17406D"/>
      </a:accent1>
      <a:accent2>
        <a:srgbClr val="0F6FC6"/>
      </a:accent2>
      <a:accent3>
        <a:srgbClr val="438AD7"/>
      </a:accent3>
      <a:accent4>
        <a:srgbClr val="59A9F2"/>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rganic">
  <a:themeElements>
    <a:clrScheme name="Custom 12">
      <a:dk1>
        <a:sysClr val="windowText" lastClr="000000"/>
      </a:dk1>
      <a:lt1>
        <a:sysClr val="window" lastClr="FFFFFF"/>
      </a:lt1>
      <a:dk2>
        <a:srgbClr val="17406D"/>
      </a:dk2>
      <a:lt2>
        <a:srgbClr val="DBEFF9"/>
      </a:lt2>
      <a:accent1>
        <a:srgbClr val="17406D"/>
      </a:accent1>
      <a:accent2>
        <a:srgbClr val="0F6FC6"/>
      </a:accent2>
      <a:accent3>
        <a:srgbClr val="438AD7"/>
      </a:accent3>
      <a:accent4>
        <a:srgbClr val="59A9F2"/>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3_Organic">
  <a:themeElements>
    <a:clrScheme name="Custom 12">
      <a:dk1>
        <a:sysClr val="windowText" lastClr="000000"/>
      </a:dk1>
      <a:lt1>
        <a:sysClr val="window" lastClr="FFFFFF"/>
      </a:lt1>
      <a:dk2>
        <a:srgbClr val="17406D"/>
      </a:dk2>
      <a:lt2>
        <a:srgbClr val="DBEFF9"/>
      </a:lt2>
      <a:accent1>
        <a:srgbClr val="17406D"/>
      </a:accent1>
      <a:accent2>
        <a:srgbClr val="0F6FC6"/>
      </a:accent2>
      <a:accent3>
        <a:srgbClr val="438AD7"/>
      </a:accent3>
      <a:accent4>
        <a:srgbClr val="59A9F2"/>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rganic">
  <a:themeElements>
    <a:clrScheme name="Custom 12">
      <a:dk1>
        <a:sysClr val="windowText" lastClr="000000"/>
      </a:dk1>
      <a:lt1>
        <a:sysClr val="window" lastClr="FFFFFF"/>
      </a:lt1>
      <a:dk2>
        <a:srgbClr val="17406D"/>
      </a:dk2>
      <a:lt2>
        <a:srgbClr val="DBEFF9"/>
      </a:lt2>
      <a:accent1>
        <a:srgbClr val="17406D"/>
      </a:accent1>
      <a:accent2>
        <a:srgbClr val="0F6FC6"/>
      </a:accent2>
      <a:accent3>
        <a:srgbClr val="438AD7"/>
      </a:accent3>
      <a:accent4>
        <a:srgbClr val="59A9F2"/>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5_Organic">
  <a:themeElements>
    <a:clrScheme name="Custom 12">
      <a:dk1>
        <a:sysClr val="windowText" lastClr="000000"/>
      </a:dk1>
      <a:lt1>
        <a:sysClr val="window" lastClr="FFFFFF"/>
      </a:lt1>
      <a:dk2>
        <a:srgbClr val="17406D"/>
      </a:dk2>
      <a:lt2>
        <a:srgbClr val="DBEFF9"/>
      </a:lt2>
      <a:accent1>
        <a:srgbClr val="17406D"/>
      </a:accent1>
      <a:accent2>
        <a:srgbClr val="0F6FC6"/>
      </a:accent2>
      <a:accent3>
        <a:srgbClr val="438AD7"/>
      </a:accent3>
      <a:accent4>
        <a:srgbClr val="59A9F2"/>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6_Organic">
  <a:themeElements>
    <a:clrScheme name="Custom 12">
      <a:dk1>
        <a:sysClr val="windowText" lastClr="000000"/>
      </a:dk1>
      <a:lt1>
        <a:sysClr val="window" lastClr="FFFFFF"/>
      </a:lt1>
      <a:dk2>
        <a:srgbClr val="17406D"/>
      </a:dk2>
      <a:lt2>
        <a:srgbClr val="DBEFF9"/>
      </a:lt2>
      <a:accent1>
        <a:srgbClr val="17406D"/>
      </a:accent1>
      <a:accent2>
        <a:srgbClr val="0F6FC6"/>
      </a:accent2>
      <a:accent3>
        <a:srgbClr val="438AD7"/>
      </a:accent3>
      <a:accent4>
        <a:srgbClr val="59A9F2"/>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7.xml><?xml version="1.0" encoding="utf-8"?>
<a:theme xmlns:a="http://schemas.openxmlformats.org/drawingml/2006/main" name="7_Organic">
  <a:themeElements>
    <a:clrScheme name="Custom 12">
      <a:dk1>
        <a:sysClr val="windowText" lastClr="000000"/>
      </a:dk1>
      <a:lt1>
        <a:sysClr val="window" lastClr="FFFFFF"/>
      </a:lt1>
      <a:dk2>
        <a:srgbClr val="17406D"/>
      </a:dk2>
      <a:lt2>
        <a:srgbClr val="DBEFF9"/>
      </a:lt2>
      <a:accent1>
        <a:srgbClr val="17406D"/>
      </a:accent1>
      <a:accent2>
        <a:srgbClr val="0F6FC6"/>
      </a:accent2>
      <a:accent3>
        <a:srgbClr val="438AD7"/>
      </a:accent3>
      <a:accent4>
        <a:srgbClr val="59A9F2"/>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8.xml><?xml version="1.0" encoding="utf-8"?>
<a:theme xmlns:a="http://schemas.openxmlformats.org/drawingml/2006/main" name="8_Organic">
  <a:themeElements>
    <a:clrScheme name="Custom 12">
      <a:dk1>
        <a:sysClr val="windowText" lastClr="000000"/>
      </a:dk1>
      <a:lt1>
        <a:sysClr val="window" lastClr="FFFFFF"/>
      </a:lt1>
      <a:dk2>
        <a:srgbClr val="17406D"/>
      </a:dk2>
      <a:lt2>
        <a:srgbClr val="DBEFF9"/>
      </a:lt2>
      <a:accent1>
        <a:srgbClr val="17406D"/>
      </a:accent1>
      <a:accent2>
        <a:srgbClr val="0F6FC6"/>
      </a:accent2>
      <a:accent3>
        <a:srgbClr val="438AD7"/>
      </a:accent3>
      <a:accent4>
        <a:srgbClr val="59A9F2"/>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9.xml><?xml version="1.0" encoding="utf-8"?>
<a:theme xmlns:a="http://schemas.openxmlformats.org/drawingml/2006/main" name="4_Organic">
  <a:themeElements>
    <a:clrScheme name="Custom 12">
      <a:dk1>
        <a:sysClr val="windowText" lastClr="000000"/>
      </a:dk1>
      <a:lt1>
        <a:sysClr val="window" lastClr="FFFFFF"/>
      </a:lt1>
      <a:dk2>
        <a:srgbClr val="17406D"/>
      </a:dk2>
      <a:lt2>
        <a:srgbClr val="DBEFF9"/>
      </a:lt2>
      <a:accent1>
        <a:srgbClr val="17406D"/>
      </a:accent1>
      <a:accent2>
        <a:srgbClr val="0F6FC6"/>
      </a:accent2>
      <a:accent3>
        <a:srgbClr val="438AD7"/>
      </a:accent3>
      <a:accent4>
        <a:srgbClr val="59A9F2"/>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1267</TotalTime>
  <Words>1712</Words>
  <Application>Microsoft Office PowerPoint</Application>
  <PresentationFormat>Widescreen</PresentationFormat>
  <Paragraphs>189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12</vt:i4>
      </vt:variant>
    </vt:vector>
  </HeadingPairs>
  <TitlesOfParts>
    <vt:vector size="28" baseType="lpstr">
      <vt:lpstr>Arial</vt:lpstr>
      <vt:lpstr>Wingdings</vt:lpstr>
      <vt:lpstr>Calibri</vt:lpstr>
      <vt:lpstr>Times New Roman</vt:lpstr>
      <vt:lpstr>Garamond</vt:lpstr>
      <vt:lpstr>1_Organic</vt:lpstr>
      <vt:lpstr>2_Organic</vt:lpstr>
      <vt:lpstr>3_Organic</vt:lpstr>
      <vt:lpstr>Organic</vt:lpstr>
      <vt:lpstr>5_Organic</vt:lpstr>
      <vt:lpstr>6_Organic</vt:lpstr>
      <vt:lpstr>7_Organic</vt:lpstr>
      <vt:lpstr>8_Organic</vt:lpstr>
      <vt:lpstr>4_Organic</vt:lpstr>
      <vt:lpstr>9_Organic</vt:lpstr>
      <vt:lpstr>10_Organic</vt:lpstr>
      <vt:lpstr>PowerPoint Presentation</vt:lpstr>
      <vt:lpstr>Pack &amp; Go, LLC</vt:lpstr>
      <vt:lpstr>Problem</vt:lpstr>
      <vt:lpstr>PowerPoint Presentation</vt:lpstr>
      <vt:lpstr>Pack &amp; Go</vt:lpstr>
      <vt:lpstr>Target Market</vt:lpstr>
      <vt:lpstr>PowerPoint Presentation</vt:lpstr>
      <vt:lpstr>PowerPoint Presentation</vt:lpstr>
      <vt:lpstr>PowerPoint Presentation</vt:lpstr>
      <vt:lpstr>Business Model</vt:lpstr>
      <vt:lpstr> Philanthropy</vt:lpstr>
      <vt:lpstr>Pack &amp; Go, LLC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[E1 PITCH DECK INSTRUCTIONS]</dc:title>
  <dc:creator>Sneha Natekar</dc:creator>
  <cp:lastModifiedBy>Nguyen, Anne</cp:lastModifiedBy>
  <cp:revision>105</cp:revision>
  <dcterms:modified xsi:type="dcterms:W3CDTF">2019-05-10T13:41:56Z</dcterms:modified>
</cp:coreProperties>
</file>