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25"/>
  </p:notesMasterIdLst>
  <p:handoutMasterIdLst>
    <p:handoutMasterId r:id="rId26"/>
  </p:handoutMasterIdLst>
  <p:sldIdLst>
    <p:sldId id="290" r:id="rId2"/>
    <p:sldId id="291" r:id="rId3"/>
    <p:sldId id="300" r:id="rId4"/>
    <p:sldId id="292" r:id="rId5"/>
    <p:sldId id="293" r:id="rId6"/>
    <p:sldId id="305" r:id="rId7"/>
    <p:sldId id="296" r:id="rId8"/>
    <p:sldId id="297" r:id="rId9"/>
    <p:sldId id="313" r:id="rId10"/>
    <p:sldId id="314" r:id="rId11"/>
    <p:sldId id="315" r:id="rId12"/>
    <p:sldId id="316" r:id="rId13"/>
    <p:sldId id="317" r:id="rId14"/>
    <p:sldId id="323" r:id="rId15"/>
    <p:sldId id="282" r:id="rId16"/>
    <p:sldId id="310" r:id="rId17"/>
    <p:sldId id="283" r:id="rId18"/>
    <p:sldId id="284" r:id="rId19"/>
    <p:sldId id="324" r:id="rId20"/>
    <p:sldId id="286" r:id="rId21"/>
    <p:sldId id="287" r:id="rId22"/>
    <p:sldId id="288" r:id="rId23"/>
    <p:sldId id="28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CC33"/>
    <a:srgbClr val="D0D8E8"/>
    <a:srgbClr val="0000FF"/>
    <a:srgbClr val="6699FF"/>
    <a:srgbClr val="E9EDF4"/>
    <a:srgbClr val="008000"/>
    <a:srgbClr val="8EB4E3"/>
    <a:srgbClr val="77777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52465" autoAdjust="0"/>
  </p:normalViewPr>
  <p:slideViewPr>
    <p:cSldViewPr>
      <p:cViewPr varScale="1">
        <p:scale>
          <a:sx n="74" d="100"/>
          <a:sy n="74" d="100"/>
        </p:scale>
        <p:origin x="-414" y="-10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p:cViewPr>
        <p:scale>
          <a:sx n="100" d="100"/>
          <a:sy n="100" d="100"/>
        </p:scale>
        <p:origin x="-2700" y="72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48B0F-D41D-4A0D-8C64-AE3F37F0D3FD}" type="doc">
      <dgm:prSet loTypeId="urn:microsoft.com/office/officeart/2005/8/layout/hierarchy3" loCatId="hierarchy" qsTypeId="urn:microsoft.com/office/officeart/2005/8/quickstyle/3d3" qsCatId="3D" csTypeId="urn:microsoft.com/office/officeart/2005/8/colors/accent6_2" csCatId="accent6" phldr="1"/>
      <dgm:spPr/>
      <dgm:t>
        <a:bodyPr/>
        <a:lstStyle/>
        <a:p>
          <a:endParaRPr lang="en-US"/>
        </a:p>
      </dgm:t>
    </dgm:pt>
    <dgm:pt modelId="{D965AA0E-16E1-484A-B1CC-67A538879F05}">
      <dgm:prSet phldrT="[Text]"/>
      <dgm:spPr/>
      <dgm:t>
        <a:bodyPr/>
        <a:lstStyle/>
        <a:p>
          <a:r>
            <a:rPr lang="en-US" b="1" dirty="0" smtClean="0">
              <a:solidFill>
                <a:schemeClr val="accent6">
                  <a:lumMod val="50000"/>
                </a:schemeClr>
              </a:solidFill>
              <a:latin typeface="Comic Sans MS" pitchFamily="66" charset="0"/>
              <a:cs typeface="Arial" pitchFamily="34" charset="0"/>
            </a:rPr>
            <a:t>People</a:t>
          </a:r>
          <a:endParaRPr lang="en-US" b="1" dirty="0">
            <a:solidFill>
              <a:schemeClr val="accent6">
                <a:lumMod val="50000"/>
              </a:schemeClr>
            </a:solidFill>
            <a:latin typeface="Comic Sans MS" pitchFamily="66" charset="0"/>
            <a:cs typeface="Arial" pitchFamily="34" charset="0"/>
          </a:endParaRPr>
        </a:p>
      </dgm:t>
    </dgm:pt>
    <dgm:pt modelId="{5B07CCD0-8F07-4095-9531-7073E9866020}" type="parTrans" cxnId="{1E305DDD-0F83-4797-90F6-75FDA69B1634}">
      <dgm:prSet/>
      <dgm:spPr/>
      <dgm:t>
        <a:bodyPr/>
        <a:lstStyle/>
        <a:p>
          <a:endParaRPr lang="en-US"/>
        </a:p>
      </dgm:t>
    </dgm:pt>
    <dgm:pt modelId="{115B7A06-74ED-452E-8E33-B9583D81B1E8}" type="sibTrans" cxnId="{1E305DDD-0F83-4797-90F6-75FDA69B1634}">
      <dgm:prSet/>
      <dgm:spPr/>
      <dgm:t>
        <a:bodyPr/>
        <a:lstStyle/>
        <a:p>
          <a:endParaRPr lang="en-US"/>
        </a:p>
      </dgm:t>
    </dgm:pt>
    <dgm:pt modelId="{437DFC35-C785-40FB-B62F-DD7674F7DB5C}">
      <dgm:prSet phldrT="[Text]"/>
      <dgm:spPr/>
      <dgm:t>
        <a:bodyPr/>
        <a:lstStyle/>
        <a:p>
          <a:r>
            <a:rPr lang="en-US" b="1" dirty="0" smtClean="0">
              <a:solidFill>
                <a:schemeClr val="accent6">
                  <a:lumMod val="50000"/>
                </a:schemeClr>
              </a:solidFill>
              <a:latin typeface="Comic Sans MS" pitchFamily="66" charset="0"/>
              <a:cs typeface="Arial" pitchFamily="34" charset="0"/>
            </a:rPr>
            <a:t>Product</a:t>
          </a:r>
          <a:endParaRPr lang="en-US" b="1" dirty="0">
            <a:solidFill>
              <a:schemeClr val="accent6">
                <a:lumMod val="50000"/>
              </a:schemeClr>
            </a:solidFill>
            <a:latin typeface="Comic Sans MS" pitchFamily="66" charset="0"/>
            <a:cs typeface="Arial" pitchFamily="34" charset="0"/>
          </a:endParaRPr>
        </a:p>
      </dgm:t>
    </dgm:pt>
    <dgm:pt modelId="{0BAED246-3484-4A74-B6C0-DD7910EAB519}" type="parTrans" cxnId="{C081EFEF-D440-4FFD-90CD-52AE6B53864E}">
      <dgm:prSet/>
      <dgm:spPr/>
      <dgm:t>
        <a:bodyPr/>
        <a:lstStyle/>
        <a:p>
          <a:endParaRPr lang="en-US"/>
        </a:p>
      </dgm:t>
    </dgm:pt>
    <dgm:pt modelId="{EBD38709-E38E-454F-A736-D656DECDB5C3}" type="sibTrans" cxnId="{C081EFEF-D440-4FFD-90CD-52AE6B53864E}">
      <dgm:prSet/>
      <dgm:spPr/>
      <dgm:t>
        <a:bodyPr/>
        <a:lstStyle/>
        <a:p>
          <a:endParaRPr lang="en-US"/>
        </a:p>
      </dgm:t>
    </dgm:pt>
    <dgm:pt modelId="{25B9D762-6E0F-4A8F-B25D-3BC5B525CF6C}">
      <dgm:prSet phldrT="[Text]"/>
      <dgm:spPr/>
      <dgm:t>
        <a:bodyPr/>
        <a:lstStyle/>
        <a:p>
          <a:r>
            <a:rPr lang="en-US" b="1" dirty="0" smtClean="0">
              <a:solidFill>
                <a:schemeClr val="accent6">
                  <a:lumMod val="50000"/>
                </a:schemeClr>
              </a:solidFill>
              <a:latin typeface="Comic Sans MS" pitchFamily="66" charset="0"/>
              <a:cs typeface="Arial" pitchFamily="34" charset="0"/>
            </a:rPr>
            <a:t>Place</a:t>
          </a:r>
          <a:endParaRPr lang="en-US" b="1" dirty="0">
            <a:solidFill>
              <a:schemeClr val="accent6">
                <a:lumMod val="50000"/>
              </a:schemeClr>
            </a:solidFill>
            <a:latin typeface="Comic Sans MS" pitchFamily="66" charset="0"/>
            <a:cs typeface="Arial" pitchFamily="34" charset="0"/>
          </a:endParaRPr>
        </a:p>
      </dgm:t>
    </dgm:pt>
    <dgm:pt modelId="{2D66D4D2-3A33-4CCD-8C25-04881E159BAA}" type="parTrans" cxnId="{1803D304-F1AD-41A6-98DA-A15AF3709A54}">
      <dgm:prSet/>
      <dgm:spPr/>
      <dgm:t>
        <a:bodyPr/>
        <a:lstStyle/>
        <a:p>
          <a:endParaRPr lang="en-US"/>
        </a:p>
      </dgm:t>
    </dgm:pt>
    <dgm:pt modelId="{873243D5-A041-42E2-899B-856B77BC045C}" type="sibTrans" cxnId="{1803D304-F1AD-41A6-98DA-A15AF3709A54}">
      <dgm:prSet/>
      <dgm:spPr/>
      <dgm:t>
        <a:bodyPr/>
        <a:lstStyle/>
        <a:p>
          <a:endParaRPr lang="en-US"/>
        </a:p>
      </dgm:t>
    </dgm:pt>
    <dgm:pt modelId="{A0E4D834-1EAF-4860-B078-74CD184AD03C}">
      <dgm:prSet phldrT="[Text]"/>
      <dgm:spPr/>
      <dgm:t>
        <a:bodyPr/>
        <a:lstStyle/>
        <a:p>
          <a:r>
            <a:rPr lang="en-US" b="1" dirty="0" smtClean="0">
              <a:solidFill>
                <a:schemeClr val="accent6">
                  <a:lumMod val="50000"/>
                </a:schemeClr>
              </a:solidFill>
              <a:latin typeface="Comic Sans MS" pitchFamily="66" charset="0"/>
              <a:cs typeface="Arial" pitchFamily="34" charset="0"/>
            </a:rPr>
            <a:t>Price</a:t>
          </a:r>
          <a:endParaRPr lang="en-US" b="1" dirty="0">
            <a:solidFill>
              <a:schemeClr val="accent6">
                <a:lumMod val="50000"/>
              </a:schemeClr>
            </a:solidFill>
            <a:latin typeface="Comic Sans MS" pitchFamily="66" charset="0"/>
            <a:cs typeface="Arial" pitchFamily="34" charset="0"/>
          </a:endParaRPr>
        </a:p>
      </dgm:t>
    </dgm:pt>
    <dgm:pt modelId="{3A153290-389F-4F97-BFD1-0DE070362358}" type="parTrans" cxnId="{0E1D4878-1132-4BAD-88EA-B22A947B431E}">
      <dgm:prSet/>
      <dgm:spPr/>
      <dgm:t>
        <a:bodyPr/>
        <a:lstStyle/>
        <a:p>
          <a:endParaRPr lang="en-US"/>
        </a:p>
      </dgm:t>
    </dgm:pt>
    <dgm:pt modelId="{3E62B6C5-95D4-4375-9D67-F7A22BB907DA}" type="sibTrans" cxnId="{0E1D4878-1132-4BAD-88EA-B22A947B431E}">
      <dgm:prSet/>
      <dgm:spPr/>
      <dgm:t>
        <a:bodyPr/>
        <a:lstStyle/>
        <a:p>
          <a:endParaRPr lang="en-US"/>
        </a:p>
      </dgm:t>
    </dgm:pt>
    <dgm:pt modelId="{BC48F879-0FD3-443B-8718-F5B0BDC03A14}">
      <dgm:prSet phldrT="[Text]"/>
      <dgm:spPr/>
      <dgm:t>
        <a:bodyPr/>
        <a:lstStyle/>
        <a:p>
          <a:r>
            <a:rPr lang="en-US" b="1" dirty="0" smtClean="0">
              <a:solidFill>
                <a:schemeClr val="accent6">
                  <a:lumMod val="50000"/>
                </a:schemeClr>
              </a:solidFill>
              <a:latin typeface="Comic Sans MS" pitchFamily="66" charset="0"/>
              <a:cs typeface="Arial" pitchFamily="34" charset="0"/>
            </a:rPr>
            <a:t>Promotion</a:t>
          </a:r>
          <a:endParaRPr lang="en-US" b="1" dirty="0">
            <a:solidFill>
              <a:schemeClr val="accent6">
                <a:lumMod val="50000"/>
              </a:schemeClr>
            </a:solidFill>
            <a:latin typeface="Comic Sans MS" pitchFamily="66" charset="0"/>
            <a:cs typeface="Arial" pitchFamily="34" charset="0"/>
          </a:endParaRPr>
        </a:p>
      </dgm:t>
    </dgm:pt>
    <dgm:pt modelId="{58263FB7-FA76-4914-967B-A5C918868F6B}" type="parTrans" cxnId="{29784312-E9BF-406B-96CD-9C0CACA8AF3B}">
      <dgm:prSet/>
      <dgm:spPr/>
      <dgm:t>
        <a:bodyPr/>
        <a:lstStyle/>
        <a:p>
          <a:endParaRPr lang="en-US"/>
        </a:p>
      </dgm:t>
    </dgm:pt>
    <dgm:pt modelId="{B3EB1F36-26E9-4D42-A295-049C48EF0CE2}" type="sibTrans" cxnId="{29784312-E9BF-406B-96CD-9C0CACA8AF3B}">
      <dgm:prSet/>
      <dgm:spPr/>
      <dgm:t>
        <a:bodyPr/>
        <a:lstStyle/>
        <a:p>
          <a:endParaRPr lang="en-US"/>
        </a:p>
      </dgm:t>
    </dgm:pt>
    <dgm:pt modelId="{DB1A7131-896E-49DF-9C1A-B82411E697F3}" type="pres">
      <dgm:prSet presAssocID="{4B448B0F-D41D-4A0D-8C64-AE3F37F0D3FD}" presName="diagram" presStyleCnt="0">
        <dgm:presLayoutVars>
          <dgm:chPref val="1"/>
          <dgm:dir/>
          <dgm:animOne val="branch"/>
          <dgm:animLvl val="lvl"/>
          <dgm:resizeHandles/>
        </dgm:presLayoutVars>
      </dgm:prSet>
      <dgm:spPr/>
      <dgm:t>
        <a:bodyPr/>
        <a:lstStyle/>
        <a:p>
          <a:endParaRPr lang="en-US"/>
        </a:p>
      </dgm:t>
    </dgm:pt>
    <dgm:pt modelId="{14965F33-A650-4B21-B460-1651B54D2BAC}" type="pres">
      <dgm:prSet presAssocID="{D965AA0E-16E1-484A-B1CC-67A538879F05}" presName="root" presStyleCnt="0"/>
      <dgm:spPr/>
      <dgm:t>
        <a:bodyPr/>
        <a:lstStyle/>
        <a:p>
          <a:endParaRPr lang="en-US"/>
        </a:p>
      </dgm:t>
    </dgm:pt>
    <dgm:pt modelId="{EE66C1B2-BEED-4C92-AD94-0A3F07F8CDCD}" type="pres">
      <dgm:prSet presAssocID="{D965AA0E-16E1-484A-B1CC-67A538879F05}" presName="rootComposite" presStyleCnt="0"/>
      <dgm:spPr/>
      <dgm:t>
        <a:bodyPr/>
        <a:lstStyle/>
        <a:p>
          <a:endParaRPr lang="en-US"/>
        </a:p>
      </dgm:t>
    </dgm:pt>
    <dgm:pt modelId="{862952AD-D5AC-4FAE-B0E8-9953A8ED4A9D}" type="pres">
      <dgm:prSet presAssocID="{D965AA0E-16E1-484A-B1CC-67A538879F05}" presName="rootText" presStyleLbl="node1" presStyleIdx="0" presStyleCnt="5" custLinFactNeighborX="1310" custLinFactNeighborY="472"/>
      <dgm:spPr/>
      <dgm:t>
        <a:bodyPr/>
        <a:lstStyle/>
        <a:p>
          <a:endParaRPr lang="en-US"/>
        </a:p>
      </dgm:t>
    </dgm:pt>
    <dgm:pt modelId="{5AF55B48-06D5-43C5-AA96-87E383EB90D2}" type="pres">
      <dgm:prSet presAssocID="{D965AA0E-16E1-484A-B1CC-67A538879F05}" presName="rootConnector" presStyleLbl="node1" presStyleIdx="0" presStyleCnt="5"/>
      <dgm:spPr/>
      <dgm:t>
        <a:bodyPr/>
        <a:lstStyle/>
        <a:p>
          <a:endParaRPr lang="en-US"/>
        </a:p>
      </dgm:t>
    </dgm:pt>
    <dgm:pt modelId="{ED599582-7803-40DF-AB74-75136DDA8A65}" type="pres">
      <dgm:prSet presAssocID="{D965AA0E-16E1-484A-B1CC-67A538879F05}" presName="childShape" presStyleCnt="0"/>
      <dgm:spPr/>
      <dgm:t>
        <a:bodyPr/>
        <a:lstStyle/>
        <a:p>
          <a:endParaRPr lang="en-US"/>
        </a:p>
      </dgm:t>
    </dgm:pt>
    <dgm:pt modelId="{1A38D960-6B7E-4275-B1AA-356068C05F20}" type="pres">
      <dgm:prSet presAssocID="{437DFC35-C785-40FB-B62F-DD7674F7DB5C}" presName="root" presStyleCnt="0"/>
      <dgm:spPr/>
      <dgm:t>
        <a:bodyPr/>
        <a:lstStyle/>
        <a:p>
          <a:endParaRPr lang="en-US"/>
        </a:p>
      </dgm:t>
    </dgm:pt>
    <dgm:pt modelId="{73CDBDB6-86A3-47C8-A97D-094CB876FFA2}" type="pres">
      <dgm:prSet presAssocID="{437DFC35-C785-40FB-B62F-DD7674F7DB5C}" presName="rootComposite" presStyleCnt="0"/>
      <dgm:spPr/>
      <dgm:t>
        <a:bodyPr/>
        <a:lstStyle/>
        <a:p>
          <a:endParaRPr lang="en-US"/>
        </a:p>
      </dgm:t>
    </dgm:pt>
    <dgm:pt modelId="{0785B8DD-BC5F-4DC2-A8F6-4ED99341B0E6}" type="pres">
      <dgm:prSet presAssocID="{437DFC35-C785-40FB-B62F-DD7674F7DB5C}" presName="rootText" presStyleLbl="node1" presStyleIdx="1" presStyleCnt="5" custLinFactNeighborX="1146" custLinFactNeighborY="472"/>
      <dgm:spPr/>
      <dgm:t>
        <a:bodyPr/>
        <a:lstStyle/>
        <a:p>
          <a:endParaRPr lang="en-US"/>
        </a:p>
      </dgm:t>
    </dgm:pt>
    <dgm:pt modelId="{79F80F0E-B617-4DD7-83CE-977D1CA60163}" type="pres">
      <dgm:prSet presAssocID="{437DFC35-C785-40FB-B62F-DD7674F7DB5C}" presName="rootConnector" presStyleLbl="node1" presStyleIdx="1" presStyleCnt="5"/>
      <dgm:spPr/>
      <dgm:t>
        <a:bodyPr/>
        <a:lstStyle/>
        <a:p>
          <a:endParaRPr lang="en-US"/>
        </a:p>
      </dgm:t>
    </dgm:pt>
    <dgm:pt modelId="{F1D06A69-E2BD-49D0-A8F7-549D84F69A29}" type="pres">
      <dgm:prSet presAssocID="{437DFC35-C785-40FB-B62F-DD7674F7DB5C}" presName="childShape" presStyleCnt="0"/>
      <dgm:spPr/>
      <dgm:t>
        <a:bodyPr/>
        <a:lstStyle/>
        <a:p>
          <a:endParaRPr lang="en-US"/>
        </a:p>
      </dgm:t>
    </dgm:pt>
    <dgm:pt modelId="{50F6C165-8A31-404A-9ACB-B68BB306BE89}" type="pres">
      <dgm:prSet presAssocID="{25B9D762-6E0F-4A8F-B25D-3BC5B525CF6C}" presName="root" presStyleCnt="0"/>
      <dgm:spPr/>
      <dgm:t>
        <a:bodyPr/>
        <a:lstStyle/>
        <a:p>
          <a:endParaRPr lang="en-US"/>
        </a:p>
      </dgm:t>
    </dgm:pt>
    <dgm:pt modelId="{F1BA6A6B-DD37-4DE0-A6C2-095CFCA46432}" type="pres">
      <dgm:prSet presAssocID="{25B9D762-6E0F-4A8F-B25D-3BC5B525CF6C}" presName="rootComposite" presStyleCnt="0"/>
      <dgm:spPr/>
      <dgm:t>
        <a:bodyPr/>
        <a:lstStyle/>
        <a:p>
          <a:endParaRPr lang="en-US"/>
        </a:p>
      </dgm:t>
    </dgm:pt>
    <dgm:pt modelId="{CFD2CD4F-C387-4A32-BD27-2EE16B98331B}" type="pres">
      <dgm:prSet presAssocID="{25B9D762-6E0F-4A8F-B25D-3BC5B525CF6C}" presName="rootText" presStyleLbl="node1" presStyleIdx="2" presStyleCnt="5" custLinFactNeighborX="0" custLinFactNeighborY="472"/>
      <dgm:spPr/>
      <dgm:t>
        <a:bodyPr/>
        <a:lstStyle/>
        <a:p>
          <a:endParaRPr lang="en-US"/>
        </a:p>
      </dgm:t>
    </dgm:pt>
    <dgm:pt modelId="{D3286B58-9BED-4E96-8894-C6075539A479}" type="pres">
      <dgm:prSet presAssocID="{25B9D762-6E0F-4A8F-B25D-3BC5B525CF6C}" presName="rootConnector" presStyleLbl="node1" presStyleIdx="2" presStyleCnt="5"/>
      <dgm:spPr/>
      <dgm:t>
        <a:bodyPr/>
        <a:lstStyle/>
        <a:p>
          <a:endParaRPr lang="en-US"/>
        </a:p>
      </dgm:t>
    </dgm:pt>
    <dgm:pt modelId="{D66192ED-174F-451C-B21C-178E58FE0DC9}" type="pres">
      <dgm:prSet presAssocID="{25B9D762-6E0F-4A8F-B25D-3BC5B525CF6C}" presName="childShape" presStyleCnt="0"/>
      <dgm:spPr/>
      <dgm:t>
        <a:bodyPr/>
        <a:lstStyle/>
        <a:p>
          <a:endParaRPr lang="en-US"/>
        </a:p>
      </dgm:t>
    </dgm:pt>
    <dgm:pt modelId="{0403C533-C88A-47A8-A433-085439684E65}" type="pres">
      <dgm:prSet presAssocID="{A0E4D834-1EAF-4860-B078-74CD184AD03C}" presName="root" presStyleCnt="0"/>
      <dgm:spPr/>
      <dgm:t>
        <a:bodyPr/>
        <a:lstStyle/>
        <a:p>
          <a:endParaRPr lang="en-US"/>
        </a:p>
      </dgm:t>
    </dgm:pt>
    <dgm:pt modelId="{8837020E-982F-4569-9519-826E61515055}" type="pres">
      <dgm:prSet presAssocID="{A0E4D834-1EAF-4860-B078-74CD184AD03C}" presName="rootComposite" presStyleCnt="0"/>
      <dgm:spPr/>
      <dgm:t>
        <a:bodyPr/>
        <a:lstStyle/>
        <a:p>
          <a:endParaRPr lang="en-US"/>
        </a:p>
      </dgm:t>
    </dgm:pt>
    <dgm:pt modelId="{9E0B1F13-1838-4CBF-B9E4-7DB8C0CC55A0}" type="pres">
      <dgm:prSet presAssocID="{A0E4D834-1EAF-4860-B078-74CD184AD03C}" presName="rootText" presStyleLbl="node1" presStyleIdx="3" presStyleCnt="5" custLinFactNeighborX="-1244" custLinFactNeighborY="1033"/>
      <dgm:spPr/>
      <dgm:t>
        <a:bodyPr/>
        <a:lstStyle/>
        <a:p>
          <a:endParaRPr lang="en-US"/>
        </a:p>
      </dgm:t>
    </dgm:pt>
    <dgm:pt modelId="{9844816A-6E43-4256-BADA-7F81CBDDEA30}" type="pres">
      <dgm:prSet presAssocID="{A0E4D834-1EAF-4860-B078-74CD184AD03C}" presName="rootConnector" presStyleLbl="node1" presStyleIdx="3" presStyleCnt="5"/>
      <dgm:spPr/>
      <dgm:t>
        <a:bodyPr/>
        <a:lstStyle/>
        <a:p>
          <a:endParaRPr lang="en-US"/>
        </a:p>
      </dgm:t>
    </dgm:pt>
    <dgm:pt modelId="{054ADF79-8502-47AC-BC94-6D8CFBAA47FF}" type="pres">
      <dgm:prSet presAssocID="{A0E4D834-1EAF-4860-B078-74CD184AD03C}" presName="childShape" presStyleCnt="0"/>
      <dgm:spPr/>
      <dgm:t>
        <a:bodyPr/>
        <a:lstStyle/>
        <a:p>
          <a:endParaRPr lang="en-US"/>
        </a:p>
      </dgm:t>
    </dgm:pt>
    <dgm:pt modelId="{F3B69D12-5A43-4053-B708-DB63ED8A0482}" type="pres">
      <dgm:prSet presAssocID="{BC48F879-0FD3-443B-8718-F5B0BDC03A14}" presName="root" presStyleCnt="0"/>
      <dgm:spPr/>
      <dgm:t>
        <a:bodyPr/>
        <a:lstStyle/>
        <a:p>
          <a:endParaRPr lang="en-US"/>
        </a:p>
      </dgm:t>
    </dgm:pt>
    <dgm:pt modelId="{8EE46807-C195-48E8-8E7C-406573812271}" type="pres">
      <dgm:prSet presAssocID="{BC48F879-0FD3-443B-8718-F5B0BDC03A14}" presName="rootComposite" presStyleCnt="0"/>
      <dgm:spPr/>
      <dgm:t>
        <a:bodyPr/>
        <a:lstStyle/>
        <a:p>
          <a:endParaRPr lang="en-US"/>
        </a:p>
      </dgm:t>
    </dgm:pt>
    <dgm:pt modelId="{B083EA45-6E65-4132-A869-371A918F4AA3}" type="pres">
      <dgm:prSet presAssocID="{BC48F879-0FD3-443B-8718-F5B0BDC03A14}" presName="rootText" presStyleLbl="node1" presStyleIdx="4" presStyleCnt="5" custLinFactNeighborX="196" custLinFactNeighborY="472"/>
      <dgm:spPr/>
      <dgm:t>
        <a:bodyPr/>
        <a:lstStyle/>
        <a:p>
          <a:endParaRPr lang="en-US"/>
        </a:p>
      </dgm:t>
    </dgm:pt>
    <dgm:pt modelId="{F9D26FFC-27AE-402C-9C34-99D5D95E02E0}" type="pres">
      <dgm:prSet presAssocID="{BC48F879-0FD3-443B-8718-F5B0BDC03A14}" presName="rootConnector" presStyleLbl="node1" presStyleIdx="4" presStyleCnt="5"/>
      <dgm:spPr/>
      <dgm:t>
        <a:bodyPr/>
        <a:lstStyle/>
        <a:p>
          <a:endParaRPr lang="en-US"/>
        </a:p>
      </dgm:t>
    </dgm:pt>
    <dgm:pt modelId="{A30B1650-D093-4E4B-8E16-DB361230E7B3}" type="pres">
      <dgm:prSet presAssocID="{BC48F879-0FD3-443B-8718-F5B0BDC03A14}" presName="childShape" presStyleCnt="0"/>
      <dgm:spPr/>
      <dgm:t>
        <a:bodyPr/>
        <a:lstStyle/>
        <a:p>
          <a:endParaRPr lang="en-US"/>
        </a:p>
      </dgm:t>
    </dgm:pt>
  </dgm:ptLst>
  <dgm:cxnLst>
    <dgm:cxn modelId="{1803D304-F1AD-41A6-98DA-A15AF3709A54}" srcId="{4B448B0F-D41D-4A0D-8C64-AE3F37F0D3FD}" destId="{25B9D762-6E0F-4A8F-B25D-3BC5B525CF6C}" srcOrd="2" destOrd="0" parTransId="{2D66D4D2-3A33-4CCD-8C25-04881E159BAA}" sibTransId="{873243D5-A041-42E2-899B-856B77BC045C}"/>
    <dgm:cxn modelId="{302AE6FC-191D-4D5E-A7CC-2854E70F60AA}" type="presOf" srcId="{25B9D762-6E0F-4A8F-B25D-3BC5B525CF6C}" destId="{D3286B58-9BED-4E96-8894-C6075539A479}" srcOrd="1" destOrd="0" presId="urn:microsoft.com/office/officeart/2005/8/layout/hierarchy3"/>
    <dgm:cxn modelId="{3E239B03-AA42-4D9B-A438-485AD0796C14}" type="presOf" srcId="{D965AA0E-16E1-484A-B1CC-67A538879F05}" destId="{5AF55B48-06D5-43C5-AA96-87E383EB90D2}" srcOrd="1" destOrd="0" presId="urn:microsoft.com/office/officeart/2005/8/layout/hierarchy3"/>
    <dgm:cxn modelId="{29784312-E9BF-406B-96CD-9C0CACA8AF3B}" srcId="{4B448B0F-D41D-4A0D-8C64-AE3F37F0D3FD}" destId="{BC48F879-0FD3-443B-8718-F5B0BDC03A14}" srcOrd="4" destOrd="0" parTransId="{58263FB7-FA76-4914-967B-A5C918868F6B}" sibTransId="{B3EB1F36-26E9-4D42-A295-049C48EF0CE2}"/>
    <dgm:cxn modelId="{509F1137-D522-4909-8996-48177E41BB6F}" type="presOf" srcId="{A0E4D834-1EAF-4860-B078-74CD184AD03C}" destId="{9844816A-6E43-4256-BADA-7F81CBDDEA30}" srcOrd="1" destOrd="0" presId="urn:microsoft.com/office/officeart/2005/8/layout/hierarchy3"/>
    <dgm:cxn modelId="{257ADF58-0607-4304-8091-0AE9F32C0A73}" type="presOf" srcId="{25B9D762-6E0F-4A8F-B25D-3BC5B525CF6C}" destId="{CFD2CD4F-C387-4A32-BD27-2EE16B98331B}" srcOrd="0" destOrd="0" presId="urn:microsoft.com/office/officeart/2005/8/layout/hierarchy3"/>
    <dgm:cxn modelId="{6C9A2E18-C69B-44FF-9558-4304C23F8AA9}" type="presOf" srcId="{BC48F879-0FD3-443B-8718-F5B0BDC03A14}" destId="{F9D26FFC-27AE-402C-9C34-99D5D95E02E0}" srcOrd="1" destOrd="0" presId="urn:microsoft.com/office/officeart/2005/8/layout/hierarchy3"/>
    <dgm:cxn modelId="{0E1D4878-1132-4BAD-88EA-B22A947B431E}" srcId="{4B448B0F-D41D-4A0D-8C64-AE3F37F0D3FD}" destId="{A0E4D834-1EAF-4860-B078-74CD184AD03C}" srcOrd="3" destOrd="0" parTransId="{3A153290-389F-4F97-BFD1-0DE070362358}" sibTransId="{3E62B6C5-95D4-4375-9D67-F7A22BB907DA}"/>
    <dgm:cxn modelId="{7409F026-5470-4812-8D8E-4B8E0ED6F90D}" type="presOf" srcId="{BC48F879-0FD3-443B-8718-F5B0BDC03A14}" destId="{B083EA45-6E65-4132-A869-371A918F4AA3}" srcOrd="0" destOrd="0" presId="urn:microsoft.com/office/officeart/2005/8/layout/hierarchy3"/>
    <dgm:cxn modelId="{C081EFEF-D440-4FFD-90CD-52AE6B53864E}" srcId="{4B448B0F-D41D-4A0D-8C64-AE3F37F0D3FD}" destId="{437DFC35-C785-40FB-B62F-DD7674F7DB5C}" srcOrd="1" destOrd="0" parTransId="{0BAED246-3484-4A74-B6C0-DD7910EAB519}" sibTransId="{EBD38709-E38E-454F-A736-D656DECDB5C3}"/>
    <dgm:cxn modelId="{AF5CA171-B03A-405F-8C44-CA8DF97FAF93}" type="presOf" srcId="{437DFC35-C785-40FB-B62F-DD7674F7DB5C}" destId="{79F80F0E-B617-4DD7-83CE-977D1CA60163}" srcOrd="1" destOrd="0" presId="urn:microsoft.com/office/officeart/2005/8/layout/hierarchy3"/>
    <dgm:cxn modelId="{2A234038-CA23-4411-A5DC-ACED0E94A1A4}" type="presOf" srcId="{D965AA0E-16E1-484A-B1CC-67A538879F05}" destId="{862952AD-D5AC-4FAE-B0E8-9953A8ED4A9D}" srcOrd="0" destOrd="0" presId="urn:microsoft.com/office/officeart/2005/8/layout/hierarchy3"/>
    <dgm:cxn modelId="{62D22B74-82B0-4B62-9CA0-2034DF74D9EC}" type="presOf" srcId="{4B448B0F-D41D-4A0D-8C64-AE3F37F0D3FD}" destId="{DB1A7131-896E-49DF-9C1A-B82411E697F3}" srcOrd="0" destOrd="0" presId="urn:microsoft.com/office/officeart/2005/8/layout/hierarchy3"/>
    <dgm:cxn modelId="{6CF908B4-5E2C-446E-9A2B-CDD72B97B991}" type="presOf" srcId="{A0E4D834-1EAF-4860-B078-74CD184AD03C}" destId="{9E0B1F13-1838-4CBF-B9E4-7DB8C0CC55A0}" srcOrd="0" destOrd="0" presId="urn:microsoft.com/office/officeart/2005/8/layout/hierarchy3"/>
    <dgm:cxn modelId="{1E305DDD-0F83-4797-90F6-75FDA69B1634}" srcId="{4B448B0F-D41D-4A0D-8C64-AE3F37F0D3FD}" destId="{D965AA0E-16E1-484A-B1CC-67A538879F05}" srcOrd="0" destOrd="0" parTransId="{5B07CCD0-8F07-4095-9531-7073E9866020}" sibTransId="{115B7A06-74ED-452E-8E33-B9583D81B1E8}"/>
    <dgm:cxn modelId="{186807D4-310B-4233-818E-C63B1F261175}" type="presOf" srcId="{437DFC35-C785-40FB-B62F-DD7674F7DB5C}" destId="{0785B8DD-BC5F-4DC2-A8F6-4ED99341B0E6}" srcOrd="0" destOrd="0" presId="urn:microsoft.com/office/officeart/2005/8/layout/hierarchy3"/>
    <dgm:cxn modelId="{ADD8E54D-897E-44C7-AB3A-069D706287F5}" type="presParOf" srcId="{DB1A7131-896E-49DF-9C1A-B82411E697F3}" destId="{14965F33-A650-4B21-B460-1651B54D2BAC}" srcOrd="0" destOrd="0" presId="urn:microsoft.com/office/officeart/2005/8/layout/hierarchy3"/>
    <dgm:cxn modelId="{20A30812-FD11-4343-B8AE-79EC1A556158}" type="presParOf" srcId="{14965F33-A650-4B21-B460-1651B54D2BAC}" destId="{EE66C1B2-BEED-4C92-AD94-0A3F07F8CDCD}" srcOrd="0" destOrd="0" presId="urn:microsoft.com/office/officeart/2005/8/layout/hierarchy3"/>
    <dgm:cxn modelId="{CA593FCC-BF54-44DA-B346-1D4C200584F8}" type="presParOf" srcId="{EE66C1B2-BEED-4C92-AD94-0A3F07F8CDCD}" destId="{862952AD-D5AC-4FAE-B0E8-9953A8ED4A9D}" srcOrd="0" destOrd="0" presId="urn:microsoft.com/office/officeart/2005/8/layout/hierarchy3"/>
    <dgm:cxn modelId="{A3F22173-98CF-4CCF-951B-DC6DC13B4FE7}" type="presParOf" srcId="{EE66C1B2-BEED-4C92-AD94-0A3F07F8CDCD}" destId="{5AF55B48-06D5-43C5-AA96-87E383EB90D2}" srcOrd="1" destOrd="0" presId="urn:microsoft.com/office/officeart/2005/8/layout/hierarchy3"/>
    <dgm:cxn modelId="{DA5A2780-4DF4-413C-A193-AFA48955ABC8}" type="presParOf" srcId="{14965F33-A650-4B21-B460-1651B54D2BAC}" destId="{ED599582-7803-40DF-AB74-75136DDA8A65}" srcOrd="1" destOrd="0" presId="urn:microsoft.com/office/officeart/2005/8/layout/hierarchy3"/>
    <dgm:cxn modelId="{4DF286FE-38F6-48A4-AD7C-3600A72FBC39}" type="presParOf" srcId="{DB1A7131-896E-49DF-9C1A-B82411E697F3}" destId="{1A38D960-6B7E-4275-B1AA-356068C05F20}" srcOrd="1" destOrd="0" presId="urn:microsoft.com/office/officeart/2005/8/layout/hierarchy3"/>
    <dgm:cxn modelId="{B4526104-56E7-4DB2-BC70-97347B8D9C87}" type="presParOf" srcId="{1A38D960-6B7E-4275-B1AA-356068C05F20}" destId="{73CDBDB6-86A3-47C8-A97D-094CB876FFA2}" srcOrd="0" destOrd="0" presId="urn:microsoft.com/office/officeart/2005/8/layout/hierarchy3"/>
    <dgm:cxn modelId="{23B5DD40-2A5A-4E9E-A500-3A57193CE455}" type="presParOf" srcId="{73CDBDB6-86A3-47C8-A97D-094CB876FFA2}" destId="{0785B8DD-BC5F-4DC2-A8F6-4ED99341B0E6}" srcOrd="0" destOrd="0" presId="urn:microsoft.com/office/officeart/2005/8/layout/hierarchy3"/>
    <dgm:cxn modelId="{96CA3600-03C6-4CD7-B1BA-DAF67C03E8FB}" type="presParOf" srcId="{73CDBDB6-86A3-47C8-A97D-094CB876FFA2}" destId="{79F80F0E-B617-4DD7-83CE-977D1CA60163}" srcOrd="1" destOrd="0" presId="urn:microsoft.com/office/officeart/2005/8/layout/hierarchy3"/>
    <dgm:cxn modelId="{66D9EC9B-5E5E-45D6-B9D4-EE284F13E033}" type="presParOf" srcId="{1A38D960-6B7E-4275-B1AA-356068C05F20}" destId="{F1D06A69-E2BD-49D0-A8F7-549D84F69A29}" srcOrd="1" destOrd="0" presId="urn:microsoft.com/office/officeart/2005/8/layout/hierarchy3"/>
    <dgm:cxn modelId="{22ED8C2E-9CFB-426D-A960-A9A855AAB325}" type="presParOf" srcId="{DB1A7131-896E-49DF-9C1A-B82411E697F3}" destId="{50F6C165-8A31-404A-9ACB-B68BB306BE89}" srcOrd="2" destOrd="0" presId="urn:microsoft.com/office/officeart/2005/8/layout/hierarchy3"/>
    <dgm:cxn modelId="{DD5E0AB0-CD89-4453-8D00-E8BF633DADEA}" type="presParOf" srcId="{50F6C165-8A31-404A-9ACB-B68BB306BE89}" destId="{F1BA6A6B-DD37-4DE0-A6C2-095CFCA46432}" srcOrd="0" destOrd="0" presId="urn:microsoft.com/office/officeart/2005/8/layout/hierarchy3"/>
    <dgm:cxn modelId="{88057BE0-E234-49DD-8A58-8A7D67701227}" type="presParOf" srcId="{F1BA6A6B-DD37-4DE0-A6C2-095CFCA46432}" destId="{CFD2CD4F-C387-4A32-BD27-2EE16B98331B}" srcOrd="0" destOrd="0" presId="urn:microsoft.com/office/officeart/2005/8/layout/hierarchy3"/>
    <dgm:cxn modelId="{0D411398-090F-416F-B998-32F484C8BF9F}" type="presParOf" srcId="{F1BA6A6B-DD37-4DE0-A6C2-095CFCA46432}" destId="{D3286B58-9BED-4E96-8894-C6075539A479}" srcOrd="1" destOrd="0" presId="urn:microsoft.com/office/officeart/2005/8/layout/hierarchy3"/>
    <dgm:cxn modelId="{D2AD28B1-3462-4B9C-B4AE-AEBF91C09A99}" type="presParOf" srcId="{50F6C165-8A31-404A-9ACB-B68BB306BE89}" destId="{D66192ED-174F-451C-B21C-178E58FE0DC9}" srcOrd="1" destOrd="0" presId="urn:microsoft.com/office/officeart/2005/8/layout/hierarchy3"/>
    <dgm:cxn modelId="{9B1F2321-DB3E-4776-A350-E60C2C0FCE87}" type="presParOf" srcId="{DB1A7131-896E-49DF-9C1A-B82411E697F3}" destId="{0403C533-C88A-47A8-A433-085439684E65}" srcOrd="3" destOrd="0" presId="urn:microsoft.com/office/officeart/2005/8/layout/hierarchy3"/>
    <dgm:cxn modelId="{95B5A8DB-F199-42F4-B3D3-C8B5AC4F8C05}" type="presParOf" srcId="{0403C533-C88A-47A8-A433-085439684E65}" destId="{8837020E-982F-4569-9519-826E61515055}" srcOrd="0" destOrd="0" presId="urn:microsoft.com/office/officeart/2005/8/layout/hierarchy3"/>
    <dgm:cxn modelId="{E6EAEAB0-4B81-4A79-A0B1-712852D6323F}" type="presParOf" srcId="{8837020E-982F-4569-9519-826E61515055}" destId="{9E0B1F13-1838-4CBF-B9E4-7DB8C0CC55A0}" srcOrd="0" destOrd="0" presId="urn:microsoft.com/office/officeart/2005/8/layout/hierarchy3"/>
    <dgm:cxn modelId="{EC6B31A2-32FA-4D14-98E7-CC73D50C3831}" type="presParOf" srcId="{8837020E-982F-4569-9519-826E61515055}" destId="{9844816A-6E43-4256-BADA-7F81CBDDEA30}" srcOrd="1" destOrd="0" presId="urn:microsoft.com/office/officeart/2005/8/layout/hierarchy3"/>
    <dgm:cxn modelId="{1A2400F9-E4E5-4AFA-8ED7-4C0CA42B452B}" type="presParOf" srcId="{0403C533-C88A-47A8-A433-085439684E65}" destId="{054ADF79-8502-47AC-BC94-6D8CFBAA47FF}" srcOrd="1" destOrd="0" presId="urn:microsoft.com/office/officeart/2005/8/layout/hierarchy3"/>
    <dgm:cxn modelId="{F70E5696-6FBB-4650-929F-33AD2479C55A}" type="presParOf" srcId="{DB1A7131-896E-49DF-9C1A-B82411E697F3}" destId="{F3B69D12-5A43-4053-B708-DB63ED8A0482}" srcOrd="4" destOrd="0" presId="urn:microsoft.com/office/officeart/2005/8/layout/hierarchy3"/>
    <dgm:cxn modelId="{A88B1352-BEDB-467C-9218-6FC7660E79BE}" type="presParOf" srcId="{F3B69D12-5A43-4053-B708-DB63ED8A0482}" destId="{8EE46807-C195-48E8-8E7C-406573812271}" srcOrd="0" destOrd="0" presId="urn:microsoft.com/office/officeart/2005/8/layout/hierarchy3"/>
    <dgm:cxn modelId="{38C17914-597A-4AA4-9436-07636806F83A}" type="presParOf" srcId="{8EE46807-C195-48E8-8E7C-406573812271}" destId="{B083EA45-6E65-4132-A869-371A918F4AA3}" srcOrd="0" destOrd="0" presId="urn:microsoft.com/office/officeart/2005/8/layout/hierarchy3"/>
    <dgm:cxn modelId="{C3D9F8F8-5C33-4A02-9BDD-2B9F77B65C9D}" type="presParOf" srcId="{8EE46807-C195-48E8-8E7C-406573812271}" destId="{F9D26FFC-27AE-402C-9C34-99D5D95E02E0}" srcOrd="1" destOrd="0" presId="urn:microsoft.com/office/officeart/2005/8/layout/hierarchy3"/>
    <dgm:cxn modelId="{13F63F0E-7B11-40E2-9502-C29C929214B8}" type="presParOf" srcId="{F3B69D12-5A43-4053-B708-DB63ED8A0482}" destId="{A30B1650-D093-4E4B-8E16-DB361230E7B3}"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2952AD-D5AC-4FAE-B0E8-9953A8ED4A9D}">
      <dsp:nvSpPr>
        <dsp:cNvPr id="0" name=""/>
        <dsp:cNvSpPr/>
      </dsp:nvSpPr>
      <dsp:spPr>
        <a:xfrm>
          <a:off x="23189" y="1976462"/>
          <a:ext cx="1446386" cy="723193"/>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6">
                  <a:lumMod val="50000"/>
                </a:schemeClr>
              </a:solidFill>
              <a:latin typeface="Comic Sans MS" pitchFamily="66" charset="0"/>
              <a:cs typeface="Arial" pitchFamily="34" charset="0"/>
            </a:rPr>
            <a:t>People</a:t>
          </a:r>
          <a:endParaRPr lang="en-US" sz="2200" b="1" kern="1200" dirty="0">
            <a:solidFill>
              <a:schemeClr val="accent6">
                <a:lumMod val="50000"/>
              </a:schemeClr>
            </a:solidFill>
            <a:latin typeface="Comic Sans MS" pitchFamily="66" charset="0"/>
            <a:cs typeface="Arial" pitchFamily="34" charset="0"/>
          </a:endParaRPr>
        </a:p>
      </dsp:txBody>
      <dsp:txXfrm>
        <a:off x="23189" y="1976462"/>
        <a:ext cx="1446386" cy="723193"/>
      </dsp:txXfrm>
    </dsp:sp>
    <dsp:sp modelId="{0785B8DD-BC5F-4DC2-A8F6-4ED99341B0E6}">
      <dsp:nvSpPr>
        <dsp:cNvPr id="0" name=""/>
        <dsp:cNvSpPr/>
      </dsp:nvSpPr>
      <dsp:spPr>
        <a:xfrm>
          <a:off x="1828799" y="1976462"/>
          <a:ext cx="1446386" cy="723193"/>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6">
                  <a:lumMod val="50000"/>
                </a:schemeClr>
              </a:solidFill>
              <a:latin typeface="Comic Sans MS" pitchFamily="66" charset="0"/>
              <a:cs typeface="Arial" pitchFamily="34" charset="0"/>
            </a:rPr>
            <a:t>Product</a:t>
          </a:r>
          <a:endParaRPr lang="en-US" sz="2200" b="1" kern="1200" dirty="0">
            <a:solidFill>
              <a:schemeClr val="accent6">
                <a:lumMod val="50000"/>
              </a:schemeClr>
            </a:solidFill>
            <a:latin typeface="Comic Sans MS" pitchFamily="66" charset="0"/>
            <a:cs typeface="Arial" pitchFamily="34" charset="0"/>
          </a:endParaRPr>
        </a:p>
      </dsp:txBody>
      <dsp:txXfrm>
        <a:off x="1828799" y="1976462"/>
        <a:ext cx="1446386" cy="723193"/>
      </dsp:txXfrm>
    </dsp:sp>
    <dsp:sp modelId="{CFD2CD4F-C387-4A32-BD27-2EE16B98331B}">
      <dsp:nvSpPr>
        <dsp:cNvPr id="0" name=""/>
        <dsp:cNvSpPr/>
      </dsp:nvSpPr>
      <dsp:spPr>
        <a:xfrm>
          <a:off x="3620206" y="1976462"/>
          <a:ext cx="1446386" cy="723193"/>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6">
                  <a:lumMod val="50000"/>
                </a:schemeClr>
              </a:solidFill>
              <a:latin typeface="Comic Sans MS" pitchFamily="66" charset="0"/>
              <a:cs typeface="Arial" pitchFamily="34" charset="0"/>
            </a:rPr>
            <a:t>Place</a:t>
          </a:r>
          <a:endParaRPr lang="en-US" sz="2200" b="1" kern="1200" dirty="0">
            <a:solidFill>
              <a:schemeClr val="accent6">
                <a:lumMod val="50000"/>
              </a:schemeClr>
            </a:solidFill>
            <a:latin typeface="Comic Sans MS" pitchFamily="66" charset="0"/>
            <a:cs typeface="Arial" pitchFamily="34" charset="0"/>
          </a:endParaRPr>
        </a:p>
      </dsp:txBody>
      <dsp:txXfrm>
        <a:off x="3620206" y="1976462"/>
        <a:ext cx="1446386" cy="723193"/>
      </dsp:txXfrm>
    </dsp:sp>
    <dsp:sp modelId="{9E0B1F13-1838-4CBF-B9E4-7DB8C0CC55A0}">
      <dsp:nvSpPr>
        <dsp:cNvPr id="0" name=""/>
        <dsp:cNvSpPr/>
      </dsp:nvSpPr>
      <dsp:spPr>
        <a:xfrm>
          <a:off x="5410196" y="1980520"/>
          <a:ext cx="1446386" cy="723193"/>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6">
                  <a:lumMod val="50000"/>
                </a:schemeClr>
              </a:solidFill>
              <a:latin typeface="Comic Sans MS" pitchFamily="66" charset="0"/>
              <a:cs typeface="Arial" pitchFamily="34" charset="0"/>
            </a:rPr>
            <a:t>Price</a:t>
          </a:r>
          <a:endParaRPr lang="en-US" sz="2200" b="1" kern="1200" dirty="0">
            <a:solidFill>
              <a:schemeClr val="accent6">
                <a:lumMod val="50000"/>
              </a:schemeClr>
            </a:solidFill>
            <a:latin typeface="Comic Sans MS" pitchFamily="66" charset="0"/>
            <a:cs typeface="Arial" pitchFamily="34" charset="0"/>
          </a:endParaRPr>
        </a:p>
      </dsp:txBody>
      <dsp:txXfrm>
        <a:off x="5410196" y="1980520"/>
        <a:ext cx="1446386" cy="723193"/>
      </dsp:txXfrm>
    </dsp:sp>
    <dsp:sp modelId="{B083EA45-6E65-4132-A869-371A918F4AA3}">
      <dsp:nvSpPr>
        <dsp:cNvPr id="0" name=""/>
        <dsp:cNvSpPr/>
      </dsp:nvSpPr>
      <dsp:spPr>
        <a:xfrm>
          <a:off x="7239007" y="1976462"/>
          <a:ext cx="1446386" cy="723193"/>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6">
                  <a:lumMod val="50000"/>
                </a:schemeClr>
              </a:solidFill>
              <a:latin typeface="Comic Sans MS" pitchFamily="66" charset="0"/>
              <a:cs typeface="Arial" pitchFamily="34" charset="0"/>
            </a:rPr>
            <a:t>Promotion</a:t>
          </a:r>
          <a:endParaRPr lang="en-US" sz="2200" b="1" kern="1200" dirty="0">
            <a:solidFill>
              <a:schemeClr val="accent6">
                <a:lumMod val="50000"/>
              </a:schemeClr>
            </a:solidFill>
            <a:latin typeface="Comic Sans MS" pitchFamily="66" charset="0"/>
            <a:cs typeface="Arial" pitchFamily="34" charset="0"/>
          </a:endParaRPr>
        </a:p>
      </dsp:txBody>
      <dsp:txXfrm>
        <a:off x="7239007" y="1976462"/>
        <a:ext cx="1446386" cy="7231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358"/>
          </a:xfrm>
          <a:prstGeom prst="rect">
            <a:avLst/>
          </a:prstGeom>
        </p:spPr>
        <p:txBody>
          <a:bodyPr vert="horz" wrap="square" lIns="91770" tIns="45886" rIns="91770" bIns="45886" numCol="1" anchor="t" anchorCtr="0" compatLnSpc="1">
            <a:prstTxWarp prst="textNoShape">
              <a:avLst/>
            </a:prstTxWarp>
          </a:bodyPr>
          <a:lstStyle>
            <a:lvl1pPr>
              <a:defRPr sz="1200">
                <a:latin typeface="Calibri" pitchFamily="-112" charset="0"/>
                <a:cs typeface="Arial" charset="0"/>
              </a:defRPr>
            </a:lvl1pPr>
          </a:lstStyle>
          <a:p>
            <a:pPr>
              <a:defRPr/>
            </a:pPr>
            <a:endParaRPr lang="en-US"/>
          </a:p>
        </p:txBody>
      </p:sp>
      <p:sp>
        <p:nvSpPr>
          <p:cNvPr id="3" name="Date Placeholder 2"/>
          <p:cNvSpPr>
            <a:spLocks noGrp="1"/>
          </p:cNvSpPr>
          <p:nvPr>
            <p:ph type="dt" sz="quarter" idx="1"/>
          </p:nvPr>
        </p:nvSpPr>
        <p:spPr>
          <a:xfrm>
            <a:off x="3884027" y="0"/>
            <a:ext cx="2972421" cy="457358"/>
          </a:xfrm>
          <a:prstGeom prst="rect">
            <a:avLst/>
          </a:prstGeom>
        </p:spPr>
        <p:txBody>
          <a:bodyPr vert="horz" wrap="square" lIns="91770" tIns="45886" rIns="91770" bIns="45886" numCol="1" anchor="t" anchorCtr="0" compatLnSpc="1">
            <a:prstTxWarp prst="textNoShape">
              <a:avLst/>
            </a:prstTxWarp>
          </a:bodyPr>
          <a:lstStyle>
            <a:lvl1pPr algn="r">
              <a:defRPr sz="1200">
                <a:latin typeface="Calibri" pitchFamily="-112" charset="0"/>
                <a:cs typeface="Arial" charset="0"/>
              </a:defRPr>
            </a:lvl1pPr>
          </a:lstStyle>
          <a:p>
            <a:pPr>
              <a:defRPr/>
            </a:pPr>
            <a:fld id="{6B9B15D7-77F3-463F-8B98-499D142B2421}" type="datetime1">
              <a:rPr lang="en-US"/>
              <a:pPr>
                <a:defRPr/>
              </a:pPr>
              <a:t>5/14/2012</a:t>
            </a:fld>
            <a:endParaRPr lang="en-US" dirty="0"/>
          </a:p>
        </p:txBody>
      </p:sp>
      <p:sp>
        <p:nvSpPr>
          <p:cNvPr id="4" name="Footer Placeholder 3"/>
          <p:cNvSpPr>
            <a:spLocks noGrp="1"/>
          </p:cNvSpPr>
          <p:nvPr>
            <p:ph type="ftr" sz="quarter" idx="2"/>
          </p:nvPr>
        </p:nvSpPr>
        <p:spPr>
          <a:xfrm>
            <a:off x="1" y="8685071"/>
            <a:ext cx="2972421" cy="457358"/>
          </a:xfrm>
          <a:prstGeom prst="rect">
            <a:avLst/>
          </a:prstGeom>
        </p:spPr>
        <p:txBody>
          <a:bodyPr vert="horz" wrap="square" lIns="91770" tIns="45886" rIns="91770" bIns="45886" numCol="1" anchor="b" anchorCtr="0" compatLnSpc="1">
            <a:prstTxWarp prst="textNoShape">
              <a:avLst/>
            </a:prstTxWarp>
          </a:bodyPr>
          <a:lstStyle>
            <a:lvl1pPr>
              <a:defRPr sz="1200">
                <a:latin typeface="Calibri" pitchFamily="-112"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027" y="8685071"/>
            <a:ext cx="2972421" cy="457358"/>
          </a:xfrm>
          <a:prstGeom prst="rect">
            <a:avLst/>
          </a:prstGeom>
        </p:spPr>
        <p:txBody>
          <a:bodyPr vert="horz" wrap="square" lIns="91770" tIns="45886" rIns="91770" bIns="45886" numCol="1" anchor="b" anchorCtr="0" compatLnSpc="1">
            <a:prstTxWarp prst="textNoShape">
              <a:avLst/>
            </a:prstTxWarp>
          </a:bodyPr>
          <a:lstStyle>
            <a:lvl1pPr algn="r">
              <a:defRPr sz="1200">
                <a:latin typeface="Calibri" pitchFamily="-112" charset="0"/>
                <a:cs typeface="Arial" charset="0"/>
              </a:defRPr>
            </a:lvl1pPr>
          </a:lstStyle>
          <a:p>
            <a:pPr>
              <a:defRPr/>
            </a:pPr>
            <a:fld id="{6286BBCD-F397-4B30-AB67-5558B203466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358"/>
          </a:xfrm>
          <a:prstGeom prst="rect">
            <a:avLst/>
          </a:prstGeom>
        </p:spPr>
        <p:txBody>
          <a:bodyPr vert="horz" wrap="square" lIns="91770" tIns="45886" rIns="91770" bIns="45886"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027" y="0"/>
            <a:ext cx="2972421" cy="457358"/>
          </a:xfrm>
          <a:prstGeom prst="rect">
            <a:avLst/>
          </a:prstGeom>
        </p:spPr>
        <p:txBody>
          <a:bodyPr vert="horz" wrap="square" lIns="91770" tIns="45886" rIns="91770" bIns="45886" numCol="1" anchor="t" anchorCtr="0" compatLnSpc="1">
            <a:prstTxWarp prst="textNoShape">
              <a:avLst/>
            </a:prstTxWarp>
          </a:bodyPr>
          <a:lstStyle>
            <a:lvl1pPr algn="r">
              <a:defRPr sz="1200">
                <a:latin typeface="Arial" pitchFamily="34" charset="0"/>
                <a:cs typeface="Arial" pitchFamily="34" charset="0"/>
              </a:defRPr>
            </a:lvl1pPr>
          </a:lstStyle>
          <a:p>
            <a:pPr>
              <a:defRPr/>
            </a:pPr>
            <a:fld id="{DFE182AE-2E56-47B0-BEA8-4EEF48044AF6}" type="datetime1">
              <a:rPr lang="en-US"/>
              <a:pPr>
                <a:defRPr/>
              </a:pPr>
              <a:t>5/14/2012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770" tIns="45886" rIns="91770" bIns="45886"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6421" y="4344108"/>
            <a:ext cx="5485158" cy="4114643"/>
          </a:xfrm>
          <a:prstGeom prst="rect">
            <a:avLst/>
          </a:prstGeom>
        </p:spPr>
        <p:txBody>
          <a:bodyPr vert="horz" wrap="square" lIns="91770" tIns="45886" rIns="91770" bIns="45886"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1" y="8685071"/>
            <a:ext cx="2972421" cy="457358"/>
          </a:xfrm>
          <a:prstGeom prst="rect">
            <a:avLst/>
          </a:prstGeom>
        </p:spPr>
        <p:txBody>
          <a:bodyPr vert="horz" wrap="square" lIns="91770" tIns="45886" rIns="91770" bIns="45886"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027" y="8685071"/>
            <a:ext cx="2972421" cy="457358"/>
          </a:xfrm>
          <a:prstGeom prst="rect">
            <a:avLst/>
          </a:prstGeom>
        </p:spPr>
        <p:txBody>
          <a:bodyPr vert="horz" wrap="square" lIns="91770" tIns="45886" rIns="91770" bIns="45886" numCol="1" anchor="b" anchorCtr="0" compatLnSpc="1">
            <a:prstTxWarp prst="textNoShape">
              <a:avLst/>
            </a:prstTxWarp>
          </a:bodyPr>
          <a:lstStyle>
            <a:lvl1pPr algn="r">
              <a:defRPr sz="1200">
                <a:latin typeface="Arial" pitchFamily="34" charset="0"/>
                <a:cs typeface="Arial" pitchFamily="34" charset="0"/>
              </a:defRPr>
            </a:lvl1pPr>
          </a:lstStyle>
          <a:p>
            <a:pPr>
              <a:defRPr/>
            </a:pPr>
            <a:fld id="{93F53493-B793-4DB1-A539-B438839BDF7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34" charset="0"/>
        <a:ea typeface="ＭＳ Ｐゴシック" pitchFamily="-112" charset="-128"/>
        <a:cs typeface="Arial" pitchFamily="34" charset="0"/>
      </a:defRPr>
    </a:lvl1pPr>
    <a:lvl2pPr marL="457200" algn="l" rtl="0" eaLnBrk="0" fontAlgn="base" hangingPunct="0">
      <a:spcBef>
        <a:spcPct val="30000"/>
      </a:spcBef>
      <a:spcAft>
        <a:spcPct val="0"/>
      </a:spcAft>
      <a:defRPr sz="900" kern="1200">
        <a:solidFill>
          <a:schemeClr val="tx1"/>
        </a:solidFill>
        <a:latin typeface="Georgia" pitchFamily="18"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a:lstStyle/>
          <a:p>
            <a:pPr>
              <a:lnSpc>
                <a:spcPct val="80000"/>
              </a:lnSpc>
            </a:pPr>
            <a:r>
              <a:rPr lang="en-US" b="1" i="1" u="sng" smtClean="0">
                <a:latin typeface="Arial" charset="0"/>
                <a:ea typeface="ＭＳ Ｐゴシック"/>
                <a:cs typeface="Arial" charset="0"/>
              </a:rPr>
              <a:t>Student Notes:</a:t>
            </a:r>
          </a:p>
          <a:p>
            <a:pPr>
              <a:lnSpc>
                <a:spcPct val="80000"/>
              </a:lnSpc>
              <a:buFontTx/>
              <a:buChar char="•"/>
            </a:pPr>
            <a:r>
              <a:rPr lang="en-US" smtClean="0">
                <a:latin typeface="Arial" charset="0"/>
                <a:ea typeface="ＭＳ Ｐゴシック"/>
                <a:cs typeface="Arial" charset="0"/>
              </a:rPr>
              <a:t> In 30 seconds, potential investors need to be taken through the four important questions on the slide. (Covered on pgs. 140-141 and 146.)</a:t>
            </a:r>
            <a:endParaRPr lang="en-US" i="1" smtClean="0">
              <a:latin typeface="Arial" charset="0"/>
              <a:ea typeface="ＭＳ Ｐゴシック"/>
              <a:cs typeface="Arial" charset="0"/>
            </a:endParaRP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Strategy</a:t>
            </a:r>
          </a:p>
          <a:p>
            <a:pPr>
              <a:lnSpc>
                <a:spcPct val="80000"/>
              </a:lnSpc>
            </a:pPr>
            <a:r>
              <a:rPr lang="en-US" smtClean="0">
                <a:latin typeface="Arial" charset="0"/>
                <a:ea typeface="ＭＳ Ｐゴシック"/>
                <a:cs typeface="Arial" charset="0"/>
              </a:rPr>
              <a:t>Follow these guidelines in preparing your 30-Second Pitch:</a:t>
            </a:r>
          </a:p>
          <a:p>
            <a:pPr>
              <a:lnSpc>
                <a:spcPct val="80000"/>
              </a:lnSpc>
              <a:buFontTx/>
              <a:buChar char="•"/>
            </a:pPr>
            <a:r>
              <a:rPr lang="en-US" b="1" smtClean="0">
                <a:latin typeface="Arial" charset="0"/>
                <a:ea typeface="ＭＳ Ｐゴシック"/>
                <a:cs typeface="Arial" charset="0"/>
              </a:rPr>
              <a:t> Attention:</a:t>
            </a:r>
            <a:r>
              <a:rPr lang="en-US" smtClean="0">
                <a:latin typeface="Arial" charset="0"/>
                <a:ea typeface="ＭＳ Ｐゴシック"/>
                <a:cs typeface="Arial" charset="0"/>
              </a:rPr>
              <a:t> Capture the audience’s attention. Remember that you are competing against numerous distractions.</a:t>
            </a:r>
          </a:p>
          <a:p>
            <a:pPr>
              <a:lnSpc>
                <a:spcPct val="80000"/>
              </a:lnSpc>
              <a:buFontTx/>
              <a:buChar char="•"/>
            </a:pPr>
            <a:r>
              <a:rPr lang="en-US" b="1" smtClean="0">
                <a:latin typeface="Arial" charset="0"/>
                <a:ea typeface="ＭＳ Ｐゴシック"/>
                <a:cs typeface="Arial" charset="0"/>
              </a:rPr>
              <a:t> Excitement:</a:t>
            </a:r>
            <a:r>
              <a:rPr lang="en-US" smtClean="0">
                <a:latin typeface="Arial" charset="0"/>
                <a:ea typeface="ＭＳ Ｐゴシック"/>
                <a:cs typeface="Arial" charset="0"/>
              </a:rPr>
              <a:t> Once your audience is paying attention, get them excited about you and your company.</a:t>
            </a:r>
          </a:p>
          <a:p>
            <a:pPr>
              <a:lnSpc>
                <a:spcPct val="80000"/>
              </a:lnSpc>
              <a:buFontTx/>
              <a:buChar char="•"/>
            </a:pPr>
            <a:r>
              <a:rPr lang="en-US" b="1" smtClean="0">
                <a:latin typeface="Arial" charset="0"/>
                <a:ea typeface="ＭＳ Ｐゴシック"/>
                <a:cs typeface="Arial" charset="0"/>
              </a:rPr>
              <a:t> Engagement:</a:t>
            </a:r>
            <a:r>
              <a:rPr lang="en-US" smtClean="0">
                <a:latin typeface="Arial" charset="0"/>
                <a:ea typeface="ＭＳ Ｐゴシック"/>
                <a:cs typeface="Arial" charset="0"/>
              </a:rPr>
              <a:t> Once the audience is excited, help them imagine becoming involved with you and your company.</a:t>
            </a:r>
          </a:p>
          <a:p>
            <a:pPr>
              <a:lnSpc>
                <a:spcPct val="80000"/>
              </a:lnSpc>
              <a:buFontTx/>
              <a:buChar char="•"/>
            </a:pPr>
            <a:r>
              <a:rPr lang="en-US" b="1" smtClean="0">
                <a:latin typeface="Arial" charset="0"/>
                <a:ea typeface="ＭＳ Ｐゴシック"/>
                <a:cs typeface="Arial" charset="0"/>
              </a:rPr>
              <a:t> Action:</a:t>
            </a:r>
            <a:r>
              <a:rPr lang="en-US" smtClean="0">
                <a:latin typeface="Arial" charset="0"/>
                <a:ea typeface="ＭＳ Ｐゴシック"/>
                <a:cs typeface="Arial" charset="0"/>
              </a:rPr>
              <a:t> Get potential investors to spend time with you to learn about your company, your product, and the investment opportunity.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pPr>
              <a:lnSpc>
                <a:spcPct val="80000"/>
              </a:lnSpc>
            </a:pPr>
            <a:r>
              <a:rPr lang="en-US" b="1" u="sng" smtClean="0">
                <a:latin typeface="Arial" charset="0"/>
                <a:ea typeface="ＭＳ Ｐゴシック"/>
                <a:cs typeface="Arial" charset="0"/>
              </a:rPr>
              <a:t>Student Notes:</a:t>
            </a:r>
            <a:endParaRPr lang="en-US"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Promoting Your Product is covered in Section 8.2 (pgs. 223-232).</a:t>
            </a:r>
          </a:p>
          <a:p>
            <a:pPr>
              <a:lnSpc>
                <a:spcPct val="80000"/>
              </a:lnSpc>
              <a:buFontTx/>
              <a:buChar char="•"/>
            </a:pPr>
            <a:r>
              <a:rPr lang="en-US" smtClean="0">
                <a:latin typeface="Arial" charset="0"/>
                <a:ea typeface="ＭＳ Ｐゴシック"/>
                <a:cs typeface="Arial" charset="0"/>
              </a:rPr>
              <a:t> The principles of personal selling are covered in Section 9.1 (pgs. 239-247).</a:t>
            </a:r>
          </a:p>
          <a:p>
            <a:pPr>
              <a:lnSpc>
                <a:spcPct val="80000"/>
              </a:lnSpc>
              <a:buFontTx/>
              <a:buChar char="•"/>
            </a:pPr>
            <a:r>
              <a:rPr lang="en-US" smtClean="0">
                <a:latin typeface="Arial" charset="0"/>
                <a:ea typeface="ＭＳ Ｐゴシック"/>
                <a:cs typeface="Arial" charset="0"/>
              </a:rPr>
              <a:t> The Total Monthly Promotional Expenses will be shown on the “Average Monthly Fixed Expenses” slide, under “Advertising.”</a:t>
            </a:r>
          </a:p>
          <a:p>
            <a:pPr>
              <a:lnSpc>
                <a:spcPct val="80000"/>
              </a:lnSpc>
              <a:buFontTx/>
              <a:buChar char="•"/>
            </a:pPr>
            <a:r>
              <a:rPr lang="en-US" smtClean="0">
                <a:latin typeface="Arial" charset="0"/>
                <a:ea typeface="ＭＳ Ｐゴシック"/>
                <a:cs typeface="Arial" charset="0"/>
              </a:rPr>
              <a:t> Write keywords about your plan for using a particular type of promotion in the spaces provided. Show only the types of promotion you will be using. So, for instance, if you don’t plan on using “Sales Promotion,” don’t include it on your slide.</a:t>
            </a:r>
            <a:endParaRPr lang="en-US" i="1" smtClean="0">
              <a:latin typeface="Arial" charset="0"/>
              <a:ea typeface="ＭＳ Ｐゴシック"/>
              <a:cs typeface="Arial" charset="0"/>
            </a:endParaRPr>
          </a:p>
          <a:p>
            <a:pPr>
              <a:lnSpc>
                <a:spcPct val="80000"/>
              </a:lnSpc>
            </a:pPr>
            <a:endParaRPr lang="en-US" i="1"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Other Types of Promotional Expense</a:t>
            </a:r>
            <a:endParaRPr lang="en-US"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This includes visual merchandising, public relations, and any other type of promotion not covered by the first four types.</a:t>
            </a:r>
            <a:endParaRPr lang="en-US" i="1" smtClean="0">
              <a:latin typeface="Arial" charset="0"/>
              <a:ea typeface="ＭＳ Ｐゴシック"/>
              <a:cs typeface="Arial" charset="0"/>
            </a:endParaRPr>
          </a:p>
          <a:p>
            <a:pPr>
              <a:lnSpc>
                <a:spcPct val="80000"/>
              </a:lnSpc>
            </a:pPr>
            <a:endParaRPr lang="en-US" i="1"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Business Plan Exercises</a:t>
            </a:r>
            <a:endParaRPr lang="en-US" smtClean="0">
              <a:latin typeface="Arial" charset="0"/>
              <a:ea typeface="ＭＳ Ｐゴシック"/>
              <a:cs typeface="Arial" charset="0"/>
            </a:endParaRPr>
          </a:p>
          <a:p>
            <a:pPr>
              <a:lnSpc>
                <a:spcPct val="80000"/>
              </a:lnSpc>
            </a:pPr>
            <a:r>
              <a:rPr lang="en-US" smtClean="0">
                <a:latin typeface="Arial" charset="0"/>
                <a:ea typeface="ＭＳ Ｐゴシック"/>
                <a:cs typeface="Arial" charset="0"/>
              </a:rPr>
              <a:t>This slide relates to the following business plan exercises:</a:t>
            </a:r>
          </a:p>
          <a:p>
            <a:pPr>
              <a:lnSpc>
                <a:spcPct val="80000"/>
              </a:lnSpc>
              <a:buFontTx/>
              <a:buChar char="•"/>
            </a:pPr>
            <a:r>
              <a:rPr lang="en-US" smtClean="0">
                <a:latin typeface="Arial" charset="0"/>
                <a:ea typeface="ＭＳ Ｐゴシック"/>
                <a:cs typeface="Arial" charset="0"/>
              </a:rPr>
              <a:t> Section 8.2: “Promotional Mix.” In BizTech or pgs. 281-287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a:p>
            <a:pPr>
              <a:lnSpc>
                <a:spcPct val="80000"/>
              </a:lnSpc>
              <a:buFontTx/>
              <a:buChar char="•"/>
            </a:pPr>
            <a:r>
              <a:rPr lang="en-US" smtClean="0">
                <a:latin typeface="Arial" charset="0"/>
                <a:ea typeface="ＭＳ Ｐゴシック"/>
                <a:cs typeface="Arial" charset="0"/>
              </a:rPr>
              <a:t> Section 9.1: “Selling Your Product or Service.” In BizTech or pgs. 288-290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p:txBody>
      </p:sp>
      <p:sp>
        <p:nvSpPr>
          <p:cNvPr id="35843" name="Slide Number Placeholder 3"/>
          <p:cNvSpPr>
            <a:spLocks noGrp="1"/>
          </p:cNvSpPr>
          <p:nvPr>
            <p:ph type="sldNum" sz="quarter" idx="5"/>
          </p:nvPr>
        </p:nvSpPr>
        <p:spPr bwMode="auto">
          <a:noFill/>
          <a:ln>
            <a:miter lim="800000"/>
            <a:headEnd/>
            <a:tailEnd/>
          </a:ln>
        </p:spPr>
        <p:txBody>
          <a:bodyPr/>
          <a:lstStyle/>
          <a:p>
            <a:fld id="{6B00D61E-C7DB-46C4-817A-D54857C96D8F}" type="slidenum">
              <a:rPr lang="en-US" smtClean="0">
                <a:latin typeface="Arial" charset="0"/>
                <a:cs typeface="Arial" charset="0"/>
              </a:rPr>
              <a:pPr/>
              <a:t>10</a:t>
            </a:fld>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84027" y="8685071"/>
            <a:ext cx="2972421" cy="457358"/>
          </a:xfrm>
          <a:prstGeom prst="rect">
            <a:avLst/>
          </a:prstGeom>
          <a:noFill/>
          <a:ln w="9525">
            <a:noFill/>
            <a:miter lim="800000"/>
            <a:headEnd/>
            <a:tailEnd/>
          </a:ln>
        </p:spPr>
        <p:txBody>
          <a:bodyPr lIns="91770" tIns="45886" rIns="91770" bIns="45886" anchor="b"/>
          <a:lstStyle/>
          <a:p>
            <a:pPr algn="r"/>
            <a:fld id="{D9BE24BE-9DF2-4685-B500-96BD3D6E8446}" type="slidenum">
              <a:rPr lang="en-US" sz="1200">
                <a:latin typeface="Calibri" pitchFamily="34" charset="0"/>
              </a:rPr>
              <a:pPr algn="r"/>
              <a:t>11</a:t>
            </a:fld>
            <a:endParaRPr lang="en-US" sz="1200" dirty="0">
              <a:latin typeface="Calibri" pitchFamily="34"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xfrm>
            <a:off x="914711" y="4197942"/>
            <a:ext cx="5028579" cy="4113071"/>
          </a:xfrm>
          <a:noFill/>
        </p:spPr>
        <p:txBody>
          <a:bodyPr>
            <a:normAutofit fontScale="92500"/>
          </a:bodyPr>
          <a:lstStyle/>
          <a:p>
            <a:pPr>
              <a:lnSpc>
                <a:spcPct val="80000"/>
              </a:lnSpc>
            </a:pPr>
            <a:r>
              <a:rPr lang="en-US" b="1" u="sng" smtClean="0">
                <a:latin typeface="Arial" charset="0"/>
                <a:ea typeface="ＭＳ Ｐゴシック"/>
                <a:cs typeface="Arial" charset="0"/>
              </a:rPr>
              <a:t>Student Notes:</a:t>
            </a:r>
            <a:endParaRPr lang="en-US"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Variable expenses are covered in Section 10.1 (pgs. 272-273).</a:t>
            </a:r>
          </a:p>
          <a:p>
            <a:pPr>
              <a:lnSpc>
                <a:spcPct val="80000"/>
              </a:lnSpc>
              <a:buFontTx/>
              <a:buChar char="•"/>
            </a:pPr>
            <a:r>
              <a:rPr lang="en-US" smtClean="0">
                <a:latin typeface="Arial" charset="0"/>
                <a:ea typeface="ＭＳ Ｐゴシック"/>
                <a:cs typeface="Arial" charset="0"/>
              </a:rPr>
              <a:t> Units of sale are discussed in Section 10.2 (pgs. 275-276)</a:t>
            </a:r>
          </a:p>
          <a:p>
            <a:pPr>
              <a:lnSpc>
                <a:spcPct val="80000"/>
              </a:lnSpc>
              <a:buFontTx/>
              <a:buChar char="•"/>
            </a:pPr>
            <a:r>
              <a:rPr lang="en-US" smtClean="0">
                <a:latin typeface="Arial" charset="0"/>
                <a:ea typeface="ＭＳ Ｐゴシック"/>
                <a:cs typeface="Arial" charset="0"/>
              </a:rPr>
              <a:t> “COGS (per Unit)” will be used in the next slide, “Economics of One Unit.”</a:t>
            </a:r>
            <a:endParaRPr lang="en-US" i="1" smtClean="0">
              <a:latin typeface="Arial" charset="0"/>
              <a:ea typeface="ＭＳ Ｐゴシック"/>
              <a:cs typeface="Arial" charset="0"/>
            </a:endParaRPr>
          </a:p>
          <a:p>
            <a:pPr>
              <a:lnSpc>
                <a:spcPct val="80000"/>
              </a:lnSpc>
            </a:pPr>
            <a:endParaRPr lang="en-US" i="1"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Labor Costs</a:t>
            </a:r>
            <a:endParaRPr lang="en-US"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This calculation only include the time spent actually building a product or providing a service. It does not include such things as time spent passing out flyers, selling, shopping for materials, sweeping floors, or billing customers. </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Types of Businesses</a:t>
            </a:r>
          </a:p>
          <a:p>
            <a:pPr>
              <a:lnSpc>
                <a:spcPct val="80000"/>
              </a:lnSpc>
              <a:buFontTx/>
              <a:buChar char="•"/>
            </a:pPr>
            <a:r>
              <a:rPr lang="en-US" smtClean="0">
                <a:latin typeface="Arial" charset="0"/>
                <a:ea typeface="ＭＳ Ｐゴシック"/>
                <a:cs typeface="Arial" charset="0"/>
              </a:rPr>
              <a:t> Service businesses might not have any materials cost. Don’t show “Materials,” if materials are not part of your unit of sale.</a:t>
            </a:r>
          </a:p>
          <a:p>
            <a:pPr>
              <a:lnSpc>
                <a:spcPct val="80000"/>
              </a:lnSpc>
              <a:buFontTx/>
              <a:buChar char="•"/>
            </a:pPr>
            <a:r>
              <a:rPr lang="en-US" smtClean="0">
                <a:latin typeface="Arial" charset="0"/>
                <a:ea typeface="ＭＳ Ｐゴシック"/>
                <a:cs typeface="Arial" charset="0"/>
              </a:rPr>
              <a:t> Wholesale and retail businesses typically don’t have any labor costs. Don’t show “Labor,” if labor is not part of you unit of sale.</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COGS</a:t>
            </a:r>
          </a:p>
          <a:p>
            <a:pPr>
              <a:lnSpc>
                <a:spcPct val="80000"/>
              </a:lnSpc>
              <a:buFontTx/>
              <a:buChar char="•"/>
            </a:pPr>
            <a:r>
              <a:rPr lang="en-US" smtClean="0">
                <a:latin typeface="Arial" charset="0"/>
                <a:ea typeface="ＭＳ Ｐゴシック"/>
                <a:cs typeface="Arial" charset="0"/>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Business Plan Exercises</a:t>
            </a:r>
          </a:p>
          <a:p>
            <a:pPr>
              <a:lnSpc>
                <a:spcPct val="80000"/>
              </a:lnSpc>
            </a:pPr>
            <a:r>
              <a:rPr lang="en-US" smtClean="0">
                <a:latin typeface="Arial" charset="0"/>
                <a:ea typeface="ＭＳ Ｐゴシック"/>
                <a:cs typeface="Arial" charset="0"/>
              </a:rPr>
              <a:t>This slide relates to the following business plan exercises:</a:t>
            </a:r>
          </a:p>
          <a:p>
            <a:pPr>
              <a:lnSpc>
                <a:spcPct val="80000"/>
              </a:lnSpc>
              <a:buFontTx/>
              <a:buChar char="•"/>
            </a:pPr>
            <a:r>
              <a:rPr lang="en-US" smtClean="0">
                <a:latin typeface="Arial" charset="0"/>
                <a:ea typeface="ＭＳ Ｐゴシック"/>
                <a:cs typeface="Arial" charset="0"/>
              </a:rPr>
              <a:t> Section 10.2: “Economics of One Unit of Sale” and “Estimating Variable Expenses.” In BizTech or pgs. 297-298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a:p>
            <a:pPr>
              <a:lnSpc>
                <a:spcPct val="80000"/>
              </a:lnSpc>
              <a:buFontTx/>
              <a:buChar char="•"/>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Preparing Your Final Slide</a:t>
            </a:r>
          </a:p>
          <a:p>
            <a:pPr>
              <a:lnSpc>
                <a:spcPct val="80000"/>
              </a:lnSpc>
              <a:buFontTx/>
              <a:buChar char="•"/>
            </a:pPr>
            <a:r>
              <a:rPr lang="en-US" smtClean="0">
                <a:latin typeface="Arial" charset="0"/>
                <a:ea typeface="ＭＳ Ｐゴシック"/>
                <a:cs typeface="Arial" charset="0"/>
              </a:rPr>
              <a:t> Formulas are shown in red type. Replace the red formula with the appropriate calculation (make sure to change the font color to black).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a:lstStyle/>
          <a:p>
            <a:pPr>
              <a:lnSpc>
                <a:spcPct val="80000"/>
              </a:lnSpc>
            </a:pPr>
            <a:r>
              <a:rPr lang="en-US" b="1" u="sng" dirty="0" smtClean="0">
                <a:latin typeface="Arial" charset="0"/>
                <a:ea typeface="ＭＳ Ｐゴシック"/>
                <a:cs typeface="Arial" charset="0"/>
              </a:rPr>
              <a:t>Student Notes:</a:t>
            </a:r>
          </a:p>
          <a:p>
            <a:pPr>
              <a:lnSpc>
                <a:spcPct val="80000"/>
              </a:lnSpc>
              <a:buFontTx/>
              <a:buChar char="•"/>
            </a:pPr>
            <a:r>
              <a:rPr lang="en-US" dirty="0" smtClean="0">
                <a:latin typeface="Arial" charset="0"/>
                <a:ea typeface="ＭＳ Ｐゴシック"/>
                <a:cs typeface="Arial" charset="0"/>
              </a:rPr>
              <a:t> The economics of One Unit of Sale is covered in Section 10.2 (pgs. 275-282).</a:t>
            </a:r>
          </a:p>
          <a:p>
            <a:pPr>
              <a:lnSpc>
                <a:spcPct val="80000"/>
              </a:lnSpc>
              <a:buFontTx/>
              <a:buChar char="•"/>
            </a:pPr>
            <a:r>
              <a:rPr lang="en-US" dirty="0" smtClean="0">
                <a:latin typeface="Arial" charset="0"/>
                <a:ea typeface="ＭＳ Ｐゴシック"/>
                <a:cs typeface="Arial" charset="0"/>
              </a:rPr>
              <a:t> “COGS (per Unit)” is calculated in the previous slide, “Cost of Materials/Labor.”</a:t>
            </a:r>
          </a:p>
          <a:p>
            <a:pPr>
              <a:lnSpc>
                <a:spcPct val="80000"/>
              </a:lnSpc>
              <a:buFontTx/>
              <a:buChar char="•"/>
            </a:pPr>
            <a:r>
              <a:rPr lang="en-US" dirty="0" smtClean="0">
                <a:latin typeface="Arial" charset="0"/>
                <a:ea typeface="ＭＳ Ｐゴシック"/>
                <a:cs typeface="Arial" charset="0"/>
              </a:rPr>
              <a:t> “Contribution Margin” is discussed on page 276 of the textbook. It is the amount per unit remaining after all the variable expenses are subtracted from the sales price.</a:t>
            </a:r>
          </a:p>
          <a:p>
            <a:pPr>
              <a:lnSpc>
                <a:spcPct val="80000"/>
              </a:lnSpc>
              <a:buFontTx/>
              <a:buChar char="•"/>
            </a:pPr>
            <a:endParaRPr lang="en-US" i="1" dirty="0" smtClean="0">
              <a:latin typeface="Arial" charset="0"/>
              <a:ea typeface="ＭＳ Ｐゴシック"/>
              <a:cs typeface="Arial" charset="0"/>
            </a:endParaRPr>
          </a:p>
          <a:p>
            <a:pPr>
              <a:lnSpc>
                <a:spcPct val="80000"/>
              </a:lnSpc>
            </a:pPr>
            <a:r>
              <a:rPr lang="en-US" i="1" dirty="0" smtClean="0">
                <a:latin typeface="Arial" charset="0"/>
                <a:ea typeface="ＭＳ Ｐゴシック"/>
                <a:cs typeface="Arial" charset="0"/>
              </a:rPr>
              <a:t>Definition of a Unit</a:t>
            </a:r>
          </a:p>
          <a:p>
            <a:pPr>
              <a:lnSpc>
                <a:spcPct val="80000"/>
              </a:lnSpc>
              <a:buFontTx/>
              <a:buChar char="•"/>
            </a:pPr>
            <a:r>
              <a:rPr lang="en-US" dirty="0" smtClean="0">
                <a:latin typeface="Arial" charset="0"/>
                <a:ea typeface="ＭＳ Ｐゴシック"/>
                <a:cs typeface="Arial" charset="0"/>
              </a:rPr>
              <a:t> This is what the customer actually buys from you. It is the minimum number and type of product or service you are willing to sell to a customer. For example, if you are selling sunglasses, your unit of sale would be one pair of sunglasses.</a:t>
            </a:r>
          </a:p>
          <a:p>
            <a:pPr>
              <a:lnSpc>
                <a:spcPct val="80000"/>
              </a:lnSpc>
            </a:pPr>
            <a:endParaRPr lang="en-US" i="1" dirty="0" smtClean="0">
              <a:latin typeface="Arial" charset="0"/>
              <a:ea typeface="ＭＳ Ｐゴシック"/>
              <a:cs typeface="Arial" charset="0"/>
            </a:endParaRPr>
          </a:p>
          <a:p>
            <a:pPr>
              <a:lnSpc>
                <a:spcPct val="80000"/>
              </a:lnSpc>
            </a:pPr>
            <a:r>
              <a:rPr lang="en-US" i="1" dirty="0" smtClean="0">
                <a:latin typeface="Arial" charset="0"/>
                <a:ea typeface="ＭＳ Ｐゴシック"/>
                <a:cs typeface="Arial" charset="0"/>
              </a:rPr>
              <a:t>COGS</a:t>
            </a:r>
            <a:endParaRPr lang="en-US" dirty="0" smtClean="0">
              <a:latin typeface="Arial" charset="0"/>
              <a:ea typeface="ＭＳ Ｐゴシック"/>
              <a:cs typeface="Arial" charset="0"/>
            </a:endParaRPr>
          </a:p>
          <a:p>
            <a:pPr>
              <a:lnSpc>
                <a:spcPct val="80000"/>
              </a:lnSpc>
              <a:buFontTx/>
              <a:buChar char="•"/>
            </a:pPr>
            <a:r>
              <a:rPr lang="en-US" dirty="0" smtClean="0">
                <a:latin typeface="Arial" charset="0"/>
                <a:ea typeface="ＭＳ Ｐゴシック"/>
                <a:cs typeface="Arial" charset="0"/>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i="1" dirty="0" smtClean="0">
              <a:latin typeface="Arial" charset="0"/>
              <a:ea typeface="ＭＳ Ｐゴシック"/>
              <a:cs typeface="Arial" charset="0"/>
            </a:endParaRPr>
          </a:p>
          <a:p>
            <a:pPr>
              <a:lnSpc>
                <a:spcPct val="80000"/>
              </a:lnSpc>
            </a:pPr>
            <a:r>
              <a:rPr lang="en-US" i="1" dirty="0" smtClean="0">
                <a:latin typeface="Arial" charset="0"/>
                <a:ea typeface="ＭＳ Ｐゴシック"/>
                <a:cs typeface="Arial" charset="0"/>
              </a:rPr>
              <a:t>Other Variable Expenses (per Unit)</a:t>
            </a:r>
          </a:p>
          <a:p>
            <a:pPr>
              <a:lnSpc>
                <a:spcPct val="80000"/>
              </a:lnSpc>
              <a:buFontTx/>
              <a:buChar char="•"/>
            </a:pPr>
            <a:r>
              <a:rPr lang="en-US" dirty="0" smtClean="0">
                <a:latin typeface="Arial" charset="0"/>
                <a:ea typeface="ＭＳ Ｐゴシック"/>
                <a:cs typeface="Arial" charset="0"/>
              </a:rPr>
              <a:t> This includes such things as commissions and shipping &amp; handling. </a:t>
            </a:r>
          </a:p>
          <a:p>
            <a:pPr>
              <a:lnSpc>
                <a:spcPct val="80000"/>
              </a:lnSpc>
            </a:pPr>
            <a:endParaRPr lang="en-US" i="1" dirty="0" smtClean="0">
              <a:latin typeface="Arial" charset="0"/>
              <a:ea typeface="ＭＳ Ｐゴシック"/>
              <a:cs typeface="Arial" charset="0"/>
            </a:endParaRPr>
          </a:p>
          <a:p>
            <a:pPr>
              <a:lnSpc>
                <a:spcPct val="80000"/>
              </a:lnSpc>
            </a:pPr>
            <a:r>
              <a:rPr lang="en-US" i="1" dirty="0" smtClean="0">
                <a:latin typeface="Arial" charset="0"/>
                <a:ea typeface="ＭＳ Ｐゴシック"/>
                <a:cs typeface="Arial" charset="0"/>
              </a:rPr>
              <a:t>Addition/Subtraction Process</a:t>
            </a:r>
            <a:endParaRPr lang="en-US" dirty="0" smtClean="0">
              <a:latin typeface="Arial" charset="0"/>
              <a:ea typeface="ＭＳ Ｐゴシック"/>
              <a:cs typeface="Arial" charset="0"/>
            </a:endParaRPr>
          </a:p>
          <a:p>
            <a:pPr>
              <a:lnSpc>
                <a:spcPct val="80000"/>
              </a:lnSpc>
              <a:buFontTx/>
              <a:buChar char="•"/>
            </a:pPr>
            <a:r>
              <a:rPr lang="en-US" dirty="0" smtClean="0">
                <a:latin typeface="Arial" charset="0"/>
                <a:ea typeface="ＭＳ Ｐゴシック"/>
                <a:cs typeface="Arial" charset="0"/>
              </a:rPr>
              <a:t> Add the Total COGS (per Unit) and the Other Variable Expenses (per Unit) to calculate the Total Variable Expenses (per Unit). </a:t>
            </a:r>
          </a:p>
          <a:p>
            <a:pPr>
              <a:lnSpc>
                <a:spcPct val="80000"/>
              </a:lnSpc>
              <a:buFontTx/>
              <a:buChar char="•"/>
            </a:pPr>
            <a:r>
              <a:rPr lang="en-US" dirty="0" smtClean="0">
                <a:latin typeface="Arial" charset="0"/>
                <a:ea typeface="ＭＳ Ｐゴシック"/>
                <a:cs typeface="Arial" charset="0"/>
              </a:rPr>
              <a:t> Subtract the Total Variable Expenses (per Unit) from the Selling Price (per Unit) to calculate the Contribution Margin (per Unit).</a:t>
            </a:r>
          </a:p>
          <a:p>
            <a:pPr>
              <a:lnSpc>
                <a:spcPct val="80000"/>
              </a:lnSpc>
            </a:pPr>
            <a:r>
              <a:rPr lang="en-US" dirty="0" smtClean="0">
                <a:latin typeface="Arial" charset="0"/>
                <a:ea typeface="ＭＳ Ｐゴシック"/>
                <a:cs typeface="Arial" charset="0"/>
              </a:rPr>
              <a:t> </a:t>
            </a:r>
          </a:p>
          <a:p>
            <a:pPr>
              <a:lnSpc>
                <a:spcPct val="80000"/>
              </a:lnSpc>
            </a:pPr>
            <a:r>
              <a:rPr lang="en-US" i="1" dirty="0" smtClean="0">
                <a:latin typeface="Arial" charset="0"/>
                <a:ea typeface="ＭＳ Ｐゴシック"/>
                <a:cs typeface="Arial" charset="0"/>
              </a:rPr>
              <a:t>Business Plan Exercises</a:t>
            </a:r>
            <a:endParaRPr lang="en-US" dirty="0" smtClean="0">
              <a:latin typeface="Arial" charset="0"/>
              <a:ea typeface="ＭＳ Ｐゴシック"/>
              <a:cs typeface="Arial" charset="0"/>
            </a:endParaRPr>
          </a:p>
          <a:p>
            <a:pPr>
              <a:lnSpc>
                <a:spcPct val="80000"/>
              </a:lnSpc>
            </a:pPr>
            <a:r>
              <a:rPr lang="en-US" dirty="0" smtClean="0">
                <a:latin typeface="Arial" charset="0"/>
                <a:ea typeface="ＭＳ Ｐゴシック"/>
                <a:cs typeface="Arial" charset="0"/>
              </a:rPr>
              <a:t>This slide relates to the following business plan exercises:</a:t>
            </a:r>
            <a:endParaRPr lang="en-US" i="1" dirty="0" smtClean="0">
              <a:latin typeface="Arial" charset="0"/>
              <a:ea typeface="ＭＳ Ｐゴシック"/>
              <a:cs typeface="Arial" charset="0"/>
            </a:endParaRPr>
          </a:p>
          <a:p>
            <a:pPr>
              <a:lnSpc>
                <a:spcPct val="80000"/>
              </a:lnSpc>
              <a:buFontTx/>
              <a:buChar char="•"/>
            </a:pPr>
            <a:r>
              <a:rPr lang="en-US" dirty="0" smtClean="0">
                <a:latin typeface="Arial" charset="0"/>
                <a:ea typeface="ＭＳ Ｐゴシック"/>
                <a:cs typeface="Arial" charset="0"/>
              </a:rPr>
              <a:t> Section 10.2: “Economics of One Unit of Sale.” In </a:t>
            </a:r>
            <a:r>
              <a:rPr lang="en-US" dirty="0" err="1" smtClean="0">
                <a:latin typeface="Arial" charset="0"/>
                <a:ea typeface="ＭＳ Ｐゴシック"/>
                <a:cs typeface="Arial" charset="0"/>
              </a:rPr>
              <a:t>BizTech</a:t>
            </a:r>
            <a:r>
              <a:rPr lang="en-US" dirty="0" smtClean="0">
                <a:latin typeface="Arial" charset="0"/>
                <a:ea typeface="ＭＳ Ｐゴシック"/>
                <a:cs typeface="Arial" charset="0"/>
              </a:rPr>
              <a:t> or pg. 298 in the </a:t>
            </a:r>
            <a:r>
              <a:rPr lang="en-US" i="1" dirty="0" smtClean="0">
                <a:latin typeface="Arial" charset="0"/>
                <a:ea typeface="ＭＳ Ｐゴシック"/>
                <a:cs typeface="Arial" charset="0"/>
              </a:rPr>
              <a:t>Business Plan Project (Student Activity Workbook)</a:t>
            </a:r>
            <a:r>
              <a:rPr lang="en-US" dirty="0" smtClean="0">
                <a:latin typeface="Arial" charset="0"/>
                <a:ea typeface="ＭＳ Ｐゴシック"/>
                <a:cs typeface="Arial" charset="0"/>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a:lstStyle/>
          <a:p>
            <a:pPr>
              <a:lnSpc>
                <a:spcPct val="80000"/>
              </a:lnSpc>
            </a:pPr>
            <a:r>
              <a:rPr lang="en-US" b="1" u="sng" smtClean="0">
                <a:latin typeface="Arial" charset="0"/>
                <a:ea typeface="ＭＳ Ｐゴシック"/>
                <a:cs typeface="Arial" charset="0"/>
              </a:rPr>
              <a:t>Student Notes:</a:t>
            </a:r>
          </a:p>
          <a:p>
            <a:pPr>
              <a:lnSpc>
                <a:spcPct val="80000"/>
              </a:lnSpc>
              <a:buFontTx/>
              <a:buChar char="•"/>
            </a:pPr>
            <a:r>
              <a:rPr lang="en-US" smtClean="0">
                <a:latin typeface="Arial" charset="0"/>
                <a:ea typeface="ＭＳ Ｐゴシック"/>
                <a:cs typeface="Arial" charset="0"/>
              </a:rPr>
              <a:t> Fixed expenses are covered in Section 10.1 (pgs. 269-272).</a:t>
            </a:r>
          </a:p>
          <a:p>
            <a:pPr>
              <a:lnSpc>
                <a:spcPct val="80000"/>
              </a:lnSpc>
              <a:buFontTx/>
              <a:buChar char="•"/>
            </a:pPr>
            <a:r>
              <a:rPr lang="en-US" smtClean="0">
                <a:latin typeface="Arial" charset="0"/>
                <a:ea typeface="ＭＳ Ｐゴシック"/>
                <a:cs typeface="Arial" charset="0"/>
              </a:rPr>
              <a:t> The “Projected Yearly Income Statement” slide refers to these fixed expenses as “operating expenses.” </a:t>
            </a:r>
          </a:p>
          <a:p>
            <a:pPr>
              <a:lnSpc>
                <a:spcPct val="80000"/>
              </a:lnSpc>
              <a:buFontTx/>
              <a:buChar char="•"/>
            </a:pPr>
            <a:r>
              <a:rPr lang="en-US" smtClean="0">
                <a:latin typeface="Arial" charset="0"/>
                <a:ea typeface="ＭＳ Ｐゴシック"/>
                <a:cs typeface="Arial" charset="0"/>
              </a:rPr>
              <a:t> To learn what typical salaries are for your employees go to http://www.salary.com/</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Business Plan Exercises</a:t>
            </a:r>
            <a:endParaRPr lang="en-US" smtClean="0">
              <a:latin typeface="Arial" charset="0"/>
              <a:ea typeface="ＭＳ Ｐゴシック"/>
              <a:cs typeface="Arial" charset="0"/>
            </a:endParaRPr>
          </a:p>
          <a:p>
            <a:pPr>
              <a:lnSpc>
                <a:spcPct val="80000"/>
              </a:lnSpc>
            </a:pPr>
            <a:r>
              <a:rPr lang="en-US" smtClean="0">
                <a:latin typeface="Arial" charset="0"/>
                <a:ea typeface="ＭＳ Ｐゴシック"/>
                <a:cs typeface="Arial" charset="0"/>
              </a:rPr>
              <a:t>This slide relates to the following business plan exercises:</a:t>
            </a:r>
            <a:endParaRPr lang="en-US" i="1"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Section 10.1: “Fixed Operating Costs.” In BizTech or pgs. 295-296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a:lstStyle/>
          <a:p>
            <a:pPr>
              <a:lnSpc>
                <a:spcPct val="80000"/>
              </a:lnSpc>
            </a:pPr>
            <a:r>
              <a:rPr lang="en-US" b="1" u="sng" smtClean="0">
                <a:latin typeface="Arial" charset="0"/>
                <a:ea typeface="ＭＳ Ｐゴシック"/>
                <a:cs typeface="Arial" charset="0"/>
              </a:rPr>
              <a:t>Student Notes</a:t>
            </a:r>
            <a:r>
              <a:rPr lang="en-US" b="1" smtClean="0">
                <a:latin typeface="Arial" charset="0"/>
                <a:ea typeface="ＭＳ Ｐゴシック"/>
                <a:cs typeface="Arial" charset="0"/>
              </a:rPr>
              <a:t>:</a:t>
            </a:r>
          </a:p>
          <a:p>
            <a:pPr>
              <a:lnSpc>
                <a:spcPct val="80000"/>
              </a:lnSpc>
            </a:pPr>
            <a:r>
              <a:rPr lang="en-US" smtClean="0">
                <a:latin typeface="Arial" charset="0"/>
                <a:ea typeface="ＭＳ Ｐゴシック"/>
                <a:cs typeface="Arial" charset="0"/>
              </a:rPr>
              <a:t> Time management is covered on pages 102-103.</a:t>
            </a:r>
          </a:p>
          <a:p>
            <a:pPr>
              <a:lnSpc>
                <a:spcPct val="80000"/>
              </a:lnSpc>
            </a:pPr>
            <a:r>
              <a:rPr lang="en-US" smtClean="0">
                <a:latin typeface="Arial" charset="0"/>
                <a:ea typeface="ＭＳ Ｐゴシック"/>
                <a:cs typeface="Arial" charset="0"/>
              </a:rPr>
              <a:t> The amount of hours you can spend on your new business directly affects other important decision making (such as your yearly projected sales, selling price per unit, monthly break-even, etc.).</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Adding Your Data</a:t>
            </a:r>
          </a:p>
          <a:p>
            <a:pPr>
              <a:lnSpc>
                <a:spcPct val="80000"/>
              </a:lnSpc>
            </a:pPr>
            <a:r>
              <a:rPr lang="en-US" smtClean="0">
                <a:latin typeface="Arial" charset="0"/>
                <a:ea typeface="ＭＳ Ｐゴシック"/>
                <a:cs typeface="Arial" charset="0"/>
              </a:rPr>
              <a:t> This Slide contains sample data only. To change your times: If you are using PowerPoint 2007 and 2010: Right-click on any of the bars in the chart and select Edit data. A spreadsheet appears containing the data used in the chart. Edit the data and close the spreadsheet. The bar chart will be changed. If you are using PowerPoint 2003: Right-click on the chart and select Chart Object/Edit data. Click the data sheet tab and edit your the data. When you close the spreadsheet, the bar chart will be changed </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Determining Your Capacity</a:t>
            </a:r>
          </a:p>
          <a:p>
            <a:pPr>
              <a:lnSpc>
                <a:spcPct val="80000"/>
              </a:lnSpc>
            </a:pPr>
            <a:r>
              <a:rPr lang="en-US" smtClean="0">
                <a:latin typeface="Arial" charset="0"/>
                <a:ea typeface="ＭＳ Ｐゴシック"/>
                <a:cs typeface="Arial" charset="0"/>
              </a:rPr>
              <a:t> Once you have defined the number of hours you have to work at your new business each week, determine how much time you will spend managing the business, selling to customers, and building the product or providing the service. For example, imagine a retail manufacturer of T-shirts who plans to spend 10 hours a week work in on the business. If it takes 1 hour to make a T-shirt, only 10 T-shirts can be made per week. This assumes that all the allotted time is spent making shirts. You need to consider the time it takes to sell shirts as well as managing the business (keeping records, making flyers, shopping for supplies, etc.). Perhaps only 6 hours a week can be spent making T-shirts, with the rest of the time spent managing the business and selling shirts. Your capacity for the month would be 24 T-shirts.</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Increasing Your Capacity </a:t>
            </a:r>
          </a:p>
          <a:p>
            <a:pPr>
              <a:lnSpc>
                <a:spcPct val="80000"/>
              </a:lnSpc>
            </a:pPr>
            <a:r>
              <a:rPr lang="en-US" smtClean="0">
                <a:latin typeface="Arial" charset="0"/>
                <a:ea typeface="ＭＳ Ｐゴシック"/>
                <a:cs typeface="Arial" charset="0"/>
              </a:rPr>
              <a:t> You can increase your capacity by working more hours at the business or by hiring people to do work that you would normally do (which, of course, increases your costs).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a:normAutofit lnSpcReduction="10000"/>
          </a:bodyPr>
          <a:lstStyle/>
          <a:p>
            <a:pPr>
              <a:lnSpc>
                <a:spcPct val="80000"/>
              </a:lnSpc>
            </a:pPr>
            <a:r>
              <a:rPr lang="en-US" sz="900" b="1" u="sng" dirty="0" smtClean="0">
                <a:latin typeface="Arial" charset="0"/>
                <a:ea typeface="ＭＳ Ｐゴシック"/>
                <a:cs typeface="Arial" charset="0"/>
              </a:rPr>
              <a:t>Student Notes:</a:t>
            </a:r>
          </a:p>
          <a:p>
            <a:pPr>
              <a:lnSpc>
                <a:spcPct val="80000"/>
              </a:lnSpc>
              <a:buFontTx/>
              <a:buChar char="•"/>
            </a:pPr>
            <a:r>
              <a:rPr lang="en-US" sz="900" dirty="0" smtClean="0">
                <a:latin typeface="Arial" charset="0"/>
                <a:ea typeface="ＭＳ Ｐゴシック"/>
                <a:cs typeface="Arial" charset="0"/>
              </a:rPr>
              <a:t> Estimating sales is covered in Section 9.2 (pgs. 249-258).</a:t>
            </a:r>
          </a:p>
          <a:p>
            <a:pPr>
              <a:lnSpc>
                <a:spcPct val="80000"/>
              </a:lnSpc>
              <a:buFontTx/>
              <a:buChar char="•"/>
            </a:pPr>
            <a:r>
              <a:rPr lang="en-US" sz="900" dirty="0" smtClean="0">
                <a:latin typeface="Arial" charset="0"/>
                <a:ea typeface="ＭＳ Ｐゴシック"/>
                <a:cs typeface="Arial" charset="0"/>
              </a:rPr>
              <a:t> Monthly sales projections are directly related to your capacity (discussed on Slide 16). </a:t>
            </a:r>
          </a:p>
          <a:p>
            <a:pPr>
              <a:lnSpc>
                <a:spcPct val="80000"/>
              </a:lnSpc>
              <a:buFontTx/>
              <a:buChar char="•"/>
            </a:pPr>
            <a:r>
              <a:rPr lang="en-US" sz="900" dirty="0" smtClean="0">
                <a:latin typeface="Arial" charset="0"/>
                <a:ea typeface="ＭＳ Ｐゴシック"/>
                <a:cs typeface="Arial" charset="0"/>
              </a:rPr>
              <a:t> Your monthly sales projections will directly relate to the “Projected Yearly Income Statement” slide.</a:t>
            </a:r>
          </a:p>
          <a:p>
            <a:pPr>
              <a:lnSpc>
                <a:spcPct val="80000"/>
              </a:lnSpc>
              <a:buFontTx/>
              <a:buChar char="•"/>
            </a:pPr>
            <a:r>
              <a:rPr lang="en-US" sz="900" dirty="0" smtClean="0">
                <a:latin typeface="Arial" charset="0"/>
                <a:ea typeface="ＭＳ Ｐゴシック"/>
                <a:cs typeface="Arial" charset="0"/>
              </a:rPr>
              <a:t> For the purpose of this slide show, show only the monthly sales projections for your first year.</a:t>
            </a:r>
          </a:p>
          <a:p>
            <a:pPr>
              <a:lnSpc>
                <a:spcPct val="80000"/>
              </a:lnSpc>
            </a:pPr>
            <a:endParaRPr lang="en-US" sz="900" i="1" dirty="0" smtClean="0">
              <a:latin typeface="Arial" charset="0"/>
              <a:ea typeface="ＭＳ Ｐゴシック"/>
              <a:cs typeface="Arial" charset="0"/>
            </a:endParaRPr>
          </a:p>
          <a:p>
            <a:pPr>
              <a:lnSpc>
                <a:spcPct val="80000"/>
              </a:lnSpc>
            </a:pPr>
            <a:r>
              <a:rPr lang="en-US" sz="900" i="1" dirty="0" smtClean="0">
                <a:latin typeface="Arial" charset="0"/>
                <a:ea typeface="ＭＳ Ｐゴシック"/>
                <a:cs typeface="Arial" charset="0"/>
              </a:rPr>
              <a:t>Business Plan Exercises</a:t>
            </a:r>
            <a:endParaRPr lang="en-US" sz="900" dirty="0" smtClean="0">
              <a:latin typeface="Arial" charset="0"/>
              <a:ea typeface="ＭＳ Ｐゴシック"/>
              <a:cs typeface="Arial" charset="0"/>
            </a:endParaRPr>
          </a:p>
          <a:p>
            <a:pPr>
              <a:lnSpc>
                <a:spcPct val="80000"/>
              </a:lnSpc>
            </a:pPr>
            <a:r>
              <a:rPr lang="en-US" sz="900" dirty="0" smtClean="0">
                <a:latin typeface="Arial" charset="0"/>
                <a:ea typeface="ＭＳ Ｐゴシック"/>
                <a:cs typeface="Arial" charset="0"/>
              </a:rPr>
              <a:t>This slide relates to the following business plan exercises:</a:t>
            </a:r>
            <a:endParaRPr lang="en-US" sz="900" i="1" dirty="0" smtClean="0">
              <a:latin typeface="Arial" charset="0"/>
              <a:ea typeface="ＭＳ Ｐゴシック"/>
              <a:cs typeface="Arial" charset="0"/>
            </a:endParaRPr>
          </a:p>
          <a:p>
            <a:pPr>
              <a:lnSpc>
                <a:spcPct val="80000"/>
              </a:lnSpc>
              <a:buFontTx/>
              <a:buChar char="•"/>
            </a:pPr>
            <a:r>
              <a:rPr lang="en-US" sz="900" dirty="0" smtClean="0">
                <a:latin typeface="Arial" charset="0"/>
                <a:ea typeface="ＭＳ Ｐゴシック"/>
                <a:cs typeface="Arial" charset="0"/>
              </a:rPr>
              <a:t> Section 9.2: “Sales Forecasting.” In </a:t>
            </a:r>
            <a:r>
              <a:rPr lang="en-US" sz="900" dirty="0" err="1" smtClean="0">
                <a:latin typeface="Arial" charset="0"/>
                <a:ea typeface="ＭＳ Ｐゴシック"/>
                <a:cs typeface="Arial" charset="0"/>
              </a:rPr>
              <a:t>BizTech</a:t>
            </a:r>
            <a:r>
              <a:rPr lang="en-US" sz="900" dirty="0" smtClean="0">
                <a:latin typeface="Arial" charset="0"/>
                <a:ea typeface="ＭＳ Ｐゴシック"/>
                <a:cs typeface="Arial" charset="0"/>
              </a:rPr>
              <a:t> or pg. 291-294 in the </a:t>
            </a:r>
            <a:r>
              <a:rPr lang="en-US" sz="900" i="1" dirty="0" smtClean="0">
                <a:latin typeface="Arial" charset="0"/>
                <a:ea typeface="ＭＳ Ｐゴシック"/>
                <a:cs typeface="Arial" charset="0"/>
              </a:rPr>
              <a:t>Business Plan Project (Student Activity Workbook)</a:t>
            </a:r>
            <a:r>
              <a:rPr lang="en-US" sz="900" dirty="0" smtClean="0">
                <a:latin typeface="Arial" charset="0"/>
                <a:ea typeface="ＭＳ Ｐゴシック"/>
                <a:cs typeface="Arial" charset="0"/>
              </a:rPr>
              <a:t>.</a:t>
            </a:r>
          </a:p>
          <a:p>
            <a:pPr>
              <a:lnSpc>
                <a:spcPct val="80000"/>
              </a:lnSpc>
            </a:pPr>
            <a:endParaRPr lang="en-US" sz="900" i="1" dirty="0" smtClean="0">
              <a:latin typeface="Arial" charset="0"/>
              <a:ea typeface="ＭＳ Ｐゴシック"/>
              <a:cs typeface="Arial" charset="0"/>
            </a:endParaRPr>
          </a:p>
          <a:p>
            <a:pPr>
              <a:lnSpc>
                <a:spcPct val="80000"/>
              </a:lnSpc>
            </a:pPr>
            <a:r>
              <a:rPr lang="en-US" sz="900" i="1" dirty="0" smtClean="0">
                <a:latin typeface="Arial" charset="0"/>
                <a:ea typeface="ＭＳ Ｐゴシック"/>
                <a:cs typeface="Arial" charset="0"/>
              </a:rPr>
              <a:t>Adding Your Sales Information</a:t>
            </a:r>
            <a:endParaRPr lang="en-US" sz="900" dirty="0" smtClean="0">
              <a:latin typeface="Arial" charset="0"/>
              <a:ea typeface="ＭＳ Ｐゴシック"/>
              <a:cs typeface="Arial" charset="0"/>
            </a:endParaRPr>
          </a:p>
          <a:p>
            <a:pPr>
              <a:lnSpc>
                <a:spcPct val="80000"/>
              </a:lnSpc>
              <a:buFontTx/>
              <a:buChar char="•"/>
            </a:pPr>
            <a:r>
              <a:rPr lang="en-US" sz="900" dirty="0" smtClean="0">
                <a:latin typeface="Arial" charset="0"/>
                <a:ea typeface="ＭＳ Ｐゴシック"/>
                <a:cs typeface="Arial" charset="0"/>
              </a:rPr>
              <a:t> This Slide contains sample data only. To change the “Units Sold” amounts on the graph,  right-click on the chart, choose Worksheet Object/Edit, and select the Sales Projections Data sheet. Click the Sales Chart tab when you are finished, then click anywhere outside the Sales Chart to return to your Slide.</a:t>
            </a:r>
          </a:p>
          <a:p>
            <a:pPr>
              <a:lnSpc>
                <a:spcPct val="80000"/>
              </a:lnSpc>
            </a:pPr>
            <a:endParaRPr lang="en-US" sz="900" dirty="0" smtClean="0">
              <a:latin typeface="Arial" charset="0"/>
              <a:ea typeface="ＭＳ Ｐゴシック"/>
              <a:cs typeface="Arial" charset="0"/>
            </a:endParaRPr>
          </a:p>
          <a:p>
            <a:pPr>
              <a:lnSpc>
                <a:spcPct val="80000"/>
              </a:lnSpc>
            </a:pPr>
            <a:r>
              <a:rPr lang="en-US" sz="900" i="1" dirty="0" smtClean="0">
                <a:latin typeface="Arial" charset="0"/>
                <a:ea typeface="ＭＳ Ｐゴシック"/>
                <a:cs typeface="Arial" charset="0"/>
              </a:rPr>
              <a:t>Multiple Products</a:t>
            </a:r>
            <a:endParaRPr lang="en-US" sz="900" dirty="0" smtClean="0">
              <a:latin typeface="Arial" charset="0"/>
              <a:ea typeface="ＭＳ Ｐゴシック"/>
              <a:cs typeface="Arial" charset="0"/>
            </a:endParaRPr>
          </a:p>
          <a:p>
            <a:pPr>
              <a:lnSpc>
                <a:spcPct val="80000"/>
              </a:lnSpc>
              <a:buFontTx/>
              <a:buChar char="•"/>
            </a:pPr>
            <a:r>
              <a:rPr lang="en-US" sz="900" dirty="0" smtClean="0">
                <a:latin typeface="Arial" charset="0"/>
                <a:ea typeface="ＭＳ Ｐゴシック"/>
                <a:cs typeface="Arial" charset="0"/>
              </a:rPr>
              <a:t> If you have multiple products, you could chart only your primary product or, if your products were comparably priced, you could add all your products sold in a month and chart that amount. If you are more skilled with Excel, and have only a few products, you could use a separate color to represent sales of each product. (But don’t forget to use a legend to identify the colors representing the various products.)</a:t>
            </a:r>
          </a:p>
          <a:p>
            <a:pPr>
              <a:lnSpc>
                <a:spcPct val="80000"/>
              </a:lnSpc>
            </a:pPr>
            <a:endParaRPr lang="en-US" sz="900" dirty="0" smtClean="0">
              <a:latin typeface="Arial" charset="0"/>
              <a:ea typeface="ＭＳ Ｐゴシック"/>
              <a:cs typeface="Arial" charset="0"/>
            </a:endParaRPr>
          </a:p>
          <a:p>
            <a:pPr>
              <a:lnSpc>
                <a:spcPct val="80000"/>
              </a:lnSpc>
            </a:pPr>
            <a:r>
              <a:rPr lang="en-US" sz="900" i="1" dirty="0" smtClean="0">
                <a:latin typeface="Arial" charset="0"/>
                <a:ea typeface="ＭＳ Ｐゴシック"/>
                <a:cs typeface="Arial" charset="0"/>
              </a:rPr>
              <a:t>Sales Assumptions</a:t>
            </a:r>
          </a:p>
          <a:p>
            <a:pPr>
              <a:lnSpc>
                <a:spcPct val="80000"/>
              </a:lnSpc>
            </a:pPr>
            <a:r>
              <a:rPr lang="en-US" sz="900" dirty="0" smtClean="0">
                <a:latin typeface="Arial" charset="0"/>
                <a:ea typeface="ＭＳ Ｐゴシック"/>
                <a:cs typeface="Arial" charset="0"/>
              </a:rPr>
              <a:t>Along with your capacity (see Slide 16), keep these sales assumption in mind as you build your sales projections. You should explain them as you discuss your projections.</a:t>
            </a:r>
          </a:p>
          <a:p>
            <a:pPr>
              <a:lnSpc>
                <a:spcPct val="80000"/>
              </a:lnSpc>
              <a:buFontTx/>
              <a:buChar char="•"/>
            </a:pPr>
            <a:r>
              <a:rPr lang="en-US" sz="900" dirty="0" smtClean="0">
                <a:latin typeface="Arial" charset="0"/>
                <a:ea typeface="ＭＳ Ｐゴシック"/>
                <a:cs typeface="Arial" charset="0"/>
              </a:rPr>
              <a:t> “Extent of Market Interest.” How interested is your target market in your product or service? Will it sell in a high or low volume. Why? Is it new and trendy? A high-end exclusive product likely to sell in low quantities? A low-cost mainstream product likely to sell in high quantities?</a:t>
            </a:r>
          </a:p>
          <a:p>
            <a:pPr>
              <a:lnSpc>
                <a:spcPct val="80000"/>
              </a:lnSpc>
              <a:buFontTx/>
              <a:buChar char="•"/>
            </a:pPr>
            <a:r>
              <a:rPr lang="en-US" sz="900" dirty="0" smtClean="0">
                <a:latin typeface="Arial" charset="0"/>
                <a:ea typeface="ＭＳ Ｐゴシック"/>
                <a:cs typeface="Arial" charset="0"/>
              </a:rPr>
              <a:t> “Seasonality.” Are there times of the year when sales will be higher or lower than other times? When is the busiest time for you? The least busy?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a:lnSpc>
                <a:spcPct val="90000"/>
              </a:lnSpc>
            </a:pPr>
            <a:r>
              <a:rPr lang="en-US" b="1" u="sng" smtClean="0">
                <a:latin typeface="Arial" charset="0"/>
                <a:ea typeface="ＭＳ Ｐゴシック"/>
                <a:cs typeface="Arial" charset="0"/>
              </a:rPr>
              <a:t>Student Notes:</a:t>
            </a:r>
          </a:p>
          <a:p>
            <a:pPr>
              <a:lnSpc>
                <a:spcPct val="90000"/>
              </a:lnSpc>
              <a:buFontTx/>
              <a:buChar char="•"/>
            </a:pPr>
            <a:r>
              <a:rPr lang="en-US" smtClean="0">
                <a:latin typeface="Arial" charset="0"/>
                <a:ea typeface="ＭＳ Ｐゴシック"/>
                <a:cs typeface="Arial" charset="0"/>
              </a:rPr>
              <a:t> Income statements are covered in Section 12.2 (pgs. 333-336).</a:t>
            </a:r>
          </a:p>
          <a:p>
            <a:pPr>
              <a:lnSpc>
                <a:spcPct val="90000"/>
              </a:lnSpc>
              <a:buFontTx/>
              <a:buChar char="•"/>
            </a:pPr>
            <a:r>
              <a:rPr lang="en-US" smtClean="0">
                <a:latin typeface="Arial" charset="0"/>
                <a:ea typeface="ＭＳ Ｐゴシック"/>
                <a:cs typeface="Arial" charset="0"/>
              </a:rPr>
              <a:t> Your Monthly Fixed Expenses comes from the “Average Monthly Fixed Expenses” slide.</a:t>
            </a:r>
          </a:p>
          <a:p>
            <a:pPr>
              <a:lnSpc>
                <a:spcPct val="90000"/>
              </a:lnSpc>
            </a:pPr>
            <a:endParaRPr lang="en-US" smtClean="0">
              <a:latin typeface="Arial" charset="0"/>
              <a:ea typeface="ＭＳ Ｐゴシック"/>
              <a:cs typeface="Arial" charset="0"/>
            </a:endParaRPr>
          </a:p>
          <a:p>
            <a:pPr>
              <a:lnSpc>
                <a:spcPct val="90000"/>
              </a:lnSpc>
            </a:pPr>
            <a:r>
              <a:rPr lang="en-US" i="1" smtClean="0">
                <a:latin typeface="Arial" charset="0"/>
                <a:ea typeface="ＭＳ Ｐゴシック"/>
                <a:cs typeface="Arial" charset="0"/>
              </a:rPr>
              <a:t>Business Plan Exercises</a:t>
            </a:r>
          </a:p>
          <a:p>
            <a:pPr>
              <a:lnSpc>
                <a:spcPct val="90000"/>
              </a:lnSpc>
            </a:pPr>
            <a:r>
              <a:rPr lang="en-US" smtClean="0">
                <a:latin typeface="Arial" charset="0"/>
                <a:ea typeface="ＭＳ Ｐゴシック"/>
                <a:cs typeface="Arial" charset="0"/>
              </a:rPr>
              <a:t>This slide relates to the following business plan exercises:</a:t>
            </a:r>
          </a:p>
          <a:p>
            <a:pPr>
              <a:lnSpc>
                <a:spcPct val="90000"/>
              </a:lnSpc>
              <a:buFontTx/>
              <a:buChar char="•"/>
            </a:pPr>
            <a:r>
              <a:rPr lang="en-US" smtClean="0">
                <a:latin typeface="Arial" charset="0"/>
                <a:ea typeface="ＭＳ Ｐゴシック"/>
                <a:cs typeface="Arial" charset="0"/>
              </a:rPr>
              <a:t> Section 12.2: “Break-Even Analysis” and “Break-Even Point.” In BizTech or pg. 307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p:txBody>
      </p:sp>
      <p:sp>
        <p:nvSpPr>
          <p:cNvPr id="49155" name="Slide Number Placeholder 3"/>
          <p:cNvSpPr>
            <a:spLocks noGrp="1"/>
          </p:cNvSpPr>
          <p:nvPr>
            <p:ph type="sldNum" sz="quarter" idx="5"/>
          </p:nvPr>
        </p:nvSpPr>
        <p:spPr bwMode="auto">
          <a:noFill/>
          <a:ln>
            <a:miter lim="800000"/>
            <a:headEnd/>
            <a:tailEnd/>
          </a:ln>
        </p:spPr>
        <p:txBody>
          <a:bodyPr/>
          <a:lstStyle/>
          <a:p>
            <a:fld id="{CC039B06-E37A-48FE-92E8-965546632625}" type="slidenum">
              <a:rPr lang="en-US" smtClean="0">
                <a:latin typeface="Calibri" pitchFamily="34" charset="0"/>
                <a:cs typeface="Arial" charset="0"/>
              </a:rPr>
              <a:pPr/>
              <a:t>16</a:t>
            </a:fld>
            <a:endParaRPr lang="en-US" smtClean="0">
              <a:latin typeface="Calibri" pitchFamily="34"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p:txBody>
          <a:bodyPr>
            <a:normAutofit lnSpcReduction="10000"/>
          </a:bodyPr>
          <a:lstStyle/>
          <a:p>
            <a:pPr>
              <a:lnSpc>
                <a:spcPct val="80000"/>
              </a:lnSpc>
              <a:defRPr/>
            </a:pPr>
            <a:r>
              <a:rPr lang="en-US" b="1" u="sng" dirty="0" smtClean="0">
                <a:latin typeface="Arial" charset="0"/>
                <a:ea typeface="ＭＳ Ｐゴシック"/>
                <a:cs typeface="Arial" charset="0"/>
              </a:rPr>
              <a:t>Student Notes:</a:t>
            </a:r>
          </a:p>
          <a:p>
            <a:pPr>
              <a:lnSpc>
                <a:spcPct val="80000"/>
              </a:lnSpc>
              <a:buFontTx/>
              <a:buChar char="•"/>
              <a:defRPr/>
            </a:pPr>
            <a:r>
              <a:rPr lang="en-US" dirty="0" smtClean="0">
                <a:latin typeface="Arial" charset="0"/>
                <a:ea typeface="ＭＳ Ｐゴシック"/>
                <a:cs typeface="Arial" charset="0"/>
              </a:rPr>
              <a:t> Income statements are covered in Section 11.1 (pgs. 289-303).</a:t>
            </a:r>
          </a:p>
          <a:p>
            <a:pPr>
              <a:lnSpc>
                <a:spcPct val="80000"/>
              </a:lnSpc>
              <a:buFontTx/>
              <a:buChar char="•"/>
              <a:defRPr/>
            </a:pPr>
            <a:r>
              <a:rPr lang="en-US" dirty="0" smtClean="0">
                <a:latin typeface="Arial" charset="0"/>
                <a:ea typeface="ＭＳ Ｐゴシック"/>
                <a:cs typeface="Arial" charset="0"/>
              </a:rPr>
              <a:t> The “Monthly Sales Projections” slide relates directly to the number of units you plan to sell.</a:t>
            </a:r>
          </a:p>
          <a:p>
            <a:pPr>
              <a:lnSpc>
                <a:spcPct val="80000"/>
              </a:lnSpc>
              <a:buFontTx/>
              <a:buChar char="•"/>
              <a:defRPr/>
            </a:pPr>
            <a:r>
              <a:rPr lang="en-US" dirty="0" smtClean="0">
                <a:latin typeface="Arial" charset="0"/>
                <a:ea typeface="ＭＳ Ｐゴシック"/>
                <a:cs typeface="Arial" charset="0"/>
              </a:rPr>
              <a:t> Your Variable Expenses per Unit comes from the “Economics of One Unit” slide.</a:t>
            </a:r>
          </a:p>
          <a:p>
            <a:pPr>
              <a:lnSpc>
                <a:spcPct val="80000"/>
              </a:lnSpc>
              <a:buFontTx/>
              <a:buChar char="•"/>
              <a:defRPr/>
            </a:pPr>
            <a:r>
              <a:rPr lang="en-US" dirty="0" smtClean="0">
                <a:latin typeface="Arial" charset="0"/>
                <a:ea typeface="ＭＳ Ｐゴシック"/>
                <a:cs typeface="Arial" charset="0"/>
              </a:rPr>
              <a:t> Your Monthly Fixed Expenses comes from the “Average Monthly Fixed Expense” slide.</a:t>
            </a:r>
          </a:p>
          <a:p>
            <a:pPr>
              <a:lnSpc>
                <a:spcPct val="80000"/>
              </a:lnSpc>
              <a:buFontTx/>
              <a:buChar char="•"/>
              <a:defRPr/>
            </a:pPr>
            <a:r>
              <a:rPr lang="en-US" dirty="0" smtClean="0">
                <a:latin typeface="Arial" charset="0"/>
                <a:ea typeface="ＭＳ Ｐゴシック"/>
                <a:cs typeface="Arial" charset="0"/>
              </a:rPr>
              <a:t> For the purpose of this slide show, show only the monthly sales projections for your first year.</a:t>
            </a:r>
          </a:p>
          <a:p>
            <a:pPr>
              <a:lnSpc>
                <a:spcPct val="80000"/>
              </a:lnSpc>
              <a:defRPr/>
            </a:pPr>
            <a:endParaRPr lang="en-US" dirty="0" smtClean="0">
              <a:latin typeface="Arial" charset="0"/>
              <a:ea typeface="ＭＳ Ｐゴシック"/>
              <a:cs typeface="Arial" charset="0"/>
            </a:endParaRPr>
          </a:p>
          <a:p>
            <a:pPr>
              <a:lnSpc>
                <a:spcPct val="80000"/>
              </a:lnSpc>
              <a:defRPr/>
            </a:pPr>
            <a:r>
              <a:rPr lang="en-US" i="1" dirty="0" smtClean="0">
                <a:latin typeface="Arial" charset="0"/>
                <a:ea typeface="ＭＳ Ｐゴシック"/>
                <a:cs typeface="Arial" charset="0"/>
              </a:rPr>
              <a:t>Business Plan Exercises</a:t>
            </a:r>
            <a:endParaRPr lang="en-US" dirty="0" smtClean="0">
              <a:latin typeface="Arial" charset="0"/>
              <a:ea typeface="ＭＳ Ｐゴシック"/>
              <a:cs typeface="Arial" charset="0"/>
            </a:endParaRPr>
          </a:p>
          <a:p>
            <a:pPr>
              <a:lnSpc>
                <a:spcPct val="80000"/>
              </a:lnSpc>
              <a:defRPr/>
            </a:pPr>
            <a:r>
              <a:rPr lang="en-US" dirty="0" smtClean="0">
                <a:latin typeface="Arial" charset="0"/>
                <a:ea typeface="ＭＳ Ｐゴシック"/>
                <a:cs typeface="Arial" charset="0"/>
              </a:rPr>
              <a:t>This slide relates to the following business plan exercises:</a:t>
            </a:r>
            <a:endParaRPr lang="en-US" i="1" dirty="0" smtClean="0">
              <a:latin typeface="Arial" charset="0"/>
              <a:ea typeface="ＭＳ Ｐゴシック"/>
              <a:cs typeface="Arial" charset="0"/>
            </a:endParaRPr>
          </a:p>
          <a:p>
            <a:pPr>
              <a:lnSpc>
                <a:spcPct val="80000"/>
              </a:lnSpc>
              <a:buFontTx/>
              <a:buChar char="•"/>
              <a:defRPr/>
            </a:pPr>
            <a:r>
              <a:rPr lang="en-US" dirty="0" smtClean="0">
                <a:latin typeface="Arial" charset="0"/>
                <a:ea typeface="ＭＳ Ｐゴシック"/>
                <a:cs typeface="Arial" charset="0"/>
              </a:rPr>
              <a:t> Section 11.1: “Income Statements and Cash Flow.” In BizTech or pg. 299-303 in the </a:t>
            </a:r>
            <a:r>
              <a:rPr lang="en-US" i="1" dirty="0" smtClean="0">
                <a:latin typeface="Arial" charset="0"/>
                <a:ea typeface="ＭＳ Ｐゴシック"/>
                <a:cs typeface="Arial" charset="0"/>
              </a:rPr>
              <a:t>Business Plan Project (Student Activity Workbook)</a:t>
            </a:r>
            <a:r>
              <a:rPr lang="en-US" dirty="0" smtClean="0">
                <a:latin typeface="Arial" charset="0"/>
                <a:ea typeface="ＭＳ Ｐゴシック"/>
                <a:cs typeface="Arial" charset="0"/>
              </a:rPr>
              <a:t>.</a:t>
            </a:r>
          </a:p>
          <a:p>
            <a:pPr>
              <a:lnSpc>
                <a:spcPct val="80000"/>
              </a:lnSpc>
              <a:defRPr/>
            </a:pPr>
            <a:endParaRPr lang="en-US" i="1" dirty="0" smtClean="0">
              <a:latin typeface="Arial" charset="0"/>
              <a:ea typeface="ＭＳ Ｐゴシック"/>
              <a:cs typeface="Arial" charset="0"/>
            </a:endParaRPr>
          </a:p>
          <a:p>
            <a:pPr>
              <a:lnSpc>
                <a:spcPct val="80000"/>
              </a:lnSpc>
              <a:defRPr/>
            </a:pPr>
            <a:r>
              <a:rPr lang="en-US" i="1" dirty="0" smtClean="0">
                <a:latin typeface="Arial" charset="0"/>
                <a:ea typeface="ＭＳ Ｐゴシック"/>
                <a:cs typeface="Arial" charset="0"/>
              </a:rPr>
              <a:t>Multiple Products</a:t>
            </a:r>
            <a:endParaRPr lang="en-US" dirty="0" smtClean="0">
              <a:latin typeface="Arial" charset="0"/>
              <a:ea typeface="ＭＳ Ｐゴシック"/>
              <a:cs typeface="Arial" charset="0"/>
            </a:endParaRPr>
          </a:p>
          <a:p>
            <a:pPr>
              <a:lnSpc>
                <a:spcPct val="80000"/>
              </a:lnSpc>
              <a:buFontTx/>
              <a:buChar char="•"/>
              <a:defRPr/>
            </a:pPr>
            <a:r>
              <a:rPr lang="en-US" dirty="0" smtClean="0">
                <a:latin typeface="Arial" charset="0"/>
                <a:ea typeface="ＭＳ Ｐゴシック"/>
                <a:cs typeface="Arial" charset="0"/>
              </a:rPr>
              <a:t> If you have multiple products, project the sales of each product and add these together to obtain your total sales. Then multiply each product’s COGS by the number of units of that product you will sell, and add these all together for your Total COGS. </a:t>
            </a:r>
          </a:p>
          <a:p>
            <a:pPr>
              <a:lnSpc>
                <a:spcPct val="80000"/>
              </a:lnSpc>
              <a:defRPr/>
            </a:pPr>
            <a:r>
              <a:rPr lang="en-US" dirty="0" smtClean="0">
                <a:latin typeface="Arial" charset="0"/>
                <a:ea typeface="ＭＳ Ｐゴシック"/>
                <a:cs typeface="Arial" charset="0"/>
              </a:rPr>
              <a:t> </a:t>
            </a:r>
          </a:p>
          <a:p>
            <a:pPr>
              <a:lnSpc>
                <a:spcPct val="80000"/>
              </a:lnSpc>
              <a:defRPr/>
            </a:pPr>
            <a:r>
              <a:rPr lang="en-US" i="1" dirty="0" smtClean="0">
                <a:latin typeface="Arial" charset="0"/>
                <a:ea typeface="ＭＳ Ｐゴシック"/>
                <a:cs typeface="Arial" charset="0"/>
              </a:rPr>
              <a:t>If Your Net Profit is Huge</a:t>
            </a:r>
          </a:p>
          <a:p>
            <a:pPr>
              <a:lnSpc>
                <a:spcPct val="80000"/>
              </a:lnSpc>
              <a:buFontTx/>
              <a:buChar char="•"/>
              <a:defRPr/>
            </a:pPr>
            <a:r>
              <a:rPr lang="en-US" dirty="0" smtClean="0">
                <a:latin typeface="Arial" charset="0"/>
                <a:ea typeface="ＭＳ Ｐゴシック"/>
                <a:cs typeface="Arial" charset="0"/>
              </a:rPr>
              <a:t> Double-check your sales projections to make sure they are realistic.</a:t>
            </a:r>
          </a:p>
          <a:p>
            <a:pPr>
              <a:lnSpc>
                <a:spcPct val="80000"/>
              </a:lnSpc>
              <a:buFontTx/>
              <a:buChar char="•"/>
              <a:defRPr/>
            </a:pPr>
            <a:r>
              <a:rPr lang="en-US" dirty="0" smtClean="0">
                <a:latin typeface="Arial" charset="0"/>
                <a:ea typeface="ＭＳ Ｐゴシック"/>
                <a:cs typeface="Arial" charset="0"/>
              </a:rPr>
              <a:t> Add more costs into running the business (for example, rent to parents, paying a portion of the utilities, etc.)</a:t>
            </a:r>
          </a:p>
          <a:p>
            <a:pPr>
              <a:lnSpc>
                <a:spcPct val="80000"/>
              </a:lnSpc>
              <a:buFontTx/>
              <a:buChar char="•"/>
              <a:defRPr/>
            </a:pPr>
            <a:r>
              <a:rPr lang="en-US" dirty="0" smtClean="0">
                <a:latin typeface="Arial" charset="0"/>
                <a:ea typeface="ＭＳ Ｐゴシック"/>
                <a:cs typeface="Arial" charset="0"/>
              </a:rPr>
              <a:t> Consider additional costs that can enhance the business (monthly insurance fees, brochure development, Website hosting, etc.)</a:t>
            </a:r>
          </a:p>
          <a:p>
            <a:pPr>
              <a:lnSpc>
                <a:spcPct val="80000"/>
              </a:lnSpc>
              <a:defRPr/>
            </a:pPr>
            <a:r>
              <a:rPr lang="en-US" dirty="0" smtClean="0">
                <a:latin typeface="Arial" charset="0"/>
                <a:ea typeface="ＭＳ Ｐゴシック"/>
                <a:cs typeface="Arial" charset="0"/>
              </a:rPr>
              <a:t> </a:t>
            </a:r>
          </a:p>
          <a:p>
            <a:pPr>
              <a:lnSpc>
                <a:spcPct val="80000"/>
              </a:lnSpc>
              <a:defRPr/>
            </a:pPr>
            <a:r>
              <a:rPr lang="en-US" i="1" dirty="0" smtClean="0">
                <a:latin typeface="Arial" charset="0"/>
                <a:ea typeface="ＭＳ Ｐゴシック"/>
                <a:cs typeface="Arial" charset="0"/>
              </a:rPr>
              <a:t>Preparing Your Final Slide</a:t>
            </a:r>
            <a:endParaRPr lang="en-US" dirty="0" smtClean="0">
              <a:latin typeface="Arial" charset="0"/>
              <a:ea typeface="ＭＳ Ｐゴシック"/>
              <a:cs typeface="Arial" charset="0"/>
            </a:endParaRPr>
          </a:p>
          <a:p>
            <a:pPr>
              <a:lnSpc>
                <a:spcPct val="80000"/>
              </a:lnSpc>
              <a:defRPr/>
            </a:pPr>
            <a:r>
              <a:rPr lang="en-US" dirty="0" smtClean="0">
                <a:latin typeface="Arial" charset="0"/>
                <a:ea typeface="ＭＳ Ｐゴシック"/>
                <a:cs typeface="Arial" charset="0"/>
              </a:rPr>
              <a:t>Delete the first column showing the red row labels. Replace the red formulas with the appropriate calculation (make sure to change the font color to black).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a:normAutofit lnSpcReduction="10000"/>
          </a:bodyPr>
          <a:lstStyle/>
          <a:p>
            <a:pPr>
              <a:lnSpc>
                <a:spcPct val="80000"/>
              </a:lnSpc>
            </a:pPr>
            <a:r>
              <a:rPr lang="en-US" sz="800" b="1" u="sng" dirty="0" smtClean="0">
                <a:latin typeface="Arial" charset="0"/>
                <a:ea typeface="ＭＳ Ｐゴシック"/>
                <a:cs typeface="Arial" charset="0"/>
              </a:rPr>
              <a:t>Student Notes:</a:t>
            </a:r>
          </a:p>
          <a:p>
            <a:pPr>
              <a:lnSpc>
                <a:spcPct val="80000"/>
              </a:lnSpc>
              <a:buFontTx/>
              <a:buChar char="•"/>
            </a:pPr>
            <a:r>
              <a:rPr lang="en-US" sz="800" dirty="0" smtClean="0">
                <a:latin typeface="Arial" charset="0"/>
                <a:ea typeface="ＭＳ Ｐゴシック"/>
                <a:cs typeface="Arial" charset="0"/>
              </a:rPr>
              <a:t> Start-up investment is covered in Section 13.1 (pgs. 347-353).</a:t>
            </a:r>
          </a:p>
          <a:p>
            <a:pPr>
              <a:lnSpc>
                <a:spcPct val="80000"/>
              </a:lnSpc>
              <a:buFontTx/>
              <a:buChar char="•"/>
            </a:pPr>
            <a:r>
              <a:rPr lang="en-US" sz="800" dirty="0" smtClean="0">
                <a:latin typeface="Arial" charset="0"/>
                <a:ea typeface="ＭＳ Ｐゴシック"/>
                <a:cs typeface="Arial" charset="0"/>
              </a:rPr>
              <a:t> Monthly fixed expenses (used in calculating your Reserve for Fixed Expenses) comes from the “Average Monthly Fixed Expenses” slide.</a:t>
            </a:r>
          </a:p>
          <a:p>
            <a:pPr>
              <a:lnSpc>
                <a:spcPct val="80000"/>
              </a:lnSpc>
            </a:pPr>
            <a:endParaRPr lang="en-US" sz="800" dirty="0" smtClean="0">
              <a:latin typeface="Arial" charset="0"/>
              <a:ea typeface="ＭＳ Ｐゴシック"/>
              <a:cs typeface="Arial" charset="0"/>
            </a:endParaRPr>
          </a:p>
          <a:p>
            <a:pPr>
              <a:lnSpc>
                <a:spcPct val="80000"/>
              </a:lnSpc>
            </a:pPr>
            <a:r>
              <a:rPr lang="en-US" sz="800" i="1" dirty="0" smtClean="0">
                <a:latin typeface="Arial" charset="0"/>
                <a:ea typeface="ＭＳ Ｐゴシック"/>
                <a:cs typeface="Arial" charset="0"/>
              </a:rPr>
              <a:t>Business Plan Exercises</a:t>
            </a:r>
            <a:endParaRPr lang="en-US" sz="800" dirty="0" smtClean="0">
              <a:latin typeface="Arial" charset="0"/>
              <a:ea typeface="ＭＳ Ｐゴシック"/>
              <a:cs typeface="Arial" charset="0"/>
            </a:endParaRPr>
          </a:p>
          <a:p>
            <a:pPr>
              <a:lnSpc>
                <a:spcPct val="80000"/>
              </a:lnSpc>
            </a:pPr>
            <a:r>
              <a:rPr lang="en-US" sz="800" dirty="0" smtClean="0">
                <a:latin typeface="Arial" charset="0"/>
                <a:ea typeface="ＭＳ Ｐゴシック"/>
                <a:cs typeface="Arial" charset="0"/>
              </a:rPr>
              <a:t>This slide relates to the following business plan exercises:</a:t>
            </a:r>
            <a:endParaRPr lang="en-US" sz="800" i="1" dirty="0" smtClean="0">
              <a:latin typeface="Arial" charset="0"/>
              <a:ea typeface="ＭＳ Ｐゴシック"/>
              <a:cs typeface="Arial" charset="0"/>
            </a:endParaRPr>
          </a:p>
          <a:p>
            <a:pPr>
              <a:lnSpc>
                <a:spcPct val="80000"/>
              </a:lnSpc>
              <a:buFontTx/>
              <a:buChar char="•"/>
            </a:pPr>
            <a:r>
              <a:rPr lang="en-US" sz="800" dirty="0" smtClean="0">
                <a:latin typeface="Arial" charset="0"/>
                <a:ea typeface="ＭＳ Ｐゴシック"/>
                <a:cs typeface="Arial" charset="0"/>
              </a:rPr>
              <a:t> Section 13.1: “Start-Up Investment.” In </a:t>
            </a:r>
            <a:r>
              <a:rPr lang="en-US" sz="800" dirty="0" err="1" smtClean="0">
                <a:latin typeface="Arial" charset="0"/>
                <a:ea typeface="ＭＳ Ｐゴシック"/>
                <a:cs typeface="Arial" charset="0"/>
              </a:rPr>
              <a:t>BizTech</a:t>
            </a:r>
            <a:r>
              <a:rPr lang="en-US" sz="800" dirty="0" smtClean="0">
                <a:latin typeface="Arial" charset="0"/>
                <a:ea typeface="ＭＳ Ｐゴシック"/>
                <a:cs typeface="Arial" charset="0"/>
              </a:rPr>
              <a:t> or pgs. 308-309 in the </a:t>
            </a:r>
            <a:r>
              <a:rPr lang="en-US" sz="800" i="1" dirty="0" smtClean="0">
                <a:latin typeface="Arial" charset="0"/>
                <a:ea typeface="ＭＳ Ｐゴシック"/>
                <a:cs typeface="Arial" charset="0"/>
              </a:rPr>
              <a:t>Business Plan Project (Student Activity Workbook)</a:t>
            </a:r>
            <a:r>
              <a:rPr lang="en-US" sz="800" dirty="0" smtClean="0">
                <a:latin typeface="Arial" charset="0"/>
                <a:ea typeface="ＭＳ Ｐゴシック"/>
                <a:cs typeface="Arial" charset="0"/>
              </a:rPr>
              <a:t>.</a:t>
            </a:r>
          </a:p>
          <a:p>
            <a:pPr>
              <a:lnSpc>
                <a:spcPct val="80000"/>
              </a:lnSpc>
            </a:pPr>
            <a:endParaRPr lang="en-US" sz="800" i="1" dirty="0" smtClean="0">
              <a:latin typeface="Arial" charset="0"/>
              <a:ea typeface="ＭＳ Ｐゴシック"/>
              <a:cs typeface="Arial" charset="0"/>
            </a:endParaRPr>
          </a:p>
          <a:p>
            <a:pPr>
              <a:lnSpc>
                <a:spcPct val="80000"/>
              </a:lnSpc>
            </a:pPr>
            <a:r>
              <a:rPr lang="en-US" sz="800" i="1" dirty="0" smtClean="0">
                <a:latin typeface="Arial" charset="0"/>
                <a:ea typeface="ＭＳ Ｐゴシック"/>
                <a:cs typeface="Arial" charset="0"/>
              </a:rPr>
              <a:t>Start-Up Expenditures</a:t>
            </a:r>
          </a:p>
          <a:p>
            <a:pPr>
              <a:lnSpc>
                <a:spcPct val="80000"/>
              </a:lnSpc>
              <a:buFontTx/>
              <a:buChar char="•"/>
            </a:pPr>
            <a:r>
              <a:rPr lang="en-US" sz="800" dirty="0" smtClean="0">
                <a:latin typeface="Arial" charset="0"/>
                <a:ea typeface="ＭＳ Ｐゴシック"/>
                <a:cs typeface="Arial" charset="0"/>
              </a:rPr>
              <a:t> It’s easy to underestimate the types of things you need to start a business. This can include: the initial inventory, your first run of marketing materials, initial office supplies, business registration fees, insurance fees, legal fees, copyright or trademark registration. Classes, certifications, licenses, etc. High start-up expenditures are a common barrier to starting many types of businesses. If you predict that you’ll be highly profitable, build in more start-up expenditures. This will make the business appear more realistic to judges or investors.</a:t>
            </a:r>
          </a:p>
          <a:p>
            <a:pPr>
              <a:lnSpc>
                <a:spcPct val="80000"/>
              </a:lnSpc>
            </a:pPr>
            <a:endParaRPr lang="en-US" sz="800" dirty="0" smtClean="0">
              <a:latin typeface="Arial" charset="0"/>
              <a:ea typeface="ＭＳ Ｐゴシック"/>
              <a:cs typeface="Arial" charset="0"/>
            </a:endParaRPr>
          </a:p>
          <a:p>
            <a:pPr>
              <a:lnSpc>
                <a:spcPct val="80000"/>
              </a:lnSpc>
            </a:pPr>
            <a:r>
              <a:rPr lang="en-US" sz="800" i="1" dirty="0" smtClean="0">
                <a:latin typeface="Arial" charset="0"/>
                <a:ea typeface="ＭＳ Ｐゴシック"/>
                <a:cs typeface="Arial" charset="0"/>
              </a:rPr>
              <a:t>Emergency Fund</a:t>
            </a:r>
            <a:endParaRPr lang="en-US" sz="800" dirty="0" smtClean="0">
              <a:latin typeface="Arial" charset="0"/>
              <a:ea typeface="ＭＳ Ｐゴシック"/>
              <a:cs typeface="Arial" charset="0"/>
            </a:endParaRPr>
          </a:p>
          <a:p>
            <a:pPr>
              <a:lnSpc>
                <a:spcPct val="80000"/>
              </a:lnSpc>
              <a:buFontTx/>
              <a:buChar char="•"/>
            </a:pPr>
            <a:r>
              <a:rPr lang="en-US" sz="800" dirty="0" smtClean="0">
                <a:latin typeface="Arial" charset="0"/>
                <a:ea typeface="ＭＳ Ｐゴシック"/>
                <a:cs typeface="Arial" charset="0"/>
              </a:rPr>
              <a:t> Experts say this should be half the amount of the Total Start-Up Expenditures.</a:t>
            </a:r>
          </a:p>
          <a:p>
            <a:pPr>
              <a:lnSpc>
                <a:spcPct val="80000"/>
              </a:lnSpc>
            </a:pPr>
            <a:r>
              <a:rPr lang="en-US" sz="800" dirty="0" smtClean="0">
                <a:latin typeface="Arial" charset="0"/>
                <a:ea typeface="ＭＳ Ｐゴシック"/>
                <a:cs typeface="Arial" charset="0"/>
              </a:rPr>
              <a:t> </a:t>
            </a:r>
          </a:p>
          <a:p>
            <a:pPr>
              <a:lnSpc>
                <a:spcPct val="80000"/>
              </a:lnSpc>
            </a:pPr>
            <a:r>
              <a:rPr lang="en-US" sz="800" i="1" dirty="0" smtClean="0">
                <a:latin typeface="Arial" charset="0"/>
                <a:ea typeface="ＭＳ Ｐゴシック"/>
                <a:cs typeface="Arial" charset="0"/>
              </a:rPr>
              <a:t>Reserve for Cash Reserves</a:t>
            </a:r>
            <a:endParaRPr lang="en-US" sz="800" dirty="0" smtClean="0">
              <a:latin typeface="Arial" charset="0"/>
              <a:ea typeface="ＭＳ Ｐゴシック"/>
              <a:cs typeface="Arial" charset="0"/>
            </a:endParaRPr>
          </a:p>
          <a:p>
            <a:pPr>
              <a:lnSpc>
                <a:spcPct val="80000"/>
              </a:lnSpc>
              <a:buFontTx/>
              <a:buChar char="•"/>
            </a:pPr>
            <a:r>
              <a:rPr lang="en-US" sz="800" dirty="0" smtClean="0">
                <a:latin typeface="Arial" charset="0"/>
                <a:ea typeface="ＭＳ Ｐゴシック"/>
                <a:cs typeface="Arial" charset="0"/>
              </a:rPr>
              <a:t> Experts say this should be enough to cover your fixed expenses for at least three months. So, to calculate your Average Monthly Fixed Expenses (from Slide 15) by 3.</a:t>
            </a:r>
          </a:p>
          <a:p>
            <a:pPr>
              <a:lnSpc>
                <a:spcPct val="80000"/>
              </a:lnSpc>
            </a:pPr>
            <a:r>
              <a:rPr lang="en-US" sz="800" dirty="0" smtClean="0">
                <a:latin typeface="Arial" charset="0"/>
                <a:ea typeface="ＭＳ Ｐゴシック"/>
                <a:cs typeface="Arial" charset="0"/>
              </a:rPr>
              <a:t> </a:t>
            </a:r>
          </a:p>
          <a:p>
            <a:pPr>
              <a:lnSpc>
                <a:spcPct val="80000"/>
              </a:lnSpc>
            </a:pPr>
            <a:r>
              <a:rPr lang="en-US" sz="800" i="1" dirty="0" smtClean="0">
                <a:latin typeface="Arial" charset="0"/>
                <a:ea typeface="ＭＳ Ｐゴシック"/>
                <a:cs typeface="Arial" charset="0"/>
              </a:rPr>
              <a:t>Valuing Your Time</a:t>
            </a:r>
          </a:p>
          <a:p>
            <a:pPr>
              <a:lnSpc>
                <a:spcPct val="80000"/>
              </a:lnSpc>
              <a:buFontTx/>
              <a:buChar char="•"/>
            </a:pPr>
            <a:r>
              <a:rPr lang="en-US" sz="800" dirty="0" smtClean="0">
                <a:latin typeface="Arial" charset="0"/>
                <a:ea typeface="ＭＳ Ｐゴシック"/>
                <a:cs typeface="Arial" charset="0"/>
              </a:rPr>
              <a:t> Entrepreneurs should always place a value on their time. Estimate how much time you’ll spend planning and developing your business before you sell your first product or service. Multiply this by an hourly rate that you would get working at a job. This is the dollar amount of the time invested in starting your business. It’s your “sweat equity.” You can mention your sweat equity in you presentation as a way to indicate how passionate you are about the idea and its potential. However, it’s the price that an entrepreneur pays for launching a new venture. It would be unrealistic to seek compensation for your sweat equity. The success of your business will be your compensation! </a:t>
            </a:r>
          </a:p>
          <a:p>
            <a:pPr>
              <a:lnSpc>
                <a:spcPct val="80000"/>
              </a:lnSpc>
            </a:pPr>
            <a:endParaRPr lang="en-US" sz="800" i="1" dirty="0" smtClean="0">
              <a:latin typeface="Arial" charset="0"/>
              <a:ea typeface="ＭＳ Ｐゴシック"/>
              <a:cs typeface="Arial" charset="0"/>
            </a:endParaRPr>
          </a:p>
          <a:p>
            <a:pPr>
              <a:lnSpc>
                <a:spcPct val="80000"/>
              </a:lnSpc>
            </a:pPr>
            <a:r>
              <a:rPr lang="en-US" sz="800" i="1" dirty="0" smtClean="0">
                <a:latin typeface="Arial" charset="0"/>
                <a:ea typeface="ＭＳ Ｐゴシック"/>
                <a:cs typeface="Arial" charset="0"/>
              </a:rPr>
              <a:t>Preparing Your Final Slide</a:t>
            </a:r>
            <a:endParaRPr lang="en-US" sz="800" dirty="0" smtClean="0">
              <a:latin typeface="Arial" charset="0"/>
              <a:ea typeface="ＭＳ Ｐゴシック"/>
              <a:cs typeface="Arial" charset="0"/>
            </a:endParaRPr>
          </a:p>
          <a:p>
            <a:pPr>
              <a:lnSpc>
                <a:spcPct val="80000"/>
              </a:lnSpc>
              <a:buFontTx/>
              <a:buChar char="•"/>
            </a:pPr>
            <a:r>
              <a:rPr lang="en-US" sz="800" dirty="0" smtClean="0">
                <a:latin typeface="Arial" charset="0"/>
                <a:ea typeface="ＭＳ Ｐゴシック"/>
                <a:cs typeface="Arial" charset="0"/>
              </a:rPr>
              <a:t> Calculate your Total Start-Up Investment by adding A, B, and C. Make sure to show it with a dollar sign. Delete the red formula and the red letters from your final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a:lnSpc>
                <a:spcPct val="80000"/>
              </a:lnSpc>
            </a:pPr>
            <a:r>
              <a:rPr lang="en-US" b="1" u="sng" smtClean="0">
                <a:latin typeface="Arial" charset="0"/>
                <a:ea typeface="ＭＳ Ｐゴシック"/>
                <a:cs typeface="Arial" charset="0"/>
              </a:rPr>
              <a:t>Student Notes:</a:t>
            </a:r>
            <a:endParaRPr lang="en-US"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ROI and ROS are covered in Section 12.1 (pgs. 321-331).</a:t>
            </a:r>
          </a:p>
          <a:p>
            <a:pPr>
              <a:lnSpc>
                <a:spcPct val="80000"/>
              </a:lnSpc>
              <a:buFontTx/>
              <a:buChar char="•"/>
            </a:pPr>
            <a:r>
              <a:rPr lang="en-US" smtClean="0">
                <a:latin typeface="Arial" charset="0"/>
                <a:ea typeface="ＭＳ Ｐゴシック"/>
                <a:cs typeface="Arial" charset="0"/>
              </a:rPr>
              <a:t> The “Projected Yearly Income Statement” slide relates directly to these two ratios.</a:t>
            </a:r>
          </a:p>
          <a:p>
            <a:pPr>
              <a:lnSpc>
                <a:spcPct val="80000"/>
              </a:lnSpc>
              <a:buFontTx/>
              <a:buChar char="•"/>
            </a:pPr>
            <a:r>
              <a:rPr lang="en-US" smtClean="0">
                <a:latin typeface="Arial" charset="0"/>
                <a:ea typeface="ＭＳ Ｐゴシック"/>
                <a:cs typeface="Arial" charset="0"/>
              </a:rPr>
              <a:t> The “Start-Up Investment” amount comes from the previous slide, “Start-Up Investment.”</a:t>
            </a:r>
          </a:p>
          <a:p>
            <a:pPr>
              <a:lnSpc>
                <a:spcPct val="80000"/>
              </a:lnSpc>
            </a:pPr>
            <a:endParaRPr lang="en-US" i="1"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Business Plan Exercises</a:t>
            </a:r>
            <a:endParaRPr lang="en-US" smtClean="0">
              <a:latin typeface="Arial" charset="0"/>
              <a:ea typeface="ＭＳ Ｐゴシック"/>
              <a:cs typeface="Arial" charset="0"/>
            </a:endParaRPr>
          </a:p>
          <a:p>
            <a:pPr>
              <a:lnSpc>
                <a:spcPct val="80000"/>
              </a:lnSpc>
            </a:pPr>
            <a:r>
              <a:rPr lang="en-US" smtClean="0">
                <a:latin typeface="Arial" charset="0"/>
                <a:ea typeface="ＭＳ Ｐゴシック"/>
                <a:cs typeface="Arial" charset="0"/>
              </a:rPr>
              <a:t>This slide relates to the following business plan exercises:</a:t>
            </a:r>
          </a:p>
          <a:p>
            <a:pPr>
              <a:lnSpc>
                <a:spcPct val="80000"/>
              </a:lnSpc>
              <a:buFontTx/>
              <a:buChar char="•"/>
            </a:pPr>
            <a:r>
              <a:rPr lang="en-US" smtClean="0">
                <a:latin typeface="Arial" charset="0"/>
                <a:ea typeface="ＭＳ Ｐゴシック"/>
                <a:cs typeface="Arial" charset="0"/>
              </a:rPr>
              <a:t> Section 12.1: “Return on Sales (ROS)” and “Return on Investment (ROI).” In BizTech or pg. 306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a:p>
            <a:pPr>
              <a:lnSpc>
                <a:spcPct val="80000"/>
              </a:lnSpc>
            </a:pPr>
            <a:endParaRPr lang="en-US" i="1"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ROS</a:t>
            </a:r>
            <a:endParaRPr lang="en-US"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Return on Sales enables you to communicate how efficiently you’re creating wealth. The “Dollar Equivalent” shows the amount of profit you earn for every dollar of sales. For example, a 30% ROS would mean that $0.30 of every dollar is profit. </a:t>
            </a:r>
          </a:p>
          <a:p>
            <a:pPr>
              <a:lnSpc>
                <a:spcPct val="80000"/>
              </a:lnSpc>
            </a:pPr>
            <a:endParaRPr lang="en-US" i="1"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Preparing Your Final Slide</a:t>
            </a:r>
            <a:endParaRPr lang="en-US"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In the red formulas, fill in the appropriate amounts for your business and change the font color of the red formula to black. (The top, black formula remains on your final slide so you will have a record of the formula you used to calculate your ROS and ROI.).</a:t>
            </a:r>
          </a:p>
        </p:txBody>
      </p:sp>
      <p:sp>
        <p:nvSpPr>
          <p:cNvPr id="55299" name="Slide Number Placeholder 3"/>
          <p:cNvSpPr>
            <a:spLocks noGrp="1"/>
          </p:cNvSpPr>
          <p:nvPr>
            <p:ph type="sldNum" sz="quarter" idx="5"/>
          </p:nvPr>
        </p:nvSpPr>
        <p:spPr bwMode="auto">
          <a:noFill/>
          <a:ln>
            <a:miter lim="800000"/>
            <a:headEnd/>
            <a:tailEnd/>
          </a:ln>
        </p:spPr>
        <p:txBody>
          <a:bodyPr/>
          <a:lstStyle/>
          <a:p>
            <a:fld id="{22B668B1-50F3-4D8C-BDC1-0B08D9B3C91E}" type="slidenum">
              <a:rPr lang="en-US" smtClean="0">
                <a:latin typeface="Arial" charset="0"/>
                <a:cs typeface="Arial" charset="0"/>
              </a:rPr>
              <a:pPr/>
              <a:t>19</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a:lstStyle/>
          <a:p>
            <a:pPr>
              <a:lnSpc>
                <a:spcPct val="90000"/>
              </a:lnSpc>
            </a:pPr>
            <a:r>
              <a:rPr lang="en-US" b="1" i="1" u="sng" smtClean="0">
                <a:latin typeface="Arial" charset="0"/>
                <a:ea typeface="ＭＳ Ｐゴシック"/>
                <a:cs typeface="Arial" charset="0"/>
              </a:rPr>
              <a:t>Student Notes:</a:t>
            </a:r>
          </a:p>
          <a:p>
            <a:pPr>
              <a:lnSpc>
                <a:spcPct val="90000"/>
              </a:lnSpc>
              <a:buFontTx/>
              <a:buChar char="•"/>
            </a:pPr>
            <a:r>
              <a:rPr lang="en-US" smtClean="0">
                <a:latin typeface="Arial" charset="0"/>
                <a:ea typeface="ＭＳ Ｐゴシック"/>
                <a:cs typeface="Arial" charset="0"/>
              </a:rPr>
              <a:t> Make sure your business’s name is clearly shown. Try to show it on one line, without squeezing. If you break your business name over a few lines, make sure to think about where you break the business name. </a:t>
            </a:r>
          </a:p>
          <a:p>
            <a:pPr>
              <a:lnSpc>
                <a:spcPct val="90000"/>
              </a:lnSpc>
              <a:buFontTx/>
              <a:buChar char="•"/>
            </a:pPr>
            <a:r>
              <a:rPr lang="en-US" smtClean="0">
                <a:latin typeface="Arial" charset="0"/>
                <a:ea typeface="ＭＳ Ｐゴシック"/>
                <a:cs typeface="Arial" charset="0"/>
              </a:rPr>
              <a:t> </a:t>
            </a:r>
            <a:r>
              <a:rPr lang="en-US" i="1" smtClean="0">
                <a:latin typeface="Arial" charset="0"/>
                <a:ea typeface="ＭＳ Ｐゴシック"/>
                <a:cs typeface="Arial" charset="0"/>
              </a:rPr>
              <a:t>Optional:</a:t>
            </a:r>
            <a:r>
              <a:rPr lang="en-US" smtClean="0">
                <a:latin typeface="Arial" charset="0"/>
                <a:ea typeface="ＭＳ Ｐゴシック"/>
                <a:cs typeface="Arial" charset="0"/>
              </a:rPr>
              <a:t> Add a few words to describe the type of business if it isn’t obvious from the name. </a:t>
            </a:r>
            <a:r>
              <a:rPr lang="en-US" i="1" smtClean="0">
                <a:latin typeface="Arial" charset="0"/>
                <a:ea typeface="ＭＳ Ｐゴシック"/>
                <a:cs typeface="Arial" charset="0"/>
              </a:rPr>
              <a:t>Example:</a:t>
            </a:r>
            <a:r>
              <a:rPr lang="en-US" smtClean="0">
                <a:latin typeface="Arial" charset="0"/>
                <a:ea typeface="ＭＳ Ｐゴシック"/>
                <a:cs typeface="Arial" charset="0"/>
              </a:rPr>
              <a:t> If your business name is “Green Things” you could add “A Landscape Design Company.”</a:t>
            </a:r>
          </a:p>
          <a:p>
            <a:pPr>
              <a:lnSpc>
                <a:spcPct val="90000"/>
              </a:lnSpc>
              <a:buFontTx/>
              <a:buChar char="•"/>
            </a:pPr>
            <a:r>
              <a:rPr lang="en-US" smtClean="0">
                <a:latin typeface="Arial" charset="0"/>
                <a:ea typeface="ＭＳ Ｐゴシック"/>
                <a:cs typeface="Arial" charset="0"/>
              </a:rPr>
              <a:t> If your business is a partnership or a corporation, you may need to list multiple entrepreneurs on this slide. </a:t>
            </a:r>
          </a:p>
          <a:p>
            <a:pPr>
              <a:lnSpc>
                <a:spcPct val="90000"/>
              </a:lnSpc>
              <a:buFontTx/>
              <a:buChar char="•"/>
            </a:pPr>
            <a:r>
              <a:rPr lang="en-US" smtClean="0">
                <a:latin typeface="Arial" charset="0"/>
                <a:ea typeface="ＭＳ Ｐゴシック"/>
                <a:cs typeface="Arial" charset="0"/>
              </a:rPr>
              <a:t> As you work on your final presentation, feel free to change the font size, if you need to, when you are asked to fill in answers between brackets. Remember, you don't want to make the type too small. Your audience might have difficulty reading your presentations.</a:t>
            </a:r>
          </a:p>
          <a:p>
            <a:pPr>
              <a:lnSpc>
                <a:spcPct val="90000"/>
              </a:lnSpc>
              <a:buFontTx/>
              <a:buChar char="•"/>
            </a:pPr>
            <a:r>
              <a:rPr lang="en-US" smtClean="0">
                <a:latin typeface="Arial" charset="0"/>
                <a:ea typeface="ＭＳ Ｐゴシック"/>
                <a:cs typeface="Arial" charset="0"/>
              </a:rPr>
              <a:t>  For your presentation you can delete all the notes on this template and replace them with notes that will help with your final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a:lstStyle/>
          <a:p>
            <a:pPr>
              <a:lnSpc>
                <a:spcPct val="90000"/>
              </a:lnSpc>
            </a:pPr>
            <a:r>
              <a:rPr lang="en-US" b="1" u="sng" smtClean="0">
                <a:latin typeface="Arial" charset="0"/>
                <a:ea typeface="ＭＳ Ｐゴシック"/>
                <a:cs typeface="Arial" charset="0"/>
              </a:rPr>
              <a:t>Student Notes:</a:t>
            </a:r>
          </a:p>
          <a:p>
            <a:pPr>
              <a:lnSpc>
                <a:spcPct val="90000"/>
              </a:lnSpc>
              <a:buFontTx/>
              <a:buChar char="•"/>
            </a:pPr>
            <a:r>
              <a:rPr lang="en-US" smtClean="0">
                <a:latin typeface="Arial" charset="0"/>
                <a:ea typeface="ＭＳ Ｐゴシック"/>
                <a:cs typeface="Arial" charset="0"/>
              </a:rPr>
              <a:t> Obtaining Financing is covered in Section 13.2 (pgs. 355-363).</a:t>
            </a:r>
          </a:p>
          <a:p>
            <a:pPr>
              <a:lnSpc>
                <a:spcPct val="90000"/>
              </a:lnSpc>
              <a:buFontTx/>
              <a:buChar char="•"/>
            </a:pPr>
            <a:r>
              <a:rPr lang="en-US" smtClean="0">
                <a:latin typeface="Arial" charset="0"/>
                <a:ea typeface="ＭＳ Ｐゴシック"/>
                <a:cs typeface="Arial" charset="0"/>
              </a:rPr>
              <a:t> Total Start-Up Investment comes from the “Start-Up Investment” slide.</a:t>
            </a:r>
          </a:p>
          <a:p>
            <a:pPr>
              <a:lnSpc>
                <a:spcPct val="90000"/>
              </a:lnSpc>
              <a:buFontTx/>
              <a:buChar char="•"/>
            </a:pPr>
            <a:endParaRPr lang="en-US" smtClean="0">
              <a:latin typeface="Arial" charset="0"/>
              <a:ea typeface="ＭＳ Ｐゴシック"/>
              <a:cs typeface="Arial" charset="0"/>
            </a:endParaRPr>
          </a:p>
          <a:p>
            <a:pPr>
              <a:lnSpc>
                <a:spcPct val="90000"/>
              </a:lnSpc>
            </a:pPr>
            <a:r>
              <a:rPr lang="en-US" i="1" smtClean="0">
                <a:latin typeface="Arial" charset="0"/>
                <a:ea typeface="ＭＳ Ｐゴシック"/>
                <a:cs typeface="Arial" charset="0"/>
              </a:rPr>
              <a:t>Business Plan Exercises</a:t>
            </a:r>
            <a:endParaRPr lang="en-US" smtClean="0">
              <a:latin typeface="Arial" charset="0"/>
              <a:ea typeface="ＭＳ Ｐゴシック"/>
              <a:cs typeface="Arial" charset="0"/>
            </a:endParaRPr>
          </a:p>
          <a:p>
            <a:pPr>
              <a:lnSpc>
                <a:spcPct val="90000"/>
              </a:lnSpc>
            </a:pPr>
            <a:r>
              <a:rPr lang="en-US" smtClean="0">
                <a:latin typeface="Arial" charset="0"/>
                <a:ea typeface="ＭＳ Ｐゴシック"/>
                <a:cs typeface="Arial" charset="0"/>
              </a:rPr>
              <a:t>This slide relates to the following business plan exercises:</a:t>
            </a:r>
            <a:endParaRPr lang="en-US" i="1" smtClean="0">
              <a:latin typeface="Arial" charset="0"/>
              <a:ea typeface="ＭＳ Ｐゴシック"/>
              <a:cs typeface="Arial" charset="0"/>
            </a:endParaRPr>
          </a:p>
          <a:p>
            <a:pPr>
              <a:lnSpc>
                <a:spcPct val="90000"/>
              </a:lnSpc>
              <a:buFontTx/>
              <a:buChar char="•"/>
            </a:pPr>
            <a:r>
              <a:rPr lang="en-US" smtClean="0">
                <a:latin typeface="Arial" charset="0"/>
                <a:ea typeface="ＭＳ Ｐゴシック"/>
                <a:cs typeface="Arial" charset="0"/>
              </a:rPr>
              <a:t> Section 13.2: “Break-Even Analysis” and “Break-Even Point.” In BizTech or pgs. 310-314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a:p>
            <a:pPr>
              <a:lnSpc>
                <a:spcPct val="90000"/>
              </a:lnSpc>
            </a:pPr>
            <a:endParaRPr lang="en-US" smtClean="0">
              <a:latin typeface="Arial" charset="0"/>
              <a:ea typeface="ＭＳ Ｐゴシック"/>
              <a:cs typeface="Arial" charset="0"/>
            </a:endParaRPr>
          </a:p>
          <a:p>
            <a:pPr>
              <a:lnSpc>
                <a:spcPct val="90000"/>
              </a:lnSpc>
            </a:pPr>
            <a:r>
              <a:rPr lang="en-US" i="1" smtClean="0">
                <a:latin typeface="Arial" charset="0"/>
                <a:ea typeface="ＭＳ Ｐゴシック"/>
                <a:cs typeface="Arial" charset="0"/>
              </a:rPr>
              <a:t>Obligations</a:t>
            </a:r>
          </a:p>
          <a:p>
            <a:pPr>
              <a:lnSpc>
                <a:spcPct val="90000"/>
              </a:lnSpc>
              <a:buFontTx/>
              <a:buChar char="•"/>
            </a:pPr>
            <a:r>
              <a:rPr lang="en-US" smtClean="0">
                <a:latin typeface="Arial" charset="0"/>
                <a:ea typeface="ＭＳ Ｐゴシック"/>
                <a:cs typeface="Arial" charset="0"/>
              </a:rPr>
              <a:t> One thing to keep in mind when you consider financing strategies is what you obligation is to the person or business who provided your financing. A debt must be repaid in a fixed amount of time, in set payments, at a certain rate of interest, no matter whether the business is profitable. Equity is an exchange of capital for ownership in the business. Investors understand that the business may not be profitable, but if it is, they will be entitled to a percentage of the profit. Shareholders may also wish to share in the decision-making for the company.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a:lstStyle/>
          <a:p>
            <a:pPr>
              <a:lnSpc>
                <a:spcPct val="80000"/>
              </a:lnSpc>
            </a:pPr>
            <a:r>
              <a:rPr lang="en-US" b="1" u="sng" smtClean="0">
                <a:latin typeface="Arial" charset="0"/>
                <a:ea typeface="ＭＳ Ｐゴシック"/>
                <a:cs typeface="Arial" charset="0"/>
              </a:rPr>
              <a:t>Student Notes:</a:t>
            </a:r>
          </a:p>
          <a:p>
            <a:pPr>
              <a:lnSpc>
                <a:spcPct val="80000"/>
              </a:lnSpc>
              <a:buFontTx/>
              <a:buChar char="•"/>
            </a:pPr>
            <a:r>
              <a:rPr lang="en-US" smtClean="0">
                <a:latin typeface="Arial" charset="0"/>
                <a:ea typeface="ＭＳ Ｐゴシック"/>
                <a:cs typeface="Arial" charset="0"/>
              </a:rPr>
              <a:t> Social responsibility and philanthropy are covered in Section 5.2 (pgs. 115-128).</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Be Creative</a:t>
            </a:r>
            <a:r>
              <a:rPr lang="en-US" smtClean="0">
                <a:latin typeface="Arial" charset="0"/>
                <a:ea typeface="ＭＳ Ｐゴシック"/>
                <a:cs typeface="Arial" charset="0"/>
              </a:rPr>
              <a:t> </a:t>
            </a:r>
          </a:p>
          <a:p>
            <a:pPr>
              <a:lnSpc>
                <a:spcPct val="80000"/>
              </a:lnSpc>
              <a:buFontTx/>
              <a:buChar char="•"/>
            </a:pPr>
            <a:r>
              <a:rPr lang="en-US" smtClean="0">
                <a:latin typeface="Arial" charset="0"/>
                <a:ea typeface="ＭＳ Ｐゴシック"/>
                <a:cs typeface="Arial" charset="0"/>
              </a:rPr>
              <a:t> Start-ups are usually strapped for cash. Be creative in your philanthropy. The effort should be in line with the business or your personal interests. Consider how much your time and talents are worth if they were donated to a particular cause. For example, 5 hours per month of tutoring at $20/hour is an “in-kind donation” of $1,200 a year.</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Assessments</a:t>
            </a:r>
          </a:p>
          <a:p>
            <a:pPr>
              <a:lnSpc>
                <a:spcPct val="80000"/>
              </a:lnSpc>
              <a:buFontTx/>
              <a:buChar char="•"/>
            </a:pPr>
            <a:r>
              <a:rPr lang="en-US" smtClean="0">
                <a:latin typeface="Arial" charset="0"/>
                <a:ea typeface="ＭＳ Ｐゴシック"/>
                <a:cs typeface="Arial" charset="0"/>
              </a:rPr>
              <a:t> Section 5.1: “Ethical Business Behavior.” In BizTech or pgs. 255-257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 </a:t>
            </a:r>
            <a:endParaRPr lang="en-US" i="1"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Section 5.2: “Socially Responsible Business &amp; Philanthropy.” In BizTech or pgs. 258-260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 </a:t>
            </a:r>
            <a:endParaRPr lang="en-US" i="1" smtClean="0">
              <a:latin typeface="Arial" charset="0"/>
              <a:ea typeface="ＭＳ Ｐゴシック"/>
              <a:cs typeface="Arial" charset="0"/>
            </a:endParaRPr>
          </a:p>
          <a:p>
            <a:pPr>
              <a:lnSpc>
                <a:spcPct val="80000"/>
              </a:lnSpc>
            </a:pPr>
            <a:endParaRPr lang="en-US" i="1"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Business Plan Exercises</a:t>
            </a:r>
            <a:endParaRPr lang="en-US" smtClean="0">
              <a:latin typeface="Arial" charset="0"/>
              <a:ea typeface="ＭＳ Ｐゴシック"/>
              <a:cs typeface="Arial" charset="0"/>
            </a:endParaRPr>
          </a:p>
          <a:p>
            <a:pPr>
              <a:lnSpc>
                <a:spcPct val="80000"/>
              </a:lnSpc>
            </a:pPr>
            <a:r>
              <a:rPr lang="en-US" smtClean="0">
                <a:latin typeface="Arial" charset="0"/>
                <a:ea typeface="ＭＳ Ｐゴシック"/>
                <a:cs typeface="Arial" charset="0"/>
              </a:rPr>
              <a:t>This slide relates to the following business plan exercises:</a:t>
            </a:r>
            <a:endParaRPr lang="en-US" i="1"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Section 5.2: “Social Responsibility.” In BizTech or pg. 261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a:lstStyle/>
          <a:p>
            <a:pPr>
              <a:lnSpc>
                <a:spcPct val="90000"/>
              </a:lnSpc>
            </a:pPr>
            <a:r>
              <a:rPr lang="en-US" b="1" u="sng" smtClean="0">
                <a:latin typeface="Arial" charset="0"/>
                <a:ea typeface="ＭＳ Ｐゴシック"/>
                <a:cs typeface="Arial" charset="0"/>
              </a:rPr>
              <a:t>Student Notes:</a:t>
            </a:r>
          </a:p>
          <a:p>
            <a:pPr>
              <a:lnSpc>
                <a:spcPct val="90000"/>
              </a:lnSpc>
              <a:buFontTx/>
              <a:buChar char="•"/>
            </a:pPr>
            <a:r>
              <a:rPr lang="en-US" smtClean="0">
                <a:latin typeface="Arial" charset="0"/>
                <a:ea typeface="ＭＳ Ｐゴシック"/>
                <a:cs typeface="Arial" charset="0"/>
              </a:rPr>
              <a:t> Goal setting is covered in a special section on pages 132-133.</a:t>
            </a:r>
          </a:p>
          <a:p>
            <a:pPr>
              <a:lnSpc>
                <a:spcPct val="90000"/>
              </a:lnSpc>
              <a:buFontTx/>
              <a:buChar char="•"/>
            </a:pPr>
            <a:r>
              <a:rPr lang="en-US" smtClean="0">
                <a:latin typeface="Arial" charset="0"/>
                <a:ea typeface="ＭＳ Ｐゴシック"/>
                <a:cs typeface="Arial" charset="0"/>
              </a:rPr>
              <a:t> Planning for business growth is covered in Section 21.1 (pgs. 559-566).</a:t>
            </a:r>
          </a:p>
          <a:p>
            <a:pPr>
              <a:lnSpc>
                <a:spcPct val="90000"/>
              </a:lnSpc>
              <a:buFontTx/>
              <a:buChar char="•"/>
            </a:pPr>
            <a:r>
              <a:rPr lang="en-US" smtClean="0">
                <a:latin typeface="Arial" charset="0"/>
                <a:ea typeface="ＭＳ Ｐゴシック"/>
                <a:cs typeface="Arial" charset="0"/>
              </a:rPr>
              <a:t> The challenges of growth are covered in Section 21.2 (pgs. 567-570).</a:t>
            </a:r>
          </a:p>
          <a:p>
            <a:pPr>
              <a:lnSpc>
                <a:spcPct val="90000"/>
              </a:lnSpc>
              <a:buFontTx/>
              <a:buChar char="•"/>
            </a:pPr>
            <a:r>
              <a:rPr lang="en-US" smtClean="0">
                <a:latin typeface="Arial" charset="0"/>
                <a:ea typeface="ＭＳ Ｐゴシック"/>
                <a:cs typeface="Arial" charset="0"/>
              </a:rPr>
              <a:t> Exit strategies are covered in Section 22.2 (pgs. 587-598).</a:t>
            </a:r>
          </a:p>
          <a:p>
            <a:pPr>
              <a:lnSpc>
                <a:spcPct val="90000"/>
              </a:lnSpc>
            </a:pPr>
            <a:endParaRPr lang="en-US" smtClean="0">
              <a:latin typeface="Arial" charset="0"/>
              <a:ea typeface="ＭＳ Ｐゴシック"/>
              <a:cs typeface="Arial" charset="0"/>
            </a:endParaRPr>
          </a:p>
          <a:p>
            <a:pPr>
              <a:lnSpc>
                <a:spcPct val="90000"/>
              </a:lnSpc>
            </a:pPr>
            <a:r>
              <a:rPr lang="en-US" i="1" smtClean="0">
                <a:latin typeface="Arial" charset="0"/>
                <a:ea typeface="ＭＳ Ｐゴシック"/>
                <a:cs typeface="Arial" charset="0"/>
              </a:rPr>
              <a:t>Short-Term Vs. Long-Term</a:t>
            </a:r>
          </a:p>
          <a:p>
            <a:pPr>
              <a:lnSpc>
                <a:spcPct val="90000"/>
              </a:lnSpc>
              <a:buFontTx/>
              <a:buChar char="•"/>
            </a:pPr>
            <a:r>
              <a:rPr lang="en-US" smtClean="0">
                <a:latin typeface="Arial" charset="0"/>
                <a:ea typeface="ＭＳ Ｐゴシック"/>
                <a:cs typeface="Arial" charset="0"/>
              </a:rPr>
              <a:t> Short-term goals are those goals that you set for the next one or two years. Long-term goals can focus on goals that range from 3 years or longer. Remember to relate your goals to your business idea. Make sure you take the steps you to take to meet your long-term goals (certificates, permits, licenses, etc.)</a:t>
            </a:r>
          </a:p>
          <a:p>
            <a:pPr>
              <a:lnSpc>
                <a:spcPct val="90000"/>
              </a:lnSpc>
            </a:pPr>
            <a:endParaRPr lang="en-US" smtClean="0">
              <a:latin typeface="Arial" charset="0"/>
              <a:ea typeface="ＭＳ Ｐゴシック"/>
              <a:cs typeface="Arial" charset="0"/>
            </a:endParaRPr>
          </a:p>
          <a:p>
            <a:pPr>
              <a:lnSpc>
                <a:spcPct val="90000"/>
              </a:lnSpc>
            </a:pPr>
            <a:r>
              <a:rPr lang="en-US" i="1" smtClean="0">
                <a:latin typeface="Arial" charset="0"/>
                <a:ea typeface="ＭＳ Ｐゴシック"/>
                <a:cs typeface="Arial" charset="0"/>
              </a:rPr>
              <a:t>Business Plan Exercises</a:t>
            </a:r>
            <a:endParaRPr lang="en-US" smtClean="0">
              <a:latin typeface="Arial" charset="0"/>
              <a:ea typeface="ＭＳ Ｐゴシック"/>
              <a:cs typeface="Arial" charset="0"/>
            </a:endParaRPr>
          </a:p>
          <a:p>
            <a:pPr>
              <a:lnSpc>
                <a:spcPct val="90000"/>
              </a:lnSpc>
            </a:pPr>
            <a:r>
              <a:rPr lang="en-US" smtClean="0">
                <a:latin typeface="Arial" charset="0"/>
                <a:ea typeface="ＭＳ Ｐゴシック"/>
                <a:cs typeface="Arial" charset="0"/>
              </a:rPr>
              <a:t>This slide relates to the following business plan exercises:</a:t>
            </a:r>
            <a:endParaRPr lang="en-US" i="1" smtClean="0">
              <a:latin typeface="Arial" charset="0"/>
              <a:ea typeface="ＭＳ Ｐゴシック"/>
              <a:cs typeface="Arial" charset="0"/>
            </a:endParaRPr>
          </a:p>
          <a:p>
            <a:pPr>
              <a:lnSpc>
                <a:spcPct val="90000"/>
              </a:lnSpc>
              <a:buFontTx/>
              <a:buChar char="•"/>
            </a:pPr>
            <a:r>
              <a:rPr lang="en-US" smtClean="0">
                <a:latin typeface="Arial" charset="0"/>
                <a:ea typeface="ＭＳ Ｐゴシック"/>
                <a:cs typeface="Arial" charset="0"/>
              </a:rPr>
              <a:t> Section 21.1: “Planning for Business Growth.” In BizTech or pgs. 351–352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a:p>
            <a:pPr>
              <a:lnSpc>
                <a:spcPct val="90000"/>
              </a:lnSpc>
              <a:buFontTx/>
              <a:buChar char="•"/>
            </a:pPr>
            <a:r>
              <a:rPr lang="en-US" smtClean="0">
                <a:latin typeface="Arial" charset="0"/>
                <a:ea typeface="ＭＳ Ｐゴシック"/>
                <a:cs typeface="Arial" charset="0"/>
              </a:rPr>
              <a:t> Section 21.2: “Challenges of Growth.” In BizTech or pgs. 353–355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a:p>
            <a:pPr>
              <a:lnSpc>
                <a:spcPct val="90000"/>
              </a:lnSpc>
              <a:buFontTx/>
              <a:buChar char="•"/>
            </a:pPr>
            <a:r>
              <a:rPr lang="en-US" smtClean="0">
                <a:latin typeface="Arial" charset="0"/>
                <a:ea typeface="ＭＳ Ｐゴシック"/>
                <a:cs typeface="Arial" charset="0"/>
              </a:rPr>
              <a:t> Section 22.1: “Franchising &amp; Licensing.”” In BizTech or pg. 356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a:p>
            <a:pPr>
              <a:lnSpc>
                <a:spcPct val="90000"/>
              </a:lnSpc>
              <a:buFontTx/>
              <a:buChar char="•"/>
            </a:pPr>
            <a:r>
              <a:rPr lang="en-US" smtClean="0">
                <a:latin typeface="Arial" charset="0"/>
                <a:ea typeface="ＭＳ Ｐゴシック"/>
                <a:cs typeface="Arial" charset="0"/>
              </a:rPr>
              <a:t> Section 22.2: “Exit Strategies.” In BizTech or pgs. 357–362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a:lstStyle/>
          <a:p>
            <a:r>
              <a:rPr lang="en-US" b="1" u="sng" smtClean="0">
                <a:latin typeface="Arial" charset="0"/>
                <a:ea typeface="ＭＳ Ｐゴシック"/>
                <a:cs typeface="Arial" charset="0"/>
              </a:rPr>
              <a:t>Student Notes:</a:t>
            </a:r>
          </a:p>
          <a:p>
            <a:pPr>
              <a:buFontTx/>
              <a:buChar char="•"/>
            </a:pPr>
            <a:r>
              <a:rPr lang="en-US" smtClean="0">
                <a:latin typeface="Arial" charset="0"/>
                <a:ea typeface="ＭＳ Ｐゴシック"/>
                <a:cs typeface="Arial" charset="0"/>
              </a:rPr>
              <a:t> Remember to thank your audience.</a:t>
            </a:r>
          </a:p>
          <a:p>
            <a:pPr>
              <a:buFontTx/>
              <a:buChar char="•"/>
            </a:pPr>
            <a:r>
              <a:rPr lang="en-US" smtClean="0">
                <a:latin typeface="Arial" charset="0"/>
                <a:ea typeface="ＭＳ Ｐゴシック"/>
                <a:cs typeface="Arial" charset="0"/>
              </a:rPr>
              <a:t> This is your last chance to remind the audience of your company’s slogan and its name. Say them slowly. Don’t rush through your closing screen.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a:lstStyle/>
          <a:p>
            <a:pPr>
              <a:lnSpc>
                <a:spcPct val="80000"/>
              </a:lnSpc>
            </a:pPr>
            <a:r>
              <a:rPr lang="en-US" b="1" i="1" u="sng" smtClean="0">
                <a:latin typeface="Arial" charset="0"/>
                <a:ea typeface="ＭＳ Ｐゴシック"/>
                <a:cs typeface="Arial" charset="0"/>
              </a:rPr>
              <a:t>Student Notes:</a:t>
            </a:r>
          </a:p>
          <a:p>
            <a:pPr>
              <a:lnSpc>
                <a:spcPct val="80000"/>
              </a:lnSpc>
              <a:buFontTx/>
              <a:buChar char="•"/>
            </a:pPr>
            <a:r>
              <a:rPr lang="en-US" smtClean="0">
                <a:latin typeface="Arial" charset="0"/>
                <a:ea typeface="ＭＳ Ｐゴシック"/>
                <a:cs typeface="Arial" charset="0"/>
              </a:rPr>
              <a:t> Sometimes judges (or investors) don’t know exactly what you are selling. You have the opportunity in this slide to present your product or service in a clear and compelling way. Sell it! You can show sample products, your brochures, portfolios, or flyers. You need to articulate the unique features of your product or service and how it will benefit your customers. It’s show time during this slide!</a:t>
            </a:r>
          </a:p>
          <a:p>
            <a:pPr>
              <a:lnSpc>
                <a:spcPct val="80000"/>
              </a:lnSpc>
              <a:buFontTx/>
              <a:buChar char="•"/>
            </a:pPr>
            <a:r>
              <a:rPr lang="en-US" smtClean="0">
                <a:latin typeface="Arial" charset="0"/>
                <a:ea typeface="ＭＳ Ｐゴシック"/>
                <a:cs typeface="Arial" charset="0"/>
              </a:rPr>
              <a:t> Mission statements are covered on pg. 194.</a:t>
            </a:r>
          </a:p>
          <a:p>
            <a:pPr>
              <a:lnSpc>
                <a:spcPct val="80000"/>
              </a:lnSpc>
              <a:buFontTx/>
              <a:buChar char="•"/>
            </a:pPr>
            <a:r>
              <a:rPr lang="en-US" smtClean="0">
                <a:latin typeface="Arial" charset="0"/>
                <a:ea typeface="ＭＳ Ｐゴシック"/>
                <a:cs typeface="Arial" charset="0"/>
              </a:rPr>
              <a:t> Recognizing business opportunities is covered on pgs. 147-160</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Business Plan Exercises</a:t>
            </a:r>
          </a:p>
          <a:p>
            <a:pPr>
              <a:lnSpc>
                <a:spcPct val="80000"/>
              </a:lnSpc>
            </a:pPr>
            <a:r>
              <a:rPr lang="en-US" smtClean="0">
                <a:latin typeface="Arial" charset="0"/>
                <a:ea typeface="ＭＳ Ｐゴシック"/>
                <a:cs typeface="Arial" charset="0"/>
              </a:rPr>
              <a:t>This slide relates to the following business plan exercises: </a:t>
            </a:r>
          </a:p>
          <a:p>
            <a:pPr>
              <a:lnSpc>
                <a:spcPct val="80000"/>
              </a:lnSpc>
              <a:buFontTx/>
              <a:buChar char="•"/>
            </a:pPr>
            <a:r>
              <a:rPr lang="en-US" smtClean="0">
                <a:latin typeface="Arial" charset="0"/>
                <a:ea typeface="ＭＳ Ｐゴシック"/>
                <a:cs typeface="Arial" charset="0"/>
              </a:rPr>
              <a:t> Section 4.1: “Business Communications.” In BizTech or pg. 251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 Helps you develop a motto, slogan, or mission and your business card.</a:t>
            </a:r>
          </a:p>
          <a:p>
            <a:pPr>
              <a:lnSpc>
                <a:spcPct val="80000"/>
              </a:lnSpc>
              <a:buFontTx/>
              <a:buChar char="•"/>
            </a:pPr>
            <a:r>
              <a:rPr lang="en-US" smtClean="0">
                <a:latin typeface="Arial" charset="0"/>
                <a:ea typeface="ＭＳ Ｐゴシック"/>
                <a:cs typeface="Arial" charset="0"/>
              </a:rPr>
              <a:t> If you are using the </a:t>
            </a:r>
            <a:r>
              <a:rPr lang="en-US" i="1" smtClean="0">
                <a:latin typeface="Arial" charset="0"/>
                <a:ea typeface="ＭＳ Ｐゴシック"/>
                <a:cs typeface="Arial" charset="0"/>
              </a:rPr>
              <a:t>Business Plan Project</a:t>
            </a:r>
            <a:r>
              <a:rPr lang="en-US" smtClean="0">
                <a:latin typeface="Arial" charset="0"/>
                <a:ea typeface="ＭＳ Ｐゴシック"/>
                <a:cs typeface="Arial" charset="0"/>
              </a:rPr>
              <a:t> (in the </a:t>
            </a:r>
            <a:r>
              <a:rPr lang="en-US" i="1" smtClean="0">
                <a:latin typeface="Arial" charset="0"/>
                <a:ea typeface="ＭＳ Ｐゴシック"/>
                <a:cs typeface="Arial" charset="0"/>
              </a:rPr>
              <a:t>Student Activity Workbook</a:t>
            </a:r>
            <a:r>
              <a:rPr lang="en-US" smtClean="0">
                <a:latin typeface="Arial" charset="0"/>
                <a:ea typeface="ＭＳ Ｐゴシック"/>
                <a:cs typeface="Arial" charset="0"/>
              </a:rPr>
              <a:t>), do the exercise on pg. 264, “Begin Filling in Your Business Plan.”</a:t>
            </a:r>
          </a:p>
          <a:p>
            <a:pPr>
              <a:lnSpc>
                <a:spcPct val="80000"/>
              </a:lnSpc>
              <a:buFontTx/>
              <a:buChar char="•"/>
            </a:pPr>
            <a:r>
              <a:rPr lang="en-US" smtClean="0">
                <a:latin typeface="Arial" charset="0"/>
                <a:ea typeface="ＭＳ Ｐゴシック"/>
                <a:cs typeface="Arial" charset="0"/>
              </a:rPr>
              <a:t> Section 6.2: “Business Opportunity.” In BizTech or pgs. 265-266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 Leads you through a SWOT analysis of your business opportunity.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a:lstStyle/>
          <a:p>
            <a:pPr>
              <a:lnSpc>
                <a:spcPct val="80000"/>
              </a:lnSpc>
            </a:pPr>
            <a:r>
              <a:rPr lang="en-US" b="1" i="1" u="sng" smtClean="0">
                <a:latin typeface="Arial" charset="0"/>
                <a:ea typeface="ＭＳ Ｐゴシック"/>
                <a:cs typeface="Arial" charset="0"/>
              </a:rPr>
              <a:t>Student Notes:</a:t>
            </a:r>
          </a:p>
          <a:p>
            <a:pPr>
              <a:lnSpc>
                <a:spcPct val="80000"/>
              </a:lnSpc>
            </a:pPr>
            <a:r>
              <a:rPr lang="en-US" i="1" smtClean="0">
                <a:latin typeface="Arial" charset="0"/>
                <a:ea typeface="ＭＳ Ｐゴシック"/>
                <a:cs typeface="Arial" charset="0"/>
              </a:rPr>
              <a:t>Types of Business</a:t>
            </a:r>
          </a:p>
          <a:p>
            <a:pPr>
              <a:lnSpc>
                <a:spcPct val="80000"/>
              </a:lnSpc>
              <a:buFontTx/>
              <a:buChar char="•"/>
            </a:pPr>
            <a:r>
              <a:rPr lang="en-US" smtClean="0">
                <a:latin typeface="Arial" charset="0"/>
                <a:ea typeface="ＭＳ Ｐゴシック"/>
                <a:cs typeface="Arial" charset="0"/>
              </a:rPr>
              <a:t> Your business might be a combination of two types of business or more. For example, if your business makes baskets,  it would be considered a manufacturing business. If you also sell directly to consumers, you would be a retail company as well. And, if you offer lower prices for bulk orders to a local store, you also operate as a wholesale business. So you would be a retail-wholesale-manufacturer. (Covered in Section 3.1, pgs. 51-55.)</a:t>
            </a:r>
          </a:p>
          <a:p>
            <a:pPr>
              <a:lnSpc>
                <a:spcPct val="80000"/>
              </a:lnSpc>
              <a:buFontTx/>
              <a:buChar char="•"/>
            </a:pPr>
            <a:r>
              <a:rPr lang="en-US" smtClean="0">
                <a:latin typeface="Arial" charset="0"/>
                <a:ea typeface="ＭＳ Ｐゴシック"/>
                <a:cs typeface="Arial" charset="0"/>
              </a:rPr>
              <a:t> Most student businesses are either a sole proprietorship or a partnership. (Covered in Section 3.2, pgs. 56-65.)</a:t>
            </a:r>
          </a:p>
          <a:p>
            <a:pPr>
              <a:lnSpc>
                <a:spcPct val="80000"/>
              </a:lnSpc>
              <a:buFontTx/>
              <a:buChar char="•"/>
            </a:pPr>
            <a:r>
              <a:rPr lang="en-US" smtClean="0">
                <a:latin typeface="Arial" charset="0"/>
                <a:ea typeface="ＭＳ Ｐゴシック"/>
                <a:cs typeface="Arial" charset="0"/>
              </a:rPr>
              <a:t> The type of business you choose will affect the Economics of One Unit (Slide 14) and the Projected Annual Income Statement (Slide 19).</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Assessments</a:t>
            </a:r>
          </a:p>
          <a:p>
            <a:pPr>
              <a:lnSpc>
                <a:spcPct val="80000"/>
              </a:lnSpc>
            </a:pPr>
            <a:r>
              <a:rPr lang="en-US" smtClean="0">
                <a:latin typeface="Arial" charset="0"/>
                <a:ea typeface="ＭＳ Ｐゴシック"/>
                <a:cs typeface="Arial" charset="0"/>
              </a:rPr>
              <a:t>You can complete these self assessments (either in BizTech or the </a:t>
            </a:r>
            <a:r>
              <a:rPr lang="en-US" i="1" smtClean="0">
                <a:latin typeface="Arial" charset="0"/>
                <a:ea typeface="ＭＳ Ｐゴシック"/>
                <a:cs typeface="Arial" charset="0"/>
              </a:rPr>
              <a:t>Business Plan Project</a:t>
            </a:r>
            <a:r>
              <a:rPr lang="en-US" smtClean="0">
                <a:latin typeface="Arial" charset="0"/>
                <a:ea typeface="ＭＳ Ｐゴシック"/>
                <a:cs typeface="Arial" charset="0"/>
              </a:rPr>
              <a:t> in your </a:t>
            </a:r>
            <a:r>
              <a:rPr lang="en-US" i="1" smtClean="0">
                <a:latin typeface="Arial" charset="0"/>
                <a:ea typeface="ＭＳ Ｐゴシック"/>
                <a:cs typeface="Arial" charset="0"/>
              </a:rPr>
              <a:t>Student Activity Workbook ) </a:t>
            </a:r>
            <a:r>
              <a:rPr lang="en-US" smtClean="0">
                <a:latin typeface="Arial" charset="0"/>
                <a:ea typeface="ＭＳ Ｐゴシック"/>
                <a:cs typeface="Arial" charset="0"/>
              </a:rPr>
              <a:t>to evaluate your response to various types of business and business ownership.</a:t>
            </a:r>
          </a:p>
          <a:p>
            <a:pPr>
              <a:lnSpc>
                <a:spcPct val="80000"/>
              </a:lnSpc>
              <a:buFontTx/>
              <a:buChar char="•"/>
            </a:pPr>
            <a:r>
              <a:rPr lang="en-US" smtClean="0">
                <a:latin typeface="Arial" charset="0"/>
                <a:ea typeface="ＭＳ Ｐゴシック"/>
                <a:cs typeface="Arial" charset="0"/>
              </a:rPr>
              <a:t> Section 3.1: “Type of Business.”  In BizTech or pgs. 240-242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 </a:t>
            </a:r>
            <a:endParaRPr lang="en-US" i="1"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Section 3.2: “Type of Business Ownership.”  In BizTech, or pgs. 244-246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a:p>
            <a:pPr>
              <a:lnSpc>
                <a:spcPct val="80000"/>
              </a:lnSpc>
              <a:buFontTx/>
              <a:buChar char="•"/>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Business Plan Exercises</a:t>
            </a:r>
          </a:p>
          <a:p>
            <a:pPr>
              <a:lnSpc>
                <a:spcPct val="80000"/>
              </a:lnSpc>
            </a:pPr>
            <a:r>
              <a:rPr lang="en-US" smtClean="0">
                <a:latin typeface="Arial" charset="0"/>
                <a:ea typeface="ＭＳ Ｐゴシック"/>
                <a:cs typeface="Arial" charset="0"/>
              </a:rPr>
              <a:t>This slide relates to the following business plan exercises:</a:t>
            </a:r>
            <a:endParaRPr lang="en-US" i="1"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Section 3.1: “Type of Business.” In BizTech or pg. 243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 </a:t>
            </a:r>
            <a:endParaRPr lang="en-US" i="1"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Section 3.2: “Type of Business Ownership.” In BizTech or pg. 247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a:lstStyle/>
          <a:p>
            <a:pPr>
              <a:lnSpc>
                <a:spcPct val="90000"/>
              </a:lnSpc>
            </a:pPr>
            <a:r>
              <a:rPr lang="en-US" b="1" i="1" u="sng" smtClean="0">
                <a:latin typeface="Arial" charset="0"/>
                <a:ea typeface="ＭＳ Ｐゴシック"/>
                <a:cs typeface="Arial" charset="0"/>
              </a:rPr>
              <a:t>Student Notes:</a:t>
            </a:r>
          </a:p>
          <a:p>
            <a:pPr>
              <a:lnSpc>
                <a:spcPct val="90000"/>
              </a:lnSpc>
              <a:buFontTx/>
              <a:buChar char="•"/>
            </a:pPr>
            <a:r>
              <a:rPr lang="en-US" smtClean="0">
                <a:latin typeface="Arial" charset="0"/>
                <a:ea typeface="ＭＳ Ｐゴシック"/>
                <a:cs typeface="Arial" charset="0"/>
              </a:rPr>
              <a:t> Chapters 1 (pgs. 4-21), 2 (pgs. 26-45), and 4 (pgs. 74-97) deal with the characteristics of an entrepreneur and specific knowledge and skills required by entrepreneurs.</a:t>
            </a:r>
          </a:p>
          <a:p>
            <a:pPr>
              <a:lnSpc>
                <a:spcPct val="90000"/>
              </a:lnSpc>
              <a:buFontTx/>
              <a:buChar char="•"/>
            </a:pPr>
            <a:r>
              <a:rPr lang="en-US" smtClean="0">
                <a:latin typeface="Arial" charset="0"/>
                <a:ea typeface="ＭＳ Ｐゴシック"/>
                <a:cs typeface="Arial" charset="0"/>
              </a:rPr>
              <a:t> For qualifications, consider what you are passionate about and what unique knowledge you may possess. Assess not only your own skills, but those of your network of friends and family.</a:t>
            </a:r>
          </a:p>
          <a:p>
            <a:pPr>
              <a:lnSpc>
                <a:spcPct val="90000"/>
              </a:lnSpc>
            </a:pPr>
            <a:endParaRPr lang="en-US" smtClean="0">
              <a:latin typeface="Arial" charset="0"/>
              <a:ea typeface="ＭＳ Ｐゴシック"/>
              <a:cs typeface="Arial" charset="0"/>
            </a:endParaRPr>
          </a:p>
          <a:p>
            <a:pPr>
              <a:lnSpc>
                <a:spcPct val="90000"/>
              </a:lnSpc>
            </a:pPr>
            <a:r>
              <a:rPr lang="en-US" i="1" smtClean="0">
                <a:latin typeface="Arial" charset="0"/>
                <a:ea typeface="ＭＳ Ｐゴシック"/>
                <a:cs typeface="Arial" charset="0"/>
              </a:rPr>
              <a:t>Assessments</a:t>
            </a:r>
          </a:p>
          <a:p>
            <a:pPr>
              <a:lnSpc>
                <a:spcPct val="90000"/>
              </a:lnSpc>
              <a:buFontTx/>
              <a:buChar char="•"/>
            </a:pPr>
            <a:r>
              <a:rPr lang="en-US" smtClean="0">
                <a:latin typeface="Arial" charset="0"/>
                <a:ea typeface="ＭＳ Ｐゴシック"/>
                <a:cs typeface="Arial" charset="0"/>
              </a:rPr>
              <a:t> Section 4.1: “Communicating in Business.” In BizTech or pgs. 248-250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 </a:t>
            </a:r>
            <a:endParaRPr lang="en-US" i="1" smtClean="0">
              <a:latin typeface="Arial" charset="0"/>
              <a:ea typeface="ＭＳ Ｐゴシック"/>
              <a:cs typeface="Arial" charset="0"/>
            </a:endParaRPr>
          </a:p>
          <a:p>
            <a:pPr>
              <a:lnSpc>
                <a:spcPct val="90000"/>
              </a:lnSpc>
              <a:buFontTx/>
              <a:buChar char="•"/>
            </a:pPr>
            <a:r>
              <a:rPr lang="en-US" smtClean="0">
                <a:latin typeface="Arial" charset="0"/>
                <a:ea typeface="ＭＳ Ｐゴシック"/>
                <a:cs typeface="Arial" charset="0"/>
              </a:rPr>
              <a:t> Section 4.2: “Assessment: Negotiating.”  In BizTech or pgs. 252-253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a:normAutofit lnSpcReduction="10000"/>
          </a:bodyPr>
          <a:lstStyle/>
          <a:p>
            <a:pPr>
              <a:lnSpc>
                <a:spcPct val="80000"/>
              </a:lnSpc>
            </a:pPr>
            <a:r>
              <a:rPr lang="en-US" sz="900" b="1" u="sng" dirty="0" smtClean="0">
                <a:latin typeface="Arial" charset="0"/>
                <a:ea typeface="ＭＳ Ｐゴシック"/>
                <a:cs typeface="Arial" charset="0"/>
              </a:rPr>
              <a:t>Student Notes:</a:t>
            </a:r>
          </a:p>
          <a:p>
            <a:pPr>
              <a:lnSpc>
                <a:spcPct val="80000"/>
              </a:lnSpc>
              <a:buFontTx/>
              <a:buChar char="•"/>
            </a:pPr>
            <a:r>
              <a:rPr lang="en-US" sz="900" dirty="0" smtClean="0">
                <a:latin typeface="Arial" charset="0"/>
                <a:ea typeface="ＭＳ Ｐゴシック"/>
                <a:cs typeface="Arial" charset="0"/>
              </a:rPr>
              <a:t> Market research is covered in Section 7.1 (pgs. 167-175).</a:t>
            </a:r>
          </a:p>
          <a:p>
            <a:pPr>
              <a:lnSpc>
                <a:spcPct val="80000"/>
              </a:lnSpc>
            </a:pPr>
            <a:endParaRPr lang="en-US" sz="900" dirty="0" smtClean="0">
              <a:latin typeface="Arial" charset="0"/>
              <a:ea typeface="ＭＳ Ｐゴシック"/>
              <a:cs typeface="Arial" charset="0"/>
            </a:endParaRPr>
          </a:p>
          <a:p>
            <a:pPr>
              <a:lnSpc>
                <a:spcPct val="80000"/>
              </a:lnSpc>
            </a:pPr>
            <a:r>
              <a:rPr lang="en-US" sz="900" i="1" dirty="0" smtClean="0">
                <a:latin typeface="Arial" charset="0"/>
                <a:ea typeface="ＭＳ Ｐゴシック"/>
                <a:cs typeface="Arial" charset="0"/>
              </a:rPr>
              <a:t>Business Plan Exercises</a:t>
            </a:r>
            <a:endParaRPr lang="en-US" sz="900" dirty="0" smtClean="0">
              <a:latin typeface="Arial" charset="0"/>
              <a:ea typeface="ＭＳ Ｐゴシック"/>
              <a:cs typeface="Arial" charset="0"/>
            </a:endParaRPr>
          </a:p>
          <a:p>
            <a:pPr>
              <a:lnSpc>
                <a:spcPct val="80000"/>
              </a:lnSpc>
            </a:pPr>
            <a:r>
              <a:rPr lang="en-US" sz="900" dirty="0" smtClean="0">
                <a:latin typeface="Arial" charset="0"/>
                <a:ea typeface="ＭＳ Ｐゴシック"/>
                <a:cs typeface="Arial" charset="0"/>
              </a:rPr>
              <a:t>This slide relates to the following business plan exercises:</a:t>
            </a:r>
            <a:endParaRPr lang="en-US" sz="900" i="1" dirty="0" smtClean="0">
              <a:latin typeface="Arial" charset="0"/>
              <a:ea typeface="ＭＳ Ｐゴシック"/>
              <a:cs typeface="Arial" charset="0"/>
            </a:endParaRPr>
          </a:p>
          <a:p>
            <a:pPr>
              <a:lnSpc>
                <a:spcPct val="80000"/>
              </a:lnSpc>
              <a:buFontTx/>
              <a:buChar char="•"/>
            </a:pPr>
            <a:r>
              <a:rPr lang="en-US" sz="900" dirty="0" smtClean="0">
                <a:latin typeface="Arial" charset="0"/>
                <a:ea typeface="ＭＳ Ｐゴシック"/>
                <a:cs typeface="Arial" charset="0"/>
              </a:rPr>
              <a:t> Section 7.1: “Market Research.” In </a:t>
            </a:r>
            <a:r>
              <a:rPr lang="en-US" sz="900" dirty="0" err="1" smtClean="0">
                <a:latin typeface="Arial" charset="0"/>
                <a:ea typeface="ＭＳ Ｐゴシック"/>
                <a:cs typeface="Arial" charset="0"/>
              </a:rPr>
              <a:t>BizTech</a:t>
            </a:r>
            <a:r>
              <a:rPr lang="en-US" sz="900" dirty="0" smtClean="0">
                <a:latin typeface="Arial" charset="0"/>
                <a:ea typeface="ＭＳ Ｐゴシック"/>
                <a:cs typeface="Arial" charset="0"/>
              </a:rPr>
              <a:t> or pgs. 267-269 in the </a:t>
            </a:r>
            <a:r>
              <a:rPr lang="en-US" sz="900" i="1" dirty="0" smtClean="0">
                <a:latin typeface="Arial" charset="0"/>
                <a:ea typeface="ＭＳ Ｐゴシック"/>
                <a:cs typeface="Arial" charset="0"/>
              </a:rPr>
              <a:t>Business Plan Project (Student Activity Workbook)</a:t>
            </a:r>
            <a:r>
              <a:rPr lang="en-US" sz="900" dirty="0" smtClean="0">
                <a:latin typeface="Arial" charset="0"/>
                <a:ea typeface="ＭＳ Ｐゴシック"/>
                <a:cs typeface="Arial" charset="0"/>
              </a:rPr>
              <a:t>.</a:t>
            </a:r>
          </a:p>
          <a:p>
            <a:pPr>
              <a:lnSpc>
                <a:spcPct val="80000"/>
              </a:lnSpc>
              <a:buFontTx/>
              <a:buChar char="•"/>
            </a:pPr>
            <a:endParaRPr lang="en-US" sz="900" dirty="0" smtClean="0">
              <a:latin typeface="Arial" charset="0"/>
              <a:ea typeface="ＭＳ Ｐゴシック"/>
              <a:cs typeface="Arial" charset="0"/>
            </a:endParaRPr>
          </a:p>
          <a:p>
            <a:pPr>
              <a:lnSpc>
                <a:spcPct val="80000"/>
              </a:lnSpc>
            </a:pPr>
            <a:r>
              <a:rPr lang="en-US" sz="900" i="1" dirty="0" smtClean="0">
                <a:latin typeface="Arial" charset="0"/>
                <a:ea typeface="ＭＳ Ｐゴシック"/>
                <a:cs typeface="Arial" charset="0"/>
              </a:rPr>
              <a:t>Online Sources of Marketing Information</a:t>
            </a:r>
          </a:p>
          <a:p>
            <a:pPr>
              <a:lnSpc>
                <a:spcPct val="80000"/>
              </a:lnSpc>
              <a:buFontTx/>
              <a:buChar char="•"/>
            </a:pPr>
            <a:r>
              <a:rPr lang="en-US" sz="900" dirty="0" smtClean="0">
                <a:latin typeface="Arial" charset="0"/>
                <a:ea typeface="ＭＳ Ｐゴシック"/>
                <a:cs typeface="Arial" charset="0"/>
              </a:rPr>
              <a:t> www.bizstats.org – For information on specific industries (such as average sales, average Return on Sales, etc.)</a:t>
            </a:r>
          </a:p>
          <a:p>
            <a:pPr>
              <a:lnSpc>
                <a:spcPct val="80000"/>
              </a:lnSpc>
              <a:buFontTx/>
              <a:buChar char="•"/>
            </a:pPr>
            <a:r>
              <a:rPr lang="en-US" sz="900" dirty="0" smtClean="0">
                <a:latin typeface="Arial" charset="0"/>
                <a:ea typeface="ＭＳ Ｐゴシック"/>
                <a:cs typeface="Arial" charset="0"/>
              </a:rPr>
              <a:t> www.zipskinny.com – Provides a detailed profile of a market by ZIP code</a:t>
            </a:r>
          </a:p>
          <a:p>
            <a:pPr>
              <a:lnSpc>
                <a:spcPct val="80000"/>
              </a:lnSpc>
              <a:buFontTx/>
              <a:buChar char="•"/>
            </a:pPr>
            <a:r>
              <a:rPr lang="en-US" sz="900" dirty="0" smtClean="0">
                <a:latin typeface="Arial" charset="0"/>
                <a:ea typeface="ＭＳ Ｐゴシック"/>
                <a:cs typeface="Arial" charset="0"/>
              </a:rPr>
              <a:t> www.chamber of commerce.com – Local demographic info and business support services</a:t>
            </a:r>
          </a:p>
          <a:p>
            <a:pPr>
              <a:lnSpc>
                <a:spcPct val="80000"/>
              </a:lnSpc>
              <a:buFontTx/>
              <a:buChar char="•"/>
            </a:pPr>
            <a:r>
              <a:rPr lang="en-US" sz="900" dirty="0" smtClean="0">
                <a:latin typeface="Arial" charset="0"/>
                <a:ea typeface="ＭＳ Ｐゴシック"/>
                <a:cs typeface="Arial" charset="0"/>
              </a:rPr>
              <a:t> www.census.gov – Click “American Fact Finder” for search options.</a:t>
            </a:r>
          </a:p>
          <a:p>
            <a:pPr>
              <a:lnSpc>
                <a:spcPct val="80000"/>
              </a:lnSpc>
              <a:buFontTx/>
              <a:buChar char="•"/>
            </a:pPr>
            <a:r>
              <a:rPr lang="en-US" sz="900" dirty="0" smtClean="0">
                <a:latin typeface="Arial" charset="0"/>
                <a:ea typeface="ＭＳ Ｐゴシック"/>
                <a:cs typeface="Arial" charset="0"/>
              </a:rPr>
              <a:t> www.claritas.com – Focuses on market segmentation.</a:t>
            </a:r>
          </a:p>
          <a:p>
            <a:pPr>
              <a:lnSpc>
                <a:spcPct val="80000"/>
              </a:lnSpc>
            </a:pPr>
            <a:endParaRPr lang="en-US" sz="900" i="1" dirty="0" smtClean="0">
              <a:latin typeface="Arial" charset="0"/>
              <a:ea typeface="ＭＳ Ｐゴシック"/>
              <a:cs typeface="Arial" charset="0"/>
            </a:endParaRPr>
          </a:p>
          <a:p>
            <a:pPr>
              <a:lnSpc>
                <a:spcPct val="80000"/>
              </a:lnSpc>
            </a:pPr>
            <a:r>
              <a:rPr lang="en-US" sz="900" i="1" dirty="0" smtClean="0">
                <a:latin typeface="Arial" charset="0"/>
                <a:ea typeface="ＭＳ Ｐゴシック"/>
                <a:cs typeface="Arial" charset="0"/>
              </a:rPr>
              <a:t>Calculating the Target Market</a:t>
            </a:r>
          </a:p>
          <a:p>
            <a:pPr>
              <a:lnSpc>
                <a:spcPct val="80000"/>
              </a:lnSpc>
              <a:buFontTx/>
              <a:buChar char="•"/>
            </a:pPr>
            <a:r>
              <a:rPr lang="en-US" sz="900" dirty="0" smtClean="0">
                <a:latin typeface="Arial" charset="0"/>
                <a:ea typeface="ＭＳ Ｐゴシック"/>
                <a:cs typeface="Arial" charset="0"/>
              </a:rPr>
              <a:t> Multiply the Total Population by the percentage of the population with the characteristics of the target market (age, gender, average household income, etc.). </a:t>
            </a:r>
          </a:p>
          <a:p>
            <a:pPr>
              <a:lnSpc>
                <a:spcPct val="80000"/>
              </a:lnSpc>
            </a:pPr>
            <a:endParaRPr lang="en-US" sz="900" i="1" dirty="0" smtClean="0">
              <a:latin typeface="Arial" charset="0"/>
              <a:ea typeface="ＭＳ Ｐゴシック"/>
              <a:cs typeface="Arial" charset="0"/>
            </a:endParaRPr>
          </a:p>
          <a:p>
            <a:pPr>
              <a:lnSpc>
                <a:spcPct val="80000"/>
              </a:lnSpc>
            </a:pPr>
            <a:r>
              <a:rPr lang="en-US" sz="900" i="1" dirty="0" smtClean="0">
                <a:latin typeface="Arial" charset="0"/>
                <a:ea typeface="ＭＳ Ｐゴシック"/>
                <a:cs typeface="Arial" charset="0"/>
              </a:rPr>
              <a:t>Calculating the Potential Market Size</a:t>
            </a:r>
          </a:p>
          <a:p>
            <a:pPr>
              <a:lnSpc>
                <a:spcPct val="80000"/>
              </a:lnSpc>
              <a:buFontTx/>
              <a:buChar char="•"/>
            </a:pPr>
            <a:r>
              <a:rPr lang="en-US" sz="900" dirty="0" smtClean="0">
                <a:latin typeface="Arial" charset="0"/>
                <a:ea typeface="ＭＳ Ｐゴシック"/>
                <a:cs typeface="Arial" charset="0"/>
              </a:rPr>
              <a:t> Research a sample of your target market to see what percentage would be willing to try your product or service. Multiply the Target Market by the percentage who would be willing to try your product/service. </a:t>
            </a:r>
            <a:endParaRPr lang="en-US" sz="900" i="1" dirty="0" smtClean="0">
              <a:latin typeface="Arial" charset="0"/>
              <a:ea typeface="ＭＳ Ｐゴシック"/>
              <a:cs typeface="Arial" charset="0"/>
            </a:endParaRPr>
          </a:p>
          <a:p>
            <a:pPr>
              <a:lnSpc>
                <a:spcPct val="80000"/>
              </a:lnSpc>
            </a:pPr>
            <a:endParaRPr lang="en-US" sz="900" i="1" dirty="0" smtClean="0">
              <a:latin typeface="Arial" charset="0"/>
              <a:ea typeface="ＭＳ Ｐゴシック"/>
              <a:cs typeface="Arial" charset="0"/>
            </a:endParaRPr>
          </a:p>
          <a:p>
            <a:pPr>
              <a:lnSpc>
                <a:spcPct val="80000"/>
              </a:lnSpc>
            </a:pPr>
            <a:r>
              <a:rPr lang="en-US" sz="900" i="1" dirty="0" smtClean="0">
                <a:latin typeface="Arial" charset="0"/>
                <a:ea typeface="ＭＳ Ｐゴシック"/>
                <a:cs typeface="Arial" charset="0"/>
              </a:rPr>
              <a:t>Multiple Markets</a:t>
            </a:r>
            <a:endParaRPr lang="en-US" sz="900" dirty="0" smtClean="0">
              <a:latin typeface="Arial" charset="0"/>
              <a:ea typeface="ＭＳ Ｐゴシック"/>
              <a:cs typeface="Arial" charset="0"/>
            </a:endParaRPr>
          </a:p>
          <a:p>
            <a:pPr>
              <a:lnSpc>
                <a:spcPct val="80000"/>
              </a:lnSpc>
              <a:buFontTx/>
              <a:buChar char="•"/>
            </a:pPr>
            <a:r>
              <a:rPr lang="en-US" sz="900" dirty="0" smtClean="0">
                <a:latin typeface="Arial" charset="0"/>
                <a:ea typeface="ＭＳ Ｐゴシック"/>
                <a:cs typeface="Arial" charset="0"/>
              </a:rPr>
              <a:t> This slide analyzes one market, but a business can have multiple markets. For the purposes of this business plan, use this slide to analyze </a:t>
            </a:r>
            <a:r>
              <a:rPr lang="en-US" sz="900" i="1" dirty="0" smtClean="0">
                <a:latin typeface="Arial" charset="0"/>
                <a:ea typeface="ＭＳ Ｐゴシック"/>
                <a:cs typeface="Arial" charset="0"/>
              </a:rPr>
              <a:t>only</a:t>
            </a:r>
            <a:r>
              <a:rPr lang="en-US" sz="900" dirty="0" smtClean="0">
                <a:latin typeface="Arial" charset="0"/>
                <a:ea typeface="ＭＳ Ｐゴシック"/>
                <a:cs typeface="Arial" charset="0"/>
              </a:rPr>
              <a:t> the primary market.  </a:t>
            </a:r>
          </a:p>
          <a:p>
            <a:pPr>
              <a:lnSpc>
                <a:spcPct val="80000"/>
              </a:lnSpc>
            </a:pPr>
            <a:endParaRPr lang="en-US" sz="900" i="1" dirty="0" smtClean="0">
              <a:latin typeface="Arial" charset="0"/>
              <a:ea typeface="ＭＳ Ｐゴシック"/>
              <a:cs typeface="Arial" charset="0"/>
            </a:endParaRPr>
          </a:p>
          <a:p>
            <a:pPr>
              <a:lnSpc>
                <a:spcPct val="80000"/>
              </a:lnSpc>
            </a:pPr>
            <a:r>
              <a:rPr lang="en-US" sz="900" i="1" dirty="0" smtClean="0">
                <a:latin typeface="Arial" charset="0"/>
                <a:ea typeface="ＭＳ Ｐゴシック"/>
                <a:cs typeface="Arial" charset="0"/>
              </a:rPr>
              <a:t>Period of Time</a:t>
            </a:r>
            <a:endParaRPr lang="en-US" sz="900" dirty="0" smtClean="0">
              <a:latin typeface="Arial" charset="0"/>
              <a:ea typeface="ＭＳ Ｐゴシック"/>
              <a:cs typeface="Arial" charset="0"/>
            </a:endParaRPr>
          </a:p>
          <a:p>
            <a:pPr>
              <a:lnSpc>
                <a:spcPct val="80000"/>
              </a:lnSpc>
              <a:buFontTx/>
              <a:buChar char="•"/>
            </a:pPr>
            <a:r>
              <a:rPr lang="en-US" sz="900" dirty="0" smtClean="0">
                <a:latin typeface="Arial" charset="0"/>
                <a:ea typeface="ＭＳ Ｐゴシック"/>
                <a:cs typeface="Arial" charset="0"/>
              </a:rPr>
              <a:t> In the course of the five years covered by a typical Business Plan, a business’s market can change. For the purposes of this business plan, use this slide to analyze your market for the first year </a:t>
            </a:r>
            <a:r>
              <a:rPr lang="en-US" sz="900" i="1" dirty="0" smtClean="0">
                <a:latin typeface="Arial" charset="0"/>
                <a:ea typeface="ＭＳ Ｐゴシック"/>
                <a:cs typeface="Arial" charset="0"/>
              </a:rPr>
              <a:t>only.</a:t>
            </a:r>
            <a:endParaRPr lang="en-US" sz="900" dirty="0" smtClean="0">
              <a:latin typeface="Arial" charset="0"/>
              <a:ea typeface="ＭＳ Ｐゴシック"/>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a:lstStyle/>
          <a:p>
            <a:pPr>
              <a:lnSpc>
                <a:spcPct val="80000"/>
              </a:lnSpc>
            </a:pPr>
            <a:r>
              <a:rPr lang="en-US" b="1" u="sng" smtClean="0">
                <a:latin typeface="Arial" charset="0"/>
                <a:ea typeface="ＭＳ Ｐゴシック"/>
                <a:cs typeface="Arial" charset="0"/>
              </a:rPr>
              <a:t>Student Notes:</a:t>
            </a:r>
          </a:p>
          <a:p>
            <a:pPr>
              <a:lnSpc>
                <a:spcPct val="80000"/>
              </a:lnSpc>
              <a:buFontTx/>
              <a:buChar char="•"/>
            </a:pPr>
            <a:r>
              <a:rPr lang="en-US" smtClean="0">
                <a:latin typeface="Arial" charset="0"/>
                <a:ea typeface="ＭＳ Ｐゴシック"/>
                <a:cs typeface="Arial" charset="0"/>
              </a:rPr>
              <a:t> Targeting your market is covered in Section 7.1 (pgs. 170-171).</a:t>
            </a:r>
          </a:p>
          <a:p>
            <a:pPr>
              <a:lnSpc>
                <a:spcPct val="80000"/>
              </a:lnSpc>
              <a:buFontTx/>
              <a:buChar char="•"/>
            </a:pPr>
            <a:r>
              <a:rPr lang="en-US" smtClean="0">
                <a:latin typeface="Arial" charset="0"/>
                <a:ea typeface="ＭＳ Ｐゴシック"/>
                <a:cs typeface="Arial" charset="0"/>
              </a:rPr>
              <a:t> The more detail, the better!</a:t>
            </a:r>
          </a:p>
          <a:p>
            <a:pPr>
              <a:lnSpc>
                <a:spcPct val="80000"/>
              </a:lnSpc>
              <a:buFontTx/>
              <a:buChar char="•"/>
            </a:pPr>
            <a:r>
              <a:rPr lang="en-US" smtClean="0">
                <a:latin typeface="Arial" charset="0"/>
                <a:ea typeface="ＭＳ Ｐゴシック"/>
                <a:cs typeface="Arial" charset="0"/>
              </a:rPr>
              <a:t> Demographics and geographics help communicate who will buy. Sources for demographic and geographic data were shown on the previous slide, “Market Analysis.”</a:t>
            </a:r>
          </a:p>
          <a:p>
            <a:pPr>
              <a:lnSpc>
                <a:spcPct val="80000"/>
              </a:lnSpc>
              <a:buFontTx/>
              <a:buChar char="•"/>
            </a:pPr>
            <a:r>
              <a:rPr lang="en-US" smtClean="0">
                <a:latin typeface="Arial" charset="0"/>
                <a:ea typeface="ＭＳ Ｐゴシック"/>
                <a:cs typeface="Arial" charset="0"/>
              </a:rPr>
              <a:t> Psychographics communicate what makes your target market want to buy.</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Multiple Market Segments</a:t>
            </a:r>
            <a:endParaRPr lang="en-US"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Often a product or service will be sold to more than one target market segment. For the purposes of this business plan, use only your </a:t>
            </a:r>
            <a:r>
              <a:rPr lang="en-US" i="1" smtClean="0">
                <a:latin typeface="Arial" charset="0"/>
                <a:ea typeface="ＭＳ Ｐゴシック"/>
                <a:cs typeface="Arial" charset="0"/>
              </a:rPr>
              <a:t>primary</a:t>
            </a:r>
            <a:r>
              <a:rPr lang="en-US" smtClean="0">
                <a:latin typeface="Arial" charset="0"/>
                <a:ea typeface="ＭＳ Ｐゴシック"/>
                <a:cs typeface="Arial" charset="0"/>
              </a:rPr>
              <a:t> target market.</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Conducting Surveys </a:t>
            </a:r>
          </a:p>
          <a:p>
            <a:pPr>
              <a:lnSpc>
                <a:spcPct val="80000"/>
              </a:lnSpc>
              <a:buFontTx/>
              <a:buChar char="•"/>
            </a:pPr>
            <a:r>
              <a:rPr lang="en-US" smtClean="0">
                <a:latin typeface="Arial" charset="0"/>
                <a:ea typeface="ＭＳ Ｐゴシック"/>
                <a:cs typeface="Arial" charset="0"/>
              </a:rPr>
              <a:t> You can conduct primary research, such as a written or web-based survey (www.surveymonkey.com), to learn more about your customer’s purchasing behavior. The article, “How Marketing Plans Work,” lists sample questions you can ask to gain psychographic information from customers. It’s available at:</a:t>
            </a:r>
          </a:p>
          <a:p>
            <a:pPr>
              <a:lnSpc>
                <a:spcPct val="80000"/>
              </a:lnSpc>
            </a:pPr>
            <a:r>
              <a:rPr lang="en-US" smtClean="0">
                <a:latin typeface="Arial" charset="0"/>
                <a:ea typeface="ＭＳ Ｐゴシック"/>
                <a:cs typeface="Arial" charset="0"/>
              </a:rPr>
              <a:t>http://money.howstuffworks.com/marketing-plan14.htm.</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Psychographic Data</a:t>
            </a:r>
          </a:p>
          <a:p>
            <a:pPr>
              <a:lnSpc>
                <a:spcPct val="80000"/>
              </a:lnSpc>
            </a:pPr>
            <a:r>
              <a:rPr lang="en-US" smtClean="0">
                <a:latin typeface="Arial" charset="0"/>
                <a:ea typeface="ＭＳ Ｐゴシック"/>
                <a:cs typeface="Arial" charset="0"/>
              </a:rPr>
              <a:t>Other sources of psychographic data:</a:t>
            </a:r>
          </a:p>
          <a:p>
            <a:pPr>
              <a:lnSpc>
                <a:spcPct val="80000"/>
              </a:lnSpc>
              <a:buFontTx/>
              <a:buChar char="•"/>
            </a:pPr>
            <a:r>
              <a:rPr lang="en-US" smtClean="0">
                <a:latin typeface="Arial" charset="0"/>
                <a:ea typeface="ＭＳ Ｐゴシック"/>
                <a:cs typeface="Arial" charset="0"/>
              </a:rPr>
              <a:t> www.quirks.com/topics/psychographic.aspx</a:t>
            </a:r>
          </a:p>
          <a:p>
            <a:pPr>
              <a:lnSpc>
                <a:spcPct val="80000"/>
              </a:lnSpc>
              <a:buFontTx/>
              <a:buChar char="•"/>
            </a:pPr>
            <a:r>
              <a:rPr lang="en-US" smtClean="0">
                <a:latin typeface="Arial" charset="0"/>
                <a:ea typeface="ＭＳ Ｐゴシック"/>
                <a:cs typeface="Arial" charset="0"/>
              </a:rPr>
              <a:t> www.magportal.com/cgi/search.cgi?Q=psychographic+studies&amp;s=0&amp;c=30&amp;x=31&amp;y=7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a:lstStyle/>
          <a:p>
            <a:pPr>
              <a:lnSpc>
                <a:spcPct val="80000"/>
              </a:lnSpc>
            </a:pPr>
            <a:r>
              <a:rPr lang="en-US" b="1" u="sng" smtClean="0">
                <a:latin typeface="Arial" charset="0"/>
                <a:ea typeface="ＭＳ Ｐゴシック"/>
                <a:cs typeface="Arial" charset="0"/>
              </a:rPr>
              <a:t>Student Notes:</a:t>
            </a:r>
          </a:p>
          <a:p>
            <a:pPr>
              <a:lnSpc>
                <a:spcPct val="80000"/>
              </a:lnSpc>
              <a:buFontTx/>
              <a:buChar char="•"/>
            </a:pPr>
            <a:r>
              <a:rPr lang="en-US" smtClean="0">
                <a:latin typeface="Arial" charset="0"/>
                <a:ea typeface="ＭＳ Ｐゴシック"/>
                <a:cs typeface="Arial" charset="0"/>
              </a:rPr>
              <a:t> Targeting your market is covered in Section 7.2 (pgs. 177-186). </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Business Plan Exercises</a:t>
            </a:r>
            <a:endParaRPr lang="en-US" smtClean="0">
              <a:latin typeface="Arial" charset="0"/>
              <a:ea typeface="ＭＳ Ｐゴシック"/>
              <a:cs typeface="Arial" charset="0"/>
            </a:endParaRPr>
          </a:p>
          <a:p>
            <a:pPr>
              <a:lnSpc>
                <a:spcPct val="80000"/>
              </a:lnSpc>
            </a:pPr>
            <a:r>
              <a:rPr lang="en-US" smtClean="0">
                <a:latin typeface="Arial" charset="0"/>
                <a:ea typeface="ＭＳ Ｐゴシック"/>
                <a:cs typeface="Arial" charset="0"/>
              </a:rPr>
              <a:t>This slide relates to the following business plan exercises:</a:t>
            </a:r>
            <a:endParaRPr lang="en-US" i="1"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Section 7.2: “Competition” and “Competitive Advantage.” In BizTech or pgs. 270-273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Greatest Strength/Greatest Weakness</a:t>
            </a:r>
          </a:p>
          <a:p>
            <a:pPr>
              <a:lnSpc>
                <a:spcPct val="80000"/>
              </a:lnSpc>
              <a:buFontTx/>
              <a:buChar char="•"/>
            </a:pPr>
            <a:r>
              <a:rPr lang="en-US" smtClean="0">
                <a:latin typeface="Arial" charset="0"/>
                <a:ea typeface="ＭＳ Ｐゴシック"/>
                <a:cs typeface="Arial" charset="0"/>
              </a:rPr>
              <a:t> In relation to your business, what is your major competitor’s the greatest strength? Greatest weakness?</a:t>
            </a:r>
          </a:p>
          <a:p>
            <a:pPr>
              <a:lnSpc>
                <a:spcPct val="80000"/>
              </a:lnSpc>
              <a:buFontTx/>
              <a:buChar char="•"/>
            </a:pPr>
            <a:r>
              <a:rPr lang="en-US" smtClean="0">
                <a:latin typeface="Arial" charset="0"/>
                <a:ea typeface="ＭＳ Ｐゴシック"/>
                <a:cs typeface="Arial" charset="0"/>
              </a:rPr>
              <a:t> Your competitive advantage should be positioned to exploit a competitor’s weakness or a consumer need/want being neglected by other competitors. It may include strategy the competition can’t duplicate very easily. It should be sustainable competitive advantage that goes beyond price.</a:t>
            </a:r>
          </a:p>
          <a:p>
            <a:pPr>
              <a:lnSpc>
                <a:spcPct val="80000"/>
              </a:lnSpc>
            </a:pPr>
            <a:endParaRPr lang="en-US"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Possible Research Site</a:t>
            </a:r>
          </a:p>
          <a:p>
            <a:pPr>
              <a:lnSpc>
                <a:spcPct val="80000"/>
              </a:lnSpc>
              <a:buFontTx/>
              <a:buChar char="•"/>
            </a:pPr>
            <a:r>
              <a:rPr lang="en-US" smtClean="0">
                <a:latin typeface="Arial" charset="0"/>
                <a:ea typeface="ＭＳ Ｐゴシック"/>
                <a:cs typeface="Arial" charset="0"/>
              </a:rPr>
              <a:t> http://finance.yahoo.com – Provides information regarding major companies in various industries, as well as general industry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a:lstStyle/>
          <a:p>
            <a:pPr>
              <a:lnSpc>
                <a:spcPct val="80000"/>
              </a:lnSpc>
            </a:pPr>
            <a:r>
              <a:rPr lang="en-US" b="1" u="sng" smtClean="0">
                <a:latin typeface="Arial" charset="0"/>
                <a:ea typeface="ＭＳ Ｐゴシック"/>
                <a:cs typeface="Arial" charset="0"/>
              </a:rPr>
              <a:t>Student Notes:</a:t>
            </a:r>
          </a:p>
          <a:p>
            <a:pPr>
              <a:lnSpc>
                <a:spcPct val="80000"/>
              </a:lnSpc>
              <a:buFontTx/>
              <a:buChar char="•"/>
            </a:pPr>
            <a:r>
              <a:rPr lang="en-US" smtClean="0">
                <a:latin typeface="Arial" charset="0"/>
                <a:ea typeface="ＭＳ Ｐゴシック"/>
                <a:cs typeface="Arial" charset="0"/>
              </a:rPr>
              <a:t> How to develop your marketing mix is covered in Section 8.1 (pgs. 211-222). </a:t>
            </a:r>
          </a:p>
          <a:p>
            <a:pPr>
              <a:lnSpc>
                <a:spcPct val="80000"/>
              </a:lnSpc>
            </a:pPr>
            <a:endParaRPr lang="en-US" i="1"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Business Plan Exercises</a:t>
            </a:r>
            <a:endParaRPr lang="en-US" smtClean="0">
              <a:latin typeface="Arial" charset="0"/>
              <a:ea typeface="ＭＳ Ｐゴシック"/>
              <a:cs typeface="Arial" charset="0"/>
            </a:endParaRPr>
          </a:p>
          <a:p>
            <a:pPr>
              <a:lnSpc>
                <a:spcPct val="80000"/>
              </a:lnSpc>
            </a:pPr>
            <a:r>
              <a:rPr lang="en-US" smtClean="0">
                <a:latin typeface="Arial" charset="0"/>
                <a:ea typeface="ＭＳ Ｐゴシック"/>
                <a:cs typeface="Arial" charset="0"/>
              </a:rPr>
              <a:t>This slide relates to the following business plan exercises:</a:t>
            </a:r>
            <a:endParaRPr lang="en-US" i="1" smtClean="0">
              <a:latin typeface="Arial" charset="0"/>
              <a:ea typeface="ＭＳ Ｐゴシック"/>
              <a:cs typeface="Arial" charset="0"/>
            </a:endParaRPr>
          </a:p>
          <a:p>
            <a:pPr>
              <a:lnSpc>
                <a:spcPct val="80000"/>
              </a:lnSpc>
              <a:buFontTx/>
              <a:buChar char="•"/>
            </a:pPr>
            <a:r>
              <a:rPr lang="en-US" smtClean="0">
                <a:latin typeface="Arial" charset="0"/>
                <a:ea typeface="ＭＳ Ｐゴシック"/>
                <a:cs typeface="Arial" charset="0"/>
              </a:rPr>
              <a:t> Section 8.1: “Marketing Plan” and “Pricing Strategy.” In BizTech or pgs. 274-280 in the </a:t>
            </a:r>
            <a:r>
              <a:rPr lang="en-US" i="1" smtClean="0">
                <a:latin typeface="Arial" charset="0"/>
                <a:ea typeface="ＭＳ Ｐゴシック"/>
                <a:cs typeface="Arial" charset="0"/>
              </a:rPr>
              <a:t>Business Plan Project (Student Activity Workbook)</a:t>
            </a:r>
            <a:r>
              <a:rPr lang="en-US" smtClean="0">
                <a:latin typeface="Arial" charset="0"/>
                <a:ea typeface="ＭＳ Ｐゴシック"/>
                <a:cs typeface="Arial" charset="0"/>
              </a:rPr>
              <a:t>.</a:t>
            </a:r>
          </a:p>
          <a:p>
            <a:pPr>
              <a:lnSpc>
                <a:spcPct val="80000"/>
              </a:lnSpc>
            </a:pPr>
            <a:endParaRPr lang="en-US" i="1" smtClean="0">
              <a:latin typeface="Arial" charset="0"/>
              <a:ea typeface="ＭＳ Ｐゴシック"/>
              <a:cs typeface="Arial" charset="0"/>
            </a:endParaRPr>
          </a:p>
          <a:p>
            <a:pPr>
              <a:lnSpc>
                <a:spcPct val="80000"/>
              </a:lnSpc>
            </a:pPr>
            <a:r>
              <a:rPr lang="en-US" i="1" smtClean="0">
                <a:latin typeface="Arial" charset="0"/>
                <a:ea typeface="ＭＳ Ｐゴシック"/>
                <a:cs typeface="Arial" charset="0"/>
              </a:rPr>
              <a:t>5 Ps</a:t>
            </a:r>
          </a:p>
          <a:p>
            <a:pPr>
              <a:lnSpc>
                <a:spcPct val="80000"/>
              </a:lnSpc>
            </a:pPr>
            <a:r>
              <a:rPr lang="en-US" smtClean="0">
                <a:latin typeface="Arial" charset="0"/>
                <a:ea typeface="ＭＳ Ｐゴシック"/>
                <a:cs typeface="Arial" charset="0"/>
              </a:rPr>
              <a:t>This slide allows you to explain the rationale for each of your 5 Ps. There will be room for further explanation. Don’t put all your thoughts on this slide. Use it to highlight key words.</a:t>
            </a:r>
          </a:p>
          <a:p>
            <a:pPr>
              <a:lnSpc>
                <a:spcPct val="80000"/>
              </a:lnSpc>
              <a:buFontTx/>
              <a:buChar char="•"/>
            </a:pPr>
            <a:r>
              <a:rPr lang="en-US" smtClean="0">
                <a:latin typeface="Arial" charset="0"/>
                <a:ea typeface="ＭＳ Ｐゴシック"/>
                <a:cs typeface="Arial" charset="0"/>
              </a:rPr>
              <a:t> </a:t>
            </a:r>
            <a:r>
              <a:rPr lang="en-US" u="sng" smtClean="0">
                <a:latin typeface="Arial" charset="0"/>
                <a:ea typeface="ＭＳ Ｐゴシック"/>
                <a:cs typeface="Arial" charset="0"/>
              </a:rPr>
              <a:t>People</a:t>
            </a:r>
            <a:r>
              <a:rPr lang="en-US" smtClean="0">
                <a:latin typeface="Arial" charset="0"/>
                <a:ea typeface="ＭＳ Ｐゴシック"/>
                <a:cs typeface="Arial" charset="0"/>
              </a:rPr>
              <a:t>: Explain who your business serves and what employees are required to carry out the marketing plan. (Example: “Customers: Students using phones. Marketing employees: People who can know the student phone market.”)</a:t>
            </a:r>
          </a:p>
          <a:p>
            <a:pPr>
              <a:lnSpc>
                <a:spcPct val="80000"/>
              </a:lnSpc>
              <a:buFontTx/>
              <a:buChar char="•"/>
            </a:pPr>
            <a:r>
              <a:rPr lang="en-US" smtClean="0">
                <a:latin typeface="Arial" charset="0"/>
                <a:ea typeface="ＭＳ Ｐゴシック"/>
                <a:cs typeface="Arial" charset="0"/>
              </a:rPr>
              <a:t> </a:t>
            </a:r>
            <a:r>
              <a:rPr lang="en-US" u="sng" smtClean="0">
                <a:latin typeface="Arial" charset="0"/>
                <a:ea typeface="ＭＳ Ｐゴシック"/>
                <a:cs typeface="Arial" charset="0"/>
              </a:rPr>
              <a:t>Product</a:t>
            </a:r>
            <a:r>
              <a:rPr lang="en-US" smtClean="0">
                <a:latin typeface="Arial" charset="0"/>
                <a:ea typeface="ＭＳ Ｐゴシック"/>
                <a:cs typeface="Arial" charset="0"/>
              </a:rPr>
              <a:t>: Explain the major benefit of your product or service. (Example: “T-shirts with Velcro pockets. No more broken phones!”)</a:t>
            </a:r>
          </a:p>
          <a:p>
            <a:pPr>
              <a:lnSpc>
                <a:spcPct val="80000"/>
              </a:lnSpc>
              <a:buFontTx/>
              <a:buChar char="•"/>
            </a:pPr>
            <a:r>
              <a:rPr lang="en-US" smtClean="0">
                <a:latin typeface="Arial" charset="0"/>
                <a:ea typeface="ＭＳ Ｐゴシック"/>
                <a:cs typeface="Arial" charset="0"/>
              </a:rPr>
              <a:t> </a:t>
            </a:r>
            <a:r>
              <a:rPr lang="en-US" u="sng" smtClean="0">
                <a:latin typeface="Arial" charset="0"/>
                <a:ea typeface="ＭＳ Ｐゴシック"/>
                <a:cs typeface="Arial" charset="0"/>
              </a:rPr>
              <a:t>Place</a:t>
            </a:r>
            <a:r>
              <a:rPr lang="en-US" smtClean="0">
                <a:latin typeface="Arial" charset="0"/>
                <a:ea typeface="ＭＳ Ｐゴシック"/>
                <a:cs typeface="Arial" charset="0"/>
              </a:rPr>
              <a:t>: Explain why you chose this place. (Example: “Direct sales at events. Create word of mouth.”)</a:t>
            </a:r>
          </a:p>
          <a:p>
            <a:pPr>
              <a:lnSpc>
                <a:spcPct val="80000"/>
              </a:lnSpc>
              <a:buFontTx/>
              <a:buChar char="•"/>
            </a:pPr>
            <a:r>
              <a:rPr lang="en-US" smtClean="0">
                <a:latin typeface="Arial" charset="0"/>
                <a:ea typeface="ＭＳ Ｐゴシック"/>
                <a:cs typeface="Arial" charset="0"/>
              </a:rPr>
              <a:t> </a:t>
            </a:r>
            <a:r>
              <a:rPr lang="en-US" u="sng" smtClean="0">
                <a:latin typeface="Arial" charset="0"/>
                <a:ea typeface="ＭＳ Ｐゴシック"/>
                <a:cs typeface="Arial" charset="0"/>
              </a:rPr>
              <a:t>Price</a:t>
            </a:r>
            <a:r>
              <a:rPr lang="en-US" smtClean="0">
                <a:latin typeface="Arial" charset="0"/>
                <a:ea typeface="ＭＳ Ｐゴシック"/>
                <a:cs typeface="Arial" charset="0"/>
              </a:rPr>
              <a:t>: List the price and explain why you chose it. (Example: “$15, Great value for colorful, all-cotton T-shirt.”)</a:t>
            </a:r>
          </a:p>
          <a:p>
            <a:pPr>
              <a:lnSpc>
                <a:spcPct val="80000"/>
              </a:lnSpc>
              <a:buFontTx/>
              <a:buChar char="•"/>
            </a:pPr>
            <a:r>
              <a:rPr lang="en-US" smtClean="0">
                <a:latin typeface="Arial" charset="0"/>
                <a:ea typeface="ＭＳ Ｐゴシック"/>
                <a:cs typeface="Arial" charset="0"/>
              </a:rPr>
              <a:t> </a:t>
            </a:r>
            <a:r>
              <a:rPr lang="en-US" u="sng" smtClean="0">
                <a:latin typeface="Arial" charset="0"/>
                <a:ea typeface="ＭＳ Ｐゴシック"/>
                <a:cs typeface="Arial" charset="0"/>
              </a:rPr>
              <a:t>Promotion</a:t>
            </a:r>
            <a:r>
              <a:rPr lang="en-US" smtClean="0">
                <a:latin typeface="Arial" charset="0"/>
                <a:ea typeface="ＭＳ Ｐゴシック"/>
                <a:cs typeface="Arial" charset="0"/>
              </a:rPr>
              <a:t>: Explain your strategy for creating awareness of your product/service. (Example: “Concerts, sporting events, Web campaigns, contests”)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en-US" smtClean="0"/>
              <a:t>3/5/2009</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8433ECB-4C18-4E23-9430-2266C078CF7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504ADB-F343-45BB-A5C5-8CFB01DEF09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r>
              <a:rPr lang="en-US" smtClean="0"/>
              <a:t>3/5/2009</a:t>
            </a: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9CF14E37-82EF-4937-BC86-6E3FE2EE3474}"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sz="2000"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sz="2000" dirty="0">
                <a:solidFill>
                  <a:schemeClr val="bg2">
                    <a:lumMod val="50000"/>
                  </a:schemeClr>
                </a:solidFill>
                <a:latin typeface="Corbel" pitchFamily="34" charset="0"/>
                <a:ea typeface="+mj-ea"/>
                <a:cs typeface="+mj-cs"/>
              </a:rPr>
              <a:t>SECTION</a:t>
            </a:r>
          </a:p>
        </p:txBody>
      </p:sp>
      <p:cxnSp>
        <p:nvCxnSpPr>
          <p:cNvPr id="5" name="Straight Connector 4"/>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6" name="Title 6"/>
          <p:cNvSpPr txBox="1">
            <a:spLocks/>
          </p:cNvSpPr>
          <p:nvPr userDrawn="1"/>
        </p:nvSpPr>
        <p:spPr bwMode="auto">
          <a:xfrm>
            <a:off x="2667000" y="381000"/>
            <a:ext cx="6169025" cy="2163763"/>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z="4100" dirty="0" smtClean="0">
              <a:latin typeface="Lucida Sans" pitchFamily="34" charset="0"/>
            </a:endParaRPr>
          </a:p>
        </p:txBody>
      </p:sp>
      <p:sp>
        <p:nvSpPr>
          <p:cNvPr id="7"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endParaRPr>
          </a:p>
        </p:txBody>
      </p:sp>
      <p:sp>
        <p:nvSpPr>
          <p:cNvPr id="8" name="TextBox 7"/>
          <p:cNvSpPr txBox="1">
            <a:spLocks noChangeArrowheads="1"/>
          </p:cNvSpPr>
          <p:nvPr userDrawn="1"/>
        </p:nvSpPr>
        <p:spPr bwMode="auto">
          <a:xfrm>
            <a:off x="457200" y="2667000"/>
            <a:ext cx="2362200" cy="4000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dirty="0" smtClean="0">
                <a:solidFill>
                  <a:srgbClr val="10253F"/>
                </a:solidFill>
                <a:latin typeface="Corbel" pitchFamily="34" charset="0"/>
              </a:rPr>
              <a:t>OBJECTIVES</a:t>
            </a:r>
          </a:p>
        </p:txBody>
      </p:sp>
      <p:sp>
        <p:nvSpPr>
          <p:cNvPr id="3" name="Content Placeholder 2"/>
          <p:cNvSpPr>
            <a:spLocks noGrp="1"/>
          </p:cNvSpPr>
          <p:nvPr>
            <p:ph idx="1"/>
          </p:nvPr>
        </p:nvSpPr>
        <p:spPr>
          <a:xfrm>
            <a:off x="457200" y="3124200"/>
            <a:ext cx="8229600" cy="2286000"/>
          </a:xfr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9" name="Slide Number Placeholder 5"/>
          <p:cNvSpPr>
            <a:spLocks noGrp="1"/>
          </p:cNvSpPr>
          <p:nvPr>
            <p:ph type="sldNum" sz="quarter" idx="10"/>
          </p:nvPr>
        </p:nvSpPr>
        <p:spPr>
          <a:xfrm>
            <a:off x="8170863" y="6488113"/>
            <a:ext cx="381000" cy="212725"/>
          </a:xfrm>
        </p:spPr>
        <p:txBody>
          <a:bodyPr anchor="ctr" anchorCtr="1"/>
          <a:lstStyle>
            <a:lvl1pPr>
              <a:defRPr sz="1800" b="1">
                <a:solidFill>
                  <a:srgbClr val="0000FF"/>
                </a:solidFill>
                <a:latin typeface="Arial" pitchFamily="34" charset="0"/>
                <a:cs typeface="Arial" pitchFamily="34" charset="0"/>
              </a:defRPr>
            </a:lvl1pPr>
          </a:lstStyle>
          <a:p>
            <a:pPr>
              <a:defRPr/>
            </a:pPr>
            <a:fld id="{11264C14-6A65-4635-83DF-1536DE2D3A96}" type="slidenum">
              <a:rPr lang="en-US"/>
              <a:pPr>
                <a:defRPr/>
              </a:pPr>
              <a:t>‹#›</a:t>
            </a:fld>
            <a:endParaRPr lang="en-US" dirty="0"/>
          </a:p>
        </p:txBody>
      </p:sp>
      <p:sp>
        <p:nvSpPr>
          <p:cNvPr id="10" name="Footer Placeholder 4"/>
          <p:cNvSpPr>
            <a:spLocks noGrp="1"/>
          </p:cNvSpPr>
          <p:nvPr>
            <p:ph type="ftr" sz="quarter" idx="11"/>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buClr>
                <a:srgbClr val="C00000"/>
              </a:buClr>
              <a:buFont typeface="Wingdings 2" pitchFamily="18" charset="2"/>
              <a:buChar cha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8170863" y="6488113"/>
            <a:ext cx="381000" cy="212725"/>
          </a:xfrm>
        </p:spPr>
        <p:txBody>
          <a:bodyPr anchor="ctr" anchorCtr="1"/>
          <a:lstStyle>
            <a:lvl1pPr>
              <a:defRPr sz="1800" b="1">
                <a:solidFill>
                  <a:srgbClr val="0000FF"/>
                </a:solidFill>
                <a:latin typeface="Arial" pitchFamily="34" charset="0"/>
                <a:cs typeface="Arial" pitchFamily="34" charset="0"/>
              </a:defRPr>
            </a:lvl1pPr>
          </a:lstStyle>
          <a:p>
            <a:pPr>
              <a:defRPr/>
            </a:pPr>
            <a:fld id="{602AB811-8A23-4323-A57E-FA7CF604733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D47A748A-E794-4262-AB88-A8C83B1F171B}"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marL="547688" indent="-411163">
              <a:buClr>
                <a:schemeClr val="accent6">
                  <a:lumMod val="75000"/>
                </a:schemeClr>
              </a:buClr>
              <a:buSzPct val="80000"/>
              <a:defRPr lang="en-US" sz="2400" kern="1200" dirty="0" smtClean="0">
                <a:solidFill>
                  <a:schemeClr val="bg1"/>
                </a:solidFill>
                <a:latin typeface="Arial" pitchFamily="34" charset="0"/>
                <a:ea typeface="ＭＳ Ｐゴシック" pitchFamily="-112" charset="-128"/>
                <a:cs typeface="Arial" pitchFamily="34" charset="0"/>
              </a:defRPr>
            </a:lvl1pPr>
            <a:lvl2pPr>
              <a:defRPr sz="2000">
                <a:latin typeface="Georgia" pitchFamily="18" charset="0"/>
              </a:defRPr>
            </a:lvl2pPr>
            <a:lvl3pPr>
              <a:defRPr sz="1800">
                <a:latin typeface="Georgia" pitchFamily="18" charset="0"/>
              </a:defRPr>
            </a:lvl3pPr>
            <a:lvl4pPr>
              <a:defRPr sz="1600">
                <a:latin typeface="Georgia" pitchFamily="18" charset="0"/>
              </a:defRPr>
            </a:lvl4pPr>
            <a:lvl5pPr>
              <a:defRPr sz="1600">
                <a:latin typeface="Georg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94A7817C-EBF2-4FEF-BDA6-902B479A0423}"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4"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
        <p:nvSpPr>
          <p:cNvPr id="6" name="Title 1"/>
          <p:cNvSpPr>
            <a:spLocks noGrp="1"/>
          </p:cNvSpPr>
          <p:nvPr>
            <p:ph type="title"/>
          </p:nvPr>
        </p:nvSpPr>
        <p:spPr>
          <a:xfrm>
            <a:off x="457200" y="274638"/>
            <a:ext cx="8229600" cy="1143000"/>
          </a:xfrm>
        </p:spPr>
        <p:txBody>
          <a:bodyPr>
            <a:noAutofit/>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435B6ADF-7CFD-4DB2-897C-39EA52DDE325}"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74638"/>
            <a:ext cx="8229600" cy="1143000"/>
          </a:xfr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914400" y="6416675"/>
            <a:ext cx="6934200" cy="365125"/>
          </a:xfrm>
        </p:spPr>
        <p:txBody>
          <a:bodyPr/>
          <a:lstStyle>
            <a:lvl1pPr>
              <a:defRPr sz="1800" b="1">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r>
              <a:rPr lang="en-US" smtClean="0"/>
              <a:t>3/5/2009</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D8433ECB-4C18-4E23-9430-2266C078CF7A}"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r>
              <a:rPr lang="en-US" smtClean="0"/>
              <a:t>3/5/2009</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D8433ECB-4C18-4E23-9430-2266C078CF7A}"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smtClean="0"/>
              <a:t>3/5/2009</a:t>
            </a:r>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pPr>
              <a:defRPr/>
            </a:pPr>
            <a:endParaRPr lang="en-US"/>
          </a:p>
        </p:txBody>
      </p:sp>
      <p:sp>
        <p:nvSpPr>
          <p:cNvPr id="13"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435B6ADF-7CFD-4DB2-897C-39EA52DDE325}"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r>
              <a:rPr lang="en-US" smtClean="0"/>
              <a:t>3/5/2009</a:t>
            </a:r>
            <a:endParaRPr lang="en-US"/>
          </a:p>
        </p:txBody>
      </p:sp>
      <p:sp>
        <p:nvSpPr>
          <p:cNvPr id="12" name="Slide Number Placeholder 11"/>
          <p:cNvSpPr>
            <a:spLocks noGrp="1"/>
          </p:cNvSpPr>
          <p:nvPr>
            <p:ph type="sldNum" sz="quarter" idx="16"/>
          </p:nvPr>
        </p:nvSpPr>
        <p:spPr/>
        <p:txBody>
          <a:bodyPr rtlCol="0"/>
          <a:lstStyle/>
          <a:p>
            <a:pPr>
              <a:defRPr/>
            </a:pPr>
            <a:fld id="{D8433ECB-4C18-4E23-9430-2266C078CF7A}"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3/5/2009</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6"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94A7817C-EBF2-4FEF-BDA6-902B479A0423}"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7"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3/5/2009</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722403F-AC7D-4979-AE8B-F9AFB200827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t>3/5/2009</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23BA0508-6C9A-4DAB-9BC9-150E76435468}" type="slidenum">
              <a:rPr lang="en-US" smtClean="0"/>
              <a:pPr>
                <a:defRPr/>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r>
              <a:rPr lang="en-US" smtClean="0"/>
              <a:t>3/5/2009</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73C8FA22-8266-49EE-BD42-D490C40D5277}" type="slidenum">
              <a:rPr lang="en-US" smtClean="0"/>
              <a:pPr>
                <a:defRPr/>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smtClean="0"/>
              <a:t>3/5/2009</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8433ECB-4C18-4E23-9430-2266C078CF7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74" r:id="rId12"/>
    <p:sldLayoutId id="2147483675" r:id="rId13"/>
    <p:sldLayoutId id="2147483676" r:id="rId14"/>
    <p:sldLayoutId id="2147483678" r:id="rId15"/>
    <p:sldLayoutId id="2147483679" r:id="rId16"/>
    <p:sldLayoutId id="2147483680" r:id="rId17"/>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Microsoft_Office_Excel_97-2003_Worksheet1.xls"/><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oleObject" Target="../embeddings/Microsoft_Office_Excel_97-2003_Worksheet2.xls"/></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pbsnackers.web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upload.wikimedia.org/wikipedia/commons/b/bc/PeanutButter.jp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pic>
        <p:nvPicPr>
          <p:cNvPr id="69636" name="Picture 4" descr="http://3.bp.blogspot.com/_Dwex9AQ8IuA/S83HDGL7vfI/AAAAAAAAULI/SW2U_M-sz28/s400/VEGAN-DESSERTS-NYC3.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2" name="Picture 2" descr="http://fivehourfitness.com/wp-content/uploads/2011/07/diet.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pic>
        <p:nvPicPr>
          <p:cNvPr id="3" name="Picture 4" descr="http://1.bp.blogspot.com/-GLrfln_47iU/Trw2TtERjqI/AAAAAAAABd0/TwV0aa8B1eA/s1600/no_dessert.jpg"/>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pic>
        <p:nvPicPr>
          <p:cNvPr id="69640" name="Picture 8" descr="http://www.edhaifa.org/wp-content/uploads/2011/06/diabetes-test.jpg"/>
          <p:cNvPicPr>
            <a:picLocks noChangeAspect="1" noChangeArrowheads="1"/>
          </p:cNvPicPr>
          <p:nvPr/>
        </p:nvPicPr>
        <p:blipFill>
          <a:blip r:embed="rId7" cstate="print"/>
          <a:srcRect/>
          <a:stretch>
            <a:fillRect/>
          </a:stretch>
        </p:blipFill>
        <p:spPr bwMode="auto">
          <a:xfrm>
            <a:off x="0" y="3733800"/>
            <a:ext cx="9144000" cy="3124200"/>
          </a:xfrm>
          <a:prstGeom prst="rect">
            <a:avLst/>
          </a:prstGeom>
          <a:noFill/>
        </p:spPr>
      </p:pic>
      <p:pic>
        <p:nvPicPr>
          <p:cNvPr id="69638" name="Picture 6" descr="http://headofred.files.wordpress.com/2011/11/vegan-green-star.png"/>
          <p:cNvPicPr>
            <a:picLocks noChangeAspect="1" noChangeArrowheads="1"/>
          </p:cNvPicPr>
          <p:nvPr/>
        </p:nvPicPr>
        <p:blipFill>
          <a:blip r:embed="rId8" cstate="print"/>
          <a:srcRect/>
          <a:stretch>
            <a:fillRect/>
          </a:stretch>
        </p:blipFill>
        <p:spPr bwMode="auto">
          <a:xfrm>
            <a:off x="0" y="0"/>
            <a:ext cx="4572000" cy="3733800"/>
          </a:xfrm>
          <a:prstGeom prst="rect">
            <a:avLst/>
          </a:prstGeom>
          <a:noFill/>
        </p:spPr>
      </p:pic>
      <p:pic>
        <p:nvPicPr>
          <p:cNvPr id="69642" name="Picture 10" descr="http://img.ehowcdn.com/article-new/ehow/images/a01/uh/na/eat-clean-800x800.jpg"/>
          <p:cNvPicPr>
            <a:picLocks noChangeAspect="1" noChangeArrowheads="1"/>
          </p:cNvPicPr>
          <p:nvPr/>
        </p:nvPicPr>
        <p:blipFill>
          <a:blip r:embed="rId9" cstate="print"/>
          <a:srcRect/>
          <a:stretch>
            <a:fillRect/>
          </a:stretch>
        </p:blipFill>
        <p:spPr bwMode="auto">
          <a:xfrm>
            <a:off x="4572000" y="-1"/>
            <a:ext cx="4572000" cy="3733801"/>
          </a:xfrm>
          <a:prstGeom prst="rect">
            <a:avLst/>
          </a:prstGeom>
          <a:noFill/>
        </p:spPr>
      </p:pic>
      <p:pic>
        <p:nvPicPr>
          <p:cNvPr id="69646" name="Picture 14" descr="http://hungeree.com/wp-content/uploads/2011/10/cakenom.jpg"/>
          <p:cNvPicPr>
            <a:picLocks noChangeAspect="1" noChangeArrowheads="1"/>
          </p:cNvPicPr>
          <p:nvPr/>
        </p:nvPicPr>
        <p:blipFill>
          <a:blip r:embed="rId10" cstate="print"/>
          <a:srcRect/>
          <a:stretch>
            <a:fillRect/>
          </a:stretch>
        </p:blipFill>
        <p:spPr bwMode="auto">
          <a:xfrm>
            <a:off x="0" y="0"/>
            <a:ext cx="9144000" cy="6858000"/>
          </a:xfrm>
          <a:prstGeom prst="rect">
            <a:avLst/>
          </a:prstGeom>
          <a:noFill/>
        </p:spPr>
      </p:pic>
      <p:pic>
        <p:nvPicPr>
          <p:cNvPr id="69648" name="Picture 16" descr="http://www.daveywaveyfitness.com/wp-content/uploads/2011/11/peanut-butter.jpg"/>
          <p:cNvPicPr>
            <a:picLocks noChangeAspect="1" noChangeArrowheads="1"/>
          </p:cNvPicPr>
          <p:nvPr/>
        </p:nvPicPr>
        <p:blipFill>
          <a:blip r:embed="rId11" cstate="print"/>
          <a:srcRect/>
          <a:stretch>
            <a:fillRect/>
          </a:stretch>
        </p:blipFill>
        <p:spPr bwMode="auto">
          <a:xfrm>
            <a:off x="0" y="0"/>
            <a:ext cx="4419600" cy="6858000"/>
          </a:xfrm>
          <a:prstGeom prst="rect">
            <a:avLst/>
          </a:prstGeom>
          <a:noFill/>
        </p:spPr>
      </p:pic>
      <p:pic>
        <p:nvPicPr>
          <p:cNvPr id="69652" name="Picture 20" descr="http://2.bp.blogspot.com/-M10T8xCjJTY/T3rO8W-ohHI/AAAAAAAAA78/85v2JLK3HWI/s1600/choc.jpg"/>
          <p:cNvPicPr>
            <a:picLocks noChangeAspect="1" noChangeArrowheads="1"/>
          </p:cNvPicPr>
          <p:nvPr/>
        </p:nvPicPr>
        <p:blipFill>
          <a:blip r:embed="rId12" cstate="print"/>
          <a:srcRect/>
          <a:stretch>
            <a:fillRect/>
          </a:stretch>
        </p:blipFill>
        <p:spPr bwMode="auto">
          <a:xfrm>
            <a:off x="4419600" y="0"/>
            <a:ext cx="4724400" cy="6858000"/>
          </a:xfrm>
          <a:prstGeom prst="rect">
            <a:avLst/>
          </a:prstGeom>
          <a:noFill/>
        </p:spPr>
      </p:pic>
      <p:pic>
        <p:nvPicPr>
          <p:cNvPr id="69654" name="Picture 22" descr="http://4.bp.blogspot.com/-qNgMRVqWBsk/TxZ3CfMA5TI/AAAAAAAAAvY/SzfZAXxdr3g/s1600/smiley-face.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pic>
        <p:nvPicPr>
          <p:cNvPr id="69656" name="Picture 24" descr="http://site.proofpronto.com/images/sparknano6.jpg"/>
          <p:cNvPicPr>
            <a:picLocks noChangeAspect="1" noChangeArrowheads="1"/>
          </p:cNvPicPr>
          <p:nvPr/>
        </p:nvPicPr>
        <p:blipFill>
          <a:blip r:embed="rId14" cstate="print"/>
          <a:srcRect/>
          <a:stretch>
            <a:fillRect/>
          </a:stretch>
        </p:blipFill>
        <p:spPr bwMode="auto">
          <a:xfrm>
            <a:off x="2688" y="0"/>
            <a:ext cx="9141312" cy="6858000"/>
          </a:xfrm>
          <a:prstGeom prst="rect">
            <a:avLst/>
          </a:prstGeom>
          <a:noFill/>
        </p:spPr>
      </p:pic>
      <p:pic>
        <p:nvPicPr>
          <p:cNvPr id="69660" name="Picture 28" descr="http://3.bp.blogspot.com/-kgtJPVvrnxM/To-yZT0IlhI/AAAAAAAAAD0/oasOpZpUZUs/s1600/800px-Saltine-Crackers.JPG"/>
          <p:cNvPicPr>
            <a:picLocks noChangeAspect="1" noChangeArrowheads="1"/>
          </p:cNvPicPr>
          <p:nvPr/>
        </p:nvPicPr>
        <p:blipFill>
          <a:blip r:embed="rId15" cstate="print"/>
          <a:srcRect/>
          <a:stretch>
            <a:fillRect/>
          </a:stretch>
        </p:blipFill>
        <p:spPr bwMode="auto">
          <a:xfrm>
            <a:off x="-8632" y="0"/>
            <a:ext cx="9152632" cy="6858000"/>
          </a:xfrm>
          <a:prstGeom prst="rect">
            <a:avLst/>
          </a:prstGeom>
          <a:noFill/>
        </p:spPr>
      </p:pic>
      <p:pic>
        <p:nvPicPr>
          <p:cNvPr id="16387" name="Picture 13" descr="NFTE_SmallTagLock_PantoneC.eps"/>
          <p:cNvPicPr>
            <a:picLocks noChangeAspect="1"/>
          </p:cNvPicPr>
          <p:nvPr/>
        </p:nvPicPr>
        <p:blipFill>
          <a:blip r:embed="rId16" cstate="print"/>
          <a:srcRect/>
          <a:stretch>
            <a:fillRect/>
          </a:stretch>
        </p:blipFill>
        <p:spPr bwMode="auto">
          <a:xfrm>
            <a:off x="33338" y="6019800"/>
            <a:ext cx="1609725" cy="8048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nodeType="clickEffect">
                                  <p:stCondLst>
                                    <p:cond delay="0"/>
                                  </p:stCondLst>
                                  <p:childTnLst>
                                    <p:set>
                                      <p:cBhvr>
                                        <p:cTn id="10" dur="1" fill="hold">
                                          <p:stCondLst>
                                            <p:cond delay="0"/>
                                          </p:stCondLst>
                                        </p:cTn>
                                        <p:tgtEl>
                                          <p:spTgt spid="69636"/>
                                        </p:tgtEl>
                                        <p:attrNameLst>
                                          <p:attrName>style.visibility</p:attrName>
                                        </p:attrNameLst>
                                      </p:cBhvr>
                                      <p:to>
                                        <p:strVal val="visible"/>
                                      </p:to>
                                    </p:set>
                                    <p:animEffect transition="in" filter="slide(fromTop)">
                                      <p:cBhvr>
                                        <p:cTn id="11" dur="500"/>
                                        <p:tgtEl>
                                          <p:spTgt spid="69636"/>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iterate type="lt">
                                    <p:tmPct val="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 calcmode="lin" valueType="num">
                                      <p:cBhvr>
                                        <p:cTn id="24" dur="500" fill="hold"/>
                                        <p:tgtEl>
                                          <p:spTgt spid="3"/>
                                        </p:tgtEl>
                                        <p:attrNameLst>
                                          <p:attrName>style.rotation</p:attrName>
                                        </p:attrNameLst>
                                      </p:cBhvr>
                                      <p:tavLst>
                                        <p:tav tm="0">
                                          <p:val>
                                            <p:fltVal val="360"/>
                                          </p:val>
                                        </p:tav>
                                        <p:tav tm="100000">
                                          <p:val>
                                            <p:fltVal val="0"/>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9638"/>
                                        </p:tgtEl>
                                        <p:attrNameLst>
                                          <p:attrName>style.visibility</p:attrName>
                                        </p:attrNameLst>
                                      </p:cBhvr>
                                      <p:to>
                                        <p:strVal val="visible"/>
                                      </p:to>
                                    </p:set>
                                    <p:anim calcmode="lin" valueType="num">
                                      <p:cBhvr additive="base">
                                        <p:cTn id="30" dur="500" fill="hold"/>
                                        <p:tgtEl>
                                          <p:spTgt spid="69638"/>
                                        </p:tgtEl>
                                        <p:attrNameLst>
                                          <p:attrName>ppt_x</p:attrName>
                                        </p:attrNameLst>
                                      </p:cBhvr>
                                      <p:tavLst>
                                        <p:tav tm="0">
                                          <p:val>
                                            <p:strVal val="0-#ppt_w/2"/>
                                          </p:val>
                                        </p:tav>
                                        <p:tav tm="100000">
                                          <p:val>
                                            <p:strVal val="#ppt_x"/>
                                          </p:val>
                                        </p:tav>
                                      </p:tavLst>
                                    </p:anim>
                                    <p:anim calcmode="lin" valueType="num">
                                      <p:cBhvr additive="base">
                                        <p:cTn id="31" dur="500" fill="hold"/>
                                        <p:tgtEl>
                                          <p:spTgt spid="6963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9640"/>
                                        </p:tgtEl>
                                        <p:attrNameLst>
                                          <p:attrName>style.visibility</p:attrName>
                                        </p:attrNameLst>
                                      </p:cBhvr>
                                      <p:to>
                                        <p:strVal val="visible"/>
                                      </p:to>
                                    </p:set>
                                    <p:anim calcmode="lin" valueType="num">
                                      <p:cBhvr additive="base">
                                        <p:cTn id="36" dur="500" fill="hold"/>
                                        <p:tgtEl>
                                          <p:spTgt spid="69640"/>
                                        </p:tgtEl>
                                        <p:attrNameLst>
                                          <p:attrName>ppt_x</p:attrName>
                                        </p:attrNameLst>
                                      </p:cBhvr>
                                      <p:tavLst>
                                        <p:tav tm="0">
                                          <p:val>
                                            <p:strVal val="#ppt_x"/>
                                          </p:val>
                                        </p:tav>
                                        <p:tav tm="100000">
                                          <p:val>
                                            <p:strVal val="#ppt_x"/>
                                          </p:val>
                                        </p:tav>
                                      </p:tavLst>
                                    </p:anim>
                                    <p:anim calcmode="lin" valueType="num">
                                      <p:cBhvr additive="base">
                                        <p:cTn id="37" dur="500" fill="hold"/>
                                        <p:tgtEl>
                                          <p:spTgt spid="6964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69642"/>
                                        </p:tgtEl>
                                        <p:attrNameLst>
                                          <p:attrName>style.visibility</p:attrName>
                                        </p:attrNameLst>
                                      </p:cBhvr>
                                      <p:to>
                                        <p:strVal val="visible"/>
                                      </p:to>
                                    </p:set>
                                    <p:anim calcmode="lin" valueType="num">
                                      <p:cBhvr additive="base">
                                        <p:cTn id="42" dur="500" fill="hold"/>
                                        <p:tgtEl>
                                          <p:spTgt spid="69642"/>
                                        </p:tgtEl>
                                        <p:attrNameLst>
                                          <p:attrName>ppt_x</p:attrName>
                                        </p:attrNameLst>
                                      </p:cBhvr>
                                      <p:tavLst>
                                        <p:tav tm="0">
                                          <p:val>
                                            <p:strVal val="1+#ppt_w/2"/>
                                          </p:val>
                                        </p:tav>
                                        <p:tav tm="100000">
                                          <p:val>
                                            <p:strVal val="#ppt_x"/>
                                          </p:val>
                                        </p:tav>
                                      </p:tavLst>
                                    </p:anim>
                                    <p:anim calcmode="lin" valueType="num">
                                      <p:cBhvr additive="base">
                                        <p:cTn id="43" dur="500" fill="hold"/>
                                        <p:tgtEl>
                                          <p:spTgt spid="6964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69646"/>
                                        </p:tgtEl>
                                        <p:attrNameLst>
                                          <p:attrName>style.visibility</p:attrName>
                                        </p:attrNameLst>
                                      </p:cBhvr>
                                      <p:to>
                                        <p:strVal val="visible"/>
                                      </p:to>
                                    </p:set>
                                    <p:anim calcmode="lin" valueType="num">
                                      <p:cBhvr>
                                        <p:cTn id="48" dur="500" fill="hold"/>
                                        <p:tgtEl>
                                          <p:spTgt spid="69646"/>
                                        </p:tgtEl>
                                        <p:attrNameLst>
                                          <p:attrName>ppt_w</p:attrName>
                                        </p:attrNameLst>
                                      </p:cBhvr>
                                      <p:tavLst>
                                        <p:tav tm="0">
                                          <p:val>
                                            <p:fltVal val="0"/>
                                          </p:val>
                                        </p:tav>
                                        <p:tav tm="100000">
                                          <p:val>
                                            <p:strVal val="#ppt_w"/>
                                          </p:val>
                                        </p:tav>
                                      </p:tavLst>
                                    </p:anim>
                                    <p:anim calcmode="lin" valueType="num">
                                      <p:cBhvr>
                                        <p:cTn id="49" dur="500" fill="hold"/>
                                        <p:tgtEl>
                                          <p:spTgt spid="69646"/>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69648"/>
                                        </p:tgtEl>
                                        <p:attrNameLst>
                                          <p:attrName>style.visibility</p:attrName>
                                        </p:attrNameLst>
                                      </p:cBhvr>
                                      <p:to>
                                        <p:strVal val="visible"/>
                                      </p:to>
                                    </p:set>
                                    <p:anim calcmode="lin" valueType="num">
                                      <p:cBhvr additive="base">
                                        <p:cTn id="54" dur="500" fill="hold"/>
                                        <p:tgtEl>
                                          <p:spTgt spid="69648"/>
                                        </p:tgtEl>
                                        <p:attrNameLst>
                                          <p:attrName>ppt_x</p:attrName>
                                        </p:attrNameLst>
                                      </p:cBhvr>
                                      <p:tavLst>
                                        <p:tav tm="0">
                                          <p:val>
                                            <p:strVal val="0-#ppt_w/2"/>
                                          </p:val>
                                        </p:tav>
                                        <p:tav tm="100000">
                                          <p:val>
                                            <p:strVal val="#ppt_x"/>
                                          </p:val>
                                        </p:tav>
                                      </p:tavLst>
                                    </p:anim>
                                    <p:anim calcmode="lin" valueType="num">
                                      <p:cBhvr additive="base">
                                        <p:cTn id="55" dur="500" fill="hold"/>
                                        <p:tgtEl>
                                          <p:spTgt spid="6964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69652"/>
                                        </p:tgtEl>
                                        <p:attrNameLst>
                                          <p:attrName>style.visibility</p:attrName>
                                        </p:attrNameLst>
                                      </p:cBhvr>
                                      <p:to>
                                        <p:strVal val="visible"/>
                                      </p:to>
                                    </p:set>
                                    <p:anim calcmode="lin" valueType="num">
                                      <p:cBhvr additive="base">
                                        <p:cTn id="60" dur="500" fill="hold"/>
                                        <p:tgtEl>
                                          <p:spTgt spid="69652"/>
                                        </p:tgtEl>
                                        <p:attrNameLst>
                                          <p:attrName>ppt_x</p:attrName>
                                        </p:attrNameLst>
                                      </p:cBhvr>
                                      <p:tavLst>
                                        <p:tav tm="0">
                                          <p:val>
                                            <p:strVal val="1+#ppt_w/2"/>
                                          </p:val>
                                        </p:tav>
                                        <p:tav tm="100000">
                                          <p:val>
                                            <p:strVal val="#ppt_x"/>
                                          </p:val>
                                        </p:tav>
                                      </p:tavLst>
                                    </p:anim>
                                    <p:anim calcmode="lin" valueType="num">
                                      <p:cBhvr additive="base">
                                        <p:cTn id="61" dur="500" fill="hold"/>
                                        <p:tgtEl>
                                          <p:spTgt spid="6965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nodeType="clickEffect">
                                  <p:stCondLst>
                                    <p:cond delay="0"/>
                                  </p:stCondLst>
                                  <p:childTnLst>
                                    <p:set>
                                      <p:cBhvr>
                                        <p:cTn id="65" dur="1" fill="hold">
                                          <p:stCondLst>
                                            <p:cond delay="0"/>
                                          </p:stCondLst>
                                        </p:cTn>
                                        <p:tgtEl>
                                          <p:spTgt spid="69654"/>
                                        </p:tgtEl>
                                        <p:attrNameLst>
                                          <p:attrName>style.visibility</p:attrName>
                                        </p:attrNameLst>
                                      </p:cBhvr>
                                      <p:to>
                                        <p:strVal val="visible"/>
                                      </p:to>
                                    </p:set>
                                    <p:anim calcmode="lin" valueType="num">
                                      <p:cBhvr>
                                        <p:cTn id="66" dur="500" fill="hold"/>
                                        <p:tgtEl>
                                          <p:spTgt spid="69654"/>
                                        </p:tgtEl>
                                        <p:attrNameLst>
                                          <p:attrName>ppt_w</p:attrName>
                                        </p:attrNameLst>
                                      </p:cBhvr>
                                      <p:tavLst>
                                        <p:tav tm="0">
                                          <p:val>
                                            <p:fltVal val="0"/>
                                          </p:val>
                                        </p:tav>
                                        <p:tav tm="100000">
                                          <p:val>
                                            <p:strVal val="#ppt_w"/>
                                          </p:val>
                                        </p:tav>
                                      </p:tavLst>
                                    </p:anim>
                                    <p:anim calcmode="lin" valueType="num">
                                      <p:cBhvr>
                                        <p:cTn id="67" dur="500" fill="hold"/>
                                        <p:tgtEl>
                                          <p:spTgt spid="69654"/>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48" presetClass="entr" presetSubtype="0" accel="50000" fill="hold" nodeType="clickEffect">
                                  <p:stCondLst>
                                    <p:cond delay="0"/>
                                  </p:stCondLst>
                                  <p:childTnLst>
                                    <p:set>
                                      <p:cBhvr>
                                        <p:cTn id="71" dur="1" fill="hold">
                                          <p:stCondLst>
                                            <p:cond delay="0"/>
                                          </p:stCondLst>
                                        </p:cTn>
                                        <p:tgtEl>
                                          <p:spTgt spid="69656"/>
                                        </p:tgtEl>
                                        <p:attrNameLst>
                                          <p:attrName>style.visibility</p:attrName>
                                        </p:attrNameLst>
                                      </p:cBhvr>
                                      <p:to>
                                        <p:strVal val="visible"/>
                                      </p:to>
                                    </p:set>
                                    <p:anim calcmode="lin" valueType="num">
                                      <p:cBhvr>
                                        <p:cTn id="72" dur="1000" fill="hold"/>
                                        <p:tgtEl>
                                          <p:spTgt spid="696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1000" fill="hold"/>
                                        <p:tgtEl>
                                          <p:spTgt spid="69656"/>
                                        </p:tgtEl>
                                        <p:attrNameLst>
                                          <p:attrName>ppt_x</p:attrName>
                                        </p:attrNameLst>
                                      </p:cBhvr>
                                      <p:tavLst>
                                        <p:tav tm="0">
                                          <p:val>
                                            <p:fltVal val="-1"/>
                                          </p:val>
                                        </p:tav>
                                        <p:tav tm="50000">
                                          <p:val>
                                            <p:fltVal val="0.95"/>
                                          </p:val>
                                        </p:tav>
                                        <p:tav tm="100000">
                                          <p:val>
                                            <p:strVal val="#ppt_x"/>
                                          </p:val>
                                        </p:tav>
                                      </p:tavLst>
                                    </p:anim>
                                    <p:anim calcmode="lin" valueType="num">
                                      <p:cBhvr>
                                        <p:cTn id="74" dur="1000" fill="hold"/>
                                        <p:tgtEl>
                                          <p:spTgt spid="69656"/>
                                        </p:tgtEl>
                                        <p:attrNameLst>
                                          <p:attrName>ppt_y</p:attrName>
                                        </p:attrNameLst>
                                      </p:cBhvr>
                                      <p:tavLst>
                                        <p:tav tm="0">
                                          <p:val>
                                            <p:strVal val="#ppt_y"/>
                                          </p:val>
                                        </p:tav>
                                        <p:tav tm="100000">
                                          <p:val>
                                            <p:strVal val="#ppt_y"/>
                                          </p:val>
                                        </p:tav>
                                      </p:tavLst>
                                    </p:anim>
                                    <p:animEffect transition="in" filter="fade">
                                      <p:cBhvr>
                                        <p:cTn id="75" dur="1000"/>
                                        <p:tgtEl>
                                          <p:spTgt spid="69656"/>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nodeType="clickEffect">
                                  <p:stCondLst>
                                    <p:cond delay="0"/>
                                  </p:stCondLst>
                                  <p:childTnLst>
                                    <p:set>
                                      <p:cBhvr>
                                        <p:cTn id="79" dur="1" fill="hold">
                                          <p:stCondLst>
                                            <p:cond delay="0"/>
                                          </p:stCondLst>
                                        </p:cTn>
                                        <p:tgtEl>
                                          <p:spTgt spid="69660"/>
                                        </p:tgtEl>
                                        <p:attrNameLst>
                                          <p:attrName>style.visibility</p:attrName>
                                        </p:attrNameLst>
                                      </p:cBhvr>
                                      <p:to>
                                        <p:strVal val="visible"/>
                                      </p:to>
                                    </p:set>
                                    <p:anim calcmode="lin" valueType="num">
                                      <p:cBhvr>
                                        <p:cTn id="80" dur="500" fill="hold"/>
                                        <p:tgtEl>
                                          <p:spTgt spid="69660"/>
                                        </p:tgtEl>
                                        <p:attrNameLst>
                                          <p:attrName>ppt_w</p:attrName>
                                        </p:attrNameLst>
                                      </p:cBhvr>
                                      <p:tavLst>
                                        <p:tav tm="0">
                                          <p:val>
                                            <p:fltVal val="0"/>
                                          </p:val>
                                        </p:tav>
                                        <p:tav tm="100000">
                                          <p:val>
                                            <p:strVal val="#ppt_w"/>
                                          </p:val>
                                        </p:tav>
                                      </p:tavLst>
                                    </p:anim>
                                    <p:anim calcmode="lin" valueType="num">
                                      <p:cBhvr>
                                        <p:cTn id="81" dur="500" fill="hold"/>
                                        <p:tgtEl>
                                          <p:spTgt spid="69660"/>
                                        </p:tgtEl>
                                        <p:attrNameLst>
                                          <p:attrName>ppt_h</p:attrName>
                                        </p:attrNameLst>
                                      </p:cBhvr>
                                      <p:tavLst>
                                        <p:tav tm="0">
                                          <p:val>
                                            <p:fltVal val="0"/>
                                          </p:val>
                                        </p:tav>
                                        <p:tav tm="100000">
                                          <p:val>
                                            <p:strVal val="#ppt_h"/>
                                          </p:val>
                                        </p:tav>
                                      </p:tavLst>
                                    </p:anim>
                                    <p:anim calcmode="lin" valueType="num">
                                      <p:cBhvr>
                                        <p:cTn id="82" dur="500" fill="hold"/>
                                        <p:tgtEl>
                                          <p:spTgt spid="69660"/>
                                        </p:tgtEl>
                                        <p:attrNameLst>
                                          <p:attrName>style.rotation</p:attrName>
                                        </p:attrNameLst>
                                      </p:cBhvr>
                                      <p:tavLst>
                                        <p:tav tm="0">
                                          <p:val>
                                            <p:fltVal val="360"/>
                                          </p:val>
                                        </p:tav>
                                        <p:tav tm="100000">
                                          <p:val>
                                            <p:fltVal val="0"/>
                                          </p:val>
                                        </p:tav>
                                      </p:tavLst>
                                    </p:anim>
                                    <p:animEffect transition="in" filter="fade">
                                      <p:cBhvr>
                                        <p:cTn id="83" dur="500"/>
                                        <p:tgtEl>
                                          <p:spTgt spid="69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defRPr/>
            </a:pPr>
            <a:r>
              <a:rPr sz="4400" dirty="0">
                <a:ln>
                  <a:noFill/>
                </a:ln>
                <a:solidFill>
                  <a:schemeClr val="accent6">
                    <a:lumMod val="50000"/>
                  </a:schemeClr>
                </a:solidFill>
                <a:latin typeface="Comic Sans MS" pitchFamily="66" charset="0"/>
                <a:ea typeface="ＭＳ Ｐゴシック" pitchFamily="34" charset="-128"/>
              </a:rPr>
              <a:t>Promotional Mix</a:t>
            </a:r>
            <a:endParaRPr sz="4400" dirty="0">
              <a:solidFill>
                <a:schemeClr val="accent6">
                  <a:lumMod val="50000"/>
                </a:schemeClr>
              </a:solidFill>
              <a:latin typeface="Comic Sans MS" pitchFamily="66" charset="0"/>
            </a:endParaRPr>
          </a:p>
        </p:txBody>
      </p:sp>
      <p:grpSp>
        <p:nvGrpSpPr>
          <p:cNvPr id="34818" name="Group 38923"/>
          <p:cNvGrpSpPr>
            <a:grpSpLocks/>
          </p:cNvGrpSpPr>
          <p:nvPr/>
        </p:nvGrpSpPr>
        <p:grpSpPr bwMode="auto">
          <a:xfrm>
            <a:off x="674688" y="1657350"/>
            <a:ext cx="8017293" cy="3493499"/>
            <a:chOff x="674914" y="1657193"/>
            <a:chExt cx="8017066" cy="3494152"/>
          </a:xfrm>
        </p:grpSpPr>
        <p:sp>
          <p:nvSpPr>
            <p:cNvPr id="38925" name="Freeform 38924"/>
            <p:cNvSpPr/>
            <p:nvPr/>
          </p:nvSpPr>
          <p:spPr>
            <a:xfrm>
              <a:off x="674914" y="1657193"/>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chemeClr val="accent6">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accent6">
                      <a:lumMod val="20000"/>
                      <a:lumOff val="80000"/>
                    </a:schemeClr>
                  </a:solidFill>
                  <a:latin typeface="Comic Sans MS" pitchFamily="66" charset="0"/>
                  <a:ea typeface="ＭＳ Ｐゴシック" pitchFamily="-112" charset="-128"/>
                  <a:cs typeface="Arial" pitchFamily="34" charset="0"/>
                </a:rPr>
                <a:t>Advertising</a:t>
              </a:r>
              <a:endParaRPr lang="en-US" sz="1400" dirty="0">
                <a:solidFill>
                  <a:schemeClr val="accent6">
                    <a:lumMod val="20000"/>
                    <a:lumOff val="80000"/>
                  </a:schemeClr>
                </a:solidFill>
                <a:latin typeface="Comic Sans MS" pitchFamily="66" charset="0"/>
                <a:cs typeface="Arial" pitchFamily="34" charset="0"/>
              </a:endParaRPr>
            </a:p>
          </p:txBody>
        </p:sp>
        <p:sp>
          <p:nvSpPr>
            <p:cNvPr id="38926" name="Freeform 38925"/>
            <p:cNvSpPr/>
            <p:nvPr/>
          </p:nvSpPr>
          <p:spPr>
            <a:xfrm>
              <a:off x="2205506" y="1684929"/>
              <a:ext cx="4825333" cy="603995"/>
            </a:xfrm>
            <a:custGeom>
              <a:avLst/>
              <a:gdLst>
                <a:gd name="connsiteX0" fmla="*/ 0 w 4825333"/>
                <a:gd name="connsiteY0" fmla="*/ 0 h 603995"/>
                <a:gd name="connsiteX1" fmla="*/ 4523336 w 4825333"/>
                <a:gd name="connsiteY1" fmla="*/ 0 h 603995"/>
                <a:gd name="connsiteX2" fmla="*/ 4825333 w 4825333"/>
                <a:gd name="connsiteY2" fmla="*/ 301998 h 603995"/>
                <a:gd name="connsiteX3" fmla="*/ 4523336 w 4825333"/>
                <a:gd name="connsiteY3" fmla="*/ 603995 h 603995"/>
                <a:gd name="connsiteX4" fmla="*/ 0 w 4825333"/>
                <a:gd name="connsiteY4" fmla="*/ 603995 h 603995"/>
                <a:gd name="connsiteX5" fmla="*/ 301998 w 4825333"/>
                <a:gd name="connsiteY5" fmla="*/ 301998 h 603995"/>
                <a:gd name="connsiteX6" fmla="*/ 0 w 4825333"/>
                <a:gd name="connsiteY6" fmla="*/ 0 h 60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5">
                  <a:moveTo>
                    <a:pt x="0" y="0"/>
                  </a:moveTo>
                  <a:lnTo>
                    <a:pt x="4523336" y="0"/>
                  </a:lnTo>
                  <a:lnTo>
                    <a:pt x="4825333" y="301998"/>
                  </a:lnTo>
                  <a:lnTo>
                    <a:pt x="4523336" y="603995"/>
                  </a:lnTo>
                  <a:lnTo>
                    <a:pt x="0" y="603995"/>
                  </a:lnTo>
                  <a:lnTo>
                    <a:pt x="301998" y="301998"/>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322318" tIns="10160" rIns="301997" bIns="10160" spcCol="1270" anchor="ctr"/>
            <a:lstStyle/>
            <a:p>
              <a:pPr marL="230188" defTabSz="711200">
                <a:lnSpc>
                  <a:spcPct val="90000"/>
                </a:lnSpc>
                <a:spcAft>
                  <a:spcPct val="35000"/>
                </a:spcAft>
                <a:defRPr/>
              </a:pPr>
              <a:r>
                <a:rPr lang="en-US" sz="1600" dirty="0" smtClean="0">
                  <a:solidFill>
                    <a:schemeClr val="accent6">
                      <a:lumMod val="50000"/>
                    </a:schemeClr>
                  </a:solidFill>
                  <a:latin typeface="Comic Sans MS" pitchFamily="66" charset="0"/>
                </a:rPr>
                <a:t>business cards, holiday bake sale, Face Book advertisements </a:t>
              </a:r>
              <a:endParaRPr lang="en-US" sz="1600" dirty="0">
                <a:solidFill>
                  <a:schemeClr val="accent6">
                    <a:lumMod val="50000"/>
                  </a:schemeClr>
                </a:solidFill>
                <a:latin typeface="Comic Sans MS" pitchFamily="66" charset="0"/>
              </a:endParaRPr>
            </a:p>
          </p:txBody>
        </p:sp>
        <p:sp>
          <p:nvSpPr>
            <p:cNvPr id="38927" name="Freeform 38926"/>
            <p:cNvSpPr/>
            <p:nvPr/>
          </p:nvSpPr>
          <p:spPr>
            <a:xfrm>
              <a:off x="6883347" y="1659169"/>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320521" tIns="11430" rIns="297661" bIns="11430" spcCol="1270" anchor="ctr"/>
            <a:lstStyle/>
            <a:p>
              <a:pPr defTabSz="800100">
                <a:lnSpc>
                  <a:spcPct val="90000"/>
                </a:lnSpc>
                <a:spcAft>
                  <a:spcPct val="35000"/>
                </a:spcAft>
                <a:tabLst>
                  <a:tab pos="1087438" algn="r"/>
                </a:tabLst>
                <a:defRPr/>
              </a:pPr>
              <a:r>
                <a:rPr lang="en-US" dirty="0">
                  <a:solidFill>
                    <a:schemeClr val="accent6">
                      <a:lumMod val="50000"/>
                    </a:schemeClr>
                  </a:solidFill>
                  <a:latin typeface="Georgia" pitchFamily="18" charset="0"/>
                </a:rPr>
                <a:t>	</a:t>
              </a:r>
              <a:r>
                <a:rPr lang="en-US" dirty="0" smtClean="0">
                  <a:solidFill>
                    <a:schemeClr val="accent6">
                      <a:lumMod val="50000"/>
                    </a:schemeClr>
                  </a:solidFill>
                  <a:latin typeface="Comic Sans MS" pitchFamily="66" charset="0"/>
                </a:rPr>
                <a:t>$46.99</a:t>
              </a:r>
              <a:endParaRPr lang="en-US" dirty="0">
                <a:solidFill>
                  <a:schemeClr val="accent6">
                    <a:lumMod val="50000"/>
                  </a:schemeClr>
                </a:solidFill>
                <a:latin typeface="Comic Sans MS" pitchFamily="66" charset="0"/>
              </a:endParaRPr>
            </a:p>
          </p:txBody>
        </p:sp>
        <p:sp>
          <p:nvSpPr>
            <p:cNvPr id="38928" name="Freeform 38927"/>
            <p:cNvSpPr/>
            <p:nvPr/>
          </p:nvSpPr>
          <p:spPr>
            <a:xfrm>
              <a:off x="674914" y="2340130"/>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chemeClr val="accent6">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accent6">
                      <a:lumMod val="20000"/>
                      <a:lumOff val="80000"/>
                    </a:schemeClr>
                  </a:solidFill>
                  <a:latin typeface="Comic Sans MS" pitchFamily="66" charset="0"/>
                  <a:ea typeface="ＭＳ Ｐゴシック" pitchFamily="-112" charset="-128"/>
                  <a:cs typeface="Arial" pitchFamily="34" charset="0"/>
                </a:rPr>
                <a:t>Publicity</a:t>
              </a:r>
              <a:endParaRPr lang="en-US" sz="1400" dirty="0">
                <a:solidFill>
                  <a:schemeClr val="accent6">
                    <a:lumMod val="20000"/>
                    <a:lumOff val="80000"/>
                  </a:schemeClr>
                </a:solidFill>
                <a:latin typeface="Comic Sans MS" pitchFamily="66" charset="0"/>
                <a:cs typeface="Arial" pitchFamily="34" charset="0"/>
              </a:endParaRPr>
            </a:p>
          </p:txBody>
        </p:sp>
        <p:sp>
          <p:nvSpPr>
            <p:cNvPr id="38929" name="Freeform 38928"/>
            <p:cNvSpPr/>
            <p:nvPr/>
          </p:nvSpPr>
          <p:spPr>
            <a:xfrm>
              <a:off x="2205506" y="2368695"/>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322320" tIns="10160" rIns="301999" bIns="10160" spcCol="1270" anchor="ctr"/>
            <a:lstStyle/>
            <a:p>
              <a:pPr marL="230188" defTabSz="711200">
                <a:lnSpc>
                  <a:spcPct val="90000"/>
                </a:lnSpc>
                <a:spcAft>
                  <a:spcPct val="35000"/>
                </a:spcAft>
                <a:defRPr/>
              </a:pPr>
              <a:r>
                <a:rPr lang="en-US" sz="1600" dirty="0">
                  <a:solidFill>
                    <a:schemeClr val="accent6">
                      <a:lumMod val="50000"/>
                    </a:schemeClr>
                  </a:solidFill>
                  <a:latin typeface="Comic Sans MS" pitchFamily="66" charset="0"/>
                </a:rPr>
                <a:t>Word of </a:t>
              </a:r>
              <a:r>
                <a:rPr lang="en-US" sz="1600" dirty="0" smtClean="0">
                  <a:solidFill>
                    <a:schemeClr val="accent6">
                      <a:lumMod val="50000"/>
                    </a:schemeClr>
                  </a:solidFill>
                  <a:latin typeface="Comic Sans MS" pitchFamily="66" charset="0"/>
                </a:rPr>
                <a:t>mouth, social networking</a:t>
              </a:r>
              <a:endParaRPr lang="en-US" sz="1600" dirty="0">
                <a:solidFill>
                  <a:schemeClr val="accent6">
                    <a:lumMod val="50000"/>
                  </a:schemeClr>
                </a:solidFill>
                <a:latin typeface="Comic Sans MS" pitchFamily="66" charset="0"/>
              </a:endParaRPr>
            </a:p>
          </p:txBody>
        </p:sp>
        <p:sp>
          <p:nvSpPr>
            <p:cNvPr id="38930" name="Freeform 38929"/>
            <p:cNvSpPr/>
            <p:nvPr/>
          </p:nvSpPr>
          <p:spPr>
            <a:xfrm>
              <a:off x="6883347" y="2342937"/>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320521" tIns="11430" rIns="297661" bIns="11430" spcCol="1270" anchor="ctr"/>
            <a:lstStyle/>
            <a:p>
              <a:pPr defTabSz="800100">
                <a:lnSpc>
                  <a:spcPct val="90000"/>
                </a:lnSpc>
                <a:spcAft>
                  <a:spcPct val="35000"/>
                </a:spcAft>
                <a:tabLst>
                  <a:tab pos="1087438" algn="r"/>
                </a:tabLst>
                <a:defRPr/>
              </a:pPr>
              <a:r>
                <a:rPr lang="en-US" dirty="0">
                  <a:solidFill>
                    <a:schemeClr val="accent6">
                      <a:lumMod val="50000"/>
                    </a:schemeClr>
                  </a:solidFill>
                  <a:latin typeface="Georgia" pitchFamily="18" charset="0"/>
                </a:rPr>
                <a:t>	</a:t>
              </a:r>
              <a:r>
                <a:rPr lang="en-US" dirty="0" smtClean="0">
                  <a:solidFill>
                    <a:schemeClr val="accent6">
                      <a:lumMod val="50000"/>
                    </a:schemeClr>
                  </a:solidFill>
                  <a:latin typeface="Comic Sans MS" pitchFamily="66" charset="0"/>
                </a:rPr>
                <a:t>$0.00</a:t>
              </a:r>
              <a:endParaRPr lang="en-US" dirty="0">
                <a:solidFill>
                  <a:schemeClr val="accent6">
                    <a:lumMod val="50000"/>
                  </a:schemeClr>
                </a:solidFill>
                <a:latin typeface="Comic Sans MS" pitchFamily="66" charset="0"/>
              </a:endParaRPr>
            </a:p>
          </p:txBody>
        </p:sp>
        <p:sp>
          <p:nvSpPr>
            <p:cNvPr id="38931" name="Freeform 38930"/>
            <p:cNvSpPr/>
            <p:nvPr/>
          </p:nvSpPr>
          <p:spPr>
            <a:xfrm>
              <a:off x="674914" y="3023899"/>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chemeClr val="accent6">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accent6">
                      <a:lumMod val="20000"/>
                      <a:lumOff val="80000"/>
                    </a:schemeClr>
                  </a:solidFill>
                  <a:latin typeface="Comic Sans MS" pitchFamily="66" charset="0"/>
                  <a:ea typeface="ＭＳ Ｐゴシック" pitchFamily="-112" charset="-128"/>
                  <a:cs typeface="Arial" pitchFamily="34" charset="0"/>
                </a:rPr>
                <a:t>Personal Selling</a:t>
              </a:r>
              <a:endParaRPr lang="en-US" sz="1400" dirty="0">
                <a:solidFill>
                  <a:schemeClr val="accent6">
                    <a:lumMod val="20000"/>
                    <a:lumOff val="80000"/>
                  </a:schemeClr>
                </a:solidFill>
                <a:latin typeface="Comic Sans MS" pitchFamily="66" charset="0"/>
                <a:cs typeface="Arial" pitchFamily="34" charset="0"/>
              </a:endParaRPr>
            </a:p>
          </p:txBody>
        </p:sp>
        <p:sp>
          <p:nvSpPr>
            <p:cNvPr id="38932" name="Freeform 38931"/>
            <p:cNvSpPr/>
            <p:nvPr/>
          </p:nvSpPr>
          <p:spPr>
            <a:xfrm>
              <a:off x="2205506" y="3052464"/>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322320" tIns="10160" rIns="301999" bIns="10160" spcCol="1270" anchor="ctr"/>
            <a:lstStyle/>
            <a:p>
              <a:pPr marL="230188" defTabSz="711200">
                <a:lnSpc>
                  <a:spcPct val="90000"/>
                </a:lnSpc>
                <a:spcAft>
                  <a:spcPct val="35000"/>
                </a:spcAft>
                <a:defRPr/>
              </a:pPr>
              <a:r>
                <a:rPr lang="en-US" sz="1600" dirty="0">
                  <a:solidFill>
                    <a:schemeClr val="accent6">
                      <a:lumMod val="50000"/>
                    </a:schemeClr>
                  </a:solidFill>
                  <a:latin typeface="Comic Sans MS" pitchFamily="66" charset="0"/>
                </a:rPr>
                <a:t>Bake sales</a:t>
              </a:r>
            </a:p>
          </p:txBody>
        </p:sp>
        <p:sp>
          <p:nvSpPr>
            <p:cNvPr id="38933" name="Freeform 38932"/>
            <p:cNvSpPr/>
            <p:nvPr/>
          </p:nvSpPr>
          <p:spPr>
            <a:xfrm>
              <a:off x="6883347" y="3026706"/>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Comic Sans MS" pitchFamily="66" charset="0"/>
                </a:rPr>
                <a:t>	</a:t>
              </a:r>
              <a:r>
                <a:rPr lang="en-US" dirty="0">
                  <a:solidFill>
                    <a:schemeClr val="accent6">
                      <a:lumMod val="50000"/>
                    </a:schemeClr>
                  </a:solidFill>
                  <a:latin typeface="Comic Sans MS" pitchFamily="66" charset="0"/>
                </a:rPr>
                <a:t>$0.00</a:t>
              </a:r>
            </a:p>
          </p:txBody>
        </p:sp>
        <p:sp>
          <p:nvSpPr>
            <p:cNvPr id="38934" name="Freeform 38933"/>
            <p:cNvSpPr/>
            <p:nvPr/>
          </p:nvSpPr>
          <p:spPr>
            <a:xfrm>
              <a:off x="674914" y="3707667"/>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olidFill>
              <a:schemeClr val="accent6">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accent6">
                      <a:lumMod val="20000"/>
                      <a:lumOff val="80000"/>
                    </a:schemeClr>
                  </a:solidFill>
                  <a:latin typeface="Comic Sans MS" pitchFamily="66" charset="0"/>
                  <a:ea typeface="ＭＳ Ｐゴシック" pitchFamily="-112" charset="-128"/>
                  <a:cs typeface="Arial" pitchFamily="34" charset="0"/>
                </a:rPr>
                <a:t>Sales Promotion</a:t>
              </a:r>
              <a:endParaRPr lang="en-US" sz="1400" dirty="0">
                <a:solidFill>
                  <a:schemeClr val="accent6">
                    <a:lumMod val="20000"/>
                    <a:lumOff val="80000"/>
                  </a:schemeClr>
                </a:solidFill>
                <a:latin typeface="Comic Sans MS" pitchFamily="66" charset="0"/>
                <a:cs typeface="Arial" pitchFamily="34" charset="0"/>
              </a:endParaRPr>
            </a:p>
          </p:txBody>
        </p:sp>
        <p:sp>
          <p:nvSpPr>
            <p:cNvPr id="38935" name="Freeform 38934"/>
            <p:cNvSpPr/>
            <p:nvPr/>
          </p:nvSpPr>
          <p:spPr>
            <a:xfrm>
              <a:off x="2205506" y="3736232"/>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322320" tIns="10160" rIns="301999" bIns="10160" spcCol="1270" anchor="ctr"/>
            <a:lstStyle/>
            <a:p>
              <a:pPr marL="230188" defTabSz="711200">
                <a:lnSpc>
                  <a:spcPct val="90000"/>
                </a:lnSpc>
                <a:spcAft>
                  <a:spcPct val="35000"/>
                </a:spcAft>
                <a:defRPr/>
              </a:pPr>
              <a:r>
                <a:rPr lang="en-US" sz="1600" dirty="0">
                  <a:solidFill>
                    <a:schemeClr val="accent6">
                      <a:lumMod val="50000"/>
                    </a:schemeClr>
                  </a:solidFill>
                  <a:latin typeface="Comic Sans MS" pitchFamily="66" charset="0"/>
                </a:rPr>
                <a:t>Monthly specials, discount deals, etc.</a:t>
              </a:r>
            </a:p>
          </p:txBody>
        </p:sp>
        <p:sp>
          <p:nvSpPr>
            <p:cNvPr id="38936" name="Freeform 38935"/>
            <p:cNvSpPr/>
            <p:nvPr/>
          </p:nvSpPr>
          <p:spPr>
            <a:xfrm>
              <a:off x="6883347" y="3710474"/>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320521" tIns="11430" rIns="297661" bIns="11430" spcCol="1270" anchor="ctr"/>
            <a:lstStyle/>
            <a:p>
              <a:pPr defTabSz="800100">
                <a:lnSpc>
                  <a:spcPct val="90000"/>
                </a:lnSpc>
                <a:spcAft>
                  <a:spcPct val="35000"/>
                </a:spcAft>
                <a:tabLst>
                  <a:tab pos="1087438" algn="r"/>
                </a:tabLst>
                <a:defRPr/>
              </a:pPr>
              <a:r>
                <a:rPr lang="en-US" dirty="0">
                  <a:solidFill>
                    <a:schemeClr val="accent6">
                      <a:lumMod val="50000"/>
                    </a:schemeClr>
                  </a:solidFill>
                  <a:latin typeface="Georgia" pitchFamily="18" charset="0"/>
                </a:rPr>
                <a:t>	</a:t>
              </a:r>
              <a:r>
                <a:rPr lang="en-US" dirty="0">
                  <a:solidFill>
                    <a:schemeClr val="accent6">
                      <a:lumMod val="50000"/>
                    </a:schemeClr>
                  </a:solidFill>
                  <a:latin typeface="Comic Sans MS" pitchFamily="66" charset="0"/>
                </a:rPr>
                <a:t>$0.00</a:t>
              </a:r>
            </a:p>
          </p:txBody>
        </p:sp>
        <p:sp>
          <p:nvSpPr>
            <p:cNvPr id="38940" name="Freeform 38939"/>
            <p:cNvSpPr/>
            <p:nvPr/>
          </p:nvSpPr>
          <p:spPr>
            <a:xfrm>
              <a:off x="686026" y="4419959"/>
              <a:ext cx="6328236" cy="731386"/>
            </a:xfrm>
            <a:custGeom>
              <a:avLst/>
              <a:gdLst>
                <a:gd name="connsiteX0" fmla="*/ 0 w 6328236"/>
                <a:gd name="connsiteY0" fmla="*/ 0 h 731386"/>
                <a:gd name="connsiteX1" fmla="*/ 5962543 w 6328236"/>
                <a:gd name="connsiteY1" fmla="*/ 0 h 731386"/>
                <a:gd name="connsiteX2" fmla="*/ 6328236 w 6328236"/>
                <a:gd name="connsiteY2" fmla="*/ 365693 h 731386"/>
                <a:gd name="connsiteX3" fmla="*/ 5962543 w 6328236"/>
                <a:gd name="connsiteY3" fmla="*/ 731386 h 731386"/>
                <a:gd name="connsiteX4" fmla="*/ 0 w 6328236"/>
                <a:gd name="connsiteY4" fmla="*/ 731386 h 731386"/>
                <a:gd name="connsiteX5" fmla="*/ 365693 w 6328236"/>
                <a:gd name="connsiteY5" fmla="*/ 365693 h 731386"/>
                <a:gd name="connsiteX6" fmla="*/ 0 w 6328236"/>
                <a:gd name="connsiteY6" fmla="*/ 0 h 7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8236" h="731386">
                  <a:moveTo>
                    <a:pt x="0" y="0"/>
                  </a:moveTo>
                  <a:lnTo>
                    <a:pt x="5962543" y="0"/>
                  </a:lnTo>
                  <a:lnTo>
                    <a:pt x="6328236" y="365693"/>
                  </a:lnTo>
                  <a:lnTo>
                    <a:pt x="5962543" y="731386"/>
                  </a:lnTo>
                  <a:lnTo>
                    <a:pt x="0" y="731386"/>
                  </a:lnTo>
                  <a:lnTo>
                    <a:pt x="365693" y="365693"/>
                  </a:lnTo>
                  <a:lnTo>
                    <a:pt x="0" y="0"/>
                  </a:lnTo>
                  <a:close/>
                </a:path>
              </a:pathLst>
            </a:custGeom>
            <a:solidFill>
              <a:schemeClr val="accent6">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lnRef>
            <a:fillRef idx="3">
              <a:schemeClr val="accent2"/>
            </a:fillRef>
            <a:effectRef idx="3">
              <a:schemeClr val="accent2"/>
            </a:effectRef>
            <a:fontRef idx="minor">
              <a:schemeClr val="lt1"/>
            </a:fontRef>
          </p:style>
          <p:txBody>
            <a:bodyPr lIns="396173" tIns="15240" rIns="365693" bIns="15240" spcCol="1270" anchor="ctr"/>
            <a:lstStyle/>
            <a:p>
              <a:pPr defTabSz="1066800">
                <a:lnSpc>
                  <a:spcPct val="90000"/>
                </a:lnSpc>
                <a:spcAft>
                  <a:spcPct val="35000"/>
                </a:spcAft>
                <a:defRPr/>
              </a:pPr>
              <a:r>
                <a:rPr lang="en-US" sz="2400" b="1" dirty="0">
                  <a:solidFill>
                    <a:schemeClr val="bg1"/>
                  </a:solidFill>
                  <a:latin typeface="Comic Sans MS" pitchFamily="66" charset="0"/>
                  <a:ea typeface="ＭＳ Ｐゴシック" pitchFamily="-112" charset="-128"/>
                  <a:cs typeface="Arial" pitchFamily="34" charset="0"/>
                </a:rPr>
                <a:t>Total Monthly Promotional Expense</a:t>
              </a:r>
            </a:p>
          </p:txBody>
        </p:sp>
        <p:sp>
          <p:nvSpPr>
            <p:cNvPr id="38941" name="Freeform 38940"/>
            <p:cNvSpPr/>
            <p:nvPr/>
          </p:nvSpPr>
          <p:spPr>
            <a:xfrm>
              <a:off x="6781853" y="4419959"/>
              <a:ext cx="1910127" cy="724775"/>
            </a:xfrm>
            <a:custGeom>
              <a:avLst/>
              <a:gdLst>
                <a:gd name="connsiteX0" fmla="*/ 0 w 1848405"/>
                <a:gd name="connsiteY0" fmla="*/ 0 h 731387"/>
                <a:gd name="connsiteX1" fmla="*/ 1482712 w 1848405"/>
                <a:gd name="connsiteY1" fmla="*/ 0 h 731387"/>
                <a:gd name="connsiteX2" fmla="*/ 1848405 w 1848405"/>
                <a:gd name="connsiteY2" fmla="*/ 365694 h 731387"/>
                <a:gd name="connsiteX3" fmla="*/ 1482712 w 1848405"/>
                <a:gd name="connsiteY3" fmla="*/ 731387 h 731387"/>
                <a:gd name="connsiteX4" fmla="*/ 0 w 1848405"/>
                <a:gd name="connsiteY4" fmla="*/ 731387 h 731387"/>
                <a:gd name="connsiteX5" fmla="*/ 365694 w 1848405"/>
                <a:gd name="connsiteY5" fmla="*/ 365694 h 731387"/>
                <a:gd name="connsiteX6" fmla="*/ 0 w 1848405"/>
                <a:gd name="connsiteY6" fmla="*/ 0 h 73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405" h="731387">
                  <a:moveTo>
                    <a:pt x="0" y="0"/>
                  </a:moveTo>
                  <a:lnTo>
                    <a:pt x="1482712" y="0"/>
                  </a:lnTo>
                  <a:lnTo>
                    <a:pt x="1848405" y="365694"/>
                  </a:lnTo>
                  <a:lnTo>
                    <a:pt x="1482712" y="731387"/>
                  </a:lnTo>
                  <a:lnTo>
                    <a:pt x="0" y="731387"/>
                  </a:lnTo>
                  <a:lnTo>
                    <a:pt x="365694" y="365694"/>
                  </a:lnTo>
                  <a:lnTo>
                    <a:pt x="0" y="0"/>
                  </a:lnTo>
                  <a:close/>
                </a:path>
              </a:pathLst>
            </a:custGeom>
            <a:solidFill>
              <a:schemeClr val="accent6">
                <a:lumMod val="50000"/>
                <a:alpha val="9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88554" tIns="11430" rIns="365693" bIns="11430" spcCol="1270" anchor="ctr"/>
            <a:lstStyle/>
            <a:p>
              <a:pPr defTabSz="800100">
                <a:lnSpc>
                  <a:spcPct val="90000"/>
                </a:lnSpc>
                <a:spcAft>
                  <a:spcPct val="35000"/>
                </a:spcAft>
                <a:tabLst>
                  <a:tab pos="1147763" algn="r"/>
                </a:tabLst>
                <a:defRPr/>
              </a:pPr>
              <a:r>
                <a:rPr lang="en-US" b="1" dirty="0">
                  <a:latin typeface="Georgia" pitchFamily="18" charset="0"/>
                </a:rPr>
                <a:t>	</a:t>
              </a:r>
              <a:r>
                <a:rPr lang="en-US" b="1" dirty="0" smtClean="0">
                  <a:solidFill>
                    <a:schemeClr val="bg1"/>
                  </a:solidFill>
                  <a:latin typeface="Comic Sans MS" pitchFamily="66" charset="0"/>
                </a:rPr>
                <a:t>$46.99</a:t>
              </a:r>
              <a:endParaRPr lang="en-US" b="1" dirty="0">
                <a:solidFill>
                  <a:schemeClr val="bg1"/>
                </a:solidFill>
                <a:latin typeface="Comic Sans MS" pitchFamily="66" charset="0"/>
              </a:endParaRPr>
            </a:p>
          </p:txBody>
        </p:sp>
      </p:grpSp>
      <p:sp>
        <p:nvSpPr>
          <p:cNvPr id="7" name="AutoShape 250"/>
          <p:cNvSpPr>
            <a:spLocks noChangeArrowheads="1"/>
          </p:cNvSpPr>
          <p:nvPr/>
        </p:nvSpPr>
        <p:spPr bwMode="auto">
          <a:xfrm>
            <a:off x="762000" y="1066800"/>
            <a:ext cx="6019800" cy="478974"/>
          </a:xfrm>
          <a:prstGeom prst="roundRect">
            <a:avLst>
              <a:gd name="adj" fmla="val 16667"/>
            </a:avLst>
          </a:prstGeom>
          <a:solidFill>
            <a:schemeClr val="accent6">
              <a:lumMod val="5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accent6">
                    <a:lumMod val="20000"/>
                    <a:lumOff val="80000"/>
                  </a:schemeClr>
                </a:solidFill>
                <a:latin typeface="Comic Sans MS" pitchFamily="66" charset="0"/>
                <a:cs typeface="Arial" pitchFamily="34" charset="0"/>
              </a:rPr>
              <a:t>Promotional Expense</a:t>
            </a:r>
          </a:p>
        </p:txBody>
      </p:sp>
      <p:sp>
        <p:nvSpPr>
          <p:cNvPr id="9" name="AutoShape 250"/>
          <p:cNvSpPr>
            <a:spLocks noChangeArrowheads="1"/>
          </p:cNvSpPr>
          <p:nvPr/>
        </p:nvSpPr>
        <p:spPr bwMode="auto">
          <a:xfrm>
            <a:off x="6900634" y="1066800"/>
            <a:ext cx="1709965" cy="478974"/>
          </a:xfrm>
          <a:prstGeom prst="roundRect">
            <a:avLst>
              <a:gd name="adj" fmla="val 16667"/>
            </a:avLst>
          </a:prstGeom>
          <a:solidFill>
            <a:schemeClr val="accent6">
              <a:lumMod val="5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accent6">
                    <a:lumMod val="20000"/>
                    <a:lumOff val="80000"/>
                  </a:schemeClr>
                </a:solidFill>
                <a:latin typeface="Comic Sans MS" pitchFamily="66" charset="0"/>
                <a:cs typeface="Arial" pitchFamily="34" charset="0"/>
              </a:rPr>
              <a:t>Monthly</a:t>
            </a:r>
          </a:p>
          <a:p>
            <a:pPr algn="ctr">
              <a:defRPr/>
            </a:pPr>
            <a:r>
              <a:rPr lang="en-US" sz="1600" b="1" dirty="0">
                <a:solidFill>
                  <a:schemeClr val="accent6">
                    <a:lumMod val="20000"/>
                    <a:lumOff val="80000"/>
                  </a:schemeClr>
                </a:solidFill>
                <a:latin typeface="Comic Sans MS" pitchFamily="66" charset="0"/>
                <a:cs typeface="Arial" pitchFamily="34" charset="0"/>
              </a:rPr>
              <a:t>Amount</a:t>
            </a:r>
          </a:p>
        </p:txBody>
      </p:sp>
      <p:pic>
        <p:nvPicPr>
          <p:cNvPr id="34825" name="Picture 9" descr="NFTE_SmallTagLock_PantoneC.eps"/>
          <p:cNvPicPr>
            <a:picLocks noChangeAspect="1"/>
          </p:cNvPicPr>
          <p:nvPr/>
        </p:nvPicPr>
        <p:blipFill>
          <a:blip r:embed="rId3" cstate="print"/>
          <a:srcRect/>
          <a:stretch>
            <a:fillRect/>
          </a:stretch>
        </p:blipFill>
        <p:spPr bwMode="auto">
          <a:xfrm>
            <a:off x="33338" y="6002338"/>
            <a:ext cx="1643062" cy="822325"/>
          </a:xfrm>
          <a:prstGeom prst="rect">
            <a:avLst/>
          </a:prstGeom>
          <a:noFill/>
          <a:ln w="9525">
            <a:noFill/>
            <a:miter lim="800000"/>
            <a:headEnd/>
            <a:tailEnd/>
          </a:ln>
        </p:spPr>
      </p:pic>
      <p:sp>
        <p:nvSpPr>
          <p:cNvPr id="26" name="Slide Number Placeholder 25"/>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10</a:t>
            </a:fld>
            <a:endParaRPr lang="en-US" dirty="0"/>
          </a:p>
        </p:txBody>
      </p:sp>
      <p:pic>
        <p:nvPicPr>
          <p:cNvPr id="28" name="Picture 1" descr="Untitled"/>
          <p:cNvPicPr>
            <a:picLocks noChangeAspect="1" noChangeArrowheads="1"/>
          </p:cNvPicPr>
          <p:nvPr/>
        </p:nvPicPr>
        <p:blipFill>
          <a:blip r:embed="rId4"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152400"/>
            <a:ext cx="8305800" cy="762000"/>
          </a:xfrm>
        </p:spPr>
        <p:txBody>
          <a:bodyPr/>
          <a:lstStyle/>
          <a:p>
            <a:pPr>
              <a:lnSpc>
                <a:spcPct val="80000"/>
              </a:lnSpc>
              <a:spcBef>
                <a:spcPts val="600"/>
              </a:spcBef>
            </a:pPr>
            <a:r>
              <a:rPr sz="4400" dirty="0" smtClean="0">
                <a:ln>
                  <a:noFill/>
                </a:ln>
                <a:solidFill>
                  <a:schemeClr val="accent6">
                    <a:lumMod val="50000"/>
                  </a:schemeClr>
                </a:solidFill>
                <a:latin typeface="Comic Sans MS" pitchFamily="66" charset="0"/>
                <a:ea typeface="ＭＳ Ｐゴシック"/>
              </a:rPr>
              <a:t>Cost of Materials/Labor</a:t>
            </a:r>
            <a:endParaRPr sz="4400" i="1" dirty="0" smtClean="0">
              <a:ln>
                <a:noFill/>
              </a:ln>
              <a:solidFill>
                <a:schemeClr val="accent6">
                  <a:lumMod val="50000"/>
                </a:schemeClr>
              </a:solidFill>
              <a:latin typeface="Comic Sans MS" pitchFamily="66" charset="0"/>
              <a:ea typeface="ＭＳ Ｐゴシック"/>
              <a:cs typeface="Arial" charset="0"/>
            </a:endParaRPr>
          </a:p>
        </p:txBody>
      </p:sp>
      <p:pic>
        <p:nvPicPr>
          <p:cNvPr id="36866" name="Picture 13" descr="NFTE_SmallTagLock_PantoneC.eps"/>
          <p:cNvPicPr>
            <a:picLocks noChangeAspect="1"/>
          </p:cNvPicPr>
          <p:nvPr/>
        </p:nvPicPr>
        <p:blipFill>
          <a:blip r:embed="rId3" cstate="print"/>
          <a:srcRect/>
          <a:stretch>
            <a:fillRect/>
          </a:stretch>
        </p:blipFill>
        <p:spPr bwMode="auto">
          <a:xfrm>
            <a:off x="33338" y="6148388"/>
            <a:ext cx="1350962" cy="676275"/>
          </a:xfrm>
          <a:prstGeom prst="rect">
            <a:avLst/>
          </a:prstGeom>
          <a:noFill/>
          <a:ln w="9525">
            <a:noFill/>
            <a:miter lim="800000"/>
            <a:headEnd/>
            <a:tailEnd/>
          </a:ln>
        </p:spPr>
      </p:pic>
      <p:graphicFrame>
        <p:nvGraphicFramePr>
          <p:cNvPr id="2" name="Table 1"/>
          <p:cNvGraphicFramePr>
            <a:graphicFrameLocks noGrp="1"/>
          </p:cNvGraphicFramePr>
          <p:nvPr/>
        </p:nvGraphicFramePr>
        <p:xfrm>
          <a:off x="1524000" y="1600200"/>
          <a:ext cx="6096000" cy="2250203"/>
        </p:xfrm>
        <a:graphic>
          <a:graphicData uri="http://schemas.openxmlformats.org/drawingml/2006/table">
            <a:tbl>
              <a:tblPr firstRow="1" bandRow="1">
                <a:tableStyleId>{5C22544A-7EE6-4342-B048-85BDC9FD1C3A}</a:tableStyleId>
              </a:tblPr>
              <a:tblGrid>
                <a:gridCol w="2438400"/>
                <a:gridCol w="2133600"/>
                <a:gridCol w="1524000"/>
              </a:tblGrid>
              <a:tr h="370795">
                <a:tc gridSpan="3">
                  <a:txBody>
                    <a:bodyPr/>
                    <a:lstStyle/>
                    <a:p>
                      <a:pPr marL="0" algn="ctr" rtl="0" eaLnBrk="1" latinLnBrk="0" hangingPunct="1"/>
                      <a:r>
                        <a:rPr kumimoji="0" lang="en-US" sz="2000" b="1" kern="1200" dirty="0" smtClean="0">
                          <a:solidFill>
                            <a:schemeClr val="accent6">
                              <a:lumMod val="20000"/>
                              <a:lumOff val="80000"/>
                            </a:schemeClr>
                          </a:solidFill>
                          <a:latin typeface="Comic Sans MS" pitchFamily="66" charset="0"/>
                          <a:ea typeface="ＭＳ Ｐゴシック" pitchFamily="-112" charset="-128"/>
                          <a:cs typeface="Arial" pitchFamily="34" charset="0"/>
                        </a:rPr>
                        <a:t>Materials</a:t>
                      </a:r>
                      <a:endParaRPr kumimoji="0" lang="en-US" sz="1400" b="1" kern="1200" dirty="0">
                        <a:solidFill>
                          <a:schemeClr val="accent6">
                            <a:lumMod val="20000"/>
                            <a:lumOff val="80000"/>
                          </a:schemeClr>
                        </a:solidFill>
                        <a:latin typeface="Comic Sans MS" pitchFamily="66"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marL="0" algn="ctr" rtl="0" eaLnBrk="1" latinLnBrk="0" hangingPunct="1"/>
                      <a:r>
                        <a:rPr kumimoji="0" lang="en-US" sz="1400" b="1" kern="1200" dirty="0" smtClean="0">
                          <a:solidFill>
                            <a:schemeClr val="accent6">
                              <a:lumMod val="50000"/>
                            </a:schemeClr>
                          </a:solidFill>
                          <a:latin typeface="Comic Sans MS" pitchFamily="66" charset="0"/>
                          <a:ea typeface="ＭＳ Ｐゴシック" pitchFamily="-112" charset="-128"/>
                          <a:cs typeface="Arial" pitchFamily="34" charset="0"/>
                        </a:rPr>
                        <a:t>Material Description</a:t>
                      </a:r>
                      <a:endParaRPr kumimoji="0" lang="en-US" sz="1400" b="1" kern="1200" dirty="0">
                        <a:solidFill>
                          <a:schemeClr val="accent6">
                            <a:lumMod val="50000"/>
                          </a:schemeClr>
                        </a:solidFill>
                        <a:latin typeface="Comic Sans MS" pitchFamily="66"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rtl="0" eaLnBrk="1" latinLnBrk="0" hangingPunct="1"/>
                      <a:r>
                        <a:rPr kumimoji="0" lang="en-US" sz="1400" b="1" kern="1200" dirty="0" smtClean="0">
                          <a:solidFill>
                            <a:schemeClr val="accent6">
                              <a:lumMod val="50000"/>
                            </a:schemeClr>
                          </a:solidFill>
                          <a:latin typeface="Comic Sans MS" pitchFamily="66" charset="0"/>
                          <a:ea typeface="ＭＳ Ｐゴシック" pitchFamily="-112" charset="-128"/>
                          <a:cs typeface="Arial" pitchFamily="34" charset="0"/>
                        </a:rPr>
                        <a:t>Cost/Total Quantity</a:t>
                      </a:r>
                      <a:endParaRPr kumimoji="0" lang="en-US" sz="1400" b="1" kern="1200" dirty="0">
                        <a:solidFill>
                          <a:schemeClr val="accent6">
                            <a:lumMod val="50000"/>
                          </a:schemeClr>
                        </a:solidFill>
                        <a:latin typeface="Comic Sans MS" pitchFamily="66"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rtl="0" eaLnBrk="1" latinLnBrk="0" hangingPunct="1"/>
                      <a:r>
                        <a:rPr kumimoji="0" lang="en-US" sz="1400" b="1" kern="1200" dirty="0" smtClean="0">
                          <a:solidFill>
                            <a:schemeClr val="accent6">
                              <a:lumMod val="50000"/>
                            </a:schemeClr>
                          </a:solidFill>
                          <a:latin typeface="Comic Sans MS" pitchFamily="66" charset="0"/>
                          <a:ea typeface="ＭＳ Ｐゴシック" pitchFamily="-112" charset="-128"/>
                          <a:cs typeface="Arial" pitchFamily="34" charset="0"/>
                        </a:rPr>
                        <a:t>Cost per Unit</a:t>
                      </a:r>
                      <a:endParaRPr kumimoji="0" lang="en-US" sz="1400" b="1" kern="1200" dirty="0">
                        <a:solidFill>
                          <a:schemeClr val="accent6">
                            <a:lumMod val="50000"/>
                          </a:schemeClr>
                        </a:solidFill>
                        <a:latin typeface="Comic Sans MS" pitchFamily="66"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70795">
                <a:tc>
                  <a:txBody>
                    <a:bodyPr/>
                    <a:lstStyle/>
                    <a:p>
                      <a:r>
                        <a:rPr kumimoji="0" lang="en-US" sz="1400" b="0" kern="1200" dirty="0" smtClean="0">
                          <a:solidFill>
                            <a:schemeClr val="accent6">
                              <a:lumMod val="50000"/>
                            </a:schemeClr>
                          </a:solidFill>
                          <a:latin typeface="Comic Sans MS" pitchFamily="66" charset="0"/>
                          <a:ea typeface="ＭＳ Ｐゴシック" pitchFamily="-112" charset="-128"/>
                          <a:cs typeface="+mn-cs"/>
                        </a:rPr>
                        <a:t>Product label</a:t>
                      </a:r>
                      <a:endParaRPr kumimoji="0" lang="en-US" sz="1400" b="0" kern="1200" dirty="0">
                        <a:solidFill>
                          <a:schemeClr val="accent6">
                            <a:lumMod val="50000"/>
                          </a:schemeClr>
                        </a:solidFill>
                        <a:latin typeface="Comic Sans MS" pitchFamily="66"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US" sz="1400" b="0" kern="1200" dirty="0" smtClean="0">
                          <a:solidFill>
                            <a:schemeClr val="accent6">
                              <a:lumMod val="50000"/>
                            </a:schemeClr>
                          </a:solidFill>
                          <a:latin typeface="Comic Sans MS" pitchFamily="66" charset="0"/>
                          <a:ea typeface="ＭＳ Ｐゴシック" pitchFamily="-112" charset="-128"/>
                          <a:cs typeface="+mn-cs"/>
                        </a:rPr>
                        <a:t>$0.01/label</a:t>
                      </a:r>
                      <a:endParaRPr kumimoji="0" lang="en-US" sz="1400" b="0" kern="1200" dirty="0">
                        <a:solidFill>
                          <a:schemeClr val="accent6">
                            <a:lumMod val="50000"/>
                          </a:schemeClr>
                        </a:solidFill>
                        <a:latin typeface="Comic Sans MS" pitchFamily="66"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tabLst>
                          <a:tab pos="1260475" algn="r"/>
                        </a:tabLst>
                      </a:pPr>
                      <a:r>
                        <a:rPr kumimoji="0" lang="en-US" sz="1400" b="0" kern="1200" dirty="0" smtClean="0">
                          <a:solidFill>
                            <a:schemeClr val="accent6">
                              <a:lumMod val="50000"/>
                            </a:schemeClr>
                          </a:solidFill>
                          <a:latin typeface="Comic Sans MS" pitchFamily="66" charset="0"/>
                          <a:ea typeface="ＭＳ Ｐゴシック" pitchFamily="-112" charset="-128"/>
                          <a:cs typeface="+mn-cs"/>
                        </a:rPr>
                        <a:t>	$0.01</a:t>
                      </a:r>
                      <a:endParaRPr kumimoji="0" lang="en-US" sz="1400" b="0" kern="1200" dirty="0">
                        <a:solidFill>
                          <a:schemeClr val="accent6">
                            <a:lumMod val="50000"/>
                          </a:schemeClr>
                        </a:solidFill>
                        <a:latin typeface="Comic Sans MS" pitchFamily="66"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accent6">
                              <a:lumMod val="50000"/>
                            </a:schemeClr>
                          </a:solidFill>
                          <a:latin typeface="Comic Sans MS" pitchFamily="66" charset="0"/>
                          <a:ea typeface="ＭＳ Ｐゴシック" pitchFamily="-112" charset="-128"/>
                          <a:cs typeface="+mn-cs"/>
                        </a:rPr>
                        <a:t>Bag &amp; tie (6mil Clear)</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0" lang="en-US" sz="1400" b="0" kern="1200" dirty="0" smtClean="0">
                          <a:solidFill>
                            <a:schemeClr val="accent6">
                              <a:lumMod val="50000"/>
                            </a:schemeClr>
                          </a:solidFill>
                          <a:latin typeface="Comic Sans MS" pitchFamily="66" charset="0"/>
                          <a:ea typeface="ＭＳ Ｐゴシック" pitchFamily="-112" charset="-128"/>
                          <a:cs typeface="+mn-cs"/>
                        </a:rPr>
                        <a:t>$18.50/1,000</a:t>
                      </a:r>
                      <a:r>
                        <a:rPr kumimoji="0" lang="en-US" sz="1400" b="0" kern="1200" baseline="0" dirty="0" smtClean="0">
                          <a:solidFill>
                            <a:schemeClr val="accent6">
                              <a:lumMod val="50000"/>
                            </a:schemeClr>
                          </a:solidFill>
                          <a:latin typeface="Comic Sans MS" pitchFamily="66" charset="0"/>
                          <a:ea typeface="ＭＳ Ｐゴシック" pitchFamily="-112" charset="-128"/>
                          <a:cs typeface="+mn-cs"/>
                        </a:rPr>
                        <a:t> labels</a:t>
                      </a:r>
                      <a:r>
                        <a:rPr kumimoji="0" lang="en-US" sz="1400" b="0" kern="1200" dirty="0" smtClean="0">
                          <a:solidFill>
                            <a:schemeClr val="accent6">
                              <a:lumMod val="50000"/>
                            </a:schemeClr>
                          </a:solidFill>
                          <a:latin typeface="Comic Sans MS" pitchFamily="66" charset="0"/>
                          <a:ea typeface="ＭＳ Ｐゴシック" pitchFamily="-112" charset="-128"/>
                          <a:cs typeface="+mn-cs"/>
                        </a:rPr>
                        <a:t> </a:t>
                      </a:r>
                      <a:endParaRPr kumimoji="0" lang="en-US" sz="1400" b="0" kern="1200" dirty="0">
                        <a:solidFill>
                          <a:schemeClr val="accent6">
                            <a:lumMod val="50000"/>
                          </a:schemeClr>
                        </a:solidFill>
                        <a:latin typeface="Comic Sans MS" pitchFamily="66"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tabLst>
                          <a:tab pos="1260475" algn="r"/>
                        </a:tabLst>
                      </a:pPr>
                      <a:r>
                        <a:rPr kumimoji="0" lang="en-US" sz="1400" b="0" kern="1200" dirty="0" smtClean="0">
                          <a:solidFill>
                            <a:schemeClr val="accent6">
                              <a:lumMod val="50000"/>
                            </a:schemeClr>
                          </a:solidFill>
                          <a:latin typeface="Comic Sans MS" pitchFamily="66" charset="0"/>
                          <a:ea typeface="ＭＳ Ｐゴシック" pitchFamily="-112" charset="-128"/>
                          <a:cs typeface="+mn-cs"/>
                        </a:rPr>
                        <a:t>	$0.02</a:t>
                      </a:r>
                      <a:endParaRPr kumimoji="0" lang="en-US" sz="1400" b="0" kern="1200" dirty="0">
                        <a:solidFill>
                          <a:schemeClr val="accent6">
                            <a:lumMod val="50000"/>
                          </a:schemeClr>
                        </a:solidFill>
                        <a:latin typeface="Comic Sans MS" pitchFamily="66"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accent6">
                              <a:lumMod val="50000"/>
                            </a:schemeClr>
                          </a:solidFill>
                          <a:latin typeface="Comic Sans MS" pitchFamily="66" charset="0"/>
                          <a:ea typeface="ＭＳ Ｐゴシック" pitchFamily="-112" charset="-128"/>
                          <a:cs typeface="+mn-cs"/>
                        </a:rPr>
                        <a:t>Cookie &amp; chocolate recipe</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US" sz="1400" b="0" kern="1200" dirty="0" smtClean="0">
                          <a:solidFill>
                            <a:schemeClr val="accent6">
                              <a:lumMod val="50000"/>
                            </a:schemeClr>
                          </a:solidFill>
                          <a:latin typeface="Comic Sans MS" pitchFamily="66" charset="0"/>
                          <a:ea typeface="ＭＳ Ｐゴシック" pitchFamily="-112" charset="-128"/>
                          <a:cs typeface="+mn-cs"/>
                        </a:rPr>
                        <a:t>$27.00/10 dozen</a:t>
                      </a:r>
                      <a:endParaRPr kumimoji="0" lang="en-US" sz="1400" b="0" kern="1200" dirty="0">
                        <a:solidFill>
                          <a:schemeClr val="accent6">
                            <a:lumMod val="50000"/>
                          </a:schemeClr>
                        </a:solidFill>
                        <a:latin typeface="Comic Sans MS" pitchFamily="66"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tabLst>
                          <a:tab pos="1260475" algn="r"/>
                        </a:tabLst>
                      </a:pPr>
                      <a:r>
                        <a:rPr kumimoji="0" lang="en-US" sz="1400" b="0" kern="1200" dirty="0" smtClean="0">
                          <a:solidFill>
                            <a:schemeClr val="accent6">
                              <a:lumMod val="50000"/>
                            </a:schemeClr>
                          </a:solidFill>
                          <a:latin typeface="Comic Sans MS" pitchFamily="66" charset="0"/>
                          <a:ea typeface="ＭＳ Ｐゴシック" pitchFamily="-112" charset="-128"/>
                          <a:cs typeface="+mn-cs"/>
                        </a:rPr>
                        <a:t>	$0.45</a:t>
                      </a:r>
                      <a:endParaRPr kumimoji="0" lang="en-US" sz="1400" b="0" kern="1200" dirty="0">
                        <a:solidFill>
                          <a:schemeClr val="accent6">
                            <a:lumMod val="50000"/>
                          </a:schemeClr>
                        </a:solidFill>
                        <a:latin typeface="Comic Sans MS" pitchFamily="66"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795">
                <a:tc gridSpan="2">
                  <a:txBody>
                    <a:bodyPr/>
                    <a:lstStyle/>
                    <a:p>
                      <a:pPr algn="r"/>
                      <a:r>
                        <a:rPr kumimoji="0" lang="en-US" sz="1400" b="1" kern="1200" dirty="0" smtClean="0">
                          <a:solidFill>
                            <a:schemeClr val="bg1"/>
                          </a:solidFill>
                          <a:latin typeface="Comic Sans MS" pitchFamily="66" charset="0"/>
                          <a:ea typeface="ＭＳ Ｐゴシック" pitchFamily="-112" charset="-128"/>
                          <a:cs typeface="Arial" pitchFamily="34" charset="0"/>
                        </a:rPr>
                        <a:t>Total Material Cost per Unit</a:t>
                      </a:r>
                      <a:endParaRPr kumimoji="0" lang="en-US" sz="1400" b="1" kern="1200" dirty="0">
                        <a:solidFill>
                          <a:schemeClr val="bg1"/>
                        </a:solidFill>
                        <a:latin typeface="Comic Sans MS" pitchFamily="66"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tabLst>
                          <a:tab pos="1260475" algn="r"/>
                        </a:tabLst>
                      </a:pPr>
                      <a:r>
                        <a:rPr kumimoji="0" lang="en-US" sz="1400" b="1" kern="1200" dirty="0" smtClean="0">
                          <a:solidFill>
                            <a:schemeClr val="bg1"/>
                          </a:solidFill>
                          <a:latin typeface="Comic Sans MS" pitchFamily="66" charset="0"/>
                          <a:ea typeface="ＭＳ Ｐゴシック" pitchFamily="-112" charset="-128"/>
                          <a:cs typeface="Microsoft Uighur" pitchFamily="2" charset="-78"/>
                        </a:rPr>
                        <a:t>	$0.48</a:t>
                      </a:r>
                      <a:endParaRPr kumimoji="0" lang="en-US" sz="1400" b="1" kern="1200" dirty="0">
                        <a:solidFill>
                          <a:schemeClr val="bg1"/>
                        </a:solidFill>
                        <a:latin typeface="Comic Sans MS" pitchFamily="66" charset="0"/>
                        <a:ea typeface="ＭＳ Ｐゴシック" pitchFamily="-112" charset="-128"/>
                        <a:cs typeface="Microsoft Uighur" pitchFamily="2" charset="-78"/>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bl>
          </a:graphicData>
        </a:graphic>
      </p:graphicFrame>
      <p:graphicFrame>
        <p:nvGraphicFramePr>
          <p:cNvPr id="3" name="Table 2"/>
          <p:cNvGraphicFramePr>
            <a:graphicFrameLocks noGrp="1"/>
          </p:cNvGraphicFramePr>
          <p:nvPr/>
        </p:nvGraphicFramePr>
        <p:xfrm>
          <a:off x="1524000" y="3886200"/>
          <a:ext cx="6096000" cy="2017197"/>
        </p:xfrm>
        <a:graphic>
          <a:graphicData uri="http://schemas.openxmlformats.org/drawingml/2006/table">
            <a:tbl>
              <a:tblPr firstRow="1" bandRow="1">
                <a:tableStyleId>{5C22544A-7EE6-4342-B048-85BDC9FD1C3A}</a:tableStyleId>
              </a:tblPr>
              <a:tblGrid>
                <a:gridCol w="2032000"/>
                <a:gridCol w="2032000"/>
                <a:gridCol w="2032000"/>
              </a:tblGrid>
              <a:tr h="370991">
                <a:tc gridSpan="3">
                  <a:txBody>
                    <a:bodyPr/>
                    <a:lstStyle/>
                    <a:p>
                      <a:pPr marL="0" algn="ctr" rtl="0" eaLnBrk="1" latinLnBrk="0" hangingPunct="1"/>
                      <a:r>
                        <a:rPr kumimoji="0" lang="en-US" sz="2000" b="1" kern="1200" dirty="0" smtClean="0">
                          <a:solidFill>
                            <a:schemeClr val="accent6">
                              <a:lumMod val="20000"/>
                              <a:lumOff val="80000"/>
                            </a:schemeClr>
                          </a:solidFill>
                          <a:latin typeface="Comic Sans MS" pitchFamily="66" charset="0"/>
                          <a:ea typeface="ＭＳ Ｐゴシック" pitchFamily="-112" charset="-128"/>
                          <a:cs typeface="Arial" pitchFamily="34" charset="0"/>
                        </a:rPr>
                        <a:t>Labor</a:t>
                      </a:r>
                      <a:endParaRPr kumimoji="0" lang="en-US" sz="1400" b="1" kern="1200" dirty="0">
                        <a:solidFill>
                          <a:schemeClr val="accent6">
                            <a:lumMod val="20000"/>
                            <a:lumOff val="80000"/>
                          </a:schemeClr>
                        </a:solidFill>
                        <a:latin typeface="Comic Sans MS" pitchFamily="66" charset="0"/>
                        <a:ea typeface="ＭＳ Ｐゴシック" pitchFamily="-112" charset="-128"/>
                        <a:cs typeface="Arial" pitchFamily="34" charset="0"/>
                      </a:endParaRPr>
                    </a:p>
                  </a:txBody>
                  <a:tcPr marT="45739" marB="45739">
                    <a:solidFill>
                      <a:schemeClr val="accent6">
                        <a:lumMod val="50000"/>
                      </a:schemeClr>
                    </a:solidFill>
                  </a:tcPr>
                </a:tc>
                <a:tc hMerge="1">
                  <a:txBody>
                    <a:bodyPr/>
                    <a:lstStyle/>
                    <a:p>
                      <a:endParaRPr lang="en-US"/>
                    </a:p>
                  </a:txBody>
                  <a:tcPr>
                    <a:solidFill>
                      <a:srgbClr val="D0D8E8"/>
                    </a:solidFill>
                  </a:tcPr>
                </a:tc>
                <a:tc hMerge="1">
                  <a:txBody>
                    <a:bodyPr/>
                    <a:lstStyle/>
                    <a:p>
                      <a:endParaRPr lang="en-US" dirty="0"/>
                    </a:p>
                  </a:txBody>
                  <a:tcPr>
                    <a:solidFill>
                      <a:srgbClr val="D0D8E8"/>
                    </a:solidFill>
                  </a:tcPr>
                </a:tc>
              </a:tr>
              <a:tr h="518370">
                <a:tc>
                  <a:txBody>
                    <a:bodyPr/>
                    <a:lstStyle/>
                    <a:p>
                      <a:pPr marL="0" algn="ctr" rtl="0" eaLnBrk="1" latinLnBrk="0" hangingPunct="1"/>
                      <a:r>
                        <a:rPr kumimoji="0" lang="en-US" sz="1400" b="1" kern="1200" dirty="0" smtClean="0">
                          <a:solidFill>
                            <a:schemeClr val="accent6">
                              <a:lumMod val="50000"/>
                            </a:schemeClr>
                          </a:solidFill>
                          <a:latin typeface="Comic Sans MS" pitchFamily="66" charset="0"/>
                          <a:ea typeface="ＭＳ Ｐゴシック" pitchFamily="-112" charset="-128"/>
                          <a:cs typeface="Arial" pitchFamily="34" charset="0"/>
                        </a:rPr>
                        <a:t>Labor Cost per Hour</a:t>
                      </a:r>
                      <a:endParaRPr kumimoji="0" lang="en-US" sz="1400" b="1" kern="1200" dirty="0">
                        <a:solidFill>
                          <a:schemeClr val="accent6">
                            <a:lumMod val="50000"/>
                          </a:schemeClr>
                        </a:solidFill>
                        <a:latin typeface="Comic Sans MS" pitchFamily="66" charset="0"/>
                        <a:ea typeface="ＭＳ Ｐゴシック" pitchFamily="-112" charset="-128"/>
                        <a:cs typeface="Arial" pitchFamily="34" charset="0"/>
                      </a:endParaRPr>
                    </a:p>
                  </a:txBody>
                  <a:tcPr marT="45739" marB="45739">
                    <a:solidFill>
                      <a:schemeClr val="accent1"/>
                    </a:solidFill>
                  </a:tcPr>
                </a:tc>
                <a:tc>
                  <a:txBody>
                    <a:bodyPr/>
                    <a:lstStyle/>
                    <a:p>
                      <a:pPr marL="0" algn="ctr" rtl="0" eaLnBrk="1" latinLnBrk="0" hangingPunct="1"/>
                      <a:r>
                        <a:rPr kumimoji="0" lang="en-US" sz="1400" b="1" kern="1200" dirty="0" smtClean="0">
                          <a:solidFill>
                            <a:schemeClr val="accent6">
                              <a:lumMod val="50000"/>
                            </a:schemeClr>
                          </a:solidFill>
                          <a:latin typeface="Comic Sans MS" pitchFamily="66" charset="0"/>
                          <a:ea typeface="ＭＳ Ｐゴシック" pitchFamily="-112" charset="-128"/>
                          <a:cs typeface="Arial" pitchFamily="34" charset="0"/>
                        </a:rPr>
                        <a:t>Time (in Hours) to Make One Unit</a:t>
                      </a:r>
                      <a:endParaRPr kumimoji="0" lang="en-US" sz="1400" b="1" kern="1200" dirty="0">
                        <a:solidFill>
                          <a:schemeClr val="accent6">
                            <a:lumMod val="50000"/>
                          </a:schemeClr>
                        </a:solidFill>
                        <a:latin typeface="Comic Sans MS" pitchFamily="66" charset="0"/>
                        <a:ea typeface="ＭＳ Ｐゴシック" pitchFamily="-112" charset="-128"/>
                        <a:cs typeface="Arial" pitchFamily="34" charset="0"/>
                      </a:endParaRPr>
                    </a:p>
                  </a:txBody>
                  <a:tcPr marT="45739" marB="45739">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accent6">
                              <a:lumMod val="50000"/>
                            </a:schemeClr>
                          </a:solidFill>
                          <a:latin typeface="Comic Sans MS" pitchFamily="66" charset="0"/>
                          <a:ea typeface="ＭＳ Ｐゴシック" pitchFamily="-112" charset="-128"/>
                          <a:cs typeface="Arial" pitchFamily="34" charset="0"/>
                        </a:rPr>
                        <a:t>Labor Cost per Unit</a:t>
                      </a:r>
                    </a:p>
                  </a:txBody>
                  <a:tcPr marT="45739" marB="45739">
                    <a:solidFill>
                      <a:schemeClr val="accent1"/>
                    </a:solidFill>
                  </a:tcPr>
                </a:tc>
              </a:tr>
              <a:tr h="304924">
                <a:tc>
                  <a:txBody>
                    <a:bodyPr/>
                    <a:lstStyle/>
                    <a:p>
                      <a:pPr marL="0" algn="ctr" rtl="0" eaLnBrk="1" latinLnBrk="0" hangingPunct="1"/>
                      <a:r>
                        <a:rPr kumimoji="0" lang="en-US" sz="1400" b="0" kern="1200" dirty="0" smtClean="0">
                          <a:solidFill>
                            <a:schemeClr val="accent6">
                              <a:lumMod val="50000"/>
                            </a:schemeClr>
                          </a:solidFill>
                          <a:latin typeface="Comic Sans MS" pitchFamily="66" charset="0"/>
                          <a:ea typeface="ＭＳ Ｐゴシック" pitchFamily="-112" charset="-128"/>
                          <a:cs typeface="+mn-cs"/>
                        </a:rPr>
                        <a:t>$8.25</a:t>
                      </a:r>
                      <a:endParaRPr kumimoji="0" lang="en-US" sz="1400" b="0" kern="1200" dirty="0">
                        <a:solidFill>
                          <a:schemeClr val="accent6">
                            <a:lumMod val="50000"/>
                          </a:schemeClr>
                        </a:solidFill>
                        <a:latin typeface="Comic Sans MS" pitchFamily="66" charset="0"/>
                        <a:ea typeface="ＭＳ Ｐゴシック" pitchFamily="-112" charset="-128"/>
                        <a:cs typeface="+mn-cs"/>
                      </a:endParaRPr>
                    </a:p>
                  </a:txBody>
                  <a:tcPr marT="45739" marB="45739">
                    <a:solidFill>
                      <a:schemeClr val="accent6">
                        <a:lumMod val="60000"/>
                        <a:lumOff val="40000"/>
                      </a:schemeClr>
                    </a:solidFill>
                  </a:tcPr>
                </a:tc>
                <a:tc>
                  <a:txBody>
                    <a:bodyPr/>
                    <a:lstStyle/>
                    <a:p>
                      <a:pPr marL="0" algn="ctr" rtl="0" eaLnBrk="1" latinLnBrk="0" hangingPunct="1"/>
                      <a:r>
                        <a:rPr kumimoji="0" lang="en-US" sz="1400" b="0" kern="1200" dirty="0" smtClean="0">
                          <a:solidFill>
                            <a:schemeClr val="accent6">
                              <a:lumMod val="50000"/>
                            </a:schemeClr>
                          </a:solidFill>
                          <a:latin typeface="Comic Sans MS" pitchFamily="66" charset="0"/>
                          <a:ea typeface="ＭＳ Ｐゴシック" pitchFamily="-112" charset="-128"/>
                          <a:cs typeface="+mn-cs"/>
                        </a:rPr>
                        <a:t>60</a:t>
                      </a:r>
                      <a:r>
                        <a:rPr kumimoji="0" lang="en-US" sz="1400" b="0" kern="1200" baseline="0" dirty="0" smtClean="0">
                          <a:solidFill>
                            <a:schemeClr val="accent6">
                              <a:lumMod val="50000"/>
                            </a:schemeClr>
                          </a:solidFill>
                          <a:latin typeface="Comic Sans MS" pitchFamily="66" charset="0"/>
                          <a:ea typeface="ＭＳ Ｐゴシック" pitchFamily="-112" charset="-128"/>
                          <a:cs typeface="+mn-cs"/>
                        </a:rPr>
                        <a:t> min./10 dozen, mix &amp; assemble = 2min./2pack</a:t>
                      </a:r>
                      <a:endParaRPr kumimoji="0" lang="en-US" sz="1400" b="0" kern="1200" dirty="0">
                        <a:solidFill>
                          <a:schemeClr val="accent6">
                            <a:lumMod val="50000"/>
                          </a:schemeClr>
                        </a:solidFill>
                        <a:latin typeface="Comic Sans MS" pitchFamily="66" charset="0"/>
                        <a:ea typeface="ＭＳ Ｐゴシック" pitchFamily="-112" charset="-128"/>
                        <a:cs typeface="+mn-cs"/>
                      </a:endParaRPr>
                    </a:p>
                  </a:txBody>
                  <a:tcPr marT="45739" marB="45739">
                    <a:solidFill>
                      <a:schemeClr val="accent6">
                        <a:lumMod val="60000"/>
                        <a:lumOff val="40000"/>
                      </a:schemeClr>
                    </a:solidFill>
                  </a:tcPr>
                </a:tc>
                <a:tc>
                  <a:txBody>
                    <a:bodyPr/>
                    <a:lstStyle/>
                    <a:p>
                      <a:pPr marL="0" algn="l" rtl="0" eaLnBrk="1" latinLnBrk="0" hangingPunct="1">
                        <a:tabLst>
                          <a:tab pos="1712913" algn="r"/>
                        </a:tabLst>
                      </a:pPr>
                      <a:r>
                        <a:rPr kumimoji="0" lang="en-US" sz="1400" b="0" kern="1200" dirty="0" smtClean="0">
                          <a:solidFill>
                            <a:schemeClr val="accent6">
                              <a:lumMod val="50000"/>
                            </a:schemeClr>
                          </a:solidFill>
                          <a:latin typeface="Comic Sans MS" pitchFamily="66" charset="0"/>
                          <a:ea typeface="ＭＳ Ｐゴシック" pitchFamily="-112" charset="-128"/>
                          <a:cs typeface="+mn-cs"/>
                        </a:rPr>
                        <a:t>	$0.27</a:t>
                      </a:r>
                      <a:endParaRPr kumimoji="0" lang="en-US" sz="1400" b="0" kern="1200" dirty="0">
                        <a:solidFill>
                          <a:schemeClr val="accent6">
                            <a:lumMod val="50000"/>
                          </a:schemeClr>
                        </a:solidFill>
                        <a:latin typeface="Comic Sans MS" pitchFamily="66" charset="0"/>
                        <a:ea typeface="ＭＳ Ｐゴシック" pitchFamily="-112" charset="-128"/>
                        <a:cs typeface="+mn-cs"/>
                      </a:endParaRPr>
                    </a:p>
                  </a:txBody>
                  <a:tcPr marT="45739" marB="45739">
                    <a:solidFill>
                      <a:schemeClr val="accent6">
                        <a:lumMod val="60000"/>
                        <a:lumOff val="40000"/>
                      </a:schemeClr>
                    </a:solidFill>
                  </a:tcPr>
                </a:tc>
              </a:tr>
              <a:tr h="370991">
                <a:tc gridSpan="2">
                  <a:txBody>
                    <a:bodyPr/>
                    <a:lstStyle/>
                    <a:p>
                      <a:pPr algn="r"/>
                      <a:r>
                        <a:rPr kumimoji="0" lang="en-US" sz="1400" b="1" kern="1200" dirty="0" smtClean="0">
                          <a:solidFill>
                            <a:schemeClr val="bg1"/>
                          </a:solidFill>
                          <a:latin typeface="Comic Sans MS" pitchFamily="66" charset="0"/>
                          <a:ea typeface="ＭＳ Ｐゴシック" pitchFamily="-112" charset="-128"/>
                          <a:cs typeface="Arial" pitchFamily="34" charset="0"/>
                        </a:rPr>
                        <a:t>Total Labor Cost per Unit</a:t>
                      </a:r>
                      <a:endParaRPr kumimoji="0" lang="en-US" sz="1400" b="1" kern="1200" dirty="0">
                        <a:solidFill>
                          <a:schemeClr val="bg1"/>
                        </a:solidFill>
                        <a:latin typeface="Comic Sans MS" pitchFamily="66" charset="0"/>
                        <a:ea typeface="ＭＳ Ｐゴシック" pitchFamily="-112" charset="-128"/>
                        <a:cs typeface="Arial" pitchFamily="34" charset="0"/>
                      </a:endParaRPr>
                    </a:p>
                  </a:txBody>
                  <a:tcPr marT="45739" marB="45739">
                    <a:solidFill>
                      <a:schemeClr val="accent6"/>
                    </a:solidFill>
                  </a:tcPr>
                </a:tc>
                <a:tc hMerge="1">
                  <a:txBody>
                    <a:bodyPr/>
                    <a:lstStyle/>
                    <a:p>
                      <a:endParaRPr lang="en-US" dirty="0"/>
                    </a:p>
                  </a:txBody>
                  <a:tcPr>
                    <a:solidFill>
                      <a:srgbClr val="E9EDF4"/>
                    </a:solidFill>
                  </a:tcPr>
                </a:tc>
                <a:tc>
                  <a:txBody>
                    <a:bodyPr/>
                    <a:lstStyle/>
                    <a:p>
                      <a:pPr marL="0" algn="l" rtl="0" eaLnBrk="1" latinLnBrk="0" hangingPunct="1">
                        <a:tabLst>
                          <a:tab pos="1712913" algn="r"/>
                        </a:tabLst>
                      </a:pPr>
                      <a:r>
                        <a:rPr kumimoji="0" lang="en-US" sz="1400" b="1" kern="1200" dirty="0" smtClean="0">
                          <a:solidFill>
                            <a:schemeClr val="bg1"/>
                          </a:solidFill>
                          <a:latin typeface="Comic Sans MS" pitchFamily="66" charset="0"/>
                          <a:ea typeface="ＭＳ Ｐゴシック" pitchFamily="-112" charset="-128"/>
                          <a:cs typeface="+mn-cs"/>
                        </a:rPr>
                        <a:t>	$0.27</a:t>
                      </a:r>
                      <a:endParaRPr kumimoji="0" lang="en-US" sz="1400" b="1" kern="1200" dirty="0">
                        <a:solidFill>
                          <a:schemeClr val="bg1"/>
                        </a:solidFill>
                        <a:latin typeface="Comic Sans MS" pitchFamily="66" charset="0"/>
                        <a:ea typeface="ＭＳ Ｐゴシック" pitchFamily="-112" charset="-128"/>
                        <a:cs typeface="+mn-cs"/>
                      </a:endParaRPr>
                    </a:p>
                  </a:txBody>
                  <a:tcPr marT="45739" marB="45739">
                    <a:solidFill>
                      <a:schemeClr val="accent6"/>
                    </a:solidFill>
                  </a:tcPr>
                </a:tc>
              </a:tr>
            </a:tbl>
          </a:graphicData>
        </a:graphic>
      </p:graphicFrame>
      <p:graphicFrame>
        <p:nvGraphicFramePr>
          <p:cNvPr id="8" name="Table 7"/>
          <p:cNvGraphicFramePr>
            <a:graphicFrameLocks noGrp="1"/>
          </p:cNvGraphicFramePr>
          <p:nvPr/>
        </p:nvGraphicFramePr>
        <p:xfrm>
          <a:off x="1524000" y="5943600"/>
          <a:ext cx="6083300" cy="518370"/>
        </p:xfrm>
        <a:graphic>
          <a:graphicData uri="http://schemas.openxmlformats.org/drawingml/2006/table">
            <a:tbl>
              <a:tblPr firstRow="1" bandRow="1">
                <a:tableStyleId>{5C22544A-7EE6-4342-B048-85BDC9FD1C3A}</a:tableStyleId>
              </a:tblPr>
              <a:tblGrid>
                <a:gridCol w="2501900"/>
                <a:gridCol w="3581400"/>
              </a:tblGrid>
              <a:tr h="518370">
                <a:tc>
                  <a:txBody>
                    <a:bodyPr/>
                    <a:lstStyle/>
                    <a:p>
                      <a:pPr marL="0" algn="r" rtl="0" eaLnBrk="1" latinLnBrk="0" hangingPunct="1"/>
                      <a:r>
                        <a:rPr kumimoji="0" lang="en-US" sz="2000" b="1" kern="1200" dirty="0" smtClean="0">
                          <a:solidFill>
                            <a:schemeClr val="accent6">
                              <a:lumMod val="20000"/>
                              <a:lumOff val="80000"/>
                            </a:schemeClr>
                          </a:solidFill>
                          <a:latin typeface="Comic Sans MS" pitchFamily="66" charset="0"/>
                          <a:ea typeface="ＭＳ Ｐゴシック" pitchFamily="-112" charset="-128"/>
                          <a:cs typeface="Arial" pitchFamily="34" charset="0"/>
                        </a:rPr>
                        <a:t>COGS (per Unit)</a:t>
                      </a:r>
                      <a:endParaRPr kumimoji="0" lang="en-US" sz="2000" b="1" kern="1200" dirty="0">
                        <a:solidFill>
                          <a:schemeClr val="accent6">
                            <a:lumMod val="20000"/>
                            <a:lumOff val="80000"/>
                          </a:schemeClr>
                        </a:solidFill>
                        <a:latin typeface="Comic Sans MS" pitchFamily="66" charset="0"/>
                        <a:ea typeface="ＭＳ Ｐゴシック" pitchFamily="-112" charset="-128"/>
                        <a:cs typeface="Arial" pitchFamily="34" charset="0"/>
                      </a:endParaRPr>
                    </a:p>
                  </a:txBody>
                  <a:tcPr marT="45739" marB="45739" anchor="ctr">
                    <a:solidFill>
                      <a:schemeClr val="accent6">
                        <a:lumMod val="50000"/>
                      </a:schemeClr>
                    </a:solidFill>
                  </a:tcPr>
                </a:tc>
                <a:tc>
                  <a:txBody>
                    <a:bodyPr/>
                    <a:lstStyle/>
                    <a:p>
                      <a:pPr marL="0" algn="l" rtl="0" eaLnBrk="1" latinLnBrk="0" hangingPunct="1">
                        <a:tabLst>
                          <a:tab pos="3311525" algn="r"/>
                        </a:tabLst>
                      </a:pPr>
                      <a:r>
                        <a:rPr kumimoji="0" lang="en-US" sz="1400" b="1" kern="1200" dirty="0" smtClean="0">
                          <a:solidFill>
                            <a:srgbClr val="FF0000"/>
                          </a:solidFill>
                          <a:latin typeface="Georgia" pitchFamily="18" charset="0"/>
                          <a:ea typeface="ＭＳ Ｐゴシック" pitchFamily="-112" charset="-128"/>
                          <a:cs typeface="+mn-cs"/>
                        </a:rPr>
                        <a:t>	</a:t>
                      </a:r>
                      <a:r>
                        <a:rPr kumimoji="0" lang="en-US" sz="1400" b="1" kern="1200" dirty="0" smtClean="0">
                          <a:solidFill>
                            <a:schemeClr val="accent6">
                              <a:lumMod val="20000"/>
                              <a:lumOff val="80000"/>
                            </a:schemeClr>
                          </a:solidFill>
                          <a:latin typeface="Comic Sans MS" pitchFamily="66" charset="0"/>
                          <a:ea typeface="ＭＳ Ｐゴシック" pitchFamily="-112" charset="-128"/>
                          <a:cs typeface="+mn-cs"/>
                        </a:rPr>
                        <a:t>$0.75</a:t>
                      </a:r>
                      <a:endParaRPr kumimoji="0" lang="en-US" sz="1400" b="1" kern="1200" dirty="0">
                        <a:solidFill>
                          <a:schemeClr val="accent6">
                            <a:lumMod val="20000"/>
                            <a:lumOff val="80000"/>
                          </a:schemeClr>
                        </a:solidFill>
                        <a:latin typeface="Comic Sans MS" pitchFamily="66" charset="0"/>
                        <a:ea typeface="ＭＳ Ｐゴシック" pitchFamily="-112" charset="-128"/>
                        <a:cs typeface="+mn-cs"/>
                      </a:endParaRPr>
                    </a:p>
                  </a:txBody>
                  <a:tcPr marT="45739" marB="45739" anchor="ctr">
                    <a:solidFill>
                      <a:schemeClr val="accent6">
                        <a:lumMod val="50000"/>
                      </a:schemeClr>
                    </a:solidFill>
                  </a:tcPr>
                </a:tc>
              </a:tr>
            </a:tbl>
          </a:graphicData>
        </a:graphic>
      </p:graphicFrame>
      <p:sp>
        <p:nvSpPr>
          <p:cNvPr id="7" name="TextBox 6"/>
          <p:cNvSpPr txBox="1"/>
          <p:nvPr/>
        </p:nvSpPr>
        <p:spPr>
          <a:xfrm>
            <a:off x="1447800" y="914400"/>
            <a:ext cx="3026611" cy="646331"/>
          </a:xfrm>
          <a:prstGeom prst="rect">
            <a:avLst/>
          </a:prstGeom>
          <a:noFill/>
        </p:spPr>
        <p:txBody>
          <a:bodyPr wrap="square" rtlCol="0">
            <a:spAutoFit/>
          </a:bodyPr>
          <a:lstStyle/>
          <a:p>
            <a:r>
              <a:rPr lang="en-US" b="1" dirty="0" smtClean="0">
                <a:solidFill>
                  <a:schemeClr val="accent6">
                    <a:lumMod val="50000"/>
                  </a:schemeClr>
                </a:solidFill>
                <a:latin typeface="Comic Sans MS" pitchFamily="66" charset="0"/>
              </a:rPr>
              <a:t>Description of One Unit of Sale:</a:t>
            </a:r>
            <a:endParaRPr lang="en-US" b="1" dirty="0">
              <a:solidFill>
                <a:schemeClr val="accent6">
                  <a:lumMod val="50000"/>
                </a:schemeClr>
              </a:solidFill>
              <a:latin typeface="Comic Sans MS" pitchFamily="66" charset="0"/>
            </a:endParaRPr>
          </a:p>
        </p:txBody>
      </p:sp>
      <p:sp>
        <p:nvSpPr>
          <p:cNvPr id="9" name="TextBox 8"/>
          <p:cNvSpPr txBox="1"/>
          <p:nvPr/>
        </p:nvSpPr>
        <p:spPr>
          <a:xfrm>
            <a:off x="3352800" y="1219200"/>
            <a:ext cx="4572000" cy="646331"/>
          </a:xfrm>
          <a:prstGeom prst="rect">
            <a:avLst/>
          </a:prstGeom>
          <a:noFill/>
        </p:spPr>
        <p:txBody>
          <a:bodyPr wrap="square" rtlCol="0">
            <a:spAutoFit/>
          </a:bodyPr>
          <a:lstStyle/>
          <a:p>
            <a:r>
              <a:rPr lang="en-US" b="1" dirty="0" smtClean="0">
                <a:solidFill>
                  <a:schemeClr val="accent6">
                    <a:lumMod val="50000"/>
                  </a:schemeClr>
                </a:solidFill>
                <a:latin typeface="Comic Sans MS" pitchFamily="66" charset="0"/>
              </a:rPr>
              <a:t>2 pack of original recipe PB Snackers</a:t>
            </a:r>
          </a:p>
          <a:p>
            <a:endParaRPr lang="en-US" dirty="0"/>
          </a:p>
        </p:txBody>
      </p:sp>
      <p:sp>
        <p:nvSpPr>
          <p:cNvPr id="12" name="Slide Number Placeholder 11"/>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11</a:t>
            </a:fld>
            <a:endParaRPr lang="en-US" dirty="0"/>
          </a:p>
        </p:txBody>
      </p:sp>
      <p:pic>
        <p:nvPicPr>
          <p:cNvPr id="10" name="Picture 1" descr="Untitled"/>
          <p:cNvPicPr>
            <a:picLocks noChangeAspect="1" noChangeArrowheads="1"/>
          </p:cNvPicPr>
          <p:nvPr/>
        </p:nvPicPr>
        <p:blipFill>
          <a:blip r:embed="rId4"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81000" y="152400"/>
            <a:ext cx="8229600" cy="914400"/>
          </a:xfrm>
        </p:spPr>
        <p:txBody>
          <a:bodyPr/>
          <a:lstStyle/>
          <a:p>
            <a:pPr eaLnBrk="1" hangingPunct="1">
              <a:spcBef>
                <a:spcPts val="600"/>
              </a:spcBef>
            </a:pPr>
            <a:r>
              <a:rPr sz="4400" dirty="0" smtClean="0">
                <a:ln>
                  <a:noFill/>
                </a:ln>
                <a:solidFill>
                  <a:schemeClr val="accent6">
                    <a:lumMod val="50000"/>
                  </a:schemeClr>
                </a:solidFill>
                <a:latin typeface="Comic Sans MS" pitchFamily="66" charset="0"/>
                <a:ea typeface="ＭＳ Ｐゴシック"/>
              </a:rPr>
              <a:t>Economics of One Unit</a:t>
            </a:r>
            <a:endParaRPr sz="4400" i="1" dirty="0" smtClean="0">
              <a:ln>
                <a:noFill/>
              </a:ln>
              <a:solidFill>
                <a:schemeClr val="accent6">
                  <a:lumMod val="50000"/>
                </a:schemeClr>
              </a:solidFill>
              <a:latin typeface="Comic Sans MS" pitchFamily="66" charset="0"/>
              <a:ea typeface="ＭＳ Ｐゴシック"/>
              <a:cs typeface="Arial" charset="0"/>
            </a:endParaRPr>
          </a:p>
        </p:txBody>
      </p:sp>
      <p:pic>
        <p:nvPicPr>
          <p:cNvPr id="38914"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graphicFrame>
        <p:nvGraphicFramePr>
          <p:cNvPr id="2" name="Table 1"/>
          <p:cNvGraphicFramePr>
            <a:graphicFrameLocks noGrp="1"/>
          </p:cNvGraphicFramePr>
          <p:nvPr/>
        </p:nvGraphicFramePr>
        <p:xfrm>
          <a:off x="827088" y="2176463"/>
          <a:ext cx="7696200" cy="3733798"/>
        </p:xfrm>
        <a:graphic>
          <a:graphicData uri="http://schemas.openxmlformats.org/drawingml/2006/table">
            <a:tbl>
              <a:tblPr firstRow="1" bandRow="1">
                <a:tableStyleId>{5C22544A-7EE6-4342-B048-85BDC9FD1C3A}</a:tableStyleId>
              </a:tblPr>
              <a:tblGrid>
                <a:gridCol w="5267701"/>
                <a:gridCol w="2428499"/>
              </a:tblGrid>
              <a:tr h="708312">
                <a:tc>
                  <a:txBody>
                    <a:bodyPr/>
                    <a:lstStyle/>
                    <a:p>
                      <a:pPr marL="0" indent="0"/>
                      <a:r>
                        <a:rPr lang="en-US" sz="2000" b="1" dirty="0" smtClean="0">
                          <a:solidFill>
                            <a:schemeClr val="accent6">
                              <a:lumMod val="50000"/>
                            </a:schemeClr>
                          </a:solidFill>
                          <a:latin typeface="Comic Sans MS" pitchFamily="66" charset="0"/>
                          <a:cs typeface="Arial" pitchFamily="34" charset="0"/>
                        </a:rPr>
                        <a:t>Selling Price (per Unit)</a:t>
                      </a:r>
                      <a:endParaRPr lang="en-US" sz="2000" b="1" dirty="0">
                        <a:solidFill>
                          <a:schemeClr val="accent6">
                            <a:lumMod val="50000"/>
                          </a:schemeClr>
                        </a:solidFill>
                        <a:latin typeface="Comic Sans MS" pitchFamily="66"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tabLst>
                          <a:tab pos="2174875" algn="r"/>
                        </a:tabLst>
                      </a:pPr>
                      <a:r>
                        <a:rPr lang="en-US" sz="2000" b="1" dirty="0" smtClean="0">
                          <a:solidFill>
                            <a:schemeClr val="accent6">
                              <a:lumMod val="50000"/>
                            </a:schemeClr>
                          </a:solidFill>
                          <a:latin typeface="Comic Sans MS" pitchFamily="66" charset="0"/>
                          <a:cs typeface="Arial" pitchFamily="34" charset="0"/>
                        </a:rPr>
                        <a:t>	$2.00</a:t>
                      </a:r>
                    </a:p>
                    <a:p>
                      <a:pPr algn="r">
                        <a:tabLst>
                          <a:tab pos="2174875" algn="r"/>
                        </a:tabLst>
                      </a:pPr>
                      <a:r>
                        <a:rPr lang="en-US" sz="1400" b="1" dirty="0" smtClean="0">
                          <a:solidFill>
                            <a:schemeClr val="accent6">
                              <a:lumMod val="50000"/>
                            </a:schemeClr>
                          </a:solidFill>
                          <a:latin typeface="Comic Sans MS" pitchFamily="66" charset="0"/>
                          <a:cs typeface="Arial" pitchFamily="34" charset="0"/>
                        </a:rPr>
                        <a:t>(+shipping </a:t>
                      </a:r>
                      <a:r>
                        <a:rPr lang="en-US" sz="1400" b="1" dirty="0" smtClean="0">
                          <a:solidFill>
                            <a:schemeClr val="accent6">
                              <a:lumMod val="50000"/>
                            </a:schemeClr>
                          </a:solidFill>
                          <a:latin typeface="Comic Sans MS" pitchFamily="66" charset="0"/>
                          <a:cs typeface="Arial" pitchFamily="34" charset="0"/>
                        </a:rPr>
                        <a:t>and handling)</a:t>
                      </a:r>
                      <a:endParaRPr lang="en-US" sz="1400" b="1" dirty="0">
                        <a:solidFill>
                          <a:schemeClr val="accent6">
                            <a:lumMod val="50000"/>
                          </a:schemeClr>
                        </a:solidFill>
                        <a:latin typeface="Comic Sans MS" pitchFamily="66"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708312">
                <a:tc>
                  <a:txBody>
                    <a:bodyPr/>
                    <a:lstStyle/>
                    <a:p>
                      <a:r>
                        <a:rPr lang="en-US" sz="2000" b="1" dirty="0" smtClean="0">
                          <a:solidFill>
                            <a:schemeClr val="accent6">
                              <a:lumMod val="50000"/>
                            </a:schemeClr>
                          </a:solidFill>
                          <a:latin typeface="Comic Sans MS" pitchFamily="66" charset="0"/>
                          <a:cs typeface="Arial" pitchFamily="34" charset="0"/>
                        </a:rPr>
                        <a:t>COGS (per Unit)</a:t>
                      </a:r>
                      <a:endParaRPr lang="en-US" sz="2000" b="1" dirty="0">
                        <a:solidFill>
                          <a:schemeClr val="accent6">
                            <a:lumMod val="50000"/>
                          </a:schemeClr>
                        </a:solidFill>
                        <a:latin typeface="Comic Sans MS" pitchFamily="66"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tabLst>
                          <a:tab pos="2174875" algn="r"/>
                        </a:tabLst>
                      </a:pPr>
                      <a:r>
                        <a:rPr lang="en-US" sz="2000" b="1" dirty="0" smtClean="0">
                          <a:solidFill>
                            <a:schemeClr val="accent6">
                              <a:lumMod val="50000"/>
                            </a:schemeClr>
                          </a:solidFill>
                          <a:latin typeface="Comic Sans MS" pitchFamily="66" charset="0"/>
                          <a:cs typeface="Arial" pitchFamily="34" charset="0"/>
                        </a:rPr>
                        <a:t>	$0.75</a:t>
                      </a:r>
                      <a:endParaRPr lang="en-US" sz="2000" b="1" dirty="0">
                        <a:solidFill>
                          <a:schemeClr val="accent6">
                            <a:lumMod val="50000"/>
                          </a:schemeClr>
                        </a:solidFill>
                        <a:latin typeface="Comic Sans MS" pitchFamily="66"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819604">
                <a:tc>
                  <a:txBody>
                    <a:bodyPr/>
                    <a:lstStyle/>
                    <a:p>
                      <a:r>
                        <a:rPr lang="en-US" sz="2000" b="1" dirty="0" smtClean="0">
                          <a:solidFill>
                            <a:schemeClr val="accent6">
                              <a:lumMod val="50000"/>
                            </a:schemeClr>
                          </a:solidFill>
                          <a:latin typeface="Comic Sans MS" pitchFamily="66" charset="0"/>
                          <a:cs typeface="Arial" pitchFamily="34" charset="0"/>
                        </a:rPr>
                        <a:t>Other Variable Expenses (per Unit)</a:t>
                      </a:r>
                      <a:endParaRPr lang="en-US" sz="2000" b="1" dirty="0">
                        <a:solidFill>
                          <a:schemeClr val="accent6">
                            <a:lumMod val="50000"/>
                          </a:schemeClr>
                        </a:solidFill>
                        <a:latin typeface="Comic Sans MS" pitchFamily="66"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tabLst>
                          <a:tab pos="2174875" algn="r"/>
                        </a:tabLst>
                      </a:pPr>
                      <a:r>
                        <a:rPr lang="en-US" sz="2000" b="1" dirty="0" smtClean="0">
                          <a:solidFill>
                            <a:schemeClr val="accent6">
                              <a:lumMod val="50000"/>
                            </a:schemeClr>
                          </a:solidFill>
                          <a:latin typeface="Comic Sans MS" pitchFamily="66" charset="0"/>
                          <a:cs typeface="Arial" pitchFamily="34" charset="0"/>
                        </a:rPr>
                        <a:t>	$0.00</a:t>
                      </a:r>
                      <a:endParaRPr lang="en-US" sz="2000" b="1" dirty="0">
                        <a:solidFill>
                          <a:schemeClr val="accent6">
                            <a:lumMod val="50000"/>
                          </a:schemeClr>
                        </a:solidFill>
                        <a:latin typeface="Comic Sans MS" pitchFamily="66"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789258">
                <a:tc>
                  <a:txBody>
                    <a:bodyPr/>
                    <a:lstStyle/>
                    <a:p>
                      <a:r>
                        <a:rPr lang="en-US" sz="2000" b="1" dirty="0" smtClean="0">
                          <a:solidFill>
                            <a:schemeClr val="accent6">
                              <a:lumMod val="50000"/>
                            </a:schemeClr>
                          </a:solidFill>
                          <a:latin typeface="Comic Sans MS" pitchFamily="66" charset="0"/>
                          <a:cs typeface="Arial" pitchFamily="34" charset="0"/>
                        </a:rPr>
                        <a:t>Total Variable Expenses (per Unit)</a:t>
                      </a:r>
                      <a:endParaRPr lang="en-US" sz="2000" b="1" dirty="0">
                        <a:solidFill>
                          <a:schemeClr val="accent6">
                            <a:lumMod val="50000"/>
                          </a:schemeClr>
                        </a:solidFill>
                        <a:latin typeface="Comic Sans MS" pitchFamily="66"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tabLst>
                          <a:tab pos="2174875" algn="r"/>
                        </a:tabLst>
                      </a:pPr>
                      <a:r>
                        <a:rPr lang="en-US" sz="2000" b="1" dirty="0" smtClean="0">
                          <a:solidFill>
                            <a:schemeClr val="accent6">
                              <a:lumMod val="50000"/>
                            </a:schemeClr>
                          </a:solidFill>
                          <a:latin typeface="Comic Sans MS" pitchFamily="66" charset="0"/>
                          <a:cs typeface="Arial" pitchFamily="34" charset="0"/>
                        </a:rPr>
                        <a:t>	$0.75</a:t>
                      </a:r>
                      <a:endParaRPr lang="en-US" sz="2000" b="1" dirty="0">
                        <a:solidFill>
                          <a:schemeClr val="accent6">
                            <a:lumMod val="50000"/>
                          </a:schemeClr>
                        </a:solidFill>
                        <a:latin typeface="Comic Sans MS" pitchFamily="66"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708312">
                <a:tc>
                  <a:txBody>
                    <a:bodyPr/>
                    <a:lstStyle/>
                    <a:p>
                      <a:r>
                        <a:rPr lang="en-US" sz="2000" b="1" dirty="0" smtClean="0">
                          <a:solidFill>
                            <a:schemeClr val="bg1"/>
                          </a:solidFill>
                          <a:latin typeface="Comic Sans MS" pitchFamily="66" charset="0"/>
                          <a:cs typeface="Arial" pitchFamily="34" charset="0"/>
                        </a:rPr>
                        <a:t>Contribution Margin (per Unit)</a:t>
                      </a:r>
                      <a:endParaRPr lang="en-US" sz="2000" b="1" dirty="0">
                        <a:solidFill>
                          <a:schemeClr val="bg1"/>
                        </a:solidFill>
                        <a:latin typeface="Comic Sans MS" pitchFamily="66"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a:tabLst>
                          <a:tab pos="2174875" algn="r"/>
                        </a:tabLst>
                      </a:pPr>
                      <a:r>
                        <a:rPr lang="en-US" sz="2000" b="1" dirty="0" smtClean="0">
                          <a:solidFill>
                            <a:schemeClr val="bg1"/>
                          </a:solidFill>
                          <a:latin typeface="Comic Sans MS" pitchFamily="66" charset="0"/>
                          <a:cs typeface="Arial" pitchFamily="34" charset="0"/>
                        </a:rPr>
                        <a:t>	$1.25</a:t>
                      </a:r>
                      <a:endParaRPr lang="en-US" sz="2000" b="1" dirty="0">
                        <a:solidFill>
                          <a:schemeClr val="bg1"/>
                        </a:solidFill>
                        <a:latin typeface="Comic Sans MS" pitchFamily="66"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bl>
          </a:graphicData>
        </a:graphic>
      </p:graphicFrame>
      <p:sp>
        <p:nvSpPr>
          <p:cNvPr id="38935" name="Rectangle 2"/>
          <p:cNvSpPr>
            <a:spLocks noChangeArrowheads="1"/>
          </p:cNvSpPr>
          <p:nvPr/>
        </p:nvSpPr>
        <p:spPr bwMode="auto">
          <a:xfrm>
            <a:off x="838200" y="1524000"/>
            <a:ext cx="2579687" cy="647700"/>
          </a:xfrm>
          <a:prstGeom prst="rect">
            <a:avLst/>
          </a:prstGeom>
          <a:noFill/>
          <a:ln w="9525">
            <a:noFill/>
            <a:miter lim="800000"/>
            <a:headEnd/>
            <a:tailEnd/>
          </a:ln>
        </p:spPr>
        <p:txBody>
          <a:bodyPr>
            <a:spAutoFit/>
          </a:bodyPr>
          <a:lstStyle/>
          <a:p>
            <a:pPr>
              <a:spcBef>
                <a:spcPts val="600"/>
              </a:spcBef>
            </a:pPr>
            <a:r>
              <a:rPr lang="en-US" b="1" dirty="0">
                <a:solidFill>
                  <a:schemeClr val="accent6">
                    <a:lumMod val="50000"/>
                  </a:schemeClr>
                </a:solidFill>
                <a:latin typeface="Comic Sans MS" pitchFamily="66" charset="0"/>
                <a:ea typeface="ＭＳ Ｐゴシック"/>
                <a:cs typeface="ＭＳ Ｐゴシック"/>
              </a:rPr>
              <a:t>Description of One Unit of Sale:</a:t>
            </a:r>
          </a:p>
        </p:txBody>
      </p:sp>
      <p:sp>
        <p:nvSpPr>
          <p:cNvPr id="7" name="Text Box 274"/>
          <p:cNvSpPr txBox="1">
            <a:spLocks noChangeArrowheads="1"/>
          </p:cNvSpPr>
          <p:nvPr/>
        </p:nvSpPr>
        <p:spPr bwMode="auto">
          <a:xfrm>
            <a:off x="4038600" y="1752600"/>
            <a:ext cx="4495800" cy="36933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defRPr/>
            </a:pPr>
            <a:r>
              <a:rPr lang="en-US" b="1" dirty="0">
                <a:solidFill>
                  <a:schemeClr val="accent6">
                    <a:lumMod val="50000"/>
                  </a:schemeClr>
                </a:solidFill>
                <a:latin typeface="Comic Sans MS" pitchFamily="66" charset="0"/>
                <a:cs typeface="Arial" pitchFamily="34" charset="0"/>
              </a:rPr>
              <a:t>2 pack of Original Recipe PB </a:t>
            </a:r>
            <a:r>
              <a:rPr lang="en-US" b="1" dirty="0" err="1">
                <a:solidFill>
                  <a:schemeClr val="accent6">
                    <a:lumMod val="50000"/>
                  </a:schemeClr>
                </a:solidFill>
                <a:latin typeface="Comic Sans MS" pitchFamily="66" charset="0"/>
                <a:cs typeface="Arial" pitchFamily="34" charset="0"/>
              </a:rPr>
              <a:t>Snackers</a:t>
            </a:r>
            <a:endParaRPr lang="en-US" b="1" dirty="0">
              <a:solidFill>
                <a:schemeClr val="accent6">
                  <a:lumMod val="50000"/>
                </a:schemeClr>
              </a:solidFill>
              <a:latin typeface="Comic Sans MS" pitchFamily="66" charset="0"/>
              <a:cs typeface="Arial" pitchFamily="34" charset="0"/>
            </a:endParaRPr>
          </a:p>
        </p:txBody>
      </p:sp>
      <p:sp>
        <p:nvSpPr>
          <p:cNvPr id="10" name="Slide Number Placeholder 9"/>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12</a:t>
            </a:fld>
            <a:endParaRPr lang="en-US" dirty="0"/>
          </a:p>
        </p:txBody>
      </p:sp>
      <p:pic>
        <p:nvPicPr>
          <p:cNvPr id="8" name="Picture 1" descr="Untitled"/>
          <p:cNvPicPr>
            <a:picLocks noChangeAspect="1" noChangeArrowheads="1"/>
          </p:cNvPicPr>
          <p:nvPr/>
        </p:nvPicPr>
        <p:blipFill>
          <a:blip r:embed="rId4" cstate="print"/>
          <a:srcRect/>
          <a:stretch>
            <a:fillRect/>
          </a:stretch>
        </p:blipFill>
        <p:spPr bwMode="auto">
          <a:xfrm>
            <a:off x="7467600" y="57150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fontScale="90000"/>
          </a:bodyPr>
          <a:lstStyle/>
          <a:p>
            <a:pPr eaLnBrk="1" hangingPunct="1"/>
            <a:r>
              <a:rPr sz="4400" dirty="0" smtClean="0">
                <a:ln>
                  <a:noFill/>
                </a:ln>
                <a:solidFill>
                  <a:schemeClr val="accent6">
                    <a:lumMod val="50000"/>
                  </a:schemeClr>
                </a:solidFill>
                <a:latin typeface="Comic Sans MS" pitchFamily="66" charset="0"/>
                <a:ea typeface="ＭＳ Ｐゴシック"/>
              </a:rPr>
              <a:t>Average Monthly Fixed Expenses</a:t>
            </a:r>
            <a:endParaRPr sz="1400" i="1" dirty="0" smtClean="0">
              <a:ln>
                <a:noFill/>
              </a:ln>
              <a:solidFill>
                <a:schemeClr val="accent6">
                  <a:lumMod val="50000"/>
                </a:schemeClr>
              </a:solidFill>
              <a:latin typeface="Comic Sans MS" pitchFamily="66" charset="0"/>
              <a:ea typeface="ＭＳ Ｐゴシック"/>
            </a:endParaRPr>
          </a:p>
        </p:txBody>
      </p:sp>
      <p:graphicFrame>
        <p:nvGraphicFramePr>
          <p:cNvPr id="23942" name="Group 390"/>
          <p:cNvGraphicFramePr>
            <a:graphicFrameLocks noGrp="1"/>
          </p:cNvGraphicFramePr>
          <p:nvPr>
            <p:ph sz="quarter" idx="1"/>
          </p:nvPr>
        </p:nvGraphicFramePr>
        <p:xfrm>
          <a:off x="457200" y="1600200"/>
          <a:ext cx="8229600" cy="3164405"/>
        </p:xfrm>
        <a:graphic>
          <a:graphicData uri="http://schemas.openxmlformats.org/drawingml/2006/table">
            <a:tbl>
              <a:tblPr/>
              <a:tblGrid>
                <a:gridCol w="4572000"/>
                <a:gridCol w="3657600"/>
              </a:tblGrid>
              <a:tr h="510675">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kern="1200" dirty="0" smtClean="0">
                          <a:solidFill>
                            <a:schemeClr val="bg1"/>
                          </a:solidFill>
                          <a:latin typeface="Comic Sans MS" pitchFamily="66" charset="0"/>
                          <a:ea typeface="ＭＳ Ｐゴシック" pitchFamily="-112" charset="-128"/>
                          <a:cs typeface="Arial" pitchFamily="34" charset="0"/>
                        </a:rPr>
                        <a:t>Fixed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kern="1200" dirty="0" smtClean="0">
                          <a:solidFill>
                            <a:schemeClr val="bg1"/>
                          </a:solidFill>
                          <a:latin typeface="Comic Sans MS" pitchFamily="66" charset="0"/>
                          <a:ea typeface="ＭＳ Ｐゴシック" pitchFamily="-112" charset="-128"/>
                          <a:cs typeface="Arial" pitchFamily="34" charset="0"/>
                        </a:rPr>
                        <a:t>Average Monthly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Insurance </a:t>
                      </a: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($250k Liability)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	$37.50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Advertising </a:t>
                      </a: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(business cards, bake sale, </a:t>
                      </a:r>
                      <a:r>
                        <a:rPr kumimoji="0" lang="en-US" sz="1400" b="1" i="0" u="none" strike="noStrike" cap="none" normalizeH="0" baseline="0" dirty="0" err="1" smtClean="0">
                          <a:ln>
                            <a:noFill/>
                          </a:ln>
                          <a:solidFill>
                            <a:schemeClr val="accent6">
                              <a:lumMod val="50000"/>
                            </a:schemeClr>
                          </a:solidFill>
                          <a:effectLst/>
                          <a:latin typeface="Comic Sans MS" pitchFamily="66" charset="0"/>
                          <a:ea typeface="ＭＳ Ｐゴシック" pitchFamily="-112" charset="-128"/>
                          <a:cs typeface="Arial" pitchFamily="34" charset="0"/>
                        </a:rPr>
                        <a:t>FaceBook</a:t>
                      </a: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	$46.99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Depreciation </a:t>
                      </a: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(oven and baking </a:t>
                      </a: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utensils)</a:t>
                      </a:r>
                      <a:endPar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	$8.40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Rent/Utilities </a:t>
                      </a: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(Gas, Electric, Telephone)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	$20.00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smtClean="0">
                          <a:ln>
                            <a:noFill/>
                          </a:ln>
                          <a:solidFill>
                            <a:schemeClr val="accent6">
                              <a:lumMod val="50000"/>
                            </a:schemeClr>
                          </a:solidFill>
                          <a:effectLst/>
                          <a:latin typeface="Comic Sans MS" pitchFamily="66" charset="0"/>
                          <a:ea typeface="ＭＳ Ｐゴシック" pitchFamily="-112" charset="-128"/>
                          <a:cs typeface="Arial" pitchFamily="34" charset="0"/>
                        </a:rPr>
                        <a:t>Salary</a:t>
                      </a:r>
                      <a:endPar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	$15.00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Comic Sans MS" pitchFamily="66" charset="0"/>
                          <a:ea typeface="ＭＳ Ｐゴシック" pitchFamily="-112" charset="-128"/>
                          <a:cs typeface="Arial" pitchFamily="34" charset="0"/>
                        </a:rPr>
                        <a:t>Total Average Monthly Fixed Expenses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bg1"/>
                          </a:solidFill>
                          <a:effectLst/>
                          <a:latin typeface="Comic Sans MS" pitchFamily="66" charset="0"/>
                          <a:ea typeface="ＭＳ Ｐゴシック" pitchFamily="-112" charset="-128"/>
                          <a:cs typeface="Arial" pitchFamily="34" charset="0"/>
                        </a:rPr>
                        <a:t>	$127.89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bl>
          </a:graphicData>
        </a:graphic>
      </p:graphicFrame>
      <p:pic>
        <p:nvPicPr>
          <p:cNvPr id="40988"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13</a:t>
            </a:fld>
            <a:endParaRPr lang="en-US" dirty="0"/>
          </a:p>
        </p:txBody>
      </p:sp>
      <p:pic>
        <p:nvPicPr>
          <p:cNvPr id="6" name="Picture 1" descr="Untitled"/>
          <p:cNvPicPr>
            <a:picLocks noChangeAspect="1" noChangeArrowheads="1"/>
          </p:cNvPicPr>
          <p:nvPr/>
        </p:nvPicPr>
        <p:blipFill>
          <a:blip r:embed="rId4"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274638"/>
            <a:ext cx="8229600" cy="1325562"/>
          </a:xfrm>
        </p:spPr>
        <p:txBody>
          <a:bodyPr>
            <a:normAutofit fontScale="90000"/>
          </a:bodyPr>
          <a:lstStyle/>
          <a:p>
            <a:pPr eaLnBrk="1" hangingPunct="1"/>
            <a:r>
              <a:rPr sz="4400" dirty="0" smtClean="0">
                <a:ln>
                  <a:noFill/>
                </a:ln>
                <a:solidFill>
                  <a:schemeClr val="accent6">
                    <a:lumMod val="50000"/>
                  </a:schemeClr>
                </a:solidFill>
                <a:latin typeface="Comic Sans MS" pitchFamily="66" charset="0"/>
                <a:ea typeface="ＭＳ Ｐゴシック"/>
              </a:rPr>
              <a:t>Time-Management Plan</a:t>
            </a:r>
            <a:r>
              <a:rPr dirty="0" smtClean="0">
                <a:ln>
                  <a:noFill/>
                </a:ln>
                <a:solidFill>
                  <a:schemeClr val="accent6">
                    <a:lumMod val="50000"/>
                  </a:schemeClr>
                </a:solidFill>
                <a:latin typeface="Comic Sans MS" pitchFamily="66" charset="0"/>
                <a:ea typeface="ＭＳ Ｐゴシック"/>
              </a:rPr>
              <a:t/>
            </a:r>
            <a:br>
              <a:rPr dirty="0" smtClean="0">
                <a:ln>
                  <a:noFill/>
                </a:ln>
                <a:solidFill>
                  <a:schemeClr val="accent6">
                    <a:lumMod val="50000"/>
                  </a:schemeClr>
                </a:solidFill>
                <a:latin typeface="Comic Sans MS" pitchFamily="66" charset="0"/>
                <a:ea typeface="ＭＳ Ｐゴシック"/>
              </a:rPr>
            </a:br>
            <a:r>
              <a:rPr sz="2800" i="1" dirty="0" smtClean="0">
                <a:ln>
                  <a:noFill/>
                </a:ln>
                <a:solidFill>
                  <a:schemeClr val="accent6">
                    <a:lumMod val="50000"/>
                  </a:schemeClr>
                </a:solidFill>
                <a:latin typeface="Comic Sans MS" pitchFamily="66" charset="0"/>
                <a:ea typeface="ＭＳ Ｐゴシック"/>
              </a:rPr>
              <a:t>Schedule for a Typical Week</a:t>
            </a:r>
            <a:r>
              <a:rPr sz="1400" i="1" dirty="0" smtClean="0">
                <a:ln>
                  <a:noFill/>
                </a:ln>
                <a:solidFill>
                  <a:srgbClr val="008000"/>
                </a:solidFill>
                <a:ea typeface="ＭＳ Ｐゴシック"/>
              </a:rPr>
              <a:t/>
            </a:r>
            <a:br>
              <a:rPr sz="1400" i="1" dirty="0" smtClean="0">
                <a:ln>
                  <a:noFill/>
                </a:ln>
                <a:solidFill>
                  <a:srgbClr val="008000"/>
                </a:solidFill>
                <a:ea typeface="ＭＳ Ｐゴシック"/>
              </a:rPr>
            </a:br>
            <a:endParaRPr sz="1400" i="1" dirty="0" smtClean="0">
              <a:ln>
                <a:noFill/>
              </a:ln>
              <a:solidFill>
                <a:srgbClr val="008000"/>
              </a:solidFill>
              <a:latin typeface="Myriad Web Pro"/>
              <a:ea typeface="ＭＳ Ｐゴシック"/>
            </a:endParaRPr>
          </a:p>
        </p:txBody>
      </p:sp>
      <p:pic>
        <p:nvPicPr>
          <p:cNvPr id="43010" name="Picture 13" descr="NFTE_SmallTagLock_PantoneC.eps"/>
          <p:cNvPicPr>
            <a:picLocks noChangeAspect="1"/>
          </p:cNvPicPr>
          <p:nvPr/>
        </p:nvPicPr>
        <p:blipFill>
          <a:blip r:embed="rId4" cstate="print"/>
          <a:srcRect/>
          <a:stretch>
            <a:fillRect/>
          </a:stretch>
        </p:blipFill>
        <p:spPr bwMode="auto">
          <a:xfrm>
            <a:off x="33338" y="6019800"/>
            <a:ext cx="1609725" cy="804863"/>
          </a:xfrm>
          <a:prstGeom prst="rect">
            <a:avLst/>
          </a:prstGeom>
          <a:noFill/>
          <a:ln w="9525">
            <a:noFill/>
            <a:miter lim="800000"/>
            <a:headEnd/>
            <a:tailEnd/>
          </a:ln>
        </p:spPr>
      </p:pic>
      <p:sp>
        <p:nvSpPr>
          <p:cNvPr id="43011" name="TextBox 1"/>
          <p:cNvSpPr txBox="1">
            <a:spLocks noChangeArrowheads="1"/>
          </p:cNvSpPr>
          <p:nvPr/>
        </p:nvSpPr>
        <p:spPr bwMode="auto">
          <a:xfrm>
            <a:off x="1981200" y="1524000"/>
            <a:ext cx="5029200" cy="369888"/>
          </a:xfrm>
          <a:prstGeom prst="rect">
            <a:avLst/>
          </a:prstGeom>
          <a:noFill/>
          <a:ln w="9525">
            <a:noFill/>
            <a:miter lim="800000"/>
            <a:headEnd/>
            <a:tailEnd/>
          </a:ln>
        </p:spPr>
        <p:txBody>
          <a:bodyPr>
            <a:spAutoFit/>
          </a:bodyPr>
          <a:lstStyle/>
          <a:p>
            <a:pPr algn="ctr"/>
            <a:r>
              <a:rPr lang="en-US" b="1" dirty="0">
                <a:solidFill>
                  <a:schemeClr val="accent6">
                    <a:lumMod val="50000"/>
                  </a:schemeClr>
                </a:solidFill>
                <a:latin typeface="Comic Sans MS" pitchFamily="66" charset="0"/>
              </a:rPr>
              <a:t>Total Hours in a Week = 168</a:t>
            </a:r>
          </a:p>
        </p:txBody>
      </p:sp>
      <p:graphicFrame>
        <p:nvGraphicFramePr>
          <p:cNvPr id="43012" name="Chart 1"/>
          <p:cNvGraphicFramePr>
            <a:graphicFrameLocks/>
          </p:cNvGraphicFramePr>
          <p:nvPr/>
        </p:nvGraphicFramePr>
        <p:xfrm>
          <a:off x="1314450" y="2000250"/>
          <a:ext cx="6667500" cy="3924300"/>
        </p:xfrm>
        <a:graphic>
          <a:graphicData uri="http://schemas.openxmlformats.org/presentationml/2006/ole">
            <p:oleObj spid="_x0000_s43012" name="Worksheet" r:id="rId5" imgW="6667500" imgH="3924300" progId="Excel.Sheet.8">
              <p:embed/>
            </p:oleObj>
          </a:graphicData>
        </a:graphic>
      </p:graphicFrame>
      <p:sp>
        <p:nvSpPr>
          <p:cNvPr id="8" name="Slide Number Placeholder 7"/>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14</a:t>
            </a:fld>
            <a:endParaRPr lang="en-US" dirty="0"/>
          </a:p>
        </p:txBody>
      </p:sp>
      <p:pic>
        <p:nvPicPr>
          <p:cNvPr id="7" name="Picture 1" descr="Untitled"/>
          <p:cNvPicPr>
            <a:picLocks noChangeAspect="1" noChangeArrowheads="1"/>
          </p:cNvPicPr>
          <p:nvPr/>
        </p:nvPicPr>
        <p:blipFill>
          <a:blip r:embed="rId6"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p:txBody>
          <a:bodyPr>
            <a:normAutofit/>
          </a:bodyPr>
          <a:lstStyle/>
          <a:p>
            <a:pPr eaLnBrk="1" hangingPunct="1"/>
            <a:r>
              <a:rPr sz="4400" dirty="0" smtClean="0">
                <a:ln>
                  <a:noFill/>
                </a:ln>
                <a:solidFill>
                  <a:schemeClr val="accent6">
                    <a:lumMod val="50000"/>
                  </a:schemeClr>
                </a:solidFill>
                <a:latin typeface="Comic Sans MS" pitchFamily="66" charset="0"/>
                <a:ea typeface="ＭＳ Ｐゴシック"/>
              </a:rPr>
              <a:t>Monthly Sales Projections</a:t>
            </a:r>
            <a:r>
              <a:rPr sz="2800" i="1" dirty="0" smtClean="0">
                <a:ln>
                  <a:noFill/>
                </a:ln>
                <a:solidFill>
                  <a:schemeClr val="accent6">
                    <a:lumMod val="50000"/>
                  </a:schemeClr>
                </a:solidFill>
                <a:latin typeface="Comic Sans MS" pitchFamily="66" charset="0"/>
                <a:ea typeface="ＭＳ Ｐゴシック"/>
              </a:rPr>
              <a:t> </a:t>
            </a:r>
            <a:endParaRPr sz="2000" i="1" dirty="0" smtClean="0">
              <a:ln>
                <a:noFill/>
              </a:ln>
              <a:solidFill>
                <a:schemeClr val="accent6">
                  <a:lumMod val="50000"/>
                </a:schemeClr>
              </a:solidFill>
              <a:latin typeface="Comic Sans MS" pitchFamily="66" charset="0"/>
              <a:ea typeface="ＭＳ Ｐゴシック"/>
            </a:endParaRPr>
          </a:p>
        </p:txBody>
      </p:sp>
      <p:graphicFrame>
        <p:nvGraphicFramePr>
          <p:cNvPr id="25603" name="Object 79"/>
          <p:cNvGraphicFramePr>
            <a:graphicFrameLocks noGrp="1" noChangeAspect="1"/>
          </p:cNvGraphicFramePr>
          <p:nvPr>
            <p:ph sz="quarter" idx="1"/>
          </p:nvPr>
        </p:nvGraphicFramePr>
        <p:xfrm>
          <a:off x="1295400" y="3059113"/>
          <a:ext cx="6615113" cy="2595562"/>
        </p:xfrm>
        <a:graphic>
          <a:graphicData uri="http://schemas.openxmlformats.org/presentationml/2006/ole">
            <p:oleObj spid="_x0000_s25603" name="Worksheet" r:id="rId4" imgW="6724767" imgH="2638331" progId="Excel.Sheet.8">
              <p:embed/>
            </p:oleObj>
          </a:graphicData>
        </a:graphic>
      </p:graphicFrame>
      <p:sp>
        <p:nvSpPr>
          <p:cNvPr id="21515" name="Text Box 11"/>
          <p:cNvSpPr txBox="1">
            <a:spLocks noChangeArrowheads="1"/>
          </p:cNvSpPr>
          <p:nvPr/>
        </p:nvSpPr>
        <p:spPr bwMode="auto">
          <a:xfrm>
            <a:off x="6695715" y="1421082"/>
            <a:ext cx="1762486" cy="147732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b="1" dirty="0">
                <a:solidFill>
                  <a:schemeClr val="accent6">
                    <a:lumMod val="50000"/>
                  </a:schemeClr>
                </a:solidFill>
                <a:latin typeface="Comic Sans MS" pitchFamily="66" charset="0"/>
                <a:ea typeface="ＭＳ Ｐゴシック" pitchFamily="-112" charset="-128"/>
                <a:cs typeface="Arial" pitchFamily="34" charset="0"/>
              </a:rPr>
              <a:t>Total Units Sold</a:t>
            </a:r>
          </a:p>
          <a:p>
            <a:pPr>
              <a:defRPr/>
            </a:pPr>
            <a:endParaRPr lang="en-US" b="1" dirty="0">
              <a:solidFill>
                <a:schemeClr val="bg1"/>
              </a:solidFill>
              <a:latin typeface="Myriad Web Pro" pitchFamily="34" charset="0"/>
              <a:ea typeface="ＭＳ Ｐゴシック" pitchFamily="-112" charset="-128"/>
            </a:endParaRPr>
          </a:p>
          <a:p>
            <a:pPr>
              <a:defRPr/>
            </a:pPr>
            <a:endParaRPr lang="en-US" b="1" dirty="0">
              <a:solidFill>
                <a:schemeClr val="bg1"/>
              </a:solidFill>
              <a:latin typeface="Myriad Web Pro" pitchFamily="34" charset="0"/>
              <a:ea typeface="ＭＳ Ｐゴシック" pitchFamily="-112" charset="-128"/>
            </a:endParaRPr>
          </a:p>
          <a:p>
            <a:pPr>
              <a:defRPr/>
            </a:pPr>
            <a:endParaRPr lang="en-US" dirty="0">
              <a:solidFill>
                <a:srgbClr val="FFFFFF"/>
              </a:solidFill>
            </a:endParaRPr>
          </a:p>
        </p:txBody>
      </p:sp>
      <p:pic>
        <p:nvPicPr>
          <p:cNvPr id="25608" name="Picture 13" descr="NFTE_SmallTagLock_PantoneC.eps"/>
          <p:cNvPicPr>
            <a:picLocks noChangeAspect="1"/>
          </p:cNvPicPr>
          <p:nvPr/>
        </p:nvPicPr>
        <p:blipFill>
          <a:blip r:embed="rId5" cstate="print"/>
          <a:srcRect/>
          <a:stretch>
            <a:fillRect/>
          </a:stretch>
        </p:blipFill>
        <p:spPr bwMode="auto">
          <a:xfrm>
            <a:off x="33338" y="6019800"/>
            <a:ext cx="1609725" cy="804863"/>
          </a:xfrm>
          <a:prstGeom prst="rect">
            <a:avLst/>
          </a:prstGeom>
          <a:noFill/>
          <a:ln w="9525">
            <a:noFill/>
            <a:miter lim="800000"/>
            <a:headEnd/>
            <a:tailEnd/>
          </a:ln>
        </p:spPr>
      </p:pic>
      <p:sp>
        <p:nvSpPr>
          <p:cNvPr id="7" name="TextBox 6"/>
          <p:cNvSpPr txBox="1"/>
          <p:nvPr/>
        </p:nvSpPr>
        <p:spPr>
          <a:xfrm>
            <a:off x="7042150" y="2159000"/>
            <a:ext cx="1143000" cy="369888"/>
          </a:xfrm>
          <a:prstGeom prst="rect">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b="1" dirty="0" smtClean="0">
                <a:solidFill>
                  <a:schemeClr val="accent6">
                    <a:lumMod val="50000"/>
                  </a:schemeClr>
                </a:solidFill>
                <a:latin typeface="Georgia" pitchFamily="18" charset="0"/>
              </a:rPr>
              <a:t>2,850</a:t>
            </a:r>
            <a:endParaRPr lang="en-US" b="1" dirty="0">
              <a:solidFill>
                <a:schemeClr val="accent6">
                  <a:lumMod val="50000"/>
                </a:schemeClr>
              </a:solidFill>
              <a:latin typeface="Georgia" pitchFamily="18" charset="0"/>
            </a:endParaRPr>
          </a:p>
        </p:txBody>
      </p:sp>
      <p:sp>
        <p:nvSpPr>
          <p:cNvPr id="25611" name="Text Box 11"/>
          <p:cNvSpPr txBox="1">
            <a:spLocks noChangeArrowheads="1"/>
          </p:cNvSpPr>
          <p:nvPr/>
        </p:nvSpPr>
        <p:spPr bwMode="auto">
          <a:xfrm>
            <a:off x="2286000" y="5715000"/>
            <a:ext cx="3940502" cy="369332"/>
          </a:xfrm>
          <a:prstGeom prst="rect">
            <a:avLst/>
          </a:prstGeom>
          <a:noFill/>
          <a:ln w="9525">
            <a:noFill/>
            <a:miter lim="800000"/>
            <a:headEnd/>
            <a:tailEnd/>
          </a:ln>
          <a:effectLst/>
        </p:spPr>
        <p:txBody>
          <a:bodyPr wrap="none">
            <a:spAutoFit/>
          </a:bodyPr>
          <a:lstStyle/>
          <a:p>
            <a:r>
              <a:rPr lang="en-US" dirty="0">
                <a:solidFill>
                  <a:schemeClr val="accent6">
                    <a:lumMod val="50000"/>
                  </a:schemeClr>
                </a:solidFill>
                <a:latin typeface="Comic Sans MS" pitchFamily="66" charset="0"/>
              </a:rPr>
              <a:t>* </a:t>
            </a:r>
            <a:r>
              <a:rPr lang="en-US" dirty="0" smtClean="0">
                <a:solidFill>
                  <a:schemeClr val="accent6">
                    <a:lumMod val="50000"/>
                  </a:schemeClr>
                </a:solidFill>
                <a:latin typeface="Comic Sans MS" pitchFamily="66" charset="0"/>
              </a:rPr>
              <a:t>Numbers are </a:t>
            </a:r>
            <a:r>
              <a:rPr lang="en-US" dirty="0">
                <a:solidFill>
                  <a:schemeClr val="accent6">
                    <a:lumMod val="50000"/>
                  </a:schemeClr>
                </a:solidFill>
                <a:latin typeface="Comic Sans MS" pitchFamily="66" charset="0"/>
              </a:rPr>
              <a:t>based on 2011 sales</a:t>
            </a:r>
          </a:p>
        </p:txBody>
      </p:sp>
      <p:sp>
        <p:nvSpPr>
          <p:cNvPr id="10" name="Slide Number Placeholder 9"/>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15</a:t>
            </a:fld>
            <a:endParaRPr lang="en-US" dirty="0"/>
          </a:p>
        </p:txBody>
      </p:sp>
      <p:pic>
        <p:nvPicPr>
          <p:cNvPr id="9" name="Picture 1" descr="Untitled"/>
          <p:cNvPicPr>
            <a:picLocks noChangeAspect="1" noChangeArrowheads="1"/>
          </p:cNvPicPr>
          <p:nvPr/>
        </p:nvPicPr>
        <p:blipFill>
          <a:blip r:embed="rId6"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a:solidFill>
                  <a:schemeClr val="accent6">
                    <a:lumMod val="50000"/>
                  </a:schemeClr>
                </a:solidFill>
                <a:latin typeface="Comic Sans MS" pitchFamily="66" charset="0"/>
              </a:rPr>
              <a:t>Monthly Break-Even Units</a:t>
            </a:r>
            <a:endParaRPr sz="1400" i="1" dirty="0">
              <a:ln>
                <a:noFill/>
              </a:ln>
              <a:solidFill>
                <a:schemeClr val="accent6">
                  <a:lumMod val="50000"/>
                </a:schemeClr>
              </a:solidFill>
              <a:latin typeface="Comic Sans MS" pitchFamily="66" charset="0"/>
              <a:ea typeface="ＭＳ Ｐゴシック" pitchFamily="-112" charset="-128"/>
            </a:endParaRPr>
          </a:p>
        </p:txBody>
      </p:sp>
      <p:pic>
        <p:nvPicPr>
          <p:cNvPr id="48130"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48131" name="TextBox 3"/>
          <p:cNvSpPr txBox="1">
            <a:spLocks noChangeArrowheads="1"/>
          </p:cNvSpPr>
          <p:nvPr/>
        </p:nvSpPr>
        <p:spPr bwMode="auto">
          <a:xfrm>
            <a:off x="609600" y="3352800"/>
            <a:ext cx="7467600" cy="954107"/>
          </a:xfrm>
          <a:prstGeom prst="rect">
            <a:avLst/>
          </a:prstGeom>
          <a:noFill/>
          <a:ln w="9525">
            <a:noFill/>
            <a:miter lim="800000"/>
            <a:headEnd/>
            <a:tailEnd/>
          </a:ln>
        </p:spPr>
        <p:txBody>
          <a:bodyPr>
            <a:spAutoFit/>
          </a:bodyPr>
          <a:lstStyle/>
          <a:p>
            <a:r>
              <a:rPr lang="en-US" sz="2800" dirty="0">
                <a:solidFill>
                  <a:schemeClr val="accent6">
                    <a:lumMod val="50000"/>
                  </a:schemeClr>
                </a:solidFill>
                <a:latin typeface="Comic Sans MS" pitchFamily="66" charset="0"/>
              </a:rPr>
              <a:t>In an average month, the company will begin to make a profit after selling 	 </a:t>
            </a:r>
            <a:r>
              <a:rPr lang="en-US" sz="2800" dirty="0" smtClean="0">
                <a:solidFill>
                  <a:schemeClr val="accent6">
                    <a:lumMod val="50000"/>
                  </a:schemeClr>
                </a:solidFill>
                <a:latin typeface="Comic Sans MS" pitchFamily="66" charset="0"/>
              </a:rPr>
              <a:t> units</a:t>
            </a:r>
            <a:r>
              <a:rPr lang="en-US" sz="2800" dirty="0">
                <a:solidFill>
                  <a:schemeClr val="bg1"/>
                </a:solidFill>
                <a:latin typeface="Comic Sans MS" pitchFamily="66" charset="0"/>
              </a:rPr>
              <a:t>.</a:t>
            </a:r>
          </a:p>
        </p:txBody>
      </p:sp>
      <p:sp>
        <p:nvSpPr>
          <p:cNvPr id="7" name="Text Box 274"/>
          <p:cNvSpPr txBox="1">
            <a:spLocks noChangeArrowheads="1"/>
          </p:cNvSpPr>
          <p:nvPr/>
        </p:nvSpPr>
        <p:spPr bwMode="auto">
          <a:xfrm>
            <a:off x="5562600" y="3810000"/>
            <a:ext cx="838200" cy="46166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defRPr/>
            </a:pPr>
            <a:r>
              <a:rPr lang="en-US" sz="2400" b="1" u="sng" dirty="0" smtClean="0">
                <a:solidFill>
                  <a:schemeClr val="accent6">
                    <a:lumMod val="50000"/>
                  </a:schemeClr>
                </a:solidFill>
                <a:latin typeface="Comic Sans MS" pitchFamily="66" charset="0"/>
              </a:rPr>
              <a:t>102</a:t>
            </a:r>
            <a:endParaRPr lang="en-US" sz="2400" b="1" u="sng" dirty="0">
              <a:solidFill>
                <a:schemeClr val="accent6">
                  <a:lumMod val="50000"/>
                </a:schemeClr>
              </a:solidFill>
              <a:latin typeface="Comic Sans MS" pitchFamily="66" charset="0"/>
            </a:endParaRPr>
          </a:p>
        </p:txBody>
      </p:sp>
      <p:sp>
        <p:nvSpPr>
          <p:cNvPr id="3" name="TextBox 2"/>
          <p:cNvSpPr txBox="1"/>
          <p:nvPr/>
        </p:nvSpPr>
        <p:spPr>
          <a:xfrm>
            <a:off x="1143000" y="1752600"/>
            <a:ext cx="2987675" cy="338138"/>
          </a:xfrm>
          <a:prstGeom prst="rect">
            <a:avLst/>
          </a:prstGeom>
          <a:noFill/>
        </p:spPr>
        <p:txBody>
          <a:bodyPr>
            <a:spAutoFit/>
          </a:bodyPr>
          <a:lstStyle/>
          <a:p>
            <a:pPr algn="ctr">
              <a:defRPr/>
            </a:pPr>
            <a:r>
              <a:rPr lang="en-US" sz="1600" b="1" i="1" dirty="0" smtClean="0">
                <a:solidFill>
                  <a:schemeClr val="accent6">
                    <a:lumMod val="50000"/>
                  </a:schemeClr>
                </a:solidFill>
                <a:latin typeface="Comic Sans MS" pitchFamily="66" charset="0"/>
              </a:rPr>
              <a:t>$127.89</a:t>
            </a:r>
            <a:endParaRPr lang="en-US" sz="1600" b="1" i="1" dirty="0">
              <a:solidFill>
                <a:schemeClr val="accent6">
                  <a:lumMod val="50000"/>
                </a:schemeClr>
              </a:solidFill>
              <a:latin typeface="Comic Sans MS" pitchFamily="66" charset="0"/>
            </a:endParaRPr>
          </a:p>
        </p:txBody>
      </p:sp>
      <p:cxnSp>
        <p:nvCxnSpPr>
          <p:cNvPr id="6" name="Straight Connector 5"/>
          <p:cNvCxnSpPr/>
          <p:nvPr/>
        </p:nvCxnSpPr>
        <p:spPr>
          <a:xfrm>
            <a:off x="914400" y="2090738"/>
            <a:ext cx="3429000" cy="0"/>
          </a:xfrm>
          <a:prstGeom prst="line">
            <a:avLst/>
          </a:prstGeom>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838200" y="2157413"/>
            <a:ext cx="3533775" cy="339725"/>
          </a:xfrm>
          <a:prstGeom prst="rect">
            <a:avLst/>
          </a:prstGeom>
          <a:noFill/>
        </p:spPr>
        <p:txBody>
          <a:bodyPr>
            <a:spAutoFit/>
          </a:bodyPr>
          <a:lstStyle/>
          <a:p>
            <a:pPr algn="ctr">
              <a:defRPr/>
            </a:pPr>
            <a:r>
              <a:rPr lang="en-US" sz="1600" b="1" i="1" dirty="0" smtClean="0">
                <a:solidFill>
                  <a:schemeClr val="accent6">
                    <a:lumMod val="50000"/>
                  </a:schemeClr>
                </a:solidFill>
                <a:latin typeface="Comic Sans MS" pitchFamily="66" charset="0"/>
              </a:rPr>
              <a:t>$1.25</a:t>
            </a:r>
            <a:endParaRPr lang="en-US" sz="1600" b="1" i="1" dirty="0">
              <a:solidFill>
                <a:schemeClr val="accent6">
                  <a:lumMod val="50000"/>
                </a:schemeClr>
              </a:solidFill>
              <a:latin typeface="Comic Sans MS" pitchFamily="66" charset="0"/>
            </a:endParaRPr>
          </a:p>
        </p:txBody>
      </p:sp>
      <p:sp>
        <p:nvSpPr>
          <p:cNvPr id="14" name="TextBox 13"/>
          <p:cNvSpPr txBox="1"/>
          <p:nvPr/>
        </p:nvSpPr>
        <p:spPr>
          <a:xfrm>
            <a:off x="4495800" y="1922463"/>
            <a:ext cx="457200" cy="338137"/>
          </a:xfrm>
          <a:prstGeom prst="rect">
            <a:avLst/>
          </a:prstGeom>
          <a:noFill/>
        </p:spPr>
        <p:txBody>
          <a:bodyPr>
            <a:spAutoFit/>
          </a:bodyPr>
          <a:lstStyle/>
          <a:p>
            <a:pPr algn="ctr">
              <a:defRPr/>
            </a:pPr>
            <a:r>
              <a:rPr lang="en-US" sz="1600" b="1" i="1" dirty="0">
                <a:solidFill>
                  <a:schemeClr val="accent6">
                    <a:lumMod val="50000"/>
                  </a:schemeClr>
                </a:solidFill>
                <a:latin typeface="Comic Sans MS" pitchFamily="66" charset="0"/>
              </a:rPr>
              <a:t>=</a:t>
            </a:r>
          </a:p>
        </p:txBody>
      </p:sp>
      <p:sp>
        <p:nvSpPr>
          <p:cNvPr id="15" name="TextBox 14"/>
          <p:cNvSpPr txBox="1"/>
          <p:nvPr/>
        </p:nvSpPr>
        <p:spPr>
          <a:xfrm>
            <a:off x="4964113" y="1922463"/>
            <a:ext cx="3321050" cy="369332"/>
          </a:xfrm>
          <a:prstGeom prst="rect">
            <a:avLst/>
          </a:prstGeom>
          <a:noFill/>
        </p:spPr>
        <p:txBody>
          <a:bodyPr>
            <a:spAutoFit/>
          </a:bodyPr>
          <a:lstStyle/>
          <a:p>
            <a:pPr algn="ctr">
              <a:defRPr/>
            </a:pPr>
            <a:r>
              <a:rPr lang="en-US" b="1" i="1" dirty="0">
                <a:solidFill>
                  <a:schemeClr val="accent6">
                    <a:lumMod val="50000"/>
                  </a:schemeClr>
                </a:solidFill>
                <a:latin typeface="Comic Sans MS" pitchFamily="66" charset="0"/>
              </a:rPr>
              <a:t> </a:t>
            </a:r>
            <a:r>
              <a:rPr lang="en-US" b="1" i="1" dirty="0" smtClean="0">
                <a:solidFill>
                  <a:schemeClr val="accent6">
                    <a:lumMod val="50000"/>
                  </a:schemeClr>
                </a:solidFill>
                <a:latin typeface="Comic Sans MS" pitchFamily="66" charset="0"/>
              </a:rPr>
              <a:t>102</a:t>
            </a:r>
            <a:endParaRPr lang="en-US" b="1" i="1" dirty="0">
              <a:solidFill>
                <a:schemeClr val="accent6">
                  <a:lumMod val="50000"/>
                </a:schemeClr>
              </a:solidFill>
              <a:latin typeface="Comic Sans MS" pitchFamily="66" charset="0"/>
            </a:endParaRPr>
          </a:p>
        </p:txBody>
      </p:sp>
      <p:sp>
        <p:nvSpPr>
          <p:cNvPr id="13" name="Slide Number Placeholder 12"/>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16</a:t>
            </a:fld>
            <a:endParaRPr lang="en-US" dirty="0"/>
          </a:p>
        </p:txBody>
      </p:sp>
      <p:pic>
        <p:nvPicPr>
          <p:cNvPr id="12" name="Picture 1" descr="Untitled"/>
          <p:cNvPicPr>
            <a:picLocks noChangeAspect="1" noChangeArrowheads="1"/>
          </p:cNvPicPr>
          <p:nvPr/>
        </p:nvPicPr>
        <p:blipFill>
          <a:blip r:embed="rId4"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81000" y="152400"/>
            <a:ext cx="8229600" cy="1143000"/>
          </a:xfrm>
        </p:spPr>
        <p:txBody>
          <a:bodyPr>
            <a:normAutofit fontScale="90000"/>
          </a:bodyPr>
          <a:lstStyle/>
          <a:p>
            <a:pPr eaLnBrk="1" hangingPunct="1"/>
            <a:r>
              <a:rPr sz="4400" dirty="0" smtClean="0">
                <a:ln>
                  <a:noFill/>
                </a:ln>
                <a:solidFill>
                  <a:schemeClr val="accent6">
                    <a:lumMod val="50000"/>
                  </a:schemeClr>
                </a:solidFill>
                <a:latin typeface="Comic Sans MS" pitchFamily="66" charset="0"/>
                <a:ea typeface="ＭＳ Ｐゴシック"/>
              </a:rPr>
              <a:t>Projected Yearly Income Statement</a:t>
            </a:r>
            <a:endParaRPr sz="2800" i="1" dirty="0" smtClean="0">
              <a:ln>
                <a:noFill/>
              </a:ln>
              <a:solidFill>
                <a:schemeClr val="accent6">
                  <a:lumMod val="50000"/>
                </a:schemeClr>
              </a:solidFill>
              <a:latin typeface="Comic Sans MS" pitchFamily="66" charset="0"/>
              <a:ea typeface="ＭＳ Ｐゴシック"/>
            </a:endParaRPr>
          </a:p>
        </p:txBody>
      </p:sp>
      <p:pic>
        <p:nvPicPr>
          <p:cNvPr id="50178"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graphicFrame>
        <p:nvGraphicFramePr>
          <p:cNvPr id="3" name="Table 2"/>
          <p:cNvGraphicFramePr>
            <a:graphicFrameLocks noGrp="1"/>
          </p:cNvGraphicFramePr>
          <p:nvPr/>
        </p:nvGraphicFramePr>
        <p:xfrm>
          <a:off x="685800" y="1752600"/>
          <a:ext cx="7079671" cy="4111623"/>
        </p:xfrm>
        <a:graphic>
          <a:graphicData uri="http://schemas.openxmlformats.org/drawingml/2006/table">
            <a:tbl>
              <a:tblPr/>
              <a:tblGrid>
                <a:gridCol w="3079171"/>
                <a:gridCol w="2324100"/>
                <a:gridCol w="1676400"/>
              </a:tblGrid>
              <a:tr h="449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Selling Price per Unit</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charset="0"/>
                        </a:rPr>
                        <a:t>	$2.00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accent6">
                            <a:lumMod val="50000"/>
                          </a:schemeClr>
                        </a:solidFill>
                        <a:effectLst/>
                        <a:latin typeface="Comic Sans MS" pitchFamily="66"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Number of Units Sold</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charset="0"/>
                        </a:rPr>
                        <a:t>	2,850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accent6">
                            <a:lumMod val="50000"/>
                          </a:schemeClr>
                        </a:solidFill>
                        <a:effectLst/>
                        <a:latin typeface="Comic Sans MS" pitchFamily="66"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Total Sales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b="1" i="0" u="none" strike="noStrike" kern="1200"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	$5,700.00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18143">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	Variable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kern="1200"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	$2,137.50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Contribution Margin</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b="1" i="0" u="none" strike="noStrike" kern="1200"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	$3,562.50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	Fixed Operating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kern="1200"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	$1,534.68</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Pre-Tax Profit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b="1" i="0" u="none" strike="noStrike" kern="1200"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	$2,027.82</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	Taxes @ 15%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kern="1200" cap="none" normalizeH="0" baseline="0" dirty="0" smtClean="0">
                          <a:ln>
                            <a:noFill/>
                          </a:ln>
                          <a:solidFill>
                            <a:schemeClr val="accent6">
                              <a:lumMod val="50000"/>
                            </a:schemeClr>
                          </a:solidFill>
                          <a:effectLst/>
                          <a:latin typeface="Comic Sans MS" pitchFamily="66" charset="0"/>
                          <a:ea typeface="ＭＳ Ｐゴシック" pitchFamily="34" charset="-128"/>
                          <a:cs typeface="Arial" pitchFamily="34" charset="0"/>
                        </a:rPr>
                        <a:t>	$304.17</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accent6">
                            <a:lumMod val="50000"/>
                          </a:schemeClr>
                        </a:solidFill>
                        <a:effectLst/>
                        <a:latin typeface="Comic Sans MS" pitchFamily="66"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1"/>
                          </a:solidFill>
                          <a:effectLst/>
                          <a:latin typeface="Comic Sans MS" pitchFamily="66" charset="0"/>
                          <a:ea typeface="ＭＳ Ｐゴシック" pitchFamily="34" charset="-128"/>
                          <a:cs typeface="Arial" pitchFamily="34" charset="0"/>
                        </a:rPr>
                        <a:t>Net Profit</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Comic Sans MS" pitchFamily="66"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b="1" i="0" u="none" strike="noStrike" kern="1200" cap="none" normalizeH="0" baseline="0" dirty="0" smtClean="0">
                          <a:ln>
                            <a:noFill/>
                          </a:ln>
                          <a:solidFill>
                            <a:schemeClr val="bg1"/>
                          </a:solidFill>
                          <a:effectLst/>
                          <a:latin typeface="Comic Sans MS" pitchFamily="66" charset="0"/>
                          <a:ea typeface="ＭＳ Ｐゴシック" pitchFamily="34" charset="-128"/>
                          <a:cs typeface="Arial" pitchFamily="34" charset="0"/>
                        </a:rPr>
                        <a:t>	$1,723.65</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bl>
          </a:graphicData>
        </a:graphic>
      </p:graphicFrame>
      <p:sp>
        <p:nvSpPr>
          <p:cNvPr id="50231" name="TextBox 4"/>
          <p:cNvSpPr txBox="1">
            <a:spLocks noChangeArrowheads="1"/>
          </p:cNvSpPr>
          <p:nvPr/>
        </p:nvSpPr>
        <p:spPr bwMode="auto">
          <a:xfrm>
            <a:off x="2286000" y="5943600"/>
            <a:ext cx="3871573" cy="369332"/>
          </a:xfrm>
          <a:prstGeom prst="rect">
            <a:avLst/>
          </a:prstGeom>
          <a:noFill/>
          <a:ln w="9525">
            <a:noFill/>
            <a:miter lim="800000"/>
            <a:headEnd/>
            <a:tailEnd/>
          </a:ln>
        </p:spPr>
        <p:txBody>
          <a:bodyPr wrap="none">
            <a:spAutoFit/>
          </a:bodyPr>
          <a:lstStyle/>
          <a:p>
            <a:r>
              <a:rPr lang="en-US" dirty="0">
                <a:solidFill>
                  <a:schemeClr val="accent6">
                    <a:lumMod val="50000"/>
                  </a:schemeClr>
                </a:solidFill>
                <a:latin typeface="Comic Sans MS" pitchFamily="66" charset="0"/>
              </a:rPr>
              <a:t>*Numbers are based on 2011 sales</a:t>
            </a:r>
          </a:p>
        </p:txBody>
      </p:sp>
      <p:sp>
        <p:nvSpPr>
          <p:cNvPr id="8" name="Slide Number Placeholder 7"/>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17</a:t>
            </a:fld>
            <a:endParaRPr lang="en-US" dirty="0"/>
          </a:p>
        </p:txBody>
      </p:sp>
      <p:pic>
        <p:nvPicPr>
          <p:cNvPr id="7" name="Picture 1" descr="Untitled"/>
          <p:cNvPicPr>
            <a:picLocks noChangeAspect="1" noChangeArrowheads="1"/>
          </p:cNvPicPr>
          <p:nvPr/>
        </p:nvPicPr>
        <p:blipFill>
          <a:blip r:embed="rId4"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p:cNvSpPr>
          <p:nvPr/>
        </p:nvSpPr>
        <p:spPr bwMode="auto">
          <a:xfrm>
            <a:off x="457200" y="114300"/>
            <a:ext cx="8229600" cy="800100"/>
          </a:xfrm>
          <a:prstGeom prst="rect">
            <a:avLst/>
          </a:prstGeom>
          <a:noFill/>
          <a:ln w="9525">
            <a:noFill/>
            <a:miter lim="800000"/>
            <a:headEnd/>
            <a:tailEnd/>
          </a:ln>
        </p:spPr>
        <p:txBody>
          <a:bodyPr anchor="ctr"/>
          <a:lstStyle/>
          <a:p>
            <a:pPr algn="ctr"/>
            <a:r>
              <a:rPr lang="en-US" sz="4400" b="1" dirty="0">
                <a:solidFill>
                  <a:schemeClr val="accent6">
                    <a:lumMod val="50000"/>
                  </a:schemeClr>
                </a:solidFill>
                <a:latin typeface="Comic Sans MS" pitchFamily="66" charset="0"/>
                <a:ea typeface="ＭＳ Ｐゴシック"/>
                <a:cs typeface="ＭＳ Ｐゴシック"/>
              </a:rPr>
              <a:t>Start-Up Investment</a:t>
            </a:r>
            <a:endParaRPr lang="en-US" sz="4400" b="1" i="1" dirty="0">
              <a:solidFill>
                <a:schemeClr val="accent6">
                  <a:lumMod val="50000"/>
                </a:schemeClr>
              </a:solidFill>
              <a:latin typeface="Comic Sans MS" pitchFamily="66" charset="0"/>
              <a:ea typeface="ＭＳ Ｐゴシック"/>
              <a:cs typeface="ＭＳ Ｐゴシック"/>
            </a:endParaRPr>
          </a:p>
        </p:txBody>
      </p:sp>
      <p:pic>
        <p:nvPicPr>
          <p:cNvPr id="52226" name="Picture 13" descr="NFTE_SmallTagLock_PantoneC.eps"/>
          <p:cNvPicPr>
            <a:picLocks noChangeAspect="1"/>
          </p:cNvPicPr>
          <p:nvPr/>
        </p:nvPicPr>
        <p:blipFill>
          <a:blip r:embed="rId3" cstate="print"/>
          <a:srcRect/>
          <a:stretch>
            <a:fillRect/>
          </a:stretch>
        </p:blipFill>
        <p:spPr bwMode="auto">
          <a:xfrm>
            <a:off x="33338" y="6081713"/>
            <a:ext cx="1484312" cy="742950"/>
          </a:xfrm>
          <a:prstGeom prst="rect">
            <a:avLst/>
          </a:prstGeom>
          <a:noFill/>
          <a:ln w="9525">
            <a:noFill/>
            <a:miter lim="800000"/>
            <a:headEnd/>
            <a:tailEnd/>
          </a:ln>
        </p:spPr>
      </p:pic>
      <p:graphicFrame>
        <p:nvGraphicFramePr>
          <p:cNvPr id="2" name="Table 1"/>
          <p:cNvGraphicFramePr>
            <a:graphicFrameLocks noGrp="1"/>
          </p:cNvGraphicFramePr>
          <p:nvPr/>
        </p:nvGraphicFramePr>
        <p:xfrm>
          <a:off x="1508125" y="1066800"/>
          <a:ext cx="6096000" cy="3275512"/>
        </p:xfrm>
        <a:graphic>
          <a:graphicData uri="http://schemas.openxmlformats.org/drawingml/2006/table">
            <a:tbl>
              <a:tblPr firstRow="1" bandRow="1">
                <a:tableStyleId>{5C22544A-7EE6-4342-B048-85BDC9FD1C3A}</a:tableStyleId>
              </a:tblPr>
              <a:tblGrid>
                <a:gridCol w="2032000"/>
                <a:gridCol w="2616200"/>
                <a:gridCol w="1447800"/>
              </a:tblGrid>
              <a:tr h="370568">
                <a:tc gridSpan="3">
                  <a:txBody>
                    <a:bodyPr/>
                    <a:lstStyle/>
                    <a:p>
                      <a:pPr algn="l"/>
                      <a:r>
                        <a:rPr kumimoji="0" lang="en-US" sz="2000" b="1" kern="1200" dirty="0" smtClean="0">
                          <a:solidFill>
                            <a:schemeClr val="lt1"/>
                          </a:solidFill>
                          <a:latin typeface="Comic Sans MS" pitchFamily="66" charset="0"/>
                          <a:ea typeface="+mn-ea"/>
                          <a:cs typeface="Arial" pitchFamily="34" charset="0"/>
                        </a:rPr>
                        <a:t>Start-Up Expenditures</a:t>
                      </a:r>
                      <a:endParaRPr lang="en-US" sz="1600" b="1" dirty="0">
                        <a:latin typeface="Comic Sans MS" pitchFamily="66" charset="0"/>
                        <a:cs typeface="Arial" pitchFamily="34" charset="0"/>
                      </a:endParaRPr>
                    </a:p>
                  </a:txBody>
                  <a:tcPr marT="45686" marB="45686">
                    <a:solidFill>
                      <a:schemeClr val="accent6">
                        <a:lumMod val="50000"/>
                      </a:schemeClr>
                    </a:solidFill>
                  </a:tcPr>
                </a:tc>
                <a:tc hMerge="1">
                  <a:txBody>
                    <a:bodyPr/>
                    <a:lstStyle/>
                    <a:p>
                      <a:pPr algn="ctr"/>
                      <a:endParaRPr lang="en-US" sz="1400" b="1" dirty="0">
                        <a:latin typeface="Myriad Web Pro"/>
                      </a:endParaRPr>
                    </a:p>
                  </a:txBody>
                  <a:tcPr marT="45686" marB="45686"/>
                </a:tc>
                <a:tc hMerge="1">
                  <a:txBody>
                    <a:bodyPr/>
                    <a:lstStyle/>
                    <a:p>
                      <a:pPr algn="ctr"/>
                      <a:endParaRPr lang="en-US" sz="1400" b="1" dirty="0">
                        <a:latin typeface="Myriad Web Pro"/>
                      </a:endParaRPr>
                    </a:p>
                  </a:txBody>
                  <a:tcPr marT="45686" marB="45686"/>
                </a:tc>
              </a:tr>
              <a:tr h="370568">
                <a:tc>
                  <a:txBody>
                    <a:bodyPr/>
                    <a:lstStyle/>
                    <a:p>
                      <a:pPr algn="ctr"/>
                      <a:r>
                        <a:rPr lang="en-US" sz="1400" b="1" dirty="0" smtClean="0">
                          <a:solidFill>
                            <a:schemeClr val="accent6">
                              <a:lumMod val="50000"/>
                            </a:schemeClr>
                          </a:solidFill>
                          <a:latin typeface="Comic Sans MS" pitchFamily="66" charset="0"/>
                          <a:cs typeface="Arial" pitchFamily="34" charset="0"/>
                        </a:rPr>
                        <a:t>Item</a:t>
                      </a:r>
                      <a:endParaRPr lang="en-US" sz="1400" b="1" dirty="0">
                        <a:solidFill>
                          <a:schemeClr val="accent6">
                            <a:lumMod val="50000"/>
                          </a:schemeClr>
                        </a:solidFill>
                        <a:latin typeface="Comic Sans MS" pitchFamily="66" charset="0"/>
                        <a:cs typeface="Arial" pitchFamily="34" charset="0"/>
                      </a:endParaRPr>
                    </a:p>
                  </a:txBody>
                  <a:tcPr marT="45686" marB="45686">
                    <a:solidFill>
                      <a:schemeClr val="accent1"/>
                    </a:solidFill>
                  </a:tcPr>
                </a:tc>
                <a:tc>
                  <a:txBody>
                    <a:bodyPr/>
                    <a:lstStyle/>
                    <a:p>
                      <a:pPr algn="ctr"/>
                      <a:r>
                        <a:rPr lang="en-US" sz="1400" b="1" dirty="0" smtClean="0">
                          <a:solidFill>
                            <a:schemeClr val="accent6">
                              <a:lumMod val="50000"/>
                            </a:schemeClr>
                          </a:solidFill>
                          <a:latin typeface="Comic Sans MS" pitchFamily="66" charset="0"/>
                          <a:cs typeface="Arial" pitchFamily="34" charset="0"/>
                        </a:rPr>
                        <a:t>Where Will I Buy This?</a:t>
                      </a:r>
                      <a:endParaRPr lang="en-US" sz="1400" b="1" dirty="0">
                        <a:solidFill>
                          <a:schemeClr val="accent6">
                            <a:lumMod val="50000"/>
                          </a:schemeClr>
                        </a:solidFill>
                        <a:latin typeface="Comic Sans MS" pitchFamily="66" charset="0"/>
                        <a:cs typeface="Arial" pitchFamily="34" charset="0"/>
                      </a:endParaRPr>
                    </a:p>
                  </a:txBody>
                  <a:tcPr marT="45686" marB="45686">
                    <a:solidFill>
                      <a:schemeClr val="accent1"/>
                    </a:solidFill>
                  </a:tcPr>
                </a:tc>
                <a:tc>
                  <a:txBody>
                    <a:bodyPr/>
                    <a:lstStyle/>
                    <a:p>
                      <a:pPr algn="ctr"/>
                      <a:r>
                        <a:rPr lang="en-US" sz="1400" b="1" dirty="0" smtClean="0">
                          <a:solidFill>
                            <a:schemeClr val="accent6">
                              <a:lumMod val="50000"/>
                            </a:schemeClr>
                          </a:solidFill>
                          <a:latin typeface="Comic Sans MS" pitchFamily="66" charset="0"/>
                          <a:cs typeface="Arial" pitchFamily="34" charset="0"/>
                        </a:rPr>
                        <a:t>Cost</a:t>
                      </a:r>
                      <a:endParaRPr lang="en-US" sz="1400" b="1" dirty="0">
                        <a:solidFill>
                          <a:schemeClr val="accent6">
                            <a:lumMod val="50000"/>
                          </a:schemeClr>
                        </a:solidFill>
                        <a:latin typeface="Comic Sans MS" pitchFamily="66" charset="0"/>
                        <a:cs typeface="Arial" pitchFamily="34" charset="0"/>
                      </a:endParaRPr>
                    </a:p>
                  </a:txBody>
                  <a:tcPr marT="45686" marB="45686">
                    <a:solidFill>
                      <a:schemeClr val="accent1"/>
                    </a:solidFill>
                  </a:tcPr>
                </a:tc>
              </a:tr>
              <a:tr h="370568">
                <a:tc>
                  <a:txBody>
                    <a:bodyPr/>
                    <a:lstStyle/>
                    <a:p>
                      <a:pPr algn="ctr"/>
                      <a:r>
                        <a:rPr lang="en-US" sz="1400" b="1" dirty="0" smtClean="0">
                          <a:solidFill>
                            <a:schemeClr val="accent6">
                              <a:lumMod val="50000"/>
                            </a:schemeClr>
                          </a:solidFill>
                          <a:latin typeface="Comic Sans MS" pitchFamily="66" charset="0"/>
                          <a:cs typeface="Arial" pitchFamily="34" charset="0"/>
                        </a:rPr>
                        <a:t>Oven</a:t>
                      </a:r>
                      <a:endParaRPr lang="en-US" sz="1400" b="1" dirty="0">
                        <a:solidFill>
                          <a:schemeClr val="accent6">
                            <a:lumMod val="50000"/>
                          </a:schemeClr>
                        </a:solidFill>
                        <a:latin typeface="Comic Sans MS" pitchFamily="66" charset="0"/>
                        <a:cs typeface="Arial" pitchFamily="34" charset="0"/>
                      </a:endParaRPr>
                    </a:p>
                  </a:txBody>
                  <a:tcPr marT="45686" marB="45686">
                    <a:solidFill>
                      <a:schemeClr val="accent6">
                        <a:lumMod val="60000"/>
                        <a:lumOff val="40000"/>
                      </a:schemeClr>
                    </a:solidFill>
                  </a:tcPr>
                </a:tc>
                <a:tc>
                  <a:txBody>
                    <a:bodyPr/>
                    <a:lstStyle/>
                    <a:p>
                      <a:pPr algn="ctr"/>
                      <a:r>
                        <a:rPr lang="en-US" sz="1400" b="1" dirty="0" smtClean="0">
                          <a:solidFill>
                            <a:schemeClr val="accent6">
                              <a:lumMod val="50000"/>
                            </a:schemeClr>
                          </a:solidFill>
                          <a:latin typeface="Comic Sans MS" pitchFamily="66" charset="0"/>
                          <a:cs typeface="Arial" pitchFamily="34" charset="0"/>
                        </a:rPr>
                        <a:t>Sears</a:t>
                      </a:r>
                      <a:endParaRPr lang="en-US" sz="1400" b="1" dirty="0">
                        <a:solidFill>
                          <a:schemeClr val="accent6">
                            <a:lumMod val="50000"/>
                          </a:schemeClr>
                        </a:solidFill>
                        <a:latin typeface="Comic Sans MS" pitchFamily="66" charset="0"/>
                        <a:cs typeface="Arial" pitchFamily="34" charset="0"/>
                      </a:endParaRPr>
                    </a:p>
                  </a:txBody>
                  <a:tcPr marT="45686" marB="45686">
                    <a:solidFill>
                      <a:schemeClr val="accent6">
                        <a:lumMod val="60000"/>
                        <a:lumOff val="40000"/>
                      </a:schemeClr>
                    </a:solidFill>
                  </a:tcPr>
                </a:tc>
                <a:tc>
                  <a:txBody>
                    <a:bodyPr/>
                    <a:lstStyle/>
                    <a:p>
                      <a:pPr algn="l">
                        <a:tabLst>
                          <a:tab pos="1147763" algn="r"/>
                        </a:tabLst>
                      </a:pPr>
                      <a:r>
                        <a:rPr lang="en-US" sz="1400" b="1" dirty="0" smtClean="0">
                          <a:solidFill>
                            <a:schemeClr val="accent6">
                              <a:lumMod val="50000"/>
                            </a:schemeClr>
                          </a:solidFill>
                          <a:latin typeface="Comic Sans MS" pitchFamily="66" charset="0"/>
                          <a:cs typeface="Arial" pitchFamily="34" charset="0"/>
                        </a:rPr>
                        <a:t>	</a:t>
                      </a:r>
                      <a:r>
                        <a:rPr lang="en-US" sz="1400" b="1" dirty="0" err="1" smtClean="0">
                          <a:solidFill>
                            <a:schemeClr val="accent6">
                              <a:lumMod val="50000"/>
                            </a:schemeClr>
                          </a:solidFill>
                          <a:latin typeface="Comic Sans MS" pitchFamily="66" charset="0"/>
                          <a:cs typeface="Arial" pitchFamily="34" charset="0"/>
                        </a:rPr>
                        <a:t>preowned</a:t>
                      </a:r>
                      <a:endParaRPr lang="en-US" sz="1400" b="1" dirty="0">
                        <a:solidFill>
                          <a:schemeClr val="accent6">
                            <a:lumMod val="50000"/>
                          </a:schemeClr>
                        </a:solidFill>
                        <a:latin typeface="Comic Sans MS" pitchFamily="66" charset="0"/>
                        <a:cs typeface="Arial" pitchFamily="34" charset="0"/>
                      </a:endParaRPr>
                    </a:p>
                  </a:txBody>
                  <a:tcPr marT="45686" marB="45686">
                    <a:solidFill>
                      <a:schemeClr val="accent6">
                        <a:lumMod val="60000"/>
                        <a:lumOff val="40000"/>
                      </a:schemeClr>
                    </a:solidFill>
                  </a:tcPr>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50000"/>
                            </a:schemeClr>
                          </a:solidFill>
                          <a:latin typeface="Comic Sans MS" pitchFamily="66" charset="0"/>
                          <a:cs typeface="Arial" pitchFamily="34" charset="0"/>
                        </a:rPr>
                        <a:t>Cell phone &amp; laptop</a:t>
                      </a:r>
                    </a:p>
                  </a:txBody>
                  <a:tcPr marT="45686" marB="45686">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50000"/>
                            </a:schemeClr>
                          </a:solidFill>
                          <a:latin typeface="Comic Sans MS" pitchFamily="66" charset="0"/>
                          <a:cs typeface="Arial" pitchFamily="34" charset="0"/>
                        </a:rPr>
                        <a:t>Best buy</a:t>
                      </a:r>
                    </a:p>
                  </a:txBody>
                  <a:tcPr marT="45686" marB="45686">
                    <a:solidFill>
                      <a:schemeClr val="accent1"/>
                    </a:solidFill>
                  </a:tcPr>
                </a:tc>
                <a:tc>
                  <a:txBody>
                    <a:bodyPr/>
                    <a:lstStyle/>
                    <a:p>
                      <a:pPr algn="l">
                        <a:tabLst>
                          <a:tab pos="1147763" algn="r"/>
                        </a:tabLst>
                      </a:pPr>
                      <a:r>
                        <a:rPr lang="en-US" sz="1400" b="1" dirty="0" smtClean="0">
                          <a:solidFill>
                            <a:schemeClr val="accent6">
                              <a:lumMod val="50000"/>
                            </a:schemeClr>
                          </a:solidFill>
                          <a:latin typeface="Comic Sans MS" pitchFamily="66" charset="0"/>
                          <a:cs typeface="Arial" pitchFamily="34" charset="0"/>
                        </a:rPr>
                        <a:t>	</a:t>
                      </a:r>
                      <a:r>
                        <a:rPr lang="en-US" sz="1400" b="1" dirty="0" err="1" smtClean="0">
                          <a:solidFill>
                            <a:schemeClr val="accent6">
                              <a:lumMod val="50000"/>
                            </a:schemeClr>
                          </a:solidFill>
                          <a:latin typeface="Comic Sans MS" pitchFamily="66" charset="0"/>
                          <a:cs typeface="Arial" pitchFamily="34" charset="0"/>
                        </a:rPr>
                        <a:t>preowned</a:t>
                      </a:r>
                      <a:endParaRPr lang="en-US" sz="1400" b="1" dirty="0">
                        <a:solidFill>
                          <a:schemeClr val="accent6">
                            <a:lumMod val="50000"/>
                          </a:schemeClr>
                        </a:solidFill>
                        <a:latin typeface="Comic Sans MS" pitchFamily="66" charset="0"/>
                        <a:cs typeface="Arial" pitchFamily="34" charset="0"/>
                      </a:endParaRPr>
                    </a:p>
                  </a:txBody>
                  <a:tcPr marT="45686" marB="45686">
                    <a:solidFill>
                      <a:schemeClr val="accent1"/>
                    </a:solidFill>
                  </a:tcPr>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50000"/>
                            </a:schemeClr>
                          </a:solidFill>
                          <a:latin typeface="Comic Sans MS" pitchFamily="66" charset="0"/>
                          <a:cs typeface="Arial" pitchFamily="34" charset="0"/>
                        </a:rPr>
                        <a:t>Mixing bowls, whisks, measuring tools</a:t>
                      </a:r>
                    </a:p>
                  </a:txBody>
                  <a:tcPr marT="45686" marB="45686">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accent6">
                              <a:lumMod val="50000"/>
                            </a:schemeClr>
                          </a:solidFill>
                          <a:latin typeface="Comic Sans MS" pitchFamily="66" charset="0"/>
                          <a:cs typeface="Arial" pitchFamily="34" charset="0"/>
                        </a:rPr>
                        <a:t>Walmart</a:t>
                      </a:r>
                      <a:endParaRPr lang="en-US" sz="1400" b="1" dirty="0" smtClean="0">
                        <a:solidFill>
                          <a:schemeClr val="accent6">
                            <a:lumMod val="50000"/>
                          </a:schemeClr>
                        </a:solidFill>
                        <a:latin typeface="Comic Sans MS" pitchFamily="66" charset="0"/>
                        <a:cs typeface="Arial" pitchFamily="34" charset="0"/>
                      </a:endParaRPr>
                    </a:p>
                  </a:txBody>
                  <a:tcPr marT="45686" marB="45686">
                    <a:solidFill>
                      <a:schemeClr val="accent6">
                        <a:lumMod val="60000"/>
                        <a:lumOff val="40000"/>
                      </a:schemeClr>
                    </a:solidFill>
                  </a:tcPr>
                </a:tc>
                <a:tc>
                  <a:txBody>
                    <a:bodyPr/>
                    <a:lstStyle/>
                    <a:p>
                      <a:pPr algn="l">
                        <a:tabLst>
                          <a:tab pos="1147763" algn="r"/>
                        </a:tabLst>
                      </a:pPr>
                      <a:r>
                        <a:rPr lang="en-US" sz="1400" b="1" dirty="0" smtClean="0">
                          <a:solidFill>
                            <a:schemeClr val="accent6">
                              <a:lumMod val="50000"/>
                            </a:schemeClr>
                          </a:solidFill>
                          <a:latin typeface="Comic Sans MS" pitchFamily="66" charset="0"/>
                          <a:cs typeface="Arial" pitchFamily="34" charset="0"/>
                        </a:rPr>
                        <a:t>	</a:t>
                      </a:r>
                      <a:r>
                        <a:rPr lang="en-US" sz="1400" b="1" dirty="0" err="1" smtClean="0">
                          <a:solidFill>
                            <a:schemeClr val="accent6">
                              <a:lumMod val="50000"/>
                            </a:schemeClr>
                          </a:solidFill>
                          <a:latin typeface="Comic Sans MS" pitchFamily="66" charset="0"/>
                          <a:cs typeface="Arial" pitchFamily="34" charset="0"/>
                        </a:rPr>
                        <a:t>preowned</a:t>
                      </a:r>
                      <a:endParaRPr lang="en-US" sz="1400" b="1" dirty="0">
                        <a:solidFill>
                          <a:schemeClr val="accent6">
                            <a:lumMod val="50000"/>
                          </a:schemeClr>
                        </a:solidFill>
                        <a:latin typeface="Comic Sans MS" pitchFamily="66" charset="0"/>
                        <a:cs typeface="Arial" pitchFamily="34" charset="0"/>
                      </a:endParaRPr>
                    </a:p>
                  </a:txBody>
                  <a:tcPr marT="45686" marB="45686">
                    <a:solidFill>
                      <a:schemeClr val="accent6">
                        <a:lumMod val="60000"/>
                        <a:lumOff val="40000"/>
                      </a:schemeClr>
                    </a:solidFill>
                  </a:tcPr>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50000"/>
                            </a:schemeClr>
                          </a:solidFill>
                          <a:latin typeface="Comic Sans MS" pitchFamily="66" charset="0"/>
                          <a:cs typeface="Arial" pitchFamily="34" charset="0"/>
                        </a:rPr>
                        <a:t>Start up ingredients/</a:t>
                      </a:r>
                      <a:r>
                        <a:rPr lang="en-US" sz="1400" b="1" baseline="0" dirty="0" smtClean="0">
                          <a:solidFill>
                            <a:schemeClr val="accent6">
                              <a:lumMod val="50000"/>
                            </a:schemeClr>
                          </a:solidFill>
                          <a:latin typeface="Comic Sans MS" pitchFamily="66" charset="0"/>
                          <a:cs typeface="Arial" pitchFamily="34" charset="0"/>
                        </a:rPr>
                        <a:t> </a:t>
                      </a:r>
                      <a:r>
                        <a:rPr lang="en-US" sz="1400" b="1" dirty="0" smtClean="0">
                          <a:solidFill>
                            <a:schemeClr val="accent6">
                              <a:lumMod val="50000"/>
                            </a:schemeClr>
                          </a:solidFill>
                          <a:latin typeface="Comic Sans MS" pitchFamily="66" charset="0"/>
                          <a:cs typeface="Arial" pitchFamily="34" charset="0"/>
                        </a:rPr>
                        <a:t>supplies</a:t>
                      </a:r>
                    </a:p>
                  </a:txBody>
                  <a:tcPr marT="45686" marB="45686">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50000"/>
                            </a:schemeClr>
                          </a:solidFill>
                          <a:latin typeface="Comic Sans MS" pitchFamily="66" charset="0"/>
                          <a:cs typeface="Arial" pitchFamily="34" charset="0"/>
                        </a:rPr>
                        <a:t>BJ’s/ discountplasticbags.com</a:t>
                      </a:r>
                    </a:p>
                  </a:txBody>
                  <a:tcPr marT="45686" marB="45686">
                    <a:solidFill>
                      <a:schemeClr val="accent1"/>
                    </a:solidFill>
                  </a:tcPr>
                </a:tc>
                <a:tc>
                  <a:txBody>
                    <a:bodyPr/>
                    <a:lstStyle/>
                    <a:p>
                      <a:pPr algn="l">
                        <a:tabLst>
                          <a:tab pos="1147763" algn="r"/>
                        </a:tabLst>
                      </a:pPr>
                      <a:r>
                        <a:rPr lang="en-US" sz="1400" b="1" dirty="0" smtClean="0">
                          <a:solidFill>
                            <a:schemeClr val="accent6">
                              <a:lumMod val="50000"/>
                            </a:schemeClr>
                          </a:solidFill>
                          <a:latin typeface="Comic Sans MS" pitchFamily="66" charset="0"/>
                          <a:cs typeface="Arial" pitchFamily="34" charset="0"/>
                        </a:rPr>
                        <a:t>	$104.00</a:t>
                      </a:r>
                      <a:endParaRPr lang="en-US" sz="1400" b="1" dirty="0">
                        <a:solidFill>
                          <a:schemeClr val="accent6">
                            <a:lumMod val="50000"/>
                          </a:schemeClr>
                        </a:solidFill>
                        <a:latin typeface="Comic Sans MS" pitchFamily="66" charset="0"/>
                        <a:cs typeface="Arial" pitchFamily="34" charset="0"/>
                      </a:endParaRPr>
                    </a:p>
                  </a:txBody>
                  <a:tcPr marT="45686" marB="45686">
                    <a:solidFill>
                      <a:schemeClr val="accent1"/>
                    </a:solidFill>
                  </a:tcPr>
                </a:tc>
              </a:tr>
              <a:tr h="370568">
                <a:tc gridSpan="2">
                  <a:txBody>
                    <a:bodyPr/>
                    <a:lstStyle/>
                    <a:p>
                      <a:pPr algn="r"/>
                      <a:r>
                        <a:rPr lang="en-US" sz="1400" b="1" dirty="0" smtClean="0">
                          <a:solidFill>
                            <a:schemeClr val="bg1"/>
                          </a:solidFill>
                          <a:latin typeface="Arial" pitchFamily="34" charset="0"/>
                          <a:cs typeface="Arial" pitchFamily="34" charset="0"/>
                        </a:rPr>
                        <a:t>Total Start-Up Expenditures</a:t>
                      </a:r>
                      <a:endParaRPr lang="en-US" sz="1400" b="1" dirty="0">
                        <a:solidFill>
                          <a:schemeClr val="bg1"/>
                        </a:solidFill>
                        <a:latin typeface="Arial" pitchFamily="34" charset="0"/>
                        <a:cs typeface="Arial" pitchFamily="34" charset="0"/>
                      </a:endParaRPr>
                    </a:p>
                  </a:txBody>
                  <a:tcPr marT="45686" marB="45686">
                    <a:solidFill>
                      <a:schemeClr val="accent6"/>
                    </a:solidFill>
                  </a:tcPr>
                </a:tc>
                <a:tc hMerge="1">
                  <a:txBody>
                    <a:bodyPr/>
                    <a:lstStyle/>
                    <a:p>
                      <a:endParaRPr lang="en-US" sz="1400" b="1" dirty="0">
                        <a:latin typeface="Myriad Web Pr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7763" algn="r"/>
                        </a:tabLst>
                        <a:defRPr/>
                      </a:pPr>
                      <a:r>
                        <a:rPr lang="en-US" sz="1400" b="1" dirty="0" smtClean="0">
                          <a:solidFill>
                            <a:schemeClr val="bg1"/>
                          </a:solidFill>
                          <a:latin typeface="Georgia" pitchFamily="18" charset="0"/>
                          <a:cs typeface="Arial" pitchFamily="34" charset="0"/>
                        </a:rPr>
                        <a:t>	</a:t>
                      </a:r>
                      <a:r>
                        <a:rPr lang="en-US" sz="1400" b="1" dirty="0" smtClean="0">
                          <a:solidFill>
                            <a:schemeClr val="bg1"/>
                          </a:solidFill>
                          <a:latin typeface="Comic Sans MS" pitchFamily="66" charset="0"/>
                          <a:cs typeface="Arial" pitchFamily="34" charset="0"/>
                        </a:rPr>
                        <a:t>$104.00</a:t>
                      </a:r>
                    </a:p>
                    <a:p>
                      <a:pPr marL="0" marR="0" indent="0" algn="l" defTabSz="914400" rtl="0" eaLnBrk="1" fontAlgn="auto" latinLnBrk="0" hangingPunct="1">
                        <a:lnSpc>
                          <a:spcPct val="100000"/>
                        </a:lnSpc>
                        <a:spcBef>
                          <a:spcPts val="0"/>
                        </a:spcBef>
                        <a:spcAft>
                          <a:spcPts val="0"/>
                        </a:spcAft>
                        <a:buClrTx/>
                        <a:buSzTx/>
                        <a:buFontTx/>
                        <a:buNone/>
                        <a:tabLst>
                          <a:tab pos="1147763" algn="r"/>
                        </a:tabLst>
                        <a:defRPr/>
                      </a:pPr>
                      <a:endParaRPr lang="en-US" sz="1400" b="1" dirty="0" smtClean="0">
                        <a:solidFill>
                          <a:schemeClr val="bg1"/>
                        </a:solidFill>
                        <a:latin typeface="Georgia" pitchFamily="18" charset="0"/>
                        <a:cs typeface="Arial" pitchFamily="34" charset="0"/>
                      </a:endParaRPr>
                    </a:p>
                  </a:txBody>
                  <a:tcPr marT="45686" marB="45686">
                    <a:solidFill>
                      <a:schemeClr val="accent6"/>
                    </a:solidFill>
                  </a:tcPr>
                </a:tc>
              </a:tr>
            </a:tbl>
          </a:graphicData>
        </a:graphic>
      </p:graphicFrame>
      <p:graphicFrame>
        <p:nvGraphicFramePr>
          <p:cNvPr id="3" name="Table 2"/>
          <p:cNvGraphicFramePr>
            <a:graphicFrameLocks noGrp="1"/>
          </p:cNvGraphicFramePr>
          <p:nvPr/>
        </p:nvGraphicFramePr>
        <p:xfrm>
          <a:off x="1524000" y="4419600"/>
          <a:ext cx="6096000" cy="1138239"/>
        </p:xfrm>
        <a:graphic>
          <a:graphicData uri="http://schemas.openxmlformats.org/drawingml/2006/table">
            <a:tbl>
              <a:tblPr firstRow="1" bandRow="1">
                <a:tableStyleId>{5C22544A-7EE6-4342-B048-85BDC9FD1C3A}</a:tableStyleId>
              </a:tblPr>
              <a:tblGrid>
                <a:gridCol w="4064000"/>
                <a:gridCol w="2032000"/>
              </a:tblGrid>
              <a:tr h="396351">
                <a:tc gridSpan="2">
                  <a:txBody>
                    <a:bodyPr/>
                    <a:lstStyle/>
                    <a:p>
                      <a:pPr marL="0" algn="l" rtl="0" eaLnBrk="1" latinLnBrk="0" hangingPunct="1"/>
                      <a:r>
                        <a:rPr kumimoji="0" lang="en-US" sz="2000" b="1" kern="1200" dirty="0" smtClean="0">
                          <a:solidFill>
                            <a:schemeClr val="accent6">
                              <a:lumMod val="20000"/>
                              <a:lumOff val="80000"/>
                            </a:schemeClr>
                          </a:solidFill>
                          <a:latin typeface="Comic Sans MS" pitchFamily="66" charset="0"/>
                          <a:ea typeface="+mn-ea"/>
                          <a:cs typeface="Arial" pitchFamily="34" charset="0"/>
                        </a:rPr>
                        <a:t>Cash Reserves</a:t>
                      </a:r>
                      <a:endParaRPr kumimoji="0" lang="en-US" sz="2000" b="1" kern="1200" dirty="0">
                        <a:solidFill>
                          <a:schemeClr val="accent6">
                            <a:lumMod val="20000"/>
                            <a:lumOff val="80000"/>
                          </a:schemeClr>
                        </a:solidFill>
                        <a:latin typeface="Comic Sans MS" pitchFamily="66" charset="0"/>
                        <a:ea typeface="+mn-ea"/>
                        <a:cs typeface="Arial" pitchFamily="34" charset="0"/>
                      </a:endParaRPr>
                    </a:p>
                  </a:txBody>
                  <a:tcPr marT="45733" marB="45733">
                    <a:solidFill>
                      <a:schemeClr val="accent6">
                        <a:lumMod val="50000"/>
                      </a:schemeClr>
                    </a:solidFill>
                  </a:tcPr>
                </a:tc>
                <a:tc hMerge="1">
                  <a:txBody>
                    <a:bodyPr/>
                    <a:lstStyle/>
                    <a:p>
                      <a:endParaRPr lang="en-US" dirty="0"/>
                    </a:p>
                  </a:txBody>
                  <a:tcPr/>
                </a:tc>
              </a:tr>
              <a:tr h="370944">
                <a:tc>
                  <a:txBody>
                    <a:bodyPr/>
                    <a:lstStyle/>
                    <a:p>
                      <a:r>
                        <a:rPr lang="en-US" sz="1400" b="1" dirty="0" smtClean="0">
                          <a:solidFill>
                            <a:schemeClr val="accent6">
                              <a:lumMod val="50000"/>
                            </a:schemeClr>
                          </a:solidFill>
                          <a:latin typeface="Comic Sans MS" pitchFamily="66" charset="0"/>
                          <a:cs typeface="Arial" pitchFamily="34" charset="0"/>
                        </a:rPr>
                        <a:t>Emergency</a:t>
                      </a:r>
                      <a:r>
                        <a:rPr lang="en-US" sz="1400" b="1" baseline="0" dirty="0" smtClean="0">
                          <a:solidFill>
                            <a:schemeClr val="accent6">
                              <a:lumMod val="50000"/>
                            </a:schemeClr>
                          </a:solidFill>
                          <a:latin typeface="Comic Sans MS" pitchFamily="66" charset="0"/>
                          <a:cs typeface="Arial" pitchFamily="34" charset="0"/>
                        </a:rPr>
                        <a:t> Fund</a:t>
                      </a:r>
                      <a:endParaRPr lang="en-US" sz="1400" b="1" dirty="0">
                        <a:solidFill>
                          <a:schemeClr val="accent6">
                            <a:lumMod val="50000"/>
                          </a:schemeClr>
                        </a:solidFill>
                        <a:latin typeface="Comic Sans MS" pitchFamily="66" charset="0"/>
                        <a:cs typeface="Arial" pitchFamily="34" charset="0"/>
                      </a:endParaRPr>
                    </a:p>
                  </a:txBody>
                  <a:tcPr marT="45733" marB="45733">
                    <a:solidFill>
                      <a:schemeClr val="accent1"/>
                    </a:solidFill>
                  </a:tcPr>
                </a:tc>
                <a:tc>
                  <a:txBody>
                    <a:bodyPr/>
                    <a:lstStyle/>
                    <a:p>
                      <a:pPr algn="ctr"/>
                      <a:r>
                        <a:rPr lang="en-US" sz="1400" b="1" dirty="0" smtClean="0">
                          <a:solidFill>
                            <a:schemeClr val="accent6">
                              <a:lumMod val="50000"/>
                            </a:schemeClr>
                          </a:solidFill>
                          <a:latin typeface="Comic Sans MS" pitchFamily="66" charset="0"/>
                          <a:cs typeface="Arial" pitchFamily="34" charset="0"/>
                        </a:rPr>
                        <a:t>$</a:t>
                      </a:r>
                      <a:r>
                        <a:rPr lang="en-US" sz="1400" b="1" baseline="0" dirty="0" smtClean="0">
                          <a:solidFill>
                            <a:schemeClr val="accent6">
                              <a:lumMod val="50000"/>
                            </a:schemeClr>
                          </a:solidFill>
                          <a:latin typeface="Comic Sans MS" pitchFamily="66" charset="0"/>
                          <a:cs typeface="Arial" pitchFamily="34" charset="0"/>
                        </a:rPr>
                        <a:t>52.00</a:t>
                      </a:r>
                      <a:endParaRPr lang="en-US" sz="1400" b="1" dirty="0">
                        <a:solidFill>
                          <a:schemeClr val="accent6">
                            <a:lumMod val="50000"/>
                          </a:schemeClr>
                        </a:solidFill>
                        <a:latin typeface="Comic Sans MS" pitchFamily="66" charset="0"/>
                        <a:cs typeface="Arial" pitchFamily="34" charset="0"/>
                      </a:endParaRPr>
                    </a:p>
                  </a:txBody>
                  <a:tcPr marT="45733" marB="45733">
                    <a:solidFill>
                      <a:schemeClr val="accent1"/>
                    </a:solidFill>
                  </a:tcPr>
                </a:tc>
              </a:tr>
              <a:tr h="370944">
                <a:tc>
                  <a:txBody>
                    <a:bodyPr/>
                    <a:lstStyle/>
                    <a:p>
                      <a:r>
                        <a:rPr lang="en-US" sz="1400" b="1" dirty="0" smtClean="0">
                          <a:solidFill>
                            <a:schemeClr val="accent6">
                              <a:lumMod val="50000"/>
                            </a:schemeClr>
                          </a:solidFill>
                          <a:latin typeface="Comic Sans MS" pitchFamily="66" charset="0"/>
                          <a:cs typeface="Arial" pitchFamily="34" charset="0"/>
                        </a:rPr>
                        <a:t>Reserve for Fixed Expenses</a:t>
                      </a:r>
                      <a:endParaRPr lang="en-US" sz="1400" b="1" dirty="0">
                        <a:solidFill>
                          <a:schemeClr val="accent6">
                            <a:lumMod val="50000"/>
                          </a:schemeClr>
                        </a:solidFill>
                        <a:latin typeface="Comic Sans MS" pitchFamily="66" charset="0"/>
                        <a:cs typeface="Arial" pitchFamily="34" charset="0"/>
                      </a:endParaRPr>
                    </a:p>
                  </a:txBody>
                  <a:tcPr marT="45733" marB="45733">
                    <a:solidFill>
                      <a:schemeClr val="accent6">
                        <a:lumMod val="60000"/>
                        <a:lumOff val="40000"/>
                      </a:schemeClr>
                    </a:solidFill>
                  </a:tcPr>
                </a:tc>
                <a:tc>
                  <a:txBody>
                    <a:bodyPr/>
                    <a:lstStyle/>
                    <a:p>
                      <a:pPr algn="ctr"/>
                      <a:r>
                        <a:rPr lang="en-US" sz="1400" b="1" dirty="0" smtClean="0">
                          <a:solidFill>
                            <a:schemeClr val="accent6">
                              <a:lumMod val="50000"/>
                            </a:schemeClr>
                          </a:solidFill>
                          <a:latin typeface="Comic Sans MS" pitchFamily="66" charset="0"/>
                          <a:cs typeface="Arial" pitchFamily="34" charset="0"/>
                        </a:rPr>
                        <a:t>$338.67 </a:t>
                      </a:r>
                      <a:endParaRPr lang="en-US" sz="1400" b="1" dirty="0">
                        <a:solidFill>
                          <a:schemeClr val="accent6">
                            <a:lumMod val="50000"/>
                          </a:schemeClr>
                        </a:solidFill>
                        <a:latin typeface="Comic Sans MS" pitchFamily="66" charset="0"/>
                        <a:cs typeface="Arial" pitchFamily="34" charset="0"/>
                      </a:endParaRPr>
                    </a:p>
                  </a:txBody>
                  <a:tcPr marT="45733" marB="45733">
                    <a:solidFill>
                      <a:schemeClr val="accent6">
                        <a:lumMod val="60000"/>
                        <a:lumOff val="40000"/>
                      </a:schemeClr>
                    </a:solidFill>
                  </a:tcPr>
                </a:tc>
              </a:tr>
            </a:tbl>
          </a:graphicData>
        </a:graphic>
      </p:graphicFrame>
      <p:sp>
        <p:nvSpPr>
          <p:cNvPr id="13" name="Text Box 274"/>
          <p:cNvSpPr txBox="1">
            <a:spLocks noChangeArrowheads="1"/>
          </p:cNvSpPr>
          <p:nvPr/>
        </p:nvSpPr>
        <p:spPr bwMode="auto">
          <a:xfrm>
            <a:off x="5638800" y="5638800"/>
            <a:ext cx="2032000" cy="3698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defRPr/>
            </a:pPr>
            <a:r>
              <a:rPr lang="en-US" b="1" dirty="0" smtClean="0">
                <a:solidFill>
                  <a:schemeClr val="accent6">
                    <a:lumMod val="50000"/>
                  </a:schemeClr>
                </a:solidFill>
                <a:latin typeface="Comic Sans MS" pitchFamily="66" charset="0"/>
                <a:ea typeface="Microsoft YaHei" pitchFamily="34" charset="-122"/>
                <a:cs typeface="Arial" pitchFamily="34" charset="0"/>
              </a:rPr>
              <a:t>$494.67</a:t>
            </a:r>
            <a:endParaRPr lang="en-US" b="1" dirty="0">
              <a:solidFill>
                <a:schemeClr val="accent6">
                  <a:lumMod val="50000"/>
                </a:schemeClr>
              </a:solidFill>
              <a:latin typeface="Comic Sans MS" pitchFamily="66" charset="0"/>
              <a:ea typeface="Microsoft YaHei" pitchFamily="34" charset="-122"/>
              <a:cs typeface="Arial" pitchFamily="34" charset="0"/>
            </a:endParaRPr>
          </a:p>
        </p:txBody>
      </p:sp>
      <p:sp>
        <p:nvSpPr>
          <p:cNvPr id="29748" name="TextBox 3"/>
          <p:cNvSpPr txBox="1">
            <a:spLocks noChangeArrowheads="1"/>
          </p:cNvSpPr>
          <p:nvPr/>
        </p:nvSpPr>
        <p:spPr bwMode="auto">
          <a:xfrm>
            <a:off x="1524000" y="5638800"/>
            <a:ext cx="4038600" cy="400050"/>
          </a:xfrm>
          <a:prstGeom prst="rect">
            <a:avLst/>
          </a:prstGeom>
          <a:solidFill>
            <a:schemeClr val="accent6">
              <a:lumMod val="50000"/>
            </a:schemeClr>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dirty="0">
                <a:solidFill>
                  <a:schemeClr val="accent6">
                    <a:lumMod val="20000"/>
                    <a:lumOff val="80000"/>
                  </a:schemeClr>
                </a:solidFill>
                <a:latin typeface="Comic Sans MS" pitchFamily="66" charset="0"/>
              </a:rPr>
              <a:t>Total Start-Up Investment</a:t>
            </a:r>
          </a:p>
        </p:txBody>
      </p:sp>
      <p:sp>
        <p:nvSpPr>
          <p:cNvPr id="10" name="Slide Number Placeholder 9"/>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18</a:t>
            </a:fld>
            <a:endParaRPr lang="en-US" dirty="0"/>
          </a:p>
        </p:txBody>
      </p:sp>
      <p:pic>
        <p:nvPicPr>
          <p:cNvPr id="9" name="Picture 1" descr="Untitled"/>
          <p:cNvPicPr>
            <a:picLocks noChangeAspect="1" noChangeArrowheads="1"/>
          </p:cNvPicPr>
          <p:nvPr/>
        </p:nvPicPr>
        <p:blipFill>
          <a:blip r:embed="rId4"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pPr>
              <a:defRPr/>
            </a:pPr>
            <a:r>
              <a:rPr sz="4400" dirty="0">
                <a:ln>
                  <a:noFill/>
                </a:ln>
                <a:solidFill>
                  <a:schemeClr val="accent6">
                    <a:lumMod val="50000"/>
                  </a:schemeClr>
                </a:solidFill>
                <a:latin typeface="Comic Sans MS" pitchFamily="66" charset="0"/>
                <a:ea typeface="ＭＳ Ｐゴシック"/>
              </a:rPr>
              <a:t>ROS &amp; ROI</a:t>
            </a:r>
            <a:endParaRPr sz="4400" dirty="0">
              <a:solidFill>
                <a:schemeClr val="accent6">
                  <a:lumMod val="50000"/>
                </a:schemeClr>
              </a:solidFill>
              <a:latin typeface="Comic Sans MS" pitchFamily="66" charset="0"/>
            </a:endParaRPr>
          </a:p>
        </p:txBody>
      </p:sp>
      <p:graphicFrame>
        <p:nvGraphicFramePr>
          <p:cNvPr id="5" name="Content Placeholder 4"/>
          <p:cNvGraphicFramePr>
            <a:graphicFrameLocks noGrp="1"/>
          </p:cNvGraphicFramePr>
          <p:nvPr>
            <p:ph sz="quarter" idx="1"/>
          </p:nvPr>
        </p:nvGraphicFramePr>
        <p:xfrm>
          <a:off x="457200" y="990599"/>
          <a:ext cx="8229600" cy="2193471"/>
        </p:xfrm>
        <a:graphic>
          <a:graphicData uri="http://schemas.openxmlformats.org/drawingml/2006/table">
            <a:tbl>
              <a:tblPr firstRow="1" bandRow="1">
                <a:tableStyleId>{5C22544A-7EE6-4342-B048-85BDC9FD1C3A}</a:tableStyleId>
              </a:tblPr>
              <a:tblGrid>
                <a:gridCol w="6085114"/>
                <a:gridCol w="2144486"/>
              </a:tblGrid>
              <a:tr h="549878">
                <a:tc gridSpan="2">
                  <a:txBody>
                    <a:bodyPr/>
                    <a:lstStyle/>
                    <a:p>
                      <a:pPr marL="0" algn="ctr" rtl="0" eaLnBrk="1" latinLnBrk="0" hangingPunct="1"/>
                      <a:r>
                        <a:rPr kumimoji="0" lang="en-US" sz="2000" b="1" kern="1200" dirty="0" smtClean="0">
                          <a:solidFill>
                            <a:schemeClr val="lt1"/>
                          </a:solidFill>
                          <a:latin typeface="Comic Sans MS" pitchFamily="66" charset="0"/>
                          <a:ea typeface="+mn-ea"/>
                          <a:cs typeface="Arial" pitchFamily="34" charset="0"/>
                        </a:rPr>
                        <a:t>ROS: Return on Sales</a:t>
                      </a:r>
                      <a:endParaRPr kumimoji="0" lang="en-US" sz="2000" b="1" kern="1200" dirty="0">
                        <a:solidFill>
                          <a:schemeClr val="lt1"/>
                        </a:solidFill>
                        <a:latin typeface="Comic Sans MS" pitchFamily="66" charset="0"/>
                        <a:ea typeface="+mn-ea"/>
                        <a:cs typeface="Arial" pitchFamily="34" charset="0"/>
                      </a:endParaRPr>
                    </a:p>
                  </a:txBody>
                  <a:tcPr anchor="ctr">
                    <a:solidFill>
                      <a:schemeClr val="accent6">
                        <a:lumMod val="50000"/>
                      </a:schemeClr>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39925">
                <a:tc gridSpan="2">
                  <a:txBody>
                    <a:bodyPr/>
                    <a:lstStyle/>
                    <a:p>
                      <a:endParaRPr lang="en-US" dirty="0"/>
                    </a:p>
                  </a:txBody>
                  <a:tcPr anchor="ctr">
                    <a:blipFill rotWithShape="1">
                      <a:blip r:embed="rId3"/>
                      <a:stretch>
                        <a:fillRect t="-65217" b="-96377"/>
                      </a:stretch>
                    </a:blipFill>
                  </a:tcPr>
                </a:tc>
                <a:tc hMerge="1">
                  <a:txBody>
                    <a:bodyPr/>
                    <a:lstStyle/>
                    <a:p>
                      <a:endParaRPr lang="en-US" dirty="0"/>
                    </a:p>
                  </a:txBody>
                  <a:tcPr/>
                </a:tc>
              </a:tr>
              <a:tr h="803668">
                <a:tc>
                  <a:txBody>
                    <a:bodyPr/>
                    <a:lstStyle/>
                    <a:p>
                      <a:r>
                        <a:rPr lang="en-US" sz="1700" b="1" i="0" dirty="0" smtClean="0">
                          <a:latin typeface="Comic Sans MS" pitchFamily="66" charset="0"/>
                          <a:cs typeface="Arial" pitchFamily="34" charset="0"/>
                        </a:rPr>
                        <a:t>For My Business:</a:t>
                      </a:r>
                      <a:endParaRPr lang="en-US" sz="2000" i="0" dirty="0" smtClean="0">
                        <a:latin typeface="Comic Sans MS" pitchFamily="66" charset="0"/>
                        <a:cs typeface="Arial" pitchFamily="34" charset="0"/>
                      </a:endParaRPr>
                    </a:p>
                  </a:txBody>
                  <a:tcPr anchor="ctr"/>
                </a:tc>
                <a:tc>
                  <a:txBody>
                    <a:bodyPr/>
                    <a:lstStyle/>
                    <a:p>
                      <a:r>
                        <a:rPr lang="en-US" sz="1400" dirty="0" smtClean="0">
                          <a:solidFill>
                            <a:schemeClr val="accent2">
                              <a:lumMod val="50000"/>
                            </a:schemeClr>
                          </a:solidFill>
                          <a:latin typeface="Comic Sans MS" pitchFamily="66" charset="0"/>
                          <a:cs typeface="Arial" pitchFamily="34" charset="0"/>
                        </a:rPr>
                        <a:t>Dollar</a:t>
                      </a:r>
                    </a:p>
                    <a:p>
                      <a:r>
                        <a:rPr lang="en-US" sz="1400" dirty="0" smtClean="0">
                          <a:solidFill>
                            <a:schemeClr val="accent2">
                              <a:lumMod val="50000"/>
                            </a:schemeClr>
                          </a:solidFill>
                          <a:latin typeface="Comic Sans MS" pitchFamily="66" charset="0"/>
                          <a:cs typeface="Arial" pitchFamily="34" charset="0"/>
                        </a:rPr>
                        <a:t>Equivalent =</a:t>
                      </a:r>
                      <a:r>
                        <a:rPr lang="en-US" sz="1600" dirty="0" smtClean="0">
                          <a:solidFill>
                            <a:schemeClr val="accent2">
                              <a:lumMod val="50000"/>
                            </a:schemeClr>
                          </a:solidFill>
                          <a:latin typeface="Comic Sans MS" pitchFamily="66" charset="0"/>
                          <a:cs typeface="Arial" pitchFamily="34" charset="0"/>
                        </a:rPr>
                        <a:t> </a:t>
                      </a:r>
                      <a:endParaRPr lang="en-US" sz="1600" b="0" dirty="0" smtClean="0">
                        <a:solidFill>
                          <a:schemeClr val="accent2">
                            <a:lumMod val="50000"/>
                          </a:schemeClr>
                        </a:solidFill>
                        <a:latin typeface="Comic Sans MS" pitchFamily="66" charset="0"/>
                        <a:cs typeface="Arial" pitchFamily="34" charset="0"/>
                      </a:endParaRPr>
                    </a:p>
                  </a:txBody>
                  <a:tcPr anchor="ctr"/>
                </a:tc>
              </a:tr>
            </a:tbl>
          </a:graphicData>
        </a:graphic>
      </p:graphicFrame>
      <p:graphicFrame>
        <p:nvGraphicFramePr>
          <p:cNvPr id="7" name="Content Placeholder 4"/>
          <p:cNvGraphicFramePr>
            <a:graphicFrameLocks/>
          </p:cNvGraphicFramePr>
          <p:nvPr/>
        </p:nvGraphicFramePr>
        <p:xfrm>
          <a:off x="457200" y="3429000"/>
          <a:ext cx="8229600" cy="2273484"/>
        </p:xfrm>
        <a:graphic>
          <a:graphicData uri="http://schemas.openxmlformats.org/drawingml/2006/table">
            <a:tbl>
              <a:tblPr firstRow="1" bandRow="1">
                <a:tableStyleId>{5C22544A-7EE6-4342-B048-85BDC9FD1C3A}</a:tableStyleId>
              </a:tblPr>
              <a:tblGrid>
                <a:gridCol w="6085114"/>
                <a:gridCol w="2144486"/>
              </a:tblGrid>
              <a:tr h="564941">
                <a:tc gridSpan="2">
                  <a:txBody>
                    <a:bodyPr/>
                    <a:lstStyle/>
                    <a:p>
                      <a:pPr marL="0" algn="ctr" rtl="0" eaLnBrk="1" latinLnBrk="0" hangingPunct="1"/>
                      <a:r>
                        <a:rPr kumimoji="0" lang="en-US" sz="2000" b="1" kern="1200" dirty="0" smtClean="0">
                          <a:solidFill>
                            <a:schemeClr val="lt1"/>
                          </a:solidFill>
                          <a:latin typeface="Comic Sans MS" pitchFamily="66" charset="0"/>
                          <a:ea typeface="+mn-ea"/>
                          <a:cs typeface="Arial" pitchFamily="34" charset="0"/>
                        </a:rPr>
                        <a:t>ROI: Return on Investment</a:t>
                      </a:r>
                      <a:endParaRPr kumimoji="0" lang="en-US" sz="2000" b="1" kern="1200" dirty="0">
                        <a:solidFill>
                          <a:schemeClr val="lt1"/>
                        </a:solidFill>
                        <a:latin typeface="Comic Sans MS" pitchFamily="66" charset="0"/>
                        <a:ea typeface="+mn-ea"/>
                        <a:cs typeface="Arial" pitchFamily="34" charset="0"/>
                      </a:endParaRPr>
                    </a:p>
                  </a:txBody>
                  <a:tcPr anchor="ctr">
                    <a:solidFill>
                      <a:schemeClr val="accent6">
                        <a:lumMod val="50000"/>
                      </a:schemeClr>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82859">
                <a:tc gridSpan="2">
                  <a:txBody>
                    <a:bodyPr/>
                    <a:lstStyle/>
                    <a:p>
                      <a:endParaRPr lang="en-US" dirty="0"/>
                    </a:p>
                  </a:txBody>
                  <a:tcPr anchor="ctr">
                    <a:blipFill rotWithShape="1">
                      <a:blip r:embed="rId4"/>
                      <a:stretch>
                        <a:fillRect t="-64138" b="-93793"/>
                      </a:stretch>
                    </a:blipFill>
                  </a:tcPr>
                </a:tc>
                <a:tc hMerge="1">
                  <a:txBody>
                    <a:bodyPr/>
                    <a:lstStyle/>
                    <a:p>
                      <a:endParaRPr lang="en-US" dirty="0"/>
                    </a:p>
                  </a:txBody>
                  <a:tcPr/>
                </a:tc>
              </a:tr>
              <a:tr h="825684">
                <a:tc>
                  <a:txBody>
                    <a:bodyPr/>
                    <a:lstStyle/>
                    <a:p>
                      <a:pPr marL="0" algn="l" rtl="0" eaLnBrk="1" latinLnBrk="0" hangingPunct="1"/>
                      <a:r>
                        <a:rPr lang="en-US" sz="1700" b="1" dirty="0" smtClean="0">
                          <a:latin typeface="Comic Sans MS" pitchFamily="66" charset="0"/>
                          <a:cs typeface="Arial" pitchFamily="34" charset="0"/>
                        </a:rPr>
                        <a:t>For My Business:</a:t>
                      </a:r>
                      <a:endParaRPr kumimoji="0" lang="en-US" sz="1800" i="0" kern="1200" dirty="0" smtClean="0">
                        <a:solidFill>
                          <a:srgbClr val="FF0000"/>
                        </a:solidFill>
                        <a:latin typeface="Comic Sans MS" pitchFamily="66" charset="0"/>
                        <a:ea typeface="+mn-ea"/>
                        <a:cs typeface="Arial" pitchFamily="34" charset="0"/>
                      </a:endParaRPr>
                    </a:p>
                  </a:txBody>
                  <a:tcPr anchor="ctr">
                    <a:solidFill>
                      <a:schemeClr val="accent3">
                        <a:lumMod val="20000"/>
                        <a:lumOff val="80000"/>
                      </a:schemeClr>
                    </a:solidFill>
                  </a:tcPr>
                </a:tc>
                <a:tc>
                  <a:txBody>
                    <a:bodyPr/>
                    <a:lstStyle/>
                    <a:p>
                      <a:r>
                        <a:rPr lang="en-US" sz="1400" dirty="0" smtClean="0">
                          <a:solidFill>
                            <a:schemeClr val="accent2">
                              <a:lumMod val="50000"/>
                            </a:schemeClr>
                          </a:solidFill>
                          <a:latin typeface="Comic Sans MS" pitchFamily="66" charset="0"/>
                          <a:cs typeface="Arial" pitchFamily="34" charset="0"/>
                        </a:rPr>
                        <a:t>Dollar</a:t>
                      </a:r>
                    </a:p>
                    <a:p>
                      <a:r>
                        <a:rPr lang="en-US" sz="1400" dirty="0" smtClean="0">
                          <a:solidFill>
                            <a:schemeClr val="accent2">
                              <a:lumMod val="50000"/>
                            </a:schemeClr>
                          </a:solidFill>
                          <a:latin typeface="Comic Sans MS" pitchFamily="66" charset="0"/>
                          <a:cs typeface="Arial" pitchFamily="34" charset="0"/>
                        </a:rPr>
                        <a:t>Equivalent =</a:t>
                      </a:r>
                    </a:p>
                  </a:txBody>
                  <a:tcPr anchor="ctr">
                    <a:solidFill>
                      <a:schemeClr val="accent3">
                        <a:lumMod val="20000"/>
                        <a:lumOff val="80000"/>
                      </a:schemeClr>
                    </a:solidFill>
                  </a:tcPr>
                </a:tc>
              </a:tr>
            </a:tbl>
          </a:graphicData>
        </a:graphic>
      </p:graphicFrame>
      <p:pic>
        <p:nvPicPr>
          <p:cNvPr id="54276" name="Picture 13" descr="NFTE_SmallTagLock_PantoneC.eps"/>
          <p:cNvPicPr>
            <a:picLocks noChangeAspect="1"/>
          </p:cNvPicPr>
          <p:nvPr/>
        </p:nvPicPr>
        <p:blipFill>
          <a:blip r:embed="rId5" cstate="print"/>
          <a:srcRect/>
          <a:stretch>
            <a:fillRect/>
          </a:stretch>
        </p:blipFill>
        <p:spPr bwMode="auto">
          <a:xfrm>
            <a:off x="33338" y="6019800"/>
            <a:ext cx="1609725" cy="804863"/>
          </a:xfrm>
          <a:prstGeom prst="rect">
            <a:avLst/>
          </a:prstGeom>
          <a:noFill/>
          <a:ln w="9525">
            <a:noFill/>
            <a:miter lim="800000"/>
            <a:headEnd/>
            <a:tailEnd/>
          </a:ln>
        </p:spPr>
      </p:pic>
      <p:sp>
        <p:nvSpPr>
          <p:cNvPr id="54277" name="TextBox 2"/>
          <p:cNvSpPr txBox="1">
            <a:spLocks noChangeArrowheads="1"/>
          </p:cNvSpPr>
          <p:nvPr/>
        </p:nvSpPr>
        <p:spPr bwMode="auto">
          <a:xfrm>
            <a:off x="2590800" y="2454275"/>
            <a:ext cx="2057400" cy="522288"/>
          </a:xfrm>
          <a:prstGeom prst="rect">
            <a:avLst/>
          </a:prstGeom>
          <a:noFill/>
          <a:ln w="9525">
            <a:noFill/>
            <a:miter lim="800000"/>
            <a:headEnd/>
            <a:tailEnd/>
          </a:ln>
        </p:spPr>
        <p:txBody>
          <a:bodyPr>
            <a:spAutoFit/>
          </a:bodyPr>
          <a:lstStyle/>
          <a:p>
            <a:r>
              <a:rPr lang="en-US" sz="1400" dirty="0">
                <a:solidFill>
                  <a:schemeClr val="accent6">
                    <a:lumMod val="50000"/>
                  </a:schemeClr>
                </a:solidFill>
                <a:latin typeface="Georgia" pitchFamily="18" charset="0"/>
              </a:rPr>
              <a:t>          </a:t>
            </a:r>
            <a:r>
              <a:rPr lang="en-US" sz="1400" dirty="0" smtClean="0">
                <a:solidFill>
                  <a:schemeClr val="accent6">
                    <a:lumMod val="50000"/>
                  </a:schemeClr>
                </a:solidFill>
                <a:latin typeface="Comic Sans MS" pitchFamily="66" charset="0"/>
              </a:rPr>
              <a:t>$1,723.65</a:t>
            </a:r>
            <a:endParaRPr lang="en-US" sz="1400" dirty="0">
              <a:solidFill>
                <a:schemeClr val="accent6">
                  <a:lumMod val="50000"/>
                </a:schemeClr>
              </a:solidFill>
              <a:latin typeface="Comic Sans MS" pitchFamily="66" charset="0"/>
            </a:endParaRPr>
          </a:p>
          <a:p>
            <a:r>
              <a:rPr lang="en-US" sz="1400" dirty="0">
                <a:solidFill>
                  <a:schemeClr val="bg1"/>
                </a:solidFill>
                <a:latin typeface="Georgia" pitchFamily="18" charset="0"/>
              </a:rPr>
              <a:t>         </a:t>
            </a:r>
            <a:r>
              <a:rPr lang="en-US" sz="1400" dirty="0">
                <a:solidFill>
                  <a:schemeClr val="bg1"/>
                </a:solidFill>
                <a:latin typeface="Comic Sans MS" pitchFamily="66" charset="0"/>
              </a:rPr>
              <a:t> </a:t>
            </a:r>
            <a:r>
              <a:rPr lang="en-US" sz="1400" dirty="0" smtClean="0">
                <a:solidFill>
                  <a:schemeClr val="accent6">
                    <a:lumMod val="50000"/>
                  </a:schemeClr>
                </a:solidFill>
                <a:latin typeface="Comic Sans MS" pitchFamily="66" charset="0"/>
              </a:rPr>
              <a:t>$5,700.00</a:t>
            </a:r>
            <a:endParaRPr lang="en-US" sz="1400" dirty="0">
              <a:solidFill>
                <a:schemeClr val="accent6">
                  <a:lumMod val="50000"/>
                </a:schemeClr>
              </a:solidFill>
              <a:latin typeface="Comic Sans MS" pitchFamily="66" charset="0"/>
            </a:endParaRPr>
          </a:p>
        </p:txBody>
      </p:sp>
      <p:cxnSp>
        <p:nvCxnSpPr>
          <p:cNvPr id="6" name="Straight Connector 5"/>
          <p:cNvCxnSpPr>
            <a:stCxn id="54277" idx="1"/>
          </p:cNvCxnSpPr>
          <p:nvPr/>
        </p:nvCxnSpPr>
        <p:spPr>
          <a:xfrm>
            <a:off x="2590800" y="2714625"/>
            <a:ext cx="1676400" cy="0"/>
          </a:xfrm>
          <a:prstGeom prst="line">
            <a:avLst/>
          </a:prstGeom>
          <a:ln/>
        </p:spPr>
        <p:style>
          <a:lnRef idx="1">
            <a:schemeClr val="dk1"/>
          </a:lnRef>
          <a:fillRef idx="0">
            <a:schemeClr val="dk1"/>
          </a:fillRef>
          <a:effectRef idx="0">
            <a:schemeClr val="dk1"/>
          </a:effectRef>
          <a:fontRef idx="minor">
            <a:schemeClr val="tx1"/>
          </a:fontRef>
        </p:style>
      </p:cxnSp>
      <p:sp>
        <p:nvSpPr>
          <p:cNvPr id="54279" name="TextBox 11"/>
          <p:cNvSpPr txBox="1">
            <a:spLocks noChangeArrowheads="1"/>
          </p:cNvSpPr>
          <p:nvPr/>
        </p:nvSpPr>
        <p:spPr bwMode="auto">
          <a:xfrm>
            <a:off x="4343400" y="2574925"/>
            <a:ext cx="1828800" cy="400050"/>
          </a:xfrm>
          <a:prstGeom prst="rect">
            <a:avLst/>
          </a:prstGeom>
          <a:noFill/>
          <a:ln w="9525">
            <a:noFill/>
            <a:miter lim="800000"/>
            <a:headEnd/>
            <a:tailEnd/>
          </a:ln>
        </p:spPr>
        <p:txBody>
          <a:bodyPr>
            <a:spAutoFit/>
          </a:bodyPr>
          <a:lstStyle/>
          <a:p>
            <a:r>
              <a:rPr lang="en-US" sz="1400" dirty="0">
                <a:solidFill>
                  <a:schemeClr val="accent6">
                    <a:lumMod val="50000"/>
                  </a:schemeClr>
                </a:solidFill>
                <a:latin typeface="Comic Sans MS" pitchFamily="66" charset="0"/>
              </a:rPr>
              <a:t>X 100 = </a:t>
            </a:r>
            <a:r>
              <a:rPr lang="en-US" sz="2000" b="1" dirty="0" smtClean="0">
                <a:solidFill>
                  <a:schemeClr val="accent6">
                    <a:lumMod val="50000"/>
                  </a:schemeClr>
                </a:solidFill>
                <a:latin typeface="Comic Sans MS" pitchFamily="66" charset="0"/>
              </a:rPr>
              <a:t>30%</a:t>
            </a:r>
            <a:endParaRPr lang="en-US" sz="1400" b="1" dirty="0">
              <a:solidFill>
                <a:schemeClr val="accent6">
                  <a:lumMod val="50000"/>
                </a:schemeClr>
              </a:solidFill>
              <a:latin typeface="Comic Sans MS" pitchFamily="66" charset="0"/>
            </a:endParaRPr>
          </a:p>
        </p:txBody>
      </p:sp>
      <p:sp>
        <p:nvSpPr>
          <p:cNvPr id="54280" name="TextBox 18"/>
          <p:cNvSpPr txBox="1">
            <a:spLocks noChangeArrowheads="1"/>
          </p:cNvSpPr>
          <p:nvPr/>
        </p:nvSpPr>
        <p:spPr bwMode="auto">
          <a:xfrm>
            <a:off x="2438400" y="4953000"/>
            <a:ext cx="2286000" cy="523875"/>
          </a:xfrm>
          <a:prstGeom prst="rect">
            <a:avLst/>
          </a:prstGeom>
          <a:noFill/>
          <a:ln w="9525">
            <a:noFill/>
            <a:miter lim="800000"/>
            <a:headEnd/>
            <a:tailEnd/>
          </a:ln>
        </p:spPr>
        <p:txBody>
          <a:bodyPr>
            <a:spAutoFit/>
          </a:bodyPr>
          <a:lstStyle/>
          <a:p>
            <a:pPr>
              <a:tabLst>
                <a:tab pos="112713" algn="l"/>
              </a:tabLst>
            </a:pPr>
            <a:r>
              <a:rPr lang="en-US" sz="1400" dirty="0">
                <a:solidFill>
                  <a:schemeClr val="accent6">
                    <a:lumMod val="50000"/>
                  </a:schemeClr>
                </a:solidFill>
                <a:latin typeface="Georgia" pitchFamily="18" charset="0"/>
              </a:rPr>
              <a:t>           </a:t>
            </a:r>
            <a:r>
              <a:rPr lang="en-US" sz="1400" dirty="0" smtClean="0">
                <a:solidFill>
                  <a:schemeClr val="accent6">
                    <a:lumMod val="50000"/>
                  </a:schemeClr>
                </a:solidFill>
                <a:latin typeface="Comic Sans MS" pitchFamily="66" charset="0"/>
              </a:rPr>
              <a:t>$1,723.65</a:t>
            </a:r>
            <a:endParaRPr lang="en-US" sz="1400" dirty="0">
              <a:solidFill>
                <a:schemeClr val="accent6">
                  <a:lumMod val="50000"/>
                </a:schemeClr>
              </a:solidFill>
              <a:latin typeface="Comic Sans MS" pitchFamily="66" charset="0"/>
            </a:endParaRPr>
          </a:p>
          <a:p>
            <a:pPr>
              <a:tabLst>
                <a:tab pos="112713" algn="l"/>
              </a:tabLst>
            </a:pPr>
            <a:r>
              <a:rPr lang="en-US" sz="1400" dirty="0">
                <a:solidFill>
                  <a:schemeClr val="accent6">
                    <a:lumMod val="50000"/>
                  </a:schemeClr>
                </a:solidFill>
                <a:latin typeface="Comic Sans MS" pitchFamily="66" charset="0"/>
              </a:rPr>
              <a:t>           </a:t>
            </a:r>
            <a:r>
              <a:rPr lang="en-US" sz="1400" dirty="0" smtClean="0">
                <a:solidFill>
                  <a:schemeClr val="accent6">
                    <a:lumMod val="50000"/>
                  </a:schemeClr>
                </a:solidFill>
                <a:latin typeface="Comic Sans MS" pitchFamily="66" charset="0"/>
              </a:rPr>
              <a:t>$</a:t>
            </a:r>
            <a:r>
              <a:rPr lang="en-US" sz="1400" dirty="0">
                <a:solidFill>
                  <a:schemeClr val="accent6">
                    <a:lumMod val="50000"/>
                  </a:schemeClr>
                </a:solidFill>
                <a:latin typeface="Comic Sans MS" pitchFamily="66" charset="0"/>
              </a:rPr>
              <a:t>494.67</a:t>
            </a:r>
            <a:r>
              <a:rPr lang="en-US" sz="1400" dirty="0">
                <a:solidFill>
                  <a:srgbClr val="FF0000"/>
                </a:solidFill>
                <a:latin typeface="Georgia" pitchFamily="18" charset="0"/>
              </a:rPr>
              <a:t>	</a:t>
            </a:r>
          </a:p>
        </p:txBody>
      </p:sp>
      <p:sp>
        <p:nvSpPr>
          <p:cNvPr id="54281" name="TextBox 19"/>
          <p:cNvSpPr txBox="1">
            <a:spLocks noChangeArrowheads="1"/>
          </p:cNvSpPr>
          <p:nvPr/>
        </p:nvSpPr>
        <p:spPr bwMode="auto">
          <a:xfrm>
            <a:off x="4454525" y="5060950"/>
            <a:ext cx="1828800" cy="400050"/>
          </a:xfrm>
          <a:prstGeom prst="rect">
            <a:avLst/>
          </a:prstGeom>
          <a:noFill/>
          <a:ln w="9525">
            <a:noFill/>
            <a:miter lim="800000"/>
            <a:headEnd/>
            <a:tailEnd/>
          </a:ln>
        </p:spPr>
        <p:txBody>
          <a:bodyPr>
            <a:spAutoFit/>
          </a:bodyPr>
          <a:lstStyle/>
          <a:p>
            <a:r>
              <a:rPr lang="en-US" sz="1400" dirty="0">
                <a:solidFill>
                  <a:schemeClr val="accent6">
                    <a:lumMod val="50000"/>
                  </a:schemeClr>
                </a:solidFill>
                <a:latin typeface="Comic Sans MS" pitchFamily="66" charset="0"/>
              </a:rPr>
              <a:t>X 100 = </a:t>
            </a:r>
            <a:r>
              <a:rPr lang="en-US" sz="2000" b="1" dirty="0" smtClean="0">
                <a:solidFill>
                  <a:schemeClr val="accent6">
                    <a:lumMod val="50000"/>
                  </a:schemeClr>
                </a:solidFill>
                <a:latin typeface="Comic Sans MS" pitchFamily="66" charset="0"/>
              </a:rPr>
              <a:t>348%</a:t>
            </a:r>
            <a:endParaRPr lang="en-US" sz="1400" b="1" dirty="0">
              <a:solidFill>
                <a:schemeClr val="accent6">
                  <a:lumMod val="50000"/>
                </a:schemeClr>
              </a:solidFill>
              <a:latin typeface="Comic Sans MS" pitchFamily="66" charset="0"/>
            </a:endParaRPr>
          </a:p>
        </p:txBody>
      </p:sp>
      <p:cxnSp>
        <p:nvCxnSpPr>
          <p:cNvPr id="21" name="Straight Connector 20"/>
          <p:cNvCxnSpPr/>
          <p:nvPr/>
        </p:nvCxnSpPr>
        <p:spPr>
          <a:xfrm>
            <a:off x="2514600" y="5214938"/>
            <a:ext cx="1828800" cy="0"/>
          </a:xfrm>
          <a:prstGeom prst="line">
            <a:avLst/>
          </a:prstGeom>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7696200" y="2693988"/>
            <a:ext cx="914400" cy="30797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dirty="0">
                <a:solidFill>
                  <a:schemeClr val="accent6">
                    <a:lumMod val="50000"/>
                  </a:schemeClr>
                </a:solidFill>
                <a:latin typeface="Comic Sans MS" pitchFamily="66" charset="0"/>
              </a:rPr>
              <a:t>$</a:t>
            </a:r>
            <a:r>
              <a:rPr lang="en-US" sz="1400" dirty="0" smtClean="0">
                <a:solidFill>
                  <a:schemeClr val="accent6">
                    <a:lumMod val="50000"/>
                  </a:schemeClr>
                </a:solidFill>
                <a:latin typeface="Comic Sans MS" pitchFamily="66" charset="0"/>
              </a:rPr>
              <a:t>0.30</a:t>
            </a:r>
            <a:endParaRPr lang="en-US" sz="1400" dirty="0">
              <a:solidFill>
                <a:schemeClr val="accent6">
                  <a:lumMod val="50000"/>
                </a:schemeClr>
              </a:solidFill>
              <a:latin typeface="Comic Sans MS" pitchFamily="66" charset="0"/>
            </a:endParaRPr>
          </a:p>
        </p:txBody>
      </p:sp>
      <p:sp>
        <p:nvSpPr>
          <p:cNvPr id="13" name="TextBox 12"/>
          <p:cNvSpPr txBox="1"/>
          <p:nvPr/>
        </p:nvSpPr>
        <p:spPr>
          <a:xfrm>
            <a:off x="7696200" y="5214938"/>
            <a:ext cx="914400" cy="30797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dirty="0" smtClean="0">
                <a:solidFill>
                  <a:schemeClr val="accent6">
                    <a:lumMod val="50000"/>
                  </a:schemeClr>
                </a:solidFill>
                <a:latin typeface="Comic Sans MS" pitchFamily="66" charset="0"/>
              </a:rPr>
              <a:t>$3.48</a:t>
            </a:r>
            <a:endParaRPr lang="en-US" sz="1400" dirty="0">
              <a:solidFill>
                <a:schemeClr val="accent6">
                  <a:lumMod val="50000"/>
                </a:schemeClr>
              </a:solidFill>
              <a:latin typeface="Comic Sans MS" pitchFamily="66" charset="0"/>
            </a:endParaRPr>
          </a:p>
        </p:txBody>
      </p:sp>
      <p:sp>
        <p:nvSpPr>
          <p:cNvPr id="16" name="Slide Number Placeholder 15"/>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19</a:t>
            </a:fld>
            <a:endParaRPr lang="en-US" dirty="0"/>
          </a:p>
        </p:txBody>
      </p:sp>
      <p:pic>
        <p:nvPicPr>
          <p:cNvPr id="15" name="Picture 1" descr="Untitled"/>
          <p:cNvPicPr>
            <a:picLocks noChangeAspect="1" noChangeArrowheads="1"/>
          </p:cNvPicPr>
          <p:nvPr/>
        </p:nvPicPr>
        <p:blipFill>
          <a:blip r:embed="rId6"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4068762"/>
          </a:xfrm>
        </p:spPr>
        <p:txBody>
          <a:bodyPr/>
          <a:lstStyle/>
          <a:p>
            <a:pPr>
              <a:defRPr/>
            </a:pPr>
            <a:r>
              <a:rPr sz="8800" dirty="0">
                <a:solidFill>
                  <a:schemeClr val="accent6">
                    <a:lumMod val="50000"/>
                  </a:schemeClr>
                </a:solidFill>
                <a:latin typeface="Comic Sans MS" pitchFamily="66" charset="0"/>
              </a:rPr>
              <a:t>PB </a:t>
            </a:r>
            <a:r>
              <a:rPr sz="8800" dirty="0" smtClean="0">
                <a:solidFill>
                  <a:schemeClr val="accent6">
                    <a:lumMod val="50000"/>
                  </a:schemeClr>
                </a:solidFill>
                <a:latin typeface="Comic Sans MS" pitchFamily="66" charset="0"/>
              </a:rPr>
              <a:t>Snackers!</a:t>
            </a:r>
            <a:endParaRPr sz="8800" dirty="0">
              <a:solidFill>
                <a:schemeClr val="accent6">
                  <a:lumMod val="50000"/>
                </a:schemeClr>
              </a:solidFill>
              <a:latin typeface="Comic Sans MS" pitchFamily="66" charset="0"/>
            </a:endParaRPr>
          </a:p>
        </p:txBody>
      </p:sp>
      <p:sp>
        <p:nvSpPr>
          <p:cNvPr id="9" name="Content Placeholder 8"/>
          <p:cNvSpPr>
            <a:spLocks noGrp="1"/>
          </p:cNvSpPr>
          <p:nvPr>
            <p:ph sz="quarter" idx="1"/>
          </p:nvPr>
        </p:nvSpPr>
        <p:spPr>
          <a:xfrm>
            <a:off x="457200" y="4419600"/>
            <a:ext cx="8229600" cy="1736725"/>
          </a:xfrm>
        </p:spPr>
        <p:txBody>
          <a:bodyPr/>
          <a:lstStyle/>
          <a:p>
            <a:pPr algn="r">
              <a:defRPr/>
            </a:pPr>
            <a:r>
              <a:rPr sz="2800" dirty="0">
                <a:solidFill>
                  <a:schemeClr val="accent6">
                    <a:lumMod val="50000"/>
                  </a:schemeClr>
                </a:solidFill>
                <a:latin typeface="Comic Sans MS" pitchFamily="66" charset="0"/>
              </a:rPr>
              <a:t>Milagros Nieves</a:t>
            </a:r>
          </a:p>
          <a:p>
            <a:pPr algn="r">
              <a:defRPr/>
            </a:pPr>
            <a:r>
              <a:rPr lang="en-US" sz="2800" dirty="0" smtClean="0">
                <a:solidFill>
                  <a:schemeClr val="accent6">
                    <a:lumMod val="50000"/>
                  </a:schemeClr>
                </a:solidFill>
                <a:latin typeface="Comic Sans MS" pitchFamily="66" charset="0"/>
              </a:rPr>
              <a:t>Sport and Medical Sciences Academy</a:t>
            </a:r>
            <a:endParaRPr sz="2800" dirty="0">
              <a:solidFill>
                <a:schemeClr val="accent6">
                  <a:lumMod val="50000"/>
                </a:schemeClr>
              </a:solidFill>
              <a:latin typeface="Comic Sans MS" pitchFamily="66" charset="0"/>
            </a:endParaRPr>
          </a:p>
          <a:p>
            <a:pPr algn="r">
              <a:defRPr/>
            </a:pPr>
            <a:r>
              <a:rPr lang="en-US" sz="2800" dirty="0" smtClean="0">
                <a:solidFill>
                  <a:schemeClr val="accent6">
                    <a:lumMod val="50000"/>
                  </a:schemeClr>
                </a:solidFill>
                <a:latin typeface="Comic Sans MS" pitchFamily="66" charset="0"/>
              </a:rPr>
              <a:t>Hartford, CT</a:t>
            </a:r>
            <a:endParaRPr dirty="0">
              <a:solidFill>
                <a:schemeClr val="accent6">
                  <a:lumMod val="50000"/>
                </a:schemeClr>
              </a:solidFill>
              <a:latin typeface="Comic Sans MS" pitchFamily="66" charset="0"/>
            </a:endParaRPr>
          </a:p>
        </p:txBody>
      </p:sp>
      <p:pic>
        <p:nvPicPr>
          <p:cNvPr id="18435"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pic>
        <p:nvPicPr>
          <p:cNvPr id="67585" name="Picture 1" descr="Untitled"/>
          <p:cNvPicPr>
            <a:picLocks noChangeAspect="1" noChangeArrowheads="1"/>
          </p:cNvPicPr>
          <p:nvPr/>
        </p:nvPicPr>
        <p:blipFill>
          <a:blip r:embed="rId4" cstate="print"/>
          <a:srcRect/>
          <a:stretch>
            <a:fillRect/>
          </a:stretch>
        </p:blipFill>
        <p:spPr bwMode="auto">
          <a:xfrm>
            <a:off x="5791200" y="2362200"/>
            <a:ext cx="4114800" cy="2992582"/>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152400"/>
            <a:ext cx="8229600" cy="1066800"/>
          </a:xfrm>
        </p:spPr>
        <p:txBody>
          <a:bodyPr/>
          <a:lstStyle/>
          <a:p>
            <a:pPr eaLnBrk="1" hangingPunct="1"/>
            <a:r>
              <a:rPr dirty="0" smtClean="0">
                <a:ln>
                  <a:noFill/>
                </a:ln>
                <a:solidFill>
                  <a:schemeClr val="accent6">
                    <a:lumMod val="50000"/>
                  </a:schemeClr>
                </a:solidFill>
                <a:latin typeface="Comic Sans MS" pitchFamily="66" charset="0"/>
                <a:ea typeface="ＭＳ Ｐゴシック"/>
              </a:rPr>
              <a:t>Financing Strategy</a:t>
            </a:r>
            <a:endParaRPr sz="1400" i="1" dirty="0" smtClean="0">
              <a:ln>
                <a:noFill/>
              </a:ln>
              <a:solidFill>
                <a:schemeClr val="accent6">
                  <a:lumMod val="50000"/>
                </a:schemeClr>
              </a:solidFill>
              <a:latin typeface="Comic Sans MS" pitchFamily="66" charset="0"/>
              <a:ea typeface="ＭＳ Ｐゴシック"/>
            </a:endParaRPr>
          </a:p>
        </p:txBody>
      </p:sp>
      <p:graphicFrame>
        <p:nvGraphicFramePr>
          <p:cNvPr id="27922" name="Group 274"/>
          <p:cNvGraphicFramePr>
            <a:graphicFrameLocks noGrp="1"/>
          </p:cNvGraphicFramePr>
          <p:nvPr>
            <p:ph sz="quarter" idx="1"/>
          </p:nvPr>
        </p:nvGraphicFramePr>
        <p:xfrm>
          <a:off x="304800" y="2286000"/>
          <a:ext cx="8504238" cy="1962668"/>
        </p:xfrm>
        <a:graphic>
          <a:graphicData uri="http://schemas.openxmlformats.org/drawingml/2006/table">
            <a:tbl>
              <a:tblPr/>
              <a:tblGrid>
                <a:gridCol w="2209800"/>
                <a:gridCol w="1355725"/>
                <a:gridCol w="1646238"/>
                <a:gridCol w="1646237"/>
                <a:gridCol w="1646238"/>
              </a:tblGrid>
              <a:tr h="395223">
                <a:tc>
                  <a:txBody>
                    <a:bodyPr/>
                    <a:lstStyle/>
                    <a:p>
                      <a:pPr marL="0" marR="0" lvl="0" indent="0" algn="ctr" defTabSz="914400" rtl="0" eaLnBrk="1" fontAlgn="base" latinLnBrk="0" hangingPunct="1">
                        <a:lnSpc>
                          <a:spcPct val="100000"/>
                        </a:lnSpc>
                        <a:spcBef>
                          <a:spcPts val="675"/>
                        </a:spcBef>
                        <a:spcAft>
                          <a:spcPct val="0"/>
                        </a:spcAft>
                        <a:buClrTx/>
                        <a:buSzTx/>
                        <a:buFontTx/>
                        <a:buNone/>
                        <a:tabLst/>
                        <a:defRPr/>
                      </a:pPr>
                      <a:r>
                        <a:rPr kumimoji="0" lang="en-US" sz="1800" b="1" i="0" u="none" strike="noStrike" cap="none" normalizeH="0" baseline="0" dirty="0" smtClean="0">
                          <a:ln>
                            <a:noFill/>
                          </a:ln>
                          <a:solidFill>
                            <a:schemeClr val="accent6">
                              <a:lumMod val="20000"/>
                              <a:lumOff val="80000"/>
                            </a:schemeClr>
                          </a:solidFill>
                          <a:effectLst/>
                          <a:latin typeface="Comic Sans MS" pitchFamily="66" charset="0"/>
                          <a:ea typeface="ＭＳ Ｐゴシック" pitchFamily="-112" charset="-128"/>
                          <a:cs typeface="Arial" pitchFamily="34" charset="0"/>
                        </a:rPr>
                        <a:t>Source</a:t>
                      </a:r>
                      <a:endParaRPr kumimoji="0" lang="en-US" sz="1800" b="1" i="1" u="none" strike="noStrike" cap="none" normalizeH="0" baseline="0" dirty="0" smtClean="0">
                        <a:ln>
                          <a:noFill/>
                        </a:ln>
                        <a:solidFill>
                          <a:schemeClr val="accent6">
                            <a:lumMod val="20000"/>
                            <a:lumOff val="80000"/>
                          </a:schemeClr>
                        </a:solidFill>
                        <a:effectLst/>
                        <a:latin typeface="Comic Sans MS" pitchFamily="66"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accent6">
                              <a:lumMod val="20000"/>
                              <a:lumOff val="80000"/>
                            </a:schemeClr>
                          </a:solidFill>
                          <a:effectLst/>
                          <a:latin typeface="Comic Sans MS" pitchFamily="66" charset="0"/>
                          <a:ea typeface="ＭＳ Ｐゴシック" pitchFamily="-112" charset="-128"/>
                          <a:cs typeface="Arial" pitchFamily="34" charset="0"/>
                        </a:rPr>
                        <a:t>Amount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accent6">
                              <a:lumMod val="20000"/>
                              <a:lumOff val="80000"/>
                            </a:schemeClr>
                          </a:solidFill>
                          <a:effectLst/>
                          <a:latin typeface="Comic Sans MS" pitchFamily="66" charset="0"/>
                          <a:ea typeface="ＭＳ Ｐゴシック" pitchFamily="-112" charset="-128"/>
                          <a:cs typeface="Arial" pitchFamily="34" charset="0"/>
                        </a:rPr>
                        <a:t>Debt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accent6">
                              <a:lumMod val="20000"/>
                              <a:lumOff val="80000"/>
                            </a:schemeClr>
                          </a:solidFill>
                          <a:effectLst/>
                          <a:latin typeface="Comic Sans MS" pitchFamily="66" charset="0"/>
                          <a:ea typeface="ＭＳ Ｐゴシック" pitchFamily="-112" charset="-128"/>
                          <a:cs typeface="Arial" pitchFamily="34" charset="0"/>
                        </a:rPr>
                        <a:t>Equity</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accent6">
                              <a:lumMod val="20000"/>
                              <a:lumOff val="80000"/>
                            </a:schemeClr>
                          </a:solidFill>
                          <a:effectLst/>
                          <a:latin typeface="Comic Sans MS" pitchFamily="66" charset="0"/>
                          <a:ea typeface="ＭＳ Ｐゴシック" pitchFamily="-112" charset="-128"/>
                          <a:cs typeface="Arial" pitchFamily="34" charset="0"/>
                        </a:rPr>
                        <a:t>Gift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r h="901694">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Personal Savings</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ts val="675"/>
                        </a:spcBef>
                        <a:spcAft>
                          <a:spcPct val="0"/>
                        </a:spcAft>
                        <a:buClrTx/>
                        <a:buSzTx/>
                        <a:buFontTx/>
                        <a:buNone/>
                        <a:tabLst>
                          <a:tab pos="1147763" algn="r"/>
                        </a:tabLst>
                      </a:pPr>
                      <a:r>
                        <a:rPr kumimoji="0" lang="en-US" sz="1800" b="1" i="0" u="none" strike="noStrike"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$494.67</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1600" algn="r"/>
                        </a:tabLst>
                      </a:pPr>
                      <a:endParaRPr kumimoji="0" lang="en-US" sz="14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defRPr/>
                      </a:pPr>
                      <a:r>
                        <a:rPr kumimoji="0" lang="en-US" sz="2800" b="1" i="0" u="none" strike="noStrike" kern="1200"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      </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kern="1200" cap="none" normalizeH="0" baseline="0" dirty="0" smtClean="0">
                          <a:ln>
                            <a:noFill/>
                          </a:ln>
                          <a:solidFill>
                            <a:schemeClr val="accent6">
                              <a:lumMod val="50000"/>
                            </a:schemeClr>
                          </a:solidFill>
                          <a:effectLst/>
                          <a:latin typeface="Comic Sans MS" pitchFamily="66" charset="0"/>
                          <a:ea typeface="ＭＳ Ｐゴシック" pitchFamily="-112" charset="-128"/>
                          <a:cs typeface="Arial" pitchFamily="34" charset="0"/>
                        </a:rPr>
                        <a:t>Totals</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r" defTabSz="914400" rtl="0" eaLnBrk="1" fontAlgn="base" latinLnBrk="0" hangingPunct="1">
                        <a:lnSpc>
                          <a:spcPct val="100000"/>
                        </a:lnSpc>
                        <a:spcBef>
                          <a:spcPts val="675"/>
                        </a:spcBef>
                        <a:spcAft>
                          <a:spcPct val="0"/>
                        </a:spcAft>
                        <a:buClrTx/>
                        <a:buSzTx/>
                        <a:buFontTx/>
                        <a:buNone/>
                        <a:tabLst>
                          <a:tab pos="1147763" algn="r"/>
                        </a:tabLst>
                      </a:pPr>
                      <a:r>
                        <a:rPr kumimoji="0" lang="en-US" sz="1800" b="1" i="0" u="none" strike="noStrike" cap="none" normalizeH="0" baseline="0" dirty="0" smtClean="0">
                          <a:ln>
                            <a:noFill/>
                          </a:ln>
                          <a:solidFill>
                            <a:schemeClr val="bg1"/>
                          </a:solidFill>
                          <a:effectLst/>
                          <a:latin typeface="Comic Sans MS" pitchFamily="66" charset="0"/>
                          <a:ea typeface="ＭＳ Ｐゴシック" pitchFamily="-112" charset="-128"/>
                          <a:cs typeface="Arial" pitchFamily="34" charset="0"/>
                        </a:rPr>
                        <a:t>$494.67</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bl>
          </a:graphicData>
        </a:graphic>
      </p:graphicFrame>
      <p:pic>
        <p:nvPicPr>
          <p:cNvPr id="56354"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8" name="Text Box 274"/>
          <p:cNvSpPr txBox="1">
            <a:spLocks noChangeArrowheads="1"/>
          </p:cNvSpPr>
          <p:nvPr/>
        </p:nvSpPr>
        <p:spPr bwMode="auto">
          <a:xfrm>
            <a:off x="4572000" y="1676400"/>
            <a:ext cx="1600200" cy="40005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r">
              <a:spcBef>
                <a:spcPct val="50000"/>
              </a:spcBef>
              <a:defRPr/>
            </a:pPr>
            <a:r>
              <a:rPr lang="en-US" sz="2000" b="1" dirty="0" smtClean="0">
                <a:solidFill>
                  <a:schemeClr val="accent6">
                    <a:lumMod val="50000"/>
                  </a:schemeClr>
                </a:solidFill>
                <a:latin typeface="Comic Sans MS" pitchFamily="66" charset="0"/>
              </a:rPr>
              <a:t>$494.67</a:t>
            </a:r>
            <a:endParaRPr lang="en-US" sz="2000" b="1" dirty="0">
              <a:solidFill>
                <a:schemeClr val="accent6">
                  <a:lumMod val="50000"/>
                </a:schemeClr>
              </a:solidFill>
              <a:latin typeface="Comic Sans MS" pitchFamily="66" charset="0"/>
            </a:endParaRPr>
          </a:p>
        </p:txBody>
      </p:sp>
      <p:sp>
        <p:nvSpPr>
          <p:cNvPr id="7" name="TextBox 3"/>
          <p:cNvSpPr txBox="1">
            <a:spLocks noChangeArrowheads="1"/>
          </p:cNvSpPr>
          <p:nvPr/>
        </p:nvSpPr>
        <p:spPr bwMode="auto">
          <a:xfrm>
            <a:off x="304800" y="1676400"/>
            <a:ext cx="4038600" cy="400050"/>
          </a:xfrm>
          <a:prstGeom prst="rect">
            <a:avLst/>
          </a:prstGeom>
          <a:solidFill>
            <a:schemeClr val="accent6">
              <a:lumMod val="50000"/>
            </a:schemeClr>
          </a:solidFill>
          <a:ln/>
          <a:effectLst/>
          <a:extLst/>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2000" b="1" dirty="0">
                <a:solidFill>
                  <a:schemeClr val="accent6">
                    <a:lumMod val="20000"/>
                    <a:lumOff val="80000"/>
                  </a:schemeClr>
                </a:solidFill>
                <a:latin typeface="Comic Sans MS" pitchFamily="66" charset="0"/>
                <a:ea typeface="Microsoft YaHei" pitchFamily="34" charset="-122"/>
                <a:cs typeface="Arial" pitchFamily="34" charset="0"/>
              </a:rPr>
              <a:t>Total Start-Up Investment</a:t>
            </a:r>
          </a:p>
        </p:txBody>
      </p:sp>
      <p:cxnSp>
        <p:nvCxnSpPr>
          <p:cNvPr id="10" name="Straight Connector 9"/>
          <p:cNvCxnSpPr/>
          <p:nvPr/>
        </p:nvCxnSpPr>
        <p:spPr>
          <a:xfrm>
            <a:off x="5486400" y="2667000"/>
            <a:ext cx="1676400" cy="9144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rot="10800000" flipV="1">
            <a:off x="5486400" y="2667000"/>
            <a:ext cx="1676400" cy="914400"/>
          </a:xfrm>
          <a:prstGeom prst="line">
            <a:avLst/>
          </a:prstGeom>
        </p:spPr>
        <p:style>
          <a:lnRef idx="1">
            <a:schemeClr val="dk1"/>
          </a:lnRef>
          <a:fillRef idx="0">
            <a:schemeClr val="dk1"/>
          </a:fillRef>
          <a:effectRef idx="0">
            <a:schemeClr val="dk1"/>
          </a:effectRef>
          <a:fontRef idx="minor">
            <a:schemeClr val="tx1"/>
          </a:fontRef>
        </p:style>
      </p:cxnSp>
      <p:sp>
        <p:nvSpPr>
          <p:cNvPr id="12" name="Slide Number Placeholder 11"/>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20</a:t>
            </a:fld>
            <a:endParaRPr lang="en-US" dirty="0"/>
          </a:p>
        </p:txBody>
      </p:sp>
      <p:pic>
        <p:nvPicPr>
          <p:cNvPr id="11" name="Picture 1" descr="Untitled"/>
          <p:cNvPicPr>
            <a:picLocks noChangeAspect="1" noChangeArrowheads="1"/>
          </p:cNvPicPr>
          <p:nvPr/>
        </p:nvPicPr>
        <p:blipFill>
          <a:blip r:embed="rId4"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152400"/>
            <a:ext cx="8229600" cy="1630362"/>
          </a:xfrm>
        </p:spPr>
        <p:txBody>
          <a:bodyPr/>
          <a:lstStyle/>
          <a:p>
            <a:pPr eaLnBrk="1" hangingPunct="1"/>
            <a:r>
              <a:rPr sz="4400" dirty="0" smtClean="0">
                <a:ln>
                  <a:noFill/>
                </a:ln>
                <a:solidFill>
                  <a:schemeClr val="accent6">
                    <a:lumMod val="50000"/>
                  </a:schemeClr>
                </a:solidFill>
                <a:latin typeface="Comic Sans MS" pitchFamily="66" charset="0"/>
                <a:ea typeface="ＭＳ Ｐゴシック"/>
              </a:rPr>
              <a:t>Philanthropy</a:t>
            </a:r>
            <a:endParaRPr sz="4400" i="1" dirty="0" smtClean="0">
              <a:ln>
                <a:noFill/>
              </a:ln>
              <a:solidFill>
                <a:schemeClr val="accent6">
                  <a:lumMod val="50000"/>
                </a:schemeClr>
              </a:solidFill>
              <a:latin typeface="Comic Sans MS" pitchFamily="66" charset="0"/>
              <a:ea typeface="ＭＳ Ｐゴシック"/>
            </a:endParaRPr>
          </a:p>
        </p:txBody>
      </p:sp>
      <p:sp>
        <p:nvSpPr>
          <p:cNvPr id="31747" name="Content Placeholder 2"/>
          <p:cNvSpPr>
            <a:spLocks noGrp="1"/>
          </p:cNvSpPr>
          <p:nvPr>
            <p:ph sz="quarter" idx="1"/>
          </p:nvPr>
        </p:nvSpPr>
        <p:spPr>
          <a:xfrm>
            <a:off x="457200" y="1828800"/>
            <a:ext cx="8229600" cy="4022725"/>
          </a:xfrm>
        </p:spPr>
        <p:txBody>
          <a:bodyPr>
            <a:normAutofit fontScale="92500" lnSpcReduction="10000"/>
          </a:bodyPr>
          <a:lstStyle/>
          <a:p>
            <a:pPr>
              <a:spcBef>
                <a:spcPts val="1200"/>
              </a:spcBef>
              <a:buClr>
                <a:srgbClr val="984807"/>
              </a:buClr>
              <a:buSzPct val="80000"/>
              <a:buFont typeface="Wingdings 2" pitchFamily="18" charset="2"/>
              <a:buChar char=""/>
            </a:pPr>
            <a:r>
              <a:rPr sz="2800" b="1" dirty="0" smtClean="0">
                <a:solidFill>
                  <a:schemeClr val="accent6">
                    <a:lumMod val="50000"/>
                  </a:schemeClr>
                </a:solidFill>
                <a:latin typeface="Comic Sans MS" pitchFamily="66" charset="0"/>
                <a:ea typeface="ＭＳ Ｐゴシック"/>
                <a:cs typeface="Arial" charset="0"/>
              </a:rPr>
              <a:t>Business Responsibility</a:t>
            </a:r>
          </a:p>
          <a:p>
            <a:pPr lvl="1">
              <a:buClr>
                <a:srgbClr val="C00000"/>
              </a:buClr>
              <a:buFont typeface="Wingdings 2" pitchFamily="18" charset="2"/>
              <a:buChar char=""/>
            </a:pPr>
            <a:r>
              <a:rPr lang="en-US" dirty="0" smtClean="0">
                <a:solidFill>
                  <a:schemeClr val="accent6">
                    <a:lumMod val="50000"/>
                  </a:schemeClr>
                </a:solidFill>
                <a:latin typeface="Comic Sans MS" pitchFamily="66" charset="0"/>
                <a:ea typeface="ＭＳ Ｐゴシック"/>
              </a:rPr>
              <a:t>Donate 5% of annual net profit to The </a:t>
            </a:r>
            <a:r>
              <a:rPr lang="en-US" dirty="0" smtClean="0">
                <a:solidFill>
                  <a:schemeClr val="accent6">
                    <a:lumMod val="50000"/>
                  </a:schemeClr>
                </a:solidFill>
                <a:latin typeface="Comic Sans MS" pitchFamily="66" charset="0"/>
              </a:rPr>
              <a:t>Robert Wood Johnson Foundation</a:t>
            </a:r>
            <a:endParaRPr lang="en-US" dirty="0" smtClean="0">
              <a:solidFill>
                <a:schemeClr val="accent6">
                  <a:lumMod val="50000"/>
                </a:schemeClr>
              </a:solidFill>
              <a:latin typeface="Comic Sans MS" pitchFamily="66" charset="0"/>
              <a:ea typeface="ＭＳ Ｐゴシック"/>
            </a:endParaRPr>
          </a:p>
          <a:p>
            <a:pPr lvl="1">
              <a:buClr>
                <a:srgbClr val="C00000"/>
              </a:buClr>
              <a:buFont typeface="Wingdings 2" pitchFamily="18" charset="2"/>
              <a:buChar char=""/>
            </a:pPr>
            <a:r>
              <a:rPr lang="en-US" dirty="0" smtClean="0">
                <a:solidFill>
                  <a:schemeClr val="accent6">
                    <a:lumMod val="50000"/>
                  </a:schemeClr>
                </a:solidFill>
                <a:latin typeface="Comic Sans MS" pitchFamily="66" charset="0"/>
                <a:ea typeface="ＭＳ Ｐゴシック"/>
                <a:cs typeface="Arial" charset="0"/>
              </a:rPr>
              <a:t>Conduct monthly baking classes at a Jefferson Elementary School that teach recipe conversion and eating in moderation</a:t>
            </a:r>
          </a:p>
          <a:p>
            <a:pPr>
              <a:spcBef>
                <a:spcPts val="1200"/>
              </a:spcBef>
              <a:buClr>
                <a:srgbClr val="984807"/>
              </a:buClr>
              <a:buSzPct val="80000"/>
              <a:buFont typeface="Wingdings 2" pitchFamily="18" charset="2"/>
              <a:buChar char=""/>
            </a:pPr>
            <a:r>
              <a:rPr sz="2800" b="1" dirty="0" smtClean="0">
                <a:solidFill>
                  <a:schemeClr val="accent6">
                    <a:lumMod val="50000"/>
                  </a:schemeClr>
                </a:solidFill>
                <a:latin typeface="Comic Sans MS" pitchFamily="66" charset="0"/>
                <a:ea typeface="ＭＳ Ｐゴシック"/>
                <a:cs typeface="Arial" charset="0"/>
              </a:rPr>
              <a:t>Awareness</a:t>
            </a:r>
          </a:p>
          <a:p>
            <a:pPr lvl="1">
              <a:buClr>
                <a:srgbClr val="C00000"/>
              </a:buClr>
              <a:buFont typeface="Wingdings 2" pitchFamily="18" charset="2"/>
              <a:buChar char=""/>
            </a:pPr>
            <a:r>
              <a:rPr lang="en-US" dirty="0" smtClean="0">
                <a:solidFill>
                  <a:schemeClr val="accent6">
                    <a:lumMod val="50000"/>
                  </a:schemeClr>
                </a:solidFill>
                <a:latin typeface="Comic Sans MS" pitchFamily="66" charset="0"/>
                <a:ea typeface="ＭＳ Ｐゴシック"/>
              </a:rPr>
              <a:t>My consumers will be aware of this by the RWJF logo on my labels, business cards, brochures and website.</a:t>
            </a:r>
          </a:p>
        </p:txBody>
      </p:sp>
      <p:pic>
        <p:nvPicPr>
          <p:cNvPr id="58371"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pic>
        <p:nvPicPr>
          <p:cNvPr id="98306" name="Picture 2" descr="http://www.pcdc.org/assets/images/resource-images/rwjf-logo.jpg"/>
          <p:cNvPicPr>
            <a:picLocks noChangeAspect="1" noChangeArrowheads="1"/>
          </p:cNvPicPr>
          <p:nvPr/>
        </p:nvPicPr>
        <p:blipFill>
          <a:blip r:embed="rId4" cstate="print"/>
          <a:srcRect/>
          <a:stretch>
            <a:fillRect/>
          </a:stretch>
        </p:blipFill>
        <p:spPr bwMode="auto">
          <a:xfrm>
            <a:off x="2743200" y="5334000"/>
            <a:ext cx="3962399" cy="1347726"/>
          </a:xfrm>
          <a:prstGeom prst="rect">
            <a:avLst/>
          </a:prstGeom>
          <a:noFill/>
        </p:spPr>
      </p:pic>
      <p:sp>
        <p:nvSpPr>
          <p:cNvPr id="8" name="Slide Number Placeholder 7"/>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21</a:t>
            </a:fld>
            <a:endParaRPr lang="en-US" dirty="0"/>
          </a:p>
        </p:txBody>
      </p:sp>
      <p:pic>
        <p:nvPicPr>
          <p:cNvPr id="7" name="Picture 1" descr="Untitled"/>
          <p:cNvPicPr>
            <a:picLocks noChangeAspect="1" noChangeArrowheads="1"/>
          </p:cNvPicPr>
          <p:nvPr/>
        </p:nvPicPr>
        <p:blipFill>
          <a:blip r:embed="rId5"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92125" y="-157163"/>
            <a:ext cx="8229600" cy="1046163"/>
          </a:xfrm>
        </p:spPr>
        <p:txBody>
          <a:bodyPr/>
          <a:lstStyle/>
          <a:p>
            <a:pPr eaLnBrk="1" hangingPunct="1"/>
            <a:r>
              <a:rPr sz="4400" dirty="0" smtClean="0">
                <a:ln>
                  <a:noFill/>
                </a:ln>
                <a:solidFill>
                  <a:schemeClr val="accent6">
                    <a:lumMod val="50000"/>
                  </a:schemeClr>
                </a:solidFill>
                <a:latin typeface="Comic Sans MS" pitchFamily="66" charset="0"/>
                <a:ea typeface="ＭＳ Ｐゴシック"/>
              </a:rPr>
              <a:t>Business &amp; Personal Goals</a:t>
            </a:r>
            <a:endParaRPr sz="4400" i="1" dirty="0" smtClean="0">
              <a:ln>
                <a:noFill/>
              </a:ln>
              <a:solidFill>
                <a:schemeClr val="accent6">
                  <a:lumMod val="50000"/>
                </a:schemeClr>
              </a:solidFill>
              <a:latin typeface="Comic Sans MS" pitchFamily="66" charset="0"/>
              <a:ea typeface="ＭＳ Ｐゴシック"/>
            </a:endParaRPr>
          </a:p>
        </p:txBody>
      </p:sp>
      <p:sp>
        <p:nvSpPr>
          <p:cNvPr id="28691" name="Rectangle 19"/>
          <p:cNvSpPr>
            <a:spLocks noChangeArrowheads="1"/>
          </p:cNvSpPr>
          <p:nvPr/>
        </p:nvSpPr>
        <p:spPr bwMode="auto">
          <a:xfrm>
            <a:off x="762000" y="1219200"/>
            <a:ext cx="3657600" cy="23622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marL="228600" lvl="1" indent="-228600" eaLnBrk="0" hangingPunct="0">
              <a:spcBef>
                <a:spcPts val="1200"/>
              </a:spcBef>
              <a:buClr>
                <a:schemeClr val="accent6">
                  <a:lumMod val="50000"/>
                </a:schemeClr>
              </a:buClr>
              <a:buSzPct val="80000"/>
              <a:buFont typeface="Wingdings 2" pitchFamily="18" charset="2"/>
              <a:buChar char=""/>
              <a:defRPr/>
            </a:pPr>
            <a:r>
              <a:rPr lang="en-US" sz="2000" dirty="0">
                <a:solidFill>
                  <a:schemeClr val="accent6">
                    <a:lumMod val="50000"/>
                  </a:schemeClr>
                </a:solidFill>
                <a:latin typeface="Comic Sans MS" pitchFamily="66" charset="0"/>
                <a:ea typeface="+mj-ea"/>
                <a:cs typeface="Arial" pitchFamily="34" charset="0"/>
              </a:rPr>
              <a:t>Developing new recipes </a:t>
            </a:r>
            <a:r>
              <a:rPr lang="en-US" sz="2000" dirty="0" smtClean="0">
                <a:solidFill>
                  <a:schemeClr val="accent6">
                    <a:lumMod val="50000"/>
                  </a:schemeClr>
                </a:solidFill>
                <a:latin typeface="Comic Sans MS" pitchFamily="66" charset="0"/>
                <a:ea typeface="+mj-ea"/>
                <a:cs typeface="Arial" pitchFamily="34" charset="0"/>
              </a:rPr>
              <a:t>to expand target market</a:t>
            </a:r>
          </a:p>
          <a:p>
            <a:pPr marL="228600" lvl="1" indent="-228600" eaLnBrk="0" hangingPunct="0">
              <a:spcBef>
                <a:spcPts val="1200"/>
              </a:spcBef>
              <a:buClr>
                <a:schemeClr val="accent6">
                  <a:lumMod val="50000"/>
                </a:schemeClr>
              </a:buClr>
              <a:buSzPct val="80000"/>
              <a:buFont typeface="Wingdings 2" pitchFamily="18" charset="2"/>
              <a:buChar char=""/>
              <a:defRPr/>
            </a:pPr>
            <a:r>
              <a:rPr lang="en-US" sz="2000" dirty="0" smtClean="0">
                <a:solidFill>
                  <a:schemeClr val="accent6">
                    <a:lumMod val="50000"/>
                  </a:schemeClr>
                </a:solidFill>
                <a:latin typeface="Comic Sans MS" pitchFamily="66" charset="0"/>
                <a:ea typeface="+mj-ea"/>
                <a:cs typeface="Arial" pitchFamily="34" charset="0"/>
              </a:rPr>
              <a:t>Develop own peanut butter to use in product</a:t>
            </a:r>
            <a:endParaRPr lang="en-US" sz="2000" dirty="0">
              <a:solidFill>
                <a:schemeClr val="accent6">
                  <a:lumMod val="50000"/>
                </a:schemeClr>
              </a:solidFill>
              <a:latin typeface="Comic Sans MS" pitchFamily="66" charset="0"/>
              <a:ea typeface="+mj-ea"/>
              <a:cs typeface="Arial" pitchFamily="34" charset="0"/>
            </a:endParaRPr>
          </a:p>
          <a:p>
            <a:pPr marL="228600" lvl="1" indent="-228600" eaLnBrk="0" hangingPunct="0">
              <a:spcBef>
                <a:spcPts val="1200"/>
              </a:spcBef>
              <a:buClr>
                <a:schemeClr val="accent6">
                  <a:lumMod val="50000"/>
                </a:schemeClr>
              </a:buClr>
              <a:buSzPct val="80000"/>
              <a:buFont typeface="Wingdings 2" pitchFamily="18" charset="2"/>
              <a:buChar char=""/>
              <a:defRPr/>
            </a:pPr>
            <a:r>
              <a:rPr lang="en-US" sz="2000" dirty="0">
                <a:solidFill>
                  <a:schemeClr val="accent6">
                    <a:lumMod val="50000"/>
                  </a:schemeClr>
                </a:solidFill>
                <a:latin typeface="Comic Sans MS" pitchFamily="66" charset="0"/>
                <a:ea typeface="+mj-ea"/>
                <a:cs typeface="Arial" pitchFamily="34" charset="0"/>
              </a:rPr>
              <a:t>Break even within 6 months or less</a:t>
            </a:r>
          </a:p>
        </p:txBody>
      </p:sp>
      <p:sp>
        <p:nvSpPr>
          <p:cNvPr id="28692" name="Rectangle 20"/>
          <p:cNvSpPr>
            <a:spLocks noChangeArrowheads="1"/>
          </p:cNvSpPr>
          <p:nvPr/>
        </p:nvSpPr>
        <p:spPr bwMode="auto">
          <a:xfrm>
            <a:off x="4800600" y="1219200"/>
            <a:ext cx="3505200" cy="23622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a:solidFill>
                  <a:schemeClr val="accent6">
                    <a:lumMod val="50000"/>
                  </a:schemeClr>
                </a:solidFill>
                <a:latin typeface="Comic Sans MS" pitchFamily="66" charset="0"/>
                <a:ea typeface="+mj-ea"/>
                <a:cs typeface="Arial" pitchFamily="34" charset="0"/>
              </a:rPr>
              <a:t>Graduate high school with honors</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a:solidFill>
                  <a:schemeClr val="accent6">
                    <a:lumMod val="50000"/>
                  </a:schemeClr>
                </a:solidFill>
                <a:latin typeface="Comic Sans MS" pitchFamily="66" charset="0"/>
                <a:ea typeface="+mj-ea"/>
                <a:cs typeface="Arial" pitchFamily="34" charset="0"/>
              </a:rPr>
              <a:t>Attend </a:t>
            </a:r>
            <a:r>
              <a:rPr lang="en-US" sz="2000" dirty="0" err="1" smtClean="0">
                <a:solidFill>
                  <a:schemeClr val="accent6">
                    <a:lumMod val="50000"/>
                  </a:schemeClr>
                </a:solidFill>
                <a:latin typeface="Comic Sans MS" pitchFamily="66" charset="0"/>
                <a:ea typeface="+mj-ea"/>
                <a:cs typeface="Arial" pitchFamily="34" charset="0"/>
              </a:rPr>
              <a:t>Tunxis</a:t>
            </a:r>
            <a:r>
              <a:rPr lang="en-US" sz="2000" dirty="0" smtClean="0">
                <a:solidFill>
                  <a:schemeClr val="accent6">
                    <a:lumMod val="50000"/>
                  </a:schemeClr>
                </a:solidFill>
                <a:latin typeface="Comic Sans MS" pitchFamily="66" charset="0"/>
                <a:ea typeface="+mj-ea"/>
                <a:cs typeface="Arial" pitchFamily="34" charset="0"/>
              </a:rPr>
              <a:t> Community College</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accent6">
                    <a:lumMod val="50000"/>
                  </a:schemeClr>
                </a:solidFill>
                <a:latin typeface="Comic Sans MS" pitchFamily="66" charset="0"/>
                <a:ea typeface="+mj-ea"/>
                <a:cs typeface="Arial" pitchFamily="34" charset="0"/>
              </a:rPr>
              <a:t>Gain acceptance into a business program in a four year college</a:t>
            </a:r>
            <a:endParaRPr lang="en-US" sz="2000" dirty="0">
              <a:solidFill>
                <a:schemeClr val="accent6">
                  <a:lumMod val="50000"/>
                </a:schemeClr>
              </a:solidFill>
              <a:latin typeface="Comic Sans MS" pitchFamily="66" charset="0"/>
              <a:ea typeface="+mj-ea"/>
              <a:cs typeface="Arial" pitchFamily="34" charset="0"/>
            </a:endParaRPr>
          </a:p>
        </p:txBody>
      </p:sp>
      <p:sp>
        <p:nvSpPr>
          <p:cNvPr id="32773" name="Text Box 21"/>
          <p:cNvSpPr txBox="1">
            <a:spLocks noChangeArrowheads="1"/>
          </p:cNvSpPr>
          <p:nvPr/>
        </p:nvSpPr>
        <p:spPr bwMode="auto">
          <a:xfrm>
            <a:off x="773113" y="687388"/>
            <a:ext cx="3657600" cy="401637"/>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defRPr/>
            </a:pPr>
            <a:r>
              <a:rPr lang="en-US" dirty="0">
                <a:latin typeface="Comic Sans MS" pitchFamily="66" charset="0"/>
              </a:rPr>
              <a:t>Business</a:t>
            </a:r>
          </a:p>
        </p:txBody>
      </p:sp>
      <p:sp>
        <p:nvSpPr>
          <p:cNvPr id="32774" name="Text Box 22"/>
          <p:cNvSpPr txBox="1">
            <a:spLocks noChangeArrowheads="1"/>
          </p:cNvSpPr>
          <p:nvPr/>
        </p:nvSpPr>
        <p:spPr bwMode="auto">
          <a:xfrm>
            <a:off x="4811713" y="687388"/>
            <a:ext cx="3494087" cy="401637"/>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latin typeface="Comic Sans MS" pitchFamily="66" charset="0"/>
              </a:rPr>
              <a:t>Personal</a:t>
            </a:r>
          </a:p>
        </p:txBody>
      </p:sp>
      <p:sp>
        <p:nvSpPr>
          <p:cNvPr id="28695" name="Rectangle 23"/>
          <p:cNvSpPr>
            <a:spLocks noChangeArrowheads="1"/>
          </p:cNvSpPr>
          <p:nvPr/>
        </p:nvSpPr>
        <p:spPr bwMode="auto">
          <a:xfrm>
            <a:off x="762000" y="3810000"/>
            <a:ext cx="3657600" cy="22066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a:solidFill>
                  <a:schemeClr val="accent6">
                    <a:lumMod val="50000"/>
                  </a:schemeClr>
                </a:solidFill>
                <a:latin typeface="Comic Sans MS" pitchFamily="66" charset="0"/>
                <a:ea typeface="+mj-ea"/>
                <a:cs typeface="Arial" pitchFamily="34" charset="0"/>
              </a:rPr>
              <a:t>Hire employees to help speed up </a:t>
            </a:r>
            <a:r>
              <a:rPr lang="en-US" sz="2000" dirty="0" smtClean="0">
                <a:solidFill>
                  <a:schemeClr val="accent6">
                    <a:lumMod val="50000"/>
                  </a:schemeClr>
                </a:solidFill>
                <a:latin typeface="Comic Sans MS" pitchFamily="66" charset="0"/>
                <a:ea typeface="+mj-ea"/>
                <a:cs typeface="Arial" pitchFamily="34" charset="0"/>
              </a:rPr>
              <a:t>production on an as needed basis</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accent6">
                    <a:lumMod val="50000"/>
                  </a:schemeClr>
                </a:solidFill>
                <a:latin typeface="Comic Sans MS" pitchFamily="66" charset="0"/>
                <a:ea typeface="+mj-ea"/>
                <a:cs typeface="Arial" pitchFamily="34" charset="0"/>
              </a:rPr>
              <a:t>Open a storefront </a:t>
            </a:r>
            <a:endParaRPr lang="en-US" sz="2000" dirty="0">
              <a:solidFill>
                <a:schemeClr val="accent6">
                  <a:lumMod val="50000"/>
                </a:schemeClr>
              </a:solidFill>
              <a:latin typeface="Comic Sans MS" pitchFamily="66" charset="0"/>
              <a:ea typeface="+mj-ea"/>
              <a:cs typeface="Arial" pitchFamily="34" charset="0"/>
            </a:endParaRP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a:solidFill>
                  <a:schemeClr val="accent6">
                    <a:lumMod val="50000"/>
                  </a:schemeClr>
                </a:solidFill>
                <a:latin typeface="Comic Sans MS" pitchFamily="66" charset="0"/>
                <a:ea typeface="+mj-ea"/>
                <a:cs typeface="Arial" pitchFamily="34" charset="0"/>
              </a:rPr>
              <a:t>Expand my business by going nationwide</a:t>
            </a:r>
          </a:p>
        </p:txBody>
      </p:sp>
      <p:sp>
        <p:nvSpPr>
          <p:cNvPr id="32776" name="Text Box 24"/>
          <p:cNvSpPr txBox="1">
            <a:spLocks noChangeArrowheads="1"/>
          </p:cNvSpPr>
          <p:nvPr/>
        </p:nvSpPr>
        <p:spPr bwMode="auto">
          <a:xfrm rot="-5400000">
            <a:off x="-689768" y="2199481"/>
            <a:ext cx="2362200" cy="401637"/>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latin typeface="Comic Sans MS" pitchFamily="66" charset="0"/>
              </a:rPr>
              <a:t>Short-Term</a:t>
            </a:r>
          </a:p>
        </p:txBody>
      </p:sp>
      <p:sp>
        <p:nvSpPr>
          <p:cNvPr id="32777" name="Text Box 25"/>
          <p:cNvSpPr txBox="1">
            <a:spLocks noChangeArrowheads="1"/>
          </p:cNvSpPr>
          <p:nvPr/>
        </p:nvSpPr>
        <p:spPr bwMode="auto">
          <a:xfrm rot="-5400000">
            <a:off x="-608012" y="4716463"/>
            <a:ext cx="2198687" cy="401637"/>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latin typeface="Comic Sans MS" pitchFamily="66" charset="0"/>
              </a:rPr>
              <a:t>Long-Term</a:t>
            </a:r>
          </a:p>
        </p:txBody>
      </p:sp>
      <p:sp>
        <p:nvSpPr>
          <p:cNvPr id="28698" name="Rectangle 26"/>
          <p:cNvSpPr>
            <a:spLocks noChangeArrowheads="1"/>
          </p:cNvSpPr>
          <p:nvPr/>
        </p:nvSpPr>
        <p:spPr bwMode="auto">
          <a:xfrm>
            <a:off x="4800600" y="3810000"/>
            <a:ext cx="3505200" cy="22066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accent6">
                    <a:lumMod val="50000"/>
                  </a:schemeClr>
                </a:solidFill>
                <a:latin typeface="Comic Sans MS" pitchFamily="66" charset="0"/>
                <a:ea typeface="+mj-ea"/>
                <a:cs typeface="Arial" pitchFamily="34" charset="0"/>
              </a:rPr>
              <a:t>Continue PB </a:t>
            </a:r>
            <a:r>
              <a:rPr lang="en-US" sz="2000" dirty="0" err="1" smtClean="0">
                <a:solidFill>
                  <a:schemeClr val="accent6">
                    <a:lumMod val="50000"/>
                  </a:schemeClr>
                </a:solidFill>
                <a:latin typeface="Comic Sans MS" pitchFamily="66" charset="0"/>
                <a:ea typeface="+mj-ea"/>
                <a:cs typeface="Arial" pitchFamily="34" charset="0"/>
              </a:rPr>
              <a:t>Snackers</a:t>
            </a:r>
            <a:r>
              <a:rPr lang="en-US" sz="2000" dirty="0" smtClean="0">
                <a:solidFill>
                  <a:schemeClr val="accent6">
                    <a:lumMod val="50000"/>
                  </a:schemeClr>
                </a:solidFill>
                <a:latin typeface="Comic Sans MS" pitchFamily="66" charset="0"/>
                <a:ea typeface="+mj-ea"/>
                <a:cs typeface="Arial" pitchFamily="34" charset="0"/>
              </a:rPr>
              <a:t> to help with college expenses</a:t>
            </a:r>
            <a:endParaRPr lang="en-US" sz="2000" dirty="0">
              <a:solidFill>
                <a:schemeClr val="accent6">
                  <a:lumMod val="50000"/>
                </a:schemeClr>
              </a:solidFill>
              <a:latin typeface="Comic Sans MS" pitchFamily="66" charset="0"/>
              <a:ea typeface="+mj-ea"/>
              <a:cs typeface="Arial" pitchFamily="34" charset="0"/>
            </a:endParaRP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accent6">
                    <a:lumMod val="50000"/>
                  </a:schemeClr>
                </a:solidFill>
                <a:latin typeface="Comic Sans MS" pitchFamily="66" charset="0"/>
                <a:ea typeface="+mj-ea"/>
                <a:cs typeface="Arial" pitchFamily="34" charset="0"/>
              </a:rPr>
              <a:t>Travel abroad</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accent6">
                    <a:lumMod val="50000"/>
                  </a:schemeClr>
                </a:solidFill>
                <a:latin typeface="Comic Sans MS" pitchFamily="66" charset="0"/>
                <a:ea typeface="+mj-ea"/>
                <a:cs typeface="Arial" pitchFamily="34" charset="0"/>
              </a:rPr>
              <a:t>Major in entrepreneurship</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accent6">
                    <a:lumMod val="50000"/>
                  </a:schemeClr>
                </a:solidFill>
                <a:latin typeface="Comic Sans MS" pitchFamily="66" charset="0"/>
                <a:ea typeface="+mj-ea"/>
                <a:cs typeface="Arial" pitchFamily="34" charset="0"/>
              </a:rPr>
              <a:t>Minor in Communications</a:t>
            </a:r>
            <a:endParaRPr lang="en-US" sz="2000" dirty="0">
              <a:solidFill>
                <a:schemeClr val="accent6">
                  <a:lumMod val="50000"/>
                </a:schemeClr>
              </a:solidFill>
              <a:latin typeface="Comic Sans MS" pitchFamily="66" charset="0"/>
              <a:ea typeface="+mj-ea"/>
              <a:cs typeface="Arial" pitchFamily="34" charset="0"/>
            </a:endParaRPr>
          </a:p>
        </p:txBody>
      </p:sp>
      <p:pic>
        <p:nvPicPr>
          <p:cNvPr id="60426" name="Picture 13" descr="NFTE_SmallTagLock_PantoneC.eps"/>
          <p:cNvPicPr>
            <a:picLocks noChangeAspect="1"/>
          </p:cNvPicPr>
          <p:nvPr/>
        </p:nvPicPr>
        <p:blipFill>
          <a:blip r:embed="rId3" cstate="print"/>
          <a:srcRect/>
          <a:stretch>
            <a:fillRect/>
          </a:stretch>
        </p:blipFill>
        <p:spPr bwMode="auto">
          <a:xfrm>
            <a:off x="0" y="6094413"/>
            <a:ext cx="1439863" cy="719137"/>
          </a:xfrm>
          <a:prstGeom prst="rect">
            <a:avLst/>
          </a:prstGeom>
          <a:noFill/>
          <a:ln w="9525">
            <a:noFill/>
            <a:miter lim="800000"/>
            <a:headEnd/>
            <a:tailEnd/>
          </a:ln>
        </p:spPr>
      </p:pic>
      <p:sp>
        <p:nvSpPr>
          <p:cNvPr id="60428" name="Text Box 12"/>
          <p:cNvSpPr txBox="1">
            <a:spLocks noChangeArrowheads="1"/>
          </p:cNvSpPr>
          <p:nvPr/>
        </p:nvSpPr>
        <p:spPr bwMode="auto">
          <a:xfrm>
            <a:off x="2133600" y="6172200"/>
            <a:ext cx="5599610" cy="369332"/>
          </a:xfrm>
          <a:prstGeom prst="rect">
            <a:avLst/>
          </a:prstGeom>
          <a:noFill/>
          <a:ln w="9525">
            <a:noFill/>
            <a:miter lim="800000"/>
            <a:headEnd/>
            <a:tailEnd/>
          </a:ln>
          <a:effectLst/>
        </p:spPr>
        <p:txBody>
          <a:bodyPr wrap="none">
            <a:spAutoFit/>
          </a:bodyPr>
          <a:lstStyle/>
          <a:p>
            <a:r>
              <a:rPr lang="en-US" dirty="0" smtClean="0">
                <a:solidFill>
                  <a:schemeClr val="accent6">
                    <a:lumMod val="50000"/>
                  </a:schemeClr>
                </a:solidFill>
                <a:latin typeface="Comic Sans MS" pitchFamily="66" charset="0"/>
              </a:rPr>
              <a:t>*Short term business </a:t>
            </a:r>
            <a:r>
              <a:rPr lang="en-US" dirty="0">
                <a:solidFill>
                  <a:schemeClr val="accent6">
                    <a:lumMod val="50000"/>
                  </a:schemeClr>
                </a:solidFill>
                <a:latin typeface="Comic Sans MS" pitchFamily="66" charset="0"/>
              </a:rPr>
              <a:t>goals have already been met</a:t>
            </a:r>
          </a:p>
        </p:txBody>
      </p:sp>
      <p:sp>
        <p:nvSpPr>
          <p:cNvPr id="15" name="Slide Number Placeholder 14"/>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22</a:t>
            </a:fld>
            <a:endParaRPr lang="en-US" dirty="0"/>
          </a:p>
        </p:txBody>
      </p:sp>
      <p:pic>
        <p:nvPicPr>
          <p:cNvPr id="14" name="Picture 1" descr="Untitled"/>
          <p:cNvPicPr>
            <a:picLocks noChangeAspect="1" noChangeArrowheads="1"/>
          </p:cNvPicPr>
          <p:nvPr/>
        </p:nvPicPr>
        <p:blipFill>
          <a:blip r:embed="rId4" cstate="print"/>
          <a:srcRect/>
          <a:stretch>
            <a:fillRect/>
          </a:stretch>
        </p:blipFill>
        <p:spPr bwMode="auto">
          <a:xfrm>
            <a:off x="7467600" y="57150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fontScale="90000"/>
          </a:bodyPr>
          <a:lstStyle/>
          <a:p>
            <a:pPr eaLnBrk="1" hangingPunct="1"/>
            <a:r>
              <a:rPr sz="4000" dirty="0" smtClean="0">
                <a:ln>
                  <a:noFill/>
                </a:ln>
                <a:solidFill>
                  <a:schemeClr val="accent6">
                    <a:lumMod val="50000"/>
                  </a:schemeClr>
                </a:solidFill>
                <a:latin typeface="Comic Sans MS" pitchFamily="66" charset="0"/>
                <a:ea typeface="ＭＳ Ｐゴシック"/>
              </a:rPr>
              <a:t>It’s Better Than  A Cracker, It’s A PB </a:t>
            </a:r>
            <a:r>
              <a:rPr sz="4000" dirty="0" err="1" smtClean="0">
                <a:ln>
                  <a:noFill/>
                </a:ln>
                <a:solidFill>
                  <a:schemeClr val="accent6">
                    <a:lumMod val="50000"/>
                  </a:schemeClr>
                </a:solidFill>
                <a:latin typeface="Comic Sans MS" pitchFamily="66" charset="0"/>
                <a:ea typeface="ＭＳ Ｐゴシック"/>
              </a:rPr>
              <a:t>Snacker</a:t>
            </a:r>
            <a:r>
              <a:rPr sz="4000" dirty="0" smtClean="0">
                <a:ln>
                  <a:noFill/>
                </a:ln>
                <a:solidFill>
                  <a:schemeClr val="accent6">
                    <a:lumMod val="50000"/>
                  </a:schemeClr>
                </a:solidFill>
                <a:latin typeface="Comic Sans MS" pitchFamily="66" charset="0"/>
                <a:ea typeface="ＭＳ Ｐゴシック"/>
              </a:rPr>
              <a:t>!</a:t>
            </a:r>
          </a:p>
        </p:txBody>
      </p:sp>
      <p:sp>
        <p:nvSpPr>
          <p:cNvPr id="5" name="Rectangle 4"/>
          <p:cNvSpPr/>
          <p:nvPr/>
        </p:nvSpPr>
        <p:spPr>
          <a:xfrm>
            <a:off x="838200" y="1828800"/>
            <a:ext cx="7467600" cy="3352800"/>
          </a:xfrm>
          <a:prstGeom prst="rect">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3200" b="1" dirty="0">
                <a:solidFill>
                  <a:schemeClr val="bg1"/>
                </a:solidFill>
                <a:latin typeface="Comic Sans MS" pitchFamily="66" charset="0"/>
                <a:cs typeface="Arial" pitchFamily="34" charset="0"/>
              </a:rPr>
              <a:t>Thank you for your consideration.</a:t>
            </a:r>
          </a:p>
          <a:p>
            <a:pPr algn="ctr">
              <a:defRPr/>
            </a:pPr>
            <a:r>
              <a:rPr lang="en-US" sz="2800" b="1" i="1" dirty="0">
                <a:solidFill>
                  <a:schemeClr val="bg1"/>
                </a:solidFill>
                <a:latin typeface="Comic Sans MS" pitchFamily="66" charset="0"/>
                <a:ea typeface="ＭＳ Ｐゴシック" pitchFamily="-112" charset="-128"/>
                <a:cs typeface="+mj-cs"/>
              </a:rPr>
              <a:t>PB </a:t>
            </a:r>
            <a:r>
              <a:rPr lang="en-US" sz="2800" b="1" i="1" dirty="0" smtClean="0">
                <a:solidFill>
                  <a:schemeClr val="bg1"/>
                </a:solidFill>
                <a:latin typeface="Comic Sans MS" pitchFamily="66" charset="0"/>
                <a:ea typeface="ＭＳ Ｐゴシック" pitchFamily="-112" charset="-128"/>
                <a:cs typeface="+mj-cs"/>
              </a:rPr>
              <a:t>Snackers!</a:t>
            </a:r>
            <a:endParaRPr lang="en-US" sz="2800" b="1" i="1" dirty="0">
              <a:solidFill>
                <a:schemeClr val="bg1"/>
              </a:solidFill>
              <a:latin typeface="Comic Sans MS" pitchFamily="66" charset="0"/>
              <a:ea typeface="ＭＳ Ｐゴシック" pitchFamily="-112" charset="-128"/>
              <a:cs typeface="+mj-cs"/>
            </a:endParaRPr>
          </a:p>
          <a:p>
            <a:pPr algn="ctr">
              <a:defRPr/>
            </a:pPr>
            <a:r>
              <a:rPr lang="en-US" sz="2800" i="1" dirty="0" smtClean="0">
                <a:solidFill>
                  <a:schemeClr val="bg1"/>
                </a:solidFill>
                <a:latin typeface="Comic Sans MS" pitchFamily="66" charset="0"/>
              </a:rPr>
              <a:t>Mn_pbsnackers@yahoo.com</a:t>
            </a:r>
            <a:endParaRPr lang="en-US" sz="2800" i="1" dirty="0" smtClean="0">
              <a:solidFill>
                <a:schemeClr val="bg1"/>
              </a:solidFill>
              <a:latin typeface="Comic Sans MS" pitchFamily="66" charset="0"/>
              <a:hlinkClick r:id="rId3"/>
            </a:endParaRPr>
          </a:p>
          <a:p>
            <a:pPr algn="ctr">
              <a:defRPr/>
            </a:pPr>
            <a:r>
              <a:rPr lang="en-US" sz="2800" b="1" i="1" dirty="0" smtClean="0">
                <a:solidFill>
                  <a:schemeClr val="accent6">
                    <a:lumMod val="50000"/>
                  </a:schemeClr>
                </a:solidFill>
                <a:latin typeface="Comic Sans MS" pitchFamily="66" charset="0"/>
                <a:hlinkClick r:id="rId3"/>
              </a:rPr>
              <a:t>http</a:t>
            </a:r>
            <a:r>
              <a:rPr lang="en-US" sz="2800" b="1" i="1" dirty="0">
                <a:solidFill>
                  <a:schemeClr val="accent6">
                    <a:lumMod val="50000"/>
                  </a:schemeClr>
                </a:solidFill>
                <a:latin typeface="Comic Sans MS" pitchFamily="66" charset="0"/>
                <a:hlinkClick r:id="rId3"/>
              </a:rPr>
              <a:t>://</a:t>
            </a:r>
            <a:r>
              <a:rPr lang="en-US" sz="2800" b="1" i="1" dirty="0" smtClean="0">
                <a:solidFill>
                  <a:schemeClr val="accent6">
                    <a:lumMod val="50000"/>
                  </a:schemeClr>
                </a:solidFill>
                <a:latin typeface="Comic Sans MS" pitchFamily="66" charset="0"/>
                <a:hlinkClick r:id="rId3"/>
              </a:rPr>
              <a:t>pbsnackers.webs.com</a:t>
            </a:r>
            <a:endParaRPr lang="en-US" sz="2800" b="1" i="1" dirty="0" smtClean="0">
              <a:solidFill>
                <a:schemeClr val="accent6">
                  <a:lumMod val="50000"/>
                </a:schemeClr>
              </a:solidFill>
              <a:latin typeface="Comic Sans MS" pitchFamily="66" charset="0"/>
            </a:endParaRPr>
          </a:p>
          <a:p>
            <a:pPr algn="ctr">
              <a:defRPr/>
            </a:pPr>
            <a:r>
              <a:rPr lang="en-US" sz="2800" b="1" i="1" dirty="0" smtClean="0">
                <a:solidFill>
                  <a:schemeClr val="bg1"/>
                </a:solidFill>
                <a:latin typeface="Comic Sans MS" pitchFamily="66" charset="0"/>
              </a:rPr>
              <a:t>(Website under construction) </a:t>
            </a:r>
            <a:endParaRPr lang="en-US" sz="2800" b="1" i="1" dirty="0">
              <a:solidFill>
                <a:schemeClr val="bg1"/>
              </a:solidFill>
              <a:latin typeface="Comic Sans MS" pitchFamily="66" charset="0"/>
            </a:endParaRPr>
          </a:p>
          <a:p>
            <a:pPr algn="ctr">
              <a:defRPr/>
            </a:pPr>
            <a:endParaRPr lang="en-US" sz="2800" b="1" i="1" dirty="0">
              <a:solidFill>
                <a:schemeClr val="bg2">
                  <a:lumMod val="50000"/>
                </a:schemeClr>
              </a:solidFill>
              <a:latin typeface="Georgia" pitchFamily="18" charset="0"/>
              <a:ea typeface="ＭＳ Ｐゴシック" pitchFamily="-112" charset="-128"/>
              <a:cs typeface="+mj-cs"/>
            </a:endParaRPr>
          </a:p>
        </p:txBody>
      </p:sp>
      <p:pic>
        <p:nvPicPr>
          <p:cNvPr id="62469" name="Picture 13" descr="NFTE_SmallTagLock_PantoneC.eps"/>
          <p:cNvPicPr>
            <a:picLocks noChangeAspect="1"/>
          </p:cNvPicPr>
          <p:nvPr/>
        </p:nvPicPr>
        <p:blipFill>
          <a:blip r:embed="rId4" cstate="print"/>
          <a:srcRect/>
          <a:stretch>
            <a:fillRect/>
          </a:stretch>
        </p:blipFill>
        <p:spPr bwMode="auto">
          <a:xfrm>
            <a:off x="33338" y="6019800"/>
            <a:ext cx="1609725" cy="80486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23</a:t>
            </a:fld>
            <a:endParaRPr lang="en-US" dirty="0"/>
          </a:p>
        </p:txBody>
      </p:sp>
      <p:pic>
        <p:nvPicPr>
          <p:cNvPr id="6" name="Picture 1" descr="Untitled"/>
          <p:cNvPicPr>
            <a:picLocks noChangeAspect="1" noChangeArrowheads="1"/>
          </p:cNvPicPr>
          <p:nvPr/>
        </p:nvPicPr>
        <p:blipFill>
          <a:blip r:embed="rId5"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sz="4400" dirty="0" smtClean="0">
                <a:ln>
                  <a:noFill/>
                </a:ln>
                <a:solidFill>
                  <a:schemeClr val="accent6">
                    <a:lumMod val="50000"/>
                  </a:schemeClr>
                </a:solidFill>
                <a:latin typeface="Comic Sans MS" pitchFamily="66" charset="0"/>
                <a:ea typeface="ＭＳ Ｐゴシック"/>
              </a:rPr>
              <a:t>Mission Statement</a:t>
            </a:r>
          </a:p>
        </p:txBody>
      </p:sp>
      <p:sp>
        <p:nvSpPr>
          <p:cNvPr id="20482" name="Content Placeholder 2"/>
          <p:cNvSpPr>
            <a:spLocks/>
          </p:cNvSpPr>
          <p:nvPr/>
        </p:nvSpPr>
        <p:spPr bwMode="auto">
          <a:xfrm>
            <a:off x="304800" y="1447800"/>
            <a:ext cx="8153400" cy="4724400"/>
          </a:xfrm>
          <a:prstGeom prst="rect">
            <a:avLst/>
          </a:prstGeom>
          <a:noFill/>
          <a:ln w="9525">
            <a:noFill/>
            <a:miter lim="800000"/>
            <a:headEnd/>
            <a:tailEnd/>
          </a:ln>
        </p:spPr>
        <p:txBody>
          <a:bodyPr/>
          <a:lstStyle/>
          <a:p>
            <a:pPr marL="547688" indent="-411163" eaLnBrk="0" hangingPunct="0">
              <a:spcBef>
                <a:spcPct val="20000"/>
              </a:spcBef>
              <a:buClr>
                <a:srgbClr val="984807"/>
              </a:buClr>
              <a:buSzPct val="80000"/>
              <a:buFont typeface="Wingdings 2" pitchFamily="18" charset="2"/>
              <a:buChar char=""/>
            </a:pPr>
            <a:r>
              <a:rPr lang="en-US" sz="2800" b="1" dirty="0">
                <a:solidFill>
                  <a:schemeClr val="accent6">
                    <a:lumMod val="50000"/>
                  </a:schemeClr>
                </a:solidFill>
                <a:latin typeface="Comic Sans MS" pitchFamily="66" charset="0"/>
                <a:ea typeface="ＭＳ Ｐゴシック"/>
                <a:cs typeface="ＭＳ Ｐゴシック"/>
              </a:rPr>
              <a:t>Mission </a:t>
            </a:r>
            <a:r>
              <a:rPr lang="en-US" sz="2800" b="1" dirty="0" smtClean="0">
                <a:solidFill>
                  <a:schemeClr val="accent6">
                    <a:lumMod val="50000"/>
                  </a:schemeClr>
                </a:solidFill>
                <a:latin typeface="Comic Sans MS" pitchFamily="66" charset="0"/>
                <a:ea typeface="ＭＳ Ｐゴシック"/>
                <a:cs typeface="ＭＳ Ｐゴシック"/>
              </a:rPr>
              <a:t>Statement</a:t>
            </a:r>
          </a:p>
          <a:p>
            <a:pPr marL="1004888" lvl="1" indent="-411163" eaLnBrk="0" hangingPunct="0">
              <a:spcBef>
                <a:spcPct val="20000"/>
              </a:spcBef>
              <a:buClr>
                <a:srgbClr val="984807"/>
              </a:buClr>
              <a:buSzPct val="80000"/>
              <a:buFont typeface="Wingdings 2" pitchFamily="18" charset="2"/>
              <a:buChar char=""/>
            </a:pPr>
            <a:r>
              <a:rPr lang="en-US" sz="2000" dirty="0" smtClean="0">
                <a:solidFill>
                  <a:schemeClr val="accent6">
                    <a:lumMod val="50000"/>
                  </a:schemeClr>
                </a:solidFill>
                <a:latin typeface="Comic Sans MS" pitchFamily="66" charset="0"/>
                <a:ea typeface="ＭＳ Ｐゴシック"/>
                <a:cs typeface="ＭＳ Ｐゴシック"/>
              </a:rPr>
              <a:t>Provides low-fat, organic peanut butter based desserts</a:t>
            </a:r>
          </a:p>
          <a:p>
            <a:pPr marL="1004888" lvl="1" indent="-411163" eaLnBrk="0" hangingPunct="0">
              <a:spcBef>
                <a:spcPct val="20000"/>
              </a:spcBef>
              <a:buClr>
                <a:srgbClr val="984807"/>
              </a:buClr>
              <a:buSzPct val="80000"/>
              <a:buFont typeface="Wingdings 2" pitchFamily="18" charset="2"/>
              <a:buChar char=""/>
            </a:pPr>
            <a:r>
              <a:rPr lang="en-US" sz="2000" dirty="0" smtClean="0">
                <a:solidFill>
                  <a:schemeClr val="accent6">
                    <a:lumMod val="50000"/>
                  </a:schemeClr>
                </a:solidFill>
                <a:latin typeface="Comic Sans MS" pitchFamily="66" charset="0"/>
                <a:ea typeface="ＭＳ Ｐゴシック"/>
                <a:cs typeface="ＭＳ Ｐゴシック"/>
              </a:rPr>
              <a:t>Made with all-natural, organic ingredients</a:t>
            </a:r>
            <a:endParaRPr lang="en-US" sz="2000" dirty="0">
              <a:solidFill>
                <a:schemeClr val="accent6">
                  <a:lumMod val="50000"/>
                </a:schemeClr>
              </a:solidFill>
              <a:latin typeface="Comic Sans MS" pitchFamily="66" charset="0"/>
              <a:ea typeface="ＭＳ Ｐゴシック"/>
              <a:cs typeface="ＭＳ Ｐゴシック"/>
            </a:endParaRPr>
          </a:p>
          <a:p>
            <a:pPr marL="547688" indent="-411163" eaLnBrk="0" hangingPunct="0">
              <a:spcBef>
                <a:spcPct val="20000"/>
              </a:spcBef>
              <a:buClr>
                <a:srgbClr val="984807"/>
              </a:buClr>
              <a:buSzPct val="80000"/>
              <a:buFont typeface="Wingdings 2" pitchFamily="18" charset="2"/>
              <a:buChar char=""/>
            </a:pPr>
            <a:r>
              <a:rPr lang="en-US" sz="2800" b="1" dirty="0" smtClean="0">
                <a:solidFill>
                  <a:schemeClr val="accent6">
                    <a:lumMod val="50000"/>
                  </a:schemeClr>
                </a:solidFill>
                <a:latin typeface="Comic Sans MS" pitchFamily="66" charset="0"/>
                <a:ea typeface="ＭＳ Ｐゴシック"/>
                <a:cs typeface="ＭＳ Ｐゴシック"/>
              </a:rPr>
              <a:t>Opportunity</a:t>
            </a:r>
          </a:p>
          <a:p>
            <a:pPr marL="1004888" lvl="1" indent="-411163" eaLnBrk="0" hangingPunct="0">
              <a:spcBef>
                <a:spcPct val="20000"/>
              </a:spcBef>
              <a:buClr>
                <a:srgbClr val="984807"/>
              </a:buClr>
              <a:buSzPct val="80000"/>
              <a:buFont typeface="Wingdings 2" pitchFamily="18" charset="2"/>
              <a:buChar char=""/>
            </a:pPr>
            <a:r>
              <a:rPr lang="en-US" sz="2000" dirty="0" smtClean="0">
                <a:solidFill>
                  <a:schemeClr val="accent6">
                    <a:lumMod val="50000"/>
                  </a:schemeClr>
                </a:solidFill>
                <a:latin typeface="Comic Sans MS" pitchFamily="66" charset="0"/>
                <a:ea typeface="ＭＳ Ｐゴシック"/>
                <a:cs typeface="ＭＳ Ｐゴシック"/>
              </a:rPr>
              <a:t>Many bakeries do not alter their personal recipes for desserts</a:t>
            </a:r>
          </a:p>
          <a:p>
            <a:pPr marL="1004888" lvl="1" indent="-411163" eaLnBrk="0" hangingPunct="0">
              <a:spcBef>
                <a:spcPct val="20000"/>
              </a:spcBef>
              <a:buClr>
                <a:srgbClr val="984807"/>
              </a:buClr>
              <a:buSzPct val="80000"/>
              <a:buFont typeface="Wingdings 2" pitchFamily="18" charset="2"/>
              <a:buChar char=""/>
            </a:pPr>
            <a:r>
              <a:rPr lang="en-US" sz="2000" dirty="0" smtClean="0">
                <a:solidFill>
                  <a:schemeClr val="accent6">
                    <a:lumMod val="50000"/>
                  </a:schemeClr>
                </a:solidFill>
                <a:latin typeface="Comic Sans MS" pitchFamily="66" charset="0"/>
                <a:ea typeface="ＭＳ Ｐゴシック"/>
                <a:cs typeface="ＭＳ Ｐゴシック"/>
              </a:rPr>
              <a:t>Recipes can be altered to accommodate customers’ dietary needs (vegan, diabetic, weight gain/loss, etc.)</a:t>
            </a:r>
          </a:p>
          <a:p>
            <a:pPr marL="1004888" lvl="1" indent="-411163" eaLnBrk="0" hangingPunct="0">
              <a:spcBef>
                <a:spcPct val="20000"/>
              </a:spcBef>
              <a:buClr>
                <a:srgbClr val="984807"/>
              </a:buClr>
              <a:buSzPct val="80000"/>
              <a:buFont typeface="Wingdings 2" pitchFamily="18" charset="2"/>
              <a:buChar char=""/>
            </a:pPr>
            <a:r>
              <a:rPr lang="en-US" sz="2000" dirty="0" smtClean="0">
                <a:solidFill>
                  <a:schemeClr val="accent6">
                    <a:lumMod val="50000"/>
                  </a:schemeClr>
                </a:solidFill>
                <a:latin typeface="Comic Sans MS" pitchFamily="66" charset="0"/>
                <a:ea typeface="ＭＳ Ｐゴシック"/>
                <a:cs typeface="ＭＳ Ｐゴシック"/>
              </a:rPr>
              <a:t>Nut substitutions can be made to accommodate nut allergies</a:t>
            </a:r>
          </a:p>
          <a:p>
            <a:pPr marL="1004888" lvl="1" indent="-411163" eaLnBrk="0" hangingPunct="0">
              <a:spcBef>
                <a:spcPct val="20000"/>
              </a:spcBef>
              <a:buClr>
                <a:srgbClr val="984807"/>
              </a:buClr>
              <a:buSzPct val="80000"/>
              <a:buFont typeface="Wingdings 2" pitchFamily="18" charset="2"/>
              <a:buChar char=""/>
            </a:pPr>
            <a:r>
              <a:rPr lang="en-US" sz="2000" dirty="0" smtClean="0">
                <a:solidFill>
                  <a:schemeClr val="accent6">
                    <a:lumMod val="50000"/>
                  </a:schemeClr>
                </a:solidFill>
                <a:latin typeface="Comic Sans MS" pitchFamily="66" charset="0"/>
                <a:ea typeface="ＭＳ Ｐゴシック"/>
                <a:cs typeface="ＭＳ Ｐゴシック"/>
              </a:rPr>
              <a:t>Can also provide catering</a:t>
            </a:r>
            <a:endParaRPr lang="en-US" sz="2000" dirty="0">
              <a:solidFill>
                <a:schemeClr val="bg1"/>
              </a:solidFill>
              <a:latin typeface="Comic Sans MS" pitchFamily="66" charset="0"/>
              <a:ea typeface="ＭＳ Ｐゴシック"/>
              <a:cs typeface="ＭＳ Ｐゴシック"/>
            </a:endParaRPr>
          </a:p>
          <a:p>
            <a:pPr marL="868363" lvl="1" indent="-282575" eaLnBrk="0" hangingPunct="0">
              <a:spcBef>
                <a:spcPct val="20000"/>
              </a:spcBef>
              <a:buClr>
                <a:srgbClr val="C00000"/>
              </a:buClr>
              <a:buSzPct val="80000"/>
              <a:buFont typeface="Wingdings 2" pitchFamily="18" charset="2"/>
              <a:buChar char=""/>
            </a:pPr>
            <a:endParaRPr lang="en-US" sz="2400" dirty="0">
              <a:solidFill>
                <a:srgbClr val="10253F"/>
              </a:solidFill>
              <a:latin typeface="Georgia" pitchFamily="18" charset="0"/>
              <a:ea typeface="ＭＳ Ｐゴシック"/>
              <a:cs typeface="ＭＳ Ｐゴシック"/>
            </a:endParaRPr>
          </a:p>
          <a:p>
            <a:pPr marL="547688" indent="-411163" eaLnBrk="0" hangingPunct="0">
              <a:spcBef>
                <a:spcPct val="20000"/>
              </a:spcBef>
              <a:buClr>
                <a:srgbClr val="C00000"/>
              </a:buClr>
              <a:buSzPct val="80000"/>
              <a:buFont typeface="Wingdings 2" pitchFamily="18" charset="2"/>
              <a:buChar char=""/>
            </a:pPr>
            <a:endParaRPr lang="en-US" sz="2400" dirty="0">
              <a:solidFill>
                <a:srgbClr val="10253F"/>
              </a:solidFill>
              <a:latin typeface="Myriad Web Pro"/>
              <a:ea typeface="ＭＳ Ｐゴシック"/>
              <a:cs typeface="ＭＳ Ｐゴシック"/>
            </a:endParaRPr>
          </a:p>
        </p:txBody>
      </p:sp>
      <p:pic>
        <p:nvPicPr>
          <p:cNvPr id="20483"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3</a:t>
            </a:fld>
            <a:endParaRPr lang="en-US" dirty="0"/>
          </a:p>
        </p:txBody>
      </p:sp>
      <p:pic>
        <p:nvPicPr>
          <p:cNvPr id="65537" name="Picture 1" descr="Untitled"/>
          <p:cNvPicPr>
            <a:picLocks noChangeAspect="1" noChangeArrowheads="1"/>
          </p:cNvPicPr>
          <p:nvPr/>
        </p:nvPicPr>
        <p:blipFill>
          <a:blip r:embed="rId4"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sz="4400" dirty="0">
                <a:solidFill>
                  <a:schemeClr val="accent6">
                    <a:lumMod val="50000"/>
                  </a:schemeClr>
                </a:solidFill>
                <a:latin typeface="Comic Sans MS" pitchFamily="66" charset="0"/>
              </a:rPr>
              <a:t>Business Profile</a:t>
            </a:r>
          </a:p>
        </p:txBody>
      </p:sp>
      <p:sp>
        <p:nvSpPr>
          <p:cNvPr id="22530" name="Content Placeholder 2"/>
          <p:cNvSpPr>
            <a:spLocks noGrp="1"/>
          </p:cNvSpPr>
          <p:nvPr>
            <p:ph sz="quarter" idx="1"/>
          </p:nvPr>
        </p:nvSpPr>
        <p:spPr>
          <a:xfrm>
            <a:off x="381000" y="1447800"/>
            <a:ext cx="6248400" cy="4648200"/>
          </a:xfrm>
        </p:spPr>
        <p:txBody>
          <a:bodyPr/>
          <a:lstStyle/>
          <a:p>
            <a:pPr marL="547688" indent="-411163" eaLnBrk="0" fontAlgn="base" hangingPunct="0">
              <a:spcBef>
                <a:spcPts val="1800"/>
              </a:spcBef>
              <a:spcAft>
                <a:spcPct val="0"/>
              </a:spcAft>
              <a:buClr>
                <a:srgbClr val="984807"/>
              </a:buClr>
              <a:buSzPct val="80000"/>
              <a:buFont typeface="Wingdings 2" pitchFamily="18" charset="2"/>
              <a:buChar char=""/>
            </a:pPr>
            <a:r>
              <a:rPr sz="2800" b="1" dirty="0">
                <a:solidFill>
                  <a:schemeClr val="accent6">
                    <a:lumMod val="50000"/>
                  </a:schemeClr>
                </a:solidFill>
                <a:latin typeface="Comic Sans MS" pitchFamily="66" charset="0"/>
                <a:ea typeface="ＭＳ Ｐゴシック"/>
                <a:cs typeface="Arial" charset="0"/>
              </a:rPr>
              <a:t>Type of Business</a:t>
            </a:r>
            <a:endParaRPr sz="1400" b="1" i="1" dirty="0">
              <a:solidFill>
                <a:schemeClr val="accent6">
                  <a:lumMod val="50000"/>
                </a:schemeClr>
              </a:solidFill>
              <a:latin typeface="Comic Sans MS" pitchFamily="66" charset="0"/>
              <a:ea typeface="ＭＳ Ｐゴシック"/>
              <a:cs typeface="Arial" charset="0"/>
            </a:endParaRPr>
          </a:p>
          <a:p>
            <a:pPr lvl="1" eaLnBrk="1" hangingPunct="1">
              <a:buClr>
                <a:srgbClr val="C00000"/>
              </a:buClr>
              <a:buFont typeface="Wingdings 2" pitchFamily="18" charset="2"/>
              <a:buChar char=""/>
            </a:pPr>
            <a:r>
              <a:rPr lang="en-US" sz="2000" dirty="0" smtClean="0">
                <a:solidFill>
                  <a:schemeClr val="accent6">
                    <a:lumMod val="50000"/>
                  </a:schemeClr>
                </a:solidFill>
                <a:latin typeface="Comic Sans MS" pitchFamily="66" charset="0"/>
                <a:ea typeface="ＭＳ Ｐゴシック"/>
                <a:cs typeface="Arial" charset="0"/>
              </a:rPr>
              <a:t>Retail </a:t>
            </a:r>
          </a:p>
          <a:p>
            <a:pPr lvl="1" eaLnBrk="1" hangingPunct="1">
              <a:buClr>
                <a:srgbClr val="C00000"/>
              </a:buClr>
              <a:buFont typeface="Wingdings 2" pitchFamily="18" charset="2"/>
              <a:buChar char=""/>
            </a:pPr>
            <a:r>
              <a:rPr lang="en-US" sz="2000" dirty="0" smtClean="0">
                <a:solidFill>
                  <a:schemeClr val="accent6">
                    <a:lumMod val="50000"/>
                  </a:schemeClr>
                </a:solidFill>
                <a:latin typeface="Comic Sans MS" pitchFamily="66" charset="0"/>
                <a:ea typeface="ＭＳ Ｐゴシック"/>
                <a:cs typeface="Arial" charset="0"/>
              </a:rPr>
              <a:t>Recipes can be customized</a:t>
            </a:r>
          </a:p>
          <a:p>
            <a:pPr lvl="1" eaLnBrk="1" hangingPunct="1">
              <a:buClr>
                <a:srgbClr val="C00000"/>
              </a:buClr>
              <a:buFont typeface="Wingdings 2" pitchFamily="18" charset="2"/>
              <a:buChar char=""/>
            </a:pPr>
            <a:r>
              <a:rPr lang="en-US" sz="2000" dirty="0" smtClean="0">
                <a:solidFill>
                  <a:schemeClr val="accent6">
                    <a:lumMod val="50000"/>
                  </a:schemeClr>
                </a:solidFill>
                <a:latin typeface="Comic Sans MS" pitchFamily="66" charset="0"/>
                <a:ea typeface="ＭＳ Ｐゴシック"/>
                <a:cs typeface="Arial" charset="0"/>
              </a:rPr>
              <a:t>Organic and low-fat desserts</a:t>
            </a:r>
          </a:p>
          <a:p>
            <a:pPr marL="547688" indent="-411163" eaLnBrk="0" fontAlgn="base" hangingPunct="0">
              <a:spcBef>
                <a:spcPts val="1800"/>
              </a:spcBef>
              <a:spcAft>
                <a:spcPct val="0"/>
              </a:spcAft>
              <a:buClr>
                <a:srgbClr val="984807"/>
              </a:buClr>
              <a:buSzPct val="80000"/>
              <a:buFont typeface="Wingdings 2" pitchFamily="18" charset="2"/>
              <a:buChar char=""/>
            </a:pPr>
            <a:r>
              <a:rPr sz="2800" b="1" dirty="0">
                <a:solidFill>
                  <a:schemeClr val="accent6">
                    <a:lumMod val="50000"/>
                  </a:schemeClr>
                </a:solidFill>
                <a:latin typeface="Comic Sans MS" pitchFamily="66" charset="0"/>
                <a:ea typeface="ＭＳ Ｐゴシック"/>
                <a:cs typeface="Arial" charset="0"/>
              </a:rPr>
              <a:t>Sole Proprietorship </a:t>
            </a:r>
            <a:endParaRPr sz="2800" b="1" i="1" dirty="0">
              <a:solidFill>
                <a:schemeClr val="accent6">
                  <a:lumMod val="50000"/>
                </a:schemeClr>
              </a:solidFill>
              <a:latin typeface="Comic Sans MS" pitchFamily="66" charset="0"/>
              <a:ea typeface="ＭＳ Ｐゴシック"/>
              <a:cs typeface="Arial" charset="0"/>
            </a:endParaRPr>
          </a:p>
          <a:p>
            <a:pPr lvl="1" eaLnBrk="1" hangingPunct="1">
              <a:buClr>
                <a:srgbClr val="C00000"/>
              </a:buClr>
              <a:buFont typeface="Wingdings 2" pitchFamily="18" charset="2"/>
              <a:buChar char=""/>
            </a:pPr>
            <a:r>
              <a:rPr lang="en-US" sz="2000" dirty="0" smtClean="0">
                <a:solidFill>
                  <a:schemeClr val="accent6">
                    <a:lumMod val="50000"/>
                  </a:schemeClr>
                </a:solidFill>
                <a:latin typeface="Comic Sans MS" pitchFamily="66" charset="0"/>
                <a:ea typeface="ＭＳ Ｐゴシック"/>
                <a:cs typeface="Arial" charset="0"/>
              </a:rPr>
              <a:t>Easiest business form that allows for full control </a:t>
            </a:r>
          </a:p>
          <a:p>
            <a:pPr lvl="1" eaLnBrk="1" hangingPunct="1">
              <a:buClr>
                <a:srgbClr val="C00000"/>
              </a:buClr>
              <a:buFont typeface="Wingdings 2" pitchFamily="18" charset="2"/>
              <a:buChar char=""/>
            </a:pPr>
            <a:r>
              <a:rPr lang="en-US" sz="2000" dirty="0" smtClean="0">
                <a:solidFill>
                  <a:schemeClr val="accent6">
                    <a:lumMod val="50000"/>
                  </a:schemeClr>
                </a:solidFill>
                <a:latin typeface="Comic Sans MS" pitchFamily="66" charset="0"/>
                <a:ea typeface="ＭＳ Ｐゴシック"/>
                <a:cs typeface="Arial" charset="0"/>
              </a:rPr>
              <a:t>Can take full responsibility for actions</a:t>
            </a:r>
          </a:p>
          <a:p>
            <a:pPr lvl="1" eaLnBrk="1" hangingPunct="1">
              <a:buClr>
                <a:srgbClr val="C00000"/>
              </a:buClr>
              <a:buNone/>
            </a:pPr>
            <a:endParaRPr lang="en-US" sz="2000" dirty="0" smtClean="0">
              <a:solidFill>
                <a:schemeClr val="accent6">
                  <a:lumMod val="50000"/>
                </a:schemeClr>
              </a:solidFill>
              <a:latin typeface="Comic Sans MS" pitchFamily="66" charset="0"/>
              <a:ea typeface="ＭＳ Ｐゴシック"/>
              <a:cs typeface="Arial" charset="0"/>
            </a:endParaRPr>
          </a:p>
          <a:p>
            <a:pPr lvl="1" eaLnBrk="1" hangingPunct="1">
              <a:buClr>
                <a:srgbClr val="C00000"/>
              </a:buClr>
              <a:buFont typeface="Wingdings 2" pitchFamily="18" charset="2"/>
              <a:buChar char=""/>
            </a:pPr>
            <a:endParaRPr lang="en-US" sz="2000" dirty="0" smtClean="0">
              <a:solidFill>
                <a:schemeClr val="accent6">
                  <a:lumMod val="50000"/>
                </a:schemeClr>
              </a:solidFill>
              <a:latin typeface="Comic Sans MS" pitchFamily="66" charset="0"/>
              <a:ea typeface="ＭＳ Ｐゴシック"/>
              <a:cs typeface="Arial" charset="0"/>
            </a:endParaRPr>
          </a:p>
          <a:p>
            <a:pPr lvl="1" eaLnBrk="1" hangingPunct="1">
              <a:buClr>
                <a:srgbClr val="C00000"/>
              </a:buClr>
              <a:buFont typeface="Wingdings 2" pitchFamily="18" charset="2"/>
              <a:buChar char=""/>
            </a:pPr>
            <a:endParaRPr lang="en-US" sz="2000" dirty="0" smtClean="0">
              <a:solidFill>
                <a:schemeClr val="accent6">
                  <a:lumMod val="50000"/>
                </a:schemeClr>
              </a:solidFill>
              <a:latin typeface="Comic Sans MS" pitchFamily="66" charset="0"/>
              <a:ea typeface="ＭＳ Ｐゴシック"/>
              <a:cs typeface="Arial" charset="0"/>
            </a:endParaRPr>
          </a:p>
        </p:txBody>
      </p:sp>
      <p:pic>
        <p:nvPicPr>
          <p:cNvPr id="22531"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pic>
        <p:nvPicPr>
          <p:cNvPr id="22532" name="Picture 2" descr="http://thumbs.webs.com/Members/viewThumb.jsp?siteId=74192774&amp;fileID=232989065&amp;size=large">
            <a:hlinkClick r:id=""/>
          </p:cNvPr>
          <p:cNvPicPr>
            <a:picLocks noChangeAspect="1" noChangeArrowheads="1"/>
          </p:cNvPicPr>
          <p:nvPr/>
        </p:nvPicPr>
        <p:blipFill>
          <a:blip r:embed="rId4" cstate="print"/>
          <a:srcRect/>
          <a:stretch>
            <a:fillRect/>
          </a:stretch>
        </p:blipFill>
        <p:spPr bwMode="auto">
          <a:xfrm>
            <a:off x="7386704" y="1066800"/>
            <a:ext cx="1537030" cy="1447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4</a:t>
            </a:fld>
            <a:endParaRPr lang="en-US" dirty="0"/>
          </a:p>
        </p:txBody>
      </p:sp>
      <p:pic>
        <p:nvPicPr>
          <p:cNvPr id="10" name="Picture 1" descr="Untitled"/>
          <p:cNvPicPr>
            <a:picLocks noChangeAspect="1" noChangeArrowheads="1"/>
          </p:cNvPicPr>
          <p:nvPr/>
        </p:nvPicPr>
        <p:blipFill>
          <a:blip r:embed="rId5" cstate="print"/>
          <a:srcRect/>
          <a:stretch>
            <a:fillRect/>
          </a:stretch>
        </p:blipFill>
        <p:spPr bwMode="auto">
          <a:xfrm>
            <a:off x="7391400" y="5638800"/>
            <a:ext cx="2362200" cy="1717964"/>
          </a:xfrm>
          <a:prstGeom prst="rect">
            <a:avLst/>
          </a:prstGeom>
          <a:noFill/>
          <a:ln w="9525">
            <a:noFill/>
            <a:miter lim="800000"/>
            <a:headEnd/>
            <a:tailEnd/>
          </a:ln>
        </p:spPr>
      </p:pic>
      <p:pic>
        <p:nvPicPr>
          <p:cNvPr id="63489" name="Picture 1" descr="G:\Business Competition\PB Snackers Images 002.jpg"/>
          <p:cNvPicPr>
            <a:picLocks noChangeAspect="1" noChangeArrowheads="1"/>
          </p:cNvPicPr>
          <p:nvPr/>
        </p:nvPicPr>
        <p:blipFill>
          <a:blip r:embed="rId6" cstate="print"/>
          <a:srcRect/>
          <a:stretch>
            <a:fillRect/>
          </a:stretch>
        </p:blipFill>
        <p:spPr bwMode="auto">
          <a:xfrm>
            <a:off x="7391400" y="2514600"/>
            <a:ext cx="1524000" cy="1371600"/>
          </a:xfrm>
          <a:prstGeom prst="rect">
            <a:avLst/>
          </a:prstGeom>
          <a:noFill/>
        </p:spPr>
      </p:pic>
      <p:pic>
        <p:nvPicPr>
          <p:cNvPr id="63492" name="Picture 4" descr="G:\Business Competition\PB Snackers Images 004.jpg"/>
          <p:cNvPicPr>
            <a:picLocks noChangeAspect="1" noChangeArrowheads="1"/>
          </p:cNvPicPr>
          <p:nvPr/>
        </p:nvPicPr>
        <p:blipFill>
          <a:blip r:embed="rId7" cstate="print"/>
          <a:srcRect/>
          <a:stretch>
            <a:fillRect/>
          </a:stretch>
        </p:blipFill>
        <p:spPr bwMode="auto">
          <a:xfrm>
            <a:off x="7391400" y="3886200"/>
            <a:ext cx="1524000" cy="1600200"/>
          </a:xfrm>
          <a:prstGeom prst="rect">
            <a:avLst/>
          </a:prstGeom>
          <a:noFill/>
        </p:spPr>
      </p:pic>
      <p:cxnSp>
        <p:nvCxnSpPr>
          <p:cNvPr id="14" name="Straight Connector 13"/>
          <p:cNvCxnSpPr/>
          <p:nvPr/>
        </p:nvCxnSpPr>
        <p:spPr>
          <a:xfrm>
            <a:off x="7391400" y="2514600"/>
            <a:ext cx="1524000" cy="0"/>
          </a:xfrm>
          <a:prstGeom prst="line">
            <a:avLst/>
          </a:prstGeom>
          <a:ln w="25400">
            <a:solidFill>
              <a:schemeClr val="accent6"/>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3886200"/>
            <a:ext cx="1524000" cy="0"/>
          </a:xfrm>
          <a:prstGeom prst="line">
            <a:avLst/>
          </a:prstGeom>
          <a:ln w="25400">
            <a:solidFill>
              <a:schemeClr val="accent6"/>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91400" y="1066800"/>
            <a:ext cx="0" cy="441960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15400" y="1066800"/>
            <a:ext cx="0" cy="441960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391400" y="1066800"/>
            <a:ext cx="152400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391400" y="5486400"/>
            <a:ext cx="152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r>
              <a:rPr sz="4400" dirty="0">
                <a:ln>
                  <a:noFill/>
                </a:ln>
                <a:solidFill>
                  <a:schemeClr val="accent6">
                    <a:lumMod val="50000"/>
                  </a:schemeClr>
                </a:solidFill>
                <a:latin typeface="Comic Sans MS" pitchFamily="66" charset="0"/>
                <a:ea typeface="ＭＳ Ｐゴシック" pitchFamily="34" charset="-128"/>
              </a:rPr>
              <a:t>Qualifications</a:t>
            </a:r>
            <a:r>
              <a:rPr dirty="0">
                <a:ln>
                  <a:noFill/>
                </a:ln>
                <a:ea typeface="ＭＳ Ｐゴシック" pitchFamily="34" charset="-128"/>
              </a:rPr>
              <a:t/>
            </a:r>
            <a:br>
              <a:rPr dirty="0">
                <a:ln>
                  <a:noFill/>
                </a:ln>
                <a:ea typeface="ＭＳ Ｐゴシック" pitchFamily="34" charset="-128"/>
              </a:rPr>
            </a:br>
            <a:endParaRPr sz="1400" i="1" dirty="0">
              <a:ln>
                <a:noFill/>
              </a:ln>
              <a:solidFill>
                <a:srgbClr val="008000"/>
              </a:solidFill>
              <a:latin typeface="Myriad Web Pro"/>
              <a:ea typeface="ＭＳ Ｐゴシック" pitchFamily="34" charset="-128"/>
            </a:endParaRPr>
          </a:p>
        </p:txBody>
      </p:sp>
      <p:sp>
        <p:nvSpPr>
          <p:cNvPr id="24578" name="Content Placeholder 2"/>
          <p:cNvSpPr>
            <a:spLocks noGrp="1"/>
          </p:cNvSpPr>
          <p:nvPr>
            <p:ph sz="quarter" idx="1"/>
          </p:nvPr>
        </p:nvSpPr>
        <p:spPr>
          <a:xfrm>
            <a:off x="457200" y="1600200"/>
            <a:ext cx="8229600" cy="4556125"/>
          </a:xfrm>
        </p:spPr>
        <p:txBody>
          <a:bodyPr/>
          <a:lstStyle/>
          <a:p>
            <a:pPr marL="593725" indent="-457200" fontAlgn="base">
              <a:spcAft>
                <a:spcPct val="0"/>
              </a:spcAft>
              <a:buClr>
                <a:srgbClr val="993300"/>
              </a:buClr>
              <a:buFont typeface="Arial" charset="0"/>
              <a:buNone/>
            </a:pPr>
            <a:r>
              <a:rPr sz="2800" dirty="0">
                <a:latin typeface="Arial" charset="0"/>
                <a:ea typeface="ＭＳ Ｐゴシック"/>
                <a:cs typeface="Arial" charset="0"/>
              </a:rPr>
              <a:t>	   </a:t>
            </a:r>
            <a:r>
              <a:rPr sz="2800" dirty="0">
                <a:solidFill>
                  <a:schemeClr val="accent6">
                    <a:lumMod val="50000"/>
                  </a:schemeClr>
                </a:solidFill>
                <a:latin typeface="Comic Sans MS" pitchFamily="66" charset="0"/>
                <a:ea typeface="ＭＳ Ｐゴシック"/>
                <a:cs typeface="Arial" charset="0"/>
              </a:rPr>
              <a:t>I’m qualified to run this business because:</a:t>
            </a:r>
          </a:p>
          <a:p>
            <a:pPr marL="1646238" lvl="4" indent="-514350">
              <a:buClr>
                <a:srgbClr val="993300"/>
              </a:buClr>
              <a:buFont typeface="Lucida Sans" pitchFamily="34" charset="0"/>
              <a:buAutoNum type="arabicPeriod"/>
            </a:pPr>
            <a:endParaRPr lang="en-US" sz="2400" dirty="0" smtClean="0">
              <a:solidFill>
                <a:schemeClr val="accent6">
                  <a:lumMod val="50000"/>
                </a:schemeClr>
              </a:solidFill>
              <a:latin typeface="Comic Sans MS" pitchFamily="66" charset="0"/>
              <a:ea typeface="ＭＳ Ｐゴシック"/>
              <a:cs typeface="Arial" charset="0"/>
            </a:endParaRPr>
          </a:p>
          <a:p>
            <a:pPr marL="1646238" lvl="4" indent="-514350">
              <a:buClr>
                <a:srgbClr val="993300"/>
              </a:buClr>
              <a:buFont typeface="Lucida Sans" pitchFamily="34" charset="0"/>
              <a:buAutoNum type="arabicPeriod"/>
            </a:pPr>
            <a:r>
              <a:rPr lang="en-US" sz="2400" dirty="0" smtClean="0">
                <a:solidFill>
                  <a:schemeClr val="accent6">
                    <a:lumMod val="50000"/>
                  </a:schemeClr>
                </a:solidFill>
                <a:latin typeface="Comic Sans MS" pitchFamily="66" charset="0"/>
                <a:ea typeface="ＭＳ Ｐゴシック"/>
                <a:cs typeface="Arial" charset="0"/>
              </a:rPr>
              <a:t>Bilingual (Spanish/English)</a:t>
            </a:r>
          </a:p>
          <a:p>
            <a:pPr marL="1646238" lvl="4" indent="-514350">
              <a:buClr>
                <a:srgbClr val="993300"/>
              </a:buClr>
              <a:buFont typeface="Lucida Sans" pitchFamily="34" charset="0"/>
              <a:buAutoNum type="arabicPeriod"/>
            </a:pPr>
            <a:r>
              <a:rPr lang="en-US" sz="2400" dirty="0" smtClean="0">
                <a:solidFill>
                  <a:schemeClr val="accent6">
                    <a:lumMod val="50000"/>
                  </a:schemeClr>
                </a:solidFill>
                <a:latin typeface="Comic Sans MS" pitchFamily="66" charset="0"/>
                <a:ea typeface="ＭＳ Ｐゴシック"/>
                <a:cs typeface="Arial" charset="0"/>
              </a:rPr>
              <a:t>5+ yrs of baking &amp; culinary experience</a:t>
            </a:r>
          </a:p>
          <a:p>
            <a:pPr marL="1646238" lvl="4" indent="-514350">
              <a:buClr>
                <a:srgbClr val="993300"/>
              </a:buClr>
              <a:buFont typeface="Lucida Sans" pitchFamily="34" charset="0"/>
              <a:buAutoNum type="arabicPeriod"/>
            </a:pPr>
            <a:r>
              <a:rPr lang="en-US" sz="2400" dirty="0" smtClean="0">
                <a:solidFill>
                  <a:schemeClr val="accent6">
                    <a:lumMod val="50000"/>
                  </a:schemeClr>
                </a:solidFill>
                <a:latin typeface="Comic Sans MS" pitchFamily="66" charset="0"/>
                <a:ea typeface="ＭＳ Ｐゴシック"/>
                <a:cs typeface="Arial" charset="0"/>
              </a:rPr>
              <a:t>Interned with pastry/catering businesses</a:t>
            </a:r>
          </a:p>
          <a:p>
            <a:pPr marL="1646238" lvl="4" indent="-514350">
              <a:buClr>
                <a:srgbClr val="993300"/>
              </a:buClr>
              <a:buFont typeface="Lucida Sans" pitchFamily="34" charset="0"/>
              <a:buAutoNum type="arabicPeriod"/>
            </a:pPr>
            <a:r>
              <a:rPr lang="en-US" sz="2400" dirty="0" smtClean="0">
                <a:solidFill>
                  <a:schemeClr val="accent6">
                    <a:lumMod val="50000"/>
                  </a:schemeClr>
                </a:solidFill>
                <a:latin typeface="Comic Sans MS" pitchFamily="66" charset="0"/>
                <a:ea typeface="ＭＳ Ｐゴシック"/>
                <a:cs typeface="Arial" charset="0"/>
              </a:rPr>
              <a:t>Operational</a:t>
            </a:r>
          </a:p>
          <a:p>
            <a:pPr marL="1646238" lvl="4" indent="-514350">
              <a:buClr>
                <a:srgbClr val="993300"/>
              </a:buClr>
              <a:buFont typeface="Lucida Sans" pitchFamily="34" charset="0"/>
              <a:buAutoNum type="arabicPeriod"/>
            </a:pPr>
            <a:r>
              <a:rPr lang="en-US" sz="2400" dirty="0" smtClean="0">
                <a:solidFill>
                  <a:schemeClr val="accent6">
                    <a:lumMod val="50000"/>
                  </a:schemeClr>
                </a:solidFill>
                <a:latin typeface="Comic Sans MS" pitchFamily="66" charset="0"/>
                <a:ea typeface="ＭＳ Ｐゴシック"/>
                <a:cs typeface="Arial" charset="0"/>
              </a:rPr>
              <a:t>Have taken an Entrepreneurship course</a:t>
            </a:r>
          </a:p>
          <a:p>
            <a:pPr marL="1042988" lvl="1" indent="-457200">
              <a:buClr>
                <a:srgbClr val="C00000"/>
              </a:buClr>
              <a:buFont typeface="Wingdings 2" pitchFamily="18" charset="2"/>
              <a:buNone/>
            </a:pPr>
            <a:endParaRPr lang="en-US" sz="2000" dirty="0" smtClean="0">
              <a:solidFill>
                <a:srgbClr val="10253F"/>
              </a:solidFill>
              <a:ea typeface="ＭＳ Ｐゴシック"/>
              <a:cs typeface="Arial" charset="0"/>
              <a:sym typeface="Wingdings" pitchFamily="2" charset="2"/>
            </a:endParaRPr>
          </a:p>
          <a:p>
            <a:pPr marL="1042988" lvl="1" indent="-457200">
              <a:buClr>
                <a:srgbClr val="C00000"/>
              </a:buClr>
              <a:buFont typeface="Wingdings 2" pitchFamily="18" charset="2"/>
              <a:buNone/>
            </a:pPr>
            <a:endParaRPr lang="en-US" sz="2000" dirty="0" smtClean="0">
              <a:solidFill>
                <a:srgbClr val="10253F"/>
              </a:solidFill>
              <a:ea typeface="ＭＳ Ｐゴシック"/>
              <a:cs typeface="Arial" charset="0"/>
            </a:endParaRPr>
          </a:p>
        </p:txBody>
      </p:sp>
      <p:pic>
        <p:nvPicPr>
          <p:cNvPr id="24579"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5</a:t>
            </a:fld>
            <a:endParaRPr lang="en-US" dirty="0"/>
          </a:p>
        </p:txBody>
      </p:sp>
      <p:pic>
        <p:nvPicPr>
          <p:cNvPr id="9" name="Picture 1" descr="Untitled"/>
          <p:cNvPicPr>
            <a:picLocks noChangeAspect="1" noChangeArrowheads="1"/>
          </p:cNvPicPr>
          <p:nvPr/>
        </p:nvPicPr>
        <p:blipFill>
          <a:blip r:embed="rId4"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ChangeArrowheads="1"/>
          </p:cNvSpPr>
          <p:nvPr/>
        </p:nvSpPr>
        <p:spPr bwMode="auto">
          <a:xfrm>
            <a:off x="457200" y="228600"/>
            <a:ext cx="8229600" cy="990600"/>
          </a:xfrm>
          <a:prstGeom prst="rect">
            <a:avLst/>
          </a:prstGeom>
          <a:noFill/>
          <a:ln w="9525">
            <a:noFill/>
            <a:miter lim="800000"/>
            <a:headEnd/>
            <a:tailEnd/>
          </a:ln>
        </p:spPr>
        <p:txBody>
          <a:bodyPr anchor="ctr"/>
          <a:lstStyle/>
          <a:p>
            <a:pPr algn="ctr" eaLnBrk="0" hangingPunct="0"/>
            <a:r>
              <a:rPr lang="en-US" sz="4400" b="1" dirty="0">
                <a:solidFill>
                  <a:schemeClr val="accent6">
                    <a:lumMod val="50000"/>
                  </a:schemeClr>
                </a:solidFill>
                <a:latin typeface="Comic Sans MS" pitchFamily="66" charset="0"/>
                <a:ea typeface="ＭＳ Ｐゴシック"/>
                <a:cs typeface="ＭＳ Ｐゴシック"/>
              </a:rPr>
              <a:t>Market Analysis</a:t>
            </a:r>
            <a:endParaRPr lang="fr-FR" sz="4400" b="1" i="1" dirty="0">
              <a:solidFill>
                <a:schemeClr val="accent6">
                  <a:lumMod val="50000"/>
                </a:schemeClr>
              </a:solidFill>
              <a:latin typeface="Comic Sans MS" pitchFamily="66" charset="0"/>
              <a:ea typeface="ＭＳ Ｐゴシック"/>
              <a:cs typeface="ＭＳ Ｐゴシック"/>
            </a:endParaRPr>
          </a:p>
        </p:txBody>
      </p:sp>
      <p:graphicFrame>
        <p:nvGraphicFramePr>
          <p:cNvPr id="90147" name="Group 35"/>
          <p:cNvGraphicFramePr>
            <a:graphicFrameLocks noGrp="1"/>
          </p:cNvGraphicFramePr>
          <p:nvPr>
            <p:ph sz="quarter" idx="1"/>
          </p:nvPr>
        </p:nvGraphicFramePr>
        <p:xfrm>
          <a:off x="434975" y="1295400"/>
          <a:ext cx="8229600" cy="898525"/>
        </p:xfrm>
        <a:graphic>
          <a:graphicData uri="http://schemas.openxmlformats.org/drawingml/2006/table">
            <a:tbl>
              <a:tblPr/>
              <a:tblGrid>
                <a:gridCol w="1653702"/>
                <a:gridCol w="6575898"/>
              </a:tblGrid>
              <a:tr h="380488">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Comic Sans MS" pitchFamily="66" charset="0"/>
                          <a:ea typeface="Microsoft YaHei" pitchFamily="34" charset="-122"/>
                          <a:cs typeface="Arial" pitchFamily="34" charset="0"/>
                        </a:rPr>
                        <a:t>Industry Name</a:t>
                      </a:r>
                      <a:endParaRPr kumimoji="0" lang="en-US" sz="1400" b="0" i="0" u="none" strike="noStrike" cap="none" normalizeH="0" baseline="0" dirty="0" smtClean="0">
                        <a:ln>
                          <a:noFill/>
                        </a:ln>
                        <a:solidFill>
                          <a:schemeClr val="bg1"/>
                        </a:solidFill>
                        <a:effectLst/>
                        <a:latin typeface="Comic Sans MS" pitchFamily="66" charset="0"/>
                        <a:ea typeface="Microsoft YaHei" pitchFamily="34" charset="-122"/>
                        <a:cs typeface="Arial" pitchFamily="34" charset="0"/>
                      </a:endParaRPr>
                    </a:p>
                  </a:txBody>
                  <a:tcPr marT="45659" marB="45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defRPr/>
                      </a:pPr>
                      <a:r>
                        <a:rPr kumimoji="0" lang="en-US" sz="1400" b="1" i="0" u="none" strike="noStrike" cap="none" normalizeH="0" baseline="0" dirty="0" smtClean="0">
                          <a:ln>
                            <a:noFill/>
                          </a:ln>
                          <a:solidFill>
                            <a:schemeClr val="bg1"/>
                          </a:solidFill>
                          <a:effectLst/>
                          <a:latin typeface="Comic Sans MS" pitchFamily="66" charset="0"/>
                          <a:ea typeface="ＭＳ Ｐゴシック" charset="-128"/>
                        </a:rPr>
                        <a:t>Bakery Product Manufacturing</a:t>
                      </a:r>
                    </a:p>
                  </a:txBody>
                  <a:tcPr marT="45659" marB="45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r>
              <a:tr h="518037">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Comic Sans MS" pitchFamily="66" charset="0"/>
                          <a:ea typeface="Microsoft YaHei" pitchFamily="34" charset="-122"/>
                          <a:cs typeface="Arial" pitchFamily="34" charset="0"/>
                        </a:rPr>
                        <a:t>Industry Size</a:t>
                      </a:r>
                      <a:endParaRPr kumimoji="0" lang="en-US" sz="1400" b="0" i="0" u="none" strike="noStrike" cap="none" normalizeH="0" baseline="0" dirty="0" smtClean="0">
                        <a:ln>
                          <a:noFill/>
                        </a:ln>
                        <a:solidFill>
                          <a:schemeClr val="bg1"/>
                        </a:solidFill>
                        <a:effectLst/>
                        <a:latin typeface="Comic Sans MS" pitchFamily="66" charset="0"/>
                        <a:ea typeface="Microsoft YaHei" pitchFamily="34" charset="-122"/>
                        <a:cs typeface="Arial" pitchFamily="34" charset="0"/>
                      </a:endParaRPr>
                    </a:p>
                  </a:txBody>
                  <a:tcPr marT="45659" marB="45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defRPr/>
                      </a:pPr>
                      <a:r>
                        <a:rPr kumimoji="0" lang="en-US" sz="1400" b="1" i="0" u="none" strike="noStrike" cap="none" normalizeH="0" baseline="0" dirty="0" smtClean="0">
                          <a:ln>
                            <a:noFill/>
                          </a:ln>
                          <a:solidFill>
                            <a:schemeClr val="bg1"/>
                          </a:solidFill>
                          <a:effectLst/>
                          <a:latin typeface="Comic Sans MS" pitchFamily="66" charset="0"/>
                          <a:ea typeface="ＭＳ Ｐゴシック" charset="-128"/>
                        </a:rPr>
                        <a:t>$30 billion</a:t>
                      </a:r>
                      <a:endParaRPr kumimoji="0" lang="en-US" sz="1400" b="0" i="0" u="none" strike="noStrike" cap="none" normalizeH="0" baseline="0" dirty="0" smtClean="0">
                        <a:ln>
                          <a:noFill/>
                        </a:ln>
                        <a:solidFill>
                          <a:schemeClr val="bg1"/>
                        </a:solidFill>
                        <a:effectLst/>
                        <a:latin typeface="Comic Sans MS" pitchFamily="66" charset="0"/>
                        <a:ea typeface="ＭＳ Ｐゴシック" charset="-128"/>
                      </a:endParaRPr>
                    </a:p>
                  </a:txBody>
                  <a:tcPr marT="45659" marB="45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bl>
          </a:graphicData>
        </a:graphic>
      </p:graphicFrame>
      <p:graphicFrame>
        <p:nvGraphicFramePr>
          <p:cNvPr id="26660" name="Group 36"/>
          <p:cNvGraphicFramePr>
            <a:graphicFrameLocks noGrp="1"/>
          </p:cNvGraphicFramePr>
          <p:nvPr/>
        </p:nvGraphicFramePr>
        <p:xfrm>
          <a:off x="457200" y="2425700"/>
          <a:ext cx="5086350" cy="3957048"/>
        </p:xfrm>
        <a:graphic>
          <a:graphicData uri="http://schemas.openxmlformats.org/drawingml/2006/table">
            <a:tbl>
              <a:tblPr/>
              <a:tblGrid>
                <a:gridCol w="1652588"/>
                <a:gridCol w="3433762"/>
              </a:tblGrid>
              <a:tr h="1162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Total Population</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Connecticut</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1295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Target Market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a typeface="ＭＳ Ｐゴシック"/>
                        <a:cs typeface="Arial" charset="0"/>
                      </a:endParaRP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Primary Target Market:</a:t>
                      </a: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Children and Young Adults 5-24</a:t>
                      </a: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Secondary Target Market:</a:t>
                      </a: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Adults 25-40</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992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Potential Market</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83% of people surveyed are interested in my product</a:t>
                      </a: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(469,324)</a:t>
                      </a: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I plan to market my product to .25% of my target market this year</a:t>
                      </a: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Comic Sans MS" pitchFamily="66" charset="0"/>
                          <a:ea typeface="ＭＳ Ｐゴシック"/>
                          <a:cs typeface="ＭＳ Ｐゴシック"/>
                        </a:rPr>
                        <a:t>(1,174)</a:t>
                      </a:r>
                    </a:p>
                  </a:txBody>
                  <a:tcPr marL="91433" marR="91433"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bl>
          </a:graphicData>
        </a:graphic>
      </p:graphicFrame>
      <p:grpSp>
        <p:nvGrpSpPr>
          <p:cNvPr id="19" name="Group 2"/>
          <p:cNvGrpSpPr>
            <a:grpSpLocks/>
          </p:cNvGrpSpPr>
          <p:nvPr/>
        </p:nvGrpSpPr>
        <p:grpSpPr bwMode="auto">
          <a:xfrm>
            <a:off x="5833915" y="2362200"/>
            <a:ext cx="2971800" cy="3733800"/>
            <a:chOff x="3408" y="1584"/>
            <a:chExt cx="1872" cy="2352"/>
          </a:xfrm>
          <a:noFill/>
        </p:grpSpPr>
        <p:sp>
          <p:nvSpPr>
            <p:cNvPr id="2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latin typeface="Arial" pitchFamily="34" charset="0"/>
                <a:cs typeface="Arial" pitchFamily="34" charset="0"/>
              </a:endParaRPr>
            </a:p>
          </p:txBody>
        </p:sp>
        <p:sp>
          <p:nvSpPr>
            <p:cNvPr id="21" name="Oval 4"/>
            <p:cNvSpPr>
              <a:spLocks noChangeArrowheads="1"/>
            </p:cNvSpPr>
            <p:nvPr/>
          </p:nvSpPr>
          <p:spPr bwMode="auto">
            <a:xfrm>
              <a:off x="3408" y="1584"/>
              <a:ext cx="1872" cy="96"/>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en-US" dirty="0">
                <a:latin typeface="Arial" pitchFamily="34" charset="0"/>
                <a:cs typeface="Arial" pitchFamily="34" charset="0"/>
              </a:endParaRPr>
            </a:p>
          </p:txBody>
        </p:sp>
      </p:grpSp>
      <p:sp>
        <p:nvSpPr>
          <p:cNvPr id="16414" name="AutoShape 31"/>
          <p:cNvSpPr>
            <a:spLocks noChangeArrowheads="1"/>
          </p:cNvSpPr>
          <p:nvPr/>
        </p:nvSpPr>
        <p:spPr bwMode="auto">
          <a:xfrm>
            <a:off x="6321425" y="2859088"/>
            <a:ext cx="1992313" cy="381000"/>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p>
            <a:pPr algn="ctr"/>
            <a:r>
              <a:rPr lang="en-US" sz="1400" b="1" dirty="0">
                <a:solidFill>
                  <a:schemeClr val="accent6">
                    <a:lumMod val="50000"/>
                  </a:schemeClr>
                </a:solidFill>
                <a:latin typeface="Comic Sans MS" pitchFamily="66" charset="0"/>
              </a:rPr>
              <a:t>3,518,288</a:t>
            </a:r>
            <a:endParaRPr lang="en-US" sz="1400" dirty="0">
              <a:solidFill>
                <a:schemeClr val="accent6">
                  <a:lumMod val="50000"/>
                </a:schemeClr>
              </a:solidFill>
              <a:latin typeface="Comic Sans MS" pitchFamily="66" charset="0"/>
            </a:endParaRPr>
          </a:p>
        </p:txBody>
      </p:sp>
      <p:sp>
        <p:nvSpPr>
          <p:cNvPr id="16415" name="AutoShape 32"/>
          <p:cNvSpPr>
            <a:spLocks noChangeArrowheads="1"/>
          </p:cNvSpPr>
          <p:nvPr/>
        </p:nvSpPr>
        <p:spPr bwMode="auto">
          <a:xfrm>
            <a:off x="6932613" y="4737100"/>
            <a:ext cx="790575" cy="381000"/>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p>
            <a:pPr algn="ctr"/>
            <a:r>
              <a:rPr lang="en-US" sz="1400" b="1" dirty="0" smtClean="0">
                <a:solidFill>
                  <a:schemeClr val="accent6">
                    <a:lumMod val="50000"/>
                  </a:schemeClr>
                </a:solidFill>
                <a:latin typeface="Comic Sans MS" pitchFamily="66" charset="0"/>
              </a:rPr>
              <a:t>1,174</a:t>
            </a:r>
            <a:endParaRPr lang="en-US" sz="1400" dirty="0">
              <a:solidFill>
                <a:schemeClr val="accent6">
                  <a:lumMod val="50000"/>
                </a:schemeClr>
              </a:solidFill>
              <a:latin typeface="Comic Sans MS" pitchFamily="66" charset="0"/>
            </a:endParaRPr>
          </a:p>
        </p:txBody>
      </p:sp>
      <p:sp>
        <p:nvSpPr>
          <p:cNvPr id="16416" name="AutoShape 33"/>
          <p:cNvSpPr>
            <a:spLocks noChangeArrowheads="1"/>
          </p:cNvSpPr>
          <p:nvPr/>
        </p:nvSpPr>
        <p:spPr bwMode="auto">
          <a:xfrm>
            <a:off x="6705600" y="3733800"/>
            <a:ext cx="1295400" cy="401638"/>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p>
            <a:pPr algn="ctr"/>
            <a:r>
              <a:rPr lang="en-US" sz="1400" b="1" dirty="0" smtClean="0">
                <a:solidFill>
                  <a:schemeClr val="accent6">
                    <a:lumMod val="50000"/>
                  </a:schemeClr>
                </a:solidFill>
                <a:latin typeface="Comic Sans MS" pitchFamily="66" charset="0"/>
              </a:rPr>
              <a:t>2,760,727</a:t>
            </a:r>
            <a:endParaRPr lang="en-US" sz="1400" dirty="0">
              <a:solidFill>
                <a:schemeClr val="accent6">
                  <a:lumMod val="50000"/>
                </a:schemeClr>
              </a:solidFill>
              <a:latin typeface="Comic Sans MS" pitchFamily="66" charset="0"/>
            </a:endParaRPr>
          </a:p>
        </p:txBody>
      </p:sp>
      <p:sp>
        <p:nvSpPr>
          <p:cNvPr id="26656" name="TextBox 1"/>
          <p:cNvSpPr txBox="1">
            <a:spLocks noChangeArrowheads="1"/>
          </p:cNvSpPr>
          <p:nvPr/>
        </p:nvSpPr>
        <p:spPr bwMode="auto">
          <a:xfrm>
            <a:off x="6321425" y="2582863"/>
            <a:ext cx="1992313" cy="276225"/>
          </a:xfrm>
          <a:prstGeom prst="rect">
            <a:avLst/>
          </a:prstGeom>
          <a:noFill/>
          <a:ln w="9525">
            <a:noFill/>
            <a:miter lim="800000"/>
            <a:headEnd/>
            <a:tailEnd/>
          </a:ln>
        </p:spPr>
        <p:txBody>
          <a:bodyPr>
            <a:spAutoFit/>
          </a:bodyPr>
          <a:lstStyle/>
          <a:p>
            <a:pPr algn="ctr"/>
            <a:r>
              <a:rPr lang="en-US" sz="1200" b="1" dirty="0">
                <a:solidFill>
                  <a:schemeClr val="accent6">
                    <a:lumMod val="50000"/>
                  </a:schemeClr>
                </a:solidFill>
                <a:latin typeface="Comic Sans MS" pitchFamily="66" charset="0"/>
              </a:rPr>
              <a:t>Total Population</a:t>
            </a:r>
          </a:p>
        </p:txBody>
      </p:sp>
      <p:sp>
        <p:nvSpPr>
          <p:cNvPr id="26657" name="TextBox 17"/>
          <p:cNvSpPr txBox="1">
            <a:spLocks noChangeArrowheads="1"/>
          </p:cNvSpPr>
          <p:nvPr/>
        </p:nvSpPr>
        <p:spPr bwMode="auto">
          <a:xfrm>
            <a:off x="6321425" y="3429000"/>
            <a:ext cx="1992313" cy="277813"/>
          </a:xfrm>
          <a:prstGeom prst="rect">
            <a:avLst/>
          </a:prstGeom>
          <a:noFill/>
          <a:ln w="9525">
            <a:noFill/>
            <a:miter lim="800000"/>
            <a:headEnd/>
            <a:tailEnd/>
          </a:ln>
        </p:spPr>
        <p:txBody>
          <a:bodyPr>
            <a:spAutoFit/>
          </a:bodyPr>
          <a:lstStyle/>
          <a:p>
            <a:pPr algn="ctr"/>
            <a:r>
              <a:rPr lang="en-US" sz="1200" b="1" dirty="0">
                <a:solidFill>
                  <a:schemeClr val="accent6">
                    <a:lumMod val="50000"/>
                  </a:schemeClr>
                </a:solidFill>
                <a:latin typeface="Comic Sans MS" pitchFamily="66" charset="0"/>
              </a:rPr>
              <a:t>Target Market</a:t>
            </a:r>
          </a:p>
        </p:txBody>
      </p:sp>
      <p:sp>
        <p:nvSpPr>
          <p:cNvPr id="26658" name="TextBox 17"/>
          <p:cNvSpPr txBox="1">
            <a:spLocks noChangeArrowheads="1"/>
          </p:cNvSpPr>
          <p:nvPr/>
        </p:nvSpPr>
        <p:spPr bwMode="auto">
          <a:xfrm>
            <a:off x="6705600" y="4191000"/>
            <a:ext cx="1295400" cy="461963"/>
          </a:xfrm>
          <a:prstGeom prst="rect">
            <a:avLst/>
          </a:prstGeom>
          <a:noFill/>
          <a:ln w="9525">
            <a:noFill/>
            <a:miter lim="800000"/>
            <a:headEnd/>
            <a:tailEnd/>
          </a:ln>
        </p:spPr>
        <p:txBody>
          <a:bodyPr>
            <a:spAutoFit/>
          </a:bodyPr>
          <a:lstStyle/>
          <a:p>
            <a:pPr algn="ctr"/>
            <a:r>
              <a:rPr lang="en-US" sz="1200" b="1" dirty="0">
                <a:solidFill>
                  <a:schemeClr val="accent6">
                    <a:lumMod val="50000"/>
                  </a:schemeClr>
                </a:solidFill>
                <a:latin typeface="Comic Sans MS" pitchFamily="66" charset="0"/>
              </a:rPr>
              <a:t>Potential Market</a:t>
            </a:r>
          </a:p>
        </p:txBody>
      </p:sp>
      <p:sp>
        <p:nvSpPr>
          <p:cNvPr id="17" name="Slide Number Placeholder 16"/>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6</a:t>
            </a:fld>
            <a:endParaRPr lang="en-US" dirty="0"/>
          </a:p>
        </p:txBody>
      </p:sp>
      <p:pic>
        <p:nvPicPr>
          <p:cNvPr id="22" name="Picture 1" descr="Untitled"/>
          <p:cNvPicPr>
            <a:picLocks noChangeAspect="1" noChangeArrowheads="1"/>
          </p:cNvPicPr>
          <p:nvPr/>
        </p:nvPicPr>
        <p:blipFill>
          <a:blip r:embed="rId3" cstate="print"/>
          <a:srcRect/>
          <a:stretch>
            <a:fillRect/>
          </a:stretch>
        </p:blipFill>
        <p:spPr bwMode="auto">
          <a:xfrm>
            <a:off x="7391400" y="5638800"/>
            <a:ext cx="2362200" cy="1717964"/>
          </a:xfrm>
          <a:prstGeom prst="rect">
            <a:avLst/>
          </a:prstGeom>
          <a:noFill/>
          <a:ln w="9525">
            <a:noFill/>
            <a:miter lim="800000"/>
            <a:headEnd/>
            <a:tailEnd/>
          </a:ln>
        </p:spPr>
      </p:pic>
      <p:pic>
        <p:nvPicPr>
          <p:cNvPr id="23" name="Picture 13" descr="NFTE_SmallTagLock_PantoneC.eps"/>
          <p:cNvPicPr>
            <a:picLocks noChangeAspect="1"/>
          </p:cNvPicPr>
          <p:nvPr/>
        </p:nvPicPr>
        <p:blipFill>
          <a:blip r:embed="rId4" cstate="print"/>
          <a:srcRect/>
          <a:stretch>
            <a:fillRect/>
          </a:stretch>
        </p:blipFill>
        <p:spPr bwMode="auto">
          <a:xfrm>
            <a:off x="33338" y="60198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p:txBody>
          <a:bodyPr/>
          <a:lstStyle/>
          <a:p>
            <a:pPr>
              <a:defRPr/>
            </a:pPr>
            <a:r>
              <a:rPr lang="fr-FR" sz="4400" dirty="0">
                <a:ln>
                  <a:noFill/>
                </a:ln>
                <a:solidFill>
                  <a:schemeClr val="accent6">
                    <a:lumMod val="50000"/>
                  </a:schemeClr>
                </a:solidFill>
                <a:latin typeface="Comic Sans MS" pitchFamily="66" charset="0"/>
                <a:ea typeface="ＭＳ Ｐゴシック" pitchFamily="34" charset="-128"/>
              </a:rPr>
              <a:t>Target Market Segment</a:t>
            </a:r>
            <a:endParaRPr sz="4400" i="1" dirty="0">
              <a:ln>
                <a:noFill/>
              </a:ln>
              <a:solidFill>
                <a:schemeClr val="accent6">
                  <a:lumMod val="50000"/>
                </a:schemeClr>
              </a:solidFill>
              <a:latin typeface="Comic Sans MS" pitchFamily="66" charset="0"/>
              <a:ea typeface="ＭＳ Ｐゴシック" pitchFamily="34" charset="-128"/>
              <a:cs typeface="Arial" pitchFamily="34" charset="0"/>
            </a:endParaRPr>
          </a:p>
        </p:txBody>
      </p:sp>
      <p:sp>
        <p:nvSpPr>
          <p:cNvPr id="28673" name="Content Placeholder 2"/>
          <p:cNvSpPr>
            <a:spLocks noGrp="1"/>
          </p:cNvSpPr>
          <p:nvPr>
            <p:ph sz="quarter" idx="1"/>
          </p:nvPr>
        </p:nvSpPr>
        <p:spPr>
          <a:xfrm>
            <a:off x="609600" y="1589567"/>
            <a:ext cx="3886200" cy="2677633"/>
          </a:xfrm>
        </p:spPr>
        <p:txBody>
          <a:bodyPr>
            <a:normAutofit fontScale="92500" lnSpcReduction="20000"/>
          </a:bodyPr>
          <a:lstStyle/>
          <a:p>
            <a:pPr>
              <a:buClr>
                <a:srgbClr val="984807"/>
              </a:buClr>
              <a:buSzPct val="80000"/>
              <a:buFont typeface="Wingdings 2" pitchFamily="18" charset="2"/>
              <a:buChar char=""/>
            </a:pPr>
            <a:r>
              <a:rPr sz="2000" b="1" dirty="0">
                <a:solidFill>
                  <a:schemeClr val="accent6">
                    <a:lumMod val="50000"/>
                  </a:schemeClr>
                </a:solidFill>
                <a:latin typeface="Comic Sans MS" pitchFamily="66" charset="0"/>
                <a:ea typeface="ＭＳ Ｐゴシック"/>
                <a:cs typeface="Arial" charset="0"/>
              </a:rPr>
              <a:t>Demographics</a:t>
            </a:r>
          </a:p>
          <a:p>
            <a:pPr lvl="1">
              <a:buClr>
                <a:srgbClr val="C00000"/>
              </a:buClr>
              <a:buFont typeface="Wingdings 2" pitchFamily="18" charset="2"/>
              <a:buChar char=""/>
            </a:pPr>
            <a:r>
              <a:rPr lang="en-US" sz="1700" dirty="0" smtClean="0">
                <a:solidFill>
                  <a:schemeClr val="accent6">
                    <a:lumMod val="50000"/>
                  </a:schemeClr>
                </a:solidFill>
                <a:latin typeface="Comic Sans MS" pitchFamily="66" charset="0"/>
                <a:ea typeface="ＭＳ Ｐゴシック"/>
                <a:cs typeface="Arial" charset="0"/>
              </a:rPr>
              <a:t>Includes male and females</a:t>
            </a:r>
          </a:p>
          <a:p>
            <a:pPr lvl="1">
              <a:buClr>
                <a:srgbClr val="C00000"/>
              </a:buClr>
              <a:buFont typeface="Wingdings 2" pitchFamily="18" charset="2"/>
              <a:buChar char=""/>
            </a:pPr>
            <a:r>
              <a:rPr lang="en-US" sz="1700" dirty="0" smtClean="0">
                <a:solidFill>
                  <a:schemeClr val="accent6">
                    <a:lumMod val="50000"/>
                  </a:schemeClr>
                </a:solidFill>
                <a:latin typeface="Comic Sans MS" pitchFamily="66" charset="0"/>
                <a:ea typeface="ＭＳ Ｐゴシック"/>
                <a:cs typeface="Arial" charset="0"/>
              </a:rPr>
              <a:t>Adults ages 25-40</a:t>
            </a:r>
          </a:p>
          <a:p>
            <a:pPr lvl="1">
              <a:buClr>
                <a:srgbClr val="C00000"/>
              </a:buClr>
              <a:buFont typeface="Wingdings 2" pitchFamily="18" charset="2"/>
              <a:buChar char=""/>
            </a:pPr>
            <a:r>
              <a:rPr lang="en-US" sz="1700" dirty="0" smtClean="0">
                <a:solidFill>
                  <a:schemeClr val="accent6">
                    <a:lumMod val="50000"/>
                  </a:schemeClr>
                </a:solidFill>
                <a:latin typeface="Comic Sans MS" pitchFamily="66" charset="0"/>
                <a:ea typeface="ＭＳ Ｐゴシック"/>
                <a:cs typeface="Arial" charset="0"/>
              </a:rPr>
              <a:t>Children and young adults ages 5-24</a:t>
            </a:r>
          </a:p>
          <a:p>
            <a:pPr lvl="1">
              <a:buClr>
                <a:srgbClr val="C00000"/>
              </a:buClr>
              <a:buFont typeface="Wingdings 2" pitchFamily="18" charset="2"/>
              <a:buChar char=""/>
            </a:pPr>
            <a:r>
              <a:rPr lang="en-US" sz="1700" dirty="0" smtClean="0">
                <a:solidFill>
                  <a:schemeClr val="accent6">
                    <a:lumMod val="50000"/>
                  </a:schemeClr>
                </a:solidFill>
                <a:latin typeface="Comic Sans MS" pitchFamily="66" charset="0"/>
                <a:ea typeface="ＭＳ Ｐゴシック"/>
                <a:cs typeface="Arial" charset="0"/>
              </a:rPr>
              <a:t>Families with multiple children</a:t>
            </a:r>
            <a:endParaRPr lang="en-US" sz="2000" dirty="0" smtClean="0">
              <a:solidFill>
                <a:schemeClr val="accent6">
                  <a:lumMod val="50000"/>
                </a:schemeClr>
              </a:solidFill>
              <a:latin typeface="Comic Sans MS" pitchFamily="66" charset="0"/>
              <a:ea typeface="ＭＳ Ｐゴシック"/>
            </a:endParaRPr>
          </a:p>
          <a:p>
            <a:pPr>
              <a:buClr>
                <a:srgbClr val="984807"/>
              </a:buClr>
              <a:buSzPct val="80000"/>
              <a:buFont typeface="Wingdings 2" pitchFamily="18" charset="2"/>
              <a:buChar char=""/>
            </a:pPr>
            <a:r>
              <a:rPr sz="2000" b="1" dirty="0" err="1">
                <a:solidFill>
                  <a:schemeClr val="accent6">
                    <a:lumMod val="50000"/>
                  </a:schemeClr>
                </a:solidFill>
                <a:latin typeface="Comic Sans MS" pitchFamily="66" charset="0"/>
                <a:ea typeface="ＭＳ Ｐゴシック"/>
                <a:cs typeface="Arial" charset="0"/>
              </a:rPr>
              <a:t>Geographics</a:t>
            </a:r>
            <a:endParaRPr sz="2000" b="1" dirty="0">
              <a:solidFill>
                <a:schemeClr val="accent6">
                  <a:lumMod val="50000"/>
                </a:schemeClr>
              </a:solidFill>
              <a:latin typeface="Comic Sans MS" pitchFamily="66" charset="0"/>
              <a:ea typeface="ＭＳ Ｐゴシック"/>
              <a:cs typeface="Arial" charset="0"/>
            </a:endParaRPr>
          </a:p>
          <a:p>
            <a:pPr lvl="1">
              <a:buClr>
                <a:srgbClr val="C00000"/>
              </a:buClr>
              <a:buFont typeface="Wingdings 2" pitchFamily="18" charset="2"/>
              <a:buChar char=""/>
            </a:pPr>
            <a:r>
              <a:rPr lang="en-US" sz="1700" dirty="0" smtClean="0">
                <a:solidFill>
                  <a:schemeClr val="accent6">
                    <a:lumMod val="50000"/>
                  </a:schemeClr>
                </a:solidFill>
                <a:latin typeface="Comic Sans MS" pitchFamily="66" charset="0"/>
                <a:ea typeface="ＭＳ Ｐゴシック"/>
                <a:cs typeface="Arial" charset="0"/>
              </a:rPr>
              <a:t>Connecticut</a:t>
            </a:r>
          </a:p>
        </p:txBody>
      </p:sp>
      <p:sp>
        <p:nvSpPr>
          <p:cNvPr id="28674" name="Content Placeholder 1"/>
          <p:cNvSpPr>
            <a:spLocks noGrp="1"/>
          </p:cNvSpPr>
          <p:nvPr>
            <p:ph sz="quarter" idx="2"/>
          </p:nvPr>
        </p:nvSpPr>
        <p:spPr/>
        <p:txBody>
          <a:bodyPr>
            <a:normAutofit fontScale="92500" lnSpcReduction="20000"/>
          </a:bodyPr>
          <a:lstStyle/>
          <a:p>
            <a:pPr>
              <a:buClr>
                <a:srgbClr val="984807"/>
              </a:buClr>
              <a:buSzPct val="80000"/>
              <a:buFont typeface="Wingdings 2" pitchFamily="18" charset="2"/>
              <a:buChar char=""/>
            </a:pPr>
            <a:r>
              <a:rPr sz="2000" b="1" dirty="0" smtClean="0">
                <a:solidFill>
                  <a:schemeClr val="accent6">
                    <a:lumMod val="50000"/>
                  </a:schemeClr>
                </a:solidFill>
                <a:latin typeface="Comic Sans MS" pitchFamily="66" charset="0"/>
                <a:ea typeface="ＭＳ Ｐゴシック"/>
                <a:cs typeface="Arial" charset="0"/>
              </a:rPr>
              <a:t>Psychographics</a:t>
            </a:r>
            <a:endParaRPr lang="en-US" sz="1700" dirty="0" smtClean="0">
              <a:solidFill>
                <a:schemeClr val="accent6">
                  <a:lumMod val="50000"/>
                </a:schemeClr>
              </a:solidFill>
              <a:latin typeface="Comic Sans MS" pitchFamily="66" charset="0"/>
              <a:ea typeface="ＭＳ Ｐゴシック"/>
              <a:cs typeface="Arial" charset="0"/>
            </a:endParaRPr>
          </a:p>
          <a:p>
            <a:pPr lvl="1">
              <a:buClr>
                <a:srgbClr val="C00000"/>
              </a:buClr>
              <a:buFont typeface="Wingdings 2" pitchFamily="18" charset="2"/>
              <a:buChar char=""/>
            </a:pPr>
            <a:r>
              <a:rPr lang="en-US" sz="1700" dirty="0" smtClean="0">
                <a:solidFill>
                  <a:schemeClr val="accent6">
                    <a:lumMod val="50000"/>
                  </a:schemeClr>
                </a:solidFill>
                <a:latin typeface="Comic Sans MS" pitchFamily="66" charset="0"/>
                <a:ea typeface="ＭＳ Ｐゴシック"/>
                <a:cs typeface="Arial" charset="0"/>
              </a:rPr>
              <a:t>Adults concerned with their weight but would like to enjoy a dessert from time to time</a:t>
            </a:r>
          </a:p>
          <a:p>
            <a:pPr lvl="1">
              <a:buClr>
                <a:srgbClr val="C00000"/>
              </a:buClr>
              <a:buFont typeface="Wingdings 2" pitchFamily="18" charset="2"/>
              <a:buChar char=""/>
            </a:pPr>
            <a:r>
              <a:rPr lang="en-US" sz="1700" dirty="0" smtClean="0">
                <a:solidFill>
                  <a:schemeClr val="accent6">
                    <a:lumMod val="50000"/>
                  </a:schemeClr>
                </a:solidFill>
                <a:latin typeface="Comic Sans MS" pitchFamily="66" charset="0"/>
                <a:ea typeface="ＭＳ Ｐゴシック"/>
                <a:cs typeface="Arial" charset="0"/>
              </a:rPr>
              <a:t>Also concerned with their diet (as well as their children’s nutrition)</a:t>
            </a:r>
          </a:p>
          <a:p>
            <a:pPr lvl="1">
              <a:buClr>
                <a:srgbClr val="C00000"/>
              </a:buClr>
              <a:buFont typeface="Wingdings 2" pitchFamily="18" charset="2"/>
              <a:buChar char=""/>
            </a:pPr>
            <a:r>
              <a:rPr lang="en-US" sz="1700" dirty="0" smtClean="0">
                <a:solidFill>
                  <a:schemeClr val="accent6">
                    <a:lumMod val="50000"/>
                  </a:schemeClr>
                </a:solidFill>
                <a:latin typeface="Comic Sans MS" pitchFamily="66" charset="0"/>
                <a:ea typeface="ＭＳ Ｐゴシック"/>
                <a:cs typeface="Arial" charset="0"/>
              </a:rPr>
              <a:t>Wouldn’t mind spending pocket change on a delicious treat</a:t>
            </a:r>
          </a:p>
          <a:p>
            <a:pPr lvl="1">
              <a:buClr>
                <a:srgbClr val="C00000"/>
              </a:buClr>
              <a:buFont typeface="Wingdings 2" pitchFamily="18" charset="2"/>
              <a:buChar char=""/>
            </a:pPr>
            <a:r>
              <a:rPr lang="en-US" sz="1700" dirty="0" smtClean="0">
                <a:solidFill>
                  <a:schemeClr val="accent6">
                    <a:lumMod val="50000"/>
                  </a:schemeClr>
                </a:solidFill>
                <a:latin typeface="Comic Sans MS" pitchFamily="66" charset="0"/>
                <a:ea typeface="ＭＳ Ｐゴシック"/>
                <a:cs typeface="Arial" charset="0"/>
              </a:rPr>
              <a:t>Children with constant desires for delicious sweets</a:t>
            </a:r>
          </a:p>
          <a:p>
            <a:pPr>
              <a:buClr>
                <a:srgbClr val="984807"/>
              </a:buClr>
              <a:buSzPct val="80000"/>
              <a:buFont typeface="Wingdings 2" pitchFamily="18" charset="2"/>
              <a:buChar char=""/>
            </a:pPr>
            <a:r>
              <a:rPr sz="2000" b="1" dirty="0">
                <a:solidFill>
                  <a:schemeClr val="accent6">
                    <a:lumMod val="50000"/>
                  </a:schemeClr>
                </a:solidFill>
                <a:latin typeface="Comic Sans MS" pitchFamily="66" charset="0"/>
                <a:ea typeface="ＭＳ Ｐゴシック"/>
                <a:cs typeface="Arial" charset="0"/>
              </a:rPr>
              <a:t>Buying Patterns</a:t>
            </a:r>
          </a:p>
          <a:p>
            <a:pPr lvl="1">
              <a:buClr>
                <a:srgbClr val="C00000"/>
              </a:buClr>
              <a:buFont typeface="Wingdings 2" pitchFamily="18" charset="2"/>
              <a:buChar char=""/>
            </a:pPr>
            <a:r>
              <a:rPr lang="en-US" sz="1700" dirty="0" smtClean="0">
                <a:solidFill>
                  <a:schemeClr val="accent6">
                    <a:lumMod val="50000"/>
                  </a:schemeClr>
                </a:solidFill>
                <a:latin typeface="Comic Sans MS" pitchFamily="66" charset="0"/>
                <a:ea typeface="ＭＳ Ｐゴシック"/>
                <a:cs typeface="Arial" charset="0"/>
              </a:rPr>
              <a:t>Repeat customers willing to purchase and consume dessert of their choice</a:t>
            </a:r>
          </a:p>
          <a:p>
            <a:pPr lvl="1">
              <a:buClr>
                <a:srgbClr val="C00000"/>
              </a:buClr>
              <a:buFont typeface="Wingdings 2" pitchFamily="18" charset="2"/>
              <a:buChar char=""/>
            </a:pPr>
            <a:r>
              <a:rPr lang="en-US" sz="1700" dirty="0" smtClean="0">
                <a:solidFill>
                  <a:schemeClr val="accent6">
                    <a:lumMod val="50000"/>
                  </a:schemeClr>
                </a:solidFill>
                <a:latin typeface="Comic Sans MS" pitchFamily="66" charset="0"/>
                <a:ea typeface="ＭＳ Ｐゴシック"/>
                <a:cs typeface="Arial" charset="0"/>
              </a:rPr>
              <a:t>Will return due to satisfaction with product and customer service </a:t>
            </a:r>
          </a:p>
        </p:txBody>
      </p:sp>
      <p:pic>
        <p:nvPicPr>
          <p:cNvPr id="28676"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8" name="Slide Number Placeholder 7"/>
          <p:cNvSpPr>
            <a:spLocks noGrp="1"/>
          </p:cNvSpPr>
          <p:nvPr>
            <p:ph type="sldNum" sz="quarter" idx="16"/>
          </p:nvPr>
        </p:nvSpPr>
        <p:spPr/>
        <p:txBody>
          <a:bodyPr>
            <a:normAutofit fontScale="85000" lnSpcReduction="20000"/>
          </a:bodyPr>
          <a:lstStyle/>
          <a:p>
            <a:pPr algn="ctr" eaLnBrk="1" latinLnBrk="0" hangingPunct="1"/>
            <a:fld id="{F0C94032-CD4C-4C25-B0C2-CEC720522D92}" type="slidenum">
              <a:rPr kumimoji="0" lang="en-US" smtClean="0"/>
              <a:pPr algn="ctr" eaLnBrk="1" latinLnBrk="0" hangingPunct="1"/>
              <a:t>7</a:t>
            </a:fld>
            <a:endParaRPr kumimoji="0" lang="en-US"/>
          </a:p>
        </p:txBody>
      </p:sp>
      <p:pic>
        <p:nvPicPr>
          <p:cNvPr id="10" name="Picture 1" descr="Untitled"/>
          <p:cNvPicPr>
            <a:picLocks noChangeAspect="1" noChangeArrowheads="1"/>
          </p:cNvPicPr>
          <p:nvPr/>
        </p:nvPicPr>
        <p:blipFill>
          <a:blip r:embed="rId4" cstate="print"/>
          <a:srcRect/>
          <a:stretch>
            <a:fillRect/>
          </a:stretch>
        </p:blipFill>
        <p:spPr bwMode="auto">
          <a:xfrm>
            <a:off x="7391400" y="5638800"/>
            <a:ext cx="2362200" cy="1717964"/>
          </a:xfrm>
          <a:prstGeom prst="rect">
            <a:avLst/>
          </a:prstGeom>
          <a:noFill/>
          <a:ln w="9525">
            <a:noFill/>
            <a:miter lim="800000"/>
            <a:headEnd/>
            <a:tailEnd/>
          </a:ln>
        </p:spPr>
      </p:pic>
      <p:pic>
        <p:nvPicPr>
          <p:cNvPr id="57346" name="Picture 2" descr="http://www.ifimages.com/photos/IiEnPewVKRi7oTdzLelHSG1j0/author-700/Portrait-mother-kids-eating-cookies.jpg"/>
          <p:cNvPicPr>
            <a:picLocks noChangeAspect="1" noChangeArrowheads="1"/>
          </p:cNvPicPr>
          <p:nvPr/>
        </p:nvPicPr>
        <p:blipFill>
          <a:blip r:embed="rId5" cstate="print"/>
          <a:srcRect/>
          <a:stretch>
            <a:fillRect/>
          </a:stretch>
        </p:blipFill>
        <p:spPr bwMode="auto">
          <a:xfrm>
            <a:off x="1066800" y="3810000"/>
            <a:ext cx="3276600" cy="21780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792163"/>
          </a:xfrm>
        </p:spPr>
        <p:txBody>
          <a:bodyPr/>
          <a:lstStyle/>
          <a:p>
            <a:pPr>
              <a:defRPr/>
            </a:pPr>
            <a:r>
              <a:rPr sz="4400" dirty="0">
                <a:ln>
                  <a:noFill/>
                </a:ln>
                <a:solidFill>
                  <a:schemeClr val="accent6">
                    <a:lumMod val="50000"/>
                  </a:schemeClr>
                </a:solidFill>
                <a:latin typeface="Comic Sans MS" pitchFamily="66" charset="0"/>
                <a:ea typeface="ＭＳ Ｐゴシック" pitchFamily="34" charset="-128"/>
              </a:rPr>
              <a:t>Competitive Advantage</a:t>
            </a:r>
            <a:endParaRPr sz="4400" i="1" dirty="0">
              <a:ln>
                <a:noFill/>
              </a:ln>
              <a:solidFill>
                <a:schemeClr val="accent6">
                  <a:lumMod val="50000"/>
                </a:schemeClr>
              </a:solidFill>
              <a:latin typeface="Comic Sans MS" pitchFamily="66" charset="0"/>
              <a:ea typeface="ＭＳ Ｐゴシック" pitchFamily="34" charset="-128"/>
              <a:cs typeface="Arial" pitchFamily="34" charset="0"/>
            </a:endParaRPr>
          </a:p>
        </p:txBody>
      </p:sp>
      <p:sp>
        <p:nvSpPr>
          <p:cNvPr id="30722" name="Line 46"/>
          <p:cNvSpPr>
            <a:spLocks noChangeShapeType="1"/>
          </p:cNvSpPr>
          <p:nvPr/>
        </p:nvSpPr>
        <p:spPr bwMode="auto">
          <a:xfrm>
            <a:off x="1219200" y="1357313"/>
            <a:ext cx="0" cy="476250"/>
          </a:xfrm>
          <a:prstGeom prst="line">
            <a:avLst/>
          </a:prstGeom>
          <a:noFill/>
          <a:ln w="9525">
            <a:noFill/>
            <a:round/>
            <a:headEnd/>
            <a:tailEnd/>
          </a:ln>
        </p:spPr>
        <p:txBody>
          <a:bodyPr/>
          <a:lstStyle/>
          <a:p>
            <a:endParaRPr lang="en-US"/>
          </a:p>
        </p:txBody>
      </p:sp>
      <p:sp>
        <p:nvSpPr>
          <p:cNvPr id="30723" name="Line 47"/>
          <p:cNvSpPr>
            <a:spLocks noChangeShapeType="1"/>
          </p:cNvSpPr>
          <p:nvPr/>
        </p:nvSpPr>
        <p:spPr bwMode="auto">
          <a:xfrm>
            <a:off x="8534400" y="1447800"/>
            <a:ext cx="0" cy="476250"/>
          </a:xfrm>
          <a:prstGeom prst="line">
            <a:avLst/>
          </a:prstGeom>
          <a:noFill/>
          <a:ln w="9525">
            <a:noFill/>
            <a:round/>
            <a:headEnd/>
            <a:tailEnd/>
          </a:ln>
        </p:spPr>
        <p:txBody>
          <a:bodyPr/>
          <a:lstStyle/>
          <a:p>
            <a:endParaRPr lang="en-US"/>
          </a:p>
        </p:txBody>
      </p:sp>
      <p:sp>
        <p:nvSpPr>
          <p:cNvPr id="30724" name="Line 48"/>
          <p:cNvSpPr>
            <a:spLocks noChangeShapeType="1"/>
          </p:cNvSpPr>
          <p:nvPr/>
        </p:nvSpPr>
        <p:spPr bwMode="auto">
          <a:xfrm>
            <a:off x="1219200" y="1357313"/>
            <a:ext cx="1828800" cy="0"/>
          </a:xfrm>
          <a:prstGeom prst="line">
            <a:avLst/>
          </a:prstGeom>
          <a:noFill/>
          <a:ln w="9525">
            <a:noFill/>
            <a:round/>
            <a:headEnd/>
            <a:tailEnd/>
          </a:ln>
        </p:spPr>
        <p:txBody>
          <a:bodyPr/>
          <a:lstStyle/>
          <a:p>
            <a:endParaRPr lang="en-US"/>
          </a:p>
        </p:txBody>
      </p:sp>
      <p:sp>
        <p:nvSpPr>
          <p:cNvPr id="30725" name="Line 49"/>
          <p:cNvSpPr>
            <a:spLocks noChangeShapeType="1"/>
          </p:cNvSpPr>
          <p:nvPr/>
        </p:nvSpPr>
        <p:spPr bwMode="auto">
          <a:xfrm>
            <a:off x="1219200" y="4329113"/>
            <a:ext cx="1828800" cy="0"/>
          </a:xfrm>
          <a:prstGeom prst="line">
            <a:avLst/>
          </a:prstGeom>
          <a:noFill/>
          <a:ln w="9525">
            <a:noFill/>
            <a:round/>
            <a:headEnd/>
            <a:tailEnd/>
          </a:ln>
        </p:spPr>
        <p:txBody>
          <a:bodyPr/>
          <a:lstStyle/>
          <a:p>
            <a:endParaRPr lang="en-US"/>
          </a:p>
        </p:txBody>
      </p:sp>
      <p:sp>
        <p:nvSpPr>
          <p:cNvPr id="30726" name="Line 198"/>
          <p:cNvSpPr>
            <a:spLocks noChangeShapeType="1"/>
          </p:cNvSpPr>
          <p:nvPr/>
        </p:nvSpPr>
        <p:spPr bwMode="auto">
          <a:xfrm>
            <a:off x="4941888" y="1368425"/>
            <a:ext cx="1828800" cy="0"/>
          </a:xfrm>
          <a:prstGeom prst="line">
            <a:avLst/>
          </a:prstGeom>
          <a:noFill/>
          <a:ln w="9525">
            <a:noFill/>
            <a:round/>
            <a:headEnd/>
            <a:tailEnd/>
          </a:ln>
        </p:spPr>
        <p:txBody>
          <a:bodyPr/>
          <a:lstStyle/>
          <a:p>
            <a:endParaRPr lang="en-US"/>
          </a:p>
        </p:txBody>
      </p:sp>
      <p:sp>
        <p:nvSpPr>
          <p:cNvPr id="30727" name="Line 199"/>
          <p:cNvSpPr>
            <a:spLocks noChangeShapeType="1"/>
          </p:cNvSpPr>
          <p:nvPr/>
        </p:nvSpPr>
        <p:spPr bwMode="auto">
          <a:xfrm>
            <a:off x="1219200" y="1833563"/>
            <a:ext cx="0" cy="485775"/>
          </a:xfrm>
          <a:prstGeom prst="line">
            <a:avLst/>
          </a:prstGeom>
          <a:noFill/>
          <a:ln w="9525">
            <a:noFill/>
            <a:round/>
            <a:headEnd/>
            <a:tailEnd/>
          </a:ln>
        </p:spPr>
        <p:txBody>
          <a:bodyPr/>
          <a:lstStyle/>
          <a:p>
            <a:endParaRPr lang="en-US"/>
          </a:p>
        </p:txBody>
      </p:sp>
      <p:sp>
        <p:nvSpPr>
          <p:cNvPr id="30728" name="Line 200"/>
          <p:cNvSpPr>
            <a:spLocks noChangeShapeType="1"/>
          </p:cNvSpPr>
          <p:nvPr/>
        </p:nvSpPr>
        <p:spPr bwMode="auto">
          <a:xfrm>
            <a:off x="6770688" y="1458913"/>
            <a:ext cx="1828800" cy="0"/>
          </a:xfrm>
          <a:prstGeom prst="line">
            <a:avLst/>
          </a:prstGeom>
          <a:noFill/>
          <a:ln w="9525">
            <a:noFill/>
            <a:round/>
            <a:headEnd/>
            <a:tailEnd/>
          </a:ln>
        </p:spPr>
        <p:txBody>
          <a:bodyPr/>
          <a:lstStyle/>
          <a:p>
            <a:endParaRPr lang="en-US"/>
          </a:p>
        </p:txBody>
      </p:sp>
      <p:sp>
        <p:nvSpPr>
          <p:cNvPr id="30729" name="Line 202"/>
          <p:cNvSpPr>
            <a:spLocks noChangeShapeType="1"/>
          </p:cNvSpPr>
          <p:nvPr/>
        </p:nvSpPr>
        <p:spPr bwMode="auto">
          <a:xfrm>
            <a:off x="6553200" y="1281113"/>
            <a:ext cx="1828800" cy="0"/>
          </a:xfrm>
          <a:prstGeom prst="line">
            <a:avLst/>
          </a:prstGeom>
          <a:noFill/>
          <a:ln w="9525">
            <a:noFill/>
            <a:round/>
            <a:headEnd/>
            <a:tailEnd/>
          </a:ln>
        </p:spPr>
        <p:txBody>
          <a:bodyPr/>
          <a:lstStyle/>
          <a:p>
            <a:endParaRPr lang="en-US"/>
          </a:p>
        </p:txBody>
      </p:sp>
      <p:sp>
        <p:nvSpPr>
          <p:cNvPr id="30730" name="Line 205"/>
          <p:cNvSpPr>
            <a:spLocks noChangeShapeType="1"/>
          </p:cNvSpPr>
          <p:nvPr/>
        </p:nvSpPr>
        <p:spPr bwMode="auto">
          <a:xfrm>
            <a:off x="8534400" y="1924050"/>
            <a:ext cx="0" cy="485775"/>
          </a:xfrm>
          <a:prstGeom prst="line">
            <a:avLst/>
          </a:prstGeom>
          <a:noFill/>
          <a:ln w="9525">
            <a:noFill/>
            <a:round/>
            <a:headEnd/>
            <a:tailEnd/>
          </a:ln>
        </p:spPr>
        <p:txBody>
          <a:bodyPr/>
          <a:lstStyle/>
          <a:p>
            <a:endParaRPr lang="en-US"/>
          </a:p>
        </p:txBody>
      </p:sp>
      <p:sp>
        <p:nvSpPr>
          <p:cNvPr id="30731" name="Line 207"/>
          <p:cNvSpPr>
            <a:spLocks noChangeShapeType="1"/>
          </p:cNvSpPr>
          <p:nvPr/>
        </p:nvSpPr>
        <p:spPr bwMode="auto">
          <a:xfrm>
            <a:off x="1219200" y="2347913"/>
            <a:ext cx="0" cy="547687"/>
          </a:xfrm>
          <a:prstGeom prst="line">
            <a:avLst/>
          </a:prstGeom>
          <a:noFill/>
          <a:ln w="9525">
            <a:noFill/>
            <a:round/>
            <a:headEnd/>
            <a:tailEnd/>
          </a:ln>
        </p:spPr>
        <p:txBody>
          <a:bodyPr/>
          <a:lstStyle/>
          <a:p>
            <a:endParaRPr lang="en-US"/>
          </a:p>
        </p:txBody>
      </p:sp>
      <p:sp>
        <p:nvSpPr>
          <p:cNvPr id="30732" name="Line 213"/>
          <p:cNvSpPr>
            <a:spLocks noChangeShapeType="1"/>
          </p:cNvSpPr>
          <p:nvPr/>
        </p:nvSpPr>
        <p:spPr bwMode="auto">
          <a:xfrm>
            <a:off x="8534400" y="2409825"/>
            <a:ext cx="0" cy="547688"/>
          </a:xfrm>
          <a:prstGeom prst="line">
            <a:avLst/>
          </a:prstGeom>
          <a:noFill/>
          <a:ln w="9525">
            <a:noFill/>
            <a:round/>
            <a:headEnd/>
            <a:tailEnd/>
          </a:ln>
        </p:spPr>
        <p:txBody>
          <a:bodyPr/>
          <a:lstStyle/>
          <a:p>
            <a:endParaRPr lang="en-US"/>
          </a:p>
        </p:txBody>
      </p:sp>
      <p:sp>
        <p:nvSpPr>
          <p:cNvPr id="30733" name="Line 215"/>
          <p:cNvSpPr>
            <a:spLocks noChangeShapeType="1"/>
          </p:cNvSpPr>
          <p:nvPr/>
        </p:nvSpPr>
        <p:spPr bwMode="auto">
          <a:xfrm>
            <a:off x="1219200" y="2881313"/>
            <a:ext cx="0" cy="485775"/>
          </a:xfrm>
          <a:prstGeom prst="line">
            <a:avLst/>
          </a:prstGeom>
          <a:noFill/>
          <a:ln w="9525">
            <a:noFill/>
            <a:round/>
            <a:headEnd/>
            <a:tailEnd/>
          </a:ln>
        </p:spPr>
        <p:txBody>
          <a:bodyPr/>
          <a:lstStyle/>
          <a:p>
            <a:endParaRPr lang="en-US"/>
          </a:p>
        </p:txBody>
      </p:sp>
      <p:sp>
        <p:nvSpPr>
          <p:cNvPr id="30734" name="Line 221"/>
          <p:cNvSpPr>
            <a:spLocks noChangeShapeType="1"/>
          </p:cNvSpPr>
          <p:nvPr/>
        </p:nvSpPr>
        <p:spPr bwMode="auto">
          <a:xfrm>
            <a:off x="8534400" y="2957513"/>
            <a:ext cx="0" cy="485775"/>
          </a:xfrm>
          <a:prstGeom prst="line">
            <a:avLst/>
          </a:prstGeom>
          <a:noFill/>
          <a:ln w="9525">
            <a:noFill/>
            <a:round/>
            <a:headEnd/>
            <a:tailEnd/>
          </a:ln>
        </p:spPr>
        <p:txBody>
          <a:bodyPr/>
          <a:lstStyle/>
          <a:p>
            <a:endParaRPr lang="en-US"/>
          </a:p>
        </p:txBody>
      </p:sp>
      <p:sp>
        <p:nvSpPr>
          <p:cNvPr id="30735" name="Line 223"/>
          <p:cNvSpPr>
            <a:spLocks noChangeShapeType="1"/>
          </p:cNvSpPr>
          <p:nvPr/>
        </p:nvSpPr>
        <p:spPr bwMode="auto">
          <a:xfrm>
            <a:off x="1219200" y="3352800"/>
            <a:ext cx="0" cy="485775"/>
          </a:xfrm>
          <a:prstGeom prst="line">
            <a:avLst/>
          </a:prstGeom>
          <a:noFill/>
          <a:ln w="9525">
            <a:noFill/>
            <a:round/>
            <a:headEnd/>
            <a:tailEnd/>
          </a:ln>
        </p:spPr>
        <p:txBody>
          <a:bodyPr/>
          <a:lstStyle/>
          <a:p>
            <a:endParaRPr lang="en-US"/>
          </a:p>
        </p:txBody>
      </p:sp>
      <p:sp>
        <p:nvSpPr>
          <p:cNvPr id="30736" name="Line 229"/>
          <p:cNvSpPr>
            <a:spLocks noChangeShapeType="1"/>
          </p:cNvSpPr>
          <p:nvPr/>
        </p:nvSpPr>
        <p:spPr bwMode="auto">
          <a:xfrm>
            <a:off x="8534400" y="3443288"/>
            <a:ext cx="0" cy="485775"/>
          </a:xfrm>
          <a:prstGeom prst="line">
            <a:avLst/>
          </a:prstGeom>
          <a:noFill/>
          <a:ln w="9525">
            <a:noFill/>
            <a:round/>
            <a:headEnd/>
            <a:tailEnd/>
          </a:ln>
        </p:spPr>
        <p:txBody>
          <a:bodyPr/>
          <a:lstStyle/>
          <a:p>
            <a:endParaRPr lang="en-US"/>
          </a:p>
        </p:txBody>
      </p:sp>
      <p:sp>
        <p:nvSpPr>
          <p:cNvPr id="30737" name="Line 231"/>
          <p:cNvSpPr>
            <a:spLocks noChangeShapeType="1"/>
          </p:cNvSpPr>
          <p:nvPr/>
        </p:nvSpPr>
        <p:spPr bwMode="auto">
          <a:xfrm>
            <a:off x="1219200" y="3838575"/>
            <a:ext cx="0" cy="485775"/>
          </a:xfrm>
          <a:prstGeom prst="line">
            <a:avLst/>
          </a:prstGeom>
          <a:noFill/>
          <a:ln w="9525">
            <a:noFill/>
            <a:round/>
            <a:headEnd/>
            <a:tailEnd/>
          </a:ln>
        </p:spPr>
        <p:txBody>
          <a:bodyPr/>
          <a:lstStyle/>
          <a:p>
            <a:endParaRPr lang="en-US"/>
          </a:p>
        </p:txBody>
      </p:sp>
      <p:sp>
        <p:nvSpPr>
          <p:cNvPr id="30738" name="Line 237"/>
          <p:cNvSpPr>
            <a:spLocks noChangeShapeType="1"/>
          </p:cNvSpPr>
          <p:nvPr/>
        </p:nvSpPr>
        <p:spPr bwMode="auto">
          <a:xfrm>
            <a:off x="8534400" y="3929063"/>
            <a:ext cx="0" cy="485775"/>
          </a:xfrm>
          <a:prstGeom prst="line">
            <a:avLst/>
          </a:prstGeom>
          <a:noFill/>
          <a:ln w="9525">
            <a:noFill/>
            <a:round/>
            <a:headEnd/>
            <a:tailEnd/>
          </a:ln>
        </p:spPr>
        <p:txBody>
          <a:bodyPr/>
          <a:lstStyle/>
          <a:p>
            <a:endParaRPr lang="en-US"/>
          </a:p>
        </p:txBody>
      </p:sp>
      <p:sp>
        <p:nvSpPr>
          <p:cNvPr id="30739" name="Line 239"/>
          <p:cNvSpPr>
            <a:spLocks noChangeShapeType="1"/>
          </p:cNvSpPr>
          <p:nvPr/>
        </p:nvSpPr>
        <p:spPr bwMode="auto">
          <a:xfrm>
            <a:off x="3048000" y="5010150"/>
            <a:ext cx="1828800" cy="0"/>
          </a:xfrm>
          <a:prstGeom prst="line">
            <a:avLst/>
          </a:prstGeom>
          <a:noFill/>
          <a:ln w="9525">
            <a:noFill/>
            <a:round/>
            <a:headEnd/>
            <a:tailEnd/>
          </a:ln>
        </p:spPr>
        <p:txBody>
          <a:bodyPr/>
          <a:lstStyle/>
          <a:p>
            <a:endParaRPr lang="en-US"/>
          </a:p>
        </p:txBody>
      </p:sp>
      <p:sp>
        <p:nvSpPr>
          <p:cNvPr id="17654" name="Oval 246"/>
          <p:cNvSpPr>
            <a:spLocks noChangeArrowheads="1"/>
          </p:cNvSpPr>
          <p:nvPr/>
        </p:nvSpPr>
        <p:spPr bwMode="auto">
          <a:xfrm>
            <a:off x="6629400" y="990600"/>
            <a:ext cx="1534886" cy="1284514"/>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b="1" dirty="0">
                <a:solidFill>
                  <a:schemeClr val="bg1"/>
                </a:solidFill>
                <a:latin typeface="Comic Sans MS" pitchFamily="66" charset="0"/>
              </a:rPr>
              <a:t>PB </a:t>
            </a:r>
          </a:p>
          <a:p>
            <a:pPr algn="ctr">
              <a:defRPr/>
            </a:pPr>
            <a:r>
              <a:rPr lang="en-US" b="1" dirty="0" err="1" smtClean="0">
                <a:solidFill>
                  <a:schemeClr val="bg1"/>
                </a:solidFill>
                <a:latin typeface="Comic Sans MS" pitchFamily="66" charset="0"/>
              </a:rPr>
              <a:t>Snackers</a:t>
            </a:r>
            <a:r>
              <a:rPr lang="en-US" b="1" dirty="0" smtClean="0">
                <a:solidFill>
                  <a:schemeClr val="bg1"/>
                </a:solidFill>
                <a:latin typeface="Comic Sans MS" pitchFamily="66" charset="0"/>
              </a:rPr>
              <a:t>!</a:t>
            </a:r>
            <a:endParaRPr lang="en-US" b="1" dirty="0">
              <a:solidFill>
                <a:schemeClr val="bg1"/>
              </a:solidFill>
              <a:latin typeface="Comic Sans MS" pitchFamily="66" charset="0"/>
            </a:endParaRPr>
          </a:p>
        </p:txBody>
      </p:sp>
      <p:sp>
        <p:nvSpPr>
          <p:cNvPr id="17655" name="Oval 247"/>
          <p:cNvSpPr>
            <a:spLocks noChangeArrowheads="1"/>
          </p:cNvSpPr>
          <p:nvPr/>
        </p:nvSpPr>
        <p:spPr bwMode="auto">
          <a:xfrm>
            <a:off x="4680856" y="1052513"/>
            <a:ext cx="1620157" cy="1284514"/>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dirty="0" err="1" smtClean="0">
                <a:solidFill>
                  <a:schemeClr val="bg1"/>
                </a:solidFill>
                <a:latin typeface="Myriad Web Pro" pitchFamily="34" charset="0"/>
              </a:rPr>
              <a:t>Marjolaine</a:t>
            </a:r>
            <a:endParaRPr lang="en-US" b="1" dirty="0" smtClean="0">
              <a:solidFill>
                <a:schemeClr val="bg1"/>
              </a:solidFill>
              <a:latin typeface="Myriad Web Pro" pitchFamily="34" charset="0"/>
            </a:endParaRPr>
          </a:p>
          <a:p>
            <a:pPr algn="ctr">
              <a:defRPr/>
            </a:pPr>
            <a:r>
              <a:rPr lang="en-US" b="1" dirty="0" smtClean="0">
                <a:solidFill>
                  <a:schemeClr val="bg1"/>
                </a:solidFill>
                <a:latin typeface="Myriad Web Pro" pitchFamily="34" charset="0"/>
              </a:rPr>
              <a:t>Bakery</a:t>
            </a:r>
          </a:p>
        </p:txBody>
      </p:sp>
      <p:sp>
        <p:nvSpPr>
          <p:cNvPr id="17656" name="Oval 248"/>
          <p:cNvSpPr>
            <a:spLocks noChangeArrowheads="1"/>
          </p:cNvSpPr>
          <p:nvPr/>
        </p:nvSpPr>
        <p:spPr bwMode="auto">
          <a:xfrm>
            <a:off x="2895600" y="1066800"/>
            <a:ext cx="1534886" cy="1284514"/>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dirty="0" err="1" smtClean="0">
                <a:solidFill>
                  <a:schemeClr val="bg1"/>
                </a:solidFill>
                <a:latin typeface="Myriad Web Pro" pitchFamily="34" charset="0"/>
              </a:rPr>
              <a:t>Mazzicato</a:t>
            </a:r>
            <a:endParaRPr lang="en-US" b="1" dirty="0" smtClean="0">
              <a:solidFill>
                <a:schemeClr val="bg1"/>
              </a:solidFill>
              <a:latin typeface="Myriad Web Pro" pitchFamily="34" charset="0"/>
            </a:endParaRPr>
          </a:p>
          <a:p>
            <a:pPr algn="ctr">
              <a:defRPr/>
            </a:pPr>
            <a:r>
              <a:rPr lang="en-US" b="1" dirty="0" smtClean="0">
                <a:solidFill>
                  <a:schemeClr val="bg1"/>
                </a:solidFill>
                <a:latin typeface="Myriad Web Pro" pitchFamily="34" charset="0"/>
              </a:rPr>
              <a:t>Bakery</a:t>
            </a:r>
            <a:endParaRPr lang="en-US" b="1" dirty="0">
              <a:solidFill>
                <a:schemeClr val="bg1"/>
              </a:solidFill>
              <a:latin typeface="Myriad Web Pro" pitchFamily="34" charset="0"/>
            </a:endParaRPr>
          </a:p>
        </p:txBody>
      </p:sp>
      <p:sp>
        <p:nvSpPr>
          <p:cNvPr id="17658" name="AutoShape 250"/>
          <p:cNvSpPr>
            <a:spLocks noChangeArrowheads="1"/>
          </p:cNvSpPr>
          <p:nvPr/>
        </p:nvSpPr>
        <p:spPr bwMode="auto">
          <a:xfrm>
            <a:off x="381000" y="1281113"/>
            <a:ext cx="1905000" cy="9144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000" dirty="0">
                <a:solidFill>
                  <a:schemeClr val="bg1"/>
                </a:solidFill>
                <a:latin typeface="Comic Sans MS" pitchFamily="66" charset="0"/>
              </a:rPr>
              <a:t>Factors</a:t>
            </a:r>
          </a:p>
        </p:txBody>
      </p:sp>
      <p:sp>
        <p:nvSpPr>
          <p:cNvPr id="17659" name="Text Box 251"/>
          <p:cNvSpPr txBox="1">
            <a:spLocks noChangeArrowheads="1"/>
          </p:cNvSpPr>
          <p:nvPr/>
        </p:nvSpPr>
        <p:spPr bwMode="auto">
          <a:xfrm>
            <a:off x="2819400" y="2576513"/>
            <a:ext cx="1600200" cy="369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solidFill>
                  <a:schemeClr val="accent1">
                    <a:lumMod val="50000"/>
                  </a:schemeClr>
                </a:solidFill>
                <a:latin typeface="Georgia" pitchFamily="18" charset="0"/>
              </a:rPr>
              <a:t>Expensive</a:t>
            </a:r>
          </a:p>
        </p:txBody>
      </p:sp>
      <p:sp>
        <p:nvSpPr>
          <p:cNvPr id="18467" name="AutoShape 252"/>
          <p:cNvSpPr>
            <a:spLocks noChangeArrowheads="1"/>
          </p:cNvSpPr>
          <p:nvPr/>
        </p:nvSpPr>
        <p:spPr bwMode="auto">
          <a:xfrm>
            <a:off x="304800" y="3124200"/>
            <a:ext cx="2057400" cy="6858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US" dirty="0">
                <a:solidFill>
                  <a:schemeClr val="bg1"/>
                </a:solidFill>
                <a:latin typeface="Comic Sans MS" pitchFamily="66" charset="0"/>
              </a:rPr>
              <a:t>Quality of </a:t>
            </a:r>
          </a:p>
          <a:p>
            <a:pPr algn="ctr">
              <a:defRPr/>
            </a:pPr>
            <a:r>
              <a:rPr lang="en-US" dirty="0">
                <a:solidFill>
                  <a:schemeClr val="bg1"/>
                </a:solidFill>
                <a:latin typeface="Comic Sans MS" pitchFamily="66" charset="0"/>
              </a:rPr>
              <a:t>Product/Service</a:t>
            </a:r>
          </a:p>
        </p:txBody>
      </p:sp>
      <p:sp>
        <p:nvSpPr>
          <p:cNvPr id="18468" name="AutoShape 254"/>
          <p:cNvSpPr>
            <a:spLocks noChangeArrowheads="1"/>
          </p:cNvSpPr>
          <p:nvPr/>
        </p:nvSpPr>
        <p:spPr bwMode="auto">
          <a:xfrm>
            <a:off x="342900" y="2424113"/>
            <a:ext cx="2019300" cy="5334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US" dirty="0">
                <a:solidFill>
                  <a:schemeClr val="bg1"/>
                </a:solidFill>
                <a:latin typeface="Comic Sans MS" pitchFamily="66" charset="0"/>
              </a:rPr>
              <a:t>Price</a:t>
            </a:r>
          </a:p>
        </p:txBody>
      </p:sp>
      <p:sp>
        <p:nvSpPr>
          <p:cNvPr id="18469" name="AutoShape 255"/>
          <p:cNvSpPr>
            <a:spLocks noChangeArrowheads="1"/>
          </p:cNvSpPr>
          <p:nvPr/>
        </p:nvSpPr>
        <p:spPr bwMode="auto">
          <a:xfrm>
            <a:off x="304800" y="3948113"/>
            <a:ext cx="2057400" cy="5334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US" dirty="0">
                <a:solidFill>
                  <a:schemeClr val="bg1"/>
                </a:solidFill>
                <a:latin typeface="Comic Sans MS" pitchFamily="66" charset="0"/>
              </a:rPr>
              <a:t>Location</a:t>
            </a:r>
          </a:p>
        </p:txBody>
      </p:sp>
      <p:sp>
        <p:nvSpPr>
          <p:cNvPr id="18470" name="AutoShape 256"/>
          <p:cNvSpPr>
            <a:spLocks noChangeArrowheads="1"/>
          </p:cNvSpPr>
          <p:nvPr/>
        </p:nvSpPr>
        <p:spPr bwMode="auto">
          <a:xfrm>
            <a:off x="304800" y="4710113"/>
            <a:ext cx="2057400" cy="5334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US" dirty="0">
                <a:solidFill>
                  <a:schemeClr val="bg1"/>
                </a:solidFill>
                <a:latin typeface="Comic Sans MS" pitchFamily="66" charset="0"/>
              </a:rPr>
              <a:t>Reputation/Brands</a:t>
            </a:r>
          </a:p>
        </p:txBody>
      </p:sp>
      <p:sp>
        <p:nvSpPr>
          <p:cNvPr id="18471" name="AutoShape 257"/>
          <p:cNvSpPr>
            <a:spLocks noChangeArrowheads="1"/>
          </p:cNvSpPr>
          <p:nvPr/>
        </p:nvSpPr>
        <p:spPr bwMode="auto">
          <a:xfrm>
            <a:off x="304800" y="5395913"/>
            <a:ext cx="2057400" cy="5334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US" dirty="0">
                <a:solidFill>
                  <a:schemeClr val="bg1"/>
                </a:solidFill>
                <a:latin typeface="Comic Sans MS" pitchFamily="66" charset="0"/>
              </a:rPr>
              <a:t>Unique Factors/</a:t>
            </a:r>
          </a:p>
          <a:p>
            <a:pPr algn="ctr">
              <a:defRPr/>
            </a:pPr>
            <a:r>
              <a:rPr lang="en-US" dirty="0">
                <a:solidFill>
                  <a:schemeClr val="bg1"/>
                </a:solidFill>
                <a:latin typeface="Comic Sans MS" pitchFamily="66" charset="0"/>
              </a:rPr>
              <a:t>Knowledge</a:t>
            </a:r>
          </a:p>
        </p:txBody>
      </p:sp>
      <p:sp>
        <p:nvSpPr>
          <p:cNvPr id="30758" name="Text Box 261"/>
          <p:cNvSpPr txBox="1">
            <a:spLocks noChangeArrowheads="1"/>
          </p:cNvSpPr>
          <p:nvPr/>
        </p:nvSpPr>
        <p:spPr bwMode="auto">
          <a:xfrm>
            <a:off x="2971800" y="5472113"/>
            <a:ext cx="1295400" cy="366712"/>
          </a:xfrm>
          <a:prstGeom prst="rect">
            <a:avLst/>
          </a:prstGeom>
          <a:noFill/>
          <a:ln w="9525">
            <a:noFill/>
            <a:miter lim="800000"/>
            <a:headEnd/>
            <a:tailEnd/>
          </a:ln>
        </p:spPr>
        <p:txBody>
          <a:bodyPr>
            <a:spAutoFit/>
          </a:bodyPr>
          <a:lstStyle/>
          <a:p>
            <a:pPr>
              <a:spcBef>
                <a:spcPct val="50000"/>
              </a:spcBef>
            </a:pPr>
            <a:endParaRPr lang="en-US"/>
          </a:p>
        </p:txBody>
      </p:sp>
      <p:sp>
        <p:nvSpPr>
          <p:cNvPr id="17681" name="Text Box 273"/>
          <p:cNvSpPr txBox="1">
            <a:spLocks noChangeArrowheads="1"/>
          </p:cNvSpPr>
          <p:nvPr/>
        </p:nvSpPr>
        <p:spPr bwMode="auto">
          <a:xfrm>
            <a:off x="4724400" y="2576513"/>
            <a:ext cx="1600200" cy="369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Expensive</a:t>
            </a:r>
            <a:endParaRPr lang="en-US" dirty="0">
              <a:solidFill>
                <a:schemeClr val="accent1">
                  <a:lumMod val="50000"/>
                </a:schemeClr>
              </a:solidFill>
              <a:latin typeface="Georgia" pitchFamily="18" charset="0"/>
            </a:endParaRPr>
          </a:p>
        </p:txBody>
      </p:sp>
      <p:sp>
        <p:nvSpPr>
          <p:cNvPr id="17682" name="Text Box 274"/>
          <p:cNvSpPr txBox="1">
            <a:spLocks noChangeArrowheads="1"/>
          </p:cNvSpPr>
          <p:nvPr/>
        </p:nvSpPr>
        <p:spPr bwMode="auto">
          <a:xfrm>
            <a:off x="6629400" y="2576513"/>
            <a:ext cx="1600200" cy="3698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dirty="0">
                <a:solidFill>
                  <a:schemeClr val="accent6">
                    <a:lumMod val="50000"/>
                  </a:schemeClr>
                </a:solidFill>
                <a:latin typeface="Comic Sans MS" pitchFamily="66" charset="0"/>
              </a:rPr>
              <a:t>Affordable</a:t>
            </a:r>
          </a:p>
        </p:txBody>
      </p:sp>
      <p:sp>
        <p:nvSpPr>
          <p:cNvPr id="17683" name="Text Box 275"/>
          <p:cNvSpPr txBox="1">
            <a:spLocks noChangeArrowheads="1"/>
          </p:cNvSpPr>
          <p:nvPr/>
        </p:nvSpPr>
        <p:spPr bwMode="auto">
          <a:xfrm>
            <a:off x="2819400" y="3338513"/>
            <a:ext cx="1600200" cy="369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solidFill>
                  <a:schemeClr val="accent1">
                    <a:lumMod val="50000"/>
                  </a:schemeClr>
                </a:solidFill>
                <a:latin typeface="Georgia" pitchFamily="18" charset="0"/>
              </a:rPr>
              <a:t>Excellent</a:t>
            </a:r>
          </a:p>
        </p:txBody>
      </p:sp>
      <p:sp>
        <p:nvSpPr>
          <p:cNvPr id="17684" name="Text Box 276"/>
          <p:cNvSpPr txBox="1">
            <a:spLocks noChangeArrowheads="1"/>
          </p:cNvSpPr>
          <p:nvPr/>
        </p:nvSpPr>
        <p:spPr bwMode="auto">
          <a:xfrm>
            <a:off x="4724400" y="3338513"/>
            <a:ext cx="1600200" cy="369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solidFill>
                  <a:schemeClr val="accent1">
                    <a:lumMod val="50000"/>
                  </a:schemeClr>
                </a:solidFill>
                <a:latin typeface="Georgia" pitchFamily="18" charset="0"/>
              </a:rPr>
              <a:t>Good</a:t>
            </a:r>
          </a:p>
        </p:txBody>
      </p:sp>
      <p:sp>
        <p:nvSpPr>
          <p:cNvPr id="17685" name="Text Box 277"/>
          <p:cNvSpPr txBox="1">
            <a:spLocks noChangeArrowheads="1"/>
          </p:cNvSpPr>
          <p:nvPr/>
        </p:nvSpPr>
        <p:spPr bwMode="auto">
          <a:xfrm>
            <a:off x="6629400" y="3338513"/>
            <a:ext cx="1600200" cy="3698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dirty="0">
                <a:solidFill>
                  <a:schemeClr val="accent6">
                    <a:lumMod val="50000"/>
                  </a:schemeClr>
                </a:solidFill>
                <a:latin typeface="Comic Sans MS" pitchFamily="66" charset="0"/>
              </a:rPr>
              <a:t>Excellent</a:t>
            </a:r>
          </a:p>
        </p:txBody>
      </p:sp>
      <p:sp>
        <p:nvSpPr>
          <p:cNvPr id="17686" name="Text Box 278"/>
          <p:cNvSpPr txBox="1">
            <a:spLocks noChangeArrowheads="1"/>
          </p:cNvSpPr>
          <p:nvPr/>
        </p:nvSpPr>
        <p:spPr bwMode="auto">
          <a:xfrm>
            <a:off x="2819400" y="5472113"/>
            <a:ext cx="1600200" cy="6463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Italian pastries</a:t>
            </a:r>
            <a:endParaRPr lang="en-US" dirty="0">
              <a:solidFill>
                <a:schemeClr val="accent1">
                  <a:lumMod val="50000"/>
                </a:schemeClr>
              </a:solidFill>
              <a:latin typeface="Georgia" pitchFamily="18" charset="0"/>
            </a:endParaRPr>
          </a:p>
        </p:txBody>
      </p:sp>
      <p:sp>
        <p:nvSpPr>
          <p:cNvPr id="17687" name="Text Box 279"/>
          <p:cNvSpPr txBox="1">
            <a:spLocks noChangeArrowheads="1"/>
          </p:cNvSpPr>
          <p:nvPr/>
        </p:nvSpPr>
        <p:spPr bwMode="auto">
          <a:xfrm>
            <a:off x="4724400" y="5472113"/>
            <a:ext cx="1600200" cy="6463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Italian cookies</a:t>
            </a:r>
            <a:endParaRPr lang="en-US" dirty="0">
              <a:solidFill>
                <a:schemeClr val="accent1">
                  <a:lumMod val="50000"/>
                </a:schemeClr>
              </a:solidFill>
              <a:latin typeface="Georgia" pitchFamily="18" charset="0"/>
            </a:endParaRPr>
          </a:p>
        </p:txBody>
      </p:sp>
      <p:sp>
        <p:nvSpPr>
          <p:cNvPr id="17688" name="Text Box 280"/>
          <p:cNvSpPr txBox="1">
            <a:spLocks noChangeArrowheads="1"/>
          </p:cNvSpPr>
          <p:nvPr/>
        </p:nvSpPr>
        <p:spPr bwMode="auto">
          <a:xfrm>
            <a:off x="6629400" y="5472113"/>
            <a:ext cx="1600200" cy="92333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solidFill>
                  <a:schemeClr val="accent6">
                    <a:lumMod val="50000"/>
                  </a:schemeClr>
                </a:solidFill>
                <a:latin typeface="Comic Sans MS" pitchFamily="66" charset="0"/>
                <a:cs typeface="Arial" charset="0"/>
              </a:rPr>
              <a:t>Recipes can be customized</a:t>
            </a:r>
            <a:endParaRPr lang="en-US" dirty="0">
              <a:solidFill>
                <a:schemeClr val="accent6">
                  <a:lumMod val="50000"/>
                </a:schemeClr>
              </a:solidFill>
              <a:latin typeface="Comic Sans MS" pitchFamily="66" charset="0"/>
              <a:cs typeface="Arial" charset="0"/>
            </a:endParaRPr>
          </a:p>
        </p:txBody>
      </p:sp>
      <p:sp>
        <p:nvSpPr>
          <p:cNvPr id="17689" name="Text Box 281"/>
          <p:cNvSpPr txBox="1">
            <a:spLocks noChangeArrowheads="1"/>
          </p:cNvSpPr>
          <p:nvPr/>
        </p:nvSpPr>
        <p:spPr bwMode="auto">
          <a:xfrm>
            <a:off x="2819400" y="4024313"/>
            <a:ext cx="1600200"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Connecticut</a:t>
            </a:r>
            <a:endParaRPr lang="en-US" dirty="0">
              <a:solidFill>
                <a:schemeClr val="accent1">
                  <a:lumMod val="50000"/>
                </a:schemeClr>
              </a:solidFill>
              <a:latin typeface="Georgia" pitchFamily="18" charset="0"/>
            </a:endParaRPr>
          </a:p>
        </p:txBody>
      </p:sp>
      <p:sp>
        <p:nvSpPr>
          <p:cNvPr id="17690" name="Text Box 282"/>
          <p:cNvSpPr txBox="1">
            <a:spLocks noChangeArrowheads="1"/>
          </p:cNvSpPr>
          <p:nvPr/>
        </p:nvSpPr>
        <p:spPr bwMode="auto">
          <a:xfrm>
            <a:off x="4724400" y="4024313"/>
            <a:ext cx="1600200"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Connecticut</a:t>
            </a:r>
            <a:endParaRPr lang="en-US" dirty="0">
              <a:solidFill>
                <a:schemeClr val="accent1">
                  <a:lumMod val="50000"/>
                </a:schemeClr>
              </a:solidFill>
              <a:latin typeface="Georgia" pitchFamily="18" charset="0"/>
            </a:endParaRPr>
          </a:p>
        </p:txBody>
      </p:sp>
      <p:sp>
        <p:nvSpPr>
          <p:cNvPr id="17691" name="Text Box 283"/>
          <p:cNvSpPr txBox="1">
            <a:spLocks noChangeArrowheads="1"/>
          </p:cNvSpPr>
          <p:nvPr/>
        </p:nvSpPr>
        <p:spPr bwMode="auto">
          <a:xfrm>
            <a:off x="6629400" y="4024313"/>
            <a:ext cx="1600200" cy="36933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dirty="0" smtClean="0">
                <a:solidFill>
                  <a:schemeClr val="accent6">
                    <a:lumMod val="50000"/>
                  </a:schemeClr>
                </a:solidFill>
                <a:latin typeface="Comic Sans MS" pitchFamily="66" charset="0"/>
              </a:rPr>
              <a:t>Connecticut</a:t>
            </a:r>
          </a:p>
        </p:txBody>
      </p:sp>
      <p:sp>
        <p:nvSpPr>
          <p:cNvPr id="17692" name="Text Box 284"/>
          <p:cNvSpPr txBox="1">
            <a:spLocks noChangeArrowheads="1"/>
          </p:cNvSpPr>
          <p:nvPr/>
        </p:nvSpPr>
        <p:spPr bwMode="auto">
          <a:xfrm>
            <a:off x="2819400" y="4786313"/>
            <a:ext cx="1600200" cy="369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solidFill>
                  <a:schemeClr val="accent1">
                    <a:lumMod val="50000"/>
                  </a:schemeClr>
                </a:solidFill>
                <a:latin typeface="Georgia" pitchFamily="18" charset="0"/>
              </a:rPr>
              <a:t>Good</a:t>
            </a:r>
          </a:p>
        </p:txBody>
      </p:sp>
      <p:sp>
        <p:nvSpPr>
          <p:cNvPr id="17693" name="Text Box 285"/>
          <p:cNvSpPr txBox="1">
            <a:spLocks noChangeArrowheads="1"/>
          </p:cNvSpPr>
          <p:nvPr/>
        </p:nvSpPr>
        <p:spPr bwMode="auto">
          <a:xfrm>
            <a:off x="4724400" y="4786313"/>
            <a:ext cx="1600200" cy="369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dirty="0">
                <a:solidFill>
                  <a:schemeClr val="accent1">
                    <a:lumMod val="50000"/>
                  </a:schemeClr>
                </a:solidFill>
                <a:latin typeface="Georgia" pitchFamily="18" charset="0"/>
              </a:rPr>
              <a:t>Good</a:t>
            </a:r>
          </a:p>
        </p:txBody>
      </p:sp>
      <p:sp>
        <p:nvSpPr>
          <p:cNvPr id="17694" name="Text Box 286"/>
          <p:cNvSpPr txBox="1">
            <a:spLocks noChangeArrowheads="1"/>
          </p:cNvSpPr>
          <p:nvPr/>
        </p:nvSpPr>
        <p:spPr bwMode="auto">
          <a:xfrm>
            <a:off x="6629400" y="4786313"/>
            <a:ext cx="1600200" cy="3698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dirty="0">
                <a:solidFill>
                  <a:schemeClr val="accent6">
                    <a:lumMod val="50000"/>
                  </a:schemeClr>
                </a:solidFill>
                <a:latin typeface="Comic Sans MS" pitchFamily="66" charset="0"/>
              </a:rPr>
              <a:t>Excellent</a:t>
            </a:r>
          </a:p>
        </p:txBody>
      </p:sp>
      <p:pic>
        <p:nvPicPr>
          <p:cNvPr id="30773" name="Picture 13" descr="NFTE_SmallTagLock_PantoneC.eps"/>
          <p:cNvPicPr>
            <a:picLocks noChangeAspect="1"/>
          </p:cNvPicPr>
          <p:nvPr/>
        </p:nvPicPr>
        <p:blipFill>
          <a:blip r:embed="rId3" cstate="print"/>
          <a:srcRect/>
          <a:stretch>
            <a:fillRect/>
          </a:stretch>
        </p:blipFill>
        <p:spPr bwMode="auto">
          <a:xfrm>
            <a:off x="33338" y="6080125"/>
            <a:ext cx="1490662" cy="744538"/>
          </a:xfrm>
          <a:prstGeom prst="rect">
            <a:avLst/>
          </a:prstGeom>
          <a:noFill/>
          <a:ln w="9525">
            <a:noFill/>
            <a:miter lim="800000"/>
            <a:headEnd/>
            <a:tailEnd/>
          </a:ln>
        </p:spPr>
      </p:pic>
      <p:sp>
        <p:nvSpPr>
          <p:cNvPr id="49" name="Slide Number Placeholder 48"/>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8</a:t>
            </a:fld>
            <a:endParaRPr lang="en-US" dirty="0"/>
          </a:p>
        </p:txBody>
      </p:sp>
      <p:pic>
        <p:nvPicPr>
          <p:cNvPr id="51" name="Picture 1" descr="Untitled"/>
          <p:cNvPicPr>
            <a:picLocks noChangeAspect="1" noChangeArrowheads="1"/>
          </p:cNvPicPr>
          <p:nvPr/>
        </p:nvPicPr>
        <p:blipFill>
          <a:blip r:embed="rId4" cstate="print"/>
          <a:srcRect/>
          <a:stretch>
            <a:fillRect/>
          </a:stretch>
        </p:blipFill>
        <p:spPr bwMode="auto">
          <a:xfrm>
            <a:off x="7543800" y="57912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28600"/>
            <a:ext cx="8305800" cy="990600"/>
          </a:xfrm>
        </p:spPr>
        <p:txBody>
          <a:bodyPr/>
          <a:lstStyle/>
          <a:p>
            <a:pPr eaLnBrk="1" hangingPunct="1"/>
            <a:r>
              <a:rPr sz="4400" dirty="0" smtClean="0">
                <a:ln>
                  <a:noFill/>
                </a:ln>
                <a:solidFill>
                  <a:schemeClr val="accent6">
                    <a:lumMod val="50000"/>
                  </a:schemeClr>
                </a:solidFill>
                <a:latin typeface="Comic Sans MS" pitchFamily="66" charset="0"/>
                <a:ea typeface="ＭＳ Ｐゴシック"/>
              </a:rPr>
              <a:t>Marketing Mix </a:t>
            </a:r>
          </a:p>
        </p:txBody>
      </p:sp>
      <p:pic>
        <p:nvPicPr>
          <p:cNvPr id="32770" name="Picture 9" descr="NFTE_SmallTagLock_PantoneC.eps"/>
          <p:cNvPicPr>
            <a:picLocks noChangeAspect="1"/>
          </p:cNvPicPr>
          <p:nvPr/>
        </p:nvPicPr>
        <p:blipFill>
          <a:blip r:embed="rId3" cstate="print"/>
          <a:srcRect/>
          <a:stretch>
            <a:fillRect/>
          </a:stretch>
        </p:blipFill>
        <p:spPr bwMode="auto">
          <a:xfrm>
            <a:off x="33338" y="6002338"/>
            <a:ext cx="1643062" cy="822325"/>
          </a:xfrm>
          <a:prstGeom prst="rect">
            <a:avLst/>
          </a:prstGeom>
          <a:noFill/>
          <a:ln w="9525">
            <a:noFill/>
            <a:miter lim="800000"/>
            <a:headEnd/>
            <a:tailEnd/>
          </a:ln>
        </p:spPr>
      </p:pic>
      <p:graphicFrame>
        <p:nvGraphicFramePr>
          <p:cNvPr id="13" name="Diagram 12"/>
          <p:cNvGraphicFramePr/>
          <p:nvPr/>
        </p:nvGraphicFramePr>
        <p:xfrm>
          <a:off x="228600" y="1219200"/>
          <a:ext cx="8686800" cy="4669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Connector 5"/>
          <p:cNvCxnSpPr/>
          <p:nvPr/>
        </p:nvCxnSpPr>
        <p:spPr>
          <a:xfrm flipV="1">
            <a:off x="990600" y="2906713"/>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4572000" y="2873375"/>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8164513" y="2895600"/>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6400800" y="3940175"/>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2720975" y="3940175"/>
            <a:ext cx="0" cy="304800"/>
          </a:xfrm>
          <a:prstGeom prst="line">
            <a:avLst/>
          </a:prstGeom>
        </p:spPr>
        <p:style>
          <a:lnRef idx="3">
            <a:schemeClr val="accent2"/>
          </a:lnRef>
          <a:fillRef idx="0">
            <a:schemeClr val="accent2"/>
          </a:fillRef>
          <a:effectRef idx="2">
            <a:schemeClr val="accent2"/>
          </a:effectRef>
          <a:fontRef idx="minor">
            <a:schemeClr val="tx1"/>
          </a:fontRef>
        </p:style>
      </p:cxnSp>
      <p:sp>
        <p:nvSpPr>
          <p:cNvPr id="3" name="Rounded Rectangle 2"/>
          <p:cNvSpPr/>
          <p:nvPr/>
        </p:nvSpPr>
        <p:spPr>
          <a:xfrm>
            <a:off x="228600" y="1371600"/>
            <a:ext cx="2438400" cy="1524000"/>
          </a:xfrm>
          <a:prstGeom prst="roundRect">
            <a:avLst/>
          </a:prstGeom>
        </p:spPr>
        <p:style>
          <a:lnRef idx="2">
            <a:schemeClr val="accent6"/>
          </a:lnRef>
          <a:fillRef idx="1">
            <a:schemeClr val="lt1"/>
          </a:fillRef>
          <a:effectRef idx="0">
            <a:schemeClr val="accent6"/>
          </a:effectRef>
          <a:fontRef idx="minor">
            <a:schemeClr val="dk1"/>
          </a:fontRef>
        </p:style>
        <p:txBody>
          <a:bodyPr/>
          <a:lstStyle/>
          <a:p>
            <a:pPr>
              <a:defRPr/>
            </a:pPr>
            <a:r>
              <a:rPr lang="en-US" dirty="0" smtClean="0">
                <a:solidFill>
                  <a:schemeClr val="accent6">
                    <a:lumMod val="50000"/>
                  </a:schemeClr>
                </a:solidFill>
                <a:latin typeface="Comic Sans MS" pitchFamily="66" charset="0"/>
              </a:rPr>
              <a:t>Males and Females</a:t>
            </a:r>
          </a:p>
          <a:p>
            <a:pPr>
              <a:defRPr/>
            </a:pPr>
            <a:r>
              <a:rPr lang="en-US" dirty="0" smtClean="0">
                <a:solidFill>
                  <a:schemeClr val="accent6">
                    <a:lumMod val="50000"/>
                  </a:schemeClr>
                </a:solidFill>
                <a:latin typeface="Comic Sans MS" pitchFamily="66" charset="0"/>
              </a:rPr>
              <a:t>Ages 5 – 40 </a:t>
            </a:r>
            <a:endParaRPr lang="en-US" dirty="0">
              <a:solidFill>
                <a:schemeClr val="accent6">
                  <a:lumMod val="50000"/>
                </a:schemeClr>
              </a:solidFill>
              <a:latin typeface="Comic Sans MS" pitchFamily="66" charset="0"/>
            </a:endParaRPr>
          </a:p>
        </p:txBody>
      </p:sp>
      <p:sp>
        <p:nvSpPr>
          <p:cNvPr id="15" name="Rounded Rectangle 14"/>
          <p:cNvSpPr/>
          <p:nvPr/>
        </p:nvSpPr>
        <p:spPr>
          <a:xfrm>
            <a:off x="6519863" y="1360488"/>
            <a:ext cx="2438400" cy="1524000"/>
          </a:xfrm>
          <a:prstGeom prst="roundRect">
            <a:avLst/>
          </a:prstGeom>
        </p:spPr>
        <p:style>
          <a:lnRef idx="2">
            <a:schemeClr val="accent6"/>
          </a:lnRef>
          <a:fillRef idx="1">
            <a:schemeClr val="lt1"/>
          </a:fillRef>
          <a:effectRef idx="0">
            <a:schemeClr val="accent6"/>
          </a:effectRef>
          <a:fontRef idx="minor">
            <a:schemeClr val="dk1"/>
          </a:fontRef>
        </p:style>
        <p:txBody>
          <a:bodyPr/>
          <a:lstStyle/>
          <a:p>
            <a:pPr>
              <a:buFont typeface="Arial" pitchFamily="34" charset="0"/>
              <a:buChar char="•"/>
              <a:defRPr/>
            </a:pPr>
            <a:r>
              <a:rPr lang="en-US" dirty="0">
                <a:solidFill>
                  <a:schemeClr val="accent6">
                    <a:lumMod val="50000"/>
                  </a:schemeClr>
                </a:solidFill>
                <a:latin typeface="Comic Sans MS" pitchFamily="66" charset="0"/>
              </a:rPr>
              <a:t>Word of mouth</a:t>
            </a:r>
          </a:p>
          <a:p>
            <a:pPr>
              <a:buFont typeface="Arial" pitchFamily="34" charset="0"/>
              <a:buChar char="•"/>
              <a:defRPr/>
            </a:pPr>
            <a:r>
              <a:rPr lang="en-US" dirty="0">
                <a:solidFill>
                  <a:schemeClr val="accent6">
                    <a:lumMod val="50000"/>
                  </a:schemeClr>
                </a:solidFill>
                <a:latin typeface="Comic Sans MS" pitchFamily="66" charset="0"/>
              </a:rPr>
              <a:t>Business cards</a:t>
            </a:r>
          </a:p>
          <a:p>
            <a:pPr>
              <a:buFont typeface="Arial" pitchFamily="34" charset="0"/>
              <a:buChar char="•"/>
              <a:defRPr/>
            </a:pPr>
            <a:r>
              <a:rPr lang="en-US" dirty="0">
                <a:solidFill>
                  <a:schemeClr val="accent6">
                    <a:lumMod val="50000"/>
                  </a:schemeClr>
                </a:solidFill>
                <a:latin typeface="Comic Sans MS" pitchFamily="66" charset="0"/>
              </a:rPr>
              <a:t>Social </a:t>
            </a:r>
            <a:r>
              <a:rPr lang="en-US" dirty="0" smtClean="0">
                <a:solidFill>
                  <a:schemeClr val="accent6">
                    <a:lumMod val="50000"/>
                  </a:schemeClr>
                </a:solidFill>
                <a:latin typeface="Comic Sans MS" pitchFamily="66" charset="0"/>
              </a:rPr>
              <a:t>networking</a:t>
            </a:r>
          </a:p>
          <a:p>
            <a:pPr>
              <a:buFont typeface="Arial" pitchFamily="34" charset="0"/>
              <a:buChar char="•"/>
              <a:defRPr/>
            </a:pPr>
            <a:r>
              <a:rPr lang="en-US" dirty="0" smtClean="0">
                <a:solidFill>
                  <a:schemeClr val="accent6">
                    <a:lumMod val="50000"/>
                  </a:schemeClr>
                </a:solidFill>
                <a:latin typeface="Comic Sans MS" pitchFamily="66" charset="0"/>
              </a:rPr>
              <a:t>Brochures</a:t>
            </a:r>
            <a:endParaRPr lang="en-US" dirty="0">
              <a:solidFill>
                <a:schemeClr val="accent6">
                  <a:lumMod val="50000"/>
                </a:schemeClr>
              </a:solidFill>
              <a:latin typeface="Comic Sans MS" pitchFamily="66" charset="0"/>
            </a:endParaRPr>
          </a:p>
        </p:txBody>
      </p:sp>
      <p:sp>
        <p:nvSpPr>
          <p:cNvPr id="16" name="Rounded Rectangle 15"/>
          <p:cNvSpPr/>
          <p:nvPr/>
        </p:nvSpPr>
        <p:spPr>
          <a:xfrm>
            <a:off x="3341688" y="1349375"/>
            <a:ext cx="2438400" cy="1524000"/>
          </a:xfrm>
          <a:prstGeom prst="roundRect">
            <a:avLst/>
          </a:prstGeom>
        </p:spPr>
        <p:style>
          <a:lnRef idx="2">
            <a:schemeClr val="accent6"/>
          </a:lnRef>
          <a:fillRef idx="1">
            <a:schemeClr val="lt1"/>
          </a:fillRef>
          <a:effectRef idx="0">
            <a:schemeClr val="accent6"/>
          </a:effectRef>
          <a:fontRef idx="minor">
            <a:schemeClr val="dk1"/>
          </a:fontRef>
        </p:style>
        <p:txBody>
          <a:bodyPr/>
          <a:lstStyle/>
          <a:p>
            <a:pPr>
              <a:defRPr/>
            </a:pPr>
            <a:r>
              <a:rPr lang="en-US" dirty="0" smtClean="0">
                <a:solidFill>
                  <a:schemeClr val="accent6">
                    <a:lumMod val="50000"/>
                  </a:schemeClr>
                </a:solidFill>
                <a:latin typeface="Comic Sans MS" pitchFamily="66" charset="0"/>
              </a:rPr>
              <a:t>Hartford County</a:t>
            </a:r>
          </a:p>
          <a:p>
            <a:pPr>
              <a:defRPr/>
            </a:pPr>
            <a:r>
              <a:rPr lang="en-US" dirty="0" smtClean="0">
                <a:solidFill>
                  <a:schemeClr val="accent6">
                    <a:lumMod val="50000"/>
                  </a:schemeClr>
                </a:solidFill>
                <a:latin typeface="Comic Sans MS" pitchFamily="66" charset="0"/>
              </a:rPr>
              <a:t>&amp; online</a:t>
            </a:r>
            <a:endParaRPr lang="en-US" dirty="0">
              <a:solidFill>
                <a:schemeClr val="accent6">
                  <a:lumMod val="50000"/>
                </a:schemeClr>
              </a:solidFill>
              <a:latin typeface="Comic Sans MS" pitchFamily="66" charset="0"/>
            </a:endParaRPr>
          </a:p>
        </p:txBody>
      </p:sp>
      <p:sp>
        <p:nvSpPr>
          <p:cNvPr id="17" name="Rounded Rectangle 16"/>
          <p:cNvSpPr/>
          <p:nvPr/>
        </p:nvSpPr>
        <p:spPr>
          <a:xfrm>
            <a:off x="1501775" y="4256088"/>
            <a:ext cx="2438400" cy="1524000"/>
          </a:xfrm>
          <a:prstGeom prst="roundRect">
            <a:avLst/>
          </a:prstGeom>
        </p:spPr>
        <p:style>
          <a:lnRef idx="2">
            <a:schemeClr val="accent6"/>
          </a:lnRef>
          <a:fillRef idx="1">
            <a:schemeClr val="lt1"/>
          </a:fillRef>
          <a:effectRef idx="0">
            <a:schemeClr val="accent6"/>
          </a:effectRef>
          <a:fontRef idx="minor">
            <a:schemeClr val="dk1"/>
          </a:fontRef>
        </p:style>
        <p:txBody>
          <a:bodyPr/>
          <a:lstStyle/>
          <a:p>
            <a:pPr>
              <a:defRPr/>
            </a:pPr>
            <a:r>
              <a:rPr lang="en-US" dirty="0" smtClean="0">
                <a:solidFill>
                  <a:schemeClr val="accent6">
                    <a:lumMod val="50000"/>
                  </a:schemeClr>
                </a:solidFill>
                <a:latin typeface="Comic Sans MS" pitchFamily="66" charset="0"/>
              </a:rPr>
              <a:t>Customizable peanut butter based desserts</a:t>
            </a:r>
            <a:endParaRPr lang="en-US" dirty="0">
              <a:solidFill>
                <a:schemeClr val="accent6">
                  <a:lumMod val="50000"/>
                </a:schemeClr>
              </a:solidFill>
              <a:latin typeface="Comic Sans MS" pitchFamily="66" charset="0"/>
            </a:endParaRPr>
          </a:p>
        </p:txBody>
      </p:sp>
      <p:sp>
        <p:nvSpPr>
          <p:cNvPr id="18" name="Rounded Rectangle 17"/>
          <p:cNvSpPr/>
          <p:nvPr/>
        </p:nvSpPr>
        <p:spPr>
          <a:xfrm>
            <a:off x="5291138" y="4256088"/>
            <a:ext cx="2438400" cy="1524000"/>
          </a:xfrm>
          <a:prstGeom prst="roundRect">
            <a:avLst/>
          </a:prstGeom>
        </p:spPr>
        <p:style>
          <a:lnRef idx="2">
            <a:schemeClr val="accent6"/>
          </a:lnRef>
          <a:fillRef idx="1">
            <a:schemeClr val="lt1"/>
          </a:fillRef>
          <a:effectRef idx="0">
            <a:schemeClr val="accent6"/>
          </a:effectRef>
          <a:fontRef idx="minor">
            <a:schemeClr val="dk1"/>
          </a:fontRef>
        </p:style>
        <p:txBody>
          <a:bodyPr/>
          <a:lstStyle/>
          <a:p>
            <a:pPr>
              <a:defRPr/>
            </a:pPr>
            <a:r>
              <a:rPr lang="en-US" dirty="0">
                <a:solidFill>
                  <a:schemeClr val="accent6">
                    <a:lumMod val="50000"/>
                  </a:schemeClr>
                </a:solidFill>
                <a:latin typeface="Comic Sans MS" pitchFamily="66" charset="0"/>
              </a:rPr>
              <a:t>Affordable: </a:t>
            </a:r>
            <a:r>
              <a:rPr lang="en-US" dirty="0" smtClean="0">
                <a:solidFill>
                  <a:schemeClr val="accent6">
                    <a:lumMod val="50000"/>
                  </a:schemeClr>
                </a:solidFill>
                <a:latin typeface="Comic Sans MS" pitchFamily="66" charset="0"/>
              </a:rPr>
              <a:t>$2.00</a:t>
            </a:r>
            <a:r>
              <a:rPr lang="en-US" dirty="0">
                <a:solidFill>
                  <a:schemeClr val="accent6">
                    <a:lumMod val="50000"/>
                  </a:schemeClr>
                </a:solidFill>
                <a:latin typeface="Comic Sans MS" pitchFamily="66" charset="0"/>
              </a:rPr>
              <a:t>/ </a:t>
            </a:r>
            <a:r>
              <a:rPr lang="en-US" dirty="0" smtClean="0">
                <a:solidFill>
                  <a:schemeClr val="accent6">
                    <a:lumMod val="50000"/>
                  </a:schemeClr>
                </a:solidFill>
                <a:latin typeface="Comic Sans MS" pitchFamily="66" charset="0"/>
              </a:rPr>
              <a:t>2 pack </a:t>
            </a:r>
            <a:r>
              <a:rPr lang="en-US" dirty="0">
                <a:solidFill>
                  <a:schemeClr val="accent6">
                    <a:lumMod val="50000"/>
                  </a:schemeClr>
                </a:solidFill>
                <a:latin typeface="Comic Sans MS" pitchFamily="66" charset="0"/>
              </a:rPr>
              <a:t>of cookies</a:t>
            </a:r>
          </a:p>
        </p:txBody>
      </p:sp>
      <p:sp>
        <p:nvSpPr>
          <p:cNvPr id="21" name="Slide Number Placeholder 20"/>
          <p:cNvSpPr>
            <a:spLocks noGrp="1"/>
          </p:cNvSpPr>
          <p:nvPr>
            <p:ph type="sldNum" sz="quarter" idx="12"/>
          </p:nvPr>
        </p:nvSpPr>
        <p:spPr/>
        <p:txBody>
          <a:bodyPr>
            <a:normAutofit fontScale="85000" lnSpcReduction="20000"/>
          </a:bodyPr>
          <a:lstStyle/>
          <a:p>
            <a:pPr>
              <a:defRPr/>
            </a:pPr>
            <a:fld id="{D8433ECB-4C18-4E23-9430-2266C078CF7A}" type="slidenum">
              <a:rPr lang="en-US" smtClean="0"/>
              <a:pPr>
                <a:defRPr/>
              </a:pPr>
              <a:t>9</a:t>
            </a:fld>
            <a:endParaRPr lang="en-US" dirty="0"/>
          </a:p>
        </p:txBody>
      </p:sp>
      <p:pic>
        <p:nvPicPr>
          <p:cNvPr id="19" name="Picture 1" descr="Untitled"/>
          <p:cNvPicPr>
            <a:picLocks noChangeAspect="1" noChangeArrowheads="1"/>
          </p:cNvPicPr>
          <p:nvPr/>
        </p:nvPicPr>
        <p:blipFill>
          <a:blip r:embed="rId9" cstate="print"/>
          <a:srcRect/>
          <a:stretch>
            <a:fillRect/>
          </a:stretch>
        </p:blipFill>
        <p:spPr bwMode="auto">
          <a:xfrm>
            <a:off x="7391400" y="5638800"/>
            <a:ext cx="2362200" cy="171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21621</TotalTime>
  <Words>5369</Words>
  <Application>Microsoft Office PowerPoint</Application>
  <PresentationFormat>On-screen Show (4:3)</PresentationFormat>
  <Paragraphs>654</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Median</vt:lpstr>
      <vt:lpstr>Worksheet</vt:lpstr>
      <vt:lpstr>Slide 1</vt:lpstr>
      <vt:lpstr>PB Snackers!</vt:lpstr>
      <vt:lpstr>Mission Statement</vt:lpstr>
      <vt:lpstr>Business Profile</vt:lpstr>
      <vt:lpstr>Qualifications </vt:lpstr>
      <vt:lpstr>Slide 6</vt:lpstr>
      <vt:lpstr>Target Market Segment</vt:lpstr>
      <vt:lpstr>Competitive Advantage</vt:lpstr>
      <vt:lpstr>Marketing Mix </vt:lpstr>
      <vt:lpstr>Promotional Mix</vt:lpstr>
      <vt:lpstr>Cost of Materials/Labor</vt:lpstr>
      <vt:lpstr>Economics of One Unit</vt:lpstr>
      <vt:lpstr>Average Monthly Fixed Expenses</vt:lpstr>
      <vt:lpstr>Time-Management Plan Schedule for a Typical Week </vt:lpstr>
      <vt:lpstr>Monthly Sales Projections </vt:lpstr>
      <vt:lpstr>Monthly Break-Even Units</vt:lpstr>
      <vt:lpstr>Projected Yearly Income Statement</vt:lpstr>
      <vt:lpstr>Slide 18</vt:lpstr>
      <vt:lpstr>ROS &amp; ROI</vt:lpstr>
      <vt:lpstr>Financing Strategy</vt:lpstr>
      <vt:lpstr>Philanthropy</vt:lpstr>
      <vt:lpstr>Business &amp; Personal Goals</vt:lpstr>
      <vt:lpstr>It’s Better Than  A Cracker, It’s A PB Snacker!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MHIS</cp:lastModifiedBy>
  <cp:revision>804</cp:revision>
  <cp:lastPrinted>2010-09-07T20:41:36Z</cp:lastPrinted>
  <dcterms:created xsi:type="dcterms:W3CDTF">2009-03-28T18:15:00Z</dcterms:created>
  <dcterms:modified xsi:type="dcterms:W3CDTF">2012-05-14T19:11:03Z</dcterms:modified>
</cp:coreProperties>
</file>