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4"/>
  </p:notesMasterIdLst>
  <p:handoutMasterIdLst>
    <p:handoutMasterId r:id="rId15"/>
  </p:handoutMasterIdLst>
  <p:sldIdLst>
    <p:sldId id="286" r:id="rId2"/>
    <p:sldId id="298" r:id="rId3"/>
    <p:sldId id="289" r:id="rId4"/>
    <p:sldId id="290" r:id="rId5"/>
    <p:sldId id="292" r:id="rId6"/>
    <p:sldId id="291" r:id="rId7"/>
    <p:sldId id="293" r:id="rId8"/>
    <p:sldId id="294" r:id="rId9"/>
    <p:sldId id="295" r:id="rId10"/>
    <p:sldId id="296" r:id="rId11"/>
    <p:sldId id="297" r:id="rId12"/>
    <p:sldId id="288" r:id="rId13"/>
  </p:sldIdLst>
  <p:sldSz cx="12192000" cy="6858000"/>
  <p:notesSz cx="7010400" cy="9236075"/>
  <p:embeddedFontLst>
    <p:embeddedFont>
      <p:font typeface="Times" panose="02020603050405020304" pitchFamily="18" charset="0"/>
      <p:regular r:id="rId16"/>
      <p:bold r:id="rId17"/>
      <p:italic r:id="rId18"/>
      <p:boldItalic r:id="rId19"/>
    </p:embeddedFont>
    <p:embeddedFont>
      <p:font typeface="Rockwell Condensed" panose="02060603050405020104" pitchFamily="18" charset="0"/>
      <p:regular r:id="rId20"/>
      <p:bold r:id="rId21"/>
    </p:embeddedFont>
    <p:embeddedFont>
      <p:font typeface="Rockwell" panose="02060603020205020403"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6">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E5275-D38E-4EF6-8787-E10D8F16AAEA}" v="3" dt="2019-05-10T12:37:06.756"/>
  </p1510:revLst>
</p1510:revInfo>
</file>

<file path=ppt/tableStyles.xml><?xml version="1.0" encoding="utf-8"?>
<a:tblStyleLst xmlns:a="http://schemas.openxmlformats.org/drawingml/2006/main" def="{3CA1499A-83E7-4F03-93FF-EDAA2A16E0FD}">
  <a:tblStyle styleId="{3CA1499A-83E7-4F03-93FF-EDAA2A16E0FD}"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6F0"/>
          </a:solidFill>
        </a:fill>
      </a:tcStyle>
    </a:wholeTbl>
    <a:band1H>
      <a:tcTxStyle/>
      <a:tcStyle>
        <a:tcBdr/>
        <a:fill>
          <a:solidFill>
            <a:srgbClr val="CECADF"/>
          </a:solidFill>
        </a:fill>
      </a:tcStyle>
    </a:band1H>
    <a:band2H>
      <a:tcTxStyle/>
      <a:tcStyle>
        <a:tcBdr/>
      </a:tcStyle>
    </a:band2H>
    <a:band1V>
      <a:tcTxStyle/>
      <a:tcStyle>
        <a:tcBdr/>
        <a:fill>
          <a:solidFill>
            <a:srgbClr val="CECA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ED5BE42-F707-4045-88BE-B32D90307ED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p:cViewPr varScale="1">
        <p:scale>
          <a:sx n="86" d="100"/>
          <a:sy n="86" d="100"/>
        </p:scale>
        <p:origin x="708" y="96"/>
      </p:cViewPr>
      <p:guideLst>
        <p:guide pos="381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EB0EF1EB-CD65-49F9-AD87-2C32D11BCF94}" type="datetimeFigureOut">
              <a:rPr lang="en-US" smtClean="0"/>
              <a:t>5/10/2019</a:t>
            </a:fld>
            <a:endParaRPr lang="en-US"/>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214C3A60-F235-473A-BE35-B1125800CAAA}" type="slidenum">
              <a:rPr lang="en-US" smtClean="0"/>
              <a:t>‹#›</a:t>
            </a:fld>
            <a:endParaRPr lang="en-US"/>
          </a:p>
        </p:txBody>
      </p:sp>
    </p:spTree>
    <p:extLst>
      <p:ext uri="{BB962C8B-B14F-4D97-AF65-F5344CB8AC3E}">
        <p14:creationId xmlns:p14="http://schemas.microsoft.com/office/powerpoint/2010/main" val="161013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3408"/>
          </a:xfrm>
          <a:prstGeom prst="rect">
            <a:avLst/>
          </a:prstGeom>
          <a:noFill/>
          <a:ln>
            <a:noFill/>
          </a:ln>
        </p:spPr>
        <p:txBody>
          <a:bodyPr spcFirstLastPara="1" wrap="square" lIns="92825" tIns="46400" rIns="92825" bIns="464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3408"/>
          </a:xfrm>
          <a:prstGeom prst="rect">
            <a:avLst/>
          </a:prstGeom>
          <a:noFill/>
          <a:ln>
            <a:noFill/>
          </a:ln>
        </p:spPr>
        <p:txBody>
          <a:bodyPr spcFirstLastPara="1" wrap="square" lIns="92825" tIns="46400" rIns="92825" bIns="464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33425" y="1154113"/>
            <a:ext cx="5543550" cy="3117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37840" cy="463407"/>
          </a:xfrm>
          <a:prstGeom prst="rect">
            <a:avLst/>
          </a:prstGeom>
          <a:noFill/>
          <a:ln>
            <a:noFill/>
          </a:ln>
        </p:spPr>
        <p:txBody>
          <a:bodyPr spcFirstLastPara="1" wrap="square" lIns="92825" tIns="46400" rIns="92825" bIns="464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57319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icef.org/bih/overview_15907.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err="1"/>
              <a:t>Sumeja</a:t>
            </a:r>
            <a:r>
              <a:rPr lang="en-US" b="1"/>
              <a:t>:</a:t>
            </a:r>
            <a:r>
              <a:rPr lang="en-US"/>
              <a:t> Ever since we were young, </a:t>
            </a:r>
            <a:r>
              <a:rPr lang="en-US" err="1"/>
              <a:t>Azerina</a:t>
            </a:r>
            <a:r>
              <a:rPr lang="en-US"/>
              <a:t> and I have enjoyed cooking or rather destroying her mom's kitchen. Whether it was the  Nutella rice </a:t>
            </a:r>
            <a:r>
              <a:rPr lang="en-US" err="1"/>
              <a:t>krispie</a:t>
            </a:r>
            <a:r>
              <a:rPr lang="en-US"/>
              <a:t> treats, which we don’t recommend, or the watermelon pops, which we also don’t recommend, we are lucky to be alive and not have burned her house down. </a:t>
            </a:r>
          </a:p>
          <a:p>
            <a:pPr marL="0" indent="0"/>
            <a:r>
              <a:rPr lang="en-US" b="1" err="1"/>
              <a:t>Azerina</a:t>
            </a:r>
            <a:r>
              <a:rPr lang="en-US" b="1"/>
              <a:t>:</a:t>
            </a:r>
            <a:r>
              <a:rPr lang="en-US"/>
              <a:t> Even though we were little  and had no idea what we were doing, we still loved to cook despite being pretty terrible at it. This is a common problem that young adults face, they have all of these ingredients and they want to cook, but they don't know how to combine the ingredients to make a meal.</a:t>
            </a:r>
          </a:p>
          <a:p>
            <a:pPr marL="0" indent="0"/>
            <a:r>
              <a:rPr lang="en-US" b="1" err="1"/>
              <a:t>Sumeja</a:t>
            </a:r>
            <a:r>
              <a:rPr lang="en-US"/>
              <a:t>: With Pic-a-Dish, you can simply use your phone to take a picture of ingredients you already have and recipes according them will come up.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95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Azerina</a:t>
            </a:r>
            <a:r>
              <a:rPr lang="en-US"/>
              <a:t>: Our economics of one unit is three thirty second advertisements. We predict that the average amount of time one user would spend on our app is 45 minutes with all the prep and cook time involved. Our app will show one 30 second video advertisement every 15 minutes, meaning each user will see 3 ads per use. </a:t>
            </a:r>
          </a:p>
          <a:p>
            <a:r>
              <a:rPr lang="en-US" err="1"/>
              <a:t>Sumeja</a:t>
            </a:r>
            <a:r>
              <a:rPr lang="en-US"/>
              <a:t>: We estimate to have 3,000 people using our app a day, meaning 9,000 total impressions. If we charge $15 per 1000 impressions, that gives a total of $135 in ad revenue daily. Our cost of labor is $2.53, making our contribution margin $132.47</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88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Expansion: For our first year the languages we are available in are English, Spanish, and Bosnian, to expand we want to make our app available in more languages for example for our second year we plan to expand to Mandarin and Arabic. We also plan to create a partnership with Food Network and use their recipes on our app</a:t>
            </a:r>
          </a:p>
          <a:p>
            <a:r>
              <a:rPr lang="en-US"/>
              <a:t>50 percent of the population depends on agriculture even though much of the land in Bosnia is not suited to agriculture. Farmers also lost 90 percent of their livestock in the war. Children face disproportionate levels of poverty and, according to UNICEF, </a:t>
            </a:r>
            <a:r>
              <a:rPr lang="en-US">
                <a:hlinkClick r:id="rId3"/>
              </a:rPr>
              <a:t>170,000 children in Bosnia are poor</a:t>
            </a:r>
            <a:r>
              <a:rPr lang="en-US"/>
              <a:t>.</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987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err="1"/>
              <a:t>Sumeja</a:t>
            </a:r>
            <a:r>
              <a:rPr lang="en-US" b="1"/>
              <a:t>:</a:t>
            </a:r>
            <a:r>
              <a:rPr lang="en-US"/>
              <a:t> Good Morning Everyone, my name is </a:t>
            </a:r>
            <a:r>
              <a:rPr lang="en-US" err="1"/>
              <a:t>Sumeja</a:t>
            </a:r>
            <a:r>
              <a:rPr lang="en-US"/>
              <a:t> Guster.</a:t>
            </a:r>
          </a:p>
          <a:p>
            <a:pPr marL="0" indent="0"/>
            <a:r>
              <a:rPr lang="en-US" b="1" err="1"/>
              <a:t>Azerina</a:t>
            </a:r>
            <a:r>
              <a:rPr lang="en-US" b="1"/>
              <a:t>:</a:t>
            </a:r>
            <a:r>
              <a:rPr lang="en-US"/>
              <a:t> And my name is </a:t>
            </a:r>
            <a:r>
              <a:rPr lang="en-US" err="1"/>
              <a:t>Azerina</a:t>
            </a:r>
            <a:r>
              <a:rPr lang="en-US"/>
              <a:t> </a:t>
            </a:r>
            <a:r>
              <a:rPr lang="en-US" err="1"/>
              <a:t>Muskic</a:t>
            </a:r>
            <a:r>
              <a:rPr lang="en-US"/>
              <a:t> and this is Pic-a-Dish.</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05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err="1"/>
              <a:t>Sumeja</a:t>
            </a:r>
            <a:r>
              <a:rPr lang="en-US" b="1"/>
              <a:t>:</a:t>
            </a:r>
            <a:r>
              <a:rPr lang="en-US"/>
              <a:t> Good Morning Everyone, my name is </a:t>
            </a:r>
            <a:r>
              <a:rPr lang="en-US" err="1"/>
              <a:t>Sumeja</a:t>
            </a:r>
            <a:r>
              <a:rPr lang="en-US"/>
              <a:t> Guster.</a:t>
            </a:r>
          </a:p>
          <a:p>
            <a:pPr marL="0" indent="0"/>
            <a:r>
              <a:rPr lang="en-US" b="1" err="1"/>
              <a:t>Azerina</a:t>
            </a:r>
            <a:r>
              <a:rPr lang="en-US" b="1"/>
              <a:t>:</a:t>
            </a:r>
            <a:r>
              <a:rPr lang="en-US"/>
              <a:t> And my name is </a:t>
            </a:r>
            <a:r>
              <a:rPr lang="en-US" err="1"/>
              <a:t>Azerina</a:t>
            </a:r>
            <a:r>
              <a:rPr lang="en-US"/>
              <a:t> </a:t>
            </a:r>
            <a:r>
              <a:rPr lang="en-US" err="1"/>
              <a:t>Muskic</a:t>
            </a:r>
            <a:r>
              <a:rPr lang="en-US"/>
              <a:t> </a:t>
            </a:r>
          </a:p>
          <a:p>
            <a:pPr marL="0" indent="0"/>
            <a:r>
              <a:rPr lang="en-US"/>
              <a:t>Together: And we are Pic-A-Dish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63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Sumeja</a:t>
            </a:r>
            <a:r>
              <a:rPr lang="en-US"/>
              <a:t>: With Pic-a-Dish, the problem were trying to solve is that younger individuals don’t know how to combine ingredients to make themselves a meal so this results in them overspending on eating out. </a:t>
            </a:r>
          </a:p>
          <a:p>
            <a:r>
              <a:rPr lang="en-US" b="1" err="1"/>
              <a:t>Azerina</a:t>
            </a:r>
            <a:r>
              <a:rPr lang="en-US" b="1"/>
              <a:t>:</a:t>
            </a:r>
            <a:r>
              <a:rPr lang="en-US"/>
              <a:t> Did you know that only 45% of 16-24 year </a:t>
            </a:r>
            <a:r>
              <a:rPr lang="en-US" err="1"/>
              <a:t>olds</a:t>
            </a:r>
            <a:r>
              <a:rPr lang="en-US"/>
              <a:t> consider themselves good cooks and most individuals don’t even know how to combine the ingredients they have to make themselves a meal. Also, according to one study, 16-24 year </a:t>
            </a:r>
            <a:r>
              <a:rPr lang="en-US" err="1"/>
              <a:t>olds</a:t>
            </a:r>
            <a:r>
              <a:rPr lang="en-US"/>
              <a:t> spend about $84 on take out every week. And lastly according to the Department of Agriculture and EPA, as much as 40% of food in America goes uneaten.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479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Sumeja</a:t>
            </a:r>
            <a:r>
              <a:rPr lang="en-US" b="1"/>
              <a:t>:</a:t>
            </a:r>
            <a:r>
              <a:rPr lang="en-US"/>
              <a:t> With Pic-a-Dish, individuals can simply use their phones to take a picture of the ingredients they have in their fridge and recipes according to them will come up. Using our app would also help solve two other problems, like how much money younger individuals spend eating out and how much food ends up being wasted in America. </a:t>
            </a:r>
          </a:p>
          <a:p>
            <a:r>
              <a:rPr lang="en-US" b="1" err="1"/>
              <a:t>Azerina</a:t>
            </a:r>
            <a:r>
              <a:rPr lang="en-US" b="1"/>
              <a:t>:</a:t>
            </a:r>
            <a:r>
              <a:rPr lang="en-US"/>
              <a:t> As we said before, the average young adult spends $84 eating out every week, with Pic-a-Dish, this expense can be avoided by providing delicious recipes at your fingertips. Pic-a-Dish also solves food waste by encouraging individuals to use the ingredients they already have in their home instead of wasting it.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770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Azerina</a:t>
            </a:r>
            <a:r>
              <a:rPr lang="en-US"/>
              <a:t>: </a:t>
            </a:r>
          </a:p>
          <a:p>
            <a:r>
              <a:rPr lang="en-US" b="1"/>
              <a:t>Sumeja</a:t>
            </a:r>
            <a:r>
              <a:rPr lang="en-US"/>
              <a:t>:</a:t>
            </a:r>
          </a:p>
          <a:p>
            <a:r>
              <a:rPr lang="en-US" b="1"/>
              <a:t>Azerina</a:t>
            </a:r>
            <a:r>
              <a:rPr lang="en-US"/>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42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Azerina</a:t>
            </a:r>
            <a:r>
              <a:rPr lang="en-US"/>
              <a:t>: Our primary target market is 16-24 year old males and females who live in the US and are interested in learning how to cook. After doing our own target market survey, we found that 76% of our target market is interested in learning how to cook. </a:t>
            </a:r>
          </a:p>
          <a:p>
            <a:r>
              <a:rPr lang="en-US" b="1" err="1"/>
              <a:t>Sumeja</a:t>
            </a:r>
            <a:r>
              <a:rPr lang="en-US"/>
              <a:t>: We started off with the total population of the United States and brought it down to16 to 24 year </a:t>
            </a:r>
            <a:r>
              <a:rPr lang="en-US" err="1"/>
              <a:t>olds</a:t>
            </a:r>
            <a:r>
              <a:rPr lang="en-US"/>
              <a:t> in the United States and finally narrowed it down to 310,000 people by taking 1% of the total population.</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7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Instagram: cooking life hacks and informational videos and paid promotions from influencers</a:t>
            </a:r>
          </a:p>
          <a:p>
            <a:r>
              <a:rPr lang="en-US"/>
              <a:t>Twitter: cooking fails from our users and outside sources</a:t>
            </a:r>
          </a:p>
          <a:p>
            <a:r>
              <a:rPr lang="en-US"/>
              <a:t>Facebook: same as Instagram but the older end of our target market</a:t>
            </a:r>
          </a:p>
          <a:p>
            <a:r>
              <a:rPr lang="en-US" err="1"/>
              <a:t>Youtube</a:t>
            </a:r>
            <a:r>
              <a:rPr lang="en-US"/>
              <a:t>: longer cooking videos and paid promos from influencers</a:t>
            </a:r>
          </a:p>
          <a:p>
            <a:r>
              <a:rPr lang="en-US"/>
              <a:t>We will use </a:t>
            </a:r>
            <a:r>
              <a:rPr lang="en-US" err="1"/>
              <a:t>instagram</a:t>
            </a:r>
            <a:r>
              <a:rPr lang="en-US"/>
              <a:t> and </a:t>
            </a:r>
            <a:r>
              <a:rPr lang="en-US" err="1"/>
              <a:t>facebook</a:t>
            </a:r>
            <a:r>
              <a:rPr lang="en-US"/>
              <a:t> to show cooking life hacks (explain target market)</a:t>
            </a:r>
          </a:p>
          <a:p>
            <a:r>
              <a:rPr lang="en-US"/>
              <a:t>Twitter for cooking fails and </a:t>
            </a:r>
            <a:r>
              <a:rPr lang="en-US" err="1"/>
              <a:t>youtube</a:t>
            </a:r>
            <a:r>
              <a:rPr lang="en-US"/>
              <a:t> for longer cooking videos.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967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t>Azerina</a:t>
            </a:r>
            <a:r>
              <a:rPr lang="en-US" b="1"/>
              <a:t>:</a:t>
            </a:r>
            <a:r>
              <a:rPr lang="en-US"/>
              <a:t> Two of Pic-a-Dish’s competitors are </a:t>
            </a:r>
            <a:r>
              <a:rPr lang="en-US" err="1"/>
              <a:t>RecipeGen</a:t>
            </a:r>
            <a:r>
              <a:rPr lang="en-US"/>
              <a:t> and Cravings: Hungry for more. Both Pic-a-Dish and </a:t>
            </a:r>
            <a:r>
              <a:rPr lang="en-US" err="1"/>
              <a:t>RecipeGen</a:t>
            </a:r>
            <a:r>
              <a:rPr lang="en-US"/>
              <a:t> are apps, while Cravings: Hungry for more, is a cookbook. </a:t>
            </a:r>
          </a:p>
          <a:p>
            <a:r>
              <a:rPr lang="en-US" err="1"/>
              <a:t>Sumeja</a:t>
            </a:r>
            <a:r>
              <a:rPr lang="en-US"/>
              <a:t>: Pic-a-Dish is free to use, while </a:t>
            </a:r>
            <a:r>
              <a:rPr lang="en-US" err="1"/>
              <a:t>RecipeGen</a:t>
            </a:r>
            <a:r>
              <a:rPr lang="en-US"/>
              <a:t> costs $4 and Cravings: Hungry for more costs $30. Our app also allow you to just take a picture of as many or as little ingredients you have unlike </a:t>
            </a:r>
            <a:r>
              <a:rPr lang="en-US" err="1"/>
              <a:t>RecipeGen</a:t>
            </a:r>
            <a:r>
              <a:rPr lang="en-US"/>
              <a:t> which requires you to type in or select the ingredients, and Cravings: Hungry for more where you find the recipe you want and not the ingredients. </a:t>
            </a:r>
          </a:p>
          <a:p>
            <a:r>
              <a:rPr lang="en-US" err="1"/>
              <a:t>Azerina</a:t>
            </a:r>
            <a:r>
              <a:rPr lang="en-US"/>
              <a:t>: In addition, Pic-a-Dish will also include recipes in English, Bosnian and Spanish unlike our competitors who only include them in English.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00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Azerina</a:t>
            </a:r>
            <a:r>
              <a:rPr lang="en-US"/>
              <a:t>:  One of the qualification that we have to run Pic-a-Dish is that we are both experienced in cooking meaning we know how to combine ingredients to make it into a meal.</a:t>
            </a:r>
          </a:p>
          <a:p>
            <a:r>
              <a:rPr lang="en-US" err="1"/>
              <a:t>Sumeja</a:t>
            </a:r>
            <a:r>
              <a:rPr lang="en-US"/>
              <a:t>: Our other qualifications are I am currently taking Calculus and this will help us in all the financial aspects of our business and I plan to learn how to develop an app. Both of us are fluent in Bosnian and English and are taking a Spanish class. </a:t>
            </a:r>
          </a:p>
          <a:p>
            <a:r>
              <a:rPr lang="en-US" err="1"/>
              <a:t>Azerina</a:t>
            </a:r>
            <a:r>
              <a:rPr lang="en-US"/>
              <a:t>: Also, by 2026, I will have an MBA and </a:t>
            </a:r>
            <a:r>
              <a:rPr lang="en-US" err="1"/>
              <a:t>Sumeja</a:t>
            </a:r>
            <a:r>
              <a:rPr lang="en-US"/>
              <a:t> will have a degree is software engineering.</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320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Slide - Purple">
  <p:cSld name="Main Title Slide - Purple">
    <p:spTree>
      <p:nvGrpSpPr>
        <p:cNvPr id="1" name="Shape 20"/>
        <p:cNvGrpSpPr/>
        <p:nvPr/>
      </p:nvGrpSpPr>
      <p:grpSpPr>
        <a:xfrm>
          <a:off x="0" y="0"/>
          <a:ext cx="0" cy="0"/>
          <a:chOff x="0" y="0"/>
          <a:chExt cx="0" cy="0"/>
        </a:xfrm>
      </p:grpSpPr>
      <p:sp>
        <p:nvSpPr>
          <p:cNvPr id="21" name="Shape 21"/>
          <p:cNvSpPr/>
          <p:nvPr/>
        </p:nvSpPr>
        <p:spPr>
          <a:xfrm>
            <a:off x="0" y="0"/>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Shape 22"/>
          <p:cNvSpPr txBox="1">
            <a:spLocks noGrp="1"/>
          </p:cNvSpPr>
          <p:nvPr>
            <p:ph type="ctrTitle"/>
          </p:nvPr>
        </p:nvSpPr>
        <p:spPr>
          <a:xfrm>
            <a:off x="6078855" y="2611015"/>
            <a:ext cx="6022694" cy="113432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5" name="Shape 25"/>
          <p:cNvSpPr txBox="1">
            <a:spLocks noGrp="1"/>
          </p:cNvSpPr>
          <p:nvPr>
            <p:ph type="body" idx="1"/>
          </p:nvPr>
        </p:nvSpPr>
        <p:spPr>
          <a:xfrm>
            <a:off x="6078855" y="3806599"/>
            <a:ext cx="2001838" cy="825036"/>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F5F4B"/>
              </a:buClr>
              <a:buSzPts val="2400"/>
              <a:buFont typeface="Arial"/>
              <a:buNone/>
              <a:defRPr sz="2400" b="0" i="0" u="none" strike="noStrike" cap="none">
                <a:solidFill>
                  <a:srgbClr val="FF5F4B"/>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6" name="Shape 26"/>
          <p:cNvPicPr preferRelativeResize="0"/>
          <p:nvPr/>
        </p:nvPicPr>
        <p:blipFill rotWithShape="1">
          <a:blip r:embed="rId2">
            <a:alphaModFix/>
          </a:blip>
          <a:srcRect/>
          <a:stretch/>
        </p:blipFill>
        <p:spPr>
          <a:xfrm>
            <a:off x="1086250" y="2796606"/>
            <a:ext cx="3296351" cy="12647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Slide">
  <p:cSld name="Section Title Slide">
    <p:spTree>
      <p:nvGrpSpPr>
        <p:cNvPr id="1" name="Shape 76"/>
        <p:cNvGrpSpPr/>
        <p:nvPr/>
      </p:nvGrpSpPr>
      <p:grpSpPr>
        <a:xfrm>
          <a:off x="0" y="0"/>
          <a:ext cx="0" cy="0"/>
          <a:chOff x="0" y="0"/>
          <a:chExt cx="0" cy="0"/>
        </a:xfrm>
      </p:grpSpPr>
      <p:sp>
        <p:nvSpPr>
          <p:cNvPr id="77" name="Shape 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79" name="Shape 79"/>
          <p:cNvSpPr txBox="1">
            <a:spLocks noGrp="1"/>
          </p:cNvSpPr>
          <p:nvPr>
            <p:ph type="title"/>
          </p:nvPr>
        </p:nvSpPr>
        <p:spPr>
          <a:xfrm>
            <a:off x="838200" y="3162300"/>
            <a:ext cx="10515600" cy="783450"/>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4C12A1"/>
              </a:buClr>
              <a:buSzPts val="4400"/>
              <a:buFont typeface="Arial"/>
              <a:buNone/>
              <a:defRPr sz="4400" b="1" i="0" u="none" strike="noStrike" cap="none">
                <a:solidFill>
                  <a:srgbClr val="4C12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0" name="Shape 80"/>
          <p:cNvPicPr preferRelativeResize="0"/>
          <p:nvPr/>
        </p:nvPicPr>
        <p:blipFill rotWithShape="1">
          <a:blip r:embed="rId2">
            <a:alphaModFix/>
          </a:blip>
          <a:srcRect/>
          <a:stretch/>
        </p:blipFill>
        <p:spPr>
          <a:xfrm>
            <a:off x="465909" y="6346186"/>
            <a:ext cx="753291" cy="2879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Title Slide">
  <p:cSld name="1_Section Title Slide">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47546" y="2794310"/>
            <a:ext cx="5257800" cy="1485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FF5C39"/>
              </a:buClr>
              <a:buSzPts val="4400"/>
              <a:buFont typeface="Arial"/>
              <a:buNone/>
              <a:defRPr sz="4400" b="1" i="0" u="none" strike="noStrike" cap="none">
                <a:solidFill>
                  <a:srgbClr val="FF5C3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3" name="Shape 83"/>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84" name="Shape 84"/>
          <p:cNvSpPr>
            <a:spLocks noGrp="1"/>
          </p:cNvSpPr>
          <p:nvPr>
            <p:ph type="pic" idx="2"/>
          </p:nvPr>
        </p:nvSpPr>
        <p:spPr>
          <a:xfrm>
            <a:off x="5230851" y="0"/>
            <a:ext cx="69723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Purple Background">
  <p:cSld name="1_Purple Background">
    <p:spTree>
      <p:nvGrpSpPr>
        <p:cNvPr id="1" name="Shape 85"/>
        <p:cNvGrpSpPr/>
        <p:nvPr/>
      </p:nvGrpSpPr>
      <p:grpSpPr>
        <a:xfrm>
          <a:off x="0" y="0"/>
          <a:ext cx="0" cy="0"/>
          <a:chOff x="0" y="0"/>
          <a:chExt cx="0" cy="0"/>
        </a:xfrm>
      </p:grpSpPr>
      <p:sp>
        <p:nvSpPr>
          <p:cNvPr id="86" name="Shape 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88" name="Shape 88"/>
          <p:cNvSpPr/>
          <p:nvPr/>
        </p:nvSpPr>
        <p:spPr>
          <a:xfrm>
            <a:off x="0" y="0"/>
            <a:ext cx="12192000" cy="6858000"/>
          </a:xfrm>
          <a:prstGeom prst="rect">
            <a:avLst/>
          </a:prstGeom>
          <a:solidFill>
            <a:srgbClr val="4C1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C12A1"/>
              </a:solidFill>
              <a:latin typeface="Arial"/>
              <a:ea typeface="Arial"/>
              <a:cs typeface="Arial"/>
              <a:sym typeface="Arial"/>
            </a:endParaRPr>
          </a:p>
        </p:txBody>
      </p:sp>
      <p:pic>
        <p:nvPicPr>
          <p:cNvPr id="89" name="Shape 89"/>
          <p:cNvPicPr preferRelativeResize="0"/>
          <p:nvPr/>
        </p:nvPicPr>
        <p:blipFill rotWithShape="1">
          <a:blip r:embed="rId2">
            <a:alphaModFix/>
          </a:blip>
          <a:srcRect/>
          <a:stretch/>
        </p:blipFill>
        <p:spPr>
          <a:xfrm>
            <a:off x="228600" y="6302593"/>
            <a:ext cx="889711" cy="3413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Entrepreneurial Generation">
  <p:cSld name="The Entrepreneurial Generation">
    <p:spTree>
      <p:nvGrpSpPr>
        <p:cNvPr id="1" name="Shape 90"/>
        <p:cNvGrpSpPr/>
        <p:nvPr/>
      </p:nvGrpSpPr>
      <p:grpSpPr>
        <a:xfrm>
          <a:off x="0" y="0"/>
          <a:ext cx="0" cy="0"/>
          <a:chOff x="0" y="0"/>
          <a:chExt cx="0" cy="0"/>
        </a:xfrm>
      </p:grpSpPr>
      <p:sp>
        <p:nvSpPr>
          <p:cNvPr id="91" name="Shape 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93" name="Shape 93"/>
          <p:cNvSpPr>
            <a:spLocks noGrp="1"/>
          </p:cNvSpPr>
          <p:nvPr>
            <p:ph type="pic" idx="2"/>
          </p:nvPr>
        </p:nvSpPr>
        <p:spPr>
          <a:xfrm>
            <a:off x="457200" y="2019300"/>
            <a:ext cx="3619500" cy="3695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4" name="Shape 94"/>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95" name="Shape 95"/>
          <p:cNvSpPr txBox="1">
            <a:spLocks noGrp="1"/>
          </p:cNvSpPr>
          <p:nvPr>
            <p:ph type="title"/>
          </p:nvPr>
        </p:nvSpPr>
        <p:spPr>
          <a:xfrm>
            <a:off x="346628" y="345474"/>
            <a:ext cx="11616772" cy="52736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FF5C39"/>
              </a:buClr>
              <a:buSzPts val="4000"/>
              <a:buFont typeface="Arial"/>
              <a:buNone/>
              <a:defRPr sz="4000" b="1" i="0" u="none" strike="noStrike" cap="none">
                <a:solidFill>
                  <a:srgbClr val="FF5C3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365678" y="985693"/>
            <a:ext cx="6991350" cy="5334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4C12A1"/>
              </a:buClr>
              <a:buSzPts val="2800"/>
              <a:buFont typeface="Arial"/>
              <a:buNone/>
              <a:defRPr sz="2800" b="1" i="0" u="none" strike="noStrike" cap="none">
                <a:solidFill>
                  <a:srgbClr val="4C12A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55"/>
        <p:cNvGrpSpPr/>
        <p:nvPr/>
      </p:nvGrpSpPr>
      <p:grpSpPr>
        <a:xfrm>
          <a:off x="0" y="0"/>
          <a:ext cx="0" cy="0"/>
          <a:chOff x="0" y="0"/>
          <a:chExt cx="0" cy="0"/>
        </a:xfrm>
      </p:grpSpPr>
      <p:sp>
        <p:nvSpPr>
          <p:cNvPr id="56" name="Shape 56"/>
          <p:cNvSpPr txBox="1">
            <a:spLocks noGrp="1"/>
          </p:cNvSpPr>
          <p:nvPr>
            <p:ph type="ftr" idx="11"/>
          </p:nvPr>
        </p:nvSpPr>
        <p:spPr>
          <a:xfrm>
            <a:off x="4038600" y="641078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9093200" y="641078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58" name="Shape 58"/>
          <p:cNvPicPr preferRelativeResize="0"/>
          <p:nvPr/>
        </p:nvPicPr>
        <p:blipFill rotWithShape="1">
          <a:blip r:embed="rId2">
            <a:alphaModFix/>
          </a:blip>
          <a:srcRect/>
          <a:stretch/>
        </p:blipFill>
        <p:spPr>
          <a:xfrm>
            <a:off x="465909" y="6346186"/>
            <a:ext cx="753291" cy="2879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pPr/>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69414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Title Slide - White">
  <p:cSld name="Main Title Slide - Whit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078855" y="2611015"/>
            <a:ext cx="6022694" cy="113432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3E0D7E"/>
              </a:buClr>
              <a:buSzPts val="4400"/>
              <a:buFont typeface="Arial"/>
              <a:buNone/>
              <a:defRPr sz="4400" b="1" i="0" u="none" strike="noStrike" cap="none">
                <a:solidFill>
                  <a:srgbClr val="3E0D7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1" name="Shape 31"/>
          <p:cNvSpPr txBox="1">
            <a:spLocks noGrp="1"/>
          </p:cNvSpPr>
          <p:nvPr>
            <p:ph type="body" idx="1"/>
          </p:nvPr>
        </p:nvSpPr>
        <p:spPr>
          <a:xfrm>
            <a:off x="6078855" y="3806599"/>
            <a:ext cx="2001838" cy="825036"/>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F5F4B"/>
              </a:buClr>
              <a:buSzPts val="2400"/>
              <a:buFont typeface="Arial"/>
              <a:buNone/>
              <a:defRPr sz="2400" b="0" i="0" u="none" strike="noStrike" cap="none">
                <a:solidFill>
                  <a:srgbClr val="FF5F4B"/>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2" name="Shape 32"/>
          <p:cNvPicPr preferRelativeResize="0"/>
          <p:nvPr/>
        </p:nvPicPr>
        <p:blipFill rotWithShape="1">
          <a:blip r:embed="rId2">
            <a:alphaModFix/>
          </a:blip>
          <a:srcRect/>
          <a:stretch/>
        </p:blipFill>
        <p:spPr>
          <a:xfrm>
            <a:off x="1086249" y="2796606"/>
            <a:ext cx="3296351" cy="12647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ttern Background - Orange Type">
  <p:cSld name="Pattern Background - Orange Type">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Shape 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37" name="Shape 37"/>
          <p:cNvPicPr preferRelativeResize="0"/>
          <p:nvPr/>
        </p:nvPicPr>
        <p:blipFill rotWithShape="1">
          <a:blip r:embed="rId3">
            <a:alphaModFix/>
          </a:blip>
          <a:srcRect/>
          <a:stretch/>
        </p:blipFill>
        <p:spPr>
          <a:xfrm>
            <a:off x="228600" y="6302593"/>
            <a:ext cx="889711" cy="341376"/>
          </a:xfrm>
          <a:prstGeom prst="rect">
            <a:avLst/>
          </a:prstGeom>
          <a:noFill/>
          <a:ln>
            <a:noFill/>
          </a:ln>
        </p:spPr>
      </p:pic>
      <p:sp>
        <p:nvSpPr>
          <p:cNvPr id="38" name="Shape 38"/>
          <p:cNvSpPr txBox="1">
            <a:spLocks noGrp="1"/>
          </p:cNvSpPr>
          <p:nvPr>
            <p:ph type="body" idx="1"/>
          </p:nvPr>
        </p:nvSpPr>
        <p:spPr>
          <a:xfrm>
            <a:off x="679049" y="1563470"/>
            <a:ext cx="10833902" cy="348456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FF5F4B"/>
              </a:buClr>
              <a:buSzPts val="4400"/>
              <a:buFont typeface="Arial"/>
              <a:buNone/>
              <a:defRPr sz="4400" b="1" i="0" u="none" strike="noStrike" cap="none">
                <a:solidFill>
                  <a:srgbClr val="FF5F4B"/>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 Slide Template">
  <p:cSld name="Standard Slide Template">
    <p:spTree>
      <p:nvGrpSpPr>
        <p:cNvPr id="1" name="Shape 39"/>
        <p:cNvGrpSpPr/>
        <p:nvPr/>
      </p:nvGrpSpPr>
      <p:grpSpPr>
        <a:xfrm>
          <a:off x="0" y="0"/>
          <a:ext cx="0" cy="0"/>
          <a:chOff x="0" y="0"/>
          <a:chExt cx="0" cy="0"/>
        </a:xfrm>
      </p:grpSpPr>
      <p:sp>
        <p:nvSpPr>
          <p:cNvPr id="40" name="Shape 40"/>
          <p:cNvSpPr txBox="1">
            <a:spLocks noGrp="1"/>
          </p:cNvSpPr>
          <p:nvPr>
            <p:ph type="ftr" idx="11"/>
          </p:nvPr>
        </p:nvSpPr>
        <p:spPr>
          <a:xfrm>
            <a:off x="4038600" y="641078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9093200" y="641078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42" name="Shape 42"/>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43" name="Shape 43"/>
          <p:cNvSpPr/>
          <p:nvPr/>
        </p:nvSpPr>
        <p:spPr>
          <a:xfrm>
            <a:off x="705206" y="1065163"/>
            <a:ext cx="10789920" cy="155134"/>
          </a:xfrm>
          <a:prstGeom prst="rect">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5C39"/>
              </a:solidFill>
              <a:latin typeface="Arial"/>
              <a:ea typeface="Arial"/>
              <a:cs typeface="Arial"/>
              <a:sym typeface="Arial"/>
            </a:endParaRPr>
          </a:p>
        </p:txBody>
      </p:sp>
      <p:sp>
        <p:nvSpPr>
          <p:cNvPr id="44" name="Shape 44"/>
          <p:cNvSpPr/>
          <p:nvPr/>
        </p:nvSpPr>
        <p:spPr>
          <a:xfrm rot="5400000">
            <a:off x="11427548" y="999941"/>
            <a:ext cx="330103" cy="284571"/>
          </a:xfrm>
          <a:prstGeom prst="triangle">
            <a:avLst>
              <a:gd name="adj" fmla="val 50000"/>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5C39"/>
              </a:solidFill>
              <a:latin typeface="Arial"/>
              <a:ea typeface="Arial"/>
              <a:cs typeface="Arial"/>
              <a:sym typeface="Arial"/>
            </a:endParaRPr>
          </a:p>
        </p:txBody>
      </p:sp>
      <p:sp>
        <p:nvSpPr>
          <p:cNvPr id="45" name="Shape 45"/>
          <p:cNvSpPr/>
          <p:nvPr/>
        </p:nvSpPr>
        <p:spPr>
          <a:xfrm rot="10800000">
            <a:off x="454973" y="1064158"/>
            <a:ext cx="156139" cy="156139"/>
          </a:xfrm>
          <a:prstGeom prst="ellipse">
            <a:avLst/>
          </a:prstGeom>
          <a:solidFill>
            <a:srgbClr val="4C1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Shape 46"/>
          <p:cNvSpPr txBox="1">
            <a:spLocks noGrp="1"/>
          </p:cNvSpPr>
          <p:nvPr>
            <p:ph type="title"/>
          </p:nvPr>
        </p:nvSpPr>
        <p:spPr>
          <a:xfrm>
            <a:off x="346628" y="345474"/>
            <a:ext cx="11616772" cy="52736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4C12A1"/>
              </a:buClr>
              <a:buSzPts val="3500"/>
              <a:buFont typeface="Arial"/>
              <a:buNone/>
              <a:defRPr sz="3500" b="1" i="0" u="none" strike="noStrike" cap="none">
                <a:solidFill>
                  <a:srgbClr val="4C12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Lines of title Standard Slide Template">
  <p:cSld name="2 Lines of title Standard Slide Template">
    <p:spTree>
      <p:nvGrpSpPr>
        <p:cNvPr id="1" name="Shape 47"/>
        <p:cNvGrpSpPr/>
        <p:nvPr/>
      </p:nvGrpSpPr>
      <p:grpSpPr>
        <a:xfrm>
          <a:off x="0" y="0"/>
          <a:ext cx="0" cy="0"/>
          <a:chOff x="0" y="0"/>
          <a:chExt cx="0" cy="0"/>
        </a:xfrm>
      </p:grpSpPr>
      <p:sp>
        <p:nvSpPr>
          <p:cNvPr id="48" name="Shape 48"/>
          <p:cNvSpPr txBox="1">
            <a:spLocks noGrp="1"/>
          </p:cNvSpPr>
          <p:nvPr>
            <p:ph type="ftr" idx="11"/>
          </p:nvPr>
        </p:nvSpPr>
        <p:spPr>
          <a:xfrm>
            <a:off x="4038600" y="641078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9093200" y="641078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50" name="Shape 50"/>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51" name="Shape 51"/>
          <p:cNvSpPr/>
          <p:nvPr/>
        </p:nvSpPr>
        <p:spPr>
          <a:xfrm>
            <a:off x="705206" y="1538886"/>
            <a:ext cx="10789920" cy="155134"/>
          </a:xfrm>
          <a:prstGeom prst="rect">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5C39"/>
              </a:solidFill>
              <a:latin typeface="Arial"/>
              <a:ea typeface="Arial"/>
              <a:cs typeface="Arial"/>
              <a:sym typeface="Arial"/>
            </a:endParaRPr>
          </a:p>
        </p:txBody>
      </p:sp>
      <p:sp>
        <p:nvSpPr>
          <p:cNvPr id="52" name="Shape 52"/>
          <p:cNvSpPr/>
          <p:nvPr/>
        </p:nvSpPr>
        <p:spPr>
          <a:xfrm rot="5400000">
            <a:off x="11427548" y="1473664"/>
            <a:ext cx="330103" cy="284571"/>
          </a:xfrm>
          <a:prstGeom prst="triangle">
            <a:avLst>
              <a:gd name="adj" fmla="val 50000"/>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5C39"/>
              </a:solidFill>
              <a:latin typeface="Arial"/>
              <a:ea typeface="Arial"/>
              <a:cs typeface="Arial"/>
              <a:sym typeface="Arial"/>
            </a:endParaRPr>
          </a:p>
        </p:txBody>
      </p:sp>
      <p:sp>
        <p:nvSpPr>
          <p:cNvPr id="53" name="Shape 53"/>
          <p:cNvSpPr/>
          <p:nvPr/>
        </p:nvSpPr>
        <p:spPr>
          <a:xfrm rot="10800000">
            <a:off x="454973" y="1537881"/>
            <a:ext cx="156139" cy="156139"/>
          </a:xfrm>
          <a:prstGeom prst="ellipse">
            <a:avLst/>
          </a:prstGeom>
          <a:solidFill>
            <a:srgbClr val="4C12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Shape 54"/>
          <p:cNvSpPr txBox="1">
            <a:spLocks noGrp="1"/>
          </p:cNvSpPr>
          <p:nvPr>
            <p:ph type="title"/>
          </p:nvPr>
        </p:nvSpPr>
        <p:spPr>
          <a:xfrm>
            <a:off x="346628" y="345474"/>
            <a:ext cx="11616772" cy="119341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4C12A1"/>
              </a:buClr>
              <a:buSzPts val="3500"/>
              <a:buFont typeface="Arial"/>
              <a:buNone/>
              <a:defRPr sz="3500" b="1" i="0" u="none" strike="noStrike" cap="none">
                <a:solidFill>
                  <a:srgbClr val="4C12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2"/>
        <p:cNvGrpSpPr/>
        <p:nvPr/>
      </p:nvGrpSpPr>
      <p:grpSpPr>
        <a:xfrm>
          <a:off x="0" y="0"/>
          <a:ext cx="0" cy="0"/>
          <a:chOff x="0" y="0"/>
          <a:chExt cx="0" cy="0"/>
        </a:xfrm>
      </p:grpSpPr>
      <p:sp>
        <p:nvSpPr>
          <p:cNvPr id="13" name="Shape 13"/>
          <p:cNvSpPr/>
          <p:nvPr/>
        </p:nvSpPr>
        <p:spPr>
          <a:xfrm rot="10800000" flipH="1">
            <a:off x="0" y="1253739"/>
            <a:ext cx="12192000" cy="5604256"/>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4" name="Shape 14"/>
          <p:cNvSpPr/>
          <p:nvPr/>
        </p:nvSpPr>
        <p:spPr>
          <a:xfrm>
            <a:off x="0" y="1253739"/>
            <a:ext cx="12192000" cy="107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15" name="Shape 15"/>
          <p:cNvSpPr txBox="1">
            <a:spLocks noGrp="1"/>
          </p:cNvSpPr>
          <p:nvPr>
            <p:ph type="title"/>
          </p:nvPr>
        </p:nvSpPr>
        <p:spPr>
          <a:xfrm>
            <a:off x="164400" y="87875"/>
            <a:ext cx="11863200" cy="1165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0D80"/>
              </a:buClr>
              <a:buSzPts val="3200"/>
              <a:buFont typeface="Arial"/>
              <a:buNone/>
              <a:defRPr sz="3200" b="1" i="0" u="none" strike="noStrike" cap="none">
                <a:solidFill>
                  <a:srgbClr val="3F0D80"/>
                </a:solidFill>
                <a:latin typeface="Arial"/>
                <a:ea typeface="Arial"/>
                <a:cs typeface="Arial"/>
                <a:sym typeface="Arial"/>
              </a:defRPr>
            </a:lvl1pPr>
            <a:lvl2pPr lvl="1">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2pPr>
            <a:lvl3pPr lvl="2">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3pPr>
            <a:lvl4pPr lvl="3">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4pPr>
            <a:lvl5pPr lvl="4">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5pPr>
            <a:lvl6pPr lvl="5">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6pPr>
            <a:lvl7pPr lvl="6">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7pPr>
            <a:lvl8pPr lvl="7">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8pPr>
            <a:lvl9pPr lvl="8">
              <a:spcBef>
                <a:spcPts val="0"/>
              </a:spcBef>
              <a:spcAft>
                <a:spcPts val="0"/>
              </a:spcAft>
              <a:buClr>
                <a:srgbClr val="3F0D80"/>
              </a:buClr>
              <a:buSzPts val="4267"/>
              <a:buFont typeface="Roboto"/>
              <a:buNone/>
              <a:defRPr sz="4267">
                <a:solidFill>
                  <a:srgbClr val="3F0D80"/>
                </a:solidFill>
                <a:latin typeface="Roboto"/>
                <a:ea typeface="Roboto"/>
                <a:cs typeface="Roboto"/>
                <a:sym typeface="Roboto"/>
              </a:defRPr>
            </a:lvl9pPr>
          </a:lstStyle>
          <a:p>
            <a:endParaRPr/>
          </a:p>
        </p:txBody>
      </p:sp>
      <p:sp>
        <p:nvSpPr>
          <p:cNvPr id="16" name="Shape 16"/>
          <p:cNvSpPr txBox="1">
            <a:spLocks noGrp="1"/>
          </p:cNvSpPr>
          <p:nvPr>
            <p:ph type="body" idx="1"/>
          </p:nvPr>
        </p:nvSpPr>
        <p:spPr>
          <a:xfrm>
            <a:off x="164400" y="1409701"/>
            <a:ext cx="11863200" cy="5221800"/>
          </a:xfrm>
          <a:prstGeom prst="rect">
            <a:avLst/>
          </a:prstGeom>
          <a:noFill/>
          <a:ln>
            <a:noFill/>
          </a:ln>
        </p:spPr>
        <p:txBody>
          <a:bodyPr spcFirstLastPara="1" wrap="square" lIns="91425" tIns="91425" rIns="91425" bIns="91425" anchor="t" anchorCtr="0"/>
          <a:lstStyle>
            <a:lvl1pPr marL="457200" marR="0" lvl="0" indent="-381000" algn="just" rtl="0">
              <a:lnSpc>
                <a:spcPct val="115000"/>
              </a:lnSpc>
              <a:spcBef>
                <a:spcPts val="0"/>
              </a:spcBef>
              <a:spcAft>
                <a:spcPts val="0"/>
              </a:spcAft>
              <a:buClr>
                <a:schemeClr val="accent5"/>
              </a:buClr>
              <a:buSzPts val="2400"/>
              <a:buFont typeface="Arial"/>
              <a:buChar char="•"/>
              <a:defRPr sz="2400" b="0" i="0" u="none" strike="noStrike" cap="none">
                <a:solidFill>
                  <a:schemeClr val="accent5"/>
                </a:solidFill>
                <a:latin typeface="Arial"/>
                <a:ea typeface="Arial"/>
                <a:cs typeface="Arial"/>
                <a:sym typeface="Arial"/>
              </a:defRPr>
            </a:lvl1pPr>
            <a:lvl2pPr marL="914400" marR="0" lvl="1" indent="-347154" algn="just" rtl="0">
              <a:lnSpc>
                <a:spcPct val="115000"/>
              </a:lnSpc>
              <a:spcBef>
                <a:spcPts val="0"/>
              </a:spcBef>
              <a:spcAft>
                <a:spcPts val="0"/>
              </a:spcAft>
              <a:buClr>
                <a:schemeClr val="accent5"/>
              </a:buClr>
              <a:buSzPts val="1867"/>
              <a:buFont typeface="Arial"/>
              <a:buChar char="•"/>
              <a:defRPr sz="1867" b="0" i="0" u="none" strike="noStrike" cap="none">
                <a:solidFill>
                  <a:schemeClr val="accent5"/>
                </a:solidFill>
                <a:latin typeface="Arial"/>
                <a:ea typeface="Arial"/>
                <a:cs typeface="Arial"/>
                <a:sym typeface="Arial"/>
              </a:defRPr>
            </a:lvl2pPr>
            <a:lvl3pPr marL="1371600" marR="0" lvl="2" indent="-347154" algn="just" rtl="0">
              <a:lnSpc>
                <a:spcPct val="115000"/>
              </a:lnSpc>
              <a:spcBef>
                <a:spcPts val="0"/>
              </a:spcBef>
              <a:spcAft>
                <a:spcPts val="0"/>
              </a:spcAft>
              <a:buClr>
                <a:schemeClr val="accent5"/>
              </a:buClr>
              <a:buSzPts val="1867"/>
              <a:buFont typeface="Arial"/>
              <a:buChar char="•"/>
              <a:defRPr sz="1867" b="0" i="0" u="none" strike="noStrike" cap="none">
                <a:solidFill>
                  <a:schemeClr val="accent5"/>
                </a:solidFill>
                <a:latin typeface="Arial"/>
                <a:ea typeface="Arial"/>
                <a:cs typeface="Arial"/>
                <a:sym typeface="Arial"/>
              </a:defRPr>
            </a:lvl3pPr>
            <a:lvl4pPr marL="1828800" marR="0" lvl="3" indent="-347154" algn="l" rtl="0">
              <a:lnSpc>
                <a:spcPct val="115000"/>
              </a:lnSpc>
              <a:spcBef>
                <a:spcPts val="0"/>
              </a:spcBef>
              <a:spcAft>
                <a:spcPts val="0"/>
              </a:spcAft>
              <a:buClr>
                <a:schemeClr val="accent5"/>
              </a:buClr>
              <a:buSzPts val="1867"/>
              <a:buFont typeface="Arial"/>
              <a:buChar char="•"/>
              <a:defRPr sz="1867" b="0" i="0" u="none" strike="noStrike" cap="none">
                <a:solidFill>
                  <a:schemeClr val="accent5"/>
                </a:solidFill>
                <a:latin typeface="Arial"/>
                <a:ea typeface="Arial"/>
                <a:cs typeface="Arial"/>
                <a:sym typeface="Arial"/>
              </a:defRPr>
            </a:lvl4pPr>
            <a:lvl5pPr marL="2286000" marR="0" lvl="4" indent="-228600" algn="l" rtl="0">
              <a:lnSpc>
                <a:spcPct val="115000"/>
              </a:lnSpc>
              <a:spcBef>
                <a:spcPts val="0"/>
              </a:spcBef>
              <a:spcAft>
                <a:spcPts val="0"/>
              </a:spcAft>
              <a:buClr>
                <a:schemeClr val="lt2"/>
              </a:buClr>
              <a:buSzPts val="1867"/>
              <a:buFont typeface="Arial"/>
              <a:buNone/>
              <a:defRPr sz="1867" b="0" i="0" u="none" strike="noStrike" cap="none">
                <a:solidFill>
                  <a:schemeClr val="lt2"/>
                </a:solidFill>
                <a:latin typeface="Arial"/>
                <a:ea typeface="Arial"/>
                <a:cs typeface="Arial"/>
                <a:sym typeface="Arial"/>
              </a:defRPr>
            </a:lvl5pPr>
            <a:lvl6pPr marL="2743200" marR="0" lvl="5" indent="-228600" algn="l" rtl="0">
              <a:lnSpc>
                <a:spcPct val="115000"/>
              </a:lnSpc>
              <a:spcBef>
                <a:spcPts val="2133"/>
              </a:spcBef>
              <a:spcAft>
                <a:spcPts val="0"/>
              </a:spcAft>
              <a:buClr>
                <a:schemeClr val="lt2"/>
              </a:buClr>
              <a:buSzPts val="1867"/>
              <a:buFont typeface="Arial"/>
              <a:buNone/>
              <a:defRPr sz="1867" b="0" i="0" u="none" strike="noStrike" cap="none">
                <a:solidFill>
                  <a:schemeClr val="lt2"/>
                </a:solidFill>
                <a:latin typeface="Arial"/>
                <a:ea typeface="Arial"/>
                <a:cs typeface="Arial"/>
                <a:sym typeface="Arial"/>
              </a:defRPr>
            </a:lvl6pPr>
            <a:lvl7pPr marL="3200400" marR="0" lvl="6" indent="-228600" algn="l" rtl="0">
              <a:lnSpc>
                <a:spcPct val="115000"/>
              </a:lnSpc>
              <a:spcBef>
                <a:spcPts val="2133"/>
              </a:spcBef>
              <a:spcAft>
                <a:spcPts val="0"/>
              </a:spcAft>
              <a:buClr>
                <a:schemeClr val="lt2"/>
              </a:buClr>
              <a:buSzPts val="1867"/>
              <a:buFont typeface="Arial"/>
              <a:buNone/>
              <a:defRPr sz="1867" b="0" i="0" u="none" strike="noStrike" cap="none">
                <a:solidFill>
                  <a:schemeClr val="lt2"/>
                </a:solidFill>
                <a:latin typeface="Arial"/>
                <a:ea typeface="Arial"/>
                <a:cs typeface="Arial"/>
                <a:sym typeface="Arial"/>
              </a:defRPr>
            </a:lvl7pPr>
            <a:lvl8pPr marL="3657600" marR="0" lvl="7" indent="-228600" algn="l" rtl="0">
              <a:lnSpc>
                <a:spcPct val="115000"/>
              </a:lnSpc>
              <a:spcBef>
                <a:spcPts val="2133"/>
              </a:spcBef>
              <a:spcAft>
                <a:spcPts val="0"/>
              </a:spcAft>
              <a:buClr>
                <a:schemeClr val="lt2"/>
              </a:buClr>
              <a:buSzPts val="1867"/>
              <a:buFont typeface="Arial"/>
              <a:buNone/>
              <a:defRPr sz="1867" b="0" i="0" u="none" strike="noStrike" cap="none">
                <a:solidFill>
                  <a:schemeClr val="lt2"/>
                </a:solidFill>
                <a:latin typeface="Arial"/>
                <a:ea typeface="Arial"/>
                <a:cs typeface="Arial"/>
                <a:sym typeface="Arial"/>
              </a:defRPr>
            </a:lvl8pPr>
            <a:lvl9pPr marL="4114800" marR="0" lvl="8" indent="-228600" algn="l" rtl="0">
              <a:lnSpc>
                <a:spcPct val="115000"/>
              </a:lnSpc>
              <a:spcBef>
                <a:spcPts val="2133"/>
              </a:spcBef>
              <a:spcAft>
                <a:spcPts val="2133"/>
              </a:spcAft>
              <a:buClr>
                <a:schemeClr val="lt2"/>
              </a:buClr>
              <a:buSzPts val="1867"/>
              <a:buFont typeface="Arial"/>
              <a:buNone/>
              <a:defRPr sz="1867" b="0" i="0" u="none" strike="noStrike" cap="none">
                <a:solidFill>
                  <a:schemeClr val="lt2"/>
                </a:solidFill>
                <a:latin typeface="Arial"/>
                <a:ea typeface="Arial"/>
                <a:cs typeface="Arial"/>
                <a:sym typeface="Arial"/>
              </a:defRPr>
            </a:lvl9pPr>
          </a:lstStyle>
          <a:p>
            <a:endParaRPr/>
          </a:p>
        </p:txBody>
      </p:sp>
      <p:sp>
        <p:nvSpPr>
          <p:cNvPr id="17" name="Shape 17"/>
          <p:cNvSpPr txBox="1"/>
          <p:nvPr/>
        </p:nvSpPr>
        <p:spPr>
          <a:xfrm>
            <a:off x="7589885" y="6608393"/>
            <a:ext cx="4602115" cy="287257"/>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7F7F7F"/>
              </a:buClr>
              <a:buSzPts val="267"/>
              <a:buFont typeface="Arial"/>
              <a:buNone/>
            </a:pPr>
            <a:r>
              <a:rPr lang="en-US" sz="1067" b="0" i="1" u="none" strike="noStrike" cap="none">
                <a:solidFill>
                  <a:srgbClr val="7F7F7F"/>
                </a:solidFill>
                <a:latin typeface="Arial"/>
                <a:ea typeface="Arial"/>
                <a:cs typeface="Arial"/>
                <a:sym typeface="Arial"/>
              </a:rPr>
              <a:t>Based on Guy Kawasaki's 'The Only 10 Slides You Need in Your Pitch'.</a:t>
            </a:r>
            <a:endParaRPr/>
          </a:p>
        </p:txBody>
      </p:sp>
      <p:pic>
        <p:nvPicPr>
          <p:cNvPr id="18" name="Shape 18"/>
          <p:cNvPicPr preferRelativeResize="0"/>
          <p:nvPr/>
        </p:nvPicPr>
        <p:blipFill rotWithShape="1">
          <a:blip r:embed="rId2">
            <a:alphaModFix/>
          </a:blip>
          <a:srcRect/>
          <a:stretch/>
        </p:blipFill>
        <p:spPr>
          <a:xfrm>
            <a:off x="465909" y="6346186"/>
            <a:ext cx="753292" cy="287932"/>
          </a:xfrm>
          <a:prstGeom prst="rect">
            <a:avLst/>
          </a:prstGeom>
          <a:noFill/>
          <a:ln>
            <a:noFill/>
          </a:ln>
        </p:spPr>
      </p:pic>
      <p:pic>
        <p:nvPicPr>
          <p:cNvPr id="19" name="Shape 19"/>
          <p:cNvPicPr preferRelativeResize="0"/>
          <p:nvPr/>
        </p:nvPicPr>
        <p:blipFill rotWithShape="1">
          <a:blip r:embed="rId3">
            <a:alphaModFix/>
          </a:blip>
          <a:srcRect b="-3809"/>
          <a:stretch/>
        </p:blipFill>
        <p:spPr>
          <a:xfrm>
            <a:off x="278700" y="1545475"/>
            <a:ext cx="11863200" cy="1077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Slide">
  <p:cSld name="1_Blank Slide">
    <p:spTree>
      <p:nvGrpSpPr>
        <p:cNvPr id="1" name="Shape 5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olunteer Perspective - W/ Headshot">
  <p:cSld name="Volunteer Perspective - W/ Headshot">
    <p:spTree>
      <p:nvGrpSpPr>
        <p:cNvPr id="1" name="Shape 60"/>
        <p:cNvGrpSpPr/>
        <p:nvPr/>
      </p:nvGrpSpPr>
      <p:grpSpPr>
        <a:xfrm>
          <a:off x="0" y="0"/>
          <a:ext cx="0" cy="0"/>
          <a:chOff x="0" y="0"/>
          <a:chExt cx="0" cy="0"/>
        </a:xfrm>
      </p:grpSpPr>
      <p:sp>
        <p:nvSpPr>
          <p:cNvPr id="61" name="Shape 61"/>
          <p:cNvSpPr txBox="1">
            <a:spLocks noGrp="1"/>
          </p:cNvSpPr>
          <p:nvPr>
            <p:ph type="ftr" idx="11"/>
          </p:nvPr>
        </p:nvSpPr>
        <p:spPr>
          <a:xfrm>
            <a:off x="4038600" y="641078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9093200" y="641078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63" name="Shape 63"/>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64" name="Shape 64"/>
          <p:cNvSpPr/>
          <p:nvPr/>
        </p:nvSpPr>
        <p:spPr>
          <a:xfrm>
            <a:off x="4267199" y="1333501"/>
            <a:ext cx="7481889" cy="4198000"/>
          </a:xfrm>
          <a:prstGeom prst="rect">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Shape 65"/>
          <p:cNvSpPr txBox="1">
            <a:spLocks noGrp="1"/>
          </p:cNvSpPr>
          <p:nvPr>
            <p:ph type="title"/>
          </p:nvPr>
        </p:nvSpPr>
        <p:spPr>
          <a:xfrm>
            <a:off x="346628" y="345474"/>
            <a:ext cx="11616772" cy="52736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4C12A1"/>
              </a:buClr>
              <a:buSzPts val="4000"/>
              <a:buFont typeface="Arial"/>
              <a:buNone/>
              <a:defRPr sz="4000" b="1" i="0" u="none" strike="noStrike" cap="none">
                <a:solidFill>
                  <a:srgbClr val="4C12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a:spLocks noGrp="1"/>
          </p:cNvSpPr>
          <p:nvPr>
            <p:ph type="pic" idx="2"/>
          </p:nvPr>
        </p:nvSpPr>
        <p:spPr>
          <a:xfrm>
            <a:off x="457200" y="1143000"/>
            <a:ext cx="4557712" cy="35052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a:spLocks noGrp="1"/>
          </p:cNvSpPr>
          <p:nvPr>
            <p:ph type="pic" idx="3"/>
          </p:nvPr>
        </p:nvSpPr>
        <p:spPr>
          <a:xfrm>
            <a:off x="10518648" y="4648200"/>
            <a:ext cx="1444752" cy="1570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6857243" y="5587532"/>
            <a:ext cx="3607557" cy="5748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olunteer Perspective - W/O Headshot">
  <p:cSld name="Volunteer Perspective - W/O Headshot">
    <p:spTree>
      <p:nvGrpSpPr>
        <p:cNvPr id="1" name="Shape 69"/>
        <p:cNvGrpSpPr/>
        <p:nvPr/>
      </p:nvGrpSpPr>
      <p:grpSpPr>
        <a:xfrm>
          <a:off x="0" y="0"/>
          <a:ext cx="0" cy="0"/>
          <a:chOff x="0" y="0"/>
          <a:chExt cx="0" cy="0"/>
        </a:xfrm>
      </p:grpSpPr>
      <p:sp>
        <p:nvSpPr>
          <p:cNvPr id="70" name="Shape 70"/>
          <p:cNvSpPr txBox="1">
            <a:spLocks noGrp="1"/>
          </p:cNvSpPr>
          <p:nvPr>
            <p:ph type="ftr" idx="11"/>
          </p:nvPr>
        </p:nvSpPr>
        <p:spPr>
          <a:xfrm>
            <a:off x="4038600" y="641078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9093200" y="641078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pic>
        <p:nvPicPr>
          <p:cNvPr id="72" name="Shape 72"/>
          <p:cNvPicPr preferRelativeResize="0"/>
          <p:nvPr/>
        </p:nvPicPr>
        <p:blipFill rotWithShape="1">
          <a:blip r:embed="rId2">
            <a:alphaModFix/>
          </a:blip>
          <a:srcRect/>
          <a:stretch/>
        </p:blipFill>
        <p:spPr>
          <a:xfrm>
            <a:off x="465909" y="6346186"/>
            <a:ext cx="753291" cy="287932"/>
          </a:xfrm>
          <a:prstGeom prst="rect">
            <a:avLst/>
          </a:prstGeom>
          <a:noFill/>
          <a:ln>
            <a:noFill/>
          </a:ln>
        </p:spPr>
      </p:pic>
      <p:sp>
        <p:nvSpPr>
          <p:cNvPr id="73" name="Shape 73"/>
          <p:cNvSpPr/>
          <p:nvPr/>
        </p:nvSpPr>
        <p:spPr>
          <a:xfrm>
            <a:off x="4267199" y="1333501"/>
            <a:ext cx="7481889" cy="4198000"/>
          </a:xfrm>
          <a:prstGeom prst="rect">
            <a:avLst/>
          </a:prstGeom>
          <a:solidFill>
            <a:srgbClr val="FF5C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Shape 74"/>
          <p:cNvSpPr txBox="1">
            <a:spLocks noGrp="1"/>
          </p:cNvSpPr>
          <p:nvPr>
            <p:ph type="title"/>
          </p:nvPr>
        </p:nvSpPr>
        <p:spPr>
          <a:xfrm>
            <a:off x="346628" y="345474"/>
            <a:ext cx="11616772" cy="52736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4C12A1"/>
              </a:buClr>
              <a:buSzPts val="4000"/>
              <a:buFont typeface="Arial"/>
              <a:buNone/>
              <a:defRPr sz="4000" b="1" i="0" u="none" strike="noStrike" cap="none">
                <a:solidFill>
                  <a:srgbClr val="4C12A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Shape 75"/>
          <p:cNvSpPr>
            <a:spLocks noGrp="1"/>
          </p:cNvSpPr>
          <p:nvPr>
            <p:ph type="pic" idx="2"/>
          </p:nvPr>
        </p:nvSpPr>
        <p:spPr>
          <a:xfrm>
            <a:off x="457200" y="1143000"/>
            <a:ext cx="4557712" cy="35052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Arial"/>
                <a:ea typeface="Arial"/>
                <a:cs typeface="Arial"/>
                <a:sym typeface="Arial"/>
              </a:defRPr>
            </a:lvl1pPr>
            <a:lvl2pPr marL="0" marR="0" lvl="1" indent="0" algn="r" rtl="0">
              <a:spcBef>
                <a:spcPts val="0"/>
              </a:spcBef>
              <a:buNone/>
              <a:defRPr sz="1200" b="0" i="0" u="none" strike="noStrike" cap="none">
                <a:solidFill>
                  <a:srgbClr val="898989"/>
                </a:solidFill>
                <a:latin typeface="Arial"/>
                <a:ea typeface="Arial"/>
                <a:cs typeface="Arial"/>
                <a:sym typeface="Arial"/>
              </a:defRPr>
            </a:lvl2pPr>
            <a:lvl3pPr marL="0" marR="0" lvl="2" indent="0" algn="r" rtl="0">
              <a:spcBef>
                <a:spcPts val="0"/>
              </a:spcBef>
              <a:buNone/>
              <a:defRPr sz="1200" b="0" i="0" u="none" strike="noStrike" cap="none">
                <a:solidFill>
                  <a:srgbClr val="898989"/>
                </a:solidFill>
                <a:latin typeface="Arial"/>
                <a:ea typeface="Arial"/>
                <a:cs typeface="Arial"/>
                <a:sym typeface="Arial"/>
              </a:defRPr>
            </a:lvl3pPr>
            <a:lvl4pPr marL="0" marR="0" lvl="3" indent="0" algn="r" rtl="0">
              <a:spcBef>
                <a:spcPts val="0"/>
              </a:spcBef>
              <a:buNone/>
              <a:defRPr sz="1200" b="0" i="0" u="none" strike="noStrike" cap="none">
                <a:solidFill>
                  <a:srgbClr val="898989"/>
                </a:solidFill>
                <a:latin typeface="Arial"/>
                <a:ea typeface="Arial"/>
                <a:cs typeface="Arial"/>
                <a:sym typeface="Arial"/>
              </a:defRPr>
            </a:lvl4pPr>
            <a:lvl5pPr marL="0" marR="0" lvl="4" indent="0" algn="r" rtl="0">
              <a:spcBef>
                <a:spcPts val="0"/>
              </a:spcBef>
              <a:buNone/>
              <a:defRPr sz="1200" b="0" i="0" u="none" strike="noStrike" cap="none">
                <a:solidFill>
                  <a:srgbClr val="898989"/>
                </a:solidFill>
                <a:latin typeface="Arial"/>
                <a:ea typeface="Arial"/>
                <a:cs typeface="Arial"/>
                <a:sym typeface="Arial"/>
              </a:defRPr>
            </a:lvl5pPr>
            <a:lvl6pPr marL="0" marR="0" lvl="5" indent="0" algn="r" rtl="0">
              <a:spcBef>
                <a:spcPts val="0"/>
              </a:spcBef>
              <a:buNone/>
              <a:defRPr sz="1200" b="0" i="0" u="none" strike="noStrike" cap="none">
                <a:solidFill>
                  <a:srgbClr val="898989"/>
                </a:solidFill>
                <a:latin typeface="Arial"/>
                <a:ea typeface="Arial"/>
                <a:cs typeface="Arial"/>
                <a:sym typeface="Arial"/>
              </a:defRPr>
            </a:lvl6pPr>
            <a:lvl7pPr marL="0" marR="0" lvl="6" indent="0" algn="r" rtl="0">
              <a:spcBef>
                <a:spcPts val="0"/>
              </a:spcBef>
              <a:buNone/>
              <a:defRPr sz="1200" b="0" i="0" u="none" strike="noStrike" cap="none">
                <a:solidFill>
                  <a:srgbClr val="898989"/>
                </a:solidFill>
                <a:latin typeface="Arial"/>
                <a:ea typeface="Arial"/>
                <a:cs typeface="Arial"/>
                <a:sym typeface="Arial"/>
              </a:defRPr>
            </a:lvl7pPr>
            <a:lvl8pPr marL="0" marR="0" lvl="7" indent="0" algn="r" rtl="0">
              <a:spcBef>
                <a:spcPts val="0"/>
              </a:spcBef>
              <a:buNone/>
              <a:defRPr sz="1200" b="0" i="0" u="none" strike="noStrike" cap="none">
                <a:solidFill>
                  <a:srgbClr val="898989"/>
                </a:solidFill>
                <a:latin typeface="Arial"/>
                <a:ea typeface="Arial"/>
                <a:cs typeface="Arial"/>
                <a:sym typeface="Arial"/>
              </a:defRPr>
            </a:lvl8pPr>
            <a:lvl9pPr marL="0" marR="0" lvl="8" indent="0" algn="r" rtl="0">
              <a:spcBef>
                <a:spcPts val="0"/>
              </a:spcBef>
              <a:buNone/>
              <a:defRPr sz="1200" b="0" i="0" u="none" strike="noStrike" cap="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48" r:id="rId6"/>
    <p:sldLayoutId id="2147483655" r:id="rId7"/>
    <p:sldLayoutId id="2147483656" r:id="rId8"/>
    <p:sldLayoutId id="2147483657" r:id="rId9"/>
    <p:sldLayoutId id="2147483658" r:id="rId10"/>
    <p:sldLayoutId id="2147483659" r:id="rId11"/>
    <p:sldLayoutId id="2147483660" r:id="rId12"/>
    <p:sldLayoutId id="2147483661" r:id="rId13"/>
    <p:sldLayoutId id="2147483654"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768">
          <p15:clr>
            <a:srgbClr val="F26B43"/>
          </p15:clr>
        </p15:guide>
        <p15:guide id="4" pos="3168">
          <p15:clr>
            <a:srgbClr val="F26B43"/>
          </p15:clr>
        </p15:guide>
        <p15:guide id="5" pos="2688">
          <p15:clr>
            <a:srgbClr val="F26B43"/>
          </p15:clr>
        </p15:guide>
        <p15:guide id="6" pos="2568">
          <p15:clr>
            <a:srgbClr val="F26B43"/>
          </p15:clr>
        </p15:guide>
        <p15:guide id="7" pos="2088">
          <p15:clr>
            <a:srgbClr val="F26B43"/>
          </p15:clr>
        </p15:guide>
        <p15:guide id="8" pos="1968">
          <p15:clr>
            <a:srgbClr val="F26B43"/>
          </p15:clr>
        </p15:guide>
        <p15:guide id="9" pos="888">
          <p15:clr>
            <a:srgbClr val="F26B43"/>
          </p15:clr>
        </p15:guide>
        <p15:guide id="10" pos="768">
          <p15:clr>
            <a:srgbClr val="F26B43"/>
          </p15:clr>
        </p15:guide>
        <p15:guide id="11" pos="144">
          <p15:clr>
            <a:srgbClr val="F26B43"/>
          </p15:clr>
        </p15:guide>
        <p15:guide id="12" orient="horz" pos="288">
          <p15:clr>
            <a:srgbClr val="F26B43"/>
          </p15:clr>
        </p15:guide>
        <p15:guide id="13" pos="5088">
          <p15:clr>
            <a:srgbClr val="F26B43"/>
          </p15:clr>
        </p15:guide>
        <p15:guide id="14" pos="4488">
          <p15:clr>
            <a:srgbClr val="F26B43"/>
          </p15:clr>
        </p15:guide>
        <p15:guide id="15" pos="4992">
          <p15:clr>
            <a:srgbClr val="F26B43"/>
          </p15:clr>
        </p15:guide>
        <p15:guide id="16" pos="5712">
          <p15:clr>
            <a:srgbClr val="F26B43"/>
          </p15:clr>
        </p15:guide>
        <p15:guide id="17" pos="5592">
          <p15:clr>
            <a:srgbClr val="F26B43"/>
          </p15:clr>
        </p15:guide>
        <p15:guide id="18" pos="6192">
          <p15:clr>
            <a:srgbClr val="F26B43"/>
          </p15:clr>
        </p15:guide>
        <p15:guide id="19" pos="6312">
          <p15:clr>
            <a:srgbClr val="F26B43"/>
          </p15:clr>
        </p15:guide>
        <p15:guide id="20" pos="6792">
          <p15:clr>
            <a:srgbClr val="F26B43"/>
          </p15:clr>
        </p15:guide>
        <p15:guide id="21" pos="6888">
          <p15:clr>
            <a:srgbClr val="F26B43"/>
          </p15:clr>
        </p15:guide>
        <p15:guide id="22" pos="7392">
          <p15:clr>
            <a:srgbClr val="F26B43"/>
          </p15:clr>
        </p15:guide>
        <p15:guide id="23" orient="horz" pos="4032">
          <p15:clr>
            <a:srgbClr val="F26B43"/>
          </p15:clr>
        </p15:guide>
        <p15:guide id="24" pos="3288">
          <p15:clr>
            <a:srgbClr val="F26B43"/>
          </p15:clr>
        </p15:guide>
        <p15:guide id="25" pos="288">
          <p15:clr>
            <a:srgbClr val="F26B43"/>
          </p15:clr>
        </p15:guide>
        <p15:guide id="26" pos="1368">
          <p15:clr>
            <a:srgbClr val="F26B43"/>
          </p15:clr>
        </p15:guide>
        <p15:guide id="27" pos="1488">
          <p15:clr>
            <a:srgbClr val="F26B43"/>
          </p15:clr>
        </p15:guide>
        <p15:guide id="28" pos="4392">
          <p15:clr>
            <a:srgbClr val="F26B43"/>
          </p15:clr>
        </p15:guide>
        <p15:guide id="29" pos="3912">
          <p15:clr>
            <a:srgbClr val="F26B43"/>
          </p15:clr>
        </p15:guide>
        <p15:guide id="30" pos="7536">
          <p15:clr>
            <a:srgbClr val="F26B43"/>
          </p15:clr>
        </p15:guide>
        <p15:guide id="31" orient="horz" pos="144">
          <p15:clr>
            <a:srgbClr val="F26B43"/>
          </p15:clr>
        </p15:guide>
        <p15:guide id="32" orient="horz" pos="720">
          <p15:clr>
            <a:srgbClr val="F26B43"/>
          </p15:clr>
        </p15:guide>
        <p15:guide id="33" orient="horz" pos="840">
          <p15:clr>
            <a:srgbClr val="F26B43"/>
          </p15:clr>
        </p15:guide>
        <p15:guide id="34" orient="horz" pos="1272">
          <p15:clr>
            <a:srgbClr val="F26B43"/>
          </p15:clr>
        </p15:guide>
        <p15:guide id="35" orient="horz" pos="1392">
          <p15:clr>
            <a:srgbClr val="F26B43"/>
          </p15:clr>
        </p15:guide>
        <p15:guide id="36" orient="horz" pos="1824">
          <p15:clr>
            <a:srgbClr val="F26B43"/>
          </p15:clr>
        </p15:guide>
        <p15:guide id="37" orient="horz" pos="1944">
          <p15:clr>
            <a:srgbClr val="F26B43"/>
          </p15:clr>
        </p15:guide>
        <p15:guide id="38" orient="horz" pos="2376">
          <p15:clr>
            <a:srgbClr val="F26B43"/>
          </p15:clr>
        </p15:guide>
        <p15:guide id="39" orient="horz" pos="2496">
          <p15:clr>
            <a:srgbClr val="F26B43"/>
          </p15:clr>
        </p15:guide>
        <p15:guide id="40" orient="horz" pos="2928">
          <p15:clr>
            <a:srgbClr val="F26B43"/>
          </p15:clr>
        </p15:guide>
        <p15:guide id="41" orient="horz" pos="3048">
          <p15:clr>
            <a:srgbClr val="F26B43"/>
          </p15:clr>
        </p15:guide>
        <p15:guide id="42" orient="horz" pos="3480">
          <p15:clr>
            <a:srgbClr val="F26B43"/>
          </p15:clr>
        </p15:guide>
        <p15:guide id="43" orient="horz" pos="3600">
          <p15:clr>
            <a:srgbClr val="F26B43"/>
          </p15:clr>
        </p15:guide>
        <p15:guide id="44"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picadishcustomerservice@gmail.com"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32D9C-2F8B-4211-9A14-D87E1985A5E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1</a:t>
            </a:fld>
            <a:endParaRPr lang="en-US"/>
          </a:p>
        </p:txBody>
      </p:sp>
      <p:pic>
        <p:nvPicPr>
          <p:cNvPr id="3" name="Picture 3" descr="A picture containing indoor, wall, refrigerator, cabinet&#10;&#10;Description generated with very high confidence">
            <a:extLst>
              <a:ext uri="{FF2B5EF4-FFF2-40B4-BE49-F238E27FC236}">
                <a16:creationId xmlns:a16="http://schemas.microsoft.com/office/drawing/2014/main" id="{DB92B382-5C9D-46B0-881E-16137CCB92F3}"/>
              </a:ext>
            </a:extLst>
          </p:cNvPr>
          <p:cNvPicPr>
            <a:picLocks noChangeAspect="1"/>
          </p:cNvPicPr>
          <p:nvPr/>
        </p:nvPicPr>
        <p:blipFill>
          <a:blip r:embed="rId3"/>
          <a:stretch>
            <a:fillRect/>
          </a:stretch>
        </p:blipFill>
        <p:spPr>
          <a:xfrm>
            <a:off x="0" y="0"/>
            <a:ext cx="12192000" cy="6896576"/>
          </a:xfrm>
          <a:prstGeom prst="rect">
            <a:avLst/>
          </a:prstGeom>
        </p:spPr>
      </p:pic>
    </p:spTree>
    <p:extLst>
      <p:ext uri="{BB962C8B-B14F-4D97-AF65-F5344CB8AC3E}">
        <p14:creationId xmlns:p14="http://schemas.microsoft.com/office/powerpoint/2010/main" val="320958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10</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767338" y="60342"/>
            <a:ext cx="900359" cy="929719"/>
          </a:xfrm>
          <a:prstGeom prst="rect">
            <a:avLst/>
          </a:prstGeom>
        </p:spPr>
      </p:pic>
      <p:graphicFrame>
        <p:nvGraphicFramePr>
          <p:cNvPr id="3" name="Table 2">
            <a:extLst>
              <a:ext uri="{FF2B5EF4-FFF2-40B4-BE49-F238E27FC236}">
                <a16:creationId xmlns:a16="http://schemas.microsoft.com/office/drawing/2014/main" id="{9581B9F4-35DC-474C-922A-310AC50C138C}"/>
              </a:ext>
            </a:extLst>
          </p:cNvPr>
          <p:cNvGraphicFramePr>
            <a:graphicFrameLocks noGrp="1"/>
          </p:cNvGraphicFramePr>
          <p:nvPr>
            <p:extLst>
              <p:ext uri="{D42A27DB-BD31-4B8C-83A1-F6EECF244321}">
                <p14:modId xmlns:p14="http://schemas.microsoft.com/office/powerpoint/2010/main" val="803564383"/>
              </p:ext>
            </p:extLst>
          </p:nvPr>
        </p:nvGraphicFramePr>
        <p:xfrm>
          <a:off x="363940" y="1444388"/>
          <a:ext cx="6130071" cy="850482"/>
        </p:xfrm>
        <a:graphic>
          <a:graphicData uri="http://schemas.openxmlformats.org/drawingml/2006/table">
            <a:tbl>
              <a:tblPr firstRow="1" bandRow="1">
                <a:tableStyleId>{5C22544A-7EE6-4342-B048-85BDC9FD1C3A}</a:tableStyleId>
              </a:tblPr>
              <a:tblGrid>
                <a:gridCol w="6130071">
                  <a:extLst>
                    <a:ext uri="{9D8B030D-6E8A-4147-A177-3AD203B41FA5}">
                      <a16:colId xmlns:a16="http://schemas.microsoft.com/office/drawing/2014/main" val="20000"/>
                    </a:ext>
                  </a:extLst>
                </a:gridCol>
              </a:tblGrid>
              <a:tr h="4252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Times New Roman"/>
                        </a:rPr>
                        <a:t>Definition</a:t>
                      </a:r>
                      <a:r>
                        <a:rPr lang="en-US" sz="1600" b="1" baseline="0">
                          <a:solidFill>
                            <a:schemeClr val="bg1"/>
                          </a:solidFill>
                          <a:latin typeface="Times New Roman"/>
                        </a:rPr>
                        <a:t> of One Unit</a:t>
                      </a:r>
                      <a:endParaRPr lang="en-US" sz="1600" b="1">
                        <a:solidFill>
                          <a:schemeClr val="bg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25241">
                <a:tc>
                  <a:txBody>
                    <a:bodyPr/>
                    <a:lstStyle/>
                    <a:p>
                      <a:pPr marL="0" marR="0" lvl="0" indent="0" algn="ctr" rtl="0">
                        <a:lnSpc>
                          <a:spcPct val="100000"/>
                        </a:lnSpc>
                        <a:spcBef>
                          <a:spcPts val="0"/>
                        </a:spcBef>
                        <a:spcAft>
                          <a:spcPts val="0"/>
                        </a:spcAft>
                        <a:buFontTx/>
                        <a:buNone/>
                      </a:pPr>
                      <a:r>
                        <a:rPr lang="en-US" sz="1600" b="0">
                          <a:solidFill>
                            <a:schemeClr val="tx1"/>
                          </a:solidFill>
                          <a:latin typeface="Times New Roman"/>
                        </a:rPr>
                        <a:t>3 Thirty Second Advertisements per Advertiser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bl>
          </a:graphicData>
        </a:graphic>
      </p:graphicFrame>
      <p:graphicFrame>
        <p:nvGraphicFramePr>
          <p:cNvPr id="5" name="Content Placeholder 5">
            <a:extLst>
              <a:ext uri="{FF2B5EF4-FFF2-40B4-BE49-F238E27FC236}">
                <a16:creationId xmlns:a16="http://schemas.microsoft.com/office/drawing/2014/main" id="{D664AA95-D2B2-4EB7-944E-6BC74DACEF9F}"/>
              </a:ext>
            </a:extLst>
          </p:cNvPr>
          <p:cNvGraphicFramePr>
            <a:graphicFrameLocks/>
          </p:cNvGraphicFramePr>
          <p:nvPr>
            <p:extLst>
              <p:ext uri="{D42A27DB-BD31-4B8C-83A1-F6EECF244321}">
                <p14:modId xmlns:p14="http://schemas.microsoft.com/office/powerpoint/2010/main" val="340743217"/>
              </p:ext>
            </p:extLst>
          </p:nvPr>
        </p:nvGraphicFramePr>
        <p:xfrm>
          <a:off x="363415" y="2391507"/>
          <a:ext cx="6114812" cy="2615677"/>
        </p:xfrm>
        <a:graphic>
          <a:graphicData uri="http://schemas.openxmlformats.org/drawingml/2006/table">
            <a:tbl>
              <a:tblPr/>
              <a:tblGrid>
                <a:gridCol w="4128447">
                  <a:extLst>
                    <a:ext uri="{9D8B030D-6E8A-4147-A177-3AD203B41FA5}">
                      <a16:colId xmlns:a16="http://schemas.microsoft.com/office/drawing/2014/main" val="20000"/>
                    </a:ext>
                  </a:extLst>
                </a:gridCol>
                <a:gridCol w="763403">
                  <a:extLst>
                    <a:ext uri="{9D8B030D-6E8A-4147-A177-3AD203B41FA5}">
                      <a16:colId xmlns:a16="http://schemas.microsoft.com/office/drawing/2014/main" val="20001"/>
                    </a:ext>
                  </a:extLst>
                </a:gridCol>
                <a:gridCol w="1222962">
                  <a:extLst>
                    <a:ext uri="{9D8B030D-6E8A-4147-A177-3AD203B41FA5}">
                      <a16:colId xmlns:a16="http://schemas.microsoft.com/office/drawing/2014/main" val="20002"/>
                    </a:ext>
                  </a:extLst>
                </a:gridCol>
              </a:tblGrid>
              <a:tr h="422030">
                <a:tc gridSpan="3">
                  <a:txBody>
                    <a:bodyPr/>
                    <a:lstStyle/>
                    <a:p>
                      <a:pPr marL="0" marR="0" algn="ctr">
                        <a:spcBef>
                          <a:spcPts val="0"/>
                        </a:spcBef>
                        <a:spcAft>
                          <a:spcPts val="0"/>
                        </a:spcAft>
                      </a:pPr>
                      <a:r>
                        <a:rPr lang="en-US" sz="1600" b="1">
                          <a:solidFill>
                            <a:schemeClr val="bg1"/>
                          </a:solidFill>
                          <a:latin typeface="Times New Roman"/>
                          <a:ea typeface="Arial" charset="0"/>
                          <a:cs typeface="Arial"/>
                        </a:rPr>
                        <a:t>Economics</a:t>
                      </a:r>
                      <a:r>
                        <a:rPr lang="en-US" sz="1600" b="1" baseline="0">
                          <a:solidFill>
                            <a:schemeClr val="bg1"/>
                          </a:solidFill>
                          <a:latin typeface="Times New Roman"/>
                          <a:ea typeface="Arial" charset="0"/>
                          <a:cs typeface="Arial"/>
                        </a:rPr>
                        <a:t> of One Unit</a:t>
                      </a:r>
                      <a:endParaRPr lang="en-US" sz="1600" b="1">
                        <a:solidFill>
                          <a:schemeClr val="bg1"/>
                        </a:solidFill>
                        <a:latin typeface="Times New Roman"/>
                        <a:ea typeface="Arial" charset="0"/>
                        <a:cs typeface="Arial"/>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55410">
                <a:tc>
                  <a:txBody>
                    <a:bodyPr/>
                    <a:lstStyle/>
                    <a:p>
                      <a:pPr marL="0" marR="0">
                        <a:spcBef>
                          <a:spcPts val="0"/>
                        </a:spcBef>
                        <a:spcAft>
                          <a:spcPts val="0"/>
                        </a:spcAft>
                      </a:pPr>
                      <a:r>
                        <a:rPr lang="en-US" sz="1400" b="1">
                          <a:latin typeface="Times New Roman"/>
                          <a:ea typeface="Arial" charset="0"/>
                          <a:cs typeface="Arial"/>
                        </a:rPr>
                        <a:t>Selling Price</a:t>
                      </a:r>
                      <a:endParaRPr lang="en-US" sz="14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lumMod val="75000"/>
                      </a:schemeClr>
                    </a:solidFill>
                  </a:tcPr>
                </a:tc>
                <a:tc>
                  <a:txBody>
                    <a:bodyPr/>
                    <a:lstStyle/>
                    <a:p>
                      <a:endParaRPr lang="en-US" sz="140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r>
                        <a:rPr lang="en-US" sz="1600" b="1">
                          <a:latin typeface="Times New Roman"/>
                          <a:ea typeface="Arial" charset="0"/>
                          <a:cs typeface="Arial"/>
                        </a:rPr>
                        <a:t>$4,050.00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79862">
                <a:tc>
                  <a:txBody>
                    <a:bodyPr/>
                    <a:lstStyle/>
                    <a:p>
                      <a:pPr marL="0" marR="0">
                        <a:spcBef>
                          <a:spcPts val="0"/>
                        </a:spcBef>
                        <a:spcAft>
                          <a:spcPts val="0"/>
                        </a:spcAft>
                      </a:pPr>
                      <a:r>
                        <a:rPr lang="en-US" sz="1400">
                          <a:latin typeface="Times New Roman"/>
                          <a:ea typeface="Arial" charset="0"/>
                          <a:cs typeface="Arial"/>
                        </a:rPr>
                        <a:t>      Cost of var.</a:t>
                      </a:r>
                      <a:r>
                        <a:rPr lang="en-US" sz="1400" baseline="0">
                          <a:latin typeface="Times New Roman"/>
                          <a:ea typeface="Arial" charset="0"/>
                          <a:cs typeface="Arial"/>
                        </a:rPr>
                        <a:t> </a:t>
                      </a:r>
                      <a:r>
                        <a:rPr lang="en-US" sz="1400">
                          <a:latin typeface="Times New Roman"/>
                          <a:ea typeface="Arial" charset="0"/>
                          <a:cs typeface="Arial"/>
                        </a:rPr>
                        <a:t>materials</a:t>
                      </a:r>
                      <a:r>
                        <a:rPr lang="en-US" sz="1400" baseline="0">
                          <a:latin typeface="Times New Roman"/>
                          <a:ea typeface="Arial" charset="0"/>
                          <a:cs typeface="Arial"/>
                        </a:rPr>
                        <a:t> exp.</a:t>
                      </a:r>
                      <a:endParaRPr lang="en-US" sz="14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75000"/>
                      </a:schemeClr>
                    </a:solidFill>
                  </a:tcPr>
                </a:tc>
                <a:tc>
                  <a:txBody>
                    <a:bodyPr/>
                    <a:lstStyle/>
                    <a:p>
                      <a:pPr marL="0" marR="0" algn="r">
                        <a:spcBef>
                          <a:spcPts val="0"/>
                        </a:spcBef>
                        <a:spcAft>
                          <a:spcPts val="0"/>
                        </a:spcAft>
                      </a:pPr>
                      <a:r>
                        <a:rPr lang="en-US" sz="1400">
                          <a:latin typeface="Times New Roman"/>
                          <a:ea typeface="Arial" charset="0"/>
                          <a:cs typeface="Arial"/>
                        </a:rPr>
                        <a:t>$0.00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tc>
                  <a:txBody>
                    <a:bodyPr/>
                    <a:lstStyle/>
                    <a:p>
                      <a:endParaRPr lang="en-US" sz="16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355410">
                <a:tc>
                  <a:txBody>
                    <a:bodyPr/>
                    <a:lstStyle/>
                    <a:p>
                      <a:pPr marL="0" marR="0">
                        <a:spcBef>
                          <a:spcPts val="0"/>
                        </a:spcBef>
                        <a:spcAft>
                          <a:spcPts val="0"/>
                        </a:spcAft>
                      </a:pPr>
                      <a:r>
                        <a:rPr lang="en-US" sz="1400">
                          <a:latin typeface="Times New Roman"/>
                          <a:ea typeface="Arial" charset="0"/>
                          <a:cs typeface="Arial"/>
                        </a:rPr>
                        <a:t>      Cost</a:t>
                      </a:r>
                      <a:r>
                        <a:rPr lang="en-US" sz="1400" baseline="0">
                          <a:latin typeface="Times New Roman"/>
                          <a:ea typeface="Arial" charset="0"/>
                          <a:cs typeface="Arial"/>
                        </a:rPr>
                        <a:t> of l</a:t>
                      </a:r>
                      <a:r>
                        <a:rPr lang="en-US" sz="1400">
                          <a:latin typeface="Times New Roman"/>
                          <a:ea typeface="Arial" charset="0"/>
                          <a:cs typeface="Arial"/>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75000"/>
                      </a:schemeClr>
                    </a:solidFill>
                  </a:tcPr>
                </a:tc>
                <a:tc>
                  <a:txBody>
                    <a:bodyPr/>
                    <a:lstStyle/>
                    <a:p>
                      <a:pPr marL="0" marR="0" algn="r">
                        <a:spcBef>
                          <a:spcPts val="0"/>
                        </a:spcBef>
                        <a:spcAft>
                          <a:spcPts val="0"/>
                        </a:spcAft>
                      </a:pPr>
                      <a:r>
                        <a:rPr lang="en-US" sz="1400">
                          <a:latin typeface="Times New Roman"/>
                          <a:ea typeface="Arial" charset="0"/>
                          <a:cs typeface="Arial"/>
                        </a:rPr>
                        <a:t>$2.53</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6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392145">
                <a:tc>
                  <a:txBody>
                    <a:bodyPr/>
                    <a:lstStyle/>
                    <a:p>
                      <a:pPr marL="0" marR="0">
                        <a:spcBef>
                          <a:spcPts val="0"/>
                        </a:spcBef>
                        <a:spcAft>
                          <a:spcPts val="0"/>
                        </a:spcAft>
                      </a:pPr>
                      <a:r>
                        <a:rPr lang="en-US" sz="1400">
                          <a:latin typeface="Times New Roman"/>
                          <a:ea typeface="Arial" charset="0"/>
                          <a:cs typeface="Arial"/>
                        </a:rPr>
                        <a:t>      Other</a:t>
                      </a:r>
                      <a:r>
                        <a:rPr lang="en-US" sz="1400" baseline="0">
                          <a:latin typeface="Times New Roman"/>
                          <a:ea typeface="Arial" charset="0"/>
                          <a:cs typeface="Arial"/>
                        </a:rPr>
                        <a:t> variable costs</a:t>
                      </a:r>
                      <a:endParaRPr lang="en-US" sz="14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75000"/>
                      </a:schemeClr>
                    </a:solidFill>
                  </a:tcPr>
                </a:tc>
                <a:tc>
                  <a:txBody>
                    <a:bodyPr/>
                    <a:lstStyle/>
                    <a:p>
                      <a:pPr algn="r"/>
                      <a:r>
                        <a:rPr lang="en-US" sz="1400">
                          <a:latin typeface="Times New Roman"/>
                          <a:ea typeface="Arial" charset="0"/>
                          <a:cs typeface="Arial"/>
                        </a:rPr>
                        <a:t>$0.00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r">
                        <a:spcBef>
                          <a:spcPts val="0"/>
                        </a:spcBef>
                        <a:spcAft>
                          <a:spcPts val="0"/>
                        </a:spcAft>
                      </a:pPr>
                      <a:endParaRPr lang="en-US" sz="1600" b="1">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355410">
                <a:tc>
                  <a:txBody>
                    <a:bodyPr/>
                    <a:lstStyle/>
                    <a:p>
                      <a:pPr marL="0" marR="0">
                        <a:spcBef>
                          <a:spcPts val="0"/>
                        </a:spcBef>
                        <a:spcAft>
                          <a:spcPts val="0"/>
                        </a:spcAft>
                      </a:pPr>
                      <a:r>
                        <a:rPr lang="en-US" sz="1400" b="1">
                          <a:latin typeface="Times New Roman"/>
                          <a:ea typeface="Arial" charset="0"/>
                          <a:cs typeface="Arial"/>
                        </a:rPr>
                        <a:t>Total</a:t>
                      </a:r>
                      <a:r>
                        <a:rPr lang="en-US" sz="1400" b="1" baseline="0">
                          <a:latin typeface="Times New Roman"/>
                          <a:ea typeface="Arial" charset="0"/>
                          <a:cs typeface="Arial"/>
                        </a:rPr>
                        <a:t> COGS/ COSS</a:t>
                      </a:r>
                      <a:endParaRPr lang="en-US" sz="1400" b="1">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lumMod val="75000"/>
                      </a:schemeClr>
                    </a:solidFill>
                  </a:tcPr>
                </a:tc>
                <a:tc>
                  <a:txBody>
                    <a:bodyPr/>
                    <a:lstStyle/>
                    <a:p>
                      <a:endParaRPr lang="en-US" sz="140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r" defTabSz="914400" eaLnBrk="1" fontAlgn="auto" latinLnBrk="0" hangingPunct="1">
                        <a:lnSpc>
                          <a:spcPct val="100000"/>
                        </a:lnSpc>
                        <a:spcBef>
                          <a:spcPts val="0"/>
                        </a:spcBef>
                        <a:spcAft>
                          <a:spcPts val="0"/>
                        </a:spcAft>
                        <a:buClrTx/>
                        <a:buSzTx/>
                        <a:buNone/>
                        <a:tabLst/>
                        <a:defRPr/>
                      </a:pPr>
                      <a:r>
                        <a:rPr lang="en-US" sz="1600" b="1">
                          <a:latin typeface="Times New Roman"/>
                          <a:ea typeface="Arial" charset="0"/>
                          <a:cs typeface="Arial"/>
                        </a:rPr>
                        <a:t>$2.53</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r h="355410">
                <a:tc>
                  <a:txBody>
                    <a:bodyPr/>
                    <a:lstStyle/>
                    <a:p>
                      <a:pPr marL="0" marR="0">
                        <a:spcBef>
                          <a:spcPts val="0"/>
                        </a:spcBef>
                        <a:spcAft>
                          <a:spcPts val="0"/>
                        </a:spcAft>
                      </a:pPr>
                      <a:r>
                        <a:rPr lang="en-US" sz="1400" b="1">
                          <a:latin typeface="Times New Roman"/>
                          <a:ea typeface="Arial" charset="0"/>
                          <a:cs typeface="Arial"/>
                        </a:rPr>
                        <a:t>Contribution Margin</a:t>
                      </a:r>
                      <a:endParaRPr lang="en-US" sz="1400">
                        <a:latin typeface="Times New Roman"/>
                        <a:ea typeface="Arial" charset="0"/>
                        <a:cs typeface="Arial"/>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140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a:latin typeface="Times New Roman"/>
                          <a:ea typeface="Arial" charset="0"/>
                          <a:cs typeface="Arial"/>
                        </a:rPr>
                        <a:t>$4,047.47</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6"/>
                  </a:ext>
                </a:extLst>
              </a:tr>
            </a:tbl>
          </a:graphicData>
        </a:graphic>
      </p:graphicFrame>
      <p:graphicFrame>
        <p:nvGraphicFramePr>
          <p:cNvPr id="9" name="Table 8">
            <a:extLst>
              <a:ext uri="{FF2B5EF4-FFF2-40B4-BE49-F238E27FC236}">
                <a16:creationId xmlns:a16="http://schemas.microsoft.com/office/drawing/2014/main" id="{0300E1D2-7EFF-46D8-A791-F02C33458DE7}"/>
              </a:ext>
            </a:extLst>
          </p:cNvPr>
          <p:cNvGraphicFramePr>
            <a:graphicFrameLocks noGrp="1"/>
          </p:cNvGraphicFramePr>
          <p:nvPr>
            <p:extLst>
              <p:ext uri="{D42A27DB-BD31-4B8C-83A1-F6EECF244321}">
                <p14:modId xmlns:p14="http://schemas.microsoft.com/office/powerpoint/2010/main" val="3785885129"/>
              </p:ext>
            </p:extLst>
          </p:nvPr>
        </p:nvGraphicFramePr>
        <p:xfrm>
          <a:off x="382202" y="5149100"/>
          <a:ext cx="6103529" cy="1069983"/>
        </p:xfrm>
        <a:graphic>
          <a:graphicData uri="http://schemas.openxmlformats.org/drawingml/2006/table">
            <a:tbl>
              <a:tblPr/>
              <a:tblGrid>
                <a:gridCol w="2027751">
                  <a:extLst>
                    <a:ext uri="{9D8B030D-6E8A-4147-A177-3AD203B41FA5}">
                      <a16:colId xmlns:a16="http://schemas.microsoft.com/office/drawing/2014/main" val="20000"/>
                    </a:ext>
                  </a:extLst>
                </a:gridCol>
                <a:gridCol w="479055">
                  <a:extLst>
                    <a:ext uri="{9D8B030D-6E8A-4147-A177-3AD203B41FA5}">
                      <a16:colId xmlns:a16="http://schemas.microsoft.com/office/drawing/2014/main" val="20001"/>
                    </a:ext>
                  </a:extLst>
                </a:gridCol>
                <a:gridCol w="1198907">
                  <a:extLst>
                    <a:ext uri="{9D8B030D-6E8A-4147-A177-3AD203B41FA5}">
                      <a16:colId xmlns:a16="http://schemas.microsoft.com/office/drawing/2014/main" val="20002"/>
                    </a:ext>
                  </a:extLst>
                </a:gridCol>
                <a:gridCol w="544957">
                  <a:extLst>
                    <a:ext uri="{9D8B030D-6E8A-4147-A177-3AD203B41FA5}">
                      <a16:colId xmlns:a16="http://schemas.microsoft.com/office/drawing/2014/main" val="20003"/>
                    </a:ext>
                  </a:extLst>
                </a:gridCol>
                <a:gridCol w="1852859">
                  <a:extLst>
                    <a:ext uri="{9D8B030D-6E8A-4147-A177-3AD203B41FA5}">
                      <a16:colId xmlns:a16="http://schemas.microsoft.com/office/drawing/2014/main" val="20004"/>
                    </a:ext>
                  </a:extLst>
                </a:gridCol>
              </a:tblGrid>
              <a:tr h="356661">
                <a:tc gridSpan="5">
                  <a:txBody>
                    <a:bodyPr/>
                    <a:lstStyle/>
                    <a:p>
                      <a:pPr marL="0" marR="0" algn="ctr">
                        <a:spcBef>
                          <a:spcPts val="0"/>
                        </a:spcBef>
                        <a:spcAft>
                          <a:spcPts val="0"/>
                        </a:spcAft>
                      </a:pPr>
                      <a:r>
                        <a:rPr lang="en-US" sz="1600" b="1">
                          <a:solidFill>
                            <a:schemeClr val="bg1"/>
                          </a:solidFill>
                          <a:latin typeface="Times New Roman"/>
                          <a:ea typeface="Arial" charset="0"/>
                        </a:rPr>
                        <a:t>Monthly</a:t>
                      </a:r>
                      <a:r>
                        <a:rPr lang="en-US" sz="1600" b="1" baseline="0">
                          <a:solidFill>
                            <a:schemeClr val="bg1"/>
                          </a:solidFill>
                          <a:latin typeface="Times New Roman"/>
                          <a:ea typeface="Arial" charset="0"/>
                        </a:rPr>
                        <a:t> Break Even Units</a:t>
                      </a:r>
                      <a:endParaRPr lang="en-US" sz="1600" b="1">
                        <a:solidFill>
                          <a:schemeClr val="bg1"/>
                        </a:solidFill>
                        <a:latin typeface="Times New Roman"/>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56661">
                <a:tc>
                  <a:txBody>
                    <a:bodyPr/>
                    <a:lstStyle/>
                    <a:p>
                      <a:pPr marL="0" marR="0" algn="ctr">
                        <a:spcBef>
                          <a:spcPts val="0"/>
                        </a:spcBef>
                        <a:spcAft>
                          <a:spcPts val="0"/>
                        </a:spcAft>
                      </a:pPr>
                      <a:r>
                        <a:rPr lang="en-US" sz="1600">
                          <a:latin typeface="Times New Roman"/>
                          <a:ea typeface="Arial" charset="0"/>
                        </a:rPr>
                        <a:t>$7,550.00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2">
                  <a:txBody>
                    <a:bodyPr/>
                    <a:lstStyle/>
                    <a:p>
                      <a:pPr marL="0" marR="0" algn="r">
                        <a:spcBef>
                          <a:spcPts val="0"/>
                        </a:spcBef>
                        <a:spcAft>
                          <a:spcPts val="0"/>
                        </a:spcAft>
                      </a:pPr>
                      <a:r>
                        <a:rPr lang="en-US" sz="1600">
                          <a:latin typeface="Times New Roman"/>
                          <a:ea typeface="Arial" charset="0"/>
                        </a:rPr>
                        <a:t>=</a:t>
                      </a: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lvl="0" algn="ctr">
                        <a:spcBef>
                          <a:spcPts val="0"/>
                        </a:spcBef>
                        <a:spcAft>
                          <a:spcPts val="0"/>
                        </a:spcAft>
                        <a:buNone/>
                      </a:pPr>
                      <a:r>
                        <a:rPr lang="en-US" sz="1600" b="1" baseline="0">
                          <a:latin typeface="Times New Roman"/>
                          <a:ea typeface="Arial" charset="0"/>
                          <a:cs typeface="Arial"/>
                        </a:rPr>
                        <a:t>1.87</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algn="ctr">
                        <a:spcBef>
                          <a:spcPts val="0"/>
                        </a:spcBef>
                        <a:spcAft>
                          <a:spcPts val="0"/>
                        </a:spcAft>
                      </a:pPr>
                      <a:r>
                        <a:rPr lang="en-US" sz="1600">
                          <a:latin typeface="Times New Roman"/>
                          <a:ea typeface="Arial" charset="0"/>
                        </a:rPr>
                        <a:t>≈</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marL="0" marR="0" lvl="0" algn="ctr">
                        <a:spcBef>
                          <a:spcPts val="0"/>
                        </a:spcBef>
                        <a:spcAft>
                          <a:spcPts val="0"/>
                        </a:spcAft>
                        <a:buNone/>
                      </a:pPr>
                      <a:r>
                        <a:rPr lang="en-US" sz="1600" b="1">
                          <a:latin typeface="Times New Roman"/>
                          <a:ea typeface="Arial" charset="0"/>
                        </a:rPr>
                        <a:t>2 Advertisers</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6661">
                <a:tc>
                  <a:txBody>
                    <a:bodyPr/>
                    <a:lstStyle/>
                    <a:p>
                      <a:pPr marL="0" marR="0" algn="ctr">
                        <a:spcBef>
                          <a:spcPts val="0"/>
                        </a:spcBef>
                        <a:spcAft>
                          <a:spcPts val="0"/>
                        </a:spcAft>
                      </a:pPr>
                      <a:r>
                        <a:rPr lang="en-US" sz="1600">
                          <a:latin typeface="Times New Roman"/>
                          <a:ea typeface="Arial" charset="0"/>
                        </a:rPr>
                        <a:t>$4,047.47</a:t>
                      </a:r>
                      <a:endParaRPr lang="en-US" sz="1600" baseline="0">
                        <a:latin typeface="Times New Roman"/>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11" name="Content Placeholder 2">
            <a:extLst>
              <a:ext uri="{FF2B5EF4-FFF2-40B4-BE49-F238E27FC236}">
                <a16:creationId xmlns:a16="http://schemas.microsoft.com/office/drawing/2014/main" id="{BDC44692-1C74-483F-BF74-020545568A3A}"/>
              </a:ext>
            </a:extLst>
          </p:cNvPr>
          <p:cNvGraphicFramePr>
            <a:graphicFrameLocks/>
          </p:cNvGraphicFramePr>
          <p:nvPr>
            <p:extLst>
              <p:ext uri="{D42A27DB-BD31-4B8C-83A1-F6EECF244321}">
                <p14:modId xmlns:p14="http://schemas.microsoft.com/office/powerpoint/2010/main" val="1566167780"/>
              </p:ext>
            </p:extLst>
          </p:nvPr>
        </p:nvGraphicFramePr>
        <p:xfrm>
          <a:off x="6784258" y="1425677"/>
          <a:ext cx="5048986" cy="4781301"/>
        </p:xfrm>
        <a:graphic>
          <a:graphicData uri="http://schemas.openxmlformats.org/drawingml/2006/table">
            <a:tbl>
              <a:tblPr firstRow="1" bandRow="1">
                <a:tableStyleId>{073A0DAA-6AF3-43AB-8588-CEC1D06C72B9}</a:tableStyleId>
              </a:tblPr>
              <a:tblGrid>
                <a:gridCol w="2524493">
                  <a:extLst>
                    <a:ext uri="{9D8B030D-6E8A-4147-A177-3AD203B41FA5}">
                      <a16:colId xmlns:a16="http://schemas.microsoft.com/office/drawing/2014/main" val="20000"/>
                    </a:ext>
                  </a:extLst>
                </a:gridCol>
                <a:gridCol w="2524493">
                  <a:extLst>
                    <a:ext uri="{9D8B030D-6E8A-4147-A177-3AD203B41FA5}">
                      <a16:colId xmlns:a16="http://schemas.microsoft.com/office/drawing/2014/main" val="20001"/>
                    </a:ext>
                  </a:extLst>
                </a:gridCol>
              </a:tblGrid>
              <a:tr h="62434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latin typeface="Times New Roman"/>
                        </a:rPr>
                        <a:t>Description</a:t>
                      </a:r>
                      <a:r>
                        <a:rPr lang="en-US" sz="1600" b="1" baseline="0">
                          <a:latin typeface="Times New Roman"/>
                        </a:rPr>
                        <a:t> of Expenses</a:t>
                      </a:r>
                      <a:endParaRPr lang="en-US" sz="1600" b="1">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600" b="1"/>
                    </a:p>
                  </a:txBody>
                  <a:tcPr/>
                </a:tc>
                <a:extLst>
                  <a:ext uri="{0D108BD9-81ED-4DB2-BD59-A6C34878D82A}">
                    <a16:rowId xmlns:a16="http://schemas.microsoft.com/office/drawing/2014/main" val="10000"/>
                  </a:ext>
                </a:extLst>
              </a:tr>
              <a:tr h="746145">
                <a:tc>
                  <a:txBody>
                    <a:bodyPr/>
                    <a:lstStyle/>
                    <a:p>
                      <a:pPr algn="ctr"/>
                      <a:r>
                        <a:rPr lang="en-US" sz="1600" b="1">
                          <a:latin typeface="Times New Roman"/>
                        </a:rPr>
                        <a:t>Variable Material Expenses</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en-US" sz="1600" b="1">
                          <a:latin typeface="Times New Roman"/>
                        </a:rPr>
                        <a:t>Total:  $0.00</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1"/>
                  </a:ext>
                </a:extLst>
              </a:tr>
              <a:tr h="426351">
                <a:tc>
                  <a:txBody>
                    <a:bodyPr/>
                    <a:lstStyle/>
                    <a:p>
                      <a:pPr algn="ctr"/>
                      <a:r>
                        <a:rPr lang="en-US" sz="1600" b="0">
                          <a:latin typeface="Times New Roman"/>
                        </a:rPr>
                        <a:t>N/A</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en-US" sz="1600" b="0">
                          <a:latin typeface="Times New Roman"/>
                        </a:rPr>
                        <a:t>$0.00</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2"/>
                  </a:ext>
                </a:extLst>
              </a:tr>
              <a:tr h="426351">
                <a:tc>
                  <a:txBody>
                    <a:bodyPr/>
                    <a:lstStyle/>
                    <a:p>
                      <a:pPr lvl="0" algn="ctr">
                        <a:buNone/>
                      </a:pPr>
                      <a:endParaRPr lang="en-US" sz="1600" b="1">
                        <a:latin typeface="Times New Roman"/>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endParaRPr lang="en-US" sz="1600" b="1">
                        <a:latin typeface="Times New Roman"/>
                      </a:endParaRP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919558020"/>
                  </a:ext>
                </a:extLst>
              </a:tr>
              <a:tr h="426351">
                <a:tc>
                  <a:txBody>
                    <a:bodyPr/>
                    <a:lstStyle/>
                    <a:p>
                      <a:pPr lvl="0" algn="ctr">
                        <a:buNone/>
                      </a:pPr>
                      <a:endParaRPr lang="en-US" sz="1600" b="1">
                        <a:latin typeface="Times New Roman"/>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endParaRPr lang="en-US" sz="1600" b="1">
                        <a:latin typeface="Times New Roman"/>
                      </a:endParaRP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67011820"/>
                  </a:ext>
                </a:extLst>
              </a:tr>
              <a:tr h="426351">
                <a:tc>
                  <a:txBody>
                    <a:bodyPr/>
                    <a:lstStyle/>
                    <a:p>
                      <a:pPr lvl="0" algn="ctr">
                        <a:buNone/>
                      </a:pPr>
                      <a:r>
                        <a:rPr lang="en-US" sz="1600" b="1">
                          <a:latin typeface="Times New Roman"/>
                        </a:rPr>
                        <a:t>Fixed Expenses</a:t>
                      </a:r>
                      <a:endParaRPr lang="en-US" sz="1600">
                        <a:latin typeface="Times New Roman"/>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r>
                        <a:rPr lang="en-US" sz="1600" b="1">
                          <a:latin typeface="Times New Roman"/>
                        </a:rPr>
                        <a:t>Total:  $7,550.00</a:t>
                      </a:r>
                      <a:endParaRPr lang="en-US" sz="1600">
                        <a:latin typeface="Times New Roman"/>
                      </a:endParaRP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3"/>
                  </a:ext>
                </a:extLst>
              </a:tr>
              <a:tr h="426351">
                <a:tc>
                  <a:txBody>
                    <a:bodyPr/>
                    <a:lstStyle/>
                    <a:p>
                      <a:pPr lvl="0" algn="ctr">
                        <a:buNone/>
                      </a:pPr>
                      <a:r>
                        <a:rPr lang="en-US" sz="1600" b="0">
                          <a:latin typeface="Times New Roman"/>
                        </a:rPr>
                        <a:t>Utilities/Rent</a:t>
                      </a:r>
                      <a:endParaRPr lang="en-US" sz="1600" b="1">
                        <a:latin typeface="Times New Roman"/>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r>
                        <a:rPr lang="en-US" sz="1600" b="0">
                          <a:latin typeface="Times New Roman"/>
                        </a:rPr>
                        <a:t>$250.00</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4"/>
                  </a:ext>
                </a:extLst>
              </a:tr>
              <a:tr h="426351">
                <a:tc>
                  <a:txBody>
                    <a:bodyPr/>
                    <a:lstStyle/>
                    <a:p>
                      <a:pPr lvl="0" algn="ctr">
                        <a:buNone/>
                      </a:pPr>
                      <a:r>
                        <a:rPr lang="en-US" sz="1600" b="0">
                          <a:latin typeface="Times New Roman"/>
                        </a:rPr>
                        <a:t>Salary</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r>
                        <a:rPr lang="en-US" sz="1600" b="0">
                          <a:latin typeface="Times New Roman"/>
                        </a:rPr>
                        <a:t>$7,000.00</a:t>
                      </a:r>
                      <a:endParaRPr lang="en-US" sz="1600">
                        <a:latin typeface="Times New Roman"/>
                      </a:endParaRP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5"/>
                  </a:ext>
                </a:extLst>
              </a:tr>
              <a:tr h="426351">
                <a:tc>
                  <a:txBody>
                    <a:bodyPr/>
                    <a:lstStyle/>
                    <a:p>
                      <a:pPr lvl="0" algn="ctr">
                        <a:buNone/>
                      </a:pPr>
                      <a:r>
                        <a:rPr lang="en-US" sz="1600" b="0">
                          <a:latin typeface="Times New Roman"/>
                        </a:rPr>
                        <a:t>Advertisement</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r>
                        <a:rPr lang="en-US" sz="1600" b="0">
                          <a:latin typeface="Times New Roman"/>
                        </a:rPr>
                        <a:t>$200.00</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6"/>
                  </a:ext>
                </a:extLst>
              </a:tr>
              <a:tr h="426351">
                <a:tc>
                  <a:txBody>
                    <a:bodyPr/>
                    <a:lstStyle/>
                    <a:p>
                      <a:pPr lvl="0" algn="ctr">
                        <a:buNone/>
                      </a:pPr>
                      <a:r>
                        <a:rPr lang="en-US" sz="1600">
                          <a:latin typeface="Times New Roman"/>
                        </a:rPr>
                        <a:t>Depreciation</a:t>
                      </a:r>
                      <a:endParaRPr lang="en-US" sz="1600" b="0">
                        <a:latin typeface="Times New Roman"/>
                      </a:endParaRP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lvl="0" algn="ctr">
                        <a:buNone/>
                      </a:pPr>
                      <a:r>
                        <a:rPr lang="en-US" sz="1600" b="0">
                          <a:latin typeface="Times New Roman"/>
                        </a:rPr>
                        <a:t>$100.00</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0007"/>
                  </a:ext>
                </a:extLst>
              </a:tr>
            </a:tbl>
          </a:graphicData>
        </a:graphic>
      </p:graphicFrame>
      <p:sp>
        <p:nvSpPr>
          <p:cNvPr id="13" name="TextBox 12">
            <a:extLst>
              <a:ext uri="{FF2B5EF4-FFF2-40B4-BE49-F238E27FC236}">
                <a16:creationId xmlns:a16="http://schemas.microsoft.com/office/drawing/2014/main" id="{BD281A13-8891-49DB-836A-FA4F4ED4F31F}"/>
              </a:ext>
            </a:extLst>
          </p:cNvPr>
          <p:cNvSpPr txBox="1"/>
          <p:nvPr/>
        </p:nvSpPr>
        <p:spPr>
          <a:xfrm>
            <a:off x="4062173" y="190885"/>
            <a:ext cx="480797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Times New Roman"/>
              </a:rPr>
              <a:t>Cost Structure</a:t>
            </a:r>
            <a:endParaRPr lang="en-US" sz="4000">
              <a:solidFill>
                <a:schemeClr val="bg1"/>
              </a:solidFill>
              <a:latin typeface="Times New Roman"/>
            </a:endParaRPr>
          </a:p>
          <a:p>
            <a:pPr algn="l"/>
            <a:endParaRPr lang="en-US"/>
          </a:p>
        </p:txBody>
      </p:sp>
    </p:spTree>
    <p:extLst>
      <p:ext uri="{BB962C8B-B14F-4D97-AF65-F5344CB8AC3E}">
        <p14:creationId xmlns:p14="http://schemas.microsoft.com/office/powerpoint/2010/main" val="219207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11</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2160273" y="101989"/>
            <a:ext cx="900359" cy="929719"/>
          </a:xfrm>
          <a:prstGeom prst="rect">
            <a:avLst/>
          </a:prstGeom>
        </p:spPr>
      </p:pic>
      <p:sp>
        <p:nvSpPr>
          <p:cNvPr id="3" name="TextBox 2">
            <a:extLst>
              <a:ext uri="{FF2B5EF4-FFF2-40B4-BE49-F238E27FC236}">
                <a16:creationId xmlns:a16="http://schemas.microsoft.com/office/drawing/2014/main" id="{4851E7CF-3BBD-4EFA-9E6F-554AF40A9E4C}"/>
              </a:ext>
            </a:extLst>
          </p:cNvPr>
          <p:cNvSpPr txBox="1"/>
          <p:nvPr/>
        </p:nvSpPr>
        <p:spPr>
          <a:xfrm>
            <a:off x="3187954" y="262267"/>
            <a:ext cx="7009342" cy="15388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bg1"/>
                </a:solidFill>
                <a:latin typeface="Times New Roman"/>
              </a:rPr>
              <a:t>Current Status &amp; Future Plans</a:t>
            </a:r>
            <a:endParaRPr lang="en-US" sz="4000" dirty="0">
              <a:solidFill>
                <a:schemeClr val="bg1"/>
              </a:solidFill>
              <a:latin typeface="Times New Roman"/>
            </a:endParaRPr>
          </a:p>
          <a:p>
            <a:pPr algn="l"/>
            <a:endParaRPr lang="en-US" sz="4000" dirty="0"/>
          </a:p>
          <a:p>
            <a:endParaRPr lang="en-US" dirty="0"/>
          </a:p>
        </p:txBody>
      </p:sp>
      <p:sp>
        <p:nvSpPr>
          <p:cNvPr id="4" name="TextBox 3">
            <a:extLst>
              <a:ext uri="{FF2B5EF4-FFF2-40B4-BE49-F238E27FC236}">
                <a16:creationId xmlns:a16="http://schemas.microsoft.com/office/drawing/2014/main" id="{A6C06EF0-3E60-47C9-8156-D72816598FC7}"/>
              </a:ext>
            </a:extLst>
          </p:cNvPr>
          <p:cNvSpPr txBox="1"/>
          <p:nvPr/>
        </p:nvSpPr>
        <p:spPr>
          <a:xfrm>
            <a:off x="215033" y="1211592"/>
            <a:ext cx="11811063" cy="59739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a:lnSpc>
                <a:spcPct val="114999"/>
              </a:lnSpc>
            </a:pPr>
            <a:r>
              <a:rPr lang="en-US" sz="2800" b="1" dirty="0">
                <a:solidFill>
                  <a:schemeClr val="bg1"/>
                </a:solidFill>
                <a:latin typeface="Times New Roman"/>
              </a:rPr>
              <a:t>Current Status</a:t>
            </a:r>
            <a:endParaRPr lang="en-US" sz="2800" dirty="0">
              <a:solidFill>
                <a:schemeClr val="bg1"/>
              </a:solidFill>
            </a:endParaRPr>
          </a:p>
          <a:p>
            <a:pPr marL="609600" indent="-457200">
              <a:lnSpc>
                <a:spcPct val="114999"/>
              </a:lnSpc>
              <a:buClr>
                <a:srgbClr val="FFFFFF"/>
              </a:buClr>
              <a:buFont typeface="Wingdings" panose="05000000000000000000" pitchFamily="2" charset="2"/>
              <a:buChar char="v"/>
            </a:pPr>
            <a:r>
              <a:rPr lang="en-US" sz="2800" dirty="0">
                <a:solidFill>
                  <a:schemeClr val="bg1"/>
                </a:solidFill>
                <a:latin typeface="Times New Roman"/>
              </a:rPr>
              <a:t>Available in English, Spanish, &amp; Bosnian</a:t>
            </a:r>
          </a:p>
          <a:p>
            <a:pPr marL="609600" indent="-457200">
              <a:lnSpc>
                <a:spcPct val="114999"/>
              </a:lnSpc>
              <a:buClr>
                <a:schemeClr val="bg1"/>
              </a:buClr>
              <a:buFont typeface="Wingdings" panose="05000000000000000000" pitchFamily="2" charset="2"/>
              <a:buChar char="v"/>
            </a:pPr>
            <a:endParaRPr lang="en-US" sz="2800" b="1" dirty="0">
              <a:solidFill>
                <a:schemeClr val="bg1"/>
              </a:solidFill>
              <a:latin typeface="Times New Roman"/>
            </a:endParaRPr>
          </a:p>
          <a:p>
            <a:pPr marL="152400">
              <a:lnSpc>
                <a:spcPct val="114999"/>
              </a:lnSpc>
            </a:pPr>
            <a:r>
              <a:rPr lang="en-US" sz="2800" b="1" dirty="0">
                <a:solidFill>
                  <a:schemeClr val="bg1"/>
                </a:solidFill>
                <a:latin typeface="Times New Roman"/>
              </a:rPr>
              <a:t>Expansion</a:t>
            </a:r>
            <a:endParaRPr lang="en-US" dirty="0">
              <a:solidFill>
                <a:schemeClr val="bg1"/>
              </a:solidFill>
            </a:endParaRPr>
          </a:p>
          <a:p>
            <a:pPr marL="609600" indent="-457200">
              <a:lnSpc>
                <a:spcPct val="114999"/>
              </a:lnSpc>
              <a:buClr>
                <a:srgbClr val="FFFFFF"/>
              </a:buClr>
              <a:buFont typeface="Wingdings" panose="05000000000000000000" pitchFamily="2" charset="2"/>
              <a:buChar char="v"/>
            </a:pPr>
            <a:r>
              <a:rPr lang="en-US" sz="2800" dirty="0">
                <a:solidFill>
                  <a:schemeClr val="bg1"/>
                </a:solidFill>
                <a:latin typeface="Times New Roman"/>
              </a:rPr>
              <a:t>Make app available in more languages</a:t>
            </a:r>
          </a:p>
          <a:p>
            <a:pPr marL="609600" indent="-457200">
              <a:lnSpc>
                <a:spcPct val="114999"/>
              </a:lnSpc>
              <a:buClr>
                <a:schemeClr val="bg1"/>
              </a:buClr>
              <a:buFont typeface="Wingdings" panose="05000000000000000000" pitchFamily="2" charset="2"/>
              <a:buChar char="v"/>
            </a:pPr>
            <a:r>
              <a:rPr lang="en-US" sz="2800" dirty="0">
                <a:solidFill>
                  <a:schemeClr val="bg1"/>
                </a:solidFill>
                <a:latin typeface="Times New Roman"/>
              </a:rPr>
              <a:t>Create partnership with Food Network</a:t>
            </a:r>
          </a:p>
          <a:p>
            <a:pPr marL="609600" indent="-457200">
              <a:lnSpc>
                <a:spcPct val="114999"/>
              </a:lnSpc>
              <a:buClr>
                <a:schemeClr val="bg1"/>
              </a:buClr>
              <a:buFont typeface="Wingdings" panose="05000000000000000000" pitchFamily="2" charset="2"/>
              <a:buChar char="v"/>
            </a:pPr>
            <a:r>
              <a:rPr lang="en-US" sz="2800" dirty="0">
                <a:solidFill>
                  <a:schemeClr val="bg1"/>
                </a:solidFill>
                <a:latin typeface="Times New Roman"/>
              </a:rPr>
              <a:t>Hire professional chefs to create recipes in our own kitchen</a:t>
            </a:r>
          </a:p>
          <a:p>
            <a:pPr marL="609600" indent="-457200">
              <a:lnSpc>
                <a:spcPct val="114999"/>
              </a:lnSpc>
              <a:buClr>
                <a:schemeClr val="bg1"/>
              </a:buClr>
              <a:buFont typeface="Wingdings" panose="05000000000000000000" pitchFamily="2" charset="2"/>
              <a:buChar char="v"/>
            </a:pPr>
            <a:endParaRPr lang="en-US" sz="2800" dirty="0">
              <a:solidFill>
                <a:schemeClr val="bg1"/>
              </a:solidFill>
              <a:latin typeface="Times New Roman"/>
            </a:endParaRPr>
          </a:p>
          <a:p>
            <a:pPr marL="152400">
              <a:lnSpc>
                <a:spcPct val="114999"/>
              </a:lnSpc>
              <a:buClr>
                <a:schemeClr val="bg1"/>
              </a:buClr>
            </a:pPr>
            <a:r>
              <a:rPr lang="en-US" sz="2800" b="1" dirty="0">
                <a:solidFill>
                  <a:schemeClr val="bg1"/>
                </a:solidFill>
                <a:latin typeface="Times New Roman"/>
              </a:rPr>
              <a:t>Giving Back</a:t>
            </a:r>
          </a:p>
          <a:p>
            <a:pPr marL="609600" indent="-457200">
              <a:lnSpc>
                <a:spcPct val="114999"/>
              </a:lnSpc>
              <a:buClr>
                <a:schemeClr val="bg1"/>
              </a:buClr>
              <a:buFont typeface="Wingdings" panose="05000000000000000000" pitchFamily="2" charset="2"/>
              <a:buChar char="v"/>
            </a:pPr>
            <a:r>
              <a:rPr lang="en-US" sz="2800" dirty="0">
                <a:solidFill>
                  <a:schemeClr val="bg1"/>
                </a:solidFill>
                <a:latin typeface="Times New Roman"/>
              </a:rPr>
              <a:t>5% of our yearly net profit to food banks located in Bosnia and Herzegovina</a:t>
            </a:r>
          </a:p>
          <a:p>
            <a:pPr marL="342900" indent="-190500" algn="just">
              <a:lnSpc>
                <a:spcPct val="114999"/>
              </a:lnSpc>
            </a:pPr>
            <a:endParaRPr lang="en-US" sz="2800" dirty="0">
              <a:solidFill>
                <a:schemeClr val="bg1"/>
              </a:solidFill>
            </a:endParaRPr>
          </a:p>
          <a:p>
            <a:pPr algn="l"/>
            <a:endParaRPr lang="en-US" sz="2800" dirty="0">
              <a:solidFill>
                <a:schemeClr val="bg1"/>
              </a:solidFill>
            </a:endParaRPr>
          </a:p>
        </p:txBody>
      </p:sp>
    </p:spTree>
    <p:extLst>
      <p:ext uri="{BB962C8B-B14F-4D97-AF65-F5344CB8AC3E}">
        <p14:creationId xmlns:p14="http://schemas.microsoft.com/office/powerpoint/2010/main" val="423547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599189-C199-442D-BC31-7048C3ECB33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12</a:t>
            </a:fld>
            <a:endParaRPr lang="en-US"/>
          </a:p>
        </p:txBody>
      </p:sp>
      <p:sp>
        <p:nvSpPr>
          <p:cNvPr id="3" name="TextBox 2">
            <a:extLst>
              <a:ext uri="{FF2B5EF4-FFF2-40B4-BE49-F238E27FC236}">
                <a16:creationId xmlns:a16="http://schemas.microsoft.com/office/drawing/2014/main" id="{DB913723-6F22-4AE0-B1DE-D4BCD95B3FDA}"/>
              </a:ext>
            </a:extLst>
          </p:cNvPr>
          <p:cNvSpPr txBox="1"/>
          <p:nvPr/>
        </p:nvSpPr>
        <p:spPr>
          <a:xfrm>
            <a:off x="1331169" y="1783527"/>
            <a:ext cx="11489139"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latin typeface="Rockwell Condensed"/>
              </a:rPr>
              <a:t>Pic-A-Dish</a:t>
            </a:r>
          </a:p>
        </p:txBody>
      </p:sp>
      <p:sp>
        <p:nvSpPr>
          <p:cNvPr id="5" name="TextBox 4">
            <a:extLst>
              <a:ext uri="{FF2B5EF4-FFF2-40B4-BE49-F238E27FC236}">
                <a16:creationId xmlns:a16="http://schemas.microsoft.com/office/drawing/2014/main" id="{E42F7D67-E115-4BB8-8331-0735CE07347E}"/>
              </a:ext>
            </a:extLst>
          </p:cNvPr>
          <p:cNvSpPr txBox="1"/>
          <p:nvPr/>
        </p:nvSpPr>
        <p:spPr>
          <a:xfrm>
            <a:off x="3828285" y="3605589"/>
            <a:ext cx="6496333"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pPr>
            <a:r>
              <a:rPr lang="en-US" sz="2800" err="1">
                <a:solidFill>
                  <a:schemeClr val="tx1"/>
                </a:solidFill>
                <a:latin typeface="Times"/>
              </a:rPr>
              <a:t>Sumeja</a:t>
            </a:r>
            <a:r>
              <a:rPr lang="en-US" sz="2800">
                <a:solidFill>
                  <a:schemeClr val="tx1"/>
                </a:solidFill>
                <a:latin typeface="Times"/>
              </a:rPr>
              <a:t> Guster</a:t>
            </a:r>
          </a:p>
          <a:p>
            <a:pPr algn="ctr">
              <a:spcBef>
                <a:spcPct val="20000"/>
              </a:spcBef>
            </a:pPr>
            <a:r>
              <a:rPr lang="en-US" sz="2800" err="1">
                <a:solidFill>
                  <a:schemeClr val="tx1"/>
                </a:solidFill>
                <a:latin typeface="Times"/>
              </a:rPr>
              <a:t>Azerina</a:t>
            </a:r>
            <a:r>
              <a:rPr lang="en-US" sz="2800">
                <a:solidFill>
                  <a:schemeClr val="tx1"/>
                </a:solidFill>
                <a:latin typeface="Times"/>
              </a:rPr>
              <a:t> </a:t>
            </a:r>
            <a:r>
              <a:rPr lang="en-US" sz="2800" err="1">
                <a:solidFill>
                  <a:schemeClr val="tx1"/>
                </a:solidFill>
                <a:latin typeface="Times"/>
              </a:rPr>
              <a:t>Muskic</a:t>
            </a:r>
            <a:endParaRPr lang="en-US" sz="2800">
              <a:solidFill>
                <a:schemeClr val="tx1"/>
              </a:solidFill>
              <a:latin typeface="Times"/>
            </a:endParaRPr>
          </a:p>
          <a:p>
            <a:pPr algn="ctr">
              <a:spcBef>
                <a:spcPct val="20000"/>
              </a:spcBef>
            </a:pPr>
            <a:r>
              <a:rPr lang="en-US" sz="2800">
                <a:solidFill>
                  <a:schemeClr val="tx1"/>
                </a:solidFill>
                <a:latin typeface="Times"/>
              </a:rPr>
              <a:t>Sport and Medical Sciences </a:t>
            </a:r>
            <a:r>
              <a:rPr lang="en-US" sz="3200">
                <a:solidFill>
                  <a:schemeClr val="tx1"/>
                </a:solidFill>
                <a:latin typeface="Times"/>
              </a:rPr>
              <a:t>Academ</a:t>
            </a:r>
            <a:r>
              <a:rPr lang="en-US" sz="2800">
                <a:solidFill>
                  <a:schemeClr val="tx1"/>
                </a:solidFill>
                <a:latin typeface="Times"/>
              </a:rPr>
              <a:t>y</a:t>
            </a:r>
          </a:p>
          <a:p>
            <a:pPr algn="ctr">
              <a:spcBef>
                <a:spcPct val="20000"/>
              </a:spcBef>
            </a:pPr>
            <a:endParaRPr lang="en-US" sz="2000">
              <a:solidFill>
                <a:schemeClr val="tx1"/>
              </a:solidFill>
            </a:endParaRPr>
          </a:p>
          <a:p>
            <a:pPr algn="ctr">
              <a:spcBef>
                <a:spcPct val="20000"/>
              </a:spcBef>
            </a:pPr>
            <a:endParaRPr lang="en-US" sz="2000">
              <a:solidFill>
                <a:srgbClr val="171616"/>
              </a:solidFill>
            </a:endParaRPr>
          </a:p>
          <a:p>
            <a:endParaRPr lang="en-US"/>
          </a:p>
        </p:txBody>
      </p:sp>
      <p:sp>
        <p:nvSpPr>
          <p:cNvPr id="14" name="TextBox 13">
            <a:extLst>
              <a:ext uri="{FF2B5EF4-FFF2-40B4-BE49-F238E27FC236}">
                <a16:creationId xmlns:a16="http://schemas.microsoft.com/office/drawing/2014/main" id="{6C80BF77-5EB8-46AB-A92A-F271A8F0B670}"/>
              </a:ext>
            </a:extLst>
          </p:cNvPr>
          <p:cNvSpPr txBox="1"/>
          <p:nvPr/>
        </p:nvSpPr>
        <p:spPr>
          <a:xfrm>
            <a:off x="4781520" y="3041059"/>
            <a:ext cx="476761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Rockwell"/>
              </a:rPr>
              <a:t>It's always delish with Pic-A-Dish</a:t>
            </a:r>
            <a:endParaRPr lang="en-US">
              <a:latin typeface="Rockwell"/>
            </a:endParaRPr>
          </a:p>
        </p:txBody>
      </p:sp>
      <p:sp>
        <p:nvSpPr>
          <p:cNvPr id="25" name="TextBox 24">
            <a:extLst>
              <a:ext uri="{FF2B5EF4-FFF2-40B4-BE49-F238E27FC236}">
                <a16:creationId xmlns:a16="http://schemas.microsoft.com/office/drawing/2014/main" id="{91E8EC33-2A81-4842-8760-74F66FACE02F}"/>
              </a:ext>
            </a:extLst>
          </p:cNvPr>
          <p:cNvSpPr txBox="1"/>
          <p:nvPr/>
        </p:nvSpPr>
        <p:spPr>
          <a:xfrm>
            <a:off x="4770620" y="5232913"/>
            <a:ext cx="4778991"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hlinkClick r:id="rId3"/>
              </a:rPr>
              <a:t>picadishcustomerservice@gmail.com</a:t>
            </a:r>
            <a:endParaRPr lang="en-US">
              <a:solidFill>
                <a:schemeClr val="tx1"/>
              </a:solidFill>
            </a:endParaRPr>
          </a:p>
          <a:p>
            <a:pPr algn="ctr"/>
            <a:r>
              <a:rPr lang="en-US">
                <a:solidFill>
                  <a:schemeClr val="tx1"/>
                </a:solidFill>
              </a:rPr>
              <a:t>Instagram, Twitter, &amp; Facebook Coming Soon</a:t>
            </a:r>
          </a:p>
          <a:p>
            <a:pPr algn="ctr"/>
            <a:endParaRPr lang="en-US"/>
          </a:p>
          <a:p>
            <a:endParaRPr lang="en-US"/>
          </a:p>
        </p:txBody>
      </p:sp>
      <p:pic>
        <p:nvPicPr>
          <p:cNvPr id="4" name="Picture 5" descr="A close up of a logo&#10;&#10;Description generated with very high confidence">
            <a:extLst>
              <a:ext uri="{FF2B5EF4-FFF2-40B4-BE49-F238E27FC236}">
                <a16:creationId xmlns:a16="http://schemas.microsoft.com/office/drawing/2014/main" id="{249DC8AF-3B8E-4128-9507-14D22920EFE8}"/>
              </a:ext>
            </a:extLst>
          </p:cNvPr>
          <p:cNvPicPr>
            <a:picLocks noChangeAspect="1"/>
          </p:cNvPicPr>
          <p:nvPr/>
        </p:nvPicPr>
        <p:blipFill rotWithShape="1">
          <a:blip r:embed="rId4"/>
          <a:srcRect t="15363" r="1465" b="15084"/>
          <a:stretch/>
        </p:blipFill>
        <p:spPr>
          <a:xfrm>
            <a:off x="601270" y="1708882"/>
            <a:ext cx="3594324" cy="3275862"/>
          </a:xfrm>
          <a:prstGeom prst="rect">
            <a:avLst/>
          </a:prstGeom>
        </p:spPr>
      </p:pic>
      <p:sp>
        <p:nvSpPr>
          <p:cNvPr id="10" name="TextBox 1">
            <a:extLst>
              <a:ext uri="{FF2B5EF4-FFF2-40B4-BE49-F238E27FC236}">
                <a16:creationId xmlns:a16="http://schemas.microsoft.com/office/drawing/2014/main" id="{18431BAB-B6B9-4314-9B5D-2EFA5D3F96E4}"/>
              </a:ext>
            </a:extLst>
          </p:cNvPr>
          <p:cNvSpPr txBox="1"/>
          <p:nvPr/>
        </p:nvSpPr>
        <p:spPr>
          <a:xfrm>
            <a:off x="4724400" y="3200400"/>
            <a:ext cx="27432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7" name="Half Frame 6">
            <a:extLst>
              <a:ext uri="{FF2B5EF4-FFF2-40B4-BE49-F238E27FC236}">
                <a16:creationId xmlns:a16="http://schemas.microsoft.com/office/drawing/2014/main" id="{FC700190-3C70-4509-AFEC-380B040D4992}"/>
              </a:ext>
            </a:extLst>
          </p:cNvPr>
          <p:cNvSpPr/>
          <p:nvPr/>
        </p:nvSpPr>
        <p:spPr>
          <a:xfrm>
            <a:off x="-2458" y="-2458"/>
            <a:ext cx="3065206"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8888"/>
              </a:solidFill>
            </a:endParaRPr>
          </a:p>
        </p:txBody>
      </p:sp>
      <p:sp>
        <p:nvSpPr>
          <p:cNvPr id="18" name="Half Frame 17">
            <a:extLst>
              <a:ext uri="{FF2B5EF4-FFF2-40B4-BE49-F238E27FC236}">
                <a16:creationId xmlns:a16="http://schemas.microsoft.com/office/drawing/2014/main" id="{BC2990A6-0AE3-473E-9D58-C54F3DBCD42C}"/>
              </a:ext>
            </a:extLst>
          </p:cNvPr>
          <p:cNvSpPr/>
          <p:nvPr/>
        </p:nvSpPr>
        <p:spPr>
          <a:xfrm rot="-5400000">
            <a:off x="-70056" y="4268427"/>
            <a:ext cx="2659626"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173F411B-3DEA-4F82-89D0-01B29605DE23}"/>
              </a:ext>
            </a:extLst>
          </p:cNvPr>
          <p:cNvSpPr/>
          <p:nvPr/>
        </p:nvSpPr>
        <p:spPr>
          <a:xfrm rot="5400000">
            <a:off x="9497960" y="-27039"/>
            <a:ext cx="2671916" cy="2708786"/>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a:extLst>
              <a:ext uri="{FF2B5EF4-FFF2-40B4-BE49-F238E27FC236}">
                <a16:creationId xmlns:a16="http://schemas.microsoft.com/office/drawing/2014/main" id="{8C7CA8DF-6478-4B42-B76A-B0A822DFA164}"/>
              </a:ext>
            </a:extLst>
          </p:cNvPr>
          <p:cNvSpPr/>
          <p:nvPr/>
        </p:nvSpPr>
        <p:spPr>
          <a:xfrm rot="10800000">
            <a:off x="9239863" y="4348313"/>
            <a:ext cx="2954594"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31841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599189-C199-442D-BC31-7048C3ECB33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2</a:t>
            </a:fld>
            <a:endParaRPr lang="en-US"/>
          </a:p>
        </p:txBody>
      </p:sp>
      <p:sp>
        <p:nvSpPr>
          <p:cNvPr id="3" name="TextBox 2">
            <a:extLst>
              <a:ext uri="{FF2B5EF4-FFF2-40B4-BE49-F238E27FC236}">
                <a16:creationId xmlns:a16="http://schemas.microsoft.com/office/drawing/2014/main" id="{DB913723-6F22-4AE0-B1DE-D4BCD95B3FDA}"/>
              </a:ext>
            </a:extLst>
          </p:cNvPr>
          <p:cNvSpPr txBox="1"/>
          <p:nvPr/>
        </p:nvSpPr>
        <p:spPr>
          <a:xfrm>
            <a:off x="1331169" y="1783527"/>
            <a:ext cx="11489139"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a:latin typeface="Rockwell Condensed"/>
              </a:rPr>
              <a:t>Pic-A-Dish</a:t>
            </a:r>
          </a:p>
        </p:txBody>
      </p:sp>
      <p:sp>
        <p:nvSpPr>
          <p:cNvPr id="5" name="TextBox 4">
            <a:extLst>
              <a:ext uri="{FF2B5EF4-FFF2-40B4-BE49-F238E27FC236}">
                <a16:creationId xmlns:a16="http://schemas.microsoft.com/office/drawing/2014/main" id="{E42F7D67-E115-4BB8-8331-0735CE07347E}"/>
              </a:ext>
            </a:extLst>
          </p:cNvPr>
          <p:cNvSpPr txBox="1"/>
          <p:nvPr/>
        </p:nvSpPr>
        <p:spPr>
          <a:xfrm>
            <a:off x="3828285" y="3605589"/>
            <a:ext cx="6496333" cy="258532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pPr>
            <a:r>
              <a:rPr lang="en-US" sz="2800" dirty="0" err="1">
                <a:solidFill>
                  <a:schemeClr val="tx1"/>
                </a:solidFill>
                <a:latin typeface="Times"/>
              </a:rPr>
              <a:t>Sumeja</a:t>
            </a:r>
            <a:r>
              <a:rPr lang="en-US" sz="2800" dirty="0">
                <a:solidFill>
                  <a:schemeClr val="tx1"/>
                </a:solidFill>
                <a:latin typeface="Times"/>
              </a:rPr>
              <a:t> </a:t>
            </a:r>
            <a:r>
              <a:rPr lang="en-US" sz="2800" dirty="0" err="1">
                <a:solidFill>
                  <a:schemeClr val="tx1"/>
                </a:solidFill>
                <a:latin typeface="Times"/>
              </a:rPr>
              <a:t>Guster</a:t>
            </a:r>
            <a:endParaRPr lang="en-US" sz="2800" dirty="0">
              <a:solidFill>
                <a:schemeClr val="tx1"/>
              </a:solidFill>
              <a:latin typeface="Times"/>
            </a:endParaRPr>
          </a:p>
          <a:p>
            <a:pPr algn="ctr">
              <a:spcBef>
                <a:spcPct val="20000"/>
              </a:spcBef>
            </a:pPr>
            <a:r>
              <a:rPr lang="en-US" sz="2800" dirty="0" err="1">
                <a:solidFill>
                  <a:schemeClr val="tx1"/>
                </a:solidFill>
                <a:latin typeface="Times"/>
              </a:rPr>
              <a:t>Azerina</a:t>
            </a:r>
            <a:r>
              <a:rPr lang="en-US" sz="2800" dirty="0">
                <a:solidFill>
                  <a:schemeClr val="tx1"/>
                </a:solidFill>
                <a:latin typeface="Times"/>
              </a:rPr>
              <a:t> </a:t>
            </a:r>
            <a:r>
              <a:rPr lang="en-US" sz="2800" dirty="0" err="1">
                <a:solidFill>
                  <a:schemeClr val="tx1"/>
                </a:solidFill>
                <a:latin typeface="Times"/>
              </a:rPr>
              <a:t>Muskic</a:t>
            </a:r>
            <a:endParaRPr lang="en-US" sz="2800" dirty="0">
              <a:solidFill>
                <a:schemeClr val="tx1"/>
              </a:solidFill>
              <a:latin typeface="Times"/>
            </a:endParaRPr>
          </a:p>
          <a:p>
            <a:pPr algn="ctr">
              <a:spcBef>
                <a:spcPct val="20000"/>
              </a:spcBef>
            </a:pPr>
            <a:r>
              <a:rPr lang="en-US" sz="2800" dirty="0">
                <a:solidFill>
                  <a:schemeClr val="tx1"/>
                </a:solidFill>
                <a:latin typeface="Times"/>
              </a:rPr>
              <a:t>Sport and Medical Sciences </a:t>
            </a:r>
            <a:r>
              <a:rPr lang="en-US" sz="3200" dirty="0">
                <a:solidFill>
                  <a:schemeClr val="tx1"/>
                </a:solidFill>
                <a:latin typeface="Times"/>
              </a:rPr>
              <a:t>Academ</a:t>
            </a:r>
            <a:r>
              <a:rPr lang="en-US" sz="2800" dirty="0">
                <a:solidFill>
                  <a:schemeClr val="tx1"/>
                </a:solidFill>
                <a:latin typeface="Times"/>
              </a:rPr>
              <a:t>y</a:t>
            </a:r>
          </a:p>
          <a:p>
            <a:pPr algn="ctr">
              <a:spcBef>
                <a:spcPct val="20000"/>
              </a:spcBef>
            </a:pPr>
            <a:endParaRPr lang="en-US" sz="2000" dirty="0">
              <a:solidFill>
                <a:schemeClr val="tx1"/>
              </a:solidFill>
            </a:endParaRPr>
          </a:p>
          <a:p>
            <a:pPr algn="ctr">
              <a:spcBef>
                <a:spcPct val="20000"/>
              </a:spcBef>
            </a:pPr>
            <a:endParaRPr lang="en-US" sz="2000" dirty="0">
              <a:solidFill>
                <a:srgbClr val="171616"/>
              </a:solidFill>
            </a:endParaRPr>
          </a:p>
          <a:p>
            <a:endParaRPr lang="en-US" dirty="0"/>
          </a:p>
        </p:txBody>
      </p:sp>
      <p:sp>
        <p:nvSpPr>
          <p:cNvPr id="14" name="TextBox 13">
            <a:extLst>
              <a:ext uri="{FF2B5EF4-FFF2-40B4-BE49-F238E27FC236}">
                <a16:creationId xmlns:a16="http://schemas.microsoft.com/office/drawing/2014/main" id="{6C80BF77-5EB8-46AB-A92A-F271A8F0B670}"/>
              </a:ext>
            </a:extLst>
          </p:cNvPr>
          <p:cNvSpPr txBox="1"/>
          <p:nvPr/>
        </p:nvSpPr>
        <p:spPr>
          <a:xfrm>
            <a:off x="4518678" y="3087295"/>
            <a:ext cx="5296677"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Rockwell"/>
              </a:rPr>
              <a:t>It's always delish with Pic-A-Dish</a:t>
            </a:r>
            <a:endParaRPr lang="en-US" dirty="0">
              <a:latin typeface="Rockwell"/>
            </a:endParaRPr>
          </a:p>
        </p:txBody>
      </p:sp>
      <p:sp>
        <p:nvSpPr>
          <p:cNvPr id="25" name="TextBox 24">
            <a:extLst>
              <a:ext uri="{FF2B5EF4-FFF2-40B4-BE49-F238E27FC236}">
                <a16:creationId xmlns:a16="http://schemas.microsoft.com/office/drawing/2014/main" id="{91E8EC33-2A81-4842-8760-74F66FACE02F}"/>
              </a:ext>
            </a:extLst>
          </p:cNvPr>
          <p:cNvSpPr txBox="1"/>
          <p:nvPr/>
        </p:nvSpPr>
        <p:spPr>
          <a:xfrm>
            <a:off x="4636579" y="5230273"/>
            <a:ext cx="4778991"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solidFill>
                  <a:schemeClr val="tx1"/>
                </a:solidFill>
              </a:rPr>
              <a:t>picadishcustomerservice@gmail.com</a:t>
            </a:r>
            <a:endParaRPr lang="en-US" dirty="0">
              <a:solidFill>
                <a:schemeClr val="tx1"/>
              </a:solidFill>
            </a:endParaRPr>
          </a:p>
          <a:p>
            <a:pPr algn="ctr"/>
            <a:endParaRPr lang="en-US" dirty="0"/>
          </a:p>
          <a:p>
            <a:pPr algn="l"/>
            <a:endParaRPr lang="en-US" dirty="0"/>
          </a:p>
        </p:txBody>
      </p:sp>
      <p:pic>
        <p:nvPicPr>
          <p:cNvPr id="4" name="Picture 5" descr="A close up of a logo&#10;&#10;Description generated with very high confidence">
            <a:extLst>
              <a:ext uri="{FF2B5EF4-FFF2-40B4-BE49-F238E27FC236}">
                <a16:creationId xmlns:a16="http://schemas.microsoft.com/office/drawing/2014/main" id="{249DC8AF-3B8E-4128-9507-14D22920EFE8}"/>
              </a:ext>
            </a:extLst>
          </p:cNvPr>
          <p:cNvPicPr>
            <a:picLocks noChangeAspect="1"/>
          </p:cNvPicPr>
          <p:nvPr/>
        </p:nvPicPr>
        <p:blipFill rotWithShape="1">
          <a:blip r:embed="rId3"/>
          <a:srcRect t="15363" r="1465" b="15084"/>
          <a:stretch/>
        </p:blipFill>
        <p:spPr>
          <a:xfrm>
            <a:off x="658136" y="1720255"/>
            <a:ext cx="3594324" cy="3275862"/>
          </a:xfrm>
          <a:prstGeom prst="rect">
            <a:avLst/>
          </a:prstGeom>
        </p:spPr>
      </p:pic>
      <p:sp>
        <p:nvSpPr>
          <p:cNvPr id="10" name="TextBox 1">
            <a:extLst>
              <a:ext uri="{FF2B5EF4-FFF2-40B4-BE49-F238E27FC236}">
                <a16:creationId xmlns:a16="http://schemas.microsoft.com/office/drawing/2014/main" id="{18431BAB-B6B9-4314-9B5D-2EFA5D3F96E4}"/>
              </a:ext>
            </a:extLst>
          </p:cNvPr>
          <p:cNvSpPr txBox="1"/>
          <p:nvPr/>
        </p:nvSpPr>
        <p:spPr>
          <a:xfrm>
            <a:off x="4724400" y="3200400"/>
            <a:ext cx="2743200" cy="30777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p>
        </p:txBody>
      </p:sp>
      <p:sp>
        <p:nvSpPr>
          <p:cNvPr id="7" name="Half Frame 6">
            <a:extLst>
              <a:ext uri="{FF2B5EF4-FFF2-40B4-BE49-F238E27FC236}">
                <a16:creationId xmlns:a16="http://schemas.microsoft.com/office/drawing/2014/main" id="{FC700190-3C70-4509-AFEC-380B040D4992}"/>
              </a:ext>
            </a:extLst>
          </p:cNvPr>
          <p:cNvSpPr/>
          <p:nvPr/>
        </p:nvSpPr>
        <p:spPr>
          <a:xfrm>
            <a:off x="-2458" y="-2458"/>
            <a:ext cx="3065206"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a:extLst>
              <a:ext uri="{FF2B5EF4-FFF2-40B4-BE49-F238E27FC236}">
                <a16:creationId xmlns:a16="http://schemas.microsoft.com/office/drawing/2014/main" id="{BC2990A6-0AE3-473E-9D58-C54F3DBCD42C}"/>
              </a:ext>
            </a:extLst>
          </p:cNvPr>
          <p:cNvSpPr/>
          <p:nvPr/>
        </p:nvSpPr>
        <p:spPr>
          <a:xfrm rot="-5400000">
            <a:off x="-70056" y="4268427"/>
            <a:ext cx="2659626"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Half Frame 18">
            <a:extLst>
              <a:ext uri="{FF2B5EF4-FFF2-40B4-BE49-F238E27FC236}">
                <a16:creationId xmlns:a16="http://schemas.microsoft.com/office/drawing/2014/main" id="{173F411B-3DEA-4F82-89D0-01B29605DE23}"/>
              </a:ext>
            </a:extLst>
          </p:cNvPr>
          <p:cNvSpPr/>
          <p:nvPr/>
        </p:nvSpPr>
        <p:spPr>
          <a:xfrm rot="5400000">
            <a:off x="9497960" y="-27039"/>
            <a:ext cx="2671916" cy="2708786"/>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alf Frame 20">
            <a:extLst>
              <a:ext uri="{FF2B5EF4-FFF2-40B4-BE49-F238E27FC236}">
                <a16:creationId xmlns:a16="http://schemas.microsoft.com/office/drawing/2014/main" id="{8C7CA8DF-6478-4B42-B76A-B0A822DFA164}"/>
              </a:ext>
            </a:extLst>
          </p:cNvPr>
          <p:cNvSpPr/>
          <p:nvPr/>
        </p:nvSpPr>
        <p:spPr>
          <a:xfrm rot="10800000">
            <a:off x="9239863" y="4348313"/>
            <a:ext cx="2954594" cy="2512141"/>
          </a:xfrm>
          <a:prstGeom prst="halfFram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005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3</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2995685" y="280917"/>
            <a:ext cx="900359" cy="929719"/>
          </a:xfrm>
          <a:prstGeom prst="rect">
            <a:avLst/>
          </a:prstGeom>
        </p:spPr>
      </p:pic>
      <p:sp>
        <p:nvSpPr>
          <p:cNvPr id="8" name="TextBox 7">
            <a:extLst>
              <a:ext uri="{FF2B5EF4-FFF2-40B4-BE49-F238E27FC236}">
                <a16:creationId xmlns:a16="http://schemas.microsoft.com/office/drawing/2014/main" id="{DE3DDF14-C708-4105-A6C8-D000F6D29B23}"/>
              </a:ext>
            </a:extLst>
          </p:cNvPr>
          <p:cNvSpPr txBox="1"/>
          <p:nvPr/>
        </p:nvSpPr>
        <p:spPr>
          <a:xfrm>
            <a:off x="4178490" y="379862"/>
            <a:ext cx="562060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solidFill>
                  <a:schemeClr val="bg1"/>
                </a:solidFill>
                <a:latin typeface="Times"/>
              </a:rPr>
              <a:t>Problem/Opportunity</a:t>
            </a:r>
            <a:endParaRPr lang="en-US" sz="4000">
              <a:solidFill>
                <a:schemeClr val="bg1"/>
              </a:solidFill>
              <a:latin typeface="Times"/>
            </a:endParaRPr>
          </a:p>
        </p:txBody>
      </p:sp>
      <p:sp>
        <p:nvSpPr>
          <p:cNvPr id="9" name="TextBox 8">
            <a:extLst>
              <a:ext uri="{FF2B5EF4-FFF2-40B4-BE49-F238E27FC236}">
                <a16:creationId xmlns:a16="http://schemas.microsoft.com/office/drawing/2014/main" id="{6CF5E983-6D06-4AAE-ABB3-C31B8BA5B337}"/>
              </a:ext>
            </a:extLst>
          </p:cNvPr>
          <p:cNvSpPr txBox="1"/>
          <p:nvPr/>
        </p:nvSpPr>
        <p:spPr>
          <a:xfrm>
            <a:off x="595952" y="1676399"/>
            <a:ext cx="11034214"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v"/>
            </a:pPr>
            <a:endParaRPr lang="en-US"/>
          </a:p>
        </p:txBody>
      </p:sp>
      <p:sp>
        <p:nvSpPr>
          <p:cNvPr id="3" name="TextBox 2">
            <a:extLst>
              <a:ext uri="{FF2B5EF4-FFF2-40B4-BE49-F238E27FC236}">
                <a16:creationId xmlns:a16="http://schemas.microsoft.com/office/drawing/2014/main" id="{6D8F2CD4-BE8B-4F8D-960F-01BA81EEF01D}"/>
              </a:ext>
            </a:extLst>
          </p:cNvPr>
          <p:cNvSpPr txBox="1"/>
          <p:nvPr/>
        </p:nvSpPr>
        <p:spPr>
          <a:xfrm>
            <a:off x="468923" y="1430216"/>
            <a:ext cx="10961076" cy="3844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rPr>
              <a:t>Struggle to combine ingredients</a:t>
            </a:r>
          </a:p>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cs typeface="Times"/>
              </a:rPr>
              <a:t>People overspend on eating out</a:t>
            </a:r>
            <a:endParaRPr lang="en-US" sz="4000" dirty="0">
              <a:solidFill>
                <a:schemeClr val="bg1"/>
              </a:solidFill>
              <a:latin typeface="Times"/>
            </a:endParaRPr>
          </a:p>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rPr>
              <a:t>Food waste</a:t>
            </a:r>
          </a:p>
        </p:txBody>
      </p:sp>
    </p:spTree>
    <p:extLst>
      <p:ext uri="{BB962C8B-B14F-4D97-AF65-F5344CB8AC3E}">
        <p14:creationId xmlns:p14="http://schemas.microsoft.com/office/powerpoint/2010/main" val="388691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4</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601310" y="359016"/>
            <a:ext cx="900359" cy="929719"/>
          </a:xfrm>
          <a:prstGeom prst="rect">
            <a:avLst/>
          </a:prstGeom>
        </p:spPr>
      </p:pic>
      <p:sp>
        <p:nvSpPr>
          <p:cNvPr id="3" name="TextBox 2">
            <a:extLst>
              <a:ext uri="{FF2B5EF4-FFF2-40B4-BE49-F238E27FC236}">
                <a16:creationId xmlns:a16="http://schemas.microsoft.com/office/drawing/2014/main" id="{C0D0F94E-E694-4915-AF2A-DAD2FE9EEF66}"/>
              </a:ext>
            </a:extLst>
          </p:cNvPr>
          <p:cNvSpPr txBox="1"/>
          <p:nvPr/>
        </p:nvSpPr>
        <p:spPr>
          <a:xfrm>
            <a:off x="466998" y="1284114"/>
            <a:ext cx="9694984" cy="384432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rPr>
              <a:t>Provides recipes according to ingredients </a:t>
            </a:r>
          </a:p>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rPr>
              <a:t>Decreases spending on eating out</a:t>
            </a:r>
          </a:p>
          <a:p>
            <a:pPr marL="571500" indent="-571500">
              <a:lnSpc>
                <a:spcPct val="200000"/>
              </a:lnSpc>
              <a:spcBef>
                <a:spcPct val="20000"/>
              </a:spcBef>
              <a:buClr>
                <a:schemeClr val="bg1"/>
              </a:buClr>
              <a:buFont typeface="Wingdings" panose="05000000000000000000" pitchFamily="2" charset="2"/>
              <a:buChar char="v"/>
            </a:pPr>
            <a:r>
              <a:rPr lang="en-US" sz="4000" dirty="0">
                <a:solidFill>
                  <a:schemeClr val="bg1"/>
                </a:solidFill>
                <a:latin typeface="Times"/>
              </a:rPr>
              <a:t>Reduces food waste</a:t>
            </a:r>
          </a:p>
        </p:txBody>
      </p:sp>
      <p:sp>
        <p:nvSpPr>
          <p:cNvPr id="4" name="TextBox 3">
            <a:extLst>
              <a:ext uri="{FF2B5EF4-FFF2-40B4-BE49-F238E27FC236}">
                <a16:creationId xmlns:a16="http://schemas.microsoft.com/office/drawing/2014/main" id="{2E2D81AB-9747-4518-8155-492DDF6E8458}"/>
              </a:ext>
            </a:extLst>
          </p:cNvPr>
          <p:cNvSpPr txBox="1"/>
          <p:nvPr/>
        </p:nvSpPr>
        <p:spPr>
          <a:xfrm>
            <a:off x="4223775" y="450568"/>
            <a:ext cx="486942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bg1"/>
                </a:solidFill>
                <a:latin typeface="Times New Roman"/>
              </a:rPr>
              <a:t>Value Proposition</a:t>
            </a:r>
            <a:endParaRPr lang="en-US" sz="4000" dirty="0">
              <a:solidFill>
                <a:schemeClr val="bg1"/>
              </a:solidFill>
              <a:latin typeface="Times New Roman"/>
            </a:endParaRPr>
          </a:p>
          <a:p>
            <a:pPr algn="l"/>
            <a:endParaRPr lang="en-US" dirty="0"/>
          </a:p>
        </p:txBody>
      </p:sp>
    </p:spTree>
    <p:extLst>
      <p:ext uri="{BB962C8B-B14F-4D97-AF65-F5344CB8AC3E}">
        <p14:creationId xmlns:p14="http://schemas.microsoft.com/office/powerpoint/2010/main" val="81710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5</a:t>
            </a:fld>
            <a:endParaRPr lang="en-US"/>
          </a:p>
        </p:txBody>
      </p:sp>
      <p:pic>
        <p:nvPicPr>
          <p:cNvPr id="4" name="Picture 4" descr="A person holding a sign&#10;&#10;Description generated with high confidence">
            <a:extLst>
              <a:ext uri="{FF2B5EF4-FFF2-40B4-BE49-F238E27FC236}">
                <a16:creationId xmlns:a16="http://schemas.microsoft.com/office/drawing/2014/main" id="{09DC9F4F-356B-423D-818A-4FEE8A2310F8}"/>
              </a:ext>
            </a:extLst>
          </p:cNvPr>
          <p:cNvPicPr>
            <a:picLocks noChangeAspect="1"/>
          </p:cNvPicPr>
          <p:nvPr/>
        </p:nvPicPr>
        <p:blipFill>
          <a:blip r:embed="rId3"/>
          <a:stretch>
            <a:fillRect/>
          </a:stretch>
        </p:blipFill>
        <p:spPr>
          <a:xfrm>
            <a:off x="1157591" y="770290"/>
            <a:ext cx="3794296" cy="4719135"/>
          </a:xfrm>
          <a:prstGeom prst="rect">
            <a:avLst/>
          </a:prstGeom>
        </p:spPr>
      </p:pic>
      <p:pic>
        <p:nvPicPr>
          <p:cNvPr id="8" name="Picture 6" descr="A close up of a logo&#10;&#10;Description generated with very high confidence">
            <a:extLst>
              <a:ext uri="{FF2B5EF4-FFF2-40B4-BE49-F238E27FC236}">
                <a16:creationId xmlns:a16="http://schemas.microsoft.com/office/drawing/2014/main" id="{C7306D99-23BC-4CA1-B88F-7E570499DF4E}"/>
              </a:ext>
            </a:extLst>
          </p:cNvPr>
          <p:cNvPicPr>
            <a:picLocks noChangeAspect="1"/>
          </p:cNvPicPr>
          <p:nvPr/>
        </p:nvPicPr>
        <p:blipFill rotWithShape="1">
          <a:blip r:embed="rId4"/>
          <a:srcRect l="10373" t="17081" r="7054" b="19565"/>
          <a:stretch/>
        </p:blipFill>
        <p:spPr>
          <a:xfrm>
            <a:off x="6414047" y="743615"/>
            <a:ext cx="4599746" cy="4776589"/>
          </a:xfrm>
          <a:prstGeom prst="rect">
            <a:avLst/>
          </a:prstGeom>
        </p:spPr>
      </p:pic>
    </p:spTree>
    <p:extLst>
      <p:ext uri="{BB962C8B-B14F-4D97-AF65-F5344CB8AC3E}">
        <p14:creationId xmlns:p14="http://schemas.microsoft.com/office/powerpoint/2010/main" val="354452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6</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643141" y="126568"/>
            <a:ext cx="900359" cy="929719"/>
          </a:xfrm>
          <a:prstGeom prst="rect">
            <a:avLst/>
          </a:prstGeom>
        </p:spPr>
      </p:pic>
      <p:graphicFrame>
        <p:nvGraphicFramePr>
          <p:cNvPr id="3" name="Content Placeholder 25">
            <a:extLst>
              <a:ext uri="{FF2B5EF4-FFF2-40B4-BE49-F238E27FC236}">
                <a16:creationId xmlns:a16="http://schemas.microsoft.com/office/drawing/2014/main" id="{A99AC508-CDA7-4376-B4C6-720E25384F25}"/>
              </a:ext>
            </a:extLst>
          </p:cNvPr>
          <p:cNvGraphicFramePr>
            <a:graphicFrameLocks/>
          </p:cNvGraphicFramePr>
          <p:nvPr>
            <p:extLst>
              <p:ext uri="{D42A27DB-BD31-4B8C-83A1-F6EECF244321}">
                <p14:modId xmlns:p14="http://schemas.microsoft.com/office/powerpoint/2010/main" val="3201315800"/>
              </p:ext>
            </p:extLst>
          </p:nvPr>
        </p:nvGraphicFramePr>
        <p:xfrm>
          <a:off x="625725" y="1406816"/>
          <a:ext cx="7567918" cy="4306990"/>
        </p:xfrm>
        <a:graphic>
          <a:graphicData uri="http://schemas.openxmlformats.org/drawingml/2006/table">
            <a:tbl>
              <a:tblPr firstRow="1" bandRow="1">
                <a:tableStyleId>{5C22544A-7EE6-4342-B048-85BDC9FD1C3A}</a:tableStyleId>
              </a:tblPr>
              <a:tblGrid>
                <a:gridCol w="3783959">
                  <a:extLst>
                    <a:ext uri="{9D8B030D-6E8A-4147-A177-3AD203B41FA5}">
                      <a16:colId xmlns:a16="http://schemas.microsoft.com/office/drawing/2014/main" val="20000"/>
                    </a:ext>
                  </a:extLst>
                </a:gridCol>
                <a:gridCol w="3783959">
                  <a:extLst>
                    <a:ext uri="{9D8B030D-6E8A-4147-A177-3AD203B41FA5}">
                      <a16:colId xmlns:a16="http://schemas.microsoft.com/office/drawing/2014/main" val="20001"/>
                    </a:ext>
                  </a:extLst>
                </a:gridCol>
              </a:tblGrid>
              <a:tr h="545910">
                <a:tc gridSpan="2">
                  <a:txBody>
                    <a:bodyPr/>
                    <a:lstStyle/>
                    <a:p>
                      <a:pPr algn="ctr"/>
                      <a:r>
                        <a:rPr lang="en-US" sz="2400">
                          <a:solidFill>
                            <a:schemeClr val="bg1"/>
                          </a:solidFill>
                          <a:latin typeface="Times New Roman"/>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408160">
                <a:tc>
                  <a:txBody>
                    <a:bodyPr/>
                    <a:lstStyle/>
                    <a:p>
                      <a:pPr algn="ctr">
                        <a:buClr>
                          <a:schemeClr val="bg1"/>
                        </a:buClr>
                      </a:pPr>
                      <a:r>
                        <a:rPr lang="en-US" sz="1600" b="1">
                          <a:solidFill>
                            <a:schemeClr val="tx1"/>
                          </a:solidFill>
                          <a:latin typeface="Times New Roman"/>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c>
                  <a:txBody>
                    <a:bodyPr/>
                    <a:lstStyle/>
                    <a:p>
                      <a:pPr marL="0" marR="0" indent="0" algn="ctr" defTabSz="914400" rtl="0" eaLnBrk="1" fontAlgn="auto" latinLnBrk="0" hangingPunct="1">
                        <a:lnSpc>
                          <a:spcPct val="100000"/>
                        </a:lnSpc>
                        <a:spcBef>
                          <a:spcPts val="0"/>
                        </a:spcBef>
                        <a:spcAft>
                          <a:spcPts val="0"/>
                        </a:spcAft>
                        <a:buClr>
                          <a:schemeClr val="bg1"/>
                        </a:buClr>
                        <a:buSzTx/>
                        <a:buFontTx/>
                        <a:buNone/>
                        <a:tabLst/>
                        <a:defRPr/>
                      </a:pPr>
                      <a:r>
                        <a:rPr lang="en-US" sz="1600" b="1">
                          <a:solidFill>
                            <a:schemeClr val="tx1"/>
                          </a:solidFill>
                          <a:latin typeface="Times New Roman"/>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1"/>
                  </a:ext>
                </a:extLst>
              </a:tr>
              <a:tr h="1472380">
                <a:tc>
                  <a:txBody>
                    <a:bodyPr/>
                    <a:lstStyle/>
                    <a:p>
                      <a:pPr marL="285750" marR="0" lvl="0" indent="-285750" algn="l" rtl="0">
                        <a:lnSpc>
                          <a:spcPct val="100000"/>
                        </a:lnSpc>
                        <a:spcBef>
                          <a:spcPts val="0"/>
                        </a:spcBef>
                        <a:spcAft>
                          <a:spcPts val="0"/>
                        </a:spcAft>
                        <a:buClr>
                          <a:schemeClr val="bg1"/>
                        </a:buClr>
                        <a:buFont typeface="Wingdings"/>
                        <a:buChar char="v"/>
                      </a:pPr>
                      <a:r>
                        <a:rPr lang="en-US" sz="1600" b="0" dirty="0">
                          <a:solidFill>
                            <a:schemeClr val="tx1"/>
                          </a:solidFill>
                          <a:latin typeface="Times New Roman"/>
                        </a:rPr>
                        <a:t>Male and Female</a:t>
                      </a:r>
                    </a:p>
                    <a:p>
                      <a:pPr marL="285750" marR="0" lvl="0" indent="-285750" algn="l" rtl="0">
                        <a:lnSpc>
                          <a:spcPct val="100000"/>
                        </a:lnSpc>
                        <a:spcBef>
                          <a:spcPts val="0"/>
                        </a:spcBef>
                        <a:spcAft>
                          <a:spcPts val="0"/>
                        </a:spcAft>
                        <a:buClr>
                          <a:schemeClr val="bg1"/>
                        </a:buClr>
                        <a:buFont typeface="Wingdings"/>
                        <a:buChar char="v"/>
                      </a:pPr>
                      <a:r>
                        <a:rPr lang="en-US" sz="1600" b="0" dirty="0">
                          <a:solidFill>
                            <a:schemeClr val="tx1"/>
                          </a:solidFill>
                          <a:latin typeface="Times New Roman"/>
                        </a:rPr>
                        <a:t>Age: 20 to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285750" marR="0" lvl="0" indent="-285750" algn="l" rtl="0">
                        <a:lnSpc>
                          <a:spcPct val="100000"/>
                        </a:lnSpc>
                        <a:spcBef>
                          <a:spcPts val="0"/>
                        </a:spcBef>
                        <a:spcAft>
                          <a:spcPts val="0"/>
                        </a:spcAft>
                        <a:buClr>
                          <a:schemeClr val="bg1"/>
                        </a:buClr>
                        <a:buFont typeface="Wingdings"/>
                        <a:buChar char="v"/>
                      </a:pPr>
                      <a:r>
                        <a:rPr lang="en-US" sz="1600" b="0">
                          <a:solidFill>
                            <a:schemeClr val="tx1"/>
                          </a:solidFill>
                          <a:latin typeface="Times New Roman"/>
                        </a:rPr>
                        <a:t>United States of America</a:t>
                      </a:r>
                    </a:p>
                    <a:p>
                      <a:pPr marL="285750" marR="0" lvl="0" indent="-285750" algn="l">
                        <a:lnSpc>
                          <a:spcPct val="100000"/>
                        </a:lnSpc>
                        <a:spcBef>
                          <a:spcPts val="0"/>
                        </a:spcBef>
                        <a:spcAft>
                          <a:spcPts val="0"/>
                        </a:spcAft>
                        <a:buClr>
                          <a:schemeClr val="bg1"/>
                        </a:buClr>
                        <a:buFont typeface="Wingdings"/>
                        <a:buChar char="v"/>
                      </a:pPr>
                      <a:endParaRPr lang="en-US" sz="1600" b="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2"/>
                  </a:ext>
                </a:extLst>
              </a:tr>
              <a:tr h="40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Times New Roman"/>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Times New Roman"/>
                        </a:rPr>
                        <a:t>Buying</a:t>
                      </a:r>
                      <a:r>
                        <a:rPr lang="en-US" sz="1600" b="1" baseline="0">
                          <a:solidFill>
                            <a:schemeClr val="tx1"/>
                          </a:solidFill>
                          <a:latin typeface="Times New Roman"/>
                        </a:rPr>
                        <a:t> Patterns</a:t>
                      </a:r>
                      <a:endParaRPr lang="en-US" sz="1600" b="1">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3"/>
                  </a:ext>
                </a:extLst>
              </a:tr>
              <a:tr h="1472380">
                <a:tc>
                  <a:txBody>
                    <a:bodyPr/>
                    <a:lstStyle/>
                    <a:p>
                      <a:pPr marL="285750" marR="0" lvl="0" indent="-285750" algn="l" rtl="0">
                        <a:lnSpc>
                          <a:spcPct val="100000"/>
                        </a:lnSpc>
                        <a:spcBef>
                          <a:spcPts val="0"/>
                        </a:spcBef>
                        <a:spcAft>
                          <a:spcPts val="0"/>
                        </a:spcAft>
                        <a:buClr>
                          <a:schemeClr val="bg1"/>
                        </a:buClr>
                        <a:buFont typeface="Wingdings"/>
                        <a:buChar char="v"/>
                      </a:pPr>
                      <a:r>
                        <a:rPr lang="en-US" sz="1600" b="0" dirty="0">
                          <a:solidFill>
                            <a:schemeClr val="tx1"/>
                          </a:solidFill>
                          <a:latin typeface="Times New Roman"/>
                        </a:rPr>
                        <a:t>Interested in learning how to cook</a:t>
                      </a:r>
                    </a:p>
                    <a:p>
                      <a:pPr marL="0" marR="0" lvl="0" indent="0" algn="l">
                        <a:lnSpc>
                          <a:spcPct val="100000"/>
                        </a:lnSpc>
                        <a:spcBef>
                          <a:spcPts val="0"/>
                        </a:spcBef>
                        <a:spcAft>
                          <a:spcPts val="0"/>
                        </a:spcAft>
                        <a:buClr>
                          <a:schemeClr val="bg1"/>
                        </a:buClr>
                        <a:buNone/>
                      </a:pPr>
                      <a:endParaRPr lang="en-US" sz="1600" b="0" dirty="0">
                        <a:solidFill>
                          <a:schemeClr val="tx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tc>
                  <a:txBody>
                    <a:bodyPr/>
                    <a:lstStyle/>
                    <a:p>
                      <a:pPr marL="285750" marR="0" lvl="0" indent="-285750" algn="l" rtl="0">
                        <a:lnSpc>
                          <a:spcPct val="100000"/>
                        </a:lnSpc>
                        <a:spcBef>
                          <a:spcPts val="0"/>
                        </a:spcBef>
                        <a:spcAft>
                          <a:spcPts val="0"/>
                        </a:spcAft>
                        <a:buClr>
                          <a:schemeClr val="bg1"/>
                        </a:buClr>
                        <a:buSzTx/>
                        <a:buFont typeface="Wingdings"/>
                        <a:buChar char="v"/>
                      </a:pPr>
                      <a:r>
                        <a:rPr lang="en-US" sz="1600" b="0" dirty="0">
                          <a:solidFill>
                            <a:schemeClr val="tx1"/>
                          </a:solidFill>
                          <a:latin typeface="Times New Roman"/>
                        </a:rPr>
                        <a:t>Download apps to get recipes</a:t>
                      </a:r>
                    </a:p>
                    <a:p>
                      <a:pPr marL="285750" marR="0" lvl="0" indent="-285750" algn="l">
                        <a:lnSpc>
                          <a:spcPct val="100000"/>
                        </a:lnSpc>
                        <a:spcBef>
                          <a:spcPts val="0"/>
                        </a:spcBef>
                        <a:spcAft>
                          <a:spcPts val="0"/>
                        </a:spcAft>
                        <a:buClr>
                          <a:schemeClr val="bg1"/>
                        </a:buClr>
                        <a:buFont typeface="Wingdings"/>
                        <a:buChar char="v"/>
                      </a:pPr>
                      <a:r>
                        <a:rPr lang="en-US" sz="1600" b="0" dirty="0">
                          <a:solidFill>
                            <a:schemeClr val="tx1"/>
                          </a:solidFill>
                          <a:latin typeface="Times New Roman"/>
                        </a:rPr>
                        <a:t>Buy groceries before finding recipes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0004"/>
                  </a:ext>
                </a:extLst>
              </a:tr>
            </a:tbl>
          </a:graphicData>
        </a:graphic>
      </p:graphicFrame>
      <p:grpSp>
        <p:nvGrpSpPr>
          <p:cNvPr id="5" name="Group 4">
            <a:extLst>
              <a:ext uri="{FF2B5EF4-FFF2-40B4-BE49-F238E27FC236}">
                <a16:creationId xmlns:a16="http://schemas.microsoft.com/office/drawing/2014/main" id="{4B6A039B-E365-4F75-A477-0CBEA87DC186}"/>
              </a:ext>
            </a:extLst>
          </p:cNvPr>
          <p:cNvGrpSpPr/>
          <p:nvPr/>
        </p:nvGrpSpPr>
        <p:grpSpPr>
          <a:xfrm>
            <a:off x="8849785" y="1363396"/>
            <a:ext cx="3105027" cy="4356317"/>
            <a:chOff x="5935979" y="2515692"/>
            <a:chExt cx="2834640" cy="3783443"/>
          </a:xfrm>
        </p:grpSpPr>
        <p:grpSp>
          <p:nvGrpSpPr>
            <p:cNvPr id="8" name="Group 7">
              <a:extLst>
                <a:ext uri="{FF2B5EF4-FFF2-40B4-BE49-F238E27FC236}">
                  <a16:creationId xmlns:a16="http://schemas.microsoft.com/office/drawing/2014/main" id="{9B86BCDB-6B47-4EEE-AB7F-BB3A1C08A52B}"/>
                </a:ext>
              </a:extLst>
            </p:cNvPr>
            <p:cNvGrpSpPr/>
            <p:nvPr/>
          </p:nvGrpSpPr>
          <p:grpSpPr>
            <a:xfrm>
              <a:off x="5943599" y="2790825"/>
              <a:ext cx="2819401" cy="3508310"/>
              <a:chOff x="5638799" y="1954651"/>
              <a:chExt cx="2971801" cy="3657600"/>
            </a:xfrm>
          </p:grpSpPr>
          <p:sp>
            <p:nvSpPr>
              <p:cNvPr id="10" name="AutoShape 3">
                <a:extLst>
                  <a:ext uri="{FF2B5EF4-FFF2-40B4-BE49-F238E27FC236}">
                    <a16:creationId xmlns:a16="http://schemas.microsoft.com/office/drawing/2014/main" id="{81B73A2C-4B6C-4F21-AC39-C62466547307}"/>
                  </a:ext>
                </a:extLst>
              </p:cNvPr>
              <p:cNvSpPr>
                <a:spLocks noChangeArrowheads="1"/>
              </p:cNvSpPr>
              <p:nvPr/>
            </p:nvSpPr>
            <p:spPr bwMode="auto">
              <a:xfrm>
                <a:off x="5638799" y="1954651"/>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1">
                  <a:lumMod val="25000"/>
                  <a:lumOff val="75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400">
                  <a:latin typeface="Arial" charset="0"/>
                </a:endParaRPr>
              </a:p>
            </p:txBody>
          </p:sp>
          <p:sp>
            <p:nvSpPr>
              <p:cNvPr id="11" name="Rectangle 10">
                <a:extLst>
                  <a:ext uri="{FF2B5EF4-FFF2-40B4-BE49-F238E27FC236}">
                    <a16:creationId xmlns:a16="http://schemas.microsoft.com/office/drawing/2014/main" id="{7464AFD8-27E6-436C-869D-F0060D84A2CA}"/>
                  </a:ext>
                </a:extLst>
              </p:cNvPr>
              <p:cNvSpPr/>
              <p:nvPr/>
            </p:nvSpPr>
            <p:spPr>
              <a:xfrm>
                <a:off x="5867398" y="2210556"/>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charset="0"/>
                  </a:rPr>
                  <a:t>Total Population</a:t>
                </a:r>
              </a:p>
            </p:txBody>
          </p:sp>
          <p:sp>
            <p:nvSpPr>
              <p:cNvPr id="12" name="Rectangle 11">
                <a:extLst>
                  <a:ext uri="{FF2B5EF4-FFF2-40B4-BE49-F238E27FC236}">
                    <a16:creationId xmlns:a16="http://schemas.microsoft.com/office/drawing/2014/main" id="{2AF9F943-3FC6-4A56-9CFA-C8B1F4C71812}"/>
                  </a:ext>
                </a:extLst>
              </p:cNvPr>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charset="0"/>
                  </a:rPr>
                  <a:t>Target Market Population </a:t>
                </a:r>
              </a:p>
            </p:txBody>
          </p:sp>
          <p:sp>
            <p:nvSpPr>
              <p:cNvPr id="13" name="Rectangle 12">
                <a:extLst>
                  <a:ext uri="{FF2B5EF4-FFF2-40B4-BE49-F238E27FC236}">
                    <a16:creationId xmlns:a16="http://schemas.microsoft.com/office/drawing/2014/main" id="{C31C0BEE-6A6C-45E5-B3A4-9725057E8B7D}"/>
                  </a:ext>
                </a:extLst>
              </p:cNvPr>
              <p:cNvSpPr/>
              <p:nvPr/>
            </p:nvSpPr>
            <p:spPr>
              <a:xfrm>
                <a:off x="6078072" y="2554877"/>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a:solidFill>
                      <a:prstClr val="black"/>
                    </a:solidFill>
                    <a:latin typeface="Arial" charset="0"/>
                    <a:ea typeface="Arial" charset="0"/>
                    <a:cs typeface="Arial" charset="0"/>
                  </a:rPr>
                  <a:t>[value]</a:t>
                </a:r>
              </a:p>
            </p:txBody>
          </p:sp>
          <p:sp>
            <p:nvSpPr>
              <p:cNvPr id="14" name="Rectangle 13">
                <a:extLst>
                  <a:ext uri="{FF2B5EF4-FFF2-40B4-BE49-F238E27FC236}">
                    <a16:creationId xmlns:a16="http://schemas.microsoft.com/office/drawing/2014/main" id="{72D38218-66FB-4A3A-9393-F04F47F7CB03}"/>
                  </a:ext>
                </a:extLst>
              </p:cNvPr>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 charset="0"/>
                  </a:rPr>
                  <a:t>Market</a:t>
                </a:r>
              </a:p>
              <a:p>
                <a:pPr algn="ctr"/>
                <a:r>
                  <a:rPr lang="en-US" sz="1400">
                    <a:solidFill>
                      <a:schemeClr val="tx1"/>
                    </a:solidFill>
                    <a:latin typeface="Arial" charset="0"/>
                  </a:rPr>
                  <a:t>Size</a:t>
                </a:r>
              </a:p>
            </p:txBody>
          </p:sp>
        </p:grpSp>
        <p:sp>
          <p:nvSpPr>
            <p:cNvPr id="9" name="Rectangle 8">
              <a:extLst>
                <a:ext uri="{FF2B5EF4-FFF2-40B4-BE49-F238E27FC236}">
                  <a16:creationId xmlns:a16="http://schemas.microsoft.com/office/drawing/2014/main" id="{D98ABC8C-09C6-41C7-99AA-D0A1105691A2}"/>
                </a:ext>
              </a:extLst>
            </p:cNvPr>
            <p:cNvSpPr/>
            <p:nvPr/>
          </p:nvSpPr>
          <p:spPr>
            <a:xfrm>
              <a:off x="5935979" y="2515692"/>
              <a:ext cx="283464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rial" charset="0"/>
                </a:rPr>
                <a:t>Target Market Size</a:t>
              </a:r>
            </a:p>
          </p:txBody>
        </p:sp>
      </p:grpSp>
      <p:sp>
        <p:nvSpPr>
          <p:cNvPr id="16" name="Rectangle 15">
            <a:extLst>
              <a:ext uri="{FF2B5EF4-FFF2-40B4-BE49-F238E27FC236}">
                <a16:creationId xmlns:a16="http://schemas.microsoft.com/office/drawing/2014/main" id="{0011D00F-9DB0-453B-825E-A90C781113CD}"/>
              </a:ext>
            </a:extLst>
          </p:cNvPr>
          <p:cNvSpPr/>
          <p:nvPr/>
        </p:nvSpPr>
        <p:spPr>
          <a:xfrm>
            <a:off x="9242523" y="2234441"/>
            <a:ext cx="2313661" cy="41820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90992F5-8FBD-4048-9F4C-7772B106534F}"/>
              </a:ext>
            </a:extLst>
          </p:cNvPr>
          <p:cNvSpPr txBox="1"/>
          <p:nvPr/>
        </p:nvSpPr>
        <p:spPr>
          <a:xfrm>
            <a:off x="9402875" y="2233002"/>
            <a:ext cx="198413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t>328 Million</a:t>
            </a:r>
            <a:endParaRPr lang="en-US" sz="1800"/>
          </a:p>
        </p:txBody>
      </p:sp>
      <p:sp>
        <p:nvSpPr>
          <p:cNvPr id="22" name="Rectangle 21">
            <a:extLst>
              <a:ext uri="{FF2B5EF4-FFF2-40B4-BE49-F238E27FC236}">
                <a16:creationId xmlns:a16="http://schemas.microsoft.com/office/drawing/2014/main" id="{8F0FBD58-2682-4C49-BC57-1696928AFE48}"/>
              </a:ext>
            </a:extLst>
          </p:cNvPr>
          <p:cNvSpPr/>
          <p:nvPr/>
        </p:nvSpPr>
        <p:spPr>
          <a:xfrm>
            <a:off x="9629561" y="3489091"/>
            <a:ext cx="1539890" cy="3576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latin typeface="Arial"/>
                <a:ea typeface="Arial" charset="0"/>
                <a:cs typeface="Arial"/>
              </a:rPr>
              <a:t>66 Million</a:t>
            </a:r>
            <a:endParaRPr lang="en-US" sz="1400" b="1" dirty="0">
              <a:solidFill>
                <a:prstClr val="black"/>
              </a:solidFill>
              <a:latin typeface="Arial"/>
              <a:ea typeface="Arial" charset="0"/>
              <a:cs typeface="Arial"/>
            </a:endParaRPr>
          </a:p>
        </p:txBody>
      </p:sp>
      <p:sp>
        <p:nvSpPr>
          <p:cNvPr id="26" name="Frame 25">
            <a:extLst>
              <a:ext uri="{FF2B5EF4-FFF2-40B4-BE49-F238E27FC236}">
                <a16:creationId xmlns:a16="http://schemas.microsoft.com/office/drawing/2014/main" id="{5AB7AA48-EE37-40A0-A47A-735FBE136D07}"/>
              </a:ext>
            </a:extLst>
          </p:cNvPr>
          <p:cNvSpPr/>
          <p:nvPr/>
        </p:nvSpPr>
        <p:spPr>
          <a:xfrm>
            <a:off x="8938127" y="5768472"/>
            <a:ext cx="3120787" cy="1005384"/>
          </a:xfrm>
          <a:prstGeom prst="fram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F837704A-84E2-414B-915E-C86096769224}"/>
              </a:ext>
            </a:extLst>
          </p:cNvPr>
          <p:cNvSpPr txBox="1"/>
          <p:nvPr/>
        </p:nvSpPr>
        <p:spPr>
          <a:xfrm>
            <a:off x="9130846" y="5899687"/>
            <a:ext cx="2743200"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71616"/>
                </a:solidFill>
              </a:rPr>
              <a:t>According to our survey, 76% of our target market is interested in learning how to cook.</a:t>
            </a:r>
          </a:p>
        </p:txBody>
      </p:sp>
      <p:sp>
        <p:nvSpPr>
          <p:cNvPr id="31" name="TextBox 30">
            <a:extLst>
              <a:ext uri="{FF2B5EF4-FFF2-40B4-BE49-F238E27FC236}">
                <a16:creationId xmlns:a16="http://schemas.microsoft.com/office/drawing/2014/main" id="{96C70D26-8475-4CFD-AE52-F8B69AF2A332}"/>
              </a:ext>
            </a:extLst>
          </p:cNvPr>
          <p:cNvSpPr txBox="1"/>
          <p:nvPr/>
        </p:nvSpPr>
        <p:spPr>
          <a:xfrm>
            <a:off x="4684562" y="232470"/>
            <a:ext cx="4009103"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latin typeface="Times New Roman"/>
              </a:rPr>
              <a:t>Target Market</a:t>
            </a:r>
          </a:p>
        </p:txBody>
      </p:sp>
      <p:sp>
        <p:nvSpPr>
          <p:cNvPr id="4" name="Rectangle 3">
            <a:extLst>
              <a:ext uri="{FF2B5EF4-FFF2-40B4-BE49-F238E27FC236}">
                <a16:creationId xmlns:a16="http://schemas.microsoft.com/office/drawing/2014/main" id="{92D8EB35-A770-F347-B2D8-49EFE01CBE03}"/>
              </a:ext>
            </a:extLst>
          </p:cNvPr>
          <p:cNvSpPr/>
          <p:nvPr/>
        </p:nvSpPr>
        <p:spPr>
          <a:xfrm>
            <a:off x="9838481" y="4735913"/>
            <a:ext cx="1134319" cy="2643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5ADD9C49-059D-834F-957B-F7866BF1121A}"/>
              </a:ext>
            </a:extLst>
          </p:cNvPr>
          <p:cNvSpPr txBox="1"/>
          <p:nvPr/>
        </p:nvSpPr>
        <p:spPr>
          <a:xfrm>
            <a:off x="10012567" y="4713239"/>
            <a:ext cx="1053296" cy="307777"/>
          </a:xfrm>
          <a:prstGeom prst="rect">
            <a:avLst/>
          </a:prstGeom>
          <a:noFill/>
        </p:spPr>
        <p:txBody>
          <a:bodyPr wrap="square" rtlCol="0">
            <a:spAutoFit/>
          </a:bodyPr>
          <a:lstStyle/>
          <a:p>
            <a:r>
              <a:rPr lang="en-US" b="1" dirty="0"/>
              <a:t>660,000</a:t>
            </a:r>
          </a:p>
        </p:txBody>
      </p:sp>
    </p:spTree>
    <p:extLst>
      <p:ext uri="{BB962C8B-B14F-4D97-AF65-F5344CB8AC3E}">
        <p14:creationId xmlns:p14="http://schemas.microsoft.com/office/powerpoint/2010/main" val="76448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7</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316419" y="246798"/>
            <a:ext cx="900359" cy="929719"/>
          </a:xfrm>
          <a:prstGeom prst="rect">
            <a:avLst/>
          </a:prstGeom>
        </p:spPr>
      </p:pic>
      <p:sp>
        <p:nvSpPr>
          <p:cNvPr id="3" name="TextBox 2">
            <a:extLst>
              <a:ext uri="{FF2B5EF4-FFF2-40B4-BE49-F238E27FC236}">
                <a16:creationId xmlns:a16="http://schemas.microsoft.com/office/drawing/2014/main" id="{9F04CF0B-FADE-476A-B4F7-E662232B5ABF}"/>
              </a:ext>
            </a:extLst>
          </p:cNvPr>
          <p:cNvSpPr txBox="1"/>
          <p:nvPr/>
        </p:nvSpPr>
        <p:spPr>
          <a:xfrm>
            <a:off x="4724400" y="3200399"/>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A20F409A-D81D-4DE4-9C56-E09BA6CADFAC}"/>
              </a:ext>
            </a:extLst>
          </p:cNvPr>
          <p:cNvSpPr txBox="1"/>
          <p:nvPr/>
        </p:nvSpPr>
        <p:spPr>
          <a:xfrm>
            <a:off x="4420568" y="359579"/>
            <a:ext cx="4316361"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latin typeface="Times New Roman"/>
              </a:rPr>
              <a:t>Marketing Plan</a:t>
            </a:r>
            <a:endParaRPr lang="en-US" sz="4000">
              <a:solidFill>
                <a:schemeClr val="bg1"/>
              </a:solidFill>
              <a:latin typeface="Times New Roman"/>
            </a:endParaRPr>
          </a:p>
        </p:txBody>
      </p:sp>
      <p:pic>
        <p:nvPicPr>
          <p:cNvPr id="5" name="Picture 5" descr="A drawing of a face&#10;&#10;Description generated with high confidence">
            <a:extLst>
              <a:ext uri="{FF2B5EF4-FFF2-40B4-BE49-F238E27FC236}">
                <a16:creationId xmlns:a16="http://schemas.microsoft.com/office/drawing/2014/main" id="{F33D72A0-3E61-4596-9D8F-617C09A41AD5}"/>
              </a:ext>
            </a:extLst>
          </p:cNvPr>
          <p:cNvPicPr>
            <a:picLocks noChangeAspect="1"/>
          </p:cNvPicPr>
          <p:nvPr/>
        </p:nvPicPr>
        <p:blipFill>
          <a:blip r:embed="rId4"/>
          <a:stretch>
            <a:fillRect/>
          </a:stretch>
        </p:blipFill>
        <p:spPr>
          <a:xfrm>
            <a:off x="1201774" y="1545610"/>
            <a:ext cx="2471058" cy="2579914"/>
          </a:xfrm>
          <a:prstGeom prst="rect">
            <a:avLst/>
          </a:prstGeom>
        </p:spPr>
      </p:pic>
      <p:pic>
        <p:nvPicPr>
          <p:cNvPr id="11" name="Picture 11" descr="A picture containing vector graphics&#10;&#10;Description generated with high confidence">
            <a:extLst>
              <a:ext uri="{FF2B5EF4-FFF2-40B4-BE49-F238E27FC236}">
                <a16:creationId xmlns:a16="http://schemas.microsoft.com/office/drawing/2014/main" id="{CF242092-355D-460F-82D1-EF5AA830BD8A}"/>
              </a:ext>
            </a:extLst>
          </p:cNvPr>
          <p:cNvPicPr>
            <a:picLocks noChangeAspect="1"/>
          </p:cNvPicPr>
          <p:nvPr/>
        </p:nvPicPr>
        <p:blipFill>
          <a:blip r:embed="rId5"/>
          <a:stretch>
            <a:fillRect/>
          </a:stretch>
        </p:blipFill>
        <p:spPr>
          <a:xfrm>
            <a:off x="4663472" y="1463966"/>
            <a:ext cx="2743200" cy="2743200"/>
          </a:xfrm>
          <a:prstGeom prst="rect">
            <a:avLst/>
          </a:prstGeom>
        </p:spPr>
      </p:pic>
      <p:pic>
        <p:nvPicPr>
          <p:cNvPr id="13" name="Picture 9" descr="A close up of a sign&#10;&#10;Description generated with very high confidence">
            <a:extLst>
              <a:ext uri="{FF2B5EF4-FFF2-40B4-BE49-F238E27FC236}">
                <a16:creationId xmlns:a16="http://schemas.microsoft.com/office/drawing/2014/main" id="{E3928233-5372-43E6-BF67-5EE4CDF7E84D}"/>
              </a:ext>
            </a:extLst>
          </p:cNvPr>
          <p:cNvPicPr>
            <a:picLocks noChangeAspect="1"/>
          </p:cNvPicPr>
          <p:nvPr/>
        </p:nvPicPr>
        <p:blipFill>
          <a:blip r:embed="rId6"/>
          <a:stretch>
            <a:fillRect/>
          </a:stretch>
        </p:blipFill>
        <p:spPr>
          <a:xfrm>
            <a:off x="7678703" y="969340"/>
            <a:ext cx="3988557" cy="4056796"/>
          </a:xfrm>
          <a:prstGeom prst="rect">
            <a:avLst/>
          </a:prstGeom>
        </p:spPr>
      </p:pic>
      <p:pic>
        <p:nvPicPr>
          <p:cNvPr id="15" name="Picture 3">
            <a:extLst>
              <a:ext uri="{FF2B5EF4-FFF2-40B4-BE49-F238E27FC236}">
                <a16:creationId xmlns:a16="http://schemas.microsoft.com/office/drawing/2014/main" id="{C5E83772-1C50-4573-838D-DF43DE73D840}"/>
              </a:ext>
            </a:extLst>
          </p:cNvPr>
          <p:cNvPicPr>
            <a:picLocks noChangeAspect="1"/>
          </p:cNvPicPr>
          <p:nvPr/>
        </p:nvPicPr>
        <p:blipFill>
          <a:blip r:embed="rId7"/>
          <a:stretch>
            <a:fillRect/>
          </a:stretch>
        </p:blipFill>
        <p:spPr>
          <a:xfrm>
            <a:off x="3377292" y="5123857"/>
            <a:ext cx="5110842" cy="1127862"/>
          </a:xfrm>
          <a:prstGeom prst="rect">
            <a:avLst/>
          </a:prstGeom>
        </p:spPr>
      </p:pic>
    </p:spTree>
    <p:extLst>
      <p:ext uri="{BB962C8B-B14F-4D97-AF65-F5344CB8AC3E}">
        <p14:creationId xmlns:p14="http://schemas.microsoft.com/office/powerpoint/2010/main" val="193135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8</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068962" y="125208"/>
            <a:ext cx="900359" cy="929719"/>
          </a:xfrm>
          <a:prstGeom prst="rect">
            <a:avLst/>
          </a:prstGeom>
        </p:spPr>
      </p:pic>
      <p:graphicFrame>
        <p:nvGraphicFramePr>
          <p:cNvPr id="3" name="Content Placeholder 4">
            <a:extLst>
              <a:ext uri="{FF2B5EF4-FFF2-40B4-BE49-F238E27FC236}">
                <a16:creationId xmlns:a16="http://schemas.microsoft.com/office/drawing/2014/main" id="{AD830F77-8F7B-4AAB-AE66-F8E29B2E7725}"/>
              </a:ext>
            </a:extLst>
          </p:cNvPr>
          <p:cNvGraphicFramePr>
            <a:graphicFrameLocks/>
          </p:cNvGraphicFramePr>
          <p:nvPr>
            <p:extLst>
              <p:ext uri="{D42A27DB-BD31-4B8C-83A1-F6EECF244321}">
                <p14:modId xmlns:p14="http://schemas.microsoft.com/office/powerpoint/2010/main" val="2674064937"/>
              </p:ext>
            </p:extLst>
          </p:nvPr>
        </p:nvGraphicFramePr>
        <p:xfrm>
          <a:off x="1075862" y="1373397"/>
          <a:ext cx="9680812" cy="2766401"/>
        </p:xfrm>
        <a:graphic>
          <a:graphicData uri="http://schemas.openxmlformats.org/drawingml/2006/table">
            <a:tbl>
              <a:tblPr firstRow="1" bandRow="1">
                <a:tableStyleId>{073A0DAA-6AF3-43AB-8588-CEC1D06C72B9}</a:tableStyleId>
              </a:tblPr>
              <a:tblGrid>
                <a:gridCol w="2420203">
                  <a:extLst>
                    <a:ext uri="{9D8B030D-6E8A-4147-A177-3AD203B41FA5}">
                      <a16:colId xmlns:a16="http://schemas.microsoft.com/office/drawing/2014/main" val="20000"/>
                    </a:ext>
                  </a:extLst>
                </a:gridCol>
                <a:gridCol w="2420203">
                  <a:extLst>
                    <a:ext uri="{9D8B030D-6E8A-4147-A177-3AD203B41FA5}">
                      <a16:colId xmlns:a16="http://schemas.microsoft.com/office/drawing/2014/main" val="20001"/>
                    </a:ext>
                  </a:extLst>
                </a:gridCol>
                <a:gridCol w="2420203">
                  <a:extLst>
                    <a:ext uri="{9D8B030D-6E8A-4147-A177-3AD203B41FA5}">
                      <a16:colId xmlns:a16="http://schemas.microsoft.com/office/drawing/2014/main" val="20002"/>
                    </a:ext>
                  </a:extLst>
                </a:gridCol>
                <a:gridCol w="2420203">
                  <a:extLst>
                    <a:ext uri="{9D8B030D-6E8A-4147-A177-3AD203B41FA5}">
                      <a16:colId xmlns:a16="http://schemas.microsoft.com/office/drawing/2014/main" val="20003"/>
                    </a:ext>
                  </a:extLst>
                </a:gridCol>
              </a:tblGrid>
              <a:tr h="787362">
                <a:tc>
                  <a:txBody>
                    <a:bodyPr/>
                    <a:lstStyle/>
                    <a:p>
                      <a:endParaRPr lang="en-US" sz="2400"/>
                    </a:p>
                  </a:txBody>
                  <a:tcPr/>
                </a:tc>
                <a:tc>
                  <a:txBody>
                    <a:bodyPr/>
                    <a:lstStyle/>
                    <a:p>
                      <a:pPr algn="ctr"/>
                      <a:r>
                        <a:rPr lang="en-US" sz="2400">
                          <a:solidFill>
                            <a:schemeClr val="bg1"/>
                          </a:solidFill>
                          <a:latin typeface="Times New Roman"/>
                        </a:rPr>
                        <a:t>Pic-A-Dish</a:t>
                      </a:r>
                      <a:endParaRPr lang="en-US">
                        <a:solidFill>
                          <a:schemeClr val="bg1"/>
                        </a:solidFill>
                        <a:latin typeface="Times New Roman"/>
                      </a:endParaRPr>
                    </a:p>
                  </a:txBody>
                  <a:tcPr/>
                </a:tc>
                <a:tc>
                  <a:txBody>
                    <a:bodyPr/>
                    <a:lstStyle/>
                    <a:p>
                      <a:pPr algn="ctr"/>
                      <a:r>
                        <a:rPr lang="en-US" sz="2400" err="1">
                          <a:latin typeface="Times New Roman"/>
                        </a:rPr>
                        <a:t>RecipeGen</a:t>
                      </a:r>
                      <a:endParaRPr lang="en-US">
                        <a:latin typeface="Times New Roman"/>
                      </a:endParaRPr>
                    </a:p>
                  </a:txBody>
                  <a:tcPr/>
                </a:tc>
                <a:tc>
                  <a:txBody>
                    <a:bodyPr/>
                    <a:lstStyle/>
                    <a:p>
                      <a:pPr algn="ctr"/>
                      <a:r>
                        <a:rPr lang="en-US" sz="2400">
                          <a:latin typeface="Times New Roman"/>
                        </a:rPr>
                        <a:t>Cravings:</a:t>
                      </a:r>
                    </a:p>
                    <a:p>
                      <a:pPr lvl="0" algn="ctr">
                        <a:buNone/>
                      </a:pPr>
                      <a:r>
                        <a:rPr lang="en-US" sz="1800">
                          <a:latin typeface="Times New Roman"/>
                        </a:rPr>
                        <a:t>Hungry for More</a:t>
                      </a:r>
                    </a:p>
                  </a:txBody>
                  <a:tcPr/>
                </a:tc>
                <a:extLst>
                  <a:ext uri="{0D108BD9-81ED-4DB2-BD59-A6C34878D82A}">
                    <a16:rowId xmlns:a16="http://schemas.microsoft.com/office/drawing/2014/main" val="10000"/>
                  </a:ext>
                </a:extLst>
              </a:tr>
              <a:tr h="442301">
                <a:tc>
                  <a:txBody>
                    <a:bodyPr/>
                    <a:lstStyle/>
                    <a:p>
                      <a:pPr algn="ctr"/>
                      <a:r>
                        <a:rPr lang="en-US" sz="2400">
                          <a:solidFill>
                            <a:schemeClr val="tx1"/>
                          </a:solidFill>
                          <a:latin typeface="Times New Roman"/>
                        </a:rPr>
                        <a:t>Price</a:t>
                      </a:r>
                      <a:endParaRPr lang="en-US">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Free </a:t>
                      </a:r>
                      <a:endParaRPr lang="en-US">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$4.00</a:t>
                      </a:r>
                      <a:endParaRPr lang="en-US">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$30.00</a:t>
                      </a:r>
                      <a:endParaRPr lang="en-US">
                        <a:solidFill>
                          <a:schemeClr val="tx1"/>
                        </a:solidFill>
                        <a:latin typeface="Times New Roman"/>
                      </a:endParaRPr>
                    </a:p>
                  </a:txBody>
                  <a:tcPr>
                    <a:solidFill>
                      <a:schemeClr val="bg1">
                        <a:lumMod val="75000"/>
                      </a:schemeClr>
                    </a:solidFill>
                  </a:tcPr>
                </a:tc>
                <a:extLst>
                  <a:ext uri="{0D108BD9-81ED-4DB2-BD59-A6C34878D82A}">
                    <a16:rowId xmlns:a16="http://schemas.microsoft.com/office/drawing/2014/main" val="10001"/>
                  </a:ext>
                </a:extLst>
              </a:tr>
              <a:tr h="698879">
                <a:tc>
                  <a:txBody>
                    <a:bodyPr/>
                    <a:lstStyle/>
                    <a:p>
                      <a:pPr algn="ctr"/>
                      <a:r>
                        <a:rPr lang="en-US" sz="2400">
                          <a:solidFill>
                            <a:schemeClr val="tx1"/>
                          </a:solidFill>
                          <a:latin typeface="Times New Roman"/>
                        </a:rPr>
                        <a:t>Features</a:t>
                      </a:r>
                      <a:endParaRPr lang="en-US">
                        <a:solidFill>
                          <a:schemeClr val="tx1"/>
                        </a:solidFill>
                        <a:latin typeface="Times New Roman"/>
                      </a:endParaRPr>
                    </a:p>
                  </a:txBody>
                  <a:tcPr>
                    <a:solidFill>
                      <a:schemeClr val="bg1">
                        <a:lumMod val="75000"/>
                      </a:schemeClr>
                    </a:solidFill>
                  </a:tcPr>
                </a:tc>
                <a:tc>
                  <a:txBody>
                    <a:bodyPr/>
                    <a:lstStyle/>
                    <a:p>
                      <a:pPr algn="ctr"/>
                      <a:r>
                        <a:rPr lang="en-US" sz="1600" baseline="0">
                          <a:solidFill>
                            <a:schemeClr val="tx1"/>
                          </a:solidFill>
                          <a:latin typeface="Times New Roman"/>
                        </a:rPr>
                        <a:t>You take a picture of the ingredients you have</a:t>
                      </a:r>
                      <a:endParaRPr lang="en-US" sz="1600">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You</a:t>
                      </a:r>
                      <a:r>
                        <a:rPr lang="en-US" sz="1600" baseline="0">
                          <a:solidFill>
                            <a:schemeClr val="tx1"/>
                          </a:solidFill>
                          <a:latin typeface="Times New Roman"/>
                        </a:rPr>
                        <a:t> type in/select the ingredients you wish to use</a:t>
                      </a:r>
                      <a:endParaRPr lang="en-US" sz="1600">
                        <a:solidFill>
                          <a:schemeClr val="tx1"/>
                        </a:solidFill>
                        <a:latin typeface="Times New Roman"/>
                      </a:endParaRPr>
                    </a:p>
                  </a:txBody>
                  <a:tcPr>
                    <a:solidFill>
                      <a:schemeClr val="bg1">
                        <a:lumMod val="75000"/>
                      </a:schemeClr>
                    </a:solidFill>
                  </a:tcPr>
                </a:tc>
                <a:tc>
                  <a:txBody>
                    <a:bodyPr/>
                    <a:lstStyle/>
                    <a:p>
                      <a:pPr algn="ctr"/>
                      <a:r>
                        <a:rPr lang="en-US" sz="1600" baseline="0">
                          <a:solidFill>
                            <a:schemeClr val="tx1"/>
                          </a:solidFill>
                          <a:latin typeface="Times New Roman"/>
                        </a:rPr>
                        <a:t>You search the book for a recipe you want to make. </a:t>
                      </a:r>
                      <a:endParaRPr lang="en-US">
                        <a:solidFill>
                          <a:schemeClr val="tx1"/>
                        </a:solidFill>
                        <a:latin typeface="Times New Roman"/>
                      </a:endParaRPr>
                    </a:p>
                  </a:txBody>
                  <a:tcPr>
                    <a:solidFill>
                      <a:schemeClr val="bg1">
                        <a:lumMod val="75000"/>
                      </a:schemeClr>
                    </a:solidFill>
                  </a:tcPr>
                </a:tc>
                <a:extLst>
                  <a:ext uri="{0D108BD9-81ED-4DB2-BD59-A6C34878D82A}">
                    <a16:rowId xmlns:a16="http://schemas.microsoft.com/office/drawing/2014/main" val="10002"/>
                  </a:ext>
                </a:extLst>
              </a:tr>
              <a:tr h="698879">
                <a:tc>
                  <a:txBody>
                    <a:bodyPr/>
                    <a:lstStyle/>
                    <a:p>
                      <a:pPr algn="ctr"/>
                      <a:r>
                        <a:rPr lang="en-US" sz="2400">
                          <a:solidFill>
                            <a:schemeClr val="tx1"/>
                          </a:solidFill>
                          <a:latin typeface="Times New Roman"/>
                        </a:rPr>
                        <a:t>Language</a:t>
                      </a:r>
                      <a:endParaRPr lang="en-US">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Recipes available in English, Bosnian, and Spanish</a:t>
                      </a:r>
                      <a:endParaRPr lang="en-US" sz="1600" baseline="0">
                        <a:solidFill>
                          <a:schemeClr val="tx1"/>
                        </a:solidFill>
                        <a:latin typeface="Times New Roman"/>
                      </a:endParaRPr>
                    </a:p>
                  </a:txBody>
                  <a:tcPr>
                    <a:solidFill>
                      <a:schemeClr val="bg1">
                        <a:lumMod val="75000"/>
                      </a:schemeClr>
                    </a:solidFill>
                  </a:tcPr>
                </a:tc>
                <a:tc>
                  <a:txBody>
                    <a:bodyPr/>
                    <a:lstStyle/>
                    <a:p>
                      <a:pPr algn="ctr"/>
                      <a:r>
                        <a:rPr lang="en-US" sz="1600">
                          <a:solidFill>
                            <a:schemeClr val="tx1"/>
                          </a:solidFill>
                          <a:latin typeface="Times New Roman"/>
                        </a:rPr>
                        <a:t>Recipes only available in English</a:t>
                      </a:r>
                      <a:endParaRPr lang="en-US">
                        <a:solidFill>
                          <a:schemeClr val="tx1"/>
                        </a:solidFill>
                        <a:latin typeface="Times New Roman"/>
                      </a:endParaRPr>
                    </a:p>
                  </a:txBody>
                  <a:tcP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solidFill>
                            <a:schemeClr val="tx1"/>
                          </a:solidFill>
                          <a:latin typeface="Times New Roman"/>
                        </a:rPr>
                        <a:t>Recipes only available in English</a:t>
                      </a:r>
                    </a:p>
                    <a:p>
                      <a:endParaRPr lang="en-US" sz="1600">
                        <a:solidFill>
                          <a:schemeClr val="tx1"/>
                        </a:solidFill>
                        <a:latin typeface="Times New Roman"/>
                      </a:endParaRPr>
                    </a:p>
                  </a:txBody>
                  <a:tcPr>
                    <a:solidFill>
                      <a:schemeClr val="bg1">
                        <a:lumMod val="75000"/>
                      </a:schemeClr>
                    </a:solid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5A4B62E1-C81C-4BAC-945F-B7DC7AA96EB8}"/>
              </a:ext>
            </a:extLst>
          </p:cNvPr>
          <p:cNvSpPr txBox="1"/>
          <p:nvPr/>
        </p:nvSpPr>
        <p:spPr>
          <a:xfrm>
            <a:off x="3332714" y="250419"/>
            <a:ext cx="6958549"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Times" pitchFamily="2" charset="0"/>
              </a:rPr>
              <a:t>Competitive Advantage</a:t>
            </a:r>
            <a:r>
              <a:rPr lang="en-US" b="1">
                <a:solidFill>
                  <a:schemeClr val="tx1"/>
                </a:solidFill>
                <a:latin typeface="Times" pitchFamily="2" charset="0"/>
              </a:rPr>
              <a:t> </a:t>
            </a:r>
            <a:endParaRPr lang="en-US">
              <a:solidFill>
                <a:schemeClr val="tx1"/>
              </a:solidFill>
              <a:latin typeface="Times" pitchFamily="2" charset="0"/>
            </a:endParaRPr>
          </a:p>
          <a:p>
            <a:pPr algn="l"/>
            <a:endParaRPr lang="en-US"/>
          </a:p>
        </p:txBody>
      </p:sp>
      <p:graphicFrame>
        <p:nvGraphicFramePr>
          <p:cNvPr id="8" name="Table 7">
            <a:extLst>
              <a:ext uri="{FF2B5EF4-FFF2-40B4-BE49-F238E27FC236}">
                <a16:creationId xmlns:a16="http://schemas.microsoft.com/office/drawing/2014/main" id="{79DBF025-9D35-4046-861C-59B003DD749D}"/>
              </a:ext>
            </a:extLst>
          </p:cNvPr>
          <p:cNvGraphicFramePr>
            <a:graphicFrameLocks noGrp="1"/>
          </p:cNvGraphicFramePr>
          <p:nvPr>
            <p:extLst>
              <p:ext uri="{D42A27DB-BD31-4B8C-83A1-F6EECF244321}">
                <p14:modId xmlns:p14="http://schemas.microsoft.com/office/powerpoint/2010/main" val="3327386053"/>
              </p:ext>
            </p:extLst>
          </p:nvPr>
        </p:nvGraphicFramePr>
        <p:xfrm>
          <a:off x="1148686" y="4458268"/>
          <a:ext cx="9633045" cy="1833690"/>
        </p:xfrm>
        <a:graphic>
          <a:graphicData uri="http://schemas.openxmlformats.org/drawingml/2006/table">
            <a:tbl>
              <a:tblPr firstRow="1" bandRow="1">
                <a:tableStyleId>{5C22544A-7EE6-4342-B048-85BDC9FD1C3A}</a:tableStyleId>
              </a:tblPr>
              <a:tblGrid>
                <a:gridCol w="9633045">
                  <a:extLst>
                    <a:ext uri="{9D8B030D-6E8A-4147-A177-3AD203B41FA5}">
                      <a16:colId xmlns:a16="http://schemas.microsoft.com/office/drawing/2014/main" val="20000"/>
                    </a:ext>
                  </a:extLst>
                </a:gridCol>
              </a:tblGrid>
              <a:tr h="370650">
                <a:tc>
                  <a:txBody>
                    <a:bodyPr/>
                    <a:lstStyle/>
                    <a:p>
                      <a:pPr algn="ctr"/>
                      <a:r>
                        <a:rPr lang="en-US" sz="1600">
                          <a:solidFill>
                            <a:schemeClr val="bg1"/>
                          </a:solidFill>
                          <a:latin typeface="Times New Roman"/>
                        </a:rPr>
                        <a:t>My Competitive</a:t>
                      </a:r>
                      <a:r>
                        <a:rPr lang="en-US" sz="1600" baseline="0">
                          <a:solidFill>
                            <a:schemeClr val="bg1"/>
                          </a:solidFill>
                          <a:latin typeface="Times New Roman"/>
                        </a:rPr>
                        <a:t> Advantages</a:t>
                      </a:r>
                      <a:endParaRPr lang="en-US" sz="1600">
                        <a:solidFill>
                          <a:schemeClr val="bg1"/>
                        </a:solidFill>
                        <a:latin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460424">
                <a:tc>
                  <a:txBody>
                    <a:bodyPr/>
                    <a:lstStyle/>
                    <a:p>
                      <a:pPr>
                        <a:lnSpc>
                          <a:spcPct val="150000"/>
                        </a:lnSpc>
                      </a:pPr>
                      <a:r>
                        <a:rPr lang="en-US" sz="2000">
                          <a:solidFill>
                            <a:schemeClr val="bg1"/>
                          </a:solidFill>
                          <a:latin typeface="Times"/>
                        </a:rPr>
                        <a:t>1.  Pic-a-Dish is a free app</a:t>
                      </a:r>
                    </a:p>
                    <a:p>
                      <a:pPr>
                        <a:lnSpc>
                          <a:spcPct val="150000"/>
                        </a:lnSpc>
                      </a:pPr>
                      <a:r>
                        <a:rPr lang="en-US" sz="2000">
                          <a:solidFill>
                            <a:schemeClr val="bg1"/>
                          </a:solidFill>
                          <a:latin typeface="Times"/>
                        </a:rPr>
                        <a:t>2.  You are able to take a picture of as many ingredients you want or have</a:t>
                      </a:r>
                    </a:p>
                    <a:p>
                      <a:pPr>
                        <a:lnSpc>
                          <a:spcPct val="150000"/>
                        </a:lnSpc>
                      </a:pPr>
                      <a:r>
                        <a:rPr lang="en-US" sz="2000">
                          <a:solidFill>
                            <a:schemeClr val="bg1"/>
                          </a:solidFill>
                          <a:latin typeface="Times"/>
                        </a:rPr>
                        <a:t>3.  Recipes will be available in English, Bosnian, and Spanish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3D976B6C-1CB7-4026-8ED7-941E9350E841}"/>
              </a:ext>
            </a:extLst>
          </p:cNvPr>
          <p:cNvSpPr/>
          <p:nvPr/>
        </p:nvSpPr>
        <p:spPr>
          <a:xfrm>
            <a:off x="3466920" y="1389391"/>
            <a:ext cx="2466510" cy="274869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876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680000-02C9-4A76-947A-86F15E1766D4}"/>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a:t>9</a:t>
            </a:fld>
            <a:endParaRPr lang="en-US"/>
          </a:p>
        </p:txBody>
      </p:sp>
      <p:pic>
        <p:nvPicPr>
          <p:cNvPr id="6" name="Picture 6" descr="A close up of a logo&#10;&#10;Description generated with very high confidence">
            <a:extLst>
              <a:ext uri="{FF2B5EF4-FFF2-40B4-BE49-F238E27FC236}">
                <a16:creationId xmlns:a16="http://schemas.microsoft.com/office/drawing/2014/main" id="{B31393D4-29C6-444B-AA77-D7A75D3780C5}"/>
              </a:ext>
            </a:extLst>
          </p:cNvPr>
          <p:cNvPicPr>
            <a:picLocks noChangeAspect="1"/>
          </p:cNvPicPr>
          <p:nvPr/>
        </p:nvPicPr>
        <p:blipFill rotWithShape="1">
          <a:blip r:embed="rId3"/>
          <a:srcRect l="10373" t="17081" r="7054" b="19565"/>
          <a:stretch/>
        </p:blipFill>
        <p:spPr>
          <a:xfrm>
            <a:off x="3438845" y="206382"/>
            <a:ext cx="900359" cy="929719"/>
          </a:xfrm>
          <a:prstGeom prst="rect">
            <a:avLst/>
          </a:prstGeom>
        </p:spPr>
      </p:pic>
      <p:sp>
        <p:nvSpPr>
          <p:cNvPr id="3" name="TextBox 2">
            <a:extLst>
              <a:ext uri="{FF2B5EF4-FFF2-40B4-BE49-F238E27FC236}">
                <a16:creationId xmlns:a16="http://schemas.microsoft.com/office/drawing/2014/main" id="{C40F14EC-950A-4763-A98F-D3A7E04DEC8E}"/>
              </a:ext>
            </a:extLst>
          </p:cNvPr>
          <p:cNvSpPr txBox="1"/>
          <p:nvPr/>
        </p:nvSpPr>
        <p:spPr>
          <a:xfrm>
            <a:off x="3841816" y="320289"/>
            <a:ext cx="4537587"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latin typeface="Times New Roman"/>
              </a:rPr>
              <a:t>Qualifications</a:t>
            </a:r>
            <a:endParaRPr lang="en-US" sz="4000">
              <a:solidFill>
                <a:schemeClr val="bg1"/>
              </a:solidFill>
              <a:latin typeface="Times New Roman"/>
            </a:endParaRPr>
          </a:p>
          <a:p>
            <a:pPr algn="l"/>
            <a:endParaRPr lang="en-US"/>
          </a:p>
        </p:txBody>
      </p:sp>
      <p:sp>
        <p:nvSpPr>
          <p:cNvPr id="4" name="TextBox 3">
            <a:extLst>
              <a:ext uri="{FF2B5EF4-FFF2-40B4-BE49-F238E27FC236}">
                <a16:creationId xmlns:a16="http://schemas.microsoft.com/office/drawing/2014/main" id="{432F693F-15A0-44F4-8184-14ABAD0F6C18}"/>
              </a:ext>
            </a:extLst>
          </p:cNvPr>
          <p:cNvSpPr txBox="1"/>
          <p:nvPr/>
        </p:nvSpPr>
        <p:spPr>
          <a:xfrm>
            <a:off x="743498" y="1570669"/>
            <a:ext cx="9869361" cy="380565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spcBef>
                <a:spcPct val="20000"/>
              </a:spcBef>
              <a:buClr>
                <a:schemeClr val="bg1"/>
              </a:buClr>
              <a:buFont typeface="Wingdings" panose="05000000000000000000" pitchFamily="2" charset="2"/>
              <a:buChar char="v"/>
            </a:pPr>
            <a:r>
              <a:rPr lang="en-US" sz="3200" dirty="0">
                <a:solidFill>
                  <a:schemeClr val="bg1"/>
                </a:solidFill>
                <a:latin typeface="Times New Roman"/>
              </a:rPr>
              <a:t>Experienced in cooking</a:t>
            </a:r>
          </a:p>
          <a:p>
            <a:pPr marL="457200" indent="-457200">
              <a:lnSpc>
                <a:spcPct val="150000"/>
              </a:lnSpc>
              <a:spcBef>
                <a:spcPct val="20000"/>
              </a:spcBef>
              <a:buClr>
                <a:schemeClr val="bg1"/>
              </a:buClr>
              <a:buFont typeface="Wingdings" panose="05000000000000000000" pitchFamily="2" charset="2"/>
              <a:buChar char="v"/>
            </a:pPr>
            <a:r>
              <a:rPr lang="en-US" sz="3200" dirty="0">
                <a:solidFill>
                  <a:schemeClr val="bg1"/>
                </a:solidFill>
                <a:latin typeface="Times New Roman"/>
              </a:rPr>
              <a:t>Financial Skills</a:t>
            </a:r>
          </a:p>
          <a:p>
            <a:pPr marL="457200" indent="-457200">
              <a:lnSpc>
                <a:spcPct val="150000"/>
              </a:lnSpc>
              <a:spcBef>
                <a:spcPct val="20000"/>
              </a:spcBef>
              <a:buClr>
                <a:schemeClr val="bg1"/>
              </a:buClr>
              <a:buFont typeface="Wingdings" panose="05000000000000000000" pitchFamily="2" charset="2"/>
              <a:buChar char="v"/>
            </a:pPr>
            <a:r>
              <a:rPr lang="en-US" sz="3200" dirty="0">
                <a:solidFill>
                  <a:schemeClr val="bg1"/>
                </a:solidFill>
                <a:latin typeface="Times New Roman"/>
              </a:rPr>
              <a:t>Bilingual</a:t>
            </a:r>
          </a:p>
          <a:p>
            <a:pPr marL="457200" indent="-457200">
              <a:lnSpc>
                <a:spcPct val="150000"/>
              </a:lnSpc>
              <a:spcBef>
                <a:spcPct val="20000"/>
              </a:spcBef>
              <a:buClr>
                <a:schemeClr val="bg1"/>
              </a:buClr>
              <a:buFont typeface="Wingdings" panose="05000000000000000000" pitchFamily="2" charset="2"/>
              <a:buChar char="v"/>
            </a:pPr>
            <a:r>
              <a:rPr lang="en-US" sz="3200" dirty="0">
                <a:solidFill>
                  <a:schemeClr val="bg1"/>
                </a:solidFill>
                <a:latin typeface="Times New Roman"/>
              </a:rPr>
              <a:t>MBA &amp; degree in Software Engineering</a:t>
            </a:r>
          </a:p>
          <a:p>
            <a:pPr marL="342900" indent="-190500" algn="just">
              <a:lnSpc>
                <a:spcPct val="114999"/>
              </a:lnSpc>
            </a:pPr>
            <a:endParaRPr lang="en-US" dirty="0"/>
          </a:p>
          <a:p>
            <a:pPr algn="l"/>
            <a:endParaRPr lang="en-US" dirty="0"/>
          </a:p>
        </p:txBody>
      </p:sp>
    </p:spTree>
    <p:extLst>
      <p:ext uri="{BB962C8B-B14F-4D97-AF65-F5344CB8AC3E}">
        <p14:creationId xmlns:p14="http://schemas.microsoft.com/office/powerpoint/2010/main" val="1312152183"/>
      </p:ext>
    </p:extLst>
  </p:cSld>
  <p:clrMapOvr>
    <a:masterClrMapping/>
  </p:clrMapOvr>
</p:sld>
</file>

<file path=ppt/theme/theme1.xml><?xml version="1.0" encoding="utf-8"?>
<a:theme xmlns:a="http://schemas.openxmlformats.org/drawingml/2006/main" name="Office Theme">
  <a:themeElements>
    <a:clrScheme name="NFTE">
      <a:dk1>
        <a:srgbClr val="171616"/>
      </a:dk1>
      <a:lt1>
        <a:srgbClr val="FFFFFF"/>
      </a:lt1>
      <a:dk2>
        <a:srgbClr val="171616"/>
      </a:dk2>
      <a:lt2>
        <a:srgbClr val="FFFFFF"/>
      </a:lt2>
      <a:accent1>
        <a:srgbClr val="4C12A1"/>
      </a:accent1>
      <a:accent2>
        <a:srgbClr val="FF5C39"/>
      </a:accent2>
      <a:accent3>
        <a:srgbClr val="4C12A1"/>
      </a:accent3>
      <a:accent4>
        <a:srgbClr val="FF5C39"/>
      </a:accent4>
      <a:accent5>
        <a:srgbClr val="171616"/>
      </a:accent5>
      <a:accent6>
        <a:srgbClr val="FFFFFF"/>
      </a:accent6>
      <a:hlink>
        <a:srgbClr val="4C12A1"/>
      </a:hlink>
      <a:folHlink>
        <a:srgbClr val="FF5C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857</Words>
  <Application>Microsoft Office PowerPoint</Application>
  <PresentationFormat>Widescreen</PresentationFormat>
  <Paragraphs>178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Roboto</vt:lpstr>
      <vt:lpstr>Times</vt:lpstr>
      <vt:lpstr>Arial</vt:lpstr>
      <vt:lpstr>Wingdings</vt:lpstr>
      <vt:lpstr>Rockwell Condensed</vt:lpstr>
      <vt:lpstr>Rockwell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[E1 PITCH DECK INSTRUCTIONS]</dc:title>
  <dc:creator>Sneha Natekar</dc:creator>
  <cp:lastModifiedBy>Guster, Sumeja [Student]</cp:lastModifiedBy>
  <cp:revision>6</cp:revision>
  <cp:lastPrinted>2019-05-10T12:57:55Z</cp:lastPrinted>
  <dcterms:modified xsi:type="dcterms:W3CDTF">2019-05-10T12:58:04Z</dcterms:modified>
</cp:coreProperties>
</file>