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1" r:id="rId2"/>
  </p:sldMasterIdLst>
  <p:notesMasterIdLst>
    <p:notesMasterId r:id="rId18"/>
  </p:notesMasterIdLst>
  <p:handoutMasterIdLst>
    <p:handoutMasterId r:id="rId19"/>
  </p:handoutMasterIdLst>
  <p:sldIdLst>
    <p:sldId id="256" r:id="rId3"/>
    <p:sldId id="257" r:id="rId4"/>
    <p:sldId id="276" r:id="rId5"/>
    <p:sldId id="273" r:id="rId6"/>
    <p:sldId id="272" r:id="rId7"/>
    <p:sldId id="275" r:id="rId8"/>
    <p:sldId id="262" r:id="rId9"/>
    <p:sldId id="264" r:id="rId10"/>
    <p:sldId id="265" r:id="rId11"/>
    <p:sldId id="266" r:id="rId12"/>
    <p:sldId id="274" r:id="rId13"/>
    <p:sldId id="268" r:id="rId14"/>
    <p:sldId id="269" r:id="rId15"/>
    <p:sldId id="270" r:id="rId16"/>
    <p:sldId id="271" r:id="rId1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5455" autoAdjust="0"/>
  </p:normalViewPr>
  <p:slideViewPr>
    <p:cSldViewPr>
      <p:cViewPr varScale="1">
        <p:scale>
          <a:sx n="91" d="100"/>
          <a:sy n="91"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title>
      <c:tx>
        <c:rich>
          <a:bodyPr numCol="1"/>
          <a:lstStyle/>
          <a:p>
            <a:pPr>
              <a:defRPr sz="1600"/>
            </a:pPr>
            <a:r>
              <a:rPr lang="en-US" sz="1600" dirty="0"/>
              <a:t>Units Sold</a:t>
            </a:r>
          </a:p>
        </c:rich>
      </c:tx>
      <c:layout/>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10</c:v>
                </c:pt>
                <c:pt idx="1">
                  <c:v>20</c:v>
                </c:pt>
                <c:pt idx="2">
                  <c:v>30</c:v>
                </c:pt>
                <c:pt idx="3">
                  <c:v>30</c:v>
                </c:pt>
                <c:pt idx="4">
                  <c:v>30</c:v>
                </c:pt>
                <c:pt idx="5">
                  <c:v>35</c:v>
                </c:pt>
                <c:pt idx="6">
                  <c:v>40</c:v>
                </c:pt>
                <c:pt idx="7">
                  <c:v>40</c:v>
                </c:pt>
                <c:pt idx="8">
                  <c:v>40</c:v>
                </c:pt>
                <c:pt idx="9">
                  <c:v>30</c:v>
                </c:pt>
                <c:pt idx="10">
                  <c:v>25</c:v>
                </c:pt>
                <c:pt idx="11">
                  <c:v>25</c:v>
                </c:pt>
              </c:numCache>
            </c:numRef>
          </c:val>
          <c:extLst>
            <c:ext xmlns:c16="http://schemas.microsoft.com/office/drawing/2014/chart" uri="{C3380CC4-5D6E-409C-BE32-E72D297353CC}">
              <c16:uniqueId val="{00000000-1E07-4CC4-952B-28E68ED18FFE}"/>
            </c:ext>
          </c:extLst>
        </c:ser>
        <c:dLbls>
          <c:showLegendKey val="0"/>
          <c:showVal val="0"/>
          <c:showCatName val="0"/>
          <c:showSerName val="0"/>
          <c:showPercent val="0"/>
          <c:showBubbleSize val="0"/>
        </c:dLbls>
        <c:gapWidth val="150"/>
        <c:axId val="412258784"/>
        <c:axId val="412259176"/>
      </c:barChart>
      <c:catAx>
        <c:axId val="412258784"/>
        <c:scaling>
          <c:orientation val="minMax"/>
        </c:scaling>
        <c:delete val="0"/>
        <c:axPos val="b"/>
        <c:numFmt formatCode="General" sourceLinked="0"/>
        <c:majorTickMark val="out"/>
        <c:minorTickMark val="none"/>
        <c:tickLblPos val="nextTo"/>
        <c:txPr>
          <a:bodyPr numCol="1"/>
          <a:lstStyle/>
          <a:p>
            <a:pPr>
              <a:defRPr sz="1400"/>
            </a:pPr>
            <a:endParaRPr lang="en-US"/>
          </a:p>
        </c:txPr>
        <c:crossAx val="412259176"/>
        <c:crosses val="autoZero"/>
        <c:auto val="1"/>
        <c:lblAlgn val="ctr"/>
        <c:lblOffset val="100"/>
        <c:noMultiLvlLbl val="0"/>
      </c:catAx>
      <c:valAx>
        <c:axId val="412259176"/>
        <c:scaling>
          <c:orientation val="minMax"/>
        </c:scaling>
        <c:delete val="0"/>
        <c:axPos val="l"/>
        <c:majorGridlines/>
        <c:numFmt formatCode="General" sourceLinked="1"/>
        <c:majorTickMark val="out"/>
        <c:minorTickMark val="none"/>
        <c:tickLblPos val="nextTo"/>
        <c:txPr>
          <a:bodyPr numCol="1"/>
          <a:lstStyle/>
          <a:p>
            <a:pPr>
              <a:defRPr sz="1400"/>
            </a:pPr>
            <a:endParaRPr lang="en-US"/>
          </a:p>
        </c:txPr>
        <c:crossAx val="412258784"/>
        <c:crosses val="autoZero"/>
        <c:crossBetween val="between"/>
      </c:valAx>
    </c:plotArea>
    <c:plotVisOnly val="1"/>
    <c:dispBlanksAs val="gap"/>
    <c:showDLblsOverMax val="0"/>
  </c:chart>
  <c:txPr>
    <a:bodyPr numCol="1"/>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numCol="1"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numCol="1" rtlCol="0"/>
          <a:lstStyle>
            <a:lvl1pPr algn="r">
              <a:defRPr sz="1200"/>
            </a:lvl1pPr>
          </a:lstStyle>
          <a:p>
            <a:fld id="{443DD1E9-373E-4546-AEF7-A8323C6F19C1}" type="datetimeFigureOut">
              <a:rPr lang="en-US" smtClean="0">
                <a:latin typeface="Arial" charset="0"/>
              </a:rPr>
              <a:pPr/>
              <a:t>5/21/2018</a:t>
            </a:fld>
            <a:endParaRPr lang="en-US" dirty="0">
              <a:latin typeface="Arial" charset="0"/>
            </a:endParaRPr>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numCol="1"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numCol="1" rtlCol="0" anchor="b"/>
          <a:lstStyle>
            <a:lvl1pPr algn="r">
              <a:defRPr sz="1200"/>
            </a:lvl1pPr>
          </a:lstStyle>
          <a:p>
            <a:fld id="{BE34B1CC-39E3-4A7E-A15F-DC4711D0D265}"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numCol="1"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numCol="1" rtlCol="0"/>
          <a:lstStyle>
            <a:lvl1pPr algn="r">
              <a:defRPr sz="1200">
                <a:latin typeface="Arial" charset="0"/>
              </a:defRPr>
            </a:lvl1pPr>
          </a:lstStyle>
          <a:p>
            <a:fld id="{CB2BB6C2-F5C4-49BC-BD78-FC7E7B1E650B}" type="datetimeFigureOut">
              <a:rPr lang="en-US" smtClean="0"/>
              <a:pPr/>
              <a:t>5/21/2018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numCol="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numCol="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numCol="1"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numCol="1" rtlCol="0" anchor="b"/>
          <a:lstStyle>
            <a:lvl1pPr algn="r">
              <a:defRPr sz="1200">
                <a:latin typeface="Arial" charset="0"/>
              </a:defRPr>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A new baby on the way always has people’s pockets running. </a:t>
            </a:r>
          </a:p>
          <a:p>
            <a:r>
              <a:rPr lang="en-US" dirty="0"/>
              <a:t>How many of you know someone who’s had a baby or is having a baby? Are they planning on having a baby shower, if so, do you know what you would get the mother to be? “</a:t>
            </a:r>
            <a:r>
              <a:rPr lang="en-US" sz="1200" kern="1200" dirty="0">
                <a:solidFill>
                  <a:schemeClr val="tx1"/>
                </a:solidFill>
                <a:effectLst/>
                <a:latin typeface="Arial" charset="0"/>
                <a:ea typeface="+mn-ea"/>
                <a:cs typeface="+mn-cs"/>
              </a:rPr>
              <a:t>With 4 million babies born in the U.S. each year, and the average amount spent on each baby shower itself ranging from $200 to $1000, the potential contribution to the American economy is sizable.”</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3700818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 Tots is in competition with Etsy and Bed Bath and Beyond,</a:t>
            </a:r>
            <a:r>
              <a:rPr lang="en-US" baseline="0" dirty="0"/>
              <a:t> but what sets us aside from our competition is our selection, affordability, and convenience. </a:t>
            </a:r>
            <a:endParaRPr lang="en-US" dirty="0"/>
          </a:p>
          <a:p>
            <a:r>
              <a:rPr lang="en-US" dirty="0"/>
              <a:t>Premium Tots offers a variety of products to choose from when creating your gift basket. </a:t>
            </a:r>
          </a:p>
          <a:p>
            <a:r>
              <a:rPr lang="en-US" dirty="0"/>
              <a:t>Premium Tots’ gift baskets will be affordable for my customers. </a:t>
            </a:r>
          </a:p>
          <a:p>
            <a:r>
              <a:rPr lang="en-US" dirty="0"/>
              <a:t>Premium Tots works for your convenience and we want to save you time.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extLst>
      <p:ext uri="{BB962C8B-B14F-4D97-AF65-F5344CB8AC3E}">
        <p14:creationId xmlns:p14="http://schemas.microsoft.com/office/powerpoint/2010/main" val="173156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qualified to run my business because I</a:t>
            </a:r>
            <a:r>
              <a:rPr lang="en-US" baseline="0" dirty="0"/>
              <a:t> am bilingual so I’ll be able to communicate with more people within target market. I have identified recent purchasing issues with this market gap because it is often neglected. I have people’s statements of their past experiences from going to pervious baby showers, who were not pleased with what they had given or what they have seen that looked just like theirs. I have taken a marketing and entrepreneurship class.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extLst>
      <p:ext uri="{BB962C8B-B14F-4D97-AF65-F5344CB8AC3E}">
        <p14:creationId xmlns:p14="http://schemas.microsoft.com/office/powerpoint/2010/main" val="301562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a:t>
            </a:r>
            <a:r>
              <a:rPr lang="en-US" baseline="0" dirty="0"/>
              <a:t>ve overall reasons as to our increases and decreases</a:t>
            </a:r>
          </a:p>
          <a:p>
            <a:r>
              <a:rPr lang="en-US" baseline="0" dirty="0"/>
              <a:t>Premium Tots has projected that we will sell 355 gift baskets throughout our first year. I have researched and found out that my popular months are the mid to late summer months.</a:t>
            </a:r>
          </a:p>
          <a:p>
            <a:r>
              <a:rPr lang="en-US" baseline="0" dirty="0"/>
              <a:t>Our gross revenue is $13,135 and our net profit is  $2,280.</a:t>
            </a:r>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extLst>
      <p:ext uri="{BB962C8B-B14F-4D97-AF65-F5344CB8AC3E}">
        <p14:creationId xmlns:p14="http://schemas.microsoft.com/office/powerpoint/2010/main" val="53448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baseline="0" dirty="0"/>
              <a:t> Premium Tots needs a total of $17,000.00 to start mainly because the creation of our website is the most expensive thing needed.</a:t>
            </a:r>
          </a:p>
          <a:p>
            <a:r>
              <a:rPr lang="en-US" baseline="0" dirty="0"/>
              <a:t>We are going to make sure we have our LLC paperwork in effect for our first customer along with the other necessary office supplies such as our computer and phone. We have a emergency fund and a cash reserve for our fixed expenses.</a:t>
            </a:r>
          </a:p>
          <a:p>
            <a:r>
              <a:rPr lang="en-US" baseline="0" dirty="0"/>
              <a:t>Premium Tots’ return on investment is 13% and our return on sales is 17%.</a:t>
            </a:r>
          </a:p>
          <a:p>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13</a:t>
            </a:fld>
            <a:endParaRPr lang="en-US"/>
          </a:p>
        </p:txBody>
      </p:sp>
    </p:spTree>
    <p:extLst>
      <p:ext uri="{BB962C8B-B14F-4D97-AF65-F5344CB8AC3E}">
        <p14:creationId xmlns:p14="http://schemas.microsoft.com/office/powerpoint/2010/main" val="135572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In the future, Premium Tots plans to buy back secondhand products such as carriages and car seats</a:t>
            </a:r>
            <a:r>
              <a:rPr lang="en-US" baseline="0" dirty="0"/>
              <a:t> and we will provide waivers to our customers to let them know that we have cleaned and disinfected the products before reselling them to our customers. We also plan to double our customer base in our 2</a:t>
            </a:r>
            <a:r>
              <a:rPr lang="en-US" baseline="30000" dirty="0"/>
              <a:t>nd</a:t>
            </a:r>
            <a:r>
              <a:rPr lang="en-US" baseline="0" dirty="0"/>
              <a:t> year.   </a:t>
            </a:r>
            <a:endParaRPr lang="en-US" dirty="0"/>
          </a:p>
          <a:p>
            <a:r>
              <a:rPr lang="en-US" dirty="0"/>
              <a:t>Premium</a:t>
            </a:r>
            <a:r>
              <a:rPr lang="en-US" baseline="0" dirty="0"/>
              <a:t> Tots</a:t>
            </a:r>
            <a:r>
              <a:rPr lang="en-US" dirty="0"/>
              <a:t> plans on donating 5% of our net profit to the United Negro College Fund, where</a:t>
            </a:r>
            <a:r>
              <a:rPr lang="en-US" baseline="0" dirty="0"/>
              <a:t> their motto is</a:t>
            </a:r>
            <a:r>
              <a:rPr lang="en-US" dirty="0"/>
              <a:t> “a mind is a terrible thing to waste.”</a:t>
            </a:r>
            <a:r>
              <a:rPr lang="en-US" baseline="0" dirty="0"/>
              <a:t> UNCF</a:t>
            </a:r>
            <a:r>
              <a:rPr lang="en-US" dirty="0"/>
              <a:t> funds scholarships for black students and general scholarship funds for 37 private historically black colleges or universities. </a:t>
            </a:r>
          </a:p>
          <a:p>
            <a:endParaRPr lang="en-US" dirty="0"/>
          </a:p>
          <a:p>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14</a:t>
            </a:fld>
            <a:endParaRPr lang="en-US" dirty="0"/>
          </a:p>
        </p:txBody>
      </p:sp>
    </p:spTree>
    <p:extLst>
      <p:ext uri="{BB962C8B-B14F-4D97-AF65-F5344CB8AC3E}">
        <p14:creationId xmlns:p14="http://schemas.microsoft.com/office/powerpoint/2010/main" val="1107186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Thank you for your consideration of Premium Tots LLC. If you need to contact us, email us at premiumtotsllc@gmail.com. Remember JUST DO PREMIUM. </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15</a:t>
            </a:fld>
            <a:endParaRPr lang="en-US" dirty="0"/>
          </a:p>
        </p:txBody>
      </p:sp>
    </p:spTree>
    <p:extLst>
      <p:ext uri="{BB962C8B-B14F-4D97-AF65-F5344CB8AC3E}">
        <p14:creationId xmlns:p14="http://schemas.microsoft.com/office/powerpoint/2010/main" val="288201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Good morning my name is Keely Matthews and this is Premium Tots.</a:t>
            </a:r>
          </a:p>
        </p:txBody>
      </p:sp>
      <p:sp>
        <p:nvSpPr>
          <p:cNvPr id="4" name="Slide Number Placeholder 3"/>
          <p:cNvSpPr>
            <a:spLocks noGrp="1"/>
          </p:cNvSpPr>
          <p:nvPr>
            <p:ph type="sldNum" sz="quarter"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7547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baby shower invites get sent out, family and friends tend to stress out on what they are going to get the parents to be. New mothers have a tendency to put only high prices on their baby’s registry, but very few of their family or friends will get be able to get it. Most people have a tendency to shop last minute because they have plenty of other things on their mind. New mothers necessarily aren’t provided true necessities that they want or need so in a sense the gift goes to waste.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18956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Premium Tots wants to provide an way for customers that will help them save money, be convenient, and be satisfied all in one.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6590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Premium Tots gift basket is a fabulous way to present to the</a:t>
            </a:r>
            <a:r>
              <a:rPr lang="en-US" baseline="0" dirty="0"/>
              <a:t> new parents</a:t>
            </a:r>
            <a:r>
              <a:rPr lang="en-US" dirty="0"/>
              <a:t> at their baby showers. </a:t>
            </a:r>
          </a:p>
          <a:p>
            <a:r>
              <a:rPr lang="en-US" dirty="0"/>
              <a:t>We specialize in making sure that the gift baskets fits every need of the new parents or the newborn baby itself. </a:t>
            </a:r>
          </a:p>
          <a:p>
            <a:r>
              <a:rPr lang="en-US" dirty="0"/>
              <a:t>The</a:t>
            </a:r>
            <a:r>
              <a:rPr lang="en-US" baseline="0" dirty="0"/>
              <a:t> standard items in the basket will be diapers, wipes, baby formula, diaper rash cream, baby body wash and lotion plus additional items of your choice. The gift basket is customizable to the customer’s choice, where we will have a section for when you are assembling the gift basket together. On our website, there will be a set of lists on suggested gift baskets from us. </a:t>
            </a:r>
            <a:endParaRPr lang="en-US" dirty="0"/>
          </a:p>
          <a:p>
            <a:r>
              <a:rPr lang="en-US" dirty="0"/>
              <a:t>Customers will be provided with an tracking number in your confirmation email from us and</a:t>
            </a:r>
            <a:r>
              <a:rPr lang="en-US" baseline="0" dirty="0"/>
              <a:t> from you will be able to track your package to make sure it safely reaches you.</a:t>
            </a:r>
          </a:p>
          <a:p>
            <a:r>
              <a:rPr lang="en-US" dirty="0"/>
              <a:t>Customers</a:t>
            </a:r>
            <a:r>
              <a:rPr lang="en-US" baseline="0" dirty="0"/>
              <a:t> will be able to access their shipping date anytime and pay once their gift basket has shipped and is to their liking. </a:t>
            </a:r>
          </a:p>
          <a:p>
            <a:r>
              <a:rPr lang="en-US" baseline="0" dirty="0"/>
              <a:t>Customers will be able to cancel their gift basket order with no charge from us.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266739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a:t>
            </a:r>
            <a:r>
              <a:rPr lang="en-US" baseline="0" dirty="0"/>
              <a:t> Tots’ goal is to meet our customers’ approval and needs. We ensure our customers have personalized gift baskets that suits their taste. </a:t>
            </a:r>
          </a:p>
          <a:p>
            <a:r>
              <a:rPr lang="en-US" baseline="0" dirty="0"/>
              <a:t>Premium Tots’ social impact is to use environmentally packaging so we can push our customers to be cleaner towards our environment.  </a:t>
            </a:r>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346129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Premium</a:t>
            </a:r>
            <a:r>
              <a:rPr lang="en-US" baseline="0" dirty="0"/>
              <a:t> Tots has decided that our economics of one unit is one practical for baby gift basket with customization. We offer other specialty gift baskets such as baskets made specifically to pamper mothers and fathers. Premium Tots chosen this gift basket because I took a survey of my target market and I found out that 70% of them buy baby necessities as baby shower gifts. </a:t>
            </a:r>
          </a:p>
          <a:p>
            <a:r>
              <a:rPr lang="en-US" baseline="0" dirty="0"/>
              <a:t> Our selling price is $37.00 plus shipping and handling and that will leave me with contribution margin of $27.86. As you can see, my cost of labor is relatively low because it does not take me that long to assemble an gift basket together. </a:t>
            </a:r>
          </a:p>
          <a:p>
            <a:r>
              <a:rPr lang="en-US" baseline="0" dirty="0"/>
              <a:t>My fixed expenses come up to $514 due to rent/utilities, salary, advertising, and depreciation. In order for Premium Tots to break even, we need to sell about 19 baskets per month. </a:t>
            </a:r>
          </a:p>
          <a:p>
            <a:r>
              <a:rPr lang="en-US" baseline="0" dirty="0"/>
              <a:t> </a:t>
            </a:r>
          </a:p>
          <a:p>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28374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Premium</a:t>
            </a:r>
            <a:r>
              <a:rPr lang="en-US" baseline="0" dirty="0"/>
              <a:t> Tots is in the Gift, Novelty, and Souvenir Industry and Americans spend typically 19 billion dollars in this industry every year. As you can see, we started with a total population of 3.6 in the state of Connecticut and brought that down to 15,000 people within my target market, who are females and males, ages 25 and up, and who are family oriented. About 51% of Americans shop online, but Premium Tots plans to reach our target market through our … (transition to marketing and sales) </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Premium Tots aims to reach our target market through our integrated social media plan which consists of our </a:t>
            </a:r>
            <a:r>
              <a:rPr lang="en-US" baseline="0" dirty="0" err="1"/>
              <a:t>facebook</a:t>
            </a:r>
            <a:r>
              <a:rPr lang="en-US" baseline="0" dirty="0"/>
              <a:t>, twitter, Instagram and </a:t>
            </a:r>
            <a:r>
              <a:rPr lang="en-US" baseline="0" dirty="0" err="1"/>
              <a:t>pinterest</a:t>
            </a:r>
            <a:r>
              <a:rPr lang="en-US" baseline="0" dirty="0"/>
              <a:t>.</a:t>
            </a:r>
          </a:p>
          <a:p>
            <a:r>
              <a:rPr lang="en-US" baseline="0" dirty="0"/>
              <a:t>On each of our social media accounts, there will be a link to our website as to provide easier access for potential customers. </a:t>
            </a:r>
          </a:p>
          <a:p>
            <a:r>
              <a:rPr lang="en-US" baseline="0" dirty="0"/>
              <a:t>Premium Tots plans to send out emails to potential customers to let them know what’s hot and why they should shop with us. </a:t>
            </a:r>
          </a:p>
          <a:p>
            <a:r>
              <a:rPr lang="en-US" baseline="0" dirty="0"/>
              <a:t>We also plan to hand out our flyers at baby showers with the consent of the baby shower host and post our flyers at baby workshops such as mommy and me classes that pregnant women tend to attend with their family and friends and other places such as health clinics an ob-gyn offices.</a:t>
            </a:r>
          </a:p>
          <a:p>
            <a:r>
              <a:rPr lang="en-US" baseline="0" dirty="0"/>
              <a:t>We also plan to hand out our business cards along the way and put a business card in with every gift basket order.</a:t>
            </a:r>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106933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numCol="1"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numCol="1"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lvl1pPr>
              <a:defRPr>
                <a:solidFill>
                  <a:schemeClr val="accent1">
                    <a:lumMod val="75000"/>
                    <a:lumOff val="25000"/>
                  </a:schemeClr>
                </a:solidFill>
              </a:defRPr>
            </a:lvl1pPr>
          </a:lstStyle>
          <a:p>
            <a:fld id="{6742970B-D3F7-455B-B431-EE4D6888DE51}" type="datetimeFigureOut">
              <a:rPr lang="en-US" smtClean="0"/>
              <a:pPr/>
              <a:t>5/21/2018</a:t>
            </a:fld>
            <a:endParaRPr lang="en-US"/>
          </a:p>
        </p:txBody>
      </p:sp>
      <p:sp>
        <p:nvSpPr>
          <p:cNvPr id="5" name="Footer Placeholder 4"/>
          <p:cNvSpPr>
            <a:spLocks noGrp="1"/>
          </p:cNvSpPr>
          <p:nvPr>
            <p:ph type="ftr" sz="quarter" idx="11"/>
          </p:nvPr>
        </p:nvSpPr>
        <p:spPr/>
        <p:txBody>
          <a:bodyPr numCol="1"/>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171235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361505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numCol="1"/>
          <a:lstStyle>
            <a:lvl1pPr>
              <a:defRPr>
                <a:solidFill>
                  <a:schemeClr val="accent1">
                    <a:lumMod val="75000"/>
                    <a:lumOff val="25000"/>
                  </a:schemeClr>
                </a:solidFill>
              </a:defRPr>
            </a:lvl1pPr>
          </a:lstStyle>
          <a:p>
            <a:fld id="{6742970B-D3F7-455B-B431-EE4D6888DE51}" type="datetimeFigureOut">
              <a:rPr lang="en-US" smtClean="0"/>
              <a:pPr/>
              <a:t>5/21/2018</a:t>
            </a:fld>
            <a:endParaRPr lang="en-US"/>
          </a:p>
        </p:txBody>
      </p:sp>
      <p:sp>
        <p:nvSpPr>
          <p:cNvPr id="5" name="Footer Placeholder 4"/>
          <p:cNvSpPr>
            <a:spLocks noGrp="1"/>
          </p:cNvSpPr>
          <p:nvPr>
            <p:ph type="ftr" sz="quarter" idx="11"/>
          </p:nvPr>
        </p:nvSpPr>
        <p:spPr>
          <a:xfrm>
            <a:off x="581192" y="5951810"/>
            <a:ext cx="5922209" cy="365125"/>
          </a:xfrm>
        </p:spPr>
        <p:txBody>
          <a:bodyPr numCol="1"/>
          <a:lstStyle/>
          <a:p>
            <a:endParaRPr lang="en-US"/>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7182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numCol="1"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numCol="1"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numCol="1"/>
          <a:lstStyle>
            <a:lvl1pPr>
              <a:defRPr>
                <a:solidFill>
                  <a:schemeClr val="accent1">
                    <a:lumMod val="75000"/>
                    <a:lumOff val="25000"/>
                  </a:schemeClr>
                </a:solidFill>
              </a:defRPr>
            </a:lvl1pPr>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7265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23759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numCol="1"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numCol="1"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numCol="1"/>
          <a:lstStyle>
            <a:lvl1pPr>
              <a:defRPr>
                <a:solidFill>
                  <a:schemeClr val="accent1">
                    <a:lumMod val="75000"/>
                    <a:lumOff val="25000"/>
                  </a:schemeClr>
                </a:solidFill>
              </a:defRPr>
            </a:lvl1pPr>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9334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8748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numCol="1"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numCol="1"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numCol="1"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numCol="1"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6750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80910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8843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numCol="1"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numCol="1"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numCol="1"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numCol="1"/>
          <a:lstStyle>
            <a:lvl1pPr>
              <a:defRPr>
                <a:solidFill>
                  <a:schemeClr val="accent1">
                    <a:lumMod val="75000"/>
                    <a:lumOff val="25000"/>
                  </a:schemeClr>
                </a:solidFill>
              </a:defRPr>
            </a:lvl1pPr>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1274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126905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numCol="1"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numCol="1">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8032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D1B09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7621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581192" y="5951810"/>
            <a:ext cx="5922209" cy="365125"/>
          </a:xfrm>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D1B090"/>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FDC97C">
                    <a:lumMod val="75000"/>
                    <a:lumOff val="25000"/>
                  </a:srgbClr>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DC97C">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3595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numCol="1"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numCol="1"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lvl1pPr>
              <a:defRPr>
                <a:solidFill>
                  <a:schemeClr val="accent1">
                    <a:lumMod val="75000"/>
                    <a:lumOff val="25000"/>
                  </a:schemeClr>
                </a:solidFill>
              </a:defRPr>
            </a:lvl1pPr>
          </a:lstStyle>
          <a:p>
            <a:fld id="{6742970B-D3F7-455B-B431-EE4D6888DE51}" type="datetimeFigureOut">
              <a:rPr lang="en-US" smtClean="0"/>
              <a:pPr/>
              <a:t>5/21/2018</a:t>
            </a:fld>
            <a:endParaRPr lang="en-US"/>
          </a:p>
        </p:txBody>
      </p:sp>
      <p:sp>
        <p:nvSpPr>
          <p:cNvPr id="5" name="Footer Placeholder 4"/>
          <p:cNvSpPr>
            <a:spLocks noGrp="1"/>
          </p:cNvSpPr>
          <p:nvPr>
            <p:ph type="ftr" sz="quarter" idx="11"/>
          </p:nvPr>
        </p:nvSpPr>
        <p:spPr/>
        <p:txBody>
          <a:bodyPr numCol="1"/>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numCol="1"/>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1726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numCol="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303813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numCol="1"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numCol="1"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numCol="1"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numCol="1"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396410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4" name="Footer Placeholder 3"/>
          <p:cNvSpPr>
            <a:spLocks noGrp="1"/>
          </p:cNvSpPr>
          <p:nvPr>
            <p:ph type="ftr" sz="quarter" idx="11"/>
          </p:nvPr>
        </p:nvSpPr>
        <p:spPr/>
        <p:txBody>
          <a:bodyPr numCol="1"/>
          <a:lstStyle/>
          <a:p>
            <a:endParaRPr lang="en-US"/>
          </a:p>
        </p:txBody>
      </p:sp>
      <p:sp>
        <p:nvSpPr>
          <p:cNvPr id="5" name="Slide Number Placeholder 4"/>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565453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3" name="Footer Placeholder 2"/>
          <p:cNvSpPr>
            <a:spLocks noGrp="1"/>
          </p:cNvSpPr>
          <p:nvPr>
            <p:ph type="ftr" sz="quarter" idx="11"/>
          </p:nvPr>
        </p:nvSpPr>
        <p:spPr/>
        <p:txBody>
          <a:bodyPr numCol="1"/>
          <a:lstStyle/>
          <a:p>
            <a:endParaRPr lang="en-US"/>
          </a:p>
        </p:txBody>
      </p:sp>
      <p:sp>
        <p:nvSpPr>
          <p:cNvPr id="4" name="Slide Number Placeholder 3"/>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51924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numCol="1"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numCol="1"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numCol="1"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numCol="1"/>
          <a:lstStyle>
            <a:lvl1pPr>
              <a:defRPr>
                <a:solidFill>
                  <a:schemeClr val="accent1">
                    <a:lumMod val="75000"/>
                    <a:lumOff val="25000"/>
                  </a:schemeClr>
                </a:solidFill>
              </a:defRPr>
            </a:lvl1pPr>
          </a:lstStyle>
          <a:p>
            <a:fld id="{6742970B-D3F7-455B-B431-EE4D6888DE51}" type="datetimeFigureOut">
              <a:rPr lang="en-US" smtClean="0"/>
              <a:pPr/>
              <a:t>5/21/2018</a:t>
            </a:fld>
            <a:endParaRPr lang="en-US"/>
          </a:p>
        </p:txBody>
      </p:sp>
      <p:sp>
        <p:nvSpPr>
          <p:cNvPr id="6" name="Footer Placeholder 5"/>
          <p:cNvSpPr>
            <a:spLocks noGrp="1"/>
          </p:cNvSpPr>
          <p:nvPr>
            <p:ph type="ftr" sz="quarter" idx="11"/>
          </p:nvPr>
        </p:nvSpPr>
        <p:spPr/>
        <p:txBody>
          <a:bodyPr numCol="1"/>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numCol="1"/>
          <a:lstStyle>
            <a:lvl1pPr>
              <a:defRPr>
                <a:solidFill>
                  <a:schemeClr val="accent1">
                    <a:lumMod val="75000"/>
                    <a:lumOff val="25000"/>
                  </a:schemeClr>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205047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numCol="1"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numCol="1"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numCol="1">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numCol="1"/>
          <a:lstStyle/>
          <a:p>
            <a:fld id="{6742970B-D3F7-455B-B431-EE4D6888DE51}" type="datetimeFigureOut">
              <a:rPr lang="en-US" smtClean="0"/>
              <a:pPr/>
              <a:t>5/21/2018</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8EF05719-60C6-4F50-8ADE-5A9206F1B5F5}" type="slidenum">
              <a:rPr lang="en-US" smtClean="0"/>
              <a:pPr/>
              <a:t>‹#›</a:t>
            </a:fld>
            <a:endParaRPr lang="en-US"/>
          </a:p>
        </p:txBody>
      </p:sp>
    </p:spTree>
    <p:extLst>
      <p:ext uri="{BB962C8B-B14F-4D97-AF65-F5344CB8AC3E}">
        <p14:creationId xmlns:p14="http://schemas.microsoft.com/office/powerpoint/2010/main" val="26898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numCol="1"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numCol="1" rtlCol="0" anchor="ctr"/>
          <a:lstStyle>
            <a:lvl1pPr algn="r">
              <a:defRPr sz="900">
                <a:solidFill>
                  <a:schemeClr val="accent2"/>
                </a:solidFill>
              </a:defRPr>
            </a:lvl1pPr>
          </a:lstStyle>
          <a:p>
            <a:fld id="{6742970B-D3F7-455B-B431-EE4D6888DE51}" type="datetimeFigureOut">
              <a:rPr lang="en-US" smtClean="0"/>
              <a:pPr/>
              <a:t>5/21/2018</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numCol="1"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numCol="1" rtlCol="0" anchor="ctr"/>
          <a:lstStyle>
            <a:lvl1pPr algn="r">
              <a:defRPr sz="900">
                <a:solidFill>
                  <a:schemeClr val="accent2"/>
                </a:solidFill>
              </a:defRPr>
            </a:lvl1pPr>
          </a:lstStyle>
          <a:p>
            <a:fld id="{8EF05719-60C6-4F50-8ADE-5A9206F1B5F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880175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numCol="1"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numCol="1" rtlCol="0" anchor="ctr"/>
          <a:lstStyle>
            <a:lvl1pPr algn="r">
              <a:defRPr sz="900">
                <a:solidFill>
                  <a:schemeClr val="accent2"/>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5/21/2018</a:t>
            </a:fld>
            <a:endParaRPr kumimoji="0" lang="en-US" sz="900" b="0" i="0" u="none" strike="noStrike" kern="1200" cap="none" spc="0" normalizeH="0" baseline="0" noProof="0" dirty="0">
              <a:ln>
                <a:noFill/>
              </a:ln>
              <a:solidFill>
                <a:srgbClr val="D1B090"/>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numCol="1" rtlCol="0" anchor="ctr"/>
          <a:lstStyle>
            <a:lvl1pPr algn="l">
              <a:defRPr sz="900" cap="all">
                <a:solidFill>
                  <a:schemeClr val="accent2"/>
                </a:solidFill>
              </a:defRPr>
            </a:lvl1pPr>
          </a:lstStyle>
          <a:p>
            <a:pPr marL="0" marR="0" lvl="0" indent="0" algn="l" defTabSz="914400" rtl="0" eaLnBrk="1"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D1B090"/>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numCol="1" rtlCol="0" anchor="ctr"/>
          <a:lstStyle>
            <a:lvl1pPr algn="r">
              <a:defRPr sz="900">
                <a:solidFill>
                  <a:schemeClr val="accent2"/>
                </a:solidFill>
              </a:defRPr>
            </a:lvl1pPr>
          </a:lstStyle>
          <a:p>
            <a:pPr marL="0" marR="0" lvl="0" indent="0" algn="r" defTabSz="914400" rtl="0" eaLnBrk="1"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D1B090"/>
                </a:solidFill>
                <a:effectLst/>
                <a:uLnTx/>
                <a:uFillTx/>
                <a:latin typeface="Gill Sans MT" panose="020B0502020104020203"/>
                <a:ea typeface="+mn-ea"/>
                <a:cs typeface="+mn-cs"/>
              </a:rPr>
              <a:pPr marL="0" marR="0" lvl="0" indent="0" algn="r" defTabSz="914400" rtl="0" eaLnBrk="1"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D1B090"/>
              </a:solidFill>
              <a:effectLst/>
              <a:uLnTx/>
              <a:uFillTx/>
              <a:latin typeface="Gill Sans MT" panose="020B0502020104020203"/>
              <a:ea typeface="+mn-ea"/>
              <a:cs typeface="+mn-cs"/>
            </a:endParaRPr>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5938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E22EDAF-5B6B-4EDA-874A-D2323A5631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4EC586-DBC6-420F-A910-59AC50ABF9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5873675"/>
            <a:ext cx="8472550"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47093E9-0FF5-4C8A-87CA-1A77A8A8AA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5422"/>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8457049-EBE6-4D4A-9603-74419DBBE7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531B9EF-E1F9-40FE-9CC0-C4C5F70253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3255"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descr="A close up of a baby  Description generated with very high confidence">
            <a:extLst>
              <a:ext uri="{FF2B5EF4-FFF2-40B4-BE49-F238E27FC236}">
                <a16:creationId xmlns:a16="http://schemas.microsoft.com/office/drawing/2014/main" id="{4DFE2192-E2AD-4895-A821-CE41A1942E88}"/>
              </a:ext>
            </a:extLst>
          </p:cNvPr>
          <p:cNvPicPr>
            <a:picLocks noChangeAspect="1"/>
          </p:cNvPicPr>
          <p:nvPr/>
        </p:nvPicPr>
        <p:blipFill rotWithShape="1">
          <a:blip r:embed="rId3">
            <a:extLst>
              <a:ext uri="{28A0092B-C50C-407E-A947-70E740481C1C}">
                <a14:useLocalDpi xmlns:a14="http://schemas.microsoft.com/office/drawing/2010/main" val="0"/>
              </a:ext>
            </a:extLst>
          </a:blip>
          <a:srcRect l="18700" r="9234" b="-1"/>
          <a:stretch/>
        </p:blipFill>
        <p:spPr>
          <a:xfrm>
            <a:off x="334899" y="599724"/>
            <a:ext cx="8469107" cy="5200321"/>
          </a:xfrm>
          <a:prstGeom prst="rect">
            <a:avLst/>
          </a:prstGeom>
        </p:spPr>
      </p:pic>
    </p:spTree>
    <p:extLst>
      <p:ext uri="{BB962C8B-B14F-4D97-AF65-F5344CB8AC3E}">
        <p14:creationId xmlns:p14="http://schemas.microsoft.com/office/powerpoint/2010/main" val="601813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29961906"/>
              </p:ext>
            </p:extLst>
          </p:nvPr>
        </p:nvGraphicFramePr>
        <p:xfrm>
          <a:off x="594360" y="1600200"/>
          <a:ext cx="7955280" cy="2377440"/>
        </p:xfrm>
        <a:graphic>
          <a:graphicData uri="http://schemas.openxmlformats.org/drawingml/2006/table">
            <a:tbl>
              <a:tblPr firstRow="1" bandRow="1">
                <a:tableStyleId>{5C22544A-7EE6-4342-B048-85BDC9FD1C3A}</a:tableStyleId>
              </a:tblPr>
              <a:tblGrid>
                <a:gridCol w="1988820">
                  <a:extLst>
                    <a:ext uri="{9D8B030D-6E8A-4147-A177-3AD203B41FA5}">
                      <a16:colId xmlns:a16="http://schemas.microsoft.com/office/drawing/2014/main" val="20000"/>
                    </a:ext>
                  </a:extLst>
                </a:gridCol>
                <a:gridCol w="1988820">
                  <a:extLst>
                    <a:ext uri="{9D8B030D-6E8A-4147-A177-3AD203B41FA5}">
                      <a16:colId xmlns:a16="http://schemas.microsoft.com/office/drawing/2014/main" val="20001"/>
                    </a:ext>
                  </a:extLst>
                </a:gridCol>
                <a:gridCol w="1988820">
                  <a:extLst>
                    <a:ext uri="{9D8B030D-6E8A-4147-A177-3AD203B41FA5}">
                      <a16:colId xmlns:a16="http://schemas.microsoft.com/office/drawing/2014/main" val="20002"/>
                    </a:ext>
                  </a:extLst>
                </a:gridCol>
                <a:gridCol w="1988820">
                  <a:extLst>
                    <a:ext uri="{9D8B030D-6E8A-4147-A177-3AD203B41FA5}">
                      <a16:colId xmlns:a16="http://schemas.microsoft.com/office/drawing/2014/main" val="20003"/>
                    </a:ext>
                  </a:extLst>
                </a:gridCol>
              </a:tblGrid>
              <a:tr h="731520">
                <a:tc>
                  <a:txBody>
                    <a:bodyPr/>
                    <a:lstStyle/>
                    <a:p>
                      <a:r>
                        <a:rPr lang="en-US" sz="1700" dirty="0">
                          <a:latin typeface="Eras Demi ITC" panose="020B0805030504020804" pitchFamily="34" charset="0"/>
                        </a:rPr>
                        <a:t>Unique</a:t>
                      </a:r>
                      <a:r>
                        <a:rPr lang="en-US" sz="1700" baseline="0" dirty="0">
                          <a:latin typeface="Eras Demi ITC" panose="020B0805030504020804" pitchFamily="34" charset="0"/>
                        </a:rPr>
                        <a:t> Factors</a:t>
                      </a:r>
                      <a:endParaRPr lang="en-US" sz="1700" dirty="0">
                        <a:latin typeface="Eras Demi ITC" panose="020B0805030504020804" pitchFamily="34" charset="0"/>
                      </a:endParaRPr>
                    </a:p>
                  </a:txBody>
                  <a:tcPr>
                    <a:solidFill>
                      <a:schemeClr val="tx1"/>
                    </a:solidFill>
                  </a:tcPr>
                </a:tc>
                <a:tc>
                  <a:txBody>
                    <a:bodyPr/>
                    <a:lstStyle/>
                    <a:p>
                      <a:r>
                        <a:rPr lang="en-US" sz="1700" dirty="0">
                          <a:solidFill>
                            <a:schemeClr val="tx1"/>
                          </a:solidFill>
                          <a:latin typeface="Eras Demi ITC" panose="020B0805030504020804" pitchFamily="34" charset="0"/>
                        </a:rPr>
                        <a:t>Premium</a:t>
                      </a:r>
                      <a:r>
                        <a:rPr lang="en-US" sz="1700" baseline="0" dirty="0">
                          <a:solidFill>
                            <a:schemeClr val="tx1"/>
                          </a:solidFill>
                          <a:latin typeface="Eras Demi ITC" panose="020B0805030504020804" pitchFamily="34" charset="0"/>
                        </a:rPr>
                        <a:t> Tots LLC</a:t>
                      </a:r>
                      <a:endParaRPr lang="en-US" sz="1700" dirty="0">
                        <a:solidFill>
                          <a:schemeClr val="tx1"/>
                        </a:solidFill>
                        <a:latin typeface="Eras Demi ITC" panose="020B0805030504020804" pitchFamily="34" charset="0"/>
                      </a:endParaRPr>
                    </a:p>
                  </a:txBody>
                  <a:tcPr>
                    <a:solidFill>
                      <a:schemeClr val="accent1"/>
                    </a:solidFill>
                  </a:tcPr>
                </a:tc>
                <a:tc>
                  <a:txBody>
                    <a:bodyPr/>
                    <a:lstStyle/>
                    <a:p>
                      <a:r>
                        <a:rPr lang="en-US" sz="1700" dirty="0">
                          <a:latin typeface="Eras Demi ITC" panose="020B0805030504020804" pitchFamily="34" charset="0"/>
                        </a:rPr>
                        <a:t>Etsy</a:t>
                      </a:r>
                    </a:p>
                  </a:txBody>
                  <a:tcPr>
                    <a:solidFill>
                      <a:schemeClr val="tx1"/>
                    </a:solidFill>
                  </a:tcPr>
                </a:tc>
                <a:tc>
                  <a:txBody>
                    <a:bodyPr/>
                    <a:lstStyle/>
                    <a:p>
                      <a:r>
                        <a:rPr lang="en-US" sz="1700" dirty="0">
                          <a:latin typeface="Eras Demi ITC" panose="020B0805030504020804" pitchFamily="34" charset="0"/>
                        </a:rPr>
                        <a:t>Bed Bath and Beyond </a:t>
                      </a:r>
                    </a:p>
                  </a:txBody>
                  <a:tcPr>
                    <a:solidFill>
                      <a:schemeClr val="tx1"/>
                    </a:solidFill>
                  </a:tcPr>
                </a:tc>
                <a:extLst>
                  <a:ext uri="{0D108BD9-81ED-4DB2-BD59-A6C34878D82A}">
                    <a16:rowId xmlns:a16="http://schemas.microsoft.com/office/drawing/2014/main" val="10000"/>
                  </a:ext>
                </a:extLst>
              </a:tr>
              <a:tr h="548640">
                <a:tc>
                  <a:txBody>
                    <a:bodyPr/>
                    <a:lstStyle/>
                    <a:p>
                      <a:r>
                        <a:rPr lang="en-US" sz="1400" dirty="0">
                          <a:latin typeface="Eras Demi ITC" panose="020B0805030504020804" pitchFamily="34" charset="0"/>
                        </a:rPr>
                        <a:t>Selection</a:t>
                      </a:r>
                    </a:p>
                  </a:txBody>
                  <a:tcPr/>
                </a:tc>
                <a:tc>
                  <a:txBody>
                    <a:bodyPr/>
                    <a:lstStyle/>
                    <a:p>
                      <a:r>
                        <a:rPr lang="en-US" sz="1400" dirty="0">
                          <a:latin typeface="Eras Demi ITC" panose="020B0805030504020804" pitchFamily="34" charset="0"/>
                        </a:rPr>
                        <a:t>Customizable arrangements </a:t>
                      </a:r>
                    </a:p>
                  </a:txBody>
                  <a:tcPr>
                    <a:solidFill>
                      <a:schemeClr val="accent1"/>
                    </a:solidFill>
                  </a:tcPr>
                </a:tc>
                <a:tc>
                  <a:txBody>
                    <a:bodyPr/>
                    <a:lstStyle/>
                    <a:p>
                      <a:r>
                        <a:rPr lang="en-US" sz="1400" dirty="0">
                          <a:latin typeface="Eras Demi ITC" panose="020B0805030504020804" pitchFamily="34" charset="0"/>
                        </a:rPr>
                        <a:t>Pre-packaged,</a:t>
                      </a:r>
                      <a:r>
                        <a:rPr lang="en-US" sz="1400" baseline="0" dirty="0">
                          <a:latin typeface="Eras Demi ITC" panose="020B0805030504020804" pitchFamily="34" charset="0"/>
                        </a:rPr>
                        <a:t> but </a:t>
                      </a:r>
                      <a:r>
                        <a:rPr lang="en-US" sz="1400" dirty="0">
                          <a:latin typeface="Eras Demi ITC" panose="020B0805030504020804" pitchFamily="34" charset="0"/>
                        </a:rPr>
                        <a:t>no customer choice</a:t>
                      </a:r>
                    </a:p>
                  </a:txBody>
                  <a:tcPr/>
                </a:tc>
                <a:tc>
                  <a:txBody>
                    <a:bodyPr/>
                    <a:lstStyle/>
                    <a:p>
                      <a:r>
                        <a:rPr lang="en-US" sz="1400" dirty="0">
                          <a:latin typeface="Eras Demi ITC" panose="020B0805030504020804" pitchFamily="34" charset="0"/>
                        </a:rPr>
                        <a:t>Pre-packaged, but no customer choice</a:t>
                      </a:r>
                    </a:p>
                  </a:txBody>
                  <a:tcPr/>
                </a:tc>
                <a:extLst>
                  <a:ext uri="{0D108BD9-81ED-4DB2-BD59-A6C34878D82A}">
                    <a16:rowId xmlns:a16="http://schemas.microsoft.com/office/drawing/2014/main" val="10001"/>
                  </a:ext>
                </a:extLst>
              </a:tr>
              <a:tr h="548640">
                <a:tc>
                  <a:txBody>
                    <a:bodyPr/>
                    <a:lstStyle/>
                    <a:p>
                      <a:r>
                        <a:rPr lang="en-US" sz="1400" dirty="0">
                          <a:latin typeface="Eras Demi ITC" panose="020B0805030504020804" pitchFamily="34" charset="0"/>
                        </a:rPr>
                        <a:t>Affordability</a:t>
                      </a:r>
                    </a:p>
                  </a:txBody>
                  <a:tcPr/>
                </a:tc>
                <a:tc>
                  <a:txBody>
                    <a:bodyPr/>
                    <a:lstStyle/>
                    <a:p>
                      <a:r>
                        <a:rPr lang="en-US" sz="1400" dirty="0">
                          <a:latin typeface="Eras Demi ITC" panose="020B0805030504020804" pitchFamily="34" charset="0"/>
                        </a:rPr>
                        <a:t>Reasonable</a:t>
                      </a:r>
                    </a:p>
                  </a:txBody>
                  <a:tcPr>
                    <a:solidFill>
                      <a:schemeClr val="accent1"/>
                    </a:solidFill>
                  </a:tcPr>
                </a:tc>
                <a:tc>
                  <a:txBody>
                    <a:bodyPr/>
                    <a:lstStyle/>
                    <a:p>
                      <a:r>
                        <a:rPr lang="en-US" sz="1400" dirty="0">
                          <a:latin typeface="Eras Demi ITC" panose="020B0805030504020804" pitchFamily="34" charset="0"/>
                        </a:rPr>
                        <a:t>Expensive</a:t>
                      </a:r>
                    </a:p>
                  </a:txBody>
                  <a:tcPr/>
                </a:tc>
                <a:tc>
                  <a:txBody>
                    <a:bodyPr/>
                    <a:lstStyle/>
                    <a:p>
                      <a:r>
                        <a:rPr lang="en-US" sz="1400" dirty="0">
                          <a:latin typeface="Eras Demi ITC" panose="020B0805030504020804" pitchFamily="34" charset="0"/>
                        </a:rPr>
                        <a:t>Expensive</a:t>
                      </a:r>
                    </a:p>
                  </a:txBody>
                  <a:tcPr/>
                </a:tc>
                <a:extLst>
                  <a:ext uri="{0D108BD9-81ED-4DB2-BD59-A6C34878D82A}">
                    <a16:rowId xmlns:a16="http://schemas.microsoft.com/office/drawing/2014/main" val="10002"/>
                  </a:ext>
                </a:extLst>
              </a:tr>
              <a:tr h="548640">
                <a:tc>
                  <a:txBody>
                    <a:bodyPr/>
                    <a:lstStyle/>
                    <a:p>
                      <a:r>
                        <a:rPr lang="en-US" sz="1400" dirty="0">
                          <a:latin typeface="Eras Demi ITC" panose="020B0805030504020804" pitchFamily="34" charset="0"/>
                        </a:rPr>
                        <a:t>Convenience </a:t>
                      </a:r>
                    </a:p>
                  </a:txBody>
                  <a:tcPr/>
                </a:tc>
                <a:tc>
                  <a:txBody>
                    <a:bodyPr/>
                    <a:lstStyle/>
                    <a:p>
                      <a:r>
                        <a:rPr lang="en-US" sz="1400" dirty="0">
                          <a:latin typeface="Eras Demi ITC" panose="020B0805030504020804" pitchFamily="34" charset="0"/>
                        </a:rPr>
                        <a:t>Local shipping</a:t>
                      </a:r>
                    </a:p>
                  </a:txBody>
                  <a:tcPr>
                    <a:solidFill>
                      <a:schemeClr val="accent1"/>
                    </a:solidFill>
                  </a:tcPr>
                </a:tc>
                <a:tc>
                  <a:txBody>
                    <a:bodyPr/>
                    <a:lstStyle/>
                    <a:p>
                      <a:r>
                        <a:rPr lang="en-US" sz="1400" dirty="0">
                          <a:latin typeface="Eras Demi ITC" panose="020B0805030504020804" pitchFamily="34" charset="0"/>
                        </a:rPr>
                        <a:t>Long waiting time</a:t>
                      </a:r>
                    </a:p>
                  </a:txBody>
                  <a:tcPr/>
                </a:tc>
                <a:tc>
                  <a:txBody>
                    <a:bodyPr/>
                    <a:lstStyle/>
                    <a:p>
                      <a:r>
                        <a:rPr lang="en-US" sz="1400" dirty="0">
                          <a:latin typeface="Eras Demi ITC" panose="020B0805030504020804" pitchFamily="34" charset="0"/>
                        </a:rPr>
                        <a:t>Go out and pick it up in the store</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789933348"/>
              </p:ext>
            </p:extLst>
          </p:nvPr>
        </p:nvGraphicFramePr>
        <p:xfrm>
          <a:off x="594360" y="4267200"/>
          <a:ext cx="7955280" cy="1386840"/>
        </p:xfrm>
        <a:graphic>
          <a:graphicData uri="http://schemas.openxmlformats.org/drawingml/2006/table">
            <a:tbl>
              <a:tblPr firstRow="1" bandRow="1">
                <a:tableStyleId>{5C22544A-7EE6-4342-B048-85BDC9FD1C3A}</a:tableStyleId>
              </a:tblPr>
              <a:tblGrid>
                <a:gridCol w="7955280">
                  <a:extLst>
                    <a:ext uri="{9D8B030D-6E8A-4147-A177-3AD203B41FA5}">
                      <a16:colId xmlns:a16="http://schemas.microsoft.com/office/drawing/2014/main" val="20000"/>
                    </a:ext>
                  </a:extLst>
                </a:gridCol>
              </a:tblGrid>
              <a:tr h="301752">
                <a:tc>
                  <a:txBody>
                    <a:bodyPr/>
                    <a:lstStyle/>
                    <a:p>
                      <a:pPr algn="ctr"/>
                      <a:r>
                        <a:rPr lang="en-US" sz="1600" dirty="0">
                          <a:solidFill>
                            <a:schemeClr val="bg1"/>
                          </a:solidFill>
                          <a:latin typeface="Eras Demi ITC" panose="020B0805030504020804" pitchFamily="34" charset="0"/>
                        </a:rPr>
                        <a:t>My Competitive</a:t>
                      </a:r>
                      <a:r>
                        <a:rPr lang="en-US" sz="1600" baseline="0" dirty="0">
                          <a:solidFill>
                            <a:schemeClr val="bg1"/>
                          </a:solidFill>
                          <a:latin typeface="Eras Demi ITC" panose="020B0805030504020804" pitchFamily="34" charset="0"/>
                        </a:rPr>
                        <a:t> Advantages</a:t>
                      </a:r>
                      <a:endParaRPr lang="en-US" sz="1600" dirty="0">
                        <a:solidFill>
                          <a:schemeClr val="bg1"/>
                        </a:solidFill>
                        <a:latin typeface="Eras Demi ITC" panose="020B0805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840">
                <a:tc>
                  <a:txBody>
                    <a:bodyPr/>
                    <a:lstStyle/>
                    <a:p>
                      <a:pPr>
                        <a:lnSpc>
                          <a:spcPct val="150000"/>
                        </a:lnSpc>
                      </a:pPr>
                      <a:r>
                        <a:rPr lang="en-US" sz="1400" dirty="0">
                          <a:latin typeface="Eras Demi ITC" panose="020B0805030504020804" pitchFamily="34" charset="0"/>
                        </a:rPr>
                        <a:t>1. Premium Tots offers a variety of products to choose from when creating your gift basket.  </a:t>
                      </a:r>
                    </a:p>
                    <a:p>
                      <a:pPr marL="0" indent="0">
                        <a:lnSpc>
                          <a:spcPct val="150000"/>
                        </a:lnSpc>
                        <a:buNone/>
                      </a:pPr>
                      <a:r>
                        <a:rPr lang="en-US" sz="1400" dirty="0">
                          <a:latin typeface="Eras Demi ITC" panose="020B0805030504020804" pitchFamily="34" charset="0"/>
                        </a:rPr>
                        <a:t>2. Premium Tots’ gift baskets will  be affordable for my customers. </a:t>
                      </a:r>
                    </a:p>
                    <a:p>
                      <a:pPr>
                        <a:lnSpc>
                          <a:spcPct val="150000"/>
                        </a:lnSpc>
                      </a:pPr>
                      <a:r>
                        <a:rPr lang="en-US" sz="1400" dirty="0">
                          <a:latin typeface="Eras Demi ITC" panose="020B0805030504020804" pitchFamily="34" charset="0"/>
                        </a:rPr>
                        <a:t>3.  Premium Tots saves you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9" name="TextBox 8"/>
          <p:cNvSpPr txBox="1"/>
          <p:nvPr/>
        </p:nvSpPr>
        <p:spPr>
          <a:xfrm>
            <a:off x="15240" y="6123354"/>
            <a:ext cx="2499360" cy="369332"/>
          </a:xfrm>
          <a:prstGeom prst="rect">
            <a:avLst/>
          </a:prstGeom>
          <a:noFill/>
        </p:spPr>
        <p:txBody>
          <a:bodyPr wrap="square" numCol="1" rtlCol="0">
            <a:spAutoFit/>
          </a:bodyPr>
          <a:lstStyle/>
          <a:p>
            <a:pPr algn="ctr"/>
            <a:endParaRPr lang="en-US" dirty="0">
              <a:solidFill>
                <a:srgbClr val="FF0000"/>
              </a:solidFill>
              <a:latin typeface="Arial" charset="0"/>
              <a:ea typeface="Arial" charset="0"/>
              <a:cs typeface="Arial" charset="0"/>
            </a:endParaRPr>
          </a:p>
        </p:txBody>
      </p:sp>
      <p:sp>
        <p:nvSpPr>
          <p:cNvPr id="10" name="Title 1"/>
          <p:cNvSpPr txBox="1">
            <a:spLocks/>
          </p:cNvSpPr>
          <p:nvPr/>
        </p:nvSpPr>
        <p:spPr>
          <a:xfrm>
            <a:off x="457200" y="312420"/>
            <a:ext cx="8229600" cy="1143000"/>
          </a:xfrm>
          <a:prstGeom prst="rect">
            <a:avLst/>
          </a:prstGeom>
        </p:spPr>
        <p:txBody>
          <a:bodyPr vert="horz" lIns="91440" tIns="45720" rIns="91440" bIns="45720" numCol="1" rtlCol="0" anchor="ctr">
            <a:normAutofit fontScale="92500" lnSpcReduction="1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endParaRPr lang="en-US" sz="4000" dirty="0"/>
          </a:p>
          <a:p>
            <a:r>
              <a:rPr lang="en-US" sz="4000" dirty="0">
                <a:ln w="0"/>
                <a:effectLst>
                  <a:outerShdw blurRad="38100" dist="19050" dir="2700000" algn="tl" rotWithShape="0">
                    <a:schemeClr val="dk1">
                      <a:alpha val="40000"/>
                    </a:schemeClr>
                  </a:outerShdw>
                </a:effectLst>
                <a:latin typeface="Eras Demi ITC" panose="020B0805030504020804" pitchFamily="34" charset="0"/>
              </a:rPr>
              <a:t>Competition</a:t>
            </a:r>
          </a:p>
        </p:txBody>
      </p:sp>
      <p:pic>
        <p:nvPicPr>
          <p:cNvPr id="7" name="Picture 6"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0" y="5943600"/>
            <a:ext cx="161845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23F209AC-40F1-43BA-A935-8F3825BDC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2" name="Title 1">
            <a:extLst>
              <a:ext uri="{FF2B5EF4-FFF2-40B4-BE49-F238E27FC236}">
                <a16:creationId xmlns:a16="http://schemas.microsoft.com/office/drawing/2014/main" id="{8B8D4CBA-E0F4-4E81-8F5B-3D3B1633FFED}"/>
              </a:ext>
            </a:extLst>
          </p:cNvPr>
          <p:cNvSpPr>
            <a:spLocks noGrp="1"/>
          </p:cNvSpPr>
          <p:nvPr>
            <p:ph type="title"/>
          </p:nvPr>
        </p:nvSpPr>
        <p:spPr/>
        <p:txBody>
          <a:bodyPr>
            <a:normAutofit fontScale="90000"/>
          </a:bodyPr>
          <a:lstStyle/>
          <a:p>
            <a:pPr algn="ctr">
              <a:lnSpc>
                <a:spcPct val="90000"/>
              </a:lnSpc>
            </a:pPr>
            <a:r>
              <a:rPr lang="en-US" sz="1100" cap="none">
                <a:ln w="0"/>
                <a:solidFill>
                  <a:srgbClr val="FFFFFF"/>
                </a:solidFill>
                <a:effectLst>
                  <a:outerShdw blurRad="38100" dist="19050" dir="2700000" algn="tl" rotWithShape="0">
                    <a:schemeClr val="dk1">
                      <a:alpha val="40000"/>
                    </a:schemeClr>
                  </a:outerShdw>
                </a:effectLst>
                <a:latin typeface="Eras Demi ITC" panose="020B0805030504020804" pitchFamily="34" charset="0"/>
              </a:rPr>
              <a:t/>
            </a:r>
            <a:br>
              <a:rPr lang="en-US" sz="1100" cap="none">
                <a:ln w="0"/>
                <a:solidFill>
                  <a:srgbClr val="FFFFFF"/>
                </a:solidFill>
                <a:effectLst>
                  <a:outerShdw blurRad="38100" dist="19050" dir="2700000" algn="tl" rotWithShape="0">
                    <a:schemeClr val="dk1">
                      <a:alpha val="40000"/>
                    </a:schemeClr>
                  </a:outerShdw>
                </a:effectLst>
                <a:latin typeface="Eras Demi ITC" panose="020B0805030504020804" pitchFamily="34" charset="0"/>
              </a:rPr>
            </a:br>
            <a:r>
              <a:rPr lang="en-US" sz="4000" cap="none">
                <a:ln w="0"/>
                <a:solidFill>
                  <a:schemeClr val="tx1"/>
                </a:solidFill>
                <a:effectLst>
                  <a:outerShdw blurRad="38100" dist="19050" dir="2700000" algn="tl" rotWithShape="0">
                    <a:schemeClr val="dk1">
                      <a:alpha val="40000"/>
                    </a:schemeClr>
                  </a:outerShdw>
                </a:effectLst>
                <a:latin typeface="Eras Demi ITC" panose="020B0805030504020804" pitchFamily="34" charset="0"/>
              </a:rPr>
              <a:t/>
            </a:r>
            <a:br>
              <a:rPr lang="en-US" sz="4000" cap="none">
                <a:ln w="0"/>
                <a:solidFill>
                  <a:schemeClr val="tx1"/>
                </a:solidFill>
                <a:effectLst>
                  <a:outerShdw blurRad="38100" dist="19050" dir="2700000" algn="tl" rotWithShape="0">
                    <a:schemeClr val="dk1">
                      <a:alpha val="40000"/>
                    </a:schemeClr>
                  </a:outerShdw>
                </a:effectLst>
                <a:latin typeface="Eras Demi ITC" panose="020B0805030504020804" pitchFamily="34" charset="0"/>
              </a:rPr>
            </a:br>
            <a:r>
              <a:rPr lang="en-US" sz="4000" cap="none">
                <a:ln w="0"/>
                <a:solidFill>
                  <a:schemeClr val="tx1"/>
                </a:solidFill>
                <a:effectLst>
                  <a:outerShdw blurRad="38100" dist="19050" dir="2700000" algn="tl" rotWithShape="0">
                    <a:schemeClr val="dk1">
                      <a:alpha val="40000"/>
                    </a:schemeClr>
                  </a:outerShdw>
                </a:effectLst>
                <a:latin typeface="Eras Demi ITC" panose="020B0805030504020804" pitchFamily="34" charset="0"/>
              </a:rPr>
              <a:t/>
            </a:r>
            <a:br>
              <a:rPr lang="en-US" sz="4000" cap="none">
                <a:ln w="0"/>
                <a:solidFill>
                  <a:schemeClr val="tx1"/>
                </a:solidFill>
                <a:effectLst>
                  <a:outerShdw blurRad="38100" dist="19050" dir="2700000" algn="tl" rotWithShape="0">
                    <a:schemeClr val="dk1">
                      <a:alpha val="40000"/>
                    </a:schemeClr>
                  </a:outerShdw>
                </a:effectLst>
                <a:latin typeface="Eras Demi ITC" panose="020B0805030504020804" pitchFamily="34" charset="0"/>
              </a:rPr>
            </a:br>
            <a:r>
              <a:rPr lang="en-US" sz="4000" cap="none">
                <a:ln w="0"/>
                <a:solidFill>
                  <a:schemeClr val="tx1"/>
                </a:solidFill>
                <a:effectLst>
                  <a:outerShdw blurRad="38100" dist="19050" dir="2700000" algn="tl" rotWithShape="0">
                    <a:schemeClr val="dk1">
                      <a:alpha val="40000"/>
                    </a:schemeClr>
                  </a:outerShdw>
                </a:effectLst>
                <a:latin typeface="Eras Demi ITC" panose="020B0805030504020804" pitchFamily="34" charset="0"/>
              </a:rPr>
              <a:t>Qualifications</a:t>
            </a:r>
            <a:r>
              <a:rPr lang="en-US" sz="1100">
                <a:ln w="0"/>
                <a:solidFill>
                  <a:srgbClr val="FFFFFF"/>
                </a:solidFill>
                <a:effectLst>
                  <a:outerShdw blurRad="38100" dist="19050" dir="2700000" algn="tl" rotWithShape="0">
                    <a:schemeClr val="dk1">
                      <a:alpha val="40000"/>
                    </a:schemeClr>
                  </a:outerShdw>
                </a:effectLst>
                <a:latin typeface="Eras Demi ITC" panose="020B0805030504020804" pitchFamily="34" charset="0"/>
              </a:rPr>
              <a:t/>
            </a:r>
            <a:br>
              <a:rPr lang="en-US" sz="1100">
                <a:ln w="0"/>
                <a:solidFill>
                  <a:srgbClr val="FFFFFF"/>
                </a:solidFill>
                <a:effectLst>
                  <a:outerShdw blurRad="38100" dist="19050" dir="2700000" algn="tl" rotWithShape="0">
                    <a:schemeClr val="dk1">
                      <a:alpha val="40000"/>
                    </a:schemeClr>
                  </a:outerShdw>
                </a:effectLst>
                <a:latin typeface="Eras Demi ITC" panose="020B0805030504020804" pitchFamily="34" charset="0"/>
              </a:rPr>
            </a:br>
            <a:endParaRPr lang="en-US" sz="1100" dirty="0">
              <a:solidFill>
                <a:srgbClr val="FFFFFF"/>
              </a:solidFill>
              <a:latin typeface="Eras Demi ITC" panose="020B0805030504020804" pitchFamily="34" charset="0"/>
            </a:endParaRPr>
          </a:p>
        </p:txBody>
      </p:sp>
      <p:sp>
        <p:nvSpPr>
          <p:cNvPr id="3" name="Content Placeholder 2">
            <a:extLst>
              <a:ext uri="{FF2B5EF4-FFF2-40B4-BE49-F238E27FC236}">
                <a16:creationId xmlns:a16="http://schemas.microsoft.com/office/drawing/2014/main" id="{A36F7DD3-8BA8-42D1-BB5F-46211493D21B}"/>
              </a:ext>
            </a:extLst>
          </p:cNvPr>
          <p:cNvSpPr>
            <a:spLocks noGrp="1"/>
          </p:cNvSpPr>
          <p:nvPr>
            <p:ph idx="1"/>
          </p:nvPr>
        </p:nvSpPr>
        <p:spPr>
          <a:xfrm>
            <a:off x="581192" y="1981201"/>
            <a:ext cx="7989752" cy="3877598"/>
          </a:xfrm>
        </p:spPr>
        <p:txBody>
          <a:bodyPr anchor="t">
            <a:normAutofit/>
          </a:bodyPr>
          <a:lstStyle/>
          <a:p>
            <a:pPr>
              <a:buFont typeface="Wingdings" panose="05000000000000000000" pitchFamily="2" charset="2"/>
              <a:buChar char="v"/>
            </a:pPr>
            <a:r>
              <a:rPr lang="en-US" sz="2000" dirty="0">
                <a:latin typeface="Eras Demi ITC" panose="020B0805030504020804" pitchFamily="34" charset="0"/>
              </a:rPr>
              <a:t>Bilingual</a:t>
            </a:r>
          </a:p>
          <a:p>
            <a:pPr>
              <a:buFont typeface="Wingdings" panose="05000000000000000000" pitchFamily="2" charset="2"/>
              <a:buChar char="v"/>
            </a:pPr>
            <a:r>
              <a:rPr lang="en-US" sz="2000" dirty="0">
                <a:latin typeface="Eras Demi ITC" panose="020B0805030504020804" pitchFamily="34" charset="0"/>
              </a:rPr>
              <a:t>Experience with taking care of children</a:t>
            </a:r>
          </a:p>
          <a:p>
            <a:pPr>
              <a:buFont typeface="Wingdings" panose="05000000000000000000" pitchFamily="2" charset="2"/>
              <a:buChar char="v"/>
            </a:pPr>
            <a:r>
              <a:rPr lang="en-US" sz="2000" dirty="0">
                <a:latin typeface="Eras Demi ITC" panose="020B0805030504020804" pitchFamily="34" charset="0"/>
              </a:rPr>
              <a:t>Recent purchasing issues identified within this market gap</a:t>
            </a:r>
          </a:p>
          <a:p>
            <a:pPr>
              <a:buFont typeface="Wingdings" panose="05000000000000000000" pitchFamily="2" charset="2"/>
              <a:buChar char="v"/>
            </a:pPr>
            <a:r>
              <a:rPr lang="en-US" sz="2000" dirty="0">
                <a:latin typeface="Eras Demi ITC" panose="020B0805030504020804" pitchFamily="34" charset="0"/>
              </a:rPr>
              <a:t>Related statements for business </a:t>
            </a:r>
          </a:p>
          <a:p>
            <a:pPr>
              <a:buFont typeface="Wingdings" panose="05000000000000000000" pitchFamily="2" charset="2"/>
              <a:buChar char="v"/>
            </a:pPr>
            <a:r>
              <a:rPr lang="en-US" sz="2000" dirty="0">
                <a:latin typeface="Eras Demi ITC" panose="020B0805030504020804" pitchFamily="34" charset="0"/>
              </a:rPr>
              <a:t>Taken a Marketing/ Entrepreneurship class</a:t>
            </a:r>
          </a:p>
          <a:p>
            <a:pPr marL="0" indent="0">
              <a:buNone/>
            </a:pPr>
            <a:endParaRPr lang="en-US" dirty="0">
              <a:latin typeface="Eras Demi ITC" panose="020B0805030504020804" pitchFamily="34" charset="0"/>
            </a:endParaRPr>
          </a:p>
        </p:txBody>
      </p:sp>
      <p:pic>
        <p:nvPicPr>
          <p:cNvPr id="7" name="Picture 6"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89429" y="5943600"/>
            <a:ext cx="1618450" cy="914400"/>
          </a:xfrm>
          <a:prstGeom prst="rect">
            <a:avLst/>
          </a:prstGeom>
          <a:noFill/>
          <a:ln>
            <a:noFill/>
          </a:ln>
        </p:spPr>
      </p:pic>
    </p:spTree>
    <p:extLst>
      <p:ext uri="{BB962C8B-B14F-4D97-AF65-F5344CB8AC3E}">
        <p14:creationId xmlns:p14="http://schemas.microsoft.com/office/powerpoint/2010/main" val="181329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768256"/>
            <a:ext cx="8229600" cy="742227"/>
          </a:xfrm>
        </p:spPr>
        <p:txBody>
          <a:bodyPr numCol="1">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Sales Projections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4336455"/>
              </p:ext>
            </p:extLst>
          </p:nvPr>
        </p:nvGraphicFramePr>
        <p:xfrm>
          <a:off x="922020" y="2454245"/>
          <a:ext cx="7299960" cy="326075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922020" y="1624584"/>
            <a:ext cx="7299960" cy="585216"/>
            <a:chOff x="838200" y="1737954"/>
            <a:chExt cx="7299960" cy="585216"/>
          </a:xfrm>
        </p:grpSpPr>
        <p:sp>
          <p:nvSpPr>
            <p:cNvPr id="6" name="TextBox 5"/>
            <p:cNvSpPr txBox="1"/>
            <p:nvPr/>
          </p:nvSpPr>
          <p:spPr>
            <a:xfrm>
              <a:off x="838200" y="1737954"/>
              <a:ext cx="2194560" cy="585216"/>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1600" u="sng" dirty="0">
                  <a:latin typeface="Arial" charset="0"/>
                  <a:ea typeface="ＭＳ Ｐゴシック" pitchFamily="-112" charset="-128"/>
                  <a:cs typeface="Arial" pitchFamily="34" charset="0"/>
                </a:rPr>
                <a:t>Total Units</a:t>
              </a:r>
            </a:p>
            <a:p>
              <a:pPr lvl="0" algn="ctr">
                <a:defRPr/>
              </a:pPr>
              <a:r>
                <a:rPr lang="en-US" sz="1600" b="1" dirty="0">
                  <a:solidFill>
                    <a:prstClr val="black"/>
                  </a:solidFill>
                  <a:latin typeface="Arial" charset="0"/>
                </a:rPr>
                <a:t>355</a:t>
              </a:r>
            </a:p>
          </p:txBody>
        </p:sp>
        <p:sp>
          <p:nvSpPr>
            <p:cNvPr id="8" name="TextBox 7"/>
            <p:cNvSpPr txBox="1"/>
            <p:nvPr/>
          </p:nvSpPr>
          <p:spPr>
            <a:xfrm>
              <a:off x="3390900" y="1737954"/>
              <a:ext cx="2194560" cy="585216"/>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1600" u="sng" dirty="0">
                  <a:latin typeface="Arial" charset="0"/>
                  <a:ea typeface="ＭＳ Ｐゴシック" pitchFamily="-112" charset="-128"/>
                  <a:cs typeface="Arial" pitchFamily="34" charset="0"/>
                </a:rPr>
                <a:t>Gross Revenue</a:t>
              </a:r>
            </a:p>
            <a:p>
              <a:pPr lvl="0" algn="ctr">
                <a:defRPr/>
              </a:pPr>
              <a:r>
                <a:rPr lang="en-US" sz="1600" b="1" dirty="0">
                  <a:latin typeface="Arial" charset="0"/>
                  <a:cs typeface="Arial" pitchFamily="34" charset="0"/>
                </a:rPr>
                <a:t>$13,135</a:t>
              </a:r>
              <a:endParaRPr lang="en-US" sz="1600" b="1" dirty="0">
                <a:solidFill>
                  <a:prstClr val="black"/>
                </a:solidFill>
                <a:latin typeface="Arial" charset="0"/>
              </a:endParaRPr>
            </a:p>
          </p:txBody>
        </p:sp>
        <p:sp>
          <p:nvSpPr>
            <p:cNvPr id="9" name="TextBox 8"/>
            <p:cNvSpPr txBox="1"/>
            <p:nvPr/>
          </p:nvSpPr>
          <p:spPr>
            <a:xfrm>
              <a:off x="5943600" y="1737954"/>
              <a:ext cx="2194560" cy="585216"/>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1600" u="sng" dirty="0">
                  <a:latin typeface="Arial" charset="0"/>
                  <a:ea typeface="ＭＳ Ｐゴシック" pitchFamily="-112" charset="-128"/>
                  <a:cs typeface="Arial" pitchFamily="34" charset="0"/>
                </a:rPr>
                <a:t>Net Profit</a:t>
              </a:r>
            </a:p>
            <a:p>
              <a:pPr lvl="0" algn="ctr">
                <a:defRPr/>
              </a:pPr>
              <a:r>
                <a:rPr lang="en-US" sz="1600" b="1" dirty="0">
                  <a:latin typeface="Arial" charset="0"/>
                  <a:cs typeface="Arial" pitchFamily="34" charset="0"/>
                </a:rPr>
                <a:t>$2,280</a:t>
              </a:r>
              <a:endParaRPr lang="en-US" sz="1600" b="1" dirty="0">
                <a:solidFill>
                  <a:prstClr val="black"/>
                </a:solidFill>
                <a:latin typeface="Arial" charset="0"/>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sp>
        <p:nvSpPr>
          <p:cNvPr id="12" name="TextBox 11"/>
          <p:cNvSpPr txBox="1"/>
          <p:nvPr/>
        </p:nvSpPr>
        <p:spPr>
          <a:xfrm>
            <a:off x="15240" y="6123354"/>
            <a:ext cx="2499360" cy="369332"/>
          </a:xfrm>
          <a:prstGeom prst="rect">
            <a:avLst/>
          </a:prstGeom>
          <a:noFill/>
        </p:spPr>
        <p:txBody>
          <a:bodyPr wrap="square" numCol="1" rtlCol="0">
            <a:spAutoFit/>
          </a:bodyPr>
          <a:lstStyle/>
          <a:p>
            <a:pPr algn="ctr"/>
            <a:endParaRPr lang="en-US" dirty="0">
              <a:solidFill>
                <a:srgbClr val="FF0000"/>
              </a:solidFill>
              <a:latin typeface="Arial" charset="0"/>
              <a:ea typeface="Arial" charset="0"/>
              <a:cs typeface="Arial" charset="0"/>
            </a:endParaRPr>
          </a:p>
        </p:txBody>
      </p:sp>
      <p:pic>
        <p:nvPicPr>
          <p:cNvPr id="10" name="Picture 9" descr="E:\Marketing logo remake.jpg"/>
          <p:cNvPicPr/>
          <p:nvPr/>
        </p:nvPicPr>
        <p:blipFill rotWithShape="1">
          <a:blip r:embed="rId5" cstate="print">
            <a:extLst>
              <a:ext uri="{28A0092B-C50C-407E-A947-70E740481C1C}">
                <a14:useLocalDpi xmlns:a14="http://schemas.microsoft.com/office/drawing/2010/main" val="0"/>
              </a:ext>
            </a:extLst>
          </a:blip>
          <a:srcRect l="15526" t="21153" r="15243" b="22756"/>
          <a:stretch/>
        </p:blipFill>
        <p:spPr bwMode="auto">
          <a:xfrm>
            <a:off x="15240" y="5943600"/>
            <a:ext cx="1618450"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636032"/>
              </p:ext>
            </p:extLst>
          </p:nvPr>
        </p:nvGraphicFramePr>
        <p:xfrm>
          <a:off x="548640" y="1508760"/>
          <a:ext cx="8046720" cy="2621280"/>
        </p:xfrm>
        <a:graphic>
          <a:graphicData uri="http://schemas.openxmlformats.org/drawingml/2006/table">
            <a:tbl>
              <a:tblPr/>
              <a:tblGrid>
                <a:gridCol w="2586447">
                  <a:extLst>
                    <a:ext uri="{9D8B030D-6E8A-4147-A177-3AD203B41FA5}">
                      <a16:colId xmlns:a16="http://schemas.microsoft.com/office/drawing/2014/main" val="20000"/>
                    </a:ext>
                  </a:extLst>
                </a:gridCol>
                <a:gridCol w="3967899">
                  <a:extLst>
                    <a:ext uri="{9D8B030D-6E8A-4147-A177-3AD203B41FA5}">
                      <a16:colId xmlns:a16="http://schemas.microsoft.com/office/drawing/2014/main" val="20001"/>
                    </a:ext>
                  </a:extLst>
                </a:gridCol>
                <a:gridCol w="1492374">
                  <a:extLst>
                    <a:ext uri="{9D8B030D-6E8A-4147-A177-3AD203B41FA5}">
                      <a16:colId xmlns:a16="http://schemas.microsoft.com/office/drawing/2014/main" val="20002"/>
                    </a:ext>
                  </a:extLst>
                </a:gridCol>
              </a:tblGrid>
              <a:tr h="274320">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1483">
                <a:tc>
                  <a:txBody>
                    <a:bodyPr/>
                    <a:lstStyle/>
                    <a:p>
                      <a:pPr marL="0" marR="0">
                        <a:spcBef>
                          <a:spcPts val="0"/>
                        </a:spcBef>
                        <a:spcAft>
                          <a:spcPts val="0"/>
                        </a:spcAft>
                      </a:pPr>
                      <a:r>
                        <a:rPr lang="en-US" sz="1400" dirty="0">
                          <a:latin typeface="Eras Demi ITC" panose="020B0805030504020804" pitchFamily="34" charset="0"/>
                          <a:ea typeface="Arial" charset="0"/>
                          <a:cs typeface="Arial" charset="0"/>
                        </a:rPr>
                        <a:t>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Eras Demi ITC" panose="020B0805030504020804" pitchFamily="34" charset="0"/>
                          <a:ea typeface="Arial" charset="0"/>
                          <a:cs typeface="Arial" charset="0"/>
                        </a:rPr>
                        <a:t>Management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Eras Demi ITC" panose="020B0805030504020804" pitchFamily="34" charset="0"/>
                          <a:ea typeface="Arial" charset="0"/>
                          <a:cs typeface="Arial" charset="0"/>
                        </a:rPr>
                        <a:t>Owned</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483">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Computer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Management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a:latin typeface="Eras Demi ITC" panose="020B0805030504020804" pitchFamily="34" charset="0"/>
                          <a:ea typeface="Arial" charset="0"/>
                          <a:cs typeface="Arial" charset="0"/>
                        </a:rPr>
                        <a:t>Owned</a:t>
                      </a:r>
                      <a:endParaRPr lang="en-US" sz="1400" dirty="0">
                        <a:latin typeface="Eras Demi ITC" panose="020B0805030504020804" pitchFamily="34"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3">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LLC</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To start</a:t>
                      </a:r>
                      <a:r>
                        <a:rPr lang="en-US" sz="1400" baseline="0" dirty="0">
                          <a:latin typeface="Eras Demi ITC" panose="020B0805030504020804" pitchFamily="34" charset="0"/>
                          <a:ea typeface="Arial" charset="0"/>
                          <a:cs typeface="Arial" charset="0"/>
                        </a:rPr>
                        <a:t> my business</a:t>
                      </a:r>
                      <a:endParaRPr lang="en-US" sz="1400" dirty="0">
                        <a:latin typeface="Eras Demi ITC" panose="020B0805030504020804" pitchFamily="34"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Eras Demi ITC" panose="020B0805030504020804" pitchFamily="34" charset="0"/>
                          <a:ea typeface="Arial" charset="0"/>
                          <a:cs typeface="Arial" charset="0"/>
                        </a:rPr>
                        <a:t>$300.00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83">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Business</a:t>
                      </a:r>
                      <a:r>
                        <a:rPr lang="en-US" sz="1400" baseline="0" dirty="0">
                          <a:latin typeface="Eras Demi ITC" panose="020B0805030504020804" pitchFamily="34" charset="0"/>
                          <a:ea typeface="Arial" charset="0"/>
                          <a:cs typeface="Arial" charset="0"/>
                        </a:rPr>
                        <a:t> Cards </a:t>
                      </a:r>
                      <a:endParaRPr lang="en-US" sz="1400" dirty="0">
                        <a:latin typeface="Eras Demi ITC" panose="020B0805030504020804" pitchFamily="34"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Advertising</a:t>
                      </a:r>
                      <a:r>
                        <a:rPr lang="en-US" sz="1400" baseline="0" dirty="0">
                          <a:latin typeface="Eras Demi ITC" panose="020B0805030504020804" pitchFamily="34" charset="0"/>
                          <a:ea typeface="Arial" charset="0"/>
                          <a:cs typeface="Arial" charset="0"/>
                        </a:rPr>
                        <a:t> </a:t>
                      </a:r>
                      <a:endParaRPr lang="en-US" sz="1400" dirty="0">
                        <a:latin typeface="Eras Demi ITC" panose="020B0805030504020804" pitchFamily="34"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Eras Demi ITC" panose="020B0805030504020804" pitchFamily="34" charset="0"/>
                          <a:ea typeface="Arial" charset="0"/>
                          <a:cs typeface="Arial" charset="0"/>
                        </a:rPr>
                        <a:t>$5.00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83">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Website</a:t>
                      </a:r>
                      <a:r>
                        <a:rPr lang="en-US" sz="1400" baseline="0" dirty="0">
                          <a:latin typeface="Eras Demi ITC" panose="020B0805030504020804" pitchFamily="34" charset="0"/>
                          <a:ea typeface="Arial" charset="0"/>
                          <a:cs typeface="Arial" charset="0"/>
                        </a:rPr>
                        <a:t> </a:t>
                      </a:r>
                      <a:endParaRPr lang="en-US" sz="1400" dirty="0">
                        <a:latin typeface="Eras Demi ITC" panose="020B0805030504020804" pitchFamily="34"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400" dirty="0">
                          <a:latin typeface="Eras Demi ITC" panose="020B0805030504020804" pitchFamily="34" charset="0"/>
                          <a:ea typeface="Arial" charset="0"/>
                          <a:cs typeface="Arial" charset="0"/>
                        </a:rPr>
                        <a:t>Customer convenience &amp; marketing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a:latin typeface="Eras Demi ITC" panose="020B0805030504020804" pitchFamily="34" charset="0"/>
                          <a:ea typeface="Arial" charset="0"/>
                          <a:cs typeface="Arial" charset="0"/>
                        </a:rPr>
                        <a:t>$10,000.00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542">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Expenditures</a:t>
                      </a:r>
                      <a:endParaRPr lang="en-US" sz="1400" dirty="0">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a:latin typeface="Eras Demi ITC" panose="020B0805030504020804" pitchFamily="34" charset="0"/>
                          <a:ea typeface="Arial" charset="0"/>
                          <a:cs typeface="Arial" charset="0"/>
                        </a:rPr>
                        <a:t>$10,305.00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8288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Eras Demi ITC" panose="020B0805030504020804" pitchFamily="34"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6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Emergency Fund</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0" dirty="0">
                          <a:latin typeface="Eras Demi ITC" panose="020B0805030504020804" pitchFamily="34" charset="0"/>
                          <a:ea typeface="Arial" charset="0"/>
                          <a:cs typeface="Arial" charset="0"/>
                        </a:rPr>
                        <a:t>$5,152.00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Reserve for Fixed Expenses</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0" dirty="0">
                          <a:latin typeface="Eras Demi ITC" panose="020B0805030504020804" pitchFamily="34" charset="0"/>
                          <a:ea typeface="Arial" charset="0"/>
                          <a:cs typeface="Arial" charset="0"/>
                        </a:rPr>
                        <a:t>$1,543.00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8288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Investment</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a:latin typeface="Eras Demi ITC" panose="020B0805030504020804" pitchFamily="34" charset="0"/>
                          <a:ea typeface="Arial" charset="0"/>
                          <a:cs typeface="Arial" charset="0"/>
                        </a:rPr>
                        <a:t>$17,000.00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0765431"/>
              </p:ext>
            </p:extLst>
          </p:nvPr>
        </p:nvGraphicFramePr>
        <p:xfrm>
          <a:off x="548640" y="4579620"/>
          <a:ext cx="3840479" cy="914400"/>
        </p:xfrm>
        <a:graphic>
          <a:graphicData uri="http://schemas.openxmlformats.org/drawingml/2006/table">
            <a:tbl>
              <a:tblPr/>
              <a:tblGrid>
                <a:gridCol w="1584960">
                  <a:extLst>
                    <a:ext uri="{9D8B030D-6E8A-4147-A177-3AD203B41FA5}">
                      <a16:colId xmlns:a16="http://schemas.microsoft.com/office/drawing/2014/main" val="20000"/>
                    </a:ext>
                  </a:extLst>
                </a:gridCol>
                <a:gridCol w="194775">
                  <a:extLst>
                    <a:ext uri="{9D8B030D-6E8A-4147-A177-3AD203B41FA5}">
                      <a16:colId xmlns:a16="http://schemas.microsoft.com/office/drawing/2014/main" val="20001"/>
                    </a:ext>
                  </a:extLst>
                </a:gridCol>
                <a:gridCol w="936702">
                  <a:extLst>
                    <a:ext uri="{9D8B030D-6E8A-4147-A177-3AD203B41FA5}">
                      <a16:colId xmlns:a16="http://schemas.microsoft.com/office/drawing/2014/main" val="20002"/>
                    </a:ext>
                  </a:extLst>
                </a:gridCol>
                <a:gridCol w="187340">
                  <a:extLst>
                    <a:ext uri="{9D8B030D-6E8A-4147-A177-3AD203B41FA5}">
                      <a16:colId xmlns:a16="http://schemas.microsoft.com/office/drawing/2014/main" val="20003"/>
                    </a:ext>
                  </a:extLst>
                </a:gridCol>
                <a:gridCol w="936702">
                  <a:extLst>
                    <a:ext uri="{9D8B030D-6E8A-4147-A177-3AD203B41FA5}">
                      <a16:colId xmlns:a16="http://schemas.microsoft.com/office/drawing/2014/main" val="20004"/>
                    </a:ext>
                  </a:extLst>
                </a:gridCol>
              </a:tblGrid>
              <a:tr h="309384">
                <a:tc gridSpan="5">
                  <a:txBody>
                    <a:bodyPr/>
                    <a:lstStyle/>
                    <a:p>
                      <a:pPr marL="0" marR="0" algn="ctr">
                        <a:spcBef>
                          <a:spcPts val="0"/>
                        </a:spcBef>
                        <a:spcAft>
                          <a:spcPts val="0"/>
                        </a:spcAft>
                      </a:pPr>
                      <a:r>
                        <a:rPr lang="en-US" sz="1400" b="1" dirty="0">
                          <a:solidFill>
                            <a:schemeClr val="bg1"/>
                          </a:solidFill>
                          <a:latin typeface="Arial" charset="0"/>
                          <a:ea typeface="Arial" charset="0"/>
                        </a:rPr>
                        <a:t>ROI: Return on Investment</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02508">
                <a:tc>
                  <a:txBody>
                    <a:bodyPr/>
                    <a:lstStyle/>
                    <a:p>
                      <a:pPr marL="0" marR="0" algn="ctr">
                        <a:spcBef>
                          <a:spcPts val="0"/>
                        </a:spcBef>
                        <a:spcAft>
                          <a:spcPts val="0"/>
                        </a:spcAft>
                      </a:pPr>
                      <a:r>
                        <a:rPr lang="en-US" sz="1400" dirty="0">
                          <a:latin typeface="Eras Demi ITC" panose="020B0805030504020804" pitchFamily="34" charset="0"/>
                          <a:ea typeface="Arial" charset="0"/>
                        </a:rPr>
                        <a:t>$2,280.00</a:t>
                      </a:r>
                      <a:endParaRPr lang="en-US" sz="1600" dirty="0">
                        <a:latin typeface="Eras Demi ITC" panose="020B0805030504020804" pitchFamily="34"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baseline="0" dirty="0">
                          <a:latin typeface="Eras Demi ITC" panose="020B0805030504020804" pitchFamily="34" charset="0"/>
                          <a:ea typeface="Arial" charset="0"/>
                          <a:cs typeface="Arial" charset="0"/>
                        </a:rPr>
                        <a:t>13</a:t>
                      </a:r>
                      <a:r>
                        <a:rPr lang="en-US" sz="1400" b="1" baseline="0" dirty="0">
                          <a:latin typeface="Arial" charset="0"/>
                          <a:ea typeface="Arial" charset="0"/>
                          <a:cs typeface="Arial" charset="0"/>
                        </a:rPr>
                        <a:t>%</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dirty="0">
                          <a:latin typeface="Eras Demi ITC" panose="020B0805030504020804" pitchFamily="34" charset="0"/>
                          <a:ea typeface="Arial" charset="0"/>
                        </a:rPr>
                        <a:t>$0.13</a:t>
                      </a:r>
                      <a:endParaRPr lang="en-US" sz="1600" b="0" dirty="0">
                        <a:latin typeface="Eras Demi ITC" panose="020B0805030504020804" pitchFamily="34"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2508">
                <a:tc>
                  <a:txBody>
                    <a:bodyPr/>
                    <a:lstStyle/>
                    <a:p>
                      <a:pPr marL="0" marR="0" algn="ctr">
                        <a:spcBef>
                          <a:spcPts val="0"/>
                        </a:spcBef>
                        <a:spcAft>
                          <a:spcPts val="0"/>
                        </a:spcAft>
                      </a:pPr>
                      <a:r>
                        <a:rPr lang="en-US" sz="1400" dirty="0">
                          <a:latin typeface="Eras Demi ITC" panose="020B0805030504020804" pitchFamily="34" charset="0"/>
                          <a:ea typeface="Arial" charset="0"/>
                        </a:rPr>
                        <a:t>$17,000.00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24851301"/>
              </p:ext>
            </p:extLst>
          </p:nvPr>
        </p:nvGraphicFramePr>
        <p:xfrm>
          <a:off x="4754881" y="4572000"/>
          <a:ext cx="3840479" cy="914399"/>
        </p:xfrm>
        <a:graphic>
          <a:graphicData uri="http://schemas.openxmlformats.org/drawingml/2006/table">
            <a:tbl>
              <a:tblPr/>
              <a:tblGrid>
                <a:gridCol w="1592033">
                  <a:extLst>
                    <a:ext uri="{9D8B030D-6E8A-4147-A177-3AD203B41FA5}">
                      <a16:colId xmlns:a16="http://schemas.microsoft.com/office/drawing/2014/main" val="20000"/>
                    </a:ext>
                  </a:extLst>
                </a:gridCol>
                <a:gridCol w="187370">
                  <a:extLst>
                    <a:ext uri="{9D8B030D-6E8A-4147-A177-3AD203B41FA5}">
                      <a16:colId xmlns:a16="http://schemas.microsoft.com/office/drawing/2014/main" val="20001"/>
                    </a:ext>
                  </a:extLst>
                </a:gridCol>
                <a:gridCol w="936853">
                  <a:extLst>
                    <a:ext uri="{9D8B030D-6E8A-4147-A177-3AD203B41FA5}">
                      <a16:colId xmlns:a16="http://schemas.microsoft.com/office/drawing/2014/main" val="20002"/>
                    </a:ext>
                  </a:extLst>
                </a:gridCol>
                <a:gridCol w="187370">
                  <a:extLst>
                    <a:ext uri="{9D8B030D-6E8A-4147-A177-3AD203B41FA5}">
                      <a16:colId xmlns:a16="http://schemas.microsoft.com/office/drawing/2014/main" val="20003"/>
                    </a:ext>
                  </a:extLst>
                </a:gridCol>
                <a:gridCol w="936853">
                  <a:extLst>
                    <a:ext uri="{9D8B030D-6E8A-4147-A177-3AD203B41FA5}">
                      <a16:colId xmlns:a16="http://schemas.microsoft.com/office/drawing/2014/main" val="20004"/>
                    </a:ext>
                  </a:extLst>
                </a:gridCol>
              </a:tblGrid>
              <a:tr h="269399">
                <a:tc gridSpan="5">
                  <a:txBody>
                    <a:bodyPr/>
                    <a:lstStyle/>
                    <a:p>
                      <a:pPr marL="0" marR="0" algn="ctr">
                        <a:spcBef>
                          <a:spcPts val="0"/>
                        </a:spcBef>
                        <a:spcAft>
                          <a:spcPts val="0"/>
                        </a:spcAft>
                      </a:pPr>
                      <a:r>
                        <a:rPr lang="en-US" sz="1400" b="1" dirty="0">
                          <a:solidFill>
                            <a:schemeClr val="bg1"/>
                          </a:solidFill>
                          <a:latin typeface="Arial" charset="0"/>
                          <a:ea typeface="Arial" charset="0"/>
                        </a:rPr>
                        <a:t>ROS:</a:t>
                      </a:r>
                      <a:r>
                        <a:rPr lang="en-US" sz="1400" b="1" baseline="0" dirty="0">
                          <a:solidFill>
                            <a:schemeClr val="bg1"/>
                          </a:solidFill>
                          <a:latin typeface="Arial" charset="0"/>
                          <a:ea typeface="Arial" charset="0"/>
                        </a:rPr>
                        <a:t> Return on Sales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91914">
                <a:tc>
                  <a:txBody>
                    <a:bodyPr/>
                    <a:lstStyle/>
                    <a:p>
                      <a:pPr marL="0" marR="0" algn="ctr">
                        <a:spcBef>
                          <a:spcPts val="0"/>
                        </a:spcBef>
                        <a:spcAft>
                          <a:spcPts val="0"/>
                        </a:spcAft>
                      </a:pPr>
                      <a:r>
                        <a:rPr lang="en-US" sz="1400" dirty="0">
                          <a:latin typeface="Eras Demi ITC" panose="020B0805030504020804" pitchFamily="34" charset="0"/>
                          <a:ea typeface="Arial" charset="0"/>
                        </a:rPr>
                        <a:t>$2280.00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baseline="0" dirty="0">
                          <a:latin typeface="Eras Demi ITC" panose="020B0805030504020804" pitchFamily="34" charset="0"/>
                          <a:ea typeface="Arial" charset="0"/>
                          <a:cs typeface="Arial" charset="0"/>
                        </a:rPr>
                        <a:t>17</a:t>
                      </a:r>
                      <a:r>
                        <a:rPr lang="en-US" sz="1400" b="1" baseline="0" dirty="0">
                          <a:latin typeface="Arial" charset="0"/>
                          <a:ea typeface="Arial" charset="0"/>
                          <a:cs typeface="Arial" charset="0"/>
                        </a:rPr>
                        <a:t>%</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i="0" dirty="0">
                          <a:latin typeface="Eras Demi ITC" panose="020B0805030504020804" pitchFamily="34" charset="0"/>
                          <a:ea typeface="Arial" charset="0"/>
                        </a:rPr>
                        <a:t>$</a:t>
                      </a:r>
                      <a:r>
                        <a:rPr lang="en-US" sz="1400" b="0" dirty="0">
                          <a:latin typeface="Eras Demi ITC" panose="020B0805030504020804" pitchFamily="34" charset="0"/>
                          <a:ea typeface="Arial" charset="0"/>
                        </a:rPr>
                        <a:t>0.17</a:t>
                      </a:r>
                      <a:endParaRPr lang="en-US" sz="14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086">
                <a:tc>
                  <a:txBody>
                    <a:bodyPr/>
                    <a:lstStyle/>
                    <a:p>
                      <a:pPr marL="0" marR="0" algn="ctr">
                        <a:spcBef>
                          <a:spcPts val="0"/>
                        </a:spcBef>
                        <a:spcAft>
                          <a:spcPts val="0"/>
                        </a:spcAft>
                      </a:pPr>
                      <a:r>
                        <a:rPr lang="en-US" sz="1400" dirty="0">
                          <a:latin typeface="Eras Demi ITC" panose="020B0805030504020804" pitchFamily="34" charset="0"/>
                          <a:ea typeface="Arial" charset="0"/>
                        </a:rPr>
                        <a:t>$</a:t>
                      </a:r>
                      <a:r>
                        <a:rPr lang="en-US" sz="1400" baseline="0" dirty="0">
                          <a:latin typeface="Eras Demi ITC" panose="020B0805030504020804" pitchFamily="34" charset="0"/>
                          <a:ea typeface="Arial" charset="0"/>
                        </a:rPr>
                        <a:t>13,135.00</a:t>
                      </a:r>
                      <a:endParaRPr lang="en-US" sz="1400" dirty="0">
                        <a:latin typeface="Eras Demi ITC" panose="020B0805030504020804" pitchFamily="34"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8359"/>
            <a:ext cx="9144000" cy="929641"/>
          </a:xfrm>
          <a:prstGeom prst="rect">
            <a:avLst/>
          </a:prstGeom>
        </p:spPr>
      </p:pic>
      <p:sp>
        <p:nvSpPr>
          <p:cNvPr id="9" name="Title 1"/>
          <p:cNvSpPr txBox="1">
            <a:spLocks/>
          </p:cNvSpPr>
          <p:nvPr/>
        </p:nvSpPr>
        <p:spPr>
          <a:xfrm>
            <a:off x="435127" y="251659"/>
            <a:ext cx="8229600" cy="1143000"/>
          </a:xfrm>
          <a:prstGeom prst="rect">
            <a:avLst/>
          </a:prstGeom>
        </p:spPr>
        <p:txBody>
          <a:bodyPr vert="horz" lIns="91440" tIns="45720" rIns="91440" bIns="45720" numCol="1" rtlCol="0" anchor="ctr">
            <a:normAutofit fontScale="92500" lnSpcReduction="10000"/>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endParaRPr lang="en-US" sz="4000" dirty="0"/>
          </a:p>
          <a:p>
            <a:r>
              <a:rPr lang="en-US" sz="3900" dirty="0">
                <a:ln w="0"/>
                <a:effectLst>
                  <a:outerShdw blurRad="38100" dist="19050" dir="2700000" algn="tl" rotWithShape="0">
                    <a:schemeClr val="dk1">
                      <a:alpha val="40000"/>
                    </a:schemeClr>
                  </a:outerShdw>
                </a:effectLst>
                <a:latin typeface="Eras Demi ITC" panose="020B0805030504020804" pitchFamily="34" charset="0"/>
              </a:rPr>
              <a:t>Start-up Funds </a:t>
            </a:r>
          </a:p>
        </p:txBody>
      </p:sp>
      <p:pic>
        <p:nvPicPr>
          <p:cNvPr id="8" name="Picture 7"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11723" y="5943600"/>
            <a:ext cx="161845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1481-BCE5-4052-8939-FC97D620D515}"/>
              </a:ext>
            </a:extLst>
          </p:cNvPr>
          <p:cNvSpPr>
            <a:spLocks noGrp="1"/>
          </p:cNvSpPr>
          <p:nvPr>
            <p:ph type="title"/>
          </p:nvPr>
        </p:nvSpPr>
        <p:spPr>
          <a:xfrm>
            <a:off x="581192" y="1066800"/>
            <a:ext cx="7989752" cy="704003"/>
          </a:xfrm>
        </p:spPr>
        <p:txBody>
          <a:bodyPr numCol="1">
            <a:normAutofit/>
          </a:bodyPr>
          <a:lstStyle/>
          <a:p>
            <a:r>
              <a:rPr lang="en-US" sz="36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Georgia" panose="02040502050405020303" pitchFamily="18" charset="0"/>
              </a:rPr>
              <a:t>    </a:t>
            </a: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Future Plans     	   Philanthropy</a:t>
            </a:r>
          </a:p>
        </p:txBody>
      </p:sp>
      <p:sp>
        <p:nvSpPr>
          <p:cNvPr id="3" name="Content Placeholder 2">
            <a:extLst>
              <a:ext uri="{FF2B5EF4-FFF2-40B4-BE49-F238E27FC236}">
                <a16:creationId xmlns:a16="http://schemas.microsoft.com/office/drawing/2014/main" id="{30AEF3C8-0A91-43F6-8C7D-87C08B19175A}"/>
              </a:ext>
            </a:extLst>
          </p:cNvPr>
          <p:cNvSpPr>
            <a:spLocks noGrp="1"/>
          </p:cNvSpPr>
          <p:nvPr>
            <p:ph sz="half" idx="1"/>
          </p:nvPr>
        </p:nvSpPr>
        <p:spPr/>
        <p:txBody>
          <a:bodyPr numCol="1" anchor="t">
            <a:normAutofit/>
          </a:bodyPr>
          <a:lstStyle/>
          <a:p>
            <a:pPr>
              <a:buFont typeface="Wingdings" panose="05000000000000000000" pitchFamily="2" charset="2"/>
              <a:buChar char="v"/>
            </a:pPr>
            <a:r>
              <a:rPr lang="en-US" sz="2000" dirty="0">
                <a:latin typeface="Eras Demi ITC" panose="020B0805030504020804" pitchFamily="34" charset="0"/>
              </a:rPr>
              <a:t>Buy back secondhand products</a:t>
            </a:r>
          </a:p>
          <a:p>
            <a:pPr>
              <a:buFont typeface="Wingdings" panose="05000000000000000000" pitchFamily="2" charset="2"/>
              <a:buChar char="v"/>
            </a:pPr>
            <a:r>
              <a:rPr lang="en-US" sz="2000" dirty="0">
                <a:latin typeface="Eras Demi ITC" panose="020B0805030504020804" pitchFamily="34" charset="0"/>
              </a:rPr>
              <a:t>Double my customer base in 2</a:t>
            </a:r>
            <a:r>
              <a:rPr lang="en-US" sz="2000" baseline="30000" dirty="0">
                <a:latin typeface="Eras Demi ITC" panose="020B0805030504020804" pitchFamily="34" charset="0"/>
              </a:rPr>
              <a:t>nd</a:t>
            </a:r>
            <a:r>
              <a:rPr lang="en-US" sz="2000" dirty="0">
                <a:latin typeface="Eras Demi ITC" panose="020B0805030504020804" pitchFamily="34" charset="0"/>
              </a:rPr>
              <a:t> year</a:t>
            </a:r>
          </a:p>
        </p:txBody>
      </p:sp>
      <p:sp>
        <p:nvSpPr>
          <p:cNvPr id="4" name="Content Placeholder 3">
            <a:extLst>
              <a:ext uri="{FF2B5EF4-FFF2-40B4-BE49-F238E27FC236}">
                <a16:creationId xmlns:a16="http://schemas.microsoft.com/office/drawing/2014/main" id="{6D08D2A1-25DC-4EDF-847E-19B2C0F33740}"/>
              </a:ext>
            </a:extLst>
          </p:cNvPr>
          <p:cNvSpPr>
            <a:spLocks noGrp="1"/>
          </p:cNvSpPr>
          <p:nvPr>
            <p:ph sz="half" idx="2"/>
          </p:nvPr>
        </p:nvSpPr>
        <p:spPr/>
        <p:txBody>
          <a:bodyPr numCol="1" anchor="t">
            <a:normAutofit/>
          </a:bodyPr>
          <a:lstStyle/>
          <a:p>
            <a:pPr>
              <a:buFont typeface="Wingdings" panose="05000000000000000000" pitchFamily="2" charset="2"/>
              <a:buChar char="v"/>
            </a:pPr>
            <a:r>
              <a:rPr lang="en-US" sz="2000" dirty="0">
                <a:latin typeface="Eras Demi ITC" panose="020B0805030504020804" pitchFamily="34" charset="0"/>
              </a:rPr>
              <a:t>To donate 5% of our net profit to the United Negro College Fund Charity </a:t>
            </a:r>
          </a:p>
        </p:txBody>
      </p:sp>
      <p:pic>
        <p:nvPicPr>
          <p:cNvPr id="5" name="Picture 4" descr="A close up of a logo  Description generated with very high confidence">
            <a:extLst>
              <a:ext uri="{FF2B5EF4-FFF2-40B4-BE49-F238E27FC236}">
                <a16:creationId xmlns:a16="http://schemas.microsoft.com/office/drawing/2014/main" id="{460A57AD-72F7-461A-ADDE-6076433BA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pic>
        <p:nvPicPr>
          <p:cNvPr id="7" name="Picture 6" descr="A close up of a logo  Description generated with very high confidence">
            <a:extLst>
              <a:ext uri="{FF2B5EF4-FFF2-40B4-BE49-F238E27FC236}">
                <a16:creationId xmlns:a16="http://schemas.microsoft.com/office/drawing/2014/main" id="{EB36355D-9552-4B8F-BFC0-E914AFB3B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988" y="3352800"/>
            <a:ext cx="2508249" cy="2508249"/>
          </a:xfrm>
          <a:prstGeom prst="rect">
            <a:avLst/>
          </a:prstGeom>
        </p:spPr>
      </p:pic>
      <p:pic>
        <p:nvPicPr>
          <p:cNvPr id="8" name="Picture 7" descr="E:\Marketing logo remake.jpg"/>
          <p:cNvPicPr/>
          <p:nvPr/>
        </p:nvPicPr>
        <p:blipFill rotWithShape="1">
          <a:blip r:embed="rId5" cstate="print">
            <a:extLst>
              <a:ext uri="{28A0092B-C50C-407E-A947-70E740481C1C}">
                <a14:useLocalDpi xmlns:a14="http://schemas.microsoft.com/office/drawing/2010/main" val="0"/>
              </a:ext>
            </a:extLst>
          </a:blip>
          <a:srcRect l="15526" t="21153" r="15243" b="22756"/>
          <a:stretch/>
        </p:blipFill>
        <p:spPr bwMode="auto">
          <a:xfrm>
            <a:off x="0" y="5943600"/>
            <a:ext cx="1618450" cy="914400"/>
          </a:xfrm>
          <a:prstGeom prst="rect">
            <a:avLst/>
          </a:prstGeom>
          <a:noFill/>
          <a:ln>
            <a:noFill/>
          </a:ln>
        </p:spPr>
      </p:pic>
    </p:spTree>
    <p:extLst>
      <p:ext uri="{BB962C8B-B14F-4D97-AF65-F5344CB8AC3E}">
        <p14:creationId xmlns:p14="http://schemas.microsoft.com/office/powerpoint/2010/main" val="347140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0462"/>
            <a:ext cx="9144000" cy="927538"/>
          </a:xfrm>
          <a:prstGeom prst="rect">
            <a:avLst/>
          </a:prstGeom>
        </p:spPr>
      </p:pic>
      <p:sp>
        <p:nvSpPr>
          <p:cNvPr id="9" name="Title 1"/>
          <p:cNvSpPr>
            <a:spLocks noGrp="1"/>
          </p:cNvSpPr>
          <p:nvPr>
            <p:ph type="title"/>
          </p:nvPr>
        </p:nvSpPr>
        <p:spPr>
          <a:xfrm>
            <a:off x="457198" y="733125"/>
            <a:ext cx="8229600" cy="1143000"/>
          </a:xfrm>
        </p:spPr>
        <p:txBody>
          <a:bodyPr numCol="1">
            <a:normAutofit/>
          </a:bodyPr>
          <a:lstStyle/>
          <a:p>
            <a:r>
              <a:rPr lang="en-US" sz="3600" dirty="0">
                <a:latin typeface="Georgia" panose="02040502050405020303" pitchFamily="18" charset="0"/>
              </a:rPr>
              <a:t> </a:t>
            </a:r>
          </a:p>
        </p:txBody>
      </p:sp>
      <p:sp>
        <p:nvSpPr>
          <p:cNvPr id="6" name="Rectangle 5"/>
          <p:cNvSpPr/>
          <p:nvPr/>
        </p:nvSpPr>
        <p:spPr>
          <a:xfrm>
            <a:off x="1295400" y="2006853"/>
            <a:ext cx="6248400" cy="2565147"/>
          </a:xfrm>
          <a:prstGeom prst="rect">
            <a:avLst/>
          </a:prstGeom>
          <a:ln/>
        </p:spPr>
        <p:style>
          <a:lnRef idx="0">
            <a:schemeClr val="accent1"/>
          </a:lnRef>
          <a:fillRef idx="3">
            <a:schemeClr val="accent1"/>
          </a:fillRef>
          <a:effectRef idx="3">
            <a:schemeClr val="accent1"/>
          </a:effectRef>
          <a:fontRef idx="minor">
            <a:schemeClr val="lt1"/>
          </a:fontRef>
        </p:style>
        <p:txBody>
          <a:bodyPr numCol="1" anchor="ctr"/>
          <a:lstStyle/>
          <a:p>
            <a:pPr algn="ctr">
              <a:defRPr/>
            </a:pPr>
            <a:endParaRPr lang="en-US" sz="2400" dirty="0">
              <a:ln w="0"/>
              <a:solidFill>
                <a:schemeClr val="tx1"/>
              </a:solidFill>
              <a:effectLst>
                <a:outerShdw blurRad="38100" dist="19050" dir="2700000" algn="tl" rotWithShape="0">
                  <a:schemeClr val="dk1">
                    <a:alpha val="40000"/>
                  </a:schemeClr>
                </a:outerShdw>
              </a:effectLst>
              <a:latin typeface="Lucida Calligraphy" panose="03010101010101010101" pitchFamily="66" charset="0"/>
              <a:ea typeface="+mj-ea"/>
              <a:cs typeface="+mj-cs"/>
            </a:endParaRPr>
          </a:p>
          <a:p>
            <a:pPr algn="ctr">
              <a:defRPr/>
            </a:pPr>
            <a:r>
              <a:rPr lang="en-US" sz="2400" dirty="0">
                <a:ln w="0"/>
                <a:solidFill>
                  <a:schemeClr val="tx1"/>
                </a:solidFill>
                <a:effectLst>
                  <a:outerShdw blurRad="38100" dist="19050" dir="2700000" algn="tl" rotWithShape="0">
                    <a:schemeClr val="dk1">
                      <a:alpha val="40000"/>
                    </a:schemeClr>
                  </a:outerShdw>
                </a:effectLst>
                <a:latin typeface="Eras Demi ITC" panose="020B0805030504020804" pitchFamily="34" charset="0"/>
                <a:ea typeface="+mj-ea"/>
                <a:cs typeface="+mj-cs"/>
              </a:rPr>
              <a:t>Thank you for your consideration of</a:t>
            </a:r>
          </a:p>
          <a:p>
            <a:pPr algn="ctr">
              <a:defRPr/>
            </a:pPr>
            <a:r>
              <a:rPr lang="en-US" sz="4000" b="1" dirty="0">
                <a:ln w="6600">
                  <a:solidFill>
                    <a:schemeClr val="accent2"/>
                  </a:solidFill>
                  <a:prstDash val="solid"/>
                </a:ln>
                <a:solidFill>
                  <a:srgbClr val="FFFFFF"/>
                </a:solidFill>
                <a:effectLst>
                  <a:outerShdw dist="38100" dir="2700000" algn="tl" rotWithShape="0">
                    <a:schemeClr val="accent2"/>
                  </a:outerShdw>
                </a:effectLst>
                <a:latin typeface="Eras Demi ITC" panose="020B0805030504020804" pitchFamily="34" charset="0"/>
                <a:ea typeface="+mj-ea"/>
                <a:cs typeface="+mj-cs"/>
              </a:rPr>
              <a:t>Premium Tots, LLC</a:t>
            </a:r>
            <a:r>
              <a:rPr lang="en-US" sz="2800" b="1" dirty="0">
                <a:ln w="6600">
                  <a:solidFill>
                    <a:schemeClr val="accent2"/>
                  </a:solidFill>
                  <a:prstDash val="solid"/>
                </a:ln>
                <a:solidFill>
                  <a:srgbClr val="FFFFFF"/>
                </a:solidFill>
                <a:effectLst>
                  <a:outerShdw dist="38100" dir="2700000" algn="tl" rotWithShape="0">
                    <a:schemeClr val="accent2"/>
                  </a:outerShdw>
                </a:effectLst>
                <a:latin typeface="Eras Demi ITC" panose="020B0805030504020804" pitchFamily="34" charset="0"/>
                <a:ea typeface="+mj-ea"/>
                <a:cs typeface="+mj-cs"/>
              </a:rPr>
              <a:t/>
            </a:r>
            <a:br>
              <a:rPr lang="en-US" sz="2800" b="1" dirty="0">
                <a:ln w="6600">
                  <a:solidFill>
                    <a:schemeClr val="accent2"/>
                  </a:solidFill>
                  <a:prstDash val="solid"/>
                </a:ln>
                <a:solidFill>
                  <a:srgbClr val="FFFFFF"/>
                </a:solidFill>
                <a:effectLst>
                  <a:outerShdw dist="38100" dir="2700000" algn="tl" rotWithShape="0">
                    <a:schemeClr val="accent2"/>
                  </a:outerShdw>
                </a:effectLst>
                <a:latin typeface="Eras Demi ITC" panose="020B0805030504020804" pitchFamily="34" charset="0"/>
                <a:ea typeface="+mj-ea"/>
                <a:cs typeface="+mj-cs"/>
              </a:rPr>
            </a:br>
            <a:r>
              <a:rPr lang="en-US" sz="2800" b="1" dirty="0">
                <a:ln w="6600">
                  <a:solidFill>
                    <a:schemeClr val="accent2"/>
                  </a:solidFill>
                  <a:prstDash val="solid"/>
                </a:ln>
                <a:solidFill>
                  <a:srgbClr val="FFFFFF"/>
                </a:solidFill>
                <a:effectLst>
                  <a:outerShdw dist="38100" dir="2700000" algn="tl" rotWithShape="0">
                    <a:schemeClr val="accent2"/>
                  </a:outerShdw>
                </a:effectLst>
                <a:latin typeface="Eras Demi ITC" panose="020B0805030504020804" pitchFamily="34" charset="0"/>
                <a:ea typeface="+mj-ea"/>
                <a:cs typeface="+mj-cs"/>
              </a:rPr>
              <a:t>Website coming soon! </a:t>
            </a:r>
            <a:endParaRPr lang="en-US" sz="2400" b="1" i="1" dirty="0">
              <a:ln w="6600">
                <a:solidFill>
                  <a:schemeClr val="accent2"/>
                </a:solidFill>
                <a:prstDash val="solid"/>
              </a:ln>
              <a:solidFill>
                <a:srgbClr val="FFFFFF"/>
              </a:solidFill>
              <a:effectLst>
                <a:outerShdw dist="38100" dir="2700000" algn="tl" rotWithShape="0">
                  <a:schemeClr val="accent2"/>
                </a:outerShdw>
              </a:effectLst>
              <a:latin typeface="Eras Demi ITC" panose="020B0805030504020804" pitchFamily="34" charset="0"/>
              <a:ea typeface="+mj-ea"/>
              <a:cs typeface="+mj-cs"/>
            </a:endParaRPr>
          </a:p>
          <a:p>
            <a:pPr algn="ctr">
              <a:defRPr/>
            </a:pPr>
            <a:endParaRPr lang="en-US" sz="2400" dirty="0">
              <a:ln w="0"/>
              <a:solidFill>
                <a:schemeClr val="tx1"/>
              </a:solidFill>
              <a:effectLst>
                <a:outerShdw blurRad="38100" dist="19050" dir="2700000" algn="tl" rotWithShape="0">
                  <a:schemeClr val="dk1">
                    <a:alpha val="40000"/>
                  </a:schemeClr>
                </a:outerShdw>
              </a:effectLst>
              <a:latin typeface="Lucida Calligraphy" panose="03010101010101010101" pitchFamily="66" charset="0"/>
              <a:ea typeface="+mj-ea"/>
              <a:cs typeface="+mj-cs"/>
            </a:endParaRPr>
          </a:p>
        </p:txBody>
      </p:sp>
      <p:sp>
        <p:nvSpPr>
          <p:cNvPr id="3" name="Rectangle 2">
            <a:extLst>
              <a:ext uri="{FF2B5EF4-FFF2-40B4-BE49-F238E27FC236}">
                <a16:creationId xmlns:a16="http://schemas.microsoft.com/office/drawing/2014/main" id="{6E9EE155-E3BF-47C7-9B09-0CC208DD166F}"/>
              </a:ext>
            </a:extLst>
          </p:cNvPr>
          <p:cNvSpPr/>
          <p:nvPr/>
        </p:nvSpPr>
        <p:spPr>
          <a:xfrm>
            <a:off x="1295400" y="863853"/>
            <a:ext cx="6823035" cy="769441"/>
          </a:xfrm>
          <a:prstGeom prst="rect">
            <a:avLst/>
          </a:prstGeom>
          <a:noFill/>
        </p:spPr>
        <p:txBody>
          <a:bodyPr wrap="square" lIns="91440" tIns="45720" rIns="91440" bIns="45720" numCol="1">
            <a:spAutoFit/>
          </a:bodyPr>
          <a:lstStyle/>
          <a:p>
            <a:pPr algn="ctr"/>
            <a:r>
              <a:rPr lang="en-US" sz="4400" dirty="0">
                <a:ln w="0"/>
                <a:effectLst>
                  <a:outerShdw blurRad="38100" dist="19050" dir="2700000" algn="tl" rotWithShape="0">
                    <a:schemeClr val="dk1">
                      <a:alpha val="40000"/>
                    </a:schemeClr>
                  </a:outerShdw>
                </a:effectLst>
                <a:latin typeface="Eras Demi ITC" panose="020B0805030504020804" pitchFamily="34" charset="0"/>
              </a:rPr>
              <a:t>“Just Do Premium” </a:t>
            </a:r>
          </a:p>
        </p:txBody>
      </p:sp>
      <p:pic>
        <p:nvPicPr>
          <p:cNvPr id="8" name="Picture 7"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13355" y="5946959"/>
            <a:ext cx="1618450" cy="914400"/>
          </a:xfrm>
          <a:prstGeom prst="rect">
            <a:avLst/>
          </a:prstGeom>
          <a:noFill/>
          <a:ln>
            <a:noFill/>
          </a:ln>
        </p:spPr>
      </p:pic>
      <p:sp>
        <p:nvSpPr>
          <p:cNvPr id="4" name="TextBox 3"/>
          <p:cNvSpPr txBox="1"/>
          <p:nvPr/>
        </p:nvSpPr>
        <p:spPr>
          <a:xfrm>
            <a:off x="2687617" y="4711124"/>
            <a:ext cx="4038600" cy="1754326"/>
          </a:xfrm>
          <a:prstGeom prst="rect">
            <a:avLst/>
          </a:prstGeom>
          <a:noFill/>
        </p:spPr>
        <p:txBody>
          <a:bodyPr wrap="square" rtlCol="0">
            <a:spAutoFit/>
          </a:bodyPr>
          <a:lstStyle/>
          <a:p>
            <a:endParaRPr lang="en-US" sz="1400" dirty="0">
              <a:latin typeface="Eras Demi ITC" panose="020B0805030504020804" pitchFamily="34" charset="0"/>
            </a:endParaRPr>
          </a:p>
          <a:p>
            <a:r>
              <a:rPr lang="en-US" sz="1600" dirty="0">
                <a:latin typeface="Eras Demi ITC" panose="020B0805030504020804" pitchFamily="34" charset="0"/>
              </a:rPr>
              <a:t>Phone: (860)709-5763</a:t>
            </a:r>
          </a:p>
          <a:p>
            <a:r>
              <a:rPr lang="en-US" sz="1600" dirty="0">
                <a:latin typeface="Eras Demi ITC" panose="020B0805030504020804" pitchFamily="34" charset="0"/>
              </a:rPr>
              <a:t>Email: PremiumTotsLLC@gmail.com </a:t>
            </a:r>
          </a:p>
          <a:p>
            <a:r>
              <a:rPr lang="en-US" sz="1600" dirty="0">
                <a:latin typeface="Eras Demi ITC" panose="020B0805030504020804" pitchFamily="34" charset="0"/>
              </a:rPr>
              <a:t>Instagram: </a:t>
            </a:r>
            <a:r>
              <a:rPr lang="en-US" sz="1600" dirty="0" err="1">
                <a:latin typeface="Eras Demi ITC" panose="020B0805030504020804" pitchFamily="34" charset="0"/>
              </a:rPr>
              <a:t>PremiumTotsLLC</a:t>
            </a:r>
            <a:endParaRPr lang="en-US" sz="1600" dirty="0">
              <a:latin typeface="Eras Demi ITC" panose="020B0805030504020804" pitchFamily="34" charset="0"/>
            </a:endParaRPr>
          </a:p>
          <a:p>
            <a:r>
              <a:rPr lang="en-US" sz="1600" dirty="0">
                <a:latin typeface="Eras Demi ITC" panose="020B0805030504020804" pitchFamily="34" charset="0"/>
              </a:rPr>
              <a:t>Pinterest: </a:t>
            </a:r>
            <a:r>
              <a:rPr lang="en-US" sz="1600" dirty="0" err="1">
                <a:latin typeface="Eras Demi ITC" panose="020B0805030504020804" pitchFamily="34" charset="0"/>
              </a:rPr>
              <a:t>PremiumTotsLLC</a:t>
            </a:r>
            <a:endParaRPr lang="en-US" sz="1600" dirty="0">
              <a:latin typeface="Eras Demi ITC" panose="020B0805030504020804" pitchFamily="34" charset="0"/>
            </a:endParaRPr>
          </a:p>
          <a:p>
            <a:r>
              <a:rPr lang="en-US" sz="1600" dirty="0">
                <a:latin typeface="Eras Demi ITC" panose="020B0805030504020804" pitchFamily="34" charset="0"/>
              </a:rPr>
              <a:t>Twitter: </a:t>
            </a:r>
            <a:r>
              <a:rPr lang="en-US" sz="1600" dirty="0" err="1">
                <a:latin typeface="Eras Demi ITC" panose="020B0805030504020804" pitchFamily="34" charset="0"/>
              </a:rPr>
              <a:t>PremiumTotsLLC</a:t>
            </a:r>
            <a:endParaRPr lang="en-US" sz="1600" dirty="0">
              <a:latin typeface="Eras Demi ITC" panose="020B0805030504020804" pitchFamily="34" charset="0"/>
            </a:endParaRPr>
          </a:p>
          <a:p>
            <a:endParaRPr lang="en-US" sz="1400" dirty="0">
              <a:latin typeface="Eras Demi ITC" panose="020B08050305040208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99">
            <a:extLst>
              <a:ext uri="{FF2B5EF4-FFF2-40B4-BE49-F238E27FC236}">
                <a16:creationId xmlns:a16="http://schemas.microsoft.com/office/drawing/2014/main" id="{0883F11E-ECB3-4046-A121-A45C6FF631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2" name="Rectangle 101">
            <a:extLst>
              <a:ext uri="{FF2B5EF4-FFF2-40B4-BE49-F238E27FC236}">
                <a16:creationId xmlns:a16="http://schemas.microsoft.com/office/drawing/2014/main" id="{7B28B346-1639-4F05-9EBC-808A9DC665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2059" y="723899"/>
            <a:ext cx="3757041"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103">
            <a:extLst>
              <a:ext uri="{FF2B5EF4-FFF2-40B4-BE49-F238E27FC236}">
                <a16:creationId xmlns:a16="http://schemas.microsoft.com/office/drawing/2014/main" id="{5CF77191-9839-40D9-B04E-85DF01BB02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289597"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105">
            <a:extLst>
              <a:ext uri="{FF2B5EF4-FFF2-40B4-BE49-F238E27FC236}">
                <a16:creationId xmlns:a16="http://schemas.microsoft.com/office/drawing/2014/main" id="{871D0F6C-C993-4E97-A103-9448E35FEEA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2059" y="453643"/>
            <a:ext cx="3757041"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107">
            <a:extLst>
              <a:ext uri="{FF2B5EF4-FFF2-40B4-BE49-F238E27FC236}">
                <a16:creationId xmlns:a16="http://schemas.microsoft.com/office/drawing/2014/main" id="{BF007B11-F4C3-4A9E-AAA8-D52C8C1AD9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93479" y="457200"/>
            <a:ext cx="2289599"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446450" y="1419225"/>
            <a:ext cx="3086938" cy="2085869"/>
          </a:xfrm>
        </p:spPr>
        <p:txBody>
          <a:bodyPr numCol="1">
            <a:normAutofit/>
          </a:bodyPr>
          <a:lstStyle/>
          <a:p>
            <a:pPr algn="ctr"/>
            <a:r>
              <a:rPr lang="en-US" sz="40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Premium Tots, LLC</a:t>
            </a:r>
          </a:p>
        </p:txBody>
      </p:sp>
      <p:sp>
        <p:nvSpPr>
          <p:cNvPr id="3" name="TextBox 2"/>
          <p:cNvSpPr txBox="1"/>
          <p:nvPr/>
        </p:nvSpPr>
        <p:spPr>
          <a:xfrm>
            <a:off x="5202359" y="5672436"/>
            <a:ext cx="3352800" cy="584775"/>
          </a:xfrm>
          <a:prstGeom prst="rect">
            <a:avLst/>
          </a:prstGeom>
          <a:noFill/>
        </p:spPr>
        <p:txBody>
          <a:bodyPr wrap="square" numCol="1" rtlCol="0">
            <a:spAutoFit/>
          </a:bodyPr>
          <a:lstStyle/>
          <a:p>
            <a:pPr algn="ctr"/>
            <a:r>
              <a:rPr lang="en-US" sz="3200" dirty="0">
                <a:latin typeface="Eras Demi ITC" panose="020B0805030504020804" pitchFamily="34" charset="0"/>
              </a:rPr>
              <a:t>Keely Matthews</a:t>
            </a:r>
          </a:p>
        </p:txBody>
      </p:sp>
      <p:pic>
        <p:nvPicPr>
          <p:cNvPr id="9" name="Picture 8" descr="E:\Marketing logo remake.jpg"/>
          <p:cNvPicPr/>
          <p:nvPr/>
        </p:nvPicPr>
        <p:blipFill rotWithShape="1">
          <a:blip r:embed="rId3" cstate="print">
            <a:extLst>
              <a:ext uri="{28A0092B-C50C-407E-A947-70E740481C1C}">
                <a14:useLocalDpi xmlns:a14="http://schemas.microsoft.com/office/drawing/2010/main" val="0"/>
              </a:ext>
            </a:extLst>
          </a:blip>
          <a:srcRect l="15526" t="21153" r="15243" b="22756"/>
          <a:stretch/>
        </p:blipFill>
        <p:spPr bwMode="auto">
          <a:xfrm>
            <a:off x="568345" y="2095394"/>
            <a:ext cx="4112304" cy="2819400"/>
          </a:xfrm>
          <a:prstGeom prst="rect">
            <a:avLst/>
          </a:prstGeom>
          <a:noFill/>
          <a:ln>
            <a:noFill/>
          </a:ln>
        </p:spPr>
      </p:pic>
    </p:spTree>
    <p:extLst>
      <p:ext uri="{BB962C8B-B14F-4D97-AF65-F5344CB8AC3E}">
        <p14:creationId xmlns:p14="http://schemas.microsoft.com/office/powerpoint/2010/main" val="308119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EC1D-99E9-404B-880A-C125223CFFBA}"/>
              </a:ext>
            </a:extLst>
          </p:cNvPr>
          <p:cNvSpPr>
            <a:spLocks noGrp="1"/>
          </p:cNvSpPr>
          <p:nvPr>
            <p:ph type="title"/>
          </p:nvPr>
        </p:nvSpPr>
        <p:spPr>
          <a:xfrm>
            <a:off x="581192" y="523681"/>
            <a:ext cx="7989752" cy="1083329"/>
          </a:xfrm>
        </p:spPr>
        <p:txBody>
          <a:bodyPr>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Problem</a:t>
            </a:r>
            <a:endParaRPr lang="en-US" sz="3600" dirty="0"/>
          </a:p>
        </p:txBody>
      </p:sp>
      <p:sp>
        <p:nvSpPr>
          <p:cNvPr id="3" name="Content Placeholder 2">
            <a:extLst>
              <a:ext uri="{FF2B5EF4-FFF2-40B4-BE49-F238E27FC236}">
                <a16:creationId xmlns:a16="http://schemas.microsoft.com/office/drawing/2014/main" id="{0F7DEDB2-E0F6-423B-BB86-09C86BF1F2A4}"/>
              </a:ext>
            </a:extLst>
          </p:cNvPr>
          <p:cNvSpPr>
            <a:spLocks noGrp="1"/>
          </p:cNvSpPr>
          <p:nvPr>
            <p:ph idx="1"/>
          </p:nvPr>
        </p:nvSpPr>
        <p:spPr/>
        <p:txBody>
          <a:bodyPr anchor="t">
            <a:normAutofit/>
          </a:bodyPr>
          <a:lstStyle/>
          <a:p>
            <a:pPr>
              <a:buFont typeface="Wingdings" panose="05000000000000000000" pitchFamily="2" charset="2"/>
              <a:buChar char="v"/>
            </a:pPr>
            <a:r>
              <a:rPr lang="en-US" sz="2000" dirty="0">
                <a:latin typeface="Eras Demi ITC" panose="020B0805030504020804" pitchFamily="34" charset="0"/>
              </a:rPr>
              <a:t>High priced items on the baby’s registry</a:t>
            </a:r>
          </a:p>
          <a:p>
            <a:pPr>
              <a:buFont typeface="Wingdings" panose="05000000000000000000" pitchFamily="2" charset="2"/>
              <a:buChar char="v"/>
            </a:pPr>
            <a:r>
              <a:rPr lang="en-US" sz="2000" dirty="0">
                <a:latin typeface="Eras Demi ITC" panose="020B0805030504020804" pitchFamily="34" charset="0"/>
              </a:rPr>
              <a:t>Last minute shopping</a:t>
            </a:r>
          </a:p>
          <a:p>
            <a:pPr>
              <a:buFont typeface="Wingdings" panose="05000000000000000000" pitchFamily="2" charset="2"/>
              <a:buChar char="v"/>
            </a:pPr>
            <a:r>
              <a:rPr lang="en-US" sz="2000" dirty="0">
                <a:latin typeface="Eras Demi ITC" panose="020B0805030504020804" pitchFamily="34" charset="0"/>
              </a:rPr>
              <a:t>New mothers aren’t provided true necessities</a:t>
            </a:r>
          </a:p>
          <a:p>
            <a:pPr>
              <a:buFont typeface="Wingdings" panose="05000000000000000000" pitchFamily="2" charset="2"/>
              <a:buChar char="v"/>
            </a:pPr>
            <a:endParaRPr lang="en-US" sz="2000" dirty="0">
              <a:latin typeface="Eras Demi ITC" panose="020B0805030504020804" pitchFamily="34" charset="0"/>
            </a:endParaRPr>
          </a:p>
        </p:txBody>
      </p:sp>
      <p:pic>
        <p:nvPicPr>
          <p:cNvPr id="4" name="Picture 3">
            <a:extLst>
              <a:ext uri="{FF2B5EF4-FFF2-40B4-BE49-F238E27FC236}">
                <a16:creationId xmlns:a16="http://schemas.microsoft.com/office/drawing/2014/main" id="{3B2F2FC2-3C8E-4954-B5D2-5ECAF62A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pic>
        <p:nvPicPr>
          <p:cNvPr id="5" name="Picture 4"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0" y="5943600"/>
            <a:ext cx="1542250" cy="914400"/>
          </a:xfrm>
          <a:prstGeom prst="rect">
            <a:avLst/>
          </a:prstGeom>
          <a:noFill/>
          <a:ln>
            <a:noFill/>
          </a:ln>
        </p:spPr>
      </p:pic>
    </p:spTree>
    <p:extLst>
      <p:ext uri="{BB962C8B-B14F-4D97-AF65-F5344CB8AC3E}">
        <p14:creationId xmlns:p14="http://schemas.microsoft.com/office/powerpoint/2010/main" val="327280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889"/>
            <a:ext cx="7989752" cy="1083329"/>
          </a:xfrm>
        </p:spPr>
        <p:txBody>
          <a:bodyPr>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Solution</a:t>
            </a:r>
            <a:endParaRPr lang="en-US" sz="3600" dirty="0">
              <a:latin typeface="Eras Demi ITC" panose="020B0805030504020804" pitchFamily="34" charset="0"/>
            </a:endParaRPr>
          </a:p>
        </p:txBody>
      </p:sp>
      <p:sp>
        <p:nvSpPr>
          <p:cNvPr id="3" name="Content Placeholder 2"/>
          <p:cNvSpPr>
            <a:spLocks noGrp="1"/>
          </p:cNvSpPr>
          <p:nvPr>
            <p:ph idx="1"/>
          </p:nvPr>
        </p:nvSpPr>
        <p:spPr/>
        <p:txBody>
          <a:bodyPr anchor="t"/>
          <a:lstStyle/>
          <a:p>
            <a:pPr>
              <a:buFont typeface="Wingdings" panose="05000000000000000000" pitchFamily="2" charset="2"/>
              <a:buChar char="v"/>
            </a:pPr>
            <a:r>
              <a:rPr lang="en-US" sz="2100" dirty="0">
                <a:latin typeface="Eras Demi ITC" panose="020B0805030504020804" pitchFamily="34" charset="0"/>
              </a:rPr>
              <a:t>Save money </a:t>
            </a:r>
          </a:p>
          <a:p>
            <a:pPr>
              <a:buFont typeface="Wingdings" panose="05000000000000000000" pitchFamily="2" charset="2"/>
              <a:buChar char="v"/>
            </a:pPr>
            <a:r>
              <a:rPr lang="en-US" sz="2100" dirty="0">
                <a:latin typeface="Eras Demi ITC" panose="020B0805030504020804" pitchFamily="34" charset="0"/>
              </a:rPr>
              <a:t>Convenience </a:t>
            </a:r>
          </a:p>
          <a:p>
            <a:pPr>
              <a:buFont typeface="Wingdings" panose="05000000000000000000" pitchFamily="2" charset="2"/>
              <a:buChar char="v"/>
            </a:pPr>
            <a:r>
              <a:rPr lang="en-US" sz="2100" dirty="0">
                <a:latin typeface="Eras Demi ITC" panose="020B0805030504020804" pitchFamily="34" charset="0"/>
              </a:rPr>
              <a:t>Satisfaction </a:t>
            </a:r>
          </a:p>
          <a:p>
            <a:pPr marL="0" indent="0">
              <a:buNone/>
            </a:pPr>
            <a:endParaRPr lang="en-US" dirty="0">
              <a:latin typeface="Georgia" panose="02040502050405020303" pitchFamily="18" charset="0"/>
            </a:endParaRPr>
          </a:p>
          <a:p>
            <a:pPr>
              <a:buFont typeface="Wingdings" panose="05000000000000000000" pitchFamily="2" charset="2"/>
              <a:buChar char="v"/>
            </a:pPr>
            <a:endParaRPr lang="en-US" dirty="0">
              <a:latin typeface="Georgia" panose="02040502050405020303" pitchFamily="18" charset="0"/>
            </a:endParaRPr>
          </a:p>
          <a:p>
            <a:pPr>
              <a:buFont typeface="Wingdings" panose="05000000000000000000" pitchFamily="2" charset="2"/>
              <a:buChar char="v"/>
            </a:pPr>
            <a:endParaRPr lang="en-US" dirty="0">
              <a:latin typeface="Georgia" panose="02040502050405020303" pitchFamily="18" charset="0"/>
            </a:endParaRPr>
          </a:p>
          <a:p>
            <a:pPr>
              <a:buFont typeface="Wingdings" panose="05000000000000000000" pitchFamily="2" charset="2"/>
              <a:buChar char="v"/>
            </a:pPr>
            <a:endParaRPr lang="en-US" dirty="0">
              <a:latin typeface="Georgia" panose="020405020504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9441"/>
            <a:ext cx="9144000" cy="948559"/>
          </a:xfrm>
          <a:prstGeom prst="rect">
            <a:avLst/>
          </a:prstGeom>
        </p:spPr>
      </p:pic>
      <p:pic>
        <p:nvPicPr>
          <p:cNvPr id="6" name="Picture 5"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0" y="5909441"/>
            <a:ext cx="1618450" cy="914400"/>
          </a:xfrm>
          <a:prstGeom prst="rect">
            <a:avLst/>
          </a:prstGeom>
          <a:noFill/>
          <a:ln>
            <a:noFill/>
          </a:ln>
        </p:spPr>
      </p:pic>
    </p:spTree>
    <p:extLst>
      <p:ext uri="{BB962C8B-B14F-4D97-AF65-F5344CB8AC3E}">
        <p14:creationId xmlns:p14="http://schemas.microsoft.com/office/powerpoint/2010/main" val="305634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351" y="762000"/>
            <a:ext cx="7989752" cy="870377"/>
          </a:xfrm>
        </p:spPr>
        <p:txBody>
          <a:bodyPr>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Description of Product</a:t>
            </a:r>
            <a:endParaRPr lang="en-US" sz="3600" dirty="0">
              <a:latin typeface="Eras Demi ITC" panose="020B0805030504020804" pitchFamily="34" charset="0"/>
            </a:endParaRPr>
          </a:p>
        </p:txBody>
      </p:sp>
      <p:sp>
        <p:nvSpPr>
          <p:cNvPr id="3" name="Content Placeholder 2"/>
          <p:cNvSpPr>
            <a:spLocks noGrp="1"/>
          </p:cNvSpPr>
          <p:nvPr>
            <p:ph idx="1"/>
          </p:nvPr>
        </p:nvSpPr>
        <p:spPr/>
        <p:txBody>
          <a:bodyPr anchor="t"/>
          <a:lstStyle/>
          <a:p>
            <a:pPr>
              <a:buFont typeface="Wingdings" panose="05000000000000000000" pitchFamily="2" charset="2"/>
              <a:buChar char="v"/>
            </a:pPr>
            <a:r>
              <a:rPr lang="en-US" sz="2000" dirty="0">
                <a:latin typeface="Eras Demi ITC" panose="020B0805030504020804" pitchFamily="34" charset="0"/>
              </a:rPr>
              <a:t>Fits every need of a newborn/ mothers to be/ fathers to be </a:t>
            </a:r>
          </a:p>
          <a:p>
            <a:pPr>
              <a:buFont typeface="Wingdings" panose="05000000000000000000" pitchFamily="2" charset="2"/>
              <a:buChar char="v"/>
            </a:pPr>
            <a:r>
              <a:rPr lang="en-US" sz="2000" dirty="0">
                <a:latin typeface="Eras Demi ITC" panose="020B0805030504020804" pitchFamily="34" charset="0"/>
              </a:rPr>
              <a:t>Standard items plus personal customization </a:t>
            </a:r>
          </a:p>
          <a:p>
            <a:pPr>
              <a:buFont typeface="Wingdings" panose="05000000000000000000" pitchFamily="2" charset="2"/>
              <a:buChar char="v"/>
            </a:pPr>
            <a:r>
              <a:rPr lang="en-US" sz="2000" dirty="0">
                <a:latin typeface="Eras Demi ITC" panose="020B0805030504020804" pitchFamily="34" charset="0"/>
              </a:rPr>
              <a:t>Tracking number </a:t>
            </a:r>
          </a:p>
          <a:p>
            <a:pPr>
              <a:buFont typeface="Wingdings" panose="05000000000000000000" pitchFamily="2" charset="2"/>
              <a:buChar char="v"/>
            </a:pPr>
            <a:r>
              <a:rPr lang="en-US" sz="2000" dirty="0">
                <a:latin typeface="Eras Demi ITC" panose="020B0805030504020804" pitchFamily="34" charset="0"/>
              </a:rPr>
              <a:t>Adjustable shipping date</a:t>
            </a:r>
          </a:p>
          <a:p>
            <a:pPr>
              <a:buFont typeface="Wingdings" panose="05000000000000000000" pitchFamily="2" charset="2"/>
              <a:buChar char="v"/>
            </a:pPr>
            <a:r>
              <a:rPr lang="en-US" sz="2000" dirty="0">
                <a:latin typeface="Eras Demi ITC" panose="020B0805030504020804" pitchFamily="34" charset="0"/>
              </a:rPr>
              <a:t>Cancellations</a:t>
            </a:r>
          </a:p>
          <a:p>
            <a:pPr>
              <a:buFont typeface="Wingdings" panose="05000000000000000000" pitchFamily="2" charset="2"/>
              <a:buChar char="v"/>
            </a:pPr>
            <a:endParaRPr lang="en-US" dirty="0">
              <a:latin typeface="Eras Demi ITC" panose="020B0805030504020804" pitchFamily="34" charset="0"/>
            </a:endParaRPr>
          </a:p>
          <a:p>
            <a:pPr>
              <a:buFont typeface="Wingdings" panose="05000000000000000000" pitchFamily="2" charset="2"/>
              <a:buChar char="v"/>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5" name="Picture 4"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14654" y="5943600"/>
            <a:ext cx="1618450" cy="914400"/>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6882" y="4495800"/>
            <a:ext cx="1680766" cy="168076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2330" y="4840883"/>
            <a:ext cx="1676400" cy="1676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6090" y="2986102"/>
            <a:ext cx="1589576" cy="158957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9892" y="3473008"/>
            <a:ext cx="1666477" cy="166647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4799" y="4575678"/>
            <a:ext cx="1344301" cy="1563141"/>
          </a:xfrm>
          <a:prstGeom prst="rect">
            <a:avLst/>
          </a:prstGeom>
        </p:spPr>
      </p:pic>
    </p:spTree>
    <p:extLst>
      <p:ext uri="{BB962C8B-B14F-4D97-AF65-F5344CB8AC3E}">
        <p14:creationId xmlns:p14="http://schemas.microsoft.com/office/powerpoint/2010/main" val="83163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67F7-2E05-4A8F-ADDD-C18EA6B1A5F1}"/>
              </a:ext>
            </a:extLst>
          </p:cNvPr>
          <p:cNvSpPr>
            <a:spLocks noGrp="1"/>
          </p:cNvSpPr>
          <p:nvPr>
            <p:ph type="title"/>
          </p:nvPr>
        </p:nvSpPr>
        <p:spPr/>
        <p:txBody>
          <a:bodyPr>
            <a:normAutofit/>
          </a:bodyPr>
          <a:lstStyle/>
          <a:p>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	   Mission				  Social Impact </a:t>
            </a:r>
          </a:p>
        </p:txBody>
      </p:sp>
      <p:sp>
        <p:nvSpPr>
          <p:cNvPr id="3" name="Content Placeholder 2">
            <a:extLst>
              <a:ext uri="{FF2B5EF4-FFF2-40B4-BE49-F238E27FC236}">
                <a16:creationId xmlns:a16="http://schemas.microsoft.com/office/drawing/2014/main" id="{0BF90057-45E4-442D-8521-999B5B4B0652}"/>
              </a:ext>
            </a:extLst>
          </p:cNvPr>
          <p:cNvSpPr>
            <a:spLocks noGrp="1"/>
          </p:cNvSpPr>
          <p:nvPr>
            <p:ph sz="half" idx="1"/>
          </p:nvPr>
        </p:nvSpPr>
        <p:spPr/>
        <p:txBody>
          <a:bodyPr anchor="t">
            <a:normAutofit/>
          </a:bodyPr>
          <a:lstStyle/>
          <a:p>
            <a:pPr>
              <a:buFont typeface="Wingdings" panose="05000000000000000000" pitchFamily="2" charset="2"/>
              <a:buChar char="v"/>
            </a:pPr>
            <a:r>
              <a:rPr lang="en-US" sz="2000" dirty="0">
                <a:latin typeface="Eras Demi ITC" panose="020B0805030504020804" pitchFamily="34" charset="0"/>
              </a:rPr>
              <a:t>Premium Tots' goal is to meet our customers’ approval and needs. We ensure our customers have personalized gift baskets that suits their taste. </a:t>
            </a:r>
          </a:p>
        </p:txBody>
      </p:sp>
      <p:sp>
        <p:nvSpPr>
          <p:cNvPr id="4" name="Content Placeholder 3">
            <a:extLst>
              <a:ext uri="{FF2B5EF4-FFF2-40B4-BE49-F238E27FC236}">
                <a16:creationId xmlns:a16="http://schemas.microsoft.com/office/drawing/2014/main" id="{9CEE1462-E96F-42C2-A690-511A0DDFA2E1}"/>
              </a:ext>
            </a:extLst>
          </p:cNvPr>
          <p:cNvSpPr>
            <a:spLocks noGrp="1"/>
          </p:cNvSpPr>
          <p:nvPr>
            <p:ph sz="half" idx="2"/>
          </p:nvPr>
        </p:nvSpPr>
        <p:spPr/>
        <p:txBody>
          <a:bodyPr anchor="t">
            <a:normAutofit/>
          </a:bodyPr>
          <a:lstStyle/>
          <a:p>
            <a:pPr>
              <a:buFont typeface="Wingdings" panose="05000000000000000000" pitchFamily="2" charset="2"/>
              <a:buChar char="v"/>
            </a:pPr>
            <a:r>
              <a:rPr lang="en-US" sz="2000" dirty="0">
                <a:latin typeface="Eras Demi ITC" panose="020B0805030504020804" pitchFamily="34" charset="0"/>
              </a:rPr>
              <a:t>Use environmentally friendly packaging </a:t>
            </a:r>
          </a:p>
        </p:txBody>
      </p:sp>
      <p:pic>
        <p:nvPicPr>
          <p:cNvPr id="5" name="Picture 4">
            <a:extLst>
              <a:ext uri="{FF2B5EF4-FFF2-40B4-BE49-F238E27FC236}">
                <a16:creationId xmlns:a16="http://schemas.microsoft.com/office/drawing/2014/main" id="{32DC260B-260E-4855-BCC7-75281F9F5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6" name="Picture 5"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76200" y="5943600"/>
            <a:ext cx="1618450" cy="914400"/>
          </a:xfrm>
          <a:prstGeom prst="rect">
            <a:avLst/>
          </a:prstGeom>
          <a:noFill/>
          <a:ln>
            <a:noFill/>
          </a:ln>
        </p:spPr>
      </p:pic>
      <p:pic>
        <p:nvPicPr>
          <p:cNvPr id="7" name="Picture 6">
            <a:extLst>
              <a:ext uri="{FF2B5EF4-FFF2-40B4-BE49-F238E27FC236}">
                <a16:creationId xmlns:a16="http://schemas.microsoft.com/office/drawing/2014/main" id="{291C401A-FE44-4DB9-B57B-4D5B6A18848E}"/>
              </a:ext>
            </a:extLst>
          </p:cNvPr>
          <p:cNvPicPr>
            <a:picLocks noChangeAspect="1"/>
          </p:cNvPicPr>
          <p:nvPr/>
        </p:nvPicPr>
        <p:blipFill>
          <a:blip r:embed="rId5"/>
          <a:stretch>
            <a:fillRect/>
          </a:stretch>
        </p:blipFill>
        <p:spPr>
          <a:xfrm>
            <a:off x="5105400" y="3021859"/>
            <a:ext cx="2819400" cy="1762125"/>
          </a:xfrm>
          <a:prstGeom prst="rect">
            <a:avLst/>
          </a:prstGeom>
        </p:spPr>
      </p:pic>
    </p:spTree>
    <p:extLst>
      <p:ext uri="{BB962C8B-B14F-4D97-AF65-F5344CB8AC3E}">
        <p14:creationId xmlns:p14="http://schemas.microsoft.com/office/powerpoint/2010/main" val="176790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681448" y="258340"/>
            <a:ext cx="8229600" cy="1143000"/>
          </a:xfrm>
        </p:spPr>
        <p:txBody>
          <a:bodyPr numCol="1">
            <a:normAutofit/>
          </a:bodyPr>
          <a:lstStyle/>
          <a:p>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Business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10307611"/>
              </p:ext>
            </p:extLst>
          </p:nvPr>
        </p:nvGraphicFramePr>
        <p:xfrm>
          <a:off x="5105400" y="888121"/>
          <a:ext cx="3733802" cy="5207879"/>
        </p:xfrm>
        <a:graphic>
          <a:graphicData uri="http://schemas.openxmlformats.org/drawingml/2006/table">
            <a:tbl>
              <a:tblPr firstRow="1" bandRow="1">
                <a:tableStyleId>{073A0DAA-6AF3-43AB-8588-CEC1D06C72B9}</a:tableStyleId>
              </a:tblPr>
              <a:tblGrid>
                <a:gridCol w="1866901">
                  <a:extLst>
                    <a:ext uri="{9D8B030D-6E8A-4147-A177-3AD203B41FA5}">
                      <a16:colId xmlns:a16="http://schemas.microsoft.com/office/drawing/2014/main" val="20000"/>
                    </a:ext>
                  </a:extLst>
                </a:gridCol>
                <a:gridCol w="1866901">
                  <a:extLst>
                    <a:ext uri="{9D8B030D-6E8A-4147-A177-3AD203B41FA5}">
                      <a16:colId xmlns:a16="http://schemas.microsoft.com/office/drawing/2014/main" val="20001"/>
                    </a:ext>
                  </a:extLst>
                </a:gridCol>
              </a:tblGrid>
              <a:tr h="447133">
                <a:tc gridSpan="2">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400" dirty="0"/>
                        <a:t>Description</a:t>
                      </a:r>
                      <a:r>
                        <a:rPr lang="en-US" sz="1400" baseline="0" dirty="0"/>
                        <a:t> of Expenses</a:t>
                      </a:r>
                      <a:endParaRPr lang="en-US" sz="1400" b="1" dirty="0">
                        <a:latin typeface="Arial" charset="0"/>
                      </a:endParaRPr>
                    </a:p>
                  </a:txBody>
                  <a:tcPr anchor="ctr"/>
                </a:tc>
                <a:tc hMerge="1">
                  <a:txBody>
                    <a:bodyPr/>
                    <a:lstStyle/>
                    <a:p>
                      <a:pPr algn="ctr"/>
                      <a:endParaRPr lang="en-US" sz="1600" b="1" dirty="0"/>
                    </a:p>
                  </a:txBody>
                  <a:tcPr/>
                </a:tc>
                <a:extLst>
                  <a:ext uri="{0D108BD9-81ED-4DB2-BD59-A6C34878D82A}">
                    <a16:rowId xmlns:a16="http://schemas.microsoft.com/office/drawing/2014/main" val="10000"/>
                  </a:ext>
                </a:extLst>
              </a:tr>
              <a:tr h="593813">
                <a:tc>
                  <a:txBody>
                    <a:bodyPr/>
                    <a:lstStyle/>
                    <a:p>
                      <a:pPr algn="ctr"/>
                      <a:r>
                        <a:rPr lang="en-US" sz="1400" dirty="0">
                          <a:latin typeface="Eras Demi ITC" panose="020B0805030504020804" pitchFamily="34" charset="0"/>
                        </a:rPr>
                        <a:t>Variable Material Expenses</a:t>
                      </a:r>
                      <a:endParaRPr lang="en-US" sz="1400" b="1"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Total:  $8.30</a:t>
                      </a:r>
                      <a:endParaRPr lang="en-US" sz="1400" b="1" dirty="0">
                        <a:latin typeface="Eras Demi ITC" panose="020B0805030504020804" pitchFamily="34" charset="0"/>
                      </a:endParaRPr>
                    </a:p>
                  </a:txBody>
                  <a:tcPr/>
                </a:tc>
                <a:extLst>
                  <a:ext uri="{0D108BD9-81ED-4DB2-BD59-A6C34878D82A}">
                    <a16:rowId xmlns:a16="http://schemas.microsoft.com/office/drawing/2014/main" val="10001"/>
                  </a:ext>
                </a:extLst>
              </a:tr>
              <a:tr h="341587">
                <a:tc>
                  <a:txBody>
                    <a:bodyPr/>
                    <a:lstStyle/>
                    <a:p>
                      <a:pPr algn="ctr"/>
                      <a:r>
                        <a:rPr lang="en-US" sz="1400" dirty="0">
                          <a:latin typeface="Eras Demi ITC" panose="020B0805030504020804" pitchFamily="34" charset="0"/>
                        </a:rPr>
                        <a:t>Item</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a:t>
                      </a:r>
                      <a:endParaRPr lang="en-US" sz="1400" b="0" dirty="0">
                        <a:latin typeface="Eras Demi ITC" panose="020B0805030504020804" pitchFamily="34" charset="0"/>
                      </a:endParaRPr>
                    </a:p>
                  </a:txBody>
                  <a:tcPr/>
                </a:tc>
                <a:extLst>
                  <a:ext uri="{0D108BD9-81ED-4DB2-BD59-A6C34878D82A}">
                    <a16:rowId xmlns:a16="http://schemas.microsoft.com/office/drawing/2014/main" val="10002"/>
                  </a:ext>
                </a:extLst>
              </a:tr>
              <a:tr h="341587">
                <a:tc>
                  <a:txBody>
                    <a:bodyPr/>
                    <a:lstStyle/>
                    <a:p>
                      <a:pPr algn="ctr"/>
                      <a:r>
                        <a:rPr lang="en-US" sz="1400" dirty="0">
                          <a:latin typeface="Eras Demi ITC" panose="020B0805030504020804" pitchFamily="34" charset="0"/>
                        </a:rPr>
                        <a:t>Shipping boxes</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$0.012</a:t>
                      </a:r>
                      <a:endParaRPr lang="en-US" sz="1400" b="0" dirty="0">
                        <a:latin typeface="Eras Demi ITC" panose="020B0805030504020804" pitchFamily="34" charset="0"/>
                      </a:endParaRPr>
                    </a:p>
                  </a:txBody>
                  <a:tcPr/>
                </a:tc>
                <a:extLst>
                  <a:ext uri="{0D108BD9-81ED-4DB2-BD59-A6C34878D82A}">
                    <a16:rowId xmlns:a16="http://schemas.microsoft.com/office/drawing/2014/main" val="10003"/>
                  </a:ext>
                </a:extLst>
              </a:tr>
              <a:tr h="341587">
                <a:tc>
                  <a:txBody>
                    <a:bodyPr/>
                    <a:lstStyle/>
                    <a:p>
                      <a:pPr algn="ctr"/>
                      <a:r>
                        <a:rPr lang="en-US" sz="1400" dirty="0">
                          <a:latin typeface="Eras Demi ITC" panose="020B0805030504020804" pitchFamily="34" charset="0"/>
                        </a:rPr>
                        <a:t>Bamboo basket</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$1.60</a:t>
                      </a:r>
                      <a:endParaRPr lang="en-US" sz="1400" b="0" dirty="0">
                        <a:latin typeface="Eras Demi ITC" panose="020B0805030504020804" pitchFamily="34" charset="0"/>
                      </a:endParaRPr>
                    </a:p>
                  </a:txBody>
                  <a:tcPr/>
                </a:tc>
                <a:extLst>
                  <a:ext uri="{0D108BD9-81ED-4DB2-BD59-A6C34878D82A}">
                    <a16:rowId xmlns:a16="http://schemas.microsoft.com/office/drawing/2014/main" val="10004"/>
                  </a:ext>
                </a:extLst>
              </a:tr>
              <a:tr h="341587">
                <a:tc>
                  <a:txBody>
                    <a:bodyPr/>
                    <a:lstStyle/>
                    <a:p>
                      <a:pPr algn="ctr"/>
                      <a:r>
                        <a:rPr lang="en-US" sz="1400" dirty="0">
                          <a:latin typeface="Eras Demi ITC" panose="020B0805030504020804" pitchFamily="34" charset="0"/>
                        </a:rPr>
                        <a:t>Bubble wrap</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$0.35</a:t>
                      </a:r>
                      <a:endParaRPr lang="en-US" sz="1400" b="0" dirty="0">
                        <a:latin typeface="Eras Demi ITC" panose="020B0805030504020804" pitchFamily="34" charset="0"/>
                      </a:endParaRPr>
                    </a:p>
                  </a:txBody>
                  <a:tcPr/>
                </a:tc>
                <a:extLst>
                  <a:ext uri="{0D108BD9-81ED-4DB2-BD59-A6C34878D82A}">
                    <a16:rowId xmlns:a16="http://schemas.microsoft.com/office/drawing/2014/main" val="10005"/>
                  </a:ext>
                </a:extLst>
              </a:tr>
              <a:tr h="409476">
                <a:tc>
                  <a:txBody>
                    <a:bodyPr/>
                    <a:lstStyle/>
                    <a:p>
                      <a:pPr algn="ctr"/>
                      <a:r>
                        <a:rPr lang="en-US" sz="1400" dirty="0">
                          <a:latin typeface="Eras Demi ITC" panose="020B0805030504020804" pitchFamily="34" charset="0"/>
                        </a:rPr>
                        <a:t>Items in the basket</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$6.34</a:t>
                      </a:r>
                      <a:endParaRPr lang="en-US" sz="1400" b="0" dirty="0">
                        <a:latin typeface="Eras Demi ITC" panose="020B0805030504020804" pitchFamily="34" charset="0"/>
                      </a:endParaRPr>
                    </a:p>
                  </a:txBody>
                  <a:tcPr/>
                </a:tc>
                <a:extLst>
                  <a:ext uri="{0D108BD9-81ED-4DB2-BD59-A6C34878D82A}">
                    <a16:rowId xmlns:a16="http://schemas.microsoft.com/office/drawing/2014/main" val="10006"/>
                  </a:ext>
                </a:extLst>
              </a:tr>
              <a:tr h="341587">
                <a:tc>
                  <a:txBody>
                    <a:bodyPr/>
                    <a:lstStyle/>
                    <a:p>
                      <a:pPr algn="ctr"/>
                      <a:endParaRPr lang="en-US" sz="1400" b="1" dirty="0">
                        <a:latin typeface="Eras Demi ITC" panose="020B0805030504020804" pitchFamily="34" charset="0"/>
                      </a:endParaRPr>
                    </a:p>
                  </a:txBody>
                  <a:tcPr/>
                </a:tc>
                <a:tc>
                  <a:txBody>
                    <a:bodyPr/>
                    <a:lstStyle/>
                    <a:p>
                      <a:pPr algn="ctr"/>
                      <a:endParaRPr lang="en-US" sz="1400" b="1" dirty="0">
                        <a:latin typeface="Eras Demi ITC" panose="020B0805030504020804" pitchFamily="34" charset="0"/>
                      </a:endParaRPr>
                    </a:p>
                  </a:txBody>
                  <a:tcPr/>
                </a:tc>
                <a:extLst>
                  <a:ext uri="{0D108BD9-81ED-4DB2-BD59-A6C34878D82A}">
                    <a16:rowId xmlns:a16="http://schemas.microsoft.com/office/drawing/2014/main" val="3232377380"/>
                  </a:ext>
                </a:extLst>
              </a:tr>
              <a:tr h="341587">
                <a:tc>
                  <a:txBody>
                    <a:bodyPr/>
                    <a:lstStyle/>
                    <a:p>
                      <a:pPr algn="ctr"/>
                      <a:r>
                        <a:rPr lang="en-US" sz="1400" dirty="0">
                          <a:latin typeface="Eras Demi ITC" panose="020B0805030504020804" pitchFamily="34" charset="0"/>
                        </a:rPr>
                        <a:t>Fixed Expenses</a:t>
                      </a:r>
                      <a:endParaRPr lang="en-US" sz="1400" b="1"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Total: $514.00</a:t>
                      </a:r>
                      <a:endParaRPr lang="en-US" sz="1400" b="1" dirty="0">
                        <a:latin typeface="Eras Demi ITC" panose="020B0805030504020804" pitchFamily="34" charset="0"/>
                      </a:endParaRPr>
                    </a:p>
                  </a:txBody>
                  <a:tcPr/>
                </a:tc>
                <a:extLst>
                  <a:ext uri="{0D108BD9-81ED-4DB2-BD59-A6C34878D82A}">
                    <a16:rowId xmlns:a16="http://schemas.microsoft.com/office/drawing/2014/main" val="10007"/>
                  </a:ext>
                </a:extLst>
              </a:tr>
              <a:tr h="341587">
                <a:tc>
                  <a:txBody>
                    <a:bodyPr/>
                    <a:lstStyle/>
                    <a:p>
                      <a:pPr algn="ctr"/>
                      <a:r>
                        <a:rPr lang="en-US" sz="1400" dirty="0">
                          <a:latin typeface="Eras Demi ITC" panose="020B0805030504020804" pitchFamily="34" charset="0"/>
                        </a:rPr>
                        <a:t>Item</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a:t>
                      </a:r>
                      <a:endParaRPr lang="en-US" sz="1400" b="0" dirty="0">
                        <a:latin typeface="Eras Demi ITC" panose="020B0805030504020804" pitchFamily="34" charset="0"/>
                      </a:endParaRPr>
                    </a:p>
                  </a:txBody>
                  <a:tcPr/>
                </a:tc>
                <a:extLst>
                  <a:ext uri="{0D108BD9-81ED-4DB2-BD59-A6C34878D82A}">
                    <a16:rowId xmlns:a16="http://schemas.microsoft.com/office/drawing/2014/main" val="10008"/>
                  </a:ext>
                </a:extLst>
              </a:tr>
              <a:tr h="341587">
                <a:tc>
                  <a:txBody>
                    <a:bodyPr/>
                    <a:lstStyle/>
                    <a:p>
                      <a:pPr algn="ctr"/>
                      <a:r>
                        <a:rPr lang="en-US" sz="1400" dirty="0">
                          <a:latin typeface="Eras Demi ITC" panose="020B0805030504020804" pitchFamily="34" charset="0"/>
                        </a:rPr>
                        <a:t>Rent/</a:t>
                      </a:r>
                      <a:r>
                        <a:rPr lang="en-US" sz="1400" baseline="0" dirty="0">
                          <a:latin typeface="Eras Demi ITC" panose="020B0805030504020804" pitchFamily="34" charset="0"/>
                        </a:rPr>
                        <a:t> Utilities</a:t>
                      </a:r>
                      <a:endParaRPr lang="en-US" sz="1400" b="0" dirty="0">
                        <a:latin typeface="Eras Demi ITC" panose="020B0805030504020804" pitchFamily="34" charset="0"/>
                      </a:endParaRPr>
                    </a:p>
                  </a:txBody>
                  <a:tcPr/>
                </a:tc>
                <a:tc>
                  <a:txBody>
                    <a:bodyPr/>
                    <a:lstStyle/>
                    <a:p>
                      <a:pPr algn="ctr"/>
                      <a:r>
                        <a:rPr lang="en-US" sz="1400" b="0" dirty="0">
                          <a:latin typeface="Eras Demi ITC" panose="020B0805030504020804" pitchFamily="34" charset="0"/>
                        </a:rPr>
                        <a:t>$100.00</a:t>
                      </a:r>
                    </a:p>
                  </a:txBody>
                  <a:tcPr/>
                </a:tc>
                <a:extLst>
                  <a:ext uri="{0D108BD9-81ED-4DB2-BD59-A6C34878D82A}">
                    <a16:rowId xmlns:a16="http://schemas.microsoft.com/office/drawing/2014/main" val="10009"/>
                  </a:ext>
                </a:extLst>
              </a:tr>
              <a:tr h="341587">
                <a:tc>
                  <a:txBody>
                    <a:bodyPr/>
                    <a:lstStyle/>
                    <a:p>
                      <a:pPr algn="ctr"/>
                      <a:r>
                        <a:rPr lang="en-US" sz="1400" dirty="0">
                          <a:latin typeface="Eras Demi ITC" panose="020B0805030504020804" pitchFamily="34" charset="0"/>
                        </a:rPr>
                        <a:t>Salary</a:t>
                      </a:r>
                      <a:endParaRPr lang="en-US" sz="1400" b="0" dirty="0">
                        <a:latin typeface="Eras Demi ITC" panose="020B0805030504020804" pitchFamily="34" charset="0"/>
                      </a:endParaRPr>
                    </a:p>
                  </a:txBody>
                  <a:tcPr/>
                </a:tc>
                <a:tc>
                  <a:txBody>
                    <a:bodyPr/>
                    <a:lstStyle/>
                    <a:p>
                      <a:pPr algn="ctr"/>
                      <a:r>
                        <a:rPr lang="en-US" sz="1400" b="0" dirty="0">
                          <a:latin typeface="Eras Demi ITC" panose="020B0805030504020804" pitchFamily="34" charset="0"/>
                        </a:rPr>
                        <a:t>$300.00</a:t>
                      </a:r>
                    </a:p>
                  </a:txBody>
                  <a:tcPr/>
                </a:tc>
                <a:extLst>
                  <a:ext uri="{0D108BD9-81ED-4DB2-BD59-A6C34878D82A}">
                    <a16:rowId xmlns:a16="http://schemas.microsoft.com/office/drawing/2014/main" val="10010"/>
                  </a:ext>
                </a:extLst>
              </a:tr>
              <a:tr h="341587">
                <a:tc>
                  <a:txBody>
                    <a:bodyPr/>
                    <a:lstStyle/>
                    <a:p>
                      <a:pPr algn="ctr"/>
                      <a:r>
                        <a:rPr lang="en-US" sz="1400" dirty="0">
                          <a:latin typeface="Eras Demi ITC" panose="020B0805030504020804" pitchFamily="34" charset="0"/>
                        </a:rPr>
                        <a:t>Advertising</a:t>
                      </a:r>
                      <a:endParaRPr lang="en-US" sz="1400" b="0" dirty="0">
                        <a:latin typeface="Eras Demi ITC" panose="020B0805030504020804" pitchFamily="34" charset="0"/>
                      </a:endParaRPr>
                    </a:p>
                  </a:txBody>
                  <a:tcPr/>
                </a:tc>
                <a:tc>
                  <a:txBody>
                    <a:bodyPr/>
                    <a:lstStyle/>
                    <a:p>
                      <a:pPr algn="ctr"/>
                      <a:r>
                        <a:rPr lang="en-US" sz="1400" dirty="0">
                          <a:latin typeface="Eras Demi ITC" panose="020B0805030504020804" pitchFamily="34" charset="0"/>
                        </a:rPr>
                        <a:t>$100.00</a:t>
                      </a:r>
                      <a:endParaRPr lang="en-US" sz="1400" b="0" dirty="0">
                        <a:latin typeface="Eras Demi ITC" panose="020B0805030504020804" pitchFamily="34" charset="0"/>
                      </a:endParaRPr>
                    </a:p>
                  </a:txBody>
                  <a:tcPr/>
                </a:tc>
                <a:extLst>
                  <a:ext uri="{0D108BD9-81ED-4DB2-BD59-A6C34878D82A}">
                    <a16:rowId xmlns:a16="http://schemas.microsoft.com/office/drawing/2014/main" val="10011"/>
                  </a:ext>
                </a:extLst>
              </a:tr>
              <a:tr h="341587">
                <a:tc>
                  <a:txBody>
                    <a:bodyPr/>
                    <a:lstStyle/>
                    <a:p>
                      <a:pPr algn="ctr"/>
                      <a:r>
                        <a:rPr lang="en-US" sz="1400" dirty="0">
                          <a:latin typeface="Eras Demi ITC" panose="020B0805030504020804" pitchFamily="34" charset="0"/>
                        </a:rPr>
                        <a:t>Depreciation</a:t>
                      </a:r>
                      <a:endParaRPr lang="en-US" sz="1400" b="0" dirty="0">
                        <a:latin typeface="Eras Demi ITC" panose="020B0805030504020804" pitchFamily="34" charset="0"/>
                      </a:endParaRPr>
                    </a:p>
                  </a:txBody>
                  <a:tcPr/>
                </a:tc>
                <a:tc>
                  <a:txBody>
                    <a:bodyPr/>
                    <a:lstStyle/>
                    <a:p>
                      <a:pPr algn="ctr"/>
                      <a:r>
                        <a:rPr lang="en-US" sz="1400" b="0" dirty="0">
                          <a:latin typeface="Eras Demi ITC" panose="020B0805030504020804" pitchFamily="34" charset="0"/>
                        </a:rPr>
                        <a:t>$14.50</a:t>
                      </a:r>
                    </a:p>
                  </a:txBody>
                  <a:tcPr/>
                </a:tc>
                <a:extLst>
                  <a:ext uri="{0D108BD9-81ED-4DB2-BD59-A6C34878D82A}">
                    <a16:rowId xmlns:a16="http://schemas.microsoft.com/office/drawing/2014/main" val="10012"/>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1684899851"/>
              </p:ext>
            </p:extLst>
          </p:nvPr>
        </p:nvGraphicFramePr>
        <p:xfrm>
          <a:off x="304800" y="2430479"/>
          <a:ext cx="4572000" cy="2172944"/>
        </p:xfrm>
        <a:graphic>
          <a:graphicData uri="http://schemas.openxmlformats.org/drawingml/2006/table">
            <a:tb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4320">
                <a:tc gridSpan="3">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Economics</a:t>
                      </a:r>
                      <a:r>
                        <a:rPr lang="en-US" sz="1400" b="1" baseline="0" dirty="0">
                          <a:solidFill>
                            <a:schemeClr val="bg1"/>
                          </a:solidFill>
                          <a:latin typeface="Arial" charset="0"/>
                          <a:ea typeface="Arial" charset="0"/>
                          <a:cs typeface="Arial" charset="0"/>
                        </a:rPr>
                        <a:t> of One Unit</a:t>
                      </a:r>
                      <a:endParaRPr lang="en-US" sz="1400" b="1" dirty="0">
                        <a:solidFill>
                          <a:schemeClr val="bg1"/>
                        </a:solidFill>
                        <a:latin typeface="Arial" charset="0"/>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81318">
                <a:tc>
                  <a:txBody>
                    <a:bodyPr/>
                    <a:lstStyle/>
                    <a:p>
                      <a:pPr marL="0" marR="0">
                        <a:spcBef>
                          <a:spcPts val="0"/>
                        </a:spcBef>
                        <a:spcAft>
                          <a:spcPts val="0"/>
                        </a:spcAft>
                      </a:pPr>
                      <a:r>
                        <a:rPr lang="en-US" sz="1400" b="1" dirty="0">
                          <a:latin typeface="Arial" charset="0"/>
                          <a:ea typeface="Arial" charset="0"/>
                          <a:cs typeface="Arial" charset="0"/>
                        </a:rPr>
                        <a:t>Selling Price</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sz="1400" b="0" dirty="0">
                          <a:latin typeface="Eras Demi ITC" panose="020B0805030504020804" pitchFamily="34" charset="0"/>
                        </a:rPr>
                        <a:t>$3</a:t>
                      </a:r>
                      <a:r>
                        <a:rPr lang="en-US" sz="1400" b="0" dirty="0">
                          <a:latin typeface="Eras Demi ITC" panose="020B0805030504020804" pitchFamily="34" charset="0"/>
                        </a:rPr>
                        <a:t>7</a:t>
                      </a:r>
                      <a:r>
                        <a:rPr sz="1400" b="0" dirty="0">
                          <a:latin typeface="Eras Demi ITC" panose="020B0805030504020804" pitchFamily="34" charset="0"/>
                        </a:rPr>
                        <a:t>.</a:t>
                      </a:r>
                      <a:r>
                        <a:rPr lang="en-US" sz="1400" b="0" dirty="0">
                          <a:latin typeface="Eras Demi ITC" panose="020B0805030504020804" pitchFamily="34" charset="0"/>
                        </a:rPr>
                        <a:t>00</a:t>
                      </a:r>
                      <a:r>
                        <a:rPr sz="1400" b="0" dirty="0">
                          <a:latin typeface="Eras Demi ITC" panose="020B0805030504020804" pitchFamily="34" charset="0"/>
                        </a:rPr>
                        <a:t>+ </a:t>
                      </a:r>
                      <a:r>
                        <a:rPr lang="en-US" sz="1400" b="0" dirty="0">
                          <a:latin typeface="Eras Demi ITC" panose="020B0805030504020804" pitchFamily="34" charset="0"/>
                        </a:rPr>
                        <a:t>SH</a:t>
                      </a:r>
                      <a:endParaRPr lang="en-US" sz="1400" b="0" dirty="0">
                        <a:latin typeface="Eras Demi ITC" panose="020B0805030504020804" pitchFamily="34"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1612">
                <a:tc>
                  <a:txBody>
                    <a:bodyPr/>
                    <a:lstStyle/>
                    <a:p>
                      <a:pPr marL="0" marR="0">
                        <a:spcBef>
                          <a:spcPts val="0"/>
                        </a:spcBef>
                        <a:spcAft>
                          <a:spcPts val="0"/>
                        </a:spcAft>
                      </a:pPr>
                      <a:r>
                        <a:rPr lang="en-US" sz="1400" dirty="0">
                          <a:latin typeface="Arial" charset="0"/>
                          <a:ea typeface="Arial" charset="0"/>
                          <a:cs typeface="Arial" charset="0"/>
                        </a:rPr>
                        <a:t>      Cost of var.</a:t>
                      </a:r>
                      <a:r>
                        <a:rPr lang="en-US" sz="1400" baseline="0" dirty="0">
                          <a:latin typeface="Arial" charset="0"/>
                          <a:ea typeface="Arial" charset="0"/>
                          <a:cs typeface="Arial" charset="0"/>
                        </a:rPr>
                        <a:t> </a:t>
                      </a:r>
                      <a:r>
                        <a:rPr lang="en-US" sz="1400" dirty="0">
                          <a:latin typeface="Arial" charset="0"/>
                          <a:ea typeface="Arial" charset="0"/>
                          <a:cs typeface="Arial" charset="0"/>
                        </a:rPr>
                        <a:t>materials</a:t>
                      </a:r>
                      <a:r>
                        <a:rPr lang="en-US" sz="1400" baseline="0" dirty="0">
                          <a:latin typeface="Arial" charset="0"/>
                          <a:ea typeface="Arial" charset="0"/>
                          <a:cs typeface="Arial" charset="0"/>
                        </a:rPr>
                        <a:t> exp.</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Georgia" panose="02040502050405020303" pitchFamily="18" charset="0"/>
                          <a:ea typeface="Arial" charset="0"/>
                          <a:cs typeface="Arial" charset="0"/>
                        </a:rPr>
                        <a:t>$8.30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400" b="0" dirty="0">
                        <a:latin typeface="Eras Demi ITC" panose="020B0805030504020804" pitchFamily="34"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1318">
                <a:tc>
                  <a:txBody>
                    <a:bodyPr/>
                    <a:lstStyle/>
                    <a:p>
                      <a:pPr marL="0" marR="0">
                        <a:spcBef>
                          <a:spcPts val="0"/>
                        </a:spcBef>
                        <a:spcAft>
                          <a:spcPts val="0"/>
                        </a:spcAft>
                      </a:pPr>
                      <a:r>
                        <a:rPr lang="en-US" sz="1400" dirty="0">
                          <a:latin typeface="Arial" charset="0"/>
                          <a:ea typeface="Arial" charset="0"/>
                          <a:cs typeface="Arial" charset="0"/>
                        </a:rPr>
                        <a:t>      Cost</a:t>
                      </a:r>
                      <a:r>
                        <a:rPr lang="en-US" sz="1400" baseline="0" dirty="0">
                          <a:latin typeface="Arial" charset="0"/>
                          <a:ea typeface="Arial" charset="0"/>
                          <a:cs typeface="Arial" charset="0"/>
                        </a:rPr>
                        <a:t> of l</a:t>
                      </a:r>
                      <a:r>
                        <a:rPr lang="en-US" sz="1400" dirty="0">
                          <a:latin typeface="Arial" charset="0"/>
                          <a:ea typeface="Arial" charset="0"/>
                          <a:cs typeface="Arial" charset="0"/>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Georgia" panose="02040502050405020303" pitchFamily="18" charset="0"/>
                          <a:ea typeface="Arial" charset="0"/>
                          <a:cs typeface="Arial" charset="0"/>
                        </a:rPr>
                        <a:t>$0.84</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b="0" dirty="0">
                        <a:latin typeface="Eras Demi ITC" panose="020B0805030504020804" pitchFamily="34"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4908">
                <a:tc>
                  <a:txBody>
                    <a:bodyPr/>
                    <a:lstStyle/>
                    <a:p>
                      <a:pPr marL="0" marR="0">
                        <a:spcBef>
                          <a:spcPts val="0"/>
                        </a:spcBef>
                        <a:spcAft>
                          <a:spcPts val="0"/>
                        </a:spcAft>
                      </a:pPr>
                      <a:r>
                        <a:rPr lang="en-US" sz="1400" dirty="0">
                          <a:latin typeface="Arial" charset="0"/>
                          <a:ea typeface="Arial" charset="0"/>
                          <a:cs typeface="Arial" charset="0"/>
                        </a:rPr>
                        <a:t>      Other</a:t>
                      </a:r>
                      <a:r>
                        <a:rPr lang="en-US" sz="1400" baseline="0" dirty="0">
                          <a:latin typeface="Arial" charset="0"/>
                          <a:ea typeface="Arial" charset="0"/>
                          <a:cs typeface="Arial" charset="0"/>
                        </a:rPr>
                        <a:t> variable costs</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400" dirty="0">
                          <a:latin typeface="Georgia" panose="02040502050405020303" pitchFamily="18" charset="0"/>
                          <a:ea typeface="Arial" charset="0"/>
                          <a:cs typeface="Arial" charset="0"/>
                        </a:rPr>
                        <a:t>$0.00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400" b="0" dirty="0">
                        <a:latin typeface="Eras Demi ITC" panose="020B0805030504020804" pitchFamily="34"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1318">
                <a:tc>
                  <a:txBody>
                    <a:bodyPr/>
                    <a:lstStyle/>
                    <a:p>
                      <a:pPr marL="0" marR="0">
                        <a:spcBef>
                          <a:spcPts val="0"/>
                        </a:spcBef>
                        <a:spcAft>
                          <a:spcPts val="0"/>
                        </a:spcAft>
                      </a:pPr>
                      <a:r>
                        <a:rPr lang="en-US" sz="1400" b="1" dirty="0">
                          <a:latin typeface="Arial" charset="0"/>
                          <a:ea typeface="Arial" charset="0"/>
                          <a:cs typeface="Arial" charset="0"/>
                        </a:rPr>
                        <a:t>Total</a:t>
                      </a:r>
                      <a:r>
                        <a:rPr lang="en-US" sz="1400" b="1" baseline="0" dirty="0">
                          <a:latin typeface="Arial" charset="0"/>
                          <a:ea typeface="Arial" charset="0"/>
                          <a:cs typeface="Arial" charset="0"/>
                        </a:rPr>
                        <a:t> COGS/ COSS</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0" dirty="0">
                          <a:latin typeface="Eras Demi ITC" panose="020B0805030504020804" pitchFamily="34" charset="0"/>
                          <a:ea typeface="Arial" charset="0"/>
                          <a:cs typeface="Arial" charset="0"/>
                        </a:rPr>
                        <a:t>$9.14</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1318">
                <a:tc>
                  <a:txBody>
                    <a:bodyPr/>
                    <a:lstStyle/>
                    <a:p>
                      <a:pPr marL="0" marR="0">
                        <a:spcBef>
                          <a:spcPts val="0"/>
                        </a:spcBef>
                        <a:spcAft>
                          <a:spcPts val="0"/>
                        </a:spcAft>
                      </a:pPr>
                      <a:r>
                        <a:rPr lang="en-US" sz="1400" b="1" dirty="0">
                          <a:latin typeface="Arial" charset="0"/>
                          <a:ea typeface="Arial" charset="0"/>
                          <a:cs typeface="Arial" charset="0"/>
                        </a:rPr>
                        <a:t>Contribution Margin</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400" b="0" dirty="0">
                          <a:latin typeface="Eras Demi ITC" panose="020B0805030504020804" pitchFamily="34" charset="0"/>
                          <a:ea typeface="Arial" charset="0"/>
                          <a:cs typeface="Arial" charset="0"/>
                        </a:rPr>
                        <a:t>$27.86</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70579717"/>
              </p:ext>
            </p:extLst>
          </p:nvPr>
        </p:nvGraphicFramePr>
        <p:xfrm>
          <a:off x="304800" y="1439438"/>
          <a:ext cx="4572000" cy="609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01752">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400" b="1" dirty="0">
                          <a:solidFill>
                            <a:schemeClr val="bg1"/>
                          </a:solidFill>
                          <a:latin typeface="Georgia" panose="02040502050405020303" pitchFamily="18" charset="0"/>
                        </a:rPr>
                        <a:t>Definition</a:t>
                      </a:r>
                      <a:r>
                        <a:rPr lang="en-US" sz="1400" b="1" baseline="0" dirty="0">
                          <a:solidFill>
                            <a:schemeClr val="bg1"/>
                          </a:solidFill>
                          <a:latin typeface="Georgia" panose="02040502050405020303" pitchFamily="18" charset="0"/>
                        </a:rPr>
                        <a:t> of One Unit</a:t>
                      </a:r>
                      <a:endParaRPr lang="en-US" sz="1400" b="1" dirty="0">
                        <a:solidFill>
                          <a:schemeClr val="bg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400" b="0" dirty="0">
                          <a:solidFill>
                            <a:schemeClr val="tx1"/>
                          </a:solidFill>
                          <a:latin typeface="Eras Demi ITC" panose="020B0805030504020804" pitchFamily="34" charset="0"/>
                        </a:rPr>
                        <a:t>Practical</a:t>
                      </a:r>
                      <a:r>
                        <a:rPr lang="en-US" sz="1400" b="0" baseline="0" dirty="0">
                          <a:solidFill>
                            <a:schemeClr val="tx1"/>
                          </a:solidFill>
                          <a:latin typeface="Eras Demi ITC" panose="020B0805030504020804" pitchFamily="34" charset="0"/>
                        </a:rPr>
                        <a:t> for baby gift basket with customization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00264830"/>
              </p:ext>
            </p:extLst>
          </p:nvPr>
        </p:nvGraphicFramePr>
        <p:xfrm>
          <a:off x="304800" y="4828032"/>
          <a:ext cx="4571999" cy="810768"/>
        </p:xfrm>
        <a:graphic>
          <a:graphicData uri="http://schemas.openxmlformats.org/drawingml/2006/table">
            <a:tbl>
              <a:tblPr/>
              <a:tblGrid>
                <a:gridCol w="1518936">
                  <a:extLst>
                    <a:ext uri="{9D8B030D-6E8A-4147-A177-3AD203B41FA5}">
                      <a16:colId xmlns:a16="http://schemas.microsoft.com/office/drawing/2014/main" val="20000"/>
                    </a:ext>
                  </a:extLst>
                </a:gridCol>
                <a:gridCol w="358849">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408214">
                  <a:extLst>
                    <a:ext uri="{9D8B030D-6E8A-4147-A177-3AD203B41FA5}">
                      <a16:colId xmlns:a16="http://schemas.microsoft.com/office/drawing/2014/main" val="20003"/>
                    </a:ext>
                  </a:extLst>
                </a:gridCol>
                <a:gridCol w="1387929">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Arial" charset="0"/>
                          <a:ea typeface="Arial" charset="0"/>
                        </a:rPr>
                        <a:t>Monthly</a:t>
                      </a:r>
                      <a:r>
                        <a:rPr lang="en-US" sz="1400" b="1" baseline="0" dirty="0">
                          <a:solidFill>
                            <a:schemeClr val="bg1"/>
                          </a:solidFill>
                          <a:latin typeface="Arial" charset="0"/>
                          <a:ea typeface="Arial" charset="0"/>
                        </a:rPr>
                        <a:t> Break Even Units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b="0" dirty="0">
                          <a:latin typeface="Eras Demi ITC" panose="020B0805030504020804" pitchFamily="34" charset="0"/>
                          <a:ea typeface="Arial" charset="0"/>
                        </a:rPr>
                        <a:t>$514.00</a:t>
                      </a:r>
                      <a:endParaRPr lang="en-US" sz="1600" b="0" dirty="0">
                        <a:latin typeface="Eras Demi ITC" panose="020B0805030504020804" pitchFamily="34"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b="0" dirty="0">
                          <a:latin typeface="Eras Demi ITC" panose="020B0805030504020804" pitchFamily="34" charset="0"/>
                          <a:ea typeface="Arial" charset="0"/>
                        </a:rPr>
                        <a:t>=</a:t>
                      </a:r>
                      <a:endParaRPr lang="en-US" sz="1600" b="0" dirty="0">
                        <a:latin typeface="Eras Demi ITC" panose="020B0805030504020804" pitchFamily="34"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baseline="0" dirty="0">
                          <a:latin typeface="Eras Demi ITC" panose="020B0805030504020804" pitchFamily="34" charset="0"/>
                          <a:ea typeface="Arial" charset="0"/>
                        </a:rPr>
                        <a:t>18.47</a:t>
                      </a:r>
                      <a:endParaRPr lang="en-US" sz="1400" b="0" dirty="0">
                        <a:latin typeface="Eras Demi ITC" panose="020B0805030504020804" pitchFamily="34"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dirty="0">
                          <a:latin typeface="Eras Demi ITC" panose="020B0805030504020804" pitchFamily="34" charset="0"/>
                          <a:ea typeface="Arial" charset="0"/>
                        </a:rPr>
                        <a:t>≈</a:t>
                      </a:r>
                      <a:endParaRPr lang="en-US" sz="1600" b="0" dirty="0">
                        <a:latin typeface="Eras Demi ITC" panose="020B0805030504020804" pitchFamily="34"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0" dirty="0">
                          <a:latin typeface="Eras Demi ITC" panose="020B0805030504020804" pitchFamily="34" charset="0"/>
                          <a:ea typeface="Arial" charset="0"/>
                        </a:rPr>
                        <a:t>19 baskets</a:t>
                      </a:r>
                      <a:r>
                        <a:rPr lang="en-US" sz="1400" b="0" baseline="0" dirty="0">
                          <a:latin typeface="Eras Demi ITC" panose="020B0805030504020804" pitchFamily="34" charset="0"/>
                          <a:ea typeface="Arial" charset="0"/>
                        </a:rPr>
                        <a:t> </a:t>
                      </a:r>
                      <a:endParaRPr lang="en-US" sz="1600" b="0" dirty="0">
                        <a:latin typeface="Eras Demi ITC" panose="020B0805030504020804" pitchFamily="34"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b="0" dirty="0">
                          <a:latin typeface="Eras Demi ITC" panose="020B0805030504020804" pitchFamily="34" charset="0"/>
                          <a:ea typeface="Arial" charset="0"/>
                        </a:rPr>
                        <a:t>$27.86</a:t>
                      </a:r>
                      <a:endParaRPr lang="en-US" sz="1600" b="0" dirty="0">
                        <a:latin typeface="Eras Demi ITC" panose="020B0805030504020804" pitchFamily="34"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9" y="6134099"/>
            <a:ext cx="9144000" cy="723901"/>
          </a:xfrm>
          <a:prstGeom prst="rect">
            <a:avLst/>
          </a:prstGeom>
        </p:spPr>
      </p:pic>
      <p:pic>
        <p:nvPicPr>
          <p:cNvPr id="8" name="Picture 7"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0" y="6019800"/>
            <a:ext cx="1618450" cy="838200"/>
          </a:xfrm>
          <a:prstGeom prst="rect">
            <a:avLst/>
          </a:prstGeom>
          <a:noFill/>
          <a:ln>
            <a:noFill/>
          </a:ln>
        </p:spPr>
      </p:pic>
    </p:spTree>
    <p:extLst>
      <p:ext uri="{BB962C8B-B14F-4D97-AF65-F5344CB8AC3E}">
        <p14:creationId xmlns:p14="http://schemas.microsoft.com/office/powerpoint/2010/main" val="296246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152400"/>
            <a:ext cx="8229600" cy="1143000"/>
          </a:xfrm>
        </p:spPr>
        <p:txBody>
          <a:bodyPr numCol="1">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353150902"/>
              </p:ext>
            </p:extLst>
          </p:nvPr>
        </p:nvGraphicFramePr>
        <p:xfrm>
          <a:off x="381000" y="2286001"/>
          <a:ext cx="5031796" cy="3770146"/>
        </p:xfrm>
        <a:graphic>
          <a:graphicData uri="http://schemas.openxmlformats.org/drawingml/2006/table">
            <a:tbl>
              <a:tblPr firstRow="1" bandRow="1">
                <a:tableStyleId>{5C22544A-7EE6-4342-B048-85BDC9FD1C3A}</a:tableStyleId>
              </a:tblPr>
              <a:tblGrid>
                <a:gridCol w="2515898">
                  <a:extLst>
                    <a:ext uri="{9D8B030D-6E8A-4147-A177-3AD203B41FA5}">
                      <a16:colId xmlns:a16="http://schemas.microsoft.com/office/drawing/2014/main" val="20000"/>
                    </a:ext>
                  </a:extLst>
                </a:gridCol>
                <a:gridCol w="2515898">
                  <a:extLst>
                    <a:ext uri="{9D8B030D-6E8A-4147-A177-3AD203B41FA5}">
                      <a16:colId xmlns:a16="http://schemas.microsoft.com/office/drawing/2014/main" val="20001"/>
                    </a:ext>
                  </a:extLst>
                </a:gridCol>
              </a:tblGrid>
              <a:tr h="321557">
                <a:tc gridSpan="2">
                  <a:txBody>
                    <a:bodyPr/>
                    <a:lstStyle/>
                    <a:p>
                      <a:pPr algn="ctr"/>
                      <a:r>
                        <a:rPr lang="en-US" sz="1400" dirty="0">
                          <a:solidFill>
                            <a:schemeClr val="bg1"/>
                          </a:solidFill>
                          <a:latin typeface="Arial" charset="0"/>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321557">
                <a:tc>
                  <a:txBody>
                    <a:bodyPr/>
                    <a:lstStyle/>
                    <a:p>
                      <a:pPr algn="ctr"/>
                      <a:r>
                        <a:rPr lang="en-US" sz="1400" b="1" dirty="0">
                          <a:solidFill>
                            <a:schemeClr val="tx1"/>
                          </a:solidFill>
                          <a:latin typeface="Arial" charset="0"/>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607784">
                <a:tc>
                  <a:txBody>
                    <a:bodyPr/>
                    <a:lstStyle/>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a:solidFill>
                            <a:schemeClr val="tx1"/>
                          </a:solidFill>
                          <a:latin typeface="Eras Demi ITC" panose="020B0805030504020804" pitchFamily="34" charset="0"/>
                        </a:rPr>
                        <a:t>Female</a:t>
                      </a:r>
                      <a:r>
                        <a:rPr lang="en-US" sz="1400" b="0" baseline="0" dirty="0">
                          <a:solidFill>
                            <a:schemeClr val="tx1"/>
                          </a:solidFill>
                          <a:latin typeface="Eras Demi ITC" panose="020B0805030504020804" pitchFamily="34" charset="0"/>
                        </a:rPr>
                        <a:t>s &amp; Males</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baseline="0" dirty="0">
                          <a:solidFill>
                            <a:schemeClr val="tx1"/>
                          </a:solidFill>
                          <a:latin typeface="Eras Demi ITC" panose="020B0805030504020804" pitchFamily="34" charset="0"/>
                        </a:rPr>
                        <a:t>Ages 25+</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baseline="0" dirty="0" smtClean="0">
                          <a:solidFill>
                            <a:schemeClr val="tx1"/>
                          </a:solidFill>
                          <a:latin typeface="Eras Demi ITC" panose="020B0805030504020804" pitchFamily="34" charset="0"/>
                        </a:rPr>
                        <a:t>Family-oriented</a:t>
                      </a:r>
                      <a:endParaRPr lang="en-US" sz="1400" b="0" baseline="0" dirty="0">
                        <a:solidFill>
                          <a:schemeClr val="tx1"/>
                        </a:solidFill>
                        <a:latin typeface="Eras Demi ITC" panose="020B0805030504020804" pitchFamily="34" charset="0"/>
                      </a:endParaRP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baseline="0" dirty="0">
                          <a:solidFill>
                            <a:schemeClr val="tx1"/>
                          </a:solidFill>
                          <a:latin typeface="Eras Demi ITC" panose="020B0805030504020804" pitchFamily="34" charset="0"/>
                        </a:rPr>
                        <a:t>Middle Income </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baseline="0" dirty="0">
                          <a:solidFill>
                            <a:schemeClr val="tx1"/>
                          </a:solidFill>
                          <a:latin typeface="Eras Demi ITC" panose="020B0805030504020804" pitchFamily="34" charset="0"/>
                        </a:rPr>
                        <a:t>51% shop online</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endParaRPr lang="en-US" sz="1400" b="0" baseline="0" dirty="0">
                        <a:solidFill>
                          <a:schemeClr val="tx1"/>
                        </a:solidFill>
                        <a:latin typeface="Eras Demi ITC" panose="020B0805030504020804" pitchFamily="34" charset="0"/>
                      </a:endParaRP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endParaRPr lang="en-US" sz="1400" b="0" baseline="0" dirty="0">
                        <a:solidFill>
                          <a:schemeClr val="tx1"/>
                        </a:solidFill>
                        <a:latin typeface="Eras Demi ITC" panose="020B0805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a:solidFill>
                            <a:schemeClr val="tx1"/>
                          </a:solidFill>
                          <a:latin typeface="Eras Demi ITC" panose="020B0805030504020804" pitchFamily="34" charset="0"/>
                        </a:rPr>
                        <a:t>State of Connecticut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1557">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Buying</a:t>
                      </a:r>
                      <a:r>
                        <a:rPr lang="en-US" sz="1400" b="1" baseline="0" dirty="0">
                          <a:solidFill>
                            <a:schemeClr val="tx1"/>
                          </a:solidFill>
                          <a:latin typeface="Arial" charset="0"/>
                        </a:rPr>
                        <a:t> Patterns</a:t>
                      </a:r>
                      <a:endParaRPr lang="en-US" sz="1400" b="1"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197691">
                <a:tc>
                  <a:txBody>
                    <a:bodyPr/>
                    <a:lstStyle/>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smtClean="0">
                          <a:solidFill>
                            <a:schemeClr val="tx1"/>
                          </a:solidFill>
                          <a:latin typeface="Eras Demi ITC" panose="020B0805030504020804" pitchFamily="34" charset="0"/>
                        </a:rPr>
                        <a:t>Prefer </a:t>
                      </a:r>
                      <a:r>
                        <a:rPr lang="en-US" sz="1400" b="0" dirty="0">
                          <a:solidFill>
                            <a:schemeClr val="tx1"/>
                          </a:solidFill>
                          <a:latin typeface="Eras Demi ITC" panose="020B0805030504020804" pitchFamily="34" charset="0"/>
                        </a:rPr>
                        <a:t>online shopping</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smtClean="0">
                          <a:solidFill>
                            <a:schemeClr val="tx1"/>
                          </a:solidFill>
                          <a:latin typeface="Eras Demi ITC" panose="020B0805030504020804" pitchFamily="34" charset="0"/>
                        </a:rPr>
                        <a:t>Tend </a:t>
                      </a:r>
                      <a:r>
                        <a:rPr lang="en-US" sz="1400" b="0" dirty="0">
                          <a:solidFill>
                            <a:schemeClr val="tx1"/>
                          </a:solidFill>
                          <a:latin typeface="Eras Demi ITC" panose="020B0805030504020804" pitchFamily="34" charset="0"/>
                        </a:rPr>
                        <a:t>to do last minute shopping </a:t>
                      </a:r>
                    </a:p>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a:solidFill>
                            <a:schemeClr val="tx1"/>
                          </a:solidFill>
                          <a:latin typeface="Eras Demi ITC" panose="020B0805030504020804" pitchFamily="34" charset="0"/>
                        </a:rPr>
                        <a:t>Busy</a:t>
                      </a:r>
                      <a:r>
                        <a:rPr lang="en-US" sz="1400" b="0" baseline="0" dirty="0">
                          <a:solidFill>
                            <a:schemeClr val="tx1"/>
                          </a:solidFill>
                          <a:latin typeface="Eras Demi ITC" panose="020B0805030504020804" pitchFamily="34" charset="0"/>
                        </a:rPr>
                        <a:t> </a:t>
                      </a:r>
                      <a:endParaRPr lang="en-US" sz="1400" b="0" dirty="0">
                        <a:solidFill>
                          <a:schemeClr val="tx1"/>
                        </a:solidFill>
                        <a:latin typeface="Eras Demi ITC" panose="020B0805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latinLnBrk="0" hangingPunct="1">
                        <a:lnSpc>
                          <a:spcPct val="100000"/>
                        </a:lnSpc>
                        <a:spcBef>
                          <a:spcPts val="0"/>
                        </a:spcBef>
                        <a:spcAft>
                          <a:spcPts val="0"/>
                        </a:spcAft>
                        <a:buClrTx/>
                        <a:buSzTx/>
                        <a:buFont typeface="Wingdings" panose="05000000000000000000" pitchFamily="2" charset="2"/>
                        <a:buChar char="v"/>
                        <a:tabLst/>
                        <a:defRPr/>
                      </a:pPr>
                      <a:r>
                        <a:rPr lang="en-US" sz="1400" b="0" dirty="0">
                          <a:solidFill>
                            <a:schemeClr val="tx1"/>
                          </a:solidFill>
                          <a:latin typeface="Eras Demi ITC" panose="020B0805030504020804" pitchFamily="34" charset="0"/>
                        </a:rPr>
                        <a:t>People willing to spend</a:t>
                      </a:r>
                      <a:r>
                        <a:rPr lang="en-US" sz="1400" b="0" baseline="0" dirty="0">
                          <a:solidFill>
                            <a:schemeClr val="tx1"/>
                          </a:solidFill>
                          <a:latin typeface="Eras Demi ITC" panose="020B0805030504020804" pitchFamily="34" charset="0"/>
                        </a:rPr>
                        <a:t> money on an prepackaged, customizable gift basket </a:t>
                      </a:r>
                      <a:endParaRPr lang="en-US" sz="1400" b="0" dirty="0">
                        <a:solidFill>
                          <a:schemeClr val="tx1"/>
                        </a:solidFill>
                        <a:latin typeface="Eras Demi ITC" panose="020B08050305040208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5638800" y="2274349"/>
            <a:ext cx="3055619" cy="3694651"/>
            <a:chOff x="5935979" y="2515692"/>
            <a:chExt cx="2834640" cy="3783443"/>
          </a:xfrm>
        </p:grpSpPr>
        <p:grpSp>
          <p:nvGrpSpPr>
            <p:cNvPr id="25" name="Group 24"/>
            <p:cNvGrpSpPr/>
            <p:nvPr/>
          </p:nvGrpSpPr>
          <p:grpSpPr>
            <a:xfrm>
              <a:off x="5943599" y="2790825"/>
              <a:ext cx="2819401" cy="3508310"/>
              <a:chOff x="5638799" y="1954651"/>
              <a:chExt cx="2971801" cy="3657600"/>
            </a:xfrm>
          </p:grpSpPr>
          <p:sp>
            <p:nvSpPr>
              <p:cNvPr id="10" name="AutoShape 3"/>
              <p:cNvSpPr>
                <a:spLocks noChangeArrowheads="1"/>
              </p:cNvSpPr>
              <p:nvPr/>
            </p:nvSpPr>
            <p:spPr>
              <a:xfrm>
                <a:off x="5638799" y="1954651"/>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numCol="1" anchor="ctr"/>
              <a:lstStyle/>
              <a:p>
                <a:pPr>
                  <a:defRPr/>
                </a:pPr>
                <a:endParaRPr lang="en-US" sz="1400" dirty="0">
                  <a:latin typeface="Arial" charset="0"/>
                </a:endParaRPr>
              </a:p>
            </p:txBody>
          </p:sp>
          <p:sp>
            <p:nvSpPr>
              <p:cNvPr id="12" name="Rectangle 11"/>
              <p:cNvSpPr/>
              <p:nvPr/>
            </p:nvSpPr>
            <p:spPr>
              <a:xfrm>
                <a:off x="5867398" y="2210556"/>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dirty="0">
                    <a:solidFill>
                      <a:schemeClr val="tx1"/>
                    </a:solidFill>
                    <a:latin typeface="Arial" charset="0"/>
                  </a:rPr>
                  <a:t>Total Population</a:t>
                </a:r>
              </a:p>
            </p:txBody>
          </p:sp>
          <p:sp>
            <p:nvSpPr>
              <p:cNvPr id="13" name="Rectangle 12"/>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dirty="0">
                    <a:solidFill>
                      <a:schemeClr val="tx1"/>
                    </a:solidFill>
                    <a:latin typeface="Arial" charset="0"/>
                  </a:rPr>
                  <a:t>Target Market Population </a:t>
                </a:r>
              </a:p>
            </p:txBody>
          </p:sp>
          <p:sp>
            <p:nvSpPr>
              <p:cNvPr id="14" name="Rectangle 13"/>
              <p:cNvSpPr/>
              <p:nvPr/>
            </p:nvSpPr>
            <p:spPr>
              <a:xfrm>
                <a:off x="6078072" y="2554877"/>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r>
                  <a:rPr lang="en-US" sz="1400" dirty="0">
                    <a:solidFill>
                      <a:prstClr val="black"/>
                    </a:solidFill>
                    <a:latin typeface="Eras Demi ITC" panose="020B0805030504020804" pitchFamily="34" charset="0"/>
                    <a:ea typeface="Arial" charset="0"/>
                    <a:cs typeface="Arial" charset="0"/>
                  </a:rPr>
                  <a:t>3.6 Million</a:t>
                </a:r>
              </a:p>
            </p:txBody>
          </p:sp>
          <p:sp>
            <p:nvSpPr>
              <p:cNvPr id="22" name="Rectangle 21"/>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dirty="0">
                    <a:solidFill>
                      <a:schemeClr val="tx1"/>
                    </a:solidFill>
                    <a:latin typeface="Arial" charset="0"/>
                  </a:rPr>
                  <a:t>Market</a:t>
                </a:r>
              </a:p>
              <a:p>
                <a:pPr algn="ctr"/>
                <a:r>
                  <a:rPr lang="en-US" sz="1400" dirty="0">
                    <a:solidFill>
                      <a:schemeClr val="tx1"/>
                    </a:solidFill>
                    <a:latin typeface="Arial" charset="0"/>
                  </a:rPr>
                  <a:t>Size</a:t>
                </a:r>
              </a:p>
            </p:txBody>
          </p:sp>
        </p:grpSp>
        <p:sp>
          <p:nvSpPr>
            <p:cNvPr id="28" name="Rectangle 27"/>
            <p:cNvSpPr/>
            <p:nvPr/>
          </p:nvSpPr>
          <p:spPr>
            <a:xfrm>
              <a:off x="5935979" y="2515692"/>
              <a:ext cx="283464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b="1" dirty="0">
                  <a:latin typeface="Arial" charset="0"/>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4159088059"/>
              </p:ext>
            </p:extLst>
          </p:nvPr>
        </p:nvGraphicFramePr>
        <p:xfrm>
          <a:off x="381000" y="1397000"/>
          <a:ext cx="8229600" cy="822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2">
                <a:tc gridSpan="4">
                  <a:txBody>
                    <a:bodyPr/>
                    <a:lstStyle/>
                    <a:p>
                      <a:pPr algn="ctr"/>
                      <a:r>
                        <a:rPr lang="en-US" sz="1400" dirty="0">
                          <a:solidFill>
                            <a:schemeClr val="bg1"/>
                          </a:solidFill>
                          <a:latin typeface="Arial" charset="0"/>
                        </a:rPr>
                        <a:t>Market</a:t>
                      </a:r>
                      <a:r>
                        <a:rPr lang="en-US" sz="1400" baseline="0" dirty="0">
                          <a:solidFill>
                            <a:schemeClr val="bg1"/>
                          </a:solidFill>
                          <a:latin typeface="Arial" charset="0"/>
                        </a:rPr>
                        <a:t> Statistics</a:t>
                      </a:r>
                      <a:endParaRPr lang="en-US" sz="14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latin typeface="Arial" charset="0"/>
                        </a:rPr>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0" dirty="0">
                          <a:solidFill>
                            <a:schemeClr val="tx1"/>
                          </a:solidFill>
                          <a:latin typeface="Eras Demi ITC" panose="020B0805030504020804" pitchFamily="34" charset="0"/>
                        </a:rPr>
                        <a:t>Gift,</a:t>
                      </a:r>
                      <a:r>
                        <a:rPr lang="en-US" sz="1400" b="0" baseline="0" dirty="0">
                          <a:solidFill>
                            <a:schemeClr val="tx1"/>
                          </a:solidFill>
                          <a:latin typeface="Eras Demi ITC" panose="020B0805030504020804" pitchFamily="34" charset="0"/>
                        </a:rPr>
                        <a:t> Novelty &amp; Souvenir Stores</a:t>
                      </a:r>
                      <a:endParaRPr lang="en-US" sz="1400" b="0" dirty="0">
                        <a:solidFill>
                          <a:schemeClr val="tx1"/>
                        </a:solidFill>
                        <a:latin typeface="Eras Demi ITC" panose="020B08050305040208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Arial" charset="0"/>
                        </a:rPr>
                        <a:t>Annual</a:t>
                      </a:r>
                      <a:r>
                        <a:rPr lang="en-US" sz="1400" baseline="0" dirty="0">
                          <a:latin typeface="Arial" charset="0"/>
                        </a:rPr>
                        <a:t> Industry Sales:</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400" b="0" dirty="0">
                          <a:latin typeface="Eras Demi ITC" panose="020B0805030504020804" pitchFamily="34" charset="0"/>
                        </a:rPr>
                        <a:t>$</a:t>
                      </a:r>
                      <a:r>
                        <a:rPr lang="en-US" sz="1400" b="0" dirty="0">
                          <a:solidFill>
                            <a:schemeClr val="tx1"/>
                          </a:solidFill>
                          <a:latin typeface="Eras Demi ITC" panose="020B0805030504020804" pitchFamily="34" charset="0"/>
                        </a:rPr>
                        <a:t>19</a:t>
                      </a:r>
                      <a:r>
                        <a:rPr lang="en-US" sz="1400" b="0" baseline="0" dirty="0">
                          <a:solidFill>
                            <a:schemeClr val="tx1"/>
                          </a:solidFill>
                          <a:latin typeface="Eras Demi ITC" panose="020B0805030504020804" pitchFamily="34" charset="0"/>
                        </a:rPr>
                        <a:t> Billion</a:t>
                      </a:r>
                      <a:endParaRPr lang="en-US" sz="1400" b="0" dirty="0">
                        <a:solidFill>
                          <a:schemeClr val="tx1"/>
                        </a:solidFill>
                        <a:latin typeface="Eras Demi ITC" panose="020B08050305040208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6515355" y="4178546"/>
            <a:ext cx="1240694"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r>
              <a:rPr lang="en-US" sz="1400" dirty="0">
                <a:solidFill>
                  <a:prstClr val="black"/>
                </a:solidFill>
                <a:latin typeface="Eras Demi ITC" panose="020B0805030504020804" pitchFamily="34" charset="0"/>
                <a:ea typeface="Arial" charset="0"/>
                <a:cs typeface="Arial" charset="0"/>
              </a:rPr>
              <a:t>1.5 Million</a:t>
            </a:r>
          </a:p>
        </p:txBody>
      </p:sp>
      <p:sp>
        <p:nvSpPr>
          <p:cNvPr id="18" name="Rectangle 17"/>
          <p:cNvSpPr/>
          <p:nvPr/>
        </p:nvSpPr>
        <p:spPr>
          <a:xfrm>
            <a:off x="6542709" y="5206829"/>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r>
              <a:rPr lang="en-US" sz="1400" dirty="0">
                <a:solidFill>
                  <a:prstClr val="black"/>
                </a:solidFill>
                <a:latin typeface="Eras Demi ITC" panose="020B0805030504020804" pitchFamily="34" charset="0"/>
                <a:ea typeface="Arial" charset="0"/>
                <a:cs typeface="Arial" charset="0"/>
              </a:rPr>
              <a:t>15,000</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07825"/>
            <a:ext cx="9144000" cy="750174"/>
          </a:xfrm>
          <a:prstGeom prst="rect">
            <a:avLst/>
          </a:prstGeom>
        </p:spPr>
      </p:pic>
      <p:pic>
        <p:nvPicPr>
          <p:cNvPr id="16" name="Picture 15" descr="E:\Marketing logo remake.jpg"/>
          <p:cNvPicPr/>
          <p:nvPr/>
        </p:nvPicPr>
        <p:blipFill rotWithShape="1">
          <a:blip r:embed="rId4" cstate="print">
            <a:extLst>
              <a:ext uri="{28A0092B-C50C-407E-A947-70E740481C1C}">
                <a14:useLocalDpi xmlns:a14="http://schemas.microsoft.com/office/drawing/2010/main" val="0"/>
              </a:ext>
            </a:extLst>
          </a:blip>
          <a:srcRect l="15526" t="21153" r="15243" b="22756"/>
          <a:stretch/>
        </p:blipFill>
        <p:spPr bwMode="auto">
          <a:xfrm>
            <a:off x="14654" y="6107825"/>
            <a:ext cx="1466050" cy="750174"/>
          </a:xfrm>
          <a:prstGeom prst="rect">
            <a:avLst/>
          </a:prstGeom>
          <a:noFill/>
          <a:ln>
            <a:noFill/>
          </a:ln>
        </p:spPr>
      </p:pic>
      <p:pic>
        <p:nvPicPr>
          <p:cNvPr id="2" name="Picture 1">
            <a:extLst>
              <a:ext uri="{FF2B5EF4-FFF2-40B4-BE49-F238E27FC236}">
                <a16:creationId xmlns:a16="http://schemas.microsoft.com/office/drawing/2014/main" id="{83DB1F5A-1BCF-435C-BC93-71370E6FD3C7}"/>
              </a:ext>
            </a:extLst>
          </p:cNvPr>
          <p:cNvPicPr>
            <a:picLocks noChangeAspect="1"/>
          </p:cNvPicPr>
          <p:nvPr/>
        </p:nvPicPr>
        <p:blipFill>
          <a:blip r:embed="rId5"/>
          <a:stretch>
            <a:fillRect/>
          </a:stretch>
        </p:blipFill>
        <p:spPr>
          <a:xfrm flipH="1">
            <a:off x="3350125" y="3201205"/>
            <a:ext cx="1609602" cy="11294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457200"/>
            <a:ext cx="8229600" cy="1143000"/>
          </a:xfrm>
        </p:spPr>
        <p:txBody>
          <a:bodyPr numCol="1">
            <a:normAutofit/>
          </a:bodyPr>
          <a:lstStyle/>
          <a:p>
            <a:pPr algn="ctr"/>
            <a:r>
              <a:rPr lang="en-US" sz="3600" cap="none" dirty="0">
                <a:ln w="0"/>
                <a:solidFill>
                  <a:schemeClr val="tx1"/>
                </a:solidFill>
                <a:effectLst>
                  <a:outerShdw blurRad="38100" dist="19050" dir="2700000" algn="tl" rotWithShape="0">
                    <a:schemeClr val="dk1">
                      <a:alpha val="40000"/>
                    </a:schemeClr>
                  </a:outerShdw>
                </a:effectLst>
                <a:latin typeface="Eras Demi ITC" panose="020B0805030504020804" pitchFamily="34" charset="0"/>
              </a:rPr>
              <a:t>Marketing and Sales</a:t>
            </a:r>
          </a:p>
        </p:txBody>
      </p:sp>
      <p:sp>
        <p:nvSpPr>
          <p:cNvPr id="3" name="Content Placeholder 2"/>
          <p:cNvSpPr>
            <a:spLocks noGrp="1"/>
          </p:cNvSpPr>
          <p:nvPr>
            <p:ph idx="1"/>
          </p:nvPr>
        </p:nvSpPr>
        <p:spPr>
          <a:xfrm>
            <a:off x="457200" y="1905000"/>
            <a:ext cx="8229600" cy="4041725"/>
          </a:xfrm>
        </p:spPr>
        <p:txBody>
          <a:bodyPr numCol="1" anchor="t">
            <a:normAutofit fontScale="77500" lnSpcReduction="20000"/>
          </a:bodyPr>
          <a:lstStyle/>
          <a:p>
            <a:pPr>
              <a:buFont typeface="Wingdings" panose="05000000000000000000" pitchFamily="2" charset="2"/>
              <a:buChar char="v"/>
            </a:pPr>
            <a:r>
              <a:rPr lang="en-US" sz="1900" dirty="0">
                <a:latin typeface="Georgia" panose="02040502050405020303" pitchFamily="18" charset="0"/>
              </a:rPr>
              <a:t> </a:t>
            </a:r>
            <a:r>
              <a:rPr lang="en-US" sz="1900" dirty="0">
                <a:latin typeface="Eras Demi ITC" panose="020B0805030504020804" pitchFamily="34" charset="0"/>
              </a:rPr>
              <a:t>Integrated Social Media Plan</a:t>
            </a:r>
          </a:p>
          <a:p>
            <a:pPr lvl="1">
              <a:buFont typeface="Wingdings" panose="05000000000000000000" pitchFamily="2" charset="2"/>
              <a:buChar char="v"/>
            </a:pPr>
            <a:r>
              <a:rPr lang="en-US" sz="1900" dirty="0">
                <a:latin typeface="Eras Demi ITC" panose="020B0805030504020804" pitchFamily="34" charset="0"/>
              </a:rPr>
              <a:t>Facebook </a:t>
            </a:r>
          </a:p>
          <a:p>
            <a:pPr lvl="1">
              <a:buFont typeface="Wingdings" panose="05000000000000000000" pitchFamily="2" charset="2"/>
              <a:buChar char="v"/>
            </a:pPr>
            <a:r>
              <a:rPr lang="en-US" sz="1900" dirty="0">
                <a:latin typeface="Eras Demi ITC" panose="020B0805030504020804" pitchFamily="34" charset="0"/>
              </a:rPr>
              <a:t>Twitter</a:t>
            </a:r>
          </a:p>
          <a:p>
            <a:pPr lvl="1">
              <a:buFont typeface="Wingdings" panose="05000000000000000000" pitchFamily="2" charset="2"/>
              <a:buChar char="v"/>
            </a:pPr>
            <a:r>
              <a:rPr lang="en-US" sz="1900" dirty="0">
                <a:latin typeface="Eras Demi ITC" panose="020B0805030504020804" pitchFamily="34" charset="0"/>
              </a:rPr>
              <a:t>Instagram</a:t>
            </a:r>
          </a:p>
          <a:p>
            <a:pPr lvl="1">
              <a:buFont typeface="Wingdings" panose="05000000000000000000" pitchFamily="2" charset="2"/>
              <a:buChar char="v"/>
            </a:pPr>
            <a:r>
              <a:rPr lang="en-US" sz="1900" dirty="0">
                <a:latin typeface="Eras Demi ITC" panose="020B0805030504020804" pitchFamily="34" charset="0"/>
              </a:rPr>
              <a:t>Pinterest</a:t>
            </a:r>
          </a:p>
          <a:p>
            <a:pPr>
              <a:buFont typeface="Wingdings" panose="05000000000000000000" pitchFamily="2" charset="2"/>
              <a:buChar char="v"/>
            </a:pPr>
            <a:r>
              <a:rPr lang="en-US" sz="1900" dirty="0">
                <a:latin typeface="Eras Demi ITC" panose="020B0805030504020804" pitchFamily="34" charset="0"/>
              </a:rPr>
              <a:t>Website</a:t>
            </a:r>
          </a:p>
          <a:p>
            <a:pPr>
              <a:buFont typeface="Wingdings" panose="05000000000000000000" pitchFamily="2" charset="2"/>
              <a:buChar char="v"/>
            </a:pPr>
            <a:r>
              <a:rPr lang="en-US" sz="1900" dirty="0">
                <a:latin typeface="Eras Demi ITC" panose="020B0805030504020804" pitchFamily="34" charset="0"/>
              </a:rPr>
              <a:t>Email</a:t>
            </a:r>
          </a:p>
          <a:p>
            <a:pPr>
              <a:buFont typeface="Wingdings" panose="05000000000000000000" pitchFamily="2" charset="2"/>
              <a:buChar char="v"/>
            </a:pPr>
            <a:r>
              <a:rPr lang="en-US" sz="1900" dirty="0">
                <a:latin typeface="Eras Demi ITC" panose="020B0805030504020804" pitchFamily="34" charset="0"/>
              </a:rPr>
              <a:t>Flyers</a:t>
            </a:r>
          </a:p>
          <a:p>
            <a:pPr lvl="1">
              <a:buFont typeface="Wingdings" panose="05000000000000000000" pitchFamily="2" charset="2"/>
              <a:buChar char="v"/>
            </a:pPr>
            <a:r>
              <a:rPr lang="en-US" sz="1900" dirty="0">
                <a:latin typeface="Eras Demi ITC" panose="020B0805030504020804" pitchFamily="34" charset="0"/>
              </a:rPr>
              <a:t>Baby showers</a:t>
            </a:r>
          </a:p>
          <a:p>
            <a:pPr lvl="1">
              <a:buFont typeface="Wingdings" panose="05000000000000000000" pitchFamily="2" charset="2"/>
              <a:buChar char="v"/>
            </a:pPr>
            <a:r>
              <a:rPr lang="en-US" sz="1900" dirty="0">
                <a:latin typeface="Eras Demi ITC" panose="020B0805030504020804" pitchFamily="34" charset="0"/>
              </a:rPr>
              <a:t>Baby workshops</a:t>
            </a:r>
          </a:p>
          <a:p>
            <a:pPr lvl="1">
              <a:buFont typeface="Wingdings" panose="05000000000000000000" pitchFamily="2" charset="2"/>
              <a:buChar char="v"/>
            </a:pPr>
            <a:r>
              <a:rPr lang="en-US" sz="1900" dirty="0">
                <a:latin typeface="Eras Demi ITC" panose="020B0805030504020804" pitchFamily="34" charset="0"/>
              </a:rPr>
              <a:t>Health clinics</a:t>
            </a:r>
          </a:p>
          <a:p>
            <a:pPr lvl="1">
              <a:buFont typeface="Wingdings" panose="05000000000000000000" pitchFamily="2" charset="2"/>
              <a:buChar char="v"/>
            </a:pPr>
            <a:r>
              <a:rPr lang="en-US" sz="1900" dirty="0">
                <a:latin typeface="Eras Demi ITC" panose="020B0805030504020804" pitchFamily="34" charset="0"/>
              </a:rPr>
              <a:t>Ob-gyn offices </a:t>
            </a:r>
          </a:p>
          <a:p>
            <a:pPr>
              <a:buFont typeface="Wingdings" panose="05000000000000000000" pitchFamily="2" charset="2"/>
              <a:buChar char="v"/>
            </a:pPr>
            <a:r>
              <a:rPr lang="en-US" sz="1900" dirty="0">
                <a:latin typeface="Eras Demi ITC" panose="020B0805030504020804" pitchFamily="34" charset="0"/>
              </a:rPr>
              <a:t>Business cards </a:t>
            </a:r>
          </a:p>
          <a:p>
            <a:pPr marL="324000" lvl="1" indent="0">
              <a:buNone/>
            </a:pPr>
            <a:endParaRPr lang="en-US" dirty="0">
              <a:latin typeface="Georgia" panose="02040502050405020303" pitchFamily="18" charset="0"/>
            </a:endParaRPr>
          </a:p>
          <a:p>
            <a:pPr marL="324000" lvl="1" indent="0">
              <a:buNone/>
            </a:pPr>
            <a:endParaRPr lang="en-US" dirty="0">
              <a:latin typeface="Lucida Calligraphy" panose="03010101010101010101" pitchFamily="66" charset="0"/>
            </a:endParaRPr>
          </a:p>
          <a:p>
            <a:pPr marL="324000" lvl="1" indent="0">
              <a:buNone/>
            </a:pPr>
            <a:endParaRPr lang="en-US" dirty="0">
              <a:latin typeface="Lucida Calligraphy" panose="03010101010101010101"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3600"/>
            <a:ext cx="9144000" cy="914400"/>
          </a:xfrm>
          <a:prstGeom prst="rect">
            <a:avLst/>
          </a:prstGeom>
        </p:spPr>
      </p:pic>
      <p:pic>
        <p:nvPicPr>
          <p:cNvPr id="9" name="Shape 194" descr="Image result for twitter" title="View source image"/>
          <p:cNvPicPr preferRelativeResize="0"/>
          <p:nvPr/>
        </p:nvPicPr>
        <p:blipFill>
          <a:blip r:embed="rId4">
            <a:alphaModFix/>
          </a:blip>
          <a:stretch>
            <a:fillRect/>
          </a:stretch>
        </p:blipFill>
        <p:spPr>
          <a:xfrm>
            <a:off x="5284509" y="2026169"/>
            <a:ext cx="1020312" cy="914400"/>
          </a:xfrm>
          <a:prstGeom prst="rect">
            <a:avLst/>
          </a:prstGeom>
          <a:noFill/>
          <a:ln>
            <a:noFill/>
          </a:ln>
        </p:spPr>
      </p:pic>
      <p:pic>
        <p:nvPicPr>
          <p:cNvPr id="10" name="Shape 195" descr="Image result for facebook" title="View source image"/>
          <p:cNvPicPr preferRelativeResize="0"/>
          <p:nvPr/>
        </p:nvPicPr>
        <p:blipFill>
          <a:blip r:embed="rId5">
            <a:alphaModFix/>
          </a:blip>
          <a:stretch>
            <a:fillRect/>
          </a:stretch>
        </p:blipFill>
        <p:spPr>
          <a:xfrm>
            <a:off x="6389802" y="2034377"/>
            <a:ext cx="1020313" cy="914400"/>
          </a:xfrm>
          <a:prstGeom prst="rect">
            <a:avLst/>
          </a:prstGeom>
          <a:noFill/>
          <a:ln>
            <a:noFill/>
          </a:ln>
        </p:spPr>
      </p:pic>
      <p:pic>
        <p:nvPicPr>
          <p:cNvPr id="12" name="Shape 196" descr="Image result for pinterest" title="View source image"/>
          <p:cNvPicPr preferRelativeResize="0"/>
          <p:nvPr/>
        </p:nvPicPr>
        <p:blipFill>
          <a:blip r:embed="rId6">
            <a:alphaModFix/>
          </a:blip>
          <a:stretch>
            <a:fillRect/>
          </a:stretch>
        </p:blipFill>
        <p:spPr>
          <a:xfrm>
            <a:off x="5244575" y="2970371"/>
            <a:ext cx="1107976" cy="1069559"/>
          </a:xfrm>
          <a:prstGeom prst="rect">
            <a:avLst/>
          </a:prstGeom>
          <a:noFill/>
          <a:ln>
            <a:noFill/>
          </a:ln>
        </p:spPr>
      </p:pic>
      <p:pic>
        <p:nvPicPr>
          <p:cNvPr id="13" name="Shape 197" descr="Image result for instagram logo" title="View source image"/>
          <p:cNvPicPr preferRelativeResize="0"/>
          <p:nvPr/>
        </p:nvPicPr>
        <p:blipFill>
          <a:blip r:embed="rId7">
            <a:alphaModFix/>
          </a:blip>
          <a:stretch>
            <a:fillRect/>
          </a:stretch>
        </p:blipFill>
        <p:spPr>
          <a:xfrm>
            <a:off x="6362170" y="2970371"/>
            <a:ext cx="1107976" cy="1069559"/>
          </a:xfrm>
          <a:prstGeom prst="rect">
            <a:avLst/>
          </a:prstGeom>
          <a:noFill/>
          <a:ln>
            <a:noFill/>
          </a:ln>
        </p:spPr>
      </p:pic>
      <p:pic>
        <p:nvPicPr>
          <p:cNvPr id="11" name="Picture 10" descr="E:\Marketing logo remake.jpg"/>
          <p:cNvPicPr/>
          <p:nvPr/>
        </p:nvPicPr>
        <p:blipFill rotWithShape="1">
          <a:blip r:embed="rId8" cstate="print">
            <a:extLst>
              <a:ext uri="{28A0092B-C50C-407E-A947-70E740481C1C}">
                <a14:useLocalDpi xmlns:a14="http://schemas.microsoft.com/office/drawing/2010/main" val="0"/>
              </a:ext>
            </a:extLst>
          </a:blip>
          <a:srcRect l="15526" t="21153" r="15243" b="22756"/>
          <a:stretch/>
        </p:blipFill>
        <p:spPr bwMode="auto">
          <a:xfrm>
            <a:off x="76200" y="5943600"/>
            <a:ext cx="1618450" cy="914400"/>
          </a:xfrm>
          <a:prstGeom prst="rect">
            <a:avLst/>
          </a:prstGeom>
          <a:noFill/>
          <a:ln>
            <a:no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84509" y="4106518"/>
            <a:ext cx="1772661" cy="2025898"/>
          </a:xfrm>
          <a:prstGeom prst="rect">
            <a:avLst/>
          </a:prstGeom>
        </p:spPr>
      </p:pic>
    </p:spTree>
  </p:cSld>
  <p:clrMapOvr>
    <a:masterClrMapping/>
  </p:clrMapOvr>
</p:sld>
</file>

<file path=ppt/theme/theme1.xml><?xml version="1.0" encoding="utf-8"?>
<a:theme xmlns:a="http://schemas.openxmlformats.org/drawingml/2006/main" name="Dividend">
  <a:themeElements>
    <a:clrScheme name="Custom 2">
      <a:dk1>
        <a:sysClr val="windowText" lastClr="000000"/>
      </a:dk1>
      <a:lt1>
        <a:sysClr val="window" lastClr="FFFFFF"/>
      </a:lt1>
      <a:dk2>
        <a:srgbClr val="323232"/>
      </a:dk2>
      <a:lt2>
        <a:srgbClr val="E5C243"/>
      </a:lt2>
      <a:accent1>
        <a:srgbClr val="FDC97C"/>
      </a:accent1>
      <a:accent2>
        <a:srgbClr val="D1B090"/>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
  <a:themeElements>
    <a:clrScheme name="Custom 2">
      <a:dk1>
        <a:sysClr val="windowText" lastClr="000000"/>
      </a:dk1>
      <a:lt1>
        <a:sysClr val="window" lastClr="FFFFFF"/>
      </a:lt1>
      <a:dk2>
        <a:srgbClr val="323232"/>
      </a:dk2>
      <a:lt2>
        <a:srgbClr val="E5C243"/>
      </a:lt2>
      <a:accent1>
        <a:srgbClr val="FDC97C"/>
      </a:accent1>
      <a:accent2>
        <a:srgbClr val="D1B090"/>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5260</TotalTime>
  <Words>1919</Words>
  <Application>Microsoft Office PowerPoint</Application>
  <PresentationFormat>On-screen Show (4:3)</PresentationFormat>
  <Paragraphs>258</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ＭＳ Ｐゴシック</vt:lpstr>
      <vt:lpstr>Arial</vt:lpstr>
      <vt:lpstr>Eras Demi ITC</vt:lpstr>
      <vt:lpstr>Georgia</vt:lpstr>
      <vt:lpstr>Gill Sans MT</vt:lpstr>
      <vt:lpstr>Lucida Calligraphy</vt:lpstr>
      <vt:lpstr>Wingdings</vt:lpstr>
      <vt:lpstr>Wingdings 2</vt:lpstr>
      <vt:lpstr>Dividend</vt:lpstr>
      <vt:lpstr>1_Dividend</vt:lpstr>
      <vt:lpstr>PowerPoint Presentation</vt:lpstr>
      <vt:lpstr>Premium Tots, LLC</vt:lpstr>
      <vt:lpstr>Problem</vt:lpstr>
      <vt:lpstr>Solution</vt:lpstr>
      <vt:lpstr>Description of Product</vt:lpstr>
      <vt:lpstr>    Mission      Social Impact </vt:lpstr>
      <vt:lpstr>Business Model</vt:lpstr>
      <vt:lpstr>Market Analysis</vt:lpstr>
      <vt:lpstr>Marketing and Sales</vt:lpstr>
      <vt:lpstr>PowerPoint Presentation</vt:lpstr>
      <vt:lpstr>   Qualifications </vt:lpstr>
      <vt:lpstr>Sales Projections</vt:lpstr>
      <vt:lpstr>PowerPoint Presentation</vt:lpstr>
      <vt:lpstr>    Future Plans         Philanthropy</vt:lpstr>
      <vt:lpstr> </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freshmen [Student]</cp:lastModifiedBy>
  <cp:revision>546</cp:revision>
  <cp:lastPrinted>2018-05-16T17:07:01Z</cp:lastPrinted>
  <dcterms:created xsi:type="dcterms:W3CDTF">2012-02-07T20:01:29Z</dcterms:created>
  <dcterms:modified xsi:type="dcterms:W3CDTF">2018-05-21T11:53:20Z</dcterms:modified>
</cp:coreProperties>
</file>