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25"/>
  </p:notesMasterIdLst>
  <p:handoutMasterIdLst>
    <p:handoutMasterId r:id="rId26"/>
  </p:handoutMasterIdLst>
  <p:sldIdLst>
    <p:sldId id="290" r:id="rId2"/>
    <p:sldId id="291" r:id="rId3"/>
    <p:sldId id="300" r:id="rId4"/>
    <p:sldId id="292" r:id="rId5"/>
    <p:sldId id="293" r:id="rId6"/>
    <p:sldId id="305" r:id="rId7"/>
    <p:sldId id="296" r:id="rId8"/>
    <p:sldId id="297" r:id="rId9"/>
    <p:sldId id="313" r:id="rId10"/>
    <p:sldId id="314" r:id="rId11"/>
    <p:sldId id="315" r:id="rId12"/>
    <p:sldId id="316" r:id="rId13"/>
    <p:sldId id="317" r:id="rId14"/>
    <p:sldId id="323" r:id="rId15"/>
    <p:sldId id="282" r:id="rId16"/>
    <p:sldId id="310" r:id="rId17"/>
    <p:sldId id="283" r:id="rId18"/>
    <p:sldId id="284" r:id="rId19"/>
    <p:sldId id="324" r:id="rId20"/>
    <p:sldId id="286" r:id="rId21"/>
    <p:sldId id="287" r:id="rId22"/>
    <p:sldId id="288" r:id="rId23"/>
    <p:sldId id="289" r:id="rId24"/>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CC33"/>
    <a:srgbClr val="E9EDF4"/>
    <a:srgbClr val="D0D8E8"/>
    <a:srgbClr val="6699FF"/>
    <a:srgbClr val="0000FF"/>
    <a:srgbClr val="008000"/>
    <a:srgbClr val="8EB4E3"/>
    <a:srgbClr val="77777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344" autoAdjust="0"/>
    <p:restoredTop sz="99757" autoAdjust="0"/>
  </p:normalViewPr>
  <p:slideViewPr>
    <p:cSldViewPr>
      <p:cViewPr>
        <p:scale>
          <a:sx n="100" d="100"/>
          <a:sy n="100" d="100"/>
        </p:scale>
        <p:origin x="-72" y="-72"/>
      </p:cViewPr>
      <p:guideLst>
        <p:guide orient="horz" pos="2160"/>
        <p:guide pos="2880"/>
      </p:guideLst>
    </p:cSldViewPr>
  </p:slideViewPr>
  <p:notesTextViewPr>
    <p:cViewPr>
      <p:scale>
        <a:sx n="150" d="100"/>
        <a:sy n="150" d="100"/>
      </p:scale>
      <p:origin x="0" y="0"/>
    </p:cViewPr>
  </p:notesTextViewPr>
  <p:sorterViewPr>
    <p:cViewPr>
      <p:scale>
        <a:sx n="66" d="100"/>
        <a:sy n="66" d="100"/>
      </p:scale>
      <p:origin x="0" y="0"/>
    </p:cViewPr>
  </p:sorterViewPr>
  <p:notesViewPr>
    <p:cSldViewPr>
      <p:cViewPr>
        <p:scale>
          <a:sx n="100" d="100"/>
          <a:sy n="100" d="100"/>
        </p:scale>
        <p:origin x="-2700" y="726"/>
      </p:cViewPr>
      <p:guideLst>
        <p:guide orient="horz" pos="2909"/>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8"/>
  <c:chart>
    <c:autoTitleDeleted val="1"/>
    <c:view3D>
      <c:rAngAx val="1"/>
    </c:view3D>
    <c:plotArea>
      <c:layout>
        <c:manualLayout>
          <c:layoutTarget val="inner"/>
          <c:xMode val="edge"/>
          <c:yMode val="edge"/>
          <c:x val="0.28252788713911264"/>
          <c:y val="1.2500000000000164E-2"/>
          <c:w val="0.49288254593176611"/>
          <c:h val="0.83938558070865388"/>
        </c:manualLayout>
      </c:layout>
      <c:bar3DChart>
        <c:barDir val="bar"/>
        <c:grouping val="stacked"/>
        <c:ser>
          <c:idx val="0"/>
          <c:order val="0"/>
          <c:tx>
            <c:strRef>
              <c:f>Sheet1!$B$1</c:f>
              <c:strCache>
                <c:ptCount val="1"/>
                <c:pt idx="0">
                  <c:v>Hours</c:v>
                </c:pt>
              </c:strCache>
            </c:strRef>
          </c:tx>
          <c:dLbls>
            <c:showVal val="1"/>
          </c:dLbls>
          <c:cat>
            <c:strRef>
              <c:f>Sheet1!$A$2:$A$4</c:f>
              <c:strCache>
                <c:ptCount val="3"/>
                <c:pt idx="0">
                  <c:v>New Business</c:v>
                </c:pt>
                <c:pt idx="1">
                  <c:v>School</c:v>
                </c:pt>
                <c:pt idx="2">
                  <c:v>Free Time</c:v>
                </c:pt>
              </c:strCache>
            </c:strRef>
          </c:cat>
          <c:val>
            <c:numRef>
              <c:f>Sheet1!$B$2:$B$4</c:f>
              <c:numCache>
                <c:formatCode>General</c:formatCode>
                <c:ptCount val="3"/>
                <c:pt idx="0">
                  <c:v>25</c:v>
                </c:pt>
                <c:pt idx="1">
                  <c:v>50</c:v>
                </c:pt>
                <c:pt idx="2">
                  <c:v>93</c:v>
                </c:pt>
              </c:numCache>
            </c:numRef>
          </c:val>
        </c:ser>
        <c:dLbls>
          <c:showVal val="1"/>
        </c:dLbls>
        <c:shape val="box"/>
        <c:axId val="124412288"/>
        <c:axId val="124413824"/>
        <c:axId val="0"/>
      </c:bar3DChart>
      <c:catAx>
        <c:axId val="124412288"/>
        <c:scaling>
          <c:orientation val="minMax"/>
        </c:scaling>
        <c:axPos val="l"/>
        <c:tickLblPos val="nextTo"/>
        <c:crossAx val="124413824"/>
        <c:crosses val="autoZero"/>
        <c:auto val="1"/>
        <c:lblAlgn val="ctr"/>
        <c:lblOffset val="100"/>
      </c:catAx>
      <c:valAx>
        <c:axId val="124413824"/>
        <c:scaling>
          <c:orientation val="minMax"/>
        </c:scaling>
        <c:axPos val="b"/>
        <c:majorGridlines/>
        <c:title>
          <c:tx>
            <c:rich>
              <a:bodyPr/>
              <a:lstStyle/>
              <a:p>
                <a:pPr>
                  <a:defRPr/>
                </a:pPr>
                <a:r>
                  <a:rPr lang="en-US"/>
                  <a:t>Hours</a:t>
                </a:r>
              </a:p>
            </c:rich>
          </c:tx>
          <c:layout>
            <c:manualLayout>
              <c:xMode val="edge"/>
              <c:yMode val="edge"/>
              <c:x val="0.45444374850870572"/>
              <c:y val="0.9213828132594537"/>
            </c:manualLayout>
          </c:layout>
        </c:title>
        <c:numFmt formatCode="General" sourceLinked="1"/>
        <c:tickLblPos val="nextTo"/>
        <c:crossAx val="124412288"/>
        <c:crosses val="autoZero"/>
        <c:crossBetween val="between"/>
      </c:valAx>
    </c:plotArea>
    <c:plotVisOnly val="1"/>
    <c:dispBlanksAs val="gap"/>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448B0F-D41D-4A0D-8C64-AE3F37F0D3FD}" type="doc">
      <dgm:prSet loTypeId="urn:microsoft.com/office/officeart/2005/8/layout/hierarchy3" loCatId="hierarchy" qsTypeId="urn:microsoft.com/office/officeart/2005/8/quickstyle/3d3" qsCatId="3D" csTypeId="urn:microsoft.com/office/officeart/2005/8/colors/colorful1#1" csCatId="colorful" phldr="1"/>
      <dgm:spPr/>
      <dgm:t>
        <a:bodyPr/>
        <a:lstStyle/>
        <a:p>
          <a:endParaRPr lang="en-US"/>
        </a:p>
      </dgm:t>
    </dgm:pt>
    <dgm:pt modelId="{D965AA0E-16E1-484A-B1CC-67A538879F05}">
      <dgm:prSet phldrT="[Text]" custT="1"/>
      <dgm:spPr>
        <a:solidFill>
          <a:schemeClr val="accent1"/>
        </a:solidFill>
      </dgm:spPr>
      <dgm:t>
        <a:bodyPr/>
        <a:lstStyle/>
        <a:p>
          <a:r>
            <a:rPr kumimoji="0" lang="en-US" sz="2000" b="1" kern="1200" dirty="0" smtClean="0">
              <a:ln>
                <a:noFill/>
              </a:ln>
              <a:solidFill>
                <a:schemeClr val="bg1"/>
              </a:solidFill>
              <a:effectLst>
                <a:outerShdw blurRad="31750" dist="25400" dir="5400000" algn="tl" rotWithShape="0">
                  <a:srgbClr val="000000">
                    <a:alpha val="25000"/>
                  </a:srgbClr>
                </a:outerShdw>
              </a:effectLst>
              <a:latin typeface="+mj-lt"/>
              <a:ea typeface="ＭＳ Ｐゴシック" pitchFamily="34" charset="-128"/>
              <a:cs typeface="+mj-cs"/>
            </a:rPr>
            <a:t>People</a:t>
          </a:r>
          <a:endParaRPr kumimoji="0" lang="en-US" sz="2000" b="1" kern="1200" dirty="0">
            <a:ln>
              <a:noFill/>
            </a:ln>
            <a:solidFill>
              <a:schemeClr val="bg1"/>
            </a:solidFill>
            <a:effectLst>
              <a:outerShdw blurRad="31750" dist="25400" dir="5400000" algn="tl" rotWithShape="0">
                <a:srgbClr val="000000">
                  <a:alpha val="25000"/>
                </a:srgbClr>
              </a:outerShdw>
            </a:effectLst>
            <a:latin typeface="+mj-lt"/>
            <a:ea typeface="ＭＳ Ｐゴシック" pitchFamily="34" charset="-128"/>
            <a:cs typeface="+mj-cs"/>
          </a:endParaRPr>
        </a:p>
      </dgm:t>
    </dgm:pt>
    <dgm:pt modelId="{5B07CCD0-8F07-4095-9531-7073E9866020}" type="parTrans" cxnId="{1E305DDD-0F83-4797-90F6-75FDA69B1634}">
      <dgm:prSet/>
      <dgm:spPr/>
      <dgm:t>
        <a:bodyPr/>
        <a:lstStyle/>
        <a:p>
          <a:endParaRPr lang="en-US"/>
        </a:p>
      </dgm:t>
    </dgm:pt>
    <dgm:pt modelId="{115B7A06-74ED-452E-8E33-B9583D81B1E8}" type="sibTrans" cxnId="{1E305DDD-0F83-4797-90F6-75FDA69B1634}">
      <dgm:prSet/>
      <dgm:spPr/>
      <dgm:t>
        <a:bodyPr/>
        <a:lstStyle/>
        <a:p>
          <a:endParaRPr lang="en-US"/>
        </a:p>
      </dgm:t>
    </dgm:pt>
    <dgm:pt modelId="{437DFC35-C785-40FB-B62F-DD7674F7DB5C}">
      <dgm:prSet phldrT="[Text]" custT="1"/>
      <dgm:spPr>
        <a:solidFill>
          <a:schemeClr val="accent1"/>
        </a:solidFill>
      </dgm:spPr>
      <dgm:t>
        <a:bodyPr/>
        <a:lstStyle/>
        <a:p>
          <a:r>
            <a:rPr kumimoji="0" lang="en-US" sz="2000" b="1" kern="1200" dirty="0" smtClean="0">
              <a:ln>
                <a:noFill/>
              </a:ln>
              <a:solidFill>
                <a:schemeClr val="bg1"/>
              </a:solidFill>
              <a:effectLst>
                <a:outerShdw blurRad="31750" dist="25400" dir="5400000" algn="tl" rotWithShape="0">
                  <a:srgbClr val="000000">
                    <a:alpha val="25000"/>
                  </a:srgbClr>
                </a:outerShdw>
              </a:effectLst>
              <a:latin typeface="+mj-lt"/>
              <a:ea typeface="ＭＳ Ｐゴシック" pitchFamily="34" charset="-128"/>
              <a:cs typeface="+mj-cs"/>
            </a:rPr>
            <a:t>Product</a:t>
          </a:r>
          <a:endParaRPr kumimoji="0" lang="en-US" sz="2000" b="1" kern="1200" dirty="0">
            <a:ln>
              <a:noFill/>
            </a:ln>
            <a:solidFill>
              <a:schemeClr val="bg1"/>
            </a:solidFill>
            <a:effectLst>
              <a:outerShdw blurRad="31750" dist="25400" dir="5400000" algn="tl" rotWithShape="0">
                <a:srgbClr val="000000">
                  <a:alpha val="25000"/>
                </a:srgbClr>
              </a:outerShdw>
            </a:effectLst>
            <a:latin typeface="+mj-lt"/>
            <a:ea typeface="ＭＳ Ｐゴシック" pitchFamily="34" charset="-128"/>
            <a:cs typeface="+mj-cs"/>
          </a:endParaRPr>
        </a:p>
      </dgm:t>
    </dgm:pt>
    <dgm:pt modelId="{0BAED246-3484-4A74-B6C0-DD7910EAB519}" type="parTrans" cxnId="{C081EFEF-D440-4FFD-90CD-52AE6B53864E}">
      <dgm:prSet/>
      <dgm:spPr/>
      <dgm:t>
        <a:bodyPr/>
        <a:lstStyle/>
        <a:p>
          <a:endParaRPr lang="en-US"/>
        </a:p>
      </dgm:t>
    </dgm:pt>
    <dgm:pt modelId="{EBD38709-E38E-454F-A736-D656DECDB5C3}" type="sibTrans" cxnId="{C081EFEF-D440-4FFD-90CD-52AE6B53864E}">
      <dgm:prSet/>
      <dgm:spPr/>
      <dgm:t>
        <a:bodyPr/>
        <a:lstStyle/>
        <a:p>
          <a:endParaRPr lang="en-US"/>
        </a:p>
      </dgm:t>
    </dgm:pt>
    <dgm:pt modelId="{25B9D762-6E0F-4A8F-B25D-3BC5B525CF6C}">
      <dgm:prSet phldrT="[Text]" custT="1"/>
      <dgm:spPr>
        <a:solidFill>
          <a:schemeClr val="accent1"/>
        </a:solidFill>
      </dgm:spPr>
      <dgm:t>
        <a:bodyPr/>
        <a:lstStyle/>
        <a:p>
          <a:r>
            <a:rPr kumimoji="0" lang="en-US" sz="2000" b="1" kern="1200" dirty="0" smtClean="0">
              <a:ln>
                <a:noFill/>
              </a:ln>
              <a:solidFill>
                <a:schemeClr val="bg1"/>
              </a:solidFill>
              <a:effectLst>
                <a:outerShdw blurRad="31750" dist="25400" dir="5400000" algn="tl" rotWithShape="0">
                  <a:srgbClr val="000000">
                    <a:alpha val="25000"/>
                  </a:srgbClr>
                </a:outerShdw>
              </a:effectLst>
              <a:latin typeface="+mj-lt"/>
              <a:ea typeface="ＭＳ Ｐゴシック" pitchFamily="34" charset="-128"/>
              <a:cs typeface="+mj-cs"/>
            </a:rPr>
            <a:t>Place</a:t>
          </a:r>
          <a:endParaRPr kumimoji="0" lang="en-US" sz="2000" b="1" kern="1200" dirty="0">
            <a:ln>
              <a:noFill/>
            </a:ln>
            <a:solidFill>
              <a:schemeClr val="bg1"/>
            </a:solidFill>
            <a:effectLst>
              <a:outerShdw blurRad="31750" dist="25400" dir="5400000" algn="tl" rotWithShape="0">
                <a:srgbClr val="000000">
                  <a:alpha val="25000"/>
                </a:srgbClr>
              </a:outerShdw>
            </a:effectLst>
            <a:latin typeface="+mj-lt"/>
            <a:ea typeface="ＭＳ Ｐゴシック" pitchFamily="34" charset="-128"/>
            <a:cs typeface="+mj-cs"/>
          </a:endParaRPr>
        </a:p>
      </dgm:t>
    </dgm:pt>
    <dgm:pt modelId="{2D66D4D2-3A33-4CCD-8C25-04881E159BAA}" type="parTrans" cxnId="{1803D304-F1AD-41A6-98DA-A15AF3709A54}">
      <dgm:prSet/>
      <dgm:spPr/>
      <dgm:t>
        <a:bodyPr/>
        <a:lstStyle/>
        <a:p>
          <a:endParaRPr lang="en-US"/>
        </a:p>
      </dgm:t>
    </dgm:pt>
    <dgm:pt modelId="{873243D5-A041-42E2-899B-856B77BC045C}" type="sibTrans" cxnId="{1803D304-F1AD-41A6-98DA-A15AF3709A54}">
      <dgm:prSet/>
      <dgm:spPr/>
      <dgm:t>
        <a:bodyPr/>
        <a:lstStyle/>
        <a:p>
          <a:endParaRPr lang="en-US"/>
        </a:p>
      </dgm:t>
    </dgm:pt>
    <dgm:pt modelId="{A0E4D834-1EAF-4860-B078-74CD184AD03C}">
      <dgm:prSet phldrT="[Text]" custT="1"/>
      <dgm:spPr>
        <a:solidFill>
          <a:schemeClr val="accent1"/>
        </a:solidFill>
      </dgm:spPr>
      <dgm:t>
        <a:bodyPr/>
        <a:lstStyle/>
        <a:p>
          <a:r>
            <a:rPr kumimoji="0" lang="en-US" sz="2000" b="1" kern="1200" dirty="0" smtClean="0">
              <a:ln>
                <a:noFill/>
              </a:ln>
              <a:solidFill>
                <a:schemeClr val="bg1"/>
              </a:solidFill>
              <a:effectLst>
                <a:outerShdw blurRad="31750" dist="25400" dir="5400000" algn="tl" rotWithShape="0">
                  <a:srgbClr val="000000">
                    <a:alpha val="25000"/>
                  </a:srgbClr>
                </a:outerShdw>
              </a:effectLst>
              <a:latin typeface="+mj-lt"/>
              <a:ea typeface="ＭＳ Ｐゴシック" pitchFamily="34" charset="-128"/>
              <a:cs typeface="+mj-cs"/>
            </a:rPr>
            <a:t>Price</a:t>
          </a:r>
          <a:endParaRPr kumimoji="0" lang="en-US" sz="2000" b="1" kern="1200" dirty="0">
            <a:ln>
              <a:noFill/>
            </a:ln>
            <a:solidFill>
              <a:schemeClr val="bg1"/>
            </a:solidFill>
            <a:effectLst>
              <a:outerShdw blurRad="31750" dist="25400" dir="5400000" algn="tl" rotWithShape="0">
                <a:srgbClr val="000000">
                  <a:alpha val="25000"/>
                </a:srgbClr>
              </a:outerShdw>
            </a:effectLst>
            <a:latin typeface="+mj-lt"/>
            <a:ea typeface="ＭＳ Ｐゴシック" pitchFamily="34" charset="-128"/>
            <a:cs typeface="+mj-cs"/>
          </a:endParaRPr>
        </a:p>
      </dgm:t>
    </dgm:pt>
    <dgm:pt modelId="{3A153290-389F-4F97-BFD1-0DE070362358}" type="parTrans" cxnId="{0E1D4878-1132-4BAD-88EA-B22A947B431E}">
      <dgm:prSet/>
      <dgm:spPr/>
      <dgm:t>
        <a:bodyPr/>
        <a:lstStyle/>
        <a:p>
          <a:endParaRPr lang="en-US"/>
        </a:p>
      </dgm:t>
    </dgm:pt>
    <dgm:pt modelId="{3E62B6C5-95D4-4375-9D67-F7A22BB907DA}" type="sibTrans" cxnId="{0E1D4878-1132-4BAD-88EA-B22A947B431E}">
      <dgm:prSet/>
      <dgm:spPr/>
      <dgm:t>
        <a:bodyPr/>
        <a:lstStyle/>
        <a:p>
          <a:endParaRPr lang="en-US"/>
        </a:p>
      </dgm:t>
    </dgm:pt>
    <dgm:pt modelId="{BC48F879-0FD3-443B-8718-F5B0BDC03A14}">
      <dgm:prSet phldrT="[Text]" custT="1"/>
      <dgm:spPr>
        <a:solidFill>
          <a:schemeClr val="accent1"/>
        </a:solidFill>
      </dgm:spPr>
      <dgm:t>
        <a:bodyPr/>
        <a:lstStyle/>
        <a:p>
          <a:r>
            <a:rPr kumimoji="0" lang="en-US" sz="2000" b="1" kern="1200" dirty="0" smtClean="0">
              <a:ln>
                <a:noFill/>
              </a:ln>
              <a:solidFill>
                <a:schemeClr val="bg1"/>
              </a:solidFill>
              <a:effectLst>
                <a:outerShdw blurRad="31750" dist="25400" dir="5400000" algn="tl" rotWithShape="0">
                  <a:srgbClr val="000000">
                    <a:alpha val="25000"/>
                  </a:srgbClr>
                </a:outerShdw>
              </a:effectLst>
              <a:latin typeface="+mj-lt"/>
              <a:ea typeface="ＭＳ Ｐゴシック" pitchFamily="34" charset="-128"/>
              <a:cs typeface="+mj-cs"/>
            </a:rPr>
            <a:t>Promotion</a:t>
          </a:r>
          <a:endParaRPr kumimoji="0" lang="en-US" sz="2000" b="1" kern="1200" dirty="0">
            <a:ln>
              <a:noFill/>
            </a:ln>
            <a:solidFill>
              <a:schemeClr val="bg1"/>
            </a:solidFill>
            <a:effectLst>
              <a:outerShdw blurRad="31750" dist="25400" dir="5400000" algn="tl" rotWithShape="0">
                <a:srgbClr val="000000">
                  <a:alpha val="25000"/>
                </a:srgbClr>
              </a:outerShdw>
            </a:effectLst>
            <a:latin typeface="+mj-lt"/>
            <a:ea typeface="ＭＳ Ｐゴシック" pitchFamily="34" charset="-128"/>
            <a:cs typeface="+mj-cs"/>
          </a:endParaRPr>
        </a:p>
      </dgm:t>
    </dgm:pt>
    <dgm:pt modelId="{58263FB7-FA76-4914-967B-A5C918868F6B}" type="parTrans" cxnId="{29784312-E9BF-406B-96CD-9C0CACA8AF3B}">
      <dgm:prSet/>
      <dgm:spPr/>
      <dgm:t>
        <a:bodyPr/>
        <a:lstStyle/>
        <a:p>
          <a:endParaRPr lang="en-US"/>
        </a:p>
      </dgm:t>
    </dgm:pt>
    <dgm:pt modelId="{B3EB1F36-26E9-4D42-A295-049C48EF0CE2}" type="sibTrans" cxnId="{29784312-E9BF-406B-96CD-9C0CACA8AF3B}">
      <dgm:prSet/>
      <dgm:spPr/>
      <dgm:t>
        <a:bodyPr/>
        <a:lstStyle/>
        <a:p>
          <a:endParaRPr lang="en-US"/>
        </a:p>
      </dgm:t>
    </dgm:pt>
    <dgm:pt modelId="{DB1A7131-896E-49DF-9C1A-B82411E697F3}" type="pres">
      <dgm:prSet presAssocID="{4B448B0F-D41D-4A0D-8C64-AE3F37F0D3FD}" presName="diagram" presStyleCnt="0">
        <dgm:presLayoutVars>
          <dgm:chPref val="1"/>
          <dgm:dir/>
          <dgm:animOne val="branch"/>
          <dgm:animLvl val="lvl"/>
          <dgm:resizeHandles/>
        </dgm:presLayoutVars>
      </dgm:prSet>
      <dgm:spPr/>
      <dgm:t>
        <a:bodyPr/>
        <a:lstStyle/>
        <a:p>
          <a:endParaRPr lang="en-US"/>
        </a:p>
      </dgm:t>
    </dgm:pt>
    <dgm:pt modelId="{14965F33-A650-4B21-B460-1651B54D2BAC}" type="pres">
      <dgm:prSet presAssocID="{D965AA0E-16E1-484A-B1CC-67A538879F05}" presName="root" presStyleCnt="0"/>
      <dgm:spPr/>
    </dgm:pt>
    <dgm:pt modelId="{EE66C1B2-BEED-4C92-AD94-0A3F07F8CDCD}" type="pres">
      <dgm:prSet presAssocID="{D965AA0E-16E1-484A-B1CC-67A538879F05}" presName="rootComposite" presStyleCnt="0"/>
      <dgm:spPr/>
    </dgm:pt>
    <dgm:pt modelId="{862952AD-D5AC-4FAE-B0E8-9953A8ED4A9D}" type="pres">
      <dgm:prSet presAssocID="{D965AA0E-16E1-484A-B1CC-67A538879F05}" presName="rootText" presStyleLbl="node1" presStyleIdx="0" presStyleCnt="5" custLinFactNeighborX="4975" custLinFactNeighborY="1127"/>
      <dgm:spPr/>
      <dgm:t>
        <a:bodyPr/>
        <a:lstStyle/>
        <a:p>
          <a:endParaRPr lang="en-US"/>
        </a:p>
      </dgm:t>
    </dgm:pt>
    <dgm:pt modelId="{5AF55B48-06D5-43C5-AA96-87E383EB90D2}" type="pres">
      <dgm:prSet presAssocID="{D965AA0E-16E1-484A-B1CC-67A538879F05}" presName="rootConnector" presStyleLbl="node1" presStyleIdx="0" presStyleCnt="5"/>
      <dgm:spPr/>
      <dgm:t>
        <a:bodyPr/>
        <a:lstStyle/>
        <a:p>
          <a:endParaRPr lang="en-US"/>
        </a:p>
      </dgm:t>
    </dgm:pt>
    <dgm:pt modelId="{ED599582-7803-40DF-AB74-75136DDA8A65}" type="pres">
      <dgm:prSet presAssocID="{D965AA0E-16E1-484A-B1CC-67A538879F05}" presName="childShape" presStyleCnt="0"/>
      <dgm:spPr/>
    </dgm:pt>
    <dgm:pt modelId="{1A38D960-6B7E-4275-B1AA-356068C05F20}" type="pres">
      <dgm:prSet presAssocID="{437DFC35-C785-40FB-B62F-DD7674F7DB5C}" presName="root" presStyleCnt="0"/>
      <dgm:spPr/>
    </dgm:pt>
    <dgm:pt modelId="{73CDBDB6-86A3-47C8-A97D-094CB876FFA2}" type="pres">
      <dgm:prSet presAssocID="{437DFC35-C785-40FB-B62F-DD7674F7DB5C}" presName="rootComposite" presStyleCnt="0"/>
      <dgm:spPr/>
    </dgm:pt>
    <dgm:pt modelId="{0785B8DD-BC5F-4DC2-A8F6-4ED99341B0E6}" type="pres">
      <dgm:prSet presAssocID="{437DFC35-C785-40FB-B62F-DD7674F7DB5C}" presName="rootText" presStyleLbl="node1" presStyleIdx="1" presStyleCnt="5" custLinFactNeighborX="1146" custLinFactNeighborY="472"/>
      <dgm:spPr/>
      <dgm:t>
        <a:bodyPr/>
        <a:lstStyle/>
        <a:p>
          <a:endParaRPr lang="en-US"/>
        </a:p>
      </dgm:t>
    </dgm:pt>
    <dgm:pt modelId="{79F80F0E-B617-4DD7-83CE-977D1CA60163}" type="pres">
      <dgm:prSet presAssocID="{437DFC35-C785-40FB-B62F-DD7674F7DB5C}" presName="rootConnector" presStyleLbl="node1" presStyleIdx="1" presStyleCnt="5"/>
      <dgm:spPr/>
      <dgm:t>
        <a:bodyPr/>
        <a:lstStyle/>
        <a:p>
          <a:endParaRPr lang="en-US"/>
        </a:p>
      </dgm:t>
    </dgm:pt>
    <dgm:pt modelId="{F1D06A69-E2BD-49D0-A8F7-549D84F69A29}" type="pres">
      <dgm:prSet presAssocID="{437DFC35-C785-40FB-B62F-DD7674F7DB5C}" presName="childShape" presStyleCnt="0"/>
      <dgm:spPr/>
    </dgm:pt>
    <dgm:pt modelId="{50F6C165-8A31-404A-9ACB-B68BB306BE89}" type="pres">
      <dgm:prSet presAssocID="{25B9D762-6E0F-4A8F-B25D-3BC5B525CF6C}" presName="root" presStyleCnt="0"/>
      <dgm:spPr/>
    </dgm:pt>
    <dgm:pt modelId="{F1BA6A6B-DD37-4DE0-A6C2-095CFCA46432}" type="pres">
      <dgm:prSet presAssocID="{25B9D762-6E0F-4A8F-B25D-3BC5B525CF6C}" presName="rootComposite" presStyleCnt="0"/>
      <dgm:spPr/>
    </dgm:pt>
    <dgm:pt modelId="{CFD2CD4F-C387-4A32-BD27-2EE16B98331B}" type="pres">
      <dgm:prSet presAssocID="{25B9D762-6E0F-4A8F-B25D-3BC5B525CF6C}" presName="rootText" presStyleLbl="node1" presStyleIdx="2" presStyleCnt="5" custLinFactNeighborX="0" custLinFactNeighborY="472"/>
      <dgm:spPr/>
      <dgm:t>
        <a:bodyPr/>
        <a:lstStyle/>
        <a:p>
          <a:endParaRPr lang="en-US"/>
        </a:p>
      </dgm:t>
    </dgm:pt>
    <dgm:pt modelId="{D3286B58-9BED-4E96-8894-C6075539A479}" type="pres">
      <dgm:prSet presAssocID="{25B9D762-6E0F-4A8F-B25D-3BC5B525CF6C}" presName="rootConnector" presStyleLbl="node1" presStyleIdx="2" presStyleCnt="5"/>
      <dgm:spPr/>
      <dgm:t>
        <a:bodyPr/>
        <a:lstStyle/>
        <a:p>
          <a:endParaRPr lang="en-US"/>
        </a:p>
      </dgm:t>
    </dgm:pt>
    <dgm:pt modelId="{D66192ED-174F-451C-B21C-178E58FE0DC9}" type="pres">
      <dgm:prSet presAssocID="{25B9D762-6E0F-4A8F-B25D-3BC5B525CF6C}" presName="childShape" presStyleCnt="0"/>
      <dgm:spPr/>
    </dgm:pt>
    <dgm:pt modelId="{0403C533-C88A-47A8-A433-085439684E65}" type="pres">
      <dgm:prSet presAssocID="{A0E4D834-1EAF-4860-B078-74CD184AD03C}" presName="root" presStyleCnt="0"/>
      <dgm:spPr/>
    </dgm:pt>
    <dgm:pt modelId="{8837020E-982F-4569-9519-826E61515055}" type="pres">
      <dgm:prSet presAssocID="{A0E4D834-1EAF-4860-B078-74CD184AD03C}" presName="rootComposite" presStyleCnt="0"/>
      <dgm:spPr/>
    </dgm:pt>
    <dgm:pt modelId="{9E0B1F13-1838-4CBF-B9E4-7DB8C0CC55A0}" type="pres">
      <dgm:prSet presAssocID="{A0E4D834-1EAF-4860-B078-74CD184AD03C}" presName="rootText" presStyleLbl="node1" presStyleIdx="3" presStyleCnt="5" custLinFactNeighborX="-1244" custLinFactNeighborY="1033"/>
      <dgm:spPr/>
      <dgm:t>
        <a:bodyPr/>
        <a:lstStyle/>
        <a:p>
          <a:endParaRPr lang="en-US"/>
        </a:p>
      </dgm:t>
    </dgm:pt>
    <dgm:pt modelId="{9844816A-6E43-4256-BADA-7F81CBDDEA30}" type="pres">
      <dgm:prSet presAssocID="{A0E4D834-1EAF-4860-B078-74CD184AD03C}" presName="rootConnector" presStyleLbl="node1" presStyleIdx="3" presStyleCnt="5"/>
      <dgm:spPr/>
      <dgm:t>
        <a:bodyPr/>
        <a:lstStyle/>
        <a:p>
          <a:endParaRPr lang="en-US"/>
        </a:p>
      </dgm:t>
    </dgm:pt>
    <dgm:pt modelId="{054ADF79-8502-47AC-BC94-6D8CFBAA47FF}" type="pres">
      <dgm:prSet presAssocID="{A0E4D834-1EAF-4860-B078-74CD184AD03C}" presName="childShape" presStyleCnt="0"/>
      <dgm:spPr/>
    </dgm:pt>
    <dgm:pt modelId="{F3B69D12-5A43-4053-B708-DB63ED8A0482}" type="pres">
      <dgm:prSet presAssocID="{BC48F879-0FD3-443B-8718-F5B0BDC03A14}" presName="root" presStyleCnt="0"/>
      <dgm:spPr/>
    </dgm:pt>
    <dgm:pt modelId="{8EE46807-C195-48E8-8E7C-406573812271}" type="pres">
      <dgm:prSet presAssocID="{BC48F879-0FD3-443B-8718-F5B0BDC03A14}" presName="rootComposite" presStyleCnt="0"/>
      <dgm:spPr/>
    </dgm:pt>
    <dgm:pt modelId="{B083EA45-6E65-4132-A869-371A918F4AA3}" type="pres">
      <dgm:prSet presAssocID="{BC48F879-0FD3-443B-8718-F5B0BDC03A14}" presName="rootText" presStyleLbl="node1" presStyleIdx="4" presStyleCnt="5" custLinFactNeighborX="196" custLinFactNeighborY="472"/>
      <dgm:spPr/>
      <dgm:t>
        <a:bodyPr/>
        <a:lstStyle/>
        <a:p>
          <a:endParaRPr lang="en-US"/>
        </a:p>
      </dgm:t>
    </dgm:pt>
    <dgm:pt modelId="{F9D26FFC-27AE-402C-9C34-99D5D95E02E0}" type="pres">
      <dgm:prSet presAssocID="{BC48F879-0FD3-443B-8718-F5B0BDC03A14}" presName="rootConnector" presStyleLbl="node1" presStyleIdx="4" presStyleCnt="5"/>
      <dgm:spPr/>
      <dgm:t>
        <a:bodyPr/>
        <a:lstStyle/>
        <a:p>
          <a:endParaRPr lang="en-US"/>
        </a:p>
      </dgm:t>
    </dgm:pt>
    <dgm:pt modelId="{A30B1650-D093-4E4B-8E16-DB361230E7B3}" type="pres">
      <dgm:prSet presAssocID="{BC48F879-0FD3-443B-8718-F5B0BDC03A14}" presName="childShape" presStyleCnt="0"/>
      <dgm:spPr/>
    </dgm:pt>
  </dgm:ptLst>
  <dgm:cxnLst>
    <dgm:cxn modelId="{1803D304-F1AD-41A6-98DA-A15AF3709A54}" srcId="{4B448B0F-D41D-4A0D-8C64-AE3F37F0D3FD}" destId="{25B9D762-6E0F-4A8F-B25D-3BC5B525CF6C}" srcOrd="2" destOrd="0" parTransId="{2D66D4D2-3A33-4CCD-8C25-04881E159BAA}" sibTransId="{873243D5-A041-42E2-899B-856B77BC045C}"/>
    <dgm:cxn modelId="{302AE6FC-191D-4D5E-A7CC-2854E70F60AA}" type="presOf" srcId="{25B9D762-6E0F-4A8F-B25D-3BC5B525CF6C}" destId="{D3286B58-9BED-4E96-8894-C6075539A479}" srcOrd="1" destOrd="0" presId="urn:microsoft.com/office/officeart/2005/8/layout/hierarchy3"/>
    <dgm:cxn modelId="{3E239B03-AA42-4D9B-A438-485AD0796C14}" type="presOf" srcId="{D965AA0E-16E1-484A-B1CC-67A538879F05}" destId="{5AF55B48-06D5-43C5-AA96-87E383EB90D2}" srcOrd="1" destOrd="0" presId="urn:microsoft.com/office/officeart/2005/8/layout/hierarchy3"/>
    <dgm:cxn modelId="{29784312-E9BF-406B-96CD-9C0CACA8AF3B}" srcId="{4B448B0F-D41D-4A0D-8C64-AE3F37F0D3FD}" destId="{BC48F879-0FD3-443B-8718-F5B0BDC03A14}" srcOrd="4" destOrd="0" parTransId="{58263FB7-FA76-4914-967B-A5C918868F6B}" sibTransId="{B3EB1F36-26E9-4D42-A295-049C48EF0CE2}"/>
    <dgm:cxn modelId="{509F1137-D522-4909-8996-48177E41BB6F}" type="presOf" srcId="{A0E4D834-1EAF-4860-B078-74CD184AD03C}" destId="{9844816A-6E43-4256-BADA-7F81CBDDEA30}" srcOrd="1" destOrd="0" presId="urn:microsoft.com/office/officeart/2005/8/layout/hierarchy3"/>
    <dgm:cxn modelId="{257ADF58-0607-4304-8091-0AE9F32C0A73}" type="presOf" srcId="{25B9D762-6E0F-4A8F-B25D-3BC5B525CF6C}" destId="{CFD2CD4F-C387-4A32-BD27-2EE16B98331B}" srcOrd="0" destOrd="0" presId="urn:microsoft.com/office/officeart/2005/8/layout/hierarchy3"/>
    <dgm:cxn modelId="{6C9A2E18-C69B-44FF-9558-4304C23F8AA9}" type="presOf" srcId="{BC48F879-0FD3-443B-8718-F5B0BDC03A14}" destId="{F9D26FFC-27AE-402C-9C34-99D5D95E02E0}" srcOrd="1" destOrd="0" presId="urn:microsoft.com/office/officeart/2005/8/layout/hierarchy3"/>
    <dgm:cxn modelId="{0E1D4878-1132-4BAD-88EA-B22A947B431E}" srcId="{4B448B0F-D41D-4A0D-8C64-AE3F37F0D3FD}" destId="{A0E4D834-1EAF-4860-B078-74CD184AD03C}" srcOrd="3" destOrd="0" parTransId="{3A153290-389F-4F97-BFD1-0DE070362358}" sibTransId="{3E62B6C5-95D4-4375-9D67-F7A22BB907DA}"/>
    <dgm:cxn modelId="{7409F026-5470-4812-8D8E-4B8E0ED6F90D}" type="presOf" srcId="{BC48F879-0FD3-443B-8718-F5B0BDC03A14}" destId="{B083EA45-6E65-4132-A869-371A918F4AA3}" srcOrd="0" destOrd="0" presId="urn:microsoft.com/office/officeart/2005/8/layout/hierarchy3"/>
    <dgm:cxn modelId="{C081EFEF-D440-4FFD-90CD-52AE6B53864E}" srcId="{4B448B0F-D41D-4A0D-8C64-AE3F37F0D3FD}" destId="{437DFC35-C785-40FB-B62F-DD7674F7DB5C}" srcOrd="1" destOrd="0" parTransId="{0BAED246-3484-4A74-B6C0-DD7910EAB519}" sibTransId="{EBD38709-E38E-454F-A736-D656DECDB5C3}"/>
    <dgm:cxn modelId="{AF5CA171-B03A-405F-8C44-CA8DF97FAF93}" type="presOf" srcId="{437DFC35-C785-40FB-B62F-DD7674F7DB5C}" destId="{79F80F0E-B617-4DD7-83CE-977D1CA60163}" srcOrd="1" destOrd="0" presId="urn:microsoft.com/office/officeart/2005/8/layout/hierarchy3"/>
    <dgm:cxn modelId="{2A234038-CA23-4411-A5DC-ACED0E94A1A4}" type="presOf" srcId="{D965AA0E-16E1-484A-B1CC-67A538879F05}" destId="{862952AD-D5AC-4FAE-B0E8-9953A8ED4A9D}" srcOrd="0" destOrd="0" presId="urn:microsoft.com/office/officeart/2005/8/layout/hierarchy3"/>
    <dgm:cxn modelId="{62D22B74-82B0-4B62-9CA0-2034DF74D9EC}" type="presOf" srcId="{4B448B0F-D41D-4A0D-8C64-AE3F37F0D3FD}" destId="{DB1A7131-896E-49DF-9C1A-B82411E697F3}" srcOrd="0" destOrd="0" presId="urn:microsoft.com/office/officeart/2005/8/layout/hierarchy3"/>
    <dgm:cxn modelId="{6CF908B4-5E2C-446E-9A2B-CDD72B97B991}" type="presOf" srcId="{A0E4D834-1EAF-4860-B078-74CD184AD03C}" destId="{9E0B1F13-1838-4CBF-B9E4-7DB8C0CC55A0}" srcOrd="0" destOrd="0" presId="urn:microsoft.com/office/officeart/2005/8/layout/hierarchy3"/>
    <dgm:cxn modelId="{1E305DDD-0F83-4797-90F6-75FDA69B1634}" srcId="{4B448B0F-D41D-4A0D-8C64-AE3F37F0D3FD}" destId="{D965AA0E-16E1-484A-B1CC-67A538879F05}" srcOrd="0" destOrd="0" parTransId="{5B07CCD0-8F07-4095-9531-7073E9866020}" sibTransId="{115B7A06-74ED-452E-8E33-B9583D81B1E8}"/>
    <dgm:cxn modelId="{186807D4-310B-4233-818E-C63B1F261175}" type="presOf" srcId="{437DFC35-C785-40FB-B62F-DD7674F7DB5C}" destId="{0785B8DD-BC5F-4DC2-A8F6-4ED99341B0E6}" srcOrd="0" destOrd="0" presId="urn:microsoft.com/office/officeart/2005/8/layout/hierarchy3"/>
    <dgm:cxn modelId="{ADD8E54D-897E-44C7-AB3A-069D706287F5}" type="presParOf" srcId="{DB1A7131-896E-49DF-9C1A-B82411E697F3}" destId="{14965F33-A650-4B21-B460-1651B54D2BAC}" srcOrd="0" destOrd="0" presId="urn:microsoft.com/office/officeart/2005/8/layout/hierarchy3"/>
    <dgm:cxn modelId="{20A30812-FD11-4343-B8AE-79EC1A556158}" type="presParOf" srcId="{14965F33-A650-4B21-B460-1651B54D2BAC}" destId="{EE66C1B2-BEED-4C92-AD94-0A3F07F8CDCD}" srcOrd="0" destOrd="0" presId="urn:microsoft.com/office/officeart/2005/8/layout/hierarchy3"/>
    <dgm:cxn modelId="{CA593FCC-BF54-44DA-B346-1D4C200584F8}" type="presParOf" srcId="{EE66C1B2-BEED-4C92-AD94-0A3F07F8CDCD}" destId="{862952AD-D5AC-4FAE-B0E8-9953A8ED4A9D}" srcOrd="0" destOrd="0" presId="urn:microsoft.com/office/officeart/2005/8/layout/hierarchy3"/>
    <dgm:cxn modelId="{A3F22173-98CF-4CCF-951B-DC6DC13B4FE7}" type="presParOf" srcId="{EE66C1B2-BEED-4C92-AD94-0A3F07F8CDCD}" destId="{5AF55B48-06D5-43C5-AA96-87E383EB90D2}" srcOrd="1" destOrd="0" presId="urn:microsoft.com/office/officeart/2005/8/layout/hierarchy3"/>
    <dgm:cxn modelId="{DA5A2780-4DF4-413C-A193-AFA48955ABC8}" type="presParOf" srcId="{14965F33-A650-4B21-B460-1651B54D2BAC}" destId="{ED599582-7803-40DF-AB74-75136DDA8A65}" srcOrd="1" destOrd="0" presId="urn:microsoft.com/office/officeart/2005/8/layout/hierarchy3"/>
    <dgm:cxn modelId="{4DF286FE-38F6-48A4-AD7C-3600A72FBC39}" type="presParOf" srcId="{DB1A7131-896E-49DF-9C1A-B82411E697F3}" destId="{1A38D960-6B7E-4275-B1AA-356068C05F20}" srcOrd="1" destOrd="0" presId="urn:microsoft.com/office/officeart/2005/8/layout/hierarchy3"/>
    <dgm:cxn modelId="{B4526104-56E7-4DB2-BC70-97347B8D9C87}" type="presParOf" srcId="{1A38D960-6B7E-4275-B1AA-356068C05F20}" destId="{73CDBDB6-86A3-47C8-A97D-094CB876FFA2}" srcOrd="0" destOrd="0" presId="urn:microsoft.com/office/officeart/2005/8/layout/hierarchy3"/>
    <dgm:cxn modelId="{23B5DD40-2A5A-4E9E-A500-3A57193CE455}" type="presParOf" srcId="{73CDBDB6-86A3-47C8-A97D-094CB876FFA2}" destId="{0785B8DD-BC5F-4DC2-A8F6-4ED99341B0E6}" srcOrd="0" destOrd="0" presId="urn:microsoft.com/office/officeart/2005/8/layout/hierarchy3"/>
    <dgm:cxn modelId="{96CA3600-03C6-4CD7-B1BA-DAF67C03E8FB}" type="presParOf" srcId="{73CDBDB6-86A3-47C8-A97D-094CB876FFA2}" destId="{79F80F0E-B617-4DD7-83CE-977D1CA60163}" srcOrd="1" destOrd="0" presId="urn:microsoft.com/office/officeart/2005/8/layout/hierarchy3"/>
    <dgm:cxn modelId="{66D9EC9B-5E5E-45D6-B9D4-EE284F13E033}" type="presParOf" srcId="{1A38D960-6B7E-4275-B1AA-356068C05F20}" destId="{F1D06A69-E2BD-49D0-A8F7-549D84F69A29}" srcOrd="1" destOrd="0" presId="urn:microsoft.com/office/officeart/2005/8/layout/hierarchy3"/>
    <dgm:cxn modelId="{22ED8C2E-9CFB-426D-A960-A9A855AAB325}" type="presParOf" srcId="{DB1A7131-896E-49DF-9C1A-B82411E697F3}" destId="{50F6C165-8A31-404A-9ACB-B68BB306BE89}" srcOrd="2" destOrd="0" presId="urn:microsoft.com/office/officeart/2005/8/layout/hierarchy3"/>
    <dgm:cxn modelId="{DD5E0AB0-CD89-4453-8D00-E8BF633DADEA}" type="presParOf" srcId="{50F6C165-8A31-404A-9ACB-B68BB306BE89}" destId="{F1BA6A6B-DD37-4DE0-A6C2-095CFCA46432}" srcOrd="0" destOrd="0" presId="urn:microsoft.com/office/officeart/2005/8/layout/hierarchy3"/>
    <dgm:cxn modelId="{88057BE0-E234-49DD-8A58-8A7D67701227}" type="presParOf" srcId="{F1BA6A6B-DD37-4DE0-A6C2-095CFCA46432}" destId="{CFD2CD4F-C387-4A32-BD27-2EE16B98331B}" srcOrd="0" destOrd="0" presId="urn:microsoft.com/office/officeart/2005/8/layout/hierarchy3"/>
    <dgm:cxn modelId="{0D411398-090F-416F-B998-32F484C8BF9F}" type="presParOf" srcId="{F1BA6A6B-DD37-4DE0-A6C2-095CFCA46432}" destId="{D3286B58-9BED-4E96-8894-C6075539A479}" srcOrd="1" destOrd="0" presId="urn:microsoft.com/office/officeart/2005/8/layout/hierarchy3"/>
    <dgm:cxn modelId="{D2AD28B1-3462-4B9C-B4AE-AEBF91C09A99}" type="presParOf" srcId="{50F6C165-8A31-404A-9ACB-B68BB306BE89}" destId="{D66192ED-174F-451C-B21C-178E58FE0DC9}" srcOrd="1" destOrd="0" presId="urn:microsoft.com/office/officeart/2005/8/layout/hierarchy3"/>
    <dgm:cxn modelId="{9B1F2321-DB3E-4776-A350-E60C2C0FCE87}" type="presParOf" srcId="{DB1A7131-896E-49DF-9C1A-B82411E697F3}" destId="{0403C533-C88A-47A8-A433-085439684E65}" srcOrd="3" destOrd="0" presId="urn:microsoft.com/office/officeart/2005/8/layout/hierarchy3"/>
    <dgm:cxn modelId="{95B5A8DB-F199-42F4-B3D3-C8B5AC4F8C05}" type="presParOf" srcId="{0403C533-C88A-47A8-A433-085439684E65}" destId="{8837020E-982F-4569-9519-826E61515055}" srcOrd="0" destOrd="0" presId="urn:microsoft.com/office/officeart/2005/8/layout/hierarchy3"/>
    <dgm:cxn modelId="{E6EAEAB0-4B81-4A79-A0B1-712852D6323F}" type="presParOf" srcId="{8837020E-982F-4569-9519-826E61515055}" destId="{9E0B1F13-1838-4CBF-B9E4-7DB8C0CC55A0}" srcOrd="0" destOrd="0" presId="urn:microsoft.com/office/officeart/2005/8/layout/hierarchy3"/>
    <dgm:cxn modelId="{EC6B31A2-32FA-4D14-98E7-CC73D50C3831}" type="presParOf" srcId="{8837020E-982F-4569-9519-826E61515055}" destId="{9844816A-6E43-4256-BADA-7F81CBDDEA30}" srcOrd="1" destOrd="0" presId="urn:microsoft.com/office/officeart/2005/8/layout/hierarchy3"/>
    <dgm:cxn modelId="{1A2400F9-E4E5-4AFA-8ED7-4C0CA42B452B}" type="presParOf" srcId="{0403C533-C88A-47A8-A433-085439684E65}" destId="{054ADF79-8502-47AC-BC94-6D8CFBAA47FF}" srcOrd="1" destOrd="0" presId="urn:microsoft.com/office/officeart/2005/8/layout/hierarchy3"/>
    <dgm:cxn modelId="{F70E5696-6FBB-4650-929F-33AD2479C55A}" type="presParOf" srcId="{DB1A7131-896E-49DF-9C1A-B82411E697F3}" destId="{F3B69D12-5A43-4053-B708-DB63ED8A0482}" srcOrd="4" destOrd="0" presId="urn:microsoft.com/office/officeart/2005/8/layout/hierarchy3"/>
    <dgm:cxn modelId="{A88B1352-BEDB-467C-9218-6FC7660E79BE}" type="presParOf" srcId="{F3B69D12-5A43-4053-B708-DB63ED8A0482}" destId="{8EE46807-C195-48E8-8E7C-406573812271}" srcOrd="0" destOrd="0" presId="urn:microsoft.com/office/officeart/2005/8/layout/hierarchy3"/>
    <dgm:cxn modelId="{38C17914-597A-4AA4-9436-07636806F83A}" type="presParOf" srcId="{8EE46807-C195-48E8-8E7C-406573812271}" destId="{B083EA45-6E65-4132-A869-371A918F4AA3}" srcOrd="0" destOrd="0" presId="urn:microsoft.com/office/officeart/2005/8/layout/hierarchy3"/>
    <dgm:cxn modelId="{C3D9F8F8-5C33-4A02-9BDD-2B9F77B65C9D}" type="presParOf" srcId="{8EE46807-C195-48E8-8E7C-406573812271}" destId="{F9D26FFC-27AE-402C-9C34-99D5D95E02E0}" srcOrd="1" destOrd="0" presId="urn:microsoft.com/office/officeart/2005/8/layout/hierarchy3"/>
    <dgm:cxn modelId="{13F63F0E-7B11-40E2-9502-C29C929214B8}" type="presParOf" srcId="{F3B69D12-5A43-4053-B708-DB63ED8A0482}" destId="{A30B1650-D093-4E4B-8E16-DB361230E7B3}" srcOrd="1" destOrd="0" presId="urn:microsoft.com/office/officeart/2005/8/layout/hierarchy3"/>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62952AD-D5AC-4FAE-B0E8-9953A8ED4A9D}">
      <dsp:nvSpPr>
        <dsp:cNvPr id="0" name=""/>
        <dsp:cNvSpPr/>
      </dsp:nvSpPr>
      <dsp:spPr>
        <a:xfrm>
          <a:off x="76199" y="1981199"/>
          <a:ext cx="1446386" cy="723193"/>
        </a:xfrm>
        <a:prstGeom prst="roundRect">
          <a:avLst>
            <a:gd name="adj" fmla="val 10000"/>
          </a:avLst>
        </a:prstGeom>
        <a:solidFill>
          <a:schemeClr val="accent1"/>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kumimoji="0" lang="en-US" sz="2000" b="1" kern="1200" dirty="0" smtClean="0">
              <a:ln>
                <a:noFill/>
              </a:ln>
              <a:solidFill>
                <a:schemeClr val="bg1"/>
              </a:solidFill>
              <a:effectLst>
                <a:outerShdw blurRad="31750" dist="25400" dir="5400000" algn="tl" rotWithShape="0">
                  <a:srgbClr val="000000">
                    <a:alpha val="25000"/>
                  </a:srgbClr>
                </a:outerShdw>
              </a:effectLst>
              <a:latin typeface="+mj-lt"/>
              <a:ea typeface="ＭＳ Ｐゴシック" pitchFamily="34" charset="-128"/>
              <a:cs typeface="+mj-cs"/>
            </a:rPr>
            <a:t>People</a:t>
          </a:r>
          <a:endParaRPr kumimoji="0" lang="en-US" sz="2000" b="1" kern="1200" dirty="0">
            <a:ln>
              <a:noFill/>
            </a:ln>
            <a:solidFill>
              <a:schemeClr val="bg1"/>
            </a:solidFill>
            <a:effectLst>
              <a:outerShdw blurRad="31750" dist="25400" dir="5400000" algn="tl" rotWithShape="0">
                <a:srgbClr val="000000">
                  <a:alpha val="25000"/>
                </a:srgbClr>
              </a:outerShdw>
            </a:effectLst>
            <a:latin typeface="+mj-lt"/>
            <a:ea typeface="ＭＳ Ｐゴシック" pitchFamily="34" charset="-128"/>
            <a:cs typeface="+mj-cs"/>
          </a:endParaRPr>
        </a:p>
      </dsp:txBody>
      <dsp:txXfrm>
        <a:off x="76199" y="1981199"/>
        <a:ext cx="1446386" cy="723193"/>
      </dsp:txXfrm>
    </dsp:sp>
    <dsp:sp modelId="{0785B8DD-BC5F-4DC2-A8F6-4ED99341B0E6}">
      <dsp:nvSpPr>
        <dsp:cNvPr id="0" name=""/>
        <dsp:cNvSpPr/>
      </dsp:nvSpPr>
      <dsp:spPr>
        <a:xfrm>
          <a:off x="1828799" y="1976462"/>
          <a:ext cx="1446386" cy="723193"/>
        </a:xfrm>
        <a:prstGeom prst="roundRect">
          <a:avLst>
            <a:gd name="adj" fmla="val 10000"/>
          </a:avLst>
        </a:prstGeom>
        <a:solidFill>
          <a:schemeClr val="accent1"/>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kumimoji="0" lang="en-US" sz="2000" b="1" kern="1200" dirty="0" smtClean="0">
              <a:ln>
                <a:noFill/>
              </a:ln>
              <a:solidFill>
                <a:schemeClr val="bg1"/>
              </a:solidFill>
              <a:effectLst>
                <a:outerShdw blurRad="31750" dist="25400" dir="5400000" algn="tl" rotWithShape="0">
                  <a:srgbClr val="000000">
                    <a:alpha val="25000"/>
                  </a:srgbClr>
                </a:outerShdw>
              </a:effectLst>
              <a:latin typeface="+mj-lt"/>
              <a:ea typeface="ＭＳ Ｐゴシック" pitchFamily="34" charset="-128"/>
              <a:cs typeface="+mj-cs"/>
            </a:rPr>
            <a:t>Product</a:t>
          </a:r>
          <a:endParaRPr kumimoji="0" lang="en-US" sz="2000" b="1" kern="1200" dirty="0">
            <a:ln>
              <a:noFill/>
            </a:ln>
            <a:solidFill>
              <a:schemeClr val="bg1"/>
            </a:solidFill>
            <a:effectLst>
              <a:outerShdw blurRad="31750" dist="25400" dir="5400000" algn="tl" rotWithShape="0">
                <a:srgbClr val="000000">
                  <a:alpha val="25000"/>
                </a:srgbClr>
              </a:outerShdw>
            </a:effectLst>
            <a:latin typeface="+mj-lt"/>
            <a:ea typeface="ＭＳ Ｐゴシック" pitchFamily="34" charset="-128"/>
            <a:cs typeface="+mj-cs"/>
          </a:endParaRPr>
        </a:p>
      </dsp:txBody>
      <dsp:txXfrm>
        <a:off x="1828799" y="1976462"/>
        <a:ext cx="1446386" cy="723193"/>
      </dsp:txXfrm>
    </dsp:sp>
    <dsp:sp modelId="{CFD2CD4F-C387-4A32-BD27-2EE16B98331B}">
      <dsp:nvSpPr>
        <dsp:cNvPr id="0" name=""/>
        <dsp:cNvSpPr/>
      </dsp:nvSpPr>
      <dsp:spPr>
        <a:xfrm>
          <a:off x="3620206" y="1976462"/>
          <a:ext cx="1446386" cy="723193"/>
        </a:xfrm>
        <a:prstGeom prst="roundRect">
          <a:avLst>
            <a:gd name="adj" fmla="val 10000"/>
          </a:avLst>
        </a:prstGeom>
        <a:solidFill>
          <a:schemeClr val="accent1"/>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kumimoji="0" lang="en-US" sz="2000" b="1" kern="1200" dirty="0" smtClean="0">
              <a:ln>
                <a:noFill/>
              </a:ln>
              <a:solidFill>
                <a:schemeClr val="bg1"/>
              </a:solidFill>
              <a:effectLst>
                <a:outerShdw blurRad="31750" dist="25400" dir="5400000" algn="tl" rotWithShape="0">
                  <a:srgbClr val="000000">
                    <a:alpha val="25000"/>
                  </a:srgbClr>
                </a:outerShdw>
              </a:effectLst>
              <a:latin typeface="+mj-lt"/>
              <a:ea typeface="ＭＳ Ｐゴシック" pitchFamily="34" charset="-128"/>
              <a:cs typeface="+mj-cs"/>
            </a:rPr>
            <a:t>Place</a:t>
          </a:r>
          <a:endParaRPr kumimoji="0" lang="en-US" sz="2000" b="1" kern="1200" dirty="0">
            <a:ln>
              <a:noFill/>
            </a:ln>
            <a:solidFill>
              <a:schemeClr val="bg1"/>
            </a:solidFill>
            <a:effectLst>
              <a:outerShdw blurRad="31750" dist="25400" dir="5400000" algn="tl" rotWithShape="0">
                <a:srgbClr val="000000">
                  <a:alpha val="25000"/>
                </a:srgbClr>
              </a:outerShdw>
            </a:effectLst>
            <a:latin typeface="+mj-lt"/>
            <a:ea typeface="ＭＳ Ｐゴシック" pitchFamily="34" charset="-128"/>
            <a:cs typeface="+mj-cs"/>
          </a:endParaRPr>
        </a:p>
      </dsp:txBody>
      <dsp:txXfrm>
        <a:off x="3620206" y="1976462"/>
        <a:ext cx="1446386" cy="723193"/>
      </dsp:txXfrm>
    </dsp:sp>
    <dsp:sp modelId="{9E0B1F13-1838-4CBF-B9E4-7DB8C0CC55A0}">
      <dsp:nvSpPr>
        <dsp:cNvPr id="0" name=""/>
        <dsp:cNvSpPr/>
      </dsp:nvSpPr>
      <dsp:spPr>
        <a:xfrm>
          <a:off x="5410196" y="1980520"/>
          <a:ext cx="1446386" cy="723193"/>
        </a:xfrm>
        <a:prstGeom prst="roundRect">
          <a:avLst>
            <a:gd name="adj" fmla="val 10000"/>
          </a:avLst>
        </a:prstGeom>
        <a:solidFill>
          <a:schemeClr val="accent1"/>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kumimoji="0" lang="en-US" sz="2000" b="1" kern="1200" dirty="0" smtClean="0">
              <a:ln>
                <a:noFill/>
              </a:ln>
              <a:solidFill>
                <a:schemeClr val="bg1"/>
              </a:solidFill>
              <a:effectLst>
                <a:outerShdw blurRad="31750" dist="25400" dir="5400000" algn="tl" rotWithShape="0">
                  <a:srgbClr val="000000">
                    <a:alpha val="25000"/>
                  </a:srgbClr>
                </a:outerShdw>
              </a:effectLst>
              <a:latin typeface="+mj-lt"/>
              <a:ea typeface="ＭＳ Ｐゴシック" pitchFamily="34" charset="-128"/>
              <a:cs typeface="+mj-cs"/>
            </a:rPr>
            <a:t>Price</a:t>
          </a:r>
          <a:endParaRPr kumimoji="0" lang="en-US" sz="2000" b="1" kern="1200" dirty="0">
            <a:ln>
              <a:noFill/>
            </a:ln>
            <a:solidFill>
              <a:schemeClr val="bg1"/>
            </a:solidFill>
            <a:effectLst>
              <a:outerShdw blurRad="31750" dist="25400" dir="5400000" algn="tl" rotWithShape="0">
                <a:srgbClr val="000000">
                  <a:alpha val="25000"/>
                </a:srgbClr>
              </a:outerShdw>
            </a:effectLst>
            <a:latin typeface="+mj-lt"/>
            <a:ea typeface="ＭＳ Ｐゴシック" pitchFamily="34" charset="-128"/>
            <a:cs typeface="+mj-cs"/>
          </a:endParaRPr>
        </a:p>
      </dsp:txBody>
      <dsp:txXfrm>
        <a:off x="5410196" y="1980520"/>
        <a:ext cx="1446386" cy="723193"/>
      </dsp:txXfrm>
    </dsp:sp>
    <dsp:sp modelId="{B083EA45-6E65-4132-A869-371A918F4AA3}">
      <dsp:nvSpPr>
        <dsp:cNvPr id="0" name=""/>
        <dsp:cNvSpPr/>
      </dsp:nvSpPr>
      <dsp:spPr>
        <a:xfrm>
          <a:off x="7239007" y="1976462"/>
          <a:ext cx="1446386" cy="723193"/>
        </a:xfrm>
        <a:prstGeom prst="roundRect">
          <a:avLst>
            <a:gd name="adj" fmla="val 10000"/>
          </a:avLst>
        </a:prstGeom>
        <a:solidFill>
          <a:schemeClr val="accent1"/>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kumimoji="0" lang="en-US" sz="2000" b="1" kern="1200" dirty="0" smtClean="0">
              <a:ln>
                <a:noFill/>
              </a:ln>
              <a:solidFill>
                <a:schemeClr val="bg1"/>
              </a:solidFill>
              <a:effectLst>
                <a:outerShdw blurRad="31750" dist="25400" dir="5400000" algn="tl" rotWithShape="0">
                  <a:srgbClr val="000000">
                    <a:alpha val="25000"/>
                  </a:srgbClr>
                </a:outerShdw>
              </a:effectLst>
              <a:latin typeface="+mj-lt"/>
              <a:ea typeface="ＭＳ Ｐゴシック" pitchFamily="34" charset="-128"/>
              <a:cs typeface="+mj-cs"/>
            </a:rPr>
            <a:t>Promotion</a:t>
          </a:r>
          <a:endParaRPr kumimoji="0" lang="en-US" sz="2000" b="1" kern="1200" dirty="0">
            <a:ln>
              <a:noFill/>
            </a:ln>
            <a:solidFill>
              <a:schemeClr val="bg1"/>
            </a:solidFill>
            <a:effectLst>
              <a:outerShdw blurRad="31750" dist="25400" dir="5400000" algn="tl" rotWithShape="0">
                <a:srgbClr val="000000">
                  <a:alpha val="25000"/>
                </a:srgbClr>
              </a:outerShdw>
            </a:effectLst>
            <a:latin typeface="+mj-lt"/>
            <a:ea typeface="ＭＳ Ｐゴシック" pitchFamily="34" charset="-128"/>
            <a:cs typeface="+mj-cs"/>
          </a:endParaRPr>
        </a:p>
      </dsp:txBody>
      <dsp:txXfrm>
        <a:off x="7239007" y="1976462"/>
        <a:ext cx="1446386" cy="7231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wrap="square" lIns="93177" tIns="46589" rIns="93177" bIns="46589" numCol="1" anchor="t" anchorCtr="0" compatLnSpc="1">
            <a:prstTxWarp prst="textNoShape">
              <a:avLst/>
            </a:prstTxWarp>
          </a:bodyPr>
          <a:lstStyle>
            <a:lvl1pPr>
              <a:defRPr sz="1200" dirty="0">
                <a:latin typeface="Calibri" pitchFamily="-112" charset="0"/>
                <a:cs typeface="Arial" charset="0"/>
              </a:defRPr>
            </a:lvl1pPr>
          </a:lstStyle>
          <a:p>
            <a:pPr>
              <a:defRPr/>
            </a:pPr>
            <a:endParaRPr lang="en-US" dirty="0"/>
          </a:p>
        </p:txBody>
      </p:sp>
      <p:sp>
        <p:nvSpPr>
          <p:cNvPr id="3" name="Date Placeholder 2"/>
          <p:cNvSpPr>
            <a:spLocks noGrp="1"/>
          </p:cNvSpPr>
          <p:nvPr>
            <p:ph type="dt" sz="quarter" idx="1"/>
          </p:nvPr>
        </p:nvSpPr>
        <p:spPr>
          <a:xfrm>
            <a:off x="3970338" y="0"/>
            <a:ext cx="3038475" cy="461963"/>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itchFamily="-112" charset="0"/>
                <a:cs typeface="Arial" charset="0"/>
              </a:defRPr>
            </a:lvl1pPr>
          </a:lstStyle>
          <a:p>
            <a:pPr>
              <a:defRPr/>
            </a:pPr>
            <a:fld id="{2A206657-A301-42DD-A851-0DC7975FA211}" type="datetime1">
              <a:rPr lang="en-US"/>
              <a:pPr>
                <a:defRPr/>
              </a:pPr>
              <a:t>12/13/2011</a:t>
            </a:fld>
            <a:endParaRPr lang="en-US" dirty="0"/>
          </a:p>
        </p:txBody>
      </p:sp>
      <p:sp>
        <p:nvSpPr>
          <p:cNvPr id="4" name="Footer Placeholder 3"/>
          <p:cNvSpPr>
            <a:spLocks noGrp="1"/>
          </p:cNvSpPr>
          <p:nvPr>
            <p:ph type="ftr" sz="quarter" idx="2"/>
          </p:nvPr>
        </p:nvSpPr>
        <p:spPr>
          <a:xfrm>
            <a:off x="0" y="8772525"/>
            <a:ext cx="3038475" cy="461963"/>
          </a:xfrm>
          <a:prstGeom prst="rect">
            <a:avLst/>
          </a:prstGeom>
        </p:spPr>
        <p:txBody>
          <a:bodyPr vert="horz" wrap="square" lIns="93177" tIns="46589" rIns="93177" bIns="46589" numCol="1" anchor="b" anchorCtr="0" compatLnSpc="1">
            <a:prstTxWarp prst="textNoShape">
              <a:avLst/>
            </a:prstTxWarp>
          </a:bodyPr>
          <a:lstStyle>
            <a:lvl1pPr>
              <a:defRPr sz="1200" dirty="0">
                <a:latin typeface="Calibri" pitchFamily="-112" charset="0"/>
                <a:cs typeface="Arial" charset="0"/>
              </a:defRPr>
            </a:lvl1pPr>
          </a:lstStyle>
          <a:p>
            <a:pPr>
              <a:defRPr/>
            </a:pPr>
            <a:endParaRPr lang="en-US" dirty="0"/>
          </a:p>
        </p:txBody>
      </p:sp>
      <p:sp>
        <p:nvSpPr>
          <p:cNvPr id="5" name="Slide Number Placeholder 4"/>
          <p:cNvSpPr>
            <a:spLocks noGrp="1"/>
          </p:cNvSpPr>
          <p:nvPr>
            <p:ph type="sldNum" sz="quarter" idx="3"/>
          </p:nvPr>
        </p:nvSpPr>
        <p:spPr>
          <a:xfrm>
            <a:off x="3970338" y="8772525"/>
            <a:ext cx="3038475" cy="461963"/>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112" charset="0"/>
                <a:cs typeface="Arial" charset="0"/>
              </a:defRPr>
            </a:lvl1pPr>
          </a:lstStyle>
          <a:p>
            <a:pPr>
              <a:defRPr/>
            </a:pPr>
            <a:fld id="{D0F00D36-3AB1-4341-8126-4824F9ACC14C}"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wrap="square" lIns="93177" tIns="46589" rIns="93177" bIns="46589" numCol="1" anchor="t" anchorCtr="0" compatLnSpc="1">
            <a:prstTxWarp prst="textNoShape">
              <a:avLst/>
            </a:prstTxWarp>
          </a:bodyPr>
          <a:lstStyle>
            <a:lvl1pPr>
              <a:defRPr sz="1200" dirty="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970338" y="0"/>
            <a:ext cx="3038475" cy="461963"/>
          </a:xfrm>
          <a:prstGeom prst="rect">
            <a:avLst/>
          </a:prstGeom>
        </p:spPr>
        <p:txBody>
          <a:bodyPr vert="horz" wrap="square" lIns="93177" tIns="46589" rIns="93177" bIns="46589" numCol="1" anchor="t" anchorCtr="0" compatLnSpc="1">
            <a:prstTxWarp prst="textNoShape">
              <a:avLst/>
            </a:prstTxWarp>
          </a:bodyPr>
          <a:lstStyle>
            <a:lvl1pPr algn="r">
              <a:defRPr sz="1200">
                <a:latin typeface="Arial" pitchFamily="34" charset="0"/>
                <a:cs typeface="Arial" pitchFamily="34" charset="0"/>
              </a:defRPr>
            </a:lvl1pPr>
          </a:lstStyle>
          <a:p>
            <a:pPr>
              <a:defRPr/>
            </a:pPr>
            <a:fld id="{09649FEC-B51F-4F21-8A35-BA2DE031A87A}" type="datetime1">
              <a:rPr lang="en-US"/>
              <a:pPr>
                <a:defRPr/>
              </a:pPr>
              <a:t>12/13/2011</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noProof="0" dirty="0" smtClean="0"/>
          </a:p>
        </p:txBody>
      </p:sp>
      <p:sp>
        <p:nvSpPr>
          <p:cNvPr id="5" name="Notes Placeholder 4"/>
          <p:cNvSpPr>
            <a:spLocks noGrp="1"/>
          </p:cNvSpPr>
          <p:nvPr>
            <p:ph type="body" sz="quarter" idx="3"/>
          </p:nvPr>
        </p:nvSpPr>
        <p:spPr>
          <a:xfrm>
            <a:off x="701675" y="4387850"/>
            <a:ext cx="5607050" cy="4156075"/>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772525"/>
            <a:ext cx="3038475" cy="461963"/>
          </a:xfrm>
          <a:prstGeom prst="rect">
            <a:avLst/>
          </a:prstGeom>
        </p:spPr>
        <p:txBody>
          <a:bodyPr vert="horz" wrap="square" lIns="93177" tIns="46589" rIns="93177" bIns="46589" numCol="1" anchor="b" anchorCtr="0" compatLnSpc="1">
            <a:prstTxWarp prst="textNoShape">
              <a:avLst/>
            </a:prstTxWarp>
          </a:bodyPr>
          <a:lstStyle>
            <a:lvl1pPr>
              <a:defRPr sz="1200" dirty="0">
                <a:latin typeface="Arial" pitchFamily="34" charset="0"/>
                <a:cs typeface="Arial" pitchFamily="34" charset="0"/>
              </a:defRPr>
            </a:lvl1pPr>
          </a:lstStyle>
          <a:p>
            <a:pPr>
              <a:defRPr/>
            </a:pPr>
            <a:endParaRPr lang="en-US" dirty="0"/>
          </a:p>
        </p:txBody>
      </p:sp>
      <p:sp>
        <p:nvSpPr>
          <p:cNvPr id="7" name="Slide Number Placeholder 6"/>
          <p:cNvSpPr>
            <a:spLocks noGrp="1"/>
          </p:cNvSpPr>
          <p:nvPr>
            <p:ph type="sldNum" sz="quarter" idx="5"/>
          </p:nvPr>
        </p:nvSpPr>
        <p:spPr>
          <a:xfrm>
            <a:off x="3970338" y="8772525"/>
            <a:ext cx="3038475" cy="461963"/>
          </a:xfrm>
          <a:prstGeom prst="rect">
            <a:avLst/>
          </a:prstGeom>
        </p:spPr>
        <p:txBody>
          <a:bodyPr vert="horz" wrap="square" lIns="93177" tIns="46589" rIns="93177" bIns="46589" numCol="1" anchor="b" anchorCtr="0" compatLnSpc="1">
            <a:prstTxWarp prst="textNoShape">
              <a:avLst/>
            </a:prstTxWarp>
          </a:bodyPr>
          <a:lstStyle>
            <a:lvl1pPr algn="r">
              <a:defRPr sz="1200">
                <a:latin typeface="Arial" pitchFamily="34" charset="0"/>
                <a:cs typeface="Arial" pitchFamily="34" charset="0"/>
              </a:defRPr>
            </a:lvl1pPr>
          </a:lstStyle>
          <a:p>
            <a:pPr>
              <a:defRPr/>
            </a:pPr>
            <a:fld id="{BE328D0E-696A-4C1D-B338-B7A3D023E3F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pitchFamily="34" charset="0"/>
        <a:ea typeface="ＭＳ Ｐゴシック" pitchFamily="-112" charset="-128"/>
        <a:cs typeface="Arial" pitchFamily="34" charset="0"/>
      </a:defRPr>
    </a:lvl1pPr>
    <a:lvl2pPr marL="457200" algn="l" rtl="0" eaLnBrk="0" fontAlgn="base" hangingPunct="0">
      <a:spcBef>
        <a:spcPct val="30000"/>
      </a:spcBef>
      <a:spcAft>
        <a:spcPct val="0"/>
      </a:spcAft>
      <a:defRPr sz="900" kern="1200">
        <a:solidFill>
          <a:schemeClr val="tx1"/>
        </a:solidFill>
        <a:latin typeface="Georgia" pitchFamily="18" charset="0"/>
        <a:ea typeface="ＭＳ Ｐゴシック" pitchFamily="-112" charset="-128"/>
        <a:cs typeface="ＭＳ Ｐゴシック"/>
      </a:defRPr>
    </a:lvl2pPr>
    <a:lvl3pPr marL="914400" algn="l" rtl="0" eaLnBrk="0" fontAlgn="base" hangingPunct="0">
      <a:spcBef>
        <a:spcPct val="30000"/>
      </a:spcBef>
      <a:spcAft>
        <a:spcPct val="0"/>
      </a:spcAft>
      <a:defRPr sz="1200" kern="1200">
        <a:solidFill>
          <a:schemeClr val="tx1"/>
        </a:solidFill>
        <a:latin typeface="Georgia" pitchFamily="18" charset="0"/>
        <a:ea typeface="ＭＳ Ｐゴシック" pitchFamily="-112" charset="-128"/>
        <a:cs typeface="ＭＳ Ｐゴシック"/>
      </a:defRPr>
    </a:lvl3pPr>
    <a:lvl4pPr marL="1371600" algn="l" rtl="0" eaLnBrk="0" fontAlgn="base" hangingPunct="0">
      <a:spcBef>
        <a:spcPct val="30000"/>
      </a:spcBef>
      <a:spcAft>
        <a:spcPct val="0"/>
      </a:spcAft>
      <a:defRPr sz="1200" kern="1200">
        <a:solidFill>
          <a:schemeClr val="tx1"/>
        </a:solidFill>
        <a:latin typeface="Georgia" pitchFamily="18" charset="0"/>
        <a:ea typeface="ＭＳ Ｐゴシック" pitchFamily="-112" charset="-128"/>
        <a:cs typeface="ＭＳ Ｐゴシック"/>
      </a:defRPr>
    </a:lvl4pPr>
    <a:lvl5pPr marL="1828800" algn="l" rtl="0" eaLnBrk="0" fontAlgn="base" hangingPunct="0">
      <a:spcBef>
        <a:spcPct val="30000"/>
      </a:spcBef>
      <a:spcAft>
        <a:spcPct val="0"/>
      </a:spcAft>
      <a:defRPr sz="1200" kern="1200">
        <a:solidFill>
          <a:schemeClr val="tx1"/>
        </a:solidFill>
        <a:latin typeface="Georgia" pitchFamily="18" charset="0"/>
        <a:ea typeface="ＭＳ Ｐゴシック" pitchFamily="-112"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p:spPr>
      </p:sp>
      <p:sp>
        <p:nvSpPr>
          <p:cNvPr id="36867" name="Rectangle 3"/>
          <p:cNvSpPr>
            <a:spLocks noGrp="1"/>
          </p:cNvSpPr>
          <p:nvPr>
            <p:ph type="body" idx="1"/>
          </p:nvPr>
        </p:nvSpPr>
        <p:spPr bwMode="auto">
          <a:noFill/>
        </p:spPr>
        <p:txBody>
          <a:bodyPr/>
          <a:lstStyle/>
          <a:p>
            <a:pPr>
              <a:lnSpc>
                <a:spcPct val="80000"/>
              </a:lnSpc>
            </a:pPr>
            <a:r>
              <a:rPr lang="en-US" dirty="0" smtClean="0">
                <a:ea typeface="ＭＳ Ｐゴシック" pitchFamily="34" charset="-128"/>
              </a:rPr>
              <a:t>When</a:t>
            </a:r>
            <a:r>
              <a:rPr lang="en-US" baseline="0" dirty="0" smtClean="0">
                <a:ea typeface="ＭＳ Ｐゴシック" pitchFamily="34" charset="-128"/>
              </a:rPr>
              <a:t> most people hear or see the word diabetes they think of the elderly. When in reality, most are diagnosed at a very young age. Because of this many people don’t see diabetes as being a bother… Well try having a meter attached to your body and having to defend let’s say a soccer player or wrestling your opponent and they end up ripping your meter right out of your body…this is where our business comes in handy (show arm)</a:t>
            </a:r>
            <a:endParaRPr lang="en-US" dirty="0"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a:lnSpc>
                <a:spcPct val="80000"/>
              </a:lnSpc>
            </a:pPr>
            <a:r>
              <a:rPr lang="en-US" b="1" u="sng" dirty="0" smtClean="0">
                <a:ea typeface="ＭＳ Ｐゴシック" pitchFamily="34" charset="-128"/>
              </a:rPr>
              <a:t>Student Notes:</a:t>
            </a:r>
            <a:endParaRPr lang="en-US" dirty="0" smtClean="0">
              <a:ea typeface="ＭＳ Ｐゴシック" pitchFamily="34" charset="-128"/>
            </a:endParaRPr>
          </a:p>
          <a:p>
            <a:pPr>
              <a:lnSpc>
                <a:spcPct val="80000"/>
              </a:lnSpc>
              <a:buFontTx/>
              <a:buChar char="•"/>
            </a:pPr>
            <a:r>
              <a:rPr lang="en-US" dirty="0" smtClean="0">
                <a:ea typeface="ＭＳ Ｐゴシック" pitchFamily="34" charset="-128"/>
              </a:rPr>
              <a:t> Promoting Your Product is covered in Section 8.2 (pgs. 223-232).</a:t>
            </a:r>
          </a:p>
          <a:p>
            <a:pPr>
              <a:lnSpc>
                <a:spcPct val="80000"/>
              </a:lnSpc>
              <a:buFontTx/>
              <a:buChar char="•"/>
            </a:pPr>
            <a:r>
              <a:rPr lang="en-US" dirty="0" smtClean="0">
                <a:ea typeface="ＭＳ Ｐゴシック" pitchFamily="34" charset="-128"/>
              </a:rPr>
              <a:t> The principles of personal selling are covered in Section 9.1 (pgs. 239-247).</a:t>
            </a:r>
          </a:p>
          <a:p>
            <a:pPr>
              <a:lnSpc>
                <a:spcPct val="80000"/>
              </a:lnSpc>
              <a:buFontTx/>
              <a:buChar char="•"/>
            </a:pPr>
            <a:r>
              <a:rPr lang="en-US" dirty="0" smtClean="0">
                <a:ea typeface="ＭＳ Ｐゴシック" pitchFamily="34" charset="-128"/>
              </a:rPr>
              <a:t> The Total Monthly Promotional Expenses will be shown on the “Average Monthly Fixed Expenses” slide, under “Advertising.”</a:t>
            </a:r>
          </a:p>
          <a:p>
            <a:pPr>
              <a:lnSpc>
                <a:spcPct val="80000"/>
              </a:lnSpc>
              <a:buFontTx/>
              <a:buChar char="•"/>
            </a:pPr>
            <a:r>
              <a:rPr lang="en-US" dirty="0" smtClean="0">
                <a:ea typeface="ＭＳ Ｐゴシック" pitchFamily="34" charset="-128"/>
              </a:rPr>
              <a:t> Write keywords about your plan for using a particular type of promotion in the spaces provided. Show only the types of promotion you will be using. So, for instance, if you don’t plan on using “Sales Promotion,” don’t include it on your slide.</a:t>
            </a:r>
            <a:endParaRPr lang="en-US" i="1" dirty="0" smtClean="0">
              <a:ea typeface="ＭＳ Ｐゴシック" pitchFamily="34" charset="-128"/>
            </a:endParaRPr>
          </a:p>
          <a:p>
            <a:pPr>
              <a:lnSpc>
                <a:spcPct val="80000"/>
              </a:lnSpc>
            </a:pPr>
            <a:endParaRPr lang="en-US" i="1" dirty="0" smtClean="0">
              <a:ea typeface="ＭＳ Ｐゴシック" pitchFamily="34" charset="-128"/>
            </a:endParaRPr>
          </a:p>
          <a:p>
            <a:pPr>
              <a:lnSpc>
                <a:spcPct val="80000"/>
              </a:lnSpc>
            </a:pPr>
            <a:r>
              <a:rPr lang="en-US" i="1" dirty="0" smtClean="0">
                <a:ea typeface="ＭＳ Ｐゴシック" pitchFamily="34" charset="-128"/>
              </a:rPr>
              <a:t>Other Types of Promotional Expense</a:t>
            </a:r>
            <a:endParaRPr lang="en-US" dirty="0" smtClean="0">
              <a:ea typeface="ＭＳ Ｐゴシック" pitchFamily="34" charset="-128"/>
            </a:endParaRPr>
          </a:p>
          <a:p>
            <a:pPr>
              <a:lnSpc>
                <a:spcPct val="80000"/>
              </a:lnSpc>
              <a:buFontTx/>
              <a:buChar char="•"/>
            </a:pPr>
            <a:r>
              <a:rPr lang="en-US" dirty="0" smtClean="0">
                <a:ea typeface="ＭＳ Ｐゴシック" pitchFamily="34" charset="-128"/>
              </a:rPr>
              <a:t> This includes visual merchandising, public relations, and any other type of promotion not covered by the first four types.</a:t>
            </a:r>
            <a:endParaRPr lang="en-US" i="1" dirty="0" smtClean="0">
              <a:ea typeface="ＭＳ Ｐゴシック" pitchFamily="34" charset="-128"/>
            </a:endParaRPr>
          </a:p>
          <a:p>
            <a:pPr>
              <a:lnSpc>
                <a:spcPct val="80000"/>
              </a:lnSpc>
            </a:pPr>
            <a:endParaRPr lang="en-US" i="1" dirty="0" smtClean="0">
              <a:ea typeface="ＭＳ Ｐゴシック" pitchFamily="34" charset="-128"/>
            </a:endParaRPr>
          </a:p>
          <a:p>
            <a:pPr>
              <a:lnSpc>
                <a:spcPct val="80000"/>
              </a:lnSpc>
            </a:pPr>
            <a:r>
              <a:rPr lang="en-US" i="1" dirty="0" smtClean="0">
                <a:ea typeface="ＭＳ Ｐゴシック" pitchFamily="34" charset="-128"/>
              </a:rPr>
              <a:t>Business Plan Exercises</a:t>
            </a:r>
            <a:endParaRPr lang="en-US" dirty="0" smtClean="0">
              <a:ea typeface="ＭＳ Ｐゴシック" pitchFamily="34" charset="-128"/>
            </a:endParaRPr>
          </a:p>
          <a:p>
            <a:pPr>
              <a:lnSpc>
                <a:spcPct val="80000"/>
              </a:lnSpc>
            </a:pPr>
            <a:r>
              <a:rPr lang="en-US" dirty="0" smtClean="0">
                <a:ea typeface="ＭＳ Ｐゴシック" pitchFamily="34" charset="-128"/>
              </a:rPr>
              <a:t>This slide relates to the following business plan exercises:</a:t>
            </a:r>
          </a:p>
          <a:p>
            <a:pPr>
              <a:lnSpc>
                <a:spcPct val="80000"/>
              </a:lnSpc>
              <a:buFontTx/>
              <a:buChar char="•"/>
            </a:pPr>
            <a:r>
              <a:rPr lang="en-US" dirty="0" smtClean="0">
                <a:ea typeface="ＭＳ Ｐゴシック" pitchFamily="34" charset="-128"/>
              </a:rPr>
              <a:t> Section 8.2: “Promotional Mix.” In BizTech or pgs. 281-287 in the </a:t>
            </a:r>
            <a:r>
              <a:rPr lang="en-US" i="1" dirty="0" smtClean="0">
                <a:ea typeface="ＭＳ Ｐゴシック" pitchFamily="34" charset="-128"/>
              </a:rPr>
              <a:t>Business Plan Project (Student Activity Workbook)</a:t>
            </a:r>
            <a:r>
              <a:rPr lang="en-US" dirty="0" smtClean="0">
                <a:ea typeface="ＭＳ Ｐゴシック" pitchFamily="34" charset="-128"/>
              </a:rPr>
              <a:t>.</a:t>
            </a:r>
          </a:p>
          <a:p>
            <a:pPr>
              <a:lnSpc>
                <a:spcPct val="80000"/>
              </a:lnSpc>
              <a:buFontTx/>
              <a:buChar char="•"/>
            </a:pPr>
            <a:r>
              <a:rPr lang="en-US" dirty="0" smtClean="0">
                <a:ea typeface="ＭＳ Ｐゴシック" pitchFamily="34" charset="-128"/>
              </a:rPr>
              <a:t> Section 9.1: “Selling Your Product or Service.” In BizTech or pgs. 288-290 in the </a:t>
            </a:r>
            <a:r>
              <a:rPr lang="en-US" i="1" dirty="0" smtClean="0">
                <a:ea typeface="ＭＳ Ｐゴシック" pitchFamily="34" charset="-128"/>
              </a:rPr>
              <a:t>Business Plan Project (Student Activity Workbook)</a:t>
            </a:r>
            <a:r>
              <a:rPr lang="en-US" dirty="0" smtClean="0">
                <a:ea typeface="ＭＳ Ｐゴシック" pitchFamily="34" charset="-128"/>
              </a:rPr>
              <a:t>.</a:t>
            </a:r>
          </a:p>
        </p:txBody>
      </p:sp>
      <p:sp>
        <p:nvSpPr>
          <p:cNvPr id="47108" name="Slide Number Placeholder 3"/>
          <p:cNvSpPr>
            <a:spLocks noGrp="1"/>
          </p:cNvSpPr>
          <p:nvPr>
            <p:ph type="sldNum" sz="quarter" idx="5"/>
          </p:nvPr>
        </p:nvSpPr>
        <p:spPr bwMode="auto">
          <a:noFill/>
          <a:ln>
            <a:miter lim="800000"/>
            <a:headEnd/>
            <a:tailEnd/>
          </a:ln>
        </p:spPr>
        <p:txBody>
          <a:bodyPr/>
          <a:lstStyle/>
          <a:p>
            <a:fld id="{30291B74-C60C-46FA-B07E-2094988FBA24}"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970338" y="8772525"/>
            <a:ext cx="3038475" cy="461963"/>
          </a:xfrm>
          <a:prstGeom prst="rect">
            <a:avLst/>
          </a:prstGeom>
          <a:noFill/>
          <a:ln w="9525">
            <a:noFill/>
            <a:miter lim="800000"/>
            <a:headEnd/>
            <a:tailEnd/>
          </a:ln>
        </p:spPr>
        <p:txBody>
          <a:bodyPr lIns="93177" tIns="46589" rIns="93177" bIns="46589" anchor="b"/>
          <a:lstStyle/>
          <a:p>
            <a:pPr algn="r"/>
            <a:fld id="{680E81B1-FC6B-4818-9802-0299D4D9B5D9}" type="slidenum">
              <a:rPr lang="en-US" sz="1200">
                <a:latin typeface="Calibri" pitchFamily="34" charset="0"/>
              </a:rPr>
              <a:pPr algn="r"/>
              <a:t>11</a:t>
            </a:fld>
            <a:endParaRPr lang="en-US" sz="1200">
              <a:latin typeface="Calibri" pitchFamily="34" charset="0"/>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2" name="Rectangle 3"/>
          <p:cNvSpPr>
            <a:spLocks noGrp="1" noChangeArrowheads="1"/>
          </p:cNvSpPr>
          <p:nvPr>
            <p:ph type="body" idx="1"/>
          </p:nvPr>
        </p:nvSpPr>
        <p:spPr bwMode="auto">
          <a:xfrm>
            <a:off x="935038" y="4240213"/>
            <a:ext cx="5140325" cy="4154487"/>
          </a:xfrm>
          <a:noFill/>
        </p:spPr>
        <p:txBody>
          <a:bodyPr/>
          <a:lstStyle/>
          <a:p>
            <a:pPr>
              <a:lnSpc>
                <a:spcPct val="80000"/>
              </a:lnSpc>
            </a:pPr>
            <a:r>
              <a:rPr lang="en-US" b="1" u="sng" dirty="0" smtClean="0">
                <a:ea typeface="ＭＳ Ｐゴシック" pitchFamily="34" charset="-128"/>
              </a:rPr>
              <a:t>Student Notes:</a:t>
            </a:r>
            <a:endParaRPr lang="en-US" dirty="0" smtClean="0">
              <a:ea typeface="ＭＳ Ｐゴシック" pitchFamily="34" charset="-128"/>
            </a:endParaRPr>
          </a:p>
          <a:p>
            <a:pPr>
              <a:lnSpc>
                <a:spcPct val="80000"/>
              </a:lnSpc>
              <a:buFontTx/>
              <a:buChar char="•"/>
            </a:pPr>
            <a:r>
              <a:rPr lang="en-US" dirty="0" smtClean="0">
                <a:ea typeface="ＭＳ Ｐゴシック" pitchFamily="34" charset="-128"/>
              </a:rPr>
              <a:t> Variable expenses are covered in Section 10.1 (pgs. 272-273).</a:t>
            </a:r>
          </a:p>
          <a:p>
            <a:pPr>
              <a:lnSpc>
                <a:spcPct val="80000"/>
              </a:lnSpc>
              <a:buFontTx/>
              <a:buChar char="•"/>
            </a:pPr>
            <a:r>
              <a:rPr lang="en-US" dirty="0" smtClean="0">
                <a:ea typeface="ＭＳ Ｐゴシック" pitchFamily="34" charset="-128"/>
              </a:rPr>
              <a:t> Units of sale are discussed in Section 10.2 (pgs. 275-276)</a:t>
            </a:r>
          </a:p>
          <a:p>
            <a:pPr>
              <a:lnSpc>
                <a:spcPct val="80000"/>
              </a:lnSpc>
              <a:buFontTx/>
              <a:buChar char="•"/>
            </a:pPr>
            <a:r>
              <a:rPr lang="en-US" dirty="0" smtClean="0">
                <a:ea typeface="ＭＳ Ｐゴシック" pitchFamily="34" charset="-128"/>
              </a:rPr>
              <a:t> “COGS (per Unit)” will be used in the next slide, “Economics of One Unit.”</a:t>
            </a:r>
            <a:endParaRPr lang="en-US" i="1" dirty="0" smtClean="0">
              <a:ea typeface="ＭＳ Ｐゴシック" pitchFamily="34" charset="-128"/>
            </a:endParaRPr>
          </a:p>
          <a:p>
            <a:pPr>
              <a:lnSpc>
                <a:spcPct val="80000"/>
              </a:lnSpc>
            </a:pPr>
            <a:endParaRPr lang="en-US" i="1" dirty="0" smtClean="0">
              <a:ea typeface="ＭＳ Ｐゴシック" pitchFamily="34" charset="-128"/>
            </a:endParaRPr>
          </a:p>
          <a:p>
            <a:pPr>
              <a:lnSpc>
                <a:spcPct val="80000"/>
              </a:lnSpc>
            </a:pPr>
            <a:r>
              <a:rPr lang="en-US" i="1" dirty="0" smtClean="0">
                <a:ea typeface="ＭＳ Ｐゴシック" pitchFamily="34" charset="-128"/>
              </a:rPr>
              <a:t>Labor Costs</a:t>
            </a:r>
            <a:endParaRPr lang="en-US" dirty="0" smtClean="0">
              <a:ea typeface="ＭＳ Ｐゴシック" pitchFamily="34" charset="-128"/>
            </a:endParaRPr>
          </a:p>
          <a:p>
            <a:pPr>
              <a:lnSpc>
                <a:spcPct val="80000"/>
              </a:lnSpc>
              <a:buFontTx/>
              <a:buChar char="•"/>
            </a:pPr>
            <a:r>
              <a:rPr lang="en-US" dirty="0" smtClean="0">
                <a:ea typeface="ＭＳ Ｐゴシック" pitchFamily="34" charset="-128"/>
              </a:rPr>
              <a:t> This calculation only include the time spent actually building a product or providing a service. It does not include such things as time spent passing out flyers, selling, shopping for materials, sweeping floors, or billing customers. </a:t>
            </a:r>
          </a:p>
          <a:p>
            <a:pPr>
              <a:lnSpc>
                <a:spcPct val="80000"/>
              </a:lnSpc>
            </a:pPr>
            <a:endParaRPr lang="en-US" dirty="0" smtClean="0">
              <a:ea typeface="ＭＳ Ｐゴシック" pitchFamily="34" charset="-128"/>
            </a:endParaRPr>
          </a:p>
          <a:p>
            <a:pPr>
              <a:lnSpc>
                <a:spcPct val="80000"/>
              </a:lnSpc>
            </a:pPr>
            <a:r>
              <a:rPr lang="en-US" i="1" dirty="0" smtClean="0">
                <a:ea typeface="ＭＳ Ｐゴシック" pitchFamily="34" charset="-128"/>
              </a:rPr>
              <a:t>Types of Businesses</a:t>
            </a:r>
          </a:p>
          <a:p>
            <a:pPr>
              <a:lnSpc>
                <a:spcPct val="80000"/>
              </a:lnSpc>
              <a:buFontTx/>
              <a:buChar char="•"/>
            </a:pPr>
            <a:r>
              <a:rPr lang="en-US" dirty="0" smtClean="0">
                <a:ea typeface="ＭＳ Ｐゴシック" pitchFamily="34" charset="-128"/>
              </a:rPr>
              <a:t> Service businesses might not have any materials cost. Don’t show “Materials,” if materials are not part of your unit of sale.</a:t>
            </a:r>
          </a:p>
          <a:p>
            <a:pPr>
              <a:lnSpc>
                <a:spcPct val="80000"/>
              </a:lnSpc>
              <a:buFontTx/>
              <a:buChar char="•"/>
            </a:pPr>
            <a:r>
              <a:rPr lang="en-US" dirty="0" smtClean="0">
                <a:ea typeface="ＭＳ Ｐゴシック" pitchFamily="34" charset="-128"/>
              </a:rPr>
              <a:t> Wholesale and retail businesses typically don’t have any labor costs. Don’t show “Labor,” if labor is not part of you unit of sale.</a:t>
            </a:r>
          </a:p>
          <a:p>
            <a:pPr>
              <a:lnSpc>
                <a:spcPct val="80000"/>
              </a:lnSpc>
            </a:pPr>
            <a:endParaRPr lang="en-US" dirty="0" smtClean="0">
              <a:ea typeface="ＭＳ Ｐゴシック" pitchFamily="34" charset="-128"/>
            </a:endParaRPr>
          </a:p>
          <a:p>
            <a:pPr>
              <a:lnSpc>
                <a:spcPct val="80000"/>
              </a:lnSpc>
            </a:pPr>
            <a:r>
              <a:rPr lang="en-US" i="1" dirty="0" smtClean="0">
                <a:ea typeface="ＭＳ Ｐゴシック" pitchFamily="34" charset="-128"/>
              </a:rPr>
              <a:t>COGS</a:t>
            </a:r>
          </a:p>
          <a:p>
            <a:pPr>
              <a:lnSpc>
                <a:spcPct val="80000"/>
              </a:lnSpc>
              <a:buFontTx/>
              <a:buChar char="•"/>
            </a:pPr>
            <a:r>
              <a:rPr lang="en-US" dirty="0" smtClean="0">
                <a:ea typeface="ＭＳ Ｐゴシック" pitchFamily="34" charset="-128"/>
              </a:rPr>
              <a:t> COGS (“Cost of Goods Sold”) is appropriate for wholesale and retail businesses. For services businesses, change this to “COSS” (“Cost of Services Sold”). For manufacturing businesses, change this to “COGMS” (Cost of Goods Manufactured and Sold”).</a:t>
            </a:r>
          </a:p>
          <a:p>
            <a:pPr>
              <a:lnSpc>
                <a:spcPct val="80000"/>
              </a:lnSpc>
            </a:pPr>
            <a:endParaRPr lang="en-US" dirty="0" smtClean="0">
              <a:ea typeface="ＭＳ Ｐゴシック" pitchFamily="34" charset="-128"/>
            </a:endParaRPr>
          </a:p>
          <a:p>
            <a:pPr>
              <a:lnSpc>
                <a:spcPct val="80000"/>
              </a:lnSpc>
            </a:pPr>
            <a:r>
              <a:rPr lang="en-US" i="1" dirty="0" smtClean="0">
                <a:ea typeface="ＭＳ Ｐゴシック" pitchFamily="34" charset="-128"/>
              </a:rPr>
              <a:t>Business Plan Exercises</a:t>
            </a:r>
          </a:p>
          <a:p>
            <a:pPr>
              <a:lnSpc>
                <a:spcPct val="80000"/>
              </a:lnSpc>
            </a:pPr>
            <a:r>
              <a:rPr lang="en-US" dirty="0" smtClean="0">
                <a:ea typeface="ＭＳ Ｐゴシック" pitchFamily="34" charset="-128"/>
              </a:rPr>
              <a:t>This slide relates to the following business plan exercises:</a:t>
            </a:r>
          </a:p>
          <a:p>
            <a:pPr>
              <a:lnSpc>
                <a:spcPct val="80000"/>
              </a:lnSpc>
              <a:buFontTx/>
              <a:buChar char="•"/>
            </a:pPr>
            <a:r>
              <a:rPr lang="en-US" dirty="0" smtClean="0">
                <a:ea typeface="ＭＳ Ｐゴシック" pitchFamily="34" charset="-128"/>
              </a:rPr>
              <a:t> Section 10.2: “Economics of One Unit of Sale” and “Estimating Variable Expenses.” In BizTech or pgs. 297-298 in the </a:t>
            </a:r>
            <a:r>
              <a:rPr lang="en-US" i="1" dirty="0" smtClean="0">
                <a:ea typeface="ＭＳ Ｐゴシック" pitchFamily="34" charset="-128"/>
              </a:rPr>
              <a:t>Business Plan Project (Student Activity Workbook)</a:t>
            </a:r>
            <a:r>
              <a:rPr lang="en-US" dirty="0" smtClean="0">
                <a:ea typeface="ＭＳ Ｐゴシック" pitchFamily="34" charset="-128"/>
              </a:rPr>
              <a:t>.</a:t>
            </a:r>
          </a:p>
          <a:p>
            <a:pPr>
              <a:lnSpc>
                <a:spcPct val="80000"/>
              </a:lnSpc>
              <a:buFontTx/>
              <a:buChar char="•"/>
            </a:pPr>
            <a:endParaRPr lang="en-US" dirty="0" smtClean="0">
              <a:ea typeface="ＭＳ Ｐゴシック" pitchFamily="34" charset="-128"/>
            </a:endParaRPr>
          </a:p>
          <a:p>
            <a:pPr>
              <a:lnSpc>
                <a:spcPct val="80000"/>
              </a:lnSpc>
            </a:pPr>
            <a:r>
              <a:rPr lang="en-US" i="1" dirty="0" smtClean="0">
                <a:ea typeface="ＭＳ Ｐゴシック" pitchFamily="34" charset="-128"/>
              </a:rPr>
              <a:t>Preparing Your Final Slide</a:t>
            </a:r>
          </a:p>
          <a:p>
            <a:pPr>
              <a:lnSpc>
                <a:spcPct val="80000"/>
              </a:lnSpc>
              <a:buFontTx/>
              <a:buChar char="•"/>
            </a:pPr>
            <a:r>
              <a:rPr lang="en-US" dirty="0" smtClean="0">
                <a:ea typeface="ＭＳ Ｐゴシック" pitchFamily="34" charset="-128"/>
              </a:rPr>
              <a:t> Formulas are shown in red type. Replace the red formula with the appropriate calculation (make sure to change the font color to black).</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p:spPr>
      </p:sp>
      <p:sp>
        <p:nvSpPr>
          <p:cNvPr id="49155" name="Rectangle 3"/>
          <p:cNvSpPr>
            <a:spLocks noGrp="1"/>
          </p:cNvSpPr>
          <p:nvPr>
            <p:ph type="body" idx="1"/>
          </p:nvPr>
        </p:nvSpPr>
        <p:spPr bwMode="auto">
          <a:noFill/>
        </p:spPr>
        <p:txBody>
          <a:bodyPr/>
          <a:lstStyle/>
          <a:p>
            <a:pPr>
              <a:lnSpc>
                <a:spcPct val="80000"/>
              </a:lnSpc>
            </a:pPr>
            <a:r>
              <a:rPr lang="en-US" b="1" u="sng" dirty="0" smtClean="0">
                <a:ea typeface="ＭＳ Ｐゴシック" pitchFamily="34" charset="-128"/>
              </a:rPr>
              <a:t>Student Notes:</a:t>
            </a:r>
          </a:p>
          <a:p>
            <a:pPr>
              <a:lnSpc>
                <a:spcPct val="80000"/>
              </a:lnSpc>
              <a:buFontTx/>
              <a:buChar char="•"/>
            </a:pPr>
            <a:r>
              <a:rPr lang="en-US" dirty="0" smtClean="0">
                <a:ea typeface="ＭＳ Ｐゴシック" pitchFamily="34" charset="-128"/>
              </a:rPr>
              <a:t> The economics of One Unit of Sale is covered in Section 10.2 (pgs. 275-282).</a:t>
            </a:r>
          </a:p>
          <a:p>
            <a:pPr>
              <a:lnSpc>
                <a:spcPct val="80000"/>
              </a:lnSpc>
              <a:buFontTx/>
              <a:buChar char="•"/>
            </a:pPr>
            <a:r>
              <a:rPr lang="en-US" dirty="0" smtClean="0">
                <a:ea typeface="ＭＳ Ｐゴシック" pitchFamily="34" charset="-128"/>
              </a:rPr>
              <a:t> “COGS (per Unit)” is calculated in the previous slide, “Cost of Materials/Labor.”</a:t>
            </a:r>
          </a:p>
          <a:p>
            <a:pPr>
              <a:lnSpc>
                <a:spcPct val="80000"/>
              </a:lnSpc>
              <a:buFontTx/>
              <a:buChar char="•"/>
            </a:pPr>
            <a:r>
              <a:rPr lang="en-US" dirty="0" smtClean="0">
                <a:ea typeface="ＭＳ Ｐゴシック" pitchFamily="34" charset="-128"/>
              </a:rPr>
              <a:t> “Contribution Margin” is discussed on page 276 of the textbook. It is the amount per unit remaining after all the variable expenses are subtracted from the sales price.</a:t>
            </a:r>
          </a:p>
          <a:p>
            <a:pPr>
              <a:lnSpc>
                <a:spcPct val="80000"/>
              </a:lnSpc>
              <a:buFontTx/>
              <a:buChar char="•"/>
            </a:pPr>
            <a:endParaRPr lang="en-US" i="1" dirty="0" smtClean="0">
              <a:ea typeface="ＭＳ Ｐゴシック" pitchFamily="34" charset="-128"/>
            </a:endParaRPr>
          </a:p>
          <a:p>
            <a:pPr>
              <a:lnSpc>
                <a:spcPct val="80000"/>
              </a:lnSpc>
            </a:pPr>
            <a:r>
              <a:rPr lang="en-US" i="1" dirty="0" smtClean="0">
                <a:ea typeface="ＭＳ Ｐゴシック" pitchFamily="34" charset="-128"/>
              </a:rPr>
              <a:t>Definition of a Unit</a:t>
            </a:r>
          </a:p>
          <a:p>
            <a:pPr>
              <a:lnSpc>
                <a:spcPct val="80000"/>
              </a:lnSpc>
              <a:buFontTx/>
              <a:buChar char="•"/>
            </a:pPr>
            <a:r>
              <a:rPr lang="en-US" dirty="0" smtClean="0">
                <a:ea typeface="ＭＳ Ｐゴシック" pitchFamily="34" charset="-128"/>
              </a:rPr>
              <a:t> This is what the customer actually buys from you. It is the minimum number and type of product or service you are willing to sell to a customer. For example, if you are selling sunglasses, your unit of sale would be one pair of sunglasses.</a:t>
            </a:r>
          </a:p>
          <a:p>
            <a:pPr>
              <a:lnSpc>
                <a:spcPct val="80000"/>
              </a:lnSpc>
            </a:pPr>
            <a:endParaRPr lang="en-US" i="1" dirty="0" smtClean="0">
              <a:ea typeface="ＭＳ Ｐゴシック" pitchFamily="34" charset="-128"/>
            </a:endParaRPr>
          </a:p>
          <a:p>
            <a:pPr>
              <a:lnSpc>
                <a:spcPct val="80000"/>
              </a:lnSpc>
            </a:pPr>
            <a:r>
              <a:rPr lang="en-US" i="1" dirty="0" smtClean="0">
                <a:ea typeface="ＭＳ Ｐゴシック" pitchFamily="34" charset="-128"/>
              </a:rPr>
              <a:t>COGS</a:t>
            </a:r>
            <a:endParaRPr lang="en-US" dirty="0" smtClean="0">
              <a:ea typeface="ＭＳ Ｐゴシック" pitchFamily="34" charset="-128"/>
            </a:endParaRPr>
          </a:p>
          <a:p>
            <a:pPr>
              <a:lnSpc>
                <a:spcPct val="80000"/>
              </a:lnSpc>
              <a:buFontTx/>
              <a:buChar char="•"/>
            </a:pPr>
            <a:r>
              <a:rPr lang="en-US" dirty="0" smtClean="0">
                <a:ea typeface="ＭＳ Ｐゴシック" pitchFamily="34" charset="-128"/>
              </a:rPr>
              <a:t> COGS (“Cost of Goods Sold”) is appropriate for wholesale and retail businesses. For services businesses, change this to “COSS” (“Cost of Services Sold”). For manufacturing businesses, change this to “COGMS” (Cost of Goods Manufactured and Sold”).</a:t>
            </a:r>
          </a:p>
          <a:p>
            <a:pPr>
              <a:lnSpc>
                <a:spcPct val="80000"/>
              </a:lnSpc>
            </a:pPr>
            <a:endParaRPr lang="en-US" i="1" dirty="0" smtClean="0">
              <a:ea typeface="ＭＳ Ｐゴシック" pitchFamily="34" charset="-128"/>
            </a:endParaRPr>
          </a:p>
          <a:p>
            <a:pPr>
              <a:lnSpc>
                <a:spcPct val="80000"/>
              </a:lnSpc>
            </a:pPr>
            <a:r>
              <a:rPr lang="en-US" i="1" dirty="0" smtClean="0">
                <a:ea typeface="ＭＳ Ｐゴシック" pitchFamily="34" charset="-128"/>
              </a:rPr>
              <a:t>Other Variable Expenses (per Unit)</a:t>
            </a:r>
          </a:p>
          <a:p>
            <a:pPr>
              <a:lnSpc>
                <a:spcPct val="80000"/>
              </a:lnSpc>
              <a:buFontTx/>
              <a:buChar char="•"/>
            </a:pPr>
            <a:r>
              <a:rPr lang="en-US" dirty="0" smtClean="0">
                <a:ea typeface="ＭＳ Ｐゴシック" pitchFamily="34" charset="-128"/>
              </a:rPr>
              <a:t> This includes such things as commissions and shipping &amp; handling. </a:t>
            </a:r>
          </a:p>
          <a:p>
            <a:pPr>
              <a:lnSpc>
                <a:spcPct val="80000"/>
              </a:lnSpc>
            </a:pPr>
            <a:endParaRPr lang="en-US" i="1" dirty="0" smtClean="0">
              <a:ea typeface="ＭＳ Ｐゴシック" pitchFamily="34" charset="-128"/>
            </a:endParaRPr>
          </a:p>
          <a:p>
            <a:pPr>
              <a:lnSpc>
                <a:spcPct val="80000"/>
              </a:lnSpc>
            </a:pPr>
            <a:r>
              <a:rPr lang="en-US" i="1" dirty="0" smtClean="0">
                <a:ea typeface="ＭＳ Ｐゴシック" pitchFamily="34" charset="-128"/>
              </a:rPr>
              <a:t>Addition/Subtraction Process</a:t>
            </a:r>
            <a:endParaRPr lang="en-US" dirty="0" smtClean="0">
              <a:ea typeface="ＭＳ Ｐゴシック" pitchFamily="34" charset="-128"/>
            </a:endParaRPr>
          </a:p>
          <a:p>
            <a:pPr>
              <a:lnSpc>
                <a:spcPct val="80000"/>
              </a:lnSpc>
              <a:buFontTx/>
              <a:buChar char="•"/>
            </a:pPr>
            <a:r>
              <a:rPr lang="en-US" dirty="0" smtClean="0">
                <a:ea typeface="ＭＳ Ｐゴシック" pitchFamily="34" charset="-128"/>
              </a:rPr>
              <a:t> Add the Total COGS (per Unit) and the Other Variable Expenses (per Unit) to calculate the Total Variable Expenses (per Unit). </a:t>
            </a:r>
          </a:p>
          <a:p>
            <a:pPr>
              <a:lnSpc>
                <a:spcPct val="80000"/>
              </a:lnSpc>
              <a:buFontTx/>
              <a:buChar char="•"/>
            </a:pPr>
            <a:r>
              <a:rPr lang="en-US" dirty="0" smtClean="0">
                <a:ea typeface="ＭＳ Ｐゴシック" pitchFamily="34" charset="-128"/>
              </a:rPr>
              <a:t> Subtract the Total Variable Expenses (per Unit) from the Selling Price (per Unit) to calculate the Contribution Margin (per Unit).</a:t>
            </a:r>
          </a:p>
          <a:p>
            <a:pPr>
              <a:lnSpc>
                <a:spcPct val="80000"/>
              </a:lnSpc>
            </a:pPr>
            <a:r>
              <a:rPr lang="en-US" dirty="0" smtClean="0">
                <a:ea typeface="ＭＳ Ｐゴシック" pitchFamily="34" charset="-128"/>
              </a:rPr>
              <a:t> </a:t>
            </a:r>
          </a:p>
          <a:p>
            <a:pPr>
              <a:lnSpc>
                <a:spcPct val="80000"/>
              </a:lnSpc>
            </a:pPr>
            <a:r>
              <a:rPr lang="en-US" i="1" dirty="0" smtClean="0">
                <a:ea typeface="ＭＳ Ｐゴシック" pitchFamily="34" charset="-128"/>
              </a:rPr>
              <a:t>Business Plan Exercises</a:t>
            </a:r>
            <a:endParaRPr lang="en-US" dirty="0" smtClean="0">
              <a:ea typeface="ＭＳ Ｐゴシック" pitchFamily="34" charset="-128"/>
            </a:endParaRPr>
          </a:p>
          <a:p>
            <a:pPr>
              <a:lnSpc>
                <a:spcPct val="80000"/>
              </a:lnSpc>
            </a:pPr>
            <a:r>
              <a:rPr lang="en-US" dirty="0" smtClean="0">
                <a:ea typeface="ＭＳ Ｐゴシック" pitchFamily="34" charset="-128"/>
              </a:rPr>
              <a:t>This slide relates to the following business plan exercises:</a:t>
            </a:r>
            <a:endParaRPr lang="en-US" i="1" dirty="0" smtClean="0">
              <a:ea typeface="ＭＳ Ｐゴシック" pitchFamily="34" charset="-128"/>
            </a:endParaRPr>
          </a:p>
          <a:p>
            <a:pPr>
              <a:lnSpc>
                <a:spcPct val="80000"/>
              </a:lnSpc>
              <a:buFontTx/>
              <a:buChar char="•"/>
            </a:pPr>
            <a:r>
              <a:rPr lang="en-US" dirty="0" smtClean="0">
                <a:ea typeface="ＭＳ Ｐゴシック" pitchFamily="34" charset="-128"/>
              </a:rPr>
              <a:t> Section 10.2: “Economics of One Unit of Sale.” In BizTech or pg. 298 in the </a:t>
            </a:r>
            <a:r>
              <a:rPr lang="en-US" i="1" dirty="0" smtClean="0">
                <a:ea typeface="ＭＳ Ｐゴシック" pitchFamily="34" charset="-128"/>
              </a:rPr>
              <a:t>Business Plan Project (Student Activity Workbook)</a:t>
            </a:r>
            <a:r>
              <a:rPr lang="en-US" dirty="0" smtClean="0">
                <a:ea typeface="ＭＳ Ｐゴシック" pitchFamily="34" charset="-128"/>
              </a:rPr>
              <a: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p:spPr>
      </p:sp>
      <p:sp>
        <p:nvSpPr>
          <p:cNvPr id="50179" name="Rectangle 3"/>
          <p:cNvSpPr>
            <a:spLocks noGrp="1"/>
          </p:cNvSpPr>
          <p:nvPr>
            <p:ph type="body" idx="1"/>
          </p:nvPr>
        </p:nvSpPr>
        <p:spPr bwMode="auto">
          <a:noFill/>
        </p:spPr>
        <p:txBody>
          <a:bodyPr/>
          <a:lstStyle/>
          <a:p>
            <a:pPr>
              <a:lnSpc>
                <a:spcPct val="80000"/>
              </a:lnSpc>
            </a:pPr>
            <a:r>
              <a:rPr lang="en-US" b="1" u="sng" dirty="0" smtClean="0">
                <a:ea typeface="ＭＳ Ｐゴシック" pitchFamily="34" charset="-128"/>
              </a:rPr>
              <a:t>Student Notes:</a:t>
            </a:r>
          </a:p>
          <a:p>
            <a:pPr>
              <a:lnSpc>
                <a:spcPct val="80000"/>
              </a:lnSpc>
              <a:buFontTx/>
              <a:buChar char="•"/>
            </a:pPr>
            <a:r>
              <a:rPr lang="en-US" dirty="0" smtClean="0">
                <a:ea typeface="ＭＳ Ｐゴシック" pitchFamily="34" charset="-128"/>
              </a:rPr>
              <a:t> Fixed expenses are covered in Section 10.1 (pgs. 269-272).</a:t>
            </a:r>
          </a:p>
          <a:p>
            <a:pPr>
              <a:lnSpc>
                <a:spcPct val="80000"/>
              </a:lnSpc>
              <a:buFontTx/>
              <a:buChar char="•"/>
            </a:pPr>
            <a:r>
              <a:rPr lang="en-US" dirty="0" smtClean="0">
                <a:ea typeface="ＭＳ Ｐゴシック" pitchFamily="34" charset="-128"/>
              </a:rPr>
              <a:t> The “Projected Yearly Income Statement” slide refers to these fixed expenses as “operating expenses.” </a:t>
            </a:r>
          </a:p>
          <a:p>
            <a:pPr>
              <a:lnSpc>
                <a:spcPct val="80000"/>
              </a:lnSpc>
              <a:buFontTx/>
              <a:buChar char="•"/>
            </a:pPr>
            <a:r>
              <a:rPr lang="en-US" dirty="0" smtClean="0">
                <a:ea typeface="ＭＳ Ｐゴシック" pitchFamily="34" charset="-128"/>
              </a:rPr>
              <a:t> To learn what typical salaries are for your employees go to http://www.salary.com/</a:t>
            </a:r>
          </a:p>
          <a:p>
            <a:pPr>
              <a:lnSpc>
                <a:spcPct val="80000"/>
              </a:lnSpc>
            </a:pPr>
            <a:endParaRPr lang="en-US" dirty="0" smtClean="0">
              <a:ea typeface="ＭＳ Ｐゴシック" pitchFamily="34" charset="-128"/>
            </a:endParaRPr>
          </a:p>
          <a:p>
            <a:pPr>
              <a:lnSpc>
                <a:spcPct val="80000"/>
              </a:lnSpc>
            </a:pPr>
            <a:r>
              <a:rPr lang="en-US" i="1" dirty="0" smtClean="0">
                <a:ea typeface="ＭＳ Ｐゴシック" pitchFamily="34" charset="-128"/>
              </a:rPr>
              <a:t>Business Plan Exercises</a:t>
            </a:r>
            <a:endParaRPr lang="en-US" dirty="0" smtClean="0">
              <a:ea typeface="ＭＳ Ｐゴシック" pitchFamily="34" charset="-128"/>
            </a:endParaRPr>
          </a:p>
          <a:p>
            <a:pPr>
              <a:lnSpc>
                <a:spcPct val="80000"/>
              </a:lnSpc>
            </a:pPr>
            <a:r>
              <a:rPr lang="en-US" dirty="0" smtClean="0">
                <a:ea typeface="ＭＳ Ｐゴシック" pitchFamily="34" charset="-128"/>
              </a:rPr>
              <a:t>This slide relates to the following business plan exercises:</a:t>
            </a:r>
            <a:endParaRPr lang="en-US" i="1" dirty="0" smtClean="0">
              <a:ea typeface="ＭＳ Ｐゴシック" pitchFamily="34" charset="-128"/>
            </a:endParaRPr>
          </a:p>
          <a:p>
            <a:pPr>
              <a:lnSpc>
                <a:spcPct val="80000"/>
              </a:lnSpc>
              <a:buFontTx/>
              <a:buChar char="•"/>
            </a:pPr>
            <a:r>
              <a:rPr lang="en-US" dirty="0" smtClean="0">
                <a:ea typeface="ＭＳ Ｐゴシック" pitchFamily="34" charset="-128"/>
              </a:rPr>
              <a:t> Section 10.1: “Fixed Operating Costs.” In BizTech or pgs. 295-296 in the </a:t>
            </a:r>
            <a:r>
              <a:rPr lang="en-US" i="1" dirty="0" smtClean="0">
                <a:ea typeface="ＭＳ Ｐゴシック" pitchFamily="34" charset="-128"/>
              </a:rPr>
              <a:t>Business Plan Project (Student Activity Workbook)</a:t>
            </a:r>
            <a:r>
              <a:rPr lang="en-US" dirty="0" smtClean="0">
                <a:ea typeface="ＭＳ Ｐゴシック" pitchFamily="34" charset="-128"/>
              </a:rPr>
              <a: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a:lstStyle/>
          <a:p>
            <a:pPr>
              <a:lnSpc>
                <a:spcPct val="80000"/>
              </a:lnSpc>
            </a:pPr>
            <a:r>
              <a:rPr lang="en-US" b="1" u="sng" dirty="0" smtClean="0">
                <a:ea typeface="ＭＳ Ｐゴシック" pitchFamily="34" charset="-128"/>
              </a:rPr>
              <a:t>Student Notes</a:t>
            </a:r>
            <a:r>
              <a:rPr lang="en-US" b="1" dirty="0" smtClean="0">
                <a:ea typeface="ＭＳ Ｐゴシック" pitchFamily="34" charset="-128"/>
              </a:rPr>
              <a:t>:</a:t>
            </a:r>
          </a:p>
          <a:p>
            <a:pPr>
              <a:lnSpc>
                <a:spcPct val="80000"/>
              </a:lnSpc>
            </a:pPr>
            <a:r>
              <a:rPr lang="en-US" dirty="0" smtClean="0">
                <a:ea typeface="ＭＳ Ｐゴシック" pitchFamily="34" charset="-128"/>
              </a:rPr>
              <a:t> Time management is covered on pages 102-103.</a:t>
            </a:r>
          </a:p>
          <a:p>
            <a:pPr>
              <a:lnSpc>
                <a:spcPct val="80000"/>
              </a:lnSpc>
            </a:pPr>
            <a:r>
              <a:rPr lang="en-US" dirty="0" smtClean="0">
                <a:ea typeface="ＭＳ Ｐゴシック" pitchFamily="34" charset="-128"/>
              </a:rPr>
              <a:t> The amount of hours you can spend on your new business directly affects other important decision making (such as your yearly projected sales, selling price per unit, monthly break-even, etc.).</a:t>
            </a:r>
          </a:p>
          <a:p>
            <a:pPr>
              <a:lnSpc>
                <a:spcPct val="80000"/>
              </a:lnSpc>
            </a:pPr>
            <a:endParaRPr lang="en-US" dirty="0" smtClean="0">
              <a:ea typeface="ＭＳ Ｐゴシック" pitchFamily="34" charset="-128"/>
            </a:endParaRPr>
          </a:p>
          <a:p>
            <a:pPr>
              <a:lnSpc>
                <a:spcPct val="80000"/>
              </a:lnSpc>
            </a:pPr>
            <a:r>
              <a:rPr lang="en-US" i="1" dirty="0" smtClean="0">
                <a:ea typeface="ＭＳ Ｐゴシック" pitchFamily="34" charset="-128"/>
              </a:rPr>
              <a:t>Adding Your Data</a:t>
            </a:r>
          </a:p>
          <a:p>
            <a:pPr>
              <a:lnSpc>
                <a:spcPct val="80000"/>
              </a:lnSpc>
            </a:pPr>
            <a:r>
              <a:rPr lang="en-US" dirty="0" smtClean="0">
                <a:ea typeface="ＭＳ Ｐゴシック" pitchFamily="34" charset="-128"/>
              </a:rPr>
              <a:t> This Slide contains sample data only. To change your times: If you are using PowerPoint 2007 and 2010: Right-click on any of the bars in the chart and select Edit data. A spreadsheet appears containing the data used in the chart. Edit the data and close the spreadsheet. The bar chart will be changed. If you are using PowerPoint 2003: Right-click on the chart and select Chart Object/Edit data. Click the data sheet tab and edit your the data. When you close the spreadsheet, the bar chart will be changed </a:t>
            </a:r>
          </a:p>
          <a:p>
            <a:pPr>
              <a:lnSpc>
                <a:spcPct val="80000"/>
              </a:lnSpc>
            </a:pPr>
            <a:endParaRPr lang="en-US" dirty="0" smtClean="0">
              <a:ea typeface="ＭＳ Ｐゴシック" pitchFamily="34" charset="-128"/>
            </a:endParaRPr>
          </a:p>
          <a:p>
            <a:pPr>
              <a:lnSpc>
                <a:spcPct val="80000"/>
              </a:lnSpc>
            </a:pPr>
            <a:r>
              <a:rPr lang="en-US" i="1" dirty="0" smtClean="0">
                <a:ea typeface="ＭＳ Ｐゴシック" pitchFamily="34" charset="-128"/>
              </a:rPr>
              <a:t>Determining Your Capacity</a:t>
            </a:r>
          </a:p>
          <a:p>
            <a:pPr>
              <a:lnSpc>
                <a:spcPct val="80000"/>
              </a:lnSpc>
            </a:pPr>
            <a:r>
              <a:rPr lang="en-US" dirty="0" smtClean="0">
                <a:ea typeface="ＭＳ Ｐゴシック" pitchFamily="34" charset="-128"/>
              </a:rPr>
              <a:t> Once you have defined the number of hours you have to work at your new business each week, determine how much time you will spend managing the business, selling to customers, and building the product or providing the service. For example, imagine a retail manufacturer of T-shirts who plans to spend 10 hours a week work in on the business. If it takes 1 hour to make a T-shirt, only 10 T-shirts can be made per week. This assumes that all the allotted time is spent making shirts. You need to consider the time it takes to sell shirts as well as managing the business (keeping records, making flyers, shopping for supplies, etc.). Perhaps only 6 hours a week can be spent making T-shirts, with the rest of the time spent managing the business and selling shirts. Your capacity for the month would be 24 T-shirts.</a:t>
            </a:r>
          </a:p>
          <a:p>
            <a:pPr>
              <a:lnSpc>
                <a:spcPct val="80000"/>
              </a:lnSpc>
            </a:pPr>
            <a:endParaRPr lang="en-US" dirty="0" smtClean="0">
              <a:ea typeface="ＭＳ Ｐゴシック" pitchFamily="34" charset="-128"/>
            </a:endParaRPr>
          </a:p>
          <a:p>
            <a:pPr>
              <a:lnSpc>
                <a:spcPct val="80000"/>
              </a:lnSpc>
            </a:pPr>
            <a:r>
              <a:rPr lang="en-US" i="1" dirty="0" smtClean="0">
                <a:ea typeface="ＭＳ Ｐゴシック" pitchFamily="34" charset="-128"/>
              </a:rPr>
              <a:t>Increasing Your Capacity </a:t>
            </a:r>
          </a:p>
          <a:p>
            <a:pPr>
              <a:lnSpc>
                <a:spcPct val="80000"/>
              </a:lnSpc>
            </a:pPr>
            <a:r>
              <a:rPr lang="en-US" dirty="0" smtClean="0">
                <a:ea typeface="ＭＳ Ｐゴシック" pitchFamily="34" charset="-128"/>
              </a:rPr>
              <a:t> You can increase your capacity by working more hours at the business or by hiring people to do work that you would normally do (which, of course, increases your costs).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a:lstStyle/>
          <a:p>
            <a:pPr>
              <a:lnSpc>
                <a:spcPct val="80000"/>
              </a:lnSpc>
            </a:pPr>
            <a:r>
              <a:rPr lang="en-US" sz="900" b="1" u="sng" dirty="0" smtClean="0">
                <a:ea typeface="ＭＳ Ｐゴシック" pitchFamily="34" charset="-128"/>
              </a:rPr>
              <a:t>Student Notes:</a:t>
            </a:r>
          </a:p>
          <a:p>
            <a:pPr>
              <a:lnSpc>
                <a:spcPct val="80000"/>
              </a:lnSpc>
              <a:buFontTx/>
              <a:buChar char="•"/>
            </a:pPr>
            <a:r>
              <a:rPr lang="en-US" sz="900" dirty="0" smtClean="0">
                <a:ea typeface="ＭＳ Ｐゴシック" pitchFamily="34" charset="-128"/>
              </a:rPr>
              <a:t> Estimating sales is covered in Section 9.2 (pgs. 249-258).</a:t>
            </a:r>
          </a:p>
          <a:p>
            <a:pPr>
              <a:lnSpc>
                <a:spcPct val="80000"/>
              </a:lnSpc>
              <a:buFontTx/>
              <a:buChar char="•"/>
            </a:pPr>
            <a:r>
              <a:rPr lang="en-US" sz="900" dirty="0" smtClean="0">
                <a:ea typeface="ＭＳ Ｐゴシック" pitchFamily="34" charset="-128"/>
              </a:rPr>
              <a:t> Monthly sales projections are directly related to your capacity (discussed on Slide 16). </a:t>
            </a:r>
          </a:p>
          <a:p>
            <a:pPr>
              <a:lnSpc>
                <a:spcPct val="80000"/>
              </a:lnSpc>
              <a:buFontTx/>
              <a:buChar char="•"/>
            </a:pPr>
            <a:r>
              <a:rPr lang="en-US" sz="900" dirty="0" smtClean="0">
                <a:ea typeface="ＭＳ Ｐゴシック" pitchFamily="34" charset="-128"/>
              </a:rPr>
              <a:t> Your monthly sales projections will directly relate to the “Projected Yearly Income Statement” slide.</a:t>
            </a:r>
          </a:p>
          <a:p>
            <a:pPr>
              <a:lnSpc>
                <a:spcPct val="80000"/>
              </a:lnSpc>
              <a:buFontTx/>
              <a:buChar char="•"/>
            </a:pPr>
            <a:r>
              <a:rPr lang="en-US" sz="900" dirty="0" smtClean="0">
                <a:ea typeface="ＭＳ Ｐゴシック" pitchFamily="34" charset="-128"/>
              </a:rPr>
              <a:t> For the purpose of this slide show, show only the monthly sales projections for your first year.</a:t>
            </a:r>
          </a:p>
          <a:p>
            <a:pPr>
              <a:lnSpc>
                <a:spcPct val="80000"/>
              </a:lnSpc>
            </a:pPr>
            <a:endParaRPr lang="en-US" sz="900" i="1" dirty="0" smtClean="0">
              <a:ea typeface="ＭＳ Ｐゴシック" pitchFamily="34" charset="-128"/>
            </a:endParaRPr>
          </a:p>
          <a:p>
            <a:pPr>
              <a:lnSpc>
                <a:spcPct val="80000"/>
              </a:lnSpc>
            </a:pPr>
            <a:r>
              <a:rPr lang="en-US" sz="900" i="1" dirty="0" smtClean="0">
                <a:ea typeface="ＭＳ Ｐゴシック" pitchFamily="34" charset="-128"/>
              </a:rPr>
              <a:t>Business Plan Exercises</a:t>
            </a:r>
            <a:endParaRPr lang="en-US" sz="900" dirty="0" smtClean="0">
              <a:ea typeface="ＭＳ Ｐゴシック" pitchFamily="34" charset="-128"/>
            </a:endParaRPr>
          </a:p>
          <a:p>
            <a:pPr>
              <a:lnSpc>
                <a:spcPct val="80000"/>
              </a:lnSpc>
            </a:pPr>
            <a:r>
              <a:rPr lang="en-US" sz="900" dirty="0" smtClean="0">
                <a:ea typeface="ＭＳ Ｐゴシック" pitchFamily="34" charset="-128"/>
              </a:rPr>
              <a:t>This slide relates to the following business plan exercises:</a:t>
            </a:r>
            <a:endParaRPr lang="en-US" sz="900" i="1" dirty="0" smtClean="0">
              <a:ea typeface="ＭＳ Ｐゴシック" pitchFamily="34" charset="-128"/>
            </a:endParaRPr>
          </a:p>
          <a:p>
            <a:pPr>
              <a:lnSpc>
                <a:spcPct val="80000"/>
              </a:lnSpc>
              <a:buFontTx/>
              <a:buChar char="•"/>
            </a:pPr>
            <a:r>
              <a:rPr lang="en-US" sz="900" dirty="0" smtClean="0">
                <a:ea typeface="ＭＳ Ｐゴシック" pitchFamily="34" charset="-128"/>
              </a:rPr>
              <a:t> Section 9.2: “Sales Forecasting.” In BizTech or pg. 291-294 in the </a:t>
            </a:r>
            <a:r>
              <a:rPr lang="en-US" sz="900" i="1" dirty="0" smtClean="0">
                <a:ea typeface="ＭＳ Ｐゴシック" pitchFamily="34" charset="-128"/>
              </a:rPr>
              <a:t>Business Plan Project (Student Activity Workbook)</a:t>
            </a:r>
            <a:r>
              <a:rPr lang="en-US" sz="900" dirty="0" smtClean="0">
                <a:ea typeface="ＭＳ Ｐゴシック" pitchFamily="34" charset="-128"/>
              </a:rPr>
              <a:t>.</a:t>
            </a:r>
          </a:p>
          <a:p>
            <a:pPr>
              <a:lnSpc>
                <a:spcPct val="80000"/>
              </a:lnSpc>
            </a:pPr>
            <a:endParaRPr lang="en-US" sz="900" i="1" dirty="0" smtClean="0">
              <a:ea typeface="ＭＳ Ｐゴシック" pitchFamily="34" charset="-128"/>
            </a:endParaRPr>
          </a:p>
          <a:p>
            <a:pPr>
              <a:lnSpc>
                <a:spcPct val="80000"/>
              </a:lnSpc>
            </a:pPr>
            <a:r>
              <a:rPr lang="en-US" sz="900" i="1" dirty="0" smtClean="0">
                <a:ea typeface="ＭＳ Ｐゴシック" pitchFamily="34" charset="-128"/>
              </a:rPr>
              <a:t>Adding Your Sales Information</a:t>
            </a:r>
            <a:endParaRPr lang="en-US" sz="900" dirty="0" smtClean="0">
              <a:ea typeface="ＭＳ Ｐゴシック" pitchFamily="34" charset="-128"/>
            </a:endParaRPr>
          </a:p>
          <a:p>
            <a:pPr>
              <a:lnSpc>
                <a:spcPct val="80000"/>
              </a:lnSpc>
              <a:buFontTx/>
              <a:buChar char="•"/>
            </a:pPr>
            <a:r>
              <a:rPr lang="en-US" sz="900" dirty="0" smtClean="0">
                <a:ea typeface="ＭＳ Ｐゴシック" pitchFamily="34" charset="-128"/>
              </a:rPr>
              <a:t> This Slide contains sample data only. To change the “Units Sold” amounts on the graph,  right-click on the chart, choose Worksheet Object/Edit, and select the Sales Projections Data sheet. Click the Sales Chart tab when you are finished, then click anywhere outside the Sales Chart to return to your Slide.</a:t>
            </a:r>
          </a:p>
          <a:p>
            <a:pPr>
              <a:lnSpc>
                <a:spcPct val="80000"/>
              </a:lnSpc>
            </a:pPr>
            <a:endParaRPr lang="en-US" sz="900" dirty="0" smtClean="0">
              <a:ea typeface="ＭＳ Ｐゴシック" pitchFamily="34" charset="-128"/>
            </a:endParaRPr>
          </a:p>
          <a:p>
            <a:pPr>
              <a:lnSpc>
                <a:spcPct val="80000"/>
              </a:lnSpc>
            </a:pPr>
            <a:r>
              <a:rPr lang="en-US" sz="900" i="1" dirty="0" smtClean="0">
                <a:ea typeface="ＭＳ Ｐゴシック" pitchFamily="34" charset="-128"/>
              </a:rPr>
              <a:t>Multiple Products</a:t>
            </a:r>
            <a:endParaRPr lang="en-US" sz="900" dirty="0" smtClean="0">
              <a:ea typeface="ＭＳ Ｐゴシック" pitchFamily="34" charset="-128"/>
            </a:endParaRPr>
          </a:p>
          <a:p>
            <a:pPr>
              <a:lnSpc>
                <a:spcPct val="80000"/>
              </a:lnSpc>
              <a:buFontTx/>
              <a:buChar char="•"/>
            </a:pPr>
            <a:r>
              <a:rPr lang="en-US" sz="900" dirty="0" smtClean="0">
                <a:ea typeface="ＭＳ Ｐゴシック" pitchFamily="34" charset="-128"/>
              </a:rPr>
              <a:t> If you have multiple products, you could chart only your primary product or, if your products were comparably priced, you could add all your products sold in a month and chart that amount. If you are more skilled with Excel, and have only a few products, you could use a separate color to represent sales of each product. (But don’t forget to use a legend to identify the colors representing the various products.)</a:t>
            </a:r>
          </a:p>
          <a:p>
            <a:pPr>
              <a:lnSpc>
                <a:spcPct val="80000"/>
              </a:lnSpc>
            </a:pPr>
            <a:endParaRPr lang="en-US" sz="900" dirty="0" smtClean="0">
              <a:ea typeface="ＭＳ Ｐゴシック" pitchFamily="34" charset="-128"/>
            </a:endParaRPr>
          </a:p>
          <a:p>
            <a:pPr>
              <a:lnSpc>
                <a:spcPct val="80000"/>
              </a:lnSpc>
            </a:pPr>
            <a:r>
              <a:rPr lang="en-US" sz="900" i="1" dirty="0" smtClean="0">
                <a:ea typeface="ＭＳ Ｐゴシック" pitchFamily="34" charset="-128"/>
              </a:rPr>
              <a:t>Sales Assumptions</a:t>
            </a:r>
          </a:p>
          <a:p>
            <a:pPr>
              <a:lnSpc>
                <a:spcPct val="80000"/>
              </a:lnSpc>
            </a:pPr>
            <a:r>
              <a:rPr lang="en-US" sz="900" dirty="0" smtClean="0">
                <a:ea typeface="ＭＳ Ｐゴシック" pitchFamily="34" charset="-128"/>
              </a:rPr>
              <a:t>Along with your capacity (see Slide 16), keep these sales assumption in mind as you build your sales projections. You should explain them as you discuss your projections.</a:t>
            </a:r>
          </a:p>
          <a:p>
            <a:pPr>
              <a:lnSpc>
                <a:spcPct val="80000"/>
              </a:lnSpc>
              <a:buFontTx/>
              <a:buChar char="•"/>
            </a:pPr>
            <a:r>
              <a:rPr lang="en-US" sz="900" dirty="0" smtClean="0">
                <a:ea typeface="ＭＳ Ｐゴシック" pitchFamily="34" charset="-128"/>
              </a:rPr>
              <a:t> “Extent of Market Interest.” How interested is your target market in your product or service? Will it sell in a high or low volume. Why? Is it new and trendy? A high-end exclusive product likely to sell in low quantities? A low-cost mainstream product likely to sell in high quantities?</a:t>
            </a:r>
          </a:p>
          <a:p>
            <a:pPr>
              <a:lnSpc>
                <a:spcPct val="80000"/>
              </a:lnSpc>
              <a:buFontTx/>
              <a:buChar char="•"/>
            </a:pPr>
            <a:r>
              <a:rPr lang="en-US" sz="900" dirty="0" smtClean="0">
                <a:ea typeface="ＭＳ Ｐゴシック" pitchFamily="34" charset="-128"/>
              </a:rPr>
              <a:t> “Seasonality.” Are there times of the year when sales will be higher or lower than other times? When is the busiest time for you? The least busy?</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a:lstStyle/>
          <a:p>
            <a:pPr>
              <a:lnSpc>
                <a:spcPct val="90000"/>
              </a:lnSpc>
            </a:pPr>
            <a:r>
              <a:rPr lang="en-US" b="1" u="sng" dirty="0" smtClean="0">
                <a:ea typeface="ＭＳ Ｐゴシック" pitchFamily="34" charset="-128"/>
              </a:rPr>
              <a:t>Student Notes:</a:t>
            </a:r>
          </a:p>
          <a:p>
            <a:pPr>
              <a:lnSpc>
                <a:spcPct val="90000"/>
              </a:lnSpc>
              <a:buFontTx/>
              <a:buChar char="•"/>
            </a:pPr>
            <a:r>
              <a:rPr lang="en-US" dirty="0" smtClean="0">
                <a:ea typeface="ＭＳ Ｐゴシック" pitchFamily="34" charset="-128"/>
              </a:rPr>
              <a:t> Income statements are covered in Section 12.2 (pgs. 333-336).</a:t>
            </a:r>
          </a:p>
          <a:p>
            <a:pPr>
              <a:lnSpc>
                <a:spcPct val="90000"/>
              </a:lnSpc>
              <a:buFontTx/>
              <a:buChar char="•"/>
            </a:pPr>
            <a:r>
              <a:rPr lang="en-US" dirty="0" smtClean="0">
                <a:ea typeface="ＭＳ Ｐゴシック" pitchFamily="34" charset="-128"/>
              </a:rPr>
              <a:t> Your Monthly Fixed Expenses comes from the “Average Monthly Fixed Expenses” slide.</a:t>
            </a:r>
          </a:p>
          <a:p>
            <a:pPr>
              <a:lnSpc>
                <a:spcPct val="90000"/>
              </a:lnSpc>
            </a:pPr>
            <a:endParaRPr lang="en-US" dirty="0" smtClean="0">
              <a:ea typeface="ＭＳ Ｐゴシック" pitchFamily="34" charset="-128"/>
            </a:endParaRPr>
          </a:p>
          <a:p>
            <a:pPr>
              <a:lnSpc>
                <a:spcPct val="90000"/>
              </a:lnSpc>
            </a:pPr>
            <a:r>
              <a:rPr lang="en-US" i="1" dirty="0" smtClean="0">
                <a:ea typeface="ＭＳ Ｐゴシック" pitchFamily="34" charset="-128"/>
              </a:rPr>
              <a:t>Business Plan Exercises</a:t>
            </a:r>
          </a:p>
          <a:p>
            <a:pPr>
              <a:lnSpc>
                <a:spcPct val="90000"/>
              </a:lnSpc>
            </a:pPr>
            <a:r>
              <a:rPr lang="en-US" dirty="0" smtClean="0">
                <a:ea typeface="ＭＳ Ｐゴシック" pitchFamily="34" charset="-128"/>
              </a:rPr>
              <a:t>This slide relates to the following business plan exercises:</a:t>
            </a:r>
          </a:p>
          <a:p>
            <a:pPr>
              <a:lnSpc>
                <a:spcPct val="90000"/>
              </a:lnSpc>
              <a:buFontTx/>
              <a:buChar char="•"/>
            </a:pPr>
            <a:r>
              <a:rPr lang="en-US" dirty="0" smtClean="0">
                <a:ea typeface="ＭＳ Ｐゴシック" pitchFamily="34" charset="-128"/>
              </a:rPr>
              <a:t> Section 12.2: “Break-Even Analysis” and “Break-Even Point.” In BizTech or pg. 307 in the </a:t>
            </a:r>
            <a:r>
              <a:rPr lang="en-US" i="1" dirty="0" smtClean="0">
                <a:ea typeface="ＭＳ Ｐゴシック" pitchFamily="34" charset="-128"/>
              </a:rPr>
              <a:t>Business Plan Project (Student Activity Workbook)</a:t>
            </a:r>
            <a:r>
              <a:rPr lang="en-US" dirty="0" smtClean="0">
                <a:ea typeface="ＭＳ Ｐゴシック" pitchFamily="34" charset="-128"/>
              </a:rPr>
              <a:t>.</a:t>
            </a:r>
          </a:p>
          <a:p>
            <a:pPr>
              <a:lnSpc>
                <a:spcPct val="90000"/>
              </a:lnSpc>
              <a:buFontTx/>
              <a:buChar char="•"/>
            </a:pPr>
            <a:r>
              <a:rPr lang="en-US" dirty="0" smtClean="0">
                <a:ea typeface="ＭＳ Ｐゴシック" pitchFamily="34" charset="-128"/>
              </a:rPr>
              <a:t>It</a:t>
            </a:r>
            <a:r>
              <a:rPr lang="en-US" baseline="0" dirty="0" smtClean="0">
                <a:ea typeface="ＭＳ Ｐゴシック" pitchFamily="34" charset="-128"/>
              </a:rPr>
              <a:t> comes out to 37.07 units. Do you think he had an issue with us rounding it up?</a:t>
            </a:r>
            <a:endParaRPr lang="en-US" dirty="0" smtClean="0">
              <a:ea typeface="ＭＳ Ｐゴシック" pitchFamily="34" charset="-128"/>
            </a:endParaRPr>
          </a:p>
        </p:txBody>
      </p:sp>
      <p:sp>
        <p:nvSpPr>
          <p:cNvPr id="53252" name="Slide Number Placeholder 3"/>
          <p:cNvSpPr>
            <a:spLocks noGrp="1"/>
          </p:cNvSpPr>
          <p:nvPr>
            <p:ph type="sldNum" sz="quarter" idx="5"/>
          </p:nvPr>
        </p:nvSpPr>
        <p:spPr bwMode="auto">
          <a:noFill/>
          <a:ln>
            <a:miter lim="800000"/>
            <a:headEnd/>
            <a:tailEnd/>
          </a:ln>
        </p:spPr>
        <p:txBody>
          <a:bodyPr/>
          <a:lstStyle/>
          <a:p>
            <a:fld id="{0DC1958F-FFDB-4DF4-8AB9-BCDDCE8F8128}" type="slidenum">
              <a:rPr lang="en-US" smtClean="0">
                <a:latin typeface="Calibri" pitchFamily="34" charset="0"/>
              </a:rPr>
              <a:pPr/>
              <a:t>16</a:t>
            </a:fld>
            <a:endParaRPr lang="en-US" smtClean="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p:spPr>
      </p:sp>
      <p:sp>
        <p:nvSpPr>
          <p:cNvPr id="55298" name="Rectangle 3"/>
          <p:cNvSpPr>
            <a:spLocks noGrp="1"/>
          </p:cNvSpPr>
          <p:nvPr>
            <p:ph type="body" idx="1"/>
          </p:nvPr>
        </p:nvSpPr>
        <p:spPr bwMode="auto"/>
        <p:txBody>
          <a:bodyPr>
            <a:normAutofit lnSpcReduction="10000"/>
          </a:bodyPr>
          <a:lstStyle/>
          <a:p>
            <a:pPr>
              <a:lnSpc>
                <a:spcPct val="80000"/>
              </a:lnSpc>
              <a:defRPr/>
            </a:pPr>
            <a:r>
              <a:rPr lang="en-US" u="sng" dirty="0" smtClean="0">
                <a:latin typeface="Arial" charset="0"/>
                <a:ea typeface="ＭＳ Ｐゴシック"/>
                <a:cs typeface="Arial" charset="0"/>
              </a:rPr>
              <a:t>Say:</a:t>
            </a:r>
            <a:r>
              <a:rPr lang="en-US" u="sng" baseline="0" dirty="0" smtClean="0">
                <a:latin typeface="Arial" charset="0"/>
                <a:ea typeface="ＭＳ Ｐゴシック"/>
                <a:cs typeface="Arial" charset="0"/>
              </a:rPr>
              <a:t> </a:t>
            </a:r>
            <a:r>
              <a:rPr lang="en-US" dirty="0" smtClean="0">
                <a:latin typeface="Arial" charset="0"/>
                <a:ea typeface="ＭＳ Ｐゴシック"/>
                <a:cs typeface="Arial" charset="0"/>
              </a:rPr>
              <a:t>selling price, number of units</a:t>
            </a:r>
            <a:r>
              <a:rPr lang="en-US" baseline="0" dirty="0" smtClean="0">
                <a:latin typeface="Arial" charset="0"/>
                <a:ea typeface="ＭＳ Ｐゴシック"/>
                <a:cs typeface="Arial" charset="0"/>
              </a:rPr>
              <a:t> sold, total sales, variable expenses, contribution margin,  taxes @ 15% and net profit. </a:t>
            </a:r>
          </a:p>
          <a:p>
            <a:pPr>
              <a:lnSpc>
                <a:spcPct val="80000"/>
              </a:lnSpc>
              <a:defRPr/>
            </a:pPr>
            <a:endParaRPr lang="en-US" baseline="0" dirty="0" smtClean="0">
              <a:latin typeface="Arial" charset="0"/>
              <a:ea typeface="ＭＳ Ｐゴシック"/>
              <a:cs typeface="Arial" charset="0"/>
            </a:endParaRPr>
          </a:p>
          <a:p>
            <a:pPr>
              <a:lnSpc>
                <a:spcPct val="80000"/>
              </a:lnSpc>
              <a:defRPr/>
            </a:pPr>
            <a:r>
              <a:rPr lang="en-US" baseline="0" dirty="0" smtClean="0">
                <a:latin typeface="Arial" charset="0"/>
                <a:ea typeface="ＭＳ Ｐゴシック"/>
                <a:cs typeface="Arial" charset="0"/>
              </a:rPr>
              <a:t>We are selling our body bands for 19.99 each and projected 781 units which give us a total sales of $15,612.19. once our variable expenses are subtracted it leaves us with a profit of $12,486. then once the taxes are taken out we are left with a net profit of $6,118.30. </a:t>
            </a:r>
          </a:p>
          <a:p>
            <a:pPr>
              <a:lnSpc>
                <a:spcPct val="80000"/>
              </a:lnSpc>
              <a:buFont typeface="Arial" pitchFamily="34" charset="0"/>
              <a:buChar char="•"/>
              <a:defRPr/>
            </a:pPr>
            <a:r>
              <a:rPr lang="en-US" baseline="0" dirty="0" smtClean="0">
                <a:latin typeface="Arial" charset="0"/>
                <a:ea typeface="ＭＳ Ｐゴシック"/>
                <a:cs typeface="Arial" charset="0"/>
              </a:rPr>
              <a:t>What’s the problem?</a:t>
            </a:r>
            <a:endParaRPr lang="en-US" dirty="0" smtClean="0">
              <a:latin typeface="Arial" charset="0"/>
              <a:ea typeface="ＭＳ Ｐゴシック"/>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p:spPr>
      </p:sp>
      <p:sp>
        <p:nvSpPr>
          <p:cNvPr id="55299" name="Rectangle 3"/>
          <p:cNvSpPr>
            <a:spLocks noGrp="1"/>
          </p:cNvSpPr>
          <p:nvPr>
            <p:ph type="body" idx="1"/>
          </p:nvPr>
        </p:nvSpPr>
        <p:spPr bwMode="auto">
          <a:noFill/>
        </p:spPr>
        <p:txBody>
          <a:bodyPr/>
          <a:lstStyle/>
          <a:p>
            <a:pPr>
              <a:lnSpc>
                <a:spcPct val="80000"/>
              </a:lnSpc>
            </a:pPr>
            <a:r>
              <a:rPr lang="en-US" sz="800" b="1" u="sng" dirty="0" smtClean="0">
                <a:ea typeface="ＭＳ Ｐゴシック" pitchFamily="34" charset="-128"/>
              </a:rPr>
              <a:t>Student Notes:</a:t>
            </a:r>
          </a:p>
          <a:p>
            <a:pPr>
              <a:lnSpc>
                <a:spcPct val="80000"/>
              </a:lnSpc>
              <a:buFontTx/>
              <a:buChar char="•"/>
            </a:pPr>
            <a:r>
              <a:rPr lang="en-US" sz="800" dirty="0" smtClean="0">
                <a:ea typeface="ＭＳ Ｐゴシック" pitchFamily="34" charset="-128"/>
              </a:rPr>
              <a:t> Start-up investment is covered in Section 13.1 (pgs. 347-353).</a:t>
            </a:r>
          </a:p>
          <a:p>
            <a:pPr>
              <a:lnSpc>
                <a:spcPct val="80000"/>
              </a:lnSpc>
              <a:buFontTx/>
              <a:buChar char="•"/>
            </a:pPr>
            <a:r>
              <a:rPr lang="en-US" sz="800" dirty="0" smtClean="0">
                <a:ea typeface="ＭＳ Ｐゴシック" pitchFamily="34" charset="-128"/>
              </a:rPr>
              <a:t> Monthly fixed expenses (used in calculating your Reserve for Fixed Expenses) comes from the “Average Monthly Fixed Expenses” slide.</a:t>
            </a:r>
          </a:p>
          <a:p>
            <a:pPr>
              <a:lnSpc>
                <a:spcPct val="80000"/>
              </a:lnSpc>
            </a:pPr>
            <a:endParaRPr lang="en-US" sz="800" dirty="0" smtClean="0">
              <a:ea typeface="ＭＳ Ｐゴシック" pitchFamily="34" charset="-128"/>
            </a:endParaRPr>
          </a:p>
          <a:p>
            <a:pPr>
              <a:lnSpc>
                <a:spcPct val="80000"/>
              </a:lnSpc>
            </a:pPr>
            <a:r>
              <a:rPr lang="en-US" sz="800" i="1" dirty="0" smtClean="0">
                <a:ea typeface="ＭＳ Ｐゴシック" pitchFamily="34" charset="-128"/>
              </a:rPr>
              <a:t>Business Plan Exercises</a:t>
            </a:r>
            <a:endParaRPr lang="en-US" sz="800" dirty="0" smtClean="0">
              <a:ea typeface="ＭＳ Ｐゴシック" pitchFamily="34" charset="-128"/>
            </a:endParaRPr>
          </a:p>
          <a:p>
            <a:pPr>
              <a:lnSpc>
                <a:spcPct val="80000"/>
              </a:lnSpc>
            </a:pPr>
            <a:r>
              <a:rPr lang="en-US" sz="800" dirty="0" smtClean="0">
                <a:ea typeface="ＭＳ Ｐゴシック" pitchFamily="34" charset="-128"/>
              </a:rPr>
              <a:t>This slide relates to the following business plan exercises:</a:t>
            </a:r>
            <a:endParaRPr lang="en-US" sz="800" i="1" dirty="0" smtClean="0">
              <a:ea typeface="ＭＳ Ｐゴシック" pitchFamily="34" charset="-128"/>
            </a:endParaRPr>
          </a:p>
          <a:p>
            <a:pPr>
              <a:lnSpc>
                <a:spcPct val="80000"/>
              </a:lnSpc>
              <a:buFontTx/>
              <a:buChar char="•"/>
            </a:pPr>
            <a:r>
              <a:rPr lang="en-US" sz="800" dirty="0" smtClean="0">
                <a:ea typeface="ＭＳ Ｐゴシック" pitchFamily="34" charset="-128"/>
              </a:rPr>
              <a:t> Section 13.1: “Start-Up Investment.” In BizTech or pgs. 308-309 in the </a:t>
            </a:r>
            <a:r>
              <a:rPr lang="en-US" sz="800" i="1" dirty="0" smtClean="0">
                <a:ea typeface="ＭＳ Ｐゴシック" pitchFamily="34" charset="-128"/>
              </a:rPr>
              <a:t>Business Plan Project (Student Activity Workbook)</a:t>
            </a:r>
            <a:r>
              <a:rPr lang="en-US" sz="800" dirty="0" smtClean="0">
                <a:ea typeface="ＭＳ Ｐゴシック" pitchFamily="34" charset="-128"/>
              </a:rPr>
              <a:t>.</a:t>
            </a:r>
          </a:p>
          <a:p>
            <a:pPr>
              <a:lnSpc>
                <a:spcPct val="80000"/>
              </a:lnSpc>
            </a:pPr>
            <a:endParaRPr lang="en-US" sz="800" i="1" dirty="0" smtClean="0">
              <a:ea typeface="ＭＳ Ｐゴシック" pitchFamily="34" charset="-128"/>
            </a:endParaRPr>
          </a:p>
          <a:p>
            <a:pPr>
              <a:lnSpc>
                <a:spcPct val="80000"/>
              </a:lnSpc>
            </a:pPr>
            <a:r>
              <a:rPr lang="en-US" sz="800" i="1" dirty="0" smtClean="0">
                <a:ea typeface="ＭＳ Ｐゴシック" pitchFamily="34" charset="-128"/>
              </a:rPr>
              <a:t>Start-Up Expenditures</a:t>
            </a:r>
          </a:p>
          <a:p>
            <a:pPr>
              <a:lnSpc>
                <a:spcPct val="80000"/>
              </a:lnSpc>
              <a:buFontTx/>
              <a:buChar char="•"/>
            </a:pPr>
            <a:r>
              <a:rPr lang="en-US" sz="800" dirty="0" smtClean="0">
                <a:ea typeface="ＭＳ Ｐゴシック" pitchFamily="34" charset="-128"/>
              </a:rPr>
              <a:t> It’s easy to underestimate the types of things you need to start a business. This can include: the initial inventory, your first run of marketing materials, initial office supplies, business registration fees, insurance fees, legal fees, copyright or trademark registration. Classes, certifications, licenses, etc. High start-up expenditures are a common barrier to starting many types of businesses. If you predict that you’ll be highly profitable, build in more start-up expenditures. This will make the business appear more realistic to judges or investors.</a:t>
            </a:r>
          </a:p>
          <a:p>
            <a:pPr>
              <a:lnSpc>
                <a:spcPct val="80000"/>
              </a:lnSpc>
            </a:pPr>
            <a:endParaRPr lang="en-US" sz="800" dirty="0" smtClean="0">
              <a:ea typeface="ＭＳ Ｐゴシック" pitchFamily="34" charset="-128"/>
            </a:endParaRPr>
          </a:p>
          <a:p>
            <a:pPr>
              <a:lnSpc>
                <a:spcPct val="80000"/>
              </a:lnSpc>
            </a:pPr>
            <a:r>
              <a:rPr lang="en-US" sz="800" i="1" dirty="0" smtClean="0">
                <a:ea typeface="ＭＳ Ｐゴシック" pitchFamily="34" charset="-128"/>
              </a:rPr>
              <a:t>Emergency Fund</a:t>
            </a:r>
            <a:endParaRPr lang="en-US" sz="800" dirty="0" smtClean="0">
              <a:ea typeface="ＭＳ Ｐゴシック" pitchFamily="34" charset="-128"/>
            </a:endParaRPr>
          </a:p>
          <a:p>
            <a:pPr>
              <a:lnSpc>
                <a:spcPct val="80000"/>
              </a:lnSpc>
              <a:buFontTx/>
              <a:buChar char="•"/>
            </a:pPr>
            <a:r>
              <a:rPr lang="en-US" sz="800" dirty="0" smtClean="0">
                <a:ea typeface="ＭＳ Ｐゴシック" pitchFamily="34" charset="-128"/>
              </a:rPr>
              <a:t> Experts say this should be half the amount of the Total Start-Up Expenditures.</a:t>
            </a:r>
          </a:p>
          <a:p>
            <a:pPr>
              <a:lnSpc>
                <a:spcPct val="80000"/>
              </a:lnSpc>
            </a:pPr>
            <a:r>
              <a:rPr lang="en-US" sz="800" dirty="0" smtClean="0">
                <a:ea typeface="ＭＳ Ｐゴシック" pitchFamily="34" charset="-128"/>
              </a:rPr>
              <a:t> </a:t>
            </a:r>
          </a:p>
          <a:p>
            <a:pPr>
              <a:lnSpc>
                <a:spcPct val="80000"/>
              </a:lnSpc>
            </a:pPr>
            <a:r>
              <a:rPr lang="en-US" sz="800" i="1" dirty="0" smtClean="0">
                <a:ea typeface="ＭＳ Ｐゴシック" pitchFamily="34" charset="-128"/>
              </a:rPr>
              <a:t>Reserve for Cash Reserves</a:t>
            </a:r>
            <a:endParaRPr lang="en-US" sz="800" dirty="0" smtClean="0">
              <a:ea typeface="ＭＳ Ｐゴシック" pitchFamily="34" charset="-128"/>
            </a:endParaRPr>
          </a:p>
          <a:p>
            <a:pPr>
              <a:lnSpc>
                <a:spcPct val="80000"/>
              </a:lnSpc>
              <a:buFontTx/>
              <a:buChar char="•"/>
            </a:pPr>
            <a:r>
              <a:rPr lang="en-US" sz="800" dirty="0" smtClean="0">
                <a:ea typeface="ＭＳ Ｐゴシック" pitchFamily="34" charset="-128"/>
              </a:rPr>
              <a:t> Experts say this should be enough to cover your fixed expenses for at least three months. So, to calculate your Average Monthly Fixed Expenses (from Slide 15) by 3.</a:t>
            </a:r>
          </a:p>
          <a:p>
            <a:pPr>
              <a:lnSpc>
                <a:spcPct val="80000"/>
              </a:lnSpc>
            </a:pPr>
            <a:r>
              <a:rPr lang="en-US" sz="800" dirty="0" smtClean="0">
                <a:ea typeface="ＭＳ Ｐゴシック" pitchFamily="34" charset="-128"/>
              </a:rPr>
              <a:t> </a:t>
            </a:r>
          </a:p>
          <a:p>
            <a:pPr>
              <a:lnSpc>
                <a:spcPct val="80000"/>
              </a:lnSpc>
            </a:pPr>
            <a:r>
              <a:rPr lang="en-US" sz="800" i="1" dirty="0" smtClean="0">
                <a:ea typeface="ＭＳ Ｐゴシック" pitchFamily="34" charset="-128"/>
              </a:rPr>
              <a:t>Valuing Your Time</a:t>
            </a:r>
          </a:p>
          <a:p>
            <a:pPr>
              <a:lnSpc>
                <a:spcPct val="80000"/>
              </a:lnSpc>
              <a:buFontTx/>
              <a:buChar char="•"/>
            </a:pPr>
            <a:r>
              <a:rPr lang="en-US" sz="800" dirty="0" smtClean="0">
                <a:ea typeface="ＭＳ Ｐゴシック" pitchFamily="34" charset="-128"/>
              </a:rPr>
              <a:t> Entrepreneurs should always place a value on their time. Estimate how much time you’ll spend planning and developing your business before you sell your first product or service. Multiply this by an hourly rate that you would get working at a job. This is the dollar amount of the time invested in starting your business. It’s your “sweat equity.” You can mention your sweat equity in you presentation as a way to indicate how passionate you are about the idea and its potential. However, it’s the price that an entrepreneur pays for launching a new venture. It would be unrealistic to seek compensation for your sweat equity. The success of your business will be your compensation! </a:t>
            </a:r>
          </a:p>
          <a:p>
            <a:pPr>
              <a:lnSpc>
                <a:spcPct val="80000"/>
              </a:lnSpc>
            </a:pPr>
            <a:endParaRPr lang="en-US" sz="800" i="1" dirty="0" smtClean="0">
              <a:ea typeface="ＭＳ Ｐゴシック" pitchFamily="34" charset="-128"/>
            </a:endParaRPr>
          </a:p>
          <a:p>
            <a:pPr>
              <a:lnSpc>
                <a:spcPct val="80000"/>
              </a:lnSpc>
            </a:pPr>
            <a:r>
              <a:rPr lang="en-US" sz="800" i="1" dirty="0" smtClean="0">
                <a:ea typeface="ＭＳ Ｐゴシック" pitchFamily="34" charset="-128"/>
              </a:rPr>
              <a:t>Preparing Your Final Slide</a:t>
            </a:r>
            <a:endParaRPr lang="en-US" sz="800" dirty="0" smtClean="0">
              <a:ea typeface="ＭＳ Ｐゴシック" pitchFamily="34" charset="-128"/>
            </a:endParaRPr>
          </a:p>
          <a:p>
            <a:pPr>
              <a:lnSpc>
                <a:spcPct val="80000"/>
              </a:lnSpc>
              <a:buFontTx/>
              <a:buChar char="•"/>
            </a:pPr>
            <a:r>
              <a:rPr lang="en-US" sz="800" dirty="0" smtClean="0">
                <a:ea typeface="ＭＳ Ｐゴシック" pitchFamily="34" charset="-128"/>
              </a:rPr>
              <a:t> Calculate your Total Start-Up Investment by adding A, B, and C. Make sure to show it with a dollar sign. Delete the red formula and the red letters from your final slide.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a:lnSpc>
                <a:spcPct val="80000"/>
              </a:lnSpc>
            </a:pPr>
            <a:r>
              <a:rPr lang="en-US" b="1" u="sng" dirty="0" smtClean="0">
                <a:ea typeface="ＭＳ Ｐゴシック" pitchFamily="34" charset="-128"/>
              </a:rPr>
              <a:t>Student Notes:</a:t>
            </a:r>
            <a:endParaRPr lang="en-US" dirty="0" smtClean="0">
              <a:ea typeface="ＭＳ Ｐゴシック" pitchFamily="34" charset="-128"/>
            </a:endParaRPr>
          </a:p>
          <a:p>
            <a:pPr>
              <a:lnSpc>
                <a:spcPct val="80000"/>
              </a:lnSpc>
              <a:buFontTx/>
              <a:buChar char="•"/>
            </a:pPr>
            <a:r>
              <a:rPr lang="en-US" dirty="0" smtClean="0">
                <a:ea typeface="ＭＳ Ｐゴシック" pitchFamily="34" charset="-128"/>
              </a:rPr>
              <a:t> ROI and ROS are covered in Section 12.1 (pgs. 321-331).</a:t>
            </a:r>
          </a:p>
          <a:p>
            <a:pPr>
              <a:lnSpc>
                <a:spcPct val="80000"/>
              </a:lnSpc>
              <a:buFontTx/>
              <a:buChar char="•"/>
            </a:pPr>
            <a:r>
              <a:rPr lang="en-US" dirty="0" smtClean="0">
                <a:ea typeface="ＭＳ Ｐゴシック" pitchFamily="34" charset="-128"/>
              </a:rPr>
              <a:t> The “Projected Yearly Income Statement” slide relates directly to these two ratios.</a:t>
            </a:r>
          </a:p>
          <a:p>
            <a:pPr>
              <a:lnSpc>
                <a:spcPct val="80000"/>
              </a:lnSpc>
              <a:buFontTx/>
              <a:buChar char="•"/>
            </a:pPr>
            <a:r>
              <a:rPr lang="en-US" dirty="0" smtClean="0">
                <a:ea typeface="ＭＳ Ｐゴシック" pitchFamily="34" charset="-128"/>
              </a:rPr>
              <a:t> The “Start-Up Investment” amount comes from the previous slide, “Start-Up Investment.”</a:t>
            </a:r>
          </a:p>
          <a:p>
            <a:pPr>
              <a:lnSpc>
                <a:spcPct val="80000"/>
              </a:lnSpc>
            </a:pPr>
            <a:endParaRPr lang="en-US" i="1" dirty="0" smtClean="0">
              <a:ea typeface="ＭＳ Ｐゴシック" pitchFamily="34" charset="-128"/>
            </a:endParaRPr>
          </a:p>
          <a:p>
            <a:pPr>
              <a:lnSpc>
                <a:spcPct val="80000"/>
              </a:lnSpc>
            </a:pPr>
            <a:r>
              <a:rPr lang="en-US" i="1" dirty="0" smtClean="0">
                <a:ea typeface="ＭＳ Ｐゴシック" pitchFamily="34" charset="-128"/>
              </a:rPr>
              <a:t>Business Plan Exercises</a:t>
            </a:r>
            <a:endParaRPr lang="en-US" dirty="0" smtClean="0">
              <a:ea typeface="ＭＳ Ｐゴシック" pitchFamily="34" charset="-128"/>
            </a:endParaRPr>
          </a:p>
          <a:p>
            <a:pPr>
              <a:lnSpc>
                <a:spcPct val="80000"/>
              </a:lnSpc>
            </a:pPr>
            <a:r>
              <a:rPr lang="en-US" dirty="0" smtClean="0">
                <a:ea typeface="ＭＳ Ｐゴシック" pitchFamily="34" charset="-128"/>
              </a:rPr>
              <a:t>This slide relates to the following business plan exercises:</a:t>
            </a:r>
          </a:p>
          <a:p>
            <a:pPr>
              <a:lnSpc>
                <a:spcPct val="80000"/>
              </a:lnSpc>
              <a:buFontTx/>
              <a:buChar char="•"/>
            </a:pPr>
            <a:r>
              <a:rPr lang="en-US" dirty="0" smtClean="0">
                <a:ea typeface="ＭＳ Ｐゴシック" pitchFamily="34" charset="-128"/>
              </a:rPr>
              <a:t> Section 12.1: “Return on Sales (ROS)” and “Return on Investment (ROI).” In BizTech or pg. 306 in the </a:t>
            </a:r>
            <a:r>
              <a:rPr lang="en-US" i="1" dirty="0" smtClean="0">
                <a:ea typeface="ＭＳ Ｐゴシック" pitchFamily="34" charset="-128"/>
              </a:rPr>
              <a:t>Business Plan Project (Student Activity Workbook)</a:t>
            </a:r>
            <a:r>
              <a:rPr lang="en-US" dirty="0" smtClean="0">
                <a:ea typeface="ＭＳ Ｐゴシック" pitchFamily="34" charset="-128"/>
              </a:rPr>
              <a:t>.</a:t>
            </a:r>
          </a:p>
          <a:p>
            <a:pPr>
              <a:lnSpc>
                <a:spcPct val="80000"/>
              </a:lnSpc>
            </a:pPr>
            <a:endParaRPr lang="en-US" i="1" dirty="0" smtClean="0">
              <a:ea typeface="ＭＳ Ｐゴシック" pitchFamily="34" charset="-128"/>
            </a:endParaRPr>
          </a:p>
          <a:p>
            <a:pPr>
              <a:lnSpc>
                <a:spcPct val="80000"/>
              </a:lnSpc>
            </a:pPr>
            <a:r>
              <a:rPr lang="en-US" i="1" dirty="0" smtClean="0">
                <a:ea typeface="ＭＳ Ｐゴシック" pitchFamily="34" charset="-128"/>
              </a:rPr>
              <a:t>ROS</a:t>
            </a:r>
            <a:endParaRPr lang="en-US" dirty="0" smtClean="0">
              <a:ea typeface="ＭＳ Ｐゴシック" pitchFamily="34" charset="-128"/>
            </a:endParaRPr>
          </a:p>
          <a:p>
            <a:pPr>
              <a:lnSpc>
                <a:spcPct val="80000"/>
              </a:lnSpc>
              <a:buFontTx/>
              <a:buChar char="•"/>
            </a:pPr>
            <a:r>
              <a:rPr lang="en-US" dirty="0" smtClean="0">
                <a:ea typeface="ＭＳ Ｐゴシック" pitchFamily="34" charset="-128"/>
              </a:rPr>
              <a:t> Return on Sales enables you to communicate how efficiently you’re creating wealth. The “Dollar Equivalent” shows the amount of profit you earn for every dollar of sales. For example, a 30% ROS would mean that $0.30 of every dollar is profit. </a:t>
            </a:r>
          </a:p>
          <a:p>
            <a:pPr>
              <a:lnSpc>
                <a:spcPct val="80000"/>
              </a:lnSpc>
            </a:pPr>
            <a:endParaRPr lang="en-US" i="1" dirty="0" smtClean="0">
              <a:ea typeface="ＭＳ Ｐゴシック" pitchFamily="34" charset="-128"/>
            </a:endParaRPr>
          </a:p>
          <a:p>
            <a:pPr>
              <a:lnSpc>
                <a:spcPct val="80000"/>
              </a:lnSpc>
            </a:pPr>
            <a:r>
              <a:rPr lang="en-US" i="1" dirty="0" smtClean="0">
                <a:ea typeface="ＭＳ Ｐゴシック" pitchFamily="34" charset="-128"/>
              </a:rPr>
              <a:t>Preparing Your Final Slide</a:t>
            </a:r>
            <a:endParaRPr lang="en-US" dirty="0" smtClean="0">
              <a:ea typeface="ＭＳ Ｐゴシック" pitchFamily="34" charset="-128"/>
            </a:endParaRPr>
          </a:p>
          <a:p>
            <a:pPr>
              <a:lnSpc>
                <a:spcPct val="80000"/>
              </a:lnSpc>
              <a:buFontTx/>
              <a:buChar char="•"/>
            </a:pPr>
            <a:r>
              <a:rPr lang="en-US" dirty="0" smtClean="0">
                <a:ea typeface="ＭＳ Ｐゴシック" pitchFamily="34" charset="-128"/>
              </a:rPr>
              <a:t> In the red formulas, fill in the appropriate amounts for your business and change the font color of the red formula to black. (The top, black formula remains on your final slide so you will have a record of the formula you used to calculate your ROS and ROI.).</a:t>
            </a:r>
          </a:p>
        </p:txBody>
      </p:sp>
      <p:sp>
        <p:nvSpPr>
          <p:cNvPr id="56324" name="Slide Number Placeholder 3"/>
          <p:cNvSpPr>
            <a:spLocks noGrp="1"/>
          </p:cNvSpPr>
          <p:nvPr>
            <p:ph type="sldNum" sz="quarter" idx="5"/>
          </p:nvPr>
        </p:nvSpPr>
        <p:spPr bwMode="auto">
          <a:noFill/>
          <a:ln>
            <a:miter lim="800000"/>
            <a:headEnd/>
            <a:tailEnd/>
          </a:ln>
        </p:spPr>
        <p:txBody>
          <a:bodyPr/>
          <a:lstStyle/>
          <a:p>
            <a:fld id="{A43694EC-F33E-48DC-88DB-2D3D4EB68670}"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p:spPr>
      </p:sp>
      <p:sp>
        <p:nvSpPr>
          <p:cNvPr id="37891" name="Rectangle 3"/>
          <p:cNvSpPr>
            <a:spLocks noGrp="1"/>
          </p:cNvSpPr>
          <p:nvPr>
            <p:ph type="body" idx="1"/>
          </p:nvPr>
        </p:nvSpPr>
        <p:spPr bwMode="auto">
          <a:noFill/>
        </p:spPr>
        <p:txBody>
          <a:bodyPr/>
          <a:lstStyle/>
          <a:p>
            <a:pPr>
              <a:lnSpc>
                <a:spcPct val="90000"/>
              </a:lnSpc>
            </a:pPr>
            <a:r>
              <a:rPr lang="en-US" b="1" i="1" u="sng" dirty="0" smtClean="0">
                <a:ea typeface="ＭＳ Ｐゴシック" pitchFamily="34" charset="-128"/>
              </a:rPr>
              <a:t>Student Notes:</a:t>
            </a:r>
          </a:p>
          <a:p>
            <a:pPr>
              <a:lnSpc>
                <a:spcPct val="90000"/>
              </a:lnSpc>
              <a:buFontTx/>
              <a:buChar char="•"/>
            </a:pPr>
            <a:r>
              <a:rPr lang="en-US" dirty="0" smtClean="0">
                <a:ea typeface="ＭＳ Ｐゴシック" pitchFamily="34" charset="-128"/>
              </a:rPr>
              <a:t> Make sure your business’s name is clearly shown. Try to show it on one line, without squeezing. If you break your business name over a few lines, make sure to think about where you break the business name. </a:t>
            </a:r>
          </a:p>
          <a:p>
            <a:pPr>
              <a:lnSpc>
                <a:spcPct val="90000"/>
              </a:lnSpc>
              <a:buFontTx/>
              <a:buChar char="•"/>
            </a:pPr>
            <a:r>
              <a:rPr lang="en-US" dirty="0" smtClean="0">
                <a:ea typeface="ＭＳ Ｐゴシック" pitchFamily="34" charset="-128"/>
              </a:rPr>
              <a:t> </a:t>
            </a:r>
            <a:r>
              <a:rPr lang="en-US" i="1" dirty="0" smtClean="0">
                <a:ea typeface="ＭＳ Ｐゴシック" pitchFamily="34" charset="-128"/>
              </a:rPr>
              <a:t>Optional:</a:t>
            </a:r>
            <a:r>
              <a:rPr lang="en-US" dirty="0" smtClean="0">
                <a:ea typeface="ＭＳ Ｐゴシック" pitchFamily="34" charset="-128"/>
              </a:rPr>
              <a:t> Add a few words to describe the type of business if it isn’t obvious from the name. </a:t>
            </a:r>
            <a:r>
              <a:rPr lang="en-US" i="1" dirty="0" smtClean="0">
                <a:ea typeface="ＭＳ Ｐゴシック" pitchFamily="34" charset="-128"/>
              </a:rPr>
              <a:t>Example:</a:t>
            </a:r>
            <a:r>
              <a:rPr lang="en-US" dirty="0" smtClean="0">
                <a:ea typeface="ＭＳ Ｐゴシック" pitchFamily="34" charset="-128"/>
              </a:rPr>
              <a:t> If your business name is “Green Things” you could add “A Landscape Design Company.”</a:t>
            </a:r>
          </a:p>
          <a:p>
            <a:pPr>
              <a:lnSpc>
                <a:spcPct val="90000"/>
              </a:lnSpc>
              <a:buFontTx/>
              <a:buChar char="•"/>
            </a:pPr>
            <a:r>
              <a:rPr lang="en-US" dirty="0" smtClean="0">
                <a:ea typeface="ＭＳ Ｐゴシック" pitchFamily="34" charset="-128"/>
              </a:rPr>
              <a:t> If your business is a partnership or a corporation, you may need to list multiple entrepreneurs on this slide. </a:t>
            </a:r>
          </a:p>
          <a:p>
            <a:pPr>
              <a:lnSpc>
                <a:spcPct val="90000"/>
              </a:lnSpc>
              <a:buFontTx/>
              <a:buChar char="•"/>
            </a:pPr>
            <a:r>
              <a:rPr lang="en-US" dirty="0" smtClean="0">
                <a:ea typeface="ＭＳ Ｐゴシック" pitchFamily="34" charset="-128"/>
              </a:rPr>
              <a:t> As you work on your final presentation, feel free to change the font size, if you need to, when you are asked to fill in answers between brackets. Remember, you don't want to make the type too small. Your audience might have difficulty reading your presentations.</a:t>
            </a:r>
          </a:p>
          <a:p>
            <a:pPr>
              <a:lnSpc>
                <a:spcPct val="90000"/>
              </a:lnSpc>
              <a:buFontTx/>
              <a:buChar char="•"/>
            </a:pPr>
            <a:r>
              <a:rPr lang="en-US" dirty="0" smtClean="0">
                <a:ea typeface="ＭＳ Ｐゴシック" pitchFamily="34" charset="-128"/>
              </a:rPr>
              <a:t>  For your presentation you can delete all the notes on this template and replace them with notes that will help with your final presentation.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a:lstStyle/>
          <a:p>
            <a:pPr>
              <a:lnSpc>
                <a:spcPct val="90000"/>
              </a:lnSpc>
            </a:pPr>
            <a:r>
              <a:rPr lang="en-US" b="1" u="sng" dirty="0" smtClean="0">
                <a:ea typeface="ＭＳ Ｐゴシック" pitchFamily="34" charset="-128"/>
              </a:rPr>
              <a:t>Student Notes:</a:t>
            </a:r>
          </a:p>
          <a:p>
            <a:pPr>
              <a:lnSpc>
                <a:spcPct val="90000"/>
              </a:lnSpc>
              <a:buFontTx/>
              <a:buChar char="•"/>
            </a:pPr>
            <a:r>
              <a:rPr lang="en-US" dirty="0" smtClean="0">
                <a:ea typeface="ＭＳ Ｐゴシック" pitchFamily="34" charset="-128"/>
              </a:rPr>
              <a:t> Obtaining Financing is covered in Section 13.2 (pgs. 355-363).</a:t>
            </a:r>
          </a:p>
          <a:p>
            <a:pPr>
              <a:lnSpc>
                <a:spcPct val="90000"/>
              </a:lnSpc>
              <a:buFontTx/>
              <a:buChar char="•"/>
            </a:pPr>
            <a:r>
              <a:rPr lang="en-US" dirty="0" smtClean="0">
                <a:ea typeface="ＭＳ Ｐゴシック" pitchFamily="34" charset="-128"/>
              </a:rPr>
              <a:t> Total Start-Up Investment comes from the “Start-Up Investment” slide.</a:t>
            </a:r>
          </a:p>
          <a:p>
            <a:pPr>
              <a:lnSpc>
                <a:spcPct val="90000"/>
              </a:lnSpc>
              <a:buFontTx/>
              <a:buChar char="•"/>
            </a:pPr>
            <a:endParaRPr lang="en-US" dirty="0" smtClean="0">
              <a:ea typeface="ＭＳ Ｐゴシック" pitchFamily="34" charset="-128"/>
            </a:endParaRPr>
          </a:p>
          <a:p>
            <a:pPr>
              <a:lnSpc>
                <a:spcPct val="90000"/>
              </a:lnSpc>
            </a:pPr>
            <a:r>
              <a:rPr lang="en-US" i="1" dirty="0" smtClean="0">
                <a:ea typeface="ＭＳ Ｐゴシック" pitchFamily="34" charset="-128"/>
              </a:rPr>
              <a:t>Business Plan Exercises</a:t>
            </a:r>
            <a:endParaRPr lang="en-US" dirty="0" smtClean="0">
              <a:ea typeface="ＭＳ Ｐゴシック" pitchFamily="34" charset="-128"/>
            </a:endParaRPr>
          </a:p>
          <a:p>
            <a:pPr>
              <a:lnSpc>
                <a:spcPct val="90000"/>
              </a:lnSpc>
            </a:pPr>
            <a:r>
              <a:rPr lang="en-US" dirty="0" smtClean="0">
                <a:ea typeface="ＭＳ Ｐゴシック" pitchFamily="34" charset="-128"/>
              </a:rPr>
              <a:t>This slide relates to the following business plan exercises:</a:t>
            </a:r>
            <a:endParaRPr lang="en-US" i="1" dirty="0" smtClean="0">
              <a:ea typeface="ＭＳ Ｐゴシック" pitchFamily="34" charset="-128"/>
            </a:endParaRPr>
          </a:p>
          <a:p>
            <a:pPr>
              <a:lnSpc>
                <a:spcPct val="90000"/>
              </a:lnSpc>
              <a:buFontTx/>
              <a:buChar char="•"/>
            </a:pPr>
            <a:r>
              <a:rPr lang="en-US" dirty="0" smtClean="0">
                <a:ea typeface="ＭＳ Ｐゴシック" pitchFamily="34" charset="-128"/>
              </a:rPr>
              <a:t> Section 13.2: “Break-Even Analysis” and “Break-Even Point.” In BizTech or pgs. 310-314 in the </a:t>
            </a:r>
            <a:r>
              <a:rPr lang="en-US" i="1" dirty="0" smtClean="0">
                <a:ea typeface="ＭＳ Ｐゴシック" pitchFamily="34" charset="-128"/>
              </a:rPr>
              <a:t>Business Plan Project (Student Activity Workbook)</a:t>
            </a:r>
            <a:r>
              <a:rPr lang="en-US" dirty="0" smtClean="0">
                <a:ea typeface="ＭＳ Ｐゴシック" pitchFamily="34" charset="-128"/>
              </a:rPr>
              <a:t>.</a:t>
            </a:r>
          </a:p>
          <a:p>
            <a:pPr>
              <a:lnSpc>
                <a:spcPct val="90000"/>
              </a:lnSpc>
            </a:pPr>
            <a:endParaRPr lang="en-US" dirty="0" smtClean="0">
              <a:ea typeface="ＭＳ Ｐゴシック" pitchFamily="34" charset="-128"/>
            </a:endParaRPr>
          </a:p>
          <a:p>
            <a:pPr>
              <a:lnSpc>
                <a:spcPct val="90000"/>
              </a:lnSpc>
            </a:pPr>
            <a:r>
              <a:rPr lang="en-US" i="1" dirty="0" smtClean="0">
                <a:ea typeface="ＭＳ Ｐゴシック" pitchFamily="34" charset="-128"/>
              </a:rPr>
              <a:t>Obligations</a:t>
            </a:r>
          </a:p>
          <a:p>
            <a:pPr>
              <a:lnSpc>
                <a:spcPct val="90000"/>
              </a:lnSpc>
              <a:buFontTx/>
              <a:buChar char="•"/>
            </a:pPr>
            <a:r>
              <a:rPr lang="en-US" dirty="0" smtClean="0">
                <a:ea typeface="ＭＳ Ｐゴシック" pitchFamily="34" charset="-128"/>
              </a:rPr>
              <a:t> One thing to keep in mind when you consider financing strategies is what you obligation is to the person or business who provided your financing. A debt must be repaid in a fixed amount of time, in set payments, at a certain rate of interest, no matter whether the business is profitable. Equity is an exchange of capital for ownership in the business. Investors understand that the business may not be profitable, but if it is, they will be entitled to a percentage of the profit. Shareholders may also wish to share in the decision-making for the company.</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noFill/>
          <a:ln>
            <a:solidFill>
              <a:srgbClr val="000000"/>
            </a:solidFill>
            <a:miter lim="800000"/>
            <a:headEnd/>
            <a:tailEnd/>
          </a:ln>
        </p:spPr>
      </p:sp>
      <p:sp>
        <p:nvSpPr>
          <p:cNvPr id="58371" name="Rectangle 3"/>
          <p:cNvSpPr>
            <a:spLocks noGrp="1"/>
          </p:cNvSpPr>
          <p:nvPr>
            <p:ph type="body" idx="1"/>
          </p:nvPr>
        </p:nvSpPr>
        <p:spPr bwMode="auto">
          <a:noFill/>
        </p:spPr>
        <p:txBody>
          <a:bodyPr/>
          <a:lstStyle/>
          <a:p>
            <a:pPr>
              <a:lnSpc>
                <a:spcPct val="80000"/>
              </a:lnSpc>
            </a:pPr>
            <a:r>
              <a:rPr lang="en-US" b="1" u="sng" dirty="0" smtClean="0">
                <a:ea typeface="ＭＳ Ｐゴシック" pitchFamily="34" charset="-128"/>
              </a:rPr>
              <a:t>Student Notes:</a:t>
            </a:r>
          </a:p>
          <a:p>
            <a:pPr>
              <a:lnSpc>
                <a:spcPct val="80000"/>
              </a:lnSpc>
              <a:buFontTx/>
              <a:buChar char="•"/>
            </a:pPr>
            <a:r>
              <a:rPr lang="en-US" dirty="0" smtClean="0">
                <a:ea typeface="ＭＳ Ｐゴシック" pitchFamily="34" charset="-128"/>
              </a:rPr>
              <a:t> Social responsibility and philanthropy are covered in Section 5.2 (pgs. 115-128).</a:t>
            </a:r>
          </a:p>
          <a:p>
            <a:pPr>
              <a:lnSpc>
                <a:spcPct val="80000"/>
              </a:lnSpc>
            </a:pPr>
            <a:endParaRPr lang="en-US" dirty="0" smtClean="0">
              <a:ea typeface="ＭＳ Ｐゴシック" pitchFamily="34" charset="-128"/>
            </a:endParaRPr>
          </a:p>
          <a:p>
            <a:pPr>
              <a:lnSpc>
                <a:spcPct val="80000"/>
              </a:lnSpc>
            </a:pPr>
            <a:r>
              <a:rPr lang="en-US" i="1" dirty="0" smtClean="0">
                <a:ea typeface="ＭＳ Ｐゴシック" pitchFamily="34" charset="-128"/>
              </a:rPr>
              <a:t>Be Creative</a:t>
            </a:r>
            <a:r>
              <a:rPr lang="en-US" dirty="0" smtClean="0">
                <a:ea typeface="ＭＳ Ｐゴシック" pitchFamily="34" charset="-128"/>
              </a:rPr>
              <a:t> </a:t>
            </a:r>
          </a:p>
          <a:p>
            <a:pPr>
              <a:lnSpc>
                <a:spcPct val="80000"/>
              </a:lnSpc>
              <a:buFontTx/>
              <a:buChar char="•"/>
            </a:pPr>
            <a:r>
              <a:rPr lang="en-US" dirty="0" smtClean="0">
                <a:ea typeface="ＭＳ Ｐゴシック" pitchFamily="34" charset="-128"/>
              </a:rPr>
              <a:t> Start-ups are usually strapped for cash. Be creative in your philanthropy. The effort should be in line with the business or your personal interests. Consider how much your time and talents are worth if they were donated to a particular cause. For example, 5 hours per month of tutoring at $20/hour is an “in-kind donation” of $1,200 a year.</a:t>
            </a:r>
          </a:p>
          <a:p>
            <a:pPr>
              <a:lnSpc>
                <a:spcPct val="80000"/>
              </a:lnSpc>
            </a:pPr>
            <a:endParaRPr lang="en-US" dirty="0" smtClean="0">
              <a:ea typeface="ＭＳ Ｐゴシック" pitchFamily="34" charset="-128"/>
            </a:endParaRPr>
          </a:p>
          <a:p>
            <a:pPr>
              <a:lnSpc>
                <a:spcPct val="80000"/>
              </a:lnSpc>
            </a:pPr>
            <a:r>
              <a:rPr lang="en-US" i="1" dirty="0" smtClean="0">
                <a:ea typeface="ＭＳ Ｐゴシック" pitchFamily="34" charset="-128"/>
              </a:rPr>
              <a:t>Assessments</a:t>
            </a:r>
          </a:p>
          <a:p>
            <a:pPr>
              <a:lnSpc>
                <a:spcPct val="80000"/>
              </a:lnSpc>
              <a:buFontTx/>
              <a:buChar char="•"/>
            </a:pPr>
            <a:r>
              <a:rPr lang="en-US" dirty="0" smtClean="0">
                <a:ea typeface="ＭＳ Ｐゴシック" pitchFamily="34" charset="-128"/>
              </a:rPr>
              <a:t> Section 5.1: “Ethical Business Behavior.” In BizTech or pgs. 255-257 in the </a:t>
            </a:r>
            <a:r>
              <a:rPr lang="en-US" i="1" dirty="0" smtClean="0">
                <a:ea typeface="ＭＳ Ｐゴシック" pitchFamily="34" charset="-128"/>
              </a:rPr>
              <a:t>Business Plan Project (Student Activity Workbook)</a:t>
            </a:r>
            <a:r>
              <a:rPr lang="en-US" dirty="0" smtClean="0">
                <a:ea typeface="ＭＳ Ｐゴシック" pitchFamily="34" charset="-128"/>
              </a:rPr>
              <a:t>. </a:t>
            </a:r>
            <a:endParaRPr lang="en-US" i="1" dirty="0" smtClean="0">
              <a:ea typeface="ＭＳ Ｐゴシック" pitchFamily="34" charset="-128"/>
            </a:endParaRPr>
          </a:p>
          <a:p>
            <a:pPr>
              <a:lnSpc>
                <a:spcPct val="80000"/>
              </a:lnSpc>
              <a:buFontTx/>
              <a:buChar char="•"/>
            </a:pPr>
            <a:r>
              <a:rPr lang="en-US" dirty="0" smtClean="0">
                <a:ea typeface="ＭＳ Ｐゴシック" pitchFamily="34" charset="-128"/>
              </a:rPr>
              <a:t> Section 5.2: “Socially Responsible Business &amp; Philanthropy.” In BizTech or pgs. 258-260 in the </a:t>
            </a:r>
            <a:r>
              <a:rPr lang="en-US" i="1" dirty="0" smtClean="0">
                <a:ea typeface="ＭＳ Ｐゴシック" pitchFamily="34" charset="-128"/>
              </a:rPr>
              <a:t>Business Plan Project (Student Activity Workbook)</a:t>
            </a:r>
            <a:r>
              <a:rPr lang="en-US" dirty="0" smtClean="0">
                <a:ea typeface="ＭＳ Ｐゴシック" pitchFamily="34" charset="-128"/>
              </a:rPr>
              <a:t>. </a:t>
            </a:r>
            <a:endParaRPr lang="en-US" i="1" dirty="0" smtClean="0">
              <a:ea typeface="ＭＳ Ｐゴシック" pitchFamily="34" charset="-128"/>
            </a:endParaRPr>
          </a:p>
          <a:p>
            <a:pPr>
              <a:lnSpc>
                <a:spcPct val="80000"/>
              </a:lnSpc>
            </a:pPr>
            <a:endParaRPr lang="en-US" i="1" dirty="0" smtClean="0">
              <a:ea typeface="ＭＳ Ｐゴシック" pitchFamily="34" charset="-128"/>
            </a:endParaRPr>
          </a:p>
          <a:p>
            <a:pPr>
              <a:lnSpc>
                <a:spcPct val="80000"/>
              </a:lnSpc>
            </a:pPr>
            <a:r>
              <a:rPr lang="en-US" i="1" dirty="0" smtClean="0">
                <a:ea typeface="ＭＳ Ｐゴシック" pitchFamily="34" charset="-128"/>
              </a:rPr>
              <a:t>Business Plan Exercises</a:t>
            </a:r>
            <a:endParaRPr lang="en-US" dirty="0" smtClean="0">
              <a:ea typeface="ＭＳ Ｐゴシック" pitchFamily="34" charset="-128"/>
            </a:endParaRPr>
          </a:p>
          <a:p>
            <a:pPr>
              <a:lnSpc>
                <a:spcPct val="80000"/>
              </a:lnSpc>
            </a:pPr>
            <a:r>
              <a:rPr lang="en-US" dirty="0" smtClean="0">
                <a:ea typeface="ＭＳ Ｐゴシック" pitchFamily="34" charset="-128"/>
              </a:rPr>
              <a:t>This slide relates to the following business plan exercises:</a:t>
            </a:r>
            <a:endParaRPr lang="en-US" i="1" dirty="0" smtClean="0">
              <a:ea typeface="ＭＳ Ｐゴシック" pitchFamily="34" charset="-128"/>
            </a:endParaRPr>
          </a:p>
          <a:p>
            <a:pPr>
              <a:lnSpc>
                <a:spcPct val="80000"/>
              </a:lnSpc>
              <a:buFontTx/>
              <a:buChar char="•"/>
            </a:pPr>
            <a:r>
              <a:rPr lang="en-US" dirty="0" smtClean="0">
                <a:ea typeface="ＭＳ Ｐゴシック" pitchFamily="34" charset="-128"/>
              </a:rPr>
              <a:t> Section 5.2: “Social Responsibility.” In BizTech or pg. 261 in the </a:t>
            </a:r>
            <a:r>
              <a:rPr lang="en-US" i="1" dirty="0" smtClean="0">
                <a:ea typeface="ＭＳ Ｐゴシック" pitchFamily="34" charset="-128"/>
              </a:rPr>
              <a:t>Business Plan Project (Student Activity Workbook)</a:t>
            </a:r>
            <a:r>
              <a:rPr lang="en-US" dirty="0" smtClean="0">
                <a:ea typeface="ＭＳ Ｐゴシック" pitchFamily="34" charset="-128"/>
              </a:rPr>
              <a: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a:lstStyle/>
          <a:p>
            <a:pPr>
              <a:lnSpc>
                <a:spcPct val="90000"/>
              </a:lnSpc>
            </a:pPr>
            <a:r>
              <a:rPr lang="en-US" b="1" u="sng" dirty="0" smtClean="0">
                <a:ea typeface="ＭＳ Ｐゴシック" pitchFamily="34" charset="-128"/>
              </a:rPr>
              <a:t>Student Notes:</a:t>
            </a:r>
          </a:p>
          <a:p>
            <a:pPr>
              <a:lnSpc>
                <a:spcPct val="90000"/>
              </a:lnSpc>
              <a:buFontTx/>
              <a:buChar char="•"/>
            </a:pPr>
            <a:r>
              <a:rPr lang="en-US" dirty="0" smtClean="0">
                <a:ea typeface="ＭＳ Ｐゴシック" pitchFamily="34" charset="-128"/>
              </a:rPr>
              <a:t> Goal setting is covered in a special section on pages 132-133.</a:t>
            </a:r>
          </a:p>
          <a:p>
            <a:pPr>
              <a:lnSpc>
                <a:spcPct val="90000"/>
              </a:lnSpc>
              <a:buFontTx/>
              <a:buChar char="•"/>
            </a:pPr>
            <a:r>
              <a:rPr lang="en-US" dirty="0" smtClean="0">
                <a:ea typeface="ＭＳ Ｐゴシック" pitchFamily="34" charset="-128"/>
              </a:rPr>
              <a:t> Planning for business growth is covered in Section 21.1 (pgs. 559-566).</a:t>
            </a:r>
          </a:p>
          <a:p>
            <a:pPr>
              <a:lnSpc>
                <a:spcPct val="90000"/>
              </a:lnSpc>
              <a:buFontTx/>
              <a:buChar char="•"/>
            </a:pPr>
            <a:r>
              <a:rPr lang="en-US" dirty="0" smtClean="0">
                <a:ea typeface="ＭＳ Ｐゴシック" pitchFamily="34" charset="-128"/>
              </a:rPr>
              <a:t> The challenges of growth are covered in Section 21.2 (pgs. 567-570).</a:t>
            </a:r>
          </a:p>
          <a:p>
            <a:pPr>
              <a:lnSpc>
                <a:spcPct val="90000"/>
              </a:lnSpc>
              <a:buFontTx/>
              <a:buChar char="•"/>
            </a:pPr>
            <a:r>
              <a:rPr lang="en-US" dirty="0" smtClean="0">
                <a:ea typeface="ＭＳ Ｐゴシック" pitchFamily="34" charset="-128"/>
              </a:rPr>
              <a:t> Exit strategies are covered in Section 22.2 (pgs. 587-598).</a:t>
            </a:r>
          </a:p>
          <a:p>
            <a:pPr>
              <a:lnSpc>
                <a:spcPct val="90000"/>
              </a:lnSpc>
            </a:pPr>
            <a:endParaRPr lang="en-US" dirty="0" smtClean="0">
              <a:ea typeface="ＭＳ Ｐゴシック" pitchFamily="34" charset="-128"/>
            </a:endParaRPr>
          </a:p>
          <a:p>
            <a:pPr>
              <a:lnSpc>
                <a:spcPct val="90000"/>
              </a:lnSpc>
            </a:pPr>
            <a:r>
              <a:rPr lang="en-US" i="1" dirty="0" smtClean="0">
                <a:ea typeface="ＭＳ Ｐゴシック" pitchFamily="34" charset="-128"/>
              </a:rPr>
              <a:t>Short-Term Vs. Long-Term</a:t>
            </a:r>
          </a:p>
          <a:p>
            <a:pPr>
              <a:lnSpc>
                <a:spcPct val="90000"/>
              </a:lnSpc>
              <a:buFontTx/>
              <a:buChar char="•"/>
            </a:pPr>
            <a:r>
              <a:rPr lang="en-US" dirty="0" smtClean="0">
                <a:ea typeface="ＭＳ Ｐゴシック" pitchFamily="34" charset="-128"/>
              </a:rPr>
              <a:t> Short-term goals are those goals that you set for the next one or two years. Long-term goals can focus on goals that range from 3 years or longer. Remember to relate your goals to your business idea. Make sure you take the steps you to take to meet your long-term goals (certificates, permits, licenses, etc.)</a:t>
            </a:r>
          </a:p>
          <a:p>
            <a:pPr>
              <a:lnSpc>
                <a:spcPct val="90000"/>
              </a:lnSpc>
            </a:pPr>
            <a:endParaRPr lang="en-US" dirty="0" smtClean="0">
              <a:ea typeface="ＭＳ Ｐゴシック" pitchFamily="34" charset="-128"/>
            </a:endParaRPr>
          </a:p>
          <a:p>
            <a:pPr>
              <a:lnSpc>
                <a:spcPct val="90000"/>
              </a:lnSpc>
            </a:pPr>
            <a:r>
              <a:rPr lang="en-US" i="1" dirty="0" smtClean="0">
                <a:ea typeface="ＭＳ Ｐゴシック" pitchFamily="34" charset="-128"/>
              </a:rPr>
              <a:t>Business Plan Exercises</a:t>
            </a:r>
            <a:endParaRPr lang="en-US" dirty="0" smtClean="0">
              <a:ea typeface="ＭＳ Ｐゴシック" pitchFamily="34" charset="-128"/>
            </a:endParaRPr>
          </a:p>
          <a:p>
            <a:pPr>
              <a:lnSpc>
                <a:spcPct val="90000"/>
              </a:lnSpc>
            </a:pPr>
            <a:r>
              <a:rPr lang="en-US" dirty="0" smtClean="0">
                <a:ea typeface="ＭＳ Ｐゴシック" pitchFamily="34" charset="-128"/>
              </a:rPr>
              <a:t>This slide relates to the following business plan exercises:</a:t>
            </a:r>
            <a:endParaRPr lang="en-US" i="1" dirty="0" smtClean="0">
              <a:ea typeface="ＭＳ Ｐゴシック" pitchFamily="34" charset="-128"/>
            </a:endParaRPr>
          </a:p>
          <a:p>
            <a:pPr>
              <a:lnSpc>
                <a:spcPct val="90000"/>
              </a:lnSpc>
              <a:buFontTx/>
              <a:buChar char="•"/>
            </a:pPr>
            <a:r>
              <a:rPr lang="en-US" dirty="0" smtClean="0">
                <a:ea typeface="ＭＳ Ｐゴシック" pitchFamily="34" charset="-128"/>
              </a:rPr>
              <a:t> Section 21.1: “Planning for Business Growth.” In BizTech or pgs. 351–352 in the </a:t>
            </a:r>
            <a:r>
              <a:rPr lang="en-US" i="1" dirty="0" smtClean="0">
                <a:ea typeface="ＭＳ Ｐゴシック" pitchFamily="34" charset="-128"/>
              </a:rPr>
              <a:t>Business Plan Project (Student Activity Workbook)</a:t>
            </a:r>
            <a:r>
              <a:rPr lang="en-US" dirty="0" smtClean="0">
                <a:ea typeface="ＭＳ Ｐゴシック" pitchFamily="34" charset="-128"/>
              </a:rPr>
              <a:t>.</a:t>
            </a:r>
          </a:p>
          <a:p>
            <a:pPr>
              <a:lnSpc>
                <a:spcPct val="90000"/>
              </a:lnSpc>
              <a:buFontTx/>
              <a:buChar char="•"/>
            </a:pPr>
            <a:r>
              <a:rPr lang="en-US" dirty="0" smtClean="0">
                <a:ea typeface="ＭＳ Ｐゴシック" pitchFamily="34" charset="-128"/>
              </a:rPr>
              <a:t> Section 21.2: “Challenges of Growth.” In BizTech or pgs. 353–355 in the </a:t>
            </a:r>
            <a:r>
              <a:rPr lang="en-US" i="1" dirty="0" smtClean="0">
                <a:ea typeface="ＭＳ Ｐゴシック" pitchFamily="34" charset="-128"/>
              </a:rPr>
              <a:t>Business Plan Project (Student Activity Workbook)</a:t>
            </a:r>
            <a:r>
              <a:rPr lang="en-US" dirty="0" smtClean="0">
                <a:ea typeface="ＭＳ Ｐゴシック" pitchFamily="34" charset="-128"/>
              </a:rPr>
              <a:t>.</a:t>
            </a:r>
          </a:p>
          <a:p>
            <a:pPr>
              <a:lnSpc>
                <a:spcPct val="90000"/>
              </a:lnSpc>
              <a:buFontTx/>
              <a:buChar char="•"/>
            </a:pPr>
            <a:r>
              <a:rPr lang="en-US" dirty="0" smtClean="0">
                <a:ea typeface="ＭＳ Ｐゴシック" pitchFamily="34" charset="-128"/>
              </a:rPr>
              <a:t> Section 22.1: “Franchising &amp; Licensing.”” In BizTech or pg. 356 in the </a:t>
            </a:r>
            <a:r>
              <a:rPr lang="en-US" i="1" dirty="0" smtClean="0">
                <a:ea typeface="ＭＳ Ｐゴシック" pitchFamily="34" charset="-128"/>
              </a:rPr>
              <a:t>Business Plan Project (Student Activity Workbook)</a:t>
            </a:r>
            <a:r>
              <a:rPr lang="en-US" dirty="0" smtClean="0">
                <a:ea typeface="ＭＳ Ｐゴシック" pitchFamily="34" charset="-128"/>
              </a:rPr>
              <a:t>.</a:t>
            </a:r>
          </a:p>
          <a:p>
            <a:pPr>
              <a:lnSpc>
                <a:spcPct val="90000"/>
              </a:lnSpc>
              <a:buFontTx/>
              <a:buChar char="•"/>
            </a:pPr>
            <a:r>
              <a:rPr lang="en-US" dirty="0" smtClean="0">
                <a:ea typeface="ＭＳ Ｐゴシック" pitchFamily="34" charset="-128"/>
              </a:rPr>
              <a:t> Section 22.2: “Exit Strategies.” In BizTech or pgs. 357–362 in the </a:t>
            </a:r>
            <a:r>
              <a:rPr lang="en-US" i="1" dirty="0" smtClean="0">
                <a:ea typeface="ＭＳ Ｐゴシック" pitchFamily="34" charset="-128"/>
              </a:rPr>
              <a:t>Business Plan Project (Student Activity Workbook)</a:t>
            </a:r>
            <a:r>
              <a:rPr lang="en-US" dirty="0" smtClean="0">
                <a:ea typeface="ＭＳ Ｐゴシック" pitchFamily="34" charset="-128"/>
              </a:rPr>
              <a:t>.</a:t>
            </a:r>
          </a:p>
          <a:p>
            <a:pPr>
              <a:lnSpc>
                <a:spcPct val="90000"/>
              </a:lnSpc>
              <a:buFontTx/>
              <a:buNone/>
            </a:pPr>
            <a:endParaRPr lang="en-US" dirty="0" smtClean="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a:lstStyle/>
          <a:p>
            <a:r>
              <a:rPr lang="en-US" b="1" u="sng" dirty="0" smtClean="0">
                <a:ea typeface="ＭＳ Ｐゴシック" pitchFamily="34" charset="-128"/>
              </a:rPr>
              <a:t>Student Notes:</a:t>
            </a:r>
          </a:p>
          <a:p>
            <a:pPr>
              <a:buFontTx/>
              <a:buChar char="•"/>
            </a:pPr>
            <a:r>
              <a:rPr lang="en-US" dirty="0" smtClean="0">
                <a:ea typeface="ＭＳ Ｐゴシック" pitchFamily="34" charset="-128"/>
              </a:rPr>
              <a:t> Remember to thank your audience.</a:t>
            </a:r>
          </a:p>
          <a:p>
            <a:pPr>
              <a:buFontTx/>
              <a:buChar char="•"/>
            </a:pPr>
            <a:r>
              <a:rPr lang="en-US" dirty="0" smtClean="0">
                <a:ea typeface="ＭＳ Ｐゴシック" pitchFamily="34" charset="-128"/>
              </a:rPr>
              <a:t> This is your last chance to remind the audience of your company’s slogan and its name. Say them slowly. Don’t rush through your closing screen.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p:spPr>
      </p:sp>
      <p:sp>
        <p:nvSpPr>
          <p:cNvPr id="38915" name="Rectangle 3"/>
          <p:cNvSpPr>
            <a:spLocks noGrp="1"/>
          </p:cNvSpPr>
          <p:nvPr>
            <p:ph type="body" idx="1"/>
          </p:nvPr>
        </p:nvSpPr>
        <p:spPr bwMode="auto">
          <a:noFill/>
        </p:spPr>
        <p:txBody>
          <a:bodyPr/>
          <a:lstStyle/>
          <a:p>
            <a:pPr>
              <a:lnSpc>
                <a:spcPct val="80000"/>
              </a:lnSpc>
            </a:pPr>
            <a:r>
              <a:rPr lang="en-US" b="1" i="1" u="sng" dirty="0" smtClean="0">
                <a:ea typeface="ＭＳ Ｐゴシック" pitchFamily="34" charset="-128"/>
              </a:rPr>
              <a:t>Student Notes:</a:t>
            </a:r>
          </a:p>
          <a:p>
            <a:pPr>
              <a:lnSpc>
                <a:spcPct val="80000"/>
              </a:lnSpc>
              <a:buFontTx/>
              <a:buChar char="•"/>
            </a:pPr>
            <a:r>
              <a:rPr lang="en-US" dirty="0" smtClean="0">
                <a:ea typeface="ＭＳ Ｐゴシック" pitchFamily="34" charset="-128"/>
              </a:rPr>
              <a:t> Sometimes judges (or investors) don’t know exactly what you are selling. You have the opportunity in this slide to present your product or service in a clear and compelling way. Sell it! You can show sample products, your brochures, portfolios, or flyers. You need to articulate the unique features of your product or service and how it will benefit your customers. It’s show time during this slide!</a:t>
            </a:r>
          </a:p>
          <a:p>
            <a:pPr>
              <a:lnSpc>
                <a:spcPct val="80000"/>
              </a:lnSpc>
              <a:buFontTx/>
              <a:buChar char="•"/>
            </a:pPr>
            <a:r>
              <a:rPr lang="en-US" dirty="0" smtClean="0">
                <a:ea typeface="ＭＳ Ｐゴシック" pitchFamily="34" charset="-128"/>
              </a:rPr>
              <a:t> Mission statements are covered on pg. 194.</a:t>
            </a:r>
          </a:p>
          <a:p>
            <a:pPr>
              <a:lnSpc>
                <a:spcPct val="80000"/>
              </a:lnSpc>
              <a:buFontTx/>
              <a:buChar char="•"/>
            </a:pPr>
            <a:r>
              <a:rPr lang="en-US" dirty="0" smtClean="0">
                <a:ea typeface="ＭＳ Ｐゴシック" pitchFamily="34" charset="-128"/>
              </a:rPr>
              <a:t> Recognizing business opportunities is covered on pgs. 147-160</a:t>
            </a:r>
          </a:p>
          <a:p>
            <a:pPr>
              <a:lnSpc>
                <a:spcPct val="80000"/>
              </a:lnSpc>
            </a:pPr>
            <a:endParaRPr lang="en-US" dirty="0" smtClean="0">
              <a:ea typeface="ＭＳ Ｐゴシック" pitchFamily="34" charset="-128"/>
            </a:endParaRPr>
          </a:p>
          <a:p>
            <a:pPr>
              <a:lnSpc>
                <a:spcPct val="80000"/>
              </a:lnSpc>
            </a:pPr>
            <a:r>
              <a:rPr lang="en-US" i="1" dirty="0" smtClean="0">
                <a:ea typeface="ＭＳ Ｐゴシック" pitchFamily="34" charset="-128"/>
              </a:rPr>
              <a:t>Business Plan Exercises</a:t>
            </a:r>
          </a:p>
          <a:p>
            <a:pPr>
              <a:lnSpc>
                <a:spcPct val="80000"/>
              </a:lnSpc>
            </a:pPr>
            <a:r>
              <a:rPr lang="en-US" dirty="0" smtClean="0">
                <a:ea typeface="ＭＳ Ｐゴシック" pitchFamily="34" charset="-128"/>
              </a:rPr>
              <a:t>This slide relates to the following business plan exercises: </a:t>
            </a:r>
          </a:p>
          <a:p>
            <a:pPr>
              <a:lnSpc>
                <a:spcPct val="80000"/>
              </a:lnSpc>
              <a:buFontTx/>
              <a:buChar char="•"/>
            </a:pPr>
            <a:r>
              <a:rPr lang="en-US" dirty="0" smtClean="0">
                <a:ea typeface="ＭＳ Ｐゴシック" pitchFamily="34" charset="-128"/>
              </a:rPr>
              <a:t> Section 4.1: “Business Communications.” In BizTech or pg. 251 in the </a:t>
            </a:r>
            <a:r>
              <a:rPr lang="en-US" i="1" dirty="0" smtClean="0">
                <a:ea typeface="ＭＳ Ｐゴシック" pitchFamily="34" charset="-128"/>
              </a:rPr>
              <a:t>Business Plan Project (Student Activity Workbook)</a:t>
            </a:r>
            <a:r>
              <a:rPr lang="en-US" dirty="0" smtClean="0">
                <a:ea typeface="ＭＳ Ｐゴシック" pitchFamily="34" charset="-128"/>
              </a:rPr>
              <a:t>. Helps you develop a motto, slogan, or mission and your business card.</a:t>
            </a:r>
          </a:p>
          <a:p>
            <a:pPr>
              <a:lnSpc>
                <a:spcPct val="80000"/>
              </a:lnSpc>
              <a:buFontTx/>
              <a:buChar char="•"/>
            </a:pPr>
            <a:r>
              <a:rPr lang="en-US" dirty="0" smtClean="0">
                <a:ea typeface="ＭＳ Ｐゴシック" pitchFamily="34" charset="-128"/>
              </a:rPr>
              <a:t> If you are using the </a:t>
            </a:r>
            <a:r>
              <a:rPr lang="en-US" i="1" dirty="0" smtClean="0">
                <a:ea typeface="ＭＳ Ｐゴシック" pitchFamily="34" charset="-128"/>
              </a:rPr>
              <a:t>Business Plan Project</a:t>
            </a:r>
            <a:r>
              <a:rPr lang="en-US" dirty="0" smtClean="0">
                <a:ea typeface="ＭＳ Ｐゴシック" pitchFamily="34" charset="-128"/>
              </a:rPr>
              <a:t> (in the </a:t>
            </a:r>
            <a:r>
              <a:rPr lang="en-US" i="1" dirty="0" smtClean="0">
                <a:ea typeface="ＭＳ Ｐゴシック" pitchFamily="34" charset="-128"/>
              </a:rPr>
              <a:t>Student Activity Workbook</a:t>
            </a:r>
            <a:r>
              <a:rPr lang="en-US" dirty="0" smtClean="0">
                <a:ea typeface="ＭＳ Ｐゴシック" pitchFamily="34" charset="-128"/>
              </a:rPr>
              <a:t>), do the exercise on pg. 264, “Begin Filling in Your Business Plan.”</a:t>
            </a:r>
          </a:p>
          <a:p>
            <a:pPr>
              <a:lnSpc>
                <a:spcPct val="80000"/>
              </a:lnSpc>
              <a:buFontTx/>
              <a:buChar char="•"/>
            </a:pPr>
            <a:r>
              <a:rPr lang="en-US" dirty="0" smtClean="0">
                <a:ea typeface="ＭＳ Ｐゴシック" pitchFamily="34" charset="-128"/>
              </a:rPr>
              <a:t> Section 6.2: “Business Opportunity.” In BizTech or pgs. 265-266 in the </a:t>
            </a:r>
            <a:r>
              <a:rPr lang="en-US" i="1" dirty="0" smtClean="0">
                <a:ea typeface="ＭＳ Ｐゴシック" pitchFamily="34" charset="-128"/>
              </a:rPr>
              <a:t>Business Plan Project (Student Activity Workbook)</a:t>
            </a:r>
            <a:r>
              <a:rPr lang="en-US" dirty="0" smtClean="0">
                <a:ea typeface="ＭＳ Ｐゴシック" pitchFamily="34" charset="-128"/>
              </a:rPr>
              <a:t>. Leads you through a SWOT analysis of your business opportunity.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bwMode="auto">
          <a:noFill/>
          <a:ln>
            <a:solidFill>
              <a:srgbClr val="000000"/>
            </a:solidFill>
            <a:miter lim="800000"/>
            <a:headEnd/>
            <a:tailEnd/>
          </a:ln>
        </p:spPr>
      </p:sp>
      <p:sp>
        <p:nvSpPr>
          <p:cNvPr id="39939" name="Rectangle 3"/>
          <p:cNvSpPr>
            <a:spLocks noGrp="1"/>
          </p:cNvSpPr>
          <p:nvPr>
            <p:ph type="body" idx="1"/>
          </p:nvPr>
        </p:nvSpPr>
        <p:spPr bwMode="auto">
          <a:noFill/>
        </p:spPr>
        <p:txBody>
          <a:bodyPr/>
          <a:lstStyle/>
          <a:p>
            <a:pPr>
              <a:lnSpc>
                <a:spcPct val="80000"/>
              </a:lnSpc>
            </a:pPr>
            <a:r>
              <a:rPr lang="en-US" b="1" i="1" u="sng" dirty="0" smtClean="0">
                <a:ea typeface="ＭＳ Ｐゴシック" pitchFamily="34" charset="-128"/>
              </a:rPr>
              <a:t>Student Notes:</a:t>
            </a:r>
          </a:p>
          <a:p>
            <a:pPr>
              <a:lnSpc>
                <a:spcPct val="80000"/>
              </a:lnSpc>
            </a:pPr>
            <a:r>
              <a:rPr lang="en-US" i="1" dirty="0" smtClean="0">
                <a:ea typeface="ＭＳ Ｐゴシック" pitchFamily="34" charset="-128"/>
              </a:rPr>
              <a:t>Types of Business</a:t>
            </a:r>
          </a:p>
          <a:p>
            <a:pPr>
              <a:lnSpc>
                <a:spcPct val="80000"/>
              </a:lnSpc>
              <a:buFontTx/>
              <a:buChar char="•"/>
            </a:pPr>
            <a:r>
              <a:rPr lang="en-US" dirty="0" smtClean="0">
                <a:ea typeface="ＭＳ Ｐゴシック" pitchFamily="34" charset="-128"/>
              </a:rPr>
              <a:t> Your business might be a combination of two types of business or more. For example, if your business makes baskets,  it would be considered a manufacturing business. If you also sell directly to consumers, you would be a retail company as well. And, if you offer lower prices for bulk orders to a local store, you also operate as a wholesale business. So you would be a retail-wholesale-manufacturer. (Covered in Section 3.1, pgs. 51-55.)</a:t>
            </a:r>
          </a:p>
          <a:p>
            <a:pPr>
              <a:lnSpc>
                <a:spcPct val="80000"/>
              </a:lnSpc>
              <a:buFontTx/>
              <a:buChar char="•"/>
            </a:pPr>
            <a:r>
              <a:rPr lang="en-US" dirty="0" smtClean="0">
                <a:ea typeface="ＭＳ Ｐゴシック" pitchFamily="34" charset="-128"/>
              </a:rPr>
              <a:t> Most student businesses are either a sole proprietorship or a partnership. (Covered in Section 3.2, pgs. 56-65.)</a:t>
            </a:r>
          </a:p>
          <a:p>
            <a:pPr>
              <a:lnSpc>
                <a:spcPct val="80000"/>
              </a:lnSpc>
              <a:buFontTx/>
              <a:buChar char="•"/>
            </a:pPr>
            <a:r>
              <a:rPr lang="en-US" dirty="0" smtClean="0">
                <a:ea typeface="ＭＳ Ｐゴシック" pitchFamily="34" charset="-128"/>
              </a:rPr>
              <a:t> The type of business you choose will affect the Economics of One Unit (Slide 14) and the Projected Annual Income Statement (Slide 19).</a:t>
            </a:r>
          </a:p>
          <a:p>
            <a:pPr>
              <a:lnSpc>
                <a:spcPct val="80000"/>
              </a:lnSpc>
            </a:pPr>
            <a:endParaRPr lang="en-US" dirty="0" smtClean="0">
              <a:ea typeface="ＭＳ Ｐゴシック" pitchFamily="34" charset="-128"/>
            </a:endParaRPr>
          </a:p>
          <a:p>
            <a:pPr>
              <a:lnSpc>
                <a:spcPct val="80000"/>
              </a:lnSpc>
            </a:pPr>
            <a:r>
              <a:rPr lang="en-US" i="1" dirty="0" smtClean="0">
                <a:ea typeface="ＭＳ Ｐゴシック" pitchFamily="34" charset="-128"/>
              </a:rPr>
              <a:t>Assessments</a:t>
            </a:r>
          </a:p>
          <a:p>
            <a:pPr>
              <a:lnSpc>
                <a:spcPct val="80000"/>
              </a:lnSpc>
            </a:pPr>
            <a:r>
              <a:rPr lang="en-US" dirty="0" smtClean="0">
                <a:ea typeface="ＭＳ Ｐゴシック" pitchFamily="34" charset="-128"/>
              </a:rPr>
              <a:t>You can complete these self assessments (either in BizTech or the </a:t>
            </a:r>
            <a:r>
              <a:rPr lang="en-US" i="1" dirty="0" smtClean="0">
                <a:ea typeface="ＭＳ Ｐゴシック" pitchFamily="34" charset="-128"/>
              </a:rPr>
              <a:t>Business Plan Project</a:t>
            </a:r>
            <a:r>
              <a:rPr lang="en-US" dirty="0" smtClean="0">
                <a:ea typeface="ＭＳ Ｐゴシック" pitchFamily="34" charset="-128"/>
              </a:rPr>
              <a:t> in your </a:t>
            </a:r>
            <a:r>
              <a:rPr lang="en-US" i="1" dirty="0" smtClean="0">
                <a:ea typeface="ＭＳ Ｐゴシック" pitchFamily="34" charset="-128"/>
              </a:rPr>
              <a:t>Student Activity Workbook ) </a:t>
            </a:r>
            <a:r>
              <a:rPr lang="en-US" dirty="0" smtClean="0">
                <a:ea typeface="ＭＳ Ｐゴシック" pitchFamily="34" charset="-128"/>
              </a:rPr>
              <a:t>to evaluate your response to various types of business and business ownership.</a:t>
            </a:r>
          </a:p>
          <a:p>
            <a:pPr>
              <a:lnSpc>
                <a:spcPct val="80000"/>
              </a:lnSpc>
              <a:buFontTx/>
              <a:buChar char="•"/>
            </a:pPr>
            <a:r>
              <a:rPr lang="en-US" dirty="0" smtClean="0">
                <a:ea typeface="ＭＳ Ｐゴシック" pitchFamily="34" charset="-128"/>
              </a:rPr>
              <a:t> Section 3.1: “Type of Business.”  In BizTech or pgs. 240-242 in the </a:t>
            </a:r>
            <a:r>
              <a:rPr lang="en-US" i="1" dirty="0" smtClean="0">
                <a:ea typeface="ＭＳ Ｐゴシック" pitchFamily="34" charset="-128"/>
              </a:rPr>
              <a:t>Business Plan Project (Student Activity Workbook)</a:t>
            </a:r>
            <a:r>
              <a:rPr lang="en-US" dirty="0" smtClean="0">
                <a:ea typeface="ＭＳ Ｐゴシック" pitchFamily="34" charset="-128"/>
              </a:rPr>
              <a:t>. </a:t>
            </a:r>
            <a:endParaRPr lang="en-US" i="1" dirty="0" smtClean="0">
              <a:ea typeface="ＭＳ Ｐゴシック" pitchFamily="34" charset="-128"/>
            </a:endParaRPr>
          </a:p>
          <a:p>
            <a:pPr>
              <a:lnSpc>
                <a:spcPct val="80000"/>
              </a:lnSpc>
              <a:buFontTx/>
              <a:buChar char="•"/>
            </a:pPr>
            <a:r>
              <a:rPr lang="en-US" dirty="0" smtClean="0">
                <a:ea typeface="ＭＳ Ｐゴシック" pitchFamily="34" charset="-128"/>
              </a:rPr>
              <a:t> Section 3.2: “Type of Business Ownership.”  In BizTech, or pgs. 244-246 in the </a:t>
            </a:r>
            <a:r>
              <a:rPr lang="en-US" i="1" dirty="0" smtClean="0">
                <a:ea typeface="ＭＳ Ｐゴシック" pitchFamily="34" charset="-128"/>
              </a:rPr>
              <a:t>Business Plan Project (Student Activity Workbook)</a:t>
            </a:r>
            <a:r>
              <a:rPr lang="en-US" dirty="0" smtClean="0">
                <a:ea typeface="ＭＳ Ｐゴシック" pitchFamily="34" charset="-128"/>
              </a:rPr>
              <a:t>.</a:t>
            </a:r>
          </a:p>
          <a:p>
            <a:pPr>
              <a:lnSpc>
                <a:spcPct val="80000"/>
              </a:lnSpc>
              <a:buFontTx/>
              <a:buChar char="•"/>
            </a:pPr>
            <a:endParaRPr lang="en-US" dirty="0" smtClean="0">
              <a:ea typeface="ＭＳ Ｐゴシック" pitchFamily="34" charset="-128"/>
            </a:endParaRPr>
          </a:p>
          <a:p>
            <a:pPr>
              <a:lnSpc>
                <a:spcPct val="80000"/>
              </a:lnSpc>
            </a:pPr>
            <a:r>
              <a:rPr lang="en-US" i="1" dirty="0" smtClean="0">
                <a:ea typeface="ＭＳ Ｐゴシック" pitchFamily="34" charset="-128"/>
              </a:rPr>
              <a:t>Business Plan Exercises</a:t>
            </a:r>
          </a:p>
          <a:p>
            <a:pPr>
              <a:lnSpc>
                <a:spcPct val="80000"/>
              </a:lnSpc>
            </a:pPr>
            <a:r>
              <a:rPr lang="en-US" dirty="0" smtClean="0">
                <a:ea typeface="ＭＳ Ｐゴシック" pitchFamily="34" charset="-128"/>
              </a:rPr>
              <a:t>This slide relates to the following business plan exercises:</a:t>
            </a:r>
            <a:endParaRPr lang="en-US" i="1" dirty="0" smtClean="0">
              <a:ea typeface="ＭＳ Ｐゴシック" pitchFamily="34" charset="-128"/>
            </a:endParaRPr>
          </a:p>
          <a:p>
            <a:pPr>
              <a:lnSpc>
                <a:spcPct val="80000"/>
              </a:lnSpc>
              <a:buFontTx/>
              <a:buChar char="•"/>
            </a:pPr>
            <a:r>
              <a:rPr lang="en-US" dirty="0" smtClean="0">
                <a:ea typeface="ＭＳ Ｐゴシック" pitchFamily="34" charset="-128"/>
              </a:rPr>
              <a:t> Section 3.1: “Type of Business.” In BizTech or pg. 243 in the </a:t>
            </a:r>
            <a:r>
              <a:rPr lang="en-US" i="1" dirty="0" smtClean="0">
                <a:ea typeface="ＭＳ Ｐゴシック" pitchFamily="34" charset="-128"/>
              </a:rPr>
              <a:t>Business Plan Project (Student Activity Workbook)</a:t>
            </a:r>
            <a:r>
              <a:rPr lang="en-US" dirty="0" smtClean="0">
                <a:ea typeface="ＭＳ Ｐゴシック" pitchFamily="34" charset="-128"/>
              </a:rPr>
              <a:t>. </a:t>
            </a:r>
            <a:endParaRPr lang="en-US" i="1" dirty="0" smtClean="0">
              <a:ea typeface="ＭＳ Ｐゴシック" pitchFamily="34" charset="-128"/>
            </a:endParaRPr>
          </a:p>
          <a:p>
            <a:pPr>
              <a:lnSpc>
                <a:spcPct val="80000"/>
              </a:lnSpc>
              <a:buFontTx/>
              <a:buChar char="•"/>
            </a:pPr>
            <a:r>
              <a:rPr lang="en-US" dirty="0" smtClean="0">
                <a:ea typeface="ＭＳ Ｐゴシック" pitchFamily="34" charset="-128"/>
              </a:rPr>
              <a:t> Section 3.2: “Type of Business Ownership.” In BizTech or pg. 247 in the </a:t>
            </a:r>
            <a:r>
              <a:rPr lang="en-US" i="1" dirty="0" smtClean="0">
                <a:ea typeface="ＭＳ Ｐゴシック" pitchFamily="34" charset="-128"/>
              </a:rPr>
              <a:t>Business Plan Project (Student Activity Workbook)</a:t>
            </a:r>
            <a:r>
              <a:rPr lang="en-US" dirty="0" smtClean="0">
                <a:ea typeface="ＭＳ Ｐゴシック" pitchFamily="34" charset="-128"/>
              </a:rPr>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p:spPr>
      </p:sp>
      <p:sp>
        <p:nvSpPr>
          <p:cNvPr id="40963" name="Rectangle 3"/>
          <p:cNvSpPr>
            <a:spLocks noGrp="1"/>
          </p:cNvSpPr>
          <p:nvPr>
            <p:ph type="body" idx="1"/>
          </p:nvPr>
        </p:nvSpPr>
        <p:spPr bwMode="auto">
          <a:noFill/>
        </p:spPr>
        <p:txBody>
          <a:bodyPr/>
          <a:lstStyle/>
          <a:p>
            <a:pPr>
              <a:lnSpc>
                <a:spcPct val="90000"/>
              </a:lnSpc>
            </a:pPr>
            <a:r>
              <a:rPr lang="en-US" b="1" i="1" u="sng" dirty="0" smtClean="0">
                <a:ea typeface="ＭＳ Ｐゴシック" pitchFamily="34" charset="-128"/>
              </a:rPr>
              <a:t>Student Notes:</a:t>
            </a:r>
          </a:p>
          <a:p>
            <a:pPr>
              <a:lnSpc>
                <a:spcPct val="90000"/>
              </a:lnSpc>
              <a:buFontTx/>
              <a:buChar char="•"/>
            </a:pPr>
            <a:r>
              <a:rPr lang="en-US" dirty="0" smtClean="0">
                <a:ea typeface="ＭＳ Ｐゴシック" pitchFamily="34" charset="-128"/>
              </a:rPr>
              <a:t> Chapters 1 (pgs. 4-21), 2 (pgs. 26-45), and 4 (pgs. 74-97) deal with the characteristics of an entrepreneur and specific knowledge and skills required by entrepreneurs.</a:t>
            </a:r>
          </a:p>
          <a:p>
            <a:pPr>
              <a:lnSpc>
                <a:spcPct val="90000"/>
              </a:lnSpc>
              <a:buFontTx/>
              <a:buChar char="•"/>
            </a:pPr>
            <a:r>
              <a:rPr lang="en-US" dirty="0" smtClean="0">
                <a:ea typeface="ＭＳ Ｐゴシック" pitchFamily="34" charset="-128"/>
              </a:rPr>
              <a:t> For qualifications, consider what you are passionate about and what unique knowledge you may possess. Assess not only your own skills, but those of your network of friends and family.</a:t>
            </a:r>
          </a:p>
          <a:p>
            <a:pPr>
              <a:lnSpc>
                <a:spcPct val="90000"/>
              </a:lnSpc>
            </a:pPr>
            <a:endParaRPr lang="en-US" dirty="0" smtClean="0">
              <a:ea typeface="ＭＳ Ｐゴシック" pitchFamily="34" charset="-128"/>
            </a:endParaRPr>
          </a:p>
          <a:p>
            <a:pPr>
              <a:lnSpc>
                <a:spcPct val="90000"/>
              </a:lnSpc>
            </a:pPr>
            <a:r>
              <a:rPr lang="en-US" i="1" dirty="0" smtClean="0">
                <a:ea typeface="ＭＳ Ｐゴシック" pitchFamily="34" charset="-128"/>
              </a:rPr>
              <a:t>Assessments</a:t>
            </a:r>
          </a:p>
          <a:p>
            <a:pPr>
              <a:lnSpc>
                <a:spcPct val="90000"/>
              </a:lnSpc>
              <a:buFontTx/>
              <a:buChar char="•"/>
            </a:pPr>
            <a:r>
              <a:rPr lang="en-US" dirty="0" smtClean="0">
                <a:ea typeface="ＭＳ Ｐゴシック" pitchFamily="34" charset="-128"/>
              </a:rPr>
              <a:t> Section 4.1: “Communicating in Business.” In BizTech or pgs. 248-250 in the </a:t>
            </a:r>
            <a:r>
              <a:rPr lang="en-US" i="1" dirty="0" smtClean="0">
                <a:ea typeface="ＭＳ Ｐゴシック" pitchFamily="34" charset="-128"/>
              </a:rPr>
              <a:t>Business Plan Project (Student Activity Workbook)</a:t>
            </a:r>
            <a:r>
              <a:rPr lang="en-US" dirty="0" smtClean="0">
                <a:ea typeface="ＭＳ Ｐゴシック" pitchFamily="34" charset="-128"/>
              </a:rPr>
              <a:t>. </a:t>
            </a:r>
            <a:endParaRPr lang="en-US" i="1" dirty="0" smtClean="0">
              <a:ea typeface="ＭＳ Ｐゴシック" pitchFamily="34" charset="-128"/>
            </a:endParaRPr>
          </a:p>
          <a:p>
            <a:pPr>
              <a:lnSpc>
                <a:spcPct val="90000"/>
              </a:lnSpc>
              <a:buFontTx/>
              <a:buChar char="•"/>
            </a:pPr>
            <a:r>
              <a:rPr lang="en-US" dirty="0" smtClean="0">
                <a:ea typeface="ＭＳ Ｐゴシック" pitchFamily="34" charset="-128"/>
              </a:rPr>
              <a:t> Section 4.2: “Assessment: Negotiating.”  In BizTech or pgs. 252-253 in the </a:t>
            </a:r>
            <a:r>
              <a:rPr lang="en-US" i="1" dirty="0" smtClean="0">
                <a:ea typeface="ＭＳ Ｐゴシック" pitchFamily="34" charset="-128"/>
              </a:rPr>
              <a:t>Business Plan Project (Student Activity Workbook)</a:t>
            </a:r>
            <a:r>
              <a:rPr lang="en-US" dirty="0" smtClean="0">
                <a:ea typeface="ＭＳ Ｐゴシック" pitchFamily="34" charset="-128"/>
              </a:rPr>
              <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p:spPr>
      </p:sp>
      <p:sp>
        <p:nvSpPr>
          <p:cNvPr id="43011" name="Rectangle 3"/>
          <p:cNvSpPr>
            <a:spLocks noGrp="1"/>
          </p:cNvSpPr>
          <p:nvPr>
            <p:ph type="body" idx="1"/>
          </p:nvPr>
        </p:nvSpPr>
        <p:spPr bwMode="auto">
          <a:noFill/>
        </p:spPr>
        <p:txBody>
          <a:bodyPr/>
          <a:lstStyle/>
          <a:p>
            <a:pPr>
              <a:lnSpc>
                <a:spcPct val="80000"/>
              </a:lnSpc>
            </a:pPr>
            <a:r>
              <a:rPr lang="en-US" sz="900" b="1" u="sng" dirty="0" smtClean="0">
                <a:ea typeface="ＭＳ Ｐゴシック" pitchFamily="34" charset="-128"/>
              </a:rPr>
              <a:t>Student Notes:</a:t>
            </a:r>
          </a:p>
          <a:p>
            <a:pPr>
              <a:lnSpc>
                <a:spcPct val="80000"/>
              </a:lnSpc>
              <a:buFontTx/>
              <a:buChar char="•"/>
            </a:pPr>
            <a:r>
              <a:rPr lang="en-US" sz="900" dirty="0" smtClean="0">
                <a:ea typeface="ＭＳ Ｐゴシック" pitchFamily="34" charset="-128"/>
              </a:rPr>
              <a:t> Market research is covered in Section 7.1 (pgs. 167-175).</a:t>
            </a:r>
          </a:p>
          <a:p>
            <a:pPr>
              <a:lnSpc>
                <a:spcPct val="80000"/>
              </a:lnSpc>
            </a:pPr>
            <a:endParaRPr lang="en-US" sz="900" dirty="0" smtClean="0">
              <a:ea typeface="ＭＳ Ｐゴシック" pitchFamily="34" charset="-128"/>
            </a:endParaRPr>
          </a:p>
          <a:p>
            <a:pPr>
              <a:lnSpc>
                <a:spcPct val="80000"/>
              </a:lnSpc>
            </a:pPr>
            <a:r>
              <a:rPr lang="en-US" sz="900" i="1" dirty="0" smtClean="0">
                <a:ea typeface="ＭＳ Ｐゴシック" pitchFamily="34" charset="-128"/>
              </a:rPr>
              <a:t>Business Plan Exercises</a:t>
            </a:r>
            <a:endParaRPr lang="en-US" sz="900" dirty="0" smtClean="0">
              <a:ea typeface="ＭＳ Ｐゴシック" pitchFamily="34" charset="-128"/>
            </a:endParaRPr>
          </a:p>
          <a:p>
            <a:pPr>
              <a:lnSpc>
                <a:spcPct val="80000"/>
              </a:lnSpc>
            </a:pPr>
            <a:r>
              <a:rPr lang="en-US" sz="900" dirty="0" smtClean="0">
                <a:ea typeface="ＭＳ Ｐゴシック" pitchFamily="34" charset="-128"/>
              </a:rPr>
              <a:t>This slide relates to the following business plan exercises:</a:t>
            </a:r>
            <a:endParaRPr lang="en-US" sz="900" i="1" dirty="0" smtClean="0">
              <a:ea typeface="ＭＳ Ｐゴシック" pitchFamily="34" charset="-128"/>
            </a:endParaRPr>
          </a:p>
          <a:p>
            <a:pPr>
              <a:lnSpc>
                <a:spcPct val="80000"/>
              </a:lnSpc>
              <a:buFontTx/>
              <a:buChar char="•"/>
            </a:pPr>
            <a:r>
              <a:rPr lang="en-US" sz="900" dirty="0" smtClean="0">
                <a:ea typeface="ＭＳ Ｐゴシック" pitchFamily="34" charset="-128"/>
              </a:rPr>
              <a:t> Section 7.1: “Market Research.” In BizTech or pgs. 267-269 in the </a:t>
            </a:r>
            <a:r>
              <a:rPr lang="en-US" sz="900" i="1" dirty="0" smtClean="0">
                <a:ea typeface="ＭＳ Ｐゴシック" pitchFamily="34" charset="-128"/>
              </a:rPr>
              <a:t>Business Plan Project (Student Activity Workbook)</a:t>
            </a:r>
            <a:r>
              <a:rPr lang="en-US" sz="900" dirty="0" smtClean="0">
                <a:ea typeface="ＭＳ Ｐゴシック" pitchFamily="34" charset="-128"/>
              </a:rPr>
              <a:t>.</a:t>
            </a:r>
          </a:p>
          <a:p>
            <a:pPr>
              <a:lnSpc>
                <a:spcPct val="80000"/>
              </a:lnSpc>
              <a:buFontTx/>
              <a:buChar char="•"/>
            </a:pPr>
            <a:endParaRPr lang="en-US" sz="900" dirty="0" smtClean="0">
              <a:ea typeface="ＭＳ Ｐゴシック" pitchFamily="34" charset="-128"/>
            </a:endParaRPr>
          </a:p>
          <a:p>
            <a:pPr>
              <a:lnSpc>
                <a:spcPct val="80000"/>
              </a:lnSpc>
            </a:pPr>
            <a:r>
              <a:rPr lang="en-US" sz="900" i="1" dirty="0" smtClean="0">
                <a:ea typeface="ＭＳ Ｐゴシック" pitchFamily="34" charset="-128"/>
              </a:rPr>
              <a:t>Online Sources of Marketing Information</a:t>
            </a:r>
          </a:p>
          <a:p>
            <a:pPr>
              <a:lnSpc>
                <a:spcPct val="80000"/>
              </a:lnSpc>
              <a:buFontTx/>
              <a:buChar char="•"/>
            </a:pPr>
            <a:r>
              <a:rPr lang="en-US" sz="900" dirty="0" smtClean="0">
                <a:ea typeface="ＭＳ Ｐゴシック" pitchFamily="34" charset="-128"/>
              </a:rPr>
              <a:t> www.bizstats.org – For information on specific industries (such as average sales, average Return on Sales, etc.)</a:t>
            </a:r>
          </a:p>
          <a:p>
            <a:pPr>
              <a:lnSpc>
                <a:spcPct val="80000"/>
              </a:lnSpc>
              <a:buFontTx/>
              <a:buChar char="•"/>
            </a:pPr>
            <a:r>
              <a:rPr lang="en-US" sz="900" dirty="0" smtClean="0">
                <a:ea typeface="ＭＳ Ｐゴシック" pitchFamily="34" charset="-128"/>
              </a:rPr>
              <a:t> www.zipskinny.com – Provides a detailed profile of a market by ZIP code</a:t>
            </a:r>
          </a:p>
          <a:p>
            <a:pPr>
              <a:lnSpc>
                <a:spcPct val="80000"/>
              </a:lnSpc>
              <a:buFontTx/>
              <a:buChar char="•"/>
            </a:pPr>
            <a:r>
              <a:rPr lang="en-US" sz="900" dirty="0" smtClean="0">
                <a:ea typeface="ＭＳ Ｐゴシック" pitchFamily="34" charset="-128"/>
              </a:rPr>
              <a:t> www.chamber of commerce.com – Local demographic info and business support services</a:t>
            </a:r>
          </a:p>
          <a:p>
            <a:pPr>
              <a:lnSpc>
                <a:spcPct val="80000"/>
              </a:lnSpc>
              <a:buFontTx/>
              <a:buChar char="•"/>
            </a:pPr>
            <a:r>
              <a:rPr lang="en-US" sz="900" dirty="0" smtClean="0">
                <a:ea typeface="ＭＳ Ｐゴシック" pitchFamily="34" charset="-128"/>
              </a:rPr>
              <a:t> www.census.gov – Click “American Fact Finder” for search options.</a:t>
            </a:r>
          </a:p>
          <a:p>
            <a:pPr>
              <a:lnSpc>
                <a:spcPct val="80000"/>
              </a:lnSpc>
              <a:buFontTx/>
              <a:buChar char="•"/>
            </a:pPr>
            <a:r>
              <a:rPr lang="en-US" sz="900" dirty="0" smtClean="0">
                <a:ea typeface="ＭＳ Ｐゴシック" pitchFamily="34" charset="-128"/>
              </a:rPr>
              <a:t> www.claritas.com – Focuses on market segmentation.</a:t>
            </a:r>
          </a:p>
          <a:p>
            <a:pPr>
              <a:lnSpc>
                <a:spcPct val="80000"/>
              </a:lnSpc>
            </a:pPr>
            <a:endParaRPr lang="en-US" sz="900" i="1" dirty="0" smtClean="0">
              <a:ea typeface="ＭＳ Ｐゴシック" pitchFamily="34" charset="-128"/>
            </a:endParaRPr>
          </a:p>
          <a:p>
            <a:pPr>
              <a:lnSpc>
                <a:spcPct val="80000"/>
              </a:lnSpc>
            </a:pPr>
            <a:r>
              <a:rPr lang="en-US" sz="900" i="1" dirty="0" smtClean="0">
                <a:ea typeface="ＭＳ Ｐゴシック" pitchFamily="34" charset="-128"/>
              </a:rPr>
              <a:t>Calculating the Target Market</a:t>
            </a:r>
          </a:p>
          <a:p>
            <a:pPr>
              <a:lnSpc>
                <a:spcPct val="80000"/>
              </a:lnSpc>
              <a:buFontTx/>
              <a:buChar char="•"/>
            </a:pPr>
            <a:r>
              <a:rPr lang="en-US" sz="900" dirty="0" smtClean="0">
                <a:ea typeface="ＭＳ Ｐゴシック" pitchFamily="34" charset="-128"/>
              </a:rPr>
              <a:t> Multiply the Total Population by the percentage of the population with the characteristics of the target market (age, gender, average household income, etc.). </a:t>
            </a:r>
          </a:p>
          <a:p>
            <a:pPr>
              <a:lnSpc>
                <a:spcPct val="80000"/>
              </a:lnSpc>
            </a:pPr>
            <a:endParaRPr lang="en-US" sz="900" i="1" dirty="0" smtClean="0">
              <a:ea typeface="ＭＳ Ｐゴシック" pitchFamily="34" charset="-128"/>
            </a:endParaRPr>
          </a:p>
          <a:p>
            <a:pPr>
              <a:lnSpc>
                <a:spcPct val="80000"/>
              </a:lnSpc>
            </a:pPr>
            <a:r>
              <a:rPr lang="en-US" sz="900" i="1" dirty="0" smtClean="0">
                <a:ea typeface="ＭＳ Ｐゴシック" pitchFamily="34" charset="-128"/>
              </a:rPr>
              <a:t>Calculating the Potential Market Size</a:t>
            </a:r>
          </a:p>
          <a:p>
            <a:pPr>
              <a:lnSpc>
                <a:spcPct val="80000"/>
              </a:lnSpc>
              <a:buFontTx/>
              <a:buChar char="•"/>
            </a:pPr>
            <a:r>
              <a:rPr lang="en-US" sz="900" dirty="0" smtClean="0">
                <a:ea typeface="ＭＳ Ｐゴシック" pitchFamily="34" charset="-128"/>
              </a:rPr>
              <a:t> Research a sample of your target market to see what percentage would be willing to try your product or service. Multiply the Target Market by the percentage who would be willing to try your product/service. </a:t>
            </a:r>
            <a:endParaRPr lang="en-US" sz="900" i="1" dirty="0" smtClean="0">
              <a:ea typeface="ＭＳ Ｐゴシック" pitchFamily="34" charset="-128"/>
            </a:endParaRPr>
          </a:p>
          <a:p>
            <a:pPr>
              <a:lnSpc>
                <a:spcPct val="80000"/>
              </a:lnSpc>
            </a:pPr>
            <a:endParaRPr lang="en-US" sz="900" i="1" dirty="0" smtClean="0">
              <a:ea typeface="ＭＳ Ｐゴシック" pitchFamily="34" charset="-128"/>
            </a:endParaRPr>
          </a:p>
          <a:p>
            <a:pPr>
              <a:lnSpc>
                <a:spcPct val="80000"/>
              </a:lnSpc>
            </a:pPr>
            <a:r>
              <a:rPr lang="en-US" sz="900" i="1" dirty="0" smtClean="0">
                <a:ea typeface="ＭＳ Ｐゴシック" pitchFamily="34" charset="-128"/>
              </a:rPr>
              <a:t>Multiple Markets</a:t>
            </a:r>
            <a:endParaRPr lang="en-US" sz="900" dirty="0" smtClean="0">
              <a:ea typeface="ＭＳ Ｐゴシック" pitchFamily="34" charset="-128"/>
            </a:endParaRPr>
          </a:p>
          <a:p>
            <a:pPr>
              <a:lnSpc>
                <a:spcPct val="80000"/>
              </a:lnSpc>
              <a:buFontTx/>
              <a:buChar char="•"/>
            </a:pPr>
            <a:r>
              <a:rPr lang="en-US" sz="900" dirty="0" smtClean="0">
                <a:ea typeface="ＭＳ Ｐゴシック" pitchFamily="34" charset="-128"/>
              </a:rPr>
              <a:t> This slide analyzes one market, but a business can have multiple markets. For the purposes of this business plan, use this slide to analyze </a:t>
            </a:r>
            <a:r>
              <a:rPr lang="en-US" sz="900" i="1" dirty="0" smtClean="0">
                <a:ea typeface="ＭＳ Ｐゴシック" pitchFamily="34" charset="-128"/>
              </a:rPr>
              <a:t>only</a:t>
            </a:r>
            <a:r>
              <a:rPr lang="en-US" sz="900" dirty="0" smtClean="0">
                <a:ea typeface="ＭＳ Ｐゴシック" pitchFamily="34" charset="-128"/>
              </a:rPr>
              <a:t> the primary market.  </a:t>
            </a:r>
          </a:p>
          <a:p>
            <a:pPr>
              <a:lnSpc>
                <a:spcPct val="80000"/>
              </a:lnSpc>
            </a:pPr>
            <a:endParaRPr lang="en-US" sz="900" i="1" dirty="0" smtClean="0">
              <a:ea typeface="ＭＳ Ｐゴシック" pitchFamily="34" charset="-128"/>
            </a:endParaRPr>
          </a:p>
          <a:p>
            <a:pPr>
              <a:lnSpc>
                <a:spcPct val="80000"/>
              </a:lnSpc>
            </a:pPr>
            <a:r>
              <a:rPr lang="en-US" sz="900" i="1" dirty="0" smtClean="0">
                <a:ea typeface="ＭＳ Ｐゴシック" pitchFamily="34" charset="-128"/>
              </a:rPr>
              <a:t>Period of Time</a:t>
            </a:r>
            <a:endParaRPr lang="en-US" sz="900" dirty="0" smtClean="0">
              <a:ea typeface="ＭＳ Ｐゴシック" pitchFamily="34" charset="-128"/>
            </a:endParaRPr>
          </a:p>
          <a:p>
            <a:pPr>
              <a:lnSpc>
                <a:spcPct val="80000"/>
              </a:lnSpc>
              <a:buFontTx/>
              <a:buChar char="•"/>
            </a:pPr>
            <a:r>
              <a:rPr lang="en-US" sz="900" dirty="0" smtClean="0">
                <a:ea typeface="ＭＳ Ｐゴシック" pitchFamily="34" charset="-128"/>
              </a:rPr>
              <a:t> In the course of the five years covered by a typical Business Plan, a business’s market can change. For the purposes of this business plan, use this slide to analyze your market for the first year </a:t>
            </a:r>
            <a:r>
              <a:rPr lang="en-US" sz="900" i="1" dirty="0" smtClean="0">
                <a:ea typeface="ＭＳ Ｐゴシック" pitchFamily="34" charset="-128"/>
              </a:rPr>
              <a:t>only.</a:t>
            </a:r>
            <a:endParaRPr lang="en-US" sz="900" dirty="0"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a:lstStyle/>
          <a:p>
            <a:pPr>
              <a:lnSpc>
                <a:spcPct val="80000"/>
              </a:lnSpc>
            </a:pPr>
            <a:r>
              <a:rPr lang="en-US" b="1" u="sng" dirty="0" smtClean="0">
                <a:ea typeface="ＭＳ Ｐゴシック" pitchFamily="34" charset="-128"/>
              </a:rPr>
              <a:t>Student Notes:</a:t>
            </a:r>
          </a:p>
          <a:p>
            <a:pPr>
              <a:lnSpc>
                <a:spcPct val="80000"/>
              </a:lnSpc>
              <a:buFontTx/>
              <a:buChar char="•"/>
            </a:pPr>
            <a:r>
              <a:rPr lang="en-US" dirty="0" smtClean="0">
                <a:ea typeface="ＭＳ Ｐゴシック" pitchFamily="34" charset="-128"/>
              </a:rPr>
              <a:t> Targeting your market is covered in Section 7.1 (pgs. 170-171).</a:t>
            </a:r>
          </a:p>
          <a:p>
            <a:pPr>
              <a:lnSpc>
                <a:spcPct val="80000"/>
              </a:lnSpc>
              <a:buFontTx/>
              <a:buChar char="•"/>
            </a:pPr>
            <a:r>
              <a:rPr lang="en-US" dirty="0" smtClean="0">
                <a:ea typeface="ＭＳ Ｐゴシック" pitchFamily="34" charset="-128"/>
              </a:rPr>
              <a:t> The more detail, the better!</a:t>
            </a:r>
          </a:p>
          <a:p>
            <a:pPr>
              <a:lnSpc>
                <a:spcPct val="80000"/>
              </a:lnSpc>
              <a:buFontTx/>
              <a:buChar char="•"/>
            </a:pPr>
            <a:r>
              <a:rPr lang="en-US" dirty="0" smtClean="0">
                <a:ea typeface="ＭＳ Ｐゴシック" pitchFamily="34" charset="-128"/>
              </a:rPr>
              <a:t> Demographics and </a:t>
            </a:r>
            <a:r>
              <a:rPr lang="en-US" dirty="0" err="1" smtClean="0">
                <a:ea typeface="ＭＳ Ｐゴシック" pitchFamily="34" charset="-128"/>
              </a:rPr>
              <a:t>geographics</a:t>
            </a:r>
            <a:r>
              <a:rPr lang="en-US" smtClean="0">
                <a:ea typeface="ＭＳ Ｐゴシック" pitchFamily="34" charset="-128"/>
              </a:rPr>
              <a:t> help communicate who will buy. Sources for demographic and geographic data were shown on the previous slide, “Market Analysis.”</a:t>
            </a:r>
          </a:p>
          <a:p>
            <a:pPr>
              <a:lnSpc>
                <a:spcPct val="80000"/>
              </a:lnSpc>
              <a:buFontTx/>
              <a:buChar char="•"/>
            </a:pPr>
            <a:r>
              <a:rPr lang="en-US" smtClean="0">
                <a:ea typeface="ＭＳ Ｐゴシック" pitchFamily="34" charset="-128"/>
              </a:rPr>
              <a:t> Psychographics communicate what makes your target market want to buy.</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Multiple Market Segments</a:t>
            </a:r>
            <a:endParaRPr lang="en-US" smtClean="0">
              <a:ea typeface="ＭＳ Ｐゴシック" pitchFamily="34" charset="-128"/>
            </a:endParaRPr>
          </a:p>
          <a:p>
            <a:pPr>
              <a:lnSpc>
                <a:spcPct val="80000"/>
              </a:lnSpc>
              <a:buFontTx/>
              <a:buChar char="•"/>
            </a:pPr>
            <a:r>
              <a:rPr lang="en-US" smtClean="0">
                <a:ea typeface="ＭＳ Ｐゴシック" pitchFamily="34" charset="-128"/>
              </a:rPr>
              <a:t> Often a product or service will be sold to more than one target market segment. For the purposes of this business plan, use only your </a:t>
            </a:r>
            <a:r>
              <a:rPr lang="en-US" i="1" smtClean="0">
                <a:ea typeface="ＭＳ Ｐゴシック" pitchFamily="34" charset="-128"/>
              </a:rPr>
              <a:t>primary</a:t>
            </a:r>
            <a:r>
              <a:rPr lang="en-US" smtClean="0">
                <a:ea typeface="ＭＳ Ｐゴシック" pitchFamily="34" charset="-128"/>
              </a:rPr>
              <a:t> target market.</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Conducting Surveys </a:t>
            </a:r>
          </a:p>
          <a:p>
            <a:pPr>
              <a:lnSpc>
                <a:spcPct val="80000"/>
              </a:lnSpc>
              <a:buFontTx/>
              <a:buChar char="•"/>
            </a:pPr>
            <a:r>
              <a:rPr lang="en-US" smtClean="0">
                <a:ea typeface="ＭＳ Ｐゴシック" pitchFamily="34" charset="-128"/>
              </a:rPr>
              <a:t> You can conduct primary research, such as a written or web-based survey (www.surveymonkey.com), to learn more about your customer’s purchasing behavior. The article, “How Marketing Plans Work,” lists sample questions you can ask to gain psychographic information from customers. It’s available at:</a:t>
            </a:r>
          </a:p>
          <a:p>
            <a:pPr>
              <a:lnSpc>
                <a:spcPct val="80000"/>
              </a:lnSpc>
            </a:pPr>
            <a:r>
              <a:rPr lang="en-US" smtClean="0">
                <a:ea typeface="ＭＳ Ｐゴシック" pitchFamily="34" charset="-128"/>
              </a:rPr>
              <a:t>http://money.howstuffworks.com/marketing-plan14.htm.</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Psychographic Data</a:t>
            </a:r>
          </a:p>
          <a:p>
            <a:pPr>
              <a:lnSpc>
                <a:spcPct val="80000"/>
              </a:lnSpc>
            </a:pPr>
            <a:r>
              <a:rPr lang="en-US" smtClean="0">
                <a:ea typeface="ＭＳ Ｐゴシック" pitchFamily="34" charset="-128"/>
              </a:rPr>
              <a:t>Other sources of psychographic data:</a:t>
            </a:r>
          </a:p>
          <a:p>
            <a:pPr>
              <a:lnSpc>
                <a:spcPct val="80000"/>
              </a:lnSpc>
              <a:buFontTx/>
              <a:buChar char="•"/>
            </a:pPr>
            <a:r>
              <a:rPr lang="en-US" smtClean="0">
                <a:ea typeface="ＭＳ Ｐゴシック" pitchFamily="34" charset="-128"/>
              </a:rPr>
              <a:t> www.quirks.com/topics/psychographic.aspx</a:t>
            </a:r>
          </a:p>
          <a:p>
            <a:pPr>
              <a:lnSpc>
                <a:spcPct val="80000"/>
              </a:lnSpc>
              <a:buFontTx/>
              <a:buChar char="•"/>
            </a:pPr>
            <a:r>
              <a:rPr lang="en-US" smtClean="0">
                <a:ea typeface="ＭＳ Ｐゴシック" pitchFamily="34" charset="-128"/>
              </a:rPr>
              <a:t> www.magportal.com/cgi/search.cgi?Q=psychographic+studies&amp;s=0&amp;c=30&amp;x=31&amp;y=7</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p:spPr>
      </p:sp>
      <p:sp>
        <p:nvSpPr>
          <p:cNvPr id="45059" name="Rectangle 3"/>
          <p:cNvSpPr>
            <a:spLocks noGrp="1"/>
          </p:cNvSpPr>
          <p:nvPr>
            <p:ph type="body" idx="1"/>
          </p:nvPr>
        </p:nvSpPr>
        <p:spPr bwMode="auto">
          <a:noFill/>
        </p:spPr>
        <p:txBody>
          <a:bodyPr/>
          <a:lstStyle/>
          <a:p>
            <a:pPr>
              <a:lnSpc>
                <a:spcPct val="80000"/>
              </a:lnSpc>
            </a:pPr>
            <a:r>
              <a:rPr lang="en-US" dirty="0" smtClean="0">
                <a:ea typeface="ＭＳ Ｐゴシック" pitchFamily="34" charset="-128"/>
              </a:rPr>
              <a:t>Two</a:t>
            </a:r>
            <a:r>
              <a:rPr lang="en-US" baseline="0" dirty="0" smtClean="0">
                <a:ea typeface="ＭＳ Ｐゴシック" pitchFamily="34" charset="-128"/>
              </a:rPr>
              <a:t> of out main competitors are pump wear inc and bands4 life. Although Bands 4 life is affordable, Pump It Up is more affordable for what our customers receive. We are also customizable while blah </a:t>
            </a:r>
            <a:r>
              <a:rPr lang="en-US" baseline="0" dirty="0" err="1" smtClean="0">
                <a:ea typeface="ＭＳ Ｐゴシック" pitchFamily="34" charset="-128"/>
              </a:rPr>
              <a:t>blah</a:t>
            </a:r>
            <a:r>
              <a:rPr lang="en-US" baseline="0" dirty="0" smtClean="0">
                <a:ea typeface="ＭＳ Ｐゴシック" pitchFamily="34" charset="-128"/>
              </a:rPr>
              <a:t> </a:t>
            </a:r>
            <a:r>
              <a:rPr lang="en-US" baseline="0" dirty="0" err="1" smtClean="0">
                <a:ea typeface="ＭＳ Ｐゴシック" pitchFamily="34" charset="-128"/>
              </a:rPr>
              <a:t>blah</a:t>
            </a:r>
            <a:endParaRPr lang="en-US" dirty="0"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a:lstStyle/>
          <a:p>
            <a:pPr>
              <a:lnSpc>
                <a:spcPct val="80000"/>
              </a:lnSpc>
            </a:pPr>
            <a:r>
              <a:rPr lang="en-US" b="1" u="sng" dirty="0" smtClean="0">
                <a:ea typeface="ＭＳ Ｐゴシック" pitchFamily="34" charset="-128"/>
              </a:rPr>
              <a:t>Student Notes:</a:t>
            </a:r>
          </a:p>
          <a:p>
            <a:pPr>
              <a:lnSpc>
                <a:spcPct val="80000"/>
              </a:lnSpc>
              <a:buFontTx/>
              <a:buChar char="•"/>
            </a:pPr>
            <a:r>
              <a:rPr lang="en-US" dirty="0" smtClean="0">
                <a:ea typeface="ＭＳ Ｐゴシック" pitchFamily="34" charset="-128"/>
              </a:rPr>
              <a:t> How to develop your marketing mix is covered in Section 8.1 (pgs. 211-222). </a:t>
            </a:r>
          </a:p>
          <a:p>
            <a:pPr>
              <a:lnSpc>
                <a:spcPct val="80000"/>
              </a:lnSpc>
            </a:pPr>
            <a:endParaRPr lang="en-US" i="1" dirty="0" smtClean="0">
              <a:ea typeface="ＭＳ Ｐゴシック" pitchFamily="34" charset="-128"/>
            </a:endParaRPr>
          </a:p>
          <a:p>
            <a:pPr>
              <a:lnSpc>
                <a:spcPct val="80000"/>
              </a:lnSpc>
            </a:pPr>
            <a:r>
              <a:rPr lang="en-US" i="1" dirty="0" smtClean="0">
                <a:ea typeface="ＭＳ Ｐゴシック" pitchFamily="34" charset="-128"/>
              </a:rPr>
              <a:t>Business Plan Exercises</a:t>
            </a:r>
            <a:endParaRPr lang="en-US" dirty="0" smtClean="0">
              <a:ea typeface="ＭＳ Ｐゴシック" pitchFamily="34" charset="-128"/>
            </a:endParaRPr>
          </a:p>
          <a:p>
            <a:pPr>
              <a:lnSpc>
                <a:spcPct val="80000"/>
              </a:lnSpc>
            </a:pPr>
            <a:r>
              <a:rPr lang="en-US" dirty="0" smtClean="0">
                <a:ea typeface="ＭＳ Ｐゴシック" pitchFamily="34" charset="-128"/>
              </a:rPr>
              <a:t>This slide relates to the following business plan exercises:</a:t>
            </a:r>
            <a:endParaRPr lang="en-US" i="1" dirty="0" smtClean="0">
              <a:ea typeface="ＭＳ Ｐゴシック" pitchFamily="34" charset="-128"/>
            </a:endParaRPr>
          </a:p>
          <a:p>
            <a:pPr>
              <a:lnSpc>
                <a:spcPct val="80000"/>
              </a:lnSpc>
              <a:buFontTx/>
              <a:buChar char="•"/>
            </a:pPr>
            <a:r>
              <a:rPr lang="en-US" dirty="0" smtClean="0">
                <a:ea typeface="ＭＳ Ｐゴシック" pitchFamily="34" charset="-128"/>
              </a:rPr>
              <a:t> Section 8.1: “Marketing Plan” and “Pricing Strategy.” In BizTech or pgs. 274-280 in the </a:t>
            </a:r>
            <a:r>
              <a:rPr lang="en-US" i="1" dirty="0" smtClean="0">
                <a:ea typeface="ＭＳ Ｐゴシック" pitchFamily="34" charset="-128"/>
              </a:rPr>
              <a:t>Business Plan Project (Student Activity Workbook)</a:t>
            </a:r>
            <a:r>
              <a:rPr lang="en-US" dirty="0" smtClean="0">
                <a:ea typeface="ＭＳ Ｐゴシック" pitchFamily="34" charset="-128"/>
              </a:rPr>
              <a:t>.</a:t>
            </a:r>
          </a:p>
          <a:p>
            <a:pPr>
              <a:lnSpc>
                <a:spcPct val="80000"/>
              </a:lnSpc>
            </a:pPr>
            <a:endParaRPr lang="en-US" i="1" dirty="0" smtClean="0">
              <a:ea typeface="ＭＳ Ｐゴシック" pitchFamily="34" charset="-128"/>
            </a:endParaRPr>
          </a:p>
          <a:p>
            <a:pPr>
              <a:lnSpc>
                <a:spcPct val="80000"/>
              </a:lnSpc>
            </a:pPr>
            <a:r>
              <a:rPr lang="en-US" i="1" dirty="0" smtClean="0">
                <a:ea typeface="ＭＳ Ｐゴシック" pitchFamily="34" charset="-128"/>
              </a:rPr>
              <a:t>5 Ps</a:t>
            </a:r>
          </a:p>
          <a:p>
            <a:pPr>
              <a:lnSpc>
                <a:spcPct val="80000"/>
              </a:lnSpc>
            </a:pPr>
            <a:r>
              <a:rPr lang="en-US" dirty="0" smtClean="0">
                <a:ea typeface="ＭＳ Ｐゴシック" pitchFamily="34" charset="-128"/>
              </a:rPr>
              <a:t>This slide allows you to explain the rationale for each of your 5 Ps. There will be room for further explanation. Don’t put all your thoughts on this slide. Use it to highlight key words.</a:t>
            </a:r>
          </a:p>
          <a:p>
            <a:pPr>
              <a:lnSpc>
                <a:spcPct val="80000"/>
              </a:lnSpc>
              <a:buFontTx/>
              <a:buChar char="•"/>
            </a:pPr>
            <a:r>
              <a:rPr lang="en-US" dirty="0" smtClean="0">
                <a:ea typeface="ＭＳ Ｐゴシック" pitchFamily="34" charset="-128"/>
              </a:rPr>
              <a:t> </a:t>
            </a:r>
            <a:r>
              <a:rPr lang="en-US" u="sng" dirty="0" smtClean="0">
                <a:ea typeface="ＭＳ Ｐゴシック" pitchFamily="34" charset="-128"/>
              </a:rPr>
              <a:t>People</a:t>
            </a:r>
            <a:r>
              <a:rPr lang="en-US" dirty="0" smtClean="0">
                <a:ea typeface="ＭＳ Ｐゴシック" pitchFamily="34" charset="-128"/>
              </a:rPr>
              <a:t>: Explain who your business serves and what employees are required to carry out the marketing plan. (Example: “Customers: Students using phones. Marketing employees: People who can know the student phone market.”)</a:t>
            </a:r>
          </a:p>
          <a:p>
            <a:pPr>
              <a:lnSpc>
                <a:spcPct val="80000"/>
              </a:lnSpc>
              <a:buFontTx/>
              <a:buChar char="•"/>
            </a:pPr>
            <a:r>
              <a:rPr lang="en-US" dirty="0" smtClean="0">
                <a:ea typeface="ＭＳ Ｐゴシック" pitchFamily="34" charset="-128"/>
              </a:rPr>
              <a:t> </a:t>
            </a:r>
            <a:r>
              <a:rPr lang="en-US" u="sng" dirty="0" smtClean="0">
                <a:ea typeface="ＭＳ Ｐゴシック" pitchFamily="34" charset="-128"/>
              </a:rPr>
              <a:t>Product</a:t>
            </a:r>
            <a:r>
              <a:rPr lang="en-US" dirty="0" smtClean="0">
                <a:ea typeface="ＭＳ Ｐゴシック" pitchFamily="34" charset="-128"/>
              </a:rPr>
              <a:t>: Explain the major benefit of your product or service. (Example: “T-shirts with Velcro pockets. No more broken phones!”)</a:t>
            </a:r>
          </a:p>
          <a:p>
            <a:pPr>
              <a:lnSpc>
                <a:spcPct val="80000"/>
              </a:lnSpc>
              <a:buFontTx/>
              <a:buChar char="•"/>
            </a:pPr>
            <a:r>
              <a:rPr lang="en-US" dirty="0" smtClean="0">
                <a:ea typeface="ＭＳ Ｐゴシック" pitchFamily="34" charset="-128"/>
              </a:rPr>
              <a:t> </a:t>
            </a:r>
            <a:r>
              <a:rPr lang="en-US" u="sng" dirty="0" smtClean="0">
                <a:ea typeface="ＭＳ Ｐゴシック" pitchFamily="34" charset="-128"/>
              </a:rPr>
              <a:t>Place</a:t>
            </a:r>
            <a:r>
              <a:rPr lang="en-US" dirty="0" smtClean="0">
                <a:ea typeface="ＭＳ Ｐゴシック" pitchFamily="34" charset="-128"/>
              </a:rPr>
              <a:t>: Explain why you chose this place. (Example: “Direct sales at events. Create word of mouth.”)</a:t>
            </a:r>
          </a:p>
          <a:p>
            <a:pPr>
              <a:lnSpc>
                <a:spcPct val="80000"/>
              </a:lnSpc>
              <a:buFontTx/>
              <a:buChar char="•"/>
            </a:pPr>
            <a:r>
              <a:rPr lang="en-US" dirty="0" smtClean="0">
                <a:ea typeface="ＭＳ Ｐゴシック" pitchFamily="34" charset="-128"/>
              </a:rPr>
              <a:t> </a:t>
            </a:r>
            <a:r>
              <a:rPr lang="en-US" u="sng" dirty="0" smtClean="0">
                <a:ea typeface="ＭＳ Ｐゴシック" pitchFamily="34" charset="-128"/>
              </a:rPr>
              <a:t>Price</a:t>
            </a:r>
            <a:r>
              <a:rPr lang="en-US" dirty="0" smtClean="0">
                <a:ea typeface="ＭＳ Ｐゴシック" pitchFamily="34" charset="-128"/>
              </a:rPr>
              <a:t>: List the price and explain why you chose it. (Example: “$15, Great value for colorful, all-cotton T-shirt.”)</a:t>
            </a:r>
          </a:p>
          <a:p>
            <a:pPr>
              <a:lnSpc>
                <a:spcPct val="80000"/>
              </a:lnSpc>
              <a:buFontTx/>
              <a:buChar char="•"/>
            </a:pPr>
            <a:r>
              <a:rPr lang="en-US" dirty="0" smtClean="0">
                <a:ea typeface="ＭＳ Ｐゴシック" pitchFamily="34" charset="-128"/>
              </a:rPr>
              <a:t> </a:t>
            </a:r>
            <a:r>
              <a:rPr lang="en-US" u="sng" dirty="0" smtClean="0">
                <a:ea typeface="ＭＳ Ｐゴシック" pitchFamily="34" charset="-128"/>
              </a:rPr>
              <a:t>Promotion</a:t>
            </a:r>
            <a:r>
              <a:rPr lang="en-US" dirty="0" smtClean="0">
                <a:ea typeface="ＭＳ Ｐゴシック" pitchFamily="34" charset="-128"/>
              </a:rPr>
              <a:t>: Explain your strategy for creating awareness of your product/service. (Example: “Concerts, sporting events, Web campaigns, contests”)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r>
              <a:rPr lang="en-US" dirty="0" smtClean="0"/>
              <a:t>3/5/2009</a:t>
            </a:r>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448330AE-9EFD-4108-A39E-294FF6F7F02B}" type="slidenum">
              <a:rPr lang="en-US" smtClean="0"/>
              <a:pPr>
                <a:defRPr/>
              </a:pPr>
              <a:t>‹#›</a:t>
            </a:fld>
            <a:endParaRPr lang="en-US"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r>
              <a:rPr lang="en-US" dirty="0" smtClean="0"/>
              <a:t>3/5/2009</a:t>
            </a: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31FB9B63-68EE-42D7-8825-29A039739871}"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r>
              <a:rPr lang="en-US" dirty="0" smtClean="0"/>
              <a:t>3/5/2009</a:t>
            </a: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C05EAC0B-D8D5-4EDA-BE36-D3FC523DD329}"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pter Title">
    <p:spTree>
      <p:nvGrpSpPr>
        <p:cNvPr id="1" name=""/>
        <p:cNvGrpSpPr/>
        <p:nvPr/>
      </p:nvGrpSpPr>
      <p:grpSpPr>
        <a:xfrm>
          <a:off x="0" y="0"/>
          <a:ext cx="0" cy="0"/>
          <a:chOff x="0" y="0"/>
          <a:chExt cx="0" cy="0"/>
        </a:xfrm>
      </p:grpSpPr>
      <p:sp>
        <p:nvSpPr>
          <p:cNvPr id="4" name="Title 6"/>
          <p:cNvSpPr txBox="1">
            <a:spLocks/>
          </p:cNvSpPr>
          <p:nvPr userDrawn="1"/>
        </p:nvSpPr>
        <p:spPr>
          <a:xfrm>
            <a:off x="152400" y="1066800"/>
            <a:ext cx="622659" cy="1219200"/>
          </a:xfrm>
          <a:prstGeom prst="rect">
            <a:avLst/>
          </a:prstGeom>
        </p:spPr>
        <p:txBody>
          <a:bodyPr vert="vert270" anchor="ctr">
            <a:normAutofit/>
          </a:bodyPr>
          <a:lstStyle/>
          <a:p>
            <a:pPr fontAlgn="auto">
              <a:spcAft>
                <a:spcPts val="0"/>
              </a:spcAft>
              <a:defRPr/>
            </a:pPr>
            <a:r>
              <a:rPr lang="en-US" sz="2000" dirty="0">
                <a:solidFill>
                  <a:schemeClr val="bg2">
                    <a:lumMod val="50000"/>
                  </a:schemeClr>
                </a:solidFill>
                <a:latin typeface="Corbel" pitchFamily="34" charset="0"/>
                <a:ea typeface="+mj-ea"/>
                <a:cs typeface="+mj-cs"/>
              </a:rPr>
              <a:t>CHAPTER</a:t>
            </a:r>
          </a:p>
        </p:txBody>
      </p:sp>
      <p:sp>
        <p:nvSpPr>
          <p:cNvPr id="5" name="Title 6"/>
          <p:cNvSpPr txBox="1">
            <a:spLocks/>
          </p:cNvSpPr>
          <p:nvPr userDrawn="1"/>
        </p:nvSpPr>
        <p:spPr>
          <a:xfrm>
            <a:off x="876300" y="268288"/>
            <a:ext cx="2019300" cy="2170112"/>
          </a:xfrm>
          <a:prstGeom prst="rect">
            <a:avLst/>
          </a:prstGeom>
        </p:spPr>
        <p:txBody>
          <a:bodyPr anchor="b">
            <a:normAutofit/>
          </a:bodyPr>
          <a:lstStyle/>
          <a:p>
            <a:pPr>
              <a:defRPr/>
            </a:pPr>
            <a:endParaRPr lang="en-US" sz="9600" b="1" dirty="0">
              <a:solidFill>
                <a:srgbClr val="984807"/>
              </a:solidFill>
              <a:effectLst>
                <a:outerShdw blurRad="38100" dist="38100" dir="2700000" algn="tl">
                  <a:srgbClr val="C0C0C0"/>
                </a:outerShdw>
              </a:effectLst>
              <a:latin typeface="Lucida Sans" pitchFamily="-112" charset="0"/>
              <a:cs typeface="Arial" charset="0"/>
            </a:endParaRPr>
          </a:p>
        </p:txBody>
      </p:sp>
      <p:cxnSp>
        <p:nvCxnSpPr>
          <p:cNvPr id="6" name="Straight Connector 5"/>
          <p:cNvCxnSpPr/>
          <p:nvPr userDrawn="1"/>
        </p:nvCxnSpPr>
        <p:spPr>
          <a:xfrm>
            <a:off x="0" y="2514600"/>
            <a:ext cx="8686800" cy="1588"/>
          </a:xfrm>
          <a:prstGeom prst="line">
            <a:avLst/>
          </a:prstGeom>
          <a:ln w="76200">
            <a:gradFill flip="none" rotWithShape="1">
              <a:gsLst>
                <a:gs pos="80000">
                  <a:schemeClr val="accent6">
                    <a:lumMod val="50000"/>
                  </a:schemeClr>
                </a:gs>
                <a:gs pos="100000">
                  <a:schemeClr val="accent1">
                    <a:tint val="23500"/>
                    <a:satMod val="160000"/>
                  </a:schemeClr>
                </a:gs>
              </a:gsLst>
              <a:lin ang="0" scaled="1"/>
              <a:tileRect/>
            </a:gradFill>
          </a:ln>
        </p:spPr>
        <p:style>
          <a:lnRef idx="3">
            <a:schemeClr val="accent6"/>
          </a:lnRef>
          <a:fillRef idx="0">
            <a:schemeClr val="accent6"/>
          </a:fillRef>
          <a:effectRef idx="2">
            <a:schemeClr val="accent6"/>
          </a:effectRef>
          <a:fontRef idx="minor">
            <a:schemeClr val="tx1"/>
          </a:fontRef>
        </p:style>
      </p:cxnSp>
      <p:pic>
        <p:nvPicPr>
          <p:cNvPr id="7" name="Picture 2"/>
          <p:cNvPicPr>
            <a:picLocks noChangeAspect="1" noChangeArrowheads="1"/>
          </p:cNvPicPr>
          <p:nvPr userDrawn="1"/>
        </p:nvPicPr>
        <p:blipFill>
          <a:blip r:embed="rId2" cstate="print"/>
          <a:srcRect/>
          <a:stretch>
            <a:fillRect/>
          </a:stretch>
        </p:blipFill>
        <p:spPr bwMode="auto">
          <a:xfrm>
            <a:off x="6096000" y="2895600"/>
            <a:ext cx="2935288" cy="3810000"/>
          </a:xfrm>
          <a:prstGeom prst="rect">
            <a:avLst/>
          </a:prstGeom>
          <a:noFill/>
          <a:ln w="9525">
            <a:noFill/>
            <a:miter lim="800000"/>
            <a:headEnd/>
            <a:tailEnd/>
          </a:ln>
        </p:spPr>
      </p:pic>
      <p:sp>
        <p:nvSpPr>
          <p:cNvPr id="9" name="Subtitle 8"/>
          <p:cNvSpPr>
            <a:spLocks noGrp="1"/>
          </p:cNvSpPr>
          <p:nvPr>
            <p:ph type="subTitle" idx="1"/>
          </p:nvPr>
        </p:nvSpPr>
        <p:spPr>
          <a:xfrm>
            <a:off x="381000" y="2895600"/>
            <a:ext cx="5486400" cy="3810000"/>
          </a:xfrm>
        </p:spPr>
        <p:txBody>
          <a:bodyPr/>
          <a:lstStyle>
            <a:lvl1pPr marL="0" indent="0" algn="l">
              <a:buNone/>
              <a:defRPr sz="2800" baseline="0">
                <a:solidFill>
                  <a:schemeClr val="bg2">
                    <a:lumMod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11" name="Title 6"/>
          <p:cNvSpPr>
            <a:spLocks noGrp="1"/>
          </p:cNvSpPr>
          <p:nvPr>
            <p:ph type="title"/>
          </p:nvPr>
        </p:nvSpPr>
        <p:spPr>
          <a:xfrm>
            <a:off x="3200400" y="254122"/>
            <a:ext cx="5562600" cy="2184278"/>
          </a:xfrm>
        </p:spPr>
        <p:txBody>
          <a:bodyPr anchor="b">
            <a:sp3d prstMaterial="softEdge"/>
          </a:bodyPr>
          <a:lstStyle>
            <a:lvl1pPr algn="l">
              <a:defRPr b="0">
                <a:solidFill>
                  <a:schemeClr val="bg2">
                    <a:lumMod val="50000"/>
                  </a:schemeClr>
                </a:solidFill>
                <a:effectLst/>
                <a:latin typeface="Corbel" pitchFamily="34" charset="0"/>
              </a:defRPr>
            </a:lvl1pPr>
          </a:lstStyle>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4" name="Title 6"/>
          <p:cNvSpPr txBox="1">
            <a:spLocks/>
          </p:cNvSpPr>
          <p:nvPr userDrawn="1"/>
        </p:nvSpPr>
        <p:spPr>
          <a:xfrm>
            <a:off x="304800" y="1066800"/>
            <a:ext cx="622659" cy="1219200"/>
          </a:xfrm>
          <a:prstGeom prst="rect">
            <a:avLst/>
          </a:prstGeom>
        </p:spPr>
        <p:txBody>
          <a:bodyPr vert="vert270" anchor="ctr">
            <a:normAutofit/>
          </a:bodyPr>
          <a:lstStyle/>
          <a:p>
            <a:pPr fontAlgn="auto">
              <a:spcBef>
                <a:spcPts val="0"/>
              </a:spcBef>
              <a:spcAft>
                <a:spcPts val="0"/>
              </a:spcAft>
              <a:defRPr/>
            </a:pPr>
            <a:r>
              <a:rPr lang="en-US" sz="2000" dirty="0">
                <a:solidFill>
                  <a:schemeClr val="bg2">
                    <a:lumMod val="50000"/>
                  </a:schemeClr>
                </a:solidFill>
                <a:latin typeface="Corbel" pitchFamily="34" charset="0"/>
                <a:ea typeface="+mj-ea"/>
                <a:cs typeface="+mj-cs"/>
              </a:rPr>
              <a:t>SECTION</a:t>
            </a:r>
          </a:p>
        </p:txBody>
      </p:sp>
      <p:cxnSp>
        <p:nvCxnSpPr>
          <p:cNvPr id="5" name="Straight Connector 4"/>
          <p:cNvCxnSpPr/>
          <p:nvPr userDrawn="1"/>
        </p:nvCxnSpPr>
        <p:spPr>
          <a:xfrm>
            <a:off x="0" y="2514600"/>
            <a:ext cx="8686800" cy="1588"/>
          </a:xfrm>
          <a:prstGeom prst="line">
            <a:avLst/>
          </a:prstGeom>
          <a:ln w="76200">
            <a:gradFill flip="none" rotWithShape="1">
              <a:gsLst>
                <a:gs pos="80000">
                  <a:schemeClr val="accent6">
                    <a:lumMod val="50000"/>
                  </a:schemeClr>
                </a:gs>
                <a:gs pos="100000">
                  <a:schemeClr val="accent1">
                    <a:tint val="23500"/>
                    <a:satMod val="160000"/>
                  </a:schemeClr>
                </a:gs>
              </a:gsLst>
              <a:lin ang="0" scaled="1"/>
              <a:tileRect/>
            </a:gradFill>
          </a:ln>
        </p:spPr>
        <p:style>
          <a:lnRef idx="3">
            <a:schemeClr val="accent6"/>
          </a:lnRef>
          <a:fillRef idx="0">
            <a:schemeClr val="accent6"/>
          </a:fillRef>
          <a:effectRef idx="2">
            <a:schemeClr val="accent6"/>
          </a:effectRef>
          <a:fontRef idx="minor">
            <a:schemeClr val="tx1"/>
          </a:fontRef>
        </p:style>
      </p:cxnSp>
      <p:sp>
        <p:nvSpPr>
          <p:cNvPr id="6" name="Title 6"/>
          <p:cNvSpPr txBox="1">
            <a:spLocks/>
          </p:cNvSpPr>
          <p:nvPr userDrawn="1"/>
        </p:nvSpPr>
        <p:spPr bwMode="auto">
          <a:xfrm>
            <a:off x="2667000" y="381000"/>
            <a:ext cx="6169025" cy="2163763"/>
          </a:xfrm>
          <a:prstGeom prst="rect">
            <a:avLst/>
          </a:prstGeom>
          <a:noFill/>
          <a:ln>
            <a:noFill/>
          </a:ln>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sz="4100" dirty="0" smtClean="0">
              <a:latin typeface="Lucida Sans" pitchFamily="34" charset="0"/>
            </a:endParaRPr>
          </a:p>
        </p:txBody>
      </p:sp>
      <p:sp>
        <p:nvSpPr>
          <p:cNvPr id="7" name="Title 6"/>
          <p:cNvSpPr txBox="1">
            <a:spLocks/>
          </p:cNvSpPr>
          <p:nvPr userDrawn="1"/>
        </p:nvSpPr>
        <p:spPr>
          <a:xfrm>
            <a:off x="876300" y="268288"/>
            <a:ext cx="2476500" cy="2170112"/>
          </a:xfrm>
          <a:prstGeom prst="rect">
            <a:avLst/>
          </a:prstGeom>
        </p:spPr>
        <p:txBody>
          <a:bodyPr anchor="b">
            <a:normAutofit/>
          </a:bodyPr>
          <a:lstStyle/>
          <a:p>
            <a:pPr>
              <a:defRPr/>
            </a:pPr>
            <a:endParaRPr lang="en-US" sz="9600" b="1" dirty="0">
              <a:solidFill>
                <a:srgbClr val="984807"/>
              </a:solidFill>
              <a:effectLst>
                <a:outerShdw blurRad="38100" dist="38100" dir="2700000" algn="tl">
                  <a:srgbClr val="C0C0C0"/>
                </a:outerShdw>
              </a:effectLst>
              <a:latin typeface="Lucida Sans" pitchFamily="-112" charset="0"/>
              <a:cs typeface="Arial" charset="0"/>
            </a:endParaRPr>
          </a:p>
        </p:txBody>
      </p:sp>
      <p:sp>
        <p:nvSpPr>
          <p:cNvPr id="8" name="TextBox 7"/>
          <p:cNvSpPr txBox="1">
            <a:spLocks noChangeArrowheads="1"/>
          </p:cNvSpPr>
          <p:nvPr userDrawn="1"/>
        </p:nvSpPr>
        <p:spPr bwMode="auto">
          <a:xfrm>
            <a:off x="457200" y="2667000"/>
            <a:ext cx="2362200" cy="4000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2000" dirty="0" smtClean="0">
                <a:solidFill>
                  <a:srgbClr val="10253F"/>
                </a:solidFill>
                <a:latin typeface="Corbel" pitchFamily="34" charset="0"/>
              </a:rPr>
              <a:t>OBJECTIVES</a:t>
            </a:r>
          </a:p>
        </p:txBody>
      </p:sp>
      <p:sp>
        <p:nvSpPr>
          <p:cNvPr id="3" name="Content Placeholder 2"/>
          <p:cNvSpPr>
            <a:spLocks noGrp="1"/>
          </p:cNvSpPr>
          <p:nvPr>
            <p:ph idx="1"/>
          </p:nvPr>
        </p:nvSpPr>
        <p:spPr>
          <a:xfrm>
            <a:off x="457200" y="3124200"/>
            <a:ext cx="8229600" cy="2286000"/>
          </a:xfrm>
        </p:spPr>
        <p:txBody>
          <a:bodyPr/>
          <a:lstStyle>
            <a:lvl1pPr>
              <a:buClr>
                <a:schemeClr val="accent6">
                  <a:lumMod val="50000"/>
                </a:schemeClr>
              </a:buClr>
              <a:buSzPct val="65000"/>
              <a:buFont typeface="Wingdings" pitchFamily="2" charset="2"/>
              <a:buChar char=""/>
              <a:defRPr kumimoji="0" lang="en-US" sz="2400" b="0" i="0" u="none" strike="noStrike" kern="1200" cap="none" spc="0" normalizeH="0" baseline="0" noProof="0" dirty="0" smtClean="0">
                <a:ln>
                  <a:noFill/>
                </a:ln>
                <a:solidFill>
                  <a:schemeClr val="bg2">
                    <a:lumMod val="50000"/>
                  </a:schemeClr>
                </a:solidFill>
                <a:effectLst/>
                <a:uLnTx/>
                <a:uFillTx/>
                <a:latin typeface="Myriad Web Pro" pitchFamily="34" charset="0"/>
                <a:ea typeface="+mj-ea"/>
                <a:cs typeface="+mj-cs"/>
              </a:defRPr>
            </a:lvl1pPr>
            <a:lvl2pPr>
              <a:defRPr>
                <a:latin typeface="Georgia" pitchFamily="18" charset="0"/>
              </a:defRPr>
            </a:lvl2pPr>
            <a:lvl3pPr>
              <a:defRPr>
                <a:latin typeface="Georgia" pitchFamily="18" charset="0"/>
              </a:defRPr>
            </a:lvl3pPr>
            <a:lvl4pPr>
              <a:defRPr>
                <a:latin typeface="Georgia" pitchFamily="18" charset="0"/>
              </a:defRPr>
            </a:lvl4pPr>
            <a:lvl5pPr>
              <a:defRPr>
                <a:latin typeface="Georg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itle 6"/>
          <p:cNvSpPr>
            <a:spLocks noGrp="1"/>
          </p:cNvSpPr>
          <p:nvPr>
            <p:ph type="title"/>
          </p:nvPr>
        </p:nvSpPr>
        <p:spPr>
          <a:xfrm>
            <a:off x="3657600" y="254122"/>
            <a:ext cx="5105400" cy="2184278"/>
          </a:xfrm>
        </p:spPr>
        <p:txBody>
          <a:bodyPr anchor="b">
            <a:sp3d prstMaterial="softEdge"/>
          </a:bodyPr>
          <a:lstStyle>
            <a:lvl1pPr algn="l">
              <a:defRPr b="0">
                <a:solidFill>
                  <a:schemeClr val="bg2">
                    <a:lumMod val="50000"/>
                  </a:schemeClr>
                </a:solidFill>
                <a:effectLst/>
                <a:latin typeface="Corbel" pitchFamily="34" charset="0"/>
              </a:defRPr>
            </a:lvl1pPr>
          </a:lstStyle>
          <a:p>
            <a:endParaRPr lang="en-US" dirty="0"/>
          </a:p>
        </p:txBody>
      </p:sp>
      <p:sp>
        <p:nvSpPr>
          <p:cNvPr id="9" name="Slide Number Placeholder 5"/>
          <p:cNvSpPr>
            <a:spLocks noGrp="1"/>
          </p:cNvSpPr>
          <p:nvPr>
            <p:ph type="sldNum" sz="quarter" idx="10"/>
          </p:nvPr>
        </p:nvSpPr>
        <p:spPr>
          <a:xfrm>
            <a:off x="8170863" y="6488113"/>
            <a:ext cx="381000" cy="212725"/>
          </a:xfrm>
        </p:spPr>
        <p:txBody>
          <a:bodyPr anchor="ctr" anchorCtr="1"/>
          <a:lstStyle>
            <a:lvl1pPr>
              <a:defRPr sz="1800" b="1" smtClean="0">
                <a:solidFill>
                  <a:srgbClr val="0000FF"/>
                </a:solidFill>
                <a:latin typeface="Arial" pitchFamily="34" charset="0"/>
                <a:cs typeface="Arial" pitchFamily="34" charset="0"/>
              </a:defRPr>
            </a:lvl1pPr>
          </a:lstStyle>
          <a:p>
            <a:pPr>
              <a:defRPr/>
            </a:pPr>
            <a:fld id="{7D2FF6A4-2A56-48AE-91C0-5F5B12F12520}" type="slidenum">
              <a:rPr lang="en-US"/>
              <a:pPr>
                <a:defRPr/>
              </a:pPr>
              <a:t>‹#›</a:t>
            </a:fld>
            <a:endParaRPr lang="en-US" dirty="0"/>
          </a:p>
        </p:txBody>
      </p:sp>
      <p:sp>
        <p:nvSpPr>
          <p:cNvPr id="10" name="Footer Placeholder 4"/>
          <p:cNvSpPr>
            <a:spLocks noGrp="1"/>
          </p:cNvSpPr>
          <p:nvPr>
            <p:ph type="ftr" sz="quarter" idx="11"/>
          </p:nvPr>
        </p:nvSpPr>
        <p:spPr>
          <a:xfrm>
            <a:off x="914400" y="6416675"/>
            <a:ext cx="6934200" cy="365125"/>
          </a:xfrm>
        </p:spPr>
        <p:txBody>
          <a:bodyPr/>
          <a:lstStyle>
            <a:lvl1pPr>
              <a:defRPr sz="1800" b="1" dirty="0">
                <a:solidFill>
                  <a:srgbClr val="0000FF"/>
                </a:solidFill>
                <a:latin typeface="Arial" pitchFamily="34" charset="0"/>
                <a:cs typeface="Arial" pitchFamily="34" charset="0"/>
              </a:defRPr>
            </a:lvl1pPr>
          </a:lstStyle>
          <a:p>
            <a:pPr>
              <a:defRPr/>
            </a:pP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omparison_1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sp3d prstMaterial="softEdge"/>
          </a:bodyPr>
          <a:lstStyle>
            <a:lvl1pPr>
              <a:defRPr sz="4800">
                <a:solidFill>
                  <a:srgbClr val="990033"/>
                </a:solidFill>
                <a:effectLst/>
                <a:latin typeface="Corbe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8229600" cy="639762"/>
          </a:xfrm>
          <a:solidFill>
            <a:schemeClr val="accent1">
              <a:lumMod val="40000"/>
              <a:lumOff val="60000"/>
            </a:schemeClr>
          </a:solidFill>
          <a:ln>
            <a:solidFill>
              <a:schemeClr val="accent1">
                <a:lumMod val="50000"/>
              </a:schemeClr>
            </a:solidFill>
          </a:ln>
          <a:effectLst>
            <a:glow rad="101600">
              <a:schemeClr val="accent1">
                <a:satMod val="175000"/>
                <a:alpha val="40000"/>
              </a:schemeClr>
            </a:glow>
            <a:outerShdw blurRad="190500" dist="228600" dir="2700000" algn="ctr">
              <a:srgbClr val="000000">
                <a:alpha val="30000"/>
              </a:srgbClr>
            </a:outerShdw>
            <a:reflection blurRad="6350" stA="52000" endA="300" endPos="35000" dir="5400000" sy="-100000" algn="bl" rotWithShape="0"/>
          </a:effectLst>
          <a:scene3d>
            <a:camera prst="orthographicFront"/>
            <a:lightRig rig="glow" dir="tl">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nchor="ctr"/>
          <a:lstStyle>
            <a:lvl1pPr marL="0" indent="0" algn="l" rtl="0" eaLnBrk="1" latinLnBrk="0" hangingPunct="1">
              <a:spcBef>
                <a:spcPts val="0"/>
              </a:spcBef>
              <a:buClr>
                <a:schemeClr val="tx1">
                  <a:shade val="95000"/>
                </a:schemeClr>
              </a:buClr>
              <a:buSzPct val="65000"/>
              <a:buFont typeface="Wingdings 2"/>
              <a:buNone/>
              <a:defRPr kumimoji="0" lang="en-US" sz="2400" b="0" kern="1200" dirty="0" smtClean="0">
                <a:solidFill>
                  <a:schemeClr val="bg1"/>
                </a:solidFill>
                <a:latin typeface="Arial" pitchFamily="34" charset="0"/>
                <a:ea typeface="+mn-ea"/>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4"/>
            <a:ext cx="8229600" cy="3997325"/>
          </a:xfrm>
        </p:spPr>
        <p:txBody>
          <a:bodyPr/>
          <a:lstStyle>
            <a:lvl1pPr>
              <a:buClr>
                <a:schemeClr val="accent6">
                  <a:lumMod val="50000"/>
                </a:schemeClr>
              </a:buClr>
              <a:buSzPct val="80000"/>
              <a:buFont typeface="Wingdings 2" pitchFamily="18" charset="2"/>
              <a:buChar char=""/>
              <a:defRPr sz="2400">
                <a:solidFill>
                  <a:schemeClr val="bg1"/>
                </a:solidFill>
                <a:latin typeface="Arial" pitchFamily="34" charset="0"/>
                <a:cs typeface="Arial" pitchFamily="34" charset="0"/>
              </a:defRPr>
            </a:lvl1pPr>
            <a:lvl2pPr>
              <a:buClr>
                <a:srgbClr val="C00000"/>
              </a:buClr>
              <a:buFont typeface="Wingdings 2" pitchFamily="18" charset="2"/>
              <a:buChar char=""/>
              <a:defRPr sz="2000">
                <a:latin typeface="Georgia" pitchFamily="18" charset="0"/>
                <a:cs typeface="Arial" pitchFamily="34" charset="0"/>
              </a:defRPr>
            </a:lvl2pPr>
            <a:lvl3pPr>
              <a:defRPr sz="1800">
                <a:latin typeface="Georgia" pitchFamily="18" charset="0"/>
                <a:cs typeface="Arial" pitchFamily="34" charset="0"/>
              </a:defRPr>
            </a:lvl3pPr>
            <a:lvl4pPr>
              <a:defRPr sz="1600">
                <a:latin typeface="Georgia" pitchFamily="18" charset="0"/>
                <a:cs typeface="Arial" pitchFamily="34" charset="0"/>
              </a:defRPr>
            </a:lvl4pPr>
            <a:lvl5pPr>
              <a:defRPr sz="1600">
                <a:latin typeface="Georgia" pitchFamily="18"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914400" y="6416675"/>
            <a:ext cx="6934200" cy="365125"/>
          </a:xfrm>
        </p:spPr>
        <p:txBody>
          <a:bodyPr/>
          <a:lstStyle>
            <a:lvl1pPr>
              <a:defRPr sz="1800" b="1" dirty="0">
                <a:solidFill>
                  <a:srgbClr val="0000FF"/>
                </a:solidFill>
                <a:latin typeface="Arial" pitchFamily="34" charset="0"/>
                <a:cs typeface="Arial" pitchFamily="34" charset="0"/>
              </a:defRPr>
            </a:lvl1pPr>
          </a:lstStyle>
          <a:p>
            <a:pPr>
              <a:defRPr/>
            </a:pPr>
            <a:endParaRPr lang="en-US" dirty="0"/>
          </a:p>
        </p:txBody>
      </p:sp>
      <p:sp>
        <p:nvSpPr>
          <p:cNvPr id="6" name="Slide Number Placeholder 5"/>
          <p:cNvSpPr>
            <a:spLocks noGrp="1"/>
          </p:cNvSpPr>
          <p:nvPr>
            <p:ph type="sldNum" sz="quarter" idx="11"/>
          </p:nvPr>
        </p:nvSpPr>
        <p:spPr>
          <a:xfrm>
            <a:off x="8170863" y="6488113"/>
            <a:ext cx="381000" cy="212725"/>
          </a:xfrm>
        </p:spPr>
        <p:txBody>
          <a:bodyPr anchor="ctr" anchorCtr="1"/>
          <a:lstStyle>
            <a:lvl1pPr>
              <a:defRPr sz="1800" b="1" smtClean="0">
                <a:solidFill>
                  <a:srgbClr val="0000FF"/>
                </a:solidFill>
                <a:latin typeface="Arial" pitchFamily="34" charset="0"/>
                <a:cs typeface="Arial" pitchFamily="34" charset="0"/>
              </a:defRPr>
            </a:lvl1pPr>
          </a:lstStyle>
          <a:p>
            <a:pPr>
              <a:defRPr/>
            </a:pPr>
            <a:fld id="{77BD1BBD-7438-40EC-B270-82C68643E88F}"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7" name="Slide Number Placeholder 5"/>
          <p:cNvSpPr txBox="1">
            <a:spLocks/>
          </p:cNvSpPr>
          <p:nvPr userDrawn="1"/>
        </p:nvSpPr>
        <p:spPr bwMode="auto">
          <a:xfrm>
            <a:off x="8170863" y="6488113"/>
            <a:ext cx="381000" cy="212725"/>
          </a:xfrm>
          <a:prstGeom prst="rect">
            <a:avLst/>
          </a:prstGeom>
          <a:noFill/>
          <a:ln>
            <a:noFill/>
          </a:ln>
          <a:extLst/>
        </p:spPr>
        <p:txBody>
          <a:bodyPr lIns="0" r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650A691E-A317-4474-8533-CE4379EE7CC1}" type="slidenum">
              <a:rPr lang="en-US" b="1" smtClean="0">
                <a:solidFill>
                  <a:srgbClr val="0000FF"/>
                </a:solidFill>
                <a:latin typeface="Arial" pitchFamily="34" charset="0"/>
                <a:cs typeface="Arial" pitchFamily="34" charset="0"/>
              </a:rPr>
              <a:pPr algn="r" eaLnBrk="1" hangingPunct="1">
                <a:defRPr/>
              </a:pPr>
              <a:t>‹#›</a:t>
            </a:fld>
            <a:endParaRPr lang="en-US" b="1" dirty="0" smtClean="0">
              <a:solidFill>
                <a:srgbClr val="0000FF"/>
              </a:solidFill>
              <a:latin typeface="Arial" pitchFamily="34" charset="0"/>
              <a:cs typeface="Arial" pitchFamily="34" charset="0"/>
            </a:endParaRPr>
          </a:p>
        </p:txBody>
      </p:sp>
      <p:sp>
        <p:nvSpPr>
          <p:cNvPr id="2" name="Title 1"/>
          <p:cNvSpPr>
            <a:spLocks noGrp="1"/>
          </p:cNvSpPr>
          <p:nvPr>
            <p:ph type="title"/>
          </p:nvPr>
        </p:nvSpPr>
        <p:spPr/>
        <p:txBody>
          <a:bodyPr>
            <a:sp3d prstMaterial="softEdge"/>
          </a:bodyPr>
          <a:lstStyle>
            <a:lvl1pPr>
              <a:defRPr sz="4800">
                <a:solidFill>
                  <a:srgbClr val="990033"/>
                </a:solidFill>
                <a:effectLst/>
                <a:latin typeface="Corbe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8229600" cy="639762"/>
          </a:xfrm>
          <a:solidFill>
            <a:schemeClr val="accent1">
              <a:lumMod val="40000"/>
              <a:lumOff val="60000"/>
            </a:schemeClr>
          </a:solidFill>
          <a:ln>
            <a:solidFill>
              <a:schemeClr val="accent1">
                <a:lumMod val="50000"/>
              </a:schemeClr>
            </a:solidFill>
          </a:ln>
          <a:effectLst>
            <a:glow rad="101600">
              <a:schemeClr val="accent1">
                <a:satMod val="175000"/>
                <a:alpha val="40000"/>
              </a:schemeClr>
            </a:glow>
            <a:outerShdw blurRad="190500" dist="228600" dir="2700000" algn="ctr">
              <a:srgbClr val="000000">
                <a:alpha val="30000"/>
              </a:srgbClr>
            </a:outerShdw>
            <a:reflection blurRad="6350" stA="52000" endA="300" endPos="35000" dir="5400000" sy="-100000" algn="bl" rotWithShape="0"/>
          </a:effectLst>
          <a:scene3d>
            <a:camera prst="orthographicFront"/>
            <a:lightRig rig="glow" dir="tl">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nchor="ctr"/>
          <a:lstStyle>
            <a:lvl1pPr marL="0" indent="0">
              <a:buNone/>
              <a:defRPr kumimoji="0" lang="en-US" sz="24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buClr>
                <a:schemeClr val="accent6">
                  <a:lumMod val="50000"/>
                </a:schemeClr>
              </a:buClr>
              <a:buSzPct val="80000"/>
              <a:buFont typeface="Wingdings 2" pitchFamily="18" charset="2"/>
              <a:buChar char=""/>
              <a:defRPr sz="2400">
                <a:solidFill>
                  <a:schemeClr val="bg1"/>
                </a:solidFill>
                <a:latin typeface="Arial" pitchFamily="34" charset="0"/>
                <a:cs typeface="Arial" pitchFamily="34" charset="0"/>
              </a:defRPr>
            </a:lvl1pPr>
            <a:lvl2pPr>
              <a:defRPr sz="2000">
                <a:latin typeface="Georgia" pitchFamily="18" charset="0"/>
                <a:cs typeface="Arial" pitchFamily="34" charset="0"/>
              </a:defRPr>
            </a:lvl2pPr>
            <a:lvl3pPr>
              <a:defRPr sz="1800">
                <a:latin typeface="Georgia" pitchFamily="18" charset="0"/>
                <a:cs typeface="Arial" pitchFamily="34" charset="0"/>
              </a:defRPr>
            </a:lvl3pPr>
            <a:lvl4pPr>
              <a:defRPr sz="1600">
                <a:latin typeface="Georgia" pitchFamily="18" charset="0"/>
                <a:cs typeface="Arial" pitchFamily="34" charset="0"/>
              </a:defRPr>
            </a:lvl4pPr>
            <a:lvl5pPr>
              <a:defRPr sz="1600">
                <a:latin typeface="Georgia" pitchFamily="18"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174875"/>
            <a:ext cx="4041775" cy="3951288"/>
          </a:xfrm>
        </p:spPr>
        <p:txBody>
          <a:bodyPr/>
          <a:lstStyle>
            <a:lvl1pPr marL="547688" indent="-411163">
              <a:buClr>
                <a:schemeClr val="accent6">
                  <a:lumMod val="75000"/>
                </a:schemeClr>
              </a:buClr>
              <a:buSzPct val="80000"/>
              <a:defRPr lang="en-US" sz="2400" kern="1200" dirty="0" smtClean="0">
                <a:solidFill>
                  <a:schemeClr val="bg1"/>
                </a:solidFill>
                <a:latin typeface="Arial" pitchFamily="34" charset="0"/>
                <a:ea typeface="ＭＳ Ｐゴシック" pitchFamily="-112" charset="-128"/>
                <a:cs typeface="Arial" pitchFamily="34" charset="0"/>
              </a:defRPr>
            </a:lvl1pPr>
            <a:lvl2pPr>
              <a:defRPr sz="2000">
                <a:latin typeface="Georgia" pitchFamily="18" charset="0"/>
              </a:defRPr>
            </a:lvl2pPr>
            <a:lvl3pPr>
              <a:defRPr sz="1800">
                <a:latin typeface="Georgia" pitchFamily="18" charset="0"/>
              </a:defRPr>
            </a:lvl3pPr>
            <a:lvl4pPr>
              <a:defRPr sz="1600">
                <a:latin typeface="Georgia" pitchFamily="18" charset="0"/>
              </a:defRPr>
            </a:lvl4pPr>
            <a:lvl5pPr>
              <a:defRPr sz="1600">
                <a:latin typeface="Georgia" pitchFamily="18"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4"/>
          <p:cNvSpPr>
            <a:spLocks noGrp="1"/>
          </p:cNvSpPr>
          <p:nvPr>
            <p:ph type="ftr" sz="quarter" idx="10"/>
          </p:nvPr>
        </p:nvSpPr>
        <p:spPr>
          <a:xfrm>
            <a:off x="914400" y="6416675"/>
            <a:ext cx="6934200" cy="365125"/>
          </a:xfrm>
        </p:spPr>
        <p:txBody>
          <a:bodyPr/>
          <a:lstStyle>
            <a:lvl1pPr>
              <a:defRPr sz="1800" b="1" dirty="0">
                <a:solidFill>
                  <a:srgbClr val="0000FF"/>
                </a:solidFill>
                <a:latin typeface="Arial" pitchFamily="34" charset="0"/>
                <a:cs typeface="Arial" pitchFamily="34" charset="0"/>
              </a:defRPr>
            </a:lvl1pPr>
          </a:lstStyle>
          <a:p>
            <a:pPr>
              <a:defRPr/>
            </a:pP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Slide Number Placeholder 5"/>
          <p:cNvSpPr txBox="1">
            <a:spLocks/>
          </p:cNvSpPr>
          <p:nvPr userDrawn="1"/>
        </p:nvSpPr>
        <p:spPr bwMode="auto">
          <a:xfrm>
            <a:off x="8196263" y="6472238"/>
            <a:ext cx="381000" cy="212725"/>
          </a:xfrm>
          <a:prstGeom prst="rect">
            <a:avLst/>
          </a:prstGeom>
          <a:noFill/>
          <a:ln>
            <a:noFill/>
          </a:ln>
          <a:extLst/>
        </p:spPr>
        <p:txBody>
          <a:bodyPr lIns="0" r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7873E83D-7C41-4F24-948E-9DAC92026F92}" type="slidenum">
              <a:rPr lang="en-US" sz="1400" b="1" smtClean="0">
                <a:solidFill>
                  <a:srgbClr val="984807"/>
                </a:solidFill>
                <a:latin typeface="Myriad Web Pro" pitchFamily="34" charset="0"/>
              </a:rPr>
              <a:pPr algn="r" eaLnBrk="1" hangingPunct="1">
                <a:defRPr/>
              </a:pPr>
              <a:t>‹#›</a:t>
            </a:fld>
            <a:endParaRPr lang="en-US" sz="1400" b="1" dirty="0" smtClean="0">
              <a:solidFill>
                <a:srgbClr val="984807"/>
              </a:solidFill>
              <a:latin typeface="Myriad Web Pro" pitchFamily="34" charset="0"/>
            </a:endParaRPr>
          </a:p>
        </p:txBody>
      </p:sp>
      <p:sp>
        <p:nvSpPr>
          <p:cNvPr id="4" name="Slide Number Placeholder 5"/>
          <p:cNvSpPr txBox="1">
            <a:spLocks/>
          </p:cNvSpPr>
          <p:nvPr userDrawn="1"/>
        </p:nvSpPr>
        <p:spPr bwMode="auto">
          <a:xfrm>
            <a:off x="8126413" y="6472238"/>
            <a:ext cx="381000" cy="212725"/>
          </a:xfrm>
          <a:prstGeom prst="rect">
            <a:avLst/>
          </a:prstGeom>
          <a:noFill/>
          <a:ln>
            <a:noFill/>
          </a:ln>
          <a:extLst/>
        </p:spPr>
        <p:txBody>
          <a:bodyPr lIns="0" r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b="1" dirty="0" smtClean="0">
              <a:solidFill>
                <a:srgbClr val="0000FF"/>
              </a:solidFill>
              <a:latin typeface="Arial" pitchFamily="34" charset="0"/>
              <a:cs typeface="Arial" pitchFamily="34" charset="0"/>
            </a:endParaRPr>
          </a:p>
        </p:txBody>
      </p:sp>
      <p:sp>
        <p:nvSpPr>
          <p:cNvPr id="6" name="Title 1"/>
          <p:cNvSpPr>
            <a:spLocks noGrp="1"/>
          </p:cNvSpPr>
          <p:nvPr>
            <p:ph type="title"/>
          </p:nvPr>
        </p:nvSpPr>
        <p:spPr>
          <a:xfrm>
            <a:off x="457200" y="274638"/>
            <a:ext cx="8229600" cy="1143000"/>
          </a:xfrm>
        </p:spPr>
        <p:txBody>
          <a:bodyPr>
            <a:noAutofit/>
            <a:sp3d prstMaterial="softEdge"/>
          </a:bodyPr>
          <a:lstStyle>
            <a:lvl1pPr algn="ctr" rtl="0" eaLnBrk="1" latinLnBrk="0" hangingPunct="1">
              <a:spcBef>
                <a:spcPct val="0"/>
              </a:spcBef>
              <a:buNone/>
              <a:defRPr kumimoji="0" lang="en-US" sz="4800" b="1" kern="1200" cap="none" baseline="0" dirty="0" smtClean="0">
                <a:ln w="6350">
                  <a:noFill/>
                </a:ln>
                <a:solidFill>
                  <a:srgbClr val="990033"/>
                </a:solidFill>
                <a:effectLst/>
                <a:latin typeface="Corbel" pitchFamily="34" charset="0"/>
                <a:ea typeface="+mj-ea"/>
                <a:cs typeface="+mj-cs"/>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914400" y="6416675"/>
            <a:ext cx="6934200" cy="365125"/>
          </a:xfrm>
        </p:spPr>
        <p:txBody>
          <a:bodyPr/>
          <a:lstStyle>
            <a:lvl1pPr>
              <a:defRPr sz="1800" b="1" dirty="0">
                <a:solidFill>
                  <a:srgbClr val="0000FF"/>
                </a:solidFill>
                <a:latin typeface="Arial" pitchFamily="34" charset="0"/>
                <a:cs typeface="Arial" pitchFamily="34" charset="0"/>
              </a:defRPr>
            </a:lvl1pPr>
          </a:lstStyle>
          <a:p>
            <a:pPr>
              <a:defRPr/>
            </a:pP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5"/>
          <p:cNvSpPr txBox="1">
            <a:spLocks/>
          </p:cNvSpPr>
          <p:nvPr userDrawn="1"/>
        </p:nvSpPr>
        <p:spPr bwMode="auto">
          <a:xfrm>
            <a:off x="8170863" y="6488113"/>
            <a:ext cx="381000" cy="212725"/>
          </a:xfrm>
          <a:prstGeom prst="rect">
            <a:avLst/>
          </a:prstGeom>
          <a:noFill/>
          <a:ln>
            <a:noFill/>
          </a:ln>
          <a:extLst/>
        </p:spPr>
        <p:txBody>
          <a:bodyPr lIns="0" r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662421BF-779D-4B76-9DDB-67980720EA05}" type="slidenum">
              <a:rPr lang="en-US" b="1" smtClean="0">
                <a:solidFill>
                  <a:srgbClr val="0000FF"/>
                </a:solidFill>
                <a:latin typeface="Arial" pitchFamily="34" charset="0"/>
                <a:cs typeface="Arial" pitchFamily="34" charset="0"/>
              </a:rPr>
              <a:pPr algn="r" eaLnBrk="1" hangingPunct="1">
                <a:defRPr/>
              </a:pPr>
              <a:t>‹#›</a:t>
            </a:fld>
            <a:endParaRPr lang="en-US" b="1" dirty="0" smtClean="0">
              <a:solidFill>
                <a:srgbClr val="0000FF"/>
              </a:solidFill>
              <a:latin typeface="Arial" pitchFamily="34" charset="0"/>
              <a:cs typeface="Arial" pitchFamily="34" charset="0"/>
            </a:endParaRPr>
          </a:p>
        </p:txBody>
      </p:sp>
      <p:sp>
        <p:nvSpPr>
          <p:cNvPr id="3" name="Content Placeholder 2"/>
          <p:cNvSpPr>
            <a:spLocks noGrp="1"/>
          </p:cNvSpPr>
          <p:nvPr>
            <p:ph sz="half" idx="1"/>
          </p:nvPr>
        </p:nvSpPr>
        <p:spPr>
          <a:xfrm>
            <a:off x="457200" y="1600200"/>
            <a:ext cx="4038600" cy="4525963"/>
          </a:xfrm>
        </p:spPr>
        <p:txBody>
          <a:bodyPr/>
          <a:lstStyle>
            <a:lvl1pPr marL="547688" indent="-411163">
              <a:defRPr lang="en-US" sz="2400" kern="1200" dirty="0" smtClean="0">
                <a:solidFill>
                  <a:schemeClr val="bg1"/>
                </a:solidFill>
                <a:latin typeface="Arial" pitchFamily="34" charset="0"/>
                <a:ea typeface="ＭＳ Ｐゴシック" pitchFamily="-112" charset="-128"/>
                <a:cs typeface="Arial" pitchFamily="34" charset="0"/>
              </a:defRPr>
            </a:lvl1pPr>
            <a:lvl2pPr>
              <a:defRPr sz="2400">
                <a:latin typeface="Georgia" pitchFamily="18" charset="0"/>
              </a:defRPr>
            </a:lvl2pPr>
            <a:lvl3pPr>
              <a:defRPr sz="2000">
                <a:latin typeface="Georgia" pitchFamily="18" charset="0"/>
              </a:defRPr>
            </a:lvl3pPr>
            <a:lvl4pPr>
              <a:defRPr sz="1800">
                <a:latin typeface="Georgia" pitchFamily="18" charset="0"/>
              </a:defRPr>
            </a:lvl4pPr>
            <a:lvl5pPr>
              <a:defRPr sz="1800">
                <a:latin typeface="Georg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547688" indent="-411163">
              <a:defRPr lang="en-US" sz="2400" kern="1200" dirty="0" smtClean="0">
                <a:solidFill>
                  <a:schemeClr val="bg1"/>
                </a:solidFill>
                <a:latin typeface="Arial" pitchFamily="34" charset="0"/>
                <a:ea typeface="ＭＳ Ｐゴシック" pitchFamily="-112" charset="-128"/>
                <a:cs typeface="Arial" pitchFamily="34" charset="0"/>
              </a:defRPr>
            </a:lvl1pPr>
            <a:lvl2pPr>
              <a:defRPr sz="2400">
                <a:latin typeface="Georgia" pitchFamily="18" charset="0"/>
              </a:defRPr>
            </a:lvl2pPr>
            <a:lvl3pPr>
              <a:defRPr sz="2000">
                <a:latin typeface="Georgia" pitchFamily="18" charset="0"/>
              </a:defRPr>
            </a:lvl3pPr>
            <a:lvl4pPr>
              <a:defRPr sz="1800">
                <a:latin typeface="Georgia" pitchFamily="18" charset="0"/>
              </a:defRPr>
            </a:lvl4pPr>
            <a:lvl5pPr>
              <a:defRPr sz="1800">
                <a:latin typeface="Georg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457200" y="274638"/>
            <a:ext cx="8229600" cy="1143000"/>
          </a:xfrm>
        </p:spPr>
        <p:txBody>
          <a:bodyPr>
            <a:sp3d prstMaterial="softEdge"/>
          </a:bodyPr>
          <a:lstStyle>
            <a:lvl1pPr algn="ctr" rtl="0" eaLnBrk="1" latinLnBrk="0" hangingPunct="1">
              <a:spcBef>
                <a:spcPct val="0"/>
              </a:spcBef>
              <a:buNone/>
              <a:defRPr kumimoji="0" lang="en-US" sz="4800" b="1" kern="1200" cap="none" baseline="0" dirty="0" smtClean="0">
                <a:ln w="6350">
                  <a:noFill/>
                </a:ln>
                <a:solidFill>
                  <a:srgbClr val="990033"/>
                </a:solidFill>
                <a:effectLst/>
                <a:latin typeface="Corbel" pitchFamily="34" charset="0"/>
                <a:ea typeface="+mj-ea"/>
                <a:cs typeface="+mj-cs"/>
              </a:defRPr>
            </a:lvl1pPr>
          </a:lstStyle>
          <a:p>
            <a:r>
              <a:rPr lang="en-US" dirty="0" smtClean="0"/>
              <a:t>Click to edit Master title style</a:t>
            </a:r>
            <a:endParaRPr lang="en-US" dirty="0"/>
          </a:p>
        </p:txBody>
      </p:sp>
      <p:sp>
        <p:nvSpPr>
          <p:cNvPr id="6" name="Footer Placeholder 4"/>
          <p:cNvSpPr>
            <a:spLocks noGrp="1"/>
          </p:cNvSpPr>
          <p:nvPr>
            <p:ph type="ftr" sz="quarter" idx="10"/>
          </p:nvPr>
        </p:nvSpPr>
        <p:spPr>
          <a:xfrm>
            <a:off x="914400" y="6416675"/>
            <a:ext cx="6934200" cy="365125"/>
          </a:xfrm>
        </p:spPr>
        <p:txBody>
          <a:bodyPr/>
          <a:lstStyle>
            <a:lvl1pPr>
              <a:defRPr sz="1800" b="1" dirty="0">
                <a:solidFill>
                  <a:srgbClr val="0000FF"/>
                </a:solidFill>
                <a:latin typeface="Arial" pitchFamily="34" charset="0"/>
                <a:cs typeface="Arial" pitchFamily="34" charset="0"/>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r>
              <a:rPr lang="en-US" dirty="0" smtClean="0"/>
              <a:t>3/5/2009</a:t>
            </a: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448330AE-9EFD-4108-A39E-294FF6F7F02B}" type="slidenum">
              <a:rPr lang="en-US" smtClean="0"/>
              <a:pPr>
                <a:defRPr/>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r>
              <a:rPr lang="en-US" dirty="0" smtClean="0"/>
              <a:t>3/5/2009</a:t>
            </a: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448330AE-9EFD-4108-A39E-294FF6F7F02B}" type="slidenum">
              <a:rPr lang="en-US" smtClean="0"/>
              <a:pPr>
                <a:defRPr/>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12/13/2011</a:t>
            </a:fld>
            <a:endParaRPr lang="en-US" dirty="0"/>
          </a:p>
        </p:txBody>
      </p:sp>
      <p:sp>
        <p:nvSpPr>
          <p:cNvPr id="6" name="Footer Placeholder 5"/>
          <p:cNvSpPr>
            <a:spLocks noGrp="1"/>
          </p:cNvSpPr>
          <p:nvPr>
            <p:ph type="ftr" sz="quarter" idx="11"/>
          </p:nvPr>
        </p:nvSpPr>
        <p:spPr/>
        <p:txBody>
          <a:bodyPr/>
          <a:lstStyle>
            <a:extLst/>
          </a:lstStyle>
          <a:p>
            <a:pPr>
              <a:defRPr/>
            </a:pPr>
            <a:endParaRPr lang="en-US" dirty="0"/>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
        <p:nvSpPr>
          <p:cNvPr id="9" name="Slide Number Placeholder 5"/>
          <p:cNvSpPr txBox="1">
            <a:spLocks/>
          </p:cNvSpPr>
          <p:nvPr userDrawn="1"/>
        </p:nvSpPr>
        <p:spPr bwMode="auto">
          <a:xfrm>
            <a:off x="8170863" y="6488113"/>
            <a:ext cx="381000" cy="212725"/>
          </a:xfrm>
          <a:prstGeom prst="rect">
            <a:avLst/>
          </a:prstGeom>
          <a:noFill/>
          <a:ln>
            <a:noFill/>
          </a:ln>
          <a:extLst/>
        </p:spPr>
        <p:txBody>
          <a:bodyPr lIns="0" r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662421BF-779D-4B76-9DDB-67980720EA05}" type="slidenum">
              <a:rPr lang="en-US" b="1" smtClean="0">
                <a:solidFill>
                  <a:srgbClr val="0000FF"/>
                </a:solidFill>
                <a:latin typeface="Arial" pitchFamily="34" charset="0"/>
                <a:cs typeface="Arial" pitchFamily="34" charset="0"/>
              </a:rPr>
              <a:pPr algn="r" eaLnBrk="1" hangingPunct="1">
                <a:defRPr/>
              </a:pPr>
              <a:t>‹#›</a:t>
            </a:fld>
            <a:endParaRPr lang="en-US" b="1" dirty="0" smtClean="0">
              <a:solidFill>
                <a:srgbClr val="0000FF"/>
              </a:solidFill>
              <a:latin typeface="Arial" pitchFamily="34" charset="0"/>
              <a:cs typeface="Arial"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r>
              <a:rPr lang="en-US" dirty="0" smtClean="0"/>
              <a:t>3/5/2009</a:t>
            </a:r>
            <a:endParaRPr lang="en-US" dirty="0"/>
          </a:p>
        </p:txBody>
      </p:sp>
      <p:sp>
        <p:nvSpPr>
          <p:cNvPr id="8" name="Footer Placeholder 7"/>
          <p:cNvSpPr>
            <a:spLocks noGrp="1"/>
          </p:cNvSpPr>
          <p:nvPr>
            <p:ph type="ftr" sz="quarter" idx="11"/>
          </p:nvPr>
        </p:nvSpPr>
        <p:spPr/>
        <p:txBody>
          <a:bodyPr/>
          <a:lstStyle>
            <a:extLst/>
          </a:lstStyle>
          <a:p>
            <a:pPr>
              <a:defRPr/>
            </a:pPr>
            <a:endParaRPr lang="en-US" dirty="0"/>
          </a:p>
        </p:txBody>
      </p:sp>
      <p:sp>
        <p:nvSpPr>
          <p:cNvPr id="9" name="Slide Number Placeholder 8"/>
          <p:cNvSpPr>
            <a:spLocks noGrp="1"/>
          </p:cNvSpPr>
          <p:nvPr>
            <p:ph type="sldNum" sz="quarter" idx="12"/>
          </p:nvPr>
        </p:nvSpPr>
        <p:spPr/>
        <p:txBody>
          <a:bodyPr/>
          <a:lstStyle>
            <a:extLst/>
          </a:lstStyle>
          <a:p>
            <a:pPr>
              <a:defRPr/>
            </a:pPr>
            <a:fld id="{448330AE-9EFD-4108-A39E-294FF6F7F02B}"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44213AF-26F6-41FA-8D85-E2C5388D6E58}" type="datetimeFigureOut">
              <a:rPr lang="en-US" smtClean="0"/>
              <a:pPr/>
              <a:t>12/13/2011</a:t>
            </a:fld>
            <a:endParaRPr lang="en-US" dirty="0"/>
          </a:p>
        </p:txBody>
      </p:sp>
      <p:sp>
        <p:nvSpPr>
          <p:cNvPr id="4" name="Footer Placeholder 3"/>
          <p:cNvSpPr>
            <a:spLocks noGrp="1"/>
          </p:cNvSpPr>
          <p:nvPr>
            <p:ph type="ftr" sz="quarter" idx="11"/>
          </p:nvPr>
        </p:nvSpPr>
        <p:spPr/>
        <p:txBody>
          <a:bodyPr/>
          <a:lstStyle>
            <a:extLst/>
          </a:lstStyle>
          <a:p>
            <a:pPr>
              <a:defRPr/>
            </a:pPr>
            <a:endParaRPr lang="en-US" dirty="0"/>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a:t>‹#›</a:t>
            </a:fld>
            <a:endParaRPr kumimoji="0"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
        <p:nvSpPr>
          <p:cNvPr id="7" name="Slide Number Placeholder 5"/>
          <p:cNvSpPr txBox="1">
            <a:spLocks/>
          </p:cNvSpPr>
          <p:nvPr userDrawn="1"/>
        </p:nvSpPr>
        <p:spPr bwMode="auto">
          <a:xfrm>
            <a:off x="8196263" y="6472238"/>
            <a:ext cx="381000" cy="212725"/>
          </a:xfrm>
          <a:prstGeom prst="rect">
            <a:avLst/>
          </a:prstGeom>
          <a:noFill/>
          <a:ln>
            <a:noFill/>
          </a:ln>
          <a:extLst/>
        </p:spPr>
        <p:txBody>
          <a:bodyPr lIns="0" r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7873E83D-7C41-4F24-948E-9DAC92026F92}" type="slidenum">
              <a:rPr lang="en-US" sz="1400" b="1" smtClean="0">
                <a:solidFill>
                  <a:srgbClr val="984807"/>
                </a:solidFill>
                <a:latin typeface="Myriad Web Pro" pitchFamily="34" charset="0"/>
              </a:rPr>
              <a:pPr algn="r" eaLnBrk="1" hangingPunct="1">
                <a:defRPr/>
              </a:pPr>
              <a:t>‹#›</a:t>
            </a:fld>
            <a:endParaRPr lang="en-US" sz="1400" b="1" dirty="0" smtClean="0">
              <a:solidFill>
                <a:srgbClr val="984807"/>
              </a:solidFill>
              <a:latin typeface="Myriad Web Pro" pitchFamily="34" charset="0"/>
            </a:endParaRPr>
          </a:p>
        </p:txBody>
      </p:sp>
      <p:sp>
        <p:nvSpPr>
          <p:cNvPr id="8" name="Slide Number Placeholder 5"/>
          <p:cNvSpPr txBox="1">
            <a:spLocks/>
          </p:cNvSpPr>
          <p:nvPr userDrawn="1"/>
        </p:nvSpPr>
        <p:spPr bwMode="auto">
          <a:xfrm>
            <a:off x="8126413" y="6472238"/>
            <a:ext cx="381000" cy="212725"/>
          </a:xfrm>
          <a:prstGeom prst="rect">
            <a:avLst/>
          </a:prstGeom>
          <a:noFill/>
          <a:ln>
            <a:noFill/>
          </a:ln>
          <a:extLst/>
        </p:spPr>
        <p:txBody>
          <a:bodyPr lIns="0" r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b="1" dirty="0" smtClean="0">
              <a:solidFill>
                <a:srgbClr val="0000FF"/>
              </a:solidFill>
              <a:latin typeface="Arial" pitchFamily="34" charset="0"/>
              <a:cs typeface="Arial"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r>
              <a:rPr lang="en-US" dirty="0" smtClean="0"/>
              <a:t>3/5/2009</a:t>
            </a:r>
            <a:endParaRPr lang="en-US" dirty="0"/>
          </a:p>
        </p:txBody>
      </p:sp>
      <p:sp>
        <p:nvSpPr>
          <p:cNvPr id="3" name="Footer Placeholder 2"/>
          <p:cNvSpPr>
            <a:spLocks noGrp="1"/>
          </p:cNvSpPr>
          <p:nvPr>
            <p:ph type="ftr" sz="quarter" idx="11"/>
          </p:nvPr>
        </p:nvSpPr>
        <p:spPr/>
        <p:txBody>
          <a:bodyPr/>
          <a:lstStyle>
            <a:extLst/>
          </a:lstStyle>
          <a:p>
            <a:pPr>
              <a:defRPr/>
            </a:pPr>
            <a:endParaRPr lang="en-US" dirty="0"/>
          </a:p>
        </p:txBody>
      </p:sp>
      <p:sp>
        <p:nvSpPr>
          <p:cNvPr id="4" name="Slide Number Placeholder 3"/>
          <p:cNvSpPr>
            <a:spLocks noGrp="1"/>
          </p:cNvSpPr>
          <p:nvPr>
            <p:ph type="sldNum" sz="quarter" idx="12"/>
          </p:nvPr>
        </p:nvSpPr>
        <p:spPr/>
        <p:txBody>
          <a:bodyPr/>
          <a:lstStyle>
            <a:extLst/>
          </a:lstStyle>
          <a:p>
            <a:pPr>
              <a:defRPr/>
            </a:pPr>
            <a:fld id="{B698DDAC-0B8D-46E7-9E67-BFBBF92E4E5D}"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r>
              <a:rPr lang="en-US" dirty="0" smtClean="0"/>
              <a:t>3/5/2009</a:t>
            </a:r>
            <a:endParaRPr lang="en-US" dirty="0"/>
          </a:p>
        </p:txBody>
      </p:sp>
      <p:sp>
        <p:nvSpPr>
          <p:cNvPr id="6" name="Footer Placeholder 5"/>
          <p:cNvSpPr>
            <a:spLocks noGrp="1"/>
          </p:cNvSpPr>
          <p:nvPr>
            <p:ph type="ftr" sz="quarter" idx="11"/>
          </p:nvPr>
        </p:nvSpPr>
        <p:spPr/>
        <p:txBody>
          <a:bodyPr/>
          <a:lstStyle>
            <a:extLst/>
          </a:lstStyle>
          <a:p>
            <a:pPr>
              <a:defRPr/>
            </a:pPr>
            <a:endParaRPr lang="en-US" dirty="0"/>
          </a:p>
        </p:txBody>
      </p:sp>
      <p:sp>
        <p:nvSpPr>
          <p:cNvPr id="7" name="Slide Number Placeholder 6"/>
          <p:cNvSpPr>
            <a:spLocks noGrp="1"/>
          </p:cNvSpPr>
          <p:nvPr>
            <p:ph type="sldNum" sz="quarter" idx="12"/>
          </p:nvPr>
        </p:nvSpPr>
        <p:spPr/>
        <p:txBody>
          <a:bodyPr/>
          <a:lstStyle>
            <a:extLst/>
          </a:lstStyle>
          <a:p>
            <a:pPr>
              <a:defRPr/>
            </a:pPr>
            <a:fld id="{4B5FFCCD-7B01-46FF-AF74-35B6D2073D80}"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r>
              <a:rPr lang="en-US" dirty="0" smtClean="0"/>
              <a:t>3/5/2009</a:t>
            </a:r>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0F8C90AD-5BCA-4443-9CCA-E0FA125CC523}" type="slidenum">
              <a:rPr lang="en-US" smtClean="0"/>
              <a:pPr>
                <a:defRPr/>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9"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r>
              <a:rPr lang="en-US" dirty="0" smtClean="0"/>
              <a:t>3/5/2009</a:t>
            </a:r>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448330AE-9EFD-4108-A39E-294FF6F7F02B}"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693" r:id="rId12"/>
    <p:sldLayoutId id="2147483694" r:id="rId13"/>
    <p:sldLayoutId id="2147483695" r:id="rId14"/>
    <p:sldLayoutId id="2147483697" r:id="rId15"/>
    <p:sldLayoutId id="2147483698" r:id="rId16"/>
    <p:sldLayoutId id="2147483699" r:id="rId17"/>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Microsoft_Office_Excel_97-2003_Worksheet1.xls"/></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pumpitup-bodybands.webs.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2.png"/><Relationship Id="rId7" Type="http://schemas.openxmlformats.org/officeDocument/2006/relationships/diagramColors" Target="../diagrams/colors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7" name="Picture 13" descr="NFTE_SmallTagLock_PantoneC.eps"/>
          <p:cNvPicPr>
            <a:picLocks noChangeAspect="1"/>
          </p:cNvPicPr>
          <p:nvPr/>
        </p:nvPicPr>
        <p:blipFill>
          <a:blip r:embed="rId3" cstate="print"/>
          <a:srcRect/>
          <a:stretch>
            <a:fillRect/>
          </a:stretch>
        </p:blipFill>
        <p:spPr bwMode="auto">
          <a:xfrm>
            <a:off x="0" y="6053137"/>
            <a:ext cx="1609725" cy="804863"/>
          </a:xfrm>
          <a:prstGeom prst="rect">
            <a:avLst/>
          </a:prstGeom>
          <a:noFill/>
          <a:ln w="9525">
            <a:noFill/>
            <a:miter lim="800000"/>
            <a:headEnd/>
            <a:tailEnd/>
          </a:ln>
        </p:spPr>
      </p:pic>
      <p:pic>
        <p:nvPicPr>
          <p:cNvPr id="6" name="Picture 2" descr="http://familycaregiverblog.com/wp-content/uploads/2011/08/iStock_000015174037XSmall.jpg"/>
          <p:cNvPicPr>
            <a:picLocks noChangeAspect="1" noChangeArrowheads="1"/>
          </p:cNvPicPr>
          <p:nvPr/>
        </p:nvPicPr>
        <p:blipFill>
          <a:blip r:embed="rId4" cstate="print"/>
          <a:srcRect l="46115" b="33555"/>
          <a:stretch>
            <a:fillRect/>
          </a:stretch>
        </p:blipFill>
        <p:spPr bwMode="auto">
          <a:xfrm>
            <a:off x="152400" y="152400"/>
            <a:ext cx="2293618" cy="2133598"/>
          </a:xfrm>
          <a:prstGeom prst="rect">
            <a:avLst/>
          </a:prstGeom>
          <a:noFill/>
        </p:spPr>
      </p:pic>
      <p:pic>
        <p:nvPicPr>
          <p:cNvPr id="54274" name="Picture 2" descr="http://t2.gstatic.com/images?q=tbn:ANd9GcT_0U1SAW5HwAdZdP7BTimr-9ZI1Kp6WSCn2bsk4NVivIXtmakc"/>
          <p:cNvPicPr>
            <a:picLocks noChangeAspect="1" noChangeArrowheads="1"/>
          </p:cNvPicPr>
          <p:nvPr/>
        </p:nvPicPr>
        <p:blipFill>
          <a:blip r:embed="rId5" cstate="print"/>
          <a:srcRect/>
          <a:stretch>
            <a:fillRect/>
          </a:stretch>
        </p:blipFill>
        <p:spPr bwMode="auto">
          <a:xfrm>
            <a:off x="2743200" y="914400"/>
            <a:ext cx="3041274" cy="1752600"/>
          </a:xfrm>
          <a:prstGeom prst="rect">
            <a:avLst/>
          </a:prstGeom>
          <a:noFill/>
        </p:spPr>
      </p:pic>
      <p:pic>
        <p:nvPicPr>
          <p:cNvPr id="54276" name="Picture 4" descr="http://t2.gstatic.com/images?q=tbn:ANd9GcRQBVrFoUxjzSKIPoIkGJP1IDgOTmsqQ1DxbcISIa1at3SiVipf"/>
          <p:cNvPicPr>
            <a:picLocks noChangeAspect="1" noChangeArrowheads="1"/>
          </p:cNvPicPr>
          <p:nvPr/>
        </p:nvPicPr>
        <p:blipFill>
          <a:blip r:embed="rId6" cstate="print"/>
          <a:srcRect/>
          <a:stretch>
            <a:fillRect/>
          </a:stretch>
        </p:blipFill>
        <p:spPr bwMode="auto">
          <a:xfrm>
            <a:off x="2895600" y="3581400"/>
            <a:ext cx="2143125" cy="2133601"/>
          </a:xfrm>
          <a:prstGeom prst="rect">
            <a:avLst/>
          </a:prstGeom>
          <a:noFill/>
        </p:spPr>
      </p:pic>
      <p:sp>
        <p:nvSpPr>
          <p:cNvPr id="54278" name="AutoShape 6" descr="data:image/jpeg;base64,/9j/4AAQSkZJRgABAQAAAQABAAD/2wCEAAkGBhQSERUUExQVFRUWGRoYFxcXGBcYGBoWGhUXGBccGBoXHCYeGhwkHBgcHy8gJCcpLCwsGiAxNTAqNSYrLCkBCQoKDgwOGg8PGikkHyQsLCksLC8sLCwqLCwsLCwsLCwvLCwsKSwpLCwsLCwsLCwsLCwsLCwsKSwpLCwsLCwsLP/AABEIAQAAxQMBIgACEQEDEQH/xAAcAAACAwEBAQEAAAAAAAAAAAAFBgMEBwIAAQj/xABBEAACAQIEAwYEBAUCBgEFAQABAhEAAwQSITEFQVEGEyJhcYEykaGxB0LB8BQjUtHhYoIVJDNykvGiFlNjdMII/8QAGwEAAgMBAQEAAAAAAAAAAAAAAgMBBAUABgf/xAAuEQACAgEEAQMDAgYDAAAAAAAAAQIRAwQSITFBEyJRBWFxgZEUMkKhsfAjUvH/2gAMAwEAAhEDEQA/ANkwNoZBpUV7CA8quWreVYqN6qSGxFrtQgt2mPlWBXOM33uMM5jMYHvWxfiZjGSyY9/SlDs32ft3VzQKiLrkeoWKNi+/ernk+Zpvw+JAXWucfwYd+FUEnWr13gz92YU6A/arEHasTlST4B/BHLMSOv607LjStvblQfsdwzKoldTTTxjhoNvppXMBGY9qcbnaKC2Lcmr/AB+zlukVxgrO1cEgzwThAY1oWB4ABbGlL3ZewNDWhqwW37UKlREjLe0mJNi/bULOY/rTDhuIDKJBpZ7W3M+Otjp/mjdvRduVOFF/s/xlLt1gAdD0p0u2R3cjQxWddhwMzMQBJrSrreD2pbCQhdpu1HckKdzSta48WYt1q720td5dAAmCZPyH3ND7WEyjUVz6OYL4zxOZnSl5XBNE+Mp4jQS0hmghLhkllmqBnmrRTSqjrFAmSfbZq0LsVSFWFSRQTnRxcTGV8qidK9TU2FuZ+k7nHF2FXsOuYAmsu7P4lrt+WYwOVahh76gKJ1ooQvlkzW3hA7tL2fXEWmUjlWYXcM2ABWCQNq2kilfjfAReeCNKicPgPFLuxR7HXBebO29OuJ4YrLpzpO7ZYa3wrDG+JzEhURTBdzy9ANSfKsg4h+IHEcQxBxL2l18FolBEbSpk+5NNcEkqYlyt8n6IwfDsh0q7xJRk1r8uJ20x9hxkxmI01ANxmHXVWJBHrWm9h/xdbF/8vi8ovH/p3FEB/JgNFbpGh8juO1nWir2pUNeMVxw/Ak8q64wk3mPnRXg9xR0oGxiTDnA7JUDTSmW5fLCBppQvAYhSIo5hUUxUJ0Q0JGJ7K3LmK72dANqt8Qt90jZidBrAJjTTYb0+hEUFjGmp9qyLF9o3xSstohrSs0AGGuEkEu0roM0kEk+21G58AxhbIU7ZLhbDNlKEaAOgJnlGoHzpfT8XcSfgVlt9AWMTvBM+uu1C+0CvcuW0uHNrIQaL6MeZ5QIio+H8PcuoHh5xuABoR1+tApccjNvI02u1pfKUCk/0MWLTO+Y9TtoRJru72gNzZQuokF7a6k9TJI9PpS7fxRVFQorZi8KNSpU+KJ1nyn7mqWKbM6XNBnlXBPPUAgjrl566jkdOqzuEO/8AB6yqW3BHiPehsp9Mub77UAx/CigziIJ5bTQrEcHBZTmZJ0BDEn6axy0J5VcwTkLkuOXMmHEEGdp5zUJMiVUcMdKqXW1qcvVW4daQpCzta6S/pUZGlVy1OXuOLeaa9Udt9K9QOTONk7N8Ky60x8Iuk3tTtVPhpHdadKudm8A2YsetNxv3MsZP5BluXQNzFRLiEPMUM4tw52Mg6UExIuWlNW1FMp3Ql/jXiu9xCINRaXblmuan/wCIWsoxnDSMuhBitK4q4u3WL7lvsqgfagHaG3bQgswXNoPkRSN3uodt4sSMfhSRmPtQ+xcKMGBIIIIO2oOkUexOLtrb3zbgDqQeXloKE3EByhRqAJ+tMQtmqYO/3ltLh3dQx9SNfrXm30qv2eX/AJS1O4BHtmMUXsYYHeqzjyXIyVckuAxbKRrTFhe0uUa0vGxG1SphCaGmT7WX+0PaQ3bfdq0JqLsBtQVgL4ddSRIBE7SJrNuGo4F3M+SwDqwcEEToF0Ovp05Uf4yxTOAwQmCSROY7LEnT5UhtxF4NtmzJ8RG+x5k66feo5YNJB7D4YYs97mIsoy202zHTkvID31r1zHWcMbhVu8aEiZ8JdHLxG8afLWoxx6zh0t2rSh/hczIMwJX6sPrypSxC53cpJBIIE6gToD5jajSv8EPgnxeNa4FdnObMdCBlg7wZ202jSrIxAgeMNrMEsY23n77b0JFhhDAbeQNEhxfOIbKCTGYgHdpOoEx+kUb+wv8AIdfFjuQZkqCV00O5Ex/f6VT4NfLlmPIT7tt7b13gChuDKcy5QDMwTpqv75mrWDwoRrsDQtofnp7TS26REuTi6NaiyVYcSa+xArqSQBUutAqAirOI2qsK59cHHKsa9Uot16q7fIJvYwrWny7imPhGMEZToaBYjjaFydIoXju1CIwIOg3mtNaeTW+KJ9ZfySZo80tdoX8LZTlaDBgNB5GDofSh+F7c23X4xQ3ivFw4gHeux+50yZxceRVw1m5inuF7a23twGCA5HYbsg/LIA0oH2z7Om+qnW2V6gwf8054K006mAQRI3AOsT660o9t+C4xHHd32uWW+EsTI6g8jWfkhLHkpMuQalDlCzg+yqBf5niPLlp7VZwnAkVoUaH6fOrJ4VfFoEuJPMf3qtawBw6PeuNmYA5d9DsNyddaiM5N8slY0uEhp4JwVVt/y2Fw7NBmCPywNo51bYsh2rK8DjHRpViG6gwZ9acOCdo79y6BcvM2h0IUzA9PrvVpSXRaj9Olmpwl+4yfxh6UTwV8RQrvmzrmVSpPiJ0y7HcbacuZIHUgxhcbhgpJcKFXMxOy+RbaZ0j1q6tJlcVNR4Zk6nbgyvDKStC120woJS73jpEg5J2gxGoAO/70KfwvhXeXnVl8LIwHkQVYTz5fQ9K1hL1i6mYHwf61KgjyDgSKpWEwgxCm3ctd9bkBFdRMqQVK7TG3PQUiemnDlpkY88W1yZavBbj3iGtuIEEkDl5jevXuG2kugMz+qodfSDvWs3bTN3uIFtbgIyZMwUrIMsB+ZxA0kGlnD4UNqR84rNnJry6NRY0wDiuGW0w1whSPCTLbnTnSMPAYYH7VonavE5rYw9oF7t0hVUak9a6w/wCEV57cPdBuAeFVGgJiQXIk7QOUn5swzjCG6b7f6lHUyipUhN4Tf7y6sk/ECSTqdR8/T1psdapP2YfCXQl229t9IDbHcKQdspJ31rm3xpGMGVPRuvrRzW6muhajJrgkYQa5vP4akYzVa4KmLtcglZ31r4ulea3XJeo3pEEpv16qzCa+0rgg0LE497ROfalni3a5HJ1HSmP8U8cqJA+I7VkWGs5jXpoZXGKgl2U3iUpbmM2F42SfA0UR4dxC73g8ZOu00u2sGoEmivZmyCbr6nKpVR5kEn6CPehntStot6bDLNkWNP8A1DvieJv8OaCoBAGmpI18yBr70EHH8Tfw7OVc27b5G08IeNAT5jrX3E34u5jsW+hQx9hQzHYe6q3BZxL2UeCbedxbfTUkLpPKIPtVn6l9N9XFFYlzEp6TWuOSTn5CmN7YXLttbULlQCALYUjTm3P1pU47x3voRfhG56n+1DbvFbpBUsOhgAE+pqKzbrzX8JLD7p/obsMvqPbAsWzFX8Fj+7cPvHLr5fpQ+o2uydyB5UzBgebIo+PJfnq3pobl34/I8XsZlRWvuEUeKN3usTJhfypJ3PICOtccGx/fs1xh/LtklVbRQxJJu3jtOug5bDaaS799TBJct+YsZJ9Kt28RexGSxbWFnS2uxPNm6nzO3kK9msy/lX6I8fLE3cpPl9sc7vaPvmhHOXWbmzNzItg/9NQN3OsVBiuHK9o3LRGHtgaOSR3rA6aHWN4aMx6V94fwWxZGS44P9YB+KCNCeST+UbxqeVA+0PGf4i80QUtytsbKBtJ8zHLWAByiu1GVYoc9sRigpyqHR1wzj6PbaxiUW6mbMlx8wYMd/wCYpn/ykUQPFlt5cPhQ1645hVUl9TyGv2paw2He7cCmURsqlsog6mDG0yTEERW9/hH2Dt4SwcQ6E3rpOUuoDLa2AA1yliCx11BWvIazFHY8sn568WbUNRJexEX4e/hs1lTfxBDYl9zuLa/0IfuRvttqdDw3DbdoZoGmpY8uuvIVZURSL+LvHTbwqYe20XMS2XTcWlGa4fT4V9GNU9NhWTIl3Ji8j2pyYD7T/iHgcXfGFv2Zw7SqYnMFK3eREjwqf6ifURWVdueAPhMZcVtVcm5bYaBkZiRpyI+EjkR0glgxHZdGtkakweZknzJ0PsBVPxXuF37T+M4N1a0TqVRnVTHMLlJkbeAf01p6/Qy01TTuL4f2fyBodZcqYt8P4mU0Oq9P7UZxYAilSdabXtMyKwG6g/MTWa18GnqUuGiswBFUb1ozU7XIqG5ek0pQaZRJMPgWb4VJ9ATXq2X8MezVs4TM4BZoJ+teplInaYv2s4i1+4WYk0PwNvLyrq/fh4amLhfBjeAMaV6HF7+UVHKuwJeBbQUy8AwHdWV6sST6zp9BVq72SZBO8VPw6wyrlYabUvUwlts2PouWC1FPtrgXyxW93bEwCSk9GmPlJFMuD4aLgVTuYGwInzBFCeNcLJK3F1a2wkdUzAkDrG/zpr4VhZRrpZVt29SWIEkESFnQmCK1NNro/wAPuyNKuL/wZf1b6dPFqtuNWpcoQO2nZ7+GxJSZmCYEDbWB+96C4YLPjOVSYJAmB6U88fW3iGuspZwB4WbcxMaflXy/YUcM9xSRbXMD8SxmBAPP515vWatanJa6PQ4Pp89JgUp9v+32/RFq3wdWSDBU/DdTfXbOJ0H086oYvs4wt50bPlnOoGo10K9REGmTh1o8rNyyd2ERbJnofLkKMYK2ASzgyec/vzpEc0sbpCp4I5OX2ZWB1oknHnS33dsi2pHiyaM3/c259NqJcc7LE3WazGQ6x0PMDyoPc4I6zO4rTx63avZRkTwO/cj6txcjlrjBo0UDfUbnpvVpcNaKhplem3rPU0GYGiHDLQcENqF2HrzPypk82+STQCjRbwwt57fiK2yy5whhsmYZjrqTlmBX66wygKIGkCPSNPpX5MHD1bw5Rrt125V+pMPjlGEtupzAogU7zKgD3rH172yUn4DiWExBbbmddDtPKsU4vxNsXxXEXH1WyTatjkEV2+pgsT/qPStfu8RGHw124xnuke453AKqWy+ukVhnAG8F1idWbU+eUH9TVn6BjvJubspa2TUKDq4aYM676VJwbBWxcuow0vpDjqsMp9NGNV7LuT4IYdToKrYg3FvtdUfCVCzoCBvHlqa9XrdN/E4ZYvL6/K5RlYpuE0xI7YdmTgsTk1NthmtsdyvQx+ZTofY86Ndg+LBwLD6zIXyIkj2In5CtC4lwGzxHDgPpILW7g+K2x39RpBXnHIgEZZwjs/ewuKY3RHdEgQZDMRoVjdYMz/mPI6Oae7HkXNf3R6Keb1IR55QS45w4C40VTThMCSKJC/JLvsPqaqYvjtN2IFNjlwLtE9m0FWIr1IeA4toZPOvVXeOmXoyjQF4o478GNAa1Pspla0uWKRsBgrbiWimfs9jFswoNeg0sVHHSMPLy0PKYaQZih3FrCCw4jUEGamwvEwwkmgPau87IptmAHGeIMpt94qMquDsdopOOeDXygViEzeHfz29IPI+dDWwjKf5rs4GqgkkesbZj1ophX3EiRuPtXsbYzLp0rBmrVn0zam7aBdm7Fm4eep+ulC+HYJbyMo0uKZBmJB/sR9at46z3NjJOrfp/7+lQ9ntHY+Q+4qtXuUWLUnOlJfPBQbHX7LZS7acmMg0dXtraZMt22VPUarP3rvjPDhdSNMw+E/pShewzKYMgjkamUadMzdRp3jfs6G7D8QRxo2ntXN62pHKk7J7eldfxtxdAx99aV6b8Mzpwrlov8S4SrGRoaYuwH4f3mu27160Tg2JDMHCnQHKYnNkzQCR13ob2PwhxLXRd8ShPQhiwiCNRoDTf2SxV3DYy1hc5bDPcRCrnNGeNAd4k0azTgnGyp6KnJuK6Vs1PhuAw2FX+Vbt2gN2AAPu259zSxxX8QrRxK2s0WkYy4UtJI1gKZ6iRsTPou9vsfi7Tm3K9w85SN3UHUGdmGkjSdDzoBwLDTqJI5SAfbXf5iqOaanCxGVx28D9xTttZv22sCFssrIVCkBlIIMyBAINJfD+GJZJRCzW3iMxzQRyzACZHvpRw8CRlDAR1yHUHzQgGPQEedDMTwdx4kYN9D8x+tDodbPS51kvjyvsZ+WHqRphPAcP8aqmYu3woDpPWOv75Gi2M7G30Uu7Wk02Jd298uVQfQn1qX8NcLca/cuOhCW1ADGNbjb5Y5Kgif/yHpV/8QONZLZAOp0r1ur+qSc6wPj5A0uhg47siEjgxuXXe2/hRCMpR2ysTM6HUERMTGtEOL8ABUNmEjSB05H71Q7PY0IIYPqZJChh9NdqY8SVu2mKMCyjTlr0M7T58683LPu1TyvthUoyqPRnXF1yIR0+9JOLxhmmrtEzSVMgzqDoaTsekGtq+LHosYa6Yr1UUvECK9XXEnkNcVu922hI15VxwjE37t0Lbkmmbtdwu2yDUZp0I+tDux+KXCXszCQacpzVbRW2PkscU4jicKALoOu0bVP2b41cxBIYiAZidYH+SKm7Z8ZGPyWrCE6jkSSegG9W+z3YHGWbFxu6ZW0MGA5A/pU6nrFDk1M1H3FzQYsb1EL6s6xtkhu8QeIbjqOY/Wr9i8HUMNiJpRGIv3Lndgtm1kGViN5HKKYBa7hBroAM3meo8zWfCdtuuD3ial0Ce0d4Fwv8AT+td9mrXxn0H3oTibpZyTuaYuF4c27PQnUkjb2pEPdksmKuRJijl0nl+tUMTYF1ddTGh5/vyr4L5nWWHU7+9dYziAVdFnoBTdya5CnXkXMZhih5GqbUUuXrd1jnBtt1Go9x+tVcRhSp3BHIjY0roxs2Pc7j0X+yePNu6VB0cfUaj9aPYrHmzdtXyDCYi3dJkahSNI30ApW4SwW/bJ2zCfcx+tM/aexFsHTSRHmRp8taTJpZPyihiW3O4P+qLX7G59peBpi8KYCvs6RqCI5eqnT2pAwfDlQkAadPP3ov+CHak3sJ/DXD47BItzu1mRH/iTl9MtXu0fDRaxaEaJcIPkCTDfKZ96q6jCoLdHryYeaDi6YX7LcOVsOc4DKzEhSJAjQnXY/2ofxvsaZDWW0J+FjMeh3j3+dWODcUKtcDaLbnMeW5+tUeLdpHa33kG2hbKmbRnESWE6xXY8UcseUHixb0FHxFvB4fICNNSeZbmTWVcSx7YzEEk+BT8/IeZon/C4jiN7urbBVUTcdj4VmYnqTG32iiPEuyBwoVYVlI0O8nnqedWMs/Tjth3/gLLPYtsQXh8PlOw9DK/3FF8Ji8hkGdIg66HcenrpQ4BkAjbYqdR/j2qe0VO/gPXdfny96zov5M9oq4vgq3r4ZlEMPaQAD+nzqj2p7BLchbYAPWmXC2yWyxqNRVnifGVw6lnGwrVwzk0qNLT7Xj5Mpb8K3G7n6V8py7N4vEcQN26PCgYKgjkJk18q1WQm8XwZRjcRcvayQOQqgLdwGPFNaFb4EF2ANfRwEHkKVPXK/aVEuB37EcJtcJwyviTOIvfEYnJ4ZFsHl1J5+1CV7bFf4l7xfvXeLNrkE1g+h8qucR40bltFgHwhXV10MKArBgdwdNtQBSZc4QzXpUZU5DkBQRlHLL3SNPHkjCowVt+CXANFx2ILO8NcuH8rch6fvlQviXEX7yHG3Ll7UziwEUhffzJ5mhTX8pKsAyeYkD58qfLG1GrPYYcbhCo9/7YK4dirKnO+pnQTt55SNfnTIl4MpIMjefKKHDCYa5oUAJ6T9NapcWV8N/0ye7bQjcfs1MLgvlEOUsabmfVufENdNhUT3lJ5yo5ddKgtYkEGdJ6UQu4ZbduFXMx0Jny+3lSFyhjlu6Fm7vU2HxmXQgMOYNfMRagkHcUW4bwA5RdcgLExBJjzrktxlQhP1KiDu5Wc6HYglT8UDUwYg0xdrL+bIq8wW9jsflVHG4hApVVKlt3KBZHQRyNEOF8EuYl7aAFiVRdOcKABPQQSTQShukq8DP4WPqqd9J2e7BXryY2w9gMRbIXKqli6to6wN5BJPSAeQrdeJYA4sNqoKEgCfEGHIj8s6fMV32S7JWsFaCqAXI8bxv5Dov33NF0VQWIAk6t5mIn5AfKl58UZpbnwjzmtzQzT9i4XF/P++BMfAZrpNy015YLLa/KbjZZL7DQkiW0FAO2ZdGNxmD34W2EQfyrOeQMk6tcK6AeTGAIrRLOITvWTOGcagc1Bgwf08vSp34PaLKTbTwv3i+EaORq3/drvVbT5HXHJVjNxVArsZ2aGEwwU63Lhz3CdTm5An/SNPWTzq5xrhfe2iq6MNV9R/fai2Wo2YzsI6zz9KbPG+2Lfu7MyNiQQwgj320P78qq91GxBFOvHOAHM11IEgkwNQY1PmKT7uHY/wBJbqI19jzqq1tdMqSjRc7N2v8AmbYkZfFK7/kb4emvLb3o/wAR7NpeJzbbQaWuD4ruHa5cgBVgctT/AI+9Q8R7YPctsbR15VvaBKGHc/LCxqcvbEfuzXZ6zh7WS2BEzHnzr1YtwntHxRc4fMRIyyOWvSvtOco3wWVGVchNkEV1YioWc1yZArzKdglt1FVsXbiNCB11iek7TUvCrDXbqJ/UYJ6DmflTvjuM2rdoowGQCMpAiPTnVrTUpbmaGgmseT1GrozW7iMvKfSJ+R3qkWRz4Ynmh0Mc9DU/aC73f8y2AbTH4CdR/wBp6eR2pevcVtP+YA9H39jP2NanqWuP2PWYdZhmrUqf3DScMSJWR1E1Fj8VaUd27CeY3360JTj9y1yDr1Jk/Mb+9RLibN4kuxVzvI09iP1qN6r2oOWeLe26f3JrnCYE2zmHTf5RvV9MOwUFjHRTvPpyqhawtxNbLhh/pIP0q02NxEQbYJ5SPtrS40ndMZGSS6BOHw/f4gLrBJLHy3pyuouUDYD7Db9+VCOAcNNoM76M2g5wOe370ou93TafPQD3qxijSE4oNJt+QVxV5QgoY5SdZHONTArYvw87IjB2Fa6c15l16Ip1yL6czzPkBWM8VxSKCSyA8pBbX19a1/s52/tYu0kHLcZQSh6lQTHWglim25JPgyPqmoVLHGS575GnHcUC0s43tpbsPLk5dQQsT7TVHtBjLmRntgtv4h8M+bHQfOsT7Qdp7jOdcx6ggr7EaUmWNyVUYj2xVG8cL7VYC7czC/YDHWbg7q7M8iwUT5imzhGO7xTMeEkAgghgIhhHIzX4+/jnbcxRLhHbLFYS3dt4e81pbsZsu+kwVO6nWJWDFJxaR45WmKceLs/T/aXt5gsAD/EXlD//AG18Vw/7F1HqYFZ5xP8A/wBD2S4XD4V3kgZrrqnPoob7isHe6zEkkkkySTJJ6nqaJ8E4WztnykgbaHU/4rRWFTdMRyaP2k/F3iF1ctprNkc8qyxHTM7N9AKAp+KuJXS7as3J1lQU+0r8hQu5hspl1P8A4/4JoZi8M11gEVjMAAKfTpVjJpdO1ykL58mn27j461bKqUDAMVzTEj0H250x8F4EtlRmHzqbsThVtWVDRoAB7CrXE+Irn5VmY9sFS6LOOoFjEOmkJNfa+YbiIC6xXqtqaoFp2JTp511dtzbkVGj13jbUWy0wACTyEQa81FKTSRFHPZLjuXNdYKFDQDzyaoT5aiq3aTjFu4C2cMP9DA/ODpWf8I4yLVzLdNzuhMFJJEnydDlMagMKh7Q2bQPeWbocXCdFBUKOnjdrk+vzNenngwuMUk00q/8AQcWScLXhh/BWTiruXUIurHovQeZ/e1EuK/h/ZumbZa03l4lPsT9jXPYLBuMMzvP8xgVH+kCJ9zNMy3tYFYeXLKGSovoa57uxMw/4bqJz33/2qF+5NXrv4fWmUZHuIQN/ik9SD+kU1ECNanwyCN6B6jK32QpNdMTLfYa0FAL3Mw3YFQCfQgx86g41wIYXDvdR3JUCAYjVgNYE86eLqAamqHFMBbxNp7TyAw0I3BBkH2NRjzS3JzfFliGqzQ/lkzMuH8TxN9wlshSSADA3JgamTWt4X8NWtWwWxCPd3ZnDvrzAlgAPQVlWBwVzBYsI8aQ6kHRsrSCPkdDT7xHts0mDt051s+vKErgM9WWaP/JJv9Re/EDhb2wO8ZWMaG2ZH+4EBhzOk0rYXjN/IiZnK2yFUxqszChozAbws8jHOjHF+NG4S9zUdAY57A8q47X8Me9jv5Vvx3jIAIljAMxynU+dWoaic+X+CjkhGLpDv2O43YazatNglv4pSULXl7yAD4I74kJoQICxpUPbzsRcvsjzatE6MqLCxGkZVAJmeQ9aI/hPiVbFOGAJv2UvKTqcwMXNTr8Rb/wp87ScPDWz6fWq+pg4ZKTf2/UPFFShfkxnCfh7YUfzHd256hR8hJ+tH8LwDD21hbNseqhj82k1cUAiQK6msSeXJJ1JsDkrrg7amUt21PVUUH5gVpvCcMLOHtoNIUTHUiT9SazsIa0px4fan6Zttj8C7E3trfVkIYT0/fKsufFi3esquhe6gnaBnE/Pb3p97a3hrrWX8RxEX7emzW/bxg1oxVpkZnRpmHxTLsajfFGZO9dFh71XuLWJbK5O+PavUNctXqL1JfJxet4HKCSfSrljs4+Kw+IVWOdbcqgALOZ1ADaHQfUVTt3CTEcvf3pn4VhmbCuwQsM4HhV7hUqujFbbLc/N8Vo516EE0eignlX2JZiHa7g4w7WkKstw2Q90HwnO7MQAsACEgEaa0B4fgzduKijViB9a2Dj/AGqujwB0vKPyOcNjUH+2+tvEIfJpoD2csB75uC3aQLv3dpbfiOwjOxUc4AWt7UZNsXNgrgZ8JYFpVUbKAB7CK7t3gASdW8qhxlxw2sZait3xmhRqd68vuthWy9YClSW0qS0FIhTFDjiQRqDXwW9MwOn7iu/B24I43DEBQCPepUwfh84oVZttJJMkfSrH8S40nT61MWu2FuQmdueHKb6GQhZCA50GdTKyfbL/ALh0pPTijjfWOv8AitL49glxVhrRIFwxctknmpIYT05HpINZZisI9tyrqVbof3r616DDCsaUuQd3wStiTcdZ2nby50R/4yWxVu5cJyi6rGCVKrnBIVlIK6TsaoNhzbQEghnkidPDsPnv6R1pp4b2L/hkt4nHqQH8VnDCO9uD+q4D/wBO36yTtljWndcJA9sYsCP+H8SyrIt2L2Zf/wBTEgZfZJI9TWp9oOIqlslmAEbkiPnWbcJ4muNxlkPgc65VsOyvfZ1w+eZOQqvhJzSV5DoKN9rPwoS+5LNibf5bJz3sZbIA8MqtvNaWIGrATsTR5amo32uAsc3CwZwnHJdRijBodgYMxrP2NFLeHU60odnuB4jAX2tXUPdXQSj5XVS6a7XFDq2UnwsAYE6jWm2VC+fOsHUxUcjDTs+XLPnpTThePI1qWYAxBk8xS1qyfvalrtpw9+4721OZfiCySbes6DeDrPSa7Ty99fIyE9h97R8VW47QRAMUu4tcOzILvhJYAXAYy66Fp0Kg6+k+VL9njPIL7k8vNuX+0A0OxGNZzqQB5aD+595r0EcWOEeZW/hdfuInkc30bBZxSOuZT5/vyrq1DtIOgrPezXaAplRjpsv9jWi4J0e3mQ6n4h03/tWJqtN6Xuj0Sio2GY16iYwo618qidQsXO0eGss1ti4cGJZXHP02862nsFdw1zAoLNxLgIzPlfMQza6gaqRppyisI7eYsG2iBB4tmYDQdR0JJH1pLwGMuWWFy07W3XZlaGmfIzWxo8UUt9UCzeO2nAgbpNwZ11ys6i6I6SQWHvS1hLZtmECqnRRA8zAApbv/AIoXXUC4rXdIzO5Bnz3B+lHsBxI3UkzEDURqYg7GKD6lzBKIKDQTPuJAnX0qvi0C+IESdKq2LxDhROpHuf396IX7i5cxI1E9ZEj3rDriwzmzc0jLqTG2knnXlAzBIkyY5VXbFggEEE6HTzmQADyA3r7Z4nJkZYXWOcAgafeiO4JBhtdeUz7bn9Kp/wDFNo0P0nlVyzjQTzI9YH/uue6V7qpl1YgeW+k11ckC3w3HW8Rh+5uMLeIsllBJgyGOv6fOhOP4k9vR7tsx/Scx9hO/yqPttgMmLvXsPPdi43iWSFhsq5jsCwAMefnStculiSdyZPr7V6r8kUbD+CnZJMZebGYgq62SDbtEgnvCTDsP6Vy6ToWn+mtq4twTD3x/Ospd5SVBYDyI8QieRrKvwHxJTC4gnMMz2kV8pcZu7dogbxI00+IU3dtfxBt8PUIApxVxQSgJKJvDNtPkNCY10AqThqwHBrdpAiIiIDIVVA56GRuY0Mydd69xrFfw2Fv3UUTatXLigzBKoz6xrBIpH7JfjFavulnELkuuwRGQEozEwARupJI6j0pz46Fu2blliQtxGRiIkK6lTEg6welc+OzrMUwv40XMXdWzi7VhbLnKSgcMpPwtLOdAd9NiT6kLlt0YrvHMjlmIpD7Q/hpicPiBbSLtt5y3fhAHPvRrkIHrPKTpTXbvkhBnLqEys3OQY2OxJEx51T12OLx70uUQm06C9u4SWnkIEfrVQ23mJgA/Sp8PdhdY8XnyP/o6190+IQYkEk7x0rFvwMoz7tNwCwtx3DokMc1sMqk6BgVXznlp6UAvYi13ZtpbBckeKDIA13YzP03pq41xLurmJtlbZGKt2xLqSVAIgowM6PqQJkiII3XsXwV7bE20LowKqyqzAZtPiA1Ov/ravQYuYJ34AK2EwRuWSyAZkJGUTmcQXJHmo+YB6VZwPae5au23mVAysOTLMmfP7H1qpgr9zDtqCobnGsiRKyR4hm59dRVfiGIV3lEyLAETOwiT5nnTmlJOMjjWcHxq3eTNbkgEj+21faReznGGtWvAYk6iJEjnqDBIImI2FerOn9P3SuNJHbxj4r2b79gXYGRAmRGmgXXTWJkGZ+UNjsggtKGGZ8p/Ll15yJ1MKCBruRzowHViVmARvPmW05SBUmDQgsTMNsQfFz1B9ABH+az1qZ7askEr2ctt8SgjQ5RMbMAJ9/er2D4Strwq2USco00EHfoBHvX1bZHwMcwClTpu28eQJgc/07QEC5nEZM2YNoc0LI233Hy6UEpykqbOO7gyqrLvM7c99zqeX351Vv28+nMAc/QHTpvV27i1Zd5hmnpqqwJEa7D5e8dzEqVLESwgxsNWnQRruT786U7vg4FWsLlymcvMny32qriMbLggBcw2XeNcx+h1NMGKdc4A1k7L+bUmNeUD3iqty0rEeDURDbCBoSZ6b6fU0yMvkhkFi+wAU6A6+g30PppV+zcfNmVjuCCJ0GU66dDoPSujh1yqsLJWOR1ygGeY006aHpXQQElVMMCW1/06b9OZ96i/JID4zhLJsC2oFtmMsULQwlR4lmGgt+5mkPieFVLjhJyBoBMTtOsVonE+Ai665G5Jn10CgnOeesDlpoKG4nscoygiYZi2gLFBLJBH+kgHXmD0rVxalf1sg1j8OnwiWLX8Kx7tCwYMZYtlQGTyMgNz3HQGln8c+ANde1i8OrOSO6uqgLHSTbaF12lSfJaW+BWb+CQNZBfvJLW9spUCN9tNPOeogEcP+IpdiniRwNVbQ9TEe1WIZoy5izmAOwXBMSnELF6/Zu27dtjcLXEKKCiMyfFH5gKee0Xbq49xrFslStwSy75YBEcj4jqDG2UyCxClxjtFfd8qtCsIACgjWcxJ3zKQCAN596AcS4u2GyrbguwJLNLESfM7zm+Z6klymmRQ94/i7Pqxofw0fyg5OjMx01YDaY+v+2kDBcUud4zsxYEQ0nfoB0/TWjOF4k1lme58TKBlAIynIpiCNC0j5Gkan3QcSEqdjclxsklTAC+sQNfSDU9xiziNfCANjyEbbUqX+1LFRpKwSkaQAxU5t9YCn38zX3/6sVjBXKIAMaTHltqYH/usl6aa8BWgt2g4Il5luJci4jBAkeBl1bKrLPjnafDr8Q50sTcw6q38di89wiFtYeb5Q/6nzLaBG2VS0UYw4Vho8BSx/KdQ2kZQZGUZd49aCXeDhXYFFdHLNsNTr4uoiPvVvBqtkdr8BNAi1g7eIzW7Nx3EE/zUCOpAOUqUYg6nKR/q8qD2uzmIZiq2nJBg6QPmYFaBbs20YuqKhOU+FQBEnNttqPbpRacVm8KWWQahmZk1MyCCT/armDP6jdoET+EdgS1ub1xrZnRUymOuYzBPpXynTE8Puk/Cincic2p9hXqupJoG2Dv4jMCNJA8MRLMVAEzyBM9dPWuV7wANMqAYjUxlLexykaf3qqMG0/0gzMjWRJP2NEcO8hBACbsBoWBBynz3g/4ry9INEDqAE8LqIOuhgCI1OmU6yNgTUKrmzEayYM6kplOkDmcv22q1i7ebIkKYgmNMxGUGfKBEdfaobfgUMdwZid41mPUfWp48HMi/hZAKFtCszt8AnXedDodNBrrXntZWifze+ms7a6HX36V3lYkqD8Y2nlkifM6n5+dfb+HLSSSSQQpHqx12GkfWu7ILD4zNaC5fh8QIEmNtzvBMe1dLiRI0/MJjc5l19BBiJ+1QqkAlJOUZSTyJ1ED1BHrFVrd/MSZEqRMHqpll8zAPlFDRx3Yssjk58wBOVh5ypIPofr5VYu3Dbj8pYAsd5+ESOUZgT89dBXGDvZ2uESAZVTG2oiRPl96u27YYEABiDBzclOm3/d02+3NNs4hAyhSDzGszsNYmNIPvVrvpVcoBMmRptounMEAnpoCDuKhsQz5IEkCNBo0GBJEgmInzrjEyADEeKDvIOUcx5zOvSh2k2T4bEHOJG66RyIz/ACAB2/00I4rwJSpbXONCwknSI2PIBtTR6wyqojLmAERrmOaSCSPf2qO/atoiODB1zyYGogjL+/eRUwbi7RLA+I4CWtKEeGltdTzIUGORga+flS3iey9xnJdSQOYgtowXaYgkyBJMCnO42ULqCrDxbSNXEa9NxPUV9tO/iB3U8t500nrrPt8nw1E4EFPC8BsooDW9bYOw0zKdW1Ek6Ae86TVfHcFVhATUaMTAHhmCJj8jgRqfAPOieIuk52zR4oKt1mRPuI8q+9+wgKAd5kTIkDXzmdR1oFlldtk1YIxfZ0fBb8QgpMGDDSNfXWKhfs2mYPuCZOYabkHeBBKz6aTTIjMGhCFYBi5O3xfUQB8/eoMRfhMhPig6FZiSPedPr70Xqz+SGkVMPgVUsASDDRqNMoMDTQxrvr5jSqly3dBygjbU6Qf5aarG+8e/Pc3rdoXBKt4QWHwgQT5aDaNuW1d3MLqNwumWQARoN4/TSh3NHAR2uSsiJRVIIgkGTsdhqNjswpixWGxLhWsuAWUd5bi2PNTLgyNzvzqJ0CsGYE+ukqJ2K+g0qxdDN4lMZwSp1McoAmRH/wDNWsOq9N3RzVneJsGZN8sSBJ7yOX+lBP1r1D72FfMR4T5+wP5tYr1OevX/AFBorYq7llvefQ6+80RTEIigE6KJ031ErVfGYEsSAsA8pkTUDKzAK6/AottA1gEwR57Vnxgq5J6ZDnARCSZJIjy/cVaw91WaQcyrmbXqBoIqLiHDfDmBJGgXzHP0NVMJgXAldNZg7nafWpogJYNQcs5gRz58jJqzhnGgJ3IzDrGsDpt9aihvA8/9ynlELpXsMoVixOoJ39DH1qao44fEN4lMSczEjmZbT/5V5cGhJ3kFSNNJ89ec/SpbXjOYgRqG0kwQQNP1r2Hw7A+IAgT8idNaU07CObeQNABUDUgSI158vT2r414MXYSWPxmfiAkN8zr713fEltR7eUmPnX1cOVnzH351JHZBi78kMNsxy+kL01n7b10cQSoaYg8/i2J168vnXQw2ZNdIBgHYz0+3vUTYfZX16E+2k/ag7ORIvEGKrmUDKITSZWWJMDcifpXy7iVgAQDAhjqMwA6jaNNR/j7iMM7AZY8MwRv1iqT4XNq2gGgIPOP386Kjic8R5aQUgAa+KDtO3xbeVWcDjRlBMzOvUjYT9Z9qFXMJuRJMAgeh1q9hcC5kSAwgqOvP+9TRxNiCIEamMxH+7cddx9Kjx2skEnKASOWw2iuXZpYESQJPIRvFQLfzFoE5jGXp50NI4kS+VLTvAywSZkztHSreHkqxJ+Ezp/V5zqJE+/SqmQZomNo0q0b4A39fY8/lUo48zMw8IMoDBkgkSdZHmeddFyLYSVPiYdZmPOIEfWpsVi8w0gKw0WBOg5e9VLtr+XIg6gieRB29xFQrRJ2LKjMW1OU/1QPLQ+cRUaK6sMxE9QdY13jYzU9y2WQMFkSNec77fOuzbnNOx36yTNGjmRtcDhSZWBGvOvV0LaoNYIO2v70r1Dskcf/Z"/>
          <p:cNvSpPr>
            <a:spLocks noChangeAspect="1" noChangeArrowheads="1"/>
          </p:cNvSpPr>
          <p:nvPr/>
        </p:nvSpPr>
        <p:spPr bwMode="auto">
          <a:xfrm>
            <a:off x="63500" y="-847725"/>
            <a:ext cx="1343025" cy="17526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4280" name="AutoShape 8" descr="data:image/jpeg;base64,/9j/4AAQSkZJRgABAQAAAQABAAD/2wCEAAkGBhQSERUUExQVFRUWGRoYFxcXGBcYGBoWGhUXGBccGBoXHCYeGhwkHBgcHy8gJCcpLCwsGiAxNTAqNSYrLCkBCQoKDgwOGg8PGikkHyQsLCksLC8sLCwqLCwsLCwsLCwvLCwsKSwpLCwsLCwsLCwsLCwsLCwsKSwpLCwsLCwsLP/AABEIAQAAxQMBIgACEQEDEQH/xAAcAAACAwEBAQEAAAAAAAAAAAAFBgMEBwIAAQj/xABBEAACAQIEAwYEBAUCBgEFAQABAhEAAwQSITEFQVEGEyJhcYEykaGxB0LB8BQjUtHhYoIVJDNykvGiFlNjdMII/8QAGwEAAgMBAQEAAAAAAAAAAAAAAgMBBAUABgf/xAAuEQACAgEEAQMDAgYDAAAAAAAAAQIRAwQSITFBEyJRBWFxgZEUMkKhsfAjUvH/2gAMAwEAAhEDEQA/ANkwNoZBpUV7CA8quWreVYqN6qSGxFrtQgt2mPlWBXOM33uMM5jMYHvWxfiZjGSyY9/SlDs32ft3VzQKiLrkeoWKNi+/ernk+Zpvw+JAXWucfwYd+FUEnWr13gz92YU6A/arEHasTlST4B/BHLMSOv607LjStvblQfsdwzKoldTTTxjhoNvppXMBGY9qcbnaKC2Lcmr/AB+zlukVxgrO1cEgzwThAY1oWB4ABbGlL3ZewNDWhqwW37UKlREjLe0mJNi/bULOY/rTDhuIDKJBpZ7W3M+Otjp/mjdvRduVOFF/s/xlLt1gAdD0p0u2R3cjQxWddhwMzMQBJrSrreD2pbCQhdpu1HckKdzSta48WYt1q720td5dAAmCZPyH3ND7WEyjUVz6OYL4zxOZnSl5XBNE+Mp4jQS0hmghLhkllmqBnmrRTSqjrFAmSfbZq0LsVSFWFSRQTnRxcTGV8qidK9TU2FuZ+k7nHF2FXsOuYAmsu7P4lrt+WYwOVahh76gKJ1ooQvlkzW3hA7tL2fXEWmUjlWYXcM2ABWCQNq2kilfjfAReeCNKicPgPFLuxR7HXBebO29OuJ4YrLpzpO7ZYa3wrDG+JzEhURTBdzy9ANSfKsg4h+IHEcQxBxL2l18FolBEbSpk+5NNcEkqYlyt8n6IwfDsh0q7xJRk1r8uJ20x9hxkxmI01ANxmHXVWJBHrWm9h/xdbF/8vi8ovH/p3FEB/JgNFbpGh8juO1nWir2pUNeMVxw/Ak8q64wk3mPnRXg9xR0oGxiTDnA7JUDTSmW5fLCBppQvAYhSIo5hUUxUJ0Q0JGJ7K3LmK72dANqt8Qt90jZidBrAJjTTYb0+hEUFjGmp9qyLF9o3xSstohrSs0AGGuEkEu0roM0kEk+21G58AxhbIU7ZLhbDNlKEaAOgJnlGoHzpfT8XcSfgVlt9AWMTvBM+uu1C+0CvcuW0uHNrIQaL6MeZ5QIio+H8PcuoHh5xuABoR1+tApccjNvI02u1pfKUCk/0MWLTO+Y9TtoRJru72gNzZQuokF7a6k9TJI9PpS7fxRVFQorZi8KNSpU+KJ1nyn7mqWKbM6XNBnlXBPPUAgjrl566jkdOqzuEO/8AB6yqW3BHiPehsp9Mub77UAx/CigziIJ5bTQrEcHBZTmZJ0BDEn6axy0J5VcwTkLkuOXMmHEEGdp5zUJMiVUcMdKqXW1qcvVW4daQpCzta6S/pUZGlVy1OXuOLeaa9Udt9K9QOTONk7N8Ky60x8Iuk3tTtVPhpHdadKudm8A2YsetNxv3MsZP5BluXQNzFRLiEPMUM4tw52Mg6UExIuWlNW1FMp3Ql/jXiu9xCINRaXblmuan/wCIWsoxnDSMuhBitK4q4u3WL7lvsqgfagHaG3bQgswXNoPkRSN3uodt4sSMfhSRmPtQ+xcKMGBIIIIO2oOkUexOLtrb3zbgDqQeXloKE3EByhRqAJ+tMQtmqYO/3ltLh3dQx9SNfrXm30qv2eX/AJS1O4BHtmMUXsYYHeqzjyXIyVckuAxbKRrTFhe0uUa0vGxG1SphCaGmT7WX+0PaQ3bfdq0JqLsBtQVgL4ddSRIBE7SJrNuGo4F3M+SwDqwcEEToF0Ovp05Uf4yxTOAwQmCSROY7LEnT5UhtxF4NtmzJ8RG+x5k66feo5YNJB7D4YYs97mIsoy202zHTkvID31r1zHWcMbhVu8aEiZ8JdHLxG8afLWoxx6zh0t2rSh/hczIMwJX6sPrypSxC53cpJBIIE6gToD5jajSv8EPgnxeNa4FdnObMdCBlg7wZ202jSrIxAgeMNrMEsY23n77b0JFhhDAbeQNEhxfOIbKCTGYgHdpOoEx+kUb+wv8AIdfFjuQZkqCV00O5Ex/f6VT4NfLlmPIT7tt7b13gChuDKcy5QDMwTpqv75mrWDwoRrsDQtofnp7TS26REuTi6NaiyVYcSa+xArqSQBUutAqAirOI2qsK59cHHKsa9Uot16q7fIJvYwrWny7imPhGMEZToaBYjjaFydIoXju1CIwIOg3mtNaeTW+KJ9ZfySZo80tdoX8LZTlaDBgNB5GDofSh+F7c23X4xQ3ivFw4gHeux+50yZxceRVw1m5inuF7a23twGCA5HYbsg/LIA0oH2z7Om+qnW2V6gwf8054K006mAQRI3AOsT660o9t+C4xHHd32uWW+EsTI6g8jWfkhLHkpMuQalDlCzg+yqBf5niPLlp7VZwnAkVoUaH6fOrJ4VfFoEuJPMf3qtawBw6PeuNmYA5d9DsNyddaiM5N8slY0uEhp4JwVVt/y2Fw7NBmCPywNo51bYsh2rK8DjHRpViG6gwZ9acOCdo79y6BcvM2h0IUzA9PrvVpSXRaj9Olmpwl+4yfxh6UTwV8RQrvmzrmVSpPiJ0y7HcbacuZIHUgxhcbhgpJcKFXMxOy+RbaZ0j1q6tJlcVNR4Zk6nbgyvDKStC120woJS73jpEg5J2gxGoAO/70KfwvhXeXnVl8LIwHkQVYTz5fQ9K1hL1i6mYHwf61KgjyDgSKpWEwgxCm3ctd9bkBFdRMqQVK7TG3PQUiemnDlpkY88W1yZavBbj3iGtuIEEkDl5jevXuG2kugMz+qodfSDvWs3bTN3uIFtbgIyZMwUrIMsB+ZxA0kGlnD4UNqR84rNnJry6NRY0wDiuGW0w1whSPCTLbnTnSMPAYYH7VonavE5rYw9oF7t0hVUak9a6w/wCEV57cPdBuAeFVGgJiQXIk7QOUn5swzjCG6b7f6lHUyipUhN4Tf7y6sk/ECSTqdR8/T1psdapP2YfCXQl229t9IDbHcKQdspJ31rm3xpGMGVPRuvrRzW6muhajJrgkYQa5vP4akYzVa4KmLtcglZ31r4ulea3XJeo3pEEpv16qzCa+0rgg0LE497ROfalni3a5HJ1HSmP8U8cqJA+I7VkWGs5jXpoZXGKgl2U3iUpbmM2F42SfA0UR4dxC73g8ZOu00u2sGoEmivZmyCbr6nKpVR5kEn6CPehntStot6bDLNkWNP8A1DvieJv8OaCoBAGmpI18yBr70EHH8Tfw7OVc27b5G08IeNAT5jrX3E34u5jsW+hQx9hQzHYe6q3BZxL2UeCbedxbfTUkLpPKIPtVn6l9N9XFFYlzEp6TWuOSTn5CmN7YXLttbULlQCALYUjTm3P1pU47x3voRfhG56n+1DbvFbpBUsOhgAE+pqKzbrzX8JLD7p/obsMvqPbAsWzFX8Fj+7cPvHLr5fpQ+o2uydyB5UzBgebIo+PJfnq3pobl34/I8XsZlRWvuEUeKN3usTJhfypJ3PICOtccGx/fs1xh/LtklVbRQxJJu3jtOug5bDaaS799TBJct+YsZJ9Kt28RexGSxbWFnS2uxPNm6nzO3kK9msy/lX6I8fLE3cpPl9sc7vaPvmhHOXWbmzNzItg/9NQN3OsVBiuHK9o3LRGHtgaOSR3rA6aHWN4aMx6V94fwWxZGS44P9YB+KCNCeST+UbxqeVA+0PGf4i80QUtytsbKBtJ8zHLWAByiu1GVYoc9sRigpyqHR1wzj6PbaxiUW6mbMlx8wYMd/wCYpn/ykUQPFlt5cPhQ1645hVUl9TyGv2paw2He7cCmURsqlsog6mDG0yTEERW9/hH2Dt4SwcQ6E3rpOUuoDLa2AA1yliCx11BWvIazFHY8sn568WbUNRJexEX4e/hs1lTfxBDYl9zuLa/0IfuRvttqdDw3DbdoZoGmpY8uuvIVZURSL+LvHTbwqYe20XMS2XTcWlGa4fT4V9GNU9NhWTIl3Ji8j2pyYD7T/iHgcXfGFv2Zw7SqYnMFK3eREjwqf6ifURWVdueAPhMZcVtVcm5bYaBkZiRpyI+EjkR0glgxHZdGtkakweZknzJ0PsBVPxXuF37T+M4N1a0TqVRnVTHMLlJkbeAf01p6/Qy01TTuL4f2fyBodZcqYt8P4mU0Oq9P7UZxYAilSdabXtMyKwG6g/MTWa18GnqUuGiswBFUb1ozU7XIqG5ek0pQaZRJMPgWb4VJ9ATXq2X8MezVs4TM4BZoJ+teplInaYv2s4i1+4WYk0PwNvLyrq/fh4amLhfBjeAMaV6HF7+UVHKuwJeBbQUy8AwHdWV6sST6zp9BVq72SZBO8VPw6wyrlYabUvUwlts2PouWC1FPtrgXyxW93bEwCSk9GmPlJFMuD4aLgVTuYGwInzBFCeNcLJK3F1a2wkdUzAkDrG/zpr4VhZRrpZVt29SWIEkESFnQmCK1NNro/wAPuyNKuL/wZf1b6dPFqtuNWpcoQO2nZ7+GxJSZmCYEDbWB+96C4YLPjOVSYJAmB6U88fW3iGuspZwB4WbcxMaflXy/YUcM9xSRbXMD8SxmBAPP515vWatanJa6PQ4Pp89JgUp9v+32/RFq3wdWSDBU/DdTfXbOJ0H086oYvs4wt50bPlnOoGo10K9REGmTh1o8rNyyd2ERbJnofLkKMYK2ASzgyec/vzpEc0sbpCp4I5OX2ZWB1oknHnS33dsi2pHiyaM3/c259NqJcc7LE3WazGQ6x0PMDyoPc4I6zO4rTx63avZRkTwO/cj6txcjlrjBo0UDfUbnpvVpcNaKhplem3rPU0GYGiHDLQcENqF2HrzPypk82+STQCjRbwwt57fiK2yy5whhsmYZjrqTlmBX66wygKIGkCPSNPpX5MHD1bw5Rrt125V+pMPjlGEtupzAogU7zKgD3rH172yUn4DiWExBbbmddDtPKsU4vxNsXxXEXH1WyTatjkEV2+pgsT/qPStfu8RGHw124xnuke453AKqWy+ukVhnAG8F1idWbU+eUH9TVn6BjvJubspa2TUKDq4aYM676VJwbBWxcuow0vpDjqsMp9NGNV7LuT4IYdToKrYg3FvtdUfCVCzoCBvHlqa9XrdN/E4ZYvL6/K5RlYpuE0xI7YdmTgsTk1NthmtsdyvQx+ZTofY86Ndg+LBwLD6zIXyIkj2In5CtC4lwGzxHDgPpILW7g+K2x39RpBXnHIgEZZwjs/ewuKY3RHdEgQZDMRoVjdYMz/mPI6Oae7HkXNf3R6Keb1IR55QS45w4C40VTThMCSKJC/JLvsPqaqYvjtN2IFNjlwLtE9m0FWIr1IeA4toZPOvVXeOmXoyjQF4o478GNAa1Pspla0uWKRsBgrbiWimfs9jFswoNeg0sVHHSMPLy0PKYaQZih3FrCCw4jUEGamwvEwwkmgPau87IptmAHGeIMpt94qMquDsdopOOeDXygViEzeHfz29IPI+dDWwjKf5rs4GqgkkesbZj1ophX3EiRuPtXsbYzLp0rBmrVn0zam7aBdm7Fm4eep+ulC+HYJbyMo0uKZBmJB/sR9at46z3NjJOrfp/7+lQ9ntHY+Q+4qtXuUWLUnOlJfPBQbHX7LZS7acmMg0dXtraZMt22VPUarP3rvjPDhdSNMw+E/pShewzKYMgjkamUadMzdRp3jfs6G7D8QRxo2ntXN62pHKk7J7eldfxtxdAx99aV6b8Mzpwrlov8S4SrGRoaYuwH4f3mu27160Tg2JDMHCnQHKYnNkzQCR13ob2PwhxLXRd8ShPQhiwiCNRoDTf2SxV3DYy1hc5bDPcRCrnNGeNAd4k0azTgnGyp6KnJuK6Vs1PhuAw2FX+Vbt2gN2AAPu259zSxxX8QrRxK2s0WkYy4UtJI1gKZ6iRsTPou9vsfi7Tm3K9w85SN3UHUGdmGkjSdDzoBwLDTqJI5SAfbXf5iqOaanCxGVx28D9xTttZv22sCFssrIVCkBlIIMyBAINJfD+GJZJRCzW3iMxzQRyzACZHvpRw8CRlDAR1yHUHzQgGPQEedDMTwdx4kYN9D8x+tDodbPS51kvjyvsZ+WHqRphPAcP8aqmYu3woDpPWOv75Gi2M7G30Uu7Wk02Jd298uVQfQn1qX8NcLca/cuOhCW1ADGNbjb5Y5Kgif/yHpV/8QONZLZAOp0r1ur+qSc6wPj5A0uhg47siEjgxuXXe2/hRCMpR2ysTM6HUERMTGtEOL8ABUNmEjSB05H71Q7PY0IIYPqZJChh9NdqY8SVu2mKMCyjTlr0M7T58683LPu1TyvthUoyqPRnXF1yIR0+9JOLxhmmrtEzSVMgzqDoaTsekGtq+LHosYa6Yr1UUvECK9XXEnkNcVu922hI15VxwjE37t0Lbkmmbtdwu2yDUZp0I+tDux+KXCXszCQacpzVbRW2PkscU4jicKALoOu0bVP2b41cxBIYiAZidYH+SKm7Z8ZGPyWrCE6jkSSegG9W+z3YHGWbFxu6ZW0MGA5A/pU6nrFDk1M1H3FzQYsb1EL6s6xtkhu8QeIbjqOY/Wr9i8HUMNiJpRGIv3Lndgtm1kGViN5HKKYBa7hBroAM3meo8zWfCdtuuD3ial0Ce0d4Fwv8AT+td9mrXxn0H3oTibpZyTuaYuF4c27PQnUkjb2pEPdksmKuRJijl0nl+tUMTYF1ddTGh5/vyr4L5nWWHU7+9dYziAVdFnoBTdya5CnXkXMZhih5GqbUUuXrd1jnBtt1Go9x+tVcRhSp3BHIjY0roxs2Pc7j0X+yePNu6VB0cfUaj9aPYrHmzdtXyDCYi3dJkahSNI30ApW4SwW/bJ2zCfcx+tM/aexFsHTSRHmRp8taTJpZPyihiW3O4P+qLX7G59peBpi8KYCvs6RqCI5eqnT2pAwfDlQkAadPP3ov+CHak3sJ/DXD47BItzu1mRH/iTl9MtXu0fDRaxaEaJcIPkCTDfKZ96q6jCoLdHryYeaDi6YX7LcOVsOc4DKzEhSJAjQnXY/2ofxvsaZDWW0J+FjMeh3j3+dWODcUKtcDaLbnMeW5+tUeLdpHa33kG2hbKmbRnESWE6xXY8UcseUHixb0FHxFvB4fICNNSeZbmTWVcSx7YzEEk+BT8/IeZon/C4jiN7urbBVUTcdj4VmYnqTG32iiPEuyBwoVYVlI0O8nnqedWMs/Tjth3/gLLPYtsQXh8PlOw9DK/3FF8Ji8hkGdIg66HcenrpQ4BkAjbYqdR/j2qe0VO/gPXdfny96zov5M9oq4vgq3r4ZlEMPaQAD+nzqj2p7BLchbYAPWmXC2yWyxqNRVnifGVw6lnGwrVwzk0qNLT7Xj5Mpb8K3G7n6V8py7N4vEcQN26PCgYKgjkJk18q1WQm8XwZRjcRcvayQOQqgLdwGPFNaFb4EF2ANfRwEHkKVPXK/aVEuB37EcJtcJwyviTOIvfEYnJ4ZFsHl1J5+1CV7bFf4l7xfvXeLNrkE1g+h8qucR40bltFgHwhXV10MKArBgdwdNtQBSZc4QzXpUZU5DkBQRlHLL3SNPHkjCowVt+CXANFx2ILO8NcuH8rch6fvlQviXEX7yHG3Ll7UziwEUhffzJ5mhTX8pKsAyeYkD58qfLG1GrPYYcbhCo9/7YK4dirKnO+pnQTt55SNfnTIl4MpIMjefKKHDCYa5oUAJ6T9NapcWV8N/0ye7bQjcfs1MLgvlEOUsabmfVufENdNhUT3lJ5yo5ddKgtYkEGdJ6UQu4ZbduFXMx0Jny+3lSFyhjlu6Fm7vU2HxmXQgMOYNfMRagkHcUW4bwA5RdcgLExBJjzrktxlQhP1KiDu5Wc6HYglT8UDUwYg0xdrL+bIq8wW9jsflVHG4hApVVKlt3KBZHQRyNEOF8EuYl7aAFiVRdOcKABPQQSTQShukq8DP4WPqqd9J2e7BXryY2w9gMRbIXKqli6to6wN5BJPSAeQrdeJYA4sNqoKEgCfEGHIj8s6fMV32S7JWsFaCqAXI8bxv5Dov33NF0VQWIAk6t5mIn5AfKl58UZpbnwjzmtzQzT9i4XF/P++BMfAZrpNy015YLLa/KbjZZL7DQkiW0FAO2ZdGNxmD34W2EQfyrOeQMk6tcK6AeTGAIrRLOITvWTOGcagc1Bgwf08vSp34PaLKTbTwv3i+EaORq3/drvVbT5HXHJVjNxVArsZ2aGEwwU63Lhz3CdTm5An/SNPWTzq5xrhfe2iq6MNV9R/fai2Wo2YzsI6zz9KbPG+2Lfu7MyNiQQwgj320P78qq91GxBFOvHOAHM11IEgkwNQY1PmKT7uHY/wBJbqI19jzqq1tdMqSjRc7N2v8AmbYkZfFK7/kb4emvLb3o/wAR7NpeJzbbQaWuD4ruHa5cgBVgctT/AI+9Q8R7YPctsbR15VvaBKGHc/LCxqcvbEfuzXZ6zh7WS2BEzHnzr1YtwntHxRc4fMRIyyOWvSvtOco3wWVGVchNkEV1YioWc1yZArzKdglt1FVsXbiNCB11iek7TUvCrDXbqJ/UYJ6DmflTvjuM2rdoowGQCMpAiPTnVrTUpbmaGgmseT1GrozW7iMvKfSJ+R3qkWRz4Ynmh0Mc9DU/aC73f8y2AbTH4CdR/wBp6eR2pevcVtP+YA9H39jP2NanqWuP2PWYdZhmrUqf3DScMSJWR1E1Fj8VaUd27CeY3360JTj9y1yDr1Jk/Mb+9RLibN4kuxVzvI09iP1qN6r2oOWeLe26f3JrnCYE2zmHTf5RvV9MOwUFjHRTvPpyqhawtxNbLhh/pIP0q02NxEQbYJ5SPtrS40ndMZGSS6BOHw/f4gLrBJLHy3pyuouUDYD7Db9+VCOAcNNoM76M2g5wOe370ou93TafPQD3qxijSE4oNJt+QVxV5QgoY5SdZHONTArYvw87IjB2Fa6c15l16Ip1yL6czzPkBWM8VxSKCSyA8pBbX19a1/s52/tYu0kHLcZQSh6lQTHWglim25JPgyPqmoVLHGS575GnHcUC0s43tpbsPLk5dQQsT7TVHtBjLmRntgtv4h8M+bHQfOsT7Qdp7jOdcx6ggr7EaUmWNyVUYj2xVG8cL7VYC7czC/YDHWbg7q7M8iwUT5imzhGO7xTMeEkAgghgIhhHIzX4+/jnbcxRLhHbLFYS3dt4e81pbsZsu+kwVO6nWJWDFJxaR45WmKceLs/T/aXt5gsAD/EXlD//AG18Vw/7F1HqYFZ5xP8A/wBD2S4XD4V3kgZrrqnPoob7isHe6zEkkkkySTJJ6nqaJ8E4WztnykgbaHU/4rRWFTdMRyaP2k/F3iF1ctprNkc8qyxHTM7N9AKAp+KuJXS7as3J1lQU+0r8hQu5hspl1P8A4/4JoZi8M11gEVjMAAKfTpVjJpdO1ykL58mn27j461bKqUDAMVzTEj0H250x8F4EtlRmHzqbsThVtWVDRoAB7CrXE+Irn5VmY9sFS6LOOoFjEOmkJNfa+YbiIC6xXqtqaoFp2JTp511dtzbkVGj13jbUWy0wACTyEQa81FKTSRFHPZLjuXNdYKFDQDzyaoT5aiq3aTjFu4C2cMP9DA/ODpWf8I4yLVzLdNzuhMFJJEnydDlMagMKh7Q2bQPeWbocXCdFBUKOnjdrk+vzNenngwuMUk00q/8AQcWScLXhh/BWTiruXUIurHovQeZ/e1EuK/h/ZumbZa03l4lPsT9jXPYLBuMMzvP8xgVH+kCJ9zNMy3tYFYeXLKGSovoa57uxMw/4bqJz33/2qF+5NXrv4fWmUZHuIQN/ik9SD+kU1ECNanwyCN6B6jK32QpNdMTLfYa0FAL3Mw3YFQCfQgx86g41wIYXDvdR3JUCAYjVgNYE86eLqAamqHFMBbxNp7TyAw0I3BBkH2NRjzS3JzfFliGqzQ/lkzMuH8TxN9wlshSSADA3JgamTWt4X8NWtWwWxCPd3ZnDvrzAlgAPQVlWBwVzBYsI8aQ6kHRsrSCPkdDT7xHts0mDt051s+vKErgM9WWaP/JJv9Re/EDhb2wO8ZWMaG2ZH+4EBhzOk0rYXjN/IiZnK2yFUxqszChozAbws8jHOjHF+NG4S9zUdAY57A8q47X8Me9jv5Vvx3jIAIljAMxynU+dWoaic+X+CjkhGLpDv2O43YazatNglv4pSULXl7yAD4I74kJoQICxpUPbzsRcvsjzatE6MqLCxGkZVAJmeQ9aI/hPiVbFOGAJv2UvKTqcwMXNTr8Rb/wp87ScPDWz6fWq+pg4ZKTf2/UPFFShfkxnCfh7YUfzHd256hR8hJ+tH8LwDD21hbNseqhj82k1cUAiQK6msSeXJJ1JsDkrrg7amUt21PVUUH5gVpvCcMLOHtoNIUTHUiT9SazsIa0px4fan6Zttj8C7E3trfVkIYT0/fKsufFi3esquhe6gnaBnE/Pb3p97a3hrrWX8RxEX7emzW/bxg1oxVpkZnRpmHxTLsajfFGZO9dFh71XuLWJbK5O+PavUNctXqL1JfJxet4HKCSfSrljs4+Kw+IVWOdbcqgALOZ1ADaHQfUVTt3CTEcvf3pn4VhmbCuwQsM4HhV7hUqujFbbLc/N8Vo516EE0eignlX2JZiHa7g4w7WkKstw2Q90HwnO7MQAsACEgEaa0B4fgzduKijViB9a2Dj/AGqujwB0vKPyOcNjUH+2+tvEIfJpoD2csB75uC3aQLv3dpbfiOwjOxUc4AWt7UZNsXNgrgZ8JYFpVUbKAB7CK7t3gASdW8qhxlxw2sZait3xmhRqd68vuthWy9YClSW0qS0FIhTFDjiQRqDXwW9MwOn7iu/B24I43DEBQCPepUwfh84oVZttJJMkfSrH8S40nT61MWu2FuQmdueHKb6GQhZCA50GdTKyfbL/ALh0pPTijjfWOv8AitL49glxVhrRIFwxctknmpIYT05HpINZZisI9tyrqVbof3r616DDCsaUuQd3wStiTcdZ2nby50R/4yWxVu5cJyi6rGCVKrnBIVlIK6TsaoNhzbQEghnkidPDsPnv6R1pp4b2L/hkt4nHqQH8VnDCO9uD+q4D/wBO36yTtljWndcJA9sYsCP+H8SyrIt2L2Zf/wBTEgZfZJI9TWp9oOIqlslmAEbkiPnWbcJ4muNxlkPgc65VsOyvfZ1w+eZOQqvhJzSV5DoKN9rPwoS+5LNibf5bJz3sZbIA8MqtvNaWIGrATsTR5amo32uAsc3CwZwnHJdRijBodgYMxrP2NFLeHU60odnuB4jAX2tXUPdXQSj5XVS6a7XFDq2UnwsAYE6jWm2VC+fOsHUxUcjDTs+XLPnpTThePI1qWYAxBk8xS1qyfvalrtpw9+4721OZfiCySbes6DeDrPSa7Ty99fIyE9h97R8VW47QRAMUu4tcOzILvhJYAXAYy66Fp0Kg6+k+VL9njPIL7k8vNuX+0A0OxGNZzqQB5aD+595r0EcWOEeZW/hdfuInkc30bBZxSOuZT5/vyrq1DtIOgrPezXaAplRjpsv9jWi4J0e3mQ6n4h03/tWJqtN6Xuj0Sio2GY16iYwo618qidQsXO0eGss1ti4cGJZXHP02862nsFdw1zAoLNxLgIzPlfMQza6gaqRppyisI7eYsG2iBB4tmYDQdR0JJH1pLwGMuWWFy07W3XZlaGmfIzWxo8UUt9UCzeO2nAgbpNwZ11ys6i6I6SQWHvS1hLZtmECqnRRA8zAApbv/AIoXXUC4rXdIzO5Bnz3B+lHsBxI3UkzEDURqYg7GKD6lzBKIKDQTPuJAnX0qvi0C+IESdKq2LxDhROpHuf396IX7i5cxI1E9ZEj3rDriwzmzc0jLqTG2knnXlAzBIkyY5VXbFggEEE6HTzmQADyA3r7Z4nJkZYXWOcAgafeiO4JBhtdeUz7bn9Kp/wDFNo0P0nlVyzjQTzI9YH/uue6V7qpl1YgeW+k11ckC3w3HW8Rh+5uMLeIsllBJgyGOv6fOhOP4k9vR7tsx/Scx9hO/yqPttgMmLvXsPPdi43iWSFhsq5jsCwAMefnStculiSdyZPr7V6r8kUbD+CnZJMZebGYgq62SDbtEgnvCTDsP6Vy6ToWn+mtq4twTD3x/Ospd5SVBYDyI8QieRrKvwHxJTC4gnMMz2kV8pcZu7dogbxI00+IU3dtfxBt8PUIApxVxQSgJKJvDNtPkNCY10AqThqwHBrdpAiIiIDIVVA56GRuY0Mydd69xrFfw2Fv3UUTatXLigzBKoz6xrBIpH7JfjFavulnELkuuwRGQEozEwARupJI6j0pz46Fu2blliQtxGRiIkK6lTEg6welc+OzrMUwv40XMXdWzi7VhbLnKSgcMpPwtLOdAd9NiT6kLlt0YrvHMjlmIpD7Q/hpicPiBbSLtt5y3fhAHPvRrkIHrPKTpTXbvkhBnLqEys3OQY2OxJEx51T12OLx70uUQm06C9u4SWnkIEfrVQ23mJgA/Sp8PdhdY8XnyP/o6190+IQYkEk7x0rFvwMoz7tNwCwtx3DokMc1sMqk6BgVXznlp6UAvYi13ZtpbBckeKDIA13YzP03pq41xLurmJtlbZGKt2xLqSVAIgowM6PqQJkiII3XsXwV7bE20LowKqyqzAZtPiA1Ov/ravQYuYJ34AK2EwRuWSyAZkJGUTmcQXJHmo+YB6VZwPae5au23mVAysOTLMmfP7H1qpgr9zDtqCobnGsiRKyR4hm59dRVfiGIV3lEyLAETOwiT5nnTmlJOMjjWcHxq3eTNbkgEj+21faReznGGtWvAYk6iJEjnqDBIImI2FerOn9P3SuNJHbxj4r2b79gXYGRAmRGmgXXTWJkGZ+UNjsggtKGGZ8p/Ll15yJ1MKCBruRzowHViVmARvPmW05SBUmDQgsTMNsQfFz1B9ABH+az1qZ7askEr2ctt8SgjQ5RMbMAJ9/er2D4Strwq2USco00EHfoBHvX1bZHwMcwClTpu28eQJgc/07QEC5nEZM2YNoc0LI233Hy6UEpykqbOO7gyqrLvM7c99zqeX351Vv28+nMAc/QHTpvV27i1Zd5hmnpqqwJEa7D5e8dzEqVLESwgxsNWnQRruT786U7vg4FWsLlymcvMny32qriMbLggBcw2XeNcx+h1NMGKdc4A1k7L+bUmNeUD3iqty0rEeDURDbCBoSZ6b6fU0yMvkhkFi+wAU6A6+g30PppV+zcfNmVjuCCJ0GU66dDoPSujh1yqsLJWOR1ygGeY006aHpXQQElVMMCW1/06b9OZ96i/JID4zhLJsC2oFtmMsULQwlR4lmGgt+5mkPieFVLjhJyBoBMTtOsVonE+Ai665G5Jn10CgnOeesDlpoKG4nscoygiYZi2gLFBLJBH+kgHXmD0rVxalf1sg1j8OnwiWLX8Kx7tCwYMZYtlQGTyMgNz3HQGln8c+ANde1i8OrOSO6uqgLHSTbaF12lSfJaW+BWb+CQNZBfvJLW9spUCN9tNPOeogEcP+IpdiniRwNVbQ9TEe1WIZoy5izmAOwXBMSnELF6/Zu27dtjcLXEKKCiMyfFH5gKee0Xbq49xrFslStwSy75YBEcj4jqDG2UyCxClxjtFfd8qtCsIACgjWcxJ3zKQCAN596AcS4u2GyrbguwJLNLESfM7zm+Z6klymmRQ94/i7Pqxofw0fyg5OjMx01YDaY+v+2kDBcUud4zsxYEQ0nfoB0/TWjOF4k1lme58TKBlAIynIpiCNC0j5Gkan3QcSEqdjclxsklTAC+sQNfSDU9xiziNfCANjyEbbUqX+1LFRpKwSkaQAxU5t9YCn38zX3/6sVjBXKIAMaTHltqYH/usl6aa8BWgt2g4Il5luJci4jBAkeBl1bKrLPjnafDr8Q50sTcw6q38di89wiFtYeb5Q/6nzLaBG2VS0UYw4Vho8BSx/KdQ2kZQZGUZd49aCXeDhXYFFdHLNsNTr4uoiPvVvBqtkdr8BNAi1g7eIzW7Nx3EE/zUCOpAOUqUYg6nKR/q8qD2uzmIZiq2nJBg6QPmYFaBbs20YuqKhOU+FQBEnNttqPbpRacVm8KWWQahmZk1MyCCT/armDP6jdoET+EdgS1ub1xrZnRUymOuYzBPpXynTE8Puk/Cincic2p9hXqupJoG2Dv4jMCNJA8MRLMVAEzyBM9dPWuV7wANMqAYjUxlLexykaf3qqMG0/0gzMjWRJP2NEcO8hBACbsBoWBBynz3g/4ry9INEDqAE8LqIOuhgCI1OmU6yNgTUKrmzEayYM6kplOkDmcv22q1i7ebIkKYgmNMxGUGfKBEdfaobfgUMdwZid41mPUfWp48HMi/hZAKFtCszt8AnXedDodNBrrXntZWifze+ms7a6HX36V3lYkqD8Y2nlkifM6n5+dfb+HLSSSSQQpHqx12GkfWu7ILD4zNaC5fh8QIEmNtzvBMe1dLiRI0/MJjc5l19BBiJ+1QqkAlJOUZSTyJ1ED1BHrFVrd/MSZEqRMHqpll8zAPlFDRx3Yssjk58wBOVh5ypIPofr5VYu3Dbj8pYAsd5+ESOUZgT89dBXGDvZ2uESAZVTG2oiRPl96u27YYEABiDBzclOm3/d02+3NNs4hAyhSDzGszsNYmNIPvVrvpVcoBMmRptounMEAnpoCDuKhsQz5IEkCNBo0GBJEgmInzrjEyADEeKDvIOUcx5zOvSh2k2T4bEHOJG66RyIz/ACAB2/00I4rwJSpbXONCwknSI2PIBtTR6wyqojLmAERrmOaSCSPf2qO/atoiODB1zyYGogjL+/eRUwbi7RLA+I4CWtKEeGltdTzIUGORga+flS3iey9xnJdSQOYgtowXaYgkyBJMCnO42ULqCrDxbSNXEa9NxPUV9tO/iB3U8t500nrrPt8nw1E4EFPC8BsooDW9bYOw0zKdW1Ek6Ae86TVfHcFVhATUaMTAHhmCJj8jgRqfAPOieIuk52zR4oKt1mRPuI8q+9+wgKAd5kTIkDXzmdR1oFlldtk1YIxfZ0fBb8QgpMGDDSNfXWKhfs2mYPuCZOYabkHeBBKz6aTTIjMGhCFYBi5O3xfUQB8/eoMRfhMhPig6FZiSPedPr70Xqz+SGkVMPgVUsASDDRqNMoMDTQxrvr5jSqly3dBygjbU6Qf5aarG+8e/Pc3rdoXBKt4QWHwgQT5aDaNuW1d3MLqNwumWQARoN4/TSh3NHAR2uSsiJRVIIgkGTsdhqNjswpixWGxLhWsuAWUd5bi2PNTLgyNzvzqJ0CsGYE+ukqJ2K+g0qxdDN4lMZwSp1McoAmRH/wDNWsOq9N3RzVneJsGZN8sSBJ7yOX+lBP1r1D72FfMR4T5+wP5tYr1OevX/AFBorYq7llvefQ6+80RTEIigE6KJ031ErVfGYEsSAsA8pkTUDKzAK6/AottA1gEwR57Vnxgq5J6ZDnARCSZJIjy/cVaw91WaQcyrmbXqBoIqLiHDfDmBJGgXzHP0NVMJgXAldNZg7nafWpogJYNQcs5gRz58jJqzhnGgJ3IzDrGsDpt9aihvA8/9ynlELpXsMoVixOoJ39DH1qao44fEN4lMSczEjmZbT/5V5cGhJ3kFSNNJ89ec/SpbXjOYgRqG0kwQQNP1r2Hw7A+IAgT8idNaU07CObeQNABUDUgSI158vT2r414MXYSWPxmfiAkN8zr713fEltR7eUmPnX1cOVnzH351JHZBi78kMNsxy+kL01n7b10cQSoaYg8/i2J168vnXQw2ZNdIBgHYz0+3vUTYfZX16E+2k/ag7ORIvEGKrmUDKITSZWWJMDcifpXy7iVgAQDAhjqMwA6jaNNR/j7iMM7AZY8MwRv1iqT4XNq2gGgIPOP386Kjic8R5aQUgAa+KDtO3xbeVWcDjRlBMzOvUjYT9Z9qFXMJuRJMAgeh1q9hcC5kSAwgqOvP+9TRxNiCIEamMxH+7cddx9Kjx2skEnKASOWw2iuXZpYESQJPIRvFQLfzFoE5jGXp50NI4kS+VLTvAywSZkztHSreHkqxJ+Ezp/V5zqJE+/SqmQZomNo0q0b4A39fY8/lUo48zMw8IMoDBkgkSdZHmeddFyLYSVPiYdZmPOIEfWpsVi8w0gKw0WBOg5e9VLtr+XIg6gieRB29xFQrRJ2LKjMW1OU/1QPLQ+cRUaK6sMxE9QdY13jYzU9y2WQMFkSNec77fOuzbnNOx36yTNGjmRtcDhSZWBGvOvV0LaoNYIO2v70r1Dskcf/Z"/>
          <p:cNvSpPr>
            <a:spLocks noChangeAspect="1" noChangeArrowheads="1"/>
          </p:cNvSpPr>
          <p:nvPr/>
        </p:nvSpPr>
        <p:spPr bwMode="auto">
          <a:xfrm>
            <a:off x="63500" y="-847725"/>
            <a:ext cx="1343025" cy="17526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4282" name="AutoShape 10" descr="data:image/jpeg;base64,/9j/4AAQSkZJRgABAQAAAQABAAD/2wCEAAkGBhQSERUUExQVFRUWGRoYFxcXGBcYGBoWGhUXGBccGBoXHCYeGhwkHBgcHy8gJCcpLCwsGiAxNTAqNSYrLCkBCQoKDgwOGg8PGikkHyQsLCksLC8sLCwqLCwsLCwsLCwvLCwsKSwpLCwsLCwsLCwsLCwsLCwsKSwpLCwsLCwsLP/AABEIAQAAxQMBIgACEQEDEQH/xAAcAAACAwEBAQEAAAAAAAAAAAAFBgMEBwIAAQj/xABBEAACAQIEAwYEBAUCBgEFAQABAhEAAwQSITEFQVEGEyJhcYEykaGxB0LB8BQjUtHhYoIVJDNykvGiFlNjdMII/8QAGwEAAgMBAQEAAAAAAAAAAAAAAgMBBAUABgf/xAAuEQACAgEEAQMDAgYDAAAAAAAAAQIRAwQSITFBEyJRBWFxgZEUMkKhsfAjUvH/2gAMAwEAAhEDEQA/ANkwNoZBpUV7CA8quWreVYqN6qSGxFrtQgt2mPlWBXOM33uMM5jMYHvWxfiZjGSyY9/SlDs32ft3VzQKiLrkeoWKNi+/ernk+Zpvw+JAXWucfwYd+FUEnWr13gz92YU6A/arEHasTlST4B/BHLMSOv607LjStvblQfsdwzKoldTTTxjhoNvppXMBGY9qcbnaKC2Lcmr/AB+zlukVxgrO1cEgzwThAY1oWB4ABbGlL3ZewNDWhqwW37UKlREjLe0mJNi/bULOY/rTDhuIDKJBpZ7W3M+Otjp/mjdvRduVOFF/s/xlLt1gAdD0p0u2R3cjQxWddhwMzMQBJrSrreD2pbCQhdpu1HckKdzSta48WYt1q720td5dAAmCZPyH3ND7WEyjUVz6OYL4zxOZnSl5XBNE+Mp4jQS0hmghLhkllmqBnmrRTSqjrFAmSfbZq0LsVSFWFSRQTnRxcTGV8qidK9TU2FuZ+k7nHF2FXsOuYAmsu7P4lrt+WYwOVahh76gKJ1ooQvlkzW3hA7tL2fXEWmUjlWYXcM2ABWCQNq2kilfjfAReeCNKicPgPFLuxR7HXBebO29OuJ4YrLpzpO7ZYa3wrDG+JzEhURTBdzy9ANSfKsg4h+IHEcQxBxL2l18FolBEbSpk+5NNcEkqYlyt8n6IwfDsh0q7xJRk1r8uJ20x9hxkxmI01ANxmHXVWJBHrWm9h/xdbF/8vi8ovH/p3FEB/JgNFbpGh8juO1nWir2pUNeMVxw/Ak8q64wk3mPnRXg9xR0oGxiTDnA7JUDTSmW5fLCBppQvAYhSIo5hUUxUJ0Q0JGJ7K3LmK72dANqt8Qt90jZidBrAJjTTYb0+hEUFjGmp9qyLF9o3xSstohrSs0AGGuEkEu0roM0kEk+21G58AxhbIU7ZLhbDNlKEaAOgJnlGoHzpfT8XcSfgVlt9AWMTvBM+uu1C+0CvcuW0uHNrIQaL6MeZ5QIio+H8PcuoHh5xuABoR1+tApccjNvI02u1pfKUCk/0MWLTO+Y9TtoRJru72gNzZQuokF7a6k9TJI9PpS7fxRVFQorZi8KNSpU+KJ1nyn7mqWKbM6XNBnlXBPPUAgjrl566jkdOqzuEO/8AB6yqW3BHiPehsp9Mub77UAx/CigziIJ5bTQrEcHBZTmZJ0BDEn6axy0J5VcwTkLkuOXMmHEEGdp5zUJMiVUcMdKqXW1qcvVW4daQpCzta6S/pUZGlVy1OXuOLeaa9Udt9K9QOTONk7N8Ky60x8Iuk3tTtVPhpHdadKudm8A2YsetNxv3MsZP5BluXQNzFRLiEPMUM4tw52Mg6UExIuWlNW1FMp3Ql/jXiu9xCINRaXblmuan/wCIWsoxnDSMuhBitK4q4u3WL7lvsqgfagHaG3bQgswXNoPkRSN3uodt4sSMfhSRmPtQ+xcKMGBIIIIO2oOkUexOLtrb3zbgDqQeXloKE3EByhRqAJ+tMQtmqYO/3ltLh3dQx9SNfrXm30qv2eX/AJS1O4BHtmMUXsYYHeqzjyXIyVckuAxbKRrTFhe0uUa0vGxG1SphCaGmT7WX+0PaQ3bfdq0JqLsBtQVgL4ddSRIBE7SJrNuGo4F3M+SwDqwcEEToF0Ovp05Uf4yxTOAwQmCSROY7LEnT5UhtxF4NtmzJ8RG+x5k66feo5YNJB7D4YYs97mIsoy202zHTkvID31r1zHWcMbhVu8aEiZ8JdHLxG8afLWoxx6zh0t2rSh/hczIMwJX6sPrypSxC53cpJBIIE6gToD5jajSv8EPgnxeNa4FdnObMdCBlg7wZ202jSrIxAgeMNrMEsY23n77b0JFhhDAbeQNEhxfOIbKCTGYgHdpOoEx+kUb+wv8AIdfFjuQZkqCV00O5Ex/f6VT4NfLlmPIT7tt7b13gChuDKcy5QDMwTpqv75mrWDwoRrsDQtofnp7TS26REuTi6NaiyVYcSa+xArqSQBUutAqAirOI2qsK59cHHKsa9Uot16q7fIJvYwrWny7imPhGMEZToaBYjjaFydIoXju1CIwIOg3mtNaeTW+KJ9ZfySZo80tdoX8LZTlaDBgNB5GDofSh+F7c23X4xQ3ivFw4gHeux+50yZxceRVw1m5inuF7a23twGCA5HYbsg/LIA0oH2z7Om+qnW2V6gwf8054K006mAQRI3AOsT660o9t+C4xHHd32uWW+EsTI6g8jWfkhLHkpMuQalDlCzg+yqBf5niPLlp7VZwnAkVoUaH6fOrJ4VfFoEuJPMf3qtawBw6PeuNmYA5d9DsNyddaiM5N8slY0uEhp4JwVVt/y2Fw7NBmCPywNo51bYsh2rK8DjHRpViG6gwZ9acOCdo79y6BcvM2h0IUzA9PrvVpSXRaj9Olmpwl+4yfxh6UTwV8RQrvmzrmVSpPiJ0y7HcbacuZIHUgxhcbhgpJcKFXMxOy+RbaZ0j1q6tJlcVNR4Zk6nbgyvDKStC120woJS73jpEg5J2gxGoAO/70KfwvhXeXnVl8LIwHkQVYTz5fQ9K1hL1i6mYHwf61KgjyDgSKpWEwgxCm3ctd9bkBFdRMqQVK7TG3PQUiemnDlpkY88W1yZavBbj3iGtuIEEkDl5jevXuG2kugMz+qodfSDvWs3bTN3uIFtbgIyZMwUrIMsB+ZxA0kGlnD4UNqR84rNnJry6NRY0wDiuGW0w1whSPCTLbnTnSMPAYYH7VonavE5rYw9oF7t0hVUak9a6w/wCEV57cPdBuAeFVGgJiQXIk7QOUn5swzjCG6b7f6lHUyipUhN4Tf7y6sk/ECSTqdR8/T1psdapP2YfCXQl229t9IDbHcKQdspJ31rm3xpGMGVPRuvrRzW6muhajJrgkYQa5vP4akYzVa4KmLtcglZ31r4ulea3XJeo3pEEpv16qzCa+0rgg0LE497ROfalni3a5HJ1HSmP8U8cqJA+I7VkWGs5jXpoZXGKgl2U3iUpbmM2F42SfA0UR4dxC73g8ZOu00u2sGoEmivZmyCbr6nKpVR5kEn6CPehntStot6bDLNkWNP8A1DvieJv8OaCoBAGmpI18yBr70EHH8Tfw7OVc27b5G08IeNAT5jrX3E34u5jsW+hQx9hQzHYe6q3BZxL2UeCbedxbfTUkLpPKIPtVn6l9N9XFFYlzEp6TWuOSTn5CmN7YXLttbULlQCALYUjTm3P1pU47x3voRfhG56n+1DbvFbpBUsOhgAE+pqKzbrzX8JLD7p/obsMvqPbAsWzFX8Fj+7cPvHLr5fpQ+o2uydyB5UzBgebIo+PJfnq3pobl34/I8XsZlRWvuEUeKN3usTJhfypJ3PICOtccGx/fs1xh/LtklVbRQxJJu3jtOug5bDaaS799TBJct+YsZJ9Kt28RexGSxbWFnS2uxPNm6nzO3kK9msy/lX6I8fLE3cpPl9sc7vaPvmhHOXWbmzNzItg/9NQN3OsVBiuHK9o3LRGHtgaOSR3rA6aHWN4aMx6V94fwWxZGS44P9YB+KCNCeST+UbxqeVA+0PGf4i80QUtytsbKBtJ8zHLWAByiu1GVYoc9sRigpyqHR1wzj6PbaxiUW6mbMlx8wYMd/wCYpn/ykUQPFlt5cPhQ1645hVUl9TyGv2paw2He7cCmURsqlsog6mDG0yTEERW9/hH2Dt4SwcQ6E3rpOUuoDLa2AA1yliCx11BWvIazFHY8sn568WbUNRJexEX4e/hs1lTfxBDYl9zuLa/0IfuRvttqdDw3DbdoZoGmpY8uuvIVZURSL+LvHTbwqYe20XMS2XTcWlGa4fT4V9GNU9NhWTIl3Ji8j2pyYD7T/iHgcXfGFv2Zw7SqYnMFK3eREjwqf6ifURWVdueAPhMZcVtVcm5bYaBkZiRpyI+EjkR0glgxHZdGtkakweZknzJ0PsBVPxXuF37T+M4N1a0TqVRnVTHMLlJkbeAf01p6/Qy01TTuL4f2fyBodZcqYt8P4mU0Oq9P7UZxYAilSdabXtMyKwG6g/MTWa18GnqUuGiswBFUb1ozU7XIqG5ek0pQaZRJMPgWb4VJ9ATXq2X8MezVs4TM4BZoJ+teplInaYv2s4i1+4WYk0PwNvLyrq/fh4amLhfBjeAMaV6HF7+UVHKuwJeBbQUy8AwHdWV6sST6zp9BVq72SZBO8VPw6wyrlYabUvUwlts2PouWC1FPtrgXyxW93bEwCSk9GmPlJFMuD4aLgVTuYGwInzBFCeNcLJK3F1a2wkdUzAkDrG/zpr4VhZRrpZVt29SWIEkESFnQmCK1NNro/wAPuyNKuL/wZf1b6dPFqtuNWpcoQO2nZ7+GxJSZmCYEDbWB+96C4YLPjOVSYJAmB6U88fW3iGuspZwB4WbcxMaflXy/YUcM9xSRbXMD8SxmBAPP515vWatanJa6PQ4Pp89JgUp9v+32/RFq3wdWSDBU/DdTfXbOJ0H086oYvs4wt50bPlnOoGo10K9REGmTh1o8rNyyd2ERbJnofLkKMYK2ASzgyec/vzpEc0sbpCp4I5OX2ZWB1oknHnS33dsi2pHiyaM3/c259NqJcc7LE3WazGQ6x0PMDyoPc4I6zO4rTx63avZRkTwO/cj6txcjlrjBo0UDfUbnpvVpcNaKhplem3rPU0GYGiHDLQcENqF2HrzPypk82+STQCjRbwwt57fiK2yy5whhsmYZjrqTlmBX66wygKIGkCPSNPpX5MHD1bw5Rrt125V+pMPjlGEtupzAogU7zKgD3rH172yUn4DiWExBbbmddDtPKsU4vxNsXxXEXH1WyTatjkEV2+pgsT/qPStfu8RGHw124xnuke453AKqWy+ukVhnAG8F1idWbU+eUH9TVn6BjvJubspa2TUKDq4aYM676VJwbBWxcuow0vpDjqsMp9NGNV7LuT4IYdToKrYg3FvtdUfCVCzoCBvHlqa9XrdN/E4ZYvL6/K5RlYpuE0xI7YdmTgsTk1NthmtsdyvQx+ZTofY86Ndg+LBwLD6zIXyIkj2In5CtC4lwGzxHDgPpILW7g+K2x39RpBXnHIgEZZwjs/ewuKY3RHdEgQZDMRoVjdYMz/mPI6Oae7HkXNf3R6Keb1IR55QS45w4C40VTThMCSKJC/JLvsPqaqYvjtN2IFNjlwLtE9m0FWIr1IeA4toZPOvVXeOmXoyjQF4o478GNAa1Pspla0uWKRsBgrbiWimfs9jFswoNeg0sVHHSMPLy0PKYaQZih3FrCCw4jUEGamwvEwwkmgPau87IptmAHGeIMpt94qMquDsdopOOeDXygViEzeHfz29IPI+dDWwjKf5rs4GqgkkesbZj1ophX3EiRuPtXsbYzLp0rBmrVn0zam7aBdm7Fm4eep+ulC+HYJbyMo0uKZBmJB/sR9at46z3NjJOrfp/7+lQ9ntHY+Q+4qtXuUWLUnOlJfPBQbHX7LZS7acmMg0dXtraZMt22VPUarP3rvjPDhdSNMw+E/pShewzKYMgjkamUadMzdRp3jfs6G7D8QRxo2ntXN62pHKk7J7eldfxtxdAx99aV6b8Mzpwrlov8S4SrGRoaYuwH4f3mu27160Tg2JDMHCnQHKYnNkzQCR13ob2PwhxLXRd8ShPQhiwiCNRoDTf2SxV3DYy1hc5bDPcRCrnNGeNAd4k0azTgnGyp6KnJuK6Vs1PhuAw2FX+Vbt2gN2AAPu259zSxxX8QrRxK2s0WkYy4UtJI1gKZ6iRsTPou9vsfi7Tm3K9w85SN3UHUGdmGkjSdDzoBwLDTqJI5SAfbXf5iqOaanCxGVx28D9xTttZv22sCFssrIVCkBlIIMyBAINJfD+GJZJRCzW3iMxzQRyzACZHvpRw8CRlDAR1yHUHzQgGPQEedDMTwdx4kYN9D8x+tDodbPS51kvjyvsZ+WHqRphPAcP8aqmYu3woDpPWOv75Gi2M7G30Uu7Wk02Jd298uVQfQn1qX8NcLca/cuOhCW1ADGNbjb5Y5Kgif/yHpV/8QONZLZAOp0r1ur+qSc6wPj5A0uhg47siEjgxuXXe2/hRCMpR2ysTM6HUERMTGtEOL8ABUNmEjSB05H71Q7PY0IIYPqZJChh9NdqY8SVu2mKMCyjTlr0M7T58683LPu1TyvthUoyqPRnXF1yIR0+9JOLxhmmrtEzSVMgzqDoaTsekGtq+LHosYa6Yr1UUvECK9XXEnkNcVu922hI15VxwjE37t0Lbkmmbtdwu2yDUZp0I+tDux+KXCXszCQacpzVbRW2PkscU4jicKALoOu0bVP2b41cxBIYiAZidYH+SKm7Z8ZGPyWrCE6jkSSegG9W+z3YHGWbFxu6ZW0MGA5A/pU6nrFDk1M1H3FzQYsb1EL6s6xtkhu8QeIbjqOY/Wr9i8HUMNiJpRGIv3Lndgtm1kGViN5HKKYBa7hBroAM3meo8zWfCdtuuD3ial0Ce0d4Fwv8AT+td9mrXxn0H3oTibpZyTuaYuF4c27PQnUkjb2pEPdksmKuRJijl0nl+tUMTYF1ddTGh5/vyr4L5nWWHU7+9dYziAVdFnoBTdya5CnXkXMZhih5GqbUUuXrd1jnBtt1Go9x+tVcRhSp3BHIjY0roxs2Pc7j0X+yePNu6VB0cfUaj9aPYrHmzdtXyDCYi3dJkahSNI30ApW4SwW/bJ2zCfcx+tM/aexFsHTSRHmRp8taTJpZPyihiW3O4P+qLX7G59peBpi8KYCvs6RqCI5eqnT2pAwfDlQkAadPP3ov+CHak3sJ/DXD47BItzu1mRH/iTl9MtXu0fDRaxaEaJcIPkCTDfKZ96q6jCoLdHryYeaDi6YX7LcOVsOc4DKzEhSJAjQnXY/2ofxvsaZDWW0J+FjMeh3j3+dWODcUKtcDaLbnMeW5+tUeLdpHa33kG2hbKmbRnESWE6xXY8UcseUHixb0FHxFvB4fICNNSeZbmTWVcSx7YzEEk+BT8/IeZon/C4jiN7urbBVUTcdj4VmYnqTG32iiPEuyBwoVYVlI0O8nnqedWMs/Tjth3/gLLPYtsQXh8PlOw9DK/3FF8Ji8hkGdIg66HcenrpQ4BkAjbYqdR/j2qe0VO/gPXdfny96zov5M9oq4vgq3r4ZlEMPaQAD+nzqj2p7BLchbYAPWmXC2yWyxqNRVnifGVw6lnGwrVwzk0qNLT7Xj5Mpb8K3G7n6V8py7N4vEcQN26PCgYKgjkJk18q1WQm8XwZRjcRcvayQOQqgLdwGPFNaFb4EF2ANfRwEHkKVPXK/aVEuB37EcJtcJwyviTOIvfEYnJ4ZFsHl1J5+1CV7bFf4l7xfvXeLNrkE1g+h8qucR40bltFgHwhXV10MKArBgdwdNtQBSZc4QzXpUZU5DkBQRlHLL3SNPHkjCowVt+CXANFx2ILO8NcuH8rch6fvlQviXEX7yHG3Ll7UziwEUhffzJ5mhTX8pKsAyeYkD58qfLG1GrPYYcbhCo9/7YK4dirKnO+pnQTt55SNfnTIl4MpIMjefKKHDCYa5oUAJ6T9NapcWV8N/0ye7bQjcfs1MLgvlEOUsabmfVufENdNhUT3lJ5yo5ddKgtYkEGdJ6UQu4ZbduFXMx0Jny+3lSFyhjlu6Fm7vU2HxmXQgMOYNfMRagkHcUW4bwA5RdcgLExBJjzrktxlQhP1KiDu5Wc6HYglT8UDUwYg0xdrL+bIq8wW9jsflVHG4hApVVKlt3KBZHQRyNEOF8EuYl7aAFiVRdOcKABPQQSTQShukq8DP4WPqqd9J2e7BXryY2w9gMRbIXKqli6to6wN5BJPSAeQrdeJYA4sNqoKEgCfEGHIj8s6fMV32S7JWsFaCqAXI8bxv5Dov33NF0VQWIAk6t5mIn5AfKl58UZpbnwjzmtzQzT9i4XF/P++BMfAZrpNy015YLLa/KbjZZL7DQkiW0FAO2ZdGNxmD34W2EQfyrOeQMk6tcK6AeTGAIrRLOITvWTOGcagc1Bgwf08vSp34PaLKTbTwv3i+EaORq3/drvVbT5HXHJVjNxVArsZ2aGEwwU63Lhz3CdTm5An/SNPWTzq5xrhfe2iq6MNV9R/fai2Wo2YzsI6zz9KbPG+2Lfu7MyNiQQwgj320P78qq91GxBFOvHOAHM11IEgkwNQY1PmKT7uHY/wBJbqI19jzqq1tdMqSjRc7N2v8AmbYkZfFK7/kb4emvLb3o/wAR7NpeJzbbQaWuD4ruHa5cgBVgctT/AI+9Q8R7YPctsbR15VvaBKGHc/LCxqcvbEfuzXZ6zh7WS2BEzHnzr1YtwntHxRc4fMRIyyOWvSvtOco3wWVGVchNkEV1YioWc1yZArzKdglt1FVsXbiNCB11iek7TUvCrDXbqJ/UYJ6DmflTvjuM2rdoowGQCMpAiPTnVrTUpbmaGgmseT1GrozW7iMvKfSJ+R3qkWRz4Ynmh0Mc9DU/aC73f8y2AbTH4CdR/wBp6eR2pevcVtP+YA9H39jP2NanqWuP2PWYdZhmrUqf3DScMSJWR1E1Fj8VaUd27CeY3360JTj9y1yDr1Jk/Mb+9RLibN4kuxVzvI09iP1qN6r2oOWeLe26f3JrnCYE2zmHTf5RvV9MOwUFjHRTvPpyqhawtxNbLhh/pIP0q02NxEQbYJ5SPtrS40ndMZGSS6BOHw/f4gLrBJLHy3pyuouUDYD7Db9+VCOAcNNoM76M2g5wOe370ou93TafPQD3qxijSE4oNJt+QVxV5QgoY5SdZHONTArYvw87IjB2Fa6c15l16Ip1yL6czzPkBWM8VxSKCSyA8pBbX19a1/s52/tYu0kHLcZQSh6lQTHWglim25JPgyPqmoVLHGS575GnHcUC0s43tpbsPLk5dQQsT7TVHtBjLmRntgtv4h8M+bHQfOsT7Qdp7jOdcx6ggr7EaUmWNyVUYj2xVG8cL7VYC7czC/YDHWbg7q7M8iwUT5imzhGO7xTMeEkAgghgIhhHIzX4+/jnbcxRLhHbLFYS3dt4e81pbsZsu+kwVO6nWJWDFJxaR45WmKceLs/T/aXt5gsAD/EXlD//AG18Vw/7F1HqYFZ5xP8A/wBD2S4XD4V3kgZrrqnPoob7isHe6zEkkkkySTJJ6nqaJ8E4WztnykgbaHU/4rRWFTdMRyaP2k/F3iF1ctprNkc8qyxHTM7N9AKAp+KuJXS7as3J1lQU+0r8hQu5hspl1P8A4/4JoZi8M11gEVjMAAKfTpVjJpdO1ykL58mn27j461bKqUDAMVzTEj0H250x8F4EtlRmHzqbsThVtWVDRoAB7CrXE+Irn5VmY9sFS6LOOoFjEOmkJNfa+YbiIC6xXqtqaoFp2JTp511dtzbkVGj13jbUWy0wACTyEQa81FKTSRFHPZLjuXNdYKFDQDzyaoT5aiq3aTjFu4C2cMP9DA/ODpWf8I4yLVzLdNzuhMFJJEnydDlMagMKh7Q2bQPeWbocXCdFBUKOnjdrk+vzNenngwuMUk00q/8AQcWScLXhh/BWTiruXUIurHovQeZ/e1EuK/h/ZumbZa03l4lPsT9jXPYLBuMMzvP8xgVH+kCJ9zNMy3tYFYeXLKGSovoa57uxMw/4bqJz33/2qF+5NXrv4fWmUZHuIQN/ik9SD+kU1ECNanwyCN6B6jK32QpNdMTLfYa0FAL3Mw3YFQCfQgx86g41wIYXDvdR3JUCAYjVgNYE86eLqAamqHFMBbxNp7TyAw0I3BBkH2NRjzS3JzfFliGqzQ/lkzMuH8TxN9wlshSSADA3JgamTWt4X8NWtWwWxCPd3ZnDvrzAlgAPQVlWBwVzBYsI8aQ6kHRsrSCPkdDT7xHts0mDt051s+vKErgM9WWaP/JJv9Re/EDhb2wO8ZWMaG2ZH+4EBhzOk0rYXjN/IiZnK2yFUxqszChozAbws8jHOjHF+NG4S9zUdAY57A8q47X8Me9jv5Vvx3jIAIljAMxynU+dWoaic+X+CjkhGLpDv2O43YazatNglv4pSULXl7yAD4I74kJoQICxpUPbzsRcvsjzatE6MqLCxGkZVAJmeQ9aI/hPiVbFOGAJv2UvKTqcwMXNTr8Rb/wp87ScPDWz6fWq+pg4ZKTf2/UPFFShfkxnCfh7YUfzHd256hR8hJ+tH8LwDD21hbNseqhj82k1cUAiQK6msSeXJJ1JsDkrrg7amUt21PVUUH5gVpvCcMLOHtoNIUTHUiT9SazsIa0px4fan6Zttj8C7E3trfVkIYT0/fKsufFi3esquhe6gnaBnE/Pb3p97a3hrrWX8RxEX7emzW/bxg1oxVpkZnRpmHxTLsajfFGZO9dFh71XuLWJbK5O+PavUNctXqL1JfJxet4HKCSfSrljs4+Kw+IVWOdbcqgALOZ1ADaHQfUVTt3CTEcvf3pn4VhmbCuwQsM4HhV7hUqujFbbLc/N8Vo516EE0eignlX2JZiHa7g4w7WkKstw2Q90HwnO7MQAsACEgEaa0B4fgzduKijViB9a2Dj/AGqujwB0vKPyOcNjUH+2+tvEIfJpoD2csB75uC3aQLv3dpbfiOwjOxUc4AWt7UZNsXNgrgZ8JYFpVUbKAB7CK7t3gASdW8qhxlxw2sZait3xmhRqd68vuthWy9YClSW0qS0FIhTFDjiQRqDXwW9MwOn7iu/B24I43DEBQCPepUwfh84oVZttJJMkfSrH8S40nT61MWu2FuQmdueHKb6GQhZCA50GdTKyfbL/ALh0pPTijjfWOv8AitL49glxVhrRIFwxctknmpIYT05HpINZZisI9tyrqVbof3r616DDCsaUuQd3wStiTcdZ2nby50R/4yWxVu5cJyi6rGCVKrnBIVlIK6TsaoNhzbQEghnkidPDsPnv6R1pp4b2L/hkt4nHqQH8VnDCO9uD+q4D/wBO36yTtljWndcJA9sYsCP+H8SyrIt2L2Zf/wBTEgZfZJI9TWp9oOIqlslmAEbkiPnWbcJ4muNxlkPgc65VsOyvfZ1w+eZOQqvhJzSV5DoKN9rPwoS+5LNibf5bJz3sZbIA8MqtvNaWIGrATsTR5amo32uAsc3CwZwnHJdRijBodgYMxrP2NFLeHU60odnuB4jAX2tXUPdXQSj5XVS6a7XFDq2UnwsAYE6jWm2VC+fOsHUxUcjDTs+XLPnpTThePI1qWYAxBk8xS1qyfvalrtpw9+4721OZfiCySbes6DeDrPSa7Ty99fIyE9h97R8VW47QRAMUu4tcOzILvhJYAXAYy66Fp0Kg6+k+VL9njPIL7k8vNuX+0A0OxGNZzqQB5aD+595r0EcWOEeZW/hdfuInkc30bBZxSOuZT5/vyrq1DtIOgrPezXaAplRjpsv9jWi4J0e3mQ6n4h03/tWJqtN6Xuj0Sio2GY16iYwo618qidQsXO0eGss1ti4cGJZXHP02862nsFdw1zAoLNxLgIzPlfMQza6gaqRppyisI7eYsG2iBB4tmYDQdR0JJH1pLwGMuWWFy07W3XZlaGmfIzWxo8UUt9UCzeO2nAgbpNwZ11ys6i6I6SQWHvS1hLZtmECqnRRA8zAApbv/AIoXXUC4rXdIzO5Bnz3B+lHsBxI3UkzEDURqYg7GKD6lzBKIKDQTPuJAnX0qvi0C+IESdKq2LxDhROpHuf396IX7i5cxI1E9ZEj3rDriwzmzc0jLqTG2knnXlAzBIkyY5VXbFggEEE6HTzmQADyA3r7Z4nJkZYXWOcAgafeiO4JBhtdeUz7bn9Kp/wDFNo0P0nlVyzjQTzI9YH/uue6V7qpl1YgeW+k11ckC3w3HW8Rh+5uMLeIsllBJgyGOv6fOhOP4k9vR7tsx/Scx9hO/yqPttgMmLvXsPPdi43iWSFhsq5jsCwAMefnStculiSdyZPr7V6r8kUbD+CnZJMZebGYgq62SDbtEgnvCTDsP6Vy6ToWn+mtq4twTD3x/Ospd5SVBYDyI8QieRrKvwHxJTC4gnMMz2kV8pcZu7dogbxI00+IU3dtfxBt8PUIApxVxQSgJKJvDNtPkNCY10AqThqwHBrdpAiIiIDIVVA56GRuY0Mydd69xrFfw2Fv3UUTatXLigzBKoz6xrBIpH7JfjFavulnELkuuwRGQEozEwARupJI6j0pz46Fu2blliQtxGRiIkK6lTEg6welc+OzrMUwv40XMXdWzi7VhbLnKSgcMpPwtLOdAd9NiT6kLlt0YrvHMjlmIpD7Q/hpicPiBbSLtt5y3fhAHPvRrkIHrPKTpTXbvkhBnLqEys3OQY2OxJEx51T12OLx70uUQm06C9u4SWnkIEfrVQ23mJgA/Sp8PdhdY8XnyP/o6190+IQYkEk7x0rFvwMoz7tNwCwtx3DokMc1sMqk6BgVXznlp6UAvYi13ZtpbBckeKDIA13YzP03pq41xLurmJtlbZGKt2xLqSVAIgowM6PqQJkiII3XsXwV7bE20LowKqyqzAZtPiA1Ov/ravQYuYJ34AK2EwRuWSyAZkJGUTmcQXJHmo+YB6VZwPae5au23mVAysOTLMmfP7H1qpgr9zDtqCobnGsiRKyR4hm59dRVfiGIV3lEyLAETOwiT5nnTmlJOMjjWcHxq3eTNbkgEj+21faReznGGtWvAYk6iJEjnqDBIImI2FerOn9P3SuNJHbxj4r2b79gXYGRAmRGmgXXTWJkGZ+UNjsggtKGGZ8p/Ll15yJ1MKCBruRzowHViVmARvPmW05SBUmDQgsTMNsQfFz1B9ABH+az1qZ7askEr2ctt8SgjQ5RMbMAJ9/er2D4Strwq2USco00EHfoBHvX1bZHwMcwClTpu28eQJgc/07QEC5nEZM2YNoc0LI233Hy6UEpykqbOO7gyqrLvM7c99zqeX351Vv28+nMAc/QHTpvV27i1Zd5hmnpqqwJEa7D5e8dzEqVLESwgxsNWnQRruT786U7vg4FWsLlymcvMny32qriMbLggBcw2XeNcx+h1NMGKdc4A1k7L+bUmNeUD3iqty0rEeDURDbCBoSZ6b6fU0yMvkhkFi+wAU6A6+g30PppV+zcfNmVjuCCJ0GU66dDoPSujh1yqsLJWOR1ygGeY006aHpXQQElVMMCW1/06b9OZ96i/JID4zhLJsC2oFtmMsULQwlR4lmGgt+5mkPieFVLjhJyBoBMTtOsVonE+Ai665G5Jn10CgnOeesDlpoKG4nscoygiYZi2gLFBLJBH+kgHXmD0rVxalf1sg1j8OnwiWLX8Kx7tCwYMZYtlQGTyMgNz3HQGln8c+ANde1i8OrOSO6uqgLHSTbaF12lSfJaW+BWb+CQNZBfvJLW9spUCN9tNPOeogEcP+IpdiniRwNVbQ9TEe1WIZoy5izmAOwXBMSnELF6/Zu27dtjcLXEKKCiMyfFH5gKee0Xbq49xrFslStwSy75YBEcj4jqDG2UyCxClxjtFfd8qtCsIACgjWcxJ3zKQCAN596AcS4u2GyrbguwJLNLESfM7zm+Z6klymmRQ94/i7Pqxofw0fyg5OjMx01YDaY+v+2kDBcUud4zsxYEQ0nfoB0/TWjOF4k1lme58TKBlAIynIpiCNC0j5Gkan3QcSEqdjclxsklTAC+sQNfSDU9xiziNfCANjyEbbUqX+1LFRpKwSkaQAxU5t9YCn38zX3/6sVjBXKIAMaTHltqYH/usl6aa8BWgt2g4Il5luJci4jBAkeBl1bKrLPjnafDr8Q50sTcw6q38di89wiFtYeb5Q/6nzLaBG2VS0UYw4Vho8BSx/KdQ2kZQZGUZd49aCXeDhXYFFdHLNsNTr4uoiPvVvBqtkdr8BNAi1g7eIzW7Nx3EE/zUCOpAOUqUYg6nKR/q8qD2uzmIZiq2nJBg6QPmYFaBbs20YuqKhOU+FQBEnNttqPbpRacVm8KWWQahmZk1MyCCT/armDP6jdoET+EdgS1ub1xrZnRUymOuYzBPpXynTE8Puk/Cincic2p9hXqupJoG2Dv4jMCNJA8MRLMVAEzyBM9dPWuV7wANMqAYjUxlLexykaf3qqMG0/0gzMjWRJP2NEcO8hBACbsBoWBBynz3g/4ry9INEDqAE8LqIOuhgCI1OmU6yNgTUKrmzEayYM6kplOkDmcv22q1i7ebIkKYgmNMxGUGfKBEdfaobfgUMdwZid41mPUfWp48HMi/hZAKFtCszt8AnXedDodNBrrXntZWifze+ms7a6HX36V3lYkqD8Y2nlkifM6n5+dfb+HLSSSSQQpHqx12GkfWu7ILD4zNaC5fh8QIEmNtzvBMe1dLiRI0/MJjc5l19BBiJ+1QqkAlJOUZSTyJ1ED1BHrFVrd/MSZEqRMHqpll8zAPlFDRx3Yssjk58wBOVh5ypIPofr5VYu3Dbj8pYAsd5+ESOUZgT89dBXGDvZ2uESAZVTG2oiRPl96u27YYEABiDBzclOm3/d02+3NNs4hAyhSDzGszsNYmNIPvVrvpVcoBMmRptounMEAnpoCDuKhsQz5IEkCNBo0GBJEgmInzrjEyADEeKDvIOUcx5zOvSh2k2T4bEHOJG66RyIz/ACAB2/00I4rwJSpbXONCwknSI2PIBtTR6wyqojLmAERrmOaSCSPf2qO/atoiODB1zyYGogjL+/eRUwbi7RLA+I4CWtKEeGltdTzIUGORga+flS3iey9xnJdSQOYgtowXaYgkyBJMCnO42ULqCrDxbSNXEa9NxPUV9tO/iB3U8t500nrrPt8nw1E4EFPC8BsooDW9bYOw0zKdW1Ek6Ae86TVfHcFVhATUaMTAHhmCJj8jgRqfAPOieIuk52zR4oKt1mRPuI8q+9+wgKAd5kTIkDXzmdR1oFlldtk1YIxfZ0fBb8QgpMGDDSNfXWKhfs2mYPuCZOYabkHeBBKz6aTTIjMGhCFYBi5O3xfUQB8/eoMRfhMhPig6FZiSPedPr70Xqz+SGkVMPgVUsASDDRqNMoMDTQxrvr5jSqly3dBygjbU6Qf5aarG+8e/Pc3rdoXBKt4QWHwgQT5aDaNuW1d3MLqNwumWQARoN4/TSh3NHAR2uSsiJRVIIgkGTsdhqNjswpixWGxLhWsuAWUd5bi2PNTLgyNzvzqJ0CsGYE+ukqJ2K+g0qxdDN4lMZwSp1McoAmRH/wDNWsOq9N3RzVneJsGZN8sSBJ7yOX+lBP1r1D72FfMR4T5+wP5tYr1OevX/AFBorYq7llvefQ6+80RTEIigE6KJ031ErVfGYEsSAsA8pkTUDKzAK6/AottA1gEwR57Vnxgq5J6ZDnARCSZJIjy/cVaw91WaQcyrmbXqBoIqLiHDfDmBJGgXzHP0NVMJgXAldNZg7nafWpogJYNQcs5gRz58jJqzhnGgJ3IzDrGsDpt9aihvA8/9ynlELpXsMoVixOoJ39DH1qao44fEN4lMSczEjmZbT/5V5cGhJ3kFSNNJ89ec/SpbXjOYgRqG0kwQQNP1r2Hw7A+IAgT8idNaU07CObeQNABUDUgSI158vT2r414MXYSWPxmfiAkN8zr713fEltR7eUmPnX1cOVnzH351JHZBi78kMNsxy+kL01n7b10cQSoaYg8/i2J168vnXQw2ZNdIBgHYz0+3vUTYfZX16E+2k/ag7ORIvEGKrmUDKITSZWWJMDcifpXy7iVgAQDAhjqMwA6jaNNR/j7iMM7AZY8MwRv1iqT4XNq2gGgIPOP386Kjic8R5aQUgAa+KDtO3xbeVWcDjRlBMzOvUjYT9Z9qFXMJuRJMAgeh1q9hcC5kSAwgqOvP+9TRxNiCIEamMxH+7cddx9Kjx2skEnKASOWw2iuXZpYESQJPIRvFQLfzFoE5jGXp50NI4kS+VLTvAywSZkztHSreHkqxJ+Ezp/V5zqJE+/SqmQZomNo0q0b4A39fY8/lUo48zMw8IMoDBkgkSdZHmeddFyLYSVPiYdZmPOIEfWpsVi8w0gKw0WBOg5e9VLtr+XIg6gieRB29xFQrRJ2LKjMW1OU/1QPLQ+cRUaK6sMxE9QdY13jYzU9y2WQMFkSNec77fOuzbnNOx36yTNGjmRtcDhSZWBGvOvV0LaoNYIO2v70r1Dskcf/Z"/>
          <p:cNvSpPr>
            <a:spLocks noChangeAspect="1" noChangeArrowheads="1"/>
          </p:cNvSpPr>
          <p:nvPr/>
        </p:nvSpPr>
        <p:spPr bwMode="auto">
          <a:xfrm>
            <a:off x="63500" y="-1176338"/>
            <a:ext cx="1876425" cy="24384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4284" name="AutoShape 12" descr="data:image/jpeg;base64,/9j/4AAQSkZJRgABAQAAAQABAAD/2wCEAAkGBhQSERUUExQVFRUWGRoYFxcXGBcYGBoWGhUXGBccGBoXHCYeGhwkHBgcHy8gJCcpLCwsGiAxNTAqNSYrLCkBCQoKDgwOGg8PGikkHyQsLCksLC8sLCwqLCwsLCwsLCwvLCwsKSwpLCwsLCwsLCwsLCwsLCwsKSwpLCwsLCwsLP/AABEIAQAAxQMBIgACEQEDEQH/xAAcAAACAwEBAQEAAAAAAAAAAAAFBgMEBwIAAQj/xABBEAACAQIEAwYEBAUCBgEFAQABAhEAAwQSITEFQVEGEyJhcYEykaGxB0LB8BQjUtHhYoIVJDNykvGiFlNjdMII/8QAGwEAAgMBAQEAAAAAAAAAAAAAAgMBBAUABgf/xAAuEQACAgEEAQMDAgYDAAAAAAAAAQIRAwQSITFBEyJRBWFxgZEUMkKhsfAjUvH/2gAMAwEAAhEDEQA/ANkwNoZBpUV7CA8quWreVYqN6qSGxFrtQgt2mPlWBXOM33uMM5jMYHvWxfiZjGSyY9/SlDs32ft3VzQKiLrkeoWKNi+/ernk+Zpvw+JAXWucfwYd+FUEnWr13gz92YU6A/arEHasTlST4B/BHLMSOv607LjStvblQfsdwzKoldTTTxjhoNvppXMBGY9qcbnaKC2Lcmr/AB+zlukVxgrO1cEgzwThAY1oWB4ABbGlL3ZewNDWhqwW37UKlREjLe0mJNi/bULOY/rTDhuIDKJBpZ7W3M+Otjp/mjdvRduVOFF/s/xlLt1gAdD0p0u2R3cjQxWddhwMzMQBJrSrreD2pbCQhdpu1HckKdzSta48WYt1q720td5dAAmCZPyH3ND7WEyjUVz6OYL4zxOZnSl5XBNE+Mp4jQS0hmghLhkllmqBnmrRTSqjrFAmSfbZq0LsVSFWFSRQTnRxcTGV8qidK9TU2FuZ+k7nHF2FXsOuYAmsu7P4lrt+WYwOVahh76gKJ1ooQvlkzW3hA7tL2fXEWmUjlWYXcM2ABWCQNq2kilfjfAReeCNKicPgPFLuxR7HXBebO29OuJ4YrLpzpO7ZYa3wrDG+JzEhURTBdzy9ANSfKsg4h+IHEcQxBxL2l18FolBEbSpk+5NNcEkqYlyt8n6IwfDsh0q7xJRk1r8uJ20x9hxkxmI01ANxmHXVWJBHrWm9h/xdbF/8vi8ovH/p3FEB/JgNFbpGh8juO1nWir2pUNeMVxw/Ak8q64wk3mPnRXg9xR0oGxiTDnA7JUDTSmW5fLCBppQvAYhSIo5hUUxUJ0Q0JGJ7K3LmK72dANqt8Qt90jZidBrAJjTTYb0+hEUFjGmp9qyLF9o3xSstohrSs0AGGuEkEu0roM0kEk+21G58AxhbIU7ZLhbDNlKEaAOgJnlGoHzpfT8XcSfgVlt9AWMTvBM+uu1C+0CvcuW0uHNrIQaL6MeZ5QIio+H8PcuoHh5xuABoR1+tApccjNvI02u1pfKUCk/0MWLTO+Y9TtoRJru72gNzZQuokF7a6k9TJI9PpS7fxRVFQorZi8KNSpU+KJ1nyn7mqWKbM6XNBnlXBPPUAgjrl566jkdOqzuEO/8AB6yqW3BHiPehsp9Mub77UAx/CigziIJ5bTQrEcHBZTmZJ0BDEn6axy0J5VcwTkLkuOXMmHEEGdp5zUJMiVUcMdKqXW1qcvVW4daQpCzta6S/pUZGlVy1OXuOLeaa9Udt9K9QOTONk7N8Ky60x8Iuk3tTtVPhpHdadKudm8A2YsetNxv3MsZP5BluXQNzFRLiEPMUM4tw52Mg6UExIuWlNW1FMp3Ql/jXiu9xCINRaXblmuan/wCIWsoxnDSMuhBitK4q4u3WL7lvsqgfagHaG3bQgswXNoPkRSN3uodt4sSMfhSRmPtQ+xcKMGBIIIIO2oOkUexOLtrb3zbgDqQeXloKE3EByhRqAJ+tMQtmqYO/3ltLh3dQx9SNfrXm30qv2eX/AJS1O4BHtmMUXsYYHeqzjyXIyVckuAxbKRrTFhe0uUa0vGxG1SphCaGmT7WX+0PaQ3bfdq0JqLsBtQVgL4ddSRIBE7SJrNuGo4F3M+SwDqwcEEToF0Ovp05Uf4yxTOAwQmCSROY7LEnT5UhtxF4NtmzJ8RG+x5k66feo5YNJB7D4YYs97mIsoy202zHTkvID31r1zHWcMbhVu8aEiZ8JdHLxG8afLWoxx6zh0t2rSh/hczIMwJX6sPrypSxC53cpJBIIE6gToD5jajSv8EPgnxeNa4FdnObMdCBlg7wZ202jSrIxAgeMNrMEsY23n77b0JFhhDAbeQNEhxfOIbKCTGYgHdpOoEx+kUb+wv8AIdfFjuQZkqCV00O5Ex/f6VT4NfLlmPIT7tt7b13gChuDKcy5QDMwTpqv75mrWDwoRrsDQtofnp7TS26REuTi6NaiyVYcSa+xArqSQBUutAqAirOI2qsK59cHHKsa9Uot16q7fIJvYwrWny7imPhGMEZToaBYjjaFydIoXju1CIwIOg3mtNaeTW+KJ9ZfySZo80tdoX8LZTlaDBgNB5GDofSh+F7c23X4xQ3ivFw4gHeux+50yZxceRVw1m5inuF7a23twGCA5HYbsg/LIA0oH2z7Om+qnW2V6gwf8054K006mAQRI3AOsT660o9t+C4xHHd32uWW+EsTI6g8jWfkhLHkpMuQalDlCzg+yqBf5niPLlp7VZwnAkVoUaH6fOrJ4VfFoEuJPMf3qtawBw6PeuNmYA5d9DsNyddaiM5N8slY0uEhp4JwVVt/y2Fw7NBmCPywNo51bYsh2rK8DjHRpViG6gwZ9acOCdo79y6BcvM2h0IUzA9PrvVpSXRaj9Olmpwl+4yfxh6UTwV8RQrvmzrmVSpPiJ0y7HcbacuZIHUgxhcbhgpJcKFXMxOy+RbaZ0j1q6tJlcVNR4Zk6nbgyvDKStC120woJS73jpEg5J2gxGoAO/70KfwvhXeXnVl8LIwHkQVYTz5fQ9K1hL1i6mYHwf61KgjyDgSKpWEwgxCm3ctd9bkBFdRMqQVK7TG3PQUiemnDlpkY88W1yZavBbj3iGtuIEEkDl5jevXuG2kugMz+qodfSDvWs3bTN3uIFtbgIyZMwUrIMsB+ZxA0kGlnD4UNqR84rNnJry6NRY0wDiuGW0w1whSPCTLbnTnSMPAYYH7VonavE5rYw9oF7t0hVUak9a6w/wCEV57cPdBuAeFVGgJiQXIk7QOUn5swzjCG6b7f6lHUyipUhN4Tf7y6sk/ECSTqdR8/T1psdapP2YfCXQl229t9IDbHcKQdspJ31rm3xpGMGVPRuvrRzW6muhajJrgkYQa5vP4akYzVa4KmLtcglZ31r4ulea3XJeo3pEEpv16qzCa+0rgg0LE497ROfalni3a5HJ1HSmP8U8cqJA+I7VkWGs5jXpoZXGKgl2U3iUpbmM2F42SfA0UR4dxC73g8ZOu00u2sGoEmivZmyCbr6nKpVR5kEn6CPehntStot6bDLNkWNP8A1DvieJv8OaCoBAGmpI18yBr70EHH8Tfw7OVc27b5G08IeNAT5jrX3E34u5jsW+hQx9hQzHYe6q3BZxL2UeCbedxbfTUkLpPKIPtVn6l9N9XFFYlzEp6TWuOSTn5CmN7YXLttbULlQCALYUjTm3P1pU47x3voRfhG56n+1DbvFbpBUsOhgAE+pqKzbrzX8JLD7p/obsMvqPbAsWzFX8Fj+7cPvHLr5fpQ+o2uydyB5UzBgebIo+PJfnq3pobl34/I8XsZlRWvuEUeKN3usTJhfypJ3PICOtccGx/fs1xh/LtklVbRQxJJu3jtOug5bDaaS799TBJct+YsZJ9Kt28RexGSxbWFnS2uxPNm6nzO3kK9msy/lX6I8fLE3cpPl9sc7vaPvmhHOXWbmzNzItg/9NQN3OsVBiuHK9o3LRGHtgaOSR3rA6aHWN4aMx6V94fwWxZGS44P9YB+KCNCeST+UbxqeVA+0PGf4i80QUtytsbKBtJ8zHLWAByiu1GVYoc9sRigpyqHR1wzj6PbaxiUW6mbMlx8wYMd/wCYpn/ykUQPFlt5cPhQ1645hVUl9TyGv2paw2He7cCmURsqlsog6mDG0yTEERW9/hH2Dt4SwcQ6E3rpOUuoDLa2AA1yliCx11BWvIazFHY8sn568WbUNRJexEX4e/hs1lTfxBDYl9zuLa/0IfuRvttqdDw3DbdoZoGmpY8uuvIVZURSL+LvHTbwqYe20XMS2XTcWlGa4fT4V9GNU9NhWTIl3Ji8j2pyYD7T/iHgcXfGFv2Zw7SqYnMFK3eREjwqf6ifURWVdueAPhMZcVtVcm5bYaBkZiRpyI+EjkR0glgxHZdGtkakweZknzJ0PsBVPxXuF37T+M4N1a0TqVRnVTHMLlJkbeAf01p6/Qy01TTuL4f2fyBodZcqYt8P4mU0Oq9P7UZxYAilSdabXtMyKwG6g/MTWa18GnqUuGiswBFUb1ozU7XIqG5ek0pQaZRJMPgWb4VJ9ATXq2X8MezVs4TM4BZoJ+teplInaYv2s4i1+4WYk0PwNvLyrq/fh4amLhfBjeAMaV6HF7+UVHKuwJeBbQUy8AwHdWV6sST6zp9BVq72SZBO8VPw6wyrlYabUvUwlts2PouWC1FPtrgXyxW93bEwCSk9GmPlJFMuD4aLgVTuYGwInzBFCeNcLJK3F1a2wkdUzAkDrG/zpr4VhZRrpZVt29SWIEkESFnQmCK1NNro/wAPuyNKuL/wZf1b6dPFqtuNWpcoQO2nZ7+GxJSZmCYEDbWB+96C4YLPjOVSYJAmB6U88fW3iGuspZwB4WbcxMaflXy/YUcM9xSRbXMD8SxmBAPP515vWatanJa6PQ4Pp89JgUp9v+32/RFq3wdWSDBU/DdTfXbOJ0H086oYvs4wt50bPlnOoGo10K9REGmTh1o8rNyyd2ERbJnofLkKMYK2ASzgyec/vzpEc0sbpCp4I5OX2ZWB1oknHnS33dsi2pHiyaM3/c259NqJcc7LE3WazGQ6x0PMDyoPc4I6zO4rTx63avZRkTwO/cj6txcjlrjBo0UDfUbnpvVpcNaKhplem3rPU0GYGiHDLQcENqF2HrzPypk82+STQCjRbwwt57fiK2yy5whhsmYZjrqTlmBX66wygKIGkCPSNPpX5MHD1bw5Rrt125V+pMPjlGEtupzAogU7zKgD3rH172yUn4DiWExBbbmddDtPKsU4vxNsXxXEXH1WyTatjkEV2+pgsT/qPStfu8RGHw124xnuke453AKqWy+ukVhnAG8F1idWbU+eUH9TVn6BjvJubspa2TUKDq4aYM676VJwbBWxcuow0vpDjqsMp9NGNV7LuT4IYdToKrYg3FvtdUfCVCzoCBvHlqa9XrdN/E4ZYvL6/K5RlYpuE0xI7YdmTgsTk1NthmtsdyvQx+ZTofY86Ndg+LBwLD6zIXyIkj2In5CtC4lwGzxHDgPpILW7g+K2x39RpBXnHIgEZZwjs/ewuKY3RHdEgQZDMRoVjdYMz/mPI6Oae7HkXNf3R6Keb1IR55QS45w4C40VTThMCSKJC/JLvsPqaqYvjtN2IFNjlwLtE9m0FWIr1IeA4toZPOvVXeOmXoyjQF4o478GNAa1Pspla0uWKRsBgrbiWimfs9jFswoNeg0sVHHSMPLy0PKYaQZih3FrCCw4jUEGamwvEwwkmgPau87IptmAHGeIMpt94qMquDsdopOOeDXygViEzeHfz29IPI+dDWwjKf5rs4GqgkkesbZj1ophX3EiRuPtXsbYzLp0rBmrVn0zam7aBdm7Fm4eep+ulC+HYJbyMo0uKZBmJB/sR9at46z3NjJOrfp/7+lQ9ntHY+Q+4qtXuUWLUnOlJfPBQbHX7LZS7acmMg0dXtraZMt22VPUarP3rvjPDhdSNMw+E/pShewzKYMgjkamUadMzdRp3jfs6G7D8QRxo2ntXN62pHKk7J7eldfxtxdAx99aV6b8Mzpwrlov8S4SrGRoaYuwH4f3mu27160Tg2JDMHCnQHKYnNkzQCR13ob2PwhxLXRd8ShPQhiwiCNRoDTf2SxV3DYy1hc5bDPcRCrnNGeNAd4k0azTgnGyp6KnJuK6Vs1PhuAw2FX+Vbt2gN2AAPu259zSxxX8QrRxK2s0WkYy4UtJI1gKZ6iRsTPou9vsfi7Tm3K9w85SN3UHUGdmGkjSdDzoBwLDTqJI5SAfbXf5iqOaanCxGVx28D9xTttZv22sCFssrIVCkBlIIMyBAINJfD+GJZJRCzW3iMxzQRyzACZHvpRw8CRlDAR1yHUHzQgGPQEedDMTwdx4kYN9D8x+tDodbPS51kvjyvsZ+WHqRphPAcP8aqmYu3woDpPWOv75Gi2M7G30Uu7Wk02Jd298uVQfQn1qX8NcLca/cuOhCW1ADGNbjb5Y5Kgif/yHpV/8QONZLZAOp0r1ur+qSc6wPj5A0uhg47siEjgxuXXe2/hRCMpR2ysTM6HUERMTGtEOL8ABUNmEjSB05H71Q7PY0IIYPqZJChh9NdqY8SVu2mKMCyjTlr0M7T58683LPu1TyvthUoyqPRnXF1yIR0+9JOLxhmmrtEzSVMgzqDoaTsekGtq+LHosYa6Yr1UUvECK9XXEnkNcVu922hI15VxwjE37t0Lbkmmbtdwu2yDUZp0I+tDux+KXCXszCQacpzVbRW2PkscU4jicKALoOu0bVP2b41cxBIYiAZidYH+SKm7Z8ZGPyWrCE6jkSSegG9W+z3YHGWbFxu6ZW0MGA5A/pU6nrFDk1M1H3FzQYsb1EL6s6xtkhu8QeIbjqOY/Wr9i8HUMNiJpRGIv3Lndgtm1kGViN5HKKYBa7hBroAM3meo8zWfCdtuuD3ial0Ce0d4Fwv8AT+td9mrXxn0H3oTibpZyTuaYuF4c27PQnUkjb2pEPdksmKuRJijl0nl+tUMTYF1ddTGh5/vyr4L5nWWHU7+9dYziAVdFnoBTdya5CnXkXMZhih5GqbUUuXrd1jnBtt1Go9x+tVcRhSp3BHIjY0roxs2Pc7j0X+yePNu6VB0cfUaj9aPYrHmzdtXyDCYi3dJkahSNI30ApW4SwW/bJ2zCfcx+tM/aexFsHTSRHmRp8taTJpZPyihiW3O4P+qLX7G59peBpi8KYCvs6RqCI5eqnT2pAwfDlQkAadPP3ov+CHak3sJ/DXD47BItzu1mRH/iTl9MtXu0fDRaxaEaJcIPkCTDfKZ96q6jCoLdHryYeaDi6YX7LcOVsOc4DKzEhSJAjQnXY/2ofxvsaZDWW0J+FjMeh3j3+dWODcUKtcDaLbnMeW5+tUeLdpHa33kG2hbKmbRnESWE6xXY8UcseUHixb0FHxFvB4fICNNSeZbmTWVcSx7YzEEk+BT8/IeZon/C4jiN7urbBVUTcdj4VmYnqTG32iiPEuyBwoVYVlI0O8nnqedWMs/Tjth3/gLLPYtsQXh8PlOw9DK/3FF8Ji8hkGdIg66HcenrpQ4BkAjbYqdR/j2qe0VO/gPXdfny96zov5M9oq4vgq3r4ZlEMPaQAD+nzqj2p7BLchbYAPWmXC2yWyxqNRVnifGVw6lnGwrVwzk0qNLT7Xj5Mpb8K3G7n6V8py7N4vEcQN26PCgYKgjkJk18q1WQm8XwZRjcRcvayQOQqgLdwGPFNaFb4EF2ANfRwEHkKVPXK/aVEuB37EcJtcJwyviTOIvfEYnJ4ZFsHl1J5+1CV7bFf4l7xfvXeLNrkE1g+h8qucR40bltFgHwhXV10MKArBgdwdNtQBSZc4QzXpUZU5DkBQRlHLL3SNPHkjCowVt+CXANFx2ILO8NcuH8rch6fvlQviXEX7yHG3Ll7UziwEUhffzJ5mhTX8pKsAyeYkD58qfLG1GrPYYcbhCo9/7YK4dirKnO+pnQTt55SNfnTIl4MpIMjefKKHDCYa5oUAJ6T9NapcWV8N/0ye7bQjcfs1MLgvlEOUsabmfVufENdNhUT3lJ5yo5ddKgtYkEGdJ6UQu4ZbduFXMx0Jny+3lSFyhjlu6Fm7vU2HxmXQgMOYNfMRagkHcUW4bwA5RdcgLExBJjzrktxlQhP1KiDu5Wc6HYglT8UDUwYg0xdrL+bIq8wW9jsflVHG4hApVVKlt3KBZHQRyNEOF8EuYl7aAFiVRdOcKABPQQSTQShukq8DP4WPqqd9J2e7BXryY2w9gMRbIXKqli6to6wN5BJPSAeQrdeJYA4sNqoKEgCfEGHIj8s6fMV32S7JWsFaCqAXI8bxv5Dov33NF0VQWIAk6t5mIn5AfKl58UZpbnwjzmtzQzT9i4XF/P++BMfAZrpNy015YLLa/KbjZZL7DQkiW0FAO2ZdGNxmD34W2EQfyrOeQMk6tcK6AeTGAIrRLOITvWTOGcagc1Bgwf08vSp34PaLKTbTwv3i+EaORq3/drvVbT5HXHJVjNxVArsZ2aGEwwU63Lhz3CdTm5An/SNPWTzq5xrhfe2iq6MNV9R/fai2Wo2YzsI6zz9KbPG+2Lfu7MyNiQQwgj320P78qq91GxBFOvHOAHM11IEgkwNQY1PmKT7uHY/wBJbqI19jzqq1tdMqSjRc7N2v8AmbYkZfFK7/kb4emvLb3o/wAR7NpeJzbbQaWuD4ruHa5cgBVgctT/AI+9Q8R7YPctsbR15VvaBKGHc/LCxqcvbEfuzXZ6zh7WS2BEzHnzr1YtwntHxRc4fMRIyyOWvSvtOco3wWVGVchNkEV1YioWc1yZArzKdglt1FVsXbiNCB11iek7TUvCrDXbqJ/UYJ6DmflTvjuM2rdoowGQCMpAiPTnVrTUpbmaGgmseT1GrozW7iMvKfSJ+R3qkWRz4Ynmh0Mc9DU/aC73f8y2AbTH4CdR/wBp6eR2pevcVtP+YA9H39jP2NanqWuP2PWYdZhmrUqf3DScMSJWR1E1Fj8VaUd27CeY3360JTj9y1yDr1Jk/Mb+9RLibN4kuxVzvI09iP1qN6r2oOWeLe26f3JrnCYE2zmHTf5RvV9MOwUFjHRTvPpyqhawtxNbLhh/pIP0q02NxEQbYJ5SPtrS40ndMZGSS6BOHw/f4gLrBJLHy3pyuouUDYD7Db9+VCOAcNNoM76M2g5wOe370ou93TafPQD3qxijSE4oNJt+QVxV5QgoY5SdZHONTArYvw87IjB2Fa6c15l16Ip1yL6czzPkBWM8VxSKCSyA8pBbX19a1/s52/tYu0kHLcZQSh6lQTHWglim25JPgyPqmoVLHGS575GnHcUC0s43tpbsPLk5dQQsT7TVHtBjLmRntgtv4h8M+bHQfOsT7Qdp7jOdcx6ggr7EaUmWNyVUYj2xVG8cL7VYC7czC/YDHWbg7q7M8iwUT5imzhGO7xTMeEkAgghgIhhHIzX4+/jnbcxRLhHbLFYS3dt4e81pbsZsu+kwVO6nWJWDFJxaR45WmKceLs/T/aXt5gsAD/EXlD//AG18Vw/7F1HqYFZ5xP8A/wBD2S4XD4V3kgZrrqnPoob7isHe6zEkkkkySTJJ6nqaJ8E4WztnykgbaHU/4rRWFTdMRyaP2k/F3iF1ctprNkc8qyxHTM7N9AKAp+KuJXS7as3J1lQU+0r8hQu5hspl1P8A4/4JoZi8M11gEVjMAAKfTpVjJpdO1ykL58mn27j461bKqUDAMVzTEj0H250x8F4EtlRmHzqbsThVtWVDRoAB7CrXE+Irn5VmY9sFS6LOOoFjEOmkJNfa+YbiIC6xXqtqaoFp2JTp511dtzbkVGj13jbUWy0wACTyEQa81FKTSRFHPZLjuXNdYKFDQDzyaoT5aiq3aTjFu4C2cMP9DA/ODpWf8I4yLVzLdNzuhMFJJEnydDlMagMKh7Q2bQPeWbocXCdFBUKOnjdrk+vzNenngwuMUk00q/8AQcWScLXhh/BWTiruXUIurHovQeZ/e1EuK/h/ZumbZa03l4lPsT9jXPYLBuMMzvP8xgVH+kCJ9zNMy3tYFYeXLKGSovoa57uxMw/4bqJz33/2qF+5NXrv4fWmUZHuIQN/ik9SD+kU1ECNanwyCN6B6jK32QpNdMTLfYa0FAL3Mw3YFQCfQgx86g41wIYXDvdR3JUCAYjVgNYE86eLqAamqHFMBbxNp7TyAw0I3BBkH2NRjzS3JzfFliGqzQ/lkzMuH8TxN9wlshSSADA3JgamTWt4X8NWtWwWxCPd3ZnDvrzAlgAPQVlWBwVzBYsI8aQ6kHRsrSCPkdDT7xHts0mDt051s+vKErgM9WWaP/JJv9Re/EDhb2wO8ZWMaG2ZH+4EBhzOk0rYXjN/IiZnK2yFUxqszChozAbws8jHOjHF+NG4S9zUdAY57A8q47X8Me9jv5Vvx3jIAIljAMxynU+dWoaic+X+CjkhGLpDv2O43YazatNglv4pSULXl7yAD4I74kJoQICxpUPbzsRcvsjzatE6MqLCxGkZVAJmeQ9aI/hPiVbFOGAJv2UvKTqcwMXNTr8Rb/wp87ScPDWz6fWq+pg4ZKTf2/UPFFShfkxnCfh7YUfzHd256hR8hJ+tH8LwDD21hbNseqhj82k1cUAiQK6msSeXJJ1JsDkrrg7amUt21PVUUH5gVpvCcMLOHtoNIUTHUiT9SazsIa0px4fan6Zttj8C7E3trfVkIYT0/fKsufFi3esquhe6gnaBnE/Pb3p97a3hrrWX8RxEX7emzW/bxg1oxVpkZnRpmHxTLsajfFGZO9dFh71XuLWJbK5O+PavUNctXqL1JfJxet4HKCSfSrljs4+Kw+IVWOdbcqgALOZ1ADaHQfUVTt3CTEcvf3pn4VhmbCuwQsM4HhV7hUqujFbbLc/N8Vo516EE0eignlX2JZiHa7g4w7WkKstw2Q90HwnO7MQAsACEgEaa0B4fgzduKijViB9a2Dj/AGqujwB0vKPyOcNjUH+2+tvEIfJpoD2csB75uC3aQLv3dpbfiOwjOxUc4AWt7UZNsXNgrgZ8JYFpVUbKAB7CK7t3gASdW8qhxlxw2sZait3xmhRqd68vuthWy9YClSW0qS0FIhTFDjiQRqDXwW9MwOn7iu/B24I43DEBQCPepUwfh84oVZttJJMkfSrH8S40nT61MWu2FuQmdueHKb6GQhZCA50GdTKyfbL/ALh0pPTijjfWOv8AitL49glxVhrRIFwxctknmpIYT05HpINZZisI9tyrqVbof3r616DDCsaUuQd3wStiTcdZ2nby50R/4yWxVu5cJyi6rGCVKrnBIVlIK6TsaoNhzbQEghnkidPDsPnv6R1pp4b2L/hkt4nHqQH8VnDCO9uD+q4D/wBO36yTtljWndcJA9sYsCP+H8SyrIt2L2Zf/wBTEgZfZJI9TWp9oOIqlslmAEbkiPnWbcJ4muNxlkPgc65VsOyvfZ1w+eZOQqvhJzSV5DoKN9rPwoS+5LNibf5bJz3sZbIA8MqtvNaWIGrATsTR5amo32uAsc3CwZwnHJdRijBodgYMxrP2NFLeHU60odnuB4jAX2tXUPdXQSj5XVS6a7XFDq2UnwsAYE6jWm2VC+fOsHUxUcjDTs+XLPnpTThePI1qWYAxBk8xS1qyfvalrtpw9+4721OZfiCySbes6DeDrPSa7Ty99fIyE9h97R8VW47QRAMUu4tcOzILvhJYAXAYy66Fp0Kg6+k+VL9njPIL7k8vNuX+0A0OxGNZzqQB5aD+595r0EcWOEeZW/hdfuInkc30bBZxSOuZT5/vyrq1DtIOgrPezXaAplRjpsv9jWi4J0e3mQ6n4h03/tWJqtN6Xuj0Sio2GY16iYwo618qidQsXO0eGss1ti4cGJZXHP02862nsFdw1zAoLNxLgIzPlfMQza6gaqRppyisI7eYsG2iBB4tmYDQdR0JJH1pLwGMuWWFy07W3XZlaGmfIzWxo8UUt9UCzeO2nAgbpNwZ11ys6i6I6SQWHvS1hLZtmECqnRRA8zAApbv/AIoXXUC4rXdIzO5Bnz3B+lHsBxI3UkzEDURqYg7GKD6lzBKIKDQTPuJAnX0qvi0C+IESdKq2LxDhROpHuf396IX7i5cxI1E9ZEj3rDriwzmzc0jLqTG2knnXlAzBIkyY5VXbFggEEE6HTzmQADyA3r7Z4nJkZYXWOcAgafeiO4JBhtdeUz7bn9Kp/wDFNo0P0nlVyzjQTzI9YH/uue6V7qpl1YgeW+k11ckC3w3HW8Rh+5uMLeIsllBJgyGOv6fOhOP4k9vR7tsx/Scx9hO/yqPttgMmLvXsPPdi43iWSFhsq5jsCwAMefnStculiSdyZPr7V6r8kUbD+CnZJMZebGYgq62SDbtEgnvCTDsP6Vy6ToWn+mtq4twTD3x/Ospd5SVBYDyI8QieRrKvwHxJTC4gnMMz2kV8pcZu7dogbxI00+IU3dtfxBt8PUIApxVxQSgJKJvDNtPkNCY10AqThqwHBrdpAiIiIDIVVA56GRuY0Mydd69xrFfw2Fv3UUTatXLigzBKoz6xrBIpH7JfjFavulnELkuuwRGQEozEwARupJI6j0pz46Fu2blliQtxGRiIkK6lTEg6welc+OzrMUwv40XMXdWzi7VhbLnKSgcMpPwtLOdAd9NiT6kLlt0YrvHMjlmIpD7Q/hpicPiBbSLtt5y3fhAHPvRrkIHrPKTpTXbvkhBnLqEys3OQY2OxJEx51T12OLx70uUQm06C9u4SWnkIEfrVQ23mJgA/Sp8PdhdY8XnyP/o6190+IQYkEk7x0rFvwMoz7tNwCwtx3DokMc1sMqk6BgVXznlp6UAvYi13ZtpbBckeKDIA13YzP03pq41xLurmJtlbZGKt2xLqSVAIgowM6PqQJkiII3XsXwV7bE20LowKqyqzAZtPiA1Ov/ravQYuYJ34AK2EwRuWSyAZkJGUTmcQXJHmo+YB6VZwPae5au23mVAysOTLMmfP7H1qpgr9zDtqCobnGsiRKyR4hm59dRVfiGIV3lEyLAETOwiT5nnTmlJOMjjWcHxq3eTNbkgEj+21faReznGGtWvAYk6iJEjnqDBIImI2FerOn9P3SuNJHbxj4r2b79gXYGRAmRGmgXXTWJkGZ+UNjsggtKGGZ8p/Ll15yJ1MKCBruRzowHViVmARvPmW05SBUmDQgsTMNsQfFz1B9ABH+az1qZ7askEr2ctt8SgjQ5RMbMAJ9/er2D4Strwq2USco00EHfoBHvX1bZHwMcwClTpu28eQJgc/07QEC5nEZM2YNoc0LI233Hy6UEpykqbOO7gyqrLvM7c99zqeX351Vv28+nMAc/QHTpvV27i1Zd5hmnpqqwJEa7D5e8dzEqVLESwgxsNWnQRruT786U7vg4FWsLlymcvMny32qriMbLggBcw2XeNcx+h1NMGKdc4A1k7L+bUmNeUD3iqty0rEeDURDbCBoSZ6b6fU0yMvkhkFi+wAU6A6+g30PppV+zcfNmVjuCCJ0GU66dDoPSujh1yqsLJWOR1ygGeY006aHpXQQElVMMCW1/06b9OZ96i/JID4zhLJsC2oFtmMsULQwlR4lmGgt+5mkPieFVLjhJyBoBMTtOsVonE+Ai665G5Jn10CgnOeesDlpoKG4nscoygiYZi2gLFBLJBH+kgHXmD0rVxalf1sg1j8OnwiWLX8Kx7tCwYMZYtlQGTyMgNz3HQGln8c+ANde1i8OrOSO6uqgLHSTbaF12lSfJaW+BWb+CQNZBfvJLW9spUCN9tNPOeogEcP+IpdiniRwNVbQ9TEe1WIZoy5izmAOwXBMSnELF6/Zu27dtjcLXEKKCiMyfFH5gKee0Xbq49xrFslStwSy75YBEcj4jqDG2UyCxClxjtFfd8qtCsIACgjWcxJ3zKQCAN596AcS4u2GyrbguwJLNLESfM7zm+Z6klymmRQ94/i7Pqxofw0fyg5OjMx01YDaY+v+2kDBcUud4zsxYEQ0nfoB0/TWjOF4k1lme58TKBlAIynIpiCNC0j5Gkan3QcSEqdjclxsklTAC+sQNfSDU9xiziNfCANjyEbbUqX+1LFRpKwSkaQAxU5t9YCn38zX3/6sVjBXKIAMaTHltqYH/usl6aa8BWgt2g4Il5luJci4jBAkeBl1bKrLPjnafDr8Q50sTcw6q38di89wiFtYeb5Q/6nzLaBG2VS0UYw4Vho8BSx/KdQ2kZQZGUZd49aCXeDhXYFFdHLNsNTr4uoiPvVvBqtkdr8BNAi1g7eIzW7Nx3EE/zUCOpAOUqUYg6nKR/q8qD2uzmIZiq2nJBg6QPmYFaBbs20YuqKhOU+FQBEnNttqPbpRacVm8KWWQahmZk1MyCCT/armDP6jdoET+EdgS1ub1xrZnRUymOuYzBPpXynTE8Puk/Cincic2p9hXqupJoG2Dv4jMCNJA8MRLMVAEzyBM9dPWuV7wANMqAYjUxlLexykaf3qqMG0/0gzMjWRJP2NEcO8hBACbsBoWBBynz3g/4ry9INEDqAE8LqIOuhgCI1OmU6yNgTUKrmzEayYM6kplOkDmcv22q1i7ebIkKYgmNMxGUGfKBEdfaobfgUMdwZid41mPUfWp48HMi/hZAKFtCszt8AnXedDodNBrrXntZWifze+ms7a6HX36V3lYkqD8Y2nlkifM6n5+dfb+HLSSSSQQpHqx12GkfWu7ILD4zNaC5fh8QIEmNtzvBMe1dLiRI0/MJjc5l19BBiJ+1QqkAlJOUZSTyJ1ED1BHrFVrd/MSZEqRMHqpll8zAPlFDRx3Yssjk58wBOVh5ypIPofr5VYu3Dbj8pYAsd5+ESOUZgT89dBXGDvZ2uESAZVTG2oiRPl96u27YYEABiDBzclOm3/d02+3NNs4hAyhSDzGszsNYmNIPvVrvpVcoBMmRptounMEAnpoCDuKhsQz5IEkCNBo0GBJEgmInzrjEyADEeKDvIOUcx5zOvSh2k2T4bEHOJG66RyIz/ACAB2/00I4rwJSpbXONCwknSI2PIBtTR6wyqojLmAERrmOaSCSPf2qO/atoiODB1zyYGogjL+/eRUwbi7RLA+I4CWtKEeGltdTzIUGORga+flS3iey9xnJdSQOYgtowXaYgkyBJMCnO42ULqCrDxbSNXEa9NxPUV9tO/iB3U8t500nrrPt8nw1E4EFPC8BsooDW9bYOw0zKdW1Ek6Ae86TVfHcFVhATUaMTAHhmCJj8jgRqfAPOieIuk52zR4oKt1mRPuI8q+9+wgKAd5kTIkDXzmdR1oFlldtk1YIxfZ0fBb8QgpMGDDSNfXWKhfs2mYPuCZOYabkHeBBKz6aTTIjMGhCFYBi5O3xfUQB8/eoMRfhMhPig6FZiSPedPr70Xqz+SGkVMPgVUsASDDRqNMoMDTQxrvr5jSqly3dBygjbU6Qf5aarG+8e/Pc3rdoXBKt4QWHwgQT5aDaNuW1d3MLqNwumWQARoN4/TSh3NHAR2uSsiJRVIIgkGTsdhqNjswpixWGxLhWsuAWUd5bi2PNTLgyNzvzqJ0CsGYE+ukqJ2K+g0qxdDN4lMZwSp1McoAmRH/wDNWsOq9N3RzVneJsGZN8sSBJ7yOX+lBP1r1D72FfMR4T5+wP5tYr1OevX/AFBorYq7llvefQ6+80RTEIigE6KJ031ErVfGYEsSAsA8pkTUDKzAK6/AottA1gEwR57Vnxgq5J6ZDnARCSZJIjy/cVaw91WaQcyrmbXqBoIqLiHDfDmBJGgXzHP0NVMJgXAldNZg7nafWpogJYNQcs5gRz58jJqzhnGgJ3IzDrGsDpt9aihvA8/9ynlELpXsMoVixOoJ39DH1qao44fEN4lMSczEjmZbT/5V5cGhJ3kFSNNJ89ec/SpbXjOYgRqG0kwQQNP1r2Hw7A+IAgT8idNaU07CObeQNABUDUgSI158vT2r414MXYSWPxmfiAkN8zr713fEltR7eUmPnX1cOVnzH351JHZBi78kMNsxy+kL01n7b10cQSoaYg8/i2J168vnXQw2ZNdIBgHYz0+3vUTYfZX16E+2k/ag7ORIvEGKrmUDKITSZWWJMDcifpXy7iVgAQDAhjqMwA6jaNNR/j7iMM7AZY8MwRv1iqT4XNq2gGgIPOP386Kjic8R5aQUgAa+KDtO3xbeVWcDjRlBMzOvUjYT9Z9qFXMJuRJMAgeh1q9hcC5kSAwgqOvP+9TRxNiCIEamMxH+7cddx9Kjx2skEnKASOWw2iuXZpYESQJPIRvFQLfzFoE5jGXp50NI4kS+VLTvAywSZkztHSreHkqxJ+Ezp/V5zqJE+/SqmQZomNo0q0b4A39fY8/lUo48zMw8IMoDBkgkSdZHmeddFyLYSVPiYdZmPOIEfWpsVi8w0gKw0WBOg5e9VLtr+XIg6gieRB29xFQrRJ2LKjMW1OU/1QPLQ+cRUaK6sMxE9QdY13jYzU9y2WQMFkSNec77fOuzbnNOx36yTNGjmRtcDhSZWBGvOvV0LaoNYIO2v70r1Dskcf/Z"/>
          <p:cNvSpPr>
            <a:spLocks noChangeAspect="1" noChangeArrowheads="1"/>
          </p:cNvSpPr>
          <p:nvPr/>
        </p:nvSpPr>
        <p:spPr bwMode="auto">
          <a:xfrm>
            <a:off x="63500" y="-1176338"/>
            <a:ext cx="1876425" cy="24384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4286" name="AutoShape 14" descr="data:image/jpeg;base64,/9j/4AAQSkZJRgABAQAAAQABAAD/2wCEAAkGBhQSERUUExQVFRUWGRoYFxcXGBcYGBoWGhUXGBccGBoXHCYeGhwkHBgcHy8gJCcpLCwsGiAxNTAqNSYrLCkBCQoKDgwOGg8PGikkHyQsLCksLC8sLCwqLCwsLCwsLCwvLCwsKSwpLCwsLCwsLCwsLCwsLCwsKSwpLCwsLCwsLP/AABEIAQAAxQMBIgACEQEDEQH/xAAcAAACAwEBAQEAAAAAAAAAAAAFBgMEBwIAAQj/xABBEAACAQIEAwYEBAUCBgEFAQABAhEAAwQSITEFQVEGEyJhcYEykaGxB0LB8BQjUtHhYoIVJDNykvGiFlNjdMII/8QAGwEAAgMBAQEAAAAAAAAAAAAAAgMBBAUABgf/xAAuEQACAgEEAQMDAgYDAAAAAAAAAQIRAwQSITFBEyJRBWFxgZEUMkKhsfAjUvH/2gAMAwEAAhEDEQA/ANkwNoZBpUV7CA8quWreVYqN6qSGxFrtQgt2mPlWBXOM33uMM5jMYHvWxfiZjGSyY9/SlDs32ft3VzQKiLrkeoWKNi+/ernk+Zpvw+JAXWucfwYd+FUEnWr13gz92YU6A/arEHasTlST4B/BHLMSOv607LjStvblQfsdwzKoldTTTxjhoNvppXMBGY9qcbnaKC2Lcmr/AB+zlukVxgrO1cEgzwThAY1oWB4ABbGlL3ZewNDWhqwW37UKlREjLe0mJNi/bULOY/rTDhuIDKJBpZ7W3M+Otjp/mjdvRduVOFF/s/xlLt1gAdD0p0u2R3cjQxWddhwMzMQBJrSrreD2pbCQhdpu1HckKdzSta48WYt1q720td5dAAmCZPyH3ND7WEyjUVz6OYL4zxOZnSl5XBNE+Mp4jQS0hmghLhkllmqBnmrRTSqjrFAmSfbZq0LsVSFWFSRQTnRxcTGV8qidK9TU2FuZ+k7nHF2FXsOuYAmsu7P4lrt+WYwOVahh76gKJ1ooQvlkzW3hA7tL2fXEWmUjlWYXcM2ABWCQNq2kilfjfAReeCNKicPgPFLuxR7HXBebO29OuJ4YrLpzpO7ZYa3wrDG+JzEhURTBdzy9ANSfKsg4h+IHEcQxBxL2l18FolBEbSpk+5NNcEkqYlyt8n6IwfDsh0q7xJRk1r8uJ20x9hxkxmI01ANxmHXVWJBHrWm9h/xdbF/8vi8ovH/p3FEB/JgNFbpGh8juO1nWir2pUNeMVxw/Ak8q64wk3mPnRXg9xR0oGxiTDnA7JUDTSmW5fLCBppQvAYhSIo5hUUxUJ0Q0JGJ7K3LmK72dANqt8Qt90jZidBrAJjTTYb0+hEUFjGmp9qyLF9o3xSstohrSs0AGGuEkEu0roM0kEk+21G58AxhbIU7ZLhbDNlKEaAOgJnlGoHzpfT8XcSfgVlt9AWMTvBM+uu1C+0CvcuW0uHNrIQaL6MeZ5QIio+H8PcuoHh5xuABoR1+tApccjNvI02u1pfKUCk/0MWLTO+Y9TtoRJru72gNzZQuokF7a6k9TJI9PpS7fxRVFQorZi8KNSpU+KJ1nyn7mqWKbM6XNBnlXBPPUAgjrl566jkdOqzuEO/8AB6yqW3BHiPehsp9Mub77UAx/CigziIJ5bTQrEcHBZTmZJ0BDEn6axy0J5VcwTkLkuOXMmHEEGdp5zUJMiVUcMdKqXW1qcvVW4daQpCzta6S/pUZGlVy1OXuOLeaa9Udt9K9QOTONk7N8Ky60x8Iuk3tTtVPhpHdadKudm8A2YsetNxv3MsZP5BluXQNzFRLiEPMUM4tw52Mg6UExIuWlNW1FMp3Ql/jXiu9xCINRaXblmuan/wCIWsoxnDSMuhBitK4q4u3WL7lvsqgfagHaG3bQgswXNoPkRSN3uodt4sSMfhSRmPtQ+xcKMGBIIIIO2oOkUexOLtrb3zbgDqQeXloKE3EByhRqAJ+tMQtmqYO/3ltLh3dQx9SNfrXm30qv2eX/AJS1O4BHtmMUXsYYHeqzjyXIyVckuAxbKRrTFhe0uUa0vGxG1SphCaGmT7WX+0PaQ3bfdq0JqLsBtQVgL4ddSRIBE7SJrNuGo4F3M+SwDqwcEEToF0Ovp05Uf4yxTOAwQmCSROY7LEnT5UhtxF4NtmzJ8RG+x5k66feo5YNJB7D4YYs97mIsoy202zHTkvID31r1zHWcMbhVu8aEiZ8JdHLxG8afLWoxx6zh0t2rSh/hczIMwJX6sPrypSxC53cpJBIIE6gToD5jajSv8EPgnxeNa4FdnObMdCBlg7wZ202jSrIxAgeMNrMEsY23n77b0JFhhDAbeQNEhxfOIbKCTGYgHdpOoEx+kUb+wv8AIdfFjuQZkqCV00O5Ex/f6VT4NfLlmPIT7tt7b13gChuDKcy5QDMwTpqv75mrWDwoRrsDQtofnp7TS26REuTi6NaiyVYcSa+xArqSQBUutAqAirOI2qsK59cHHKsa9Uot16q7fIJvYwrWny7imPhGMEZToaBYjjaFydIoXju1CIwIOg3mtNaeTW+KJ9ZfySZo80tdoX8LZTlaDBgNB5GDofSh+F7c23X4xQ3ivFw4gHeux+50yZxceRVw1m5inuF7a23twGCA5HYbsg/LIA0oH2z7Om+qnW2V6gwf8054K006mAQRI3AOsT660o9t+C4xHHd32uWW+EsTI6g8jWfkhLHkpMuQalDlCzg+yqBf5niPLlp7VZwnAkVoUaH6fOrJ4VfFoEuJPMf3qtawBw6PeuNmYA5d9DsNyddaiM5N8slY0uEhp4JwVVt/y2Fw7NBmCPywNo51bYsh2rK8DjHRpViG6gwZ9acOCdo79y6BcvM2h0IUzA9PrvVpSXRaj9Olmpwl+4yfxh6UTwV8RQrvmzrmVSpPiJ0y7HcbacuZIHUgxhcbhgpJcKFXMxOy+RbaZ0j1q6tJlcVNR4Zk6nbgyvDKStC120woJS73jpEg5J2gxGoAO/70KfwvhXeXnVl8LIwHkQVYTz5fQ9K1hL1i6mYHwf61KgjyDgSKpWEwgxCm3ctd9bkBFdRMqQVK7TG3PQUiemnDlpkY88W1yZavBbj3iGtuIEEkDl5jevXuG2kugMz+qodfSDvWs3bTN3uIFtbgIyZMwUrIMsB+ZxA0kGlnD4UNqR84rNnJry6NRY0wDiuGW0w1whSPCTLbnTnSMPAYYH7VonavE5rYw9oF7t0hVUak9a6w/wCEV57cPdBuAeFVGgJiQXIk7QOUn5swzjCG6b7f6lHUyipUhN4Tf7y6sk/ECSTqdR8/T1psdapP2YfCXQl229t9IDbHcKQdspJ31rm3xpGMGVPRuvrRzW6muhajJrgkYQa5vP4akYzVa4KmLtcglZ31r4ulea3XJeo3pEEpv16qzCa+0rgg0LE497ROfalni3a5HJ1HSmP8U8cqJA+I7VkWGs5jXpoZXGKgl2U3iUpbmM2F42SfA0UR4dxC73g8ZOu00u2sGoEmivZmyCbr6nKpVR5kEn6CPehntStot6bDLNkWNP8A1DvieJv8OaCoBAGmpI18yBr70EHH8Tfw7OVc27b5G08IeNAT5jrX3E34u5jsW+hQx9hQzHYe6q3BZxL2UeCbedxbfTUkLpPKIPtVn6l9N9XFFYlzEp6TWuOSTn5CmN7YXLttbULlQCALYUjTm3P1pU47x3voRfhG56n+1DbvFbpBUsOhgAE+pqKzbrzX8JLD7p/obsMvqPbAsWzFX8Fj+7cPvHLr5fpQ+o2uydyB5UzBgebIo+PJfnq3pobl34/I8XsZlRWvuEUeKN3usTJhfypJ3PICOtccGx/fs1xh/LtklVbRQxJJu3jtOug5bDaaS799TBJct+YsZJ9Kt28RexGSxbWFnS2uxPNm6nzO3kK9msy/lX6I8fLE3cpPl9sc7vaPvmhHOXWbmzNzItg/9NQN3OsVBiuHK9o3LRGHtgaOSR3rA6aHWN4aMx6V94fwWxZGS44P9YB+KCNCeST+UbxqeVA+0PGf4i80QUtytsbKBtJ8zHLWAByiu1GVYoc9sRigpyqHR1wzj6PbaxiUW6mbMlx8wYMd/wCYpn/ykUQPFlt5cPhQ1645hVUl9TyGv2paw2He7cCmURsqlsog6mDG0yTEERW9/hH2Dt4SwcQ6E3rpOUuoDLa2AA1yliCx11BWvIazFHY8sn568WbUNRJexEX4e/hs1lTfxBDYl9zuLa/0IfuRvttqdDw3DbdoZoGmpY8uuvIVZURSL+LvHTbwqYe20XMS2XTcWlGa4fT4V9GNU9NhWTIl3Ji8j2pyYD7T/iHgcXfGFv2Zw7SqYnMFK3eREjwqf6ifURWVdueAPhMZcVtVcm5bYaBkZiRpyI+EjkR0glgxHZdGtkakweZknzJ0PsBVPxXuF37T+M4N1a0TqVRnVTHMLlJkbeAf01p6/Qy01TTuL4f2fyBodZcqYt8P4mU0Oq9P7UZxYAilSdabXtMyKwG6g/MTWa18GnqUuGiswBFUb1ozU7XIqG5ek0pQaZRJMPgWb4VJ9ATXq2X8MezVs4TM4BZoJ+teplInaYv2s4i1+4WYk0PwNvLyrq/fh4amLhfBjeAMaV6HF7+UVHKuwJeBbQUy8AwHdWV6sST6zp9BVq72SZBO8VPw6wyrlYabUvUwlts2PouWC1FPtrgXyxW93bEwCSk9GmPlJFMuD4aLgVTuYGwInzBFCeNcLJK3F1a2wkdUzAkDrG/zpr4VhZRrpZVt29SWIEkESFnQmCK1NNro/wAPuyNKuL/wZf1b6dPFqtuNWpcoQO2nZ7+GxJSZmCYEDbWB+96C4YLPjOVSYJAmB6U88fW3iGuspZwB4WbcxMaflXy/YUcM9xSRbXMD8SxmBAPP515vWatanJa6PQ4Pp89JgUp9v+32/RFq3wdWSDBU/DdTfXbOJ0H086oYvs4wt50bPlnOoGo10K9REGmTh1o8rNyyd2ERbJnofLkKMYK2ASzgyec/vzpEc0sbpCp4I5OX2ZWB1oknHnS33dsi2pHiyaM3/c259NqJcc7LE3WazGQ6x0PMDyoPc4I6zO4rTx63avZRkTwO/cj6txcjlrjBo0UDfUbnpvVpcNaKhplem3rPU0GYGiHDLQcENqF2HrzPypk82+STQCjRbwwt57fiK2yy5whhsmYZjrqTlmBX66wygKIGkCPSNPpX5MHD1bw5Rrt125V+pMPjlGEtupzAogU7zKgD3rH172yUn4DiWExBbbmddDtPKsU4vxNsXxXEXH1WyTatjkEV2+pgsT/qPStfu8RGHw124xnuke453AKqWy+ukVhnAG8F1idWbU+eUH9TVn6BjvJubspa2TUKDq4aYM676VJwbBWxcuow0vpDjqsMp9NGNV7LuT4IYdToKrYg3FvtdUfCVCzoCBvHlqa9XrdN/E4ZYvL6/K5RlYpuE0xI7YdmTgsTk1NthmtsdyvQx+ZTofY86Ndg+LBwLD6zIXyIkj2In5CtC4lwGzxHDgPpILW7g+K2x39RpBXnHIgEZZwjs/ewuKY3RHdEgQZDMRoVjdYMz/mPI6Oae7HkXNf3R6Keb1IR55QS45w4C40VTThMCSKJC/JLvsPqaqYvjtN2IFNjlwLtE9m0FWIr1IeA4toZPOvVXeOmXoyjQF4o478GNAa1Pspla0uWKRsBgrbiWimfs9jFswoNeg0sVHHSMPLy0PKYaQZih3FrCCw4jUEGamwvEwwkmgPau87IptmAHGeIMpt94qMquDsdopOOeDXygViEzeHfz29IPI+dDWwjKf5rs4GqgkkesbZj1ophX3EiRuPtXsbYzLp0rBmrVn0zam7aBdm7Fm4eep+ulC+HYJbyMo0uKZBmJB/sR9at46z3NjJOrfp/7+lQ9ntHY+Q+4qtXuUWLUnOlJfPBQbHX7LZS7acmMg0dXtraZMt22VPUarP3rvjPDhdSNMw+E/pShewzKYMgjkamUadMzdRp3jfs6G7D8QRxo2ntXN62pHKk7J7eldfxtxdAx99aV6b8Mzpwrlov8S4SrGRoaYuwH4f3mu27160Tg2JDMHCnQHKYnNkzQCR13ob2PwhxLXRd8ShPQhiwiCNRoDTf2SxV3DYy1hc5bDPcRCrnNGeNAd4k0azTgnGyp6KnJuK6Vs1PhuAw2FX+Vbt2gN2AAPu259zSxxX8QrRxK2s0WkYy4UtJI1gKZ6iRsTPou9vsfi7Tm3K9w85SN3UHUGdmGkjSdDzoBwLDTqJI5SAfbXf5iqOaanCxGVx28D9xTttZv22sCFssrIVCkBlIIMyBAINJfD+GJZJRCzW3iMxzQRyzACZHvpRw8CRlDAR1yHUHzQgGPQEedDMTwdx4kYN9D8x+tDodbPS51kvjyvsZ+WHqRphPAcP8aqmYu3woDpPWOv75Gi2M7G30Uu7Wk02Jd298uVQfQn1qX8NcLca/cuOhCW1ADGNbjb5Y5Kgif/yHpV/8QONZLZAOp0r1ur+qSc6wPj5A0uhg47siEjgxuXXe2/hRCMpR2ysTM6HUERMTGtEOL8ABUNmEjSB05H71Q7PY0IIYPqZJChh9NdqY8SVu2mKMCyjTlr0M7T58683LPu1TyvthUoyqPRnXF1yIR0+9JOLxhmmrtEzSVMgzqDoaTsekGtq+LHosYa6Yr1UUvECK9XXEnkNcVu922hI15VxwjE37t0Lbkmmbtdwu2yDUZp0I+tDux+KXCXszCQacpzVbRW2PkscU4jicKALoOu0bVP2b41cxBIYiAZidYH+SKm7Z8ZGPyWrCE6jkSSegG9W+z3YHGWbFxu6ZW0MGA5A/pU6nrFDk1M1H3FzQYsb1EL6s6xtkhu8QeIbjqOY/Wr9i8HUMNiJpRGIv3Lndgtm1kGViN5HKKYBa7hBroAM3meo8zWfCdtuuD3ial0Ce0d4Fwv8AT+td9mrXxn0H3oTibpZyTuaYuF4c27PQnUkjb2pEPdksmKuRJijl0nl+tUMTYF1ddTGh5/vyr4L5nWWHU7+9dYziAVdFnoBTdya5CnXkXMZhih5GqbUUuXrd1jnBtt1Go9x+tVcRhSp3BHIjY0roxs2Pc7j0X+yePNu6VB0cfUaj9aPYrHmzdtXyDCYi3dJkahSNI30ApW4SwW/bJ2zCfcx+tM/aexFsHTSRHmRp8taTJpZPyihiW3O4P+qLX7G59peBpi8KYCvs6RqCI5eqnT2pAwfDlQkAadPP3ov+CHak3sJ/DXD47BItzu1mRH/iTl9MtXu0fDRaxaEaJcIPkCTDfKZ96q6jCoLdHryYeaDi6YX7LcOVsOc4DKzEhSJAjQnXY/2ofxvsaZDWW0J+FjMeh3j3+dWODcUKtcDaLbnMeW5+tUeLdpHa33kG2hbKmbRnESWE6xXY8UcseUHixb0FHxFvB4fICNNSeZbmTWVcSx7YzEEk+BT8/IeZon/C4jiN7urbBVUTcdj4VmYnqTG32iiPEuyBwoVYVlI0O8nnqedWMs/Tjth3/gLLPYtsQXh8PlOw9DK/3FF8Ji8hkGdIg66HcenrpQ4BkAjbYqdR/j2qe0VO/gPXdfny96zov5M9oq4vgq3r4ZlEMPaQAD+nzqj2p7BLchbYAPWmXC2yWyxqNRVnifGVw6lnGwrVwzk0qNLT7Xj5Mpb8K3G7n6V8py7N4vEcQN26PCgYKgjkJk18q1WQm8XwZRjcRcvayQOQqgLdwGPFNaFb4EF2ANfRwEHkKVPXK/aVEuB37EcJtcJwyviTOIvfEYnJ4ZFsHl1J5+1CV7bFf4l7xfvXeLNrkE1g+h8qucR40bltFgHwhXV10MKArBgdwdNtQBSZc4QzXpUZU5DkBQRlHLL3SNPHkjCowVt+CXANFx2ILO8NcuH8rch6fvlQviXEX7yHG3Ll7UziwEUhffzJ5mhTX8pKsAyeYkD58qfLG1GrPYYcbhCo9/7YK4dirKnO+pnQTt55SNfnTIl4MpIMjefKKHDCYa5oUAJ6T9NapcWV8N/0ye7bQjcfs1MLgvlEOUsabmfVufENdNhUT3lJ5yo5ddKgtYkEGdJ6UQu4ZbduFXMx0Jny+3lSFyhjlu6Fm7vU2HxmXQgMOYNfMRagkHcUW4bwA5RdcgLExBJjzrktxlQhP1KiDu5Wc6HYglT8UDUwYg0xdrL+bIq8wW9jsflVHG4hApVVKlt3KBZHQRyNEOF8EuYl7aAFiVRdOcKABPQQSTQShukq8DP4WPqqd9J2e7BXryY2w9gMRbIXKqli6to6wN5BJPSAeQrdeJYA4sNqoKEgCfEGHIj8s6fMV32S7JWsFaCqAXI8bxv5Dov33NF0VQWIAk6t5mIn5AfKl58UZpbnwjzmtzQzT9i4XF/P++BMfAZrpNy015YLLa/KbjZZL7DQkiW0FAO2ZdGNxmD34W2EQfyrOeQMk6tcK6AeTGAIrRLOITvWTOGcagc1Bgwf08vSp34PaLKTbTwv3i+EaORq3/drvVbT5HXHJVjNxVArsZ2aGEwwU63Lhz3CdTm5An/SNPWTzq5xrhfe2iq6MNV9R/fai2Wo2YzsI6zz9KbPG+2Lfu7MyNiQQwgj320P78qq91GxBFOvHOAHM11IEgkwNQY1PmKT7uHY/wBJbqI19jzqq1tdMqSjRc7N2v8AmbYkZfFK7/kb4emvLb3o/wAR7NpeJzbbQaWuD4ruHa5cgBVgctT/AI+9Q8R7YPctsbR15VvaBKGHc/LCxqcvbEfuzXZ6zh7WS2BEzHnzr1YtwntHxRc4fMRIyyOWvSvtOco3wWVGVchNkEV1YioWc1yZArzKdglt1FVsXbiNCB11iek7TUvCrDXbqJ/UYJ6DmflTvjuM2rdoowGQCMpAiPTnVrTUpbmaGgmseT1GrozW7iMvKfSJ+R3qkWRz4Ynmh0Mc9DU/aC73f8y2AbTH4CdR/wBp6eR2pevcVtP+YA9H39jP2NanqWuP2PWYdZhmrUqf3DScMSJWR1E1Fj8VaUd27CeY3360JTj9y1yDr1Jk/Mb+9RLibN4kuxVzvI09iP1qN6r2oOWeLe26f3JrnCYE2zmHTf5RvV9MOwUFjHRTvPpyqhawtxNbLhh/pIP0q02NxEQbYJ5SPtrS40ndMZGSS6BOHw/f4gLrBJLHy3pyuouUDYD7Db9+VCOAcNNoM76M2g5wOe370ou93TafPQD3qxijSE4oNJt+QVxV5QgoY5SdZHONTArYvw87IjB2Fa6c15l16Ip1yL6czzPkBWM8VxSKCSyA8pBbX19a1/s52/tYu0kHLcZQSh6lQTHWglim25JPgyPqmoVLHGS575GnHcUC0s43tpbsPLk5dQQsT7TVHtBjLmRntgtv4h8M+bHQfOsT7Qdp7jOdcx6ggr7EaUmWNyVUYj2xVG8cL7VYC7czC/YDHWbg7q7M8iwUT5imzhGO7xTMeEkAgghgIhhHIzX4+/jnbcxRLhHbLFYS3dt4e81pbsZsu+kwVO6nWJWDFJxaR45WmKceLs/T/aXt5gsAD/EXlD//AG18Vw/7F1HqYFZ5xP8A/wBD2S4XD4V3kgZrrqnPoob7isHe6zEkkkkySTJJ6nqaJ8E4WztnykgbaHU/4rRWFTdMRyaP2k/F3iF1ctprNkc8qyxHTM7N9AKAp+KuJXS7as3J1lQU+0r8hQu5hspl1P8A4/4JoZi8M11gEVjMAAKfTpVjJpdO1ykL58mn27j461bKqUDAMVzTEj0H250x8F4EtlRmHzqbsThVtWVDRoAB7CrXE+Irn5VmY9sFS6LOOoFjEOmkJNfa+YbiIC6xXqtqaoFp2JTp511dtzbkVGj13jbUWy0wACTyEQa81FKTSRFHPZLjuXNdYKFDQDzyaoT5aiq3aTjFu4C2cMP9DA/ODpWf8I4yLVzLdNzuhMFJJEnydDlMagMKh7Q2bQPeWbocXCdFBUKOnjdrk+vzNenngwuMUk00q/8AQcWScLXhh/BWTiruXUIurHovQeZ/e1EuK/h/ZumbZa03l4lPsT9jXPYLBuMMzvP8xgVH+kCJ9zNMy3tYFYeXLKGSovoa57uxMw/4bqJz33/2qF+5NXrv4fWmUZHuIQN/ik9SD+kU1ECNanwyCN6B6jK32QpNdMTLfYa0FAL3Mw3YFQCfQgx86g41wIYXDvdR3JUCAYjVgNYE86eLqAamqHFMBbxNp7TyAw0I3BBkH2NRjzS3JzfFliGqzQ/lkzMuH8TxN9wlshSSADA3JgamTWt4X8NWtWwWxCPd3ZnDvrzAlgAPQVlWBwVzBYsI8aQ6kHRsrSCPkdDT7xHts0mDt051s+vKErgM9WWaP/JJv9Re/EDhb2wO8ZWMaG2ZH+4EBhzOk0rYXjN/IiZnK2yFUxqszChozAbws8jHOjHF+NG4S9zUdAY57A8q47X8Me9jv5Vvx3jIAIljAMxynU+dWoaic+X+CjkhGLpDv2O43YazatNglv4pSULXl7yAD4I74kJoQICxpUPbzsRcvsjzatE6MqLCxGkZVAJmeQ9aI/hPiVbFOGAJv2UvKTqcwMXNTr8Rb/wp87ScPDWz6fWq+pg4ZKTf2/UPFFShfkxnCfh7YUfzHd256hR8hJ+tH8LwDD21hbNseqhj82k1cUAiQK6msSeXJJ1JsDkrrg7amUt21PVUUH5gVpvCcMLOHtoNIUTHUiT9SazsIa0px4fan6Zttj8C7E3trfVkIYT0/fKsufFi3esquhe6gnaBnE/Pb3p97a3hrrWX8RxEX7emzW/bxg1oxVpkZnRpmHxTLsajfFGZO9dFh71XuLWJbK5O+PavUNctXqL1JfJxet4HKCSfSrljs4+Kw+IVWOdbcqgALOZ1ADaHQfUVTt3CTEcvf3pn4VhmbCuwQsM4HhV7hUqujFbbLc/N8Vo516EE0eignlX2JZiHa7g4w7WkKstw2Q90HwnO7MQAsACEgEaa0B4fgzduKijViB9a2Dj/AGqujwB0vKPyOcNjUH+2+tvEIfJpoD2csB75uC3aQLv3dpbfiOwjOxUc4AWt7UZNsXNgrgZ8JYFpVUbKAB7CK7t3gASdW8qhxlxw2sZait3xmhRqd68vuthWy9YClSW0qS0FIhTFDjiQRqDXwW9MwOn7iu/B24I43DEBQCPepUwfh84oVZttJJMkfSrH8S40nT61MWu2FuQmdueHKb6GQhZCA50GdTKyfbL/ALh0pPTijjfWOv8AitL49glxVhrRIFwxctknmpIYT05HpINZZisI9tyrqVbof3r616DDCsaUuQd3wStiTcdZ2nby50R/4yWxVu5cJyi6rGCVKrnBIVlIK6TsaoNhzbQEghnkidPDsPnv6R1pp4b2L/hkt4nHqQH8VnDCO9uD+q4D/wBO36yTtljWndcJA9sYsCP+H8SyrIt2L2Zf/wBTEgZfZJI9TWp9oOIqlslmAEbkiPnWbcJ4muNxlkPgc65VsOyvfZ1w+eZOQqvhJzSV5DoKN9rPwoS+5LNibf5bJz3sZbIA8MqtvNaWIGrATsTR5amo32uAsc3CwZwnHJdRijBodgYMxrP2NFLeHU60odnuB4jAX2tXUPdXQSj5XVS6a7XFDq2UnwsAYE6jWm2VC+fOsHUxUcjDTs+XLPnpTThePI1qWYAxBk8xS1qyfvalrtpw9+4721OZfiCySbes6DeDrPSa7Ty99fIyE9h97R8VW47QRAMUu4tcOzILvhJYAXAYy66Fp0Kg6+k+VL9njPIL7k8vNuX+0A0OxGNZzqQB5aD+595r0EcWOEeZW/hdfuInkc30bBZxSOuZT5/vyrq1DtIOgrPezXaAplRjpsv9jWi4J0e3mQ6n4h03/tWJqtN6Xuj0Sio2GY16iYwo618qidQsXO0eGss1ti4cGJZXHP02862nsFdw1zAoLNxLgIzPlfMQza6gaqRppyisI7eYsG2iBB4tmYDQdR0JJH1pLwGMuWWFy07W3XZlaGmfIzWxo8UUt9UCzeO2nAgbpNwZ11ys6i6I6SQWHvS1hLZtmECqnRRA8zAApbv/AIoXXUC4rXdIzO5Bnz3B+lHsBxI3UkzEDURqYg7GKD6lzBKIKDQTPuJAnX0qvi0C+IESdKq2LxDhROpHuf396IX7i5cxI1E9ZEj3rDriwzmzc0jLqTG2knnXlAzBIkyY5VXbFggEEE6HTzmQADyA3r7Z4nJkZYXWOcAgafeiO4JBhtdeUz7bn9Kp/wDFNo0P0nlVyzjQTzI9YH/uue6V7qpl1YgeW+k11ckC3w3HW8Rh+5uMLeIsllBJgyGOv6fOhOP4k9vR7tsx/Scx9hO/yqPttgMmLvXsPPdi43iWSFhsq5jsCwAMefnStculiSdyZPr7V6r8kUbD+CnZJMZebGYgq62SDbtEgnvCTDsP6Vy6ToWn+mtq4twTD3x/Ospd5SVBYDyI8QieRrKvwHxJTC4gnMMz2kV8pcZu7dogbxI00+IU3dtfxBt8PUIApxVxQSgJKJvDNtPkNCY10AqThqwHBrdpAiIiIDIVVA56GRuY0Mydd69xrFfw2Fv3UUTatXLigzBKoz6xrBIpH7JfjFavulnELkuuwRGQEozEwARupJI6j0pz46Fu2blliQtxGRiIkK6lTEg6welc+OzrMUwv40XMXdWzi7VhbLnKSgcMpPwtLOdAd9NiT6kLlt0YrvHMjlmIpD7Q/hpicPiBbSLtt5y3fhAHPvRrkIHrPKTpTXbvkhBnLqEys3OQY2OxJEx51T12OLx70uUQm06C9u4SWnkIEfrVQ23mJgA/Sp8PdhdY8XnyP/o6190+IQYkEk7x0rFvwMoz7tNwCwtx3DokMc1sMqk6BgVXznlp6UAvYi13ZtpbBckeKDIA13YzP03pq41xLurmJtlbZGKt2xLqSVAIgowM6PqQJkiII3XsXwV7bE20LowKqyqzAZtPiA1Ov/ravQYuYJ34AK2EwRuWSyAZkJGUTmcQXJHmo+YB6VZwPae5au23mVAysOTLMmfP7H1qpgr9zDtqCobnGsiRKyR4hm59dRVfiGIV3lEyLAETOwiT5nnTmlJOMjjWcHxq3eTNbkgEj+21faReznGGtWvAYk6iJEjnqDBIImI2FerOn9P3SuNJHbxj4r2b79gXYGRAmRGmgXXTWJkGZ+UNjsggtKGGZ8p/Ll15yJ1MKCBruRzowHViVmARvPmW05SBUmDQgsTMNsQfFz1B9ABH+az1qZ7askEr2ctt8SgjQ5RMbMAJ9/er2D4Strwq2USco00EHfoBHvX1bZHwMcwClTpu28eQJgc/07QEC5nEZM2YNoc0LI233Hy6UEpykqbOO7gyqrLvM7c99zqeX351Vv28+nMAc/QHTpvV27i1Zd5hmnpqqwJEa7D5e8dzEqVLESwgxsNWnQRruT786U7vg4FWsLlymcvMny32qriMbLggBcw2XeNcx+h1NMGKdc4A1k7L+bUmNeUD3iqty0rEeDURDbCBoSZ6b6fU0yMvkhkFi+wAU6A6+g30PppV+zcfNmVjuCCJ0GU66dDoPSujh1yqsLJWOR1ygGeY006aHpXQQElVMMCW1/06b9OZ96i/JID4zhLJsC2oFtmMsULQwlR4lmGgt+5mkPieFVLjhJyBoBMTtOsVonE+Ai665G5Jn10CgnOeesDlpoKG4nscoygiYZi2gLFBLJBH+kgHXmD0rVxalf1sg1j8OnwiWLX8Kx7tCwYMZYtlQGTyMgNz3HQGln8c+ANde1i8OrOSO6uqgLHSTbaF12lSfJaW+BWb+CQNZBfvJLW9spUCN9tNPOeogEcP+IpdiniRwNVbQ9TEe1WIZoy5izmAOwXBMSnELF6/Zu27dtjcLXEKKCiMyfFH5gKee0Xbq49xrFslStwSy75YBEcj4jqDG2UyCxClxjtFfd8qtCsIACgjWcxJ3zKQCAN596AcS4u2GyrbguwJLNLESfM7zm+Z6klymmRQ94/i7Pqxofw0fyg5OjMx01YDaY+v+2kDBcUud4zsxYEQ0nfoB0/TWjOF4k1lme58TKBlAIynIpiCNC0j5Gkan3QcSEqdjclxsklTAC+sQNfSDU9xiziNfCANjyEbbUqX+1LFRpKwSkaQAxU5t9YCn38zX3/6sVjBXKIAMaTHltqYH/usl6aa8BWgt2g4Il5luJci4jBAkeBl1bKrLPjnafDr8Q50sTcw6q38di89wiFtYeb5Q/6nzLaBG2VS0UYw4Vho8BSx/KdQ2kZQZGUZd49aCXeDhXYFFdHLNsNTr4uoiPvVvBqtkdr8BNAi1g7eIzW7Nx3EE/zUCOpAOUqUYg6nKR/q8qD2uzmIZiq2nJBg6QPmYFaBbs20YuqKhOU+FQBEnNttqPbpRacVm8KWWQahmZk1MyCCT/armDP6jdoET+EdgS1ub1xrZnRUymOuYzBPpXynTE8Puk/Cincic2p9hXqupJoG2Dv4jMCNJA8MRLMVAEzyBM9dPWuV7wANMqAYjUxlLexykaf3qqMG0/0gzMjWRJP2NEcO8hBACbsBoWBBynz3g/4ry9INEDqAE8LqIOuhgCI1OmU6yNgTUKrmzEayYM6kplOkDmcv22q1i7ebIkKYgmNMxGUGfKBEdfaobfgUMdwZid41mPUfWp48HMi/hZAKFtCszt8AnXedDodNBrrXntZWifze+ms7a6HX36V3lYkqD8Y2nlkifM6n5+dfb+HLSSSSQQpHqx12GkfWu7ILD4zNaC5fh8QIEmNtzvBMe1dLiRI0/MJjc5l19BBiJ+1QqkAlJOUZSTyJ1ED1BHrFVrd/MSZEqRMHqpll8zAPlFDRx3Yssjk58wBOVh5ypIPofr5VYu3Dbj8pYAsd5+ESOUZgT89dBXGDvZ2uESAZVTG2oiRPl96u27YYEABiDBzclOm3/d02+3NNs4hAyhSDzGszsNYmNIPvVrvpVcoBMmRptounMEAnpoCDuKhsQz5IEkCNBo0GBJEgmInzrjEyADEeKDvIOUcx5zOvSh2k2T4bEHOJG66RyIz/ACAB2/00I4rwJSpbXONCwknSI2PIBtTR6wyqojLmAERrmOaSCSPf2qO/atoiODB1zyYGogjL+/eRUwbi7RLA+I4CWtKEeGltdTzIUGORga+flS3iey9xnJdSQOYgtowXaYgkyBJMCnO42ULqCrDxbSNXEa9NxPUV9tO/iB3U8t500nrrPt8nw1E4EFPC8BsooDW9bYOw0zKdW1Ek6Ae86TVfHcFVhATUaMTAHhmCJj8jgRqfAPOieIuk52zR4oKt1mRPuI8q+9+wgKAd5kTIkDXzmdR1oFlldtk1YIxfZ0fBb8QgpMGDDSNfXWKhfs2mYPuCZOYabkHeBBKz6aTTIjMGhCFYBi5O3xfUQB8/eoMRfhMhPig6FZiSPedPr70Xqz+SGkVMPgVUsASDDRqNMoMDTQxrvr5jSqly3dBygjbU6Qf5aarG+8e/Pc3rdoXBKt4QWHwgQT5aDaNuW1d3MLqNwumWQARoN4/TSh3NHAR2uSsiJRVIIgkGTsdhqNjswpixWGxLhWsuAWUd5bi2PNTLgyNzvzqJ0CsGYE+ukqJ2K+g0qxdDN4lMZwSp1McoAmRH/wDNWsOq9N3RzVneJsGZN8sSBJ7yOX+lBP1r1D72FfMR4T5+wP5tYr1OevX/AFBorYq7llvefQ6+80RTEIigE6KJ031ErVfGYEsSAsA8pkTUDKzAK6/AottA1gEwR57Vnxgq5J6ZDnARCSZJIjy/cVaw91WaQcyrmbXqBoIqLiHDfDmBJGgXzHP0NVMJgXAldNZg7nafWpogJYNQcs5gRz58jJqzhnGgJ3IzDrGsDpt9aihvA8/9ynlELpXsMoVixOoJ39DH1qao44fEN4lMSczEjmZbT/5V5cGhJ3kFSNNJ89ec/SpbXjOYgRqG0kwQQNP1r2Hw7A+IAgT8idNaU07CObeQNABUDUgSI158vT2r414MXYSWPxmfiAkN8zr713fEltR7eUmPnX1cOVnzH351JHZBi78kMNsxy+kL01n7b10cQSoaYg8/i2J168vnXQw2ZNdIBgHYz0+3vUTYfZX16E+2k/ag7ORIvEGKrmUDKITSZWWJMDcifpXy7iVgAQDAhjqMwA6jaNNR/j7iMM7AZY8MwRv1iqT4XNq2gGgIPOP386Kjic8R5aQUgAa+KDtO3xbeVWcDjRlBMzOvUjYT9Z9qFXMJuRJMAgeh1q9hcC5kSAwgqOvP+9TRxNiCIEamMxH+7cddx9Kjx2skEnKASOWw2iuXZpYESQJPIRvFQLfzFoE5jGXp50NI4kS+VLTvAywSZkztHSreHkqxJ+Ezp/V5zqJE+/SqmQZomNo0q0b4A39fY8/lUo48zMw8IMoDBkgkSdZHmeddFyLYSVPiYdZmPOIEfWpsVi8w0gKw0WBOg5e9VLtr+XIg6gieRB29xFQrRJ2LKjMW1OU/1QPLQ+cRUaK6sMxE9QdY13jYzU9y2WQMFkSNec77fOuzbnNOx36yTNGjmRtcDhSZWBGvOvV0LaoNYIO2v70r1Dskcf/Z"/>
          <p:cNvSpPr>
            <a:spLocks noChangeAspect="1" noChangeArrowheads="1"/>
          </p:cNvSpPr>
          <p:nvPr/>
        </p:nvSpPr>
        <p:spPr bwMode="auto">
          <a:xfrm>
            <a:off x="63500" y="-1176338"/>
            <a:ext cx="1876425" cy="24384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4290" name="Picture 18" descr="http://t0.gstatic.com/images?q=tbn:ANd9GcS58nJ3Qhn_VP0nofvmfEriGRBXVigXGH6BoF21ylBeifC_mmas"/>
          <p:cNvPicPr>
            <a:picLocks noChangeAspect="1" noChangeArrowheads="1"/>
          </p:cNvPicPr>
          <p:nvPr/>
        </p:nvPicPr>
        <p:blipFill>
          <a:blip r:embed="rId7" cstate="print"/>
          <a:srcRect/>
          <a:stretch>
            <a:fillRect/>
          </a:stretch>
        </p:blipFill>
        <p:spPr bwMode="auto">
          <a:xfrm>
            <a:off x="6172200" y="1676400"/>
            <a:ext cx="1847850" cy="2466975"/>
          </a:xfrm>
          <a:prstGeom prst="rect">
            <a:avLst/>
          </a:prstGeom>
          <a:noFill/>
        </p:spPr>
      </p:pic>
      <p:pic>
        <p:nvPicPr>
          <p:cNvPr id="54292" name="Picture 20" descr="http://t2.gstatic.com/images?q=tbn:ANd9GcT0YPT33AOyQNqGkqC7tQU6QaEukFv6fOyGgi1nOQSmwBYWKd2krw"/>
          <p:cNvPicPr>
            <a:picLocks noChangeAspect="1" noChangeArrowheads="1"/>
          </p:cNvPicPr>
          <p:nvPr/>
        </p:nvPicPr>
        <p:blipFill>
          <a:blip r:embed="rId8" cstate="print"/>
          <a:srcRect/>
          <a:stretch>
            <a:fillRect/>
          </a:stretch>
        </p:blipFill>
        <p:spPr bwMode="auto">
          <a:xfrm>
            <a:off x="5562600" y="4724400"/>
            <a:ext cx="2518253" cy="1885462"/>
          </a:xfrm>
          <a:prstGeom prst="rect">
            <a:avLst/>
          </a:prstGeom>
          <a:noFill/>
        </p:spPr>
      </p:pic>
      <p:sp>
        <p:nvSpPr>
          <p:cNvPr id="54294" name="AutoShape 22" descr="http://us.mg5.mail.yahoo.com/ya/download?fid=Inbox&amp;mid=1_31935_APzZimIAARy1TuZMpAiYdGe9Cjs&amp;pid=2&amp;tnef=&amp;YY=1323717639587&amp;file_name=4e3dc43a705d9_preview-300.jpg"/>
          <p:cNvSpPr>
            <a:spLocks noChangeAspect="1" noChangeArrowheads="1"/>
          </p:cNvSpPr>
          <p:nvPr/>
        </p:nvSpPr>
        <p:spPr bwMode="auto">
          <a:xfrm>
            <a:off x="155575" y="-1851025"/>
            <a:ext cx="1657350" cy="38671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4296" name="AutoShape 24" descr="http://us.mg5.mail.yahoo.com/ya/download?fid=Inbox&amp;mid=1_31935_APzZimIAARy1TuZMpAiYdGe9Cjs&amp;pid=2&amp;tnef=&amp;YY=1323717639587&amp;file_name=4e3dc43a705d9_preview-300.jpg"/>
          <p:cNvSpPr>
            <a:spLocks noChangeAspect="1" noChangeArrowheads="1"/>
          </p:cNvSpPr>
          <p:nvPr/>
        </p:nvSpPr>
        <p:spPr bwMode="auto">
          <a:xfrm>
            <a:off x="155575" y="-1851025"/>
            <a:ext cx="1657350" cy="38671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4298" name="AutoShape 26" descr="http://us.mg5.mail.yahoo.com/ya/download?fid=Inbox&amp;mid=1_31935_APzZimIAARy1TuZMpAiYdGe9Cjs&amp;pid=2&amp;tnef=&amp;YY=1323717639587&amp;file_name=4e3dc43a705d9_preview-300.jpg"/>
          <p:cNvSpPr>
            <a:spLocks noChangeAspect="1" noChangeArrowheads="1"/>
          </p:cNvSpPr>
          <p:nvPr/>
        </p:nvSpPr>
        <p:spPr bwMode="auto">
          <a:xfrm>
            <a:off x="155575" y="-1851025"/>
            <a:ext cx="1657350" cy="38671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4300" name="AutoShape 28" descr="http://us.mg5.mail.yahoo.com/ya/download?fid=Inbox&amp;mid=1_31935_APzZimIAARy1TuZMpAiYdGe9Cjs&amp;pid=2&amp;tnef=&amp;YY=1323717639587&amp;file_name=4e3dc43a705d9_preview-300.jpg"/>
          <p:cNvSpPr>
            <a:spLocks noChangeAspect="1" noChangeArrowheads="1"/>
          </p:cNvSpPr>
          <p:nvPr/>
        </p:nvSpPr>
        <p:spPr bwMode="auto">
          <a:xfrm>
            <a:off x="155575" y="-1851025"/>
            <a:ext cx="1657350" cy="38671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4302" name="AutoShape 30" descr="http://us.mg5.mail.yahoo.com/ya/download?fid=Inbox&amp;mid=1_31935_APzZimIAARy1TuZMpAiYdGe9Cjs&amp;pid=2&amp;tnef=&amp;YY=1323717639587&amp;file_name=4e3dc43a705d9_preview-300.jpg"/>
          <p:cNvSpPr>
            <a:spLocks noChangeAspect="1" noChangeArrowheads="1"/>
          </p:cNvSpPr>
          <p:nvPr/>
        </p:nvSpPr>
        <p:spPr bwMode="auto">
          <a:xfrm>
            <a:off x="155575" y="-1851025"/>
            <a:ext cx="1657350" cy="38671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 name="Picture 2" descr="http://t0.gstatic.com/images?q=tbn:ANd9GcTEy3zB2FnSjwhj12ll6HwVE70GlwK4Uv722zvaeJHWsEG9h7izDQ"/>
          <p:cNvPicPr>
            <a:picLocks noChangeAspect="1" noChangeArrowheads="1"/>
          </p:cNvPicPr>
          <p:nvPr/>
        </p:nvPicPr>
        <p:blipFill>
          <a:blip r:embed="rId9" cstate="print"/>
          <a:srcRect/>
          <a:stretch>
            <a:fillRect/>
          </a:stretch>
        </p:blipFill>
        <p:spPr bwMode="auto">
          <a:xfrm>
            <a:off x="685800" y="2667000"/>
            <a:ext cx="1743075" cy="26193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4274"/>
                                        </p:tgtEl>
                                        <p:attrNameLst>
                                          <p:attrName>style.visibility</p:attrName>
                                        </p:attrNameLst>
                                      </p:cBhvr>
                                      <p:to>
                                        <p:strVal val="visible"/>
                                      </p:to>
                                    </p:set>
                                    <p:anim calcmode="lin" valueType="num">
                                      <p:cBhvr additive="base">
                                        <p:cTn id="13" dur="1000" fill="hold"/>
                                        <p:tgtEl>
                                          <p:spTgt spid="54274"/>
                                        </p:tgtEl>
                                        <p:attrNameLst>
                                          <p:attrName>ppt_x</p:attrName>
                                        </p:attrNameLst>
                                      </p:cBhvr>
                                      <p:tavLst>
                                        <p:tav tm="0">
                                          <p:val>
                                            <p:strVal val="0-#ppt_w/2"/>
                                          </p:val>
                                        </p:tav>
                                        <p:tav tm="100000">
                                          <p:val>
                                            <p:strVal val="#ppt_x"/>
                                          </p:val>
                                        </p:tav>
                                      </p:tavLst>
                                    </p:anim>
                                    <p:anim calcmode="lin" valueType="num">
                                      <p:cBhvr additive="base">
                                        <p:cTn id="14" dur="1000" fill="hold"/>
                                        <p:tgtEl>
                                          <p:spTgt spid="5427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4290"/>
                                        </p:tgtEl>
                                        <p:attrNameLst>
                                          <p:attrName>style.visibility</p:attrName>
                                        </p:attrNameLst>
                                      </p:cBhvr>
                                      <p:to>
                                        <p:strVal val="visible"/>
                                      </p:to>
                                    </p:set>
                                    <p:anim calcmode="lin" valueType="num">
                                      <p:cBhvr additive="base">
                                        <p:cTn id="19" dur="1000" fill="hold"/>
                                        <p:tgtEl>
                                          <p:spTgt spid="54290"/>
                                        </p:tgtEl>
                                        <p:attrNameLst>
                                          <p:attrName>ppt_x</p:attrName>
                                        </p:attrNameLst>
                                      </p:cBhvr>
                                      <p:tavLst>
                                        <p:tav tm="0">
                                          <p:val>
                                            <p:strVal val="0-#ppt_w/2"/>
                                          </p:val>
                                        </p:tav>
                                        <p:tav tm="100000">
                                          <p:val>
                                            <p:strVal val="#ppt_x"/>
                                          </p:val>
                                        </p:tav>
                                      </p:tavLst>
                                    </p:anim>
                                    <p:anim calcmode="lin" valueType="num">
                                      <p:cBhvr additive="base">
                                        <p:cTn id="20" dur="1000" fill="hold"/>
                                        <p:tgtEl>
                                          <p:spTgt spid="5429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1000" fill="hold"/>
                                        <p:tgtEl>
                                          <p:spTgt spid="2"/>
                                        </p:tgtEl>
                                        <p:attrNameLst>
                                          <p:attrName>ppt_x</p:attrName>
                                        </p:attrNameLst>
                                      </p:cBhvr>
                                      <p:tavLst>
                                        <p:tav tm="0">
                                          <p:val>
                                            <p:strVal val="0-#ppt_w/2"/>
                                          </p:val>
                                        </p:tav>
                                        <p:tav tm="100000">
                                          <p:val>
                                            <p:strVal val="#ppt_x"/>
                                          </p:val>
                                        </p:tav>
                                      </p:tavLst>
                                    </p:anim>
                                    <p:anim calcmode="lin" valueType="num">
                                      <p:cBhvr additive="base">
                                        <p:cTn id="26"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4276"/>
                                        </p:tgtEl>
                                        <p:attrNameLst>
                                          <p:attrName>style.visibility</p:attrName>
                                        </p:attrNameLst>
                                      </p:cBhvr>
                                      <p:to>
                                        <p:strVal val="visible"/>
                                      </p:to>
                                    </p:set>
                                    <p:anim calcmode="lin" valueType="num">
                                      <p:cBhvr additive="base">
                                        <p:cTn id="31" dur="1000" fill="hold"/>
                                        <p:tgtEl>
                                          <p:spTgt spid="54276"/>
                                        </p:tgtEl>
                                        <p:attrNameLst>
                                          <p:attrName>ppt_x</p:attrName>
                                        </p:attrNameLst>
                                      </p:cBhvr>
                                      <p:tavLst>
                                        <p:tav tm="0">
                                          <p:val>
                                            <p:strVal val="0-#ppt_w/2"/>
                                          </p:val>
                                        </p:tav>
                                        <p:tav tm="100000">
                                          <p:val>
                                            <p:strVal val="#ppt_x"/>
                                          </p:val>
                                        </p:tav>
                                      </p:tavLst>
                                    </p:anim>
                                    <p:anim calcmode="lin" valueType="num">
                                      <p:cBhvr additive="base">
                                        <p:cTn id="32" dur="1000" fill="hold"/>
                                        <p:tgtEl>
                                          <p:spTgt spid="5427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54292"/>
                                        </p:tgtEl>
                                        <p:attrNameLst>
                                          <p:attrName>style.visibility</p:attrName>
                                        </p:attrNameLst>
                                      </p:cBhvr>
                                      <p:to>
                                        <p:strVal val="visible"/>
                                      </p:to>
                                    </p:set>
                                    <p:anim calcmode="lin" valueType="num">
                                      <p:cBhvr additive="base">
                                        <p:cTn id="37" dur="1000" fill="hold"/>
                                        <p:tgtEl>
                                          <p:spTgt spid="54292"/>
                                        </p:tgtEl>
                                        <p:attrNameLst>
                                          <p:attrName>ppt_x</p:attrName>
                                        </p:attrNameLst>
                                      </p:cBhvr>
                                      <p:tavLst>
                                        <p:tav tm="0">
                                          <p:val>
                                            <p:strVal val="0-#ppt_w/2"/>
                                          </p:val>
                                        </p:tav>
                                        <p:tav tm="100000">
                                          <p:val>
                                            <p:strVal val="#ppt_x"/>
                                          </p:val>
                                        </p:tav>
                                      </p:tavLst>
                                    </p:anim>
                                    <p:anim calcmode="lin" valueType="num">
                                      <p:cBhvr additive="base">
                                        <p:cTn id="38" dur="1000" fill="hold"/>
                                        <p:tgtEl>
                                          <p:spTgt spid="542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pPr>
              <a:defRPr/>
            </a:pPr>
            <a:r>
              <a:rPr dirty="0">
                <a:ln>
                  <a:noFill/>
                </a:ln>
                <a:ea typeface="ＭＳ Ｐゴシック" pitchFamily="34" charset="-128"/>
              </a:rPr>
              <a:t>Promotional Mix</a:t>
            </a:r>
            <a:endParaRPr dirty="0"/>
          </a:p>
        </p:txBody>
      </p:sp>
      <p:grpSp>
        <p:nvGrpSpPr>
          <p:cNvPr id="20483" name="Group 38923"/>
          <p:cNvGrpSpPr>
            <a:grpSpLocks/>
          </p:cNvGrpSpPr>
          <p:nvPr/>
        </p:nvGrpSpPr>
        <p:grpSpPr bwMode="auto">
          <a:xfrm>
            <a:off x="674688" y="1657350"/>
            <a:ext cx="8017293" cy="3569700"/>
            <a:chOff x="674914" y="1657193"/>
            <a:chExt cx="8017066" cy="3570367"/>
          </a:xfrm>
          <a:effectLst>
            <a:glow rad="63500">
              <a:schemeClr val="accent4">
                <a:satMod val="175000"/>
                <a:alpha val="40000"/>
              </a:schemeClr>
            </a:glow>
          </a:effectLst>
        </p:grpSpPr>
        <p:sp>
          <p:nvSpPr>
            <p:cNvPr id="38925" name="Freeform 38924"/>
            <p:cNvSpPr/>
            <p:nvPr/>
          </p:nvSpPr>
          <p:spPr>
            <a:xfrm>
              <a:off x="674914" y="1657193"/>
              <a:ext cx="1674767" cy="612788"/>
            </a:xfrm>
            <a:custGeom>
              <a:avLst/>
              <a:gdLst>
                <a:gd name="connsiteX0" fmla="*/ 0 w 1674767"/>
                <a:gd name="connsiteY0" fmla="*/ 0 h 612788"/>
                <a:gd name="connsiteX1" fmla="*/ 1368373 w 1674767"/>
                <a:gd name="connsiteY1" fmla="*/ 0 h 612788"/>
                <a:gd name="connsiteX2" fmla="*/ 1674767 w 1674767"/>
                <a:gd name="connsiteY2" fmla="*/ 306394 h 612788"/>
                <a:gd name="connsiteX3" fmla="*/ 1368373 w 1674767"/>
                <a:gd name="connsiteY3" fmla="*/ 612788 h 612788"/>
                <a:gd name="connsiteX4" fmla="*/ 0 w 1674767"/>
                <a:gd name="connsiteY4" fmla="*/ 612788 h 612788"/>
                <a:gd name="connsiteX5" fmla="*/ 306394 w 1674767"/>
                <a:gd name="connsiteY5" fmla="*/ 306394 h 612788"/>
                <a:gd name="connsiteX6" fmla="*/ 0 w 1674767"/>
                <a:gd name="connsiteY6" fmla="*/ 0 h 61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4767" h="612788">
                  <a:moveTo>
                    <a:pt x="0" y="0"/>
                  </a:moveTo>
                  <a:lnTo>
                    <a:pt x="1368373" y="0"/>
                  </a:lnTo>
                  <a:lnTo>
                    <a:pt x="1674767" y="306394"/>
                  </a:lnTo>
                  <a:lnTo>
                    <a:pt x="1368373" y="612788"/>
                  </a:lnTo>
                  <a:lnTo>
                    <a:pt x="0" y="612788"/>
                  </a:lnTo>
                  <a:lnTo>
                    <a:pt x="306394" y="306394"/>
                  </a:lnTo>
                  <a:lnTo>
                    <a:pt x="0" y="0"/>
                  </a:lnTo>
                  <a:close/>
                </a:path>
              </a:pathLst>
            </a:custGeom>
            <a:solidFill>
              <a:srgbClr val="00B0F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324174" tIns="8890" rIns="306394" bIns="8890" spcCol="1270" anchor="ctr"/>
            <a:lstStyle/>
            <a:p>
              <a:pPr algn="ctr" defTabSz="622300">
                <a:lnSpc>
                  <a:spcPct val="90000"/>
                </a:lnSpc>
                <a:spcAft>
                  <a:spcPct val="35000"/>
                </a:spcAft>
                <a:defRPr/>
              </a:pPr>
              <a:r>
                <a:rPr lang="en-US" sz="1400" b="1" dirty="0">
                  <a:solidFill>
                    <a:schemeClr val="bg1"/>
                  </a:solidFill>
                  <a:latin typeface="Arial" pitchFamily="34" charset="0"/>
                  <a:ea typeface="ＭＳ Ｐゴシック" pitchFamily="-112" charset="-128"/>
                  <a:cs typeface="Arial" pitchFamily="34" charset="0"/>
                </a:rPr>
                <a:t>Advertising</a:t>
              </a:r>
              <a:endParaRPr lang="en-US" sz="1400" dirty="0">
                <a:solidFill>
                  <a:schemeClr val="bg1"/>
                </a:solidFill>
                <a:latin typeface="Arial" pitchFamily="34" charset="0"/>
                <a:cs typeface="Arial" pitchFamily="34" charset="0"/>
              </a:endParaRPr>
            </a:p>
          </p:txBody>
        </p:sp>
        <p:sp>
          <p:nvSpPr>
            <p:cNvPr id="38926" name="Freeform 38925"/>
            <p:cNvSpPr/>
            <p:nvPr/>
          </p:nvSpPr>
          <p:spPr>
            <a:xfrm>
              <a:off x="2205506" y="1684929"/>
              <a:ext cx="4825333" cy="603995"/>
            </a:xfrm>
            <a:custGeom>
              <a:avLst/>
              <a:gdLst>
                <a:gd name="connsiteX0" fmla="*/ 0 w 4825333"/>
                <a:gd name="connsiteY0" fmla="*/ 0 h 603995"/>
                <a:gd name="connsiteX1" fmla="*/ 4523336 w 4825333"/>
                <a:gd name="connsiteY1" fmla="*/ 0 h 603995"/>
                <a:gd name="connsiteX2" fmla="*/ 4825333 w 4825333"/>
                <a:gd name="connsiteY2" fmla="*/ 301998 h 603995"/>
                <a:gd name="connsiteX3" fmla="*/ 4523336 w 4825333"/>
                <a:gd name="connsiteY3" fmla="*/ 603995 h 603995"/>
                <a:gd name="connsiteX4" fmla="*/ 0 w 4825333"/>
                <a:gd name="connsiteY4" fmla="*/ 603995 h 603995"/>
                <a:gd name="connsiteX5" fmla="*/ 301998 w 4825333"/>
                <a:gd name="connsiteY5" fmla="*/ 301998 h 603995"/>
                <a:gd name="connsiteX6" fmla="*/ 0 w 4825333"/>
                <a:gd name="connsiteY6" fmla="*/ 0 h 603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333" h="603995">
                  <a:moveTo>
                    <a:pt x="0" y="0"/>
                  </a:moveTo>
                  <a:lnTo>
                    <a:pt x="4523336" y="0"/>
                  </a:lnTo>
                  <a:lnTo>
                    <a:pt x="4825333" y="301998"/>
                  </a:lnTo>
                  <a:lnTo>
                    <a:pt x="4523336" y="603995"/>
                  </a:lnTo>
                  <a:lnTo>
                    <a:pt x="0" y="603995"/>
                  </a:lnTo>
                  <a:lnTo>
                    <a:pt x="301998" y="301998"/>
                  </a:lnTo>
                  <a:lnTo>
                    <a:pt x="0" y="0"/>
                  </a:lnTo>
                  <a:close/>
                </a:path>
              </a:pathLst>
            </a:custGeom>
            <a:solidFill>
              <a:schemeClr val="bg1">
                <a:alpha val="90000"/>
              </a:schemeClr>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lIns="322318" tIns="10160" rIns="301997" bIns="10160" spcCol="1270" anchor="ctr"/>
            <a:lstStyle/>
            <a:p>
              <a:pPr marL="230188" defTabSz="711200">
                <a:lnSpc>
                  <a:spcPct val="90000"/>
                </a:lnSpc>
                <a:spcAft>
                  <a:spcPct val="35000"/>
                </a:spcAft>
                <a:defRPr/>
              </a:pPr>
              <a:r>
                <a:rPr lang="en-US" sz="1600" dirty="0" smtClean="0">
                  <a:latin typeface="Georgia" pitchFamily="18" charset="0"/>
                </a:rPr>
                <a:t>Business Cards</a:t>
              </a:r>
              <a:endParaRPr lang="en-US" sz="1600" dirty="0">
                <a:latin typeface="Georgia" pitchFamily="18" charset="0"/>
              </a:endParaRPr>
            </a:p>
          </p:txBody>
        </p:sp>
        <p:sp>
          <p:nvSpPr>
            <p:cNvPr id="38927" name="Freeform 38926"/>
            <p:cNvSpPr/>
            <p:nvPr/>
          </p:nvSpPr>
          <p:spPr>
            <a:xfrm>
              <a:off x="6883347" y="1659169"/>
              <a:ext cx="1803452" cy="595322"/>
            </a:xfrm>
            <a:custGeom>
              <a:avLst/>
              <a:gdLst>
                <a:gd name="connsiteX0" fmla="*/ 0 w 1803452"/>
                <a:gd name="connsiteY0" fmla="*/ 0 h 595322"/>
                <a:gd name="connsiteX1" fmla="*/ 1505791 w 1803452"/>
                <a:gd name="connsiteY1" fmla="*/ 0 h 595322"/>
                <a:gd name="connsiteX2" fmla="*/ 1803452 w 1803452"/>
                <a:gd name="connsiteY2" fmla="*/ 297661 h 595322"/>
                <a:gd name="connsiteX3" fmla="*/ 1505791 w 1803452"/>
                <a:gd name="connsiteY3" fmla="*/ 595322 h 595322"/>
                <a:gd name="connsiteX4" fmla="*/ 0 w 1803452"/>
                <a:gd name="connsiteY4" fmla="*/ 595322 h 595322"/>
                <a:gd name="connsiteX5" fmla="*/ 297661 w 1803452"/>
                <a:gd name="connsiteY5" fmla="*/ 297661 h 595322"/>
                <a:gd name="connsiteX6" fmla="*/ 0 w 1803452"/>
                <a:gd name="connsiteY6" fmla="*/ 0 h 59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3452" h="595322">
                  <a:moveTo>
                    <a:pt x="0" y="0"/>
                  </a:moveTo>
                  <a:lnTo>
                    <a:pt x="1505791" y="0"/>
                  </a:lnTo>
                  <a:lnTo>
                    <a:pt x="1803452" y="297661"/>
                  </a:lnTo>
                  <a:lnTo>
                    <a:pt x="1505791" y="595322"/>
                  </a:lnTo>
                  <a:lnTo>
                    <a:pt x="0" y="595322"/>
                  </a:lnTo>
                  <a:lnTo>
                    <a:pt x="297661" y="297661"/>
                  </a:lnTo>
                  <a:lnTo>
                    <a:pt x="0" y="0"/>
                  </a:lnTo>
                  <a:close/>
                </a:path>
              </a:pathLst>
            </a:custGeom>
            <a:solidFill>
              <a:schemeClr val="bg1">
                <a:alpha val="90000"/>
              </a:schemeClr>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lIns="320521" tIns="11430" rIns="297661" bIns="11430" spcCol="1270" anchor="ctr"/>
            <a:lstStyle/>
            <a:p>
              <a:pPr defTabSz="800100">
                <a:lnSpc>
                  <a:spcPct val="90000"/>
                </a:lnSpc>
                <a:spcAft>
                  <a:spcPct val="35000"/>
                </a:spcAft>
                <a:tabLst>
                  <a:tab pos="1087438" algn="r"/>
                </a:tabLst>
                <a:defRPr/>
              </a:pPr>
              <a:r>
                <a:rPr lang="en-US" dirty="0">
                  <a:latin typeface="Georgia" pitchFamily="18" charset="0"/>
                </a:rPr>
                <a:t>	</a:t>
              </a:r>
              <a:r>
                <a:rPr lang="en-US" dirty="0" smtClean="0">
                  <a:latin typeface="Georgia" pitchFamily="18" charset="0"/>
                </a:rPr>
                <a:t>$12.50</a:t>
              </a:r>
              <a:endParaRPr lang="en-US" dirty="0">
                <a:latin typeface="Georgia" pitchFamily="18" charset="0"/>
              </a:endParaRPr>
            </a:p>
          </p:txBody>
        </p:sp>
        <p:sp>
          <p:nvSpPr>
            <p:cNvPr id="38928" name="Freeform 38927"/>
            <p:cNvSpPr/>
            <p:nvPr/>
          </p:nvSpPr>
          <p:spPr>
            <a:xfrm>
              <a:off x="674914" y="2340130"/>
              <a:ext cx="1674767" cy="612788"/>
            </a:xfrm>
            <a:custGeom>
              <a:avLst/>
              <a:gdLst>
                <a:gd name="connsiteX0" fmla="*/ 0 w 1674767"/>
                <a:gd name="connsiteY0" fmla="*/ 0 h 612788"/>
                <a:gd name="connsiteX1" fmla="*/ 1368373 w 1674767"/>
                <a:gd name="connsiteY1" fmla="*/ 0 h 612788"/>
                <a:gd name="connsiteX2" fmla="*/ 1674767 w 1674767"/>
                <a:gd name="connsiteY2" fmla="*/ 306394 h 612788"/>
                <a:gd name="connsiteX3" fmla="*/ 1368373 w 1674767"/>
                <a:gd name="connsiteY3" fmla="*/ 612788 h 612788"/>
                <a:gd name="connsiteX4" fmla="*/ 0 w 1674767"/>
                <a:gd name="connsiteY4" fmla="*/ 612788 h 612788"/>
                <a:gd name="connsiteX5" fmla="*/ 306394 w 1674767"/>
                <a:gd name="connsiteY5" fmla="*/ 306394 h 612788"/>
                <a:gd name="connsiteX6" fmla="*/ 0 w 1674767"/>
                <a:gd name="connsiteY6" fmla="*/ 0 h 61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4767" h="612788">
                  <a:moveTo>
                    <a:pt x="0" y="0"/>
                  </a:moveTo>
                  <a:lnTo>
                    <a:pt x="1368373" y="0"/>
                  </a:lnTo>
                  <a:lnTo>
                    <a:pt x="1674767" y="306394"/>
                  </a:lnTo>
                  <a:lnTo>
                    <a:pt x="1368373" y="612788"/>
                  </a:lnTo>
                  <a:lnTo>
                    <a:pt x="0" y="612788"/>
                  </a:lnTo>
                  <a:lnTo>
                    <a:pt x="306394" y="306394"/>
                  </a:lnTo>
                  <a:lnTo>
                    <a:pt x="0" y="0"/>
                  </a:lnTo>
                  <a:close/>
                </a:path>
              </a:pathLst>
            </a:custGeom>
            <a:solidFill>
              <a:schemeClr val="accent1"/>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3">
                <a:hueOff val="0"/>
                <a:satOff val="0"/>
                <a:lumOff val="0"/>
                <a:alphaOff val="0"/>
              </a:schemeClr>
            </a:fillRef>
            <a:effectRef idx="2">
              <a:schemeClr val="accent3">
                <a:hueOff val="0"/>
                <a:satOff val="0"/>
                <a:lumOff val="0"/>
                <a:alphaOff val="0"/>
              </a:schemeClr>
            </a:effectRef>
            <a:fontRef idx="minor">
              <a:schemeClr val="lt1"/>
            </a:fontRef>
          </p:style>
          <p:txBody>
            <a:bodyPr lIns="324174" tIns="8890" rIns="306394" bIns="8890" spcCol="1270" anchor="ctr"/>
            <a:lstStyle/>
            <a:p>
              <a:pPr algn="ctr" defTabSz="622300">
                <a:lnSpc>
                  <a:spcPct val="90000"/>
                </a:lnSpc>
                <a:spcAft>
                  <a:spcPct val="35000"/>
                </a:spcAft>
                <a:defRPr/>
              </a:pPr>
              <a:r>
                <a:rPr lang="en-US" sz="1400" b="1" dirty="0">
                  <a:solidFill>
                    <a:schemeClr val="bg1"/>
                  </a:solidFill>
                  <a:latin typeface="Arial" pitchFamily="34" charset="0"/>
                  <a:ea typeface="ＭＳ Ｐゴシック" pitchFamily="-112" charset="-128"/>
                  <a:cs typeface="Arial" pitchFamily="34" charset="0"/>
                </a:rPr>
                <a:t>Publicity</a:t>
              </a:r>
              <a:endParaRPr lang="en-US" sz="1400" dirty="0">
                <a:solidFill>
                  <a:schemeClr val="bg1"/>
                </a:solidFill>
                <a:latin typeface="Arial" pitchFamily="34" charset="0"/>
                <a:cs typeface="Arial" pitchFamily="34" charset="0"/>
              </a:endParaRPr>
            </a:p>
          </p:txBody>
        </p:sp>
        <p:sp>
          <p:nvSpPr>
            <p:cNvPr id="38929" name="Freeform 38928"/>
            <p:cNvSpPr/>
            <p:nvPr/>
          </p:nvSpPr>
          <p:spPr>
            <a:xfrm>
              <a:off x="2205506" y="2368695"/>
              <a:ext cx="4825333" cy="603999"/>
            </a:xfrm>
            <a:custGeom>
              <a:avLst/>
              <a:gdLst>
                <a:gd name="connsiteX0" fmla="*/ 0 w 4825333"/>
                <a:gd name="connsiteY0" fmla="*/ 0 h 603999"/>
                <a:gd name="connsiteX1" fmla="*/ 4523334 w 4825333"/>
                <a:gd name="connsiteY1" fmla="*/ 0 h 603999"/>
                <a:gd name="connsiteX2" fmla="*/ 4825333 w 4825333"/>
                <a:gd name="connsiteY2" fmla="*/ 302000 h 603999"/>
                <a:gd name="connsiteX3" fmla="*/ 4523334 w 4825333"/>
                <a:gd name="connsiteY3" fmla="*/ 603999 h 603999"/>
                <a:gd name="connsiteX4" fmla="*/ 0 w 4825333"/>
                <a:gd name="connsiteY4" fmla="*/ 603999 h 603999"/>
                <a:gd name="connsiteX5" fmla="*/ 302000 w 4825333"/>
                <a:gd name="connsiteY5" fmla="*/ 302000 h 603999"/>
                <a:gd name="connsiteX6" fmla="*/ 0 w 4825333"/>
                <a:gd name="connsiteY6" fmla="*/ 0 h 60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333" h="603999">
                  <a:moveTo>
                    <a:pt x="0" y="0"/>
                  </a:moveTo>
                  <a:lnTo>
                    <a:pt x="4523334" y="0"/>
                  </a:lnTo>
                  <a:lnTo>
                    <a:pt x="4825333" y="302000"/>
                  </a:lnTo>
                  <a:lnTo>
                    <a:pt x="4523334" y="603999"/>
                  </a:lnTo>
                  <a:lnTo>
                    <a:pt x="0" y="603999"/>
                  </a:lnTo>
                  <a:lnTo>
                    <a:pt x="302000" y="302000"/>
                  </a:lnTo>
                  <a:lnTo>
                    <a:pt x="0" y="0"/>
                  </a:lnTo>
                  <a:close/>
                </a:path>
              </a:pathLst>
            </a:custGeom>
            <a:solidFill>
              <a:schemeClr val="bg1">
                <a:alpha val="90000"/>
              </a:schemeClr>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lIns="322320" tIns="10160" rIns="301999" bIns="10160" spcCol="1270" anchor="ctr"/>
            <a:lstStyle/>
            <a:p>
              <a:pPr marL="230188" defTabSz="711200">
                <a:lnSpc>
                  <a:spcPct val="90000"/>
                </a:lnSpc>
                <a:spcAft>
                  <a:spcPct val="35000"/>
                </a:spcAft>
                <a:defRPr/>
              </a:pPr>
              <a:r>
                <a:rPr lang="en-US" sz="1600" dirty="0" smtClean="0">
                  <a:latin typeface="Georgia" pitchFamily="18" charset="0"/>
                </a:rPr>
                <a:t>Facebook, Twitter, Website, Word of Mouth</a:t>
              </a:r>
              <a:endParaRPr lang="en-US" sz="1600" dirty="0">
                <a:latin typeface="Georgia" pitchFamily="18" charset="0"/>
              </a:endParaRPr>
            </a:p>
          </p:txBody>
        </p:sp>
        <p:sp>
          <p:nvSpPr>
            <p:cNvPr id="38930" name="Freeform 38929"/>
            <p:cNvSpPr/>
            <p:nvPr/>
          </p:nvSpPr>
          <p:spPr>
            <a:xfrm>
              <a:off x="6883347" y="2342937"/>
              <a:ext cx="1803452" cy="595322"/>
            </a:xfrm>
            <a:custGeom>
              <a:avLst/>
              <a:gdLst>
                <a:gd name="connsiteX0" fmla="*/ 0 w 1803452"/>
                <a:gd name="connsiteY0" fmla="*/ 0 h 595322"/>
                <a:gd name="connsiteX1" fmla="*/ 1505791 w 1803452"/>
                <a:gd name="connsiteY1" fmla="*/ 0 h 595322"/>
                <a:gd name="connsiteX2" fmla="*/ 1803452 w 1803452"/>
                <a:gd name="connsiteY2" fmla="*/ 297661 h 595322"/>
                <a:gd name="connsiteX3" fmla="*/ 1505791 w 1803452"/>
                <a:gd name="connsiteY3" fmla="*/ 595322 h 595322"/>
                <a:gd name="connsiteX4" fmla="*/ 0 w 1803452"/>
                <a:gd name="connsiteY4" fmla="*/ 595322 h 595322"/>
                <a:gd name="connsiteX5" fmla="*/ 297661 w 1803452"/>
                <a:gd name="connsiteY5" fmla="*/ 297661 h 595322"/>
                <a:gd name="connsiteX6" fmla="*/ 0 w 1803452"/>
                <a:gd name="connsiteY6" fmla="*/ 0 h 59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3452" h="595322">
                  <a:moveTo>
                    <a:pt x="0" y="0"/>
                  </a:moveTo>
                  <a:lnTo>
                    <a:pt x="1505791" y="0"/>
                  </a:lnTo>
                  <a:lnTo>
                    <a:pt x="1803452" y="297661"/>
                  </a:lnTo>
                  <a:lnTo>
                    <a:pt x="1505791" y="595322"/>
                  </a:lnTo>
                  <a:lnTo>
                    <a:pt x="0" y="595322"/>
                  </a:lnTo>
                  <a:lnTo>
                    <a:pt x="297661" y="297661"/>
                  </a:lnTo>
                  <a:lnTo>
                    <a:pt x="0" y="0"/>
                  </a:lnTo>
                  <a:close/>
                </a:path>
              </a:pathLst>
            </a:custGeom>
            <a:solidFill>
              <a:schemeClr val="bg1">
                <a:alpha val="90000"/>
              </a:schemeClr>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txBody>
            <a:bodyPr lIns="320521" tIns="11430" rIns="297661" bIns="11430" spcCol="1270" anchor="ctr"/>
            <a:lstStyle/>
            <a:p>
              <a:pPr defTabSz="800100">
                <a:lnSpc>
                  <a:spcPct val="90000"/>
                </a:lnSpc>
                <a:spcAft>
                  <a:spcPct val="35000"/>
                </a:spcAft>
                <a:tabLst>
                  <a:tab pos="1087438" algn="r"/>
                </a:tabLst>
                <a:defRPr/>
              </a:pPr>
              <a:r>
                <a:rPr lang="en-US" dirty="0">
                  <a:latin typeface="Georgia" pitchFamily="18" charset="0"/>
                </a:rPr>
                <a:t>	</a:t>
              </a:r>
              <a:r>
                <a:rPr lang="en-US" dirty="0" smtClean="0">
                  <a:latin typeface="Georgia" pitchFamily="18" charset="0"/>
                </a:rPr>
                <a:t>$0.00</a:t>
              </a:r>
              <a:endParaRPr lang="en-US" dirty="0">
                <a:latin typeface="Georgia" pitchFamily="18" charset="0"/>
              </a:endParaRPr>
            </a:p>
          </p:txBody>
        </p:sp>
        <p:sp>
          <p:nvSpPr>
            <p:cNvPr id="38931" name="Freeform 38930"/>
            <p:cNvSpPr/>
            <p:nvPr/>
          </p:nvSpPr>
          <p:spPr>
            <a:xfrm>
              <a:off x="674914" y="3023899"/>
              <a:ext cx="1674767" cy="612788"/>
            </a:xfrm>
            <a:custGeom>
              <a:avLst/>
              <a:gdLst>
                <a:gd name="connsiteX0" fmla="*/ 0 w 1674767"/>
                <a:gd name="connsiteY0" fmla="*/ 0 h 612788"/>
                <a:gd name="connsiteX1" fmla="*/ 1368373 w 1674767"/>
                <a:gd name="connsiteY1" fmla="*/ 0 h 612788"/>
                <a:gd name="connsiteX2" fmla="*/ 1674767 w 1674767"/>
                <a:gd name="connsiteY2" fmla="*/ 306394 h 612788"/>
                <a:gd name="connsiteX3" fmla="*/ 1368373 w 1674767"/>
                <a:gd name="connsiteY3" fmla="*/ 612788 h 612788"/>
                <a:gd name="connsiteX4" fmla="*/ 0 w 1674767"/>
                <a:gd name="connsiteY4" fmla="*/ 612788 h 612788"/>
                <a:gd name="connsiteX5" fmla="*/ 306394 w 1674767"/>
                <a:gd name="connsiteY5" fmla="*/ 306394 h 612788"/>
                <a:gd name="connsiteX6" fmla="*/ 0 w 1674767"/>
                <a:gd name="connsiteY6" fmla="*/ 0 h 61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4767" h="612788">
                  <a:moveTo>
                    <a:pt x="0" y="0"/>
                  </a:moveTo>
                  <a:lnTo>
                    <a:pt x="1368373" y="0"/>
                  </a:lnTo>
                  <a:lnTo>
                    <a:pt x="1674767" y="306394"/>
                  </a:lnTo>
                  <a:lnTo>
                    <a:pt x="1368373" y="612788"/>
                  </a:lnTo>
                  <a:lnTo>
                    <a:pt x="0" y="612788"/>
                  </a:lnTo>
                  <a:lnTo>
                    <a:pt x="306394" y="30639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4">
                <a:hueOff val="0"/>
                <a:satOff val="0"/>
                <a:lumOff val="0"/>
                <a:alphaOff val="0"/>
              </a:schemeClr>
            </a:fillRef>
            <a:effectRef idx="2">
              <a:schemeClr val="accent4">
                <a:hueOff val="0"/>
                <a:satOff val="0"/>
                <a:lumOff val="0"/>
                <a:alphaOff val="0"/>
              </a:schemeClr>
            </a:effectRef>
            <a:fontRef idx="minor">
              <a:schemeClr val="lt1"/>
            </a:fontRef>
          </p:style>
          <p:txBody>
            <a:bodyPr lIns="324174" tIns="8890" rIns="306394" bIns="8890" spcCol="1270" anchor="ctr"/>
            <a:lstStyle/>
            <a:p>
              <a:pPr algn="ctr" defTabSz="622300">
                <a:lnSpc>
                  <a:spcPct val="90000"/>
                </a:lnSpc>
                <a:spcAft>
                  <a:spcPct val="35000"/>
                </a:spcAft>
                <a:defRPr/>
              </a:pPr>
              <a:r>
                <a:rPr lang="en-US" sz="1400" b="1" dirty="0">
                  <a:solidFill>
                    <a:schemeClr val="bg1"/>
                  </a:solidFill>
                  <a:latin typeface="Arial" pitchFamily="34" charset="0"/>
                  <a:ea typeface="ＭＳ Ｐゴシック" pitchFamily="-112" charset="-128"/>
                  <a:cs typeface="Arial" pitchFamily="34" charset="0"/>
                </a:rPr>
                <a:t>Personal Selling</a:t>
              </a:r>
              <a:endParaRPr lang="en-US" sz="1400" dirty="0">
                <a:solidFill>
                  <a:schemeClr val="bg1"/>
                </a:solidFill>
                <a:latin typeface="Arial" pitchFamily="34" charset="0"/>
                <a:cs typeface="Arial" pitchFamily="34" charset="0"/>
              </a:endParaRPr>
            </a:p>
          </p:txBody>
        </p:sp>
        <p:sp>
          <p:nvSpPr>
            <p:cNvPr id="38932" name="Freeform 38931"/>
            <p:cNvSpPr/>
            <p:nvPr/>
          </p:nvSpPr>
          <p:spPr>
            <a:xfrm>
              <a:off x="2205506" y="3052464"/>
              <a:ext cx="4825333" cy="603999"/>
            </a:xfrm>
            <a:custGeom>
              <a:avLst/>
              <a:gdLst>
                <a:gd name="connsiteX0" fmla="*/ 0 w 4825333"/>
                <a:gd name="connsiteY0" fmla="*/ 0 h 603999"/>
                <a:gd name="connsiteX1" fmla="*/ 4523334 w 4825333"/>
                <a:gd name="connsiteY1" fmla="*/ 0 h 603999"/>
                <a:gd name="connsiteX2" fmla="*/ 4825333 w 4825333"/>
                <a:gd name="connsiteY2" fmla="*/ 302000 h 603999"/>
                <a:gd name="connsiteX3" fmla="*/ 4523334 w 4825333"/>
                <a:gd name="connsiteY3" fmla="*/ 603999 h 603999"/>
                <a:gd name="connsiteX4" fmla="*/ 0 w 4825333"/>
                <a:gd name="connsiteY4" fmla="*/ 603999 h 603999"/>
                <a:gd name="connsiteX5" fmla="*/ 302000 w 4825333"/>
                <a:gd name="connsiteY5" fmla="*/ 302000 h 603999"/>
                <a:gd name="connsiteX6" fmla="*/ 0 w 4825333"/>
                <a:gd name="connsiteY6" fmla="*/ 0 h 60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333" h="603999">
                  <a:moveTo>
                    <a:pt x="0" y="0"/>
                  </a:moveTo>
                  <a:lnTo>
                    <a:pt x="4523334" y="0"/>
                  </a:lnTo>
                  <a:lnTo>
                    <a:pt x="4825333" y="302000"/>
                  </a:lnTo>
                  <a:lnTo>
                    <a:pt x="4523334" y="603999"/>
                  </a:lnTo>
                  <a:lnTo>
                    <a:pt x="0" y="603999"/>
                  </a:lnTo>
                  <a:lnTo>
                    <a:pt x="302000" y="302000"/>
                  </a:lnTo>
                  <a:lnTo>
                    <a:pt x="0" y="0"/>
                  </a:lnTo>
                  <a:close/>
                </a:path>
              </a:pathLst>
            </a:custGeom>
            <a:solidFill>
              <a:schemeClr val="bg1">
                <a:alpha val="90000"/>
              </a:schemeClr>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accent6">
                <a:tint val="40000"/>
                <a:alpha val="90000"/>
                <a:hueOff val="0"/>
                <a:satOff val="0"/>
                <a:lumOff val="0"/>
                <a:alphaOff val="0"/>
              </a:schemeClr>
            </a:lnRef>
            <a:fillRef idx="1">
              <a:schemeClr val="accent6">
                <a:tint val="40000"/>
                <a:alpha val="90000"/>
                <a:hueOff val="0"/>
                <a:satOff val="0"/>
                <a:lumOff val="0"/>
                <a:alphaOff val="0"/>
              </a:schemeClr>
            </a:fillRef>
            <a:effectRef idx="0">
              <a:schemeClr val="accent6">
                <a:tint val="40000"/>
                <a:alpha val="90000"/>
                <a:hueOff val="0"/>
                <a:satOff val="0"/>
                <a:lumOff val="0"/>
                <a:alphaOff val="0"/>
              </a:schemeClr>
            </a:effectRef>
            <a:fontRef idx="minor">
              <a:schemeClr val="dk1">
                <a:hueOff val="0"/>
                <a:satOff val="0"/>
                <a:lumOff val="0"/>
                <a:alphaOff val="0"/>
              </a:schemeClr>
            </a:fontRef>
          </p:style>
          <p:txBody>
            <a:bodyPr lIns="322320" tIns="10160" rIns="301999" bIns="10160" spcCol="1270" anchor="ctr"/>
            <a:lstStyle/>
            <a:p>
              <a:pPr marL="230188" defTabSz="711200">
                <a:lnSpc>
                  <a:spcPct val="90000"/>
                </a:lnSpc>
                <a:spcAft>
                  <a:spcPct val="35000"/>
                </a:spcAft>
                <a:defRPr/>
              </a:pPr>
              <a:r>
                <a:rPr lang="en-US" sz="1600" dirty="0" smtClean="0">
                  <a:latin typeface="Georgia" pitchFamily="18" charset="0"/>
                </a:rPr>
                <a:t>Wear our product publicly </a:t>
              </a:r>
              <a:endParaRPr lang="en-US" sz="1600" dirty="0">
                <a:latin typeface="Georgia" pitchFamily="18" charset="0"/>
              </a:endParaRPr>
            </a:p>
          </p:txBody>
        </p:sp>
        <p:sp>
          <p:nvSpPr>
            <p:cNvPr id="38933" name="Freeform 38932"/>
            <p:cNvSpPr/>
            <p:nvPr/>
          </p:nvSpPr>
          <p:spPr>
            <a:xfrm>
              <a:off x="6883347" y="3026706"/>
              <a:ext cx="1803452" cy="595322"/>
            </a:xfrm>
            <a:custGeom>
              <a:avLst/>
              <a:gdLst>
                <a:gd name="connsiteX0" fmla="*/ 0 w 1803452"/>
                <a:gd name="connsiteY0" fmla="*/ 0 h 595322"/>
                <a:gd name="connsiteX1" fmla="*/ 1505791 w 1803452"/>
                <a:gd name="connsiteY1" fmla="*/ 0 h 595322"/>
                <a:gd name="connsiteX2" fmla="*/ 1803452 w 1803452"/>
                <a:gd name="connsiteY2" fmla="*/ 297661 h 595322"/>
                <a:gd name="connsiteX3" fmla="*/ 1505791 w 1803452"/>
                <a:gd name="connsiteY3" fmla="*/ 595322 h 595322"/>
                <a:gd name="connsiteX4" fmla="*/ 0 w 1803452"/>
                <a:gd name="connsiteY4" fmla="*/ 595322 h 595322"/>
                <a:gd name="connsiteX5" fmla="*/ 297661 w 1803452"/>
                <a:gd name="connsiteY5" fmla="*/ 297661 h 595322"/>
                <a:gd name="connsiteX6" fmla="*/ 0 w 1803452"/>
                <a:gd name="connsiteY6" fmla="*/ 0 h 59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3452" h="595322">
                  <a:moveTo>
                    <a:pt x="0" y="0"/>
                  </a:moveTo>
                  <a:lnTo>
                    <a:pt x="1505791" y="0"/>
                  </a:lnTo>
                  <a:lnTo>
                    <a:pt x="1803452" y="297661"/>
                  </a:lnTo>
                  <a:lnTo>
                    <a:pt x="1505791" y="595322"/>
                  </a:lnTo>
                  <a:lnTo>
                    <a:pt x="0" y="595322"/>
                  </a:lnTo>
                  <a:lnTo>
                    <a:pt x="297661" y="297661"/>
                  </a:lnTo>
                  <a:lnTo>
                    <a:pt x="0" y="0"/>
                  </a:lnTo>
                  <a:close/>
                </a:path>
              </a:pathLst>
            </a:custGeom>
            <a:solidFill>
              <a:schemeClr val="bg1">
                <a:alpha val="90000"/>
              </a:schemeClr>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lIns="320521" tIns="11430" rIns="297661" bIns="11430" spcCol="1270" anchor="ctr"/>
            <a:lstStyle/>
            <a:p>
              <a:pPr defTabSz="800100">
                <a:lnSpc>
                  <a:spcPct val="90000"/>
                </a:lnSpc>
                <a:spcAft>
                  <a:spcPct val="35000"/>
                </a:spcAft>
                <a:tabLst>
                  <a:tab pos="1087438" algn="r"/>
                </a:tabLst>
                <a:defRPr/>
              </a:pPr>
              <a:r>
                <a:rPr lang="en-US" dirty="0">
                  <a:latin typeface="Georgia" pitchFamily="18" charset="0"/>
                </a:rPr>
                <a:t>	</a:t>
              </a:r>
              <a:r>
                <a:rPr lang="en-US" dirty="0" smtClean="0">
                  <a:latin typeface="Georgia" pitchFamily="18" charset="0"/>
                </a:rPr>
                <a:t>$0.00</a:t>
              </a:r>
              <a:endParaRPr lang="en-US" dirty="0">
                <a:latin typeface="Georgia" pitchFamily="18" charset="0"/>
              </a:endParaRPr>
            </a:p>
          </p:txBody>
        </p:sp>
        <p:sp>
          <p:nvSpPr>
            <p:cNvPr id="38934" name="Freeform 38933"/>
            <p:cNvSpPr/>
            <p:nvPr/>
          </p:nvSpPr>
          <p:spPr>
            <a:xfrm>
              <a:off x="674914" y="3707667"/>
              <a:ext cx="1674767" cy="612788"/>
            </a:xfrm>
            <a:custGeom>
              <a:avLst/>
              <a:gdLst>
                <a:gd name="connsiteX0" fmla="*/ 0 w 1674767"/>
                <a:gd name="connsiteY0" fmla="*/ 0 h 612788"/>
                <a:gd name="connsiteX1" fmla="*/ 1368373 w 1674767"/>
                <a:gd name="connsiteY1" fmla="*/ 0 h 612788"/>
                <a:gd name="connsiteX2" fmla="*/ 1674767 w 1674767"/>
                <a:gd name="connsiteY2" fmla="*/ 306394 h 612788"/>
                <a:gd name="connsiteX3" fmla="*/ 1368373 w 1674767"/>
                <a:gd name="connsiteY3" fmla="*/ 612788 h 612788"/>
                <a:gd name="connsiteX4" fmla="*/ 0 w 1674767"/>
                <a:gd name="connsiteY4" fmla="*/ 612788 h 612788"/>
                <a:gd name="connsiteX5" fmla="*/ 306394 w 1674767"/>
                <a:gd name="connsiteY5" fmla="*/ 306394 h 612788"/>
                <a:gd name="connsiteX6" fmla="*/ 0 w 1674767"/>
                <a:gd name="connsiteY6" fmla="*/ 0 h 61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4767" h="612788">
                  <a:moveTo>
                    <a:pt x="0" y="0"/>
                  </a:moveTo>
                  <a:lnTo>
                    <a:pt x="1368373" y="0"/>
                  </a:lnTo>
                  <a:lnTo>
                    <a:pt x="1674767" y="306394"/>
                  </a:lnTo>
                  <a:lnTo>
                    <a:pt x="1368373" y="612788"/>
                  </a:lnTo>
                  <a:lnTo>
                    <a:pt x="0" y="612788"/>
                  </a:lnTo>
                  <a:lnTo>
                    <a:pt x="306394" y="306394"/>
                  </a:lnTo>
                  <a:lnTo>
                    <a:pt x="0" y="0"/>
                  </a:lnTo>
                  <a:close/>
                </a:path>
              </a:pathLst>
            </a:custGeom>
            <a:solidFill>
              <a:schemeClr val="accent1"/>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5">
                <a:hueOff val="0"/>
                <a:satOff val="0"/>
                <a:lumOff val="0"/>
                <a:alphaOff val="0"/>
              </a:schemeClr>
            </a:fillRef>
            <a:effectRef idx="2">
              <a:schemeClr val="accent5">
                <a:hueOff val="0"/>
                <a:satOff val="0"/>
                <a:lumOff val="0"/>
                <a:alphaOff val="0"/>
              </a:schemeClr>
            </a:effectRef>
            <a:fontRef idx="minor">
              <a:schemeClr val="lt1"/>
            </a:fontRef>
          </p:style>
          <p:txBody>
            <a:bodyPr lIns="324174" tIns="8890" rIns="306394" bIns="8890" spcCol="1270" anchor="ctr"/>
            <a:lstStyle/>
            <a:p>
              <a:pPr algn="ctr" defTabSz="622300">
                <a:lnSpc>
                  <a:spcPct val="90000"/>
                </a:lnSpc>
                <a:spcAft>
                  <a:spcPct val="35000"/>
                </a:spcAft>
                <a:defRPr/>
              </a:pPr>
              <a:r>
                <a:rPr lang="en-US" sz="1400" b="1" dirty="0">
                  <a:solidFill>
                    <a:schemeClr val="bg1"/>
                  </a:solidFill>
                  <a:latin typeface="Arial" pitchFamily="34" charset="0"/>
                  <a:ea typeface="ＭＳ Ｐゴシック" pitchFamily="-112" charset="-128"/>
                  <a:cs typeface="Arial" pitchFamily="34" charset="0"/>
                </a:rPr>
                <a:t>Sales Promotion</a:t>
              </a:r>
              <a:endParaRPr lang="en-US" sz="1400" dirty="0">
                <a:solidFill>
                  <a:schemeClr val="bg1"/>
                </a:solidFill>
                <a:latin typeface="Arial" pitchFamily="34" charset="0"/>
                <a:cs typeface="Arial" pitchFamily="34" charset="0"/>
              </a:endParaRPr>
            </a:p>
          </p:txBody>
        </p:sp>
        <p:sp>
          <p:nvSpPr>
            <p:cNvPr id="38935" name="Freeform 38934"/>
            <p:cNvSpPr/>
            <p:nvPr/>
          </p:nvSpPr>
          <p:spPr>
            <a:xfrm>
              <a:off x="2205506" y="3736232"/>
              <a:ext cx="4825333" cy="603999"/>
            </a:xfrm>
            <a:custGeom>
              <a:avLst/>
              <a:gdLst>
                <a:gd name="connsiteX0" fmla="*/ 0 w 4825333"/>
                <a:gd name="connsiteY0" fmla="*/ 0 h 603999"/>
                <a:gd name="connsiteX1" fmla="*/ 4523334 w 4825333"/>
                <a:gd name="connsiteY1" fmla="*/ 0 h 603999"/>
                <a:gd name="connsiteX2" fmla="*/ 4825333 w 4825333"/>
                <a:gd name="connsiteY2" fmla="*/ 302000 h 603999"/>
                <a:gd name="connsiteX3" fmla="*/ 4523334 w 4825333"/>
                <a:gd name="connsiteY3" fmla="*/ 603999 h 603999"/>
                <a:gd name="connsiteX4" fmla="*/ 0 w 4825333"/>
                <a:gd name="connsiteY4" fmla="*/ 603999 h 603999"/>
                <a:gd name="connsiteX5" fmla="*/ 302000 w 4825333"/>
                <a:gd name="connsiteY5" fmla="*/ 302000 h 603999"/>
                <a:gd name="connsiteX6" fmla="*/ 0 w 4825333"/>
                <a:gd name="connsiteY6" fmla="*/ 0 h 60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333" h="603999">
                  <a:moveTo>
                    <a:pt x="0" y="0"/>
                  </a:moveTo>
                  <a:lnTo>
                    <a:pt x="4523334" y="0"/>
                  </a:lnTo>
                  <a:lnTo>
                    <a:pt x="4825333" y="302000"/>
                  </a:lnTo>
                  <a:lnTo>
                    <a:pt x="4523334" y="603999"/>
                  </a:lnTo>
                  <a:lnTo>
                    <a:pt x="0" y="603999"/>
                  </a:lnTo>
                  <a:lnTo>
                    <a:pt x="302000" y="302000"/>
                  </a:lnTo>
                  <a:lnTo>
                    <a:pt x="0" y="0"/>
                  </a:lnTo>
                  <a:close/>
                </a:path>
              </a:pathLst>
            </a:custGeom>
            <a:solidFill>
              <a:schemeClr val="bg1">
                <a:alpha val="90000"/>
              </a:schemeClr>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lIns="322320" tIns="10160" rIns="301999" bIns="10160" spcCol="1270" anchor="ctr"/>
            <a:lstStyle/>
            <a:p>
              <a:pPr marL="230188" defTabSz="711200">
                <a:lnSpc>
                  <a:spcPct val="90000"/>
                </a:lnSpc>
                <a:spcAft>
                  <a:spcPct val="35000"/>
                </a:spcAft>
                <a:defRPr/>
              </a:pPr>
              <a:r>
                <a:rPr lang="en-US" sz="1600" dirty="0" smtClean="0">
                  <a:latin typeface="Georgia" pitchFamily="18" charset="0"/>
                </a:rPr>
                <a:t>For the month of November 20% discount</a:t>
              </a:r>
              <a:endParaRPr lang="en-US" sz="1600" dirty="0">
                <a:latin typeface="Georgia" pitchFamily="18" charset="0"/>
              </a:endParaRPr>
            </a:p>
          </p:txBody>
        </p:sp>
        <p:sp>
          <p:nvSpPr>
            <p:cNvPr id="38936" name="Freeform 38935"/>
            <p:cNvSpPr/>
            <p:nvPr/>
          </p:nvSpPr>
          <p:spPr>
            <a:xfrm>
              <a:off x="6883347" y="3710474"/>
              <a:ext cx="1803452" cy="595322"/>
            </a:xfrm>
            <a:custGeom>
              <a:avLst/>
              <a:gdLst>
                <a:gd name="connsiteX0" fmla="*/ 0 w 1803452"/>
                <a:gd name="connsiteY0" fmla="*/ 0 h 595322"/>
                <a:gd name="connsiteX1" fmla="*/ 1505791 w 1803452"/>
                <a:gd name="connsiteY1" fmla="*/ 0 h 595322"/>
                <a:gd name="connsiteX2" fmla="*/ 1803452 w 1803452"/>
                <a:gd name="connsiteY2" fmla="*/ 297661 h 595322"/>
                <a:gd name="connsiteX3" fmla="*/ 1505791 w 1803452"/>
                <a:gd name="connsiteY3" fmla="*/ 595322 h 595322"/>
                <a:gd name="connsiteX4" fmla="*/ 0 w 1803452"/>
                <a:gd name="connsiteY4" fmla="*/ 595322 h 595322"/>
                <a:gd name="connsiteX5" fmla="*/ 297661 w 1803452"/>
                <a:gd name="connsiteY5" fmla="*/ 297661 h 595322"/>
                <a:gd name="connsiteX6" fmla="*/ 0 w 1803452"/>
                <a:gd name="connsiteY6" fmla="*/ 0 h 59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3452" h="595322">
                  <a:moveTo>
                    <a:pt x="0" y="0"/>
                  </a:moveTo>
                  <a:lnTo>
                    <a:pt x="1505791" y="0"/>
                  </a:lnTo>
                  <a:lnTo>
                    <a:pt x="1803452" y="297661"/>
                  </a:lnTo>
                  <a:lnTo>
                    <a:pt x="1505791" y="595322"/>
                  </a:lnTo>
                  <a:lnTo>
                    <a:pt x="0" y="595322"/>
                  </a:lnTo>
                  <a:lnTo>
                    <a:pt x="297661" y="297661"/>
                  </a:lnTo>
                  <a:lnTo>
                    <a:pt x="0" y="0"/>
                  </a:lnTo>
                  <a:close/>
                </a:path>
              </a:pathLst>
            </a:custGeom>
            <a:solidFill>
              <a:schemeClr val="bg1">
                <a:alpha val="90000"/>
              </a:schemeClr>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lIns="320521" tIns="11430" rIns="297661" bIns="11430" spcCol="1270" anchor="ctr"/>
            <a:lstStyle/>
            <a:p>
              <a:pPr defTabSz="800100">
                <a:lnSpc>
                  <a:spcPct val="90000"/>
                </a:lnSpc>
                <a:spcAft>
                  <a:spcPct val="35000"/>
                </a:spcAft>
                <a:tabLst>
                  <a:tab pos="1087438" algn="r"/>
                </a:tabLst>
                <a:defRPr/>
              </a:pPr>
              <a:r>
                <a:rPr lang="en-US" dirty="0">
                  <a:latin typeface="Georgia" pitchFamily="18" charset="0"/>
                </a:rPr>
                <a:t>	</a:t>
              </a:r>
              <a:r>
                <a:rPr lang="en-US" dirty="0" smtClean="0">
                  <a:latin typeface="Georgia" pitchFamily="18" charset="0"/>
                </a:rPr>
                <a:t>$50.00</a:t>
              </a:r>
              <a:endParaRPr lang="en-US" dirty="0">
                <a:latin typeface="Georgia" pitchFamily="18" charset="0"/>
              </a:endParaRPr>
            </a:p>
          </p:txBody>
        </p:sp>
        <p:sp>
          <p:nvSpPr>
            <p:cNvPr id="38940" name="Freeform 38939"/>
            <p:cNvSpPr/>
            <p:nvPr/>
          </p:nvSpPr>
          <p:spPr>
            <a:xfrm>
              <a:off x="686026" y="4496174"/>
              <a:ext cx="6328236" cy="731386"/>
            </a:xfrm>
            <a:custGeom>
              <a:avLst/>
              <a:gdLst>
                <a:gd name="connsiteX0" fmla="*/ 0 w 6328236"/>
                <a:gd name="connsiteY0" fmla="*/ 0 h 731386"/>
                <a:gd name="connsiteX1" fmla="*/ 5962543 w 6328236"/>
                <a:gd name="connsiteY1" fmla="*/ 0 h 731386"/>
                <a:gd name="connsiteX2" fmla="*/ 6328236 w 6328236"/>
                <a:gd name="connsiteY2" fmla="*/ 365693 h 731386"/>
                <a:gd name="connsiteX3" fmla="*/ 5962543 w 6328236"/>
                <a:gd name="connsiteY3" fmla="*/ 731386 h 731386"/>
                <a:gd name="connsiteX4" fmla="*/ 0 w 6328236"/>
                <a:gd name="connsiteY4" fmla="*/ 731386 h 731386"/>
                <a:gd name="connsiteX5" fmla="*/ 365693 w 6328236"/>
                <a:gd name="connsiteY5" fmla="*/ 365693 h 731386"/>
                <a:gd name="connsiteX6" fmla="*/ 0 w 6328236"/>
                <a:gd name="connsiteY6" fmla="*/ 0 h 73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28236" h="731386">
                  <a:moveTo>
                    <a:pt x="0" y="0"/>
                  </a:moveTo>
                  <a:lnTo>
                    <a:pt x="5962543" y="0"/>
                  </a:lnTo>
                  <a:lnTo>
                    <a:pt x="6328236" y="365693"/>
                  </a:lnTo>
                  <a:lnTo>
                    <a:pt x="5962543" y="731386"/>
                  </a:lnTo>
                  <a:lnTo>
                    <a:pt x="0" y="731386"/>
                  </a:lnTo>
                  <a:lnTo>
                    <a:pt x="365693" y="365693"/>
                  </a:lnTo>
                  <a:lnTo>
                    <a:pt x="0" y="0"/>
                  </a:lnTo>
                  <a:close/>
                </a:path>
              </a:pathLst>
            </a:custGeom>
            <a:solidFill>
              <a:srgbClr val="00B0F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accent2"/>
            </a:lnRef>
            <a:fillRef idx="3">
              <a:schemeClr val="accent2"/>
            </a:fillRef>
            <a:effectRef idx="3">
              <a:schemeClr val="accent2"/>
            </a:effectRef>
            <a:fontRef idx="minor">
              <a:schemeClr val="lt1"/>
            </a:fontRef>
          </p:style>
          <p:txBody>
            <a:bodyPr lIns="396173" tIns="15240" rIns="365693" bIns="15240" spcCol="1270" anchor="ctr"/>
            <a:lstStyle/>
            <a:p>
              <a:pPr defTabSz="1066800">
                <a:lnSpc>
                  <a:spcPct val="90000"/>
                </a:lnSpc>
                <a:spcAft>
                  <a:spcPct val="35000"/>
                </a:spcAft>
                <a:defRPr/>
              </a:pPr>
              <a:r>
                <a:rPr lang="en-US" sz="2400" b="1" dirty="0" smtClean="0">
                  <a:solidFill>
                    <a:schemeClr val="bg1"/>
                  </a:solidFill>
                  <a:latin typeface="Arial" pitchFamily="34" charset="0"/>
                  <a:ea typeface="ＭＳ Ｐゴシック" pitchFamily="-112" charset="-128"/>
                  <a:cs typeface="Arial" pitchFamily="34" charset="0"/>
                </a:rPr>
                <a:t> Total </a:t>
              </a:r>
              <a:r>
                <a:rPr lang="en-US" sz="2400" b="1" dirty="0">
                  <a:solidFill>
                    <a:schemeClr val="bg1"/>
                  </a:solidFill>
                  <a:latin typeface="Arial" pitchFamily="34" charset="0"/>
                  <a:ea typeface="ＭＳ Ｐゴシック" pitchFamily="-112" charset="-128"/>
                  <a:cs typeface="Arial" pitchFamily="34" charset="0"/>
                </a:rPr>
                <a:t>Monthly Promotional Expense</a:t>
              </a:r>
            </a:p>
          </p:txBody>
        </p:sp>
        <p:sp>
          <p:nvSpPr>
            <p:cNvPr id="38941" name="Freeform 38940"/>
            <p:cNvSpPr/>
            <p:nvPr/>
          </p:nvSpPr>
          <p:spPr>
            <a:xfrm>
              <a:off x="6781853" y="4496174"/>
              <a:ext cx="1910127" cy="724775"/>
            </a:xfrm>
            <a:custGeom>
              <a:avLst/>
              <a:gdLst>
                <a:gd name="connsiteX0" fmla="*/ 0 w 1848405"/>
                <a:gd name="connsiteY0" fmla="*/ 0 h 731387"/>
                <a:gd name="connsiteX1" fmla="*/ 1482712 w 1848405"/>
                <a:gd name="connsiteY1" fmla="*/ 0 h 731387"/>
                <a:gd name="connsiteX2" fmla="*/ 1848405 w 1848405"/>
                <a:gd name="connsiteY2" fmla="*/ 365694 h 731387"/>
                <a:gd name="connsiteX3" fmla="*/ 1482712 w 1848405"/>
                <a:gd name="connsiteY3" fmla="*/ 731387 h 731387"/>
                <a:gd name="connsiteX4" fmla="*/ 0 w 1848405"/>
                <a:gd name="connsiteY4" fmla="*/ 731387 h 731387"/>
                <a:gd name="connsiteX5" fmla="*/ 365694 w 1848405"/>
                <a:gd name="connsiteY5" fmla="*/ 365694 h 731387"/>
                <a:gd name="connsiteX6" fmla="*/ 0 w 1848405"/>
                <a:gd name="connsiteY6" fmla="*/ 0 h 731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48405" h="731387">
                  <a:moveTo>
                    <a:pt x="0" y="0"/>
                  </a:moveTo>
                  <a:lnTo>
                    <a:pt x="1482712" y="0"/>
                  </a:lnTo>
                  <a:lnTo>
                    <a:pt x="1848405" y="365694"/>
                  </a:lnTo>
                  <a:lnTo>
                    <a:pt x="1482712" y="731387"/>
                  </a:lnTo>
                  <a:lnTo>
                    <a:pt x="0" y="731387"/>
                  </a:lnTo>
                  <a:lnTo>
                    <a:pt x="365694" y="365694"/>
                  </a:lnTo>
                  <a:lnTo>
                    <a:pt x="0" y="0"/>
                  </a:lnTo>
                  <a:close/>
                </a:path>
              </a:pathLst>
            </a:custGeom>
            <a:solidFill>
              <a:schemeClr val="bg1">
                <a:alpha val="90000"/>
              </a:schemeClr>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lIns="388554" tIns="11430" rIns="365693" bIns="11430" spcCol="1270" anchor="ctr"/>
            <a:lstStyle/>
            <a:p>
              <a:pPr defTabSz="800100">
                <a:lnSpc>
                  <a:spcPct val="90000"/>
                </a:lnSpc>
                <a:spcAft>
                  <a:spcPct val="35000"/>
                </a:spcAft>
                <a:tabLst>
                  <a:tab pos="1147763" algn="r"/>
                </a:tabLst>
                <a:defRPr/>
              </a:pPr>
              <a:r>
                <a:rPr lang="en-US" b="1" dirty="0">
                  <a:latin typeface="Georgia" pitchFamily="18" charset="0"/>
                </a:rPr>
                <a:t>	</a:t>
              </a:r>
              <a:r>
                <a:rPr lang="en-US" b="1" dirty="0" smtClean="0">
                  <a:latin typeface="Georgia" pitchFamily="18" charset="0"/>
                </a:rPr>
                <a:t>$62.50</a:t>
              </a:r>
              <a:endParaRPr lang="en-US" b="1" dirty="0">
                <a:latin typeface="Georgia" pitchFamily="18" charset="0"/>
              </a:endParaRPr>
            </a:p>
          </p:txBody>
        </p:sp>
      </p:grpSp>
      <p:sp>
        <p:nvSpPr>
          <p:cNvPr id="7" name="AutoShape 250"/>
          <p:cNvSpPr>
            <a:spLocks noChangeArrowheads="1"/>
          </p:cNvSpPr>
          <p:nvPr/>
        </p:nvSpPr>
        <p:spPr bwMode="auto">
          <a:xfrm>
            <a:off x="762000" y="1066800"/>
            <a:ext cx="6019800" cy="478974"/>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sz="1600" b="1" dirty="0">
                <a:solidFill>
                  <a:schemeClr val="tx1"/>
                </a:solidFill>
                <a:latin typeface="Arial" pitchFamily="34" charset="0"/>
                <a:cs typeface="Arial" pitchFamily="34" charset="0"/>
              </a:rPr>
              <a:t>Promotional Expense</a:t>
            </a:r>
          </a:p>
        </p:txBody>
      </p:sp>
      <p:sp>
        <p:nvSpPr>
          <p:cNvPr id="9" name="AutoShape 250"/>
          <p:cNvSpPr>
            <a:spLocks noChangeArrowheads="1"/>
          </p:cNvSpPr>
          <p:nvPr/>
        </p:nvSpPr>
        <p:spPr bwMode="auto">
          <a:xfrm>
            <a:off x="6900634" y="1066800"/>
            <a:ext cx="1709965" cy="478974"/>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sz="1600" b="1" dirty="0">
                <a:solidFill>
                  <a:schemeClr val="tx1"/>
                </a:solidFill>
                <a:latin typeface="Arial" pitchFamily="34" charset="0"/>
                <a:cs typeface="Arial" pitchFamily="34" charset="0"/>
              </a:rPr>
              <a:t>Monthly</a:t>
            </a:r>
          </a:p>
          <a:p>
            <a:pPr algn="ctr">
              <a:defRPr/>
            </a:pPr>
            <a:r>
              <a:rPr lang="en-US" sz="1600" b="1" dirty="0">
                <a:solidFill>
                  <a:schemeClr val="tx1"/>
                </a:solidFill>
                <a:latin typeface="Arial" pitchFamily="34" charset="0"/>
                <a:cs typeface="Arial" pitchFamily="34" charset="0"/>
              </a:rPr>
              <a:t>Amount</a:t>
            </a:r>
          </a:p>
        </p:txBody>
      </p:sp>
      <p:pic>
        <p:nvPicPr>
          <p:cNvPr id="20490" name="Picture 9" descr="NFTE_SmallTagLock_PantoneC.eps"/>
          <p:cNvPicPr>
            <a:picLocks noChangeAspect="1"/>
          </p:cNvPicPr>
          <p:nvPr/>
        </p:nvPicPr>
        <p:blipFill>
          <a:blip r:embed="rId3" cstate="print"/>
          <a:srcRect/>
          <a:stretch>
            <a:fillRect/>
          </a:stretch>
        </p:blipFill>
        <p:spPr bwMode="auto">
          <a:xfrm>
            <a:off x="33338" y="6002338"/>
            <a:ext cx="1643062" cy="82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52400"/>
            <a:ext cx="8305800" cy="762000"/>
          </a:xfrm>
        </p:spPr>
        <p:txBody>
          <a:bodyPr/>
          <a:lstStyle/>
          <a:p>
            <a:pPr>
              <a:lnSpc>
                <a:spcPct val="80000"/>
              </a:lnSpc>
              <a:spcBef>
                <a:spcPts val="600"/>
              </a:spcBef>
            </a:pPr>
            <a:r>
              <a:rPr sz="4400" smtClean="0">
                <a:ln>
                  <a:noFill/>
                </a:ln>
                <a:ea typeface="ＭＳ Ｐゴシック" pitchFamily="34" charset="-128"/>
              </a:rPr>
              <a:t>Cost of </a:t>
            </a:r>
            <a:r>
              <a:rPr smtClean="0">
                <a:ln>
                  <a:noFill/>
                </a:ln>
                <a:ea typeface="ＭＳ Ｐゴシック" pitchFamily="34" charset="-128"/>
              </a:rPr>
              <a:t>Materials/Labor</a:t>
            </a:r>
            <a:endParaRPr i="1" smtClean="0">
              <a:ln>
                <a:noFill/>
              </a:ln>
              <a:solidFill>
                <a:srgbClr val="008000"/>
              </a:solidFill>
              <a:latin typeface="Myriad Web Pro"/>
              <a:ea typeface="ＭＳ Ｐゴシック" pitchFamily="34" charset="-128"/>
              <a:cs typeface="Arial" pitchFamily="34" charset="0"/>
            </a:endParaRPr>
          </a:p>
        </p:txBody>
      </p:sp>
      <p:pic>
        <p:nvPicPr>
          <p:cNvPr id="21507" name="Picture 13" descr="NFTE_SmallTagLock_PantoneC.eps"/>
          <p:cNvPicPr>
            <a:picLocks noChangeAspect="1"/>
          </p:cNvPicPr>
          <p:nvPr/>
        </p:nvPicPr>
        <p:blipFill>
          <a:blip r:embed="rId3" cstate="print"/>
          <a:srcRect/>
          <a:stretch>
            <a:fillRect/>
          </a:stretch>
        </p:blipFill>
        <p:spPr bwMode="auto">
          <a:xfrm>
            <a:off x="33338" y="6148388"/>
            <a:ext cx="1350962" cy="676275"/>
          </a:xfrm>
          <a:prstGeom prst="rect">
            <a:avLst/>
          </a:prstGeom>
          <a:noFill/>
          <a:ln w="9525">
            <a:noFill/>
            <a:miter lim="800000"/>
            <a:headEnd/>
            <a:tailEnd/>
          </a:ln>
        </p:spPr>
      </p:pic>
      <p:graphicFrame>
        <p:nvGraphicFramePr>
          <p:cNvPr id="2" name="Table 1"/>
          <p:cNvGraphicFramePr>
            <a:graphicFrameLocks noGrp="1"/>
          </p:cNvGraphicFramePr>
          <p:nvPr/>
        </p:nvGraphicFramePr>
        <p:xfrm>
          <a:off x="1524000" y="1371600"/>
          <a:ext cx="6096000" cy="2768351"/>
        </p:xfrm>
        <a:graphic>
          <a:graphicData uri="http://schemas.openxmlformats.org/drawingml/2006/table">
            <a:tbl>
              <a:tblPr firstRow="1" bandRow="1">
                <a:tableStyleId>{5C22544A-7EE6-4342-B048-85BDC9FD1C3A}</a:tableStyleId>
              </a:tblPr>
              <a:tblGrid>
                <a:gridCol w="2438400"/>
                <a:gridCol w="2133600"/>
                <a:gridCol w="1524000"/>
              </a:tblGrid>
              <a:tr h="370795">
                <a:tc gridSpan="3">
                  <a:txBody>
                    <a:bodyPr/>
                    <a:lstStyle/>
                    <a:p>
                      <a:pPr marL="0" algn="ctr" rtl="0" eaLnBrk="1" latinLnBrk="0" hangingPunct="1"/>
                      <a:r>
                        <a:rPr kumimoji="0" lang="en-US" sz="1600" kern="1200" dirty="0" smtClean="0">
                          <a:solidFill>
                            <a:schemeClr val="tx1"/>
                          </a:solidFill>
                        </a:rPr>
                        <a:t>Materials</a:t>
                      </a:r>
                      <a:endParaRPr kumimoji="0" lang="en-US" sz="1600" b="1" kern="1200" dirty="0">
                        <a:solidFill>
                          <a:schemeClr val="tx1"/>
                        </a:solidFill>
                        <a:latin typeface="Arial" pitchFamily="34" charset="0"/>
                        <a:ea typeface="ＭＳ Ｐゴシック" pitchFamily="-112" charset="-128"/>
                        <a:cs typeface="Arial" pitchFamily="34" charset="0"/>
                      </a:endParaRPr>
                    </a:p>
                  </a:txBody>
                  <a:tcPr marT="45714" marB="45714"/>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795">
                <a:tc>
                  <a:txBody>
                    <a:bodyPr/>
                    <a:lstStyle/>
                    <a:p>
                      <a:pPr marL="0" algn="ctr" rtl="0" eaLnBrk="1" latinLnBrk="0" hangingPunct="1"/>
                      <a:r>
                        <a:rPr kumimoji="0" lang="en-US" sz="1200" b="1" kern="1200" dirty="0" smtClean="0"/>
                        <a:t>Material Description</a:t>
                      </a:r>
                      <a:endParaRPr kumimoji="0" lang="en-US" sz="1200" b="1" kern="1200" dirty="0">
                        <a:solidFill>
                          <a:schemeClr val="tx1"/>
                        </a:solidFill>
                        <a:latin typeface="Arial" pitchFamily="34" charset="0"/>
                        <a:ea typeface="ＭＳ Ｐゴシック" pitchFamily="-112" charset="-128"/>
                        <a:cs typeface="Arial" pitchFamily="34" charset="0"/>
                      </a:endParaRPr>
                    </a:p>
                  </a:txBody>
                  <a:tcPr marT="45714" marB="45714"/>
                </a:tc>
                <a:tc>
                  <a:txBody>
                    <a:bodyPr/>
                    <a:lstStyle/>
                    <a:p>
                      <a:pPr marL="0" algn="ctr" rtl="0" eaLnBrk="1" latinLnBrk="0" hangingPunct="1"/>
                      <a:r>
                        <a:rPr kumimoji="0" lang="en-US" sz="1200" b="1" kern="1200" dirty="0" smtClean="0"/>
                        <a:t>Cost/Total Quantity</a:t>
                      </a:r>
                      <a:endParaRPr kumimoji="0" lang="en-US" sz="1200" b="1" kern="1200" dirty="0">
                        <a:solidFill>
                          <a:schemeClr val="tx1"/>
                        </a:solidFill>
                        <a:latin typeface="Arial" pitchFamily="34" charset="0"/>
                        <a:ea typeface="ＭＳ Ｐゴシック" pitchFamily="-112" charset="-128"/>
                        <a:cs typeface="Arial" pitchFamily="34" charset="0"/>
                      </a:endParaRPr>
                    </a:p>
                  </a:txBody>
                  <a:tcPr marT="45714" marB="45714"/>
                </a:tc>
                <a:tc>
                  <a:txBody>
                    <a:bodyPr/>
                    <a:lstStyle/>
                    <a:p>
                      <a:pPr marL="0" algn="ctr" rtl="0" eaLnBrk="1" latinLnBrk="0" hangingPunct="1"/>
                      <a:r>
                        <a:rPr kumimoji="0" lang="en-US" sz="1200" b="1" kern="1200" dirty="0" smtClean="0"/>
                        <a:t>Cost per Unit</a:t>
                      </a:r>
                      <a:endParaRPr kumimoji="0" lang="en-US" sz="1200" b="1" kern="1200" dirty="0">
                        <a:solidFill>
                          <a:schemeClr val="tx1"/>
                        </a:solidFill>
                        <a:latin typeface="Arial" pitchFamily="34" charset="0"/>
                        <a:ea typeface="ＭＳ Ｐゴシック" pitchFamily="-112" charset="-128"/>
                        <a:cs typeface="Arial" pitchFamily="34" charset="0"/>
                      </a:endParaRPr>
                    </a:p>
                  </a:txBody>
                  <a:tcPr marT="45714" marB="45714"/>
                </a:tc>
              </a:tr>
              <a:tr h="370795">
                <a:tc>
                  <a:txBody>
                    <a:bodyPr/>
                    <a:lstStyle/>
                    <a:p>
                      <a:r>
                        <a:rPr kumimoji="0" lang="en-US" sz="1200" b="1" kern="1200" dirty="0" smtClean="0"/>
                        <a:t>Sewing Thread</a:t>
                      </a:r>
                      <a:endParaRPr kumimoji="0" lang="en-US" sz="1200" b="1" kern="1200" dirty="0">
                        <a:solidFill>
                          <a:schemeClr val="tx1"/>
                        </a:solidFill>
                        <a:latin typeface="Georgia" pitchFamily="18" charset="0"/>
                        <a:ea typeface="ＭＳ Ｐゴシック" pitchFamily="-112" charset="-128"/>
                        <a:cs typeface="+mn-cs"/>
                      </a:endParaRPr>
                    </a:p>
                  </a:txBody>
                  <a:tcPr marT="45714" marB="45714"/>
                </a:tc>
                <a:tc>
                  <a:txBody>
                    <a:bodyPr/>
                    <a:lstStyle/>
                    <a:p>
                      <a:pPr algn="ctr"/>
                      <a:r>
                        <a:rPr kumimoji="0" lang="en-US" sz="1200" b="1" kern="1200" dirty="0" smtClean="0"/>
                        <a:t>$47.37/52 colors(400 yards)</a:t>
                      </a:r>
                      <a:endParaRPr kumimoji="0" lang="en-US" sz="1200" b="1" kern="1200" dirty="0">
                        <a:solidFill>
                          <a:schemeClr val="tx1"/>
                        </a:solidFill>
                        <a:latin typeface="Georgia" pitchFamily="18" charset="0"/>
                        <a:ea typeface="ＭＳ Ｐゴシック" pitchFamily="-112" charset="-128"/>
                        <a:cs typeface="+mn-cs"/>
                      </a:endParaRPr>
                    </a:p>
                  </a:txBody>
                  <a:tcPr marT="45714" marB="45714"/>
                </a:tc>
                <a:tc>
                  <a:txBody>
                    <a:bodyPr/>
                    <a:lstStyle/>
                    <a:p>
                      <a:pPr algn="r">
                        <a:tabLst>
                          <a:tab pos="1260475" algn="r"/>
                        </a:tabLst>
                      </a:pPr>
                      <a:r>
                        <a:rPr kumimoji="0" lang="en-US" sz="1200" b="1" kern="1200" dirty="0" smtClean="0"/>
                        <a:t>	$0.91</a:t>
                      </a:r>
                      <a:endParaRPr kumimoji="0" lang="en-US" sz="1200" b="1" kern="1200" dirty="0">
                        <a:solidFill>
                          <a:schemeClr val="tx1"/>
                        </a:solidFill>
                        <a:latin typeface="Georgia" pitchFamily="18" charset="0"/>
                        <a:ea typeface="ＭＳ Ｐゴシック" pitchFamily="-112" charset="-128"/>
                        <a:cs typeface="+mn-cs"/>
                      </a:endParaRPr>
                    </a:p>
                  </a:txBody>
                  <a:tcPr marT="45714" marB="45714"/>
                </a:tc>
              </a:tr>
              <a:tr h="3707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1" kern="1200" dirty="0" smtClean="0"/>
                        <a:t>Embroidering</a:t>
                      </a:r>
                      <a:r>
                        <a:rPr kumimoji="0" lang="en-US" sz="1200" b="1" kern="1200" baseline="0" dirty="0" smtClean="0"/>
                        <a:t> Thread </a:t>
                      </a:r>
                      <a:endParaRPr kumimoji="0" lang="en-US" sz="1200" b="1" kern="1200" dirty="0" smtClean="0">
                        <a:solidFill>
                          <a:schemeClr val="tx1"/>
                        </a:solidFill>
                        <a:latin typeface="Georgia" pitchFamily="18" charset="0"/>
                        <a:ea typeface="ＭＳ Ｐゴシック" pitchFamily="-112" charset="-128"/>
                        <a:cs typeface="+mn-cs"/>
                      </a:endParaRPr>
                    </a:p>
                  </a:txBody>
                  <a:tcPr marT="45714" marB="45714"/>
                </a:tc>
                <a:tc>
                  <a:txBody>
                    <a:bodyPr/>
                    <a:lstStyle/>
                    <a:p>
                      <a:pPr algn="ctr"/>
                      <a:r>
                        <a:rPr kumimoji="0" lang="en-US" sz="1200" b="1" kern="1200" dirty="0" smtClean="0"/>
                        <a:t>$ 99.99/60 pieces</a:t>
                      </a:r>
                      <a:endParaRPr kumimoji="0" lang="en-US" sz="1200" b="1" kern="1200" dirty="0">
                        <a:solidFill>
                          <a:schemeClr val="tx1"/>
                        </a:solidFill>
                        <a:latin typeface="Georgia" pitchFamily="18" charset="0"/>
                        <a:ea typeface="ＭＳ Ｐゴシック" pitchFamily="-112" charset="-128"/>
                        <a:cs typeface="+mn-cs"/>
                      </a:endParaRPr>
                    </a:p>
                  </a:txBody>
                  <a:tcPr marT="45714" marB="45714"/>
                </a:tc>
                <a:tc>
                  <a:txBody>
                    <a:bodyPr/>
                    <a:lstStyle/>
                    <a:p>
                      <a:pPr algn="r">
                        <a:tabLst>
                          <a:tab pos="1260475" algn="r"/>
                        </a:tabLst>
                      </a:pPr>
                      <a:r>
                        <a:rPr kumimoji="0" lang="en-US" sz="1200" b="1" kern="1200" dirty="0" smtClean="0"/>
                        <a:t>	$1.67</a:t>
                      </a:r>
                      <a:endParaRPr kumimoji="0" lang="en-US" sz="1200" b="1" kern="1200" dirty="0">
                        <a:solidFill>
                          <a:schemeClr val="tx1"/>
                        </a:solidFill>
                        <a:latin typeface="Georgia" pitchFamily="18" charset="0"/>
                        <a:ea typeface="ＭＳ Ｐゴシック" pitchFamily="-112" charset="-128"/>
                        <a:cs typeface="+mn-cs"/>
                      </a:endParaRPr>
                    </a:p>
                  </a:txBody>
                  <a:tcPr marT="45714" marB="45714"/>
                </a:tc>
              </a:tr>
              <a:tr h="3707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1" kern="1200" dirty="0" smtClean="0"/>
                        <a:t>Spandex Fabric/Body Bands</a:t>
                      </a:r>
                      <a:endParaRPr kumimoji="0" lang="en-US" sz="1200" b="1" kern="1200" dirty="0" smtClean="0">
                        <a:solidFill>
                          <a:schemeClr val="tx1"/>
                        </a:solidFill>
                        <a:latin typeface="Georgia" pitchFamily="18" charset="0"/>
                        <a:ea typeface="ＭＳ Ｐゴシック" pitchFamily="-112" charset="-128"/>
                        <a:cs typeface="+mn-cs"/>
                      </a:endParaRPr>
                    </a:p>
                  </a:txBody>
                  <a:tcPr marT="45714" marB="45714"/>
                </a:tc>
                <a:tc>
                  <a:txBody>
                    <a:bodyPr/>
                    <a:lstStyle/>
                    <a:p>
                      <a:pPr algn="ctr"/>
                      <a:r>
                        <a:rPr kumimoji="0" lang="en-US" sz="1200" b="1" kern="1200" dirty="0" smtClean="0"/>
                        <a:t>$5.79/</a:t>
                      </a:r>
                      <a:r>
                        <a:rPr kumimoji="0" lang="en-US" sz="1200" b="1" kern="1200" baseline="0" dirty="0" smtClean="0"/>
                        <a:t>9 meters</a:t>
                      </a:r>
                      <a:endParaRPr kumimoji="0" lang="en-US" sz="1200" b="1" kern="1200" dirty="0">
                        <a:solidFill>
                          <a:schemeClr val="tx1"/>
                        </a:solidFill>
                        <a:latin typeface="Georgia" pitchFamily="18" charset="0"/>
                        <a:ea typeface="ＭＳ Ｐゴシック" pitchFamily="-112" charset="-128"/>
                        <a:cs typeface="+mn-cs"/>
                      </a:endParaRPr>
                    </a:p>
                  </a:txBody>
                  <a:tcPr marT="45714" marB="45714"/>
                </a:tc>
                <a:tc>
                  <a:txBody>
                    <a:bodyPr/>
                    <a:lstStyle/>
                    <a:p>
                      <a:pPr algn="r">
                        <a:tabLst>
                          <a:tab pos="1260475" algn="r"/>
                        </a:tabLst>
                      </a:pPr>
                      <a:r>
                        <a:rPr kumimoji="0" lang="en-US" sz="1200" b="1" kern="1200" dirty="0" smtClean="0"/>
                        <a:t>	$0.64</a:t>
                      </a:r>
                      <a:endParaRPr kumimoji="0" lang="en-US" sz="1200" b="1" kern="1200" dirty="0">
                        <a:solidFill>
                          <a:schemeClr val="tx1"/>
                        </a:solidFill>
                        <a:latin typeface="Georgia" pitchFamily="18" charset="0"/>
                        <a:ea typeface="ＭＳ Ｐゴシック" pitchFamily="-112" charset="-128"/>
                        <a:cs typeface="+mn-cs"/>
                      </a:endParaRPr>
                    </a:p>
                  </a:txBody>
                  <a:tcPr marT="45714" marB="45714"/>
                </a:tc>
              </a:tr>
              <a:tr h="3707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1" kern="1200" dirty="0" smtClean="0"/>
                        <a:t>Packaging Boxes </a:t>
                      </a:r>
                      <a:endParaRPr kumimoji="0" lang="en-US" sz="1200" b="1" kern="1200" dirty="0" smtClean="0">
                        <a:solidFill>
                          <a:schemeClr val="tx1"/>
                        </a:solidFill>
                        <a:latin typeface="Georgia" pitchFamily="18" charset="0"/>
                        <a:ea typeface="ＭＳ Ｐゴシック" pitchFamily="-112" charset="-128"/>
                        <a:cs typeface="+mn-cs"/>
                      </a:endParaRPr>
                    </a:p>
                  </a:txBody>
                  <a:tcPr marT="45714" marB="45714"/>
                </a:tc>
                <a:tc>
                  <a:txBody>
                    <a:bodyPr/>
                    <a:lstStyle/>
                    <a:p>
                      <a:pPr algn="ctr"/>
                      <a:r>
                        <a:rPr kumimoji="0" lang="en-US" sz="1200" b="1" kern="1200" dirty="0" smtClean="0"/>
                        <a:t>$22.92/50</a:t>
                      </a:r>
                      <a:r>
                        <a:rPr kumimoji="0" lang="en-US" sz="1200" b="1" kern="1200" baseline="0" dirty="0" smtClean="0"/>
                        <a:t> boxes</a:t>
                      </a:r>
                      <a:endParaRPr kumimoji="0" lang="en-US" sz="1200" b="1" kern="1200" dirty="0">
                        <a:solidFill>
                          <a:schemeClr val="tx1"/>
                        </a:solidFill>
                        <a:latin typeface="Georgia" pitchFamily="18" charset="0"/>
                        <a:ea typeface="ＭＳ Ｐゴシック" pitchFamily="-112" charset="-128"/>
                        <a:cs typeface="+mn-cs"/>
                      </a:endParaRPr>
                    </a:p>
                  </a:txBody>
                  <a:tcPr marT="45714" marB="45714"/>
                </a:tc>
                <a:tc>
                  <a:txBody>
                    <a:bodyPr/>
                    <a:lstStyle/>
                    <a:p>
                      <a:pPr algn="r">
                        <a:tabLst>
                          <a:tab pos="1260475" algn="r"/>
                        </a:tabLst>
                      </a:pPr>
                      <a:r>
                        <a:rPr kumimoji="0" lang="en-US" sz="1200" b="1" kern="1200" dirty="0" smtClean="0"/>
                        <a:t>                        $0.46</a:t>
                      </a:r>
                      <a:endParaRPr kumimoji="0" lang="en-US" sz="1200" b="1" kern="1200" dirty="0">
                        <a:solidFill>
                          <a:schemeClr val="tx1"/>
                        </a:solidFill>
                        <a:latin typeface="Georgia" pitchFamily="18" charset="0"/>
                        <a:ea typeface="ＭＳ Ｐゴシック" pitchFamily="-112" charset="-128"/>
                        <a:cs typeface="+mn-cs"/>
                      </a:endParaRPr>
                    </a:p>
                  </a:txBody>
                  <a:tcPr marT="45714" marB="45714"/>
                </a:tc>
              </a:tr>
              <a:tr h="370795">
                <a:tc gridSpan="2">
                  <a:txBody>
                    <a:bodyPr/>
                    <a:lstStyle/>
                    <a:p>
                      <a:pPr algn="r"/>
                      <a:r>
                        <a:rPr kumimoji="0" lang="en-US" sz="1200" b="1" kern="1200" dirty="0" smtClean="0"/>
                        <a:t>Total Material Cost per Unit</a:t>
                      </a:r>
                      <a:endParaRPr kumimoji="0" lang="en-US" sz="1200" b="1" kern="1200" dirty="0">
                        <a:solidFill>
                          <a:schemeClr val="bg1"/>
                        </a:solidFill>
                        <a:latin typeface="Arial" pitchFamily="34" charset="0"/>
                        <a:ea typeface="ＭＳ Ｐゴシック" pitchFamily="-112" charset="-128"/>
                        <a:cs typeface="Arial" pitchFamily="34" charset="0"/>
                      </a:endParaRPr>
                    </a:p>
                  </a:txBody>
                  <a:tcPr marT="45714" marB="45714"/>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tabLst>
                          <a:tab pos="1260475" algn="r"/>
                        </a:tabLst>
                      </a:pPr>
                      <a:r>
                        <a:rPr kumimoji="0" lang="en-US" sz="1200" b="1" kern="1200" dirty="0" smtClean="0"/>
                        <a:t>	$3.68</a:t>
                      </a:r>
                      <a:endParaRPr kumimoji="0" lang="en-US" sz="1200" b="1" kern="1200" dirty="0">
                        <a:solidFill>
                          <a:schemeClr val="bg1"/>
                        </a:solidFill>
                        <a:latin typeface="Georgia" pitchFamily="18" charset="0"/>
                        <a:ea typeface="ＭＳ Ｐゴシック" pitchFamily="-112" charset="-128"/>
                        <a:cs typeface="Microsoft Uighur" pitchFamily="2" charset="-78"/>
                      </a:endParaRPr>
                    </a:p>
                  </a:txBody>
                  <a:tcPr marT="45714" marB="45714"/>
                </a:tc>
              </a:tr>
            </a:tbl>
          </a:graphicData>
        </a:graphic>
      </p:graphicFrame>
      <p:graphicFrame>
        <p:nvGraphicFramePr>
          <p:cNvPr id="3" name="Table 2"/>
          <p:cNvGraphicFramePr>
            <a:graphicFrameLocks noGrp="1"/>
          </p:cNvGraphicFramePr>
          <p:nvPr/>
        </p:nvGraphicFramePr>
        <p:xfrm>
          <a:off x="1524000" y="4114800"/>
          <a:ext cx="6096000" cy="1565276"/>
        </p:xfrm>
        <a:graphic>
          <a:graphicData uri="http://schemas.openxmlformats.org/drawingml/2006/table">
            <a:tbl>
              <a:tblPr firstRow="1" bandRow="1">
                <a:tableStyleId>{5C22544A-7EE6-4342-B048-85BDC9FD1C3A}</a:tableStyleId>
              </a:tblPr>
              <a:tblGrid>
                <a:gridCol w="2032000"/>
                <a:gridCol w="2032000"/>
                <a:gridCol w="2032000"/>
              </a:tblGrid>
              <a:tr h="370991">
                <a:tc gridSpan="3">
                  <a:txBody>
                    <a:bodyPr/>
                    <a:lstStyle/>
                    <a:p>
                      <a:pPr marL="0" algn="ctr" rtl="0" eaLnBrk="1" latinLnBrk="0" hangingPunct="1"/>
                      <a:r>
                        <a:rPr kumimoji="0" lang="en-US" sz="1600" b="1" kern="1200" dirty="0" smtClean="0">
                          <a:solidFill>
                            <a:schemeClr val="tx1"/>
                          </a:solidFill>
                        </a:rPr>
                        <a:t>Labor</a:t>
                      </a:r>
                      <a:endParaRPr kumimoji="0" lang="en-US" sz="1600" b="1" kern="1200" dirty="0">
                        <a:solidFill>
                          <a:schemeClr val="tx1"/>
                        </a:solidFill>
                        <a:latin typeface="Arial" pitchFamily="34" charset="0"/>
                        <a:ea typeface="ＭＳ Ｐゴシック" pitchFamily="-112" charset="-128"/>
                        <a:cs typeface="Arial" pitchFamily="34" charset="0"/>
                      </a:endParaRPr>
                    </a:p>
                  </a:txBody>
                  <a:tcPr marT="45739" marB="45739"/>
                </a:tc>
                <a:tc hMerge="1">
                  <a:txBody>
                    <a:bodyPr/>
                    <a:lstStyle/>
                    <a:p>
                      <a:endParaRPr lang="en-US"/>
                    </a:p>
                  </a:txBody>
                  <a:tcPr>
                    <a:solidFill>
                      <a:srgbClr val="D0D8E8"/>
                    </a:solidFill>
                  </a:tcPr>
                </a:tc>
                <a:tc hMerge="1">
                  <a:txBody>
                    <a:bodyPr/>
                    <a:lstStyle/>
                    <a:p>
                      <a:endParaRPr lang="en-US" dirty="0"/>
                    </a:p>
                  </a:txBody>
                  <a:tcPr>
                    <a:solidFill>
                      <a:srgbClr val="D0D8E8"/>
                    </a:solidFill>
                  </a:tcPr>
                </a:tc>
              </a:tr>
              <a:tr h="518370">
                <a:tc>
                  <a:txBody>
                    <a:bodyPr/>
                    <a:lstStyle/>
                    <a:p>
                      <a:pPr marL="0" algn="ctr" rtl="0" eaLnBrk="1" latinLnBrk="0" hangingPunct="1"/>
                      <a:r>
                        <a:rPr kumimoji="0" lang="en-US" sz="1200" b="1" kern="1200" dirty="0" smtClean="0">
                          <a:solidFill>
                            <a:schemeClr val="tx1"/>
                          </a:solidFill>
                        </a:rPr>
                        <a:t>Labor Cost per Hour</a:t>
                      </a:r>
                      <a:endParaRPr kumimoji="0" lang="en-US" sz="1200" b="1" kern="1200" dirty="0">
                        <a:solidFill>
                          <a:schemeClr val="tx1"/>
                        </a:solidFill>
                        <a:latin typeface="Arial" pitchFamily="34" charset="0"/>
                        <a:ea typeface="ＭＳ Ｐゴシック" pitchFamily="-112" charset="-128"/>
                        <a:cs typeface="Arial" pitchFamily="34" charset="0"/>
                      </a:endParaRPr>
                    </a:p>
                  </a:txBody>
                  <a:tcPr marT="45739" marB="45739"/>
                </a:tc>
                <a:tc>
                  <a:txBody>
                    <a:bodyPr/>
                    <a:lstStyle/>
                    <a:p>
                      <a:pPr marL="0" algn="ctr" rtl="0" eaLnBrk="1" latinLnBrk="0" hangingPunct="1"/>
                      <a:r>
                        <a:rPr kumimoji="0" lang="en-US" sz="1200" b="1" kern="1200" dirty="0" smtClean="0"/>
                        <a:t>Time (in Hours) to Make One Unit</a:t>
                      </a:r>
                      <a:endParaRPr kumimoji="0" lang="en-US" sz="1200" b="1" kern="1200" dirty="0">
                        <a:solidFill>
                          <a:schemeClr val="tx1"/>
                        </a:solidFill>
                        <a:latin typeface="Arial" pitchFamily="34" charset="0"/>
                        <a:ea typeface="ＭＳ Ｐゴシック" pitchFamily="-112" charset="-128"/>
                        <a:cs typeface="Arial" pitchFamily="34" charset="0"/>
                      </a:endParaRPr>
                    </a:p>
                  </a:txBody>
                  <a:tcPr marT="45739" marB="45739"/>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1" kern="1200" dirty="0" smtClean="0"/>
                        <a:t>Labor Cost per Unit</a:t>
                      </a:r>
                      <a:endParaRPr kumimoji="0" lang="en-US" sz="1200" b="1" kern="1200" dirty="0" smtClean="0">
                        <a:solidFill>
                          <a:schemeClr val="tx1"/>
                        </a:solidFill>
                        <a:latin typeface="Arial" pitchFamily="34" charset="0"/>
                        <a:ea typeface="ＭＳ Ｐゴシック" pitchFamily="-112" charset="-128"/>
                        <a:cs typeface="Arial" pitchFamily="34" charset="0"/>
                      </a:endParaRPr>
                    </a:p>
                  </a:txBody>
                  <a:tcPr marT="45739" marB="45739"/>
                </a:tc>
              </a:tr>
              <a:tr h="304924">
                <a:tc>
                  <a:txBody>
                    <a:bodyPr/>
                    <a:lstStyle/>
                    <a:p>
                      <a:pPr marL="0" algn="ctr" rtl="0" eaLnBrk="1" latinLnBrk="0" hangingPunct="1"/>
                      <a:r>
                        <a:rPr kumimoji="0" lang="en-US" sz="1200" b="1" kern="1200" dirty="0" smtClean="0">
                          <a:solidFill>
                            <a:schemeClr val="tx1"/>
                          </a:solidFill>
                        </a:rPr>
                        <a:t>$8.25</a:t>
                      </a:r>
                      <a:endParaRPr kumimoji="0" lang="en-US" sz="1200" b="1" kern="1200" dirty="0">
                        <a:solidFill>
                          <a:schemeClr val="tx1"/>
                        </a:solidFill>
                        <a:latin typeface="Georgia" pitchFamily="18" charset="0"/>
                        <a:ea typeface="ＭＳ Ｐゴシック" pitchFamily="-112" charset="-128"/>
                        <a:cs typeface="+mn-cs"/>
                      </a:endParaRPr>
                    </a:p>
                  </a:txBody>
                  <a:tcPr marT="45739" marB="45739"/>
                </a:tc>
                <a:tc>
                  <a:txBody>
                    <a:bodyPr/>
                    <a:lstStyle/>
                    <a:p>
                      <a:pPr marL="0" algn="ctr" rtl="0" eaLnBrk="1" latinLnBrk="0" hangingPunct="1"/>
                      <a:r>
                        <a:rPr kumimoji="0" lang="en-US" sz="1200" b="1" kern="1200" dirty="0" smtClean="0"/>
                        <a:t>3min or .05/hr</a:t>
                      </a:r>
                      <a:endParaRPr kumimoji="0" lang="en-US" sz="1200" b="1" kern="1200" dirty="0">
                        <a:solidFill>
                          <a:schemeClr val="tx1"/>
                        </a:solidFill>
                        <a:latin typeface="Georgia" pitchFamily="18" charset="0"/>
                        <a:ea typeface="ＭＳ Ｐゴシック" pitchFamily="-112" charset="-128"/>
                        <a:cs typeface="+mn-cs"/>
                      </a:endParaRPr>
                    </a:p>
                  </a:txBody>
                  <a:tcPr marT="45739" marB="45739"/>
                </a:tc>
                <a:tc>
                  <a:txBody>
                    <a:bodyPr/>
                    <a:lstStyle/>
                    <a:p>
                      <a:pPr marL="0" algn="r" rtl="0" eaLnBrk="1" latinLnBrk="0" hangingPunct="1">
                        <a:tabLst>
                          <a:tab pos="1712913" algn="r"/>
                        </a:tabLst>
                      </a:pPr>
                      <a:r>
                        <a:rPr kumimoji="0" lang="en-US" sz="1200" b="1" kern="1200" dirty="0" smtClean="0"/>
                        <a:t>	$0.41</a:t>
                      </a:r>
                      <a:endParaRPr kumimoji="0" lang="en-US" sz="1200" b="1" kern="1200" dirty="0">
                        <a:solidFill>
                          <a:schemeClr val="tx1"/>
                        </a:solidFill>
                        <a:latin typeface="Georgia" pitchFamily="18" charset="0"/>
                        <a:ea typeface="ＭＳ Ｐゴシック" pitchFamily="-112" charset="-128"/>
                        <a:cs typeface="+mn-cs"/>
                      </a:endParaRPr>
                    </a:p>
                  </a:txBody>
                  <a:tcPr marT="45739" marB="45739"/>
                </a:tc>
              </a:tr>
              <a:tr h="370991">
                <a:tc gridSpan="2">
                  <a:txBody>
                    <a:bodyPr/>
                    <a:lstStyle/>
                    <a:p>
                      <a:pPr algn="r"/>
                      <a:r>
                        <a:rPr kumimoji="0" lang="en-US" sz="1200" b="1" kern="1200" dirty="0" smtClean="0"/>
                        <a:t>Total Labor Cost per Unit</a:t>
                      </a:r>
                      <a:endParaRPr kumimoji="0" lang="en-US" sz="1200" b="1" kern="1200" dirty="0">
                        <a:solidFill>
                          <a:schemeClr val="tx1"/>
                        </a:solidFill>
                        <a:latin typeface="Arial" pitchFamily="34" charset="0"/>
                        <a:ea typeface="ＭＳ Ｐゴシック" pitchFamily="-112" charset="-128"/>
                        <a:cs typeface="Arial" pitchFamily="34" charset="0"/>
                      </a:endParaRPr>
                    </a:p>
                  </a:txBody>
                  <a:tcPr marT="45739" marB="45739"/>
                </a:tc>
                <a:tc hMerge="1">
                  <a:txBody>
                    <a:bodyPr/>
                    <a:lstStyle/>
                    <a:p>
                      <a:endParaRPr lang="en-US" dirty="0"/>
                    </a:p>
                  </a:txBody>
                  <a:tcPr>
                    <a:solidFill>
                      <a:srgbClr val="E9EDF4"/>
                    </a:solidFill>
                  </a:tcPr>
                </a:tc>
                <a:tc>
                  <a:txBody>
                    <a:bodyPr/>
                    <a:lstStyle/>
                    <a:p>
                      <a:pPr marL="0" algn="r" rtl="0" eaLnBrk="1" latinLnBrk="0" hangingPunct="1">
                        <a:tabLst>
                          <a:tab pos="1712913" algn="r"/>
                        </a:tabLst>
                      </a:pPr>
                      <a:r>
                        <a:rPr kumimoji="0" lang="en-US" sz="1200" b="1" kern="1200" dirty="0" smtClean="0"/>
                        <a:t>	$0.41</a:t>
                      </a:r>
                      <a:endParaRPr kumimoji="0" lang="en-US" sz="1200" b="1" kern="1200" dirty="0">
                        <a:solidFill>
                          <a:schemeClr val="tx1"/>
                        </a:solidFill>
                        <a:latin typeface="Georgia" pitchFamily="18" charset="0"/>
                        <a:ea typeface="ＭＳ Ｐゴシック" pitchFamily="-112" charset="-128"/>
                        <a:cs typeface="+mn-cs"/>
                      </a:endParaRPr>
                    </a:p>
                  </a:txBody>
                  <a:tcPr marT="45739" marB="45739"/>
                </a:tc>
              </a:tr>
            </a:tbl>
          </a:graphicData>
        </a:graphic>
      </p:graphicFrame>
      <p:graphicFrame>
        <p:nvGraphicFramePr>
          <p:cNvPr id="8" name="Table 7"/>
          <p:cNvGraphicFramePr>
            <a:graphicFrameLocks noGrp="1"/>
          </p:cNvGraphicFramePr>
          <p:nvPr/>
        </p:nvGraphicFramePr>
        <p:xfrm>
          <a:off x="1524000" y="5638800"/>
          <a:ext cx="6083300" cy="518370"/>
        </p:xfrm>
        <a:graphic>
          <a:graphicData uri="http://schemas.openxmlformats.org/drawingml/2006/table">
            <a:tbl>
              <a:tblPr firstRow="1" bandRow="1">
                <a:tableStyleId>{5C22544A-7EE6-4342-B048-85BDC9FD1C3A}</a:tableStyleId>
              </a:tblPr>
              <a:tblGrid>
                <a:gridCol w="2501900"/>
                <a:gridCol w="3581400"/>
              </a:tblGrid>
              <a:tr h="518370">
                <a:tc>
                  <a:txBody>
                    <a:bodyPr/>
                    <a:lstStyle/>
                    <a:p>
                      <a:pPr marL="0" algn="r" rtl="0" eaLnBrk="1" latinLnBrk="0" hangingPunct="1"/>
                      <a:r>
                        <a:rPr kumimoji="0" lang="en-US" sz="1800" kern="1200" dirty="0" smtClean="0">
                          <a:solidFill>
                            <a:schemeClr val="tx1"/>
                          </a:solidFill>
                        </a:rPr>
                        <a:t>COGS (per Unit)</a:t>
                      </a:r>
                      <a:endParaRPr kumimoji="0" lang="en-US" sz="1800" b="1" kern="1200" dirty="0">
                        <a:solidFill>
                          <a:schemeClr val="tx1"/>
                        </a:solidFill>
                        <a:latin typeface="Arial" pitchFamily="34" charset="0"/>
                        <a:ea typeface="ＭＳ Ｐゴシック" pitchFamily="-112" charset="-128"/>
                        <a:cs typeface="Arial" pitchFamily="34" charset="0"/>
                      </a:endParaRPr>
                    </a:p>
                  </a:txBody>
                  <a:tcPr marT="45739" marB="45739" anchor="ctr"/>
                </a:tc>
                <a:tc>
                  <a:txBody>
                    <a:bodyPr/>
                    <a:lstStyle/>
                    <a:p>
                      <a:pPr marL="0" algn="r" rtl="0" eaLnBrk="1" latinLnBrk="0" hangingPunct="1">
                        <a:tabLst>
                          <a:tab pos="3311525" algn="r"/>
                        </a:tabLst>
                      </a:pPr>
                      <a:r>
                        <a:rPr kumimoji="0" lang="en-US" sz="1800" kern="1200" dirty="0" smtClean="0">
                          <a:solidFill>
                            <a:schemeClr val="tx1"/>
                          </a:solidFill>
                        </a:rPr>
                        <a:t>$4.09</a:t>
                      </a:r>
                      <a:endParaRPr kumimoji="0" lang="en-US" sz="1800" b="1" kern="1200" dirty="0">
                        <a:solidFill>
                          <a:schemeClr val="tx1"/>
                        </a:solidFill>
                        <a:latin typeface="Georgia" pitchFamily="18" charset="0"/>
                        <a:ea typeface="ＭＳ Ｐゴシック" pitchFamily="-112" charset="-128"/>
                        <a:cs typeface="+mn-cs"/>
                      </a:endParaRPr>
                    </a:p>
                  </a:txBody>
                  <a:tcPr marT="45739" marB="45739" anchor="ctr"/>
                </a:tc>
              </a:tr>
            </a:tbl>
          </a:graphicData>
        </a:graphic>
      </p:graphicFrame>
      <p:sp>
        <p:nvSpPr>
          <p:cNvPr id="9" name="Rectangle 2"/>
          <p:cNvSpPr>
            <a:spLocks noChangeArrowheads="1"/>
          </p:cNvSpPr>
          <p:nvPr/>
        </p:nvSpPr>
        <p:spPr bwMode="auto">
          <a:xfrm>
            <a:off x="685800" y="838200"/>
            <a:ext cx="7010400" cy="369332"/>
          </a:xfrm>
          <a:prstGeom prst="rect">
            <a:avLst/>
          </a:prstGeom>
          <a:noFill/>
          <a:ln w="9525">
            <a:noFill/>
            <a:miter lim="800000"/>
            <a:headEnd/>
            <a:tailEnd/>
          </a:ln>
        </p:spPr>
        <p:txBody>
          <a:bodyPr wrap="square">
            <a:spAutoFit/>
          </a:bodyPr>
          <a:lstStyle/>
          <a:p>
            <a:pPr>
              <a:spcBef>
                <a:spcPts val="600"/>
              </a:spcBef>
            </a:pPr>
            <a:r>
              <a:rPr lang="en-US" b="1" dirty="0">
                <a:ea typeface="ＭＳ Ｐゴシック" pitchFamily="34" charset="-128"/>
              </a:rPr>
              <a:t>Description of One Unit of Sale</a:t>
            </a:r>
            <a:r>
              <a:rPr lang="en-US" b="1" dirty="0" smtClean="0">
                <a:ea typeface="ＭＳ Ｐゴシック" pitchFamily="34" charset="-128"/>
              </a:rPr>
              <a:t>: 1 Embroidered Arm Band</a:t>
            </a:r>
            <a:endParaRPr lang="en-US" b="1" dirty="0">
              <a:ea typeface="ＭＳ Ｐゴシック"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81000" y="152400"/>
            <a:ext cx="8229600" cy="914400"/>
          </a:xfrm>
        </p:spPr>
        <p:txBody>
          <a:bodyPr/>
          <a:lstStyle/>
          <a:p>
            <a:pPr eaLnBrk="1" hangingPunct="1">
              <a:spcBef>
                <a:spcPts val="600"/>
              </a:spcBef>
            </a:pPr>
            <a:r>
              <a:rPr dirty="0" smtClean="0">
                <a:ln>
                  <a:noFill/>
                </a:ln>
                <a:ea typeface="ＭＳ Ｐゴシック" pitchFamily="34" charset="-128"/>
              </a:rPr>
              <a:t>Economics of One Unit</a:t>
            </a:r>
            <a:endParaRPr sz="1400" i="1" dirty="0" smtClean="0">
              <a:ln>
                <a:noFill/>
              </a:ln>
              <a:solidFill>
                <a:srgbClr val="008000"/>
              </a:solidFill>
              <a:latin typeface="Myriad Web Pro"/>
              <a:ea typeface="ＭＳ Ｐゴシック" pitchFamily="34" charset="-128"/>
              <a:cs typeface="Arial" pitchFamily="34" charset="0"/>
            </a:endParaRPr>
          </a:p>
        </p:txBody>
      </p:sp>
      <p:pic>
        <p:nvPicPr>
          <p:cNvPr id="22531"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graphicFrame>
        <p:nvGraphicFramePr>
          <p:cNvPr id="2" name="Table 1"/>
          <p:cNvGraphicFramePr>
            <a:graphicFrameLocks noGrp="1"/>
          </p:cNvGraphicFramePr>
          <p:nvPr/>
        </p:nvGraphicFramePr>
        <p:xfrm>
          <a:off x="838200" y="2057400"/>
          <a:ext cx="7696200" cy="3733798"/>
        </p:xfrm>
        <a:graphic>
          <a:graphicData uri="http://schemas.openxmlformats.org/drawingml/2006/table">
            <a:tbl>
              <a:tblPr firstRow="1" bandRow="1">
                <a:tableStyleId>{5C22544A-7EE6-4342-B048-85BDC9FD1C3A}</a:tableStyleId>
              </a:tblPr>
              <a:tblGrid>
                <a:gridCol w="5267701"/>
                <a:gridCol w="2428499"/>
              </a:tblGrid>
              <a:tr h="708312">
                <a:tc>
                  <a:txBody>
                    <a:bodyPr/>
                    <a:lstStyle/>
                    <a:p>
                      <a:pPr marL="0" indent="0"/>
                      <a:r>
                        <a:rPr lang="en-US" sz="2000" dirty="0" smtClean="0">
                          <a:solidFill>
                            <a:schemeClr val="tx1"/>
                          </a:solidFill>
                        </a:rPr>
                        <a:t>Selling Price (per Unit)</a:t>
                      </a:r>
                      <a:endParaRPr lang="en-US" sz="2000" b="1" dirty="0">
                        <a:solidFill>
                          <a:schemeClr val="tx1"/>
                        </a:solidFill>
                        <a:latin typeface="Arial" pitchFamily="34" charset="0"/>
                        <a:cs typeface="Arial" pitchFamily="34" charset="0"/>
                      </a:endParaRPr>
                    </a:p>
                  </a:txBody>
                  <a:tcPr marT="45723" marB="45723" anchor="ctr"/>
                </a:tc>
                <a:tc>
                  <a:txBody>
                    <a:bodyPr/>
                    <a:lstStyle/>
                    <a:p>
                      <a:pPr algn="l">
                        <a:tabLst>
                          <a:tab pos="2174875" algn="r"/>
                        </a:tabLst>
                      </a:pPr>
                      <a:r>
                        <a:rPr lang="en-US" sz="2000" dirty="0" smtClean="0">
                          <a:solidFill>
                            <a:schemeClr val="tx1"/>
                          </a:solidFill>
                        </a:rPr>
                        <a:t>	$19.99</a:t>
                      </a:r>
                    </a:p>
                    <a:p>
                      <a:pPr algn="r">
                        <a:tabLst>
                          <a:tab pos="2174875" algn="r"/>
                        </a:tabLst>
                      </a:pPr>
                      <a:r>
                        <a:rPr lang="en-US" sz="1200" b="0" dirty="0" smtClean="0">
                          <a:solidFill>
                            <a:schemeClr val="tx1"/>
                          </a:solidFill>
                          <a:latin typeface="Georgia" pitchFamily="18" charset="0"/>
                          <a:cs typeface="Arial" pitchFamily="34" charset="0"/>
                        </a:rPr>
                        <a:t>(plus shipping and</a:t>
                      </a:r>
                      <a:r>
                        <a:rPr lang="en-US" sz="1200" b="0" baseline="0" dirty="0" smtClean="0">
                          <a:solidFill>
                            <a:schemeClr val="tx1"/>
                          </a:solidFill>
                          <a:latin typeface="Georgia" pitchFamily="18" charset="0"/>
                          <a:cs typeface="Arial" pitchFamily="34" charset="0"/>
                        </a:rPr>
                        <a:t> </a:t>
                      </a:r>
                      <a:r>
                        <a:rPr lang="en-US" sz="1200" b="0" dirty="0" smtClean="0">
                          <a:solidFill>
                            <a:schemeClr val="tx1"/>
                          </a:solidFill>
                          <a:latin typeface="Georgia" pitchFamily="18" charset="0"/>
                          <a:cs typeface="Arial" pitchFamily="34" charset="0"/>
                        </a:rPr>
                        <a:t>handling)</a:t>
                      </a:r>
                      <a:endParaRPr lang="en-US" sz="1200" b="0" dirty="0">
                        <a:solidFill>
                          <a:schemeClr val="tx1"/>
                        </a:solidFill>
                        <a:latin typeface="Georgia" pitchFamily="18" charset="0"/>
                        <a:cs typeface="Arial" pitchFamily="34" charset="0"/>
                      </a:endParaRPr>
                    </a:p>
                  </a:txBody>
                  <a:tcPr marT="45723" marB="45723" anchor="ctr"/>
                </a:tc>
              </a:tr>
              <a:tr h="708312">
                <a:tc>
                  <a:txBody>
                    <a:bodyPr/>
                    <a:lstStyle/>
                    <a:p>
                      <a:r>
                        <a:rPr lang="en-US" sz="2000" b="1" dirty="0" smtClean="0"/>
                        <a:t>COGS (per Unit)</a:t>
                      </a:r>
                      <a:endParaRPr lang="en-US" sz="2000" b="1" dirty="0">
                        <a:latin typeface="Arial" pitchFamily="34" charset="0"/>
                        <a:cs typeface="Arial" pitchFamily="34" charset="0"/>
                      </a:endParaRPr>
                    </a:p>
                  </a:txBody>
                  <a:tcPr marT="45723" marB="45723" anchor="ctr"/>
                </a:tc>
                <a:tc>
                  <a:txBody>
                    <a:bodyPr/>
                    <a:lstStyle/>
                    <a:p>
                      <a:pPr algn="l">
                        <a:tabLst>
                          <a:tab pos="2174875" algn="r"/>
                        </a:tabLst>
                      </a:pPr>
                      <a:r>
                        <a:rPr lang="en-US" sz="2000" b="1" dirty="0" smtClean="0"/>
                        <a:t>	$4.09</a:t>
                      </a:r>
                      <a:endParaRPr lang="en-US" sz="2000" b="1" dirty="0">
                        <a:solidFill>
                          <a:schemeClr val="tx1"/>
                        </a:solidFill>
                        <a:latin typeface="Georgia" pitchFamily="18" charset="0"/>
                        <a:cs typeface="Arial" pitchFamily="34" charset="0"/>
                      </a:endParaRPr>
                    </a:p>
                  </a:txBody>
                  <a:tcPr marT="45723" marB="45723" anchor="ctr"/>
                </a:tc>
              </a:tr>
              <a:tr h="819604">
                <a:tc>
                  <a:txBody>
                    <a:bodyPr/>
                    <a:lstStyle/>
                    <a:p>
                      <a:r>
                        <a:rPr lang="en-US" sz="2000" b="1" dirty="0" smtClean="0"/>
                        <a:t>Other Variable Expenses</a:t>
                      </a:r>
                      <a:endParaRPr lang="en-US" sz="2000" b="1" dirty="0">
                        <a:latin typeface="Arial" pitchFamily="34" charset="0"/>
                        <a:cs typeface="Arial" pitchFamily="34" charset="0"/>
                      </a:endParaRPr>
                    </a:p>
                  </a:txBody>
                  <a:tcPr marT="45723" marB="45723" anchor="ctr"/>
                </a:tc>
                <a:tc>
                  <a:txBody>
                    <a:bodyPr/>
                    <a:lstStyle/>
                    <a:p>
                      <a:pPr algn="l">
                        <a:tabLst>
                          <a:tab pos="2174875" algn="r"/>
                        </a:tabLst>
                      </a:pPr>
                      <a:r>
                        <a:rPr lang="en-US" sz="2000" b="1" dirty="0" smtClean="0"/>
                        <a:t>	$0.00</a:t>
                      </a:r>
                      <a:endParaRPr lang="en-US" sz="2000" b="1" dirty="0">
                        <a:solidFill>
                          <a:schemeClr val="tx1"/>
                        </a:solidFill>
                        <a:latin typeface="Georgia" pitchFamily="18" charset="0"/>
                        <a:cs typeface="Arial" pitchFamily="34" charset="0"/>
                      </a:endParaRPr>
                    </a:p>
                  </a:txBody>
                  <a:tcPr marT="45723" marB="45723" anchor="ctr"/>
                </a:tc>
              </a:tr>
              <a:tr h="789258">
                <a:tc>
                  <a:txBody>
                    <a:bodyPr/>
                    <a:lstStyle/>
                    <a:p>
                      <a:r>
                        <a:rPr lang="en-US" sz="2000" b="1" dirty="0" smtClean="0"/>
                        <a:t>Total Variable Expenses (per Unit)</a:t>
                      </a:r>
                      <a:endParaRPr lang="en-US" sz="2000" b="1" dirty="0" smtClean="0">
                        <a:latin typeface="Arial" pitchFamily="34" charset="0"/>
                        <a:cs typeface="Arial" pitchFamily="34" charset="0"/>
                      </a:endParaRPr>
                    </a:p>
                  </a:txBody>
                  <a:tcPr marT="45723" marB="45723" anchor="ctr"/>
                </a:tc>
                <a:tc>
                  <a:txBody>
                    <a:bodyPr/>
                    <a:lstStyle/>
                    <a:p>
                      <a:pPr algn="l">
                        <a:tabLst>
                          <a:tab pos="2174875" algn="r"/>
                        </a:tabLst>
                      </a:pPr>
                      <a:r>
                        <a:rPr lang="en-US" sz="2000" b="1" dirty="0" smtClean="0"/>
                        <a:t>	$4.09</a:t>
                      </a:r>
                      <a:endParaRPr lang="en-US" sz="2000" b="1" dirty="0">
                        <a:solidFill>
                          <a:schemeClr val="tx1"/>
                        </a:solidFill>
                        <a:latin typeface="Georgia" pitchFamily="18" charset="0"/>
                        <a:cs typeface="Arial" pitchFamily="34" charset="0"/>
                      </a:endParaRPr>
                    </a:p>
                  </a:txBody>
                  <a:tcPr marT="45723" marB="45723" anchor="ctr"/>
                </a:tc>
              </a:tr>
              <a:tr h="708312">
                <a:tc>
                  <a:txBody>
                    <a:bodyPr/>
                    <a:lstStyle/>
                    <a:p>
                      <a:r>
                        <a:rPr lang="en-US" sz="2000" b="1" dirty="0" smtClean="0"/>
                        <a:t>Contribution Margin (per Unit)</a:t>
                      </a:r>
                      <a:endParaRPr lang="en-US" sz="2000" b="1" dirty="0">
                        <a:latin typeface="Arial" pitchFamily="34" charset="0"/>
                        <a:cs typeface="Arial" pitchFamily="34" charset="0"/>
                      </a:endParaRPr>
                    </a:p>
                  </a:txBody>
                  <a:tcPr marT="45723" marB="45723" anchor="ctr"/>
                </a:tc>
                <a:tc>
                  <a:txBody>
                    <a:bodyPr/>
                    <a:lstStyle/>
                    <a:p>
                      <a:pPr algn="l">
                        <a:tabLst>
                          <a:tab pos="2174875" algn="r"/>
                        </a:tabLst>
                      </a:pPr>
                      <a:r>
                        <a:rPr lang="en-US" sz="2000" b="1" dirty="0" smtClean="0"/>
                        <a:t>	</a:t>
                      </a:r>
                      <a:r>
                        <a:rPr lang="en-US" sz="2500" b="1" dirty="0" smtClean="0"/>
                        <a:t>$15.90</a:t>
                      </a:r>
                      <a:endParaRPr lang="en-US" sz="2500" b="1" dirty="0">
                        <a:solidFill>
                          <a:schemeClr val="tx1"/>
                        </a:solidFill>
                        <a:latin typeface="Georgia" pitchFamily="18" charset="0"/>
                        <a:cs typeface="Arial" pitchFamily="34" charset="0"/>
                      </a:endParaRPr>
                    </a:p>
                  </a:txBody>
                  <a:tcPr marT="45723" marB="45723" anchor="ctr"/>
                </a:tc>
              </a:tr>
            </a:tbl>
          </a:graphicData>
        </a:graphic>
      </p:graphicFrame>
      <p:sp>
        <p:nvSpPr>
          <p:cNvPr id="22552" name="Rectangle 2"/>
          <p:cNvSpPr>
            <a:spLocks noChangeArrowheads="1"/>
          </p:cNvSpPr>
          <p:nvPr/>
        </p:nvSpPr>
        <p:spPr bwMode="auto">
          <a:xfrm>
            <a:off x="849313" y="1249363"/>
            <a:ext cx="6923087" cy="369332"/>
          </a:xfrm>
          <a:prstGeom prst="rect">
            <a:avLst/>
          </a:prstGeom>
          <a:noFill/>
          <a:ln w="9525">
            <a:noFill/>
            <a:miter lim="800000"/>
            <a:headEnd/>
            <a:tailEnd/>
          </a:ln>
        </p:spPr>
        <p:txBody>
          <a:bodyPr wrap="square">
            <a:spAutoFit/>
          </a:bodyPr>
          <a:lstStyle/>
          <a:p>
            <a:pPr>
              <a:spcBef>
                <a:spcPts val="600"/>
              </a:spcBef>
            </a:pPr>
            <a:r>
              <a:rPr lang="en-US" b="1" dirty="0">
                <a:ea typeface="ＭＳ Ｐゴシック" pitchFamily="34" charset="-128"/>
              </a:rPr>
              <a:t>Description of One Unit of Sale</a:t>
            </a:r>
            <a:r>
              <a:rPr lang="en-US" b="1" dirty="0" smtClean="0">
                <a:ea typeface="ＭＳ Ｐゴシック" pitchFamily="34" charset="-128"/>
              </a:rPr>
              <a:t>: 1 Embroidered Arm Band</a:t>
            </a:r>
            <a:endParaRPr lang="en-US" b="1" dirty="0">
              <a:ea typeface="ＭＳ Ｐゴシック"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942" name="Group 390"/>
          <p:cNvGraphicFramePr>
            <a:graphicFrameLocks noGrp="1"/>
          </p:cNvGraphicFramePr>
          <p:nvPr>
            <p:ph idx="1"/>
          </p:nvPr>
        </p:nvGraphicFramePr>
        <p:xfrm>
          <a:off x="457200" y="1905000"/>
          <a:ext cx="8229600" cy="3596403"/>
        </p:xfrm>
        <a:graphic>
          <a:graphicData uri="http://schemas.openxmlformats.org/drawingml/2006/table">
            <a:tbl>
              <a:tblPr>
                <a:tableStyleId>{3C2FFA5D-87B4-456A-9821-1D502468CF0F}</a:tableStyleId>
              </a:tblPr>
              <a:tblGrid>
                <a:gridCol w="4572000"/>
                <a:gridCol w="3657600"/>
              </a:tblGrid>
              <a:tr h="596008">
                <a:tc>
                  <a:txBody>
                    <a:bodyPr/>
                    <a:lstStyle/>
                    <a:p>
                      <a:pPr marL="0" marR="0" lvl="0" indent="0" algn="ctr" defTabSz="914400" rtl="0" eaLnBrk="1" fontAlgn="base" latinLnBrk="0" hangingPunct="1">
                        <a:lnSpc>
                          <a:spcPct val="100000"/>
                        </a:lnSpc>
                        <a:spcBef>
                          <a:spcPts val="675"/>
                        </a:spcBef>
                        <a:spcAft>
                          <a:spcPct val="0"/>
                        </a:spcAft>
                        <a:buClrTx/>
                        <a:buSzTx/>
                        <a:buFontTx/>
                        <a:buNone/>
                        <a:tabLst/>
                      </a:pPr>
                      <a:r>
                        <a:rPr kumimoji="0" lang="en-US" sz="2000" kern="1200" dirty="0" smtClean="0"/>
                        <a:t>Fixed Expense</a:t>
                      </a:r>
                      <a:endParaRPr kumimoji="0" lang="en-US" sz="2000" b="1" kern="1200" dirty="0" smtClean="0">
                        <a:solidFill>
                          <a:schemeClr val="tx1"/>
                        </a:solidFill>
                        <a:latin typeface="Arial" pitchFamily="34" charset="0"/>
                        <a:ea typeface="ＭＳ Ｐゴシック" pitchFamily="-112" charset="-128"/>
                        <a:cs typeface="Arial" pitchFamily="34" charset="0"/>
                      </a:endParaRPr>
                    </a:p>
                  </a:txBody>
                  <a:tcPr anchor="ctr" horzOverflow="overflow"/>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pPr>
                      <a:r>
                        <a:rPr kumimoji="0" lang="en-US" sz="2000" kern="1200" dirty="0" smtClean="0"/>
                        <a:t>Average Monthly Expense</a:t>
                      </a:r>
                      <a:endParaRPr kumimoji="0" lang="en-US" sz="2000" b="1" kern="1200" dirty="0" smtClean="0">
                        <a:solidFill>
                          <a:schemeClr val="tx1"/>
                        </a:solidFill>
                        <a:latin typeface="Arial" pitchFamily="34" charset="0"/>
                        <a:ea typeface="ＭＳ Ｐゴシック" pitchFamily="-112" charset="-128"/>
                        <a:cs typeface="Arial" pitchFamily="34" charset="0"/>
                      </a:endParaRPr>
                    </a:p>
                  </a:txBody>
                  <a:tcPr anchor="ctr" horzOverflow="overflow"/>
                </a:tc>
              </a:tr>
              <a:tr h="484255">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u="none" strike="noStrike" cap="none" normalizeH="0" baseline="0" dirty="0" smtClean="0">
                          <a:ln>
                            <a:noFill/>
                          </a:ln>
                          <a:effectLst/>
                        </a:rPr>
                        <a:t>Salary</a:t>
                      </a:r>
                      <a:endParaRPr kumimoji="0" lang="en-US" sz="1800" b="1" i="0" u="none" strike="noStrike" cap="none" normalizeH="0" baseline="0" dirty="0" smtClean="0">
                        <a:ln>
                          <a:noFill/>
                        </a:ln>
                        <a:solidFill>
                          <a:schemeClr val="tx1"/>
                        </a:solidFill>
                        <a:effectLst/>
                        <a:latin typeface="Arial" pitchFamily="34" charset="0"/>
                        <a:ea typeface="ＭＳ Ｐゴシック" pitchFamily="-112" charset="-128"/>
                        <a:cs typeface="Arial" pitchFamily="34" charset="0"/>
                      </a:endParaRPr>
                    </a:p>
                  </a:txBody>
                  <a:tcPr anchor="ctr" horzOverflow="overflow"/>
                </a:tc>
                <a:tc>
                  <a:txBody>
                    <a:bodyPr/>
                    <a:lstStyle/>
                    <a:p>
                      <a:pPr marL="0" marR="0" lvl="0" indent="0" algn="r" defTabSz="914400" rtl="0" eaLnBrk="1" fontAlgn="base" latinLnBrk="0" hangingPunct="1">
                        <a:lnSpc>
                          <a:spcPct val="100000"/>
                        </a:lnSpc>
                        <a:spcBef>
                          <a:spcPts val="475"/>
                        </a:spcBef>
                        <a:spcAft>
                          <a:spcPct val="0"/>
                        </a:spcAft>
                        <a:buClrTx/>
                        <a:buSzTx/>
                        <a:buFontTx/>
                        <a:buNone/>
                        <a:tabLst>
                          <a:tab pos="3427413" algn="r"/>
                        </a:tabLst>
                      </a:pPr>
                      <a:r>
                        <a:rPr kumimoji="0" lang="en-US" sz="1800" u="none" strike="noStrike" cap="none" normalizeH="0" baseline="0" dirty="0" smtClean="0">
                          <a:ln>
                            <a:noFill/>
                          </a:ln>
                          <a:effectLst/>
                        </a:rPr>
                        <a:t>$280.00</a:t>
                      </a:r>
                      <a:endParaRPr kumimoji="0" lang="en-US" sz="1800" b="1" i="0" u="none" strike="noStrike" cap="none" normalizeH="0" baseline="0" dirty="0" smtClean="0">
                        <a:ln>
                          <a:noFill/>
                        </a:ln>
                        <a:solidFill>
                          <a:schemeClr val="tx1"/>
                        </a:solidFill>
                        <a:effectLst/>
                        <a:latin typeface="Georgia" pitchFamily="18" charset="0"/>
                        <a:ea typeface="ＭＳ Ｐゴシック" pitchFamily="-112" charset="-128"/>
                        <a:cs typeface="Arial" pitchFamily="34" charset="0"/>
                      </a:endParaRPr>
                    </a:p>
                  </a:txBody>
                  <a:tcPr horzOverflow="overflow"/>
                </a:tc>
              </a:tr>
              <a:tr h="484255">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u="none" strike="noStrike" cap="none" normalizeH="0" baseline="0" dirty="0" smtClean="0">
                          <a:ln>
                            <a:noFill/>
                          </a:ln>
                          <a:effectLst/>
                        </a:rPr>
                        <a:t>Advertising</a:t>
                      </a:r>
                      <a:endParaRPr kumimoji="0" lang="en-US" sz="1800" b="1" i="0" u="none" strike="noStrike" cap="none" normalizeH="0" baseline="0" dirty="0" smtClean="0">
                        <a:ln>
                          <a:noFill/>
                        </a:ln>
                        <a:solidFill>
                          <a:schemeClr val="tx1"/>
                        </a:solidFill>
                        <a:effectLst/>
                        <a:latin typeface="Arial" pitchFamily="34" charset="0"/>
                        <a:ea typeface="ＭＳ Ｐゴシック" pitchFamily="-112" charset="-128"/>
                        <a:cs typeface="Arial" pitchFamily="34" charset="0"/>
                      </a:endParaRPr>
                    </a:p>
                  </a:txBody>
                  <a:tcPr anchor="ctr" horzOverflow="overflow"/>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1800" u="none" strike="noStrike" cap="none" normalizeH="0" baseline="0" dirty="0" smtClean="0">
                          <a:ln>
                            <a:noFill/>
                          </a:ln>
                          <a:effectLst/>
                        </a:rPr>
                        <a:t>	$62.50</a:t>
                      </a:r>
                      <a:endParaRPr kumimoji="0" lang="en-US" sz="1800" b="1" i="0" u="none" strike="noStrike" cap="none" normalizeH="0" baseline="0" dirty="0" smtClean="0">
                        <a:ln>
                          <a:noFill/>
                        </a:ln>
                        <a:solidFill>
                          <a:schemeClr val="tx1"/>
                        </a:solidFill>
                        <a:effectLst/>
                        <a:latin typeface="Georgia" pitchFamily="18" charset="0"/>
                        <a:ea typeface="ＭＳ Ｐゴシック" pitchFamily="-112" charset="-128"/>
                        <a:cs typeface="Arial" pitchFamily="34" charset="0"/>
                      </a:endParaRPr>
                    </a:p>
                  </a:txBody>
                  <a:tcPr horzOverflow="overflow"/>
                </a:tc>
              </a:tr>
              <a:tr h="519937">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u="none" strike="noStrike" cap="none" normalizeH="0" baseline="0" dirty="0" smtClean="0">
                          <a:ln>
                            <a:noFill/>
                          </a:ln>
                          <a:effectLst/>
                        </a:rPr>
                        <a:t>Depreciation</a:t>
                      </a:r>
                      <a:r>
                        <a:rPr kumimoji="0" lang="en-US" sz="1200" u="none" strike="noStrike" cap="none" normalizeH="0" baseline="0" dirty="0" smtClean="0">
                          <a:ln>
                            <a:noFill/>
                          </a:ln>
                          <a:effectLst/>
                        </a:rPr>
                        <a:t> </a:t>
                      </a:r>
                      <a:r>
                        <a:rPr kumimoji="0" lang="en-US" sz="1400" u="none" strike="noStrike" cap="none" normalizeH="0" baseline="0" dirty="0" smtClean="0">
                          <a:ln>
                            <a:noFill/>
                          </a:ln>
                          <a:effectLst/>
                        </a:rPr>
                        <a:t>(Cell Phone, Computer, Sewing/ Embroidery Machine)</a:t>
                      </a:r>
                      <a:endParaRPr kumimoji="0" lang="en-US" sz="1400" b="1" i="0" u="none" strike="noStrike" cap="none" normalizeH="0" baseline="0" dirty="0" smtClean="0">
                        <a:ln>
                          <a:noFill/>
                        </a:ln>
                        <a:solidFill>
                          <a:schemeClr val="tx1"/>
                        </a:solidFill>
                        <a:effectLst/>
                        <a:latin typeface="Arial" pitchFamily="34" charset="0"/>
                        <a:ea typeface="ＭＳ Ｐゴシック" pitchFamily="-112" charset="-128"/>
                        <a:cs typeface="Arial" pitchFamily="34" charset="0"/>
                      </a:endParaRPr>
                    </a:p>
                  </a:txBody>
                  <a:tcPr anchor="ctr" horzOverflow="overflow"/>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1800" u="none" strike="noStrike" cap="none" normalizeH="0" baseline="0" dirty="0" smtClean="0">
                          <a:ln>
                            <a:noFill/>
                          </a:ln>
                          <a:effectLst/>
                        </a:rPr>
                        <a:t>	$29.00</a:t>
                      </a:r>
                      <a:endParaRPr kumimoji="0" lang="en-US" sz="1800" b="1" i="0" u="none" strike="noStrike" cap="none" normalizeH="0" baseline="0" dirty="0" smtClean="0">
                        <a:ln>
                          <a:noFill/>
                        </a:ln>
                        <a:solidFill>
                          <a:schemeClr val="tx1"/>
                        </a:solidFill>
                        <a:effectLst/>
                        <a:latin typeface="Georgia" pitchFamily="18" charset="0"/>
                        <a:ea typeface="ＭＳ Ｐゴシック" pitchFamily="-112" charset="-128"/>
                        <a:cs typeface="Arial" pitchFamily="34" charset="0"/>
                      </a:endParaRPr>
                    </a:p>
                  </a:txBody>
                  <a:tcPr horzOverflow="overflow"/>
                </a:tc>
              </a:tr>
              <a:tr h="484255">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u="none" strike="noStrike" cap="none" normalizeH="0" baseline="0" dirty="0" smtClean="0">
                          <a:ln>
                            <a:noFill/>
                          </a:ln>
                          <a:effectLst/>
                        </a:rPr>
                        <a:t>Utilities </a:t>
                      </a:r>
                      <a:r>
                        <a:rPr kumimoji="0" lang="en-US" sz="1400" u="none" strike="noStrike" cap="none" normalizeH="0" baseline="0" dirty="0" smtClean="0">
                          <a:ln>
                            <a:noFill/>
                          </a:ln>
                          <a:effectLst/>
                        </a:rPr>
                        <a:t>(Gas, Electric, Telephone)</a:t>
                      </a:r>
                      <a:endParaRPr kumimoji="0" lang="en-US" sz="1400" b="1" i="0" u="none" strike="noStrike" cap="none" normalizeH="0" baseline="0" dirty="0" smtClean="0">
                        <a:ln>
                          <a:noFill/>
                        </a:ln>
                        <a:solidFill>
                          <a:schemeClr val="tx1"/>
                        </a:solidFill>
                        <a:effectLst/>
                        <a:latin typeface="Arial" pitchFamily="34" charset="0"/>
                        <a:ea typeface="ＭＳ Ｐゴシック" pitchFamily="-112" charset="-128"/>
                        <a:cs typeface="Arial" pitchFamily="34" charset="0"/>
                      </a:endParaRPr>
                    </a:p>
                  </a:txBody>
                  <a:tcPr anchor="ctr" horzOverflow="overflow"/>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1800" u="none" strike="noStrike" cap="none" normalizeH="0" baseline="0" dirty="0" smtClean="0">
                          <a:ln>
                            <a:noFill/>
                          </a:ln>
                          <a:effectLst/>
                        </a:rPr>
                        <a:t>	$50.00</a:t>
                      </a:r>
                      <a:endParaRPr kumimoji="0" lang="en-US" sz="1800" b="1" i="0" u="none" strike="noStrike" cap="none" normalizeH="0" baseline="0" dirty="0" smtClean="0">
                        <a:ln>
                          <a:noFill/>
                        </a:ln>
                        <a:solidFill>
                          <a:schemeClr val="tx1"/>
                        </a:solidFill>
                        <a:effectLst/>
                        <a:latin typeface="Georgia" pitchFamily="18" charset="0"/>
                        <a:ea typeface="ＭＳ Ｐゴシック" pitchFamily="-112" charset="-128"/>
                        <a:cs typeface="Arial" pitchFamily="34" charset="0"/>
                      </a:endParaRPr>
                    </a:p>
                  </a:txBody>
                  <a:tcPr horzOverflow="overflow"/>
                </a:tc>
              </a:tr>
              <a:tr h="484255">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u="none" strike="noStrike" cap="none" normalizeH="0" baseline="0" dirty="0" smtClean="0">
                          <a:ln>
                            <a:noFill/>
                          </a:ln>
                          <a:effectLst/>
                        </a:rPr>
                        <a:t>Rent </a:t>
                      </a:r>
                      <a:r>
                        <a:rPr kumimoji="0" lang="en-US" sz="1400" u="none" strike="noStrike" cap="none" normalizeH="0" baseline="0" dirty="0" smtClean="0">
                          <a:ln>
                            <a:noFill/>
                          </a:ln>
                          <a:effectLst/>
                        </a:rPr>
                        <a:t>(From home)</a:t>
                      </a:r>
                      <a:endParaRPr kumimoji="0" lang="en-US" sz="1400" b="1" i="0" u="none" strike="noStrike" cap="none" normalizeH="0" baseline="0" dirty="0" smtClean="0">
                        <a:ln>
                          <a:noFill/>
                        </a:ln>
                        <a:solidFill>
                          <a:schemeClr val="tx1"/>
                        </a:solidFill>
                        <a:effectLst/>
                        <a:latin typeface="Arial" pitchFamily="34" charset="0"/>
                        <a:ea typeface="ＭＳ Ｐゴシック" pitchFamily="-112" charset="-128"/>
                        <a:cs typeface="Arial" pitchFamily="34" charset="0"/>
                      </a:endParaRPr>
                    </a:p>
                  </a:txBody>
                  <a:tcPr anchor="ctr" horzOverflow="overflow"/>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1800" u="none" strike="noStrike" cap="none" normalizeH="0" baseline="0" dirty="0" smtClean="0">
                          <a:ln>
                            <a:noFill/>
                          </a:ln>
                          <a:effectLst/>
                        </a:rPr>
                        <a:t>	$20.00</a:t>
                      </a:r>
                      <a:endParaRPr kumimoji="0" lang="en-US" sz="1800" b="1" i="0" u="none" strike="noStrike" cap="none" normalizeH="0" baseline="0" dirty="0" smtClean="0">
                        <a:ln>
                          <a:noFill/>
                        </a:ln>
                        <a:solidFill>
                          <a:schemeClr val="tx1"/>
                        </a:solidFill>
                        <a:effectLst/>
                        <a:latin typeface="Georgia" pitchFamily="18" charset="0"/>
                        <a:ea typeface="ＭＳ Ｐゴシック" pitchFamily="-112" charset="-128"/>
                        <a:cs typeface="Arial" pitchFamily="34" charset="0"/>
                      </a:endParaRPr>
                    </a:p>
                  </a:txBody>
                  <a:tcPr horzOverflow="overflow"/>
                </a:tc>
              </a:tr>
              <a:tr h="484255">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u="none" strike="noStrike" cap="none" normalizeH="0" baseline="0" dirty="0" smtClean="0">
                          <a:ln>
                            <a:noFill/>
                          </a:ln>
                          <a:effectLst/>
                        </a:rPr>
                        <a:t>Total Average Monthly Fixed Expenses</a:t>
                      </a:r>
                      <a:endParaRPr kumimoji="0" lang="en-US" sz="1800" b="1" i="0" u="none" strike="noStrike" cap="none" normalizeH="0" baseline="0" dirty="0" smtClean="0">
                        <a:ln>
                          <a:noFill/>
                        </a:ln>
                        <a:solidFill>
                          <a:schemeClr val="tx1"/>
                        </a:solidFill>
                        <a:effectLst/>
                        <a:latin typeface="Arial" pitchFamily="34" charset="0"/>
                        <a:ea typeface="ＭＳ Ｐゴシック" pitchFamily="-112" charset="-128"/>
                        <a:cs typeface="Arial" pitchFamily="34" charset="0"/>
                      </a:endParaRPr>
                    </a:p>
                  </a:txBody>
                  <a:tcPr anchor="ctr" horzOverflow="overflow"/>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1800" u="none" strike="noStrike" cap="none" normalizeH="0" baseline="0" dirty="0" smtClean="0">
                          <a:ln>
                            <a:noFill/>
                          </a:ln>
                          <a:effectLst/>
                        </a:rPr>
                        <a:t>	</a:t>
                      </a:r>
                      <a:r>
                        <a:rPr kumimoji="0" lang="en-US" sz="2000" u="none" strike="noStrike" cap="none" normalizeH="0" baseline="0" dirty="0" smtClean="0">
                          <a:ln>
                            <a:noFill/>
                          </a:ln>
                          <a:effectLst/>
                        </a:rPr>
                        <a:t>$441.50</a:t>
                      </a:r>
                      <a:endParaRPr kumimoji="0" lang="en-US" sz="2000" b="1" i="0" u="none" strike="noStrike" cap="none" normalizeH="0" baseline="0" dirty="0" smtClean="0">
                        <a:ln>
                          <a:noFill/>
                        </a:ln>
                        <a:solidFill>
                          <a:schemeClr val="tx1"/>
                        </a:solidFill>
                        <a:effectLst/>
                        <a:latin typeface="Georgia" pitchFamily="18" charset="0"/>
                        <a:ea typeface="ＭＳ Ｐゴシック" pitchFamily="-112" charset="-128"/>
                        <a:cs typeface="Arial" pitchFamily="34" charset="0"/>
                      </a:endParaRPr>
                    </a:p>
                  </a:txBody>
                  <a:tcPr horzOverflow="overflow"/>
                </a:tc>
              </a:tr>
            </a:tbl>
          </a:graphicData>
        </a:graphic>
      </p:graphicFrame>
      <p:sp>
        <p:nvSpPr>
          <p:cNvPr id="23554" name="Title 1"/>
          <p:cNvSpPr>
            <a:spLocks noGrp="1"/>
          </p:cNvSpPr>
          <p:nvPr>
            <p:ph type="title"/>
          </p:nvPr>
        </p:nvSpPr>
        <p:spPr/>
        <p:txBody>
          <a:bodyPr>
            <a:normAutofit fontScale="90000"/>
          </a:bodyPr>
          <a:lstStyle/>
          <a:p>
            <a:pPr eaLnBrk="1" hangingPunct="1"/>
            <a:r>
              <a:rPr sz="4400" dirty="0" smtClean="0">
                <a:ln>
                  <a:noFill/>
                </a:ln>
                <a:ea typeface="ＭＳ Ｐゴシック" pitchFamily="34" charset="-128"/>
              </a:rPr>
              <a:t>Average Monthly Fixed Expenses</a:t>
            </a:r>
            <a:endParaRPr sz="1400" i="1" dirty="0" smtClean="0">
              <a:ln>
                <a:noFill/>
              </a:ln>
              <a:solidFill>
                <a:srgbClr val="008000"/>
              </a:solidFill>
              <a:latin typeface="Myriad Web Pro"/>
              <a:ea typeface="ＭＳ Ｐゴシック" pitchFamily="34" charset="-128"/>
            </a:endParaRPr>
          </a:p>
        </p:txBody>
      </p:sp>
      <p:pic>
        <p:nvPicPr>
          <p:cNvPr id="23590"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74638"/>
            <a:ext cx="8229600" cy="1325562"/>
          </a:xfrm>
        </p:spPr>
        <p:txBody>
          <a:bodyPr>
            <a:normAutofit fontScale="90000"/>
          </a:bodyPr>
          <a:lstStyle/>
          <a:p>
            <a:pPr eaLnBrk="1" hangingPunct="1"/>
            <a:r>
              <a:rPr smtClean="0">
                <a:ln>
                  <a:noFill/>
                </a:ln>
                <a:ea typeface="ＭＳ Ｐゴシック" pitchFamily="34" charset="-128"/>
              </a:rPr>
              <a:t>Time-Management Plan</a:t>
            </a:r>
            <a:br>
              <a:rPr smtClean="0">
                <a:ln>
                  <a:noFill/>
                </a:ln>
                <a:ea typeface="ＭＳ Ｐゴシック" pitchFamily="34" charset="-128"/>
              </a:rPr>
            </a:br>
            <a:r>
              <a:rPr sz="2800" i="1" smtClean="0">
                <a:ln>
                  <a:noFill/>
                </a:ln>
                <a:ea typeface="ＭＳ Ｐゴシック" pitchFamily="34" charset="-128"/>
              </a:rPr>
              <a:t>Schedule for a Typical Week</a:t>
            </a:r>
            <a:r>
              <a:rPr sz="1400" i="1" smtClean="0">
                <a:ln>
                  <a:noFill/>
                </a:ln>
                <a:solidFill>
                  <a:srgbClr val="008000"/>
                </a:solidFill>
                <a:ea typeface="ＭＳ Ｐゴシック" pitchFamily="34" charset="-128"/>
              </a:rPr>
              <a:t/>
            </a:r>
            <a:br>
              <a:rPr sz="1400" i="1" smtClean="0">
                <a:ln>
                  <a:noFill/>
                </a:ln>
                <a:solidFill>
                  <a:srgbClr val="008000"/>
                </a:solidFill>
                <a:ea typeface="ＭＳ Ｐゴシック" pitchFamily="34" charset="-128"/>
              </a:rPr>
            </a:br>
            <a:endParaRPr sz="1400" i="1" smtClean="0">
              <a:ln>
                <a:noFill/>
              </a:ln>
              <a:solidFill>
                <a:srgbClr val="008000"/>
              </a:solidFill>
              <a:latin typeface="Myriad Web Pro"/>
              <a:ea typeface="ＭＳ Ｐゴシック" pitchFamily="34" charset="-128"/>
            </a:endParaRPr>
          </a:p>
        </p:txBody>
      </p:sp>
      <p:pic>
        <p:nvPicPr>
          <p:cNvPr id="24579"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
        <p:nvSpPr>
          <p:cNvPr id="24580" name="TextBox 1"/>
          <p:cNvSpPr txBox="1">
            <a:spLocks noChangeArrowheads="1"/>
          </p:cNvSpPr>
          <p:nvPr/>
        </p:nvSpPr>
        <p:spPr bwMode="auto">
          <a:xfrm>
            <a:off x="1981200" y="1524000"/>
            <a:ext cx="5029200" cy="369888"/>
          </a:xfrm>
          <a:prstGeom prst="rect">
            <a:avLst/>
          </a:prstGeom>
          <a:noFill/>
          <a:ln w="9525">
            <a:noFill/>
            <a:miter lim="800000"/>
            <a:headEnd/>
            <a:tailEnd/>
          </a:ln>
        </p:spPr>
        <p:txBody>
          <a:bodyPr>
            <a:spAutoFit/>
          </a:bodyPr>
          <a:lstStyle/>
          <a:p>
            <a:pPr algn="ctr"/>
            <a:r>
              <a:rPr lang="en-US" b="1" dirty="0"/>
              <a:t>Total Hours in a Week = 168</a:t>
            </a:r>
          </a:p>
        </p:txBody>
      </p:sp>
      <p:graphicFrame>
        <p:nvGraphicFramePr>
          <p:cNvPr id="2" name="Chart 1"/>
          <p:cNvGraphicFramePr/>
          <p:nvPr/>
        </p:nvGraphicFramePr>
        <p:xfrm>
          <a:off x="1295400" y="1905000"/>
          <a:ext cx="6705600" cy="4114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3" name="Object 79"/>
          <p:cNvGraphicFramePr>
            <a:graphicFrameLocks noGrp="1" noChangeAspect="1"/>
          </p:cNvGraphicFramePr>
          <p:nvPr>
            <p:ph idx="1"/>
          </p:nvPr>
        </p:nvGraphicFramePr>
        <p:xfrm>
          <a:off x="330200" y="3048000"/>
          <a:ext cx="8329613" cy="2587625"/>
        </p:xfrm>
        <a:graphic>
          <a:graphicData uri="http://schemas.openxmlformats.org/presentationml/2006/ole">
            <p:oleObj spid="_x0000_s25603" name="Worksheet" r:id="rId4" imgW="6715125" imgH="2085975" progId="Excel.Sheet.8">
              <p:embed/>
            </p:oleObj>
          </a:graphicData>
        </a:graphic>
      </p:graphicFrame>
      <p:sp>
        <p:nvSpPr>
          <p:cNvPr id="25602" name="Title 1"/>
          <p:cNvSpPr>
            <a:spLocks noGrp="1"/>
          </p:cNvSpPr>
          <p:nvPr>
            <p:ph type="title"/>
          </p:nvPr>
        </p:nvSpPr>
        <p:spPr/>
        <p:txBody>
          <a:bodyPr/>
          <a:lstStyle/>
          <a:p>
            <a:pPr eaLnBrk="1" hangingPunct="1"/>
            <a:r>
              <a:rPr dirty="0" smtClean="0">
                <a:ln>
                  <a:noFill/>
                </a:ln>
                <a:ea typeface="ＭＳ Ｐゴシック" pitchFamily="34" charset="-128"/>
              </a:rPr>
              <a:t>Monthly Sales Projections</a:t>
            </a:r>
            <a:br>
              <a:rPr dirty="0" smtClean="0">
                <a:ln>
                  <a:noFill/>
                </a:ln>
                <a:ea typeface="ＭＳ Ｐゴシック" pitchFamily="34" charset="-128"/>
              </a:rPr>
            </a:br>
            <a:r>
              <a:rPr sz="2800" i="1" dirty="0" smtClean="0">
                <a:ln>
                  <a:noFill/>
                </a:ln>
                <a:ea typeface="ＭＳ Ｐゴシック" pitchFamily="34" charset="-128"/>
              </a:rPr>
              <a:t>First Year </a:t>
            </a:r>
            <a:endParaRPr sz="2000" i="1" dirty="0" smtClean="0">
              <a:ln>
                <a:noFill/>
              </a:ln>
              <a:solidFill>
                <a:srgbClr val="008000"/>
              </a:solidFill>
              <a:latin typeface="Myriad Web Pro"/>
              <a:ea typeface="ＭＳ Ｐゴシック" pitchFamily="34" charset="-128"/>
            </a:endParaRPr>
          </a:p>
        </p:txBody>
      </p:sp>
      <p:sp>
        <p:nvSpPr>
          <p:cNvPr id="21515" name="Text Box 11"/>
          <p:cNvSpPr txBox="1">
            <a:spLocks noChangeArrowheads="1"/>
          </p:cNvSpPr>
          <p:nvPr/>
        </p:nvSpPr>
        <p:spPr bwMode="auto">
          <a:xfrm>
            <a:off x="6695715" y="1421082"/>
            <a:ext cx="1762486" cy="147732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n-US" b="1" dirty="0">
                <a:solidFill>
                  <a:schemeClr val="tx1"/>
                </a:solidFill>
                <a:latin typeface="Arial" pitchFamily="34" charset="0"/>
                <a:ea typeface="ＭＳ Ｐゴシック" pitchFamily="-112" charset="-128"/>
                <a:cs typeface="Arial" pitchFamily="34" charset="0"/>
              </a:rPr>
              <a:t>Total Units Sold</a:t>
            </a:r>
          </a:p>
          <a:p>
            <a:pPr>
              <a:defRPr/>
            </a:pPr>
            <a:endParaRPr lang="en-US" b="1" dirty="0">
              <a:solidFill>
                <a:schemeClr val="bg1"/>
              </a:solidFill>
              <a:latin typeface="Myriad Web Pro" pitchFamily="34" charset="0"/>
              <a:ea typeface="ＭＳ Ｐゴシック" pitchFamily="-112" charset="-128"/>
            </a:endParaRPr>
          </a:p>
          <a:p>
            <a:pPr>
              <a:defRPr/>
            </a:pPr>
            <a:endParaRPr lang="en-US" b="1" dirty="0">
              <a:solidFill>
                <a:schemeClr val="bg1"/>
              </a:solidFill>
              <a:latin typeface="Myriad Web Pro" pitchFamily="34" charset="0"/>
              <a:ea typeface="ＭＳ Ｐゴシック" pitchFamily="-112" charset="-128"/>
            </a:endParaRPr>
          </a:p>
          <a:p>
            <a:pPr>
              <a:defRPr/>
            </a:pPr>
            <a:endParaRPr lang="en-US" dirty="0">
              <a:solidFill>
                <a:srgbClr val="FFFFFF"/>
              </a:solidFill>
            </a:endParaRPr>
          </a:p>
        </p:txBody>
      </p:sp>
      <p:pic>
        <p:nvPicPr>
          <p:cNvPr id="25607" name="Picture 13" descr="NFTE_SmallTagLock_PantoneC.eps"/>
          <p:cNvPicPr>
            <a:picLocks noChangeAspect="1"/>
          </p:cNvPicPr>
          <p:nvPr/>
        </p:nvPicPr>
        <p:blipFill>
          <a:blip r:embed="rId5" cstate="print"/>
          <a:srcRect/>
          <a:stretch>
            <a:fillRect/>
          </a:stretch>
        </p:blipFill>
        <p:spPr bwMode="auto">
          <a:xfrm>
            <a:off x="33338" y="6019800"/>
            <a:ext cx="1609725" cy="804863"/>
          </a:xfrm>
          <a:prstGeom prst="rect">
            <a:avLst/>
          </a:prstGeom>
          <a:noFill/>
          <a:ln w="9525">
            <a:noFill/>
            <a:miter lim="800000"/>
            <a:headEnd/>
            <a:tailEnd/>
          </a:ln>
        </p:spPr>
      </p:pic>
      <p:sp>
        <p:nvSpPr>
          <p:cNvPr id="7" name="TextBox 6"/>
          <p:cNvSpPr txBox="1"/>
          <p:nvPr/>
        </p:nvSpPr>
        <p:spPr>
          <a:xfrm>
            <a:off x="7042150" y="2159000"/>
            <a:ext cx="1143000" cy="369888"/>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b="1" dirty="0" smtClean="0">
                <a:solidFill>
                  <a:schemeClr val="tx1"/>
                </a:solidFill>
                <a:latin typeface="Georgia" pitchFamily="18" charset="0"/>
              </a:rPr>
              <a:t>781</a:t>
            </a:r>
            <a:endParaRPr lang="en-US" b="1"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dirty="0"/>
              <a:t>Monthly Break-Even Units</a:t>
            </a:r>
            <a:endParaRPr sz="1400" i="1" dirty="0">
              <a:ln>
                <a:noFill/>
              </a:ln>
              <a:solidFill>
                <a:srgbClr val="008000"/>
              </a:solidFill>
              <a:latin typeface="Myriad Web Pro"/>
              <a:ea typeface="ＭＳ Ｐゴシック" pitchFamily="-112" charset="-128"/>
            </a:endParaRPr>
          </a:p>
        </p:txBody>
      </p:sp>
      <p:pic>
        <p:nvPicPr>
          <p:cNvPr id="26627"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
        <p:nvSpPr>
          <p:cNvPr id="26628" name="TextBox 3"/>
          <p:cNvSpPr txBox="1">
            <a:spLocks noChangeArrowheads="1"/>
          </p:cNvSpPr>
          <p:nvPr/>
        </p:nvSpPr>
        <p:spPr bwMode="auto">
          <a:xfrm>
            <a:off x="609600" y="3352800"/>
            <a:ext cx="7467600" cy="954088"/>
          </a:xfrm>
          <a:prstGeom prst="rect">
            <a:avLst/>
          </a:prstGeom>
          <a:noFill/>
          <a:ln w="9525">
            <a:noFill/>
            <a:miter lim="800000"/>
            <a:headEnd/>
            <a:tailEnd/>
          </a:ln>
        </p:spPr>
        <p:txBody>
          <a:bodyPr>
            <a:spAutoFit/>
          </a:bodyPr>
          <a:lstStyle/>
          <a:p>
            <a:r>
              <a:rPr lang="en-US" sz="2800" dirty="0"/>
              <a:t>In an average month, the company will begin to make a profit after selling 			units.</a:t>
            </a:r>
          </a:p>
        </p:txBody>
      </p:sp>
      <p:sp>
        <p:nvSpPr>
          <p:cNvPr id="7" name="Text Box 274"/>
          <p:cNvSpPr txBox="1">
            <a:spLocks noChangeArrowheads="1"/>
          </p:cNvSpPr>
          <p:nvPr/>
        </p:nvSpPr>
        <p:spPr bwMode="auto">
          <a:xfrm>
            <a:off x="5257800" y="3854450"/>
            <a:ext cx="1600200" cy="400050"/>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spcBef>
                <a:spcPct val="50000"/>
              </a:spcBef>
              <a:defRPr/>
            </a:pPr>
            <a:r>
              <a:rPr lang="en-US" sz="2000" b="1" dirty="0" smtClean="0">
                <a:solidFill>
                  <a:srgbClr val="00B0F0"/>
                </a:solidFill>
                <a:latin typeface="Georgia" pitchFamily="18" charset="0"/>
              </a:rPr>
              <a:t>28</a:t>
            </a:r>
            <a:endParaRPr lang="en-US" sz="2000" b="1" dirty="0">
              <a:solidFill>
                <a:srgbClr val="00B0F0"/>
              </a:solidFill>
              <a:latin typeface="Georgia" pitchFamily="18" charset="0"/>
            </a:endParaRPr>
          </a:p>
        </p:txBody>
      </p:sp>
      <p:cxnSp>
        <p:nvCxnSpPr>
          <p:cNvPr id="6" name="Straight Connector 5"/>
          <p:cNvCxnSpPr/>
          <p:nvPr/>
        </p:nvCxnSpPr>
        <p:spPr>
          <a:xfrm>
            <a:off x="914400" y="2090738"/>
            <a:ext cx="3429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495800" y="1922463"/>
            <a:ext cx="457200" cy="338137"/>
          </a:xfrm>
          <a:prstGeom prst="rect">
            <a:avLst/>
          </a:prstGeom>
          <a:noFill/>
        </p:spPr>
        <p:txBody>
          <a:bodyPr>
            <a:spAutoFit/>
          </a:bodyPr>
          <a:lstStyle/>
          <a:p>
            <a:pPr algn="ctr">
              <a:defRPr/>
            </a:pPr>
            <a:r>
              <a:rPr lang="en-US" sz="1600" b="1" i="1" dirty="0">
                <a:latin typeface="Georgia" pitchFamily="18" charset="0"/>
                <a:cs typeface="Arial" charset="0"/>
              </a:rPr>
              <a:t>=</a:t>
            </a:r>
          </a:p>
        </p:txBody>
      </p:sp>
      <p:sp>
        <p:nvSpPr>
          <p:cNvPr id="15" name="TextBox 14"/>
          <p:cNvSpPr txBox="1"/>
          <p:nvPr/>
        </p:nvSpPr>
        <p:spPr>
          <a:xfrm>
            <a:off x="4964113" y="1922463"/>
            <a:ext cx="3321050" cy="338554"/>
          </a:xfrm>
          <a:prstGeom prst="rect">
            <a:avLst/>
          </a:prstGeom>
          <a:noFill/>
        </p:spPr>
        <p:txBody>
          <a:bodyPr>
            <a:spAutoFit/>
          </a:bodyPr>
          <a:lstStyle/>
          <a:p>
            <a:pPr>
              <a:defRPr/>
            </a:pPr>
            <a:r>
              <a:rPr lang="en-US" sz="1600" b="1" i="1" dirty="0" smtClean="0">
                <a:latin typeface="Georgia" pitchFamily="18" charset="0"/>
                <a:cs typeface="Arial" charset="0"/>
              </a:rPr>
              <a:t>Monthly </a:t>
            </a:r>
            <a:r>
              <a:rPr lang="en-US" sz="1600" b="1" i="1" dirty="0">
                <a:latin typeface="Georgia" pitchFamily="18" charset="0"/>
                <a:cs typeface="Arial" charset="0"/>
              </a:rPr>
              <a:t>Break-Even </a:t>
            </a:r>
            <a:r>
              <a:rPr lang="en-US" sz="1600" b="1" i="1" dirty="0" smtClean="0">
                <a:latin typeface="Georgia" pitchFamily="18" charset="0"/>
                <a:cs typeface="Arial" charset="0"/>
              </a:rPr>
              <a:t>Units</a:t>
            </a:r>
            <a:endParaRPr lang="en-US" sz="1600" b="1" i="1" dirty="0">
              <a:latin typeface="Georgia" pitchFamily="18" charset="0"/>
              <a:cs typeface="Arial" charset="0"/>
            </a:endParaRPr>
          </a:p>
        </p:txBody>
      </p:sp>
      <p:cxnSp>
        <p:nvCxnSpPr>
          <p:cNvPr id="11" name="Straight Connector 10"/>
          <p:cNvCxnSpPr/>
          <p:nvPr/>
        </p:nvCxnSpPr>
        <p:spPr>
          <a:xfrm>
            <a:off x="914400" y="2895600"/>
            <a:ext cx="3429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143000" y="2514600"/>
            <a:ext cx="2987675" cy="338554"/>
          </a:xfrm>
          <a:prstGeom prst="rect">
            <a:avLst/>
          </a:prstGeom>
          <a:noFill/>
        </p:spPr>
        <p:txBody>
          <a:bodyPr>
            <a:spAutoFit/>
          </a:bodyPr>
          <a:lstStyle/>
          <a:p>
            <a:pPr algn="ctr">
              <a:defRPr/>
            </a:pPr>
            <a:r>
              <a:rPr lang="en-US" sz="1600" b="1" dirty="0" smtClean="0">
                <a:latin typeface="Georgia" pitchFamily="18" charset="0"/>
                <a:ea typeface="ＭＳ Ｐゴシック" pitchFamily="-112" charset="-128"/>
              </a:rPr>
              <a:t>$441.50</a:t>
            </a:r>
            <a:endParaRPr lang="en-US" sz="1600" b="1" i="1" dirty="0">
              <a:solidFill>
                <a:schemeClr val="bg2">
                  <a:lumMod val="50000"/>
                </a:schemeClr>
              </a:solidFill>
              <a:latin typeface="Georgia" pitchFamily="18" charset="0"/>
              <a:cs typeface="Arial" charset="0"/>
            </a:endParaRPr>
          </a:p>
        </p:txBody>
      </p:sp>
      <p:sp>
        <p:nvSpPr>
          <p:cNvPr id="16" name="TextBox 15"/>
          <p:cNvSpPr txBox="1"/>
          <p:nvPr/>
        </p:nvSpPr>
        <p:spPr>
          <a:xfrm>
            <a:off x="5105400" y="2819400"/>
            <a:ext cx="3321050" cy="584775"/>
          </a:xfrm>
          <a:prstGeom prst="rect">
            <a:avLst/>
          </a:prstGeom>
          <a:noFill/>
        </p:spPr>
        <p:txBody>
          <a:bodyPr>
            <a:spAutoFit/>
          </a:bodyPr>
          <a:lstStyle/>
          <a:p>
            <a:pPr>
              <a:defRPr/>
            </a:pPr>
            <a:r>
              <a:rPr lang="en-US" sz="1600" b="1" i="1" dirty="0" smtClean="0">
                <a:latin typeface="Georgia" pitchFamily="18" charset="0"/>
                <a:cs typeface="Arial" charset="0"/>
              </a:rPr>
              <a:t>38 Monthly </a:t>
            </a:r>
            <a:r>
              <a:rPr lang="en-US" sz="1600" b="1" i="1" dirty="0">
                <a:latin typeface="Georgia" pitchFamily="18" charset="0"/>
                <a:cs typeface="Arial" charset="0"/>
              </a:rPr>
              <a:t>Break-Even </a:t>
            </a:r>
            <a:r>
              <a:rPr lang="en-US" sz="1600" b="1" i="1" dirty="0" smtClean="0">
                <a:latin typeface="Georgia" pitchFamily="18" charset="0"/>
                <a:cs typeface="Arial" charset="0"/>
              </a:rPr>
              <a:t>Units</a:t>
            </a:r>
            <a:endParaRPr lang="en-US" sz="1600" b="1" i="1" dirty="0">
              <a:latin typeface="Georgia" pitchFamily="18" charset="0"/>
              <a:cs typeface="Arial" charset="0"/>
            </a:endParaRPr>
          </a:p>
        </p:txBody>
      </p:sp>
      <p:sp>
        <p:nvSpPr>
          <p:cNvPr id="17" name="TextBox 16"/>
          <p:cNvSpPr txBox="1"/>
          <p:nvPr/>
        </p:nvSpPr>
        <p:spPr>
          <a:xfrm>
            <a:off x="4495800" y="2667000"/>
            <a:ext cx="457200" cy="338137"/>
          </a:xfrm>
          <a:prstGeom prst="rect">
            <a:avLst/>
          </a:prstGeom>
          <a:noFill/>
        </p:spPr>
        <p:txBody>
          <a:bodyPr>
            <a:spAutoFit/>
          </a:bodyPr>
          <a:lstStyle/>
          <a:p>
            <a:pPr algn="ctr">
              <a:defRPr/>
            </a:pPr>
            <a:r>
              <a:rPr lang="en-US" sz="1600" b="1" i="1" dirty="0">
                <a:latin typeface="Georgia" pitchFamily="18" charset="0"/>
                <a:cs typeface="Arial" charset="0"/>
              </a:rPr>
              <a:t>=</a:t>
            </a:r>
          </a:p>
        </p:txBody>
      </p:sp>
      <p:sp>
        <p:nvSpPr>
          <p:cNvPr id="18" name="TextBox 17"/>
          <p:cNvSpPr txBox="1"/>
          <p:nvPr/>
        </p:nvSpPr>
        <p:spPr>
          <a:xfrm>
            <a:off x="1143000" y="1752600"/>
            <a:ext cx="2987675" cy="338138"/>
          </a:xfrm>
          <a:prstGeom prst="rect">
            <a:avLst/>
          </a:prstGeom>
          <a:noFill/>
        </p:spPr>
        <p:txBody>
          <a:bodyPr>
            <a:spAutoFit/>
          </a:bodyPr>
          <a:lstStyle/>
          <a:p>
            <a:pPr>
              <a:defRPr/>
            </a:pPr>
            <a:r>
              <a:rPr lang="en-US" sz="1600" b="1" i="1" dirty="0" smtClean="0">
                <a:latin typeface="Georgia" pitchFamily="18" charset="0"/>
                <a:cs typeface="Arial" charset="0"/>
              </a:rPr>
              <a:t>Monthly </a:t>
            </a:r>
            <a:r>
              <a:rPr lang="en-US" sz="1600" b="1" i="1" dirty="0">
                <a:latin typeface="Georgia" pitchFamily="18" charset="0"/>
                <a:cs typeface="Arial" charset="0"/>
              </a:rPr>
              <a:t>Fixed </a:t>
            </a:r>
            <a:r>
              <a:rPr lang="en-US" sz="1600" b="1" i="1" dirty="0" smtClean="0">
                <a:latin typeface="Georgia" pitchFamily="18" charset="0"/>
                <a:cs typeface="Arial" charset="0"/>
              </a:rPr>
              <a:t>Expenses</a:t>
            </a:r>
            <a:endParaRPr lang="en-US" sz="1600" b="1" i="1" dirty="0">
              <a:latin typeface="Georgia" pitchFamily="18" charset="0"/>
              <a:cs typeface="Arial" charset="0"/>
            </a:endParaRPr>
          </a:p>
        </p:txBody>
      </p:sp>
      <p:sp>
        <p:nvSpPr>
          <p:cNvPr id="19" name="TextBox 18"/>
          <p:cNvSpPr txBox="1"/>
          <p:nvPr/>
        </p:nvSpPr>
        <p:spPr>
          <a:xfrm>
            <a:off x="838200" y="2157413"/>
            <a:ext cx="3533775" cy="339725"/>
          </a:xfrm>
          <a:prstGeom prst="rect">
            <a:avLst/>
          </a:prstGeom>
          <a:noFill/>
        </p:spPr>
        <p:txBody>
          <a:bodyPr>
            <a:spAutoFit/>
          </a:bodyPr>
          <a:lstStyle/>
          <a:p>
            <a:pPr>
              <a:defRPr/>
            </a:pPr>
            <a:r>
              <a:rPr lang="en-US" sz="1600" b="1" i="1" dirty="0" smtClean="0">
                <a:latin typeface="Georgia" pitchFamily="18" charset="0"/>
                <a:cs typeface="Arial" charset="0"/>
              </a:rPr>
              <a:t>Contribution </a:t>
            </a:r>
            <a:r>
              <a:rPr lang="en-US" sz="1600" b="1" i="1" dirty="0">
                <a:latin typeface="Georgia" pitchFamily="18" charset="0"/>
                <a:cs typeface="Arial" charset="0"/>
              </a:rPr>
              <a:t>Margin per </a:t>
            </a:r>
            <a:r>
              <a:rPr lang="en-US" sz="1600" b="1" i="1" dirty="0" smtClean="0">
                <a:latin typeface="Georgia" pitchFamily="18" charset="0"/>
                <a:cs typeface="Arial" charset="0"/>
              </a:rPr>
              <a:t>Unit</a:t>
            </a:r>
            <a:endParaRPr lang="en-US" sz="1600" b="1" i="1" dirty="0">
              <a:latin typeface="Georgia" pitchFamily="18" charset="0"/>
              <a:cs typeface="Arial" charset="0"/>
            </a:endParaRPr>
          </a:p>
        </p:txBody>
      </p:sp>
      <p:sp>
        <p:nvSpPr>
          <p:cNvPr id="20" name="TextBox 19"/>
          <p:cNvSpPr txBox="1"/>
          <p:nvPr/>
        </p:nvSpPr>
        <p:spPr>
          <a:xfrm>
            <a:off x="1066800" y="2895600"/>
            <a:ext cx="2987675" cy="338554"/>
          </a:xfrm>
          <a:prstGeom prst="rect">
            <a:avLst/>
          </a:prstGeom>
          <a:noFill/>
        </p:spPr>
        <p:txBody>
          <a:bodyPr>
            <a:spAutoFit/>
          </a:bodyPr>
          <a:lstStyle/>
          <a:p>
            <a:pPr algn="ctr">
              <a:defRPr/>
            </a:pPr>
            <a:r>
              <a:rPr lang="en-US" sz="1600" b="1" dirty="0" smtClean="0">
                <a:latin typeface="Georgia" pitchFamily="18" charset="0"/>
                <a:ea typeface="ＭＳ Ｐゴシック" pitchFamily="-112" charset="-128"/>
              </a:rPr>
              <a:t>$15.90</a:t>
            </a:r>
            <a:endParaRPr lang="en-US" sz="1600" b="1" i="1" dirty="0">
              <a:solidFill>
                <a:schemeClr val="bg2">
                  <a:lumMod val="50000"/>
                </a:schemeClr>
              </a:solidFill>
              <a:latin typeface="Georgia" pitchFamily="18" charset="0"/>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52400" y="114300"/>
            <a:ext cx="8229600" cy="1143000"/>
          </a:xfrm>
        </p:spPr>
        <p:txBody>
          <a:bodyPr>
            <a:normAutofit fontScale="90000"/>
          </a:bodyPr>
          <a:lstStyle/>
          <a:p>
            <a:pPr eaLnBrk="1" hangingPunct="1"/>
            <a:r>
              <a:rPr sz="4100" dirty="0" smtClean="0">
                <a:ln>
                  <a:noFill/>
                </a:ln>
                <a:ea typeface="ＭＳ Ｐゴシック" pitchFamily="34" charset="-128"/>
              </a:rPr>
              <a:t>Projected Yearly Income Statement</a:t>
            </a:r>
            <a:br>
              <a:rPr sz="4100" dirty="0" smtClean="0">
                <a:ln>
                  <a:noFill/>
                </a:ln>
                <a:ea typeface="ＭＳ Ｐゴシック" pitchFamily="34" charset="-128"/>
              </a:rPr>
            </a:br>
            <a:r>
              <a:rPr sz="2800" i="1" dirty="0" smtClean="0">
                <a:ln>
                  <a:noFill/>
                </a:ln>
                <a:ea typeface="ＭＳ Ｐゴシック" pitchFamily="34" charset="-128"/>
              </a:rPr>
              <a:t>First Year</a:t>
            </a:r>
            <a:endParaRPr sz="1400" i="1" dirty="0" smtClean="0">
              <a:ln>
                <a:noFill/>
              </a:ln>
              <a:solidFill>
                <a:srgbClr val="008000"/>
              </a:solidFill>
              <a:latin typeface="Myriad Web Pro"/>
              <a:ea typeface="ＭＳ Ｐゴシック" pitchFamily="34" charset="-128"/>
            </a:endParaRPr>
          </a:p>
        </p:txBody>
      </p:sp>
      <p:pic>
        <p:nvPicPr>
          <p:cNvPr id="27651"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graphicFrame>
        <p:nvGraphicFramePr>
          <p:cNvPr id="3" name="Table 2"/>
          <p:cNvGraphicFramePr>
            <a:graphicFrameLocks noGrp="1"/>
          </p:cNvGraphicFramePr>
          <p:nvPr/>
        </p:nvGraphicFramePr>
        <p:xfrm>
          <a:off x="685800" y="1600200"/>
          <a:ext cx="7079671" cy="4111623"/>
        </p:xfrm>
        <a:graphic>
          <a:graphicData uri="http://schemas.openxmlformats.org/drawingml/2006/table">
            <a:tbl>
              <a:tblPr>
                <a:tableStyleId>{3C2FFA5D-87B4-456A-9821-1D502468CF0F}</a:tableStyleId>
              </a:tblPr>
              <a:tblGrid>
                <a:gridCol w="3079171"/>
                <a:gridCol w="2324100"/>
                <a:gridCol w="1676400"/>
              </a:tblGrid>
              <a:tr h="4491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Selling Price per Unit</a:t>
                      </a:r>
                      <a:endParaRPr kumimoji="0" lang="en-US" sz="1400" b="1"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T="45712" marB="45712"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060575" algn="r"/>
                        </a:tabLst>
                      </a:pPr>
                      <a:r>
                        <a:rPr kumimoji="0" lang="en-US" sz="1600" u="none" strike="noStrike" cap="none" normalizeH="0" baseline="0" dirty="0" smtClean="0">
                          <a:ln>
                            <a:noFill/>
                          </a:ln>
                          <a:effectLst/>
                        </a:rPr>
                        <a:t>	$19.99</a:t>
                      </a:r>
                      <a:endParaRPr kumimoji="0" lang="en-US" sz="1600" b="1" i="0" u="none" strike="noStrike" cap="none" normalizeH="0" baseline="0" dirty="0" smtClean="0">
                        <a:ln>
                          <a:noFill/>
                        </a:ln>
                        <a:solidFill>
                          <a:schemeClr val="tx1"/>
                        </a:solidFill>
                        <a:effectLst/>
                        <a:latin typeface="Georgia" pitchFamily="18" charset="0"/>
                        <a:ea typeface="ＭＳ Ｐゴシック" pitchFamily="34" charset="-128"/>
                        <a:cs typeface="Arial" charset="0"/>
                      </a:endParaRPr>
                    </a:p>
                  </a:txBody>
                  <a:tcPr marT="45712" marB="45712"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Georgia" pitchFamily="18" charset="0"/>
                        <a:ea typeface="ＭＳ Ｐゴシック" pitchFamily="34" charset="-128"/>
                        <a:cs typeface="Arial" charset="0"/>
                      </a:endParaRPr>
                    </a:p>
                  </a:txBody>
                  <a:tcPr marT="45712" marB="45712" anchor="ctr" horzOverflow="overflow"/>
                </a:tc>
              </a:tr>
              <a:tr h="44918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Number of Units Sold</a:t>
                      </a:r>
                      <a:endParaRPr kumimoji="0" lang="en-US" sz="1400" b="1"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68580" marR="68580" marT="9524" marB="0"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060575" algn="r"/>
                        </a:tabLst>
                      </a:pPr>
                      <a:r>
                        <a:rPr kumimoji="0" lang="en-US" sz="1600" u="none" strike="noStrike" cap="none" normalizeH="0" baseline="0" dirty="0" smtClean="0">
                          <a:ln>
                            <a:noFill/>
                          </a:ln>
                          <a:effectLst/>
                        </a:rPr>
                        <a:t>	781</a:t>
                      </a:r>
                      <a:endParaRPr kumimoji="0" lang="en-US" sz="1600" b="1" i="0" u="none" strike="noStrike" cap="none" normalizeH="0" baseline="0" dirty="0" smtClean="0">
                        <a:ln>
                          <a:noFill/>
                        </a:ln>
                        <a:solidFill>
                          <a:schemeClr val="tx1"/>
                        </a:solidFill>
                        <a:effectLst/>
                        <a:latin typeface="Georgia" pitchFamily="18" charset="0"/>
                        <a:ea typeface="ＭＳ Ｐゴシック" pitchFamily="34" charset="-128"/>
                        <a:cs typeface="Arial" charset="0"/>
                      </a:endParaRPr>
                    </a:p>
                  </a:txBody>
                  <a:tcPr marT="45712" marB="45712"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Georgia" pitchFamily="18" charset="0"/>
                        <a:ea typeface="ＭＳ Ｐゴシック" pitchFamily="34" charset="-128"/>
                        <a:cs typeface="Arial" charset="0"/>
                      </a:endParaRPr>
                    </a:p>
                  </a:txBody>
                  <a:tcPr marT="45712" marB="45712" anchor="ctr" horzOverflow="overflow"/>
                </a:tc>
              </a:tr>
              <a:tr h="44918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Total Sales </a:t>
                      </a:r>
                      <a:endParaRPr kumimoji="0" lang="en-US" sz="1400" b="1"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68580" marR="68580" marT="9524" marB="0"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Georgia" pitchFamily="18" charset="0"/>
                        <a:ea typeface="ＭＳ Ｐゴシック" pitchFamily="34" charset="-128"/>
                        <a:cs typeface="Arial" charset="0"/>
                      </a:endParaRPr>
                    </a:p>
                  </a:txBody>
                  <a:tcPr marT="45712" marB="45712"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376363" algn="r"/>
                        </a:tabLst>
                      </a:pPr>
                      <a:r>
                        <a:rPr kumimoji="0" lang="en-US" sz="1600" u="none" strike="noStrike" kern="1200" cap="none" normalizeH="0" baseline="0" dirty="0" smtClean="0">
                          <a:ln>
                            <a:noFill/>
                          </a:ln>
                          <a:effectLst/>
                        </a:rPr>
                        <a:t>$15,612.19	</a:t>
                      </a:r>
                      <a:endParaRPr kumimoji="0" lang="en-US" sz="1600" b="1" i="0" u="none" strike="noStrike" kern="1200" cap="none" normalizeH="0" baseline="0" dirty="0" smtClean="0">
                        <a:ln>
                          <a:noFill/>
                        </a:ln>
                        <a:solidFill>
                          <a:schemeClr val="tx1"/>
                        </a:solidFill>
                        <a:effectLst/>
                        <a:latin typeface="Georgia" pitchFamily="18" charset="0"/>
                        <a:ea typeface="ＭＳ Ｐゴシック" pitchFamily="34" charset="-128"/>
                        <a:cs typeface="Arial" pitchFamily="34" charset="0"/>
                      </a:endParaRPr>
                    </a:p>
                  </a:txBody>
                  <a:tcPr marT="45712" marB="45712" anchor="ctr" horzOverflow="overflow"/>
                </a:tc>
              </a:tr>
              <a:tr h="518143">
                <a:tc>
                  <a:txBody>
                    <a:bodyPr/>
                    <a:lstStyle/>
                    <a:p>
                      <a:pPr marL="0" marR="0" lvl="0" indent="0" algn="l" defTabSz="914400" rtl="0" eaLnBrk="1" fontAlgn="t" latinLnBrk="0" hangingPunct="1">
                        <a:lnSpc>
                          <a:spcPct val="100000"/>
                        </a:lnSpc>
                        <a:spcBef>
                          <a:spcPct val="0"/>
                        </a:spcBef>
                        <a:spcAft>
                          <a:spcPct val="0"/>
                        </a:spcAft>
                        <a:buClrTx/>
                        <a:buSzTx/>
                        <a:buFontTx/>
                        <a:buNone/>
                        <a:tabLst>
                          <a:tab pos="231775" algn="l"/>
                        </a:tabLst>
                      </a:pPr>
                      <a:r>
                        <a:rPr kumimoji="0" lang="en-US" sz="1400" u="none" strike="noStrike" cap="none" normalizeH="0" baseline="0" dirty="0" smtClean="0">
                          <a:ln>
                            <a:noFill/>
                          </a:ln>
                          <a:effectLst/>
                        </a:rPr>
                        <a:t>Variable Expenses</a:t>
                      </a:r>
                      <a:endParaRPr kumimoji="0" lang="en-US" sz="1400" b="1"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68580" marR="68580" marT="9524" marB="0" anchor="ctr"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2060575" algn="r"/>
                        </a:tabLst>
                      </a:pPr>
                      <a:r>
                        <a:rPr kumimoji="0" lang="en-US" sz="1600" u="none" strike="noStrike" kern="1200" cap="none" normalizeH="0" baseline="0" dirty="0" smtClean="0">
                          <a:ln>
                            <a:noFill/>
                          </a:ln>
                          <a:effectLst/>
                        </a:rPr>
                        <a:t>                     $0.00</a:t>
                      </a:r>
                      <a:endParaRPr kumimoji="0" lang="en-US" sz="1600" b="1" i="0" u="none" strike="noStrike" kern="1200" cap="none" normalizeH="0" baseline="0" dirty="0" smtClean="0">
                        <a:ln>
                          <a:noFill/>
                        </a:ln>
                        <a:solidFill>
                          <a:schemeClr val="tx1"/>
                        </a:solidFill>
                        <a:effectLst/>
                        <a:latin typeface="Georgia" pitchFamily="18" charset="0"/>
                        <a:ea typeface="ＭＳ Ｐゴシック" pitchFamily="34" charset="-128"/>
                        <a:cs typeface="Arial" pitchFamily="34" charset="0"/>
                      </a:endParaRPr>
                    </a:p>
                  </a:txBody>
                  <a:tcPr marT="45712" marB="45712"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Georgia" pitchFamily="18" charset="0"/>
                        <a:ea typeface="ＭＳ Ｐゴシック" pitchFamily="34" charset="-128"/>
                        <a:cs typeface="Arial" charset="0"/>
                      </a:endParaRPr>
                    </a:p>
                  </a:txBody>
                  <a:tcPr marT="45712" marB="45712" anchor="ctr" horzOverflow="overflow"/>
                </a:tc>
              </a:tr>
              <a:tr h="44918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Contribution Margin</a:t>
                      </a:r>
                      <a:endParaRPr kumimoji="0" lang="en-US" sz="1400" b="1"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68580" marR="68580" marT="9524" marB="0"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Georgia" pitchFamily="18" charset="0"/>
                        <a:ea typeface="ＭＳ Ｐゴシック" pitchFamily="34" charset="-128"/>
                        <a:cs typeface="Arial" charset="0"/>
                      </a:endParaRPr>
                    </a:p>
                  </a:txBody>
                  <a:tcPr marT="45712" marB="45712"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376363" algn="r"/>
                        </a:tabLst>
                      </a:pPr>
                      <a:r>
                        <a:rPr kumimoji="0" lang="en-US" sz="1600" u="none" strike="noStrike" kern="1200" cap="none" normalizeH="0" baseline="0" dirty="0" smtClean="0">
                          <a:ln>
                            <a:noFill/>
                          </a:ln>
                          <a:effectLst/>
                        </a:rPr>
                        <a:t>$15,612.19</a:t>
                      </a:r>
                      <a:endParaRPr kumimoji="0" lang="en-US" sz="1600" b="1" i="0" u="none" strike="noStrike" kern="1200" cap="none" normalizeH="0" baseline="0" dirty="0" smtClean="0">
                        <a:ln>
                          <a:noFill/>
                        </a:ln>
                        <a:solidFill>
                          <a:schemeClr val="tx1"/>
                        </a:solidFill>
                        <a:effectLst/>
                        <a:latin typeface="Georgia" pitchFamily="18" charset="0"/>
                        <a:ea typeface="ＭＳ Ｐゴシック" pitchFamily="34" charset="-128"/>
                        <a:cs typeface="Arial" pitchFamily="34" charset="0"/>
                      </a:endParaRPr>
                    </a:p>
                  </a:txBody>
                  <a:tcPr marT="45712" marB="45712" anchor="ctr" horzOverflow="overflow"/>
                </a:tc>
              </a:tr>
              <a:tr h="449185">
                <a:tc>
                  <a:txBody>
                    <a:bodyPr/>
                    <a:lstStyle/>
                    <a:p>
                      <a:pPr marL="0" marR="0" lvl="0" indent="0" algn="l" defTabSz="914400" rtl="0" eaLnBrk="1" fontAlgn="t" latinLnBrk="0" hangingPunct="1">
                        <a:lnSpc>
                          <a:spcPct val="100000"/>
                        </a:lnSpc>
                        <a:spcBef>
                          <a:spcPct val="0"/>
                        </a:spcBef>
                        <a:spcAft>
                          <a:spcPct val="0"/>
                        </a:spcAft>
                        <a:buClrTx/>
                        <a:buSzTx/>
                        <a:buFontTx/>
                        <a:buNone/>
                        <a:tabLst>
                          <a:tab pos="231775" algn="l"/>
                        </a:tabLst>
                      </a:pPr>
                      <a:r>
                        <a:rPr kumimoji="0" lang="en-US" sz="1400" u="none" strike="noStrike" cap="none" normalizeH="0" baseline="0" dirty="0" smtClean="0">
                          <a:ln>
                            <a:noFill/>
                          </a:ln>
                          <a:effectLst/>
                        </a:rPr>
                        <a:t>Fixed Operating Expenses</a:t>
                      </a:r>
                      <a:endParaRPr kumimoji="0" lang="en-US" sz="1400" b="1"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68580" marR="68580" marT="9524" marB="0"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060575" algn="r"/>
                        </a:tabLst>
                      </a:pPr>
                      <a:r>
                        <a:rPr kumimoji="0" lang="en-US" sz="1600" u="none" strike="noStrike" kern="1200" cap="none" normalizeH="0" baseline="0" dirty="0" smtClean="0">
                          <a:ln>
                            <a:noFill/>
                          </a:ln>
                          <a:effectLst/>
                        </a:rPr>
                        <a:t>	$5,298.00</a:t>
                      </a:r>
                      <a:endParaRPr kumimoji="0" lang="en-US" sz="1600" b="1" i="0" u="none" strike="noStrike" kern="1200" cap="none" normalizeH="0" baseline="0" dirty="0" smtClean="0">
                        <a:ln>
                          <a:noFill/>
                        </a:ln>
                        <a:solidFill>
                          <a:schemeClr val="tx1"/>
                        </a:solidFill>
                        <a:effectLst/>
                        <a:latin typeface="Georgia" pitchFamily="18" charset="0"/>
                        <a:ea typeface="ＭＳ Ｐゴシック" pitchFamily="34" charset="-128"/>
                        <a:cs typeface="Arial" pitchFamily="34" charset="0"/>
                      </a:endParaRPr>
                    </a:p>
                  </a:txBody>
                  <a:tcPr marT="45712" marB="45712"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sng" strike="noStrike" cap="none" normalizeH="0" baseline="0" dirty="0" smtClean="0">
                        <a:ln>
                          <a:noFill/>
                        </a:ln>
                        <a:solidFill>
                          <a:schemeClr val="tx1"/>
                        </a:solidFill>
                        <a:effectLst/>
                        <a:latin typeface="Georgia" pitchFamily="18" charset="0"/>
                        <a:ea typeface="ＭＳ Ｐゴシック" pitchFamily="34" charset="-128"/>
                        <a:cs typeface="Arial" charset="0"/>
                      </a:endParaRPr>
                    </a:p>
                  </a:txBody>
                  <a:tcPr marT="45712" marB="45712" anchor="ctr" horzOverflow="overflow"/>
                </a:tc>
              </a:tr>
              <a:tr h="44918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Pre-Tax Profit </a:t>
                      </a:r>
                      <a:endParaRPr kumimoji="0" lang="en-US" sz="1400" b="1"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68580" marR="68580" marT="9524" marB="0"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sng" strike="noStrike" cap="none" normalizeH="0" baseline="0" dirty="0" smtClean="0">
                        <a:ln>
                          <a:noFill/>
                        </a:ln>
                        <a:solidFill>
                          <a:schemeClr val="tx1"/>
                        </a:solidFill>
                        <a:effectLst/>
                        <a:latin typeface="Georgia" pitchFamily="18" charset="0"/>
                        <a:ea typeface="ＭＳ Ｐゴシック" pitchFamily="34" charset="-128"/>
                        <a:cs typeface="Arial" charset="0"/>
                      </a:endParaRPr>
                    </a:p>
                  </a:txBody>
                  <a:tcPr marT="45712" marB="45712"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376363" algn="r"/>
                        </a:tabLst>
                      </a:pPr>
                      <a:r>
                        <a:rPr kumimoji="0" lang="en-US" sz="1600" u="none" strike="noStrike" kern="1200" cap="none" normalizeH="0" baseline="0" dirty="0" smtClean="0">
                          <a:ln>
                            <a:noFill/>
                          </a:ln>
                          <a:effectLst/>
                        </a:rPr>
                        <a:t>$10,314.19	</a:t>
                      </a:r>
                      <a:endParaRPr kumimoji="0" lang="en-US" sz="1600" b="1" i="0" u="none" strike="noStrike" kern="1200" cap="none" normalizeH="0" baseline="0" dirty="0" smtClean="0">
                        <a:ln>
                          <a:noFill/>
                        </a:ln>
                        <a:solidFill>
                          <a:schemeClr val="tx1"/>
                        </a:solidFill>
                        <a:effectLst/>
                        <a:latin typeface="Georgia" pitchFamily="18" charset="0"/>
                        <a:ea typeface="ＭＳ Ｐゴシック" pitchFamily="34" charset="-128"/>
                        <a:cs typeface="Arial" pitchFamily="34" charset="0"/>
                      </a:endParaRPr>
                    </a:p>
                  </a:txBody>
                  <a:tcPr marT="45712" marB="45712" anchor="ctr" horzOverflow="overflow"/>
                </a:tc>
              </a:tr>
              <a:tr h="449185">
                <a:tc>
                  <a:txBody>
                    <a:bodyPr/>
                    <a:lstStyle/>
                    <a:p>
                      <a:pPr marL="0" marR="0" lvl="0" indent="0" algn="l" defTabSz="914400" rtl="0" eaLnBrk="1" fontAlgn="t" latinLnBrk="0" hangingPunct="1">
                        <a:lnSpc>
                          <a:spcPct val="100000"/>
                        </a:lnSpc>
                        <a:spcBef>
                          <a:spcPct val="0"/>
                        </a:spcBef>
                        <a:spcAft>
                          <a:spcPct val="0"/>
                        </a:spcAft>
                        <a:buClrTx/>
                        <a:buSzTx/>
                        <a:buFontTx/>
                        <a:buNone/>
                        <a:tabLst>
                          <a:tab pos="231775" algn="l"/>
                        </a:tabLst>
                      </a:pPr>
                      <a:r>
                        <a:rPr kumimoji="0" lang="en-US" sz="1400" u="none" strike="noStrike" cap="none" normalizeH="0" baseline="0" dirty="0" smtClean="0">
                          <a:ln>
                            <a:noFill/>
                          </a:ln>
                          <a:effectLst/>
                        </a:rPr>
                        <a:t>Taxes @ 15% </a:t>
                      </a:r>
                      <a:endParaRPr kumimoji="0" lang="en-US" sz="1400" b="1"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68580" marR="68580" marT="9524" marB="0"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060575" algn="r"/>
                        </a:tabLst>
                      </a:pPr>
                      <a:r>
                        <a:rPr kumimoji="0" lang="en-US" sz="1600" u="none" strike="noStrike" kern="1200" cap="none" normalizeH="0" baseline="0" dirty="0" smtClean="0">
                          <a:ln>
                            <a:noFill/>
                          </a:ln>
                          <a:effectLst/>
                        </a:rPr>
                        <a:t>	$1,547.13</a:t>
                      </a:r>
                      <a:endParaRPr kumimoji="0" lang="en-US" sz="1600" b="1" i="0" u="none" strike="noStrike" kern="1200" cap="none" normalizeH="0" baseline="0" dirty="0" smtClean="0">
                        <a:ln>
                          <a:noFill/>
                        </a:ln>
                        <a:solidFill>
                          <a:schemeClr val="tx1"/>
                        </a:solidFill>
                        <a:effectLst/>
                        <a:latin typeface="Georgia" pitchFamily="18" charset="0"/>
                        <a:ea typeface="ＭＳ Ｐゴシック" pitchFamily="34" charset="-128"/>
                        <a:cs typeface="Arial" pitchFamily="34" charset="0"/>
                      </a:endParaRPr>
                    </a:p>
                  </a:txBody>
                  <a:tcPr marT="45712" marB="45712"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Georgia" pitchFamily="18" charset="0"/>
                        <a:ea typeface="ＭＳ Ｐゴシック" pitchFamily="34" charset="-128"/>
                        <a:cs typeface="Arial" charset="0"/>
                      </a:endParaRPr>
                    </a:p>
                  </a:txBody>
                  <a:tcPr marT="45712" marB="45712" anchor="ctr" horzOverflow="overflow"/>
                </a:tc>
              </a:tr>
              <a:tr h="449185">
                <a:tc>
                  <a:txBody>
                    <a:bodyPr/>
                    <a:lstStyle/>
                    <a:p>
                      <a:pPr marL="0" marR="0" lvl="0" indent="0" algn="l" defTabSz="914400" rtl="0" eaLnBrk="1" fontAlgn="t" latinLnBrk="0" hangingPunct="1">
                        <a:lnSpc>
                          <a:spcPct val="100000"/>
                        </a:lnSpc>
                        <a:spcBef>
                          <a:spcPct val="0"/>
                        </a:spcBef>
                        <a:spcAft>
                          <a:spcPct val="0"/>
                        </a:spcAft>
                        <a:buClrTx/>
                        <a:buSzTx/>
                        <a:buFontTx/>
                        <a:buNone/>
                        <a:tabLst>
                          <a:tab pos="231775" algn="l"/>
                        </a:tabLst>
                      </a:pPr>
                      <a:r>
                        <a:rPr kumimoji="0" lang="en-US" sz="1800" u="none" strike="noStrike" cap="none" normalizeH="0" baseline="0" dirty="0" smtClean="0">
                          <a:ln>
                            <a:noFill/>
                          </a:ln>
                          <a:effectLst/>
                        </a:rPr>
                        <a:t>Net Profit</a:t>
                      </a:r>
                      <a:endParaRPr kumimoji="0" lang="en-US" sz="1800" b="1" i="0" u="none" strike="noStrike" cap="none" normalizeH="0" baseline="0" dirty="0" smtClean="0">
                        <a:ln>
                          <a:noFill/>
                        </a:ln>
                        <a:solidFill>
                          <a:schemeClr val="tx1"/>
                        </a:solidFill>
                        <a:effectLst/>
                        <a:latin typeface="Arial" pitchFamily="34" charset="0"/>
                        <a:ea typeface="ＭＳ Ｐゴシック" pitchFamily="34" charset="-128"/>
                        <a:cs typeface="Arial" pitchFamily="34" charset="0"/>
                      </a:endParaRPr>
                    </a:p>
                  </a:txBody>
                  <a:tcPr marL="68580" marR="68580" marT="9524" marB="0" anchor="ctr" horzOverflow="overflow"/>
                </a:tc>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tab pos="1376363" algn="r"/>
                        </a:tabLst>
                      </a:pPr>
                      <a:r>
                        <a:rPr kumimoji="0" lang="en-US" sz="1800" u="none" strike="noStrike" kern="1200" cap="none" normalizeH="0" baseline="0" dirty="0" smtClean="0">
                          <a:ln>
                            <a:noFill/>
                          </a:ln>
                          <a:effectLst/>
                        </a:rPr>
                        <a:t>$8,767.06	</a:t>
                      </a:r>
                      <a:endParaRPr kumimoji="0" lang="en-US" sz="1800" b="1" i="0" u="none" strike="noStrike" kern="1200" cap="none" normalizeH="0" baseline="0" dirty="0" smtClean="0">
                        <a:ln>
                          <a:noFill/>
                        </a:ln>
                        <a:solidFill>
                          <a:schemeClr val="tx1"/>
                        </a:solidFill>
                        <a:effectLst/>
                        <a:latin typeface="Georgia" pitchFamily="18" charset="0"/>
                        <a:ea typeface="ＭＳ Ｐゴシック" pitchFamily="34" charset="-128"/>
                        <a:cs typeface="Arial" pitchFamily="34" charset="0"/>
                      </a:endParaRPr>
                    </a:p>
                  </a:txBody>
                  <a:tcPr marT="45712" marB="45712" anchor="ctr" horzOverflow="overflow"/>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tab pos="1376363" algn="r"/>
                        </a:tabLst>
                      </a:pPr>
                      <a:endParaRPr kumimoji="0" lang="en-US" sz="1800" b="1" i="0" u="none" strike="noStrike" kern="1200" cap="none" normalizeH="0" baseline="0" dirty="0" smtClean="0">
                        <a:ln>
                          <a:noFill/>
                        </a:ln>
                        <a:solidFill>
                          <a:schemeClr val="tx1"/>
                        </a:solidFill>
                        <a:effectLst/>
                        <a:latin typeface="Georgia" pitchFamily="18" charset="0"/>
                        <a:ea typeface="ＭＳ Ｐゴシック" pitchFamily="34" charset="-128"/>
                        <a:cs typeface="Arial" pitchFamily="34"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p:cNvSpPr>
          <p:nvPr/>
        </p:nvSpPr>
        <p:spPr bwMode="auto">
          <a:xfrm>
            <a:off x="457200" y="0"/>
            <a:ext cx="8229600" cy="800100"/>
          </a:xfrm>
          <a:prstGeom prst="rect">
            <a:avLst/>
          </a:prstGeom>
          <a:noFill/>
          <a:ln w="9525">
            <a:noFill/>
            <a:miter lim="800000"/>
            <a:headEnd/>
            <a:tailEnd/>
          </a:ln>
        </p:spPr>
        <p:txBody>
          <a:bodyPr anchor="ctr"/>
          <a:lstStyle/>
          <a:p>
            <a:pPr algn="ctr"/>
            <a:r>
              <a:rPr lang="en-US" sz="3700" b="1" dirty="0">
                <a:solidFill>
                  <a:schemeClr val="tx2"/>
                </a:solidFill>
                <a:effectLst>
                  <a:outerShdw blurRad="31750" dist="25400" dir="5400000" algn="tl" rotWithShape="0">
                    <a:srgbClr val="000000">
                      <a:alpha val="25000"/>
                    </a:srgbClr>
                  </a:outerShdw>
                </a:effectLst>
                <a:latin typeface="+mj-lt"/>
                <a:ea typeface="ＭＳ Ｐゴシック" pitchFamily="34" charset="-128"/>
                <a:cs typeface="+mj-cs"/>
              </a:rPr>
              <a:t>Start-Up </a:t>
            </a:r>
            <a:r>
              <a:rPr lang="en-US" sz="3700" b="1" dirty="0" smtClean="0">
                <a:solidFill>
                  <a:schemeClr val="tx2"/>
                </a:solidFill>
                <a:effectLst>
                  <a:outerShdw blurRad="31750" dist="25400" dir="5400000" algn="tl" rotWithShape="0">
                    <a:srgbClr val="000000">
                      <a:alpha val="25000"/>
                    </a:srgbClr>
                  </a:outerShdw>
                </a:effectLst>
                <a:latin typeface="+mj-lt"/>
                <a:ea typeface="ＭＳ Ｐゴシック" pitchFamily="34" charset="-128"/>
                <a:cs typeface="+mj-cs"/>
              </a:rPr>
              <a:t>Investment</a:t>
            </a:r>
            <a:endParaRPr lang="en-US" sz="3700" b="1" dirty="0">
              <a:solidFill>
                <a:schemeClr val="tx2"/>
              </a:solidFill>
              <a:effectLst>
                <a:outerShdw blurRad="31750" dist="25400" dir="5400000" algn="tl" rotWithShape="0">
                  <a:srgbClr val="000000">
                    <a:alpha val="25000"/>
                  </a:srgbClr>
                </a:outerShdw>
              </a:effectLst>
              <a:latin typeface="+mj-lt"/>
              <a:ea typeface="ＭＳ Ｐゴシック" pitchFamily="34" charset="-128"/>
              <a:cs typeface="+mj-cs"/>
            </a:endParaRPr>
          </a:p>
        </p:txBody>
      </p:sp>
      <p:pic>
        <p:nvPicPr>
          <p:cNvPr id="28675" name="Picture 13" descr="NFTE_SmallTagLock_PantoneC.eps"/>
          <p:cNvPicPr>
            <a:picLocks noChangeAspect="1"/>
          </p:cNvPicPr>
          <p:nvPr/>
        </p:nvPicPr>
        <p:blipFill>
          <a:blip r:embed="rId3" cstate="print"/>
          <a:srcRect/>
          <a:stretch>
            <a:fillRect/>
          </a:stretch>
        </p:blipFill>
        <p:spPr bwMode="auto">
          <a:xfrm>
            <a:off x="33338" y="6081713"/>
            <a:ext cx="1484312" cy="742950"/>
          </a:xfrm>
          <a:prstGeom prst="rect">
            <a:avLst/>
          </a:prstGeom>
          <a:noFill/>
          <a:ln w="9525">
            <a:noFill/>
            <a:miter lim="800000"/>
            <a:headEnd/>
            <a:tailEnd/>
          </a:ln>
        </p:spPr>
      </p:pic>
      <p:graphicFrame>
        <p:nvGraphicFramePr>
          <p:cNvPr id="2" name="Table 1"/>
          <p:cNvGraphicFramePr>
            <a:graphicFrameLocks noGrp="1"/>
          </p:cNvGraphicFramePr>
          <p:nvPr/>
        </p:nvGraphicFramePr>
        <p:xfrm>
          <a:off x="1524000" y="685800"/>
          <a:ext cx="6172201" cy="4274452"/>
        </p:xfrm>
        <a:graphic>
          <a:graphicData uri="http://schemas.openxmlformats.org/drawingml/2006/table">
            <a:tbl>
              <a:tblPr firstRow="1" bandRow="1">
                <a:tableStyleId>{5C22544A-7EE6-4342-B048-85BDC9FD1C3A}</a:tableStyleId>
              </a:tblPr>
              <a:tblGrid>
                <a:gridCol w="2057400"/>
                <a:gridCol w="2648903"/>
                <a:gridCol w="1465898"/>
              </a:tblGrid>
              <a:tr h="362383">
                <a:tc gridSpan="3">
                  <a:txBody>
                    <a:bodyPr/>
                    <a:lstStyle/>
                    <a:p>
                      <a:pPr algn="l"/>
                      <a:r>
                        <a:rPr kumimoji="0" lang="en-US" sz="2000" b="1" kern="1200" dirty="0" smtClean="0">
                          <a:solidFill>
                            <a:schemeClr val="tx1"/>
                          </a:solidFill>
                          <a:latin typeface="Arial" pitchFamily="34" charset="0"/>
                          <a:ea typeface="+mn-ea"/>
                          <a:cs typeface="Arial" pitchFamily="34" charset="0"/>
                        </a:rPr>
                        <a:t>Start-Up Expenditures</a:t>
                      </a:r>
                      <a:endParaRPr lang="en-US" sz="1600" b="1" dirty="0">
                        <a:solidFill>
                          <a:schemeClr val="tx1"/>
                        </a:solidFill>
                        <a:latin typeface="Arial" pitchFamily="34" charset="0"/>
                        <a:cs typeface="Arial" pitchFamily="34" charset="0"/>
                      </a:endParaRPr>
                    </a:p>
                  </a:txBody>
                  <a:tcPr marT="45686" marB="45686"/>
                </a:tc>
                <a:tc hMerge="1">
                  <a:txBody>
                    <a:bodyPr/>
                    <a:lstStyle/>
                    <a:p>
                      <a:pPr algn="ctr"/>
                      <a:endParaRPr lang="en-US" sz="1400" b="1" dirty="0">
                        <a:latin typeface="Myriad Web Pro"/>
                      </a:endParaRPr>
                    </a:p>
                  </a:txBody>
                  <a:tcPr marT="45686" marB="45686"/>
                </a:tc>
                <a:tc hMerge="1">
                  <a:txBody>
                    <a:bodyPr/>
                    <a:lstStyle/>
                    <a:p>
                      <a:pPr algn="ctr"/>
                      <a:endParaRPr lang="en-US" sz="1400" b="1" dirty="0">
                        <a:latin typeface="Myriad Web Pro"/>
                      </a:endParaRPr>
                    </a:p>
                  </a:txBody>
                  <a:tcPr marT="45686" marB="45686"/>
                </a:tc>
              </a:tr>
              <a:tr h="338963">
                <a:tc>
                  <a:txBody>
                    <a:bodyPr/>
                    <a:lstStyle/>
                    <a:p>
                      <a:pPr algn="ctr"/>
                      <a:r>
                        <a:rPr lang="en-US" sz="1050" b="1" dirty="0" smtClean="0">
                          <a:latin typeface="Arial" pitchFamily="34" charset="0"/>
                          <a:cs typeface="Arial" pitchFamily="34" charset="0"/>
                        </a:rPr>
                        <a:t>Item</a:t>
                      </a:r>
                      <a:endParaRPr lang="en-US" sz="1050" b="1" dirty="0">
                        <a:latin typeface="Arial" pitchFamily="34" charset="0"/>
                        <a:cs typeface="Arial" pitchFamily="34" charset="0"/>
                      </a:endParaRPr>
                    </a:p>
                  </a:txBody>
                  <a:tcPr marT="45686" marB="45686"/>
                </a:tc>
                <a:tc>
                  <a:txBody>
                    <a:bodyPr/>
                    <a:lstStyle/>
                    <a:p>
                      <a:pPr algn="ctr"/>
                      <a:r>
                        <a:rPr lang="en-US" sz="1050" b="1" dirty="0" smtClean="0">
                          <a:latin typeface="Arial" pitchFamily="34" charset="0"/>
                          <a:cs typeface="Arial" pitchFamily="34" charset="0"/>
                        </a:rPr>
                        <a:t>Where Will I Buy This?</a:t>
                      </a:r>
                      <a:endParaRPr lang="en-US" sz="1050" b="1" dirty="0">
                        <a:latin typeface="Arial" pitchFamily="34" charset="0"/>
                        <a:cs typeface="Arial" pitchFamily="34" charset="0"/>
                      </a:endParaRPr>
                    </a:p>
                  </a:txBody>
                  <a:tcPr marT="45686" marB="45686"/>
                </a:tc>
                <a:tc>
                  <a:txBody>
                    <a:bodyPr/>
                    <a:lstStyle/>
                    <a:p>
                      <a:pPr algn="ctr"/>
                      <a:r>
                        <a:rPr lang="en-US" sz="1050" b="1" dirty="0" smtClean="0">
                          <a:latin typeface="Arial" pitchFamily="34" charset="0"/>
                          <a:cs typeface="Arial" pitchFamily="34" charset="0"/>
                        </a:rPr>
                        <a:t>Cost</a:t>
                      </a:r>
                      <a:endParaRPr lang="en-US" sz="1050" b="1" dirty="0">
                        <a:latin typeface="Arial" pitchFamily="34" charset="0"/>
                        <a:cs typeface="Arial" pitchFamily="34" charset="0"/>
                      </a:endParaRPr>
                    </a:p>
                  </a:txBody>
                  <a:tcPr marT="45686" marB="45686"/>
                </a:tc>
              </a:tr>
              <a:tr h="338963">
                <a:tc>
                  <a:txBody>
                    <a:bodyPr/>
                    <a:lstStyle/>
                    <a:p>
                      <a:pPr algn="l"/>
                      <a:r>
                        <a:rPr lang="en-US" sz="1050" b="1" dirty="0" smtClean="0">
                          <a:solidFill>
                            <a:schemeClr val="tx1"/>
                          </a:solidFill>
                          <a:latin typeface="Georgia" pitchFamily="18" charset="0"/>
                          <a:cs typeface="Arial" pitchFamily="34" charset="0"/>
                        </a:rPr>
                        <a:t>DBA </a:t>
                      </a:r>
                      <a:endParaRPr lang="en-US" sz="1050" b="1" dirty="0">
                        <a:solidFill>
                          <a:schemeClr val="tx1"/>
                        </a:solidFill>
                        <a:latin typeface="Georgia" pitchFamily="18" charset="0"/>
                        <a:cs typeface="Arial" pitchFamily="34" charset="0"/>
                      </a:endParaRPr>
                    </a:p>
                  </a:txBody>
                  <a:tcPr marT="45686" marB="45686"/>
                </a:tc>
                <a:tc>
                  <a:txBody>
                    <a:bodyPr/>
                    <a:lstStyle/>
                    <a:p>
                      <a:pPr algn="l"/>
                      <a:r>
                        <a:rPr lang="en-US" sz="1050" b="1" dirty="0" smtClean="0">
                          <a:solidFill>
                            <a:schemeClr val="tx1"/>
                          </a:solidFill>
                          <a:latin typeface="Georgia" pitchFamily="18" charset="0"/>
                          <a:cs typeface="Arial" pitchFamily="34" charset="0"/>
                        </a:rPr>
                        <a:t>New Britain,</a:t>
                      </a:r>
                      <a:r>
                        <a:rPr lang="en-US" sz="1050" b="1" baseline="0" dirty="0" smtClean="0">
                          <a:solidFill>
                            <a:schemeClr val="tx1"/>
                          </a:solidFill>
                          <a:latin typeface="Georgia" pitchFamily="18" charset="0"/>
                          <a:cs typeface="Arial" pitchFamily="34" charset="0"/>
                        </a:rPr>
                        <a:t> CT</a:t>
                      </a:r>
                      <a:endParaRPr lang="en-US" sz="1050" b="1" dirty="0">
                        <a:solidFill>
                          <a:schemeClr val="tx1"/>
                        </a:solidFill>
                        <a:latin typeface="Georgia" pitchFamily="18" charset="0"/>
                        <a:cs typeface="Arial" pitchFamily="34" charset="0"/>
                      </a:endParaRPr>
                    </a:p>
                  </a:txBody>
                  <a:tcPr marT="45686" marB="45686"/>
                </a:tc>
                <a:tc>
                  <a:txBody>
                    <a:bodyPr/>
                    <a:lstStyle/>
                    <a:p>
                      <a:pPr algn="r">
                        <a:tabLst>
                          <a:tab pos="1147763" algn="r"/>
                        </a:tabLst>
                      </a:pPr>
                      <a:r>
                        <a:rPr lang="en-US" sz="1050" b="1" dirty="0" smtClean="0">
                          <a:solidFill>
                            <a:schemeClr val="tx1"/>
                          </a:solidFill>
                          <a:latin typeface="Georgia" pitchFamily="18" charset="0"/>
                          <a:cs typeface="Arial" pitchFamily="34" charset="0"/>
                        </a:rPr>
                        <a:t>	$10.00</a:t>
                      </a:r>
                      <a:endParaRPr lang="en-US" sz="1050" b="1" dirty="0">
                        <a:solidFill>
                          <a:schemeClr val="tx1"/>
                        </a:solidFill>
                        <a:latin typeface="Georgia" pitchFamily="18" charset="0"/>
                        <a:cs typeface="Arial" pitchFamily="34" charset="0"/>
                      </a:endParaRPr>
                    </a:p>
                  </a:txBody>
                  <a:tcPr marT="45686" marB="45686"/>
                </a:tc>
              </a:tr>
              <a:tr h="3389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1" dirty="0" smtClean="0">
                          <a:solidFill>
                            <a:schemeClr val="tx1"/>
                          </a:solidFill>
                          <a:latin typeface="Georgia" pitchFamily="18" charset="0"/>
                          <a:cs typeface="Arial" pitchFamily="34" charset="0"/>
                        </a:rPr>
                        <a:t>Partnership</a:t>
                      </a:r>
                      <a:r>
                        <a:rPr lang="en-US" sz="1050" b="1" baseline="0" dirty="0" smtClean="0">
                          <a:solidFill>
                            <a:schemeClr val="tx1"/>
                          </a:solidFill>
                          <a:latin typeface="Georgia" pitchFamily="18" charset="0"/>
                          <a:cs typeface="Arial" pitchFamily="34" charset="0"/>
                        </a:rPr>
                        <a:t> Agreement</a:t>
                      </a:r>
                      <a:endParaRPr lang="en-US" sz="1050" b="1" dirty="0" smtClean="0">
                        <a:solidFill>
                          <a:schemeClr val="tx1"/>
                        </a:solidFill>
                        <a:latin typeface="Georgia" pitchFamily="18" charset="0"/>
                        <a:cs typeface="Arial" pitchFamily="34" charset="0"/>
                      </a:endParaRPr>
                    </a:p>
                  </a:txBody>
                  <a:tcPr marT="45686" marB="4568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1" dirty="0" smtClean="0">
                          <a:solidFill>
                            <a:schemeClr val="tx1"/>
                          </a:solidFill>
                          <a:latin typeface="Georgia" pitchFamily="18" charset="0"/>
                          <a:cs typeface="Arial" pitchFamily="34" charset="0"/>
                        </a:rPr>
                        <a:t>Weber</a:t>
                      </a:r>
                      <a:r>
                        <a:rPr lang="en-US" sz="1050" b="1" baseline="0" dirty="0" smtClean="0">
                          <a:solidFill>
                            <a:schemeClr val="tx1"/>
                          </a:solidFill>
                          <a:latin typeface="Georgia" pitchFamily="18" charset="0"/>
                          <a:cs typeface="Arial" pitchFamily="34" charset="0"/>
                        </a:rPr>
                        <a:t> &amp; Myers, LLC</a:t>
                      </a:r>
                      <a:endParaRPr lang="en-US" sz="1050" b="1" dirty="0" smtClean="0">
                        <a:solidFill>
                          <a:schemeClr val="tx1"/>
                        </a:solidFill>
                        <a:latin typeface="Georgia" pitchFamily="18" charset="0"/>
                        <a:cs typeface="Arial" pitchFamily="34" charset="0"/>
                      </a:endParaRPr>
                    </a:p>
                  </a:txBody>
                  <a:tcPr marT="45686" marB="45686"/>
                </a:tc>
                <a:tc>
                  <a:txBody>
                    <a:bodyPr/>
                    <a:lstStyle/>
                    <a:p>
                      <a:pPr algn="r">
                        <a:tabLst>
                          <a:tab pos="1147763" algn="r"/>
                        </a:tabLst>
                      </a:pPr>
                      <a:r>
                        <a:rPr lang="en-US" sz="1050" b="1" dirty="0" smtClean="0">
                          <a:solidFill>
                            <a:schemeClr val="tx1"/>
                          </a:solidFill>
                          <a:latin typeface="Georgia" pitchFamily="18" charset="0"/>
                          <a:cs typeface="Arial" pitchFamily="34" charset="0"/>
                        </a:rPr>
                        <a:t>	$150.00</a:t>
                      </a:r>
                      <a:endParaRPr lang="en-US" sz="1050" b="1" dirty="0">
                        <a:solidFill>
                          <a:schemeClr val="tx1"/>
                        </a:solidFill>
                        <a:latin typeface="Georgia" pitchFamily="18" charset="0"/>
                        <a:cs typeface="Arial" pitchFamily="34" charset="0"/>
                      </a:endParaRPr>
                    </a:p>
                  </a:txBody>
                  <a:tcPr marT="45686" marB="45686"/>
                </a:tc>
              </a:tr>
              <a:tr h="3389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1" dirty="0" smtClean="0">
                          <a:solidFill>
                            <a:schemeClr val="tx1"/>
                          </a:solidFill>
                          <a:latin typeface="Georgia" pitchFamily="18" charset="0"/>
                          <a:cs typeface="Arial" pitchFamily="34" charset="0"/>
                        </a:rPr>
                        <a:t>Laptop/Cell</a:t>
                      </a:r>
                      <a:r>
                        <a:rPr lang="en-US" sz="1050" b="1" baseline="0" dirty="0" smtClean="0">
                          <a:solidFill>
                            <a:schemeClr val="tx1"/>
                          </a:solidFill>
                          <a:latin typeface="Georgia" pitchFamily="18" charset="0"/>
                          <a:cs typeface="Arial" pitchFamily="34" charset="0"/>
                        </a:rPr>
                        <a:t> Phone</a:t>
                      </a:r>
                      <a:endParaRPr lang="en-US" sz="1050" b="1" dirty="0" smtClean="0">
                        <a:solidFill>
                          <a:schemeClr val="tx1"/>
                        </a:solidFill>
                        <a:latin typeface="Georgia" pitchFamily="18" charset="0"/>
                        <a:cs typeface="Arial" pitchFamily="34" charset="0"/>
                      </a:endParaRPr>
                    </a:p>
                  </a:txBody>
                  <a:tcPr marT="45686" marB="4568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1" dirty="0" smtClean="0">
                          <a:solidFill>
                            <a:schemeClr val="tx1"/>
                          </a:solidFill>
                          <a:latin typeface="Georgia" pitchFamily="18" charset="0"/>
                          <a:cs typeface="Arial" pitchFamily="34" charset="0"/>
                        </a:rPr>
                        <a:t>Best Buy/Sprint</a:t>
                      </a:r>
                    </a:p>
                  </a:txBody>
                  <a:tcPr marT="45686" marB="45686"/>
                </a:tc>
                <a:tc>
                  <a:txBody>
                    <a:bodyPr/>
                    <a:lstStyle/>
                    <a:p>
                      <a:pPr algn="r">
                        <a:tabLst>
                          <a:tab pos="1147763" algn="r"/>
                        </a:tabLst>
                      </a:pPr>
                      <a:r>
                        <a:rPr lang="en-US" sz="1050" b="1" dirty="0" smtClean="0">
                          <a:solidFill>
                            <a:schemeClr val="tx1"/>
                          </a:solidFill>
                          <a:latin typeface="Georgia" pitchFamily="18" charset="0"/>
                          <a:cs typeface="Arial" pitchFamily="34" charset="0"/>
                        </a:rPr>
                        <a:t>	       Already</a:t>
                      </a:r>
                      <a:r>
                        <a:rPr lang="en-US" sz="1050" b="1" baseline="0" dirty="0" smtClean="0">
                          <a:solidFill>
                            <a:schemeClr val="tx1"/>
                          </a:solidFill>
                          <a:latin typeface="Georgia" pitchFamily="18" charset="0"/>
                          <a:cs typeface="Arial" pitchFamily="34" charset="0"/>
                        </a:rPr>
                        <a:t> own</a:t>
                      </a:r>
                      <a:endParaRPr lang="en-US" sz="1050" b="1" dirty="0">
                        <a:solidFill>
                          <a:schemeClr val="tx1"/>
                        </a:solidFill>
                        <a:latin typeface="Georgia" pitchFamily="18" charset="0"/>
                        <a:cs typeface="Arial" pitchFamily="34" charset="0"/>
                      </a:endParaRPr>
                    </a:p>
                  </a:txBody>
                  <a:tcPr marT="45686" marB="45686"/>
                </a:tc>
              </a:tr>
              <a:tr h="376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1" dirty="0" smtClean="0">
                          <a:solidFill>
                            <a:schemeClr val="tx1"/>
                          </a:solidFill>
                          <a:latin typeface="Georgia" pitchFamily="18" charset="0"/>
                          <a:cs typeface="Arial" pitchFamily="34" charset="0"/>
                        </a:rPr>
                        <a:t>Art/</a:t>
                      </a:r>
                      <a:r>
                        <a:rPr lang="en-US" sz="1050" b="1" baseline="0" dirty="0" smtClean="0">
                          <a:solidFill>
                            <a:schemeClr val="tx1"/>
                          </a:solidFill>
                          <a:latin typeface="Georgia" pitchFamily="18" charset="0"/>
                          <a:cs typeface="Arial" pitchFamily="34" charset="0"/>
                        </a:rPr>
                        <a:t> Embroidery class</a:t>
                      </a:r>
                      <a:endParaRPr lang="en-US" sz="1050" b="1" dirty="0" smtClean="0">
                        <a:solidFill>
                          <a:schemeClr val="tx1"/>
                        </a:solidFill>
                        <a:latin typeface="Georgia" pitchFamily="18"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solidFill>
                          <a:schemeClr val="tx1"/>
                        </a:solidFill>
                        <a:latin typeface="Georgia" pitchFamily="18" charset="0"/>
                        <a:cs typeface="Arial" pitchFamily="34" charset="0"/>
                      </a:endParaRPr>
                    </a:p>
                  </a:txBody>
                  <a:tcPr marT="45686" marB="4568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1" dirty="0" smtClean="0">
                          <a:solidFill>
                            <a:schemeClr val="tx1"/>
                          </a:solidFill>
                          <a:latin typeface="Georgia" pitchFamily="18" charset="0"/>
                          <a:cs typeface="Arial" pitchFamily="34" charset="0"/>
                        </a:rPr>
                        <a:t>Joanne Fabrics</a:t>
                      </a:r>
                    </a:p>
                  </a:txBody>
                  <a:tcPr marT="45686" marB="45686"/>
                </a:tc>
                <a:tc>
                  <a:txBody>
                    <a:bodyPr/>
                    <a:lstStyle/>
                    <a:p>
                      <a:pPr algn="r">
                        <a:tabLst>
                          <a:tab pos="1147763" algn="r"/>
                        </a:tabLst>
                      </a:pPr>
                      <a:r>
                        <a:rPr lang="en-US" sz="1050" b="1" dirty="0" smtClean="0">
                          <a:solidFill>
                            <a:schemeClr val="tx1"/>
                          </a:solidFill>
                          <a:latin typeface="Georgia" pitchFamily="18" charset="0"/>
                          <a:cs typeface="Arial" pitchFamily="34" charset="0"/>
                        </a:rPr>
                        <a:t>	 $45.00</a:t>
                      </a:r>
                      <a:endParaRPr lang="en-US" sz="1050" b="1" dirty="0">
                        <a:solidFill>
                          <a:schemeClr val="tx1"/>
                        </a:solidFill>
                        <a:latin typeface="Georgia" pitchFamily="18" charset="0"/>
                        <a:cs typeface="Arial" pitchFamily="34" charset="0"/>
                      </a:endParaRPr>
                    </a:p>
                  </a:txBody>
                  <a:tcPr marT="45686" marB="45686"/>
                </a:tc>
              </a:tr>
              <a:tr h="522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1" dirty="0" smtClean="0">
                          <a:solidFill>
                            <a:schemeClr val="tx1"/>
                          </a:solidFill>
                          <a:latin typeface="Georgia" pitchFamily="18" charset="0"/>
                          <a:cs typeface="Arial" pitchFamily="34" charset="0"/>
                        </a:rPr>
                        <a:t>Sewing</a:t>
                      </a:r>
                      <a:r>
                        <a:rPr lang="en-US" sz="1050" b="1" baseline="0" dirty="0" smtClean="0">
                          <a:solidFill>
                            <a:schemeClr val="tx1"/>
                          </a:solidFill>
                          <a:latin typeface="Georgia" pitchFamily="18" charset="0"/>
                          <a:cs typeface="Arial" pitchFamily="34" charset="0"/>
                        </a:rPr>
                        <a:t> &amp; </a:t>
                      </a:r>
                      <a:r>
                        <a:rPr lang="en-US" sz="1050" b="1" dirty="0" smtClean="0">
                          <a:solidFill>
                            <a:schemeClr val="tx1"/>
                          </a:solidFill>
                          <a:latin typeface="Georgia" pitchFamily="18" charset="0"/>
                          <a:cs typeface="Arial" pitchFamily="34" charset="0"/>
                        </a:rPr>
                        <a:t>Embroidery</a:t>
                      </a:r>
                      <a:r>
                        <a:rPr lang="en-US" sz="1050" b="1" baseline="0" dirty="0" smtClean="0">
                          <a:solidFill>
                            <a:schemeClr val="tx1"/>
                          </a:solidFill>
                          <a:latin typeface="Georgia" pitchFamily="18" charset="0"/>
                          <a:cs typeface="Arial" pitchFamily="34" charset="0"/>
                        </a:rPr>
                        <a:t> </a:t>
                      </a:r>
                      <a:r>
                        <a:rPr lang="en-US" sz="1050" b="1" dirty="0" smtClean="0">
                          <a:solidFill>
                            <a:schemeClr val="tx1"/>
                          </a:solidFill>
                          <a:latin typeface="Georgia" pitchFamily="18" charset="0"/>
                          <a:cs typeface="Arial" pitchFamily="34" charset="0"/>
                        </a:rPr>
                        <a:t>Machine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baseline="0" dirty="0" smtClean="0">
                        <a:solidFill>
                          <a:schemeClr val="tx1"/>
                        </a:solidFill>
                        <a:latin typeface="Georgia" pitchFamily="18" charset="0"/>
                        <a:cs typeface="Arial" pitchFamily="34" charset="0"/>
                      </a:endParaRPr>
                    </a:p>
                  </a:txBody>
                  <a:tcPr marT="45686" marB="4568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1" dirty="0" smtClean="0">
                          <a:solidFill>
                            <a:schemeClr val="tx1"/>
                          </a:solidFill>
                          <a:latin typeface="Georgia" pitchFamily="18" charset="0"/>
                          <a:cs typeface="Arial" pitchFamily="34" charset="0"/>
                        </a:rPr>
                        <a:t>Joanne Fabrics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solidFill>
                          <a:schemeClr val="tx1"/>
                        </a:solidFill>
                        <a:latin typeface="Georgia" pitchFamily="18" charset="0"/>
                        <a:cs typeface="Arial" pitchFamily="34" charset="0"/>
                      </a:endParaRPr>
                    </a:p>
                  </a:txBody>
                  <a:tcPr marT="45686" marB="45686"/>
                </a:tc>
                <a:tc>
                  <a:txBody>
                    <a:bodyPr/>
                    <a:lstStyle/>
                    <a:p>
                      <a:pPr algn="r">
                        <a:tabLst>
                          <a:tab pos="1147763" algn="r"/>
                        </a:tabLst>
                      </a:pPr>
                      <a:r>
                        <a:rPr lang="en-US" sz="1050" b="1" dirty="0" smtClean="0">
                          <a:solidFill>
                            <a:schemeClr val="tx1"/>
                          </a:solidFill>
                          <a:latin typeface="Georgia" pitchFamily="18" charset="0"/>
                          <a:cs typeface="Arial" pitchFamily="34" charset="0"/>
                        </a:rPr>
                        <a:t>	    $900.00</a:t>
                      </a:r>
                      <a:endParaRPr lang="en-US" sz="1050" b="1" dirty="0">
                        <a:solidFill>
                          <a:schemeClr val="tx1"/>
                        </a:solidFill>
                        <a:latin typeface="Georgia" pitchFamily="18" charset="0"/>
                        <a:cs typeface="Arial" pitchFamily="34" charset="0"/>
                      </a:endParaRPr>
                    </a:p>
                  </a:txBody>
                  <a:tcPr marT="45686" marB="45686"/>
                </a:tc>
              </a:tr>
              <a:tr h="522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1" dirty="0" smtClean="0">
                          <a:solidFill>
                            <a:schemeClr val="tx1"/>
                          </a:solidFill>
                          <a:latin typeface="Georgia" pitchFamily="18" charset="0"/>
                          <a:cs typeface="Arial" pitchFamily="34" charset="0"/>
                        </a:rPr>
                        <a:t>Sewing &amp;</a:t>
                      </a:r>
                      <a:r>
                        <a:rPr lang="en-US" sz="1050" b="1" baseline="0" dirty="0" smtClean="0">
                          <a:solidFill>
                            <a:schemeClr val="tx1"/>
                          </a:solidFill>
                          <a:latin typeface="Georgia" pitchFamily="18" charset="0"/>
                          <a:cs typeface="Arial" pitchFamily="34" charset="0"/>
                        </a:rPr>
                        <a:t> Embroidery Thread</a:t>
                      </a:r>
                    </a:p>
                  </a:txBody>
                  <a:tcPr marT="45686" marB="4568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1" dirty="0" smtClean="0">
                          <a:solidFill>
                            <a:schemeClr val="tx1"/>
                          </a:solidFill>
                          <a:latin typeface="Georgia" pitchFamily="18" charset="0"/>
                          <a:cs typeface="Arial" pitchFamily="34" charset="0"/>
                        </a:rPr>
                        <a:t>Ali Express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50" b="1" dirty="0" smtClean="0">
                        <a:solidFill>
                          <a:schemeClr val="tx1"/>
                        </a:solidFill>
                        <a:latin typeface="Georgia" pitchFamily="18" charset="0"/>
                        <a:cs typeface="Arial" pitchFamily="34" charset="0"/>
                      </a:endParaRPr>
                    </a:p>
                  </a:txBody>
                  <a:tcPr marT="45686" marB="45686"/>
                </a:tc>
                <a:tc>
                  <a:txBody>
                    <a:bodyPr/>
                    <a:lstStyle/>
                    <a:p>
                      <a:pPr algn="r">
                        <a:tabLst>
                          <a:tab pos="1147763" algn="r"/>
                        </a:tabLst>
                      </a:pPr>
                      <a:r>
                        <a:rPr lang="en-US" sz="1050" b="1" dirty="0" smtClean="0">
                          <a:solidFill>
                            <a:schemeClr val="tx1"/>
                          </a:solidFill>
                          <a:latin typeface="Georgia" pitchFamily="18" charset="0"/>
                          <a:cs typeface="Arial" pitchFamily="34" charset="0"/>
                        </a:rPr>
                        <a:t>                                            $150.00</a:t>
                      </a:r>
                      <a:endParaRPr lang="en-US" sz="1050" b="1" dirty="0">
                        <a:solidFill>
                          <a:schemeClr val="tx1"/>
                        </a:solidFill>
                        <a:latin typeface="Georgia" pitchFamily="18" charset="0"/>
                        <a:cs typeface="Arial" pitchFamily="34" charset="0"/>
                      </a:endParaRPr>
                    </a:p>
                  </a:txBody>
                  <a:tcPr marT="45686" marB="45686"/>
                </a:tc>
              </a:tr>
              <a:tr h="3389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1" baseline="0" dirty="0" smtClean="0">
                          <a:solidFill>
                            <a:schemeClr val="tx1"/>
                          </a:solidFill>
                          <a:latin typeface="Georgia" pitchFamily="18" charset="0"/>
                          <a:cs typeface="Arial" pitchFamily="34" charset="0"/>
                        </a:rPr>
                        <a:t>Spandex Fabric</a:t>
                      </a:r>
                    </a:p>
                  </a:txBody>
                  <a:tcPr marT="45686" marB="4568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1" dirty="0" smtClean="0">
                          <a:solidFill>
                            <a:schemeClr val="tx1"/>
                          </a:solidFill>
                          <a:latin typeface="Georgia" pitchFamily="18" charset="0"/>
                          <a:cs typeface="Arial" pitchFamily="34" charset="0"/>
                        </a:rPr>
                        <a:t>Ali</a:t>
                      </a:r>
                      <a:r>
                        <a:rPr lang="en-US" sz="1050" b="1" baseline="0" dirty="0" smtClean="0">
                          <a:solidFill>
                            <a:schemeClr val="tx1"/>
                          </a:solidFill>
                          <a:latin typeface="Georgia" pitchFamily="18" charset="0"/>
                          <a:cs typeface="Arial" pitchFamily="34" charset="0"/>
                        </a:rPr>
                        <a:t> Express</a:t>
                      </a:r>
                      <a:endParaRPr lang="en-US" sz="1050" b="1" dirty="0" smtClean="0">
                        <a:solidFill>
                          <a:schemeClr val="tx1"/>
                        </a:solidFill>
                        <a:latin typeface="Georgia" pitchFamily="18" charset="0"/>
                        <a:cs typeface="Arial" pitchFamily="34" charset="0"/>
                      </a:endParaRPr>
                    </a:p>
                  </a:txBody>
                  <a:tcPr marT="45686" marB="45686"/>
                </a:tc>
                <a:tc>
                  <a:txBody>
                    <a:bodyPr/>
                    <a:lstStyle/>
                    <a:p>
                      <a:pPr algn="r">
                        <a:tabLst>
                          <a:tab pos="1147763" algn="r"/>
                        </a:tabLst>
                      </a:pPr>
                      <a:r>
                        <a:rPr lang="en-US" sz="1050" b="1" dirty="0" smtClean="0">
                          <a:solidFill>
                            <a:schemeClr val="tx1"/>
                          </a:solidFill>
                          <a:latin typeface="Georgia" pitchFamily="18" charset="0"/>
                          <a:cs typeface="Arial" pitchFamily="34" charset="0"/>
                        </a:rPr>
                        <a:t>                     $6.00</a:t>
                      </a:r>
                      <a:endParaRPr lang="en-US" sz="1050" b="1" dirty="0">
                        <a:solidFill>
                          <a:schemeClr val="tx1"/>
                        </a:solidFill>
                        <a:latin typeface="Georgia" pitchFamily="18" charset="0"/>
                        <a:cs typeface="Arial" pitchFamily="34" charset="0"/>
                      </a:endParaRPr>
                    </a:p>
                  </a:txBody>
                  <a:tcPr marT="45686" marB="45686"/>
                </a:tc>
              </a:tr>
              <a:tr h="3389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1" baseline="0" dirty="0" smtClean="0">
                          <a:solidFill>
                            <a:schemeClr val="tx1"/>
                          </a:solidFill>
                          <a:latin typeface="Georgia" pitchFamily="18" charset="0"/>
                          <a:cs typeface="Arial" pitchFamily="34" charset="0"/>
                        </a:rPr>
                        <a:t>Shipping/Packaging Boxes</a:t>
                      </a:r>
                    </a:p>
                  </a:txBody>
                  <a:tcPr marT="45686" marB="4568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1" dirty="0" smtClean="0">
                          <a:solidFill>
                            <a:schemeClr val="tx1"/>
                          </a:solidFill>
                          <a:latin typeface="Georgia" pitchFamily="18" charset="0"/>
                          <a:cs typeface="Arial" pitchFamily="34" charset="0"/>
                        </a:rPr>
                        <a:t>Amazon.com</a:t>
                      </a:r>
                    </a:p>
                  </a:txBody>
                  <a:tcPr marT="45686" marB="45686"/>
                </a:tc>
                <a:tc>
                  <a:txBody>
                    <a:bodyPr/>
                    <a:lstStyle/>
                    <a:p>
                      <a:pPr algn="r">
                        <a:tabLst>
                          <a:tab pos="1147763" algn="r"/>
                        </a:tabLst>
                      </a:pPr>
                      <a:r>
                        <a:rPr lang="en-US" sz="1050" b="1" dirty="0" smtClean="0">
                          <a:solidFill>
                            <a:schemeClr val="tx1"/>
                          </a:solidFill>
                          <a:latin typeface="Georgia" pitchFamily="18" charset="0"/>
                          <a:cs typeface="Arial" pitchFamily="34" charset="0"/>
                        </a:rPr>
                        <a:t>                     $22.92</a:t>
                      </a:r>
                      <a:endParaRPr lang="en-US" sz="1050" b="1" dirty="0">
                        <a:solidFill>
                          <a:schemeClr val="tx1"/>
                        </a:solidFill>
                        <a:latin typeface="Georgia" pitchFamily="18" charset="0"/>
                        <a:cs typeface="Arial" pitchFamily="34" charset="0"/>
                      </a:endParaRPr>
                    </a:p>
                  </a:txBody>
                  <a:tcPr marT="45686" marB="45686"/>
                </a:tc>
              </a:tr>
              <a:tr h="338963">
                <a:tc gridSpan="2">
                  <a:txBody>
                    <a:bodyPr/>
                    <a:lstStyle/>
                    <a:p>
                      <a:pPr algn="ctr"/>
                      <a:r>
                        <a:rPr lang="en-US" sz="1200" b="1" dirty="0" smtClean="0">
                          <a:latin typeface="Arial" pitchFamily="34" charset="0"/>
                          <a:cs typeface="Arial" pitchFamily="34" charset="0"/>
                        </a:rPr>
                        <a:t>Total Start-Up Expenditures</a:t>
                      </a:r>
                      <a:endParaRPr lang="en-US" sz="1200" b="1" dirty="0">
                        <a:latin typeface="Arial" pitchFamily="34" charset="0"/>
                        <a:cs typeface="Arial" pitchFamily="34" charset="0"/>
                      </a:endParaRPr>
                    </a:p>
                  </a:txBody>
                  <a:tcPr marT="45686" marB="45686"/>
                </a:tc>
                <a:tc hMerge="1">
                  <a:txBody>
                    <a:bodyPr/>
                    <a:lstStyle/>
                    <a:p>
                      <a:endParaRPr lang="en-US" sz="1400" b="1" dirty="0">
                        <a:latin typeface="Myriad Web Pro"/>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tab pos="1147763" algn="r"/>
                        </a:tabLst>
                        <a:defRPr/>
                      </a:pPr>
                      <a:r>
                        <a:rPr lang="en-US" sz="1200" b="1" dirty="0" smtClean="0">
                          <a:solidFill>
                            <a:schemeClr val="bg2">
                              <a:lumMod val="50000"/>
                            </a:schemeClr>
                          </a:solidFill>
                          <a:latin typeface="Georgia" pitchFamily="18" charset="0"/>
                          <a:cs typeface="Arial" pitchFamily="34" charset="0"/>
                        </a:rPr>
                        <a:t>	     </a:t>
                      </a:r>
                      <a:r>
                        <a:rPr lang="en-US" sz="1200" b="1" dirty="0" smtClean="0">
                          <a:solidFill>
                            <a:schemeClr val="tx1"/>
                          </a:solidFill>
                          <a:latin typeface="Georgia" pitchFamily="18" charset="0"/>
                          <a:cs typeface="Arial" pitchFamily="34" charset="0"/>
                        </a:rPr>
                        <a:t>$1,284.00</a:t>
                      </a:r>
                    </a:p>
                  </a:txBody>
                  <a:tcPr marT="45686" marB="45686"/>
                </a:tc>
              </a:tr>
            </a:tbl>
          </a:graphicData>
        </a:graphic>
      </p:graphicFrame>
      <p:graphicFrame>
        <p:nvGraphicFramePr>
          <p:cNvPr id="3" name="Table 2"/>
          <p:cNvGraphicFramePr>
            <a:graphicFrameLocks noGrp="1"/>
          </p:cNvGraphicFramePr>
          <p:nvPr/>
        </p:nvGraphicFramePr>
        <p:xfrm>
          <a:off x="1524000" y="5029200"/>
          <a:ext cx="6172200" cy="741888"/>
        </p:xfrm>
        <a:graphic>
          <a:graphicData uri="http://schemas.openxmlformats.org/drawingml/2006/table">
            <a:tbl>
              <a:tblPr firstRow="1" bandRow="1">
                <a:tableStyleId>{5C22544A-7EE6-4342-B048-85BDC9FD1C3A}</a:tableStyleId>
              </a:tblPr>
              <a:tblGrid>
                <a:gridCol w="4114800"/>
                <a:gridCol w="2057400"/>
              </a:tblGrid>
              <a:tr h="370944">
                <a:tc>
                  <a:txBody>
                    <a:bodyPr/>
                    <a:lstStyle/>
                    <a:p>
                      <a:r>
                        <a:rPr lang="en-US" sz="1050" b="1" dirty="0" smtClean="0">
                          <a:solidFill>
                            <a:schemeClr val="tx1"/>
                          </a:solidFill>
                          <a:latin typeface="Arial" pitchFamily="34" charset="0"/>
                          <a:cs typeface="Arial" pitchFamily="34" charset="0"/>
                        </a:rPr>
                        <a:t>Emergency</a:t>
                      </a:r>
                      <a:r>
                        <a:rPr lang="en-US" sz="1050" b="1" baseline="0" dirty="0" smtClean="0">
                          <a:solidFill>
                            <a:schemeClr val="tx1"/>
                          </a:solidFill>
                          <a:latin typeface="Arial" pitchFamily="34" charset="0"/>
                          <a:cs typeface="Arial" pitchFamily="34" charset="0"/>
                        </a:rPr>
                        <a:t> Fund</a:t>
                      </a:r>
                      <a:endParaRPr lang="en-US" sz="1050" b="1" dirty="0">
                        <a:solidFill>
                          <a:schemeClr val="tx1"/>
                        </a:solidFill>
                        <a:latin typeface="Arial" pitchFamily="34" charset="0"/>
                        <a:cs typeface="Arial" pitchFamily="34" charset="0"/>
                      </a:endParaRPr>
                    </a:p>
                  </a:txBody>
                  <a:tcPr marT="45733" marB="45733"/>
                </a:tc>
                <a:tc>
                  <a:txBody>
                    <a:bodyPr/>
                    <a:lstStyle/>
                    <a:p>
                      <a:pPr algn="r"/>
                      <a:r>
                        <a:rPr lang="en-US" sz="1050" b="1" dirty="0" smtClean="0">
                          <a:solidFill>
                            <a:schemeClr val="tx1"/>
                          </a:solidFill>
                          <a:latin typeface="Georgia" pitchFamily="18" charset="0"/>
                          <a:cs typeface="Arial" pitchFamily="34" charset="0"/>
                        </a:rPr>
                        <a:t>$642.00</a:t>
                      </a:r>
                      <a:endParaRPr lang="en-US" sz="1050" b="1" dirty="0">
                        <a:solidFill>
                          <a:schemeClr val="tx1"/>
                        </a:solidFill>
                        <a:latin typeface="Georgia" pitchFamily="18" charset="0"/>
                        <a:cs typeface="Arial" pitchFamily="34" charset="0"/>
                      </a:endParaRPr>
                    </a:p>
                  </a:txBody>
                  <a:tcPr marT="45733" marB="45733"/>
                </a:tc>
              </a:tr>
              <a:tr h="370944">
                <a:tc>
                  <a:txBody>
                    <a:bodyPr/>
                    <a:lstStyle/>
                    <a:p>
                      <a:r>
                        <a:rPr lang="en-US" sz="1050" b="1" dirty="0" smtClean="0">
                          <a:latin typeface="Arial" pitchFamily="34" charset="0"/>
                          <a:cs typeface="Arial" pitchFamily="34" charset="0"/>
                        </a:rPr>
                        <a:t>Reserve for Fixed Expenses</a:t>
                      </a:r>
                      <a:endParaRPr lang="en-US" sz="1050" b="1" dirty="0">
                        <a:solidFill>
                          <a:srgbClr val="FF0000"/>
                        </a:solidFill>
                        <a:latin typeface="Arial" pitchFamily="34" charset="0"/>
                        <a:cs typeface="Arial" pitchFamily="34" charset="0"/>
                      </a:endParaRPr>
                    </a:p>
                  </a:txBody>
                  <a:tcPr marT="45733" marB="45733"/>
                </a:tc>
                <a:tc>
                  <a:txBody>
                    <a:bodyPr/>
                    <a:lstStyle/>
                    <a:p>
                      <a:pPr algn="r"/>
                      <a:r>
                        <a:rPr lang="en-US" sz="1050" b="1" dirty="0" smtClean="0">
                          <a:solidFill>
                            <a:schemeClr val="tx1"/>
                          </a:solidFill>
                          <a:latin typeface="Georgia" pitchFamily="18" charset="0"/>
                          <a:cs typeface="Arial" pitchFamily="34" charset="0"/>
                        </a:rPr>
                        <a:t>$1,324.50</a:t>
                      </a:r>
                      <a:endParaRPr lang="en-US" sz="1050" b="1" dirty="0">
                        <a:solidFill>
                          <a:schemeClr val="bg2">
                            <a:lumMod val="50000"/>
                          </a:schemeClr>
                        </a:solidFill>
                        <a:latin typeface="Georgia" pitchFamily="18" charset="0"/>
                        <a:cs typeface="Arial" pitchFamily="34" charset="0"/>
                      </a:endParaRPr>
                    </a:p>
                  </a:txBody>
                  <a:tcPr marT="45733" marB="45733"/>
                </a:tc>
              </a:tr>
            </a:tbl>
          </a:graphicData>
        </a:graphic>
      </p:graphicFrame>
      <p:sp>
        <p:nvSpPr>
          <p:cNvPr id="13" name="Text Box 274"/>
          <p:cNvSpPr txBox="1">
            <a:spLocks noChangeArrowheads="1"/>
          </p:cNvSpPr>
          <p:nvPr/>
        </p:nvSpPr>
        <p:spPr bwMode="auto">
          <a:xfrm>
            <a:off x="5715000" y="5791200"/>
            <a:ext cx="1981200" cy="369887"/>
          </a:xfrm>
          <a:prstGeom prst="rect">
            <a:avLst/>
          </a:prstGeom>
          <a:ln w="76200">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r">
              <a:spcBef>
                <a:spcPct val="50000"/>
              </a:spcBef>
              <a:defRPr/>
            </a:pPr>
            <a:r>
              <a:rPr lang="en-US" b="1" dirty="0" smtClean="0">
                <a:solidFill>
                  <a:schemeClr val="tx1"/>
                </a:solidFill>
                <a:latin typeface="Georgia" pitchFamily="18" charset="0"/>
                <a:ea typeface="Microsoft YaHei" pitchFamily="34" charset="-122"/>
                <a:cs typeface="Arial" pitchFamily="34" charset="0"/>
              </a:rPr>
              <a:t>$3,250.50</a:t>
            </a:r>
            <a:endParaRPr lang="en-US" b="1" dirty="0">
              <a:solidFill>
                <a:schemeClr val="tx1"/>
              </a:solidFill>
              <a:latin typeface="Georgia" pitchFamily="18" charset="0"/>
              <a:ea typeface="Microsoft YaHei" pitchFamily="34" charset="-122"/>
              <a:cs typeface="Arial" pitchFamily="34" charset="0"/>
            </a:endParaRPr>
          </a:p>
        </p:txBody>
      </p:sp>
      <p:sp>
        <p:nvSpPr>
          <p:cNvPr id="29748" name="TextBox 3"/>
          <p:cNvSpPr txBox="1">
            <a:spLocks noChangeArrowheads="1"/>
          </p:cNvSpPr>
          <p:nvPr/>
        </p:nvSpPr>
        <p:spPr bwMode="auto">
          <a:xfrm>
            <a:off x="1524000" y="5791200"/>
            <a:ext cx="4114800" cy="400050"/>
          </a:xfrm>
          <a:prstGeom prst="rect">
            <a:avLst/>
          </a:prstGeom>
          <a:ln w="76200"/>
          <a:extLst/>
        </p:spPr>
        <p:style>
          <a:lnRef idx="2">
            <a:schemeClr val="accent4"/>
          </a:lnRef>
          <a:fillRef idx="1">
            <a:schemeClr val="lt1"/>
          </a:fillRef>
          <a:effectRef idx="0">
            <a:schemeClr val="accent4"/>
          </a:effectRef>
          <a:fontRef idx="minor">
            <a:schemeClr val="dk1"/>
          </a:fontRef>
        </p:style>
        <p:txBody>
          <a:bodyPr wrap="square">
            <a:spAutoFit/>
          </a:bodyPr>
          <a:lstStyle>
            <a:defPPr>
              <a:defRPr lang="en-US"/>
            </a:defPPr>
            <a:lvl1pPr eaLnBrk="1" hangingPunct="1">
              <a:spcBef>
                <a:spcPts val="600"/>
              </a:spcBef>
              <a:defRPr sz="2000" b="1">
                <a:solidFill>
                  <a:schemeClr val="bg1"/>
                </a:solidFill>
                <a:latin typeface="Arial" pitchFamily="34" charset="0"/>
                <a:ea typeface="Microsoft YaHei" pitchFamily="34" charset="-122"/>
                <a:cs typeface="Arial" pitchFamily="34"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en-US" dirty="0">
                <a:solidFill>
                  <a:schemeClr val="tx1"/>
                </a:solidFill>
              </a:rPr>
              <a:t>Total Start-Up Investment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990599"/>
          <a:ext cx="8229600" cy="2193471"/>
        </p:xfrm>
        <a:graphic>
          <a:graphicData uri="http://schemas.openxmlformats.org/drawingml/2006/table">
            <a:tbl>
              <a:tblPr firstRow="1" bandRow="1">
                <a:tableStyleId>{5C22544A-7EE6-4342-B048-85BDC9FD1C3A}</a:tableStyleId>
              </a:tblPr>
              <a:tblGrid>
                <a:gridCol w="6085114"/>
                <a:gridCol w="2144486"/>
              </a:tblGrid>
              <a:tr h="549878">
                <a:tc gridSpan="2">
                  <a:txBody>
                    <a:bodyPr/>
                    <a:lstStyle/>
                    <a:p>
                      <a:pPr marL="0" algn="ctr" rtl="0" eaLnBrk="1" latinLnBrk="0" hangingPunct="1"/>
                      <a:r>
                        <a:rPr kumimoji="0" lang="en-US" sz="2000" b="1" kern="1200" dirty="0" smtClean="0">
                          <a:solidFill>
                            <a:schemeClr val="tx1"/>
                          </a:solidFill>
                          <a:latin typeface="Arial" pitchFamily="34" charset="0"/>
                          <a:ea typeface="+mn-ea"/>
                          <a:cs typeface="Arial" pitchFamily="34" charset="0"/>
                        </a:rPr>
                        <a:t>ROS: Return on Sales</a:t>
                      </a:r>
                      <a:endParaRPr kumimoji="0" lang="en-US" sz="2000" b="1" kern="1200" dirty="0">
                        <a:solidFill>
                          <a:schemeClr val="tx1"/>
                        </a:solidFill>
                        <a:latin typeface="Arial" pitchFamily="34" charset="0"/>
                        <a:ea typeface="+mn-ea"/>
                        <a:cs typeface="Arial" pitchFamily="34" charset="0"/>
                      </a:endParaRPr>
                    </a:p>
                  </a:txBody>
                  <a:tcPr anchor="ctr">
                    <a:solidFill>
                      <a:schemeClr val="accent1">
                        <a:lumMod val="75000"/>
                      </a:schemeClr>
                    </a:solidFill>
                  </a:tcPr>
                </a:tc>
                <a:tc hMerge="1">
                  <a:txBody>
                    <a:bodyPr/>
                    <a:lstStyle/>
                    <a:p>
                      <a:pPr marL="0" algn="ctr" rtl="0" eaLnBrk="1" latinLnBrk="0" hangingPunct="1"/>
                      <a:endParaRPr kumimoji="0" lang="en-US" sz="2000" b="1" kern="1200" dirty="0">
                        <a:solidFill>
                          <a:schemeClr val="lt1"/>
                        </a:solidFill>
                        <a:latin typeface="Arial" pitchFamily="34" charset="0"/>
                        <a:ea typeface="+mn-ea"/>
                        <a:cs typeface="Arial" pitchFamily="34" charset="0"/>
                      </a:endParaRPr>
                    </a:p>
                  </a:txBody>
                  <a:tcPr/>
                </a:tc>
              </a:tr>
              <a:tr h="839925">
                <a:tc gridSpan="2">
                  <a:txBody>
                    <a:bodyPr/>
                    <a:lstStyle/>
                    <a:p>
                      <a:endParaRPr lang="en-US" dirty="0"/>
                    </a:p>
                  </a:txBody>
                  <a:tcPr anchor="ctr">
                    <a:blipFill rotWithShape="1">
                      <a:blip r:embed="rId3"/>
                      <a:stretch>
                        <a:fillRect t="-65217" b="-96377"/>
                      </a:stretch>
                    </a:blipFill>
                  </a:tcPr>
                </a:tc>
                <a:tc hMerge="1">
                  <a:txBody>
                    <a:bodyPr/>
                    <a:lstStyle/>
                    <a:p>
                      <a:endParaRPr lang="en-US" dirty="0"/>
                    </a:p>
                  </a:txBody>
                  <a:tcPr/>
                </a:tc>
              </a:tr>
              <a:tr h="803668">
                <a:tc>
                  <a:txBody>
                    <a:bodyPr/>
                    <a:lstStyle/>
                    <a:p>
                      <a:r>
                        <a:rPr lang="en-US" sz="1700" b="1" i="0" dirty="0" smtClean="0">
                          <a:latin typeface="Arial" pitchFamily="34" charset="0"/>
                          <a:cs typeface="Arial" pitchFamily="34" charset="0"/>
                        </a:rPr>
                        <a:t>For My Business:</a:t>
                      </a:r>
                      <a:endParaRPr lang="en-US" sz="2000" i="0" dirty="0" smtClean="0">
                        <a:latin typeface="Arial" pitchFamily="34" charset="0"/>
                        <a:cs typeface="Arial" pitchFamily="34" charset="0"/>
                      </a:endParaRPr>
                    </a:p>
                  </a:txBody>
                  <a:tcPr anchor="ctr"/>
                </a:tc>
                <a:tc>
                  <a:txBody>
                    <a:bodyPr/>
                    <a:lstStyle/>
                    <a:p>
                      <a:r>
                        <a:rPr lang="en-US" sz="1400" dirty="0" smtClean="0">
                          <a:solidFill>
                            <a:schemeClr val="tx1"/>
                          </a:solidFill>
                          <a:latin typeface="Arial" pitchFamily="34" charset="0"/>
                          <a:cs typeface="Arial" pitchFamily="34" charset="0"/>
                        </a:rPr>
                        <a:t>Dollar</a:t>
                      </a:r>
                    </a:p>
                    <a:p>
                      <a:r>
                        <a:rPr lang="en-US" sz="1400" dirty="0" smtClean="0">
                          <a:solidFill>
                            <a:schemeClr val="tx1"/>
                          </a:solidFill>
                          <a:latin typeface="Arial" pitchFamily="34" charset="0"/>
                          <a:cs typeface="Arial" pitchFamily="34" charset="0"/>
                        </a:rPr>
                        <a:t>Equivalent =</a:t>
                      </a:r>
                      <a:r>
                        <a:rPr lang="en-US" sz="1600" dirty="0" smtClean="0">
                          <a:solidFill>
                            <a:schemeClr val="tx1"/>
                          </a:solidFill>
                          <a:latin typeface="Arial" pitchFamily="34" charset="0"/>
                          <a:cs typeface="Arial" pitchFamily="34" charset="0"/>
                        </a:rPr>
                        <a:t> </a:t>
                      </a:r>
                      <a:endParaRPr lang="en-US" sz="1600" b="0" dirty="0" smtClean="0">
                        <a:solidFill>
                          <a:schemeClr val="tx1"/>
                        </a:solidFill>
                        <a:latin typeface="Arial" pitchFamily="34" charset="0"/>
                        <a:cs typeface="Arial" pitchFamily="34" charset="0"/>
                      </a:endParaRPr>
                    </a:p>
                  </a:txBody>
                  <a:tcPr anchor="ctr"/>
                </a:tc>
              </a:tr>
            </a:tbl>
          </a:graphicData>
        </a:graphic>
      </p:graphicFrame>
      <p:sp>
        <p:nvSpPr>
          <p:cNvPr id="2" name="Title 1"/>
          <p:cNvSpPr>
            <a:spLocks noGrp="1"/>
          </p:cNvSpPr>
          <p:nvPr>
            <p:ph type="title"/>
          </p:nvPr>
        </p:nvSpPr>
        <p:spPr>
          <a:xfrm>
            <a:off x="457200" y="152400"/>
            <a:ext cx="8229600" cy="762000"/>
          </a:xfrm>
        </p:spPr>
        <p:txBody>
          <a:bodyPr/>
          <a:lstStyle/>
          <a:p>
            <a:pPr>
              <a:defRPr/>
            </a:pPr>
            <a:r>
              <a:rPr>
                <a:ln>
                  <a:noFill/>
                </a:ln>
                <a:ea typeface="ＭＳ Ｐゴシック"/>
              </a:rPr>
              <a:t>ROS &amp; ROI</a:t>
            </a:r>
            <a:endParaRPr/>
          </a:p>
        </p:txBody>
      </p:sp>
      <p:graphicFrame>
        <p:nvGraphicFramePr>
          <p:cNvPr id="7" name="Content Placeholder 4"/>
          <p:cNvGraphicFramePr>
            <a:graphicFrameLocks/>
          </p:cNvGraphicFramePr>
          <p:nvPr/>
        </p:nvGraphicFramePr>
        <p:xfrm>
          <a:off x="457200" y="3429000"/>
          <a:ext cx="8229600" cy="2273484"/>
        </p:xfrm>
        <a:graphic>
          <a:graphicData uri="http://schemas.openxmlformats.org/drawingml/2006/table">
            <a:tbl>
              <a:tblPr firstRow="1" bandRow="1">
                <a:tableStyleId>{5C22544A-7EE6-4342-B048-85BDC9FD1C3A}</a:tableStyleId>
              </a:tblPr>
              <a:tblGrid>
                <a:gridCol w="6085114"/>
                <a:gridCol w="2144486"/>
              </a:tblGrid>
              <a:tr h="564941">
                <a:tc gridSpan="2">
                  <a:txBody>
                    <a:bodyPr/>
                    <a:lstStyle/>
                    <a:p>
                      <a:pPr marL="0" algn="ctr" rtl="0" eaLnBrk="1" latinLnBrk="0" hangingPunct="1"/>
                      <a:r>
                        <a:rPr kumimoji="0" lang="en-US" sz="2000" b="1" kern="1200" dirty="0" smtClean="0">
                          <a:solidFill>
                            <a:schemeClr val="tx1"/>
                          </a:solidFill>
                          <a:latin typeface="Arial" pitchFamily="34" charset="0"/>
                          <a:ea typeface="+mn-ea"/>
                          <a:cs typeface="Arial" pitchFamily="34" charset="0"/>
                        </a:rPr>
                        <a:t>ROI: Return on Investment</a:t>
                      </a:r>
                      <a:endParaRPr kumimoji="0" lang="en-US" sz="2000" b="1" kern="1200" dirty="0">
                        <a:solidFill>
                          <a:schemeClr val="tx1"/>
                        </a:solidFill>
                        <a:latin typeface="Arial" pitchFamily="34" charset="0"/>
                        <a:ea typeface="+mn-ea"/>
                        <a:cs typeface="Arial" pitchFamily="34" charset="0"/>
                      </a:endParaRPr>
                    </a:p>
                  </a:txBody>
                  <a:tcPr anchor="ctr">
                    <a:solidFill>
                      <a:schemeClr val="accent1">
                        <a:lumMod val="75000"/>
                      </a:schemeClr>
                    </a:solidFill>
                  </a:tcPr>
                </a:tc>
                <a:tc hMerge="1">
                  <a:txBody>
                    <a:bodyPr/>
                    <a:lstStyle/>
                    <a:p>
                      <a:pPr marL="0" algn="ctr" rtl="0" eaLnBrk="1" latinLnBrk="0" hangingPunct="1"/>
                      <a:endParaRPr kumimoji="0" lang="en-US" sz="2000" b="1" kern="1200" dirty="0">
                        <a:solidFill>
                          <a:schemeClr val="lt1"/>
                        </a:solidFill>
                        <a:latin typeface="Arial" pitchFamily="34" charset="0"/>
                        <a:ea typeface="+mn-ea"/>
                        <a:cs typeface="Arial" pitchFamily="34" charset="0"/>
                      </a:endParaRPr>
                    </a:p>
                  </a:txBody>
                  <a:tcPr/>
                </a:tc>
              </a:tr>
              <a:tr h="882859">
                <a:tc gridSpan="2">
                  <a:txBody>
                    <a:bodyPr/>
                    <a:lstStyle/>
                    <a:p>
                      <a:endParaRPr lang="en-US" dirty="0"/>
                    </a:p>
                  </a:txBody>
                  <a:tcPr anchor="ctr">
                    <a:blipFill rotWithShape="1">
                      <a:blip r:embed="rId4"/>
                      <a:stretch>
                        <a:fillRect t="-64138" b="-93793"/>
                      </a:stretch>
                    </a:blipFill>
                  </a:tcPr>
                </a:tc>
                <a:tc hMerge="1">
                  <a:txBody>
                    <a:bodyPr/>
                    <a:lstStyle/>
                    <a:p>
                      <a:endParaRPr lang="en-US" dirty="0"/>
                    </a:p>
                  </a:txBody>
                  <a:tcPr/>
                </a:tc>
              </a:tr>
              <a:tr h="825684">
                <a:tc>
                  <a:txBody>
                    <a:bodyPr/>
                    <a:lstStyle/>
                    <a:p>
                      <a:pPr marL="0" algn="l" rtl="0" eaLnBrk="1" latinLnBrk="0" hangingPunct="1"/>
                      <a:r>
                        <a:rPr lang="en-US" sz="1700" b="1" dirty="0" smtClean="0">
                          <a:latin typeface="Arial" pitchFamily="34" charset="0"/>
                          <a:cs typeface="Arial" pitchFamily="34" charset="0"/>
                        </a:rPr>
                        <a:t>For My Business:</a:t>
                      </a:r>
                      <a:endParaRPr kumimoji="0" lang="en-US" sz="1800" i="0" kern="1200" dirty="0" smtClean="0">
                        <a:solidFill>
                          <a:srgbClr val="FF0000"/>
                        </a:solidFill>
                        <a:latin typeface="Cambria Math"/>
                        <a:ea typeface="+mn-ea"/>
                        <a:cs typeface="Arial" pitchFamily="34" charset="0"/>
                      </a:endParaRPr>
                    </a:p>
                  </a:txBody>
                  <a:tcPr anchor="ctr">
                    <a:solidFill>
                      <a:srgbClr val="E9EDF4"/>
                    </a:solidFill>
                  </a:tcPr>
                </a:tc>
                <a:tc>
                  <a:txBody>
                    <a:bodyPr/>
                    <a:lstStyle/>
                    <a:p>
                      <a:r>
                        <a:rPr lang="en-US" sz="1400" dirty="0" smtClean="0">
                          <a:solidFill>
                            <a:schemeClr val="tx1"/>
                          </a:solidFill>
                          <a:latin typeface="Arial" pitchFamily="34" charset="0"/>
                          <a:cs typeface="Arial" pitchFamily="34" charset="0"/>
                        </a:rPr>
                        <a:t>Dollar</a:t>
                      </a:r>
                    </a:p>
                    <a:p>
                      <a:r>
                        <a:rPr lang="en-US" sz="1400" dirty="0" smtClean="0">
                          <a:solidFill>
                            <a:schemeClr val="tx1"/>
                          </a:solidFill>
                          <a:latin typeface="Arial" pitchFamily="34" charset="0"/>
                          <a:cs typeface="Arial" pitchFamily="34" charset="0"/>
                        </a:rPr>
                        <a:t>Equivalent =</a:t>
                      </a:r>
                    </a:p>
                  </a:txBody>
                  <a:tcPr anchor="ctr">
                    <a:solidFill>
                      <a:srgbClr val="E9EDF4"/>
                    </a:solidFill>
                  </a:tcPr>
                </a:tc>
              </a:tr>
            </a:tbl>
          </a:graphicData>
        </a:graphic>
      </p:graphicFrame>
      <p:pic>
        <p:nvPicPr>
          <p:cNvPr id="29701" name="Picture 13" descr="NFTE_SmallTagLock_PantoneC.eps"/>
          <p:cNvPicPr>
            <a:picLocks noChangeAspect="1"/>
          </p:cNvPicPr>
          <p:nvPr/>
        </p:nvPicPr>
        <p:blipFill>
          <a:blip r:embed="rId5" cstate="print"/>
          <a:srcRect/>
          <a:stretch>
            <a:fillRect/>
          </a:stretch>
        </p:blipFill>
        <p:spPr bwMode="auto">
          <a:xfrm>
            <a:off x="33338" y="6019800"/>
            <a:ext cx="1609725" cy="804863"/>
          </a:xfrm>
          <a:prstGeom prst="rect">
            <a:avLst/>
          </a:prstGeom>
          <a:noFill/>
          <a:ln w="9525">
            <a:noFill/>
            <a:miter lim="800000"/>
            <a:headEnd/>
            <a:tailEnd/>
          </a:ln>
        </p:spPr>
      </p:pic>
      <p:sp>
        <p:nvSpPr>
          <p:cNvPr id="29702" name="TextBox 2"/>
          <p:cNvSpPr txBox="1">
            <a:spLocks noChangeArrowheads="1"/>
          </p:cNvSpPr>
          <p:nvPr/>
        </p:nvSpPr>
        <p:spPr bwMode="auto">
          <a:xfrm>
            <a:off x="2590800" y="2454275"/>
            <a:ext cx="2057400" cy="522288"/>
          </a:xfrm>
          <a:prstGeom prst="rect">
            <a:avLst/>
          </a:prstGeom>
          <a:noFill/>
          <a:ln w="9525">
            <a:noFill/>
            <a:miter lim="800000"/>
            <a:headEnd/>
            <a:tailEnd/>
          </a:ln>
        </p:spPr>
        <p:txBody>
          <a:bodyPr>
            <a:spAutoFit/>
          </a:bodyPr>
          <a:lstStyle/>
          <a:p>
            <a:r>
              <a:rPr lang="en-US" sz="1400" dirty="0" smtClean="0">
                <a:latin typeface="Georgia" pitchFamily="18" charset="0"/>
              </a:rPr>
              <a:t>$8767.06</a:t>
            </a:r>
            <a:endParaRPr lang="en-US" sz="1400" dirty="0">
              <a:latin typeface="Georgia" pitchFamily="18" charset="0"/>
            </a:endParaRPr>
          </a:p>
          <a:p>
            <a:r>
              <a:rPr lang="en-US" sz="1400" dirty="0" smtClean="0">
                <a:latin typeface="Georgia" pitchFamily="18" charset="0"/>
              </a:rPr>
              <a:t>$15,612.19</a:t>
            </a:r>
            <a:r>
              <a:rPr lang="en-US" sz="1400" dirty="0">
                <a:solidFill>
                  <a:srgbClr val="FF0000"/>
                </a:solidFill>
                <a:latin typeface="Georgia" pitchFamily="18" charset="0"/>
              </a:rPr>
              <a:t>	</a:t>
            </a:r>
          </a:p>
        </p:txBody>
      </p:sp>
      <p:cxnSp>
        <p:nvCxnSpPr>
          <p:cNvPr id="6" name="Straight Connector 5"/>
          <p:cNvCxnSpPr>
            <a:stCxn id="29702" idx="1"/>
          </p:cNvCxnSpPr>
          <p:nvPr/>
        </p:nvCxnSpPr>
        <p:spPr>
          <a:xfrm>
            <a:off x="2590800" y="2714625"/>
            <a:ext cx="1676400" cy="0"/>
          </a:xfrm>
          <a:prstGeom prst="line">
            <a:avLst/>
          </a:prstGeom>
          <a:ln/>
        </p:spPr>
        <p:style>
          <a:lnRef idx="1">
            <a:schemeClr val="dk1"/>
          </a:lnRef>
          <a:fillRef idx="0">
            <a:schemeClr val="dk1"/>
          </a:fillRef>
          <a:effectRef idx="0">
            <a:schemeClr val="dk1"/>
          </a:effectRef>
          <a:fontRef idx="minor">
            <a:schemeClr val="tx1"/>
          </a:fontRef>
        </p:style>
      </p:cxnSp>
      <p:sp>
        <p:nvSpPr>
          <p:cNvPr id="29704" name="TextBox 11"/>
          <p:cNvSpPr txBox="1">
            <a:spLocks noChangeArrowheads="1"/>
          </p:cNvSpPr>
          <p:nvPr/>
        </p:nvSpPr>
        <p:spPr bwMode="auto">
          <a:xfrm>
            <a:off x="4343400" y="2574925"/>
            <a:ext cx="1828800" cy="307975"/>
          </a:xfrm>
          <a:prstGeom prst="rect">
            <a:avLst/>
          </a:prstGeom>
          <a:noFill/>
          <a:ln w="9525">
            <a:noFill/>
            <a:miter lim="800000"/>
            <a:headEnd/>
            <a:tailEnd/>
          </a:ln>
        </p:spPr>
        <p:txBody>
          <a:bodyPr>
            <a:spAutoFit/>
          </a:bodyPr>
          <a:lstStyle/>
          <a:p>
            <a:r>
              <a:rPr lang="en-US" sz="1400" dirty="0"/>
              <a:t>X</a:t>
            </a:r>
            <a:r>
              <a:rPr lang="en-US" sz="1400" dirty="0">
                <a:latin typeface="Georgia" pitchFamily="18" charset="0"/>
              </a:rPr>
              <a:t> 100 </a:t>
            </a:r>
            <a:r>
              <a:rPr lang="en-US" sz="1400" dirty="0" smtClean="0">
                <a:latin typeface="Georgia" pitchFamily="18" charset="0"/>
              </a:rPr>
              <a:t>= </a:t>
            </a:r>
            <a:r>
              <a:rPr lang="en-US" sz="1400" b="1" dirty="0" smtClean="0">
                <a:latin typeface="Georgia" pitchFamily="18" charset="0"/>
              </a:rPr>
              <a:t>56%</a:t>
            </a:r>
            <a:endParaRPr lang="en-US" sz="1400" b="1" dirty="0">
              <a:latin typeface="Georgia" pitchFamily="18" charset="0"/>
            </a:endParaRPr>
          </a:p>
        </p:txBody>
      </p:sp>
      <p:sp>
        <p:nvSpPr>
          <p:cNvPr id="29705" name="TextBox 18"/>
          <p:cNvSpPr txBox="1">
            <a:spLocks noChangeArrowheads="1"/>
          </p:cNvSpPr>
          <p:nvPr/>
        </p:nvSpPr>
        <p:spPr bwMode="auto">
          <a:xfrm>
            <a:off x="2438400" y="4953000"/>
            <a:ext cx="2286000" cy="738664"/>
          </a:xfrm>
          <a:prstGeom prst="rect">
            <a:avLst/>
          </a:prstGeom>
          <a:noFill/>
          <a:ln w="9525">
            <a:noFill/>
            <a:miter lim="800000"/>
            <a:headEnd/>
            <a:tailEnd/>
          </a:ln>
        </p:spPr>
        <p:txBody>
          <a:bodyPr>
            <a:spAutoFit/>
          </a:bodyPr>
          <a:lstStyle/>
          <a:p>
            <a:pPr>
              <a:tabLst>
                <a:tab pos="112713" algn="l"/>
              </a:tabLst>
            </a:pPr>
            <a:r>
              <a:rPr lang="en-US" sz="1400" dirty="0" smtClean="0">
                <a:latin typeface="Georgia" pitchFamily="18" charset="0"/>
              </a:rPr>
              <a:t>$8,767.06</a:t>
            </a:r>
            <a:endParaRPr lang="en-US" sz="1400" dirty="0">
              <a:latin typeface="Georgia" pitchFamily="18" charset="0"/>
            </a:endParaRPr>
          </a:p>
          <a:p>
            <a:pPr>
              <a:tabLst>
                <a:tab pos="112713" algn="l"/>
              </a:tabLst>
            </a:pPr>
            <a:r>
              <a:rPr lang="en-US" sz="1400" dirty="0" smtClean="0">
                <a:latin typeface="Georgia" pitchFamily="18" charset="0"/>
                <a:ea typeface="Microsoft YaHei" pitchFamily="34" charset="-122"/>
              </a:rPr>
              <a:t>$3,250.50</a:t>
            </a:r>
          </a:p>
          <a:p>
            <a:pPr>
              <a:tabLst>
                <a:tab pos="112713" algn="l"/>
              </a:tabLst>
            </a:pPr>
            <a:r>
              <a:rPr lang="en-US" sz="1400" dirty="0">
                <a:solidFill>
                  <a:srgbClr val="FF0000"/>
                </a:solidFill>
                <a:latin typeface="Georgia" pitchFamily="18" charset="0"/>
              </a:rPr>
              <a:t>	</a:t>
            </a:r>
          </a:p>
        </p:txBody>
      </p:sp>
      <p:sp>
        <p:nvSpPr>
          <p:cNvPr id="29706" name="TextBox 19"/>
          <p:cNvSpPr txBox="1">
            <a:spLocks noChangeArrowheads="1"/>
          </p:cNvSpPr>
          <p:nvPr/>
        </p:nvSpPr>
        <p:spPr bwMode="auto">
          <a:xfrm>
            <a:off x="4454525" y="5060950"/>
            <a:ext cx="1828800" cy="307975"/>
          </a:xfrm>
          <a:prstGeom prst="rect">
            <a:avLst/>
          </a:prstGeom>
          <a:noFill/>
          <a:ln w="9525">
            <a:noFill/>
            <a:miter lim="800000"/>
            <a:headEnd/>
            <a:tailEnd/>
          </a:ln>
        </p:spPr>
        <p:txBody>
          <a:bodyPr>
            <a:spAutoFit/>
          </a:bodyPr>
          <a:lstStyle/>
          <a:p>
            <a:r>
              <a:rPr lang="en-US" sz="1400" dirty="0"/>
              <a:t>X</a:t>
            </a:r>
            <a:r>
              <a:rPr lang="en-US" sz="1400" dirty="0">
                <a:latin typeface="Georgia" pitchFamily="18" charset="0"/>
              </a:rPr>
              <a:t> 100 </a:t>
            </a:r>
            <a:r>
              <a:rPr lang="en-US" sz="1400" dirty="0" smtClean="0">
                <a:latin typeface="Georgia" pitchFamily="18" charset="0"/>
              </a:rPr>
              <a:t>=</a:t>
            </a:r>
            <a:r>
              <a:rPr lang="en-US" sz="1400" b="1" dirty="0" smtClean="0">
                <a:latin typeface="Georgia" pitchFamily="18" charset="0"/>
              </a:rPr>
              <a:t>270%</a:t>
            </a:r>
            <a:endParaRPr lang="en-US" sz="1400" b="1" dirty="0">
              <a:latin typeface="Georgia" pitchFamily="18" charset="0"/>
            </a:endParaRPr>
          </a:p>
        </p:txBody>
      </p:sp>
      <p:cxnSp>
        <p:nvCxnSpPr>
          <p:cNvPr id="21" name="Straight Connector 20"/>
          <p:cNvCxnSpPr/>
          <p:nvPr/>
        </p:nvCxnSpPr>
        <p:spPr>
          <a:xfrm>
            <a:off x="2514600" y="5214938"/>
            <a:ext cx="1828800" cy="0"/>
          </a:xfrm>
          <a:prstGeom prst="line">
            <a:avLst/>
          </a:prstGeom>
          <a:ln/>
        </p:spPr>
        <p:style>
          <a:lnRef idx="1">
            <a:schemeClr val="dk1"/>
          </a:lnRef>
          <a:fillRef idx="0">
            <a:schemeClr val="dk1"/>
          </a:fillRef>
          <a:effectRef idx="0">
            <a:schemeClr val="dk1"/>
          </a:effectRef>
          <a:fontRef idx="minor">
            <a:schemeClr val="tx1"/>
          </a:fontRef>
        </p:style>
      </p:cxnSp>
      <p:sp>
        <p:nvSpPr>
          <p:cNvPr id="4" name="TextBox 3"/>
          <p:cNvSpPr txBox="1"/>
          <p:nvPr/>
        </p:nvSpPr>
        <p:spPr>
          <a:xfrm>
            <a:off x="7696200" y="2693988"/>
            <a:ext cx="914400" cy="307975"/>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1400" b="1" dirty="0" smtClean="0">
                <a:solidFill>
                  <a:schemeClr val="tx1"/>
                </a:solidFill>
                <a:latin typeface="Georgia" pitchFamily="18" charset="0"/>
              </a:rPr>
              <a:t>$0.56</a:t>
            </a:r>
            <a:endParaRPr lang="en-US" sz="1400" b="1" dirty="0">
              <a:solidFill>
                <a:schemeClr val="tx1"/>
              </a:solidFill>
              <a:latin typeface="Georgia" pitchFamily="18" charset="0"/>
            </a:endParaRPr>
          </a:p>
        </p:txBody>
      </p:sp>
      <p:sp>
        <p:nvSpPr>
          <p:cNvPr id="13" name="TextBox 12"/>
          <p:cNvSpPr txBox="1"/>
          <p:nvPr/>
        </p:nvSpPr>
        <p:spPr>
          <a:xfrm>
            <a:off x="7696200" y="5214938"/>
            <a:ext cx="914400" cy="307975"/>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1400" b="1" dirty="0" smtClean="0">
                <a:solidFill>
                  <a:schemeClr val="tx1"/>
                </a:solidFill>
                <a:latin typeface="Georgia" pitchFamily="18" charset="0"/>
              </a:rPr>
              <a:t>$2.70</a:t>
            </a:r>
            <a:endParaRPr lang="en-US" sz="1400" b="1"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4343400"/>
            <a:ext cx="8229600" cy="1736725"/>
          </a:xfrm>
        </p:spPr>
        <p:txBody>
          <a:bodyPr/>
          <a:lstStyle/>
          <a:p>
            <a:pPr algn="r">
              <a:defRPr/>
            </a:pPr>
            <a:r>
              <a:rPr sz="2800" dirty="0" smtClean="0">
                <a:solidFill>
                  <a:srgbClr val="00B0F0"/>
                </a:solidFill>
                <a:latin typeface="Georgia" pitchFamily="18" charset="0"/>
              </a:rPr>
              <a:t>Samantha Figueroa </a:t>
            </a:r>
            <a:r>
              <a:rPr lang="en-US" sz="2800" dirty="0" smtClean="0">
                <a:solidFill>
                  <a:srgbClr val="00B0F0"/>
                </a:solidFill>
                <a:latin typeface="Georgia" pitchFamily="18" charset="0"/>
              </a:rPr>
              <a:t>&amp;</a:t>
            </a:r>
            <a:r>
              <a:rPr sz="2800" dirty="0" smtClean="0">
                <a:solidFill>
                  <a:srgbClr val="00B0F0"/>
                </a:solidFill>
                <a:latin typeface="Georgia" pitchFamily="18" charset="0"/>
              </a:rPr>
              <a:t> Marisa Stolting</a:t>
            </a:r>
          </a:p>
          <a:p>
            <a:pPr algn="r">
              <a:defRPr/>
            </a:pPr>
            <a:r>
              <a:rPr lang="en-US" sz="2800" dirty="0" smtClean="0">
                <a:solidFill>
                  <a:srgbClr val="00B0F0"/>
                </a:solidFill>
                <a:latin typeface="Georgia" pitchFamily="18" charset="0"/>
              </a:rPr>
              <a:t>Grade 11</a:t>
            </a:r>
            <a:endParaRPr sz="2800" dirty="0">
              <a:solidFill>
                <a:srgbClr val="00B0F0"/>
              </a:solidFill>
              <a:latin typeface="Georgia" pitchFamily="18" charset="0"/>
            </a:endParaRPr>
          </a:p>
          <a:p>
            <a:pPr algn="r">
              <a:defRPr/>
            </a:pPr>
            <a:r>
              <a:rPr sz="2800" dirty="0" smtClean="0">
                <a:solidFill>
                  <a:srgbClr val="00B0F0"/>
                </a:solidFill>
                <a:latin typeface="Georgia" pitchFamily="18" charset="0"/>
              </a:rPr>
              <a:t>Age 16</a:t>
            </a:r>
            <a:r>
              <a:rPr lang="en-US" sz="2800" dirty="0" smtClean="0">
                <a:solidFill>
                  <a:srgbClr val="00B0F0"/>
                </a:solidFill>
                <a:latin typeface="Georgia" pitchFamily="18" charset="0"/>
              </a:rPr>
              <a:t> &amp; 17</a:t>
            </a:r>
            <a:endParaRPr dirty="0">
              <a:solidFill>
                <a:srgbClr val="00B0F0"/>
              </a:solidFill>
              <a:latin typeface="Georgia" pitchFamily="18" charset="0"/>
            </a:endParaRPr>
          </a:p>
        </p:txBody>
      </p:sp>
      <p:pic>
        <p:nvPicPr>
          <p:cNvPr id="11268" name="Picture 13" descr="NFTE_SmallTagLock_PantoneC.eps"/>
          <p:cNvPicPr>
            <a:picLocks noChangeAspect="1"/>
          </p:cNvPicPr>
          <p:nvPr/>
        </p:nvPicPr>
        <p:blipFill>
          <a:blip r:embed="rId4" cstate="print"/>
          <a:srcRect/>
          <a:stretch>
            <a:fillRect/>
          </a:stretch>
        </p:blipFill>
        <p:spPr bwMode="auto">
          <a:xfrm>
            <a:off x="33338" y="6019800"/>
            <a:ext cx="1609725" cy="804863"/>
          </a:xfrm>
          <a:prstGeom prst="rect">
            <a:avLst/>
          </a:prstGeom>
          <a:noFill/>
          <a:ln w="9525">
            <a:noFill/>
            <a:miter lim="800000"/>
            <a:headEnd/>
            <a:tailEnd/>
          </a:ln>
        </p:spPr>
      </p:pic>
      <p:sp>
        <p:nvSpPr>
          <p:cNvPr id="5" name="Rectangle 4"/>
          <p:cNvSpPr/>
          <p:nvPr/>
        </p:nvSpPr>
        <p:spPr>
          <a:xfrm>
            <a:off x="0" y="1752600"/>
            <a:ext cx="5715000"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Pump It Up</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2226" name="AutoShape 2" descr="http://us.mg5.mail.yahoo.com/ya/download?fid=Inbox&amp;mid=1_31935_APzZimIAARy1TuZMpAiYdGe9Cjs&amp;pid=2&amp;tnef=&amp;YY=1323717639587&amp;file_name=4e3dc43a705d9_preview-300.jpg"/>
          <p:cNvSpPr>
            <a:spLocks noChangeAspect="1" noChangeArrowheads="1"/>
          </p:cNvSpPr>
          <p:nvPr/>
        </p:nvSpPr>
        <p:spPr bwMode="auto">
          <a:xfrm>
            <a:off x="155575" y="-1851025"/>
            <a:ext cx="1657350" cy="38671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922" name="Group 274"/>
          <p:cNvGraphicFramePr>
            <a:graphicFrameLocks noGrp="1"/>
          </p:cNvGraphicFramePr>
          <p:nvPr>
            <p:ph idx="1"/>
          </p:nvPr>
        </p:nvGraphicFramePr>
        <p:xfrm>
          <a:off x="280988" y="1905000"/>
          <a:ext cx="8504238" cy="2677474"/>
        </p:xfrm>
        <a:graphic>
          <a:graphicData uri="http://schemas.openxmlformats.org/drawingml/2006/table">
            <a:tbl>
              <a:tblPr>
                <a:tableStyleId>{3C2FFA5D-87B4-456A-9821-1D502468CF0F}</a:tableStyleId>
              </a:tblPr>
              <a:tblGrid>
                <a:gridCol w="2209800"/>
                <a:gridCol w="1471612"/>
                <a:gridCol w="1530351"/>
                <a:gridCol w="1646237"/>
                <a:gridCol w="1646238"/>
              </a:tblGrid>
              <a:tr h="395223">
                <a:tc>
                  <a:txBody>
                    <a:bodyPr/>
                    <a:lstStyle/>
                    <a:p>
                      <a:pPr marL="0" marR="0" lvl="0" indent="0" algn="ctr" defTabSz="914400" rtl="0" eaLnBrk="1" fontAlgn="base" latinLnBrk="0" hangingPunct="1">
                        <a:lnSpc>
                          <a:spcPct val="100000"/>
                        </a:lnSpc>
                        <a:spcBef>
                          <a:spcPts val="675"/>
                        </a:spcBef>
                        <a:spcAft>
                          <a:spcPct val="0"/>
                        </a:spcAft>
                        <a:buClrTx/>
                        <a:buSzTx/>
                        <a:buFontTx/>
                        <a:buNone/>
                        <a:tabLst/>
                        <a:defRPr/>
                      </a:pPr>
                      <a:r>
                        <a:rPr kumimoji="0" lang="en-US" sz="1800" u="none" strike="noStrike" cap="none" normalizeH="0" baseline="0" dirty="0" smtClean="0">
                          <a:ln>
                            <a:noFill/>
                          </a:ln>
                          <a:effectLst/>
                        </a:rPr>
                        <a:t>Source</a:t>
                      </a:r>
                      <a:endParaRPr kumimoji="0" lang="en-US" sz="1800" b="1" i="1" u="none" strike="noStrike" cap="none" normalizeH="0" baseline="0" dirty="0" smtClean="0">
                        <a:ln>
                          <a:noFill/>
                        </a:ln>
                        <a:solidFill>
                          <a:schemeClr val="tx1"/>
                        </a:solidFill>
                        <a:effectLst/>
                        <a:latin typeface="Arial" pitchFamily="34" charset="0"/>
                        <a:ea typeface="ＭＳ Ｐゴシック" pitchFamily="-112" charset="-128"/>
                        <a:cs typeface="Arial" pitchFamily="34" charset="0"/>
                      </a:endParaRPr>
                    </a:p>
                  </a:txBody>
                  <a:tcPr marT="42156" marB="42156" anchor="ctr" horzOverflow="overflow"/>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pPr>
                      <a:r>
                        <a:rPr kumimoji="0" lang="en-US" sz="1800" u="none" strike="noStrike" cap="none" normalizeH="0" baseline="0" dirty="0" smtClean="0">
                          <a:ln>
                            <a:noFill/>
                          </a:ln>
                          <a:effectLst/>
                        </a:rPr>
                        <a:t>Amount</a:t>
                      </a:r>
                      <a:endParaRPr kumimoji="0" lang="en-US" sz="1800" b="1" i="0" u="none" strike="noStrike" cap="none" normalizeH="0" baseline="0" dirty="0" smtClean="0">
                        <a:ln>
                          <a:noFill/>
                        </a:ln>
                        <a:solidFill>
                          <a:schemeClr val="tx1"/>
                        </a:solidFill>
                        <a:effectLst/>
                        <a:latin typeface="Arial" pitchFamily="34" charset="0"/>
                        <a:ea typeface="ＭＳ Ｐゴシック" pitchFamily="-112" charset="-128"/>
                        <a:cs typeface="Arial" pitchFamily="34" charset="0"/>
                      </a:endParaRPr>
                    </a:p>
                  </a:txBody>
                  <a:tcPr marT="42156" marB="42156" anchor="ctr" horzOverflow="overflow"/>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pPr>
                      <a:r>
                        <a:rPr kumimoji="0" lang="en-US" sz="1800" u="none" strike="noStrike" cap="none" normalizeH="0" baseline="0" dirty="0" smtClean="0">
                          <a:ln>
                            <a:noFill/>
                          </a:ln>
                          <a:effectLst/>
                        </a:rPr>
                        <a:t>Debt</a:t>
                      </a:r>
                      <a:endParaRPr kumimoji="0" lang="en-US" sz="1800" b="1" i="0" u="none" strike="noStrike" cap="none" normalizeH="0" baseline="0" dirty="0" smtClean="0">
                        <a:ln>
                          <a:noFill/>
                        </a:ln>
                        <a:solidFill>
                          <a:schemeClr val="tx1"/>
                        </a:solidFill>
                        <a:effectLst/>
                        <a:latin typeface="Arial" pitchFamily="34" charset="0"/>
                        <a:ea typeface="ＭＳ Ｐゴシック" pitchFamily="-112" charset="-128"/>
                        <a:cs typeface="Arial" pitchFamily="34" charset="0"/>
                      </a:endParaRPr>
                    </a:p>
                  </a:txBody>
                  <a:tcPr marT="42156" marB="42156" anchor="ctr" horzOverflow="overflow"/>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pPr>
                      <a:r>
                        <a:rPr kumimoji="0" lang="en-US" sz="1800" u="none" strike="noStrike" cap="none" normalizeH="0" baseline="0" dirty="0" smtClean="0">
                          <a:ln>
                            <a:noFill/>
                          </a:ln>
                          <a:effectLst/>
                        </a:rPr>
                        <a:t>Equity</a:t>
                      </a:r>
                      <a:endParaRPr kumimoji="0" lang="en-US" sz="1800" b="1" i="0" u="none" strike="noStrike" cap="none" normalizeH="0" baseline="0" dirty="0" smtClean="0">
                        <a:ln>
                          <a:noFill/>
                        </a:ln>
                        <a:solidFill>
                          <a:schemeClr val="tx1"/>
                        </a:solidFill>
                        <a:effectLst/>
                        <a:latin typeface="Arial" pitchFamily="34" charset="0"/>
                        <a:ea typeface="ＭＳ Ｐゴシック" pitchFamily="-112" charset="-128"/>
                        <a:cs typeface="Arial" pitchFamily="34" charset="0"/>
                      </a:endParaRPr>
                    </a:p>
                  </a:txBody>
                  <a:tcPr marT="42156" marB="42156" anchor="ctr" horzOverflow="overflow"/>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pPr>
                      <a:r>
                        <a:rPr kumimoji="0" lang="en-US" sz="1800" u="none" strike="noStrike" cap="none" normalizeH="0" baseline="0" dirty="0" smtClean="0">
                          <a:ln>
                            <a:noFill/>
                          </a:ln>
                          <a:effectLst/>
                        </a:rPr>
                        <a:t>Gift</a:t>
                      </a:r>
                      <a:endParaRPr kumimoji="0" lang="en-US" sz="1800" b="1" i="0" u="none" strike="noStrike" cap="none" normalizeH="0" baseline="0" dirty="0" smtClean="0">
                        <a:ln>
                          <a:noFill/>
                        </a:ln>
                        <a:solidFill>
                          <a:schemeClr val="tx1"/>
                        </a:solidFill>
                        <a:effectLst/>
                        <a:latin typeface="Arial" pitchFamily="34" charset="0"/>
                        <a:ea typeface="ＭＳ Ｐゴシック" pitchFamily="-112" charset="-128"/>
                        <a:cs typeface="Arial" pitchFamily="34" charset="0"/>
                      </a:endParaRPr>
                    </a:p>
                  </a:txBody>
                  <a:tcPr marT="42156" marB="42156" anchor="ctr" horzOverflow="overflow"/>
                </a:tc>
              </a:tr>
              <a:tr h="901694">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u="none" strike="noStrike" cap="none" normalizeH="0" baseline="0" dirty="0" smtClean="0">
                          <a:ln>
                            <a:noFill/>
                          </a:ln>
                          <a:effectLst/>
                        </a:rPr>
                        <a:t>Personal Savings</a:t>
                      </a:r>
                      <a:endParaRPr kumimoji="0" lang="en-US" sz="1800" b="1" i="0" u="none" strike="noStrike" cap="none" normalizeH="0" baseline="0" dirty="0" smtClean="0">
                        <a:ln>
                          <a:noFill/>
                        </a:ln>
                        <a:solidFill>
                          <a:schemeClr val="bg1">
                            <a:lumMod val="50000"/>
                          </a:schemeClr>
                        </a:solidFill>
                        <a:effectLst/>
                        <a:latin typeface="Arial" pitchFamily="34" charset="0"/>
                        <a:ea typeface="ＭＳ Ｐゴシック" pitchFamily="-112" charset="-128"/>
                        <a:cs typeface="Arial" pitchFamily="34" charset="0"/>
                      </a:endParaRPr>
                    </a:p>
                  </a:txBody>
                  <a:tcPr marT="42156" marB="42156" anchor="ctr" horzOverflow="overflow"/>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147763" algn="r"/>
                        </a:tabLst>
                      </a:pPr>
                      <a:r>
                        <a:rPr kumimoji="0" lang="en-US" sz="1800" u="none" strike="noStrike" cap="none" normalizeH="0" baseline="0" dirty="0" smtClean="0">
                          <a:ln>
                            <a:noFill/>
                          </a:ln>
                          <a:effectLst/>
                        </a:rPr>
                        <a:t>$3,250.50</a:t>
                      </a: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371600" algn="r"/>
                        </a:tabLst>
                      </a:pPr>
                      <a:endParaRPr kumimoji="0" lang="en-US" sz="1400" b="1" i="0" u="none" strike="noStrike" kern="1200"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2156" marB="42156" anchor="ctr" horzOverflow="overflow"/>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tab pos="1371600" algn="r"/>
                        </a:tabLst>
                        <a:defRPr/>
                      </a:pPr>
                      <a:r>
                        <a:rPr kumimoji="0" lang="en-US" sz="1800" u="none" strike="noStrike" kern="1200" cap="none" normalizeH="0" baseline="0" dirty="0" smtClean="0">
                          <a:ln>
                            <a:noFill/>
                          </a:ln>
                          <a:effectLst/>
                          <a:sym typeface="Wingdings"/>
                        </a:rPr>
                        <a:t></a:t>
                      </a:r>
                      <a:endParaRPr kumimoji="0" lang="en-US" sz="1800" b="1" i="0" u="none" strike="noStrike" kern="1200"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tc>
              </a:tr>
              <a:tr h="658705">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u="none" strike="noStrike" cap="none" normalizeH="0" baseline="0" dirty="0" smtClean="0">
                          <a:ln>
                            <a:noFill/>
                          </a:ln>
                          <a:effectLst/>
                        </a:rPr>
                        <a:t>Relatives/F</a:t>
                      </a:r>
                      <a:r>
                        <a:rPr kumimoji="0" lang="en-US" sz="1800" u="none" strike="noStrike" kern="1200" cap="none" normalizeH="0" baseline="0" dirty="0" smtClean="0">
                          <a:ln>
                            <a:noFill/>
                          </a:ln>
                          <a:effectLst/>
                        </a:rPr>
                        <a:t>riends</a:t>
                      </a:r>
                      <a:endParaRPr kumimoji="0" lang="en-US" sz="1800" b="1" i="0" u="none" strike="noStrike" kern="1200" cap="none" normalizeH="0" baseline="0" dirty="0" smtClean="0">
                        <a:ln>
                          <a:noFill/>
                        </a:ln>
                        <a:solidFill>
                          <a:schemeClr val="bg1">
                            <a:lumMod val="50000"/>
                          </a:schemeClr>
                        </a:solidFill>
                        <a:effectLst/>
                        <a:latin typeface="Arial" pitchFamily="34" charset="0"/>
                        <a:ea typeface="ＭＳ Ｐゴシック" pitchFamily="-112" charset="-128"/>
                        <a:cs typeface="Arial" pitchFamily="34" charset="0"/>
                      </a:endParaRPr>
                    </a:p>
                  </a:txBody>
                  <a:tcPr marT="42156" marB="42156" anchor="ctr" horzOverflow="overflow"/>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147763" algn="r"/>
                        </a:tabLst>
                      </a:pPr>
                      <a:r>
                        <a:rPr kumimoji="0" lang="en-US" sz="1800" u="none" strike="noStrike" cap="none" normalizeH="0" baseline="0" dirty="0" smtClean="0">
                          <a:ln>
                            <a:noFill/>
                          </a:ln>
                          <a:effectLst/>
                        </a:rPr>
                        <a:t>$0.00</a:t>
                      </a: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tc>
              </a:tr>
              <a:tr h="665751">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u="none" strike="noStrike" kern="1200" cap="none" normalizeH="0" baseline="0" dirty="0" smtClean="0">
                          <a:ln>
                            <a:noFill/>
                          </a:ln>
                          <a:effectLst/>
                        </a:rPr>
                        <a:t>Totals</a:t>
                      </a:r>
                      <a:endParaRPr kumimoji="0" lang="en-US" sz="1800" b="1" i="0" u="none" strike="noStrike" kern="1200" cap="none" normalizeH="0" baseline="0" dirty="0" smtClean="0">
                        <a:ln>
                          <a:noFill/>
                        </a:ln>
                        <a:solidFill>
                          <a:schemeClr val="bg1">
                            <a:lumMod val="50000"/>
                          </a:schemeClr>
                        </a:solidFill>
                        <a:effectLst/>
                        <a:latin typeface="Arial" pitchFamily="34" charset="0"/>
                        <a:ea typeface="ＭＳ Ｐゴシック" pitchFamily="-112" charset="-128"/>
                        <a:cs typeface="Arial" pitchFamily="34" charset="0"/>
                      </a:endParaRPr>
                    </a:p>
                  </a:txBody>
                  <a:tcPr marT="42156" marB="42156" anchor="ctr" horzOverflow="overflow"/>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147763" algn="r"/>
                        </a:tabLst>
                        <a:defRPr/>
                      </a:pPr>
                      <a:r>
                        <a:rPr lang="en-US" sz="1800" dirty="0" smtClean="0"/>
                        <a:t>$ 3,250.50</a:t>
                      </a:r>
                    </a:p>
                    <a:p>
                      <a:pPr marL="0" marR="0" lvl="0" indent="0" algn="l" defTabSz="914400" rtl="0" eaLnBrk="1" fontAlgn="base" latinLnBrk="0" hangingPunct="1">
                        <a:lnSpc>
                          <a:spcPct val="100000"/>
                        </a:lnSpc>
                        <a:spcBef>
                          <a:spcPts val="675"/>
                        </a:spcBef>
                        <a:spcAft>
                          <a:spcPct val="0"/>
                        </a:spcAft>
                        <a:buClrTx/>
                        <a:buSzTx/>
                        <a:buFontTx/>
                        <a:buNone/>
                        <a:tabLst>
                          <a:tab pos="1147763"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tc>
              </a:tr>
            </a:tbl>
          </a:graphicData>
        </a:graphic>
      </p:graphicFrame>
      <p:sp>
        <p:nvSpPr>
          <p:cNvPr id="30722" name="Title 1"/>
          <p:cNvSpPr>
            <a:spLocks noGrp="1"/>
          </p:cNvSpPr>
          <p:nvPr>
            <p:ph type="title"/>
          </p:nvPr>
        </p:nvSpPr>
        <p:spPr>
          <a:xfrm>
            <a:off x="457200" y="152400"/>
            <a:ext cx="8229600" cy="1066800"/>
          </a:xfrm>
        </p:spPr>
        <p:txBody>
          <a:bodyPr>
            <a:normAutofit/>
          </a:bodyPr>
          <a:lstStyle/>
          <a:p>
            <a:pPr eaLnBrk="1" hangingPunct="1"/>
            <a:r>
              <a:rPr dirty="0" smtClean="0">
                <a:ln>
                  <a:noFill/>
                </a:ln>
                <a:ea typeface="ＭＳ Ｐゴシック" pitchFamily="34" charset="-128"/>
              </a:rPr>
              <a:t>Financing Strategy</a:t>
            </a:r>
            <a:endParaRPr sz="1400" i="1" dirty="0" smtClean="0">
              <a:ln>
                <a:noFill/>
              </a:ln>
              <a:solidFill>
                <a:srgbClr val="FFC000"/>
              </a:solidFill>
              <a:latin typeface="Myriad Web Pro"/>
              <a:ea typeface="ＭＳ Ｐゴシック" pitchFamily="34" charset="-128"/>
            </a:endParaRPr>
          </a:p>
        </p:txBody>
      </p:sp>
      <p:pic>
        <p:nvPicPr>
          <p:cNvPr id="30767"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
        <p:nvSpPr>
          <p:cNvPr id="8" name="Text Box 274"/>
          <p:cNvSpPr txBox="1">
            <a:spLocks noChangeArrowheads="1"/>
          </p:cNvSpPr>
          <p:nvPr/>
        </p:nvSpPr>
        <p:spPr bwMode="auto">
          <a:xfrm>
            <a:off x="4648200" y="1349375"/>
            <a:ext cx="1600200" cy="400110"/>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spcBef>
                <a:spcPct val="50000"/>
              </a:spcBef>
              <a:defRPr/>
            </a:pPr>
            <a:r>
              <a:rPr lang="en-US" sz="2000" b="1" dirty="0" smtClean="0">
                <a:solidFill>
                  <a:schemeClr val="tx1"/>
                </a:solidFill>
                <a:latin typeface="Georgia" pitchFamily="18" charset="0"/>
                <a:ea typeface="Microsoft YaHei" pitchFamily="34" charset="-122"/>
                <a:cs typeface="Arial" pitchFamily="34" charset="0"/>
              </a:rPr>
              <a:t>$ 3,250.50</a:t>
            </a:r>
            <a:endParaRPr lang="en-US" sz="2000" b="1" dirty="0">
              <a:solidFill>
                <a:schemeClr val="tx1"/>
              </a:solidFill>
              <a:latin typeface="Georgia" pitchFamily="18" charset="0"/>
              <a:ea typeface="Microsoft YaHei" pitchFamily="34" charset="-122"/>
              <a:cs typeface="Arial" pitchFamily="34" charset="0"/>
            </a:endParaRPr>
          </a:p>
        </p:txBody>
      </p:sp>
      <p:sp>
        <p:nvSpPr>
          <p:cNvPr id="7" name="TextBox 3"/>
          <p:cNvSpPr txBox="1">
            <a:spLocks noChangeArrowheads="1"/>
          </p:cNvSpPr>
          <p:nvPr/>
        </p:nvSpPr>
        <p:spPr bwMode="auto">
          <a:xfrm>
            <a:off x="265113" y="1349375"/>
            <a:ext cx="4038600" cy="400050"/>
          </a:xfrm>
          <a:prstGeom prst="rect">
            <a:avLst/>
          </a:prstGeom>
          <a:ln w="76200"/>
          <a:extLst/>
        </p:spPr>
        <p:style>
          <a:lnRef idx="2">
            <a:schemeClr val="accent4"/>
          </a:lnRef>
          <a:fillRef idx="1">
            <a:schemeClr val="lt1"/>
          </a:fillRef>
          <a:effectRef idx="0">
            <a:schemeClr val="accent4"/>
          </a:effectRef>
          <a:fontRef idx="minor">
            <a:schemeClr val="dk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defRPr/>
            </a:pPr>
            <a:r>
              <a:rPr lang="en-US" sz="2000" b="1" dirty="0">
                <a:latin typeface="Arial" pitchFamily="34" charset="0"/>
                <a:ea typeface="Microsoft YaHei" pitchFamily="34" charset="-122"/>
                <a:cs typeface="Arial" pitchFamily="34" charset="0"/>
              </a:rPr>
              <a:t>Total Start-Up Investment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a:xfrm>
            <a:off x="457200" y="2133600"/>
            <a:ext cx="8229600" cy="4022725"/>
          </a:xfrm>
        </p:spPr>
        <p:txBody>
          <a:bodyPr/>
          <a:lstStyle/>
          <a:p>
            <a:pPr>
              <a:spcBef>
                <a:spcPts val="1200"/>
              </a:spcBef>
              <a:buSzPct val="80000"/>
              <a:buFont typeface="Wingdings 2" pitchFamily="18" charset="2"/>
              <a:buChar char=""/>
            </a:pPr>
            <a:r>
              <a:rPr lang="en-US" sz="2800" b="1" dirty="0" smtClean="0">
                <a:latin typeface="Arial" pitchFamily="34" charset="0"/>
                <a:ea typeface="ＭＳ Ｐゴシック" pitchFamily="34" charset="-128"/>
                <a:cs typeface="Arial" pitchFamily="34" charset="0"/>
              </a:rPr>
              <a:t>Philanthropy</a:t>
            </a:r>
            <a:endParaRPr sz="2800" b="1" dirty="0" smtClean="0">
              <a:latin typeface="Arial" pitchFamily="34" charset="0"/>
              <a:ea typeface="ＭＳ Ｐゴシック" pitchFamily="34" charset="-128"/>
              <a:cs typeface="Arial" pitchFamily="34" charset="0"/>
            </a:endParaRPr>
          </a:p>
          <a:p>
            <a:pPr lvl="1">
              <a:buClr>
                <a:srgbClr val="00B0F0"/>
              </a:buClr>
              <a:buFont typeface="Wingdings 2" pitchFamily="18" charset="2"/>
              <a:buChar char=""/>
            </a:pPr>
            <a:r>
              <a:rPr lang="en-US" dirty="0" smtClean="0">
                <a:ea typeface="ＭＳ Ｐゴシック" pitchFamily="34" charset="-128"/>
                <a:cs typeface="Arial" pitchFamily="34" charset="0"/>
              </a:rPr>
              <a:t>                </a:t>
            </a:r>
            <a:r>
              <a:rPr lang="en-US" sz="2000" dirty="0" smtClean="0">
                <a:ea typeface="ＭＳ Ｐゴシック" pitchFamily="34" charset="-128"/>
                <a:cs typeface="Arial" pitchFamily="34" charset="0"/>
              </a:rPr>
              <a:t>will</a:t>
            </a:r>
            <a:r>
              <a:rPr lang="en-US" dirty="0" smtClean="0">
                <a:ea typeface="ＭＳ Ｐゴシック" pitchFamily="34" charset="-128"/>
                <a:cs typeface="Arial" pitchFamily="34" charset="0"/>
              </a:rPr>
              <a:t> </a:t>
            </a:r>
            <a:r>
              <a:rPr lang="en-US" sz="2000" dirty="0" smtClean="0">
                <a:ea typeface="ＭＳ Ｐゴシック" pitchFamily="34" charset="-128"/>
                <a:cs typeface="Arial" pitchFamily="34" charset="0"/>
              </a:rPr>
              <a:t>donate 5% of our net profits to the </a:t>
            </a:r>
          </a:p>
          <a:p>
            <a:pPr lvl="1">
              <a:buClr>
                <a:srgbClr val="00B0F0"/>
              </a:buClr>
              <a:buNone/>
            </a:pPr>
            <a:r>
              <a:rPr lang="en-US" sz="2000" dirty="0" smtClean="0">
                <a:ea typeface="ＭＳ Ｐゴシック" pitchFamily="34" charset="-128"/>
                <a:cs typeface="Arial" pitchFamily="34" charset="0"/>
              </a:rPr>
              <a:t>Ronald McDonald House Charities in New Haven, CT.</a:t>
            </a:r>
          </a:p>
          <a:p>
            <a:pPr>
              <a:spcBef>
                <a:spcPts val="1200"/>
              </a:spcBef>
              <a:buSzPct val="80000"/>
              <a:buFont typeface="Wingdings 2" pitchFamily="18" charset="2"/>
              <a:buChar char=""/>
            </a:pPr>
            <a:r>
              <a:rPr lang="en-US" sz="2800" b="1" dirty="0" smtClean="0">
                <a:latin typeface="Arial" pitchFamily="34" charset="0"/>
                <a:ea typeface="ＭＳ Ｐゴシック" pitchFamily="34" charset="-128"/>
                <a:cs typeface="Arial" pitchFamily="34" charset="0"/>
              </a:rPr>
              <a:t>Business Responsibility</a:t>
            </a:r>
          </a:p>
          <a:p>
            <a:pPr lvl="1">
              <a:buClr>
                <a:srgbClr val="00B0F0"/>
              </a:buClr>
              <a:buFont typeface="Wingdings 2" pitchFamily="18" charset="2"/>
              <a:buChar char=""/>
            </a:pPr>
            <a:r>
              <a:rPr lang="en-US" sz="2000" dirty="0" smtClean="0">
                <a:ea typeface="ＭＳ Ｐゴシック" pitchFamily="34" charset="-128"/>
                <a:cs typeface="Arial" pitchFamily="34" charset="0"/>
              </a:rPr>
              <a:t>We will make our customers aware of this cause by</a:t>
            </a:r>
          </a:p>
          <a:p>
            <a:pPr lvl="1">
              <a:buClr>
                <a:srgbClr val="00B0F0"/>
              </a:buClr>
              <a:buNone/>
            </a:pPr>
            <a:r>
              <a:rPr lang="en-US" sz="2000" dirty="0" smtClean="0">
                <a:ea typeface="ＭＳ Ｐゴシック" pitchFamily="34" charset="-128"/>
                <a:cs typeface="Arial" pitchFamily="34" charset="0"/>
              </a:rPr>
              <a:t>having the logo on our website. </a:t>
            </a:r>
          </a:p>
        </p:txBody>
      </p:sp>
      <p:sp>
        <p:nvSpPr>
          <p:cNvPr id="31746" name="Title 1"/>
          <p:cNvSpPr>
            <a:spLocks noGrp="1"/>
          </p:cNvSpPr>
          <p:nvPr>
            <p:ph type="title"/>
          </p:nvPr>
        </p:nvSpPr>
        <p:spPr>
          <a:xfrm>
            <a:off x="457200" y="274638"/>
            <a:ext cx="8229600" cy="1630362"/>
          </a:xfrm>
        </p:spPr>
        <p:txBody>
          <a:bodyPr/>
          <a:lstStyle/>
          <a:p>
            <a:pPr eaLnBrk="1" hangingPunct="1"/>
            <a:r>
              <a:rPr dirty="0" smtClean="0">
                <a:ln>
                  <a:noFill/>
                </a:ln>
                <a:ea typeface="ＭＳ Ｐゴシック" pitchFamily="34" charset="-128"/>
              </a:rPr>
              <a:t>Business Responsibility</a:t>
            </a:r>
            <a:br>
              <a:rPr dirty="0" smtClean="0">
                <a:ln>
                  <a:noFill/>
                </a:ln>
                <a:ea typeface="ＭＳ Ｐゴシック" pitchFamily="34" charset="-128"/>
              </a:rPr>
            </a:br>
            <a:r>
              <a:rPr dirty="0" smtClean="0">
                <a:ln>
                  <a:noFill/>
                </a:ln>
                <a:ea typeface="ＭＳ Ｐゴシック" pitchFamily="34" charset="-128"/>
              </a:rPr>
              <a:t>&amp; Philanthropy</a:t>
            </a:r>
            <a:endParaRPr sz="1400" i="1" dirty="0" smtClean="0">
              <a:ln>
                <a:noFill/>
              </a:ln>
              <a:solidFill>
                <a:srgbClr val="008000"/>
              </a:solidFill>
              <a:latin typeface="Myriad Web Pro"/>
              <a:ea typeface="ＭＳ Ｐゴシック" pitchFamily="34" charset="-128"/>
            </a:endParaRPr>
          </a:p>
        </p:txBody>
      </p:sp>
      <p:pic>
        <p:nvPicPr>
          <p:cNvPr id="31748"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pic>
        <p:nvPicPr>
          <p:cNvPr id="82946" name="Picture 2" descr="http://t2.gstatic.com/images?q=tbn:ANd9GcQ8rLwIj8O6lj6DUmCTeFW8rh1JGI6qq4-MnoxsBiFskunIc3eH"/>
          <p:cNvPicPr>
            <a:picLocks noChangeAspect="1" noChangeArrowheads="1"/>
          </p:cNvPicPr>
          <p:nvPr/>
        </p:nvPicPr>
        <p:blipFill>
          <a:blip r:embed="rId4" cstate="print"/>
          <a:srcRect/>
          <a:stretch>
            <a:fillRect/>
          </a:stretch>
        </p:blipFill>
        <p:spPr bwMode="auto">
          <a:xfrm>
            <a:off x="7188994" y="4267199"/>
            <a:ext cx="1600200" cy="2438401"/>
          </a:xfrm>
          <a:prstGeom prst="rect">
            <a:avLst/>
          </a:prstGeom>
          <a:noFill/>
        </p:spPr>
      </p:pic>
      <p:sp>
        <p:nvSpPr>
          <p:cNvPr id="6" name="Rectangle 5"/>
          <p:cNvSpPr/>
          <p:nvPr/>
        </p:nvSpPr>
        <p:spPr>
          <a:xfrm>
            <a:off x="1143000" y="2590800"/>
            <a:ext cx="1608133" cy="400110"/>
          </a:xfrm>
          <a:prstGeom prst="rect">
            <a:avLst/>
          </a:prstGeom>
        </p:spPr>
        <p:txBody>
          <a:bodyPr wrap="none">
            <a:spAutoFit/>
          </a:bodyPr>
          <a:lstStyle/>
          <a:p>
            <a:pPr algn="ct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yriad Web Pro"/>
                <a:ea typeface="ＭＳ Ｐゴシック" pitchFamily="34" charset="-128"/>
              </a:rPr>
              <a:t>Pump It Up </a:t>
            </a:r>
            <a:endPar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92125" y="-157163"/>
            <a:ext cx="8229600" cy="1046163"/>
          </a:xfrm>
        </p:spPr>
        <p:txBody>
          <a:bodyPr/>
          <a:lstStyle/>
          <a:p>
            <a:pPr eaLnBrk="1" hangingPunct="1"/>
            <a:r>
              <a:rPr sz="4400" smtClean="0">
                <a:ln>
                  <a:noFill/>
                </a:ln>
                <a:ea typeface="ＭＳ Ｐゴシック" pitchFamily="34" charset="-128"/>
              </a:rPr>
              <a:t>Business &amp; Personal Goals</a:t>
            </a:r>
            <a:endParaRPr sz="4400" i="1" smtClean="0">
              <a:ln>
                <a:noFill/>
              </a:ln>
              <a:solidFill>
                <a:srgbClr val="008000"/>
              </a:solidFill>
              <a:latin typeface="Myriad Web Pro"/>
              <a:ea typeface="ＭＳ Ｐゴシック" pitchFamily="34" charset="-128"/>
            </a:endParaRPr>
          </a:p>
        </p:txBody>
      </p:sp>
      <p:sp>
        <p:nvSpPr>
          <p:cNvPr id="28691" name="Rectangle 19"/>
          <p:cNvSpPr>
            <a:spLocks noChangeArrowheads="1"/>
          </p:cNvSpPr>
          <p:nvPr/>
        </p:nvSpPr>
        <p:spPr bwMode="auto">
          <a:xfrm>
            <a:off x="762000" y="1219200"/>
            <a:ext cx="3657600" cy="2362200"/>
          </a:xfrm>
          <a:prstGeom prst="rect">
            <a:avLst/>
          </a:prstGeom>
          <a:ln>
            <a:solidFill>
              <a:srgbClr val="00B0F0"/>
            </a:solidFill>
            <a:headEnd/>
            <a:tailEnd/>
          </a:ln>
        </p:spPr>
        <p:style>
          <a:lnRef idx="2">
            <a:schemeClr val="accent1"/>
          </a:lnRef>
          <a:fillRef idx="1">
            <a:schemeClr val="lt1"/>
          </a:fillRef>
          <a:effectRef idx="0">
            <a:schemeClr val="accent1"/>
          </a:effectRef>
          <a:fontRef idx="minor">
            <a:schemeClr val="dk1"/>
          </a:fontRef>
        </p:style>
        <p:txBody>
          <a:bodyPr anchor="ctr" anchorCtr="1"/>
          <a:lstStyle/>
          <a:p>
            <a:pPr marL="228600" lvl="1" indent="-228600" eaLnBrk="0" hangingPunct="0">
              <a:spcBef>
                <a:spcPts val="1200"/>
              </a:spcBef>
              <a:buClr>
                <a:schemeClr val="accent1"/>
              </a:buClr>
              <a:buSzPct val="80000"/>
              <a:buFont typeface="Wingdings 2" pitchFamily="18" charset="2"/>
              <a:buChar char=""/>
              <a:defRPr/>
            </a:pPr>
            <a:r>
              <a:rPr lang="en-US" sz="2000" dirty="0" smtClean="0">
                <a:solidFill>
                  <a:schemeClr val="tx1"/>
                </a:solidFill>
                <a:latin typeface="Georgia" pitchFamily="18" charset="0"/>
                <a:ea typeface="+mj-ea"/>
                <a:cs typeface="Arial" pitchFamily="34" charset="0"/>
              </a:rPr>
              <a:t>Take a class to learn how to promote our business better. </a:t>
            </a:r>
          </a:p>
          <a:p>
            <a:pPr marL="228600" lvl="1" indent="-228600" eaLnBrk="0" hangingPunct="0">
              <a:spcBef>
                <a:spcPts val="1200"/>
              </a:spcBef>
              <a:buClr>
                <a:schemeClr val="accent1"/>
              </a:buClr>
              <a:buSzPct val="80000"/>
              <a:buFont typeface="Wingdings 2" pitchFamily="18" charset="2"/>
              <a:buChar char=""/>
              <a:defRPr/>
            </a:pPr>
            <a:r>
              <a:rPr lang="en-US" sz="2000" dirty="0" smtClean="0">
                <a:solidFill>
                  <a:schemeClr val="tx1"/>
                </a:solidFill>
                <a:latin typeface="Georgia" pitchFamily="18" charset="0"/>
                <a:ea typeface="+mj-ea"/>
                <a:cs typeface="Arial" pitchFamily="34" charset="0"/>
              </a:rPr>
              <a:t>To get a website up and running</a:t>
            </a:r>
          </a:p>
        </p:txBody>
      </p:sp>
      <p:sp>
        <p:nvSpPr>
          <p:cNvPr id="28692" name="Rectangle 20"/>
          <p:cNvSpPr>
            <a:spLocks noChangeArrowheads="1"/>
          </p:cNvSpPr>
          <p:nvPr/>
        </p:nvSpPr>
        <p:spPr bwMode="auto">
          <a:xfrm>
            <a:off x="4800600" y="1219200"/>
            <a:ext cx="3505200" cy="2362200"/>
          </a:xfrm>
          <a:prstGeom prst="rect">
            <a:avLst/>
          </a:prstGeom>
          <a:ln>
            <a:solidFill>
              <a:srgbClr val="00B0F0"/>
            </a:solidFill>
            <a:headEnd/>
            <a:tailEnd/>
          </a:ln>
        </p:spPr>
        <p:style>
          <a:lnRef idx="2">
            <a:schemeClr val="accent1"/>
          </a:lnRef>
          <a:fillRef idx="1">
            <a:schemeClr val="lt1"/>
          </a:fillRef>
          <a:effectRef idx="0">
            <a:schemeClr val="accent1"/>
          </a:effectRef>
          <a:fontRef idx="minor">
            <a:schemeClr val="dk1"/>
          </a:fontRef>
        </p:style>
        <p:txBody>
          <a:bodyPr anchor="ctr"/>
          <a:lstStyle/>
          <a:p>
            <a:pPr marL="228600" lvl="1" indent="-228600" eaLnBrk="0" hangingPunct="0">
              <a:lnSpc>
                <a:spcPct val="80000"/>
              </a:lnSpc>
              <a:spcBef>
                <a:spcPts val="1200"/>
              </a:spcBef>
              <a:buClr>
                <a:schemeClr val="accent1"/>
              </a:buClr>
              <a:buSzPct val="80000"/>
              <a:buFont typeface="Wingdings 2" pitchFamily="18" charset="2"/>
              <a:buChar char=""/>
              <a:defRPr/>
            </a:pPr>
            <a:r>
              <a:rPr lang="en-US" sz="2000" dirty="0" smtClean="0">
                <a:solidFill>
                  <a:schemeClr val="tx1"/>
                </a:solidFill>
                <a:latin typeface="Georgia" pitchFamily="18" charset="0"/>
                <a:ea typeface="+mj-ea"/>
                <a:cs typeface="Arial" pitchFamily="34" charset="0"/>
              </a:rPr>
              <a:t>To graduate from SMSA and get accepted to the college of our choice </a:t>
            </a:r>
          </a:p>
        </p:txBody>
      </p:sp>
      <p:sp>
        <p:nvSpPr>
          <p:cNvPr id="32773" name="Text Box 21"/>
          <p:cNvSpPr txBox="1">
            <a:spLocks noChangeArrowheads="1"/>
          </p:cNvSpPr>
          <p:nvPr/>
        </p:nvSpPr>
        <p:spPr bwMode="auto">
          <a:xfrm>
            <a:off x="762000" y="685800"/>
            <a:ext cx="3657600" cy="401637"/>
          </a:xfrm>
          <a:prstGeom prst="rect">
            <a:avLst/>
          </a:prstGeom>
          <a:ln/>
          <a:extLst/>
        </p:spPr>
        <p:style>
          <a:lnRef idx="2">
            <a:schemeClr val="accent1"/>
          </a:lnRef>
          <a:fillRef idx="1">
            <a:schemeClr val="lt1"/>
          </a:fillRef>
          <a:effectRef idx="0">
            <a:schemeClr val="accent1"/>
          </a:effectRef>
          <a:fontRef idx="minor">
            <a:schemeClr val="dk1"/>
          </a:fontRef>
        </p:style>
        <p:txBody>
          <a:bodyPr>
            <a:spAutoFit/>
          </a:bodyPr>
          <a:lstStyle>
            <a:defPPr>
              <a:defRPr lang="en-US"/>
            </a:defPPr>
            <a:lvl1pPr eaLnBrk="1" hangingPunct="1">
              <a:spcBef>
                <a:spcPts val="600"/>
              </a:spcBef>
              <a:defRPr sz="2000" b="1">
                <a:solidFill>
                  <a:schemeClr val="bg1"/>
                </a:solidFill>
                <a:latin typeface="Arial" pitchFamily="34" charset="0"/>
                <a:ea typeface="Microsoft YaHei" pitchFamily="34" charset="-122"/>
                <a:cs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lgn="ctr">
              <a:defRPr/>
            </a:pPr>
            <a:r>
              <a:rPr lang="en-US" dirty="0">
                <a:solidFill>
                  <a:schemeClr val="tx1"/>
                </a:solidFill>
              </a:rPr>
              <a:t>Business</a:t>
            </a:r>
          </a:p>
        </p:txBody>
      </p:sp>
      <p:sp>
        <p:nvSpPr>
          <p:cNvPr id="32774" name="Text Box 22"/>
          <p:cNvSpPr txBox="1">
            <a:spLocks noChangeArrowheads="1"/>
          </p:cNvSpPr>
          <p:nvPr/>
        </p:nvSpPr>
        <p:spPr bwMode="auto">
          <a:xfrm>
            <a:off x="4811713" y="687388"/>
            <a:ext cx="3494087" cy="401637"/>
          </a:xfrm>
          <a:prstGeom prst="rect">
            <a:avLst/>
          </a:prstGeom>
          <a:ln/>
          <a:extLst/>
        </p:spPr>
        <p:style>
          <a:lnRef idx="2">
            <a:schemeClr val="accent1"/>
          </a:lnRef>
          <a:fillRef idx="1">
            <a:schemeClr val="lt1"/>
          </a:fillRef>
          <a:effectRef idx="0">
            <a:schemeClr val="accent1"/>
          </a:effectRef>
          <a:fontRef idx="minor">
            <a:schemeClr val="dk1"/>
          </a:fontRef>
        </p:style>
        <p:txBody>
          <a:bodyPr>
            <a:spAutoFit/>
          </a:bodyPr>
          <a:lstStyle>
            <a:defPPr>
              <a:defRPr lang="en-US"/>
            </a:defPPr>
            <a:lvl1pPr algn="ctr" eaLnBrk="1" hangingPunct="1">
              <a:spcBef>
                <a:spcPts val="600"/>
              </a:spcBef>
              <a:defRPr sz="2000" b="1">
                <a:solidFill>
                  <a:schemeClr val="bg1"/>
                </a:solidFill>
                <a:latin typeface="Arial" pitchFamily="34" charset="0"/>
                <a:ea typeface="Microsoft YaHei" pitchFamily="34" charset="-122"/>
                <a:cs typeface="Arial" pitchFamily="34" charset="0"/>
              </a:defRPr>
            </a:lvl1pPr>
            <a:lvl2pPr marL="742950" indent="-285750" eaLnBrk="0" hangingPunct="0">
              <a:defRPr>
                <a:solidFill>
                  <a:schemeClr val="lt1"/>
                </a:solidFill>
                <a:latin typeface="+mn-lt"/>
                <a:cs typeface="+mn-cs"/>
              </a:defRPr>
            </a:lvl2pPr>
            <a:lvl3pPr marL="1143000" indent="-228600" eaLnBrk="0" hangingPunct="0">
              <a:defRPr>
                <a:solidFill>
                  <a:schemeClr val="lt1"/>
                </a:solidFill>
                <a:latin typeface="+mn-lt"/>
                <a:cs typeface="+mn-cs"/>
              </a:defRPr>
            </a:lvl3pPr>
            <a:lvl4pPr marL="1600200" indent="-228600" eaLnBrk="0" hangingPunct="0">
              <a:defRPr>
                <a:solidFill>
                  <a:schemeClr val="lt1"/>
                </a:solidFill>
                <a:latin typeface="+mn-lt"/>
                <a:cs typeface="+mn-cs"/>
              </a:defRPr>
            </a:lvl4pPr>
            <a:lvl5pPr marL="2057400" indent="-228600" eaLnBrk="0" hangingPunct="0">
              <a:defRPr>
                <a:solidFill>
                  <a:schemeClr val="lt1"/>
                </a:solidFill>
                <a:latin typeface="+mn-lt"/>
                <a:cs typeface="+mn-cs"/>
              </a:defRPr>
            </a:lvl5pPr>
            <a:lvl6pPr marL="2514600" indent="-228600" eaLnBrk="0" fontAlgn="base" hangingPunct="0">
              <a:spcBef>
                <a:spcPct val="0"/>
              </a:spcBef>
              <a:spcAft>
                <a:spcPct val="0"/>
              </a:spcAft>
              <a:defRPr>
                <a:solidFill>
                  <a:schemeClr val="lt1"/>
                </a:solidFill>
                <a:latin typeface="+mn-lt"/>
                <a:cs typeface="+mn-cs"/>
              </a:defRPr>
            </a:lvl6pPr>
            <a:lvl7pPr marL="2971800" indent="-228600" eaLnBrk="0" fontAlgn="base" hangingPunct="0">
              <a:spcBef>
                <a:spcPct val="0"/>
              </a:spcBef>
              <a:spcAft>
                <a:spcPct val="0"/>
              </a:spcAft>
              <a:defRPr>
                <a:solidFill>
                  <a:schemeClr val="lt1"/>
                </a:solidFill>
                <a:latin typeface="+mn-lt"/>
                <a:cs typeface="+mn-cs"/>
              </a:defRPr>
            </a:lvl7pPr>
            <a:lvl8pPr marL="3429000" indent="-228600" eaLnBrk="0" fontAlgn="base" hangingPunct="0">
              <a:spcBef>
                <a:spcPct val="0"/>
              </a:spcBef>
              <a:spcAft>
                <a:spcPct val="0"/>
              </a:spcAft>
              <a:defRPr>
                <a:solidFill>
                  <a:schemeClr val="lt1"/>
                </a:solidFill>
                <a:latin typeface="+mn-lt"/>
                <a:cs typeface="+mn-cs"/>
              </a:defRPr>
            </a:lvl8pPr>
            <a:lvl9pPr marL="3886200" indent="-228600" eaLnBrk="0" fontAlgn="base" hangingPunct="0">
              <a:spcBef>
                <a:spcPct val="0"/>
              </a:spcBef>
              <a:spcAft>
                <a:spcPct val="0"/>
              </a:spcAft>
              <a:defRPr>
                <a:solidFill>
                  <a:schemeClr val="lt1"/>
                </a:solidFill>
                <a:latin typeface="+mn-lt"/>
                <a:cs typeface="+mn-cs"/>
              </a:defRPr>
            </a:lvl9pPr>
          </a:lstStyle>
          <a:p>
            <a:pPr>
              <a:defRPr/>
            </a:pPr>
            <a:r>
              <a:rPr lang="en-US" dirty="0">
                <a:solidFill>
                  <a:schemeClr val="tx1"/>
                </a:solidFill>
              </a:rPr>
              <a:t>Personal</a:t>
            </a:r>
          </a:p>
        </p:txBody>
      </p:sp>
      <p:sp>
        <p:nvSpPr>
          <p:cNvPr id="28695" name="Rectangle 23"/>
          <p:cNvSpPr>
            <a:spLocks noChangeArrowheads="1"/>
          </p:cNvSpPr>
          <p:nvPr/>
        </p:nvSpPr>
        <p:spPr bwMode="auto">
          <a:xfrm>
            <a:off x="762000" y="3657600"/>
            <a:ext cx="3657600" cy="2206625"/>
          </a:xfrm>
          <a:prstGeom prst="rect">
            <a:avLst/>
          </a:prstGeom>
          <a:ln>
            <a:solidFill>
              <a:srgbClr val="00B0F0"/>
            </a:solidFill>
            <a:headEnd/>
            <a:tailEnd/>
          </a:ln>
        </p:spPr>
        <p:style>
          <a:lnRef idx="2">
            <a:schemeClr val="accent1"/>
          </a:lnRef>
          <a:fillRef idx="1">
            <a:schemeClr val="lt1"/>
          </a:fillRef>
          <a:effectRef idx="0">
            <a:schemeClr val="accent1"/>
          </a:effectRef>
          <a:fontRef idx="minor">
            <a:schemeClr val="dk1"/>
          </a:fontRef>
        </p:style>
        <p:txBody>
          <a:bodyPr anchor="ctr" anchorCtr="1"/>
          <a:lstStyle/>
          <a:p>
            <a:pPr marL="228600" lvl="1" indent="-228600" eaLnBrk="0" hangingPunct="0">
              <a:lnSpc>
                <a:spcPct val="80000"/>
              </a:lnSpc>
              <a:spcBef>
                <a:spcPts val="1200"/>
              </a:spcBef>
              <a:buClr>
                <a:schemeClr val="accent1"/>
              </a:buClr>
              <a:buSzPct val="80000"/>
              <a:buFont typeface="Wingdings 2" pitchFamily="18" charset="2"/>
              <a:buChar char=""/>
              <a:defRPr/>
            </a:pPr>
            <a:r>
              <a:rPr lang="en-US" sz="2000" dirty="0" smtClean="0">
                <a:solidFill>
                  <a:schemeClr val="tx1"/>
                </a:solidFill>
                <a:latin typeface="Georgia" pitchFamily="18" charset="0"/>
                <a:ea typeface="+mj-ea"/>
                <a:cs typeface="Arial" pitchFamily="34" charset="0"/>
              </a:rPr>
              <a:t>To move the business out of the house and into a store front</a:t>
            </a:r>
          </a:p>
          <a:p>
            <a:pPr marL="228600" lvl="1" indent="-228600" eaLnBrk="0" hangingPunct="0">
              <a:lnSpc>
                <a:spcPct val="80000"/>
              </a:lnSpc>
              <a:spcBef>
                <a:spcPts val="1200"/>
              </a:spcBef>
              <a:buClr>
                <a:schemeClr val="accent1"/>
              </a:buClr>
              <a:buSzPct val="115000"/>
              <a:buFont typeface="Arial" pitchFamily="34" charset="0"/>
              <a:buChar char="•"/>
              <a:defRPr/>
            </a:pPr>
            <a:r>
              <a:rPr lang="en-US" sz="2000" dirty="0" smtClean="0">
                <a:solidFill>
                  <a:schemeClr val="tx1"/>
                </a:solidFill>
                <a:latin typeface="Georgia" pitchFamily="18" charset="0"/>
                <a:ea typeface="+mj-ea"/>
                <a:cs typeface="Arial" pitchFamily="34" charset="0"/>
              </a:rPr>
              <a:t>We hope to double our sales   in the second year</a:t>
            </a:r>
            <a:endParaRPr lang="en-US" sz="2000" dirty="0">
              <a:solidFill>
                <a:schemeClr val="tx1"/>
              </a:solidFill>
              <a:latin typeface="Georgia" pitchFamily="18" charset="0"/>
              <a:ea typeface="+mj-ea"/>
              <a:cs typeface="Arial" pitchFamily="34" charset="0"/>
            </a:endParaRPr>
          </a:p>
        </p:txBody>
      </p:sp>
      <p:sp>
        <p:nvSpPr>
          <p:cNvPr id="32776" name="Text Box 24"/>
          <p:cNvSpPr txBox="1">
            <a:spLocks noChangeArrowheads="1"/>
          </p:cNvSpPr>
          <p:nvPr/>
        </p:nvSpPr>
        <p:spPr bwMode="auto">
          <a:xfrm rot="-5400000">
            <a:off x="-689768" y="2199481"/>
            <a:ext cx="2362200" cy="401637"/>
          </a:xfrm>
          <a:prstGeom prst="rect">
            <a:avLst/>
          </a:prstGeom>
          <a:ln/>
          <a:extLst/>
        </p:spPr>
        <p:style>
          <a:lnRef idx="2">
            <a:schemeClr val="accent1"/>
          </a:lnRef>
          <a:fillRef idx="1">
            <a:schemeClr val="lt1"/>
          </a:fillRef>
          <a:effectRef idx="0">
            <a:schemeClr val="accent1"/>
          </a:effectRef>
          <a:fontRef idx="minor">
            <a:schemeClr val="dk1"/>
          </a:fontRef>
        </p:style>
        <p:txBody>
          <a:bodyPr>
            <a:spAutoFit/>
          </a:bodyPr>
          <a:lstStyle>
            <a:defPPr>
              <a:defRPr lang="en-US"/>
            </a:defPPr>
            <a:lvl1pPr algn="ctr" eaLnBrk="1" hangingPunct="1">
              <a:spcBef>
                <a:spcPts val="600"/>
              </a:spcBef>
              <a:defRPr sz="2000" b="1">
                <a:solidFill>
                  <a:schemeClr val="bg1"/>
                </a:solidFill>
                <a:latin typeface="Arial" pitchFamily="34" charset="0"/>
                <a:ea typeface="Microsoft YaHei" pitchFamily="34" charset="-122"/>
                <a:cs typeface="Arial" pitchFamily="34" charset="0"/>
              </a:defRPr>
            </a:lvl1pPr>
            <a:lvl2pPr marL="742950" indent="-285750" eaLnBrk="0" hangingPunct="0">
              <a:defRPr>
                <a:solidFill>
                  <a:schemeClr val="lt1"/>
                </a:solidFill>
                <a:latin typeface="+mn-lt"/>
                <a:cs typeface="+mn-cs"/>
              </a:defRPr>
            </a:lvl2pPr>
            <a:lvl3pPr marL="1143000" indent="-228600" eaLnBrk="0" hangingPunct="0">
              <a:defRPr>
                <a:solidFill>
                  <a:schemeClr val="lt1"/>
                </a:solidFill>
                <a:latin typeface="+mn-lt"/>
                <a:cs typeface="+mn-cs"/>
              </a:defRPr>
            </a:lvl3pPr>
            <a:lvl4pPr marL="1600200" indent="-228600" eaLnBrk="0" hangingPunct="0">
              <a:defRPr>
                <a:solidFill>
                  <a:schemeClr val="lt1"/>
                </a:solidFill>
                <a:latin typeface="+mn-lt"/>
                <a:cs typeface="+mn-cs"/>
              </a:defRPr>
            </a:lvl4pPr>
            <a:lvl5pPr marL="2057400" indent="-228600" eaLnBrk="0" hangingPunct="0">
              <a:defRPr>
                <a:solidFill>
                  <a:schemeClr val="lt1"/>
                </a:solidFill>
                <a:latin typeface="+mn-lt"/>
                <a:cs typeface="+mn-cs"/>
              </a:defRPr>
            </a:lvl5pPr>
            <a:lvl6pPr marL="2514600" indent="-228600" eaLnBrk="0" fontAlgn="base" hangingPunct="0">
              <a:spcBef>
                <a:spcPct val="0"/>
              </a:spcBef>
              <a:spcAft>
                <a:spcPct val="0"/>
              </a:spcAft>
              <a:defRPr>
                <a:solidFill>
                  <a:schemeClr val="lt1"/>
                </a:solidFill>
                <a:latin typeface="+mn-lt"/>
                <a:cs typeface="+mn-cs"/>
              </a:defRPr>
            </a:lvl6pPr>
            <a:lvl7pPr marL="2971800" indent="-228600" eaLnBrk="0" fontAlgn="base" hangingPunct="0">
              <a:spcBef>
                <a:spcPct val="0"/>
              </a:spcBef>
              <a:spcAft>
                <a:spcPct val="0"/>
              </a:spcAft>
              <a:defRPr>
                <a:solidFill>
                  <a:schemeClr val="lt1"/>
                </a:solidFill>
                <a:latin typeface="+mn-lt"/>
                <a:cs typeface="+mn-cs"/>
              </a:defRPr>
            </a:lvl7pPr>
            <a:lvl8pPr marL="3429000" indent="-228600" eaLnBrk="0" fontAlgn="base" hangingPunct="0">
              <a:spcBef>
                <a:spcPct val="0"/>
              </a:spcBef>
              <a:spcAft>
                <a:spcPct val="0"/>
              </a:spcAft>
              <a:defRPr>
                <a:solidFill>
                  <a:schemeClr val="lt1"/>
                </a:solidFill>
                <a:latin typeface="+mn-lt"/>
                <a:cs typeface="+mn-cs"/>
              </a:defRPr>
            </a:lvl8pPr>
            <a:lvl9pPr marL="3886200" indent="-228600" eaLnBrk="0" fontAlgn="base" hangingPunct="0">
              <a:spcBef>
                <a:spcPct val="0"/>
              </a:spcBef>
              <a:spcAft>
                <a:spcPct val="0"/>
              </a:spcAft>
              <a:defRPr>
                <a:solidFill>
                  <a:schemeClr val="lt1"/>
                </a:solidFill>
                <a:latin typeface="+mn-lt"/>
                <a:cs typeface="+mn-cs"/>
              </a:defRPr>
            </a:lvl9pPr>
          </a:lstStyle>
          <a:p>
            <a:pPr>
              <a:defRPr/>
            </a:pPr>
            <a:r>
              <a:rPr lang="en-US" dirty="0">
                <a:solidFill>
                  <a:schemeClr val="tx1"/>
                </a:solidFill>
              </a:rPr>
              <a:t>Short-Term</a:t>
            </a:r>
          </a:p>
        </p:txBody>
      </p:sp>
      <p:sp>
        <p:nvSpPr>
          <p:cNvPr id="32777" name="Text Box 25"/>
          <p:cNvSpPr txBox="1">
            <a:spLocks noChangeArrowheads="1"/>
          </p:cNvSpPr>
          <p:nvPr/>
        </p:nvSpPr>
        <p:spPr bwMode="auto">
          <a:xfrm rot="-5400000">
            <a:off x="-593725" y="4556125"/>
            <a:ext cx="2198687" cy="401637"/>
          </a:xfrm>
          <a:prstGeom prst="rect">
            <a:avLst/>
          </a:prstGeom>
          <a:ln/>
          <a:extLst/>
        </p:spPr>
        <p:style>
          <a:lnRef idx="2">
            <a:schemeClr val="accent1"/>
          </a:lnRef>
          <a:fillRef idx="1">
            <a:schemeClr val="lt1"/>
          </a:fillRef>
          <a:effectRef idx="0">
            <a:schemeClr val="accent1"/>
          </a:effectRef>
          <a:fontRef idx="minor">
            <a:schemeClr val="dk1"/>
          </a:fontRef>
        </p:style>
        <p:txBody>
          <a:bodyPr>
            <a:spAutoFit/>
          </a:bodyPr>
          <a:lstStyle>
            <a:defPPr>
              <a:defRPr lang="en-US"/>
            </a:defPPr>
            <a:lvl1pPr algn="ctr" eaLnBrk="1" hangingPunct="1">
              <a:spcBef>
                <a:spcPts val="600"/>
              </a:spcBef>
              <a:defRPr sz="2000" b="1">
                <a:solidFill>
                  <a:schemeClr val="bg1"/>
                </a:solidFill>
                <a:latin typeface="Arial" pitchFamily="34" charset="0"/>
                <a:ea typeface="Microsoft YaHei" pitchFamily="34" charset="-122"/>
                <a:cs typeface="Arial" pitchFamily="34" charset="0"/>
              </a:defRPr>
            </a:lvl1pPr>
            <a:lvl2pPr marL="742950" indent="-285750" eaLnBrk="0" hangingPunct="0">
              <a:defRPr>
                <a:solidFill>
                  <a:schemeClr val="lt1"/>
                </a:solidFill>
                <a:latin typeface="+mn-lt"/>
                <a:cs typeface="+mn-cs"/>
              </a:defRPr>
            </a:lvl2pPr>
            <a:lvl3pPr marL="1143000" indent="-228600" eaLnBrk="0" hangingPunct="0">
              <a:defRPr>
                <a:solidFill>
                  <a:schemeClr val="lt1"/>
                </a:solidFill>
                <a:latin typeface="+mn-lt"/>
                <a:cs typeface="+mn-cs"/>
              </a:defRPr>
            </a:lvl3pPr>
            <a:lvl4pPr marL="1600200" indent="-228600" eaLnBrk="0" hangingPunct="0">
              <a:defRPr>
                <a:solidFill>
                  <a:schemeClr val="lt1"/>
                </a:solidFill>
                <a:latin typeface="+mn-lt"/>
                <a:cs typeface="+mn-cs"/>
              </a:defRPr>
            </a:lvl4pPr>
            <a:lvl5pPr marL="2057400" indent="-228600" eaLnBrk="0" hangingPunct="0">
              <a:defRPr>
                <a:solidFill>
                  <a:schemeClr val="lt1"/>
                </a:solidFill>
                <a:latin typeface="+mn-lt"/>
                <a:cs typeface="+mn-cs"/>
              </a:defRPr>
            </a:lvl5pPr>
            <a:lvl6pPr marL="2514600" indent="-228600" eaLnBrk="0" fontAlgn="base" hangingPunct="0">
              <a:spcBef>
                <a:spcPct val="0"/>
              </a:spcBef>
              <a:spcAft>
                <a:spcPct val="0"/>
              </a:spcAft>
              <a:defRPr>
                <a:solidFill>
                  <a:schemeClr val="lt1"/>
                </a:solidFill>
                <a:latin typeface="+mn-lt"/>
                <a:cs typeface="+mn-cs"/>
              </a:defRPr>
            </a:lvl6pPr>
            <a:lvl7pPr marL="2971800" indent="-228600" eaLnBrk="0" fontAlgn="base" hangingPunct="0">
              <a:spcBef>
                <a:spcPct val="0"/>
              </a:spcBef>
              <a:spcAft>
                <a:spcPct val="0"/>
              </a:spcAft>
              <a:defRPr>
                <a:solidFill>
                  <a:schemeClr val="lt1"/>
                </a:solidFill>
                <a:latin typeface="+mn-lt"/>
                <a:cs typeface="+mn-cs"/>
              </a:defRPr>
            </a:lvl7pPr>
            <a:lvl8pPr marL="3429000" indent="-228600" eaLnBrk="0" fontAlgn="base" hangingPunct="0">
              <a:spcBef>
                <a:spcPct val="0"/>
              </a:spcBef>
              <a:spcAft>
                <a:spcPct val="0"/>
              </a:spcAft>
              <a:defRPr>
                <a:solidFill>
                  <a:schemeClr val="lt1"/>
                </a:solidFill>
                <a:latin typeface="+mn-lt"/>
                <a:cs typeface="+mn-cs"/>
              </a:defRPr>
            </a:lvl8pPr>
            <a:lvl9pPr marL="3886200" indent="-228600" eaLnBrk="0" fontAlgn="base" hangingPunct="0">
              <a:spcBef>
                <a:spcPct val="0"/>
              </a:spcBef>
              <a:spcAft>
                <a:spcPct val="0"/>
              </a:spcAft>
              <a:defRPr>
                <a:solidFill>
                  <a:schemeClr val="lt1"/>
                </a:solidFill>
                <a:latin typeface="+mn-lt"/>
                <a:cs typeface="+mn-cs"/>
              </a:defRPr>
            </a:lvl9pPr>
          </a:lstStyle>
          <a:p>
            <a:pPr>
              <a:defRPr/>
            </a:pPr>
            <a:r>
              <a:rPr lang="en-US" dirty="0">
                <a:solidFill>
                  <a:schemeClr val="tx1"/>
                </a:solidFill>
              </a:rPr>
              <a:t>Long-Term</a:t>
            </a:r>
          </a:p>
        </p:txBody>
      </p:sp>
      <p:sp>
        <p:nvSpPr>
          <p:cNvPr id="28698" name="Rectangle 26"/>
          <p:cNvSpPr>
            <a:spLocks noChangeArrowheads="1"/>
          </p:cNvSpPr>
          <p:nvPr/>
        </p:nvSpPr>
        <p:spPr bwMode="auto">
          <a:xfrm>
            <a:off x="4800600" y="3657600"/>
            <a:ext cx="3505200" cy="2206625"/>
          </a:xfrm>
          <a:prstGeom prst="rect">
            <a:avLst/>
          </a:prstGeom>
          <a:ln>
            <a:solidFill>
              <a:srgbClr val="00B0F0"/>
            </a:solidFill>
            <a:headEnd/>
            <a:tailEnd/>
          </a:ln>
        </p:spPr>
        <p:style>
          <a:lnRef idx="2">
            <a:schemeClr val="accent1"/>
          </a:lnRef>
          <a:fillRef idx="1">
            <a:schemeClr val="lt1"/>
          </a:fillRef>
          <a:effectRef idx="0">
            <a:schemeClr val="accent1"/>
          </a:effectRef>
          <a:fontRef idx="minor">
            <a:schemeClr val="dk1"/>
          </a:fontRef>
        </p:style>
        <p:txBody>
          <a:bodyPr anchor="ctr" anchorCtr="1"/>
          <a:lstStyle/>
          <a:p>
            <a:pPr marL="228600" lvl="1" indent="-228600" eaLnBrk="0" hangingPunct="0">
              <a:lnSpc>
                <a:spcPct val="80000"/>
              </a:lnSpc>
              <a:spcBef>
                <a:spcPts val="1200"/>
              </a:spcBef>
              <a:buClr>
                <a:schemeClr val="accent1"/>
              </a:buClr>
              <a:buSzPct val="80000"/>
              <a:buFont typeface="Wingdings 2" pitchFamily="18" charset="2"/>
              <a:buChar char=""/>
              <a:defRPr/>
            </a:pPr>
            <a:r>
              <a:rPr lang="en-US" sz="2000" dirty="0" smtClean="0">
                <a:solidFill>
                  <a:schemeClr val="tx1"/>
                </a:solidFill>
                <a:latin typeface="Georgia" pitchFamily="18" charset="0"/>
                <a:ea typeface="+mj-ea"/>
                <a:cs typeface="Arial" pitchFamily="34" charset="0"/>
              </a:rPr>
              <a:t>S: Have a secured job in the Business field</a:t>
            </a:r>
          </a:p>
          <a:p>
            <a:pPr marL="228600" lvl="1" indent="-228600" eaLnBrk="0" hangingPunct="0">
              <a:lnSpc>
                <a:spcPct val="80000"/>
              </a:lnSpc>
              <a:spcBef>
                <a:spcPts val="1200"/>
              </a:spcBef>
              <a:buClr>
                <a:schemeClr val="accent1"/>
              </a:buClr>
              <a:buSzPct val="80000"/>
              <a:buFont typeface="Wingdings 2" pitchFamily="18" charset="2"/>
              <a:buChar char=""/>
              <a:defRPr/>
            </a:pPr>
            <a:r>
              <a:rPr lang="en-US" sz="2000" dirty="0" smtClean="0">
                <a:solidFill>
                  <a:schemeClr val="tx1"/>
                </a:solidFill>
                <a:latin typeface="Georgia" pitchFamily="18" charset="0"/>
                <a:ea typeface="+mj-ea"/>
                <a:cs typeface="Arial" pitchFamily="34" charset="0"/>
              </a:rPr>
              <a:t>M: Have 4 more years left to become an Endocrinologist</a:t>
            </a:r>
          </a:p>
        </p:txBody>
      </p:sp>
      <p:pic>
        <p:nvPicPr>
          <p:cNvPr id="32779" name="Picture 13" descr="NFTE_SmallTagLock_PantoneC.eps"/>
          <p:cNvPicPr>
            <a:picLocks noChangeAspect="1"/>
          </p:cNvPicPr>
          <p:nvPr/>
        </p:nvPicPr>
        <p:blipFill>
          <a:blip r:embed="rId3" cstate="print"/>
          <a:srcRect/>
          <a:stretch>
            <a:fillRect/>
          </a:stretch>
        </p:blipFill>
        <p:spPr bwMode="auto">
          <a:xfrm>
            <a:off x="0" y="6094413"/>
            <a:ext cx="1439863"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dirty="0" smtClean="0">
                <a:ea typeface="ＭＳ Ｐゴシック" pitchFamily="34" charset="-128"/>
              </a:rPr>
              <a:t>Band it to your perfection!</a:t>
            </a:r>
            <a:endParaRPr dirty="0" smtClean="0">
              <a:ln>
                <a:noFill/>
              </a:ln>
              <a:ea typeface="ＭＳ Ｐゴシック" pitchFamily="34" charset="-128"/>
            </a:endParaRPr>
          </a:p>
        </p:txBody>
      </p:sp>
      <p:sp>
        <p:nvSpPr>
          <p:cNvPr id="5" name="Rectangle 4"/>
          <p:cNvSpPr/>
          <p:nvPr/>
        </p:nvSpPr>
        <p:spPr>
          <a:xfrm>
            <a:off x="838200" y="1828800"/>
            <a:ext cx="7467600" cy="3352800"/>
          </a:xfrm>
          <a:prstGeom prst="rect">
            <a:avLst/>
          </a:prstGeom>
          <a:solidFill>
            <a:schemeClr val="bg1"/>
          </a:solidFill>
          <a:ln w="76200"/>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3200" b="1" dirty="0">
                <a:solidFill>
                  <a:srgbClr val="00B0F0"/>
                </a:solidFill>
                <a:latin typeface="Arial" pitchFamily="34" charset="0"/>
                <a:cs typeface="Arial" pitchFamily="34" charset="0"/>
              </a:rPr>
              <a:t>Thank you for your consideration.</a:t>
            </a:r>
          </a:p>
          <a:p>
            <a:pPr algn="ctr">
              <a:spcBef>
                <a:spcPts val="2400"/>
              </a:spcBef>
              <a:defRPr/>
            </a:pP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yriad Web Pro"/>
                <a:ea typeface="ＭＳ Ｐゴシック" pitchFamily="34" charset="-128"/>
              </a:rPr>
              <a:t>Pump It Up </a:t>
            </a:r>
            <a:endParaRPr lang="en-US" sz="5400" b="1" dirty="0" smtClean="0">
              <a:solidFill>
                <a:schemeClr val="accent1"/>
              </a:solidFill>
              <a:latin typeface="Georgia" pitchFamily="18" charset="0"/>
              <a:ea typeface="ＭＳ Ｐゴシック" pitchFamily="-112" charset="-128"/>
              <a:cs typeface="Arial" pitchFamily="34" charset="0"/>
            </a:endParaRPr>
          </a:p>
          <a:p>
            <a:pPr algn="ctr">
              <a:spcBef>
                <a:spcPts val="2400"/>
              </a:spcBef>
              <a:defRPr/>
            </a:pPr>
            <a:r>
              <a:rPr lang="en-US" sz="2000" b="1" dirty="0" smtClean="0">
                <a:solidFill>
                  <a:srgbClr val="00B0F0"/>
                </a:solidFill>
                <a:latin typeface="Georgia" pitchFamily="18" charset="0"/>
                <a:ea typeface="ＭＳ Ｐゴシック" pitchFamily="-112" charset="-128"/>
                <a:cs typeface="Arial" pitchFamily="34" charset="0"/>
              </a:rPr>
              <a:t>Our website is currently under construction:</a:t>
            </a:r>
            <a:endParaRPr lang="en-US" sz="2000" b="1" dirty="0">
              <a:solidFill>
                <a:srgbClr val="00B0F0"/>
              </a:solidFill>
              <a:latin typeface="Georgia" pitchFamily="18" charset="0"/>
              <a:ea typeface="ＭＳ Ｐゴシック" pitchFamily="-112" charset="-128"/>
              <a:cs typeface="Arial" pitchFamily="34" charset="0"/>
            </a:endParaRPr>
          </a:p>
          <a:p>
            <a:pPr algn="ctr">
              <a:defRPr/>
            </a:pPr>
            <a:endParaRPr lang="en-US" sz="2800" b="1" i="1" dirty="0">
              <a:solidFill>
                <a:schemeClr val="bg2">
                  <a:lumMod val="50000"/>
                </a:schemeClr>
              </a:solidFill>
              <a:latin typeface="Georgia" pitchFamily="18" charset="0"/>
              <a:ea typeface="ＭＳ Ｐゴシック" pitchFamily="-112" charset="-128"/>
              <a:cs typeface="+mj-cs"/>
            </a:endParaRPr>
          </a:p>
        </p:txBody>
      </p:sp>
      <p:pic>
        <p:nvPicPr>
          <p:cNvPr id="33798"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
        <p:nvSpPr>
          <p:cNvPr id="6" name="TextBox 5"/>
          <p:cNvSpPr txBox="1"/>
          <p:nvPr/>
        </p:nvSpPr>
        <p:spPr>
          <a:xfrm>
            <a:off x="2057400" y="4343400"/>
            <a:ext cx="5029200" cy="646331"/>
          </a:xfrm>
          <a:prstGeom prst="rect">
            <a:avLst/>
          </a:prstGeom>
          <a:noFill/>
        </p:spPr>
        <p:txBody>
          <a:bodyPr wrap="square" rtlCol="0">
            <a:spAutoFit/>
          </a:bodyPr>
          <a:lstStyle/>
          <a:p>
            <a:pPr algn="r"/>
            <a:r>
              <a:rPr lang="en-US" b="1" dirty="0" smtClean="0">
                <a:solidFill>
                  <a:srgbClr val="00B0F0"/>
                </a:solidFill>
                <a:hlinkClick r:id="rId4"/>
              </a:rPr>
              <a:t>http://www.pumpitup-bodybands.webs.com/</a:t>
            </a:r>
            <a:endParaRPr lang="en-US" b="1" dirty="0" smtClean="0">
              <a:solidFill>
                <a:srgbClr val="00B0F0"/>
              </a:solidFill>
            </a:endParaRPr>
          </a:p>
          <a:p>
            <a:pPr algn="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p:txBody>
          <a:bodyPr/>
          <a:lstStyle/>
          <a:p>
            <a:r>
              <a:rPr dirty="0" smtClean="0">
                <a:ln>
                  <a:noFill/>
                </a:ln>
                <a:ea typeface="ＭＳ Ｐゴシック" pitchFamily="34" charset="-128"/>
              </a:rPr>
              <a:t>Mission Statement</a:t>
            </a:r>
          </a:p>
        </p:txBody>
      </p:sp>
      <p:sp>
        <p:nvSpPr>
          <p:cNvPr id="12291" name="Content Placeholder 2"/>
          <p:cNvSpPr>
            <a:spLocks/>
          </p:cNvSpPr>
          <p:nvPr/>
        </p:nvSpPr>
        <p:spPr bwMode="auto">
          <a:xfrm>
            <a:off x="381000" y="1447800"/>
            <a:ext cx="8153400" cy="5029200"/>
          </a:xfrm>
          <a:prstGeom prst="rect">
            <a:avLst/>
          </a:prstGeom>
          <a:noFill/>
          <a:ln w="9525">
            <a:noFill/>
            <a:miter lim="800000"/>
            <a:headEnd/>
            <a:tailEnd/>
          </a:ln>
        </p:spPr>
        <p:txBody>
          <a:bodyPr/>
          <a:lstStyle/>
          <a:p>
            <a:pPr marL="547688" indent="-411163" eaLnBrk="0" hangingPunct="0">
              <a:spcBef>
                <a:spcPct val="20000"/>
              </a:spcBef>
              <a:buClr>
                <a:schemeClr val="accent1"/>
              </a:buClr>
              <a:buSzPct val="80000"/>
              <a:buFont typeface="Wingdings 2" pitchFamily="18" charset="2"/>
              <a:buChar char=""/>
            </a:pPr>
            <a:r>
              <a:rPr lang="en-US" sz="2800" b="1" dirty="0">
                <a:ea typeface="ＭＳ Ｐゴシック" pitchFamily="34" charset="-128"/>
              </a:rPr>
              <a:t>Mission Statement</a:t>
            </a:r>
            <a:endParaRPr lang="en-US" sz="1400" b="1" i="1" dirty="0">
              <a:ea typeface="ＭＳ Ｐゴシック" pitchFamily="34" charset="-128"/>
            </a:endParaRPr>
          </a:p>
          <a:p>
            <a:pPr marL="868363" lvl="1" indent="-282575" eaLnBrk="0" hangingPunct="0">
              <a:spcBef>
                <a:spcPct val="20000"/>
              </a:spcBef>
              <a:buClr>
                <a:schemeClr val="accent4"/>
              </a:buClr>
              <a:buSzPct val="80000"/>
              <a:buFont typeface="Wingdings 2" pitchFamily="18" charset="2"/>
              <a:buChar char=""/>
            </a:pPr>
            <a:r>
              <a:rPr lang="en-US" dirty="0" smtClean="0">
                <a:solidFill>
                  <a:srgbClr val="10253F"/>
                </a:solidFill>
                <a:latin typeface="Myriad Web Pro"/>
                <a:ea typeface="ＭＳ Ｐゴシック" pitchFamily="34" charset="-128"/>
              </a:rPr>
              <a:t>                      will provide active diabetics with a customizable band that will secure their insulin pumps. This will allow our customers security and freedom.</a:t>
            </a:r>
          </a:p>
          <a:p>
            <a:pPr marL="547688" indent="-411163" eaLnBrk="0" hangingPunct="0">
              <a:spcBef>
                <a:spcPct val="20000"/>
              </a:spcBef>
              <a:buClr>
                <a:schemeClr val="accent1"/>
              </a:buClr>
              <a:buSzPct val="80000"/>
              <a:buFont typeface="Wingdings 2" pitchFamily="18" charset="2"/>
              <a:buChar char=""/>
            </a:pPr>
            <a:r>
              <a:rPr lang="en-US" sz="2800" b="1" dirty="0" smtClean="0">
                <a:ea typeface="ＭＳ Ｐゴシック" pitchFamily="34" charset="-128"/>
              </a:rPr>
              <a:t>Opportunity</a:t>
            </a:r>
            <a:endParaRPr lang="en-US" sz="1400" b="1" i="1" dirty="0">
              <a:ea typeface="ＭＳ Ｐゴシック" pitchFamily="34" charset="-128"/>
            </a:endParaRPr>
          </a:p>
          <a:p>
            <a:pPr marL="1004888" lvl="1" indent="-411163" eaLnBrk="0" hangingPunct="0">
              <a:spcBef>
                <a:spcPct val="20000"/>
              </a:spcBef>
              <a:buClr>
                <a:schemeClr val="accent4"/>
              </a:buClr>
              <a:buSzPct val="80000"/>
              <a:buFont typeface="Wingdings 2" pitchFamily="18" charset="2"/>
              <a:buChar char=""/>
            </a:pPr>
            <a:r>
              <a:rPr lang="en-US" dirty="0" smtClean="0">
                <a:solidFill>
                  <a:srgbClr val="10253F"/>
                </a:solidFill>
                <a:latin typeface="Myriad Web Pro"/>
                <a:ea typeface="ＭＳ Ｐゴシック" pitchFamily="34" charset="-128"/>
              </a:rPr>
              <a:t>300,000 people, worldwide that currently use an insulin pump</a:t>
            </a:r>
          </a:p>
          <a:p>
            <a:pPr marL="1004888" lvl="1" indent="-411163" eaLnBrk="0" hangingPunct="0">
              <a:spcBef>
                <a:spcPct val="20000"/>
              </a:spcBef>
              <a:buClr>
                <a:schemeClr val="accent4"/>
              </a:buClr>
              <a:buSzPct val="80000"/>
              <a:buFont typeface="Wingdings 2" pitchFamily="18" charset="2"/>
              <a:buChar char=""/>
            </a:pPr>
            <a:r>
              <a:rPr lang="en-US" dirty="0" smtClean="0">
                <a:solidFill>
                  <a:srgbClr val="10253F"/>
                </a:solidFill>
                <a:latin typeface="Myriad Web Pro"/>
                <a:ea typeface="ＭＳ Ｐゴシック" pitchFamily="34" charset="-128"/>
              </a:rPr>
              <a:t>60,000 from USA</a:t>
            </a:r>
          </a:p>
          <a:p>
            <a:pPr marL="1004888" lvl="1" indent="-411163" eaLnBrk="0" hangingPunct="0">
              <a:spcBef>
                <a:spcPct val="20000"/>
              </a:spcBef>
              <a:buClr>
                <a:schemeClr val="accent4"/>
              </a:buClr>
              <a:buSzPct val="80000"/>
              <a:buFont typeface="Wingdings 2" pitchFamily="18" charset="2"/>
              <a:buChar char=""/>
            </a:pPr>
            <a:r>
              <a:rPr lang="en-US" dirty="0" smtClean="0">
                <a:solidFill>
                  <a:srgbClr val="10253F"/>
                </a:solidFill>
                <a:latin typeface="Myriad Web Pro"/>
                <a:ea typeface="ＭＳ Ｐゴシック" pitchFamily="34" charset="-128"/>
              </a:rPr>
              <a:t>We plan to expand our product line (i.e. pockets for asthma pumps, etc.)  </a:t>
            </a:r>
            <a:endParaRPr lang="en-US" sz="2400" dirty="0">
              <a:solidFill>
                <a:srgbClr val="10253F"/>
              </a:solidFill>
              <a:latin typeface="Myriad Web Pro"/>
              <a:ea typeface="ＭＳ Ｐゴシック" pitchFamily="34" charset="-128"/>
            </a:endParaRPr>
          </a:p>
        </p:txBody>
      </p:sp>
      <p:pic>
        <p:nvPicPr>
          <p:cNvPr id="12292"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
        <p:nvSpPr>
          <p:cNvPr id="5" name="Rectangle 4"/>
          <p:cNvSpPr/>
          <p:nvPr/>
        </p:nvSpPr>
        <p:spPr>
          <a:xfrm>
            <a:off x="1143000" y="1905000"/>
            <a:ext cx="1711137" cy="400110"/>
          </a:xfrm>
          <a:prstGeom prst="rect">
            <a:avLst/>
          </a:prstGeom>
          <a:noFill/>
        </p:spPr>
        <p:txBody>
          <a:bodyPr wrap="square" lIns="91440" tIns="45720" rIns="91440" bIns="45720">
            <a:spAutoFit/>
          </a:bodyPr>
          <a:lstStyle/>
          <a:p>
            <a:pPr algn="ctr"/>
            <a:r>
              <a:rPr lang="en-US"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Myriad Web Pro"/>
                <a:ea typeface="ＭＳ Ｐゴシック" pitchFamily="34" charset="-128"/>
              </a:rPr>
              <a:t>Pump It Up </a:t>
            </a:r>
            <a:endParaRPr lang="en-US" sz="2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381000" y="1219200"/>
            <a:ext cx="6248400" cy="4648200"/>
          </a:xfrm>
        </p:spPr>
        <p:txBody>
          <a:bodyPr/>
          <a:lstStyle/>
          <a:p>
            <a:pPr marL="547688" indent="-411163" eaLnBrk="0" fontAlgn="base" hangingPunct="0">
              <a:spcBef>
                <a:spcPts val="1800"/>
              </a:spcBef>
              <a:spcAft>
                <a:spcPct val="0"/>
              </a:spcAft>
              <a:buSzPct val="80000"/>
              <a:buFont typeface="Wingdings 2" pitchFamily="18" charset="2"/>
              <a:buChar char=""/>
            </a:pPr>
            <a:r>
              <a:rPr sz="2800" b="1" dirty="0">
                <a:ea typeface="ＭＳ Ｐゴシック" pitchFamily="34" charset="-128"/>
              </a:rPr>
              <a:t>Type of Business</a:t>
            </a:r>
            <a:endParaRPr sz="1400" b="1" i="1" dirty="0">
              <a:solidFill>
                <a:srgbClr val="008000"/>
              </a:solidFill>
              <a:ea typeface="ＭＳ Ｐゴシック" pitchFamily="34" charset="-128"/>
            </a:endParaRPr>
          </a:p>
          <a:p>
            <a:pPr lvl="1">
              <a:buClr>
                <a:schemeClr val="accent4"/>
              </a:buClr>
              <a:buFont typeface="Wingdings 2" pitchFamily="18" charset="2"/>
              <a:buChar char=""/>
            </a:pPr>
            <a:r>
              <a:rPr lang="en-US" sz="2000" dirty="0" smtClean="0">
                <a:solidFill>
                  <a:srgbClr val="10253F"/>
                </a:solidFill>
                <a:ea typeface="ＭＳ Ｐゴシック" pitchFamily="34" charset="-128"/>
              </a:rPr>
              <a:t>Retail</a:t>
            </a:r>
          </a:p>
          <a:p>
            <a:pPr lvl="2">
              <a:buClr>
                <a:schemeClr val="accent4"/>
              </a:buClr>
              <a:buFont typeface="Wingdings 2" pitchFamily="18" charset="2"/>
              <a:buChar char=""/>
            </a:pPr>
            <a:r>
              <a:rPr lang="en-US" sz="1700" dirty="0" smtClean="0">
                <a:solidFill>
                  <a:srgbClr val="10253F"/>
                </a:solidFill>
                <a:ea typeface="ＭＳ Ｐゴシック" pitchFamily="34" charset="-128"/>
              </a:rPr>
              <a:t>                    is a business which provides active diabetics with a customized band that secures and protects their insulin pump while engaging in any physical activity</a:t>
            </a:r>
          </a:p>
          <a:p>
            <a:pPr marL="547688" indent="-411163" eaLnBrk="0" fontAlgn="base" hangingPunct="0">
              <a:spcBef>
                <a:spcPts val="1800"/>
              </a:spcBef>
              <a:spcAft>
                <a:spcPct val="0"/>
              </a:spcAft>
              <a:buSzPct val="80000"/>
              <a:buFont typeface="Wingdings 2" pitchFamily="18" charset="2"/>
              <a:buChar char=""/>
            </a:pPr>
            <a:r>
              <a:rPr sz="2800" b="1" dirty="0" smtClean="0">
                <a:ea typeface="ＭＳ Ｐゴシック" pitchFamily="34" charset="-128"/>
              </a:rPr>
              <a:t>Legal </a:t>
            </a:r>
            <a:r>
              <a:rPr sz="2800" b="1" dirty="0">
                <a:ea typeface="ＭＳ Ｐゴシック" pitchFamily="34" charset="-128"/>
              </a:rPr>
              <a:t>Structure</a:t>
            </a:r>
            <a:endParaRPr sz="2800" b="1" i="1" dirty="0">
              <a:solidFill>
                <a:srgbClr val="008000"/>
              </a:solidFill>
              <a:ea typeface="ＭＳ Ｐゴシック" pitchFamily="34" charset="-128"/>
            </a:endParaRPr>
          </a:p>
          <a:p>
            <a:pPr lvl="1">
              <a:buClr>
                <a:schemeClr val="accent4"/>
              </a:buClr>
              <a:buFont typeface="Wingdings 2" pitchFamily="18" charset="2"/>
              <a:buChar char=""/>
            </a:pPr>
            <a:r>
              <a:rPr lang="en-US" sz="2000" dirty="0" smtClean="0">
                <a:solidFill>
                  <a:srgbClr val="10253F"/>
                </a:solidFill>
                <a:ea typeface="ＭＳ Ｐゴシック" pitchFamily="34" charset="-128"/>
              </a:rPr>
              <a:t>Partnership</a:t>
            </a:r>
          </a:p>
          <a:p>
            <a:pPr lvl="2">
              <a:buClr>
                <a:schemeClr val="accent4"/>
              </a:buClr>
              <a:buFont typeface="Wingdings 2" pitchFamily="18" charset="2"/>
              <a:buChar char=""/>
            </a:pPr>
            <a:r>
              <a:rPr lang="en-US" sz="1700" dirty="0" smtClean="0">
                <a:solidFill>
                  <a:srgbClr val="10253F"/>
                </a:solidFill>
                <a:ea typeface="ＭＳ Ｐゴシック" pitchFamily="34" charset="-128"/>
              </a:rPr>
              <a:t>Share the finances</a:t>
            </a:r>
          </a:p>
          <a:p>
            <a:pPr lvl="2">
              <a:buClr>
                <a:schemeClr val="accent4"/>
              </a:buClr>
              <a:buFont typeface="Wingdings 2" pitchFamily="18" charset="2"/>
              <a:buChar char=""/>
            </a:pPr>
            <a:r>
              <a:rPr lang="en-US" sz="1700" dirty="0" smtClean="0">
                <a:solidFill>
                  <a:srgbClr val="10253F"/>
                </a:solidFill>
                <a:ea typeface="ＭＳ Ｐゴシック" pitchFamily="34" charset="-128"/>
              </a:rPr>
              <a:t>Share responsibilities</a:t>
            </a:r>
          </a:p>
          <a:p>
            <a:pPr lvl="2">
              <a:buClr>
                <a:schemeClr val="accent4"/>
              </a:buClr>
              <a:buFont typeface="Wingdings 2" pitchFamily="18" charset="2"/>
              <a:buChar char=""/>
            </a:pPr>
            <a:r>
              <a:rPr lang="en-US" sz="1700" dirty="0" smtClean="0">
                <a:solidFill>
                  <a:srgbClr val="10253F"/>
                </a:solidFill>
                <a:ea typeface="ＭＳ Ｐゴシック" pitchFamily="34" charset="-128"/>
              </a:rPr>
              <a:t>Share the time</a:t>
            </a:r>
          </a:p>
        </p:txBody>
      </p:sp>
      <p:sp>
        <p:nvSpPr>
          <p:cNvPr id="2" name="Title 1"/>
          <p:cNvSpPr>
            <a:spLocks noGrp="1"/>
          </p:cNvSpPr>
          <p:nvPr>
            <p:ph type="title"/>
          </p:nvPr>
        </p:nvSpPr>
        <p:spPr>
          <a:xfrm>
            <a:off x="457200" y="274638"/>
            <a:ext cx="8229600" cy="792162"/>
          </a:xfrm>
        </p:spPr>
        <p:txBody>
          <a:bodyPr/>
          <a:lstStyle/>
          <a:p>
            <a:pPr>
              <a:defRPr/>
            </a:pPr>
            <a:r>
              <a:rPr dirty="0"/>
              <a:t>Business </a:t>
            </a:r>
            <a:r>
              <a:rPr dirty="0" smtClean="0"/>
              <a:t>Profile</a:t>
            </a:r>
            <a:endParaRPr dirty="0">
              <a:solidFill>
                <a:srgbClr val="FFFF00"/>
              </a:solidFill>
            </a:endParaRPr>
          </a:p>
        </p:txBody>
      </p:sp>
      <p:pic>
        <p:nvPicPr>
          <p:cNvPr id="13317"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pic>
        <p:nvPicPr>
          <p:cNvPr id="48129" name="Picture 1" descr="E:\Marketing\2.jpg"/>
          <p:cNvPicPr>
            <a:picLocks noChangeAspect="1" noChangeArrowheads="1"/>
          </p:cNvPicPr>
          <p:nvPr/>
        </p:nvPicPr>
        <p:blipFill>
          <a:blip r:embed="rId4" cstate="print"/>
          <a:srcRect/>
          <a:stretch>
            <a:fillRect/>
          </a:stretch>
        </p:blipFill>
        <p:spPr bwMode="auto">
          <a:xfrm>
            <a:off x="6858000" y="609600"/>
            <a:ext cx="1847850" cy="2463800"/>
          </a:xfrm>
          <a:prstGeom prst="rect">
            <a:avLst/>
          </a:prstGeom>
          <a:noFill/>
        </p:spPr>
      </p:pic>
      <p:sp>
        <p:nvSpPr>
          <p:cNvPr id="6" name="Rectangle 5"/>
          <p:cNvSpPr/>
          <p:nvPr/>
        </p:nvSpPr>
        <p:spPr>
          <a:xfrm>
            <a:off x="1219200" y="1981200"/>
            <a:ext cx="1608133" cy="400110"/>
          </a:xfrm>
          <a:prstGeom prst="rect">
            <a:avLst/>
          </a:prstGeom>
        </p:spPr>
        <p:txBody>
          <a:bodyPr wrap="none">
            <a:spAutoFit/>
          </a:bodyPr>
          <a:lstStyle/>
          <a:p>
            <a:pPr algn="ct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yriad Web Pro"/>
                <a:ea typeface="ＭＳ Ｐゴシック" pitchFamily="34" charset="-128"/>
              </a:rPr>
              <a:t>Pump It Up </a:t>
            </a:r>
            <a:endPar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56125"/>
          </a:xfrm>
        </p:spPr>
        <p:txBody>
          <a:bodyPr/>
          <a:lstStyle/>
          <a:p>
            <a:pPr marL="594360" indent="-457200">
              <a:buFont typeface="Wingdings 2" pitchFamily="18" charset="2"/>
              <a:buChar char=""/>
              <a:defRPr/>
            </a:pPr>
            <a:r>
              <a:rPr lang="en-US" sz="2600" dirty="0" smtClean="0">
                <a:cs typeface="Arial" charset="0"/>
              </a:rPr>
              <a:t>We’re</a:t>
            </a:r>
            <a:r>
              <a:rPr sz="2600" dirty="0" smtClean="0">
                <a:cs typeface="Arial" charset="0"/>
              </a:rPr>
              <a:t> </a:t>
            </a:r>
            <a:r>
              <a:rPr sz="2600" dirty="0">
                <a:cs typeface="Arial" charset="0"/>
              </a:rPr>
              <a:t>qualified to run this business </a:t>
            </a:r>
            <a:r>
              <a:rPr sz="2600" dirty="0" smtClean="0">
                <a:cs typeface="Arial" charset="0"/>
              </a:rPr>
              <a:t>because:</a:t>
            </a:r>
            <a:endParaRPr sz="2600" dirty="0">
              <a:cs typeface="Arial" charset="0"/>
            </a:endParaRPr>
          </a:p>
          <a:p>
            <a:pPr lvl="1">
              <a:buClr>
                <a:srgbClr val="C00000"/>
              </a:buClr>
              <a:buFont typeface="Wingdings 2" pitchFamily="18" charset="2"/>
              <a:buChar char=""/>
              <a:defRPr/>
            </a:pPr>
            <a:endParaRPr lang="en-US" sz="2000" dirty="0" smtClean="0">
              <a:solidFill>
                <a:srgbClr val="10253F"/>
              </a:solidFill>
            </a:endParaRPr>
          </a:p>
          <a:p>
            <a:pPr marL="1042988" lvl="1" indent="-457200">
              <a:spcBef>
                <a:spcPts val="18"/>
              </a:spcBef>
              <a:buClr>
                <a:srgbClr val="C00000"/>
              </a:buClr>
              <a:buFont typeface="Wingdings 2" pitchFamily="-112" charset="2"/>
              <a:buNone/>
              <a:defRPr/>
            </a:pPr>
            <a:r>
              <a:rPr lang="en-US" sz="2000" dirty="0" smtClean="0">
                <a:solidFill>
                  <a:srgbClr val="10253F"/>
                </a:solidFill>
                <a:sym typeface="Wingdings"/>
              </a:rPr>
              <a:t></a:t>
            </a:r>
          </a:p>
          <a:p>
            <a:pPr marL="1042988" lvl="1" indent="-457200">
              <a:buClr>
                <a:srgbClr val="C00000"/>
              </a:buClr>
              <a:buFont typeface="Wingdings 2" pitchFamily="-112" charset="2"/>
              <a:buNone/>
              <a:defRPr/>
            </a:pPr>
            <a:endParaRPr lang="en-US" sz="2000" dirty="0" smtClean="0">
              <a:solidFill>
                <a:srgbClr val="10253F"/>
              </a:solidFill>
              <a:sym typeface="Wingdings"/>
            </a:endParaRPr>
          </a:p>
          <a:p>
            <a:pPr marL="1042988" lvl="1" indent="-457200">
              <a:spcBef>
                <a:spcPts val="1200"/>
              </a:spcBef>
              <a:buClr>
                <a:srgbClr val="C00000"/>
              </a:buClr>
              <a:buFont typeface="Wingdings 2" pitchFamily="-112" charset="2"/>
              <a:buNone/>
              <a:defRPr/>
            </a:pPr>
            <a:r>
              <a:rPr lang="en-US" sz="2000" dirty="0" smtClean="0">
                <a:solidFill>
                  <a:srgbClr val="10253F"/>
                </a:solidFill>
                <a:sym typeface="Wingdings"/>
              </a:rPr>
              <a:t></a:t>
            </a:r>
          </a:p>
          <a:p>
            <a:pPr marL="1042988" lvl="1" indent="-457200">
              <a:buClr>
                <a:srgbClr val="C00000"/>
              </a:buClr>
              <a:buFont typeface="Wingdings 2" pitchFamily="-112" charset="2"/>
              <a:buNone/>
              <a:defRPr/>
            </a:pPr>
            <a:endParaRPr lang="en-US" sz="2000" dirty="0" smtClean="0">
              <a:solidFill>
                <a:srgbClr val="10253F"/>
              </a:solidFill>
              <a:sym typeface="Wingdings"/>
            </a:endParaRPr>
          </a:p>
          <a:p>
            <a:pPr marL="1042988" lvl="1" indent="-457200">
              <a:buClr>
                <a:srgbClr val="C00000"/>
              </a:buClr>
              <a:buFont typeface="Wingdings 2" pitchFamily="-112" charset="2"/>
              <a:buNone/>
              <a:defRPr/>
            </a:pPr>
            <a:r>
              <a:rPr lang="en-US" sz="2000" dirty="0" smtClean="0">
                <a:solidFill>
                  <a:srgbClr val="10253F"/>
                </a:solidFill>
                <a:sym typeface="Wingdings"/>
              </a:rPr>
              <a:t></a:t>
            </a:r>
            <a:endParaRPr lang="en-US" sz="2000" dirty="0" smtClean="0">
              <a:solidFill>
                <a:srgbClr val="10253F"/>
              </a:solidFill>
            </a:endParaRPr>
          </a:p>
        </p:txBody>
      </p:sp>
      <p:sp>
        <p:nvSpPr>
          <p:cNvPr id="14338" name="Title 1"/>
          <p:cNvSpPr>
            <a:spLocks noGrp="1"/>
          </p:cNvSpPr>
          <p:nvPr>
            <p:ph type="title"/>
          </p:nvPr>
        </p:nvSpPr>
        <p:spPr/>
        <p:txBody>
          <a:bodyPr/>
          <a:lstStyle/>
          <a:p>
            <a:r>
              <a:rPr dirty="0">
                <a:ln>
                  <a:noFill/>
                </a:ln>
                <a:ea typeface="ＭＳ Ｐゴシック" pitchFamily="34" charset="-128"/>
              </a:rPr>
              <a:t>Qualifications</a:t>
            </a:r>
            <a:br>
              <a:rPr dirty="0">
                <a:ln>
                  <a:noFill/>
                </a:ln>
                <a:ea typeface="ＭＳ Ｐゴシック" pitchFamily="34" charset="-128"/>
              </a:rPr>
            </a:br>
            <a:endParaRPr sz="1400" i="1" dirty="0">
              <a:ln>
                <a:noFill/>
              </a:ln>
              <a:solidFill>
                <a:srgbClr val="008000"/>
              </a:solidFill>
              <a:latin typeface="Myriad Web Pro"/>
              <a:ea typeface="ＭＳ Ｐゴシック" pitchFamily="34" charset="-128"/>
            </a:endParaRPr>
          </a:p>
        </p:txBody>
      </p:sp>
      <p:sp>
        <p:nvSpPr>
          <p:cNvPr id="11" name="TextBox 10"/>
          <p:cNvSpPr txBox="1"/>
          <p:nvPr/>
        </p:nvSpPr>
        <p:spPr>
          <a:xfrm>
            <a:off x="1473200" y="2362200"/>
            <a:ext cx="6223000" cy="707886"/>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2000" dirty="0" smtClean="0">
                <a:solidFill>
                  <a:srgbClr val="10253F"/>
                </a:solidFill>
                <a:latin typeface="Georgia" pitchFamily="18" charset="0"/>
                <a:ea typeface="ＭＳ Ｐゴシック" pitchFamily="-112" charset="-128"/>
                <a:cs typeface="Arial" pitchFamily="34" charset="0"/>
              </a:rPr>
              <a:t>One partner has been a part of our target market for 13 years</a:t>
            </a:r>
            <a:endParaRPr lang="en-US" sz="2000" dirty="0">
              <a:solidFill>
                <a:srgbClr val="10253F"/>
              </a:solidFill>
              <a:latin typeface="Georgia" pitchFamily="18" charset="0"/>
              <a:ea typeface="ＭＳ Ｐゴシック" pitchFamily="-112" charset="-128"/>
              <a:cs typeface="Arial" pitchFamily="34" charset="0"/>
            </a:endParaRPr>
          </a:p>
        </p:txBody>
      </p:sp>
      <p:sp>
        <p:nvSpPr>
          <p:cNvPr id="12" name="TextBox 11"/>
          <p:cNvSpPr txBox="1"/>
          <p:nvPr/>
        </p:nvSpPr>
        <p:spPr>
          <a:xfrm>
            <a:off x="1449388" y="3200400"/>
            <a:ext cx="6223000" cy="400050"/>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2000" dirty="0" smtClean="0">
                <a:solidFill>
                  <a:srgbClr val="10253F"/>
                </a:solidFill>
                <a:latin typeface="Georgia" pitchFamily="18" charset="0"/>
                <a:ea typeface="ＭＳ Ｐゴシック" pitchFamily="-112" charset="-128"/>
                <a:cs typeface="Arial" pitchFamily="34" charset="0"/>
              </a:rPr>
              <a:t>We will have completed an Embroidery/Art class</a:t>
            </a:r>
            <a:endParaRPr lang="en-US" sz="2000" dirty="0">
              <a:solidFill>
                <a:srgbClr val="10253F"/>
              </a:solidFill>
              <a:latin typeface="Georgia" pitchFamily="18" charset="0"/>
              <a:ea typeface="ＭＳ Ｐゴシック" pitchFamily="-112" charset="-128"/>
              <a:cs typeface="Arial" pitchFamily="34" charset="0"/>
            </a:endParaRPr>
          </a:p>
        </p:txBody>
      </p:sp>
      <p:sp>
        <p:nvSpPr>
          <p:cNvPr id="13" name="TextBox 12"/>
          <p:cNvSpPr txBox="1"/>
          <p:nvPr/>
        </p:nvSpPr>
        <p:spPr>
          <a:xfrm>
            <a:off x="1449388" y="3946525"/>
            <a:ext cx="6223000" cy="707886"/>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2000" dirty="0" smtClean="0">
                <a:solidFill>
                  <a:srgbClr val="10253F"/>
                </a:solidFill>
                <a:latin typeface="Georgia" pitchFamily="18" charset="0"/>
                <a:ea typeface="ＭＳ Ｐゴシック" pitchFamily="-112" charset="-128"/>
                <a:cs typeface="Arial" pitchFamily="34" charset="0"/>
              </a:rPr>
              <a:t>We’ve completed a Marketing and Entrepreneurship course</a:t>
            </a:r>
            <a:endParaRPr lang="en-US" sz="2000" dirty="0">
              <a:solidFill>
                <a:srgbClr val="10253F"/>
              </a:solidFill>
              <a:latin typeface="Georgia" pitchFamily="18" charset="0"/>
              <a:ea typeface="ＭＳ Ｐゴシック" pitchFamily="-112" charset="-128"/>
              <a:cs typeface="Arial" pitchFamily="34" charset="0"/>
            </a:endParaRPr>
          </a:p>
        </p:txBody>
      </p:sp>
      <p:pic>
        <p:nvPicPr>
          <p:cNvPr id="14343"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457200" y="228600"/>
            <a:ext cx="8229600" cy="990600"/>
          </a:xfrm>
          <a:prstGeom prst="rect">
            <a:avLst/>
          </a:prstGeom>
          <a:noFill/>
          <a:ln w="9525">
            <a:noFill/>
            <a:miter lim="800000"/>
            <a:headEnd/>
            <a:tailEnd/>
          </a:ln>
        </p:spPr>
        <p:txBody>
          <a:bodyPr anchor="ctr"/>
          <a:lstStyle/>
          <a:p>
            <a:pPr algn="ctr" eaLnBrk="0" hangingPunct="0"/>
            <a:r>
              <a:rPr lang="en-US" sz="4100" b="1" dirty="0">
                <a:solidFill>
                  <a:schemeClr val="tx2"/>
                </a:solidFill>
                <a:effectLst>
                  <a:outerShdw blurRad="31750" dist="25400" dir="5400000" algn="tl" rotWithShape="0">
                    <a:srgbClr val="000000">
                      <a:alpha val="25000"/>
                    </a:srgbClr>
                  </a:outerShdw>
                </a:effectLst>
                <a:latin typeface="+mj-lt"/>
                <a:ea typeface="ＭＳ Ｐゴシック" pitchFamily="34" charset="-128"/>
                <a:cs typeface="+mj-cs"/>
              </a:rPr>
              <a:t>Market Analysis</a:t>
            </a:r>
            <a:endParaRPr lang="fr-FR" sz="4100" b="1" dirty="0">
              <a:solidFill>
                <a:schemeClr val="tx2"/>
              </a:solidFill>
              <a:effectLst>
                <a:outerShdw blurRad="31750" dist="25400" dir="5400000" algn="tl" rotWithShape="0">
                  <a:srgbClr val="000000">
                    <a:alpha val="25000"/>
                  </a:srgbClr>
                </a:outerShdw>
              </a:effectLst>
              <a:latin typeface="+mj-lt"/>
              <a:ea typeface="ＭＳ Ｐゴシック" pitchFamily="34" charset="-128"/>
              <a:cs typeface="+mj-cs"/>
            </a:endParaRPr>
          </a:p>
        </p:txBody>
      </p:sp>
      <p:graphicFrame>
        <p:nvGraphicFramePr>
          <p:cNvPr id="90147" name="Group 35"/>
          <p:cNvGraphicFramePr>
            <a:graphicFrameLocks noGrp="1"/>
          </p:cNvGraphicFramePr>
          <p:nvPr>
            <p:ph idx="1"/>
          </p:nvPr>
        </p:nvGraphicFramePr>
        <p:xfrm>
          <a:off x="434975" y="1295400"/>
          <a:ext cx="8229600" cy="838200"/>
        </p:xfrm>
        <a:graphic>
          <a:graphicData uri="http://schemas.openxmlformats.org/drawingml/2006/table">
            <a:tbl>
              <a:tblPr>
                <a:tableStyleId>{3C2FFA5D-87B4-456A-9821-1D502468CF0F}</a:tableStyleId>
              </a:tblPr>
              <a:tblGrid>
                <a:gridCol w="1653702"/>
                <a:gridCol w="6575898"/>
              </a:tblGrid>
              <a:tr h="380488">
                <a:tc>
                  <a:txBody>
                    <a:bodyPr/>
                    <a:lstStyle/>
                    <a:p>
                      <a:pPr marL="0" marR="0" lvl="0" indent="0" algn="l" defTabSz="914400" rtl="0" eaLnBrk="0" fontAlgn="base" latinLnBrk="0" hangingPunct="0">
                        <a:lnSpc>
                          <a:spcPct val="100000"/>
                        </a:lnSpc>
                        <a:spcBef>
                          <a:spcPct val="20000"/>
                        </a:spcBef>
                        <a:spcAft>
                          <a:spcPct val="0"/>
                        </a:spcAft>
                        <a:buClr>
                          <a:srgbClr val="E46C0A"/>
                        </a:buClr>
                        <a:buSzPct val="65000"/>
                        <a:buFont typeface="Wingdings 2" pitchFamily="18" charset="2"/>
                        <a:buNone/>
                        <a:tabLst/>
                      </a:pPr>
                      <a:r>
                        <a:rPr kumimoji="0" lang="en-US" sz="1400" b="1" u="none" strike="noStrike" cap="none" normalizeH="0" baseline="0" dirty="0" smtClean="0">
                          <a:ln>
                            <a:noFill/>
                          </a:ln>
                          <a:effectLst/>
                        </a:rPr>
                        <a:t>Industry Name</a:t>
                      </a:r>
                      <a:endParaRPr kumimoji="0" lang="en-US" sz="1400" b="1" i="0" u="none" strike="noStrike" cap="none" normalizeH="0" baseline="0" dirty="0" smtClean="0">
                        <a:ln>
                          <a:noFill/>
                        </a:ln>
                        <a:solidFill>
                          <a:schemeClr val="tx1"/>
                        </a:solidFill>
                        <a:effectLst/>
                        <a:latin typeface="Arial" pitchFamily="34" charset="0"/>
                        <a:ea typeface="Microsoft YaHei" pitchFamily="34" charset="-122"/>
                        <a:cs typeface="Arial" pitchFamily="34" charset="0"/>
                      </a:endParaRPr>
                    </a:p>
                  </a:txBody>
                  <a:tcPr marT="45659" marB="45659" horzOverflow="overflow"/>
                </a:tc>
                <a:tc>
                  <a:txBody>
                    <a:bodyPr/>
                    <a:lstStyle/>
                    <a:p>
                      <a:pPr marL="0" marR="0" lvl="0" indent="0" algn="l" defTabSz="914400" rtl="0" eaLnBrk="0" fontAlgn="base" latinLnBrk="0" hangingPunct="0">
                        <a:lnSpc>
                          <a:spcPct val="100000"/>
                        </a:lnSpc>
                        <a:spcBef>
                          <a:spcPct val="20000"/>
                        </a:spcBef>
                        <a:spcAft>
                          <a:spcPct val="0"/>
                        </a:spcAft>
                        <a:buClr>
                          <a:srgbClr val="E46C0A"/>
                        </a:buClr>
                        <a:buSzPct val="65000"/>
                        <a:buFont typeface="Wingdings 2" pitchFamily="18" charset="2"/>
                        <a:buNone/>
                        <a:tabLst/>
                        <a:defRPr/>
                      </a:pPr>
                      <a:r>
                        <a:rPr lang="en-US" sz="1400" b="1" dirty="0" smtClean="0"/>
                        <a:t>Medical Equipment &amp; Supplies Manufacturing</a:t>
                      </a:r>
                    </a:p>
                  </a:txBody>
                  <a:tcPr marT="45659" marB="45659" horzOverflow="overflow"/>
                </a:tc>
              </a:tr>
              <a:tr h="457712">
                <a:tc>
                  <a:txBody>
                    <a:bodyPr/>
                    <a:lstStyle/>
                    <a:p>
                      <a:pPr marL="0" marR="0" lvl="0" indent="0" algn="l" defTabSz="914400" rtl="0" eaLnBrk="0" fontAlgn="base" latinLnBrk="0" hangingPunct="0">
                        <a:lnSpc>
                          <a:spcPct val="100000"/>
                        </a:lnSpc>
                        <a:spcBef>
                          <a:spcPct val="20000"/>
                        </a:spcBef>
                        <a:spcAft>
                          <a:spcPct val="0"/>
                        </a:spcAft>
                        <a:buClr>
                          <a:srgbClr val="E46C0A"/>
                        </a:buClr>
                        <a:buSzPct val="65000"/>
                        <a:buFont typeface="Wingdings 2" pitchFamily="18" charset="2"/>
                        <a:buNone/>
                        <a:tabLst/>
                      </a:pPr>
                      <a:r>
                        <a:rPr kumimoji="0" lang="en-US" sz="1400" b="1" u="none" strike="noStrike" cap="none" normalizeH="0" baseline="0" dirty="0" smtClean="0">
                          <a:ln>
                            <a:noFill/>
                          </a:ln>
                          <a:effectLst/>
                        </a:rPr>
                        <a:t>Industry Size</a:t>
                      </a:r>
                      <a:endParaRPr kumimoji="0" lang="en-US" sz="1400" b="1" i="0" u="none" strike="noStrike" cap="none" normalizeH="0" baseline="0" dirty="0" smtClean="0">
                        <a:ln>
                          <a:noFill/>
                        </a:ln>
                        <a:solidFill>
                          <a:schemeClr val="tx1"/>
                        </a:solidFill>
                        <a:effectLst/>
                        <a:latin typeface="Arial" pitchFamily="34" charset="0"/>
                        <a:ea typeface="Microsoft YaHei" pitchFamily="34" charset="-122"/>
                        <a:cs typeface="Arial" pitchFamily="34" charset="0"/>
                      </a:endParaRPr>
                    </a:p>
                  </a:txBody>
                  <a:tcPr marT="45659" marB="45659" horzOverflow="overflow"/>
                </a:tc>
                <a:tc>
                  <a:txBody>
                    <a:bodyPr/>
                    <a:lstStyle/>
                    <a:p>
                      <a:pPr marL="0" marR="0" lvl="0" indent="0" algn="l" defTabSz="914400" rtl="0" eaLnBrk="0" fontAlgn="base" latinLnBrk="0" hangingPunct="0">
                        <a:lnSpc>
                          <a:spcPct val="100000"/>
                        </a:lnSpc>
                        <a:spcBef>
                          <a:spcPct val="20000"/>
                        </a:spcBef>
                        <a:spcAft>
                          <a:spcPct val="0"/>
                        </a:spcAft>
                        <a:buClr>
                          <a:srgbClr val="E46C0A"/>
                        </a:buClr>
                        <a:buSzPct val="65000"/>
                        <a:buFont typeface="Wingdings 2" pitchFamily="18" charset="2"/>
                        <a:buNone/>
                        <a:tabLst/>
                        <a:defRPr/>
                      </a:pPr>
                      <a:r>
                        <a:rPr lang="en-US" sz="1400" b="1" dirty="0" smtClean="0"/>
                        <a:t>$85</a:t>
                      </a:r>
                      <a:r>
                        <a:rPr lang="en-US" sz="1400" b="1" baseline="0" dirty="0" smtClean="0"/>
                        <a:t> billion</a:t>
                      </a:r>
                      <a:endParaRPr kumimoji="0" lang="en-US" sz="1400" b="1" i="0" u="none" strike="noStrike" cap="none" normalizeH="0" baseline="0" dirty="0" smtClean="0">
                        <a:ln>
                          <a:noFill/>
                        </a:ln>
                        <a:solidFill>
                          <a:schemeClr val="tx1"/>
                        </a:solidFill>
                        <a:effectLst/>
                        <a:latin typeface="Arial" pitchFamily="34" charset="0"/>
                        <a:ea typeface="ＭＳ Ｐゴシック" pitchFamily="-112" charset="-128"/>
                        <a:cs typeface="Arial" pitchFamily="34" charset="0"/>
                      </a:endParaRPr>
                    </a:p>
                  </a:txBody>
                  <a:tcPr marT="45659" marB="45659" horzOverflow="overflow"/>
                </a:tc>
              </a:tr>
            </a:tbl>
          </a:graphicData>
        </a:graphic>
      </p:graphicFrame>
      <p:graphicFrame>
        <p:nvGraphicFramePr>
          <p:cNvPr id="2" name="Table 1"/>
          <p:cNvGraphicFramePr>
            <a:graphicFrameLocks noGrp="1"/>
          </p:cNvGraphicFramePr>
          <p:nvPr/>
        </p:nvGraphicFramePr>
        <p:xfrm>
          <a:off x="457200" y="2425700"/>
          <a:ext cx="5086350" cy="3457952"/>
        </p:xfrm>
        <a:graphic>
          <a:graphicData uri="http://schemas.openxmlformats.org/drawingml/2006/table">
            <a:tbl>
              <a:tblPr firstRow="1" bandRow="1">
                <a:tableStyleId>{5C22544A-7EE6-4342-B048-85BDC9FD1C3A}</a:tableStyleId>
              </a:tblPr>
              <a:tblGrid>
                <a:gridCol w="1653064"/>
                <a:gridCol w="3433286"/>
              </a:tblGrid>
              <a:tr h="11883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Total Population</a:t>
                      </a:r>
                      <a:endParaRPr lang="en-US" sz="1400" b="0" dirty="0" smtClean="0">
                        <a:solidFill>
                          <a:schemeClr val="tx1"/>
                        </a:solidFill>
                        <a:latin typeface="Arial" pitchFamily="34" charset="0"/>
                        <a:ea typeface="ＭＳ Ｐゴシック" pitchFamily="-112" charset="-128"/>
                        <a:cs typeface="Arial" pitchFamily="34" charset="0"/>
                      </a:endParaRPr>
                    </a:p>
                  </a:txBody>
                  <a:tcPr marL="91433" marR="91433" marT="45711" marB="45711"/>
                </a:tc>
                <a:tc>
                  <a:txBody>
                    <a:bodyPr/>
                    <a:lstStyle/>
                    <a:p>
                      <a:pPr eaLnBrk="0" hangingPunct="0">
                        <a:spcBef>
                          <a:spcPct val="20000"/>
                        </a:spcBef>
                        <a:buClr>
                          <a:srgbClr val="E46C0A"/>
                        </a:buClr>
                        <a:buSzPct val="65000"/>
                        <a:buFont typeface="Wingdings 2" pitchFamily="18" charset="2"/>
                        <a:buNone/>
                      </a:pPr>
                      <a:r>
                        <a:rPr lang="en-US" sz="1400" dirty="0" smtClean="0">
                          <a:solidFill>
                            <a:schemeClr val="tx1"/>
                          </a:solidFill>
                        </a:rPr>
                        <a:t>U.S.</a:t>
                      </a:r>
                      <a:r>
                        <a:rPr lang="en-US" sz="1400" baseline="0" dirty="0" smtClean="0">
                          <a:solidFill>
                            <a:schemeClr val="tx1"/>
                          </a:solidFill>
                        </a:rPr>
                        <a:t> </a:t>
                      </a:r>
                      <a:r>
                        <a:rPr lang="en-US" sz="1400" dirty="0" smtClean="0">
                          <a:solidFill>
                            <a:schemeClr val="tx1"/>
                          </a:solidFill>
                        </a:rPr>
                        <a:t>population</a:t>
                      </a:r>
                      <a:r>
                        <a:rPr lang="en-US" sz="1400" baseline="0" dirty="0" smtClean="0">
                          <a:solidFill>
                            <a:schemeClr val="tx1"/>
                          </a:solidFill>
                        </a:rPr>
                        <a:t> of people using insulin pumps</a:t>
                      </a:r>
                      <a:endParaRPr lang="en-US" sz="1400" b="0" dirty="0">
                        <a:solidFill>
                          <a:schemeClr val="tx1"/>
                        </a:solidFill>
                        <a:latin typeface="Arial" pitchFamily="34" charset="0"/>
                        <a:cs typeface="Arial" pitchFamily="34" charset="0"/>
                      </a:endParaRPr>
                    </a:p>
                  </a:txBody>
                  <a:tcPr marL="91433" marR="91433" marT="45711" marB="45711"/>
                </a:tc>
              </a:tr>
              <a:tr h="13247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Target Market</a:t>
                      </a:r>
                    </a:p>
                    <a:p>
                      <a:endParaRPr lang="en-US" sz="1400" b="1" dirty="0">
                        <a:solidFill>
                          <a:schemeClr val="tx1"/>
                        </a:solidFill>
                        <a:latin typeface="Arial" pitchFamily="34" charset="0"/>
                        <a:cs typeface="Arial" pitchFamily="34" charset="0"/>
                      </a:endParaRPr>
                    </a:p>
                  </a:txBody>
                  <a:tcPr marL="91433" marR="91433" marT="45711" marB="45711"/>
                </a:tc>
                <a:tc>
                  <a:txBody>
                    <a:bodyPr/>
                    <a:lstStyle/>
                    <a:p>
                      <a:pPr algn="l" eaLnBrk="0" hangingPunct="0">
                        <a:spcBef>
                          <a:spcPct val="20000"/>
                        </a:spcBef>
                        <a:buClr>
                          <a:srgbClr val="E46C0A"/>
                        </a:buClr>
                        <a:buSzPct val="65000"/>
                        <a:buFont typeface="Wingdings 2" pitchFamily="18" charset="2"/>
                        <a:buNone/>
                      </a:pPr>
                      <a:r>
                        <a:rPr lang="en-US" sz="1400" b="1" dirty="0" smtClean="0"/>
                        <a:t>Active Males and Females </a:t>
                      </a:r>
                      <a:r>
                        <a:rPr lang="en-US" sz="1400" b="1" baseline="0" dirty="0" smtClean="0"/>
                        <a:t>ages 5-24 that use insulin pumps</a:t>
                      </a:r>
                      <a:endParaRPr lang="en-US" sz="1400" b="1" dirty="0" smtClean="0">
                        <a:solidFill>
                          <a:schemeClr val="tx1"/>
                        </a:solidFill>
                        <a:latin typeface="Arial" pitchFamily="34" charset="0"/>
                        <a:ea typeface="ＭＳ Ｐゴシック" pitchFamily="-112" charset="-128"/>
                        <a:cs typeface="Arial" pitchFamily="34" charset="0"/>
                      </a:endParaRPr>
                    </a:p>
                  </a:txBody>
                  <a:tcPr marL="91433" marR="91433" marT="45711" marB="45711"/>
                </a:tc>
              </a:tr>
              <a:tr h="9286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Potential Market</a:t>
                      </a:r>
                      <a:endParaRPr lang="en-US" sz="1400" b="1" dirty="0" smtClean="0">
                        <a:solidFill>
                          <a:schemeClr val="tx1"/>
                        </a:solidFill>
                        <a:latin typeface="Arial" pitchFamily="34" charset="0"/>
                        <a:ea typeface="ＭＳ Ｐゴシック" pitchFamily="-112" charset="-128"/>
                        <a:cs typeface="Arial" pitchFamily="34" charset="0"/>
                      </a:endParaRPr>
                    </a:p>
                  </a:txBody>
                  <a:tcPr marL="91433" marR="91433" marT="45711" marB="457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90% of our target market we surveyed</a:t>
                      </a:r>
                      <a:r>
                        <a:rPr lang="en-US" sz="1400" b="1" baseline="0" dirty="0" smtClean="0"/>
                        <a:t> said they would be willing to purchase a customized body band online</a:t>
                      </a:r>
                      <a:endParaRPr lang="en-US" sz="1400" b="1" dirty="0" smtClean="0">
                        <a:solidFill>
                          <a:schemeClr val="tx1"/>
                        </a:solidFill>
                        <a:latin typeface="Arial" pitchFamily="34" charset="0"/>
                        <a:ea typeface="ＭＳ Ｐゴシック" pitchFamily="-112" charset="-128"/>
                        <a:cs typeface="Arial" pitchFamily="34" charset="0"/>
                      </a:endParaRPr>
                    </a:p>
                  </a:txBody>
                  <a:tcPr marL="91433" marR="91433" marT="45711" marB="45711"/>
                </a:tc>
              </a:tr>
            </a:tbl>
          </a:graphicData>
        </a:graphic>
      </p:graphicFrame>
      <p:grpSp>
        <p:nvGrpSpPr>
          <p:cNvPr id="19" name="Group 2"/>
          <p:cNvGrpSpPr>
            <a:grpSpLocks/>
          </p:cNvGrpSpPr>
          <p:nvPr/>
        </p:nvGrpSpPr>
        <p:grpSpPr bwMode="auto">
          <a:xfrm>
            <a:off x="5867400" y="2438400"/>
            <a:ext cx="2971800" cy="3733800"/>
            <a:chOff x="3408" y="1584"/>
            <a:chExt cx="1872" cy="2352"/>
          </a:xfrm>
          <a:noFill/>
        </p:grpSpPr>
        <p:sp>
          <p:nvSpPr>
            <p:cNvPr id="20" name="AutoShape 3"/>
            <p:cNvSpPr>
              <a:spLocks noChangeArrowheads="1"/>
            </p:cNvSpPr>
            <p:nvPr/>
          </p:nvSpPr>
          <p:spPr bwMode="auto">
            <a:xfrm>
              <a:off x="3408" y="1632"/>
              <a:ext cx="1872" cy="2304"/>
            </a:xfrm>
            <a:custGeom>
              <a:avLst/>
              <a:gdLst>
                <a:gd name="T0" fmla="*/ 1422 w 21600"/>
                <a:gd name="T1" fmla="*/ 1152 h 21600"/>
                <a:gd name="T2" fmla="*/ 936 w 21600"/>
                <a:gd name="T3" fmla="*/ 2304 h 21600"/>
                <a:gd name="T4" fmla="*/ 450 w 21600"/>
                <a:gd name="T5" fmla="*/ 1152 h 21600"/>
                <a:gd name="T6" fmla="*/ 936 w 21600"/>
                <a:gd name="T7" fmla="*/ 0 h 21600"/>
                <a:gd name="T8" fmla="*/ 0 60000 65536"/>
                <a:gd name="T9" fmla="*/ 0 60000 65536"/>
                <a:gd name="T10" fmla="*/ 0 60000 65536"/>
                <a:gd name="T11" fmla="*/ 0 60000 65536"/>
                <a:gd name="T12" fmla="*/ 6992 w 21600"/>
                <a:gd name="T13" fmla="*/ 6994 h 21600"/>
                <a:gd name="T14" fmla="*/ 14608 w 21600"/>
                <a:gd name="T15" fmla="*/ 14606 h 21600"/>
              </a:gdLst>
              <a:ahLst/>
              <a:cxnLst>
                <a:cxn ang="T8">
                  <a:pos x="T0" y="T1"/>
                </a:cxn>
                <a:cxn ang="T9">
                  <a:pos x="T2" y="T3"/>
                </a:cxn>
                <a:cxn ang="T10">
                  <a:pos x="T4" y="T5"/>
                </a:cxn>
                <a:cxn ang="T11">
                  <a:pos x="T6" y="T7"/>
                </a:cxn>
              </a:cxnLst>
              <a:rect l="T12" t="T13" r="T14" b="T15"/>
              <a:pathLst>
                <a:path w="21600" h="21600">
                  <a:moveTo>
                    <a:pt x="0" y="0"/>
                  </a:moveTo>
                  <a:lnTo>
                    <a:pt x="10395" y="21600"/>
                  </a:lnTo>
                  <a:lnTo>
                    <a:pt x="11205" y="21600"/>
                  </a:lnTo>
                  <a:lnTo>
                    <a:pt x="21600" y="0"/>
                  </a:lnTo>
                  <a:close/>
                </a:path>
              </a:pathLst>
            </a:cu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latin typeface="Arial" pitchFamily="34" charset="0"/>
                <a:cs typeface="Arial" pitchFamily="34" charset="0"/>
              </a:endParaRPr>
            </a:p>
          </p:txBody>
        </p:sp>
        <p:sp>
          <p:nvSpPr>
            <p:cNvPr id="21" name="Oval 4"/>
            <p:cNvSpPr>
              <a:spLocks noChangeArrowheads="1"/>
            </p:cNvSpPr>
            <p:nvPr/>
          </p:nvSpPr>
          <p:spPr bwMode="auto">
            <a:xfrm>
              <a:off x="3408" y="1584"/>
              <a:ext cx="1872" cy="9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latin typeface="Arial" pitchFamily="34" charset="0"/>
                <a:cs typeface="Arial" pitchFamily="34" charset="0"/>
              </a:endParaRPr>
            </a:p>
          </p:txBody>
        </p:sp>
      </p:grpSp>
      <p:sp>
        <p:nvSpPr>
          <p:cNvPr id="16414" name="AutoShape 31"/>
          <p:cNvSpPr>
            <a:spLocks noChangeArrowheads="1"/>
          </p:cNvSpPr>
          <p:nvPr/>
        </p:nvSpPr>
        <p:spPr bwMode="auto">
          <a:xfrm>
            <a:off x="6324600" y="2895600"/>
            <a:ext cx="1992313" cy="381000"/>
          </a:xfrm>
          <a:prstGeom prst="flowChartProcess">
            <a:avLst/>
          </a:prstGeom>
          <a:solidFill>
            <a:schemeClr val="bg1"/>
          </a:solidFill>
          <a:ln w="9525">
            <a:solidFill>
              <a:schemeClr val="tx1"/>
            </a:solidFill>
            <a:miter lim="800000"/>
            <a:headEnd/>
            <a:tailEnd/>
          </a:ln>
        </p:spPr>
        <p:txBody>
          <a:bodyPr wrap="none" anchor="ctr"/>
          <a:lstStyle/>
          <a:p>
            <a:pPr algn="ctr">
              <a:defRPr/>
            </a:pPr>
            <a:r>
              <a:rPr lang="en-US" sz="2000" b="1" dirty="0" smtClean="0">
                <a:latin typeface="Georgia" pitchFamily="18" charset="0"/>
                <a:cs typeface="Arial" charset="0"/>
              </a:rPr>
              <a:t>60,000</a:t>
            </a:r>
            <a:endParaRPr lang="en-US" sz="2000" b="1" dirty="0">
              <a:latin typeface="Georgia" pitchFamily="18" charset="0"/>
              <a:cs typeface="Arial" charset="0"/>
            </a:endParaRPr>
          </a:p>
        </p:txBody>
      </p:sp>
      <p:sp>
        <p:nvSpPr>
          <p:cNvPr id="16415" name="AutoShape 32"/>
          <p:cNvSpPr>
            <a:spLocks noChangeArrowheads="1"/>
          </p:cNvSpPr>
          <p:nvPr/>
        </p:nvSpPr>
        <p:spPr bwMode="auto">
          <a:xfrm>
            <a:off x="6932613" y="4737100"/>
            <a:ext cx="790575" cy="381000"/>
          </a:xfrm>
          <a:prstGeom prst="flowChartProcess">
            <a:avLst/>
          </a:prstGeom>
          <a:solidFill>
            <a:schemeClr val="bg1"/>
          </a:solidFill>
          <a:ln w="9525">
            <a:solidFill>
              <a:schemeClr val="tx1"/>
            </a:solidFill>
            <a:miter lim="800000"/>
            <a:headEnd/>
            <a:tailEnd/>
          </a:ln>
        </p:spPr>
        <p:txBody>
          <a:bodyPr wrap="none" anchor="ctr"/>
          <a:lstStyle/>
          <a:p>
            <a:pPr algn="ctr">
              <a:defRPr/>
            </a:pPr>
            <a:r>
              <a:rPr lang="en-US" sz="1700" b="1" dirty="0" smtClean="0">
                <a:latin typeface="Georgia" pitchFamily="18" charset="0"/>
                <a:cs typeface="Arial" charset="0"/>
              </a:rPr>
              <a:t>13,878</a:t>
            </a:r>
            <a:endParaRPr lang="en-US" sz="1700" b="1" dirty="0">
              <a:latin typeface="Georgia" pitchFamily="18" charset="0"/>
              <a:cs typeface="Arial" charset="0"/>
            </a:endParaRPr>
          </a:p>
        </p:txBody>
      </p:sp>
      <p:sp>
        <p:nvSpPr>
          <p:cNvPr id="16416" name="AutoShape 33"/>
          <p:cNvSpPr>
            <a:spLocks noChangeArrowheads="1"/>
          </p:cNvSpPr>
          <p:nvPr/>
        </p:nvSpPr>
        <p:spPr bwMode="auto">
          <a:xfrm>
            <a:off x="6553200" y="3657600"/>
            <a:ext cx="1600200" cy="401638"/>
          </a:xfrm>
          <a:prstGeom prst="flowChartProcess">
            <a:avLst/>
          </a:prstGeom>
          <a:solidFill>
            <a:schemeClr val="bg1"/>
          </a:solidFill>
          <a:ln w="9525">
            <a:solidFill>
              <a:schemeClr val="tx1"/>
            </a:solidFill>
            <a:miter lim="800000"/>
            <a:headEnd/>
            <a:tailEnd/>
          </a:ln>
        </p:spPr>
        <p:txBody>
          <a:bodyPr wrap="none" anchor="ctr"/>
          <a:lstStyle/>
          <a:p>
            <a:pPr algn="ctr">
              <a:defRPr/>
            </a:pPr>
            <a:r>
              <a:rPr lang="en-US" b="1" dirty="0" smtClean="0">
                <a:latin typeface="Georgia" pitchFamily="18" charset="0"/>
                <a:cs typeface="Arial" charset="0"/>
              </a:rPr>
              <a:t>15,420</a:t>
            </a:r>
            <a:endParaRPr lang="en-US" b="1" dirty="0">
              <a:latin typeface="Georgia" pitchFamily="18" charset="0"/>
              <a:cs typeface="Arial" charset="0"/>
            </a:endParaRPr>
          </a:p>
        </p:txBody>
      </p:sp>
      <p:sp>
        <p:nvSpPr>
          <p:cNvPr id="16417" name="TextBox 1"/>
          <p:cNvSpPr txBox="1">
            <a:spLocks noChangeArrowheads="1"/>
          </p:cNvSpPr>
          <p:nvPr/>
        </p:nvSpPr>
        <p:spPr bwMode="auto">
          <a:xfrm>
            <a:off x="6321425" y="2582863"/>
            <a:ext cx="1992313" cy="276225"/>
          </a:xfrm>
          <a:prstGeom prst="rect">
            <a:avLst/>
          </a:prstGeom>
          <a:noFill/>
          <a:ln w="9525">
            <a:noFill/>
            <a:miter lim="800000"/>
            <a:headEnd/>
            <a:tailEnd/>
          </a:ln>
        </p:spPr>
        <p:txBody>
          <a:bodyPr>
            <a:spAutoFit/>
          </a:bodyPr>
          <a:lstStyle/>
          <a:p>
            <a:pPr algn="ctr"/>
            <a:r>
              <a:rPr lang="en-US" sz="1200" b="1" dirty="0"/>
              <a:t>Total Population</a:t>
            </a:r>
          </a:p>
        </p:txBody>
      </p:sp>
      <p:sp>
        <p:nvSpPr>
          <p:cNvPr id="16418" name="TextBox 17"/>
          <p:cNvSpPr txBox="1">
            <a:spLocks noChangeArrowheads="1"/>
          </p:cNvSpPr>
          <p:nvPr/>
        </p:nvSpPr>
        <p:spPr bwMode="auto">
          <a:xfrm>
            <a:off x="6324600" y="3352800"/>
            <a:ext cx="1992313" cy="277813"/>
          </a:xfrm>
          <a:prstGeom prst="rect">
            <a:avLst/>
          </a:prstGeom>
          <a:noFill/>
          <a:ln w="9525">
            <a:noFill/>
            <a:miter lim="800000"/>
            <a:headEnd/>
            <a:tailEnd/>
          </a:ln>
        </p:spPr>
        <p:txBody>
          <a:bodyPr>
            <a:spAutoFit/>
          </a:bodyPr>
          <a:lstStyle/>
          <a:p>
            <a:pPr algn="ctr"/>
            <a:r>
              <a:rPr lang="en-US" sz="1200" b="1" dirty="0"/>
              <a:t>Target Market</a:t>
            </a:r>
          </a:p>
        </p:txBody>
      </p:sp>
      <p:sp>
        <p:nvSpPr>
          <p:cNvPr id="16419" name="TextBox 17"/>
          <p:cNvSpPr txBox="1">
            <a:spLocks noChangeArrowheads="1"/>
          </p:cNvSpPr>
          <p:nvPr/>
        </p:nvSpPr>
        <p:spPr bwMode="auto">
          <a:xfrm>
            <a:off x="6684963" y="4203700"/>
            <a:ext cx="1295400" cy="461963"/>
          </a:xfrm>
          <a:prstGeom prst="rect">
            <a:avLst/>
          </a:prstGeom>
          <a:noFill/>
          <a:ln w="9525">
            <a:noFill/>
            <a:miter lim="800000"/>
            <a:headEnd/>
            <a:tailEnd/>
          </a:ln>
        </p:spPr>
        <p:txBody>
          <a:bodyPr>
            <a:spAutoFit/>
          </a:bodyPr>
          <a:lstStyle/>
          <a:p>
            <a:pPr algn="ctr"/>
            <a:r>
              <a:rPr lang="en-US" sz="1200" b="1" dirty="0"/>
              <a:t>Potential Market</a:t>
            </a:r>
          </a:p>
        </p:txBody>
      </p:sp>
      <p:pic>
        <p:nvPicPr>
          <p:cNvPr id="15" name="Picture 13" descr="NFTE_SmallTagLock_PantoneC.eps"/>
          <p:cNvPicPr>
            <a:picLocks noChangeAspect="1"/>
          </p:cNvPicPr>
          <p:nvPr/>
        </p:nvPicPr>
        <p:blipFill>
          <a:blip r:embed="rId3" cstate="print"/>
          <a:srcRect/>
          <a:stretch>
            <a:fillRect/>
          </a:stretch>
        </p:blipFill>
        <p:spPr bwMode="auto">
          <a:xfrm>
            <a:off x="0" y="6053137"/>
            <a:ext cx="1609725" cy="804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p:txBody>
          <a:bodyPr>
            <a:normAutofit/>
          </a:bodyPr>
          <a:lstStyle/>
          <a:p>
            <a:pPr>
              <a:buSzPct val="80000"/>
              <a:buFont typeface="Wingdings 2" pitchFamily="18" charset="2"/>
              <a:buChar char=""/>
            </a:pPr>
            <a:r>
              <a:rPr sz="2000" b="1" dirty="0">
                <a:ea typeface="ＭＳ Ｐゴシック" pitchFamily="34" charset="-128"/>
              </a:rPr>
              <a:t>Demographics</a:t>
            </a:r>
          </a:p>
          <a:p>
            <a:pPr lvl="1">
              <a:buClr>
                <a:schemeClr val="accent4"/>
              </a:buClr>
              <a:buFont typeface="Wingdings 2" pitchFamily="18" charset="2"/>
              <a:buChar char=""/>
            </a:pPr>
            <a:r>
              <a:rPr lang="en-US" sz="1700" dirty="0" smtClean="0">
                <a:ea typeface="ＭＳ Ｐゴシック" pitchFamily="34" charset="-128"/>
                <a:cs typeface="Arial" pitchFamily="34" charset="0"/>
              </a:rPr>
              <a:t>Active Males and Females</a:t>
            </a:r>
          </a:p>
          <a:p>
            <a:pPr lvl="1">
              <a:buClr>
                <a:schemeClr val="accent4"/>
              </a:buClr>
              <a:buFont typeface="Wingdings 2" pitchFamily="18" charset="2"/>
              <a:buChar char=""/>
            </a:pPr>
            <a:r>
              <a:rPr lang="en-US" sz="1700" dirty="0" smtClean="0">
                <a:ea typeface="ＭＳ Ｐゴシック" pitchFamily="34" charset="-128"/>
                <a:cs typeface="Arial" pitchFamily="34" charset="0"/>
              </a:rPr>
              <a:t>Ages 5-24</a:t>
            </a:r>
          </a:p>
          <a:p>
            <a:pPr>
              <a:buClr>
                <a:srgbClr val="984807"/>
              </a:buClr>
              <a:buSzPct val="80000"/>
              <a:buNone/>
            </a:pPr>
            <a:endParaRPr sz="2000" b="1" dirty="0">
              <a:ea typeface="ＭＳ Ｐゴシック" pitchFamily="34" charset="-128"/>
            </a:endParaRPr>
          </a:p>
          <a:p>
            <a:pPr>
              <a:buSzPct val="80000"/>
              <a:buFont typeface="Wingdings 2" pitchFamily="18" charset="2"/>
              <a:buChar char=""/>
            </a:pPr>
            <a:r>
              <a:rPr sz="2000" b="1" dirty="0" smtClean="0">
                <a:ea typeface="ＭＳ Ｐゴシック" pitchFamily="34" charset="-128"/>
              </a:rPr>
              <a:t>Geographic's</a:t>
            </a:r>
            <a:endParaRPr sz="2000" b="1" dirty="0">
              <a:ea typeface="ＭＳ Ｐゴシック" pitchFamily="34" charset="-128"/>
            </a:endParaRPr>
          </a:p>
          <a:p>
            <a:pPr lvl="1">
              <a:buClr>
                <a:schemeClr val="accent4"/>
              </a:buClr>
              <a:buFont typeface="Wingdings 2" pitchFamily="18" charset="2"/>
              <a:buChar char=""/>
            </a:pPr>
            <a:r>
              <a:rPr lang="en-US" sz="1700" dirty="0" smtClean="0">
                <a:ea typeface="ＭＳ Ｐゴシック" pitchFamily="34" charset="-128"/>
                <a:cs typeface="Arial" pitchFamily="34" charset="0"/>
              </a:rPr>
              <a:t>United States</a:t>
            </a:r>
          </a:p>
        </p:txBody>
      </p:sp>
      <p:sp>
        <p:nvSpPr>
          <p:cNvPr id="17412" name="Title 1"/>
          <p:cNvSpPr>
            <a:spLocks noGrp="1"/>
          </p:cNvSpPr>
          <p:nvPr>
            <p:ph type="title"/>
          </p:nvPr>
        </p:nvSpPr>
        <p:spPr/>
        <p:txBody>
          <a:bodyPr/>
          <a:lstStyle/>
          <a:p>
            <a:r>
              <a:rPr lang="fr-FR" dirty="0">
                <a:ln>
                  <a:noFill/>
                </a:ln>
                <a:ea typeface="ＭＳ Ｐゴシック" pitchFamily="34" charset="-128"/>
              </a:rPr>
              <a:t>Target Market Segment</a:t>
            </a:r>
            <a:endParaRPr sz="1400" i="1" dirty="0">
              <a:ln>
                <a:noFill/>
              </a:ln>
              <a:solidFill>
                <a:srgbClr val="008000"/>
              </a:solidFill>
              <a:latin typeface="Myriad Web Pro"/>
              <a:ea typeface="ＭＳ Ｐゴシック" pitchFamily="34" charset="-128"/>
              <a:cs typeface="Arial" pitchFamily="34" charset="0"/>
            </a:endParaRPr>
          </a:p>
        </p:txBody>
      </p:sp>
      <p:sp>
        <p:nvSpPr>
          <p:cNvPr id="17411" name="Content Placeholder 1"/>
          <p:cNvSpPr>
            <a:spLocks noGrp="1"/>
          </p:cNvSpPr>
          <p:nvPr>
            <p:ph sz="half" idx="4294967295"/>
          </p:nvPr>
        </p:nvSpPr>
        <p:spPr>
          <a:xfrm>
            <a:off x="5105400" y="1481138"/>
            <a:ext cx="4038600" cy="4525962"/>
          </a:xfrm>
        </p:spPr>
        <p:txBody>
          <a:bodyPr>
            <a:normAutofit/>
          </a:bodyPr>
          <a:lstStyle/>
          <a:p>
            <a:pPr>
              <a:buSzPct val="80000"/>
              <a:buFont typeface="Wingdings 2" pitchFamily="18" charset="2"/>
              <a:buChar char=""/>
            </a:pPr>
            <a:r>
              <a:rPr sz="2000" b="1" dirty="0">
                <a:ea typeface="ＭＳ Ｐゴシック" pitchFamily="34" charset="-128"/>
              </a:rPr>
              <a:t>Psychographics</a:t>
            </a:r>
          </a:p>
          <a:p>
            <a:pPr lvl="1">
              <a:buClr>
                <a:schemeClr val="accent4"/>
              </a:buClr>
              <a:buFont typeface="Wingdings 2" pitchFamily="18" charset="2"/>
              <a:buChar char=""/>
            </a:pPr>
            <a:r>
              <a:rPr lang="en-US" sz="1700" dirty="0" smtClean="0">
                <a:ea typeface="ＭＳ Ｐゴシック" pitchFamily="34" charset="-128"/>
                <a:cs typeface="Arial" pitchFamily="34" charset="0"/>
              </a:rPr>
              <a:t>Active diabetics who do not allow their medical situation to impact their physical activity</a:t>
            </a:r>
          </a:p>
          <a:p>
            <a:pPr lvl="1">
              <a:buClr>
                <a:schemeClr val="accent4"/>
              </a:buClr>
              <a:buNone/>
            </a:pPr>
            <a:endParaRPr lang="en-US" sz="1700" dirty="0" smtClean="0">
              <a:ea typeface="ＭＳ Ｐゴシック" pitchFamily="34" charset="-128"/>
              <a:cs typeface="Arial" pitchFamily="34" charset="0"/>
            </a:endParaRPr>
          </a:p>
          <a:p>
            <a:pPr lvl="1">
              <a:buClr>
                <a:schemeClr val="accent4"/>
              </a:buClr>
              <a:buNone/>
            </a:pPr>
            <a:endParaRPr lang="en-US" sz="1700" dirty="0" smtClean="0">
              <a:ea typeface="ＭＳ Ｐゴシック" pitchFamily="34" charset="-128"/>
              <a:cs typeface="Arial" pitchFamily="34" charset="0"/>
            </a:endParaRPr>
          </a:p>
          <a:p>
            <a:pPr lvl="1">
              <a:buClr>
                <a:schemeClr val="accent4"/>
              </a:buClr>
              <a:buNone/>
            </a:pPr>
            <a:endParaRPr lang="en-US" sz="1700" dirty="0" smtClean="0">
              <a:ea typeface="ＭＳ Ｐゴシック" pitchFamily="34" charset="-128"/>
              <a:cs typeface="Arial" pitchFamily="34" charset="0"/>
            </a:endParaRPr>
          </a:p>
          <a:p>
            <a:pPr>
              <a:buSzPct val="80000"/>
              <a:buFont typeface="Wingdings 2" pitchFamily="18" charset="2"/>
              <a:buChar char=""/>
            </a:pPr>
            <a:r>
              <a:rPr sz="2000" b="1" dirty="0">
                <a:ea typeface="ＭＳ Ｐゴシック" pitchFamily="34" charset="-128"/>
              </a:rPr>
              <a:t>Buying </a:t>
            </a:r>
            <a:r>
              <a:rPr sz="2000" b="1" dirty="0" smtClean="0">
                <a:ea typeface="ＭＳ Ｐゴシック" pitchFamily="34" charset="-128"/>
              </a:rPr>
              <a:t>Patterns</a:t>
            </a:r>
          </a:p>
          <a:p>
            <a:pPr lvl="1">
              <a:buClr>
                <a:schemeClr val="accent4"/>
              </a:buClr>
              <a:buFont typeface="Wingdings 2" pitchFamily="18" charset="2"/>
              <a:buChar char=""/>
            </a:pPr>
            <a:r>
              <a:rPr lang="en-US" sz="1700" dirty="0" smtClean="0">
                <a:ea typeface="ＭＳ Ｐゴシック" pitchFamily="34" charset="-128"/>
                <a:cs typeface="Arial" pitchFamily="34" charset="0"/>
              </a:rPr>
              <a:t>Willing to spend money on customizable bands to show their individuality while providing safety and security</a:t>
            </a:r>
          </a:p>
          <a:p>
            <a:pPr lvl="1">
              <a:buClr>
                <a:srgbClr val="C00000"/>
              </a:buClr>
              <a:buNone/>
            </a:pPr>
            <a:endParaRPr lang="en-US" sz="1700" dirty="0" smtClean="0">
              <a:ea typeface="ＭＳ Ｐゴシック" pitchFamily="34" charset="-128"/>
              <a:cs typeface="Arial" pitchFamily="34" charset="0"/>
            </a:endParaRPr>
          </a:p>
        </p:txBody>
      </p:sp>
      <p:pic>
        <p:nvPicPr>
          <p:cNvPr id="17413"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pic>
        <p:nvPicPr>
          <p:cNvPr id="41986" name="Picture 2" descr="http://i.treehugger.com/images/2007/10/24/pz-TH-Omnipod.jpg"/>
          <p:cNvPicPr>
            <a:picLocks noChangeAspect="1" noChangeArrowheads="1"/>
          </p:cNvPicPr>
          <p:nvPr/>
        </p:nvPicPr>
        <p:blipFill>
          <a:blip r:embed="rId4" cstate="print"/>
          <a:srcRect/>
          <a:stretch>
            <a:fillRect/>
          </a:stretch>
        </p:blipFill>
        <p:spPr bwMode="auto">
          <a:xfrm>
            <a:off x="1905000" y="4114800"/>
            <a:ext cx="3214255" cy="176784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52400"/>
            <a:ext cx="8229600" cy="792163"/>
          </a:xfrm>
        </p:spPr>
        <p:txBody>
          <a:bodyPr/>
          <a:lstStyle/>
          <a:p>
            <a:r>
              <a:rPr>
                <a:ln>
                  <a:noFill/>
                </a:ln>
                <a:ea typeface="ＭＳ Ｐゴシック" pitchFamily="34" charset="-128"/>
              </a:rPr>
              <a:t>Competitive Advantage</a:t>
            </a:r>
            <a:endParaRPr sz="1400" i="1">
              <a:ln>
                <a:noFill/>
              </a:ln>
              <a:solidFill>
                <a:srgbClr val="008000"/>
              </a:solidFill>
              <a:latin typeface="Myriad Web Pro"/>
              <a:ea typeface="ＭＳ Ｐゴシック" pitchFamily="34" charset="-128"/>
              <a:cs typeface="Arial" pitchFamily="34" charset="0"/>
            </a:endParaRPr>
          </a:p>
        </p:txBody>
      </p:sp>
      <p:sp>
        <p:nvSpPr>
          <p:cNvPr id="18435" name="Line 46"/>
          <p:cNvSpPr>
            <a:spLocks noChangeShapeType="1"/>
          </p:cNvSpPr>
          <p:nvPr/>
        </p:nvSpPr>
        <p:spPr bwMode="auto">
          <a:xfrm>
            <a:off x="1219200" y="1357313"/>
            <a:ext cx="0" cy="476250"/>
          </a:xfrm>
          <a:prstGeom prst="line">
            <a:avLst/>
          </a:prstGeom>
          <a:noFill/>
          <a:ln w="9525">
            <a:noFill/>
            <a:round/>
            <a:headEnd/>
            <a:tailEnd/>
          </a:ln>
        </p:spPr>
        <p:txBody>
          <a:bodyPr/>
          <a:lstStyle/>
          <a:p>
            <a:endParaRPr lang="en-US"/>
          </a:p>
        </p:txBody>
      </p:sp>
      <p:sp>
        <p:nvSpPr>
          <p:cNvPr id="18436" name="Line 47"/>
          <p:cNvSpPr>
            <a:spLocks noChangeShapeType="1"/>
          </p:cNvSpPr>
          <p:nvPr/>
        </p:nvSpPr>
        <p:spPr bwMode="auto">
          <a:xfrm>
            <a:off x="8534400" y="1447800"/>
            <a:ext cx="0" cy="476250"/>
          </a:xfrm>
          <a:prstGeom prst="line">
            <a:avLst/>
          </a:prstGeom>
          <a:noFill/>
          <a:ln w="9525">
            <a:noFill/>
            <a:round/>
            <a:headEnd/>
            <a:tailEnd/>
          </a:ln>
        </p:spPr>
        <p:txBody>
          <a:bodyPr/>
          <a:lstStyle/>
          <a:p>
            <a:endParaRPr lang="en-US"/>
          </a:p>
        </p:txBody>
      </p:sp>
      <p:sp>
        <p:nvSpPr>
          <p:cNvPr id="18437" name="Line 48"/>
          <p:cNvSpPr>
            <a:spLocks noChangeShapeType="1"/>
          </p:cNvSpPr>
          <p:nvPr/>
        </p:nvSpPr>
        <p:spPr bwMode="auto">
          <a:xfrm>
            <a:off x="1219200" y="1357313"/>
            <a:ext cx="1828800" cy="0"/>
          </a:xfrm>
          <a:prstGeom prst="line">
            <a:avLst/>
          </a:prstGeom>
          <a:noFill/>
          <a:ln w="9525">
            <a:noFill/>
            <a:round/>
            <a:headEnd/>
            <a:tailEnd/>
          </a:ln>
        </p:spPr>
        <p:txBody>
          <a:bodyPr/>
          <a:lstStyle/>
          <a:p>
            <a:endParaRPr lang="en-US"/>
          </a:p>
        </p:txBody>
      </p:sp>
      <p:sp>
        <p:nvSpPr>
          <p:cNvPr id="18438" name="Line 49"/>
          <p:cNvSpPr>
            <a:spLocks noChangeShapeType="1"/>
          </p:cNvSpPr>
          <p:nvPr/>
        </p:nvSpPr>
        <p:spPr bwMode="auto">
          <a:xfrm>
            <a:off x="1219200" y="4329113"/>
            <a:ext cx="1828800" cy="0"/>
          </a:xfrm>
          <a:prstGeom prst="line">
            <a:avLst/>
          </a:prstGeom>
          <a:noFill/>
          <a:ln w="9525">
            <a:noFill/>
            <a:round/>
            <a:headEnd/>
            <a:tailEnd/>
          </a:ln>
        </p:spPr>
        <p:txBody>
          <a:bodyPr/>
          <a:lstStyle/>
          <a:p>
            <a:endParaRPr lang="en-US"/>
          </a:p>
        </p:txBody>
      </p:sp>
      <p:sp>
        <p:nvSpPr>
          <p:cNvPr id="18439" name="Line 198"/>
          <p:cNvSpPr>
            <a:spLocks noChangeShapeType="1"/>
          </p:cNvSpPr>
          <p:nvPr/>
        </p:nvSpPr>
        <p:spPr bwMode="auto">
          <a:xfrm>
            <a:off x="4941888" y="1368425"/>
            <a:ext cx="1828800" cy="0"/>
          </a:xfrm>
          <a:prstGeom prst="line">
            <a:avLst/>
          </a:prstGeom>
          <a:noFill/>
          <a:ln w="9525">
            <a:noFill/>
            <a:round/>
            <a:headEnd/>
            <a:tailEnd/>
          </a:ln>
        </p:spPr>
        <p:txBody>
          <a:bodyPr/>
          <a:lstStyle/>
          <a:p>
            <a:endParaRPr lang="en-US"/>
          </a:p>
        </p:txBody>
      </p:sp>
      <p:sp>
        <p:nvSpPr>
          <p:cNvPr id="18440" name="Line 199"/>
          <p:cNvSpPr>
            <a:spLocks noChangeShapeType="1"/>
          </p:cNvSpPr>
          <p:nvPr/>
        </p:nvSpPr>
        <p:spPr bwMode="auto">
          <a:xfrm>
            <a:off x="1219200" y="1833563"/>
            <a:ext cx="0" cy="485775"/>
          </a:xfrm>
          <a:prstGeom prst="line">
            <a:avLst/>
          </a:prstGeom>
          <a:noFill/>
          <a:ln w="9525">
            <a:noFill/>
            <a:round/>
            <a:headEnd/>
            <a:tailEnd/>
          </a:ln>
        </p:spPr>
        <p:txBody>
          <a:bodyPr/>
          <a:lstStyle/>
          <a:p>
            <a:endParaRPr lang="en-US"/>
          </a:p>
        </p:txBody>
      </p:sp>
      <p:sp>
        <p:nvSpPr>
          <p:cNvPr id="18441" name="Line 200"/>
          <p:cNvSpPr>
            <a:spLocks noChangeShapeType="1"/>
          </p:cNvSpPr>
          <p:nvPr/>
        </p:nvSpPr>
        <p:spPr bwMode="auto">
          <a:xfrm>
            <a:off x="6770688" y="1458913"/>
            <a:ext cx="1828800" cy="0"/>
          </a:xfrm>
          <a:prstGeom prst="line">
            <a:avLst/>
          </a:prstGeom>
          <a:noFill/>
          <a:ln w="9525">
            <a:noFill/>
            <a:round/>
            <a:headEnd/>
            <a:tailEnd/>
          </a:ln>
        </p:spPr>
        <p:txBody>
          <a:bodyPr/>
          <a:lstStyle/>
          <a:p>
            <a:endParaRPr lang="en-US"/>
          </a:p>
        </p:txBody>
      </p:sp>
      <p:sp>
        <p:nvSpPr>
          <p:cNvPr id="18442" name="Line 202"/>
          <p:cNvSpPr>
            <a:spLocks noChangeShapeType="1"/>
          </p:cNvSpPr>
          <p:nvPr/>
        </p:nvSpPr>
        <p:spPr bwMode="auto">
          <a:xfrm>
            <a:off x="6553200" y="1281113"/>
            <a:ext cx="1828800" cy="0"/>
          </a:xfrm>
          <a:prstGeom prst="line">
            <a:avLst/>
          </a:prstGeom>
          <a:noFill/>
          <a:ln w="9525">
            <a:noFill/>
            <a:round/>
            <a:headEnd/>
            <a:tailEnd/>
          </a:ln>
        </p:spPr>
        <p:txBody>
          <a:bodyPr/>
          <a:lstStyle/>
          <a:p>
            <a:endParaRPr lang="en-US"/>
          </a:p>
        </p:txBody>
      </p:sp>
      <p:sp>
        <p:nvSpPr>
          <p:cNvPr id="18443" name="Line 205"/>
          <p:cNvSpPr>
            <a:spLocks noChangeShapeType="1"/>
          </p:cNvSpPr>
          <p:nvPr/>
        </p:nvSpPr>
        <p:spPr bwMode="auto">
          <a:xfrm>
            <a:off x="8534400" y="1924050"/>
            <a:ext cx="0" cy="485775"/>
          </a:xfrm>
          <a:prstGeom prst="line">
            <a:avLst/>
          </a:prstGeom>
          <a:noFill/>
          <a:ln w="9525">
            <a:noFill/>
            <a:round/>
            <a:headEnd/>
            <a:tailEnd/>
          </a:ln>
        </p:spPr>
        <p:txBody>
          <a:bodyPr/>
          <a:lstStyle/>
          <a:p>
            <a:endParaRPr lang="en-US"/>
          </a:p>
        </p:txBody>
      </p:sp>
      <p:sp>
        <p:nvSpPr>
          <p:cNvPr id="18444" name="Line 207"/>
          <p:cNvSpPr>
            <a:spLocks noChangeShapeType="1"/>
          </p:cNvSpPr>
          <p:nvPr/>
        </p:nvSpPr>
        <p:spPr bwMode="auto">
          <a:xfrm>
            <a:off x="1219200" y="2347913"/>
            <a:ext cx="0" cy="547687"/>
          </a:xfrm>
          <a:prstGeom prst="line">
            <a:avLst/>
          </a:prstGeom>
          <a:noFill/>
          <a:ln w="9525">
            <a:noFill/>
            <a:round/>
            <a:headEnd/>
            <a:tailEnd/>
          </a:ln>
        </p:spPr>
        <p:txBody>
          <a:bodyPr/>
          <a:lstStyle/>
          <a:p>
            <a:endParaRPr lang="en-US"/>
          </a:p>
        </p:txBody>
      </p:sp>
      <p:sp>
        <p:nvSpPr>
          <p:cNvPr id="18445" name="Line 213"/>
          <p:cNvSpPr>
            <a:spLocks noChangeShapeType="1"/>
          </p:cNvSpPr>
          <p:nvPr/>
        </p:nvSpPr>
        <p:spPr bwMode="auto">
          <a:xfrm>
            <a:off x="8534400" y="2409825"/>
            <a:ext cx="0" cy="547688"/>
          </a:xfrm>
          <a:prstGeom prst="line">
            <a:avLst/>
          </a:prstGeom>
          <a:noFill/>
          <a:ln w="9525">
            <a:noFill/>
            <a:round/>
            <a:headEnd/>
            <a:tailEnd/>
          </a:ln>
        </p:spPr>
        <p:txBody>
          <a:bodyPr/>
          <a:lstStyle/>
          <a:p>
            <a:endParaRPr lang="en-US"/>
          </a:p>
        </p:txBody>
      </p:sp>
      <p:sp>
        <p:nvSpPr>
          <p:cNvPr id="18446" name="Line 215"/>
          <p:cNvSpPr>
            <a:spLocks noChangeShapeType="1"/>
          </p:cNvSpPr>
          <p:nvPr/>
        </p:nvSpPr>
        <p:spPr bwMode="auto">
          <a:xfrm>
            <a:off x="1219200" y="2881313"/>
            <a:ext cx="0" cy="485775"/>
          </a:xfrm>
          <a:prstGeom prst="line">
            <a:avLst/>
          </a:prstGeom>
          <a:noFill/>
          <a:ln w="9525">
            <a:noFill/>
            <a:round/>
            <a:headEnd/>
            <a:tailEnd/>
          </a:ln>
        </p:spPr>
        <p:txBody>
          <a:bodyPr/>
          <a:lstStyle/>
          <a:p>
            <a:endParaRPr lang="en-US"/>
          </a:p>
        </p:txBody>
      </p:sp>
      <p:sp>
        <p:nvSpPr>
          <p:cNvPr id="18447" name="Line 221"/>
          <p:cNvSpPr>
            <a:spLocks noChangeShapeType="1"/>
          </p:cNvSpPr>
          <p:nvPr/>
        </p:nvSpPr>
        <p:spPr bwMode="auto">
          <a:xfrm>
            <a:off x="8534400" y="2957513"/>
            <a:ext cx="0" cy="485775"/>
          </a:xfrm>
          <a:prstGeom prst="line">
            <a:avLst/>
          </a:prstGeom>
          <a:noFill/>
          <a:ln w="9525">
            <a:noFill/>
            <a:round/>
            <a:headEnd/>
            <a:tailEnd/>
          </a:ln>
        </p:spPr>
        <p:txBody>
          <a:bodyPr/>
          <a:lstStyle/>
          <a:p>
            <a:endParaRPr lang="en-US"/>
          </a:p>
        </p:txBody>
      </p:sp>
      <p:sp>
        <p:nvSpPr>
          <p:cNvPr id="18448" name="Line 223"/>
          <p:cNvSpPr>
            <a:spLocks noChangeShapeType="1"/>
          </p:cNvSpPr>
          <p:nvPr/>
        </p:nvSpPr>
        <p:spPr bwMode="auto">
          <a:xfrm>
            <a:off x="1219200" y="3352800"/>
            <a:ext cx="0" cy="485775"/>
          </a:xfrm>
          <a:prstGeom prst="line">
            <a:avLst/>
          </a:prstGeom>
          <a:noFill/>
          <a:ln w="9525">
            <a:noFill/>
            <a:round/>
            <a:headEnd/>
            <a:tailEnd/>
          </a:ln>
        </p:spPr>
        <p:txBody>
          <a:bodyPr/>
          <a:lstStyle/>
          <a:p>
            <a:endParaRPr lang="en-US"/>
          </a:p>
        </p:txBody>
      </p:sp>
      <p:sp>
        <p:nvSpPr>
          <p:cNvPr id="18449" name="Line 229"/>
          <p:cNvSpPr>
            <a:spLocks noChangeShapeType="1"/>
          </p:cNvSpPr>
          <p:nvPr/>
        </p:nvSpPr>
        <p:spPr bwMode="auto">
          <a:xfrm>
            <a:off x="8534400" y="3443288"/>
            <a:ext cx="0" cy="485775"/>
          </a:xfrm>
          <a:prstGeom prst="line">
            <a:avLst/>
          </a:prstGeom>
          <a:noFill/>
          <a:ln w="9525">
            <a:noFill/>
            <a:round/>
            <a:headEnd/>
            <a:tailEnd/>
          </a:ln>
        </p:spPr>
        <p:txBody>
          <a:bodyPr/>
          <a:lstStyle/>
          <a:p>
            <a:endParaRPr lang="en-US"/>
          </a:p>
        </p:txBody>
      </p:sp>
      <p:sp>
        <p:nvSpPr>
          <p:cNvPr id="18450" name="Line 231"/>
          <p:cNvSpPr>
            <a:spLocks noChangeShapeType="1"/>
          </p:cNvSpPr>
          <p:nvPr/>
        </p:nvSpPr>
        <p:spPr bwMode="auto">
          <a:xfrm>
            <a:off x="1219200" y="3838575"/>
            <a:ext cx="0" cy="485775"/>
          </a:xfrm>
          <a:prstGeom prst="line">
            <a:avLst/>
          </a:prstGeom>
          <a:noFill/>
          <a:ln w="9525">
            <a:noFill/>
            <a:round/>
            <a:headEnd/>
            <a:tailEnd/>
          </a:ln>
        </p:spPr>
        <p:txBody>
          <a:bodyPr/>
          <a:lstStyle/>
          <a:p>
            <a:endParaRPr lang="en-US"/>
          </a:p>
        </p:txBody>
      </p:sp>
      <p:sp>
        <p:nvSpPr>
          <p:cNvPr id="18451" name="Line 237"/>
          <p:cNvSpPr>
            <a:spLocks noChangeShapeType="1"/>
          </p:cNvSpPr>
          <p:nvPr/>
        </p:nvSpPr>
        <p:spPr bwMode="auto">
          <a:xfrm>
            <a:off x="8534400" y="3929063"/>
            <a:ext cx="0" cy="485775"/>
          </a:xfrm>
          <a:prstGeom prst="line">
            <a:avLst/>
          </a:prstGeom>
          <a:noFill/>
          <a:ln w="9525">
            <a:noFill/>
            <a:round/>
            <a:headEnd/>
            <a:tailEnd/>
          </a:ln>
        </p:spPr>
        <p:txBody>
          <a:bodyPr/>
          <a:lstStyle/>
          <a:p>
            <a:endParaRPr lang="en-US"/>
          </a:p>
        </p:txBody>
      </p:sp>
      <p:sp>
        <p:nvSpPr>
          <p:cNvPr id="18452" name="Line 239"/>
          <p:cNvSpPr>
            <a:spLocks noChangeShapeType="1"/>
          </p:cNvSpPr>
          <p:nvPr/>
        </p:nvSpPr>
        <p:spPr bwMode="auto">
          <a:xfrm>
            <a:off x="3048000" y="5010150"/>
            <a:ext cx="1828800" cy="0"/>
          </a:xfrm>
          <a:prstGeom prst="line">
            <a:avLst/>
          </a:prstGeom>
          <a:noFill/>
          <a:ln w="9525">
            <a:noFill/>
            <a:round/>
            <a:headEnd/>
            <a:tailEnd/>
          </a:ln>
        </p:spPr>
        <p:txBody>
          <a:bodyPr/>
          <a:lstStyle/>
          <a:p>
            <a:endParaRPr lang="en-US"/>
          </a:p>
        </p:txBody>
      </p:sp>
      <p:sp>
        <p:nvSpPr>
          <p:cNvPr id="17654" name="Oval 246"/>
          <p:cNvSpPr>
            <a:spLocks noChangeArrowheads="1"/>
          </p:cNvSpPr>
          <p:nvPr/>
        </p:nvSpPr>
        <p:spPr bwMode="auto">
          <a:xfrm>
            <a:off x="6629400" y="1066800"/>
            <a:ext cx="1534886" cy="1284514"/>
          </a:xfrm>
          <a:prstGeom prst="ellipse">
            <a:avLst/>
          </a:prstGeom>
          <a:solidFill>
            <a:schemeClr val="bg1"/>
          </a:solidFill>
          <a:ln w="76200">
            <a:solidFill>
              <a:srgbClr val="00B0F0"/>
            </a:solidFill>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defRPr/>
            </a:pPr>
            <a:endParaRPr lang="en-US" b="1" dirty="0">
              <a:solidFill>
                <a:schemeClr val="bg1"/>
              </a:solidFill>
              <a:latin typeface="Myriad Web Pro" pitchFamily="34" charset="0"/>
            </a:endParaRPr>
          </a:p>
        </p:txBody>
      </p:sp>
      <p:sp>
        <p:nvSpPr>
          <p:cNvPr id="17655" name="Oval 247"/>
          <p:cNvSpPr>
            <a:spLocks noChangeArrowheads="1"/>
          </p:cNvSpPr>
          <p:nvPr/>
        </p:nvSpPr>
        <p:spPr bwMode="auto">
          <a:xfrm>
            <a:off x="4680856" y="1052513"/>
            <a:ext cx="1620157" cy="1284514"/>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b="1" dirty="0" smtClean="0">
                <a:solidFill>
                  <a:schemeClr val="bg1"/>
                </a:solidFill>
                <a:latin typeface="Myriad Web Pro" pitchFamily="34" charset="0"/>
              </a:rPr>
              <a:t>Bands 4 Life</a:t>
            </a:r>
            <a:endParaRPr lang="en-US" b="1" dirty="0">
              <a:solidFill>
                <a:schemeClr val="bg1"/>
              </a:solidFill>
              <a:latin typeface="Myriad Web Pro" pitchFamily="34" charset="0"/>
            </a:endParaRPr>
          </a:p>
        </p:txBody>
      </p:sp>
      <p:sp>
        <p:nvSpPr>
          <p:cNvPr id="17656" name="Oval 248"/>
          <p:cNvSpPr>
            <a:spLocks noChangeArrowheads="1"/>
          </p:cNvSpPr>
          <p:nvPr/>
        </p:nvSpPr>
        <p:spPr bwMode="auto">
          <a:xfrm>
            <a:off x="2895600" y="1066800"/>
            <a:ext cx="1534886" cy="1284514"/>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b="1" dirty="0" smtClean="0">
                <a:solidFill>
                  <a:schemeClr val="bg1"/>
                </a:solidFill>
                <a:latin typeface="Myriad Web Pro" pitchFamily="34" charset="0"/>
              </a:rPr>
              <a:t>Pump Wear </a:t>
            </a:r>
          </a:p>
          <a:p>
            <a:pPr algn="ctr">
              <a:defRPr/>
            </a:pPr>
            <a:r>
              <a:rPr lang="en-US" b="1" dirty="0" smtClean="0">
                <a:solidFill>
                  <a:schemeClr val="bg1"/>
                </a:solidFill>
                <a:latin typeface="Myriad Web Pro" pitchFamily="34" charset="0"/>
              </a:rPr>
              <a:t>Inc.</a:t>
            </a:r>
            <a:endParaRPr lang="en-US" b="1" dirty="0">
              <a:solidFill>
                <a:schemeClr val="bg1"/>
              </a:solidFill>
              <a:latin typeface="Myriad Web Pro" pitchFamily="34" charset="0"/>
            </a:endParaRPr>
          </a:p>
        </p:txBody>
      </p:sp>
      <p:sp>
        <p:nvSpPr>
          <p:cNvPr id="17658" name="AutoShape 250"/>
          <p:cNvSpPr>
            <a:spLocks noChangeArrowheads="1"/>
          </p:cNvSpPr>
          <p:nvPr/>
        </p:nvSpPr>
        <p:spPr bwMode="auto">
          <a:xfrm>
            <a:off x="381000" y="1281113"/>
            <a:ext cx="1905000" cy="914400"/>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2000" dirty="0">
                <a:solidFill>
                  <a:schemeClr val="bg1"/>
                </a:solidFill>
                <a:latin typeface="Myriad Web Pro" pitchFamily="34" charset="0"/>
              </a:rPr>
              <a:t>Factors</a:t>
            </a:r>
          </a:p>
        </p:txBody>
      </p:sp>
      <p:sp>
        <p:nvSpPr>
          <p:cNvPr id="17659" name="Text Box 251"/>
          <p:cNvSpPr txBox="1">
            <a:spLocks noChangeArrowheads="1"/>
          </p:cNvSpPr>
          <p:nvPr/>
        </p:nvSpPr>
        <p:spPr bwMode="auto">
          <a:xfrm>
            <a:off x="2819400" y="2576513"/>
            <a:ext cx="1600200"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tx1"/>
                </a:solidFill>
                <a:latin typeface="Georgia" pitchFamily="18" charset="0"/>
              </a:rPr>
              <a:t>$17.99-$44.99 </a:t>
            </a:r>
          </a:p>
        </p:txBody>
      </p:sp>
      <p:sp>
        <p:nvSpPr>
          <p:cNvPr id="18467" name="AutoShape 252"/>
          <p:cNvSpPr>
            <a:spLocks noChangeArrowheads="1"/>
          </p:cNvSpPr>
          <p:nvPr/>
        </p:nvSpPr>
        <p:spPr bwMode="auto">
          <a:xfrm>
            <a:off x="304800" y="3124200"/>
            <a:ext cx="2057400" cy="6858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round/>
            <a:headEnd/>
            <a:tailEnd/>
          </a:ln>
        </p:spPr>
        <p:txBody>
          <a:bodyPr wrap="none" anchor="ctr"/>
          <a:lstStyle/>
          <a:p>
            <a:pPr algn="ctr">
              <a:defRPr/>
            </a:pPr>
            <a:r>
              <a:rPr lang="en-US" dirty="0">
                <a:latin typeface="Myriad Web Pro" pitchFamily="34" charset="0"/>
                <a:cs typeface="Arial" charset="0"/>
              </a:rPr>
              <a:t>Quality of </a:t>
            </a:r>
          </a:p>
          <a:p>
            <a:pPr algn="ctr">
              <a:defRPr/>
            </a:pPr>
            <a:r>
              <a:rPr lang="en-US" dirty="0">
                <a:latin typeface="Myriad Web Pro" pitchFamily="34" charset="0"/>
                <a:cs typeface="Arial" charset="0"/>
              </a:rPr>
              <a:t>Product/Service</a:t>
            </a:r>
          </a:p>
        </p:txBody>
      </p:sp>
      <p:sp>
        <p:nvSpPr>
          <p:cNvPr id="18468" name="AutoShape 254"/>
          <p:cNvSpPr>
            <a:spLocks noChangeArrowheads="1"/>
          </p:cNvSpPr>
          <p:nvPr/>
        </p:nvSpPr>
        <p:spPr bwMode="auto">
          <a:xfrm>
            <a:off x="342900" y="2424113"/>
            <a:ext cx="2057400" cy="5334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round/>
            <a:headEnd/>
            <a:tailEnd/>
          </a:ln>
        </p:spPr>
        <p:txBody>
          <a:bodyPr wrap="none" anchor="ctr"/>
          <a:lstStyle/>
          <a:p>
            <a:pPr algn="ctr">
              <a:defRPr/>
            </a:pPr>
            <a:r>
              <a:rPr lang="en-US" dirty="0">
                <a:latin typeface="Myriad Web Pro" pitchFamily="34" charset="0"/>
                <a:cs typeface="Arial" charset="0"/>
              </a:rPr>
              <a:t>Price</a:t>
            </a:r>
          </a:p>
        </p:txBody>
      </p:sp>
      <p:sp>
        <p:nvSpPr>
          <p:cNvPr id="18469" name="AutoShape 255"/>
          <p:cNvSpPr>
            <a:spLocks noChangeArrowheads="1"/>
          </p:cNvSpPr>
          <p:nvPr/>
        </p:nvSpPr>
        <p:spPr bwMode="auto">
          <a:xfrm>
            <a:off x="304800" y="3948113"/>
            <a:ext cx="2057400" cy="5334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round/>
            <a:headEnd/>
            <a:tailEnd/>
          </a:ln>
        </p:spPr>
        <p:txBody>
          <a:bodyPr wrap="none" anchor="ctr"/>
          <a:lstStyle/>
          <a:p>
            <a:pPr algn="ctr">
              <a:defRPr/>
            </a:pPr>
            <a:r>
              <a:rPr lang="en-US" dirty="0">
                <a:latin typeface="Myriad Web Pro" pitchFamily="34" charset="0"/>
                <a:cs typeface="Arial" charset="0"/>
              </a:rPr>
              <a:t>Location</a:t>
            </a:r>
          </a:p>
        </p:txBody>
      </p:sp>
      <p:sp>
        <p:nvSpPr>
          <p:cNvPr id="18470" name="AutoShape 256"/>
          <p:cNvSpPr>
            <a:spLocks noChangeArrowheads="1"/>
          </p:cNvSpPr>
          <p:nvPr/>
        </p:nvSpPr>
        <p:spPr bwMode="auto">
          <a:xfrm>
            <a:off x="304800" y="4710113"/>
            <a:ext cx="2057400" cy="5334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round/>
            <a:headEnd/>
            <a:tailEnd/>
          </a:ln>
        </p:spPr>
        <p:txBody>
          <a:bodyPr wrap="none" anchor="ctr"/>
          <a:lstStyle/>
          <a:p>
            <a:pPr algn="ctr">
              <a:defRPr/>
            </a:pPr>
            <a:r>
              <a:rPr lang="en-US" dirty="0">
                <a:latin typeface="Myriad Web Pro" pitchFamily="34" charset="0"/>
                <a:cs typeface="Arial" charset="0"/>
              </a:rPr>
              <a:t>Reputation/Brands</a:t>
            </a:r>
          </a:p>
        </p:txBody>
      </p:sp>
      <p:sp>
        <p:nvSpPr>
          <p:cNvPr id="18471" name="AutoShape 257"/>
          <p:cNvSpPr>
            <a:spLocks noChangeArrowheads="1"/>
          </p:cNvSpPr>
          <p:nvPr/>
        </p:nvSpPr>
        <p:spPr bwMode="auto">
          <a:xfrm>
            <a:off x="304800" y="5395913"/>
            <a:ext cx="2133600" cy="5334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round/>
            <a:headEnd/>
            <a:tailEnd/>
          </a:ln>
        </p:spPr>
        <p:txBody>
          <a:bodyPr wrap="none" anchor="ctr"/>
          <a:lstStyle/>
          <a:p>
            <a:pPr algn="ctr">
              <a:defRPr/>
            </a:pPr>
            <a:r>
              <a:rPr lang="en-US" dirty="0">
                <a:latin typeface="Myriad Web Pro" pitchFamily="34" charset="0"/>
                <a:cs typeface="Arial" charset="0"/>
              </a:rPr>
              <a:t>Unique Factors/</a:t>
            </a:r>
          </a:p>
          <a:p>
            <a:pPr algn="ctr">
              <a:defRPr/>
            </a:pPr>
            <a:r>
              <a:rPr lang="en-US" dirty="0">
                <a:latin typeface="Myriad Web Pro" pitchFamily="34" charset="0"/>
                <a:cs typeface="Arial" charset="0"/>
              </a:rPr>
              <a:t>Knowledge</a:t>
            </a:r>
          </a:p>
        </p:txBody>
      </p:sp>
      <p:sp>
        <p:nvSpPr>
          <p:cNvPr id="2" name="Text Box 261"/>
          <p:cNvSpPr txBox="1">
            <a:spLocks noChangeArrowheads="1"/>
          </p:cNvSpPr>
          <p:nvPr/>
        </p:nvSpPr>
        <p:spPr bwMode="auto">
          <a:xfrm>
            <a:off x="2971800" y="5472113"/>
            <a:ext cx="1295400" cy="366712"/>
          </a:xfrm>
          <a:prstGeom prst="rect">
            <a:avLst/>
          </a:prstGeom>
          <a:noFill/>
          <a:ln w="9525">
            <a:noFill/>
            <a:miter lim="800000"/>
            <a:headEnd/>
            <a:tailEnd/>
          </a:ln>
        </p:spPr>
        <p:txBody>
          <a:bodyPr>
            <a:spAutoFit/>
          </a:bodyPr>
          <a:lstStyle/>
          <a:p>
            <a:pPr>
              <a:spcBef>
                <a:spcPct val="50000"/>
              </a:spcBef>
            </a:pPr>
            <a:endParaRPr lang="en-US"/>
          </a:p>
        </p:txBody>
      </p:sp>
      <p:sp>
        <p:nvSpPr>
          <p:cNvPr id="17681" name="Text Box 273"/>
          <p:cNvSpPr txBox="1">
            <a:spLocks noChangeArrowheads="1"/>
          </p:cNvSpPr>
          <p:nvPr/>
        </p:nvSpPr>
        <p:spPr bwMode="auto">
          <a:xfrm>
            <a:off x="4724400" y="2576513"/>
            <a:ext cx="1600200"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tx1"/>
                </a:solidFill>
                <a:latin typeface="Georgia" pitchFamily="18" charset="0"/>
              </a:rPr>
              <a:t>$10.00-$24.00 </a:t>
            </a:r>
            <a:endParaRPr lang="en-US" dirty="0">
              <a:solidFill>
                <a:schemeClr val="tx1"/>
              </a:solidFill>
              <a:latin typeface="Georgia" pitchFamily="18" charset="0"/>
            </a:endParaRPr>
          </a:p>
        </p:txBody>
      </p:sp>
      <p:sp>
        <p:nvSpPr>
          <p:cNvPr id="17682" name="Text Box 274"/>
          <p:cNvSpPr txBox="1">
            <a:spLocks noChangeArrowheads="1"/>
          </p:cNvSpPr>
          <p:nvPr/>
        </p:nvSpPr>
        <p:spPr bwMode="auto">
          <a:xfrm>
            <a:off x="6629400" y="2590800"/>
            <a:ext cx="1600200" cy="646331"/>
          </a:xfrm>
          <a:prstGeom prst="rect">
            <a:avLst/>
          </a:prstGeom>
          <a:ln>
            <a:solidFill>
              <a:srgbClr val="00B0F0"/>
            </a:solid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en-US" dirty="0" smtClean="0">
                <a:solidFill>
                  <a:schemeClr val="tx1"/>
                </a:solidFill>
                <a:latin typeface="Georgia" pitchFamily="18" charset="0"/>
              </a:rPr>
              <a:t>$19.99</a:t>
            </a:r>
          </a:p>
          <a:p>
            <a:pPr algn="ctr">
              <a:defRPr/>
            </a:pPr>
            <a:endParaRPr lang="en-US" dirty="0">
              <a:solidFill>
                <a:schemeClr val="tx1"/>
              </a:solidFill>
              <a:latin typeface="Georgia" pitchFamily="18" charset="0"/>
            </a:endParaRPr>
          </a:p>
        </p:txBody>
      </p:sp>
      <p:sp>
        <p:nvSpPr>
          <p:cNvPr id="17683" name="Text Box 275"/>
          <p:cNvSpPr txBox="1">
            <a:spLocks noChangeArrowheads="1"/>
          </p:cNvSpPr>
          <p:nvPr/>
        </p:nvSpPr>
        <p:spPr bwMode="auto">
          <a:xfrm>
            <a:off x="2819400" y="3338513"/>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tx1"/>
                </a:solidFill>
                <a:latin typeface="Georgia" pitchFamily="18" charset="0"/>
              </a:rPr>
              <a:t>Satisfactory</a:t>
            </a:r>
            <a:endParaRPr lang="en-US" dirty="0">
              <a:solidFill>
                <a:schemeClr val="tx1"/>
              </a:solidFill>
              <a:latin typeface="Georgia" pitchFamily="18" charset="0"/>
            </a:endParaRPr>
          </a:p>
        </p:txBody>
      </p:sp>
      <p:sp>
        <p:nvSpPr>
          <p:cNvPr id="17684" name="Text Box 276"/>
          <p:cNvSpPr txBox="1">
            <a:spLocks noChangeArrowheads="1"/>
          </p:cNvSpPr>
          <p:nvPr/>
        </p:nvSpPr>
        <p:spPr bwMode="auto">
          <a:xfrm>
            <a:off x="4724400" y="3338513"/>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tx1"/>
                </a:solidFill>
                <a:latin typeface="Georgia" pitchFamily="18" charset="0"/>
              </a:rPr>
              <a:t>Great</a:t>
            </a:r>
            <a:endParaRPr lang="en-US" dirty="0">
              <a:solidFill>
                <a:schemeClr val="tx1"/>
              </a:solidFill>
              <a:latin typeface="Georgia" pitchFamily="18" charset="0"/>
            </a:endParaRPr>
          </a:p>
        </p:txBody>
      </p:sp>
      <p:sp>
        <p:nvSpPr>
          <p:cNvPr id="17685" name="Text Box 277"/>
          <p:cNvSpPr txBox="1">
            <a:spLocks noChangeArrowheads="1"/>
          </p:cNvSpPr>
          <p:nvPr/>
        </p:nvSpPr>
        <p:spPr bwMode="auto">
          <a:xfrm>
            <a:off x="6629400" y="3338513"/>
            <a:ext cx="1600200" cy="369887"/>
          </a:xfrm>
          <a:prstGeom prst="rect">
            <a:avLst/>
          </a:prstGeom>
          <a:ln>
            <a:solidFill>
              <a:srgbClr val="00B0F0"/>
            </a:solidFill>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tx1"/>
                </a:solidFill>
                <a:latin typeface="Georgia" pitchFamily="18" charset="0"/>
              </a:rPr>
              <a:t>Excellent</a:t>
            </a:r>
            <a:endParaRPr lang="en-US" dirty="0">
              <a:solidFill>
                <a:schemeClr val="tx1"/>
              </a:solidFill>
              <a:latin typeface="Georgia" pitchFamily="18" charset="0"/>
            </a:endParaRPr>
          </a:p>
        </p:txBody>
      </p:sp>
      <p:sp>
        <p:nvSpPr>
          <p:cNvPr id="17686" name="Text Box 278"/>
          <p:cNvSpPr txBox="1">
            <a:spLocks noChangeArrowheads="1"/>
          </p:cNvSpPr>
          <p:nvPr/>
        </p:nvSpPr>
        <p:spPr bwMode="auto">
          <a:xfrm>
            <a:off x="2819400" y="5472113"/>
            <a:ext cx="1600200" cy="36933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tx1"/>
                </a:solidFill>
                <a:latin typeface="Georgia" pitchFamily="18" charset="0"/>
              </a:rPr>
              <a:t>Pocket Bands</a:t>
            </a:r>
            <a:endParaRPr lang="en-US" dirty="0">
              <a:solidFill>
                <a:schemeClr val="tx1"/>
              </a:solidFill>
              <a:latin typeface="Georgia" pitchFamily="18" charset="0"/>
            </a:endParaRPr>
          </a:p>
        </p:txBody>
      </p:sp>
      <p:sp>
        <p:nvSpPr>
          <p:cNvPr id="17687" name="Text Box 279"/>
          <p:cNvSpPr txBox="1">
            <a:spLocks noChangeArrowheads="1"/>
          </p:cNvSpPr>
          <p:nvPr/>
        </p:nvSpPr>
        <p:spPr bwMode="auto">
          <a:xfrm>
            <a:off x="4724400" y="5472113"/>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tx1"/>
                </a:solidFill>
                <a:latin typeface="Georgia" pitchFamily="18" charset="0"/>
              </a:rPr>
              <a:t> Kid Oriented</a:t>
            </a:r>
            <a:endParaRPr lang="en-US" dirty="0">
              <a:solidFill>
                <a:schemeClr val="tx1"/>
              </a:solidFill>
              <a:latin typeface="Georgia" pitchFamily="18" charset="0"/>
            </a:endParaRPr>
          </a:p>
        </p:txBody>
      </p:sp>
      <p:sp>
        <p:nvSpPr>
          <p:cNvPr id="17688" name="Text Box 280"/>
          <p:cNvSpPr txBox="1">
            <a:spLocks noChangeArrowheads="1"/>
          </p:cNvSpPr>
          <p:nvPr/>
        </p:nvSpPr>
        <p:spPr bwMode="auto">
          <a:xfrm>
            <a:off x="6629400" y="5472113"/>
            <a:ext cx="1600200" cy="369887"/>
          </a:xfrm>
          <a:prstGeom prst="rect">
            <a:avLst/>
          </a:prstGeom>
          <a:ln>
            <a:solidFill>
              <a:srgbClr val="00B0F0"/>
            </a:solidFill>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tx1"/>
                </a:solidFill>
                <a:latin typeface="Georgia" pitchFamily="18" charset="0"/>
              </a:rPr>
              <a:t>Customizable</a:t>
            </a:r>
            <a:endParaRPr lang="en-US" dirty="0">
              <a:solidFill>
                <a:schemeClr val="tx1"/>
              </a:solidFill>
              <a:latin typeface="Georgia" pitchFamily="18" charset="0"/>
            </a:endParaRPr>
          </a:p>
        </p:txBody>
      </p:sp>
      <p:sp>
        <p:nvSpPr>
          <p:cNvPr id="17689" name="Text Box 281"/>
          <p:cNvSpPr txBox="1">
            <a:spLocks noChangeArrowheads="1"/>
          </p:cNvSpPr>
          <p:nvPr/>
        </p:nvSpPr>
        <p:spPr bwMode="auto">
          <a:xfrm>
            <a:off x="2819400" y="4024313"/>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tx1"/>
                </a:solidFill>
                <a:latin typeface="Georgia" pitchFamily="18" charset="0"/>
              </a:rPr>
              <a:t>Online </a:t>
            </a:r>
            <a:endParaRPr lang="en-US" dirty="0">
              <a:solidFill>
                <a:schemeClr val="tx1"/>
              </a:solidFill>
              <a:latin typeface="Georgia" pitchFamily="18" charset="0"/>
            </a:endParaRPr>
          </a:p>
        </p:txBody>
      </p:sp>
      <p:sp>
        <p:nvSpPr>
          <p:cNvPr id="17690" name="Text Box 282"/>
          <p:cNvSpPr txBox="1">
            <a:spLocks noChangeArrowheads="1"/>
          </p:cNvSpPr>
          <p:nvPr/>
        </p:nvSpPr>
        <p:spPr bwMode="auto">
          <a:xfrm>
            <a:off x="4724400" y="4024313"/>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tx1"/>
                </a:solidFill>
                <a:latin typeface="Georgia" pitchFamily="18" charset="0"/>
              </a:rPr>
              <a:t>Online </a:t>
            </a:r>
            <a:endParaRPr lang="en-US" dirty="0">
              <a:solidFill>
                <a:schemeClr val="tx1"/>
              </a:solidFill>
              <a:latin typeface="Georgia" pitchFamily="18" charset="0"/>
            </a:endParaRPr>
          </a:p>
        </p:txBody>
      </p:sp>
      <p:sp>
        <p:nvSpPr>
          <p:cNvPr id="17691" name="Text Box 283"/>
          <p:cNvSpPr txBox="1">
            <a:spLocks noChangeArrowheads="1"/>
          </p:cNvSpPr>
          <p:nvPr/>
        </p:nvSpPr>
        <p:spPr bwMode="auto">
          <a:xfrm>
            <a:off x="6629400" y="4024313"/>
            <a:ext cx="1600200" cy="369887"/>
          </a:xfrm>
          <a:prstGeom prst="rect">
            <a:avLst/>
          </a:prstGeom>
          <a:ln>
            <a:solidFill>
              <a:srgbClr val="00B0F0"/>
            </a:solidFill>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tx1"/>
                </a:solidFill>
                <a:latin typeface="Georgia" pitchFamily="18" charset="0"/>
              </a:rPr>
              <a:t>Online </a:t>
            </a:r>
            <a:endParaRPr lang="en-US" dirty="0">
              <a:solidFill>
                <a:schemeClr val="tx1"/>
              </a:solidFill>
              <a:latin typeface="Georgia" pitchFamily="18" charset="0"/>
            </a:endParaRPr>
          </a:p>
        </p:txBody>
      </p:sp>
      <p:sp>
        <p:nvSpPr>
          <p:cNvPr id="17692" name="Text Box 284"/>
          <p:cNvSpPr txBox="1">
            <a:spLocks noChangeArrowheads="1"/>
          </p:cNvSpPr>
          <p:nvPr/>
        </p:nvSpPr>
        <p:spPr bwMode="auto">
          <a:xfrm>
            <a:off x="2819400" y="4786313"/>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tx1"/>
                </a:solidFill>
                <a:latin typeface="Georgia" pitchFamily="18" charset="0"/>
              </a:rPr>
              <a:t>Good</a:t>
            </a:r>
            <a:r>
              <a:rPr lang="en-US" dirty="0" smtClean="0">
                <a:solidFill>
                  <a:schemeClr val="accent1">
                    <a:lumMod val="50000"/>
                  </a:schemeClr>
                </a:solidFill>
                <a:latin typeface="Georgia" pitchFamily="18" charset="0"/>
              </a:rPr>
              <a:t> </a:t>
            </a:r>
            <a:endParaRPr lang="en-US" dirty="0">
              <a:solidFill>
                <a:schemeClr val="accent1">
                  <a:lumMod val="50000"/>
                </a:schemeClr>
              </a:solidFill>
              <a:latin typeface="Georgia" pitchFamily="18" charset="0"/>
            </a:endParaRPr>
          </a:p>
        </p:txBody>
      </p:sp>
      <p:sp>
        <p:nvSpPr>
          <p:cNvPr id="17693" name="Text Box 285"/>
          <p:cNvSpPr txBox="1">
            <a:spLocks noChangeArrowheads="1"/>
          </p:cNvSpPr>
          <p:nvPr/>
        </p:nvSpPr>
        <p:spPr bwMode="auto">
          <a:xfrm>
            <a:off x="4724400" y="4786313"/>
            <a:ext cx="16002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tx1"/>
                </a:solidFill>
                <a:latin typeface="Georgia" pitchFamily="18" charset="0"/>
              </a:rPr>
              <a:t>Great</a:t>
            </a:r>
            <a:r>
              <a:rPr lang="en-US" dirty="0" smtClean="0">
                <a:solidFill>
                  <a:schemeClr val="accent1">
                    <a:lumMod val="50000"/>
                  </a:schemeClr>
                </a:solidFill>
                <a:latin typeface="Georgia" pitchFamily="18" charset="0"/>
              </a:rPr>
              <a:t> </a:t>
            </a:r>
            <a:endParaRPr lang="en-US" dirty="0">
              <a:solidFill>
                <a:schemeClr val="accent1">
                  <a:lumMod val="50000"/>
                </a:schemeClr>
              </a:solidFill>
              <a:latin typeface="Georgia" pitchFamily="18" charset="0"/>
            </a:endParaRPr>
          </a:p>
        </p:txBody>
      </p:sp>
      <p:sp>
        <p:nvSpPr>
          <p:cNvPr id="17694" name="Text Box 286"/>
          <p:cNvSpPr txBox="1">
            <a:spLocks noChangeArrowheads="1"/>
          </p:cNvSpPr>
          <p:nvPr/>
        </p:nvSpPr>
        <p:spPr bwMode="auto">
          <a:xfrm>
            <a:off x="6629400" y="4800600"/>
            <a:ext cx="1600200" cy="369887"/>
          </a:xfrm>
          <a:prstGeom prst="rect">
            <a:avLst/>
          </a:prstGeom>
          <a:ln>
            <a:solidFill>
              <a:srgbClr val="00B0F0"/>
            </a:solidFill>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dirty="0" smtClean="0">
                <a:solidFill>
                  <a:schemeClr val="tx1"/>
                </a:solidFill>
                <a:latin typeface="Georgia" pitchFamily="18" charset="0"/>
              </a:rPr>
              <a:t>Excellent</a:t>
            </a:r>
            <a:r>
              <a:rPr lang="en-US" dirty="0" smtClean="0">
                <a:solidFill>
                  <a:schemeClr val="accent1">
                    <a:lumMod val="50000"/>
                  </a:schemeClr>
                </a:solidFill>
                <a:latin typeface="Georgia" pitchFamily="18" charset="0"/>
              </a:rPr>
              <a:t> </a:t>
            </a:r>
            <a:endParaRPr lang="en-US" dirty="0">
              <a:solidFill>
                <a:schemeClr val="accent1">
                  <a:lumMod val="50000"/>
                </a:schemeClr>
              </a:solidFill>
              <a:latin typeface="Georgia" pitchFamily="18" charset="0"/>
            </a:endParaRPr>
          </a:p>
        </p:txBody>
      </p:sp>
      <p:pic>
        <p:nvPicPr>
          <p:cNvPr id="18486" name="Picture 13" descr="NFTE_SmallTagLock_PantoneC.eps"/>
          <p:cNvPicPr>
            <a:picLocks noChangeAspect="1"/>
          </p:cNvPicPr>
          <p:nvPr/>
        </p:nvPicPr>
        <p:blipFill>
          <a:blip r:embed="rId3" cstate="print"/>
          <a:srcRect/>
          <a:stretch>
            <a:fillRect/>
          </a:stretch>
        </p:blipFill>
        <p:spPr bwMode="auto">
          <a:xfrm>
            <a:off x="33338" y="6080125"/>
            <a:ext cx="1490662" cy="744538"/>
          </a:xfrm>
          <a:prstGeom prst="rect">
            <a:avLst/>
          </a:prstGeom>
          <a:noFill/>
          <a:ln w="9525">
            <a:noFill/>
            <a:miter lim="800000"/>
            <a:headEnd/>
            <a:tailEnd/>
          </a:ln>
        </p:spPr>
      </p:pic>
      <p:sp>
        <p:nvSpPr>
          <p:cNvPr id="47" name="Rectangle 46"/>
          <p:cNvSpPr/>
          <p:nvPr/>
        </p:nvSpPr>
        <p:spPr>
          <a:xfrm>
            <a:off x="6635068" y="1524000"/>
            <a:ext cx="1608133" cy="400110"/>
          </a:xfrm>
          <a:prstGeom prst="rect">
            <a:avLst/>
          </a:prstGeom>
        </p:spPr>
        <p:txBody>
          <a:bodyPr wrap="none">
            <a:spAutoFit/>
          </a:bodyPr>
          <a:lstStyle/>
          <a:p>
            <a:pPr algn="ct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yriad Web Pro"/>
                <a:ea typeface="ＭＳ Ｐゴシック" pitchFamily="34" charset="-128"/>
              </a:rPr>
              <a:t>Pump It Up </a:t>
            </a:r>
            <a:endPar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28600"/>
            <a:ext cx="8305800" cy="990600"/>
          </a:xfrm>
        </p:spPr>
        <p:txBody>
          <a:bodyPr/>
          <a:lstStyle/>
          <a:p>
            <a:pPr eaLnBrk="1" hangingPunct="1"/>
            <a:r>
              <a:rPr dirty="0" smtClean="0">
                <a:ln>
                  <a:noFill/>
                </a:ln>
                <a:ea typeface="ＭＳ Ｐゴシック" pitchFamily="34" charset="-128"/>
              </a:rPr>
              <a:t>Marketing Mix </a:t>
            </a:r>
            <a:endParaRPr sz="2400" dirty="0" smtClean="0">
              <a:ln>
                <a:noFill/>
              </a:ln>
              <a:solidFill>
                <a:srgbClr val="008000"/>
              </a:solidFill>
              <a:ea typeface="ＭＳ Ｐゴシック" pitchFamily="34" charset="-128"/>
            </a:endParaRPr>
          </a:p>
        </p:txBody>
      </p:sp>
      <p:pic>
        <p:nvPicPr>
          <p:cNvPr id="19459" name="Picture 9" descr="NFTE_SmallTagLock_PantoneC.eps"/>
          <p:cNvPicPr>
            <a:picLocks noChangeAspect="1"/>
          </p:cNvPicPr>
          <p:nvPr/>
        </p:nvPicPr>
        <p:blipFill>
          <a:blip r:embed="rId3" cstate="print"/>
          <a:srcRect/>
          <a:stretch>
            <a:fillRect/>
          </a:stretch>
        </p:blipFill>
        <p:spPr bwMode="auto">
          <a:xfrm>
            <a:off x="33338" y="6002338"/>
            <a:ext cx="1643062" cy="822325"/>
          </a:xfrm>
          <a:prstGeom prst="rect">
            <a:avLst/>
          </a:prstGeom>
          <a:noFill/>
          <a:ln w="9525">
            <a:noFill/>
            <a:miter lim="800000"/>
            <a:headEnd/>
            <a:tailEnd/>
          </a:ln>
        </p:spPr>
      </p:pic>
      <p:graphicFrame>
        <p:nvGraphicFramePr>
          <p:cNvPr id="13" name="Diagram 12"/>
          <p:cNvGraphicFramePr/>
          <p:nvPr/>
        </p:nvGraphicFramePr>
        <p:xfrm>
          <a:off x="228600" y="1219200"/>
          <a:ext cx="8686800" cy="46692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6" name="Straight Connector 5"/>
          <p:cNvCxnSpPr/>
          <p:nvPr/>
        </p:nvCxnSpPr>
        <p:spPr>
          <a:xfrm flipV="1">
            <a:off x="990600" y="2906713"/>
            <a:ext cx="0" cy="304800"/>
          </a:xfrm>
          <a:prstGeom prst="line">
            <a:avLst/>
          </a:prstGeom>
          <a:ln w="76200"/>
        </p:spPr>
        <p:style>
          <a:lnRef idx="3">
            <a:schemeClr val="accent4"/>
          </a:lnRef>
          <a:fillRef idx="0">
            <a:schemeClr val="accent4"/>
          </a:fillRef>
          <a:effectRef idx="2">
            <a:schemeClr val="accent4"/>
          </a:effectRef>
          <a:fontRef idx="minor">
            <a:schemeClr val="tx1"/>
          </a:fontRef>
        </p:style>
      </p:cxnSp>
      <p:cxnSp>
        <p:nvCxnSpPr>
          <p:cNvPr id="10" name="Straight Connector 9"/>
          <p:cNvCxnSpPr/>
          <p:nvPr/>
        </p:nvCxnSpPr>
        <p:spPr>
          <a:xfrm flipV="1">
            <a:off x="4572000" y="2873375"/>
            <a:ext cx="0" cy="304800"/>
          </a:xfrm>
          <a:prstGeom prst="line">
            <a:avLst/>
          </a:prstGeom>
        </p:spPr>
        <p:style>
          <a:lnRef idx="3">
            <a:schemeClr val="accent4"/>
          </a:lnRef>
          <a:fillRef idx="0">
            <a:schemeClr val="accent4"/>
          </a:fillRef>
          <a:effectRef idx="2">
            <a:schemeClr val="accent4"/>
          </a:effectRef>
          <a:fontRef idx="minor">
            <a:schemeClr val="tx1"/>
          </a:fontRef>
        </p:style>
      </p:cxnSp>
      <p:cxnSp>
        <p:nvCxnSpPr>
          <p:cNvPr id="11" name="Straight Connector 10"/>
          <p:cNvCxnSpPr/>
          <p:nvPr/>
        </p:nvCxnSpPr>
        <p:spPr>
          <a:xfrm flipV="1">
            <a:off x="8164513" y="2895600"/>
            <a:ext cx="0" cy="304800"/>
          </a:xfrm>
          <a:prstGeom prst="line">
            <a:avLst/>
          </a:prstGeom>
        </p:spPr>
        <p:style>
          <a:lnRef idx="3">
            <a:schemeClr val="accent4"/>
          </a:lnRef>
          <a:fillRef idx="0">
            <a:schemeClr val="accent4"/>
          </a:fillRef>
          <a:effectRef idx="2">
            <a:schemeClr val="accent4"/>
          </a:effectRef>
          <a:fontRef idx="minor">
            <a:schemeClr val="tx1"/>
          </a:fontRef>
        </p:style>
      </p:cxnSp>
      <p:cxnSp>
        <p:nvCxnSpPr>
          <p:cNvPr id="12" name="Straight Connector 11"/>
          <p:cNvCxnSpPr/>
          <p:nvPr/>
        </p:nvCxnSpPr>
        <p:spPr>
          <a:xfrm flipV="1">
            <a:off x="6400800" y="3940175"/>
            <a:ext cx="0" cy="304800"/>
          </a:xfrm>
          <a:prstGeom prst="line">
            <a:avLst/>
          </a:prstGeom>
        </p:spPr>
        <p:style>
          <a:lnRef idx="3">
            <a:schemeClr val="accent4"/>
          </a:lnRef>
          <a:fillRef idx="0">
            <a:schemeClr val="accent4"/>
          </a:fillRef>
          <a:effectRef idx="2">
            <a:schemeClr val="accent4"/>
          </a:effectRef>
          <a:fontRef idx="minor">
            <a:schemeClr val="tx1"/>
          </a:fontRef>
        </p:style>
      </p:cxnSp>
      <p:cxnSp>
        <p:nvCxnSpPr>
          <p:cNvPr id="14" name="Straight Connector 13"/>
          <p:cNvCxnSpPr/>
          <p:nvPr/>
        </p:nvCxnSpPr>
        <p:spPr>
          <a:xfrm flipV="1">
            <a:off x="2720975" y="3940175"/>
            <a:ext cx="0" cy="304800"/>
          </a:xfrm>
          <a:prstGeom prst="line">
            <a:avLst/>
          </a:prstGeom>
        </p:spPr>
        <p:style>
          <a:lnRef idx="3">
            <a:schemeClr val="accent4"/>
          </a:lnRef>
          <a:fillRef idx="0">
            <a:schemeClr val="accent4"/>
          </a:fillRef>
          <a:effectRef idx="2">
            <a:schemeClr val="accent4"/>
          </a:effectRef>
          <a:fontRef idx="minor">
            <a:schemeClr val="tx1"/>
          </a:fontRef>
        </p:style>
      </p:cxnSp>
      <p:sp>
        <p:nvSpPr>
          <p:cNvPr id="3" name="Rounded Rectangle 2"/>
          <p:cNvSpPr/>
          <p:nvPr/>
        </p:nvSpPr>
        <p:spPr>
          <a:xfrm>
            <a:off x="228600" y="1371600"/>
            <a:ext cx="2438400" cy="1524000"/>
          </a:xfrm>
          <a:prstGeom prst="roundRect">
            <a:avLst/>
          </a:prstGeom>
          <a:ln w="76200">
            <a:solidFill>
              <a:srgbClr val="00B0F0"/>
            </a:solidFill>
          </a:ln>
        </p:spPr>
        <p:style>
          <a:lnRef idx="2">
            <a:schemeClr val="dk1"/>
          </a:lnRef>
          <a:fillRef idx="1">
            <a:schemeClr val="lt1"/>
          </a:fillRef>
          <a:effectRef idx="0">
            <a:schemeClr val="dk1"/>
          </a:effectRef>
          <a:fontRef idx="minor">
            <a:schemeClr val="dk1"/>
          </a:fontRef>
        </p:style>
        <p:txBody>
          <a:bodyPr/>
          <a:lstStyle/>
          <a:p>
            <a:pPr algn="ctr">
              <a:defRPr/>
            </a:pPr>
            <a:r>
              <a:rPr lang="en-US" dirty="0" smtClean="0">
                <a:solidFill>
                  <a:schemeClr val="tx1"/>
                </a:solidFill>
                <a:latin typeface="Georgia" pitchFamily="18" charset="0"/>
              </a:rPr>
              <a:t>Active Males and Females ages 5-24</a:t>
            </a:r>
            <a:endParaRPr lang="en-US" dirty="0">
              <a:solidFill>
                <a:schemeClr val="tx1"/>
              </a:solidFill>
              <a:latin typeface="Georgia" pitchFamily="18" charset="0"/>
            </a:endParaRPr>
          </a:p>
        </p:txBody>
      </p:sp>
      <p:sp>
        <p:nvSpPr>
          <p:cNvPr id="15" name="Rounded Rectangle 14"/>
          <p:cNvSpPr/>
          <p:nvPr/>
        </p:nvSpPr>
        <p:spPr>
          <a:xfrm>
            <a:off x="6553200" y="1295400"/>
            <a:ext cx="2438400" cy="1600200"/>
          </a:xfrm>
          <a:prstGeom prst="roundRect">
            <a:avLst/>
          </a:prstGeom>
          <a:ln w="76200">
            <a:solidFill>
              <a:srgbClr val="00B0F0"/>
            </a:solidFill>
          </a:ln>
        </p:spPr>
        <p:style>
          <a:lnRef idx="2">
            <a:schemeClr val="dk1"/>
          </a:lnRef>
          <a:fillRef idx="1">
            <a:schemeClr val="lt1"/>
          </a:fillRef>
          <a:effectRef idx="0">
            <a:schemeClr val="dk1"/>
          </a:effectRef>
          <a:fontRef idx="minor">
            <a:schemeClr val="dk1"/>
          </a:fontRef>
        </p:style>
        <p:txBody>
          <a:bodyPr/>
          <a:lstStyle/>
          <a:p>
            <a:pPr algn="ctr">
              <a:buFont typeface="Arial" pitchFamily="34" charset="0"/>
              <a:buChar char="•"/>
              <a:defRPr/>
            </a:pPr>
            <a:r>
              <a:rPr lang="en-US" dirty="0" smtClean="0">
                <a:solidFill>
                  <a:schemeClr val="tx1"/>
                </a:solidFill>
                <a:latin typeface="Georgia" pitchFamily="18" charset="0"/>
              </a:rPr>
              <a:t>Word of mouth</a:t>
            </a:r>
          </a:p>
          <a:p>
            <a:pPr algn="ctr">
              <a:buFont typeface="Arial" pitchFamily="34" charset="0"/>
              <a:buChar char="•"/>
              <a:defRPr/>
            </a:pPr>
            <a:r>
              <a:rPr lang="en-US" dirty="0" smtClean="0">
                <a:solidFill>
                  <a:schemeClr val="tx1"/>
                </a:solidFill>
                <a:latin typeface="Georgia" pitchFamily="18" charset="0"/>
              </a:rPr>
              <a:t>Business Cards</a:t>
            </a:r>
          </a:p>
          <a:p>
            <a:pPr algn="ctr">
              <a:buFont typeface="Arial" pitchFamily="34" charset="0"/>
              <a:buChar char="•"/>
              <a:defRPr/>
            </a:pPr>
            <a:r>
              <a:rPr lang="en-US" dirty="0" smtClean="0">
                <a:solidFill>
                  <a:schemeClr val="tx1"/>
                </a:solidFill>
                <a:latin typeface="Georgia" pitchFamily="18" charset="0"/>
              </a:rPr>
              <a:t>Website/Social Networks</a:t>
            </a:r>
          </a:p>
          <a:p>
            <a:pPr>
              <a:defRPr/>
            </a:pPr>
            <a:endParaRPr lang="en-US" dirty="0">
              <a:solidFill>
                <a:schemeClr val="bg2">
                  <a:lumMod val="50000"/>
                </a:schemeClr>
              </a:solidFill>
              <a:latin typeface="Georgia" pitchFamily="18" charset="0"/>
            </a:endParaRPr>
          </a:p>
        </p:txBody>
      </p:sp>
      <p:sp>
        <p:nvSpPr>
          <p:cNvPr id="16" name="Rounded Rectangle 15"/>
          <p:cNvSpPr/>
          <p:nvPr/>
        </p:nvSpPr>
        <p:spPr>
          <a:xfrm>
            <a:off x="3341688" y="1349375"/>
            <a:ext cx="2438400" cy="1524000"/>
          </a:xfrm>
          <a:prstGeom prst="roundRect">
            <a:avLst/>
          </a:prstGeom>
          <a:ln w="76200">
            <a:solidFill>
              <a:srgbClr val="00B0F0"/>
            </a:solidFill>
          </a:ln>
        </p:spPr>
        <p:style>
          <a:lnRef idx="2">
            <a:schemeClr val="dk1"/>
          </a:lnRef>
          <a:fillRef idx="1">
            <a:schemeClr val="lt1"/>
          </a:fillRef>
          <a:effectRef idx="0">
            <a:schemeClr val="dk1"/>
          </a:effectRef>
          <a:fontRef idx="minor">
            <a:schemeClr val="dk1"/>
          </a:fontRef>
        </p:style>
        <p:txBody>
          <a:bodyPr/>
          <a:lstStyle/>
          <a:p>
            <a:pPr algn="ctr">
              <a:defRPr/>
            </a:pPr>
            <a:r>
              <a:rPr lang="en-US" dirty="0" smtClean="0">
                <a:solidFill>
                  <a:schemeClr val="tx1"/>
                </a:solidFill>
                <a:latin typeface="Georgia" pitchFamily="18" charset="0"/>
              </a:rPr>
              <a:t>Online</a:t>
            </a:r>
            <a:endParaRPr lang="en-US" dirty="0">
              <a:solidFill>
                <a:schemeClr val="tx1"/>
              </a:solidFill>
              <a:latin typeface="Georgia" pitchFamily="18" charset="0"/>
            </a:endParaRPr>
          </a:p>
        </p:txBody>
      </p:sp>
      <p:sp>
        <p:nvSpPr>
          <p:cNvPr id="17" name="Rounded Rectangle 16"/>
          <p:cNvSpPr/>
          <p:nvPr/>
        </p:nvSpPr>
        <p:spPr>
          <a:xfrm>
            <a:off x="1447800" y="4267200"/>
            <a:ext cx="2438400" cy="1524000"/>
          </a:xfrm>
          <a:prstGeom prst="roundRect">
            <a:avLst/>
          </a:prstGeom>
          <a:ln w="76200">
            <a:solidFill>
              <a:srgbClr val="00B0F0"/>
            </a:solidFill>
          </a:ln>
        </p:spPr>
        <p:style>
          <a:lnRef idx="2">
            <a:schemeClr val="dk1"/>
          </a:lnRef>
          <a:fillRef idx="1">
            <a:schemeClr val="lt1"/>
          </a:fillRef>
          <a:effectRef idx="0">
            <a:schemeClr val="dk1"/>
          </a:effectRef>
          <a:fontRef idx="minor">
            <a:schemeClr val="dk1"/>
          </a:fontRef>
        </p:style>
        <p:txBody>
          <a:bodyPr/>
          <a:lstStyle/>
          <a:p>
            <a:pPr algn="ctr">
              <a:defRPr/>
            </a:pPr>
            <a:r>
              <a:rPr lang="en-US" dirty="0" smtClean="0">
                <a:solidFill>
                  <a:schemeClr val="tx1"/>
                </a:solidFill>
              </a:rPr>
              <a:t>Customizable body bands to cover and secure insulin pumps</a:t>
            </a:r>
            <a:endParaRPr lang="en-US" dirty="0">
              <a:solidFill>
                <a:schemeClr val="tx1"/>
              </a:solidFill>
            </a:endParaRPr>
          </a:p>
        </p:txBody>
      </p:sp>
      <p:sp>
        <p:nvSpPr>
          <p:cNvPr id="18" name="Rounded Rectangle 17"/>
          <p:cNvSpPr/>
          <p:nvPr/>
        </p:nvSpPr>
        <p:spPr>
          <a:xfrm>
            <a:off x="5181600" y="4267200"/>
            <a:ext cx="2438400" cy="1524000"/>
          </a:xfrm>
          <a:prstGeom prst="roundRect">
            <a:avLst/>
          </a:prstGeom>
          <a:ln w="76200">
            <a:solidFill>
              <a:srgbClr val="00B0F0"/>
            </a:solidFill>
          </a:ln>
        </p:spPr>
        <p:style>
          <a:lnRef idx="2">
            <a:schemeClr val="dk1"/>
          </a:lnRef>
          <a:fillRef idx="1">
            <a:schemeClr val="lt1"/>
          </a:fillRef>
          <a:effectRef idx="0">
            <a:schemeClr val="dk1"/>
          </a:effectRef>
          <a:fontRef idx="minor">
            <a:schemeClr val="dk1"/>
          </a:fontRef>
        </p:style>
        <p:txBody>
          <a:bodyPr/>
          <a:lstStyle/>
          <a:p>
            <a:pPr algn="ctr">
              <a:defRPr/>
            </a:pPr>
            <a:r>
              <a:rPr lang="en-US" dirty="0" smtClean="0">
                <a:solidFill>
                  <a:schemeClr val="tx1"/>
                </a:solidFill>
              </a:rPr>
              <a:t>Competitive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docProps/app.xml><?xml version="1.0" encoding="utf-8"?>
<Properties xmlns="http://schemas.openxmlformats.org/officeDocument/2006/extended-properties" xmlns:vt="http://schemas.openxmlformats.org/officeDocument/2006/docPropsVTypes">
  <Template/>
  <TotalTime>14708</TotalTime>
  <Words>5131</Words>
  <Application>Microsoft Office PowerPoint</Application>
  <PresentationFormat>On-screen Show (4:3)</PresentationFormat>
  <Paragraphs>598</Paragraphs>
  <Slides>23</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Concourse</vt:lpstr>
      <vt:lpstr>Worksheet</vt:lpstr>
      <vt:lpstr>Slide 1</vt:lpstr>
      <vt:lpstr>Slide 2</vt:lpstr>
      <vt:lpstr>Mission Statement</vt:lpstr>
      <vt:lpstr>Business Profile</vt:lpstr>
      <vt:lpstr>Qualifications </vt:lpstr>
      <vt:lpstr>Slide 6</vt:lpstr>
      <vt:lpstr>Target Market Segment</vt:lpstr>
      <vt:lpstr>Competitive Advantage</vt:lpstr>
      <vt:lpstr>Marketing Mix </vt:lpstr>
      <vt:lpstr>Promotional Mix</vt:lpstr>
      <vt:lpstr>Cost of Materials/Labor</vt:lpstr>
      <vt:lpstr>Economics of One Unit</vt:lpstr>
      <vt:lpstr>Average Monthly Fixed Expenses</vt:lpstr>
      <vt:lpstr>Time-Management Plan Schedule for a Typical Week </vt:lpstr>
      <vt:lpstr>Monthly Sales Projections First Year </vt:lpstr>
      <vt:lpstr>Monthly Break-Even Units</vt:lpstr>
      <vt:lpstr>Projected Yearly Income Statement First Year</vt:lpstr>
      <vt:lpstr>Slide 18</vt:lpstr>
      <vt:lpstr>ROS &amp; ROI</vt:lpstr>
      <vt:lpstr>Financing Strategy</vt:lpstr>
      <vt:lpstr>Business Responsibility &amp; Philanthropy</vt:lpstr>
      <vt:lpstr>Business &amp; Personal Goals</vt:lpstr>
      <vt:lpstr>Band it to your perfection!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Gary Schwartz</dc:creator>
  <cp:lastModifiedBy>MHIS</cp:lastModifiedBy>
  <cp:revision>1125</cp:revision>
  <cp:lastPrinted>2010-09-07T20:41:36Z</cp:lastPrinted>
  <dcterms:created xsi:type="dcterms:W3CDTF">2009-03-28T18:15:00Z</dcterms:created>
  <dcterms:modified xsi:type="dcterms:W3CDTF">2011-12-13T19:25:41Z</dcterms:modified>
</cp:coreProperties>
</file>