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17"/>
  </p:notesMasterIdLst>
  <p:handoutMasterIdLst>
    <p:handoutMasterId r:id="rId18"/>
  </p:handout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6" autoAdjust="0"/>
    <p:restoredTop sz="94674" autoAdjust="0"/>
  </p:normalViewPr>
  <p:slideViewPr>
    <p:cSldViewPr>
      <p:cViewPr varScale="1">
        <p:scale>
          <a:sx n="78" d="100"/>
          <a:sy n="78" d="100"/>
        </p:scale>
        <p:origin x="10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Units Sold</a:t>
            </a:r>
          </a:p>
        </c:rich>
      </c:tx>
      <c:overlay val="0"/>
    </c:title>
    <c:autoTitleDeleted val="0"/>
    <c:plotArea>
      <c:layout/>
      <c:barChart>
        <c:barDir val="col"/>
        <c:grouping val="clustered"/>
        <c:varyColors val="0"/>
        <c:ser>
          <c:idx val="0"/>
          <c:order val="0"/>
          <c:tx>
            <c:strRef>
              <c:f>Sheet1!$B$1</c:f>
              <c:strCache>
                <c:ptCount val="1"/>
                <c:pt idx="0">
                  <c:v>Units Sold</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solidFill>
                <a:schemeClr val="tx1"/>
              </a:solidFill>
            </a:ln>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3</c:v>
                </c:pt>
                <c:pt idx="1">
                  <c:v>3</c:v>
                </c:pt>
                <c:pt idx="2">
                  <c:v>3</c:v>
                </c:pt>
                <c:pt idx="3">
                  <c:v>2</c:v>
                </c:pt>
                <c:pt idx="4">
                  <c:v>2</c:v>
                </c:pt>
                <c:pt idx="5">
                  <c:v>2</c:v>
                </c:pt>
                <c:pt idx="6">
                  <c:v>2</c:v>
                </c:pt>
                <c:pt idx="7">
                  <c:v>2</c:v>
                </c:pt>
                <c:pt idx="8">
                  <c:v>3</c:v>
                </c:pt>
                <c:pt idx="9">
                  <c:v>3</c:v>
                </c:pt>
                <c:pt idx="10">
                  <c:v>4</c:v>
                </c:pt>
                <c:pt idx="11">
                  <c:v>4</c:v>
                </c:pt>
              </c:numCache>
            </c:numRef>
          </c:val>
          <c:extLst>
            <c:ext xmlns:c16="http://schemas.microsoft.com/office/drawing/2014/chart" uri="{C3380CC4-5D6E-409C-BE32-E72D297353CC}">
              <c16:uniqueId val="{00000000-CCD5-4F4F-BB65-217AF4AE3BC6}"/>
            </c:ext>
          </c:extLst>
        </c:ser>
        <c:dLbls>
          <c:showLegendKey val="0"/>
          <c:showVal val="0"/>
          <c:showCatName val="0"/>
          <c:showSerName val="0"/>
          <c:showPercent val="0"/>
          <c:showBubbleSize val="0"/>
        </c:dLbls>
        <c:gapWidth val="150"/>
        <c:axId val="412258784"/>
        <c:axId val="412259176"/>
      </c:barChart>
      <c:catAx>
        <c:axId val="412258784"/>
        <c:scaling>
          <c:orientation val="minMax"/>
        </c:scaling>
        <c:delete val="0"/>
        <c:axPos val="b"/>
        <c:numFmt formatCode="General" sourceLinked="0"/>
        <c:majorTickMark val="out"/>
        <c:minorTickMark val="none"/>
        <c:tickLblPos val="nextTo"/>
        <c:txPr>
          <a:bodyPr/>
          <a:lstStyle/>
          <a:p>
            <a:pPr>
              <a:defRPr sz="1400"/>
            </a:pPr>
            <a:endParaRPr lang="en-US"/>
          </a:p>
        </c:txPr>
        <c:crossAx val="412259176"/>
        <c:crosses val="autoZero"/>
        <c:auto val="1"/>
        <c:lblAlgn val="ctr"/>
        <c:lblOffset val="100"/>
        <c:noMultiLvlLbl val="0"/>
      </c:catAx>
      <c:valAx>
        <c:axId val="41225917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41225878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43DD1E9-373E-4546-AEF7-A8323C6F19C1}" type="datetimeFigureOut">
              <a:rPr lang="en-US" smtClean="0">
                <a:latin typeface="Arial" charset="0"/>
              </a:rPr>
              <a:pPr/>
              <a:t>12/11/2018</a:t>
            </a:fld>
            <a:endParaRPr lang="en-US" dirty="0">
              <a:latin typeface="Arial" charset="0"/>
            </a:endParaRPr>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E34B1CC-39E3-4A7E-A15F-DC4711D0D265}"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charset="0"/>
              </a:defRPr>
            </a:lvl1pPr>
          </a:lstStyle>
          <a:p>
            <a:fld id="{CB2BB6C2-F5C4-49BC-BD78-FC7E7B1E650B}" type="datetimeFigureOut">
              <a:rPr lang="en-US" smtClean="0"/>
              <a:pPr/>
              <a:t>12/11/2018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charset="0"/>
              </a:defRPr>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pet owners consider their pets to be a part of their family. Losing them can be hard and you come to a situation where you have to decide what to do with that pet. My business has a way of keeping your pets beauty in a unique artform.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169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Rainbow Bridge</a:t>
            </a:r>
            <a:r>
              <a:rPr lang="en-US" baseline="0" dirty="0" smtClean="0"/>
              <a:t> Taxidermy, we definitely have competition. Two of our competitors are Perpetual Pet and Eterneva. Perpetual Pet offers freeze drying to the pose you want and while online, freeze drying can be risky because you have to get your pet to them as quick as possible. While it preserves your animal, it’s not always guaranteed that it’ll result in the product you may want for a memorial. Eterneva offers to turn your pet’s ashes into a diamond and they’re also a more expensive route.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dirty="0"/>
          </a:p>
        </p:txBody>
      </p:sp>
    </p:spTree>
    <p:extLst>
      <p:ext uri="{BB962C8B-B14F-4D97-AF65-F5344CB8AC3E}">
        <p14:creationId xmlns:p14="http://schemas.microsoft.com/office/powerpoint/2010/main" val="34294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 am currently operational and have been since year 2017. I am a member of my target market and therefore have an affinity for wildlife, anatomy, and hunting. I have many connections to other taxidermists who have helped me grow as a taxidermist after extensive apprenticeship. Since taxidermy offers the opportunity for self-employment, a basic knowledge of business and marketing is important for success and a veterinary background can help create a foundation for my business in later years.</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8296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Frozen</a:t>
            </a:r>
            <a:r>
              <a:rPr lang="en-US" b="1" baseline="0" dirty="0"/>
              <a:t> animals should not be shipped to me during the summer time unless shipping is one-day.</a:t>
            </a:r>
          </a:p>
          <a:p>
            <a:r>
              <a:rPr lang="en-US" b="1" baseline="0" dirty="0"/>
              <a:t>Heat can and will affect the freeze on their animal, heat can cause slippage.</a:t>
            </a:r>
          </a:p>
          <a:p>
            <a:endParaRPr lang="en-US" b="1" baseline="0" dirty="0"/>
          </a:p>
          <a:p>
            <a:r>
              <a:rPr lang="en-US" b="0" dirty="0"/>
              <a:t>At Rainbow Bridge Taxidermy</a:t>
            </a:r>
            <a:r>
              <a:rPr lang="en-US" b="0" baseline="0" dirty="0"/>
              <a:t> LLC, I’ve predicted that I will </a:t>
            </a:r>
            <a:r>
              <a:rPr lang="en-US" b="0" baseline="0" dirty="0" smtClean="0"/>
              <a:t>sell about </a:t>
            </a:r>
            <a:r>
              <a:rPr lang="en-US" b="0" baseline="0" dirty="0"/>
              <a:t>3</a:t>
            </a:r>
            <a:r>
              <a:rPr lang="en-US" b="0" baseline="0" dirty="0" smtClean="0"/>
              <a:t>3 </a:t>
            </a:r>
            <a:r>
              <a:rPr lang="en-US" b="0" baseline="0" dirty="0"/>
              <a:t>units. My sales will lower in the summer time due to heat. Shipping a frozen animal can risk slippage and quick defrosting which can further lead to partial rotting. It is much safer to ship animals in late fall and winter because it is colder and there is much less risk. We would have a gross revenue of $</a:t>
            </a:r>
            <a:r>
              <a:rPr lang="en-US" b="0" baseline="0" dirty="0" smtClean="0"/>
              <a:t>29,700 </a:t>
            </a:r>
            <a:r>
              <a:rPr lang="en-US" b="0" baseline="0" dirty="0"/>
              <a:t>and a net profit of </a:t>
            </a:r>
            <a:r>
              <a:rPr lang="en-US" b="0" baseline="0" dirty="0" smtClean="0"/>
              <a:t>$4,747.</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4732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TANNING</a:t>
            </a:r>
            <a:r>
              <a:rPr lang="en-US" baseline="0" dirty="0"/>
              <a:t> SUPPLIES: SOULTION, SALT, PICKLING CRYSTAL</a:t>
            </a:r>
          </a:p>
          <a:p>
            <a:r>
              <a:rPr lang="en-US" baseline="0" dirty="0"/>
              <a:t>Dawn is safe for pelts</a:t>
            </a:r>
          </a:p>
          <a:p>
            <a:r>
              <a:rPr lang="en-US" dirty="0"/>
              <a:t>Operating Agreement,</a:t>
            </a:r>
            <a:r>
              <a:rPr lang="en-US" baseline="0" dirty="0"/>
              <a:t> </a:t>
            </a:r>
            <a:r>
              <a:rPr lang="en-US" dirty="0"/>
              <a:t>EIN, and Licenses:</a:t>
            </a:r>
            <a:r>
              <a:rPr lang="en-US" baseline="0" dirty="0"/>
              <a:t> </a:t>
            </a:r>
            <a:r>
              <a:rPr lang="en-US" dirty="0"/>
              <a:t>All key documents - including help with all required federal, state and local permits and licenses.</a:t>
            </a:r>
          </a:p>
          <a:p>
            <a:endParaRPr lang="en-US" dirty="0"/>
          </a:p>
          <a:p>
            <a:r>
              <a:rPr lang="en-US" dirty="0"/>
              <a:t>At Rainbow Bridge Taxidermy, according</a:t>
            </a:r>
            <a:r>
              <a:rPr lang="en-US" baseline="0" dirty="0"/>
              <a:t> to this I</a:t>
            </a:r>
            <a:r>
              <a:rPr lang="en-US" dirty="0"/>
              <a:t> will need </a:t>
            </a:r>
            <a:r>
              <a:rPr lang="en-US" dirty="0" smtClean="0"/>
              <a:t>$4,090 </a:t>
            </a:r>
            <a:r>
              <a:rPr lang="en-US" dirty="0"/>
              <a:t>to start my business</a:t>
            </a:r>
            <a:r>
              <a:rPr lang="en-US" baseline="0" dirty="0"/>
              <a:t> but I am currently already operational </a:t>
            </a:r>
            <a:r>
              <a:rPr lang="en-US" dirty="0"/>
              <a:t>the only thing I am technically</a:t>
            </a:r>
            <a:r>
              <a:rPr lang="en-US" baseline="0" dirty="0"/>
              <a:t> lacking is LLC paperwork. </a:t>
            </a:r>
            <a:r>
              <a:rPr lang="en-US" dirty="0"/>
              <a:t>Most of my supplies are already owned </a:t>
            </a:r>
            <a:r>
              <a:rPr lang="en-US" dirty="0" smtClean="0"/>
              <a:t>but if</a:t>
            </a:r>
            <a:r>
              <a:rPr lang="en-US" baseline="0" dirty="0" smtClean="0"/>
              <a:t> I wasn’t, </a:t>
            </a:r>
            <a:r>
              <a:rPr lang="en-US" dirty="0" smtClean="0"/>
              <a:t>I </a:t>
            </a:r>
            <a:r>
              <a:rPr lang="en-US" dirty="0"/>
              <a:t>would need to gather a few more supplies like forms and eyes, tanning and pickling solutions. I will set aside an emergency fund</a:t>
            </a:r>
            <a:r>
              <a:rPr lang="en-US" baseline="0" dirty="0"/>
              <a:t> and have a cash reserve for </a:t>
            </a:r>
            <a:r>
              <a:rPr lang="en-US" baseline="0" dirty="0" smtClean="0"/>
              <a:t>fixed.</a:t>
            </a:r>
            <a:r>
              <a:rPr lang="en-US" baseline="0" dirty="0"/>
              <a:t> </a:t>
            </a:r>
            <a:r>
              <a:rPr lang="en-US" dirty="0" smtClean="0"/>
              <a:t>My</a:t>
            </a:r>
            <a:r>
              <a:rPr lang="en-US" baseline="0" dirty="0" smtClean="0"/>
              <a:t> </a:t>
            </a:r>
            <a:r>
              <a:rPr lang="en-US" baseline="0" dirty="0"/>
              <a:t>return on investment is </a:t>
            </a:r>
            <a:r>
              <a:rPr lang="en-US" baseline="0" dirty="0" smtClean="0"/>
              <a:t>116% </a:t>
            </a:r>
            <a:r>
              <a:rPr lang="en-US" baseline="0" dirty="0"/>
              <a:t>and my return on sales is </a:t>
            </a:r>
            <a:r>
              <a:rPr lang="en-US" baseline="0" dirty="0" smtClean="0"/>
              <a:t>16%.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1025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2021, I would like to acquire better means of storage, such as a warehouse. Taxidermy requires a lot of storage room to keep forms and supplies as well as freezers and minerals such as salt. With my net profit, I will donate 5% of my annual net profits to the United States Substance Abuse and Mental Health Services Administration.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906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consideration of Rainbow Bridge Taxidermy, LLC where I’m bringing beauty back. You can find me at the links provided for more information about myself and my 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922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my name is Sarina Thomas and my business name is Rainbow Bridge Taxidermy, LLC.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9307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t>
            </a:r>
            <a:r>
              <a:rPr lang="en-US" baseline="0" dirty="0"/>
              <a:t>pet owners get their pets cremated or they bury them once they have passed. Though, quite a few people enjoy keeping a part of their pet to remember them by. Having a variety of choices gives pet owners a wider option to keep their pet in a more memorable way.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8859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business provides a different form of art for those interested in memorable ways to keep their pet without having to cremate or bury them. I offer many different services to ensure that pet owners can remember their pet in the best way possible. I also guarantee that all of the animal is used and nothing is wasted.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0301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Rainbow Bridge Taxidermy covers all mounts and articulation poses that allow the buyer to personalize their pet’s preservation the way they would like. </a:t>
            </a:r>
            <a:r>
              <a:rPr lang="en-US" b="0" i="0" dirty="0">
                <a:solidFill>
                  <a:srgbClr val="222222"/>
                </a:solidFill>
                <a:effectLst/>
                <a:latin typeface="Roboto"/>
              </a:rPr>
              <a:t>All mounts and articulations come with the option of a base to ensure security of the animal. Customers will be updated with progress photos as the animal is worked </a:t>
            </a:r>
            <a:r>
              <a:rPr lang="en-US" b="0" i="0" dirty="0" smtClean="0">
                <a:solidFill>
                  <a:srgbClr val="222222"/>
                </a:solidFill>
                <a:effectLst/>
                <a:latin typeface="Roboto"/>
              </a:rPr>
              <a:t>on.</a:t>
            </a:r>
            <a:r>
              <a:rPr lang="en-US" b="0" i="0" baseline="0" dirty="0" smtClean="0">
                <a:solidFill>
                  <a:srgbClr val="222222"/>
                </a:solidFill>
                <a:effectLst/>
                <a:latin typeface="Roboto"/>
              </a:rPr>
              <a:t> </a:t>
            </a:r>
            <a:r>
              <a:rPr lang="en-US" dirty="0" smtClean="0"/>
              <a:t>Customers </a:t>
            </a:r>
            <a:r>
              <a:rPr lang="en-US" dirty="0"/>
              <a:t>will be provided with an tracking number in your confirmation email from me and</a:t>
            </a:r>
            <a:r>
              <a:rPr lang="en-US" baseline="0" dirty="0"/>
              <a:t> you will be able to track your package to make sure it safely reaches </a:t>
            </a:r>
            <a:r>
              <a:rPr lang="en-US" baseline="0" dirty="0" smtClean="0"/>
              <a:t>you. Customers </a:t>
            </a:r>
            <a:r>
              <a:rPr lang="en-US" baseline="0" dirty="0"/>
              <a:t>will be able to cancel their order within 3 days of commissioning me, however, after those 3 days, cancellation is no longer an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647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MISSION</a:t>
            </a:r>
            <a:endParaRPr lang="en-US" b="0" dirty="0"/>
          </a:p>
          <a:p>
            <a:r>
              <a:rPr lang="en-US" b="0" dirty="0"/>
              <a:t>Research shows that many pet owners continue to grieve over a lost pet for many months to even decades. Rainbow Bridge Taxidermy's mission is to</a:t>
            </a:r>
            <a:r>
              <a:rPr lang="en-US" b="0" baseline="0" dirty="0"/>
              <a:t> provide a way to remember an animal’s beauty in a memorable way, thus allowing people to quickly recover from loss of their pet.</a:t>
            </a:r>
          </a:p>
          <a:p>
            <a:endParaRPr lang="en-US" b="0" baseline="0" dirty="0"/>
          </a:p>
          <a:p>
            <a:r>
              <a:rPr lang="en-US" b="1" baseline="0" dirty="0"/>
              <a:t>SOCIAL IMPACT</a:t>
            </a:r>
            <a:endParaRPr lang="en-US" b="0" baseline="0" dirty="0"/>
          </a:p>
          <a:p>
            <a:r>
              <a:rPr lang="en-US" b="0" dirty="0"/>
              <a:t>Rainbow Bridge Taxidermy will help you cope with the loss as we help honor the beauty of the deceased animal.</a:t>
            </a: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6293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Rainbow</a:t>
            </a:r>
            <a:r>
              <a:rPr lang="en-US" baseline="0" dirty="0"/>
              <a:t> Bridge Taxidermy, LLC, I chose one medium sized dog that is traditionally mounted as our economics of one unit. I chose this because we figure that a medium sized dog would be the average animal that would be mounted. One traditionally mounted medium sized dog will cost roughly </a:t>
            </a:r>
            <a:r>
              <a:rPr lang="en-US" baseline="0" dirty="0" smtClean="0"/>
              <a:t>$900 plus shipping and handling if I’m shipping your pet back to you - and </a:t>
            </a:r>
            <a:r>
              <a:rPr lang="en-US" baseline="0" dirty="0"/>
              <a:t>this price can vary greatly due to size and type of the animal. </a:t>
            </a:r>
            <a:r>
              <a:rPr lang="en-US" baseline="0" dirty="0" smtClean="0"/>
              <a:t>About 75% of my target market said they’d pay more </a:t>
            </a:r>
            <a:r>
              <a:rPr lang="en-US" sz="1200" baseline="0" dirty="0" smtClean="0"/>
              <a:t>for personalized work. </a:t>
            </a:r>
            <a:r>
              <a:rPr lang="en-US" baseline="0" dirty="0" smtClean="0"/>
              <a:t>This </a:t>
            </a:r>
            <a:r>
              <a:rPr lang="en-US" baseline="0" dirty="0"/>
              <a:t>price is </a:t>
            </a:r>
            <a:r>
              <a:rPr lang="en-US" baseline="0" dirty="0" smtClean="0"/>
              <a:t>a </a:t>
            </a:r>
            <a:r>
              <a:rPr lang="en-US" baseline="0" dirty="0"/>
              <a:t>good competitive price. </a:t>
            </a:r>
            <a:r>
              <a:rPr lang="en-US" baseline="0" dirty="0" smtClean="0"/>
              <a:t>The </a:t>
            </a:r>
            <a:r>
              <a:rPr lang="en-US" baseline="0" dirty="0"/>
              <a:t>total </a:t>
            </a:r>
            <a:r>
              <a:rPr lang="en-US" b="0" baseline="0" dirty="0"/>
              <a:t>COGS</a:t>
            </a:r>
            <a:r>
              <a:rPr lang="en-US" baseline="0" dirty="0"/>
              <a:t> comes to </a:t>
            </a:r>
            <a:r>
              <a:rPr lang="en-US" baseline="0" dirty="0" smtClean="0"/>
              <a:t>$446.99 </a:t>
            </a:r>
            <a:r>
              <a:rPr lang="en-US" baseline="0" dirty="0"/>
              <a:t>and I make a profit of $</a:t>
            </a:r>
            <a:r>
              <a:rPr lang="en-US" baseline="0" dirty="0" smtClean="0"/>
              <a:t>453.01.  Rent </a:t>
            </a:r>
            <a:r>
              <a:rPr lang="en-US" baseline="0" dirty="0"/>
              <a:t>and utilities will cost me $25 because I am currently working from home and will be paying my mother for the use of electricity and space. Just in case, I would like to be protected with liability insurance for a million dollars, costing </a:t>
            </a:r>
            <a:r>
              <a:rPr lang="en-US" baseline="0" dirty="0" smtClean="0"/>
              <a:t>me </a:t>
            </a:r>
            <a:r>
              <a:rPr lang="en-US" baseline="0" dirty="0"/>
              <a:t>$125 every month</a:t>
            </a:r>
            <a:r>
              <a:rPr lang="en-US" baseline="0" dirty="0" smtClean="0"/>
              <a:t>. I am able to pay myself an additional $275 for my salary. </a:t>
            </a:r>
            <a:r>
              <a:rPr lang="en-US" sz="1200" baseline="0" dirty="0" smtClean="0"/>
              <a:t>I break even at 2 mounted animals per month. </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8645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Rainbow Bridge Taxidermy, LLC, we are in the consumer services</a:t>
            </a:r>
            <a:r>
              <a:rPr lang="en-US" baseline="0" dirty="0"/>
              <a:t> industry and Americans spend $350 billion on this industry every year. I already concentrate on both males and females who are in the United States that have middle to higher income. I’ve provided a website that helps people all over the United States who adore their pet greatly and would like to preserve their animal with a unique art form. Due to being already operational, I would like to focus on getting my business name out to about </a:t>
            </a:r>
            <a:r>
              <a:rPr lang="en-US" baseline="0" dirty="0" smtClean="0"/>
              <a:t>five </a:t>
            </a:r>
            <a:r>
              <a:rPr lang="en-US" baseline="0" dirty="0"/>
              <a:t>thousand more people.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2153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reach more people, I will be posting on </a:t>
            </a:r>
            <a:r>
              <a:rPr lang="en-US" dirty="0" err="1"/>
              <a:t>tumblr</a:t>
            </a:r>
            <a:r>
              <a:rPr lang="en-US" dirty="0"/>
              <a:t> and Instagram, updating my customers and people interested in my work on Mondays, Wednesdays, and Fridays. Weekends will be for extra posts, updates, and more. I will also be running a website that will have specific instructions on how to ship me their deceased animal for me to be able to refer to. I will also keep stock and availability up on the website to keep customers engaged and aware of when I am available and when I am not. I will run a YouTube channel that has videos of me working on the deceased animal (with permission of owner) to show people the process I go through to get their pet customized the way shown in photos of the pet when he or she was alive. Every purchase from me will come with rubber bracelets that include my business name and number. </a:t>
            </a:r>
            <a:r>
              <a:rPr lang="en-US" dirty="0" smtClean="0"/>
              <a:t>I will also be partnering with veterinarians</a:t>
            </a:r>
            <a:r>
              <a:rPr lang="en-US" baseline="0" dirty="0" smtClean="0"/>
              <a:t>, asking if my business cards or flyers could be used in their clinics.</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733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6458822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74803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313113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750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232111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421810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393800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1769335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30101367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340729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20659770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140853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120610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208035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59775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245390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19467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outerShdw blurRad="50800" dist="38100" dir="2700000" algn="tl" rotWithShape="0">
                  <a:prstClr val="white">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44426064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31" y="652463"/>
            <a:ext cx="8346339" cy="5553075"/>
          </a:xfrm>
          <a:prstGeom prst="rect">
            <a:avLst/>
          </a:prstGeom>
        </p:spPr>
      </p:pic>
    </p:spTree>
    <p:extLst>
      <p:ext uri="{BB962C8B-B14F-4D97-AF65-F5344CB8AC3E}">
        <p14:creationId xmlns:p14="http://schemas.microsoft.com/office/powerpoint/2010/main" val="2687486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322921"/>
            <a:ext cx="28194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Competition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2402276"/>
              </p:ext>
            </p:extLst>
          </p:nvPr>
        </p:nvGraphicFramePr>
        <p:xfrm>
          <a:off x="525780" y="1574253"/>
          <a:ext cx="8092440" cy="2438400"/>
        </p:xfrm>
        <a:graphic>
          <a:graphicData uri="http://schemas.openxmlformats.org/drawingml/2006/table">
            <a:tbl>
              <a:tblPr firstRow="1" bandRow="1">
                <a:tableStyleId>{5C22544A-7EE6-4342-B048-85BDC9FD1C3A}</a:tableStyleId>
              </a:tblPr>
              <a:tblGrid>
                <a:gridCol w="2023110">
                  <a:extLst>
                    <a:ext uri="{9D8B030D-6E8A-4147-A177-3AD203B41FA5}">
                      <a16:colId xmlns:a16="http://schemas.microsoft.com/office/drawing/2014/main" val="20000"/>
                    </a:ext>
                  </a:extLst>
                </a:gridCol>
                <a:gridCol w="2023110">
                  <a:extLst>
                    <a:ext uri="{9D8B030D-6E8A-4147-A177-3AD203B41FA5}">
                      <a16:colId xmlns:a16="http://schemas.microsoft.com/office/drawing/2014/main" val="20001"/>
                    </a:ext>
                  </a:extLst>
                </a:gridCol>
                <a:gridCol w="2023110">
                  <a:extLst>
                    <a:ext uri="{9D8B030D-6E8A-4147-A177-3AD203B41FA5}">
                      <a16:colId xmlns:a16="http://schemas.microsoft.com/office/drawing/2014/main" val="20002"/>
                    </a:ext>
                  </a:extLst>
                </a:gridCol>
                <a:gridCol w="2023110">
                  <a:extLst>
                    <a:ext uri="{9D8B030D-6E8A-4147-A177-3AD203B41FA5}">
                      <a16:colId xmlns:a16="http://schemas.microsoft.com/office/drawing/2014/main" val="20003"/>
                    </a:ext>
                  </a:extLst>
                </a:gridCol>
              </a:tblGrid>
              <a:tr h="731520">
                <a:tc>
                  <a:txBody>
                    <a:bodyPr/>
                    <a:lstStyle/>
                    <a:p>
                      <a:r>
                        <a:rPr lang="en-US" sz="1600" dirty="0">
                          <a:latin typeface="Times New Roman" panose="02020603050405020304" pitchFamily="18" charset="0"/>
                          <a:cs typeface="Times New Roman" panose="02020603050405020304" pitchFamily="18" charset="0"/>
                        </a:rPr>
                        <a:t>Unique</a:t>
                      </a:r>
                      <a:r>
                        <a:rPr lang="en-US" sz="1600" baseline="0" dirty="0">
                          <a:latin typeface="Times New Roman" panose="02020603050405020304" pitchFamily="18" charset="0"/>
                          <a:cs typeface="Times New Roman" panose="02020603050405020304" pitchFamily="18" charset="0"/>
                        </a:rPr>
                        <a:t> Factors</a:t>
                      </a:r>
                      <a:endParaRPr lang="en-US" sz="16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l"/>
                      <a:r>
                        <a:rPr lang="en-US" sz="1600" b="1" dirty="0">
                          <a:solidFill>
                            <a:srgbClr val="FF0000"/>
                          </a:solidFill>
                          <a:latin typeface="Times New Roman" panose="02020603050405020304" pitchFamily="18" charset="0"/>
                          <a:cs typeface="Times New Roman" panose="02020603050405020304" pitchFamily="18" charset="0"/>
                        </a:rPr>
                        <a:t>Rainbow Bridge</a:t>
                      </a:r>
                      <a:r>
                        <a:rPr lang="en-US" sz="1600" b="1" baseline="0" dirty="0">
                          <a:solidFill>
                            <a:srgbClr val="FF0000"/>
                          </a:solidFill>
                          <a:latin typeface="Times New Roman" panose="02020603050405020304" pitchFamily="18" charset="0"/>
                          <a:cs typeface="Times New Roman" panose="02020603050405020304" pitchFamily="18" charset="0"/>
                        </a:rPr>
                        <a:t> Taxidermy, LLC</a:t>
                      </a:r>
                      <a:endParaRPr lang="en-US" sz="1600" b="1" dirty="0">
                        <a:solidFill>
                          <a:srgbClr val="FF0000"/>
                        </a:solidFill>
                        <a:latin typeface="Times New Roman" panose="02020603050405020304" pitchFamily="18" charset="0"/>
                        <a:cs typeface="Times New Roman" panose="02020603050405020304" pitchFamily="18" charset="0"/>
                      </a:endParaRPr>
                    </a:p>
                  </a:txBody>
                  <a:tcPr>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lt1"/>
                          </a:solidFill>
                          <a:effectLst/>
                          <a:latin typeface="Times New Roman" panose="02020603050405020304" pitchFamily="18" charset="0"/>
                          <a:ea typeface="+mn-ea"/>
                          <a:cs typeface="Times New Roman" panose="02020603050405020304" pitchFamily="18" charset="0"/>
                        </a:rPr>
                        <a:t>Perpetual Pet</a:t>
                      </a:r>
                      <a:endParaRPr lang="en-US" sz="1800" b="0" i="0" kern="1200" dirty="0">
                        <a:solidFill>
                          <a:schemeClr val="lt1"/>
                        </a:solidFill>
                        <a:effectLst/>
                        <a:latin typeface="+mn-lt"/>
                        <a:ea typeface="+mn-ea"/>
                        <a:cs typeface="+mn-cs"/>
                      </a:endParaRPr>
                    </a:p>
                  </a:txBody>
                  <a:tcPr>
                    <a:solidFill>
                      <a:schemeClr val="tx1"/>
                    </a:solidFill>
                  </a:tcPr>
                </a:tc>
                <a:tc>
                  <a:txBody>
                    <a:bodyPr/>
                    <a:lstStyle/>
                    <a:p>
                      <a:r>
                        <a:rPr lang="en-US" sz="1600" b="0" dirty="0">
                          <a:latin typeface="Times New Roman" panose="02020603050405020304" pitchFamily="18" charset="0"/>
                          <a:cs typeface="Times New Roman" panose="02020603050405020304" pitchFamily="18" charset="0"/>
                        </a:rPr>
                        <a:t>Eterneva</a:t>
                      </a:r>
                    </a:p>
                  </a:txBody>
                  <a:tcPr>
                    <a:solidFill>
                      <a:schemeClr val="tx1"/>
                    </a:solidFill>
                  </a:tcPr>
                </a:tc>
                <a:extLst>
                  <a:ext uri="{0D108BD9-81ED-4DB2-BD59-A6C34878D82A}">
                    <a16:rowId xmlns:a16="http://schemas.microsoft.com/office/drawing/2014/main" val="10000"/>
                  </a:ext>
                </a:extLst>
              </a:tr>
              <a:tr h="548640">
                <a:tc>
                  <a:txBody>
                    <a:bodyPr/>
                    <a:lstStyle/>
                    <a:p>
                      <a:r>
                        <a:rPr lang="en-US" sz="1600" dirty="0">
                          <a:latin typeface="Times New Roman" panose="02020603050405020304" pitchFamily="18" charset="0"/>
                          <a:cs typeface="Times New Roman" panose="02020603050405020304" pitchFamily="18" charset="0"/>
                        </a:rPr>
                        <a:t>Price</a:t>
                      </a:r>
                    </a:p>
                  </a:txBody>
                  <a:tcPr/>
                </a:tc>
                <a:tc>
                  <a:txBody>
                    <a:bodyPr/>
                    <a:lstStyle/>
                    <a:p>
                      <a:pPr algn="l"/>
                      <a:r>
                        <a:rPr lang="en-US" sz="1600" b="1" dirty="0">
                          <a:solidFill>
                            <a:srgbClr val="FF0000"/>
                          </a:solidFill>
                          <a:latin typeface="Times New Roman" panose="02020603050405020304" pitchFamily="18" charset="0"/>
                          <a:cs typeface="Times New Roman" panose="02020603050405020304" pitchFamily="18" charset="0"/>
                        </a:rPr>
                        <a:t>$900</a:t>
                      </a:r>
                      <a:r>
                        <a:rPr lang="en-US" sz="1600" b="1" baseline="0" dirty="0">
                          <a:solidFill>
                            <a:srgbClr val="FF0000"/>
                          </a:solidFill>
                          <a:latin typeface="Times New Roman" panose="02020603050405020304" pitchFamily="18" charset="0"/>
                          <a:cs typeface="Times New Roman" panose="02020603050405020304" pitchFamily="18" charset="0"/>
                        </a:rPr>
                        <a:t> per </a:t>
                      </a:r>
                      <a:endParaRPr lang="en-US" sz="1600" b="1" baseline="0" dirty="0" smtClean="0">
                        <a:solidFill>
                          <a:srgbClr val="FF0000"/>
                        </a:solidFill>
                        <a:latin typeface="Times New Roman" panose="02020603050405020304" pitchFamily="18" charset="0"/>
                        <a:cs typeface="Times New Roman" panose="02020603050405020304" pitchFamily="18" charset="0"/>
                      </a:endParaRPr>
                    </a:p>
                    <a:p>
                      <a:pPr algn="l"/>
                      <a:r>
                        <a:rPr lang="en-US" sz="1600" b="1" baseline="0" dirty="0" smtClean="0">
                          <a:solidFill>
                            <a:srgbClr val="FF0000"/>
                          </a:solidFill>
                          <a:latin typeface="Times New Roman" panose="02020603050405020304" pitchFamily="18" charset="0"/>
                          <a:cs typeface="Times New Roman" panose="02020603050405020304" pitchFamily="18" charset="0"/>
                        </a:rPr>
                        <a:t>med. </a:t>
                      </a:r>
                      <a:r>
                        <a:rPr lang="en-US" sz="1600" b="1" baseline="0" dirty="0">
                          <a:solidFill>
                            <a:srgbClr val="FF0000"/>
                          </a:solidFill>
                          <a:latin typeface="Times New Roman" panose="02020603050405020304" pitchFamily="18" charset="0"/>
                          <a:cs typeface="Times New Roman" panose="02020603050405020304" pitchFamily="18" charset="0"/>
                        </a:rPr>
                        <a:t>sized dog</a:t>
                      </a:r>
                      <a:endParaRPr lang="en-US" sz="1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600" b="0" i="0" kern="1200" dirty="0">
                          <a:solidFill>
                            <a:schemeClr val="dk1"/>
                          </a:solidFill>
                          <a:effectLst/>
                          <a:latin typeface="Times New Roman" panose="02020603050405020304" pitchFamily="18" charset="0"/>
                          <a:ea typeface="+mn-ea"/>
                          <a:cs typeface="Times New Roman" panose="02020603050405020304" pitchFamily="18" charset="0"/>
                        </a:rPr>
                        <a:t>$825.00 per </a:t>
                      </a:r>
                      <a:endPar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7 </a:t>
                      </a:r>
                      <a:r>
                        <a:rPr lang="en-US" sz="1600" b="0" i="0" kern="1200" dirty="0">
                          <a:solidFill>
                            <a:schemeClr val="dk1"/>
                          </a:solidFill>
                          <a:effectLst/>
                          <a:latin typeface="Times New Roman" panose="02020603050405020304" pitchFamily="18" charset="0"/>
                          <a:ea typeface="+mn-ea"/>
                          <a:cs typeface="Times New Roman" panose="02020603050405020304" pitchFamily="18" charset="0"/>
                        </a:rPr>
                        <a:t>- 10 </a:t>
                      </a:r>
                      <a:r>
                        <a:rPr lang="en-US" sz="1600" b="0" i="0" kern="1200" dirty="0" err="1">
                          <a:solidFill>
                            <a:schemeClr val="dk1"/>
                          </a:solidFill>
                          <a:effectLst/>
                          <a:latin typeface="Times New Roman" panose="02020603050405020304" pitchFamily="18" charset="0"/>
                          <a:ea typeface="+mn-ea"/>
                          <a:cs typeface="Times New Roman" panose="02020603050405020304" pitchFamily="18" charset="0"/>
                        </a:rPr>
                        <a:t>lbs</a:t>
                      </a:r>
                      <a:r>
                        <a:rPr lang="en-US" sz="1600" b="0" i="0" kern="1200" dirty="0">
                          <a:solidFill>
                            <a:schemeClr val="dk1"/>
                          </a:solidFill>
                          <a:effectLst/>
                          <a:latin typeface="Times New Roman" panose="02020603050405020304" pitchFamily="18" charset="0"/>
                          <a:ea typeface="+mn-ea"/>
                          <a:cs typeface="Times New Roman" panose="02020603050405020304" pitchFamily="18" charset="0"/>
                        </a:rPr>
                        <a:t> dog</a:t>
                      </a:r>
                      <a:endParaRPr lang="en-US" sz="1400" b="0" i="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latin typeface="Times New Roman" panose="02020603050405020304" pitchFamily="18" charset="0"/>
                          <a:cs typeface="Times New Roman" panose="02020603050405020304" pitchFamily="18" charset="0"/>
                        </a:rPr>
                        <a:t>$2,999</a:t>
                      </a:r>
                    </a:p>
                    <a:p>
                      <a:r>
                        <a:rPr lang="en-US" sz="1600" b="0" dirty="0" smtClean="0">
                          <a:latin typeface="Times New Roman" panose="02020603050405020304" pitchFamily="18" charset="0"/>
                          <a:cs typeface="Times New Roman" panose="02020603050405020304" pitchFamily="18" charset="0"/>
                        </a:rPr>
                        <a:t>.</a:t>
                      </a:r>
                      <a:r>
                        <a:rPr lang="en-US" sz="1600" b="0" dirty="0">
                          <a:latin typeface="Times New Roman" panose="02020603050405020304" pitchFamily="18" charset="0"/>
                          <a:cs typeface="Times New Roman" panose="02020603050405020304" pitchFamily="18" charset="0"/>
                        </a:rPr>
                        <a:t>1 - .19 </a:t>
                      </a:r>
                      <a:r>
                        <a:rPr lang="en-US" sz="1600" b="0" dirty="0" smtClean="0">
                          <a:latin typeface="Times New Roman" panose="02020603050405020304" pitchFamily="18" charset="0"/>
                          <a:cs typeface="Times New Roman" panose="02020603050405020304" pitchFamily="18" charset="0"/>
                        </a:rPr>
                        <a:t>carat diamond </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48640">
                <a:tc>
                  <a:txBody>
                    <a:bodyPr/>
                    <a:lstStyle/>
                    <a:p>
                      <a:r>
                        <a:rPr lang="en-US" sz="1600" dirty="0">
                          <a:latin typeface="Times New Roman" panose="02020603050405020304" pitchFamily="18" charset="0"/>
                          <a:cs typeface="Times New Roman" panose="02020603050405020304" pitchFamily="18" charset="0"/>
                        </a:rPr>
                        <a:t>Personalization</a:t>
                      </a:r>
                    </a:p>
                  </a:txBody>
                  <a:tcPr/>
                </a:tc>
                <a:tc>
                  <a:txBody>
                    <a:bodyPr/>
                    <a:lstStyle/>
                    <a:p>
                      <a:pPr algn="l"/>
                      <a:r>
                        <a:rPr lang="en-US" sz="1600" b="1" dirty="0">
                          <a:solidFill>
                            <a:srgbClr val="FF0000"/>
                          </a:solidFill>
                          <a:latin typeface="Times New Roman" panose="02020603050405020304" pitchFamily="18" charset="0"/>
                          <a:cs typeface="Times New Roman" panose="02020603050405020304" pitchFamily="18" charset="0"/>
                        </a:rPr>
                        <a:t>Personalize</a:t>
                      </a:r>
                      <a:r>
                        <a:rPr lang="en-US" sz="1600" b="1" baseline="0" dirty="0">
                          <a:solidFill>
                            <a:srgbClr val="FF0000"/>
                          </a:solidFill>
                          <a:latin typeface="Times New Roman" panose="02020603050405020304" pitchFamily="18" charset="0"/>
                          <a:cs typeface="Times New Roman" panose="02020603050405020304" pitchFamily="18" charset="0"/>
                        </a:rPr>
                        <a:t> to photo provided</a:t>
                      </a:r>
                      <a:endParaRPr lang="en-US" sz="1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600" b="0" i="0" dirty="0">
                          <a:latin typeface="Times New Roman" panose="02020603050405020304" pitchFamily="18" charset="0"/>
                          <a:cs typeface="Times New Roman" panose="02020603050405020304" pitchFamily="18" charset="0"/>
                        </a:rPr>
                        <a:t>Freeze </a:t>
                      </a:r>
                      <a:r>
                        <a:rPr lang="en-US" sz="1600" b="0" i="0" dirty="0" smtClean="0">
                          <a:latin typeface="Times New Roman" panose="02020603050405020304" pitchFamily="18" charset="0"/>
                          <a:cs typeface="Times New Roman" panose="02020603050405020304" pitchFamily="18" charset="0"/>
                        </a:rPr>
                        <a:t>drying</a:t>
                      </a:r>
                      <a:endParaRPr lang="en-US" sz="1600" b="0" i="0" baseline="0" dirty="0" smtClean="0">
                        <a:latin typeface="Times New Roman" panose="02020603050405020304" pitchFamily="18" charset="0"/>
                        <a:cs typeface="Times New Roman" panose="02020603050405020304" pitchFamily="18" charset="0"/>
                      </a:endParaRPr>
                    </a:p>
                    <a:p>
                      <a:r>
                        <a:rPr lang="en-US" sz="1600" b="0" i="0" baseline="0" dirty="0" smtClean="0">
                          <a:latin typeface="Times New Roman" panose="02020603050405020304" pitchFamily="18" charset="0"/>
                          <a:cs typeface="Times New Roman" panose="02020603050405020304" pitchFamily="18" charset="0"/>
                        </a:rPr>
                        <a:t>No personalization</a:t>
                      </a:r>
                      <a:endParaRPr lang="en-US" sz="1600" b="0" i="0" dirty="0">
                        <a:latin typeface="Times New Roman" panose="02020603050405020304" pitchFamily="18" charset="0"/>
                        <a:cs typeface="Times New Roman" panose="02020603050405020304" pitchFamily="18" charset="0"/>
                      </a:endParaRPr>
                    </a:p>
                  </a:txBody>
                  <a:tcPr/>
                </a:tc>
                <a:tc>
                  <a:txBody>
                    <a:bodyPr/>
                    <a:lstStyle/>
                    <a:p>
                      <a:r>
                        <a:rPr lang="en-US" sz="1600" b="0" dirty="0">
                          <a:latin typeface="Times New Roman" panose="02020603050405020304" pitchFamily="18" charset="0"/>
                          <a:cs typeface="Times New Roman" panose="02020603050405020304" pitchFamily="18" charset="0"/>
                        </a:rPr>
                        <a:t>Pet ashes to </a:t>
                      </a:r>
                      <a:r>
                        <a:rPr lang="en-US" sz="1600" b="0" dirty="0" smtClean="0">
                          <a:latin typeface="Times New Roman" panose="02020603050405020304" pitchFamily="18" charset="0"/>
                          <a:cs typeface="Times New Roman" panose="02020603050405020304" pitchFamily="18" charset="0"/>
                        </a:rPr>
                        <a:t>diamond</a:t>
                      </a:r>
                    </a:p>
                    <a:p>
                      <a:r>
                        <a:rPr lang="en-US" sz="1600" b="0" dirty="0" smtClean="0">
                          <a:latin typeface="Times New Roman" panose="02020603050405020304" pitchFamily="18" charset="0"/>
                          <a:cs typeface="Times New Roman" panose="02020603050405020304" pitchFamily="18" charset="0"/>
                        </a:rPr>
                        <a:t>No personalization</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48640">
                <a:tc>
                  <a:txBody>
                    <a:bodyPr/>
                    <a:lstStyle/>
                    <a:p>
                      <a:r>
                        <a:rPr lang="en-US" sz="1600" dirty="0">
                          <a:latin typeface="Times New Roman" panose="02020603050405020304" pitchFamily="18" charset="0"/>
                          <a:cs typeface="Times New Roman" panose="02020603050405020304" pitchFamily="18" charset="0"/>
                        </a:rPr>
                        <a:t>Location</a:t>
                      </a:r>
                    </a:p>
                  </a:txBody>
                  <a:tcPr/>
                </a:tc>
                <a:tc>
                  <a:txBody>
                    <a:bodyPr/>
                    <a:lstStyle/>
                    <a:p>
                      <a:pPr algn="l"/>
                      <a:r>
                        <a:rPr lang="en-US" sz="1600" b="1" dirty="0">
                          <a:solidFill>
                            <a:srgbClr val="FF0000"/>
                          </a:solidFill>
                          <a:latin typeface="Times New Roman" panose="02020603050405020304" pitchFamily="18" charset="0"/>
                          <a:cs typeface="Times New Roman" panose="02020603050405020304" pitchFamily="18" charset="0"/>
                        </a:rPr>
                        <a:t>Online + local</a:t>
                      </a:r>
                    </a:p>
                  </a:txBody>
                  <a:tcPr/>
                </a:tc>
                <a:tc>
                  <a:txBody>
                    <a:bodyPr/>
                    <a:lstStyle/>
                    <a:p>
                      <a:r>
                        <a:rPr lang="en-US" sz="1600" b="0" i="0" dirty="0">
                          <a:latin typeface="Times New Roman" panose="02020603050405020304" pitchFamily="18" charset="0"/>
                          <a:cs typeface="Times New Roman" panose="02020603050405020304" pitchFamily="18" charset="0"/>
                        </a:rPr>
                        <a:t>Online</a:t>
                      </a:r>
                    </a:p>
                  </a:txBody>
                  <a:tcPr/>
                </a:tc>
                <a:tc>
                  <a:txBody>
                    <a:bodyPr/>
                    <a:lstStyle/>
                    <a:p>
                      <a:r>
                        <a:rPr lang="en-US" sz="1600" b="0" dirty="0">
                          <a:latin typeface="Times New Roman" panose="02020603050405020304" pitchFamily="18" charset="0"/>
                          <a:cs typeface="Times New Roman" panose="02020603050405020304" pitchFamily="18" charset="0"/>
                        </a:rPr>
                        <a:t>Online</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91138561"/>
              </p:ext>
            </p:extLst>
          </p:nvPr>
        </p:nvGraphicFramePr>
        <p:xfrm>
          <a:off x="525780" y="4267200"/>
          <a:ext cx="8092440" cy="1480185"/>
        </p:xfrm>
        <a:graphic>
          <a:graphicData uri="http://schemas.openxmlformats.org/drawingml/2006/table">
            <a:tbl>
              <a:tblPr firstRow="1" bandRow="1">
                <a:tableStyleId>{5C22544A-7EE6-4342-B048-85BDC9FD1C3A}</a:tableStyleId>
              </a:tblPr>
              <a:tblGrid>
                <a:gridCol w="8092440">
                  <a:extLst>
                    <a:ext uri="{9D8B030D-6E8A-4147-A177-3AD203B41FA5}">
                      <a16:colId xmlns:a16="http://schemas.microsoft.com/office/drawing/2014/main" val="20000"/>
                    </a:ext>
                  </a:extLst>
                </a:gridCol>
              </a:tblGrid>
              <a:tr h="301752">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My Competitive</a:t>
                      </a:r>
                      <a:r>
                        <a:rPr lang="en-US" sz="1600" baseline="0" dirty="0">
                          <a:solidFill>
                            <a:schemeClr val="bg1"/>
                          </a:solidFill>
                          <a:latin typeface="Times New Roman" panose="02020603050405020304" pitchFamily="18" charset="0"/>
                          <a:cs typeface="Times New Roman" panose="02020603050405020304" pitchFamily="18" charset="0"/>
                        </a:rPr>
                        <a:t> Advantages</a:t>
                      </a: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0840">
                <a:tc>
                  <a:txBody>
                    <a:bodyPr/>
                    <a:lstStyle/>
                    <a:p>
                      <a:pPr>
                        <a:lnSpc>
                          <a:spcPct val="150000"/>
                        </a:lnSpc>
                      </a:pPr>
                      <a:r>
                        <a:rPr lang="en-US" sz="1600" dirty="0">
                          <a:latin typeface="Times New Roman" panose="02020603050405020304" pitchFamily="18" charset="0"/>
                          <a:cs typeface="Times New Roman" panose="02020603050405020304" pitchFamily="18" charset="0"/>
                        </a:rPr>
                        <a:t>1. </a:t>
                      </a:r>
                      <a:r>
                        <a:rPr lang="en-US" sz="1600" dirty="0" smtClean="0">
                          <a:latin typeface="Times New Roman" panose="02020603050405020304" pitchFamily="18" charset="0"/>
                          <a:cs typeface="Times New Roman" panose="02020603050405020304" pitchFamily="18" charset="0"/>
                        </a:rPr>
                        <a:t>Priced competitively</a:t>
                      </a: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2. </a:t>
                      </a:r>
                      <a:r>
                        <a:rPr lang="en-US" sz="1600" dirty="0" smtClean="0">
                          <a:latin typeface="Times New Roman" panose="02020603050405020304" pitchFamily="18" charset="0"/>
                          <a:cs typeface="Times New Roman" panose="02020603050405020304" pitchFamily="18" charset="0"/>
                        </a:rPr>
                        <a:t>Personalization </a:t>
                      </a:r>
                      <a:r>
                        <a:rPr lang="en-US" sz="1600" dirty="0">
                          <a:latin typeface="Times New Roman" panose="02020603050405020304" pitchFamily="18" charset="0"/>
                          <a:cs typeface="Times New Roman" panose="02020603050405020304" pitchFamily="18" charset="0"/>
                        </a:rPr>
                        <a:t>your pet to look like the animal shown in the provided </a:t>
                      </a:r>
                      <a:r>
                        <a:rPr lang="en-US" sz="1600" dirty="0" smtClean="0">
                          <a:latin typeface="Times New Roman" panose="02020603050405020304" pitchFamily="18" charset="0"/>
                          <a:cs typeface="Times New Roman" panose="02020603050405020304" pitchFamily="18" charset="0"/>
                        </a:rPr>
                        <a:t>photos</a:t>
                      </a: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3. </a:t>
                      </a:r>
                      <a:r>
                        <a:rPr lang="en-US" sz="1600" dirty="0" smtClean="0">
                          <a:latin typeface="Times New Roman" panose="02020603050405020304" pitchFamily="18" charset="0"/>
                          <a:cs typeface="Times New Roman" panose="02020603050405020304" pitchFamily="18" charset="0"/>
                        </a:rPr>
                        <a:t>Located in </a:t>
                      </a:r>
                      <a:r>
                        <a:rPr lang="en-US" sz="1600" dirty="0">
                          <a:latin typeface="Times New Roman" panose="02020603050405020304" pitchFamily="18" charset="0"/>
                          <a:cs typeface="Times New Roman" panose="02020603050405020304" pitchFamily="18" charset="0"/>
                        </a:rPr>
                        <a:t>Connecticut </a:t>
                      </a:r>
                      <a:r>
                        <a:rPr lang="en-US" sz="1600" dirty="0" smtClean="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I am available nationally with </a:t>
                      </a:r>
                      <a:r>
                        <a:rPr lang="en-US" sz="1600" dirty="0" smtClean="0">
                          <a:latin typeface="Times New Roman" panose="02020603050405020304" pitchFamily="18" charset="0"/>
                          <a:cs typeface="Times New Roman" panose="02020603050405020304" pitchFamily="18" charset="0"/>
                        </a:rPr>
                        <a:t>my website</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213824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22921"/>
            <a:ext cx="30480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Qualifications</a:t>
            </a:r>
          </a:p>
        </p:txBody>
      </p:sp>
      <p:sp>
        <p:nvSpPr>
          <p:cNvPr id="3" name="Content Placeholder 2"/>
          <p:cNvSpPr>
            <a:spLocks noGrp="1"/>
          </p:cNvSpPr>
          <p:nvPr>
            <p:ph idx="1"/>
          </p:nvPr>
        </p:nvSpPr>
        <p:spPr>
          <a:xfrm>
            <a:off x="457200" y="1361493"/>
            <a:ext cx="8229600" cy="4346525"/>
          </a:xfrm>
        </p:spPr>
        <p:txBody>
          <a:bodyPr>
            <a:noAutofit/>
          </a:bodyPr>
          <a:lstStyle/>
          <a:p>
            <a:pPr>
              <a:buFont typeface="Wingdings" panose="05000000000000000000" pitchFamily="2" charset="2"/>
              <a:buChar char="Ø"/>
            </a:pPr>
            <a:r>
              <a:rPr lang="en-US" sz="2400" dirty="0">
                <a:latin typeface="Bell MT" panose="02020503060305020303" pitchFamily="18" charset="0"/>
              </a:rPr>
              <a:t>Currently operational</a:t>
            </a:r>
          </a:p>
          <a:p>
            <a:pPr>
              <a:buFont typeface="Wingdings" panose="05000000000000000000" pitchFamily="2" charset="2"/>
              <a:buChar char="Ø"/>
            </a:pPr>
            <a:endParaRPr lang="en-US" sz="1000" dirty="0">
              <a:latin typeface="Bell MT" panose="02020503060305020303" pitchFamily="18" charset="0"/>
            </a:endParaRPr>
          </a:p>
          <a:p>
            <a:pPr>
              <a:buFont typeface="Wingdings" panose="05000000000000000000" pitchFamily="2" charset="2"/>
              <a:buChar char="Ø"/>
            </a:pPr>
            <a:r>
              <a:rPr lang="en-US" sz="2400" dirty="0">
                <a:latin typeface="Bell MT" panose="02020503060305020303" pitchFamily="18" charset="0"/>
              </a:rPr>
              <a:t>Member of target market</a:t>
            </a:r>
          </a:p>
          <a:p>
            <a:pPr>
              <a:buFont typeface="Wingdings" panose="05000000000000000000" pitchFamily="2" charset="2"/>
              <a:buChar char="Ø"/>
            </a:pPr>
            <a:endParaRPr lang="en-US" sz="1000" dirty="0">
              <a:latin typeface="Bell MT" panose="02020503060305020303" pitchFamily="18" charset="0"/>
            </a:endParaRPr>
          </a:p>
          <a:p>
            <a:pPr>
              <a:buFont typeface="Wingdings" panose="05000000000000000000" pitchFamily="2" charset="2"/>
              <a:buChar char="Ø"/>
            </a:pPr>
            <a:r>
              <a:rPr lang="en-US" sz="2400" dirty="0">
                <a:latin typeface="Bell MT" panose="02020503060305020303" pitchFamily="18" charset="0"/>
              </a:rPr>
              <a:t>Connections to other taxidermists</a:t>
            </a:r>
          </a:p>
          <a:p>
            <a:pPr marL="36900" indent="0">
              <a:buNone/>
            </a:pPr>
            <a:endParaRPr lang="en-US" sz="1000" dirty="0">
              <a:latin typeface="Bell MT" panose="02020503060305020303" pitchFamily="18" charset="0"/>
            </a:endParaRPr>
          </a:p>
          <a:p>
            <a:pPr>
              <a:buFont typeface="Wingdings" panose="05000000000000000000" pitchFamily="2" charset="2"/>
              <a:buChar char="Ø"/>
            </a:pPr>
            <a:r>
              <a:rPr lang="en-US" sz="2400" dirty="0">
                <a:latin typeface="Bell MT" panose="02020503060305020303" pitchFamily="18" charset="0"/>
              </a:rPr>
              <a:t>College level Biology class experience</a:t>
            </a:r>
          </a:p>
          <a:p>
            <a:pPr marL="36900" indent="0">
              <a:buNone/>
            </a:pPr>
            <a:endParaRPr lang="en-US" sz="1000" dirty="0">
              <a:latin typeface="Bell MT" panose="02020503060305020303" pitchFamily="18" charset="0"/>
            </a:endParaRPr>
          </a:p>
          <a:p>
            <a:pPr>
              <a:buFont typeface="Wingdings" panose="05000000000000000000" pitchFamily="2" charset="2"/>
              <a:buChar char="Ø"/>
            </a:pPr>
            <a:r>
              <a:rPr lang="en-US" sz="2400" dirty="0">
                <a:latin typeface="Bell MT" panose="02020503060305020303" pitchFamily="18" charset="0"/>
              </a:rPr>
              <a:t>Foundation would be a veterinary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279323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322921"/>
            <a:ext cx="34290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Sales Projection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6475171"/>
              </p:ext>
            </p:extLst>
          </p:nvPr>
        </p:nvGraphicFramePr>
        <p:xfrm>
          <a:off x="922020" y="2454245"/>
          <a:ext cx="7299960" cy="3260756"/>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922020" y="1624584"/>
            <a:ext cx="7299960" cy="585216"/>
            <a:chOff x="838200" y="1737954"/>
            <a:chExt cx="7299960" cy="585216"/>
          </a:xfrm>
        </p:grpSpPr>
        <p:sp>
          <p:nvSpPr>
            <p:cNvPr id="6" name="TextBox 5"/>
            <p:cNvSpPr txBox="1"/>
            <p:nvPr/>
          </p:nvSpPr>
          <p:spPr>
            <a:xfrm>
              <a:off x="8382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112" charset="-128"/>
                  <a:cs typeface="Times New Roman" panose="02020603050405020304" pitchFamily="18" charset="0"/>
                </a:rPr>
                <a:t>Total Units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3</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3909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112" charset="-128"/>
                  <a:cs typeface="Times New Roman" panose="02020603050405020304" pitchFamily="18" charset="0"/>
                </a:rPr>
                <a:t>Gross Revenue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29,700</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5943600" y="1738175"/>
              <a:ext cx="2194560" cy="584775"/>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112" charset="-128"/>
                  <a:cs typeface="Times New Roman" panose="02020603050405020304" pitchFamily="18" charset="0"/>
                </a:rPr>
                <a:t>Net Profit</a:t>
              </a:r>
            </a:p>
            <a:p>
              <a:pPr lvl="0" algn="ctr" defTabSz="914400">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lang="en-US" sz="1600" b="1" noProof="0" dirty="0" smtClean="0">
                  <a:latin typeface="Times New Roman" panose="02020603050405020304" pitchFamily="18" charset="0"/>
                  <a:cs typeface="Times New Roman" panose="02020603050405020304" pitchFamily="18" charset="0"/>
                </a:rPr>
                <a:t>4,747</a:t>
              </a: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128474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322921"/>
            <a:ext cx="32004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Start-up Funds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8850878"/>
              </p:ext>
            </p:extLst>
          </p:nvPr>
        </p:nvGraphicFramePr>
        <p:xfrm>
          <a:off x="548640" y="1397470"/>
          <a:ext cx="8046720" cy="2987040"/>
        </p:xfrm>
        <a:graphic>
          <a:graphicData uri="http://schemas.openxmlformats.org/drawingml/2006/table">
            <a:tbl>
              <a:tblPr/>
              <a:tblGrid>
                <a:gridCol w="2586447">
                  <a:extLst>
                    <a:ext uri="{9D8B030D-6E8A-4147-A177-3AD203B41FA5}">
                      <a16:colId xmlns:a16="http://schemas.microsoft.com/office/drawing/2014/main" val="20000"/>
                    </a:ext>
                  </a:extLst>
                </a:gridCol>
                <a:gridCol w="3967899">
                  <a:extLst>
                    <a:ext uri="{9D8B030D-6E8A-4147-A177-3AD203B41FA5}">
                      <a16:colId xmlns:a16="http://schemas.microsoft.com/office/drawing/2014/main" val="20001"/>
                    </a:ext>
                  </a:extLst>
                </a:gridCol>
                <a:gridCol w="1492374">
                  <a:extLst>
                    <a:ext uri="{9D8B030D-6E8A-4147-A177-3AD203B41FA5}">
                      <a16:colId xmlns:a16="http://schemas.microsoft.com/office/drawing/2014/main" val="20002"/>
                    </a:ext>
                  </a:extLst>
                </a:gridCol>
              </a:tblGrid>
              <a:tr h="205058">
                <a:tc>
                  <a:txBody>
                    <a:bodyPr/>
                    <a:lstStyle/>
                    <a:p>
                      <a:pPr marL="0" marR="0" algn="ctr">
                        <a:spcBef>
                          <a:spcPts val="0"/>
                        </a:spcBef>
                        <a:spcAft>
                          <a:spcPts val="0"/>
                        </a:spcAft>
                      </a:pPr>
                      <a:r>
                        <a:rPr lang="en-US" sz="1400" b="1" dirty="0">
                          <a:solidFill>
                            <a:schemeClr val="bg1"/>
                          </a:solidFill>
                          <a:latin typeface="Times New Roman" panose="02020603050405020304" pitchFamily="18" charset="0"/>
                          <a:ea typeface="Arial" charset="0"/>
                          <a:cs typeface="Times New Roman" panose="02020603050405020304" pitchFamily="18" charset="0"/>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Times New Roman" panose="02020603050405020304" pitchFamily="18" charset="0"/>
                          <a:ea typeface="Arial" charset="0"/>
                          <a:cs typeface="Times New Roman" panose="02020603050405020304" pitchFamily="18" charset="0"/>
                        </a:rPr>
                        <a:t>Why Needed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Times New Roman" panose="02020603050405020304" pitchFamily="18" charset="0"/>
                          <a:ea typeface="Arial" charset="0"/>
                          <a:cs typeface="Times New Roman" panose="02020603050405020304" pitchFamily="18" charset="0"/>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05058">
                <a:tc>
                  <a:txBody>
                    <a:bodyPr/>
                    <a:lstStyle/>
                    <a:p>
                      <a:pPr marL="0" marR="0" algn="l">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Phone</a:t>
                      </a:r>
                      <a:r>
                        <a:rPr lang="en-US" sz="1400" baseline="0" dirty="0">
                          <a:latin typeface="Times New Roman" panose="02020603050405020304" pitchFamily="18" charset="0"/>
                          <a:ea typeface="Arial" charset="0"/>
                          <a:cs typeface="Times New Roman" panose="02020603050405020304" pitchFamily="18" charset="0"/>
                        </a:rPr>
                        <a:t>/Computer</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For</a:t>
                      </a:r>
                      <a:r>
                        <a:rPr lang="en-US" sz="1400" baseline="0" dirty="0">
                          <a:latin typeface="Times New Roman" panose="02020603050405020304" pitchFamily="18" charset="0"/>
                          <a:ea typeface="Arial" charset="0"/>
                          <a:cs typeface="Times New Roman" panose="02020603050405020304" pitchFamily="18" charset="0"/>
                        </a:rPr>
                        <a:t> communication</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Owned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Skinning/Fleshing</a:t>
                      </a:r>
                      <a:r>
                        <a:rPr lang="en-US" sz="1400" baseline="0" dirty="0">
                          <a:latin typeface="Times New Roman" panose="02020603050405020304" pitchFamily="18" charset="0"/>
                          <a:ea typeface="Arial" charset="0"/>
                          <a:cs typeface="Times New Roman" panose="02020603050405020304" pitchFamily="18" charset="0"/>
                        </a:rPr>
                        <a:t> Tools</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For</a:t>
                      </a:r>
                      <a:r>
                        <a:rPr lang="en-US" sz="1400" baseline="0" dirty="0">
                          <a:latin typeface="Times New Roman" panose="02020603050405020304" pitchFamily="18" charset="0"/>
                          <a:ea typeface="Arial" charset="0"/>
                          <a:cs typeface="Times New Roman" panose="02020603050405020304" pitchFamily="18" charset="0"/>
                        </a:rPr>
                        <a:t> skinning/fleshing the pelts</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Owned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5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Taxidermy Forms/Eyes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For the final product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Buckets/Table</a:t>
                      </a:r>
                      <a:r>
                        <a:rPr lang="en-US" sz="1400" baseline="0" dirty="0">
                          <a:latin typeface="Times New Roman" panose="02020603050405020304" pitchFamily="18" charset="0"/>
                          <a:ea typeface="Arial" charset="0"/>
                          <a:cs typeface="Times New Roman" panose="02020603050405020304" pitchFamily="18" charset="0"/>
                        </a:rPr>
                        <a:t> to work on</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To work salt</a:t>
                      </a:r>
                      <a:r>
                        <a:rPr lang="en-US" sz="1400" baseline="0" dirty="0">
                          <a:latin typeface="Times New Roman" panose="02020603050405020304" pitchFamily="18" charset="0"/>
                          <a:ea typeface="Arial" charset="0"/>
                          <a:cs typeface="Times New Roman" panose="02020603050405020304" pitchFamily="18" charset="0"/>
                        </a:rPr>
                        <a:t> out, pickle, and preserve</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Owned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5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Tanning</a:t>
                      </a:r>
                      <a:r>
                        <a:rPr lang="en-US" sz="1400" baseline="0" dirty="0">
                          <a:latin typeface="Times New Roman" panose="02020603050405020304" pitchFamily="18" charset="0"/>
                          <a:ea typeface="Arial" charset="0"/>
                          <a:cs typeface="Times New Roman" panose="02020603050405020304" pitchFamily="18" charset="0"/>
                        </a:rPr>
                        <a:t>/Mounting Supplies</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For</a:t>
                      </a:r>
                      <a:r>
                        <a:rPr lang="en-US" sz="1400" baseline="0" dirty="0">
                          <a:latin typeface="Times New Roman" panose="02020603050405020304" pitchFamily="18" charset="0"/>
                          <a:ea typeface="Arial" charset="0"/>
                          <a:cs typeface="Times New Roman" panose="02020603050405020304" pitchFamily="18" charset="0"/>
                        </a:rPr>
                        <a:t> preserving, tanning, and cleaning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$300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5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LLC Paperwork</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Protection</a:t>
                      </a:r>
                      <a:r>
                        <a:rPr lang="en-US" sz="1400" baseline="0" dirty="0">
                          <a:latin typeface="Times New Roman" panose="02020603050405020304" pitchFamily="18" charset="0"/>
                          <a:ea typeface="Arial" charset="0"/>
                          <a:cs typeface="Times New Roman" panose="02020603050405020304" pitchFamily="18" charset="0"/>
                        </a:rPr>
                        <a:t> [Full Package]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$250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5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Bracelets and Business Cards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Times New Roman" panose="02020603050405020304" pitchFamily="18" charset="0"/>
                          <a:ea typeface="Arial" charset="0"/>
                          <a:cs typeface="Times New Roman" panose="02020603050405020304" pitchFamily="18" charset="0"/>
                        </a:rPr>
                        <a:t>Advertising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$250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5737334"/>
                  </a:ext>
                </a:extLst>
              </a:tr>
              <a:tr h="205058">
                <a:tc>
                  <a:txBody>
                    <a:bodyPr/>
                    <a:lstStyle/>
                    <a:p>
                      <a:pPr marL="0" marR="0" algn="r">
                        <a:spcBef>
                          <a:spcPts val="0"/>
                        </a:spcBef>
                        <a:spcAft>
                          <a:spcPts val="0"/>
                        </a:spcAft>
                      </a:pP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ea typeface="Arial" charset="0"/>
                          <a:cs typeface="Times New Roman" panose="02020603050405020304" pitchFamily="18" charset="0"/>
                        </a:rPr>
                        <a:t>Total Start-Up Expenditures</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a:latin typeface="Times New Roman" panose="02020603050405020304" pitchFamily="18" charset="0"/>
                          <a:ea typeface="Arial" charset="0"/>
                          <a:cs typeface="Times New Roman" panose="02020603050405020304" pitchFamily="18" charset="0"/>
                        </a:rPr>
                        <a:t>$</a:t>
                      </a:r>
                      <a:r>
                        <a:rPr lang="en-US" sz="1400" b="1" dirty="0" smtClean="0">
                          <a:latin typeface="Times New Roman" panose="02020603050405020304" pitchFamily="18" charset="0"/>
                          <a:ea typeface="Arial" charset="0"/>
                          <a:cs typeface="Times New Roman" panose="02020603050405020304" pitchFamily="18" charset="0"/>
                        </a:rPr>
                        <a:t>1,300</a:t>
                      </a:r>
                      <a:endParaRPr lang="en-US" sz="1400" b="1" dirty="0">
                        <a:latin typeface="Times New Roman" panose="02020603050405020304" pitchFamily="18" charset="0"/>
                        <a:ea typeface="Arial"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205058">
                <a:tc gridSpan="2">
                  <a:txBody>
                    <a:bodyPr/>
                    <a:lstStyle/>
                    <a:p>
                      <a:endParaRPr lang="en-US" sz="1400" dirty="0">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Times New Roman" panose="02020603050405020304" pitchFamily="18"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058">
                <a:tc>
                  <a:txBody>
                    <a:bodyPr/>
                    <a:lstStyle/>
                    <a:p>
                      <a:pPr marL="0" marR="0" algn="r">
                        <a:spcBef>
                          <a:spcPts val="0"/>
                        </a:spcBef>
                        <a:spcAft>
                          <a:spcPts val="0"/>
                        </a:spcAft>
                      </a:pP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Emergency Fund</a:t>
                      </a:r>
                      <a:endParaRPr lang="en-US" sz="1400" dirty="0">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$450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205058">
                <a:tc>
                  <a:txBody>
                    <a:bodyPr/>
                    <a:lstStyle/>
                    <a:p>
                      <a:pPr marL="0" marR="0" algn="r">
                        <a:spcBef>
                          <a:spcPts val="0"/>
                        </a:spcBef>
                        <a:spcAft>
                          <a:spcPts val="0"/>
                        </a:spcAft>
                      </a:pP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ea typeface="Arial" charset="0"/>
                          <a:cs typeface="Times New Roman" panose="02020603050405020304" pitchFamily="18" charset="0"/>
                        </a:rPr>
                        <a:t>Reserve for Fixed Expenses</a:t>
                      </a:r>
                      <a:endParaRPr lang="en-US" sz="1400" dirty="0">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ea typeface="Arial" charset="0"/>
                          <a:cs typeface="Times New Roman" panose="02020603050405020304" pitchFamily="18" charset="0"/>
                        </a:rPr>
                        <a:t>$2,340</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205058">
                <a:tc gridSpan="2">
                  <a:txBody>
                    <a:bodyPr/>
                    <a:lstStyle/>
                    <a:p>
                      <a:endParaRPr lang="en-US" sz="1400" dirty="0">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Times New Roman" panose="02020603050405020304" pitchFamily="18"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5058">
                <a:tc>
                  <a:txBody>
                    <a:bodyPr/>
                    <a:lstStyle/>
                    <a:p>
                      <a:pPr marL="0" marR="0" algn="r">
                        <a:spcBef>
                          <a:spcPts val="0"/>
                        </a:spcBef>
                        <a:spcAft>
                          <a:spcPts val="0"/>
                        </a:spcAft>
                      </a:pP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ea typeface="Arial" charset="0"/>
                          <a:cs typeface="Times New Roman" panose="02020603050405020304" pitchFamily="18" charset="0"/>
                        </a:rPr>
                        <a:t>Total Startup Investment</a:t>
                      </a:r>
                      <a:endParaRPr lang="en-US" sz="1400" dirty="0">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smtClean="0">
                          <a:latin typeface="Times New Roman" panose="02020603050405020304" pitchFamily="18" charset="0"/>
                          <a:ea typeface="Arial" charset="0"/>
                          <a:cs typeface="Times New Roman" panose="02020603050405020304" pitchFamily="18" charset="0"/>
                        </a:rPr>
                        <a:t>$4,090</a:t>
                      </a:r>
                      <a:endParaRPr lang="en-US" sz="1400" b="1" dirty="0">
                        <a:latin typeface="Times New Roman" panose="02020603050405020304" pitchFamily="18" charset="0"/>
                        <a:ea typeface="Arial"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98677782"/>
              </p:ext>
            </p:extLst>
          </p:nvPr>
        </p:nvGraphicFramePr>
        <p:xfrm>
          <a:off x="548640" y="4636008"/>
          <a:ext cx="3840479" cy="810768"/>
        </p:xfrm>
        <a:graphic>
          <a:graphicData uri="http://schemas.openxmlformats.org/drawingml/2006/table">
            <a:tbl>
              <a:tblPr/>
              <a:tblGrid>
                <a:gridCol w="1592395">
                  <a:extLst>
                    <a:ext uri="{9D8B030D-6E8A-4147-A177-3AD203B41FA5}">
                      <a16:colId xmlns:a16="http://schemas.microsoft.com/office/drawing/2014/main" val="20000"/>
                    </a:ext>
                  </a:extLst>
                </a:gridCol>
                <a:gridCol w="187340">
                  <a:extLst>
                    <a:ext uri="{9D8B030D-6E8A-4147-A177-3AD203B41FA5}">
                      <a16:colId xmlns:a16="http://schemas.microsoft.com/office/drawing/2014/main" val="20001"/>
                    </a:ext>
                  </a:extLst>
                </a:gridCol>
                <a:gridCol w="936702">
                  <a:extLst>
                    <a:ext uri="{9D8B030D-6E8A-4147-A177-3AD203B41FA5}">
                      <a16:colId xmlns:a16="http://schemas.microsoft.com/office/drawing/2014/main" val="20002"/>
                    </a:ext>
                  </a:extLst>
                </a:gridCol>
                <a:gridCol w="187340">
                  <a:extLst>
                    <a:ext uri="{9D8B030D-6E8A-4147-A177-3AD203B41FA5}">
                      <a16:colId xmlns:a16="http://schemas.microsoft.com/office/drawing/2014/main" val="20003"/>
                    </a:ext>
                  </a:extLst>
                </a:gridCol>
                <a:gridCol w="936702">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a:solidFill>
                            <a:schemeClr val="bg1"/>
                          </a:solidFill>
                          <a:latin typeface="Times New Roman" panose="02020603050405020304" pitchFamily="18" charset="0"/>
                          <a:ea typeface="Arial" charset="0"/>
                          <a:cs typeface="Times New Roman" panose="02020603050405020304" pitchFamily="18" charset="0"/>
                        </a:rPr>
                        <a:t>ROI: Return on Investment</a:t>
                      </a:r>
                      <a:endParaRPr lang="en-US" sz="1600" b="1" dirty="0">
                        <a:solidFill>
                          <a:schemeClr val="bg1"/>
                        </a:solidFill>
                        <a:latin typeface="Times New Roman" panose="02020603050405020304" pitchFamily="18" charset="0"/>
                        <a:ea typeface="Arial"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lvl="0" algn="ctr">
                        <a:defRPr/>
                      </a:pPr>
                      <a:r>
                        <a:rPr lang="en-US" sz="1400" b="0" dirty="0" smtClean="0">
                          <a:solidFill>
                            <a:schemeClr val="tx1"/>
                          </a:solidFill>
                          <a:latin typeface="Times New Roman" panose="02020603050405020304" pitchFamily="18" charset="0"/>
                          <a:cs typeface="Times New Roman" panose="02020603050405020304" pitchFamily="18" charset="0"/>
                        </a:rPr>
                        <a:t>$4,747</a:t>
                      </a:r>
                      <a:endParaRPr lang="en-US" sz="1400" b="0" dirty="0">
                        <a:solidFill>
                          <a:prstClr val="black"/>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Times New Roman" panose="02020603050405020304" pitchFamily="18" charset="0"/>
                          <a:ea typeface="Arial" charset="0"/>
                          <a:cs typeface="Times New Roman" panose="02020603050405020304" pitchFamily="18" charset="0"/>
                        </a:rPr>
                        <a:t>116%</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a:latin typeface="Times New Roman" panose="02020603050405020304" pitchFamily="18" charset="0"/>
                          <a:ea typeface="Arial" charset="0"/>
                          <a:cs typeface="Times New Roman" panose="02020603050405020304" pitchFamily="18" charset="0"/>
                        </a:rPr>
                        <a:t>$</a:t>
                      </a:r>
                      <a:r>
                        <a:rPr lang="en-US" sz="1400" b="1" dirty="0" smtClean="0">
                          <a:latin typeface="Times New Roman" panose="02020603050405020304" pitchFamily="18" charset="0"/>
                          <a:ea typeface="Arial" charset="0"/>
                          <a:cs typeface="Times New Roman" panose="02020603050405020304" pitchFamily="18" charset="0"/>
                        </a:rPr>
                        <a:t>1.16</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400" dirty="0" smtClean="0">
                          <a:latin typeface="Times New Roman" panose="02020603050405020304" pitchFamily="18" charset="0"/>
                          <a:ea typeface="Arial" charset="0"/>
                          <a:cs typeface="Times New Roman" panose="02020603050405020304" pitchFamily="18" charset="0"/>
                        </a:rPr>
                        <a:t>$4,090</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60564487"/>
              </p:ext>
            </p:extLst>
          </p:nvPr>
        </p:nvGraphicFramePr>
        <p:xfrm>
          <a:off x="4754881" y="4636008"/>
          <a:ext cx="3840479" cy="810768"/>
        </p:xfrm>
        <a:graphic>
          <a:graphicData uri="http://schemas.openxmlformats.org/drawingml/2006/table">
            <a:tbl>
              <a:tblPr/>
              <a:tblGrid>
                <a:gridCol w="1592033">
                  <a:extLst>
                    <a:ext uri="{9D8B030D-6E8A-4147-A177-3AD203B41FA5}">
                      <a16:colId xmlns:a16="http://schemas.microsoft.com/office/drawing/2014/main" val="20000"/>
                    </a:ext>
                  </a:extLst>
                </a:gridCol>
                <a:gridCol w="187370">
                  <a:extLst>
                    <a:ext uri="{9D8B030D-6E8A-4147-A177-3AD203B41FA5}">
                      <a16:colId xmlns:a16="http://schemas.microsoft.com/office/drawing/2014/main" val="20001"/>
                    </a:ext>
                  </a:extLst>
                </a:gridCol>
                <a:gridCol w="936853">
                  <a:extLst>
                    <a:ext uri="{9D8B030D-6E8A-4147-A177-3AD203B41FA5}">
                      <a16:colId xmlns:a16="http://schemas.microsoft.com/office/drawing/2014/main" val="20002"/>
                    </a:ext>
                  </a:extLst>
                </a:gridCol>
                <a:gridCol w="187370">
                  <a:extLst>
                    <a:ext uri="{9D8B030D-6E8A-4147-A177-3AD203B41FA5}">
                      <a16:colId xmlns:a16="http://schemas.microsoft.com/office/drawing/2014/main" val="20003"/>
                    </a:ext>
                  </a:extLst>
                </a:gridCol>
                <a:gridCol w="936853">
                  <a:extLst>
                    <a:ext uri="{9D8B030D-6E8A-4147-A177-3AD203B41FA5}">
                      <a16:colId xmlns:a16="http://schemas.microsoft.com/office/drawing/2014/main" val="20004"/>
                    </a:ext>
                  </a:extLst>
                </a:gridCol>
              </a:tblGrid>
              <a:tr h="270256">
                <a:tc gridSpan="5">
                  <a:txBody>
                    <a:bodyPr/>
                    <a:lstStyle/>
                    <a:p>
                      <a:pPr marL="0" marR="0" algn="ctr">
                        <a:spcBef>
                          <a:spcPts val="0"/>
                        </a:spcBef>
                        <a:spcAft>
                          <a:spcPts val="0"/>
                        </a:spcAft>
                      </a:pPr>
                      <a:r>
                        <a:rPr lang="en-US" sz="1400" b="1" dirty="0">
                          <a:solidFill>
                            <a:schemeClr val="bg1"/>
                          </a:solidFill>
                          <a:latin typeface="Times New Roman" panose="02020603050405020304" pitchFamily="18" charset="0"/>
                          <a:ea typeface="Arial" charset="0"/>
                          <a:cs typeface="Times New Roman" panose="02020603050405020304" pitchFamily="18" charset="0"/>
                        </a:rPr>
                        <a:t>ROS:</a:t>
                      </a:r>
                      <a:r>
                        <a:rPr lang="en-US" sz="1400" b="1" baseline="0" dirty="0">
                          <a:solidFill>
                            <a:schemeClr val="bg1"/>
                          </a:solidFill>
                          <a:latin typeface="Times New Roman" panose="02020603050405020304" pitchFamily="18" charset="0"/>
                          <a:ea typeface="Arial" charset="0"/>
                          <a:cs typeface="Times New Roman" panose="02020603050405020304" pitchFamily="18" charset="0"/>
                        </a:rPr>
                        <a:t> Return on Sales</a:t>
                      </a:r>
                      <a:endParaRPr lang="en-US" sz="1600" b="1" dirty="0">
                        <a:solidFill>
                          <a:schemeClr val="bg1"/>
                        </a:solidFill>
                        <a:latin typeface="Times New Roman" panose="02020603050405020304" pitchFamily="18" charset="0"/>
                        <a:ea typeface="Arial"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70256">
                <a:tc>
                  <a:txBody>
                    <a:bodyPr/>
                    <a:lstStyle/>
                    <a:p>
                      <a:pPr marL="0" marR="0" algn="ctr">
                        <a:spcBef>
                          <a:spcPts val="0"/>
                        </a:spcBef>
                        <a:spcAft>
                          <a:spcPts val="0"/>
                        </a:spcAft>
                      </a:pPr>
                      <a:r>
                        <a:rPr lang="en-US" sz="1400" dirty="0" smtClean="0">
                          <a:latin typeface="Times New Roman" panose="02020603050405020304" pitchFamily="18" charset="0"/>
                          <a:ea typeface="Arial" charset="0"/>
                          <a:cs typeface="Times New Roman" panose="02020603050405020304" pitchFamily="18" charset="0"/>
                        </a:rPr>
                        <a:t>$4,747</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Times New Roman" panose="02020603050405020304" pitchFamily="18" charset="0"/>
                          <a:ea typeface="Arial" charset="0"/>
                          <a:cs typeface="Times New Roman" panose="02020603050405020304" pitchFamily="18" charset="0"/>
                        </a:rPr>
                        <a:t>16%</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a:latin typeface="Times New Roman" panose="02020603050405020304" pitchFamily="18" charset="0"/>
                          <a:ea typeface="Arial" charset="0"/>
                          <a:cs typeface="Times New Roman" panose="02020603050405020304" pitchFamily="18" charset="0"/>
                        </a:rPr>
                        <a:t>$</a:t>
                      </a:r>
                      <a:r>
                        <a:rPr lang="en-US" sz="1400" b="1" dirty="0" smtClean="0">
                          <a:latin typeface="Times New Roman" panose="02020603050405020304" pitchFamily="18" charset="0"/>
                          <a:ea typeface="Arial" charset="0"/>
                          <a:cs typeface="Times New Roman" panose="02020603050405020304" pitchFamily="18" charset="0"/>
                        </a:rPr>
                        <a:t>0.16</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02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latin typeface="Times New Roman" panose="02020603050405020304" pitchFamily="18" charset="0"/>
                          <a:cs typeface="Times New Roman" panose="02020603050405020304" pitchFamily="18" charset="0"/>
                        </a:rPr>
                        <a:t>$</a:t>
                      </a:r>
                      <a:r>
                        <a:rPr lang="en-US" sz="1400" b="0" dirty="0" smtClean="0">
                          <a:latin typeface="Times New Roman" panose="02020603050405020304" pitchFamily="18" charset="0"/>
                          <a:cs typeface="Times New Roman" panose="02020603050405020304" pitchFamily="18" charset="0"/>
                        </a:rPr>
                        <a:t>29,700</a:t>
                      </a:r>
                      <a:endParaRPr lang="en-US" sz="1400" b="0" dirty="0">
                        <a:solidFill>
                          <a:prstClr val="black"/>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330499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11" name="Content Placeholder 1"/>
          <p:cNvSpPr>
            <a:spLocks noGrp="1"/>
          </p:cNvSpPr>
          <p:nvPr>
            <p:ph idx="1"/>
          </p:nvPr>
        </p:nvSpPr>
        <p:spPr>
          <a:xfrm>
            <a:off x="395474" y="380999"/>
            <a:ext cx="3795373" cy="5173727"/>
          </a:xfrm>
        </p:spPr>
        <p:txBody>
          <a:bodyPr>
            <a:normAutofit/>
          </a:bodyPr>
          <a:lstStyle/>
          <a:p>
            <a:pPr marL="36900" indent="0" algn="ctr">
              <a:buNone/>
            </a:pPr>
            <a:r>
              <a:rPr lang="en-US" sz="4000" dirty="0">
                <a:effectLst>
                  <a:outerShdw blurRad="38100" dist="38100" dir="2700000" algn="tl">
                    <a:srgbClr val="000000">
                      <a:alpha val="43137"/>
                    </a:srgbClr>
                  </a:outerShdw>
                </a:effectLst>
                <a:latin typeface="Goudy Old Style" panose="02020502050305020303" pitchFamily="18" charset="0"/>
              </a:rPr>
              <a:t>Future Plans</a:t>
            </a:r>
          </a:p>
          <a:p>
            <a:pPr>
              <a:buFont typeface="Wingdings" panose="05000000000000000000" pitchFamily="2" charset="2"/>
              <a:buChar char="Ø"/>
            </a:pPr>
            <a:r>
              <a:rPr lang="en-US" sz="2400" dirty="0">
                <a:solidFill>
                  <a:schemeClr val="tx1"/>
                </a:solidFill>
                <a:effectLst/>
                <a:latin typeface="Bell MT" panose="02020503060305020303" pitchFamily="18" charset="0"/>
              </a:rPr>
              <a:t>Acquire better means of storage, such as a warehouse</a:t>
            </a:r>
            <a:endParaRPr lang="en-US" sz="2400" dirty="0">
              <a:solidFill>
                <a:schemeClr val="tx1"/>
              </a:solidFill>
              <a:latin typeface="Bell MT" panose="02020503060305020303" pitchFamily="18" charset="0"/>
            </a:endParaRPr>
          </a:p>
        </p:txBody>
      </p:sp>
      <p:sp>
        <p:nvSpPr>
          <p:cNvPr id="12" name="Content Placeholder 3"/>
          <p:cNvSpPr txBox="1">
            <a:spLocks/>
          </p:cNvSpPr>
          <p:nvPr/>
        </p:nvSpPr>
        <p:spPr>
          <a:xfrm>
            <a:off x="4953154" y="380999"/>
            <a:ext cx="3941902" cy="5197540"/>
          </a:xfrm>
          <a:prstGeom prst="rect">
            <a:avLst/>
          </a:prstGeom>
        </p:spPr>
        <p:txBody>
          <a:bodyP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ctr" defTabSz="457200" rtl="0" eaLnBrk="1" fontAlgn="auto" latinLnBrk="0" hangingPunct="1">
              <a:lnSpc>
                <a:spcPct val="100000"/>
              </a:lnSpc>
              <a:spcBef>
                <a:spcPct val="20000"/>
              </a:spcBef>
              <a:spcAft>
                <a:spcPts val="600"/>
              </a:spcAft>
              <a:buClr>
                <a:srgbClr val="212123"/>
              </a:buClr>
              <a:buSzPct val="70000"/>
              <a:buFont typeface="Wingdings 2" charset="2"/>
              <a:buNone/>
              <a:tabLst/>
              <a:defRPr/>
            </a:pPr>
            <a:r>
              <a:rPr kumimoji="0" lang="en-US" sz="4000" i="0" u="none" strike="noStrike" kern="1200" cap="none" spc="0" normalizeH="0" baseline="0" noProof="0" dirty="0">
                <a:ln>
                  <a:solidFill>
                    <a:prstClr val="white">
                      <a:lumMod val="75000"/>
                      <a:lumOff val="25000"/>
                      <a:alpha val="10000"/>
                    </a:prstClr>
                  </a:solidFill>
                </a:ln>
                <a:solidFill>
                  <a:schemeClr val="tx1"/>
                </a:solidFill>
                <a:effectLst>
                  <a:outerShdw blurRad="38100" dist="38100" dir="2700000" algn="tl">
                    <a:srgbClr val="000000">
                      <a:alpha val="43137"/>
                    </a:srgbClr>
                  </a:outerShdw>
                </a:effectLst>
                <a:uLnTx/>
                <a:uFillTx/>
                <a:latin typeface="Goudy Old Style" panose="02020502050305020303" pitchFamily="18" charset="0"/>
              </a:rPr>
              <a:t>Philanthropy</a:t>
            </a:r>
          </a:p>
          <a:p>
            <a:pPr marL="342900" marR="0" lvl="0" indent="-306000" algn="l" defTabSz="457200" rtl="0" eaLnBrk="1" fontAlgn="auto" latinLnBrk="0" hangingPunct="1">
              <a:lnSpc>
                <a:spcPct val="100000"/>
              </a:lnSpc>
              <a:spcBef>
                <a:spcPct val="20000"/>
              </a:spcBef>
              <a:spcAft>
                <a:spcPts val="600"/>
              </a:spcAft>
              <a:buClr>
                <a:srgbClr val="212123"/>
              </a:buClr>
              <a:buSzPct val="70000"/>
              <a:buFont typeface="Wingdings" panose="05000000000000000000" pitchFamily="2" charset="2"/>
              <a:buChar char="Ø"/>
              <a:tabLst/>
              <a:defRPr/>
            </a:pPr>
            <a:r>
              <a:rPr kumimoji="0" lang="en-US" sz="2400" b="0" i="0" u="none" strike="noStrike" kern="1200" cap="none" spc="0" normalizeH="0" baseline="0" noProof="0" dirty="0">
                <a:ln>
                  <a:solidFill>
                    <a:prstClr val="white">
                      <a:lumMod val="75000"/>
                      <a:lumOff val="25000"/>
                      <a:alpha val="10000"/>
                    </a:prstClr>
                  </a:solidFill>
                </a:ln>
                <a:solidFill>
                  <a:schemeClr val="tx1"/>
                </a:solidFill>
                <a:effectLst/>
                <a:uLnTx/>
                <a:uFillTx/>
                <a:latin typeface="Bell MT" panose="02020503060305020303" pitchFamily="18" charset="0"/>
              </a:rPr>
              <a:t>I will donate 5% of my annual net profits to the U.S. Substance Abuse and Mental Health Services Administration </a:t>
            </a:r>
          </a:p>
          <a:p>
            <a:pPr marL="36900" marR="0" lvl="0" indent="0" algn="ctr" defTabSz="457200" rtl="0" eaLnBrk="1" fontAlgn="auto" latinLnBrk="0" hangingPunct="1">
              <a:lnSpc>
                <a:spcPct val="100000"/>
              </a:lnSpc>
              <a:spcBef>
                <a:spcPct val="20000"/>
              </a:spcBef>
              <a:spcAft>
                <a:spcPts val="600"/>
              </a:spcAft>
              <a:buClr>
                <a:srgbClr val="212123"/>
              </a:buClr>
              <a:buSzPct val="70000"/>
              <a:buFont typeface="Wingdings 2" charset="2"/>
              <a:buNone/>
              <a:tabLst/>
              <a:defRPr/>
            </a:pPr>
            <a:r>
              <a:rPr kumimoji="0" lang="en-US" sz="2400" b="0" i="0" u="none" strike="noStrike" kern="1200" cap="none" spc="0" normalizeH="0" baseline="0" noProof="0" dirty="0">
                <a:ln>
                  <a:solidFill>
                    <a:prstClr val="white">
                      <a:lumMod val="75000"/>
                      <a:lumOff val="25000"/>
                      <a:alpha val="10000"/>
                    </a:prstClr>
                  </a:solidFill>
                </a:ln>
                <a:solidFill>
                  <a:schemeClr val="tx1"/>
                </a:solidFill>
                <a:effectLst/>
                <a:uLnTx/>
                <a:uFillTx/>
                <a:latin typeface="Bell MT" panose="02020503060305020303" pitchFamily="18" charset="0"/>
              </a:rPr>
              <a:t>(SAMHSA) </a:t>
            </a:r>
          </a:p>
        </p:txBody>
      </p:sp>
      <p:cxnSp>
        <p:nvCxnSpPr>
          <p:cNvPr id="13" name="Straight Connector 12"/>
          <p:cNvCxnSpPr/>
          <p:nvPr/>
        </p:nvCxnSpPr>
        <p:spPr>
          <a:xfrm>
            <a:off x="4572000" y="449326"/>
            <a:ext cx="0" cy="5105400"/>
          </a:xfrm>
          <a:prstGeom prst="line">
            <a:avLst/>
          </a:prstGeom>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4"/>
          <a:stretch>
            <a:fillRect/>
          </a:stretch>
        </p:blipFill>
        <p:spPr>
          <a:xfrm>
            <a:off x="6934200" y="3829050"/>
            <a:ext cx="1962150" cy="1962150"/>
          </a:xfrm>
          <a:prstGeom prst="rect">
            <a:avLst/>
          </a:prstGeom>
        </p:spPr>
      </p:pic>
      <p:pic>
        <p:nvPicPr>
          <p:cNvPr id="1026" name="Picture 2" descr="Image result for taxidermy estate">
            <a:extLst>
              <a:ext uri="{FF2B5EF4-FFF2-40B4-BE49-F238E27FC236}">
                <a16:creationId xmlns:a16="http://schemas.microsoft.com/office/drawing/2014/main" id="{59DE7D6D-51CD-451E-A242-C38ACB0F12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650" y="3650673"/>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175763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6" name="Rectangle 5"/>
          <p:cNvSpPr/>
          <p:nvPr/>
        </p:nvSpPr>
        <p:spPr>
          <a:xfrm>
            <a:off x="1475641" y="1633969"/>
            <a:ext cx="6192715" cy="3352800"/>
          </a:xfrm>
          <a:prstGeom prst="rect">
            <a:avLst/>
          </a:prstGeom>
          <a:solidFill>
            <a:schemeClr val="bg1">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sto MT" panose="02040603050505030304"/>
                <a:ea typeface="+mn-ea"/>
                <a:cs typeface="+mn-cs"/>
              </a:rPr>
              <a:t>Thank you for your consideration of</a:t>
            </a:r>
            <a:r>
              <a:rPr kumimoji="0" lang="en-US" sz="2800" b="1" i="0" u="none" strike="noStrike" kern="1200" cap="none" spc="0" normalizeH="0" baseline="0" noProof="0" dirty="0">
                <a:ln>
                  <a:noFill/>
                </a:ln>
                <a:solidFill>
                  <a:prstClr val="black"/>
                </a:solidFill>
                <a:effectLst/>
                <a:uLnTx/>
                <a:uFillTx/>
                <a:latin typeface="Myriad Web Pro" pitchFamily="34" charset="0"/>
                <a:ea typeface="+mn-ea"/>
                <a:cs typeface="+mn-cs"/>
              </a:rPr>
              <a:t/>
            </a:r>
            <a:br>
              <a:rPr kumimoji="0" lang="en-US" sz="2800" b="1" i="0" u="none" strike="noStrike" kern="1200" cap="none" spc="0" normalizeH="0" baseline="0" noProof="0" dirty="0">
                <a:ln>
                  <a:noFill/>
                </a:ln>
                <a:solidFill>
                  <a:prstClr val="black"/>
                </a:solidFill>
                <a:effectLst/>
                <a:uLnTx/>
                <a:uFillTx/>
                <a:latin typeface="Myriad Web Pro" pitchFamily="34" charset="0"/>
                <a:ea typeface="+mn-ea"/>
                <a:cs typeface="+mn-cs"/>
              </a:rPr>
            </a:br>
            <a:endParaRPr kumimoji="0" lang="en-US" sz="2800" b="1" i="0" u="none" strike="noStrike" kern="1200" cap="none" spc="0" normalizeH="0" baseline="0" noProof="0" dirty="0">
              <a:ln>
                <a:noFill/>
              </a:ln>
              <a:solidFill>
                <a:prstClr val="black"/>
              </a:solidFill>
              <a:effectLst/>
              <a:uLnTx/>
              <a:uFillTx/>
              <a:latin typeface="Myriad Web Pro"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w="3175" cmpd="sng">
                  <a:noFill/>
                </a:ln>
                <a:solidFill>
                  <a:prstClr val="black"/>
                </a:solidFill>
                <a:effectLst>
                  <a:glow rad="38100">
                    <a:prstClr val="black">
                      <a:lumMod val="65000"/>
                      <a:lumOff val="35000"/>
                      <a:alpha val="50000"/>
                    </a:prstClr>
                  </a:glow>
                  <a:outerShdw blurRad="38100" dist="38100" dir="2700000" algn="tl">
                    <a:srgbClr val="000000">
                      <a:alpha val="43137"/>
                    </a:srgbClr>
                  </a:outerShdw>
                </a:effectLst>
                <a:uLnTx/>
                <a:uFillTx/>
                <a:latin typeface="Imprint MT Shadow" panose="04020605060303030202" pitchFamily="82" charset="0"/>
                <a:ea typeface="+mn-ea"/>
                <a:cs typeface="+mn-cs"/>
              </a:rPr>
              <a:t>Rainbow Bridge Taxidermy, LLC</a:t>
            </a:r>
            <a:endParaRPr kumimoji="0" lang="en-US" sz="1800" b="0" i="1" u="none" strike="noStrike" kern="1200" cap="none" spc="0" normalizeH="0" baseline="0" noProof="0" dirty="0">
              <a:ln>
                <a:noFill/>
              </a:ln>
              <a:solidFill>
                <a:prstClr val="white"/>
              </a:solidFill>
              <a:effectLst>
                <a:glow rad="38100">
                  <a:prstClr val="black">
                    <a:lumMod val="65000"/>
                    <a:lumOff val="35000"/>
                    <a:alpha val="50000"/>
                  </a:prstClr>
                </a:glow>
                <a:outerShdw blurRad="38100" dist="38100" dir="2700000" algn="tl">
                  <a:srgbClr val="000000">
                    <a:alpha val="43137"/>
                  </a:srgbClr>
                </a:outerShdw>
              </a:effectLst>
              <a:uLnTx/>
              <a:uFillTx/>
              <a:latin typeface="Myriad Web Pro" pitchFamily="34" charset="0"/>
              <a:ea typeface="+mn-ea"/>
              <a:cs typeface="+mn-cs"/>
            </a:endParaRPr>
          </a:p>
        </p:txBody>
      </p:sp>
      <p:sp>
        <p:nvSpPr>
          <p:cNvPr id="3" name="TextBox 2"/>
          <p:cNvSpPr txBox="1"/>
          <p:nvPr/>
        </p:nvSpPr>
        <p:spPr>
          <a:xfrm>
            <a:off x="422734" y="5100207"/>
            <a:ext cx="3989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sto MT" panose="02040603050505030304"/>
                <a:ea typeface="+mn-ea"/>
                <a:cs typeface="+mn-cs"/>
              </a:rPr>
              <a:t>Website: </a:t>
            </a:r>
            <a:r>
              <a:rPr kumimoji="0" lang="en-US" sz="1800" b="0" i="0" u="none" strike="noStrike" kern="1200" cap="none" spc="0" normalizeH="0" baseline="0" noProof="0" dirty="0">
                <a:ln>
                  <a:noFill/>
                </a:ln>
                <a:solidFill>
                  <a:prstClr val="black"/>
                </a:solidFill>
                <a:effectLst/>
                <a:uLnTx/>
                <a:uFillTx/>
                <a:latin typeface="Calisto MT" panose="02040603050505030304"/>
                <a:ea typeface="+mn-ea"/>
                <a:cs typeface="+mn-cs"/>
              </a:rPr>
              <a:t>Under Construction</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sto MT" panose="02040603050505030304"/>
                <a:ea typeface="+mn-ea"/>
                <a:cs typeface="+mn-cs"/>
              </a:rPr>
              <a:t>Email: </a:t>
            </a:r>
            <a:r>
              <a:rPr kumimoji="0" lang="en-US" sz="1800" b="0" i="0" strike="noStrike" kern="1200" cap="none" spc="0" normalizeH="0" baseline="0" noProof="0" dirty="0">
                <a:ln>
                  <a:noFill/>
                </a:ln>
                <a:solidFill>
                  <a:prstClr val="black"/>
                </a:solidFill>
                <a:effectLst/>
                <a:uLnTx/>
                <a:uFillTx/>
                <a:latin typeface="Calisto MT" panose="02040603050505030304"/>
                <a:ea typeface="+mn-ea"/>
                <a:cs typeface="+mn-cs"/>
              </a:rPr>
              <a:t>RBTaxidermyLLC@gmail.com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
        <p:nvSpPr>
          <p:cNvPr id="10" name="TextBox 9"/>
          <p:cNvSpPr txBox="1"/>
          <p:nvPr/>
        </p:nvSpPr>
        <p:spPr>
          <a:xfrm>
            <a:off x="5029200" y="5100207"/>
            <a:ext cx="36603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sto MT" panose="02040603050505030304"/>
                <a:ea typeface="+mn-ea"/>
                <a:cs typeface="+mn-cs"/>
              </a:rPr>
              <a:t>Instagram: </a:t>
            </a:r>
            <a:r>
              <a:rPr kumimoji="0" lang="en-US" sz="1800" b="0" i="0" u="none" strike="noStrike" kern="1200" cap="none" spc="0" normalizeH="0" baseline="0" noProof="0" dirty="0" err="1" smtClean="0">
                <a:ln>
                  <a:noFill/>
                </a:ln>
                <a:solidFill>
                  <a:prstClr val="black"/>
                </a:solidFill>
                <a:effectLst/>
                <a:uLnTx/>
                <a:uFillTx/>
                <a:latin typeface="Calisto MT" panose="02040603050505030304"/>
                <a:ea typeface="+mn-ea"/>
                <a:cs typeface="+mn-cs"/>
              </a:rPr>
              <a:t>RBTaxidermy</a:t>
            </a:r>
            <a:endParaRPr kumimoji="0" lang="en-US" sz="1800" b="0" i="0" u="none" strike="noStrike" kern="1200" cap="none" spc="0" normalizeH="0" baseline="0" noProof="0" dirty="0">
              <a:ln>
                <a:noFill/>
              </a:ln>
              <a:solidFill>
                <a:prstClr val="black"/>
              </a:solidFill>
              <a:effectLst/>
              <a:uLnTx/>
              <a:uFillTx/>
              <a:latin typeface="Calisto MT" panose="020406030505050303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sto MT" panose="02040603050505030304"/>
                <a:ea typeface="+mn-ea"/>
                <a:cs typeface="+mn-cs"/>
              </a:rPr>
              <a:t>Tumblr: </a:t>
            </a:r>
            <a:r>
              <a:rPr kumimoji="0" lang="en-US" sz="1800" b="0" i="0" u="none" strike="noStrike" kern="1200" cap="none" spc="0" normalizeH="0" baseline="0" noProof="0" dirty="0">
                <a:ln>
                  <a:noFill/>
                </a:ln>
                <a:solidFill>
                  <a:prstClr val="black"/>
                </a:solidFill>
                <a:effectLst/>
                <a:uLnTx/>
                <a:uFillTx/>
                <a:latin typeface="Calisto MT" panose="02040603050505030304"/>
                <a:ea typeface="+mn-ea"/>
                <a:cs typeface="+mn-cs"/>
              </a:rPr>
              <a:t>rbtaxidermyllc.tumblr.com</a:t>
            </a:r>
            <a:endParaRPr kumimoji="0" lang="en-US" sz="1800" b="0" i="0" u="sng" strike="noStrike" kern="1200" cap="none" spc="0" normalizeH="0" baseline="0" noProof="0" dirty="0">
              <a:ln>
                <a:noFill/>
              </a:ln>
              <a:solidFill>
                <a:prstClr val="black"/>
              </a:solidFill>
              <a:effectLst/>
              <a:uLnTx/>
              <a:uFillTx/>
              <a:latin typeface="Calisto MT" panose="02040603050505030304"/>
              <a:ea typeface="+mn-ea"/>
              <a:cs typeface="+mn-cs"/>
            </a:endParaRPr>
          </a:p>
        </p:txBody>
      </p:sp>
      <p:sp>
        <p:nvSpPr>
          <p:cNvPr id="12" name="Title 1"/>
          <p:cNvSpPr>
            <a:spLocks noGrp="1"/>
          </p:cNvSpPr>
          <p:nvPr>
            <p:ph type="title"/>
          </p:nvPr>
        </p:nvSpPr>
        <p:spPr>
          <a:xfrm>
            <a:off x="2324098" y="321988"/>
            <a:ext cx="4495800" cy="772510"/>
          </a:xfrm>
        </p:spPr>
        <p:txBody>
          <a:bodyPr>
            <a:no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Bringing Beauty Back</a:t>
            </a:r>
          </a:p>
        </p:txBody>
      </p:sp>
    </p:spTree>
    <p:extLst>
      <p:ext uri="{BB962C8B-B14F-4D97-AF65-F5344CB8AC3E}">
        <p14:creationId xmlns:p14="http://schemas.microsoft.com/office/powerpoint/2010/main" val="67098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173" y="1981200"/>
            <a:ext cx="7717653" cy="990601"/>
          </a:xfrm>
          <a:ln>
            <a:noFill/>
          </a:ln>
        </p:spPr>
        <p:txBody>
          <a:bodyPr>
            <a:noAutofit/>
          </a:bodyPr>
          <a:lstStyle/>
          <a:p>
            <a:pPr algn="ctr"/>
            <a:r>
              <a:rPr lang="en-US" sz="4000" i="0" dirty="0">
                <a:solidFill>
                  <a:schemeClr val="tx1"/>
                </a:solidFill>
                <a:latin typeface="Imprint MT Shadow" panose="04020605060303030202" pitchFamily="82" charset="0"/>
              </a:rPr>
              <a:t>Rainbow Bridge Taxidermy, </a:t>
            </a:r>
            <a:r>
              <a:rPr lang="en-US" sz="4000" dirty="0">
                <a:solidFill>
                  <a:schemeClr val="tx1"/>
                </a:solidFill>
                <a:latin typeface="Imprint MT Shadow" panose="04020605060303030202" pitchFamily="82" charset="0"/>
              </a:rPr>
              <a:t>LLC</a:t>
            </a:r>
            <a:endParaRPr lang="en-US" sz="3200" i="0" dirty="0">
              <a:solidFill>
                <a:schemeClr val="tx1"/>
              </a:solidFill>
              <a:latin typeface="Imprint MT Shadow" panose="04020605060303030202" pitchFamily="82" charset="0"/>
            </a:endParaRPr>
          </a:p>
        </p:txBody>
      </p:sp>
      <p:sp>
        <p:nvSpPr>
          <p:cNvPr id="3" name="Content Placeholder 2"/>
          <p:cNvSpPr>
            <a:spLocks noGrp="1"/>
          </p:cNvSpPr>
          <p:nvPr>
            <p:ph type="subTitle" idx="1"/>
          </p:nvPr>
        </p:nvSpPr>
        <p:spPr>
          <a:xfrm>
            <a:off x="816746" y="3002281"/>
            <a:ext cx="7510506" cy="1012564"/>
          </a:xfrm>
        </p:spPr>
        <p:txBody>
          <a:bodyPr>
            <a:normAutofit/>
          </a:bodyPr>
          <a:lstStyle/>
          <a:p>
            <a:pPr marL="0" indent="0" algn="ctr">
              <a:buNone/>
            </a:pPr>
            <a:r>
              <a:rPr lang="en-US" i="0" dirty="0">
                <a:solidFill>
                  <a:schemeClr val="tx1"/>
                </a:solidFill>
                <a:latin typeface="Book Antiqua" panose="02040602050305030304" pitchFamily="18" charset="0"/>
              </a:rPr>
              <a:t>Sarina Thomas</a:t>
            </a:r>
          </a:p>
          <a:p>
            <a:pPr marL="0" indent="0" algn="ctr">
              <a:buNone/>
            </a:pPr>
            <a:r>
              <a:rPr lang="en-US" sz="1600" i="0" dirty="0">
                <a:solidFill>
                  <a:schemeClr val="tx1"/>
                </a:solidFill>
                <a:latin typeface="Book Antiqua" panose="02040602050305030304" pitchFamily="18" charset="0"/>
              </a:rPr>
              <a:t>11</a:t>
            </a:r>
            <a:r>
              <a:rPr lang="en-US" sz="1600" i="0" baseline="30000" dirty="0">
                <a:solidFill>
                  <a:schemeClr val="tx1"/>
                </a:solidFill>
                <a:latin typeface="Book Antiqua" panose="02040602050305030304" pitchFamily="18" charset="0"/>
              </a:rPr>
              <a:t>th</a:t>
            </a:r>
            <a:r>
              <a:rPr lang="en-US" sz="1600" i="0" dirty="0">
                <a:solidFill>
                  <a:schemeClr val="tx1"/>
                </a:solidFill>
                <a:latin typeface="Book Antiqua" panose="02040602050305030304" pitchFamily="18" charset="0"/>
              </a:rPr>
              <a:t> Grade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2091075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22921"/>
            <a:ext cx="37338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The Unmet Need</a:t>
            </a:r>
          </a:p>
        </p:txBody>
      </p:sp>
      <p:sp>
        <p:nvSpPr>
          <p:cNvPr id="3" name="Content Placeholder 2"/>
          <p:cNvSpPr>
            <a:spLocks noGrp="1"/>
          </p:cNvSpPr>
          <p:nvPr>
            <p:ph idx="1"/>
          </p:nvPr>
        </p:nvSpPr>
        <p:spPr>
          <a:xfrm>
            <a:off x="457200" y="1536115"/>
            <a:ext cx="8229600" cy="4346525"/>
          </a:xfrm>
        </p:spPr>
        <p:txBody>
          <a:bodyPr anchor="t"/>
          <a:lstStyle/>
          <a:p>
            <a:pPr>
              <a:buFont typeface="Wingdings" panose="05000000000000000000" pitchFamily="2" charset="2"/>
              <a:buChar char="Ø"/>
            </a:pPr>
            <a:r>
              <a:rPr lang="en-US" sz="2400" dirty="0">
                <a:solidFill>
                  <a:schemeClr val="tx1"/>
                </a:solidFill>
                <a:effectLst>
                  <a:glow rad="38100">
                    <a:schemeClr val="bg1">
                      <a:lumMod val="50000"/>
                      <a:lumOff val="50000"/>
                      <a:alpha val="20000"/>
                    </a:schemeClr>
                  </a:glow>
                </a:effectLst>
                <a:latin typeface="Bell MT" panose="02020503060305020303" pitchFamily="18" charset="0"/>
              </a:rPr>
              <a:t>Most pet owners get their pets cremated or bury them</a:t>
            </a:r>
          </a:p>
          <a:p>
            <a:pPr>
              <a:buFont typeface="Wingdings" panose="05000000000000000000" pitchFamily="2" charset="2"/>
              <a:buChar char="Ø"/>
            </a:pPr>
            <a:endParaRPr lang="en-US" sz="2400" dirty="0">
              <a:solidFill>
                <a:schemeClr val="tx1"/>
              </a:solidFill>
              <a:effectLst>
                <a:glow rad="38100">
                  <a:schemeClr val="bg1">
                    <a:lumMod val="50000"/>
                    <a:lumOff val="50000"/>
                    <a:alpha val="20000"/>
                  </a:schemeClr>
                </a:glow>
              </a:effectLst>
              <a:latin typeface="Bell MT" panose="02020503060305020303" pitchFamily="18" charset="0"/>
            </a:endParaRPr>
          </a:p>
          <a:p>
            <a:pPr>
              <a:buFont typeface="Wingdings" panose="05000000000000000000" pitchFamily="2" charset="2"/>
              <a:buChar char="Ø"/>
            </a:pPr>
            <a:r>
              <a:rPr lang="en-US" sz="2400" dirty="0">
                <a:solidFill>
                  <a:schemeClr val="tx1"/>
                </a:solidFill>
                <a:effectLst>
                  <a:glow rad="38100">
                    <a:schemeClr val="bg1">
                      <a:lumMod val="50000"/>
                      <a:lumOff val="50000"/>
                      <a:alpha val="20000"/>
                    </a:schemeClr>
                  </a:glow>
                </a:effectLst>
                <a:latin typeface="Bell MT" panose="02020503060305020303" pitchFamily="18" charset="0"/>
              </a:rPr>
              <a:t>Some people want something different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541955"/>
            <a:ext cx="2438400" cy="3429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2576640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2921"/>
            <a:ext cx="6096000" cy="772510"/>
          </a:xfrm>
        </p:spPr>
        <p:txBody>
          <a:bodyPr>
            <a:no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How </a:t>
            </a:r>
            <a:r>
              <a:rPr lang="en-US" sz="4000" dirty="0" smtClean="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My </a:t>
            </a: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Business Fills Needs</a:t>
            </a:r>
          </a:p>
        </p:txBody>
      </p:sp>
      <p:sp>
        <p:nvSpPr>
          <p:cNvPr id="3" name="Content Placeholder 2"/>
          <p:cNvSpPr>
            <a:spLocks noGrp="1"/>
          </p:cNvSpPr>
          <p:nvPr>
            <p:ph idx="1"/>
          </p:nvPr>
        </p:nvSpPr>
        <p:spPr>
          <a:xfrm>
            <a:off x="457200" y="1600200"/>
            <a:ext cx="8229600" cy="4346525"/>
          </a:xfrm>
        </p:spPr>
        <p:txBody>
          <a:bodyPr/>
          <a:lstStyle/>
          <a:p>
            <a:pPr>
              <a:buFont typeface="Wingdings" panose="05000000000000000000" pitchFamily="2" charset="2"/>
              <a:buChar char="Ø"/>
            </a:pPr>
            <a:endParaRPr lang="en-US" dirty="0">
              <a:solidFill>
                <a:schemeClr val="tx1"/>
              </a:solidFill>
              <a:latin typeface="Bell MT" panose="02020503060305020303" pitchFamily="18" charset="0"/>
            </a:endParaRPr>
          </a:p>
          <a:p>
            <a:pPr>
              <a:buFont typeface="Wingdings" panose="05000000000000000000" pitchFamily="2" charset="2"/>
              <a:buChar char="Ø"/>
            </a:pPr>
            <a:endParaRPr lang="en-US" dirty="0">
              <a:solidFill>
                <a:schemeClr val="tx1"/>
              </a:solidFill>
              <a:latin typeface="Bell MT" panose="02020503060305020303" pitchFamily="18" charset="0"/>
            </a:endParaRPr>
          </a:p>
          <a:p>
            <a:pPr marL="36900" indent="0">
              <a:buNone/>
            </a:pPr>
            <a:endParaRPr lang="en-US" dirty="0">
              <a:solidFill>
                <a:schemeClr val="tx1"/>
              </a:solidFill>
              <a:latin typeface="Bell MT" panose="0202050306030502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7" name="Content Placeholder 2">
            <a:extLst>
              <a:ext uri="{FF2B5EF4-FFF2-40B4-BE49-F238E27FC236}">
                <a16:creationId xmlns:a16="http://schemas.microsoft.com/office/drawing/2014/main" id="{05F39E35-4622-4660-881F-0C5B47F2AF3D}"/>
              </a:ext>
            </a:extLst>
          </p:cNvPr>
          <p:cNvSpPr txBox="1">
            <a:spLocks/>
          </p:cNvSpPr>
          <p:nvPr/>
        </p:nvSpPr>
        <p:spPr>
          <a:xfrm>
            <a:off x="457200" y="1536115"/>
            <a:ext cx="8229600" cy="434652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R="0" lvl="0" algn="l" defTabSz="457200" rtl="0" eaLnBrk="1" fontAlgn="auto" latinLnBrk="0" hangingPunct="1">
              <a:lnSpc>
                <a:spcPct val="100000"/>
              </a:lnSpc>
              <a:spcBef>
                <a:spcPct val="20000"/>
              </a:spcBef>
              <a:spcAft>
                <a:spcPts val="600"/>
              </a:spcAft>
              <a:buClr>
                <a:srgbClr val="212123"/>
              </a:buClr>
              <a:buSzPct val="70000"/>
              <a:buFont typeface="Wingdings" panose="05000000000000000000" pitchFamily="2" charset="2"/>
              <a:buChar char="Ø"/>
              <a:tabLst/>
              <a:defRPr/>
            </a:pPr>
            <a:r>
              <a:rPr kumimoji="0" lang="en-US" sz="2400" b="0" i="0" u="none" strike="noStrike" kern="1200" cap="none" spc="0" normalizeH="0" baseline="0" noProof="0" dirty="0">
                <a:ln>
                  <a:solidFill>
                    <a:prstClr val="white">
                      <a:lumMod val="75000"/>
                      <a:lumOff val="25000"/>
                      <a:alpha val="10000"/>
                    </a:prstClr>
                  </a:solidFill>
                </a:ln>
                <a:solidFill>
                  <a:schemeClr val="tx1"/>
                </a:solidFill>
                <a:effectLst>
                  <a:glow rad="38100">
                    <a:prstClr val="white">
                      <a:lumMod val="50000"/>
                      <a:lumOff val="50000"/>
                      <a:alpha val="20000"/>
                    </a:prstClr>
                  </a:glow>
                </a:effectLst>
                <a:uLnTx/>
                <a:uFillTx/>
                <a:latin typeface="Bell MT" panose="02020503060305020303" pitchFamily="18" charset="0"/>
                <a:ea typeface="+mn-ea"/>
                <a:cs typeface="+mn-cs"/>
              </a:rPr>
              <a:t>Provide a different form of art</a:t>
            </a:r>
          </a:p>
          <a:p>
            <a:pPr marR="0" lvl="0" algn="l" defTabSz="457200" rtl="0" eaLnBrk="1" fontAlgn="auto" latinLnBrk="0" hangingPunct="1">
              <a:lnSpc>
                <a:spcPct val="100000"/>
              </a:lnSpc>
              <a:spcBef>
                <a:spcPct val="20000"/>
              </a:spcBef>
              <a:spcAft>
                <a:spcPts val="600"/>
              </a:spcAft>
              <a:buClr>
                <a:srgbClr val="212123"/>
              </a:buClr>
              <a:buSzPct val="70000"/>
              <a:buFont typeface="Wingdings" panose="05000000000000000000" pitchFamily="2" charset="2"/>
              <a:buChar char="Ø"/>
              <a:tabLst/>
              <a:defRPr/>
            </a:pPr>
            <a:endParaRPr kumimoji="0" lang="en-US" sz="2400" b="0" i="0" u="none" strike="noStrike" kern="1200" cap="none" spc="0" normalizeH="0" baseline="0" noProof="0" dirty="0">
              <a:ln>
                <a:solidFill>
                  <a:prstClr val="white">
                    <a:lumMod val="75000"/>
                    <a:lumOff val="25000"/>
                    <a:alpha val="10000"/>
                  </a:prstClr>
                </a:solidFill>
              </a:ln>
              <a:solidFill>
                <a:schemeClr val="tx1"/>
              </a:solidFill>
              <a:effectLst>
                <a:glow rad="38100">
                  <a:prstClr val="white">
                    <a:lumMod val="50000"/>
                    <a:lumOff val="50000"/>
                    <a:alpha val="20000"/>
                  </a:prstClr>
                </a:glow>
              </a:effectLst>
              <a:uLnTx/>
              <a:uFillTx/>
              <a:latin typeface="Bell MT" panose="02020503060305020303" pitchFamily="18" charset="0"/>
              <a:ea typeface="+mn-ea"/>
              <a:cs typeface="+mn-cs"/>
            </a:endParaRPr>
          </a:p>
          <a:p>
            <a:pPr marR="0" lvl="0" algn="l" defTabSz="457200" rtl="0" eaLnBrk="1" fontAlgn="auto" latinLnBrk="0" hangingPunct="1">
              <a:lnSpc>
                <a:spcPct val="100000"/>
              </a:lnSpc>
              <a:spcBef>
                <a:spcPct val="20000"/>
              </a:spcBef>
              <a:spcAft>
                <a:spcPts val="600"/>
              </a:spcAft>
              <a:buClr>
                <a:srgbClr val="212123"/>
              </a:buClr>
              <a:buSzPct val="70000"/>
              <a:buFont typeface="Wingdings" panose="05000000000000000000" pitchFamily="2" charset="2"/>
              <a:buChar char="Ø"/>
              <a:tabLst/>
              <a:defRPr/>
            </a:pPr>
            <a:r>
              <a:rPr kumimoji="0" lang="en-US" sz="2400" b="0" i="0" u="none" strike="noStrike" kern="1200" cap="none" spc="0" normalizeH="0" baseline="0" noProof="0" dirty="0">
                <a:ln>
                  <a:solidFill>
                    <a:prstClr val="white">
                      <a:lumMod val="75000"/>
                      <a:lumOff val="25000"/>
                      <a:alpha val="10000"/>
                    </a:prstClr>
                  </a:solidFill>
                </a:ln>
                <a:solidFill>
                  <a:schemeClr val="tx1"/>
                </a:solidFill>
                <a:effectLst>
                  <a:glow rad="38100">
                    <a:prstClr val="white">
                      <a:lumMod val="50000"/>
                      <a:lumOff val="50000"/>
                      <a:alpha val="20000"/>
                    </a:prstClr>
                  </a:glow>
                </a:effectLst>
                <a:uLnTx/>
                <a:uFillTx/>
                <a:latin typeface="Bell MT" panose="02020503060305020303" pitchFamily="18" charset="0"/>
                <a:ea typeface="+mn-ea"/>
                <a:cs typeface="+mn-cs"/>
              </a:rPr>
              <a:t>Different options</a:t>
            </a:r>
          </a:p>
          <a:p>
            <a:pPr marR="0" lvl="0" algn="l" defTabSz="457200" rtl="0" eaLnBrk="1" fontAlgn="auto" latinLnBrk="0" hangingPunct="1">
              <a:lnSpc>
                <a:spcPct val="100000"/>
              </a:lnSpc>
              <a:spcBef>
                <a:spcPct val="20000"/>
              </a:spcBef>
              <a:spcAft>
                <a:spcPts val="600"/>
              </a:spcAft>
              <a:buClr>
                <a:srgbClr val="212123"/>
              </a:buClr>
              <a:buSzPct val="70000"/>
              <a:buFont typeface="Wingdings" panose="05000000000000000000" pitchFamily="2" charset="2"/>
              <a:buChar char="Ø"/>
              <a:tabLst/>
              <a:defRPr/>
            </a:pPr>
            <a:endParaRPr kumimoji="0" lang="en-US" sz="2400" b="0" i="0" u="none" strike="noStrike" kern="1200" cap="none" spc="0" normalizeH="0" baseline="0" noProof="0" dirty="0">
              <a:ln>
                <a:solidFill>
                  <a:prstClr val="white">
                    <a:lumMod val="75000"/>
                    <a:lumOff val="25000"/>
                    <a:alpha val="10000"/>
                  </a:prstClr>
                </a:solidFill>
              </a:ln>
              <a:solidFill>
                <a:schemeClr val="tx1"/>
              </a:solidFill>
              <a:effectLst>
                <a:glow rad="38100">
                  <a:prstClr val="white">
                    <a:lumMod val="50000"/>
                    <a:lumOff val="50000"/>
                    <a:alpha val="20000"/>
                  </a:prstClr>
                </a:glow>
              </a:effectLst>
              <a:uLnTx/>
              <a:uFillTx/>
              <a:latin typeface="Bell MT" panose="02020503060305020303" pitchFamily="18" charset="0"/>
              <a:ea typeface="+mn-ea"/>
              <a:cs typeface="+mn-cs"/>
            </a:endParaRPr>
          </a:p>
          <a:p>
            <a:pPr marR="0" lvl="0" algn="l" defTabSz="457200" rtl="0" eaLnBrk="1" fontAlgn="auto" latinLnBrk="0" hangingPunct="1">
              <a:lnSpc>
                <a:spcPct val="100000"/>
              </a:lnSpc>
              <a:spcBef>
                <a:spcPct val="20000"/>
              </a:spcBef>
              <a:spcAft>
                <a:spcPts val="600"/>
              </a:spcAft>
              <a:buClr>
                <a:srgbClr val="212123"/>
              </a:buClr>
              <a:buSzPct val="70000"/>
              <a:buFont typeface="Wingdings" panose="05000000000000000000" pitchFamily="2" charset="2"/>
              <a:buChar char="Ø"/>
              <a:tabLst/>
              <a:defRPr/>
            </a:pPr>
            <a:r>
              <a:rPr kumimoji="0" lang="en-US" sz="2400" b="0" i="0" u="none" strike="noStrike" kern="1200" cap="none" spc="0" normalizeH="0" baseline="0" noProof="0" dirty="0">
                <a:ln>
                  <a:solidFill>
                    <a:prstClr val="white">
                      <a:lumMod val="75000"/>
                      <a:lumOff val="25000"/>
                      <a:alpha val="10000"/>
                    </a:prstClr>
                  </a:solidFill>
                </a:ln>
                <a:solidFill>
                  <a:schemeClr val="tx1"/>
                </a:solidFill>
                <a:effectLst>
                  <a:glow rad="38100">
                    <a:prstClr val="white">
                      <a:lumMod val="50000"/>
                      <a:lumOff val="50000"/>
                      <a:alpha val="20000"/>
                    </a:prstClr>
                  </a:glow>
                </a:effectLst>
                <a:uLnTx/>
                <a:uFillTx/>
                <a:latin typeface="Bell MT" panose="02020503060305020303" pitchFamily="18" charset="0"/>
                <a:ea typeface="+mn-ea"/>
                <a:cs typeface="+mn-cs"/>
              </a:rPr>
              <a:t>Use </a:t>
            </a:r>
            <a:r>
              <a:rPr kumimoji="0" lang="en-US" sz="2400" b="0" i="0" u="none" strike="noStrike" kern="1200" cap="none" spc="0" normalizeH="0" baseline="0" noProof="0" dirty="0" smtClean="0">
                <a:ln>
                  <a:solidFill>
                    <a:prstClr val="white">
                      <a:lumMod val="75000"/>
                      <a:lumOff val="25000"/>
                      <a:alpha val="10000"/>
                    </a:prstClr>
                  </a:solidFill>
                </a:ln>
                <a:solidFill>
                  <a:schemeClr val="tx1"/>
                </a:solidFill>
                <a:effectLst>
                  <a:glow rad="38100">
                    <a:prstClr val="white">
                      <a:lumMod val="50000"/>
                      <a:lumOff val="50000"/>
                      <a:alpha val="20000"/>
                    </a:prstClr>
                  </a:glow>
                </a:effectLst>
                <a:uLnTx/>
                <a:uFillTx/>
                <a:latin typeface="Bell MT" panose="02020503060305020303" pitchFamily="18" charset="0"/>
                <a:ea typeface="+mn-ea"/>
                <a:cs typeface="+mn-cs"/>
              </a:rPr>
              <a:t>of all of the </a:t>
            </a:r>
            <a:r>
              <a:rPr kumimoji="0" lang="en-US" sz="2400" b="0" i="0" u="none" strike="noStrike" kern="1200" cap="none" spc="0" normalizeH="0" baseline="0" noProof="0" dirty="0">
                <a:ln>
                  <a:solidFill>
                    <a:prstClr val="white">
                      <a:lumMod val="75000"/>
                      <a:lumOff val="25000"/>
                      <a:alpha val="10000"/>
                    </a:prstClr>
                  </a:solidFill>
                </a:ln>
                <a:solidFill>
                  <a:schemeClr val="tx1"/>
                </a:solidFill>
                <a:effectLst>
                  <a:glow rad="38100">
                    <a:prstClr val="white">
                      <a:lumMod val="50000"/>
                      <a:lumOff val="50000"/>
                      <a:alpha val="20000"/>
                    </a:prstClr>
                  </a:glow>
                </a:effectLst>
                <a:uLnTx/>
                <a:uFillTx/>
                <a:latin typeface="Bell MT" panose="02020503060305020303" pitchFamily="18" charset="0"/>
                <a:ea typeface="+mn-ea"/>
                <a:cs typeface="+mn-cs"/>
              </a:rPr>
              <a:t>animal so nothing is wasted</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2004054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2921"/>
            <a:ext cx="25908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Description</a:t>
            </a:r>
          </a:p>
        </p:txBody>
      </p:sp>
      <p:sp>
        <p:nvSpPr>
          <p:cNvPr id="3" name="Content Placeholder 2"/>
          <p:cNvSpPr>
            <a:spLocks noGrp="1"/>
          </p:cNvSpPr>
          <p:nvPr>
            <p:ph idx="1"/>
          </p:nvPr>
        </p:nvSpPr>
        <p:spPr>
          <a:xfrm>
            <a:off x="457200" y="1600200"/>
            <a:ext cx="8229600" cy="4346525"/>
          </a:xfrm>
        </p:spPr>
        <p:txBody>
          <a:bodyPr>
            <a:normAutofit/>
          </a:bodyPr>
          <a:lstStyle/>
          <a:p>
            <a:pPr>
              <a:buFont typeface="Wingdings" panose="05000000000000000000" pitchFamily="2" charset="2"/>
              <a:buChar char="Ø"/>
            </a:pPr>
            <a:r>
              <a:rPr lang="en-US" sz="2400" dirty="0" smtClean="0">
                <a:solidFill>
                  <a:schemeClr val="tx1"/>
                </a:solidFill>
                <a:latin typeface="Bell MT" panose="02020503060305020303" pitchFamily="18" charset="0"/>
              </a:rPr>
              <a:t>Handled with care</a:t>
            </a:r>
          </a:p>
          <a:p>
            <a:pPr>
              <a:buFont typeface="Wingdings" panose="05000000000000000000" pitchFamily="2" charset="2"/>
              <a:buChar char="Ø"/>
            </a:pPr>
            <a:endParaRPr lang="en-US" sz="1000" dirty="0">
              <a:solidFill>
                <a:schemeClr val="tx1"/>
              </a:solidFill>
              <a:latin typeface="Bell MT" panose="02020503060305020303" pitchFamily="18" charset="0"/>
            </a:endParaRPr>
          </a:p>
          <a:p>
            <a:pPr>
              <a:buFont typeface="Wingdings" panose="05000000000000000000" pitchFamily="2" charset="2"/>
              <a:buChar char="Ø"/>
            </a:pPr>
            <a:r>
              <a:rPr lang="en-US" sz="2400" dirty="0">
                <a:solidFill>
                  <a:schemeClr val="tx1"/>
                </a:solidFill>
                <a:latin typeface="Bell MT" panose="02020503060305020303" pitchFamily="18" charset="0"/>
              </a:rPr>
              <a:t>Soft and traditional mount, articulation, etc</a:t>
            </a:r>
            <a:r>
              <a:rPr lang="en-US" sz="2400" dirty="0" smtClean="0">
                <a:solidFill>
                  <a:schemeClr val="tx1"/>
                </a:solidFill>
                <a:latin typeface="Bell MT" panose="02020503060305020303" pitchFamily="18" charset="0"/>
              </a:rPr>
              <a:t>.</a:t>
            </a:r>
          </a:p>
          <a:p>
            <a:pPr>
              <a:buFont typeface="Wingdings" panose="05000000000000000000" pitchFamily="2" charset="2"/>
              <a:buChar char="Ø"/>
            </a:pPr>
            <a:endParaRPr lang="en-US" sz="1000" dirty="0">
              <a:solidFill>
                <a:schemeClr val="tx1"/>
              </a:solidFill>
              <a:latin typeface="Bell MT" panose="02020503060305020303" pitchFamily="18" charset="0"/>
            </a:endParaRPr>
          </a:p>
          <a:p>
            <a:pPr>
              <a:buFont typeface="Wingdings" panose="05000000000000000000" pitchFamily="2" charset="2"/>
              <a:buChar char="Ø"/>
            </a:pPr>
            <a:r>
              <a:rPr lang="en-US" sz="2400" dirty="0">
                <a:solidFill>
                  <a:schemeClr val="tx1"/>
                </a:solidFill>
                <a:latin typeface="Bell MT" panose="02020503060305020303" pitchFamily="18" charset="0"/>
              </a:rPr>
              <a:t>Progress </a:t>
            </a:r>
            <a:r>
              <a:rPr lang="en-US" sz="2400" dirty="0" smtClean="0">
                <a:solidFill>
                  <a:schemeClr val="tx1"/>
                </a:solidFill>
                <a:latin typeface="Bell MT" panose="02020503060305020303" pitchFamily="18" charset="0"/>
              </a:rPr>
              <a:t>photos</a:t>
            </a:r>
          </a:p>
          <a:p>
            <a:pPr>
              <a:buFont typeface="Wingdings" panose="05000000000000000000" pitchFamily="2" charset="2"/>
              <a:buChar char="Ø"/>
            </a:pPr>
            <a:endParaRPr lang="en-US" sz="1000" dirty="0">
              <a:solidFill>
                <a:schemeClr val="tx1"/>
              </a:solidFill>
              <a:latin typeface="Bell MT" panose="02020503060305020303" pitchFamily="18" charset="0"/>
            </a:endParaRPr>
          </a:p>
          <a:p>
            <a:pPr>
              <a:buFont typeface="Wingdings" panose="05000000000000000000" pitchFamily="2" charset="2"/>
              <a:buChar char="Ø"/>
            </a:pPr>
            <a:r>
              <a:rPr lang="en-US" sz="2400" dirty="0">
                <a:solidFill>
                  <a:schemeClr val="tx1"/>
                </a:solidFill>
                <a:latin typeface="Bell MT" panose="02020503060305020303" pitchFamily="18" charset="0"/>
              </a:rPr>
              <a:t>Cancellation</a:t>
            </a:r>
          </a:p>
          <a:p>
            <a:pPr>
              <a:buFont typeface="Wingdings" panose="05000000000000000000" pitchFamily="2" charset="2"/>
              <a:buChar char="Ø"/>
            </a:pPr>
            <a:endParaRPr lang="en-US" sz="2400" dirty="0">
              <a:latin typeface="Bell MT" panose="0202050306030502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39"/>
            <a:ext cx="9144000" cy="82296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416" y="2971799"/>
            <a:ext cx="4352384" cy="2974925"/>
          </a:xfrm>
          <a:prstGeom prst="rect">
            <a:avLst/>
          </a:prstGeom>
        </p:spPr>
      </p:pic>
    </p:spTree>
    <p:extLst>
      <p:ext uri="{BB962C8B-B14F-4D97-AF65-F5344CB8AC3E}">
        <p14:creationId xmlns:p14="http://schemas.microsoft.com/office/powerpoint/2010/main" val="284813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474" y="380999"/>
            <a:ext cx="3795373" cy="5173727"/>
          </a:xfrm>
        </p:spPr>
        <p:txBody>
          <a:bodyPr>
            <a:normAutofit/>
          </a:bodyPr>
          <a:lstStyle/>
          <a:p>
            <a:pPr marL="36900" indent="0" algn="ctr">
              <a:buNone/>
            </a:pPr>
            <a:r>
              <a:rPr lang="en-US" sz="4000" dirty="0">
                <a:effectLst>
                  <a:outerShdw blurRad="38100" dist="38100" dir="2700000" algn="tl">
                    <a:srgbClr val="000000">
                      <a:alpha val="43137"/>
                    </a:srgbClr>
                  </a:outerShdw>
                </a:effectLst>
                <a:latin typeface="Goudy Old Style" panose="02020502050305020303" pitchFamily="18" charset="0"/>
              </a:rPr>
              <a:t>Mission</a:t>
            </a:r>
          </a:p>
          <a:p>
            <a:pPr>
              <a:buFont typeface="Wingdings" panose="05000000000000000000" pitchFamily="2" charset="2"/>
              <a:buChar char="Ø"/>
            </a:pPr>
            <a:r>
              <a:rPr lang="en-US" sz="2400" dirty="0">
                <a:latin typeface="Bell MT" panose="02020503060305020303" pitchFamily="18" charset="0"/>
              </a:rPr>
              <a:t>Remembering the animal in a memorable way</a:t>
            </a:r>
          </a:p>
          <a:p>
            <a:pPr>
              <a:buFont typeface="Wingdings" panose="05000000000000000000" pitchFamily="2" charset="2"/>
              <a:buChar char="Ø"/>
            </a:pPr>
            <a:endParaRPr lang="en-US" sz="2400" dirty="0">
              <a:effectLst/>
              <a:latin typeface="Bell MT" panose="02020503060305020303" pitchFamily="18" charset="0"/>
            </a:endParaRPr>
          </a:p>
          <a:p>
            <a:pPr>
              <a:buFont typeface="Wingdings" panose="05000000000000000000" pitchFamily="2" charset="2"/>
              <a:buChar char="Ø"/>
            </a:pPr>
            <a:r>
              <a:rPr lang="en-US" sz="2400" dirty="0">
                <a:effectLst/>
                <a:latin typeface="Bell MT" panose="02020503060305020303" pitchFamily="18" charset="0"/>
              </a:rPr>
              <a:t>Allows people to </a:t>
            </a:r>
            <a:r>
              <a:rPr lang="en-US" sz="2400" dirty="0" smtClean="0">
                <a:effectLst/>
                <a:latin typeface="Bell MT" panose="02020503060305020303" pitchFamily="18" charset="0"/>
              </a:rPr>
              <a:t>more quickly </a:t>
            </a:r>
            <a:r>
              <a:rPr lang="en-US" sz="2400" dirty="0">
                <a:effectLst/>
                <a:latin typeface="Bell MT" panose="02020503060305020303" pitchFamily="18" charset="0"/>
              </a:rPr>
              <a:t>recover from loss</a:t>
            </a:r>
            <a:endParaRPr lang="en-US" sz="2400" dirty="0">
              <a:latin typeface="Bell MT" panose="02020503060305020303" pitchFamily="18" charset="0"/>
            </a:endParaRPr>
          </a:p>
        </p:txBody>
      </p:sp>
      <p:sp>
        <p:nvSpPr>
          <p:cNvPr id="4" name="Content Placeholder 3"/>
          <p:cNvSpPr>
            <a:spLocks noGrp="1"/>
          </p:cNvSpPr>
          <p:nvPr>
            <p:ph sz="half" idx="2"/>
          </p:nvPr>
        </p:nvSpPr>
        <p:spPr>
          <a:xfrm>
            <a:off x="4949503" y="369092"/>
            <a:ext cx="3798499" cy="5197540"/>
          </a:xfrm>
        </p:spPr>
        <p:txBody>
          <a:bodyPr>
            <a:normAutofit/>
          </a:bodyPr>
          <a:lstStyle/>
          <a:p>
            <a:pPr marL="36900" indent="0" algn="ctr">
              <a:buNone/>
            </a:pPr>
            <a:r>
              <a:rPr lang="en-US" sz="4000" dirty="0">
                <a:effectLst>
                  <a:outerShdw blurRad="38100" dist="38100" dir="2700000" algn="tl">
                    <a:srgbClr val="000000">
                      <a:alpha val="43137"/>
                    </a:srgbClr>
                  </a:outerShdw>
                </a:effectLst>
                <a:latin typeface="Goudy Old Style" panose="02020502050305020303" pitchFamily="18" charset="0"/>
              </a:rPr>
              <a:t>Social Impact</a:t>
            </a:r>
          </a:p>
          <a:p>
            <a:pPr>
              <a:buFont typeface="Wingdings" panose="05000000000000000000" pitchFamily="2" charset="2"/>
              <a:buChar char="Ø"/>
            </a:pPr>
            <a:r>
              <a:rPr lang="en-US" sz="2400" dirty="0">
                <a:solidFill>
                  <a:schemeClr val="tx1"/>
                </a:solidFill>
                <a:latin typeface="Bell MT" panose="02020503060305020303" pitchFamily="18" charset="0"/>
              </a:rPr>
              <a:t>Helping to cope with loss</a:t>
            </a:r>
          </a:p>
          <a:p>
            <a:pPr marL="0" indent="0">
              <a:buNone/>
            </a:pPr>
            <a:endParaRPr lang="en-US" sz="2400" dirty="0">
              <a:solidFill>
                <a:schemeClr val="tx1"/>
              </a:solidFill>
              <a:latin typeface="Bell MT" panose="02020503060305020303" pitchFamily="18" charset="0"/>
            </a:endParaRPr>
          </a:p>
          <a:p>
            <a:pPr>
              <a:buFont typeface="Wingdings" panose="05000000000000000000" pitchFamily="2" charset="2"/>
              <a:buChar char="Ø"/>
            </a:pPr>
            <a:r>
              <a:rPr lang="en-US" sz="2400" dirty="0">
                <a:solidFill>
                  <a:schemeClr val="tx1"/>
                </a:solidFill>
                <a:latin typeface="Bell MT" panose="02020503060305020303" pitchFamily="18" charset="0"/>
              </a:rPr>
              <a:t>Honoring the beauty of the animal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cxnSp>
        <p:nvCxnSpPr>
          <p:cNvPr id="11" name="Straight Connector 10"/>
          <p:cNvCxnSpPr/>
          <p:nvPr/>
        </p:nvCxnSpPr>
        <p:spPr>
          <a:xfrm>
            <a:off x="4572000" y="449326"/>
            <a:ext cx="0" cy="5105400"/>
          </a:xfrm>
          <a:prstGeom prst="line">
            <a:avLst/>
          </a:prstGeom>
        </p:spPr>
        <p:style>
          <a:lnRef idx="1">
            <a:schemeClr val="dk1"/>
          </a:lnRef>
          <a:fillRef idx="0">
            <a:schemeClr val="dk1"/>
          </a:fillRef>
          <a:effectRef idx="0">
            <a:schemeClr val="dk1"/>
          </a:effectRef>
          <a:fontRef idx="minor">
            <a:schemeClr val="tx1"/>
          </a:fontRef>
        </p:style>
      </p:cxnSp>
      <p:sp>
        <p:nvSpPr>
          <p:cNvPr id="7" name="Wave 6"/>
          <p:cNvSpPr/>
          <p:nvPr/>
        </p:nvSpPr>
        <p:spPr>
          <a:xfrm>
            <a:off x="462125" y="4364684"/>
            <a:ext cx="3730285" cy="869731"/>
          </a:xfrm>
          <a:prstGeom prst="wave">
            <a:avLst>
              <a:gd name="adj1" fmla="val 0"/>
              <a:gd name="adj2" fmla="val -3435"/>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31% of my target market said it takes them over 6 months to </a:t>
            </a: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grieve</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Another 31% said it takes 2-5 </a:t>
            </a: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months</a:t>
            </a:r>
            <a:endParaRPr kumimoji="0" lang="en-US" sz="1400" b="0" i="0" u="none" strike="noStrike" kern="1200" cap="none" spc="0" normalizeH="0" baseline="0" noProof="0" dirty="0">
              <a:ln>
                <a:noFill/>
              </a:ln>
              <a:solidFill>
                <a:prstClr val="white"/>
              </a:solidFill>
              <a:effectLst/>
              <a:uLnTx/>
              <a:uFillTx/>
              <a:latin typeface="Bell MT" panose="02020503060305020303"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3551462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322921"/>
            <a:ext cx="33528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Business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83107397"/>
              </p:ext>
            </p:extLst>
          </p:nvPr>
        </p:nvGraphicFramePr>
        <p:xfrm>
          <a:off x="5198677" y="1069126"/>
          <a:ext cx="3730286" cy="4785360"/>
        </p:xfrm>
        <a:graphic>
          <a:graphicData uri="http://schemas.openxmlformats.org/drawingml/2006/table">
            <a:tbl>
              <a:tblPr firstRow="1" bandRow="1">
                <a:tableStyleId>{073A0DAA-6AF3-43AB-8588-CEC1D06C72B9}</a:tableStyleId>
              </a:tblPr>
              <a:tblGrid>
                <a:gridCol w="1865143">
                  <a:extLst>
                    <a:ext uri="{9D8B030D-6E8A-4147-A177-3AD203B41FA5}">
                      <a16:colId xmlns:a16="http://schemas.microsoft.com/office/drawing/2014/main" val="20000"/>
                    </a:ext>
                  </a:extLst>
                </a:gridCol>
                <a:gridCol w="1865143">
                  <a:extLst>
                    <a:ext uri="{9D8B030D-6E8A-4147-A177-3AD203B41FA5}">
                      <a16:colId xmlns:a16="http://schemas.microsoft.com/office/drawing/2014/main" val="20001"/>
                    </a:ext>
                  </a:extLst>
                </a:gridCol>
              </a:tblGrid>
              <a:tr h="29264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Bell MT" panose="02020503060305020303" pitchFamily="18" charset="0"/>
                        </a:rPr>
                        <a:t>Description</a:t>
                      </a:r>
                      <a:r>
                        <a:rPr lang="en-US" sz="1400" b="1" baseline="0" dirty="0">
                          <a:latin typeface="Bell MT" panose="02020503060305020303" pitchFamily="18" charset="0"/>
                        </a:rPr>
                        <a:t> of Expenses</a:t>
                      </a:r>
                      <a:endParaRPr lang="en-US" sz="1400" b="1" dirty="0">
                        <a:latin typeface="Bell MT" panose="020205030603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1600" b="1" dirty="0"/>
                    </a:p>
                  </a:txBody>
                  <a:tcPr/>
                </a:tc>
                <a:extLst>
                  <a:ext uri="{0D108BD9-81ED-4DB2-BD59-A6C34878D82A}">
                    <a16:rowId xmlns:a16="http://schemas.microsoft.com/office/drawing/2014/main" val="10000"/>
                  </a:ext>
                </a:extLst>
              </a:tr>
              <a:tr h="479871">
                <a:tc>
                  <a:txBody>
                    <a:bodyPr/>
                    <a:lstStyle/>
                    <a:p>
                      <a:pPr algn="ctr"/>
                      <a:r>
                        <a:rPr lang="en-US" sz="1400" b="1" dirty="0">
                          <a:latin typeface="Times New Roman" panose="02020603050405020304" pitchFamily="18" charset="0"/>
                          <a:cs typeface="Times New Roman" panose="02020603050405020304" pitchFamily="18" charset="0"/>
                        </a:rPr>
                        <a:t>Variable Material Expenses</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Total:</a:t>
                      </a:r>
                      <a:r>
                        <a:rPr lang="en-US" sz="1400" b="1" baseline="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Arial" charset="0"/>
                          <a:cs typeface="Times New Roman" panose="02020603050405020304" pitchFamily="18" charset="0"/>
                        </a:rPr>
                        <a:t>376.29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822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Poly Foam</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dirty="0">
                          <a:latin typeface="Times New Roman" panose="02020603050405020304" pitchFamily="18" charset="0"/>
                          <a:cs typeface="Times New Roman" panose="02020603050405020304" pitchFamily="18" charset="0"/>
                        </a:rPr>
                        <a:t>$186.90</a:t>
                      </a: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822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Taxidermy Eyes</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$13.10</a:t>
                      </a: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822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Wood Base</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cs typeface="Times New Roman" panose="02020603050405020304" pitchFamily="18" charset="0"/>
                        </a:rPr>
                        <a:t>$164.75</a:t>
                      </a: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822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Ear Forms</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Times New Roman" panose="02020603050405020304" pitchFamily="18" charset="0"/>
                          <a:ea typeface="+mn-ea"/>
                          <a:cs typeface="Times New Roman" panose="02020603050405020304" pitchFamily="18" charset="0"/>
                        </a:rPr>
                        <a:t>$9.25</a:t>
                      </a: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822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Clay</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2293361"/>
                  </a:ext>
                </a:extLst>
              </a:tr>
              <a:tr h="282277">
                <a:tc>
                  <a:txBody>
                    <a:bodyPr/>
                    <a:lstStyle/>
                    <a:p>
                      <a:pPr algn="ctr"/>
                      <a:r>
                        <a:rPr lang="en-US" sz="1400" b="0" dirty="0">
                          <a:latin typeface="Times New Roman" panose="02020603050405020304" pitchFamily="18" charset="0"/>
                          <a:cs typeface="Times New Roman" panose="02020603050405020304" pitchFamily="18" charset="0"/>
                        </a:rPr>
                        <a:t>E6000</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Times New Roman" panose="02020603050405020304" pitchFamily="18" charset="0"/>
                          <a:cs typeface="Times New Roman" panose="02020603050405020304" pitchFamily="18" charset="0"/>
                        </a:rPr>
                        <a:t>$0.71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1514">
                <a:tc gridSpan="2">
                  <a:txBody>
                    <a:bodyPr/>
                    <a:lstStyle/>
                    <a:p>
                      <a:pPr algn="ctr"/>
                      <a:endParaRPr lang="en-US"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4115402"/>
                  </a:ext>
                </a:extLst>
              </a:tr>
              <a:tr h="282277">
                <a:tc>
                  <a:txBody>
                    <a:bodyPr/>
                    <a:lstStyle/>
                    <a:p>
                      <a:pPr algn="ctr"/>
                      <a:r>
                        <a:rPr lang="en-US" sz="1400" b="1" dirty="0">
                          <a:latin typeface="Times New Roman" panose="02020603050405020304" pitchFamily="18" charset="0"/>
                          <a:cs typeface="Times New Roman" panose="02020603050405020304" pitchFamily="18" charset="0"/>
                        </a:rPr>
                        <a:t>Fixed Expenses</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Times New Roman" panose="02020603050405020304" pitchFamily="18" charset="0"/>
                          <a:cs typeface="Times New Roman" panose="02020603050405020304" pitchFamily="18" charset="0"/>
                        </a:rPr>
                        <a:t>Total:  </a:t>
                      </a:r>
                      <a:r>
                        <a:rPr lang="en-US" sz="1400" b="1" dirty="0" smtClean="0">
                          <a:latin typeface="Times New Roman" panose="02020603050405020304" pitchFamily="18" charset="0"/>
                          <a:cs typeface="Times New Roman" panose="02020603050405020304" pitchFamily="18" charset="0"/>
                        </a:rPr>
                        <a:t>$780.00</a:t>
                      </a:r>
                      <a:endParaRPr lang="en-US" sz="1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82277">
                <a:tc>
                  <a:txBody>
                    <a:bodyPr/>
                    <a:lstStyle/>
                    <a:p>
                      <a:pPr algn="ctr"/>
                      <a:r>
                        <a:rPr lang="en-US" sz="1400" b="0" dirty="0">
                          <a:latin typeface="Times New Roman" panose="02020603050405020304" pitchFamily="18" charset="0"/>
                          <a:cs typeface="Times New Roman" panose="02020603050405020304" pitchFamily="18" charset="0"/>
                        </a:rPr>
                        <a:t>Rent/Utilities</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Times New Roman" panose="02020603050405020304" pitchFamily="18" charset="0"/>
                          <a:cs typeface="Times New Roman" panose="02020603050405020304" pitchFamily="18" charset="0"/>
                        </a:rPr>
                        <a:t>$25.00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82277">
                <a:tc>
                  <a:txBody>
                    <a:bodyPr/>
                    <a:lstStyle/>
                    <a:p>
                      <a:pPr algn="ctr"/>
                      <a:r>
                        <a:rPr lang="en-US" sz="1400" b="0" dirty="0">
                          <a:latin typeface="Times New Roman" panose="02020603050405020304" pitchFamily="18" charset="0"/>
                          <a:cs typeface="Times New Roman" panose="02020603050405020304" pitchFamily="18" charset="0"/>
                        </a:rPr>
                        <a:t>Advertising</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Times New Roman" panose="02020603050405020304" pitchFamily="18" charset="0"/>
                          <a:cs typeface="Times New Roman" panose="02020603050405020304" pitchFamily="18" charset="0"/>
                        </a:rPr>
                        <a:t>$20.00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82277">
                <a:tc>
                  <a:txBody>
                    <a:bodyPr/>
                    <a:lstStyle/>
                    <a:p>
                      <a:pPr algn="ctr"/>
                      <a:r>
                        <a:rPr lang="en-US" sz="1400" b="0" dirty="0">
                          <a:latin typeface="Times New Roman" panose="02020603050405020304" pitchFamily="18" charset="0"/>
                          <a:cs typeface="Times New Roman" panose="02020603050405020304" pitchFamily="18" charset="0"/>
                        </a:rPr>
                        <a:t>Insurance</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Times New Roman" panose="02020603050405020304" pitchFamily="18" charset="0"/>
                          <a:cs typeface="Times New Roman" panose="02020603050405020304" pitchFamily="18" charset="0"/>
                        </a:rPr>
                        <a:t>$125.00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82277">
                <a:tc>
                  <a:txBody>
                    <a:bodyPr/>
                    <a:lstStyle/>
                    <a:p>
                      <a:pPr algn="ctr"/>
                      <a:r>
                        <a:rPr lang="en-US" sz="1400" b="0" dirty="0">
                          <a:latin typeface="Times New Roman" panose="02020603050405020304" pitchFamily="18" charset="0"/>
                          <a:cs typeface="Times New Roman" panose="02020603050405020304" pitchFamily="18" charset="0"/>
                        </a:rPr>
                        <a:t>Depreciation</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Times New Roman" panose="02020603050405020304" pitchFamily="18" charset="0"/>
                          <a:cs typeface="Times New Roman" panose="02020603050405020304" pitchFamily="18" charset="0"/>
                        </a:rPr>
                        <a:t>$70.00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82277">
                <a:tc>
                  <a:txBody>
                    <a:bodyPr/>
                    <a:lstStyle/>
                    <a:p>
                      <a:pPr algn="ctr"/>
                      <a:r>
                        <a:rPr lang="en-US" sz="1400" b="0" dirty="0">
                          <a:latin typeface="Times New Roman" panose="02020603050405020304" pitchFamily="18" charset="0"/>
                          <a:cs typeface="Times New Roman" panose="02020603050405020304" pitchFamily="18" charset="0"/>
                        </a:rPr>
                        <a:t>Salary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Times New Roman" panose="02020603050405020304" pitchFamily="18" charset="0"/>
                          <a:cs typeface="Times New Roman" panose="02020603050405020304" pitchFamily="18" charset="0"/>
                        </a:rPr>
                        <a:t>$540.00</a:t>
                      </a:r>
                      <a:endParaRPr lang="en-US" sz="1400" b="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624724090"/>
              </p:ext>
            </p:extLst>
          </p:nvPr>
        </p:nvGraphicFramePr>
        <p:xfrm>
          <a:off x="304800" y="2465070"/>
          <a:ext cx="4572000" cy="2172944"/>
        </p:xfrm>
        <a:graphic>
          <a:graphicData uri="http://schemas.openxmlformats.org/drawingml/2006/table">
            <a:tbl>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74320">
                <a:tc gridSpan="3">
                  <a:txBody>
                    <a:bodyPr/>
                    <a:lstStyle/>
                    <a:p>
                      <a:pPr marL="0" marR="0" algn="ctr">
                        <a:spcBef>
                          <a:spcPts val="0"/>
                        </a:spcBef>
                        <a:spcAft>
                          <a:spcPts val="0"/>
                        </a:spcAft>
                      </a:pPr>
                      <a:r>
                        <a:rPr lang="en-US" sz="1400" b="1" dirty="0">
                          <a:solidFill>
                            <a:schemeClr val="bg1"/>
                          </a:solidFill>
                          <a:latin typeface="Bell MT" panose="02020503060305020303" pitchFamily="18" charset="0"/>
                          <a:ea typeface="Arial" charset="0"/>
                          <a:cs typeface="Arial" charset="0"/>
                        </a:rPr>
                        <a:t>Economics</a:t>
                      </a:r>
                      <a:r>
                        <a:rPr lang="en-US" sz="1400" b="1" baseline="0" dirty="0">
                          <a:solidFill>
                            <a:schemeClr val="bg1"/>
                          </a:solidFill>
                          <a:latin typeface="Bell MT" panose="02020503060305020303" pitchFamily="18" charset="0"/>
                          <a:ea typeface="Arial" charset="0"/>
                          <a:cs typeface="Arial" charset="0"/>
                        </a:rPr>
                        <a:t> of One Unit</a:t>
                      </a:r>
                      <a:endParaRPr lang="en-US" sz="1400" b="1" dirty="0">
                        <a:solidFill>
                          <a:schemeClr val="bg1"/>
                        </a:solidFill>
                        <a:latin typeface="Bell MT" panose="02020503060305020303" pitchFamily="18" charset="0"/>
                        <a:ea typeface="Arial" charset="0"/>
                        <a:cs typeface="Arial" charset="0"/>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81318">
                <a:tc>
                  <a:txBody>
                    <a:bodyPr/>
                    <a:lstStyle/>
                    <a:p>
                      <a:pPr marL="0" marR="0">
                        <a:spcBef>
                          <a:spcPts val="0"/>
                        </a:spcBef>
                        <a:spcAft>
                          <a:spcPts val="0"/>
                        </a:spcAft>
                      </a:pPr>
                      <a:r>
                        <a:rPr lang="en-US" sz="1400" b="1" dirty="0">
                          <a:latin typeface="Bell MT" panose="02020503060305020303" pitchFamily="18" charset="0"/>
                          <a:ea typeface="Arial" charset="0"/>
                          <a:cs typeface="Arial" charset="0"/>
                        </a:rPr>
                        <a:t>Selling Price</a:t>
                      </a:r>
                      <a:endParaRPr lang="en-US" sz="1400" dirty="0">
                        <a:latin typeface="Bell MT" panose="02020503060305020303" pitchFamily="18"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Bell MT" panose="02020503060305020303" pitchFamily="18"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1" dirty="0">
                          <a:latin typeface="Times New Roman" panose="02020603050405020304" pitchFamily="18" charset="0"/>
                          <a:ea typeface="Arial" charset="0"/>
                          <a:cs typeface="Times New Roman" panose="02020603050405020304" pitchFamily="18" charset="0"/>
                        </a:rPr>
                        <a:t>$</a:t>
                      </a:r>
                      <a:r>
                        <a:rPr lang="en-US" sz="1400" b="1" dirty="0" smtClean="0">
                          <a:latin typeface="Times New Roman" panose="02020603050405020304" pitchFamily="18" charset="0"/>
                          <a:ea typeface="Arial" charset="0"/>
                          <a:cs typeface="Times New Roman" panose="02020603050405020304" pitchFamily="18" charset="0"/>
                        </a:rPr>
                        <a:t>900.00</a:t>
                      </a:r>
                    </a:p>
                    <a:p>
                      <a:pPr algn="r"/>
                      <a:r>
                        <a:rPr lang="en-US" sz="1400" b="1" dirty="0" smtClean="0">
                          <a:latin typeface="Times New Roman" panose="02020603050405020304" pitchFamily="18" charset="0"/>
                          <a:ea typeface="Arial" charset="0"/>
                          <a:cs typeface="Times New Roman" panose="02020603050405020304" pitchFamily="18" charset="0"/>
                        </a:rPr>
                        <a:t>+</a:t>
                      </a:r>
                      <a:r>
                        <a:rPr lang="en-US" sz="1400" b="1" baseline="0" dirty="0" smtClean="0">
                          <a:latin typeface="Times New Roman" panose="02020603050405020304" pitchFamily="18" charset="0"/>
                          <a:ea typeface="Arial" charset="0"/>
                          <a:cs typeface="Times New Roman" panose="02020603050405020304" pitchFamily="18" charset="0"/>
                        </a:rPr>
                        <a:t> SH</a:t>
                      </a:r>
                      <a:endParaRPr lang="en-US" sz="1400" b="1" dirty="0">
                        <a:latin typeface="Times New Roman" panose="02020603050405020304" pitchFamily="18" charset="0"/>
                        <a:ea typeface="Arial" charset="0"/>
                        <a:cs typeface="Times New Roman" panose="02020603050405020304" pitchFamily="18"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1612">
                <a:tc>
                  <a:txBody>
                    <a:bodyPr/>
                    <a:lstStyle/>
                    <a:p>
                      <a:pPr marL="0" marR="0">
                        <a:spcBef>
                          <a:spcPts val="0"/>
                        </a:spcBef>
                        <a:spcAft>
                          <a:spcPts val="0"/>
                        </a:spcAft>
                      </a:pPr>
                      <a:r>
                        <a:rPr lang="en-US" sz="1400" dirty="0">
                          <a:latin typeface="Bell MT" panose="02020503060305020303" pitchFamily="18" charset="0"/>
                          <a:ea typeface="Arial" charset="0"/>
                          <a:cs typeface="Arial" charset="0"/>
                        </a:rPr>
                        <a:t>      Cost of var.</a:t>
                      </a:r>
                      <a:r>
                        <a:rPr lang="en-US" sz="1400" baseline="0" dirty="0">
                          <a:latin typeface="Bell MT" panose="02020503060305020303" pitchFamily="18" charset="0"/>
                          <a:ea typeface="Arial" charset="0"/>
                          <a:cs typeface="Arial" charset="0"/>
                        </a:rPr>
                        <a:t> </a:t>
                      </a:r>
                      <a:r>
                        <a:rPr lang="en-US" sz="1400" dirty="0">
                          <a:latin typeface="Bell MT" panose="02020503060305020303" pitchFamily="18" charset="0"/>
                          <a:ea typeface="Arial" charset="0"/>
                          <a:cs typeface="Arial" charset="0"/>
                        </a:rPr>
                        <a:t>materials</a:t>
                      </a:r>
                      <a:r>
                        <a:rPr lang="en-US" sz="1400" baseline="0" dirty="0">
                          <a:latin typeface="Bell MT" panose="02020503060305020303" pitchFamily="18" charset="0"/>
                          <a:ea typeface="Arial" charset="0"/>
                          <a:cs typeface="Arial" charset="0"/>
                        </a:rPr>
                        <a:t> exp.</a:t>
                      </a:r>
                      <a:endParaRPr lang="en-US" sz="1400" dirty="0">
                        <a:latin typeface="Bell MT" panose="02020503060305020303" pitchFamily="18"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$376.29</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400" dirty="0">
                        <a:latin typeface="Times New Roman" panose="02020603050405020304" pitchFamily="18" charset="0"/>
                        <a:ea typeface="Arial" charset="0"/>
                        <a:cs typeface="Times New Roman" panose="02020603050405020304" pitchFamily="18"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1318">
                <a:tc>
                  <a:txBody>
                    <a:bodyPr/>
                    <a:lstStyle/>
                    <a:p>
                      <a:pPr marL="0" marR="0">
                        <a:spcBef>
                          <a:spcPts val="0"/>
                        </a:spcBef>
                        <a:spcAft>
                          <a:spcPts val="0"/>
                        </a:spcAft>
                      </a:pPr>
                      <a:r>
                        <a:rPr lang="en-US" sz="1400" dirty="0">
                          <a:latin typeface="Bell MT" panose="02020503060305020303" pitchFamily="18" charset="0"/>
                          <a:ea typeface="Arial" charset="0"/>
                          <a:cs typeface="Arial" charset="0"/>
                        </a:rPr>
                        <a:t>      Cost</a:t>
                      </a:r>
                      <a:r>
                        <a:rPr lang="en-US" sz="1400" baseline="0" dirty="0">
                          <a:latin typeface="Bell MT" panose="02020503060305020303" pitchFamily="18" charset="0"/>
                          <a:ea typeface="Arial" charset="0"/>
                          <a:cs typeface="Arial" charset="0"/>
                        </a:rPr>
                        <a:t> of l</a:t>
                      </a:r>
                      <a:r>
                        <a:rPr lang="en-US" sz="1400" dirty="0">
                          <a:latin typeface="Bell MT" panose="02020503060305020303" pitchFamily="18" charset="0"/>
                          <a:ea typeface="Arial" charset="0"/>
                          <a:cs typeface="Arial" charset="0"/>
                        </a:rPr>
                        <a:t>abor </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$70.70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latin typeface="Times New Roman" panose="02020603050405020304" pitchFamily="18" charset="0"/>
                        <a:ea typeface="Arial" charset="0"/>
                        <a:cs typeface="Times New Roman" panose="02020603050405020304" pitchFamily="18"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4908">
                <a:tc>
                  <a:txBody>
                    <a:bodyPr/>
                    <a:lstStyle/>
                    <a:p>
                      <a:pPr marL="0" marR="0">
                        <a:spcBef>
                          <a:spcPts val="0"/>
                        </a:spcBef>
                        <a:spcAft>
                          <a:spcPts val="0"/>
                        </a:spcAft>
                      </a:pPr>
                      <a:r>
                        <a:rPr lang="en-US" sz="1400" dirty="0">
                          <a:latin typeface="Bell MT" panose="02020503060305020303" pitchFamily="18" charset="0"/>
                          <a:ea typeface="Arial" charset="0"/>
                          <a:cs typeface="Arial" charset="0"/>
                        </a:rPr>
                        <a:t>      Other</a:t>
                      </a:r>
                      <a:r>
                        <a:rPr lang="en-US" sz="1400" baseline="0" dirty="0">
                          <a:latin typeface="Bell MT" panose="02020503060305020303" pitchFamily="18" charset="0"/>
                          <a:ea typeface="Arial" charset="0"/>
                          <a:cs typeface="Arial" charset="0"/>
                        </a:rPr>
                        <a:t> variable costs</a:t>
                      </a:r>
                      <a:endParaRPr lang="en-US" sz="1400" dirty="0">
                        <a:latin typeface="Bell MT" panose="02020503060305020303" pitchFamily="18"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400" dirty="0">
                          <a:latin typeface="Times New Roman" panose="02020603050405020304" pitchFamily="18" charset="0"/>
                          <a:ea typeface="Arial" charset="0"/>
                          <a:cs typeface="Times New Roman" panose="02020603050405020304" pitchFamily="18" charset="0"/>
                        </a:rPr>
                        <a:t>$</a:t>
                      </a:r>
                      <a:r>
                        <a:rPr lang="en-US" sz="1400" dirty="0" smtClean="0">
                          <a:latin typeface="Times New Roman" panose="02020603050405020304" pitchFamily="18" charset="0"/>
                          <a:ea typeface="Arial" charset="0"/>
                          <a:cs typeface="Times New Roman" panose="02020603050405020304" pitchFamily="18" charset="0"/>
                        </a:rPr>
                        <a:t>0.00</a:t>
                      </a:r>
                      <a:endParaRPr lang="en-US" sz="1400" dirty="0">
                        <a:latin typeface="Times New Roman" panose="02020603050405020304" pitchFamily="18" charset="0"/>
                        <a:ea typeface="Arial" charset="0"/>
                        <a:cs typeface="Times New Roman" panose="02020603050405020304" pitchFamily="18"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400" b="1" dirty="0">
                        <a:latin typeface="Times New Roman" panose="02020603050405020304" pitchFamily="18" charset="0"/>
                        <a:ea typeface="Arial" charset="0"/>
                        <a:cs typeface="Times New Roman" panose="02020603050405020304" pitchFamily="18"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1318">
                <a:tc>
                  <a:txBody>
                    <a:bodyPr/>
                    <a:lstStyle/>
                    <a:p>
                      <a:pPr marL="0" marR="0">
                        <a:spcBef>
                          <a:spcPts val="0"/>
                        </a:spcBef>
                        <a:spcAft>
                          <a:spcPts val="0"/>
                        </a:spcAft>
                      </a:pPr>
                      <a:r>
                        <a:rPr lang="en-US" sz="1400" b="1" dirty="0">
                          <a:latin typeface="Bell MT" panose="02020503060305020303" pitchFamily="18" charset="0"/>
                          <a:ea typeface="Arial" charset="0"/>
                          <a:cs typeface="Arial" charset="0"/>
                        </a:rPr>
                        <a:t>Total</a:t>
                      </a:r>
                      <a:r>
                        <a:rPr lang="en-US" sz="1400" b="1" baseline="0" dirty="0">
                          <a:latin typeface="Bell MT" panose="02020503060305020303" pitchFamily="18" charset="0"/>
                          <a:ea typeface="Arial" charset="0"/>
                          <a:cs typeface="Arial" charset="0"/>
                        </a:rPr>
                        <a:t> COGS/ COSS</a:t>
                      </a:r>
                      <a:endParaRPr lang="en-US" sz="1400" b="1" dirty="0">
                        <a:latin typeface="Bell MT" panose="02020503060305020303" pitchFamily="18"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Bell MT" panose="02020503060305020303" pitchFamily="18"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ea typeface="Arial" charset="0"/>
                          <a:cs typeface="Times New Roman" panose="02020603050405020304" pitchFamily="18" charset="0"/>
                        </a:rPr>
                        <a:t>$446.99</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1318">
                <a:tc>
                  <a:txBody>
                    <a:bodyPr/>
                    <a:lstStyle/>
                    <a:p>
                      <a:pPr marL="0" marR="0">
                        <a:spcBef>
                          <a:spcPts val="0"/>
                        </a:spcBef>
                        <a:spcAft>
                          <a:spcPts val="0"/>
                        </a:spcAft>
                      </a:pPr>
                      <a:r>
                        <a:rPr lang="en-US" sz="1400" b="1" dirty="0">
                          <a:latin typeface="Bell MT" panose="02020503060305020303" pitchFamily="18" charset="0"/>
                          <a:ea typeface="Arial" charset="0"/>
                          <a:cs typeface="Arial" charset="0"/>
                        </a:rPr>
                        <a:t>Contribution Margin</a:t>
                      </a:r>
                      <a:endParaRPr lang="en-US" sz="1400" dirty="0">
                        <a:latin typeface="Bell MT" panose="02020503060305020303" pitchFamily="18"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Bell MT" panose="02020503060305020303" pitchFamily="18"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ea typeface="Arial" charset="0"/>
                          <a:cs typeface="Times New Roman" panose="02020603050405020304" pitchFamily="18" charset="0"/>
                        </a:rPr>
                        <a:t>$453.01</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66846261"/>
              </p:ext>
            </p:extLst>
          </p:nvPr>
        </p:nvGraphicFramePr>
        <p:xfrm>
          <a:off x="304800" y="1439438"/>
          <a:ext cx="4572000" cy="609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01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Bell MT" panose="02020503060305020303" pitchFamily="18" charset="0"/>
                        </a:rPr>
                        <a:t>Definition</a:t>
                      </a:r>
                      <a:r>
                        <a:rPr lang="en-US" sz="1400" b="1" baseline="0" dirty="0">
                          <a:solidFill>
                            <a:schemeClr val="bg1"/>
                          </a:solidFill>
                          <a:latin typeface="Bell MT" panose="02020503060305020303" pitchFamily="18" charset="0"/>
                        </a:rPr>
                        <a:t> of One Unit</a:t>
                      </a:r>
                      <a:endParaRPr lang="en-US" sz="1400" b="1" dirty="0">
                        <a:solidFill>
                          <a:schemeClr val="bg1"/>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Bell MT" panose="02020503060305020303" pitchFamily="18" charset="0"/>
                        </a:rPr>
                        <a:t>One</a:t>
                      </a:r>
                      <a:r>
                        <a:rPr lang="en-US" sz="1400" b="0" baseline="0" dirty="0">
                          <a:solidFill>
                            <a:schemeClr val="tx1"/>
                          </a:solidFill>
                          <a:latin typeface="Bell MT" panose="02020503060305020303" pitchFamily="18" charset="0"/>
                        </a:rPr>
                        <a:t> Medium-Sized Traditionally Mounted Dog</a:t>
                      </a:r>
                      <a:endParaRPr lang="en-US" sz="1400" b="0" dirty="0">
                        <a:solidFill>
                          <a:schemeClr val="tx1"/>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89628539"/>
              </p:ext>
            </p:extLst>
          </p:nvPr>
        </p:nvGraphicFramePr>
        <p:xfrm>
          <a:off x="304800" y="4828032"/>
          <a:ext cx="4571999" cy="810768"/>
        </p:xfrm>
        <a:graphic>
          <a:graphicData uri="http://schemas.openxmlformats.org/drawingml/2006/table">
            <a:tbl>
              <a:tblPr/>
              <a:tblGrid>
                <a:gridCol w="1518936">
                  <a:extLst>
                    <a:ext uri="{9D8B030D-6E8A-4147-A177-3AD203B41FA5}">
                      <a16:colId xmlns:a16="http://schemas.microsoft.com/office/drawing/2014/main" val="20000"/>
                    </a:ext>
                  </a:extLst>
                </a:gridCol>
                <a:gridCol w="358849">
                  <a:extLst>
                    <a:ext uri="{9D8B030D-6E8A-4147-A177-3AD203B41FA5}">
                      <a16:colId xmlns:a16="http://schemas.microsoft.com/office/drawing/2014/main" val="20001"/>
                    </a:ext>
                  </a:extLst>
                </a:gridCol>
                <a:gridCol w="898071">
                  <a:extLst>
                    <a:ext uri="{9D8B030D-6E8A-4147-A177-3AD203B41FA5}">
                      <a16:colId xmlns:a16="http://schemas.microsoft.com/office/drawing/2014/main" val="20002"/>
                    </a:ext>
                  </a:extLst>
                </a:gridCol>
                <a:gridCol w="408214">
                  <a:extLst>
                    <a:ext uri="{9D8B030D-6E8A-4147-A177-3AD203B41FA5}">
                      <a16:colId xmlns:a16="http://schemas.microsoft.com/office/drawing/2014/main" val="20003"/>
                    </a:ext>
                  </a:extLst>
                </a:gridCol>
                <a:gridCol w="1387929">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a:solidFill>
                            <a:schemeClr val="bg1"/>
                          </a:solidFill>
                          <a:latin typeface="Arial" charset="0"/>
                          <a:ea typeface="Arial" charset="0"/>
                        </a:rPr>
                        <a:t>Monthly</a:t>
                      </a:r>
                      <a:r>
                        <a:rPr lang="en-US" sz="1400" b="1" baseline="0" dirty="0">
                          <a:solidFill>
                            <a:schemeClr val="bg1"/>
                          </a:solidFill>
                          <a:latin typeface="Arial" charset="0"/>
                          <a:ea typeface="Arial" charset="0"/>
                        </a:rPr>
                        <a:t> Break Even Units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dirty="0" smtClean="0">
                          <a:latin typeface="Times New Roman" panose="02020603050405020304" pitchFamily="18" charset="0"/>
                          <a:ea typeface="Arial" charset="0"/>
                          <a:cs typeface="Times New Roman" panose="02020603050405020304" pitchFamily="18" charset="0"/>
                        </a:rPr>
                        <a:t>$780.00</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Times New Roman" panose="02020603050405020304" pitchFamily="18" charset="0"/>
                          <a:ea typeface="Arial" charset="0"/>
                          <a:cs typeface="Times New Roman" panose="02020603050405020304" pitchFamily="18" charset="0"/>
                        </a:rPr>
                        <a:t>1.72</a:t>
                      </a:r>
                      <a:endParaRPr lang="en-US" sz="14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a:latin typeface="Times New Roman" panose="02020603050405020304" pitchFamily="18" charset="0"/>
                          <a:ea typeface="Arial" charset="0"/>
                          <a:cs typeface="Times New Roman" panose="02020603050405020304" pitchFamily="18" charset="0"/>
                        </a:rPr>
                        <a:t>2 Mounted Animals</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400" dirty="0">
                          <a:latin typeface="Times New Roman" panose="02020603050405020304" pitchFamily="18" charset="0"/>
                          <a:ea typeface="Arial" charset="0"/>
                          <a:cs typeface="Times New Roman" panose="02020603050405020304" pitchFamily="18" charset="0"/>
                        </a:rPr>
                        <a:t>$453.01</a:t>
                      </a:r>
                      <a:endParaRPr lang="en-US" sz="1600" dirty="0">
                        <a:latin typeface="Times New Roman" panose="02020603050405020304" pitchFamily="18" charset="0"/>
                        <a:ea typeface="Arial"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5" name="Wave 4"/>
          <p:cNvSpPr/>
          <p:nvPr/>
        </p:nvSpPr>
        <p:spPr>
          <a:xfrm>
            <a:off x="5218342" y="205766"/>
            <a:ext cx="3730286" cy="637017"/>
          </a:xfrm>
          <a:prstGeom prst="wave">
            <a:avLst>
              <a:gd name="adj1" fmla="val 0"/>
              <a:gd name="adj2" fmla="val -3435"/>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About 75% of my target market said they’d pay more for personalized </a:t>
            </a:r>
            <a:r>
              <a:rPr kumimoji="0" lang="en-US" sz="14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work</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Tree>
    <p:extLst>
      <p:ext uri="{BB962C8B-B14F-4D97-AF65-F5344CB8AC3E}">
        <p14:creationId xmlns:p14="http://schemas.microsoft.com/office/powerpoint/2010/main" val="1922974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322921"/>
            <a:ext cx="3429000" cy="772510"/>
          </a:xfrm>
        </p:spPr>
        <p:txBody>
          <a:bodyPr>
            <a:norm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Market Analysis</a:t>
            </a: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775985812"/>
              </p:ext>
            </p:extLst>
          </p:nvPr>
        </p:nvGraphicFramePr>
        <p:xfrm>
          <a:off x="381000" y="2286000"/>
          <a:ext cx="5105400" cy="365760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301752">
                <a:tc gridSpan="2">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0000"/>
                  </a:ext>
                </a:extLst>
              </a:tr>
              <a:tr h="121920">
                <a:tc>
                  <a:txBody>
                    <a:bodyPr/>
                    <a:lstStyle/>
                    <a:p>
                      <a:pPr algn="ctr"/>
                      <a:r>
                        <a:rPr lang="en-US" sz="1400" b="1" dirty="0">
                          <a:solidFill>
                            <a:schemeClr val="tx1"/>
                          </a:solidFill>
                          <a:latin typeface="Times New Roman" panose="02020603050405020304" pitchFamily="18" charset="0"/>
                          <a:cs typeface="Times New Roman" panose="02020603050405020304" pitchFamily="18" charset="0"/>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371600">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Pet Owner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Middle to Higher Income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Male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Female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smtClean="0">
                          <a:solidFill>
                            <a:schemeClr val="tx1"/>
                          </a:solidFill>
                          <a:latin typeface="Times New Roman" panose="02020603050405020304" pitchFamily="18" charset="0"/>
                          <a:cs typeface="Times New Roman" panose="02020603050405020304" pitchFamily="18" charset="0"/>
                        </a:rPr>
                        <a:t>National (Online)</a:t>
                      </a:r>
                      <a:endParaRPr lang="en-US" sz="1400" b="0" baseline="0" dirty="0">
                        <a:solidFill>
                          <a:schemeClr val="tx1"/>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Shipping per my </a:t>
                      </a:r>
                      <a:r>
                        <a:rPr lang="en-US" sz="1400" b="0" baseline="0" dirty="0" smtClean="0">
                          <a:solidFill>
                            <a:schemeClr val="tx1"/>
                          </a:solidFill>
                          <a:latin typeface="Times New Roman" panose="02020603050405020304" pitchFamily="18" charset="0"/>
                          <a:cs typeface="Times New Roman" panose="02020603050405020304" pitchFamily="18" charset="0"/>
                        </a:rPr>
                        <a:t>instructions</a:t>
                      </a:r>
                      <a:endParaRPr lang="en-US" sz="1400" b="0"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Buying</a:t>
                      </a:r>
                      <a:r>
                        <a:rPr lang="en-US" sz="1400" b="1" baseline="0" dirty="0">
                          <a:solidFill>
                            <a:schemeClr val="tx1"/>
                          </a:solidFill>
                          <a:latin typeface="Times New Roman" panose="02020603050405020304" pitchFamily="18" charset="0"/>
                          <a:cs typeface="Times New Roman" panose="02020603050405020304" pitchFamily="18" charset="0"/>
                        </a:rPr>
                        <a:t> Patterns</a:t>
                      </a:r>
                      <a:endParaRPr lang="en-US"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371600">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People who adore their pet greatly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Preservation of animal in unique art form</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baseline="0" dirty="0">
                          <a:solidFill>
                            <a:schemeClr val="tx1"/>
                          </a:solidFill>
                          <a:latin typeface="Times New Roman" panose="02020603050405020304" pitchFamily="18" charset="0"/>
                          <a:cs typeface="Times New Roman" panose="02020603050405020304" pitchFamily="18" charset="0"/>
                        </a:rPr>
                        <a:t>Customers spread the word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9" name="Group 28"/>
          <p:cNvGrpSpPr/>
          <p:nvPr/>
        </p:nvGrpSpPr>
        <p:grpSpPr>
          <a:xfrm>
            <a:off x="5859779" y="2274349"/>
            <a:ext cx="2834640" cy="3632105"/>
            <a:chOff x="5935979" y="2515692"/>
            <a:chExt cx="2834640" cy="3783443"/>
          </a:xfrm>
        </p:grpSpPr>
        <p:grpSp>
          <p:nvGrpSpPr>
            <p:cNvPr id="25" name="Group 24"/>
            <p:cNvGrpSpPr/>
            <p:nvPr/>
          </p:nvGrpSpPr>
          <p:grpSpPr>
            <a:xfrm>
              <a:off x="5943599" y="2790825"/>
              <a:ext cx="2819401" cy="3508310"/>
              <a:chOff x="5638799" y="1954651"/>
              <a:chExt cx="2971801" cy="3657600"/>
            </a:xfrm>
          </p:grpSpPr>
          <p:sp>
            <p:nvSpPr>
              <p:cNvPr id="10" name="AutoShape 3"/>
              <p:cNvSpPr>
                <a:spLocks noChangeArrowheads="1"/>
              </p:cNvSpPr>
              <p:nvPr/>
            </p:nvSpPr>
            <p:spPr bwMode="auto">
              <a:xfrm>
                <a:off x="5638799" y="1954651"/>
                <a:ext cx="2971801" cy="3657600"/>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2">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2" name="Rectangle 11"/>
              <p:cNvSpPr/>
              <p:nvPr/>
            </p:nvSpPr>
            <p:spPr>
              <a:xfrm>
                <a:off x="5867398" y="2210556"/>
                <a:ext cx="2514600" cy="26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Total Population</a:t>
                </a:r>
              </a:p>
            </p:txBody>
          </p:sp>
          <p:sp>
            <p:nvSpPr>
              <p:cNvPr id="13" name="Rectangle 12"/>
              <p:cNvSpPr/>
              <p:nvPr/>
            </p:nvSpPr>
            <p:spPr>
              <a:xfrm>
                <a:off x="6172198" y="3095336"/>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Target Market Population </a:t>
                </a:r>
              </a:p>
            </p:txBody>
          </p:sp>
          <p:sp>
            <p:nvSpPr>
              <p:cNvPr id="14" name="Rectangle 13"/>
              <p:cNvSpPr/>
              <p:nvPr/>
            </p:nvSpPr>
            <p:spPr>
              <a:xfrm>
                <a:off x="6078072" y="2554877"/>
                <a:ext cx="2074904"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black"/>
                    </a:solidFill>
                    <a:latin typeface="Times New Roman" panose="02020603050405020304" pitchFamily="18" charset="0"/>
                    <a:ea typeface="Arial" charset="0"/>
                    <a:cs typeface="Times New Roman" panose="02020603050405020304" pitchFamily="18" charset="0"/>
                  </a:rPr>
                  <a:t>312</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charset="0"/>
                    <a:cs typeface="Times New Roman" panose="02020603050405020304" pitchFamily="18" charset="0"/>
                  </a:rPr>
                  <a:t> </a:t>
                </a:r>
                <a:r>
                  <a:rPr lang="en-US" sz="1400" b="1" dirty="0" err="1" smtClean="0">
                    <a:solidFill>
                      <a:prstClr val="black"/>
                    </a:solidFill>
                    <a:latin typeface="Times New Roman" panose="02020603050405020304" pitchFamily="18" charset="0"/>
                    <a:ea typeface="Arial" charset="0"/>
                    <a:cs typeface="Times New Roman" panose="02020603050405020304" pitchFamily="18" charset="0"/>
                  </a:rPr>
                  <a:t>M</a:t>
                </a:r>
                <a:r>
                  <a:rPr lang="en-US" sz="1400" b="1" dirty="0" err="1">
                    <a:solidFill>
                      <a:prstClr val="black"/>
                    </a:solidFill>
                    <a:latin typeface="Times New Roman" panose="02020603050405020304" pitchFamily="18" charset="0"/>
                    <a:ea typeface="Arial" charset="0"/>
                    <a:cs typeface="Times New Roman" panose="02020603050405020304" pitchFamily="18" charset="0"/>
                  </a:rPr>
                  <a:t>i</a:t>
                </a:r>
                <a:r>
                  <a:rPr kumimoji="0" lang="en-US" sz="1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 charset="0"/>
                    <a:cs typeface="Times New Roman" panose="02020603050405020304" pitchFamily="18" charset="0"/>
                  </a:rPr>
                  <a:t>llion</a:t>
                </a: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Arial" charset="0"/>
                  <a:cs typeface="Times New Roman" panose="02020603050405020304" pitchFamily="18" charset="0"/>
                </a:endParaRPr>
              </a:p>
            </p:txBody>
          </p:sp>
          <p:sp>
            <p:nvSpPr>
              <p:cNvPr id="22" name="Rectangle 21"/>
              <p:cNvSpPr/>
              <p:nvPr/>
            </p:nvSpPr>
            <p:spPr>
              <a:xfrm>
                <a:off x="6467825" y="4173049"/>
                <a:ext cx="1295400" cy="54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Size</a:t>
                </a:r>
              </a:p>
            </p:txBody>
          </p:sp>
        </p:grpSp>
        <p:sp>
          <p:nvSpPr>
            <p:cNvPr id="28" name="Rectangle 27"/>
            <p:cNvSpPr/>
            <p:nvPr/>
          </p:nvSpPr>
          <p:spPr>
            <a:xfrm>
              <a:off x="5935979" y="2515692"/>
              <a:ext cx="283464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1821619876"/>
              </p:ext>
            </p:extLst>
          </p:nvPr>
        </p:nvGraphicFramePr>
        <p:xfrm>
          <a:off x="381000" y="1397000"/>
          <a:ext cx="8229600" cy="6756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01752">
                <a:tc gridSpan="4">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Market</a:t>
                      </a:r>
                      <a:r>
                        <a:rPr lang="en-US" sz="1400" baseline="0" dirty="0">
                          <a:solidFill>
                            <a:schemeClr val="bg1"/>
                          </a:solidFill>
                          <a:latin typeface="Times New Roman" panose="02020603050405020304" pitchFamily="18" charset="0"/>
                          <a:cs typeface="Times New Roman" panose="02020603050405020304" pitchFamily="18" charset="0"/>
                        </a:rPr>
                        <a:t> Statistics</a:t>
                      </a:r>
                      <a:endParaRPr lang="en-US" sz="14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a:latin typeface="Times New Roman" panose="02020603050405020304" pitchFamily="18" charset="0"/>
                          <a:cs typeface="Times New Roman" panose="02020603050405020304" pitchFamily="18" charset="0"/>
                        </a:rPr>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anose="02020603050405020304" pitchFamily="18" charset="0"/>
                          <a:cs typeface="Times New Roman" panose="02020603050405020304" pitchFamily="18" charset="0"/>
                        </a:rPr>
                        <a:t>Consumer Services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Times New Roman" panose="02020603050405020304" pitchFamily="18" charset="0"/>
                          <a:cs typeface="Times New Roman" panose="02020603050405020304" pitchFamily="18" charset="0"/>
                        </a:rPr>
                        <a:t>Annual</a:t>
                      </a:r>
                      <a:r>
                        <a:rPr lang="en-US" sz="1400" baseline="0" dirty="0">
                          <a:latin typeface="Times New Roman" panose="02020603050405020304" pitchFamily="18" charset="0"/>
                          <a:cs typeface="Times New Roman" panose="02020603050405020304" pitchFamily="18" charset="0"/>
                        </a:rPr>
                        <a:t> Industry Sales:</a:t>
                      </a:r>
                      <a:endParaRPr lang="en-US"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$350 </a:t>
                      </a:r>
                      <a:r>
                        <a:rPr lang="en-US" sz="1400" b="1" dirty="0" smtClean="0">
                          <a:latin typeface="Times New Roman" panose="02020603050405020304" pitchFamily="18" charset="0"/>
                          <a:cs typeface="Times New Roman" panose="02020603050405020304" pitchFamily="18" charset="0"/>
                        </a:rPr>
                        <a:t>Billion</a:t>
                      </a:r>
                      <a:endParaRPr lang="en-US" sz="1400" b="1" dirty="0">
                        <a:solidFill>
                          <a:schemeClr val="tx1"/>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7" name="Rectangle 16"/>
          <p:cNvSpPr/>
          <p:nvPr/>
        </p:nvSpPr>
        <p:spPr>
          <a:xfrm>
            <a:off x="6679595" y="4101275"/>
            <a:ext cx="1228970" cy="2325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black"/>
                </a:solidFill>
                <a:latin typeface="Times New Roman" panose="02020603050405020304" pitchFamily="18" charset="0"/>
                <a:ea typeface="Arial" charset="0"/>
                <a:cs typeface="Times New Roman" panose="02020603050405020304" pitchFamily="18" charset="0"/>
              </a:rPr>
              <a:t>214</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charset="0"/>
                <a:cs typeface="Times New Roman" panose="02020603050405020304" pitchFamily="18" charset="0"/>
              </a:rPr>
              <a:t>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Arial" charset="0"/>
                <a:cs typeface="Times New Roman" panose="02020603050405020304" pitchFamily="18" charset="0"/>
              </a:rPr>
              <a:t>Million</a:t>
            </a:r>
          </a:p>
        </p:txBody>
      </p:sp>
      <p:sp>
        <p:nvSpPr>
          <p:cNvPr id="18" name="Rectangle 17"/>
          <p:cNvSpPr/>
          <p:nvPr/>
        </p:nvSpPr>
        <p:spPr>
          <a:xfrm>
            <a:off x="6887394" y="5086205"/>
            <a:ext cx="762000" cy="2727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Times New Roman" panose="02020603050405020304" pitchFamily="18" charset="0"/>
                <a:ea typeface="Arial" charset="0"/>
                <a:cs typeface="Times New Roman" panose="02020603050405020304" pitchFamily="18" charset="0"/>
              </a:rPr>
              <a:t>5</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 charset="0"/>
                <a:cs typeface="Times New Roman" panose="02020603050405020304" pitchFamily="18" charset="0"/>
              </a:rPr>
              <a:t>,000</a:t>
            </a: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Arial" charset="0"/>
              <a:cs typeface="Times New Roman" panose="02020603050405020304"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23" y="6004560"/>
            <a:ext cx="571500" cy="853440"/>
          </a:xfrm>
          <a:prstGeom prst="rect">
            <a:avLst/>
          </a:prstGeom>
        </p:spPr>
      </p:pic>
      <p:sp>
        <p:nvSpPr>
          <p:cNvPr id="2" name="Parallelogram 1"/>
          <p:cNvSpPr/>
          <p:nvPr/>
        </p:nvSpPr>
        <p:spPr>
          <a:xfrm>
            <a:off x="4470650" y="251976"/>
            <a:ext cx="4495800" cy="914400"/>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defTabSz="914400">
              <a:defRPr/>
            </a:pPr>
            <a:r>
              <a:rPr lang="en-US" sz="1600" dirty="0">
                <a:solidFill>
                  <a:prstClr val="white"/>
                </a:solidFill>
                <a:latin typeface="Times New Roman" panose="02020603050405020304" pitchFamily="18" charset="0"/>
                <a:cs typeface="Times New Roman" panose="02020603050405020304" pitchFamily="18" charset="0"/>
              </a:rPr>
              <a:t>70% of my target market said they’d be comfortable shipping their deceased animal to me per my instructions</a:t>
            </a:r>
          </a:p>
        </p:txBody>
      </p:sp>
    </p:spTree>
    <p:extLst>
      <p:ext uri="{BB962C8B-B14F-4D97-AF65-F5344CB8AC3E}">
        <p14:creationId xmlns:p14="http://schemas.microsoft.com/office/powerpoint/2010/main" val="320897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2921"/>
            <a:ext cx="4267200" cy="772510"/>
          </a:xfrm>
        </p:spPr>
        <p:txBody>
          <a:bodyPr>
            <a:noAutofit/>
          </a:bodyPr>
          <a:lstStyle/>
          <a:p>
            <a:pPr algn="ctr"/>
            <a:r>
              <a:rPr lang="en-US" sz="4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Goudy Old Style" panose="02020502050305020303" pitchFamily="18" charset="0"/>
              </a:rPr>
              <a:t>Marketing and Sales</a:t>
            </a:r>
          </a:p>
        </p:txBody>
      </p:sp>
      <p:sp>
        <p:nvSpPr>
          <p:cNvPr id="3" name="Content Placeholder 2"/>
          <p:cNvSpPr>
            <a:spLocks noGrp="1"/>
          </p:cNvSpPr>
          <p:nvPr>
            <p:ph idx="1"/>
          </p:nvPr>
        </p:nvSpPr>
        <p:spPr>
          <a:xfrm>
            <a:off x="457200" y="1600200"/>
            <a:ext cx="8229600" cy="4346525"/>
          </a:xfrm>
        </p:spPr>
        <p:txBody>
          <a:bodyPr>
            <a:normAutofit/>
          </a:bodyPr>
          <a:lstStyle/>
          <a:p>
            <a:pPr>
              <a:buFont typeface="Wingdings" panose="05000000000000000000" pitchFamily="2" charset="2"/>
              <a:buChar char="Ø"/>
            </a:pPr>
            <a:r>
              <a:rPr lang="en-US" sz="2400" dirty="0">
                <a:solidFill>
                  <a:schemeClr val="tx1"/>
                </a:solidFill>
                <a:latin typeface="Bell MT" panose="02020503060305020303" pitchFamily="18" charset="0"/>
              </a:rPr>
              <a:t>Social Media</a:t>
            </a:r>
          </a:p>
          <a:p>
            <a:pPr lvl="1">
              <a:buFont typeface="Wingdings" panose="05000000000000000000" pitchFamily="2" charset="2"/>
              <a:buChar char="Ø"/>
            </a:pPr>
            <a:r>
              <a:rPr lang="en-US" sz="2400" dirty="0">
                <a:solidFill>
                  <a:schemeClr val="tx1"/>
                </a:solidFill>
                <a:latin typeface="Bell MT" panose="02020503060305020303" pitchFamily="18" charset="0"/>
              </a:rPr>
              <a:t>Tumblr</a:t>
            </a:r>
          </a:p>
          <a:p>
            <a:pPr lvl="1">
              <a:buFont typeface="Wingdings" panose="05000000000000000000" pitchFamily="2" charset="2"/>
              <a:buChar char="Ø"/>
            </a:pPr>
            <a:r>
              <a:rPr lang="en-US" sz="2400" dirty="0">
                <a:solidFill>
                  <a:schemeClr val="tx1"/>
                </a:solidFill>
                <a:latin typeface="Bell MT" panose="02020503060305020303" pitchFamily="18" charset="0"/>
              </a:rPr>
              <a:t>Instagram</a:t>
            </a:r>
          </a:p>
          <a:p>
            <a:pPr>
              <a:buFont typeface="Wingdings" panose="05000000000000000000" pitchFamily="2" charset="2"/>
              <a:buChar char="Ø"/>
            </a:pPr>
            <a:r>
              <a:rPr lang="en-US" sz="2400" dirty="0">
                <a:solidFill>
                  <a:schemeClr val="tx1"/>
                </a:solidFill>
                <a:latin typeface="Bell MT" panose="02020503060305020303" pitchFamily="18" charset="0"/>
              </a:rPr>
              <a:t>Website</a:t>
            </a:r>
          </a:p>
          <a:p>
            <a:pPr>
              <a:buFont typeface="Wingdings" panose="05000000000000000000" pitchFamily="2" charset="2"/>
              <a:buChar char="Ø"/>
            </a:pPr>
            <a:r>
              <a:rPr lang="en-US" sz="2400" dirty="0">
                <a:solidFill>
                  <a:schemeClr val="tx1"/>
                </a:solidFill>
                <a:latin typeface="Bell MT" panose="02020503060305020303" pitchFamily="18" charset="0"/>
              </a:rPr>
              <a:t>YouTube</a:t>
            </a:r>
          </a:p>
          <a:p>
            <a:pPr>
              <a:buFont typeface="Wingdings" panose="05000000000000000000" pitchFamily="2" charset="2"/>
              <a:buChar char="Ø"/>
            </a:pPr>
            <a:r>
              <a:rPr lang="en-US" sz="2400" dirty="0" smtClean="0">
                <a:solidFill>
                  <a:schemeClr val="tx1"/>
                </a:solidFill>
                <a:latin typeface="Bell MT" panose="02020503060305020303" pitchFamily="18" charset="0"/>
              </a:rPr>
              <a:t>Bracelets and business </a:t>
            </a:r>
            <a:r>
              <a:rPr lang="en-US" sz="2400" dirty="0">
                <a:solidFill>
                  <a:schemeClr val="tx1"/>
                </a:solidFill>
                <a:latin typeface="Bell MT" panose="02020503060305020303" pitchFamily="18" charset="0"/>
              </a:rPr>
              <a:t>c</a:t>
            </a:r>
            <a:r>
              <a:rPr lang="en-US" sz="2400" dirty="0" smtClean="0">
                <a:solidFill>
                  <a:schemeClr val="tx1"/>
                </a:solidFill>
                <a:latin typeface="Bell MT" panose="02020503060305020303" pitchFamily="18" charset="0"/>
              </a:rPr>
              <a:t>ards</a:t>
            </a:r>
          </a:p>
          <a:p>
            <a:pPr>
              <a:buFont typeface="Wingdings" panose="05000000000000000000" pitchFamily="2" charset="2"/>
              <a:buChar char="Ø"/>
            </a:pPr>
            <a:r>
              <a:rPr lang="en-US" sz="2400" dirty="0" smtClean="0">
                <a:effectLst/>
                <a:latin typeface="Bell MT" panose="02020503060305020303" pitchFamily="18" charset="0"/>
              </a:rPr>
              <a:t>Partnering with Veterinarians</a:t>
            </a:r>
            <a:endParaRPr lang="en-US" sz="2800" dirty="0">
              <a:solidFill>
                <a:schemeClr val="tx1"/>
              </a:solidFill>
              <a:latin typeface="Bell MT" panose="0202050306030502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29" y="6004560"/>
            <a:ext cx="555171" cy="85344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2707" y="1368475"/>
            <a:ext cx="914400" cy="9144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2707" y="3200400"/>
            <a:ext cx="914400" cy="9144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107" y="1941590"/>
            <a:ext cx="2133600" cy="1600200"/>
          </a:xfrm>
          <a:prstGeom prst="rect">
            <a:avLst/>
          </a:prstGeom>
        </p:spPr>
      </p:pic>
    </p:spTree>
    <p:extLst>
      <p:ext uri="{BB962C8B-B14F-4D97-AF65-F5344CB8AC3E}">
        <p14:creationId xmlns:p14="http://schemas.microsoft.com/office/powerpoint/2010/main" val="2862250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2022</TotalTime>
  <Words>2090</Words>
  <Application>Microsoft Office PowerPoint</Application>
  <PresentationFormat>On-screen Show (4:3)</PresentationFormat>
  <Paragraphs>266</Paragraphs>
  <Slides>15</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ＭＳ Ｐゴシック</vt:lpstr>
      <vt:lpstr>Arial</vt:lpstr>
      <vt:lpstr>Bell MT</vt:lpstr>
      <vt:lpstr>Book Antiqua</vt:lpstr>
      <vt:lpstr>Calisto MT</vt:lpstr>
      <vt:lpstr>Goudy Old Style</vt:lpstr>
      <vt:lpstr>Imprint MT Shadow</vt:lpstr>
      <vt:lpstr>Myriad Web Pro</vt:lpstr>
      <vt:lpstr>Roboto</vt:lpstr>
      <vt:lpstr>Times New Roman</vt:lpstr>
      <vt:lpstr>Trebuchet MS</vt:lpstr>
      <vt:lpstr>Wingdings</vt:lpstr>
      <vt:lpstr>Wingdings 2</vt:lpstr>
      <vt:lpstr>Slate</vt:lpstr>
      <vt:lpstr>PowerPoint Presentation</vt:lpstr>
      <vt:lpstr>Rainbow Bridge Taxidermy, LLC</vt:lpstr>
      <vt:lpstr>The Unmet Need</vt:lpstr>
      <vt:lpstr>How My Business Fills Needs</vt:lpstr>
      <vt:lpstr>Description</vt:lpstr>
      <vt:lpstr>PowerPoint Presentation</vt:lpstr>
      <vt:lpstr>Business Model</vt:lpstr>
      <vt:lpstr>Market Analysis</vt:lpstr>
      <vt:lpstr>Marketing and Sales</vt:lpstr>
      <vt:lpstr>Competition</vt:lpstr>
      <vt:lpstr>Qualifications</vt:lpstr>
      <vt:lpstr>Sales Projection</vt:lpstr>
      <vt:lpstr>Start-up Funds</vt:lpstr>
      <vt:lpstr>PowerPoint Presentation</vt:lpstr>
      <vt:lpstr>Bringing Beauty Back</vt:lpstr>
    </vt:vector>
  </TitlesOfParts>
  <Company>NFTE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cp:lastModifiedBy>
  <cp:revision>168</cp:revision>
  <cp:lastPrinted>2018-12-11T18:18:37Z</cp:lastPrinted>
  <dcterms:created xsi:type="dcterms:W3CDTF">2012-02-07T20:01:29Z</dcterms:created>
  <dcterms:modified xsi:type="dcterms:W3CDTF">2018-12-11T18:58:00Z</dcterms:modified>
</cp:coreProperties>
</file>