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2" r:id="rId5"/>
    <p:sldId id="263" r:id="rId6"/>
    <p:sldId id="265" r:id="rId7"/>
    <p:sldId id="269" r:id="rId8"/>
    <p:sldId id="271" r:id="rId9"/>
    <p:sldId id="268" r:id="rId10"/>
    <p:sldId id="261" r:id="rId11"/>
    <p:sldId id="270" r:id="rId12"/>
    <p:sldId id="267" r:id="rId13"/>
    <p:sldId id="264"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83" autoAdjust="0"/>
    <p:restoredTop sz="98310" autoAdjust="0"/>
  </p:normalViewPr>
  <p:slideViewPr>
    <p:cSldViewPr>
      <p:cViewPr>
        <p:scale>
          <a:sx n="63" d="100"/>
          <a:sy n="63" d="100"/>
        </p:scale>
        <p:origin x="-888" y="-5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Units Sold</c:v>
                </c:pt>
              </c:strCache>
            </c:strRef>
          </c:tx>
          <c:invertIfNegative val="0"/>
          <c:cat>
            <c:strRef>
              <c:f>Sheet1!$A$2:$A$13</c:f>
              <c:strCache>
                <c:ptCount val="12"/>
                <c:pt idx="0">
                  <c:v>Jan</c:v>
                </c:pt>
                <c:pt idx="1">
                  <c:v>Feb</c:v>
                </c:pt>
                <c:pt idx="2">
                  <c:v>Mar</c:v>
                </c:pt>
                <c:pt idx="3">
                  <c:v>Apr</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11</c:v>
                </c:pt>
                <c:pt idx="1">
                  <c:v>12</c:v>
                </c:pt>
                <c:pt idx="2">
                  <c:v>13</c:v>
                </c:pt>
                <c:pt idx="3">
                  <c:v>11</c:v>
                </c:pt>
                <c:pt idx="4">
                  <c:v>10</c:v>
                </c:pt>
                <c:pt idx="5">
                  <c:v>9</c:v>
                </c:pt>
                <c:pt idx="6">
                  <c:v>8</c:v>
                </c:pt>
                <c:pt idx="7">
                  <c:v>8</c:v>
                </c:pt>
                <c:pt idx="8">
                  <c:v>11</c:v>
                </c:pt>
                <c:pt idx="9">
                  <c:v>12</c:v>
                </c:pt>
                <c:pt idx="10">
                  <c:v>14</c:v>
                </c:pt>
                <c:pt idx="11">
                  <c:v>15</c:v>
                </c:pt>
              </c:numCache>
            </c:numRef>
          </c:val>
        </c:ser>
        <c:dLbls>
          <c:showLegendKey val="0"/>
          <c:showVal val="0"/>
          <c:showCatName val="0"/>
          <c:showSerName val="0"/>
          <c:showPercent val="0"/>
          <c:showBubbleSize val="0"/>
        </c:dLbls>
        <c:gapWidth val="150"/>
        <c:axId val="22230528"/>
        <c:axId val="22232064"/>
      </c:barChart>
      <c:catAx>
        <c:axId val="22230528"/>
        <c:scaling>
          <c:orientation val="minMax"/>
        </c:scaling>
        <c:delete val="0"/>
        <c:axPos val="b"/>
        <c:numFmt formatCode="General" sourceLinked="0"/>
        <c:majorTickMark val="out"/>
        <c:minorTickMark val="none"/>
        <c:tickLblPos val="nextTo"/>
        <c:crossAx val="22232064"/>
        <c:crosses val="autoZero"/>
        <c:auto val="1"/>
        <c:lblAlgn val="ctr"/>
        <c:lblOffset val="100"/>
        <c:noMultiLvlLbl val="0"/>
      </c:catAx>
      <c:valAx>
        <c:axId val="22232064"/>
        <c:scaling>
          <c:orientation val="minMax"/>
        </c:scaling>
        <c:delete val="0"/>
        <c:axPos val="l"/>
        <c:majorGridlines/>
        <c:numFmt formatCode="General" sourceLinked="1"/>
        <c:majorTickMark val="out"/>
        <c:minorTickMark val="none"/>
        <c:tickLblPos val="nextTo"/>
        <c:crossAx val="222305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3CBEB-9CA0-4242-B80C-0A7FE1062151}" type="datetimeFigureOut">
              <a:rPr lang="en-US" smtClean="0"/>
              <a:t>5/19/2015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C2EE96-988B-4274-A4AA-693A71237422}" type="slidenum">
              <a:rPr lang="en-US" smtClean="0"/>
              <a:t>‹#›</a:t>
            </a:fld>
            <a:endParaRPr lang="en-US" dirty="0"/>
          </a:p>
        </p:txBody>
      </p:sp>
    </p:spTree>
    <p:extLst>
      <p:ext uri="{BB962C8B-B14F-4D97-AF65-F5344CB8AC3E}">
        <p14:creationId xmlns:p14="http://schemas.microsoft.com/office/powerpoint/2010/main" val="1013857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Alyssa</a:t>
            </a:r>
            <a:r>
              <a:rPr lang="en-US" baseline="0" dirty="0" smtClean="0"/>
              <a:t>- </a:t>
            </a:r>
            <a:r>
              <a:rPr lang="en-US" baseline="0" dirty="0" err="1" smtClean="0"/>
              <a:t>Goodmorning</a:t>
            </a:r>
            <a:r>
              <a:rPr lang="en-US" baseline="0" dirty="0" smtClean="0"/>
              <a:t>, My name is Alyssa Carlson</a:t>
            </a:r>
          </a:p>
          <a:p>
            <a:r>
              <a:rPr lang="en-US" baseline="0" dirty="0" smtClean="0"/>
              <a:t>Hannah- And my name is Hannah </a:t>
            </a:r>
            <a:r>
              <a:rPr lang="en-US" baseline="0" dirty="0" err="1" smtClean="0"/>
              <a:t>Mckee</a:t>
            </a:r>
            <a:r>
              <a:rPr lang="en-US" baseline="0" dirty="0" smtClean="0"/>
              <a:t>, and our business is called Recruit Me Photography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a:t>
            </a:fld>
            <a:endParaRPr lang="en-US"/>
          </a:p>
        </p:txBody>
      </p:sp>
    </p:spTree>
    <p:extLst>
      <p:ext uri="{BB962C8B-B14F-4D97-AF65-F5344CB8AC3E}">
        <p14:creationId xmlns:p14="http://schemas.microsoft.com/office/powerpoint/2010/main" val="3703350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Alyssa-</a:t>
            </a:r>
            <a:r>
              <a:rPr lang="en-US" baseline="0" dirty="0" smtClean="0"/>
              <a:t> Together we have many qualifications that make us the perfect pair for the Sports photography business. Combined we both have 16 years of athletic experience. My partner has been an equestrian for 8 years, and has been playing volleyball for 5 years. I’ve been playing a variety of sports including basketball and softball for 8 years. </a:t>
            </a:r>
          </a:p>
          <a:p>
            <a:r>
              <a:rPr lang="en-US" baseline="0" dirty="0" smtClean="0"/>
              <a:t>Hannah- Along with this, I’ve taken several photography classes through the years. Both my partner and I are photographers and have been since an early age. In addition to this, we have been coached and still have connections with several college coaches for various sports. They have shared with us what they look for in athletes and videos. Also, we both take high level math courses including but not limited to AP Calculus. </a:t>
            </a:r>
          </a:p>
          <a:p>
            <a:r>
              <a:rPr lang="en-US" baseline="0" dirty="0" smtClean="0"/>
              <a:t>Alyssa- Both my partner and I are members of our own target market, and plan to make our own recruitment videos next year. We both have also taken a Marketing and Entrepreneurship class.</a:t>
            </a:r>
          </a:p>
          <a:p>
            <a:endParaRPr lang="en-US" dirty="0"/>
          </a:p>
        </p:txBody>
      </p:sp>
      <p:sp>
        <p:nvSpPr>
          <p:cNvPr id="4" name="Slide Number Placeholder 3"/>
          <p:cNvSpPr>
            <a:spLocks noGrp="1"/>
          </p:cNvSpPr>
          <p:nvPr>
            <p:ph type="sldNum" sz="quarter" idx="10"/>
          </p:nvPr>
        </p:nvSpPr>
        <p:spPr/>
        <p:txBody>
          <a:bodyPr/>
          <a:lstStyle/>
          <a:p>
            <a:fld id="{EFC2EE96-988B-4274-A4AA-693A71237422}" type="slidenum">
              <a:rPr lang="en-US" smtClean="0"/>
              <a:t>10</a:t>
            </a:fld>
            <a:endParaRPr lang="en-US"/>
          </a:p>
        </p:txBody>
      </p:sp>
    </p:spTree>
    <p:extLst>
      <p:ext uri="{BB962C8B-B14F-4D97-AF65-F5344CB8AC3E}">
        <p14:creationId xmlns:p14="http://schemas.microsoft.com/office/powerpoint/2010/main" val="4220308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Alyssa- We believe that</a:t>
            </a:r>
            <a:r>
              <a:rPr lang="en-US" baseline="0" dirty="0" smtClean="0"/>
              <a:t> our highest selling point would be the months from September to March, which is when students will be sending in college applications hence sending in their recruitment videos. Out lowest selling point would be in the summer where high school athletics are not taking place. However, we will still be able to sell units because of sports that run all year long such as horseback riding. Throughout the year we would sell about 134 recruitment videos, and make a gross revenue of 66,998. At the end of our first year we will have a net profit of 5,370 dollars. </a:t>
            </a:r>
            <a:endParaRPr lang="en-US" dirty="0"/>
          </a:p>
        </p:txBody>
      </p:sp>
      <p:sp>
        <p:nvSpPr>
          <p:cNvPr id="4" name="Slide Number Placeholder 3"/>
          <p:cNvSpPr>
            <a:spLocks noGrp="1"/>
          </p:cNvSpPr>
          <p:nvPr>
            <p:ph type="sldNum" sz="quarter" idx="10"/>
          </p:nvPr>
        </p:nvSpPr>
        <p:spPr/>
        <p:txBody>
          <a:bodyPr/>
          <a:lstStyle/>
          <a:p>
            <a:fld id="{EFC2EE96-988B-4274-A4AA-693A71237422}" type="slidenum">
              <a:rPr lang="en-US" smtClean="0"/>
              <a:t>11</a:t>
            </a:fld>
            <a:endParaRPr lang="en-US" dirty="0"/>
          </a:p>
        </p:txBody>
      </p:sp>
    </p:spTree>
    <p:extLst>
      <p:ext uri="{BB962C8B-B14F-4D97-AF65-F5344CB8AC3E}">
        <p14:creationId xmlns:p14="http://schemas.microsoft.com/office/powerpoint/2010/main" val="417445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Hannah-</a:t>
            </a:r>
            <a:r>
              <a:rPr lang="en-US" baseline="0" dirty="0" smtClean="0"/>
              <a:t> Our total start up fund Is $</a:t>
            </a:r>
            <a:r>
              <a:rPr lang="en-US" sz="1200" b="1" dirty="0" smtClean="0">
                <a:latin typeface="+mn-lt"/>
                <a:ea typeface="Times New Roman"/>
                <a:cs typeface="Times New Roman"/>
              </a:rPr>
              <a:t>19,196,</a:t>
            </a:r>
            <a:r>
              <a:rPr lang="en-US" baseline="0" dirty="0" smtClean="0"/>
              <a:t> this includes our startup expenses, emergency fund and a reserve for our fixed expenses. Our startup expenses include a cell phone, a high quality laptop for editing, video equipment, a DBA, business cards, a car and a car wrap for advertising when we travel to our customers, which are all needed to start our business.  Our return on investment is 28% and our return on sales is 8%.</a:t>
            </a:r>
            <a:endParaRPr lang="en-US" dirty="0"/>
          </a:p>
        </p:txBody>
      </p:sp>
      <p:sp>
        <p:nvSpPr>
          <p:cNvPr id="4" name="Slide Number Placeholder 3"/>
          <p:cNvSpPr>
            <a:spLocks noGrp="1"/>
          </p:cNvSpPr>
          <p:nvPr>
            <p:ph type="sldNum" sz="quarter" idx="10"/>
          </p:nvPr>
        </p:nvSpPr>
        <p:spPr/>
        <p:txBody>
          <a:bodyPr/>
          <a:lstStyle/>
          <a:p>
            <a:fld id="{EFC2EE96-988B-4274-A4AA-693A71237422}" type="slidenum">
              <a:rPr lang="en-US" smtClean="0"/>
              <a:t>12</a:t>
            </a:fld>
            <a:endParaRPr lang="en-US" dirty="0"/>
          </a:p>
        </p:txBody>
      </p:sp>
    </p:spTree>
    <p:extLst>
      <p:ext uri="{BB962C8B-B14F-4D97-AF65-F5344CB8AC3E}">
        <p14:creationId xmlns:p14="http://schemas.microsoft.com/office/powerpoint/2010/main" val="537610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Hannah- In the future we would like to improve our photography equipment in order to keep up with todays fast moving technology. By our second year, we would also like hire 5 more employees with different sports backgrounds, in order to provide a greater variety of sports for our consumers. We plan to give back to the community through a scholarship called ______ which is composed of 5% of our profits. We will have athletes send in applications, the winner will be chosen based on vote. The application will include information such as GPA and an essay. The winner will also receive a free recruitment </a:t>
            </a:r>
            <a:r>
              <a:rPr lang="en-US" baseline="0" smtClean="0"/>
              <a:t>video. </a:t>
            </a:r>
            <a:endParaRPr lang="en-US" dirty="0"/>
          </a:p>
        </p:txBody>
      </p:sp>
      <p:sp>
        <p:nvSpPr>
          <p:cNvPr id="4" name="Slide Number Placeholder 3"/>
          <p:cNvSpPr>
            <a:spLocks noGrp="1"/>
          </p:cNvSpPr>
          <p:nvPr>
            <p:ph type="sldNum" sz="quarter" idx="10"/>
          </p:nvPr>
        </p:nvSpPr>
        <p:spPr/>
        <p:txBody>
          <a:bodyPr/>
          <a:lstStyle/>
          <a:p>
            <a:fld id="{EFC2EE96-988B-4274-A4AA-693A71237422}" type="slidenum">
              <a:rPr lang="en-US" smtClean="0"/>
              <a:t>13</a:t>
            </a:fld>
            <a:endParaRPr lang="en-US" dirty="0"/>
          </a:p>
        </p:txBody>
      </p:sp>
    </p:spTree>
    <p:extLst>
      <p:ext uri="{BB962C8B-B14F-4D97-AF65-F5344CB8AC3E}">
        <p14:creationId xmlns:p14="http://schemas.microsoft.com/office/powerpoint/2010/main" val="3085011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Hannah-</a:t>
            </a:r>
            <a:r>
              <a:rPr lang="en-US" altLang="en-US" baseline="0" dirty="0" smtClean="0"/>
              <a:t> We’re “What you need and what colleges want” </a:t>
            </a:r>
          </a:p>
          <a:p>
            <a:r>
              <a:rPr lang="en-US" altLang="en-US" baseline="0" dirty="0" smtClean="0"/>
              <a:t>Alyssa- Thank you for you consideration of Recruit Me Photography </a:t>
            </a:r>
          </a:p>
          <a:p>
            <a:endParaRPr lang="en-US" altLang="en-US" dirty="0" smtClean="0"/>
          </a:p>
        </p:txBody>
      </p:sp>
    </p:spTree>
    <p:extLst>
      <p:ext uri="{BB962C8B-B14F-4D97-AF65-F5344CB8AC3E}">
        <p14:creationId xmlns:p14="http://schemas.microsoft.com/office/powerpoint/2010/main" val="391039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Alyssa- Colleges</a:t>
            </a:r>
            <a:r>
              <a:rPr lang="en-US" baseline="0" dirty="0" smtClean="0"/>
              <a:t> require recruitment videos and stills to be considered on a college level sports team. Most athletes will have their coach or parents video tape them, using amateur devices that produce lower quality videos. Also, most athletes do not know what colleges look for in the videos, for example GPA, weight and height.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a:t>
            </a:fld>
            <a:endParaRPr lang="en-US"/>
          </a:p>
        </p:txBody>
      </p:sp>
    </p:spTree>
    <p:extLst>
      <p:ext uri="{BB962C8B-B14F-4D97-AF65-F5344CB8AC3E}">
        <p14:creationId xmlns:p14="http://schemas.microsoft.com/office/powerpoint/2010/main" val="988906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Hannah- We have high quality cameras designed</a:t>
            </a:r>
            <a:r>
              <a:rPr lang="en-US" baseline="0" dirty="0" smtClean="0"/>
              <a:t> specifically for shooting fast-pace videos. We also know what colleges look for in these videos, and what they want to see from an incoming student athlete. Along with that, because both Alyssa and myself have an athletic background, we know the set up of the sports that we specialize in, resulting in the best angles and timing for both videos and stills. We can anticipate what is going to happen next, and therefore know where and when to shoot. For example, in horseback riding, someone who knows the sport would know to take pictures from the side of the horse, so that a coach can see the riders position over the jump, where someone who does not know the sport might take a picture from the front or back of the horse.</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3</a:t>
            </a:fld>
            <a:endParaRPr lang="en-US"/>
          </a:p>
        </p:txBody>
      </p:sp>
    </p:spTree>
    <p:extLst>
      <p:ext uri="{BB962C8B-B14F-4D97-AF65-F5344CB8AC3E}">
        <p14:creationId xmlns:p14="http://schemas.microsoft.com/office/powerpoint/2010/main" val="3120412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Alyssa- Recruit</a:t>
            </a:r>
            <a:r>
              <a:rPr lang="en-US" baseline="0" dirty="0" smtClean="0"/>
              <a:t> me photography films and edits your college recruitment videos. We highlight the content that college coaches seek in players. With the purchase of each recruitment video, each athlete will receive 3 cd copies of their video, or more if needed for an additional charge. If an athlete is having an off day we are able to come back and film again for an additional charge.  Recruit Me Photography also specializes in Photograph stills and senior portraits for athletes. We make our business convenient by coming to you and making  this experience as easy as possible.</a:t>
            </a:r>
            <a:endParaRPr lang="en-US" dirty="0"/>
          </a:p>
        </p:txBody>
      </p:sp>
      <p:sp>
        <p:nvSpPr>
          <p:cNvPr id="4" name="Slide Number Placeholder 3"/>
          <p:cNvSpPr>
            <a:spLocks noGrp="1"/>
          </p:cNvSpPr>
          <p:nvPr>
            <p:ph type="sldNum" sz="quarter" idx="10"/>
          </p:nvPr>
        </p:nvSpPr>
        <p:spPr/>
        <p:txBody>
          <a:bodyPr/>
          <a:lstStyle/>
          <a:p>
            <a:fld id="{EFC2EE96-988B-4274-A4AA-693A71237422}" type="slidenum">
              <a:rPr lang="en-US" smtClean="0"/>
              <a:t>4</a:t>
            </a:fld>
            <a:endParaRPr lang="en-US" dirty="0"/>
          </a:p>
        </p:txBody>
      </p:sp>
    </p:spTree>
    <p:extLst>
      <p:ext uri="{BB962C8B-B14F-4D97-AF65-F5344CB8AC3E}">
        <p14:creationId xmlns:p14="http://schemas.microsoft.com/office/powerpoint/2010/main" val="952467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Hannah- Our mission</a:t>
            </a:r>
            <a:r>
              <a:rPr lang="en-US" baseline="0" dirty="0" smtClean="0"/>
              <a:t> is to provide athletes with recruitment videos that stand out to college coaches. We plan to increase the odds of an athlete playing in college and receiving athletic scholarships. This lessens the financial stress for athletes in the future.</a:t>
            </a:r>
            <a:endParaRPr lang="en-US" dirty="0"/>
          </a:p>
        </p:txBody>
      </p:sp>
      <p:sp>
        <p:nvSpPr>
          <p:cNvPr id="4" name="Slide Number Placeholder 3"/>
          <p:cNvSpPr>
            <a:spLocks noGrp="1"/>
          </p:cNvSpPr>
          <p:nvPr>
            <p:ph type="sldNum" sz="quarter" idx="10"/>
          </p:nvPr>
        </p:nvSpPr>
        <p:spPr/>
        <p:txBody>
          <a:bodyPr/>
          <a:lstStyle/>
          <a:p>
            <a:fld id="{EFC2EE96-988B-4274-A4AA-693A71237422}" type="slidenum">
              <a:rPr lang="en-US" smtClean="0"/>
              <a:t>5</a:t>
            </a:fld>
            <a:endParaRPr lang="en-US" dirty="0"/>
          </a:p>
        </p:txBody>
      </p:sp>
    </p:spTree>
    <p:extLst>
      <p:ext uri="{BB962C8B-B14F-4D97-AF65-F5344CB8AC3E}">
        <p14:creationId xmlns:p14="http://schemas.microsoft.com/office/powerpoint/2010/main" val="944068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Alyssa- Our economics of one unit is based on our most sold product; the 3 minute recruitment video. The cost of our materials is $0.93 and includes 3 cd-r’s and 3 cd-r cases. Our cost of labor is 54.90, which is roughly 6 hours of work. This includes the time it takes to travel to our costumers, record, travel back and edit the video. You might think this is not enough time but we’ve done it before, and it indeed is enough time. Our variable cost is the price of gas which is required for us to travel to our clients.  This is based on the Hartford county, to travel to other areas we would include an additional charge. We also include a learning internship in our fixed expenses. This is where we would take 1-2 college students each semester and help them gain experience in the photography field. With a selling price of 499.99, we are able to double or better. We must sell 10 units each month to break even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6</a:t>
            </a:fld>
            <a:endParaRPr lang="en-US"/>
          </a:p>
        </p:txBody>
      </p:sp>
    </p:spTree>
    <p:extLst>
      <p:ext uri="{BB962C8B-B14F-4D97-AF65-F5344CB8AC3E}">
        <p14:creationId xmlns:p14="http://schemas.microsoft.com/office/powerpoint/2010/main" val="855691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Hannah-</a:t>
            </a:r>
            <a:r>
              <a:rPr lang="en-US" baseline="0" dirty="0" smtClean="0"/>
              <a:t> </a:t>
            </a:r>
            <a:r>
              <a:rPr lang="en-US" dirty="0" smtClean="0"/>
              <a:t>The annual sales for our industry</a:t>
            </a:r>
            <a:r>
              <a:rPr lang="en-US" baseline="0" dirty="0" smtClean="0"/>
              <a:t>, which falls under photography, is 10 billion dollars per year. We start with Hartford county, with a population of 898,300. Out of all these people 48,800 are high school varsity athletes. From this we plan to target the varsity athletes that wish to expand their athletic career through college. We believe that our market size can be 1% of our target market, which is 488 athletes.  (</a:t>
            </a:r>
            <a:r>
              <a:rPr lang="en-US" dirty="0" smtClean="0"/>
              <a:t>139 total high schools in Hartford county, 27 sports (average)</a:t>
            </a:r>
            <a:r>
              <a:rPr lang="en-US" baseline="0" dirty="0" smtClean="0"/>
              <a:t> per school, 13 (average) varsity athletes per team). We know that this is a good number for us to start with because we conducted a marketing research survey, which taught us that 48% of varsity athletes are willing to pay for a professionally filmed recruitment video. Our demographics are based on Hartford County, but we can travel further for an additional cost. </a:t>
            </a:r>
          </a:p>
        </p:txBody>
      </p:sp>
      <p:sp>
        <p:nvSpPr>
          <p:cNvPr id="4" name="Slide Number Placeholder 3"/>
          <p:cNvSpPr>
            <a:spLocks noGrp="1"/>
          </p:cNvSpPr>
          <p:nvPr>
            <p:ph type="sldNum" sz="quarter" idx="10"/>
          </p:nvPr>
        </p:nvSpPr>
        <p:spPr/>
        <p:txBody>
          <a:bodyPr/>
          <a:lstStyle/>
          <a:p>
            <a:fld id="{F3F5A8CD-32A9-4972-A31B-86080B7BBAE7}" type="slidenum">
              <a:rPr lang="en-US" smtClean="0"/>
              <a:pPr/>
              <a:t>7</a:t>
            </a:fld>
            <a:endParaRPr lang="en-US"/>
          </a:p>
        </p:txBody>
      </p:sp>
    </p:spTree>
    <p:extLst>
      <p:ext uri="{BB962C8B-B14F-4D97-AF65-F5344CB8AC3E}">
        <p14:creationId xmlns:p14="http://schemas.microsoft.com/office/powerpoint/2010/main" val="2647180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Alyssa- Recruit Me photography</a:t>
            </a:r>
            <a:r>
              <a:rPr lang="en-US" baseline="0" dirty="0" smtClean="0"/>
              <a:t> is advertised mostly by Social Media. Our company has an Instagram as well as our own twitter. We use these to give viewers short clips of our products and potentially gain costumers. We have our own website, email and phone which makes us very easy to contact. We also use a website called </a:t>
            </a:r>
            <a:r>
              <a:rPr lang="en-US" baseline="0" dirty="0" err="1" smtClean="0"/>
              <a:t>Maxpreps</a:t>
            </a:r>
            <a:r>
              <a:rPr lang="en-US" baseline="0" dirty="0" smtClean="0"/>
              <a:t> which shows the best athletes in all of America. We filter it by state, town, conference, sport and position. We use this to find the best athletes in all of Connecticut and let them know about our business. Recruit Me Photography plans to attend several tournaments throughout the year such as the volleyball </a:t>
            </a:r>
            <a:r>
              <a:rPr lang="en-US" baseline="0" dirty="0" err="1" smtClean="0"/>
              <a:t>winterfest</a:t>
            </a:r>
            <a:r>
              <a:rPr lang="en-US" baseline="0" dirty="0" smtClean="0"/>
              <a:t> to spread our business through word of mouth and business cards. We also offer a discount to SMSA athletes. Because our school consists of students that come from more than 20 different towns. We believe that if they are satisfied with our product they will let others know about our business. We are able to afford this discount because we do not have to travel to these costumers. </a:t>
            </a:r>
            <a:endParaRPr lang="en-US" dirty="0"/>
          </a:p>
        </p:txBody>
      </p:sp>
      <p:sp>
        <p:nvSpPr>
          <p:cNvPr id="4" name="Slide Number Placeholder 3"/>
          <p:cNvSpPr>
            <a:spLocks noGrp="1"/>
          </p:cNvSpPr>
          <p:nvPr>
            <p:ph type="sldNum" sz="quarter" idx="10"/>
          </p:nvPr>
        </p:nvSpPr>
        <p:spPr/>
        <p:txBody>
          <a:bodyPr/>
          <a:lstStyle/>
          <a:p>
            <a:fld id="{EFC2EE96-988B-4274-A4AA-693A71237422}" type="slidenum">
              <a:rPr lang="en-US" smtClean="0"/>
              <a:t>8</a:t>
            </a:fld>
            <a:endParaRPr lang="en-US" dirty="0"/>
          </a:p>
        </p:txBody>
      </p:sp>
    </p:spTree>
    <p:extLst>
      <p:ext uri="{BB962C8B-B14F-4D97-AF65-F5344CB8AC3E}">
        <p14:creationId xmlns:p14="http://schemas.microsoft.com/office/powerpoint/2010/main" val="1070049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Hannah- Our competitors are Art-Rich photography and Game On!. Both of these companies have large amounts of photography experience, however neither business has as much sports background as Recruit Me Photography. Along with that, we have relations with college coaches which allow us to know the exact content coaches desire. Recruit me photography offers both recruitment videos and stills, while our competitors only offer one or the other. We are very affordable compared to our competitors.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9</a:t>
            </a:fld>
            <a:endParaRPr lang="en-US"/>
          </a:p>
        </p:txBody>
      </p:sp>
    </p:spTree>
    <p:extLst>
      <p:ext uri="{BB962C8B-B14F-4D97-AF65-F5344CB8AC3E}">
        <p14:creationId xmlns:p14="http://schemas.microsoft.com/office/powerpoint/2010/main" val="1179899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088B4D7-43B0-4790-9E6B-B21580A3B5D9}" type="datetimeFigureOut">
              <a:rPr lang="en-US" smtClean="0"/>
              <a:t>5/19/2015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F0EADAD-A632-4B93-B84C-73B9E8C3AC5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88B4D7-43B0-4790-9E6B-B21580A3B5D9}" type="datetimeFigureOut">
              <a:rPr lang="en-US" smtClean="0"/>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0EADAD-A632-4B93-B84C-73B9E8C3AC5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88B4D7-43B0-4790-9E6B-B21580A3B5D9}" type="datetimeFigureOut">
              <a:rPr lang="en-US" smtClean="0"/>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0EADAD-A632-4B93-B84C-73B9E8C3AC5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88B4D7-43B0-4790-9E6B-B21580A3B5D9}" type="datetimeFigureOut">
              <a:rPr lang="en-US" smtClean="0"/>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0EADAD-A632-4B93-B84C-73B9E8C3AC5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88B4D7-43B0-4790-9E6B-B21580A3B5D9}" type="datetimeFigureOut">
              <a:rPr lang="en-US" smtClean="0"/>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0EADAD-A632-4B93-B84C-73B9E8C3AC5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88B4D7-43B0-4790-9E6B-B21580A3B5D9}" type="datetimeFigureOut">
              <a:rPr lang="en-US" smtClean="0"/>
              <a:t>5/19/2015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0EADAD-A632-4B93-B84C-73B9E8C3AC5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88B4D7-43B0-4790-9E6B-B21580A3B5D9}" type="datetimeFigureOut">
              <a:rPr lang="en-US" smtClean="0"/>
              <a:t>5/19/2015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0EADAD-A632-4B93-B84C-73B9E8C3AC5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88B4D7-43B0-4790-9E6B-B21580A3B5D9}" type="datetimeFigureOut">
              <a:rPr lang="en-US" smtClean="0"/>
              <a:t>5/19/2015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0EADAD-A632-4B93-B84C-73B9E8C3AC5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8B4D7-43B0-4790-9E6B-B21580A3B5D9}" type="datetimeFigureOut">
              <a:rPr lang="en-US" smtClean="0"/>
              <a:t>5/19/2015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0EADAD-A632-4B93-B84C-73B9E8C3AC5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88B4D7-43B0-4790-9E6B-B21580A3B5D9}" type="datetimeFigureOut">
              <a:rPr lang="en-US" smtClean="0"/>
              <a:t>5/19/2015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0EADAD-A632-4B93-B84C-73B9E8C3AC5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88B4D7-43B0-4790-9E6B-B21580A3B5D9}" type="datetimeFigureOut">
              <a:rPr lang="en-US" smtClean="0"/>
              <a:t>5/19/2015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F0EADAD-A632-4B93-B84C-73B9E8C3AC5E}"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88B4D7-43B0-4790-9E6B-B21580A3B5D9}" type="datetimeFigureOut">
              <a:rPr lang="en-US" smtClean="0"/>
              <a:t>5/19/2015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F0EADAD-A632-4B93-B84C-73B9E8C3AC5E}"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Autofit/>
          </a:bodyPr>
          <a:lstStyle/>
          <a:p>
            <a:r>
              <a:rPr lang="en-US" sz="8800" dirty="0" smtClean="0">
                <a:solidFill>
                  <a:schemeClr val="bg1"/>
                </a:solidFill>
                <a:effectLst>
                  <a:outerShdw blurRad="38100" dist="38100" dir="2700000" algn="tl">
                    <a:srgbClr val="000000">
                      <a:alpha val="43137"/>
                    </a:srgbClr>
                  </a:outerShdw>
                </a:effectLst>
                <a:latin typeface="Freestyle Script" pitchFamily="66" charset="0"/>
              </a:rPr>
              <a:t>Recruit</a:t>
            </a:r>
            <a:r>
              <a:rPr lang="en-US" sz="8800" dirty="0" smtClean="0">
                <a:solidFill>
                  <a:schemeClr val="bg1"/>
                </a:solidFill>
                <a:latin typeface="Freestyle Script" pitchFamily="66" charset="0"/>
              </a:rPr>
              <a:t> </a:t>
            </a:r>
            <a:r>
              <a:rPr lang="en-US" sz="8800" dirty="0" smtClean="0">
                <a:solidFill>
                  <a:schemeClr val="bg1"/>
                </a:solidFill>
                <a:effectLst>
                  <a:outerShdw blurRad="38100" dist="38100" dir="2700000" algn="tl">
                    <a:srgbClr val="000000">
                      <a:alpha val="43137"/>
                    </a:srgbClr>
                  </a:outerShdw>
                </a:effectLst>
                <a:latin typeface="Freestyle Script" pitchFamily="66" charset="0"/>
              </a:rPr>
              <a:t>Me Photography</a:t>
            </a:r>
            <a:endParaRPr lang="en-US" sz="8800" dirty="0">
              <a:solidFill>
                <a:schemeClr val="bg1"/>
              </a:solidFill>
              <a:effectLst>
                <a:outerShdw blurRad="38100" dist="38100" dir="2700000" algn="tl">
                  <a:srgbClr val="000000">
                    <a:alpha val="43137"/>
                  </a:srgbClr>
                </a:outerShdw>
              </a:effectLst>
              <a:latin typeface="Freestyle Script" pitchFamily="66" charset="0"/>
            </a:endParaRPr>
          </a:p>
        </p:txBody>
      </p:sp>
      <p:sp>
        <p:nvSpPr>
          <p:cNvPr id="3" name="Content Placeholder 2"/>
          <p:cNvSpPr>
            <a:spLocks noGrp="1"/>
          </p:cNvSpPr>
          <p:nvPr>
            <p:ph idx="1"/>
          </p:nvPr>
        </p:nvSpPr>
        <p:spPr>
          <a:xfrm>
            <a:off x="5029200" y="5923221"/>
            <a:ext cx="3773078" cy="609600"/>
          </a:xfrm>
        </p:spPr>
        <p:txBody>
          <a:bodyPr>
            <a:noAutofit/>
          </a:bodyPr>
          <a:lstStyle/>
          <a:p>
            <a:pPr>
              <a:buNone/>
            </a:pPr>
            <a:r>
              <a:rPr lang="en-US" sz="1600" dirty="0" smtClean="0"/>
              <a:t>Alyssa Carlson &amp; Hannah McKee</a:t>
            </a:r>
          </a:p>
          <a:p>
            <a:pPr>
              <a:buNone/>
            </a:pPr>
            <a:r>
              <a:rPr lang="en-US" sz="1600" dirty="0" smtClean="0"/>
              <a:t>Sport and Medical Sciences Academy </a:t>
            </a:r>
          </a:p>
          <a:p>
            <a:pPr>
              <a:buNone/>
            </a:pPr>
            <a:r>
              <a:rPr lang="en-US" sz="1600" dirty="0" smtClean="0"/>
              <a:t>Hartford, CT</a:t>
            </a:r>
            <a:endParaRPr lang="en-US" sz="1600"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45058" name="AutoShape 2" descr="data:image/png;base64,iVBORw0KGgoAAAANSUhEUgAAALAAAACsCAMAAADsfdaMAAAAgVBMVEX///8AAACenp78/Pzx8fFKSkpYWFjX19f4+Pj19fXv7++srKzf398gICDU1NTCwsIUFBS5ubkpKSnk5ORra2uMjIzLy8tRUVENDQ01NTWGhoampqZNTU11dXXh4eGZmZk/Pz99fX1iYmItLS0bGxtvb2+RkZFdXV08PDy0tLQlJSWDeyUXAAAJyklEQVR4nNVdabeqOBBEcQMRVBRRrwsu1+v7/z9wCKCyJKQrCXOO9WVm3hNThnSnl0rGskzBX/3r0RHPt6tgYGxwCuxjFDBEnlP8SXQBGDOcn07rECYxPiWbZTbqbHg4+fkfDk43jHGcTP4nuqtrZeDrKMj/IpiDk3z4P+g6vFc/HGd/F85Axs/u+UZn7sizfvZ6/S1GeBt2zTcQMspf7wKc49+O+UYtqzTJPrHGCC/9TvkeWwdPbPYZ0LutuvRt7rB98D77kIcR7i2642v/SsaeR+xjO4zwzO6MsC81qCv7GOrbTl3x5TrgGnbsgwuMcGd29yQM/o8tChe0u0M3dmeTIoVs8AALKuZBJ4RlFlcgGxyc4k0XU+wT491ss3Uwwk270/cck4Q6eLbZgvtdz60M5k5dLgkEQOTIptjlh0hCJOWxFqOLNl9nRB98xR6guJQSZtFnqMe852kT3gODx1M27B1jfCkWgctse6/NFzOiDVsUAbjfsV9p2U8WrQyP2oTB8ODEjPyAPfOXTnGUZP/a1+brL7HBLyyDd7FnemvrN/ecZ22vjK7HPGizTiDjuPin/r4HWnxvl7v9gSR6FmCjzRcd+PpySugPzaEfu/XBEdevB52VAt+d9q48AEe8fR6NkHpbjr+xLl/UPVVytAQmrJ9+oBvAvVwvQ99O5o31MEBdWtUpoetff1OegiPWKjnOBnp6q803/MP4buthQBDLH/og4pJAgAbijVfqIDZ70K4Xo/FAr/kVEd1ob/oTDITtGXi7FP0l6VcyF2BFndsCmFCf3mrnGe4D43vlhwHUbEV/z0Bd2k7wu4nBkzZfNPM9i3apiOTaDJRdvQRaw8IGi5MQnr6YqP5MIsBNtOxShBTLVH1tMCVPcpsTTaRP6+8ZL9hrWimyPfCWPS1wMGoIDoRZ3rYF3p7UswkcjCKc4EdKuGWXcvpyv2a63urIUvaWwDsgeEf90kkDbtKan4mcqO1T/MxPJz2DNj3Ej+CZMS3y6ahVN3gKXy7fxt0+LfxfdaZNcQV9jjXXpe2JFbl5h71Q6/jguLgzNy60fc8bR5EfBMHi+XxO9/v96XT6Xe/WuyRJDvf7fXW5XEaP0Zr3dAozC9t+NpdyBzaeZpNT0Q9B4e6rApresIMlaE9HBtt3x2pi2UFb0BvGZo3x+PNZyg9j3/qC9yoiTs19pz19VUjm+h2fKsLTezKMKoLCIqD5NSt3mDzLW6PZmCh7c3yXpgx/U02n9DuiFUQbk8ssfWuNCvhI+NnJxBkMXNcNw/DopR5/7KeIGHKJJd9gnb1BlxbW/WWKW30XDHbrFLtdcjgcVmzreYxGm5+f4fn8t91el8vb7RbHsVmDFWDBLXQ+aoti8CTmbJuOJXw+b89naObi/eaL4KEzKVEKu6XGFDf7uN6OElbdTPvbD8J+W57LUcDaPqWI25l0ti+p0vPS20lAaFB1s4p9acVRoPbYS3NF/Z5qEx6l9yjo1Lgy6a/5zCCkVWIFHmoiXRUXsxsli3lp6HPjFUKCa3SKx0Nyg2nOmylKX/hqzO5s0uJ9gxNSTEjtKWO7xxg8QdGsIxB1aaZWcQiK+0f1FJqqS0u4wysA7Z/Ugy9qp2dmKuMcgOKPc3W/o+vS7qbqdqBkt5aK0buV5ooFoK4hLk+xT4swMzSWvyrQPnYpMphAP9ZY7oHq2j7b1gLSNPRM9XtQedm7cYlIbRmM7R6oru0VtaEuUb/rXgDVtRVRG1ke8Iax3QPVteXmA0ptUyz1lSMFEmzgDauCoFJbBmN9VlTXlmbQdoLzNaF+KgDq2vbwuaECc1OEQV3bw3JAlcwLxg6fYrq2peVjPG+vVzg0FRhj6u8YdRFPa1y8EmOdI0DXlsLCAv9M5pKfE94aEzhAc2ZBK6g4zpLLCfjdTwUgG1csVYpU8NbReWmgFRsrDgKhwT8LkU0tPyG0PR61VPNBuHL5yAsjSFxZtbPobCz3aDvdXcUeORQ1qw0zMUaYflbPs0K61XUoEhgTU7Q0+LHJ6acR5Z4IRNfGIniPmKd0fOiftIo3WbuDuIpNiRcshxuakrKlPEVySE7FXJv6yfXflGxpUzQxIwphY6FDOOSvLUIx8v1LCaemr6b4phG7QPMotf7PnB3lVS5jGYY3FxH2JHFYqbZmS0sw5u7jufDbbgzt2dK67FWPEtc2MzbBzF6EMtg2CqdqbPhs3++MlXoGf22ExdZ/rs+Y3Wp3Z2MuLVt7QsKiNsvm1MzHxm2EjSWc420rYSvilEhm9yd3vlqmuB6lKcPOI4YWKffvbVbCdnjfe64ghHHF9R9jmUXQkxEWYrJvxIrCkGJnzKUtVQk70WXTyCBFmhADp2ALvPws+oWT6eHGe2jKd225GN+mQzTueyeDlpg3vbOW9Ir3d9wSTKZOl19IVIKgJvTxWechEee3XS253xnyhmd5mw2VOkZ8JRvYR6lC0AfixEuZGB+rv/EJ06JuAeratfcUN1PBbK1jzR4+YfR8cxmxsNHWqBWfuH+qQBg+DFsG1+Iy1BvW2V0lA/AYIJewyjUIb7TcmFIrfWYxPnL/jIgwehi2glYNcWUmzmyPo5YB2gijh2EruLXGinb5oywIlV5iRyGsY3GyglPpu4fsv8ew+2wS9tDbO8sQubQXSg3rLMpHL5DlEdaxOLm4712CyQbm7n4gYbDvU/s2Gd9Po3GhNsENwg544UMVhGZV0crNmi6IUkVEGJVxVEA6FpGHOlk7WcW8a4THOhNMq+jlro3tytBlFnzCWKRXB1Gtw+wu06dFCiuiRphUaRRhRWy3sgs5M31NoDJKlbCCtuGNG7mJEtxyzRUaRjQJa+1x4iitjtS1Mf+ntIQrhGUVyXYABSfvyn7dANMycAhrWRzUpDixU32ukkcqExZk4iRgl0BNDkYIT9BbbEoABYjZZZtKN9JVjA697fkDlQMC6FWBHMLKq1hJpyxvJcgJqy0r1XNESoqrWiyB6iQLqNXQFW7QaxAeKESoyodXaUcl2gkr/eqz6sFNFT/ayDjQG9B6Gk0KtIjCJYyrZy/qJ2MVTKaZhKK65sZJWwT43tEkjOqatY5GHuF4i1NIAe1O76j0Ag3BOYSxPEm372qiGIgcldKXkoD/ZxtuuRWwOwPisgAK5PkVeLLxrk20BUPE9/MJU7PnxMzlBHZIj8T5hIn6OGOSWXYxw2P7j7JTC9peMhFJL76dD/rXqVfHDKb7vhQLwSJ8xyU7/nP7heHbOnTxzu+6u5TAMF4iEmPd9s6RfBvh4vD/9xAugtUvIpznd19EOI8zv4lwVlf5KsLOtxFmdvddhJ3LlxFO48xu1f/GYR++jLDlaeVs/wFn75fv4SzYKAAAAABJRU5ErkJggg=="/>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26" name="Picture 2"/>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100000" l="0" r="100000">
                        <a14:foregroundMark x1="37273" y1="7075" x2="37273" y2="7075"/>
                        <a14:foregroundMark x1="47091" y1="4717" x2="47091" y2="4717"/>
                        <a14:foregroundMark x1="36364" y1="4009" x2="36364" y2="4009"/>
                        <a14:foregroundMark x1="34545" y1="4245" x2="34545" y2="4245"/>
                      </a14:backgroundRemoval>
                    </a14:imgEffect>
                  </a14:imgLayer>
                </a14:imgProps>
              </a:ext>
              <a:ext uri="{28A0092B-C50C-407E-A947-70E740481C1C}">
                <a14:useLocalDpi xmlns:a14="http://schemas.microsoft.com/office/drawing/2010/main" val="0"/>
              </a:ext>
            </a:extLst>
          </a:blip>
          <a:srcRect/>
          <a:stretch>
            <a:fillRect/>
          </a:stretch>
        </p:blipFill>
        <p:spPr bwMode="auto">
          <a:xfrm>
            <a:off x="1828800" y="1828800"/>
            <a:ext cx="5181600" cy="39945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rotWithShape="1">
          <a:blip r:embed="rId6" cstate="print">
            <a:extLst>
              <a:ext uri="{28A0092B-C50C-407E-A947-70E740481C1C}">
                <a14:useLocalDpi xmlns:a14="http://schemas.microsoft.com/office/drawing/2010/main" val="0"/>
              </a:ext>
            </a:extLst>
          </a:blip>
          <a:srcRect l="2988"/>
          <a:stretch/>
        </p:blipFill>
        <p:spPr>
          <a:xfrm>
            <a:off x="2209800" y="3581400"/>
            <a:ext cx="2661213" cy="191757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effectLst>
                  <a:outerShdw blurRad="38100" dist="38100" dir="2700000" algn="tl">
                    <a:srgbClr val="000000">
                      <a:alpha val="43137"/>
                    </a:srgbClr>
                  </a:outerShdw>
                </a:effectLst>
              </a:rPr>
              <a:t>Qualifications</a:t>
            </a:r>
          </a:p>
        </p:txBody>
      </p:sp>
      <p:sp>
        <p:nvSpPr>
          <p:cNvPr id="3" name="Content Placeholder 2"/>
          <p:cNvSpPr>
            <a:spLocks noGrp="1"/>
          </p:cNvSpPr>
          <p:nvPr>
            <p:ph idx="1"/>
          </p:nvPr>
        </p:nvSpPr>
        <p:spPr/>
        <p:txBody>
          <a:bodyPr/>
          <a:lstStyle/>
          <a:p>
            <a:r>
              <a:rPr lang="en-US" dirty="0" smtClean="0"/>
              <a:t>Together we have 16 years of athletic experience </a:t>
            </a:r>
            <a:endParaRPr lang="en-US" dirty="0"/>
          </a:p>
          <a:p>
            <a:r>
              <a:rPr lang="en-US" dirty="0" smtClean="0"/>
              <a:t>Taken photography classes at University of Hartford, Fletcher Farm School for the Arts and CCSU</a:t>
            </a:r>
          </a:p>
          <a:p>
            <a:r>
              <a:rPr lang="en-US" dirty="0" smtClean="0"/>
              <a:t>Personally know </a:t>
            </a:r>
            <a:r>
              <a:rPr lang="en-US" dirty="0"/>
              <a:t>c</a:t>
            </a:r>
            <a:r>
              <a:rPr lang="en-US" dirty="0" smtClean="0"/>
              <a:t>ollege coaches</a:t>
            </a:r>
          </a:p>
          <a:p>
            <a:r>
              <a:rPr lang="en-US" dirty="0" smtClean="0"/>
              <a:t>Both have exceptional math skills</a:t>
            </a:r>
          </a:p>
          <a:p>
            <a:r>
              <a:rPr lang="en-US" dirty="0" smtClean="0"/>
              <a:t>Members of our own target market</a:t>
            </a:r>
            <a:endParaRPr lang="en-US" dirty="0"/>
          </a:p>
          <a:p>
            <a:r>
              <a:rPr lang="en-US" dirty="0" smtClean="0"/>
              <a:t>Have taken a NFTE Entrepreneurship and Marketing class</a:t>
            </a:r>
          </a:p>
          <a:p>
            <a:endParaRPr lang="en-US" dirty="0" smtClean="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0"/>
            <a:ext cx="1523999" cy="1143000"/>
          </a:xfrm>
          <a:prstGeom prst="rect">
            <a:avLst/>
          </a:prstGeom>
        </p:spPr>
      </p:pic>
    </p:spTree>
    <p:extLst>
      <p:ext uri="{BB962C8B-B14F-4D97-AF65-F5344CB8AC3E}">
        <p14:creationId xmlns:p14="http://schemas.microsoft.com/office/powerpoint/2010/main" val="442156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r>
              <a:rPr lang="en-US" dirty="0">
                <a:solidFill>
                  <a:schemeClr val="bg1"/>
                </a:solidFill>
                <a:effectLst>
                  <a:outerShdw blurRad="38100" dist="38100" dir="2700000" algn="tl">
                    <a:srgbClr val="000000">
                      <a:alpha val="43137"/>
                    </a:srgbClr>
                  </a:outerShdw>
                </a:effectLst>
              </a:rPr>
              <a:t>Sales Projections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8375557"/>
              </p:ext>
            </p:extLst>
          </p:nvPr>
        </p:nvGraphicFramePr>
        <p:xfrm>
          <a:off x="533400" y="2743200"/>
          <a:ext cx="8077200" cy="36115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524000" y="1677888"/>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Total Units</a:t>
            </a:r>
          </a:p>
          <a:p>
            <a:pPr lvl="0" algn="ctr">
              <a:defRPr/>
            </a:pPr>
            <a:r>
              <a:rPr lang="en-US" sz="2000" b="1" dirty="0" smtClean="0">
                <a:cs typeface="Arial" pitchFamily="34" charset="0"/>
              </a:rPr>
              <a:t>134</a:t>
            </a:r>
            <a:endParaRPr lang="en-US" sz="2000" b="1" dirty="0" smtClean="0">
              <a:solidFill>
                <a:prstClr val="black"/>
              </a:solidFill>
            </a:endParaRPr>
          </a:p>
        </p:txBody>
      </p:sp>
      <p:sp>
        <p:nvSpPr>
          <p:cNvPr id="8" name="TextBox 7"/>
          <p:cNvSpPr txBox="1"/>
          <p:nvPr/>
        </p:nvSpPr>
        <p:spPr>
          <a:xfrm>
            <a:off x="37338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Gross Revenue</a:t>
            </a:r>
          </a:p>
          <a:p>
            <a:pPr lvl="0" algn="ctr">
              <a:defRPr/>
            </a:pPr>
            <a:r>
              <a:rPr lang="en-US" sz="2000" b="1" dirty="0" smtClean="0">
                <a:cs typeface="Arial" pitchFamily="34" charset="0"/>
              </a:rPr>
              <a:t>$66,998</a:t>
            </a:r>
            <a:endParaRPr lang="en-US" sz="2000" b="1" dirty="0" smtClean="0">
              <a:solidFill>
                <a:prstClr val="black"/>
              </a:solidFill>
            </a:endParaRPr>
          </a:p>
        </p:txBody>
      </p:sp>
      <p:sp>
        <p:nvSpPr>
          <p:cNvPr id="9" name="TextBox 8"/>
          <p:cNvSpPr txBox="1"/>
          <p:nvPr/>
        </p:nvSpPr>
        <p:spPr>
          <a:xfrm>
            <a:off x="59436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Net Profit</a:t>
            </a:r>
          </a:p>
          <a:p>
            <a:pPr lvl="0" algn="ctr">
              <a:defRPr/>
            </a:pPr>
            <a:r>
              <a:rPr lang="en-US" sz="2000" b="1" dirty="0" smtClean="0">
                <a:cs typeface="Arial" pitchFamily="34" charset="0"/>
              </a:rPr>
              <a:t>$5,370</a:t>
            </a:r>
            <a:endParaRPr lang="en-US" sz="2000" b="1" dirty="0" smtClean="0">
              <a:solidFill>
                <a:prstClr val="black"/>
              </a:solidFill>
            </a:endParaRPr>
          </a:p>
        </p:txBody>
      </p:sp>
      <p:pic>
        <p:nvPicPr>
          <p:cNvPr id="7" name="Content Placeholder 9" descr="logo secondary.jpg"/>
          <p:cNvPicPr>
            <a:picLocks noChangeAspect="1"/>
          </p:cNvPicPr>
          <p:nvPr/>
        </p:nvPicPr>
        <p:blipFill>
          <a:blip r:embed="rId4" cstate="print"/>
          <a:stretch>
            <a:fillRect/>
          </a:stretch>
        </p:blipFill>
        <p:spPr>
          <a:xfrm>
            <a:off x="7315200" y="5895726"/>
            <a:ext cx="1828800" cy="962274"/>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00" y="0"/>
            <a:ext cx="1523999" cy="1143000"/>
          </a:xfrm>
          <a:prstGeom prst="rect">
            <a:avLst/>
          </a:prstGeom>
        </p:spPr>
      </p:pic>
    </p:spTree>
    <p:extLst>
      <p:ext uri="{BB962C8B-B14F-4D97-AF65-F5344CB8AC3E}">
        <p14:creationId xmlns:p14="http://schemas.microsoft.com/office/powerpoint/2010/main" val="182617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en-US" dirty="0">
                <a:solidFill>
                  <a:schemeClr val="bg1"/>
                </a:solidFill>
                <a:effectLst>
                  <a:outerShdw blurRad="38100" dist="38100" dir="2700000" algn="tl">
                    <a:srgbClr val="000000">
                      <a:alpha val="43137"/>
                    </a:srgbClr>
                  </a:outerShdw>
                </a:effectLst>
              </a:rPr>
              <a:t>Start-up Funds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44074466"/>
              </p:ext>
            </p:extLst>
          </p:nvPr>
        </p:nvGraphicFramePr>
        <p:xfrm>
          <a:off x="1066800" y="1676400"/>
          <a:ext cx="7162800" cy="3169920"/>
        </p:xfrm>
        <a:graphic>
          <a:graphicData uri="http://schemas.openxmlformats.org/drawingml/2006/table">
            <a:tbl>
              <a:tblPr/>
              <a:tblGrid>
                <a:gridCol w="2302329"/>
                <a:gridCol w="3532033"/>
                <a:gridCol w="1328438"/>
              </a:tblGrid>
              <a:tr h="41483">
                <a:tc>
                  <a:txBody>
                    <a:bodyPr/>
                    <a:lstStyle/>
                    <a:p>
                      <a:pPr marL="0" marR="0" algn="ctr">
                        <a:spcBef>
                          <a:spcPts val="0"/>
                        </a:spcBef>
                        <a:spcAft>
                          <a:spcPts val="0"/>
                        </a:spcAft>
                      </a:pPr>
                      <a:r>
                        <a:rPr lang="en-US" sz="1600" b="1" dirty="0">
                          <a:solidFill>
                            <a:schemeClr val="bg1"/>
                          </a:solidFill>
                          <a:latin typeface="+mn-lt"/>
                          <a:ea typeface="Times New Roman"/>
                          <a:cs typeface="Times New Roman"/>
                        </a:rPr>
                        <a:t>Item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Why Needed</a:t>
                      </a:r>
                      <a:endParaRPr lang="en-US" sz="1600" b="1" dirty="0">
                        <a:solidFill>
                          <a:schemeClr val="bg1"/>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a:solidFill>
                            <a:schemeClr val="bg1"/>
                          </a:solidFill>
                          <a:latin typeface="+mn-lt"/>
                          <a:ea typeface="Times New Roman"/>
                          <a:cs typeface="Times New Roman"/>
                        </a:rPr>
                        <a:t>Cost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483">
                <a:tc>
                  <a:txBody>
                    <a:bodyPr/>
                    <a:lstStyle/>
                    <a:p>
                      <a:pPr marL="0" marR="0">
                        <a:spcBef>
                          <a:spcPts val="0"/>
                        </a:spcBef>
                        <a:spcAft>
                          <a:spcPts val="0"/>
                        </a:spcAft>
                      </a:pPr>
                      <a:r>
                        <a:rPr lang="en-US" sz="1600" dirty="0" smtClean="0">
                          <a:latin typeface="+mn-lt"/>
                          <a:ea typeface="Times New Roman"/>
                          <a:cs typeface="Times New Roman"/>
                        </a:rPr>
                        <a:t>Cell</a:t>
                      </a:r>
                      <a:r>
                        <a:rPr lang="en-US" sz="1600" baseline="0" dirty="0" smtClean="0">
                          <a:latin typeface="+mn-lt"/>
                          <a:ea typeface="Times New Roman"/>
                          <a:cs typeface="Times New Roman"/>
                        </a:rPr>
                        <a:t> phone/Computer</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smtClean="0">
                          <a:latin typeface="+mn-lt"/>
                          <a:ea typeface="Times New Roman"/>
                          <a:cs typeface="Times New Roman"/>
                        </a:rPr>
                        <a:t>Advertising/</a:t>
                      </a:r>
                      <a:r>
                        <a:rPr lang="en-US" sz="1600" baseline="0" dirty="0" smtClean="0">
                          <a:latin typeface="+mn-lt"/>
                          <a:ea typeface="Times New Roman"/>
                          <a:cs typeface="Times New Roman"/>
                        </a:rPr>
                        <a:t>Business Records</a:t>
                      </a:r>
                      <a:endParaRPr lang="en-US" sz="1600" dirty="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$1,449.00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DBA</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To</a:t>
                      </a:r>
                      <a:r>
                        <a:rPr lang="en-US" sz="1600" baseline="0" dirty="0" smtClean="0">
                          <a:latin typeface="+mn-lt"/>
                          <a:ea typeface="Times New Roman"/>
                          <a:cs typeface="Times New Roman"/>
                        </a:rPr>
                        <a:t> Do Business</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$5.00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Video</a:t>
                      </a:r>
                      <a:r>
                        <a:rPr lang="en-US" sz="1600" baseline="0" dirty="0" smtClean="0">
                          <a:latin typeface="+mn-lt"/>
                          <a:ea typeface="Times New Roman"/>
                          <a:cs typeface="Times New Roman"/>
                        </a:rPr>
                        <a:t> Equipment</a:t>
                      </a:r>
                      <a:endParaRPr lang="en-US" sz="1600" dirty="0" smtClean="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To</a:t>
                      </a:r>
                      <a:r>
                        <a:rPr lang="en-US" sz="1600" baseline="0" dirty="0" smtClean="0">
                          <a:latin typeface="+mn-lt"/>
                          <a:ea typeface="Times New Roman"/>
                          <a:cs typeface="Times New Roman"/>
                        </a:rPr>
                        <a:t> Do business</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$2,250.00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Business</a:t>
                      </a:r>
                      <a:r>
                        <a:rPr lang="en-US" sz="1600" baseline="0" dirty="0" smtClean="0">
                          <a:latin typeface="+mn-lt"/>
                          <a:ea typeface="Times New Roman"/>
                          <a:cs typeface="Times New Roman"/>
                        </a:rPr>
                        <a:t> Cards</a:t>
                      </a:r>
                      <a:endParaRPr lang="en-US" sz="1600" dirty="0" smtClean="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Advertising</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$10.00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Times New Roman"/>
                          <a:cs typeface="Times New Roman"/>
                        </a:rPr>
                        <a:t>Car Wrap</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600" dirty="0" smtClean="0"/>
                        <a:t>Advertising </a:t>
                      </a:r>
                      <a:endParaRPr lang="en-US" sz="1600" dirty="0"/>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$333.00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Car</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Travel</a:t>
                      </a:r>
                      <a:r>
                        <a:rPr lang="en-US" sz="1600" baseline="0" dirty="0" smtClean="0">
                          <a:latin typeface="+mn-lt"/>
                          <a:ea typeface="Times New Roman"/>
                          <a:cs typeface="Times New Roman"/>
                        </a:rPr>
                        <a:t>ing </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Owned </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542">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Total Startup Expenditures</a:t>
                      </a:r>
                      <a:endParaRPr lang="en-US" sz="16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latin typeface="+mn-lt"/>
                          <a:ea typeface="Times New Roman"/>
                          <a:cs typeface="Times New Roman"/>
                        </a:rPr>
                        <a:t>$4,047.00</a:t>
                      </a:r>
                      <a:endParaRPr lang="en-US" sz="1600" b="1"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06680">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Emergency Fund</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$2,024.00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Reserve for Fixed Expenses</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$13,125.00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Total Startup Investment</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latin typeface="+mn-lt"/>
                          <a:ea typeface="Times New Roman"/>
                          <a:cs typeface="Times New Roman"/>
                        </a:rPr>
                        <a:t>$19,196.00</a:t>
                      </a:r>
                      <a:endParaRPr lang="en-US" sz="1600" b="1"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430894246"/>
              </p:ext>
            </p:extLst>
          </p:nvPr>
        </p:nvGraphicFramePr>
        <p:xfrm>
          <a:off x="1981200" y="4876800"/>
          <a:ext cx="6781801" cy="838200"/>
        </p:xfrm>
        <a:graphic>
          <a:graphicData uri="http://schemas.openxmlformats.org/drawingml/2006/table">
            <a:tbl>
              <a:tblPr/>
              <a:tblGrid>
                <a:gridCol w="2590800"/>
                <a:gridCol w="194583"/>
                <a:gridCol w="1332139"/>
                <a:gridCol w="605517"/>
                <a:gridCol w="2058762"/>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ROI: Return on Investment</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mn-lt"/>
                          <a:ea typeface="Times New Roman"/>
                        </a:rPr>
                        <a:t>$5,370.00</a:t>
                      </a:r>
                      <a:endParaRPr lang="en-US" sz="1800"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mn-lt"/>
                          <a:ea typeface="Times New Roman"/>
                        </a:rPr>
                        <a:t>=</a:t>
                      </a:r>
                      <a:endParaRPr lang="en-US" sz="1800" dirty="0">
                        <a:latin typeface="+mn-lt"/>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28%</a:t>
                      </a:r>
                      <a:endParaRPr lang="en-US" sz="1600" dirty="0">
                        <a:latin typeface="+mn-lt"/>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mn-lt"/>
                          <a:ea typeface="Times New Roman"/>
                        </a:rPr>
                        <a:t>≈</a:t>
                      </a:r>
                      <a:endParaRPr lang="en-US" sz="1800" dirty="0">
                        <a:latin typeface="+mn-lt"/>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mn-lt"/>
                          <a:ea typeface="Times New Roman"/>
                        </a:rPr>
                        <a:t>$0.28</a:t>
                      </a:r>
                      <a:endParaRPr lang="en-US" sz="1800" dirty="0">
                        <a:latin typeface="+mn-lt"/>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mn-lt"/>
                          <a:ea typeface="Times New Roman"/>
                        </a:rPr>
                        <a:t>$19,196.00</a:t>
                      </a:r>
                      <a:endParaRPr lang="en-US" sz="1800"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94125971"/>
              </p:ext>
            </p:extLst>
          </p:nvPr>
        </p:nvGraphicFramePr>
        <p:xfrm>
          <a:off x="1981200" y="5895726"/>
          <a:ext cx="6858001" cy="838200"/>
        </p:xfrm>
        <a:graphic>
          <a:graphicData uri="http://schemas.openxmlformats.org/drawingml/2006/table">
            <a:tbl>
              <a:tblPr/>
              <a:tblGrid>
                <a:gridCol w="2553511"/>
                <a:gridCol w="263167"/>
                <a:gridCol w="1347107"/>
                <a:gridCol w="612322"/>
                <a:gridCol w="2081894"/>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ROS:</a:t>
                      </a:r>
                      <a:r>
                        <a:rPr lang="en-US" sz="1600" b="1" baseline="0" dirty="0" smtClean="0">
                          <a:solidFill>
                            <a:schemeClr val="bg1"/>
                          </a:solidFill>
                          <a:latin typeface="+mn-lt"/>
                          <a:ea typeface="Times New Roman"/>
                        </a:rPr>
                        <a:t> Return on Sales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kumimoji="0" lang="en-US" sz="1600" kern="1200" dirty="0" smtClean="0">
                          <a:solidFill>
                            <a:schemeClr val="tx1"/>
                          </a:solidFill>
                          <a:latin typeface="+mn-lt"/>
                          <a:ea typeface="Times New Roman"/>
                          <a:cs typeface="+mn-cs"/>
                        </a:rPr>
                        <a:t>$5,370.00</a:t>
                      </a:r>
                      <a:endParaRPr kumimoji="0" lang="en-US" sz="1600" kern="1200" dirty="0">
                        <a:solidFill>
                          <a:schemeClr val="tx1"/>
                        </a:solidFill>
                        <a:latin typeface="+mn-lt"/>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mn-lt"/>
                          <a:ea typeface="Times New Roman"/>
                        </a:rPr>
                        <a:t>=</a:t>
                      </a:r>
                      <a:endParaRPr lang="en-US" sz="1800" dirty="0">
                        <a:latin typeface="+mn-lt"/>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8%</a:t>
                      </a:r>
                      <a:endParaRPr lang="en-US" sz="1600" dirty="0">
                        <a:latin typeface="+mn-lt"/>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mn-lt"/>
                          <a:ea typeface="Times New Roman"/>
                        </a:rPr>
                        <a:t>≈</a:t>
                      </a:r>
                      <a:endParaRPr lang="en-US" sz="1800" dirty="0">
                        <a:latin typeface="+mn-lt"/>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mn-lt"/>
                          <a:ea typeface="Times New Roman"/>
                        </a:rPr>
                        <a:t>$.08</a:t>
                      </a:r>
                      <a:endParaRPr lang="en-US" sz="1800" dirty="0">
                        <a:latin typeface="+mn-lt"/>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kumimoji="0" lang="en-US" sz="1600" kern="1200" dirty="0" smtClean="0">
                          <a:solidFill>
                            <a:schemeClr val="tx1"/>
                          </a:solidFill>
                          <a:latin typeface="+mn-lt"/>
                          <a:ea typeface="Times New Roman"/>
                          <a:cs typeface="+mn-cs"/>
                        </a:rPr>
                        <a:t>$66,998.00</a:t>
                      </a:r>
                      <a:endParaRPr kumimoji="0" lang="en-US" sz="1600" kern="1200" dirty="0">
                        <a:solidFill>
                          <a:schemeClr val="tx1"/>
                        </a:solidFill>
                        <a:latin typeface="+mn-lt"/>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0"/>
            <a:ext cx="1523999" cy="1143000"/>
          </a:xfrm>
          <a:prstGeom prst="rect">
            <a:avLst/>
          </a:prstGeom>
        </p:spPr>
      </p:pic>
    </p:spTree>
    <p:extLst>
      <p:ext uri="{BB962C8B-B14F-4D97-AF65-F5344CB8AC3E}">
        <p14:creationId xmlns:p14="http://schemas.microsoft.com/office/powerpoint/2010/main" val="2148700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Future Plans</a:t>
            </a:r>
            <a:r>
              <a:rPr lang="en-US" dirty="0" smtClean="0">
                <a:solidFill>
                  <a:schemeClr val="bg1"/>
                </a:solidFill>
              </a:rPr>
              <a:t>	   </a:t>
            </a:r>
            <a:r>
              <a:rPr lang="en-US" dirty="0">
                <a:solidFill>
                  <a:schemeClr val="bg1"/>
                </a:solidFill>
                <a:effectLst>
                  <a:outerShdw blurRad="38100" dist="38100" dir="2700000" algn="tl">
                    <a:srgbClr val="000000">
                      <a:alpha val="43137"/>
                    </a:srgbClr>
                  </a:outerShdw>
                </a:effectLst>
              </a:rPr>
              <a:t>Philanthropy</a:t>
            </a:r>
          </a:p>
        </p:txBody>
      </p:sp>
      <p:sp>
        <p:nvSpPr>
          <p:cNvPr id="5" name="Content Placeholder 4"/>
          <p:cNvSpPr>
            <a:spLocks noGrp="1"/>
          </p:cNvSpPr>
          <p:nvPr>
            <p:ph sz="half" idx="1"/>
          </p:nvPr>
        </p:nvSpPr>
        <p:spPr/>
        <p:txBody>
          <a:bodyPr/>
          <a:lstStyle/>
          <a:p>
            <a:r>
              <a:rPr lang="en-US" dirty="0"/>
              <a:t>We </a:t>
            </a:r>
            <a:r>
              <a:rPr lang="en-US" dirty="0" smtClean="0"/>
              <a:t>will improve our photography equipment</a:t>
            </a:r>
            <a:endParaRPr lang="en-US" dirty="0"/>
          </a:p>
          <a:p>
            <a:r>
              <a:rPr lang="en-US" dirty="0" smtClean="0"/>
              <a:t>We will hire 5 additional employees with different sports backgrounds by year 2</a:t>
            </a:r>
          </a:p>
        </p:txBody>
      </p:sp>
      <p:sp>
        <p:nvSpPr>
          <p:cNvPr id="6" name="Content Placeholder 5"/>
          <p:cNvSpPr>
            <a:spLocks noGrp="1"/>
          </p:cNvSpPr>
          <p:nvPr>
            <p:ph sz="half" idx="2"/>
          </p:nvPr>
        </p:nvSpPr>
        <p:spPr/>
        <p:txBody>
          <a:bodyPr/>
          <a:lstStyle/>
          <a:p>
            <a:r>
              <a:rPr lang="en-US" dirty="0" smtClean="0"/>
              <a:t>5% of our net profits will be used as a scholarship eligible to athletes in CT</a:t>
            </a:r>
          </a:p>
          <a:p>
            <a:r>
              <a:rPr lang="en-US" dirty="0"/>
              <a:t>T</a:t>
            </a:r>
            <a:r>
              <a:rPr lang="en-US" dirty="0" smtClean="0"/>
              <a:t>he recipient will also receive a free recruitment video</a:t>
            </a:r>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0"/>
            <a:ext cx="1523999" cy="1143000"/>
          </a:xfrm>
          <a:prstGeom prst="rect">
            <a:avLst/>
          </a:prstGeom>
        </p:spPr>
      </p:pic>
    </p:spTree>
    <p:extLst>
      <p:ext uri="{BB962C8B-B14F-4D97-AF65-F5344CB8AC3E}">
        <p14:creationId xmlns:p14="http://schemas.microsoft.com/office/powerpoint/2010/main" val="165670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 y="685800"/>
            <a:ext cx="9144000" cy="1371600"/>
          </a:xfrm>
        </p:spPr>
        <p:txBody>
          <a:bodyPr>
            <a:normAutofit fontScale="90000"/>
            <a:sp3d prstMaterial="softEdge"/>
          </a:bodyPr>
          <a:lstStyle/>
          <a:p>
            <a:pPr algn="ctr" eaLnBrk="1" hangingPunct="1"/>
            <a:r>
              <a:rPr lang="en-US" altLang="en-US" dirty="0" smtClean="0">
                <a:solidFill>
                  <a:schemeClr val="bg1"/>
                </a:solidFill>
              </a:rPr>
              <a:t>“</a:t>
            </a:r>
            <a:r>
              <a:rPr lang="en-US" altLang="en-US" sz="8000" dirty="0" smtClean="0">
                <a:solidFill>
                  <a:schemeClr val="bg1"/>
                </a:solidFill>
                <a:latin typeface="Freestyle Script" panose="030804020302050B0404" pitchFamily="66" charset="0"/>
              </a:rPr>
              <a:t>What you need, what colleges want”</a:t>
            </a:r>
            <a:endParaRPr altLang="en-US" sz="8000" dirty="0" smtClean="0">
              <a:ln>
                <a:noFill/>
              </a:ln>
              <a:solidFill>
                <a:schemeClr val="bg1"/>
              </a:solidFill>
              <a:latin typeface="Freestyle Script" panose="030804020302050B0404" pitchFamily="66" charset="0"/>
            </a:endParaRPr>
          </a:p>
        </p:txBody>
      </p:sp>
      <p:sp>
        <p:nvSpPr>
          <p:cNvPr id="5" name="Rectangle 4"/>
          <p:cNvSpPr/>
          <p:nvPr/>
        </p:nvSpPr>
        <p:spPr>
          <a:xfrm>
            <a:off x="1427285" y="2146663"/>
            <a:ext cx="6192715" cy="33528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800" b="1" dirty="0">
                <a:solidFill>
                  <a:schemeClr val="bg1"/>
                </a:solidFill>
                <a:ea typeface="+mj-ea"/>
                <a:cs typeface="+mj-cs"/>
              </a:rPr>
              <a:t>Thank you for your consideration of</a:t>
            </a:r>
            <a:r>
              <a:rPr lang="en-US" sz="2800" b="1" dirty="0">
                <a:solidFill>
                  <a:schemeClr val="bg1"/>
                </a:solidFill>
                <a:latin typeface="Myriad Web Pro" pitchFamily="34" charset="0"/>
                <a:ea typeface="+mj-ea"/>
                <a:cs typeface="+mj-cs"/>
              </a:rPr>
              <a:t/>
            </a:r>
            <a:br>
              <a:rPr lang="en-US" sz="2800" b="1" dirty="0">
                <a:solidFill>
                  <a:schemeClr val="bg1"/>
                </a:solidFill>
                <a:latin typeface="Myriad Web Pro" pitchFamily="34" charset="0"/>
                <a:ea typeface="+mj-ea"/>
                <a:cs typeface="+mj-cs"/>
              </a:rPr>
            </a:br>
            <a:endParaRPr lang="en-US" sz="2800" b="1" dirty="0">
              <a:solidFill>
                <a:schemeClr val="bg1"/>
              </a:solidFill>
              <a:latin typeface="Myriad Web Pro" pitchFamily="34" charset="0"/>
              <a:ea typeface="+mj-ea"/>
              <a:cs typeface="+mj-cs"/>
            </a:endParaRPr>
          </a:p>
          <a:p>
            <a:pPr algn="ctr">
              <a:defRPr/>
            </a:pPr>
            <a:r>
              <a:rPr lang="en-US" sz="4000" b="1" i="1" dirty="0" smtClean="0">
                <a:solidFill>
                  <a:schemeClr val="bg1"/>
                </a:solidFill>
                <a:ea typeface="+mj-ea"/>
                <a:cs typeface="+mj-cs"/>
              </a:rPr>
              <a:t>Recruit Me Photography</a:t>
            </a:r>
            <a:endParaRPr lang="en-US" sz="2800" b="1" i="1" dirty="0">
              <a:solidFill>
                <a:schemeClr val="bg1"/>
              </a:solidFill>
              <a:ea typeface="+mj-ea"/>
              <a:cs typeface="+mj-cs"/>
            </a:endParaRPr>
          </a:p>
        </p:txBody>
      </p:sp>
      <p:sp>
        <p:nvSpPr>
          <p:cNvPr id="3" name="TextBox 2"/>
          <p:cNvSpPr txBox="1"/>
          <p:nvPr/>
        </p:nvSpPr>
        <p:spPr>
          <a:xfrm>
            <a:off x="516610" y="5662025"/>
            <a:ext cx="8014063" cy="1107996"/>
          </a:xfrm>
          <a:prstGeom prst="rect">
            <a:avLst/>
          </a:prstGeom>
          <a:noFill/>
        </p:spPr>
        <p:txBody>
          <a:bodyPr wrap="square" rtlCol="0">
            <a:spAutoFit/>
          </a:bodyPr>
          <a:lstStyle/>
          <a:p>
            <a:r>
              <a:rPr lang="en-US" sz="1600" dirty="0" smtClean="0">
                <a:latin typeface="Constantia" panose="02030602050306030303" pitchFamily="18" charset="0"/>
              </a:rPr>
              <a:t>Instagram: @</a:t>
            </a:r>
            <a:r>
              <a:rPr lang="en-US" sz="1600" dirty="0" err="1" smtClean="0">
                <a:latin typeface="Constantia" panose="02030602050306030303" pitchFamily="18" charset="0"/>
              </a:rPr>
              <a:t>recruitmephotography</a:t>
            </a:r>
            <a:endParaRPr lang="en-US" sz="1600" dirty="0" smtClean="0">
              <a:latin typeface="Constantia" panose="02030602050306030303" pitchFamily="18" charset="0"/>
            </a:endParaRPr>
          </a:p>
          <a:p>
            <a:r>
              <a:rPr lang="en-US" sz="1600" dirty="0" smtClean="0">
                <a:latin typeface="Constantia" panose="02030602050306030303" pitchFamily="18" charset="0"/>
              </a:rPr>
              <a:t>Twitter: @</a:t>
            </a:r>
            <a:r>
              <a:rPr lang="en-US" sz="1600" dirty="0" err="1" smtClean="0">
                <a:latin typeface="Constantia" panose="02030602050306030303" pitchFamily="18" charset="0"/>
              </a:rPr>
              <a:t>recruitmephoto</a:t>
            </a:r>
            <a:endParaRPr lang="en-US" sz="1600" dirty="0" smtClean="0">
              <a:latin typeface="Constantia" panose="02030602050306030303" pitchFamily="18" charset="0"/>
            </a:endParaRPr>
          </a:p>
          <a:p>
            <a:r>
              <a:rPr lang="en-US" sz="1600" dirty="0" smtClean="0">
                <a:latin typeface="Constantia" panose="02030602050306030303" pitchFamily="18" charset="0"/>
              </a:rPr>
              <a:t>Website: recruitmephotography.wix.com/</a:t>
            </a:r>
            <a:r>
              <a:rPr lang="en-US" sz="1600" dirty="0" err="1" smtClean="0">
                <a:latin typeface="Constantia" panose="02030602050306030303" pitchFamily="18" charset="0"/>
              </a:rPr>
              <a:t>recruitmephotography</a:t>
            </a:r>
            <a:endParaRPr lang="en-US" sz="1600" dirty="0" smtClean="0">
              <a:latin typeface="Constantia" panose="02030602050306030303" pitchFamily="18" charset="0"/>
            </a:endParaRPr>
          </a:p>
          <a:p>
            <a:r>
              <a:rPr lang="en-US" sz="1600" dirty="0" smtClean="0">
                <a:latin typeface="Constantia" panose="02030602050306030303" pitchFamily="18" charset="0"/>
              </a:rPr>
              <a:t>Email: recruitmephotography@gmail.com</a:t>
            </a:r>
            <a:endParaRPr lang="en-US" sz="1600" dirty="0">
              <a:latin typeface="Constantia" panose="02030602050306030303"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0"/>
            <a:ext cx="1523999" cy="1143000"/>
          </a:xfrm>
          <a:prstGeom prst="rect">
            <a:avLst/>
          </a:prstGeom>
        </p:spPr>
      </p:pic>
    </p:spTree>
    <p:extLst>
      <p:ext uri="{BB962C8B-B14F-4D97-AF65-F5344CB8AC3E}">
        <p14:creationId xmlns:p14="http://schemas.microsoft.com/office/powerpoint/2010/main" val="130150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effectLst>
                  <a:outerShdw blurRad="38100" dist="38100" dir="2700000" algn="tl">
                    <a:srgbClr val="000000">
                      <a:alpha val="43137"/>
                    </a:srgbClr>
                  </a:outerShdw>
                </a:effectLst>
              </a:rPr>
              <a:t>Problem</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Colleges require recruitment videos/stills to be considered </a:t>
            </a:r>
          </a:p>
          <a:p>
            <a:r>
              <a:rPr lang="en-US" dirty="0" smtClean="0"/>
              <a:t>Most athletes use home videos of poor quality</a:t>
            </a:r>
          </a:p>
          <a:p>
            <a:r>
              <a:rPr lang="en-US" dirty="0" smtClean="0"/>
              <a:t>Most athletes don’t know the basic requirements of a recruitment video</a:t>
            </a:r>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0"/>
            <a:ext cx="1523999" cy="1143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effectLst>
                  <a:outerShdw blurRad="38100" dist="38100" dir="2700000" algn="tl">
                    <a:srgbClr val="000000">
                      <a:alpha val="43137"/>
                    </a:srgbClr>
                  </a:outerShdw>
                </a:effectLst>
              </a:rPr>
              <a:t>Solution</a:t>
            </a:r>
          </a:p>
        </p:txBody>
      </p:sp>
      <p:sp>
        <p:nvSpPr>
          <p:cNvPr id="3" name="Content Placeholder 2"/>
          <p:cNvSpPr>
            <a:spLocks noGrp="1"/>
          </p:cNvSpPr>
          <p:nvPr>
            <p:ph idx="1"/>
          </p:nvPr>
        </p:nvSpPr>
        <p:spPr/>
        <p:txBody>
          <a:bodyPr/>
          <a:lstStyle/>
          <a:p>
            <a:r>
              <a:rPr lang="en-US" dirty="0" smtClean="0"/>
              <a:t>We have high quality cameras designed for shooting videos</a:t>
            </a:r>
          </a:p>
          <a:p>
            <a:r>
              <a:rPr lang="en-US" dirty="0" smtClean="0"/>
              <a:t>We know what colleges look for in these videos</a:t>
            </a:r>
          </a:p>
          <a:p>
            <a:r>
              <a:rPr lang="en-US" dirty="0" smtClean="0"/>
              <a:t>We know the timing of specific sports</a:t>
            </a:r>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0"/>
            <a:ext cx="1523999" cy="1143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effectLst>
                  <a:outerShdw blurRad="38100" dist="38100" dir="2700000" algn="tl">
                    <a:srgbClr val="000000">
                      <a:alpha val="43137"/>
                    </a:srgbClr>
                  </a:outerShdw>
                </a:effectLst>
              </a:rPr>
              <a:t>Description of Service</a:t>
            </a:r>
          </a:p>
        </p:txBody>
      </p:sp>
      <p:sp>
        <p:nvSpPr>
          <p:cNvPr id="3" name="Content Placeholder 2"/>
          <p:cNvSpPr>
            <a:spLocks noGrp="1"/>
          </p:cNvSpPr>
          <p:nvPr>
            <p:ph idx="1"/>
          </p:nvPr>
        </p:nvSpPr>
        <p:spPr/>
        <p:txBody>
          <a:bodyPr/>
          <a:lstStyle/>
          <a:p>
            <a:r>
              <a:rPr lang="en-US" dirty="0" smtClean="0"/>
              <a:t>Film and edit college recruitment videos</a:t>
            </a:r>
          </a:p>
          <a:p>
            <a:r>
              <a:rPr lang="en-US" dirty="0" smtClean="0"/>
              <a:t>Provide content that satisfies college coaches</a:t>
            </a:r>
          </a:p>
          <a:p>
            <a:pPr lvl="0">
              <a:buClr>
                <a:srgbClr val="0BD0D9"/>
              </a:buClr>
            </a:pPr>
            <a:r>
              <a:rPr lang="en-US" dirty="0">
                <a:solidFill>
                  <a:prstClr val="black"/>
                </a:solidFill>
              </a:rPr>
              <a:t>Provide 3 CD copies for easy distribution </a:t>
            </a:r>
          </a:p>
          <a:p>
            <a:pPr lvl="0">
              <a:buClr>
                <a:srgbClr val="0BD0D9"/>
              </a:buClr>
            </a:pPr>
            <a:r>
              <a:rPr lang="en-US" dirty="0" smtClean="0">
                <a:solidFill>
                  <a:prstClr val="black"/>
                </a:solidFill>
              </a:rPr>
              <a:t>Able to re-film by request</a:t>
            </a:r>
          </a:p>
          <a:p>
            <a:pPr lvl="0">
              <a:buClr>
                <a:srgbClr val="0BD0D9"/>
              </a:buClr>
            </a:pPr>
            <a:r>
              <a:rPr lang="en-US" dirty="0" smtClean="0"/>
              <a:t>Photograph stills and senior portraits </a:t>
            </a:r>
          </a:p>
          <a:p>
            <a:r>
              <a:rPr lang="en-US" dirty="0" smtClean="0"/>
              <a:t>Convenient </a:t>
            </a: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0"/>
            <a:ext cx="1523999" cy="1143000"/>
          </a:xfrm>
          <a:prstGeom prst="rect">
            <a:avLst/>
          </a:prstGeom>
        </p:spPr>
      </p:pic>
    </p:spTree>
    <p:extLst>
      <p:ext uri="{BB962C8B-B14F-4D97-AF65-F5344CB8AC3E}">
        <p14:creationId xmlns:p14="http://schemas.microsoft.com/office/powerpoint/2010/main" val="1423929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Mission</a:t>
            </a:r>
            <a:r>
              <a:rPr lang="en-US" dirty="0" smtClean="0"/>
              <a:t> 		     </a:t>
            </a:r>
            <a:r>
              <a:rPr lang="en-US" dirty="0">
                <a:solidFill>
                  <a:schemeClr val="bg1"/>
                </a:solidFill>
                <a:effectLst>
                  <a:outerShdw blurRad="38100" dist="38100" dir="2700000" algn="tl">
                    <a:srgbClr val="000000">
                      <a:alpha val="43137"/>
                    </a:srgbClr>
                  </a:outerShdw>
                </a:effectLst>
              </a:rPr>
              <a:t>Social Impact</a:t>
            </a:r>
          </a:p>
        </p:txBody>
      </p:sp>
      <p:sp>
        <p:nvSpPr>
          <p:cNvPr id="3" name="Content Placeholder 2"/>
          <p:cNvSpPr>
            <a:spLocks noGrp="1"/>
          </p:cNvSpPr>
          <p:nvPr>
            <p:ph sz="half" idx="1"/>
          </p:nvPr>
        </p:nvSpPr>
        <p:spPr>
          <a:xfrm>
            <a:off x="381000" y="1920085"/>
            <a:ext cx="4038600" cy="4434840"/>
          </a:xfrm>
        </p:spPr>
        <p:txBody>
          <a:bodyPr/>
          <a:lstStyle/>
          <a:p>
            <a:r>
              <a:rPr lang="en-US" dirty="0" smtClean="0"/>
              <a:t>To provide an athlete with the proper material to stand out to coaches</a:t>
            </a:r>
          </a:p>
        </p:txBody>
      </p:sp>
      <p:sp>
        <p:nvSpPr>
          <p:cNvPr id="8" name="Content Placeholder 7"/>
          <p:cNvSpPr>
            <a:spLocks noGrp="1"/>
          </p:cNvSpPr>
          <p:nvPr>
            <p:ph sz="half" idx="2"/>
          </p:nvPr>
        </p:nvSpPr>
        <p:spPr/>
        <p:txBody>
          <a:bodyPr/>
          <a:lstStyle/>
          <a:p>
            <a:r>
              <a:rPr lang="en-US" dirty="0"/>
              <a:t>To increase the odds of </a:t>
            </a:r>
            <a:r>
              <a:rPr lang="en-US" dirty="0" smtClean="0"/>
              <a:t>an athlete being accepted onto a college sports team</a:t>
            </a:r>
          </a:p>
          <a:p>
            <a:r>
              <a:rPr lang="en-US" dirty="0" smtClean="0"/>
              <a:t>Help athletes receive scholarships</a:t>
            </a:r>
          </a:p>
        </p:txBody>
      </p:sp>
      <p:pic>
        <p:nvPicPr>
          <p:cNvPr id="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0"/>
            <a:ext cx="1523999" cy="1143000"/>
          </a:xfrm>
          <a:prstGeom prst="rect">
            <a:avLst/>
          </a:prstGeom>
        </p:spPr>
      </p:pic>
    </p:spTree>
    <p:extLst>
      <p:ext uri="{BB962C8B-B14F-4D97-AF65-F5344CB8AC3E}">
        <p14:creationId xmlns:p14="http://schemas.microsoft.com/office/powerpoint/2010/main" val="1612844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46"/>
            <a:ext cx="8229600" cy="1143000"/>
          </a:xfrm>
        </p:spPr>
        <p:txBody>
          <a:bodyPr>
            <a:normAutofit/>
          </a:bodyPr>
          <a:lstStyle/>
          <a:p>
            <a:r>
              <a:rPr lang="en-US" dirty="0">
                <a:solidFill>
                  <a:schemeClr val="bg1"/>
                </a:solidFill>
                <a:effectLst>
                  <a:outerShdw blurRad="38100" dist="38100" dir="2700000" algn="tl">
                    <a:srgbClr val="000000">
                      <a:alpha val="43137"/>
                    </a:srgbClr>
                  </a:outerShdw>
                </a:effectLst>
              </a:rPr>
              <a:t>Business Model</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168772358"/>
              </p:ext>
            </p:extLst>
          </p:nvPr>
        </p:nvGraphicFramePr>
        <p:xfrm>
          <a:off x="5181600" y="1066795"/>
          <a:ext cx="3733802" cy="4978116"/>
        </p:xfrm>
        <a:graphic>
          <a:graphicData uri="http://schemas.openxmlformats.org/drawingml/2006/table">
            <a:tbl>
              <a:tblPr firstRow="1" bandRow="1">
                <a:tableStyleId>{073A0DAA-6AF3-43AB-8588-CEC1D06C72B9}</a:tableStyleId>
              </a:tblPr>
              <a:tblGrid>
                <a:gridCol w="1866901"/>
                <a:gridCol w="1866901"/>
              </a:tblGrid>
              <a:tr h="61008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rPr>
                        <a:t>Description</a:t>
                      </a:r>
                      <a:r>
                        <a:rPr lang="en-US" sz="1600" b="1" baseline="0" dirty="0" smtClean="0">
                          <a:latin typeface="+mn-lt"/>
                        </a:rPr>
                        <a:t> of Expenses</a:t>
                      </a:r>
                      <a:endParaRPr lang="en-US" sz="1600" b="1" dirty="0" smtClean="0">
                        <a:latin typeface="+mn-lt"/>
                      </a:endParaRPr>
                    </a:p>
                    <a:p>
                      <a:pPr algn="ctr"/>
                      <a:endParaRPr lang="en-US" sz="1600" b="1" dirty="0">
                        <a:latin typeface="+mn-lt"/>
                      </a:endParaRPr>
                    </a:p>
                  </a:txBody>
                  <a:tcPr/>
                </a:tc>
                <a:tc hMerge="1">
                  <a:txBody>
                    <a:bodyPr/>
                    <a:lstStyle/>
                    <a:p>
                      <a:pPr algn="ctr"/>
                      <a:endParaRPr lang="en-US" sz="1600" b="1" dirty="0"/>
                    </a:p>
                  </a:txBody>
                  <a:tcPr/>
                </a:tc>
              </a:tr>
              <a:tr h="610080">
                <a:tc>
                  <a:txBody>
                    <a:bodyPr/>
                    <a:lstStyle/>
                    <a:p>
                      <a:pPr algn="ctr"/>
                      <a:r>
                        <a:rPr lang="en-US" sz="1600" b="1" dirty="0" smtClean="0">
                          <a:latin typeface="+mn-lt"/>
                        </a:rPr>
                        <a:t>Variable Material Expenses</a:t>
                      </a:r>
                      <a:endParaRPr lang="en-US" sz="1600" b="1" dirty="0">
                        <a:latin typeface="+mn-lt"/>
                      </a:endParaRPr>
                    </a:p>
                  </a:txBody>
                  <a:tcPr/>
                </a:tc>
                <a:tc>
                  <a:txBody>
                    <a:bodyPr/>
                    <a:lstStyle/>
                    <a:p>
                      <a:pPr algn="ctr"/>
                      <a:r>
                        <a:rPr lang="en-US" sz="1600" b="1" dirty="0" smtClean="0">
                          <a:latin typeface="+mn-lt"/>
                        </a:rPr>
                        <a:t>Total</a:t>
                      </a:r>
                      <a:r>
                        <a:rPr lang="en-US" sz="1600" b="0" dirty="0" smtClean="0">
                          <a:latin typeface="+mn-lt"/>
                        </a:rPr>
                        <a:t>: $.93</a:t>
                      </a:r>
                      <a:endParaRPr lang="en-US" sz="1600" b="0" dirty="0">
                        <a:latin typeface="+mn-lt"/>
                      </a:endParaRPr>
                    </a:p>
                  </a:txBody>
                  <a:tcPr/>
                </a:tc>
              </a:tr>
              <a:tr h="353204">
                <a:tc>
                  <a:txBody>
                    <a:bodyPr/>
                    <a:lstStyle/>
                    <a:p>
                      <a:pPr algn="ctr"/>
                      <a:r>
                        <a:rPr lang="en-US" sz="1600" b="1" dirty="0" smtClean="0">
                          <a:latin typeface="+mn-lt"/>
                        </a:rPr>
                        <a:t>3 CD-Rs</a:t>
                      </a:r>
                      <a:endParaRPr lang="en-US" sz="1600" b="1" dirty="0">
                        <a:latin typeface="+mn-lt"/>
                      </a:endParaRPr>
                    </a:p>
                  </a:txBody>
                  <a:tcPr/>
                </a:tc>
                <a:tc>
                  <a:txBody>
                    <a:bodyPr/>
                    <a:lstStyle/>
                    <a:p>
                      <a:pPr algn="ctr"/>
                      <a:r>
                        <a:rPr lang="en-US" sz="1600" b="0" dirty="0" smtClean="0">
                          <a:latin typeface="+mn-lt"/>
                        </a:rPr>
                        <a:t>$.51</a:t>
                      </a:r>
                      <a:endParaRPr lang="en-US" sz="1600" b="0" dirty="0">
                        <a:latin typeface="+mn-lt"/>
                      </a:endParaRPr>
                    </a:p>
                  </a:txBody>
                  <a:tcPr/>
                </a:tc>
              </a:tr>
              <a:tr h="353204">
                <a:tc>
                  <a:txBody>
                    <a:bodyPr/>
                    <a:lstStyle/>
                    <a:p>
                      <a:pPr algn="ctr"/>
                      <a:r>
                        <a:rPr lang="en-US" sz="1600" b="1" dirty="0" smtClean="0">
                          <a:latin typeface="+mn-lt"/>
                        </a:rPr>
                        <a:t>3 CD-R Cases</a:t>
                      </a:r>
                      <a:endParaRPr lang="en-US" sz="1600" b="1" dirty="0">
                        <a:latin typeface="+mn-lt"/>
                      </a:endParaRPr>
                    </a:p>
                  </a:txBody>
                  <a:tcPr/>
                </a:tc>
                <a:tc>
                  <a:txBody>
                    <a:bodyPr/>
                    <a:lstStyle/>
                    <a:p>
                      <a:pPr algn="ctr"/>
                      <a:r>
                        <a:rPr lang="en-US" sz="1600" b="0" dirty="0" smtClean="0">
                          <a:latin typeface="+mn-lt"/>
                        </a:rPr>
                        <a:t>$.42</a:t>
                      </a:r>
                      <a:endParaRPr lang="en-US" sz="1600" b="0" dirty="0">
                        <a:latin typeface="+mn-lt"/>
                      </a:endParaRPr>
                    </a:p>
                  </a:txBody>
                  <a:tcPr/>
                </a:tc>
              </a:tr>
              <a:tr h="353204">
                <a:tc>
                  <a:txBody>
                    <a:bodyPr/>
                    <a:lstStyle/>
                    <a:p>
                      <a:pPr algn="ctr"/>
                      <a:endParaRPr lang="en-US" sz="1600" b="1" dirty="0">
                        <a:latin typeface="+mn-lt"/>
                      </a:endParaRPr>
                    </a:p>
                  </a:txBody>
                  <a:tcPr/>
                </a:tc>
                <a:tc>
                  <a:txBody>
                    <a:bodyPr/>
                    <a:lstStyle/>
                    <a:p>
                      <a:pPr algn="ctr"/>
                      <a:endParaRPr lang="en-US" sz="1600" b="0" dirty="0">
                        <a:latin typeface="+mn-lt"/>
                      </a:endParaRPr>
                    </a:p>
                  </a:txBody>
                  <a:tcPr/>
                </a:tc>
              </a:tr>
              <a:tr h="353204">
                <a:tc>
                  <a:txBody>
                    <a:bodyPr/>
                    <a:lstStyle/>
                    <a:p>
                      <a:pPr algn="ctr"/>
                      <a:r>
                        <a:rPr lang="en-US" sz="1600" b="1" dirty="0" smtClean="0">
                          <a:latin typeface="+mn-lt"/>
                        </a:rPr>
                        <a:t>Fixed Expenses</a:t>
                      </a:r>
                      <a:endParaRPr lang="en-US" sz="1600" b="1" dirty="0">
                        <a:latin typeface="+mn-lt"/>
                      </a:endParaRPr>
                    </a:p>
                  </a:txBody>
                  <a:tcPr/>
                </a:tc>
                <a:tc>
                  <a:txBody>
                    <a:bodyPr/>
                    <a:lstStyle/>
                    <a:p>
                      <a:pPr algn="ctr"/>
                      <a:r>
                        <a:rPr lang="en-US" sz="1600" b="1" dirty="0" smtClean="0">
                          <a:latin typeface="+mn-lt"/>
                        </a:rPr>
                        <a:t>Total</a:t>
                      </a:r>
                      <a:r>
                        <a:rPr lang="en-US" sz="1600" b="0" dirty="0" smtClean="0">
                          <a:latin typeface="+mn-lt"/>
                        </a:rPr>
                        <a:t>: $4,405.00</a:t>
                      </a:r>
                      <a:endParaRPr lang="en-US" sz="1600" b="0" dirty="0">
                        <a:latin typeface="+mn-lt"/>
                      </a:endParaRPr>
                    </a:p>
                  </a:txBody>
                  <a:tcPr/>
                </a:tc>
              </a:tr>
              <a:tr h="353204">
                <a:tc>
                  <a:txBody>
                    <a:bodyPr/>
                    <a:lstStyle/>
                    <a:p>
                      <a:pPr algn="ctr"/>
                      <a:r>
                        <a:rPr lang="en-US" sz="1600" b="1" dirty="0" smtClean="0">
                          <a:latin typeface="+mn-lt"/>
                        </a:rPr>
                        <a:t>Depreciation</a:t>
                      </a:r>
                      <a:endParaRPr lang="en-US" sz="1600" b="1" dirty="0">
                        <a:latin typeface="+mn-lt"/>
                      </a:endParaRPr>
                    </a:p>
                  </a:txBody>
                  <a:tcPr/>
                </a:tc>
                <a:tc>
                  <a:txBody>
                    <a:bodyPr/>
                    <a:lstStyle/>
                    <a:p>
                      <a:pPr algn="ctr"/>
                      <a:r>
                        <a:rPr lang="en-US" sz="1600" b="0" dirty="0" smtClean="0">
                          <a:latin typeface="+mn-lt"/>
                        </a:rPr>
                        <a:t>$44.00</a:t>
                      </a:r>
                      <a:endParaRPr lang="en-US" sz="1600" b="0" dirty="0">
                        <a:latin typeface="+mn-lt"/>
                      </a:endParaRPr>
                    </a:p>
                  </a:txBody>
                  <a:tcPr/>
                </a:tc>
              </a:tr>
              <a:tr h="353204">
                <a:tc>
                  <a:txBody>
                    <a:bodyPr/>
                    <a:lstStyle/>
                    <a:p>
                      <a:pPr algn="ctr"/>
                      <a:r>
                        <a:rPr lang="en-US" sz="1600" b="1" dirty="0" smtClean="0">
                          <a:latin typeface="+mn-lt"/>
                        </a:rPr>
                        <a:t>Advertising</a:t>
                      </a:r>
                      <a:endParaRPr lang="en-US" sz="1600" b="1" dirty="0">
                        <a:latin typeface="+mn-lt"/>
                      </a:endParaRPr>
                    </a:p>
                  </a:txBody>
                  <a:tcPr/>
                </a:tc>
                <a:tc>
                  <a:txBody>
                    <a:bodyPr/>
                    <a:lstStyle/>
                    <a:p>
                      <a:pPr algn="ctr"/>
                      <a:r>
                        <a:rPr lang="en-US" sz="1600" b="0" dirty="0" smtClean="0">
                          <a:latin typeface="+mn-lt"/>
                        </a:rPr>
                        <a:t>$11.00</a:t>
                      </a:r>
                      <a:endParaRPr lang="en-US" sz="1600" b="0" dirty="0">
                        <a:latin typeface="+mn-lt"/>
                      </a:endParaRPr>
                    </a:p>
                  </a:txBody>
                  <a:tcPr/>
                </a:tc>
              </a:tr>
              <a:tr h="353204">
                <a:tc>
                  <a:txBody>
                    <a:bodyPr/>
                    <a:lstStyle/>
                    <a:p>
                      <a:pPr algn="ctr"/>
                      <a:r>
                        <a:rPr lang="en-US" sz="1600" b="1" dirty="0" smtClean="0">
                          <a:latin typeface="+mn-lt"/>
                        </a:rPr>
                        <a:t>Rent </a:t>
                      </a:r>
                      <a:endParaRPr lang="en-US" sz="1600" b="1" dirty="0">
                        <a:latin typeface="+mn-lt"/>
                      </a:endParaRPr>
                    </a:p>
                  </a:txBody>
                  <a:tcPr/>
                </a:tc>
                <a:tc>
                  <a:txBody>
                    <a:bodyPr/>
                    <a:lstStyle/>
                    <a:p>
                      <a:pPr algn="ctr"/>
                      <a:r>
                        <a:rPr lang="en-US" sz="1600" b="0" dirty="0" smtClean="0">
                          <a:latin typeface="+mn-lt"/>
                        </a:rPr>
                        <a:t>$100.00</a:t>
                      </a:r>
                      <a:endParaRPr lang="en-US" sz="1600" b="0" dirty="0">
                        <a:latin typeface="+mn-lt"/>
                      </a:endParaRPr>
                    </a:p>
                  </a:txBody>
                  <a:tcPr/>
                </a:tc>
              </a:tr>
              <a:tr h="353204">
                <a:tc>
                  <a:txBody>
                    <a:bodyPr/>
                    <a:lstStyle/>
                    <a:p>
                      <a:pPr algn="ctr"/>
                      <a:r>
                        <a:rPr lang="en-US" sz="1600" b="1" dirty="0" smtClean="0">
                          <a:latin typeface="+mn-lt"/>
                        </a:rPr>
                        <a:t>Learning Internship</a:t>
                      </a:r>
                      <a:endParaRPr lang="en-US" sz="1600" b="1" dirty="0">
                        <a:latin typeface="+mn-lt"/>
                      </a:endParaRPr>
                    </a:p>
                  </a:txBody>
                  <a:tcPr/>
                </a:tc>
                <a:tc>
                  <a:txBody>
                    <a:bodyPr/>
                    <a:lstStyle/>
                    <a:p>
                      <a:pPr algn="ctr"/>
                      <a:r>
                        <a:rPr lang="en-US" sz="1600" b="0" dirty="0" smtClean="0">
                          <a:latin typeface="+mn-lt"/>
                        </a:rPr>
                        <a:t>$0.00</a:t>
                      </a:r>
                      <a:endParaRPr lang="en-US" sz="1600" b="0" dirty="0">
                        <a:latin typeface="+mn-lt"/>
                      </a:endParaRPr>
                    </a:p>
                  </a:txBody>
                  <a:tcPr/>
                </a:tc>
              </a:tr>
              <a:tr h="353204">
                <a:tc>
                  <a:txBody>
                    <a:bodyPr/>
                    <a:lstStyle/>
                    <a:p>
                      <a:pPr algn="ctr"/>
                      <a:r>
                        <a:rPr lang="en-US" sz="1600" b="1" dirty="0" smtClean="0">
                          <a:latin typeface="+mn-lt"/>
                        </a:rPr>
                        <a:t>Salary</a:t>
                      </a:r>
                      <a:endParaRPr lang="en-US" sz="1600" b="1" dirty="0">
                        <a:latin typeface="+mn-lt"/>
                      </a:endParaRPr>
                    </a:p>
                  </a:txBody>
                  <a:tcPr/>
                </a:tc>
                <a:tc>
                  <a:txBody>
                    <a:bodyPr/>
                    <a:lstStyle/>
                    <a:p>
                      <a:pPr algn="ctr"/>
                      <a:r>
                        <a:rPr lang="en-US" sz="1600" b="0" dirty="0" smtClean="0">
                          <a:latin typeface="+mn-lt"/>
                        </a:rPr>
                        <a:t>$4,200.00</a:t>
                      </a:r>
                    </a:p>
                  </a:txBody>
                  <a:tcPr/>
                </a:tc>
              </a:tr>
              <a:tr h="353204">
                <a:tc>
                  <a:txBody>
                    <a:bodyPr/>
                    <a:lstStyle/>
                    <a:p>
                      <a:pPr algn="ctr"/>
                      <a:r>
                        <a:rPr lang="en-US" sz="1600" b="1" dirty="0" smtClean="0">
                          <a:latin typeface="+mn-lt"/>
                        </a:rPr>
                        <a:t>Insurance </a:t>
                      </a:r>
                      <a:endParaRPr lang="en-US" sz="1600" b="1" dirty="0">
                        <a:latin typeface="+mn-lt"/>
                      </a:endParaRPr>
                    </a:p>
                  </a:txBody>
                  <a:tcPr/>
                </a:tc>
                <a:tc>
                  <a:txBody>
                    <a:bodyPr/>
                    <a:lstStyle/>
                    <a:p>
                      <a:pPr algn="ctr"/>
                      <a:r>
                        <a:rPr lang="en-US" sz="1600" b="0" dirty="0" smtClean="0">
                          <a:latin typeface="+mn-lt"/>
                        </a:rPr>
                        <a:t>$50.00</a:t>
                      </a:r>
                    </a:p>
                  </a:txBody>
                  <a:tcPr/>
                </a:tc>
              </a:tr>
            </a:tbl>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733853517"/>
              </p:ext>
            </p:extLst>
          </p:nvPr>
        </p:nvGraphicFramePr>
        <p:xfrm>
          <a:off x="304800" y="2057400"/>
          <a:ext cx="4572000" cy="2194560"/>
        </p:xfrm>
        <a:graphic>
          <a:graphicData uri="http://schemas.openxmlformats.org/drawingml/2006/table">
            <a:tbl>
              <a:tblPr/>
              <a:tblGrid>
                <a:gridCol w="2590800"/>
                <a:gridCol w="1066800"/>
                <a:gridCol w="914400"/>
              </a:tblGrid>
              <a:tr h="228600">
                <a:tc gridSpan="3">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Economics</a:t>
                      </a:r>
                      <a:r>
                        <a:rPr lang="en-US" sz="1600" b="1" baseline="0" dirty="0" smtClean="0">
                          <a:solidFill>
                            <a:schemeClr val="bg1"/>
                          </a:solidFill>
                          <a:latin typeface="+mn-lt"/>
                          <a:ea typeface="Times New Roman"/>
                          <a:cs typeface="Times New Roman"/>
                        </a:rPr>
                        <a:t> of One Unit</a:t>
                      </a:r>
                      <a:endParaRPr lang="en-US" sz="1600" b="1" dirty="0">
                        <a:solidFill>
                          <a:schemeClr val="bg1"/>
                        </a:solidFill>
                        <a:latin typeface="+mn-lt"/>
                        <a:ea typeface="Times New Roman"/>
                        <a:cs typeface="Times New Roman"/>
                      </a:endParaRPr>
                    </a:p>
                  </a:txBody>
                  <a:tcPr marL="45085" marR="45085" marT="1143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tx1"/>
                    </a:solidFill>
                  </a:tcPr>
                </a:tc>
                <a:tc hMerge="1">
                  <a:txBody>
                    <a:bodyPr/>
                    <a:lstStyle/>
                    <a:p>
                      <a:endParaRPr lang="en-US" sz="1600" dirty="0">
                        <a:latin typeface="Calibri"/>
                        <a:ea typeface="Times New Roman"/>
                        <a:cs typeface="Times New Roman"/>
                      </a:endParaRPr>
                    </a:p>
                  </a:txBody>
                  <a:tcPr marL="45085" marR="45085" marT="1143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pPr algn="r"/>
                      <a:endParaRPr lang="en-US" sz="1600" b="1"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81318">
                <a:tc>
                  <a:txBody>
                    <a:bodyPr/>
                    <a:lstStyle/>
                    <a:p>
                      <a:pPr marL="0" marR="0">
                        <a:spcBef>
                          <a:spcPts val="0"/>
                        </a:spcBef>
                        <a:spcAft>
                          <a:spcPts val="0"/>
                        </a:spcAft>
                      </a:pPr>
                      <a:r>
                        <a:rPr lang="en-US" sz="1600" b="1" dirty="0">
                          <a:latin typeface="+mn-lt"/>
                          <a:ea typeface="Times New Roman"/>
                          <a:cs typeface="Times New Roman"/>
                        </a:rPr>
                        <a:t>Selling </a:t>
                      </a:r>
                      <a:r>
                        <a:rPr lang="en-US" sz="1600" b="1" dirty="0" smtClean="0">
                          <a:latin typeface="+mn-lt"/>
                          <a:ea typeface="Times New Roman"/>
                          <a:cs typeface="Times New Roman"/>
                        </a:rPr>
                        <a:t>Price</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mn-lt"/>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latin typeface="+mn-lt"/>
                          <a:ea typeface="Times New Roman"/>
                          <a:cs typeface="Times New Roman"/>
                        </a:rPr>
                        <a:t>$499.99</a:t>
                      </a:r>
                      <a:endParaRPr lang="en-US" sz="1600" b="1"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1612">
                <a:tc>
                  <a:txBody>
                    <a:bodyPr/>
                    <a:lstStyle/>
                    <a:p>
                      <a:pPr marL="0" marR="0">
                        <a:spcBef>
                          <a:spcPts val="0"/>
                        </a:spcBef>
                        <a:spcAft>
                          <a:spcPts val="0"/>
                        </a:spcAft>
                      </a:pPr>
                      <a:r>
                        <a:rPr lang="en-US" sz="1600" dirty="0" smtClean="0">
                          <a:latin typeface="+mn-lt"/>
                          <a:ea typeface="Times New Roman"/>
                          <a:cs typeface="Times New Roman"/>
                        </a:rPr>
                        <a:t>      Cost of var.</a:t>
                      </a:r>
                      <a:r>
                        <a:rPr lang="en-US" sz="1600" baseline="0" dirty="0" smtClean="0">
                          <a:latin typeface="+mn-lt"/>
                          <a:ea typeface="Times New Roman"/>
                          <a:cs typeface="Times New Roman"/>
                        </a:rPr>
                        <a:t> </a:t>
                      </a:r>
                      <a:r>
                        <a:rPr lang="en-US" sz="1600" dirty="0" smtClean="0">
                          <a:latin typeface="+mn-lt"/>
                          <a:ea typeface="Times New Roman"/>
                          <a:cs typeface="Times New Roman"/>
                        </a:rPr>
                        <a:t>materials</a:t>
                      </a:r>
                      <a:r>
                        <a:rPr lang="en-US" sz="1600" baseline="0" dirty="0" smtClean="0">
                          <a:latin typeface="+mn-lt"/>
                          <a:ea typeface="Times New Roman"/>
                          <a:cs typeface="Times New Roman"/>
                        </a:rPr>
                        <a:t> exp.</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.93</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dirty="0" smtClean="0">
                          <a:latin typeface="+mn-lt"/>
                          <a:ea typeface="Times New Roman"/>
                          <a:cs typeface="Times New Roman"/>
                        </a:rPr>
                        <a:t>      Cost</a:t>
                      </a:r>
                      <a:r>
                        <a:rPr lang="en-US" sz="1600" baseline="0" dirty="0" smtClean="0">
                          <a:latin typeface="+mn-lt"/>
                          <a:ea typeface="Times New Roman"/>
                          <a:cs typeface="Times New Roman"/>
                        </a:rPr>
                        <a:t> of l</a:t>
                      </a:r>
                      <a:r>
                        <a:rPr lang="en-US" sz="1600" dirty="0" smtClean="0">
                          <a:latin typeface="+mn-lt"/>
                          <a:ea typeface="Times New Roman"/>
                          <a:cs typeface="Times New Roman"/>
                        </a:rPr>
                        <a:t>abor </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54.90</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4908">
                <a:tc>
                  <a:txBody>
                    <a:bodyPr/>
                    <a:lstStyle/>
                    <a:p>
                      <a:pPr marL="0" marR="0">
                        <a:spcBef>
                          <a:spcPts val="0"/>
                        </a:spcBef>
                        <a:spcAft>
                          <a:spcPts val="0"/>
                        </a:spcAft>
                      </a:pPr>
                      <a:r>
                        <a:rPr lang="en-US" sz="1600" dirty="0" smtClean="0">
                          <a:latin typeface="+mn-lt"/>
                          <a:ea typeface="Times New Roman"/>
                          <a:cs typeface="Times New Roman"/>
                        </a:rPr>
                        <a:t>      Other</a:t>
                      </a:r>
                      <a:r>
                        <a:rPr lang="en-US" sz="1600" baseline="0" dirty="0" smtClean="0">
                          <a:latin typeface="+mn-lt"/>
                          <a:ea typeface="Times New Roman"/>
                          <a:cs typeface="Times New Roman"/>
                        </a:rPr>
                        <a:t> variable costs</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r"/>
                      <a:r>
                        <a:rPr lang="en-US" sz="1600" dirty="0" smtClean="0">
                          <a:latin typeface="+mn-lt"/>
                          <a:ea typeface="Times New Roman"/>
                          <a:cs typeface="Times New Roman"/>
                        </a:rPr>
                        <a:t>2.54</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a:spcBef>
                          <a:spcPts val="0"/>
                        </a:spcBef>
                        <a:spcAft>
                          <a:spcPts val="0"/>
                        </a:spcAft>
                      </a:pPr>
                      <a:endParaRPr lang="en-US" sz="1600" b="1" dirty="0" smtClean="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smtClean="0">
                          <a:latin typeface="+mn-lt"/>
                          <a:ea typeface="Times New Roman"/>
                          <a:cs typeface="Times New Roman"/>
                        </a:rPr>
                        <a:t>Total</a:t>
                      </a:r>
                      <a:r>
                        <a:rPr lang="en-US" sz="1600" b="1" baseline="0" dirty="0" smtClean="0">
                          <a:latin typeface="+mn-lt"/>
                          <a:ea typeface="Times New Roman"/>
                          <a:cs typeface="Times New Roman"/>
                        </a:rPr>
                        <a:t> COGS/ COSS</a:t>
                      </a:r>
                      <a:endParaRPr lang="en-US" sz="1600" b="1"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mn-lt"/>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$58.37</a:t>
                      </a:r>
                      <a:endParaRPr lang="en-US" sz="1600" b="1"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a:latin typeface="+mn-lt"/>
                          <a:ea typeface="Times New Roman"/>
                          <a:cs typeface="Times New Roman"/>
                        </a:rPr>
                        <a:t>Contribution </a:t>
                      </a:r>
                      <a:r>
                        <a:rPr lang="en-US" sz="1600" b="1" dirty="0" smtClean="0">
                          <a:latin typeface="+mn-lt"/>
                          <a:ea typeface="Times New Roman"/>
                          <a:cs typeface="Times New Roman"/>
                        </a:rPr>
                        <a:t>Margin</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600" dirty="0">
                        <a:latin typeface="+mn-lt"/>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smtClean="0">
                          <a:latin typeface="+mn-lt"/>
                          <a:ea typeface="Times New Roman"/>
                          <a:cs typeface="Times New Roman"/>
                        </a:rPr>
                        <a:t>$441.62</a:t>
                      </a:r>
                      <a:endParaRPr lang="en-US" sz="1600" b="1"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868501277"/>
              </p:ext>
            </p:extLst>
          </p:nvPr>
        </p:nvGraphicFramePr>
        <p:xfrm>
          <a:off x="304800" y="1143000"/>
          <a:ext cx="4572000" cy="670560"/>
        </p:xfrm>
        <a:graphic>
          <a:graphicData uri="http://schemas.openxmlformats.org/drawingml/2006/table">
            <a:tbl>
              <a:tblPr firstRow="1" bandRow="1">
                <a:tableStyleId>{5C22544A-7EE6-4342-B048-85BDC9FD1C3A}</a:tableStyleId>
              </a:tblPr>
              <a:tblGrid>
                <a:gridCol w="4572000"/>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mn-lt"/>
                        </a:rPr>
                        <a:t>Definition</a:t>
                      </a:r>
                      <a:r>
                        <a:rPr lang="en-US" sz="1600" b="1" baseline="0" dirty="0" smtClean="0">
                          <a:solidFill>
                            <a:schemeClr val="bg1"/>
                          </a:solidFill>
                          <a:latin typeface="+mn-lt"/>
                        </a:rPr>
                        <a:t> of One Unit</a:t>
                      </a:r>
                      <a:endParaRPr lang="en-US" sz="1600" b="1"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mn-lt"/>
                        </a:rPr>
                        <a:t>One 3 minute recruitment video </a:t>
                      </a:r>
                      <a:r>
                        <a:rPr lang="en-US" sz="1200" b="1" dirty="0" smtClean="0">
                          <a:solidFill>
                            <a:schemeClr val="tx1"/>
                          </a:solidFill>
                          <a:latin typeface="+mn-lt"/>
                        </a:rPr>
                        <a:t>(3 copies)</a:t>
                      </a:r>
                      <a:endParaRPr lang="en-US" sz="1600" b="1"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111156269"/>
              </p:ext>
            </p:extLst>
          </p:nvPr>
        </p:nvGraphicFramePr>
        <p:xfrm>
          <a:off x="304800" y="4495800"/>
          <a:ext cx="4571999" cy="838200"/>
        </p:xfrm>
        <a:graphic>
          <a:graphicData uri="http://schemas.openxmlformats.org/drawingml/2006/table">
            <a:tbl>
              <a:tblPr/>
              <a:tblGrid>
                <a:gridCol w="1518936"/>
                <a:gridCol w="358849"/>
                <a:gridCol w="898071"/>
                <a:gridCol w="408214"/>
                <a:gridCol w="1387929"/>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Monthly</a:t>
                      </a:r>
                      <a:r>
                        <a:rPr lang="en-US" sz="1600" b="1" baseline="0" dirty="0" smtClean="0">
                          <a:solidFill>
                            <a:schemeClr val="bg1"/>
                          </a:solidFill>
                          <a:latin typeface="+mn-lt"/>
                          <a:ea typeface="Times New Roman"/>
                        </a:rPr>
                        <a:t> Break Even Units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b="1" dirty="0" smtClean="0">
                          <a:latin typeface="+mn-lt"/>
                          <a:ea typeface="Times New Roman"/>
                        </a:rPr>
                        <a:t>$4,405.00</a:t>
                      </a:r>
                      <a:endParaRPr lang="en-US" sz="1800" b="1"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b="1" dirty="0" smtClean="0">
                          <a:latin typeface="+mn-lt"/>
                          <a:ea typeface="Times New Roman"/>
                        </a:rPr>
                        <a:t>=</a:t>
                      </a:r>
                      <a:endParaRPr lang="en-US" sz="1800" b="1" dirty="0">
                        <a:latin typeface="+mn-lt"/>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9.97</a:t>
                      </a:r>
                      <a:endParaRPr lang="en-US" sz="1600" b="1" dirty="0">
                        <a:latin typeface="+mn-lt"/>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a:latin typeface="+mn-lt"/>
                          <a:ea typeface="Times New Roman"/>
                        </a:rPr>
                        <a:t>=</a:t>
                      </a:r>
                      <a:endParaRPr lang="en-US" sz="1800" b="1" dirty="0">
                        <a:latin typeface="+mn-lt"/>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rPr>
                        <a:t>~10</a:t>
                      </a:r>
                    </a:p>
                    <a:p>
                      <a:pPr marL="0" marR="0" algn="ctr">
                        <a:spcBef>
                          <a:spcPts val="0"/>
                        </a:spcBef>
                        <a:spcAft>
                          <a:spcPts val="0"/>
                        </a:spcAft>
                      </a:pPr>
                      <a:r>
                        <a:rPr lang="en-US" sz="1600" b="1" baseline="0" dirty="0" smtClean="0">
                          <a:latin typeface="+mn-lt"/>
                          <a:ea typeface="Times New Roman"/>
                        </a:rPr>
                        <a:t> 3 min videos</a:t>
                      </a:r>
                      <a:endParaRPr lang="en-US" sz="1800" b="1" dirty="0">
                        <a:latin typeface="+mn-lt"/>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b="1" dirty="0" smtClean="0">
                          <a:latin typeface="+mn-lt"/>
                          <a:ea typeface="Times New Roman"/>
                        </a:rPr>
                        <a:t>$441.62</a:t>
                      </a:r>
                      <a:endParaRPr lang="en-US" sz="1800" b="1"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pic>
        <p:nvPicPr>
          <p:cNvPr id="7"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0"/>
            <a:ext cx="1523999" cy="1143000"/>
          </a:xfrm>
          <a:prstGeom prst="rect">
            <a:avLst/>
          </a:prstGeom>
        </p:spPr>
      </p:pic>
    </p:spTree>
    <p:extLst>
      <p:ext uri="{BB962C8B-B14F-4D97-AF65-F5344CB8AC3E}">
        <p14:creationId xmlns:p14="http://schemas.microsoft.com/office/powerpoint/2010/main" val="1716256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a:solidFill>
                  <a:schemeClr val="bg1"/>
                </a:solidFill>
                <a:effectLst>
                  <a:outerShdw blurRad="38100" dist="38100" dir="2700000" algn="tl">
                    <a:srgbClr val="000000">
                      <a:alpha val="43137"/>
                    </a:srgbClr>
                  </a:outerShdw>
                </a:effectLst>
              </a:rPr>
              <a:t>Market Analysis</a:t>
            </a:r>
          </a:p>
        </p:txBody>
      </p:sp>
      <p:graphicFrame>
        <p:nvGraphicFramePr>
          <p:cNvPr id="26" name="Content Placeholder 25"/>
          <p:cNvGraphicFramePr>
            <a:graphicFrameLocks noGrp="1"/>
          </p:cNvGraphicFramePr>
          <p:nvPr>
            <p:ph idx="1"/>
            <p:extLst>
              <p:ext uri="{D42A27DB-BD31-4B8C-83A1-F6EECF244321}">
                <p14:modId xmlns:p14="http://schemas.microsoft.com/office/powerpoint/2010/main" val="1443964972"/>
              </p:ext>
            </p:extLst>
          </p:nvPr>
        </p:nvGraphicFramePr>
        <p:xfrm>
          <a:off x="381000" y="2667000"/>
          <a:ext cx="5105400" cy="3825686"/>
        </p:xfrm>
        <a:graphic>
          <a:graphicData uri="http://schemas.openxmlformats.org/drawingml/2006/table">
            <a:tbl>
              <a:tblPr firstRow="1" bandRow="1">
                <a:tableStyleId>{5C22544A-7EE6-4342-B048-85BDC9FD1C3A}</a:tableStyleId>
              </a:tblPr>
              <a:tblGrid>
                <a:gridCol w="2552700"/>
                <a:gridCol w="2552700"/>
              </a:tblGrid>
              <a:tr h="152400">
                <a:tc gridSpan="2">
                  <a:txBody>
                    <a:bodyPr/>
                    <a:lstStyle/>
                    <a:p>
                      <a:pPr algn="ctr"/>
                      <a:r>
                        <a:rPr lang="en-US" sz="1600" dirty="0" smtClean="0">
                          <a:solidFill>
                            <a:schemeClr val="bg1"/>
                          </a:solidFill>
                        </a:rPr>
                        <a:t>Description of Target</a:t>
                      </a:r>
                      <a:r>
                        <a:rPr lang="en-US" sz="1600" baseline="0" dirty="0" smtClean="0">
                          <a:solidFill>
                            <a:schemeClr val="bg1"/>
                          </a:solidFill>
                        </a:rPr>
                        <a:t> </a:t>
                      </a:r>
                      <a:r>
                        <a:rPr lang="en-US" sz="1600" dirty="0" smtClean="0">
                          <a:solidFill>
                            <a:schemeClr val="bg1"/>
                          </a:solidFill>
                        </a:rPr>
                        <a:t>Consumer</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r>
              <a:tr h="121920">
                <a:tc>
                  <a:txBody>
                    <a:bodyPr/>
                    <a:lstStyle/>
                    <a:p>
                      <a:pPr algn="ctr"/>
                      <a:r>
                        <a:rPr lang="en-US" sz="1600" b="1" dirty="0" smtClean="0">
                          <a:solidFill>
                            <a:schemeClr val="tx1"/>
                          </a:solidFill>
                        </a:rPr>
                        <a:t>Demographics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Geographics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latin typeface="+mn-lt"/>
                        </a:rPr>
                        <a:t>Junior</a:t>
                      </a:r>
                      <a:r>
                        <a:rPr lang="en-US" sz="1600" b="0" baseline="0" dirty="0" smtClean="0">
                          <a:solidFill>
                            <a:schemeClr val="tx1"/>
                          </a:solidFill>
                          <a:latin typeface="+mn-lt"/>
                        </a:rPr>
                        <a:t> and Senior Varsity Athletes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latin typeface="+mn-lt"/>
                        </a:rPr>
                        <a:t>Hartford County, Connecticut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93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mn-lt"/>
                        </a:rPr>
                        <a:t>Psychographics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Buying</a:t>
                      </a:r>
                      <a:r>
                        <a:rPr lang="en-US" sz="1600" b="1" baseline="0" dirty="0" smtClean="0">
                          <a:solidFill>
                            <a:schemeClr val="tx1"/>
                          </a:solidFill>
                        </a:rPr>
                        <a:t> Patterns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latin typeface="+mn-lt"/>
                        </a:rPr>
                        <a:t>Want</a:t>
                      </a:r>
                      <a:r>
                        <a:rPr lang="en-US" sz="1600" b="0" baseline="0" dirty="0" smtClean="0">
                          <a:solidFill>
                            <a:schemeClr val="tx1"/>
                          </a:solidFill>
                          <a:latin typeface="+mn-lt"/>
                        </a:rPr>
                        <a:t> to play their sport in college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solidFill>
                            <a:schemeClr val="tx1"/>
                          </a:solidFill>
                          <a:latin typeface="+mn-lt"/>
                        </a:rPr>
                        <a:t>Want to impress college </a:t>
                      </a:r>
                      <a:endParaRPr lang="en-US" sz="16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latin typeface="+mn-lt"/>
                        </a:rPr>
                        <a:t>Varsity</a:t>
                      </a:r>
                      <a:r>
                        <a:rPr lang="en-US" sz="1600" b="0" baseline="0" dirty="0" smtClean="0">
                          <a:solidFill>
                            <a:schemeClr val="tx1"/>
                          </a:solidFill>
                          <a:latin typeface="+mn-lt"/>
                        </a:rPr>
                        <a:t> Athletes who are willing to pay for a high quality recruitment video</a:t>
                      </a:r>
                      <a:endParaRPr lang="en-US" sz="16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29" name="Group 28"/>
          <p:cNvGrpSpPr/>
          <p:nvPr/>
        </p:nvGrpSpPr>
        <p:grpSpPr>
          <a:xfrm>
            <a:off x="5867400" y="2667000"/>
            <a:ext cx="2819400" cy="3810000"/>
            <a:chOff x="5943600" y="2514600"/>
            <a:chExt cx="2819400" cy="3810000"/>
          </a:xfrm>
        </p:grpSpPr>
        <p:grpSp>
          <p:nvGrpSpPr>
            <p:cNvPr id="25" name="Group 24"/>
            <p:cNvGrpSpPr/>
            <p:nvPr/>
          </p:nvGrpSpPr>
          <p:grpSpPr>
            <a:xfrm>
              <a:off x="5943600" y="2743200"/>
              <a:ext cx="2819400" cy="3581400"/>
              <a:chOff x="5638800" y="1905000"/>
              <a:chExt cx="2971800" cy="3733800"/>
            </a:xfrm>
          </p:grpSpPr>
          <p:grpSp>
            <p:nvGrpSpPr>
              <p:cNvPr id="9" name="Group 2"/>
              <p:cNvGrpSpPr>
                <a:grpSpLocks/>
              </p:cNvGrpSpPr>
              <p:nvPr/>
            </p:nvGrpSpPr>
            <p:grpSpPr bwMode="auto">
              <a:xfrm>
                <a:off x="5638800" y="1905000"/>
                <a:ext cx="2971800" cy="3733800"/>
                <a:chOff x="3408" y="1584"/>
                <a:chExt cx="1872" cy="2352"/>
              </a:xfrm>
              <a:solidFill>
                <a:schemeClr val="tx2">
                  <a:lumMod val="40000"/>
                  <a:lumOff val="60000"/>
                </a:schemeClr>
              </a:solidFill>
            </p:grpSpPr>
            <p:sp>
              <p:nvSpPr>
                <p:cNvPr id="10"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sp>
              <p:nvSpPr>
                <p:cNvPr id="11" name="Oval 4"/>
                <p:cNvSpPr>
                  <a:spLocks noChangeArrowheads="1"/>
                </p:cNvSpPr>
                <p:nvPr/>
              </p:nvSpPr>
              <p:spPr bwMode="auto">
                <a:xfrm>
                  <a:off x="3408" y="1584"/>
                  <a:ext cx="1872" cy="96"/>
                </a:xfrm>
                <a:prstGeom prst="ellipse">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sp>
            <p:nvSpPr>
              <p:cNvPr id="12" name="Rectangle 11"/>
              <p:cNvSpPr/>
              <p:nvPr/>
            </p:nvSpPr>
            <p:spPr>
              <a:xfrm>
                <a:off x="5867400" y="2133600"/>
                <a:ext cx="2514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Total </a:t>
                </a:r>
                <a:r>
                  <a:rPr lang="en-US" sz="1600" dirty="0">
                    <a:solidFill>
                      <a:schemeClr val="tx1"/>
                    </a:solidFill>
                  </a:rPr>
                  <a:t>P</a:t>
                </a:r>
                <a:r>
                  <a:rPr lang="en-US" sz="1600" dirty="0" smtClean="0">
                    <a:solidFill>
                      <a:schemeClr val="tx1"/>
                    </a:solidFill>
                  </a:rPr>
                  <a:t>opulation</a:t>
                </a:r>
                <a:endParaRPr lang="en-US" sz="1600" dirty="0">
                  <a:solidFill>
                    <a:schemeClr val="tx1"/>
                  </a:solidFill>
                </a:endParaRPr>
              </a:p>
            </p:txBody>
          </p:sp>
          <p:sp>
            <p:nvSpPr>
              <p:cNvPr id="13" name="Rectangle 12"/>
              <p:cNvSpPr/>
              <p:nvPr/>
            </p:nvSpPr>
            <p:spPr>
              <a:xfrm>
                <a:off x="6172200" y="3124200"/>
                <a:ext cx="1905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Target Market Population </a:t>
                </a:r>
                <a:endParaRPr lang="en-US" sz="1600" dirty="0">
                  <a:solidFill>
                    <a:schemeClr val="tx1"/>
                  </a:solidFill>
                </a:endParaRPr>
              </a:p>
            </p:txBody>
          </p:sp>
          <p:sp>
            <p:nvSpPr>
              <p:cNvPr id="14" name="Rectangle 13"/>
              <p:cNvSpPr/>
              <p:nvPr/>
            </p:nvSpPr>
            <p:spPr>
              <a:xfrm>
                <a:off x="6477000" y="2619983"/>
                <a:ext cx="1250092" cy="270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898,300</a:t>
                </a:r>
                <a:endParaRPr lang="en-US" b="1" dirty="0">
                  <a:solidFill>
                    <a:prstClr val="black"/>
                  </a:solidFill>
                  <a:ea typeface="Times New Roman"/>
                  <a:cs typeface="Times New Roman"/>
                </a:endParaRPr>
              </a:p>
            </p:txBody>
          </p:sp>
          <p:sp>
            <p:nvSpPr>
              <p:cNvPr id="22" name="Rectangle 21"/>
              <p:cNvSpPr/>
              <p:nvPr/>
            </p:nvSpPr>
            <p:spPr>
              <a:xfrm>
                <a:off x="6477000" y="4191000"/>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Market Size</a:t>
                </a:r>
              </a:p>
              <a:p>
                <a:pPr algn="ctr"/>
                <a:endParaRPr lang="en-US" sz="1200" i="1" dirty="0">
                  <a:solidFill>
                    <a:schemeClr val="tx1"/>
                  </a:solidFill>
                </a:endParaRPr>
              </a:p>
            </p:txBody>
          </p:sp>
        </p:grpSp>
        <p:sp>
          <p:nvSpPr>
            <p:cNvPr id="28" name="Rectangle 27"/>
            <p:cNvSpPr/>
            <p:nvPr/>
          </p:nvSpPr>
          <p:spPr>
            <a:xfrm>
              <a:off x="5943600" y="2514600"/>
              <a:ext cx="2819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Target Market Size</a:t>
              </a:r>
              <a:endParaRPr lang="en-US" sz="1600" b="1" dirty="0"/>
            </a:p>
          </p:txBody>
        </p:sp>
      </p:grpSp>
      <p:graphicFrame>
        <p:nvGraphicFramePr>
          <p:cNvPr id="30" name="Table 29"/>
          <p:cNvGraphicFramePr>
            <a:graphicFrameLocks noGrp="1"/>
          </p:cNvGraphicFramePr>
          <p:nvPr>
            <p:extLst>
              <p:ext uri="{D42A27DB-BD31-4B8C-83A1-F6EECF244321}">
                <p14:modId xmlns:p14="http://schemas.microsoft.com/office/powerpoint/2010/main" val="2097237070"/>
              </p:ext>
            </p:extLst>
          </p:nvPr>
        </p:nvGraphicFramePr>
        <p:xfrm>
          <a:off x="381000" y="1397000"/>
          <a:ext cx="8229600" cy="741680"/>
        </p:xfrm>
        <a:graphic>
          <a:graphicData uri="http://schemas.openxmlformats.org/drawingml/2006/table">
            <a:tbl>
              <a:tblPr firstRow="1" bandRow="1">
                <a:tableStyleId>{5C22544A-7EE6-4342-B048-85BDC9FD1C3A}</a:tableStyleId>
              </a:tblPr>
              <a:tblGrid>
                <a:gridCol w="1524000"/>
                <a:gridCol w="2590800"/>
                <a:gridCol w="2057400"/>
                <a:gridCol w="2057400"/>
              </a:tblGrid>
              <a:tr h="370840">
                <a:tc gridSpan="4">
                  <a:txBody>
                    <a:bodyPr/>
                    <a:lstStyle/>
                    <a:p>
                      <a:pPr algn="ctr"/>
                      <a:r>
                        <a:rPr lang="en-US" sz="1600" dirty="0" smtClean="0">
                          <a:solidFill>
                            <a:schemeClr val="bg1"/>
                          </a:solidFill>
                        </a:rPr>
                        <a:t>Market</a:t>
                      </a:r>
                      <a:r>
                        <a:rPr lang="en-US" sz="1600" baseline="0" dirty="0" smtClean="0">
                          <a:solidFill>
                            <a:schemeClr val="bg1"/>
                          </a:solidFill>
                        </a:rPr>
                        <a:t> Statistics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600" dirty="0" smtClean="0">
                          <a:latin typeface="+mj-lt"/>
                        </a:rPr>
                        <a:t>Industry Name:</a:t>
                      </a:r>
                      <a:endParaRPr lang="en-US" sz="1600" dirty="0">
                        <a:latin typeface="+mj-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mj-lt"/>
                        </a:rPr>
                        <a:t>Photography</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smtClean="0">
                          <a:latin typeface="+mj-lt"/>
                        </a:rPr>
                        <a:t>Annual</a:t>
                      </a:r>
                      <a:r>
                        <a:rPr lang="en-US" sz="1600" baseline="0" dirty="0" smtClean="0">
                          <a:latin typeface="+mj-lt"/>
                        </a:rPr>
                        <a:t> Industry Sales:</a:t>
                      </a:r>
                      <a:endParaRPr lang="en-US" sz="1600" dirty="0">
                        <a:latin typeface="+mj-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mj-lt"/>
                        </a:rPr>
                        <a:t>$</a:t>
                      </a:r>
                      <a:r>
                        <a:rPr lang="en-US" sz="1800" b="1" dirty="0" smtClean="0">
                          <a:solidFill>
                            <a:schemeClr val="tx1"/>
                          </a:solidFill>
                          <a:latin typeface="+mj-lt"/>
                        </a:rPr>
                        <a:t>10</a:t>
                      </a:r>
                      <a:r>
                        <a:rPr lang="en-US" sz="1800" b="1" baseline="0" dirty="0" smtClean="0">
                          <a:solidFill>
                            <a:schemeClr val="tx1"/>
                          </a:solidFill>
                          <a:latin typeface="+mj-lt"/>
                        </a:rPr>
                        <a:t> Billion</a:t>
                      </a:r>
                      <a:endParaRPr lang="en-US" sz="1800" b="1" dirty="0" smtClean="0">
                        <a:solidFill>
                          <a:schemeClr val="tx1"/>
                        </a:solidFill>
                        <a:latin typeface="+mj-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 name="Rectangle 16"/>
          <p:cNvSpPr/>
          <p:nvPr/>
        </p:nvSpPr>
        <p:spPr>
          <a:xfrm>
            <a:off x="6662615" y="4693298"/>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48,800</a:t>
            </a:r>
            <a:endParaRPr lang="en-US" b="1" dirty="0">
              <a:solidFill>
                <a:prstClr val="black"/>
              </a:solidFill>
              <a:ea typeface="Times New Roman"/>
              <a:cs typeface="Times New Roman"/>
            </a:endParaRPr>
          </a:p>
        </p:txBody>
      </p:sp>
      <p:sp>
        <p:nvSpPr>
          <p:cNvPr id="18" name="Rectangle 17"/>
          <p:cNvSpPr/>
          <p:nvPr/>
        </p:nvSpPr>
        <p:spPr>
          <a:xfrm>
            <a:off x="6662615" y="5562600"/>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488</a:t>
            </a:r>
            <a:endParaRPr lang="en-US" b="1" dirty="0">
              <a:solidFill>
                <a:prstClr val="black"/>
              </a:solidFill>
              <a:ea typeface="Times New Roman"/>
              <a:cs typeface="Times New Roman"/>
            </a:endParaRPr>
          </a:p>
        </p:txBody>
      </p:sp>
      <p:pic>
        <p:nvPicPr>
          <p:cNvPr id="1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3" name="TextBox 2"/>
          <p:cNvSpPr txBox="1"/>
          <p:nvPr/>
        </p:nvSpPr>
        <p:spPr>
          <a:xfrm>
            <a:off x="2057400" y="5805425"/>
            <a:ext cx="877933" cy="338554"/>
          </a:xfrm>
          <a:prstGeom prst="rect">
            <a:avLst/>
          </a:prstGeom>
          <a:noFill/>
        </p:spPr>
        <p:txBody>
          <a:bodyPr wrap="none" rtlCol="0">
            <a:spAutoFit/>
          </a:bodyPr>
          <a:lstStyle/>
          <a:p>
            <a:r>
              <a:rPr lang="en-US" sz="1600" dirty="0" smtClean="0"/>
              <a:t>coaches</a:t>
            </a:r>
            <a:endParaRPr lang="en-US" sz="1600"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0"/>
            <a:ext cx="1523999" cy="1143000"/>
          </a:xfrm>
          <a:prstGeom prst="rect">
            <a:avLst/>
          </a:prstGeom>
        </p:spPr>
      </p:pic>
    </p:spTree>
    <p:extLst>
      <p:ext uri="{BB962C8B-B14F-4D97-AF65-F5344CB8AC3E}">
        <p14:creationId xmlns:p14="http://schemas.microsoft.com/office/powerpoint/2010/main" val="2339360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effectLst>
                  <a:outerShdw blurRad="38100" dist="38100" dir="2700000" algn="tl">
                    <a:srgbClr val="000000">
                      <a:alpha val="43137"/>
                    </a:srgbClr>
                  </a:outerShdw>
                </a:effectLst>
              </a:rPr>
              <a:t>Marketing and Sales</a:t>
            </a:r>
          </a:p>
        </p:txBody>
      </p:sp>
      <p:sp>
        <p:nvSpPr>
          <p:cNvPr id="3" name="Content Placeholder 2"/>
          <p:cNvSpPr>
            <a:spLocks noGrp="1"/>
          </p:cNvSpPr>
          <p:nvPr>
            <p:ph idx="1"/>
          </p:nvPr>
        </p:nvSpPr>
        <p:spPr/>
        <p:txBody>
          <a:bodyPr>
            <a:normAutofit/>
          </a:bodyPr>
          <a:lstStyle/>
          <a:p>
            <a:r>
              <a:rPr lang="en-US" dirty="0" smtClean="0"/>
              <a:t>Social Media</a:t>
            </a:r>
          </a:p>
          <a:p>
            <a:pPr lvl="1"/>
            <a:r>
              <a:rPr lang="en-US" dirty="0" smtClean="0"/>
              <a:t>Instagram</a:t>
            </a:r>
          </a:p>
          <a:p>
            <a:pPr lvl="1"/>
            <a:r>
              <a:rPr lang="en-US" dirty="0" smtClean="0"/>
              <a:t>Twitter</a:t>
            </a:r>
          </a:p>
          <a:p>
            <a:r>
              <a:rPr lang="en-US" dirty="0" smtClean="0"/>
              <a:t>Website/Email/Phone</a:t>
            </a:r>
          </a:p>
          <a:p>
            <a:r>
              <a:rPr lang="en-US" dirty="0" smtClean="0"/>
              <a:t>Maxpreps.com</a:t>
            </a:r>
          </a:p>
          <a:p>
            <a:r>
              <a:rPr lang="en-US" dirty="0" smtClean="0"/>
              <a:t>Word of Mouth </a:t>
            </a:r>
          </a:p>
          <a:p>
            <a:r>
              <a:rPr lang="en-US" dirty="0" smtClean="0"/>
              <a:t>Business Cards</a:t>
            </a:r>
          </a:p>
          <a:p>
            <a:r>
              <a:rPr lang="en-US" dirty="0" smtClean="0"/>
              <a:t>SMSA discount</a:t>
            </a:r>
          </a:p>
          <a:p>
            <a:pPr marL="0" indent="0">
              <a:buNone/>
            </a:pPr>
            <a:endParaRPr lang="en-US" dirty="0" smtClean="0">
              <a:solidFill>
                <a:schemeClr val="bg1"/>
              </a:solidFill>
            </a:endParaRPr>
          </a:p>
          <a:p>
            <a:endParaRPr lang="en-US" dirty="0" smtClean="0"/>
          </a:p>
          <a:p>
            <a:endParaRPr lang="en-US" dirty="0" smtClean="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5" name="Explosion 1 4"/>
          <p:cNvSpPr/>
          <p:nvPr/>
        </p:nvSpPr>
        <p:spPr>
          <a:xfrm>
            <a:off x="5638800" y="1676400"/>
            <a:ext cx="3243806" cy="28956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48% of Varsity Athletes are willing to pay for a professionally filmed recruitment video</a:t>
            </a:r>
            <a:endParaRPr lang="en-US" sz="1400" dirty="0"/>
          </a:p>
        </p:txBody>
      </p:sp>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t="3882" b="50549"/>
          <a:stretch/>
        </p:blipFill>
        <p:spPr>
          <a:xfrm>
            <a:off x="4419600" y="4926762"/>
            <a:ext cx="2199190" cy="1778838"/>
          </a:xfrm>
          <a:prstGeom prst="rect">
            <a:avLst/>
          </a:prstGeom>
        </p:spPr>
      </p:pic>
      <p:pic>
        <p:nvPicPr>
          <p:cNvPr id="8" name="Picture 7"/>
          <p:cNvPicPr>
            <a:picLocks noChangeAspect="1"/>
          </p:cNvPicPr>
          <p:nvPr/>
        </p:nvPicPr>
        <p:blipFill rotWithShape="1">
          <a:blip r:embed="rId5" cstate="print">
            <a:extLst>
              <a:ext uri="{28A0092B-C50C-407E-A947-70E740481C1C}">
                <a14:useLocalDpi xmlns:a14="http://schemas.microsoft.com/office/drawing/2010/main" val="0"/>
              </a:ext>
            </a:extLst>
          </a:blip>
          <a:srcRect b="50000"/>
          <a:stretch/>
        </p:blipFill>
        <p:spPr>
          <a:xfrm>
            <a:off x="6858000" y="4800600"/>
            <a:ext cx="2160431" cy="1917382"/>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20000" y="0"/>
            <a:ext cx="1523999" cy="1143000"/>
          </a:xfrm>
          <a:prstGeom prst="rect">
            <a:avLst/>
          </a:prstGeom>
        </p:spPr>
      </p:pic>
    </p:spTree>
    <p:extLst>
      <p:ext uri="{BB962C8B-B14F-4D97-AF65-F5344CB8AC3E}">
        <p14:creationId xmlns:p14="http://schemas.microsoft.com/office/powerpoint/2010/main" val="4190919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solidFill>
                  <a:schemeClr val="bg1"/>
                </a:solidFill>
                <a:effectLst>
                  <a:outerShdw blurRad="38100" dist="38100" dir="2700000" algn="tl">
                    <a:srgbClr val="000000">
                      <a:alpha val="43137"/>
                    </a:srgbClr>
                  </a:outerShdw>
                </a:effectLst>
              </a:rPr>
              <a:t>Competition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0016116"/>
              </p:ext>
            </p:extLst>
          </p:nvPr>
        </p:nvGraphicFramePr>
        <p:xfrm>
          <a:off x="381000" y="1524000"/>
          <a:ext cx="8229600" cy="3242310"/>
        </p:xfrm>
        <a:graphic>
          <a:graphicData uri="http://schemas.openxmlformats.org/drawingml/2006/table">
            <a:tbl>
              <a:tblPr firstRow="1" bandRow="1">
                <a:tableStyleId>{5C22544A-7EE6-4342-B048-85BDC9FD1C3A}</a:tableStyleId>
              </a:tblPr>
              <a:tblGrid>
                <a:gridCol w="2057400"/>
                <a:gridCol w="2057400"/>
                <a:gridCol w="2057400"/>
                <a:gridCol w="2057400"/>
              </a:tblGrid>
              <a:tr h="819150">
                <a:tc>
                  <a:txBody>
                    <a:bodyPr/>
                    <a:lstStyle/>
                    <a:p>
                      <a:endParaRPr lang="en-US" dirty="0"/>
                    </a:p>
                  </a:txBody>
                  <a:tcPr/>
                </a:tc>
                <a:tc>
                  <a:txBody>
                    <a:bodyPr/>
                    <a:lstStyle/>
                    <a:p>
                      <a:r>
                        <a:rPr lang="en-US" dirty="0" smtClean="0">
                          <a:solidFill>
                            <a:schemeClr val="tx1"/>
                          </a:solidFill>
                        </a:rPr>
                        <a:t>Recruit</a:t>
                      </a:r>
                      <a:r>
                        <a:rPr lang="en-US" baseline="0" dirty="0" smtClean="0">
                          <a:solidFill>
                            <a:schemeClr val="tx1"/>
                          </a:solidFill>
                        </a:rPr>
                        <a:t> Me Photography </a:t>
                      </a:r>
                      <a:endParaRPr lang="en-US" dirty="0">
                        <a:solidFill>
                          <a:schemeClr val="tx1"/>
                        </a:solidFill>
                      </a:endParaRPr>
                    </a:p>
                  </a:txBody>
                  <a:tcPr>
                    <a:solidFill>
                      <a:schemeClr val="tx2">
                        <a:lumMod val="20000"/>
                        <a:lumOff val="80000"/>
                      </a:schemeClr>
                    </a:solidFill>
                  </a:tcPr>
                </a:tc>
                <a:tc>
                  <a:txBody>
                    <a:bodyPr/>
                    <a:lstStyle/>
                    <a:p>
                      <a:r>
                        <a:rPr lang="en-US" dirty="0" smtClean="0"/>
                        <a:t>Art</a:t>
                      </a:r>
                      <a:r>
                        <a:rPr lang="en-US" baseline="0" dirty="0" smtClean="0"/>
                        <a:t> Rich Photography </a:t>
                      </a:r>
                      <a:endParaRPr lang="en-US" dirty="0"/>
                    </a:p>
                  </a:txBody>
                  <a:tcPr/>
                </a:tc>
                <a:tc>
                  <a:txBody>
                    <a:bodyPr/>
                    <a:lstStyle/>
                    <a:p>
                      <a:r>
                        <a:rPr lang="en-US" dirty="0" smtClean="0"/>
                        <a:t>Game On!</a:t>
                      </a:r>
                      <a:endParaRPr lang="en-US" dirty="0"/>
                    </a:p>
                  </a:txBody>
                  <a:tcPr/>
                </a:tc>
              </a:tr>
              <a:tr h="628650">
                <a:tc>
                  <a:txBody>
                    <a:bodyPr/>
                    <a:lstStyle/>
                    <a:p>
                      <a:r>
                        <a:rPr lang="en-US" dirty="0" smtClean="0"/>
                        <a:t>Experience</a:t>
                      </a:r>
                      <a:r>
                        <a:rPr lang="en-US" baseline="0" dirty="0" smtClean="0"/>
                        <a:t> </a:t>
                      </a:r>
                      <a:endParaRPr lang="en-US" dirty="0"/>
                    </a:p>
                  </a:txBody>
                  <a:tcPr/>
                </a:tc>
                <a:tc>
                  <a:txBody>
                    <a:bodyPr/>
                    <a:lstStyle/>
                    <a:p>
                      <a:r>
                        <a:rPr lang="en-US" sz="1700" dirty="0" smtClean="0">
                          <a:solidFill>
                            <a:schemeClr val="tx1"/>
                          </a:solidFill>
                        </a:rPr>
                        <a:t>Sports</a:t>
                      </a:r>
                      <a:r>
                        <a:rPr lang="en-US" sz="1700" baseline="0" dirty="0" smtClean="0">
                          <a:solidFill>
                            <a:schemeClr val="tx1"/>
                          </a:solidFill>
                        </a:rPr>
                        <a:t>: 16 years</a:t>
                      </a:r>
                    </a:p>
                    <a:p>
                      <a:r>
                        <a:rPr lang="en-US" sz="1700" baseline="0" dirty="0" smtClean="0">
                          <a:solidFill>
                            <a:schemeClr val="tx1"/>
                          </a:solidFill>
                        </a:rPr>
                        <a:t>Photography: 5 years</a:t>
                      </a:r>
                      <a:endParaRPr lang="en-US" sz="1700" dirty="0">
                        <a:solidFill>
                          <a:schemeClr val="tx1"/>
                        </a:solidFill>
                      </a:endParaRPr>
                    </a:p>
                  </a:txBody>
                  <a:tcPr>
                    <a:solidFill>
                      <a:schemeClr val="tx2">
                        <a:lumMod val="20000"/>
                        <a:lumOff val="80000"/>
                      </a:schemeClr>
                    </a:solidFill>
                  </a:tcPr>
                </a:tc>
                <a:tc>
                  <a:txBody>
                    <a:bodyPr/>
                    <a:lstStyle/>
                    <a:p>
                      <a:r>
                        <a:rPr lang="en-US" dirty="0" smtClean="0"/>
                        <a:t>Photography</a:t>
                      </a:r>
                      <a:r>
                        <a:rPr lang="en-US" baseline="0" dirty="0" smtClean="0"/>
                        <a:t>: </a:t>
                      </a:r>
                      <a:r>
                        <a:rPr lang="en-US" dirty="0" smtClean="0"/>
                        <a:t>43</a:t>
                      </a:r>
                      <a:r>
                        <a:rPr lang="en-US" baseline="0" dirty="0" smtClean="0"/>
                        <a:t> years</a:t>
                      </a:r>
                      <a:endParaRPr lang="en-US" dirty="0"/>
                    </a:p>
                  </a:txBody>
                  <a:tcPr/>
                </a:tc>
                <a:tc>
                  <a:txBody>
                    <a:bodyPr/>
                    <a:lstStyle/>
                    <a:p>
                      <a:r>
                        <a:rPr lang="en-US" sz="1700" dirty="0" smtClean="0"/>
                        <a:t>Photography:</a:t>
                      </a:r>
                      <a:r>
                        <a:rPr lang="en-US" sz="1700" baseline="0" dirty="0" smtClean="0"/>
                        <a:t> </a:t>
                      </a:r>
                      <a:r>
                        <a:rPr lang="en-US" sz="1700" dirty="0" smtClean="0"/>
                        <a:t>25</a:t>
                      </a:r>
                      <a:r>
                        <a:rPr lang="en-US" sz="1700" baseline="0" dirty="0" smtClean="0"/>
                        <a:t> years</a:t>
                      </a:r>
                      <a:endParaRPr lang="en-US" sz="1700" dirty="0"/>
                    </a:p>
                  </a:txBody>
                  <a:tcPr/>
                </a:tc>
              </a:tr>
              <a:tr h="609600">
                <a:tc>
                  <a:txBody>
                    <a:bodyPr/>
                    <a:lstStyle/>
                    <a:p>
                      <a:r>
                        <a:rPr lang="en-US" baseline="0" dirty="0" smtClean="0"/>
                        <a:t>Products</a:t>
                      </a:r>
                      <a:endParaRPr lang="en-US" dirty="0"/>
                    </a:p>
                  </a:txBody>
                  <a:tcPr/>
                </a:tc>
                <a:tc>
                  <a:txBody>
                    <a:bodyPr/>
                    <a:lstStyle/>
                    <a:p>
                      <a:r>
                        <a:rPr lang="en-US" dirty="0" smtClean="0">
                          <a:solidFill>
                            <a:schemeClr val="tx1"/>
                          </a:solidFill>
                        </a:rPr>
                        <a:t>Recruitment</a:t>
                      </a:r>
                      <a:r>
                        <a:rPr lang="en-US" baseline="0" dirty="0" smtClean="0">
                          <a:solidFill>
                            <a:schemeClr val="tx1"/>
                          </a:solidFill>
                        </a:rPr>
                        <a:t> Videos</a:t>
                      </a:r>
                    </a:p>
                    <a:p>
                      <a:r>
                        <a:rPr lang="en-US" baseline="0" dirty="0" smtClean="0">
                          <a:solidFill>
                            <a:schemeClr val="tx1"/>
                          </a:solidFill>
                        </a:rPr>
                        <a:t>Stills</a:t>
                      </a:r>
                      <a:endParaRPr lang="en-US" dirty="0">
                        <a:solidFill>
                          <a:schemeClr val="tx1"/>
                        </a:solidFill>
                      </a:endParaRPr>
                    </a:p>
                  </a:txBody>
                  <a:tcPr>
                    <a:solidFill>
                      <a:schemeClr val="tx2">
                        <a:lumMod val="20000"/>
                        <a:lumOff val="80000"/>
                      </a:schemeClr>
                    </a:solidFill>
                  </a:tcPr>
                </a:tc>
                <a:tc>
                  <a:txBody>
                    <a:bodyPr/>
                    <a:lstStyle/>
                    <a:p>
                      <a:r>
                        <a:rPr lang="en-US" dirty="0" smtClean="0"/>
                        <a:t>Stills</a:t>
                      </a:r>
                      <a:endParaRPr lang="en-US" dirty="0"/>
                    </a:p>
                  </a:txBody>
                  <a:tcPr/>
                </a:tc>
                <a:tc>
                  <a:txBody>
                    <a:bodyPr/>
                    <a:lstStyle/>
                    <a:p>
                      <a:r>
                        <a:rPr lang="en-US" dirty="0" smtClean="0"/>
                        <a:t>Recruitment</a:t>
                      </a:r>
                      <a:r>
                        <a:rPr lang="en-US" baseline="0" dirty="0" smtClean="0"/>
                        <a:t>  and Highlight  videos</a:t>
                      </a:r>
                    </a:p>
                  </a:txBody>
                  <a:tcPr/>
                </a:tc>
              </a:tr>
              <a:tr h="609600">
                <a:tc>
                  <a:txBody>
                    <a:bodyPr/>
                    <a:lstStyle/>
                    <a:p>
                      <a:r>
                        <a:rPr lang="en-US" dirty="0" smtClean="0"/>
                        <a:t>Price </a:t>
                      </a:r>
                      <a:endParaRPr lang="en-US" dirty="0"/>
                    </a:p>
                  </a:txBody>
                  <a:tcPr/>
                </a:tc>
                <a:tc>
                  <a:txBody>
                    <a:bodyPr/>
                    <a:lstStyle/>
                    <a:p>
                      <a:r>
                        <a:rPr lang="en-US" dirty="0" smtClean="0">
                          <a:solidFill>
                            <a:schemeClr val="tx1"/>
                          </a:solidFill>
                        </a:rPr>
                        <a:t>$499.99</a:t>
                      </a:r>
                      <a:r>
                        <a:rPr lang="en-US" baseline="0" dirty="0" smtClean="0">
                          <a:solidFill>
                            <a:schemeClr val="tx1"/>
                          </a:solidFill>
                        </a:rPr>
                        <a:t> </a:t>
                      </a:r>
                      <a:endParaRPr lang="en-US" dirty="0">
                        <a:solidFill>
                          <a:schemeClr val="tx1"/>
                        </a:solidFill>
                      </a:endParaRPr>
                    </a:p>
                  </a:txBody>
                  <a:tcPr>
                    <a:solidFill>
                      <a:schemeClr val="tx2">
                        <a:lumMod val="20000"/>
                        <a:lumOff val="80000"/>
                      </a:schemeClr>
                    </a:solidFill>
                  </a:tcPr>
                </a:tc>
                <a:tc>
                  <a:txBody>
                    <a:bodyPr/>
                    <a:lstStyle/>
                    <a:p>
                      <a:r>
                        <a:rPr lang="en-US" dirty="0" smtClean="0"/>
                        <a:t>$</a:t>
                      </a:r>
                      <a:r>
                        <a:rPr lang="en-US" baseline="0" dirty="0" smtClean="0"/>
                        <a:t>15.00 per photo</a:t>
                      </a:r>
                      <a:endParaRPr lang="en-US" dirty="0"/>
                    </a:p>
                  </a:txBody>
                  <a:tcPr/>
                </a:tc>
                <a:tc>
                  <a:txBody>
                    <a:bodyPr/>
                    <a:lstStyle/>
                    <a:p>
                      <a:r>
                        <a:rPr lang="en-US" dirty="0" smtClean="0"/>
                        <a:t>$150 per hour</a:t>
                      </a:r>
                    </a:p>
                    <a:p>
                      <a:r>
                        <a:rPr lang="en-US" dirty="0" smtClean="0"/>
                        <a:t>($900</a:t>
                      </a:r>
                      <a:r>
                        <a:rPr lang="en-US" baseline="0" dirty="0" smtClean="0"/>
                        <a:t> for 6 hours)</a:t>
                      </a:r>
                      <a:endParaRPr lang="en-US" dirty="0"/>
                    </a:p>
                  </a:txBody>
                  <a:tcPr/>
                </a:tc>
              </a:tr>
            </a:tbl>
          </a:graphicData>
        </a:graphic>
      </p:graphicFrame>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255883674"/>
              </p:ext>
            </p:extLst>
          </p:nvPr>
        </p:nvGraphicFramePr>
        <p:xfrm>
          <a:off x="381000" y="4756777"/>
          <a:ext cx="8229600" cy="1158240"/>
        </p:xfrm>
        <a:graphic>
          <a:graphicData uri="http://schemas.openxmlformats.org/drawingml/2006/table">
            <a:tbl>
              <a:tblPr firstRow="1" bandRow="1">
                <a:tableStyleId>{5C22544A-7EE6-4342-B048-85BDC9FD1C3A}</a:tableStyleId>
              </a:tblPr>
              <a:tblGrid>
                <a:gridCol w="8229600"/>
              </a:tblGrid>
              <a:tr h="0">
                <a:tc>
                  <a:txBody>
                    <a:bodyPr/>
                    <a:lstStyle/>
                    <a:p>
                      <a:pPr algn="ctr"/>
                      <a:r>
                        <a:rPr lang="en-US" sz="1600" dirty="0" smtClean="0">
                          <a:solidFill>
                            <a:schemeClr val="bg1"/>
                          </a:solidFill>
                        </a:rPr>
                        <a:t>Your Competitive</a:t>
                      </a:r>
                      <a:r>
                        <a:rPr lang="en-US" sz="1600" baseline="0" dirty="0" smtClean="0">
                          <a:solidFill>
                            <a:schemeClr val="bg1"/>
                          </a:solidFill>
                        </a:rPr>
                        <a:t> Advantages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370840">
                <a:tc>
                  <a:txBody>
                    <a:bodyPr/>
                    <a:lstStyle/>
                    <a:p>
                      <a:r>
                        <a:rPr lang="en-US" sz="1600" dirty="0" smtClean="0"/>
                        <a:t>1. We</a:t>
                      </a:r>
                      <a:r>
                        <a:rPr lang="en-US" sz="1600" baseline="0" dirty="0" smtClean="0"/>
                        <a:t> offer both Stills and Recruitment Videos</a:t>
                      </a:r>
                      <a:endParaRPr lang="en-US" sz="1600" dirty="0" smtClean="0"/>
                    </a:p>
                    <a:p>
                      <a:r>
                        <a:rPr lang="en-US" sz="1600" dirty="0" smtClean="0"/>
                        <a:t>2. Affordable</a:t>
                      </a:r>
                      <a:r>
                        <a:rPr lang="en-US" sz="1600" baseline="0" dirty="0" smtClean="0"/>
                        <a:t> </a:t>
                      </a:r>
                      <a:endParaRPr lang="en-US" sz="1600" dirty="0" smtClean="0"/>
                    </a:p>
                    <a:p>
                      <a:r>
                        <a:rPr lang="en-US" sz="1600" dirty="0" smtClean="0"/>
                        <a:t>3. Many</a:t>
                      </a:r>
                      <a:r>
                        <a:rPr lang="en-US" sz="1600" baseline="0" dirty="0" smtClean="0"/>
                        <a:t> years of sports and photography experience</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0"/>
            <a:ext cx="1523999" cy="1143000"/>
          </a:xfrm>
          <a:prstGeom prst="rect">
            <a:avLst/>
          </a:prstGeom>
        </p:spPr>
      </p:pic>
    </p:spTree>
    <p:extLst>
      <p:ext uri="{BB962C8B-B14F-4D97-AF65-F5344CB8AC3E}">
        <p14:creationId xmlns:p14="http://schemas.microsoft.com/office/powerpoint/2010/main" val="28285434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1090</TotalTime>
  <Words>2209</Words>
  <Application>Microsoft Office PowerPoint</Application>
  <PresentationFormat>On-screen Show (4:3)</PresentationFormat>
  <Paragraphs>228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Recruit Me Photography</vt:lpstr>
      <vt:lpstr>Problem</vt:lpstr>
      <vt:lpstr>Solution</vt:lpstr>
      <vt:lpstr>Description of Service</vt:lpstr>
      <vt:lpstr>Mission        Social Impact</vt:lpstr>
      <vt:lpstr>Business Model</vt:lpstr>
      <vt:lpstr>Market Analysis</vt:lpstr>
      <vt:lpstr>Marketing and Sales</vt:lpstr>
      <vt:lpstr>Competition</vt:lpstr>
      <vt:lpstr>Qualifications</vt:lpstr>
      <vt:lpstr>Sales Projections</vt:lpstr>
      <vt:lpstr>Start-up Funds</vt:lpstr>
      <vt:lpstr>Future Plans    Philanthropy</vt:lpstr>
      <vt:lpstr>“What you need, what colleges want”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Hannah Mae</dc:creator>
  <cp:lastModifiedBy>Nguyen, Anne M.</cp:lastModifiedBy>
  <cp:revision>134</cp:revision>
  <cp:lastPrinted>2015-03-19T12:09:05Z</cp:lastPrinted>
  <dcterms:created xsi:type="dcterms:W3CDTF">2015-02-24T23:33:33Z</dcterms:created>
  <dcterms:modified xsi:type="dcterms:W3CDTF">2015-05-19T19:34:15Z</dcterms:modified>
</cp:coreProperties>
</file>