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82540" autoAdjust="0"/>
  </p:normalViewPr>
  <p:slideViewPr>
    <p:cSldViewPr>
      <p:cViewPr>
        <p:scale>
          <a:sx n="107" d="100"/>
          <a:sy n="107" d="100"/>
        </p:scale>
        <p:origin x="-84" y="-240"/>
      </p:cViewPr>
      <p:guideLst>
        <p:guide orient="horz" pos="2160"/>
        <p:guide pos="2880"/>
      </p:guideLst>
    </p:cSldViewPr>
  </p:slideViewPr>
  <p:outlineViewPr>
    <p:cViewPr>
      <p:scale>
        <a:sx n="33" d="100"/>
        <a:sy n="33" d="100"/>
      </p:scale>
      <p:origin x="0" y="18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b="0" dirty="0" smtClean="0">
                <a:latin typeface="Cooper Black" pitchFamily="18" charset="0"/>
              </a:rPr>
              <a:t>Connections</a:t>
            </a:r>
            <a:r>
              <a:rPr lang="en-US" b="0" baseline="0" dirty="0" smtClean="0">
                <a:latin typeface="Cooper Black" pitchFamily="18" charset="0"/>
              </a:rPr>
              <a:t> Sold</a:t>
            </a:r>
            <a:endParaRPr lang="en-US" b="0" dirty="0">
              <a:latin typeface="Cooper Black" pitchFamily="18" charset="0"/>
            </a:endParaRPr>
          </a:p>
        </c:rich>
      </c:tx>
      <c:layout/>
      <c:overlay val="0"/>
    </c:title>
    <c:autoTitleDeleted val="0"/>
    <c:plotArea>
      <c:layout/>
      <c:barChart>
        <c:barDir val="col"/>
        <c:grouping val="clustered"/>
        <c:varyColors val="0"/>
        <c:ser>
          <c:idx val="0"/>
          <c:order val="0"/>
          <c:tx>
            <c:strRef>
              <c:f>Sheet1!$B$1</c:f>
              <c:strCache>
                <c:ptCount val="1"/>
                <c:pt idx="0">
                  <c:v>Units Sold</c:v>
                </c:pt>
              </c:strCache>
            </c:strRef>
          </c:tx>
          <c:spPr>
            <a:solidFill>
              <a:schemeClr val="tx1"/>
            </a:solidFill>
          </c:spPr>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18</c:v>
                </c:pt>
                <c:pt idx="1">
                  <c:v>19</c:v>
                </c:pt>
                <c:pt idx="2">
                  <c:v>20</c:v>
                </c:pt>
                <c:pt idx="3">
                  <c:v>21</c:v>
                </c:pt>
                <c:pt idx="4">
                  <c:v>22</c:v>
                </c:pt>
                <c:pt idx="5">
                  <c:v>28</c:v>
                </c:pt>
                <c:pt idx="6">
                  <c:v>30</c:v>
                </c:pt>
                <c:pt idx="7">
                  <c:v>31</c:v>
                </c:pt>
                <c:pt idx="8">
                  <c:v>25</c:v>
                </c:pt>
                <c:pt idx="9">
                  <c:v>27</c:v>
                </c:pt>
                <c:pt idx="10">
                  <c:v>24</c:v>
                </c:pt>
                <c:pt idx="11">
                  <c:v>21</c:v>
                </c:pt>
              </c:numCache>
            </c:numRef>
          </c:val>
        </c:ser>
        <c:dLbls>
          <c:showLegendKey val="0"/>
          <c:showVal val="0"/>
          <c:showCatName val="0"/>
          <c:showSerName val="0"/>
          <c:showPercent val="0"/>
          <c:showBubbleSize val="0"/>
        </c:dLbls>
        <c:gapWidth val="150"/>
        <c:axId val="97513856"/>
        <c:axId val="97515392"/>
      </c:barChart>
      <c:catAx>
        <c:axId val="97513856"/>
        <c:scaling>
          <c:orientation val="minMax"/>
        </c:scaling>
        <c:delete val="0"/>
        <c:axPos val="b"/>
        <c:majorTickMark val="out"/>
        <c:minorTickMark val="none"/>
        <c:tickLblPos val="nextTo"/>
        <c:crossAx val="97515392"/>
        <c:crosses val="autoZero"/>
        <c:auto val="1"/>
        <c:lblAlgn val="ctr"/>
        <c:lblOffset val="100"/>
        <c:noMultiLvlLbl val="0"/>
      </c:catAx>
      <c:valAx>
        <c:axId val="97515392"/>
        <c:scaling>
          <c:orientation val="minMax"/>
        </c:scaling>
        <c:delete val="0"/>
        <c:axPos val="l"/>
        <c:majorGridlines/>
        <c:numFmt formatCode="General" sourceLinked="1"/>
        <c:majorTickMark val="out"/>
        <c:minorTickMark val="none"/>
        <c:tickLblPos val="nextTo"/>
        <c:crossAx val="975138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F6DFD1-80AE-4FEF-853F-ECF01E4C2205}" type="datetimeFigureOut">
              <a:rPr lang="en-US" smtClean="0"/>
              <a:pPr/>
              <a:t>5/15/2013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E1D667-F661-4843-BDEA-36D2C46E2E85}" type="slidenum">
              <a:rPr lang="en-US" smtClean="0"/>
              <a:pPr/>
              <a:t>‹#›</a:t>
            </a:fld>
            <a:endParaRPr lang="en-US"/>
          </a:p>
        </p:txBody>
      </p:sp>
    </p:spTree>
    <p:extLst>
      <p:ext uri="{BB962C8B-B14F-4D97-AF65-F5344CB8AC3E}">
        <p14:creationId xmlns:p14="http://schemas.microsoft.com/office/powerpoint/2010/main" val="595034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See that face with those eyes full of despair? She feels helpless and alone, but guess what, she isn’t. 50% of children in America suffer from a chronic illness. A chronic illness is diabetes, to ADHD, birth defects, to autism, and so much more. Parents feel nervous leaving their innocent baby with an inexperienced teenager because they want to keep their child safe. No longer will they have to be scared. No longer will they be stuck home when they want to go out and be an adult. Thanks to us, they will now have their life back.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1</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 am a member of my own target market. </a:t>
            </a:r>
            <a:r>
              <a:rPr lang="en-US" dirty="0" smtClean="0"/>
              <a:t>Being</a:t>
            </a:r>
            <a:r>
              <a:rPr lang="en-US" baseline="0" dirty="0" smtClean="0"/>
              <a:t> </a:t>
            </a:r>
            <a:r>
              <a:rPr lang="en-US" dirty="0" smtClean="0"/>
              <a:t>sick as a child,</a:t>
            </a:r>
            <a:r>
              <a:rPr lang="en-US" baseline="0" dirty="0" smtClean="0"/>
              <a:t> </a:t>
            </a:r>
            <a:r>
              <a:rPr lang="en-US" dirty="0" smtClean="0"/>
              <a:t>my parents</a:t>
            </a:r>
            <a:r>
              <a:rPr lang="en-US" baseline="0" dirty="0" smtClean="0"/>
              <a:t> could never go out. They would have loved to have something that could have helped them find a babysitter who could take care of me. As a high school student, I am completing a graphic design class that will help me design and build the Safe Haven website. My mother can help me market my company and help with the publicity aspect of it, the business plans, and sales. Also, I plan on getting a degree in pediatric health before I begin my business. That way I can prove that I am qualified to determine if a babysitter has the proper skill set to take care of a child.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January I expect to have 18 connections and have it gradually rise in sales till the month of may. I hope that parents who enjoy the service of safe haven will come back and use our service repetitively at least once a month. In the month of June, July, and August we project a huge spike in sales because children are out of school and parents will need care for them during the day while at work. There is a drop in sales in September because children go back to school and no longer need care during the day. We also expect a drop in sales in the months of November and December because of the holidays. Family members are home who are able to care for the child with a chronic illness.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It will cost $17,630 to start Safe Haven. The majority of the startup expenditures goes to time. It will take me about 500 hours of my own time to find and determine who can work for Safe Haven as a highly qualified babysitter and go towards background checks that will be available for parents. I would buy 250 business cards to get the word out about Safe Haven. To work in Simsbury, CT costs about $500 for the paperwork. Another major costs goes to background and drug screenings. For 50 independent contractors it costs $6,000.00 at about $120.00 a person. Making our total startup expenditures to $10,635.00. Then Safe Haven must have an emergency fund and reserve for fixed expenses making our total cost $17,630.00</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Safe Haven, giving you piece of mind. Visit our website at inasafehaven.webs.com. Thank you for your consideration! </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13</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morning, my name is Victoria Parisi</a:t>
            </a:r>
            <a:r>
              <a:rPr lang="en-US" baseline="0" dirty="0" smtClean="0"/>
              <a:t> and I would like to present “Safe Haven.”</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a:t>
            </a:r>
            <a:r>
              <a:rPr lang="en-US" baseline="0" dirty="0" smtClean="0"/>
              <a:t> whole life I have grown up dealing with a chronic neurological disease. My parents were unable to leave me alone with a babysitter because I had to take certain medicines at specific time and eat particular food. My parents did not want to put the pressure on a teenager with all of this responsibility.  Across the nation families deal with similar situations and they are crying out for help.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Safe Haven </a:t>
            </a:r>
            <a:r>
              <a:rPr lang="en-US" baseline="0" dirty="0" smtClean="0"/>
              <a:t>is a website where parents can look for qualified babysitters to watch their child who has a particular health problem. The babysitters are background checked and must go have specific certifications to work for Safe Haven.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Safe Haven is the website to connect highly qualified babysitters to parents. The website is functional and easy to use but if necessary there is customer service that ensures a response in a 24 hour window and the best babysitter for any child’s needs. Our goal is your satisfaction. </a:t>
            </a:r>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3976">
              <a:defRPr/>
            </a:pPr>
            <a:r>
              <a:rPr lang="en-US" dirty="0" smtClean="0"/>
              <a:t>My economics</a:t>
            </a:r>
            <a:r>
              <a:rPr lang="en-US" baseline="0" dirty="0" smtClean="0"/>
              <a:t> of one unit is </a:t>
            </a:r>
            <a:r>
              <a:rPr lang="en-US" dirty="0"/>
              <a:t>4 hours with a highly qualified babysitter at $25.00 an hour for a child with a major health </a:t>
            </a:r>
            <a:r>
              <a:rPr lang="en-US" dirty="0" smtClean="0"/>
              <a:t>problem. </a:t>
            </a:r>
            <a:r>
              <a:rPr lang="en-US" dirty="0"/>
              <a:t>O</a:t>
            </a:r>
            <a:r>
              <a:rPr lang="en-US" dirty="0" smtClean="0"/>
              <a:t>n </a:t>
            </a:r>
            <a:r>
              <a:rPr lang="en-US" dirty="0"/>
              <a:t>average parents go out for 4 hours at a time. The selling price is $100.00. The labor is only $0.14 of my time because I just have to connect the highly qualified babysitter with the parent. </a:t>
            </a:r>
            <a:r>
              <a:rPr lang="en-US" dirty="0" smtClean="0"/>
              <a:t>My</a:t>
            </a:r>
            <a:r>
              <a:rPr lang="en-US" baseline="0" dirty="0" smtClean="0"/>
              <a:t> variable costs is $60.00 because I have to pay the babysitters which make $15.00 an hour. Although I get only $10.00 an hour I still make a return of over 285% because it is only costing me $0.14 of my time.</a:t>
            </a:r>
            <a:endParaRPr lang="en-US" dirty="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My target geographic area is about 3,600,000 people. There are 170,000 people who are under the age of 18. According to statistics 50% of children under 18 have a chronic illness. That is about 80,500 children which is my target market size. My market size is 8,050 because that is 20% of my target market which I felt was a practical market size for my first year.</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Safe Haven</a:t>
            </a:r>
            <a:r>
              <a:rPr lang="en-US" baseline="0" dirty="0" smtClean="0"/>
              <a:t> tries to give you the best opportunities for a reasonable price. </a:t>
            </a:r>
            <a:r>
              <a:rPr lang="en-US" dirty="0" smtClean="0"/>
              <a:t>A</a:t>
            </a:r>
            <a:r>
              <a:rPr lang="en-US" baseline="0" dirty="0" smtClean="0"/>
              <a:t>nyone who purchases a yearly membership to Safe haven receives $2.00 off an hour. Support Groups who endorse Safe Haven can give members $10.00 off a yearly membership. Also, pediatricians will be affiliated with safe haven and recommend our service to parents who have children with chronic illnesses and give them our business card. Our website will be very beneficial to our clients to go and see just what Safe Haven is. We hope that parents who enjoy Safe Haven will tell other people they know who have children with chronic illnesses about us.</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3976">
              <a:defRPr/>
            </a:pPr>
            <a:r>
              <a:rPr lang="en-US" dirty="0" smtClean="0"/>
              <a:t>My</a:t>
            </a:r>
            <a:r>
              <a:rPr lang="en-US" baseline="0" dirty="0" smtClean="0"/>
              <a:t> competition is care.com, sittercity.com, babysitter.com, and regular babysitters. Safe Haven’s indirect competition is that parents can stay at home with their children. My advantages are that the babysitter is highly qualified and can deal with the child’s needs better than a regular babysitter. The process is also fast, easy, and there is always someone to help you at Safe Haven. </a:t>
            </a:r>
            <a:endParaRPr lang="en-US"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2970B-D3F7-455B-B431-EE4D6888DE51}"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3.jpeg"/><Relationship Id="rId5" Type="http://schemas.microsoft.com/office/2007/relationships/hdphoto" Target="../media/hdphoto1.wd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microsoft.com/office/2007/relationships/hdphoto" Target="../media/hdphoto2.wdp"/><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2.wdp"/><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1.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9.jpeg"/><Relationship Id="rId5" Type="http://schemas.microsoft.com/office/2007/relationships/hdphoto" Target="../media/hdphoto1.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microsoft.com/office/2007/relationships/hdphoto" Target="../media/hdphoto2.wdp"/><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1.jpeg"/><Relationship Id="rId7" Type="http://schemas.microsoft.com/office/2007/relationships/hdphoto" Target="../media/hdphoto2.wdp"/><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jpeg"/><Relationship Id="rId7" Type="http://schemas.microsoft.com/office/2007/relationships/hdphoto" Target="../media/hdphoto2.wdp"/><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 Id="rId9"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Content Placeholder 9" descr="logo secondary.jpg"/>
          <p:cNvPicPr>
            <a:picLocks noChangeAspect="1"/>
          </p:cNvPicPr>
          <p:nvPr/>
        </p:nvPicPr>
        <p:blipFill>
          <a:blip r:embed="rId3" cstate="print"/>
          <a:stretch>
            <a:fillRect/>
          </a:stretch>
        </p:blipFill>
        <p:spPr>
          <a:xfrm>
            <a:off x="0" y="6016010"/>
            <a:ext cx="1600200" cy="841990"/>
          </a:xfrm>
          <a:prstGeom prst="rect">
            <a:avLst/>
          </a:prstGeom>
        </p:spPr>
      </p:pic>
      <p:sp>
        <p:nvSpPr>
          <p:cNvPr id="4" name="AutoShape 2" descr="data:image/jpeg;base64,/9j/4AAQSkZJRgABAQAAAQABAAD/2wCEAAkGBggGAgkIBwgKCQkKAgoCAgICAg4HCAUKExAVFBMQEhIXGyYeFxkjGRISHy8gIycpLCwsFR4xNTAqNSYrLCkBCQoKBQUFDQUFDSkYEhgpKSkpKSkpKSkpKSkpKSkpKSkpKSkpKSkpKSkpKSkpKSkpKSkpKSkpKSkpKSkpKSkpKf/AABEIAMUBAAMBIgACEQEDEQH/xAAVAAEBAAAAAAAAAAAAAAAAAAAAB//EABQQAQAAAAAAAAAAAAAAAAAAAAD/xAAUAQEAAAAAAAAAAAAAAAAAAAAA/8QAFBEBAAAAAAAAAAAAAAAAAAAAAP/aAAwDAQACEQMRAD8Aho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P/Z"/>
          <p:cNvSpPr>
            <a:spLocks noChangeAspect="1" noChangeArrowheads="1"/>
          </p:cNvSpPr>
          <p:nvPr/>
        </p:nvSpPr>
        <p:spPr bwMode="auto">
          <a:xfrm>
            <a:off x="0" y="-912813"/>
            <a:ext cx="2438400" cy="1876426"/>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AutoShape 4" descr="data:image/jpeg;base64,/9j/4AAQSkZJRgABAQAAAQABAAD/2wCEAAkGBggGAgkIBwgKCQkKAgoCAgICAg4HCAUKExAVFBMQEhIXGyYeFxkjGRISHy8gIycpLCwsFR4xNTAqNSYrLCkBCQoKBQUFDQUFDSkYEhgpKSkpKSkpKSkpKSkpKSkpKSkpKSkpKSkpKSkpKSkpKSkpKSkpKSkpKSkpKSkpKSkpKf/AABEIAMUBAAMBIgACEQEDEQH/xAAVAAEBAAAAAAAAAAAAAAAAAAAAB//EABQQAQAAAAAAAAAAAAAAAAAAAAD/xAAUAQEAAAAAAAAAAAAAAAAAAAAA/8QAFBEBAAAAAAAAAAAAAAAAAAAAAP/aAAwDAQACEQMRAD8Aho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P/Z"/>
          <p:cNvSpPr>
            <a:spLocks noChangeAspect="1" noChangeArrowheads="1"/>
          </p:cNvSpPr>
          <p:nvPr/>
        </p:nvSpPr>
        <p:spPr bwMode="auto">
          <a:xfrm>
            <a:off x="0" y="-912813"/>
            <a:ext cx="2438400" cy="1876426"/>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30" name="AutoShape 6" descr="data:image/jpeg;base64,/9j/4AAQSkZJRgABAQAAAQABAAD/2wCEAAkGBggGAgkIBwgKCQkKAgoCAgICAg4HCAUKExAVFBMQEhIXGyYeFxkjGRISHy8gIycpLCwsFR4xNTAqNSYrLCkBCQoKBQUFDQUFDSkYEhgpKSkpKSkpKSkpKSkpKSkpKSkpKSkpKSkpKSkpKSkpKSkpKSkpKSkpKSkpKSkpKSkpKf/AABEIAMUBAAMBIgACEQEDEQH/xAAVAAEBAAAAAAAAAAAAAAAAAAAAB//EABQQAQAAAAAAAAAAAAAAAAAAAAD/xAAUAQEAAAAAAAAAAAAAAAAAAAAA/8QAFBEBAAAAAAAAAAAAAAAAAAAAAP/aAAwDAQACEQMRAD8Aho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P/Z"/>
          <p:cNvSpPr>
            <a:spLocks noChangeAspect="1" noChangeArrowheads="1"/>
          </p:cNvSpPr>
          <p:nvPr/>
        </p:nvSpPr>
        <p:spPr bwMode="auto">
          <a:xfrm>
            <a:off x="0" y="-912813"/>
            <a:ext cx="2438400" cy="1876426"/>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32" name="AutoShape 8" descr="data:image/jpeg;base64,/9j/4AAQSkZJRgABAQAAAQABAAD/2wCEAAkGBggGAgkIBwgKCQkKAgoCAgICAg4HCAUKExAVFBMQEhIXGyYeFxkjGRISHy8gIycpLCwsFR4xNTAqNSYrLCkBCQoKBQUFDQUFDSkYEhgpKSkpKSkpKSkpKSkpKSkpKSkpKSkpKSkpKSkpKSkpKSkpKSkpKSkpKSkpKSkpKSkpKf/AABEIAMUBAAMBIgACEQEDEQH/xAAVAAEBAAAAAAAAAAAAAAAAAAAAB//EABQQAQAAAAAAAAAAAAAAAAAAAAD/xAAUAQEAAAAAAAAAAAAAAAAAAAAA/8QAFBEBAAAAAAAAAAAAAAAAAAAAAP/aAAwDAQACEQMRAD8Aho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P/Z"/>
          <p:cNvSpPr>
            <a:spLocks noChangeAspect="1" noChangeArrowheads="1"/>
          </p:cNvSpPr>
          <p:nvPr/>
        </p:nvSpPr>
        <p:spPr bwMode="auto">
          <a:xfrm>
            <a:off x="0" y="-381000"/>
            <a:ext cx="2438400" cy="1876426"/>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35842" name="Picture 2" descr="http://monicarodgers.files.wordpress.com/2011/02/sick-kids.jpg"/>
          <p:cNvPicPr>
            <a:picLocks noChangeAspect="1" noChangeArrowheads="1"/>
          </p:cNvPicPr>
          <p:nvPr/>
        </p:nvPicPr>
        <p:blipFill>
          <a:blip r:embed="rId4" cstate="print"/>
          <a:srcRect/>
          <a:stretch>
            <a:fillRect/>
          </a:stretch>
        </p:blipFill>
        <p:spPr bwMode="auto">
          <a:xfrm>
            <a:off x="1752600" y="228600"/>
            <a:ext cx="5944402" cy="6007640"/>
          </a:xfrm>
          <a:prstGeom prst="rect">
            <a:avLst/>
          </a:prstGeom>
          <a:noFill/>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Qualifications</a:t>
            </a:r>
            <a:endParaRPr lang="en-US" dirty="0">
              <a:latin typeface="Cooper Black" pitchFamily="18" charset="0"/>
            </a:endParaRPr>
          </a:p>
        </p:txBody>
      </p:sp>
      <p:sp>
        <p:nvSpPr>
          <p:cNvPr id="3" name="Content Placeholder 2"/>
          <p:cNvSpPr>
            <a:spLocks noGrp="1"/>
          </p:cNvSpPr>
          <p:nvPr>
            <p:ph sz="half" idx="1"/>
          </p:nvPr>
        </p:nvSpPr>
        <p:spPr/>
        <p:txBody>
          <a:bodyPr>
            <a:normAutofit lnSpcReduction="10000"/>
          </a:bodyPr>
          <a:lstStyle/>
          <a:p>
            <a:r>
              <a:rPr lang="en-US" dirty="0" smtClean="0">
                <a:latin typeface="Cooper Black" pitchFamily="18" charset="0"/>
              </a:rPr>
              <a:t>I am a member of my own target market</a:t>
            </a:r>
          </a:p>
          <a:p>
            <a:r>
              <a:rPr lang="en-US" dirty="0" smtClean="0">
                <a:latin typeface="Cooper Black" pitchFamily="18" charset="0"/>
              </a:rPr>
              <a:t>Taking a Graphic </a:t>
            </a:r>
            <a:r>
              <a:rPr lang="en-US" dirty="0">
                <a:latin typeface="Cooper Black" pitchFamily="18" charset="0"/>
              </a:rPr>
              <a:t>D</a:t>
            </a:r>
            <a:r>
              <a:rPr lang="en-US" dirty="0" smtClean="0">
                <a:latin typeface="Cooper Black" pitchFamily="18" charset="0"/>
              </a:rPr>
              <a:t>esign course </a:t>
            </a:r>
          </a:p>
          <a:p>
            <a:r>
              <a:rPr lang="en-US" dirty="0" smtClean="0">
                <a:latin typeface="Cooper Black" pitchFamily="18" charset="0"/>
              </a:rPr>
              <a:t>My mother is qualified in Sales and Marketing</a:t>
            </a:r>
          </a:p>
          <a:p>
            <a:r>
              <a:rPr lang="en-US" dirty="0">
                <a:latin typeface="Cooper Black" pitchFamily="18" charset="0"/>
              </a:rPr>
              <a:t>D</a:t>
            </a:r>
            <a:r>
              <a:rPr lang="en-US" dirty="0" smtClean="0">
                <a:latin typeface="Cooper Black" pitchFamily="18" charset="0"/>
              </a:rPr>
              <a:t>egree in Pediatric Health (2020)</a:t>
            </a:r>
          </a:p>
          <a:p>
            <a:pPr marL="0" indent="0">
              <a:buNone/>
            </a:pPr>
            <a:endParaRPr lang="en-US" dirty="0">
              <a:latin typeface="Cooper Black" pitchFamily="18" charset="0"/>
            </a:endParaRPr>
          </a:p>
        </p:txBody>
      </p:sp>
      <p:sp>
        <p:nvSpPr>
          <p:cNvPr id="9" name="Content Placeholder 8"/>
          <p:cNvSpPr>
            <a:spLocks noGrp="1"/>
          </p:cNvSpPr>
          <p:nvPr>
            <p:ph sz="half" idx="2"/>
          </p:nvPr>
        </p:nvSpPr>
        <p:spPr/>
        <p:txBody>
          <a:bodyPr>
            <a:normAutofit lnSpcReduction="10000"/>
          </a:bodyPr>
          <a:lstStyle/>
          <a:p>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5" name="Picture 2" descr="http://cdn.graphicsfactory.com/clip-art/image_files/image/2/1309602-10_492007.gif"/>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1026" name="Picture 2" descr="http://theentreprenettegazette.com/wp-content/uploads/2010/08/target_market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65964" y="2362200"/>
            <a:ext cx="3845284" cy="26479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Screen Clipping"/>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9" descr="logo secondary.jpg"/>
          <p:cNvPicPr>
            <a:picLocks noChangeAspect="1"/>
          </p:cNvPicPr>
          <p:nvPr/>
        </p:nvPicPr>
        <p:blipFill>
          <a:blip r:embed="rId3" cstate="print"/>
          <a:stretch>
            <a:fillRect/>
          </a:stretch>
        </p:blipFill>
        <p:spPr>
          <a:xfrm>
            <a:off x="-34771" y="6240444"/>
            <a:ext cx="1177771" cy="619717"/>
          </a:xfrm>
          <a:prstGeom prst="rect">
            <a:avLst/>
          </a:prstGeom>
        </p:spPr>
      </p:pic>
      <p:sp>
        <p:nvSpPr>
          <p:cNvPr id="2" name="Title 1"/>
          <p:cNvSpPr>
            <a:spLocks noGrp="1"/>
          </p:cNvSpPr>
          <p:nvPr>
            <p:ph type="title"/>
          </p:nvPr>
        </p:nvSpPr>
        <p:spPr/>
        <p:txBody>
          <a:bodyPr/>
          <a:lstStyle/>
          <a:p>
            <a:r>
              <a:rPr lang="en-US" dirty="0" smtClean="0">
                <a:latin typeface="Cooper Black" pitchFamily="18" charset="0"/>
              </a:rPr>
              <a:t>Sales Projections</a:t>
            </a:r>
            <a:endParaRPr lang="en-US" dirty="0">
              <a:latin typeface="Cooper Black"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983131"/>
              </p:ext>
            </p:extLst>
          </p:nvPr>
        </p:nvGraphicFramePr>
        <p:xfrm>
          <a:off x="533400" y="2743201"/>
          <a:ext cx="6172200" cy="3276599"/>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1524000" y="1527629"/>
            <a:ext cx="1828800" cy="1015663"/>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a:solidFill>
                  <a:prstClr val="black"/>
                </a:solidFill>
                <a:latin typeface="Cooper Black" pitchFamily="18" charset="0"/>
                <a:ea typeface="ＭＳ Ｐゴシック" pitchFamily="-112" charset="-128"/>
                <a:cs typeface="Arial" pitchFamily="34" charset="0"/>
              </a:rPr>
              <a:t>Total </a:t>
            </a:r>
            <a:r>
              <a:rPr lang="en-US" sz="2000" u="sng" dirty="0" smtClean="0">
                <a:solidFill>
                  <a:prstClr val="black"/>
                </a:solidFill>
                <a:latin typeface="Cooper Black" pitchFamily="18" charset="0"/>
                <a:ea typeface="ＭＳ Ｐゴシック" pitchFamily="-112" charset="-128"/>
                <a:cs typeface="Arial" pitchFamily="34" charset="0"/>
              </a:rPr>
              <a:t>Connections</a:t>
            </a:r>
            <a:endParaRPr lang="en-US" sz="2000" u="sng" dirty="0">
              <a:solidFill>
                <a:prstClr val="black"/>
              </a:solidFill>
              <a:latin typeface="Cooper Black" pitchFamily="18" charset="0"/>
              <a:ea typeface="ＭＳ Ｐゴシック" pitchFamily="-112" charset="-128"/>
              <a:cs typeface="Arial" pitchFamily="34" charset="0"/>
            </a:endParaRPr>
          </a:p>
          <a:p>
            <a:pPr algn="ctr">
              <a:defRPr/>
            </a:pPr>
            <a:r>
              <a:rPr lang="en-US" sz="2000" dirty="0" smtClean="0">
                <a:solidFill>
                  <a:prstClr val="black"/>
                </a:solidFill>
                <a:latin typeface="Cooper Black" pitchFamily="18" charset="0"/>
                <a:cs typeface="Arial" pitchFamily="34" charset="0"/>
              </a:rPr>
              <a:t>286</a:t>
            </a:r>
            <a:endParaRPr lang="en-US" sz="2000" dirty="0">
              <a:solidFill>
                <a:prstClr val="black"/>
              </a:solidFill>
              <a:latin typeface="Cooper Black" pitchFamily="18" charset="0"/>
            </a:endParaRPr>
          </a:p>
        </p:txBody>
      </p:sp>
      <p:sp>
        <p:nvSpPr>
          <p:cNvPr id="8" name="TextBox 7"/>
          <p:cNvSpPr txBox="1"/>
          <p:nvPr/>
        </p:nvSpPr>
        <p:spPr>
          <a:xfrm>
            <a:off x="3733800" y="1522512"/>
            <a:ext cx="1828800" cy="1015663"/>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a:solidFill>
                  <a:prstClr val="black"/>
                </a:solidFill>
                <a:latin typeface="Cooper Black" pitchFamily="18" charset="0"/>
                <a:ea typeface="ＭＳ Ｐゴシック" pitchFamily="-112" charset="-128"/>
                <a:cs typeface="Arial" pitchFamily="34" charset="0"/>
              </a:rPr>
              <a:t>Gross Revenue</a:t>
            </a:r>
          </a:p>
          <a:p>
            <a:pPr algn="ctr">
              <a:defRPr/>
            </a:pPr>
            <a:r>
              <a:rPr lang="en-US" sz="2000" dirty="0" smtClean="0">
                <a:solidFill>
                  <a:prstClr val="black"/>
                </a:solidFill>
                <a:latin typeface="Cooper Black" pitchFamily="18" charset="0"/>
                <a:cs typeface="Arial" pitchFamily="34" charset="0"/>
              </a:rPr>
              <a:t>$34,320</a:t>
            </a:r>
            <a:endParaRPr lang="en-US" sz="2000" dirty="0">
              <a:solidFill>
                <a:prstClr val="black"/>
              </a:solidFill>
              <a:latin typeface="Cooper Black" pitchFamily="18" charset="0"/>
            </a:endParaRPr>
          </a:p>
        </p:txBody>
      </p:sp>
      <p:sp>
        <p:nvSpPr>
          <p:cNvPr id="9" name="TextBox 8"/>
          <p:cNvSpPr txBox="1"/>
          <p:nvPr/>
        </p:nvSpPr>
        <p:spPr>
          <a:xfrm>
            <a:off x="59436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a:solidFill>
                  <a:prstClr val="black"/>
                </a:solidFill>
                <a:latin typeface="Cooper Black" pitchFamily="18" charset="0"/>
                <a:ea typeface="ＭＳ Ｐゴシック" pitchFamily="-112" charset="-128"/>
                <a:cs typeface="Arial" pitchFamily="34" charset="0"/>
              </a:rPr>
              <a:t>Net Profit</a:t>
            </a:r>
          </a:p>
          <a:p>
            <a:pPr algn="ctr"/>
            <a:r>
              <a:rPr lang="en-US" sz="2000" dirty="0" smtClean="0">
                <a:solidFill>
                  <a:prstClr val="black"/>
                </a:solidFill>
                <a:latin typeface="Cooper Black" pitchFamily="18" charset="0"/>
                <a:ea typeface="ＭＳ Ｐゴシック" pitchFamily="-112" charset="-128"/>
                <a:cs typeface="Arial" pitchFamily="34" charset="0"/>
              </a:rPr>
              <a:t>$7,770</a:t>
            </a:r>
            <a:endParaRPr lang="en-US" sz="2000" dirty="0">
              <a:solidFill>
                <a:prstClr val="black"/>
              </a:solidFill>
              <a:latin typeface="Cooper Black" pitchFamily="18" charset="0"/>
              <a:ea typeface="ＭＳ Ｐゴシック" pitchFamily="-112" charset="-128"/>
              <a:cs typeface="Arial" pitchFamily="34" charset="0"/>
            </a:endParaRPr>
          </a:p>
        </p:txBody>
      </p:sp>
      <p:pic>
        <p:nvPicPr>
          <p:cNvPr id="10" name="Picture 2" descr="http://cdn.graphicsfactory.com/clip-art/image_files/image/2/1309602-10_492007.gif"/>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12" name="Picture 11" descr="Screen Clipping"/>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
        <p:nvSpPr>
          <p:cNvPr id="3" name="TextBox 2"/>
          <p:cNvSpPr txBox="1"/>
          <p:nvPr/>
        </p:nvSpPr>
        <p:spPr>
          <a:xfrm>
            <a:off x="6934200" y="4369718"/>
            <a:ext cx="2209800" cy="369332"/>
          </a:xfrm>
          <a:prstGeom prst="rect">
            <a:avLst/>
          </a:prstGeom>
          <a:noFill/>
        </p:spPr>
        <p:txBody>
          <a:bodyPr wrap="square" rtlCol="0">
            <a:spAutoFit/>
          </a:bodyPr>
          <a:lstStyle/>
          <a:p>
            <a:r>
              <a:rPr lang="en-US" dirty="0" smtClean="0">
                <a:latin typeface="Cooper Black" pitchFamily="18" charset="0"/>
              </a:rPr>
              <a:t>Connections Sold</a:t>
            </a:r>
            <a:endParaRPr lang="en-US" dirty="0">
              <a:latin typeface="Cooper Black" pitchFamily="18" charset="0"/>
            </a:endParaRPr>
          </a:p>
        </p:txBody>
      </p:sp>
      <p:sp>
        <p:nvSpPr>
          <p:cNvPr id="5" name="Rectangle 4"/>
          <p:cNvSpPr/>
          <p:nvPr/>
        </p:nvSpPr>
        <p:spPr>
          <a:xfrm>
            <a:off x="6716486" y="4423283"/>
            <a:ext cx="217714" cy="26220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Startup Funds </a:t>
            </a:r>
            <a:endParaRPr lang="en-US" dirty="0">
              <a:latin typeface="Cooper Black"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50104427"/>
              </p:ext>
            </p:extLst>
          </p:nvPr>
        </p:nvGraphicFramePr>
        <p:xfrm>
          <a:off x="1066800" y="1752600"/>
          <a:ext cx="7162801" cy="3901440"/>
        </p:xfrm>
        <a:graphic>
          <a:graphicData uri="http://schemas.openxmlformats.org/drawingml/2006/table">
            <a:tbl>
              <a:tblPr/>
              <a:tblGrid>
                <a:gridCol w="2302329"/>
                <a:gridCol w="3532033"/>
                <a:gridCol w="1328439"/>
              </a:tblGrid>
              <a:tr h="41483">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483">
                <a:tc>
                  <a:txBody>
                    <a:bodyPr/>
                    <a:lstStyle/>
                    <a:p>
                      <a:pPr marL="0" marR="0">
                        <a:spcBef>
                          <a:spcPts val="0"/>
                        </a:spcBef>
                        <a:spcAft>
                          <a:spcPts val="0"/>
                        </a:spcAft>
                      </a:pPr>
                      <a:r>
                        <a:rPr lang="en-US" sz="1600" dirty="0" smtClean="0">
                          <a:latin typeface="Cooper Black" pitchFamily="18" charset="0"/>
                          <a:ea typeface="Times New Roman"/>
                          <a:cs typeface="Times New Roman"/>
                        </a:rPr>
                        <a:t>Computer/Cell</a:t>
                      </a:r>
                      <a:r>
                        <a:rPr lang="en-US" sz="1600" baseline="0" dirty="0" smtClean="0">
                          <a:latin typeface="Cooper Black" pitchFamily="18" charset="0"/>
                          <a:ea typeface="Times New Roman"/>
                          <a:cs typeface="Times New Roman"/>
                        </a:rPr>
                        <a:t> Phone</a:t>
                      </a:r>
                      <a:endParaRPr lang="en-US" sz="1600" dirty="0">
                        <a:latin typeface="Cooper Black"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0"/>
                        </a:spcAft>
                      </a:pPr>
                      <a:r>
                        <a:rPr lang="en-US" sz="1600" dirty="0" smtClean="0">
                          <a:latin typeface="Cooper Black" pitchFamily="18" charset="0"/>
                          <a:ea typeface="Times New Roman"/>
                          <a:cs typeface="Times New Roman"/>
                        </a:rPr>
                        <a:t>Communication</a:t>
                      </a:r>
                      <a:r>
                        <a:rPr lang="en-US" sz="1600" baseline="0" dirty="0" smtClean="0">
                          <a:latin typeface="Cooper Black" pitchFamily="18" charset="0"/>
                          <a:ea typeface="Times New Roman"/>
                          <a:cs typeface="Times New Roman"/>
                        </a:rPr>
                        <a:t> and book keeping</a:t>
                      </a:r>
                      <a:endParaRPr lang="en-US" sz="1600" dirty="0">
                        <a:latin typeface="Cooper Black" pitchFamily="18" charset="0"/>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1600" dirty="0" smtClean="0">
                          <a:latin typeface="Cooper Black" pitchFamily="18" charset="0"/>
                          <a:ea typeface="Times New Roman"/>
                          <a:cs typeface="Times New Roman"/>
                        </a:rPr>
                        <a:t>Pre-Owned</a:t>
                      </a:r>
                      <a:endParaRPr lang="en-US" sz="1600" dirty="0">
                        <a:latin typeface="Cooper Black" pitchFamily="18"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Business</a:t>
                      </a:r>
                      <a:r>
                        <a:rPr lang="en-US" sz="1600" baseline="0" dirty="0" smtClean="0">
                          <a:latin typeface="Cooper Black" pitchFamily="18" charset="0"/>
                          <a:ea typeface="Times New Roman"/>
                          <a:cs typeface="Times New Roman"/>
                        </a:rPr>
                        <a:t> Cards</a:t>
                      </a:r>
                      <a:endParaRPr lang="en-US" sz="1600" dirty="0" smtClean="0">
                        <a:latin typeface="Cooper Black"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250</a:t>
                      </a:r>
                      <a:r>
                        <a:rPr lang="en-US" sz="1600" baseline="0" dirty="0" smtClean="0">
                          <a:latin typeface="Cooper Black" pitchFamily="18" charset="0"/>
                          <a:ea typeface="Times New Roman"/>
                          <a:cs typeface="Times New Roman"/>
                        </a:rPr>
                        <a:t> for advertisement</a:t>
                      </a:r>
                      <a:endParaRPr lang="en-US" sz="1600" dirty="0" smtClean="0">
                        <a:latin typeface="Cooper Black" pitchFamily="18" charset="0"/>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1600" dirty="0" smtClean="0">
                          <a:latin typeface="Cooper Black" pitchFamily="18" charset="0"/>
                          <a:ea typeface="Times New Roman"/>
                          <a:cs typeface="Times New Roman"/>
                        </a:rPr>
                        <a:t>$10.00</a:t>
                      </a:r>
                      <a:endParaRPr lang="en-US" sz="1600" dirty="0">
                        <a:latin typeface="Cooper Black" pitchFamily="18"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Cooper Black" pitchFamily="18" charset="0"/>
                          <a:ea typeface="Times New Roman"/>
                          <a:cs typeface="Times New Roman"/>
                        </a:rPr>
                        <a:t>500 </a:t>
                      </a:r>
                      <a:r>
                        <a:rPr lang="en-US" sz="1600" baseline="0" dirty="0" err="1" smtClean="0">
                          <a:latin typeface="Cooper Black" pitchFamily="18" charset="0"/>
                          <a:ea typeface="Times New Roman"/>
                          <a:cs typeface="Times New Roman"/>
                        </a:rPr>
                        <a:t>hrs</a:t>
                      </a:r>
                      <a:r>
                        <a:rPr lang="en-US" sz="1600" baseline="0" dirty="0" smtClean="0">
                          <a:latin typeface="Cooper Black" pitchFamily="18" charset="0"/>
                          <a:ea typeface="Times New Roman"/>
                          <a:cs typeface="Times New Roman"/>
                        </a:rPr>
                        <a:t> of my time</a:t>
                      </a:r>
                      <a:endParaRPr lang="en-US" sz="1600" dirty="0" smtClean="0">
                        <a:latin typeface="Cooper Black"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To</a:t>
                      </a:r>
                      <a:r>
                        <a:rPr lang="en-US" sz="1600" baseline="0" dirty="0" smtClean="0">
                          <a:latin typeface="Cooper Black" pitchFamily="18" charset="0"/>
                          <a:ea typeface="Times New Roman"/>
                          <a:cs typeface="Times New Roman"/>
                        </a:rPr>
                        <a:t> find and determine the highly qualified babysitters</a:t>
                      </a:r>
                      <a:endParaRPr lang="en-US" sz="1600" dirty="0" smtClean="0">
                        <a:latin typeface="Cooper Black" pitchFamily="18" charset="0"/>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1600" dirty="0" smtClean="0">
                          <a:latin typeface="Cooper Black" pitchFamily="18" charset="0"/>
                          <a:ea typeface="Times New Roman"/>
                          <a:cs typeface="Times New Roman"/>
                        </a:rPr>
                        <a:t>$4,125.00</a:t>
                      </a:r>
                      <a:endParaRPr lang="en-US" sz="1600" dirty="0">
                        <a:latin typeface="Cooper Black" pitchFamily="18"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LLC Paperwork</a:t>
                      </a:r>
                      <a:r>
                        <a:rPr lang="en-US" sz="1600" baseline="0" dirty="0" smtClean="0">
                          <a:latin typeface="Cooper Black" pitchFamily="18" charset="0"/>
                          <a:ea typeface="Times New Roman"/>
                          <a:cs typeface="Times New Roman"/>
                        </a:rPr>
                        <a:t> in Simsbury, CT</a:t>
                      </a:r>
                      <a:endParaRPr lang="en-US" sz="1600" dirty="0" smtClean="0">
                        <a:latin typeface="Cooper Black"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Necessary</a:t>
                      </a:r>
                      <a:r>
                        <a:rPr lang="en-US" sz="1600" baseline="0" dirty="0" smtClean="0">
                          <a:latin typeface="Cooper Black" pitchFamily="18" charset="0"/>
                          <a:ea typeface="Times New Roman"/>
                          <a:cs typeface="Times New Roman"/>
                        </a:rPr>
                        <a:t> to start business </a:t>
                      </a:r>
                      <a:endParaRPr lang="en-US" sz="1600" dirty="0" smtClean="0">
                        <a:latin typeface="Cooper Black" pitchFamily="18" charset="0"/>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1600" dirty="0" smtClean="0">
                          <a:latin typeface="Cooper Black" pitchFamily="18" charset="0"/>
                          <a:ea typeface="Times New Roman"/>
                          <a:cs typeface="Times New Roman"/>
                        </a:rPr>
                        <a:t>$500.00</a:t>
                      </a:r>
                      <a:endParaRPr lang="en-US" sz="1600" dirty="0">
                        <a:latin typeface="Cooper Black" pitchFamily="18"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Background Checks and Drug Screenings</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Make</a:t>
                      </a:r>
                      <a:r>
                        <a:rPr lang="en-US" sz="1600" baseline="0" dirty="0" smtClean="0">
                          <a:latin typeface="Cooper Black" pitchFamily="18" charset="0"/>
                          <a:ea typeface="Times New Roman"/>
                          <a:cs typeface="Times New Roman"/>
                        </a:rPr>
                        <a:t> sure babysitters are reliable</a:t>
                      </a:r>
                      <a:endParaRPr lang="en-US" sz="1600" dirty="0" smtClean="0">
                        <a:latin typeface="Cooper Black" pitchFamily="18" charset="0"/>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a:spcBef>
                          <a:spcPts val="0"/>
                        </a:spcBef>
                        <a:spcAft>
                          <a:spcPts val="0"/>
                        </a:spcAft>
                      </a:pPr>
                      <a:r>
                        <a:rPr lang="en-US" sz="1600" dirty="0" smtClean="0">
                          <a:latin typeface="Cooper Black" pitchFamily="18" charset="0"/>
                          <a:ea typeface="Times New Roman"/>
                          <a:cs typeface="Times New Roman"/>
                        </a:rPr>
                        <a:t>$6,000.00</a:t>
                      </a:r>
                      <a:endParaRPr lang="en-US" sz="1600" dirty="0">
                        <a:latin typeface="Cooper Black" pitchFamily="18"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542">
                <a:tc>
                  <a:txBody>
                    <a:bodyPr/>
                    <a:lstStyle/>
                    <a:p>
                      <a:pPr marL="0" marR="0" algn="r">
                        <a:spcBef>
                          <a:spcPts val="0"/>
                        </a:spcBef>
                        <a:spcAft>
                          <a:spcPts val="0"/>
                        </a:spcAft>
                      </a:pPr>
                      <a:endParaRPr lang="en-US" sz="1600" dirty="0" smtClean="0">
                        <a:latin typeface="Cooper Black" pitchFamily="18"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dirty="0" smtClean="0">
                          <a:latin typeface="Cooper Black" pitchFamily="18" charset="0"/>
                          <a:ea typeface="Times New Roman"/>
                          <a:cs typeface="Times New Roman"/>
                        </a:rPr>
                        <a:t>Total Startup Expenditures</a:t>
                      </a:r>
                      <a:endParaRPr lang="en-US" sz="1600" b="0" dirty="0">
                        <a:latin typeface="Cooper Black"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0" dirty="0" smtClean="0">
                          <a:latin typeface="Cooper Black" pitchFamily="18" charset="0"/>
                          <a:ea typeface="Times New Roman"/>
                          <a:cs typeface="Times New Roman"/>
                        </a:rPr>
                        <a:t>$10,635.00</a:t>
                      </a:r>
                      <a:endParaRPr lang="en-US" sz="1600" b="0" dirty="0">
                        <a:latin typeface="Cooper Black" pitchFamily="18"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06680">
                <a:tc gridSpan="2">
                  <a:txBody>
                    <a:bodyPr/>
                    <a:lstStyle/>
                    <a:p>
                      <a:endParaRPr lang="en-US" sz="1600" dirty="0">
                        <a:latin typeface="Cooper Black" pitchFamily="18" charset="0"/>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Cooper Black" pitchFamily="18" charset="0"/>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r">
                        <a:spcBef>
                          <a:spcPts val="0"/>
                        </a:spcBef>
                        <a:spcAft>
                          <a:spcPts val="0"/>
                        </a:spcAft>
                      </a:pPr>
                      <a:endParaRPr lang="en-US" sz="1600" dirty="0">
                        <a:latin typeface="Cooper Black" pitchFamily="18"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Emergency Fund</a:t>
                      </a:r>
                      <a:endParaRPr lang="en-US" sz="1600" dirty="0">
                        <a:latin typeface="Cooper Black" pitchFamily="18" charset="0"/>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$5,000.00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a:txBody>
                    <a:bodyPr/>
                    <a:lstStyle/>
                    <a:p>
                      <a:pPr marL="0" marR="0" algn="r">
                        <a:spcBef>
                          <a:spcPts val="0"/>
                        </a:spcBef>
                        <a:spcAft>
                          <a:spcPts val="0"/>
                        </a:spcAft>
                      </a:pPr>
                      <a:endParaRPr lang="en-US" sz="1600" dirty="0">
                        <a:latin typeface="Cooper Black" pitchFamily="18"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Reserve for Fixed Expenses</a:t>
                      </a:r>
                      <a:endParaRPr lang="en-US" sz="1600" dirty="0">
                        <a:latin typeface="Cooper Black" pitchFamily="18" charset="0"/>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Cooper Black" pitchFamily="18" charset="0"/>
                          <a:ea typeface="Times New Roman"/>
                          <a:cs typeface="Times New Roman"/>
                        </a:rPr>
                        <a:t>$1,995.00</a:t>
                      </a:r>
                      <a:r>
                        <a:rPr lang="en-US" sz="1600" baseline="0" dirty="0" smtClean="0">
                          <a:latin typeface="Cooper Black" pitchFamily="18" charset="0"/>
                          <a:ea typeface="Times New Roman"/>
                          <a:cs typeface="Times New Roman"/>
                        </a:rPr>
                        <a:t> </a:t>
                      </a:r>
                      <a:endParaRPr lang="en-US" sz="1600" dirty="0" smtClean="0">
                        <a:latin typeface="Cooper Black" pitchFamily="18"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2">
                  <a:txBody>
                    <a:bodyPr/>
                    <a:lstStyle/>
                    <a:p>
                      <a:endParaRPr lang="en-US" sz="1600" dirty="0">
                        <a:latin typeface="Cooper Black" pitchFamily="18" charset="0"/>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Cooper Black" pitchFamily="18" charset="0"/>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0">
                <a:tc>
                  <a:txBody>
                    <a:bodyPr/>
                    <a:lstStyle/>
                    <a:p>
                      <a:pPr marL="0" marR="0" algn="r">
                        <a:spcBef>
                          <a:spcPts val="0"/>
                        </a:spcBef>
                        <a:spcAft>
                          <a:spcPts val="0"/>
                        </a:spcAft>
                      </a:pPr>
                      <a:endParaRPr lang="en-US" sz="1600" dirty="0">
                        <a:latin typeface="Cooper Black" pitchFamily="18"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dirty="0" smtClean="0">
                          <a:latin typeface="Cooper Black" pitchFamily="18" charset="0"/>
                          <a:ea typeface="Times New Roman"/>
                          <a:cs typeface="Times New Roman"/>
                        </a:rPr>
                        <a:t>Total Startup Investment</a:t>
                      </a:r>
                      <a:endParaRPr lang="en-US" sz="1600" b="0" dirty="0">
                        <a:latin typeface="Cooper Black" pitchFamily="18" charset="0"/>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0" dirty="0" smtClean="0">
                          <a:latin typeface="Cooper Black" pitchFamily="18" charset="0"/>
                          <a:ea typeface="Times New Roman"/>
                          <a:cs typeface="Times New Roman"/>
                        </a:rPr>
                        <a:t>$17,630.00</a:t>
                      </a:r>
                      <a:endParaRPr lang="en-US" sz="1600" b="0" dirty="0">
                        <a:latin typeface="Cooper Black" pitchFamily="18"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5" name="Picture 2" descr="http://cdn.graphicsfactory.com/clip-art/image_files/image/2/1309602-10_492007.gif"/>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8" name="Picture 7" descr="Screen Clipping"/>
          <p:cNvPicPr>
            <a:picLocks noChangeAspect="1"/>
          </p:cNvPicPr>
          <p:nvPr/>
        </p:nvPicPr>
        <p:blipFill>
          <a:blip r:embed="rId6" cstate="print">
            <a:extLst>
              <a:ext uri="{BEBA8EAE-BF5A-486C-A8C5-ECC9F3942E4B}">
                <a14:imgProps xmlns:a14="http://schemas.microsoft.com/office/drawing/2010/main">
                  <a14:imgLayer r:embed="rId7">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latin typeface="Cooper Black" pitchFamily="18" charset="0"/>
              </a:rPr>
              <a:t>      </a:t>
            </a:r>
            <a:r>
              <a:rPr lang="en-US" dirty="0">
                <a:latin typeface="Cooper Black" pitchFamily="18" charset="0"/>
              </a:rPr>
              <a:t> </a:t>
            </a:r>
            <a:r>
              <a:rPr lang="en-US" dirty="0" smtClean="0">
                <a:latin typeface="Cooper Black" pitchFamily="18" charset="0"/>
              </a:rPr>
              <a:t>   </a:t>
            </a:r>
            <a:r>
              <a:rPr lang="en-US" dirty="0" smtClean="0">
                <a:latin typeface="Copperplate Gothic Light" pitchFamily="34" charset="0"/>
              </a:rPr>
              <a:t>Giving you piece of mind</a:t>
            </a:r>
            <a:endParaRPr lang="en-US" dirty="0">
              <a:latin typeface="Copperplate Gothic Light" pitchFamily="34" charset="0"/>
            </a:endParaRPr>
          </a:p>
        </p:txBody>
      </p:sp>
      <p:sp>
        <p:nvSpPr>
          <p:cNvPr id="4" name="Rectangle 3"/>
          <p:cNvSpPr>
            <a:spLocks noGrp="1" noChangeArrowheads="1"/>
          </p:cNvSpPr>
          <p:nvPr/>
        </p:nvSpPr>
        <p:spPr bwMode="auto">
          <a:xfrm>
            <a:off x="1981200" y="1998561"/>
            <a:ext cx="5867400" cy="220980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buFontTx/>
              <a:buNone/>
            </a:pPr>
            <a:r>
              <a:rPr lang="en-US" sz="4200" dirty="0" smtClean="0">
                <a:solidFill>
                  <a:sysClr val="windowText" lastClr="000000"/>
                </a:solidFill>
                <a:latin typeface="Cooper Black" pitchFamily="18" charset="0"/>
              </a:rPr>
              <a:t>Thank you for your</a:t>
            </a:r>
          </a:p>
          <a:p>
            <a:pPr algn="ctr">
              <a:buFontTx/>
              <a:buNone/>
            </a:pPr>
            <a:r>
              <a:rPr lang="en-US" sz="4200" dirty="0" smtClean="0">
                <a:solidFill>
                  <a:sysClr val="windowText" lastClr="000000"/>
                </a:solidFill>
                <a:latin typeface="Cooper Black" pitchFamily="18" charset="0"/>
              </a:rPr>
              <a:t>consideration of</a:t>
            </a:r>
          </a:p>
          <a:p>
            <a:pPr algn="ctr">
              <a:buFontTx/>
              <a:buNone/>
            </a:pPr>
            <a:r>
              <a:rPr lang="en-US" sz="4200" i="1" dirty="0" smtClean="0">
                <a:solidFill>
                  <a:sysClr val="windowText" lastClr="000000"/>
                </a:solidFill>
                <a:latin typeface="Cooper Black" pitchFamily="18" charset="0"/>
              </a:rPr>
              <a:t>Safe Haven, LLC!</a:t>
            </a:r>
            <a:endParaRPr lang="en-US" sz="4200" i="1" dirty="0">
              <a:solidFill>
                <a:sysClr val="windowText" lastClr="000000"/>
              </a:solidFill>
              <a:latin typeface="Cooper Black" pitchFamily="18" charset="0"/>
            </a:endParaRPr>
          </a:p>
          <a:p>
            <a:pPr>
              <a:buFontTx/>
              <a:buNone/>
            </a:pPr>
            <a:endParaRPr lang="en-US" sz="4200" i="1" dirty="0" smtClean="0">
              <a:solidFill>
                <a:sysClr val="windowText" lastClr="000000"/>
              </a:solidFill>
              <a:latin typeface="Cooper Black" pitchFamily="18" charset="0"/>
            </a:endParaRPr>
          </a:p>
          <a:p>
            <a:pPr>
              <a:buFontTx/>
              <a:buNone/>
            </a:pPr>
            <a:r>
              <a:rPr lang="en-US" sz="2000" dirty="0" smtClean="0">
                <a:solidFill>
                  <a:sysClr val="windowText" lastClr="000000"/>
                </a:solidFill>
                <a:latin typeface="Cooper Black" pitchFamily="18" charset="0"/>
              </a:rPr>
              <a:t>      Visit </a:t>
            </a:r>
            <a:r>
              <a:rPr lang="en-US" sz="2000" u="sng" dirty="0" smtClean="0">
                <a:solidFill>
                  <a:sysClr val="windowText" lastClr="000000"/>
                </a:solidFill>
                <a:latin typeface="Cooper Black" pitchFamily="18" charset="0"/>
              </a:rPr>
              <a:t>www.inasafehaven.webs.com</a:t>
            </a:r>
            <a:r>
              <a:rPr lang="en-US" sz="2000" dirty="0" smtClean="0">
                <a:solidFill>
                  <a:sysClr val="windowText" lastClr="000000"/>
                </a:solidFill>
                <a:latin typeface="Cooper Black" pitchFamily="18" charset="0"/>
              </a:rPr>
              <a:t>  </a:t>
            </a:r>
          </a:p>
          <a:p>
            <a:pPr>
              <a:buFontTx/>
              <a:buNone/>
            </a:pPr>
            <a:r>
              <a:rPr lang="en-US" sz="2000" dirty="0" smtClean="0">
                <a:solidFill>
                  <a:sysClr val="windowText" lastClr="000000"/>
                </a:solidFill>
                <a:latin typeface="Cooper Black" pitchFamily="18" charset="0"/>
              </a:rPr>
              <a:t>            *website under construction* </a:t>
            </a:r>
          </a:p>
          <a:p>
            <a:pPr algn="ctr">
              <a:buFontTx/>
              <a:buNone/>
            </a:pPr>
            <a:endParaRPr lang="en-US" dirty="0">
              <a:solidFill>
                <a:srgbClr val="0066CC"/>
              </a:solidFill>
              <a:latin typeface="Cooper Black" pitchFamily="18" charset="0"/>
            </a:endParaRPr>
          </a:p>
        </p:txBody>
      </p:sp>
      <p:pic>
        <p:nvPicPr>
          <p:cNvPr id="6" name="Picture 2" descr="http://cdn.graphicsfactory.com/clip-art/image_files/image/2/1309602-10_492007.gif"/>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7" name="Content Placeholder 9" descr="logo secondary.jpg"/>
          <p:cNvPicPr>
            <a:picLocks noChangeAspect="1"/>
          </p:cNvPicPr>
          <p:nvPr/>
        </p:nvPicPr>
        <p:blipFill>
          <a:blip r:embed="rId5" cstate="print"/>
          <a:stretch>
            <a:fillRect/>
          </a:stretch>
        </p:blipFill>
        <p:spPr>
          <a:xfrm>
            <a:off x="0" y="5895726"/>
            <a:ext cx="1828800" cy="962274"/>
          </a:xfrm>
          <a:prstGeom prst="rect">
            <a:avLst/>
          </a:prstGeom>
        </p:spPr>
      </p:pic>
      <p:pic>
        <p:nvPicPr>
          <p:cNvPr id="9" name="Picture 8" descr="Screen Clipping"/>
          <p:cNvPicPr>
            <a:picLocks noChangeAspect="1"/>
          </p:cNvPicPr>
          <p:nvPr/>
        </p:nvPicPr>
        <p:blipFill>
          <a:blip r:embed="rId6" cstate="print">
            <a:extLst>
              <a:ext uri="{BEBA8EAE-BF5A-486C-A8C5-ECC9F3942E4B}">
                <a14:imgProps xmlns:a14="http://schemas.microsoft.com/office/drawing/2010/main">
                  <a14:imgLayer r:embed="rId7">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745274"/>
            <a:ext cx="7620000" cy="1066800"/>
          </a:xfrm>
        </p:spPr>
        <p:txBody>
          <a:bodyPr>
            <a:normAutofit fontScale="90000"/>
          </a:bodyPr>
          <a:lstStyle/>
          <a:p>
            <a:pPr algn="l"/>
            <a:r>
              <a:rPr lang="en-US" sz="3800" dirty="0" smtClean="0">
                <a:latin typeface="Cooper Black" pitchFamily="18" charset="0"/>
              </a:rPr>
              <a:t>    </a:t>
            </a:r>
            <a:r>
              <a:rPr lang="en-US" sz="7200" dirty="0" smtClean="0">
                <a:latin typeface="Cooper Black" pitchFamily="18" charset="0"/>
              </a:rPr>
              <a:t>Safe Haven, LLC</a:t>
            </a:r>
            <a:endParaRPr lang="en-US" sz="7200" dirty="0">
              <a:solidFill>
                <a:schemeClr val="tx1"/>
              </a:solidFill>
              <a:latin typeface="Cooper Black" pitchFamily="18" charset="0"/>
            </a:endParaRPr>
          </a:p>
        </p:txBody>
      </p:sp>
      <p:sp>
        <p:nvSpPr>
          <p:cNvPr id="3" name="Content Placeholder 2"/>
          <p:cNvSpPr>
            <a:spLocks noGrp="1"/>
          </p:cNvSpPr>
          <p:nvPr>
            <p:ph type="subTitle" idx="1"/>
          </p:nvPr>
        </p:nvSpPr>
        <p:spPr>
          <a:xfrm>
            <a:off x="1828800" y="4419600"/>
            <a:ext cx="5724378" cy="2281162"/>
          </a:xfrm>
        </p:spPr>
        <p:txBody>
          <a:bodyPr>
            <a:normAutofit fontScale="250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lgn="l">
              <a:buNone/>
            </a:pPr>
            <a:endParaRPr lang="en-US" dirty="0" smtClean="0"/>
          </a:p>
          <a:p>
            <a:pPr algn="l">
              <a:buNone/>
            </a:pPr>
            <a:endParaRPr lang="en-US" dirty="0" smtClean="0"/>
          </a:p>
          <a:p>
            <a:pPr algn="l">
              <a:buNone/>
            </a:pPr>
            <a:r>
              <a:rPr lang="en-US" sz="8600" dirty="0" smtClean="0"/>
              <a:t>                            </a:t>
            </a:r>
            <a:r>
              <a:rPr lang="en-US" sz="9600" dirty="0" smtClean="0">
                <a:latin typeface="Cooper Black" pitchFamily="18" charset="0"/>
              </a:rPr>
              <a:t>Victoria </a:t>
            </a:r>
            <a:r>
              <a:rPr lang="en-US" sz="9600" dirty="0" err="1" smtClean="0">
                <a:latin typeface="Cooper Black" pitchFamily="18" charset="0"/>
              </a:rPr>
              <a:t>Parisi</a:t>
            </a:r>
            <a:endParaRPr lang="en-US" sz="9600" dirty="0" smtClean="0">
              <a:latin typeface="Cooper Black" pitchFamily="18" charset="0"/>
            </a:endParaRPr>
          </a:p>
          <a:p>
            <a:pPr algn="l">
              <a:buNone/>
            </a:pPr>
            <a:r>
              <a:rPr lang="en-US" sz="9600" dirty="0" smtClean="0">
                <a:latin typeface="Cooper Black" pitchFamily="18" charset="0"/>
              </a:rPr>
              <a:t>Sport &amp; Medical Sciences Academy</a:t>
            </a:r>
          </a:p>
          <a:p>
            <a:pPr algn="l">
              <a:buNone/>
            </a:pPr>
            <a:r>
              <a:rPr lang="en-US" sz="9600" dirty="0" smtClean="0">
                <a:latin typeface="Cooper Black" pitchFamily="18" charset="0"/>
              </a:rPr>
              <a:t>                         Hartford, CT  </a:t>
            </a:r>
            <a:endParaRPr lang="en-US" sz="9600" dirty="0">
              <a:latin typeface="Cooper Black" pitchFamily="18" charset="0"/>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34818" name="Picture 2" descr="http://images.essentialkids.com.au/2011/10/05/2669842/griefwide-420x0.jpg"/>
          <p:cNvPicPr>
            <a:picLocks noChangeAspect="1" noChangeArrowheads="1"/>
          </p:cNvPicPr>
          <p:nvPr/>
        </p:nvPicPr>
        <p:blipFill>
          <a:blip r:embed="rId4" cstate="print"/>
          <a:srcRect/>
          <a:stretch>
            <a:fillRect/>
          </a:stretch>
        </p:blipFill>
        <p:spPr bwMode="auto">
          <a:xfrm>
            <a:off x="2590800" y="1899082"/>
            <a:ext cx="4114800" cy="2978332"/>
          </a:xfrm>
          <a:prstGeom prst="rect">
            <a:avLst/>
          </a:prstGeom>
          <a:noFill/>
        </p:spPr>
      </p:pic>
      <p:pic>
        <p:nvPicPr>
          <p:cNvPr id="35842" name="Picture 2" descr="http://cdn.graphicsfactory.com/clip-art/image_files/image/2/1309602-10_492007.gif"/>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1"/>
            <a:ext cx="1828800" cy="1828800"/>
          </a:xfrm>
          <a:prstGeom prst="rect">
            <a:avLst/>
          </a:prstGeom>
          <a:noFill/>
          <a:ln>
            <a:noFill/>
          </a:ln>
        </p:spPr>
      </p:pic>
      <p:pic>
        <p:nvPicPr>
          <p:cNvPr id="9" name="Picture 8" descr="Screen Clipping"/>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The Problem</a:t>
            </a:r>
            <a:endParaRPr lang="en-US" dirty="0">
              <a:latin typeface="Cooper Black" pitchFamily="18" charset="0"/>
            </a:endParaRPr>
          </a:p>
        </p:txBody>
      </p:sp>
      <p:sp>
        <p:nvSpPr>
          <p:cNvPr id="3" name="Content Placeholder 2"/>
          <p:cNvSpPr>
            <a:spLocks noGrp="1"/>
          </p:cNvSpPr>
          <p:nvPr>
            <p:ph idx="1"/>
          </p:nvPr>
        </p:nvSpPr>
        <p:spPr/>
        <p:txBody>
          <a:bodyPr/>
          <a:lstStyle/>
          <a:p>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25602" name="Picture 2" descr="http://www.thechildinjurylawyer.com/wp-content/uploads/2011/09/MP900431113-300x300.jpg"/>
          <p:cNvPicPr>
            <a:picLocks noChangeAspect="1" noChangeArrowheads="1"/>
          </p:cNvPicPr>
          <p:nvPr/>
        </p:nvPicPr>
        <p:blipFill>
          <a:blip r:embed="rId4" cstate="print"/>
          <a:srcRect/>
          <a:stretch>
            <a:fillRect/>
          </a:stretch>
        </p:blipFill>
        <p:spPr bwMode="auto">
          <a:xfrm>
            <a:off x="2133600" y="1752600"/>
            <a:ext cx="4572000" cy="4572000"/>
          </a:xfrm>
          <a:prstGeom prst="rect">
            <a:avLst/>
          </a:prstGeom>
          <a:noFill/>
        </p:spPr>
      </p:pic>
      <p:pic>
        <p:nvPicPr>
          <p:cNvPr id="6" name="Picture 2" descr="http://cdn.graphicsfactory.com/clip-art/image_files/image/2/1309602-10_492007.gif"/>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8" name="Picture 7" descr="Screen Clipping"/>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ooper Black" pitchFamily="18" charset="0"/>
              </a:rPr>
              <a:t>Safe Haven</a:t>
            </a:r>
            <a:endParaRPr lang="en-US" sz="3600" b="1" dirty="0">
              <a:latin typeface="Cooper Black" pitchFamily="18" charset="0"/>
            </a:endParaRPr>
          </a:p>
        </p:txBody>
      </p:sp>
      <p:sp>
        <p:nvSpPr>
          <p:cNvPr id="3" name="Content Placeholder 2"/>
          <p:cNvSpPr>
            <a:spLocks noGrp="1"/>
          </p:cNvSpPr>
          <p:nvPr>
            <p:ph idx="1"/>
          </p:nvPr>
        </p:nvSpPr>
        <p:spPr/>
        <p:txBody>
          <a:bodyPr/>
          <a:lstStyle/>
          <a:p>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27652" name="Picture 4" descr="http://www.humanresourceattorney.com/wp-content/uploads/2011/07/Child-and-adult-hands.jpg"/>
          <p:cNvPicPr>
            <a:picLocks noChangeAspect="1" noChangeArrowheads="1"/>
          </p:cNvPicPr>
          <p:nvPr/>
        </p:nvPicPr>
        <p:blipFill>
          <a:blip r:embed="rId4" cstate="print"/>
          <a:srcRect/>
          <a:stretch>
            <a:fillRect/>
          </a:stretch>
        </p:blipFill>
        <p:spPr bwMode="auto">
          <a:xfrm>
            <a:off x="1752600" y="1905000"/>
            <a:ext cx="5714461" cy="3814135"/>
          </a:xfrm>
          <a:prstGeom prst="rect">
            <a:avLst/>
          </a:prstGeom>
          <a:noFill/>
        </p:spPr>
      </p:pic>
      <p:pic>
        <p:nvPicPr>
          <p:cNvPr id="6" name="Picture 2" descr="http://cdn.graphicsfactory.com/clip-art/image_files/image/2/1309602-10_492007.gif"/>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8" name="Picture 7" descr="Screen Clipping"/>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oper Black" pitchFamily="18" charset="0"/>
              </a:rPr>
              <a:t>What We Do</a:t>
            </a:r>
            <a:endParaRPr lang="en-US" dirty="0">
              <a:latin typeface="Cooper Black" pitchFamily="18" charset="0"/>
            </a:endParaRPr>
          </a:p>
        </p:txBody>
      </p:sp>
      <p:sp>
        <p:nvSpPr>
          <p:cNvPr id="3" name="Content Placeholder 2"/>
          <p:cNvSpPr>
            <a:spLocks noGrp="1"/>
          </p:cNvSpPr>
          <p:nvPr>
            <p:ph sz="half" idx="1"/>
          </p:nvPr>
        </p:nvSpPr>
        <p:spPr/>
        <p:txBody>
          <a:bodyPr/>
          <a:lstStyle/>
          <a:p>
            <a:r>
              <a:rPr lang="en-US" dirty="0" smtClean="0">
                <a:latin typeface="Cooper Black" pitchFamily="18" charset="0"/>
              </a:rPr>
              <a:t>Connect qualified babysitters to parents through website </a:t>
            </a:r>
          </a:p>
          <a:p>
            <a:r>
              <a:rPr lang="en-US" dirty="0" smtClean="0">
                <a:latin typeface="Cooper Black" pitchFamily="18" charset="0"/>
              </a:rPr>
              <a:t>Website is easy to use</a:t>
            </a:r>
          </a:p>
          <a:p>
            <a:r>
              <a:rPr lang="en-US" dirty="0" smtClean="0">
                <a:latin typeface="Cooper Black" pitchFamily="18" charset="0"/>
              </a:rPr>
              <a:t>Guaranteed response in 24 hours  </a:t>
            </a:r>
          </a:p>
          <a:p>
            <a:endParaRPr lang="en-US" dirty="0" smtClean="0">
              <a:latin typeface="Cooper Black" pitchFamily="18" charset="0"/>
            </a:endParaRPr>
          </a:p>
        </p:txBody>
      </p:sp>
      <p:sp>
        <p:nvSpPr>
          <p:cNvPr id="9" name="Content Placeholder 8"/>
          <p:cNvSpPr>
            <a:spLocks noGrp="1"/>
          </p:cNvSpPr>
          <p:nvPr>
            <p:ph sz="half" idx="2"/>
          </p:nvPr>
        </p:nvSpPr>
        <p:spPr/>
        <p:txBody>
          <a:bodyPr/>
          <a:lstStyle/>
          <a:p>
            <a:endParaRPr lang="en-US"/>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5" name="Picture 2" descr="http://cdn.graphicsfactory.com/clip-art/image_files/image/2/1309602-10_492007.gif"/>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2050" name="Picture 2" descr="http://media2.arabia.msn.com/medialib/2012/09/24/medicin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72000" y="2362200"/>
            <a:ext cx="4139183" cy="27527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Screen Clipping"/>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oper Black" pitchFamily="18" charset="0"/>
              </a:rPr>
              <a:t>           Economics of One Unit</a:t>
            </a:r>
            <a:endParaRPr lang="en-US" dirty="0">
              <a:latin typeface="Cooper Black" pitchFamily="18" charset="0"/>
            </a:endParaRPr>
          </a:p>
        </p:txBody>
      </p:sp>
      <p:sp>
        <p:nvSpPr>
          <p:cNvPr id="10" name="Content Placeholder 9"/>
          <p:cNvSpPr>
            <a:spLocks noGrp="1"/>
          </p:cNvSpPr>
          <p:nvPr>
            <p:ph idx="1"/>
          </p:nvPr>
        </p:nvSpPr>
        <p:spPr>
          <a:xfrm>
            <a:off x="457200" y="1524000"/>
            <a:ext cx="8229600" cy="4525963"/>
          </a:xfrm>
        </p:spPr>
        <p:txBody>
          <a:bodyPr/>
          <a:lstStyle/>
          <a:p>
            <a:pPr>
              <a:buNone/>
            </a:pPr>
            <a:endParaRPr lang="en-US" dirty="0"/>
          </a:p>
        </p:txBody>
      </p:sp>
      <p:graphicFrame>
        <p:nvGraphicFramePr>
          <p:cNvPr id="11" name="Content Placeholder 5"/>
          <p:cNvGraphicFramePr>
            <a:graphicFrameLocks/>
          </p:cNvGraphicFramePr>
          <p:nvPr>
            <p:extLst>
              <p:ext uri="{D42A27DB-BD31-4B8C-83A1-F6EECF244321}">
                <p14:modId xmlns:p14="http://schemas.microsoft.com/office/powerpoint/2010/main" val="971297828"/>
              </p:ext>
            </p:extLst>
          </p:nvPr>
        </p:nvGraphicFramePr>
        <p:xfrm>
          <a:off x="3962400" y="2683503"/>
          <a:ext cx="4190999" cy="1976768"/>
        </p:xfrm>
        <a:graphic>
          <a:graphicData uri="http://schemas.openxmlformats.org/drawingml/2006/table">
            <a:tbl>
              <a:tblPr/>
              <a:tblGrid>
                <a:gridCol w="2295071"/>
                <a:gridCol w="898071"/>
                <a:gridCol w="997857"/>
              </a:tblGrid>
              <a:tr h="228600">
                <a:tc gridSpan="3">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Economics</a:t>
                      </a:r>
                      <a:r>
                        <a:rPr lang="en-US" sz="1600" b="1" baseline="0" dirty="0" smtClean="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81318">
                <a:tc>
                  <a:txBody>
                    <a:bodyPr/>
                    <a:lstStyle/>
                    <a:p>
                      <a:pPr marL="0" marR="0">
                        <a:spcBef>
                          <a:spcPts val="0"/>
                        </a:spcBef>
                        <a:spcAft>
                          <a:spcPts val="0"/>
                        </a:spcAft>
                      </a:pPr>
                      <a:r>
                        <a:rPr lang="en-US" sz="1400" b="0" dirty="0" smtClean="0">
                          <a:latin typeface="Cooper Black" pitchFamily="18" charset="0"/>
                          <a:ea typeface="Times New Roman"/>
                          <a:cs typeface="Times New Roman"/>
                        </a:rPr>
                        <a:t>Selling Price</a:t>
                      </a:r>
                      <a:endParaRPr lang="en-US" sz="1400" b="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accent3">
                        <a:lumMod val="20000"/>
                        <a:lumOff val="80000"/>
                      </a:schemeClr>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a:r>
                        <a:rPr lang="en-US" sz="1600" b="0" dirty="0" smtClean="0">
                          <a:latin typeface="Cooper Black" pitchFamily="18" charset="0"/>
                          <a:ea typeface="Times New Roman"/>
                          <a:cs typeface="Times New Roman"/>
                        </a:rPr>
                        <a:t>$120.00</a:t>
                      </a:r>
                      <a:endParaRPr lang="en-US" sz="1600" b="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281318">
                <a:tc>
                  <a:txBody>
                    <a:bodyPr/>
                    <a:lstStyle/>
                    <a:p>
                      <a:pPr marL="0" marR="0">
                        <a:spcBef>
                          <a:spcPts val="0"/>
                        </a:spcBef>
                        <a:spcAft>
                          <a:spcPts val="0"/>
                        </a:spcAft>
                      </a:pPr>
                      <a:r>
                        <a:rPr lang="en-US" sz="1400" b="0" dirty="0" smtClean="0">
                          <a:latin typeface="Cooper Black" pitchFamily="18" charset="0"/>
                          <a:ea typeface="Times New Roman"/>
                          <a:cs typeface="Times New Roman"/>
                        </a:rPr>
                        <a:t>      Cost of materials </a:t>
                      </a:r>
                      <a:endParaRPr lang="en-US" sz="1400" b="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a:r>
                        <a:rPr lang="en-US" sz="1600" dirty="0" smtClean="0">
                          <a:latin typeface="Cooper Black" pitchFamily="18" charset="0"/>
                        </a:rPr>
                        <a:t>$00.00</a:t>
                      </a:r>
                      <a:endParaRPr lang="en-US" sz="1600" dirty="0">
                        <a:latin typeface="Cooper Black" pitchFamily="18" charset="0"/>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600" dirty="0">
                        <a:latin typeface="Cooper Black" pitchFamily="18" charset="0"/>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3">
                        <a:lumMod val="20000"/>
                        <a:lumOff val="80000"/>
                      </a:schemeClr>
                    </a:solidFill>
                  </a:tcPr>
                </a:tc>
              </a:tr>
              <a:tr h="281318">
                <a:tc>
                  <a:txBody>
                    <a:bodyPr/>
                    <a:lstStyle/>
                    <a:p>
                      <a:pPr marL="0" marR="0">
                        <a:spcBef>
                          <a:spcPts val="0"/>
                        </a:spcBef>
                        <a:spcAft>
                          <a:spcPts val="0"/>
                        </a:spcAft>
                      </a:pPr>
                      <a:r>
                        <a:rPr lang="en-US" sz="1400" b="0" dirty="0" smtClean="0">
                          <a:latin typeface="Cooper Black" pitchFamily="18" charset="0"/>
                          <a:ea typeface="Times New Roman"/>
                          <a:cs typeface="Times New Roman"/>
                        </a:rPr>
                        <a:t>      Cost</a:t>
                      </a:r>
                      <a:r>
                        <a:rPr lang="en-US" sz="1400" b="0" baseline="0" dirty="0" smtClean="0">
                          <a:latin typeface="Cooper Black" pitchFamily="18" charset="0"/>
                          <a:ea typeface="Times New Roman"/>
                          <a:cs typeface="Times New Roman"/>
                        </a:rPr>
                        <a:t> of l</a:t>
                      </a:r>
                      <a:r>
                        <a:rPr lang="en-US" sz="1400" b="0" dirty="0" smtClean="0">
                          <a:latin typeface="Cooper Black" pitchFamily="18" charset="0"/>
                          <a:ea typeface="Times New Roman"/>
                          <a:cs typeface="Times New Roman"/>
                        </a:rPr>
                        <a:t>abor </a:t>
                      </a:r>
                      <a:endParaRPr lang="en-US" sz="1400" b="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accent3">
                        <a:lumMod val="20000"/>
                        <a:lumOff val="80000"/>
                      </a:schemeClr>
                    </a:solidFill>
                  </a:tcPr>
                </a:tc>
                <a:tc>
                  <a:txBody>
                    <a:bodyPr/>
                    <a:lstStyle/>
                    <a:p>
                      <a:pPr marL="0" marR="0" algn="r">
                        <a:spcBef>
                          <a:spcPts val="0"/>
                        </a:spcBef>
                        <a:spcAft>
                          <a:spcPts val="0"/>
                        </a:spcAft>
                      </a:pPr>
                      <a:r>
                        <a:rPr lang="en-US" sz="1600" dirty="0" smtClean="0">
                          <a:latin typeface="Cooper Black" pitchFamily="18" charset="0"/>
                          <a:ea typeface="Times New Roman"/>
                          <a:cs typeface="Times New Roman"/>
                        </a:rPr>
                        <a:t>$00.14</a:t>
                      </a:r>
                      <a:endParaRPr lang="en-US" sz="160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60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14908">
                <a:tc>
                  <a:txBody>
                    <a:bodyPr/>
                    <a:lstStyle/>
                    <a:p>
                      <a:pPr marL="0" marR="0">
                        <a:spcBef>
                          <a:spcPts val="0"/>
                        </a:spcBef>
                        <a:spcAft>
                          <a:spcPts val="0"/>
                        </a:spcAft>
                      </a:pPr>
                      <a:r>
                        <a:rPr lang="en-US" sz="1400" b="0" dirty="0" smtClean="0">
                          <a:latin typeface="Cooper Black" pitchFamily="18" charset="0"/>
                          <a:ea typeface="Times New Roman"/>
                          <a:cs typeface="Times New Roman"/>
                        </a:rPr>
                        <a:t>      Other</a:t>
                      </a:r>
                      <a:r>
                        <a:rPr lang="en-US" sz="1400" b="0" baseline="0" dirty="0" smtClean="0">
                          <a:latin typeface="Cooper Black" pitchFamily="18" charset="0"/>
                          <a:ea typeface="Times New Roman"/>
                          <a:cs typeface="Times New Roman"/>
                        </a:rPr>
                        <a:t> variable costs</a:t>
                      </a:r>
                      <a:endParaRPr lang="en-US" sz="1400" b="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accent3">
                        <a:lumMod val="20000"/>
                        <a:lumOff val="80000"/>
                      </a:schemeClr>
                    </a:solidFill>
                  </a:tcPr>
                </a:tc>
                <a:tc>
                  <a:txBody>
                    <a:bodyPr/>
                    <a:lstStyle/>
                    <a:p>
                      <a:pPr algn="r"/>
                      <a:r>
                        <a:rPr lang="en-US" sz="1600" dirty="0" smtClean="0">
                          <a:latin typeface="Cooper Black" pitchFamily="18" charset="0"/>
                          <a:ea typeface="Times New Roman"/>
                          <a:cs typeface="Times New Roman"/>
                        </a:rPr>
                        <a:t>$60.00</a:t>
                      </a:r>
                      <a:endParaRPr lang="en-US" sz="160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algn="r">
                        <a:spcBef>
                          <a:spcPts val="0"/>
                        </a:spcBef>
                        <a:spcAft>
                          <a:spcPts val="0"/>
                        </a:spcAft>
                      </a:pPr>
                      <a:endParaRPr lang="en-US" sz="1600" b="1"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281318">
                <a:tc>
                  <a:txBody>
                    <a:bodyPr/>
                    <a:lstStyle/>
                    <a:p>
                      <a:pPr marL="0" marR="0">
                        <a:spcBef>
                          <a:spcPts val="0"/>
                        </a:spcBef>
                        <a:spcAft>
                          <a:spcPts val="0"/>
                        </a:spcAft>
                      </a:pPr>
                      <a:r>
                        <a:rPr lang="en-US" sz="1400" b="0" dirty="0" smtClean="0">
                          <a:latin typeface="Cooper Black" pitchFamily="18" charset="0"/>
                          <a:ea typeface="Times New Roman"/>
                          <a:cs typeface="Times New Roman"/>
                        </a:rPr>
                        <a:t>Total</a:t>
                      </a:r>
                      <a:r>
                        <a:rPr lang="en-US" sz="1400" b="0" baseline="0" dirty="0" smtClean="0">
                          <a:latin typeface="Cooper Black" pitchFamily="18" charset="0"/>
                          <a:ea typeface="Times New Roman"/>
                          <a:cs typeface="Times New Roman"/>
                        </a:rPr>
                        <a:t> COGS/ COSS</a:t>
                      </a:r>
                      <a:endParaRPr lang="en-US" sz="1400" b="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accent3">
                        <a:lumMod val="20000"/>
                        <a:lumOff val="80000"/>
                      </a:schemeClr>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dirty="0" smtClean="0">
                          <a:latin typeface="Cooper Black" pitchFamily="18" charset="0"/>
                          <a:ea typeface="Times New Roman"/>
                          <a:cs typeface="Times New Roman"/>
                        </a:rPr>
                        <a:t>$60.14</a:t>
                      </a:r>
                      <a:endParaRPr lang="en-US" sz="1600" b="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281318">
                <a:tc>
                  <a:txBody>
                    <a:bodyPr/>
                    <a:lstStyle/>
                    <a:p>
                      <a:pPr marL="0" marR="0">
                        <a:spcBef>
                          <a:spcPts val="0"/>
                        </a:spcBef>
                        <a:spcAft>
                          <a:spcPts val="0"/>
                        </a:spcAft>
                      </a:pPr>
                      <a:r>
                        <a:rPr lang="en-US" sz="1400" b="0" dirty="0">
                          <a:latin typeface="Cooper Black" pitchFamily="18" charset="0"/>
                          <a:ea typeface="Times New Roman"/>
                          <a:cs typeface="Times New Roman"/>
                        </a:rPr>
                        <a:t>Contribution </a:t>
                      </a:r>
                      <a:r>
                        <a:rPr lang="en-US" sz="1400" b="0" dirty="0" smtClean="0">
                          <a:latin typeface="Cooper Black" pitchFamily="18" charset="0"/>
                          <a:ea typeface="Times New Roman"/>
                          <a:cs typeface="Times New Roman"/>
                        </a:rPr>
                        <a:t>Margin</a:t>
                      </a:r>
                      <a:endParaRPr lang="en-US" sz="1400" b="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dirty="0" smtClean="0">
                          <a:latin typeface="Cooper Black" pitchFamily="18" charset="0"/>
                          <a:ea typeface="Times New Roman"/>
                          <a:cs typeface="Times New Roman"/>
                        </a:rPr>
                        <a:t>$59.86</a:t>
                      </a:r>
                      <a:endParaRPr lang="en-US" sz="1600" b="0" dirty="0">
                        <a:latin typeface="Cooper Black" pitchFamily="18" charset="0"/>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1022121"/>
              </p:ext>
            </p:extLst>
          </p:nvPr>
        </p:nvGraphicFramePr>
        <p:xfrm>
          <a:off x="3962400" y="1698172"/>
          <a:ext cx="4191000" cy="914400"/>
        </p:xfrm>
        <a:graphic>
          <a:graphicData uri="http://schemas.openxmlformats.org/drawingml/2006/table">
            <a:tbl>
              <a:tblPr firstRow="1" bandRow="1">
                <a:tableStyleId>{5C22544A-7EE6-4342-B048-85BDC9FD1C3A}</a:tableStyleId>
              </a:tblPr>
              <a:tblGrid>
                <a:gridCol w="4191000"/>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Definition</a:t>
                      </a:r>
                      <a:r>
                        <a:rPr lang="en-US" sz="1600" b="1" baseline="0" dirty="0" smtClean="0">
                          <a:solidFill>
                            <a:schemeClr val="bg1"/>
                          </a:solidFill>
                        </a:rPr>
                        <a:t> of One Unit</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Cooper Black" pitchFamily="18" charset="0"/>
                          <a:ea typeface="+mn-ea"/>
                          <a:cs typeface="+mn-cs"/>
                        </a:rPr>
                        <a:t>4 hours with a highly qualified babysitter</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933981734"/>
              </p:ext>
            </p:extLst>
          </p:nvPr>
        </p:nvGraphicFramePr>
        <p:xfrm>
          <a:off x="3962400" y="4752975"/>
          <a:ext cx="4190999" cy="838200"/>
        </p:xfrm>
        <a:graphic>
          <a:graphicData uri="http://schemas.openxmlformats.org/drawingml/2006/table">
            <a:tbl>
              <a:tblPr/>
              <a:tblGrid>
                <a:gridCol w="1392358"/>
                <a:gridCol w="328945"/>
                <a:gridCol w="823232"/>
                <a:gridCol w="374196"/>
                <a:gridCol w="1272268"/>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Monthly</a:t>
                      </a:r>
                      <a:r>
                        <a:rPr lang="en-US" sz="1600" b="1" baseline="0" dirty="0" smtClean="0">
                          <a:solidFill>
                            <a:schemeClr val="bg1"/>
                          </a:solidFill>
                          <a:latin typeface="+mn-lt"/>
                          <a:ea typeface="Times New Roman"/>
                        </a:rPr>
                        <a:t> Break Even Units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ooper Black" pitchFamily="18" charset="0"/>
                          <a:ea typeface="Times New Roman"/>
                        </a:rPr>
                        <a:t>$664.99</a:t>
                      </a:r>
                      <a:endParaRPr lang="en-US" sz="1800" dirty="0">
                        <a:latin typeface="Cooper Black" pitchFamily="18"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rowSpan="2">
                  <a:txBody>
                    <a:bodyPr/>
                    <a:lstStyle/>
                    <a:p>
                      <a:pPr marL="0" marR="0" algn="r">
                        <a:spcBef>
                          <a:spcPts val="0"/>
                        </a:spcBef>
                        <a:spcAft>
                          <a:spcPts val="0"/>
                        </a:spcAft>
                      </a:pPr>
                      <a:r>
                        <a:rPr lang="en-US" sz="1600" dirty="0" smtClean="0">
                          <a:latin typeface="Cooper Black" pitchFamily="18" charset="0"/>
                          <a:ea typeface="Times New Roman"/>
                        </a:rPr>
                        <a:t>=</a:t>
                      </a:r>
                      <a:endParaRPr lang="en-US" sz="1800" dirty="0">
                        <a:latin typeface="Cooper Black" pitchFamily="18" charset="0"/>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marL="0" marR="0" algn="ctr">
                        <a:spcBef>
                          <a:spcPts val="0"/>
                        </a:spcBef>
                        <a:spcAft>
                          <a:spcPts val="0"/>
                        </a:spcAft>
                      </a:pPr>
                      <a:r>
                        <a:rPr lang="en-US" sz="1600" b="0" baseline="0" dirty="0" smtClean="0">
                          <a:latin typeface="Cooper Black" pitchFamily="18" charset="0"/>
                          <a:ea typeface="Times New Roman"/>
                          <a:cs typeface="Times New Roman"/>
                        </a:rPr>
                        <a:t>11.10</a:t>
                      </a:r>
                      <a:endParaRPr lang="en-US" sz="1600" b="0" dirty="0">
                        <a:latin typeface="Cooper Black" pitchFamily="18" charset="0"/>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marL="0" marR="0" algn="ctr">
                        <a:spcBef>
                          <a:spcPts val="0"/>
                        </a:spcBef>
                        <a:spcAft>
                          <a:spcPts val="0"/>
                        </a:spcAft>
                      </a:pPr>
                      <a:r>
                        <a:rPr lang="en-US" sz="1600" b="0" dirty="0">
                          <a:latin typeface="Cooper Black" pitchFamily="18" charset="0"/>
                          <a:ea typeface="Times New Roman"/>
                        </a:rPr>
                        <a:t>≈</a:t>
                      </a:r>
                      <a:endParaRPr lang="en-US" sz="1800" b="0" dirty="0">
                        <a:latin typeface="Cooper Black" pitchFamily="18" charset="0"/>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marL="0" marR="0" algn="ctr">
                        <a:spcBef>
                          <a:spcPts val="0"/>
                        </a:spcBef>
                        <a:spcAft>
                          <a:spcPts val="0"/>
                        </a:spcAft>
                      </a:pPr>
                      <a:r>
                        <a:rPr lang="en-US" sz="1800" b="0" baseline="0" dirty="0" smtClean="0">
                          <a:latin typeface="Cooper Black" pitchFamily="18" charset="0"/>
                          <a:ea typeface="Times New Roman"/>
                        </a:rPr>
                        <a:t>12 </a:t>
                      </a:r>
                      <a:r>
                        <a:rPr lang="en-US" sz="1400" b="0" baseline="0" dirty="0" smtClean="0">
                          <a:latin typeface="Cooper Black" pitchFamily="18" charset="0"/>
                          <a:ea typeface="Times New Roman"/>
                        </a:rPr>
                        <a:t>connections</a:t>
                      </a:r>
                      <a:endParaRPr lang="en-US" sz="1400" b="0" dirty="0">
                        <a:latin typeface="Cooper Black" pitchFamily="18" charset="0"/>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268224">
                <a:tc>
                  <a:txBody>
                    <a:bodyPr/>
                    <a:lstStyle/>
                    <a:p>
                      <a:pPr marL="0" marR="0" algn="ctr">
                        <a:spcBef>
                          <a:spcPts val="0"/>
                        </a:spcBef>
                        <a:spcAft>
                          <a:spcPts val="0"/>
                        </a:spcAft>
                      </a:pPr>
                      <a:r>
                        <a:rPr lang="en-US" sz="1600" dirty="0" smtClean="0">
                          <a:latin typeface="Cooper Black" pitchFamily="18" charset="0"/>
                          <a:ea typeface="Times New Roman"/>
                        </a:rPr>
                        <a:t>$59.86</a:t>
                      </a:r>
                      <a:endParaRPr lang="en-US" sz="1800" dirty="0">
                        <a:latin typeface="Cooper Black" pitchFamily="18"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9" name="Picture 2" descr="http://cdn.graphicsfactory.com/clip-art/image_files/image/2/1309602-10_492007.gif"/>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1"/>
            <a:ext cx="1828800" cy="1828800"/>
          </a:xfrm>
          <a:prstGeom prst="rect">
            <a:avLst/>
          </a:prstGeom>
          <a:noFill/>
          <a:ln>
            <a:noFill/>
          </a:ln>
        </p:spPr>
      </p:pic>
      <p:pic>
        <p:nvPicPr>
          <p:cNvPr id="3074" name="Picture 2" descr="http://therapystew.com/wp-content/uploads/2012/09/money.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7200" y="2590800"/>
            <a:ext cx="3179669" cy="21621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Screen Clipping"/>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Market Analysis</a:t>
            </a:r>
            <a:endParaRPr lang="en-US" dirty="0">
              <a:latin typeface="Cooper Black" pitchFamily="18" charset="0"/>
            </a:endParaRPr>
          </a:p>
        </p:txBody>
      </p:sp>
      <p:graphicFrame>
        <p:nvGraphicFramePr>
          <p:cNvPr id="26" name="Content Placeholder 25"/>
          <p:cNvGraphicFramePr>
            <a:graphicFrameLocks noGrp="1"/>
          </p:cNvGraphicFramePr>
          <p:nvPr>
            <p:ph idx="1"/>
            <p:extLst>
              <p:ext uri="{D42A27DB-BD31-4B8C-83A1-F6EECF244321}">
                <p14:modId xmlns:p14="http://schemas.microsoft.com/office/powerpoint/2010/main" val="1193586389"/>
              </p:ext>
            </p:extLst>
          </p:nvPr>
        </p:nvGraphicFramePr>
        <p:xfrm>
          <a:off x="381000" y="2564018"/>
          <a:ext cx="5105400" cy="4092163"/>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b="0" dirty="0" smtClean="0">
                          <a:solidFill>
                            <a:schemeClr val="bg1"/>
                          </a:solidFill>
                          <a:latin typeface="Cooper Black" pitchFamily="18" charset="0"/>
                        </a:rPr>
                        <a:t>Description of Target Consumer</a:t>
                      </a:r>
                      <a:endParaRPr lang="en-US" sz="1600" b="0" dirty="0">
                        <a:solidFill>
                          <a:schemeClr val="bg1"/>
                        </a:solidFill>
                        <a:latin typeface="Cooper Black"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600" b="0" dirty="0" smtClean="0">
                          <a:solidFill>
                            <a:schemeClr val="tx1"/>
                          </a:solidFill>
                          <a:latin typeface="Cooper Black" pitchFamily="18" charset="0"/>
                        </a:rPr>
                        <a:t>Demographics</a:t>
                      </a:r>
                      <a:endParaRPr lang="en-US" sz="1600" b="0" dirty="0">
                        <a:solidFill>
                          <a:schemeClr val="tx1"/>
                        </a:solidFill>
                        <a:latin typeface="Cooper Black"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err="1" smtClean="0">
                          <a:solidFill>
                            <a:schemeClr val="tx1"/>
                          </a:solidFill>
                          <a:latin typeface="Cooper Black" pitchFamily="18" charset="0"/>
                        </a:rPr>
                        <a:t>Geographics</a:t>
                      </a:r>
                      <a:endParaRPr lang="en-US" sz="1600" b="0" dirty="0" smtClean="0">
                        <a:solidFill>
                          <a:schemeClr val="tx1"/>
                        </a:solidFill>
                        <a:latin typeface="Cooper Black"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0" dirty="0" smtClean="0">
                          <a:solidFill>
                            <a:schemeClr val="tx1"/>
                          </a:solidFill>
                          <a:latin typeface="Cooper Black" pitchFamily="18" charset="0"/>
                        </a:rPr>
                        <a:t>Parents</a:t>
                      </a:r>
                      <a:r>
                        <a:rPr lang="en-US" sz="1400" b="0" baseline="0" dirty="0" smtClean="0">
                          <a:solidFill>
                            <a:schemeClr val="tx1"/>
                          </a:solidFill>
                          <a:latin typeface="Cooper Black" pitchFamily="18" charset="0"/>
                        </a:rPr>
                        <a:t> who have one or more children with chronic illness</a:t>
                      </a:r>
                      <a:endParaRPr lang="en-US" sz="1400" b="0" dirty="0" smtClean="0">
                        <a:solidFill>
                          <a:schemeClr val="tx1"/>
                        </a:solidFill>
                        <a:latin typeface="Cooper Black"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0" baseline="0" dirty="0" smtClean="0">
                          <a:solidFill>
                            <a:schemeClr val="tx1"/>
                          </a:solidFill>
                          <a:latin typeface="Cooper Black" pitchFamily="18" charset="0"/>
                        </a:rPr>
                        <a:t>Connecticut  </a:t>
                      </a:r>
                      <a:endParaRPr lang="en-US" sz="1400" b="0" dirty="0" smtClean="0">
                        <a:solidFill>
                          <a:schemeClr val="tx1"/>
                        </a:solidFill>
                        <a:latin typeface="Cooper Black"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Cooper Black" pitchFamily="18" charset="0"/>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Cooper Black" pitchFamily="18" charset="0"/>
                        </a:rPr>
                        <a:t>Buying</a:t>
                      </a:r>
                      <a:r>
                        <a:rPr lang="en-US" sz="1600" b="0" baseline="0" dirty="0" smtClean="0">
                          <a:solidFill>
                            <a:schemeClr val="tx1"/>
                          </a:solidFill>
                          <a:latin typeface="Cooper Black" pitchFamily="18" charset="0"/>
                        </a:rPr>
                        <a:t> Patterns</a:t>
                      </a:r>
                      <a:endParaRPr lang="en-US" sz="1600" b="0" dirty="0">
                        <a:solidFill>
                          <a:schemeClr val="tx1"/>
                        </a:solidFill>
                        <a:latin typeface="Cooper Black"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67640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0" baseline="0" dirty="0" smtClean="0">
                          <a:solidFill>
                            <a:schemeClr val="tx1"/>
                          </a:solidFill>
                          <a:latin typeface="Cooper Black" pitchFamily="18" charset="0"/>
                        </a:rPr>
                        <a:t>Parents who want to be able to go out more or need a respite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0" dirty="0" smtClean="0">
                        <a:solidFill>
                          <a:schemeClr val="tx1"/>
                        </a:solidFill>
                        <a:latin typeface="Cooper Black"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solidFill>
                            <a:schemeClr val="tx1"/>
                          </a:solidFill>
                          <a:latin typeface="Cooper Black" pitchFamily="18" charset="0"/>
                        </a:rPr>
                        <a:t>Goes</a:t>
                      </a:r>
                      <a:r>
                        <a:rPr lang="en-US" sz="1400" b="0" baseline="0" dirty="0" smtClean="0">
                          <a:solidFill>
                            <a:schemeClr val="tx1"/>
                          </a:solidFill>
                          <a:latin typeface="Cooper Black" pitchFamily="18" charset="0"/>
                        </a:rPr>
                        <a:t> out one or more times per week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baseline="0" dirty="0" smtClean="0">
                          <a:solidFill>
                            <a:schemeClr val="tx1"/>
                          </a:solidFill>
                          <a:latin typeface="Cooper Black" pitchFamily="18" charset="0"/>
                        </a:rPr>
                        <a:t>Spends over $1,000 a year on health care for child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baseline="0" dirty="0" smtClean="0">
                          <a:solidFill>
                            <a:schemeClr val="tx1"/>
                          </a:solidFill>
                          <a:latin typeface="Cooper Black" pitchFamily="18" charset="0"/>
                        </a:rPr>
                        <a:t>Parents willing to pay more to care for children </a:t>
                      </a:r>
                      <a:r>
                        <a:rPr lang="en-US" sz="1400" b="0" baseline="0" smtClean="0">
                          <a:solidFill>
                            <a:schemeClr val="tx1"/>
                          </a:solidFill>
                          <a:latin typeface="Cooper Black" pitchFamily="18" charset="0"/>
                        </a:rPr>
                        <a:t>with chronic </a:t>
                      </a:r>
                      <a:r>
                        <a:rPr lang="en-US" sz="1400" b="0" baseline="0" dirty="0" smtClean="0">
                          <a:solidFill>
                            <a:schemeClr val="tx1"/>
                          </a:solidFill>
                          <a:latin typeface="Cooper Black" pitchFamily="18" charset="0"/>
                        </a:rPr>
                        <a:t>illness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3" name="Group 28"/>
          <p:cNvGrpSpPr/>
          <p:nvPr/>
        </p:nvGrpSpPr>
        <p:grpSpPr>
          <a:xfrm>
            <a:off x="5650523" y="2667000"/>
            <a:ext cx="2819400" cy="3810000"/>
            <a:chOff x="5943600" y="2514600"/>
            <a:chExt cx="2819400" cy="3810000"/>
          </a:xfrm>
        </p:grpSpPr>
        <p:grpSp>
          <p:nvGrpSpPr>
            <p:cNvPr id="4" name="Group 24"/>
            <p:cNvGrpSpPr/>
            <p:nvPr/>
          </p:nvGrpSpPr>
          <p:grpSpPr>
            <a:xfrm>
              <a:off x="5943600" y="2743200"/>
              <a:ext cx="2819400" cy="3581400"/>
              <a:chOff x="5638800" y="1905000"/>
              <a:chExt cx="2971800" cy="3733800"/>
            </a:xfrm>
          </p:grpSpPr>
          <p:grpSp>
            <p:nvGrpSpPr>
              <p:cNvPr id="5" name="Group 2"/>
              <p:cNvGrpSpPr>
                <a:grpSpLocks/>
              </p:cNvGrpSpPr>
              <p:nvPr/>
            </p:nvGrpSpPr>
            <p:grpSpPr bwMode="auto">
              <a:xfrm>
                <a:off x="5638800" y="1905000"/>
                <a:ext cx="2971800" cy="3733800"/>
                <a:chOff x="3408" y="1584"/>
                <a:chExt cx="1872" cy="2352"/>
              </a:xfrm>
              <a:solidFill>
                <a:schemeClr val="tx2">
                  <a:lumMod val="40000"/>
                  <a:lumOff val="60000"/>
                </a:schemeClr>
              </a:solidFill>
            </p:grpSpPr>
            <p:sp>
              <p:nvSpPr>
                <p:cNvPr id="1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solidFill>
                      <a:srgbClr val="B8EBFF"/>
                    </a:solidFill>
                  </a:endParaRPr>
                </a:p>
              </p:txBody>
            </p:sp>
            <p:sp>
              <p:nvSpPr>
                <p:cNvPr id="11" name="Oval 4"/>
                <p:cNvSpPr>
                  <a:spLocks noChangeArrowheads="1"/>
                </p:cNvSpPr>
                <p:nvPr/>
              </p:nvSpPr>
              <p:spPr bwMode="auto">
                <a:xfrm>
                  <a:off x="3408" y="1584"/>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solidFill>
                      <a:srgbClr val="B8EBFF"/>
                    </a:solidFill>
                  </a:endParaRPr>
                </a:p>
              </p:txBody>
            </p:sp>
          </p:grpSp>
          <p:sp>
            <p:nvSpPr>
              <p:cNvPr id="12" name="Rectangle 11"/>
              <p:cNvSpPr/>
              <p:nvPr/>
            </p:nvSpPr>
            <p:spPr>
              <a:xfrm>
                <a:off x="5867400" y="2133600"/>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black"/>
                    </a:solidFill>
                    <a:latin typeface="Cooper Black" pitchFamily="18" charset="0"/>
                  </a:rPr>
                  <a:t>Total population of targeted geographic area</a:t>
                </a:r>
              </a:p>
            </p:txBody>
          </p:sp>
          <p:sp>
            <p:nvSpPr>
              <p:cNvPr id="13" name="Rectangle 12"/>
              <p:cNvSpPr/>
              <p:nvPr/>
            </p:nvSpPr>
            <p:spPr>
              <a:xfrm>
                <a:off x="6172200" y="31242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black"/>
                    </a:solidFill>
                    <a:latin typeface="Cooper Black" pitchFamily="18" charset="0"/>
                  </a:rPr>
                  <a:t>Population of target market</a:t>
                </a:r>
              </a:p>
            </p:txBody>
          </p:sp>
          <p:sp>
            <p:nvSpPr>
              <p:cNvPr id="14" name="Rectangle 13"/>
              <p:cNvSpPr/>
              <p:nvPr/>
            </p:nvSpPr>
            <p:spPr>
              <a:xfrm>
                <a:off x="6046571" y="2778868"/>
                <a:ext cx="2156254" cy="23832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latin typeface="Cooper Black" pitchFamily="18" charset="0"/>
                  </a:rPr>
                  <a:t>3,590,347</a:t>
                </a:r>
                <a:endParaRPr lang="en-US" dirty="0">
                  <a:solidFill>
                    <a:prstClr val="black"/>
                  </a:solidFill>
                  <a:latin typeface="Cooper Black" pitchFamily="18" charset="0"/>
                  <a:ea typeface="Times New Roman"/>
                  <a:cs typeface="Times New Roman"/>
                </a:endParaRPr>
              </a:p>
            </p:txBody>
          </p:sp>
          <p:sp>
            <p:nvSpPr>
              <p:cNvPr id="22" name="Rectangle 21"/>
              <p:cNvSpPr/>
              <p:nvPr/>
            </p:nvSpPr>
            <p:spPr>
              <a:xfrm>
                <a:off x="6477000" y="41910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black"/>
                    </a:solidFill>
                    <a:latin typeface="Cooper Black" pitchFamily="18" charset="0"/>
                  </a:rPr>
                  <a:t>Market size</a:t>
                </a:r>
              </a:p>
              <a:p>
                <a:pPr algn="ctr"/>
                <a:endParaRPr lang="en-US" sz="1200" i="1" dirty="0">
                  <a:solidFill>
                    <a:prstClr val="black"/>
                  </a:solidFill>
                  <a:latin typeface="Cooper Black" pitchFamily="18" charset="0"/>
                </a:endParaRPr>
              </a:p>
            </p:txBody>
          </p:sp>
        </p:grpSp>
        <p:sp>
          <p:nvSpPr>
            <p:cNvPr id="28" name="Rectangle 27"/>
            <p:cNvSpPr/>
            <p:nvPr/>
          </p:nvSpPr>
          <p:spPr>
            <a:xfrm>
              <a:off x="5943600" y="251460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B8EBFF"/>
                  </a:solidFill>
                  <a:latin typeface="Cooper Black" pitchFamily="18" charset="0"/>
                </a:rPr>
                <a:t>Target Market Size</a:t>
              </a:r>
            </a:p>
          </p:txBody>
        </p:sp>
      </p:grpSp>
      <p:graphicFrame>
        <p:nvGraphicFramePr>
          <p:cNvPr id="30" name="Table 29"/>
          <p:cNvGraphicFramePr>
            <a:graphicFrameLocks noGrp="1"/>
          </p:cNvGraphicFramePr>
          <p:nvPr>
            <p:extLst>
              <p:ext uri="{D42A27DB-BD31-4B8C-83A1-F6EECF244321}">
                <p14:modId xmlns:p14="http://schemas.microsoft.com/office/powerpoint/2010/main" val="2846828933"/>
              </p:ext>
            </p:extLst>
          </p:nvPr>
        </p:nvGraphicFramePr>
        <p:xfrm>
          <a:off x="381000" y="1676400"/>
          <a:ext cx="8305800" cy="883920"/>
        </p:xfrm>
        <a:graphic>
          <a:graphicData uri="http://schemas.openxmlformats.org/drawingml/2006/table">
            <a:tbl>
              <a:tblPr firstRow="1" bandRow="1">
                <a:tableStyleId>{5C22544A-7EE6-4342-B048-85BDC9FD1C3A}</a:tableStyleId>
              </a:tblPr>
              <a:tblGrid>
                <a:gridCol w="1538112"/>
                <a:gridCol w="2614788"/>
                <a:gridCol w="2076450"/>
                <a:gridCol w="2076450"/>
              </a:tblGrid>
              <a:tr h="279400">
                <a:tc gridSpan="4">
                  <a:txBody>
                    <a:bodyPr/>
                    <a:lstStyle/>
                    <a:p>
                      <a:pPr algn="ctr"/>
                      <a:r>
                        <a:rPr lang="en-US" sz="1600" b="0" dirty="0" smtClean="0">
                          <a:solidFill>
                            <a:schemeClr val="bg1"/>
                          </a:solidFill>
                          <a:latin typeface="Cooper Black" pitchFamily="18" charset="0"/>
                        </a:rPr>
                        <a:t>Market</a:t>
                      </a:r>
                      <a:r>
                        <a:rPr lang="en-US" sz="1600" b="0" baseline="0" dirty="0" smtClean="0">
                          <a:solidFill>
                            <a:schemeClr val="bg1"/>
                          </a:solidFill>
                          <a:latin typeface="Cooper Black" pitchFamily="18" charset="0"/>
                        </a:rPr>
                        <a:t> Statistics</a:t>
                      </a:r>
                      <a:endParaRPr lang="en-US" sz="1600" b="0" dirty="0">
                        <a:solidFill>
                          <a:schemeClr val="bg1"/>
                        </a:solidFill>
                        <a:latin typeface="Cooper Black"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482600">
                <a:tc>
                  <a:txBody>
                    <a:bodyPr/>
                    <a:lstStyle/>
                    <a:p>
                      <a:r>
                        <a:rPr lang="en-US" sz="1500" b="0" dirty="0" smtClean="0">
                          <a:latin typeface="Cooper Black" pitchFamily="18" charset="0"/>
                        </a:rPr>
                        <a:t>Industry Name:</a:t>
                      </a:r>
                      <a:endParaRPr lang="en-US" sz="1500" b="0" dirty="0">
                        <a:latin typeface="Cooper Black"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solidFill>
                            <a:schemeClr val="tx1"/>
                          </a:solidFill>
                          <a:latin typeface="Cooper Black" pitchFamily="18" charset="0"/>
                        </a:rPr>
                        <a:t>Child</a:t>
                      </a:r>
                      <a:r>
                        <a:rPr lang="en-US" sz="1500" b="0" baseline="0" dirty="0" smtClean="0">
                          <a:solidFill>
                            <a:schemeClr val="tx1"/>
                          </a:solidFill>
                          <a:latin typeface="Cooper Black" pitchFamily="18" charset="0"/>
                        </a:rPr>
                        <a:t> Care Services </a:t>
                      </a:r>
                      <a:endParaRPr lang="en-US" sz="1500" b="0" dirty="0" smtClean="0">
                        <a:solidFill>
                          <a:schemeClr val="tx1"/>
                        </a:solidFill>
                        <a:latin typeface="Cooper Black"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500" b="0" dirty="0" smtClean="0">
                          <a:latin typeface="Cooper Black" pitchFamily="18" charset="0"/>
                        </a:rPr>
                        <a:t>Annual</a:t>
                      </a:r>
                      <a:r>
                        <a:rPr lang="en-US" sz="1500" b="0" baseline="0" dirty="0" smtClean="0">
                          <a:latin typeface="Cooper Black" pitchFamily="18" charset="0"/>
                        </a:rPr>
                        <a:t> Industry Sales:</a:t>
                      </a:r>
                      <a:endParaRPr lang="en-US" sz="1500" b="0" dirty="0">
                        <a:latin typeface="Cooper Black"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latin typeface="Cooper Black" pitchFamily="18" charset="0"/>
                        </a:rPr>
                        <a:t>$</a:t>
                      </a:r>
                      <a:r>
                        <a:rPr lang="en-US" sz="1500" b="0" dirty="0" smtClean="0">
                          <a:solidFill>
                            <a:schemeClr val="tx1"/>
                          </a:solidFill>
                          <a:latin typeface="Cooper Black" pitchFamily="18" charset="0"/>
                        </a:rPr>
                        <a:t>20</a:t>
                      </a:r>
                      <a:r>
                        <a:rPr lang="en-US" sz="1500" b="0" baseline="0" dirty="0" smtClean="0">
                          <a:solidFill>
                            <a:schemeClr val="tx1"/>
                          </a:solidFill>
                          <a:latin typeface="Cooper Black" pitchFamily="18" charset="0"/>
                        </a:rPr>
                        <a:t> Billion </a:t>
                      </a:r>
                      <a:endParaRPr lang="en-US" sz="1500" b="0" dirty="0" smtClean="0">
                        <a:solidFill>
                          <a:schemeClr val="tx1"/>
                        </a:solidFill>
                        <a:latin typeface="Cooper Black"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6380747" y="4572000"/>
            <a:ext cx="1414585" cy="2286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latin typeface="Cooper Black" pitchFamily="18" charset="0"/>
                <a:ea typeface="Times New Roman"/>
                <a:cs typeface="Times New Roman"/>
              </a:rPr>
              <a:t>80,500</a:t>
            </a:r>
          </a:p>
        </p:txBody>
      </p:sp>
      <p:sp>
        <p:nvSpPr>
          <p:cNvPr id="18" name="Rectangle 17"/>
          <p:cNvSpPr/>
          <p:nvPr/>
        </p:nvSpPr>
        <p:spPr>
          <a:xfrm>
            <a:off x="6631512" y="5616939"/>
            <a:ext cx="913053"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latin typeface="Cooper Black" pitchFamily="18" charset="0"/>
                <a:ea typeface="Times New Roman"/>
                <a:cs typeface="Times New Roman"/>
              </a:rPr>
              <a:t>8,050</a:t>
            </a:r>
            <a:endParaRPr lang="en-US" dirty="0">
              <a:solidFill>
                <a:prstClr val="black"/>
              </a:solidFill>
              <a:latin typeface="Cooper Black" pitchFamily="18" charset="0"/>
              <a:ea typeface="Times New Roman"/>
              <a:cs typeface="Times New Roman"/>
            </a:endParaRPr>
          </a:p>
        </p:txBody>
      </p:sp>
      <p:pic>
        <p:nvPicPr>
          <p:cNvPr id="19" name="Content Placeholder 9" descr="logo secondary.jpg"/>
          <p:cNvPicPr>
            <a:picLocks noChangeAspect="1"/>
          </p:cNvPicPr>
          <p:nvPr/>
        </p:nvPicPr>
        <p:blipFill>
          <a:blip r:embed="rId3" cstate="print"/>
          <a:stretch>
            <a:fillRect/>
          </a:stretch>
        </p:blipFill>
        <p:spPr>
          <a:xfrm>
            <a:off x="0" y="6096200"/>
            <a:ext cx="1447800" cy="761800"/>
          </a:xfrm>
          <a:prstGeom prst="rect">
            <a:avLst/>
          </a:prstGeom>
        </p:spPr>
      </p:pic>
      <p:pic>
        <p:nvPicPr>
          <p:cNvPr id="20" name="Picture 2" descr="http://cdn.graphicsfactory.com/clip-art/image_files/image/2/1309602-10_492007.gif"/>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23" name="Picture 22" descr="Screen Clipping"/>
          <p:cNvPicPr>
            <a:picLocks noChangeAspect="1"/>
          </p:cNvPicPr>
          <p:nvPr/>
        </p:nvPicPr>
        <p:blipFill>
          <a:blip r:embed="rId6" cstate="print">
            <a:extLst>
              <a:ext uri="{BEBA8EAE-BF5A-486C-A8C5-ECC9F3942E4B}">
                <a14:imgProps xmlns:a14="http://schemas.microsoft.com/office/drawing/2010/main">
                  <a14:imgLayer r:embed="rId7">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latin typeface="Cooper Black" pitchFamily="18" charset="0"/>
              </a:rPr>
              <a:t>Promotions and Sales</a:t>
            </a:r>
            <a:endParaRPr lang="en-US" dirty="0"/>
          </a:p>
        </p:txBody>
      </p:sp>
      <p:sp>
        <p:nvSpPr>
          <p:cNvPr id="3" name="Content Placeholder 2"/>
          <p:cNvSpPr>
            <a:spLocks noGrp="1"/>
          </p:cNvSpPr>
          <p:nvPr>
            <p:ph sz="half" idx="1"/>
          </p:nvPr>
        </p:nvSpPr>
        <p:spPr/>
        <p:txBody>
          <a:bodyPr/>
          <a:lstStyle/>
          <a:p>
            <a:r>
              <a:rPr lang="en-US" sz="2500" dirty="0" smtClean="0">
                <a:latin typeface="Cooper Black" pitchFamily="18" charset="0"/>
              </a:rPr>
              <a:t>Yearly membership to Safe Haven ($25.00)</a:t>
            </a:r>
          </a:p>
          <a:p>
            <a:r>
              <a:rPr lang="en-US" sz="2500" dirty="0" smtClean="0">
                <a:latin typeface="Cooper Black" pitchFamily="18" charset="0"/>
              </a:rPr>
              <a:t>Support Groups</a:t>
            </a:r>
          </a:p>
          <a:p>
            <a:r>
              <a:rPr lang="en-US" sz="2500" dirty="0" smtClean="0">
                <a:latin typeface="Cooper Black" pitchFamily="18" charset="0"/>
              </a:rPr>
              <a:t>Website</a:t>
            </a:r>
          </a:p>
          <a:p>
            <a:r>
              <a:rPr lang="en-US" sz="2500" dirty="0" smtClean="0">
                <a:latin typeface="Cooper Black" pitchFamily="18" charset="0"/>
              </a:rPr>
              <a:t>Word of Mouth </a:t>
            </a:r>
          </a:p>
          <a:p>
            <a:r>
              <a:rPr lang="en-US" sz="2500" dirty="0" smtClean="0">
                <a:latin typeface="Cooper Black" pitchFamily="18" charset="0"/>
              </a:rPr>
              <a:t>Business Cards </a:t>
            </a:r>
          </a:p>
          <a:p>
            <a:r>
              <a:rPr lang="en-US" sz="2500" dirty="0" smtClean="0">
                <a:latin typeface="Cooper Black" pitchFamily="18" charset="0"/>
              </a:rPr>
              <a:t>Pediatricians </a:t>
            </a:r>
          </a:p>
          <a:p>
            <a:pPr>
              <a:buNone/>
            </a:pPr>
            <a:r>
              <a:rPr lang="en-US" sz="2500" dirty="0" smtClean="0">
                <a:latin typeface="Cooper Black" pitchFamily="18" charset="0"/>
              </a:rPr>
              <a:t> </a:t>
            </a:r>
          </a:p>
          <a:p>
            <a:endParaRPr lang="en-US" dirty="0">
              <a:latin typeface="Cooper Black" pitchFamily="18" charset="0"/>
            </a:endParaRPr>
          </a:p>
        </p:txBody>
      </p:sp>
      <p:sp>
        <p:nvSpPr>
          <p:cNvPr id="6" name="Content Placeholder 5"/>
          <p:cNvSpPr>
            <a:spLocks noGrp="1"/>
          </p:cNvSpPr>
          <p:nvPr>
            <p:ph sz="half" idx="2"/>
          </p:nvPr>
        </p:nvSpPr>
        <p:spPr/>
        <p:txBody>
          <a:bodyPr>
            <a:normAutofit/>
          </a:bodyPr>
          <a:lstStyle/>
          <a:p>
            <a:pPr marL="0" indent="0">
              <a:buNone/>
            </a:pPr>
            <a:r>
              <a:rPr lang="en-US" sz="2500" u="sng" dirty="0" smtClean="0">
                <a:latin typeface="Cooper Black" pitchFamily="18" charset="0"/>
              </a:rPr>
              <a:t>Benefits of Membership </a:t>
            </a:r>
          </a:p>
          <a:p>
            <a:r>
              <a:rPr lang="en-US" sz="2500" dirty="0" smtClean="0">
                <a:latin typeface="Cooper Black" pitchFamily="18" charset="0"/>
              </a:rPr>
              <a:t>$2.00 off an hour </a:t>
            </a:r>
          </a:p>
          <a:p>
            <a:r>
              <a:rPr lang="en-US" sz="2500" dirty="0" smtClean="0">
                <a:latin typeface="Cooper Black" pitchFamily="18" charset="0"/>
              </a:rPr>
              <a:t>Special promotions </a:t>
            </a:r>
            <a:endParaRPr lang="en-US" sz="2500" dirty="0">
              <a:latin typeface="Cooper Black" pitchFamily="18" charset="0"/>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5" name="Picture 2" descr="http://cdn.graphicsfactory.com/clip-art/image_files/image/2/1309602-10_492007.gif"/>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9" name="Picture 8" descr="Screen Clipping"/>
          <p:cNvPicPr>
            <a:picLocks noChangeAspect="1"/>
          </p:cNvPicPr>
          <p:nvPr/>
        </p:nvPicPr>
        <p:blipFill>
          <a:blip r:embed="rId6" cstate="print">
            <a:extLst>
              <a:ext uri="{BEBA8EAE-BF5A-486C-A8C5-ECC9F3942E4B}">
                <a14:imgProps xmlns:a14="http://schemas.microsoft.com/office/drawing/2010/main">
                  <a14:imgLayer r:embed="rId7">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pic>
        <p:nvPicPr>
          <p:cNvPr id="1026" name="Picture 2" descr="http://turboreview.net/wp-content/uploads/2011/06/turbo-fire-sale.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2831432"/>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Competition</a:t>
            </a:r>
            <a:endParaRPr lang="en-US" dirty="0">
              <a:latin typeface="Cooper Black" pitchFamily="18" charset="0"/>
            </a:endParaRPr>
          </a:p>
        </p:txBody>
      </p:sp>
      <p:sp>
        <p:nvSpPr>
          <p:cNvPr id="3" name="Content Placeholder 2"/>
          <p:cNvSpPr>
            <a:spLocks noGrp="1"/>
          </p:cNvSpPr>
          <p:nvPr>
            <p:ph sz="half" idx="2"/>
          </p:nvPr>
        </p:nvSpPr>
        <p:spPr>
          <a:xfrm>
            <a:off x="381000" y="1371600"/>
            <a:ext cx="4038600" cy="4267200"/>
          </a:xfrm>
        </p:spPr>
        <p:txBody>
          <a:bodyPr>
            <a:normAutofit/>
          </a:bodyPr>
          <a:lstStyle/>
          <a:p>
            <a:pPr>
              <a:buNone/>
            </a:pPr>
            <a:endParaRPr lang="en-US" sz="2200" dirty="0" smtClean="0">
              <a:latin typeface="Cooper Black" pitchFamily="18" charset="0"/>
            </a:endParaRPr>
          </a:p>
          <a:p>
            <a:pPr>
              <a:buNone/>
            </a:pPr>
            <a:r>
              <a:rPr lang="en-US" sz="2200" dirty="0" smtClean="0">
                <a:latin typeface="Cooper Black" pitchFamily="18" charset="0"/>
              </a:rPr>
              <a:t>Direct Competition:        </a:t>
            </a:r>
          </a:p>
          <a:p>
            <a:r>
              <a:rPr lang="en-US" sz="2200" dirty="0" smtClean="0">
                <a:latin typeface="Cooper Black" pitchFamily="18" charset="0"/>
              </a:rPr>
              <a:t>Care.com                                                                           </a:t>
            </a:r>
          </a:p>
          <a:p>
            <a:r>
              <a:rPr lang="en-US" sz="2200" dirty="0" smtClean="0">
                <a:latin typeface="Cooper Black" pitchFamily="18" charset="0"/>
              </a:rPr>
              <a:t>Sittercity.com </a:t>
            </a:r>
          </a:p>
          <a:p>
            <a:r>
              <a:rPr lang="en-US" sz="2200" dirty="0" smtClean="0">
                <a:latin typeface="Cooper Black" pitchFamily="18" charset="0"/>
              </a:rPr>
              <a:t>Sitters.com</a:t>
            </a:r>
          </a:p>
          <a:p>
            <a:r>
              <a:rPr lang="en-US" sz="2200" dirty="0" smtClean="0">
                <a:latin typeface="Cooper Black" pitchFamily="18" charset="0"/>
              </a:rPr>
              <a:t>Regular babysitters</a:t>
            </a:r>
          </a:p>
          <a:p>
            <a:pPr>
              <a:buNone/>
            </a:pPr>
            <a:endParaRPr lang="en-US" sz="2200" dirty="0" smtClean="0">
              <a:latin typeface="Cooper Black" pitchFamily="18" charset="0"/>
            </a:endParaRPr>
          </a:p>
          <a:p>
            <a:pPr>
              <a:buNone/>
            </a:pPr>
            <a:r>
              <a:rPr lang="en-US" sz="2200" dirty="0" smtClean="0">
                <a:latin typeface="Cooper Black" pitchFamily="18" charset="0"/>
              </a:rPr>
              <a:t>Indirect Competition</a:t>
            </a:r>
          </a:p>
          <a:p>
            <a:r>
              <a:rPr lang="en-US" sz="2200" dirty="0" smtClean="0">
                <a:latin typeface="Cooper Black" pitchFamily="18" charset="0"/>
              </a:rPr>
              <a:t>Parents can stay at home with child</a:t>
            </a:r>
          </a:p>
          <a:p>
            <a:pPr>
              <a:buNone/>
            </a:pPr>
            <a:endParaRPr lang="en-US" dirty="0">
              <a:latin typeface="Cooper Black" pitchFamily="18" charset="0"/>
            </a:endParaRPr>
          </a:p>
        </p:txBody>
      </p:sp>
      <p:sp>
        <p:nvSpPr>
          <p:cNvPr id="7" name="Content Placeholder 6"/>
          <p:cNvSpPr>
            <a:spLocks noGrp="1"/>
          </p:cNvSpPr>
          <p:nvPr>
            <p:ph sz="quarter" idx="4"/>
          </p:nvPr>
        </p:nvSpPr>
        <p:spPr>
          <a:xfrm>
            <a:off x="4648200" y="1371600"/>
            <a:ext cx="4041775" cy="3951288"/>
          </a:xfrm>
        </p:spPr>
        <p:txBody>
          <a:bodyPr/>
          <a:lstStyle/>
          <a:p>
            <a:pPr>
              <a:buNone/>
            </a:pPr>
            <a:endParaRPr lang="en-US" sz="2200" dirty="0" smtClean="0">
              <a:latin typeface="Cooper Black" pitchFamily="18" charset="0"/>
            </a:endParaRPr>
          </a:p>
          <a:p>
            <a:pPr>
              <a:buNone/>
            </a:pPr>
            <a:r>
              <a:rPr lang="en-US" sz="2200" dirty="0" smtClean="0">
                <a:latin typeface="Cooper Black" pitchFamily="18" charset="0"/>
              </a:rPr>
              <a:t>Advantages: </a:t>
            </a:r>
          </a:p>
          <a:p>
            <a:r>
              <a:rPr lang="en-US" sz="2200" dirty="0" smtClean="0">
                <a:latin typeface="Cooper Black" pitchFamily="18" charset="0"/>
              </a:rPr>
              <a:t>Babysitters are highly qualified </a:t>
            </a:r>
          </a:p>
          <a:p>
            <a:r>
              <a:rPr lang="en-US" sz="2200" dirty="0" smtClean="0">
                <a:latin typeface="Cooper Black" pitchFamily="18" charset="0"/>
              </a:rPr>
              <a:t>Fast and easy </a:t>
            </a:r>
          </a:p>
          <a:p>
            <a:r>
              <a:rPr lang="en-US" sz="2200" dirty="0" smtClean="0">
                <a:latin typeface="Cooper Black" pitchFamily="18" charset="0"/>
              </a:rPr>
              <a:t>Great customer service</a:t>
            </a: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8" name="Picture 2" descr="http://cdn.graphicsfactory.com/clip-art/image_files/image/2/1309602-10_492007.gif"/>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72667" l="14333" r="85667">
                        <a14:foregroundMark x1="68333" y1="32333" x2="68333" y2="32333"/>
                        <a14:foregroundMark x1="50667" y1="16667" x2="50667" y2="16667"/>
                        <a14:foregroundMark x1="76333" y1="14667" x2="76333" y2="14667"/>
                        <a14:foregroundMark x1="69333" y1="3667" x2="69333" y2="3667"/>
                      </a14:backgroundRemoval>
                    </a14:imgEffect>
                  </a14:imgLayer>
                </a14:imgProps>
              </a:ext>
            </a:extLst>
          </a:blip>
          <a:srcRect l="13793" r="13793" b="27587"/>
          <a:stretch>
            <a:fillRect/>
          </a:stretch>
        </p:blipFill>
        <p:spPr bwMode="auto">
          <a:xfrm rot="5400000">
            <a:off x="0" y="0"/>
            <a:ext cx="1828800" cy="1828800"/>
          </a:xfrm>
          <a:prstGeom prst="rect">
            <a:avLst/>
          </a:prstGeom>
          <a:noFill/>
          <a:ln>
            <a:noFill/>
          </a:ln>
        </p:spPr>
      </p:pic>
      <p:pic>
        <p:nvPicPr>
          <p:cNvPr id="10" name="Picture 9" descr="Screen Clipping"/>
          <p:cNvPicPr>
            <a:picLocks noChangeAspect="1"/>
          </p:cNvPicPr>
          <p:nvPr/>
        </p:nvPicPr>
        <p:blipFill>
          <a:blip r:embed="rId6" cstate="print">
            <a:extLst>
              <a:ext uri="{BEBA8EAE-BF5A-486C-A8C5-ECC9F3942E4B}">
                <a14:imgProps xmlns:a14="http://schemas.microsoft.com/office/drawing/2010/main">
                  <a14:imgLayer r:embed="rId7">
                    <a14:imgEffect>
                      <a14:backgroundRemoval t="0" b="100000" l="0" r="100000">
                        <a14:foregroundMark x1="63529" y1="33628" x2="63529" y2="33628"/>
                        <a14:foregroundMark x1="74118" y1="27434" x2="74118" y2="27434"/>
                        <a14:foregroundMark x1="75882" y1="38938" x2="75882" y2="38938"/>
                        <a14:foregroundMark x1="83529" y1="31858" x2="83529" y2="31858"/>
                        <a14:foregroundMark x1="36471" y1="57522" x2="36471" y2="57522"/>
                        <a14:foregroundMark x1="44118" y1="64602" x2="44118" y2="64602"/>
                        <a14:foregroundMark x1="32353" y1="25664" x2="32353" y2="25664"/>
                        <a14:foregroundMark x1="21176" y1="27434" x2="21176" y2="27434"/>
                        <a14:foregroundMark x1="34706" y1="18584" x2="34706" y2="18584"/>
                      </a14:backgroundRemoval>
                    </a14:imgEffect>
                  </a14:imgLayer>
                </a14:imgProps>
              </a:ext>
              <a:ext uri="{28A0092B-C50C-407E-A947-70E740481C1C}">
                <a14:useLocalDpi xmlns:a14="http://schemas.microsoft.com/office/drawing/2010/main" val="0"/>
              </a:ext>
            </a:extLst>
          </a:blip>
          <a:stretch>
            <a:fillRect/>
          </a:stretch>
        </p:blipFill>
        <p:spPr>
          <a:xfrm>
            <a:off x="7542453" y="5781525"/>
            <a:ext cx="1619476" cy="1076475"/>
          </a:xfrm>
          <a:prstGeom prst="rect">
            <a:avLst/>
          </a:prstGeom>
        </p:spPr>
      </p:pic>
      <p:pic>
        <p:nvPicPr>
          <p:cNvPr id="1026" name="Picture 2" descr="http://www.mpac.org/assets/images/2011/12/childcareweb.jpg"/>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0" b="100000" l="0" r="100000">
                        <a14:foregroundMark x1="24333" y1="34158" x2="24333" y2="34158"/>
                        <a14:foregroundMark x1="57000" y1="23762" x2="57000" y2="23762"/>
                        <a14:foregroundMark x1="80333" y1="6436" x2="80333" y2="6436"/>
                        <a14:foregroundMark x1="76667" y1="4950" x2="76667" y2="4950"/>
                        <a14:foregroundMark x1="55667" y1="22772" x2="55667" y2="22772"/>
                        <a14:foregroundMark x1="56000" y1="20792" x2="56000" y2="20792"/>
                        <a14:foregroundMark x1="88000" y1="7921" x2="88000" y2="7921"/>
                      </a14:backgroundRemoval>
                    </a14:imgEffect>
                  </a14:imgLayer>
                </a14:imgProps>
              </a:ext>
              <a:ext uri="{28A0092B-C50C-407E-A947-70E740481C1C}">
                <a14:useLocalDpi xmlns:a14="http://schemas.microsoft.com/office/drawing/2010/main" val="0"/>
              </a:ext>
            </a:extLst>
          </a:blip>
          <a:srcRect/>
          <a:stretch>
            <a:fillRect/>
          </a:stretch>
        </p:blipFill>
        <p:spPr bwMode="auto">
          <a:xfrm>
            <a:off x="5336848" y="3854600"/>
            <a:ext cx="3048000" cy="20523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rgbClr val="B8EBFF"/>
      </a:lt1>
      <a:dk2>
        <a:srgbClr val="76D9E8"/>
      </a:dk2>
      <a:lt2>
        <a:srgbClr val="DBF5F9"/>
      </a:lt2>
      <a:accent1>
        <a:srgbClr val="0F6FC6"/>
      </a:accent1>
      <a:accent2>
        <a:srgbClr val="009DD9"/>
      </a:accent2>
      <a:accent3>
        <a:srgbClr val="009DD9"/>
      </a:accent3>
      <a:accent4>
        <a:srgbClr val="4FCEFF"/>
      </a:accent4>
      <a:accent5>
        <a:srgbClr val="6ADAFA"/>
      </a:accent5>
      <a:accent6>
        <a:srgbClr val="20C8F7"/>
      </a:accent6>
      <a:hlink>
        <a:srgbClr val="93F5F9"/>
      </a:hlink>
      <a:folHlink>
        <a:srgbClr val="2BC4D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1549</Words>
  <Application>Microsoft Office PowerPoint</Application>
  <PresentationFormat>On-screen Show (4:3)</PresentationFormat>
  <Paragraphs>163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PowerPoint Presentation</vt:lpstr>
      <vt:lpstr>    Safe Haven, LLC</vt:lpstr>
      <vt:lpstr>The Problem</vt:lpstr>
      <vt:lpstr>Safe Haven</vt:lpstr>
      <vt:lpstr>What We Do</vt:lpstr>
      <vt:lpstr>           Economics of One Unit</vt:lpstr>
      <vt:lpstr>Market Analysis</vt:lpstr>
      <vt:lpstr>   Promotions and Sales</vt:lpstr>
      <vt:lpstr>Competition</vt:lpstr>
      <vt:lpstr>Qualifications</vt:lpstr>
      <vt:lpstr>Sales Projections</vt:lpstr>
      <vt:lpstr>Startup Funds </vt:lpstr>
      <vt:lpstr>          Giving you piece of mind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Nguyen, Anne M.</cp:lastModifiedBy>
  <cp:revision>106</cp:revision>
  <cp:lastPrinted>2013-04-16T13:00:39Z</cp:lastPrinted>
  <dcterms:created xsi:type="dcterms:W3CDTF">2013-04-14T22:03:29Z</dcterms:created>
  <dcterms:modified xsi:type="dcterms:W3CDTF">2013-05-15T17:16:47Z</dcterms:modified>
</cp:coreProperties>
</file>