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8"/>
  </p:notesMasterIdLst>
  <p:handoutMasterIdLst>
    <p:handoutMasterId r:id="rId19"/>
  </p:handoutMasterIdLst>
  <p:sldIdLst>
    <p:sldId id="290" r:id="rId3"/>
    <p:sldId id="270" r:id="rId4"/>
    <p:sldId id="291" r:id="rId5"/>
    <p:sldId id="293" r:id="rId6"/>
    <p:sldId id="292" r:id="rId7"/>
    <p:sldId id="294" r:id="rId8"/>
    <p:sldId id="288" r:id="rId9"/>
    <p:sldId id="297" r:id="rId10"/>
    <p:sldId id="298" r:id="rId11"/>
    <p:sldId id="277" r:id="rId12"/>
    <p:sldId id="278" r:id="rId13"/>
    <p:sldId id="279" r:id="rId14"/>
    <p:sldId id="296" r:id="rId15"/>
    <p:sldId id="295"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4280" autoAdjust="0"/>
  </p:normalViewPr>
  <p:slideViewPr>
    <p:cSldViewPr>
      <p:cViewPr>
        <p:scale>
          <a:sx n="87" d="100"/>
          <a:sy n="87" d="100"/>
        </p:scale>
        <p:origin x="-1315"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245327108252511"/>
          <c:y val="5.2741698625037602E-2"/>
        </c:manualLayout>
      </c:layout>
      <c:overlay val="0"/>
    </c:title>
    <c:autoTitleDeleted val="0"/>
    <c:plotArea>
      <c:layout>
        <c:manualLayout>
          <c:layoutTarget val="inner"/>
          <c:xMode val="edge"/>
          <c:yMode val="edge"/>
          <c:x val="6.0554152429059566E-2"/>
          <c:y val="0.14923067934852582"/>
          <c:w val="0.75282201753082756"/>
          <c:h val="0.69050574501953865"/>
        </c:manualLayout>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35</c:v>
                </c:pt>
                <c:pt idx="1">
                  <c:v>68</c:v>
                </c:pt>
                <c:pt idx="2">
                  <c:v>52</c:v>
                </c:pt>
                <c:pt idx="3">
                  <c:v>46</c:v>
                </c:pt>
                <c:pt idx="4">
                  <c:v>55</c:v>
                </c:pt>
                <c:pt idx="5">
                  <c:v>36</c:v>
                </c:pt>
                <c:pt idx="6">
                  <c:v>38</c:v>
                </c:pt>
                <c:pt idx="7">
                  <c:v>42</c:v>
                </c:pt>
                <c:pt idx="8">
                  <c:v>51</c:v>
                </c:pt>
                <c:pt idx="9">
                  <c:v>53</c:v>
                </c:pt>
                <c:pt idx="10">
                  <c:v>54</c:v>
                </c:pt>
                <c:pt idx="11">
                  <c:v>58</c:v>
                </c:pt>
              </c:numCache>
            </c:numRef>
          </c:val>
          <c:extLst xmlns:c16r2="http://schemas.microsoft.com/office/drawing/2015/06/chart">
            <c:ext xmlns:c16="http://schemas.microsoft.com/office/drawing/2014/chart" uri="{C3380CC4-5D6E-409C-BE32-E72D297353CC}">
              <c16:uniqueId val="{00000000-FC46-4647-8C6D-BAFCD9791021}"/>
            </c:ext>
          </c:extLst>
        </c:ser>
        <c:dLbls>
          <c:showLegendKey val="0"/>
          <c:showVal val="0"/>
          <c:showCatName val="0"/>
          <c:showSerName val="0"/>
          <c:showPercent val="0"/>
          <c:showBubbleSize val="0"/>
        </c:dLbls>
        <c:gapWidth val="150"/>
        <c:axId val="148259584"/>
        <c:axId val="148261120"/>
      </c:barChart>
      <c:catAx>
        <c:axId val="148259584"/>
        <c:scaling>
          <c:orientation val="minMax"/>
        </c:scaling>
        <c:delete val="0"/>
        <c:axPos val="b"/>
        <c:numFmt formatCode="General" sourceLinked="0"/>
        <c:majorTickMark val="out"/>
        <c:minorTickMark val="none"/>
        <c:tickLblPos val="nextTo"/>
        <c:crossAx val="148261120"/>
        <c:crosses val="autoZero"/>
        <c:auto val="1"/>
        <c:lblAlgn val="ctr"/>
        <c:lblOffset val="100"/>
        <c:noMultiLvlLbl val="0"/>
      </c:catAx>
      <c:valAx>
        <c:axId val="148261120"/>
        <c:scaling>
          <c:orientation val="minMax"/>
        </c:scaling>
        <c:delete val="0"/>
        <c:axPos val="l"/>
        <c:majorGridlines/>
        <c:numFmt formatCode="General" sourceLinked="1"/>
        <c:majorTickMark val="out"/>
        <c:minorTickMark val="none"/>
        <c:tickLblPos val="nextTo"/>
        <c:crossAx val="148259584"/>
        <c:crosses val="autoZero"/>
        <c:crossBetween val="between"/>
      </c:valAx>
    </c:plotArea>
    <c:legend>
      <c:legendPos val="r"/>
      <c:overlay val="0"/>
    </c:legend>
    <c:plotVisOnly val="1"/>
    <c:dispBlanksAs val="gap"/>
    <c:showDLblsOverMax val="0"/>
  </c:chart>
  <c:txPr>
    <a:bodyPr/>
    <a:lstStyle/>
    <a:p>
      <a:pPr>
        <a:defRPr sz="1800"/>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pPr/>
              <a:t>6/24/2017</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6/24/2017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t>Amila: How</a:t>
            </a:r>
            <a:r>
              <a:rPr lang="en-US" baseline="0" dirty="0"/>
              <a:t> many of you have forgotten important dates in your loved ones life? Well we’re here to tell you that you’re not alone. </a:t>
            </a:r>
          </a:p>
          <a:p>
            <a:pPr defTabSz="903976">
              <a:defRPr/>
            </a:pPr>
            <a:r>
              <a:rPr lang="en-US" baseline="0" dirty="0"/>
              <a:t>Julia: Did you know that 62% of men forget their anniversaries? And if they do remember, there is little to no time in the day to run to the store and pick up flowers or a card. </a:t>
            </a:r>
            <a:endParaRPr lang="en-US" dirty="0"/>
          </a:p>
          <a:p>
            <a:r>
              <a:rPr lang="en-US" baseline="0" dirty="0"/>
              <a:t>Amila: The average person works 8.8 hours a day and comes home to more responsibilities. On top on that, they have to sleep at least 8 hours a day. The brain is more apt to focus on the present instead of past dates, so who could blame them for being forgetful?</a:t>
            </a:r>
          </a:p>
          <a:p>
            <a:r>
              <a:rPr lang="en-US" baseline="0" dirty="0"/>
              <a:t>Julia: Sent with love will make sure that you never forget an important date again.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351905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 Our businesses</a:t>
            </a:r>
            <a:r>
              <a:rPr lang="en-US" baseline="0" dirty="0"/>
              <a:t> competition are edible arrangements and house of flora</a:t>
            </a:r>
          </a:p>
          <a:p>
            <a:r>
              <a:rPr lang="en-US" baseline="0" dirty="0" err="1"/>
              <a:t>Amila</a:t>
            </a:r>
            <a:r>
              <a:rPr lang="en-US" baseline="0" dirty="0"/>
              <a:t>: Our competitive advantages are affordability, our hours of business, and our selection of products</a:t>
            </a:r>
          </a:p>
          <a:p>
            <a:r>
              <a:rPr lang="en-US" baseline="0" dirty="0"/>
              <a:t>Julia: compared to our competition our businesses prices are very adorable. We offer quality products for a significantly lower price.</a:t>
            </a:r>
          </a:p>
          <a:p>
            <a:r>
              <a:rPr lang="en-US" baseline="0" dirty="0" err="1"/>
              <a:t>Amila</a:t>
            </a:r>
            <a:r>
              <a:rPr lang="en-US" baseline="0" dirty="0"/>
              <a:t>: our hours of operation are open later than our competition to cater to the needs of our working customers.</a:t>
            </a:r>
          </a:p>
          <a:p>
            <a:r>
              <a:rPr lang="en-US" baseline="0" dirty="0"/>
              <a:t>Julia: Lastly, we offer a variety of products for our customers to choose from where our competition only has a variety of one product available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78522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Amila</a:t>
            </a:r>
            <a:r>
              <a:rPr lang="en-US" dirty="0"/>
              <a:t>:</a:t>
            </a:r>
            <a:r>
              <a:rPr lang="en-US" baseline="0" dirty="0"/>
              <a:t> Both myself and Julia are enrolled in AP calculus. We have the necessary math experience to be able to handle the financial aspects  of business</a:t>
            </a:r>
          </a:p>
          <a:p>
            <a:r>
              <a:rPr lang="en-US" baseline="0" dirty="0"/>
              <a:t>Julia: I plan to receive a degree in business which will be an essential step to make our company operational in the year 2022</a:t>
            </a:r>
          </a:p>
          <a:p>
            <a:r>
              <a:rPr lang="en-US" baseline="0" dirty="0" err="1"/>
              <a:t>Amila</a:t>
            </a:r>
            <a:r>
              <a:rPr lang="en-US" baseline="0" dirty="0"/>
              <a:t>: I will major in computer sciences which will be an essential skill to run the business website because this is where all our products will be purchased</a:t>
            </a:r>
          </a:p>
          <a:p>
            <a:r>
              <a:rPr lang="en-US" baseline="0" dirty="0"/>
              <a:t>Julia: I have my license which will allow me to drive our products to our destination. I also have a job where I work at a restaurant. This gives me essential social skills needed to work with customers.</a:t>
            </a:r>
          </a:p>
          <a:p>
            <a:r>
              <a:rPr lang="en-US" baseline="0" dirty="0"/>
              <a:t>Amila: I also have a job working at a bakery where </a:t>
            </a:r>
            <a:r>
              <a:rPr lang="en-US" baseline="0" dirty="0" err="1"/>
              <a:t>i</a:t>
            </a:r>
            <a:r>
              <a:rPr lang="en-US" baseline="0" dirty="0"/>
              <a:t> have to speak to customers and I am also bilingual, I speak Bosnian and English. This will help our business so we can sell our products to the Bosnian community.</a:t>
            </a:r>
          </a:p>
          <a:p>
            <a:r>
              <a:rPr lang="en-US" baseline="0" dirty="0"/>
              <a:t>Julia: All these qualifications will help to successfully start our business in 2022.</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40810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span of one year, we plan to sell about 533 sent with love packages. Our sales will be the highest during February, May, November and December because Valentines day, mothers day and the holidays near the end of the year. </a:t>
            </a:r>
          </a:p>
          <a:p>
            <a:r>
              <a:rPr lang="en-US" baseline="0" dirty="0"/>
              <a:t>We can sell at least 30 gifts a months because its always someone's birthday or anniversary everyday. </a:t>
            </a:r>
          </a:p>
          <a:p>
            <a:r>
              <a:rPr lang="en-US" baseline="0" dirty="0"/>
              <a:t>Our gross revenue is $21,320 and the net profit would be $3,748.</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400245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Amila: Our total startup expenditures will cost $10,060. This will include a dba, phone, computer,</a:t>
            </a:r>
            <a:r>
              <a:rPr lang="en-US" baseline="0" dirty="0"/>
              <a:t> website, business cards and packaging materials. Our website will be the majority of these costs because we will completely run our business online and therefore we need a strong website. We will have packaging materials on hand so that when orders come in, we can package them right away. Due to the fact that we allow customizable packages, we wont keep anything in stock beforehand because we want our products to be fresh. We can order our products wholesale locally so it is still convenient for us.</a:t>
            </a:r>
          </a:p>
          <a:p>
            <a:r>
              <a:rPr lang="en-US" baseline="0" dirty="0"/>
              <a:t>Julia: Our total startup investment will cost $13,240. </a:t>
            </a:r>
            <a:endParaRPr lang="es-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240823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Amila</a:t>
            </a:r>
            <a:r>
              <a:rPr lang="en-US" dirty="0"/>
              <a:t>:</a:t>
            </a:r>
            <a:r>
              <a:rPr lang="en-US" baseline="0" dirty="0"/>
              <a:t> Our future plan is to hire and train a few employees by year one. With more business, we will not be able to complete all orders by ourselves in a timely fashion. </a:t>
            </a:r>
          </a:p>
          <a:p>
            <a:r>
              <a:rPr lang="en-US" baseline="0" dirty="0"/>
              <a:t>Julia: We will donate 5% of our net profit to the </a:t>
            </a:r>
            <a:r>
              <a:rPr lang="en-US" baseline="0" dirty="0" err="1"/>
              <a:t>LoveisRespect</a:t>
            </a:r>
            <a:r>
              <a:rPr lang="en-US" baseline="0" dirty="0"/>
              <a:t> organization which helps end teen dating violence and promotes healthy relationships.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2978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Amila: Tell us once, we’ll remember for a lifetime</a:t>
            </a:r>
          </a:p>
          <a:p>
            <a:r>
              <a:rPr lang="en-US" altLang="en-US" dirty="0"/>
              <a:t>Julia: Thank you for your consideration of Sent With Love</a:t>
            </a:r>
          </a:p>
          <a:p>
            <a:endParaRPr lang="en-US" altLang="en-US" dirty="0"/>
          </a:p>
        </p:txBody>
      </p:sp>
    </p:spTree>
    <p:extLst>
      <p:ext uri="{BB962C8B-B14F-4D97-AF65-F5344CB8AC3E}">
        <p14:creationId xmlns:p14="http://schemas.microsoft.com/office/powerpoint/2010/main" val="171536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r>
              <a:rPr lang="en-US" baseline="0" dirty="0"/>
              <a:t> Hello my name is Julia Beebe</a:t>
            </a:r>
          </a:p>
          <a:p>
            <a:r>
              <a:rPr lang="en-US" baseline="0" dirty="0" err="1"/>
              <a:t>Amila</a:t>
            </a:r>
            <a:r>
              <a:rPr lang="en-US" baseline="0" dirty="0"/>
              <a:t>: and my name is </a:t>
            </a:r>
            <a:r>
              <a:rPr lang="en-US" baseline="0" dirty="0" err="1"/>
              <a:t>Amila</a:t>
            </a:r>
            <a:r>
              <a:rPr lang="en-US" baseline="0" dirty="0"/>
              <a:t> </a:t>
            </a:r>
            <a:r>
              <a:rPr lang="en-US" baseline="0" dirty="0" err="1"/>
              <a:t>Talovic</a:t>
            </a:r>
            <a:r>
              <a:rPr lang="en-US" baseline="0" dirty="0"/>
              <a:t>, and we’re here to introduce you to our business, sent with love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5028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 With the busy and stressful schedules of many American’s today, keeping track of dates and events of immense value to our loved ones can be hard. </a:t>
            </a:r>
          </a:p>
          <a:p>
            <a:r>
              <a:rPr lang="en-US" dirty="0"/>
              <a:t>Amila: Men are the most forgetful of occasions such as anniversaries, birthdays, valentines day and so forth. This can cause great tension in a relationship and may even be the cause of a breakup.</a:t>
            </a:r>
          </a:p>
          <a:p>
            <a:endParaRPr lang="en-US" dirty="0"/>
          </a:p>
        </p:txBody>
      </p:sp>
      <p:sp>
        <p:nvSpPr>
          <p:cNvPr id="4" name="Slide Number Placeholder 3"/>
          <p:cNvSpPr>
            <a:spLocks noGrp="1"/>
          </p:cNvSpPr>
          <p:nvPr>
            <p:ph type="sldNum" sz="quarter" idx="10"/>
          </p:nvPr>
        </p:nvSpPr>
        <p:spPr/>
        <p:txBody>
          <a:bodyPr/>
          <a:lstStyle/>
          <a:p>
            <a:pPr defTabSz="903976">
              <a:defRPr/>
            </a:pPr>
            <a:fld id="{F3F5A8CD-32A9-4972-A31B-86080B7BBAE7}" type="slidenum">
              <a:rPr lang="en-US" smtClean="0">
                <a:solidFill>
                  <a:prstClr val="black"/>
                </a:solidFill>
              </a:rPr>
              <a:pPr defTabSz="903976">
                <a:defRPr/>
              </a:pPr>
              <a:t>3</a:t>
            </a:fld>
            <a:endParaRPr lang="en-US">
              <a:solidFill>
                <a:prstClr val="black"/>
              </a:solidFill>
            </a:endParaRPr>
          </a:p>
        </p:txBody>
      </p:sp>
    </p:spTree>
    <p:extLst>
      <p:ext uri="{BB962C8B-B14F-4D97-AF65-F5344CB8AC3E}">
        <p14:creationId xmlns:p14="http://schemas.microsoft.com/office/powerpoint/2010/main" val="131524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Amila: Our customers will go on our website and create an account with us. They will then enter all the important dates that they want us to remember and keep track of. For each date, they will inform us what the occasion is and then they can write a custom letter and pick what kind of gift they would like to be sent. </a:t>
            </a:r>
          </a:p>
          <a:p>
            <a:r>
              <a:rPr lang="en-US" dirty="0"/>
              <a:t>Julia: Customers have the option to a yearly subscription for their own convenience. Also, our texting service will serve to remind the customer the dates they have entered on our website a week in advance, the day before the occasion and once on the day itself. This service is recommended but optional. </a:t>
            </a:r>
          </a:p>
        </p:txBody>
      </p:sp>
      <p:sp>
        <p:nvSpPr>
          <p:cNvPr id="4" name="Slide Number Placeholder 3"/>
          <p:cNvSpPr>
            <a:spLocks noGrp="1"/>
          </p:cNvSpPr>
          <p:nvPr>
            <p:ph type="sldNum" sz="quarter" idx="10"/>
          </p:nvPr>
        </p:nvSpPr>
        <p:spPr/>
        <p:txBody>
          <a:bodyPr/>
          <a:lstStyle/>
          <a:p>
            <a:fld id="{FCF483A6-33A3-4F23-8472-D786BF35ECB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7453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Julia: Our business will be run completely online, providing convenience to our customers.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Amila: Our website will allow customers to personalize gift baskets and floral arrangements for their loved</a:t>
            </a:r>
            <a:r>
              <a:rPr lang="en-US" baseline="0" dirty="0"/>
              <a:t> ones</a:t>
            </a:r>
            <a:r>
              <a:rPr lang="en-US" dirty="0"/>
              <a:t> based on their taste. We can also offer suggestions for certain occasions if the customer doesn’t feel like customizing it themselves. The same way, they can send a custom card or we can send a standard one that is fit for the occasion. If you make an account with us, you can do all this in advance for the entire year and not have to worry about it.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Julia: Then we will deliver the gift basket the day that it is needed.</a:t>
            </a:r>
            <a:r>
              <a:rPr lang="en-US" baseline="0" dirty="0"/>
              <a:t> </a:t>
            </a:r>
            <a:r>
              <a:rPr lang="en-US" dirty="0"/>
              <a:t>We guarantee that the order will be delivered on the day of your request so our costumers do not have to worry about last minute shopping.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Julia: Our company will also offer a free text message service that will always remind you of important dates, even when you no longer use our service. You tell us a date once, and we will continue to remind you for a lifetime.  Of course, you can cancel this service or add and delete certain</a:t>
            </a:r>
            <a:r>
              <a:rPr lang="en-US" baseline="0" dirty="0"/>
              <a:t> dates.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Amila</a:t>
            </a:r>
            <a:r>
              <a:rPr lang="en-US" dirty="0"/>
              <a:t>: We will also offer a “</a:t>
            </a:r>
            <a:r>
              <a:rPr lang="en-US" dirty="0" err="1"/>
              <a:t>LoveScription</a:t>
            </a:r>
            <a:r>
              <a:rPr lang="en-US" dirty="0"/>
              <a:t>” , which</a:t>
            </a:r>
            <a:r>
              <a:rPr lang="en-US" baseline="0" dirty="0"/>
              <a:t> is</a:t>
            </a:r>
            <a:r>
              <a:rPr lang="en-US" dirty="0"/>
              <a:t> our companies form of a yearly subscription.</a:t>
            </a:r>
          </a:p>
          <a:p>
            <a:r>
              <a:rPr lang="en-US" dirty="0"/>
              <a:t>Julia: This feature will allow customers to pre-order all the greeting cards and gift baskets they need for the entire year and will also include a free dozen roses once every year</a:t>
            </a:r>
          </a:p>
          <a:p>
            <a:r>
              <a:rPr lang="en-US" dirty="0"/>
              <a:t>Amila: Customers can also join a loyalty program where they will receive a gift on their birthday and free flowers for every 10 year anniversary ( 10,20,30…)</a:t>
            </a:r>
          </a:p>
        </p:txBody>
      </p:sp>
      <p:sp>
        <p:nvSpPr>
          <p:cNvPr id="4" name="Slide Number Placeholder 3"/>
          <p:cNvSpPr>
            <a:spLocks noGrp="1"/>
          </p:cNvSpPr>
          <p:nvPr>
            <p:ph type="sldNum" sz="quarter" idx="10"/>
          </p:nvPr>
        </p:nvSpPr>
        <p:spPr/>
        <p:txBody>
          <a:bodyPr/>
          <a:lstStyle/>
          <a:p>
            <a:pPr defTabSz="903976">
              <a:defRPr/>
            </a:pPr>
            <a:fld id="{F3F5A8CD-32A9-4972-A31B-86080B7BBAE7}" type="slidenum">
              <a:rPr lang="en-US" smtClean="0">
                <a:solidFill>
                  <a:prstClr val="black"/>
                </a:solidFill>
              </a:rPr>
              <a:pPr defTabSz="903976">
                <a:defRPr/>
              </a:pPr>
              <a:t>5</a:t>
            </a:fld>
            <a:endParaRPr lang="en-US">
              <a:solidFill>
                <a:prstClr val="black"/>
              </a:solidFill>
            </a:endParaRPr>
          </a:p>
        </p:txBody>
      </p:sp>
    </p:spTree>
    <p:extLst>
      <p:ext uri="{BB962C8B-B14F-4D97-AF65-F5344CB8AC3E}">
        <p14:creationId xmlns:p14="http://schemas.microsoft.com/office/powerpoint/2010/main" val="415457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Amila</a:t>
            </a:r>
            <a:r>
              <a:rPr lang="en-US" dirty="0"/>
              <a:t>: Here at Sent with love, it is our mission to ensure that our customers</a:t>
            </a:r>
            <a:r>
              <a:rPr lang="en-US" baseline="0" dirty="0"/>
              <a:t> have all the necessary tools and assistance to make a customized gift basket that meets the needs of their loved ones on every occasion.</a:t>
            </a:r>
          </a:p>
          <a:p>
            <a:r>
              <a:rPr lang="en-US" baseline="0" dirty="0"/>
              <a:t>Julia: Our mission also ensures that will we deliver your gift basket on time as well as always remind you of important dates. Our social impact is to use 100% recycled material to create our packaging.</a:t>
            </a:r>
          </a:p>
          <a:p>
            <a:r>
              <a:rPr lang="en-US" baseline="0" dirty="0" err="1"/>
              <a:t>Amila</a:t>
            </a:r>
            <a:r>
              <a:rPr lang="en-US" baseline="0" dirty="0"/>
              <a:t>: This is our way of giving back to the community and making our </a:t>
            </a:r>
            <a:r>
              <a:rPr lang="en-US" baseline="0"/>
              <a:t>world cleaner.</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61043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a:t>Julia: Our definition of one unit</a:t>
            </a:r>
            <a:r>
              <a:rPr lang="en-US" baseline="0" dirty="0"/>
              <a:t> is </a:t>
            </a:r>
            <a:r>
              <a:rPr lang="en-US" dirty="0">
                <a:latin typeface="Times New Roman" pitchFamily="18" charset="0"/>
              </a:rPr>
              <a:t>a package containing a dozen roses, box of chocolates, and a card</a:t>
            </a:r>
            <a:r>
              <a:rPr lang="en-US" dirty="0">
                <a:solidFill>
                  <a:schemeClr val="bg2"/>
                </a:solidFill>
                <a:latin typeface="Times New Roman" pitchFamily="18" charset="0"/>
              </a:rPr>
              <a:t>. We chose this because this is what we feel a typical order would consist of.</a:t>
            </a:r>
          </a:p>
          <a:p>
            <a:pPr defTabSz="903976">
              <a:defRPr/>
            </a:pPr>
            <a:r>
              <a:rPr lang="en-US" dirty="0" err="1">
                <a:solidFill>
                  <a:schemeClr val="bg2"/>
                </a:solidFill>
                <a:latin typeface="Times New Roman" pitchFamily="18" charset="0"/>
              </a:rPr>
              <a:t>Amila</a:t>
            </a:r>
            <a:r>
              <a:rPr lang="en-US" dirty="0">
                <a:solidFill>
                  <a:schemeClr val="bg2"/>
                </a:solidFill>
                <a:latin typeface="Times New Roman" pitchFamily="18" charset="0"/>
              </a:rPr>
              <a:t>: Our company is also able to customize other gift arrangements based on what our costumer needs. The materials included in this unit will cost our company $12.68. This</a:t>
            </a:r>
            <a:r>
              <a:rPr lang="en-US" baseline="0" dirty="0">
                <a:solidFill>
                  <a:schemeClr val="bg2"/>
                </a:solidFill>
                <a:latin typeface="Times New Roman" pitchFamily="18" charset="0"/>
              </a:rPr>
              <a:t> includes our labor and the cost of gas.</a:t>
            </a:r>
            <a:endParaRPr lang="en-US" dirty="0">
              <a:solidFill>
                <a:schemeClr val="bg2"/>
              </a:solidFill>
              <a:latin typeface="Times New Roman" pitchFamily="18" charset="0"/>
            </a:endParaRPr>
          </a:p>
          <a:p>
            <a:pPr defTabSz="903976">
              <a:defRPr/>
            </a:pPr>
            <a:r>
              <a:rPr lang="en-US" dirty="0">
                <a:solidFill>
                  <a:schemeClr val="bg2"/>
                </a:solidFill>
                <a:latin typeface="Times New Roman" pitchFamily="18" charset="0"/>
              </a:rPr>
              <a:t>Julia: We will sell our units for $40.00 </a:t>
            </a:r>
          </a:p>
          <a:p>
            <a:pPr defTabSz="903976">
              <a:defRPr/>
            </a:pPr>
            <a:r>
              <a:rPr lang="en-US" dirty="0" err="1">
                <a:solidFill>
                  <a:schemeClr val="bg2"/>
                </a:solidFill>
                <a:latin typeface="Times New Roman" pitchFamily="18" charset="0"/>
              </a:rPr>
              <a:t>Amila</a:t>
            </a:r>
            <a:r>
              <a:rPr lang="en-US" dirty="0">
                <a:solidFill>
                  <a:schemeClr val="bg2"/>
                </a:solidFill>
                <a:latin typeface="Times New Roman" pitchFamily="18" charset="0"/>
              </a:rPr>
              <a:t>: We will have a contribution margin of $24.82</a:t>
            </a:r>
          </a:p>
          <a:p>
            <a:pPr defTabSz="903976">
              <a:defRPr/>
            </a:pP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Sent with love is in the Internet and mail service Industry </a:t>
            </a:r>
          </a:p>
          <a:p>
            <a:r>
              <a:rPr lang="en-US" baseline="0" dirty="0"/>
              <a:t>Americans spend $1 Trillion on this industry every year.</a:t>
            </a:r>
          </a:p>
          <a:p>
            <a:r>
              <a:rPr lang="en-US" baseline="0" dirty="0"/>
              <a:t>We target men ages 25-49, that have a full time-job, and are currently in a relationship, and might have children. These men are typically unorganized and push things off until last minute</a:t>
            </a:r>
          </a:p>
          <a:p>
            <a:r>
              <a:rPr lang="en-US" baseline="0" dirty="0"/>
              <a:t>The total population of Hartford County is 900,000 people and our target market population approximately 210,000 people.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60127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advertise our business through social media</a:t>
            </a:r>
          </a:p>
          <a:p>
            <a:r>
              <a:rPr lang="en-US" dirty="0"/>
              <a:t>Members</a:t>
            </a:r>
            <a:r>
              <a:rPr lang="en-US" baseline="0" dirty="0"/>
              <a:t> of our target market are more likely to use Facebook so this is where majority of our advertising will be done</a:t>
            </a:r>
          </a:p>
          <a:p>
            <a:r>
              <a:rPr lang="en-US" baseline="0" dirty="0"/>
              <a:t>We will also have other social media accounts such as twitter and Instagram</a:t>
            </a:r>
          </a:p>
          <a:p>
            <a:r>
              <a:rPr lang="en-US" baseline="0" dirty="0"/>
              <a:t>We will make YouTube videos of our company delivering packages so customers can see the experience that we offer</a:t>
            </a:r>
          </a:p>
          <a:p>
            <a:r>
              <a:rPr lang="en-US" baseline="0" dirty="0"/>
              <a:t>Our customers will then tell others about our business through word of mouth</a:t>
            </a:r>
          </a:p>
          <a:p>
            <a:r>
              <a:rPr lang="en-US" baseline="0" dirty="0"/>
              <a:t>Our car will also have signage which will be displayed as we drive around to help attract customers</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350452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pPr/>
              <a:t>6/24/2017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203723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24042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6742970B-D3F7-455B-B431-EE4D6888DE51}" type="datetimeFigureOut">
              <a:rPr lang="en-US" smtClean="0"/>
              <a:pPr/>
              <a:t>6/24/2017</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251778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solidFill>
                  <a:srgbClr val="4D1434">
                    <a:lumMod val="75000"/>
                    <a:lumOff val="25000"/>
                  </a:srgbClr>
                </a:solidFill>
              </a:rPr>
              <a:pPr/>
              <a:t>6/24/2017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351203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342082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solidFill>
                  <a:srgbClr val="4D1434">
                    <a:lumMod val="75000"/>
                    <a:lumOff val="25000"/>
                  </a:srgbClr>
                </a:solidFill>
              </a:rPr>
              <a:pPr/>
              <a:t>6/24/2017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321056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a:solidFill>
                <a:srgbClr val="903163"/>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162972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8" name="Footer Placeholder 7"/>
          <p:cNvSpPr>
            <a:spLocks noGrp="1"/>
          </p:cNvSpPr>
          <p:nvPr>
            <p:ph type="ftr" sz="quarter" idx="11"/>
          </p:nvPr>
        </p:nvSpPr>
        <p:spPr/>
        <p:txBody>
          <a:bodyPr/>
          <a:lstStyle/>
          <a:p>
            <a:endParaRPr lang="en-US">
              <a:solidFill>
                <a:srgbClr val="903163"/>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99723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4" name="Footer Placeholder 3"/>
          <p:cNvSpPr>
            <a:spLocks noGrp="1"/>
          </p:cNvSpPr>
          <p:nvPr>
            <p:ph type="ftr" sz="quarter" idx="11"/>
          </p:nvPr>
        </p:nvSpPr>
        <p:spPr/>
        <p:txBody>
          <a:bodyPr/>
          <a:lstStyle/>
          <a:p>
            <a:endParaRPr lang="en-US">
              <a:solidFill>
                <a:srgbClr val="903163"/>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83482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3" name="Footer Placeholder 2"/>
          <p:cNvSpPr>
            <a:spLocks noGrp="1"/>
          </p:cNvSpPr>
          <p:nvPr>
            <p:ph type="ftr" sz="quarter" idx="11"/>
          </p:nvPr>
        </p:nvSpPr>
        <p:spPr/>
        <p:txBody>
          <a:bodyPr/>
          <a:lstStyle/>
          <a:p>
            <a:endParaRPr lang="en-US">
              <a:solidFill>
                <a:srgbClr val="903163"/>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392567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solidFill>
                  <a:srgbClr val="4D1434">
                    <a:lumMod val="75000"/>
                    <a:lumOff val="25000"/>
                  </a:srgbClr>
                </a:solidFill>
              </a:rPr>
              <a:pPr/>
              <a:t>6/24/2017</a:t>
            </a:fld>
            <a:endParaRPr lang="en-US">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59471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15841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a:solidFill>
                <a:srgbClr val="903163"/>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4246414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srgbClr val="903163"/>
                </a:solidFill>
              </a:rPr>
              <a:pPr/>
              <a:t>6/24/2017</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58391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6742970B-D3F7-455B-B431-EE4D6888DE51}" type="datetimeFigureOut">
              <a:rPr lang="en-US" smtClean="0">
                <a:solidFill>
                  <a:srgbClr val="4D1434">
                    <a:lumMod val="75000"/>
                    <a:lumOff val="25000"/>
                  </a:srgbClr>
                </a:solidFill>
              </a:rPr>
              <a:pPr/>
              <a:t>6/24/2017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a:xfrm>
            <a:off x="581192" y="5951810"/>
            <a:ext cx="5922209" cy="365125"/>
          </a:xfrm>
        </p:spPr>
        <p:txBody>
          <a:bodyPr/>
          <a:lstStyle/>
          <a:p>
            <a:endParaRPr lang="en-US">
              <a:solidFill>
                <a:srgbClr val="903163"/>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16811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pPr/>
              <a:t>6/24/2017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10518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9327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61916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84886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53062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42970B-D3F7-455B-B431-EE4D6888DE51}" type="datetimeFigureOut">
              <a:rPr lang="en-US" smtClean="0"/>
              <a:pPr/>
              <a:t>6/24/2017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27441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98407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6742970B-D3F7-455B-B431-EE4D6888DE51}" type="datetimeFigureOut">
              <a:rPr lang="en-US" smtClean="0"/>
              <a:pPr/>
              <a:t>6/24/2017</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8EF05719-60C6-4F50-8ADE-5A9206F1B5F5}" type="slidenum">
              <a:rPr lang="en-US" smtClean="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9025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6742970B-D3F7-455B-B431-EE4D6888DE51}" type="datetimeFigureOut">
              <a:rPr lang="en-US" smtClean="0">
                <a:solidFill>
                  <a:srgbClr val="903163"/>
                </a:solidFill>
              </a:rPr>
              <a:pPr defTabSz="457200"/>
              <a:t>6/24/2017</a:t>
            </a:fld>
            <a:endParaRPr lang="en-US">
              <a:solidFill>
                <a:srgbClr val="903163"/>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a:solidFill>
                <a:srgbClr val="903163"/>
              </a:solidFill>
            </a:endParaRP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8EF05719-60C6-4F50-8ADE-5A9206F1B5F5}" type="slidenum">
              <a:rPr lang="en-US" smtClean="0">
                <a:solidFill>
                  <a:srgbClr val="903163"/>
                </a:solidFill>
              </a:rPr>
              <a:pPr defTabSz="457200"/>
              <a:t>‹#›</a:t>
            </a:fld>
            <a:endParaRPr lang="en-US">
              <a:solidFill>
                <a:srgbClr val="903163"/>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2130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sentwithlove2017@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9988"/>
            <a:ext cx="9829800" cy="6877987"/>
          </a:xfrm>
          <a:prstGeom prst="rect">
            <a:avLst/>
          </a:prstGeom>
        </p:spPr>
      </p:pic>
    </p:spTree>
    <p:extLst>
      <p:ext uri="{BB962C8B-B14F-4D97-AF65-F5344CB8AC3E}">
        <p14:creationId xmlns:p14="http://schemas.microsoft.com/office/powerpoint/2010/main" val="61012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Competition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2779765"/>
              </p:ext>
            </p:extLst>
          </p:nvPr>
        </p:nvGraphicFramePr>
        <p:xfrm>
          <a:off x="403340" y="1861463"/>
          <a:ext cx="8229600" cy="274701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838200">
                <a:tc>
                  <a:txBody>
                    <a:bodyPr/>
                    <a:lstStyle/>
                    <a:p>
                      <a:endParaRPr lang="en-US" dirty="0"/>
                    </a:p>
                  </a:txBody>
                  <a:tcPr/>
                </a:tc>
                <a:tc>
                  <a:txBody>
                    <a:bodyPr/>
                    <a:lstStyle/>
                    <a:p>
                      <a:pPr algn="ctr"/>
                      <a:r>
                        <a:rPr lang="en-US" sz="2400" dirty="0">
                          <a:solidFill>
                            <a:schemeClr val="bg1"/>
                          </a:solidFill>
                          <a:latin typeface="Bell MT" panose="02020503060305020303" pitchFamily="18" charset="0"/>
                        </a:rPr>
                        <a:t>Sent With Love</a:t>
                      </a:r>
                    </a:p>
                  </a:txBody>
                  <a:tcPr>
                    <a:solidFill>
                      <a:schemeClr val="accent3"/>
                    </a:solidFill>
                  </a:tcPr>
                </a:tc>
                <a:tc>
                  <a:txBody>
                    <a:bodyPr/>
                    <a:lstStyle/>
                    <a:p>
                      <a:pPr algn="ctr"/>
                      <a:r>
                        <a:rPr lang="en-US" sz="2000" b="1" baseline="0" dirty="0">
                          <a:latin typeface="Bell MT" panose="02020503060305020303" pitchFamily="18" charset="0"/>
                        </a:rPr>
                        <a:t>Edible Arrangements</a:t>
                      </a:r>
                      <a:r>
                        <a:rPr lang="en-US" sz="2000" b="1" baseline="0" dirty="0"/>
                        <a:t> </a:t>
                      </a:r>
                      <a:endParaRPr lang="en-US" sz="2000" b="1" dirty="0"/>
                    </a:p>
                  </a:txBody>
                  <a:tcPr/>
                </a:tc>
                <a:tc>
                  <a:txBody>
                    <a:bodyPr/>
                    <a:lstStyle/>
                    <a:p>
                      <a:pPr algn="ctr"/>
                      <a:r>
                        <a:rPr lang="en-US" sz="2400" b="1" dirty="0">
                          <a:latin typeface="Bell MT" panose="02020503060305020303" pitchFamily="18" charset="0"/>
                        </a:rPr>
                        <a:t>House</a:t>
                      </a:r>
                      <a:r>
                        <a:rPr lang="en-US" sz="2400" b="1" baseline="0" dirty="0">
                          <a:latin typeface="Bell MT" panose="02020503060305020303" pitchFamily="18" charset="0"/>
                        </a:rPr>
                        <a:t> of Flora </a:t>
                      </a:r>
                      <a:endParaRPr lang="en-US" sz="2400" b="1" dirty="0">
                        <a:latin typeface="Bell MT" panose="02020503060305020303" pitchFamily="18" charset="0"/>
                      </a:endParaRPr>
                    </a:p>
                  </a:txBody>
                  <a:tcPr/>
                </a:tc>
                <a:extLst>
                  <a:ext uri="{0D108BD9-81ED-4DB2-BD59-A6C34878D82A}">
                    <a16:rowId xmlns="" xmlns:a16="http://schemas.microsoft.com/office/drawing/2014/main" val="10000"/>
                  </a:ext>
                </a:extLst>
              </a:tr>
              <a:tr h="628650">
                <a:tc>
                  <a:txBody>
                    <a:bodyPr/>
                    <a:lstStyle/>
                    <a:p>
                      <a:r>
                        <a:rPr lang="en-US" dirty="0"/>
                        <a:t>Affordability</a:t>
                      </a:r>
                    </a:p>
                  </a:txBody>
                  <a:tcPr/>
                </a:tc>
                <a:tc>
                  <a:txBody>
                    <a:bodyPr/>
                    <a:lstStyle/>
                    <a:p>
                      <a:pPr algn="ctr"/>
                      <a:r>
                        <a:rPr lang="en-US" dirty="0">
                          <a:solidFill>
                            <a:schemeClr val="bg1"/>
                          </a:solidFill>
                        </a:rPr>
                        <a:t>Reasonable </a:t>
                      </a:r>
                    </a:p>
                  </a:txBody>
                  <a:tcPr>
                    <a:solidFill>
                      <a:schemeClr val="accent3"/>
                    </a:solidFill>
                  </a:tcPr>
                </a:tc>
                <a:tc>
                  <a:txBody>
                    <a:bodyPr/>
                    <a:lstStyle/>
                    <a:p>
                      <a:pPr algn="ctr"/>
                      <a:r>
                        <a:rPr lang="en-US" dirty="0"/>
                        <a:t>Expensive </a:t>
                      </a:r>
                    </a:p>
                  </a:txBody>
                  <a:tcPr/>
                </a:tc>
                <a:tc>
                  <a:txBody>
                    <a:bodyPr/>
                    <a:lstStyle/>
                    <a:p>
                      <a:pPr algn="ctr"/>
                      <a:r>
                        <a:rPr lang="en-US" dirty="0"/>
                        <a:t>Expensive </a:t>
                      </a:r>
                    </a:p>
                  </a:txBody>
                  <a:tcPr/>
                </a:tc>
                <a:extLst>
                  <a:ext uri="{0D108BD9-81ED-4DB2-BD59-A6C34878D82A}">
                    <a16:rowId xmlns="" xmlns:a16="http://schemas.microsoft.com/office/drawing/2014/main" val="10001"/>
                  </a:ext>
                </a:extLst>
              </a:tr>
              <a:tr h="609600">
                <a:tc>
                  <a:txBody>
                    <a:bodyPr/>
                    <a:lstStyle/>
                    <a:p>
                      <a:r>
                        <a:rPr lang="en-US" dirty="0"/>
                        <a:t>Hours </a:t>
                      </a:r>
                      <a:r>
                        <a:rPr lang="en-US" baseline="0" dirty="0"/>
                        <a:t> </a:t>
                      </a:r>
                      <a:endParaRPr lang="en-US" dirty="0"/>
                    </a:p>
                  </a:txBody>
                  <a:tcPr/>
                </a:tc>
                <a:tc>
                  <a:txBody>
                    <a:bodyPr/>
                    <a:lstStyle/>
                    <a:p>
                      <a:pPr algn="ctr"/>
                      <a:r>
                        <a:rPr lang="en-US" dirty="0">
                          <a:solidFill>
                            <a:schemeClr val="bg1"/>
                          </a:solidFill>
                        </a:rPr>
                        <a:t>8</a:t>
                      </a:r>
                      <a:r>
                        <a:rPr lang="en-US" baseline="0" dirty="0">
                          <a:solidFill>
                            <a:schemeClr val="bg1"/>
                          </a:solidFill>
                        </a:rPr>
                        <a:t> am – 8 pm</a:t>
                      </a:r>
                    </a:p>
                    <a:p>
                      <a:pPr algn="ctr"/>
                      <a:r>
                        <a:rPr lang="en-US" baseline="0" dirty="0">
                          <a:solidFill>
                            <a:schemeClr val="bg1"/>
                          </a:solidFill>
                        </a:rPr>
                        <a:t>Monday-Friday </a:t>
                      </a:r>
                      <a:endParaRPr lang="en-US" dirty="0">
                        <a:solidFill>
                          <a:schemeClr val="bg1"/>
                        </a:solidFill>
                      </a:endParaRPr>
                    </a:p>
                  </a:txBody>
                  <a:tcPr>
                    <a:solidFill>
                      <a:schemeClr val="accent3"/>
                    </a:solidFill>
                  </a:tcPr>
                </a:tc>
                <a:tc>
                  <a:txBody>
                    <a:bodyPr/>
                    <a:lstStyle/>
                    <a:p>
                      <a:pPr algn="ctr"/>
                      <a:r>
                        <a:rPr lang="en-US" dirty="0"/>
                        <a:t>8</a:t>
                      </a:r>
                      <a:r>
                        <a:rPr lang="en-US" baseline="0" dirty="0"/>
                        <a:t> am – 7 pm</a:t>
                      </a:r>
                    </a:p>
                    <a:p>
                      <a:pPr algn="ctr"/>
                      <a:r>
                        <a:rPr lang="en-US" baseline="0" dirty="0"/>
                        <a:t>Monday-Friday</a:t>
                      </a:r>
                      <a:endParaRPr lang="en-US" dirty="0"/>
                    </a:p>
                  </a:txBody>
                  <a:tcPr/>
                </a:tc>
                <a:tc>
                  <a:txBody>
                    <a:bodyPr/>
                    <a:lstStyle/>
                    <a:p>
                      <a:pPr algn="ctr"/>
                      <a:r>
                        <a:rPr lang="en-US" dirty="0"/>
                        <a:t>8</a:t>
                      </a:r>
                      <a:r>
                        <a:rPr lang="en-US" baseline="0" dirty="0"/>
                        <a:t> am - 5:30 pm </a:t>
                      </a:r>
                    </a:p>
                    <a:p>
                      <a:pPr algn="ctr"/>
                      <a:r>
                        <a:rPr lang="en-US" baseline="0" dirty="0"/>
                        <a:t>Monday-Friday</a:t>
                      </a:r>
                      <a:endParaRPr lang="en-US" dirty="0"/>
                    </a:p>
                  </a:txBody>
                  <a:tcPr/>
                </a:tc>
                <a:extLst>
                  <a:ext uri="{0D108BD9-81ED-4DB2-BD59-A6C34878D82A}">
                    <a16:rowId xmlns="" xmlns:a16="http://schemas.microsoft.com/office/drawing/2014/main" val="10002"/>
                  </a:ext>
                </a:extLst>
              </a:tr>
              <a:tr h="609600">
                <a:tc>
                  <a:txBody>
                    <a:bodyPr/>
                    <a:lstStyle/>
                    <a:p>
                      <a:r>
                        <a:rPr lang="en-US" dirty="0"/>
                        <a:t>Selection</a:t>
                      </a:r>
                    </a:p>
                  </a:txBody>
                  <a:tcPr/>
                </a:tc>
                <a:tc>
                  <a:txBody>
                    <a:bodyPr/>
                    <a:lstStyle/>
                    <a:p>
                      <a:pPr algn="ctr"/>
                      <a:r>
                        <a:rPr lang="en-US" dirty="0">
                          <a:solidFill>
                            <a:schemeClr val="bg1"/>
                          </a:solidFill>
                        </a:rPr>
                        <a:t>Customizable combinations</a:t>
                      </a:r>
                      <a:r>
                        <a:rPr lang="en-US" baseline="0" dirty="0">
                          <a:solidFill>
                            <a:schemeClr val="bg1"/>
                          </a:solidFill>
                        </a:rPr>
                        <a:t> </a:t>
                      </a:r>
                      <a:endParaRPr lang="en-US" dirty="0">
                        <a:solidFill>
                          <a:schemeClr val="bg1"/>
                        </a:solidFill>
                      </a:endParaRPr>
                    </a:p>
                  </a:txBody>
                  <a:tcPr>
                    <a:solidFill>
                      <a:schemeClr val="accent3"/>
                    </a:solidFill>
                  </a:tcPr>
                </a:tc>
                <a:tc>
                  <a:txBody>
                    <a:bodyPr/>
                    <a:lstStyle/>
                    <a:p>
                      <a:pPr algn="ctr"/>
                      <a:r>
                        <a:rPr lang="en-US" dirty="0"/>
                        <a:t>Fruit Arrangements</a:t>
                      </a:r>
                      <a:r>
                        <a:rPr lang="en-US" baseline="0" dirty="0"/>
                        <a:t> </a:t>
                      </a:r>
                      <a:endParaRPr lang="en-US" dirty="0"/>
                    </a:p>
                  </a:txBody>
                  <a:tcPr/>
                </a:tc>
                <a:tc>
                  <a:txBody>
                    <a:bodyPr/>
                    <a:lstStyle/>
                    <a:p>
                      <a:pPr algn="ctr"/>
                      <a:r>
                        <a:rPr lang="en-US" dirty="0"/>
                        <a:t>Flowers </a:t>
                      </a:r>
                    </a:p>
                  </a:txBody>
                  <a:tcPr/>
                </a:tc>
                <a:extLst>
                  <a:ext uri="{0D108BD9-81ED-4DB2-BD59-A6C34878D82A}">
                    <a16:rowId xmlns="" xmlns:a16="http://schemas.microsoft.com/office/drawing/2014/main" val="10003"/>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88318174"/>
              </p:ext>
            </p:extLst>
          </p:nvPr>
        </p:nvGraphicFramePr>
        <p:xfrm>
          <a:off x="403340" y="4608473"/>
          <a:ext cx="8229600" cy="1158240"/>
        </p:xfrm>
        <a:graphic>
          <a:graphicData uri="http://schemas.openxmlformats.org/drawingml/2006/table">
            <a:tbl>
              <a:tblPr firstRow="1" bandRow="1">
                <a:tableStyleId>{5C22544A-7EE6-4342-B048-85BDC9FD1C3A}</a:tableStyleId>
              </a:tblPr>
              <a:tblGrid>
                <a:gridCol w="8229600">
                  <a:extLst>
                    <a:ext uri="{9D8B030D-6E8A-4147-A177-3AD203B41FA5}">
                      <a16:colId xmlns="" xmlns:a16="http://schemas.microsoft.com/office/drawing/2014/main" val="20000"/>
                    </a:ext>
                  </a:extLst>
                </a:gridCol>
              </a:tblGrid>
              <a:tr h="0">
                <a:tc>
                  <a:txBody>
                    <a:bodyPr/>
                    <a:lstStyle/>
                    <a:p>
                      <a:pPr algn="ctr"/>
                      <a:r>
                        <a:rPr lang="en-US" sz="1600" dirty="0">
                          <a:solidFill>
                            <a:schemeClr val="bg1"/>
                          </a:solidFill>
                        </a:rPr>
                        <a:t>Your Competitive</a:t>
                      </a:r>
                      <a:r>
                        <a:rPr lang="en-US" sz="1600" baseline="0" dirty="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370840">
                <a:tc>
                  <a:txBody>
                    <a:bodyPr/>
                    <a:lstStyle/>
                    <a:p>
                      <a:r>
                        <a:rPr lang="en-US" sz="1600" dirty="0"/>
                        <a:t>1. Our gift arrangements are affordable for </a:t>
                      </a:r>
                      <a:r>
                        <a:rPr lang="en-US" sz="1600" dirty="0" smtClean="0"/>
                        <a:t>customers</a:t>
                      </a:r>
                      <a:endParaRPr lang="en-US" sz="1600" dirty="0"/>
                    </a:p>
                    <a:p>
                      <a:r>
                        <a:rPr lang="en-US" sz="1600" dirty="0"/>
                        <a:t>2. We are open later than</a:t>
                      </a:r>
                      <a:r>
                        <a:rPr lang="en-US" sz="1600" baseline="0" dirty="0"/>
                        <a:t> other </a:t>
                      </a:r>
                      <a:r>
                        <a:rPr lang="en-US" sz="1600" baseline="0" dirty="0" smtClean="0"/>
                        <a:t>businesses</a:t>
                      </a:r>
                      <a:endParaRPr lang="en-US" sz="1600" dirty="0"/>
                    </a:p>
                    <a:p>
                      <a:r>
                        <a:rPr lang="en-US" sz="1600" dirty="0"/>
                        <a:t>3. We</a:t>
                      </a:r>
                      <a:r>
                        <a:rPr lang="en-US" sz="1600" baseline="0" dirty="0"/>
                        <a:t> offer a variety of items to choose </a:t>
                      </a:r>
                      <a:r>
                        <a:rPr lang="en-US" sz="1600" baseline="0" dirty="0" smtClean="0"/>
                        <a:t>from</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pic>
        <p:nvPicPr>
          <p:cNvPr id="7" name="Picture 6"/>
          <p:cNvPicPr>
            <a:picLocks noChangeAspect="1"/>
          </p:cNvPicPr>
          <p:nvPr/>
        </p:nvPicPr>
        <p:blipFill>
          <a:blip r:embed="rId4"/>
          <a:stretch>
            <a:fillRect/>
          </a:stretch>
        </p:blipFill>
        <p:spPr>
          <a:xfrm>
            <a:off x="7010400" y="5779390"/>
            <a:ext cx="2133600" cy="10786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Qualifications</a:t>
            </a:r>
          </a:p>
        </p:txBody>
      </p:sp>
      <p:sp>
        <p:nvSpPr>
          <p:cNvPr id="3" name="Content Placeholder 2"/>
          <p:cNvSpPr>
            <a:spLocks noGrp="1"/>
          </p:cNvSpPr>
          <p:nvPr>
            <p:ph idx="1"/>
          </p:nvPr>
        </p:nvSpPr>
        <p:spPr>
          <a:xfrm>
            <a:off x="577780" y="2514600"/>
            <a:ext cx="7989752" cy="3657600"/>
          </a:xfrm>
        </p:spPr>
        <p:txBody>
          <a:bodyPr>
            <a:normAutofit/>
          </a:bodyPr>
          <a:lstStyle/>
          <a:p>
            <a:r>
              <a:rPr lang="en-US" sz="2400" dirty="0">
                <a:solidFill>
                  <a:schemeClr val="tx1"/>
                </a:solidFill>
              </a:rPr>
              <a:t>Both currently enrolled in AP Calculus</a:t>
            </a:r>
          </a:p>
          <a:p>
            <a:r>
              <a:rPr lang="en-US" sz="2400" dirty="0">
                <a:solidFill>
                  <a:schemeClr val="tx1"/>
                </a:solidFill>
              </a:rPr>
              <a:t>Will major in computer sciences and business</a:t>
            </a:r>
          </a:p>
          <a:p>
            <a:r>
              <a:rPr lang="en-US" sz="2400" dirty="0">
                <a:solidFill>
                  <a:schemeClr val="tx1"/>
                </a:solidFill>
              </a:rPr>
              <a:t>Have necessary social skills</a:t>
            </a:r>
          </a:p>
          <a:p>
            <a:r>
              <a:rPr lang="en-US" sz="2400" dirty="0">
                <a:solidFill>
                  <a:schemeClr val="tx1"/>
                </a:solidFill>
              </a:rPr>
              <a:t>Have drivers license </a:t>
            </a:r>
          </a:p>
          <a:p>
            <a:r>
              <a:rPr lang="en-US" sz="2400" dirty="0">
                <a:solidFill>
                  <a:schemeClr val="tx1"/>
                </a:solidFill>
              </a:rPr>
              <a:t>Bilingual </a:t>
            </a:r>
          </a:p>
          <a:p>
            <a:pPr marL="0" indent="0">
              <a:buNone/>
            </a:pPr>
            <a:endParaRPr lang="en-US" sz="2800" dirty="0"/>
          </a:p>
          <a:p>
            <a:endParaRPr lang="en-US" sz="2000" dirty="0"/>
          </a:p>
          <a:p>
            <a:endParaRPr lang="en-US" sz="2000" dirty="0"/>
          </a:p>
          <a:p>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stretch>
            <a:fillRect/>
          </a:stretch>
        </p:blipFill>
        <p:spPr>
          <a:xfrm>
            <a:off x="6900085" y="5745684"/>
            <a:ext cx="2200275" cy="11123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10" y="578915"/>
            <a:ext cx="7989752" cy="1083329"/>
          </a:xfrm>
        </p:spPr>
        <p:txBody>
          <a:bodyPr>
            <a:normAutofit/>
          </a:bodyPr>
          <a:lstStyle/>
          <a:p>
            <a:pPr algn="ctr"/>
            <a:r>
              <a:rPr lang="en-US" sz="4400" dirty="0">
                <a:latin typeface="Bell MT" panose="02020503060305020303" pitchFamily="18" charset="0"/>
              </a:rPr>
              <a:t>Sales Projections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998812"/>
              </p:ext>
            </p:extLst>
          </p:nvPr>
        </p:nvGraphicFramePr>
        <p:xfrm>
          <a:off x="567940" y="2451387"/>
          <a:ext cx="8576060" cy="36104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6800" y="1832077"/>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Total Units</a:t>
            </a:r>
          </a:p>
          <a:p>
            <a:pPr lvl="0" algn="ctr">
              <a:defRPr/>
            </a:pPr>
            <a:r>
              <a:rPr lang="en-US" sz="2000" b="1" dirty="0">
                <a:cs typeface="Arial" pitchFamily="34" charset="0"/>
              </a:rPr>
              <a:t>593</a:t>
            </a:r>
            <a:endParaRPr lang="en-US" sz="2000" b="1" dirty="0">
              <a:solidFill>
                <a:prstClr val="black"/>
              </a:solidFill>
            </a:endParaRPr>
          </a:p>
        </p:txBody>
      </p:sp>
      <p:sp>
        <p:nvSpPr>
          <p:cNvPr id="8" name="TextBox 7"/>
          <p:cNvSpPr txBox="1"/>
          <p:nvPr/>
        </p:nvSpPr>
        <p:spPr>
          <a:xfrm>
            <a:off x="3692140" y="186051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Gross Revenue</a:t>
            </a:r>
          </a:p>
          <a:p>
            <a:pPr lvl="0" algn="ctr">
              <a:defRPr/>
            </a:pPr>
            <a:r>
              <a:rPr lang="en-US" sz="2000" b="1" dirty="0">
                <a:cs typeface="Arial" pitchFamily="34" charset="0"/>
              </a:rPr>
              <a:t>$29,650</a:t>
            </a:r>
            <a:endParaRPr lang="en-US" sz="2000" b="1" dirty="0">
              <a:solidFill>
                <a:prstClr val="black"/>
              </a:solidFill>
            </a:endParaRPr>
          </a:p>
        </p:txBody>
      </p:sp>
      <p:sp>
        <p:nvSpPr>
          <p:cNvPr id="9" name="TextBox 8"/>
          <p:cNvSpPr txBox="1"/>
          <p:nvPr/>
        </p:nvSpPr>
        <p:spPr>
          <a:xfrm>
            <a:off x="5985681" y="1863787"/>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a:ea typeface="ＭＳ Ｐゴシック" pitchFamily="-112" charset="-128"/>
                <a:cs typeface="Arial" pitchFamily="34" charset="0"/>
              </a:rPr>
              <a:t>Net Profit</a:t>
            </a:r>
          </a:p>
          <a:p>
            <a:pPr lvl="0" algn="ctr">
              <a:defRPr/>
            </a:pPr>
            <a:r>
              <a:rPr lang="en-US" sz="2000" b="1" dirty="0">
                <a:cs typeface="Arial" pitchFamily="34" charset="0"/>
              </a:rPr>
              <a:t>$5,362</a:t>
            </a:r>
            <a:endParaRPr lang="en-US" sz="2000" b="1" dirty="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6200" y="5895726"/>
            <a:ext cx="1828800" cy="962274"/>
          </a:xfrm>
          <a:prstGeom prst="rect">
            <a:avLst/>
          </a:prstGeom>
        </p:spPr>
      </p:pic>
      <p:pic>
        <p:nvPicPr>
          <p:cNvPr id="10" name="Picture 9"/>
          <p:cNvPicPr>
            <a:picLocks noChangeAspect="1"/>
          </p:cNvPicPr>
          <p:nvPr/>
        </p:nvPicPr>
        <p:blipFill>
          <a:blip r:embed="rId5"/>
          <a:stretch>
            <a:fillRect/>
          </a:stretch>
        </p:blipFill>
        <p:spPr>
          <a:xfrm>
            <a:off x="7467600" y="5810250"/>
            <a:ext cx="1676400" cy="1047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243544"/>
            <a:ext cx="7989752" cy="1083329"/>
          </a:xfrm>
        </p:spPr>
        <p:txBody>
          <a:bodyPr>
            <a:normAutofit/>
          </a:bodyPr>
          <a:lstStyle/>
          <a:p>
            <a:pPr algn="ctr"/>
            <a:r>
              <a:rPr lang="en-US" sz="4400" dirty="0">
                <a:latin typeface="Bell MT" panose="02020503060305020303" pitchFamily="18" charset="0"/>
              </a:rPr>
              <a:t>Startup Funds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2260673"/>
              </p:ext>
            </p:extLst>
          </p:nvPr>
        </p:nvGraphicFramePr>
        <p:xfrm>
          <a:off x="581193" y="1455409"/>
          <a:ext cx="8072950" cy="3250921"/>
        </p:xfrm>
        <a:graphic>
          <a:graphicData uri="http://schemas.openxmlformats.org/drawingml/2006/table">
            <a:tbl>
              <a:tblPr/>
              <a:tblGrid>
                <a:gridCol w="2540817">
                  <a:extLst>
                    <a:ext uri="{9D8B030D-6E8A-4147-A177-3AD203B41FA5}">
                      <a16:colId xmlns="" xmlns:a16="http://schemas.microsoft.com/office/drawing/2014/main" val="20000"/>
                    </a:ext>
                  </a:extLst>
                </a:gridCol>
                <a:gridCol w="3897901">
                  <a:extLst>
                    <a:ext uri="{9D8B030D-6E8A-4147-A177-3AD203B41FA5}">
                      <a16:colId xmlns="" xmlns:a16="http://schemas.microsoft.com/office/drawing/2014/main" val="20001"/>
                    </a:ext>
                  </a:extLst>
                </a:gridCol>
                <a:gridCol w="1634232">
                  <a:extLst>
                    <a:ext uri="{9D8B030D-6E8A-4147-A177-3AD203B41FA5}">
                      <a16:colId xmlns="" xmlns:a16="http://schemas.microsoft.com/office/drawing/2014/main" val="20002"/>
                    </a:ext>
                  </a:extLst>
                </a:gridCol>
              </a:tblGrid>
              <a:tr h="247790">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247790">
                <a:tc>
                  <a:txBody>
                    <a:bodyPr/>
                    <a:lstStyle/>
                    <a:p>
                      <a:pPr marL="0" marR="0">
                        <a:spcBef>
                          <a:spcPts val="0"/>
                        </a:spcBef>
                        <a:spcAft>
                          <a:spcPts val="0"/>
                        </a:spcAft>
                      </a:pPr>
                      <a:r>
                        <a:rPr lang="en-US" sz="1600" dirty="0">
                          <a:latin typeface="+mn-lt"/>
                          <a:ea typeface="Times New Roman"/>
                          <a:cs typeface="Times New Roman"/>
                        </a:rPr>
                        <a:t>LLP</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latin typeface="+mn-lt"/>
                          <a:ea typeface="Times New Roman"/>
                          <a:cs typeface="Times New Roman"/>
                        </a:rPr>
                        <a:t>To</a:t>
                      </a:r>
                      <a:r>
                        <a:rPr lang="en-US" sz="1600" baseline="0" dirty="0">
                          <a:latin typeface="+mn-lt"/>
                          <a:ea typeface="Times New Roman"/>
                          <a:cs typeface="Times New Roman"/>
                        </a:rPr>
                        <a:t> start our business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$300.00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Phone,</a:t>
                      </a:r>
                      <a:r>
                        <a:rPr lang="en-US" sz="1600" baseline="0" dirty="0">
                          <a:latin typeface="+mn-lt"/>
                          <a:ea typeface="Times New Roman"/>
                          <a:cs typeface="Times New Roman"/>
                        </a:rPr>
                        <a:t> Computer</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Communication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Already</a:t>
                      </a:r>
                      <a:r>
                        <a:rPr lang="en-US" sz="1600" baseline="0" dirty="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Customer</a:t>
                      </a:r>
                      <a:r>
                        <a:rPr lang="en-US" sz="1600" baseline="0" dirty="0">
                          <a:latin typeface="+mn-lt"/>
                          <a:ea typeface="Times New Roman"/>
                          <a:cs typeface="Times New Roman"/>
                        </a:rPr>
                        <a:t> convenience + marketing</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$10,000.00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Business</a:t>
                      </a:r>
                      <a:r>
                        <a:rPr lang="en-US" sz="1600" baseline="0" dirty="0">
                          <a:latin typeface="+mn-lt"/>
                          <a:ea typeface="Times New Roman"/>
                          <a:cs typeface="Times New Roman"/>
                        </a:rPr>
                        <a:t> Cards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Advertising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77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Delivery</a:t>
                      </a:r>
                      <a:r>
                        <a:rPr lang="en-US" sz="1600" baseline="0" dirty="0">
                          <a:latin typeface="+mn-lt"/>
                          <a:ea typeface="Times New Roman"/>
                          <a:cs typeface="Times New Roman"/>
                        </a:rPr>
                        <a:t> Materials</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Organizational</a:t>
                      </a:r>
                      <a:r>
                        <a:rPr lang="en-US" sz="1600" baseline="0" dirty="0">
                          <a:latin typeface="+mn-lt"/>
                          <a:ea typeface="Times New Roman"/>
                          <a:cs typeface="Times New Roman"/>
                        </a:rPr>
                        <a:t> purposes </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4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Car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To</a:t>
                      </a:r>
                      <a:r>
                        <a:rPr lang="en-US" sz="1600" baseline="0" dirty="0">
                          <a:latin typeface="+mn-lt"/>
                          <a:ea typeface="Times New Roman"/>
                          <a:cs typeface="Times New Roman"/>
                        </a:rPr>
                        <a:t> deliver our packages as needed </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Already</a:t>
                      </a:r>
                      <a:r>
                        <a:rPr lang="en-US" sz="1600" baseline="0" dirty="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4779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a:latin typeface="+mn-lt"/>
                          <a:ea typeface="Times New Roman"/>
                          <a:cs typeface="Times New Roman"/>
                        </a:rPr>
                        <a:t>$10,355.00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7"/>
                  </a:ext>
                </a:extLst>
              </a:tr>
              <a:tr h="24779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779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$5,177.50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9"/>
                  </a:ext>
                </a:extLst>
              </a:tr>
              <a:tr h="24779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$3,585.00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0"/>
                  </a:ext>
                </a:extLst>
              </a:tr>
              <a:tr h="24779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4779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a:latin typeface="+mn-lt"/>
                          <a:ea typeface="Times New Roman"/>
                          <a:cs typeface="Times New Roman"/>
                        </a:rPr>
                        <a:t>$19,117.50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2"/>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0" y="6019800"/>
            <a:ext cx="1592998" cy="838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28590893"/>
              </p:ext>
            </p:extLst>
          </p:nvPr>
        </p:nvGraphicFramePr>
        <p:xfrm>
          <a:off x="2064399" y="5004047"/>
          <a:ext cx="6589744" cy="826239"/>
        </p:xfrm>
        <a:graphic>
          <a:graphicData uri="http://schemas.openxmlformats.org/drawingml/2006/table">
            <a:tbl>
              <a:tblPr/>
              <a:tblGrid>
                <a:gridCol w="2517430">
                  <a:extLst>
                    <a:ext uri="{9D8B030D-6E8A-4147-A177-3AD203B41FA5}">
                      <a16:colId xmlns="" xmlns:a16="http://schemas.microsoft.com/office/drawing/2014/main" val="20000"/>
                    </a:ext>
                  </a:extLst>
                </a:gridCol>
                <a:gridCol w="189072">
                  <a:extLst>
                    <a:ext uri="{9D8B030D-6E8A-4147-A177-3AD203B41FA5}">
                      <a16:colId xmlns="" xmlns:a16="http://schemas.microsoft.com/office/drawing/2014/main" val="20001"/>
                    </a:ext>
                  </a:extLst>
                </a:gridCol>
                <a:gridCol w="1294414">
                  <a:extLst>
                    <a:ext uri="{9D8B030D-6E8A-4147-A177-3AD203B41FA5}">
                      <a16:colId xmlns="" xmlns:a16="http://schemas.microsoft.com/office/drawing/2014/main" val="20002"/>
                    </a:ext>
                  </a:extLst>
                </a:gridCol>
                <a:gridCol w="588369">
                  <a:extLst>
                    <a:ext uri="{9D8B030D-6E8A-4147-A177-3AD203B41FA5}">
                      <a16:colId xmlns="" xmlns:a16="http://schemas.microsoft.com/office/drawing/2014/main" val="20003"/>
                    </a:ext>
                  </a:extLst>
                </a:gridCol>
                <a:gridCol w="2000459">
                  <a:extLst>
                    <a:ext uri="{9D8B030D-6E8A-4147-A177-3AD203B41FA5}">
                      <a16:colId xmlns="" xmlns:a16="http://schemas.microsoft.com/office/drawing/2014/main" val="20004"/>
                    </a:ext>
                  </a:extLst>
                </a:gridCol>
              </a:tblGrid>
              <a:tr h="275413">
                <a:tc gridSpan="5">
                  <a:txBody>
                    <a:bodyPr/>
                    <a:lstStyle/>
                    <a:p>
                      <a:pPr marL="0" marR="0" algn="ctr">
                        <a:spcBef>
                          <a:spcPts val="0"/>
                        </a:spcBef>
                        <a:spcAft>
                          <a:spcPts val="0"/>
                        </a:spcAft>
                      </a:pPr>
                      <a:r>
                        <a:rPr lang="en-US" sz="1600" b="1" dirty="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275413">
                <a:tc>
                  <a:txBody>
                    <a:bodyPr/>
                    <a:lstStyle/>
                    <a:p>
                      <a:pPr marL="0" marR="0" algn="ctr" defTabSz="457200" rtl="0" eaLnBrk="1" latinLnBrk="0" hangingPunct="1">
                        <a:spcBef>
                          <a:spcPts val="0"/>
                        </a:spcBef>
                        <a:spcAft>
                          <a:spcPts val="0"/>
                        </a:spcAft>
                      </a:pPr>
                      <a:r>
                        <a:rPr lang="en-US" sz="1600" kern="1200" dirty="0">
                          <a:solidFill>
                            <a:schemeClr val="tx1"/>
                          </a:solidFill>
                          <a:latin typeface="+mn-lt"/>
                          <a:ea typeface="Times New Roman"/>
                          <a:cs typeface="+mn-cs"/>
                        </a:rPr>
                        <a:t>$5,362</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a:latin typeface="+mn-lt"/>
                          <a:ea typeface="Times New Roman"/>
                          <a:cs typeface="Times New Roman"/>
                        </a:rPr>
                        <a:t>28%</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a:latin typeface="Calibri"/>
                          <a:ea typeface="Times New Roman"/>
                        </a:rPr>
                        <a:t>$0.28</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5413">
                <a:tc>
                  <a:txBody>
                    <a:bodyPr/>
                    <a:lstStyle/>
                    <a:p>
                      <a:pPr marL="0" marR="0" algn="ctr" defTabSz="457200" rtl="0" eaLnBrk="1" latinLnBrk="0" hangingPunct="1">
                        <a:spcBef>
                          <a:spcPts val="0"/>
                        </a:spcBef>
                        <a:spcAft>
                          <a:spcPts val="0"/>
                        </a:spcAft>
                      </a:pPr>
                      <a:r>
                        <a:rPr lang="en-US" sz="1600" kern="1200" dirty="0">
                          <a:solidFill>
                            <a:schemeClr val="tx1"/>
                          </a:solidFill>
                          <a:latin typeface="+mn-lt"/>
                          <a:ea typeface="Times New Roman"/>
                          <a:cs typeface="+mn-cs"/>
                        </a:rPr>
                        <a:t>$19,117.50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5419656"/>
              </p:ext>
            </p:extLst>
          </p:nvPr>
        </p:nvGraphicFramePr>
        <p:xfrm>
          <a:off x="2064398" y="5830286"/>
          <a:ext cx="6589743" cy="988999"/>
        </p:xfrm>
        <a:graphic>
          <a:graphicData uri="http://schemas.openxmlformats.org/drawingml/2006/table">
            <a:tbl>
              <a:tblPr/>
              <a:tblGrid>
                <a:gridCol w="2453627">
                  <a:extLst>
                    <a:ext uri="{9D8B030D-6E8A-4147-A177-3AD203B41FA5}">
                      <a16:colId xmlns="" xmlns:a16="http://schemas.microsoft.com/office/drawing/2014/main" val="20000"/>
                    </a:ext>
                  </a:extLst>
                </a:gridCol>
                <a:gridCol w="252874">
                  <a:extLst>
                    <a:ext uri="{9D8B030D-6E8A-4147-A177-3AD203B41FA5}">
                      <a16:colId xmlns="" xmlns:a16="http://schemas.microsoft.com/office/drawing/2014/main" val="20001"/>
                    </a:ext>
                  </a:extLst>
                </a:gridCol>
                <a:gridCol w="1294413">
                  <a:extLst>
                    <a:ext uri="{9D8B030D-6E8A-4147-A177-3AD203B41FA5}">
                      <a16:colId xmlns="" xmlns:a16="http://schemas.microsoft.com/office/drawing/2014/main" val="20002"/>
                    </a:ext>
                  </a:extLst>
                </a:gridCol>
                <a:gridCol w="588370">
                  <a:extLst>
                    <a:ext uri="{9D8B030D-6E8A-4147-A177-3AD203B41FA5}">
                      <a16:colId xmlns="" xmlns:a16="http://schemas.microsoft.com/office/drawing/2014/main" val="20003"/>
                    </a:ext>
                  </a:extLst>
                </a:gridCol>
                <a:gridCol w="2000459">
                  <a:extLst>
                    <a:ext uri="{9D8B030D-6E8A-4147-A177-3AD203B41FA5}">
                      <a16:colId xmlns="" xmlns:a16="http://schemas.microsoft.com/office/drawing/2014/main" val="20004"/>
                    </a:ext>
                  </a:extLst>
                </a:gridCol>
              </a:tblGrid>
              <a:tr h="192190">
                <a:tc gridSpan="5">
                  <a:txBody>
                    <a:bodyPr/>
                    <a:lstStyle/>
                    <a:p>
                      <a:pPr marL="0" marR="0" algn="ctr">
                        <a:spcBef>
                          <a:spcPts val="0"/>
                        </a:spcBef>
                        <a:spcAft>
                          <a:spcPts val="0"/>
                        </a:spcAft>
                      </a:pPr>
                      <a:r>
                        <a:rPr lang="en-US" sz="1600" kern="1200" dirty="0">
                          <a:solidFill>
                            <a:schemeClr val="tx1"/>
                          </a:solidFill>
                          <a:latin typeface="+mn-lt"/>
                          <a:ea typeface="Times New Roman"/>
                          <a:cs typeface="+mn-cs"/>
                        </a:rPr>
                        <a:t>ROS: Return on Sales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257479">
                <a:tc>
                  <a:txBody>
                    <a:bodyPr/>
                    <a:lstStyle/>
                    <a:p>
                      <a:pPr marL="0" marR="0" algn="ctr">
                        <a:spcBef>
                          <a:spcPts val="0"/>
                        </a:spcBef>
                        <a:spcAft>
                          <a:spcPts val="0"/>
                        </a:spcAft>
                      </a:pPr>
                      <a:r>
                        <a:rPr lang="en-US" sz="1600" kern="1200" dirty="0">
                          <a:solidFill>
                            <a:schemeClr val="tx1"/>
                          </a:solidFill>
                          <a:latin typeface="+mn-lt"/>
                          <a:ea typeface="Times New Roman"/>
                          <a:cs typeface="+mn-cs"/>
                        </a:rPr>
                        <a:t>$5,362</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a:latin typeface="+mn-lt"/>
                          <a:ea typeface="Times New Roman"/>
                          <a:cs typeface="Times New Roman"/>
                        </a:rPr>
                        <a:t>18%</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a:latin typeface="Calibri"/>
                          <a:ea typeface="Times New Roman"/>
                        </a:rPr>
                        <a:t>$0.18</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25645">
                <a:tc>
                  <a:txBody>
                    <a:bodyPr/>
                    <a:lstStyle/>
                    <a:p>
                      <a:pPr marL="0" marR="0" algn="ctr" defTabSz="457200" rtl="0" eaLnBrk="1" latinLnBrk="0" hangingPunct="1">
                        <a:spcBef>
                          <a:spcPts val="0"/>
                        </a:spcBef>
                        <a:spcAft>
                          <a:spcPts val="0"/>
                        </a:spcAft>
                      </a:pPr>
                      <a:r>
                        <a:rPr lang="en-US" sz="1600" kern="1200" dirty="0">
                          <a:solidFill>
                            <a:schemeClr val="tx1"/>
                          </a:solidFill>
                          <a:latin typeface="+mn-lt"/>
                          <a:ea typeface="Times New Roman"/>
                          <a:cs typeface="+mn-cs"/>
                        </a:rPr>
                        <a:t>$29,650</a:t>
                      </a:r>
                    </a:p>
                    <a:p>
                      <a:pPr marL="0" marR="0" algn="ctr">
                        <a:spcBef>
                          <a:spcPts val="0"/>
                        </a:spcBef>
                        <a:spcAft>
                          <a:spcPts val="0"/>
                        </a:spcAft>
                      </a:pPr>
                      <a:endParaRPr lang="en-US" sz="1600" kern="1200" dirty="0">
                        <a:solidFill>
                          <a:schemeClr val="tx1"/>
                        </a:solidFill>
                        <a:latin typeface="+mn-lt"/>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bl>
          </a:graphicData>
        </a:graphic>
      </p:graphicFrame>
      <p:pic>
        <p:nvPicPr>
          <p:cNvPr id="8" name="Picture 7"/>
          <p:cNvPicPr>
            <a:picLocks noChangeAspect="1"/>
          </p:cNvPicPr>
          <p:nvPr/>
        </p:nvPicPr>
        <p:blipFill>
          <a:blip r:embed="rId4"/>
          <a:stretch>
            <a:fillRect/>
          </a:stretch>
        </p:blipFill>
        <p:spPr>
          <a:xfrm>
            <a:off x="87036" y="4851030"/>
            <a:ext cx="1654728" cy="979256"/>
          </a:xfrm>
          <a:prstGeom prst="rect">
            <a:avLst/>
          </a:prstGeom>
        </p:spPr>
      </p:pic>
    </p:spTree>
    <p:extLst>
      <p:ext uri="{BB962C8B-B14F-4D97-AF65-F5344CB8AC3E}">
        <p14:creationId xmlns:p14="http://schemas.microsoft.com/office/powerpoint/2010/main" val="89236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95312" y="1629568"/>
            <a:ext cx="3900488" cy="2133600"/>
          </a:xfrm>
        </p:spPr>
        <p:txBody>
          <a:bodyPr>
            <a:normAutofit/>
          </a:bodyPr>
          <a:lstStyle/>
          <a:p>
            <a:r>
              <a:rPr lang="en-US" sz="2400" dirty="0">
                <a:solidFill>
                  <a:schemeClr val="tx1"/>
                </a:solidFill>
              </a:rPr>
              <a:t>Hire employees to help us with the business</a:t>
            </a:r>
          </a:p>
        </p:txBody>
      </p:sp>
      <p:sp>
        <p:nvSpPr>
          <p:cNvPr id="6" name="Content Placeholder 5"/>
          <p:cNvSpPr>
            <a:spLocks noGrp="1"/>
          </p:cNvSpPr>
          <p:nvPr>
            <p:ph sz="quarter" idx="4294967295"/>
          </p:nvPr>
        </p:nvSpPr>
        <p:spPr>
          <a:xfrm>
            <a:off x="4585494" y="2069634"/>
            <a:ext cx="3906837" cy="1253468"/>
          </a:xfrm>
        </p:spPr>
        <p:txBody>
          <a:bodyPr>
            <a:normAutofit/>
          </a:bodyPr>
          <a:lstStyle/>
          <a:p>
            <a:r>
              <a:rPr lang="en-US" sz="2400" dirty="0">
                <a:solidFill>
                  <a:schemeClr val="tx1"/>
                </a:solidFill>
              </a:rPr>
              <a:t>We will donate 5% of our net profit to </a:t>
            </a:r>
            <a:r>
              <a:rPr lang="en-US" sz="2400" dirty="0" err="1">
                <a:solidFill>
                  <a:schemeClr val="tx1"/>
                </a:solidFill>
              </a:rPr>
              <a:t>LoveisRespect</a:t>
            </a:r>
            <a:endParaRPr lang="en-US" sz="2400" dirty="0">
              <a:solidFill>
                <a:schemeClr val="tx1"/>
              </a:solidFill>
            </a:endParaRPr>
          </a:p>
        </p:txBody>
      </p:sp>
      <p:sp>
        <p:nvSpPr>
          <p:cNvPr id="10" name="Text Placeholder 9"/>
          <p:cNvSpPr>
            <a:spLocks noGrp="1"/>
          </p:cNvSpPr>
          <p:nvPr>
            <p:ph type="body" idx="4294967295"/>
          </p:nvPr>
        </p:nvSpPr>
        <p:spPr>
          <a:xfrm>
            <a:off x="838200" y="1219200"/>
            <a:ext cx="3657600" cy="576262"/>
          </a:xfrm>
        </p:spPr>
        <p:txBody>
          <a:bodyPr>
            <a:noAutofit/>
          </a:bodyPr>
          <a:lstStyle/>
          <a:p>
            <a:pPr marL="0" indent="0">
              <a:buNone/>
            </a:pPr>
            <a:r>
              <a:rPr lang="en-US" sz="4000" dirty="0">
                <a:solidFill>
                  <a:schemeClr val="accent2"/>
                </a:solidFill>
                <a:latin typeface="Bell MT" panose="02020503060305020303" pitchFamily="18" charset="0"/>
              </a:rPr>
              <a:t>Future Plans</a:t>
            </a:r>
          </a:p>
        </p:txBody>
      </p:sp>
      <p:sp>
        <p:nvSpPr>
          <p:cNvPr id="11" name="Text Placeholder 10"/>
          <p:cNvSpPr>
            <a:spLocks noGrp="1"/>
          </p:cNvSpPr>
          <p:nvPr>
            <p:ph type="body" sz="quarter" idx="4294967295"/>
          </p:nvPr>
        </p:nvSpPr>
        <p:spPr>
          <a:xfrm>
            <a:off x="5111777" y="1219200"/>
            <a:ext cx="3602037" cy="576262"/>
          </a:xfrm>
        </p:spPr>
        <p:txBody>
          <a:bodyPr>
            <a:noAutofit/>
          </a:bodyPr>
          <a:lstStyle/>
          <a:p>
            <a:pPr marL="0" indent="0">
              <a:buNone/>
            </a:pPr>
            <a:r>
              <a:rPr lang="en-US" sz="4000" dirty="0">
                <a:solidFill>
                  <a:schemeClr val="accent2"/>
                </a:solidFill>
                <a:latin typeface="Bell MT" panose="02020503060305020303" pitchFamily="18" charset="0"/>
              </a:rPr>
              <a:t>Philanthropy</a:t>
            </a:r>
          </a:p>
        </p:txBody>
      </p:sp>
      <p:pic>
        <p:nvPicPr>
          <p:cNvPr id="1026" name="Picture 2" descr="Image result for loveisresp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789586" y="3912534"/>
            <a:ext cx="270274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8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64" y="487740"/>
            <a:ext cx="8715208" cy="1083329"/>
          </a:xfrm>
        </p:spPr>
        <p:txBody>
          <a:bodyPr>
            <a:sp3d prstMaterial="softEdge"/>
          </a:bodyPr>
          <a:lstStyle/>
          <a:p>
            <a:pPr algn="ctr" eaLnBrk="1" hangingPunct="1"/>
            <a:r>
              <a:rPr lang="en-US" altLang="en-US" dirty="0"/>
              <a:t> tell us once ,we’ll remember for a lifetime</a:t>
            </a:r>
            <a:endParaRPr altLang="en-US" dirty="0">
              <a:ln>
                <a:noFill/>
              </a:ln>
            </a:endParaRPr>
          </a:p>
        </p:txBody>
      </p:sp>
      <p:sp>
        <p:nvSpPr>
          <p:cNvPr id="5" name="Rectangle 4"/>
          <p:cNvSpPr/>
          <p:nvPr/>
        </p:nvSpPr>
        <p:spPr>
          <a:xfrm>
            <a:off x="1479710" y="1905000"/>
            <a:ext cx="6192715" cy="29718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bg1"/>
                </a:solidFill>
                <a:latin typeface="Myriad Web Pro" pitchFamily="34" charset="0"/>
                <a:ea typeface="+mj-ea"/>
                <a:cs typeface="+mj-cs"/>
              </a:rPr>
              <a:t>Thank you for your consideration of</a:t>
            </a:r>
            <a:br>
              <a:rPr lang="en-US" sz="2800" b="1" dirty="0">
                <a:solidFill>
                  <a:schemeClr val="bg1"/>
                </a:solidFill>
                <a:latin typeface="Myriad Web Pro" pitchFamily="34" charset="0"/>
                <a:ea typeface="+mj-ea"/>
                <a:cs typeface="+mj-cs"/>
              </a:rPr>
            </a:br>
            <a:endParaRPr lang="en-US" sz="2800" b="1" dirty="0">
              <a:solidFill>
                <a:schemeClr val="bg1"/>
              </a:solidFill>
              <a:latin typeface="Myriad Web Pro" pitchFamily="34" charset="0"/>
              <a:ea typeface="+mj-ea"/>
              <a:cs typeface="+mj-cs"/>
            </a:endParaRPr>
          </a:p>
          <a:p>
            <a:pPr algn="ctr">
              <a:defRPr/>
            </a:pPr>
            <a:r>
              <a:rPr lang="en-US" sz="6000" b="1" i="1" dirty="0">
                <a:solidFill>
                  <a:schemeClr val="bg1"/>
                </a:solidFill>
                <a:latin typeface="Bell MT" panose="02020503060305020303" pitchFamily="18" charset="0"/>
                <a:ea typeface="+mj-ea"/>
                <a:cs typeface="+mj-cs"/>
              </a:rPr>
              <a:t>Sent With Love</a:t>
            </a:r>
            <a:endParaRPr lang="en-US" sz="4400" b="1" i="1" dirty="0">
              <a:solidFill>
                <a:schemeClr val="bg1"/>
              </a:solidFill>
              <a:latin typeface="Bell MT" panose="02020503060305020303" pitchFamily="18" charset="0"/>
              <a:ea typeface="+mj-ea"/>
              <a:cs typeface="+mj-cs"/>
            </a:endParaRPr>
          </a:p>
        </p:txBody>
      </p:sp>
      <p:sp>
        <p:nvSpPr>
          <p:cNvPr id="4" name="TextBox 3"/>
          <p:cNvSpPr txBox="1"/>
          <p:nvPr/>
        </p:nvSpPr>
        <p:spPr>
          <a:xfrm>
            <a:off x="766067" y="4897272"/>
            <a:ext cx="7620000" cy="1938992"/>
          </a:xfrm>
          <a:prstGeom prst="rect">
            <a:avLst/>
          </a:prstGeom>
          <a:noFill/>
        </p:spPr>
        <p:txBody>
          <a:bodyPr wrap="square" rtlCol="0">
            <a:spAutoFit/>
          </a:bodyPr>
          <a:lstStyle/>
          <a:p>
            <a:pPr algn="ctr"/>
            <a:r>
              <a:rPr lang="en-US" sz="2400" dirty="0">
                <a:latin typeface="Bell MT" panose="02020503060305020303" pitchFamily="18" charset="0"/>
              </a:rPr>
              <a:t>Website is coming soon</a:t>
            </a:r>
          </a:p>
          <a:p>
            <a:pPr algn="ctr"/>
            <a:r>
              <a:rPr lang="en-US" sz="2400" dirty="0">
                <a:latin typeface="Bell MT" panose="02020503060305020303" pitchFamily="18" charset="0"/>
              </a:rPr>
              <a:t>Email: </a:t>
            </a:r>
            <a:r>
              <a:rPr lang="en-US" sz="2400" dirty="0">
                <a:latin typeface="Bell MT" panose="02020503060305020303" pitchFamily="18" charset="0"/>
                <a:hlinkClick r:id="rId3"/>
              </a:rPr>
              <a:t>sentwithlove2017@gmail.com</a:t>
            </a:r>
            <a:endParaRPr lang="en-US" sz="2400" dirty="0">
              <a:latin typeface="Bell MT" panose="02020503060305020303" pitchFamily="18" charset="0"/>
            </a:endParaRPr>
          </a:p>
          <a:p>
            <a:pPr algn="ctr"/>
            <a:r>
              <a:rPr lang="en-US" sz="2400" dirty="0">
                <a:latin typeface="Bell MT" panose="02020503060305020303" pitchFamily="18" charset="0"/>
              </a:rPr>
              <a:t>Facebook Page: </a:t>
            </a:r>
            <a:r>
              <a:rPr lang="en-US" sz="2400" dirty="0" err="1">
                <a:latin typeface="Bell MT" panose="02020503060305020303" pitchFamily="18" charset="0"/>
              </a:rPr>
              <a:t>SentWith</a:t>
            </a:r>
            <a:r>
              <a:rPr lang="en-US" sz="2400" dirty="0">
                <a:latin typeface="Bell MT" panose="02020503060305020303" pitchFamily="18" charset="0"/>
              </a:rPr>
              <a:t> Love</a:t>
            </a:r>
            <a:br>
              <a:rPr lang="en-US" sz="2400" dirty="0">
                <a:latin typeface="Bell MT" panose="02020503060305020303" pitchFamily="18" charset="0"/>
              </a:rPr>
            </a:br>
            <a:r>
              <a:rPr lang="en-US" sz="2400" dirty="0">
                <a:latin typeface="Bell MT" panose="02020503060305020303" pitchFamily="18" charset="0"/>
              </a:rPr>
              <a:t>Twitter: @sentwithlove17</a:t>
            </a:r>
          </a:p>
          <a:p>
            <a:pPr algn="ctr"/>
            <a:r>
              <a:rPr lang="en-US" sz="2400" dirty="0">
                <a:latin typeface="Bell MT" panose="02020503060305020303" pitchFamily="18" charset="0"/>
              </a:rPr>
              <a:t>Instagram: @sentwithlove2017</a:t>
            </a:r>
          </a:p>
        </p:txBody>
      </p:sp>
      <p:pic>
        <p:nvPicPr>
          <p:cNvPr id="6" name="Picture 5"/>
          <p:cNvPicPr>
            <a:picLocks noChangeAspect="1"/>
          </p:cNvPicPr>
          <p:nvPr/>
        </p:nvPicPr>
        <p:blipFill>
          <a:blip r:embed="rId4"/>
          <a:stretch>
            <a:fillRect/>
          </a:stretch>
        </p:blipFill>
        <p:spPr>
          <a:xfrm>
            <a:off x="6776138" y="5763165"/>
            <a:ext cx="2150160" cy="1040067"/>
          </a:xfrm>
          <a:prstGeom prst="rect">
            <a:avLst/>
          </a:prstGeom>
        </p:spPr>
      </p:pic>
      <p:pic>
        <p:nvPicPr>
          <p:cNvPr id="7" name="Content Placeholder 9" descr="logo secondary.jpg"/>
          <p:cNvPicPr>
            <a:picLocks noGrp="1" noChangeAspect="1"/>
          </p:cNvPicPr>
          <p:nvPr>
            <p:ph idx="1"/>
          </p:nvPr>
        </p:nvPicPr>
        <p:blipFill>
          <a:blip r:embed="rId5" cstate="print"/>
          <a:stretch>
            <a:fillRect/>
          </a:stretch>
        </p:blipFill>
        <p:spPr>
          <a:xfrm>
            <a:off x="0" y="5895726"/>
            <a:ext cx="1828800" cy="962274"/>
          </a:xfrm>
        </p:spPr>
      </p:pic>
    </p:spTree>
    <p:extLst>
      <p:ext uri="{BB962C8B-B14F-4D97-AF65-F5344CB8AC3E}">
        <p14:creationId xmlns:p14="http://schemas.microsoft.com/office/powerpoint/2010/main" val="13015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2" y="389601"/>
            <a:ext cx="7989752" cy="1504844"/>
          </a:xfrm>
        </p:spPr>
        <p:txBody>
          <a:bodyPr>
            <a:normAutofit/>
          </a:bodyPr>
          <a:lstStyle/>
          <a:p>
            <a:pPr algn="ctr"/>
            <a:r>
              <a:rPr lang="en-US" sz="5400" dirty="0">
                <a:latin typeface="Bell MT" panose="02020503060305020303" pitchFamily="18" charset="0"/>
              </a:rPr>
              <a:t>Sent With </a:t>
            </a:r>
            <a:r>
              <a:rPr lang="en-US" sz="5400" dirty="0" smtClean="0">
                <a:latin typeface="Bell MT" panose="02020503060305020303" pitchFamily="18" charset="0"/>
              </a:rPr>
              <a:t>Love, LLP</a:t>
            </a:r>
            <a:endParaRPr lang="en-US" sz="5400" dirty="0">
              <a:latin typeface="Bell MT" panose="02020503060305020303" pitchFamily="18" charset="0"/>
            </a:endParaRPr>
          </a:p>
        </p:txBody>
      </p:sp>
      <p:sp>
        <p:nvSpPr>
          <p:cNvPr id="5" name="Subtitle 4"/>
          <p:cNvSpPr>
            <a:spLocks noGrp="1"/>
          </p:cNvSpPr>
          <p:nvPr>
            <p:ph type="subTitle" idx="1"/>
          </p:nvPr>
        </p:nvSpPr>
        <p:spPr>
          <a:xfrm>
            <a:off x="457200" y="2177729"/>
            <a:ext cx="7989752" cy="1259138"/>
          </a:xfrm>
        </p:spPr>
        <p:txBody>
          <a:bodyPr>
            <a:normAutofit/>
          </a:bodyPr>
          <a:lstStyle/>
          <a:p>
            <a:r>
              <a:rPr lang="en-US" sz="1800" dirty="0">
                <a:latin typeface="Bell MT" panose="02020503060305020303" pitchFamily="18" charset="0"/>
              </a:rPr>
              <a:t>Julia Beebe &amp; </a:t>
            </a:r>
            <a:r>
              <a:rPr lang="en-US" sz="1800" dirty="0" err="1">
                <a:latin typeface="Bell MT" panose="02020503060305020303" pitchFamily="18" charset="0"/>
              </a:rPr>
              <a:t>Amila</a:t>
            </a:r>
            <a:r>
              <a:rPr lang="en-US" sz="1800" dirty="0">
                <a:latin typeface="Bell MT" panose="02020503060305020303" pitchFamily="18" charset="0"/>
              </a:rPr>
              <a:t> TALOVIC</a:t>
            </a:r>
          </a:p>
          <a:p>
            <a:r>
              <a:rPr lang="en-US" sz="1800" dirty="0">
                <a:latin typeface="Bell MT" panose="02020503060305020303" pitchFamily="18" charset="0"/>
              </a:rPr>
              <a:t>Sport &amp; Medical Sciences Academy</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3" name="Picture 2"/>
          <p:cNvPicPr>
            <a:picLocks noChangeAspect="1"/>
          </p:cNvPicPr>
          <p:nvPr/>
        </p:nvPicPr>
        <p:blipFill>
          <a:blip r:embed="rId4"/>
          <a:stretch>
            <a:fillRect/>
          </a:stretch>
        </p:blipFill>
        <p:spPr>
          <a:xfrm>
            <a:off x="2937768" y="3733800"/>
            <a:ext cx="3276600" cy="17167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Problem</a:t>
            </a:r>
          </a:p>
        </p:txBody>
      </p:sp>
      <p:sp>
        <p:nvSpPr>
          <p:cNvPr id="3" name="Content Placeholder 2"/>
          <p:cNvSpPr>
            <a:spLocks noGrp="1"/>
          </p:cNvSpPr>
          <p:nvPr>
            <p:ph idx="1"/>
          </p:nvPr>
        </p:nvSpPr>
        <p:spPr>
          <a:xfrm>
            <a:off x="568492" y="2035885"/>
            <a:ext cx="7989752" cy="2895600"/>
          </a:xfrm>
        </p:spPr>
        <p:txBody>
          <a:bodyPr>
            <a:noAutofit/>
          </a:bodyPr>
          <a:lstStyle/>
          <a:p>
            <a:r>
              <a:rPr lang="en-US" sz="2800" dirty="0"/>
              <a:t>Many men forget important dates in their loved one’s life and forget to buy gifts </a:t>
            </a:r>
          </a:p>
          <a:p>
            <a:r>
              <a:rPr lang="en-US" sz="2800" dirty="0"/>
              <a:t>This includes anniversaries, birthdays, mothers day, valentines day, etc.</a:t>
            </a:r>
          </a:p>
          <a:p>
            <a:r>
              <a:rPr lang="en-US" sz="2800" dirty="0"/>
              <a:t>Creates tension in the relationship </a:t>
            </a:r>
          </a:p>
        </p:txBody>
      </p:sp>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5"/>
          <a:stretch>
            <a:fillRect/>
          </a:stretch>
        </p:blipFill>
        <p:spPr>
          <a:xfrm>
            <a:off x="6545290" y="5553343"/>
            <a:ext cx="2578832" cy="1304657"/>
          </a:xfrm>
          <a:prstGeom prst="rect">
            <a:avLst/>
          </a:prstGeom>
        </p:spPr>
      </p:pic>
    </p:spTree>
    <p:extLst>
      <p:ext uri="{BB962C8B-B14F-4D97-AF65-F5344CB8AC3E}">
        <p14:creationId xmlns:p14="http://schemas.microsoft.com/office/powerpoint/2010/main" val="300938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Solution</a:t>
            </a:r>
            <a:endParaRPr lang="en-US" sz="4800" dirty="0">
              <a:latin typeface="Bell MT" panose="02020503060305020303" pitchFamily="18" charset="0"/>
            </a:endParaRPr>
          </a:p>
        </p:txBody>
      </p:sp>
      <p:sp>
        <p:nvSpPr>
          <p:cNvPr id="3" name="Content Placeholder 2"/>
          <p:cNvSpPr>
            <a:spLocks noGrp="1"/>
          </p:cNvSpPr>
          <p:nvPr>
            <p:ph idx="1"/>
          </p:nvPr>
        </p:nvSpPr>
        <p:spPr>
          <a:xfrm>
            <a:off x="581192" y="1797126"/>
            <a:ext cx="7989752" cy="3373723"/>
          </a:xfrm>
        </p:spPr>
        <p:txBody>
          <a:bodyPr>
            <a:normAutofit/>
          </a:bodyPr>
          <a:lstStyle/>
          <a:p>
            <a:r>
              <a:rPr lang="en-US" sz="2800" dirty="0"/>
              <a:t>Customer creates an account on our website</a:t>
            </a:r>
          </a:p>
          <a:p>
            <a:r>
              <a:rPr lang="en-US" sz="2800" dirty="0"/>
              <a:t>Customizable or suggested gifts are offered</a:t>
            </a:r>
          </a:p>
          <a:p>
            <a:r>
              <a:rPr lang="en-US" sz="2800" dirty="0"/>
              <a:t>Reminder texting service and email</a:t>
            </a:r>
          </a:p>
          <a:p>
            <a:r>
              <a:rPr lang="en-US" sz="2800" dirty="0"/>
              <a:t>Yearly subscription available</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stretch>
            <a:fillRect/>
          </a:stretch>
        </p:blipFill>
        <p:spPr>
          <a:xfrm>
            <a:off x="6549473" y="5546449"/>
            <a:ext cx="2581275" cy="1304925"/>
          </a:xfrm>
          <a:prstGeom prst="rect">
            <a:avLst/>
          </a:prstGeom>
        </p:spPr>
      </p:pic>
    </p:spTree>
    <p:extLst>
      <p:ext uri="{BB962C8B-B14F-4D97-AF65-F5344CB8AC3E}">
        <p14:creationId xmlns:p14="http://schemas.microsoft.com/office/powerpoint/2010/main" val="200793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Description</a:t>
            </a:r>
            <a:endParaRPr lang="en-US" sz="4400" b="1" dirty="0">
              <a:latin typeface="Bell MT" panose="02020503060305020303" pitchFamily="18" charset="0"/>
            </a:endParaRPr>
          </a:p>
        </p:txBody>
      </p:sp>
      <p:sp>
        <p:nvSpPr>
          <p:cNvPr id="3" name="Content Placeholder 2"/>
          <p:cNvSpPr>
            <a:spLocks noGrp="1"/>
          </p:cNvSpPr>
          <p:nvPr>
            <p:ph idx="1"/>
          </p:nvPr>
        </p:nvSpPr>
        <p:spPr/>
        <p:txBody>
          <a:bodyPr/>
          <a:lstStyle/>
          <a:p>
            <a:r>
              <a:rPr lang="en-US" sz="2400" dirty="0"/>
              <a:t>Website</a:t>
            </a:r>
          </a:p>
          <a:p>
            <a:r>
              <a:rPr lang="en-US" sz="2400" dirty="0"/>
              <a:t>Delivery </a:t>
            </a:r>
          </a:p>
          <a:p>
            <a:r>
              <a:rPr lang="en-US" sz="2400" dirty="0"/>
              <a:t>Text messages with important dates</a:t>
            </a:r>
          </a:p>
          <a:p>
            <a:r>
              <a:rPr lang="en-US" sz="2400" dirty="0"/>
              <a:t>Offer a “LoveScription” </a:t>
            </a:r>
          </a:p>
          <a:p>
            <a:r>
              <a:rPr lang="en-US" sz="2400" dirty="0"/>
              <a:t>Loyalty Program </a:t>
            </a:r>
          </a:p>
          <a:p>
            <a:endParaRPr lang="en-US" dirty="0">
              <a:latin typeface="Bell MT" panose="02020503060305020303" pitchFamily="18" charset="0"/>
            </a:endParaRPr>
          </a:p>
          <a:p>
            <a:endParaRPr lang="en-US" dirty="0">
              <a:latin typeface="Bell MT" panose="02020503060305020303" pitchFamily="18" charset="0"/>
            </a:endParaRPr>
          </a:p>
          <a:p>
            <a:endParaRPr lang="en-US" dirty="0">
              <a:latin typeface="Bell MT" panose="02020503060305020303" pitchFamily="18"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stretch>
            <a:fillRect/>
          </a:stretch>
        </p:blipFill>
        <p:spPr>
          <a:xfrm>
            <a:off x="6562725" y="5553075"/>
            <a:ext cx="2581275" cy="1304925"/>
          </a:xfrm>
          <a:prstGeom prst="rect">
            <a:avLst/>
          </a:prstGeom>
        </p:spPr>
      </p:pic>
    </p:spTree>
    <p:extLst>
      <p:ext uri="{BB962C8B-B14F-4D97-AF65-F5344CB8AC3E}">
        <p14:creationId xmlns:p14="http://schemas.microsoft.com/office/powerpoint/2010/main" val="428412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609600" y="1083467"/>
            <a:ext cx="4143375" cy="576263"/>
          </a:xfrm>
        </p:spPr>
        <p:txBody>
          <a:bodyPr>
            <a:noAutofit/>
          </a:bodyPr>
          <a:lstStyle/>
          <a:p>
            <a:pPr marL="0" indent="0">
              <a:buNone/>
            </a:pPr>
            <a:r>
              <a:rPr lang="en-US" sz="3600" b="1" dirty="0">
                <a:solidFill>
                  <a:schemeClr val="accent2"/>
                </a:solidFill>
                <a:latin typeface="Bell MT" panose="02020503060305020303" pitchFamily="18" charset="0"/>
              </a:rPr>
              <a:t>Mission Statement</a:t>
            </a:r>
          </a:p>
        </p:txBody>
      </p:sp>
      <p:sp>
        <p:nvSpPr>
          <p:cNvPr id="6" name="Content Placeholder 5"/>
          <p:cNvSpPr>
            <a:spLocks noGrp="1"/>
          </p:cNvSpPr>
          <p:nvPr>
            <p:ph sz="half" idx="4294967295"/>
          </p:nvPr>
        </p:nvSpPr>
        <p:spPr>
          <a:xfrm>
            <a:off x="609600" y="1447800"/>
            <a:ext cx="3900488" cy="2935287"/>
          </a:xfrm>
        </p:spPr>
        <p:txBody>
          <a:bodyPr>
            <a:normAutofit/>
          </a:bodyPr>
          <a:lstStyle/>
          <a:p>
            <a:r>
              <a:rPr lang="en-US" sz="2400" dirty="0"/>
              <a:t>To supply our customers with customized gift baskets that meet the needs of their loved ones for all special occasions  </a:t>
            </a:r>
          </a:p>
        </p:txBody>
      </p:sp>
      <p:sp>
        <p:nvSpPr>
          <p:cNvPr id="7" name="Text Placeholder 6"/>
          <p:cNvSpPr>
            <a:spLocks noGrp="1"/>
          </p:cNvSpPr>
          <p:nvPr>
            <p:ph type="body" sz="quarter" idx="4294967295"/>
          </p:nvPr>
        </p:nvSpPr>
        <p:spPr>
          <a:xfrm>
            <a:off x="4764149" y="1083466"/>
            <a:ext cx="3602037" cy="576263"/>
          </a:xfrm>
        </p:spPr>
        <p:txBody>
          <a:bodyPr>
            <a:noAutofit/>
          </a:bodyPr>
          <a:lstStyle/>
          <a:p>
            <a:pPr marL="0" indent="0">
              <a:buNone/>
            </a:pPr>
            <a:r>
              <a:rPr lang="en-US" sz="3600" b="1" dirty="0">
                <a:solidFill>
                  <a:schemeClr val="accent2"/>
                </a:solidFill>
                <a:latin typeface="Bell MT" panose="02020503060305020303" pitchFamily="18" charset="0"/>
              </a:rPr>
              <a:t>Social Impact</a:t>
            </a:r>
          </a:p>
        </p:txBody>
      </p:sp>
      <p:sp>
        <p:nvSpPr>
          <p:cNvPr id="8" name="Content Placeholder 7"/>
          <p:cNvSpPr>
            <a:spLocks noGrp="1"/>
          </p:cNvSpPr>
          <p:nvPr>
            <p:ph sz="quarter" idx="4294967295"/>
          </p:nvPr>
        </p:nvSpPr>
        <p:spPr>
          <a:xfrm>
            <a:off x="4610954" y="1083466"/>
            <a:ext cx="3908425" cy="2935287"/>
          </a:xfrm>
        </p:spPr>
        <p:txBody>
          <a:bodyPr>
            <a:normAutofit/>
          </a:bodyPr>
          <a:lstStyle/>
          <a:p>
            <a:r>
              <a:rPr lang="en-US" sz="2400" dirty="0"/>
              <a:t>Our company will use 100% recycled material in our packaging</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 name="Picture 8"/>
          <p:cNvPicPr>
            <a:picLocks noChangeAspect="1"/>
          </p:cNvPicPr>
          <p:nvPr/>
        </p:nvPicPr>
        <p:blipFill>
          <a:blip r:embed="rId4"/>
          <a:stretch>
            <a:fillRect/>
          </a:stretch>
        </p:blipFill>
        <p:spPr>
          <a:xfrm>
            <a:off x="6565168" y="5553343"/>
            <a:ext cx="2578832" cy="1304657"/>
          </a:xfrm>
          <a:prstGeom prst="rect">
            <a:avLst/>
          </a:prstGeom>
        </p:spPr>
      </p:pic>
    </p:spTree>
    <p:extLst>
      <p:ext uri="{BB962C8B-B14F-4D97-AF65-F5344CB8AC3E}">
        <p14:creationId xmlns:p14="http://schemas.microsoft.com/office/powerpoint/2010/main" val="393491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03"/>
            <a:ext cx="8229600" cy="1143000"/>
          </a:xfrm>
        </p:spPr>
        <p:txBody>
          <a:bodyPr>
            <a:normAutofit/>
          </a:bodyPr>
          <a:lstStyle/>
          <a:p>
            <a:r>
              <a:rPr lang="en-US" sz="4400" dirty="0">
                <a:latin typeface="Bell MT" panose="02020503060305020303" pitchFamily="18" charset="0"/>
              </a:rPr>
              <a:t>Business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23774536"/>
              </p:ext>
            </p:extLst>
          </p:nvPr>
        </p:nvGraphicFramePr>
        <p:xfrm>
          <a:off x="5803975" y="152003"/>
          <a:ext cx="2898748" cy="6583680"/>
        </p:xfrm>
        <a:graphic>
          <a:graphicData uri="http://schemas.openxmlformats.org/drawingml/2006/table">
            <a:tbl>
              <a:tblPr firstRow="1" bandRow="1">
                <a:tableStyleId>{073A0DAA-6AF3-43AB-8588-CEC1D06C72B9}</a:tableStyleId>
              </a:tblPr>
              <a:tblGrid>
                <a:gridCol w="1449374">
                  <a:extLst>
                    <a:ext uri="{9D8B030D-6E8A-4147-A177-3AD203B41FA5}">
                      <a16:colId xmlns="" xmlns:a16="http://schemas.microsoft.com/office/drawing/2014/main" val="20000"/>
                    </a:ext>
                  </a:extLst>
                </a:gridCol>
                <a:gridCol w="1449374">
                  <a:extLst>
                    <a:ext uri="{9D8B030D-6E8A-4147-A177-3AD203B41FA5}">
                      <a16:colId xmlns="" xmlns:a16="http://schemas.microsoft.com/office/drawing/2014/main" val="20001"/>
                    </a:ext>
                  </a:extLst>
                </a:gridCol>
              </a:tblGrid>
              <a:tr h="55897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Description</a:t>
                      </a:r>
                      <a:r>
                        <a:rPr lang="en-US" sz="1600" b="1" baseline="0" dirty="0"/>
                        <a:t> of Expenses</a:t>
                      </a:r>
                      <a:endParaRPr lang="en-US" sz="1600" b="1" dirty="0"/>
                    </a:p>
                    <a:p>
                      <a:pPr algn="ctr"/>
                      <a:endParaRPr lang="en-US" sz="1600" b="1" dirty="0"/>
                    </a:p>
                  </a:txBody>
                  <a:tcPr/>
                </a:tc>
                <a:tc hMerge="1">
                  <a:txBody>
                    <a:bodyPr/>
                    <a:lstStyle/>
                    <a:p>
                      <a:pPr algn="ctr"/>
                      <a:endParaRPr lang="en-US" sz="1600" b="1" dirty="0"/>
                    </a:p>
                  </a:txBody>
                  <a:tcPr/>
                </a:tc>
                <a:extLst>
                  <a:ext uri="{0D108BD9-81ED-4DB2-BD59-A6C34878D82A}">
                    <a16:rowId xmlns="" xmlns:a16="http://schemas.microsoft.com/office/drawing/2014/main" val="10000"/>
                  </a:ext>
                </a:extLst>
              </a:tr>
              <a:tr h="794335">
                <a:tc>
                  <a:txBody>
                    <a:bodyPr/>
                    <a:lstStyle/>
                    <a:p>
                      <a:pPr algn="ctr"/>
                      <a:r>
                        <a:rPr lang="en-US" sz="1600" b="1" dirty="0"/>
                        <a:t>Variable Material Expenses</a:t>
                      </a:r>
                    </a:p>
                  </a:txBody>
                  <a:tcPr/>
                </a:tc>
                <a:tc>
                  <a:txBody>
                    <a:bodyPr/>
                    <a:lstStyle/>
                    <a:p>
                      <a:pPr algn="ctr"/>
                      <a:r>
                        <a:rPr lang="en-US" sz="1600" b="1" dirty="0"/>
                        <a:t>Total:  </a:t>
                      </a:r>
                      <a:r>
                        <a:rPr lang="en-US" sz="1600" b="1"/>
                        <a:t>$11.00</a:t>
                      </a:r>
                      <a:endParaRPr lang="en-US" sz="1600" b="1" dirty="0"/>
                    </a:p>
                  </a:txBody>
                  <a:tcPr/>
                </a:tc>
                <a:extLst>
                  <a:ext uri="{0D108BD9-81ED-4DB2-BD59-A6C34878D82A}">
                    <a16:rowId xmlns="" xmlns:a16="http://schemas.microsoft.com/office/drawing/2014/main" val="10001"/>
                  </a:ext>
                </a:extLst>
              </a:tr>
              <a:tr h="323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Item </a:t>
                      </a:r>
                    </a:p>
                  </a:txBody>
                  <a:tcPr/>
                </a:tc>
                <a:tc>
                  <a:txBody>
                    <a:bodyPr/>
                    <a:lstStyle/>
                    <a:p>
                      <a:pPr algn="ctr"/>
                      <a:r>
                        <a:rPr lang="en-US" sz="1600" b="1" dirty="0"/>
                        <a:t>$</a:t>
                      </a:r>
                      <a:endParaRPr kumimoji="0" lang="en-US" sz="1600" b="1" i="0" u="none" strike="noStrike" cap="none" normalizeH="0" baseline="0" dirty="0">
                        <a:ln>
                          <a:noFill/>
                        </a:ln>
                        <a:solidFill>
                          <a:schemeClr val="tx1"/>
                        </a:solidFill>
                        <a:effectLst/>
                        <a:latin typeface="Times New Roman" pitchFamily="18" charset="0"/>
                      </a:endParaRPr>
                    </a:p>
                  </a:txBody>
                  <a:tcPr/>
                </a:tc>
                <a:extLst>
                  <a:ext uri="{0D108BD9-81ED-4DB2-BD59-A6C34878D82A}">
                    <a16:rowId xmlns="" xmlns:a16="http://schemas.microsoft.com/office/drawing/2014/main" val="10002"/>
                  </a:ext>
                </a:extLst>
              </a:tr>
              <a:tr h="323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Roses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$6.96</a:t>
                      </a:r>
                    </a:p>
                  </a:txBody>
                  <a:tcPr/>
                </a:tc>
                <a:extLst>
                  <a:ext uri="{0D108BD9-81ED-4DB2-BD59-A6C34878D82A}">
                    <a16:rowId xmlns="" xmlns:a16="http://schemas.microsoft.com/office/drawing/2014/main" val="10003"/>
                  </a:ext>
                </a:extLst>
              </a:tr>
              <a:tr h="323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Rose Boxes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$0.20</a:t>
                      </a:r>
                    </a:p>
                  </a:txBody>
                  <a:tcPr/>
                </a:tc>
                <a:extLst>
                  <a:ext uri="{0D108BD9-81ED-4DB2-BD59-A6C34878D82A}">
                    <a16:rowId xmlns="" xmlns:a16="http://schemas.microsoft.com/office/drawing/2014/main" val="10004"/>
                  </a:ext>
                </a:extLst>
              </a:tr>
              <a:tr h="558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Chocolate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 (6 pieces)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$2.46</a:t>
                      </a:r>
                    </a:p>
                  </a:txBody>
                  <a:tcPr/>
                </a:tc>
                <a:extLst>
                  <a:ext uri="{0D108BD9-81ED-4DB2-BD59-A6C34878D82A}">
                    <a16:rowId xmlns="" xmlns:a16="http://schemas.microsoft.com/office/drawing/2014/main" val="10005"/>
                  </a:ext>
                </a:extLst>
              </a:tr>
              <a:tr h="323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Chocolate Box</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a:t>
                      </a:r>
                    </a:p>
                  </a:txBody>
                  <a:tcPr/>
                </a:tc>
                <a:extLst>
                  <a:ext uri="{0D108BD9-81ED-4DB2-BD59-A6C34878D82A}">
                    <a16:rowId xmlns="" xmlns:a16="http://schemas.microsoft.com/office/drawing/2014/main" val="10006"/>
                  </a:ext>
                </a:extLst>
              </a:tr>
              <a:tr h="323618">
                <a:tc>
                  <a:txBody>
                    <a:bodyPr/>
                    <a:lstStyle/>
                    <a:p>
                      <a:pPr algn="ctr"/>
                      <a:r>
                        <a:rPr lang="en-US" sz="1600" b="0" dirty="0">
                          <a:latin typeface="Times New Roman" panose="02020603050405020304" pitchFamily="18" charset="0"/>
                          <a:cs typeface="Times New Roman" panose="02020603050405020304" pitchFamily="18" charset="0"/>
                        </a:rPr>
                        <a:t>Card</a:t>
                      </a:r>
                    </a:p>
                  </a:txBody>
                  <a:tcPr/>
                </a:tc>
                <a:tc>
                  <a:txBody>
                    <a:bodyPr/>
                    <a:lstStyle/>
                    <a:p>
                      <a:pPr algn="ctr"/>
                      <a:r>
                        <a:rPr lang="en-US" sz="1600" b="0" dirty="0">
                          <a:latin typeface="Times New Roman" panose="02020603050405020304" pitchFamily="18" charset="0"/>
                          <a:cs typeface="Times New Roman" panose="02020603050405020304" pitchFamily="18" charset="0"/>
                        </a:rPr>
                        <a:t>$0.30</a:t>
                      </a:r>
                    </a:p>
                  </a:txBody>
                  <a:tcPr/>
                </a:tc>
                <a:extLst>
                  <a:ext uri="{0D108BD9-81ED-4DB2-BD59-A6C34878D82A}">
                    <a16:rowId xmlns="" xmlns:a16="http://schemas.microsoft.com/office/drawing/2014/main" val="10007"/>
                  </a:ext>
                </a:extLst>
              </a:tr>
              <a:tr h="323618">
                <a:tc>
                  <a:txBody>
                    <a:bodyPr/>
                    <a:lstStyle/>
                    <a:p>
                      <a:pPr algn="ctr"/>
                      <a:endParaRPr lang="en-US" sz="1600" b="0" dirty="0"/>
                    </a:p>
                  </a:txBody>
                  <a:tcPr/>
                </a:tc>
                <a:tc>
                  <a:txBody>
                    <a:bodyPr/>
                    <a:lstStyle/>
                    <a:p>
                      <a:pPr algn="ctr"/>
                      <a:endParaRPr lang="en-US" sz="1600" b="0" dirty="0"/>
                    </a:p>
                  </a:txBody>
                  <a:tcPr/>
                </a:tc>
                <a:extLst>
                  <a:ext uri="{0D108BD9-81ED-4DB2-BD59-A6C34878D82A}">
                    <a16:rowId xmlns="" xmlns:a16="http://schemas.microsoft.com/office/drawing/2014/main" val="10013"/>
                  </a:ext>
                </a:extLst>
              </a:tr>
              <a:tr h="558977">
                <a:tc>
                  <a:txBody>
                    <a:bodyPr/>
                    <a:lstStyle/>
                    <a:p>
                      <a:pPr algn="ctr"/>
                      <a:r>
                        <a:rPr lang="en-US" sz="1600" b="1" dirty="0"/>
                        <a:t>Fixed Expenses</a:t>
                      </a:r>
                    </a:p>
                  </a:txBody>
                  <a:tcPr/>
                </a:tc>
                <a:tc>
                  <a:txBody>
                    <a:bodyPr/>
                    <a:lstStyle/>
                    <a:p>
                      <a:pPr algn="ctr"/>
                      <a:r>
                        <a:rPr lang="en-US" sz="1600" b="1" dirty="0"/>
                        <a:t>Total:  $1,195.00</a:t>
                      </a:r>
                    </a:p>
                  </a:txBody>
                  <a:tcPr/>
                </a:tc>
                <a:extLst>
                  <a:ext uri="{0D108BD9-81ED-4DB2-BD59-A6C34878D82A}">
                    <a16:rowId xmlns="" xmlns:a16="http://schemas.microsoft.com/office/drawing/2014/main" val="10008"/>
                  </a:ext>
                </a:extLst>
              </a:tr>
              <a:tr h="323618">
                <a:tc>
                  <a:txBody>
                    <a:bodyPr/>
                    <a:lstStyle/>
                    <a:p>
                      <a:pPr algn="ctr"/>
                      <a:r>
                        <a:rPr lang="en-US" sz="1600" b="1" dirty="0"/>
                        <a:t>Item</a:t>
                      </a:r>
                    </a:p>
                  </a:txBody>
                  <a:tcPr/>
                </a:tc>
                <a:tc>
                  <a:txBody>
                    <a:bodyPr/>
                    <a:lstStyle/>
                    <a:p>
                      <a:pPr algn="ctr"/>
                      <a:r>
                        <a:rPr lang="en-US" sz="1600" b="1" dirty="0"/>
                        <a:t>$</a:t>
                      </a:r>
                    </a:p>
                  </a:txBody>
                  <a:tcPr/>
                </a:tc>
                <a:extLst>
                  <a:ext uri="{0D108BD9-81ED-4DB2-BD59-A6C34878D82A}">
                    <a16:rowId xmlns="" xmlns:a16="http://schemas.microsoft.com/office/drawing/2014/main" val="10009"/>
                  </a:ext>
                </a:extLst>
              </a:tr>
              <a:tr h="323618">
                <a:tc>
                  <a:txBody>
                    <a:bodyPr/>
                    <a:lstStyle/>
                    <a:p>
                      <a:pPr algn="ctr"/>
                      <a:r>
                        <a:rPr lang="en-US" sz="1600" b="0" dirty="0"/>
                        <a:t>Rent /</a:t>
                      </a:r>
                      <a:r>
                        <a:rPr lang="en-US" sz="1600" b="0" baseline="0" dirty="0"/>
                        <a:t> Utilities </a:t>
                      </a:r>
                      <a:endParaRPr lang="en-US" sz="1600" b="0" dirty="0"/>
                    </a:p>
                  </a:txBody>
                  <a:tcPr/>
                </a:tc>
                <a:tc>
                  <a:txBody>
                    <a:bodyPr/>
                    <a:lstStyle/>
                    <a:p>
                      <a:pPr algn="ctr"/>
                      <a:r>
                        <a:rPr lang="en-US" sz="1600" b="0" dirty="0"/>
                        <a:t>  $80.00</a:t>
                      </a:r>
                    </a:p>
                  </a:txBody>
                  <a:tcPr/>
                </a:tc>
                <a:extLst>
                  <a:ext uri="{0D108BD9-81ED-4DB2-BD59-A6C34878D82A}">
                    <a16:rowId xmlns="" xmlns:a16="http://schemas.microsoft.com/office/drawing/2014/main" val="10010"/>
                  </a:ext>
                </a:extLst>
              </a:tr>
              <a:tr h="323618">
                <a:tc>
                  <a:txBody>
                    <a:bodyPr/>
                    <a:lstStyle/>
                    <a:p>
                      <a:pPr algn="ctr"/>
                      <a:r>
                        <a:rPr lang="en-US" sz="1600" b="0" dirty="0"/>
                        <a:t>Advertising </a:t>
                      </a:r>
                    </a:p>
                  </a:txBody>
                  <a:tcPr/>
                </a:tc>
                <a:tc>
                  <a:txBody>
                    <a:bodyPr/>
                    <a:lstStyle/>
                    <a:p>
                      <a:pPr algn="ctr"/>
                      <a:r>
                        <a:rPr lang="en-US" sz="1600" b="0" dirty="0"/>
                        <a:t>   $20.00 </a:t>
                      </a:r>
                    </a:p>
                  </a:txBody>
                  <a:tcPr/>
                </a:tc>
                <a:extLst>
                  <a:ext uri="{0D108BD9-81ED-4DB2-BD59-A6C34878D82A}">
                    <a16:rowId xmlns="" xmlns:a16="http://schemas.microsoft.com/office/drawing/2014/main" val="10011"/>
                  </a:ext>
                </a:extLst>
              </a:tr>
              <a:tr h="323618">
                <a:tc>
                  <a:txBody>
                    <a:bodyPr/>
                    <a:lstStyle/>
                    <a:p>
                      <a:pPr algn="ctr"/>
                      <a:r>
                        <a:rPr lang="en-US" sz="1600" b="0" dirty="0"/>
                        <a:t>Depreciation</a:t>
                      </a:r>
                    </a:p>
                  </a:txBody>
                  <a:tcPr/>
                </a:tc>
                <a:tc>
                  <a:txBody>
                    <a:bodyPr/>
                    <a:lstStyle/>
                    <a:p>
                      <a:pPr algn="ctr"/>
                      <a:r>
                        <a:rPr lang="en-US" sz="1600" b="0" dirty="0"/>
                        <a:t>$220.00</a:t>
                      </a:r>
                    </a:p>
                  </a:txBody>
                  <a:tcPr/>
                </a:tc>
                <a:extLst>
                  <a:ext uri="{0D108BD9-81ED-4DB2-BD59-A6C34878D82A}">
                    <a16:rowId xmlns="" xmlns:a16="http://schemas.microsoft.com/office/drawing/2014/main" val="10014"/>
                  </a:ext>
                </a:extLst>
              </a:tr>
              <a:tr h="323618">
                <a:tc>
                  <a:txBody>
                    <a:bodyPr/>
                    <a:lstStyle/>
                    <a:p>
                      <a:pPr algn="ctr"/>
                      <a:r>
                        <a:rPr lang="en-US" sz="1600" b="0" dirty="0"/>
                        <a:t>Salary</a:t>
                      </a:r>
                    </a:p>
                  </a:txBody>
                  <a:tcPr/>
                </a:tc>
                <a:tc>
                  <a:txBody>
                    <a:bodyPr/>
                    <a:lstStyle/>
                    <a:p>
                      <a:pPr algn="ctr"/>
                      <a:r>
                        <a:rPr lang="en-US" sz="1600" b="0" dirty="0"/>
                        <a:t>$500.00</a:t>
                      </a:r>
                    </a:p>
                  </a:txBody>
                  <a:tcPr/>
                </a:tc>
                <a:extLst>
                  <a:ext uri="{0D108BD9-81ED-4DB2-BD59-A6C34878D82A}">
                    <a16:rowId xmlns="" xmlns:a16="http://schemas.microsoft.com/office/drawing/2014/main" val="10012"/>
                  </a:ext>
                </a:extLst>
              </a:tr>
              <a:tr h="323618">
                <a:tc>
                  <a:txBody>
                    <a:bodyPr/>
                    <a:lstStyle/>
                    <a:p>
                      <a:pPr algn="ctr"/>
                      <a:r>
                        <a:rPr lang="en-US" sz="1600" b="0" dirty="0"/>
                        <a:t>Insurance</a:t>
                      </a:r>
                    </a:p>
                  </a:txBody>
                  <a:tcPr/>
                </a:tc>
                <a:tc>
                  <a:txBody>
                    <a:bodyPr/>
                    <a:lstStyle/>
                    <a:p>
                      <a:pPr algn="ctr"/>
                      <a:r>
                        <a:rPr lang="en-US" sz="1600" b="0" dirty="0"/>
                        <a:t>$375.00</a:t>
                      </a:r>
                    </a:p>
                  </a:txBody>
                  <a:tcPr/>
                </a:tc>
                <a:extLst>
                  <a:ext uri="{0D108BD9-81ED-4DB2-BD59-A6C34878D82A}">
                    <a16:rowId xmlns="" xmlns:a16="http://schemas.microsoft.com/office/drawing/2014/main" val="10015"/>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190960596"/>
              </p:ext>
            </p:extLst>
          </p:nvPr>
        </p:nvGraphicFramePr>
        <p:xfrm>
          <a:off x="457200" y="2698339"/>
          <a:ext cx="4471289" cy="2456256"/>
        </p:xfrm>
        <a:graphic>
          <a:graphicData uri="http://schemas.openxmlformats.org/drawingml/2006/table">
            <a:tbl>
              <a:tblPr/>
              <a:tblGrid>
                <a:gridCol w="2492747">
                  <a:extLst>
                    <a:ext uri="{9D8B030D-6E8A-4147-A177-3AD203B41FA5}">
                      <a16:colId xmlns="" xmlns:a16="http://schemas.microsoft.com/office/drawing/2014/main" val="20000"/>
                    </a:ext>
                  </a:extLst>
                </a:gridCol>
                <a:gridCol w="1065369">
                  <a:extLst>
                    <a:ext uri="{9D8B030D-6E8A-4147-A177-3AD203B41FA5}">
                      <a16:colId xmlns="" xmlns:a16="http://schemas.microsoft.com/office/drawing/2014/main" val="20001"/>
                    </a:ext>
                  </a:extLst>
                </a:gridCol>
                <a:gridCol w="913173">
                  <a:extLst>
                    <a:ext uri="{9D8B030D-6E8A-4147-A177-3AD203B41FA5}">
                      <a16:colId xmlns="" xmlns:a16="http://schemas.microsoft.com/office/drawing/2014/main" val="20002"/>
                    </a:ext>
                  </a:extLst>
                </a:gridCol>
              </a:tblGrid>
              <a:tr h="232987">
                <a:tc gridSpan="3">
                  <a:txBody>
                    <a:bodyPr/>
                    <a:lstStyle/>
                    <a:p>
                      <a:pPr marL="0" marR="0" algn="ctr">
                        <a:spcBef>
                          <a:spcPts val="0"/>
                        </a:spcBef>
                        <a:spcAft>
                          <a:spcPts val="0"/>
                        </a:spcAft>
                      </a:pPr>
                      <a:r>
                        <a:rPr lang="en-US" sz="1600" b="1" dirty="0">
                          <a:solidFill>
                            <a:schemeClr val="bg1"/>
                          </a:solidFill>
                          <a:latin typeface="+mn-lt"/>
                          <a:ea typeface="Times New Roman"/>
                          <a:cs typeface="Times New Roman"/>
                        </a:rPr>
                        <a:t>Economics</a:t>
                      </a:r>
                      <a:r>
                        <a:rPr lang="en-US" sz="1600" b="1" baseline="0" dirty="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0"/>
                  </a:ext>
                </a:extLst>
              </a:tr>
              <a:tr h="455543">
                <a:tc>
                  <a:txBody>
                    <a:bodyPr/>
                    <a:lstStyle/>
                    <a:p>
                      <a:pPr marL="0" marR="0">
                        <a:spcBef>
                          <a:spcPts val="0"/>
                        </a:spcBef>
                        <a:spcAft>
                          <a:spcPts val="0"/>
                        </a:spcAft>
                      </a:pPr>
                      <a:r>
                        <a:rPr lang="en-US" sz="1600" b="1" dirty="0">
                          <a:latin typeface="Calibri"/>
                          <a:ea typeface="Times New Roman"/>
                          <a:cs typeface="Times New Roman"/>
                        </a:rPr>
                        <a:t>Selling 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a:latin typeface="Calibri"/>
                          <a:ea typeface="Times New Roman"/>
                          <a:cs typeface="Times New Roman"/>
                        </a:rPr>
                        <a:t>$50.00</a:t>
                      </a:r>
                    </a:p>
                    <a:p>
                      <a:pPr algn="r"/>
                      <a:r>
                        <a:rPr lang="en-US" sz="1600" b="1" dirty="0">
                          <a:latin typeface="Calibri"/>
                          <a:ea typeface="Times New Roman"/>
                          <a:cs typeface="Times New Roman"/>
                        </a:rPr>
                        <a:t>+Delivery</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55543">
                <a:tc>
                  <a:txBody>
                    <a:bodyPr/>
                    <a:lstStyle/>
                    <a:p>
                      <a:pPr marL="0" marR="0">
                        <a:spcBef>
                          <a:spcPts val="0"/>
                        </a:spcBef>
                        <a:spcAft>
                          <a:spcPts val="0"/>
                        </a:spcAft>
                      </a:pPr>
                      <a:r>
                        <a:rPr lang="en-US" sz="1600" dirty="0">
                          <a:latin typeface="Calibri"/>
                          <a:ea typeface="Times New Roman"/>
                          <a:cs typeface="Times New Roman"/>
                        </a:rPr>
                        <a:t>      Cost of var.</a:t>
                      </a:r>
                      <a:r>
                        <a:rPr lang="en-US" sz="1600" baseline="0" dirty="0">
                          <a:latin typeface="Calibri"/>
                          <a:ea typeface="Times New Roman"/>
                          <a:cs typeface="Times New Roman"/>
                        </a:rPr>
                        <a:t> </a:t>
                      </a:r>
                      <a:r>
                        <a:rPr lang="en-US" sz="1600" dirty="0">
                          <a:latin typeface="Calibri"/>
                          <a:ea typeface="Times New Roman"/>
                          <a:cs typeface="Times New Roman"/>
                        </a:rPr>
                        <a:t>materials</a:t>
                      </a:r>
                      <a:r>
                        <a:rPr lang="en-US" sz="1600" baseline="0" dirty="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$11.00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32987">
                <a:tc>
                  <a:txBody>
                    <a:bodyPr/>
                    <a:lstStyle/>
                    <a:p>
                      <a:pPr marL="0" marR="0">
                        <a:spcBef>
                          <a:spcPts val="0"/>
                        </a:spcBef>
                        <a:spcAft>
                          <a:spcPts val="0"/>
                        </a:spcAft>
                      </a:pPr>
                      <a:r>
                        <a:rPr lang="en-US" sz="1600" dirty="0">
                          <a:latin typeface="Calibri"/>
                          <a:ea typeface="Times New Roman"/>
                          <a:cs typeface="Times New Roman"/>
                        </a:rPr>
                        <a:t>      Cost</a:t>
                      </a:r>
                      <a:r>
                        <a:rPr lang="en-US" sz="1600" baseline="0" dirty="0">
                          <a:latin typeface="Calibri"/>
                          <a:ea typeface="Times New Roman"/>
                          <a:cs typeface="Times New Roman"/>
                        </a:rPr>
                        <a:t> of l</a:t>
                      </a:r>
                      <a:r>
                        <a:rPr lang="en-US" sz="1600" dirty="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$1.68</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58610">
                <a:tc>
                  <a:txBody>
                    <a:bodyPr/>
                    <a:lstStyle/>
                    <a:p>
                      <a:pPr marL="0" marR="0">
                        <a:spcBef>
                          <a:spcPts val="0"/>
                        </a:spcBef>
                        <a:spcAft>
                          <a:spcPts val="0"/>
                        </a:spcAft>
                      </a:pPr>
                      <a:r>
                        <a:rPr lang="en-US" sz="1600" dirty="0">
                          <a:latin typeface="Calibri"/>
                          <a:ea typeface="Times New Roman"/>
                          <a:cs typeface="Times New Roman"/>
                        </a:rPr>
                        <a:t>      Other</a:t>
                      </a:r>
                      <a:r>
                        <a:rPr lang="en-US" sz="1600" baseline="0" dirty="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a:latin typeface="+mn-lt"/>
                          <a:ea typeface="Times New Roman"/>
                          <a:cs typeface="Times New Roman"/>
                        </a:rPr>
                        <a:t>$2.50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32987">
                <a:tc>
                  <a:txBody>
                    <a:bodyPr/>
                    <a:lstStyle/>
                    <a:p>
                      <a:pPr marL="0" marR="0">
                        <a:spcBef>
                          <a:spcPts val="0"/>
                        </a:spcBef>
                        <a:spcAft>
                          <a:spcPts val="0"/>
                        </a:spcAft>
                      </a:pPr>
                      <a:r>
                        <a:rPr lang="en-US" sz="1600" b="1" dirty="0">
                          <a:latin typeface="Calibri"/>
                          <a:ea typeface="Times New Roman"/>
                          <a:cs typeface="Times New Roman"/>
                        </a:rPr>
                        <a:t>Total</a:t>
                      </a:r>
                      <a:r>
                        <a:rPr lang="en-US" sz="1600" b="1" baseline="0" dirty="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Calibri"/>
                          <a:ea typeface="Times New Roman"/>
                          <a:cs typeface="Times New Roman"/>
                        </a:rPr>
                        <a:t>$15.18</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77183">
                <a:tc>
                  <a:txBody>
                    <a:bodyPr/>
                    <a:lstStyle/>
                    <a:p>
                      <a:pPr marL="0" marR="0">
                        <a:spcBef>
                          <a:spcPts val="0"/>
                        </a:spcBef>
                        <a:spcAft>
                          <a:spcPts val="0"/>
                        </a:spcAft>
                      </a:pPr>
                      <a:r>
                        <a:rPr lang="en-US" sz="2000" b="1" dirty="0">
                          <a:latin typeface="Calibri"/>
                          <a:ea typeface="Times New Roman"/>
                          <a:cs typeface="Times New Roman"/>
                        </a:rPr>
                        <a:t>Contribution Margin</a:t>
                      </a:r>
                      <a:endParaRPr lang="en-US" sz="20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mn-lt"/>
                          <a:ea typeface="Times New Roman"/>
                          <a:cs typeface="Times New Roman"/>
                        </a:rPr>
                        <a:t>$34.82</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25860919"/>
              </p:ext>
            </p:extLst>
          </p:nvPr>
        </p:nvGraphicFramePr>
        <p:xfrm>
          <a:off x="473123" y="1509619"/>
          <a:ext cx="4455366" cy="1188720"/>
        </p:xfrm>
        <a:graphic>
          <a:graphicData uri="http://schemas.openxmlformats.org/drawingml/2006/table">
            <a:tbl>
              <a:tblPr firstRow="1" bandRow="1">
                <a:tableStyleId>{5C22544A-7EE6-4342-B048-85BDC9FD1C3A}</a:tableStyleId>
              </a:tblPr>
              <a:tblGrid>
                <a:gridCol w="4455366">
                  <a:extLst>
                    <a:ext uri="{9D8B030D-6E8A-4147-A177-3AD203B41FA5}">
                      <a16:colId xmlns=""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Definition</a:t>
                      </a:r>
                      <a:r>
                        <a:rPr lang="en-US" sz="1600" b="1" baseline="0" dirty="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734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A package containing a dozen roses, box of chocolates, and a card</a:t>
                      </a:r>
                      <a:r>
                        <a:rPr kumimoji="0" lang="en-US" sz="1800" b="0" i="0" u="none" strike="noStrike" cap="none" normalizeH="0" baseline="0" dirty="0">
                          <a:ln>
                            <a:noFill/>
                          </a:ln>
                          <a:solidFill>
                            <a:schemeClr val="bg2"/>
                          </a:solidFill>
                          <a:effectLst/>
                          <a:latin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54919777"/>
              </p:ext>
            </p:extLst>
          </p:nvPr>
        </p:nvGraphicFramePr>
        <p:xfrm>
          <a:off x="457198" y="5174244"/>
          <a:ext cx="4471290" cy="980281"/>
        </p:xfrm>
        <a:graphic>
          <a:graphicData uri="http://schemas.openxmlformats.org/drawingml/2006/table">
            <a:tbl>
              <a:tblPr/>
              <a:tblGrid>
                <a:gridCol w="1485478">
                  <a:extLst>
                    <a:ext uri="{9D8B030D-6E8A-4147-A177-3AD203B41FA5}">
                      <a16:colId xmlns="" xmlns:a16="http://schemas.microsoft.com/office/drawing/2014/main" val="20000"/>
                    </a:ext>
                  </a:extLst>
                </a:gridCol>
                <a:gridCol w="206529">
                  <a:extLst>
                    <a:ext uri="{9D8B030D-6E8A-4147-A177-3AD203B41FA5}">
                      <a16:colId xmlns="" xmlns:a16="http://schemas.microsoft.com/office/drawing/2014/main" val="20001"/>
                    </a:ext>
                  </a:extLst>
                </a:gridCol>
                <a:gridCol w="819736">
                  <a:extLst>
                    <a:ext uri="{9D8B030D-6E8A-4147-A177-3AD203B41FA5}">
                      <a16:colId xmlns="" xmlns:a16="http://schemas.microsoft.com/office/drawing/2014/main" val="20002"/>
                    </a:ext>
                  </a:extLst>
                </a:gridCol>
                <a:gridCol w="223565">
                  <a:extLst>
                    <a:ext uri="{9D8B030D-6E8A-4147-A177-3AD203B41FA5}">
                      <a16:colId xmlns="" xmlns:a16="http://schemas.microsoft.com/office/drawing/2014/main" val="20003"/>
                    </a:ext>
                  </a:extLst>
                </a:gridCol>
                <a:gridCol w="1735982">
                  <a:extLst>
                    <a:ext uri="{9D8B030D-6E8A-4147-A177-3AD203B41FA5}">
                      <a16:colId xmlns="" xmlns:a16="http://schemas.microsoft.com/office/drawing/2014/main" val="20004"/>
                    </a:ext>
                  </a:extLst>
                </a:gridCol>
              </a:tblGrid>
              <a:tr h="76200">
                <a:tc gridSpan="5">
                  <a:txBody>
                    <a:bodyPr/>
                    <a:lstStyle/>
                    <a:p>
                      <a:pPr marL="0" marR="0" algn="ctr">
                        <a:spcBef>
                          <a:spcPts val="0"/>
                        </a:spcBef>
                        <a:spcAft>
                          <a:spcPts val="0"/>
                        </a:spcAft>
                      </a:pPr>
                      <a:r>
                        <a:rPr lang="en-US" sz="2000" b="1" dirty="0">
                          <a:solidFill>
                            <a:schemeClr val="bg1"/>
                          </a:solidFill>
                          <a:latin typeface="+mn-lt"/>
                          <a:ea typeface="Times New Roman"/>
                        </a:rPr>
                        <a:t>Monthly</a:t>
                      </a:r>
                      <a:r>
                        <a:rPr lang="en-US" sz="2000" b="1" baseline="0" dirty="0">
                          <a:solidFill>
                            <a:schemeClr val="bg1"/>
                          </a:solidFill>
                          <a:latin typeface="+mn-lt"/>
                          <a:ea typeface="Times New Roman"/>
                        </a:rPr>
                        <a:t> Break Even Units</a:t>
                      </a:r>
                      <a:endParaRPr lang="en-US" sz="24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0"/>
                  </a:ext>
                </a:extLst>
              </a:tr>
              <a:tr h="233760">
                <a:tc>
                  <a:txBody>
                    <a:bodyPr/>
                    <a:lstStyle/>
                    <a:p>
                      <a:pPr marL="0" marR="0" algn="ctr">
                        <a:spcBef>
                          <a:spcPts val="0"/>
                        </a:spcBef>
                        <a:spcAft>
                          <a:spcPts val="0"/>
                        </a:spcAft>
                      </a:pPr>
                      <a:r>
                        <a:rPr lang="en-US" sz="2000" dirty="0">
                          <a:latin typeface="Calibri"/>
                          <a:ea typeface="Times New Roman"/>
                        </a:rPr>
                        <a:t>$1,195.00</a:t>
                      </a:r>
                      <a:endParaRPr lang="en-US" sz="2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1" baseline="0" dirty="0">
                          <a:latin typeface="+mn-lt"/>
                          <a:ea typeface="Times New Roman"/>
                          <a:cs typeface="Times New Roman"/>
                        </a:rPr>
                        <a:t>34.32</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 </a:t>
                      </a:r>
                      <a:r>
                        <a:rPr lang="en-US" sz="1600" baseline="0" dirty="0">
                          <a:latin typeface="Calibri"/>
                          <a:ea typeface="Times New Roman"/>
                        </a:rPr>
                        <a:t> </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2000" b="1" baseline="0" dirty="0">
                          <a:latin typeface="Calibri"/>
                          <a:ea typeface="Times New Roman"/>
                        </a:rPr>
                        <a:t>35 units</a:t>
                      </a:r>
                      <a:endParaRPr lang="en-US" sz="24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681">
                <a:tc>
                  <a:txBody>
                    <a:bodyPr/>
                    <a:lstStyle/>
                    <a:p>
                      <a:pPr marL="0" marR="0" algn="ctr">
                        <a:spcBef>
                          <a:spcPts val="0"/>
                        </a:spcBef>
                        <a:spcAft>
                          <a:spcPts val="0"/>
                        </a:spcAft>
                      </a:pPr>
                      <a:r>
                        <a:rPr lang="en-US" sz="2000" dirty="0">
                          <a:latin typeface="Calibri"/>
                          <a:ea typeface="Times New Roman"/>
                        </a:rPr>
                        <a:t>  $34.82</a:t>
                      </a:r>
                      <a:endParaRPr lang="en-US" sz="2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bl>
          </a:graphicData>
        </a:graphic>
      </p:graphicFrame>
      <p:pic>
        <p:nvPicPr>
          <p:cNvPr id="7" name="Content Placeholder 9" descr="logo secondary.jpg"/>
          <p:cNvPicPr>
            <a:picLocks noChangeAspect="1"/>
          </p:cNvPicPr>
          <p:nvPr/>
        </p:nvPicPr>
        <p:blipFill>
          <a:blip r:embed="rId3" cstate="print"/>
          <a:stretch>
            <a:fillRect/>
          </a:stretch>
        </p:blipFill>
        <p:spPr>
          <a:xfrm>
            <a:off x="0" y="6174174"/>
            <a:ext cx="1539997" cy="683826"/>
          </a:xfrm>
          <a:prstGeom prst="rect">
            <a:avLst/>
          </a:prstGeom>
        </p:spPr>
      </p:pic>
      <p:pic>
        <p:nvPicPr>
          <p:cNvPr id="8" name="Picture 7"/>
          <p:cNvPicPr>
            <a:picLocks noChangeAspect="1"/>
          </p:cNvPicPr>
          <p:nvPr/>
        </p:nvPicPr>
        <p:blipFill>
          <a:blip r:embed="rId4"/>
          <a:stretch>
            <a:fillRect/>
          </a:stretch>
        </p:blipFill>
        <p:spPr>
          <a:xfrm>
            <a:off x="1661773" y="6174174"/>
            <a:ext cx="1344691" cy="667203"/>
          </a:xfrm>
          <a:prstGeom prst="rect">
            <a:avLst/>
          </a:prstGeom>
        </p:spPr>
      </p:pic>
    </p:spTree>
    <p:extLst>
      <p:ext uri="{BB962C8B-B14F-4D97-AF65-F5344CB8AC3E}">
        <p14:creationId xmlns:p14="http://schemas.microsoft.com/office/powerpoint/2010/main" val="296246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365182110"/>
              </p:ext>
            </p:extLst>
          </p:nvPr>
        </p:nvGraphicFramePr>
        <p:xfrm>
          <a:off x="457200" y="2688196"/>
          <a:ext cx="4680392" cy="4136613"/>
        </p:xfrm>
        <a:graphic>
          <a:graphicData uri="http://schemas.openxmlformats.org/drawingml/2006/table">
            <a:tbl>
              <a:tblPr firstRow="1" bandRow="1">
                <a:tableStyleId>{5C22544A-7EE6-4342-B048-85BDC9FD1C3A}</a:tableStyleId>
              </a:tblPr>
              <a:tblGrid>
                <a:gridCol w="2340196">
                  <a:extLst>
                    <a:ext uri="{9D8B030D-6E8A-4147-A177-3AD203B41FA5}">
                      <a16:colId xmlns="" xmlns:a16="http://schemas.microsoft.com/office/drawing/2014/main" val="20000"/>
                    </a:ext>
                  </a:extLst>
                </a:gridCol>
                <a:gridCol w="2340196">
                  <a:extLst>
                    <a:ext uri="{9D8B030D-6E8A-4147-A177-3AD203B41FA5}">
                      <a16:colId xmlns="" xmlns:a16="http://schemas.microsoft.com/office/drawing/2014/main" val="20001"/>
                    </a:ext>
                  </a:extLst>
                </a:gridCol>
              </a:tblGrid>
              <a:tr h="311916">
                <a:tc gridSpan="2">
                  <a:txBody>
                    <a:bodyPr/>
                    <a:lstStyle/>
                    <a:p>
                      <a:pPr algn="ctr"/>
                      <a:r>
                        <a:rPr lang="en-US" sz="1600" dirty="0">
                          <a:solidFill>
                            <a:schemeClr val="bg1"/>
                          </a:solidFill>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 xmlns:a16="http://schemas.microsoft.com/office/drawing/2014/main" val="10000"/>
                  </a:ext>
                </a:extLst>
              </a:tr>
              <a:tr h="311916">
                <a:tc>
                  <a:txBody>
                    <a:bodyPr/>
                    <a:lstStyle/>
                    <a:p>
                      <a:pPr algn="ctr"/>
                      <a:r>
                        <a:rPr lang="en-US" sz="1600" b="1" dirty="0">
                          <a:solidFill>
                            <a:schemeClr val="tx1"/>
                          </a:solidFill>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167300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Ages</a:t>
                      </a:r>
                      <a:r>
                        <a:rPr lang="en-US" sz="1600" b="0" baseline="0" dirty="0">
                          <a:solidFill>
                            <a:schemeClr val="tx1"/>
                          </a:solidFill>
                        </a:rPr>
                        <a:t> 25-49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Full time job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In a relationship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Possibly have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Executive Assistants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Hartford County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11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Buying</a:t>
                      </a:r>
                      <a:r>
                        <a:rPr lang="en-US" sz="1600" b="1" baseline="0" dirty="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133245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Unorganized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Need reminders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Waits</a:t>
                      </a:r>
                      <a:r>
                        <a:rPr lang="en-US" sz="1600" b="0" baseline="0" dirty="0">
                          <a:solidFill>
                            <a:schemeClr val="tx1"/>
                          </a:solidFill>
                        </a:rPr>
                        <a:t> for everything last minute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Laid back</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Men</a:t>
                      </a:r>
                      <a:r>
                        <a:rPr lang="en-US" sz="1600" b="0" baseline="0" dirty="0">
                          <a:solidFill>
                            <a:schemeClr val="tx1"/>
                          </a:solidFill>
                        </a:rPr>
                        <a:t> who need assistance keeping their lives organized and keeping their loved </a:t>
                      </a:r>
                      <a:r>
                        <a:rPr lang="en-US" sz="1600" b="0" baseline="0" dirty="0" smtClean="0">
                          <a:solidFill>
                            <a:schemeClr val="tx1"/>
                          </a:solidFill>
                        </a:rPr>
                        <a:t>one’s </a:t>
                      </a:r>
                      <a:r>
                        <a:rPr lang="en-US" sz="1600" b="0" baseline="0" dirty="0">
                          <a:solidFill>
                            <a:schemeClr val="tx1"/>
                          </a:solidFill>
                        </a:rPr>
                        <a:t>content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grpSp>
        <p:nvGrpSpPr>
          <p:cNvPr id="29" name="Group 28"/>
          <p:cNvGrpSpPr/>
          <p:nvPr/>
        </p:nvGrpSpPr>
        <p:grpSpPr>
          <a:xfrm>
            <a:off x="6019914" y="2744983"/>
            <a:ext cx="2686703" cy="3996431"/>
            <a:chOff x="5943600" y="2514600"/>
            <a:chExt cx="2819400" cy="3841977"/>
          </a:xfrm>
        </p:grpSpPr>
        <p:grpSp>
          <p:nvGrpSpPr>
            <p:cNvPr id="25" name="Group 24"/>
            <p:cNvGrpSpPr/>
            <p:nvPr/>
          </p:nvGrpSpPr>
          <p:grpSpPr>
            <a:xfrm>
              <a:off x="5943600" y="2743200"/>
              <a:ext cx="2819400" cy="3613377"/>
              <a:chOff x="5638800" y="1905000"/>
              <a:chExt cx="2971800" cy="3767138"/>
            </a:xfrm>
          </p:grpSpPr>
          <p:grpSp>
            <p:nvGrpSpPr>
              <p:cNvPr id="9" name="Group 2"/>
              <p:cNvGrpSpPr>
                <a:grpSpLocks/>
              </p:cNvGrpSpPr>
              <p:nvPr/>
            </p:nvGrpSpPr>
            <p:grpSpPr bwMode="auto">
              <a:xfrm>
                <a:off x="5638800" y="1905000"/>
                <a:ext cx="2971800" cy="3767138"/>
                <a:chOff x="3408" y="1584"/>
                <a:chExt cx="1872" cy="2373"/>
              </a:xfrm>
              <a:solidFill>
                <a:schemeClr val="tx2">
                  <a:lumMod val="40000"/>
                  <a:lumOff val="60000"/>
                </a:schemeClr>
              </a:solidFill>
            </p:grpSpPr>
            <p:sp>
              <p:nvSpPr>
                <p:cNvPr id="10" name="AutoShape 3"/>
                <p:cNvSpPr>
                  <a:spLocks noChangeArrowheads="1"/>
                </p:cNvSpPr>
                <p:nvPr/>
              </p:nvSpPr>
              <p:spPr bwMode="auto">
                <a:xfrm>
                  <a:off x="3408" y="1653"/>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Total Population</a:t>
                </a:r>
              </a:p>
            </p:txBody>
          </p:sp>
          <p:sp>
            <p:nvSpPr>
              <p:cNvPr id="13" name="Rectangle 12"/>
              <p:cNvSpPr/>
              <p:nvPr/>
            </p:nvSpPr>
            <p:spPr>
              <a:xfrm>
                <a:off x="6114534" y="3075204"/>
                <a:ext cx="190500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Target Market Population </a:t>
                </a:r>
              </a:p>
            </p:txBody>
          </p:sp>
          <p:sp>
            <p:nvSpPr>
              <p:cNvPr id="14" name="Rectangle 13"/>
              <p:cNvSpPr/>
              <p:nvPr/>
            </p:nvSpPr>
            <p:spPr>
              <a:xfrm>
                <a:off x="6441989" y="2619982"/>
                <a:ext cx="1330410" cy="3857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ea typeface="Times New Roman"/>
                    <a:cs typeface="Times New Roman"/>
                  </a:rPr>
                  <a:t>900,000</a:t>
                </a:r>
              </a:p>
            </p:txBody>
          </p:sp>
          <p:sp>
            <p:nvSpPr>
              <p:cNvPr id="22" name="Rectangle 21"/>
              <p:cNvSpPr/>
              <p:nvPr/>
            </p:nvSpPr>
            <p:spPr>
              <a:xfrm>
                <a:off x="6476999" y="4105446"/>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Market Size</a:t>
                </a:r>
              </a:p>
              <a:p>
                <a:pPr algn="ct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3771573264"/>
              </p:ext>
            </p:extLst>
          </p:nvPr>
        </p:nvGraphicFramePr>
        <p:xfrm>
          <a:off x="457201" y="1820136"/>
          <a:ext cx="8229598" cy="839193"/>
        </p:xfrm>
        <a:graphic>
          <a:graphicData uri="http://schemas.openxmlformats.org/drawingml/2006/table">
            <a:tbl>
              <a:tblPr firstRow="1" bandRow="1">
                <a:tableStyleId>{5C22544A-7EE6-4342-B048-85BDC9FD1C3A}</a:tableStyleId>
              </a:tblPr>
              <a:tblGrid>
                <a:gridCol w="1524001">
                  <a:extLst>
                    <a:ext uri="{9D8B030D-6E8A-4147-A177-3AD203B41FA5}">
                      <a16:colId xmlns="" xmlns:a16="http://schemas.microsoft.com/office/drawing/2014/main" val="20000"/>
                    </a:ext>
                  </a:extLst>
                </a:gridCol>
                <a:gridCol w="2590799">
                  <a:extLst>
                    <a:ext uri="{9D8B030D-6E8A-4147-A177-3AD203B41FA5}">
                      <a16:colId xmlns="" xmlns:a16="http://schemas.microsoft.com/office/drawing/2014/main" val="20001"/>
                    </a:ext>
                  </a:extLst>
                </a:gridCol>
                <a:gridCol w="2057399">
                  <a:extLst>
                    <a:ext uri="{9D8B030D-6E8A-4147-A177-3AD203B41FA5}">
                      <a16:colId xmlns="" xmlns:a16="http://schemas.microsoft.com/office/drawing/2014/main" val="20002"/>
                    </a:ext>
                  </a:extLst>
                </a:gridCol>
                <a:gridCol w="2057399">
                  <a:extLst>
                    <a:ext uri="{9D8B030D-6E8A-4147-A177-3AD203B41FA5}">
                      <a16:colId xmlns="" xmlns:a16="http://schemas.microsoft.com/office/drawing/2014/main" val="20003"/>
                    </a:ext>
                  </a:extLst>
                </a:gridCol>
              </a:tblGrid>
              <a:tr h="301603">
                <a:tc gridSpan="4">
                  <a:txBody>
                    <a:bodyPr/>
                    <a:lstStyle/>
                    <a:p>
                      <a:pPr algn="ctr"/>
                      <a:r>
                        <a:rPr lang="en-US" sz="1600" dirty="0">
                          <a:solidFill>
                            <a:schemeClr val="bg1"/>
                          </a:solidFill>
                        </a:rPr>
                        <a:t>Market</a:t>
                      </a:r>
                      <a:r>
                        <a:rPr lang="en-US" sz="1600" baseline="0" dirty="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503913">
                <a:tc>
                  <a:txBody>
                    <a:bodyPr/>
                    <a:lstStyle/>
                    <a:p>
                      <a:r>
                        <a:rPr lang="en-US" sz="1600" dirty="0"/>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Internet &amp; Mail-order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Annual</a:t>
                      </a:r>
                      <a:r>
                        <a:rPr lang="en-US" sz="1600" baseline="0" dirty="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t>
                      </a:r>
                      <a:r>
                        <a:rPr lang="en-US" sz="1800" b="1" dirty="0">
                          <a:solidFill>
                            <a:schemeClr val="tx1"/>
                          </a:solidFill>
                        </a:rPr>
                        <a:t>1 Trillion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17" name="Rectangle 16"/>
          <p:cNvSpPr/>
          <p:nvPr/>
        </p:nvSpPr>
        <p:spPr>
          <a:xfrm>
            <a:off x="6746050" y="4727605"/>
            <a:ext cx="1202778" cy="35552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ea typeface="Times New Roman"/>
                <a:cs typeface="Times New Roman"/>
              </a:rPr>
              <a:t>210,000</a:t>
            </a:r>
          </a:p>
        </p:txBody>
      </p:sp>
      <p:sp>
        <p:nvSpPr>
          <p:cNvPr id="18" name="Rectangle 17"/>
          <p:cNvSpPr/>
          <p:nvPr/>
        </p:nvSpPr>
        <p:spPr>
          <a:xfrm>
            <a:off x="6746050" y="5562600"/>
            <a:ext cx="1202778" cy="360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ea typeface="Times New Roman"/>
                <a:cs typeface="Times New Roman"/>
              </a:rPr>
              <a:t>2,100</a:t>
            </a:r>
          </a:p>
        </p:txBody>
      </p:sp>
      <p:pic>
        <p:nvPicPr>
          <p:cNvPr id="19" name="Content Placeholder 9" descr="logo secondary.jpg"/>
          <p:cNvPicPr>
            <a:picLocks noChangeAspect="1"/>
          </p:cNvPicPr>
          <p:nvPr/>
        </p:nvPicPr>
        <p:blipFill>
          <a:blip r:embed="rId3" cstate="print"/>
          <a:stretch>
            <a:fillRect/>
          </a:stretch>
        </p:blipFill>
        <p:spPr>
          <a:xfrm>
            <a:off x="5556360" y="6226629"/>
            <a:ext cx="1144142" cy="602022"/>
          </a:xfrm>
          <a:prstGeom prst="rect">
            <a:avLst/>
          </a:prstGeom>
        </p:spPr>
      </p:pic>
      <p:pic>
        <p:nvPicPr>
          <p:cNvPr id="20" name="Picture 19"/>
          <p:cNvPicPr>
            <a:picLocks noChangeAspect="1"/>
          </p:cNvPicPr>
          <p:nvPr/>
        </p:nvPicPr>
        <p:blipFill rotWithShape="1">
          <a:blip r:embed="rId4"/>
          <a:srcRect l="12587" r="18355"/>
          <a:stretch/>
        </p:blipFill>
        <p:spPr>
          <a:xfrm>
            <a:off x="7832519" y="6010237"/>
            <a:ext cx="1307179" cy="800480"/>
          </a:xfrm>
          <a:prstGeom prst="rect">
            <a:avLst/>
          </a:prstGeom>
        </p:spPr>
      </p:pic>
      <p:pic>
        <p:nvPicPr>
          <p:cNvPr id="1026" name="Picture 2" descr="Image result for hartford coun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890" y="3680168"/>
            <a:ext cx="1496710" cy="108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0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Marketing and Sales</a:t>
            </a:r>
          </a:p>
        </p:txBody>
      </p:sp>
      <p:sp>
        <p:nvSpPr>
          <p:cNvPr id="3" name="Content Placeholder 2"/>
          <p:cNvSpPr>
            <a:spLocks noGrp="1"/>
          </p:cNvSpPr>
          <p:nvPr>
            <p:ph idx="1"/>
          </p:nvPr>
        </p:nvSpPr>
        <p:spPr>
          <a:xfrm>
            <a:off x="524745" y="2237062"/>
            <a:ext cx="8046199" cy="4586525"/>
          </a:xfrm>
        </p:spPr>
        <p:txBody>
          <a:bodyPr>
            <a:normAutofit/>
          </a:bodyPr>
          <a:lstStyle/>
          <a:p>
            <a:r>
              <a:rPr lang="en-US" sz="2800" dirty="0">
                <a:solidFill>
                  <a:schemeClr val="tx1"/>
                </a:solidFill>
              </a:rPr>
              <a:t>Car Signage</a:t>
            </a:r>
          </a:p>
          <a:p>
            <a:r>
              <a:rPr lang="en-US" sz="2800" dirty="0">
                <a:solidFill>
                  <a:schemeClr val="tx1"/>
                </a:solidFill>
              </a:rPr>
              <a:t>YouTube </a:t>
            </a:r>
            <a:r>
              <a:rPr lang="en-US" sz="2800" dirty="0" smtClean="0">
                <a:solidFill>
                  <a:schemeClr val="tx1"/>
                </a:solidFill>
              </a:rPr>
              <a:t>Videos</a:t>
            </a:r>
            <a:endParaRPr lang="en-US" sz="2800" dirty="0">
              <a:solidFill>
                <a:schemeClr val="tx1"/>
              </a:solidFill>
            </a:endParaRPr>
          </a:p>
          <a:p>
            <a:r>
              <a:rPr lang="en-US" sz="2800" dirty="0">
                <a:solidFill>
                  <a:schemeClr val="tx1"/>
                </a:solidFill>
              </a:rPr>
              <a:t>Website</a:t>
            </a:r>
          </a:p>
          <a:p>
            <a:r>
              <a:rPr lang="en-US" sz="2800" dirty="0">
                <a:solidFill>
                  <a:schemeClr val="tx1"/>
                </a:solidFill>
              </a:rPr>
              <a:t>Word of Mouth</a:t>
            </a:r>
          </a:p>
          <a:p>
            <a:r>
              <a:rPr lang="en-US" sz="2800" dirty="0">
                <a:solidFill>
                  <a:schemeClr val="tx1"/>
                </a:solidFill>
              </a:rPr>
              <a:t>Social Media</a:t>
            </a:r>
          </a:p>
          <a:p>
            <a:r>
              <a:rPr lang="en-US" sz="2800" dirty="0">
                <a:solidFill>
                  <a:schemeClr val="tx1"/>
                </a:solidFill>
              </a:rPr>
              <a:t>Email</a:t>
            </a:r>
          </a:p>
          <a:p>
            <a:endParaRPr lang="en-US" dirty="0"/>
          </a:p>
          <a:p>
            <a:endParaRPr lang="en-US" dirty="0"/>
          </a:p>
          <a:p>
            <a:endParaRPr lang="en-US" dirty="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11373" y="5911648"/>
            <a:ext cx="1828800" cy="962274"/>
          </a:xfrm>
          <a:prstGeom prst="rect">
            <a:avLst/>
          </a:prstGeom>
        </p:spPr>
      </p:pic>
      <p:pic>
        <p:nvPicPr>
          <p:cNvPr id="6" name="Picture 5"/>
          <p:cNvPicPr>
            <a:picLocks noChangeAspect="1"/>
          </p:cNvPicPr>
          <p:nvPr/>
        </p:nvPicPr>
        <p:blipFill rotWithShape="1">
          <a:blip r:embed="rId4"/>
          <a:srcRect l="12587" r="18355"/>
          <a:stretch/>
        </p:blipFill>
        <p:spPr>
          <a:xfrm>
            <a:off x="7772400" y="5698240"/>
            <a:ext cx="1143000" cy="1159760"/>
          </a:xfrm>
          <a:prstGeom prst="rect">
            <a:avLst/>
          </a:prstGeom>
        </p:spPr>
      </p:pic>
      <p:pic>
        <p:nvPicPr>
          <p:cNvPr id="1026" name="Picture 2" descr="Image result for instag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2438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cebook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748" y="2133600"/>
            <a:ext cx="1705399" cy="1705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witte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2128" y="2388704"/>
            <a:ext cx="1153767" cy="11537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youtub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6520" y="3241717"/>
            <a:ext cx="2952681" cy="183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6633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themeOverride>
</file>

<file path=docProps/app.xml><?xml version="1.0" encoding="utf-8"?>
<Properties xmlns="http://schemas.openxmlformats.org/officeDocument/2006/extended-properties" xmlns:vt="http://schemas.openxmlformats.org/officeDocument/2006/docPropsVTypes">
  <TotalTime>2924</TotalTime>
  <Words>2236</Words>
  <Application>Microsoft Office PowerPoint</Application>
  <PresentationFormat>On-screen Show (4:3)</PresentationFormat>
  <Paragraphs>278</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Dividend</vt:lpstr>
      <vt:lpstr>1_Dividend</vt:lpstr>
      <vt:lpstr>PowerPoint Presentation</vt:lpstr>
      <vt:lpstr>Sent With Love, LLP</vt:lpstr>
      <vt:lpstr>Problem</vt:lpstr>
      <vt:lpstr>Solution</vt:lpstr>
      <vt:lpstr>Description</vt:lpstr>
      <vt:lpstr>PowerPoint Presentation</vt:lpstr>
      <vt:lpstr>Business Model</vt:lpstr>
      <vt:lpstr>Market Analysis</vt:lpstr>
      <vt:lpstr>Marketing and Sales</vt:lpstr>
      <vt:lpstr>Competition </vt:lpstr>
      <vt:lpstr>Qualifications</vt:lpstr>
      <vt:lpstr>Sales Projections</vt:lpstr>
      <vt:lpstr>Startup Funds</vt:lpstr>
      <vt:lpstr>PowerPoint Presentation</vt:lpstr>
      <vt:lpstr> tell us once ,we’ll remember for a lifetime</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Chien Nguyen</cp:lastModifiedBy>
  <cp:revision>241</cp:revision>
  <cp:lastPrinted>2017-05-01T13:16:24Z</cp:lastPrinted>
  <dcterms:created xsi:type="dcterms:W3CDTF">2012-02-07T20:01:29Z</dcterms:created>
  <dcterms:modified xsi:type="dcterms:W3CDTF">2017-06-24T19:16:31Z</dcterms:modified>
</cp:coreProperties>
</file>