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 id="2147483996" r:id="rId2"/>
  </p:sldMasterIdLst>
  <p:notesMasterIdLst>
    <p:notesMasterId r:id="rId18"/>
  </p:notesMasterIdLst>
  <p:handoutMasterIdLst>
    <p:handoutMasterId r:id="rId19"/>
  </p:handoutMasterIdLst>
  <p:sldIdLst>
    <p:sldId id="268" r:id="rId3"/>
    <p:sldId id="270" r:id="rId4"/>
    <p:sldId id="271" r:id="rId5"/>
    <p:sldId id="272" r:id="rId6"/>
    <p:sldId id="273" r:id="rId7"/>
    <p:sldId id="285" r:id="rId8"/>
    <p:sldId id="288" r:id="rId9"/>
    <p:sldId id="275" r:id="rId10"/>
    <p:sldId id="276" r:id="rId11"/>
    <p:sldId id="277" r:id="rId12"/>
    <p:sldId id="278" r:id="rId13"/>
    <p:sldId id="279" r:id="rId14"/>
    <p:sldId id="281" r:id="rId15"/>
    <p:sldId id="287" r:id="rId16"/>
    <p:sldId id="289" r:id="rId17"/>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553" autoAdjust="0"/>
    <p:restoredTop sz="88400" autoAdjust="0"/>
  </p:normalViewPr>
  <p:slideViewPr>
    <p:cSldViewPr>
      <p:cViewPr>
        <p:scale>
          <a:sx n="103" d="100"/>
          <a:sy n="103" d="100"/>
        </p:scale>
        <p:origin x="-630" y="-6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7"/>
    </mc:Choice>
    <mc:Fallback>
      <c:style val="17"/>
    </mc:Fallback>
  </mc:AlternateContent>
  <c:chart>
    <c:title>
      <c:layout/>
      <c:overlay val="0"/>
    </c:title>
    <c:autoTitleDeleted val="0"/>
    <c:plotArea>
      <c:layout/>
      <c:barChart>
        <c:barDir val="col"/>
        <c:grouping val="clustered"/>
        <c:varyColors val="0"/>
        <c:ser>
          <c:idx val="0"/>
          <c:order val="0"/>
          <c:tx>
            <c:strRef>
              <c:f>Sheet1!$B$1</c:f>
              <c:strCache>
                <c:ptCount val="1"/>
                <c:pt idx="0">
                  <c:v>Units Sold</c:v>
                </c:pt>
              </c:strCache>
            </c:strRef>
          </c:tx>
          <c:spPr>
            <a:solidFill>
              <a:schemeClr val="bg1"/>
            </a:solidFill>
          </c:spPr>
          <c:invertIfNegative val="0"/>
          <c:cat>
            <c:strRef>
              <c:f>Sheet1!$A$2:$A$13</c:f>
              <c:strCache>
                <c:ptCount val="12"/>
                <c:pt idx="0">
                  <c:v>Jan</c:v>
                </c:pt>
                <c:pt idx="1">
                  <c:v>Feb</c:v>
                </c:pt>
                <c:pt idx="2">
                  <c:v>Mar</c:v>
                </c:pt>
                <c:pt idx="3">
                  <c:v>Apr</c:v>
                </c:pt>
                <c:pt idx="4">
                  <c:v>May</c:v>
                </c:pt>
                <c:pt idx="5">
                  <c:v>June</c:v>
                </c:pt>
                <c:pt idx="6">
                  <c:v>July</c:v>
                </c:pt>
                <c:pt idx="7">
                  <c:v>Aug</c:v>
                </c:pt>
                <c:pt idx="8">
                  <c:v>Sept</c:v>
                </c:pt>
                <c:pt idx="9">
                  <c:v>Oct</c:v>
                </c:pt>
                <c:pt idx="10">
                  <c:v>Nov</c:v>
                </c:pt>
                <c:pt idx="11">
                  <c:v>Dec</c:v>
                </c:pt>
              </c:strCache>
            </c:strRef>
          </c:cat>
          <c:val>
            <c:numRef>
              <c:f>Sheet1!$B$2:$B$13</c:f>
              <c:numCache>
                <c:formatCode>General</c:formatCode>
                <c:ptCount val="12"/>
                <c:pt idx="0">
                  <c:v>2</c:v>
                </c:pt>
                <c:pt idx="1">
                  <c:v>2</c:v>
                </c:pt>
                <c:pt idx="2">
                  <c:v>2</c:v>
                </c:pt>
                <c:pt idx="3">
                  <c:v>2</c:v>
                </c:pt>
                <c:pt idx="4">
                  <c:v>2</c:v>
                </c:pt>
                <c:pt idx="5">
                  <c:v>5</c:v>
                </c:pt>
                <c:pt idx="6">
                  <c:v>6</c:v>
                </c:pt>
                <c:pt idx="7">
                  <c:v>3</c:v>
                </c:pt>
                <c:pt idx="8">
                  <c:v>2</c:v>
                </c:pt>
                <c:pt idx="9">
                  <c:v>2</c:v>
                </c:pt>
                <c:pt idx="10">
                  <c:v>2</c:v>
                </c:pt>
                <c:pt idx="11">
                  <c:v>2</c:v>
                </c:pt>
              </c:numCache>
            </c:numRef>
          </c:val>
        </c:ser>
        <c:dLbls>
          <c:showLegendKey val="0"/>
          <c:showVal val="0"/>
          <c:showCatName val="0"/>
          <c:showSerName val="0"/>
          <c:showPercent val="0"/>
          <c:showBubbleSize val="0"/>
        </c:dLbls>
        <c:gapWidth val="150"/>
        <c:axId val="28590080"/>
        <c:axId val="28591616"/>
      </c:barChart>
      <c:catAx>
        <c:axId val="28590080"/>
        <c:scaling>
          <c:orientation val="minMax"/>
        </c:scaling>
        <c:delete val="0"/>
        <c:axPos val="b"/>
        <c:majorTickMark val="out"/>
        <c:minorTickMark val="none"/>
        <c:tickLblPos val="nextTo"/>
        <c:crossAx val="28591616"/>
        <c:crosses val="autoZero"/>
        <c:auto val="1"/>
        <c:lblAlgn val="ctr"/>
        <c:lblOffset val="100"/>
        <c:noMultiLvlLbl val="0"/>
      </c:catAx>
      <c:valAx>
        <c:axId val="28591616"/>
        <c:scaling>
          <c:orientation val="minMax"/>
        </c:scaling>
        <c:delete val="0"/>
        <c:axPos val="l"/>
        <c:majorGridlines/>
        <c:numFmt formatCode="General" sourceLinked="1"/>
        <c:majorTickMark val="out"/>
        <c:minorTickMark val="none"/>
        <c:tickLblPos val="nextTo"/>
        <c:crossAx val="2859008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443DD1E9-373E-4546-AEF7-A8323C6F19C1}" type="datetimeFigureOut">
              <a:rPr lang="en-US" smtClean="0"/>
              <a:pPr/>
              <a:t>12/11/2014</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BE34B1CC-39E3-4A7E-A15F-DC4711D0D265}" type="slidenum">
              <a:rPr lang="en-US" smtClean="0"/>
              <a:pPr/>
              <a:t>‹#›</a:t>
            </a:fld>
            <a:endParaRPr lang="en-US"/>
          </a:p>
        </p:txBody>
      </p:sp>
    </p:spTree>
    <p:extLst>
      <p:ext uri="{BB962C8B-B14F-4D97-AF65-F5344CB8AC3E}">
        <p14:creationId xmlns:p14="http://schemas.microsoft.com/office/powerpoint/2010/main" val="1845589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CB2BB6C2-F5C4-49BC-BD78-FC7E7B1E650B}" type="datetimeFigureOut">
              <a:rPr lang="en-US" smtClean="0"/>
              <a:pPr/>
              <a:t>12/11/2014</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F3F5A8CD-32A9-4972-A31B-86080B7BBAE7}" type="slidenum">
              <a:rPr lang="en-US" smtClean="0"/>
              <a:pPr/>
              <a:t>‹#›</a:t>
            </a:fld>
            <a:endParaRPr lang="en-US"/>
          </a:p>
        </p:txBody>
      </p:sp>
    </p:spTree>
    <p:extLst>
      <p:ext uri="{BB962C8B-B14F-4D97-AF65-F5344CB8AC3E}">
        <p14:creationId xmlns:p14="http://schemas.microsoft.com/office/powerpoint/2010/main" val="18050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baseline="0" dirty="0" smtClean="0"/>
              <a:t>Raise your hand if you can swim. What if I said if I tested you about half of you can perform the 5 basic skills to save your life.</a:t>
            </a:r>
            <a:endParaRPr lang="en-US" dirty="0" smtClean="0"/>
          </a:p>
        </p:txBody>
      </p:sp>
      <p:sp>
        <p:nvSpPr>
          <p:cNvPr id="4" name="Slide Number Placeholder 3"/>
          <p:cNvSpPr>
            <a:spLocks noGrp="1"/>
          </p:cNvSpPr>
          <p:nvPr>
            <p:ph type="sldNum" sz="quarter" idx="10"/>
          </p:nvPr>
        </p:nvSpPr>
        <p:spPr/>
        <p:txBody>
          <a:bodyPr/>
          <a:lstStyle/>
          <a:p>
            <a:fld id="{F3F5A8CD-32A9-4972-A31B-86080B7BBAE7}" type="slidenum">
              <a:rPr lang="en-US" smtClean="0"/>
              <a:pPr/>
              <a:t>1</a:t>
            </a:fld>
            <a:endParaRPr lang="en-US" dirty="0"/>
          </a:p>
        </p:txBody>
      </p:sp>
    </p:spTree>
    <p:extLst>
      <p:ext uri="{BB962C8B-B14F-4D97-AF65-F5344CB8AC3E}">
        <p14:creationId xmlns:p14="http://schemas.microsoft.com/office/powerpoint/2010/main" val="4103012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have previous</a:t>
            </a:r>
            <a:r>
              <a:rPr lang="en-US" baseline="0" dirty="0" smtClean="0"/>
              <a:t> background knowledge on how to teach swim lessons. Observe classes of swim lessons and have helped in the swim lessons.</a:t>
            </a:r>
          </a:p>
          <a:p>
            <a:r>
              <a:rPr lang="en-US" baseline="0" dirty="0" smtClean="0"/>
              <a:t>Change quality to price</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11</a:t>
            </a:fld>
            <a:endParaRPr lang="en-US"/>
          </a:p>
        </p:txBody>
      </p:sp>
    </p:spTree>
    <p:extLst>
      <p:ext uri="{BB962C8B-B14F-4D97-AF65-F5344CB8AC3E}">
        <p14:creationId xmlns:p14="http://schemas.microsoft.com/office/powerpoint/2010/main" val="1605048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Aquadults</a:t>
            </a:r>
            <a:r>
              <a:rPr lang="en-US" baseline="0" dirty="0" smtClean="0"/>
              <a:t> has projected that we will get 32 members for the yearly swim lessons. You can see that in the summer my sells would be higher because the weather would be nicer than during the colder seasons, but I will still have sells because there are people who will be willing to into indoor pool even though it maybe cold outside.</a:t>
            </a:r>
          </a:p>
          <a:p>
            <a:r>
              <a:rPr lang="en-US" baseline="0" dirty="0" smtClean="0"/>
              <a:t>My gross revenue is 27200 and my net profit is 4918</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12</a:t>
            </a:fld>
            <a:endParaRPr lang="en-US"/>
          </a:p>
        </p:txBody>
      </p:sp>
    </p:spTree>
    <p:extLst>
      <p:ext uri="{BB962C8B-B14F-4D97-AF65-F5344CB8AC3E}">
        <p14:creationId xmlns:p14="http://schemas.microsoft.com/office/powerpoint/2010/main" val="100127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err="1" smtClean="0"/>
              <a:t>Aquadults</a:t>
            </a:r>
            <a:r>
              <a:rPr lang="en-US" baseline="0" dirty="0" smtClean="0"/>
              <a:t> needs 2203 dollars to start. I have most of the things I need but ill need </a:t>
            </a:r>
            <a:r>
              <a:rPr lang="en-US" baseline="0" dirty="0" err="1" smtClean="0"/>
              <a:t>LLc</a:t>
            </a:r>
            <a:r>
              <a:rPr lang="en-US" baseline="0" dirty="0" smtClean="0"/>
              <a:t> paperwork and lessons </a:t>
            </a:r>
            <a:r>
              <a:rPr lang="en-US" baseline="0" dirty="0" err="1" smtClean="0"/>
              <a:t>euipement</a:t>
            </a:r>
            <a:r>
              <a:rPr lang="en-US" baseline="0" dirty="0" smtClean="0"/>
              <a:t>, also need to have an emergency fund and reserve for sixed expenses. My return on investment is 223%. My return on sales is 18%</a:t>
            </a:r>
          </a:p>
          <a:p>
            <a:endParaRPr lang="en-US" baseline="0" dirty="0" smtClean="0"/>
          </a:p>
          <a:p>
            <a:r>
              <a:rPr lang="en-US" dirty="0" err="1" smtClean="0"/>
              <a:t>Aquadults</a:t>
            </a:r>
            <a:r>
              <a:rPr lang="en-US" dirty="0" smtClean="0"/>
              <a:t> will need</a:t>
            </a:r>
            <a:r>
              <a:rPr lang="en-US" baseline="0" dirty="0" smtClean="0"/>
              <a:t> a total of about 2203 dollars to start up </a:t>
            </a:r>
            <a:r>
              <a:rPr lang="en-US" baseline="0" dirty="0" err="1" smtClean="0"/>
              <a:t>busniess</a:t>
            </a:r>
            <a:r>
              <a:rPr lang="en-US" baseline="0" dirty="0" smtClean="0"/>
              <a:t> because we will need our LLC paperwork and have some </a:t>
            </a:r>
            <a:r>
              <a:rPr lang="en-US" baseline="0" dirty="0" err="1" smtClean="0"/>
              <a:t>euipment</a:t>
            </a:r>
            <a:r>
              <a:rPr lang="en-US" baseline="0" dirty="0" smtClean="0"/>
              <a:t> to teach lessons. I will already have a computer and phone and my </a:t>
            </a:r>
            <a:r>
              <a:rPr lang="en-US" baseline="0" dirty="0" err="1" smtClean="0"/>
              <a:t>wsi</a:t>
            </a:r>
            <a:r>
              <a:rPr lang="en-US" baseline="0" dirty="0" smtClean="0"/>
              <a:t> </a:t>
            </a:r>
            <a:r>
              <a:rPr lang="en-US" baseline="0" dirty="0" err="1" smtClean="0"/>
              <a:t>cerification</a:t>
            </a:r>
            <a:r>
              <a:rPr lang="en-US" baseline="0" dirty="0" smtClean="0"/>
              <a:t> which is water </a:t>
            </a:r>
            <a:r>
              <a:rPr lang="en-US" baseline="0" dirty="0" err="1" smtClean="0"/>
              <a:t>safty</a:t>
            </a:r>
            <a:r>
              <a:rPr lang="en-US" baseline="0" dirty="0" smtClean="0"/>
              <a:t> instructor by </a:t>
            </a:r>
            <a:r>
              <a:rPr lang="en-US" baseline="0" dirty="0" err="1" smtClean="0"/>
              <a:t>american</a:t>
            </a:r>
            <a:r>
              <a:rPr lang="en-US" baseline="0" dirty="0" smtClean="0"/>
              <a:t> red cross.</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Thank you for your</a:t>
            </a:r>
            <a:r>
              <a:rPr lang="en-US" altLang="en-US" baseline="0" dirty="0" smtClean="0"/>
              <a:t> consideration </a:t>
            </a:r>
            <a:r>
              <a:rPr lang="en-US" altLang="en-US" baseline="0" dirty="0" err="1" smtClean="0"/>
              <a:t>aquadults</a:t>
            </a:r>
            <a:r>
              <a:rPr lang="en-US" altLang="en-US" baseline="0" dirty="0" smtClean="0"/>
              <a:t>. Its never too late. Follow us on twitter @Aquadults, or email us at </a:t>
            </a:r>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dirty="0" err="1" smtClean="0"/>
              <a:t>Goodmorning</a:t>
            </a:r>
            <a:r>
              <a:rPr lang="en-US" dirty="0" smtClean="0"/>
              <a:t> my name is Vanessa Gonzalez, and my business is Sink or Swim. </a:t>
            </a:r>
          </a:p>
          <a:p>
            <a:pPr eaLnBrk="1" hangingPunct="1">
              <a:spcBef>
                <a:spcPct val="0"/>
              </a:spcBef>
            </a:pPr>
            <a:endParaRPr lang="en-US" dirty="0" smtClean="0"/>
          </a:p>
        </p:txBody>
      </p:sp>
      <p:sp>
        <p:nvSpPr>
          <p:cNvPr id="4" name="Slide Number Placeholder 3"/>
          <p:cNvSpPr>
            <a:spLocks noGrp="1"/>
          </p:cNvSpPr>
          <p:nvPr>
            <p:ph type="sldNum" sz="quarter" idx="10"/>
          </p:nvPr>
        </p:nvSpPr>
        <p:spPr/>
        <p:txBody>
          <a:bodyPr/>
          <a:lstStyle/>
          <a:p>
            <a:fld id="{F3F5A8CD-32A9-4972-A31B-86080B7BBAE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problem is that some</a:t>
            </a:r>
            <a:r>
              <a:rPr lang="en-US" baseline="0" dirty="0" smtClean="0"/>
              <a:t> adults may have had a traumatic event involving water that makes them afraid to swim. Another problem is that adults will want to learn to swim, but aren’t going to take the step forward because they don’t want to learn with a group of people.</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Sink or Swim’s Solution</a:t>
            </a:r>
            <a:r>
              <a:rPr lang="en-US" baseline="0" dirty="0" smtClean="0"/>
              <a:t> is to teach adults how to swim with one-on-one swim lessons.  Being able to swim will provide these adults with some confidence around the water.</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F3F5A8CD-32A9-4972-A31B-86080B7BBAE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Aquadults</a:t>
            </a:r>
            <a:r>
              <a:rPr lang="en-US" dirty="0" smtClean="0"/>
              <a:t> chose an all year contract of one on one swim </a:t>
            </a:r>
            <a:r>
              <a:rPr lang="en-US" dirty="0" err="1" smtClean="0"/>
              <a:t>lessons.i</a:t>
            </a:r>
            <a:r>
              <a:rPr lang="en-US" dirty="0" smtClean="0"/>
              <a:t> chose this because </a:t>
            </a:r>
            <a:r>
              <a:rPr lang="en-US" dirty="0" err="1" smtClean="0"/>
              <a:t>im</a:t>
            </a:r>
            <a:r>
              <a:rPr lang="en-US" dirty="0" smtClean="0"/>
              <a:t> trying to</a:t>
            </a:r>
            <a:r>
              <a:rPr lang="en-US" baseline="0" dirty="0" smtClean="0"/>
              <a:t> get my customers to sign up for a yearly contract because it takes time to learn to swim.. My monthly fixed expenses is 564.50 because I will be paying myself 500 a month and I need a 1 million dollar insurance.</a:t>
            </a:r>
          </a:p>
          <a:p>
            <a:endParaRPr lang="en-US" baseline="0" dirty="0" smtClean="0"/>
          </a:p>
          <a:p>
            <a:r>
              <a:rPr lang="en-US" baseline="0" dirty="0" smtClean="0"/>
              <a:t>Selling price</a:t>
            </a:r>
            <a:r>
              <a:rPr lang="en-US" baseline="0" dirty="0"/>
              <a:t> </a:t>
            </a:r>
            <a:r>
              <a:rPr lang="en-US" baseline="0" dirty="0" smtClean="0"/>
              <a:t>at 850 customers get four hours per month of one on one swim lessons. This means they go to our website and select the times and dates that fit their schedules. </a:t>
            </a:r>
          </a:p>
          <a:p>
            <a:r>
              <a:rPr lang="en-US" baseline="0" dirty="0" smtClean="0"/>
              <a:t>Insurance is liability Insurance </a:t>
            </a:r>
            <a:r>
              <a:rPr lang="en-US" baseline="0" dirty="0" err="1" smtClean="0"/>
              <a:t>miney</a:t>
            </a:r>
            <a:r>
              <a:rPr lang="en-US" baseline="0" dirty="0" smtClean="0"/>
              <a:t> to help me in a case. </a:t>
            </a:r>
          </a:p>
        </p:txBody>
      </p:sp>
      <p:sp>
        <p:nvSpPr>
          <p:cNvPr id="4" name="Slide Number Placeholder 3"/>
          <p:cNvSpPr>
            <a:spLocks noGrp="1"/>
          </p:cNvSpPr>
          <p:nvPr>
            <p:ph type="sldNum" sz="quarter" idx="10"/>
          </p:nvPr>
        </p:nvSpPr>
        <p:spPr/>
        <p:txBody>
          <a:bodyPr/>
          <a:lstStyle/>
          <a:p>
            <a:fld id="{F3F5A8CD-32A9-4972-A31B-86080B7BBAE7}" type="slidenum">
              <a:rPr lang="en-US" smtClean="0"/>
              <a:pPr/>
              <a:t>7</a:t>
            </a:fld>
            <a:endParaRPr lang="en-US"/>
          </a:p>
        </p:txBody>
      </p:sp>
    </p:spTree>
    <p:extLst>
      <p:ext uri="{BB962C8B-B14F-4D97-AF65-F5344CB8AC3E}">
        <p14:creationId xmlns:p14="http://schemas.microsoft.com/office/powerpoint/2010/main" val="855691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t>Aquadults</a:t>
            </a:r>
            <a:r>
              <a:rPr lang="en-US" baseline="0" dirty="0" smtClean="0"/>
              <a:t> is in the sports coaching industry and Americans spend $5 Billion annually. </a:t>
            </a:r>
            <a:r>
              <a:rPr lang="en-US" dirty="0" err="1" smtClean="0"/>
              <a:t>Aquadults</a:t>
            </a:r>
            <a:r>
              <a:rPr lang="en-US" dirty="0" smtClean="0"/>
              <a:t> is in the service of providing swimming lessons.</a:t>
            </a:r>
            <a:r>
              <a:rPr lang="en-US" baseline="0" dirty="0" smtClean="0"/>
              <a:t> My target market is adults of ages 20-40 who live in the Hartford county area. Who focus on personal health and lessons, who pay for items and lessons to help them stay fit. </a:t>
            </a:r>
          </a:p>
          <a:p>
            <a:r>
              <a:rPr lang="en-US" baseline="0" dirty="0" smtClean="0"/>
              <a:t>My total population is from west </a:t>
            </a:r>
            <a:r>
              <a:rPr lang="en-US" baseline="0" dirty="0" err="1" smtClean="0"/>
              <a:t>hartford</a:t>
            </a:r>
            <a:r>
              <a:rPr lang="en-US" baseline="0" dirty="0" smtClean="0"/>
              <a:t> and </a:t>
            </a:r>
            <a:r>
              <a:rPr lang="en-US" baseline="0" dirty="0" err="1" smtClean="0"/>
              <a:t>hartford</a:t>
            </a:r>
            <a:r>
              <a:rPr lang="en-US" baseline="0" dirty="0" smtClean="0"/>
              <a:t> area. I took 54% of the Total </a:t>
            </a:r>
            <a:r>
              <a:rPr lang="en-US" baseline="0" dirty="0" err="1" smtClean="0"/>
              <a:t>poplulation</a:t>
            </a:r>
            <a:r>
              <a:rPr lang="en-US" baseline="0" dirty="0" smtClean="0"/>
              <a:t> to get target market pop and took half a percent to get my market size.</a:t>
            </a:r>
          </a:p>
          <a:p>
            <a:r>
              <a:rPr lang="en-US" baseline="0" dirty="0" smtClean="0"/>
              <a:t>I found target market population by taking 57.2 % of the total population</a:t>
            </a:r>
          </a:p>
          <a:p>
            <a:r>
              <a:rPr lang="en-US" baseline="0" dirty="0" smtClean="0"/>
              <a:t> my target market is…….. I found pop of </a:t>
            </a:r>
            <a:r>
              <a:rPr lang="en-US" baseline="0" dirty="0" err="1" smtClean="0"/>
              <a:t>hartford</a:t>
            </a:r>
            <a:r>
              <a:rPr lang="en-US" baseline="0" dirty="0" smtClean="0"/>
              <a:t> brought it down to people in </a:t>
            </a:r>
            <a:r>
              <a:rPr lang="en-US" baseline="0" dirty="0" err="1" smtClean="0"/>
              <a:t>american</a:t>
            </a:r>
            <a:r>
              <a:rPr lang="en-US" baseline="0" dirty="0" smtClean="0"/>
              <a:t> who cant swim and </a:t>
            </a:r>
          </a:p>
          <a:p>
            <a:endParaRPr lang="en-US" dirty="0" smtClean="0"/>
          </a:p>
          <a:p>
            <a:endParaRPr lang="en-US" dirty="0" smtClean="0"/>
          </a:p>
          <a:p>
            <a:r>
              <a:rPr lang="en-US" dirty="0" err="1" smtClean="0"/>
              <a:t>Aquadults</a:t>
            </a:r>
            <a:r>
              <a:rPr lang="en-US" dirty="0" smtClean="0"/>
              <a:t> is in the sports coaching</a:t>
            </a:r>
            <a:r>
              <a:rPr lang="en-US" baseline="0" dirty="0" smtClean="0"/>
              <a:t> industry Americans spend 5 billion.  I am focusing on the Hartford and West Hartford area because I currently work there and know people in my target market. </a:t>
            </a:r>
          </a:p>
          <a:p>
            <a:endParaRPr lang="en-US" baseline="0" dirty="0" smtClean="0"/>
          </a:p>
          <a:p>
            <a:r>
              <a:rPr lang="en-US" baseline="0" dirty="0" smtClean="0"/>
              <a:t>the population is 188,285 people. I'm targeting this area because I  already know people in my target market and I have experience here. </a:t>
            </a:r>
            <a:endParaRPr lang="en-US" dirty="0" smtClean="0"/>
          </a:p>
        </p:txBody>
      </p:sp>
      <p:sp>
        <p:nvSpPr>
          <p:cNvPr id="4" name="Slide Number Placeholder 3"/>
          <p:cNvSpPr>
            <a:spLocks noGrp="1"/>
          </p:cNvSpPr>
          <p:nvPr>
            <p:ph type="sldNum" sz="quarter" idx="10"/>
          </p:nvPr>
        </p:nvSpPr>
        <p:spPr/>
        <p:txBody>
          <a:bodyPr/>
          <a:lstStyle/>
          <a:p>
            <a:fld id="{F3F5A8CD-32A9-4972-A31B-86080B7BBAE7}" type="slidenum">
              <a:rPr lang="en-US" smtClean="0"/>
              <a:pPr/>
              <a:t>8</a:t>
            </a:fld>
            <a:endParaRPr lang="en-US"/>
          </a:p>
        </p:txBody>
      </p:sp>
    </p:spTree>
    <p:extLst>
      <p:ext uri="{BB962C8B-B14F-4D97-AF65-F5344CB8AC3E}">
        <p14:creationId xmlns:p14="http://schemas.microsoft.com/office/powerpoint/2010/main" val="2647180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why</a:t>
            </a:r>
            <a:r>
              <a:rPr lang="en-US" baseline="0" dirty="0" smtClean="0"/>
              <a:t> I chose </a:t>
            </a:r>
            <a:r>
              <a:rPr lang="en-US" baseline="0" dirty="0" err="1" smtClean="0"/>
              <a:t>rthose</a:t>
            </a:r>
            <a:r>
              <a:rPr lang="en-US" baseline="0" dirty="0" smtClean="0"/>
              <a:t> </a:t>
            </a:r>
          </a:p>
          <a:p>
            <a:r>
              <a:rPr lang="en-US" baseline="0" dirty="0" smtClean="0"/>
              <a:t>Website: free membership to grab phone numbers and emails</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9</a:t>
            </a:fld>
            <a:endParaRPr lang="en-US"/>
          </a:p>
        </p:txBody>
      </p:sp>
    </p:spTree>
    <p:extLst>
      <p:ext uri="{BB962C8B-B14F-4D97-AF65-F5344CB8AC3E}">
        <p14:creationId xmlns:p14="http://schemas.microsoft.com/office/powerpoint/2010/main" val="1845802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solidFill>
                  <a:prstClr val="black">
                    <a:tint val="75000"/>
                  </a:prstClr>
                </a:solidFill>
              </a:rPr>
              <a:pPr/>
              <a:t>12/11/2014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9938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solidFill>
                  <a:prstClr val="black">
                    <a:tint val="75000"/>
                  </a:prstClr>
                </a:solidFill>
              </a:rPr>
              <a:pPr/>
              <a:t>12/11/2014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8020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solidFill>
                  <a:prstClr val="black">
                    <a:tint val="75000"/>
                  </a:prstClr>
                </a:solidFill>
              </a:rPr>
              <a:pPr/>
              <a:t>12/11/2014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73581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3549938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3766889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42970B-D3F7-455B-B431-EE4D6888DE51}"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3415850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42970B-D3F7-455B-B431-EE4D6888DE51}"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1392124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42970B-D3F7-455B-B431-EE4D6888DE51}" type="datetimeFigureOut">
              <a:rPr lang="en-US" smtClean="0"/>
              <a:pPr/>
              <a:t>12/11/2014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36091965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42970B-D3F7-455B-B431-EE4D6888DE51}" type="datetimeFigureOut">
              <a:rPr lang="en-US" smtClean="0"/>
              <a:pPr/>
              <a:t>12/11/2014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19203477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2970B-D3F7-455B-B431-EE4D6888DE51}" type="datetimeFigureOut">
              <a:rPr lang="en-US" smtClean="0"/>
              <a:pPr/>
              <a:t>12/11/2014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39309654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2970B-D3F7-455B-B431-EE4D6888DE51}"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3270999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solidFill>
                  <a:prstClr val="black">
                    <a:tint val="75000"/>
                  </a:prstClr>
                </a:solidFill>
              </a:rPr>
              <a:pPr/>
              <a:t>12/11/2014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68898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2970B-D3F7-455B-B431-EE4D6888DE51}"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26265073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9680205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extLst>
      <p:ext uri="{BB962C8B-B14F-4D97-AF65-F5344CB8AC3E}">
        <p14:creationId xmlns:p14="http://schemas.microsoft.com/office/powerpoint/2010/main" val="1617358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42970B-D3F7-455B-B431-EE4D6888DE51}" type="datetimeFigureOut">
              <a:rPr lang="en-US" smtClean="0">
                <a:solidFill>
                  <a:prstClr val="black">
                    <a:tint val="75000"/>
                  </a:prstClr>
                </a:solidFill>
              </a:rPr>
              <a:pPr/>
              <a:t>12/11/2014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585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42970B-D3F7-455B-B431-EE4D6888DE51}" type="datetimeFigureOut">
              <a:rPr lang="en-US" smtClean="0">
                <a:solidFill>
                  <a:prstClr val="black">
                    <a:tint val="75000"/>
                  </a:prstClr>
                </a:solidFill>
              </a:rPr>
              <a:pPr/>
              <a:t>12/11/2014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2124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42970B-D3F7-455B-B431-EE4D6888DE51}" type="datetimeFigureOut">
              <a:rPr lang="en-US" smtClean="0">
                <a:solidFill>
                  <a:prstClr val="black">
                    <a:tint val="75000"/>
                  </a:prstClr>
                </a:solidFill>
              </a:rPr>
              <a:pPr/>
              <a:t>12/11/2014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9196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42970B-D3F7-455B-B431-EE4D6888DE51}" type="datetimeFigureOut">
              <a:rPr lang="en-US" smtClean="0">
                <a:solidFill>
                  <a:prstClr val="black">
                    <a:tint val="75000"/>
                  </a:prstClr>
                </a:solidFill>
              </a:rPr>
              <a:pPr/>
              <a:t>12/11/2014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034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2970B-D3F7-455B-B431-EE4D6888DE51}" type="datetimeFigureOut">
              <a:rPr lang="en-US" smtClean="0">
                <a:solidFill>
                  <a:prstClr val="black">
                    <a:tint val="75000"/>
                  </a:prstClr>
                </a:solidFill>
              </a:rPr>
              <a:pPr/>
              <a:t>12/11/2014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0965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2970B-D3F7-455B-B431-EE4D6888DE51}" type="datetimeFigureOut">
              <a:rPr lang="en-US" smtClean="0">
                <a:solidFill>
                  <a:prstClr val="black">
                    <a:tint val="75000"/>
                  </a:prstClr>
                </a:solidFill>
              </a:rPr>
              <a:pPr/>
              <a:t>12/11/2014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0999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2970B-D3F7-455B-B431-EE4D6888DE51}" type="datetimeFigureOut">
              <a:rPr lang="en-US" smtClean="0">
                <a:solidFill>
                  <a:prstClr val="black">
                    <a:tint val="75000"/>
                  </a:prstClr>
                </a:solidFill>
              </a:rPr>
              <a:pPr/>
              <a:t>12/11/2014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6507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100000">
              <a:srgbClr val="0070C0"/>
            </a:gs>
          </a:gsLst>
          <a:path path="circle">
            <a:fillToRect l="15000" t="50000" r="85000" b="6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42970B-D3F7-455B-B431-EE4D6888DE51}" type="datetimeFigureOut">
              <a:rPr lang="en-US" smtClean="0">
                <a:solidFill>
                  <a:prstClr val="black">
                    <a:tint val="75000"/>
                  </a:prstClr>
                </a:solidFill>
              </a:rPr>
              <a:pPr/>
              <a:t>12/11/2014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0854452"/>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100000">
              <a:srgbClr val="0070C0"/>
            </a:gs>
          </a:gsLst>
          <a:path path="circle">
            <a:fillToRect l="15000" t="50000" r="85000" b="6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42970B-D3F7-455B-B431-EE4D6888DE51}" type="datetimeFigureOut">
              <a:rPr lang="en-US" smtClean="0">
                <a:solidFill>
                  <a:prstClr val="black">
                    <a:tint val="75000"/>
                  </a:prstClr>
                </a:solidFill>
              </a:rPr>
              <a:pPr/>
              <a:t>12/11/2014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0854452"/>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9.pn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data:image/jpeg;base64,/9j/4AAQSkZJRgABAQAAAQABAAD/2wCEAAkGBxMTEhUUEhQVFhUXGBUWGBUXFxUYFRgYGBcWFhUYFxcYHCggGB0lHBcVITEhJSkrLi4uFx8zODMsNygtLisBCgoKDg0OGhAQGywkICQsLCwsLCwsLCwtLCwsLCwsLCwsLCwsLCwsLCwsLCwsLCwsLCwsLCwsLCwsLCwsLCwsLP/AABEIAOEA4QMBIgACEQEDEQH/xAAbAAACAwEBAQAAAAAAAAAAAAAEBQIDBgABB//EAEIQAAEEAAQDBgMEBwYGAwAAAAEAAgMRBBIhMQVBUQYTImFxkTKBsRRSocEVI0KS0eHwBzNTYnKCQ3OistLxFmPC/8QAGgEAAwEBAQEAAAAAAAAAAAAAAQIDAAQFBv/EAC0RAAICAQMDAgUDBQAAAAAAAAABAhEDEiExE0FRBHEiYYGhsRRC8DIzkcHh/9oADAMBAAIRAxEAPwD56MKOil9hCm3F9WFWx41nOx8lzakdWhgxwHQqLsI4Jk2Zh/aC9mIrQhazONCxsBVzcO5FsYiYo1mBCqUFu6r+2BvNE9omUAs9I0dVkrA5UaDC8W5gWtdwDtzHBGY34Nkma7e46ny1adFnf7OeERTmQyk0CKAW2xnY6Fz2lhcBW2/1XJPMoTaO3HheSCZmXcaaXEgFoJJA3rytMmMce6e5wa17XFt72BzWuh7IRjDGN7MzSczXkDO0j7pGuqGPZmSbIyRjQ4ZMrxoclaNy7epQafgoq8mT/SVVYdRujRo1vR5qbOLDzWt7QdniDlDXuPws5MYaHwgCjayk3BXtJBNHpQtJJ6XTKxhqVokOMt8024N2vhgzF8AlJ2zcvQEFKcPwVzj8X4BOMN2VBHiefYJY5aexpYbW4oxvaNr3FzIy0OJIaNh5BL3cazODQDmOw3PsFuML2UhEVOzF1lA8E7MH7RLkjOeI95HKCQ4aVkde7TqPmqQbk+CU0lHZmf8Assx7uTKQxzXOzEGugHqUP9oK0mNkd3cgL3AjaJzv7s3eaPqLOy9f2cd9ma8Nqw3M6sxeTrd/s+ipZKUWjN50ZwvExxyNfLGJWj9gmgfXr6ISbCZTVlUOhPLN7LJkpWM+0eOhmkzQwiEVRaDoT1oCgkMwU5WHqfZDvaObinVsnwCyhByo98TfvIaSAdVZCNgEiGkRksI6oZ8XmmFB1ys7rzXI2A6DEv5uVjMc69aQWqjazggqckMXcQHNqZcOjzU6txazTn2tRh5CyGIjmFKaUaorCTknY0jiRcMSSt4kev4InD8SeSACPZK5DKIN21cAGN56GvJZI6lbHtth/FG7qxZJzXA7J4PYhOLbN9/ZI6u+vqPovqGFxA36L5D/AGenST1H0Wv7McX7tzmOGY3YDtiF5ue+s2et6f8AtRXufUOJcZyRuqNwytboRWjtLHok+H4gWtDr8QFttwpw6apBjMZK54IAOahISXZi0G2tbry1q+vrec43wiWbFOkaCMKS0C3GvCLky8uSv13kld8CdBYo1XLPsHC8dmjzTAZxbqqyOmo305hYzjgZPK542JNEeyz8va6Rji3KAwW1psjKDVV1UMLj/E14Jyk0Rd780mfNriokvTyx48jfn7DzD4TKdCmsbyBVoJjl7NjA3KKJzGtOXmVypnpzVjzC4lrHNc6qGpvb1V2M4myESYkZnCUtYzJThbbFnXTY6pFNLbSNKIIN9CsRxztJM8HDMLWtEsTe7Y2hIWkFpLuQur1F0uzBm/acOfB+7+eS7j3amEYVzGGQ4gxtbTowakz5n+Lp5r6Lg+OwsMGGZbmhjHuzXbW1pmJ53RpfIf0LiDiJ5HiL9Xu0nUl/3AN6TLs1xKUQyta5r3S5Wyd5q8Bt5cp5ClXXoVoko9SVMl2zxbZMTI6IENzGst1oaJ081nDm++8fvLb8MwbHaO5aVsK9EbiYI2gENrULmWVHU8TPmcub7zj+8hpL/wA34r6RiIY3u2oBo0Gm6UcTwjAdAd+qaOf5EpYH5MRlPnV1auydEf2hflALRzSEcRd90LuwvVGzhzqpUEviVZw68bxA/cV8WOP+H+KZskolP2UrkZ9tP+Gfdcl1B0sbfoPD89PQoabs9Afhf+ISDGF5q3H3VseHss1OrQd0JYpxVuRbrY260hc3ZgDZ/uERKzLFG3erCoxs78O1pDi4E0Wn8iicS/NHG7rZUm5OrHjop6VR5BGCETkAc3+uaHhOivf8Tfl9VN8lFwM+18QMcZ56BZGTCgk+q2Hal/6tn+1ZZp3Pmni2SpUNOxkoj70nr+S9w3EmmdznmqBpVcCxRAcGtG+prdEyYfM4nu2E9SpSS1ts6Em8cVFmvhxMgibJkdlIFO0Xo42fDEScjTrzbbufl/NZ/wDSU/dCEtb3Y/ZVmAxEjfgiZruudwpbHTJ9SOmX4CuM8NMukbhkJF89R58kVhIo4mBrzbjVAa+6HZC8A/qQM29PKFmw8gBDImtJ/ask16oRj2s5F6OSlqk/yaXG8Rj0Y1xs8x5bpFjO0RLnZdKaK9Sd0FBg5WkExgkaAgmxe6sdCb1w4uq+IqkVFM6p9Sa8f5NdhcTbQXHcBYfGSHv3ZdKmJB+QWiwnE3ZQO6Arl0WakxLXzW0V+sN+tapcKabHztOKDIw9sjXl5dbtiBXiV3Cf7yYmh46002ChiHfB/qChwaTWQn75RbbFSSY1OLLD4a+aqxnEjQLqoa6WgZcY4E1Vf6bVD8c86afuoqCFlOQWcedSwb1vohMRjHEiwN+RQk2Mf0H7pQbsS69a9lSONEpZGMZMDJO9scJbnOYguIA031WS4hhy2RzX1maSDVEWOhCdS4uAU7Ese+MWMrCA6+W5H1WXl4gC45W02zlveuV+a7cUWobHFlknPcs7sLzL0J910MmYkVytSdGiIRs/ePuuXmRcgYayQONE5aCuk0MdfcCslw1AVfuh8fimNLLOzQDpzXXmi3FnOnTPe0huJn+pXn+6i9Eq4pxOORjWtJsG9QjY8dG5jAHiwNQuBwkktjqxSW+4Zh+SvPxD5fVVYcaBeyy1I1vWvlqptF72GnaY21g9Fnms39U67Q4htNGYcuYSqKVmviHujFMTYL7NuAz3XxBGY7FxxknOAsniGOJ8N6k7IaWN3MHTqi8Nyuxo53GNJGgn4639kE+uinFxuTZrQOnkquz/AAnvJWDYE62tjxbgMceHc8BpI6b7pGo3RSMsjWqzOYniWNYwSHLlPMaoNnanEXqGlaTAxgxmIjwkaA9V2B7NNe6gG6braYrlAcsnZsV4ftaf+I0j0TPCccilOj6PR2hTWbsY3LQy36L51xfhxjLg7kSLHqlUISdcFHmyQVvc+g4GTQ69dVkIXeMn/O8/iksU8wADXOr1Ka8PBysJ6uTLHpsWWbXQ7L9G/wCpX9mwHPDXbOko+h3QDpPg9Sr+ybv17P8AmWkUdyjnsEcVkw7JpI2wuORxFguQMmMg/wAOT3cmUzrxE/8AzHIYxfVM5NOhFG1YrmxUV/BL7lUd5GTWWQX1KbvYMwUOKx5Q31TqbEcO4DDHZd+pEoAd4Ty/zfJYnFN8RrTXZfUuyMbiZy3KB3brJ6G9l8wxg8Z9SuyCqK+pw5X8QRwnUuJ6BGOCG4MNH/JTxMxGgCSW8hov4SdL1BfbvJchoZtSNfiI30KG2/l5pHxeCy3XRwGvK9dEa3A4kHxONIEYJ74y4HTU+xXY8u1EHjtiqbAuaHE1TTRpSbgD3XeGxrQHUdVQ6U6izrSMwmDllG9M+868vy6qbsyQ14L3kdh+rdK1QnHJHukAFtBoA8tepVjcMBo6Zx8mlvtzXsuFidp3knzcyvLelNKpWUcm40KMTgHtkdHu5vTn6dVAYV+UuynK3c0aHlacnhYNOExvkctny1BXh4bJlLRO3K4gkEuAPQka2mtiaRXE+RjQ5riAdhf5LpcQ92pu01/Q0lD9dH5av0/6Va3hD68Uwo9GOPrvSFrkNOqEzYJiaaJCavw5jpV3p5LhHNtUvp4/non8GCyAViXAV+yA3SuRz7EKYgYDYmmPo5l67jQHrsjZqYmwj8V4nxmU90MznanIBzN7J7h+3U7Rme0GRtU4CmnrnHVXQwhwc1vfODhTgXOpwvmWhthF/o4BozBoHJtBztOt6AjrZ9EktL5Q8XOPDE03bPiMptsjgDyjZp9CgZnY148ZcRv4ywf91LTOLR1PqTWnkKAUoceY/gZGPMMbfuRaX4VwkF63y2ZyOfEtGUOYa0q4z50mHDYZS2pG3zblNjX0TaXj2Id/xHD00+iDlx8rtS959XErNp9gxtdxZiMLijq1uXegDqPW0F9ixTdswPk6jfuE7EztrPuVP7Q/bO/9417IqVdkBq+WxBFHigb/AFlnUm7v8USziOLjNuD3N55mkj3Gyax4hw6HyIBH4hEx41p+ONvq0lh/6dPwRck+UBKS4bKp+NxtjZKQfFs0b3zSXH9q3yEUxoANjUk/NPcVBHIPiv8AyyAPA9CKpCO4dHlymFvOnN0PXnX1SwjDwPPJN9xNF2ilF+FmoIOh5/NK5HZjabTcEF+Fzm7aOZe+o1afw3V0PCWVrTj1z0fYq60o53qYLwmPwv67ofHNtwF8k7wmBLb8DiDyBB09VZLwuF2rmyg1yQlFXaGi3VMy/dHyXJx+hWf/AG+y9QGt+DR4PiHetc0fERoN/ZT4I2KCB0eKa7PmfTWkHQ7XRoeiDjlZA3LGbcdHSc/MN6BLpZVnNjUCwcIbn0t25y0AOdWb22TzEAEa+I+lADppuq+HM/V5vvE+w0H5+6vEdoNsCSBAzoB7IiHEOabbQI5gAKRgUnRJGhgqPjUgq/EBrR2vr6qvE8SD9MjNSLprRoNenVCOYvYY0tBGcmKw9ANgYTzc8FxNjxb7WqZX4ckfqWedNaPSkOyJWthWNRIOiAIETb5Ghz3Vr8UKblaARvQ3UO6VjYkDFMkrivJbPyCJEeoVjo7WowudGVU+FMjCoug6o0YXd2oujRxgXDDo0CxeGLsiNdBqvDAtRgHIvBEju5XGJajALo6UxmGtokwWpd11WMC965uv5AqMkpP7Lem3nfPzRMkaq7pEwMBrZaL9FIDpp6Ej6FXFi7KjuCirM7q79938VyuyhctbNQoDnGvAda6adVGR9Bexuscx/XRVYlnh0N/1qjQLNDh21FH/AKR9FzZEBgMZ4Mh5beiuYU0q7GQQHm1IaqDQrmiklBPGxr1sZ5K0NV+Wvw+gQo1lLI1cxq4BWtK1Gs6OK1e3DHfYdf63U4ALCOxODc9vh1rStQPklkqGjuLKbehsjlSsibeyHwvD3teQQR5plPC5lUhFvuM47FIw66SIIsygIeWZq6VDY53NFLoF67DUiGSh2ytpHSDULnw6hTOHCvmFFvzUw1bSGxeMOoug8kyDFViJWMID3BubQF2gv1QcUFOwAQLnQJvFgydRWXQ5rGWjtqpTcNeLJG3T61uhpQdxBLBoq+5TPER0FQ5iGkNgDo1WY0a9iryI6TWDd0FyJpchpNZiyTofe+fRSkfoBVH8F42XwnpyHQr151PU+yIhZEaKYwPSdr0dhJuSVoZMa5ldG5BNciI3LBDotVfLufl9AhsIdQrsRJ4j8vot2Ae2iYWoNu4TqDC0y+aDaQVFsocCPh8k/wAPxFjHBriMxGyyUnEmsdbj+K20cML2NlyhzgLG37QF79dEqlbsso0ti7EY5kdZ6F6WarVKuMR+GwNL0rz6Jzkjly97GNCCLymiNtiUr7TcVigFnkPDG34nk20CgNB58ky34NLbkzMuI1/L+KqLtepSzCYnvPE92UON20GtdaBKbxxtbsPmu5cHmvk8sgaeqZwzBwv3S8t0UQ4tOnl6UhKNjRdDOYaj+uitjFoN2KBbmscx7Fuij+kKboP/AGoN0y3KGDWaoLHwX4jTiDYDgCLGo0O6tijLoi9znA60wENNDm6wTryApZafEPzlveSMq9Rdjnulc0OoNbh2KlxHhe97qZZoGnC9HO83VzPyRmBwT4XNmYSc1W4k2QeZ113SOBr6JdJnHmT+JP8AFWDjkrWltl4aCcrjuBqQD5UkKxn5Nfx+DL4hs4ex5pc8Jp9o7/CZnDKaDgOhGv8AJAZb5K0dyM9mAyspUkaI2dnJUuiR0i2DUuRPcLltIdR8+cbaBWvTmvXgAAE9aXNNCq1rc+y6QOGpHpzUwET5ivqvO9rntz6L2KJ8ppjb6/dHmTyWn4RwSOPV5Dn9asD/AEg/VFRbFcqBeG4WR7cxGVv3iDR82jmmjeFHbNld912hPyGx38vNGtga7W8xFUXakdKvZeuhcwGqs7GgXfM1ZHLqrLFFE3kkL58BMwtLPEA0vNVRFm9daIrbz812Enp4zhupotPiN38V8v4J/hCHNBOTMasNJcNOWoBF/nfmsr2gjMcha2z3gFNvUDUEDy+EedKmiKQmuTZocFG2STQDK36o7juM7qFxBogbqPAsEWRjNvqT5k6lCQ4b7XP3f/BYQZP8xGrYx+BPlQ56efJ6pWeljWmJpcJ2ewmLwkbjCBnYwkkZZAdLtw8Vk+fNUP4eYAI+7L4aoCy4gAkAeIkmhW9rQYWQNdlb8Ng3yBog/kirD/hDiOuU16grrcYzguzJJZISunRm8KyNusMeUnckAGhy0GvzVTuzTcQ+5i4OJHiaaIbrkYNK0GY31eei1jY27Nq+nMIbikwjs3VtA9DmDB/3I48Wjdi5MjnsZPi/ZqGBhdC4nKQHNOU78wQBre/qSkzVp+02GAhzRtHIOcN8t3r11+pWWzp4yUlaOfJDS6J5lCrd7fUD81FrrUGSeKx8vlX5phBtiOHxg0GiydBsLOpJA9ymeE4UK0H4JTwXHh+IAf8Add73qmmG4w0d5qNA2hfPM9pF/ILz1G+T1IrwMJImRMLj5Dzs6D8SsDxfhs3euNl7QazncWLAcQtlxGQOYWSODQQDeaiOYNnmEBDxGLDh4MjX5yHEiifhDRvuNN0zigSRkZ2ljTYH8fLokkkuZzQ1pFkDTnZoj8U841xJs118PmK+iq7JcLL5e8cPAwmtN3fy+qBKtzaYhtQBu2jR+IVUOlncqXGZgIiTsBZ9BqUuwHGoXaNe0n2+qvhaJ5UxjDBdkrmYWydOi5vEYQG1IzUXeYa+/nasj4rEL8TT811JROduR59h8vxXKz9MRfeHuFyaoguR8kl/WENaLPINGp8k44f2ZNAzuIPJg1/ed+Q91qmQsZ8LQPQAfRe7/moRwpc7meRvgVR4XIKAFDkBQVrB1sJjLGCNkHIxwWaSCtyeFYD1tFvna0eI/wAUsbMQeqlgsSJZDpeWgB5m/wCH4pZPSrGjDU6DcPgXyHMHd3HvZFEm9KHQix80yj4Th2VJKbcNi8gnWtQNr0CBdxAGZzqPdwgMA5GTn6kXXzWdxDJn4ls2JFsa7SLM3KBrV+Kr2KhrlO18r+h2Rwwg0u7dL3Nzj5RkJjddelHTYFA9iIWyxC5BGPjeRuS4kke96nouMUmKORlNbVCjWh6uqx0oBMODdlDC7JhxMyiA97nNDKH3WGyee9brnllx45R6jq9/oGM5TTeLttvS3Xv/ACzX8Ngw4FMLXHqSH/8ApNs3VZfDdlMjrbI7WzZ2B5UBp5VWyHx3EZ8PN3QdbdKuhYO2putdPkvR9PHr3oXCvfa/9nF6nL01GWSV20va/PY0+OsCywSNG9fGNRq0VrzO/Lmk/aXBd5AQwOcXN8JBHUEbmuQPyVmE7SsvJKHRuH3tj8xp+SMxDrjJw5YTeYNFEGz4gNQLOvzKClRXRONKXH2M1wvFmRgDhWlOaRrmGjgQfPRIpuz0hfIWFrWA+HMT4tvCK23qytFEA0udpmJ8Q5B1CwD1XrcRG2hMXMslwDmuDXfdpxFXtpahie7Lzhqraz5xj5zG4sd4Xg0QdweqXScWI0bl/E/w+qr7Z4tsmOnc2qD+7b6MAZoeltPulDXfzRlmd0gw9JBq5P6BQxkmfOH0fIfzU/0gfFZJDxThdAiweXmgHG/5qV8zWii23udUcSiqQzdxIEeJpcaoFzi6vkVRKS43ZaPu3oAhGOvUK0uStsbpxkFQyNG9113/AAWgwXaSONoa2J1AUKLVlhIuLlrYnSiuxoOL9qGyxvYI3tLmkAnKRqOdFZBordFuKpcVrFaSIWvO8XEqCIGyedcqLXI0LqPqBcL3XhpKYpzuVOfFgc9T5r0NVnl1QzklH8kq4xiMoLgfkEu/SMj3VGRlusxGn80BioJnP1sgkWQaFf6SEsuNgwa1K+AyQuBaRJfMhv8AFbHhnBWQRZ5pmxyHxANyl1HqDebTbKFj/srWPol5BALaqyduiJi4TiXAlkMpoF2sbqIG+pFbLy/UvLOWlPT7f9s+kw+k9PLDGSlS5t1b+u34NFioYXNuJmVjTmGfNTnk2S63Hc/10tZxQshc1wJunE5hG6iQARlbZG+xPXkkHCMHinPyCGS9R8DtLFbnQBa6Dsc/KJMbO2FobTrcCaGgtxOVtCuuymsM51Fq642/L7l8fpvQ4Y9TPkT3tVd+2zbrzVL5D/sLiIZWvaGhpZl2Lzma4WDbjZN5hqteGgbBZLgGEw8DScKHPcQAZHlxBFmuQHnoE8xNiNznkv8A8oFD0AH52u/D6aMFbSs8D1ubHkyyeG9Ha/v9wiXGN1rxEdLIvoSPosXx3D4h0jpJAxzaGSg4ZQDoLBvffQ+oWwie0sDm6ggEV5qGdhsfPzXVGTjwcnw/uSfuZtkkUrWsk3oE6+JhOlXzH9c0sxnAZopBJHISwa1pVcgdN1rZsBh5260dxY0cOuu4Q8fBsrSxszy2qAfTiNK+Lc/NI42dEc7j/S37AnCOLBzw1zra625X65XNF6ZuVApnK+HEMey2PY3Qlp+F24qtnCx7rNY3sk1zi6SQuBAB8WUabU3YeqT8f4nHw+AQYYudI54eWl10BQJJrQGgK56ptNcjZc0J1OFqW3HHvYo/tJ7MxMb3sTx3jP7xv32gA5h0cAfmPRfNzN67HmefSlou0fE8Vin5pQ0Cqpt6izRd1OtbBIyx3l7LmyON7DTyOXxd3z7lIn2+nL6ogTEgCr53t67IV8LuijZHIj0U6FU2g5sv8+g6KYmHM76pbmC9z781tJWPqZIaZvNeF3XVLvtB29PpSmJjW6Gkp+oT5QwzfioOCEbifmvfteqFMzyQJuVLpf5r2SYf0FCOOyGtBcToANySmSIyyeD3MP6C5Pf/AIZiP8nuuT6JE+r8y04wlrQKJP4dVdDwx7zmmOn3BtXKz+SW8PxjWjXwnbUfmtBh8a3KNdV3Q0tHBNyJPhDQOTR05LyCInU6dPRemVpNuOnT+K6XisTf2h5AalaUopgSbL45HN+EvFVq00R7bhEwcRmLrL5D5B5yn5E6eiS/p8XoFF3GdbAr2/FJ1oj9Nmrw/EJ2EmOQtJ01DTXpYSXtLwzEYhuaSZ8jm+JodtY8horOG8TDt9wmbuJNIrQJtcZIGmUWfQ+DuaYISOcbD/0g6+aME9uLb+EA+9/wSHg+Pb3MdEABjBfyAKLbimiQH74Ps06fUpaHstjaYi/L8Hx86AJJdp62fmj24hrmhw1BqiPPoUFPOKN8xXyQkEuWOgaGXboRzCyRrCcdiTnb3YJN049RX1tU8TxD2QySvaAGNLxqQ40Lo9CdvmuwuIY3Sxy1vUlLe2uMH2OUczlbpXN7UzdICVs+f4jtVi3Fx/Vtvo0lwPk5x+aREkuLnOc5x3c4kn3KMq9gPdViAnQAH/cf/FcMpTlydSjFcA5N7lQdGiDAegHzP/ioviPl7n/xSaWPqBjCFRJAExbETppr5n+CN4f2ffO0ua6LIDRcH3lPQgN0RUG+AOSRmJMIOiFkwvRbyXsTONnRkdbcP/yhn9i5eb4/c/wTaJoRyizCujIREWBeQDoL2s0tVJ2Pka5tkOad8un1Q3HuEvbIMgNUNGg0D5Ack1PuLaAsD2QxcrM8cYc3UfE0bacyqZezGKbeaF1g0Wii7renJb3sPxXIwwvBDgS4AirBAvf+tU14jibe5wc0HLVWTy6BWWJNCPI0z45Nh3s+Jjm+oI18itn2B4IafO9pBbo0OFVpq7X290eZ5rAABvbZC8Vx2MyPjYCAfiy6u6Vpst01HcHUb2Hn6RZ94Llivsx+6PcrkLYdiD4mkAAAE8+QHy3QM2EA+E69Bd/goDFkeamyfW3eyhqK0VCQj42/NEPla5vhpeumDt2jyv8Akq4oGtOYGz+COrYChb2LoYR+2SPIalHMEbdhfqgQVMOU3udccUUG/bq2ACl9qB6n5pf6L2FxLgK58kNKGcUuRwHmra8ix8Nn8eSmzFTNoiR+m1Odp1UIcG86nRX4d/duyvLi3emi7PnaVSZPUUux8xOssnze5UymT/EJ/wB5TTFcQ8IayMADmRug4nFxstBHoAi5PyZSYEMPIed/7rVc7JANTp0zH6JvnjbsQCqsRDm1ABPW0utm1sBwTGu0cXNdel/AR0vqmUOEDXCsxd62NegS6UluhcKHQJ92aLTl7wlrLOo1IVcctTonkk6solBadQD1BCBxUQJLmgsvoTS3DOBRSvIixLdW34woR9njkyiRhPTkujoPsQ6qR89MLwba46IjhGKfh5C6MBpIpwBJY4dHNP1C1mI7E4m7Y1rudNcPzS3FcIlj0lgeOpymh8xok0SiM8ikhlhu0cORhe6ibDmWSBvqD0/ivZO1OGb8Ac4+TT9SstiMLHyNFLnNolvMc/5LPLJdkKscWzXSduGg0InfOgoHtz0jYD5vA/JZVxttHXp1HokeJwzmHqOqEc8n3DLCl2N7xXtJBio8jxlduHxkZmnyOljySrF8Uc5rY4GZGt6utzupceZKyTXovDY5zf61RlOYIxijRs4lLmY7IbFc0/wXH2hxzsLCdzofoVjoMXzDhryrX5hed45xSrPNDvHFn0P9Nw/fb+6uXz7I5cm/Uy8C9FCMSLu9Uu5PUe4UhhneXuElDEWPJNBHMNBVwRVvurmpTpxwrckCvT6ryrXhWKne6YcHFyegKAR2Da9ozNB1Sy4Fm9hwcUy6zKt3EKPJw8t0oku9QuaFOiA5dxFvKzfJBzYyQE2NPMckIWnoV6XnYrGKZXc1ETOrQkKx7AVDujyRGpFmFeSDmBcPdNcJJQAboAlMLHXvlTFuGNavRVIWSCJMW4HT+Sug7QyR/CR80nfAeT/kVEsI3VllrhknC+xtMF/aG9tZ4mu9DS0GG7f4Zw8bJG9aNhfKnR3qHC167vXNy5m/LQqn6h+RHiXg+n8Y41wyQNMgJLhyaA6uRsLBYsQZy+IvOa7DhsOVHmk7MJJfiJKKxkmwaDQHMJcmbUtwwx0wqLuwfDSnLDGRZASN7z0/BXxwudQuh5rnLAPEsIwm2eE9OSWGxoVqHQhujiCELJghKSGjVUi2uRHFMSMfWoR2H4kW7geqEnwLmnTX6qWFgJdTmn0T0mJuhh+k/ILkR+jR90LlukHUxIFJm69XIGQUvWLlyU7oloXhXLlhiJWiwH9230Xq5JPglkFeL+Mq7BfEF4uSEy/GboJ65csHsQRGB3XLlg9gw7FDHZcuWEBnbr0LlyICoq7D7rlyxg5ikVy5YwNIrW/CuXKkAMElRnZ7+8d6FcuTR/qA+ABv96P9X5on9t3r+a5cqQ4EkNFy5criH//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3" name="Picture 2" descr="https://encrypted-tbn2.gstatic.com/images?q=tbn:ANd9GcSEYoIgqU4XulEHkc5tK5UCw0U63n0Alvj16DmaWl3GzXPaoNAV_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1447800"/>
            <a:ext cx="7197613" cy="4030663"/>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data:image/jpeg;base64,/9j/4AAQSkZJRgABAQAAAQABAAD/2wCEAAkGBxQQEhUUEhQUFRQUFBQUFBQVFBUUFBQUFBQWFxQUFRQYHCggGBolHBQUITEhJSksLi4uFx8zODMsNygtLisBCgoKDg0OGhAQGiwkHCQsLCwsLCwsLCwsLCwsLCwsLCwsLCwsLCwsLCwsLCwsLCwsLCwsLCwsLCwsLCwsLCwsLP/AABEIAMYA/gMBIgACEQEDEQH/xAAbAAACAwEBAQAAAAAAAAAAAAACAwABBAUGB//EADkQAAIBAgQDBgUDAwMFAQAAAAABAgMRBBIhMQVBgQYTUWFxoSIykbHBUtHwQnLhFCOSM6KywvEH/8QAGgEAAwEBAQEAAAAAAAAAAAAAAAECAwQFBv/EACQRAAICAgIBBQADAAAAAAAAAAABAhEDIRIxBBMiQVFhMkKR/9oADAMBAAIRAxEAPwDspMbTQtTLzHvHzY1xRIPUVKYDqAOjXYW4g0quhecE2IpjYCmr+Q6nEqwIiINoBsLEFcJMT3gakMKGNAZ7FwnfQjpNvf6CsC41B6EwpNeHvcfS8/wDYBpBZA1MGUibGTILkrE70GdTQasCwkhHeFd6VVgPqIqmwI1S1MKGNasS6Ac7lKVhUOwpRIkX3hTmGwI1YmhJS0FSfgNKwDnFM5+Php1/DNqmYuIOy6/hj3QLsyZ7IXKRdYWjFMBkZ3CSFRZc5FCNEJB5zIphxqBYGhVBymY7l5wEaZ1RXeWFSmDnHYD51Co1zNOQKkUqA3RqDHUujBnKlUuDQHSWJLVa5zYYjwL71/x2FQHUhiPO9v5qNw+ao8sE2/pp467HK789L2RvlqN75opemW//ALMzyPhGzXDi9SVGfEcNqwV3G652d7HOda57aTPDcTahWnFeUkvJ7+9zPDmcnTOjP4qhDlEt1ClUMzqAqodlnFRuUw41DCqocKhQG7viZzC6gUaocUM2KoW5mTvAlUHxA0OtYHvTPJ3EynYfEDY6hlxs7xXr+GRVLmfGvTr+GEo6GuxFWQKYqcylM4Exj8xJT0M7kU5FWFDlUHwZz8w+lILE0a3IGchWcqUirFQ7MUpClIvMFgXKYCqCalS5WYpDNLmC5iMwuVQYUN7+2+/q/wAj1VuY3K5cElsAHUwaTevI9RwSpabX6o3/AOO33Z4enUtqvc9JwXFf7tN8pXX1i0vexll2mdPjyqSaPT4is0jyHH4Wkpve+Xo9vex6XFVtDyfaHEfDZa/FHp8SuzgcuM0/09aSU8cl+GB1AlUMuctSPXs+fNSmMhMyZglMOQGxzKVQzZys4WFGzvQs5jUy85opBRs70VOd9jNKsB3xSY6NamLxdTTr+GI7wXiamnX9yZPRSWwmxTkLdQq559hQzMVnAuC5AmOhyHRmZlMNTKEzRmLbFRZbYEjEz3vAeEUoRTlGMpb3lFN9L7Hz6Mj2vDOOxcVd621XNMxzypHoeDijPl9nb4jwXD142nTin+uKUZrqt/R6Hz7j3AqmFd/npX0qJbeU1/S/Z+x7n/XKS0Y2jXurSs01Zp80ZY8ri9Ozoy+Ha/T5XmF1JHvuK9lKNbWjalO2y+R+seXQ8dxTgdehd1Kbyr+uPxQ9brbrY7I5Ys86WGUezDmIqhnzlKZpZnRqlUZ1ODYturCL5NW6Js4eY18KxkaVenOW13F+SknG/wBWicn8Wa4XUke3xGvNr0ODxW0acrb2OnXx8LXzL1ucDinEYSVk01zPJl+HsxetmCNQJTMlKpde30GZz2U7PBapmnOFGZmUjo8M4VVxHyL4f1S0j08egNpE0Kzm/A8Hr1rOFOVn/VL4Y+qb3Xoex4J2Wo0cs53qTWt5fKn5Q/e52cZjVBHLPyd1FHVj8a+zicM7MwowzVLTqePKPlFP7njOOUlRrSjHb5l5KXI9BxbtUruMdWt/Lr+DxOIrucnJu7b3H47lKXI18iMIQ4fIUqpI1TNOZSmdykcVG2NQXip6df3EwmKxU9F6hJ6HFbNDZeYQ5lM4R0NlVFSqAsqw0Boiw1MzqYSkMRtpVA5SMUZjM/mDJodmN9CKqQ8HF6Nbr915HJVQKniZR2v0a+wnFNbNMc3B2jv4TF91823KSfwv1/Sd3DcQTW54pcSa31FPiSh8UdHvld8v05dDmngcdwPVxeapan/p9KwdZ7t+htWKTWp4DhHadVV4Pmr7Hdw2Mcref2MI5d0byxqWzl9qeApt1KMUm73ilZSt4Lk/vY8a7pn1aU1LRWsupwON9no1ryh8NTx5S8pfuehhk2jyPK4QnSPE5jPi52gzVicNOnJxnFxa38PW60t5ip4aU4N2+Hx8fJeLNn0YpbOXiMbLKtXsDgsQ3u7+BMXTyJJ8kauz/DnVqRurQTT15nncW5Uju5VG2bsG3JJRvJy2SV27naodnq8mvhUf7pL8XPUcP4FGlH/ZlGN+TS++5tc4w+epHzy5n9kegpUjy5ZbftOdw3s3Sp2c/wDcl5/KvSP7no6FoLw0OfLj2Gpr50v7rx92cniPa2jZ5fi8Mqf3dkZNuRHvb2jpcc7VQw8bTuvNao+dcX7WyxFRKnUnk5v5b+S5ieO4mWJvm0XKK2PO06eVmbwe6319HqQztQ4rv7PS94U5GalO6QdzsRyBuVyhTkWplWFDs4rFy06/uVmEYmenUUnocVs1KQakIbsXmOYdD2yCFIneAKhheYDMDJjAcp2I6pmUg4X/AMDoKH387BuoZHPW/wDPYJ1fMBUOnM5nEcTbQ016tlc4mJq5mTJ6o0hExyxc6cs9OTjLxX5XM7nCu1eIckptJc3FW6s46w+ZnSwuHUTFYeTs6fVcVSPp3A8bHJfNdvW50/8AVpny/A1Jxku6zN/pXP1Wy9T3HDKDmtW/NbHXFNaOHJBP3Nm6rUjL5oqS81fXyBx0adOk7QSfktfqaYYdR3eqOfxnWJpX0ZKm6R4Pi1nLqbeDyd1byE4+ilr4sLC11Dn+Pc5Wt2zu/rR7XA1Zyjrlt5Ns3RcUeYw3EnbSUV5Wb99Bsqs571bf2ws+jk39jeMl0c0oO/oxdtuJKNPJTUXUne2iulzk+aSR5+lVUoprZpP6o6/GMOlBxpK9So1Fzk80pN6av9KV3ZeGx5/B/DHKtoynFeajJpP6IUdSZrS4KjamYq1PUepFwjmkvqyn0KPYVKDjFXVi3MvG1G0Z7hB2VKNBykRSFtg5imSPzCsS9OoKkDXlp1E+hrs0ymSNQzZrhXOcKNOYiRmz2Dp1ACjSU2DKQtNydkm34JNv6IYqGpElJc/8fU9BwrsTiq6vJKjHk5v4n6Qj+bHsuF9i8PRiu8Sqz5ynG/0i3ZEvIkaxwyZ8twy7xtQTk1ySzP6I7OB7KYiqszpKEfGo7f8AbZs+nxcKStFRSXhFJexeMx6UdDN5jVeN9nyPivZypBWco6eCdvr/AIOIuBVG910Pp3EaqnoxPD8ApPbZmXNt9m6wJLo8ZhOzc7X16Rv+TdR4DD+uc15ZVH3dz3FaEYOy2RjnXXI9THjVHkSzPk1RzsDg401alG192/zJnZwzjBaO8nu+XQ59BuV29th8p2Rs42RK3phVaxyeL4tKOrG47FKCu7WPLcRqyxDS1jDx5v0Mss6VLs2xY/l9GDFYqVZ2jbR9F6/sdrhmAhfVZpc29W2TA4GKSyxO7gsKkvD0MYYZPs1yZEtIBYZLWy02Acl4pPz29hmKrOn5o5eOxMbfE3Hzvb/Ape1kJOQeNbupvRwTy2atqrNvpp1PMRty5ty/5Nu/ucyrxlVaypqblB3Teyb5K/Nae50gxS5e40lBx0w7nQ4ZHSTt5Lpv7v2OYdqMlCFvA0ZKMGNb8NL2MuYPE1s0vf8AnuKYoFSJKRVwGyrjsVBOVhdeenUJia+3UmRSWx6ZbkJUyOZkKhrkXCdhSZTkAGl1D1n/AOe1YKpK9szta+9rcut/Y8VcOlXcWnFtNbNClG1SNMUuEk2fe3jlbc5mK4pFStmvp4nzShx2rNWlV/8AG5nnjLS/60m/SLX1y2OOePKz0lmxHvMRxN1JJXtG/juZuK9oKNP5pxT8L6v0R8141xTnGU2/FyduiWnseXxGKlLfmR6Uo9sTzxfSPq1ftPh4/FKcW91HMm/omModtqeW8Ollf7HyPDU7s9DhY5Ua4sFu7MsnkUqo9gu1O7eaTflb7iH2lcnbK4+bs/seduS533L7PP4x7o9zh+LQt88fqHW4tFRve9vA8GzbwiMXOzbT3j8Ta9GnuaPJPpC4R7Z6GNGeIadTSC2h4+bHvDpPYdg5Xt4r4X+GOxELa9DSGLVsylN3RdK1hsq1jOpWM1etodD0jOrZm43xC0Hz0tbxvp+T5/xXASqzglJ3le/gmvBHd4jjO8lZbLf1E0KlpJvkefOKyW2dmN8OhGD7OU6Tu25SXPZL0NaZ0XHNrZepzMQrSa6ihUHSKm3LbG03qvVHbq/LqcfBQvZ+dvpuzdjsUlHc1b0ZUcutK8pdF9P/AKUmKT0v1CUiVpDfYchUE27B5jThqVtXu/YGOJfcpI5+J0+p0sRUyo5VfbqZtbsuyRZMwDBciBBqoEpGeTJGQDo0ORVxeYpzHYqG5iSkKUiqr0Cwow4ypcwundm6VO7GUqJk42zVOkFw+glqdC4uCsiORvFUqMm7Yy5SYJSkUIamXmtqt1sxSkXmGI9twevmhGXNrX1R0q9S6ODwa6pR89frqdOUmkd+N+05Zr3Ez2ucbjON7uEpPkbK9ax4rtZiZVFlj8t/ifpyObycnGOjowwuWxHD+IRqaPSXns36nQTOR2dw+rk0dqrQsrp9DkxTfHZvkik9GnCYh2s+RSpd5Le3mMwFK0W3u+V9kFKWU0cemRfwa6cFBb6/zYRipqxneJ0M2bO+dipSXSBR+wYzuiNhrC72b+g3D4fXUSbYmiYShm1eyH16lkNfwnJxVfM9Nl7jkqQJgzqXf2F15adQcwNZ6dSPgpbYUZEuKzFwZkOg5IU9BtwGMAbhpCWwlIYDkBVJcFgFAOI2jEqKGxVgQmG2C2DJgXHYJDHIpMpIjAAky7ijXgKGeSXJav0LWxPR6jAfDGPoaqlbQyqVkYeIY1U4OV9jr58I7MOPJiuJ4pRTXN6L9zhHLxfGpTk2krcr3v8Ac18Lpzq6ydl6I4PWUno6vScVs00Z5NkPp5qmrdl/Nip4eK3d/YdKpZWS0DQlY2NTKhGIxBmnVdyLzHzHxDp3e+xphUtsZ4MfFWBOhNGqEg+8sZpV7GKti77GvKieJtxeI3V9Wc+QCkRsTYJFOQFWWnUqbF1HoZs0itjLlpg3LuQILMS4LZVwsKKkRMG4URoYy+hEUXcZIyKLuApEuAUGC0XcpsALTI2DmKbGAVz0HDaKjHzerOPw+jmd3svudXOaY1uxSWjU6vI4HH33iULtLd2+xunWscXFVs0myckuSocY1s564dFc37HRp4hwVo2QhyAcjFJLottvs006+t3qPlir7f4OY5jaM2DYJG1R8XqRCI1inXJbHRsVRIVVxa5anOnWc3pt9w7lR2DVDpVHLfbwQSkITDUi06JY3MS4rMWpDsVFyFVXoMbFVSZdFR7G5iswpyKcjOwoa5ETFXCixpgMQSYlSDzFWIZmJmAzFXCwoY5FqQm4Vx2A1zKzCiXABmYuCzO3iKbGYWdpILCjr07RSS5BOqZ3Mz4nFZV5l86QUDj8TyRguDKYEpGbZQxyBcgHIFzJsKDG0WZ1IuMyX2M1VzHPzDnUFSZL2NDqWwdxUWFc1RLDUgkxCkEpAmFDkyXATJmHYqG3F1WRMXVZMnoqK2FIiiQhlZVFqJdiECxURRCSKIOwoKxbiWQpMmgbFlkDkwooliEHyYUU4lWIQLHQXfS8RMm3uWQnkxgMFooguTCispTRCC5MdFIhCCsdFXJYhAsKDSCsQhdioqxdiEFyYqDWwNiyD5MdBJAVEQhEpOhxWz//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CEAAkGBxQSEhUUEBQUFBAUFBQUFRQUFRQUFBQVFREWFhQUFBUYHCggGBolHBUUITEhJSkrLi4uFx8zODMsNygtLisBCgoKDg0OGhAQGiwkHiQsLCwsLCwsLCwsLCwsLCwsLCwsLCwsLCwsLCwsLCwsLCwsLCwsLCwsLCwsLCwsLCwsLP/AABEIARMAtwMBIgACEQEDEQH/xAAbAAABBQEBAAAAAAAAAAAAAAACAAEDBAUGB//EADYQAAEDAgQEBAUDBAIDAAAAAAEAAhEDIQQSMUEFUWGBInGR8AahscHhEzJSI0LR8RViM3Ly/8QAGgEAAgMBAQAAAAAAAAAAAAAAAQIAAwQFBv/EACARAQEAAwACAwEBAQAAAAAAAAABAgMREiEEMUEiYVH/2gAMAwEAAhEDEQA/APEwnQhOrIQQSCQTowqehQLg4gSGDM64sC4NBv1cB3Rsf6xFvv2spaTv0qrg05m5iwmLPbm1g7GAUfE+Hvw9V1KqAHtNy0hzSNi0jUKyRXarhqmphPhaLnuDWCXOMAcypKZTyKcqnoBb/B6oacxLSWlpDHAnP4hI0iI1khY+GAK3uH4MFs5gCCAG3k21FoV+DLnXpuC+JqeLexr6TabRTySP7DYksjRttP8AC6egXf8AiYMsA5YhzXs2yjQC5XnHBuGOyNfIu6Im4tMkbBd9wVrmFhcC4AGASbTuFTsxk+l+nZcr7dNQIa0Aw3pb7JnYVhmWi/ToR9CUbhOuiNqyddDjFq/D9MkjIA3XNadIAHLWewXI/EHwqWNLhpMfe69JIWN8SUSadp8ttFbr25d4zbtGFxt48Sx2CIkLHrYddzxTDG65jG4YldGe3It5WBUaoHFaNfDKpUpoWHxyio53ZC4SpXNQO9/lJYtlQuZzTpFOlP2udRBMnAWCOpTowhARtCaFqR1QuJLjJOpNyVt4jCZ8CzEF0vZiDho5M/SNRk2nXOAeQWHl5LV4ViYbVpOk06rbgRZ7DmpvnaDMn+LnDeVZiqyqPhmHFSo1hcGB5y5iCQCbCY2mB3U9KgA8tfMAuBywbiQI2ImFCcOWEAkGQ11iCIc0Eab3uNjZbHB6VPMDUu3+Ma9DcQrcYzbMuKtCiQuw+FcZTpuAr0hUYCXQDlcTlLQM38d4XWcB4CziDKcYdlFtJv6b6jA2XnJfMN75bi4usninwuaNWpk8VJj4mbif2zpJ1FuSeZTvFVmXj5c9O4+G8ThniP0chMxdzgL213XX0MO0AQF5hwFxaWwD0/C9AwHEhADjdZ9uN/Gv4+yWe41oQVLDkUs2YS1MXELO12lm9Vl8Yqy2BrutGpW5a+ixeItJmfqrNc9qduXrjkeJUheRZcvjsHrErssYwblZGKoNcCN/Nb8K5G3HriMXhSs2rS9+/dl1mNwhmwssjEYbp2V/OsnncawH01C9q1q9BVXUklwaMNsZpakrrqYTpPBdNkceAiATBEFznYpwEYQKVqaEomqemFC1WKasxVZrdADeekc+vRaOCMFUKLVoYZqvxjHnXpHwh8Xvw7QwgOpyDB1HOCu+4fi8LiZcWsc+C45xBG0O2I6rxjhtMWlejcAOFyBrmuzW8U3n+7tyEJNmE+4bTty742zn+td1GllgEFwLiC0OtewBO0XTtwjmmdiJBMK9h2U2wKRlpgkOA25LYbRBgwJHRUXPjVjr8mfheIFoylpt6K/VxQyyeUqtxSkCJ/uA9f8AKz8Xh6jWgzIid7H0QklPcssez7SVeIDQGfqqGKfP93+fmsHEYy5LfCWm15VapxP9QSLP3HXn9Vpx1sGe/wD6u4sN6/RZWIZT8u6jrV5Y92e4jKI1k3vtCx8VjcpiQ4cxMdpv8loxwY9m2L1So0aOtyWdicp3Co1sSDpbuq9TEdVbMeMmWdy/EtWkFUrMGwKTqyrvqcimHHGoalJJC6t1SSXjVPLjiwnCZEFyXoKIKViiCkamhKmapqZUNMKZisijJapFaWFcsykVoYZX4smx0GAcul4fioiFyWGfGi3+HNJgbnc6DzT2embvt2vDsWSRJjl9l0WH4gSAJk/LsuRoYJ7WNcbZjAEa21HMLqOF8PdE9BfzCzZyN2q5fS6KhPr9k9QnLldfXXUjZXhhw1vpKocSrhpAVMvb6acp4z247jHD4qEjR22y57H4MsGceJtwRpC7/FtzCDfksPEYYdtwtmvNzN2qX6cXWqlrIBmR0NzrKx8Q4nzXR8SwJaSQJab32KxMVRBOkd1rx9xzbfHLlZeY+nVDVqwPFrEjvurVTDqlVw8aoXrRhljVZ1YoP1ETqPdRFxVdrTjJ+CmUyHOkl8j+NcyEQQhEFznYowUYUYRhNCVI1WaarNU9NWYqc1ykrtBUaKvUXQr8WLY2MIRutrA1riNFzVKstjB1IhXcY8q7rAcSMRa4ANmzA7WXT8Kx5Lrk97riuGYZxm14Hbp5rruBYAyLwQLg+ZA+izbJjG3Rc7Y6SvXkXBWDxEudBabjquhYJbeLWI1XOcTcGu8JkHkFRq+2v5HedqKlReRePVRYyjFzB8tCpqT95tb5pYp2bwgRv+Vf+sl5YweJMtbTkdiuXx1EDUR1hdhjMPAJMRp8tfJZPEKTS2GnTWRF5mfstGvJg36+uZGBtmJAaTE3P8uX/qVRxrQ0+G7djv1sb6rpuH023a+JMjxZcpBBuJ3Ej0Kw+MwXS3TYcmxAHXSOyt728UzGTGVh1GA6BVqjFcqhVqiGUacKqPo7hOiqO29+9ElVyNMtcqE4QhEFznYEjagCNqaFqVqnpqu1StcrIpyXKblYY9UA9SNrKyZM+WHWth3Lc4fUaILgZBtBGvUFci2seauYKvlcDtv5K3HNl2ab9vTsPjmscHAHLEESCDpa2rfmuo4HxIkATaZuSZsBH1K85FNzYc4HLpMWkajsIXQcNxhEXlugnTnpE/7Rz1yxTr33HPlekmt4QZI1BAiHGIi2i5viVWXRey08NXLqQ0DuQO8ZjJ21j5rnsTWioQdjHpsqNWPutnyc/wCYtYWpt76KarUvIt6aKpg2S5wg2BNtbfVJ9UaxPdW89s0y9Fja8j3McrdZWFi38vytjilRpa0ttaCL7bzO65/GVDIM31VuuMvyc+KNStYg9lQxTI69vkFcri9xBnQiFWxLjAmLeW/M9lex41QqQVSrUldqqs8oVq12qNWnHvqkrFWElVY1zL04cIkIThcp36MI2qMIgU0JUrSjBUIKMFPKSxISia5Rp2hEnFhrlYpPVakzr2C08JQFpEmytwlrPtsxdXi65OFaQZq5QZtmvBu4XJgSJ6qX4a4iXscHHxsIvzBBA6Tb6clWLiAxpMDac2Vmm0Tr56rMwPEn4Ku9zA1z4IY5wlolwIqNBF7SBOk9FovqMExmdsextouaym5ofncYPiDTp+2NtD7K5uviS6oS6QZMg69+qwOA/GdZ1QNr1XOa8wcx/bmtLTHh1VqvWh7rh0OdcRB8RuENOPu9VfMz5JxvOrWkGLes7KWk4vIA1kep0WKMT4fVFhMbldfv20VvhWWfInZ1pcaljiDMCIk6SJFvVZWIqAtJnkADJsBcjvt1V34iq5nZjcOAg8jvEeSwqtWddbegR1z+YXfl/dkXMLSMgktGaxzOjwuaZJ5CJE9VQ4iW5jl/bNlew+K/oubEtmTYQSdPFFjb6rHxNUkkm5O6M+0knjJFaqqlVT1HKu9ylaMIrvKSar77JJK1SOMCIIQnXJjv0UoggThEBgowVGEbUxKlaVKwqBpUjSrIryi3RLcwv/8AUGPnC0cI6/4lYgMH5rXp1ALhzWidJJInpra6twrNtwa1XFGS4uOskzJImCZ3/Cj449rmNdmbmEQ2RJaQBIEybj6rP/5RzD/SMNgRmaxxJi+oO8qKrL/E6Mx/i1rR6NACsuffUZ8dXjfKj4eSXtHWb6LrKdRc3w7FfoeNgBLTo4SCCILSOStf8zUMEuJp5pyTLQCZIbMwn15eKj5Om7b6dJTq2T06xBBGoMjzGig4TVa93gLKlnHIXZXHwnRsySNbTpyWfxTiH6UgGKs2sDF7k8jytzV9znHNx+NlcuOox1dz6LSXWaS0tsACZMiPM+wsR71Dw7HVX0v6z3OYZLQSTcWJnn73Quehh9H2Ycz53rRwrhkd4jIhwAi5/wCwm40v1KzKj5RP/bO3eZI0VI1IRPMD1Cq1QqV7lXqFLWjCBL7R7CSFoBMEwOZkx2CSrtaJi45PKZOuU7p04TBOmAQRhAnCaFqUFG0qIFG1NFdiaJU+GwxdNwAGlxN7ABV2KV1WGEfyj5Kz0qvfoAfcK5SqQZddu45hZ1M3CtlyONLsx/EuIqiLA9yD9kWHdLYGpt81TqPVjhj/ABeV00vciZYcwW3YN4HPyKfD4dz3eKQBqTaw2Eq62ojY/daPCMd25cXxUsIFgALfLyt9ELnqs+oRYz9Nb/dLOreslw9pXOEe+4PvZV3PRF9osb676fRVXOQtW44DzoHOQOcgzJLVsxSU3Q6QAehEjTcJKJrhPiJA5gSfSQkkWSVyqSZOuY7ZwiCEJwjC0SdCnTQBgqRqiBRtKaEqZpT1TZRtU+Jow39wLp/aL22cHCxT99E/VZjkbqiANI1TEpe2G4LOp8E45hHsbqtKsYI+JNjfZc5/NbYqIm1FVa9S0XX3gXMbCVsmTm3BcqVyQJO5IsJ7nXbTz6oWOn2bX6KKsIAOxJAuNunqow9N0ngtVKkaRy021VZ7ki5ROchabHEWZCSoy5NmSdWeIiUlGSnQ6eRzydMnXOdUk4TJwpAOiQpwmgCCNpUYRSnLYlarFR5gchHfr9VVBU1WoXGXa2uddN00V2HxVoAMiJtzOqrNElSPelQ0Jty3t1CN50Z6gGmFfpxAI3/wqD1Zw7/D1BQx9Uuydi61ylpvuqrHKRrlplZbivYvw2BF4NtL308oVdrkWNxBcdIsOc9CSf8ASrh6PSTH0sCp71QOKkAaWbZhmJuegE2j07xCrFynUkOSgzJOKjJS2rJEmZJRZkkOm8WQkkksLoHSSSUQSQQogmgCTtQp03Sjajm6CnqET2wSPwiU1Y32ta28bpxYBA8yURQl9oT9FLh4IPP6qEmyWHdDhrE3jluj32FnYutcpAVCXzoAOgn7omHn8lfKosXsbhwwMIeHZmyQNWn/AB7toqocnxVcug7AAAcoHRRsO1rn3J5I9LMfS9XeMoDR/aJPW8z3O/IKqXKWtVblaBOa+Yne8gj8qtKNoTERKElNKElL00hyUkJfaNplJDp+MxOmTrG1knTJIodOEydGAKU6BOiCWlqPz9rpymomDPudvmmzpulqRzJ9EBEJ64g6FsbGZ6SgJlD9ThynwzC5wAiTzIaNNybBAipOg79u032Rv2n4maUYKiBRgq2VVYN75SzIHFFSaCbm0HTylHqcG49rJpSqgiM2saGZEGLz5IJR6XgiU0ppQyh0eCJTJex6/wC0kBUEkkllaTpJk6iHSTJ0UOE6FOjAECna6DsfO4QhIFEBE2IBtayFqkqOBBgRJEXJjn57KMKfqHQtRSmClRKCjaVECpqW9raTyO30KtiuwVZ8nfbW5sEmO5e7KJOCoHBufJTAoJTyj1OClIlDKUqJweYW2tci831Mny9ElG48kkB4qpJJLOuJOmTqISSSSKHSTJ1EG0/75IUgnpxNwSL6W28iiAptt5QgRO00I+/VCih0ySSiCCs06Usc6WjLFjOYzNm/M9vKaoVmPBYX1On7Rub6yU8JQB0GRqnkZf8AtznToRHuUA849b9EgbHminClOgTgqJwScCdEEpwUQ4dwhJM7z98kkB4rpJJKhYSSSSiEnTJKIdJJJFBSYjunp625H6GfkmGh1n8j8/JDKiJXU3RJBy6AxbQGPQg91GizWjz2G53O6FEDpF3+kyZARtVh7/CNdxpaJmAdxM2VYIy8kATYaDYTrCslLYSKfD3Hex990ClzDJGU5s0h02iBILY+cogiSTJSp0RJJklAOmTlMoiJJJJUnJJJJRCSSSUQk6ZJRBImNsTEgC/QSBPzA7oS60W1nr6pw6xBJ5gbToZvyRQ7jYdPf3KBHmMKNSodJMkgggpqtWYEAQIsAPXmoAiIixsR8k8oWHU4cf04gRnmd5yxAv5bbBQIml2UgTlsSBMdCU0AKSZJATpJkkQOnTJKIjSSSVJySSSRAkkklEJJJJRCUrBYpJIxKjTJJKISSSSCHCcp0k0QkTahEgEgGxE6jqkkmACdJJRCSKSSiDc2w97lMkkokf/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data:image/jpeg;base64,/9j/4AAQSkZJRgABAQAAAQABAAD/2wCEAAkGBxQSEhUUEBQUFBAUFBQUFRQUFRQUFBQVFREWFhQUFBUYHCggGBolHBUUITEhJSkrLi4uFx8zODMsNygtLisBCgoKDg0OGhAQGiwkHiQsLCwsLCwsLCwsLCwsLCwsLCwsLCwsLCwsLCwsLCwsLCwsLCwsLCwsLCwsLCwsLCwsLP/AABEIARMAtwMBIgACEQEDEQH/xAAbAAABBQEBAAAAAAAAAAAAAAACAAEDBAUGB//EADYQAAEDAgQEBAUDBAIDAAAAAAEAAhEDIQQSMUEFUWGBInGR8AahscHhEzJSI0LR8RViM3Ly/8QAGgEAAgMBAQAAAAAAAAAAAAAAAQIAAwQFBv/EACARAQEAAwACAwEBAQAAAAAAAAABAgMREiEEMUEiYVH/2gAMAwEAAhEDEQA/APEwnQhOrIQQSCQTowqehQLg4gSGDM64sC4NBv1cB3Rsf6xFvv2spaTv0qrg05m5iwmLPbm1g7GAUfE+Hvw9V1KqAHtNy0hzSNi0jUKyRXarhqmphPhaLnuDWCXOMAcypKZTyKcqnoBb/B6oacxLSWlpDHAnP4hI0iI1khY+GAK3uH4MFs5gCCAG3k21FoV+DLnXpuC+JqeLexr6TabRTySP7DYksjRttP8AC6egXf8AiYMsA5YhzXs2yjQC5XnHBuGOyNfIu6Im4tMkbBd9wVrmFhcC4AGASbTuFTsxk+l+nZcr7dNQIa0Aw3pb7JnYVhmWi/ToR9CUbhOuiNqyddDjFq/D9MkjIA3XNadIAHLWewXI/EHwqWNLhpMfe69JIWN8SUSadp8ttFbr25d4zbtGFxt48Sx2CIkLHrYddzxTDG65jG4YldGe3It5WBUaoHFaNfDKpUpoWHxyio53ZC4SpXNQO9/lJYtlQuZzTpFOlP2udRBMnAWCOpTowhARtCaFqR1QuJLjJOpNyVt4jCZ8CzEF0vZiDho5M/SNRk2nXOAeQWHl5LV4ViYbVpOk06rbgRZ7DmpvnaDMn+LnDeVZiqyqPhmHFSo1hcGB5y5iCQCbCY2mB3U9KgA8tfMAuBywbiQI2ImFCcOWEAkGQ11iCIc0Eab3uNjZbHB6VPMDUu3+Ma9DcQrcYzbMuKtCiQuw+FcZTpuAr0hUYCXQDlcTlLQM38d4XWcB4CziDKcYdlFtJv6b6jA2XnJfMN75bi4usninwuaNWpk8VJj4mbif2zpJ1FuSeZTvFVmXj5c9O4+G8ThniP0chMxdzgL213XX0MO0AQF5hwFxaWwD0/C9AwHEhADjdZ9uN/Gv4+yWe41oQVLDkUs2YS1MXELO12lm9Vl8Yqy2BrutGpW5a+ixeItJmfqrNc9qduXrjkeJUheRZcvjsHrErssYwblZGKoNcCN/Nb8K5G3HriMXhSs2rS9+/dl1mNwhmwssjEYbp2V/OsnncawH01C9q1q9BVXUklwaMNsZpakrrqYTpPBdNkceAiATBEFznYpwEYQKVqaEomqemFC1WKasxVZrdADeekc+vRaOCMFUKLVoYZqvxjHnXpHwh8Xvw7QwgOpyDB1HOCu+4fi8LiZcWsc+C45xBG0O2I6rxjhtMWlejcAOFyBrmuzW8U3n+7tyEJNmE+4bTty742zn+td1GllgEFwLiC0OtewBO0XTtwjmmdiJBMK9h2U2wKRlpgkOA25LYbRBgwJHRUXPjVjr8mfheIFoylpt6K/VxQyyeUqtxSkCJ/uA9f8AKz8Xh6jWgzIid7H0QklPcssez7SVeIDQGfqqGKfP93+fmsHEYy5LfCWm15VapxP9QSLP3HXn9Vpx1sGe/wD6u4sN6/RZWIZT8u6jrV5Y92e4jKI1k3vtCx8VjcpiQ4cxMdpv8loxwY9m2L1So0aOtyWdicp3Co1sSDpbuq9TEdVbMeMmWdy/EtWkFUrMGwKTqyrvqcimHHGoalJJC6t1SSXjVPLjiwnCZEFyXoKIKViiCkamhKmapqZUNMKZisijJapFaWFcsykVoYZX4smx0GAcul4fioiFyWGfGi3+HNJgbnc6DzT2embvt2vDsWSRJjl9l0WH4gSAJk/LsuRoYJ7WNcbZjAEa21HMLqOF8PdE9BfzCzZyN2q5fS6KhPr9k9QnLldfXXUjZXhhw1vpKocSrhpAVMvb6acp4z247jHD4qEjR22y57H4MsGceJtwRpC7/FtzCDfksPEYYdtwtmvNzN2qX6cXWqlrIBmR0NzrKx8Q4nzXR8SwJaSQJab32KxMVRBOkd1rx9xzbfHLlZeY+nVDVqwPFrEjvurVTDqlVw8aoXrRhljVZ1YoP1ETqPdRFxVdrTjJ+CmUyHOkl8j+NcyEQQhEFznYowUYUYRhNCVI1WaarNU9NWYqc1ykrtBUaKvUXQr8WLY2MIRutrA1riNFzVKstjB1IhXcY8q7rAcSMRa4ANmzA7WXT8Kx5Lrk97riuGYZxm14Hbp5rruBYAyLwQLg+ZA+izbJjG3Rc7Y6SvXkXBWDxEudBabjquhYJbeLWI1XOcTcGu8JkHkFRq+2v5HedqKlReRePVRYyjFzB8tCpqT95tb5pYp2bwgRv+Vf+sl5YweJMtbTkdiuXx1EDUR1hdhjMPAJMRp8tfJZPEKTS2GnTWRF5mfstGvJg36+uZGBtmJAaTE3P8uX/qVRxrQ0+G7djv1sb6rpuH023a+JMjxZcpBBuJ3Ej0Kw+MwXS3TYcmxAHXSOyt728UzGTGVh1GA6BVqjFcqhVqiGUacKqPo7hOiqO29+9ElVyNMtcqE4QhEFznYEjagCNqaFqVqnpqu1StcrIpyXKblYY9UA9SNrKyZM+WHWth3Lc4fUaILgZBtBGvUFci2seauYKvlcDtv5K3HNl2ab9vTsPjmscHAHLEESCDpa2rfmuo4HxIkATaZuSZsBH1K85FNzYc4HLpMWkajsIXQcNxhEXlugnTnpE/7Rz1yxTr33HPlekmt4QZI1BAiHGIi2i5viVWXRey08NXLqQ0DuQO8ZjJ21j5rnsTWioQdjHpsqNWPutnyc/wCYtYWpt76KarUvIt6aKpg2S5wg2BNtbfVJ9UaxPdW89s0y9Fja8j3McrdZWFi38vytjilRpa0ttaCL7bzO65/GVDIM31VuuMvyc+KNStYg9lQxTI69vkFcri9xBnQiFWxLjAmLeW/M9lex41QqQVSrUldqqs8oVq12qNWnHvqkrFWElVY1zL04cIkIThcp36MI2qMIgU0JUrSjBUIKMFPKSxISia5Rp2hEnFhrlYpPVakzr2C08JQFpEmytwlrPtsxdXi65OFaQZq5QZtmvBu4XJgSJ6qX4a4iXscHHxsIvzBBA6Tb6clWLiAxpMDac2Vmm0Tr56rMwPEn4Ku9zA1z4IY5wlolwIqNBF7SBOk9FovqMExmdsextouaym5ofncYPiDTp+2NtD7K5uviS6oS6QZMg69+qwOA/GdZ1QNr1XOa8wcx/bmtLTHh1VqvWh7rh0OdcRB8RuENOPu9VfMz5JxvOrWkGLes7KWk4vIA1kep0WKMT4fVFhMbldfv20VvhWWfInZ1pcaljiDMCIk6SJFvVZWIqAtJnkADJsBcjvt1V34iq5nZjcOAg8jvEeSwqtWddbegR1z+YXfl/dkXMLSMgktGaxzOjwuaZJ5CJE9VQ4iW5jl/bNlew+K/oubEtmTYQSdPFFjb6rHxNUkkm5O6M+0knjJFaqqlVT1HKu9ylaMIrvKSar77JJK1SOMCIIQnXJjv0UoggThEBgowVGEbUxKlaVKwqBpUjSrIryi3RLcwv/8AUGPnC0cI6/4lYgMH5rXp1ALhzWidJJInpra6twrNtwa1XFGS4uOskzJImCZ3/Cj449rmNdmbmEQ2RJaQBIEybj6rP/5RzD/SMNgRmaxxJi+oO8qKrL/E6Mx/i1rR6NACsuffUZ8dXjfKj4eSXtHWb6LrKdRc3w7FfoeNgBLTo4SCCILSOStf8zUMEuJp5pyTLQCZIbMwn15eKj5Om7b6dJTq2T06xBBGoMjzGig4TVa93gLKlnHIXZXHwnRsySNbTpyWfxTiH6UgGKs2sDF7k8jytzV9znHNx+NlcuOox1dz6LSXWaS0tsACZMiPM+wsR71Dw7HVX0v6z3OYZLQSTcWJnn73Quehh9H2Ycz53rRwrhkd4jIhwAi5/wCwm40v1KzKj5RP/bO3eZI0VI1IRPMD1Cq1QqV7lXqFLWjCBL7R7CSFoBMEwOZkx2CSrtaJi45PKZOuU7p04TBOmAQRhAnCaFqUFG0qIFG1NFdiaJU+GwxdNwAGlxN7ABV2KV1WGEfyj5Kz0qvfoAfcK5SqQZddu45hZ1M3CtlyONLsx/EuIqiLA9yD9kWHdLYGpt81TqPVjhj/ABeV00vciZYcwW3YN4HPyKfD4dz3eKQBqTaw2Eq62ojY/daPCMd25cXxUsIFgALfLyt9ELnqs+oRYz9Nb/dLOreslw9pXOEe+4PvZV3PRF9osb676fRVXOQtW44DzoHOQOcgzJLVsxSU3Q6QAehEjTcJKJrhPiJA5gSfSQkkWSVyqSZOuY7ZwiCEJwjC0SdCnTQBgqRqiBRtKaEqZpT1TZRtU+Jow39wLp/aL22cHCxT99E/VZjkbqiANI1TEpe2G4LOp8E45hHsbqtKsYI+JNjfZc5/NbYqIm1FVa9S0XX3gXMbCVsmTm3BcqVyQJO5IsJ7nXbTz6oWOn2bX6KKsIAOxJAuNunqow9N0ngtVKkaRy021VZ7ki5ROchabHEWZCSoy5NmSdWeIiUlGSnQ6eRzydMnXOdUk4TJwpAOiQpwmgCCNpUYRSnLYlarFR5gchHfr9VVBU1WoXGXa2uddN00V2HxVoAMiJtzOqrNElSPelQ0Jty3t1CN50Z6gGmFfpxAI3/wqD1Zw7/D1BQx9Uuydi61ylpvuqrHKRrlplZbivYvw2BF4NtL308oVdrkWNxBcdIsOc9CSf8ASrh6PSTH0sCp71QOKkAaWbZhmJuegE2j07xCrFynUkOSgzJOKjJS2rJEmZJRZkkOm8WQkkksLoHSSSUQSQQogmgCTtQp03Sjajm6CnqET2wSPwiU1Y32ta28bpxYBA8yURQl9oT9FLh4IPP6qEmyWHdDhrE3jluj32FnYutcpAVCXzoAOgn7omHn8lfKosXsbhwwMIeHZmyQNWn/AB7toqocnxVcug7AAAcoHRRsO1rn3J5I9LMfS9XeMoDR/aJPW8z3O/IKqXKWtVblaBOa+Yne8gj8qtKNoTERKElNKElL00hyUkJfaNplJDp+MxOmTrG1knTJIodOEydGAKU6BOiCWlqPz9rpymomDPudvmmzpulqRzJ9EBEJ64g6FsbGZ6SgJlD9ThynwzC5wAiTzIaNNybBAipOg79u032Rv2n4maUYKiBRgq2VVYN75SzIHFFSaCbm0HTylHqcG49rJpSqgiM2saGZEGLz5IJR6XgiU0ppQyh0eCJTJex6/wC0kBUEkkllaTpJk6iHSTJ0UOE6FOjAECna6DsfO4QhIFEBE2IBtayFqkqOBBgRJEXJjn57KMKfqHQtRSmClRKCjaVECpqW9raTyO30KtiuwVZ8nfbW5sEmO5e7KJOCoHBufJTAoJTyj1OClIlDKUqJweYW2tci831Mny9ElG48kkB4qpJJLOuJOmTqISSSSKHSTJ1EG0/75IUgnpxNwSL6W28iiAptt5QgRO00I+/VCih0ySSiCCs06Usc6WjLFjOYzNm/M9vKaoVmPBYX1On7Rub6yU8JQB0GRqnkZf8AtznToRHuUA849b9EgbHminClOgTgqJwScCdEEpwUQ4dwhJM7z98kkB4rpJJKhYSSSSiEnTJKIdJJJFBSYjunp625H6GfkmGh1n8j8/JDKiJXU3RJBy6AxbQGPQg91GizWjz2G53O6FEDpF3+kyZARtVh7/CNdxpaJmAdxM2VYIy8kATYaDYTrCslLYSKfD3Hex990ClzDJGU5s0h02iBILY+cogiSTJSp0RJJklAOmTlMoiJJJJUnJJJJRCSSSUQk6ZJRBImNsTEgC/QSBPzA7oS60W1nr6pw6xBJ5gbToZvyRQ7jYdPf3KBHmMKNSodJMkgggpqtWYEAQIsAPXmoAiIixsR8k8oWHU4cf04gRnmd5yxAv5bbBQIml2UgTlsSBMdCU0AKSZJATpJkkQOnTJKIjSSSVJySSSRAkkklEJJJJRCUrBYpJIxKjTJJKISSSSCHCcp0k0QkTahEgEgGxE6jqkkmACdJJRCSKSSiDc2w97lMkkokf/Z"/>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Competition</a:t>
            </a:r>
            <a:endParaRPr lang="en-US" b="0"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16792750"/>
              </p:ext>
            </p:extLst>
          </p:nvPr>
        </p:nvGraphicFramePr>
        <p:xfrm>
          <a:off x="228600" y="1371600"/>
          <a:ext cx="8763000" cy="3013710"/>
        </p:xfrm>
        <a:graphic>
          <a:graphicData uri="http://schemas.openxmlformats.org/drawingml/2006/table">
            <a:tbl>
              <a:tblPr firstRow="1" bandRow="1">
                <a:tableStyleId>{5C22544A-7EE6-4342-B048-85BDC9FD1C3A}</a:tableStyleId>
              </a:tblPr>
              <a:tblGrid>
                <a:gridCol w="2190750"/>
                <a:gridCol w="2190750"/>
                <a:gridCol w="2190750"/>
                <a:gridCol w="2190750"/>
              </a:tblGrid>
              <a:tr h="819150">
                <a:tc>
                  <a:txBody>
                    <a:bodyPr/>
                    <a:lstStyle/>
                    <a:p>
                      <a:endParaRPr lang="en-US" b="1" dirty="0">
                        <a:latin typeface="+mj-lt"/>
                      </a:endParaRPr>
                    </a:p>
                  </a:txBody>
                  <a:tcPr/>
                </a:tc>
                <a:tc>
                  <a:txBody>
                    <a:bodyPr/>
                    <a:lstStyle/>
                    <a:p>
                      <a:r>
                        <a:rPr lang="en-US" b="1" dirty="0" smtClean="0">
                          <a:latin typeface="+mj-lt"/>
                        </a:rPr>
                        <a:t>Sink or Swim </a:t>
                      </a:r>
                      <a:endParaRPr lang="en-US" b="1" dirty="0">
                        <a:latin typeface="+mj-lt"/>
                      </a:endParaRPr>
                    </a:p>
                  </a:txBody>
                  <a:tcPr>
                    <a:solidFill>
                      <a:srgbClr val="00B0F0"/>
                    </a:solidFill>
                  </a:tcPr>
                </a:tc>
                <a:tc>
                  <a:txBody>
                    <a:bodyPr/>
                    <a:lstStyle/>
                    <a:p>
                      <a:r>
                        <a:rPr lang="en-US" dirty="0" smtClean="0">
                          <a:latin typeface="+mj-lt"/>
                        </a:rPr>
                        <a:t>Cornerstone</a:t>
                      </a:r>
                      <a:endParaRPr lang="en-US" dirty="0">
                        <a:latin typeface="+mj-lt"/>
                      </a:endParaRPr>
                    </a:p>
                  </a:txBody>
                  <a:tcPr/>
                </a:tc>
                <a:tc>
                  <a:txBody>
                    <a:bodyPr/>
                    <a:lstStyle/>
                    <a:p>
                      <a:r>
                        <a:rPr lang="en-US" dirty="0" smtClean="0">
                          <a:latin typeface="+mj-lt"/>
                        </a:rPr>
                        <a:t>Mandell</a:t>
                      </a:r>
                      <a:r>
                        <a:rPr lang="en-US" baseline="0" dirty="0" smtClean="0">
                          <a:latin typeface="+mj-lt"/>
                        </a:rPr>
                        <a:t> JCC</a:t>
                      </a:r>
                      <a:endParaRPr lang="en-US" dirty="0">
                        <a:latin typeface="+mj-lt"/>
                      </a:endParaRPr>
                    </a:p>
                  </a:txBody>
                  <a:tcPr/>
                </a:tc>
              </a:tr>
              <a:tr h="628650">
                <a:tc>
                  <a:txBody>
                    <a:bodyPr/>
                    <a:lstStyle/>
                    <a:p>
                      <a:r>
                        <a:rPr lang="en-US" dirty="0" smtClean="0">
                          <a:solidFill>
                            <a:schemeClr val="tx1"/>
                          </a:solidFill>
                          <a:latin typeface="+mj-lt"/>
                        </a:rPr>
                        <a:t>Price</a:t>
                      </a:r>
                      <a:endParaRPr lang="en-US" dirty="0">
                        <a:solidFill>
                          <a:schemeClr val="tx1"/>
                        </a:solidFill>
                        <a:latin typeface="+mj-lt"/>
                      </a:endParaRPr>
                    </a:p>
                  </a:txBody>
                  <a:tcPr/>
                </a:tc>
                <a:tc>
                  <a:txBody>
                    <a:bodyPr/>
                    <a:lstStyle/>
                    <a:p>
                      <a:r>
                        <a:rPr lang="en-US" dirty="0" smtClean="0">
                          <a:solidFill>
                            <a:schemeClr val="bg1"/>
                          </a:solidFill>
                          <a:latin typeface="+mj-lt"/>
                        </a:rPr>
                        <a:t>$17/</a:t>
                      </a:r>
                      <a:r>
                        <a:rPr lang="en-US" baseline="0" dirty="0" smtClean="0">
                          <a:solidFill>
                            <a:schemeClr val="bg1"/>
                          </a:solidFill>
                          <a:latin typeface="+mj-lt"/>
                        </a:rPr>
                        <a:t> session </a:t>
                      </a:r>
                    </a:p>
                    <a:p>
                      <a:r>
                        <a:rPr lang="en-US" baseline="0" dirty="0" smtClean="0">
                          <a:solidFill>
                            <a:schemeClr val="bg1"/>
                          </a:solidFill>
                          <a:latin typeface="+mj-lt"/>
                        </a:rPr>
                        <a:t>(1 hour sessions)</a:t>
                      </a:r>
                      <a:endParaRPr lang="en-US" dirty="0">
                        <a:solidFill>
                          <a:schemeClr val="bg1"/>
                        </a:solidFill>
                        <a:latin typeface="+mj-lt"/>
                      </a:endParaRPr>
                    </a:p>
                  </a:txBody>
                  <a:tcPr>
                    <a:solidFill>
                      <a:srgbClr val="00B0F0"/>
                    </a:solidFill>
                  </a:tcPr>
                </a:tc>
                <a:tc>
                  <a:txBody>
                    <a:bodyPr/>
                    <a:lstStyle/>
                    <a:p>
                      <a:r>
                        <a:rPr lang="en-US" dirty="0" smtClean="0">
                          <a:latin typeface="+mj-lt"/>
                        </a:rPr>
                        <a:t>$175/</a:t>
                      </a:r>
                      <a:r>
                        <a:rPr lang="en-US" baseline="0" dirty="0" smtClean="0">
                          <a:latin typeface="+mj-lt"/>
                        </a:rPr>
                        <a:t> </a:t>
                      </a:r>
                      <a:r>
                        <a:rPr lang="en-US" dirty="0" smtClean="0">
                          <a:latin typeface="+mj-lt"/>
                        </a:rPr>
                        <a:t>5</a:t>
                      </a:r>
                      <a:r>
                        <a:rPr lang="en-US" baseline="0" dirty="0" smtClean="0">
                          <a:latin typeface="+mj-lt"/>
                        </a:rPr>
                        <a:t> sessions </a:t>
                      </a:r>
                    </a:p>
                    <a:p>
                      <a:r>
                        <a:rPr lang="en-US" baseline="0" dirty="0" smtClean="0">
                          <a:latin typeface="+mj-lt"/>
                        </a:rPr>
                        <a:t>(30 minutes sessions)</a:t>
                      </a:r>
                      <a:endParaRPr lang="en-US" dirty="0">
                        <a:latin typeface="+mj-lt"/>
                      </a:endParaRPr>
                    </a:p>
                  </a:txBody>
                  <a:tcPr/>
                </a:tc>
                <a:tc>
                  <a:txBody>
                    <a:bodyPr/>
                    <a:lstStyle/>
                    <a:p>
                      <a:r>
                        <a:rPr lang="en-US" dirty="0" smtClean="0">
                          <a:latin typeface="+mj-lt"/>
                        </a:rPr>
                        <a:t>$28</a:t>
                      </a:r>
                      <a:r>
                        <a:rPr lang="en-US" baseline="0" dirty="0" smtClean="0">
                          <a:latin typeface="+mj-lt"/>
                        </a:rPr>
                        <a:t> a session</a:t>
                      </a:r>
                    </a:p>
                    <a:p>
                      <a:r>
                        <a:rPr lang="en-US" baseline="0" dirty="0" smtClean="0">
                          <a:latin typeface="+mj-lt"/>
                        </a:rPr>
                        <a:t>$250/ 10 sessions</a:t>
                      </a:r>
                      <a:endParaRPr lang="en-US" dirty="0" smtClean="0">
                        <a:latin typeface="+mj-lt"/>
                      </a:endParaRPr>
                    </a:p>
                    <a:p>
                      <a:r>
                        <a:rPr lang="en-US" dirty="0" smtClean="0">
                          <a:latin typeface="+mj-lt"/>
                        </a:rPr>
                        <a:t>(30 minute</a:t>
                      </a:r>
                      <a:r>
                        <a:rPr lang="en-US" baseline="0" dirty="0" smtClean="0">
                          <a:latin typeface="+mj-lt"/>
                        </a:rPr>
                        <a:t> sessions</a:t>
                      </a:r>
                      <a:r>
                        <a:rPr lang="en-US" dirty="0" smtClean="0">
                          <a:latin typeface="+mj-lt"/>
                        </a:rPr>
                        <a:t>)</a:t>
                      </a:r>
                      <a:endParaRPr lang="en-US" dirty="0">
                        <a:latin typeface="+mj-lt"/>
                      </a:endParaRPr>
                    </a:p>
                  </a:txBody>
                  <a:tcPr/>
                </a:tc>
              </a:tr>
              <a:tr h="609600">
                <a:tc>
                  <a:txBody>
                    <a:bodyPr/>
                    <a:lstStyle/>
                    <a:p>
                      <a:r>
                        <a:rPr lang="en-US" dirty="0" smtClean="0">
                          <a:solidFill>
                            <a:schemeClr val="tx1"/>
                          </a:solidFill>
                          <a:latin typeface="+mj-lt"/>
                        </a:rPr>
                        <a:t>Time</a:t>
                      </a:r>
                      <a:endParaRPr lang="en-US" dirty="0">
                        <a:solidFill>
                          <a:schemeClr val="tx1"/>
                        </a:solidFill>
                        <a:latin typeface="+mj-lt"/>
                      </a:endParaRPr>
                    </a:p>
                  </a:txBody>
                  <a:tcPr/>
                </a:tc>
                <a:tc>
                  <a:txBody>
                    <a:bodyPr/>
                    <a:lstStyle/>
                    <a:p>
                      <a:r>
                        <a:rPr lang="en-US" dirty="0" smtClean="0">
                          <a:solidFill>
                            <a:schemeClr val="bg1"/>
                          </a:solidFill>
                          <a:latin typeface="+mj-lt"/>
                        </a:rPr>
                        <a:t>Work around your hours of availability</a:t>
                      </a:r>
                      <a:endParaRPr lang="en-US" dirty="0">
                        <a:solidFill>
                          <a:schemeClr val="bg1"/>
                        </a:solidFill>
                        <a:latin typeface="+mj-lt"/>
                      </a:endParaRPr>
                    </a:p>
                  </a:txBody>
                  <a:tcPr>
                    <a:solidFill>
                      <a:srgbClr val="00B0F0"/>
                    </a:solidFill>
                  </a:tcPr>
                </a:tc>
                <a:tc>
                  <a:txBody>
                    <a:bodyPr/>
                    <a:lstStyle/>
                    <a:p>
                      <a:r>
                        <a:rPr lang="en-US" dirty="0" smtClean="0">
                          <a:latin typeface="+mj-lt"/>
                        </a:rPr>
                        <a:t>They</a:t>
                      </a:r>
                      <a:r>
                        <a:rPr lang="en-US" baseline="0" dirty="0" smtClean="0">
                          <a:latin typeface="+mj-lt"/>
                        </a:rPr>
                        <a:t> d</a:t>
                      </a:r>
                      <a:r>
                        <a:rPr lang="en-US" dirty="0" smtClean="0">
                          <a:latin typeface="+mj-lt"/>
                        </a:rPr>
                        <a:t>on’t work around your time</a:t>
                      </a:r>
                      <a:endParaRPr lang="en-US" dirty="0">
                        <a:latin typeface="+mj-lt"/>
                      </a:endParaRPr>
                    </a:p>
                  </a:txBody>
                  <a:tcPr/>
                </a:tc>
                <a:tc>
                  <a:txBody>
                    <a:bodyPr/>
                    <a:lstStyle/>
                    <a:p>
                      <a:r>
                        <a:rPr lang="en-US" sz="1800" kern="1200" dirty="0" smtClean="0">
                          <a:solidFill>
                            <a:schemeClr val="dk1"/>
                          </a:solidFill>
                          <a:latin typeface="+mn-lt"/>
                          <a:ea typeface="+mn-ea"/>
                          <a:cs typeface="+mn-cs"/>
                        </a:rPr>
                        <a:t>They</a:t>
                      </a:r>
                      <a:r>
                        <a:rPr lang="en-US" sz="1800" kern="1200" baseline="0" dirty="0" smtClean="0">
                          <a:solidFill>
                            <a:schemeClr val="dk1"/>
                          </a:solidFill>
                          <a:latin typeface="+mn-lt"/>
                          <a:ea typeface="+mn-ea"/>
                          <a:cs typeface="+mn-cs"/>
                        </a:rPr>
                        <a:t> d</a:t>
                      </a:r>
                      <a:r>
                        <a:rPr lang="en-US" sz="1800" kern="1200" dirty="0" smtClean="0">
                          <a:solidFill>
                            <a:schemeClr val="dk1"/>
                          </a:solidFill>
                          <a:latin typeface="+mn-lt"/>
                          <a:ea typeface="+mn-ea"/>
                          <a:cs typeface="+mn-cs"/>
                        </a:rPr>
                        <a:t>on’t work around your time</a:t>
                      </a:r>
                      <a:endParaRPr lang="en-US" sz="1800" kern="1200" dirty="0">
                        <a:solidFill>
                          <a:schemeClr val="dk1"/>
                        </a:solidFill>
                        <a:latin typeface="+mn-lt"/>
                        <a:ea typeface="+mn-ea"/>
                        <a:cs typeface="+mn-cs"/>
                      </a:endParaRPr>
                    </a:p>
                  </a:txBody>
                  <a:tcPr/>
                </a:tc>
              </a:tr>
              <a:tr h="609600">
                <a:tc>
                  <a:txBody>
                    <a:bodyPr/>
                    <a:lstStyle/>
                    <a:p>
                      <a:r>
                        <a:rPr lang="en-US" dirty="0" smtClean="0">
                          <a:solidFill>
                            <a:schemeClr val="tx1"/>
                          </a:solidFill>
                          <a:latin typeface="+mj-lt"/>
                        </a:rPr>
                        <a:t>Fee</a:t>
                      </a:r>
                      <a:endParaRPr lang="en-US" dirty="0">
                        <a:solidFill>
                          <a:schemeClr val="tx1"/>
                        </a:solidFill>
                        <a:latin typeface="+mj-lt"/>
                      </a:endParaRPr>
                    </a:p>
                  </a:txBody>
                  <a:tcPr/>
                </a:tc>
                <a:tc>
                  <a:txBody>
                    <a:bodyPr/>
                    <a:lstStyle/>
                    <a:p>
                      <a:r>
                        <a:rPr lang="en-US" dirty="0" smtClean="0">
                          <a:solidFill>
                            <a:schemeClr val="bg1"/>
                          </a:solidFill>
                          <a:latin typeface="+mj-lt"/>
                        </a:rPr>
                        <a:t>No</a:t>
                      </a:r>
                      <a:r>
                        <a:rPr lang="en-US" baseline="0" dirty="0" smtClean="0">
                          <a:solidFill>
                            <a:schemeClr val="bg1"/>
                          </a:solidFill>
                          <a:latin typeface="+mj-lt"/>
                        </a:rPr>
                        <a:t> membership fee</a:t>
                      </a:r>
                      <a:endParaRPr lang="en-US" dirty="0">
                        <a:solidFill>
                          <a:schemeClr val="bg1"/>
                        </a:solidFill>
                        <a:latin typeface="+mj-lt"/>
                      </a:endParaRPr>
                    </a:p>
                  </a:txBody>
                  <a:tcPr>
                    <a:solidFill>
                      <a:srgbClr val="00B0F0"/>
                    </a:solidFill>
                  </a:tcPr>
                </a:tc>
                <a:tc>
                  <a:txBody>
                    <a:bodyPr/>
                    <a:lstStyle/>
                    <a:p>
                      <a:r>
                        <a:rPr lang="en-US" dirty="0" smtClean="0">
                          <a:latin typeface="+mj-lt"/>
                        </a:rPr>
                        <a:t>Membership</a:t>
                      </a:r>
                      <a:r>
                        <a:rPr lang="en-US" baseline="0" dirty="0" smtClean="0">
                          <a:latin typeface="+mj-lt"/>
                        </a:rPr>
                        <a:t> fees $37 per month</a:t>
                      </a:r>
                      <a:endParaRPr lang="en-US" dirty="0">
                        <a:latin typeface="+mj-lt"/>
                      </a:endParaRPr>
                    </a:p>
                  </a:txBody>
                  <a:tcPr/>
                </a:tc>
                <a:tc>
                  <a:txBody>
                    <a:bodyPr/>
                    <a:lstStyle/>
                    <a:p>
                      <a:r>
                        <a:rPr lang="en-US" dirty="0" smtClean="0">
                          <a:latin typeface="+mj-lt"/>
                        </a:rPr>
                        <a:t>Membership fees $66</a:t>
                      </a:r>
                      <a:r>
                        <a:rPr lang="en-US" baseline="0" dirty="0" smtClean="0">
                          <a:latin typeface="+mj-lt"/>
                        </a:rPr>
                        <a:t> per month</a:t>
                      </a:r>
                      <a:endParaRPr lang="en-US" dirty="0">
                        <a:latin typeface="+mj-lt"/>
                      </a:endParaRPr>
                    </a:p>
                  </a:txBody>
                  <a:tcPr/>
                </a:tc>
              </a:tr>
            </a:tbl>
          </a:graphicData>
        </a:graphic>
      </p:graphicFrame>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2788333522"/>
              </p:ext>
            </p:extLst>
          </p:nvPr>
        </p:nvGraphicFramePr>
        <p:xfrm>
          <a:off x="457200" y="4572000"/>
          <a:ext cx="8229600" cy="1158240"/>
        </p:xfrm>
        <a:graphic>
          <a:graphicData uri="http://schemas.openxmlformats.org/drawingml/2006/table">
            <a:tbl>
              <a:tblPr firstRow="1" bandRow="1">
                <a:tableStyleId>{5C22544A-7EE6-4342-B048-85BDC9FD1C3A}</a:tableStyleId>
              </a:tblPr>
              <a:tblGrid>
                <a:gridCol w="8229600"/>
              </a:tblGrid>
              <a:tr h="0">
                <a:tc>
                  <a:txBody>
                    <a:bodyPr/>
                    <a:lstStyle/>
                    <a:p>
                      <a:pPr algn="ctr"/>
                      <a:r>
                        <a:rPr lang="en-US" sz="1600" dirty="0" smtClean="0">
                          <a:solidFill>
                            <a:schemeClr val="bg1"/>
                          </a:solidFill>
                          <a:latin typeface="+mj-lt"/>
                        </a:rPr>
                        <a:t>Your Competitive</a:t>
                      </a:r>
                      <a:r>
                        <a:rPr lang="en-US" sz="1600" baseline="0" dirty="0" smtClean="0">
                          <a:solidFill>
                            <a:schemeClr val="bg1"/>
                          </a:solidFill>
                          <a:latin typeface="+mj-lt"/>
                        </a:rPr>
                        <a:t> Advantages</a:t>
                      </a:r>
                      <a:endParaRPr lang="en-US" sz="1600" dirty="0">
                        <a:solidFill>
                          <a:schemeClr val="bg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370840">
                <a:tc>
                  <a:txBody>
                    <a:bodyPr/>
                    <a:lstStyle/>
                    <a:p>
                      <a:r>
                        <a:rPr lang="en-US" sz="1600" dirty="0" smtClean="0">
                          <a:latin typeface="+mj-lt"/>
                        </a:rPr>
                        <a:t>1. Have provided levels</a:t>
                      </a:r>
                      <a:r>
                        <a:rPr lang="en-US" sz="1600" baseline="0" dirty="0" smtClean="0">
                          <a:latin typeface="+mj-lt"/>
                        </a:rPr>
                        <a:t> 1-4 American Red Cross swimming lessons</a:t>
                      </a:r>
                      <a:endParaRPr lang="en-US" sz="1600" dirty="0" smtClean="0">
                        <a:latin typeface="+mj-lt"/>
                      </a:endParaRPr>
                    </a:p>
                    <a:p>
                      <a:r>
                        <a:rPr lang="en-US" sz="1600" dirty="0" smtClean="0">
                          <a:latin typeface="+mj-lt"/>
                        </a:rPr>
                        <a:t>2.</a:t>
                      </a:r>
                      <a:r>
                        <a:rPr lang="en-US" sz="1600" baseline="0" dirty="0" smtClean="0">
                          <a:latin typeface="+mj-lt"/>
                        </a:rPr>
                        <a:t> Flexible scheduling </a:t>
                      </a:r>
                      <a:endParaRPr lang="en-US" sz="1600" dirty="0" smtClean="0">
                        <a:latin typeface="+mj-lt"/>
                      </a:endParaRPr>
                    </a:p>
                    <a:p>
                      <a:r>
                        <a:rPr lang="en-US" sz="1600" dirty="0" smtClean="0">
                          <a:latin typeface="+mj-lt"/>
                        </a:rPr>
                        <a:t>3. No membership</a:t>
                      </a:r>
                      <a:r>
                        <a:rPr lang="en-US" sz="1600" baseline="0" dirty="0" smtClean="0">
                          <a:latin typeface="+mj-lt"/>
                        </a:rPr>
                        <a:t> fees</a:t>
                      </a:r>
                      <a:endParaRPr lang="en-US" sz="16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bl>
          </a:graphicData>
        </a:graphic>
      </p:graphicFrame>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0500" y="0"/>
            <a:ext cx="1333500" cy="104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Qualifications</a:t>
            </a:r>
            <a:endParaRPr lang="en-US" b="0"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lstStyle/>
          <a:p>
            <a:r>
              <a:rPr lang="en-US" sz="2400" dirty="0" smtClean="0">
                <a:solidFill>
                  <a:schemeClr val="bg1"/>
                </a:solidFill>
                <a:latin typeface="+mj-lt"/>
              </a:rPr>
              <a:t>First aid, CPR, and AED certified for 4 years</a:t>
            </a:r>
          </a:p>
          <a:p>
            <a:r>
              <a:rPr lang="en-US" sz="2400" dirty="0" smtClean="0">
                <a:solidFill>
                  <a:schemeClr val="bg1"/>
                </a:solidFill>
                <a:latin typeface="+mj-lt"/>
              </a:rPr>
              <a:t>Bilingual (Spanish/English) </a:t>
            </a:r>
          </a:p>
          <a:p>
            <a:r>
              <a:rPr lang="en-US" sz="2400" dirty="0" smtClean="0">
                <a:solidFill>
                  <a:schemeClr val="bg1"/>
                </a:solidFill>
                <a:latin typeface="+mj-lt"/>
              </a:rPr>
              <a:t>2 years experience with teaching swim lessons</a:t>
            </a:r>
          </a:p>
          <a:p>
            <a:r>
              <a:rPr lang="en-US" sz="2400" dirty="0" smtClean="0">
                <a:solidFill>
                  <a:schemeClr val="bg1"/>
                </a:solidFill>
                <a:latin typeface="+mj-lt"/>
              </a:rPr>
              <a:t>Will have WSI certification by time business begins</a:t>
            </a:r>
          </a:p>
          <a:p>
            <a:endParaRPr lang="en-US" dirty="0" smtClean="0">
              <a:solidFill>
                <a:schemeClr val="tx1"/>
              </a:solidFill>
            </a:endParaRPr>
          </a:p>
          <a:p>
            <a:endParaRPr lang="en-US" dirty="0" smtClean="0"/>
          </a:p>
          <a:p>
            <a:endParaRPr lang="en-US" dirty="0" smtClean="0"/>
          </a:p>
          <a:p>
            <a:endParaRPr lang="en-US" dirty="0"/>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6" name="Picture 5" descr="download.jpg"/>
          <p:cNvPicPr>
            <a:picLocks noChangeAspect="1"/>
          </p:cNvPicPr>
          <p:nvPr/>
        </p:nvPicPr>
        <p:blipFill>
          <a:blip r:embed="rId4" cstate="print"/>
          <a:stretch>
            <a:fillRect/>
          </a:stretch>
        </p:blipFill>
        <p:spPr>
          <a:xfrm>
            <a:off x="5791200" y="4038600"/>
            <a:ext cx="2133600" cy="2133600"/>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3813" y="0"/>
            <a:ext cx="1333500" cy="104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Sales Projections</a:t>
            </a:r>
            <a:endParaRPr lang="en-US" b="0"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79275295"/>
              </p:ext>
            </p:extLst>
          </p:nvPr>
        </p:nvGraphicFramePr>
        <p:xfrm>
          <a:off x="533400" y="2743200"/>
          <a:ext cx="8077200" cy="361156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495425" y="1676400"/>
            <a:ext cx="1828800"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ea typeface="ＭＳ Ｐゴシック" pitchFamily="-112" charset="-128"/>
                <a:cs typeface="Arial" pitchFamily="34" charset="0"/>
              </a:rPr>
              <a:t>Total Units</a:t>
            </a:r>
          </a:p>
          <a:p>
            <a:pPr lvl="0" algn="ctr">
              <a:defRPr/>
            </a:pPr>
            <a:r>
              <a:rPr lang="en-US" sz="2000" b="1" dirty="0" smtClean="0">
                <a:cs typeface="Arial" pitchFamily="34" charset="0"/>
              </a:rPr>
              <a:t>32</a:t>
            </a:r>
            <a:endParaRPr lang="en-US" sz="2000" b="1" dirty="0" smtClean="0"/>
          </a:p>
        </p:txBody>
      </p:sp>
      <p:sp>
        <p:nvSpPr>
          <p:cNvPr id="8" name="TextBox 7"/>
          <p:cNvSpPr txBox="1"/>
          <p:nvPr/>
        </p:nvSpPr>
        <p:spPr>
          <a:xfrm>
            <a:off x="3733800" y="1676400"/>
            <a:ext cx="1828800"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ea typeface="ＭＳ Ｐゴシック" pitchFamily="-112" charset="-128"/>
                <a:cs typeface="Arial" pitchFamily="34" charset="0"/>
              </a:rPr>
              <a:t>Gross Revenue</a:t>
            </a:r>
          </a:p>
          <a:p>
            <a:pPr lvl="0" algn="ctr">
              <a:defRPr/>
            </a:pPr>
            <a:r>
              <a:rPr lang="en-US" sz="2000" b="1" dirty="0" smtClean="0">
                <a:cs typeface="Arial" pitchFamily="34" charset="0"/>
              </a:rPr>
              <a:t>$27,200</a:t>
            </a:r>
            <a:endParaRPr lang="en-US" sz="2000" b="1" dirty="0" smtClean="0"/>
          </a:p>
        </p:txBody>
      </p:sp>
      <p:sp>
        <p:nvSpPr>
          <p:cNvPr id="9" name="TextBox 8"/>
          <p:cNvSpPr txBox="1"/>
          <p:nvPr/>
        </p:nvSpPr>
        <p:spPr>
          <a:xfrm>
            <a:off x="5943600" y="1676400"/>
            <a:ext cx="1828800"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ea typeface="ＭＳ Ｐゴシック" pitchFamily="-112" charset="-128"/>
                <a:cs typeface="Arial" pitchFamily="34" charset="0"/>
              </a:rPr>
              <a:t>Net Profit</a:t>
            </a:r>
          </a:p>
          <a:p>
            <a:pPr lvl="0" algn="ctr">
              <a:defRPr/>
            </a:pPr>
            <a:r>
              <a:rPr lang="en-US" sz="2000" b="1" dirty="0" smtClean="0">
                <a:cs typeface="Arial" pitchFamily="34" charset="0"/>
              </a:rPr>
              <a:t>$4,918</a:t>
            </a:r>
            <a:endParaRPr lang="en-US" sz="2000" b="1" dirty="0" smtClean="0"/>
          </a:p>
        </p:txBody>
      </p:sp>
      <p:pic>
        <p:nvPicPr>
          <p:cNvPr id="7" name="Content Placeholder 9" descr="logo secondary.jpg"/>
          <p:cNvPicPr>
            <a:picLocks noChangeAspect="1"/>
          </p:cNvPicPr>
          <p:nvPr/>
        </p:nvPicPr>
        <p:blipFill>
          <a:blip r:embed="rId4" cstate="print"/>
          <a:stretch>
            <a:fillRect/>
          </a:stretch>
        </p:blipFill>
        <p:spPr>
          <a:xfrm>
            <a:off x="7315200" y="5895726"/>
            <a:ext cx="1828800" cy="962274"/>
          </a:xfrm>
          <a:prstGeom prst="rect">
            <a:avLst/>
          </a:prstGeom>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2157" y="0"/>
            <a:ext cx="1333500" cy="104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Start-up Funds</a:t>
            </a:r>
            <a:endParaRPr lang="en-US" b="0"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54213130"/>
              </p:ext>
            </p:extLst>
          </p:nvPr>
        </p:nvGraphicFramePr>
        <p:xfrm>
          <a:off x="1066800" y="1371600"/>
          <a:ext cx="7162801" cy="2682240"/>
        </p:xfrm>
        <a:graphic>
          <a:graphicData uri="http://schemas.openxmlformats.org/drawingml/2006/table">
            <a:tbl>
              <a:tblPr/>
              <a:tblGrid>
                <a:gridCol w="2302329"/>
                <a:gridCol w="3532033"/>
                <a:gridCol w="1328439"/>
              </a:tblGrid>
              <a:tr h="41483">
                <a:tc>
                  <a:txBody>
                    <a:bodyPr/>
                    <a:lstStyle/>
                    <a:p>
                      <a:pPr marL="0" marR="0" algn="ctr">
                        <a:spcBef>
                          <a:spcPts val="0"/>
                        </a:spcBef>
                        <a:spcAft>
                          <a:spcPts val="0"/>
                        </a:spcAft>
                      </a:pPr>
                      <a:r>
                        <a:rPr lang="en-US" sz="1600" b="1" dirty="0">
                          <a:solidFill>
                            <a:schemeClr val="bg1"/>
                          </a:solidFill>
                          <a:latin typeface="+mn-lt"/>
                          <a:ea typeface="Times New Roman"/>
                          <a:cs typeface="Times New Roman"/>
                        </a:rPr>
                        <a:t>Item</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600" b="1" dirty="0" smtClean="0">
                          <a:solidFill>
                            <a:schemeClr val="bg1"/>
                          </a:solidFill>
                          <a:latin typeface="+mn-lt"/>
                          <a:ea typeface="Times New Roman"/>
                          <a:cs typeface="Times New Roman"/>
                        </a:rPr>
                        <a:t>Why Needed</a:t>
                      </a:r>
                      <a:endParaRPr lang="en-US" sz="1600" b="1" dirty="0">
                        <a:solidFill>
                          <a:schemeClr val="bg1"/>
                        </a:solidFill>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600" b="1" dirty="0">
                          <a:solidFill>
                            <a:schemeClr val="bg1"/>
                          </a:solidFill>
                          <a:latin typeface="+mn-lt"/>
                          <a:ea typeface="Times New Roman"/>
                          <a:cs typeface="Times New Roman"/>
                        </a:rPr>
                        <a:t>Cost</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1483">
                <a:tc>
                  <a:txBody>
                    <a:bodyPr/>
                    <a:lstStyle/>
                    <a:p>
                      <a:pPr marL="0" marR="0">
                        <a:spcBef>
                          <a:spcPts val="0"/>
                        </a:spcBef>
                        <a:spcAft>
                          <a:spcPts val="0"/>
                        </a:spcAft>
                      </a:pPr>
                      <a:r>
                        <a:rPr lang="en-US" sz="1600" dirty="0" smtClean="0">
                          <a:latin typeface="+mn-lt"/>
                          <a:ea typeface="Times New Roman"/>
                          <a:cs typeface="Times New Roman"/>
                        </a:rPr>
                        <a:t>Computer/Phone</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600" dirty="0" smtClean="0">
                          <a:latin typeface="+mn-lt"/>
                          <a:ea typeface="Times New Roman"/>
                          <a:cs typeface="Times New Roman"/>
                        </a:rPr>
                        <a:t>For</a:t>
                      </a:r>
                      <a:r>
                        <a:rPr lang="en-US" sz="1600" baseline="0" dirty="0" smtClean="0">
                          <a:latin typeface="+mn-lt"/>
                          <a:ea typeface="Times New Roman"/>
                          <a:cs typeface="Times New Roman"/>
                        </a:rPr>
                        <a:t> communication to conduct business</a:t>
                      </a:r>
                      <a:endParaRPr lang="en-US" sz="1600" dirty="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Owned</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WSI</a:t>
                      </a:r>
                      <a:r>
                        <a:rPr lang="en-US" sz="1600" baseline="0" dirty="0" smtClean="0">
                          <a:latin typeface="+mn-lt"/>
                          <a:ea typeface="Times New Roman"/>
                          <a:cs typeface="Times New Roman"/>
                        </a:rPr>
                        <a:t> certification</a:t>
                      </a:r>
                      <a:endParaRPr lang="en-US" sz="1600" dirty="0" smtClean="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Teach</a:t>
                      </a:r>
                      <a:r>
                        <a:rPr lang="en-US" sz="1600" baseline="0" dirty="0" smtClean="0">
                          <a:latin typeface="+mn-lt"/>
                          <a:ea typeface="Times New Roman"/>
                          <a:cs typeface="Times New Roman"/>
                        </a:rPr>
                        <a:t> classes</a:t>
                      </a: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Will have</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Lesson</a:t>
                      </a:r>
                      <a:r>
                        <a:rPr lang="en-US" sz="1600" baseline="0" dirty="0" smtClean="0">
                          <a:latin typeface="+mn-lt"/>
                          <a:ea typeface="Times New Roman"/>
                          <a:cs typeface="Times New Roman"/>
                        </a:rPr>
                        <a:t> equipment</a:t>
                      </a:r>
                      <a:endParaRPr lang="en-US" sz="1600" dirty="0" smtClean="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Teach</a:t>
                      </a:r>
                      <a:r>
                        <a:rPr lang="en-US" sz="1600" baseline="0" dirty="0" smtClean="0">
                          <a:latin typeface="+mn-lt"/>
                          <a:ea typeface="Times New Roman"/>
                          <a:cs typeface="Times New Roman"/>
                        </a:rPr>
                        <a:t> techniques </a:t>
                      </a: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$40.00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LLC</a:t>
                      </a:r>
                      <a:r>
                        <a:rPr lang="en-US" sz="1600" baseline="0" dirty="0" smtClean="0">
                          <a:latin typeface="+mn-lt"/>
                          <a:ea typeface="Times New Roman"/>
                          <a:cs typeface="Times New Roman"/>
                        </a:rPr>
                        <a:t> Paperwork</a:t>
                      </a:r>
                      <a:endParaRPr lang="en-US" sz="1600" dirty="0" smtClean="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To</a:t>
                      </a:r>
                      <a:r>
                        <a:rPr lang="en-US" sz="1600" baseline="0" dirty="0" smtClean="0">
                          <a:latin typeface="+mn-lt"/>
                          <a:ea typeface="Times New Roman"/>
                          <a:cs typeface="Times New Roman"/>
                        </a:rPr>
                        <a:t> become a Limited Liability Company</a:t>
                      </a: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$300.00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9542">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Times New Roman"/>
                          <a:cs typeface="Times New Roman"/>
                        </a:rPr>
                        <a:t>Total Startup Expenditures</a:t>
                      </a:r>
                      <a:endParaRPr lang="en-US" sz="160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r">
                        <a:spcBef>
                          <a:spcPts val="0"/>
                        </a:spcBef>
                        <a:spcAft>
                          <a:spcPts val="0"/>
                        </a:spcAft>
                      </a:pPr>
                      <a:r>
                        <a:rPr lang="en-US" sz="1600" b="1" smtClean="0">
                          <a:latin typeface="+mn-lt"/>
                          <a:ea typeface="Times New Roman"/>
                          <a:cs typeface="Times New Roman"/>
                        </a:rPr>
                        <a:t>$340.00</a:t>
                      </a:r>
                      <a:endParaRPr lang="en-US" sz="1600" b="1"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106680">
                <a:tc gridSpan="2">
                  <a:txBody>
                    <a:bodyPr/>
                    <a:lstStyle/>
                    <a:p>
                      <a:endParaRPr lang="en-US" sz="1600" dirty="0">
                        <a:latin typeface="+mn-lt"/>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endParaRPr lang="en-US" sz="1600" dirty="0">
                        <a:latin typeface="+mn-lt"/>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Emergency Fund</a:t>
                      </a:r>
                      <a:endParaRPr lang="en-US" sz="1600" dirty="0">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$170.00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6250">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Reserve for Fixed Expenses</a:t>
                      </a:r>
                      <a:endParaRPr lang="en-US" sz="1600" dirty="0">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0" dirty="0" smtClean="0"/>
                        <a:t>$1,693.00</a:t>
                      </a:r>
                      <a:endParaRPr lang="en-US" sz="1600" b="0" dirty="0" smtClean="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6250">
                <a:tc gridSpan="2">
                  <a:txBody>
                    <a:bodyPr/>
                    <a:lstStyle/>
                    <a:p>
                      <a:endParaRPr lang="en-US" sz="1600" dirty="0">
                        <a:latin typeface="+mn-lt"/>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endParaRPr lang="en-US" sz="1600" dirty="0">
                        <a:latin typeface="+mn-lt"/>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50">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Times New Roman"/>
                          <a:cs typeface="Times New Roman"/>
                        </a:rPr>
                        <a:t>Total Startup Investment</a:t>
                      </a:r>
                      <a:endParaRPr lang="en-US" sz="1600" dirty="0">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r">
                        <a:spcBef>
                          <a:spcPts val="0"/>
                        </a:spcBef>
                        <a:spcAft>
                          <a:spcPts val="0"/>
                        </a:spcAft>
                      </a:pPr>
                      <a:r>
                        <a:rPr lang="en-US" sz="1600" b="1" dirty="0" smtClean="0">
                          <a:latin typeface="+mn-lt"/>
                          <a:ea typeface="Times New Roman"/>
                          <a:cs typeface="Times New Roman"/>
                        </a:rPr>
                        <a:t>$2,203.00</a:t>
                      </a:r>
                      <a:endParaRPr lang="en-US" sz="1600" b="1"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bl>
          </a:graphicData>
        </a:graphic>
      </p:graphicFrame>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67202562"/>
              </p:ext>
            </p:extLst>
          </p:nvPr>
        </p:nvGraphicFramePr>
        <p:xfrm>
          <a:off x="1981200" y="4419600"/>
          <a:ext cx="6781801" cy="838200"/>
        </p:xfrm>
        <a:graphic>
          <a:graphicData uri="http://schemas.openxmlformats.org/drawingml/2006/table">
            <a:tbl>
              <a:tblPr/>
              <a:tblGrid>
                <a:gridCol w="2590800"/>
                <a:gridCol w="194583"/>
                <a:gridCol w="1332139"/>
                <a:gridCol w="605517"/>
                <a:gridCol w="2058762"/>
              </a:tblGrid>
              <a:tr h="301752">
                <a:tc gridSpan="5">
                  <a:txBody>
                    <a:bodyPr/>
                    <a:lstStyle/>
                    <a:p>
                      <a:pPr marL="0" marR="0" algn="ctr">
                        <a:spcBef>
                          <a:spcPts val="0"/>
                        </a:spcBef>
                        <a:spcAft>
                          <a:spcPts val="0"/>
                        </a:spcAft>
                      </a:pPr>
                      <a:r>
                        <a:rPr lang="en-US" sz="1600" b="1" dirty="0" smtClean="0">
                          <a:solidFill>
                            <a:schemeClr val="bg1"/>
                          </a:solidFill>
                          <a:latin typeface="+mn-lt"/>
                          <a:ea typeface="Times New Roman"/>
                        </a:rPr>
                        <a:t>ROI: Return on Investment</a:t>
                      </a:r>
                      <a:endParaRPr lang="en-US" sz="1800" b="1" dirty="0">
                        <a:solidFill>
                          <a:schemeClr val="bg1"/>
                        </a:solidFill>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r>
              <a:tr h="26822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a:ea typeface="Times New Roman"/>
                        </a:rPr>
                        <a:t>$</a:t>
                      </a:r>
                      <a:r>
                        <a:rPr lang="en-US" sz="1600" b="0" dirty="0" smtClean="0">
                          <a:cs typeface="Arial" pitchFamily="34" charset="0"/>
                        </a:rPr>
                        <a:t>4,918</a:t>
                      </a:r>
                      <a:endParaRPr lang="en-US" sz="1600" b="0" dirty="0" smtClean="0"/>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600" dirty="0" smtClean="0">
                          <a:latin typeface="Calibri"/>
                          <a:ea typeface="Times New Roman"/>
                        </a:rPr>
                        <a:t>=</a:t>
                      </a:r>
                      <a:endParaRPr lang="en-US" sz="1800" dirty="0">
                        <a:latin typeface="Times New Roman"/>
                        <a:ea typeface="Times New Roman"/>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baseline="0" dirty="0" smtClean="0">
                          <a:latin typeface="+mn-lt"/>
                          <a:ea typeface="Times New Roman"/>
                          <a:cs typeface="Times New Roman"/>
                        </a:rPr>
                        <a:t>223%</a:t>
                      </a:r>
                      <a:endParaRPr lang="en-US" sz="16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dirty="0">
                          <a:latin typeface="Calibri"/>
                          <a:ea typeface="Times New Roman"/>
                        </a:rPr>
                        <a:t>≈</a:t>
                      </a:r>
                      <a:endParaRPr lang="en-US" sz="18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dirty="0" smtClean="0">
                          <a:latin typeface="Calibri"/>
                          <a:ea typeface="Times New Roman"/>
                        </a:rPr>
                        <a:t>$2.23</a:t>
                      </a:r>
                      <a:endParaRPr lang="en-US" sz="1800" dirty="0">
                        <a:latin typeface="Times New Roman"/>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r>
              <a:tr h="268224">
                <a:tc>
                  <a:txBody>
                    <a:bodyPr/>
                    <a:lstStyle/>
                    <a:p>
                      <a:pPr marL="0" marR="0" algn="ctr">
                        <a:spcBef>
                          <a:spcPts val="0"/>
                        </a:spcBef>
                        <a:spcAft>
                          <a:spcPts val="0"/>
                        </a:spcAft>
                      </a:pPr>
                      <a:r>
                        <a:rPr lang="en-US" sz="1600" smtClean="0">
                          <a:latin typeface="+mn-lt"/>
                          <a:ea typeface="Times New Roman"/>
                        </a:rPr>
                        <a:t>$2,203</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21758181"/>
              </p:ext>
            </p:extLst>
          </p:nvPr>
        </p:nvGraphicFramePr>
        <p:xfrm>
          <a:off x="1981200" y="5476626"/>
          <a:ext cx="6781801" cy="838200"/>
        </p:xfrm>
        <a:graphic>
          <a:graphicData uri="http://schemas.openxmlformats.org/drawingml/2006/table">
            <a:tbl>
              <a:tblPr/>
              <a:tblGrid>
                <a:gridCol w="2525139"/>
                <a:gridCol w="260243"/>
                <a:gridCol w="1332139"/>
                <a:gridCol w="605518"/>
                <a:gridCol w="2058762"/>
              </a:tblGrid>
              <a:tr h="301752">
                <a:tc gridSpan="5">
                  <a:txBody>
                    <a:bodyPr/>
                    <a:lstStyle/>
                    <a:p>
                      <a:pPr marL="0" marR="0" algn="ctr">
                        <a:spcBef>
                          <a:spcPts val="0"/>
                        </a:spcBef>
                        <a:spcAft>
                          <a:spcPts val="0"/>
                        </a:spcAft>
                      </a:pPr>
                      <a:r>
                        <a:rPr lang="en-US" sz="1600" b="1" dirty="0" smtClean="0">
                          <a:solidFill>
                            <a:schemeClr val="bg1"/>
                          </a:solidFill>
                          <a:latin typeface="+mn-lt"/>
                          <a:ea typeface="Times New Roman"/>
                        </a:rPr>
                        <a:t>ROS:</a:t>
                      </a:r>
                      <a:r>
                        <a:rPr lang="en-US" sz="1600" b="1" baseline="0" dirty="0" smtClean="0">
                          <a:solidFill>
                            <a:schemeClr val="bg1"/>
                          </a:solidFill>
                          <a:latin typeface="+mn-lt"/>
                          <a:ea typeface="Times New Roman"/>
                        </a:rPr>
                        <a:t> Return on Sales</a:t>
                      </a:r>
                      <a:endParaRPr lang="en-US" sz="1800" b="1" dirty="0">
                        <a:solidFill>
                          <a:schemeClr val="bg1"/>
                        </a:solidFill>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r>
              <a:tr h="268224">
                <a:tc>
                  <a:txBody>
                    <a:bodyPr/>
                    <a:lstStyle/>
                    <a:p>
                      <a:pPr marL="0" marR="0" algn="ctr">
                        <a:spcBef>
                          <a:spcPts val="0"/>
                        </a:spcBef>
                        <a:spcAft>
                          <a:spcPts val="0"/>
                        </a:spcAft>
                      </a:pPr>
                      <a:r>
                        <a:rPr lang="en-US" sz="1600" dirty="0" smtClean="0">
                          <a:latin typeface="+mn-lt"/>
                          <a:ea typeface="Times New Roman"/>
                        </a:rPr>
                        <a:t>$4,918</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600" dirty="0" smtClean="0">
                          <a:latin typeface="Calibri"/>
                          <a:ea typeface="Times New Roman"/>
                        </a:rPr>
                        <a:t>=</a:t>
                      </a:r>
                      <a:endParaRPr lang="en-US" sz="1800" dirty="0">
                        <a:latin typeface="Times New Roman"/>
                        <a:ea typeface="Times New Roman"/>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baseline="0" dirty="0" smtClean="0">
                          <a:latin typeface="+mn-lt"/>
                          <a:ea typeface="Times New Roman"/>
                          <a:cs typeface="Times New Roman"/>
                        </a:rPr>
                        <a:t>18%</a:t>
                      </a:r>
                      <a:endParaRPr lang="en-US" sz="16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dirty="0">
                          <a:latin typeface="Calibri"/>
                          <a:ea typeface="Times New Roman"/>
                        </a:rPr>
                        <a:t>≈</a:t>
                      </a:r>
                      <a:endParaRPr lang="en-US" sz="18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dirty="0" smtClean="0">
                          <a:latin typeface="Calibri"/>
                          <a:ea typeface="Times New Roman"/>
                        </a:rPr>
                        <a:t>$0.18</a:t>
                      </a:r>
                      <a:endParaRPr lang="en-US" sz="1800" dirty="0">
                        <a:latin typeface="Times New Roman"/>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r>
              <a:tr h="268224">
                <a:tc>
                  <a:txBody>
                    <a:bodyPr/>
                    <a:lstStyle/>
                    <a:p>
                      <a:pPr marL="0" marR="0" algn="ctr">
                        <a:spcBef>
                          <a:spcPts val="0"/>
                        </a:spcBef>
                        <a:spcAft>
                          <a:spcPts val="0"/>
                        </a:spcAft>
                      </a:pPr>
                      <a:r>
                        <a:rPr lang="en-US" sz="1600" dirty="0" smtClean="0">
                          <a:latin typeface="Calibri"/>
                          <a:ea typeface="Times New Roman"/>
                        </a:rPr>
                        <a:t>$27,200</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07187" y="0"/>
            <a:ext cx="1333500" cy="104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2895600" cy="1143000"/>
          </a:xfrm>
        </p:spPr>
        <p:txBody>
          <a:bodyPr>
            <a:normAutofit fontScale="90000"/>
          </a:bodyPr>
          <a:lstStyle/>
          <a:p>
            <a:r>
              <a:rPr lang="en-US" b="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Future Plans</a:t>
            </a:r>
            <a:endParaRPr lang="en-US" b="0"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normAutofit/>
          </a:bodyPr>
          <a:lstStyle/>
          <a:p>
            <a:r>
              <a:rPr lang="en-US" sz="2400" dirty="0" smtClean="0">
                <a:solidFill>
                  <a:schemeClr val="bg1"/>
                </a:solidFill>
                <a:latin typeface="+mj-lt"/>
              </a:rPr>
              <a:t>Hire first employee at the end of year #1</a:t>
            </a:r>
          </a:p>
          <a:p>
            <a:r>
              <a:rPr lang="en-US" sz="2400" dirty="0" smtClean="0">
                <a:solidFill>
                  <a:schemeClr val="bg1"/>
                </a:solidFill>
                <a:latin typeface="+mj-lt"/>
              </a:rPr>
              <a:t>Add children swim lessons </a:t>
            </a:r>
          </a:p>
          <a:p>
            <a:r>
              <a:rPr lang="en-US" sz="2400" dirty="0" smtClean="0">
                <a:solidFill>
                  <a:schemeClr val="bg1"/>
                </a:solidFill>
                <a:latin typeface="+mj-lt"/>
              </a:rPr>
              <a:t>Provide child care</a:t>
            </a:r>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
        <p:nvSpPr>
          <p:cNvPr id="7" name="Rectangle 6"/>
          <p:cNvSpPr/>
          <p:nvPr/>
        </p:nvSpPr>
        <p:spPr>
          <a:xfrm>
            <a:off x="3843316" y="2895600"/>
            <a:ext cx="2636812" cy="923330"/>
          </a:xfrm>
          <a:prstGeom prst="rect">
            <a:avLst/>
          </a:prstGeom>
          <a:noFill/>
        </p:spPr>
        <p:txBody>
          <a:bodyPr wrap="none" lIns="91440" tIns="45720" rIns="91440" bIns="45720">
            <a:spAutoFit/>
          </a:bodyPr>
          <a:lstStyle/>
          <a:p>
            <a:pPr algn="ct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Philanthropy</a:t>
            </a:r>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p:cNvSpPr txBox="1"/>
          <p:nvPr/>
        </p:nvSpPr>
        <p:spPr>
          <a:xfrm>
            <a:off x="1739348" y="3733800"/>
            <a:ext cx="6858000" cy="830997"/>
          </a:xfrm>
          <a:prstGeom prst="rect">
            <a:avLst/>
          </a:prstGeom>
          <a:noFill/>
        </p:spPr>
        <p:txBody>
          <a:bodyPr wrap="square" rtlCol="0">
            <a:spAutoFit/>
          </a:bodyPr>
          <a:lstStyle/>
          <a:p>
            <a:pPr>
              <a:buFont typeface="Arial" pitchFamily="34" charset="0"/>
              <a:buChar char="•"/>
            </a:pPr>
            <a:r>
              <a:rPr lang="en-US" sz="2400" dirty="0" smtClean="0">
                <a:solidFill>
                  <a:schemeClr val="bg1"/>
                </a:solidFill>
                <a:latin typeface="+mj-lt"/>
              </a:rPr>
              <a:t> Sink or Swim will donate 5% of its yearly net profit to the United States Masters Swimming</a:t>
            </a:r>
            <a:endParaRPr lang="en-US" sz="2400" dirty="0">
              <a:solidFill>
                <a:schemeClr val="bg1"/>
              </a:solidFill>
              <a:latin typeface="+mj-lt"/>
            </a:endParaRPr>
          </a:p>
        </p:txBody>
      </p:sp>
      <p:sp>
        <p:nvSpPr>
          <p:cNvPr id="6146" name="AutoShape 2" descr="data:image/jpeg;base64,/9j/4AAQSkZJRgABAQAAAQABAAD/2wCEAAkGBxQTEhUUEhQWFhQXGBcYGRgYGRccGBkaHBYYGRccGxwYHCgiHB8nHxwaJjEiJSkrLi4yGCAzODMsNygtLiwBCgoKBQUFDgUFDisZExkrKysrKysrKysrKysrKysrKysrKysrKysrKysrKysrKysrKysrKysrKysrKysrKysrK//AABEIAOEA4QMBIgACEQEDEQH/xAAcAAACAgMBAQAAAAAAAAAAAAAABwYIAQQFAgP/xABJEAACAQMCAwYCCAMFBgMJAQABAgMABBEFIQYSMQcTIkFRYXGBCBQjMkJSkaFigrEkcpKishUWM0NTwTTC8URlc4Ok0eHj8CX/xAAUAQEAAAAAAAAAAAAAAAAAAAAA/8QAFBEBAAAAAAAAAAAAAAAAAAAAAP/aAAwDAQACEQMRAD8AeNFFFAUUUUBRRRQFFeWcDc7Cltxp2xWlpmO3AuphkeFsRKf4nAOfguenUdaBlE1EeIe0jTrQlZbhWcfgiy7fPl2X5kVX7XeOdQ1KQRvP3aOwAjV+6iH94kjPxY1MdE7CpHjEk10gypKrCOcEkeH7QnGM43AOaDd1vt8O4tLUezzMf9CY/wBVRC87WdWuDypKEJOwhjGfhvk10+FJNJeOeC4sWhdUaNrqR2ljjlKsgLHlAiywPLnzHWpj9HvWTNbSwPykwFOTCIpCMDjJUDO4O539aBVvea3Nznnv25cBwDMMZGRlVx1G/SotdXErE947lgSDzFiQfMHNWIvrt4eKoUDsI7m2yy5PKSqTcpI6E5jGPjXF+kLwvGIo76JAsgfu5SABzhh4WPqQRjPo3tQI2OZlPhZlPsSP6VMray1xEV4/r4jIDKVeUqQRscBsVCasv2BaoZtM5GOTBK8YycnlIV16+XiIH92gUkPaRrFq3LJNJnH3Z4xnH8wBqTaN29XC7XVtFIPzRlkbHuGLAn9KnWlcMGXXby7uD3iQiNYEY8wXniBYgHoBv06lj6VCtZ0O1GvX5uYI/qMcCySEAosRMUWCnJgd4zg4HnzMfKgnmgdrum3BCtKYHPlMOUf4xlf1IqdwTq6hkYMp6EEEH4EVTLXZbdpSbSOSOHGyyOHbO+TkAbdNt/jUl0CLWLKGO8tROLd9wUy8ZAJzzxjOB13IHXrQWrzWaTXCHbhG+I9Qj7pv+qmShP8AEnVfkT8qbtlexzIJInWRG6MjBlPwI2oNiiiigKKKKAooooCiiigKKKKAooooCuJxXxTb6fCZbl8Doqjd3Poq+f8AQeZri9o/aDDpkeNpLlwTHF5f3nx0X9zg48yEDp2ow6hetPrN26JsfCjsSM7RpyqRGo3PT9zmgkmq8Uanr0xt7RGjt/NFOFAz1mkx/l6bbA19bvgS20l4G1SM3UM/KhaN3jSCTJLZxguvKQQcj7jbVparrk2j6pm2HJZkrLHEjEwzQsgXm6kFiB9475FPLUrS31fTiqtmK4jBRvNWxlD7FW8vYighPFvYzZy25bTl7qYDmQc7vHJtnB5ySM+RBre7B9fM9ibeTIltW5MHY92d0z7g8y/yivv2P61IYpNPuji6sjyHPVo8+AjPUDpn05fWlxwrxZBba/dT98kdnI0/O3iIcblSgQHmYvuPYt60Hb45ktbF9UtJo+T68huYphzEGQAssbDy+05sEbfaVodjdpLYawba4wDNbZABypyElTr5gcw+Oa8cf9pFhc3NtNHatObfnx3h5EYtylcgZZgrLnBwNzUV1HtHvp7sXSd3Hcd2YQYo9+QnmwOcsc58/c0Dm7QLFzq+jzRIWIkkViBvy+EnPoAC/wCtRbt/4uieNLGFw7h+eYjBC8o8KE/mycn0wPWoQ9prt7hit7J1AJ51G4w3oNxsa8R9kurtuLMge8sA/YyZoIQadX0bb3El3DnqscgHwJUn9x+tQ9uyHVx/7ID/APOt/wDvJXyt+DdZs354re5ifBBaI522yMxscjYfpQPfhXXo7jVdSSPcRLbRk+RdDMJCPgSF/lpQdtnEBa9uLaJx3XNE0mPxSJFy8pPmFz09fgMRnQ+JL7S5ZGQGKSUYfvYzk75z4vPJ61ytMmhafmve+aNixcxFRIWO+cuCOu52oO5wfpUSRtqF4M20LcqR53uJ8Aqg/hXZmPoMb1ZLhEdzpluWAXFukjDyBZO8cfAEmkfc68txqFtb6aIntTEkKw3Ea8kYyWlz3hGWOOYsCC2w3OKcXadfC20i6IwuYu6X08Y7vA+ROKCrFzN307uQR3kjMQoyRzMSQBkZO/SmVNpOrcPP30Ld7aEgsQCYmB2+0Q7xt03Htua99hHB31i4+uyr9lAfswejy+vuFG/xI9KYnavxTJGqafZ+K9u/AAOqRtkFvYncZ8gGPlQdLgHtFt9SXlX7O4Ay0LEZ9yh/Gv7jzFTQUg+1Ls8FnDHqFn9k8fd96iEhVYAASRea+Lyz7+uZH2V9qouuW2vSFuOiSdFl9AfR/wBj8aBs0UZooCiiigKKKKAooooCoV2m8ex6ZBtyvcyD7OMnp5F2/hH7kY9cdrjDiWLT7Z7iY7DZVHV3OeVR+nyAJ8qrdovElvNfvfauZJSpDLDGoIY5PKviYBUQb8ud/ffISHs70+0uZ/r2r3sDSOxZIZJUyxB+9ICcKo6Kh2PwGKc93w/pt+vM0NtOD0dAhOPZ03x86rpxrozRynULZxJazzNJHLHsY2Lc/dyDHgdScfL5V0bGdtTGbZjBqyL4u7PdpeIvmOUgLMBjI2DdfgDN4u7JlmtRDazECIloklHPyZ6okmQyKxxkHmG3QdahfZBxh/s5rm1vn7qGPLcrk86SBuVkRMZbm8wPTPma58XaNrOmy9zdnnIUHu51UsAeh508XyJPwqFXlzc6jdliDLcztsFUbnGAABsAAP0GT60Eq417SDPczy2UX1fvo1hkl276RFPqPuZGAQNyFXJ2GOLwnwHe6gfsIiI9syvlY/kSPEfZc02eAexeKILLqOJZOohBPdJ6c3TnPqPu/HrTeiiCgKoAA2AAwAPYCgVHDPYbaxYa8ka4fryr4Ix7bHmb5kfCmNpPDtrbDFvbxRf3UUE/FsZPzNdSvEkoX7xA+JA/rQesUVDtS7T9MgkaOS6HMvXlV3HwyikH5Upe1PtUN2VhsHlihUks+6NIfw4weYKN+uCc7jagsUzgDJ2HvUX1ntE022/4l3Gx/LG3eN8wmcfOkVp/EtteIlreS3sCthe9+smSMH1kRwPCfXfH9OFxzwVPpkoSbDI+THIueVwD6Ho3TI9+poLQ6bqNlqMPNGYriI7MCFbGR911YbH2IqMcQ9j+nXIJSM27+sOy/NDlcfDFIPs/1q5tr2E2pbmeREZBuJAWAKkefU7+VW9oKxcWdkN9ZgyRD6zEMZaJT3g36mPc+m65x8BUej4uuhAbS4dprfmQtFITzLyMCVVjlo+mPbPSrfYqE8c9mtpqALFe6uMHEyDcn+Nejj9/eg4/BnH2nJpzC0Xu2t4nf6qzASEjJJDH7+TuWG++4HSt/s0026NrLd3TJ9aunMyFkB7tSgVB+blIA8Odh7k1X3jDhC506Xu7lNj9yRd0cfwn19jvU80btaZ7IWM0TmVkEKSxSLHkHCrzFh4dtiR5eh3oOTx92k3d+v1MxpGok5WERZjKythQM+WegHXapRY9jTyaYnPyxagC0infod1jkOev8Q+77712uyXsv+qEXV6qm4/5aZyIv4j5Fj5eldnjviy5ObXSYnmuC4jeZVzHASucFj4efHrsPPfAoOV2V9oEjudO1HKXcZ5VZ9jJyjdWz+Mdc/i/q1QaRvaJwD9W0uK65v7ba8neypzZk5pAM56llZgeY7kZqa9kvHQ1G35JT/aoQok6DnHQSDG2+NwOh9iKCfUViigzRWKKDNeXYAZOwr1S07cuLfqln3EZxNchl2O6xjHeH2znlHxPpQQbXbiTiHV1tomIs4M+JfyAgSSb7FmOy+2PfMq7TeycXSrLYnlkijWJYTgRsiZ5Qp/C256nB9tzSu4P4d1kxtJp8c6RuUJdWWLn5MlcFiCy7np4T59KZnC/atLBILXWoWglGwmKlQfLLrjp/GuQc9BQJ/RtXuNNmkjePwt4Li3lXwyKM+Fh67nDDpnIrc1v/wDy9SWWz2ULHNCJPEVWWIMAw8yvMRv6A06u0m50V4VuLwwzOF5ohG47yXbKrmM5KE43OwzVebuaa9ucgNJLIyqijLHAAWNAfPCgDPtQfbTtPudRugkfNLcSsSSx/wATO3kB6/8ApVmuz7gSDTIsL452A7yUjcn8q/lT2/WvHZrwPHptuBgNcPgyye+PuKfyj9+tbvH/ABSmnWbztgv92JCcc7noPgOp9hQSGWZVGWYKPUkAfvXzuL1EjaVmHdqpYtnYADJOfhVOuIOI7m8kaS5ldyT0JPIo8gq9APhXxtdbuI43ijmkWKReV0DtyMPQrnH/APH1oGzxH27uySR2cHdschZXbJA/MEAxzY6ZO3v0pRanqctxIZZ5GkkPVnJJ+HsPatSsUGaxXqPGRnp54611r7QisC3MTiWAkKzAYaNyMhZFyeXIzggkHBwaDkAU2+IuNrK50KG2mLPeqqBRynKMjcoYsRy4ZAdgScN5Ur9JcrPEyqrsJEIVscrEOCAc7YPQ52qZ9sl9Cb36tbxJFFaqIsKACW2LEkbkAcqjP5feg2exO/t7e9WW4aIc+YkLMA0bkcwbB25WGV5s7E486stbzq6hkYMp6FSCD8xVIs1JeE+OrzT8i2k8B6xuOZM+oHkfhigt5RUJ7MOPBqkL8yd3PEQHUZKkH7rKSNs77eWKm1Boa3o8N3C0NxGHjbqD5HyIPkR5EVWLtH7P5dMlyMyWzn7OXA2P5Hx0YeuMHy8wLWVo6zpMV1C8E6B43GCD+xHoQcEHywKCuvDPaRdCzOnc7c793FbzDHNGGYKVYk/dwRgjcY/RxWHD8Wj6ZMIpeV1VpXmfBLSgZGR0xnAC+nqd6r5x5wnLpl0Y2JKHxQydOZQdj7MNs1KtP1O91+BbFmg7yEo/O7OsjJurNgeFiPDnbO+3nQc/i3tRvNSgFqYo0VynOIg5aRgwZQMk4GQDy7nbrWwOHLzREs9TUMCTiaNseAE7K3KfuuvruDjoacXAnZ1a6aoYAS3GPFM4GRtvyDfkH7+prjdoXaPpgR7OQm4EmUkMWCIwfxc3Qsp3wPMUE/0LVo7q3juIW5o5F5gfTyIPuDkH3Fb9IX6P/FnJK9hI3gfMkJJxhx95cfxDfA81PXNPqgKKKKAJqtOt6g2p6vPcd339tZh5DHzcvNBCTkZwd2OTjzBxTo7VdcNpplxIpw7ARJ68znlz8hk/Kkv2Ca2lvqBjkIAuI+7Vj+fIZR88EfHHrQTzhHtstZeWO6j+rHoGHihA8hnqv6Y2qV8d6BBqlg/KUdgheGVSDysBkYIzsehHv6144q7NLC9yzxd1Kd+8hwrZ9xgq3zFLi54VueHxNcpeI1uUKiJg4MzuCgXkBwCow3NnyxjFAmae3YFwYFT/AGhMuWfmWAHyXOGfcdSQQPbPrSk4L0Fr68ht16OwLn8sY3kOfXGce5FW/tLdY0WNBhEUKoHkAMAUH1xSL+ks781kPwYnI92zED+gI/U09ainaPwcup2piJ5ZUPPE/kGxjB/hPQ/r5UFSDWK7t7wrcw3EtvLGVkiUyPk+EIBnn5unKdsH1IHWuHQYorr8NcPz3svdW6gsAWZmOERR1Z2PQVy5VwSMg4JGRuD8D5ig8VJuGpv7JqEZ6NDG2PLKTKQflk/rUZrp6PccqXA/NFy/51P/AGoObmvrd3Tyu0kjFndizMepJOSTXyNYoCiiigdn0btRk7y6gxmLlWTO3hfPLj1OR/p96e9QTsd0K3trBHt5BMZvHJKBjLYxyAHcBdxg75zU7oCiiiginaRwimo2bRYAmQF4WPk+Ohx+Fuh+R8qrBompzafdrKoKywuQynzwcOjex3FXJNV3+kBwt3F0t5GMR3Gz+glVf/Moz8VY0BqfFV7r179Ts5GitWGeXAUhAAXaUqSTgnHKDg7etMHS+xfTI4wssbzPjd2kkXf2WNgB+9LLsd4ot9Pjvp5zlgsIRARzPliMLn45PoAa6d5x9rOqkpp8DRRE4BiHi9PFM5Cj5Yx+9Bqdo/Ap0iWO9sHPdJImxOWhfqnN6o2CN/hvmn7oGqpdW8VxH92VFce2RuPkcikpZ9lc1vZ3txfyqzNBI3dhmbEg3WR2zhmHi8j97Oa7f0dNb57Wa1YkmF+dPZJOoH84Y/z0DgooooEZ9JHV97a1B8mmcfMpH/R/0ria7wZHNb2qWMsLX1vbIZ7dSqyOzASFkI++6k4I67LWt2qMLzX+5yQA0MGdtunMRn+8aaOl9jWnQlW+3Z13Dd6ynPqO7wR8jQKPT+1TVbQdy78xTw4njJkXA6EnDf4smovxJxRdXz891KzkfdHRFH8KjYfHrVidf7ItPuFblWSOZv8And7LI+QMeLvXYMNh+nlVbtf0s2txLAWDmJ2QsucHB8s0Dm+jjoOEnvGG7EQx5HkPFIQfclR/KadlRjs00v6tplpHjDGJXYfxOOc5998fKpPQFYNZooEB9ILigtOLGM4VArzY2LMRzIp9QFIOOmWB8qUljZvLIscY5nY4A/qSfIAbknYAGux2gXxm1K7kJ6zOPkp5AP0A/SphpnDTW3D1ze8uJrgogbzS2Miq2PTnOc+oIoIxd6+La2aysyMSf+JnH3pj+RT1ES7j+LJPQ4qLE1lq80HpFJIAGSdgB1Jr63dq8TtHIrI67MrAhgfQg9D7V4glKsGUkMDkEdQR0Ira1q/7+Z5SMFyC25OWwAxyfU5PzoNGiiigKKKzQWZ7A7CaHTD3ysveTPJGGznuykYBAPQEhj88+dMmtLRpleCF1+60aEfAqCK3aAooooCot2maAL3Tp4sZdV7yP1DoCRj4jI/mNSmsYoKc8H6+bK5WYosiYZJI2AKyRsMMpyCPQ/ECrJaL2jaU8KlLiKEBR9m+Iyu3QL0OP4arfxxpQtb+5gXZUkblHop8Sj5AgfKmzw92MWlzFBc9/MIpYoZO7HLkFo1LAt8c9OlBq9rfapDPA1nYsXEm0s2CF5PNEBGTnbJ6YyN87RjseupLPWIopQ0ffKY2VtvvJzxnHuQuP71OrR+y7S7c5W1V26ZlLSf5WPKD7gUqu2Yi11u3nAIHJBLt/BIykD+VR+tBYeitH/aqeo/WigrFPpR1HXZoObl725nHMN8BOcg/otOLgjhbWLaERS38QQbKpjMzIo2AVmK/oQQKU/Y/Jz65FIxxvcyEn3hlzv8AOnBxJ2v6dbZEbm5cbYhwV/xnw49xmg0uNuCtTkTmtNTnZhuY3ZY8nz5XiChR7H9arxp8JnuI0YkmWRVJOSSXcAkk+e9MbiDtwvZgVgjjt1ORt43x/eYAf5ahvZ/GG1KzB6d/H/qzQW/hTlUD0AH6DFe6KKArT1i9EEE0zdIo5JD8EQsf6VuVo65pyXFvLBIWCSIyMVODgjBwaCmM8jSuzHd3Yk+7Mcn9zVzbTS40t1t+UGJYxHykAgqF5cEe/wD3quHZhw9bz6rySLI9srS9yx2DPGwZAzAYPhBJX3FO/tI4zj062YsT38iuIVAO7AAZJ8gMgmgrFxbBEl7cpbgiFZpVQZz4Q5AwfTbb2xXIpjP2fmbTbW5t+eS5uGmdwx2IRWblQAbseUnfqagd1YSRhTJG6Bs8pZWUNjY8uRvj2oNWiiigKKK+trbPIwSNWdjnCqCzHAJOAN9gCflQfKs1l0IODsRsQeoNeaCx/YRxctxaC0kYCa3GFH5otuUj3U5B9uX1pqVS/h3WpLS5iuIieeNgcZxzDoyn2IyPnVxNH1FLiCKeM5SVFdfgwBwfcdD8KDcooooCiiigrP8ASAtQmq8w/wCZBG5+OXT/AMld7hTtAvVsLa2020NxLEpWVmR2VPEeQDlIzkeeflWt9JGEC8tn8zAV/wAMjEf6jUw7FtUtbfRlkkkiiAlkEjMVXxlvCGPry8uM+WKD46p/vLJDC0Xcq8gYyIoiQw7+EFpHPNkYO3Q7Uv8Ata0K6ghspL6d5rlxKsmWUomGUoEwo8ic9d6Y9v2s2Y1OaNpf7KY4wku5TvF5i/QZwQwGfWP3FLjtt4xhv7iJLZueGFW8e4DO5HNjPkAF39zQc7/f5/X+tFQesUGyJHikbkYqw50yDg4IKMPmCR861811+L4O7vrtMYC3EwHw7xsftXHoCpD2fSBdSsyenfx/6qj1bekXXdTxS/8ATkR/8LA/9qC7FFeIn5gCOhAP6ivdAV5cZGK9UUC77KNAa0+twSxcrR3LtE5H3kdRhlYj0GDj4Use3HUfrWrJbq4CxKkWWOEV3bLkny6rk/w1YnULtYYnlc4WNWc/BQSaQfYrpTX+pT39wA3dlpMY8JlkJx1zsozgf3fSgaXC1tEfq0NsC1tZoQJ8+GWQq0ZCH8WMuWPTJAHnhTfSHWUX8fOwMRiHdKD93fx5HufP4elWHWMIDyqANzgDG5OTsPMnf3zVRePuI5b68klnTu2H2YTlKlUUtyhgSTzb7+9BG6KK9BCc4HTr7UHmtzR9Re3ninj+/G6uP5TnHzrTrIoLUcV9nllqkSy8vdTOoZZoxgnmAI5h0f57+9Injrs5utMw0nLJAx5VlTOM9QGB+6Tv6j3qw3Zded7pVm3pCqf4PAP2UV3dZ0uO5hkglHNHIpVh7HzHuOooKVCm/wBkXafHaRizvCRED9nLjPJk5Kv58udwd8Z9KWvE+hyWVzLbS/ejbGcYDL+Fh7EYNcmguLZcZWEu0d5Ax/8AiKP6mu6pzVLdD0mW7njggXmkkPKPQepJ8gBufhVxtG05beCKBPuxIqD4KMZoN2iiigr59JKcfW7VPNYS3+KQgf6TSrt9UmSKSFJGWKXl7xAfC3LuuR7UwPpB3IfVeUf8uCND/id//NSzoM5ozWKyKArFd3/dqX0P6Vmg7HbHYGHVrkeTlZB8GUH+uahNOL6R+lctzb3I6SRmNvTmRiwPxIb/ACUnaAoorIoLfdnOqfWdNtJSct3SqxznLIORifckZ+dSSkv9HPXS0VxZsfuESpv+FtnGPYgH+Y+lOigKKKKCDds9066XIke8k7xwKB1YuwyoHmSAdq+3ZRws2n2CRyDEzsZJRscMQAFyCeigDb39a+mrkXOq21v1S1RrqT07xsxQA++DIcfw1LsUEF7Y+KJrCxD25CySSCMMQDy5VmJAO2cL5+tVevbp5ZGkkYu7kszMckk9Sasb9IK3jfTl55VjZJQ6K3WQhWUqvvhs/Kq2NQAp1diHB8dzY3zTja4+wUkbqFHMXU+vMV+cdJUVbTss0g22l20bDDFO8YeYMh58H0OCKCq2sac9vPLBJ9+N2Q/I4z8+vzrUFSztYkDaveEf9TH6IoP7iolQWT+j5qQk01ovxQysvXfDYcH4bkfI00KrX9H/AFsw6gYD925Tl/nQF1P6c/61ZMUCn7dOCJLtEuraPmmiBWQDAZo9yDv1KnPyJ61XY1bftP1z6nptxKPvle7T+9IeUH5Ak/KqkUDd+jpLbi7nEmBcNGO6z5rnMoX+L7vvgH3qwtVX7K+Eru5u4J4VZIYpFdpjkLhWBZVP4idxgepzVqKArGazUa7RteFlp882cPylI/Xnfwrj+vyoKw8faqLrULqZTlWkYKc5BVfCpHsQM/Oo/Wc1igK2LC1Mssca7F3VB8WYAf1rXqZdkWl/WNWtlIyqMZW9gilh+rco+dBY3/dOL8ooqR5ooID23aL9Y0uVlGXgKzD4KcSf5ST8qq4au9cQh1ZWGVYEEeoIwRVOuMdDayvJ7dh9xzyn8yE5Q/NcfvQcWiiig7/AvEDWN7DcD7qsBIPWNtpBt543HuB1q39tOrorocqwDAjzBGQapEDT+7A+MxJF9Qmb7SMFoST95M5KDPmudh6ey0DkrBrNFBHeFtKeOS7uJl5ZbiYnGVOIowIoRlc9VXm6/i8jmpCazS87ZeM2sLUJCcTz5VGyPAoxztjOc4OAegJ/UFh2+cSpc3iQRMGW2DqxHTvGK84z7cqj4g0r69M2SSTk9ST1OanPZn2cSamWdn7u2Q8rMBl2Ox5UB26HqenoaDY7HeCjfXQlkX+zQMGcn8bgZVB+xPt8as6BWno2kw2sKQ26CONBgKP3JPmT5k9a3TQU747l5tRu29Z5P9RFcGpr2ucPPaalNneOYmaNsdQx8Q+IbI/Q+dRC0tnkdY41LuxCqoGSSegAoGD2EaM02ppKPuW6s7H3ZSij55P6VZW7m5EZ8E8qs2B1OATge+1Q/sn4M/2daYkA+sSkPKRjbbwpnzCgn5k1NsUFTuJuLb/WGRHTnCHKxQRtygnbJGWOfLJNTPs67HZmkS41ACONSriA4LyY3AfGyL0yOp3G1PxIgOgA+AFegKDCqAAANh09q9UUUBVe/pB8UiW4SyjOVg8cnp3rLsP5VP6sR5Gm92g8Vpp1m8xI7wgrEp/E5G3yHU+wqpN5dPI7SSMWd2LMx6kk5JoPhRRRQFPT6N+i7XN2R5iBD8AHf+qUjo4yxAUEkkAAbkk9AAPOrhcDaCLGxgt9uZFy5Hm7buf1P7UHeooooMGk39IThXvIkvox4ovBL6lCRyH+ViR8G9qcta9/aJLG8Ug5kdWRgehVhgj9DQUlNYqRcecLvp15JA2Sn3o3P44z90/EdD7g1HaAra06+kgkSWFikiMGVh1BHT/0rVooLb9nfGkep2wdcLMmFlj/ACtjqPVT5H4jyqWVTLhniCaxuEuLdsOu2DkqynqrDzBq0nAfG0GpQ88Z5ZVx3sRPiQ+35lPkw/rQdHi7XlsbSa5YZEa5A9WJAUfMkVUjX9bnvJmnuXLyNt7AeSqPJR6Va3j/AIdN/YzWytys4UoT05lYMufYkYPxpB8Pdjuozzck8f1eNThpHKN/gCseb49Peg5/Z92dz6m3OuEtlcLJITv0yQi+Zxj23FWd0HRYbSBILdAkaDYeZPmWPmT5mvjwtw9FYWyW8APIud2+8zHcs2PM116AooooK+fSQuQbu2j80hLH+Z8D/Saj/YZAG1iAkZ5Fmb590y/9699u93z6vKv/AE0iT/IJP6vUe4B4j/2ffQ3JBZVLK6jqUZSrY9xnI9xQXAFZrjaJxRaXSK8FxG/MAQOYc4z5FTuD7V2RQFFFFAVqapqEdvE80zBI0HMzHoB/9/ID3rGq6nFbRNNO4jjQZLHp/wDk+w3qsvah2iSalJyR5S0Q+BPNz+d/f0Hl8aDndo3Gcmp3RkOVhTKwp+Vc9T/E2AT8h5VE6KKAoora02xkmlSKJS0kjBVA8yTgUDD7CeFvrN79YkXMNtht/OU/8MfLdvkPWrLVH+BuG00+zjt1OSo5nb8ztux+HkPYCpBQFFFFAUUUUEL7UOCl1K1KrgXEeWiY+uN0J/K37EA1VW5tmjZkkUq6kqysCCpGxBB6Gru4pT9sfZv9aBvLRf7Qo+0Qf81R5j+MfuPfFBXWivTrjY1JeDOB7nUWAgAEYcLJISMRjHNkrnJ26ep22oPr2ccJSahdogTmhRg0zHIUJ6ZHmegFd/jng640S5S5s5W7osTG6nDpjxFHH4lxjJ6EbH3eWmadaaPZFUHLEm7HGZJXOFHTdnY4AUewFRrgmwub+7m1G+R44ijwW9s4IxGx+0LqR54HxOfICg1eAO2KC5CxX3LBPsOcnEMnzP3D7Hb38qaSMDuOhqo3GejLHqk9rajmXvuSNQR1bGEBO2zHl+VdLQeN9S0mTuWLcqHDW84OAP4c7r7FTj40FqqKV/DXbZZT4W5D2znG7eKLP99dx8wPjTE03VIZ154JUlX1Rgf6dKDcrBrNFAoOJexM3d3Ncm+5e9cvy9xzYz0Ge9GcfCuaPo+f+8P/AKb/APdTxooElD9H8KQf9oMGG4IgwQfIj7WnRaxFUVS3MVUAsepwMZ+dZmlCgsxCqOpJAA+JNQviLtV0612M3fP+SABz8ySFHzNBN81EuNu0G005SJHDzYysKEFz6c35B7n5A0muLO2i8ucpbAWsR6lSGlP8xHh/lGfeuLwbwqtzqRtdQkkikOWKnHPI5AflLE7Eg5zvmg2tW1i81uYPO4gs0cAsQ31eDmzgsehY+px1xtmuPxzwi1hICrie2k8UM6YKOPTKkjmHx9DT87Mb+2urF7TuY0aAtDcQADlO7Dmx58+CSfXPpSW7UuD5dNlEYZ2s2JeHJJVSfvIR0DD18xj3oIJRRRQZFWC7DeAjAn164XEsi/YqRuiHq5z+JhjHoPjUV7HOzY3LreXS4t0OY0OftWHQn+AH9SPTObEqKAFZoooCiiigKKKKAoNFFAou1jssFzzXdkoFxuZIhgCXzJX0fr8fj1SfD+uXGnXPewkxyplWVgcEZ8SOuxxkdOu1XIIqBdonZjb6iDImIbr/AKoXZ8DGJAOvl4uowOo2oE92k9oraiLYxM8SovM8Q25Zg2zBwfEMdNhjf1rxD2w6msJh71DtyiUpmUeWebOM+5BqLcScM3NjKYrmMofI9Uceqt0IrQ0+3V5ER5BGrMAXYEqoPmQu+KBh9i3Cpvr03EwLQwHvGLb88pOVBz182PwHrTO7Q5Ibq/sdNaFZi7NLNnIKQhXA8YwVyQTjO/KB+IZ7XA1ja6fpid3NG8SI0kkykFXPV2yPLyA8gAK4nZk73kNzqRhRLqaWRYnk5m+xAQInXZQQVyuMlc4oE/2r8ELplwixOzQyqWTmxzLggMpI69RvjzqKaVaTu+bZJWdd8xBiy+/h3FSfjDVrrVNSWGcKkglFsqJkqh7zkPXr4vP2p18T2UWj6JOtr9mwQIJF2kaRyF5yRvzb+uwHtQI+Hj3VrbCm6nXG4Eu5IyR+MEnfP6V1Yu2jVB/zIm+MS/8AbFMLR+ERe8OxLP4pxE8kMp3dPEzooY78uMAj3+FV6zQMZ+2vVD+KEfCIf9zXNu+1LVZD/wCKZc7YRUH9FpycDaFZ3GkxXLWNn3zROc9xGQWUuoPiB68oz8TSk7HNaaPVol8IjuGZHUKuN1coF28IDkdMelByo9D1TUJOUx3M0gAb7UsMBicHMpAAJB9tq493ok0VybR0xOHEfJkHxMQAMjbfI3qwXa3oU011pjW7yRs8xgdo2KsEOJObOR90LIaTvGWqzJq7TTAGa3ljBPTvDDyhWb0LBVzjb0oJtx/pcmhJZvp4VQQySylVZ5JNmHNzA+HY4Axjeobxnxmt99WueQxX8W0jpsjBSGidd8hgc7VYPjHSI9U02RI2DCRBJC4wfEPEh+fQ+xNVv4D0MTXypcJ9hEXe55iQqRoGL85ztuMUHy4Y4wntL4Xgbndie9z/AMxWILg/HAIPkQKsRxprmmzaX3l22badA0YAxKx6r3YIyGB8+g89qqzeFO8fuwQnM3KD1C5PLn5YrciFzdyRxAyzyABI1yzkL5KoJPKo+QFBr6jJG0rmFCkRYlFJ5iq58IJ8zjqaaHZV2VNclbm+Qpb7FIzs0u/UjqE/c/DrKezjseSHln1ALJLsVh6oh65fydvboN+tN8LQeYowoCqAFAwANgAOgAr3RRQFFFFAUUUUBRRRQFFFFAUUUUHP1vRoLuIw3MayRt1DeXuCN1PuCDST4z7EJELSac/eJue5kOHHmAjdG+Bwfc0/KKCnVvqN7pzyRBpYGIIkjYbMCMbo4IOR0OPTBpldnvbBDa2aW13FJmIcqPEEOV8uZWYYI9d8069Z0SC6TkuYUlX0cA4+B6j5Ur9f7CLZ8taTSQk/gf7RB7A7MPmTQKfTNbgi1eO7jDiAXCv9qQX5Sw52Yrtndm26e9Nb6Q+phrC1SM8ySy94GH3SqxnG/Q55wflS91rsg1OAnlhE6D8UTKfh4GIbPwBrire6jYqisJ4kik7xFkQ92snKy8wDjGcM3T1oLIajdppmkZk27q3VAPzOU5Qo9y1IrgnstuNRtnuFlSMZZYwwJ7xx1yR9xc7Z389qi2v8S3V6wa6neUr90E+Ffgo2B98Zrq8KcfXNjDLbx4aGUNlWLAoSuC0bIQVPT1G1BYXsltymk28b/eQzxsPdbmZT+4qsvDV19XvbdyQO7mQk+QAcc37ZqXR9rdzFZpaWkMNuiJycw5mfJyWYEnAJJJJIO5qBWF20UiSJjmRgwyARkdMg7GgtP2uWbSaXM0ZYSRcsyMuQw5SCSpG48OelKniXht20ya81J401GR43UMVWQxxoIuUqD1ZRzdOoGail3xhqt8GjM08qsCGSMHBB2IIjHQjyNfXS+zLVLkgrasoP45WVB8fEeY/IGgxwn2l31hH3ULo8XkkqllX15SCGHwzitLXuLrq9kYkIhlAR0gTkEvi5gGAyXOT5k0z9B7BBsb25PukAA/zuD/ppocOcHWdiP7NAiNgAufE5x6sd/WgRPCHY3d3RD3P9miO/iGZT8E/D8W/Q09eFODrTT0K20QUn7zt4pG+LHy9hgVIKKAooooCiiigKKKKAooooCiiigKKKKAooooCiiigKKKKDBrQ1r/hn4Gs0UFZO0b/iGoPRRQYrucKf8YfGs0UFoeCv+EvwqSUUUGaKKKAooooCiiigKKKKAooooCiiig//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48" name="AutoShape 4" descr="data:image/jpeg;base64,/9j/4AAQSkZJRgABAQAAAQABAAD/2wCEAAkGBxQTEhUUEhQWFhQXGBcYGRgYGRccGBkaHBYYGRccGxwYHCgiHB8nHxwaJjEiJSkrLi4yGCAzODMsNygtLiwBCgoKBQUFDgUFDisZExkrKysrKysrKysrKysrKysrKysrKysrKysrKysrKysrKysrKysrKysrKysrKysrKysrK//AABEIAOEA4QMBIgACEQEDEQH/xAAcAAACAgMBAQAAAAAAAAAAAAAABwYIAQQFAgP/xABJEAACAQMCAwYCCAMFBgMJAQABAgMABBEFIQYSMQcTIkFRYXGBCBQjMkJSkaFigrEkcpKishUWM0NTwTTC8URlc4Ok0eHj8CX/xAAUAQEAAAAAAAAAAAAAAAAAAAAA/8QAFBEBAAAAAAAAAAAAAAAAAAAAAP/aAAwDAQACEQMRAD8AeNFFFAUUUUBRRRQFFeWcDc7Cltxp2xWlpmO3AuphkeFsRKf4nAOfguenUdaBlE1EeIe0jTrQlZbhWcfgiy7fPl2X5kVX7XeOdQ1KQRvP3aOwAjV+6iH94kjPxY1MdE7CpHjEk10gypKrCOcEkeH7QnGM43AOaDd1vt8O4tLUezzMf9CY/wBVRC87WdWuDypKEJOwhjGfhvk10+FJNJeOeC4sWhdUaNrqR2ljjlKsgLHlAiywPLnzHWpj9HvWTNbSwPykwFOTCIpCMDjJUDO4O539aBVvea3Nznnv25cBwDMMZGRlVx1G/SotdXErE947lgSDzFiQfMHNWIvrt4eKoUDsI7m2yy5PKSqTcpI6E5jGPjXF+kLwvGIo76JAsgfu5SABzhh4WPqQRjPo3tQI2OZlPhZlPsSP6VMray1xEV4/r4jIDKVeUqQRscBsVCasv2BaoZtM5GOTBK8YycnlIV16+XiIH92gUkPaRrFq3LJNJnH3Z4xnH8wBqTaN29XC7XVtFIPzRlkbHuGLAn9KnWlcMGXXby7uD3iQiNYEY8wXniBYgHoBv06lj6VCtZ0O1GvX5uYI/qMcCySEAosRMUWCnJgd4zg4HnzMfKgnmgdrum3BCtKYHPlMOUf4xlf1IqdwTq6hkYMp6EEEH4EVTLXZbdpSbSOSOHGyyOHbO+TkAbdNt/jUl0CLWLKGO8tROLd9wUy8ZAJzzxjOB13IHXrQWrzWaTXCHbhG+I9Qj7pv+qmShP8AEnVfkT8qbtlexzIJInWRG6MjBlPwI2oNiiiigKKKKAooooCiiigKKKKAooooCuJxXxTb6fCZbl8Doqjd3Poq+f8AQeZri9o/aDDpkeNpLlwTHF5f3nx0X9zg48yEDp2ow6hetPrN26JsfCjsSM7RpyqRGo3PT9zmgkmq8Uanr0xt7RGjt/NFOFAz1mkx/l6bbA19bvgS20l4G1SM3UM/KhaN3jSCTJLZxguvKQQcj7jbVparrk2j6pm2HJZkrLHEjEwzQsgXm6kFiB9475FPLUrS31fTiqtmK4jBRvNWxlD7FW8vYighPFvYzZy25bTl7qYDmQc7vHJtnB5ySM+RBre7B9fM9ibeTIltW5MHY92d0z7g8y/yivv2P61IYpNPuji6sjyHPVo8+AjPUDpn05fWlxwrxZBba/dT98kdnI0/O3iIcblSgQHmYvuPYt60Hb45ktbF9UtJo+T68huYphzEGQAssbDy+05sEbfaVodjdpLYawba4wDNbZABypyElTr5gcw+Oa8cf9pFhc3NtNHatObfnx3h5EYtylcgZZgrLnBwNzUV1HtHvp7sXSd3Hcd2YQYo9+QnmwOcsc58/c0Dm7QLFzq+jzRIWIkkViBvy+EnPoAC/wCtRbt/4uieNLGFw7h+eYjBC8o8KE/mycn0wPWoQ9prt7hit7J1AJ51G4w3oNxsa8R9kurtuLMge8sA/YyZoIQadX0bb3El3DnqscgHwJUn9x+tQ9uyHVx/7ID/APOt/wDvJXyt+DdZs354re5ifBBaI522yMxscjYfpQPfhXXo7jVdSSPcRLbRk+RdDMJCPgSF/lpQdtnEBa9uLaJx3XNE0mPxSJFy8pPmFz09fgMRnQ+JL7S5ZGQGKSUYfvYzk75z4vPJ61ytMmhafmve+aNixcxFRIWO+cuCOu52oO5wfpUSRtqF4M20LcqR53uJ8Aqg/hXZmPoMb1ZLhEdzpluWAXFukjDyBZO8cfAEmkfc68txqFtb6aIntTEkKw3Ea8kYyWlz3hGWOOYsCC2w3OKcXadfC20i6IwuYu6X08Y7vA+ROKCrFzN307uQR3kjMQoyRzMSQBkZO/SmVNpOrcPP30Ld7aEgsQCYmB2+0Q7xt03Htua99hHB31i4+uyr9lAfswejy+vuFG/xI9KYnavxTJGqafZ+K9u/AAOqRtkFvYncZ8gGPlQdLgHtFt9SXlX7O4Ay0LEZ9yh/Gv7jzFTQUg+1Ls8FnDHqFn9k8fd96iEhVYAASRea+Lyz7+uZH2V9qouuW2vSFuOiSdFl9AfR/wBj8aBs0UZooCiiigKKKKAooooCoV2m8ex6ZBtyvcyD7OMnp5F2/hH7kY9cdrjDiWLT7Z7iY7DZVHV3OeVR+nyAJ8qrdovElvNfvfauZJSpDLDGoIY5PKviYBUQb8ud/ffISHs70+0uZ/r2r3sDSOxZIZJUyxB+9ICcKo6Kh2PwGKc93w/pt+vM0NtOD0dAhOPZ03x86rpxrozRynULZxJazzNJHLHsY2Lc/dyDHgdScfL5V0bGdtTGbZjBqyL4u7PdpeIvmOUgLMBjI2DdfgDN4u7JlmtRDazECIloklHPyZ6okmQyKxxkHmG3QdahfZBxh/s5rm1vn7qGPLcrk86SBuVkRMZbm8wPTPma58XaNrOmy9zdnnIUHu51UsAeh508XyJPwqFXlzc6jdliDLcztsFUbnGAABsAAP0GT60Eq417SDPczy2UX1fvo1hkl276RFPqPuZGAQNyFXJ2GOLwnwHe6gfsIiI9syvlY/kSPEfZc02eAexeKILLqOJZOohBPdJ6c3TnPqPu/HrTeiiCgKoAA2AAwAPYCgVHDPYbaxYa8ka4fryr4Ix7bHmb5kfCmNpPDtrbDFvbxRf3UUE/FsZPzNdSvEkoX7xA+JA/rQesUVDtS7T9MgkaOS6HMvXlV3HwyikH5Upe1PtUN2VhsHlihUks+6NIfw4weYKN+uCc7jagsUzgDJ2HvUX1ntE022/4l3Gx/LG3eN8wmcfOkVp/EtteIlreS3sCthe9+smSMH1kRwPCfXfH9OFxzwVPpkoSbDI+THIueVwD6Ho3TI9+poLQ6bqNlqMPNGYriI7MCFbGR911YbH2IqMcQ9j+nXIJSM27+sOy/NDlcfDFIPs/1q5tr2E2pbmeREZBuJAWAKkefU7+VW9oKxcWdkN9ZgyRD6zEMZaJT3g36mPc+m65x8BUej4uuhAbS4dprfmQtFITzLyMCVVjlo+mPbPSrfYqE8c9mtpqALFe6uMHEyDcn+Nejj9/eg4/BnH2nJpzC0Xu2t4nf6qzASEjJJDH7+TuWG++4HSt/s0026NrLd3TJ9aunMyFkB7tSgVB+blIA8Odh7k1X3jDhC506Xu7lNj9yRd0cfwn19jvU80btaZ7IWM0TmVkEKSxSLHkHCrzFh4dtiR5eh3oOTx92k3d+v1MxpGok5WERZjKythQM+WegHXapRY9jTyaYnPyxagC0infod1jkOev8Q+77712uyXsv+qEXV6qm4/5aZyIv4j5Fj5eldnjviy5ObXSYnmuC4jeZVzHASucFj4efHrsPPfAoOV2V9oEjudO1HKXcZ5VZ9jJyjdWz+Mdc/i/q1QaRvaJwD9W0uK65v7ba8neypzZk5pAM56llZgeY7kZqa9kvHQ1G35JT/aoQok6DnHQSDG2+NwOh9iKCfUViigzRWKKDNeXYAZOwr1S07cuLfqln3EZxNchl2O6xjHeH2znlHxPpQQbXbiTiHV1tomIs4M+JfyAgSSb7FmOy+2PfMq7TeycXSrLYnlkijWJYTgRsiZ5Qp/C256nB9tzSu4P4d1kxtJp8c6RuUJdWWLn5MlcFiCy7np4T59KZnC/atLBILXWoWglGwmKlQfLLrjp/GuQc9BQJ/RtXuNNmkjePwt4Li3lXwyKM+Fh67nDDpnIrc1v/wDy9SWWz2ULHNCJPEVWWIMAw8yvMRv6A06u0m50V4VuLwwzOF5ohG47yXbKrmM5KE43OwzVebuaa9ucgNJLIyqijLHAAWNAfPCgDPtQfbTtPudRugkfNLcSsSSx/wATO3kB6/8ApVmuz7gSDTIsL452A7yUjcn8q/lT2/WvHZrwPHptuBgNcPgyye+PuKfyj9+tbvH/ABSmnWbztgv92JCcc7noPgOp9hQSGWZVGWYKPUkAfvXzuL1EjaVmHdqpYtnYADJOfhVOuIOI7m8kaS5ldyT0JPIo8gq9APhXxtdbuI43ijmkWKReV0DtyMPQrnH/APH1oGzxH27uySR2cHdschZXbJA/MEAxzY6ZO3v0pRanqctxIZZ5GkkPVnJJ+HsPatSsUGaxXqPGRnp54611r7QisC3MTiWAkKzAYaNyMhZFyeXIzggkHBwaDkAU2+IuNrK50KG2mLPeqqBRynKMjcoYsRy4ZAdgScN5Ur9JcrPEyqrsJEIVscrEOCAc7YPQ52qZ9sl9Cb36tbxJFFaqIsKACW2LEkbkAcqjP5feg2exO/t7e9WW4aIc+YkLMA0bkcwbB25WGV5s7E486stbzq6hkYMp6FSCD8xVIs1JeE+OrzT8i2k8B6xuOZM+oHkfhigt5RUJ7MOPBqkL8yd3PEQHUZKkH7rKSNs77eWKm1Boa3o8N3C0NxGHjbqD5HyIPkR5EVWLtH7P5dMlyMyWzn7OXA2P5Hx0YeuMHy8wLWVo6zpMV1C8E6B43GCD+xHoQcEHywKCuvDPaRdCzOnc7c793FbzDHNGGYKVYk/dwRgjcY/RxWHD8Wj6ZMIpeV1VpXmfBLSgZGR0xnAC+nqd6r5x5wnLpl0Y2JKHxQydOZQdj7MNs1KtP1O91+BbFmg7yEo/O7OsjJurNgeFiPDnbO+3nQc/i3tRvNSgFqYo0VynOIg5aRgwZQMk4GQDy7nbrWwOHLzREs9TUMCTiaNseAE7K3KfuuvruDjoacXAnZ1a6aoYAS3GPFM4GRtvyDfkH7+prjdoXaPpgR7OQm4EmUkMWCIwfxc3Qsp3wPMUE/0LVo7q3juIW5o5F5gfTyIPuDkH3Fb9IX6P/FnJK9hI3gfMkJJxhx95cfxDfA81PXNPqgKKKKAJqtOt6g2p6vPcd339tZh5DHzcvNBCTkZwd2OTjzBxTo7VdcNpplxIpw7ARJ68znlz8hk/Kkv2Ca2lvqBjkIAuI+7Vj+fIZR88EfHHrQTzhHtstZeWO6j+rHoGHihA8hnqv6Y2qV8d6BBqlg/KUdgheGVSDysBkYIzsehHv6144q7NLC9yzxd1Kd+8hwrZ9xgq3zFLi54VueHxNcpeI1uUKiJg4MzuCgXkBwCow3NnyxjFAmae3YFwYFT/AGhMuWfmWAHyXOGfcdSQQPbPrSk4L0Fr68ht16OwLn8sY3kOfXGce5FW/tLdY0WNBhEUKoHkAMAUH1xSL+ks781kPwYnI92zED+gI/U09ainaPwcup2piJ5ZUPPE/kGxjB/hPQ/r5UFSDWK7t7wrcw3EtvLGVkiUyPk+EIBnn5unKdsH1IHWuHQYorr8NcPz3svdW6gsAWZmOERR1Z2PQVy5VwSMg4JGRuD8D5ig8VJuGpv7JqEZ6NDG2PLKTKQflk/rUZrp6PccqXA/NFy/51P/AGoObmvrd3Tyu0kjFndizMepJOSTXyNYoCiiigdn0btRk7y6gxmLlWTO3hfPLj1OR/p96e9QTsd0K3trBHt5BMZvHJKBjLYxyAHcBdxg75zU7oCiiiginaRwimo2bRYAmQF4WPk+Ohx+Fuh+R8qrBompzafdrKoKywuQynzwcOjex3FXJNV3+kBwt3F0t5GMR3Gz+glVf/Moz8VY0BqfFV7r179Ts5GitWGeXAUhAAXaUqSTgnHKDg7etMHS+xfTI4wssbzPjd2kkXf2WNgB+9LLsd4ot9Pjvp5zlgsIRARzPliMLn45PoAa6d5x9rOqkpp8DRRE4BiHi9PFM5Cj5Yx+9Bqdo/Ap0iWO9sHPdJImxOWhfqnN6o2CN/hvmn7oGqpdW8VxH92VFce2RuPkcikpZ9lc1vZ3txfyqzNBI3dhmbEg3WR2zhmHi8j97Oa7f0dNb57Wa1YkmF+dPZJOoH84Y/z0DgooooEZ9JHV97a1B8mmcfMpH/R/0ria7wZHNb2qWMsLX1vbIZ7dSqyOzASFkI++6k4I67LWt2qMLzX+5yQA0MGdtunMRn+8aaOl9jWnQlW+3Z13Dd6ynPqO7wR8jQKPT+1TVbQdy78xTw4njJkXA6EnDf4smovxJxRdXz891KzkfdHRFH8KjYfHrVidf7ItPuFblWSOZv8And7LI+QMeLvXYMNh+nlVbtf0s2txLAWDmJ2QsucHB8s0Dm+jjoOEnvGG7EQx5HkPFIQfclR/KadlRjs00v6tplpHjDGJXYfxOOc5998fKpPQFYNZooEB9ILigtOLGM4VArzY2LMRzIp9QFIOOmWB8qUljZvLIscY5nY4A/qSfIAbknYAGux2gXxm1K7kJ6zOPkp5AP0A/SphpnDTW3D1ze8uJrgogbzS2Miq2PTnOc+oIoIxd6+La2aysyMSf+JnH3pj+RT1ES7j+LJPQ4qLE1lq80HpFJIAGSdgB1Jr63dq8TtHIrI67MrAhgfQg9D7V4glKsGUkMDkEdQR0Ira1q/7+Z5SMFyC25OWwAxyfU5PzoNGiiigKKKzQWZ7A7CaHTD3ysveTPJGGznuykYBAPQEhj88+dMmtLRpleCF1+60aEfAqCK3aAooooCot2maAL3Tp4sZdV7yP1DoCRj4jI/mNSmsYoKc8H6+bK5WYosiYZJI2AKyRsMMpyCPQ/ECrJaL2jaU8KlLiKEBR9m+Iyu3QL0OP4arfxxpQtb+5gXZUkblHop8Sj5AgfKmzw92MWlzFBc9/MIpYoZO7HLkFo1LAt8c9OlBq9rfapDPA1nYsXEm0s2CF5PNEBGTnbJ6YyN87RjseupLPWIopQ0ffKY2VtvvJzxnHuQuP71OrR+y7S7c5W1V26ZlLSf5WPKD7gUqu2Yi11u3nAIHJBLt/BIykD+VR+tBYeitH/aqeo/WigrFPpR1HXZoObl725nHMN8BOcg/otOLgjhbWLaERS38QQbKpjMzIo2AVmK/oQQKU/Y/Jz65FIxxvcyEn3hlzv8AOnBxJ2v6dbZEbm5cbYhwV/xnw49xmg0uNuCtTkTmtNTnZhuY3ZY8nz5XiChR7H9arxp8JnuI0YkmWRVJOSSXcAkk+e9MbiDtwvZgVgjjt1ORt43x/eYAf5ahvZ/GG1KzB6d/H/qzQW/hTlUD0AH6DFe6KKArT1i9EEE0zdIo5JD8EQsf6VuVo65pyXFvLBIWCSIyMVODgjBwaCmM8jSuzHd3Yk+7Mcn9zVzbTS40t1t+UGJYxHykAgqF5cEe/wD3quHZhw9bz6rySLI9srS9yx2DPGwZAzAYPhBJX3FO/tI4zj062YsT38iuIVAO7AAZJ8gMgmgrFxbBEl7cpbgiFZpVQZz4Q5AwfTbb2xXIpjP2fmbTbW5t+eS5uGmdwx2IRWblQAbseUnfqagd1YSRhTJG6Bs8pZWUNjY8uRvj2oNWiiigKKK+trbPIwSNWdjnCqCzHAJOAN9gCflQfKs1l0IODsRsQeoNeaCx/YRxctxaC0kYCa3GFH5otuUj3U5B9uX1pqVS/h3WpLS5iuIieeNgcZxzDoyn2IyPnVxNH1FLiCKeM5SVFdfgwBwfcdD8KDcooooCiiigrP8ASAtQmq8w/wCZBG5+OXT/AMld7hTtAvVsLa2020NxLEpWVmR2VPEeQDlIzkeeflWt9JGEC8tn8zAV/wAMjEf6jUw7FtUtbfRlkkkiiAlkEjMVXxlvCGPry8uM+WKD46p/vLJDC0Xcq8gYyIoiQw7+EFpHPNkYO3Q7Uv8Ata0K6ghspL6d5rlxKsmWUomGUoEwo8ic9d6Y9v2s2Y1OaNpf7KY4wku5TvF5i/QZwQwGfWP3FLjtt4xhv7iJLZueGFW8e4DO5HNjPkAF39zQc7/f5/X+tFQesUGyJHikbkYqw50yDg4IKMPmCR861811+L4O7vrtMYC3EwHw7xsftXHoCpD2fSBdSsyenfx/6qj1bekXXdTxS/8ATkR/8LA/9qC7FFeIn5gCOhAP6ivdAV5cZGK9UUC77KNAa0+twSxcrR3LtE5H3kdRhlYj0GDj4Use3HUfrWrJbq4CxKkWWOEV3bLkny6rk/w1YnULtYYnlc4WNWc/BQSaQfYrpTX+pT39wA3dlpMY8JlkJx1zsozgf3fSgaXC1tEfq0NsC1tZoQJ8+GWQq0ZCH8WMuWPTJAHnhTfSHWUX8fOwMRiHdKD93fx5HufP4elWHWMIDyqANzgDG5OTsPMnf3zVRePuI5b68klnTu2H2YTlKlUUtyhgSTzb7+9BG6KK9BCc4HTr7UHmtzR9Re3ninj+/G6uP5TnHzrTrIoLUcV9nllqkSy8vdTOoZZoxgnmAI5h0f57+9Injrs5utMw0nLJAx5VlTOM9QGB+6Tv6j3qw3Zded7pVm3pCqf4PAP2UV3dZ0uO5hkglHNHIpVh7HzHuOooKVCm/wBkXafHaRizvCRED9nLjPJk5Kv58udwd8Z9KWvE+hyWVzLbS/ejbGcYDL+Fh7EYNcmguLZcZWEu0d5Ax/8AiKP6mu6pzVLdD0mW7njggXmkkPKPQepJ8gBufhVxtG05beCKBPuxIqD4KMZoN2iiigr59JKcfW7VPNYS3+KQgf6TSrt9UmSKSFJGWKXl7xAfC3LuuR7UwPpB3IfVeUf8uCND/id//NSzoM5ozWKyKArFd3/dqX0P6Vmg7HbHYGHVrkeTlZB8GUH+uahNOL6R+lctzb3I6SRmNvTmRiwPxIb/ACUnaAoorIoLfdnOqfWdNtJSct3SqxznLIORifckZ+dSSkv9HPXS0VxZsfuESpv+FtnGPYgH+Y+lOigKKKKCDds9066XIke8k7xwKB1YuwyoHmSAdq+3ZRws2n2CRyDEzsZJRscMQAFyCeigDb39a+mrkXOq21v1S1RrqT07xsxQA++DIcfw1LsUEF7Y+KJrCxD25CySSCMMQDy5VmJAO2cL5+tVevbp5ZGkkYu7kszMckk9Sasb9IK3jfTl55VjZJQ6K3WQhWUqvvhs/Kq2NQAp1diHB8dzY3zTja4+wUkbqFHMXU+vMV+cdJUVbTss0g22l20bDDFO8YeYMh58H0OCKCq2sac9vPLBJ9+N2Q/I4z8+vzrUFSztYkDaveEf9TH6IoP7iolQWT+j5qQk01ovxQysvXfDYcH4bkfI00KrX9H/AFsw6gYD925Tl/nQF1P6c/61ZMUCn7dOCJLtEuraPmmiBWQDAZo9yDv1KnPyJ61XY1bftP1z6nptxKPvle7T+9IeUH5Ak/KqkUDd+jpLbi7nEmBcNGO6z5rnMoX+L7vvgH3qwtVX7K+Eru5u4J4VZIYpFdpjkLhWBZVP4idxgepzVqKArGazUa7RteFlp882cPylI/Xnfwrj+vyoKw8faqLrULqZTlWkYKc5BVfCpHsQM/Oo/Wc1igK2LC1Mssca7F3VB8WYAf1rXqZdkWl/WNWtlIyqMZW9gilh+rco+dBY3/dOL8ooqR5ooID23aL9Y0uVlGXgKzD4KcSf5ST8qq4au9cQh1ZWGVYEEeoIwRVOuMdDayvJ7dh9xzyn8yE5Q/NcfvQcWiiig7/AvEDWN7DcD7qsBIPWNtpBt543HuB1q39tOrorocqwDAjzBGQapEDT+7A+MxJF9Qmb7SMFoST95M5KDPmudh6ey0DkrBrNFBHeFtKeOS7uJl5ZbiYnGVOIowIoRlc9VXm6/i8jmpCazS87ZeM2sLUJCcTz5VGyPAoxztjOc4OAegJ/UFh2+cSpc3iQRMGW2DqxHTvGK84z7cqj4g0r69M2SSTk9ST1OanPZn2cSamWdn7u2Q8rMBl2Ox5UB26HqenoaDY7HeCjfXQlkX+zQMGcn8bgZVB+xPt8as6BWno2kw2sKQ26CONBgKP3JPmT5k9a3TQU747l5tRu29Z5P9RFcGpr2ucPPaalNneOYmaNsdQx8Q+IbI/Q+dRC0tnkdY41LuxCqoGSSegAoGD2EaM02ppKPuW6s7H3ZSij55P6VZW7m5EZ8E8qs2B1OATge+1Q/sn4M/2daYkA+sSkPKRjbbwpnzCgn5k1NsUFTuJuLb/WGRHTnCHKxQRtygnbJGWOfLJNTPs67HZmkS41ACONSriA4LyY3AfGyL0yOp3G1PxIgOgA+AFegKDCqAAANh09q9UUUBVe/pB8UiW4SyjOVg8cnp3rLsP5VP6sR5Gm92g8Vpp1m8xI7wgrEp/E5G3yHU+wqpN5dPI7SSMWd2LMx6kk5JoPhRRRQFPT6N+i7XN2R5iBD8AHf+qUjo4yxAUEkkAAbkk9AAPOrhcDaCLGxgt9uZFy5Hm7buf1P7UHeooooMGk39IThXvIkvox4ovBL6lCRyH+ViR8G9qcta9/aJLG8Ug5kdWRgehVhgj9DQUlNYqRcecLvp15JA2Sn3o3P44z90/EdD7g1HaAra06+kgkSWFikiMGVh1BHT/0rVooLb9nfGkep2wdcLMmFlj/ACtjqPVT5H4jyqWVTLhniCaxuEuLdsOu2DkqynqrDzBq0nAfG0GpQ88Z5ZVx3sRPiQ+35lPkw/rQdHi7XlsbSa5YZEa5A9WJAUfMkVUjX9bnvJmnuXLyNt7AeSqPJR6Va3j/AIdN/YzWytys4UoT05lYMufYkYPxpB8Pdjuozzck8f1eNThpHKN/gCseb49Peg5/Z92dz6m3OuEtlcLJITv0yQi+Zxj23FWd0HRYbSBILdAkaDYeZPmWPmT5mvjwtw9FYWyW8APIud2+8zHcs2PM116AooooK+fSQuQbu2j80hLH+Z8D/Saj/YZAG1iAkZ5Fmb590y/9699u93z6vKv/AE0iT/IJP6vUe4B4j/2ffQ3JBZVLK6jqUZSrY9xnI9xQXAFZrjaJxRaXSK8FxG/MAQOYc4z5FTuD7V2RQFFFFAVqapqEdvE80zBI0HMzHoB/9/ID3rGq6nFbRNNO4jjQZLHp/wDk+w3qsvah2iSalJyR5S0Q+BPNz+d/f0Hl8aDndo3Gcmp3RkOVhTKwp+Vc9T/E2AT8h5VE6KKAoora02xkmlSKJS0kjBVA8yTgUDD7CeFvrN79YkXMNtht/OU/8MfLdvkPWrLVH+BuG00+zjt1OSo5nb8ztux+HkPYCpBQFFFFAUUUUEL7UOCl1K1KrgXEeWiY+uN0J/K37EA1VW5tmjZkkUq6kqysCCpGxBB6Gru4pT9sfZv9aBvLRf7Qo+0Qf81R5j+MfuPfFBXWivTrjY1JeDOB7nUWAgAEYcLJISMRjHNkrnJ26ep22oPr2ccJSahdogTmhRg0zHIUJ6ZHmegFd/jng640S5S5s5W7osTG6nDpjxFHH4lxjJ6EbH3eWmadaaPZFUHLEm7HGZJXOFHTdnY4AUewFRrgmwub+7m1G+R44ijwW9s4IxGx+0LqR54HxOfICg1eAO2KC5CxX3LBPsOcnEMnzP3D7Hb38qaSMDuOhqo3GejLHqk9rajmXvuSNQR1bGEBO2zHl+VdLQeN9S0mTuWLcqHDW84OAP4c7r7FTj40FqqKV/DXbZZT4W5D2znG7eKLP99dx8wPjTE03VIZ154JUlX1Rgf6dKDcrBrNFAoOJexM3d3Ncm+5e9cvy9xzYz0Ge9GcfCuaPo+f+8P/AKb/APdTxooElD9H8KQf9oMGG4IgwQfIj7WnRaxFUVS3MVUAsepwMZ+dZmlCgsxCqOpJAA+JNQviLtV0612M3fP+SABz8ySFHzNBN81EuNu0G005SJHDzYysKEFz6c35B7n5A0muLO2i8ucpbAWsR6lSGlP8xHh/lGfeuLwbwqtzqRtdQkkikOWKnHPI5AflLE7Eg5zvmg2tW1i81uYPO4gs0cAsQ31eDmzgsehY+px1xtmuPxzwi1hICrie2k8UM6YKOPTKkjmHx9DT87Mb+2urF7TuY0aAtDcQADlO7Dmx58+CSfXPpSW7UuD5dNlEYZ2s2JeHJJVSfvIR0DD18xj3oIJRRRQZFWC7DeAjAn164XEsi/YqRuiHq5z+JhjHoPjUV7HOzY3LreXS4t0OY0OftWHQn+AH9SPTObEqKAFZoooCiiigKKKKAoNFFAou1jssFzzXdkoFxuZIhgCXzJX0fr8fj1SfD+uXGnXPewkxyplWVgcEZ8SOuxxkdOu1XIIqBdonZjb6iDImIbr/AKoXZ8DGJAOvl4uowOo2oE92k9oraiLYxM8SovM8Q25Zg2zBwfEMdNhjf1rxD2w6msJh71DtyiUpmUeWebOM+5BqLcScM3NjKYrmMofI9Uceqt0IrQ0+3V5ER5BGrMAXYEqoPmQu+KBh9i3Cpvr03EwLQwHvGLb88pOVBz182PwHrTO7Q5Ibq/sdNaFZi7NLNnIKQhXA8YwVyQTjO/KB+IZ7XA1ja6fpid3NG8SI0kkykFXPV2yPLyA8gAK4nZk73kNzqRhRLqaWRYnk5m+xAQInXZQQVyuMlc4oE/2r8ELplwixOzQyqWTmxzLggMpI69RvjzqKaVaTu+bZJWdd8xBiy+/h3FSfjDVrrVNSWGcKkglFsqJkqh7zkPXr4vP2p18T2UWj6JOtr9mwQIJF2kaRyF5yRvzb+uwHtQI+Hj3VrbCm6nXG4Eu5IyR+MEnfP6V1Yu2jVB/zIm+MS/8AbFMLR+ERe8OxLP4pxE8kMp3dPEzooY78uMAj3+FV6zQMZ+2vVD+KEfCIf9zXNu+1LVZD/wCKZc7YRUH9FpycDaFZ3GkxXLWNn3zROc9xGQWUuoPiB68oz8TSk7HNaaPVol8IjuGZHUKuN1coF28IDkdMelByo9D1TUJOUx3M0gAb7UsMBicHMpAAJB9tq493ok0VybR0xOHEfJkHxMQAMjbfI3qwXa3oU011pjW7yRs8xgdo2KsEOJObOR90LIaTvGWqzJq7TTAGa3ljBPTvDDyhWb0LBVzjb0oJtx/pcmhJZvp4VQQySylVZ5JNmHNzA+HY4Axjeobxnxmt99WueQxX8W0jpsjBSGidd8hgc7VYPjHSI9U02RI2DCRBJC4wfEPEh+fQ+xNVv4D0MTXypcJ9hEXe55iQqRoGL85ztuMUHy4Y4wntL4Xgbndie9z/AMxWILg/HAIPkQKsRxprmmzaX3l22badA0YAxKx6r3YIyGB8+g89qqzeFO8fuwQnM3KD1C5PLn5YrciFzdyRxAyzyABI1yzkL5KoJPKo+QFBr6jJG0rmFCkRYlFJ5iq58IJ8zjqaaHZV2VNclbm+Qpb7FIzs0u/UjqE/c/DrKezjseSHln1ALJLsVh6oh65fydvboN+tN8LQeYowoCqAFAwANgAOgAr3RRQFFFFAUUUUBRRRQFFFFAUUUUHP1vRoLuIw3MayRt1DeXuCN1PuCDST4z7EJELSac/eJue5kOHHmAjdG+Bwfc0/KKCnVvqN7pzyRBpYGIIkjYbMCMbo4IOR0OPTBpldnvbBDa2aW13FJmIcqPEEOV8uZWYYI9d8069Z0SC6TkuYUlX0cA4+B6j5Ur9f7CLZ8taTSQk/gf7RB7A7MPmTQKfTNbgi1eO7jDiAXCv9qQX5Sw52Yrtndm26e9Nb6Q+phrC1SM8ySy94GH3SqxnG/Q55wflS91rsg1OAnlhE6D8UTKfh4GIbPwBrire6jYqisJ4kik7xFkQ92snKy8wDjGcM3T1oLIajdppmkZk27q3VAPzOU5Qo9y1IrgnstuNRtnuFlSMZZYwwJ7xx1yR9xc7Z389qi2v8S3V6wa6neUr90E+Ffgo2B98Zrq8KcfXNjDLbx4aGUNlWLAoSuC0bIQVPT1G1BYXsltymk28b/eQzxsPdbmZT+4qsvDV19XvbdyQO7mQk+QAcc37ZqXR9rdzFZpaWkMNuiJycw5mfJyWYEnAJJJJIO5qBWF20UiSJjmRgwyARkdMg7GgtP2uWbSaXM0ZYSRcsyMuQw5SCSpG48OelKniXht20ya81J401GR43UMVWQxxoIuUqD1ZRzdOoGail3xhqt8GjM08qsCGSMHBB2IIjHQjyNfXS+zLVLkgrasoP45WVB8fEeY/IGgxwn2l31hH3ULo8XkkqllX15SCGHwzitLXuLrq9kYkIhlAR0gTkEvi5gGAyXOT5k0z9B7BBsb25PukAA/zuD/ppocOcHWdiP7NAiNgAufE5x6sd/WgRPCHY3d3RD3P9miO/iGZT8E/D8W/Q09eFODrTT0K20QUn7zt4pG+LHy9hgVIKKAooooCiiigKKKKAooooCiiigKKKKAooooCiiigKKKKDBrQ1r/hn4Gs0UFZO0b/iGoPRRQYrucKf8YfGs0UFoeCv+EvwqSUUUGaKKKAooooCiiigKKKKAooooCiiig//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 name="AutoShape 2" descr="data:image/jpeg;base64,/9j/4AAQSkZJRgABAQAAAQABAAD/2wCEAAkGBxQTEhUUEhQWFhUXGCAaGBcYGB0YFxUcHBwcGhcdFxwZHCggGBwlHBgfITIhJSksLi4uGB8zODMsNygtLiwBCgoKDg0OGxAQGywkICY0LC8sLCw0LCwsLDQsLCwsLCwsLCwsLCwsLCwsLCwsLCwsLCwsLCwsLCwsLCwsLCwsLP/AABEIAKgBLAMBEQACEQEDEQH/xAAcAAACAwEBAQEAAAAAAAAAAAAABgQFBwEDAgj/xABNEAABAgMFAwcEDwYEBwEAAAABAgMABBEFBhIhMQcTQSJRYXGBkaEUMkKxFhcjNFJUcnOCkpOywdHSM1NiosLTFSSD4UNEY3Sz4vA1/8QAGwEAAQUBAQAAAAAAAAAAAAAAAAIDBAUGAQf/xAA9EQABAwIEAgcFCAEEAgMAAAABAAIDBBEFEiExE0EiMlFhcYGhBhQVkcEWIzM0UlOx4dFCY/DxcsIlQ2L/2gAMAwEAAhEDEQA/ANxgQiBCIEIgQiBCIEIgQuEwIVRbF4WZchKiVOKyS0jlOKJ0y4dZh2OB8gzAadqjy1LIzlvr2Kzl1EpBUMJIzFa06Kw0dDonhqNV6GBKSTeTaE3LuKaabLq0mijiwoB4itCSYadLZXdFgkk7BI85QdlUy+1I4vdZag/hXyu5QHrhIn7VMf7OgjoSAn/nYmG3L5oZl2phpvetukiuLCUkVyIoc8iKdELdJYXVbSYW6eZ0L3ZXD1Uu7V5kzUut8p3YQSFJxVpQBVa0HA+EdY/MLpmtoDTSiK97pbkdpyXHG0qlykLUlNcdcOIgVph6YQJdbKzl9n3MYXB9yBdXt8L2CRLY3e8K6mmLDQCmeh5/CFveGKBh2GmrDrG1lAmL+FEo3Mlg0cWUBOPmrnXD0Rwyi11IjwfPUuhD9h2Kxutenyxt1zd4N2aUxVxcnFzCkda7MLqLXYeaWRrM17paG1QfFj9p/wCsNmZWv2d0vxPT+05IttJk/K6UTu8dK9Hm168odzdG6ozSOFRwOd7JMO1YUr5MftP/AFhrjX0V4PZs/r9P7TFeu9vkSWTuse9Cj51MOEJPMa+f4Q49+VVtBhnvb3tDrZe7x/wol2r+pmnwyWd3iBIOPFmM6UoOHqhLJblPV2DOpouKHX8l73tvoJJ1Le63hUnEeVhw50HA9PdCnyBuibw/CjVsLs1rdy7dG+Xlri291u8KMVcWKuYFNBzxxkgcjEcLNG0OLr3VW/tJCXlM+Tk0cLdcfMrDWmHtjhls6ykx4EXw8TPyvayub33r8h3fuW83lfSw0pToNdY69+UKHh+HGrzdK1l93RvWidCgE4HEaoJrUHQjnHCOseHBcxDDX0ZFzcHmq+89+xKPlncFdEhWLHTXooeaEuksbKRQ4OaqLiZ7a2smRu1ECXEw4QhBQFmpySCK6w5mFrlVZgdxTE3U3ski0NqKQqjLBUn4S1Ya9gB8YZMw5K/i9nX5byusewLln7UklQDzGFJ9JCsVOsEDwjonHNE3s8Q28b7nvFk/2fM7xAXyaKzSUqxApPmmtBqOEOg31WdkZkcWnkpQjqQiBCIEIgQiBCIEIgQiBCIEIgQuEwXQs+vnfzASzKEFeinNQk8yOc9MWdLQk9KTbsVRWYhY5It+1S7h3YLf+ZmKqfXmMWZQDxNfTPPw0husqQ77tmwTlDSlv3smpKdqRAVmuKEF0c1hNvSD0nNqUpOjhWhahVC6nEOg60oeaIjgWuut7RTRVdMGA8rEDRTpy9DM0pBnZauHLGyvAc+cHXqrHc7XdYJiPDp6YH3aQ37CLpktmz5ZdkKMmSW0q3gqSSCDywa5pyJyhx1izRVVNPMMRHvGh2SjYlr7qTnGq0LgQE9pKV0+jDLHWarurpeLVRP7L3+iplyqw2l2lEqUpKT0poT6/Awmx3U4ytc90XMfwVcXztjyhbKq1wsIB6FGpX4wuQ3ULDKb3dr78yf6TDfiS3NmyTfFJFesoJPiYckFmAKtwqXiV0r/APm6l7Kve038r+iCHqlMY7pUx/8AOaz2zpXeBymqGi59Upr4EwwG3NlpZZRGW95ATIm26WOWK8rfYOnDXef7Q5m+7VZ7p/8AJ8W2lr/RLFoyuBKK+m0F/WKgPAQjLays4JRJm7jZPm1nzJL5K/U1Ds2wVDgH4k3iP/ZK1mLMtMSj3BQSuvQVKQvwBhsDKQVaT2qYJY+YJHyU+8qjN2i/TNKQqnQlpFT/ADA98df0nFMUQFLRsJ529SrLZB75d+Z/qEKh5qJ7RD7pnj9Erz3v1f8A3J/8kId11awfk2/+P0Trtg/5bqX/AEw5PyVL7O7yeSSLHn3JV1t9FRzcy01osfh1w00kG6vqmCOpY6E/9HkrC/loImJnetmqVtIPSDQ1B6RpCpDc3UXCYHQwGNw1BKYb/TikyEk0DktIUenCkUHeqvZC5D0AqzCIg6qleeX1K99l1jMqacfdQlagrCnEAoJAAJoDxNfCCJoXMdqpWythY4jTkoVpTljvO7wh1OWaUIKEnpoBr1QEsJTkMeKxR5RY95IKf7pTDC5ZHkuINJqlIVWooc9c9Yfba2iz1eyVsx4vWVyI6oi7AhECEQIRAhECEQIRAhcrAhRnZ5CVpbKhjVokZqoNSRwHTCg1xGa2iRnbfLfVIm0W9pTWVYVyv+KscB8AdPPFlQ0l/vHKqxGst923zVbs1u0HV+Uuj3NB5AOi1DU9SfX1Q7X1OUZGpnD6UPOd2w271q1IplfLsCF5u1oaa0y6+EC6219Vkns4mkv7ubCFISrC63uxp0V7xzxGMhzWK17cHgfDnpybkaG6h31mpBwNmSRhXWq6JKU0poQfSrzdMclLTspGFx1rCROdOSZ9nNlqXITCVghLxUE14jDhqO31Q5G3oqpxipaKxhbrltf5rMFpKSQdU1B6KZH1RG52Wsa4OaHDmtJt+wcFjNCnLao4r6VcfgrwiS5vQWVpK0OxNxvodP8ACQbGk99MNNfDWB2VqrwBhhouVpKqThQPeeV1pG14f5dj53+kw/NsFmPZ25mf4fVRtlXvab+V/RHIeqU5j35mPw+qW9mrAcmig6KYcSe3CIRFq4qzxp+SnDuxwP8AKX1yqg4Wc8QXgp/EFYIb52ViJWmPi8rX9Lq/2lS4bmQ2MgmXbSOzEIdl3CrsEfngc/8A/RV7tYHIkvkr9TUdm2Cg4B+JN5fVU9vyVbMkXgNMSD1KKiK9qT3wlw6AKlUUo9/miPPVelxZMqROvH0WFJB5ysEq7aJ8YIxoSjFpQHwxdpBUvY/75d+Z/qTHYTumfaL8Jnj9EsT3v1f/AHJ/8sId11aQfkx/4/ROm2D/AJbqX/TDk/JUns6dZPJedhXeE5ZAAydQtxTZ6cR5J6DHWszMsu1dYaXET+k2B+Sz11spJSRQgkEHUEZEGI+uy07XBwDm7HmtMvlZKnrNlnEAksoSSBmcJSMXdQHviS9t2CyyWG1TIq17HHRx9VRXEvaiUStp5Ki2s4gU5lJpQ1HEZDSG45A3QqzxXDX1Lw+LrBVF45iSVhEm0tAHnKWTyhwoCTSEvyE6KVQx1TAeO7wC07Zi2pMgjECKrURUUqCrI58IkRaBZfG3B1WbdybBDiqF2BCIEIgQiBCIEIgQuGBCUr7XuEondt0U+oZDggfCV08wibSUhmOY9VV9ZWiEZRqf4VNLvqkZJc26SqbmfNKjUiuaR0AA4qdQh8tE8wiZo0KM15gh4r9XOSHZsmuZfQ2CSpxVCo5nPNSj2VMWssghZm7FVRRumkDe1b1Z8mlltDaBRKEgDsjMPcXOLjzWrjYGNDRyUiEpaAYELzW8kaqA6yILpQY48lU2rduVmjidbSpXwkmiu0p1jhaDupUFbU0wsxxAUGWuFIoUDuiqnBSiodxNIQI2hPyYxVvFs3yTK2gJAAAAGgAoB1CHNlWElxuUvPXHklKUtTNSpRUeUrMk1OVeeE5G7qwGK1TW5Q/bRXk1KocbU2sVQpJSRzgihhWhUJr3scHtOoVTZ9z5RhxLrTVFp0OJRpUEcTTQwkMaNlLmxKpmYWPdoVMtixmZpKUvpxBJqBUihpTgeaOkX3TNPUy05Loja6+bJsFiWStDKMKV5qFSa5U4nmgDQNl2ermmcHvNyF4WTdaVlnN4y3hXQpriUcjSuRPRHA0A6Jc9fUTNySOuFw3Tld9v917pix4sSvO56VpBkF7rvxGo4fDzaWsi1rqysy5vH28S6BNcShkK0GR6YHNBXIMQqIG5I3WC9rWu7LzIQHkYg3XDyiKVpXQ/wiAtBSYKyaAkxmxO6HLvy5lxLFurI0TU5UNRnWusdyi1lwVcwl4od0jzXbPu/LstLabbwocriFSa1FDmTXSAADREtZPK8PedRsvix7tS0soqYbwKUMJOJRy14nnEcDQNl2orZ5wBI69lFXcmTKy4WuUVYycSvOrirrzwZG3unhidS1mQO02U22bvy81h36MWGuHMilddD0QFoKYp6yaC/DNrr3sqzG5dsNspwoBJpUnMmp1hQFk3NM+Z+Z5uSq6fufJvOKccaBWrMkKUK9NAaQksadVJhxKpiYGNdoFbNIQ2hKBQJSAACeAyAzjosFEdneS7cqjnbmSLyiotAE6ltRTXsSaQkxtKnx4pVxANzfNeln3Lk2lBSWQSNCsldOxWUAjaEmbFauYWc7Tu0TAkU0ELVebnUrogQuwIRAhECEQIRAhECFXW/aiZZhx5XojIc5OSR3mHIYzI8NCZnlEUZcVjlgsKnJ5G85RWvG4ecDlHsoKdoi/mtBAcqzkAdPOC5We020d5NboeYykJA/iNCrwoOyGcOjyx5juU9iUuaTINgp2yWQq668fQThHWrM+A8YbxOSzQxPYVHd5f2LUoplequt610SrKnXNEjIDVROgHSY45waE/S0zqiURtWNW1e2amVEqcKEcG0HCkdozV2xFdKXLb0uF08DermPaVRButTSvOaV7zCFPzNboTZe0pNrbIU0tSDzpUR6tYATySZIY5B023C0a4d91uOJl5o4irJDmhJ+Cvp5jD8UhOhWZxbCGxNMsO3MLRwYfWauqK+tq+TybiwaLIwo+UrId2vZCHusFOw2n49Q1ltOaxIWk9++d+0V+cRc7u1bn3On/QPkpNnW6806hzeuKwKBKStRChxBBNDlHWvddNT0EL43NDACVsl5pczEk5ulEKKMbakkgkgYhmOfTtiU7UaLFUbmw1LQ8XF7G6xL/Env3zv2ivziIXu7VuxSU7howfIJ+2UWwpTjrDi1KJGNOJRVpRKgK9Yy64eicTus7j1GxjGyRiw2K0yHyswkbarapaYQ2hRSpxdapNCEpzOYzzNPGGpXWGivcCphLMXPFwB/Ky7/Env3zv2ivziPnd2rV+50/6B8gnefZdZsZC1OObxxxKycasQCvNFa1AoBl0w9qGalUEXClxIta0ZQLWST/iT37537RX5wxmd2rQe50/6B8guf4k9++d+0V+cdzu7Ue5wfoHyC7/AIi9++d+0V+cGd3aj3On/QPkF8rtJ6h92d0/eK/OOhzu1cNHT26g+QW9Kn0syodcNEpbCieJy8SYlXsLrA8EyTmNnb9VkNv31mZlRotTTfBCDQ04YlDMnqNIjOlJ2WxpMIp6cDMMzu1LhQVEmhUeJzJ7YRqVZ9FmmgX1LvKQatqKTzpJSfCC9lx7GSCzgCny5N+nA4lmaVjQo0S4fOSTkMXOnp1EPRym9is9ieDsyGWEWI5LVBEhZRdgQiBCIEIgQiBCIEIjhQs+2uTRDTLYPnKKj04QKeKotMLZ0i5VGLPs1oVLsnZrNrV8Fo+Kk/lEnEjaMDvUbC23mJ7ksW48VzL6jxdX940iZALRt8FAnJMjvErRtkaf8s8eO9/oTT1xU4n+IPBXOEj7s+Ke4rVarPtsKlblgDzS6a9eA0r4wzMeitF7OhvFffe31WWRG5rXney1m6t7pEMNtKKWVJSAUqSQCaUJxUoa9MSmPbayxldh1ZxS8XIPeq28lzPKn97JKZwKFVAKyCucBIOohLow46KVRYs6mi4c4dpso8ns1mUqSvfNJKVBQyUcwawNiIN0ubH4HsLch18FqYh8LKeCyza1amJ1uXBybGNXylZDuHriPMdbLXez9OWsMx56DySZZVnrfcDaPOIJ+qK/7dsMtbdXlTO2Fmd3d6qJHNk/cHULYtmFqb6U3Z85k4OtJzT4ZfRiXE64ssRjdPwqnMNnarOb62X5POOopyVHGnqVn4Go7IjyNs5abCqjjU7TzGi8LqWhuJtlzhjCVfJVyT669kEZsUvEIONTOZ3X+S30GJi89WMbTLR3s6pIPJaSEDr85XrA7IiTHVbfA4OHTZju7X6KjsCzjMTDTI9NQr0JGavAGEsbdyn1s4ggdIeQWobUUBMhQCgDiAOoViRL1Vk8DOarv3FZBERbYi2q03Z9d2VflAt5pK141CprWgpTjEmNgLVk8XraiGoyxuIFgmX2GSHxdHefzhzhtVX8Tq/1lc9hsh8XR4/nBkaj4nV7F5VZtSBTIBKck7xAPUK08QI5L1VKwOzqy7uwrIIhrbj0WnXGvTJNS6GnSGljziUmizXXEBx6YlMc22qyOJ4dVvmMjLkIvVddE64h2RUzUghyigAeKTRI11ED2ZtkYfiMlIwsqGutyVY3swmeLzST9I/hCRCd1Ld7QwndhPyWqyqCEJCjVQSASNCQMzD40CybyC4kL1jqSiBCIEIgQiBCIEIgQsy2vg45bmwr9aYuML/1Kjxf/T5qJslcAmnBxLXqUn84ViQvGD3pGEu+8cO5K1vsFEy+k8HVfeJHgYnQOBjaQq+dtpXA9qedkU0KPtcahYHWMJ9QisxNnSDlbYS/RzfNaPFUrlVd47GRNsKZXlXNKuKVDQ//AHTHHNzCyk0dU6mlEgCxW3LuTEqoh1Bw8HEiqD28OoxDcwhbmlxCCob0Xa9nNVNYSdFP1XpLvKbVibUUK50mh7xHQ48k3JG14s8XHenq6e0BxC0tzasaCabw+cnmxfCT069cPMlPNZ7EsEZlMkAt3LUH30oQpajRKQVE8wAqYkXWVawucG81+fbXni+846rVayeoV5I7qd0QXG5uvR6WEQwtjHIJ22RWdicdfPogIT1qzV4Ad8PQjmqH2hns1sQ8UrXvs/cTjzfDGVJ+SvlD107IbkFnK2w2cTUzD3WPkrPZram5nEoJol4YDzYtUeNR2wqF1iomN03Fp84Grf45po2tWXiZbmEjNs4VfJVkO5VO+HJm3CqvZ+oyymI8/osrIiNfmtda4st0u9bQXIImFHzWzj60ZK8REwHo3Xn9XSubVmIczp5rEJl8uLUtWq1FR6yan1xEdqVvYmCNgYNhon/ZHZdVuzChkkYEdZzX4Ye8w9C3ms77Q1Ng2EeJ+iv9q3vH/UT+MLl6qrsC/NeRWOxFW30X2h9QyClAcwUR6jBchILGnVwBK75Uv4a/rH847mK5woz/AKR8grK7kwszcvVaj7qn0jz9cKYTmUWujjbBIbDbsW4WvZyJhlbTnmrFOkcxHSDnEsi4ssFBO6GRsjeSxW8F1JiVUcSCtvg4kEppwxfBPXER0ZC3NJikNS2wdY9h+iogYQrIm6+mllJxJJSoaEGhHaIASkOY12jhonK7N/3mVBMwoutVzJ89A5wfSA5jnDzJTsVSV+CRyNLohld6Fa6w8FpSpJBSoAgjQg5ikSLrHOaWkh269I6uIgQiBCIEIgQiBCIEJD2tSZUw24P+Guh6lCnrA74scNfZ5b2qpxVl2B3Yke5dobicaUfNUcCupWXroeyLOsjzxEDkqujkyTAq02oWfu5veAcl1IP0k5K8KHthjDpLxZeYUjE48suYc1X3EtMMTjaj5q/c1dGIih+sBDtdHnhNt0zQSiOYX2W3VjOrTpWvTfREk6G1tLWSkKBSQBQkjieceMNukDTYq1ocLfVsL2uAAVErag2ogGWVhJAOJYyHE0oawkTAlWH2ekYC4P132/tM89dGSfFVMoFc8SOQf5aQvI0qqixGphNg4+eqza/V0xJKQptRU2skAK85JHCvEflDD2ZVqMJxN1UCx41CVDDV1c7LTryWyUWQwknlvoSnpKQOUe0UHbEh7rMWRoaUPxFx5NJKzKI61yYLCve/KN7tkN4SSo4kkkk85r0Q4yQt0VZVYVDUv4jyb9ygW9bTk24HHQnEE4apFKgZiuZ5zCXPLlJo6NlKwtZeygNOFKgpJopJBB5iDUeMJGhupD2B7Mh2O63dlSJ6RFfNebz6CRn2hQ8Im9Zq8+Oakqu9pWEvsqQpSFCikkg9YyMQnC2i9AjeHx5hzsruQt8tyD8rxWtJT8k/tB/L/NDgf0bKvnoRJWMm5Af9Kh8YbVkTYLeroWX5NKNN0oqmJXylZq9dOyJrW2Fl55iE/HqHP+XgFT7VveP+on8YRL1VNwL815FY7ERbbcFars2sdh2TCnWm1q3ihVSQTlTniVG0WWQxqpljqi1jiBYJp9jkp8Xa+oPyhzKFU+/VH6z819NWBLJUFJYaBBqCEAEHojtgkurJnCxcbKuvVexEiUBba14wSMJAApStanphL3hqk0OGvrL5SBbtS49tURQ0llHoKwPwMI4oVm32dk3zj5Jndu7JTSEuFhBxpCgpPJOYrqmkLytKqm1tVTvLA86cln9+rmplEh5lRLZVhKVZlJOlDxEMyR21WiwrFXVTuFKNe5JkMq+5LbtnTpVZ7OLhiSOoKUB4ARMj6oWBxcAVb7dqZRC1XLsCEQIRAhECEQIRAhQbYs9Mwy40vRaadR1B7DnC4pCxwcE1LGJGFpWBzkqppxTbgopBoesf/VjTseHtv2rJvaWOt2LScP8AilmClDMM9+JP6k+MVGtLUdxV1pV03eFmJ7vWIuhY68lR2INltVxbe8qlxiPurfJWOf4Ku0eNYzlXBwpD2FaahqONGO0bqr2n2Cp9pLzYqtqtQNSg605yDn3xAlbcXWpwStbDIY3bO/lZJERbS9tU02Lf2Zl2w3yHEpFE461SOAqDmBDzZSNFTVOB08z82o8FV3hvC9OLCniKJ81KRRKa68czlrCHPLt1Mo6GKkFmc15WFYzk28lpsHPzlcEJ4k/hHWNuUqsrG00WZ26ttoM6lUyGkfs5dIaT3Aq8aD6MdlOtlDwaIthMjt3alUVlyReebaTqtQTXm5z2Cp7IQ0XNlYVE4hjc8i9loPtVj4yfqD84f4Kzn2kP7YUO2NmxZZccS8VlCSrDgpWmvHmjhh0TsGP8SRrS210gQwtNfVahsktSrbkudUHGnqVqB1HP6USYnaWWQ9oKbK9so56HyVBtQsvdTe8A5LycX0hkr8D2w3M2xurLAajiQcM/6UnQ0rzcq/uPZnlE40kjkoO8V1Ip61UhcYu5VuK1HApndp0Hmt0ETFgUn7VveP8AqJ/GGpeqrnAvzXkVjpiKtva6nSVtTDKcDTziE1rRJoKwrOQo0tHBM7O9oJ71I9k858Ze+tBxCm/htL+2Pkj2Tznxl760HEKPhtL+2Pkn+2rIXO2WwsEreQgLBOq8uWOsjxAiQ5uZizVJVMpK17dmk2/wsqI/35xz15oiLYgg6hMd376TMqjdpwrQNErB5PUQdOiHWyEKqrMHhqHZ9id1HvHeh+coHSlKE5hCRQV5zU1Jjj3lyeosMipRdmp7VXWZZ7j7qWmhVaj3DiTzAQlrblSamojgjL3bBb5Y1niXYbZTmEJCa89NT2mJrRYWXnlRMZpXSHmVOjqZRAhECEQIRAhECEQIXDAhZ5tPu9iSJpsZpydA4p4K7NOo9EWmHVFjw3eSp8TprjiN80r3DtryaaTiNG3eQvmHwVdhPcTE2th4sWYbhQaGfhS2OxUzaTYoZmN6gch7PoCx5w7de+G8PnzsLTuEvEafI/O3YqpujbRlZhK68g8lwc6Tx6wc+yH6qDix94TFJPwZO4rc0qBFRmD4xm7W3WpBuLhLNr3ElH1FWEtqOpbNAetOnhDZiBVpT4vUwNyg3HeqNeytuuUwsD5CTCeCFYD2jk5sHqveT2Xy6TVx1xfRkgeGcAhHNIk9oZ3DotA9U32XZLUujAwgIHRqekk5k9cOhoCpZqiSZ2Z5uUru7NZZSipTjxKiSTiGZOZ9GGzECVaNx2oY0NAFgptiXFl5Z5LyFOKUmtMRFBUUJyEKbGGpmqxeeojyOtZNIhaq18uoCgQdDkYF0EgghJHtYyvw3frD9MNcFpKu2+0FSNAArGwrkMyrwdaW7iAIoSKEEUzoO3shTYw06KNVYrNUR8N4FlYXju61OISh3EMKsQKTQjIgjPgax1zQ5MUdbJSPLmJf9rGV+G99YfphHBarAe0FSBsFc3auqzJFamiolYAJUQSAOAoOeFtYG7KDWYhLVWD+Sv4UoKq7wWK3NtbpwqCahXJNDUaRwgFSaWqfTP4jN0t+1jK/De70/phvgtVp9oKnsCPaxlf3j3en9MHBaufH6nuR7WMr+8d+sn9MHBaj4/U9yPaxlf3j31k/pg4LUfaCp7k3WdJJZaQ0gkpQkJBOpA54dAsFTyyGR5e7cqmtq5krMqK1oKVnVaDhJ6xoe0QhzGndTKbFKmnAa03Hel9zZY1XkzDgHMUpP5QjghWbfaKXmweq9JbZcyDy3nF9AAT+ZgEISZPaGZ3VYB802WNYbEqnCw2E851UetRzMOBoCpqirlnN5Df+FZiFKOuwIRAhECEQIRAhECEQIRAhebzQUkpUKgihB0IOREdBsbpLhcWWEXosgysy416NaoPOk5p7tOyNLTSiWMH5rK1UPClLU/TQ8uscLObjacVf4m6hXeK98VbTwKu3JW7xx6O/MLLIuwFQLZ9ndpb6SRU1U2S2fo0Kf5SIztbHklPetNQS54B3JnSaxEU5R7TcKWXFJNCEKIPMQDSOHZORAGQA9qxAXxnvjLncn9MReI5bz4VR/tj1/wApy2Y25MTD7qX3VOJS2CAaZHFTgBDkTi7dUmOUcEEbTE21ytHh9ZpECEp7SLRdYlQtlZQreJFRStCDUZgw3ISBorbB4I5qjLILiyzP2YT3xlzuT+mI/Fd2rVfCqP8AbHr/AJT1Zc9NPWSt1Ly9+kqUF5YiEGuHSmYy0h8Elt1nZ4aeLEGxloy6aeKRBfCe+NOdyf0wzxHLRDCqP9seqedmV43X1OtPuFawAtBVSuHRQyA0JHfDsTyd1QY5QxwBr4m2GxT/AA8s8lDaRbi5aXSGllDji6AilQkAlRz7B2w3K6w0VxgtI2omOcXaB/0s39mE98ac7k/phjiuWo+FUf7Y9f8AKbJi1JtuyUvqfXvXHAQohNUoOQA5NKGle2HCSGXVKynpn4iYmsGUDbvSn7MJ74y53J/TDXEcrr4VR/tj1/yj2YT3xlzuT+mDiO7UfCqTnGPVHswnvjLncn9MHEd2o+FUf7YXF3xnqH/NOdyf0wCR3aufCqP9sLbG5sJYDjiqANhSlHqqSYlja6wzoy6YsYOdh81l14Nor7iimW9yb4KpVxXTnUJ6qRHdN2LV0eBQsF59T6Jaet+aV50w6fpkeow2XuKs20FM3ZgXpLXlm0GqZh3tViHcqsHEcuOw2lfuwJ7uZf5Tq0sTWELVkhwZBR4BQ4E8CIfZKDoVnsSwXhNMkGoG4WhiHlnV2BCIEIgQiBCIEIgQiBCIEIgQs12vSgqw6NeUg+BH4xbYW/rNVLizB0XKdsoOKUeQcxvSOwoTUQ1iXRlB/wCbpzC+lE4LMZxrA4tPwVlPcSIuWG7bqkeMriFpGyJXuT4/jT92KnFOu0q5wnquCZLoTpcacSdWnnEdgWSn+UgdkQqhmUjvCnUry8HuJVlbH7B35tX3TEc7KfB+I3xC/OydBEFelp92P++X/mh96HoFnfaP8Jnj9FrESVkUQISTta95J+dT6jDU3VV3gH5ryKyGIq2q2TZgP8gmvw1+uJcXVWGxv84fJZjeqzPJ5t1r0cWJPyVZp7tOyI0gs5azDqjjUzX+RXrcq0NxOsr4KVgV1Ly9dD2R2M2ckYpBxaV7ezUeS3eJi8/WPbU7R3k5uxo0gD6SuUrwwxFlNzZbTAYMlOX83H0SxZUiX3m2k6rUB1DiewVhtoubK1qZhDEZDyC1PaawEWelCfNStAA6BUCJMo6NlkcEcXVmY7m6yKIq2o7loNyLmy81Lb13HixqHJVQUGkSGMDgszimKz01QWMOiv8A2tZP/q/XhXCaq/4/Vd3yR7Wsn/1fr/7R3hBc+P1R7PkubTVFuQCEVoVoQeoV17hBKbNRgoz1mZ2+pWQREW3HctPuGLPVLoSsMl70w4BiJrwxcOakSY8tlj8U99ExIvl5WUK+dyFFxK5FqqVA4kpICUngRU5A83RCZI+YUnDcXDWllUdtlRs3Fn6ghoAg1BK0ihGnGENide6nyYzROaWk3v3LaJXFgTjFFYRiGtDTPxiUNliX2zHLsvaOpKIEIgQiBCIEIgQiBCIEIgQs82vPe5sJ4laj3AD+qLTCx0nFU+LEZWhTtlbGCTUo+m6pQ6gEp/pMNYic0tk7hbcsJJWVzzuJ1xXwlqPeon8YvI9GgKhk1cVqWyuUKJRbiv8AiOEj5KQE+sGKTEX5prDkr3DGZYS480bMHsaJpXBUwVDtAMcrxYtHclYa64f4prtj9g782r7pivOyt4PxG+IX52TpEFelp92Pe+X/AJofeh6BZ32j/CZ4/RaxElZFECElbWveSfnU+ow1N1Vd4B+a8isgiKtqtl2Xe8E/LX64lxdVYbHPzZ8lTbXLLqlqYSPNOBfUc0eNR2wiZvNTfZ6pyudCdjqPJZmDzGnTEcFawgahb5Ydqh2TbfJ/4dVdBSOV4gxNaejded1NMY6kxd+nmsKtCbLzq3TqtRV3nLwiGTcrfQRcKJsY5BOuyWy8bzj6hk2MKT/ErWnUB/ND0Ldbqi9oKjLGIgd9T5Jm2re8f9RP4wuXqqrwL815FY7EXktt3KwkrcmGU4GnloTWuFJoKnWFNeQNFHlooJXZntBK9/ZTO/GXfrR3iOTXwyl/QFPsC8k2uZYSqYcKS4kEFWRBOYMda8k7qPW4fTMgeWsAIC1q8NkpmpdbKssQyPwVDNJ74kuGZqxtJUuppWyBYbbNkPSy8DyCk8D6KulJ4+uIjmFq31NVx1DA5h8uxQCITeylHvU2QtZ9k1adWjqUad2h7oUHu7VGmpIJeu0fJPN2doysSW5wChyDqRSnyxXTpHdDzJuRVBX4EGtL4PkfotNQoEAjOsPrMEWNl9QLiIEIgQiBCIEIgQiBCIEIgQsi2pTm8m0tjPdoAp/EvM+FIu8OZkiLjzWfxN+eUNHJOU1SRsvDXlJawjpWsU+8fCIDfv6jxKsnEQUvksfk5dTi0toFVKISB0nKL97wxpceSzjGF7g0c1stsKTI2cpKfQawJ6VEYa95rGeiBnnWklIp6fRRNlsrgksRH7Raldg5I+7DmIvvLbsTeGMyw37Uy2x+wd+bV90xAOytoPxG+IX51ToIgr0tP2x/3y/80PvQ9As77R/hM8fotYiSsiiBCSdrXvJPzqfUYam6qu8A/NeRWQRFW1WzbLveCflr9cS4uqsNjn5t3kr28FmiYl3GT6aaDoIzSewgQtwuFApJzDM2Qcl+flpIJBFCDQjmI1iCV6M1we3ME0WXeHd2ZMS9eUVgI+Ss1X3YT9YQ61/RsqiooeJXsmtpz8RslWGlc31ut0uNZfk8m0kiilDGvnqrOh6hQdkTGCwXn+J1HHqXOG2w8lXbVveP+on8YTL1VJwL80PArHTERbe9lo9wrpyszKhx5sqXjUKhak5ClMgYkxsBbqsti2IVFPUZIzYWCY/a+kP3KvtF/qhfDaq341Wfq9AvSWuNJNrStDRCkkEHGs0I0yKoUGAJEmL1T2lrnaHuCm25eWXlCkPrKSoEpohSq0180GkDnhqYpaGeqB4Yv8gl6e2gyC0lKkLcTzFvI/WpCTI0qwZglbHqNPA/4UiauFJPALQlTeIVBQo0z05JqIOGCEiPGauE5HG9u1Il77nLkgFhe8aUaA0opJ4BQ0PWIZkjyrQYbiwqzkIs5LENK4vqtw2fzRckGCrUAp+qopHgImRnohef4pGI6t4HamMQtV4XYEIgQiBCIEIgQiBCIELxmn0toUtRolIKieYAVMda0uIASHuDWklZbcyz1Ts6uacHISvHnxUfMT9EUPYIuKqQQQiMb/8ALqkpIjPOZHbKRtVtgKWiWSckctfyj5o7Aa9ojmGwWHEPku4pPe0Y816bL7v1PlbgyGTVeOoUr8B2wnEKj/6h5peGU2vFd5L42lWkX32pNrMhQxfLVkkdgNe2CgjyMMrknEZeI8QtWiWZJhlpDSdEJCe6KyR2dxcVcRMEbA0LlsfsHfm1fdMNnZSYPxG+IX51ToIgr0s7KZZ1pusEqZcU2SKEp1I7Y6HEbJiemhnAzi9uSsPZbO/Gne8flCuI5R/hdJ+2PVHstnfjLnePyg4jlz4XSW0YE532eUuyJZaziUotkk6klJqYekN2aqiwtrW4g8NFhr/KzGIy1q2bZb7wT8tfriXF1Vhsc/NnyTdDiqFiu0iy9zOKUByXRjHXosd+f0oiyts5bjBani0wbzbp/hKsNK4tc2VxdKzPKJtpv0a4lfJTme/TthcYuVBxKp4NM53PYea3sCJi88SftW94/wCon8Yal6qusC/NeRWOxFW3Avurqyb1TUs3u2VhKKk0KQczrmYWJCNAq+owynqH8R4uVN9n89+9T9QQrjOTHwOk/Sfmj2fz371P1BBxnLvwOj/Sfmme9kg5N2axMUxOoQFqoKVSocug6KA9kOSDMy6p8OnbS1z4tmnQLMYirXBOd2toDks2GnG96hOSSDhUBzEmoMPtmsFQVuBsmkzsdYqHe6+K50JRgDbYNaVqonhU6dkJfJmUnDsJbSHiE3clyWYU4tKEAqUo0SBxJhABJsrOWRscZe46Bb7d2zfJ5ZpnihNCec6qPeTE1osLLzurn48zpO0qyjqjLsCEQIRAhECEQIRAhcMCEoX3fcfKJGX89zlOng23XVXWeHGkTaVoZeZ+w28VX1ZdJaFnPdTZlxmzJLkjJIokcXFn8zmeYdUNgOqZteacJZSQaclnF2rDctCYUtwnBixOr5yc8Kek+Ai3qJ200YaN+SpqaB1TIXO25rSbzWy3Iy/JAxUwtI6Rl3DUxUU8Lp5NfNXVRO2mj/hKWzSx1OuqnHqmhIQT6Sz56uzTrJ5onYhKGNETVXYbAXuMzlpsVCvLrxnWcba0VpiSU11pUUgOoSmOyODlmydlSvjQ+yP9yGOD3rTfaMft+v8AS77VKvjQ+xP9yOcHvXftIP2/X+ke1Ur40PsT/cg4HeufaQft+v8ASDsqV8aT9kf7kHA7137Sa/h+v9Jmti6pfkmpXehJbw8vBWuEU83EKV64dczMLKppsQ4NS6e17308Us+1Ur40PsT/AHIb4Herb7SD9r1/pOt1bFMnLhkrx0UTiw4dTXSph1osLXVDXVXvMxktZXMdURLl8rsCeQhOPdqQqoVhxZEUIpUdB7IQ9ocrHDsQdRvJy3BSp7VSvjQ+xP8Achvgd6t/tJ/t+v8ASYrmXNEkta1OBxSgEg4MOEakecdTTuhxjA3ZVuJYoawNGWwCbIXuqlUt7bDM4xuQvd8oKxYcWnRURxzcwsplBV+6y8S10l+1Ur40Psj/AHIZ4Herz7SD9v1/pHtVK+ND7E/3IBD3rv2kH7fr/SPapV8aH2J/uR3g96PtJ/t+v9I9qpXxpP2J/uRzgd6PtJ/t+v8AS0Cx5HcsNsk4sCQnFSladFTD4FhZZyeXiyOk2uli3dncu8oraUWVnM0GJBPyeHYRDbo2lWlLjc8IDXjMPX5peXsuerk+2RzlJH5wjgFWbfaOPmwr0l9lrleXMIA/hQSfEikAgSHe0bAOiw38U5XculLynKbBU5ShcVmrs4JHVDrWBuypKvEpqrraDsCYBC1AXYEIgQiBCIEIgQiBCIELwmnSlPJGJRyA4V6TwEdaLpLiRtuoElJolkuOuKBWrluunKtPUkDID8Ycc4yEMG3IJprGxgvO/NZ/MJetia5FUSzZoFHgOJ6VqppwHjZtLaOPXrFVDw+tlsOqE8vvS9nSw9FCckpHnLV+KjzxXNElRJ3q0cY6aK3IeqzFsP2rOco0HGnmst9HT6zFz0KSLv8A5VJ95WS67fwE/i2m28MnIJDriRTL9k0BkVOKGvUMyYquC4gyy6D1VsJ2ttDFqmKz5UtpopRWo5qUfSPVwHMOAiM43OimMBA1XbSWUtOKGRCFEdYBpAwXcESGzSVklkXitKZXu2XSpdMVKIGQ1zIpxi7lpqaJuZ6z8VTUyuysOqbLuptNL4VOH3AJUVZt82Xm5xCnNMW/dbqwpxVB95dkvz98pyae3cnVKSeQEgY1D4SirIfhEltFFEzNIoj66aV+WNeTt47SknAJklVc8KwkhQ44VJ0hTaannb0N0k1VVA7pq/vnedwS0s/KrKA6TXIE5DQ1HAxGpaUGVzHjZS6yrcIWvjO6vbjzzj8mhx1WJZKqnLOiiBpEarjEcpaNlJo5DJCHHdJd270TTk8hpbpKC4oFNE5gYqcOiLCeljbBmA1VdBVyuqMhOiiWlfKbamnAHaoQ6oBBAoUhRFNK6QuOiidEDbWybkrZWzEX0BTbem8ZNnomZVZSVKSK5EitcSTXjURBp6b7/hvCsKmqPu4kjO6p2bxTJspb5dO9DwSFUFQKpFKUpxh808fvIZbRRm1Mnu5ffW6qrOtq1X0KWytS0oNFUCKjKuhFTEiSCmjIDuajx1FU8FzTsry499HHngxM0JVXAsChqM6KGmg8IjVlG1jc8alUVc578j167RLzOsONsy6ylVMS6AE55JGY6Ce6OUFM2QFzxolYhVvjcGsK+bgXmemN808sqcCcTZoK8xGXTTvMFZStjykbLlDVPkzNcdeSop21rXZQVulxCRSqilFKnIcIkxw0kjsrVFklrIxmcvOz7ctV8EsqccANCUpRkdeaB8FNH1hZcjqKqTqm6l3nvHOsFhO8UhZYSpwUTXGSqtctcoRTU8MlzbS6cqamdlhfWyY7fvaqWlGCKKfdbBFdBkMSiBrmdIiwUgklcOQUyorTFE07kpWlp613my+2pwt65BArTXCmlSImuZSMdkO6gNfWSDOCbK+uJfJcw5uJihWQShYFMVNQoaVpnlzRFrKLhjO3ZS6KudKcj9+1LZvvNtzBxOFaEuKqggUKQoimldIlihjdGCNyFDdXyslIJuLprvteJaZRh+VcwhxeoANRhJoajIgiINJTtMpY8bKdW1JELZIza6tLhWg4/KJcdViWVKFchkDlpDVbG2OTK1SKGV0kWZyYxEVTF2BCIEIgQiBCIEIgQvN5xKQVKIAAqScgOuAC+gXHOAFykybYdtRQHKakkmtaUXMEcQDojmJ6+qc1zaYX3f8Awq57X1Rtsz+VbWnactZzAFAkAUQ0nzlH/wC1JhmOOSof9U/JLFSx6fJZJbdsvTjuJdSdEITmEjmSOJ6YvYYmQNss/NNJO6/omK7tzpx1BS4pUuyo1UNFr6wM/rHsiJUVkQNwLn0UymopnDU2HqtIsWxWZVvAyig4nVSjzqPGKmWZ8rruKuYYGRNs0KyhtPKJa37B35tXqMLj64TcvUKxK6cg8+/gl3N0vATiqRkKVGWfGNFUyMjZmeLhZilifJJlYbFaDZ1gzbLM1vn97iZUEDEo0ND8KKmSeN7m5W21VxHTyRtcXOvolXZa+hM4QogFTZCa8TUGg6aCJ2ItLo7hQMMcGzWKudrj6CGEVBWCo9ITQDPrPqiPhjD0ipOKvFmgKgtdtQsqTrX9o4ewk0iVE4GqfbsUSZpFKy/annZvMJ8gRyhyVKxZ6conPmyiurmnjlWeHuHu41SDcwYrSbKcxvFGvRRWcWVVpT69iq6XWq8yvJUgH7ScZJIC3nBUcM1EeIhQfw6fN3BN8PiVJae0qJOOPMJdlHBQYwojmUnQp6CPwhxjWyEStTby+MGFyvWP/wAR3/uB95MRnaVg8FMb+RPirvZKsBl+pAGMamnoxGxMXe2yk4U4CN10q2U4FWoFIPJMwpQPDDVSieqmcTZARS69igREGq8yvhdsoctDyl6pb3mKgFThT5gpXoHjHRC5tPkbvZcMzX1Gd211yQtZDNoB9qoa3hNCKEIX5wp0VPcI7JEXU+V29kMmayozN0F1om0pVbPWRpiR94RUYeLTgHvVxiJvTkjuVdsj/YPfOD7oh/Ex0xdMYRoxyotrHvxHzI+8qJOG/hHxUXFD96PBR79oOGTPAyyQOsUr6xCqIjM/tukV4NmeC0a6c02ZFhQUnClpIVmKJKRRVebMRU1LHcYi3NXNM9nABvyWY3OGO02ygZbxSh0Joo+qLip6NMQexUlJrUi3aVEkbN8pnlM1pjW7Q8xAWodlUw46XhQh3cEhsXFqCzvKizb7rbZlXBQIcxYT6KqEGnQa1hbGtcTK3mmnOcBwjyK1TZh7wT8tf3opcQ/GKvsM/ATYIhKwXYEIgQiBCIEIgQuGBCrpmzQ8ob7lIBqG/QJGhX8PnA0ELD8uyadHn6ymPNnCQghJpkSKgdlRWEg63KWRpYJY9gjK3C5MOOvrOuJWEdQCRkOisTBXPY3KwAKEcPY45nklXtnWOwwPcWkI6QkVPWdTEZ8sj+sVJZBGzqhT4bTy7AhECF4TrONtaK0xJIrzVFI602cCkPbmaQk+6NyVyb+9U8lYwFNAkg5041PNE6preNHksq+kw8wyZ7p1pEBWVuSQLd2cBbhclnA3U1wKHJB/hIzTFlDiJa3K8XCqp8MzOzMNlFkNmiyrFMvgjiEVJV9JWndC34kMuVjbJDMLcXXkddOlr3fafl/JyMKABgw+gR5pEQI53xvzqxlp2SM4aRHNmb4JCH0FJ58SSR0gVrFj8TjPWbqqv4XIDZrtEzXQuYmTUXFL3jpFK0olI44R+MRKmsdMLbBTaShEJzHUqHJ3HWid8q3ySN6peHAa8quVa9MOPrgYeFZNNoCJuLmUy+FzkzikrSsNuDInDUKTwBoRmDDdLWGDQi4TlXRCos4GyjN3KWJBcpvk1U4F48JoKEGlK9ELNaDMJbJIoTwTFmVN7WDnxlNDqMBof5okHE2XvkUYYU8CwerWQuAGWnAl2ry04A4U8lsHzsKQa1IyrWGH15e4XGg5J+PDQxlr9I819Xc2ftslZmMD9aYQU0Caa6nj+EFRXuf1NF2nw1jOvqvm8Wz5t5STLlDAAopITUK5jkco7BiDmA5tVyow1ryCzoqztG7rj0gmVU6nGkJG8wmhwHLKutBzwxHUNbMZAE/JTOfAIifNfdzbuqkm1oU4F41YqgYaZU4kwVdQJ3AgWRR03u7S0m91X3wuYqceDqXUoAQE0KSdCTXIjnh2lrBC21k1V0JneHXVnaV1235Vth05tpAS4nUEClRXgeaGGVLo5M7VIkpWyR5HJNXs0mASlEwjAda4hXrSKg98T/iUZ1LdVXfC5BoHaJrundBuTqvFvHSKYyKADmSOHfEOpq3TeCm0tE2DXmq2xrjLZnEzJeSoBa1YcBB5YUNa8MXhD0tcHw8PL2JmKgLJuLmUm91ykzbgdQsNrpRVU1Cxw0IzHPDdLWmEZTsl1dCJzdpsVbXUsYykuGVLCyFE4gKDM10rDFRLxX5k/SwcGPJdXIhlSl2BCIEIgQiBCIEIgQikCEQIRAhECEQIRAhECFxUcQqtd4JYAnfJNNQM1CmoKRmD0QsscNSERWkOVu6ULWvyVOJQ2hxLQPKJohblNAnEapSTxpWEBkjzo0q0bBTQMJnlaHctdB8lcXYvEypIC1ltxR/ZrcUvDwGFSgNemHvd5QLkKrnqoHPyseD4aXV3bs/uJd10UqhBIroT6PjHIWcSQMTM8nDjc/sSpIXomVuSbZCCXWy46Ak1w1UU4c8sk+MTX00bQ89hsFAZVSOcxvaLleVgXrmZh9KcTKQVkKZUClxKRxST5yqVy6I7NSxxM1BvyPJcgq5JZLXAHZzUu+16npV5ttkJIKMS6itBioNDlCKWmbKwl2/JLrKx0TwGW71Gs++brs6UcgSyQtRVTPAhJ5Va6FQhclG1sV+f1SI66R81uW65Yd85h11zeNpwbhbzaEg4zQjACa51FeEE1HG1gLTrexRDWyPeQ4aWuFy795ZyZVRDkvUpViQQUqaIrhNNVjStOeCamhjGx8e1chqppHbjw7FGYvdOmXemCWcDa92OSaqUaUKc9M6ws0sGdrBe5SRVz8Nz9NF8vX1mUsb3eS6ySkYQhYKCqp5WLI5JOkdFJEXlliFx1bKGB1wvo32mktPrwtupQpKEuoSoIqcySK5gAd9OeOe5xXaNRfkgV02Um17cwmK6drvPJdU4tp1CaYFNZKJoSQpJzSdKViLURsYQGgjxUylmkkBLiCO5Udj3umX3BRTCeUrEyoFLiUgVBBPnHXLoh+SliY29j496ixVk0juQ7u5eEpfx4+TYg3yiS8cJolOIhNM8jRJMLNA3pW8kkYjJpe3evaVvnMlTGIIAdK1kYcw0muHjqcKs+qOGjj6VuVksV0l23trdQ5e/8xuXCtKN5yN2MPA4iskVzACYWaBgcAL25ppuIy5CdL8l9TN+ZpKWMm6rRvF8k0CSspTxyyHjA2hjJcPILrq+QBvfqV7+zp5Tz+AI3KG1rRUGqsPJQSa6FZEI9xYGN7SUr4hIXHsshu/D6XJdLmDCtCVunCRTGThpnllh7477kxwcRfuXBXyNIBt3rsrfSYcQymrSFuYlqWoEIbbSSBUV44TnXmjjqNgudSBb5pTa57gAbAnn2BNl1J915gLeLZViIq2oKSoDjkSAejoiDOxrX2bt3qfSymSO7t1dCGQpK7AhECEQIRAhECEQIRAhECEQIRAhECEQIRAhcMCEm3mueXXN4yUgq85Kqa84JSqnVE6nqwwZXKuqaEyG7bKHIbP1ZF50AcUtjXrJoP5YdfiFtGBNR4d+o/JMLN0JRIpu69KlKJ7M8uyIjqqU81LbRQgbKRa9ipellS5WoAgAK1IoQRWuunGERylj86clhD2ZFQy9yVpUF+VKCw2GgpKAnC2BSic8jpnXn54lOrGkWyi26iNoSNQ43tZDFy3A6h5U0VONiiFFsV6SskkrNCRUmOGsGQsDdChtCQ8OLtQpFt3Q8oeddLtN40G0jDXBQg11z0PfCIqsxtDQNk5NRCVxcTuob1wa4gh/CFNob8zMJTQnPF6RFT1w6K86Ei/NNnDxrY8rL69gKUuFbD7jXueAYSSoHUkKrUDLSD38luVwB1uj4cAbtJGllKsy55bdU+49vHS2UJVgCQmow4jQ1UqnEmG5KvM3KBYXulx0WVxcTc7LxXceskmUD1KObxS8PnZHKlctR3QoVh4vEI7lw0P3XDvzuvpd0HFlrfTJcDTmMJ3YSDSlBkejxjgqwL2Gp71w0JNrnQLzauStBWpuaUhSnSs0TyCPgrTioofnCjWg2zNvpZcFARezjvdWFjXVEuy82l1WN6pU4kBJSc6YAPNpWGpaoyPaXDQck9FSCNjmg7qHI3KIdS68+XVISUpOEAmtc1qqSsjEdYW+sBblaLJtlD0szjdQE7OEhgtb81LgWV4M6BJASM/4iawv385s1k38NAblup9oXKDi8SXcIDG4QkJrhFKVrXWhPfCGVpaNud046gDje/Kyjq2fpzo9QlkNA4dNMStdSK95hYrz2c7pHw4dvcvuYuGFBY31KsoaTyPMCMJrrnXD4wltcRbxJ+a67DwQdV8v3BSQ6EvYQ4lCBya4EopUa51KamOivItpsg4cNdd12YuGFh2rvnpbSnk/sw3TTPOtIG1xbaw2v6odhwde53suG4VCgtv4cLO6VyAqoNcRFTyScUHv173HO658OtseVkyXfskSrCGQcWGudKVJJJPjEWaXiPLlNghEUYYFZw0nkQIRAhECF//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61722" y="4724400"/>
            <a:ext cx="3302276" cy="18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0500" y="0"/>
            <a:ext cx="1333500" cy="104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6611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3d prstMaterial="softEdge"/>
          </a:bodyPr>
          <a:lstStyle/>
          <a:p>
            <a:pPr eaLnBrk="1" hangingPunct="1"/>
            <a:r>
              <a:rPr lang="en-US" altLang="en-US" dirty="0" smtClean="0">
                <a:ln>
                  <a:noFill/>
                </a:ln>
                <a:solidFill>
                  <a:schemeClr val="bg1"/>
                </a:solidFill>
              </a:rPr>
              <a:t>“It’s never too late”</a:t>
            </a:r>
            <a:endParaRPr altLang="en-US" dirty="0" smtClean="0">
              <a:ln>
                <a:noFill/>
              </a:ln>
              <a:solidFill>
                <a:schemeClr val="bg1"/>
              </a:solidFill>
            </a:endParaRPr>
          </a:p>
        </p:txBody>
      </p:sp>
      <p:sp>
        <p:nvSpPr>
          <p:cNvPr id="5" name="Rectangle 4"/>
          <p:cNvSpPr/>
          <p:nvPr/>
        </p:nvSpPr>
        <p:spPr>
          <a:xfrm>
            <a:off x="1368287" y="1828800"/>
            <a:ext cx="6192715" cy="33528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800" b="1" dirty="0">
                <a:solidFill>
                  <a:schemeClr val="bg1"/>
                </a:solidFill>
                <a:latin typeface="Myriad Web Pro" pitchFamily="34" charset="0"/>
                <a:ea typeface="+mj-ea"/>
                <a:cs typeface="+mj-cs"/>
              </a:rPr>
              <a:t>Thank you for your consideration </a:t>
            </a:r>
            <a:r>
              <a:rPr lang="en-US" sz="2800" b="1" dirty="0" smtClean="0">
                <a:solidFill>
                  <a:schemeClr val="bg1"/>
                </a:solidFill>
                <a:latin typeface="Myriad Web Pro" pitchFamily="34" charset="0"/>
                <a:ea typeface="+mj-ea"/>
                <a:cs typeface="+mj-cs"/>
              </a:rPr>
              <a:t>of</a:t>
            </a:r>
          </a:p>
          <a:p>
            <a:pPr algn="ctr">
              <a:defRPr/>
            </a:pPr>
            <a:endParaRPr lang="en-US" sz="2800" b="1" dirty="0" smtClean="0">
              <a:solidFill>
                <a:schemeClr val="bg1"/>
              </a:solidFill>
              <a:latin typeface="Myriad Web Pro" pitchFamily="34" charset="0"/>
              <a:ea typeface="+mj-ea"/>
              <a:cs typeface="+mj-cs"/>
            </a:endParaRPr>
          </a:p>
          <a:p>
            <a:pPr algn="ctr">
              <a:defRPr/>
            </a:pPr>
            <a:r>
              <a:rPr lang="en-US" sz="4000" b="1" dirty="0" smtClean="0">
                <a:solidFill>
                  <a:schemeClr val="bg1"/>
                </a:solidFill>
                <a:latin typeface="Comic Sans MS" pitchFamily="66" charset="0"/>
                <a:ea typeface="+mj-ea"/>
                <a:cs typeface="+mj-cs"/>
              </a:rPr>
              <a:t>Sink or Swim</a:t>
            </a:r>
            <a:r>
              <a:rPr lang="en-US" sz="2800" b="1" dirty="0">
                <a:solidFill>
                  <a:schemeClr val="tx1"/>
                </a:solidFill>
                <a:latin typeface="Myriad Web Pro" pitchFamily="34" charset="0"/>
                <a:ea typeface="+mj-ea"/>
                <a:cs typeface="+mj-cs"/>
              </a:rPr>
              <a:t/>
            </a:r>
            <a:br>
              <a:rPr lang="en-US" sz="2800" b="1" dirty="0">
                <a:solidFill>
                  <a:schemeClr val="tx1"/>
                </a:solidFill>
                <a:latin typeface="Myriad Web Pro" pitchFamily="34" charset="0"/>
                <a:ea typeface="+mj-ea"/>
                <a:cs typeface="+mj-cs"/>
              </a:rPr>
            </a:br>
            <a:endParaRPr lang="en-US" sz="2800" b="1" dirty="0">
              <a:solidFill>
                <a:schemeClr val="tx1"/>
              </a:solidFill>
              <a:latin typeface="Myriad Web Pro" pitchFamily="34" charset="0"/>
              <a:ea typeface="+mj-ea"/>
              <a:cs typeface="+mj-cs"/>
            </a:endParaRPr>
          </a:p>
        </p:txBody>
      </p:sp>
      <p:sp>
        <p:nvSpPr>
          <p:cNvPr id="3" name="Rectangle 2"/>
          <p:cNvSpPr/>
          <p:nvPr/>
        </p:nvSpPr>
        <p:spPr>
          <a:xfrm>
            <a:off x="2057400" y="5340626"/>
            <a:ext cx="5121788" cy="1138773"/>
          </a:xfrm>
          <a:prstGeom prst="rect">
            <a:avLst/>
          </a:prstGeom>
        </p:spPr>
        <p:txBody>
          <a:bodyPr wrap="none">
            <a:spAutoFit/>
          </a:bodyPr>
          <a:lstStyle/>
          <a:p>
            <a:pPr algn="ctr"/>
            <a:r>
              <a:rPr lang="en-US" sz="2400" dirty="0" smtClean="0">
                <a:solidFill>
                  <a:schemeClr val="bg1"/>
                </a:solidFill>
              </a:rPr>
              <a:t>Email us at sinkorswimH2O@gmail.com</a:t>
            </a:r>
          </a:p>
          <a:p>
            <a:r>
              <a:rPr lang="en-US" sz="2400" dirty="0">
                <a:solidFill>
                  <a:schemeClr val="bg1"/>
                </a:solidFill>
              </a:rPr>
              <a:t>http://sinkorswimh2o.weebly.com</a:t>
            </a:r>
          </a:p>
          <a:p>
            <a:r>
              <a:rPr lang="en-US" sz="2000" dirty="0"/>
              <a:t> </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0500" y="0"/>
            <a:ext cx="1333500" cy="104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150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0" dirty="0" smtClean="0">
                <a:solidFill>
                  <a:schemeClr val="bg1"/>
                </a:solidFill>
                <a:latin typeface="Comic Sans MS" pitchFamily="66" charset="0"/>
              </a:rPr>
              <a:t>Sink or Swim</a:t>
            </a:r>
            <a:endParaRPr lang="en-US" b="0" dirty="0">
              <a:solidFill>
                <a:schemeClr val="bg1"/>
              </a:solidFill>
              <a:latin typeface="Comic Sans MS" pitchFamily="66" charset="0"/>
            </a:endParaRPr>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
        <p:nvSpPr>
          <p:cNvPr id="45058" name="AutoShape 2" descr="data:image/jpeg;base64,/9j/4AAQSkZJRgABAQAAAQABAAD/2wCEAAkGBxQSERQUEhQWFRQVGB4WGBcXGRggHRgYGhcWGBkeHh4YHSkhHx4mHBsYIj0iJSkrLi4uGh8zODMsNygtLisBCgoKDg0OGxAQGzQkICQvLDQsLCwvLCwsLywsLCwsLywsLC80LCwsLCwsLCwsLCwsLCwsLCwsLCwsLCwsLCwsLP/AABEIANEA8QMBIgACEQEDEQH/xAAcAAEAAwEBAQEBAAAAAAAAAAAABQYHBAMCAQj/xABPEAACAQMCAwQGBAcLCgcAAAABAgMABBEFIQYSMQcTQVEUIjJhcYEjUpGhM0JDYnOxshU0NVNUcpKzwdHSFhclVWN0k5TT8CREgsLh4vH/xAAaAQEAAwEBAQAAAAAAAAAAAAAAAgMEBQEG/8QALxEAAgIBBAEBBQcFAAAAAAAAAAECEQMEEiExQRMFMlGx8BQiI0JhcZEzUoHR4f/aAAwDAQACEQMRAD8AtlKUrqHGFKUoBSlUbtA43FsDBbkGc+03hED/AO/3eFRlJRVsnCDm6RbDrFuJDEZoxIOqF15htnpnyrsRgRkHIPiOlfzI7kkkkkk5JPUk9TXvbahLGQY5HTl3HKxGPhg1nWp/Q1PSfBn9K0rB7Hjy+ixicuAc4kCtn4kjmx86nbLtXnH4WGN9+qllwPHz3qa1ESt6Wa6NbpVEs+1O1b8JHLHvjoGGPM4IP3VN2nG1jJnluUGPr8ydfLnAz8qsWSL8lTxTXaLBSviGZX9hlb+aQf1V91MrFKUoBSlKAUpSgFKUoBSlKAUpSgFKUoBSlKAUpSgFKUoBSlZv2icdcnNbWret7Msqn2fNVP1vM+HQb9Izmoq2ThBzdI9uOe0EQloLXDSAEPL4I3kvmw336A+e+MldyxJJJJOST1JPUmvmlYJzcnbOnjxqCpClKVAmKUpQClKmOGeHpb2YRxDAG7ufZRfM+/rgeP2kepNukeNpK2fvDGj3F1KUtsjbLtkqqjw5iPuH/wA1vGjWBghVGkeVh7TyMSSfdnoPcPvO9fGhaNFaQiKEYA3JPV28WY+J/V0qQrdixbF+pzs2be6XQpSlWlApSlAKUpQClKUApSlAKUpQClKUApSlAKUpQClKrfG+nXlxD3Vq6Ire3kkM4+qDjAXz8+nx8k6Vkoq3RT+O+0Bixgs3woyHlXq3gQh8B+cNz4bbnNan7/g29i9q3cjPLlBzZ674TJxt1xUJNAyEhlKkHBBBBBHUHPjXPm5N3I6eOMYqonnSlKgWClKUApSpHS9ODhpJW5IE9t/EnqEQH2nPl0A3OAKA+NK00zEksEjQc0kjeyi/2segUbk1K23Fb28qeiDu4Y+iH8rn2mlx7TH7F2A6ZMdqmqmUCNEWKFTlY1zuenM5O7vjA5vsAyaja9To8avhm/2fGNo8CTNMi8wyUzl1YD1l5R6xx8PfX3Fr8kpxbWN5NtkN3fIhB6YaQjP2VmvY5ra22pwiRVZJj3RLBcozbKwLdMHY79Ceu1f1UBVz1EihaaBkYvNQ/wBVXH9OL++vGTicREi6trq2xgFpIWKb9PWTIrY6/GUHrvXnrzPXpsfwMysNQinXmhkSRfNWBx8cdPnXTUvrnZ7aTsZIlNrP1E1vhGz+cBsw9xG9VS4e4sXWK/ClGPLHdIMI58FkH5Nz9h93jdDOnwzPk0zjzHklKV+1+MwAyTgeZrQZRSoyTiK0U4a6gBHh3qf3122l5HKMxSJIPNGDD7jXm5EnFrwe1KUr0iKUpQClKUApSlAKUpQClKUB+15T2ySDDorjOcMARn516V+igMN1nXLY3EytZQPEJG5THzxOcMQCSCRjGduUb46YrgYafJ0NzAep2jlUfmqMo2PziT06b1G6vGVnlVgQRIwIPgeY1x1zG7Z2IqkTSaEkh+hvLdvELIXiYL+cZUEfN09VXbxxkDNfs/Cd2oDCFpFPstFiQMPAjuycqfPp0qEr1guHQ5RmQ4xlSQcfKvD07tP0rJd5+aKKI8sjEetzfxaqeshwdvDcnABrz1XUjKQFHJEm0cYOyjxJ+s56ljuT5AAD1R7u+eOIGa4dRyonrOQNhsPAdN6ssnZZexWsl1dclvFGvNhzl2JHqgKmcEsQu5BGelAUapDR9EuLpwlvDJKxOPUUkA4J3PQbA9a/ong/sgsIIonuI/SJuVWbnOUDdThRgEb49bOcVodnZxxIEiRY0UABUUAADYAAUBgHDfYXduVe6mS3AIPKh55Nm33GFU4GQQT1r+goI+VVUktgAZPU4GMn3mvSlAKUpQCubUbCO4ieKZA8bjlZW6EH/vrXTSgMhmgubGSS17mW5Ax6K4BPOjHCpI+MKUO2T1GOpqd0zs4EuJNTkNw537lSVgj67BQfW69ST0rQaVJzk1TILHFO0iFh4SsVUKtnbgAYH0Sf2iorVuzewmJeOL0aXqJbc92wOMfi7HzxirfSokzKHWeynW2vGEiyZEFwBjvMDPI46CTHlsf1yVSna3ZrJpVw52eACeNhjKvGwIIz8x8DUPbS8yK31lDfaAa2YJuSpmDU41FpryelKUrQZRSlKAUpSgFKUoBSlKAUpSgMH7RdPMOoTZ6SHvVO3R9z08m5h8qrsEDOwVFLMegUEk/IVu2p8OQX+q2cFwGMZilc8pwTylCAT5dennWqaDw3a2SBLWBIh5gZYn3scsT8TXOyKpNHVxO4Jn836B2RalckFohbp9aY4PUdFGWzg53ABwd61Lh/sOsYgDctJctjcZKJnGDsp5uu/WtTpUCw4dL0iC2Xlt4Y4l8kUL1xnoPcKrXarMRZwqOkl3bo3vXvlbH2qKudeVzbJIvK6qy5BwwBGQcg7+IO9AetKUoBSlKAUpSgFKUoBSlKA5769jhjMkrrGi9WYgAfM1VxxTc3X8H2heM/l7gmOM+1uq452GQPAbGpzUtCiuJopJsuIt1jPsc2QQxXxYeGakwKAoetcLane27Q3F9DGsi4dIYDg+JHM7kkfIVwHgzVIgvd3dtPjbllhKbDyMbdflWmUr1Sa6IyipdoyCfWZbZguoW7WudhKDzwk7fjr7PUdftqZVgQCDkHcEeIrQri3WRSjqGVhgqwBBHvBrL9e0j9yZUaPPoEzBCpOfRpGOFIJ37tjtjwO/x0Y87upGbLplVxO+lftflazCKUpQClKUApSlAK/a8Ly6SKNpJGCog5mJ8AK8dJ4XudRAluZJLW1YZSCP1ZZFOMNI/VMj8QfOq8mRQLcWJz6IrXdWjtLuyujIoMUpjkXmHMYphyscdSFIU9POtkRwQCDkEZB8wazXjHStO0i1R4tPhmklmWJFcA8ztk7u+SBgH3Zr4g46vlVQLS1UAABe+k2GOm0WNvdWDJkTdvg62DTZHGoK6NPpWZ/wCXt/8AyW1/48v/AEq+Ye0W9EmJLCNk8THOM9NsB1Hj54qvfH4lz0uZflZp1KzSLtS9JEaWUUfpDNIkkU8hHdd2AQ30atzKfMeWK5rriPWYoJpZXsQIo2kASOVublUkg5dcdOu/WvJZoRdN8lKhJ9I1SlUXhLj03GjyahNFhoA/eKh2cxqCSuemQehziuYcV6nLFzRW9mvOvMhaeRscwyCQseG+TYPnXs8kYe86Ci30aHSs/wCF+OpTeLYaikSXLrzxSQljHKPXJGG3QgKevXlPuz9pxbfyzXCwWtuYoZWiWSSdhz8hwcBI2I+deSywjHc3weU7ovtKpP7u6n/JrL/mJv8AoV8TcQ6oqki0tHI/FW4kyfhzRAfaar+14P7ke7WXmlZ8/aJLbdx+6FmYFlk7oyJKkiqTkrsvrdB5edX93ABJIAAySegA6k1dGcZK4uyJ9UrPr7tK71uTTYDc4OGmcmOEb4OGIy++fZHh41FtxNq4VQZbDvWziPu5QCAd8N3mTgYPs+NePJFcNkHkiuGzVaVntn2kGKQJqNv6OrMFWeNueHJxgMSAyb53Ix+utBU53HSpJp8okmnyj9pVF4n7SYreV7e3hkuJ09VgByRo2MgM7deq+znY1Vpe0LU3fKraRJj2SJJGB+PMg/78atjinLpCzY6jeI9KW7tZoHGRKjL8CRsfkcGsvtu0bUo3Jlitp4/qx88b9RkjmLDOM7Z+dXzhvja2vYZZELI0AzNE4w8eFzuPEdcEbHFeSxyj2j2yk8I3jS2cLOcuAY2Pm0bGMn58ufnUvUBwKhFjGTtzl5B/NeR2X7iKn63w91HJye+xSlKkQFKUoBSlKAi/RPTNStrU5MUQN1MPA8p5YlPu5sn5CtZrMOEGC65KGODJZryfncsp5sfCtPrn5Xc2dTCqgjLO2/VO4bTi5IhEsjvhc+ssfKh8/wAdtv7qren69bzkLFKGYjm5d848c5FbheWccqlJUV1P4rAEdCOh9xP21kvF3D9tbanD6PCkI9GZiI1ABJlC5OOu1ZssE1Z1dBqJwmsa6bOa7ukiQvIwVB1J8MnH66jf8qbT+UJ9/wDdXlxv+8Z/gP21q08E9mek3en2s7QF3kiUu3ezDMgGJNuYAeuG6beVVY8akrZu1mtngmoxS6Mz7NJQ+sMwxhhKRgYGDnG1atxb+8bv9BJ/VtXPqfB1lpt9ZNax90Ze+Q5kdubEYKgc7Hfr0ro4t/eF3+gk/q2rHq/68f8AHzObidwb/c4Ox+1WXh64jkGUdpgwyRkd2viN6keFTmxtT/sI/wCrWorsnvRBw3dSkFghnYgdTiNamOG4SlnbIwIZYY1IPUEIoIq32h7sSvT9sqnHd0kOp6TK/spKzHAJJw0RAAAJJz+uvfgrjSxhgMUrm3lEkjyJIrDDtK5x06gYGNqi+1WJnu9MVAWYyNhQMk+vD4CtT7QdGtTZ3Ny9rBJLDDI6mSMH1gpO/QncDxr3Hgjm08Yy+uyOR1Nn7a3CyIsiHmR1DKw6FSMg/ZUPfcY2MMjRy3KJIhwynmyD9levBv8AB9n/ALvF/VrVCs+FYbviW5hu07yN4jMAGYeEYXJUg567VzNNpo5csoN9f7EpUrPntN4ltbqK1S3nWVxcoxC52XDDO48yKtXG2rPqNy9jC5SzgwLp1DAyyZP0IbpygYJx51LydkulRguluQyDmU97NsV3HV/MVWuD48WcTk5eYd+7YA5nlPOxwNvHHwArr7Fp8W2Jkz5GlZK28CxqqIoVVGFUdABUXqP79tP5s37CVMVD6j+/bT+bN+ylZ49/z8jDHv8An5End2ySoySKGRhhlPQivLsr1qSC7m0udy6ove2pbciLxQkeA2xnyPhgDqqm6teC317TZMHLYjbl2Lc7NGufMAsD8BV2mk1Ki7TyqVHObppbm9kcAFrqUbDbCERjr7lHzzUfxBrItVVuXnLHGM42A3OcH3V66FcPLCJZAA8rPKQAQMvI77Z8N689c0YXPIGYqFJOw3OQPOvooqXpLb3Rp8nXp94s0ayJ7LDx6jwI+2q9xQXFzAsXNzTKYWEezSK7KpT35zjfxxVjjRIYwBhURfE9APMmuLs+gbUtbidRmC2+lPMPBehx5l8EfAeVV6mVY6fZ7Hsuuma3DzLblXtpVAUQTLyNgDAC52bYeBNTNXLXdAt7yPu7mJZF8CRup8Cp6g/Cs8vLWXTZkhndpbaVuWCdvaVvCKU+JPg3j0qrHnviRly6euYkjSlK0mMUpSgFKUoCJ1pZI3hvIAWltmLFBnMkTbSpt1OACPeK0zRNXiu4UmgYMjjI8wfEEeBHkapVVq6tpo7xRpTsl5L68kYx3JTxkmU7A5GARuTWXPj/ADG3TZfyM2msi4yZ21qXJJRLWMAZ2Uu7HYe/lP2VaRqesQoO8sre5bpzQzlM7dSsi7Z9xrPbzXWl1K7a6RLaVUhjMZlVt1EjZzsDs46Viye6zr6GvXjf1weHGMJeynAxsnNv5KQx+4GtK7Hf4Fs/5rf1slZbxJrVv6PPH3yF2iYBQwOSVIHStG7Db3vNHhGMd0zx9euG5s+72vuqGG6L/abi8iafg9+1ZAkNtdFVItblHdiSCsbhonIwD4shI8l91fLqGBB3BGPiDVx1KxSeKSGQZSRSjD3EYNZNBfNpZFpqHOsallt7psFJIlwUDFfZcLtgjw61m1uGU6nHwZcE0uGcOm8MXkdq2nc8IsnnMjuGfvXi2PdkYAGSq5II2z87uBXENatv5RD/AMRP76pnFvaZBCrR2h72boHHsL78/jH4bZrFL1tQ0mi5bMaORJDfcT2yxYK2zDLAEgCLMj5Iz+MeTOwyRWwdpEyppN8WYKDbyLkkD1mUqo38SxAA8SRVO7D+CXtYmvLlWFxOMKr+0sZIOTncMx3IPgB41Y+16IPpM6MeVWaFSx/FBuIQTv5A5+VdmEVCKj8DFJ27Pa2GEUDYco/UKpmjSqvFbBmALWnKuSBzHCHA8zgE49xqxS8QWkSZa6gCqACe8Q+Q6A5qi2t9bz8UWMttKJQyNzlTkBlimAA2+qBXF9nRks1teGWT6NzuE5kZfMEfaMVj/CMhFuIH2ktmNu4wRgxnlU4O+68p+dbJWecdcL3Cz+naeodyAtxbbKJgCcOp/jBnGT1AHlg9jNj3xpGXLDfHg4b28SJC8jBV6Z8ydgABuSfIb1E2WlGWZLu4UrKgIijB2jjOQObHtOcknfAyB4ZrntOJLOd0MjCOaMkd3NlWjfA5tm2yNxzdeo8TUs+tWwBJuIcAZP0idB86w1KPFcmKnHijvrNdavBca1FyestkplJUZ3gVpyGPQDmULnwzXTxT2hqAYrH6SRhjvADhT+aMescePQbdasfAvAMljpl9c3K4uJ7WQKmDzRoY2OD+cxxkeGMedadPiae5mjBiae5lZ0L97Q/o1/UK6TcqJBGfaK8w94Bwfs2+2o/Q7yP0eIF1BCBSCwBBAwQQffUHrM8j38Xo+JGROYKCOgDs46/VBrvSyKEE/wBi6uSV4s0h7iMd2x5kyeTwb/7eVbL2RQ2K2C+g56/Tc+BL3o6iQDoR4DpjpWTNrtuFDGVRkcwGd8fAePur54M4xW31aE2zFo7tkhuFI2JLckbDOMEc3X4+dZ9TGL+8nySif0lUVxToqXtrLbv+Op5T4q43VgfAg4OalaVjJGScLX7TWyNJ+FUmKT9JGxRj88Z+dS1QnDv4fUvL06XH2Jn76m66ON3FM5WVVNoUpSplYpSlAcuq3628Mkz+zGpY+/HQD3k4Hzqw9nGgmC37+YZurr6WVvqg+wgz0VVwMVTeI4O/ksrXbE90nOD0McYMrD58orXwKx6iVyo6GljUd3xP2qLxV2VWN/c+ky96jnHOI2UCTH1sqTnAxkEbVeqVnNJQP8zmk/ydv+NL/iq36FosFnCsNtGI418Bnc4AJJO5JwN6kKjuIrwQ2k8pbkCRO3N9UhTg7e+gIK67SNPRCwlaTBxyxxSkk5wcerjY58fCoTVe0fS7mMxXEE8sZIPK9sxGR0PxqK4ViZbK3DHmbuwxPmW9b+2pTNZHqadUZHqXfRT5eGuHbn11kurXBIKcsm/Q5w8b7fAirjwNpGg98VsRFLOnrfSc7OuPVJAlHv3x0yKVmvaxctBNaSwkxyDvMOux/Jg7+OxI+ZqWPPulVE8efdKqNmbtCtTJIkSXE/dNyM8ELOnNgEgMuxIr0ttUsdZt5rfdhjEsMgKSJv6pKncHIBBHurg0Cxigtoo4Md2qDlIx62RktkbEk758c1Uu1CYWYg1CFu7uo5AgI6yxnPNG3gRjfcGsuH2hvy7NvD6NbhSslh2Q6PaxFrksVByZZpuQAHAAynKuM+7xrn0mPhuxn54ZIjKmGDB5ZeTG+Qy8wHvIPuNe3FB9O1K2jljzBBai5KkgqZZmKoCpG+FV8Hz8vGQlsY2V05FAdSjYGMqwwRkb1fn1axS21ZOGFyVlr1DiKCG09LLc8GFIaMcxYOwVeUDrkkbVEf5fQ/ya9/5Z6yPhi8X0RNLlLSPFqYwAQMRqGZiAPWC8ysSfzutajXmp1TxNJK7GPFu7IriLVtIvGjW/tZYzK3drNNC0eGO4HeDBHTz+7NR/EnZLpNqj3cpuUgi5WaNHDAjIGPWUvvnfDeO2Kje16AmxWQEfQzJJg+PtJj7WB+VXHtGvHl0iLGFNy9urDGRh2VmG+au0+b1IbmeTx1PaiF4Y1LRrE89rZXIY7h2gkZgCB0ZySB8Ksn+cq1/ibv8A5d6pxIA8gPuFcsupwqCzSxgDqedf7689Z/A6r9mY13L5EvBw9omty3DRpJHc5+kALRuDt64jbKnfqcHfr1qx8O9mFjZXfpUCuGC8qozcyqTsWHMObmI8z41nvZPElxr9zOjgrHDlcbhuYRod/dvW71enaOPOKjJpeCh6t2W6QzSTzQhMksxErog8zgMFUVY9K4YsoAO4toFGQwKovUYwQfkKk7y0SVGjlRXRhhlYAgg+YNVVuHprEmTTmLRZJezkYlCMb90xP0Zzvj2fhXpEuFRvEesJZ2stxIcLGpPxP4oHvJwK4bfjG1NqbmSQQquVdJfVeNx1RlO/MPd16jaqRqF/JqkySOrRWcLc0MTDDTOPZlceCjwU/E1KMXJ0iM5qCtnlwnZPFar3v4WQtNJ7nkYuR8sgfKpev2vyujFUqOVKW52KUpXpEUpSgIq8H+ktKY9BO4+ZhbH6q1qse4xhb0cSxjMltIlyo8+7OWH9HmrV9LvknhjmjIKSKHUjyIz4VhzqpnR0zuB1UpSqTQK5tRsUnieKVeaORSjL5qRg9K6aUBhfHnZlBpllLd291dq8WMDmUj12CAeqFIGWG+TsDsatKeFTnatGG05lYAq01uCD0INzCCPsqErHqvBk1PaM64K0C51W7vY/T54BA5IwzsCGdxjHOMAYq76f2NstzDNPfvcrE4bu5YywYZ9ZfWkOAfhXj2QKBq2rADAynT4vWqar+Al/Rt+ya1RSpM0xSpMw3SdI1NWeTTJEismd+6gnk5+UBmQ/iHA5gWAB8s53zA6nw3dtqVjHqs5lW4k5B3bc2ACgICkKqgkrnA8zua1TgO3Eem2ajODCj7+bjnPyyxqv8dfwton6c/twVycGoctVtpeea58lzj90nbqdDq91HHt3NtbxEYwAczOAPMcrrUjUSlt/pfU5c9Wgjxj6tujZz/6vurqvb8RyQofyzmMHyYIzjqfHlI+JFQ1fOZ19cGrDxBFXi4aK64boK3dmHn5h070/RkHP5uTgdNvndKV4JdqZWiB9dVVyNujFgP2T9oqic5Tq/CJpKJWu1KBn0yflGcFWPuVXBJ+ymtym40zQmkOWLhiRgbpbyEfsiu7jz+Dbr9Ef7KqMGqtLa6CvsoFuFK5yC0Q7sN08i23vrpaJ/hS+vBW1+PD918ybuouZHXpzKV+0EVn50SDTwrXtul1CzhS6SyxyLkZ2APKQMMd9znqKumvamLaBpivMFwMZx1IHXHvqld9ea1ywQQp6rhmw6g75APrnOAM5IBq/Du8dG/2k8NVL3vB/QXBPCdjZoJrKIp3yBuZixYowVgPWOw6HFWiufTrURQxxKSRGioCepCqFGcfCuitJwxSlKAzPtO4XijddUjiV5ISGnUjPPHgKXGduZBuPhXrDKHVWU5VgGBHiCMg/ZWiTxB1ZWGVYFSPMEYNZDwqpiWe1bJNpO8IztlM88e3lhsfACtGnlToy6qFx3E5SlK2GAUpSgFKUoARXPwbqw06X0OdsWsrE20jdI2O5hY+A6lc+G1dFeV3apKhSRQyNsQfH/vzqvJj3ouxZXjf6GlA0rKNPur+wHLbOt1bjpDOcOg8kk8RjYBvtqXXtO5R9Np16j+IRFkHyZTvWKUJR7R0I5Iy6ZoFfEsqqMsQo6ZJwNzgdffVA0/tCuLyWWKy09y0YGWuHEYQsCV51wTvjoM1MWfDEs0izajMJmRuaOBAVhjO+DjrIwB6tt5CoEyL7YIDJBZKuM+nRHf8ANWVj9wNcdWLtC4dnvbeNLWVYZopVlVnGRsroR0ONnPgenzrOW7LNYZstqSDJ35XlGPPChQPltVGbE5vgoy4nN8H32YTSR8Q30R2WWIyEbb8rR8hB+Dmth1X8BL+jb9k1ROBezWSwvWu5b03LNEYiGjIO5Qg8xkbpy4xir9fxlopFHVkYD4lSBV0VSSLoqkkUbg3+D7P/AHeL+rWqzx1/C2ifpz+3BXlbSa7b26W8empmFFiWTvFYEIAucc4zkD76+dI4R1m8v7S6vxFFHbyCQJlfVAZOYAJk5blzuT8ulcrTaPJDP6kuuS1yVUT+mSO95qUjLgG65Fx4iKNI89evqiqh2q6i1vcadIGIVJGcjcj1TFvjxIBb7TU/xB2V3xnkex1Bo4pXaQpI8gKs2M7rnmyc7kA9OvWoW47F9RuHj9KvkkRTuS0rMqkjm5Qy4zgfcK1fZX63qN8f8ol6v3Npf0OQCOh3FZ9wjrRm1q/TBIK8oJx6ogYJjA6glic5/XUxfdjFzLs2rSsgOVV42bA6D8sBnG2cCvlewaMQYW8kFzzZMvJ6vLvleQPnfbfm6iq8eh2qSb7JSz21wT2vx5tbgEZHcvsRt7DVnXDcIa00knqiXjD3Hv4l/UxqSi7Ge8mltxqpMkYUuhhbZXB5T+G3Bwam7nsZaO0ijtL10njd3LsMK5lWFWHqHKj6JT+N4/K7Bpnii1d2erOvUjNro53QEYIBHkRmo+50G2kJLwRkt1PKM9MdRvX7/mj1b/WCf05v8NP80erf6wT+nN/hqSwyXk6EvaWKXcL/AILb2EarLPp8iyuXEE7Qxk9RGEQgZ8cZPXwrSKpnZZwdJpdrJFNIsjySmUlAcDKqoGW3Ps56DrVzrQcYUpSgFZMhP7rar5c8P29z/wDlavI4UEk4AGST4AdayHhmUzG6uzn/AMVcO6Z692mI06bdFPTwxV2BffRRqH+GybpSlbjmilKUApSlAKUpQClKUBx8PXPo+tLzHEd7ByDy76FuYfMoTWo1lOvac00Q7tuSaNhLC/1ZF3Gfcd1PuJq78HcSLewc2OSaP1J4j1jkHUY8j1B6EVhzQqV/E6WnnuhXwJ+lKVSXilKUApSsl7Sdbmu5e4sSWSzYSzkFgJXUhhApGzHGSfLYeNepWeNpdmtUqO4e1iO8toriI5SRQ3vB8QfeDtUjXh6KUpQFU4rtngni1CIE90DHcqD7VuTktjxZG9b4c1WeCZXVXQhlYZBHQg9CKi+LddSytJJ3GeUYRPF3OyqB4kms34Yv73TI1LA3MDevLAo9eBmPM3dfWUZxy+7brXqi30RckuzYKVE8P8R216nPbSq/mvRlO2QyncHcdalq8JClKUApXy7gAkkADck9AKo+u8fgs0GnAXE4yGk/Iw+9mHtH80b0Ss8bS5Y7S9ZYqLC3bE9yPXYH8DBnDucbgkeqPeaj7S2WJEjQYRFCqPIAYFcmkaX3PO7uZZ5TzTTN7Tt/Yo6BRsBUhW7Dj2Lns52fLvdLoUpSrigUpSgFKUoBSlKAUpSgFR17YSCQXFrJ3NyoxzYyki/VkX8Ye/qPuqRpUZRUlTJRk4u0e+mdpKIRHqUTWkmcd5u0D+REg2HwbGKulhqUM6hoZUkBAYFGB2PQ7GqHIgYEMAQeoIyD8jUJLwhZk5WERt5xM8f9WQKzS078M2R1S/MjYc1A63xlZWgzPcRg+CqeZm3A2Vck7ms5HB9t4mY+4zzf4q7tN0G2t94YI0P1gvrf0jk/fXi08vJ69VHwj11TiW71AFIFeytWGGlfaeQHqEX8mPzjv5V62FkkEaxxLyqvQe/xJJ3JJ3yete9K0QxqHRlyZZT7I6yu5dNleWBGltZW5p4F9pG8ZIh4k+K+PUVoWg8Q216nPbSrIPEA+sp22ZeoO461TqiNQ4at5n7wqY5f42Jij/MpjPQdc9KqyYLdxLsWppVI1yofiHia2sk5riVVJ2VBu7k9Aqjck1nH7iTeOpagR5d8P8NeumcO28Dc6JzSHrJIS7/0mJI+WKrWnl5LXqoJcH1LLNfzpc3SGKOIk29uT7Oeksn+0x0H4ufOpSvylaoQUVSMWTI5u2RWo8PQyv3g5opvCaFij/Mj2vmDXpDeatAMRXcNwu2BcxkNgbY54zvnzIqRpXksUZeCUc049M8jxjqo/wDJ2h94mf8AtWvObibV5McsdlAPEkySE/AAAffXTSofZ4Fn2qZCXGizXOPT7ya4H8Wv0cR69VTc9cbmpa1tkiQJGqog6KoAA+Qr1pVsYRj0imeSUu2KUpUiApSlAKUpQClKUApSlAKUpQClKUApSlAKUpQClKUApSlAKUpQClKUApSlAKUpQClKUApSlAKUpQClKU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5060" name="AutoShape 4" descr="data:image/jpeg;base64,/9j/4AAQSkZJRgABAQAAAQABAAD/2wCEAAkGBxQSERQUEhQWFRQVGB4WGBcXGRggHRgYGhcWGBkeHh4YHSkhHx4mHBsYIj0iJSkrLi4uGh8zODMsNygtLisBCgoKDg0OGxAQGzQkICQvLDQsLCwvLCwsLywsLCwsLywsLC80LCwsLCwsLCwsLCwsLCwsLCwsLCwsLCwsLCwsLP/AABEIANEA8QMBIgACEQEDEQH/xAAcAAEAAwEBAQEBAAAAAAAAAAAABQYHBAMCAQj/xABPEAACAQMCAwQGBAcLCgcAAAABAgMABBEFIQYSMQcTQVEUIjJhcYEjUpGhM0JDYnOxshU0NVNUcpKzwdHSFhclVWN0k5TT8CREgsLh4vH/xAAaAQEAAwEBAQAAAAAAAAAAAAAAAgMEBQEG/8QALxEAAgIBBAEBBQcFAAAAAAAAAAECEQMEEiExQRMFMlGx8BQiI0JhcZEzUoHR4f/aAAwDAQACEQMRAD8AtlKUrqHGFKUoBSlUbtA43FsDBbkGc+03hED/AO/3eFRlJRVsnCDm6RbDrFuJDEZoxIOqF15htnpnyrsRgRkHIPiOlfzI7kkkkkk5JPUk9TXvbahLGQY5HTl3HKxGPhg1nWp/Q1PSfBn9K0rB7Hjy+ixicuAc4kCtn4kjmx86nbLtXnH4WGN9+qllwPHz3qa1ESt6Wa6NbpVEs+1O1b8JHLHvjoGGPM4IP3VN2nG1jJnluUGPr8ydfLnAz8qsWSL8lTxTXaLBSviGZX9hlb+aQf1V91MrFKUoBSlKAUpSgFKUoBSlKAUpSgFKUoBSlKAUpSgFKUoBSlZv2icdcnNbWret7Msqn2fNVP1vM+HQb9Izmoq2ThBzdI9uOe0EQloLXDSAEPL4I3kvmw336A+e+MldyxJJJJOST1JPUmvmlYJzcnbOnjxqCpClKVAmKUpQClKmOGeHpb2YRxDAG7ufZRfM+/rgeP2kepNukeNpK2fvDGj3F1KUtsjbLtkqqjw5iPuH/wA1vGjWBghVGkeVh7TyMSSfdnoPcPvO9fGhaNFaQiKEYA3JPV28WY+J/V0qQrdixbF+pzs2be6XQpSlWlApSlAKUpQClKUApSlAKUpQClKUApSlAKUpQClKrfG+nXlxD3Vq6Ire3kkM4+qDjAXz8+nx8k6Vkoq3RT+O+0Bixgs3woyHlXq3gQh8B+cNz4bbnNan7/g29i9q3cjPLlBzZ674TJxt1xUJNAyEhlKkHBBBBBHUHPjXPm5N3I6eOMYqonnSlKgWClKUApSpHS9ODhpJW5IE9t/EnqEQH2nPl0A3OAKA+NK00zEksEjQc0kjeyi/2segUbk1K23Fb28qeiDu4Y+iH8rn2mlx7TH7F2A6ZMdqmqmUCNEWKFTlY1zuenM5O7vjA5vsAyaja9To8avhm/2fGNo8CTNMi8wyUzl1YD1l5R6xx8PfX3Fr8kpxbWN5NtkN3fIhB6YaQjP2VmvY5ra22pwiRVZJj3RLBcozbKwLdMHY79Ceu1f1UBVz1EihaaBkYvNQ/wBVXH9OL++vGTicREi6trq2xgFpIWKb9PWTIrY6/GUHrvXnrzPXpsfwMysNQinXmhkSRfNWBx8cdPnXTUvrnZ7aTsZIlNrP1E1vhGz+cBsw9xG9VS4e4sXWK/ClGPLHdIMI58FkH5Nz9h93jdDOnwzPk0zjzHklKV+1+MwAyTgeZrQZRSoyTiK0U4a6gBHh3qf3122l5HKMxSJIPNGDD7jXm5EnFrwe1KUr0iKUpQClKUApSlAKUpQClKUB+15T2ySDDorjOcMARn516V+igMN1nXLY3EytZQPEJG5THzxOcMQCSCRjGduUb46YrgYafJ0NzAep2jlUfmqMo2PziT06b1G6vGVnlVgQRIwIPgeY1x1zG7Z2IqkTSaEkh+hvLdvELIXiYL+cZUEfN09VXbxxkDNfs/Cd2oDCFpFPstFiQMPAjuycqfPp0qEr1guHQ5RmQ4xlSQcfKvD07tP0rJd5+aKKI8sjEetzfxaqeshwdvDcnABrz1XUjKQFHJEm0cYOyjxJ+s56ljuT5AAD1R7u+eOIGa4dRyonrOQNhsPAdN6ssnZZexWsl1dclvFGvNhzl2JHqgKmcEsQu5BGelAUapDR9EuLpwlvDJKxOPUUkA4J3PQbA9a/ong/sgsIIonuI/SJuVWbnOUDdThRgEb49bOcVodnZxxIEiRY0UABUUAADYAAUBgHDfYXduVe6mS3AIPKh55Nm33GFU4GQQT1r+goI+VVUktgAZPU4GMn3mvSlAKUpQCubUbCO4ieKZA8bjlZW6EH/vrXTSgMhmgubGSS17mW5Ax6K4BPOjHCpI+MKUO2T1GOpqd0zs4EuJNTkNw537lSVgj67BQfW69ST0rQaVJzk1TILHFO0iFh4SsVUKtnbgAYH0Sf2iorVuzewmJeOL0aXqJbc92wOMfi7HzxirfSokzKHWeynW2vGEiyZEFwBjvMDPI46CTHlsf1yVSna3ZrJpVw52eACeNhjKvGwIIz8x8DUPbS8yK31lDfaAa2YJuSpmDU41FpryelKUrQZRSlKAUpSgFKUoBSlKAUpSgMH7RdPMOoTZ6SHvVO3R9z08m5h8qrsEDOwVFLMegUEk/IVu2p8OQX+q2cFwGMZilc8pwTylCAT5dennWqaDw3a2SBLWBIh5gZYn3scsT8TXOyKpNHVxO4Jn836B2RalckFohbp9aY4PUdFGWzg53ABwd61Lh/sOsYgDctJctjcZKJnGDsp5uu/WtTpUCw4dL0iC2Xlt4Y4l8kUL1xnoPcKrXarMRZwqOkl3bo3vXvlbH2qKudeVzbJIvK6qy5BwwBGQcg7+IO9AetKUoBSlKAUpSgFKUoBSlKA5769jhjMkrrGi9WYgAfM1VxxTc3X8H2heM/l7gmOM+1uq452GQPAbGpzUtCiuJopJsuIt1jPsc2QQxXxYeGakwKAoetcLane27Q3F9DGsi4dIYDg+JHM7kkfIVwHgzVIgvd3dtPjbllhKbDyMbdflWmUr1Sa6IyipdoyCfWZbZguoW7WudhKDzwk7fjr7PUdftqZVgQCDkHcEeIrQri3WRSjqGVhgqwBBHvBrL9e0j9yZUaPPoEzBCpOfRpGOFIJ37tjtjwO/x0Y87upGbLplVxO+lftflazCKUpQClKUApSlAK/a8Ly6SKNpJGCog5mJ8AK8dJ4XudRAluZJLW1YZSCP1ZZFOMNI/VMj8QfOq8mRQLcWJz6IrXdWjtLuyujIoMUpjkXmHMYphyscdSFIU9POtkRwQCDkEZB8wazXjHStO0i1R4tPhmklmWJFcA8ztk7u+SBgH3Zr4g46vlVQLS1UAABe+k2GOm0WNvdWDJkTdvg62DTZHGoK6NPpWZ/wCXt/8AyW1/48v/AEq+Ye0W9EmJLCNk8THOM9NsB1Hj54qvfH4lz0uZflZp1KzSLtS9JEaWUUfpDNIkkU8hHdd2AQ30atzKfMeWK5rriPWYoJpZXsQIo2kASOVublUkg5dcdOu/WvJZoRdN8lKhJ9I1SlUXhLj03GjyahNFhoA/eKh2cxqCSuemQehziuYcV6nLFzRW9mvOvMhaeRscwyCQseG+TYPnXs8kYe86Ci30aHSs/wCF+OpTeLYaikSXLrzxSQljHKPXJGG3QgKevXlPuz9pxbfyzXCwWtuYoZWiWSSdhz8hwcBI2I+deSywjHc3weU7ovtKpP7u6n/JrL/mJv8AoV8TcQ6oqki0tHI/FW4kyfhzRAfaar+14P7ke7WXmlZ8/aJLbdx+6FmYFlk7oyJKkiqTkrsvrdB5edX93ABJIAAySegA6k1dGcZK4uyJ9UrPr7tK71uTTYDc4OGmcmOEb4OGIy++fZHh41FtxNq4VQZbDvWziPu5QCAd8N3mTgYPs+NePJFcNkHkiuGzVaVntn2kGKQJqNv6OrMFWeNueHJxgMSAyb53Ix+utBU53HSpJp8okmnyj9pVF4n7SYreV7e3hkuJ09VgByRo2MgM7deq+znY1Vpe0LU3fKraRJj2SJJGB+PMg/78atjinLpCzY6jeI9KW7tZoHGRKjL8CRsfkcGsvtu0bUo3Jlitp4/qx88b9RkjmLDOM7Z+dXzhvja2vYZZELI0AzNE4w8eFzuPEdcEbHFeSxyj2j2yk8I3jS2cLOcuAY2Pm0bGMn58ufnUvUBwKhFjGTtzl5B/NeR2X7iKn63w91HJye+xSlKkQFKUoBSlKAi/RPTNStrU5MUQN1MPA8p5YlPu5sn5CtZrMOEGC65KGODJZryfncsp5sfCtPrn5Xc2dTCqgjLO2/VO4bTi5IhEsjvhc+ssfKh8/wAdtv7qren69bzkLFKGYjm5d848c5FbheWccqlJUV1P4rAEdCOh9xP21kvF3D9tbanD6PCkI9GZiI1ABJlC5OOu1ZssE1Z1dBqJwmsa6bOa7ukiQvIwVB1J8MnH66jf8qbT+UJ9/wDdXlxv+8Z/gP21q08E9mek3en2s7QF3kiUu3ezDMgGJNuYAeuG6beVVY8akrZu1mtngmoxS6Mz7NJQ+sMwxhhKRgYGDnG1atxb+8bv9BJ/VtXPqfB1lpt9ZNax90Ze+Q5kdubEYKgc7Hfr0ro4t/eF3+gk/q2rHq/68f8AHzObidwb/c4Ox+1WXh64jkGUdpgwyRkd2viN6keFTmxtT/sI/wCrWorsnvRBw3dSkFghnYgdTiNamOG4SlnbIwIZYY1IPUEIoIq32h7sSvT9sqnHd0kOp6TK/spKzHAJJw0RAAAJJz+uvfgrjSxhgMUrm3lEkjyJIrDDtK5x06gYGNqi+1WJnu9MVAWYyNhQMk+vD4CtT7QdGtTZ3Ny9rBJLDDI6mSMH1gpO/QncDxr3Hgjm08Yy+uyOR1Nn7a3CyIsiHmR1DKw6FSMg/ZUPfcY2MMjRy3KJIhwynmyD9levBv8AB9n/ALvF/VrVCs+FYbviW5hu07yN4jMAGYeEYXJUg567VzNNpo5csoN9f7EpUrPntN4ltbqK1S3nWVxcoxC52XDDO48yKtXG2rPqNy9jC5SzgwLp1DAyyZP0IbpygYJx51LydkulRguluQyDmU97NsV3HV/MVWuD48WcTk5eYd+7YA5nlPOxwNvHHwArr7Fp8W2Jkz5GlZK28CxqqIoVVGFUdABUXqP79tP5s37CVMVD6j+/bT+bN+ylZ49/z8jDHv8An5End2ySoySKGRhhlPQivLsr1qSC7m0udy6ove2pbciLxQkeA2xnyPhgDqqm6teC317TZMHLYjbl2Lc7NGufMAsD8BV2mk1Ki7TyqVHObppbm9kcAFrqUbDbCERjr7lHzzUfxBrItVVuXnLHGM42A3OcH3V66FcPLCJZAA8rPKQAQMvI77Z8N689c0YXPIGYqFJOw3OQPOvooqXpLb3Rp8nXp94s0ayJ7LDx6jwI+2q9xQXFzAsXNzTKYWEezSK7KpT35zjfxxVjjRIYwBhURfE9APMmuLs+gbUtbidRmC2+lPMPBehx5l8EfAeVV6mVY6fZ7Hsuuma3DzLblXtpVAUQTLyNgDAC52bYeBNTNXLXdAt7yPu7mJZF8CRup8Cp6g/Cs8vLWXTZkhndpbaVuWCdvaVvCKU+JPg3j0qrHnviRly6euYkjSlK0mMUpSgFKUoCJ1pZI3hvIAWltmLFBnMkTbSpt1OACPeK0zRNXiu4UmgYMjjI8wfEEeBHkapVVq6tpo7xRpTsl5L68kYx3JTxkmU7A5GARuTWXPj/ADG3TZfyM2msi4yZ21qXJJRLWMAZ2Uu7HYe/lP2VaRqesQoO8sre5bpzQzlM7dSsi7Z9xrPbzXWl1K7a6RLaVUhjMZlVt1EjZzsDs46Viye6zr6GvXjf1weHGMJeynAxsnNv5KQx+4GtK7Hf4Fs/5rf1slZbxJrVv6PPH3yF2iYBQwOSVIHStG7Db3vNHhGMd0zx9euG5s+72vuqGG6L/abi8iafg9+1ZAkNtdFVItblHdiSCsbhonIwD4shI8l91fLqGBB3BGPiDVx1KxSeKSGQZSRSjD3EYNZNBfNpZFpqHOsallt7psFJIlwUDFfZcLtgjw61m1uGU6nHwZcE0uGcOm8MXkdq2nc8IsnnMjuGfvXi2PdkYAGSq5II2z87uBXENatv5RD/AMRP76pnFvaZBCrR2h72boHHsL78/jH4bZrFL1tQ0mi5bMaORJDfcT2yxYK2zDLAEgCLMj5Iz+MeTOwyRWwdpEyppN8WYKDbyLkkD1mUqo38SxAA8SRVO7D+CXtYmvLlWFxOMKr+0sZIOTncMx3IPgB41Y+16IPpM6MeVWaFSx/FBuIQTv5A5+VdmEVCKj8DFJ27Pa2GEUDYco/UKpmjSqvFbBmALWnKuSBzHCHA8zgE49xqxS8QWkSZa6gCqACe8Q+Q6A5qi2t9bz8UWMttKJQyNzlTkBlimAA2+qBXF9nRks1teGWT6NzuE5kZfMEfaMVj/CMhFuIH2ktmNu4wRgxnlU4O+68p+dbJWecdcL3Cz+naeodyAtxbbKJgCcOp/jBnGT1AHlg9jNj3xpGXLDfHg4b28SJC8jBV6Z8ydgABuSfIb1E2WlGWZLu4UrKgIijB2jjOQObHtOcknfAyB4ZrntOJLOd0MjCOaMkd3NlWjfA5tm2yNxzdeo8TUs+tWwBJuIcAZP0idB86w1KPFcmKnHijvrNdavBca1FyestkplJUZ3gVpyGPQDmULnwzXTxT2hqAYrH6SRhjvADhT+aMescePQbdasfAvAMljpl9c3K4uJ7WQKmDzRoY2OD+cxxkeGMedadPiae5mjBiae5lZ0L97Q/o1/UK6TcqJBGfaK8w94Bwfs2+2o/Q7yP0eIF1BCBSCwBBAwQQffUHrM8j38Xo+JGROYKCOgDs46/VBrvSyKEE/wBi6uSV4s0h7iMd2x5kyeTwb/7eVbL2RQ2K2C+g56/Tc+BL3o6iQDoR4DpjpWTNrtuFDGVRkcwGd8fAePur54M4xW31aE2zFo7tkhuFI2JLckbDOMEc3X4+dZ9TGL+8nySif0lUVxToqXtrLbv+Op5T4q43VgfAg4OalaVjJGScLX7TWyNJ+FUmKT9JGxRj88Z+dS1QnDv4fUvL06XH2Jn76m66ON3FM5WVVNoUpSplYpSlAcuq3628Mkz+zGpY+/HQD3k4Hzqw9nGgmC37+YZurr6WVvqg+wgz0VVwMVTeI4O/ksrXbE90nOD0McYMrD58orXwKx6iVyo6GljUd3xP2qLxV2VWN/c+ky96jnHOI2UCTH1sqTnAxkEbVeqVnNJQP8zmk/ydv+NL/iq36FosFnCsNtGI418Bnc4AJJO5JwN6kKjuIrwQ2k8pbkCRO3N9UhTg7e+gIK67SNPRCwlaTBxyxxSkk5wcerjY58fCoTVe0fS7mMxXEE8sZIPK9sxGR0PxqK4ViZbK3DHmbuwxPmW9b+2pTNZHqadUZHqXfRT5eGuHbn11kurXBIKcsm/Q5w8b7fAirjwNpGg98VsRFLOnrfSc7OuPVJAlHv3x0yKVmvaxctBNaSwkxyDvMOux/Jg7+OxI+ZqWPPulVE8efdKqNmbtCtTJIkSXE/dNyM8ELOnNgEgMuxIr0ttUsdZt5rfdhjEsMgKSJv6pKncHIBBHurg0Cxigtoo4Md2qDlIx62RktkbEk758c1Uu1CYWYg1CFu7uo5AgI6yxnPNG3gRjfcGsuH2hvy7NvD6NbhSslh2Q6PaxFrksVByZZpuQAHAAynKuM+7xrn0mPhuxn54ZIjKmGDB5ZeTG+Qy8wHvIPuNe3FB9O1K2jljzBBai5KkgqZZmKoCpG+FV8Hz8vGQlsY2V05FAdSjYGMqwwRkb1fn1axS21ZOGFyVlr1DiKCG09LLc8GFIaMcxYOwVeUDrkkbVEf5fQ/ya9/5Z6yPhi8X0RNLlLSPFqYwAQMRqGZiAPWC8ysSfzutajXmp1TxNJK7GPFu7IriLVtIvGjW/tZYzK3drNNC0eGO4HeDBHTz+7NR/EnZLpNqj3cpuUgi5WaNHDAjIGPWUvvnfDeO2Kje16AmxWQEfQzJJg+PtJj7WB+VXHtGvHl0iLGFNy9urDGRh2VmG+au0+b1IbmeTx1PaiF4Y1LRrE89rZXIY7h2gkZgCB0ZySB8Ksn+cq1/ibv8A5d6pxIA8gPuFcsupwqCzSxgDqedf7689Z/A6r9mY13L5EvBw9omty3DRpJHc5+kALRuDt64jbKnfqcHfr1qx8O9mFjZXfpUCuGC8qozcyqTsWHMObmI8z41nvZPElxr9zOjgrHDlcbhuYRod/dvW71enaOPOKjJpeCh6t2W6QzSTzQhMksxErog8zgMFUVY9K4YsoAO4toFGQwKovUYwQfkKk7y0SVGjlRXRhhlYAgg+YNVVuHprEmTTmLRZJezkYlCMb90xP0Zzvj2fhXpEuFRvEesJZ2stxIcLGpPxP4oHvJwK4bfjG1NqbmSQQquVdJfVeNx1RlO/MPd16jaqRqF/JqkySOrRWcLc0MTDDTOPZlceCjwU/E1KMXJ0iM5qCtnlwnZPFar3v4WQtNJ7nkYuR8sgfKpev2vyujFUqOVKW52KUpXpEUpSgIq8H+ktKY9BO4+ZhbH6q1qse4xhb0cSxjMltIlyo8+7OWH9HmrV9LvknhjmjIKSKHUjyIz4VhzqpnR0zuB1UpSqTQK5tRsUnieKVeaORSjL5qRg9K6aUBhfHnZlBpllLd291dq8WMDmUj12CAeqFIGWG+TsDsatKeFTnatGG05lYAq01uCD0INzCCPsqErHqvBk1PaM64K0C51W7vY/T54BA5IwzsCGdxjHOMAYq76f2NstzDNPfvcrE4bu5YywYZ9ZfWkOAfhXj2QKBq2rADAynT4vWqar+Al/Rt+ya1RSpM0xSpMw3SdI1NWeTTJEismd+6gnk5+UBmQ/iHA5gWAB8s53zA6nw3dtqVjHqs5lW4k5B3bc2ACgICkKqgkrnA8zua1TgO3Eem2ajODCj7+bjnPyyxqv8dfwton6c/twVycGoctVtpeea58lzj90nbqdDq91HHt3NtbxEYwAczOAPMcrrUjUSlt/pfU5c9Wgjxj6tujZz/6vurqvb8RyQofyzmMHyYIzjqfHlI+JFQ1fOZ19cGrDxBFXi4aK64boK3dmHn5h070/RkHP5uTgdNvndKV4JdqZWiB9dVVyNujFgP2T9oqic5Tq/CJpKJWu1KBn0yflGcFWPuVXBJ+ymtym40zQmkOWLhiRgbpbyEfsiu7jz+Dbr9Ef7KqMGqtLa6CvsoFuFK5yC0Q7sN08i23vrpaJ/hS+vBW1+PD918ybuouZHXpzKV+0EVn50SDTwrXtul1CzhS6SyxyLkZ2APKQMMd9znqKumvamLaBpivMFwMZx1IHXHvqld9ea1ywQQp6rhmw6g75APrnOAM5IBq/Du8dG/2k8NVL3vB/QXBPCdjZoJrKIp3yBuZixYowVgPWOw6HFWiufTrURQxxKSRGioCepCqFGcfCuitJwxSlKAzPtO4XijddUjiV5ISGnUjPPHgKXGduZBuPhXrDKHVWU5VgGBHiCMg/ZWiTxB1ZWGVYFSPMEYNZDwqpiWe1bJNpO8IztlM88e3lhsfACtGnlToy6qFx3E5SlK2GAUpSgFKUoARXPwbqw06X0OdsWsrE20jdI2O5hY+A6lc+G1dFeV3apKhSRQyNsQfH/vzqvJj3ouxZXjf6GlA0rKNPur+wHLbOt1bjpDOcOg8kk8RjYBvtqXXtO5R9Np16j+IRFkHyZTvWKUJR7R0I5Iy6ZoFfEsqqMsQo6ZJwNzgdffVA0/tCuLyWWKy09y0YGWuHEYQsCV51wTvjoM1MWfDEs0izajMJmRuaOBAVhjO+DjrIwB6tt5CoEyL7YIDJBZKuM+nRHf8ANWVj9wNcdWLtC4dnvbeNLWVYZopVlVnGRsroR0ONnPgenzrOW7LNYZstqSDJ35XlGPPChQPltVGbE5vgoy4nN8H32YTSR8Q30R2WWIyEbb8rR8hB+Dmth1X8BL+jb9k1ROBezWSwvWu5b03LNEYiGjIO5Qg8xkbpy4xir9fxlopFHVkYD4lSBV0VSSLoqkkUbg3+D7P/AHeL+rWqzx1/C2ifpz+3BXlbSa7b26W8empmFFiWTvFYEIAucc4zkD76+dI4R1m8v7S6vxFFHbyCQJlfVAZOYAJk5blzuT8ulcrTaPJDP6kuuS1yVUT+mSO95qUjLgG65Fx4iKNI89evqiqh2q6i1vcadIGIVJGcjcj1TFvjxIBb7TU/xB2V3xnkex1Bo4pXaQpI8gKs2M7rnmyc7kA9OvWoW47F9RuHj9KvkkRTuS0rMqkjm5Qy4zgfcK1fZX63qN8f8ol6v3Npf0OQCOh3FZ9wjrRm1q/TBIK8oJx6ogYJjA6glic5/XUxfdjFzLs2rSsgOVV42bA6D8sBnG2cCvlewaMQYW8kFzzZMvJ6vLvleQPnfbfm6iq8eh2qSb7JSz21wT2vx5tbgEZHcvsRt7DVnXDcIa00knqiXjD3Hv4l/UxqSi7Ge8mltxqpMkYUuhhbZXB5T+G3Bwam7nsZaO0ijtL10njd3LsMK5lWFWHqHKj6JT+N4/K7Bpnii1d2erOvUjNro53QEYIBHkRmo+50G2kJLwRkt1PKM9MdRvX7/mj1b/WCf05v8NP80erf6wT+nN/hqSwyXk6EvaWKXcL/AILb2EarLPp8iyuXEE7Qxk9RGEQgZ8cZPXwrSKpnZZwdJpdrJFNIsjySmUlAcDKqoGW3Ps56DrVzrQcYUpSgFZMhP7rar5c8P29z/wDlavI4UEk4AGST4AdayHhmUzG6uzn/AMVcO6Z692mI06bdFPTwxV2BffRRqH+GybpSlbjmilKUApSlAKUpQClKUBx8PXPo+tLzHEd7ByDy76FuYfMoTWo1lOvac00Q7tuSaNhLC/1ZF3Gfcd1PuJq78HcSLewc2OSaP1J4j1jkHUY8j1B6EVhzQqV/E6WnnuhXwJ+lKVSXilKUApSsl7Sdbmu5e4sSWSzYSzkFgJXUhhApGzHGSfLYeNepWeNpdmtUqO4e1iO8toriI5SRQ3vB8QfeDtUjXh6KUpQFU4rtngni1CIE90DHcqD7VuTktjxZG9b4c1WeCZXVXQhlYZBHQg9CKi+LddSytJJ3GeUYRPF3OyqB4kms34Yv73TI1LA3MDevLAo9eBmPM3dfWUZxy+7brXqi30RckuzYKVE8P8R216nPbSq/mvRlO2QyncHcdalq8JClKUApXy7gAkkADck9AKo+u8fgs0GnAXE4yGk/Iw+9mHtH80b0Ss8bS5Y7S9ZYqLC3bE9yPXYH8DBnDucbgkeqPeaj7S2WJEjQYRFCqPIAYFcmkaX3PO7uZZ5TzTTN7Tt/Yo6BRsBUhW7Dj2Lns52fLvdLoUpSrigUpSgFKUoBSlKAUpSgFR17YSCQXFrJ3NyoxzYyki/VkX8Ye/qPuqRpUZRUlTJRk4u0e+mdpKIRHqUTWkmcd5u0D+REg2HwbGKulhqUM6hoZUkBAYFGB2PQ7GqHIgYEMAQeoIyD8jUJLwhZk5WERt5xM8f9WQKzS078M2R1S/MjYc1A63xlZWgzPcRg+CqeZm3A2Vck7ms5HB9t4mY+4zzf4q7tN0G2t94YI0P1gvrf0jk/fXi08vJ69VHwj11TiW71AFIFeytWGGlfaeQHqEX8mPzjv5V62FkkEaxxLyqvQe/xJJ3JJ3yete9K0QxqHRlyZZT7I6yu5dNleWBGltZW5p4F9pG8ZIh4k+K+PUVoWg8Q216nPbSrIPEA+sp22ZeoO461TqiNQ4at5n7wqY5f42Jij/MpjPQdc9KqyYLdxLsWppVI1yofiHia2sk5riVVJ2VBu7k9Aqjck1nH7iTeOpagR5d8P8NeumcO28Dc6JzSHrJIS7/0mJI+WKrWnl5LXqoJcH1LLNfzpc3SGKOIk29uT7Oeksn+0x0H4ufOpSvylaoQUVSMWTI5u2RWo8PQyv3g5opvCaFij/Mj2vmDXpDeatAMRXcNwu2BcxkNgbY54zvnzIqRpXksUZeCUc049M8jxjqo/wDJ2h94mf8AtWvObibV5McsdlAPEkySE/AAAffXTSofZ4Fn2qZCXGizXOPT7ya4H8Wv0cR69VTc9cbmpa1tkiQJGqog6KoAA+Qr1pVsYRj0imeSUu2KUpUiApSlAKUpQClKUApSlAKUpQClKUApSlAKUpQClKUApSlAKUpQClKUApSlAKUpQClKUApSlAKUpQClKU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5062" name="AutoShape 6" descr="data:image/jpeg;base64,/9j/4AAQSkZJRgABAQAAAQABAAD/2wCEAAkGBxQSERQUEhQWFRQVGB4WGBcXGRggHRgYGhcWGBkeHh4YHSkhHx4mHBsYIj0iJSkrLi4uGh8zODMsNygtLisBCgoKDg0OGxAQGzQkICQvLDQsLCwvLCwsLywsLCwsLywsLC80LCwsLCwsLCwsLCwsLCwsLCwsLCwsLCwsLCwsLP/AABEIANEA8QMBIgACEQEDEQH/xAAcAAEAAwEBAQEBAAAAAAAAAAAABQYHBAMCAQj/xABPEAACAQMCAwQGBAcLCgcAAAABAgMABBEFIQYSMQcTQVEUIjJhcYEjUpGhM0JDYnOxshU0NVNUcpKzwdHSFhclVWN0k5TT8CREgsLh4vH/xAAaAQEAAwEBAQAAAAAAAAAAAAAAAgMEBQEG/8QALxEAAgIBBAEBBQcFAAAAAAAAAAECEQMEEiExQRMFMlGx8BQiI0JhcZEzUoHR4f/aAAwDAQACEQMRAD8AtlKUrqHGFKUoBSlUbtA43FsDBbkGc+03hED/AO/3eFRlJRVsnCDm6RbDrFuJDEZoxIOqF15htnpnyrsRgRkHIPiOlfzI7kkkkkk5JPUk9TXvbahLGQY5HTl3HKxGPhg1nWp/Q1PSfBn9K0rB7Hjy+ixicuAc4kCtn4kjmx86nbLtXnH4WGN9+qllwPHz3qa1ESt6Wa6NbpVEs+1O1b8JHLHvjoGGPM4IP3VN2nG1jJnluUGPr8ydfLnAz8qsWSL8lTxTXaLBSviGZX9hlb+aQf1V91MrFKUoBSlKAUpSgFKUoBSlKAUpSgFKUoBSlKAUpSgFKUoBSlZv2icdcnNbWret7Msqn2fNVP1vM+HQb9Izmoq2ThBzdI9uOe0EQloLXDSAEPL4I3kvmw336A+e+MldyxJJJJOST1JPUmvmlYJzcnbOnjxqCpClKVAmKUpQClKmOGeHpb2YRxDAG7ufZRfM+/rgeP2kepNukeNpK2fvDGj3F1KUtsjbLtkqqjw5iPuH/wA1vGjWBghVGkeVh7TyMSSfdnoPcPvO9fGhaNFaQiKEYA3JPV28WY+J/V0qQrdixbF+pzs2be6XQpSlWlApSlAKUpQClKUApSlAKUpQClKUApSlAKUpQClKrfG+nXlxD3Vq6Ire3kkM4+qDjAXz8+nx8k6Vkoq3RT+O+0Bixgs3woyHlXq3gQh8B+cNz4bbnNan7/g29i9q3cjPLlBzZ674TJxt1xUJNAyEhlKkHBBBBBHUHPjXPm5N3I6eOMYqonnSlKgWClKUApSpHS9ODhpJW5IE9t/EnqEQH2nPl0A3OAKA+NK00zEksEjQc0kjeyi/2segUbk1K23Fb28qeiDu4Y+iH8rn2mlx7TH7F2A6ZMdqmqmUCNEWKFTlY1zuenM5O7vjA5vsAyaja9To8avhm/2fGNo8CTNMi8wyUzl1YD1l5R6xx8PfX3Fr8kpxbWN5NtkN3fIhB6YaQjP2VmvY5ra22pwiRVZJj3RLBcozbKwLdMHY79Ceu1f1UBVz1EihaaBkYvNQ/wBVXH9OL++vGTicREi6trq2xgFpIWKb9PWTIrY6/GUHrvXnrzPXpsfwMysNQinXmhkSRfNWBx8cdPnXTUvrnZ7aTsZIlNrP1E1vhGz+cBsw9xG9VS4e4sXWK/ClGPLHdIMI58FkH5Nz9h93jdDOnwzPk0zjzHklKV+1+MwAyTgeZrQZRSoyTiK0U4a6gBHh3qf3122l5HKMxSJIPNGDD7jXm5EnFrwe1KUr0iKUpQClKUApSlAKUpQClKUB+15T2ySDDorjOcMARn516V+igMN1nXLY3EytZQPEJG5THzxOcMQCSCRjGduUb46YrgYafJ0NzAep2jlUfmqMo2PziT06b1G6vGVnlVgQRIwIPgeY1x1zG7Z2IqkTSaEkh+hvLdvELIXiYL+cZUEfN09VXbxxkDNfs/Cd2oDCFpFPstFiQMPAjuycqfPp0qEr1guHQ5RmQ4xlSQcfKvD07tP0rJd5+aKKI8sjEetzfxaqeshwdvDcnABrz1XUjKQFHJEm0cYOyjxJ+s56ljuT5AAD1R7u+eOIGa4dRyonrOQNhsPAdN6ssnZZexWsl1dclvFGvNhzl2JHqgKmcEsQu5BGelAUapDR9EuLpwlvDJKxOPUUkA4J3PQbA9a/ong/sgsIIonuI/SJuVWbnOUDdThRgEb49bOcVodnZxxIEiRY0UABUUAADYAAUBgHDfYXduVe6mS3AIPKh55Nm33GFU4GQQT1r+goI+VVUktgAZPU4GMn3mvSlAKUpQCubUbCO4ieKZA8bjlZW6EH/vrXTSgMhmgubGSS17mW5Ax6K4BPOjHCpI+MKUO2T1GOpqd0zs4EuJNTkNw537lSVgj67BQfW69ST0rQaVJzk1TILHFO0iFh4SsVUKtnbgAYH0Sf2iorVuzewmJeOL0aXqJbc92wOMfi7HzxirfSokzKHWeynW2vGEiyZEFwBjvMDPI46CTHlsf1yVSna3ZrJpVw52eACeNhjKvGwIIz8x8DUPbS8yK31lDfaAa2YJuSpmDU41FpryelKUrQZRSlKAUpSgFKUoBSlKAUpSgMH7RdPMOoTZ6SHvVO3R9z08m5h8qrsEDOwVFLMegUEk/IVu2p8OQX+q2cFwGMZilc8pwTylCAT5dennWqaDw3a2SBLWBIh5gZYn3scsT8TXOyKpNHVxO4Jn836B2RalckFohbp9aY4PUdFGWzg53ABwd61Lh/sOsYgDctJctjcZKJnGDsp5uu/WtTpUCw4dL0iC2Xlt4Y4l8kUL1xnoPcKrXarMRZwqOkl3bo3vXvlbH2qKudeVzbJIvK6qy5BwwBGQcg7+IO9AetKUoBSlKAUpSgFKUoBSlKA5769jhjMkrrGi9WYgAfM1VxxTc3X8H2heM/l7gmOM+1uq452GQPAbGpzUtCiuJopJsuIt1jPsc2QQxXxYeGakwKAoetcLane27Q3F9DGsi4dIYDg+JHM7kkfIVwHgzVIgvd3dtPjbllhKbDyMbdflWmUr1Sa6IyipdoyCfWZbZguoW7WudhKDzwk7fjr7PUdftqZVgQCDkHcEeIrQri3WRSjqGVhgqwBBHvBrL9e0j9yZUaPPoEzBCpOfRpGOFIJ37tjtjwO/x0Y87upGbLplVxO+lftflazCKUpQClKUApSlAK/a8Ly6SKNpJGCog5mJ8AK8dJ4XudRAluZJLW1YZSCP1ZZFOMNI/VMj8QfOq8mRQLcWJz6IrXdWjtLuyujIoMUpjkXmHMYphyscdSFIU9POtkRwQCDkEZB8wazXjHStO0i1R4tPhmklmWJFcA8ztk7u+SBgH3Zr4g46vlVQLS1UAABe+k2GOm0WNvdWDJkTdvg62DTZHGoK6NPpWZ/wCXt/8AyW1/48v/AEq+Ye0W9EmJLCNk8THOM9NsB1Hj54qvfH4lz0uZflZp1KzSLtS9JEaWUUfpDNIkkU8hHdd2AQ30atzKfMeWK5rriPWYoJpZXsQIo2kASOVublUkg5dcdOu/WvJZoRdN8lKhJ9I1SlUXhLj03GjyahNFhoA/eKh2cxqCSuemQehziuYcV6nLFzRW9mvOvMhaeRscwyCQseG+TYPnXs8kYe86Ci30aHSs/wCF+OpTeLYaikSXLrzxSQljHKPXJGG3QgKevXlPuz9pxbfyzXCwWtuYoZWiWSSdhz8hwcBI2I+deSywjHc3weU7ovtKpP7u6n/JrL/mJv8AoV8TcQ6oqki0tHI/FW4kyfhzRAfaar+14P7ke7WXmlZ8/aJLbdx+6FmYFlk7oyJKkiqTkrsvrdB5edX93ABJIAAySegA6k1dGcZK4uyJ9UrPr7tK71uTTYDc4OGmcmOEb4OGIy++fZHh41FtxNq4VQZbDvWziPu5QCAd8N3mTgYPs+NePJFcNkHkiuGzVaVntn2kGKQJqNv6OrMFWeNueHJxgMSAyb53Ix+utBU53HSpJp8okmnyj9pVF4n7SYreV7e3hkuJ09VgByRo2MgM7deq+znY1Vpe0LU3fKraRJj2SJJGB+PMg/78atjinLpCzY6jeI9KW7tZoHGRKjL8CRsfkcGsvtu0bUo3Jlitp4/qx88b9RkjmLDOM7Z+dXzhvja2vYZZELI0AzNE4w8eFzuPEdcEbHFeSxyj2j2yk8I3jS2cLOcuAY2Pm0bGMn58ufnUvUBwKhFjGTtzl5B/NeR2X7iKn63w91HJye+xSlKkQFKUoBSlKAi/RPTNStrU5MUQN1MPA8p5YlPu5sn5CtZrMOEGC65KGODJZryfncsp5sfCtPrn5Xc2dTCqgjLO2/VO4bTi5IhEsjvhc+ssfKh8/wAdtv7qren69bzkLFKGYjm5d848c5FbheWccqlJUV1P4rAEdCOh9xP21kvF3D9tbanD6PCkI9GZiI1ABJlC5OOu1ZssE1Z1dBqJwmsa6bOa7ukiQvIwVB1J8MnH66jf8qbT+UJ9/wDdXlxv+8Z/gP21q08E9mek3en2s7QF3kiUu3ezDMgGJNuYAeuG6beVVY8akrZu1mtngmoxS6Mz7NJQ+sMwxhhKRgYGDnG1atxb+8bv9BJ/VtXPqfB1lpt9ZNax90Ze+Q5kdubEYKgc7Hfr0ro4t/eF3+gk/q2rHq/68f8AHzObidwb/c4Ox+1WXh64jkGUdpgwyRkd2viN6keFTmxtT/sI/wCrWorsnvRBw3dSkFghnYgdTiNamOG4SlnbIwIZYY1IPUEIoIq32h7sSvT9sqnHd0kOp6TK/spKzHAJJw0RAAAJJz+uvfgrjSxhgMUrm3lEkjyJIrDDtK5x06gYGNqi+1WJnu9MVAWYyNhQMk+vD4CtT7QdGtTZ3Ny9rBJLDDI6mSMH1gpO/QncDxr3Hgjm08Yy+uyOR1Nn7a3CyIsiHmR1DKw6FSMg/ZUPfcY2MMjRy3KJIhwynmyD9levBv8AB9n/ALvF/VrVCs+FYbviW5hu07yN4jMAGYeEYXJUg567VzNNpo5csoN9f7EpUrPntN4ltbqK1S3nWVxcoxC52XDDO48yKtXG2rPqNy9jC5SzgwLp1DAyyZP0IbpygYJx51LydkulRguluQyDmU97NsV3HV/MVWuD48WcTk5eYd+7YA5nlPOxwNvHHwArr7Fp8W2Jkz5GlZK28CxqqIoVVGFUdABUXqP79tP5s37CVMVD6j+/bT+bN+ylZ49/z8jDHv8An5End2ySoySKGRhhlPQivLsr1qSC7m0udy6ove2pbciLxQkeA2xnyPhgDqqm6teC317TZMHLYjbl2Lc7NGufMAsD8BV2mk1Ki7TyqVHObppbm9kcAFrqUbDbCERjr7lHzzUfxBrItVVuXnLHGM42A3OcH3V66FcPLCJZAA8rPKQAQMvI77Z8N689c0YXPIGYqFJOw3OQPOvooqXpLb3Rp8nXp94s0ayJ7LDx6jwI+2q9xQXFzAsXNzTKYWEezSK7KpT35zjfxxVjjRIYwBhURfE9APMmuLs+gbUtbidRmC2+lPMPBehx5l8EfAeVV6mVY6fZ7Hsuuma3DzLblXtpVAUQTLyNgDAC52bYeBNTNXLXdAt7yPu7mJZF8CRup8Cp6g/Cs8vLWXTZkhndpbaVuWCdvaVvCKU+JPg3j0qrHnviRly6euYkjSlK0mMUpSgFKUoCJ1pZI3hvIAWltmLFBnMkTbSpt1OACPeK0zRNXiu4UmgYMjjI8wfEEeBHkapVVq6tpo7xRpTsl5L68kYx3JTxkmU7A5GARuTWXPj/ADG3TZfyM2msi4yZ21qXJJRLWMAZ2Uu7HYe/lP2VaRqesQoO8sre5bpzQzlM7dSsi7Z9xrPbzXWl1K7a6RLaVUhjMZlVt1EjZzsDs46Viye6zr6GvXjf1weHGMJeynAxsnNv5KQx+4GtK7Hf4Fs/5rf1slZbxJrVv6PPH3yF2iYBQwOSVIHStG7Db3vNHhGMd0zx9euG5s+72vuqGG6L/abi8iafg9+1ZAkNtdFVItblHdiSCsbhonIwD4shI8l91fLqGBB3BGPiDVx1KxSeKSGQZSRSjD3EYNZNBfNpZFpqHOsallt7psFJIlwUDFfZcLtgjw61m1uGU6nHwZcE0uGcOm8MXkdq2nc8IsnnMjuGfvXi2PdkYAGSq5II2z87uBXENatv5RD/AMRP76pnFvaZBCrR2h72boHHsL78/jH4bZrFL1tQ0mi5bMaORJDfcT2yxYK2zDLAEgCLMj5Iz+MeTOwyRWwdpEyppN8WYKDbyLkkD1mUqo38SxAA8SRVO7D+CXtYmvLlWFxOMKr+0sZIOTncMx3IPgB41Y+16IPpM6MeVWaFSx/FBuIQTv5A5+VdmEVCKj8DFJ27Pa2GEUDYco/UKpmjSqvFbBmALWnKuSBzHCHA8zgE49xqxS8QWkSZa6gCqACe8Q+Q6A5qi2t9bz8UWMttKJQyNzlTkBlimAA2+qBXF9nRks1teGWT6NzuE5kZfMEfaMVj/CMhFuIH2ktmNu4wRgxnlU4O+68p+dbJWecdcL3Cz+naeodyAtxbbKJgCcOp/jBnGT1AHlg9jNj3xpGXLDfHg4b28SJC8jBV6Z8ydgABuSfIb1E2WlGWZLu4UrKgIijB2jjOQObHtOcknfAyB4ZrntOJLOd0MjCOaMkd3NlWjfA5tm2yNxzdeo8TUs+tWwBJuIcAZP0idB86w1KPFcmKnHijvrNdavBca1FyestkplJUZ3gVpyGPQDmULnwzXTxT2hqAYrH6SRhjvADhT+aMescePQbdasfAvAMljpl9c3K4uJ7WQKmDzRoY2OD+cxxkeGMedadPiae5mjBiae5lZ0L97Q/o1/UK6TcqJBGfaK8w94Bwfs2+2o/Q7yP0eIF1BCBSCwBBAwQQffUHrM8j38Xo+JGROYKCOgDs46/VBrvSyKEE/wBi6uSV4s0h7iMd2x5kyeTwb/7eVbL2RQ2K2C+g56/Tc+BL3o6iQDoR4DpjpWTNrtuFDGVRkcwGd8fAePur54M4xW31aE2zFo7tkhuFI2JLckbDOMEc3X4+dZ9TGL+8nySif0lUVxToqXtrLbv+Op5T4q43VgfAg4OalaVjJGScLX7TWyNJ+FUmKT9JGxRj88Z+dS1QnDv4fUvL06XH2Jn76m66ON3FM5WVVNoUpSplYpSlAcuq3628Mkz+zGpY+/HQD3k4Hzqw9nGgmC37+YZurr6WVvqg+wgz0VVwMVTeI4O/ksrXbE90nOD0McYMrD58orXwKx6iVyo6GljUd3xP2qLxV2VWN/c+ky96jnHOI2UCTH1sqTnAxkEbVeqVnNJQP8zmk/ydv+NL/iq36FosFnCsNtGI418Bnc4AJJO5JwN6kKjuIrwQ2k8pbkCRO3N9UhTg7e+gIK67SNPRCwlaTBxyxxSkk5wcerjY58fCoTVe0fS7mMxXEE8sZIPK9sxGR0PxqK4ViZbK3DHmbuwxPmW9b+2pTNZHqadUZHqXfRT5eGuHbn11kurXBIKcsm/Q5w8b7fAirjwNpGg98VsRFLOnrfSc7OuPVJAlHv3x0yKVmvaxctBNaSwkxyDvMOux/Jg7+OxI+ZqWPPulVE8efdKqNmbtCtTJIkSXE/dNyM8ELOnNgEgMuxIr0ttUsdZt5rfdhjEsMgKSJv6pKncHIBBHurg0Cxigtoo4Md2qDlIx62RktkbEk758c1Uu1CYWYg1CFu7uo5AgI6yxnPNG3gRjfcGsuH2hvy7NvD6NbhSslh2Q6PaxFrksVByZZpuQAHAAynKuM+7xrn0mPhuxn54ZIjKmGDB5ZeTG+Qy8wHvIPuNe3FB9O1K2jljzBBai5KkgqZZmKoCpG+FV8Hz8vGQlsY2V05FAdSjYGMqwwRkb1fn1axS21ZOGFyVlr1DiKCG09LLc8GFIaMcxYOwVeUDrkkbVEf5fQ/ya9/5Z6yPhi8X0RNLlLSPFqYwAQMRqGZiAPWC8ysSfzutajXmp1TxNJK7GPFu7IriLVtIvGjW/tZYzK3drNNC0eGO4HeDBHTz+7NR/EnZLpNqj3cpuUgi5WaNHDAjIGPWUvvnfDeO2Kje16AmxWQEfQzJJg+PtJj7WB+VXHtGvHl0iLGFNy9urDGRh2VmG+au0+b1IbmeTx1PaiF4Y1LRrE89rZXIY7h2gkZgCB0ZySB8Ksn+cq1/ibv8A5d6pxIA8gPuFcsupwqCzSxgDqedf7689Z/A6r9mY13L5EvBw9omty3DRpJHc5+kALRuDt64jbKnfqcHfr1qx8O9mFjZXfpUCuGC8qozcyqTsWHMObmI8z41nvZPElxr9zOjgrHDlcbhuYRod/dvW71enaOPOKjJpeCh6t2W6QzSTzQhMksxErog8zgMFUVY9K4YsoAO4toFGQwKovUYwQfkKk7y0SVGjlRXRhhlYAgg+YNVVuHprEmTTmLRZJezkYlCMb90xP0Zzvj2fhXpEuFRvEesJZ2stxIcLGpPxP4oHvJwK4bfjG1NqbmSQQquVdJfVeNx1RlO/MPd16jaqRqF/JqkySOrRWcLc0MTDDTOPZlceCjwU/E1KMXJ0iM5qCtnlwnZPFar3v4WQtNJ7nkYuR8sgfKpev2vyujFUqOVKW52KUpXpEUpSgIq8H+ktKY9BO4+ZhbH6q1qse4xhb0cSxjMltIlyo8+7OWH9HmrV9LvknhjmjIKSKHUjyIz4VhzqpnR0zuB1UpSqTQK5tRsUnieKVeaORSjL5qRg9K6aUBhfHnZlBpllLd291dq8WMDmUj12CAeqFIGWG+TsDsatKeFTnatGG05lYAq01uCD0INzCCPsqErHqvBk1PaM64K0C51W7vY/T54BA5IwzsCGdxjHOMAYq76f2NstzDNPfvcrE4bu5YywYZ9ZfWkOAfhXj2QKBq2rADAynT4vWqar+Al/Rt+ya1RSpM0xSpMw3SdI1NWeTTJEismd+6gnk5+UBmQ/iHA5gWAB8s53zA6nw3dtqVjHqs5lW4k5B3bc2ACgICkKqgkrnA8zua1TgO3Eem2ajODCj7+bjnPyyxqv8dfwton6c/twVycGoctVtpeea58lzj90nbqdDq91HHt3NtbxEYwAczOAPMcrrUjUSlt/pfU5c9Wgjxj6tujZz/6vurqvb8RyQofyzmMHyYIzjqfHlI+JFQ1fOZ19cGrDxBFXi4aK64boK3dmHn5h070/RkHP5uTgdNvndKV4JdqZWiB9dVVyNujFgP2T9oqic5Tq/CJpKJWu1KBn0yflGcFWPuVXBJ+ymtym40zQmkOWLhiRgbpbyEfsiu7jz+Dbr9Ef7KqMGqtLa6CvsoFuFK5yC0Q7sN08i23vrpaJ/hS+vBW1+PD918ybuouZHXpzKV+0EVn50SDTwrXtul1CzhS6SyxyLkZ2APKQMMd9znqKumvamLaBpivMFwMZx1IHXHvqld9ea1ywQQp6rhmw6g75APrnOAM5IBq/Du8dG/2k8NVL3vB/QXBPCdjZoJrKIp3yBuZixYowVgPWOw6HFWiufTrURQxxKSRGioCepCqFGcfCuitJwxSlKAzPtO4XijddUjiV5ISGnUjPPHgKXGduZBuPhXrDKHVWU5VgGBHiCMg/ZWiTxB1ZWGVYFSPMEYNZDwqpiWe1bJNpO8IztlM88e3lhsfACtGnlToy6qFx3E5SlK2GAUpSgFKUoARXPwbqw06X0OdsWsrE20jdI2O5hY+A6lc+G1dFeV3apKhSRQyNsQfH/vzqvJj3ouxZXjf6GlA0rKNPur+wHLbOt1bjpDOcOg8kk8RjYBvtqXXtO5R9Np16j+IRFkHyZTvWKUJR7R0I5Iy6ZoFfEsqqMsQo6ZJwNzgdffVA0/tCuLyWWKy09y0YGWuHEYQsCV51wTvjoM1MWfDEs0izajMJmRuaOBAVhjO+DjrIwB6tt5CoEyL7YIDJBZKuM+nRHf8ANWVj9wNcdWLtC4dnvbeNLWVYZopVlVnGRsroR0ONnPgenzrOW7LNYZstqSDJ35XlGPPChQPltVGbE5vgoy4nN8H32YTSR8Q30R2WWIyEbb8rR8hB+Dmth1X8BL+jb9k1ROBezWSwvWu5b03LNEYiGjIO5Qg8xkbpy4xir9fxlopFHVkYD4lSBV0VSSLoqkkUbg3+D7P/AHeL+rWqzx1/C2ifpz+3BXlbSa7b26W8empmFFiWTvFYEIAucc4zkD76+dI4R1m8v7S6vxFFHbyCQJlfVAZOYAJk5blzuT8ulcrTaPJDP6kuuS1yVUT+mSO95qUjLgG65Fx4iKNI89evqiqh2q6i1vcadIGIVJGcjcj1TFvjxIBb7TU/xB2V3xnkex1Bo4pXaQpI8gKs2M7rnmyc7kA9OvWoW47F9RuHj9KvkkRTuS0rMqkjm5Qy4zgfcK1fZX63qN8f8ol6v3Npf0OQCOh3FZ9wjrRm1q/TBIK8oJx6ogYJjA6glic5/XUxfdjFzLs2rSsgOVV42bA6D8sBnG2cCvlewaMQYW8kFzzZMvJ6vLvleQPnfbfm6iq8eh2qSb7JSz21wT2vx5tbgEZHcvsRt7DVnXDcIa00knqiXjD3Hv4l/UxqSi7Ge8mltxqpMkYUuhhbZXB5T+G3Bwam7nsZaO0ijtL10njd3LsMK5lWFWHqHKj6JT+N4/K7Bpnii1d2erOvUjNro53QEYIBHkRmo+50G2kJLwRkt1PKM9MdRvX7/mj1b/WCf05v8NP80erf6wT+nN/hqSwyXk6EvaWKXcL/AILb2EarLPp8iyuXEE7Qxk9RGEQgZ8cZPXwrSKpnZZwdJpdrJFNIsjySmUlAcDKqoGW3Ps56DrVzrQcYUpSgFZMhP7rar5c8P29z/wDlavI4UEk4AGST4AdayHhmUzG6uzn/AMVcO6Z692mI06bdFPTwxV2BffRRqH+GybpSlbjmilKUApSlAKUpQClKUBx8PXPo+tLzHEd7ByDy76FuYfMoTWo1lOvac00Q7tuSaNhLC/1ZF3Gfcd1PuJq78HcSLewc2OSaP1J4j1jkHUY8j1B6EVhzQqV/E6WnnuhXwJ+lKVSXilKUApSsl7Sdbmu5e4sSWSzYSzkFgJXUhhApGzHGSfLYeNepWeNpdmtUqO4e1iO8toriI5SRQ3vB8QfeDtUjXh6KUpQFU4rtngni1CIE90DHcqD7VuTktjxZG9b4c1WeCZXVXQhlYZBHQg9CKi+LddSytJJ3GeUYRPF3OyqB4kms34Yv73TI1LA3MDevLAo9eBmPM3dfWUZxy+7brXqi30RckuzYKVE8P8R216nPbSq/mvRlO2QyncHcdalq8JClKUApXy7gAkkADck9AKo+u8fgs0GnAXE4yGk/Iw+9mHtH80b0Ss8bS5Y7S9ZYqLC3bE9yPXYH8DBnDucbgkeqPeaj7S2WJEjQYRFCqPIAYFcmkaX3PO7uZZ5TzTTN7Tt/Yo6BRsBUhW7Dj2Lns52fLvdLoUpSrigUpSgFKUoBSlKAUpSgFR17YSCQXFrJ3NyoxzYyki/VkX8Ye/qPuqRpUZRUlTJRk4u0e+mdpKIRHqUTWkmcd5u0D+REg2HwbGKulhqUM6hoZUkBAYFGB2PQ7GqHIgYEMAQeoIyD8jUJLwhZk5WERt5xM8f9WQKzS078M2R1S/MjYc1A63xlZWgzPcRg+CqeZm3A2Vck7ms5HB9t4mY+4zzf4q7tN0G2t94YI0P1gvrf0jk/fXi08vJ69VHwj11TiW71AFIFeytWGGlfaeQHqEX8mPzjv5V62FkkEaxxLyqvQe/xJJ3JJ3yete9K0QxqHRlyZZT7I6yu5dNleWBGltZW5p4F9pG8ZIh4k+K+PUVoWg8Q216nPbSrIPEA+sp22ZeoO461TqiNQ4at5n7wqY5f42Jij/MpjPQdc9KqyYLdxLsWppVI1yofiHia2sk5riVVJ2VBu7k9Aqjck1nH7iTeOpagR5d8P8NeumcO28Dc6JzSHrJIS7/0mJI+WKrWnl5LXqoJcH1LLNfzpc3SGKOIk29uT7Oeksn+0x0H4ufOpSvylaoQUVSMWTI5u2RWo8PQyv3g5opvCaFij/Mj2vmDXpDeatAMRXcNwu2BcxkNgbY54zvnzIqRpXksUZeCUc049M8jxjqo/wDJ2h94mf8AtWvObibV5McsdlAPEkySE/AAAffXTSofZ4Fn2qZCXGizXOPT7ya4H8Wv0cR69VTc9cbmpa1tkiQJGqog6KoAA+Qr1pVsYRj0imeSUu2KUpUiApSlAKUpQClKUApSlAKUpQClKUApSlAKUpQClKUApSlAKUpQClKUApSlAKUpQClKUApSlAKUpQClKU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5064" name="AutoShape 8" descr="data:image/jpeg;base64,/9j/4AAQSkZJRgABAQAAAQABAAD/2wCEAAkGBxQSERQUEhQWFRQVGB4WGBcXGRggHRgYGhcWGBkeHh4YHSkhHx4mHBsYIj0iJSkrLi4uGh8zODMsNygtLisBCgoKDg0OGxAQGzQkICQvLDQsLCwvLCwsLywsLCwsLywsLC80LCwsLCwsLCwsLCwsLCwsLCwsLCwsLCwsLCwsLP/AABEIANEA8QMBIgACEQEDEQH/xAAcAAEAAwEBAQEBAAAAAAAAAAAABQYHBAMCAQj/xABPEAACAQMCAwQGBAcLCgcAAAABAgMABBEFIQYSMQcTQVEUIjJhcYEjUpGhM0JDYnOxshU0NVNUcpKzwdHSFhclVWN0k5TT8CREgsLh4vH/xAAaAQEAAwEBAQAAAAAAAAAAAAAAAgMEBQEG/8QALxEAAgIBBAEBBQcFAAAAAAAAAAECEQMEEiExQRMFMlGx8BQiI0JhcZEzUoHR4f/aAAwDAQACEQMRAD8AtlKUrqHGFKUoBSlUbtA43FsDBbkGc+03hED/AO/3eFRlJRVsnCDm6RbDrFuJDEZoxIOqF15htnpnyrsRgRkHIPiOlfzI7kkkkkk5JPUk9TXvbahLGQY5HTl3HKxGPhg1nWp/Q1PSfBn9K0rB7Hjy+ixicuAc4kCtn4kjmx86nbLtXnH4WGN9+qllwPHz3qa1ESt6Wa6NbpVEs+1O1b8JHLHvjoGGPM4IP3VN2nG1jJnluUGPr8ydfLnAz8qsWSL8lTxTXaLBSviGZX9hlb+aQf1V91MrFKUoBSlKAUpSgFKUoBSlKAUpSgFKUoBSlKAUpSgFKUoBSlZv2icdcnNbWret7Msqn2fNVP1vM+HQb9Izmoq2ThBzdI9uOe0EQloLXDSAEPL4I3kvmw336A+e+MldyxJJJJOST1JPUmvmlYJzcnbOnjxqCpClKVAmKUpQClKmOGeHpb2YRxDAG7ufZRfM+/rgeP2kepNukeNpK2fvDGj3F1KUtsjbLtkqqjw5iPuH/wA1vGjWBghVGkeVh7TyMSSfdnoPcPvO9fGhaNFaQiKEYA3JPV28WY+J/V0qQrdixbF+pzs2be6XQpSlWlApSlAKUpQClKUApSlAKUpQClKUApSlAKUpQClKrfG+nXlxD3Vq6Ire3kkM4+qDjAXz8+nx8k6Vkoq3RT+O+0Bixgs3woyHlXq3gQh8B+cNz4bbnNan7/g29i9q3cjPLlBzZ674TJxt1xUJNAyEhlKkHBBBBBHUHPjXPm5N3I6eOMYqonnSlKgWClKUApSpHS9ODhpJW5IE9t/EnqEQH2nPl0A3OAKA+NK00zEksEjQc0kjeyi/2segUbk1K23Fb28qeiDu4Y+iH8rn2mlx7TH7F2A6ZMdqmqmUCNEWKFTlY1zuenM5O7vjA5vsAyaja9To8avhm/2fGNo8CTNMi8wyUzl1YD1l5R6xx8PfX3Fr8kpxbWN5NtkN3fIhB6YaQjP2VmvY5ra22pwiRVZJj3RLBcozbKwLdMHY79Ceu1f1UBVz1EihaaBkYvNQ/wBVXH9OL++vGTicREi6trq2xgFpIWKb9PWTIrY6/GUHrvXnrzPXpsfwMysNQinXmhkSRfNWBx8cdPnXTUvrnZ7aTsZIlNrP1E1vhGz+cBsw9xG9VS4e4sXWK/ClGPLHdIMI58FkH5Nz9h93jdDOnwzPk0zjzHklKV+1+MwAyTgeZrQZRSoyTiK0U4a6gBHh3qf3122l5HKMxSJIPNGDD7jXm5EnFrwe1KUr0iKUpQClKUApSlAKUpQClKUB+15T2ySDDorjOcMARn516V+igMN1nXLY3EytZQPEJG5THzxOcMQCSCRjGduUb46YrgYafJ0NzAep2jlUfmqMo2PziT06b1G6vGVnlVgQRIwIPgeY1x1zG7Z2IqkTSaEkh+hvLdvELIXiYL+cZUEfN09VXbxxkDNfs/Cd2oDCFpFPstFiQMPAjuycqfPp0qEr1guHQ5RmQ4xlSQcfKvD07tP0rJd5+aKKI8sjEetzfxaqeshwdvDcnABrz1XUjKQFHJEm0cYOyjxJ+s56ljuT5AAD1R7u+eOIGa4dRyonrOQNhsPAdN6ssnZZexWsl1dclvFGvNhzl2JHqgKmcEsQu5BGelAUapDR9EuLpwlvDJKxOPUUkA4J3PQbA9a/ong/sgsIIonuI/SJuVWbnOUDdThRgEb49bOcVodnZxxIEiRY0UABUUAADYAAUBgHDfYXduVe6mS3AIPKh55Nm33GFU4GQQT1r+goI+VVUktgAZPU4GMn3mvSlAKUpQCubUbCO4ieKZA8bjlZW6EH/vrXTSgMhmgubGSS17mW5Ax6K4BPOjHCpI+MKUO2T1GOpqd0zs4EuJNTkNw537lSVgj67BQfW69ST0rQaVJzk1TILHFO0iFh4SsVUKtnbgAYH0Sf2iorVuzewmJeOL0aXqJbc92wOMfi7HzxirfSokzKHWeynW2vGEiyZEFwBjvMDPI46CTHlsf1yVSna3ZrJpVw52eACeNhjKvGwIIz8x8DUPbS8yK31lDfaAa2YJuSpmDU41FpryelKUrQZRSlKAUpSgFKUoBSlKAUpSgMH7RdPMOoTZ6SHvVO3R9z08m5h8qrsEDOwVFLMegUEk/IVu2p8OQX+q2cFwGMZilc8pwTylCAT5dennWqaDw3a2SBLWBIh5gZYn3scsT8TXOyKpNHVxO4Jn836B2RalckFohbp9aY4PUdFGWzg53ABwd61Lh/sOsYgDctJctjcZKJnGDsp5uu/WtTpUCw4dL0iC2Xlt4Y4l8kUL1xnoPcKrXarMRZwqOkl3bo3vXvlbH2qKudeVzbJIvK6qy5BwwBGQcg7+IO9AetKUoBSlKAUpSgFKUoBSlKA5769jhjMkrrGi9WYgAfM1VxxTc3X8H2heM/l7gmOM+1uq452GQPAbGpzUtCiuJopJsuIt1jPsc2QQxXxYeGakwKAoetcLane27Q3F9DGsi4dIYDg+JHM7kkfIVwHgzVIgvd3dtPjbllhKbDyMbdflWmUr1Sa6IyipdoyCfWZbZguoW7WudhKDzwk7fjr7PUdftqZVgQCDkHcEeIrQri3WRSjqGVhgqwBBHvBrL9e0j9yZUaPPoEzBCpOfRpGOFIJ37tjtjwO/x0Y87upGbLplVxO+lftflazCKUpQClKUApSlAK/a8Ly6SKNpJGCog5mJ8AK8dJ4XudRAluZJLW1YZSCP1ZZFOMNI/VMj8QfOq8mRQLcWJz6IrXdWjtLuyujIoMUpjkXmHMYphyscdSFIU9POtkRwQCDkEZB8wazXjHStO0i1R4tPhmklmWJFcA8ztk7u+SBgH3Zr4g46vlVQLS1UAABe+k2GOm0WNvdWDJkTdvg62DTZHGoK6NPpWZ/wCXt/8AyW1/48v/AEq+Ye0W9EmJLCNk8THOM9NsB1Hj54qvfH4lz0uZflZp1KzSLtS9JEaWUUfpDNIkkU8hHdd2AQ30atzKfMeWK5rriPWYoJpZXsQIo2kASOVublUkg5dcdOu/WvJZoRdN8lKhJ9I1SlUXhLj03GjyahNFhoA/eKh2cxqCSuemQehziuYcV6nLFzRW9mvOvMhaeRscwyCQseG+TYPnXs8kYe86Ci30aHSs/wCF+OpTeLYaikSXLrzxSQljHKPXJGG3QgKevXlPuz9pxbfyzXCwWtuYoZWiWSSdhz8hwcBI2I+deSywjHc3weU7ovtKpP7u6n/JrL/mJv8AoV8TcQ6oqki0tHI/FW4kyfhzRAfaar+14P7ke7WXmlZ8/aJLbdx+6FmYFlk7oyJKkiqTkrsvrdB5edX93ABJIAAySegA6k1dGcZK4uyJ9UrPr7tK71uTTYDc4OGmcmOEb4OGIy++fZHh41FtxNq4VQZbDvWziPu5QCAd8N3mTgYPs+NePJFcNkHkiuGzVaVntn2kGKQJqNv6OrMFWeNueHJxgMSAyb53Ix+utBU53HSpJp8okmnyj9pVF4n7SYreV7e3hkuJ09VgByRo2MgM7deq+znY1Vpe0LU3fKraRJj2SJJGB+PMg/78atjinLpCzY6jeI9KW7tZoHGRKjL8CRsfkcGsvtu0bUo3Jlitp4/qx88b9RkjmLDOM7Z+dXzhvja2vYZZELI0AzNE4w8eFzuPEdcEbHFeSxyj2j2yk8I3jS2cLOcuAY2Pm0bGMn58ufnUvUBwKhFjGTtzl5B/NeR2X7iKn63w91HJye+xSlKkQFKUoBSlKAi/RPTNStrU5MUQN1MPA8p5YlPu5sn5CtZrMOEGC65KGODJZryfncsp5sfCtPrn5Xc2dTCqgjLO2/VO4bTi5IhEsjvhc+ssfKh8/wAdtv7qren69bzkLFKGYjm5d848c5FbheWccqlJUV1P4rAEdCOh9xP21kvF3D9tbanD6PCkI9GZiI1ABJlC5OOu1ZssE1Z1dBqJwmsa6bOa7ukiQvIwVB1J8MnH66jf8qbT+UJ9/wDdXlxv+8Z/gP21q08E9mek3en2s7QF3kiUu3ezDMgGJNuYAeuG6beVVY8akrZu1mtngmoxS6Mz7NJQ+sMwxhhKRgYGDnG1atxb+8bv9BJ/VtXPqfB1lpt9ZNax90Ze+Q5kdubEYKgc7Hfr0ro4t/eF3+gk/q2rHq/68f8AHzObidwb/c4Ox+1WXh64jkGUdpgwyRkd2viN6keFTmxtT/sI/wCrWorsnvRBw3dSkFghnYgdTiNamOG4SlnbIwIZYY1IPUEIoIq32h7sSvT9sqnHd0kOp6TK/spKzHAJJw0RAAAJJz+uvfgrjSxhgMUrm3lEkjyJIrDDtK5x06gYGNqi+1WJnu9MVAWYyNhQMk+vD4CtT7QdGtTZ3Ny9rBJLDDI6mSMH1gpO/QncDxr3Hgjm08Yy+uyOR1Nn7a3CyIsiHmR1DKw6FSMg/ZUPfcY2MMjRy3KJIhwynmyD9levBv8AB9n/ALvF/VrVCs+FYbviW5hu07yN4jMAGYeEYXJUg567VzNNpo5csoN9f7EpUrPntN4ltbqK1S3nWVxcoxC52XDDO48yKtXG2rPqNy9jC5SzgwLp1DAyyZP0IbpygYJx51LydkulRguluQyDmU97NsV3HV/MVWuD48WcTk5eYd+7YA5nlPOxwNvHHwArr7Fp8W2Jkz5GlZK28CxqqIoVVGFUdABUXqP79tP5s37CVMVD6j+/bT+bN+ylZ49/z8jDHv8An5End2ySoySKGRhhlPQivLsr1qSC7m0udy6ove2pbciLxQkeA2xnyPhgDqqm6teC317TZMHLYjbl2Lc7NGufMAsD8BV2mk1Ki7TyqVHObppbm9kcAFrqUbDbCERjr7lHzzUfxBrItVVuXnLHGM42A3OcH3V66FcPLCJZAA8rPKQAQMvI77Z8N689c0YXPIGYqFJOw3OQPOvooqXpLb3Rp8nXp94s0ayJ7LDx6jwI+2q9xQXFzAsXNzTKYWEezSK7KpT35zjfxxVjjRIYwBhURfE9APMmuLs+gbUtbidRmC2+lPMPBehx5l8EfAeVV6mVY6fZ7Hsuuma3DzLblXtpVAUQTLyNgDAC52bYeBNTNXLXdAt7yPu7mJZF8CRup8Cp6g/Cs8vLWXTZkhndpbaVuWCdvaVvCKU+JPg3j0qrHnviRly6euYkjSlK0mMUpSgFKUoCJ1pZI3hvIAWltmLFBnMkTbSpt1OACPeK0zRNXiu4UmgYMjjI8wfEEeBHkapVVq6tpo7xRpTsl5L68kYx3JTxkmU7A5GARuTWXPj/ADG3TZfyM2msi4yZ21qXJJRLWMAZ2Uu7HYe/lP2VaRqesQoO8sre5bpzQzlM7dSsi7Z9xrPbzXWl1K7a6RLaVUhjMZlVt1EjZzsDs46Viye6zr6GvXjf1weHGMJeynAxsnNv5KQx+4GtK7Hf4Fs/5rf1slZbxJrVv6PPH3yF2iYBQwOSVIHStG7Db3vNHhGMd0zx9euG5s+72vuqGG6L/abi8iafg9+1ZAkNtdFVItblHdiSCsbhonIwD4shI8l91fLqGBB3BGPiDVx1KxSeKSGQZSRSjD3EYNZNBfNpZFpqHOsallt7psFJIlwUDFfZcLtgjw61m1uGU6nHwZcE0uGcOm8MXkdq2nc8IsnnMjuGfvXi2PdkYAGSq5II2z87uBXENatv5RD/AMRP76pnFvaZBCrR2h72boHHsL78/jH4bZrFL1tQ0mi5bMaORJDfcT2yxYK2zDLAEgCLMj5Iz+MeTOwyRWwdpEyppN8WYKDbyLkkD1mUqo38SxAA8SRVO7D+CXtYmvLlWFxOMKr+0sZIOTncMx3IPgB41Y+16IPpM6MeVWaFSx/FBuIQTv5A5+VdmEVCKj8DFJ27Pa2GEUDYco/UKpmjSqvFbBmALWnKuSBzHCHA8zgE49xqxS8QWkSZa6gCqACe8Q+Q6A5qi2t9bz8UWMttKJQyNzlTkBlimAA2+qBXF9nRks1teGWT6NzuE5kZfMEfaMVj/CMhFuIH2ktmNu4wRgxnlU4O+68p+dbJWecdcL3Cz+naeodyAtxbbKJgCcOp/jBnGT1AHlg9jNj3xpGXLDfHg4b28SJC8jBV6Z8ydgABuSfIb1E2WlGWZLu4UrKgIijB2jjOQObHtOcknfAyB4ZrntOJLOd0MjCOaMkd3NlWjfA5tm2yNxzdeo8TUs+tWwBJuIcAZP0idB86w1KPFcmKnHijvrNdavBca1FyestkplJUZ3gVpyGPQDmULnwzXTxT2hqAYrH6SRhjvADhT+aMescePQbdasfAvAMljpl9c3K4uJ7WQKmDzRoY2OD+cxxkeGMedadPiae5mjBiae5lZ0L97Q/o1/UK6TcqJBGfaK8w94Bwfs2+2o/Q7yP0eIF1BCBSCwBBAwQQffUHrM8j38Xo+JGROYKCOgDs46/VBrvSyKEE/wBi6uSV4s0h7iMd2x5kyeTwb/7eVbL2RQ2K2C+g56/Tc+BL3o6iQDoR4DpjpWTNrtuFDGVRkcwGd8fAePur54M4xW31aE2zFo7tkhuFI2JLckbDOMEc3X4+dZ9TGL+8nySif0lUVxToqXtrLbv+Op5T4q43VgfAg4OalaVjJGScLX7TWyNJ+FUmKT9JGxRj88Z+dS1QnDv4fUvL06XH2Jn76m66ON3FM5WVVNoUpSplYpSlAcuq3628Mkz+zGpY+/HQD3k4Hzqw9nGgmC37+YZurr6WVvqg+wgz0VVwMVTeI4O/ksrXbE90nOD0McYMrD58orXwKx6iVyo6GljUd3xP2qLxV2VWN/c+ky96jnHOI2UCTH1sqTnAxkEbVeqVnNJQP8zmk/ydv+NL/iq36FosFnCsNtGI418Bnc4AJJO5JwN6kKjuIrwQ2k8pbkCRO3N9UhTg7e+gIK67SNPRCwlaTBxyxxSkk5wcerjY58fCoTVe0fS7mMxXEE8sZIPK9sxGR0PxqK4ViZbK3DHmbuwxPmW9b+2pTNZHqadUZHqXfRT5eGuHbn11kurXBIKcsm/Q5w8b7fAirjwNpGg98VsRFLOnrfSc7OuPVJAlHv3x0yKVmvaxctBNaSwkxyDvMOux/Jg7+OxI+ZqWPPulVE8efdKqNmbtCtTJIkSXE/dNyM8ELOnNgEgMuxIr0ttUsdZt5rfdhjEsMgKSJv6pKncHIBBHurg0Cxigtoo4Md2qDlIx62RktkbEk758c1Uu1CYWYg1CFu7uo5AgI6yxnPNG3gRjfcGsuH2hvy7NvD6NbhSslh2Q6PaxFrksVByZZpuQAHAAynKuM+7xrn0mPhuxn54ZIjKmGDB5ZeTG+Qy8wHvIPuNe3FB9O1K2jljzBBai5KkgqZZmKoCpG+FV8Hz8vGQlsY2V05FAdSjYGMqwwRkb1fn1axS21ZOGFyVlr1DiKCG09LLc8GFIaMcxYOwVeUDrkkbVEf5fQ/ya9/5Z6yPhi8X0RNLlLSPFqYwAQMRqGZiAPWC8ysSfzutajXmp1TxNJK7GPFu7IriLVtIvGjW/tZYzK3drNNC0eGO4HeDBHTz+7NR/EnZLpNqj3cpuUgi5WaNHDAjIGPWUvvnfDeO2Kje16AmxWQEfQzJJg+PtJj7WB+VXHtGvHl0iLGFNy9urDGRh2VmG+au0+b1IbmeTx1PaiF4Y1LRrE89rZXIY7h2gkZgCB0ZySB8Ksn+cq1/ibv8A5d6pxIA8gPuFcsupwqCzSxgDqedf7689Z/A6r9mY13L5EvBw9omty3DRpJHc5+kALRuDt64jbKnfqcHfr1qx8O9mFjZXfpUCuGC8qozcyqTsWHMObmI8z41nvZPElxr9zOjgrHDlcbhuYRod/dvW71enaOPOKjJpeCh6t2W6QzSTzQhMksxErog8zgMFUVY9K4YsoAO4toFGQwKovUYwQfkKk7y0SVGjlRXRhhlYAgg+YNVVuHprEmTTmLRZJezkYlCMb90xP0Zzvj2fhXpEuFRvEesJZ2stxIcLGpPxP4oHvJwK4bfjG1NqbmSQQquVdJfVeNx1RlO/MPd16jaqRqF/JqkySOrRWcLc0MTDDTOPZlceCjwU/E1KMXJ0iM5qCtnlwnZPFar3v4WQtNJ7nkYuR8sgfKpev2vyujFUqOVKW52KUpXpEUpSgIq8H+ktKY9BO4+ZhbH6q1qse4xhb0cSxjMltIlyo8+7OWH9HmrV9LvknhjmjIKSKHUjyIz4VhzqpnR0zuB1UpSqTQK5tRsUnieKVeaORSjL5qRg9K6aUBhfHnZlBpllLd291dq8WMDmUj12CAeqFIGWG+TsDsatKeFTnatGG05lYAq01uCD0INzCCPsqErHqvBk1PaM64K0C51W7vY/T54BA5IwzsCGdxjHOMAYq76f2NstzDNPfvcrE4bu5YywYZ9ZfWkOAfhXj2QKBq2rADAynT4vWqar+Al/Rt+ya1RSpM0xSpMw3SdI1NWeTTJEismd+6gnk5+UBmQ/iHA5gWAB8s53zA6nw3dtqVjHqs5lW4k5B3bc2ACgICkKqgkrnA8zua1TgO3Eem2ajODCj7+bjnPyyxqv8dfwton6c/twVycGoctVtpeea58lzj90nbqdDq91HHt3NtbxEYwAczOAPMcrrUjUSlt/pfU5c9Wgjxj6tujZz/6vurqvb8RyQofyzmMHyYIzjqfHlI+JFQ1fOZ19cGrDxBFXi4aK64boK3dmHn5h070/RkHP5uTgdNvndKV4JdqZWiB9dVVyNujFgP2T9oqic5Tq/CJpKJWu1KBn0yflGcFWPuVXBJ+ymtym40zQmkOWLhiRgbpbyEfsiu7jz+Dbr9Ef7KqMGqtLa6CvsoFuFK5yC0Q7sN08i23vrpaJ/hS+vBW1+PD918ybuouZHXpzKV+0EVn50SDTwrXtul1CzhS6SyxyLkZ2APKQMMd9znqKumvamLaBpivMFwMZx1IHXHvqld9ea1ywQQp6rhmw6g75APrnOAM5IBq/Du8dG/2k8NVL3vB/QXBPCdjZoJrKIp3yBuZixYowVgPWOw6HFWiufTrURQxxKSRGioCepCqFGcfCuitJwxSlKAzPtO4XijddUjiV5ISGnUjPPHgKXGduZBuPhXrDKHVWU5VgGBHiCMg/ZWiTxB1ZWGVYFSPMEYNZDwqpiWe1bJNpO8IztlM88e3lhsfACtGnlToy6qFx3E5SlK2GAUpSgFKUoARXPwbqw06X0OdsWsrE20jdI2O5hY+A6lc+G1dFeV3apKhSRQyNsQfH/vzqvJj3ouxZXjf6GlA0rKNPur+wHLbOt1bjpDOcOg8kk8RjYBvtqXXtO5R9Np16j+IRFkHyZTvWKUJR7R0I5Iy6ZoFfEsqqMsQo6ZJwNzgdffVA0/tCuLyWWKy09y0YGWuHEYQsCV51wTvjoM1MWfDEs0izajMJmRuaOBAVhjO+DjrIwB6tt5CoEyL7YIDJBZKuM+nRHf8ANWVj9wNcdWLtC4dnvbeNLWVYZopVlVnGRsroR0ONnPgenzrOW7LNYZstqSDJ35XlGPPChQPltVGbE5vgoy4nN8H32YTSR8Q30R2WWIyEbb8rR8hB+Dmth1X8BL+jb9k1ROBezWSwvWu5b03LNEYiGjIO5Qg8xkbpy4xir9fxlopFHVkYD4lSBV0VSSLoqkkUbg3+D7P/AHeL+rWqzx1/C2ifpz+3BXlbSa7b26W8empmFFiWTvFYEIAucc4zkD76+dI4R1m8v7S6vxFFHbyCQJlfVAZOYAJk5blzuT8ulcrTaPJDP6kuuS1yVUT+mSO95qUjLgG65Fx4iKNI89evqiqh2q6i1vcadIGIVJGcjcj1TFvjxIBb7TU/xB2V3xnkex1Bo4pXaQpI8gKs2M7rnmyc7kA9OvWoW47F9RuHj9KvkkRTuS0rMqkjm5Qy4zgfcK1fZX63qN8f8ol6v3Npf0OQCOh3FZ9wjrRm1q/TBIK8oJx6ogYJjA6glic5/XUxfdjFzLs2rSsgOVV42bA6D8sBnG2cCvlewaMQYW8kFzzZMvJ6vLvleQPnfbfm6iq8eh2qSb7JSz21wT2vx5tbgEZHcvsRt7DVnXDcIa00knqiXjD3Hv4l/UxqSi7Ge8mltxqpMkYUuhhbZXB5T+G3Bwam7nsZaO0ijtL10njd3LsMK5lWFWHqHKj6JT+N4/K7Bpnii1d2erOvUjNro53QEYIBHkRmo+50G2kJLwRkt1PKM9MdRvX7/mj1b/WCf05v8NP80erf6wT+nN/hqSwyXk6EvaWKXcL/AILb2EarLPp8iyuXEE7Qxk9RGEQgZ8cZPXwrSKpnZZwdJpdrJFNIsjySmUlAcDKqoGW3Ps56DrVzrQcYUpSgFZMhP7rar5c8P29z/wDlavI4UEk4AGST4AdayHhmUzG6uzn/AMVcO6Z692mI06bdFPTwxV2BffRRqH+GybpSlbjmilKUApSlAKUpQClKUBx8PXPo+tLzHEd7ByDy76FuYfMoTWo1lOvac00Q7tuSaNhLC/1ZF3Gfcd1PuJq78HcSLewc2OSaP1J4j1jkHUY8j1B6EVhzQqV/E6WnnuhXwJ+lKVSXilKUApSsl7Sdbmu5e4sSWSzYSzkFgJXUhhApGzHGSfLYeNepWeNpdmtUqO4e1iO8toriI5SRQ3vB8QfeDtUjXh6KUpQFU4rtngni1CIE90DHcqD7VuTktjxZG9b4c1WeCZXVXQhlYZBHQg9CKi+LddSytJJ3GeUYRPF3OyqB4kms34Yv73TI1LA3MDevLAo9eBmPM3dfWUZxy+7brXqi30RckuzYKVE8P8R216nPbSq/mvRlO2QyncHcdalq8JClKUApXy7gAkkADck9AKo+u8fgs0GnAXE4yGk/Iw+9mHtH80b0Ss8bS5Y7S9ZYqLC3bE9yPXYH8DBnDucbgkeqPeaj7S2WJEjQYRFCqPIAYFcmkaX3PO7uZZ5TzTTN7Tt/Yo6BRsBUhW7Dj2Lns52fLvdLoUpSrigUpSgFKUoBSlKAUpSgFR17YSCQXFrJ3NyoxzYyki/VkX8Ye/qPuqRpUZRUlTJRk4u0e+mdpKIRHqUTWkmcd5u0D+REg2HwbGKulhqUM6hoZUkBAYFGB2PQ7GqHIgYEMAQeoIyD8jUJLwhZk5WERt5xM8f9WQKzS078M2R1S/MjYc1A63xlZWgzPcRg+CqeZm3A2Vck7ms5HB9t4mY+4zzf4q7tN0G2t94YI0P1gvrf0jk/fXi08vJ69VHwj11TiW71AFIFeytWGGlfaeQHqEX8mPzjv5V62FkkEaxxLyqvQe/xJJ3JJ3yete9K0QxqHRlyZZT7I6yu5dNleWBGltZW5p4F9pG8ZIh4k+K+PUVoWg8Q216nPbSrIPEA+sp22ZeoO461TqiNQ4at5n7wqY5f42Jij/MpjPQdc9KqyYLdxLsWppVI1yofiHia2sk5riVVJ2VBu7k9Aqjck1nH7iTeOpagR5d8P8NeumcO28Dc6JzSHrJIS7/0mJI+WKrWnl5LXqoJcH1LLNfzpc3SGKOIk29uT7Oeksn+0x0H4ufOpSvylaoQUVSMWTI5u2RWo8PQyv3g5opvCaFij/Mj2vmDXpDeatAMRXcNwu2BcxkNgbY54zvnzIqRpXksUZeCUc049M8jxjqo/wDJ2h94mf8AtWvObibV5McsdlAPEkySE/AAAffXTSofZ4Fn2qZCXGizXOPT7ya4H8Wv0cR69VTc9cbmpa1tkiQJGqog6KoAA+Qr1pVsYRj0imeSUu2KUpUiApSlAKUpQClKUApSlAKUpQClKUApSlAKUpQClKUApSlAKUpQClKUApSlAKUpQClKUApSlAKUpQClKU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5066" name="AutoShape 10" descr="data:image/jpeg;base64,/9j/4AAQSkZJRgABAQAAAQABAAD/2wCEAAkGBxQSERQUEhQWFRQVGB4WGBcXGRggHRgYGhcWGBkeHh4YHSkhHx4mHBsYIj0iJSkrLi4uGh8zODMsNygtLisBCgoKDg0OGxAQGzQkICQvLDQsLCwvLCwsLywsLCwsLywsLC80LCwsLCwsLCwsLCwsLCwsLCwsLCwsLCwsLCwsLP/AABEIANEA8QMBIgACEQEDEQH/xAAcAAEAAwEBAQEBAAAAAAAAAAAABQYHBAMCAQj/xABPEAACAQMCAwQGBAcLCgcAAAABAgMABBEFIQYSMQcTQVEUIjJhcYEjUpGhM0JDYnOxshU0NVNUcpKzwdHSFhclVWN0k5TT8CREgsLh4vH/xAAaAQEAAwEBAQAAAAAAAAAAAAAAAgMEBQEG/8QALxEAAgIBBAEBBQcFAAAAAAAAAAECEQMEEiExQRMFMlGx8BQiI0JhcZEzUoHR4f/aAAwDAQACEQMRAD8AtlKUrqHGFKUoBSlUbtA43FsDBbkGc+03hED/AO/3eFRlJRVsnCDm6RbDrFuJDEZoxIOqF15htnpnyrsRgRkHIPiOlfzI7kkkkkk5JPUk9TXvbahLGQY5HTl3HKxGPhg1nWp/Q1PSfBn9K0rB7Hjy+ixicuAc4kCtn4kjmx86nbLtXnH4WGN9+qllwPHz3qa1ESt6Wa6NbpVEs+1O1b8JHLHvjoGGPM4IP3VN2nG1jJnluUGPr8ydfLnAz8qsWSL8lTxTXaLBSviGZX9hlb+aQf1V91MrFKUoBSlKAUpSgFKUoBSlKAUpSgFKUoBSlKAUpSgFKUoBSlZv2icdcnNbWret7Msqn2fNVP1vM+HQb9Izmoq2ThBzdI9uOe0EQloLXDSAEPL4I3kvmw336A+e+MldyxJJJJOST1JPUmvmlYJzcnbOnjxqCpClKVAmKUpQClKmOGeHpb2YRxDAG7ufZRfM+/rgeP2kepNukeNpK2fvDGj3F1KUtsjbLtkqqjw5iPuH/wA1vGjWBghVGkeVh7TyMSSfdnoPcPvO9fGhaNFaQiKEYA3JPV28WY+J/V0qQrdixbF+pzs2be6XQpSlWlApSlAKUpQClKUApSlAKUpQClKUApSlAKUpQClKrfG+nXlxD3Vq6Ire3kkM4+qDjAXz8+nx8k6Vkoq3RT+O+0Bixgs3woyHlXq3gQh8B+cNz4bbnNan7/g29i9q3cjPLlBzZ674TJxt1xUJNAyEhlKkHBBBBBHUHPjXPm5N3I6eOMYqonnSlKgWClKUApSpHS9ODhpJW5IE9t/EnqEQH2nPl0A3OAKA+NK00zEksEjQc0kjeyi/2segUbk1K23Fb28qeiDu4Y+iH8rn2mlx7TH7F2A6ZMdqmqmUCNEWKFTlY1zuenM5O7vjA5vsAyaja9To8avhm/2fGNo8CTNMi8wyUzl1YD1l5R6xx8PfX3Fr8kpxbWN5NtkN3fIhB6YaQjP2VmvY5ra22pwiRVZJj3RLBcozbKwLdMHY79Ceu1f1UBVz1EihaaBkYvNQ/wBVXH9OL++vGTicREi6trq2xgFpIWKb9PWTIrY6/GUHrvXnrzPXpsfwMysNQinXmhkSRfNWBx8cdPnXTUvrnZ7aTsZIlNrP1E1vhGz+cBsw9xG9VS4e4sXWK/ClGPLHdIMI58FkH5Nz9h93jdDOnwzPk0zjzHklKV+1+MwAyTgeZrQZRSoyTiK0U4a6gBHh3qf3122l5HKMxSJIPNGDD7jXm5EnFrwe1KUr0iKUpQClKUApSlAKUpQClKUB+15T2ySDDorjOcMARn516V+igMN1nXLY3EytZQPEJG5THzxOcMQCSCRjGduUb46YrgYafJ0NzAep2jlUfmqMo2PziT06b1G6vGVnlVgQRIwIPgeY1x1zG7Z2IqkTSaEkh+hvLdvELIXiYL+cZUEfN09VXbxxkDNfs/Cd2oDCFpFPstFiQMPAjuycqfPp0qEr1guHQ5RmQ4xlSQcfKvD07tP0rJd5+aKKI8sjEetzfxaqeshwdvDcnABrz1XUjKQFHJEm0cYOyjxJ+s56ljuT5AAD1R7u+eOIGa4dRyonrOQNhsPAdN6ssnZZexWsl1dclvFGvNhzl2JHqgKmcEsQu5BGelAUapDR9EuLpwlvDJKxOPUUkA4J3PQbA9a/ong/sgsIIonuI/SJuVWbnOUDdThRgEb49bOcVodnZxxIEiRY0UABUUAADYAAUBgHDfYXduVe6mS3AIPKh55Nm33GFU4GQQT1r+goI+VVUktgAZPU4GMn3mvSlAKUpQCubUbCO4ieKZA8bjlZW6EH/vrXTSgMhmgubGSS17mW5Ax6K4BPOjHCpI+MKUO2T1GOpqd0zs4EuJNTkNw537lSVgj67BQfW69ST0rQaVJzk1TILHFO0iFh4SsVUKtnbgAYH0Sf2iorVuzewmJeOL0aXqJbc92wOMfi7HzxirfSokzKHWeynW2vGEiyZEFwBjvMDPI46CTHlsf1yVSna3ZrJpVw52eACeNhjKvGwIIz8x8DUPbS8yK31lDfaAa2YJuSpmDU41FpryelKUrQZRSlKAUpSgFKUoBSlKAUpSgMH7RdPMOoTZ6SHvVO3R9z08m5h8qrsEDOwVFLMegUEk/IVu2p8OQX+q2cFwGMZilc8pwTylCAT5dennWqaDw3a2SBLWBIh5gZYn3scsT8TXOyKpNHVxO4Jn836B2RalckFohbp9aY4PUdFGWzg53ABwd61Lh/sOsYgDctJctjcZKJnGDsp5uu/WtTpUCw4dL0iC2Xlt4Y4l8kUL1xnoPcKrXarMRZwqOkl3bo3vXvlbH2qKudeVzbJIvK6qy5BwwBGQcg7+IO9AetKUoBSlKAUpSgFKUoBSlKA5769jhjMkrrGi9WYgAfM1VxxTc3X8H2heM/l7gmOM+1uq452GQPAbGpzUtCiuJopJsuIt1jPsc2QQxXxYeGakwKAoetcLane27Q3F9DGsi4dIYDg+JHM7kkfIVwHgzVIgvd3dtPjbllhKbDyMbdflWmUr1Sa6IyipdoyCfWZbZguoW7WudhKDzwk7fjr7PUdftqZVgQCDkHcEeIrQri3WRSjqGVhgqwBBHvBrL9e0j9yZUaPPoEzBCpOfRpGOFIJ37tjtjwO/x0Y87upGbLplVxO+lftflazCKUpQClKUApSlAK/a8Ly6SKNpJGCog5mJ8AK8dJ4XudRAluZJLW1YZSCP1ZZFOMNI/VMj8QfOq8mRQLcWJz6IrXdWjtLuyujIoMUpjkXmHMYphyscdSFIU9POtkRwQCDkEZB8wazXjHStO0i1R4tPhmklmWJFcA8ztk7u+SBgH3Zr4g46vlVQLS1UAABe+k2GOm0WNvdWDJkTdvg62DTZHGoK6NPpWZ/wCXt/8AyW1/48v/AEq+Ye0W9EmJLCNk8THOM9NsB1Hj54qvfH4lz0uZflZp1KzSLtS9JEaWUUfpDNIkkU8hHdd2AQ30atzKfMeWK5rriPWYoJpZXsQIo2kASOVublUkg5dcdOu/WvJZoRdN8lKhJ9I1SlUXhLj03GjyahNFhoA/eKh2cxqCSuemQehziuYcV6nLFzRW9mvOvMhaeRscwyCQseG+TYPnXs8kYe86Ci30aHSs/wCF+OpTeLYaikSXLrzxSQljHKPXJGG3QgKevXlPuz9pxbfyzXCwWtuYoZWiWSSdhz8hwcBI2I+deSywjHc3weU7ovtKpP7u6n/JrL/mJv8AoV8TcQ6oqki0tHI/FW4kyfhzRAfaar+14P7ke7WXmlZ8/aJLbdx+6FmYFlk7oyJKkiqTkrsvrdB5edX93ABJIAAySegA6k1dGcZK4uyJ9UrPr7tK71uTTYDc4OGmcmOEb4OGIy++fZHh41FtxNq4VQZbDvWziPu5QCAd8N3mTgYPs+NePJFcNkHkiuGzVaVntn2kGKQJqNv6OrMFWeNueHJxgMSAyb53Ix+utBU53HSpJp8okmnyj9pVF4n7SYreV7e3hkuJ09VgByRo2MgM7deq+znY1Vpe0LU3fKraRJj2SJJGB+PMg/78atjinLpCzY6jeI9KW7tZoHGRKjL8CRsfkcGsvtu0bUo3Jlitp4/qx88b9RkjmLDOM7Z+dXzhvja2vYZZELI0AzNE4w8eFzuPEdcEbHFeSxyj2j2yk8I3jS2cLOcuAY2Pm0bGMn58ufnUvUBwKhFjGTtzl5B/NeR2X7iKn63w91HJye+xSlKkQFKUoBSlKAi/RPTNStrU5MUQN1MPA8p5YlPu5sn5CtZrMOEGC65KGODJZryfncsp5sfCtPrn5Xc2dTCqgjLO2/VO4bTi5IhEsjvhc+ssfKh8/wAdtv7qren69bzkLFKGYjm5d848c5FbheWccqlJUV1P4rAEdCOh9xP21kvF3D9tbanD6PCkI9GZiI1ABJlC5OOu1ZssE1Z1dBqJwmsa6bOa7ukiQvIwVB1J8MnH66jf8qbT+UJ9/wDdXlxv+8Z/gP21q08E9mek3en2s7QF3kiUu3ezDMgGJNuYAeuG6beVVY8akrZu1mtngmoxS6Mz7NJQ+sMwxhhKRgYGDnG1atxb+8bv9BJ/VtXPqfB1lpt9ZNax90Ze+Q5kdubEYKgc7Hfr0ro4t/eF3+gk/q2rHq/68f8AHzObidwb/c4Ox+1WXh64jkGUdpgwyRkd2viN6keFTmxtT/sI/wCrWorsnvRBw3dSkFghnYgdTiNamOG4SlnbIwIZYY1IPUEIoIq32h7sSvT9sqnHd0kOp6TK/spKzHAJJw0RAAAJJz+uvfgrjSxhgMUrm3lEkjyJIrDDtK5x06gYGNqi+1WJnu9MVAWYyNhQMk+vD4CtT7QdGtTZ3Ny9rBJLDDI6mSMH1gpO/QncDxr3Hgjm08Yy+uyOR1Nn7a3CyIsiHmR1DKw6FSMg/ZUPfcY2MMjRy3KJIhwynmyD9levBv8AB9n/ALvF/VrVCs+FYbviW5hu07yN4jMAGYeEYXJUg567VzNNpo5csoN9f7EpUrPntN4ltbqK1S3nWVxcoxC52XDDO48yKtXG2rPqNy9jC5SzgwLp1DAyyZP0IbpygYJx51LydkulRguluQyDmU97NsV3HV/MVWuD48WcTk5eYd+7YA5nlPOxwNvHHwArr7Fp8W2Jkz5GlZK28CxqqIoVVGFUdABUXqP79tP5s37CVMVD6j+/bT+bN+ylZ49/z8jDHv8An5End2ySoySKGRhhlPQivLsr1qSC7m0udy6ove2pbciLxQkeA2xnyPhgDqqm6teC317TZMHLYjbl2Lc7NGufMAsD8BV2mk1Ki7TyqVHObppbm9kcAFrqUbDbCERjr7lHzzUfxBrItVVuXnLHGM42A3OcH3V66FcPLCJZAA8rPKQAQMvI77Z8N689c0YXPIGYqFJOw3OQPOvooqXpLb3Rp8nXp94s0ayJ7LDx6jwI+2q9xQXFzAsXNzTKYWEezSK7KpT35zjfxxVjjRIYwBhURfE9APMmuLs+gbUtbidRmC2+lPMPBehx5l8EfAeVV6mVY6fZ7Hsuuma3DzLblXtpVAUQTLyNgDAC52bYeBNTNXLXdAt7yPu7mJZF8CRup8Cp6g/Cs8vLWXTZkhndpbaVuWCdvaVvCKU+JPg3j0qrHnviRly6euYkjSlK0mMUpSgFKUoCJ1pZI3hvIAWltmLFBnMkTbSpt1OACPeK0zRNXiu4UmgYMjjI8wfEEeBHkapVVq6tpo7xRpTsl5L68kYx3JTxkmU7A5GARuTWXPj/ADG3TZfyM2msi4yZ21qXJJRLWMAZ2Uu7HYe/lP2VaRqesQoO8sre5bpzQzlM7dSsi7Z9xrPbzXWl1K7a6RLaVUhjMZlVt1EjZzsDs46Viye6zr6GvXjf1weHGMJeynAxsnNv5KQx+4GtK7Hf4Fs/5rf1slZbxJrVv6PPH3yF2iYBQwOSVIHStG7Db3vNHhGMd0zx9euG5s+72vuqGG6L/abi8iafg9+1ZAkNtdFVItblHdiSCsbhonIwD4shI8l91fLqGBB3BGPiDVx1KxSeKSGQZSRSjD3EYNZNBfNpZFpqHOsallt7psFJIlwUDFfZcLtgjw61m1uGU6nHwZcE0uGcOm8MXkdq2nc8IsnnMjuGfvXi2PdkYAGSq5II2z87uBXENatv5RD/AMRP76pnFvaZBCrR2h72boHHsL78/jH4bZrFL1tQ0mi5bMaORJDfcT2yxYK2zDLAEgCLMj5Iz+MeTOwyRWwdpEyppN8WYKDbyLkkD1mUqo38SxAA8SRVO7D+CXtYmvLlWFxOMKr+0sZIOTncMx3IPgB41Y+16IPpM6MeVWaFSx/FBuIQTv5A5+VdmEVCKj8DFJ27Pa2GEUDYco/UKpmjSqvFbBmALWnKuSBzHCHA8zgE49xqxS8QWkSZa6gCqACe8Q+Q6A5qi2t9bz8UWMttKJQyNzlTkBlimAA2+qBXF9nRks1teGWT6NzuE5kZfMEfaMVj/CMhFuIH2ktmNu4wRgxnlU4O+68p+dbJWecdcL3Cz+naeodyAtxbbKJgCcOp/jBnGT1AHlg9jNj3xpGXLDfHg4b28SJC8jBV6Z8ydgABuSfIb1E2WlGWZLu4UrKgIijB2jjOQObHtOcknfAyB4ZrntOJLOd0MjCOaMkd3NlWjfA5tm2yNxzdeo8TUs+tWwBJuIcAZP0idB86w1KPFcmKnHijvrNdavBca1FyestkplJUZ3gVpyGPQDmULnwzXTxT2hqAYrH6SRhjvADhT+aMescePQbdasfAvAMljpl9c3K4uJ7WQKmDzRoY2OD+cxxkeGMedadPiae5mjBiae5lZ0L97Q/o1/UK6TcqJBGfaK8w94Bwfs2+2o/Q7yP0eIF1BCBSCwBBAwQQffUHrM8j38Xo+JGROYKCOgDs46/VBrvSyKEE/wBi6uSV4s0h7iMd2x5kyeTwb/7eVbL2RQ2K2C+g56/Tc+BL3o6iQDoR4DpjpWTNrtuFDGVRkcwGd8fAePur54M4xW31aE2zFo7tkhuFI2JLckbDOMEc3X4+dZ9TGL+8nySif0lUVxToqXtrLbv+Op5T4q43VgfAg4OalaVjJGScLX7TWyNJ+FUmKT9JGxRj88Z+dS1QnDv4fUvL06XH2Jn76m66ON3FM5WVVNoUpSplYpSlAcuq3628Mkz+zGpY+/HQD3k4Hzqw9nGgmC37+YZurr6WVvqg+wgz0VVwMVTeI4O/ksrXbE90nOD0McYMrD58orXwKx6iVyo6GljUd3xP2qLxV2VWN/c+ky96jnHOI2UCTH1sqTnAxkEbVeqVnNJQP8zmk/ydv+NL/iq36FosFnCsNtGI418Bnc4AJJO5JwN6kKjuIrwQ2k8pbkCRO3N9UhTg7e+gIK67SNPRCwlaTBxyxxSkk5wcerjY58fCoTVe0fS7mMxXEE8sZIPK9sxGR0PxqK4ViZbK3DHmbuwxPmW9b+2pTNZHqadUZHqXfRT5eGuHbn11kurXBIKcsm/Q5w8b7fAirjwNpGg98VsRFLOnrfSc7OuPVJAlHv3x0yKVmvaxctBNaSwkxyDvMOux/Jg7+OxI+ZqWPPulVE8efdKqNmbtCtTJIkSXE/dNyM8ELOnNgEgMuxIr0ttUsdZt5rfdhjEsMgKSJv6pKncHIBBHurg0Cxigtoo4Md2qDlIx62RktkbEk758c1Uu1CYWYg1CFu7uo5AgI6yxnPNG3gRjfcGsuH2hvy7NvD6NbhSslh2Q6PaxFrksVByZZpuQAHAAynKuM+7xrn0mPhuxn54ZIjKmGDB5ZeTG+Qy8wHvIPuNe3FB9O1K2jljzBBai5KkgqZZmKoCpG+FV8Hz8vGQlsY2V05FAdSjYGMqwwRkb1fn1axS21ZOGFyVlr1DiKCG09LLc8GFIaMcxYOwVeUDrkkbVEf5fQ/ya9/5Z6yPhi8X0RNLlLSPFqYwAQMRqGZiAPWC8ysSfzutajXmp1TxNJK7GPFu7IriLVtIvGjW/tZYzK3drNNC0eGO4HeDBHTz+7NR/EnZLpNqj3cpuUgi5WaNHDAjIGPWUvvnfDeO2Kje16AmxWQEfQzJJg+PtJj7WB+VXHtGvHl0iLGFNy9urDGRh2VmG+au0+b1IbmeTx1PaiF4Y1LRrE89rZXIY7h2gkZgCB0ZySB8Ksn+cq1/ibv8A5d6pxIA8gPuFcsupwqCzSxgDqedf7689Z/A6r9mY13L5EvBw9omty3DRpJHc5+kALRuDt64jbKnfqcHfr1qx8O9mFjZXfpUCuGC8qozcyqTsWHMObmI8z41nvZPElxr9zOjgrHDlcbhuYRod/dvW71enaOPOKjJpeCh6t2W6QzSTzQhMksxErog8zgMFUVY9K4YsoAO4toFGQwKovUYwQfkKk7y0SVGjlRXRhhlYAgg+YNVVuHprEmTTmLRZJezkYlCMb90xP0Zzvj2fhXpEuFRvEesJZ2stxIcLGpPxP4oHvJwK4bfjG1NqbmSQQquVdJfVeNx1RlO/MPd16jaqRqF/JqkySOrRWcLc0MTDDTOPZlceCjwU/E1KMXJ0iM5qCtnlwnZPFar3v4WQtNJ7nkYuR8sgfKpev2vyujFUqOVKW52KUpXpEUpSgIq8H+ktKY9BO4+ZhbH6q1qse4xhb0cSxjMltIlyo8+7OWH9HmrV9LvknhjmjIKSKHUjyIz4VhzqpnR0zuB1UpSqTQK5tRsUnieKVeaORSjL5qRg9K6aUBhfHnZlBpllLd291dq8WMDmUj12CAeqFIGWG+TsDsatKeFTnatGG05lYAq01uCD0INzCCPsqErHqvBk1PaM64K0C51W7vY/T54BA5IwzsCGdxjHOMAYq76f2NstzDNPfvcrE4bu5YywYZ9ZfWkOAfhXj2QKBq2rADAynT4vWqar+Al/Rt+ya1RSpM0xSpMw3SdI1NWeTTJEismd+6gnk5+UBmQ/iHA5gWAB8s53zA6nw3dtqVjHqs5lW4k5B3bc2ACgICkKqgkrnA8zua1TgO3Eem2ajODCj7+bjnPyyxqv8dfwton6c/twVycGoctVtpeea58lzj90nbqdDq91HHt3NtbxEYwAczOAPMcrrUjUSlt/pfU5c9Wgjxj6tujZz/6vurqvb8RyQofyzmMHyYIzjqfHlI+JFQ1fOZ19cGrDxBFXi4aK64boK3dmHn5h070/RkHP5uTgdNvndKV4JdqZWiB9dVVyNujFgP2T9oqic5Tq/CJpKJWu1KBn0yflGcFWPuVXBJ+ymtym40zQmkOWLhiRgbpbyEfsiu7jz+Dbr9Ef7KqMGqtLa6CvsoFuFK5yC0Q7sN08i23vrpaJ/hS+vBW1+PD918ybuouZHXpzKV+0EVn50SDTwrXtul1CzhS6SyxyLkZ2APKQMMd9znqKumvamLaBpivMFwMZx1IHXHvqld9ea1ywQQp6rhmw6g75APrnOAM5IBq/Du8dG/2k8NVL3vB/QXBPCdjZoJrKIp3yBuZixYowVgPWOw6HFWiufTrURQxxKSRGioCepCqFGcfCuitJwxSlKAzPtO4XijddUjiV5ISGnUjPPHgKXGduZBuPhXrDKHVWU5VgGBHiCMg/ZWiTxB1ZWGVYFSPMEYNZDwqpiWe1bJNpO8IztlM88e3lhsfACtGnlToy6qFx3E5SlK2GAUpSgFKUoARXPwbqw06X0OdsWsrE20jdI2O5hY+A6lc+G1dFeV3apKhSRQyNsQfH/vzqvJj3ouxZXjf6GlA0rKNPur+wHLbOt1bjpDOcOg8kk8RjYBvtqXXtO5R9Np16j+IRFkHyZTvWKUJR7R0I5Iy6ZoFfEsqqMsQo6ZJwNzgdffVA0/tCuLyWWKy09y0YGWuHEYQsCV51wTvjoM1MWfDEs0izajMJmRuaOBAVhjO+DjrIwB6tt5CoEyL7YIDJBZKuM+nRHf8ANWVj9wNcdWLtC4dnvbeNLWVYZopVlVnGRsroR0ONnPgenzrOW7LNYZstqSDJ35XlGPPChQPltVGbE5vgoy4nN8H32YTSR8Q30R2WWIyEbb8rR8hB+Dmth1X8BL+jb9k1ROBezWSwvWu5b03LNEYiGjIO5Qg8xkbpy4xir9fxlopFHVkYD4lSBV0VSSLoqkkUbg3+D7P/AHeL+rWqzx1/C2ifpz+3BXlbSa7b26W8empmFFiWTvFYEIAucc4zkD76+dI4R1m8v7S6vxFFHbyCQJlfVAZOYAJk5blzuT8ulcrTaPJDP6kuuS1yVUT+mSO95qUjLgG65Fx4iKNI89evqiqh2q6i1vcadIGIVJGcjcj1TFvjxIBb7TU/xB2V3xnkex1Bo4pXaQpI8gKs2M7rnmyc7kA9OvWoW47F9RuHj9KvkkRTuS0rMqkjm5Qy4zgfcK1fZX63qN8f8ol6v3Npf0OQCOh3FZ9wjrRm1q/TBIK8oJx6ogYJjA6glic5/XUxfdjFzLs2rSsgOVV42bA6D8sBnG2cCvlewaMQYW8kFzzZMvJ6vLvleQPnfbfm6iq8eh2qSb7JSz21wT2vx5tbgEZHcvsRt7DVnXDcIa00knqiXjD3Hv4l/UxqSi7Ge8mltxqpMkYUuhhbZXB5T+G3Bwam7nsZaO0ijtL10njd3LsMK5lWFWHqHKj6JT+N4/K7Bpnii1d2erOvUjNro53QEYIBHkRmo+50G2kJLwRkt1PKM9MdRvX7/mj1b/WCf05v8NP80erf6wT+nN/hqSwyXk6EvaWKXcL/AILb2EarLPp8iyuXEE7Qxk9RGEQgZ8cZPXwrSKpnZZwdJpdrJFNIsjySmUlAcDKqoGW3Ps56DrVzrQcYUpSgFZMhP7rar5c8P29z/wDlavI4UEk4AGST4AdayHhmUzG6uzn/AMVcO6Z692mI06bdFPTwxV2BffRRqH+GybpSlbjmilKUApSlAKUpQClKUBx8PXPo+tLzHEd7ByDy76FuYfMoTWo1lOvac00Q7tuSaNhLC/1ZF3Gfcd1PuJq78HcSLewc2OSaP1J4j1jkHUY8j1B6EVhzQqV/E6WnnuhXwJ+lKVSXilKUApSsl7Sdbmu5e4sSWSzYSzkFgJXUhhApGzHGSfLYeNepWeNpdmtUqO4e1iO8toriI5SRQ3vB8QfeDtUjXh6KUpQFU4rtngni1CIE90DHcqD7VuTktjxZG9b4c1WeCZXVXQhlYZBHQg9CKi+LddSytJJ3GeUYRPF3OyqB4kms34Yv73TI1LA3MDevLAo9eBmPM3dfWUZxy+7brXqi30RckuzYKVE8P8R216nPbSq/mvRlO2QyncHcdalq8JClKUApXy7gAkkADck9AKo+u8fgs0GnAXE4yGk/Iw+9mHtH80b0Ss8bS5Y7S9ZYqLC3bE9yPXYH8DBnDucbgkeqPeaj7S2WJEjQYRFCqPIAYFcmkaX3PO7uZZ5TzTTN7Tt/Yo6BRsBUhW7Dj2Lns52fLvdLoUpSrigUpSgFKUoBSlKAUpSgFR17YSCQXFrJ3NyoxzYyki/VkX8Ye/qPuqRpUZRUlTJRk4u0e+mdpKIRHqUTWkmcd5u0D+REg2HwbGKulhqUM6hoZUkBAYFGB2PQ7GqHIgYEMAQeoIyD8jUJLwhZk5WERt5xM8f9WQKzS078M2R1S/MjYc1A63xlZWgzPcRg+CqeZm3A2Vck7ms5HB9t4mY+4zzf4q7tN0G2t94YI0P1gvrf0jk/fXi08vJ69VHwj11TiW71AFIFeytWGGlfaeQHqEX8mPzjv5V62FkkEaxxLyqvQe/xJJ3JJ3yete9K0QxqHRlyZZT7I6yu5dNleWBGltZW5p4F9pG8ZIh4k+K+PUVoWg8Q216nPbSrIPEA+sp22ZeoO461TqiNQ4at5n7wqY5f42Jij/MpjPQdc9KqyYLdxLsWppVI1yofiHia2sk5riVVJ2VBu7k9Aqjck1nH7iTeOpagR5d8P8NeumcO28Dc6JzSHrJIS7/0mJI+WKrWnl5LXqoJcH1LLNfzpc3SGKOIk29uT7Oeksn+0x0H4ufOpSvylaoQUVSMWTI5u2RWo8PQyv3g5opvCaFij/Mj2vmDXpDeatAMRXcNwu2BcxkNgbY54zvnzIqRpXksUZeCUc049M8jxjqo/wDJ2h94mf8AtWvObibV5McsdlAPEkySE/AAAffXTSofZ4Fn2qZCXGizXOPT7ya4H8Wv0cR69VTc9cbmpa1tkiQJGqog6KoAA+Qr1pVsYRj0imeSUu2KUpUiApSlAKUpQClKUApSlAKUpQClKUApSlAKUpQClKUApSlAKUpQClKUApSlAKUpQClKUApSlAKUpQClKU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TextBox 2"/>
          <p:cNvSpPr txBox="1"/>
          <p:nvPr/>
        </p:nvSpPr>
        <p:spPr>
          <a:xfrm>
            <a:off x="4724400" y="5388946"/>
            <a:ext cx="4724400" cy="1015663"/>
          </a:xfrm>
          <a:prstGeom prst="rect">
            <a:avLst/>
          </a:prstGeom>
          <a:noFill/>
        </p:spPr>
        <p:txBody>
          <a:bodyPr wrap="square" rtlCol="0">
            <a:spAutoFit/>
          </a:bodyPr>
          <a:lstStyle/>
          <a:p>
            <a:r>
              <a:rPr lang="en-US" sz="2000" dirty="0" smtClean="0">
                <a:solidFill>
                  <a:schemeClr val="bg1"/>
                </a:solidFill>
              </a:rPr>
              <a:t>Vanessa Gonzalez</a:t>
            </a:r>
          </a:p>
          <a:p>
            <a:r>
              <a:rPr lang="en-US" sz="2000" dirty="0" smtClean="0">
                <a:solidFill>
                  <a:schemeClr val="bg1"/>
                </a:solidFill>
              </a:rPr>
              <a:t>Grade 11 </a:t>
            </a:r>
          </a:p>
          <a:p>
            <a:r>
              <a:rPr lang="en-US" sz="2000" dirty="0" smtClean="0">
                <a:solidFill>
                  <a:schemeClr val="bg1"/>
                </a:solidFill>
              </a:rPr>
              <a:t>Sport and Medical Sciences Academy</a:t>
            </a:r>
            <a:endParaRPr lang="en-US" sz="2000" dirty="0">
              <a:solidFill>
                <a:schemeClr val="bg1"/>
              </a:solidFill>
            </a:endParaRPr>
          </a:p>
        </p:txBody>
      </p:sp>
      <p:pic>
        <p:nvPicPr>
          <p:cNvPr id="1027" name="Picture 3" descr="viewlogo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2438399"/>
            <a:ext cx="2362200" cy="1857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0"/>
            <a:ext cx="8229600" cy="1143000"/>
          </a:xfrm>
        </p:spPr>
        <p:txBody>
          <a:bodyPr>
            <a:normAutofit/>
          </a:bodyPr>
          <a:lstStyle/>
          <a:p>
            <a:r>
              <a:rPr lang="en-US" b="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Problem</a:t>
            </a:r>
            <a:endParaRPr lang="en-US" b="0"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
        <p:nvSpPr>
          <p:cNvPr id="7" name="TextBox 6"/>
          <p:cNvSpPr txBox="1"/>
          <p:nvPr/>
        </p:nvSpPr>
        <p:spPr>
          <a:xfrm>
            <a:off x="838200" y="1981200"/>
            <a:ext cx="7086600" cy="1938992"/>
          </a:xfrm>
          <a:prstGeom prst="rect">
            <a:avLst/>
          </a:prstGeom>
          <a:noFill/>
        </p:spPr>
        <p:txBody>
          <a:bodyPr wrap="square" rtlCol="0">
            <a:spAutoFit/>
          </a:bodyPr>
          <a:lstStyle/>
          <a:p>
            <a:pPr marL="285750" indent="-285750">
              <a:buFont typeface="Arial" pitchFamily="34" charset="0"/>
              <a:buChar char="•"/>
            </a:pPr>
            <a:r>
              <a:rPr lang="en-US" sz="2400" dirty="0" smtClean="0">
                <a:solidFill>
                  <a:schemeClr val="bg1"/>
                </a:solidFill>
                <a:latin typeface="+mj-lt"/>
              </a:rPr>
              <a:t>Some adults are afraid of water</a:t>
            </a:r>
          </a:p>
          <a:p>
            <a:pPr marL="285750" indent="-285750">
              <a:buFont typeface="Arial" pitchFamily="34" charset="0"/>
              <a:buChar char="•"/>
            </a:pPr>
            <a:r>
              <a:rPr lang="en-US" sz="2400" dirty="0" smtClean="0">
                <a:solidFill>
                  <a:schemeClr val="bg1"/>
                </a:solidFill>
                <a:latin typeface="+mj-lt"/>
              </a:rPr>
              <a:t>Some adults are afraid to learn in a group of people</a:t>
            </a:r>
          </a:p>
          <a:p>
            <a:pPr marL="285750" indent="-285750">
              <a:buFont typeface="Arial" pitchFamily="34" charset="0"/>
              <a:buChar char="•"/>
            </a:pPr>
            <a:r>
              <a:rPr lang="en-US" sz="2400" dirty="0" smtClean="0">
                <a:solidFill>
                  <a:schemeClr val="bg1"/>
                </a:solidFill>
                <a:latin typeface="+mj-lt"/>
              </a:rPr>
              <a:t>Some adults may have had a traumatic event in their lives involving water and are just afraid and can not swim</a:t>
            </a:r>
            <a:endParaRPr lang="en-US" sz="2400" dirty="0">
              <a:solidFill>
                <a:schemeClr val="bg1"/>
              </a:solidFill>
              <a:latin typeface="+mj-lt"/>
            </a:endParaRPr>
          </a:p>
        </p:txBody>
      </p:sp>
      <p:pic>
        <p:nvPicPr>
          <p:cNvPr id="1026" name="Picture 2" descr="http://thehonulife.com/wp-content/uploads/2014/08/What-If-150x15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3810000"/>
            <a:ext cx="2667000" cy="2667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89273" y="1"/>
            <a:ext cx="1454726" cy="1142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Solution</a:t>
            </a:r>
            <a:endParaRPr lang="en-US" sz="3600" b="0"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
        <p:nvSpPr>
          <p:cNvPr id="6" name="TextBox 5"/>
          <p:cNvSpPr txBox="1"/>
          <p:nvPr/>
        </p:nvSpPr>
        <p:spPr>
          <a:xfrm>
            <a:off x="914400" y="1600200"/>
            <a:ext cx="7010400" cy="1846659"/>
          </a:xfrm>
          <a:prstGeom prst="rect">
            <a:avLst/>
          </a:prstGeom>
          <a:noFill/>
        </p:spPr>
        <p:txBody>
          <a:bodyPr wrap="square" rtlCol="0">
            <a:spAutoFit/>
          </a:bodyPr>
          <a:lstStyle/>
          <a:p>
            <a:pPr marL="285750" indent="-285750">
              <a:buFont typeface="Arial" pitchFamily="34" charset="0"/>
              <a:buChar char="•"/>
            </a:pPr>
            <a:r>
              <a:rPr lang="en-US" sz="2400" dirty="0">
                <a:solidFill>
                  <a:schemeClr val="bg1"/>
                </a:solidFill>
                <a:latin typeface="+mj-lt"/>
              </a:rPr>
              <a:t>Teach adults how to </a:t>
            </a:r>
            <a:r>
              <a:rPr lang="en-US" sz="2400" dirty="0" smtClean="0">
                <a:solidFill>
                  <a:schemeClr val="bg1"/>
                </a:solidFill>
                <a:latin typeface="+mj-lt"/>
              </a:rPr>
              <a:t>swim with one-on-one lessons</a:t>
            </a:r>
            <a:endParaRPr lang="en-US" sz="2400" dirty="0">
              <a:solidFill>
                <a:schemeClr val="bg1"/>
              </a:solidFill>
              <a:latin typeface="+mj-lt"/>
            </a:endParaRPr>
          </a:p>
          <a:p>
            <a:pPr marL="285750" indent="-285750">
              <a:buFont typeface="Arial" pitchFamily="34" charset="0"/>
              <a:buChar char="•"/>
            </a:pPr>
            <a:r>
              <a:rPr lang="en-US" sz="2400" dirty="0" smtClean="0">
                <a:solidFill>
                  <a:schemeClr val="bg1"/>
                </a:solidFill>
                <a:latin typeface="+mj-lt"/>
              </a:rPr>
              <a:t>Swimming helps </a:t>
            </a:r>
            <a:r>
              <a:rPr lang="en-US" sz="2400" dirty="0">
                <a:solidFill>
                  <a:schemeClr val="bg1"/>
                </a:solidFill>
                <a:latin typeface="+mj-lt"/>
              </a:rPr>
              <a:t>your joints </a:t>
            </a:r>
          </a:p>
          <a:p>
            <a:pPr marL="285750" indent="-285750">
              <a:buFont typeface="Arial" pitchFamily="34" charset="0"/>
              <a:buChar char="•"/>
            </a:pPr>
            <a:r>
              <a:rPr lang="en-US" sz="2400" dirty="0">
                <a:solidFill>
                  <a:schemeClr val="bg1"/>
                </a:solidFill>
                <a:latin typeface="+mj-lt"/>
              </a:rPr>
              <a:t>Parents then can teach their </a:t>
            </a:r>
            <a:r>
              <a:rPr lang="en-US" sz="2400" dirty="0" smtClean="0">
                <a:solidFill>
                  <a:schemeClr val="bg1"/>
                </a:solidFill>
                <a:latin typeface="+mj-lt"/>
              </a:rPr>
              <a:t>child </a:t>
            </a:r>
            <a:r>
              <a:rPr lang="en-US" sz="2400" dirty="0">
                <a:solidFill>
                  <a:schemeClr val="bg1"/>
                </a:solidFill>
                <a:latin typeface="+mj-lt"/>
              </a:rPr>
              <a:t>to </a:t>
            </a:r>
            <a:r>
              <a:rPr lang="en-US" sz="2400" dirty="0" smtClean="0">
                <a:solidFill>
                  <a:schemeClr val="bg1"/>
                </a:solidFill>
                <a:latin typeface="+mj-lt"/>
              </a:rPr>
              <a:t>swim</a:t>
            </a:r>
          </a:p>
          <a:p>
            <a:pPr marL="285750" indent="-285750">
              <a:buFont typeface="Arial" pitchFamily="34" charset="0"/>
              <a:buChar char="•"/>
            </a:pPr>
            <a:r>
              <a:rPr lang="en-US" sz="2400" dirty="0" smtClean="0">
                <a:solidFill>
                  <a:schemeClr val="bg1"/>
                </a:solidFill>
                <a:latin typeface="+mj-lt"/>
              </a:rPr>
              <a:t>Builds confidence</a:t>
            </a:r>
            <a:endParaRPr lang="en-US" sz="2400" dirty="0">
              <a:solidFill>
                <a:schemeClr val="bg1"/>
              </a:solidFill>
              <a:latin typeface="+mj-lt"/>
            </a:endParaRPr>
          </a:p>
          <a:p>
            <a:endParaRPr lang="en-US" dirty="0"/>
          </a:p>
        </p:txBody>
      </p:sp>
      <p:sp>
        <p:nvSpPr>
          <p:cNvPr id="25602" name="AutoShape 2" descr="data:image/jpeg;base64,/9j/4AAQSkZJRgABAQAAAQABAAD/2wCEAAkGBxITEhUUExQVFhUXFxcZFxgYGBwYFxgYGhcXFx4cGBcaHyggGB0lHBcXITEhJSkrLi4uFx8zODMsNygtLisBCgoKDg0OGxAQGywmHyUsLCwvLC80LCwsLCwsLCwsLCwsLDQsNCwsLCwsLCwsLCwsLCwsLCwsLCwsLCwsLCwsLP/AABEIAPMAoAMBIgACEQEDEQH/xAAcAAACAwEBAQEAAAAAAAAAAAAEBQIDBgEABwj/xABAEAACAQIEAwUGBAQEBQUAAAABAhEAAwQSITEFQVETImFxgQYykaGxwRRCUtEjYnLhB4KS8CQzQ6LxFVNzstL/xAAaAQACAwEBAAAAAAAAAAAAAAACAwEEBQAG/8QAMREAAgEDAwEFBwQDAQAAAAAAAAECAxEhBBIxQQUTIlFhMnGBkaGx8BQj0eFSweIz/9oADAMBAAIRAxEAPwBYuHEnvEeRI+9WC1p7zT1mrDbUk/aui10NbTSZ4xTqRfLQG2CZjOdp61y5w+6BPan4afWmKW261a4MbUuUIt5RbpaqvBYkxL+Hvj8yn4ivBMRBlVPkSPtTPN4VZaY9PSu7uKykH+urSxJ3+CFC3roGts/GoHiQHvI49DWkW3Gs6HzH70PcTU0KgujY16nHihF/C32FVviVsiJj1j60Qt1CpjWOcj5UeLY0kA+Y0pFx7iNqyTbFpGY+9oNJ8tzQS8OWxkHCrhU1f0v/ALYQzdJ+dFLfUBJaY3E+PjXz+5izMjTwBOnzqb8bvAAEnTb6+tJeo6fn3LcdDHm31/5Nxi0zEkQByAOv96rtWf5iPWKyFrjD5llhBiSQDE84rT2MFfWTmQwNoInw3ptOpuRVr6eNOXLz+en2Glq0AGj3tI/tQVzpFVHFXbas1xY2y5WgE8xJBjQilCcUvXWyoJ8OfqRUxb8gZUU0mpDf8MvNflQd7hEmc7KOgECmeBw92JYjyIP1Bq29bubACPBiPqKlv0BjFriS/PeBYPCqmg+J3om8umo+OtetrcGuVvHY125eMag/6f2oXa4xKdvxlNzh18bMDHp9qqzYpPykjwNaeGruTwp7hF8orQ1teKtuuvXJll4nfG9oj0q9eOR7yEec1oCJ5Vx0B3FC4Lpf5hLVN+1CL+FvtYSJxy35GNqOwvFLR5/Ku3eGWz+UD0FOuEYTDsmS4igjZhpI/egqtwjdZG6dUatSzjbyy/7FtvF2zsw18a4bak6a0zx/CLdsyqKVO8ifnVdrh+HKkKgynUdR5HcVT/XJGi+yYzXNvr/Atx38O29wBjkUtB5xXzjtWdmZt2JJ8zW84/wy7btXDbYsuRpBbYRt4187sN46V06yqWaJo6XuLr+iGIQnQeRihCTMGjXudKHuWtD4UpotJlVtdxy5V9T4BiA9m23Mrr5jT7V8qZoK+E1vfYni1sWirtlgkrPQ7j0P1FOoSSeSprKTnFbVdpmkGBt3FYMEgkEk7z4Caos4JVHcAjwFG2MVbaQrqZ8R8+lcNheUehq2mjKnGSVmihbZ6V17BHL60SlnbU/GuENPvT5mpuClgEazPL71258PCiFBB1ifU1O4pzADLrz6fGoCSwWmNa9PnVpQa1wWqaVLEMpPOpJb8as7OKgzRUB2sce361QN6vCzy151MW4qCX6Dy137ak9NaTcSwpt95PUdaNwGIgZeu1Sx55fGseemk6u2J6fT6qLoqT/GKM2dCriAwIPWCI5ViuH8EtvbuWnWL1gyTr/EQkifEQPSt92EDQmkPEcUQ+YCZQqTt3fSrUtE1G9PkVS1UnP9yzXmZjFezJKq9vvSD6EGPtSZ+D3dQUbu1u+GLC5WLA+9uRv9DpU8bjHY5RaJDAd4MoY9QZ2pHd1v8WPc6KfJ8+tcF7RHiQ4115npR3sJjEtlw/UCInTWQR5gVscDZUypRlO5kag+ex9KV2LCi/duFVjP2YEfpCknxmanS7nW2sjVxg6V/Marew9yJtg/5R9qJ/8AT7DCVkf0kiPShxGwiKioKmQYPX/e9akqUTLSksQk18QpMCR7t24PAmfrUmt3xs6kcsywfUg0Vg74dQSIPOrXFK2IQ601iVvkv4BcLjb6gg21b+lhPxI6UM2McyWs3P8A7UwK66c+VV3LZG9coW4ZzrJrxQX1X+zLWsRftsf4jb7POvxpta9oTOtv/S0/Iin1zAWydUU+lUtwmzyQA+Gnhypni8wJToST8DT9Hj6oETjds6MSng2lF2MVaYiLqf6hSnHcEbXs1J/z/YjlSO5grgJzWXJk7LI+I3rvH5fJkwpUJWtUs/VP+Tf2cjbuDppBHzqFwCvn9vEKraIFK+YO/PxPyFMBxpiwMkKAdFOhgxqTMD6zS+82vKYz9FOXsOL9zNYF9Ks/Frc7ykMNpHUaGsNjMVimJGZwGBGXXbptqaZeyiZFbM696CFza6SCY+FMjKDd7nQo1qV1KLszTXjKx10pfjrII08Plt89fSinaIPj/aqLpqwkHcX3k19R8lJ+pqF9NB4GaIuGgcXfqWiUyrGXmgAMFOsmfoKWWLpZz3iwA36k7/So4hk5pJ8zUFuMdAsDoP3pbdw4xsNrV7kNY5127iaXojRqYHSisHgrl4hbYmZ1Oi6RPeOnMfGubSWQks4HPArgZW8G+o/tTJ0pH7MsVe4h0MajxUx960J8IpKKOoVqjKtRsapcHzq+NaCxl4z2dvW4RP8AQu2Y/OBzrm1FXYmMZVGoxHTr515Vqxulcy1JCiVlaDxVltxlMfqWT6EGmHd3JAobEYmw0gFTEa76+fKhdSMXljY6apUTcU3byuxFi8fZLMRhhcuKjE5gSBEakL7w8TtSYY24xypaRVMaFRp1gwIBrV3OD5hvmDRO6SBtOXejrWBXTugkDziPGj3Rud4lGyFeG4SpIZgUEEMqtmmSDozju0bxXhVq44dAEI/KVBUwIBOWNRR72vCuZRSnCD6Do6qvDiTF4sMFhjJ69fGqri6UzIoK+ACR4TViEuh0Z7uRRijSfFPTbG1o8Hl/C2rq20HZw7ZkBLBGh2Vxzg7N0o6k9qHQjuZ8+wuHuOYRGY6bCdzA+dOcJ7OYl1zd1RkdhOpOTQiBsfA1s+K9nZtuFYBrNoFRIEqbmdY66oR60K3HkQXDaDXEV2eUUlQDluatsIOcHzqo60n7KLSglyC4b2YsW1FxybolDLaA2yBm7o5iZ9KMxVy3atqraMCVIA9+P4TFVG5goxA30oZjejIYt2gLgIXvvlRCwGvdko8c/doS1ftg5lMlLoRrzE5yty2QjyfdE6dNKU23yxixwA4SxGKLwAt1GdR4SNwNuseNNnWleJ4zb7dRIhM4Zh7vegwI3EijcXilRC7HQbAaknkF6k02l7OTL1q/cB+I4ns1EDM7aIv6m+wG5NTweFNpSSc1xzLGPeYjlOwHyFVcOw7Em9eIzkaLOltf0jqep5mmVuzJzGR08B/es7Vaje9q4NDRaXuld8sOZN9K4yUYL4gqTvQuWtRMx3G3DA8XbJGXTXfy3rJduIcKXI/lnKY2MjTrvtW2vXGUZrYVnHI7axO3+9KQ4bAXHPYOmS0QxzD8zEzJ5QSdqp1qcVLe8voeg7P1bWnVGOPP33/gE9l+JXbYC3CGtMYB17jHz5Gth2p2j4b6VisURYmyBrMSNTO+taXhuPV0WdDGvQmgoV17M37hPaGnlKXeU1zzb7jPPPOoOtWiy0TFVTVuMovhmVOE0ryTIRQ/EIjMd11nw2P2+FFNVOJthlZTzVh8QRR36gLDM5jre9arCcDsv3AWCHsXyZ2ysroZBE/qUn0rGcIxhu4dHPvRB8xpVl/jGIAAW4QAEA0EwhJX4En402adSK2svwai3caYuwtvDLeS2me0FZzcUlzDFGIJkMpPLlR17iaJexKXWAtzaZJMdx1KNlA3gGYrEYviF5lKNccoSWKz3SSZOnnSy41LlS8xyn5GrxHtUqogQFnUrmzCEIVWtzvJzKR5RSDiHFLl1mJMBgoKr7sIIUeMUvmuE0O2KWAssa8BsWnvKLxC29c5JgBQDqT0rRLgQ90XCUNtNLSqZ5DvHxjQdB51l+C2luXkV9QTty011rfXCZyJpp3j0H7mqOprNeBBwopz3voRRA55ZV+BP7Cr7VgHTY+FQt4VANgI/wB8qZYO1lEnn11jwqhFbmWuBY2J70RrOsn7USLDE/kPmDNcXDiZgeFEjlW44HnlUa4X0RSqXFM/wz/lNE4vALft5Fbsn3/lnfQ8ql2Tb/Wh8RjrVvdpI5VVqOkuuS/QWoebY9cCbEezt5IzKWaTsAAx6lpgDXpTHgXDkwtsZiGubk/lXwX96BxHHHcwik+AE15OH4q4AYCgnm32FVnFyykaPepKzYwxvFPGl2ExxLGlHtLwrEWWQhs6fmgURaXIBGx1rtsllcgOcJ+FrBpA8iugUv4XiMwIO419KPDVo05bopmHWh3c3E+fcJPY4rFYckwHzIPAydPQj4UbiQKT+27m1jxdXcBGI6iII+WlMruIV0zqdN/EeY5VYoSw15FrlKXmK8W0aChHNW4g60Ncapmx0UczV2arWpBSeRpL4GoL4dihauLcMQpkztG2vhX0rD4VQvUnUkaSTz05V8ugHTSB73SvonsziBcw9vs2BAGU7hkK6EHyrO1kOGPpsaYXDy25KjrzP9qNdpqCkAZRsPnUWakRVgm7k7GHJkzA5sdBUruPtW/d1PU/tS8u9xnFxoVGyhRoNpomzlXUKAesfetHbKorvgylKFB2Su/MGxOLu3Ng0fAfOhcPwZSc13U/pG3qedaBXVt9OvOa5dReVcqUE+CJ6ipJYYLbtquigAeGlRuAcjBoh7dV5adhlTKYNib7BCHXOORG/qDShr6AQQQPLam+ISSOh3rP8SvBXykyeXQ0uVOI6FefBC3jMrStaDDYhbi5l+HTzrMC2SdKMwVxrZ0Oh12kfChg1DHQZUTq5fJlv8RY/FRvFtPmWobgtxrlkljJUlJ5lQBGbpVvtrcD31b9VsA6RqCf3pZ7NEC645lekjQ8/Q70dKVqnvH04/tpF7rG4eOsAj4iqWvJ0ZvQU0xQP6o6iY+tLrgb9f8A3irUhkUQD3D7qADxqt/5rk/yp9zsK66A+88+Ez8quw+GJ91YHU7+g2pdgzlpdNe6vTr/APqtP7F8QW1eNvJlW/ENt/EUEiR4qT/pFJEwUa7nqakLyoyuXAyMrbz7pB+gpFaF4tDIs+piqb5rl142O+3lVD3DFZjGIs7QF3jTMSYPTQfOinUaaeIFQya6xVgrYirJIwJzUpOXmdAqa3YqrNUQ1dYHdbgv7Sd65mqk1IPXWIucxMAGa+P8V4ndF5u0DgZjl5aTpHKvovGsUxMT3RHlMH41luJW847w6760upG6wO09aMJPcr3IcF4yrGM8z1iRy3rQNeVVYtoAJk6HzrGW+Gd4lFEDw015CoY3hdzQrdfLsUZmgHlz1FI2yLv7bfhkQ9ouIpeZbiGQsg/U/X5UNwC8BiV7wEhhJ8qj+G7IBDB+08jQL2ihBB2Mj0qVeLTGqz4Nvee3/wC4v1oF+wG5nySmPYKQMoJB1HSDrQ1zDWx7zCtFkICbF2x/y7XqdKgcVdO0L5DX4mr7160mpEDqxj5UsxHtFbHuAnyEfM0qUkuWMQUcKze8SfM/audio0kHkRApLe4/cbZB6kn5UFfxlx9GbToNBVedSPQYkfZeD4rtcPaYc0Uaa+6Mp+lXu9Zr/D67/wAEB0uOPADQ/en7yRAjrqJHlvWbJ2YxIfMlRmsrg/aW4srcyXGBBMd2Ad9fAayfKm+C9osNdzEPlCxJcZRrOx2O1asasZGPW0Fek8x+KyM6i1SA5jaoxTSkzlertcYVxxnuOXADB5Sd9TPLwpPhsO91gAO7ME/OKP8AaVjIGwAI9Qdz13o/gGF7JNTq0Ejpv+/yqLAdTr2Fs2lWO9ueZ5f+KzvEb/vE9PkK0XGWPjWR4m51ESTvz06xyFC0Ohl7V1M3fYsSZ3aTQ14keu09fGr0Mz5/WoYiI156Upo11gOw3HQqBGRiVEaNAPTWOlDYjj1w6IqWweY7zf6jS9kjxoe5XOpK3IaSOXbhYyxLHqdairVEtUQZpLYws7Soq2tRINeWhbCR9M/w/SMIdx/EY7eC8+VaNNvE0i9icI7YZFUCe85zSBBaBr4x05Gnz2ri+8h817w+WvyqjVu2NgJLvsxeAKIZlpJHOes6x8aX37tte7cWEtxCjUExzjc9a+gE1G9gLd0RcRXE/m1+Fa0tNF8GfQ7Zqxdpq/0MSnHGTK6lg7DKttdoMSzDrtHrTjBe1bStu6oZvzshAAE7keW9XXfZJA5uI53EKRoBzEjX9qzePwF20xQqM1wsWYKWWD0PLfaktVKZfjPRavDWfkzd4Lilm7myMJUgMDoZIkeelXXtBqY9a+f9jmK4e0OQkRBJ6tHKPjT7HY21bVLdu0lyBlYs0CRAMGNedWaMpVOhj9oaWlp7bZXv0AOL31e53dgY89Zmn9jEqQNSZoXAfh7xK9kqsBJAkiNt6MxvZWEZ3IVVE/7/AGp1rYMtRk8gHtBxFbduYksYUDUseg8aH9nOAaNcvwbjiG6KP0r9zz0qPBMHdvucReBXSLdv9CHXXqxgeVahnVV6R/v18qzNTXu9keDb0el2LdLk+P8AFMEcPfe02wOh6jkaFxNuUNaL23ssb3ePeKqR4A8vSs7mIGU78qswleKbHNZABdnQ71VcFRdwSZ0P1qlrhHSgchiR5qh2kb1Esx+8VFVilXuHYtzzyojh+EN24qTAJ1P6VGpPoAaGU1vfY3hCIQbsBiM7g7hF1Cx1J3EHagnPaiUrmoODZbNu3b3zK160jhbps5SFVdZkaE9dakty411BZbEgZlDI1sqiWwsGS4MtPOaWYnEviHMNh7qz3RbVe3UcpF0gzHSm/DB2Vpj2mIae6FvaZTr7oj96TfbHIaV2PrI119KIVK4qa+W1WTW0eXSsRYVTdQHQifOrjUCtcSxfheF2bbl0QBju25jpJ2rH4i1DMOjEfOt9loPE8NtOZZNeo0Pyp1GagKrxlUy3kyfs4zC+9wx2YtnM2wUb7+lXW77405siiyGBtZgZcg6swmIqPFG/EP8AhLOli2f4zL+Zv0Kfr/atRhcMLSCAAYgRsPAeVZ+s1GdseTV0Omwpz+BWt5rQ76SN+4ZPqDr61zBXDiHkHur7qDf+ph9Ki6dqxX8o989T+kH61rDhBbUZQMsCCOenOvN9o679LTvGN2/kvVmxThuZhfbP2ae4O2UyyqBl6wST6wRHlXy/HuBprO4r9CX7YZSDWQ9oPYeziCXtN2VzmIlCfLdT5U3sPtR6mi1U9pP6dDq+ns7xPjTpP5fjQT+H9vSt1xP/AA/xwMAIV6hv7UlxPsveT34A8DWxOpDzFRhIU8PwmYE9aLXgVydSAPn8Kb+y+HXPkbcaRW6xfACVkVXc30H7VwzAcM4alo52IJ194CAOcCQZ+NalzbtWgrulq68PquYDop++xmaDu4QIwz6KrZjOxjXXw/avPxqXLJiSoY6C9aPZH+l4H1pavJ3JklHBdh8Rh77C2+UXD7pU9ojeROqnwNOZZVFsspCbQDPrJM/3qvA33gm7bQQAVZDmDT00kf3qnOfjQVH0CgupvG3qPOp5jHpUa9AeTaOV4VI1wmuIIlazftLxZ8ww2H1vOO8/K0nUxzo72k43+HQBBnvXNLSbyepHQUv4Jwt0LXCEZ3g3DqMzieesrrSK9bu16lzS6fvHd8B/AeFLYQKB8dyTux8TRONxDaW095tR0UfqNQxHEcg76MDyjvAnwIqXD0EF8wZm1JBkeQ8BWS2+WbKRbhbIRQo5fEnqaYYTiDW9JBXmDtHgeVCGgcXcLN2aEzoWjKWA/oYjMDGsVXq0lVW1oJOxpMPfW6naIGWPeVgVI8QDy8dqFvpzG/1oPheIFt1AA00KAtbMc5s3On8ppvjLYTWRl615fW6ap2fXVWi8P8sW6c1NWYNavhtGFLOMcEDgwJpXx72jS17sTPx/bzprwDjovL3lKNzVvsRowr0ui1D1FLdKNhMlteD5txjhb2Cbir3hz8jvW79kuMJibUSMwAkTT7G8Pt3QQQKwGK4JewV7tLWqTqOYHhG9WkrE+1wMPbTg4a2w2zAielZe02JFsqUt3lywAO6doEqdDX0UYpMRa3B0k1i79opcPZsI6HUD1GtcsEyg3HcQw1o27Nu1JJCjN+1TQ1Ekkyefwrqmlyd2FFWR9CS5pU1IoYPoK6tyvRWPH7goilvHeK28NaN24fBV5u3ICrsXjktIz3CFVRJNY7B27mNvDE3RCD/kW9won328dB/sUqpUVON2WKNJ1ZWQRwLh1y5cbEYj/muNthaX9Kjkev8A5rTswUEkwB8AK9Zt5RAoBv8AiHj/AKSHX+dug8BWRObnLdI24QUFZFmCQ3D2rCB/01PIdSOpq25gUJkAqeqnKflvRUVXevhQSSBG5PKltjBfirt21EHtZO2U9oBzaFnMBz0qWDtSNe/rJAi+gP8ATAuIaoRM1zNdGU/lF0PaYeNu+pymdDBphc3m4YUc7oHplxFvx602MeoLfQkxJEAkzyB7UAf/ABvDiegoV1zDIrFRzCMRHnauaj0NTvMT3nBjqyi7bH9N23DKPOoYmcsQSOf/AF1A6EaOAd6icIzVpJP3kK6ExwVsMSoysehKOR4pckNXGUJ/Kx2I/hn7rPwo4Lm0BkcwrC4vqj95aEbvEx8FMGOU27n2oscHGl9nuIM8qwMqNzz8dNDS720x4SFG5GtB+zd0jFhQB7pLmCpXoCsxJ1PpSX2pxRvX2I2FDLgt6bnc+gLwLiDK1xdQD/5qo3CX8DNX+zeDZcxfcdTm8u8AJ0orieHAUEdaGURsJ7lbzKl2FeBrqt3R5VwUoA3RXQVVccAEkgAaknlRA2rF+0PEGxd38LYaLa637g8/dU8/ua9E5KKuzyEKTqS2xKuIXvxt5Ezj8MNVAOt5huPT5DzrX4SyFHL7enQUJw/httFVcghQAoInKP36nnXsX/CANtiGJhU95SfAbiserVdSV38Deo0lSjtRPiN9mPY2z3m95v0L18zyo3DWlRQqiABApXhHNme1VgWMs47yn1GwplbvBhKkEdQZpTHFrXDypXjCXMQezHvN2fbWydilxVOYDxq3GYqJVVuM0S2Rc5RTpmK7nyHShsBaGrIFdudzDHs73ncssdTUxjfJzCrNshf4Mhdv4JF6z/mtN3k9K6jcrey7nDsJzbHNYedNNq4hO/duXCNI/wCHxGXYkgmGIPhVNx8zBWIZuS317K9/lurAb4U0Esw7CSwCkj9E2LhPRrbd0k0LdYZu9GY/rBsXfRx3Xq7H3AIVzCjliELI3QreGx5a1UFgd7MLYEkEi9aI/lPvChJI4loADbnndEadO1SADOutUYl8qFmnKB+YC9b9HHeHmamjEywnXc2W7RD5221HkKCeHuBRlyrDOyArPRWQ6TIzeg60LdlclIv4C1y0l+5cCgkArE5gWnumdwoEUmwSg5iaZcYxEWjAOrd6N4jkOdZU4uNBJ/3zoL3sXaaSgHYTHCwGQQBJK+RqeI4mbsKuppbbsEySJ+3lRuFwxXYRUuQKmlwgy0kACirVvSuW08KtFuKWQaD2nvtbwl5kJVgmhG4pB7F2FFi3AHeBZvFpIk+ler1aut/817zB7P5ZqxS3D97E3Cdcirl8J3ivV6s400NKSccQW1z2+63UafLY12vV0QjtrDq+HbEMP4ylsrglWAHKVI08KK4CoxNjtLwDONn91h/mWDXq9TF7JDJcKft71+3eAdUaEDASunJon51TgLrfiXskk21AKqxzRryLSfnXa9UogC4wxw95EskqjbrOZf8AS0gelWe0A7Gzmtdw5ge7oJI5jY12vULJRK3ZV7IuMO/HvDun/tilfC3LWy5MszEseZI0+gFer1LqcBR5O4vWRSe9ZXXQV6vUCJfIXYtjQR0okDWvV6oHoklSP716vVBy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5604" name="AutoShape 4" descr="data:image/jpeg;base64,/9j/4AAQSkZJRgABAQAAAQABAAD/2wCEAAkGBxITEhUUExQVFhUXFxcZFxgYGBwYFxgYGhcXFx4cGBcaHyggGB0lHBcXITEhJSkrLi4uFx8zODMsNygtLisBCgoKDg0OGxAQGywmHyUsLCwvLC80LCwsLCwsLCwsLCwsLDQsNCwsLCwsLCwsLCwsLCwsLCwsLCwsLCwsLCwsLP/AABEIAPMAoAMBIgACEQEDEQH/xAAcAAACAwEBAQEAAAAAAAAAAAAEBQIDBgEABwj/xABAEAACAQIEAwUGBAQEBQUAAAABAhEAAwQSITEFQVETImFxgQYykaGxwRRCUtEjYnLhB4KS8CQzQ6LxFVNzstL/xAAaAQACAwEBAAAAAAAAAAAAAAACAwEEBQAG/8QAMREAAgEDAwEFBwQDAQAAAAAAAAECAxEhBBIxQQUTIlFhMnGBkaGx8BQj0eFSweIz/9oADAMBAAIRAxEAPwBYuHEnvEeRI+9WC1p7zT1mrDbUk/aui10NbTSZ4xTqRfLQG2CZjOdp61y5w+6BPan4afWmKW261a4MbUuUIt5RbpaqvBYkxL+Hvj8yn4ivBMRBlVPkSPtTPN4VZaY9PSu7uKykH+urSxJ3+CFC3roGts/GoHiQHvI49DWkW3Gs6HzH70PcTU0KgujY16nHihF/C32FVviVsiJj1j60Qt1CpjWOcj5UeLY0kA+Y0pFx7iNqyTbFpGY+9oNJ8tzQS8OWxkHCrhU1f0v/ALYQzdJ+dFLfUBJaY3E+PjXz+5izMjTwBOnzqb8bvAAEnTb6+tJeo6fn3LcdDHm31/5Nxi0zEkQByAOv96rtWf5iPWKyFrjD5llhBiSQDE84rT2MFfWTmQwNoInw3ptOpuRVr6eNOXLz+en2Glq0AGj3tI/tQVzpFVHFXbas1xY2y5WgE8xJBjQilCcUvXWyoJ8OfqRUxb8gZUU0mpDf8MvNflQd7hEmc7KOgECmeBw92JYjyIP1Bq29bubACPBiPqKlv0BjFriS/PeBYPCqmg+J3om8umo+OtetrcGuVvHY125eMag/6f2oXa4xKdvxlNzh18bMDHp9qqzYpPykjwNaeGruTwp7hF8orQ1teKtuuvXJll4nfG9oj0q9eOR7yEec1oCJ5Vx0B3FC4Lpf5hLVN+1CL+FvtYSJxy35GNqOwvFLR5/Ku3eGWz+UD0FOuEYTDsmS4igjZhpI/egqtwjdZG6dUatSzjbyy/7FtvF2zsw18a4bak6a0zx/CLdsyqKVO8ifnVdrh+HKkKgynUdR5HcVT/XJGi+yYzXNvr/Atx38O29wBjkUtB5xXzjtWdmZt2JJ8zW84/wy7btXDbYsuRpBbYRt4187sN46V06yqWaJo6XuLr+iGIQnQeRihCTMGjXudKHuWtD4UpotJlVtdxy5V9T4BiA9m23Mrr5jT7V8qZoK+E1vfYni1sWirtlgkrPQ7j0P1FOoSSeSprKTnFbVdpmkGBt3FYMEgkEk7z4Caos4JVHcAjwFG2MVbaQrqZ8R8+lcNheUehq2mjKnGSVmihbZ6V17BHL60SlnbU/GuENPvT5mpuClgEazPL71258PCiFBB1ifU1O4pzADLrz6fGoCSwWmNa9PnVpQa1wWqaVLEMpPOpJb8as7OKgzRUB2sce361QN6vCzy151MW4qCX6Dy137ak9NaTcSwpt95PUdaNwGIgZeu1Sx55fGseemk6u2J6fT6qLoqT/GKM2dCriAwIPWCI5ViuH8EtvbuWnWL1gyTr/EQkifEQPSt92EDQmkPEcUQ+YCZQqTt3fSrUtE1G9PkVS1UnP9yzXmZjFezJKq9vvSD6EGPtSZ+D3dQUbu1u+GLC5WLA+9uRv9DpU8bjHY5RaJDAd4MoY9QZ2pHd1v8WPc6KfJ8+tcF7RHiQ4115npR3sJjEtlw/UCInTWQR5gVscDZUypRlO5kag+ex9KV2LCi/duFVjP2YEfpCknxmanS7nW2sjVxg6V/Marew9yJtg/5R9qJ/8AT7DCVkf0kiPShxGwiKioKmQYPX/e9akqUTLSksQk18QpMCR7t24PAmfrUmt3xs6kcsywfUg0Vg74dQSIPOrXFK2IQ601iVvkv4BcLjb6gg21b+lhPxI6UM2McyWs3P8A7UwK66c+VV3LZG9coW4ZzrJrxQX1X+zLWsRftsf4jb7POvxpta9oTOtv/S0/Iin1zAWydUU+lUtwmzyQA+Gnhypni8wJToST8DT9Hj6oETjds6MSng2lF2MVaYiLqf6hSnHcEbXs1J/z/YjlSO5grgJzWXJk7LI+I3rvH5fJkwpUJWtUs/VP+Tf2cjbuDppBHzqFwCvn9vEKraIFK+YO/PxPyFMBxpiwMkKAdFOhgxqTMD6zS+82vKYz9FOXsOL9zNYF9Ks/Frc7ykMNpHUaGsNjMVimJGZwGBGXXbptqaZeyiZFbM696CFza6SCY+FMjKDd7nQo1qV1KLszTXjKx10pfjrII08Plt89fSinaIPj/aqLpqwkHcX3k19R8lJ+pqF9NB4GaIuGgcXfqWiUyrGXmgAMFOsmfoKWWLpZz3iwA36k7/So4hk5pJ8zUFuMdAsDoP3pbdw4xsNrV7kNY5127iaXojRqYHSisHgrl4hbYmZ1Oi6RPeOnMfGubSWQks4HPArgZW8G+o/tTJ0pH7MsVe4h0MajxUx960J8IpKKOoVqjKtRsapcHzq+NaCxl4z2dvW4RP8AQu2Y/OBzrm1FXYmMZVGoxHTr515Vqxulcy1JCiVlaDxVltxlMfqWT6EGmHd3JAobEYmw0gFTEa76+fKhdSMXljY6apUTcU3byuxFi8fZLMRhhcuKjE5gSBEakL7w8TtSYY24xypaRVMaFRp1gwIBrV3OD5hvmDRO6SBtOXejrWBXTugkDziPGj3Rud4lGyFeG4SpIZgUEEMqtmmSDozju0bxXhVq44dAEI/KVBUwIBOWNRR72vCuZRSnCD6Do6qvDiTF4sMFhjJ69fGqri6UzIoK+ACR4TViEuh0Z7uRRijSfFPTbG1o8Hl/C2rq20HZw7ZkBLBGh2Vxzg7N0o6k9qHQjuZ8+wuHuOYRGY6bCdzA+dOcJ7OYl1zd1RkdhOpOTQiBsfA1s+K9nZtuFYBrNoFRIEqbmdY66oR60K3HkQXDaDXEV2eUUlQDluatsIOcHzqo60n7KLSglyC4b2YsW1FxybolDLaA2yBm7o5iZ9KMxVy3atqraMCVIA9+P4TFVG5goxA30oZjejIYt2gLgIXvvlRCwGvdko8c/doS1ftg5lMlLoRrzE5yty2QjyfdE6dNKU23yxixwA4SxGKLwAt1GdR4SNwNuseNNnWleJ4zb7dRIhM4Zh7vegwI3EijcXilRC7HQbAaknkF6k02l7OTL1q/cB+I4ns1EDM7aIv6m+wG5NTweFNpSSc1xzLGPeYjlOwHyFVcOw7Em9eIzkaLOltf0jqep5mmVuzJzGR08B/es7Vaje9q4NDRaXuld8sOZN9K4yUYL4gqTvQuWtRMx3G3DA8XbJGXTXfy3rJduIcKXI/lnKY2MjTrvtW2vXGUZrYVnHI7axO3+9KQ4bAXHPYOmS0QxzD8zEzJ5QSdqp1qcVLe8voeg7P1bWnVGOPP33/gE9l+JXbYC3CGtMYB17jHz5Gth2p2j4b6VisURYmyBrMSNTO+taXhuPV0WdDGvQmgoV17M37hPaGnlKXeU1zzb7jPPPOoOtWiy0TFVTVuMovhmVOE0ryTIRQ/EIjMd11nw2P2+FFNVOJthlZTzVh8QRR36gLDM5jre9arCcDsv3AWCHsXyZ2ysroZBE/qUn0rGcIxhu4dHPvRB8xpVl/jGIAAW4QAEA0EwhJX4En402adSK2svwai3caYuwtvDLeS2me0FZzcUlzDFGIJkMpPLlR17iaJexKXWAtzaZJMdx1KNlA3gGYrEYviF5lKNccoSWKz3SSZOnnSy41LlS8xyn5GrxHtUqogQFnUrmzCEIVWtzvJzKR5RSDiHFLl1mJMBgoKr7sIIUeMUvmuE0O2KWAssa8BsWnvKLxC29c5JgBQDqT0rRLgQ90XCUNtNLSqZ5DvHxjQdB51l+C2luXkV9QTty011rfXCZyJpp3j0H7mqOprNeBBwopz3voRRA55ZV+BP7Cr7VgHTY+FQt4VANgI/wB8qZYO1lEnn11jwqhFbmWuBY2J70RrOsn7USLDE/kPmDNcXDiZgeFEjlW44HnlUa4X0RSqXFM/wz/lNE4vALft5Fbsn3/lnfQ8ql2Tb/Wh8RjrVvdpI5VVqOkuuS/QWoebY9cCbEezt5IzKWaTsAAx6lpgDXpTHgXDkwtsZiGubk/lXwX96BxHHHcwik+AE15OH4q4AYCgnm32FVnFyykaPepKzYwxvFPGl2ExxLGlHtLwrEWWQhs6fmgURaXIBGx1rtsllcgOcJ+FrBpA8iugUv4XiMwIO419KPDVo05bopmHWh3c3E+fcJPY4rFYckwHzIPAydPQj4UbiQKT+27m1jxdXcBGI6iII+WlMruIV0zqdN/EeY5VYoSw15FrlKXmK8W0aChHNW4g60Ncapmx0UczV2arWpBSeRpL4GoL4dihauLcMQpkztG2vhX0rD4VQvUnUkaSTz05V8ugHTSB73SvonsziBcw9vs2BAGU7hkK6EHyrO1kOGPpsaYXDy25KjrzP9qNdpqCkAZRsPnUWakRVgm7k7GHJkzA5sdBUruPtW/d1PU/tS8u9xnFxoVGyhRoNpomzlXUKAesfetHbKorvgylKFB2Su/MGxOLu3Ng0fAfOhcPwZSc13U/pG3qedaBXVt9OvOa5dReVcqUE+CJ6ipJYYLbtquigAeGlRuAcjBoh7dV5adhlTKYNib7BCHXOORG/qDShr6AQQQPLam+ISSOh3rP8SvBXykyeXQ0uVOI6FefBC3jMrStaDDYhbi5l+HTzrMC2SdKMwVxrZ0Oh12kfChg1DHQZUTq5fJlv8RY/FRvFtPmWobgtxrlkljJUlJ5lQBGbpVvtrcD31b9VsA6RqCf3pZ7NEC645lekjQ8/Q70dKVqnvH04/tpF7rG4eOsAj4iqWvJ0ZvQU0xQP6o6iY+tLrgb9f8A3irUhkUQD3D7qADxqt/5rk/yp9zsK66A+88+Ez8quw+GJ91YHU7+g2pdgzlpdNe6vTr/APqtP7F8QW1eNvJlW/ENt/EUEiR4qT/pFJEwUa7nqakLyoyuXAyMrbz7pB+gpFaF4tDIs+piqb5rl142O+3lVD3DFZjGIs7QF3jTMSYPTQfOinUaaeIFQya6xVgrYirJIwJzUpOXmdAqa3YqrNUQ1dYHdbgv7Sd65mqk1IPXWIucxMAGa+P8V4ndF5u0DgZjl5aTpHKvovGsUxMT3RHlMH41luJW847w6760upG6wO09aMJPcr3IcF4yrGM8z1iRy3rQNeVVYtoAJk6HzrGW+Gd4lFEDw015CoY3hdzQrdfLsUZmgHlz1FI2yLv7bfhkQ9ouIpeZbiGQsg/U/X5UNwC8BiV7wEhhJ8qj+G7IBDB+08jQL2ihBB2Mj0qVeLTGqz4Nvee3/wC4v1oF+wG5nySmPYKQMoJB1HSDrQ1zDWx7zCtFkICbF2x/y7XqdKgcVdO0L5DX4mr7160mpEDqxj5UsxHtFbHuAnyEfM0qUkuWMQUcKze8SfM/audio0kHkRApLe4/cbZB6kn5UFfxlx9GbToNBVedSPQYkfZeD4rtcPaYc0Uaa+6Mp+lXu9Zr/D67/wAEB0uOPADQ/en7yRAjrqJHlvWbJ2YxIfMlRmsrg/aW4srcyXGBBMd2Ad9fAayfKm+C9osNdzEPlCxJcZRrOx2O1asasZGPW0Fek8x+KyM6i1SA5jaoxTSkzlertcYVxxnuOXADB5Sd9TPLwpPhsO91gAO7ME/OKP8AaVjIGwAI9Qdz13o/gGF7JNTq0Ejpv+/yqLAdTr2Fs2lWO9ueZ5f+KzvEb/vE9PkK0XGWPjWR4m51ESTvz06xyFC0Ohl7V1M3fYsSZ3aTQ14keu09fGr0Mz5/WoYiI156Upo11gOw3HQqBGRiVEaNAPTWOlDYjj1w6IqWweY7zf6jS9kjxoe5XOpK3IaSOXbhYyxLHqdairVEtUQZpLYws7Soq2tRINeWhbCR9M/w/SMIdx/EY7eC8+VaNNvE0i9icI7YZFUCe85zSBBaBr4x05Gnz2ri+8h817w+WvyqjVu2NgJLvsxeAKIZlpJHOes6x8aX37tte7cWEtxCjUExzjc9a+gE1G9gLd0RcRXE/m1+Fa0tNF8GfQ7Zqxdpq/0MSnHGTK6lg7DKttdoMSzDrtHrTjBe1bStu6oZvzshAAE7keW9XXfZJA5uI53EKRoBzEjX9qzePwF20xQqM1wsWYKWWD0PLfaktVKZfjPRavDWfkzd4Lilm7myMJUgMDoZIkeelXXtBqY9a+f9jmK4e0OQkRBJ6tHKPjT7HY21bVLdu0lyBlYs0CRAMGNedWaMpVOhj9oaWlp7bZXv0AOL31e53dgY89Zmn9jEqQNSZoXAfh7xK9kqsBJAkiNt6MxvZWEZ3IVVE/7/AGp1rYMtRk8gHtBxFbduYksYUDUseg8aH9nOAaNcvwbjiG6KP0r9zz0qPBMHdvucReBXSLdv9CHXXqxgeVahnVV6R/v18qzNTXu9keDb0el2LdLk+P8AFMEcPfe02wOh6jkaFxNuUNaL23ssb3ePeKqR4A8vSs7mIGU78qswleKbHNZABdnQ71VcFRdwSZ0P1qlrhHSgchiR5qh2kb1Esx+8VFVilXuHYtzzyojh+EN24qTAJ1P6VGpPoAaGU1vfY3hCIQbsBiM7g7hF1Cx1J3EHagnPaiUrmoODZbNu3b3zK160jhbps5SFVdZkaE9dakty411BZbEgZlDI1sqiWwsGS4MtPOaWYnEviHMNh7qz3RbVe3UcpF0gzHSm/DB2Vpj2mIae6FvaZTr7oj96TfbHIaV2PrI119KIVK4qa+W1WTW0eXSsRYVTdQHQifOrjUCtcSxfheF2bbl0QBju25jpJ2rH4i1DMOjEfOt9loPE8NtOZZNeo0Pyp1GagKrxlUy3kyfs4zC+9wx2YtnM2wUb7+lXW77405siiyGBtZgZcg6swmIqPFG/EP8AhLOli2f4zL+Zv0Kfr/atRhcMLSCAAYgRsPAeVZ+s1GdseTV0Omwpz+BWt5rQ76SN+4ZPqDr61zBXDiHkHur7qDf+ph9Ki6dqxX8o989T+kH61rDhBbUZQMsCCOenOvN9o679LTvGN2/kvVmxThuZhfbP2ae4O2UyyqBl6wST6wRHlXy/HuBprO4r9CX7YZSDWQ9oPYeziCXtN2VzmIlCfLdT5U3sPtR6mi1U9pP6dDq+ns7xPjTpP5fjQT+H9vSt1xP/AA/xwMAIV6hv7UlxPsveT34A8DWxOpDzFRhIU8PwmYE9aLXgVydSAPn8Kb+y+HXPkbcaRW6xfACVkVXc30H7VwzAcM4alo52IJ194CAOcCQZ+NalzbtWgrulq68PquYDop++xmaDu4QIwz6KrZjOxjXXw/avPxqXLJiSoY6C9aPZH+l4H1pavJ3JklHBdh8Rh77C2+UXD7pU9ojeROqnwNOZZVFsspCbQDPrJM/3qvA33gm7bQQAVZDmDT00kf3qnOfjQVH0CgupvG3qPOp5jHpUa9AeTaOV4VI1wmuIIlazftLxZ8ww2H1vOO8/K0nUxzo72k43+HQBBnvXNLSbyepHQUv4Jwt0LXCEZ3g3DqMzieesrrSK9bu16lzS6fvHd8B/AeFLYQKB8dyTux8TRONxDaW095tR0UfqNQxHEcg76MDyjvAnwIqXD0EF8wZm1JBkeQ8BWS2+WbKRbhbIRQo5fEnqaYYTiDW9JBXmDtHgeVCGgcXcLN2aEzoWjKWA/oYjMDGsVXq0lVW1oJOxpMPfW6naIGWPeVgVI8QDy8dqFvpzG/1oPheIFt1AA00KAtbMc5s3On8ppvjLYTWRl615fW6ap2fXVWi8P8sW6c1NWYNavhtGFLOMcEDgwJpXx72jS17sTPx/bzprwDjovL3lKNzVvsRowr0ui1D1FLdKNhMlteD5txjhb2Cbir3hz8jvW79kuMJibUSMwAkTT7G8Pt3QQQKwGK4JewV7tLWqTqOYHhG9WkrE+1wMPbTg4a2w2zAielZe02JFsqUt3lywAO6doEqdDX0UYpMRa3B0k1i79opcPZsI6HUD1GtcsEyg3HcQw1o27Nu1JJCjN+1TQ1Ekkyefwrqmlyd2FFWR9CS5pU1IoYPoK6tyvRWPH7goilvHeK28NaN24fBV5u3ICrsXjktIz3CFVRJNY7B27mNvDE3RCD/kW9won328dB/sUqpUVON2WKNJ1ZWQRwLh1y5cbEYj/muNthaX9Kjkev8A5rTswUEkwB8AK9Zt5RAoBv8AiHj/AKSHX+dug8BWRObnLdI24QUFZFmCQ3D2rCB/01PIdSOpq25gUJkAqeqnKflvRUVXevhQSSBG5PKltjBfirt21EHtZO2U9oBzaFnMBz0qWDtSNe/rJAi+gP8ATAuIaoRM1zNdGU/lF0PaYeNu+pymdDBphc3m4YUc7oHplxFvx602MeoLfQkxJEAkzyB7UAf/ABvDiegoV1zDIrFRzCMRHnauaj0NTvMT3nBjqyi7bH9N23DKPOoYmcsQSOf/AF1A6EaOAd6icIzVpJP3kK6ExwVsMSoysehKOR4pckNXGUJ/Kx2I/hn7rPwo4Lm0BkcwrC4vqj95aEbvEx8FMGOU27n2oscHGl9nuIM8qwMqNzz8dNDS720x4SFG5GtB+zd0jFhQB7pLmCpXoCsxJ1PpSX2pxRvX2I2FDLgt6bnc+gLwLiDK1xdQD/5qo3CX8DNX+zeDZcxfcdTm8u8AJ0orieHAUEdaGURsJ7lbzKl2FeBrqt3R5VwUoA3RXQVVccAEkgAaknlRA2rF+0PEGxd38LYaLa637g8/dU8/ua9E5KKuzyEKTqS2xKuIXvxt5Ezj8MNVAOt5huPT5DzrX4SyFHL7enQUJw/httFVcghQAoInKP36nnXsX/CANtiGJhU95SfAbiserVdSV38Deo0lSjtRPiN9mPY2z3m95v0L18zyo3DWlRQqiABApXhHNme1VgWMs47yn1GwplbvBhKkEdQZpTHFrXDypXjCXMQezHvN2fbWydilxVOYDxq3GYqJVVuM0S2Rc5RTpmK7nyHShsBaGrIFdudzDHs73ncssdTUxjfJzCrNshf4Mhdv4JF6z/mtN3k9K6jcrey7nDsJzbHNYedNNq4hO/duXCNI/wCHxGXYkgmGIPhVNx8zBWIZuS317K9/lurAb4U0Esw7CSwCkj9E2LhPRrbd0k0LdYZu9GY/rBsXfRx3Xq7H3AIVzCjliELI3QreGx5a1UFgd7MLYEkEi9aI/lPvChJI4loADbnndEadO1SADOutUYl8qFmnKB+YC9b9HHeHmamjEywnXc2W7RD5221HkKCeHuBRlyrDOyArPRWQ6TIzeg60LdlclIv4C1y0l+5cCgkArE5gWnumdwoEUmwSg5iaZcYxEWjAOrd6N4jkOdZU4uNBJ/3zoL3sXaaSgHYTHCwGQQBJK+RqeI4mbsKuppbbsEySJ+3lRuFwxXYRUuQKmlwgy0kACirVvSuW08KtFuKWQaD2nvtbwl5kJVgmhG4pB7F2FFi3AHeBZvFpIk+ler1aut/817zB7P5ZqxS3D97E3Cdcirl8J3ivV6s400NKSccQW1z2+63UafLY12vV0QjtrDq+HbEMP4ylsrglWAHKVI08KK4CoxNjtLwDONn91h/mWDXq9TF7JDJcKft71+3eAdUaEDASunJon51TgLrfiXskk21AKqxzRryLSfnXa9UogC4wxw95EskqjbrOZf8AS0gelWe0A7Gzmtdw5ge7oJI5jY12vULJRK3ZV7IuMO/HvDun/tilfC3LWy5MszEseZI0+gFer1LqcBR5O4vWRSe9ZXXQV6vUCJfIXYtjQR0okDWvV6oHoklSP716vVBy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5606" name="AutoShape 6" descr="data:image/jpeg;base64,/9j/4AAQSkZJRgABAQAAAQABAAD/2wCEAAkGBxITEhUUExQVFhUXFxcZFxgYGBwYFxgYGhcXFx4cGBcaHyggGB0lHBcXITEhJSkrLi4uFx8zODMsNygtLisBCgoKDg0OGxAQGywmHyUsLCwvLC80LCwsLCwsLCwsLCwsLDQsNCwsLCwsLCwsLCwsLCwsLCwsLCwsLCwsLCwsLP/AABEIAPMAoAMBIgACEQEDEQH/xAAcAAACAwEBAQEAAAAAAAAAAAAEBQIDBgEABwj/xABAEAACAQIEAwUGBAQEBQUAAAABAhEAAwQSITEFQVETImFxgQYykaGxwRRCUtEjYnLhB4KS8CQzQ6LxFVNzstL/xAAaAQACAwEBAAAAAAAAAAAAAAACAwEEBQAG/8QAMREAAgEDAwEFBwQDAQAAAAAAAAECAxEhBBIxQQUTIlFhMnGBkaGx8BQj0eFSweIz/9oADAMBAAIRAxEAPwBYuHEnvEeRI+9WC1p7zT1mrDbUk/aui10NbTSZ4xTqRfLQG2CZjOdp61y5w+6BPan4afWmKW261a4MbUuUIt5RbpaqvBYkxL+Hvj8yn4ivBMRBlVPkSPtTPN4VZaY9PSu7uKykH+urSxJ3+CFC3roGts/GoHiQHvI49DWkW3Gs6HzH70PcTU0KgujY16nHihF/C32FVviVsiJj1j60Qt1CpjWOcj5UeLY0kA+Y0pFx7iNqyTbFpGY+9oNJ8tzQS8OWxkHCrhU1f0v/ALYQzdJ+dFLfUBJaY3E+PjXz+5izMjTwBOnzqb8bvAAEnTb6+tJeo6fn3LcdDHm31/5Nxi0zEkQByAOv96rtWf5iPWKyFrjD5llhBiSQDE84rT2MFfWTmQwNoInw3ptOpuRVr6eNOXLz+en2Glq0AGj3tI/tQVzpFVHFXbas1xY2y5WgE8xJBjQilCcUvXWyoJ8OfqRUxb8gZUU0mpDf8MvNflQd7hEmc7KOgECmeBw92JYjyIP1Bq29bubACPBiPqKlv0BjFriS/PeBYPCqmg+J3om8umo+OtetrcGuVvHY125eMag/6f2oXa4xKdvxlNzh18bMDHp9qqzYpPykjwNaeGruTwp7hF8orQ1teKtuuvXJll4nfG9oj0q9eOR7yEec1oCJ5Vx0B3FC4Lpf5hLVN+1CL+FvtYSJxy35GNqOwvFLR5/Ku3eGWz+UD0FOuEYTDsmS4igjZhpI/egqtwjdZG6dUatSzjbyy/7FtvF2zsw18a4bak6a0zx/CLdsyqKVO8ifnVdrh+HKkKgynUdR5HcVT/XJGi+yYzXNvr/Atx38O29wBjkUtB5xXzjtWdmZt2JJ8zW84/wy7btXDbYsuRpBbYRt4187sN46V06yqWaJo6XuLr+iGIQnQeRihCTMGjXudKHuWtD4UpotJlVtdxy5V9T4BiA9m23Mrr5jT7V8qZoK+E1vfYni1sWirtlgkrPQ7j0P1FOoSSeSprKTnFbVdpmkGBt3FYMEgkEk7z4Caos4JVHcAjwFG2MVbaQrqZ8R8+lcNheUehq2mjKnGSVmihbZ6V17BHL60SlnbU/GuENPvT5mpuClgEazPL71258PCiFBB1ifU1O4pzADLrz6fGoCSwWmNa9PnVpQa1wWqaVLEMpPOpJb8as7OKgzRUB2sce361QN6vCzy151MW4qCX6Dy137ak9NaTcSwpt95PUdaNwGIgZeu1Sx55fGseemk6u2J6fT6qLoqT/GKM2dCriAwIPWCI5ViuH8EtvbuWnWL1gyTr/EQkifEQPSt92EDQmkPEcUQ+YCZQqTt3fSrUtE1G9PkVS1UnP9yzXmZjFezJKq9vvSD6EGPtSZ+D3dQUbu1u+GLC5WLA+9uRv9DpU8bjHY5RaJDAd4MoY9QZ2pHd1v8WPc6KfJ8+tcF7RHiQ4115npR3sJjEtlw/UCInTWQR5gVscDZUypRlO5kag+ex9KV2LCi/duFVjP2YEfpCknxmanS7nW2sjVxg6V/Marew9yJtg/5R9qJ/8AT7DCVkf0kiPShxGwiKioKmQYPX/e9akqUTLSksQk18QpMCR7t24PAmfrUmt3xs6kcsywfUg0Vg74dQSIPOrXFK2IQ601iVvkv4BcLjb6gg21b+lhPxI6UM2McyWs3P8A7UwK66c+VV3LZG9coW4ZzrJrxQX1X+zLWsRftsf4jb7POvxpta9oTOtv/S0/Iin1zAWydUU+lUtwmzyQA+Gnhypni8wJToST8DT9Hj6oETjds6MSng2lF2MVaYiLqf6hSnHcEbXs1J/z/YjlSO5grgJzWXJk7LI+I3rvH5fJkwpUJWtUs/VP+Tf2cjbuDppBHzqFwCvn9vEKraIFK+YO/PxPyFMBxpiwMkKAdFOhgxqTMD6zS+82vKYz9FOXsOL9zNYF9Ks/Frc7ykMNpHUaGsNjMVimJGZwGBGXXbptqaZeyiZFbM696CFza6SCY+FMjKDd7nQo1qV1KLszTXjKx10pfjrII08Plt89fSinaIPj/aqLpqwkHcX3k19R8lJ+pqF9NB4GaIuGgcXfqWiUyrGXmgAMFOsmfoKWWLpZz3iwA36k7/So4hk5pJ8zUFuMdAsDoP3pbdw4xsNrV7kNY5127iaXojRqYHSisHgrl4hbYmZ1Oi6RPeOnMfGubSWQks4HPArgZW8G+o/tTJ0pH7MsVe4h0MajxUx960J8IpKKOoVqjKtRsapcHzq+NaCxl4z2dvW4RP8AQu2Y/OBzrm1FXYmMZVGoxHTr515Vqxulcy1JCiVlaDxVltxlMfqWT6EGmHd3JAobEYmw0gFTEa76+fKhdSMXljY6apUTcU3byuxFi8fZLMRhhcuKjE5gSBEakL7w8TtSYY24xypaRVMaFRp1gwIBrV3OD5hvmDRO6SBtOXejrWBXTugkDziPGj3Rud4lGyFeG4SpIZgUEEMqtmmSDozju0bxXhVq44dAEI/KVBUwIBOWNRR72vCuZRSnCD6Do6qvDiTF4sMFhjJ69fGqri6UzIoK+ACR4TViEuh0Z7uRRijSfFPTbG1o8Hl/C2rq20HZw7ZkBLBGh2Vxzg7N0o6k9qHQjuZ8+wuHuOYRGY6bCdzA+dOcJ7OYl1zd1RkdhOpOTQiBsfA1s+K9nZtuFYBrNoFRIEqbmdY66oR60K3HkQXDaDXEV2eUUlQDluatsIOcHzqo60n7KLSglyC4b2YsW1FxybolDLaA2yBm7o5iZ9KMxVy3atqraMCVIA9+P4TFVG5goxA30oZjejIYt2gLgIXvvlRCwGvdko8c/doS1ftg5lMlLoRrzE5yty2QjyfdE6dNKU23yxixwA4SxGKLwAt1GdR4SNwNuseNNnWleJ4zb7dRIhM4Zh7vegwI3EijcXilRC7HQbAaknkF6k02l7OTL1q/cB+I4ns1EDM7aIv6m+wG5NTweFNpSSc1xzLGPeYjlOwHyFVcOw7Em9eIzkaLOltf0jqep5mmVuzJzGR08B/es7Vaje9q4NDRaXuld8sOZN9K4yUYL4gqTvQuWtRMx3G3DA8XbJGXTXfy3rJduIcKXI/lnKY2MjTrvtW2vXGUZrYVnHI7axO3+9KQ4bAXHPYOmS0QxzD8zEzJ5QSdqp1qcVLe8voeg7P1bWnVGOPP33/gE9l+JXbYC3CGtMYB17jHz5Gth2p2j4b6VisURYmyBrMSNTO+taXhuPV0WdDGvQmgoV17M37hPaGnlKXeU1zzb7jPPPOoOtWiy0TFVTVuMovhmVOE0ryTIRQ/EIjMd11nw2P2+FFNVOJthlZTzVh8QRR36gLDM5jre9arCcDsv3AWCHsXyZ2ysroZBE/qUn0rGcIxhu4dHPvRB8xpVl/jGIAAW4QAEA0EwhJX4En402adSK2svwai3caYuwtvDLeS2me0FZzcUlzDFGIJkMpPLlR17iaJexKXWAtzaZJMdx1KNlA3gGYrEYviF5lKNccoSWKz3SSZOnnSy41LlS8xyn5GrxHtUqogQFnUrmzCEIVWtzvJzKR5RSDiHFLl1mJMBgoKr7sIIUeMUvmuE0O2KWAssa8BsWnvKLxC29c5JgBQDqT0rRLgQ90XCUNtNLSqZ5DvHxjQdB51l+C2luXkV9QTty011rfXCZyJpp3j0H7mqOprNeBBwopz3voRRA55ZV+BP7Cr7VgHTY+FQt4VANgI/wB8qZYO1lEnn11jwqhFbmWuBY2J70RrOsn7USLDE/kPmDNcXDiZgeFEjlW44HnlUa4X0RSqXFM/wz/lNE4vALft5Fbsn3/lnfQ8ql2Tb/Wh8RjrVvdpI5VVqOkuuS/QWoebY9cCbEezt5IzKWaTsAAx6lpgDXpTHgXDkwtsZiGubk/lXwX96BxHHHcwik+AE15OH4q4AYCgnm32FVnFyykaPepKzYwxvFPGl2ExxLGlHtLwrEWWQhs6fmgURaXIBGx1rtsllcgOcJ+FrBpA8iugUv4XiMwIO419KPDVo05bopmHWh3c3E+fcJPY4rFYckwHzIPAydPQj4UbiQKT+27m1jxdXcBGI6iII+WlMruIV0zqdN/EeY5VYoSw15FrlKXmK8W0aChHNW4g60Ncapmx0UczV2arWpBSeRpL4GoL4dihauLcMQpkztG2vhX0rD4VQvUnUkaSTz05V8ugHTSB73SvonsziBcw9vs2BAGU7hkK6EHyrO1kOGPpsaYXDy25KjrzP9qNdpqCkAZRsPnUWakRVgm7k7GHJkzA5sdBUruPtW/d1PU/tS8u9xnFxoVGyhRoNpomzlXUKAesfetHbKorvgylKFB2Su/MGxOLu3Ng0fAfOhcPwZSc13U/pG3qedaBXVt9OvOa5dReVcqUE+CJ6ipJYYLbtquigAeGlRuAcjBoh7dV5adhlTKYNib7BCHXOORG/qDShr6AQQQPLam+ISSOh3rP8SvBXykyeXQ0uVOI6FefBC3jMrStaDDYhbi5l+HTzrMC2SdKMwVxrZ0Oh12kfChg1DHQZUTq5fJlv8RY/FRvFtPmWobgtxrlkljJUlJ5lQBGbpVvtrcD31b9VsA6RqCf3pZ7NEC645lekjQ8/Q70dKVqnvH04/tpF7rG4eOsAj4iqWvJ0ZvQU0xQP6o6iY+tLrgb9f8A3irUhkUQD3D7qADxqt/5rk/yp9zsK66A+88+Ez8quw+GJ91YHU7+g2pdgzlpdNe6vTr/APqtP7F8QW1eNvJlW/ENt/EUEiR4qT/pFJEwUa7nqakLyoyuXAyMrbz7pB+gpFaF4tDIs+piqb5rl142O+3lVD3DFZjGIs7QF3jTMSYPTQfOinUaaeIFQya6xVgrYirJIwJzUpOXmdAqa3YqrNUQ1dYHdbgv7Sd65mqk1IPXWIucxMAGa+P8V4ndF5u0DgZjl5aTpHKvovGsUxMT3RHlMH41luJW847w6760upG6wO09aMJPcr3IcF4yrGM8z1iRy3rQNeVVYtoAJk6HzrGW+Gd4lFEDw015CoY3hdzQrdfLsUZmgHlz1FI2yLv7bfhkQ9ouIpeZbiGQsg/U/X5UNwC8BiV7wEhhJ8qj+G7IBDB+08jQL2ihBB2Mj0qVeLTGqz4Nvee3/wC4v1oF+wG5nySmPYKQMoJB1HSDrQ1zDWx7zCtFkICbF2x/y7XqdKgcVdO0L5DX4mr7160mpEDqxj5UsxHtFbHuAnyEfM0qUkuWMQUcKze8SfM/audio0kHkRApLe4/cbZB6kn5UFfxlx9GbToNBVedSPQYkfZeD4rtcPaYc0Uaa+6Mp+lXu9Zr/D67/wAEB0uOPADQ/en7yRAjrqJHlvWbJ2YxIfMlRmsrg/aW4srcyXGBBMd2Ad9fAayfKm+C9osNdzEPlCxJcZRrOx2O1asasZGPW0Fek8x+KyM6i1SA5jaoxTSkzlertcYVxxnuOXADB5Sd9TPLwpPhsO91gAO7ME/OKP8AaVjIGwAI9Qdz13o/gGF7JNTq0Ejpv+/yqLAdTr2Fs2lWO9ueZ5f+KzvEb/vE9PkK0XGWPjWR4m51ESTvz06xyFC0Ohl7V1M3fYsSZ3aTQ14keu09fGr0Mz5/WoYiI156Upo11gOw3HQqBGRiVEaNAPTWOlDYjj1w6IqWweY7zf6jS9kjxoe5XOpK3IaSOXbhYyxLHqdairVEtUQZpLYws7Soq2tRINeWhbCR9M/w/SMIdx/EY7eC8+VaNNvE0i9icI7YZFUCe85zSBBaBr4x05Gnz2ri+8h817w+WvyqjVu2NgJLvsxeAKIZlpJHOes6x8aX37tte7cWEtxCjUExzjc9a+gE1G9gLd0RcRXE/m1+Fa0tNF8GfQ7Zqxdpq/0MSnHGTK6lg7DKttdoMSzDrtHrTjBe1bStu6oZvzshAAE7keW9XXfZJA5uI53EKRoBzEjX9qzePwF20xQqM1wsWYKWWD0PLfaktVKZfjPRavDWfkzd4Lilm7myMJUgMDoZIkeelXXtBqY9a+f9jmK4e0OQkRBJ6tHKPjT7HY21bVLdu0lyBlYs0CRAMGNedWaMpVOhj9oaWlp7bZXv0AOL31e53dgY89Zmn9jEqQNSZoXAfh7xK9kqsBJAkiNt6MxvZWEZ3IVVE/7/AGp1rYMtRk8gHtBxFbduYksYUDUseg8aH9nOAaNcvwbjiG6KP0r9zz0qPBMHdvucReBXSLdv9CHXXqxgeVahnVV6R/v18qzNTXu9keDb0el2LdLk+P8AFMEcPfe02wOh6jkaFxNuUNaL23ssb3ePeKqR4A8vSs7mIGU78qswleKbHNZABdnQ71VcFRdwSZ0P1qlrhHSgchiR5qh2kb1Esx+8VFVilXuHYtzzyojh+EN24qTAJ1P6VGpPoAaGU1vfY3hCIQbsBiM7g7hF1Cx1J3EHagnPaiUrmoODZbNu3b3zK160jhbps5SFVdZkaE9dakty411BZbEgZlDI1sqiWwsGS4MtPOaWYnEviHMNh7qz3RbVe3UcpF0gzHSm/DB2Vpj2mIae6FvaZTr7oj96TfbHIaV2PrI119KIVK4qa+W1WTW0eXSsRYVTdQHQifOrjUCtcSxfheF2bbl0QBju25jpJ2rH4i1DMOjEfOt9loPE8NtOZZNeo0Pyp1GagKrxlUy3kyfs4zC+9wx2YtnM2wUb7+lXW77405siiyGBtZgZcg6swmIqPFG/EP8AhLOli2f4zL+Zv0Kfr/atRhcMLSCAAYgRsPAeVZ+s1GdseTV0Omwpz+BWt5rQ76SN+4ZPqDr61zBXDiHkHur7qDf+ph9Ki6dqxX8o989T+kH61rDhBbUZQMsCCOenOvN9o679LTvGN2/kvVmxThuZhfbP2ae4O2UyyqBl6wST6wRHlXy/HuBprO4r9CX7YZSDWQ9oPYeziCXtN2VzmIlCfLdT5U3sPtR6mi1U9pP6dDq+ns7xPjTpP5fjQT+H9vSt1xP/AA/xwMAIV6hv7UlxPsveT34A8DWxOpDzFRhIU8PwmYE9aLXgVydSAPn8Kb+y+HXPkbcaRW6xfACVkVXc30H7VwzAcM4alo52IJ194CAOcCQZ+NalzbtWgrulq68PquYDop++xmaDu4QIwz6KrZjOxjXXw/avPxqXLJiSoY6C9aPZH+l4H1pavJ3JklHBdh8Rh77C2+UXD7pU9ojeROqnwNOZZVFsspCbQDPrJM/3qvA33gm7bQQAVZDmDT00kf3qnOfjQVH0CgupvG3qPOp5jHpUa9AeTaOV4VI1wmuIIlazftLxZ8ww2H1vOO8/K0nUxzo72k43+HQBBnvXNLSbyepHQUv4Jwt0LXCEZ3g3DqMzieesrrSK9bu16lzS6fvHd8B/AeFLYQKB8dyTux8TRONxDaW095tR0UfqNQxHEcg76MDyjvAnwIqXD0EF8wZm1JBkeQ8BWS2+WbKRbhbIRQo5fEnqaYYTiDW9JBXmDtHgeVCGgcXcLN2aEzoWjKWA/oYjMDGsVXq0lVW1oJOxpMPfW6naIGWPeVgVI8QDy8dqFvpzG/1oPheIFt1AA00KAtbMc5s3On8ppvjLYTWRl615fW6ap2fXVWi8P8sW6c1NWYNavhtGFLOMcEDgwJpXx72jS17sTPx/bzprwDjovL3lKNzVvsRowr0ui1D1FLdKNhMlteD5txjhb2Cbir3hz8jvW79kuMJibUSMwAkTT7G8Pt3QQQKwGK4JewV7tLWqTqOYHhG9WkrE+1wMPbTg4a2w2zAielZe02JFsqUt3lywAO6doEqdDX0UYpMRa3B0k1i79opcPZsI6HUD1GtcsEyg3HcQw1o27Nu1JJCjN+1TQ1Ekkyefwrqmlyd2FFWR9CS5pU1IoYPoK6tyvRWPH7goilvHeK28NaN24fBV5u3ICrsXjktIz3CFVRJNY7B27mNvDE3RCD/kW9won328dB/sUqpUVON2WKNJ1ZWQRwLh1y5cbEYj/muNthaX9Kjkev8A5rTswUEkwB8AK9Zt5RAoBv8AiHj/AKSHX+dug8BWRObnLdI24QUFZFmCQ3D2rCB/01PIdSOpq25gUJkAqeqnKflvRUVXevhQSSBG5PKltjBfirt21EHtZO2U9oBzaFnMBz0qWDtSNe/rJAi+gP8ATAuIaoRM1zNdGU/lF0PaYeNu+pymdDBphc3m4YUc7oHplxFvx602MeoLfQkxJEAkzyB7UAf/ABvDiegoV1zDIrFRzCMRHnauaj0NTvMT3nBjqyi7bH9N23DKPOoYmcsQSOf/AF1A6EaOAd6icIzVpJP3kK6ExwVsMSoysehKOR4pckNXGUJ/Kx2I/hn7rPwo4Lm0BkcwrC4vqj95aEbvEx8FMGOU27n2oscHGl9nuIM8qwMqNzz8dNDS720x4SFG5GtB+zd0jFhQB7pLmCpXoCsxJ1PpSX2pxRvX2I2FDLgt6bnc+gLwLiDK1xdQD/5qo3CX8DNX+zeDZcxfcdTm8u8AJ0orieHAUEdaGURsJ7lbzKl2FeBrqt3R5VwUoA3RXQVVccAEkgAaknlRA2rF+0PEGxd38LYaLa637g8/dU8/ua9E5KKuzyEKTqS2xKuIXvxt5Ezj8MNVAOt5huPT5DzrX4SyFHL7enQUJw/httFVcghQAoInKP36nnXsX/CANtiGJhU95SfAbiserVdSV38Deo0lSjtRPiN9mPY2z3m95v0L18zyo3DWlRQqiABApXhHNme1VgWMs47yn1GwplbvBhKkEdQZpTHFrXDypXjCXMQezHvN2fbWydilxVOYDxq3GYqJVVuM0S2Rc5RTpmK7nyHShsBaGrIFdudzDHs73ncssdTUxjfJzCrNshf4Mhdv4JF6z/mtN3k9K6jcrey7nDsJzbHNYedNNq4hO/duXCNI/wCHxGXYkgmGIPhVNx8zBWIZuS317K9/lurAb4U0Esw7CSwCkj9E2LhPRrbd0k0LdYZu9GY/rBsXfRx3Xq7H3AIVzCjliELI3QreGx5a1UFgd7MLYEkEi9aI/lPvChJI4loADbnndEadO1SADOutUYl8qFmnKB+YC9b9HHeHmamjEywnXc2W7RD5221HkKCeHuBRlyrDOyArPRWQ6TIzeg60LdlclIv4C1y0l+5cCgkArE5gWnumdwoEUmwSg5iaZcYxEWjAOrd6N4jkOdZU4uNBJ/3zoL3sXaaSgHYTHCwGQQBJK+RqeI4mbsKuppbbsEySJ+3lRuFwxXYRUuQKmlwgy0kACirVvSuW08KtFuKWQaD2nvtbwl5kJVgmhG4pB7F2FFi3AHeBZvFpIk+ler1aut/817zB7P5ZqxS3D97E3Cdcirl8J3ivV6s400NKSccQW1z2+63UafLY12vV0QjtrDq+HbEMP4ylsrglWAHKVI08KK4CoxNjtLwDONn91h/mWDXq9TF7JDJcKft71+3eAdUaEDASunJon51TgLrfiXskk21AKqxzRryLSfnXa9UogC4wxw95EskqjbrOZf8AS0gelWe0A7Gzmtdw5ge7oJI5jY12vULJRK3ZV7IuMO/HvDun/tilfC3LWy5MszEseZI0+gFer1LqcBR5O4vWRSe9ZXXQV6vUCJfIXYtjQR0okDWvV6oHoklSP716vVBy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 name="Picture 8" descr="adult-program-web (1).jpg"/>
          <p:cNvPicPr>
            <a:picLocks noChangeAspect="1"/>
          </p:cNvPicPr>
          <p:nvPr/>
        </p:nvPicPr>
        <p:blipFill>
          <a:blip r:embed="rId4" cstate="print"/>
          <a:stretch>
            <a:fillRect/>
          </a:stretch>
        </p:blipFill>
        <p:spPr>
          <a:xfrm>
            <a:off x="4724400" y="3352800"/>
            <a:ext cx="2006600" cy="3050032"/>
          </a:xfrm>
          <a:prstGeom prst="rect">
            <a:avLst/>
          </a:prstGeom>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2400" y="1"/>
            <a:ext cx="1371600" cy="107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229600" cy="1143000"/>
          </a:xfrm>
        </p:spPr>
        <p:txBody>
          <a:bodyPr>
            <a:normAutofit/>
          </a:bodyPr>
          <a:lstStyle/>
          <a:p>
            <a:r>
              <a:rPr lang="en-US" b="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What we offer:</a:t>
            </a:r>
            <a:endParaRPr lang="en-US" b="0"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lstStyle/>
          <a:p>
            <a:r>
              <a:rPr lang="en-US" sz="2400" dirty="0" smtClean="0">
                <a:solidFill>
                  <a:schemeClr val="bg1"/>
                </a:solidFill>
                <a:latin typeface="+mj-lt"/>
              </a:rPr>
              <a:t>Reduce fear of water</a:t>
            </a:r>
          </a:p>
          <a:p>
            <a:r>
              <a:rPr lang="en-US" sz="2400" dirty="0" smtClean="0">
                <a:solidFill>
                  <a:schemeClr val="bg1"/>
                </a:solidFill>
                <a:latin typeface="+mj-lt"/>
              </a:rPr>
              <a:t>One-on-one instruction</a:t>
            </a:r>
          </a:p>
          <a:p>
            <a:r>
              <a:rPr lang="en-US" sz="2400" dirty="0" smtClean="0">
                <a:solidFill>
                  <a:schemeClr val="bg1"/>
                </a:solidFill>
                <a:latin typeface="+mj-lt"/>
              </a:rPr>
              <a:t>Customized contracts</a:t>
            </a:r>
          </a:p>
          <a:p>
            <a:r>
              <a:rPr lang="en-US" sz="2400" dirty="0" smtClean="0">
                <a:solidFill>
                  <a:schemeClr val="bg1"/>
                </a:solidFill>
                <a:latin typeface="+mj-lt"/>
              </a:rPr>
              <a:t>Get to pick times and days of availability </a:t>
            </a:r>
          </a:p>
          <a:p>
            <a:endParaRPr lang="en-US" sz="2400" dirty="0" smtClean="0">
              <a:solidFill>
                <a:schemeClr val="bg1"/>
              </a:solidFill>
            </a:endParaRPr>
          </a:p>
          <a:p>
            <a:endParaRPr lang="en-US" dirty="0" smtClean="0">
              <a:solidFill>
                <a:schemeClr val="tx1"/>
              </a:solidFill>
            </a:endParaRPr>
          </a:p>
          <a:p>
            <a:endParaRPr lang="en-US" dirty="0" smtClean="0">
              <a:solidFill>
                <a:schemeClr val="tx1"/>
              </a:solidFill>
            </a:endParaRPr>
          </a:p>
          <a:p>
            <a:endParaRPr lang="en-US" dirty="0"/>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
        <p:nvSpPr>
          <p:cNvPr id="23554" name="AutoShape 2" descr="data:image/jpeg;base64,/9j/4AAQSkZJRgABAQAAAQABAAD/2wCEAAkGBxITEhUUExQVFhUXFxcZFxgYGBwYFxgYGhcXFx4cGBcaHyggGB0lHBcXITEhJSkrLi4uFx8zODMsNygtLisBCgoKDg0OGxAQGywmHyUsLCwvLC80LCwsLCwsLCwsLCwsLDQsNCwsLCwsLCwsLCwsLCwsLCwsLCwsLCwsLCwsLP/AABEIAPMAoAMBIgACEQEDEQH/xAAcAAACAwEBAQEAAAAAAAAAAAAEBQIDBgEABwj/xABAEAACAQIEAwUGBAQEBQUAAAABAhEAAwQSITEFQVETImFxgQYykaGxwRRCUtEjYnLhB4KS8CQzQ6LxFVNzstL/xAAaAQACAwEBAAAAAAAAAAAAAAACAwEEBQAG/8QAMREAAgEDAwEFBwQDAQAAAAAAAAECAxEhBBIxQQUTIlFhMnGBkaGx8BQj0eFSweIz/9oADAMBAAIRAxEAPwBYuHEnvEeRI+9WC1p7zT1mrDbUk/aui10NbTSZ4xTqRfLQG2CZjOdp61y5w+6BPan4afWmKW261a4MbUuUIt5RbpaqvBYkxL+Hvj8yn4ivBMRBlVPkSPtTPN4VZaY9PSu7uKykH+urSxJ3+CFC3roGts/GoHiQHvI49DWkW3Gs6HzH70PcTU0KgujY16nHihF/C32FVviVsiJj1j60Qt1CpjWOcj5UeLY0kA+Y0pFx7iNqyTbFpGY+9oNJ8tzQS8OWxkHCrhU1f0v/ALYQzdJ+dFLfUBJaY3E+PjXz+5izMjTwBOnzqb8bvAAEnTb6+tJeo6fn3LcdDHm31/5Nxi0zEkQByAOv96rtWf5iPWKyFrjD5llhBiSQDE84rT2MFfWTmQwNoInw3ptOpuRVr6eNOXLz+en2Glq0AGj3tI/tQVzpFVHFXbas1xY2y5WgE8xJBjQilCcUvXWyoJ8OfqRUxb8gZUU0mpDf8MvNflQd7hEmc7KOgECmeBw92JYjyIP1Bq29bubACPBiPqKlv0BjFriS/PeBYPCqmg+J3om8umo+OtetrcGuVvHY125eMag/6f2oXa4xKdvxlNzh18bMDHp9qqzYpPykjwNaeGruTwp7hF8orQ1teKtuuvXJll4nfG9oj0q9eOR7yEec1oCJ5Vx0B3FC4Lpf5hLVN+1CL+FvtYSJxy35GNqOwvFLR5/Ku3eGWz+UD0FOuEYTDsmS4igjZhpI/egqtwjdZG6dUatSzjbyy/7FtvF2zsw18a4bak6a0zx/CLdsyqKVO8ifnVdrh+HKkKgynUdR5HcVT/XJGi+yYzXNvr/Atx38O29wBjkUtB5xXzjtWdmZt2JJ8zW84/wy7btXDbYsuRpBbYRt4187sN46V06yqWaJo6XuLr+iGIQnQeRihCTMGjXudKHuWtD4UpotJlVtdxy5V9T4BiA9m23Mrr5jT7V8qZoK+E1vfYni1sWirtlgkrPQ7j0P1FOoSSeSprKTnFbVdpmkGBt3FYMEgkEk7z4Caos4JVHcAjwFG2MVbaQrqZ8R8+lcNheUehq2mjKnGSVmihbZ6V17BHL60SlnbU/GuENPvT5mpuClgEazPL71258PCiFBB1ifU1O4pzADLrz6fGoCSwWmNa9PnVpQa1wWqaVLEMpPOpJb8as7OKgzRUB2sce361QN6vCzy151MW4qCX6Dy137ak9NaTcSwpt95PUdaNwGIgZeu1Sx55fGseemk6u2J6fT6qLoqT/GKM2dCriAwIPWCI5ViuH8EtvbuWnWL1gyTr/EQkifEQPSt92EDQmkPEcUQ+YCZQqTt3fSrUtE1G9PkVS1UnP9yzXmZjFezJKq9vvSD6EGPtSZ+D3dQUbu1u+GLC5WLA+9uRv9DpU8bjHY5RaJDAd4MoY9QZ2pHd1v8WPc6KfJ8+tcF7RHiQ4115npR3sJjEtlw/UCInTWQR5gVscDZUypRlO5kag+ex9KV2LCi/duFVjP2YEfpCknxmanS7nW2sjVxg6V/Marew9yJtg/5R9qJ/8AT7DCVkf0kiPShxGwiKioKmQYPX/e9akqUTLSksQk18QpMCR7t24PAmfrUmt3xs6kcsywfUg0Vg74dQSIPOrXFK2IQ601iVvkv4BcLjb6gg21b+lhPxI6UM2McyWs3P8A7UwK66c+VV3LZG9coW4ZzrJrxQX1X+zLWsRftsf4jb7POvxpta9oTOtv/S0/Iin1zAWydUU+lUtwmzyQA+Gnhypni8wJToST8DT9Hj6oETjds6MSng2lF2MVaYiLqf6hSnHcEbXs1J/z/YjlSO5grgJzWXJk7LI+I3rvH5fJkwpUJWtUs/VP+Tf2cjbuDppBHzqFwCvn9vEKraIFK+YO/PxPyFMBxpiwMkKAdFOhgxqTMD6zS+82vKYz9FOXsOL9zNYF9Ks/Frc7ykMNpHUaGsNjMVimJGZwGBGXXbptqaZeyiZFbM696CFza6SCY+FMjKDd7nQo1qV1KLszTXjKx10pfjrII08Plt89fSinaIPj/aqLpqwkHcX3k19R8lJ+pqF9NB4GaIuGgcXfqWiUyrGXmgAMFOsmfoKWWLpZz3iwA36k7/So4hk5pJ8zUFuMdAsDoP3pbdw4xsNrV7kNY5127iaXojRqYHSisHgrl4hbYmZ1Oi6RPeOnMfGubSWQks4HPArgZW8G+o/tTJ0pH7MsVe4h0MajxUx960J8IpKKOoVqjKtRsapcHzq+NaCxl4z2dvW4RP8AQu2Y/OBzrm1FXYmMZVGoxHTr515Vqxulcy1JCiVlaDxVltxlMfqWT6EGmHd3JAobEYmw0gFTEa76+fKhdSMXljY6apUTcU3byuxFi8fZLMRhhcuKjE5gSBEakL7w8TtSYY24xypaRVMaFRp1gwIBrV3OD5hvmDRO6SBtOXejrWBXTugkDziPGj3Rud4lGyFeG4SpIZgUEEMqtmmSDozju0bxXhVq44dAEI/KVBUwIBOWNRR72vCuZRSnCD6Do6qvDiTF4sMFhjJ69fGqri6UzIoK+ACR4TViEuh0Z7uRRijSfFPTbG1o8Hl/C2rq20HZw7ZkBLBGh2Vxzg7N0o6k9qHQjuZ8+wuHuOYRGY6bCdzA+dOcJ7OYl1zd1RkdhOpOTQiBsfA1s+K9nZtuFYBrNoFRIEqbmdY66oR60K3HkQXDaDXEV2eUUlQDluatsIOcHzqo60n7KLSglyC4b2YsW1FxybolDLaA2yBm7o5iZ9KMxVy3atqraMCVIA9+P4TFVG5goxA30oZjejIYt2gLgIXvvlRCwGvdko8c/doS1ftg5lMlLoRrzE5yty2QjyfdE6dNKU23yxixwA4SxGKLwAt1GdR4SNwNuseNNnWleJ4zb7dRIhM4Zh7vegwI3EijcXilRC7HQbAaknkF6k02l7OTL1q/cB+I4ns1EDM7aIv6m+wG5NTweFNpSSc1xzLGPeYjlOwHyFVcOw7Em9eIzkaLOltf0jqep5mmVuzJzGR08B/es7Vaje9q4NDRaXuld8sOZN9K4yUYL4gqTvQuWtRMx3G3DA8XbJGXTXfy3rJduIcKXI/lnKY2MjTrvtW2vXGUZrYVnHI7axO3+9KQ4bAXHPYOmS0QxzD8zEzJ5QSdqp1qcVLe8voeg7P1bWnVGOPP33/gE9l+JXbYC3CGtMYB17jHz5Gth2p2j4b6VisURYmyBrMSNTO+taXhuPV0WdDGvQmgoV17M37hPaGnlKXeU1zzb7jPPPOoOtWiy0TFVTVuMovhmVOE0ryTIRQ/EIjMd11nw2P2+FFNVOJthlZTzVh8QRR36gLDM5jre9arCcDsv3AWCHsXyZ2ysroZBE/qUn0rGcIxhu4dHPvRB8xpVl/jGIAAW4QAEA0EwhJX4En402adSK2svwai3caYuwtvDLeS2me0FZzcUlzDFGIJkMpPLlR17iaJexKXWAtzaZJMdx1KNlA3gGYrEYviF5lKNccoSWKz3SSZOnnSy41LlS8xyn5GrxHtUqogQFnUrmzCEIVWtzvJzKR5RSDiHFLl1mJMBgoKr7sIIUeMUvmuE0O2KWAssa8BsWnvKLxC29c5JgBQDqT0rRLgQ90XCUNtNLSqZ5DvHxjQdB51l+C2luXkV9QTty011rfXCZyJpp3j0H7mqOprNeBBwopz3voRRA55ZV+BP7Cr7VgHTY+FQt4VANgI/wB8qZYO1lEnn11jwqhFbmWuBY2J70RrOsn7USLDE/kPmDNcXDiZgeFEjlW44HnlUa4X0RSqXFM/wz/lNE4vALft5Fbsn3/lnfQ8ql2Tb/Wh8RjrVvdpI5VVqOkuuS/QWoebY9cCbEezt5IzKWaTsAAx6lpgDXpTHgXDkwtsZiGubk/lXwX96BxHHHcwik+AE15OH4q4AYCgnm32FVnFyykaPepKzYwxvFPGl2ExxLGlHtLwrEWWQhs6fmgURaXIBGx1rtsllcgOcJ+FrBpA8iugUv4XiMwIO419KPDVo05bopmHWh3c3E+fcJPY4rFYckwHzIPAydPQj4UbiQKT+27m1jxdXcBGI6iII+WlMruIV0zqdN/EeY5VYoSw15FrlKXmK8W0aChHNW4g60Ncapmx0UczV2arWpBSeRpL4GoL4dihauLcMQpkztG2vhX0rD4VQvUnUkaSTz05V8ugHTSB73SvonsziBcw9vs2BAGU7hkK6EHyrO1kOGPpsaYXDy25KjrzP9qNdpqCkAZRsPnUWakRVgm7k7GHJkzA5sdBUruPtW/d1PU/tS8u9xnFxoVGyhRoNpomzlXUKAesfetHbKorvgylKFB2Su/MGxOLu3Ng0fAfOhcPwZSc13U/pG3qedaBXVt9OvOa5dReVcqUE+CJ6ipJYYLbtquigAeGlRuAcjBoh7dV5adhlTKYNib7BCHXOORG/qDShr6AQQQPLam+ISSOh3rP8SvBXykyeXQ0uVOI6FefBC3jMrStaDDYhbi5l+HTzrMC2SdKMwVxrZ0Oh12kfChg1DHQZUTq5fJlv8RY/FRvFtPmWobgtxrlkljJUlJ5lQBGbpVvtrcD31b9VsA6RqCf3pZ7NEC645lekjQ8/Q70dKVqnvH04/tpF7rG4eOsAj4iqWvJ0ZvQU0xQP6o6iY+tLrgb9f8A3irUhkUQD3D7qADxqt/5rk/yp9zsK66A+88+Ez8quw+GJ91YHU7+g2pdgzlpdNe6vTr/APqtP7F8QW1eNvJlW/ENt/EUEiR4qT/pFJEwUa7nqakLyoyuXAyMrbz7pB+gpFaF4tDIs+piqb5rl142O+3lVD3DFZjGIs7QF3jTMSYPTQfOinUaaeIFQya6xVgrYirJIwJzUpOXmdAqa3YqrNUQ1dYHdbgv7Sd65mqk1IPXWIucxMAGa+P8V4ndF5u0DgZjl5aTpHKvovGsUxMT3RHlMH41luJW847w6760upG6wO09aMJPcr3IcF4yrGM8z1iRy3rQNeVVYtoAJk6HzrGW+Gd4lFEDw015CoY3hdzQrdfLsUZmgHlz1FI2yLv7bfhkQ9ouIpeZbiGQsg/U/X5UNwC8BiV7wEhhJ8qj+G7IBDB+08jQL2ihBB2Mj0qVeLTGqz4Nvee3/wC4v1oF+wG5nySmPYKQMoJB1HSDrQ1zDWx7zCtFkICbF2x/y7XqdKgcVdO0L5DX4mr7160mpEDqxj5UsxHtFbHuAnyEfM0qUkuWMQUcKze8SfM/audio0kHkRApLe4/cbZB6kn5UFfxlx9GbToNBVedSPQYkfZeD4rtcPaYc0Uaa+6Mp+lXu9Zr/D67/wAEB0uOPADQ/en7yRAjrqJHlvWbJ2YxIfMlRmsrg/aW4srcyXGBBMd2Ad9fAayfKm+C9osNdzEPlCxJcZRrOx2O1asasZGPW0Fek8x+KyM6i1SA5jaoxTSkzlertcYVxxnuOXADB5Sd9TPLwpPhsO91gAO7ME/OKP8AaVjIGwAI9Qdz13o/gGF7JNTq0Ejpv+/yqLAdTr2Fs2lWO9ueZ5f+KzvEb/vE9PkK0XGWPjWR4m51ESTvz06xyFC0Ohl7V1M3fYsSZ3aTQ14keu09fGr0Mz5/WoYiI156Upo11gOw3HQqBGRiVEaNAPTWOlDYjj1w6IqWweY7zf6jS9kjxoe5XOpK3IaSOXbhYyxLHqdairVEtUQZpLYws7Soq2tRINeWhbCR9M/w/SMIdx/EY7eC8+VaNNvE0i9icI7YZFUCe85zSBBaBr4x05Gnz2ri+8h817w+WvyqjVu2NgJLvsxeAKIZlpJHOes6x8aX37tte7cWEtxCjUExzjc9a+gE1G9gLd0RcRXE/m1+Fa0tNF8GfQ7Zqxdpq/0MSnHGTK6lg7DKttdoMSzDrtHrTjBe1bStu6oZvzshAAE7keW9XXfZJA5uI53EKRoBzEjX9qzePwF20xQqM1wsWYKWWD0PLfaktVKZfjPRavDWfkzd4Lilm7myMJUgMDoZIkeelXXtBqY9a+f9jmK4e0OQkRBJ6tHKPjT7HY21bVLdu0lyBlYs0CRAMGNedWaMpVOhj9oaWlp7bZXv0AOL31e53dgY89Zmn9jEqQNSZoXAfh7xK9kqsBJAkiNt6MxvZWEZ3IVVE/7/AGp1rYMtRk8gHtBxFbduYksYUDUseg8aH9nOAaNcvwbjiG6KP0r9zz0qPBMHdvucReBXSLdv9CHXXqxgeVahnVV6R/v18qzNTXu9keDb0el2LdLk+P8AFMEcPfe02wOh6jkaFxNuUNaL23ssb3ePeKqR4A8vSs7mIGU78qswleKbHNZABdnQ71VcFRdwSZ0P1qlrhHSgchiR5qh2kb1Esx+8VFVilXuHYtzzyojh+EN24qTAJ1P6VGpPoAaGU1vfY3hCIQbsBiM7g7hF1Cx1J3EHagnPaiUrmoODZbNu3b3zK160jhbps5SFVdZkaE9dakty411BZbEgZlDI1sqiWwsGS4MtPOaWYnEviHMNh7qz3RbVe3UcpF0gzHSm/DB2Vpj2mIae6FvaZTr7oj96TfbHIaV2PrI119KIVK4qa+W1WTW0eXSsRYVTdQHQifOrjUCtcSxfheF2bbl0QBju25jpJ2rH4i1DMOjEfOt9loPE8NtOZZNeo0Pyp1GagKrxlUy3kyfs4zC+9wx2YtnM2wUb7+lXW77405siiyGBtZgZcg6swmIqPFG/EP8AhLOli2f4zL+Zv0Kfr/atRhcMLSCAAYgRsPAeVZ+s1GdseTV0Omwpz+BWt5rQ76SN+4ZPqDr61zBXDiHkHur7qDf+ph9Ki6dqxX8o989T+kH61rDhBbUZQMsCCOenOvN9o679LTvGN2/kvVmxThuZhfbP2ae4O2UyyqBl6wST6wRHlXy/HuBprO4r9CX7YZSDWQ9oPYeziCXtN2VzmIlCfLdT5U3sPtR6mi1U9pP6dDq+ns7xPjTpP5fjQT+H9vSt1xP/AA/xwMAIV6hv7UlxPsveT34A8DWxOpDzFRhIU8PwmYE9aLXgVydSAPn8Kb+y+HXPkbcaRW6xfACVkVXc30H7VwzAcM4alo52IJ194CAOcCQZ+NalzbtWgrulq68PquYDop++xmaDu4QIwz6KrZjOxjXXw/avPxqXLJiSoY6C9aPZH+l4H1pavJ3JklHBdh8Rh77C2+UXD7pU9ojeROqnwNOZZVFsspCbQDPrJM/3qvA33gm7bQQAVZDmDT00kf3qnOfjQVH0CgupvG3qPOp5jHpUa9AeTaOV4VI1wmuIIlazftLxZ8ww2H1vOO8/K0nUxzo72k43+HQBBnvXNLSbyepHQUv4Jwt0LXCEZ3g3DqMzieesrrSK9bu16lzS6fvHd8B/AeFLYQKB8dyTux8TRONxDaW095tR0UfqNQxHEcg76MDyjvAnwIqXD0EF8wZm1JBkeQ8BWS2+WbKRbhbIRQo5fEnqaYYTiDW9JBXmDtHgeVCGgcXcLN2aEzoWjKWA/oYjMDGsVXq0lVW1oJOxpMPfW6naIGWPeVgVI8QDy8dqFvpzG/1oPheIFt1AA00KAtbMc5s3On8ppvjLYTWRl615fW6ap2fXVWi8P8sW6c1NWYNavhtGFLOMcEDgwJpXx72jS17sTPx/bzprwDjovL3lKNzVvsRowr0ui1D1FLdKNhMlteD5txjhb2Cbir3hz8jvW79kuMJibUSMwAkTT7G8Pt3QQQKwGK4JewV7tLWqTqOYHhG9WkrE+1wMPbTg4a2w2zAielZe02JFsqUt3lywAO6doEqdDX0UYpMRa3B0k1i79opcPZsI6HUD1GtcsEyg3HcQw1o27Nu1JJCjN+1TQ1Ekkyefwrqmlyd2FFWR9CS5pU1IoYPoK6tyvRWPH7goilvHeK28NaN24fBV5u3ICrsXjktIz3CFVRJNY7B27mNvDE3RCD/kW9won328dB/sUqpUVON2WKNJ1ZWQRwLh1y5cbEYj/muNthaX9Kjkev8A5rTswUEkwB8AK9Zt5RAoBv8AiHj/AKSHX+dug8BWRObnLdI24QUFZFmCQ3D2rCB/01PIdSOpq25gUJkAqeqnKflvRUVXevhQSSBG5PKltjBfirt21EHtZO2U9oBzaFnMBz0qWDtSNe/rJAi+gP8ATAuIaoRM1zNdGU/lF0PaYeNu+pymdDBphc3m4YUc7oHplxFvx602MeoLfQkxJEAkzyB7UAf/ABvDiegoV1zDIrFRzCMRHnauaj0NTvMT3nBjqyi7bH9N23DKPOoYmcsQSOf/AF1A6EaOAd6icIzVpJP3kK6ExwVsMSoysehKOR4pckNXGUJ/Kx2I/hn7rPwo4Lm0BkcwrC4vqj95aEbvEx8FMGOU27n2oscHGl9nuIM8qwMqNzz8dNDS720x4SFG5GtB+zd0jFhQB7pLmCpXoCsxJ1PpSX2pxRvX2I2FDLgt6bnc+gLwLiDK1xdQD/5qo3CX8DNX+zeDZcxfcdTm8u8AJ0orieHAUEdaGURsJ7lbzKl2FeBrqt3R5VwUoA3RXQVVccAEkgAaknlRA2rF+0PEGxd38LYaLa637g8/dU8/ua9E5KKuzyEKTqS2xKuIXvxt5Ezj8MNVAOt5huPT5DzrX4SyFHL7enQUJw/httFVcghQAoInKP36nnXsX/CANtiGJhU95SfAbiserVdSV38Deo0lSjtRPiN9mPY2z3m95v0L18zyo3DWlRQqiABApXhHNme1VgWMs47yn1GwplbvBhKkEdQZpTHFrXDypXjCXMQezHvN2fbWydilxVOYDxq3GYqJVVuM0S2Rc5RTpmK7nyHShsBaGrIFdudzDHs73ncssdTUxjfJzCrNshf4Mhdv4JF6z/mtN3k9K6jcrey7nDsJzbHNYedNNq4hO/duXCNI/wCHxGXYkgmGIPhVNx8zBWIZuS317K9/lurAb4U0Esw7CSwCkj9E2LhPRrbd0k0LdYZu9GY/rBsXfRx3Xq7H3AIVzCjliELI3QreGx5a1UFgd7MLYEkEi9aI/lPvChJI4loADbnndEadO1SADOutUYl8qFmnKB+YC9b9HHeHmamjEywnXc2W7RD5221HkKCeHuBRlyrDOyArPRWQ6TIzeg60LdlclIv4C1y0l+5cCgkArE5gWnumdwoEUmwSg5iaZcYxEWjAOrd6N4jkOdZU4uNBJ/3zoL3sXaaSgHYTHCwGQQBJK+RqeI4mbsKuppbbsEySJ+3lRuFwxXYRUuQKmlwgy0kACirVvSuW08KtFuKWQaD2nvtbwl5kJVgmhG4pB7F2FFi3AHeBZvFpIk+ler1aut/817zB7P5ZqxS3D97E3Cdcirl8J3ivV6s400NKSccQW1z2+63UafLY12vV0QjtrDq+HbEMP4ylsrglWAHKVI08KK4CoxNjtLwDONn91h/mWDXq9TF7JDJcKft71+3eAdUaEDASunJon51TgLrfiXskk21AKqxzRryLSfnXa9UogC4wxw95EskqjbrOZf8AS0gelWe0A7Gzmtdw5ge7oJI5jY12vULJRK3ZV7IuMO/HvDun/tilfC3LWy5MszEseZI0+gFer1LqcBR5O4vWRSe9ZXXQV6vUCJfIXYtjQR0okDWvV6oHoklSP716vVBy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6" descr="images.jpg"/>
          <p:cNvPicPr>
            <a:picLocks noChangeAspect="1"/>
          </p:cNvPicPr>
          <p:nvPr/>
        </p:nvPicPr>
        <p:blipFill>
          <a:blip r:embed="rId4" cstate="print"/>
          <a:stretch>
            <a:fillRect/>
          </a:stretch>
        </p:blipFill>
        <p:spPr>
          <a:xfrm>
            <a:off x="3581400" y="3810000"/>
            <a:ext cx="4019550" cy="2009775"/>
          </a:xfrm>
          <a:prstGeom prst="rect">
            <a:avLst/>
          </a:prstGeom>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0"/>
            <a:ext cx="1447800" cy="11375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Mission Statement</a:t>
            </a:r>
            <a:endParaRPr lang="en-US" sz="3600" b="0"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
        <p:nvSpPr>
          <p:cNvPr id="6" name="TextBox 5"/>
          <p:cNvSpPr txBox="1"/>
          <p:nvPr/>
        </p:nvSpPr>
        <p:spPr>
          <a:xfrm>
            <a:off x="2743200" y="3124200"/>
            <a:ext cx="3810000" cy="646331"/>
          </a:xfrm>
          <a:prstGeom prst="rect">
            <a:avLst/>
          </a:prstGeom>
          <a:noFill/>
        </p:spPr>
        <p:txBody>
          <a:bodyPr wrap="square" rtlCol="0">
            <a:spAutoFit/>
          </a:bodyPr>
          <a:lstStyle/>
          <a:p>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Social Impact </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TextBox 6"/>
          <p:cNvSpPr txBox="1"/>
          <p:nvPr/>
        </p:nvSpPr>
        <p:spPr>
          <a:xfrm>
            <a:off x="791817" y="4114800"/>
            <a:ext cx="7695372" cy="830997"/>
          </a:xfrm>
          <a:prstGeom prst="rect">
            <a:avLst/>
          </a:prstGeom>
          <a:noFill/>
        </p:spPr>
        <p:txBody>
          <a:bodyPr wrap="square" rtlCol="0">
            <a:spAutoFit/>
          </a:bodyPr>
          <a:lstStyle/>
          <a:p>
            <a:pPr>
              <a:buFont typeface="Arial" pitchFamily="34" charset="0"/>
              <a:buChar char="•"/>
            </a:pPr>
            <a:r>
              <a:rPr lang="en-US" sz="2400" dirty="0" smtClean="0">
                <a:solidFill>
                  <a:schemeClr val="bg1"/>
                </a:solidFill>
              </a:rPr>
              <a:t> </a:t>
            </a:r>
            <a:r>
              <a:rPr lang="en-US" sz="2400" dirty="0" smtClean="0">
                <a:solidFill>
                  <a:schemeClr val="bg1"/>
                </a:solidFill>
                <a:latin typeface="+mj-lt"/>
              </a:rPr>
              <a:t>Sink or Swim helps adults learn to swim, providing a healthy form of exercise and peace of mind</a:t>
            </a:r>
            <a:endParaRPr lang="en-US" sz="2400" dirty="0">
              <a:solidFill>
                <a:schemeClr val="bg1"/>
              </a:solidFill>
              <a:latin typeface="+mj-lt"/>
            </a:endParaRPr>
          </a:p>
        </p:txBody>
      </p:sp>
      <p:sp>
        <p:nvSpPr>
          <p:cNvPr id="5" name="TextBox 4"/>
          <p:cNvSpPr txBox="1"/>
          <p:nvPr/>
        </p:nvSpPr>
        <p:spPr>
          <a:xfrm>
            <a:off x="762000" y="1524000"/>
            <a:ext cx="7467600" cy="1107996"/>
          </a:xfrm>
          <a:prstGeom prst="rect">
            <a:avLst/>
          </a:prstGeom>
          <a:noFill/>
        </p:spPr>
        <p:txBody>
          <a:bodyPr wrap="square" rtlCol="0">
            <a:spAutoFit/>
          </a:bodyPr>
          <a:lstStyle/>
          <a:p>
            <a:pPr marL="285750" indent="-285750">
              <a:buFont typeface="Arial" pitchFamily="34" charset="0"/>
              <a:buChar char="•"/>
            </a:pPr>
            <a:r>
              <a:rPr lang="en-US" sz="2400" dirty="0" smtClean="0">
                <a:solidFill>
                  <a:schemeClr val="bg1"/>
                </a:solidFill>
                <a:latin typeface="+mj-lt"/>
              </a:rPr>
              <a:t>Sink or Swim’s </a:t>
            </a:r>
            <a:r>
              <a:rPr lang="en-US" sz="2400" dirty="0">
                <a:solidFill>
                  <a:schemeClr val="bg1"/>
                </a:solidFill>
                <a:latin typeface="+mj-lt"/>
              </a:rPr>
              <a:t>goal is to teach adults </a:t>
            </a:r>
            <a:r>
              <a:rPr lang="en-US" sz="2400" dirty="0" smtClean="0">
                <a:solidFill>
                  <a:schemeClr val="bg1"/>
                </a:solidFill>
                <a:latin typeface="+mj-lt"/>
              </a:rPr>
              <a:t>who can’t swim the techniques to save their life in a water emergency </a:t>
            </a:r>
            <a:endParaRPr lang="en-US" sz="2400" dirty="0">
              <a:solidFill>
                <a:schemeClr val="bg1"/>
              </a:solidFill>
              <a:latin typeface="+mj-lt"/>
            </a:endParaRPr>
          </a:p>
          <a:p>
            <a:pPr marL="285750" indent="-285750">
              <a:buFont typeface="Arial" pitchFamily="34" charset="0"/>
              <a:buChar char="•"/>
            </a:pPr>
            <a:endParaRPr lang="en-US" dirty="0"/>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0439" y="0"/>
            <a:ext cx="1333500" cy="104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6005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46"/>
            <a:ext cx="8229600" cy="1143000"/>
          </a:xfrm>
        </p:spPr>
        <p:txBody>
          <a:bodyPr/>
          <a:lstStyle/>
          <a:p>
            <a:r>
              <a:rPr lang="en-US" b="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Business Model</a:t>
            </a:r>
            <a:endParaRPr lang="en-US" b="0"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756370259"/>
              </p:ext>
            </p:extLst>
          </p:nvPr>
        </p:nvGraphicFramePr>
        <p:xfrm>
          <a:off x="5181600" y="1143000"/>
          <a:ext cx="3733802" cy="4175760"/>
        </p:xfrm>
        <a:graphic>
          <a:graphicData uri="http://schemas.openxmlformats.org/drawingml/2006/table">
            <a:tbl>
              <a:tblPr firstRow="1" bandRow="1">
                <a:tableStyleId>{073A0DAA-6AF3-43AB-8588-CEC1D06C72B9}</a:tableStyleId>
              </a:tblPr>
              <a:tblGrid>
                <a:gridCol w="1866901"/>
                <a:gridCol w="1866901"/>
              </a:tblGrid>
              <a:tr h="218993">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Description</a:t>
                      </a:r>
                      <a:r>
                        <a:rPr lang="en-US" sz="1600" b="1" baseline="0" dirty="0" smtClean="0"/>
                        <a:t> of Expenses</a:t>
                      </a:r>
                      <a:endParaRPr lang="en-US" sz="1600" b="1" dirty="0" smtClean="0"/>
                    </a:p>
                    <a:p>
                      <a:pPr algn="ctr"/>
                      <a:endParaRPr lang="en-US" sz="1600" b="1" dirty="0"/>
                    </a:p>
                  </a:txBody>
                  <a:tcPr/>
                </a:tc>
                <a:tc hMerge="1">
                  <a:txBody>
                    <a:bodyPr/>
                    <a:lstStyle/>
                    <a:p>
                      <a:pPr algn="ctr"/>
                      <a:endParaRPr lang="en-US" sz="1600" b="1" dirty="0"/>
                    </a:p>
                  </a:txBody>
                  <a:tcPr/>
                </a:tc>
              </a:tr>
              <a:tr h="218993">
                <a:tc>
                  <a:txBody>
                    <a:bodyPr/>
                    <a:lstStyle/>
                    <a:p>
                      <a:pPr algn="ctr"/>
                      <a:r>
                        <a:rPr lang="en-US" sz="1600" b="1" dirty="0" smtClean="0"/>
                        <a:t>Variable Material Expenses</a:t>
                      </a:r>
                      <a:endParaRPr lang="en-US" sz="1600" b="1" dirty="0"/>
                    </a:p>
                  </a:txBody>
                  <a:tcPr/>
                </a:tc>
                <a:tc>
                  <a:txBody>
                    <a:bodyPr/>
                    <a:lstStyle/>
                    <a:p>
                      <a:pPr algn="ctr"/>
                      <a:r>
                        <a:rPr lang="en-US" sz="1600" b="1" dirty="0" smtClean="0"/>
                        <a:t>Total:  $0.00</a:t>
                      </a:r>
                      <a:endParaRPr lang="en-US" sz="1600" b="1" dirty="0"/>
                    </a:p>
                  </a:txBody>
                  <a:tcPr/>
                </a:tc>
              </a:tr>
              <a:tr h="218993">
                <a:tc>
                  <a:txBody>
                    <a:bodyPr/>
                    <a:lstStyle/>
                    <a:p>
                      <a:pPr algn="ctr"/>
                      <a:r>
                        <a:rPr lang="en-US" sz="1600" b="0" dirty="0" smtClean="0"/>
                        <a:t>Item</a:t>
                      </a:r>
                      <a:endParaRPr lang="en-US" sz="1600" b="0" dirty="0"/>
                    </a:p>
                  </a:txBody>
                  <a:tcPr/>
                </a:tc>
                <a:tc>
                  <a:txBody>
                    <a:bodyPr/>
                    <a:lstStyle/>
                    <a:p>
                      <a:pPr algn="ctr"/>
                      <a:r>
                        <a:rPr lang="en-US" sz="1600" b="0" dirty="0" smtClean="0"/>
                        <a:t>$</a:t>
                      </a:r>
                      <a:endParaRPr lang="en-US" sz="1600" b="0" dirty="0"/>
                    </a:p>
                  </a:txBody>
                  <a:tcPr/>
                </a:tc>
              </a:tr>
              <a:tr h="218993">
                <a:tc>
                  <a:txBody>
                    <a:bodyPr/>
                    <a:lstStyle/>
                    <a:p>
                      <a:pPr algn="ctr"/>
                      <a:endParaRPr lang="en-US" sz="1600" b="1" dirty="0" smtClean="0"/>
                    </a:p>
                  </a:txBody>
                  <a:tcPr/>
                </a:tc>
                <a:tc>
                  <a:txBody>
                    <a:bodyPr/>
                    <a:lstStyle/>
                    <a:p>
                      <a:pPr algn="ctr"/>
                      <a:endParaRPr lang="en-US" sz="1600" b="1" dirty="0"/>
                    </a:p>
                  </a:txBody>
                  <a:tcPr/>
                </a:tc>
              </a:tr>
              <a:tr h="218993">
                <a:tc>
                  <a:txBody>
                    <a:bodyPr/>
                    <a:lstStyle/>
                    <a:p>
                      <a:pPr algn="ctr"/>
                      <a:endParaRPr lang="en-US" sz="1600" b="1" dirty="0" smtClean="0"/>
                    </a:p>
                  </a:txBody>
                  <a:tcPr/>
                </a:tc>
                <a:tc>
                  <a:txBody>
                    <a:bodyPr/>
                    <a:lstStyle/>
                    <a:p>
                      <a:pPr algn="ctr"/>
                      <a:endParaRPr lang="en-US" sz="1600" b="1" dirty="0"/>
                    </a:p>
                  </a:txBody>
                  <a:tcPr/>
                </a:tc>
              </a:tr>
              <a:tr h="218993">
                <a:tc>
                  <a:txBody>
                    <a:bodyPr/>
                    <a:lstStyle/>
                    <a:p>
                      <a:pPr algn="ctr"/>
                      <a:r>
                        <a:rPr lang="en-US" sz="1600" b="1" dirty="0" smtClean="0"/>
                        <a:t>Fixed Expenses</a:t>
                      </a:r>
                      <a:endParaRPr lang="en-US" sz="1600" b="1" dirty="0"/>
                    </a:p>
                  </a:txBody>
                  <a:tcPr/>
                </a:tc>
                <a:tc>
                  <a:txBody>
                    <a:bodyPr/>
                    <a:lstStyle/>
                    <a:p>
                      <a:pPr algn="ctr"/>
                      <a:r>
                        <a:rPr lang="en-US" sz="1600" b="1" dirty="0" smtClean="0"/>
                        <a:t>Total:  $564.50</a:t>
                      </a:r>
                      <a:endParaRPr lang="en-US" sz="1600" b="1" dirty="0"/>
                    </a:p>
                  </a:txBody>
                  <a:tcPr/>
                </a:tc>
              </a:tr>
              <a:tr h="218993">
                <a:tc>
                  <a:txBody>
                    <a:bodyPr/>
                    <a:lstStyle/>
                    <a:p>
                      <a:pPr algn="ctr"/>
                      <a:r>
                        <a:rPr lang="en-US" sz="1600" b="0" dirty="0" smtClean="0"/>
                        <a:t>Item</a:t>
                      </a:r>
                      <a:endParaRPr lang="en-US" sz="1600" b="0" dirty="0"/>
                    </a:p>
                  </a:txBody>
                  <a:tcPr/>
                </a:tc>
                <a:tc>
                  <a:txBody>
                    <a:bodyPr/>
                    <a:lstStyle/>
                    <a:p>
                      <a:pPr algn="ctr"/>
                      <a:r>
                        <a:rPr lang="en-US" sz="1600" b="0" dirty="0" smtClean="0"/>
                        <a:t>$</a:t>
                      </a:r>
                      <a:endParaRPr lang="en-US" sz="1600" b="0" dirty="0"/>
                    </a:p>
                  </a:txBody>
                  <a:tcPr/>
                </a:tc>
              </a:tr>
              <a:tr h="218993">
                <a:tc>
                  <a:txBody>
                    <a:bodyPr/>
                    <a:lstStyle/>
                    <a:p>
                      <a:pPr algn="ctr"/>
                      <a:r>
                        <a:rPr lang="en-US" sz="1600" b="1" dirty="0" smtClean="0"/>
                        <a:t>Insurance</a:t>
                      </a:r>
                    </a:p>
                  </a:txBody>
                  <a:tcPr/>
                </a:tc>
                <a:tc>
                  <a:txBody>
                    <a:bodyPr/>
                    <a:lstStyle/>
                    <a:p>
                      <a:pPr algn="ctr"/>
                      <a:r>
                        <a:rPr lang="en-US" sz="1600" b="1" dirty="0" smtClean="0"/>
                        <a:t>$41.67</a:t>
                      </a:r>
                      <a:endParaRPr lang="en-US" sz="1600" b="1" dirty="0"/>
                    </a:p>
                  </a:txBody>
                  <a:tcPr/>
                </a:tc>
              </a:tr>
              <a:tr h="218993">
                <a:tc>
                  <a:txBody>
                    <a:bodyPr/>
                    <a:lstStyle/>
                    <a:p>
                      <a:pPr algn="ctr"/>
                      <a:r>
                        <a:rPr lang="en-US" sz="1600" b="1" dirty="0" smtClean="0"/>
                        <a:t>Advertising </a:t>
                      </a:r>
                      <a:endParaRPr lang="en-US" sz="1600" b="1" dirty="0"/>
                    </a:p>
                  </a:txBody>
                  <a:tcPr/>
                </a:tc>
                <a:tc>
                  <a:txBody>
                    <a:bodyPr/>
                    <a:lstStyle/>
                    <a:p>
                      <a:pPr algn="ctr"/>
                      <a:r>
                        <a:rPr lang="en-US" sz="1600" b="1" dirty="0" smtClean="0"/>
                        <a:t>$2.00</a:t>
                      </a:r>
                      <a:endParaRPr lang="en-US" sz="1600" b="1" dirty="0"/>
                    </a:p>
                  </a:txBody>
                  <a:tcPr/>
                </a:tc>
              </a:tr>
              <a:tr h="218993">
                <a:tc>
                  <a:txBody>
                    <a:bodyPr/>
                    <a:lstStyle/>
                    <a:p>
                      <a:pPr algn="ctr"/>
                      <a:r>
                        <a:rPr lang="en-US" sz="1600" b="1" dirty="0" smtClean="0"/>
                        <a:t>Depreciation</a:t>
                      </a:r>
                      <a:r>
                        <a:rPr lang="en-US" sz="1600" b="1" baseline="0" dirty="0" smtClean="0"/>
                        <a:t> </a:t>
                      </a:r>
                      <a:endParaRPr lang="en-US" sz="1600" b="0" dirty="0"/>
                    </a:p>
                  </a:txBody>
                  <a:tcPr/>
                </a:tc>
                <a:tc>
                  <a:txBody>
                    <a:bodyPr/>
                    <a:lstStyle/>
                    <a:p>
                      <a:pPr algn="ctr"/>
                      <a:r>
                        <a:rPr lang="en-US" sz="1600" b="1" dirty="0" smtClean="0"/>
                        <a:t>$20.83</a:t>
                      </a:r>
                    </a:p>
                  </a:txBody>
                  <a:tcPr/>
                </a:tc>
              </a:tr>
              <a:tr h="218993">
                <a:tc>
                  <a:txBody>
                    <a:bodyPr/>
                    <a:lstStyle/>
                    <a:p>
                      <a:pPr algn="ctr"/>
                      <a:r>
                        <a:rPr lang="en-US" sz="1600" b="1" dirty="0" smtClean="0"/>
                        <a:t>Salary</a:t>
                      </a:r>
                      <a:r>
                        <a:rPr lang="en-US" sz="1600" b="1" baseline="0" dirty="0" smtClean="0"/>
                        <a:t> </a:t>
                      </a:r>
                      <a:endParaRPr lang="en-US" sz="1600" b="1" dirty="0" smtClean="0"/>
                    </a:p>
                  </a:txBody>
                  <a:tcPr/>
                </a:tc>
                <a:tc>
                  <a:txBody>
                    <a:bodyPr/>
                    <a:lstStyle/>
                    <a:p>
                      <a:pPr algn="ctr"/>
                      <a:r>
                        <a:rPr lang="en-US" sz="1600" b="1" dirty="0" smtClean="0"/>
                        <a:t>$500</a:t>
                      </a:r>
                    </a:p>
                  </a:txBody>
                  <a:tcPr/>
                </a:tc>
              </a:tr>
            </a:tbl>
          </a:graphicData>
        </a:graphic>
      </p:graphicFrame>
      <p:graphicFrame>
        <p:nvGraphicFramePr>
          <p:cNvPr id="11" name="Content Placeholder 5"/>
          <p:cNvGraphicFramePr>
            <a:graphicFrameLocks/>
          </p:cNvGraphicFramePr>
          <p:nvPr>
            <p:extLst>
              <p:ext uri="{D42A27DB-BD31-4B8C-83A1-F6EECF244321}">
                <p14:modId xmlns:p14="http://schemas.microsoft.com/office/powerpoint/2010/main" val="4133245451"/>
              </p:ext>
            </p:extLst>
          </p:nvPr>
        </p:nvGraphicFramePr>
        <p:xfrm>
          <a:off x="304800" y="2057400"/>
          <a:ext cx="4572000" cy="1997062"/>
        </p:xfrm>
        <a:graphic>
          <a:graphicData uri="http://schemas.openxmlformats.org/drawingml/2006/table">
            <a:tbl>
              <a:tblPr/>
              <a:tblGrid>
                <a:gridCol w="2590800"/>
                <a:gridCol w="1066800"/>
                <a:gridCol w="914400"/>
              </a:tblGrid>
              <a:tr h="228600">
                <a:tc gridSpan="3">
                  <a:txBody>
                    <a:bodyPr/>
                    <a:lstStyle/>
                    <a:p>
                      <a:pPr marL="0" marR="0" algn="ctr">
                        <a:spcBef>
                          <a:spcPts val="0"/>
                        </a:spcBef>
                        <a:spcAft>
                          <a:spcPts val="0"/>
                        </a:spcAft>
                      </a:pPr>
                      <a:r>
                        <a:rPr lang="en-US" sz="1600" b="1" dirty="0" smtClean="0">
                          <a:solidFill>
                            <a:schemeClr val="bg1"/>
                          </a:solidFill>
                          <a:latin typeface="+mn-lt"/>
                          <a:ea typeface="Times New Roman"/>
                          <a:cs typeface="Times New Roman"/>
                        </a:rPr>
                        <a:t>Economics</a:t>
                      </a:r>
                      <a:r>
                        <a:rPr lang="en-US" sz="1600" b="1" baseline="0" dirty="0" smtClean="0">
                          <a:solidFill>
                            <a:schemeClr val="bg1"/>
                          </a:solidFill>
                          <a:latin typeface="+mn-lt"/>
                          <a:ea typeface="Times New Roman"/>
                          <a:cs typeface="Times New Roman"/>
                        </a:rPr>
                        <a:t> of One Unit</a:t>
                      </a:r>
                      <a:endParaRPr lang="en-US" sz="1600" b="1" dirty="0">
                        <a:solidFill>
                          <a:schemeClr val="bg1"/>
                        </a:solidFill>
                        <a:latin typeface="+mn-lt"/>
                        <a:ea typeface="Times New Roman"/>
                        <a:cs typeface="Times New Roman"/>
                      </a:endParaRPr>
                    </a:p>
                  </a:txBody>
                  <a:tcPr marL="45085" marR="45085" marT="1143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tx1"/>
                    </a:solidFill>
                  </a:tcPr>
                </a:tc>
                <a:tc hMerge="1">
                  <a:txBody>
                    <a:bodyPr/>
                    <a:lstStyle/>
                    <a:p>
                      <a:endParaRPr lang="en-US" sz="1600" dirty="0">
                        <a:latin typeface="Calibri"/>
                        <a:ea typeface="Times New Roman"/>
                        <a:cs typeface="Times New Roman"/>
                      </a:endParaRPr>
                    </a:p>
                  </a:txBody>
                  <a:tcPr marL="45085" marR="45085" marT="1143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hMerge="1">
                  <a:txBody>
                    <a:bodyPr/>
                    <a:lstStyle/>
                    <a:p>
                      <a:pPr algn="r"/>
                      <a:endParaRPr lang="en-US" sz="1600" b="1"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81318">
                <a:tc>
                  <a:txBody>
                    <a:bodyPr/>
                    <a:lstStyle/>
                    <a:p>
                      <a:pPr marL="0" marR="0">
                        <a:spcBef>
                          <a:spcPts val="0"/>
                        </a:spcBef>
                        <a:spcAft>
                          <a:spcPts val="0"/>
                        </a:spcAft>
                      </a:pPr>
                      <a:r>
                        <a:rPr lang="en-US" sz="1600" b="1" dirty="0">
                          <a:latin typeface="Calibri"/>
                          <a:ea typeface="Times New Roman"/>
                          <a:cs typeface="Times New Roman"/>
                        </a:rPr>
                        <a:t>Selling </a:t>
                      </a:r>
                      <a:r>
                        <a:rPr lang="en-US" sz="1600" b="1" dirty="0" smtClean="0">
                          <a:latin typeface="Calibri"/>
                          <a:ea typeface="Times New Roman"/>
                          <a:cs typeface="Times New Roman"/>
                        </a:rPr>
                        <a:t>Price</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endParaRPr lang="en-US" sz="1600"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600" b="1" dirty="0" smtClean="0">
                          <a:latin typeface="Calibri"/>
                          <a:ea typeface="Times New Roman"/>
                          <a:cs typeface="Times New Roman"/>
                        </a:rPr>
                        <a:t>$850.00</a:t>
                      </a:r>
                      <a:endParaRPr lang="en-US" sz="1600" b="1"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1612">
                <a:tc>
                  <a:txBody>
                    <a:bodyPr/>
                    <a:lstStyle/>
                    <a:p>
                      <a:pPr marL="0" marR="0">
                        <a:spcBef>
                          <a:spcPts val="0"/>
                        </a:spcBef>
                        <a:spcAft>
                          <a:spcPts val="0"/>
                        </a:spcAft>
                      </a:pPr>
                      <a:r>
                        <a:rPr lang="en-US" sz="1600" dirty="0" smtClean="0">
                          <a:latin typeface="Calibri"/>
                          <a:ea typeface="Times New Roman"/>
                          <a:cs typeface="Times New Roman"/>
                        </a:rPr>
                        <a:t>      Cost of var.</a:t>
                      </a:r>
                      <a:r>
                        <a:rPr lang="en-US" sz="1600" baseline="0" dirty="0" smtClean="0">
                          <a:latin typeface="Calibri"/>
                          <a:ea typeface="Times New Roman"/>
                          <a:cs typeface="Times New Roman"/>
                        </a:rPr>
                        <a:t> </a:t>
                      </a:r>
                      <a:r>
                        <a:rPr lang="en-US" sz="1600" dirty="0" smtClean="0">
                          <a:latin typeface="Calibri"/>
                          <a:ea typeface="Times New Roman"/>
                          <a:cs typeface="Times New Roman"/>
                        </a:rPr>
                        <a:t>materials</a:t>
                      </a:r>
                      <a:r>
                        <a:rPr lang="en-US" sz="1600" baseline="0" dirty="0" smtClean="0">
                          <a:latin typeface="Calibri"/>
                          <a:ea typeface="Times New Roman"/>
                          <a:cs typeface="Times New Roman"/>
                        </a:rPr>
                        <a:t> exp.</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$0.00</a:t>
                      </a: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endParaRPr lang="en-US" sz="1600"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281318">
                <a:tc>
                  <a:txBody>
                    <a:bodyPr/>
                    <a:lstStyle/>
                    <a:p>
                      <a:pPr marL="0" marR="0">
                        <a:spcBef>
                          <a:spcPts val="0"/>
                        </a:spcBef>
                        <a:spcAft>
                          <a:spcPts val="0"/>
                        </a:spcAft>
                      </a:pPr>
                      <a:r>
                        <a:rPr lang="en-US" sz="1600" dirty="0" smtClean="0">
                          <a:latin typeface="Calibri"/>
                          <a:ea typeface="Times New Roman"/>
                          <a:cs typeface="Times New Roman"/>
                        </a:rPr>
                        <a:t>      Cost</a:t>
                      </a:r>
                      <a:r>
                        <a:rPr lang="en-US" sz="1600" baseline="0" dirty="0" smtClean="0">
                          <a:latin typeface="Calibri"/>
                          <a:ea typeface="Times New Roman"/>
                          <a:cs typeface="Times New Roman"/>
                        </a:rPr>
                        <a:t> of l</a:t>
                      </a:r>
                      <a:r>
                        <a:rPr lang="en-US" sz="1600" dirty="0" smtClean="0">
                          <a:latin typeface="Calibri"/>
                          <a:ea typeface="Times New Roman"/>
                          <a:cs typeface="Times New Roman"/>
                        </a:rPr>
                        <a:t>abor </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$420.00</a:t>
                      </a:r>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600"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4908">
                <a:tc>
                  <a:txBody>
                    <a:bodyPr/>
                    <a:lstStyle/>
                    <a:p>
                      <a:pPr marL="0" marR="0">
                        <a:spcBef>
                          <a:spcPts val="0"/>
                        </a:spcBef>
                        <a:spcAft>
                          <a:spcPts val="0"/>
                        </a:spcAft>
                      </a:pPr>
                      <a:r>
                        <a:rPr lang="en-US" sz="1600" dirty="0" smtClean="0">
                          <a:latin typeface="Calibri"/>
                          <a:ea typeface="Times New Roman"/>
                          <a:cs typeface="Times New Roman"/>
                        </a:rPr>
                        <a:t>      Other</a:t>
                      </a:r>
                      <a:r>
                        <a:rPr lang="en-US" sz="1600" baseline="0" dirty="0" smtClean="0">
                          <a:latin typeface="Calibri"/>
                          <a:ea typeface="Times New Roman"/>
                          <a:cs typeface="Times New Roman"/>
                        </a:rPr>
                        <a:t> variable costs</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r"/>
                      <a:r>
                        <a:rPr lang="en-US" sz="1600" dirty="0" smtClean="0">
                          <a:latin typeface="+mn-lt"/>
                          <a:ea typeface="Times New Roman"/>
                          <a:cs typeface="Times New Roman"/>
                        </a:rPr>
                        <a:t>$0.00</a:t>
                      </a:r>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a:spcBef>
                          <a:spcPts val="0"/>
                        </a:spcBef>
                        <a:spcAft>
                          <a:spcPts val="0"/>
                        </a:spcAft>
                      </a:pPr>
                      <a:endParaRPr lang="en-US" sz="1600" b="1"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1318">
                <a:tc>
                  <a:txBody>
                    <a:bodyPr/>
                    <a:lstStyle/>
                    <a:p>
                      <a:pPr marL="0" marR="0">
                        <a:spcBef>
                          <a:spcPts val="0"/>
                        </a:spcBef>
                        <a:spcAft>
                          <a:spcPts val="0"/>
                        </a:spcAft>
                      </a:pPr>
                      <a:r>
                        <a:rPr lang="en-US" sz="1600" b="1" dirty="0" smtClean="0">
                          <a:latin typeface="Calibri"/>
                          <a:ea typeface="Times New Roman"/>
                          <a:cs typeface="Times New Roman"/>
                        </a:rPr>
                        <a:t>Total</a:t>
                      </a:r>
                      <a:r>
                        <a:rPr lang="en-US" sz="1600" b="1" baseline="0" dirty="0" smtClean="0">
                          <a:latin typeface="Calibri"/>
                          <a:ea typeface="Times New Roman"/>
                          <a:cs typeface="Times New Roman"/>
                        </a:rPr>
                        <a:t> COGS/ COSS</a:t>
                      </a:r>
                      <a:endParaRPr lang="en-US" sz="1600" b="1"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endParaRPr lang="en-US" sz="1600" dirty="0">
                        <a:latin typeface="+mn-lt"/>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Calibri"/>
                          <a:ea typeface="Times New Roman"/>
                          <a:cs typeface="Times New Roman"/>
                        </a:rPr>
                        <a:t>$420.00</a:t>
                      </a:r>
                      <a:endParaRPr lang="en-US" sz="1600" b="1"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1318">
                <a:tc>
                  <a:txBody>
                    <a:bodyPr/>
                    <a:lstStyle/>
                    <a:p>
                      <a:pPr marL="0" marR="0">
                        <a:spcBef>
                          <a:spcPts val="0"/>
                        </a:spcBef>
                        <a:spcAft>
                          <a:spcPts val="0"/>
                        </a:spcAft>
                      </a:pPr>
                      <a:r>
                        <a:rPr lang="en-US" sz="1600" b="1" dirty="0">
                          <a:latin typeface="Calibri"/>
                          <a:ea typeface="Times New Roman"/>
                          <a:cs typeface="Times New Roman"/>
                        </a:rPr>
                        <a:t>Contribution </a:t>
                      </a:r>
                      <a:r>
                        <a:rPr lang="en-US" sz="1600" b="1" dirty="0" smtClean="0">
                          <a:latin typeface="Calibri"/>
                          <a:ea typeface="Times New Roman"/>
                          <a:cs typeface="Times New Roman"/>
                        </a:rPr>
                        <a:t>Margin</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600"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Times New Roman"/>
                          <a:cs typeface="Times New Roman"/>
                        </a:rPr>
                        <a:t>$430.00</a:t>
                      </a:r>
                      <a:endParaRPr lang="en-US" sz="1600" b="1"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631618712"/>
              </p:ext>
            </p:extLst>
          </p:nvPr>
        </p:nvGraphicFramePr>
        <p:xfrm>
          <a:off x="304800" y="1143000"/>
          <a:ext cx="4572000" cy="670560"/>
        </p:xfrm>
        <a:graphic>
          <a:graphicData uri="http://schemas.openxmlformats.org/drawingml/2006/table">
            <a:tbl>
              <a:tblPr firstRow="1" bandRow="1">
                <a:tableStyleId>{5C22544A-7EE6-4342-B048-85BDC9FD1C3A}</a:tableStyleId>
              </a:tblPr>
              <a:tblGrid>
                <a:gridCol w="4572000"/>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rPr>
                        <a:t>Definition</a:t>
                      </a:r>
                      <a:r>
                        <a:rPr lang="en-US" sz="1600" b="1" baseline="0" dirty="0" smtClean="0">
                          <a:solidFill>
                            <a:schemeClr val="bg1"/>
                          </a:solidFill>
                        </a:rPr>
                        <a:t> of One Unit</a:t>
                      </a:r>
                      <a:endParaRPr 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One-on-One</a:t>
                      </a:r>
                      <a:r>
                        <a:rPr lang="en-US" sz="1600" b="0" baseline="0" dirty="0" smtClean="0">
                          <a:solidFill>
                            <a:schemeClr val="tx1"/>
                          </a:solidFill>
                        </a:rPr>
                        <a:t> all year swim lessons contract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889193868"/>
              </p:ext>
            </p:extLst>
          </p:nvPr>
        </p:nvGraphicFramePr>
        <p:xfrm>
          <a:off x="304800" y="4495800"/>
          <a:ext cx="4571999" cy="838200"/>
        </p:xfrm>
        <a:graphic>
          <a:graphicData uri="http://schemas.openxmlformats.org/drawingml/2006/table">
            <a:tbl>
              <a:tblPr/>
              <a:tblGrid>
                <a:gridCol w="1518936"/>
                <a:gridCol w="358849"/>
                <a:gridCol w="898071"/>
                <a:gridCol w="408214"/>
                <a:gridCol w="1387929"/>
              </a:tblGrid>
              <a:tr h="301752">
                <a:tc gridSpan="5">
                  <a:txBody>
                    <a:bodyPr/>
                    <a:lstStyle/>
                    <a:p>
                      <a:pPr marL="0" marR="0" algn="ctr">
                        <a:spcBef>
                          <a:spcPts val="0"/>
                        </a:spcBef>
                        <a:spcAft>
                          <a:spcPts val="0"/>
                        </a:spcAft>
                      </a:pPr>
                      <a:r>
                        <a:rPr lang="en-US" sz="1600" b="1" dirty="0" smtClean="0">
                          <a:solidFill>
                            <a:schemeClr val="bg1"/>
                          </a:solidFill>
                          <a:latin typeface="+mn-lt"/>
                          <a:ea typeface="Times New Roman"/>
                        </a:rPr>
                        <a:t>Monthly</a:t>
                      </a:r>
                      <a:r>
                        <a:rPr lang="en-US" sz="1600" b="1" baseline="0" dirty="0" smtClean="0">
                          <a:solidFill>
                            <a:schemeClr val="bg1"/>
                          </a:solidFill>
                          <a:latin typeface="+mn-lt"/>
                          <a:ea typeface="Times New Roman"/>
                        </a:rPr>
                        <a:t> Break Even Units</a:t>
                      </a:r>
                      <a:endParaRPr lang="en-US" sz="1800" b="1" dirty="0">
                        <a:solidFill>
                          <a:schemeClr val="bg1"/>
                        </a:solidFill>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r>
              <a:tr h="268224">
                <a:tc>
                  <a:txBody>
                    <a:bodyPr/>
                    <a:lstStyle/>
                    <a:p>
                      <a:pPr marL="0" marR="0" algn="ctr">
                        <a:spcBef>
                          <a:spcPts val="0"/>
                        </a:spcBef>
                        <a:spcAft>
                          <a:spcPts val="0"/>
                        </a:spcAft>
                      </a:pPr>
                      <a:r>
                        <a:rPr lang="en-US" sz="1600" dirty="0" smtClean="0">
                          <a:latin typeface="Calibri"/>
                          <a:ea typeface="Times New Roman"/>
                        </a:rPr>
                        <a:t>$564.50</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600" dirty="0" smtClean="0">
                          <a:latin typeface="Calibri"/>
                          <a:ea typeface="Times New Roman"/>
                        </a:rPr>
                        <a:t>=</a:t>
                      </a:r>
                      <a:endParaRPr lang="en-US" sz="1800" dirty="0">
                        <a:latin typeface="Times New Roman"/>
                        <a:ea typeface="Times New Roman"/>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baseline="0" dirty="0" smtClean="0">
                          <a:latin typeface="+mn-lt"/>
                          <a:ea typeface="Times New Roman"/>
                          <a:cs typeface="Times New Roman"/>
                        </a:rPr>
                        <a:t>1.31</a:t>
                      </a:r>
                      <a:endParaRPr lang="en-US" sz="16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dirty="0">
                          <a:latin typeface="Calibri"/>
                          <a:ea typeface="Times New Roman"/>
                        </a:rPr>
                        <a:t>≈</a:t>
                      </a:r>
                      <a:endParaRPr lang="en-US" sz="18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dirty="0" smtClean="0">
                          <a:latin typeface="Calibri"/>
                          <a:ea typeface="Times New Roman"/>
                        </a:rPr>
                        <a:t>2</a:t>
                      </a:r>
                      <a:r>
                        <a:rPr lang="en-US" sz="1600" b="1" baseline="0" dirty="0" smtClean="0">
                          <a:latin typeface="Calibri"/>
                          <a:ea typeface="Times New Roman"/>
                        </a:rPr>
                        <a:t> yearly contracts </a:t>
                      </a:r>
                      <a:endParaRPr lang="en-US" sz="1800" dirty="0">
                        <a:latin typeface="Times New Roman"/>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r>
              <a:tr h="268224">
                <a:tc>
                  <a:txBody>
                    <a:bodyPr/>
                    <a:lstStyle/>
                    <a:p>
                      <a:pPr marL="0" marR="0" algn="ctr">
                        <a:spcBef>
                          <a:spcPts val="0"/>
                        </a:spcBef>
                        <a:spcAft>
                          <a:spcPts val="0"/>
                        </a:spcAft>
                      </a:pPr>
                      <a:r>
                        <a:rPr lang="en-US" sz="1600" dirty="0" smtClean="0">
                          <a:latin typeface="Calibri"/>
                          <a:ea typeface="Times New Roman"/>
                        </a:rPr>
                        <a:t>$430.00</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pic>
        <p:nvPicPr>
          <p:cNvPr id="7"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00561" y="0"/>
            <a:ext cx="1333500" cy="104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2467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Market Analysis</a:t>
            </a:r>
            <a:endParaRPr lang="en-US" b="0"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26" name="Content Placeholder 25"/>
          <p:cNvGraphicFramePr>
            <a:graphicFrameLocks noGrp="1"/>
          </p:cNvGraphicFramePr>
          <p:nvPr>
            <p:ph idx="1"/>
            <p:extLst>
              <p:ext uri="{D42A27DB-BD31-4B8C-83A1-F6EECF244321}">
                <p14:modId xmlns:p14="http://schemas.microsoft.com/office/powerpoint/2010/main" val="995596375"/>
              </p:ext>
            </p:extLst>
          </p:nvPr>
        </p:nvGraphicFramePr>
        <p:xfrm>
          <a:off x="381000" y="2348542"/>
          <a:ext cx="5105400" cy="4061460"/>
        </p:xfrm>
        <a:graphic>
          <a:graphicData uri="http://schemas.openxmlformats.org/drawingml/2006/table">
            <a:tbl>
              <a:tblPr firstRow="1" bandRow="1">
                <a:tableStyleId>{5C22544A-7EE6-4342-B048-85BDC9FD1C3A}</a:tableStyleId>
              </a:tblPr>
              <a:tblGrid>
                <a:gridCol w="2552700"/>
                <a:gridCol w="2552700"/>
              </a:tblGrid>
              <a:tr h="152400">
                <a:tc gridSpan="2">
                  <a:txBody>
                    <a:bodyPr/>
                    <a:lstStyle/>
                    <a:p>
                      <a:pPr algn="ctr"/>
                      <a:r>
                        <a:rPr lang="en-US" sz="1600" dirty="0" smtClean="0">
                          <a:solidFill>
                            <a:schemeClr val="bg1"/>
                          </a:solidFill>
                        </a:rPr>
                        <a:t>Description of Target Consumer</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tr>
              <a:tr h="121920">
                <a:tc>
                  <a:txBody>
                    <a:bodyPr/>
                    <a:lstStyle/>
                    <a:p>
                      <a:pPr algn="ctr"/>
                      <a:r>
                        <a:rPr lang="en-US" sz="1600" b="1" dirty="0" smtClean="0">
                          <a:solidFill>
                            <a:schemeClr val="tx1"/>
                          </a:solidFill>
                        </a:rPr>
                        <a:t>Demographics</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Geographics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r>
              <a:tr h="1400498">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smtClean="0">
                          <a:solidFill>
                            <a:schemeClr val="tx1"/>
                          </a:solidFill>
                        </a:rPr>
                        <a:t>Adults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smtClean="0">
                          <a:solidFill>
                            <a:schemeClr val="tx1"/>
                          </a:solidFill>
                        </a:rPr>
                        <a:t>Ages 20-70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smtClean="0">
                          <a:solidFill>
                            <a:schemeClr val="tx1"/>
                          </a:solidFill>
                        </a:rPr>
                        <a:t>Can’t swim or want to learn to swim better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b="0"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smtClean="0">
                          <a:solidFill>
                            <a:schemeClr val="tx1"/>
                          </a:solidFill>
                        </a:rPr>
                        <a:t>H</a:t>
                      </a:r>
                      <a:r>
                        <a:rPr lang="en-US" sz="1600" b="0" dirty="0" smtClean="0">
                          <a:solidFill>
                            <a:schemeClr val="tx1"/>
                          </a:solidFill>
                        </a:rPr>
                        <a:t>artford,</a:t>
                      </a:r>
                      <a:r>
                        <a:rPr lang="en-US" sz="1600" b="0" baseline="0" dirty="0" smtClean="0">
                          <a:solidFill>
                            <a:schemeClr val="tx1"/>
                          </a:solidFill>
                        </a:rPr>
                        <a:t> CT</a:t>
                      </a:r>
                      <a:endParaRPr lang="en-US" sz="1600" b="0" dirty="0" smtClean="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smtClean="0">
                          <a:solidFill>
                            <a:schemeClr val="tx1"/>
                          </a:solidFill>
                        </a:rPr>
                        <a:t>West</a:t>
                      </a:r>
                      <a:r>
                        <a:rPr lang="en-US" sz="1600" b="0" baseline="0" dirty="0" smtClean="0">
                          <a:solidFill>
                            <a:schemeClr val="tx1"/>
                          </a:solidFill>
                        </a:rPr>
                        <a:t> Hartford, CT</a:t>
                      </a:r>
                      <a:endParaRPr lang="en-US" sz="16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93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Psychographics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Buying</a:t>
                      </a:r>
                      <a:r>
                        <a:rPr lang="en-US" sz="1600" b="1" baseline="0" dirty="0" smtClean="0">
                          <a:solidFill>
                            <a:schemeClr val="tx1"/>
                          </a:solidFill>
                        </a:rPr>
                        <a:t> Patterns</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r>
              <a:tr h="1409923">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smtClean="0">
                          <a:solidFill>
                            <a:schemeClr val="tx1"/>
                          </a:solidFill>
                        </a:rPr>
                        <a:t>Afraid of drowning</a:t>
                      </a:r>
                      <a:r>
                        <a:rPr lang="en-US" sz="1600" b="0" baseline="0" dirty="0" smtClean="0">
                          <a:solidFill>
                            <a:schemeClr val="tx1"/>
                          </a:solidFill>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smtClean="0">
                          <a:solidFill>
                            <a:schemeClr val="tx1"/>
                          </a:solidFill>
                        </a:rPr>
                        <a:t>Want to learn to swim</a:t>
                      </a:r>
                      <a:endParaRPr lang="en-US" sz="16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fontAlgn="t">
                        <a:buFont typeface="Arial" panose="020B0604020202020204" pitchFamily="34" charset="0"/>
                        <a:buChar char="•"/>
                      </a:pPr>
                      <a:r>
                        <a:rPr lang="en-US" sz="1600" dirty="0" smtClean="0">
                          <a:effectLst/>
                          <a:latin typeface="+mn-lt"/>
                        </a:rPr>
                        <a:t>Adults willing to</a:t>
                      </a:r>
                      <a:r>
                        <a:rPr lang="en-US" sz="1600" baseline="0" dirty="0" smtClean="0">
                          <a:effectLst/>
                          <a:latin typeface="+mn-lt"/>
                        </a:rPr>
                        <a:t> p</a:t>
                      </a:r>
                      <a:r>
                        <a:rPr lang="en-US" sz="1600" dirty="0" smtClean="0">
                          <a:effectLst/>
                          <a:latin typeface="+mn-lt"/>
                        </a:rPr>
                        <a:t>ay for quality 1-on-1 swim lessons and want to get over</a:t>
                      </a:r>
                      <a:r>
                        <a:rPr lang="en-US" sz="1600" baseline="0" dirty="0" smtClean="0">
                          <a:effectLst/>
                          <a:latin typeface="+mn-lt"/>
                        </a:rPr>
                        <a:t> their fear of the water</a:t>
                      </a:r>
                      <a:endParaRPr lang="en-US" sz="1600" dirty="0" smtClean="0">
                        <a:effectLst/>
                        <a:latin typeface="+mn-lt"/>
                      </a:endParaRPr>
                    </a:p>
                    <a:p>
                      <a:pPr marL="285750" indent="-285750" algn="l" fontAlgn="t">
                        <a:buFont typeface="Arial" panose="020B0604020202020204" pitchFamily="34" charset="0"/>
                        <a:buChar char="•"/>
                      </a:pPr>
                      <a:endParaRPr lang="en-US" sz="1600" dirty="0">
                        <a:effectLst/>
                        <a:latin typeface="+mn-lt"/>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29" name="Group 28"/>
          <p:cNvGrpSpPr/>
          <p:nvPr/>
        </p:nvGrpSpPr>
        <p:grpSpPr>
          <a:xfrm>
            <a:off x="6183968" y="2356447"/>
            <a:ext cx="2820907" cy="3782324"/>
            <a:chOff x="5957156" y="2516390"/>
            <a:chExt cx="2820907" cy="3782324"/>
          </a:xfrm>
        </p:grpSpPr>
        <p:grpSp>
          <p:nvGrpSpPr>
            <p:cNvPr id="25" name="Group 24"/>
            <p:cNvGrpSpPr/>
            <p:nvPr/>
          </p:nvGrpSpPr>
          <p:grpSpPr>
            <a:xfrm>
              <a:off x="5957156" y="2747767"/>
              <a:ext cx="2820907" cy="3550947"/>
              <a:chOff x="5653088" y="1909762"/>
              <a:chExt cx="2973388" cy="3702051"/>
            </a:xfrm>
          </p:grpSpPr>
          <p:grpSp>
            <p:nvGrpSpPr>
              <p:cNvPr id="9" name="Group 2"/>
              <p:cNvGrpSpPr>
                <a:grpSpLocks/>
              </p:cNvGrpSpPr>
              <p:nvPr/>
            </p:nvGrpSpPr>
            <p:grpSpPr bwMode="auto">
              <a:xfrm>
                <a:off x="5653088" y="1909762"/>
                <a:ext cx="2973388" cy="3702051"/>
                <a:chOff x="3417" y="1587"/>
                <a:chExt cx="1873" cy="2332"/>
              </a:xfrm>
              <a:solidFill>
                <a:schemeClr val="tx2">
                  <a:lumMod val="40000"/>
                  <a:lumOff val="60000"/>
                </a:schemeClr>
              </a:solidFill>
            </p:grpSpPr>
            <p:sp>
              <p:nvSpPr>
                <p:cNvPr id="10" name="AutoShape 3"/>
                <p:cNvSpPr>
                  <a:spLocks noChangeArrowheads="1"/>
                </p:cNvSpPr>
                <p:nvPr/>
              </p:nvSpPr>
              <p:spPr bwMode="auto">
                <a:xfrm>
                  <a:off x="3417" y="1615"/>
                  <a:ext cx="1872" cy="2304"/>
                </a:xfrm>
                <a:custGeom>
                  <a:avLst/>
                  <a:gdLst>
                    <a:gd name="T0" fmla="*/ 1422 w 21600"/>
                    <a:gd name="T1" fmla="*/ 1152 h 21600"/>
                    <a:gd name="T2" fmla="*/ 936 w 21600"/>
                    <a:gd name="T3" fmla="*/ 2304 h 21600"/>
                    <a:gd name="T4" fmla="*/ 450 w 21600"/>
                    <a:gd name="T5" fmla="*/ 1152 h 21600"/>
                    <a:gd name="T6" fmla="*/ 936 w 21600"/>
                    <a:gd name="T7" fmla="*/ 0 h 21600"/>
                    <a:gd name="T8" fmla="*/ 0 60000 65536"/>
                    <a:gd name="T9" fmla="*/ 0 60000 65536"/>
                    <a:gd name="T10" fmla="*/ 0 60000 65536"/>
                    <a:gd name="T11" fmla="*/ 0 60000 65536"/>
                    <a:gd name="T12" fmla="*/ 6992 w 21600"/>
                    <a:gd name="T13" fmla="*/ 6994 h 21600"/>
                    <a:gd name="T14" fmla="*/ 14608 w 21600"/>
                    <a:gd name="T15" fmla="*/ 14606 h 21600"/>
                  </a:gdLst>
                  <a:ahLst/>
                  <a:cxnLst>
                    <a:cxn ang="T8">
                      <a:pos x="T0" y="T1"/>
                    </a:cxn>
                    <a:cxn ang="T9">
                      <a:pos x="T2" y="T3"/>
                    </a:cxn>
                    <a:cxn ang="T10">
                      <a:pos x="T4" y="T5"/>
                    </a:cxn>
                    <a:cxn ang="T11">
                      <a:pos x="T6" y="T7"/>
                    </a:cxn>
                  </a:cxnLst>
                  <a:rect l="T12" t="T13" r="T14" b="T15"/>
                  <a:pathLst>
                    <a:path w="21600" h="21600">
                      <a:moveTo>
                        <a:pt x="0" y="0"/>
                      </a:moveTo>
                      <a:lnTo>
                        <a:pt x="10395" y="21600"/>
                      </a:lnTo>
                      <a:lnTo>
                        <a:pt x="11205" y="21600"/>
                      </a:lnTo>
                      <a:lnTo>
                        <a:pt x="21600" y="0"/>
                      </a:lnTo>
                      <a:close/>
                    </a:path>
                  </a:pathLst>
                </a:cu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sp>
              <p:nvSpPr>
                <p:cNvPr id="11" name="Oval 4"/>
                <p:cNvSpPr>
                  <a:spLocks noChangeArrowheads="1"/>
                </p:cNvSpPr>
                <p:nvPr/>
              </p:nvSpPr>
              <p:spPr bwMode="auto">
                <a:xfrm>
                  <a:off x="3418" y="1587"/>
                  <a:ext cx="1872" cy="96"/>
                </a:xfrm>
                <a:prstGeom prst="ellipse">
                  <a:avLst/>
                </a:pr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grpSp>
          <p:sp>
            <p:nvSpPr>
              <p:cNvPr id="12" name="Rectangle 11"/>
              <p:cNvSpPr/>
              <p:nvPr/>
            </p:nvSpPr>
            <p:spPr>
              <a:xfrm>
                <a:off x="5867400" y="2207756"/>
                <a:ext cx="2514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Total </a:t>
                </a:r>
                <a:r>
                  <a:rPr lang="en-US" sz="1600" dirty="0">
                    <a:solidFill>
                      <a:schemeClr val="tx1"/>
                    </a:solidFill>
                  </a:rPr>
                  <a:t>P</a:t>
                </a:r>
                <a:r>
                  <a:rPr lang="en-US" sz="1600" dirty="0" smtClean="0">
                    <a:solidFill>
                      <a:schemeClr val="tx1"/>
                    </a:solidFill>
                  </a:rPr>
                  <a:t>opulation</a:t>
                </a:r>
                <a:endParaRPr lang="en-US" sz="1600" dirty="0">
                  <a:solidFill>
                    <a:schemeClr val="tx1"/>
                  </a:solidFill>
                </a:endParaRPr>
              </a:p>
            </p:txBody>
          </p:sp>
          <p:sp>
            <p:nvSpPr>
              <p:cNvPr id="13" name="Rectangle 12"/>
              <p:cNvSpPr/>
              <p:nvPr/>
            </p:nvSpPr>
            <p:spPr>
              <a:xfrm>
                <a:off x="6138979" y="3113767"/>
                <a:ext cx="1905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Target Market Population </a:t>
                </a:r>
                <a:endParaRPr lang="en-US" sz="1600" dirty="0">
                  <a:solidFill>
                    <a:schemeClr val="tx1"/>
                  </a:solidFill>
                </a:endParaRPr>
              </a:p>
            </p:txBody>
          </p:sp>
          <p:sp>
            <p:nvSpPr>
              <p:cNvPr id="14" name="Rectangle 13"/>
              <p:cNvSpPr/>
              <p:nvPr/>
            </p:nvSpPr>
            <p:spPr>
              <a:xfrm>
                <a:off x="6509179" y="2664957"/>
                <a:ext cx="1250092" cy="27075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schemeClr val="tx1"/>
                    </a:solidFill>
                    <a:ea typeface="Times New Roman"/>
                    <a:cs typeface="Times New Roman"/>
                  </a:rPr>
                  <a:t>188,285</a:t>
                </a:r>
                <a:endParaRPr lang="en-US" b="1" dirty="0">
                  <a:solidFill>
                    <a:schemeClr val="tx1"/>
                  </a:solidFill>
                  <a:ea typeface="Times New Roman"/>
                  <a:cs typeface="Times New Roman"/>
                </a:endParaRPr>
              </a:p>
            </p:txBody>
          </p:sp>
          <p:sp>
            <p:nvSpPr>
              <p:cNvPr id="22" name="Rectangle 21"/>
              <p:cNvSpPr/>
              <p:nvPr/>
            </p:nvSpPr>
            <p:spPr>
              <a:xfrm>
                <a:off x="6489266" y="4129391"/>
                <a:ext cx="1295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Market Size</a:t>
                </a:r>
              </a:p>
              <a:p>
                <a:pPr algn="ctr"/>
                <a:r>
                  <a:rPr lang="en-US" sz="1200" i="1" dirty="0" smtClean="0">
                    <a:solidFill>
                      <a:schemeClr val="tx1"/>
                    </a:solidFill>
                  </a:rPr>
                  <a:t>(based on</a:t>
                </a:r>
              </a:p>
              <a:p>
                <a:pPr algn="ctr"/>
                <a:r>
                  <a:rPr lang="en-US" sz="1200" i="1" dirty="0" smtClean="0">
                    <a:solidFill>
                      <a:schemeClr val="tx1"/>
                    </a:solidFill>
                  </a:rPr>
                  <a:t>survey)</a:t>
                </a:r>
                <a:endParaRPr lang="en-US" sz="1200" i="1" dirty="0">
                  <a:solidFill>
                    <a:schemeClr val="tx1"/>
                  </a:solidFill>
                </a:endParaRPr>
              </a:p>
            </p:txBody>
          </p:sp>
        </p:grpSp>
        <p:sp>
          <p:nvSpPr>
            <p:cNvPr id="28" name="Rectangle 27"/>
            <p:cNvSpPr/>
            <p:nvPr/>
          </p:nvSpPr>
          <p:spPr>
            <a:xfrm>
              <a:off x="5957158" y="2516390"/>
              <a:ext cx="28194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Target Market Size</a:t>
              </a:r>
              <a:endParaRPr lang="en-US" sz="1600" b="1" dirty="0"/>
            </a:p>
          </p:txBody>
        </p:sp>
      </p:grpSp>
      <p:graphicFrame>
        <p:nvGraphicFramePr>
          <p:cNvPr id="30" name="Table 29"/>
          <p:cNvGraphicFramePr>
            <a:graphicFrameLocks noGrp="1"/>
          </p:cNvGraphicFramePr>
          <p:nvPr>
            <p:extLst>
              <p:ext uri="{D42A27DB-BD31-4B8C-83A1-F6EECF244321}">
                <p14:modId xmlns:p14="http://schemas.microsoft.com/office/powerpoint/2010/main" val="3863822665"/>
              </p:ext>
            </p:extLst>
          </p:nvPr>
        </p:nvGraphicFramePr>
        <p:xfrm>
          <a:off x="381000" y="1397000"/>
          <a:ext cx="8229600" cy="741680"/>
        </p:xfrm>
        <a:graphic>
          <a:graphicData uri="http://schemas.openxmlformats.org/drawingml/2006/table">
            <a:tbl>
              <a:tblPr firstRow="1" bandRow="1">
                <a:tableStyleId>{5C22544A-7EE6-4342-B048-85BDC9FD1C3A}</a:tableStyleId>
              </a:tblPr>
              <a:tblGrid>
                <a:gridCol w="1524000"/>
                <a:gridCol w="2590800"/>
                <a:gridCol w="2057400"/>
                <a:gridCol w="2057400"/>
              </a:tblGrid>
              <a:tr h="370840">
                <a:tc gridSpan="4">
                  <a:txBody>
                    <a:bodyPr/>
                    <a:lstStyle/>
                    <a:p>
                      <a:pPr algn="ctr"/>
                      <a:r>
                        <a:rPr lang="en-US" sz="1600" dirty="0" smtClean="0">
                          <a:solidFill>
                            <a:schemeClr val="bg1"/>
                          </a:solidFill>
                        </a:rPr>
                        <a:t>Market</a:t>
                      </a:r>
                      <a:r>
                        <a:rPr lang="en-US" sz="1600" baseline="0" dirty="0" smtClean="0">
                          <a:solidFill>
                            <a:schemeClr val="bg1"/>
                          </a:solidFill>
                        </a:rPr>
                        <a:t> Statistics</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a:txBody>
                    <a:bodyPr/>
                    <a:lstStyle/>
                    <a:p>
                      <a:r>
                        <a:rPr lang="en-US" sz="1600" dirty="0" smtClean="0"/>
                        <a:t>Industry Name:</a:t>
                      </a:r>
                      <a:endParaRPr lang="en-US" sz="16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rPr>
                        <a:t>Sports</a:t>
                      </a:r>
                      <a:r>
                        <a:rPr lang="en-US" sz="1800" b="1" baseline="0" dirty="0" smtClean="0">
                          <a:solidFill>
                            <a:schemeClr val="tx1"/>
                          </a:solidFill>
                        </a:rPr>
                        <a:t> Coaching</a:t>
                      </a:r>
                      <a:endParaRPr lang="en-US" sz="1800"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smtClean="0"/>
                        <a:t>Annual</a:t>
                      </a:r>
                      <a:r>
                        <a:rPr lang="en-US" sz="1600" baseline="0" dirty="0" smtClean="0"/>
                        <a:t> Industry Sales:</a:t>
                      </a:r>
                      <a:endParaRPr lang="en-US" sz="16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t>$</a:t>
                      </a:r>
                      <a:r>
                        <a:rPr lang="en-US" sz="1800" b="1" dirty="0" smtClean="0">
                          <a:solidFill>
                            <a:schemeClr val="tx1"/>
                          </a:solidFill>
                        </a:rPr>
                        <a:t>5</a:t>
                      </a:r>
                      <a:r>
                        <a:rPr lang="en-US" sz="1800" b="1" baseline="0" dirty="0" smtClean="0">
                          <a:solidFill>
                            <a:schemeClr val="tx1"/>
                          </a:solidFill>
                        </a:rPr>
                        <a:t> Billion</a:t>
                      </a:r>
                      <a:endParaRPr lang="en-US" sz="1800"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7" name="Rectangle 16"/>
          <p:cNvSpPr/>
          <p:nvPr/>
        </p:nvSpPr>
        <p:spPr>
          <a:xfrm>
            <a:off x="7002462" y="4166996"/>
            <a:ext cx="1185985" cy="25970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schemeClr val="tx1"/>
                </a:solidFill>
                <a:ea typeface="Times New Roman"/>
                <a:cs typeface="Times New Roman"/>
              </a:rPr>
              <a:t>101,673</a:t>
            </a:r>
            <a:endParaRPr lang="en-US" b="1" dirty="0">
              <a:solidFill>
                <a:schemeClr val="tx1"/>
              </a:solidFill>
              <a:ea typeface="Times New Roman"/>
              <a:cs typeface="Times New Roman"/>
            </a:endParaRPr>
          </a:p>
        </p:txBody>
      </p:sp>
      <p:sp>
        <p:nvSpPr>
          <p:cNvPr id="18" name="Rectangle 17"/>
          <p:cNvSpPr/>
          <p:nvPr/>
        </p:nvSpPr>
        <p:spPr>
          <a:xfrm>
            <a:off x="7002462" y="5257800"/>
            <a:ext cx="1185985" cy="25970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schemeClr val="tx1"/>
                </a:solidFill>
                <a:ea typeface="Times New Roman"/>
                <a:cs typeface="Times New Roman"/>
              </a:rPr>
              <a:t>508 </a:t>
            </a:r>
            <a:endParaRPr lang="en-US" b="1" dirty="0">
              <a:solidFill>
                <a:schemeClr val="tx1"/>
              </a:solidFill>
              <a:ea typeface="Times New Roman"/>
              <a:cs typeface="Times New Roman"/>
            </a:endParaRPr>
          </a:p>
        </p:txBody>
      </p:sp>
      <p:pic>
        <p:nvPicPr>
          <p:cNvPr id="19"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1328" y="0"/>
            <a:ext cx="1333500" cy="104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Marketing and Sales</a:t>
            </a:r>
            <a:endParaRPr lang="en-US" b="0"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normAutofit/>
          </a:bodyPr>
          <a:lstStyle/>
          <a:p>
            <a:r>
              <a:rPr lang="en-US" dirty="0" smtClean="0">
                <a:solidFill>
                  <a:schemeClr val="bg1"/>
                </a:solidFill>
                <a:latin typeface="+mj-lt"/>
              </a:rPr>
              <a:t>Social Media</a:t>
            </a:r>
          </a:p>
          <a:p>
            <a:pPr lvl="1"/>
            <a:r>
              <a:rPr lang="en-US" dirty="0" smtClean="0">
                <a:solidFill>
                  <a:schemeClr val="bg1"/>
                </a:solidFill>
                <a:latin typeface="+mj-lt"/>
              </a:rPr>
              <a:t> Instagram</a:t>
            </a:r>
          </a:p>
          <a:p>
            <a:pPr lvl="1"/>
            <a:r>
              <a:rPr lang="en-US" dirty="0" smtClean="0">
                <a:solidFill>
                  <a:schemeClr val="bg1"/>
                </a:solidFill>
                <a:latin typeface="+mj-lt"/>
              </a:rPr>
              <a:t> Facebook</a:t>
            </a:r>
          </a:p>
          <a:p>
            <a:r>
              <a:rPr lang="en-US" dirty="0" smtClean="0">
                <a:solidFill>
                  <a:schemeClr val="bg1"/>
                </a:solidFill>
                <a:latin typeface="+mj-lt"/>
              </a:rPr>
              <a:t>Website</a:t>
            </a:r>
          </a:p>
          <a:p>
            <a:r>
              <a:rPr lang="en-US" dirty="0" smtClean="0">
                <a:solidFill>
                  <a:schemeClr val="bg1"/>
                </a:solidFill>
                <a:latin typeface="+mj-lt"/>
              </a:rPr>
              <a:t>Direct phone calls</a:t>
            </a:r>
          </a:p>
          <a:p>
            <a:r>
              <a:rPr lang="en-US" dirty="0" smtClean="0">
                <a:solidFill>
                  <a:schemeClr val="bg1"/>
                </a:solidFill>
                <a:latin typeface="+mj-lt"/>
              </a:rPr>
              <a:t>Email</a:t>
            </a:r>
          </a:p>
          <a:p>
            <a:r>
              <a:rPr lang="en-US" dirty="0" smtClean="0">
                <a:solidFill>
                  <a:schemeClr val="bg1"/>
                </a:solidFill>
                <a:latin typeface="+mj-lt"/>
              </a:rPr>
              <a:t>Word </a:t>
            </a:r>
            <a:r>
              <a:rPr lang="en-US" dirty="0">
                <a:solidFill>
                  <a:schemeClr val="bg1"/>
                </a:solidFill>
                <a:latin typeface="+mj-lt"/>
              </a:rPr>
              <a:t>of mouth </a:t>
            </a:r>
          </a:p>
          <a:p>
            <a:endParaRPr lang="en-US" dirty="0" smtClean="0">
              <a:solidFill>
                <a:schemeClr val="bg1"/>
              </a:solidFill>
            </a:endParaRPr>
          </a:p>
          <a:p>
            <a:endParaRPr lang="en-US" dirty="0" smtClean="0">
              <a:solidFill>
                <a:schemeClr val="bg1"/>
              </a:solidFill>
            </a:endParaRPr>
          </a:p>
          <a:p>
            <a:endParaRPr lang="en-US" dirty="0">
              <a:solidFill>
                <a:schemeClr val="bg1"/>
              </a:solidFill>
            </a:endParaRPr>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
        <p:nvSpPr>
          <p:cNvPr id="6" name="AutoShape 2" descr="data:image/jpeg;base64,/9j/4AAQSkZJRgABAQAAAQABAAD/2wCEAAkGBxQSEhQUEhQVFBQUFBQUFBcVFRUWFRUWFRQXFhUXFxUYHCggGBwlGxcUITEiJSkrLi8uGB8zODMsNygtLisBCgoKDg0OGhAQGi0fHCAsLCwsLCwsLC0sLCw3LSwsKywsLCw3LDUsLCwsKywsLCwsLDcsLCwsLCwsLCwsKywsN//AABEIANEA8QMBIgACEQEDEQH/xAAcAAEAAgMBAQEAAAAAAAAAAAAABgcDBAUCCAH/xABNEAABAwIDAwcHCAcHAQkAAAABAAIDBBEFEiEGEzEHIkFRYYGRFDJScaGy0SMkQnOCkrHBCBUWM1Ny8CU0NWKiwtJDGERUZHSEk8Ph/8QAGgEBAAMBAQEAAAAAAAAAAAAAAAECAwQFBv/EAC0RAQEAAgECBQMDAwUAAAAAAAABAhEDEzEEBSEyURJBYRQkwYKx8AYiUnGB/9oADAMBAAIRAxEAPwC8UREBERAREQF+I9wAJOgHFVNtnt8+VzoaVxbGNC9ujn9Gh+i32lRbppx8eXJl9MWTXY7Twm0krGnqvd3gNVpfthSfxR913wVR4FhT5QXOJ1cb+xdE4ABmv/mXPx+ImfLeOfZHjsf0uMt7rL/bCj470eB+C/P2yo/4w8HfBVBUYeGxutfi33gFqMoiu/x/FPDcv0S79Nq+D1z8f1/nS7BtdSfxR4H4L0Nq6X+KPAqmIqH8/wCgtltCfzXD1q6/0+Pyt79qqX+KPAodq6X+KPAqpvIf60Xh9Co61R0MflbX7XUn8UeB+C8nbKjH/WHg74Kn5KFaktJ/XFTOan6eLpO2tF/GHg74Lz+3FF/GH3XfBUHWzRxnnut/XsWia6L0wrzO1W8WM+76aw/H6ac2imY49V7O8DqumvlOPFGtPNk16NfwVmbDcojmFsVS4ujOgedXM9Z+kPXqFaZfLO8X/FcCLyx4IBGoIuCOleldkIiICIiAiIgIiICIiAiIgIiIIJytY8aemETDZ05LT15AOd43A7yqnwRmYvJ6h+KlPLZMTVwN6BESO92v4BRrAT5/qb+JWHJfV6/lWEvNhtYmyMQ3P23fks1YfP8AtfmseybvkPtu/ALzWu1f9peV5ff3nJ/n3cP+pZrL+qo9WO+Td62+8FpMd/XtWatfaN3rb7wXPjk/NfS+dz9x/wCT+XP5PP29/wC7/aOnG/8ArqWZr/6K0Wv9ncsrXrxXqWN0PR7vyWoJV4fKiumWRy0ag9KyPkWrM9TFtK1r3F0ry43sV7jPqHr1P/4vytNpH/zfBeqC2Y3twNr349HBejO0eXZvK7bc+GOMIls2xJbYEE6W1t1XNu8dYWzhLiI9TqCQO7gtijfla5jXEB/ni3nBoPG/RcjxSBvyVx6bvwCjlmotwe+xd3JDj5npnQvN3QEAdeQ+b4WI8FP1RvIhORWyt6DDc9zh8SryVcb6HJNZCIisoIiICIiAiIgIiICIiAiIgo7ltPz2L6n/AHlR3AX+f6m/iVJeWihmlrot1G6S0OuW3pnrKimGYXVNlZC+MwOnLWxmWwaTe2uXMQLkDh0rnzxtvo9Xy/nw4c8c876RZeybvkftu/ALzXyC7/tfmoYI8Sp941jXujje8OkYyQxXY7I/K8gXAcCO4rKKHEniRzo5QGjM/M1zTYm2gOruPRw16lxeF8JycXiMuS61XH5znPGXfH82+r3XyfJO9bfeC5kcwWSvwmrY3I6N4e/Lla7i/nDRpPTft8F5pdlq8yNY6mkizfSkLA1oHEkhxNu5e35nzY+I5pnx9tT+WXl+PQ4rjl8s7Zx/XxXSoaCeXWOKR46w05e5xsFkr8Ww/CBlf87qx9HQ5Tx4Hmxj13co/LylYjVOtEWU7egRsDnj1vff2ALiw8PcnRyeKk7JUdmqy37h334r+/dc2uopotZYnsHWWHL97h7VrQ1GKObm8sn6+Mf4ZFhbyh4hSm02SoZ0h7cjz9tmni0rbPwVxm2GHjpbp+unWCWVd2hrKDFgdwfJaq1zGQAHduUaOHa2xHSFw59m6/O5jaWWQtOpZkIIPAglwuD1rlvHZXZjz42INjFOY5nFw5rjcHo4ahftM0C1nN7xe3fcKajZvE//AAMx9YZ/zQ7O4n0UEngz/mt5llrVjly48LdzJGKmvYG2BzOOl+n1NA4D2+xbEcZZAwP0c5z326QDYC/bou4cCxQf9xkHcz/mufVbNYkSS+km78n/ACUZZZZfZPHhhhu73Uo5ED8/k+oPvtV8qiuRXD5osQk30bmfIG2a3HO3qKvVXx7MuS/7hERWUEREBERAREQEREBERAREQVztp/fmfVD3itDaCjeDDUxx710GpYLk6HM1waNXAHiBrwW9tqfnzPqh7zl18POgWV7tp7Yrd+2UgBAphrvweZOD84k3kn0tOcB4LDU7ZzPzZqVrg5oa68cxzESNkaXE6usWjQ8elXNC5bjHK0qlU1R1lViU0N6cwwU8md8gbI0Bpe1xjbnsHOcQGgAaXHQFscqO3LqZu7icPKZhe413bNRmHtDe8qw9pqy2VpOgBe7u0H+49y+W8axB1XUyzuvz3EtHUwaMb3CytjN1Fuow0UBkcSTckkuLj0niSVKcH3cdh5x7eHgo+eYLDjxK3MI15zibdA6T2kreZfT2c2cuSyaWvbu+A8Ao5jDo5LjzT7PBe4qpmW2UfmsNBHE6Q53aAEhrjp2m56h0FWu/llOK90RrKZ0Tg5hLXNIc1zTYgjgWlXFyb7auq2ZXkCqhGvQJWHS/qOgPUbFV7i2GZXWGYxv50TiCL9YF+I1GvSCFy8LqXUVVFO29muGcdbDo8Hr0v32WGTq48vtX1bR1IlYHt4Ed46wR0EcF7eFHdnau0jmX5rwJG+vg63+k/aKkLiqNNNaYLj4lwK685XFxN2hVatHC2L/xB31TvearMVZbEn+0HfVO95qs1Wx7Iz7iIisoIiICIiAiIgIiICIiAiIgrfbb+/s+qHvFdbD+AXJ23Pz5n1Y94rqYedAscvc3ntjsQlbjCtGErbYVMUqD8otQRFVkHVtM+3Z8m8/mvnvDgDb1hfQ22dNvHzxH/rQOaO8Ob/uC+cabQ2OhB1HTccVrx1TOejfmbfvIHtWeN9nWWg5x1seBuO7VejObhw6exW36spEqiLd3fNzr2tb23XNfKQ8EHUEEdhBuFrsxN+XLfS97dF1rtqXZsxsANeCvllNN5rSZS4nJVACQNAY42sPzJ7VpY5SNDbnj1etYsIe7IMx1cS4jqzG4HcLLLjkgtZR3cuXu9FpbLVB3dA88XRNae+ME+6FYLnaKvcPi3ZooemOMX9bWBv4kqeudosHUwTuXFxN2hXUncuLiTtCqWrYuVsN/iDvqne81Wequ2E/xB31TvearRWmPZXPuIiKygiIgIiICIiAiIgIiICIiCtduj8+Z9UPeculhx0C5m3f9+Z9UPecujh50Cwy9zontjswlbTCtKErZaVMUqM7anKY5R9E2d/KdD8e5UdygYPuKkysHyU5LwRwDzq9vjzh6+xfQeM04kY5p6QqyrIGFr6SqHybvMd0tPRY9BHR4K2N1SzcVZHzuC9CE8W94PA/BdHFsBmon88ZoiebK0HIeoO9B3Ye662aJsb+mxXRJ9XZzZbxctrXegPvafgssNMb3d6wBwv29akkeFMtfO1YKgRR9OY+xLx2d1Jzb9I1op8mp7l0NkqU1dU1zv3UJEjz0aHmt7yPAOXIpKGatkyxDmA2c833bPWek9g1/FS8OZTxijpdXH97J0knjcj6R4W6Assrpthhv1qZ7NzeUVb5fot5rfUOnvN1OZHqM7KYfuIgOk8V3XuWVrbTHO5cbEnaFdOZy4+Iu0KptaNHYE/2g76p3vNVpqquT8/2g76p3vNVqrfDszz7iIisoIiICIiAiIgIiICIiAiIgrHb0/P2fVD3nLoYe7QLm8oJ+fM+qHvOW5hz9AsM/c6MfbHcicthrloxOWwxyhWlSLhQ3abChKDpqpo4rmV0F1OyKr8ulp7se3eR8C12unVrxHYVoSUeHSm4L6Zx45Dlb91wLfCynGK4cDe4UWrcDaTwVpkm47aH6ggt/iDrfyx/jdeBRYdFq+SSpcOguu37rAB4kr9dgAWzSYC2/WrXO/Kswnw8vxeWYCKBghjGgDQAbdQto3uUr2SwAR2c4XcvzCcKDbWCltDBYLO1bTowCwWR7ljaV5e5VQxyuXIxF2hXRmcuPiMmhULRh5PD/AGg76p3vNVrqpeTg/wBoO+qd7zVbS6MOzLk7iIisoIiICIiAiIgIiICIiAiIgq7lPjLKqF/Q5hbftab/AJ+xecLqLgKWbf4EaqmOT95Gc7O0jo7xcd6q/B8Ry812hBsQdCCOIIWPJPXbo47uaT6CdbbJFHKatBW/FVdqy2mx2N4schutFtUvXlAU7RpiqqcFcipw+67ZlCxOIU7EdOGLZp8OsurYL00hNpeaamst9mi1d6F+GoUbRpuGRY3yrSfVLWlqlGzTYqJ1xMTqLArJU1gUbxavvoNSTYAakk6AAdJSTa09Eo5Koi+slf0NjDe9zr/7VbKinJ3gBpaYZx8pIc7+wngO4WCla6sZqOfK7oiIpVEREBERAREQEREBERAREQfhCgu2GwgncZqciOXp9F/8w6+1TtFFm0y2dlET01VTm0kL9OloLmnvH5r1Fi7h9F/3XfBXk+Jp4gFYvIY/QHgqXijTq1TAxp3ou+674L0Mbd6Lvuu+CuXyGP0B4J5DH6A8FHSh1fwpsY270Xfdd8F+/rx3ou+6fgrj8hj9AeCeQx+gPBOlDq/hTZxt3ou+674Lycad6Lvuu+CubyGP0B4J5DH6A8E6UOr+FLHGXei77rvgvLsZd6Lvuu+CuvyGP0B4L88hj9AeCdKHV/CkH4u/0Xfdd8FhkxR/ov8Auu+CvbyGP0B4J5DH6A8FPSh1aoiCiq6g2jhfr0uBa0d5Vg7G7ACBwmqCJJR5o+iz1A9Pap0yFo4ABZFaYyK3O1+AL9RFZQREQEREBERAREQEREBERBoY7jEVHBJUTuyRxi7j0noAA6STYAdqp/8A7QLc7vmJLL8078B1u0ZLX710OVuY12JYfhQcRG9wmnt0g5rDuY2Q/aCjvL/gdLSMoW01PHCXb8EsaG3azd2Drecbuvc9vWgvLAcTFVTQ1DWlomiZKGkgkB7QQCR61vqNcmv+FUP/AKaP3VJUBERAVabdcqv6trm0xpt6wxse5zZMrwXk6BpFjwHSOKle1O2dHh2TyuXdmS5YAx7yQ21/NBtxC+deUvaKnrsVFRC4ugtA0uLXA2bbPzSL9aD6oY64B6wD4r0obT8qOFPIArGC/pNkYO8uaAF28T2oo6ZzWz1MMTnAFofI0Eg8Da/DtQddFjgma9ocxwc0i4c0ggjrBHFZEBFojGIN7uN9FvgLmPeN3n3L3W8gIiICLXr66OBhkmeyONvnOe4NaPWStXCMfpqoE008U2Xju3tcR6wNQg6SIiAiIgIiICIiAiIgIiICL8JVWYDysOrcVbR08ANOXSN3pJLyGNJ3lhoGkjh1EepBxdoJd1tdTOfo1zYw2/8AnhfGP9RKxfpM8cP9VV/9Cl/K1sHJiDYqikIbV0/mXOXeNBzBod9FwdqCdOPXdUzym4ric3k7cUh3RiEoiOTJvL7veEm5DuDOGmqCa7T7VVNBg2DmklMTnxDNzWOzBrG2BDgdLlWhUbXwUtFT1NbKI99HEdGuJc97A45WNubak9io3lPcRhmBt/8AKvd/pht+K5+3tfJXMa9h+bYfBS0wPQZZGDPbrN2kHsaEH1DR1TJY2SRuD2PaHscODmuFwR3KpdtuWkQzOp8PiE8jXFhkfmLM97WYxur9em471KuTydsWB0z5nhjG05LnuNg1pc6xJ7AQqX2AMeEY0G4gMoaHsZI4c1pfbdzX9EtvzujN2FBJNktuK+vxGKjrqeGSN5dvIpKaxjaGF2cZtRwHH81F9rsKhbtD5PFExkPlNMwxtADLOEZeMvCxudO1fTkcLC7eBrS5zQM4AuW8QM3SF8446M21X/vaf2CNBemKYdRUdNNL5LTtZDE95AhjAs1pNuC+ediNkZseqp5ZZN2wEPlky5tXXyRsbe3AdwaOxXhyz1m7wiq1sXhkY7c0jQR4XXJ/R9ogzC8/TNPI4nsbZg90oIbshQVGDY/FQiYyQTA6ahr2OY9zXFlyGuDmkXHUetWzyjY+aHD6idptIG5I+x7zlae69+5UZynY3Ufr9zoH5ZYHxQwGw5pLRxuNec93ip/+kTO5uHQMJvnqGBx4XyxvPD1oIZyaclpxKF1ZUzSxh73bossZHuB50jnOvpmuOskHVSXkZxirjxCrw2plfMyFshaXkuLXRStZzSbkNcHXtfSw7VZWw9GIcOo4xwbTxE+ssDnHxJVCcn20FQcfc6IszVc8jJc7bjdZ947LYixys0KDoQbaS0GOV80wqKmJjp48jXEiNu8BYbHmhoDbdHFWtsJyjU2KueyFksckbc7myNFst7XDmkjiemygkUVo9qJx9J0sI7g8H3ws/wCjZQAQVc9uc6VkV+xjM9vGQexBwOXPFZazEosPhu4R7toYODp5ran1Nc0dl3da1dseS2XCqRtbFVOMkZYJcgMZbnIaDG8Ovo4ga9d1v7LRCp2rmedRFLUP/wDjaY2+BIPcph+kLiDo8MbG06TzsY/ta0Ok95jEE02HxJ9Th9LNIbySQMc89brWce8i6rXYHbetnxuekmm3kAkqg1pYwFojc4Ms5rQeAHFdzkCqp5MM+WdmYyV0cAsLtY1rbi4484lVRsri/kuLV1SeMbK947XXdlH3iEH0JFtjROqTSNqYzUBxbu7m+YcWg2sT2XXB5ROUqLCpIozEZnyAvcGvDcjAbAm4NyTe3qKpDZDD5IMaohMbyPkgmcen5Zok17edqsnKc91XJJiBJ3ctU+mpxpYxU7QC4dhcfxQfR2ye0kOIUzaiAnK64LXCzmOHnNcOsdi7Ch/JPSNhwiktYB0W9ce2Ql5JPf7FK6SpZKxskbmvY8BzXNILXA8CCOIQZUREBERAREQYK6Ivje0cXMc0estICqf9HjD4WQVLi0CrbMYpb+exjQLNHUL5u8dit9QTabk3bNOaujqJaGqd574vMkPW9gI179ekFBOnOAFzoBqSeAXzVyr47+t8Tip6T5RkZEERGofI93yjxb6Pmi/U0ngp3inJpilU3d1GMOfGdC0RuAcP8zWuAd33Ul2E5NKXDDvG5ppyLb2S3NB4hjRo2/ee1BWP6QNFuBhsLfNip3xt+zu2n8AtePAyNlHStacz6oTv0N8jXmEH1C1++6vXaHZilrmtbVwtlDCSy5cC2/GzmkHWw07FuUOGRQwtgjY1sLW5Gs4ty9WvHvQUfhe1DK7CaXC6drzMQ1tXZptFTwvzvdmtY5mgWA67cVLpRhW0lPkY7LNELMJAZPFpobX57D1aj1FWDh+FQQX3EMUWbzt2xrL+vKNVH8V5N8NqHmR9K0PJJLonPiJJ4k7twBKCsOSzaiposR/VMzt/FvHxMIObduYCbsPoG2rehcvb1nke0rJpNGOnpp7nhl5rXHuLXeCvDZ7YuhoTmpadkb7Wz6vkseIzvJIC5/KDsBBirGbxzopY77uVoBIB4tc0+c2+vR+KCCcvmM+UNjoqY7wxtdV1GQghkbGkNzEfzE+HWpDyEVrP1O27gNzJOHknzedvLnqFnBdPYTk2psNjlbczyTtySve0AGM8WNb0NPTqSe4KPS8irG52U9fUw08rrywjUOb6NwQDppdwPegqHaOWR1X+tC0mCetkdEfSEL2m3hbwKnvL3tJDVw08VK4TNYRPLJGczYw9uWJrnDQF13acdFbj9kaN1IyifC19OxoDWOvcW+lmGodqTca6la0WwdA2kko2QNbBL54BJeSNWuL3EuLgbEG+iDkVu1sVNgUdVmF3UkbIhfV0pjDQ0Dsde/VYqkuRuMjG6QOBBBmJB438mlOqmON8mlDh0sLp6qeoZmJhomxh007rg5G2Ng0m2Y2CiOAGqmx+9OW0tS+eoLd4A9sR3chcxwAIPNBaguyTY4w4ViEAcJJqnyqZzgModJJctAGvABoUV5BcVjgwmskkIaIZ5JH/AMu5jt4lpCt2hbII2CVzXSBrRI5gLWufbnFrSTYXvooDVcj1E+ofKJJ2RSvEktOx9oXuBzWItfLck26L6WQVjyN15/XueYZX1LJ3WPSZRvh4jUKV8vRfVy01FTjPJHHPVSNGpa1jLtuOshr7dpHWpdtfyZQVs0dRFLJSTxNaxr4bAWZ5mmli0aAgjTToFtrYbYNmHulmfM+qqptJJ5fOy+iLknoF7k3sOpBX/JNtnBSYPO1z276GSQxxXG8ldI0bsMbxdd2mnUqepqeR1UIn5hJJMIpAfOzOkDXg96+rKPYLD4qnyqOljbNfMDzsrXek2MnK09oC4NTyQ0bq0VjZJ2P34qCwOYWF4k3h4tuAXdF0FR8r8j6bGZHx80tjh3Z6huQy49qkXKxs8abBMMaB+5IbJYcHyx53E9XOB8VcWObI0VY9slTTxyvaAA5wN7A3AJBFxcnQ9ZW5jWDw1cD6edgfE8WLeHDUEEcCCAQexBWtJtVHHs5A2J7XVEsAo4owRnMzvkrZeOnHw61Y+zeGeS0lPBx3MMcZPWWtAJ8bqKbJ8k9DQVHlDDLLI393vXNIjPW0NaLntN1PUBERAREQEREBERAREQEREBERAREQEREBa2JVW5hllIvu43vt15Wl1vYtlYaymbLG+N3mvY5jvU4EH2FBX3JBT+VROxSpO8qql8jQ88IYo3lojjH0G3BOnHS6rLk8k3+028bq0z1sl/8AKY5g0+1vipU3ZzHcNppqKiEVRTvc/dSBzWzRtf5wAc4AHxsSbLa5FeTqooZpKqsaI3lhjijzNcQHEFznFpIHAAa9JQXAiIgIiICIiAiIgIiICIiAiIgIiICIiAiIgIiICIiAiIgIiICFEQfiL9RAREQEREBERAREQEREBERAREQ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67200" y="2067751"/>
            <a:ext cx="889653" cy="771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67399" y="2118377"/>
            <a:ext cx="2779571" cy="6661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10500" y="-6626"/>
            <a:ext cx="1333500" cy="104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53683" y="3581400"/>
            <a:ext cx="4050071" cy="231432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3376</TotalTime>
  <Words>1321</Words>
  <Application>Microsoft Office PowerPoint</Application>
  <PresentationFormat>On-screen Show (4:3)</PresentationFormat>
  <Paragraphs>232</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1_Office Theme</vt:lpstr>
      <vt:lpstr>PowerPoint Presentation</vt:lpstr>
      <vt:lpstr>Sink or Swim</vt:lpstr>
      <vt:lpstr>Problem</vt:lpstr>
      <vt:lpstr>Solution</vt:lpstr>
      <vt:lpstr>What we offer:</vt:lpstr>
      <vt:lpstr>Mission Statement</vt:lpstr>
      <vt:lpstr>Business Model</vt:lpstr>
      <vt:lpstr>Market Analysis</vt:lpstr>
      <vt:lpstr>Marketing and Sales</vt:lpstr>
      <vt:lpstr>Competition</vt:lpstr>
      <vt:lpstr>Qualifications</vt:lpstr>
      <vt:lpstr>Sales Projections</vt:lpstr>
      <vt:lpstr>Start-up Funds</vt:lpstr>
      <vt:lpstr>Future Plans</vt:lpstr>
      <vt:lpstr>“It’s never too late”</vt:lpstr>
    </vt:vector>
  </TitlesOfParts>
  <Company>NFTE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Jordan</dc:creator>
  <cp:lastModifiedBy>Nguyen, Anne M.</cp:lastModifiedBy>
  <cp:revision>421</cp:revision>
  <dcterms:created xsi:type="dcterms:W3CDTF">2012-02-07T20:01:29Z</dcterms:created>
  <dcterms:modified xsi:type="dcterms:W3CDTF">2014-12-11T18:16:29Z</dcterms:modified>
</cp:coreProperties>
</file>