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18"/>
  </p:notesMasterIdLst>
  <p:handoutMasterIdLst>
    <p:handoutMasterId r:id="rId19"/>
  </p:handoutMasterIdLst>
  <p:sldIdLst>
    <p:sldId id="305" r:id="rId3"/>
    <p:sldId id="291" r:id="rId4"/>
    <p:sldId id="271" r:id="rId5"/>
    <p:sldId id="272" r:id="rId6"/>
    <p:sldId id="273" r:id="rId7"/>
    <p:sldId id="293" r:id="rId8"/>
    <p:sldId id="299" r:id="rId9"/>
    <p:sldId id="302" r:id="rId10"/>
    <p:sldId id="301" r:id="rId11"/>
    <p:sldId id="277" r:id="rId12"/>
    <p:sldId id="278" r:id="rId13"/>
    <p:sldId id="303" r:id="rId14"/>
    <p:sldId id="304" r:id="rId15"/>
    <p:sldId id="297" r:id="rId16"/>
    <p:sldId id="292"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3" autoAdjust="0"/>
    <p:restoredTop sz="91935" autoAdjust="0"/>
  </p:normalViewPr>
  <p:slideViewPr>
    <p:cSldViewPr>
      <p:cViewPr varScale="1">
        <p:scale>
          <a:sx n="85" d="100"/>
          <a:sy n="85" d="100"/>
        </p:scale>
        <p:origin x="378"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15</c:v>
                </c:pt>
                <c:pt idx="1">
                  <c:v>15</c:v>
                </c:pt>
                <c:pt idx="2">
                  <c:v>15</c:v>
                </c:pt>
                <c:pt idx="3">
                  <c:v>15</c:v>
                </c:pt>
                <c:pt idx="4">
                  <c:v>15</c:v>
                </c:pt>
                <c:pt idx="5">
                  <c:v>20</c:v>
                </c:pt>
                <c:pt idx="6">
                  <c:v>20</c:v>
                </c:pt>
                <c:pt idx="7">
                  <c:v>15</c:v>
                </c:pt>
                <c:pt idx="8">
                  <c:v>15</c:v>
                </c:pt>
                <c:pt idx="9">
                  <c:v>15</c:v>
                </c:pt>
                <c:pt idx="10">
                  <c:v>15</c:v>
                </c:pt>
                <c:pt idx="11">
                  <c:v>20</c:v>
                </c:pt>
              </c:numCache>
            </c:numRef>
          </c:val>
        </c:ser>
        <c:dLbls>
          <c:showLegendKey val="0"/>
          <c:showVal val="0"/>
          <c:showCatName val="0"/>
          <c:showSerName val="0"/>
          <c:showPercent val="0"/>
          <c:showBubbleSize val="0"/>
        </c:dLbls>
        <c:gapWidth val="150"/>
        <c:axId val="141226688"/>
        <c:axId val="141227080"/>
      </c:barChart>
      <c:catAx>
        <c:axId val="141226688"/>
        <c:scaling>
          <c:orientation val="minMax"/>
        </c:scaling>
        <c:delete val="0"/>
        <c:axPos val="b"/>
        <c:numFmt formatCode="General" sourceLinked="0"/>
        <c:majorTickMark val="out"/>
        <c:minorTickMark val="none"/>
        <c:tickLblPos val="nextTo"/>
        <c:crossAx val="141227080"/>
        <c:crosses val="autoZero"/>
        <c:auto val="1"/>
        <c:lblAlgn val="ctr"/>
        <c:lblOffset val="100"/>
        <c:noMultiLvlLbl val="0"/>
      </c:catAx>
      <c:valAx>
        <c:axId val="141227080"/>
        <c:scaling>
          <c:orientation val="minMax"/>
        </c:scaling>
        <c:delete val="0"/>
        <c:axPos val="l"/>
        <c:majorGridlines/>
        <c:numFmt formatCode="General" sourceLinked="1"/>
        <c:majorTickMark val="out"/>
        <c:minorTickMark val="none"/>
        <c:tickLblPos val="nextTo"/>
        <c:crossAx val="1412266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43DD1E9-373E-4546-AEF7-A8323C6F19C1}" type="datetimeFigureOut">
              <a:rPr lang="en-US" smtClean="0"/>
              <a:pPr/>
              <a:t>5/15/2017</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B2BB6C2-F5C4-49BC-BD78-FC7E7B1E650B}" type="datetimeFigureOut">
              <a:rPr lang="en-US" smtClean="0"/>
              <a:pPr/>
              <a:t>5/15/2017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my name is Giovanni </a:t>
            </a:r>
            <a:r>
              <a:rPr lang="en-US" baseline="0" dirty="0" err="1" smtClean="0"/>
              <a:t>valentin</a:t>
            </a:r>
            <a:r>
              <a:rPr lang="en-US" baseline="0" dirty="0" smtClean="0"/>
              <a:t> and my business is sky high quality videos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extLst>
      <p:ext uri="{BB962C8B-B14F-4D97-AF65-F5344CB8AC3E}">
        <p14:creationId xmlns:p14="http://schemas.microsoft.com/office/powerpoint/2010/main" val="217627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my qualifications I am</a:t>
            </a:r>
            <a:r>
              <a:rPr lang="en-US" baseline="0" dirty="0" smtClean="0"/>
              <a:t> currently taking a course on adobe Photoshop and will soon be a certified drone pilot how ever my passion for drone flying mixed with my passion for photography makes for satisfaction guarantee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183190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Sales projections</a:t>
            </a:r>
            <a:r>
              <a:rPr lang="en-US" baseline="0" dirty="0" smtClean="0"/>
              <a:t> are at an average of 10 units per month with some spikes in the summer and winter time. A yearly sale of 137 units brings in $16,440.00 gross revenue and a total net profit of $2705.54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3730537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r>
              <a:rPr lang="en-US" dirty="0" smtClean="0"/>
              <a:t>Our total start up expenses is $5469.00 due to our sum of start up expenditures, emergency fund, and reserve for fixed expenses this</a:t>
            </a:r>
            <a:r>
              <a:rPr lang="en-US" baseline="0" dirty="0" smtClean="0"/>
              <a:t> gives us a 49% return on investment and a 16% return on sales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1689B2B-C309-4C36-BB2A-5839E014FADE}" type="slidenum">
              <a:rPr lang="en-US" smtClean="0"/>
              <a:pPr/>
              <a:t>13</a:t>
            </a:fld>
            <a:endParaRPr lang="en-US"/>
          </a:p>
        </p:txBody>
      </p:sp>
    </p:spTree>
    <p:extLst>
      <p:ext uri="{BB962C8B-B14F-4D97-AF65-F5344CB8AC3E}">
        <p14:creationId xmlns:p14="http://schemas.microsoft.com/office/powerpoint/2010/main" val="86393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plans for sky high quality videos are to become licensed and operational by the 2019 and make profits to donate money to good sports charity witch provides new sports equipment to those In need helping to Creating future clients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4602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Thank</a:t>
            </a:r>
            <a:r>
              <a:rPr lang="en-US" altLang="en-US" baseline="0" dirty="0" smtClean="0"/>
              <a:t> you for your consideration of </a:t>
            </a:r>
            <a:r>
              <a:rPr lang="en-US" altLang="en-US" dirty="0" smtClean="0"/>
              <a:t>Sky high</a:t>
            </a:r>
            <a:r>
              <a:rPr lang="en-US" altLang="en-US" baseline="0" dirty="0" smtClean="0"/>
              <a:t> quality videos and remember to fly high because every thing is seen from the sky website coming soon and feel free to email me for further information </a:t>
            </a:r>
            <a:endParaRPr lang="en-US" altLang="en-US" dirty="0" smtClean="0"/>
          </a:p>
        </p:txBody>
      </p:sp>
    </p:spTree>
    <p:extLst>
      <p:ext uri="{BB962C8B-B14F-4D97-AF65-F5344CB8AC3E}">
        <p14:creationId xmlns:p14="http://schemas.microsoft.com/office/powerpoint/2010/main" val="294864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trying to capture a memory</a:t>
            </a:r>
            <a:r>
              <a:rPr lang="en-US" baseline="0" dirty="0" smtClean="0"/>
              <a:t> these issues often come about. Lots of cameras don’t capture wide view photos and not to mention Events like weddings and concerts tend to get crowed and for a camera man its hard to get high quality footage with people moving around in the cameras line of view.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extLst>
      <p:ext uri="{BB962C8B-B14F-4D97-AF65-F5344CB8AC3E}">
        <p14:creationId xmlns:p14="http://schemas.microsoft.com/office/powerpoint/2010/main" val="43834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first</a:t>
            </a:r>
            <a:r>
              <a:rPr lang="en-US" baseline="0" dirty="0" smtClean="0"/>
              <a:t> I had a passion for flying drones when I came across a phantom drone that came equip with a high quality camera that was capable of taking pictures and videos from 100’s of feet in the air I noticed that you could expand the horizons of filming with these high tech drones. They can fly up to 4 miles away from the pilot and more than 350 feet high in the air allowing them to reach even the tallest buildings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extLst>
      <p:ext uri="{BB962C8B-B14F-4D97-AF65-F5344CB8AC3E}">
        <p14:creationId xmlns:p14="http://schemas.microsoft.com/office/powerpoint/2010/main" val="233212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assessment team comes and helps recommend the best conditions for flight witch insures the highest quality possible for video footage and photos </a:t>
            </a:r>
            <a:r>
              <a:rPr lang="en-US" baseline="0" dirty="0" err="1" smtClean="0"/>
              <a:t>guarantee,Clients</a:t>
            </a:r>
            <a:r>
              <a:rPr lang="en-US" baseline="0" dirty="0" smtClean="0"/>
              <a:t> may also customize there footage by adding music, filters, and subtitles.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extLst>
      <p:ext uri="{BB962C8B-B14F-4D97-AF65-F5344CB8AC3E}">
        <p14:creationId xmlns:p14="http://schemas.microsoft.com/office/powerpoint/2010/main" val="300920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mission at sky high quality videos is to</a:t>
            </a:r>
            <a:r>
              <a:rPr lang="en-US" baseline="0" dirty="0" smtClean="0"/>
              <a:t> help our costumers produce the best quality video ensuring satisfaction guarantee and our social impact is taking our drone technology to help respond to natural disasters all around the world and inspire other drone pilots to do the same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4748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Sky</a:t>
            </a:r>
            <a:r>
              <a:rPr lang="en-US" baseline="0" dirty="0" smtClean="0"/>
              <a:t> high quality videos chose one 20 min drone over watch session as a definition one unit because it is the smallest unit of time the drone can be operational if our customers wish to have longer drone sessions they must buy multiple units. We set our </a:t>
            </a:r>
            <a:r>
              <a:rPr lang="en-US" b="1" baseline="0" dirty="0" smtClean="0"/>
              <a:t>selling price at $120 due</a:t>
            </a:r>
            <a:r>
              <a:rPr lang="en-US" baseline="0" dirty="0" smtClean="0"/>
              <a:t> to various cost like material, labor witch sets our </a:t>
            </a:r>
            <a:r>
              <a:rPr lang="en-US" b="1" baseline="0" dirty="0" smtClean="0"/>
              <a:t>contribution margin at $105.57</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85569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Sky high quality videos is focusing on people</a:t>
            </a:r>
            <a:r>
              <a:rPr lang="en-US" baseline="0" dirty="0" smtClean="0"/>
              <a:t> who love live streaming and constant coverage in the Connecticut area witch might include athletes and celebrities even realtors that have homes they need to advertise on the market due to research and previously administered surveys that leaves our market size at 500,000 </a:t>
            </a:r>
            <a:r>
              <a:rPr lang="en-US" dirty="0" smtClean="0"/>
              <a:t>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75961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sky high we plan to let our work impress and attract on our website where customers can preview old work and watch showcase videos to see what sky high quality videos is about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189704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Sky high quality</a:t>
            </a:r>
            <a:r>
              <a:rPr lang="en-US" baseline="0" dirty="0" smtClean="0"/>
              <a:t> videos trumps its completion with an affordable price also we have other competitive advantages like precisely controlled drones that allow for indoor and outdoor flying capabilities and cameras that can live stream on the spot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34145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a:xfrm>
            <a:off x="914400" y="4323846"/>
            <a:ext cx="488061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057900" y="1430867"/>
            <a:ext cx="2171700"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99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14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a:xfrm>
            <a:off x="594360" y="381001"/>
            <a:ext cx="4830656"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76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a:xfrm>
            <a:off x="594360" y="379438"/>
            <a:ext cx="4830656"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305110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a:xfrm>
            <a:off x="594360" y="378884"/>
            <a:ext cx="4830656"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42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910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7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266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4"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49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a:xfrm>
            <a:off x="914400" y="4323846"/>
            <a:ext cx="488061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057900" y="1430867"/>
            <a:ext cx="2171700"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333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37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647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3"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425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9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92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704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248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755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41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51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a:xfrm>
            <a:off x="594360" y="381001"/>
            <a:ext cx="4830656"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449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a:xfrm>
            <a:off x="594360" y="379438"/>
            <a:ext cx="4830656"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357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3"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061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a:xfrm>
            <a:off x="594360" y="378884"/>
            <a:ext cx="4830656"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091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60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919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303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4" cy="365125"/>
          </a:xfrm>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60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79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5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4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7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80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20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346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92474E2-C464-4AE3-BC17-F7D66C4B9826}"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02E5AEF-6785-48F6-BA88-5508A548D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2651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hyperlink" Target="mailto:giov2122@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4.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2032176" cy="2032176"/>
          </a:xfrm>
          <a:prstGeom prst="rect">
            <a:avLst/>
          </a:prstGeom>
        </p:spPr>
      </p:pic>
    </p:spTree>
    <p:extLst>
      <p:ext uri="{BB962C8B-B14F-4D97-AF65-F5344CB8AC3E}">
        <p14:creationId xmlns:p14="http://schemas.microsoft.com/office/powerpoint/2010/main" val="3205216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860" y="78572"/>
            <a:ext cx="6377940" cy="1293028"/>
          </a:xfrm>
        </p:spPr>
        <p:txBody>
          <a:bodyPr/>
          <a:lstStyle/>
          <a:p>
            <a:r>
              <a:rPr lang="en-US" dirty="0" smtClean="0"/>
              <a:t>Competition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0545093"/>
              </p:ext>
            </p:extLst>
          </p:nvPr>
        </p:nvGraphicFramePr>
        <p:xfrm>
          <a:off x="457200" y="1371600"/>
          <a:ext cx="8229600" cy="2697480"/>
        </p:xfrm>
        <a:graphic>
          <a:graphicData uri="http://schemas.openxmlformats.org/drawingml/2006/table">
            <a:tbl>
              <a:tblPr firstRow="1" bandRow="1">
                <a:tableStyleId>{5C22544A-7EE6-4342-B048-85BDC9FD1C3A}</a:tableStyleId>
              </a:tblPr>
              <a:tblGrid>
                <a:gridCol w="2057400"/>
                <a:gridCol w="2057400"/>
                <a:gridCol w="2057400"/>
                <a:gridCol w="2057400"/>
              </a:tblGrid>
              <a:tr h="819150">
                <a:tc>
                  <a:txBody>
                    <a:bodyPr/>
                    <a:lstStyle/>
                    <a:p>
                      <a:endParaRPr lang="en-US" dirty="0"/>
                    </a:p>
                  </a:txBody>
                  <a:tcPr>
                    <a:solidFill>
                      <a:schemeClr val="bg1"/>
                    </a:solidFill>
                  </a:tcPr>
                </a:tc>
                <a:tc>
                  <a:txBody>
                    <a:bodyPr/>
                    <a:lstStyle/>
                    <a:p>
                      <a:r>
                        <a:rPr lang="en-US" dirty="0" smtClean="0"/>
                        <a:t>Sky</a:t>
                      </a:r>
                      <a:r>
                        <a:rPr lang="en-US" baseline="0" dirty="0" smtClean="0"/>
                        <a:t> high quality videos </a:t>
                      </a:r>
                      <a:endParaRPr lang="en-US" dirty="0"/>
                    </a:p>
                  </a:txBody>
                  <a:tcPr/>
                </a:tc>
                <a:tc>
                  <a:txBody>
                    <a:bodyPr/>
                    <a:lstStyle/>
                    <a:p>
                      <a:r>
                        <a:rPr lang="en-US" dirty="0" smtClean="0"/>
                        <a:t>Dragonfly</a:t>
                      </a:r>
                      <a:r>
                        <a:rPr lang="en-US" baseline="0" dirty="0" smtClean="0"/>
                        <a:t> drone media</a:t>
                      </a:r>
                      <a:endParaRPr lang="en-US" dirty="0"/>
                    </a:p>
                  </a:txBody>
                  <a:tcPr/>
                </a:tc>
                <a:tc>
                  <a:txBody>
                    <a:bodyPr/>
                    <a:lstStyle/>
                    <a:p>
                      <a:r>
                        <a:rPr lang="en-US" dirty="0" smtClean="0"/>
                        <a:t>Helicam</a:t>
                      </a:r>
                      <a:r>
                        <a:rPr lang="en-US" baseline="0" dirty="0" smtClean="0"/>
                        <a:t> aerial media</a:t>
                      </a:r>
                      <a:endParaRPr lang="en-US" dirty="0"/>
                    </a:p>
                  </a:txBody>
                  <a:tcPr/>
                </a:tc>
              </a:tr>
              <a:tr h="628650">
                <a:tc>
                  <a:txBody>
                    <a:bodyPr/>
                    <a:lstStyle/>
                    <a:p>
                      <a:r>
                        <a:rPr lang="en-US" dirty="0" smtClean="0"/>
                        <a:t>Price</a:t>
                      </a:r>
                      <a:r>
                        <a:rPr lang="en-US" baseline="0" dirty="0" smtClean="0"/>
                        <a:t> </a:t>
                      </a:r>
                      <a:endParaRPr lang="en-US" dirty="0"/>
                    </a:p>
                  </a:txBody>
                  <a:tcPr/>
                </a:tc>
                <a:tc>
                  <a:txBody>
                    <a:bodyPr/>
                    <a:lstStyle/>
                    <a:p>
                      <a:r>
                        <a:rPr lang="en-US" dirty="0" smtClean="0"/>
                        <a:t>Affordable</a:t>
                      </a:r>
                      <a:r>
                        <a:rPr lang="en-US" baseline="0" dirty="0" smtClean="0"/>
                        <a:t> </a:t>
                      </a:r>
                      <a:r>
                        <a:rPr lang="en-US" dirty="0" smtClean="0"/>
                        <a:t>price </a:t>
                      </a:r>
                      <a:endParaRPr lang="en-US" dirty="0"/>
                    </a:p>
                  </a:txBody>
                  <a:tcPr>
                    <a:solidFill>
                      <a:schemeClr val="accent2">
                        <a:lumMod val="20000"/>
                        <a:lumOff val="80000"/>
                      </a:schemeClr>
                    </a:solidFill>
                  </a:tcPr>
                </a:tc>
                <a:tc>
                  <a:txBody>
                    <a:bodyPr/>
                    <a:lstStyle/>
                    <a:p>
                      <a:r>
                        <a:rPr lang="en-US" dirty="0" smtClean="0"/>
                        <a:t>Very expensive </a:t>
                      </a:r>
                      <a:endParaRPr lang="en-US" dirty="0"/>
                    </a:p>
                  </a:txBody>
                  <a:tcPr/>
                </a:tc>
                <a:tc>
                  <a:txBody>
                    <a:bodyPr/>
                    <a:lstStyle/>
                    <a:p>
                      <a:r>
                        <a:rPr lang="en-US" dirty="0" smtClean="0"/>
                        <a:t>Very expensive</a:t>
                      </a:r>
                      <a:endParaRPr lang="en-US" dirty="0"/>
                    </a:p>
                  </a:txBody>
                  <a:tcPr/>
                </a:tc>
              </a:tr>
              <a:tr h="609600">
                <a:tc>
                  <a:txBody>
                    <a:bodyPr/>
                    <a:lstStyle/>
                    <a:p>
                      <a:r>
                        <a:rPr lang="en-US" dirty="0" smtClean="0"/>
                        <a:t>Capabilities</a:t>
                      </a:r>
                      <a:r>
                        <a:rPr lang="en-US" baseline="0" dirty="0" smtClean="0"/>
                        <a:t> </a:t>
                      </a:r>
                      <a:endParaRPr lang="en-US" dirty="0"/>
                    </a:p>
                  </a:txBody>
                  <a:tcPr/>
                </a:tc>
                <a:tc>
                  <a:txBody>
                    <a:bodyPr/>
                    <a:lstStyle/>
                    <a:p>
                      <a:r>
                        <a:rPr lang="en-US" dirty="0" smtClean="0"/>
                        <a:t>Indoor</a:t>
                      </a:r>
                      <a:r>
                        <a:rPr lang="en-US" baseline="0" dirty="0" smtClean="0"/>
                        <a:t> and outdoor</a:t>
                      </a:r>
                      <a:endParaRPr lang="en-US" dirty="0"/>
                    </a:p>
                  </a:txBody>
                  <a:tcPr>
                    <a:solidFill>
                      <a:schemeClr val="accent2">
                        <a:lumMod val="20000"/>
                        <a:lumOff val="80000"/>
                      </a:schemeClr>
                    </a:solidFill>
                  </a:tcPr>
                </a:tc>
                <a:tc>
                  <a:txBody>
                    <a:bodyPr/>
                    <a:lstStyle/>
                    <a:p>
                      <a:r>
                        <a:rPr lang="en-US" dirty="0" smtClean="0"/>
                        <a:t>Outdoor</a:t>
                      </a:r>
                      <a:endParaRPr lang="en-US" dirty="0"/>
                    </a:p>
                  </a:txBody>
                  <a:tcPr/>
                </a:tc>
                <a:tc>
                  <a:txBody>
                    <a:bodyPr/>
                    <a:lstStyle/>
                    <a:p>
                      <a:r>
                        <a:rPr lang="en-US" dirty="0" smtClean="0"/>
                        <a:t>Outdoor</a:t>
                      </a:r>
                      <a:endParaRPr lang="en-US" dirty="0"/>
                    </a:p>
                  </a:txBody>
                  <a:tcPr/>
                </a:tc>
              </a:tr>
              <a:tr h="609600">
                <a:tc>
                  <a:txBody>
                    <a:bodyPr/>
                    <a:lstStyle/>
                    <a:p>
                      <a:r>
                        <a:rPr lang="en-US" dirty="0" smtClean="0"/>
                        <a:t>Media</a:t>
                      </a:r>
                      <a:r>
                        <a:rPr lang="en-US" baseline="0" dirty="0" smtClean="0"/>
                        <a:t> </a:t>
                      </a:r>
                      <a:endParaRPr lang="en-US" dirty="0"/>
                    </a:p>
                  </a:txBody>
                  <a:tcPr/>
                </a:tc>
                <a:tc>
                  <a:txBody>
                    <a:bodyPr/>
                    <a:lstStyle/>
                    <a:p>
                      <a:r>
                        <a:rPr lang="en-US" dirty="0" smtClean="0"/>
                        <a:t>Livestreaming </a:t>
                      </a:r>
                      <a:endParaRPr lang="en-US" dirty="0"/>
                    </a:p>
                  </a:txBody>
                  <a:tcPr>
                    <a:solidFill>
                      <a:schemeClr val="accent2">
                        <a:lumMod val="20000"/>
                        <a:lumOff val="80000"/>
                      </a:schemeClr>
                    </a:solidFill>
                  </a:tcPr>
                </a:tc>
                <a:tc>
                  <a:txBody>
                    <a:bodyPr/>
                    <a:lstStyle/>
                    <a:p>
                      <a:r>
                        <a:rPr lang="en-US" dirty="0" smtClean="0"/>
                        <a:t>No livestreaming</a:t>
                      </a:r>
                      <a:r>
                        <a:rPr lang="en-US" baseline="0" dirty="0" smtClean="0"/>
                        <a:t> </a:t>
                      </a:r>
                      <a:endParaRPr lang="en-US" dirty="0"/>
                    </a:p>
                  </a:txBody>
                  <a:tcPr/>
                </a:tc>
                <a:tc>
                  <a:txBody>
                    <a:bodyPr/>
                    <a:lstStyle/>
                    <a:p>
                      <a:r>
                        <a:rPr lang="en-US" dirty="0" smtClean="0"/>
                        <a:t>No livestreaming </a:t>
                      </a:r>
                      <a:endParaRPr lang="en-US" dirty="0"/>
                    </a:p>
                  </a:txBody>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67993602"/>
              </p:ext>
            </p:extLst>
          </p:nvPr>
        </p:nvGraphicFramePr>
        <p:xfrm>
          <a:off x="457200" y="4267200"/>
          <a:ext cx="8229600" cy="1158240"/>
        </p:xfrm>
        <a:graphic>
          <a:graphicData uri="http://schemas.openxmlformats.org/drawingml/2006/table">
            <a:tbl>
              <a:tblPr firstRow="1" bandRow="1">
                <a:tableStyleId>{5C22544A-7EE6-4342-B048-85BDC9FD1C3A}</a:tableStyleId>
              </a:tblPr>
              <a:tblGrid>
                <a:gridCol w="8229600"/>
              </a:tblGrid>
              <a:tr h="0">
                <a:tc>
                  <a:txBody>
                    <a:bodyPr/>
                    <a:lstStyle/>
                    <a:p>
                      <a:pPr algn="ctr"/>
                      <a:r>
                        <a:rPr lang="en-US" sz="1600" dirty="0" smtClean="0">
                          <a:solidFill>
                            <a:schemeClr val="bg1"/>
                          </a:solidFill>
                        </a:rPr>
                        <a:t>Your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US" sz="1600" dirty="0" smtClean="0"/>
                        <a:t>1.</a:t>
                      </a:r>
                      <a:r>
                        <a:rPr lang="en-US" sz="1600" baseline="0" dirty="0" smtClean="0"/>
                        <a:t> Time in comparison to service rather then quotes per session </a:t>
                      </a:r>
                      <a:endParaRPr lang="en-US" sz="1600" dirty="0" smtClean="0"/>
                    </a:p>
                    <a:p>
                      <a:r>
                        <a:rPr lang="en-US" sz="1600" dirty="0" smtClean="0"/>
                        <a:t>2. Indoor and outdoor capability’s camera can also be hand held </a:t>
                      </a:r>
                    </a:p>
                    <a:p>
                      <a:r>
                        <a:rPr lang="en-US" sz="1600" dirty="0" smtClean="0"/>
                        <a:t>3. Livestreaming capability’s and posting to different</a:t>
                      </a:r>
                      <a:r>
                        <a:rPr lang="en-US" sz="1600" baseline="0" dirty="0" smtClean="0"/>
                        <a:t> social medias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425440"/>
            <a:ext cx="2032176" cy="203217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7172"/>
            <a:ext cx="6377940" cy="1293028"/>
          </a:xfrm>
        </p:spPr>
        <p:txBody>
          <a:bodyPr/>
          <a:lstStyle/>
          <a:p>
            <a:r>
              <a:rPr lang="en-US" dirty="0" smtClean="0"/>
              <a:t>Qualifications</a:t>
            </a:r>
            <a:endParaRPr lang="en-US" dirty="0"/>
          </a:p>
        </p:txBody>
      </p:sp>
      <p:sp>
        <p:nvSpPr>
          <p:cNvPr id="3" name="Content Placeholder 2"/>
          <p:cNvSpPr>
            <a:spLocks noGrp="1"/>
          </p:cNvSpPr>
          <p:nvPr>
            <p:ph idx="1"/>
          </p:nvPr>
        </p:nvSpPr>
        <p:spPr/>
        <p:txBody>
          <a:bodyPr/>
          <a:lstStyle/>
          <a:p>
            <a:r>
              <a:rPr lang="en-US" dirty="0" smtClean="0"/>
              <a:t>Took a class in adobe Photoshop</a:t>
            </a:r>
          </a:p>
          <a:p>
            <a:r>
              <a:rPr lang="en-US" dirty="0" smtClean="0"/>
              <a:t>Will be a certified drone pilot</a:t>
            </a:r>
          </a:p>
          <a:p>
            <a:r>
              <a:rPr lang="en-US" dirty="0" smtClean="0"/>
              <a:t>A member of my own target market</a:t>
            </a:r>
          </a:p>
          <a:p>
            <a:r>
              <a:rPr lang="en-US" dirty="0" smtClean="0"/>
              <a:t>Have a strong background in real-estate </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5360775"/>
            <a:ext cx="2032176" cy="20321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descr="logo secondary.jpg"/>
          <p:cNvPicPr>
            <a:picLocks noChangeAspect="1"/>
          </p:cNvPicPr>
          <p:nvPr/>
        </p:nvPicPr>
        <p:blipFill>
          <a:blip r:embed="rId3" cstate="print"/>
          <a:stretch>
            <a:fillRect/>
          </a:stretch>
        </p:blipFill>
        <p:spPr>
          <a:xfrm>
            <a:off x="0" y="5976298"/>
            <a:ext cx="1828800" cy="962274"/>
          </a:xfrm>
          <a:prstGeom prst="rect">
            <a:avLst/>
          </a:prstGeom>
        </p:spPr>
      </p:pic>
      <p:sp>
        <p:nvSpPr>
          <p:cNvPr id="2" name="Title 1"/>
          <p:cNvSpPr>
            <a:spLocks noGrp="1"/>
          </p:cNvSpPr>
          <p:nvPr>
            <p:ph type="title"/>
          </p:nvPr>
        </p:nvSpPr>
        <p:spPr>
          <a:xfrm>
            <a:off x="2590800" y="203915"/>
            <a:ext cx="6377940" cy="1293028"/>
          </a:xfrm>
        </p:spPr>
        <p:txBody>
          <a:bodyPr/>
          <a:lstStyle/>
          <a:p>
            <a:r>
              <a:rPr lang="en-US" dirty="0" smtClean="0"/>
              <a:t>Sales Projections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7983802"/>
              </p:ext>
            </p:extLst>
          </p:nvPr>
        </p:nvGraphicFramePr>
        <p:xfrm>
          <a:off x="533400" y="2743200"/>
          <a:ext cx="8077200" cy="36115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524000" y="1668303"/>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algn="ctr"/>
            <a:r>
              <a:rPr lang="en-US" sz="2000" b="1" dirty="0" smtClean="0">
                <a:ea typeface="ＭＳ Ｐゴシック" pitchFamily="-112" charset="-128"/>
                <a:cs typeface="Arial" pitchFamily="34" charset="0"/>
              </a:rPr>
              <a:t>195</a:t>
            </a:r>
          </a:p>
        </p:txBody>
      </p:sp>
      <p:sp>
        <p:nvSpPr>
          <p:cNvPr id="8" name="TextBox 7"/>
          <p:cNvSpPr txBox="1"/>
          <p:nvPr/>
        </p:nvSpPr>
        <p:spPr>
          <a:xfrm>
            <a:off x="3733800" y="1561356"/>
            <a:ext cx="1828800" cy="1015663"/>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$39,000</a:t>
            </a:r>
            <a:endParaRPr lang="en-US" sz="2000" b="1" dirty="0" smtClean="0">
              <a:solidFill>
                <a:prstClr val="black"/>
              </a:solidFill>
            </a:endParaRP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a:t>
            </a:r>
            <a:r>
              <a:rPr lang="en-US" sz="2000" b="1" dirty="0" smtClean="0">
                <a:cs typeface="Arial" pitchFamily="34" charset="0"/>
              </a:rPr>
              <a:t>13,000</a:t>
            </a:r>
            <a:endParaRPr lang="en-US" sz="2000" b="1" dirty="0" smtClean="0">
              <a:solidFill>
                <a:prstClr val="black"/>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5441347"/>
            <a:ext cx="2032176" cy="2032176"/>
          </a:xfrm>
          <a:prstGeom prst="rect">
            <a:avLst/>
          </a:prstGeom>
        </p:spPr>
      </p:pic>
    </p:spTree>
    <p:extLst>
      <p:ext uri="{BB962C8B-B14F-4D97-AF65-F5344CB8AC3E}">
        <p14:creationId xmlns:p14="http://schemas.microsoft.com/office/powerpoint/2010/main" val="3706458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70339"/>
            <a:ext cx="8229600" cy="1143000"/>
          </a:xfrm>
        </p:spPr>
        <p:txBody>
          <a:bodyPr/>
          <a:lstStyle/>
          <a:p>
            <a:r>
              <a:rPr lang="en-US" dirty="0" smtClean="0"/>
              <a:t>Start-up expenses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09393399"/>
              </p:ext>
            </p:extLst>
          </p:nvPr>
        </p:nvGraphicFramePr>
        <p:xfrm>
          <a:off x="1981200" y="914400"/>
          <a:ext cx="6781800" cy="3771317"/>
        </p:xfrm>
        <a:graphic>
          <a:graphicData uri="http://schemas.openxmlformats.org/drawingml/2006/table">
            <a:tbl>
              <a:tblPr/>
              <a:tblGrid>
                <a:gridCol w="1981200"/>
                <a:gridCol w="198664"/>
                <a:gridCol w="3458936"/>
                <a:gridCol w="1143000"/>
              </a:tblGrid>
              <a:tr h="284851">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48549">
                <a:tc>
                  <a:txBody>
                    <a:bodyPr/>
                    <a:lstStyle/>
                    <a:p>
                      <a:pPr marL="0" marR="0">
                        <a:spcBef>
                          <a:spcPts val="0"/>
                        </a:spcBef>
                        <a:spcAft>
                          <a:spcPts val="0"/>
                        </a:spcAft>
                      </a:pPr>
                      <a:r>
                        <a:rPr kumimoji="0" lang="en-US" sz="1600" kern="1200" dirty="0" smtClean="0">
                          <a:solidFill>
                            <a:schemeClr val="tx1"/>
                          </a:solidFill>
                          <a:latin typeface="+mn-lt"/>
                          <a:ea typeface="+mn-ea"/>
                          <a:cs typeface="+mn-cs"/>
                        </a:rPr>
                        <a:t>Website</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spcBef>
                          <a:spcPts val="0"/>
                        </a:spcBef>
                        <a:spcAft>
                          <a:spcPts val="0"/>
                        </a:spcAft>
                      </a:pPr>
                      <a:r>
                        <a:rPr kumimoji="0" lang="en-US" sz="1600" kern="1200" dirty="0" smtClean="0">
                          <a:solidFill>
                            <a:schemeClr val="tx1"/>
                          </a:solidFill>
                          <a:latin typeface="+mn-lt"/>
                          <a:ea typeface="+mn-ea"/>
                          <a:cs typeface="+mn-cs"/>
                        </a:rPr>
                        <a:t>Customers can preview and order </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spcBef>
                          <a:spcPts val="0"/>
                        </a:spcBef>
                        <a:spcAft>
                          <a:spcPts val="0"/>
                        </a:spcAft>
                      </a:pP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$46.00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smtClean="0">
                          <a:solidFill>
                            <a:schemeClr val="tx1"/>
                          </a:solidFill>
                          <a:latin typeface="+mn-lt"/>
                          <a:ea typeface="+mn-ea"/>
                          <a:cs typeface="+mn-cs"/>
                        </a:rPr>
                        <a:t>LLC </a:t>
                      </a:r>
                      <a:r>
                        <a:rPr kumimoji="0" lang="en-US" sz="1600" kern="1200" dirty="0" smtClean="0">
                          <a:solidFill>
                            <a:schemeClr val="tx1"/>
                          </a:solidFill>
                          <a:latin typeface="+mn-lt"/>
                          <a:ea typeface="+mn-ea"/>
                          <a:cs typeface="+mn-cs"/>
                        </a:rPr>
                        <a:t>papers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To provide insurance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$375.00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Business cards</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Contact for further business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$8.00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Phone/computer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For</a:t>
                      </a:r>
                      <a:r>
                        <a:rPr lang="en-US" sz="1600" baseline="0" dirty="0" smtClean="0">
                          <a:latin typeface="+mn-lt"/>
                          <a:ea typeface="Times New Roman"/>
                          <a:cs typeface="Times New Roman"/>
                        </a:rPr>
                        <a:t> business transactions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Phantom</a:t>
                      </a:r>
                      <a:r>
                        <a:rPr lang="en-US" sz="1600" baseline="0" dirty="0" smtClean="0">
                          <a:latin typeface="+mn-lt"/>
                          <a:ea typeface="Times New Roman"/>
                          <a:cs typeface="Times New Roman"/>
                        </a:rPr>
                        <a:t> 4 pro</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Drone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t>
                      </a:r>
                      <a:r>
                        <a:rPr lang="en-US" sz="1600" dirty="0" smtClean="0">
                          <a:latin typeface="+mn-lt"/>
                          <a:ea typeface="Times New Roman"/>
                          <a:cs typeface="Times New Roman"/>
                        </a:rPr>
                        <a:t>1,700.00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338">
                <a:tc>
                  <a:txBody>
                    <a:bodyPr/>
                    <a:lstStyle/>
                    <a:p>
                      <a:r>
                        <a:rPr lang="en-US" dirty="0" smtClean="0"/>
                        <a:t>Go</a:t>
                      </a:r>
                      <a:r>
                        <a:rPr lang="en-US" baseline="0" dirty="0" smtClean="0"/>
                        <a:t> pro karma </a:t>
                      </a:r>
                      <a:endParaRPr lang="en-US" dirty="0"/>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Drone and camera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$900.00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338">
                <a:tc>
                  <a:txBody>
                    <a:bodyPr/>
                    <a:lstStyle/>
                    <a:p>
                      <a:r>
                        <a:rPr lang="en-US" dirty="0" smtClean="0"/>
                        <a:t>Go</a:t>
                      </a:r>
                      <a:r>
                        <a:rPr lang="en-US" baseline="0" dirty="0" smtClean="0"/>
                        <a:t> pro hero 5</a:t>
                      </a:r>
                      <a:endParaRPr lang="en-US" dirty="0"/>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High</a:t>
                      </a:r>
                      <a:r>
                        <a:rPr lang="en-US" sz="1600" baseline="0" dirty="0" smtClean="0">
                          <a:latin typeface="+mn-lt"/>
                          <a:ea typeface="Times New Roman"/>
                          <a:cs typeface="Times New Roman"/>
                        </a:rPr>
                        <a:t> resolution camera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Owned </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4537">
                <a:tc>
                  <a:txBody>
                    <a:bodyPr/>
                    <a:lstStyle/>
                    <a:p>
                      <a:endParaRPr lang="en-US" dirty="0"/>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a:t>
                      </a:r>
                      <a:r>
                        <a:rPr lang="en-US" sz="1600" b="1" dirty="0" smtClean="0">
                          <a:latin typeface="+mn-lt"/>
                          <a:ea typeface="Times New Roman"/>
                          <a:cs typeface="Times New Roman"/>
                        </a:rPr>
                        <a:t>3,029.00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59856">
                <a:tc gridSpan="3">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56">
                <a:tc gridSpan="2">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t>
                      </a:r>
                      <a:r>
                        <a:rPr lang="en-US" sz="1600" dirty="0" smtClean="0">
                          <a:latin typeface="+mn-lt"/>
                          <a:ea typeface="Times New Roman"/>
                          <a:cs typeface="Times New Roman"/>
                        </a:rPr>
                        <a:t>1,500.00</a:t>
                      </a:r>
                      <a:endParaRPr lang="en-US" sz="1600" dirty="0" smtClean="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59856">
                <a:tc gridSpan="2">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$5,220.00</a:t>
                      </a:r>
                      <a:endParaRPr lang="en-US" sz="1600" dirty="0" smtClean="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59856">
                <a:tc gridSpan="3">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56">
                <a:tc gridSpan="2">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$9,749.00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90524357"/>
              </p:ext>
            </p:extLst>
          </p:nvPr>
        </p:nvGraphicFramePr>
        <p:xfrm>
          <a:off x="1676400" y="4975655"/>
          <a:ext cx="3419795" cy="838200"/>
        </p:xfrm>
        <a:graphic>
          <a:graphicData uri="http://schemas.openxmlformats.org/drawingml/2006/table">
            <a:tbl>
              <a:tblPr/>
              <a:tblGrid>
                <a:gridCol w="1281094"/>
                <a:gridCol w="162560"/>
                <a:gridCol w="658713"/>
                <a:gridCol w="299415"/>
                <a:gridCol w="1018013"/>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$13,000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133%</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$1.33</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kern="1200" dirty="0" smtClean="0">
                          <a:solidFill>
                            <a:schemeClr val="tx1"/>
                          </a:solidFill>
                          <a:latin typeface="Calibri"/>
                          <a:ea typeface="Times New Roman"/>
                          <a:cs typeface="+mn-cs"/>
                        </a:rPr>
                        <a:t>$9,749</a:t>
                      </a:r>
                      <a:endParaRPr lang="en-US" sz="1600" kern="1200" dirty="0">
                        <a:solidFill>
                          <a:schemeClr val="tx1"/>
                        </a:solidFill>
                        <a:latin typeface="Calibri"/>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55882183"/>
              </p:ext>
            </p:extLst>
          </p:nvPr>
        </p:nvGraphicFramePr>
        <p:xfrm>
          <a:off x="5376299" y="4975655"/>
          <a:ext cx="3386701" cy="838200"/>
        </p:xfrm>
        <a:graphic>
          <a:graphicData uri="http://schemas.openxmlformats.org/drawingml/2006/table">
            <a:tbl>
              <a:tblPr/>
              <a:tblGrid>
                <a:gridCol w="1248383"/>
                <a:gridCol w="162560"/>
                <a:gridCol w="658586"/>
                <a:gridCol w="299357"/>
                <a:gridCol w="1017815"/>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$13,000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33%</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$0.33</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$39,000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5360775"/>
            <a:ext cx="2032176" cy="2032176"/>
          </a:xfrm>
          <a:prstGeom prst="rect">
            <a:avLst/>
          </a:prstGeom>
        </p:spPr>
      </p:pic>
    </p:spTree>
    <p:extLst>
      <p:ext uri="{BB962C8B-B14F-4D97-AF65-F5344CB8AC3E}">
        <p14:creationId xmlns:p14="http://schemas.microsoft.com/office/powerpoint/2010/main" val="1335155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15122" y="2188916"/>
            <a:ext cx="3910579" cy="4069080"/>
          </a:xfrm>
        </p:spPr>
        <p:txBody>
          <a:bodyPr/>
          <a:lstStyle/>
          <a:p>
            <a:pPr marL="0" indent="0">
              <a:buNone/>
            </a:pPr>
            <a:r>
              <a:rPr lang="en-US" sz="4000" cap="all" dirty="0">
                <a:solidFill>
                  <a:prstClr val="black"/>
                </a:solidFill>
                <a:latin typeface="+mj-lt"/>
                <a:ea typeface="+mj-ea"/>
                <a:cs typeface="+mj-cs"/>
              </a:rPr>
              <a:t>Future Plans</a:t>
            </a:r>
          </a:p>
          <a:p>
            <a:r>
              <a:rPr lang="en-US" dirty="0" smtClean="0"/>
              <a:t>To </a:t>
            </a:r>
            <a:r>
              <a:rPr lang="en-US" dirty="0" smtClean="0"/>
              <a:t>become operational by the year </a:t>
            </a:r>
            <a:r>
              <a:rPr lang="en-US" dirty="0" smtClean="0"/>
              <a:t>2019</a:t>
            </a:r>
          </a:p>
          <a:p>
            <a:r>
              <a:rPr lang="en-US" dirty="0" smtClean="0"/>
              <a:t>To </a:t>
            </a:r>
            <a:r>
              <a:rPr lang="en-US" dirty="0"/>
              <a:t>upgrade my drone equipment by the end of my year one </a:t>
            </a:r>
          </a:p>
          <a:p>
            <a:endParaRPr lang="en-US" dirty="0"/>
          </a:p>
        </p:txBody>
      </p:sp>
      <p:sp>
        <p:nvSpPr>
          <p:cNvPr id="6" name="Content Placeholder 5"/>
          <p:cNvSpPr>
            <a:spLocks noGrp="1"/>
          </p:cNvSpPr>
          <p:nvPr>
            <p:ph sz="half" idx="2"/>
          </p:nvPr>
        </p:nvSpPr>
        <p:spPr/>
        <p:txBody>
          <a:bodyPr/>
          <a:lstStyle/>
          <a:p>
            <a:pPr marL="0" indent="0">
              <a:buNone/>
            </a:pPr>
            <a:r>
              <a:rPr lang="en-US" sz="4000" cap="all" dirty="0">
                <a:solidFill>
                  <a:prstClr val="black"/>
                </a:solidFill>
                <a:latin typeface="+mj-lt"/>
                <a:ea typeface="+mj-ea"/>
                <a:cs typeface="+mj-cs"/>
              </a:rPr>
              <a:t>Philanthropy</a:t>
            </a:r>
            <a:endParaRPr lang="en-US" sz="4000" dirty="0" smtClean="0">
              <a:latin typeface="+mj-lt"/>
            </a:endParaRPr>
          </a:p>
          <a:p>
            <a:r>
              <a:rPr lang="en-US" dirty="0"/>
              <a:t>D</a:t>
            </a:r>
            <a:r>
              <a:rPr lang="en-US" dirty="0" smtClean="0"/>
              <a:t>onate 8% of net profit to good sports charity </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360775"/>
            <a:ext cx="2032176" cy="2032176"/>
          </a:xfrm>
          <a:prstGeom prst="rect">
            <a:avLst/>
          </a:prstGeom>
        </p:spPr>
      </p:pic>
      <p:pic>
        <p:nvPicPr>
          <p:cNvPr id="3" name="Picture 2"/>
          <p:cNvPicPr>
            <a:picLocks noChangeAspect="1"/>
          </p:cNvPicPr>
          <p:nvPr/>
        </p:nvPicPr>
        <p:blipFill>
          <a:blip r:embed="rId5"/>
          <a:stretch>
            <a:fillRect/>
          </a:stretch>
        </p:blipFill>
        <p:spPr>
          <a:xfrm>
            <a:off x="5871969" y="4343400"/>
            <a:ext cx="1447800" cy="1276350"/>
          </a:xfrm>
          <a:prstGeom prst="rect">
            <a:avLst/>
          </a:prstGeom>
        </p:spPr>
      </p:pic>
    </p:spTree>
    <p:extLst>
      <p:ext uri="{BB962C8B-B14F-4D97-AF65-F5344CB8AC3E}">
        <p14:creationId xmlns:p14="http://schemas.microsoft.com/office/powerpoint/2010/main" val="418216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p3d prstMaterial="softEdge"/>
          </a:bodyPr>
          <a:lstStyle/>
          <a:p>
            <a:pPr eaLnBrk="1" hangingPunct="1"/>
            <a:r>
              <a:rPr lang="en-US" altLang="en-US" dirty="0" smtClean="0">
                <a:ln>
                  <a:noFill/>
                </a:ln>
              </a:rPr>
              <a:t>FLY HIGH BECAUSE EVERYTHING IS SEEN FROM THE SKY</a:t>
            </a:r>
            <a:endParaRPr altLang="en-US" dirty="0" smtClean="0">
              <a:ln>
                <a:noFill/>
              </a:l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9" y="1740399"/>
            <a:ext cx="5121669" cy="3841252"/>
          </a:xfrm>
          <a:prstGeom prst="rect">
            <a:avLst/>
          </a:prstGeom>
          <a:ln>
            <a:noFill/>
          </a:ln>
          <a:effectLst>
            <a:softEdge rad="112500"/>
          </a:effectLst>
        </p:spPr>
      </p:pic>
      <p:sp>
        <p:nvSpPr>
          <p:cNvPr id="5" name="Rectangle 4"/>
          <p:cNvSpPr/>
          <p:nvPr/>
        </p:nvSpPr>
        <p:spPr>
          <a:xfrm>
            <a:off x="1676400" y="2209800"/>
            <a:ext cx="4969269" cy="3105150"/>
          </a:xfrm>
          <a:prstGeom prst="rect">
            <a:avLst/>
          </a:prstGeom>
          <a:no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100" b="1" dirty="0" smtClean="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rPr>
              <a:t>Thank </a:t>
            </a:r>
            <a:r>
              <a:rPr lang="en-US" sz="2100" b="1" dirty="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rPr>
              <a:t>you for your consideration of</a:t>
            </a:r>
            <a:br>
              <a:rPr lang="en-US" sz="2100" b="1" dirty="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rPr>
            </a:br>
            <a:endParaRPr lang="en-US" sz="2100" b="1" dirty="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endParaRPr>
          </a:p>
          <a:p>
            <a:pPr algn="ctr">
              <a:defRPr/>
            </a:pPr>
            <a:endParaRPr lang="en-US" sz="3000" b="1" i="1" dirty="0" smtClean="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endParaRPr>
          </a:p>
          <a:p>
            <a:pPr algn="ctr">
              <a:defRPr/>
            </a:pPr>
            <a:endParaRPr lang="en-US" sz="3000" b="1" i="1" dirty="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endParaRPr>
          </a:p>
          <a:p>
            <a:pPr algn="ctr">
              <a:defRPr/>
            </a:pPr>
            <a:endParaRPr lang="en-US" sz="3000" b="1" i="1" dirty="0" smtClean="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endParaRPr>
          </a:p>
          <a:p>
            <a:pPr algn="ctr">
              <a:defRPr/>
            </a:pPr>
            <a:r>
              <a:rPr lang="en-US" sz="3000" b="1" i="1" dirty="0" smtClean="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rPr>
              <a:t>sky </a:t>
            </a:r>
            <a:r>
              <a:rPr lang="en-US" sz="3000" b="1" i="1" dirty="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rPr>
              <a:t>high quality videos</a:t>
            </a:r>
            <a:endParaRPr lang="en-US" sz="2100" b="1" i="1" dirty="0">
              <a:ln w="6600">
                <a:solidFill>
                  <a:schemeClr val="accent2"/>
                </a:solidFill>
                <a:prstDash val="solid"/>
              </a:ln>
              <a:solidFill>
                <a:srgbClr val="FFFFFF"/>
              </a:solidFill>
              <a:effectLst>
                <a:outerShdw dist="38100" dir="2700000" algn="tl" rotWithShape="0">
                  <a:schemeClr val="accent2"/>
                </a:outerShdw>
              </a:effectLst>
              <a:latin typeface="Myriad Web Pro" pitchFamily="34" charset="0"/>
            </a:endParaRPr>
          </a:p>
        </p:txBody>
      </p:sp>
      <p:sp>
        <p:nvSpPr>
          <p:cNvPr id="4" name="TextBox 3"/>
          <p:cNvSpPr txBox="1"/>
          <p:nvPr/>
        </p:nvSpPr>
        <p:spPr>
          <a:xfrm>
            <a:off x="2819400" y="5562600"/>
            <a:ext cx="3531736" cy="923330"/>
          </a:xfrm>
          <a:prstGeom prst="rect">
            <a:avLst/>
          </a:prstGeom>
          <a:noFill/>
        </p:spPr>
        <p:txBody>
          <a:bodyPr wrap="none" rtlCol="0">
            <a:spAutoFit/>
          </a:bodyPr>
          <a:lstStyle/>
          <a:p>
            <a:r>
              <a:rPr lang="en-US" dirty="0" smtClean="0"/>
              <a:t>Email: </a:t>
            </a:r>
            <a:r>
              <a:rPr lang="en-US" dirty="0" smtClean="0">
                <a:hlinkClick r:id="rId4"/>
              </a:rPr>
              <a:t>giov2122@gmail.com</a:t>
            </a:r>
            <a:endParaRPr lang="en-US" dirty="0" smtClean="0"/>
          </a:p>
          <a:p>
            <a:r>
              <a:rPr lang="en-US" dirty="0" smtClean="0"/>
              <a:t>Show case Website</a:t>
            </a:r>
            <a:r>
              <a:rPr lang="en-US" dirty="0"/>
              <a:t> </a:t>
            </a:r>
            <a:r>
              <a:rPr lang="en-US" dirty="0" smtClean="0"/>
              <a:t>available!</a:t>
            </a:r>
            <a:endParaRPr lang="en-US" dirty="0"/>
          </a:p>
          <a:p>
            <a:r>
              <a:rPr lang="en-US" dirty="0" smtClean="0"/>
              <a:t>Giov2122.wix.com/</a:t>
            </a:r>
            <a:r>
              <a:rPr lang="en-US" dirty="0" err="1" smtClean="0"/>
              <a:t>skyhigh</a:t>
            </a:r>
            <a:endParaRPr lang="en-US" dirty="0" smtClean="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5314950"/>
            <a:ext cx="2032176" cy="2032176"/>
          </a:xfrm>
          <a:prstGeom prst="rect">
            <a:avLst/>
          </a:prstGeom>
        </p:spPr>
      </p:pic>
    </p:spTree>
    <p:extLst>
      <p:ext uri="{BB962C8B-B14F-4D97-AF65-F5344CB8AC3E}">
        <p14:creationId xmlns:p14="http://schemas.microsoft.com/office/powerpoint/2010/main" val="1526312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Sky high quality videos</a:t>
            </a:r>
            <a:endParaRPr lang="en-US" dirty="0"/>
          </a:p>
        </p:txBody>
      </p:sp>
      <p:sp>
        <p:nvSpPr>
          <p:cNvPr id="3" name="Subtitle 2"/>
          <p:cNvSpPr>
            <a:spLocks noGrp="1"/>
          </p:cNvSpPr>
          <p:nvPr>
            <p:ph type="subTitle" idx="1"/>
          </p:nvPr>
        </p:nvSpPr>
        <p:spPr/>
        <p:txBody>
          <a:bodyPr/>
          <a:lstStyle/>
          <a:p>
            <a:r>
              <a:rPr lang="en-US" dirty="0" smtClean="0"/>
              <a:t>By: </a:t>
            </a:r>
            <a:r>
              <a:rPr lang="en-US" dirty="0" smtClean="0"/>
              <a:t>GIO VALENTIN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512" y="5410200"/>
            <a:ext cx="2032176" cy="2032176"/>
          </a:xfrm>
          <a:prstGeom prst="rect">
            <a:avLst/>
          </a:prstGeom>
        </p:spPr>
      </p:pic>
    </p:spTree>
    <p:extLst>
      <p:ext uri="{BB962C8B-B14F-4D97-AF65-F5344CB8AC3E}">
        <p14:creationId xmlns:p14="http://schemas.microsoft.com/office/powerpoint/2010/main" val="1179976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 </a:t>
            </a:r>
            <a:endParaRPr lang="en-US" dirty="0"/>
          </a:p>
        </p:txBody>
      </p:sp>
      <p:sp>
        <p:nvSpPr>
          <p:cNvPr id="3" name="Content Placeholder 2"/>
          <p:cNvSpPr>
            <a:spLocks noGrp="1"/>
          </p:cNvSpPr>
          <p:nvPr>
            <p:ph idx="1"/>
          </p:nvPr>
        </p:nvSpPr>
        <p:spPr/>
        <p:txBody>
          <a:bodyPr/>
          <a:lstStyle/>
          <a:p>
            <a:r>
              <a:rPr lang="en-US" dirty="0" smtClean="0"/>
              <a:t>Events tend to get crowded </a:t>
            </a:r>
          </a:p>
          <a:p>
            <a:r>
              <a:rPr lang="en-US" dirty="0" smtClean="0"/>
              <a:t>Real estate market pictures don’t contain full display </a:t>
            </a:r>
          </a:p>
          <a:p>
            <a:r>
              <a:rPr lang="en-US" dirty="0" smtClean="0"/>
              <a:t>Its hard to gain clear footage </a:t>
            </a:r>
          </a:p>
          <a:p>
            <a:r>
              <a:rPr lang="en-US" dirty="0" smtClean="0"/>
              <a:t>Sometimes can’t get a good angle</a:t>
            </a: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360775"/>
            <a:ext cx="2032176" cy="20321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Solution/How Business Fills Need</a:t>
            </a:r>
            <a:endParaRPr lang="en-US" b="1" dirty="0"/>
          </a:p>
        </p:txBody>
      </p:sp>
      <p:sp>
        <p:nvSpPr>
          <p:cNvPr id="3" name="Content Placeholder 2"/>
          <p:cNvSpPr>
            <a:spLocks noGrp="1"/>
          </p:cNvSpPr>
          <p:nvPr>
            <p:ph idx="1"/>
          </p:nvPr>
        </p:nvSpPr>
        <p:spPr/>
        <p:txBody>
          <a:bodyPr/>
          <a:lstStyle/>
          <a:p>
            <a:r>
              <a:rPr lang="en-US" dirty="0" smtClean="0"/>
              <a:t>It gives the viewer a birds eye view</a:t>
            </a:r>
          </a:p>
          <a:p>
            <a:r>
              <a:rPr lang="en-US" dirty="0" smtClean="0"/>
              <a:t>Video footage looking at 180 degrees view</a:t>
            </a:r>
          </a:p>
          <a:p>
            <a:r>
              <a:rPr lang="en-US" dirty="0" smtClean="0"/>
              <a:t>Recording from a steady camera drone </a:t>
            </a:r>
          </a:p>
          <a:p>
            <a:r>
              <a:rPr lang="en-US" dirty="0" smtClean="0"/>
              <a:t>Using a high definition camera </a:t>
            </a:r>
            <a:br>
              <a:rPr lang="en-US" dirty="0" smtClean="0"/>
            </a:b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384711"/>
            <a:ext cx="2032176" cy="20321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Description of Service</a:t>
            </a:r>
            <a:endParaRPr lang="en-US" dirty="0"/>
          </a:p>
        </p:txBody>
      </p:sp>
      <p:sp>
        <p:nvSpPr>
          <p:cNvPr id="3" name="Content Placeholder 2"/>
          <p:cNvSpPr>
            <a:spLocks noGrp="1"/>
          </p:cNvSpPr>
          <p:nvPr>
            <p:ph idx="1"/>
          </p:nvPr>
        </p:nvSpPr>
        <p:spPr/>
        <p:txBody>
          <a:bodyPr/>
          <a:lstStyle/>
          <a:p>
            <a:r>
              <a:rPr lang="en-US" dirty="0" smtClean="0"/>
              <a:t>Professional drone pilots come and take requested angles and views with multiple drones for recording video, taking pictures, and live streaming to different social media's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70" y="4154212"/>
            <a:ext cx="3086100" cy="2760938"/>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159632"/>
            <a:ext cx="3124200" cy="2703786"/>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5384711"/>
            <a:ext cx="2032176" cy="2032176"/>
          </a:xfrm>
          <a:prstGeom prst="rect">
            <a:avLst/>
          </a:prstGeom>
        </p:spPr>
      </p:pic>
      <p:pic>
        <p:nvPicPr>
          <p:cNvPr id="4" name="Content Placeholder 9" descr="logo secondary.jpg"/>
          <p:cNvPicPr>
            <a:picLocks noChangeAspect="1"/>
          </p:cNvPicPr>
          <p:nvPr/>
        </p:nvPicPr>
        <p:blipFill>
          <a:blip r:embed="rId6" cstate="print"/>
          <a:stretch>
            <a:fillRect/>
          </a:stretch>
        </p:blipFill>
        <p:spPr>
          <a:xfrm>
            <a:off x="13855" y="6342186"/>
            <a:ext cx="990600" cy="5212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8505" y="4154212"/>
            <a:ext cx="3200400" cy="27146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9599" y="1219200"/>
            <a:ext cx="3910579" cy="4069080"/>
          </a:xfrm>
        </p:spPr>
        <p:txBody>
          <a:bodyPr/>
          <a:lstStyle/>
          <a:p>
            <a:pPr marL="0" indent="0" algn="ctr">
              <a:buNone/>
            </a:pPr>
            <a:r>
              <a:rPr lang="en-US" sz="4000" cap="all" dirty="0">
                <a:solidFill>
                  <a:prstClr val="black"/>
                </a:solidFill>
                <a:latin typeface="+mj-lt"/>
                <a:ea typeface="+mj-ea"/>
                <a:cs typeface="+mj-cs"/>
              </a:rPr>
              <a:t>mission </a:t>
            </a:r>
          </a:p>
          <a:p>
            <a:pPr marL="0" indent="0">
              <a:buNone/>
            </a:pPr>
            <a:r>
              <a:rPr lang="en-US" dirty="0" smtClean="0"/>
              <a:t>To provide customers with the highest possible quality videos &amp; photos for an affordable price </a:t>
            </a:r>
            <a:br>
              <a:rPr lang="en-US" dirty="0" smtClean="0"/>
            </a:br>
            <a:endParaRPr lang="en-US" dirty="0"/>
          </a:p>
        </p:txBody>
      </p:sp>
      <p:sp>
        <p:nvSpPr>
          <p:cNvPr id="5" name="Content Placeholder 4"/>
          <p:cNvSpPr>
            <a:spLocks noGrp="1"/>
          </p:cNvSpPr>
          <p:nvPr>
            <p:ph sz="half" idx="2"/>
          </p:nvPr>
        </p:nvSpPr>
        <p:spPr>
          <a:xfrm>
            <a:off x="4572000" y="1219200"/>
            <a:ext cx="4044700" cy="4587240"/>
          </a:xfrm>
        </p:spPr>
        <p:txBody>
          <a:bodyPr/>
          <a:lstStyle/>
          <a:p>
            <a:pPr marL="0" indent="0" algn="ctr">
              <a:buNone/>
            </a:pPr>
            <a:r>
              <a:rPr lang="en-US" sz="4000" cap="all" dirty="0">
                <a:solidFill>
                  <a:prstClr val="black"/>
                </a:solidFill>
                <a:latin typeface="+mj-lt"/>
                <a:ea typeface="+mj-ea"/>
                <a:cs typeface="+mj-cs"/>
              </a:rPr>
              <a:t>social impact</a:t>
            </a:r>
          </a:p>
          <a:p>
            <a:pPr marL="0" indent="0" algn="ctr">
              <a:buNone/>
            </a:pPr>
            <a:r>
              <a:rPr lang="en-US" dirty="0" smtClean="0"/>
              <a:t>Being able to survey large areas during an emergency or natural disasters </a:t>
            </a:r>
          </a:p>
          <a:p>
            <a:pPr marL="0" indent="0">
              <a:buNone/>
            </a:pP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360775"/>
            <a:ext cx="2032176" cy="203217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398" y="3219157"/>
            <a:ext cx="3352800" cy="2514600"/>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749" y="3219157"/>
            <a:ext cx="3269202" cy="2514600"/>
          </a:xfrm>
          <a:prstGeom prst="rect">
            <a:avLst/>
          </a:prstGeom>
          <a:ln>
            <a:noFill/>
          </a:ln>
          <a:effectLst>
            <a:softEdge rad="112500"/>
          </a:effectLst>
        </p:spPr>
      </p:pic>
    </p:spTree>
    <p:extLst>
      <p:ext uri="{BB962C8B-B14F-4D97-AF65-F5344CB8AC3E}">
        <p14:creationId xmlns:p14="http://schemas.microsoft.com/office/powerpoint/2010/main" val="23502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smtClean="0"/>
              <a:t>Business Model</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568728"/>
              </p:ext>
            </p:extLst>
          </p:nvPr>
        </p:nvGraphicFramePr>
        <p:xfrm>
          <a:off x="5181600" y="2057400"/>
          <a:ext cx="3733802" cy="4419603"/>
        </p:xfrm>
        <a:graphic>
          <a:graphicData uri="http://schemas.openxmlformats.org/drawingml/2006/table">
            <a:tbl>
              <a:tblPr firstRow="1" bandRow="1">
                <a:tableStyleId>{073A0DAA-6AF3-43AB-8588-CEC1D06C72B9}</a:tableStyleId>
              </a:tblPr>
              <a:tblGrid>
                <a:gridCol w="1866901"/>
                <a:gridCol w="1866901"/>
              </a:tblGrid>
              <a:tr h="38100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b="1" baseline="0" dirty="0" smtClean="0"/>
                        <a:t> of Expenses</a:t>
                      </a:r>
                      <a:endParaRPr lang="en-US" sz="1600" b="1" dirty="0" smtClean="0"/>
                    </a:p>
                    <a:p>
                      <a:pPr algn="ctr"/>
                      <a:endParaRPr lang="en-US" sz="1600" b="1" dirty="0"/>
                    </a:p>
                  </a:txBody>
                  <a:tcPr/>
                </a:tc>
                <a:tc hMerge="1">
                  <a:txBody>
                    <a:bodyPr/>
                    <a:lstStyle/>
                    <a:p>
                      <a:pPr algn="ctr"/>
                      <a:endParaRPr lang="en-US" sz="1600" b="1" dirty="0"/>
                    </a:p>
                  </a:txBody>
                  <a:tcPr/>
                </a:tc>
              </a:tr>
              <a:tr h="218993">
                <a:tc>
                  <a:txBody>
                    <a:bodyPr/>
                    <a:lstStyle/>
                    <a:p>
                      <a:pPr algn="ctr"/>
                      <a:r>
                        <a:rPr lang="en-US" sz="1600" b="1" dirty="0" smtClean="0"/>
                        <a:t>Variable Material Expenses</a:t>
                      </a:r>
                      <a:endParaRPr lang="en-US" sz="1600" b="1" dirty="0"/>
                    </a:p>
                  </a:txBody>
                  <a:tcPr/>
                </a:tc>
                <a:tc>
                  <a:txBody>
                    <a:bodyPr/>
                    <a:lstStyle/>
                    <a:p>
                      <a:pPr algn="ctr"/>
                      <a:r>
                        <a:rPr lang="en-US" sz="1600" b="1" dirty="0" smtClean="0"/>
                        <a:t>Total:  $4.33</a:t>
                      </a:r>
                      <a:endParaRPr lang="en-US" sz="1600" b="1" dirty="0"/>
                    </a:p>
                  </a:txBody>
                  <a:tcPr/>
                </a:tc>
              </a:tr>
              <a:tr h="218993">
                <a:tc>
                  <a:txBody>
                    <a:bodyPr/>
                    <a:lstStyle/>
                    <a:p>
                      <a:pPr algn="ctr"/>
                      <a:r>
                        <a:rPr lang="en-US" sz="1600" b="1" dirty="0" smtClean="0"/>
                        <a:t>4GB flash drive</a:t>
                      </a:r>
                      <a:endParaRPr lang="en-US" sz="1600" b="1" dirty="0"/>
                    </a:p>
                  </a:txBody>
                  <a:tcPr/>
                </a:tc>
                <a:tc>
                  <a:txBody>
                    <a:bodyPr/>
                    <a:lstStyle/>
                    <a:p>
                      <a:pPr algn="ctr"/>
                      <a:r>
                        <a:rPr lang="en-US" sz="1600" b="1" dirty="0" smtClean="0"/>
                        <a:t>$4.33</a:t>
                      </a:r>
                      <a:endParaRPr lang="en-US" sz="1600" b="1" dirty="0"/>
                    </a:p>
                  </a:txBody>
                  <a:tcPr/>
                </a:tc>
              </a:tr>
              <a:tr h="218993">
                <a:tc>
                  <a:txBody>
                    <a:bodyPr/>
                    <a:lstStyle/>
                    <a:p>
                      <a:pPr algn="ctr"/>
                      <a:endParaRPr lang="en-US" sz="1600" b="1" dirty="0"/>
                    </a:p>
                  </a:txBody>
                  <a:tcPr/>
                </a:tc>
                <a:tc>
                  <a:txBody>
                    <a:bodyPr/>
                    <a:lstStyle/>
                    <a:p>
                      <a:pPr algn="ctr"/>
                      <a:endParaRPr lang="en-US" sz="1600" b="1" dirty="0"/>
                    </a:p>
                  </a:txBody>
                  <a:tcPr/>
                </a:tc>
              </a:tr>
              <a:tr h="218993">
                <a:tc>
                  <a:txBody>
                    <a:bodyPr/>
                    <a:lstStyle/>
                    <a:p>
                      <a:pPr algn="ctr"/>
                      <a:r>
                        <a:rPr lang="en-US" sz="1600" b="1" dirty="0" smtClean="0"/>
                        <a:t>Fixed Expenses</a:t>
                      </a:r>
                      <a:endParaRPr lang="en-US" sz="1600" b="1" dirty="0"/>
                    </a:p>
                  </a:txBody>
                  <a:tcPr/>
                </a:tc>
                <a:tc>
                  <a:txBody>
                    <a:bodyPr/>
                    <a:lstStyle/>
                    <a:p>
                      <a:pPr algn="ctr"/>
                      <a:r>
                        <a:rPr lang="en-US" sz="1600" b="1" dirty="0" smtClean="0"/>
                        <a:t>Total:  </a:t>
                      </a:r>
                      <a:r>
                        <a:rPr lang="en-US" sz="1600" b="1" dirty="0" smtClean="0"/>
                        <a:t>$1740.00</a:t>
                      </a:r>
                      <a:endParaRPr lang="en-US" sz="1600" b="1" dirty="0"/>
                    </a:p>
                  </a:txBody>
                  <a:tcPr/>
                </a:tc>
              </a:tr>
              <a:tr h="335283">
                <a:tc>
                  <a:txBody>
                    <a:bodyPr/>
                    <a:lstStyle/>
                    <a:p>
                      <a:pPr algn="ctr"/>
                      <a:r>
                        <a:rPr lang="en-US" sz="1600" b="1" dirty="0" smtClean="0"/>
                        <a:t>Depreciation </a:t>
                      </a:r>
                      <a:endParaRPr lang="en-US" sz="1600" b="1" dirty="0"/>
                    </a:p>
                  </a:txBody>
                  <a:tcPr/>
                </a:tc>
                <a:tc>
                  <a:txBody>
                    <a:bodyPr/>
                    <a:lstStyle/>
                    <a:p>
                      <a:pPr algn="ctr"/>
                      <a:r>
                        <a:rPr lang="en-US" sz="1600" b="1" dirty="0" smtClean="0"/>
                        <a:t>$30.00</a:t>
                      </a:r>
                      <a:endParaRPr lang="en-US" sz="1600" b="1" dirty="0"/>
                    </a:p>
                  </a:txBody>
                  <a:tcPr/>
                </a:tc>
              </a:tr>
              <a:tr h="2189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n-lt"/>
                          <a:ea typeface="+mn-ea"/>
                          <a:cs typeface="+mn-cs"/>
                        </a:rPr>
                        <a:t>advertisi</a:t>
                      </a:r>
                      <a:r>
                        <a:rPr lang="en-US" sz="1600" b="1" dirty="0" smtClean="0"/>
                        <a:t>ng</a:t>
                      </a:r>
                      <a:r>
                        <a:rPr lang="en-US" sz="1600" b="1" baseline="0" dirty="0" smtClean="0"/>
                        <a:t> </a:t>
                      </a:r>
                      <a:endParaRPr lang="en-US" sz="1600" b="1" dirty="0"/>
                    </a:p>
                  </a:txBody>
                  <a:tcPr/>
                </a:tc>
                <a:tc>
                  <a:txBody>
                    <a:bodyPr/>
                    <a:lstStyle/>
                    <a:p>
                      <a:pPr algn="ctr"/>
                      <a:r>
                        <a:rPr lang="en-US" sz="1600" b="1" dirty="0" smtClean="0"/>
                        <a:t>$10.00</a:t>
                      </a:r>
                      <a:endParaRPr lang="en-US" sz="1600" b="1" dirty="0"/>
                    </a:p>
                  </a:txBody>
                  <a:tcPr/>
                </a:tc>
              </a:tr>
              <a:tr h="218993">
                <a:tc>
                  <a:txBody>
                    <a:bodyPr/>
                    <a:lstStyle/>
                    <a:p>
                      <a:pPr algn="ctr"/>
                      <a:r>
                        <a:rPr lang="en-US" sz="1600" b="1" dirty="0" smtClean="0"/>
                        <a:t>Insurance </a:t>
                      </a:r>
                      <a:endParaRPr lang="en-US" sz="1600" b="1" dirty="0"/>
                    </a:p>
                  </a:txBody>
                  <a:tcPr/>
                </a:tc>
                <a:tc>
                  <a:txBody>
                    <a:bodyPr/>
                    <a:lstStyle/>
                    <a:p>
                      <a:pPr algn="ctr"/>
                      <a:r>
                        <a:rPr lang="en-US" sz="1600" b="1" dirty="0" smtClean="0"/>
                        <a:t>$125.00</a:t>
                      </a:r>
                      <a:endParaRPr lang="en-US" sz="1600" b="1" dirty="0"/>
                    </a:p>
                  </a:txBody>
                  <a:tcPr/>
                </a:tc>
              </a:tr>
              <a:tr h="218993">
                <a:tc>
                  <a:txBody>
                    <a:bodyPr/>
                    <a:lstStyle/>
                    <a:p>
                      <a:pPr algn="ctr"/>
                      <a:r>
                        <a:rPr lang="en-US" sz="1600" b="1" dirty="0" smtClean="0"/>
                        <a:t>rent</a:t>
                      </a:r>
                      <a:endParaRPr lang="en-US" sz="1600" b="1" dirty="0"/>
                    </a:p>
                  </a:txBody>
                  <a:tcPr/>
                </a:tc>
                <a:tc>
                  <a:txBody>
                    <a:bodyPr/>
                    <a:lstStyle/>
                    <a:p>
                      <a:pPr algn="ctr"/>
                      <a:r>
                        <a:rPr lang="en-US" sz="1600" b="1" dirty="0" smtClean="0"/>
                        <a:t>$20.00</a:t>
                      </a:r>
                      <a:endParaRPr lang="en-US" sz="1600" b="1" dirty="0"/>
                    </a:p>
                  </a:txBody>
                  <a:tcPr/>
                </a:tc>
              </a:tr>
              <a:tr h="218993">
                <a:tc>
                  <a:txBody>
                    <a:bodyPr/>
                    <a:lstStyle/>
                    <a:p>
                      <a:pPr algn="ctr"/>
                      <a:r>
                        <a:rPr lang="en-US" sz="1600" b="1" dirty="0" smtClean="0"/>
                        <a:t>Salary </a:t>
                      </a:r>
                      <a:endParaRPr lang="en-US" sz="1600" b="1" dirty="0"/>
                    </a:p>
                  </a:txBody>
                  <a:tcPr/>
                </a:tc>
                <a:tc>
                  <a:txBody>
                    <a:bodyPr/>
                    <a:lstStyle/>
                    <a:p>
                      <a:pPr algn="ctr"/>
                      <a:r>
                        <a:rPr lang="en-US" sz="1600" b="1" dirty="0" smtClean="0"/>
                        <a:t>$1,500.00</a:t>
                      </a:r>
                      <a:endParaRPr lang="en-US" sz="1600" b="1" dirty="0"/>
                    </a:p>
                  </a:txBody>
                  <a:tcPr/>
                </a:tc>
              </a:tr>
              <a:tr h="218993">
                <a:tc>
                  <a:txBody>
                    <a:bodyPr/>
                    <a:lstStyle/>
                    <a:p>
                      <a:pPr algn="ctr"/>
                      <a:r>
                        <a:rPr lang="en-US" sz="1600" b="1" dirty="0" smtClean="0"/>
                        <a:t>Utilities </a:t>
                      </a:r>
                      <a:endParaRPr lang="en-US" sz="1600" b="1" dirty="0"/>
                    </a:p>
                  </a:txBody>
                  <a:tcPr/>
                </a:tc>
                <a:tc>
                  <a:txBody>
                    <a:bodyPr/>
                    <a:lstStyle/>
                    <a:p>
                      <a:pPr algn="ctr"/>
                      <a:r>
                        <a:rPr lang="en-US" sz="1600" b="1" dirty="0" smtClean="0"/>
                        <a:t>$15.00</a:t>
                      </a:r>
                      <a:endParaRPr lang="en-US" sz="1600" b="1" dirty="0"/>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1421544084"/>
              </p:ext>
            </p:extLst>
          </p:nvPr>
        </p:nvGraphicFramePr>
        <p:xfrm>
          <a:off x="304800" y="2057400"/>
          <a:ext cx="4572000" cy="2046592"/>
        </p:xfrm>
        <a:graphic>
          <a:graphicData uri="http://schemas.openxmlformats.org/drawingml/2006/table">
            <a:tbl>
              <a:tblPr/>
              <a:tblGrid>
                <a:gridCol w="2590800"/>
                <a:gridCol w="1066800"/>
                <a:gridCol w="914400"/>
              </a:tblGrid>
              <a:tr h="3048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$200.00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600" dirty="0" smtClean="0">
                          <a:latin typeface="Calibri"/>
                          <a:ea typeface="Times New Roman"/>
                          <a:cs typeface="Times New Roman"/>
                        </a:rPr>
                        <a:t>      Cost of var.</a:t>
                      </a:r>
                      <a:r>
                        <a:rPr lang="en-US" sz="1600" baseline="0" dirty="0" smtClean="0">
                          <a:latin typeface="Calibri"/>
                          <a:ea typeface="Times New Roman"/>
                          <a:cs typeface="Times New Roman"/>
                        </a:rPr>
                        <a:t> </a:t>
                      </a:r>
                      <a:r>
                        <a:rPr lang="en-US" sz="1600" dirty="0" smtClean="0">
                          <a:latin typeface="Calibri"/>
                          <a:ea typeface="Times New Roman"/>
                          <a:cs typeface="Times New Roman"/>
                        </a:rPr>
                        <a:t>materials</a:t>
                      </a:r>
                      <a:r>
                        <a:rPr lang="en-US" sz="1600" baseline="0" dirty="0" smtClean="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$4.33</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$10.10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$14.43</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$185.57</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14355768"/>
              </p:ext>
            </p:extLst>
          </p:nvPr>
        </p:nvGraphicFramePr>
        <p:xfrm>
          <a:off x="2522805" y="1009110"/>
          <a:ext cx="4707988" cy="706480"/>
        </p:xfrm>
        <a:graphic>
          <a:graphicData uri="http://schemas.openxmlformats.org/drawingml/2006/table">
            <a:tbl>
              <a:tblPr firstRow="1" bandRow="1">
                <a:tableStyleId>{5C22544A-7EE6-4342-B048-85BDC9FD1C3A}</a:tableStyleId>
              </a:tblPr>
              <a:tblGrid>
                <a:gridCol w="4707988"/>
              </a:tblGrid>
              <a:tr h="3499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smtClean="0">
                          <a:solidFill>
                            <a:schemeClr val="bg1"/>
                          </a:solidFill>
                        </a:rPr>
                        <a:t>Definition</a:t>
                      </a:r>
                      <a:r>
                        <a:rPr lang="en-US" sz="1700" b="1" baseline="0" dirty="0" smtClean="0">
                          <a:solidFill>
                            <a:schemeClr val="bg1"/>
                          </a:solidFill>
                        </a:rPr>
                        <a:t> of One Unit</a:t>
                      </a:r>
                      <a:endParaRPr lang="en-US" sz="1700" b="1" dirty="0">
                        <a:solidFill>
                          <a:schemeClr val="bg1"/>
                        </a:solidFill>
                      </a:endParaRPr>
                    </a:p>
                  </a:txBody>
                  <a:tcPr marL="94160" marR="94160" marT="47080" marB="47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499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0" dirty="0" smtClean="0">
                          <a:solidFill>
                            <a:schemeClr val="tx1"/>
                          </a:solidFill>
                        </a:rPr>
                        <a:t>20</a:t>
                      </a:r>
                      <a:r>
                        <a:rPr lang="en-US" sz="1700" b="0" baseline="0" dirty="0" smtClean="0">
                          <a:solidFill>
                            <a:schemeClr val="tx1"/>
                          </a:solidFill>
                        </a:rPr>
                        <a:t> min drone over watch session</a:t>
                      </a:r>
                      <a:endParaRPr lang="en-US" sz="1700" b="0" dirty="0">
                        <a:solidFill>
                          <a:schemeClr val="tx1"/>
                        </a:solidFill>
                      </a:endParaRPr>
                    </a:p>
                  </a:txBody>
                  <a:tcPr marL="94160" marR="94160" marT="47080" marB="47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56920726"/>
              </p:ext>
            </p:extLst>
          </p:nvPr>
        </p:nvGraphicFramePr>
        <p:xfrm>
          <a:off x="304800" y="4495800"/>
          <a:ext cx="4648200" cy="838200"/>
        </p:xfrm>
        <a:graphic>
          <a:graphicData uri="http://schemas.openxmlformats.org/drawingml/2006/table">
            <a:tbl>
              <a:tblPr/>
              <a:tblGrid>
                <a:gridCol w="1544252"/>
                <a:gridCol w="364830"/>
                <a:gridCol w="757918"/>
                <a:gridCol w="570139"/>
                <a:gridCol w="1411061"/>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$1740.00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Times New Roman"/>
                          <a:ea typeface="Times New Roman"/>
                        </a:rPr>
                        <a:t>9.3</a:t>
                      </a:r>
                      <a:endParaRPr lang="en-US" sz="1600" b="1"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smtClean="0">
                          <a:latin typeface="Calibri"/>
                          <a:ea typeface="Times New Roman"/>
                        </a:rPr>
                        <a:t>≈</a:t>
                      </a:r>
                      <a:r>
                        <a:rPr lang="en-US" sz="1600" b="1" dirty="0" smtClean="0">
                          <a:latin typeface="Calibri"/>
                          <a:ea typeface="Times New Roman"/>
                        </a:rPr>
                        <a:t> </a:t>
                      </a:r>
                      <a:r>
                        <a:rPr lang="en-US" sz="1600" b="1" dirty="0" smtClean="0">
                          <a:latin typeface="Calibri"/>
                          <a:ea typeface="Times New Roman"/>
                        </a:rPr>
                        <a:t>10</a:t>
                      </a:r>
                      <a:endParaRPr lang="en-US" sz="1800" b="1"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Over</a:t>
                      </a:r>
                      <a:r>
                        <a:rPr lang="en-US" sz="1600" b="1" baseline="0" dirty="0" smtClean="0">
                          <a:latin typeface="Calibri"/>
                          <a:ea typeface="Times New Roman"/>
                        </a:rPr>
                        <a:t> watch drone sessions </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$185.57</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5181600"/>
            <a:ext cx="2032176" cy="2032176"/>
          </a:xfrm>
          <a:prstGeom prst="rect">
            <a:avLst/>
          </a:prstGeom>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660" y="314948"/>
            <a:ext cx="6377940" cy="1293028"/>
          </a:xfrm>
        </p:spPr>
        <p:txBody>
          <a:bodyPr/>
          <a:lstStyle/>
          <a:p>
            <a:r>
              <a:rPr lang="en-US" dirty="0" smtClean="0"/>
              <a:t>Market Analysis</a:t>
            </a:r>
            <a:endParaRPr lang="en-US"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3509065121"/>
              </p:ext>
            </p:extLst>
          </p:nvPr>
        </p:nvGraphicFramePr>
        <p:xfrm>
          <a:off x="381000" y="2667000"/>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Athletes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celebrities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Realtors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high income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Connecticut</a:t>
                      </a:r>
                      <a:r>
                        <a:rPr lang="en-US" sz="1600" b="0" baseline="0" dirty="0" smtClean="0">
                          <a:solidFill>
                            <a:schemeClr val="tx1"/>
                          </a:solidFill>
                        </a:rPr>
                        <a:t>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People</a:t>
                      </a:r>
                      <a:r>
                        <a:rPr lang="en-US" sz="1600" b="0" baseline="0" dirty="0" smtClean="0">
                          <a:solidFill>
                            <a:schemeClr val="tx1"/>
                          </a:solidFill>
                        </a:rPr>
                        <a:t> who love social media and need constant coverage</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Willing</a:t>
                      </a:r>
                      <a:r>
                        <a:rPr lang="en-US" sz="1600" b="0" baseline="0" dirty="0" smtClean="0">
                          <a:solidFill>
                            <a:schemeClr val="tx1"/>
                          </a:solidFill>
                        </a:rPr>
                        <a:t> to buy more then one session (higher total sum of time)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 name="Group 28"/>
          <p:cNvGrpSpPr/>
          <p:nvPr/>
        </p:nvGrpSpPr>
        <p:grpSpPr>
          <a:xfrm>
            <a:off x="5791200" y="2667000"/>
            <a:ext cx="2819400" cy="3810000"/>
            <a:chOff x="5943600" y="2514600"/>
            <a:chExt cx="2819400" cy="3810000"/>
          </a:xfrm>
        </p:grpSpPr>
        <p:grpSp>
          <p:nvGrpSpPr>
            <p:cNvPr id="5" name="Group 24"/>
            <p:cNvGrpSpPr/>
            <p:nvPr/>
          </p:nvGrpSpPr>
          <p:grpSpPr>
            <a:xfrm>
              <a:off x="5943600" y="2743200"/>
              <a:ext cx="2819400" cy="3581400"/>
              <a:chOff x="5638800" y="1905000"/>
              <a:chExt cx="2971800" cy="3733800"/>
            </a:xfrm>
          </p:grpSpPr>
          <p:grpSp>
            <p:nvGrpSpPr>
              <p:cNvPr id="6"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a:t>
                </a:r>
                <a:r>
                  <a:rPr lang="en-US" sz="1600" dirty="0">
                    <a:solidFill>
                      <a:schemeClr val="tx1"/>
                    </a:solidFill>
                  </a:rPr>
                  <a:t>P</a:t>
                </a:r>
                <a:r>
                  <a:rPr lang="en-US" sz="1600" dirty="0" smtClean="0">
                    <a:solidFill>
                      <a:schemeClr val="tx1"/>
                    </a:solidFill>
                  </a:rPr>
                  <a:t>opulation</a:t>
                </a:r>
                <a:endParaRPr lang="en-US" sz="1600" dirty="0">
                  <a:solidFill>
                    <a:schemeClr val="tx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Target Market Population </a:t>
                </a:r>
                <a:endParaRPr lang="en-US" sz="1600" dirty="0">
                  <a:solidFill>
                    <a:schemeClr val="tx1"/>
                  </a:solidFill>
                </a:endParaRPr>
              </a:p>
            </p:txBody>
          </p:sp>
          <p:sp>
            <p:nvSpPr>
              <p:cNvPr id="14" name="Rectangle 13"/>
              <p:cNvSpPr/>
              <p:nvPr/>
            </p:nvSpPr>
            <p:spPr>
              <a:xfrm>
                <a:off x="6441989" y="2619983"/>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endParaRPr lang="en-US" sz="12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3532881637"/>
              </p:ext>
            </p:extLst>
          </p:nvPr>
        </p:nvGraphicFramePr>
        <p:xfrm>
          <a:off x="381000" y="1397000"/>
          <a:ext cx="8229600" cy="94996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Media</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600</a:t>
                      </a:r>
                      <a:r>
                        <a:rPr lang="en-US" sz="1800" b="1" baseline="0" dirty="0" smtClean="0">
                          <a:solidFill>
                            <a:schemeClr val="tx1"/>
                          </a:solidFill>
                        </a:rPr>
                        <a:t> Billion </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548915"/>
            <a:ext cx="1295400" cy="2540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500,000</a:t>
            </a:r>
            <a:endParaRPr lang="en-US" b="1" dirty="0">
              <a:solidFill>
                <a:prstClr val="black"/>
              </a:solidFill>
              <a:ea typeface="Times New Roman"/>
              <a:cs typeface="Times New Roman"/>
            </a:endParaRPr>
          </a:p>
        </p:txBody>
      </p:sp>
      <p:sp>
        <p:nvSpPr>
          <p:cNvPr id="18" name="Rectangle 17"/>
          <p:cNvSpPr/>
          <p:nvPr/>
        </p:nvSpPr>
        <p:spPr>
          <a:xfrm>
            <a:off x="6629400" y="5641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5,000</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4" name="Rectangle 3"/>
          <p:cNvSpPr/>
          <p:nvPr/>
        </p:nvSpPr>
        <p:spPr>
          <a:xfrm>
            <a:off x="6604797" y="3526585"/>
            <a:ext cx="1221809" cy="369332"/>
          </a:xfrm>
          <a:prstGeom prst="rect">
            <a:avLst/>
          </a:prstGeom>
        </p:spPr>
        <p:txBody>
          <a:bodyPr wrap="none">
            <a:spAutoFit/>
          </a:bodyPr>
          <a:lstStyle/>
          <a:p>
            <a:r>
              <a:rPr lang="en-US" b="1" dirty="0" smtClean="0"/>
              <a:t>3,456,000</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374" y="5314800"/>
            <a:ext cx="2032176" cy="20321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3629435"/>
            <a:ext cx="1459373" cy="1094530"/>
          </a:xfrm>
          <a:prstGeom prst="rect">
            <a:avLst/>
          </a:prstGeom>
          <a:ln>
            <a:noFill/>
          </a:ln>
          <a:effectLst>
            <a:softEdge rad="112500"/>
          </a:effectLst>
        </p:spPr>
      </p:pic>
    </p:spTree>
    <p:extLst>
      <p:ext uri="{BB962C8B-B14F-4D97-AF65-F5344CB8AC3E}">
        <p14:creationId xmlns:p14="http://schemas.microsoft.com/office/powerpoint/2010/main" val="989986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and Sales</a:t>
            </a:r>
            <a:endParaRPr lang="en-US" dirty="0"/>
          </a:p>
        </p:txBody>
      </p:sp>
      <p:sp>
        <p:nvSpPr>
          <p:cNvPr id="3" name="Content Placeholder 2"/>
          <p:cNvSpPr>
            <a:spLocks noGrp="1"/>
          </p:cNvSpPr>
          <p:nvPr>
            <p:ph idx="1"/>
          </p:nvPr>
        </p:nvSpPr>
        <p:spPr/>
        <p:txBody>
          <a:bodyPr>
            <a:normAutofit/>
          </a:bodyPr>
          <a:lstStyle/>
          <a:p>
            <a:r>
              <a:rPr lang="en-US" dirty="0" smtClean="0"/>
              <a:t>Website</a:t>
            </a:r>
          </a:p>
          <a:p>
            <a:r>
              <a:rPr lang="en-US" dirty="0" smtClean="0"/>
              <a:t>Word of Mouth</a:t>
            </a:r>
          </a:p>
          <a:p>
            <a:r>
              <a:rPr lang="en-US" dirty="0" smtClean="0"/>
              <a:t>livestreaming</a:t>
            </a:r>
          </a:p>
          <a:p>
            <a:r>
              <a:rPr lang="en-US" dirty="0" smtClean="0"/>
              <a:t>Social Media </a:t>
            </a:r>
          </a:p>
          <a:p>
            <a:pPr marL="0" indent="0">
              <a:buNone/>
            </a:pPr>
            <a:r>
              <a:rPr lang="en-US" dirty="0" smtClean="0"/>
              <a:t>   Facebook </a:t>
            </a:r>
          </a:p>
          <a:p>
            <a:pPr marL="0" indent="0">
              <a:buNone/>
            </a:pPr>
            <a:r>
              <a:rPr lang="en-US" dirty="0"/>
              <a:t> </a:t>
            </a:r>
            <a:r>
              <a:rPr lang="en-US" dirty="0" smtClean="0"/>
              <a:t>  Instagram</a:t>
            </a:r>
          </a:p>
          <a:p>
            <a:pPr marL="0" indent="0">
              <a:buNone/>
            </a:pPr>
            <a:r>
              <a:rPr lang="en-US" dirty="0"/>
              <a:t> </a:t>
            </a:r>
            <a:r>
              <a:rPr lang="en-US" dirty="0" smtClean="0"/>
              <a:t>  Twitter </a:t>
            </a:r>
          </a:p>
          <a:p>
            <a:pPr marL="0" indent="0">
              <a:buNone/>
            </a:pPr>
            <a:r>
              <a:rPr lang="en-US" dirty="0"/>
              <a:t> </a:t>
            </a:r>
            <a:r>
              <a:rPr lang="en-US" dirty="0" smtClean="0"/>
              <a:t>  Snapchat    </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360775"/>
            <a:ext cx="2032176" cy="2032176"/>
          </a:xfrm>
          <a:prstGeom prst="rect">
            <a:avLst/>
          </a:prstGeom>
        </p:spPr>
      </p:pic>
      <p:pic>
        <p:nvPicPr>
          <p:cNvPr id="1026" name="Picture 2" descr="Image result for snapchat"/>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2194560"/>
            <a:ext cx="1720772" cy="9911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3657600" y="3215500"/>
            <a:ext cx="2324100" cy="1962150"/>
          </a:xfrm>
          <a:prstGeom prst="rect">
            <a:avLst/>
          </a:prstGeom>
          <a:ln>
            <a:noFill/>
          </a:ln>
          <a:effectLst>
            <a:softEdge rad="112500"/>
          </a:effectLst>
        </p:spPr>
      </p:pic>
      <p:pic>
        <p:nvPicPr>
          <p:cNvPr id="6" name="Picture 2" descr="Image result for facebook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0968" y="2194560"/>
            <a:ext cx="238125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mage result for instagram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8849" y="4798747"/>
            <a:ext cx="1857375" cy="1857376"/>
          </a:xfrm>
          <a:prstGeom prst="rect">
            <a:avLst/>
          </a:prstGeom>
          <a:ln>
            <a:noFill/>
          </a:ln>
          <a:effectLst>
            <a:softEdge rad="330200"/>
          </a:effectLst>
          <a:extLst>
            <a:ext uri="{909E8E84-426E-40DD-AFC4-6F175D3DCCD1}">
              <a14:hiddenFill xmlns:a14="http://schemas.microsoft.com/office/drawing/2010/main">
                <a:solidFill>
                  <a:srgbClr val="FFFFFF"/>
                </a:solidFill>
              </a14:hiddenFill>
            </a:ext>
          </a:extLst>
        </p:spPr>
      </p:pic>
      <p:pic>
        <p:nvPicPr>
          <p:cNvPr id="1034" name="Picture 10" descr="Image result for twit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44215" y="5207425"/>
            <a:ext cx="1588769" cy="1588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3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Custom 4">
      <a:dk1>
        <a:sysClr val="windowText" lastClr="000000"/>
      </a:dk1>
      <a:lt1>
        <a:sysClr val="window" lastClr="FFFFFF"/>
      </a:lt1>
      <a:dk2>
        <a:srgbClr val="335B74"/>
      </a:dk2>
      <a:lt2>
        <a:srgbClr val="DFE3E5"/>
      </a:lt2>
      <a:accent1>
        <a:srgbClr val="B26B02"/>
      </a:accent1>
      <a:accent2>
        <a:srgbClr val="FDC97C"/>
      </a:accent2>
      <a:accent3>
        <a:srgbClr val="FCAE3B"/>
      </a:accent3>
      <a:accent4>
        <a:srgbClr val="457B9E"/>
      </a:accent4>
      <a:accent5>
        <a:srgbClr val="593500"/>
      </a:accent5>
      <a:accent6>
        <a:srgbClr val="FEE4BD"/>
      </a:accent6>
      <a:hlink>
        <a:srgbClr val="70A1C0"/>
      </a:hlink>
      <a:folHlink>
        <a:srgbClr val="70A1C0"/>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2256</TotalTime>
  <Words>1224</Words>
  <Application>Microsoft Office PowerPoint</Application>
  <PresentationFormat>On-screen Show (4:3)</PresentationFormat>
  <Paragraphs>215</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ＭＳ Ｐゴシック</vt:lpstr>
      <vt:lpstr>Arial</vt:lpstr>
      <vt:lpstr>Calibri</vt:lpstr>
      <vt:lpstr>Century Gothic</vt:lpstr>
      <vt:lpstr>Myriad Web Pro</vt:lpstr>
      <vt:lpstr>Times New Roman</vt:lpstr>
      <vt:lpstr>Vapor Trail</vt:lpstr>
      <vt:lpstr>1_Vapor Trail</vt:lpstr>
      <vt:lpstr>PowerPoint Presentation</vt:lpstr>
      <vt:lpstr>Sky high quality videos</vt:lpstr>
      <vt:lpstr>The issue </vt:lpstr>
      <vt:lpstr>Solution/How Business Fills Need</vt:lpstr>
      <vt:lpstr>Description of Service</vt:lpstr>
      <vt:lpstr>PowerPoint Presentation</vt:lpstr>
      <vt:lpstr>Business Model</vt:lpstr>
      <vt:lpstr>Market Analysis</vt:lpstr>
      <vt:lpstr>Marketing and Sales</vt:lpstr>
      <vt:lpstr>Competition</vt:lpstr>
      <vt:lpstr>Qualifications</vt:lpstr>
      <vt:lpstr>Sales Projections</vt:lpstr>
      <vt:lpstr>Start-up expenses </vt:lpstr>
      <vt:lpstr>PowerPoint Presentation</vt:lpstr>
      <vt:lpstr>FLY HIGH BECAUSE EVERYTHING IS SEEN FROM THE SKY</vt:lpstr>
    </vt:vector>
  </TitlesOfParts>
  <Company>NFTE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freshmen</cp:lastModifiedBy>
  <cp:revision>203</cp:revision>
  <dcterms:created xsi:type="dcterms:W3CDTF">2012-02-07T20:01:29Z</dcterms:created>
  <dcterms:modified xsi:type="dcterms:W3CDTF">2017-05-15T15:29:27Z</dcterms:modified>
</cp:coreProperties>
</file>