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5"/>
  </p:notesMasterIdLst>
  <p:handoutMasterIdLst>
    <p:handoutMasterId r:id="rId16"/>
  </p:handoutMasterIdLst>
  <p:sldIdLst>
    <p:sldId id="268" r:id="rId2"/>
    <p:sldId id="270" r:id="rId3"/>
    <p:sldId id="271" r:id="rId4"/>
    <p:sldId id="272" r:id="rId5"/>
    <p:sldId id="290" r:id="rId6"/>
    <p:sldId id="284" r:id="rId7"/>
    <p:sldId id="291" r:id="rId8"/>
    <p:sldId id="296" r:id="rId9"/>
    <p:sldId id="293" r:id="rId10"/>
    <p:sldId id="294" r:id="rId11"/>
    <p:sldId id="289" r:id="rId12"/>
    <p:sldId id="295" r:id="rId13"/>
    <p:sldId id="282" r:id="rId14"/>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2" autoAdjust="0"/>
    <p:restoredTop sz="97192" autoAdjust="0"/>
  </p:normalViewPr>
  <p:slideViewPr>
    <p:cSldViewPr>
      <p:cViewPr>
        <p:scale>
          <a:sx n="106" d="100"/>
          <a:sy n="106" d="100"/>
        </p:scale>
        <p:origin x="-102" y="-1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a:solidFill>
                <a:schemeClr val="bg1"/>
              </a:solidFill>
            </a:defRPr>
          </a:pPr>
          <a:endParaRPr lang="en-US"/>
        </a:p>
      </c:txPr>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6</c:v>
                </c:pt>
                <c:pt idx="1">
                  <c:v>10</c:v>
                </c:pt>
                <c:pt idx="2">
                  <c:v>7</c:v>
                </c:pt>
                <c:pt idx="3">
                  <c:v>3</c:v>
                </c:pt>
                <c:pt idx="4">
                  <c:v>5</c:v>
                </c:pt>
                <c:pt idx="5">
                  <c:v>10</c:v>
                </c:pt>
                <c:pt idx="6">
                  <c:v>10</c:v>
                </c:pt>
                <c:pt idx="7">
                  <c:v>9</c:v>
                </c:pt>
                <c:pt idx="8">
                  <c:v>5</c:v>
                </c:pt>
                <c:pt idx="9">
                  <c:v>10</c:v>
                </c:pt>
                <c:pt idx="10">
                  <c:v>11</c:v>
                </c:pt>
                <c:pt idx="11">
                  <c:v>10</c:v>
                </c:pt>
              </c:numCache>
            </c:numRef>
          </c:val>
        </c:ser>
        <c:dLbls>
          <c:showLegendKey val="0"/>
          <c:showVal val="0"/>
          <c:showCatName val="0"/>
          <c:showSerName val="0"/>
          <c:showPercent val="0"/>
          <c:showBubbleSize val="0"/>
        </c:dLbls>
        <c:gapWidth val="150"/>
        <c:axId val="46478848"/>
        <c:axId val="46480384"/>
      </c:barChart>
      <c:catAx>
        <c:axId val="46478848"/>
        <c:scaling>
          <c:orientation val="minMax"/>
        </c:scaling>
        <c:delete val="0"/>
        <c:axPos val="b"/>
        <c:majorTickMark val="out"/>
        <c:minorTickMark val="none"/>
        <c:tickLblPos val="nextTo"/>
        <c:txPr>
          <a:bodyPr/>
          <a:lstStyle/>
          <a:p>
            <a:pPr>
              <a:defRPr>
                <a:solidFill>
                  <a:schemeClr val="bg1"/>
                </a:solidFill>
              </a:defRPr>
            </a:pPr>
            <a:endParaRPr lang="en-US"/>
          </a:p>
        </c:txPr>
        <c:crossAx val="46480384"/>
        <c:crosses val="autoZero"/>
        <c:auto val="1"/>
        <c:lblAlgn val="ctr"/>
        <c:lblOffset val="100"/>
        <c:noMultiLvlLbl val="0"/>
      </c:catAx>
      <c:valAx>
        <c:axId val="46480384"/>
        <c:scaling>
          <c:orientation val="minMax"/>
        </c:scaling>
        <c:delete val="0"/>
        <c:axPos val="l"/>
        <c:majorGridlines/>
        <c:numFmt formatCode="General" sourceLinked="1"/>
        <c:majorTickMark val="out"/>
        <c:minorTickMark val="none"/>
        <c:tickLblPos val="nextTo"/>
        <c:txPr>
          <a:bodyPr/>
          <a:lstStyle/>
          <a:p>
            <a:pPr>
              <a:defRPr>
                <a:solidFill>
                  <a:schemeClr val="bg1"/>
                </a:solidFill>
              </a:defRPr>
            </a:pPr>
            <a:endParaRPr lang="en-US"/>
          </a:p>
        </c:txPr>
        <c:crossAx val="46478848"/>
        <c:crosses val="autoZero"/>
        <c:crossBetween val="between"/>
      </c:valAx>
    </c:plotArea>
    <c:legend>
      <c:legendPos val="r"/>
      <c:layout/>
      <c:overlay val="0"/>
      <c:txPr>
        <a:bodyPr/>
        <a:lstStyle/>
        <a:p>
          <a:pPr>
            <a:defRPr>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443DD1E9-373E-4546-AEF7-A8323C6F19C1}" type="datetimeFigureOut">
              <a:rPr lang="en-US" smtClean="0"/>
              <a:pPr/>
              <a:t>5/15/2013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BE34B1CC-39E3-4A7E-A15F-DC4711D0D265}" type="slidenum">
              <a:rPr lang="en-US" smtClean="0"/>
              <a:pPr/>
              <a:t>‹#›</a:t>
            </a:fld>
            <a:endParaRPr lang="en-US"/>
          </a:p>
        </p:txBody>
      </p:sp>
    </p:spTree>
    <p:extLst>
      <p:ext uri="{BB962C8B-B14F-4D97-AF65-F5344CB8AC3E}">
        <p14:creationId xmlns:p14="http://schemas.microsoft.com/office/powerpoint/2010/main" val="38424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CB2BB6C2-F5C4-49BC-BD78-FC7E7B1E650B}" type="datetimeFigureOut">
              <a:rPr lang="en-US" smtClean="0"/>
              <a:pPr/>
              <a:t>5/15/2013</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3F5A8CD-32A9-4972-A31B-86080B7BBAE7}" type="slidenum">
              <a:rPr lang="en-US" smtClean="0"/>
              <a:pPr/>
              <a:t>‹#›</a:t>
            </a:fld>
            <a:endParaRPr lang="en-US"/>
          </a:p>
        </p:txBody>
      </p:sp>
    </p:spTree>
    <p:extLst>
      <p:ext uri="{BB962C8B-B14F-4D97-AF65-F5344CB8AC3E}">
        <p14:creationId xmlns:p14="http://schemas.microsoft.com/office/powerpoint/2010/main" val="93085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those are cupcakes. A sweet treat that’s defiantly satisfying to eat. But we don’t just pipe a huge glob of frosting on ours, we delicately and artistically make toppings for our cupcakes that are amazing to look at and eat. These mum flower cupcakes are made with marshmallows and sugar. Beautiful aren't they? Hi I’m Noah Connor, and I’m Allison Laska and this is Sweet Insanity Desserts.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a:p>
        </p:txBody>
      </p:sp>
    </p:spTree>
    <p:extLst>
      <p:ext uri="{BB962C8B-B14F-4D97-AF65-F5344CB8AC3E}">
        <p14:creationId xmlns:p14="http://schemas.microsoft.com/office/powerpoint/2010/main" val="246137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qualifies us to run a customizable</a:t>
            </a:r>
            <a:r>
              <a:rPr lang="en-US" baseline="0" dirty="0" smtClean="0"/>
              <a:t> and decorative desserts business? First off we have been customizing and decorating desserts since 2011. We started selling them in 2012, and have been operational since then. We have had several orders since we started marketing our desserts, and every time we delivered our desserts the customers were more than satisfied with what they received and how good they looked. Also, we are constantly making desserts whenever we get the chance to. Whether it is for an order or simply just to practice, we are always trying to improve our skills whenever we get the chance to.</a:t>
            </a:r>
            <a:endParaRPr lang="en-US" dirty="0" smtClean="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sales projections</a:t>
            </a:r>
            <a:r>
              <a:rPr lang="en-US" baseline="0" dirty="0" smtClean="0"/>
              <a:t> for 1 dozen mum cupcakes is 96 units for one year. This does not include other desserts and orders we complete. Our gross revenue would be $2,880.00 and our net profit would be $1,892.16 . We were able to foretell when we will sell the most because we are already fully operational. Most of our orders will occur around the holidays, with thanksgiving being the busiest time. We will still have business throughout the year though because of birthdays, gatherings, etc. Our philanthropy plan is to donate 5% of our net profits to orphanages over in Vietnam. We were inspired to do so by pictures that Mrs. Nguyen showed us from a trip her husband took over there</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a:p>
        </p:txBody>
      </p:sp>
    </p:spTree>
    <p:extLst>
      <p:ext uri="{BB962C8B-B14F-4D97-AF65-F5344CB8AC3E}">
        <p14:creationId xmlns:p14="http://schemas.microsoft.com/office/powerpoint/2010/main" val="2886265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order</a:t>
            </a:r>
            <a:r>
              <a:rPr lang="en-US" baseline="0" dirty="0" smtClean="0"/>
              <a:t> for our business to start off there a few items that we will need. We need a DBA so that we can operate our business under the name Sweet Insanity Desserts without having to create a formal legal entity such as an LLC. or corporation. We need baking supplies such as cake mixes or candy so we have something to make our desserts as. We need decorating supplies such as piping bags and cupcake liners. There also other items that we need in order to run our business that we already have so we don’t have to pay for them including kitchen equipment, cell phones, and a computer. We also need insurance, in case we bail last minute on an order for an important event such as a wedding. Also, we need </a:t>
            </a:r>
            <a:r>
              <a:rPr lang="en-US" baseline="0" dirty="0" err="1" smtClean="0"/>
              <a:t>Serv</a:t>
            </a:r>
            <a:r>
              <a:rPr lang="en-US" baseline="0" dirty="0" smtClean="0"/>
              <a:t> Safe certification so we are actually qualified and licensed to deal with food and serve it to people. Our reserve for fixed expenses includes advertising, depreciation of our equipment, rent, and insurance.</a:t>
            </a:r>
            <a:endParaRPr lang="en-US" dirty="0" smtClean="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Thank you for considering our business plan Sweet Insanity Desserts, where</a:t>
            </a:r>
            <a:r>
              <a:rPr lang="en-US" baseline="0" dirty="0" smtClean="0"/>
              <a:t> art is edible. Come check us out on </a:t>
            </a:r>
            <a:r>
              <a:rPr lang="en-US" baseline="0" dirty="0" err="1" smtClean="0"/>
              <a:t>facebook</a:t>
            </a:r>
            <a:r>
              <a:rPr lang="en-US" baseline="0" smtClean="0"/>
              <a:t> Sweet Insanity Desserts, and also email us at sweetinsanitydesserts@yahoo.com if you would like to place an order.</a:t>
            </a:r>
            <a:endParaRPr lang="en-US" smtClean="0"/>
          </a:p>
          <a:p>
            <a:endParaRPr lang="en-US"/>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495245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 business,</a:t>
            </a:r>
            <a:r>
              <a:rPr lang="en-US" baseline="0" dirty="0" smtClean="0"/>
              <a:t> Sweet Insanity Desserts, takes advantage of the demand that people have for customizable desserts. Whether the desserts are for a party, celebration, or even just to have for fun, there is a vast amount of opportunities for us to take orders for and sell our desserts. I’m sure that everyone can recall at the time where they were at a birthday party, and there was some type of theme to it with a dessert to go along with it. All of the pictures in our presentation are those of past orders that we have done. </a:t>
            </a:r>
            <a:endParaRPr lang="en-US" dirty="0" smtClean="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a:p>
        </p:txBody>
      </p:sp>
    </p:spTree>
    <p:extLst>
      <p:ext uri="{BB962C8B-B14F-4D97-AF65-F5344CB8AC3E}">
        <p14:creationId xmlns:p14="http://schemas.microsoft.com/office/powerpoint/2010/main" val="199466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problem/ unmet need is that many people desire themed desserts for parties or gatherings. Whether it be cupcakes, cakes, cookies or so on. The problem they run into though, is that they aren’t skilled in designing their desserts, and they often come out looking very poor. They may try another outlet, such as a supermarket, but run into problems there, because most ones don’t have customizable desserts, they are very poorly designed, and often only design cakes.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been designing</a:t>
            </a:r>
            <a:r>
              <a:rPr lang="en-US" baseline="0" dirty="0" smtClean="0"/>
              <a:t> desserts since 2011, and have been perfecting our skill over time since then. When people place orders with us, they can either place a customized one, or even place an order of the desserts we have during the season. Whenever people have ordered with us, they usually feel like they are getting what they have seen in pictures from other people, but when they get the dessert they often feel like they are better than what they thought they were going to be.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business customizes desserts to</a:t>
            </a:r>
            <a:r>
              <a:rPr lang="en-US" baseline="0" dirty="0" smtClean="0"/>
              <a:t> fit the theme of your party/gathering. Our prices are less expensive then our competitors and we also have the option of delivery to anywhere in the state. Your guests will be blown away with how creative our desserts are and also the variety of designs. Our </a:t>
            </a:r>
            <a:r>
              <a:rPr lang="en-US" baseline="0" dirty="0" err="1" smtClean="0"/>
              <a:t>Facebook</a:t>
            </a:r>
            <a:r>
              <a:rPr lang="en-US" baseline="0" dirty="0" smtClean="0"/>
              <a:t> page is </a:t>
            </a:r>
            <a:r>
              <a:rPr lang="en-US" baseline="0" dirty="0" err="1" smtClean="0"/>
              <a:t>continuosly</a:t>
            </a:r>
            <a:r>
              <a:rPr lang="en-US" baseline="0" smtClean="0"/>
              <a:t> updated </a:t>
            </a:r>
            <a:r>
              <a:rPr lang="en-US" baseline="0" dirty="0" smtClean="0"/>
              <a:t>and is fun and interactive. </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definition</a:t>
            </a:r>
            <a:r>
              <a:rPr lang="en-US" baseline="0" dirty="0" smtClean="0"/>
              <a:t> of one unit is one dozen mum cupcakes. Our total cost of materials would be $2.04 and it would take us about an hour to make them. At $8.25 an hour, it would cost a total of $8.25 for labor. Total COGS is $10.29 and our contribution margin $19.71. Our selling price would be $30.00 which does not include </a:t>
            </a:r>
            <a:r>
              <a:rPr lang="en-US" baseline="0" smtClean="0"/>
              <a:t>an additional </a:t>
            </a:r>
            <a:r>
              <a:rPr lang="en-US" baseline="0" dirty="0" smtClean="0"/>
              <a:t>$10.00 for delivery.</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industry category that our business would fall under is bakery</a:t>
            </a:r>
            <a:r>
              <a:rPr lang="en-US" baseline="0" dirty="0" smtClean="0"/>
              <a:t> product manufacturing. The total annual sales of this industry is $3 billion. Our target market consists of working class adults, mainly </a:t>
            </a:r>
            <a:r>
              <a:rPr lang="en-US" baseline="0" dirty="0" err="1" smtClean="0"/>
              <a:t>caucassion</a:t>
            </a:r>
            <a:r>
              <a:rPr lang="en-US" baseline="0" dirty="0" smtClean="0"/>
              <a:t> females, between the ages of 25 and 65, and in most cases living within Tolland and Hartford county. They would have at least one themed party per year, and would be willing to spend money to impress their guests and also relieve themselves of stress. The total population of our geographic area, Connecticut, is 3,590,347 as of 2012. Of this number, 552,131 are Female </a:t>
            </a:r>
            <a:r>
              <a:rPr lang="en-US" baseline="0" dirty="0" err="1" smtClean="0"/>
              <a:t>causcassions</a:t>
            </a:r>
            <a:r>
              <a:rPr lang="en-US" baseline="0" dirty="0" smtClean="0"/>
              <a:t> within the age of 25 and 65. Our market size is based upon .05% of the population of our target market, which is 276</a:t>
            </a:r>
            <a:endParaRPr lang="en-US" dirty="0" smtClean="0"/>
          </a:p>
          <a:p>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a:p>
        </p:txBody>
      </p:sp>
    </p:spTree>
    <p:extLst>
      <p:ext uri="{BB962C8B-B14F-4D97-AF65-F5344CB8AC3E}">
        <p14:creationId xmlns:p14="http://schemas.microsoft.com/office/powerpoint/2010/main" val="40158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we</a:t>
            </a:r>
            <a:r>
              <a:rPr lang="en-US" baseline="0" dirty="0" smtClean="0"/>
              <a:t> promote ourselves is very important when it comes to how much business we receive. One of the ways we are going to promote our business is through social media. Our Facebook page currently has 128 “likes” and receives more each week. Another way we market our business is through important events at our school such as open houses or PTO meetings. We have our business cards available along with pictures and samples of our desserts.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698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Although there are several</a:t>
            </a:r>
            <a:r>
              <a:rPr lang="en-US" baseline="0" dirty="0" smtClean="0"/>
              <a:t> bakery’s and desserts stores throughout Connecticut, we feel like our business is superior to theirs. We have items on our menu that you don’t have to customize, and are much easier to order such as our mum cupcakes. You can also customize cupcakes with us though, for example we made a dragon styled cupcake chain for Mrs. Nguyen, and we have never done anything like that before. Also part of our menus is to order the cupcakes made from scratch or simply from a box mix. Sweet Spot Bake Shop only sells customizable orders, and you have to order more than a week in advance or you pay a fee. Mr. D’s CT Bakery only sells items off of their set menu, and they really only specialize in the flavors of their cupcakes, and not the style. A Little Something Bakery is mainly a bakery selling items such as cookies, scones, and tarts. So is Julia’s Bakery. Although these two places are completely different from our business, they make customers from us who just want to walk into a store and buy a pastry then leave.</a:t>
            </a:r>
            <a:endParaRPr lang="en-US" smtClean="0"/>
          </a:p>
          <a:p>
            <a:endParaRPr lang="en-US"/>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8EF05719-60C6-4F50-8ADE-5A9206F1B5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pPr/>
              <a:t>5/15/2013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6742970B-D3F7-455B-B431-EE4D6888DE51}" type="datetimeFigureOut">
              <a:rPr lang="en-US" smtClean="0"/>
              <a:pPr/>
              <a:t>5/15/2013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pPr/>
              <a:t>5/15/2013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6742970B-D3F7-455B-B431-EE4D6888DE51}" type="datetimeFigureOut">
              <a:rPr lang="en-US" smtClean="0"/>
              <a:pPr/>
              <a:t>5/15/2013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pPr/>
              <a:t>5/15/2013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6742970B-D3F7-455B-B431-EE4D6888DE51}" type="datetimeFigureOut">
              <a:rPr lang="en-US" smtClean="0"/>
              <a:pPr/>
              <a:t>5/15/2013</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8EF05719-60C6-4F50-8ADE-5A9206F1B5F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image" Target="../media/image2.jpeg"/><Relationship Id="rId7"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9.wdp"/><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9.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eg"/><Relationship Id="rId7" Type="http://schemas.microsoft.com/office/2007/relationships/hdphoto" Target="../media/hdphoto6.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jpeg"/><Relationship Id="rId5" Type="http://schemas.microsoft.com/office/2007/relationships/hdphoto" Target="../media/hdphoto5.wdp"/><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microsoft.com/office/2007/relationships/hdphoto" Target="../media/hdphoto8.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7.wdp"/><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endParaRPr lang="en-US" dirty="0"/>
          </a:p>
        </p:txBody>
      </p:sp>
      <p:pic>
        <p:nvPicPr>
          <p:cNvPr id="10" name="Content Placeholder 9" descr="logo secondary.jpg"/>
          <p:cNvPicPr>
            <a:picLocks noGrp="1" noChangeAspect="1"/>
          </p:cNvPicPr>
          <p:nvPr>
            <p:ph idx="1"/>
          </p:nvPr>
        </p:nvPicPr>
        <p:blipFill>
          <a:blip r:embed="rId3" cstate="print"/>
          <a:stretch>
            <a:fillRect/>
          </a:stretch>
        </p:blipFill>
        <p:spPr>
          <a:xfrm>
            <a:off x="0" y="5895726"/>
            <a:ext cx="1828800" cy="962274"/>
          </a:xfrm>
        </p:spPr>
      </p:pic>
      <p:pic>
        <p:nvPicPr>
          <p:cNvPr id="3" name="Picture 2"/>
          <p:cNvPicPr>
            <a:picLocks noChangeAspect="1"/>
          </p:cNvPicPr>
          <p:nvPr/>
        </p:nvPicPr>
        <p:blipFill rotWithShape="1">
          <a:blip r:embed="rId4" cstate="print">
            <a:lum bright="20000"/>
            <a:extLst>
              <a:ext uri="{28A0092B-C50C-407E-A947-70E740481C1C}">
                <a14:useLocalDpi xmlns:a14="http://schemas.microsoft.com/office/drawing/2010/main" val="0"/>
              </a:ext>
            </a:extLst>
          </a:blip>
          <a:srcRect l="10348" t="30295" r="15747" b="9852"/>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Qualifications</a:t>
            </a:r>
            <a:endParaRPr lang="en-US" dirty="0">
              <a:solidFill>
                <a:schemeClr val="bg1"/>
              </a:solidFill>
            </a:endParaRPr>
          </a:p>
        </p:txBody>
      </p:sp>
      <p:sp>
        <p:nvSpPr>
          <p:cNvPr id="3" name="Content Placeholder 2"/>
          <p:cNvSpPr>
            <a:spLocks noGrp="1"/>
          </p:cNvSpPr>
          <p:nvPr>
            <p:ph idx="1"/>
          </p:nvPr>
        </p:nvSpPr>
        <p:spPr/>
        <p:txBody>
          <a:bodyPr/>
          <a:lstStyle/>
          <a:p>
            <a:r>
              <a:rPr lang="en-US" sz="2400" dirty="0" smtClean="0">
                <a:solidFill>
                  <a:schemeClr val="bg1"/>
                </a:solidFill>
              </a:rPr>
              <a:t>We have been operational since 2011</a:t>
            </a:r>
          </a:p>
          <a:p>
            <a:r>
              <a:rPr lang="en-US" sz="2400" dirty="0" smtClean="0">
                <a:solidFill>
                  <a:schemeClr val="bg1"/>
                </a:solidFill>
              </a:rPr>
              <a:t>100% satisfaction of our edible art</a:t>
            </a:r>
          </a:p>
          <a:p>
            <a:r>
              <a:rPr lang="en-US" sz="2400" dirty="0" smtClean="0">
                <a:solidFill>
                  <a:schemeClr val="bg1"/>
                </a:solidFill>
              </a:rPr>
              <a:t>We make edible creations at least once a week, so we are continually improving and testing</a:t>
            </a:r>
          </a:p>
          <a:p>
            <a:r>
              <a:rPr lang="en-US" sz="2400" dirty="0" smtClean="0">
                <a:solidFill>
                  <a:schemeClr val="bg1"/>
                </a:solidFill>
              </a:rPr>
              <a:t>Excellent customer service and quick turnaround</a:t>
            </a:r>
          </a:p>
          <a:p>
            <a:pPr marL="68580" indent="0">
              <a:buNone/>
            </a:pPr>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8103" t="8233" r="9827" b="1643"/>
          <a:stretch/>
        </p:blipFill>
        <p:spPr>
          <a:xfrm>
            <a:off x="5970493" y="4568202"/>
            <a:ext cx="2365483" cy="2289798"/>
          </a:xfrm>
          <a:prstGeom prst="rect">
            <a:avLst/>
          </a:prstGeom>
          <a:ln>
            <a:noFill/>
          </a:ln>
          <a:effectLst>
            <a:softEdge rad="112500"/>
          </a:effectLst>
        </p:spPr>
      </p:pic>
      <p:pic>
        <p:nvPicPr>
          <p:cNvPr id="7" name="Picture 6"/>
          <p:cNvPicPr/>
          <p:nvPr/>
        </p:nvPicPr>
        <p:blipFill rotWithShape="1">
          <a:blip r:embed="rId6"/>
          <a:srcRect l="13948" t="42686" r="47415" b="51703"/>
          <a:stretch/>
        </p:blipFill>
        <p:spPr bwMode="auto">
          <a:xfrm rot="20955991">
            <a:off x="59485" y="4317883"/>
            <a:ext cx="6365517" cy="992061"/>
          </a:xfrm>
          <a:prstGeom prst="rect">
            <a:avLst/>
          </a:prstGeom>
          <a:ln>
            <a:noFill/>
          </a:ln>
          <a:effectLst>
            <a:softEdge rad="112500"/>
          </a:effectLst>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7">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val="0"/>
              </a:ext>
            </a:extLst>
          </a:blip>
          <a:srcRect l="29347" t="16569" r="28824" b="19708"/>
          <a:stretch/>
        </p:blipFill>
        <p:spPr>
          <a:xfrm>
            <a:off x="3962400" y="4813913"/>
            <a:ext cx="1864408" cy="1893452"/>
          </a:xfrm>
          <a:prstGeom prst="rect">
            <a:avLst/>
          </a:prstGeom>
          <a:ln>
            <a:noFill/>
          </a:ln>
          <a:effectLst>
            <a:softEdge rad="112500"/>
          </a:effectLst>
        </p:spPr>
      </p:pic>
    </p:spTree>
    <p:extLst>
      <p:ext uri="{BB962C8B-B14F-4D97-AF65-F5344CB8AC3E}">
        <p14:creationId xmlns:p14="http://schemas.microsoft.com/office/powerpoint/2010/main" val="2930515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Sales </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36501007"/>
              </p:ext>
            </p:extLst>
          </p:nvPr>
        </p:nvGraphicFramePr>
        <p:xfrm>
          <a:off x="533400" y="2743200"/>
          <a:ext cx="8077200" cy="36115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00" y="1677888"/>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Total Units</a:t>
            </a:r>
          </a:p>
          <a:p>
            <a:pPr lvl="0" algn="ctr">
              <a:defRPr/>
            </a:pPr>
            <a:r>
              <a:rPr lang="en-US" sz="2000" b="1" dirty="0" smtClean="0">
                <a:solidFill>
                  <a:schemeClr val="bg1"/>
                </a:solidFill>
                <a:cs typeface="Arial" pitchFamily="34" charset="0"/>
              </a:rPr>
              <a:t>96</a:t>
            </a:r>
            <a:endParaRPr lang="en-US" sz="2000" b="1" dirty="0" smtClean="0">
              <a:solidFill>
                <a:schemeClr val="bg1"/>
              </a:solidFill>
            </a:endParaRPr>
          </a:p>
        </p:txBody>
      </p:sp>
      <p:sp>
        <p:nvSpPr>
          <p:cNvPr id="8" name="TextBox 7"/>
          <p:cNvSpPr txBox="1"/>
          <p:nvPr/>
        </p:nvSpPr>
        <p:spPr>
          <a:xfrm>
            <a:off x="37338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Gross Revenue</a:t>
            </a:r>
          </a:p>
          <a:p>
            <a:pPr algn="ctr"/>
            <a:r>
              <a:rPr lang="en-US" sz="2000" b="1" dirty="0" smtClean="0">
                <a:solidFill>
                  <a:schemeClr val="bg1"/>
                </a:solidFill>
                <a:ea typeface="ＭＳ Ｐゴシック" pitchFamily="-112" charset="-128"/>
                <a:cs typeface="Arial" pitchFamily="34" charset="0"/>
              </a:rPr>
              <a:t>$2,880</a:t>
            </a:r>
          </a:p>
        </p:txBody>
      </p:sp>
      <p:sp>
        <p:nvSpPr>
          <p:cNvPr id="9" name="TextBox 8"/>
          <p:cNvSpPr txBox="1"/>
          <p:nvPr/>
        </p:nvSpPr>
        <p:spPr>
          <a:xfrm>
            <a:off x="5943600" y="1676400"/>
            <a:ext cx="1828800" cy="70788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2000" u="sng" dirty="0" smtClean="0">
                <a:solidFill>
                  <a:schemeClr val="bg1"/>
                </a:solidFill>
                <a:ea typeface="ＭＳ Ｐゴシック" pitchFamily="-112" charset="-128"/>
                <a:cs typeface="Arial" pitchFamily="34" charset="0"/>
              </a:rPr>
              <a:t>Net Profit</a:t>
            </a:r>
          </a:p>
          <a:p>
            <a:pPr algn="ctr"/>
            <a:r>
              <a:rPr lang="en-US" sz="2000" b="1" dirty="0" smtClean="0">
                <a:solidFill>
                  <a:schemeClr val="bg1"/>
                </a:solidFill>
                <a:cs typeface="Arial" pitchFamily="34" charset="0"/>
              </a:rPr>
              <a:t>$</a:t>
            </a:r>
            <a:endParaRPr lang="en-US" sz="2000" b="1" dirty="0">
              <a:solidFill>
                <a:schemeClr val="bg1"/>
              </a:solidFill>
            </a:endParaRPr>
          </a:p>
        </p:txBody>
      </p:sp>
      <p:pic>
        <p:nvPicPr>
          <p:cNvPr id="7" name="Content Placeholder 9" descr="logo secondary.jpg"/>
          <p:cNvPicPr>
            <a:picLocks noChangeAspect="1"/>
          </p:cNvPicPr>
          <p:nvPr/>
        </p:nvPicPr>
        <p:blipFill>
          <a:blip r:embed="rId4" cstate="print"/>
          <a:stretch>
            <a:fillRect/>
          </a:stretch>
        </p:blipFill>
        <p:spPr>
          <a:xfrm>
            <a:off x="7315200" y="0"/>
            <a:ext cx="1828800" cy="9622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Startup Funds</a:t>
            </a:r>
            <a:endParaRPr lang="en-US" dirty="0">
              <a:solidFill>
                <a:schemeClr val="bg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26241070"/>
              </p:ext>
            </p:extLst>
          </p:nvPr>
        </p:nvGraphicFramePr>
        <p:xfrm>
          <a:off x="1143000" y="1371600"/>
          <a:ext cx="7010400" cy="4328160"/>
        </p:xfrm>
        <a:graphic>
          <a:graphicData uri="http://schemas.openxmlformats.org/drawingml/2006/table">
            <a:tbl>
              <a:tblPr>
                <a:tableStyleId>{3C2FFA5D-87B4-456A-9821-1D502468CF0F}</a:tableStyleId>
              </a:tblPr>
              <a:tblGrid>
                <a:gridCol w="2149929"/>
                <a:gridCol w="3532033"/>
                <a:gridCol w="1328438"/>
              </a:tblGrid>
              <a:tr h="41483">
                <a:tc>
                  <a:txBody>
                    <a:bodyPr/>
                    <a:lstStyle/>
                    <a:p>
                      <a:pPr marL="0" marR="0" algn="ctr">
                        <a:spcBef>
                          <a:spcPts val="0"/>
                        </a:spcBef>
                        <a:spcAft>
                          <a:spcPts val="0"/>
                        </a:spcAft>
                      </a:pPr>
                      <a:r>
                        <a:rPr lang="en-US" sz="1600" b="1" dirty="0"/>
                        <a:t>Item</a:t>
                      </a:r>
                      <a:endParaRPr lang="en-US" sz="1600" b="1" dirty="0">
                        <a:solidFill>
                          <a:schemeClr val="bg1"/>
                        </a:solidFill>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600" b="1" dirty="0" smtClean="0"/>
                        <a:t>Why Needed</a:t>
                      </a:r>
                      <a:endParaRPr lang="en-US" sz="1600" b="1" dirty="0">
                        <a:solidFill>
                          <a:schemeClr val="bg1"/>
                        </a:solidFill>
                        <a:latin typeface="+mn-lt"/>
                        <a:ea typeface="Times New Roman"/>
                        <a:cs typeface="Times New Roman"/>
                      </a:endParaRPr>
                    </a:p>
                  </a:txBody>
                  <a:tcPr marL="68580" marR="68580" marT="0" marB="0"/>
                </a:tc>
                <a:tc>
                  <a:txBody>
                    <a:bodyPr/>
                    <a:lstStyle/>
                    <a:p>
                      <a:pPr marL="0" marR="0" algn="ctr">
                        <a:spcBef>
                          <a:spcPts val="0"/>
                        </a:spcBef>
                        <a:spcAft>
                          <a:spcPts val="0"/>
                        </a:spcAft>
                      </a:pPr>
                      <a:r>
                        <a:rPr lang="en-US" sz="1600" b="1" dirty="0"/>
                        <a:t>Cost</a:t>
                      </a:r>
                      <a:endParaRPr lang="en-US" sz="1600" b="1" dirty="0">
                        <a:solidFill>
                          <a:schemeClr val="bg1"/>
                        </a:solidFill>
                        <a:latin typeface="+mn-lt"/>
                        <a:ea typeface="Times New Roman"/>
                        <a:cs typeface="Times New Roman"/>
                      </a:endParaRPr>
                    </a:p>
                  </a:txBody>
                  <a:tcPr marL="68580" marR="68580" marT="0" marB="0"/>
                </a:tc>
              </a:tr>
              <a:tr h="213360">
                <a:tc>
                  <a:txBody>
                    <a:bodyPr/>
                    <a:lstStyle/>
                    <a:p>
                      <a:pPr marL="0" marR="0">
                        <a:spcBef>
                          <a:spcPts val="0"/>
                        </a:spcBef>
                        <a:spcAft>
                          <a:spcPts val="0"/>
                        </a:spcAft>
                      </a:pPr>
                      <a:r>
                        <a:rPr lang="en-US" sz="1600" dirty="0" smtClean="0">
                          <a:latin typeface="+mn-lt"/>
                          <a:ea typeface="Times New Roman"/>
                          <a:cs typeface="Times New Roman"/>
                        </a:rPr>
                        <a:t>Kitchen</a:t>
                      </a:r>
                      <a:r>
                        <a:rPr lang="en-US" sz="1600" baseline="0" dirty="0" smtClean="0">
                          <a:latin typeface="+mn-lt"/>
                          <a:ea typeface="Times New Roman"/>
                          <a:cs typeface="Times New Roman"/>
                        </a:rPr>
                        <a:t> equipment</a:t>
                      </a:r>
                      <a:endParaRPr lang="en-US" sz="1600" dirty="0">
                        <a:latin typeface="+mn-lt"/>
                        <a:ea typeface="Times New Roman"/>
                        <a:cs typeface="Times New Roman"/>
                      </a:endParaRPr>
                    </a:p>
                  </a:txBody>
                  <a:tcPr marL="68580" marR="68580" marT="0" marB="0"/>
                </a:tc>
                <a:tc>
                  <a:txBody>
                    <a:bodyPr/>
                    <a:lstStyle/>
                    <a:p>
                      <a:pPr marL="0" marR="0">
                        <a:spcBef>
                          <a:spcPts val="0"/>
                        </a:spcBef>
                        <a:spcAft>
                          <a:spcPts val="0"/>
                        </a:spcAft>
                      </a:pPr>
                      <a:r>
                        <a:rPr lang="en-US" sz="1600" dirty="0" smtClean="0">
                          <a:latin typeface="+mn-lt"/>
                          <a:ea typeface="Times New Roman"/>
                          <a:cs typeface="Times New Roman"/>
                        </a:rPr>
                        <a:t>To bake</a:t>
                      </a:r>
                      <a:r>
                        <a:rPr lang="en-US" sz="1600" baseline="0" dirty="0" smtClean="0">
                          <a:latin typeface="+mn-lt"/>
                          <a:ea typeface="Times New Roman"/>
                          <a:cs typeface="Times New Roman"/>
                        </a:rPr>
                        <a:t> and style desserts</a:t>
                      </a:r>
                      <a:endParaRPr lang="en-US" sz="1600" dirty="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smtClean="0">
                          <a:latin typeface="+mn-lt"/>
                          <a:ea typeface="Times New Roman"/>
                          <a:cs typeface="Times New Roman"/>
                        </a:rPr>
                        <a:t>Currently</a:t>
                      </a:r>
                      <a:r>
                        <a:rPr lang="en-US" sz="1600" baseline="0" dirty="0" smtClean="0">
                          <a:latin typeface="+mn-lt"/>
                          <a:ea typeface="Times New Roman"/>
                          <a:cs typeface="Times New Roman"/>
                        </a:rPr>
                        <a:t> have</a:t>
                      </a:r>
                      <a:endParaRPr lang="en-US" sz="1600" dirty="0">
                        <a:latin typeface="+mn-lt"/>
                        <a:ea typeface="Times New Roman"/>
                        <a:cs typeface="Times New Roman"/>
                      </a:endParaRPr>
                    </a:p>
                  </a:txBody>
                  <a:tcPr marL="68580" marR="68580" marT="0" marB="0"/>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DBA</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 protect</a:t>
                      </a:r>
                      <a:r>
                        <a:rPr lang="en-US" sz="1600" baseline="0" dirty="0" smtClean="0">
                          <a:latin typeface="+mn-lt"/>
                          <a:ea typeface="Times New Roman"/>
                          <a:cs typeface="Times New Roman"/>
                        </a:rPr>
                        <a:t> </a:t>
                      </a:r>
                      <a:r>
                        <a:rPr lang="en-US" sz="1600" baseline="0" smtClean="0">
                          <a:latin typeface="+mn-lt"/>
                          <a:ea typeface="Times New Roman"/>
                          <a:cs typeface="Times New Roman"/>
                        </a:rPr>
                        <a:t>our business</a:t>
                      </a:r>
                      <a:endParaRPr lang="en-US" sz="1600" dirty="0" smtClean="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smtClean="0">
                          <a:latin typeface="+mn-lt"/>
                          <a:ea typeface="Times New Roman"/>
                          <a:cs typeface="Times New Roman"/>
                        </a:rPr>
                        <a:t>$10.00</a:t>
                      </a:r>
                      <a:endParaRPr lang="en-US" sz="1600" dirty="0">
                        <a:latin typeface="+mn-lt"/>
                        <a:ea typeface="Times New Roman"/>
                        <a:cs typeface="Times New Roman"/>
                      </a:endParaRPr>
                    </a:p>
                  </a:txBody>
                  <a:tcPr marL="68580" marR="68580" marT="0" marB="0"/>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Baking</a:t>
                      </a:r>
                      <a:r>
                        <a:rPr lang="en-US" sz="1600" baseline="0" dirty="0" smtClean="0">
                          <a:latin typeface="+mn-lt"/>
                          <a:ea typeface="Times New Roman"/>
                          <a:cs typeface="Times New Roman"/>
                        </a:rPr>
                        <a:t> supplies</a:t>
                      </a:r>
                      <a:endParaRPr lang="en-US" sz="1600" dirty="0" smtClean="0">
                        <a:latin typeface="+mn-lt"/>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make and style our desserts</a:t>
                      </a:r>
                      <a:endParaRPr lang="en-US" sz="1600" dirty="0" smtClean="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smtClean="0">
                          <a:latin typeface="+mn-lt"/>
                          <a:ea typeface="Times New Roman"/>
                          <a:cs typeface="Times New Roman"/>
                        </a:rPr>
                        <a:t>$50.00</a:t>
                      </a:r>
                      <a:endParaRPr lang="en-US" sz="1600" dirty="0">
                        <a:latin typeface="+mn-lt"/>
                        <a:ea typeface="Times New Roman"/>
                        <a:cs typeface="Times New Roman"/>
                      </a:endParaRPr>
                    </a:p>
                  </a:txBody>
                  <a:tcPr marL="68580" marR="68580" marT="0" marB="0"/>
                </a:tc>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Cell</a:t>
                      </a:r>
                      <a:r>
                        <a:rPr lang="en-US" sz="1600" baseline="0" dirty="0" smtClean="0">
                          <a:latin typeface="+mn-lt"/>
                          <a:ea typeface="Times New Roman"/>
                          <a:cs typeface="Times New Roman"/>
                        </a:rPr>
                        <a:t> phones/computer</a:t>
                      </a:r>
                      <a:endParaRPr lang="en-US" sz="1600" dirty="0" smtClean="0">
                        <a:latin typeface="+mn-lt"/>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So</a:t>
                      </a:r>
                      <a:r>
                        <a:rPr lang="en-US" sz="1600" baseline="0" dirty="0" smtClean="0">
                          <a:latin typeface="+mn-lt"/>
                          <a:ea typeface="Times New Roman"/>
                          <a:cs typeface="Times New Roman"/>
                        </a:rPr>
                        <a:t> people can contact us and place orders</a:t>
                      </a:r>
                      <a:endParaRPr lang="en-US" sz="1600" dirty="0" smtClean="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smtClean="0">
                          <a:latin typeface="+mn-lt"/>
                          <a:ea typeface="Times New Roman"/>
                          <a:cs typeface="Times New Roman"/>
                        </a:rPr>
                        <a:t>Currently</a:t>
                      </a:r>
                      <a:r>
                        <a:rPr lang="en-US" sz="1600" baseline="0" dirty="0" smtClean="0">
                          <a:latin typeface="+mn-lt"/>
                          <a:ea typeface="Times New Roman"/>
                          <a:cs typeface="Times New Roman"/>
                        </a:rPr>
                        <a:t> have</a:t>
                      </a:r>
                      <a:endParaRPr lang="en-US" sz="1600" dirty="0">
                        <a:latin typeface="+mn-lt"/>
                        <a:ea typeface="Times New Roman"/>
                        <a:cs typeface="Times New Roman"/>
                      </a:endParaRPr>
                    </a:p>
                  </a:txBody>
                  <a:tcPr marL="68580" marR="68580" marT="0" marB="0"/>
                </a:tc>
              </a:tr>
              <a:tr h="289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Decorating</a:t>
                      </a:r>
                      <a:r>
                        <a:rPr lang="en-US" sz="1600" baseline="0" dirty="0" smtClean="0">
                          <a:latin typeface="+mn-lt"/>
                          <a:ea typeface="Times New Roman"/>
                          <a:cs typeface="Times New Roman"/>
                        </a:rPr>
                        <a:t> supplies</a:t>
                      </a:r>
                      <a:endParaRPr lang="en-US" sz="1600" dirty="0" smtClean="0">
                        <a:latin typeface="+mn-lt"/>
                        <a:ea typeface="Times New Roman"/>
                        <a:cs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To</a:t>
                      </a:r>
                      <a:r>
                        <a:rPr lang="en-US" sz="1600" baseline="0" dirty="0" smtClean="0">
                          <a:latin typeface="+mn-lt"/>
                          <a:ea typeface="Times New Roman"/>
                          <a:cs typeface="Times New Roman"/>
                        </a:rPr>
                        <a:t> decorate our desserts</a:t>
                      </a:r>
                      <a:endParaRPr lang="en-US" sz="1600" dirty="0" smtClean="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smtClean="0">
                          <a:latin typeface="+mn-lt"/>
                          <a:ea typeface="Times New Roman"/>
                          <a:cs typeface="Times New Roman"/>
                        </a:rPr>
                        <a:t>$10.00</a:t>
                      </a:r>
                      <a:endParaRPr lang="en-US" sz="1600" dirty="0">
                        <a:latin typeface="+mn-lt"/>
                        <a:ea typeface="Times New Roman"/>
                        <a:cs typeface="Times New Roman"/>
                      </a:endParaRPr>
                    </a:p>
                  </a:txBody>
                  <a:tcPr marL="68580" marR="68580" marT="0" marB="0"/>
                </a:tc>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Insurance</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Protect</a:t>
                      </a:r>
                      <a:r>
                        <a:rPr lang="en-US" sz="1600" baseline="0" dirty="0" smtClean="0">
                          <a:latin typeface="+mn-lt"/>
                          <a:ea typeface="Times New Roman"/>
                          <a:cs typeface="Times New Roman"/>
                        </a:rPr>
                        <a:t> us in case anything goes wrong</a:t>
                      </a:r>
                      <a:endParaRPr lang="en-US" sz="1600" dirty="0" smtClean="0">
                        <a:latin typeface="+mn-lt"/>
                        <a:ea typeface="Times New Roman"/>
                        <a:cs typeface="Times New Roman"/>
                      </a:endParaRPr>
                    </a:p>
                  </a:txBody>
                  <a:tcPr marL="68580" marR="68580" marT="0" marB="0"/>
                </a:tc>
                <a:tc>
                  <a:txBody>
                    <a:bodyPr/>
                    <a:lstStyle/>
                    <a:p>
                      <a:pPr marL="0" marR="0" algn="r">
                        <a:spcBef>
                          <a:spcPts val="0"/>
                        </a:spcBef>
                        <a:spcAft>
                          <a:spcPts val="0"/>
                        </a:spcAft>
                      </a:pPr>
                      <a:r>
                        <a:rPr lang="en-US" sz="1600" dirty="0" smtClean="0">
                          <a:latin typeface="+mn-lt"/>
                          <a:ea typeface="Times New Roman"/>
                          <a:cs typeface="Times New Roman"/>
                        </a:rPr>
                        <a:t>$37.50</a:t>
                      </a:r>
                      <a:endParaRPr lang="en-US" sz="1600" dirty="0">
                        <a:latin typeface="+mn-lt"/>
                        <a:ea typeface="Times New Roman"/>
                        <a:cs typeface="Times New Roman"/>
                      </a:endParaRPr>
                    </a:p>
                  </a:txBody>
                  <a:tcPr marL="68580" marR="68580" marT="0" marB="0"/>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latin typeface="+mn-lt"/>
                          <a:ea typeface="Times New Roman"/>
                          <a:cs typeface="Times New Roman"/>
                        </a:rPr>
                        <a:t>Serv</a:t>
                      </a:r>
                      <a:r>
                        <a:rPr lang="en-US" sz="1600" dirty="0" smtClean="0">
                          <a:latin typeface="+mn-lt"/>
                          <a:ea typeface="Times New Roman"/>
                          <a:cs typeface="Times New Roman"/>
                        </a:rPr>
                        <a:t> Safe certification</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So we are qualified to deal with this are of food</a:t>
                      </a:r>
                    </a:p>
                  </a:txBody>
                  <a:tcPr marL="68580" marR="68580" marT="0" marB="0"/>
                </a:tc>
                <a:tc>
                  <a:txBody>
                    <a:bodyPr/>
                    <a:lstStyle/>
                    <a:p>
                      <a:pPr marL="0" marR="0" algn="r">
                        <a:spcBef>
                          <a:spcPts val="0"/>
                        </a:spcBef>
                        <a:spcAft>
                          <a:spcPts val="0"/>
                        </a:spcAft>
                      </a:pPr>
                      <a:r>
                        <a:rPr lang="en-US" sz="1600" dirty="0" smtClean="0">
                          <a:latin typeface="+mn-lt"/>
                          <a:ea typeface="Times New Roman"/>
                          <a:cs typeface="Times New Roman"/>
                        </a:rPr>
                        <a:t>Currently</a:t>
                      </a:r>
                      <a:r>
                        <a:rPr lang="en-US" sz="1600" baseline="0" dirty="0" smtClean="0">
                          <a:latin typeface="+mn-lt"/>
                          <a:ea typeface="Times New Roman"/>
                          <a:cs typeface="Times New Roman"/>
                        </a:rPr>
                        <a:t> have</a:t>
                      </a:r>
                      <a:endParaRPr lang="en-US" sz="1600" dirty="0">
                        <a:latin typeface="+mn-lt"/>
                        <a:ea typeface="Times New Roman"/>
                        <a:cs typeface="Times New Roman"/>
                      </a:endParaRPr>
                    </a:p>
                  </a:txBody>
                  <a:tcPr marL="68580" marR="68580" marT="0" marB="0"/>
                </a:tc>
              </a:tr>
              <a:tr h="39542">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Total Startup Expenditures</a:t>
                      </a:r>
                      <a:endParaRPr lang="en-US" sz="1600" b="1" dirty="0">
                        <a:solidFill>
                          <a:schemeClr val="bg1"/>
                        </a:solidFill>
                        <a:latin typeface="+mn-lt"/>
                        <a:ea typeface="Times New Roman"/>
                        <a:cs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0" dirty="0" smtClean="0">
                          <a:latin typeface="+mn-lt"/>
                          <a:ea typeface="Times New Roman"/>
                          <a:cs typeface="Times New Roman"/>
                        </a:rPr>
                        <a:t>$107.50</a:t>
                      </a:r>
                    </a:p>
                  </a:txBody>
                  <a:tcPr marL="68580" marR="68580" marT="0" marB="0"/>
                </a:tc>
              </a:tr>
              <a:tr h="106680">
                <a:tc gridSpan="2">
                  <a:txBody>
                    <a:bodyPr/>
                    <a:lstStyle/>
                    <a:p>
                      <a:endParaRPr lang="en-US" sz="1600" dirty="0">
                        <a:latin typeface="+mn-lt"/>
                      </a:endParaRPr>
                    </a:p>
                  </a:txBody>
                  <a:tcPr marL="68580" marR="68580" marT="0" marB="0"/>
                </a:tc>
                <a:tc hMerge="1">
                  <a:txBody>
                    <a:bodyPr/>
                    <a:lstStyle/>
                    <a:p>
                      <a:endParaRPr lang="en-US"/>
                    </a:p>
                  </a:txBody>
                  <a:tcPr/>
                </a:tc>
                <a:tc>
                  <a:txBody>
                    <a:bodyPr/>
                    <a:lstStyle/>
                    <a:p>
                      <a:endParaRPr lang="en-US" sz="1600" dirty="0">
                        <a:latin typeface="+mn-lt"/>
                      </a:endParaRPr>
                    </a:p>
                  </a:txBody>
                  <a:tcPr marL="68580" marR="68580" marT="0" marB="0"/>
                </a:tc>
              </a:tr>
              <a:tr h="21336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Emergency Fund</a:t>
                      </a:r>
                      <a:endParaRPr lang="en-US" sz="1600" b="1" dirty="0">
                        <a:latin typeface="+mn-lt"/>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$150.00</a:t>
                      </a:r>
                    </a:p>
                  </a:txBody>
                  <a:tcPr marL="68580" marR="68580" marT="0" marB="0"/>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Reserve for Fixed Expenses</a:t>
                      </a:r>
                      <a:endParaRPr lang="en-US" sz="1600" b="1" dirty="0">
                        <a:latin typeface="+mn-lt"/>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latin typeface="+mn-lt"/>
                          <a:ea typeface="Times New Roman"/>
                          <a:cs typeface="Times New Roman"/>
                        </a:rPr>
                        <a:t>$322.50</a:t>
                      </a:r>
                    </a:p>
                  </a:txBody>
                  <a:tcPr marL="68580" marR="68580" marT="0" marB="0"/>
                </a:tc>
              </a:tr>
              <a:tr h="46250">
                <a:tc gridSpan="2">
                  <a:txBody>
                    <a:bodyPr/>
                    <a:lstStyle/>
                    <a:p>
                      <a:endParaRPr lang="en-US" sz="1600" dirty="0">
                        <a:latin typeface="+mn-lt"/>
                      </a:endParaRPr>
                    </a:p>
                  </a:txBody>
                  <a:tcPr marL="68580" marR="68580" marT="0" marB="0"/>
                </a:tc>
                <a:tc hMerge="1">
                  <a:txBody>
                    <a:bodyPr/>
                    <a:lstStyle/>
                    <a:p>
                      <a:endParaRPr lang="en-US"/>
                    </a:p>
                  </a:txBody>
                  <a:tcPr/>
                </a:tc>
                <a:tc>
                  <a:txBody>
                    <a:bodyPr/>
                    <a:lstStyle/>
                    <a:p>
                      <a:endParaRPr lang="en-US" sz="1600" dirty="0">
                        <a:latin typeface="+mn-lt"/>
                      </a:endParaRPr>
                    </a:p>
                  </a:txBody>
                  <a:tcPr marL="68580" marR="68580" marT="0" marB="0"/>
                </a:tc>
              </a:tr>
              <a:tr h="46250">
                <a:tc>
                  <a:txBody>
                    <a:bodyPr/>
                    <a:lstStyle/>
                    <a:p>
                      <a:pPr marL="0" marR="0" algn="r">
                        <a:spcBef>
                          <a:spcPts val="0"/>
                        </a:spcBef>
                        <a:spcAft>
                          <a:spcPts val="0"/>
                        </a:spcAft>
                      </a:pPr>
                      <a:endParaRPr lang="en-US" sz="1600" dirty="0">
                        <a:latin typeface="+mn-lt"/>
                        <a:ea typeface="Times New Roman"/>
                        <a:cs typeface="Times New Roman"/>
                      </a:endParaRPr>
                    </a:p>
                  </a:txBody>
                  <a:tcPr marL="68580" marR="68580" marT="0" marB="0"/>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Total Startup Investment</a:t>
                      </a:r>
                      <a:endParaRPr lang="en-US" sz="1600" b="1" dirty="0">
                        <a:latin typeface="+mn-lt"/>
                      </a:endParaRPr>
                    </a:p>
                  </a:txBody>
                  <a:tcPr marL="68580" marR="68580" marT="0" marB="0"/>
                </a:tc>
                <a:tc>
                  <a:txBody>
                    <a:bodyPr/>
                    <a:lstStyle/>
                    <a:p>
                      <a:pPr marL="0" marR="0" algn="r">
                        <a:spcBef>
                          <a:spcPts val="0"/>
                        </a:spcBef>
                        <a:spcAft>
                          <a:spcPts val="0"/>
                        </a:spcAft>
                      </a:pPr>
                      <a:r>
                        <a:rPr lang="en-US" sz="1600" b="0" dirty="0" smtClean="0">
                          <a:latin typeface="+mn-lt"/>
                          <a:ea typeface="Times New Roman"/>
                          <a:cs typeface="Times New Roman"/>
                        </a:rPr>
                        <a:t>$580</a:t>
                      </a:r>
                      <a:endParaRPr lang="en-US" sz="1600" b="0" dirty="0">
                        <a:latin typeface="+mn-lt"/>
                        <a:ea typeface="Times New Roman"/>
                        <a:cs typeface="Times New Roman"/>
                      </a:endParaRPr>
                    </a:p>
                  </a:txBody>
                  <a:tcPr marL="68580" marR="68580" marT="0" marB="0"/>
                </a:tc>
              </a:tr>
            </a:tbl>
          </a:graphicData>
        </a:graphic>
      </p:graphicFrame>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spTree>
    <p:extLst>
      <p:ext uri="{BB962C8B-B14F-4D97-AF65-F5344CB8AC3E}">
        <p14:creationId xmlns:p14="http://schemas.microsoft.com/office/powerpoint/2010/main" val="4158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41123"/>
            <a:ext cx="8229600" cy="1143000"/>
          </a:xfrm>
        </p:spPr>
        <p:txBody>
          <a:bodyPr>
            <a:normAutofit fontScale="90000"/>
          </a:bodyPr>
          <a:lstStyle/>
          <a:p>
            <a:pPr algn="ctr"/>
            <a:r>
              <a:rPr lang="en-US" sz="4000" dirty="0" smtClean="0">
                <a:solidFill>
                  <a:schemeClr val="bg1"/>
                </a:solidFill>
              </a:rPr>
              <a:t>Sweet Insanity Desserts</a:t>
            </a:r>
            <a:r>
              <a:rPr lang="en-US" dirty="0" smtClean="0">
                <a:solidFill>
                  <a:schemeClr val="bg1"/>
                </a:solidFill>
              </a:rPr>
              <a:t/>
            </a:r>
            <a:br>
              <a:rPr lang="en-US" dirty="0" smtClean="0">
                <a:solidFill>
                  <a:schemeClr val="bg1"/>
                </a:solidFill>
              </a:rPr>
            </a:br>
            <a:r>
              <a:rPr lang="en-US" sz="3600" dirty="0" smtClean="0">
                <a:solidFill>
                  <a:schemeClr val="bg1"/>
                </a:solidFill>
                <a:latin typeface="Curlz MT" pitchFamily="82" charset="0"/>
              </a:rPr>
              <a:t>Where art is edible</a:t>
            </a:r>
            <a:endParaRPr lang="en-US" dirty="0">
              <a:solidFill>
                <a:schemeClr val="bg1"/>
              </a:solidFill>
              <a:latin typeface="Curlz MT" pitchFamily="82" charset="0"/>
            </a:endParaRPr>
          </a:p>
        </p:txBody>
      </p:sp>
      <p:sp>
        <p:nvSpPr>
          <p:cNvPr id="3" name="Content Placeholder 2"/>
          <p:cNvSpPr>
            <a:spLocks noGrp="1"/>
          </p:cNvSpPr>
          <p:nvPr>
            <p:ph idx="1"/>
          </p:nvPr>
        </p:nvSpPr>
        <p:spPr>
          <a:xfrm>
            <a:off x="-990600" y="2640868"/>
            <a:ext cx="6248400" cy="3405063"/>
          </a:xfrm>
        </p:spPr>
        <p:txBody>
          <a:bodyPr>
            <a:normAutofit/>
          </a:bodyPr>
          <a:lstStyle/>
          <a:p>
            <a:pPr algn="ctr">
              <a:buNone/>
            </a:pPr>
            <a:r>
              <a:rPr lang="en-US" sz="3600" dirty="0" smtClean="0">
                <a:solidFill>
                  <a:schemeClr val="tx2"/>
                </a:solidFill>
                <a:latin typeface="+mj-lt"/>
              </a:rPr>
              <a:t>Thank </a:t>
            </a:r>
            <a:r>
              <a:rPr lang="en-US" sz="3600" dirty="0">
                <a:solidFill>
                  <a:schemeClr val="tx2"/>
                </a:solidFill>
                <a:latin typeface="+mj-lt"/>
              </a:rPr>
              <a:t>y</a:t>
            </a:r>
            <a:r>
              <a:rPr lang="en-US" sz="3600" dirty="0" smtClean="0">
                <a:solidFill>
                  <a:schemeClr val="tx2"/>
                </a:solidFill>
                <a:latin typeface="+mj-lt"/>
              </a:rPr>
              <a:t>ou for your</a:t>
            </a:r>
          </a:p>
          <a:p>
            <a:pPr algn="ctr">
              <a:buNone/>
            </a:pPr>
            <a:r>
              <a:rPr lang="en-US" sz="3600" dirty="0">
                <a:solidFill>
                  <a:schemeClr val="tx2"/>
                </a:solidFill>
                <a:latin typeface="+mj-lt"/>
              </a:rPr>
              <a:t>t</a:t>
            </a:r>
            <a:r>
              <a:rPr lang="en-US" sz="3600" dirty="0" smtClean="0">
                <a:solidFill>
                  <a:schemeClr val="tx2"/>
                </a:solidFill>
                <a:latin typeface="+mj-lt"/>
              </a:rPr>
              <a:t>ime and </a:t>
            </a:r>
          </a:p>
          <a:p>
            <a:pPr algn="ctr">
              <a:buNone/>
            </a:pPr>
            <a:r>
              <a:rPr lang="en-US" sz="3600" dirty="0">
                <a:solidFill>
                  <a:schemeClr val="tx2"/>
                </a:solidFill>
                <a:latin typeface="+mj-lt"/>
              </a:rPr>
              <a:t>c</a:t>
            </a:r>
            <a:r>
              <a:rPr lang="en-US" sz="3600" dirty="0" smtClean="0">
                <a:solidFill>
                  <a:schemeClr val="tx2"/>
                </a:solidFill>
                <a:latin typeface="+mj-lt"/>
              </a:rPr>
              <a:t>onsideration</a:t>
            </a:r>
            <a:endParaRPr lang="en-US" sz="3600" dirty="0">
              <a:solidFill>
                <a:schemeClr val="tx2"/>
              </a:solidFill>
              <a:latin typeface="+mj-lt"/>
            </a:endParaRPr>
          </a:p>
          <a:p>
            <a:endParaRPr lang="en-US" sz="3600"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2348" y="5106511"/>
            <a:ext cx="2008909" cy="1578429"/>
          </a:xfrm>
          <a:prstGeom prst="rect">
            <a:avLst/>
          </a:prstGeom>
        </p:spPr>
      </p:pic>
      <p:sp>
        <p:nvSpPr>
          <p:cNvPr id="7" name="TextBox 6"/>
          <p:cNvSpPr txBox="1"/>
          <p:nvPr/>
        </p:nvSpPr>
        <p:spPr>
          <a:xfrm>
            <a:off x="1601243" y="4635472"/>
            <a:ext cx="5597173" cy="1200329"/>
          </a:xfrm>
          <a:prstGeom prst="rect">
            <a:avLst/>
          </a:prstGeom>
          <a:noFill/>
        </p:spPr>
        <p:txBody>
          <a:bodyPr wrap="none" rtlCol="0">
            <a:spAutoFit/>
          </a:bodyPr>
          <a:lstStyle/>
          <a:p>
            <a:pPr algn="ctr"/>
            <a:r>
              <a:rPr lang="en-US" sz="2400" dirty="0" smtClean="0"/>
              <a:t>Visit us at </a:t>
            </a:r>
          </a:p>
          <a:p>
            <a:pPr algn="ctr"/>
            <a:r>
              <a:rPr lang="en-US" sz="2400" dirty="0" smtClean="0">
                <a:solidFill>
                  <a:schemeClr val="bg1"/>
                </a:solidFill>
              </a:rPr>
              <a:t>www.Facebook.com/SweetInsanityDesserts</a:t>
            </a:r>
          </a:p>
          <a:p>
            <a:pPr algn="ctr"/>
            <a:r>
              <a:rPr lang="en-US" sz="2400" dirty="0" err="1" smtClean="0">
                <a:solidFill>
                  <a:schemeClr val="bg1"/>
                </a:solidFill>
              </a:rPr>
              <a:t>Instagram</a:t>
            </a:r>
            <a:r>
              <a:rPr lang="en-US" sz="2400" dirty="0" smtClean="0">
                <a:solidFill>
                  <a:schemeClr val="bg1"/>
                </a:solidFill>
              </a:rPr>
              <a:t>: @</a:t>
            </a:r>
            <a:r>
              <a:rPr lang="en-US" sz="2400" dirty="0" err="1" smtClean="0">
                <a:solidFill>
                  <a:schemeClr val="bg1"/>
                </a:solidFill>
              </a:rPr>
              <a:t>Sweet_Insanity_Desserts</a:t>
            </a:r>
            <a:endParaRPr lang="en-US" sz="2400" dirty="0">
              <a:solidFill>
                <a:schemeClr val="bg1"/>
              </a:solidFill>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1931276"/>
            <a:ext cx="4572000" cy="304800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logo secondary.jpg"/>
          <p:cNvPicPr>
            <a:picLocks noChangeAspect="1"/>
          </p:cNvPicPr>
          <p:nvPr/>
        </p:nvPicPr>
        <p:blipFill>
          <a:blip r:embed="rId3" cstate="print"/>
          <a:stretch>
            <a:fillRect/>
          </a:stretch>
        </p:blipFill>
        <p:spPr>
          <a:xfrm>
            <a:off x="7330966" y="0"/>
            <a:ext cx="1828800" cy="962274"/>
          </a:xfrm>
          <a:prstGeom prst="rect">
            <a:avLst/>
          </a:prstGeom>
        </p:spPr>
      </p:pic>
      <p:sp>
        <p:nvSpPr>
          <p:cNvPr id="13" name="TextBox 12"/>
          <p:cNvSpPr txBox="1"/>
          <p:nvPr/>
        </p:nvSpPr>
        <p:spPr>
          <a:xfrm>
            <a:off x="3410012" y="4517988"/>
            <a:ext cx="5585440" cy="1384995"/>
          </a:xfrm>
          <a:prstGeom prst="rect">
            <a:avLst/>
          </a:prstGeom>
          <a:noFill/>
        </p:spPr>
        <p:txBody>
          <a:bodyPr wrap="none" rtlCol="0">
            <a:spAutoFit/>
          </a:bodyPr>
          <a:lstStyle/>
          <a:p>
            <a:pPr algn="r"/>
            <a:r>
              <a:rPr lang="en-US" sz="2800" dirty="0" smtClean="0">
                <a:solidFill>
                  <a:srgbClr val="000000"/>
                </a:solidFill>
                <a:latin typeface="Baskerville Old Face" pitchFamily="18" charset="0"/>
              </a:rPr>
              <a:t>Noah Connor </a:t>
            </a:r>
            <a:r>
              <a:rPr lang="en-US" sz="2800" dirty="0">
                <a:solidFill>
                  <a:srgbClr val="000000"/>
                </a:solidFill>
                <a:latin typeface="Baskerville Old Face" pitchFamily="18" charset="0"/>
              </a:rPr>
              <a:t>&amp;</a:t>
            </a:r>
            <a:r>
              <a:rPr lang="en-US" sz="2800" dirty="0" smtClean="0">
                <a:solidFill>
                  <a:srgbClr val="000000"/>
                </a:solidFill>
                <a:latin typeface="Baskerville Old Face" pitchFamily="18" charset="0"/>
              </a:rPr>
              <a:t> Allison Laska</a:t>
            </a:r>
          </a:p>
          <a:p>
            <a:pPr algn="r"/>
            <a:r>
              <a:rPr lang="en-US" sz="2800" dirty="0" smtClean="0">
                <a:solidFill>
                  <a:srgbClr val="000000"/>
                </a:solidFill>
                <a:latin typeface="Baskerville Old Face" pitchFamily="18" charset="0"/>
              </a:rPr>
              <a:t>Sport and Medical Sciences Academy</a:t>
            </a:r>
          </a:p>
          <a:p>
            <a:pPr algn="r"/>
            <a:r>
              <a:rPr lang="en-US" sz="2800" dirty="0" smtClean="0">
                <a:solidFill>
                  <a:srgbClr val="000000"/>
                </a:solidFill>
                <a:latin typeface="Baskerville Old Face" pitchFamily="18" charset="0"/>
              </a:rPr>
              <a:t>Hartford, CT</a:t>
            </a:r>
            <a:endParaRPr lang="en-US" sz="2800" dirty="0">
              <a:solidFill>
                <a:srgbClr val="000000"/>
              </a:solidFill>
              <a:latin typeface="Baskerville Old Face" pitchFamily="18"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914400"/>
            <a:ext cx="4170218" cy="327660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143000"/>
          </a:xfrm>
        </p:spPr>
        <p:txBody>
          <a:bodyPr>
            <a:normAutofit/>
          </a:bodyPr>
          <a:lstStyle/>
          <a:p>
            <a:r>
              <a:rPr lang="en-US" dirty="0" smtClean="0">
                <a:solidFill>
                  <a:srgbClr val="000000"/>
                </a:solidFill>
              </a:rPr>
              <a:t>Unmet Need</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2400" dirty="0" smtClean="0">
                <a:solidFill>
                  <a:srgbClr val="000000"/>
                </a:solidFill>
              </a:rPr>
              <a:t>Many people want themed desserts for parties or gatherings</a:t>
            </a:r>
          </a:p>
          <a:p>
            <a:r>
              <a:rPr lang="en-US" sz="2400" dirty="0" smtClean="0">
                <a:solidFill>
                  <a:srgbClr val="000000"/>
                </a:solidFill>
              </a:rPr>
              <a:t>Few people are skilled in this area of baking</a:t>
            </a:r>
          </a:p>
          <a:p>
            <a:r>
              <a:rPr lang="en-US" sz="2400" dirty="0" smtClean="0">
                <a:solidFill>
                  <a:srgbClr val="000000"/>
                </a:solidFill>
              </a:rPr>
              <a:t>Supermarkets do have themed desserts, but mainly cakes. In most cases they aren’t customizable, and lack quality as well as style</a:t>
            </a:r>
          </a:p>
        </p:txBody>
      </p:sp>
      <p:pic>
        <p:nvPicPr>
          <p:cNvPr id="4" name="Content Placeholder 9" descr="logo secondary.jpg"/>
          <p:cNvPicPr>
            <a:picLocks noChangeAspect="1"/>
          </p:cNvPicPr>
          <p:nvPr/>
        </p:nvPicPr>
        <p:blipFill>
          <a:blip r:embed="rId3" cstate="print"/>
          <a:stretch>
            <a:fillRect/>
          </a:stretch>
        </p:blipFill>
        <p:spPr>
          <a:xfrm>
            <a:off x="7315200" y="0"/>
            <a:ext cx="1828800" cy="962274"/>
          </a:xfrm>
          <a:prstGeom prst="rect">
            <a:avLst/>
          </a:prstGeom>
        </p:spPr>
      </p:pic>
      <p:pic>
        <p:nvPicPr>
          <p:cNvPr id="8" name="Picture 7"/>
          <p:cNvPicPr>
            <a:picLocks noChangeAspect="1"/>
          </p:cNvPicPr>
          <p:nvPr/>
        </p:nvPicPr>
        <p:blipFill rotWithShape="1">
          <a:blip r:embed="rId4" cstate="print">
            <a:lum bright="20000"/>
            <a:extLst>
              <a:ext uri="{28A0092B-C50C-407E-A947-70E740481C1C}">
                <a14:useLocalDpi xmlns:a14="http://schemas.microsoft.com/office/drawing/2010/main" val="0"/>
              </a:ext>
            </a:extLst>
          </a:blip>
          <a:srcRect l="23583" t="8078" r="11564"/>
          <a:stretch/>
        </p:blipFill>
        <p:spPr>
          <a:xfrm>
            <a:off x="2895600" y="3962400"/>
            <a:ext cx="2941472" cy="2779486"/>
          </a:xfrm>
          <a:prstGeom prst="rect">
            <a:avLst/>
          </a:prstGeom>
          <a:ln>
            <a:noFill/>
          </a:ln>
          <a:effectLst>
            <a:softEdge rad="112500"/>
          </a:effectLst>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13275" t="10805" r="23104"/>
          <a:stretch/>
        </p:blipFill>
        <p:spPr>
          <a:xfrm>
            <a:off x="6172200" y="3778344"/>
            <a:ext cx="2848526" cy="2995198"/>
          </a:xfrm>
          <a:prstGeom prst="rect">
            <a:avLst/>
          </a:prstGeom>
          <a:ln>
            <a:noFill/>
          </a:ln>
          <a:effectLst>
            <a:softEdge rad="112500"/>
          </a:effectLst>
        </p:spPr>
      </p:pic>
      <p:pic>
        <p:nvPicPr>
          <p:cNvPr id="6" name="Picture 5"/>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l="6552" t="11954" r="11724" b="14031"/>
          <a:stretch/>
        </p:blipFill>
        <p:spPr>
          <a:xfrm>
            <a:off x="533399" y="4064780"/>
            <a:ext cx="1966921" cy="2672053"/>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155" y="1295400"/>
            <a:ext cx="7772400" cy="1676398"/>
          </a:xfrm>
        </p:spPr>
        <p:txBody>
          <a:bodyPr>
            <a:noAutofit/>
          </a:bodyPr>
          <a:lstStyle/>
          <a:p>
            <a:r>
              <a:rPr lang="en-US" sz="2400" dirty="0" smtClean="0">
                <a:solidFill>
                  <a:srgbClr val="000000"/>
                </a:solidFill>
              </a:rPr>
              <a:t>We specialize in the customization of desserts</a:t>
            </a:r>
          </a:p>
          <a:p>
            <a:r>
              <a:rPr lang="en-US" sz="2400" dirty="0" smtClean="0">
                <a:solidFill>
                  <a:srgbClr val="000000"/>
                </a:solidFill>
              </a:rPr>
              <a:t>People can place an order with us in person, online, or over the phone</a:t>
            </a:r>
          </a:p>
          <a:p>
            <a:r>
              <a:rPr lang="en-US" sz="2400" dirty="0" smtClean="0">
                <a:solidFill>
                  <a:srgbClr val="000000"/>
                </a:solidFill>
              </a:rPr>
              <a:t>Impressive edible art</a:t>
            </a:r>
          </a:p>
        </p:txBody>
      </p:sp>
      <p:pic>
        <p:nvPicPr>
          <p:cNvPr id="5" name="Picture 4"/>
          <p:cNvPicPr>
            <a:picLocks noChangeAspect="1"/>
          </p:cNvPicPr>
          <p:nvPr/>
        </p:nvPicPr>
        <p:blipFill rotWithShape="1">
          <a:blip r:embed="rId3" cstate="print">
            <a:lum bright="20000"/>
            <a:extLst>
              <a:ext uri="{28A0092B-C50C-407E-A947-70E740481C1C}">
                <a14:useLocalDpi xmlns:a14="http://schemas.microsoft.com/office/drawing/2010/main" val="0"/>
              </a:ext>
            </a:extLst>
          </a:blip>
          <a:srcRect l="5079" t="18274" r="6349" b="12440"/>
          <a:stretch/>
        </p:blipFill>
        <p:spPr>
          <a:xfrm>
            <a:off x="2590800" y="3486061"/>
            <a:ext cx="6403155" cy="3339281"/>
          </a:xfrm>
          <a:prstGeom prst="rect">
            <a:avLst/>
          </a:prstGeom>
          <a:ln>
            <a:noFill/>
          </a:ln>
          <a:effectLst>
            <a:softEdge rad="112500"/>
          </a:effectLst>
        </p:spPr>
      </p:pic>
      <p:pic>
        <p:nvPicPr>
          <p:cNvPr id="7" name="Content Placeholder 9" descr="logo secondary.jpg"/>
          <p:cNvPicPr>
            <a:picLocks noChangeAspect="1"/>
          </p:cNvPicPr>
          <p:nvPr/>
        </p:nvPicPr>
        <p:blipFill>
          <a:blip r:embed="rId4" cstate="print"/>
          <a:stretch>
            <a:fillRect/>
          </a:stretch>
        </p:blipFill>
        <p:spPr>
          <a:xfrm>
            <a:off x="0" y="5895726"/>
            <a:ext cx="1828800" cy="962274"/>
          </a:xfrm>
          <a:prstGeom prst="rect">
            <a:avLst/>
          </a:prstGeom>
        </p:spPr>
      </p:pic>
      <p:pic>
        <p:nvPicPr>
          <p:cNvPr id="6" name="Picture 5"/>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29655" t="14698" r="12759" b="1643"/>
          <a:stretch/>
        </p:blipFill>
        <p:spPr>
          <a:xfrm>
            <a:off x="295266" y="3465040"/>
            <a:ext cx="2177599" cy="2109022"/>
          </a:xfrm>
          <a:prstGeom prst="rect">
            <a:avLst/>
          </a:prstGeom>
          <a:ln>
            <a:noFill/>
          </a:ln>
          <a:effectLst>
            <a:softEdge rad="112500"/>
          </a:effectLst>
        </p:spPr>
      </p:pic>
      <p:sp>
        <p:nvSpPr>
          <p:cNvPr id="2" name="Title 1"/>
          <p:cNvSpPr>
            <a:spLocks noGrp="1"/>
          </p:cNvSpPr>
          <p:nvPr>
            <p:ph type="title"/>
          </p:nvPr>
        </p:nvSpPr>
        <p:spPr/>
        <p:txBody>
          <a:bodyPr>
            <a:noAutofit/>
          </a:bodyPr>
          <a:lstStyle/>
          <a:p>
            <a:r>
              <a:rPr lang="en-US" dirty="0" smtClean="0">
                <a:solidFill>
                  <a:srgbClr val="000000"/>
                </a:solidFill>
              </a:rPr>
              <a:t> our Solution</a:t>
            </a:r>
            <a:endParaRPr lang="en-US" b="1" dirty="0">
              <a:solidFill>
                <a:srgbClr val="000000"/>
              </a:solidFill>
            </a:endParaRPr>
          </a:p>
        </p:txBody>
      </p:sp>
      <p:pic>
        <p:nvPicPr>
          <p:cNvPr id="8" name="Picture 7"/>
          <p:cNvPicPr/>
          <p:nvPr/>
        </p:nvPicPr>
        <p:blipFill rotWithShape="1">
          <a:blip r:embed="rId7"/>
          <a:srcRect l="14269" t="44088" r="64409" b="52305"/>
          <a:stretch/>
        </p:blipFill>
        <p:spPr bwMode="auto">
          <a:xfrm rot="1201639">
            <a:off x="4607776" y="751023"/>
            <a:ext cx="4679619" cy="590217"/>
          </a:xfrm>
          <a:prstGeom prst="rect">
            <a:avLst/>
          </a:prstGeom>
          <a:ln>
            <a:noFill/>
          </a:ln>
          <a:effectLst>
            <a:softEdge rad="112500"/>
          </a:effectLst>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rPr>
              <a:t>Description of Service</a:t>
            </a:r>
            <a:endParaRPr lang="en-US" dirty="0">
              <a:solidFill>
                <a:schemeClr val="bg1"/>
              </a:solidFill>
            </a:endParaRPr>
          </a:p>
        </p:txBody>
      </p:sp>
      <p:sp>
        <p:nvSpPr>
          <p:cNvPr id="3" name="Content Placeholder 2"/>
          <p:cNvSpPr>
            <a:spLocks noGrp="1"/>
          </p:cNvSpPr>
          <p:nvPr>
            <p:ph idx="1"/>
          </p:nvPr>
        </p:nvSpPr>
        <p:spPr/>
        <p:txBody>
          <a:bodyPr/>
          <a:lstStyle/>
          <a:p>
            <a:r>
              <a:rPr lang="en-US" sz="2400" dirty="0" smtClean="0">
                <a:solidFill>
                  <a:schemeClr val="bg1"/>
                </a:solidFill>
              </a:rPr>
              <a:t>We stick to the theme of your party/gathering</a:t>
            </a:r>
          </a:p>
          <a:p>
            <a:r>
              <a:rPr lang="en-US" sz="2400" dirty="0" smtClean="0">
                <a:solidFill>
                  <a:schemeClr val="bg1"/>
                </a:solidFill>
              </a:rPr>
              <a:t>Inexpensive and creative</a:t>
            </a:r>
          </a:p>
          <a:p>
            <a:r>
              <a:rPr lang="en-US" sz="2400" dirty="0" smtClean="0">
                <a:solidFill>
                  <a:schemeClr val="bg1"/>
                </a:solidFill>
              </a:rPr>
              <a:t>Variety</a:t>
            </a:r>
          </a:p>
          <a:p>
            <a:r>
              <a:rPr lang="en-US" sz="2400" dirty="0" smtClean="0">
                <a:solidFill>
                  <a:schemeClr val="bg1"/>
                </a:solidFill>
              </a:rPr>
              <a:t>Impress guests</a:t>
            </a:r>
          </a:p>
          <a:p>
            <a:r>
              <a:rPr lang="en-US" sz="2400" dirty="0" smtClean="0">
                <a:solidFill>
                  <a:schemeClr val="bg1"/>
                </a:solidFill>
              </a:rPr>
              <a:t>Delivery option ($10+)</a:t>
            </a:r>
          </a:p>
          <a:p>
            <a:r>
              <a:rPr lang="en-US" sz="2400" dirty="0" smtClean="0">
                <a:solidFill>
                  <a:schemeClr val="bg1"/>
                </a:solidFill>
              </a:rPr>
              <a:t>Active Facebook page with online </a:t>
            </a:r>
          </a:p>
          <a:p>
            <a:pPr marL="68580" indent="0">
              <a:buNone/>
            </a:pPr>
            <a:r>
              <a:rPr lang="en-US" sz="2400" dirty="0">
                <a:solidFill>
                  <a:schemeClr val="bg1"/>
                </a:solidFill>
              </a:rPr>
              <a:t> </a:t>
            </a:r>
            <a:r>
              <a:rPr lang="en-US" sz="2400" dirty="0" smtClean="0">
                <a:solidFill>
                  <a:schemeClr val="bg1"/>
                </a:solidFill>
              </a:rPr>
              <a:t>  ordering (1yr)</a:t>
            </a: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descr="Butterfly.JPG"/>
          <p:cNvPicPr>
            <a:picLocks noChangeAspect="1"/>
          </p:cNvPicPr>
          <p:nvPr/>
        </p:nvPicPr>
        <p:blipFill rotWithShape="1">
          <a:blip r:embed="rId4">
            <a:lum bright="20000"/>
          </a:blip>
          <a:srcRect t="28205"/>
          <a:stretch/>
        </p:blipFill>
        <p:spPr>
          <a:xfrm>
            <a:off x="6019800" y="3493477"/>
            <a:ext cx="3124200" cy="3364523"/>
          </a:xfrm>
          <a:prstGeom prst="rect">
            <a:avLst/>
          </a:prstGeom>
          <a:ln>
            <a:noFill/>
          </a:ln>
          <a:effectLst>
            <a:softEdge rad="112500"/>
          </a:effectLst>
        </p:spPr>
      </p:pic>
      <p:pic>
        <p:nvPicPr>
          <p:cNvPr id="7" name="Picture 6"/>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5000" t="3060" r="3103" b="13922"/>
          <a:stretch/>
        </p:blipFill>
        <p:spPr>
          <a:xfrm>
            <a:off x="2590800" y="4777546"/>
            <a:ext cx="3388272" cy="2040591"/>
          </a:xfrm>
          <a:prstGeom prst="rect">
            <a:avLst/>
          </a:prstGeom>
          <a:ln>
            <a:noFill/>
          </a:ln>
          <a:effectLst>
            <a:softEdge rad="112500"/>
          </a:effectLst>
        </p:spPr>
      </p:pic>
    </p:spTree>
    <p:extLst>
      <p:ext uri="{BB962C8B-B14F-4D97-AF65-F5344CB8AC3E}">
        <p14:creationId xmlns:p14="http://schemas.microsoft.com/office/powerpoint/2010/main" val="2697002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Business Model</a:t>
            </a:r>
            <a:endParaRPr lang="en-US" dirty="0">
              <a:solidFill>
                <a:schemeClr val="bg1"/>
              </a:solidFill>
            </a:endParaRPr>
          </a:p>
        </p:txBody>
      </p:sp>
      <p:pic>
        <p:nvPicPr>
          <p:cNvPr id="8" name="Content Placeholder 7" descr="Mum Flowers.JPG"/>
          <p:cNvPicPr>
            <a:picLocks noGrp="1" noChangeAspect="1"/>
          </p:cNvPicPr>
          <p:nvPr>
            <p:ph idx="1"/>
          </p:nvPr>
        </p:nvPicPr>
        <p:blipFill>
          <a:blip r:embed="rId3" cstate="print">
            <a:lum bright="20000"/>
          </a:blip>
          <a:srcRect l="4878" r="7317"/>
          <a:stretch>
            <a:fillRect/>
          </a:stretch>
        </p:blipFill>
        <p:spPr>
          <a:xfrm>
            <a:off x="228600" y="2133600"/>
            <a:ext cx="4114800" cy="3124200"/>
          </a:xfrm>
          <a:prstGeom prst="rect">
            <a:avLst/>
          </a:prstGeom>
          <a:ln>
            <a:noFill/>
          </a:ln>
          <a:effectLst>
            <a:softEdge rad="112500"/>
          </a:effectLst>
        </p:spPr>
      </p:pic>
      <p:graphicFrame>
        <p:nvGraphicFramePr>
          <p:cNvPr id="11" name="Content Placeholder 5"/>
          <p:cNvGraphicFramePr>
            <a:graphicFrameLocks/>
          </p:cNvGraphicFramePr>
          <p:nvPr>
            <p:extLst>
              <p:ext uri="{D42A27DB-BD31-4B8C-83A1-F6EECF244321}">
                <p14:modId xmlns:p14="http://schemas.microsoft.com/office/powerpoint/2010/main" val="3109970807"/>
              </p:ext>
            </p:extLst>
          </p:nvPr>
        </p:nvGraphicFramePr>
        <p:xfrm>
          <a:off x="4419600" y="2819400"/>
          <a:ext cx="4190999" cy="1976768"/>
        </p:xfrm>
        <a:graphic>
          <a:graphicData uri="http://schemas.openxmlformats.org/drawingml/2006/table">
            <a:tbl>
              <a:tblPr>
                <a:tableStyleId>{3C2FFA5D-87B4-456A-9821-1D502468CF0F}</a:tableStyleId>
              </a:tblPr>
              <a:tblGrid>
                <a:gridCol w="2295071"/>
                <a:gridCol w="898071"/>
                <a:gridCol w="997857"/>
              </a:tblGrid>
              <a:tr h="228600">
                <a:tc gridSpan="3">
                  <a:txBody>
                    <a:bodyPr/>
                    <a:lstStyle/>
                    <a:p>
                      <a:pPr marL="0" marR="0" algn="ctr">
                        <a:spcBef>
                          <a:spcPts val="0"/>
                        </a:spcBef>
                        <a:spcAft>
                          <a:spcPts val="0"/>
                        </a:spcAft>
                      </a:pPr>
                      <a:r>
                        <a:rPr lang="en-US" sz="1600" dirty="0" smtClean="0"/>
                        <a:t>Economics</a:t>
                      </a:r>
                      <a:r>
                        <a:rPr lang="en-US" sz="1600" baseline="0" dirty="0" smtClean="0"/>
                        <a:t> of One Unit</a:t>
                      </a:r>
                      <a:endParaRPr lang="en-US" sz="1600" b="1" dirty="0">
                        <a:solidFill>
                          <a:schemeClr val="bg1"/>
                        </a:solidFill>
                        <a:latin typeface="+mn-lt"/>
                        <a:ea typeface="Times New Roman"/>
                        <a:cs typeface="Times New Roman"/>
                      </a:endParaRPr>
                    </a:p>
                  </a:txBody>
                  <a:tcPr marL="45085" marR="45085" marT="11430" marB="0"/>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81318">
                <a:tc>
                  <a:txBody>
                    <a:bodyPr/>
                    <a:lstStyle/>
                    <a:p>
                      <a:pPr marL="0" marR="0">
                        <a:spcBef>
                          <a:spcPts val="0"/>
                        </a:spcBef>
                        <a:spcAft>
                          <a:spcPts val="0"/>
                        </a:spcAft>
                      </a:pPr>
                      <a:r>
                        <a:rPr lang="en-US" sz="1600" dirty="0"/>
                        <a:t>Selling </a:t>
                      </a:r>
                      <a:r>
                        <a:rPr lang="en-US" sz="1600" dirty="0" smtClean="0"/>
                        <a:t>Price</a:t>
                      </a:r>
                      <a:endParaRPr lang="en-US" sz="1600" dirty="0">
                        <a:latin typeface="Times New Roman"/>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c>
                  <a:txBody>
                    <a:bodyPr/>
                    <a:lstStyle/>
                    <a:p>
                      <a:pPr algn="r"/>
                      <a:r>
                        <a:rPr lang="en-US" sz="1600" dirty="0" smtClean="0"/>
                        <a:t>$30.00</a:t>
                      </a:r>
                      <a:endParaRPr lang="en-US" sz="1600" b="1" dirty="0">
                        <a:latin typeface="Calibri"/>
                        <a:ea typeface="Times New Roman"/>
                        <a:cs typeface="Times New Roman"/>
                      </a:endParaRPr>
                    </a:p>
                  </a:txBody>
                  <a:tcPr marL="45085" marR="45085" marT="11430" marB="0" anchor="ctr"/>
                </a:tc>
              </a:tr>
              <a:tr h="281318">
                <a:tc>
                  <a:txBody>
                    <a:bodyPr/>
                    <a:lstStyle/>
                    <a:p>
                      <a:pPr marL="0" marR="0">
                        <a:spcBef>
                          <a:spcPts val="0"/>
                        </a:spcBef>
                        <a:spcAft>
                          <a:spcPts val="0"/>
                        </a:spcAft>
                      </a:pPr>
                      <a:r>
                        <a:rPr lang="en-US" sz="1600" dirty="0" smtClean="0"/>
                        <a:t>      Cost of materials </a:t>
                      </a:r>
                      <a:endParaRPr lang="en-US" sz="1600" dirty="0">
                        <a:latin typeface="Times New Roman"/>
                        <a:ea typeface="Times New Roman"/>
                        <a:cs typeface="Times New Roman"/>
                      </a:endParaRPr>
                    </a:p>
                  </a:txBody>
                  <a:tcPr marL="45085" marR="45085" marT="11430" marB="0" anchor="ctr"/>
                </a:tc>
                <a:tc>
                  <a:txBody>
                    <a:bodyPr/>
                    <a:lstStyle/>
                    <a:p>
                      <a:pPr marL="0" marR="0" algn="r">
                        <a:spcBef>
                          <a:spcPts val="0"/>
                        </a:spcBef>
                        <a:spcAft>
                          <a:spcPts val="0"/>
                        </a:spcAft>
                      </a:pPr>
                      <a:r>
                        <a:rPr lang="en-US" sz="1600" dirty="0" smtClean="0"/>
                        <a:t>$2.04</a:t>
                      </a:r>
                      <a:endParaRPr lang="en-US" sz="1600" dirty="0">
                        <a:latin typeface="+mn-lt"/>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r>
              <a:tr h="281318">
                <a:tc>
                  <a:txBody>
                    <a:bodyPr/>
                    <a:lstStyle/>
                    <a:p>
                      <a:pPr marL="0" marR="0">
                        <a:spcBef>
                          <a:spcPts val="0"/>
                        </a:spcBef>
                        <a:spcAft>
                          <a:spcPts val="0"/>
                        </a:spcAft>
                      </a:pPr>
                      <a:r>
                        <a:rPr lang="en-US" sz="1600" dirty="0" smtClean="0"/>
                        <a:t>      Cost</a:t>
                      </a:r>
                      <a:r>
                        <a:rPr lang="en-US" sz="1600" baseline="0" dirty="0" smtClean="0"/>
                        <a:t> of l</a:t>
                      </a:r>
                      <a:r>
                        <a:rPr lang="en-US" sz="1600" dirty="0" smtClean="0"/>
                        <a:t>abor </a:t>
                      </a:r>
                      <a:endParaRPr lang="en-US" sz="1600" dirty="0">
                        <a:latin typeface="Times New Roman"/>
                        <a:ea typeface="Times New Roman"/>
                        <a:cs typeface="Times New Roman"/>
                      </a:endParaRPr>
                    </a:p>
                  </a:txBody>
                  <a:tcPr marL="45085" marR="45085" marT="11430" marB="0" anchor="ctr"/>
                </a:tc>
                <a:tc>
                  <a:txBody>
                    <a:bodyPr/>
                    <a:lstStyle/>
                    <a:p>
                      <a:pPr marL="0" marR="0" algn="r">
                        <a:spcBef>
                          <a:spcPts val="0"/>
                        </a:spcBef>
                        <a:spcAft>
                          <a:spcPts val="0"/>
                        </a:spcAft>
                      </a:pPr>
                      <a:r>
                        <a:rPr lang="en-US" sz="1600" smtClean="0">
                          <a:latin typeface="+mn-lt"/>
                          <a:ea typeface="Times New Roman"/>
                          <a:cs typeface="Times New Roman"/>
                        </a:rPr>
                        <a:t>$8.25</a:t>
                      </a:r>
                      <a:endParaRPr lang="en-US" sz="1600" dirty="0">
                        <a:latin typeface="+mn-lt"/>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r>
              <a:tr h="314908">
                <a:tc>
                  <a:txBody>
                    <a:bodyPr/>
                    <a:lstStyle/>
                    <a:p>
                      <a:pPr marL="0" marR="0">
                        <a:spcBef>
                          <a:spcPts val="0"/>
                        </a:spcBef>
                        <a:spcAft>
                          <a:spcPts val="0"/>
                        </a:spcAft>
                      </a:pPr>
                      <a:r>
                        <a:rPr lang="en-US" sz="1600" dirty="0" smtClean="0"/>
                        <a:t>      Other</a:t>
                      </a:r>
                      <a:r>
                        <a:rPr lang="en-US" sz="1600" baseline="0" dirty="0" smtClean="0"/>
                        <a:t> variable costs</a:t>
                      </a:r>
                      <a:endParaRPr lang="en-US" sz="1600" dirty="0">
                        <a:latin typeface="Times New Roman"/>
                        <a:ea typeface="Times New Roman"/>
                        <a:cs typeface="Times New Roman"/>
                      </a:endParaRPr>
                    </a:p>
                  </a:txBody>
                  <a:tcPr marL="45085" marR="45085" marT="11430" marB="0" anchor="ctr"/>
                </a:tc>
                <a:tc>
                  <a:txBody>
                    <a:bodyPr/>
                    <a:lstStyle/>
                    <a:p>
                      <a:pPr algn="r"/>
                      <a:r>
                        <a:rPr lang="en-US" sz="1600" dirty="0" smtClean="0"/>
                        <a:t>$0.00</a:t>
                      </a:r>
                      <a:endParaRPr lang="en-US" sz="1600" dirty="0"/>
                    </a:p>
                  </a:txBody>
                  <a:tcPr marL="45085" marR="45085" marT="11430" marB="0" anchor="ctr"/>
                </a:tc>
                <a:tc>
                  <a:txBody>
                    <a:bodyPr/>
                    <a:lstStyle/>
                    <a:p>
                      <a:endParaRPr lang="en-US" sz="1600" dirty="0"/>
                    </a:p>
                  </a:txBody>
                  <a:tcPr marL="45085" marR="45085" marT="11430" marB="0" anchor="ctr"/>
                </a:tc>
              </a:tr>
              <a:tr h="281318">
                <a:tc>
                  <a:txBody>
                    <a:bodyPr/>
                    <a:lstStyle/>
                    <a:p>
                      <a:pPr marL="0" marR="0">
                        <a:spcBef>
                          <a:spcPts val="0"/>
                        </a:spcBef>
                        <a:spcAft>
                          <a:spcPts val="0"/>
                        </a:spcAft>
                      </a:pPr>
                      <a:r>
                        <a:rPr lang="en-US" sz="1600" dirty="0" smtClean="0"/>
                        <a:t>Total</a:t>
                      </a:r>
                      <a:r>
                        <a:rPr lang="en-US" sz="1600" baseline="0" dirty="0" smtClean="0"/>
                        <a:t> COGS/ COSS</a:t>
                      </a:r>
                      <a:endParaRPr lang="en-US" sz="1600" b="1" dirty="0">
                        <a:latin typeface="Times New Roman"/>
                        <a:ea typeface="Times New Roman"/>
                        <a:cs typeface="Times New Roman"/>
                      </a:endParaRPr>
                    </a:p>
                  </a:txBody>
                  <a:tcPr marL="45085" marR="45085" marT="11430" marB="0" anchor="ctr"/>
                </a:tc>
                <a:tc>
                  <a:txBody>
                    <a:bodyPr/>
                    <a:lstStyle/>
                    <a:p>
                      <a:endParaRPr lang="en-US" sz="1600" dirty="0">
                        <a:latin typeface="+mn-lt"/>
                        <a:ea typeface="Times New Roman"/>
                        <a:cs typeface="Times New Roman"/>
                      </a:endParaRPr>
                    </a:p>
                  </a:txBody>
                  <a:tcPr marL="45085" marR="45085" marT="1143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smtClean="0"/>
                        <a:t>$10.29</a:t>
                      </a:r>
                      <a:endParaRPr lang="en-US" sz="1600" b="1" dirty="0">
                        <a:latin typeface="Calibri"/>
                        <a:ea typeface="Times New Roman"/>
                        <a:cs typeface="Times New Roman"/>
                      </a:endParaRPr>
                    </a:p>
                  </a:txBody>
                  <a:tcPr marL="45085" marR="45085" marT="11430" marB="0" anchor="ctr"/>
                </a:tc>
              </a:tr>
              <a:tr h="281318">
                <a:tc>
                  <a:txBody>
                    <a:bodyPr/>
                    <a:lstStyle/>
                    <a:p>
                      <a:pPr marL="0" marR="0">
                        <a:spcBef>
                          <a:spcPts val="0"/>
                        </a:spcBef>
                        <a:spcAft>
                          <a:spcPts val="0"/>
                        </a:spcAft>
                      </a:pPr>
                      <a:r>
                        <a:rPr lang="en-US" sz="1600" dirty="0"/>
                        <a:t>Contribution </a:t>
                      </a:r>
                      <a:r>
                        <a:rPr lang="en-US" sz="1600" dirty="0" smtClean="0"/>
                        <a:t>Margin</a:t>
                      </a:r>
                      <a:endParaRPr lang="en-US" sz="1600" dirty="0">
                        <a:latin typeface="Times New Roman"/>
                        <a:ea typeface="Times New Roman"/>
                        <a:cs typeface="Times New Roman"/>
                      </a:endParaRPr>
                    </a:p>
                  </a:txBody>
                  <a:tcPr marL="45085" marR="45085" marT="11430" marB="0" anchor="ctr"/>
                </a:tc>
                <a:tc>
                  <a:txBody>
                    <a:bodyPr/>
                    <a:lstStyle/>
                    <a:p>
                      <a:endParaRPr lang="en-US" sz="1600" dirty="0">
                        <a:latin typeface="Calibri"/>
                        <a:ea typeface="Times New Roman"/>
                        <a:cs typeface="Times New Roman"/>
                      </a:endParaRPr>
                    </a:p>
                  </a:txBody>
                  <a:tcPr marL="45085" marR="45085" marT="1143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dirty="0" smtClean="0"/>
                        <a:t>$19.71</a:t>
                      </a:r>
                      <a:endParaRPr lang="en-US" sz="1600" b="1" dirty="0">
                        <a:latin typeface="+mn-lt"/>
                        <a:ea typeface="Times New Roman"/>
                        <a:cs typeface="Times New Roman"/>
                      </a:endParaRPr>
                    </a:p>
                  </a:txBody>
                  <a:tcPr marL="45085" marR="45085" marT="11430" marB="0" anchor="ctr"/>
                </a:tc>
              </a:tr>
            </a:tbl>
          </a:graphicData>
        </a:graphic>
      </p:graphicFrame>
      <p:graphicFrame>
        <p:nvGraphicFramePr>
          <p:cNvPr id="12" name="Table 11"/>
          <p:cNvGraphicFramePr>
            <a:graphicFrameLocks noGrp="1"/>
          </p:cNvGraphicFramePr>
          <p:nvPr/>
        </p:nvGraphicFramePr>
        <p:xfrm>
          <a:off x="4419600" y="1752600"/>
          <a:ext cx="4191000" cy="670560"/>
        </p:xfrm>
        <a:graphic>
          <a:graphicData uri="http://schemas.openxmlformats.org/drawingml/2006/table">
            <a:tbl>
              <a:tblPr firstRow="1" bandRow="1">
                <a:tableStyleId>{3C2FFA5D-87B4-456A-9821-1D502468CF0F}</a:tableStyleId>
              </a:tblPr>
              <a:tblGrid>
                <a:gridCol w="4191000"/>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Definition</a:t>
                      </a:r>
                      <a:r>
                        <a:rPr lang="en-US" sz="1600" baseline="0" dirty="0" smtClean="0"/>
                        <a:t> of One Unit</a:t>
                      </a:r>
                      <a:endParaRPr lang="en-US" sz="1600" b="1" dirty="0">
                        <a:solidFill>
                          <a:schemeClr val="bg1"/>
                        </a:solidFill>
                      </a:endParaRPr>
                    </a:p>
                  </a:txBody>
                  <a:tcPr/>
                </a:tc>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1</a:t>
                      </a:r>
                      <a:r>
                        <a:rPr lang="en-US" sz="1600" b="0" baseline="0" dirty="0" smtClean="0">
                          <a:solidFill>
                            <a:schemeClr val="bg1"/>
                          </a:solidFill>
                        </a:rPr>
                        <a:t> Dozen Mum Cupcakes</a:t>
                      </a:r>
                      <a:endParaRPr lang="en-US" sz="1600" b="0" dirty="0">
                        <a:solidFill>
                          <a:schemeClr val="bg1"/>
                        </a:solidFill>
                      </a:endParaRPr>
                    </a:p>
                  </a:txBody>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79061134"/>
              </p:ext>
            </p:extLst>
          </p:nvPr>
        </p:nvGraphicFramePr>
        <p:xfrm>
          <a:off x="4419600" y="5181600"/>
          <a:ext cx="4190999" cy="838200"/>
        </p:xfrm>
        <a:graphic>
          <a:graphicData uri="http://schemas.openxmlformats.org/drawingml/2006/table">
            <a:tbl>
              <a:tblPr>
                <a:tableStyleId>{3C2FFA5D-87B4-456A-9821-1D502468CF0F}</a:tableStyleId>
              </a:tblPr>
              <a:tblGrid>
                <a:gridCol w="1392358"/>
                <a:gridCol w="328945"/>
                <a:gridCol w="823232"/>
                <a:gridCol w="374196"/>
                <a:gridCol w="1272268"/>
              </a:tblGrid>
              <a:tr h="301752">
                <a:tc gridSpan="5">
                  <a:txBody>
                    <a:bodyPr/>
                    <a:lstStyle/>
                    <a:p>
                      <a:pPr marL="0" marR="0" algn="ctr">
                        <a:spcBef>
                          <a:spcPts val="0"/>
                        </a:spcBef>
                        <a:spcAft>
                          <a:spcPts val="0"/>
                        </a:spcAft>
                      </a:pPr>
                      <a:r>
                        <a:rPr lang="en-US" sz="1600" dirty="0" smtClean="0"/>
                        <a:t>Monthly</a:t>
                      </a:r>
                      <a:r>
                        <a:rPr lang="en-US" sz="1600" baseline="0" dirty="0" smtClean="0"/>
                        <a:t> Break Even Units</a:t>
                      </a:r>
                      <a:endParaRPr lang="en-US" sz="1800" b="1" dirty="0">
                        <a:solidFill>
                          <a:schemeClr val="bg1"/>
                        </a:solidFill>
                        <a:latin typeface="+mn-lt"/>
                        <a:ea typeface="Times New Roman"/>
                      </a:endParaRPr>
                    </a:p>
                  </a:txBody>
                  <a:tcPr marL="68580" marR="68580" marT="0" marB="0" anchor="ct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r>
              <a:tr h="268224">
                <a:tc>
                  <a:txBody>
                    <a:bodyPr/>
                    <a:lstStyle/>
                    <a:p>
                      <a:pPr marL="0" marR="0" algn="ctr">
                        <a:spcBef>
                          <a:spcPts val="0"/>
                        </a:spcBef>
                        <a:spcAft>
                          <a:spcPts val="0"/>
                        </a:spcAft>
                      </a:pPr>
                      <a:r>
                        <a:rPr lang="en-US" sz="1600" dirty="0" smtClean="0"/>
                        <a:t>$107.50</a:t>
                      </a:r>
                      <a:endParaRPr lang="en-US" sz="1800" dirty="0">
                        <a:latin typeface="Times New Roman"/>
                        <a:ea typeface="Times New Roman"/>
                      </a:endParaRPr>
                    </a:p>
                  </a:txBody>
                  <a:tcPr marL="68580" marR="68580" marT="0" marB="0"/>
                </a:tc>
                <a:tc rowSpan="2">
                  <a:txBody>
                    <a:bodyPr/>
                    <a:lstStyle/>
                    <a:p>
                      <a:pPr marL="0" marR="0" algn="r">
                        <a:spcBef>
                          <a:spcPts val="0"/>
                        </a:spcBef>
                        <a:spcAft>
                          <a:spcPts val="0"/>
                        </a:spcAft>
                      </a:pPr>
                      <a:r>
                        <a:rPr lang="en-US" sz="1600" dirty="0" smtClean="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dirty="0" smtClean="0">
                          <a:latin typeface="Times New Roman"/>
                          <a:ea typeface="Times New Roman"/>
                        </a:rPr>
                        <a:t>5.45</a:t>
                      </a:r>
                      <a:endParaRPr lang="en-US" sz="16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dirty="0"/>
                        <a:t>≈</a:t>
                      </a:r>
                      <a:endParaRPr lang="en-US" sz="1800" dirty="0">
                        <a:latin typeface="Times New Roman"/>
                        <a:ea typeface="Times New Roman"/>
                      </a:endParaRPr>
                    </a:p>
                  </a:txBody>
                  <a:tcPr marL="68580" marR="68580" marT="0" marB="0" anchor="ctr"/>
                </a:tc>
                <a:tc rowSpan="2">
                  <a:txBody>
                    <a:bodyPr/>
                    <a:lstStyle/>
                    <a:p>
                      <a:pPr marL="0" marR="0" algn="ctr">
                        <a:spcBef>
                          <a:spcPts val="0"/>
                        </a:spcBef>
                        <a:spcAft>
                          <a:spcPts val="0"/>
                        </a:spcAft>
                      </a:pPr>
                      <a:r>
                        <a:rPr lang="en-US" sz="1600" baseline="0" dirty="0" smtClean="0">
                          <a:latin typeface="Times New Roman"/>
                          <a:ea typeface="Times New Roman"/>
                        </a:rPr>
                        <a:t>6 dozen</a:t>
                      </a:r>
                      <a:endParaRPr lang="en-US" sz="1800" dirty="0">
                        <a:latin typeface="Times New Roman"/>
                        <a:ea typeface="Times New Roman"/>
                      </a:endParaRPr>
                    </a:p>
                  </a:txBody>
                  <a:tcPr marL="68580" marR="68580" marT="0" marB="0" anchor="ctr"/>
                </a:tc>
              </a:tr>
              <a:tr h="268224">
                <a:tc>
                  <a:txBody>
                    <a:bodyPr/>
                    <a:lstStyle/>
                    <a:p>
                      <a:pPr marL="0" marR="0" algn="ctr">
                        <a:spcBef>
                          <a:spcPts val="0"/>
                        </a:spcBef>
                        <a:spcAft>
                          <a:spcPts val="0"/>
                        </a:spcAft>
                      </a:pPr>
                      <a:r>
                        <a:rPr lang="en-US" sz="1600" dirty="0" smtClean="0"/>
                        <a:t>$19.71</a:t>
                      </a:r>
                      <a:endParaRPr lang="en-US" sz="1800" dirty="0">
                        <a:latin typeface="Times New Roman"/>
                        <a:ea typeface="Times New Roman"/>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pic>
        <p:nvPicPr>
          <p:cNvPr id="7" name="Content Placeholder 9" descr="logo secondary.jpg"/>
          <p:cNvPicPr>
            <a:picLocks noChangeAspect="1"/>
          </p:cNvPicPr>
          <p:nvPr/>
        </p:nvPicPr>
        <p:blipFill>
          <a:blip r:embed="rId4" cstate="print"/>
          <a:stretch>
            <a:fillRect/>
          </a:stretch>
        </p:blipFill>
        <p:spPr>
          <a:xfrm>
            <a:off x="7315200" y="0"/>
            <a:ext cx="1828800" cy="9622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solidFill>
                  <a:schemeClr val="bg1"/>
                </a:solidFill>
              </a:rPr>
              <a:t>Market Analysis</a:t>
            </a:r>
            <a:endParaRPr lang="en-US" dirty="0">
              <a:solidFill>
                <a:schemeClr val="bg1"/>
              </a:solidFill>
            </a:endParaRP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2781890343"/>
              </p:ext>
            </p:extLst>
          </p:nvPr>
        </p:nvGraphicFramePr>
        <p:xfrm>
          <a:off x="381000" y="2470437"/>
          <a:ext cx="5029200" cy="4387563"/>
        </p:xfrm>
        <a:graphic>
          <a:graphicData uri="http://schemas.openxmlformats.org/drawingml/2006/table">
            <a:tbl>
              <a:tblPr firstRow="1" bandRow="1">
                <a:tableStyleId>{3C2FFA5D-87B4-456A-9821-1D502468CF0F}</a:tableStyleId>
              </a:tblPr>
              <a:tblGrid>
                <a:gridCol w="2514600"/>
                <a:gridCol w="2514600"/>
              </a:tblGrid>
              <a:tr h="337505">
                <a:tc gridSpan="2">
                  <a:txBody>
                    <a:bodyPr/>
                    <a:lstStyle/>
                    <a:p>
                      <a:pPr algn="ctr"/>
                      <a:r>
                        <a:rPr lang="en-US" sz="1600" dirty="0" smtClean="0">
                          <a:solidFill>
                            <a:schemeClr val="bg1"/>
                          </a:solidFill>
                        </a:rPr>
                        <a:t>Description of Target Consumer</a:t>
                      </a:r>
                      <a:endParaRPr lang="en-US" sz="1600" dirty="0">
                        <a:solidFill>
                          <a:schemeClr val="bg1"/>
                        </a:solidFill>
                      </a:endParaRPr>
                    </a:p>
                  </a:txBody>
                  <a:tcPr/>
                </a:tc>
                <a:tc hMerge="1">
                  <a:txBody>
                    <a:bodyPr/>
                    <a:lstStyle/>
                    <a:p>
                      <a:endParaRPr lang="en-US"/>
                    </a:p>
                  </a:txBody>
                  <a:tcPr/>
                </a:tc>
              </a:tr>
              <a:tr h="337505">
                <a:tc>
                  <a:txBody>
                    <a:bodyPr/>
                    <a:lstStyle/>
                    <a:p>
                      <a:pPr algn="ctr"/>
                      <a:r>
                        <a:rPr lang="en-US" sz="1600" dirty="0" smtClean="0"/>
                        <a:t>Demographics</a:t>
                      </a:r>
                      <a:endParaRPr lang="en-US" sz="1600" b="1"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t>Geographics</a:t>
                      </a:r>
                      <a:endParaRPr lang="en-US" sz="1600" b="1" dirty="0" smtClean="0">
                        <a:solidFill>
                          <a:schemeClr val="bg1"/>
                        </a:solidFill>
                      </a:endParaRPr>
                    </a:p>
                  </a:txBody>
                  <a:tcPr/>
                </a:tc>
              </a:tr>
              <a:tr h="181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baseline="0" dirty="0" smtClean="0">
                          <a:solidFill>
                            <a:schemeClr val="bg1"/>
                          </a:solidFill>
                        </a:rPr>
                        <a:t>Middle to upper income adults between the ages of 25 and 65, mainly females but not exclusively </a:t>
                      </a:r>
                      <a:endParaRPr lang="en-US" sz="1600" b="0"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Tolland</a:t>
                      </a:r>
                      <a:r>
                        <a:rPr lang="en-US" sz="1600" b="0" baseline="0" dirty="0" smtClean="0">
                          <a:solidFill>
                            <a:schemeClr val="bg1"/>
                          </a:solidFill>
                        </a:rPr>
                        <a:t> &amp; Hartford Counties </a:t>
                      </a:r>
                      <a:endParaRPr lang="en-US" sz="1600" b="0" dirty="0" smtClean="0">
                        <a:solidFill>
                          <a:schemeClr val="bg1"/>
                        </a:solidFill>
                      </a:endParaRPr>
                    </a:p>
                  </a:txBody>
                  <a:tcPr/>
                </a:tc>
              </a:tr>
              <a:tr h="3375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Psychographics</a:t>
                      </a:r>
                      <a:endParaRPr lang="en-US" sz="1600" b="1" dirty="0" smtClean="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Buying</a:t>
                      </a:r>
                      <a:r>
                        <a:rPr lang="en-US" sz="1600" baseline="0" dirty="0" smtClean="0"/>
                        <a:t> Patterns</a:t>
                      </a:r>
                      <a:endParaRPr lang="en-US" sz="1600" b="1" dirty="0">
                        <a:solidFill>
                          <a:schemeClr val="bg1"/>
                        </a:solidFill>
                      </a:endParaRPr>
                    </a:p>
                  </a:txBody>
                  <a:tcPr/>
                </a:tc>
              </a:tr>
              <a:tr h="15647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Families who often</a:t>
                      </a:r>
                      <a:r>
                        <a:rPr lang="en-US" sz="1600" b="0" baseline="0" dirty="0" smtClean="0">
                          <a:solidFill>
                            <a:schemeClr val="bg1"/>
                          </a:solidFill>
                        </a:rPr>
                        <a:t> plan themed parties for their children, family members, or friends</a:t>
                      </a:r>
                      <a:endParaRPr lang="en-US" sz="1600" b="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0"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bg1"/>
                          </a:solidFill>
                        </a:rPr>
                        <a:t>Willing</a:t>
                      </a:r>
                      <a:r>
                        <a:rPr lang="en-US" sz="1600" b="0" baseline="0" dirty="0" smtClean="0">
                          <a:solidFill>
                            <a:schemeClr val="bg1"/>
                          </a:solidFill>
                        </a:rPr>
                        <a:t> to spend money to impress their guests and avoid stress</a:t>
                      </a:r>
                      <a:endParaRPr lang="en-US" sz="1600" b="0" dirty="0" smtClean="0">
                        <a:solidFill>
                          <a:schemeClr val="tx1"/>
                        </a:solidFill>
                      </a:endParaRPr>
                    </a:p>
                  </a:txBody>
                  <a:tcPr/>
                </a:tc>
              </a:tr>
            </a:tbl>
          </a:graphicData>
        </a:graphic>
      </p:graphicFrame>
      <p:grpSp>
        <p:nvGrpSpPr>
          <p:cNvPr id="3" name="Group 28"/>
          <p:cNvGrpSpPr/>
          <p:nvPr/>
        </p:nvGrpSpPr>
        <p:grpSpPr>
          <a:xfrm>
            <a:off x="5867400" y="2667000"/>
            <a:ext cx="2819400" cy="3810000"/>
            <a:chOff x="5943600" y="2514600"/>
            <a:chExt cx="2819400" cy="3810000"/>
          </a:xfrm>
        </p:grpSpPr>
        <p:grpSp>
          <p:nvGrpSpPr>
            <p:cNvPr id="4" name="Group 24"/>
            <p:cNvGrpSpPr/>
            <p:nvPr/>
          </p:nvGrpSpPr>
          <p:grpSpPr>
            <a:xfrm>
              <a:off x="5943600" y="2743200"/>
              <a:ext cx="2819400" cy="3581400"/>
              <a:chOff x="5638800" y="1905000"/>
              <a:chExt cx="2971800" cy="3733800"/>
            </a:xfrm>
          </p:grpSpPr>
          <p:grpSp>
            <p:nvGrpSpPr>
              <p:cNvPr id="5" name="Group 2"/>
              <p:cNvGrpSpPr>
                <a:grpSpLocks/>
              </p:cNvGrpSpPr>
              <p:nvPr/>
            </p:nvGrpSpPr>
            <p:grpSpPr bwMode="auto">
              <a:xfrm>
                <a:off x="5638800" y="1905000"/>
                <a:ext cx="2971800" cy="3733800"/>
                <a:chOff x="3408" y="1584"/>
                <a:chExt cx="1872" cy="2352"/>
              </a:xfrm>
              <a:solidFill>
                <a:schemeClr val="tx2">
                  <a:lumMod val="40000"/>
                  <a:lumOff val="60000"/>
                </a:schemeClr>
              </a:solidFill>
            </p:grpSpPr>
            <p:sp>
              <p:nvSpPr>
                <p:cNvPr id="10" name="AutoShape 3"/>
                <p:cNvSpPr>
                  <a:spLocks noChangeArrowheads="1"/>
                </p:cNvSpPr>
                <p:nvPr/>
              </p:nvSpPr>
              <p:spPr bwMode="auto">
                <a:xfrm>
                  <a:off x="3408" y="1632"/>
                  <a:ext cx="1872" cy="2304"/>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endParaRPr lang="en-US" dirty="0"/>
                </a:p>
              </p:txBody>
            </p:sp>
            <p:sp>
              <p:nvSpPr>
                <p:cNvPr id="11" name="Oval 4"/>
                <p:cNvSpPr>
                  <a:spLocks noChangeArrowheads="1"/>
                </p:cNvSpPr>
                <p:nvPr/>
              </p:nvSpPr>
              <p:spPr bwMode="auto">
                <a:xfrm>
                  <a:off x="3408" y="1584"/>
                  <a:ext cx="1872" cy="96"/>
                </a:xfrm>
                <a:prstGeom prst="ellipse">
                  <a:avLst/>
                </a:prstGeom>
                <a:grp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dirty="0"/>
                </a:p>
              </p:txBody>
            </p:sp>
          </p:grpSp>
          <p:sp>
            <p:nvSpPr>
              <p:cNvPr id="12" name="Rectangle 11"/>
              <p:cNvSpPr/>
              <p:nvPr/>
            </p:nvSpPr>
            <p:spPr>
              <a:xfrm>
                <a:off x="5867400" y="2133600"/>
                <a:ext cx="2514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Total population of targeted geographic area</a:t>
                </a:r>
                <a:endParaRPr lang="en-US" sz="1600" dirty="0">
                  <a:solidFill>
                    <a:schemeClr val="bg1"/>
                  </a:solidFill>
                </a:endParaRPr>
              </a:p>
            </p:txBody>
          </p:sp>
          <p:sp>
            <p:nvSpPr>
              <p:cNvPr id="13" name="Rectangle 12"/>
              <p:cNvSpPr/>
              <p:nvPr/>
            </p:nvSpPr>
            <p:spPr>
              <a:xfrm>
                <a:off x="6172200" y="3124200"/>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Population of target market</a:t>
                </a:r>
                <a:endParaRPr lang="en-US" sz="1600" dirty="0">
                  <a:solidFill>
                    <a:schemeClr val="bg1"/>
                  </a:solidFill>
                </a:endParaRPr>
              </a:p>
            </p:txBody>
          </p:sp>
          <p:sp>
            <p:nvSpPr>
              <p:cNvPr id="14" name="Rectangle 13"/>
              <p:cNvSpPr/>
              <p:nvPr/>
            </p:nvSpPr>
            <p:spPr>
              <a:xfrm>
                <a:off x="6441989" y="2619983"/>
                <a:ext cx="1445741" cy="270753"/>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smtClean="0">
                    <a:solidFill>
                      <a:prstClr val="black"/>
                    </a:solidFill>
                    <a:ea typeface="Times New Roman"/>
                    <a:cs typeface="Times New Roman"/>
                  </a:rPr>
                  <a:t>3,590,347</a:t>
                </a:r>
                <a:endParaRPr lang="en-US" b="1" dirty="0">
                  <a:solidFill>
                    <a:prstClr val="black"/>
                  </a:solidFill>
                  <a:ea typeface="Times New Roman"/>
                  <a:cs typeface="Times New Roman"/>
                </a:endParaRPr>
              </a:p>
            </p:txBody>
          </p:sp>
          <p:sp>
            <p:nvSpPr>
              <p:cNvPr id="22" name="Rectangle 21"/>
              <p:cNvSpPr/>
              <p:nvPr/>
            </p:nvSpPr>
            <p:spPr>
              <a:xfrm>
                <a:off x="6477000" y="4191000"/>
                <a:ext cx="1295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Market size</a:t>
                </a:r>
              </a:p>
              <a:p>
                <a:pPr algn="ctr"/>
                <a:r>
                  <a:rPr lang="en-US" sz="1200" i="1" dirty="0" smtClean="0">
                    <a:solidFill>
                      <a:schemeClr val="bg1"/>
                    </a:solidFill>
                  </a:rPr>
                  <a:t>(based on</a:t>
                </a:r>
              </a:p>
              <a:p>
                <a:pPr algn="ctr"/>
                <a:r>
                  <a:rPr lang="en-US" sz="1200" i="1" dirty="0" smtClean="0">
                    <a:solidFill>
                      <a:schemeClr val="bg1"/>
                    </a:solidFill>
                  </a:rPr>
                  <a:t>survey)</a:t>
                </a:r>
                <a:endParaRPr lang="en-US" sz="1200" i="1" dirty="0">
                  <a:solidFill>
                    <a:schemeClr val="bg1"/>
                  </a:solidFill>
                </a:endParaRPr>
              </a:p>
            </p:txBody>
          </p:sp>
        </p:grpSp>
        <p:sp>
          <p:nvSpPr>
            <p:cNvPr id="28" name="Rectangle 27"/>
            <p:cNvSpPr/>
            <p:nvPr/>
          </p:nvSpPr>
          <p:spPr>
            <a:xfrm>
              <a:off x="5943600" y="2514600"/>
              <a:ext cx="28194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Target Market Size</a:t>
              </a:r>
              <a:endParaRPr lang="en-US" sz="1600" b="1" dirty="0">
                <a:solidFill>
                  <a:schemeClr val="bg1"/>
                </a:solidFill>
              </a:endParaRPr>
            </a:p>
          </p:txBody>
        </p:sp>
      </p:grpSp>
      <p:graphicFrame>
        <p:nvGraphicFramePr>
          <p:cNvPr id="30" name="Table 29"/>
          <p:cNvGraphicFramePr>
            <a:graphicFrameLocks noGrp="1"/>
          </p:cNvGraphicFramePr>
          <p:nvPr>
            <p:extLst>
              <p:ext uri="{D42A27DB-BD31-4B8C-83A1-F6EECF244321}">
                <p14:modId xmlns:p14="http://schemas.microsoft.com/office/powerpoint/2010/main" val="1849106217"/>
              </p:ext>
            </p:extLst>
          </p:nvPr>
        </p:nvGraphicFramePr>
        <p:xfrm>
          <a:off x="381000" y="1397000"/>
          <a:ext cx="8229600" cy="1010920"/>
        </p:xfrm>
        <a:graphic>
          <a:graphicData uri="http://schemas.openxmlformats.org/drawingml/2006/table">
            <a:tbl>
              <a:tblPr firstRow="1" bandRow="1">
                <a:tableStyleId>{3C2FFA5D-87B4-456A-9821-1D502468CF0F}</a:tableStyleId>
              </a:tblPr>
              <a:tblGrid>
                <a:gridCol w="1524000"/>
                <a:gridCol w="2590800"/>
                <a:gridCol w="2057400"/>
                <a:gridCol w="2057400"/>
              </a:tblGrid>
              <a:tr h="370840">
                <a:tc gridSpan="4">
                  <a:txBody>
                    <a:bodyPr/>
                    <a:lstStyle/>
                    <a:p>
                      <a:pPr algn="ctr"/>
                      <a:r>
                        <a:rPr lang="en-US" sz="1600" dirty="0" smtClean="0">
                          <a:solidFill>
                            <a:schemeClr val="bg1"/>
                          </a:solidFill>
                        </a:rPr>
                        <a:t>Market</a:t>
                      </a:r>
                      <a:r>
                        <a:rPr lang="en-US" sz="1600" baseline="0" dirty="0" smtClean="0">
                          <a:solidFill>
                            <a:schemeClr val="bg1"/>
                          </a:solidFill>
                        </a:rPr>
                        <a:t> Statistics</a:t>
                      </a:r>
                      <a:endParaRPr lang="en-US" sz="1600"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70840">
                <a:tc>
                  <a:txBody>
                    <a:bodyPr/>
                    <a:lstStyle/>
                    <a:p>
                      <a:r>
                        <a:rPr lang="en-US" sz="1600" dirty="0" smtClean="0"/>
                        <a:t>Industry Name:</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Bakery</a:t>
                      </a:r>
                      <a:r>
                        <a:rPr lang="en-US" sz="1800" b="1" baseline="0" dirty="0" smtClean="0">
                          <a:solidFill>
                            <a:schemeClr val="bg1"/>
                          </a:solidFill>
                        </a:rPr>
                        <a:t> Product Manufacturing</a:t>
                      </a:r>
                      <a:endParaRPr lang="en-US" sz="1800" b="1" dirty="0" smtClean="0">
                        <a:solidFill>
                          <a:schemeClr val="bg1"/>
                        </a:solidFill>
                      </a:endParaRPr>
                    </a:p>
                  </a:txBody>
                  <a:tcPr anchor="ctr"/>
                </a:tc>
                <a:tc>
                  <a:txBody>
                    <a:bodyPr/>
                    <a:lstStyle/>
                    <a:p>
                      <a:r>
                        <a:rPr lang="en-US" sz="1600" dirty="0" smtClean="0"/>
                        <a:t>Annual</a:t>
                      </a:r>
                      <a:r>
                        <a:rPr lang="en-US" sz="1600" baseline="0" dirty="0" smtClean="0"/>
                        <a:t> Industry Sales:</a:t>
                      </a:r>
                      <a:endParaRPr lang="en-US" sz="1600"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t>
                      </a:r>
                      <a:r>
                        <a:rPr lang="en-US" sz="1800" b="1" dirty="0" smtClean="0">
                          <a:solidFill>
                            <a:schemeClr val="bg1"/>
                          </a:solidFill>
                        </a:rPr>
                        <a:t>3</a:t>
                      </a:r>
                      <a:r>
                        <a:rPr lang="en-US" sz="1800" b="1" baseline="0" dirty="0" smtClean="0">
                          <a:solidFill>
                            <a:schemeClr val="bg1"/>
                          </a:solidFill>
                        </a:rPr>
                        <a:t> Billion</a:t>
                      </a:r>
                      <a:endParaRPr lang="en-US" sz="1800" b="1" dirty="0" smtClean="0">
                        <a:solidFill>
                          <a:schemeClr val="bg1"/>
                        </a:solidFill>
                      </a:endParaRPr>
                    </a:p>
                  </a:txBody>
                  <a:tcPr anchor="ctr"/>
                </a:tc>
              </a:tr>
            </a:tbl>
          </a:graphicData>
        </a:graphic>
      </p:graphicFrame>
      <p:sp>
        <p:nvSpPr>
          <p:cNvPr id="17" name="Rectangle 16"/>
          <p:cNvSpPr/>
          <p:nvPr/>
        </p:nvSpPr>
        <p:spPr>
          <a:xfrm>
            <a:off x="6629400" y="4572000"/>
            <a:ext cx="1185985" cy="25970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smtClean="0">
                <a:solidFill>
                  <a:prstClr val="black"/>
                </a:solidFill>
                <a:ea typeface="Times New Roman"/>
                <a:cs typeface="Times New Roman"/>
              </a:rPr>
              <a:t>552,131</a:t>
            </a:r>
            <a:endParaRPr lang="en-US" b="1" dirty="0">
              <a:solidFill>
                <a:prstClr val="black"/>
              </a:solidFill>
              <a:ea typeface="Times New Roman"/>
              <a:cs typeface="Times New Roman"/>
            </a:endParaRPr>
          </a:p>
        </p:txBody>
      </p:sp>
      <p:sp>
        <p:nvSpPr>
          <p:cNvPr id="18" name="Rectangle 17"/>
          <p:cNvSpPr/>
          <p:nvPr/>
        </p:nvSpPr>
        <p:spPr>
          <a:xfrm>
            <a:off x="6629400" y="5715000"/>
            <a:ext cx="1185985" cy="259702"/>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a:r>
              <a:rPr lang="en-US" b="1" dirty="0" smtClean="0">
                <a:solidFill>
                  <a:prstClr val="black"/>
                </a:solidFill>
                <a:ea typeface="Times New Roman"/>
                <a:cs typeface="Times New Roman"/>
              </a:rPr>
              <a:t>276</a:t>
            </a:r>
            <a:endParaRPr lang="en-US" b="1" dirty="0">
              <a:solidFill>
                <a:prstClr val="black"/>
              </a:solidFill>
              <a:ea typeface="Times New Roman"/>
              <a:cs typeface="Times New Roman"/>
            </a:endParaRPr>
          </a:p>
        </p:txBody>
      </p:sp>
      <p:pic>
        <p:nvPicPr>
          <p:cNvPr id="19" name="Content Placeholder 9" descr="logo secondary.jpg"/>
          <p:cNvPicPr>
            <a:picLocks noChangeAspect="1"/>
          </p:cNvPicPr>
          <p:nvPr/>
        </p:nvPicPr>
        <p:blipFill>
          <a:blip r:embed="rId3" cstate="print"/>
          <a:stretch>
            <a:fillRect/>
          </a:stretch>
        </p:blipFill>
        <p:spPr>
          <a:xfrm>
            <a:off x="7315200" y="0"/>
            <a:ext cx="1828800" cy="962274"/>
          </a:xfrm>
          <a:prstGeom prst="rect">
            <a:avLst/>
          </a:prstGeom>
        </p:spPr>
      </p:pic>
    </p:spTree>
    <p:extLst>
      <p:ext uri="{BB962C8B-B14F-4D97-AF65-F5344CB8AC3E}">
        <p14:creationId xmlns:p14="http://schemas.microsoft.com/office/powerpoint/2010/main" val="2539478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Promotion and Sales</a:t>
            </a:r>
            <a:endParaRPr lang="en-US" dirty="0"/>
          </a:p>
        </p:txBody>
      </p:sp>
      <p:sp>
        <p:nvSpPr>
          <p:cNvPr id="3" name="Content Placeholder 2"/>
          <p:cNvSpPr>
            <a:spLocks noGrp="1"/>
          </p:cNvSpPr>
          <p:nvPr>
            <p:ph idx="1"/>
          </p:nvPr>
        </p:nvSpPr>
        <p:spPr>
          <a:xfrm>
            <a:off x="685800" y="1371600"/>
            <a:ext cx="7772400" cy="3733800"/>
          </a:xfrm>
        </p:spPr>
        <p:txBody>
          <a:bodyPr>
            <a:normAutofit/>
          </a:bodyPr>
          <a:lstStyle/>
          <a:p>
            <a:r>
              <a:rPr lang="en-US" sz="2800" dirty="0" smtClean="0">
                <a:solidFill>
                  <a:schemeClr val="bg1"/>
                </a:solidFill>
              </a:rPr>
              <a:t>Special school events</a:t>
            </a:r>
          </a:p>
          <a:p>
            <a:r>
              <a:rPr lang="en-US" sz="2800" dirty="0">
                <a:solidFill>
                  <a:schemeClr val="bg1"/>
                </a:solidFill>
              </a:rPr>
              <a:t>Online Advertising and </a:t>
            </a:r>
            <a:br>
              <a:rPr lang="en-US" sz="2800" dirty="0">
                <a:solidFill>
                  <a:schemeClr val="bg1"/>
                </a:solidFill>
              </a:rPr>
            </a:br>
            <a:r>
              <a:rPr lang="en-US" sz="2800" dirty="0">
                <a:solidFill>
                  <a:schemeClr val="bg1"/>
                </a:solidFill>
              </a:rPr>
              <a:t>Marketing</a:t>
            </a:r>
          </a:p>
          <a:p>
            <a:r>
              <a:rPr lang="en-US" sz="2800" dirty="0">
                <a:solidFill>
                  <a:schemeClr val="bg1"/>
                </a:solidFill>
              </a:rPr>
              <a:t>Social </a:t>
            </a:r>
            <a:r>
              <a:rPr lang="en-US" sz="2800" dirty="0" smtClean="0">
                <a:solidFill>
                  <a:schemeClr val="bg1"/>
                </a:solidFill>
              </a:rPr>
              <a:t>Media</a:t>
            </a:r>
          </a:p>
          <a:p>
            <a:r>
              <a:rPr lang="en-US" sz="2800" dirty="0" smtClean="0">
                <a:solidFill>
                  <a:schemeClr val="bg1"/>
                </a:solidFill>
              </a:rPr>
              <a:t>Business cards</a:t>
            </a:r>
          </a:p>
          <a:p>
            <a:r>
              <a:rPr lang="en-US" sz="2800" dirty="0" smtClean="0">
                <a:solidFill>
                  <a:schemeClr val="bg1"/>
                </a:solidFill>
              </a:rPr>
              <a:t>Word of mouth</a:t>
            </a:r>
            <a:endParaRPr lang="en-US" sz="2800" dirty="0">
              <a:solidFill>
                <a:schemeClr val="bg1"/>
              </a:solidFill>
            </a:endParaRPr>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t="3235"/>
          <a:stretch/>
        </p:blipFill>
        <p:spPr>
          <a:xfrm>
            <a:off x="5334000" y="4418067"/>
            <a:ext cx="3688976" cy="2379751"/>
          </a:xfrm>
          <a:prstGeom prst="rect">
            <a:avLst/>
          </a:prstGeom>
          <a:ln>
            <a:noFill/>
          </a:ln>
          <a:effectLst>
            <a:softEdge rad="112500"/>
          </a:effectLst>
        </p:spPr>
      </p:pic>
      <p:pic>
        <p:nvPicPr>
          <p:cNvPr id="8" name="Picture 7"/>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rcRect l="22159" t="13355" r="11993" b="10408"/>
          <a:stretch/>
        </p:blipFill>
        <p:spPr>
          <a:xfrm>
            <a:off x="1888439" y="4329003"/>
            <a:ext cx="3216962" cy="2477780"/>
          </a:xfrm>
          <a:prstGeom prst="rect">
            <a:avLst/>
          </a:prstGeom>
          <a:ln>
            <a:noFill/>
          </a:ln>
          <a:effectLst>
            <a:softEdge rad="112500"/>
          </a:effectLst>
        </p:spPr>
      </p:pic>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269" t="2295" r="6406" b="1358"/>
          <a:stretch/>
        </p:blipFill>
        <p:spPr bwMode="auto">
          <a:xfrm>
            <a:off x="5311588" y="1193194"/>
            <a:ext cx="3498478" cy="30879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710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Competition</a:t>
            </a:r>
            <a:endParaRPr lang="en-US" dirty="0">
              <a:solidFill>
                <a:schemeClr val="bg1"/>
              </a:solidFill>
            </a:endParaRPr>
          </a:p>
        </p:txBody>
      </p:sp>
      <p:sp>
        <p:nvSpPr>
          <p:cNvPr id="3" name="Content Placeholder 2"/>
          <p:cNvSpPr>
            <a:spLocks noGrp="1"/>
          </p:cNvSpPr>
          <p:nvPr>
            <p:ph idx="1"/>
          </p:nvPr>
        </p:nvSpPr>
        <p:spPr/>
        <p:txBody>
          <a:bodyPr/>
          <a:lstStyle/>
          <a:p>
            <a:r>
              <a:rPr lang="en-US" sz="2400" dirty="0" smtClean="0">
                <a:solidFill>
                  <a:schemeClr val="bg1"/>
                </a:solidFill>
              </a:rPr>
              <a:t>Direct</a:t>
            </a:r>
          </a:p>
          <a:p>
            <a:pPr>
              <a:buNone/>
            </a:pPr>
            <a:r>
              <a:rPr lang="en-US" sz="2400" dirty="0" smtClean="0">
                <a:solidFill>
                  <a:schemeClr val="bg1"/>
                </a:solidFill>
              </a:rPr>
              <a:t>   -Sweet Spot Bake Shop in Windsor CT</a:t>
            </a:r>
          </a:p>
          <a:p>
            <a:pPr>
              <a:buNone/>
            </a:pPr>
            <a:r>
              <a:rPr lang="en-US" sz="2400" dirty="0" smtClean="0">
                <a:solidFill>
                  <a:schemeClr val="bg1"/>
                </a:solidFill>
              </a:rPr>
              <a:t>   - Mr. D’s CT Bakery in Wallingford CT</a:t>
            </a:r>
          </a:p>
          <a:p>
            <a:r>
              <a:rPr lang="en-US" sz="2400" dirty="0" smtClean="0">
                <a:solidFill>
                  <a:schemeClr val="bg1"/>
                </a:solidFill>
              </a:rPr>
              <a:t> Indirect</a:t>
            </a:r>
          </a:p>
          <a:p>
            <a:pPr>
              <a:buNone/>
            </a:pPr>
            <a:r>
              <a:rPr lang="en-US" sz="2400" dirty="0" smtClean="0">
                <a:solidFill>
                  <a:schemeClr val="bg1"/>
                </a:solidFill>
              </a:rPr>
              <a:t>   - A Little Something Bakery in West Hartford CT</a:t>
            </a:r>
          </a:p>
          <a:p>
            <a:pPr>
              <a:buNone/>
            </a:pPr>
            <a:r>
              <a:rPr lang="en-US" sz="2400" dirty="0" smtClean="0">
                <a:solidFill>
                  <a:schemeClr val="bg1"/>
                </a:solidFill>
              </a:rPr>
              <a:t>   - Julia’s Bakery in Orange CT</a:t>
            </a:r>
          </a:p>
          <a:p>
            <a:endParaRPr lang="en-US" dirty="0"/>
          </a:p>
        </p:txBody>
      </p:sp>
      <p:pic>
        <p:nvPicPr>
          <p:cNvPr id="4" name="Content Placeholder 9" descr="logo secondary.jpg"/>
          <p:cNvPicPr>
            <a:picLocks noChangeAspect="1"/>
          </p:cNvPicPr>
          <p:nvPr/>
        </p:nvPicPr>
        <p:blipFill>
          <a:blip r:embed="rId3" cstate="print"/>
          <a:stretch>
            <a:fillRect/>
          </a:stretch>
        </p:blipFill>
        <p:spPr>
          <a:xfrm>
            <a:off x="0" y="5895726"/>
            <a:ext cx="1828800" cy="962274"/>
          </a:xfrm>
          <a:prstGeom prst="rect">
            <a:avLst/>
          </a:prstGeom>
        </p:spPr>
      </p:pic>
      <p:pic>
        <p:nvPicPr>
          <p:cNvPr id="5" name="Picture 4"/>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27241" t="12798" r="12758" b="1642"/>
          <a:stretch/>
        </p:blipFill>
        <p:spPr>
          <a:xfrm>
            <a:off x="6172200" y="4122318"/>
            <a:ext cx="2819400" cy="2680321"/>
          </a:xfrm>
          <a:prstGeom prst="rect">
            <a:avLst/>
          </a:prstGeom>
          <a:ln>
            <a:noFill/>
          </a:ln>
          <a:effectLst>
            <a:softEdge rad="112500"/>
          </a:effectLst>
        </p:spPr>
      </p:pic>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t="12629" b="9535"/>
          <a:stretch/>
        </p:blipFill>
        <p:spPr>
          <a:xfrm>
            <a:off x="1981200" y="4645160"/>
            <a:ext cx="4038600" cy="2095639"/>
          </a:xfrm>
          <a:prstGeom prst="rect">
            <a:avLst/>
          </a:prstGeom>
          <a:ln>
            <a:noFill/>
          </a:ln>
          <a:effectLst>
            <a:softEdge rad="112500"/>
          </a:effectLst>
        </p:spPr>
      </p:pic>
      <p:pic>
        <p:nvPicPr>
          <p:cNvPr id="7" name="Picture 6"/>
          <p:cNvPicPr/>
          <p:nvPr/>
        </p:nvPicPr>
        <p:blipFill rotWithShape="1">
          <a:blip r:embed="rId8"/>
          <a:srcRect l="14910" t="43067" r="57675" b="52305"/>
          <a:stretch/>
        </p:blipFill>
        <p:spPr bwMode="auto">
          <a:xfrm rot="859969">
            <a:off x="3958154" y="986119"/>
            <a:ext cx="5181600" cy="685800"/>
          </a:xfrm>
          <a:prstGeom prst="rect">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24503873"/>
      </p:ext>
    </p:extLst>
  </p:cSld>
  <p:clrMapOvr>
    <a:masterClrMapping/>
  </p:clrMapOvr>
</p:sld>
</file>

<file path=ppt/theme/theme1.xml><?xml version="1.0" encoding="utf-8"?>
<a:theme xmlns:a="http://schemas.openxmlformats.org/drawingml/2006/main" name="Urban Pop">
  <a:themeElements>
    <a:clrScheme name="Custom 2">
      <a:dk1>
        <a:srgbClr val="151515"/>
      </a:dk1>
      <a:lt1>
        <a:srgbClr val="FFFFFF"/>
      </a:lt1>
      <a:dk2>
        <a:srgbClr val="FFFFFF"/>
      </a:dk2>
      <a:lt2>
        <a:srgbClr val="151515"/>
      </a:lt2>
      <a:accent1>
        <a:srgbClr val="00B0F0"/>
      </a:accent1>
      <a:accent2>
        <a:srgbClr val="00A2E6"/>
      </a:accent2>
      <a:accent3>
        <a:srgbClr val="FFFF00"/>
      </a:accent3>
      <a:accent4>
        <a:srgbClr val="E7E7E7"/>
      </a:accent4>
      <a:accent5>
        <a:srgbClr val="005073"/>
      </a:accent5>
      <a:accent6>
        <a:srgbClr val="F2F2F2"/>
      </a:accent6>
      <a:hlink>
        <a:srgbClr val="00A2E6"/>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TC101859862[[fn=Urban Pop]]</Template>
  <TotalTime>2155</TotalTime>
  <Words>1923</Words>
  <Application>Microsoft Office PowerPoint</Application>
  <PresentationFormat>On-screen Show (4:3)</PresentationFormat>
  <Paragraphs>159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Urban Pop</vt:lpstr>
      <vt:lpstr>PowerPoint Presentation</vt:lpstr>
      <vt:lpstr>PowerPoint Presentation</vt:lpstr>
      <vt:lpstr>Unmet Need</vt:lpstr>
      <vt:lpstr> our Solution</vt:lpstr>
      <vt:lpstr>Description of Service</vt:lpstr>
      <vt:lpstr>Business Model</vt:lpstr>
      <vt:lpstr>Market Analysis</vt:lpstr>
      <vt:lpstr>Promotion and Sales</vt:lpstr>
      <vt:lpstr>Competition</vt:lpstr>
      <vt:lpstr>Qualifications</vt:lpstr>
      <vt:lpstr>Sales </vt:lpstr>
      <vt:lpstr>Startup Funds</vt:lpstr>
      <vt:lpstr>Sweet Insanity Desserts Where art is edible</vt:lpstr>
    </vt:vector>
  </TitlesOfParts>
  <Company>NFTE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 M.</cp:lastModifiedBy>
  <cp:revision>189</cp:revision>
  <dcterms:created xsi:type="dcterms:W3CDTF">2012-02-07T20:01:29Z</dcterms:created>
  <dcterms:modified xsi:type="dcterms:W3CDTF">2013-05-15T16:50:07Z</dcterms:modified>
</cp:coreProperties>
</file>