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handoutMasterIdLst>
    <p:handoutMasterId r:id="rId18"/>
  </p:handoutMasterIdLst>
  <p:sldIdLst>
    <p:sldId id="290" r:id="rId2"/>
    <p:sldId id="270" r:id="rId3"/>
    <p:sldId id="271" r:id="rId4"/>
    <p:sldId id="272" r:id="rId5"/>
    <p:sldId id="273" r:id="rId6"/>
    <p:sldId id="285" r:id="rId7"/>
    <p:sldId id="288" r:id="rId8"/>
    <p:sldId id="275" r:id="rId9"/>
    <p:sldId id="276" r:id="rId10"/>
    <p:sldId id="277" r:id="rId11"/>
    <p:sldId id="278" r:id="rId12"/>
    <p:sldId id="279" r:id="rId13"/>
    <p:sldId id="281" r:id="rId14"/>
    <p:sldId id="287" r:id="rId15"/>
    <p:sldId id="2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72202" autoAdjust="0"/>
  </p:normalViewPr>
  <p:slideViewPr>
    <p:cSldViewPr>
      <p:cViewPr varScale="1">
        <p:scale>
          <a:sx n="54" d="100"/>
          <a:sy n="54" d="100"/>
        </p:scale>
        <p:origin x="189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600</c:v>
                </c:pt>
                <c:pt idx="1">
                  <c:v>510</c:v>
                </c:pt>
                <c:pt idx="2">
                  <c:v>480</c:v>
                </c:pt>
                <c:pt idx="3">
                  <c:v>450</c:v>
                </c:pt>
                <c:pt idx="4">
                  <c:v>510</c:v>
                </c:pt>
                <c:pt idx="5">
                  <c:v>600</c:v>
                </c:pt>
                <c:pt idx="6">
                  <c:v>600</c:v>
                </c:pt>
                <c:pt idx="7">
                  <c:v>510</c:v>
                </c:pt>
                <c:pt idx="8">
                  <c:v>450</c:v>
                </c:pt>
                <c:pt idx="9">
                  <c:v>480</c:v>
                </c:pt>
                <c:pt idx="10">
                  <c:v>510</c:v>
                </c:pt>
                <c:pt idx="11">
                  <c:v>600</c:v>
                </c:pt>
              </c:numCache>
            </c:numRef>
          </c:val>
        </c:ser>
        <c:dLbls>
          <c:showLegendKey val="0"/>
          <c:showVal val="0"/>
          <c:showCatName val="0"/>
          <c:showSerName val="0"/>
          <c:showPercent val="0"/>
          <c:showBubbleSize val="0"/>
        </c:dLbls>
        <c:gapWidth val="150"/>
        <c:axId val="217900384"/>
        <c:axId val="217903128"/>
      </c:barChart>
      <c:catAx>
        <c:axId val="217900384"/>
        <c:scaling>
          <c:orientation val="minMax"/>
        </c:scaling>
        <c:delete val="0"/>
        <c:axPos val="b"/>
        <c:numFmt formatCode="General" sourceLinked="0"/>
        <c:majorTickMark val="out"/>
        <c:minorTickMark val="none"/>
        <c:tickLblPos val="nextTo"/>
        <c:crossAx val="217903128"/>
        <c:crosses val="autoZero"/>
        <c:auto val="1"/>
        <c:lblAlgn val="ctr"/>
        <c:lblOffset val="100"/>
        <c:noMultiLvlLbl val="0"/>
      </c:catAx>
      <c:valAx>
        <c:axId val="217903128"/>
        <c:scaling>
          <c:orientation val="minMax"/>
          <c:max val="600"/>
        </c:scaling>
        <c:delete val="0"/>
        <c:axPos val="l"/>
        <c:majorGridlines/>
        <c:numFmt formatCode="General" sourceLinked="1"/>
        <c:majorTickMark val="out"/>
        <c:minorTickMark val="none"/>
        <c:tickLblPos val="nextTo"/>
        <c:crossAx val="2179003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592" cy="457358"/>
          </a:xfrm>
          <a:prstGeom prst="rect">
            <a:avLst/>
          </a:prstGeom>
        </p:spPr>
        <p:txBody>
          <a:bodyPr vert="horz" lIns="90398" tIns="45199" rIns="90398" bIns="45199" rtlCol="0"/>
          <a:lstStyle>
            <a:lvl1pPr algn="l">
              <a:defRPr sz="1200"/>
            </a:lvl1pPr>
          </a:lstStyle>
          <a:p>
            <a:endParaRPr lang="en-US"/>
          </a:p>
        </p:txBody>
      </p:sp>
      <p:sp>
        <p:nvSpPr>
          <p:cNvPr id="3" name="Date Placeholder 2"/>
          <p:cNvSpPr>
            <a:spLocks noGrp="1"/>
          </p:cNvSpPr>
          <p:nvPr>
            <p:ph type="dt" sz="quarter" idx="1"/>
          </p:nvPr>
        </p:nvSpPr>
        <p:spPr>
          <a:xfrm>
            <a:off x="3884842" y="0"/>
            <a:ext cx="2971592" cy="457358"/>
          </a:xfrm>
          <a:prstGeom prst="rect">
            <a:avLst/>
          </a:prstGeom>
        </p:spPr>
        <p:txBody>
          <a:bodyPr vert="horz" lIns="90398" tIns="45199" rIns="90398" bIns="45199" rtlCol="0"/>
          <a:lstStyle>
            <a:lvl1pPr algn="r">
              <a:defRPr sz="1200"/>
            </a:lvl1pPr>
          </a:lstStyle>
          <a:p>
            <a:fld id="{443DD1E9-373E-4546-AEF7-A8323C6F19C1}" type="datetimeFigureOut">
              <a:rPr lang="en-US" smtClean="0"/>
              <a:pPr/>
              <a:t>5/18/2016</a:t>
            </a:fld>
            <a:endParaRPr lang="en-US"/>
          </a:p>
        </p:txBody>
      </p:sp>
      <p:sp>
        <p:nvSpPr>
          <p:cNvPr id="4" name="Footer Placeholder 3"/>
          <p:cNvSpPr>
            <a:spLocks noGrp="1"/>
          </p:cNvSpPr>
          <p:nvPr>
            <p:ph type="ftr" sz="quarter" idx="2"/>
          </p:nvPr>
        </p:nvSpPr>
        <p:spPr>
          <a:xfrm>
            <a:off x="0" y="8685071"/>
            <a:ext cx="2971592" cy="457358"/>
          </a:xfrm>
          <a:prstGeom prst="rect">
            <a:avLst/>
          </a:prstGeom>
        </p:spPr>
        <p:txBody>
          <a:bodyPr vert="horz" lIns="90398" tIns="45199" rIns="90398" bIns="45199" rtlCol="0" anchor="b"/>
          <a:lstStyle>
            <a:lvl1pPr algn="l">
              <a:defRPr sz="1200"/>
            </a:lvl1pPr>
          </a:lstStyle>
          <a:p>
            <a:endParaRPr lang="en-US"/>
          </a:p>
        </p:txBody>
      </p:sp>
      <p:sp>
        <p:nvSpPr>
          <p:cNvPr id="5" name="Slide Number Placeholder 4"/>
          <p:cNvSpPr>
            <a:spLocks noGrp="1"/>
          </p:cNvSpPr>
          <p:nvPr>
            <p:ph type="sldNum" sz="quarter" idx="3"/>
          </p:nvPr>
        </p:nvSpPr>
        <p:spPr>
          <a:xfrm>
            <a:off x="3884842" y="8685071"/>
            <a:ext cx="2971592" cy="457358"/>
          </a:xfrm>
          <a:prstGeom prst="rect">
            <a:avLst/>
          </a:prstGeom>
        </p:spPr>
        <p:txBody>
          <a:bodyPr vert="horz" lIns="90398" tIns="45199" rIns="90398" bIns="45199"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CB2BB6C2-F5C4-49BC-BD78-FC7E7B1E650B}" type="datetimeFigureOut">
              <a:rPr lang="en-US" smtClean="0"/>
              <a:pPr/>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50% of Americans over 18 years of age drink coffee and espresso based drinks every day</a:t>
            </a:r>
            <a:r>
              <a:rPr lang="en-US" baseline="0" dirty="0" smtClean="0"/>
              <a:t> and</a:t>
            </a:r>
            <a:r>
              <a:rPr lang="en-US" dirty="0" smtClean="0"/>
              <a:t> 65% of coffee and espresso drinkers prefer to add sugar and/or cream. </a:t>
            </a:r>
          </a:p>
          <a:p>
            <a:r>
              <a:rPr lang="en-US" dirty="0" smtClean="0"/>
              <a:t>Have you ever experienced a time where you were unsatisfied with the taste of your coffee or espresso? Maybe it wasn’t sweet enough, maybe there wasn’t enough cream. But</a:t>
            </a:r>
            <a:r>
              <a:rPr lang="en-US" baseline="0" dirty="0" smtClean="0"/>
              <a:t> w</a:t>
            </a:r>
            <a:r>
              <a:rPr lang="en-US" dirty="0" smtClean="0"/>
              <a:t>hat did you do? Did you drink it anyway? Did you throw it away? Did you have time to get another one? </a:t>
            </a:r>
          </a:p>
          <a:p>
            <a:r>
              <a:rPr lang="en-US" dirty="0" smtClean="0"/>
              <a:t>Well</a:t>
            </a:r>
            <a:r>
              <a:rPr lang="en-US" baseline="0" dirty="0" smtClean="0"/>
              <a:t> you don’t have to worry anymore. Barista Bundles provides a solution to the problem of being unsatisfied with your coffee. </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a:p>
        </p:txBody>
      </p:sp>
    </p:spTree>
    <p:extLst>
      <p:ext uri="{BB962C8B-B14F-4D97-AF65-F5344CB8AC3E}">
        <p14:creationId xmlns:p14="http://schemas.microsoft.com/office/powerpoint/2010/main" val="300172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 Bundles</a:t>
            </a:r>
            <a:r>
              <a:rPr lang="en-US" baseline="0" dirty="0" smtClean="0"/>
              <a:t> is in competition with Trader Joes Instant coffee packets and customers going out and purchasing their own materials. </a:t>
            </a:r>
          </a:p>
          <a:p>
            <a:r>
              <a:rPr lang="en-US" baseline="0" dirty="0" smtClean="0"/>
              <a:t>We are located in the New Britain/ Hartford area but ship our bundles all over the country. </a:t>
            </a:r>
          </a:p>
          <a:p>
            <a:r>
              <a:rPr lang="en-US" baseline="0" dirty="0" smtClean="0"/>
              <a:t>Barista Bundles saves the customer time and money.</a:t>
            </a:r>
          </a:p>
          <a:p>
            <a:r>
              <a:rPr lang="en-US" baseline="0" dirty="0" smtClean="0"/>
              <a:t>Barista bundles are also very reasonably priced but shipping varies with amount and weight of bundles ordered. </a:t>
            </a:r>
          </a:p>
          <a:p>
            <a:r>
              <a:rPr lang="en-US" baseline="0" dirty="0" smtClean="0"/>
              <a:t>Compared to trader joes instant coffee packet, barista bundles provides stirrers, napkins, mints, and wipes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a:p>
        </p:txBody>
      </p:sp>
    </p:spTree>
    <p:extLst>
      <p:ext uri="{BB962C8B-B14F-4D97-AF65-F5344CB8AC3E}">
        <p14:creationId xmlns:p14="http://schemas.microsoft.com/office/powerpoint/2010/main" val="1085689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highly</a:t>
            </a:r>
            <a:r>
              <a:rPr lang="en-US" baseline="0" dirty="0" smtClean="0"/>
              <a:t> </a:t>
            </a:r>
            <a:r>
              <a:rPr lang="en-US" dirty="0" smtClean="0"/>
              <a:t>qualified to</a:t>
            </a:r>
            <a:r>
              <a:rPr lang="en-US" baseline="0" dirty="0" smtClean="0"/>
              <a:t> have my business, Barista Bundles, because I am a member of my own target market.</a:t>
            </a:r>
          </a:p>
          <a:p>
            <a:r>
              <a:rPr lang="en-US" baseline="0" dirty="0" smtClean="0"/>
              <a:t>I have witnessed many incidents where myself or others have been unsatisfied with the taste of their coffee.</a:t>
            </a:r>
          </a:p>
          <a:p>
            <a:r>
              <a:rPr lang="en-US" baseline="0" dirty="0" smtClean="0"/>
              <a:t>I also have excellent math skills and have taken a Marketing and Entrepreneurship class. </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11</a:t>
            </a:fld>
            <a:endParaRPr lang="en-US"/>
          </a:p>
        </p:txBody>
      </p:sp>
    </p:spTree>
    <p:extLst>
      <p:ext uri="{BB962C8B-B14F-4D97-AF65-F5344CB8AC3E}">
        <p14:creationId xmlns:p14="http://schemas.microsoft.com/office/powerpoint/2010/main" val="1332146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 Bundles predicts</a:t>
            </a:r>
            <a:r>
              <a:rPr lang="en-US" baseline="0" dirty="0" smtClean="0"/>
              <a:t> we will sell 6,300 Barista Bundles in our first year</a:t>
            </a:r>
          </a:p>
          <a:p>
            <a:r>
              <a:rPr lang="en-US" dirty="0" smtClean="0"/>
              <a:t>We predict that Barista</a:t>
            </a:r>
            <a:r>
              <a:rPr lang="en-US" baseline="0" dirty="0" smtClean="0"/>
              <a:t> Bundles sales projections will be the highest in January, June, July, and December</a:t>
            </a:r>
          </a:p>
          <a:p>
            <a:r>
              <a:rPr lang="en-US" baseline="0" dirty="0" smtClean="0"/>
              <a:t>This is because the most hot coffee is purchased in January and December because it is colder and the most ice coffee will be purchased in June and July because it is hotter </a:t>
            </a:r>
          </a:p>
          <a:p>
            <a:r>
              <a:rPr lang="en-US" baseline="0" dirty="0" smtClean="0"/>
              <a:t>Sales projections will be lowest in April, September, and October because in April it is often very rainy and in September and October the weather starts to change </a:t>
            </a:r>
          </a:p>
          <a:p>
            <a:r>
              <a:rPr lang="en-US" baseline="0" dirty="0" smtClean="0"/>
              <a:t>However this doesn’t take away from the fact that customers are still drinking at least one cup a day</a:t>
            </a:r>
          </a:p>
          <a:p>
            <a:r>
              <a:rPr lang="en-US" baseline="0" dirty="0" smtClean="0"/>
              <a:t>My gross revenue is $37,800 and my net profit is $10,104</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a:p>
        </p:txBody>
      </p:sp>
    </p:spTree>
    <p:extLst>
      <p:ext uri="{BB962C8B-B14F-4D97-AF65-F5344CB8AC3E}">
        <p14:creationId xmlns:p14="http://schemas.microsoft.com/office/powerpoint/2010/main" val="275134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a:t>
            </a:r>
            <a:r>
              <a:rPr lang="en-US" baseline="0" dirty="0" smtClean="0"/>
              <a:t> Bundles will need about $5,700 to start our business.</a:t>
            </a:r>
          </a:p>
          <a:p>
            <a:r>
              <a:rPr lang="en-US" baseline="0" dirty="0" smtClean="0"/>
              <a:t>This is mainly because I will need a website, a DBA, business cards, and bundle materials.  </a:t>
            </a:r>
          </a:p>
          <a:p>
            <a:r>
              <a:rPr lang="en-US" baseline="0" dirty="0" smtClean="0"/>
              <a:t>I already own a computer and cell phone.</a:t>
            </a:r>
          </a:p>
          <a:p>
            <a:r>
              <a:rPr lang="en-US" baseline="0" dirty="0" smtClean="0"/>
              <a:t>I will also have an emergency fund and a cash reserve for my fixed expenses. </a:t>
            </a:r>
          </a:p>
          <a:p>
            <a:r>
              <a:rPr lang="en-US" baseline="0" dirty="0" smtClean="0"/>
              <a:t>My Return on investment is 179% and my return on sales is 27% </a:t>
            </a:r>
          </a:p>
          <a:p>
            <a:endParaRPr lang="en-US" baseline="0"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13</a:t>
            </a:fld>
            <a:endParaRPr lang="en-US"/>
          </a:p>
        </p:txBody>
      </p:sp>
    </p:spTree>
    <p:extLst>
      <p:ext uri="{BB962C8B-B14F-4D97-AF65-F5344CB8AC3E}">
        <p14:creationId xmlns:p14="http://schemas.microsoft.com/office/powerpoint/2010/main" val="1978026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 Bundles plans to become operational</a:t>
            </a:r>
            <a:r>
              <a:rPr lang="en-US" baseline="0" dirty="0" smtClean="0"/>
              <a:t> as soon as possible.</a:t>
            </a:r>
          </a:p>
          <a:p>
            <a:r>
              <a:rPr lang="en-US" baseline="0" dirty="0" smtClean="0"/>
              <a:t>Also, we would like to sell our product to stores such as BJ’s whole sale or Costco and farmers markets by the end of my second year</a:t>
            </a:r>
          </a:p>
          <a:p>
            <a:r>
              <a:rPr lang="en-US" baseline="0" dirty="0" smtClean="0"/>
              <a:t>We will also be getting customized merchandise with our business name and logo</a:t>
            </a:r>
          </a:p>
          <a:p>
            <a:endParaRPr lang="en-US" dirty="0" smtClean="0"/>
          </a:p>
          <a:p>
            <a:r>
              <a:rPr lang="en-US" dirty="0" smtClean="0"/>
              <a:t>Barista Bundles’ philanthropy is to give 10% of the net profit to the Friendship Service Center of New Britain, CT. </a:t>
            </a:r>
          </a:p>
          <a:p>
            <a:r>
              <a:rPr lang="en-US" dirty="0" smtClean="0"/>
              <a:t>The center provides service to the poor and needy,</a:t>
            </a:r>
            <a:r>
              <a:rPr lang="en-US" baseline="0" dirty="0" smtClean="0"/>
              <a:t> like</a:t>
            </a:r>
            <a:r>
              <a:rPr lang="en-US" dirty="0" smtClean="0"/>
              <a:t> housing</a:t>
            </a:r>
            <a:r>
              <a:rPr lang="en-US" baseline="0" dirty="0" smtClean="0"/>
              <a:t> and t</a:t>
            </a:r>
            <a:r>
              <a:rPr lang="en-US" dirty="0" smtClean="0"/>
              <a:t>hree meals a day to residents, and it provides lunch to the homeless.</a:t>
            </a:r>
          </a:p>
          <a:p>
            <a:r>
              <a:rPr lang="en-US" dirty="0" smtClean="0"/>
              <a:t>I chose this</a:t>
            </a:r>
            <a:r>
              <a:rPr lang="en-US" baseline="0" dirty="0" smtClean="0"/>
              <a:t> service center because I am from New Britain and I have seen how much of an impact the center has on the community. </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a:p>
        </p:txBody>
      </p:sp>
    </p:spTree>
    <p:extLst>
      <p:ext uri="{BB962C8B-B14F-4D97-AF65-F5344CB8AC3E}">
        <p14:creationId xmlns:p14="http://schemas.microsoft.com/office/powerpoint/2010/main" val="3476982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7000"/>
              </a:lnSpc>
              <a:spcAft>
                <a:spcPts val="791"/>
              </a:spcAft>
            </a:pPr>
            <a:r>
              <a:rPr lang="en-US" sz="1100" dirty="0">
                <a:latin typeface="Calibri" panose="020F0502020204030204" pitchFamily="34" charset="0"/>
                <a:ea typeface="Calibri" panose="020F0502020204030204" pitchFamily="34" charset="0"/>
                <a:cs typeface="Times New Roman" panose="02020603050405020304" pitchFamily="18" charset="0"/>
              </a:rPr>
              <a:t>I can be contacted at </a:t>
            </a:r>
            <a:r>
              <a:rPr lang="en-US" sz="1100" dirty="0" smtClean="0">
                <a:latin typeface="Calibri" panose="020F0502020204030204" pitchFamily="34" charset="0"/>
                <a:ea typeface="Calibri" panose="020F0502020204030204" pitchFamily="34" charset="0"/>
                <a:cs typeface="Times New Roman" panose="02020603050405020304" pitchFamily="18" charset="0"/>
              </a:rPr>
              <a:t>barista.bundles@yahoo.com, Twitter</a:t>
            </a:r>
            <a:r>
              <a:rPr lang="en-US" sz="1100" baseline="0" dirty="0" smtClean="0">
                <a:latin typeface="Calibri" panose="020F0502020204030204" pitchFamily="34" charset="0"/>
                <a:ea typeface="Calibri" panose="020F0502020204030204" pitchFamily="34" charset="0"/>
                <a:cs typeface="Times New Roman" panose="02020603050405020304" pitchFamily="18" charset="0"/>
              </a:rPr>
              <a:t> @Barista_Bundles, and Pinterest @</a:t>
            </a:r>
            <a:r>
              <a:rPr lang="en-US" sz="1100" baseline="0" dirty="0" err="1" smtClean="0">
                <a:latin typeface="Calibri" panose="020F0502020204030204" pitchFamily="34" charset="0"/>
                <a:ea typeface="Calibri" panose="020F0502020204030204" pitchFamily="34" charset="0"/>
                <a:cs typeface="Times New Roman" panose="02020603050405020304" pitchFamily="18" charset="0"/>
              </a:rPr>
              <a:t>BaristaBundles</a:t>
            </a:r>
            <a:endParaRPr lang="en-US" sz="1100" baseline="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91"/>
              </a:spcAft>
            </a:pPr>
            <a:r>
              <a:rPr lang="en-US" sz="1100" baseline="0" dirty="0" smtClean="0">
                <a:latin typeface="Calibri" panose="020F0502020204030204" pitchFamily="34" charset="0"/>
                <a:ea typeface="Calibri" panose="020F0502020204030204" pitchFamily="34" charset="0"/>
                <a:cs typeface="Times New Roman" panose="02020603050405020304" pitchFamily="18" charset="0"/>
              </a:rPr>
              <a:t>We also have a website coming soon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91"/>
              </a:spcAft>
            </a:pPr>
            <a:r>
              <a:rPr lang="en-US" sz="1100" dirty="0">
                <a:latin typeface="Calibri" panose="020F0502020204030204" pitchFamily="34" charset="0"/>
                <a:ea typeface="Calibri" panose="020F0502020204030204" pitchFamily="34" charset="0"/>
                <a:cs typeface="Times New Roman" panose="02020603050405020304" pitchFamily="18" charset="0"/>
              </a:rPr>
              <a:t>Thank you for your consideration of Barista </a:t>
            </a:r>
            <a:r>
              <a:rPr lang="en-US" sz="1100" dirty="0" smtClean="0">
                <a:latin typeface="Calibri" panose="020F0502020204030204" pitchFamily="34" charset="0"/>
                <a:ea typeface="Calibri" panose="020F0502020204030204" pitchFamily="34" charset="0"/>
                <a:cs typeface="Times New Roman" panose="02020603050405020304" pitchFamily="18" charset="0"/>
              </a:rPr>
              <a:t>Bundles;  </a:t>
            </a:r>
            <a:r>
              <a:rPr lang="en-US" sz="1100" dirty="0">
                <a:latin typeface="Calibri" panose="020F0502020204030204" pitchFamily="34" charset="0"/>
                <a:ea typeface="Calibri" panose="020F0502020204030204" pitchFamily="34" charset="0"/>
                <a:cs typeface="Times New Roman" panose="02020603050405020304" pitchFamily="18" charset="0"/>
              </a:rPr>
              <a:t>where I want to help you sip, slurp, chug… satisfaction. </a:t>
            </a:r>
          </a:p>
          <a:p>
            <a:pPr>
              <a:lnSpc>
                <a:spcPct val="107000"/>
              </a:lnSpc>
              <a:spcAft>
                <a:spcPts val="791"/>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0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a:t>
            </a:r>
            <a:r>
              <a:rPr lang="en-US" baseline="0" dirty="0" smtClean="0"/>
              <a:t> my name is Shaniyah Williams and my business is Barista Bundles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extLst>
      <p:ext uri="{BB962C8B-B14F-4D97-AF65-F5344CB8AC3E}">
        <p14:creationId xmlns:p14="http://schemas.microsoft.com/office/powerpoint/2010/main" val="381755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say that you wake up in the morning</a:t>
            </a:r>
            <a:r>
              <a:rPr lang="en-US" baseline="0" dirty="0" smtClean="0"/>
              <a:t> and need a pick me up. </a:t>
            </a:r>
          </a:p>
          <a:p>
            <a:r>
              <a:rPr lang="en-US" baseline="0" dirty="0" smtClean="0"/>
              <a:t>You go to your local coffee shop on your way to work and just as you are pulling away and take that first sip, the taste of your coffee just isn’t right.</a:t>
            </a:r>
          </a:p>
          <a:p>
            <a:r>
              <a:rPr lang="en-US" baseline="0" dirty="0" smtClean="0"/>
              <a:t>You just got on the highway and don’t have time to turn around and get another, you’ll be late.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extLst>
      <p:ext uri="{BB962C8B-B14F-4D97-AF65-F5344CB8AC3E}">
        <p14:creationId xmlns:p14="http://schemas.microsoft.com/office/powerpoint/2010/main" val="180023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a:t>
            </a:r>
            <a:r>
              <a:rPr lang="en-US" baseline="0" dirty="0" smtClean="0"/>
              <a:t> of throwing your coffee away or wasting your time turning around to get another, you remember you have a Barista Bundle</a:t>
            </a:r>
          </a:p>
          <a:p>
            <a:r>
              <a:rPr lang="en-US" baseline="0" dirty="0" smtClean="0"/>
              <a:t>You have all the sugar, cream, and stirrers you need to fix up your coffee right in the palm of your hand.</a:t>
            </a:r>
          </a:p>
          <a:p>
            <a:r>
              <a:rPr lang="en-US" baseline="0" dirty="0" smtClean="0"/>
              <a:t>You didn’t have to get off the highway and turn around, you didn’t have to spend anymore money and you got to work on time.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extLst>
      <p:ext uri="{BB962C8B-B14F-4D97-AF65-F5344CB8AC3E}">
        <p14:creationId xmlns:p14="http://schemas.microsoft.com/office/powerpoint/2010/main" val="1678995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barista bundle is an on the go kit of coffee supplies such as sugar, cream, stirrers, napkins, mints and</a:t>
            </a:r>
            <a:r>
              <a:rPr lang="en-US" baseline="0" dirty="0" smtClean="0"/>
              <a:t> wipes that can be kept in cars, on office desks, </a:t>
            </a:r>
            <a:r>
              <a:rPr lang="en-US" baseline="0" dirty="0" err="1" smtClean="0"/>
              <a:t>etc</a:t>
            </a:r>
            <a:r>
              <a:rPr lang="en-US" baseline="0" dirty="0" smtClean="0"/>
              <a:t> </a:t>
            </a:r>
            <a:endParaRPr lang="en-US" dirty="0" smtClean="0"/>
          </a:p>
          <a:p>
            <a:r>
              <a:rPr lang="en-US" dirty="0" smtClean="0"/>
              <a:t>Each bundle is</a:t>
            </a:r>
            <a:r>
              <a:rPr lang="en-US" baseline="0" dirty="0" smtClean="0"/>
              <a:t> made for your satisfaction. You can request the type of sugar and the flavor of creamer for your bundle</a:t>
            </a:r>
          </a:p>
          <a:p>
            <a:r>
              <a:rPr lang="en-US" dirty="0" smtClean="0"/>
              <a:t>The creamer in the bundles</a:t>
            </a:r>
            <a:r>
              <a:rPr lang="en-US" baseline="0" dirty="0" smtClean="0"/>
              <a:t> do not need to be refrigerated </a:t>
            </a:r>
          </a:p>
          <a:p>
            <a:r>
              <a:rPr lang="en-US" dirty="0" smtClean="0"/>
              <a:t>I can be contacted by e-mail at barista.bundles@yahoo.com about bundles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a:p>
        </p:txBody>
      </p:sp>
    </p:spTree>
    <p:extLst>
      <p:ext uri="{BB962C8B-B14F-4D97-AF65-F5344CB8AC3E}">
        <p14:creationId xmlns:p14="http://schemas.microsoft.com/office/powerpoint/2010/main" val="3638711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 Bundles mission is to provide customers with on the go creamers, sugars and flavors for ensuring their coffee satisfaction</a:t>
            </a:r>
          </a:p>
          <a:p>
            <a:endParaRPr lang="en-US" dirty="0" smtClean="0"/>
          </a:p>
          <a:p>
            <a:r>
              <a:rPr lang="en-US" dirty="0" smtClean="0"/>
              <a:t>Barista Bundles social impact is to</a:t>
            </a:r>
            <a:r>
              <a:rPr lang="en-US" baseline="0" dirty="0" smtClean="0"/>
              <a:t> use biodegradable napkins which are kind to the environment </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extLst>
      <p:ext uri="{BB962C8B-B14F-4D97-AF65-F5344CB8AC3E}">
        <p14:creationId xmlns:p14="http://schemas.microsoft.com/office/powerpoint/2010/main" val="3368275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economics</a:t>
            </a:r>
            <a:r>
              <a:rPr lang="en-US" baseline="0" dirty="0" smtClean="0"/>
              <a:t> of one unit for Barista Bundles is one barista bundle which includes 6 original creamers, 10 sugars, 5 stirrers, 5 napkins, 3 mints and 1 wipe</a:t>
            </a:r>
          </a:p>
          <a:p>
            <a:r>
              <a:rPr lang="en-US" baseline="0" dirty="0" smtClean="0"/>
              <a:t>I chose this unit because this is the standard bundle a customer would receive prior to customizing a bundle and all bundles will be the same size. </a:t>
            </a:r>
          </a:p>
          <a:p>
            <a:r>
              <a:rPr lang="en-US" baseline="0" dirty="0" smtClean="0"/>
              <a:t>After conducting a market research survey, I learned that 88% of my target market said they would be interested in buying a Barista Bundle.</a:t>
            </a:r>
          </a:p>
          <a:p>
            <a:r>
              <a:rPr lang="en-US" baseline="0" dirty="0" smtClean="0"/>
              <a:t>My selling price is $6.00 plus shipping and handling. Shipping and handling prices will vary depending on the amount of bundles and the weight. </a:t>
            </a:r>
          </a:p>
          <a:p>
            <a:r>
              <a:rPr lang="en-US" baseline="0" dirty="0" smtClean="0"/>
              <a:t>Not everyone who orders a bundle will need the product to be shipped to them. </a:t>
            </a:r>
          </a:p>
          <a:p>
            <a:r>
              <a:rPr lang="en-US" baseline="0" dirty="0" smtClean="0"/>
              <a:t>My cost of labor is $0.64 It will take me about 4 minutes to order materials, organize them and make one Barista Bundle</a:t>
            </a:r>
          </a:p>
          <a:p>
            <a:r>
              <a:rPr lang="en-US" baseline="0" dirty="0" smtClean="0"/>
              <a:t>After I subtract my costs, I am left with a contribution margin of $4.26 per bundle. </a:t>
            </a:r>
          </a:p>
          <a:p>
            <a:r>
              <a:rPr lang="en-US" baseline="0" dirty="0" smtClean="0"/>
              <a:t>My material expenses are $1.10 and my fixed expenses are $1,845.88 a month </a:t>
            </a:r>
          </a:p>
          <a:p>
            <a:r>
              <a:rPr lang="en-US" baseline="0" dirty="0" smtClean="0"/>
              <a:t>My monthly break even is 434 Barista Bundles per month </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a:p>
        </p:txBody>
      </p:sp>
    </p:spTree>
    <p:extLst>
      <p:ext uri="{BB962C8B-B14F-4D97-AF65-F5344CB8AC3E}">
        <p14:creationId xmlns:p14="http://schemas.microsoft.com/office/powerpoint/2010/main" val="85569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Shaniyah</a:t>
            </a:r>
          </a:p>
          <a:p>
            <a:endParaRPr lang="en-US" dirty="0" smtClean="0"/>
          </a:p>
          <a:p>
            <a:r>
              <a:rPr lang="en-US" dirty="0" smtClean="0"/>
              <a:t>Barista Bundles is in the coffee creamer production industry.  Americans spend</a:t>
            </a:r>
            <a:r>
              <a:rPr lang="en-US" baseline="0" dirty="0" smtClean="0"/>
              <a:t> $3 billion on this industry every year.</a:t>
            </a:r>
          </a:p>
          <a:p>
            <a:r>
              <a:rPr lang="en-US" baseline="0" dirty="0" smtClean="0"/>
              <a:t>We believe our target market are male and females, ages 15 and older that are from the state of Connecticut for our first year. </a:t>
            </a:r>
          </a:p>
          <a:p>
            <a:r>
              <a:rPr lang="en-US" baseline="0" dirty="0" smtClean="0"/>
              <a:t>They often spend money on purchasing coffee or espresso based drinks at least once a day and they prefer to add sugar or cream to their drink. </a:t>
            </a:r>
          </a:p>
          <a:p>
            <a:endParaRPr lang="en-US" baseline="0" dirty="0" smtClean="0"/>
          </a:p>
          <a:p>
            <a:r>
              <a:rPr lang="en-US" baseline="0" dirty="0" smtClean="0"/>
              <a:t>I started with Connecticut’s population and brought it down to the number of male and females, ages 15+ who are coffee lovers. </a:t>
            </a:r>
          </a:p>
          <a:p>
            <a:r>
              <a:rPr lang="en-US" baseline="0" dirty="0" smtClean="0"/>
              <a:t>I found that 54% of the population are coffee drinkers and drink at least one cup a day.</a:t>
            </a:r>
          </a:p>
          <a:p>
            <a:r>
              <a:rPr lang="en-US" baseline="0" dirty="0" smtClean="0"/>
              <a:t>I then found my market size. I feel that with my marketing and sales , I can touch ½% of my target market which would be 9,720 people in my first year </a:t>
            </a:r>
          </a:p>
          <a:p>
            <a:r>
              <a:rPr lang="en-US" baseline="0" dirty="0" smtClean="0"/>
              <a:t> </a:t>
            </a:r>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extLst>
      <p:ext uri="{BB962C8B-B14F-4D97-AF65-F5344CB8AC3E}">
        <p14:creationId xmlns:p14="http://schemas.microsoft.com/office/powerpoint/2010/main" val="264718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Barista Bundles will have customized products such</a:t>
            </a:r>
            <a:r>
              <a:rPr lang="en-US" baseline="0" dirty="0" smtClean="0"/>
              <a:t> as napkins and creamers with our business name</a:t>
            </a:r>
          </a:p>
          <a:p>
            <a:r>
              <a:rPr lang="en-US" baseline="0" dirty="0" smtClean="0"/>
              <a:t>We will also have our bundles featured in subscription boxes </a:t>
            </a:r>
          </a:p>
          <a:p>
            <a:r>
              <a:rPr lang="en-US" baseline="0" dirty="0" smtClean="0"/>
              <a:t>Barista Bundles will</a:t>
            </a:r>
            <a:r>
              <a:rPr lang="en-US" dirty="0" smtClean="0"/>
              <a:t> mainly advertise</a:t>
            </a:r>
            <a:r>
              <a:rPr lang="en-US" baseline="0" dirty="0" smtClean="0"/>
              <a:t> through word of mouth and business cards. </a:t>
            </a:r>
          </a:p>
          <a:p>
            <a:r>
              <a:rPr lang="en-US" baseline="0" dirty="0" smtClean="0"/>
              <a:t>We also have a website coming soon and can be contacted through</a:t>
            </a:r>
          </a:p>
          <a:p>
            <a:r>
              <a:rPr lang="en-US" baseline="0" dirty="0" smtClean="0"/>
              <a:t>Twitter @Barista_Bundles , Pinterest @ Barista Bundles  or Email @ Barista.Bundles@yahoo.com</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extLst>
      <p:ext uri="{BB962C8B-B14F-4D97-AF65-F5344CB8AC3E}">
        <p14:creationId xmlns:p14="http://schemas.microsoft.com/office/powerpoint/2010/main" val="36562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71484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742970B-D3F7-455B-B431-EE4D6888DE51}"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84287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473858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62348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093103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48886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4272336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383353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00811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88130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31703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73636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42970B-D3F7-455B-B431-EE4D6888DE51}"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42582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42970B-D3F7-455B-B431-EE4D6888DE51}"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402360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93861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758348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88853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742970B-D3F7-455B-B431-EE4D6888DE51}" type="datetimeFigureOut">
              <a:rPr lang="en-US" smtClean="0">
                <a:solidFill>
                  <a:prstClr val="black">
                    <a:tint val="75000"/>
                  </a:prstClr>
                </a:solidFill>
              </a:rPr>
              <a:pPr/>
              <a:t>5/18/2016</a:t>
            </a:fld>
            <a:endParaRPr lang="en-US">
              <a:solidFill>
                <a:prstClr val="black">
                  <a:tint val="75000"/>
                </a:prstClr>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96608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6372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54867" cy="1031631"/>
          </a:xfrm>
        </p:spPr>
        <p:txBody>
          <a:bodyPr/>
          <a:lstStyle/>
          <a:p>
            <a:pPr algn="ctr"/>
            <a:r>
              <a:rPr lang="en-US" sz="3600" b="1" dirty="0" smtClean="0">
                <a:solidFill>
                  <a:schemeClr val="accent5">
                    <a:lumMod val="75000"/>
                  </a:schemeClr>
                </a:solidFill>
              </a:rPr>
              <a:t>Competition</a:t>
            </a:r>
            <a:endParaRPr lang="en-US" b="1" dirty="0">
              <a:solidFill>
                <a:schemeClr val="accent5">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688912"/>
              </p:ext>
            </p:extLst>
          </p:nvPr>
        </p:nvGraphicFramePr>
        <p:xfrm>
          <a:off x="457200" y="1260231"/>
          <a:ext cx="8229600" cy="3078480"/>
        </p:xfrm>
        <a:graphic>
          <a:graphicData uri="http://schemas.openxmlformats.org/drawingml/2006/table">
            <a:tbl>
              <a:tblPr firstRow="1" bandRow="1">
                <a:tableStyleId>{5C22544A-7EE6-4342-B048-85BDC9FD1C3A}</a:tableStyleId>
              </a:tblPr>
              <a:tblGrid>
                <a:gridCol w="2057400"/>
                <a:gridCol w="2057400"/>
                <a:gridCol w="2057400"/>
                <a:gridCol w="2057400"/>
              </a:tblGrid>
              <a:tr h="914400">
                <a:tc>
                  <a:txBody>
                    <a:bodyPr/>
                    <a:lstStyle/>
                    <a:p>
                      <a:endParaRPr lang="en-US" dirty="0"/>
                    </a:p>
                  </a:txBody>
                  <a:tcPr/>
                </a:tc>
                <a:tc>
                  <a:txBody>
                    <a:bodyPr/>
                    <a:lstStyle/>
                    <a:p>
                      <a:pPr algn="ctr"/>
                      <a:r>
                        <a:rPr lang="en-US" sz="2400" baseline="0" dirty="0" smtClean="0">
                          <a:solidFill>
                            <a:srgbClr val="663300"/>
                          </a:solidFill>
                        </a:rPr>
                        <a:t>Barista Bundles</a:t>
                      </a:r>
                      <a:endParaRPr lang="en-US" sz="2400" dirty="0">
                        <a:solidFill>
                          <a:srgbClr val="663300"/>
                        </a:solidFill>
                      </a:endParaRPr>
                    </a:p>
                  </a:txBody>
                  <a:tcPr>
                    <a:solidFill>
                      <a:schemeClr val="tx2"/>
                    </a:solidFill>
                  </a:tcPr>
                </a:tc>
                <a:tc>
                  <a:txBody>
                    <a:bodyPr/>
                    <a:lstStyle/>
                    <a:p>
                      <a:pPr algn="ctr"/>
                      <a:r>
                        <a:rPr lang="en-US" baseline="0" dirty="0" smtClean="0"/>
                        <a:t>Trader Joe’s Instant Coffee Packet </a:t>
                      </a:r>
                    </a:p>
                    <a:p>
                      <a:endParaRPr lang="en-US" dirty="0">
                        <a:solidFill>
                          <a:schemeClr val="bg2">
                            <a:lumMod val="60000"/>
                            <a:lumOff val="40000"/>
                          </a:schemeClr>
                        </a:solidFill>
                      </a:endParaRPr>
                    </a:p>
                  </a:txBody>
                  <a:tcPr/>
                </a:tc>
                <a:tc>
                  <a:txBody>
                    <a:bodyPr/>
                    <a:lstStyle/>
                    <a:p>
                      <a:pPr algn="ctr"/>
                      <a:r>
                        <a:rPr lang="en-US" dirty="0" smtClean="0"/>
                        <a:t>Going out and purchasing</a:t>
                      </a:r>
                      <a:r>
                        <a:rPr lang="en-US" baseline="0" dirty="0" smtClean="0"/>
                        <a:t> your own materials</a:t>
                      </a:r>
                      <a:endParaRPr lang="en-US" dirty="0"/>
                    </a:p>
                  </a:txBody>
                  <a:tcPr/>
                </a:tc>
              </a:tr>
              <a:tr h="628650">
                <a:tc>
                  <a:txBody>
                    <a:bodyPr/>
                    <a:lstStyle/>
                    <a:p>
                      <a:r>
                        <a:rPr lang="en-US" smtClean="0">
                          <a:solidFill>
                            <a:schemeClr val="tx1"/>
                          </a:solidFill>
                        </a:rPr>
                        <a:t>Location</a:t>
                      </a:r>
                      <a:r>
                        <a:rPr lang="en-US" baseline="0" smtClean="0">
                          <a:solidFill>
                            <a:schemeClr val="tx1"/>
                          </a:solidFill>
                        </a:rPr>
                        <a:t> </a:t>
                      </a:r>
                      <a:endParaRPr lang="en-US" dirty="0">
                        <a:solidFill>
                          <a:schemeClr val="tx1"/>
                        </a:solidFill>
                      </a:endParaRPr>
                    </a:p>
                  </a:txBody>
                  <a:tcPr>
                    <a:solidFill>
                      <a:schemeClr val="bg2">
                        <a:lumMod val="50000"/>
                      </a:schemeClr>
                    </a:solidFill>
                  </a:tcPr>
                </a:tc>
                <a:tc>
                  <a:txBody>
                    <a:bodyPr/>
                    <a:lstStyle/>
                    <a:p>
                      <a:pPr algn="ctr"/>
                      <a:r>
                        <a:rPr lang="en-US" b="1" dirty="0" smtClean="0">
                          <a:solidFill>
                            <a:schemeClr val="accent5">
                              <a:lumMod val="50000"/>
                            </a:schemeClr>
                          </a:solidFill>
                        </a:rPr>
                        <a:t>New</a:t>
                      </a:r>
                      <a:r>
                        <a:rPr lang="en-US" b="1" baseline="0" dirty="0" smtClean="0">
                          <a:solidFill>
                            <a:schemeClr val="accent5">
                              <a:lumMod val="50000"/>
                            </a:schemeClr>
                          </a:solidFill>
                        </a:rPr>
                        <a:t> Britain/ Hartford, CT </a:t>
                      </a:r>
                      <a:endParaRPr lang="en-US" b="1" dirty="0">
                        <a:solidFill>
                          <a:schemeClr val="accent5">
                            <a:lumMod val="50000"/>
                          </a:schemeClr>
                        </a:solidFill>
                      </a:endParaRPr>
                    </a:p>
                  </a:txBody>
                  <a:tcPr>
                    <a:solidFill>
                      <a:schemeClr val="tx2"/>
                    </a:solidFill>
                  </a:tcPr>
                </a:tc>
                <a:tc>
                  <a:txBody>
                    <a:bodyPr/>
                    <a:lstStyle/>
                    <a:p>
                      <a:pPr algn="ctr"/>
                      <a:r>
                        <a:rPr lang="en-US" dirty="0" smtClean="0">
                          <a:solidFill>
                            <a:schemeClr val="tx1"/>
                          </a:solidFill>
                        </a:rPr>
                        <a:t>CT, MA, RI, NY, NJ </a:t>
                      </a:r>
                      <a:endParaRPr lang="en-US" dirty="0">
                        <a:solidFill>
                          <a:schemeClr val="tx1"/>
                        </a:solidFill>
                      </a:endParaRPr>
                    </a:p>
                  </a:txBody>
                  <a:tcPr>
                    <a:solidFill>
                      <a:schemeClr val="bg2">
                        <a:lumMod val="50000"/>
                      </a:schemeClr>
                    </a:solidFill>
                  </a:tcPr>
                </a:tc>
                <a:tc>
                  <a:txBody>
                    <a:bodyPr/>
                    <a:lstStyle/>
                    <a:p>
                      <a:pPr algn="ctr"/>
                      <a:r>
                        <a:rPr lang="en-US" dirty="0" smtClean="0">
                          <a:solidFill>
                            <a:schemeClr val="tx1"/>
                          </a:solidFill>
                        </a:rPr>
                        <a:t>Your</a:t>
                      </a:r>
                      <a:r>
                        <a:rPr lang="en-US" baseline="0" dirty="0" smtClean="0">
                          <a:solidFill>
                            <a:schemeClr val="tx1"/>
                          </a:solidFill>
                        </a:rPr>
                        <a:t> </a:t>
                      </a:r>
                      <a:r>
                        <a:rPr lang="en-US" dirty="0" smtClean="0">
                          <a:solidFill>
                            <a:schemeClr val="tx1"/>
                          </a:solidFill>
                        </a:rPr>
                        <a:t>neighborhood </a:t>
                      </a:r>
                      <a:endParaRPr lang="en-US" dirty="0">
                        <a:solidFill>
                          <a:schemeClr val="tx1"/>
                        </a:solidFill>
                      </a:endParaRPr>
                    </a:p>
                  </a:txBody>
                  <a:tcPr>
                    <a:solidFill>
                      <a:schemeClr val="bg2">
                        <a:lumMod val="50000"/>
                      </a:schemeClr>
                    </a:solidFill>
                  </a:tcPr>
                </a:tc>
              </a:tr>
              <a:tr h="609600">
                <a:tc>
                  <a:txBody>
                    <a:bodyPr/>
                    <a:lstStyle/>
                    <a:p>
                      <a:r>
                        <a:rPr lang="en-US" baseline="0" dirty="0" smtClean="0">
                          <a:solidFill>
                            <a:schemeClr val="tx1"/>
                          </a:solidFill>
                        </a:rPr>
                        <a:t> Price </a:t>
                      </a:r>
                      <a:endParaRPr lang="en-US" dirty="0">
                        <a:solidFill>
                          <a:schemeClr val="tx1"/>
                        </a:solidFill>
                      </a:endParaRPr>
                    </a:p>
                  </a:txBody>
                  <a:tcPr>
                    <a:solidFill>
                      <a:schemeClr val="bg2">
                        <a:lumMod val="50000"/>
                      </a:schemeClr>
                    </a:solidFill>
                  </a:tcPr>
                </a:tc>
                <a:tc>
                  <a:txBody>
                    <a:bodyPr/>
                    <a:lstStyle/>
                    <a:p>
                      <a:pPr algn="ctr"/>
                      <a:r>
                        <a:rPr lang="en-US" b="1" dirty="0" smtClean="0">
                          <a:solidFill>
                            <a:schemeClr val="accent5">
                              <a:lumMod val="50000"/>
                            </a:schemeClr>
                          </a:solidFill>
                        </a:rPr>
                        <a:t>$6.00 </a:t>
                      </a:r>
                      <a:r>
                        <a:rPr lang="en-US" b="1" baseline="0" dirty="0" smtClean="0">
                          <a:solidFill>
                            <a:schemeClr val="accent5">
                              <a:lumMod val="50000"/>
                            </a:schemeClr>
                          </a:solidFill>
                        </a:rPr>
                        <a:t>(+S+H)</a:t>
                      </a:r>
                      <a:endParaRPr lang="en-US" b="1" dirty="0">
                        <a:solidFill>
                          <a:schemeClr val="accent5">
                            <a:lumMod val="50000"/>
                          </a:schemeClr>
                        </a:solidFill>
                      </a:endParaRPr>
                    </a:p>
                  </a:txBody>
                  <a:tcPr>
                    <a:solidFill>
                      <a:schemeClr val="tx2"/>
                    </a:solidFill>
                  </a:tcPr>
                </a:tc>
                <a:tc>
                  <a:txBody>
                    <a:bodyPr/>
                    <a:lstStyle/>
                    <a:p>
                      <a:pPr algn="ctr"/>
                      <a:r>
                        <a:rPr lang="en-US" dirty="0" smtClean="0">
                          <a:solidFill>
                            <a:schemeClr val="tx1"/>
                          </a:solidFill>
                        </a:rPr>
                        <a:t>$19.38</a:t>
                      </a:r>
                      <a:endParaRPr lang="en-US" dirty="0">
                        <a:solidFill>
                          <a:schemeClr val="tx1"/>
                        </a:solidFill>
                      </a:endParaRPr>
                    </a:p>
                  </a:txBody>
                  <a:tcPr>
                    <a:solidFill>
                      <a:schemeClr val="bg2">
                        <a:lumMod val="50000"/>
                      </a:schemeClr>
                    </a:solidFill>
                  </a:tcPr>
                </a:tc>
                <a:tc>
                  <a:txBody>
                    <a:bodyPr/>
                    <a:lstStyle/>
                    <a:p>
                      <a:pPr algn="ctr"/>
                      <a:r>
                        <a:rPr lang="en-US" dirty="0" smtClean="0">
                          <a:solidFill>
                            <a:schemeClr val="tx1"/>
                          </a:solidFill>
                        </a:rPr>
                        <a:t>$21.16</a:t>
                      </a:r>
                      <a:endParaRPr lang="en-US" dirty="0">
                        <a:solidFill>
                          <a:schemeClr val="tx1"/>
                        </a:solidFill>
                      </a:endParaRPr>
                    </a:p>
                  </a:txBody>
                  <a:tcPr>
                    <a:solidFill>
                      <a:schemeClr val="bg2">
                        <a:lumMod val="50000"/>
                      </a:schemeClr>
                    </a:solidFill>
                  </a:tcPr>
                </a:tc>
              </a:tr>
              <a:tr h="609600">
                <a:tc>
                  <a:txBody>
                    <a:bodyPr/>
                    <a:lstStyle/>
                    <a:p>
                      <a:r>
                        <a:rPr lang="en-US" dirty="0" smtClean="0">
                          <a:solidFill>
                            <a:schemeClr val="tx1"/>
                          </a:solidFill>
                        </a:rPr>
                        <a:t>Convenience</a:t>
                      </a:r>
                      <a:r>
                        <a:rPr lang="en-US" baseline="0" dirty="0" smtClean="0">
                          <a:solidFill>
                            <a:schemeClr val="tx1"/>
                          </a:solidFill>
                        </a:rPr>
                        <a:t> </a:t>
                      </a:r>
                      <a:endParaRPr lang="en-US" dirty="0">
                        <a:solidFill>
                          <a:schemeClr val="tx1"/>
                        </a:solidFill>
                      </a:endParaRPr>
                    </a:p>
                  </a:txBody>
                  <a:tcPr>
                    <a:solidFill>
                      <a:schemeClr val="bg2">
                        <a:lumMod val="50000"/>
                      </a:schemeClr>
                    </a:solidFill>
                  </a:tcPr>
                </a:tc>
                <a:tc>
                  <a:txBody>
                    <a:bodyPr/>
                    <a:lstStyle/>
                    <a:p>
                      <a:pPr algn="ctr"/>
                      <a:r>
                        <a:rPr lang="en-US" b="1" dirty="0" smtClean="0">
                          <a:solidFill>
                            <a:schemeClr val="accent5">
                              <a:lumMod val="50000"/>
                            </a:schemeClr>
                          </a:solidFill>
                        </a:rPr>
                        <a:t>Local</a:t>
                      </a:r>
                      <a:r>
                        <a:rPr lang="en-US" b="1" baseline="0" dirty="0" smtClean="0">
                          <a:solidFill>
                            <a:schemeClr val="accent5">
                              <a:lumMod val="50000"/>
                            </a:schemeClr>
                          </a:solidFill>
                        </a:rPr>
                        <a:t> d</a:t>
                      </a:r>
                      <a:r>
                        <a:rPr lang="en-US" b="1" dirty="0" smtClean="0">
                          <a:solidFill>
                            <a:schemeClr val="accent5">
                              <a:lumMod val="50000"/>
                            </a:schemeClr>
                          </a:solidFill>
                        </a:rPr>
                        <a:t>elivery and shipping </a:t>
                      </a:r>
                      <a:endParaRPr lang="en-US" b="1" dirty="0">
                        <a:solidFill>
                          <a:schemeClr val="accent5">
                            <a:lumMod val="50000"/>
                          </a:schemeClr>
                        </a:solidFill>
                      </a:endParaRPr>
                    </a:p>
                  </a:txBody>
                  <a:tcPr>
                    <a:solidFill>
                      <a:schemeClr val="tx2"/>
                    </a:solidFill>
                  </a:tcPr>
                </a:tc>
                <a:tc>
                  <a:txBody>
                    <a:bodyPr/>
                    <a:lstStyle/>
                    <a:p>
                      <a:pPr algn="ctr"/>
                      <a:r>
                        <a:rPr lang="en-US" dirty="0" smtClean="0">
                          <a:solidFill>
                            <a:schemeClr val="tx1"/>
                          </a:solidFill>
                        </a:rPr>
                        <a:t>Go</a:t>
                      </a:r>
                      <a:r>
                        <a:rPr lang="en-US" baseline="0" dirty="0" smtClean="0">
                          <a:solidFill>
                            <a:schemeClr val="tx1"/>
                          </a:solidFill>
                        </a:rPr>
                        <a:t> out and p</a:t>
                      </a:r>
                      <a:r>
                        <a:rPr lang="en-US" dirty="0" smtClean="0">
                          <a:solidFill>
                            <a:schemeClr val="tx1"/>
                          </a:solidFill>
                        </a:rPr>
                        <a:t>ick</a:t>
                      </a:r>
                      <a:r>
                        <a:rPr lang="en-US" baseline="0" dirty="0" smtClean="0">
                          <a:solidFill>
                            <a:schemeClr val="tx1"/>
                          </a:solidFill>
                        </a:rPr>
                        <a:t> up in store</a:t>
                      </a:r>
                      <a:endParaRPr lang="en-US" dirty="0">
                        <a:solidFill>
                          <a:schemeClr val="tx1"/>
                        </a:solidFill>
                      </a:endParaRPr>
                    </a:p>
                  </a:txBody>
                  <a:tcPr>
                    <a:solidFill>
                      <a:schemeClr val="bg2">
                        <a:lumMod val="50000"/>
                      </a:schemeClr>
                    </a:solidFill>
                  </a:tcPr>
                </a:tc>
                <a:tc>
                  <a:txBody>
                    <a:bodyPr/>
                    <a:lstStyle/>
                    <a:p>
                      <a:pPr algn="ctr"/>
                      <a:r>
                        <a:rPr lang="en-US" dirty="0" smtClean="0">
                          <a:solidFill>
                            <a:schemeClr val="tx1"/>
                          </a:solidFill>
                        </a:rPr>
                        <a:t>Must</a:t>
                      </a:r>
                      <a:r>
                        <a:rPr lang="en-US" baseline="0" dirty="0" smtClean="0">
                          <a:solidFill>
                            <a:schemeClr val="tx1"/>
                          </a:solidFill>
                        </a:rPr>
                        <a:t> go out on your own time</a:t>
                      </a:r>
                      <a:endParaRPr lang="en-US" dirty="0">
                        <a:solidFill>
                          <a:schemeClr val="tx1"/>
                        </a:solidFill>
                      </a:endParaRPr>
                    </a:p>
                  </a:txBody>
                  <a:tcPr>
                    <a:solidFill>
                      <a:schemeClr val="bg2">
                        <a:lumMod val="5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444830609"/>
              </p:ext>
            </p:extLst>
          </p:nvPr>
        </p:nvGraphicFramePr>
        <p:xfrm>
          <a:off x="457200" y="4495800"/>
          <a:ext cx="8229600" cy="1158240"/>
        </p:xfrm>
        <a:graphic>
          <a:graphicData uri="http://schemas.openxmlformats.org/drawingml/2006/table">
            <a:tbl>
              <a:tblPr firstRow="1" bandRow="1">
                <a:tableStyleId>{5C22544A-7EE6-4342-B048-85BDC9FD1C3A}</a:tableStyleId>
              </a:tblPr>
              <a:tblGrid>
                <a:gridCol w="8229600"/>
              </a:tblGrid>
              <a:tr h="335280">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806027">
                <a:tc>
                  <a:txBody>
                    <a:bodyPr/>
                    <a:lstStyle/>
                    <a:p>
                      <a:r>
                        <a:rPr lang="en-US" sz="1600" dirty="0" smtClean="0"/>
                        <a:t>1.</a:t>
                      </a:r>
                      <a:r>
                        <a:rPr lang="en-US" sz="1600" baseline="0" dirty="0" smtClean="0"/>
                        <a:t> Barista Bundles is located in the New Britain and Hartford Area</a:t>
                      </a:r>
                      <a:endParaRPr lang="en-US" sz="1600" dirty="0" smtClean="0"/>
                    </a:p>
                    <a:p>
                      <a:r>
                        <a:rPr lang="en-US" sz="1600" dirty="0" smtClean="0"/>
                        <a:t>2. Barista</a:t>
                      </a:r>
                      <a:r>
                        <a:rPr lang="en-US" sz="1600" baseline="0" dirty="0" smtClean="0"/>
                        <a:t> Bundles helps you save </a:t>
                      </a:r>
                      <a:r>
                        <a:rPr lang="en-US" sz="1600" dirty="0" smtClean="0"/>
                        <a:t>money </a:t>
                      </a:r>
                    </a:p>
                    <a:p>
                      <a:r>
                        <a:rPr lang="en-US" sz="1600" dirty="0" smtClean="0"/>
                        <a:t>3. Barista</a:t>
                      </a:r>
                      <a:r>
                        <a:rPr lang="en-US" sz="1600" baseline="0" dirty="0" smtClean="0"/>
                        <a:t> Bundles saves you time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032"/>
            <a:ext cx="6554867" cy="1524000"/>
          </a:xfrm>
        </p:spPr>
        <p:txBody>
          <a:bodyPr/>
          <a:lstStyle/>
          <a:p>
            <a:pPr algn="ctr"/>
            <a:r>
              <a:rPr lang="en-US" dirty="0" smtClean="0">
                <a:solidFill>
                  <a:schemeClr val="accent5">
                    <a:lumMod val="75000"/>
                  </a:schemeClr>
                </a:solidFill>
              </a:rPr>
              <a:t>Qualifications</a:t>
            </a:r>
            <a:endParaRPr lang="en-US" dirty="0">
              <a:solidFill>
                <a:schemeClr val="accent5">
                  <a:lumMod val="75000"/>
                </a:schemeClr>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5" name="TextBox 4"/>
          <p:cNvSpPr txBox="1"/>
          <p:nvPr/>
        </p:nvSpPr>
        <p:spPr>
          <a:xfrm>
            <a:off x="152400" y="1536032"/>
            <a:ext cx="8839200" cy="2431435"/>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900" dirty="0" smtClean="0">
                <a:solidFill>
                  <a:schemeClr val="accent5">
                    <a:lumMod val="75000"/>
                  </a:schemeClr>
                </a:solidFill>
              </a:rPr>
              <a:t>I’m a member of my own target market</a:t>
            </a:r>
          </a:p>
          <a:p>
            <a:pPr marL="285750" indent="-285750">
              <a:lnSpc>
                <a:spcPct val="200000"/>
              </a:lnSpc>
              <a:buFont typeface="Arial" panose="020B0604020202020204" pitchFamily="34" charset="0"/>
              <a:buChar char="•"/>
            </a:pPr>
            <a:r>
              <a:rPr lang="en-US" sz="1900" dirty="0" smtClean="0">
                <a:solidFill>
                  <a:schemeClr val="accent5">
                    <a:lumMod val="75000"/>
                  </a:schemeClr>
                </a:solidFill>
              </a:rPr>
              <a:t>I’ve witnessed incidents where others were unsatisfied with their coffee</a:t>
            </a:r>
          </a:p>
          <a:p>
            <a:pPr marL="285750" indent="-285750">
              <a:lnSpc>
                <a:spcPct val="200000"/>
              </a:lnSpc>
              <a:buFont typeface="Arial" panose="020B0604020202020204" pitchFamily="34" charset="0"/>
              <a:buChar char="•"/>
            </a:pPr>
            <a:r>
              <a:rPr lang="en-US" sz="1900" dirty="0" smtClean="0">
                <a:solidFill>
                  <a:schemeClr val="accent5">
                    <a:lumMod val="75000"/>
                  </a:schemeClr>
                </a:solidFill>
              </a:rPr>
              <a:t>I have excellent math skills</a:t>
            </a:r>
          </a:p>
          <a:p>
            <a:pPr marL="285750" indent="-285750">
              <a:lnSpc>
                <a:spcPct val="200000"/>
              </a:lnSpc>
              <a:buFont typeface="Arial" panose="020B0604020202020204" pitchFamily="34" charset="0"/>
              <a:buChar char="•"/>
            </a:pPr>
            <a:r>
              <a:rPr lang="en-US" sz="1900" dirty="0" smtClean="0">
                <a:solidFill>
                  <a:schemeClr val="accent5">
                    <a:lumMod val="75000"/>
                  </a:schemeClr>
                </a:solidFill>
              </a:rPr>
              <a:t>I have taken a Marketing and Entrepreneurship class</a:t>
            </a:r>
            <a:endParaRPr lang="en-US" sz="19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182" y="50104"/>
            <a:ext cx="6554867" cy="1524000"/>
          </a:xfrm>
        </p:spPr>
        <p:txBody>
          <a:bodyPr/>
          <a:lstStyle/>
          <a:p>
            <a:pPr algn="ctr"/>
            <a:r>
              <a:rPr lang="en-US" dirty="0" smtClean="0">
                <a:solidFill>
                  <a:srgbClr val="663300"/>
                </a:solidFill>
              </a:rPr>
              <a:t>Sales Projections</a:t>
            </a:r>
            <a:endParaRPr lang="en-US" dirty="0">
              <a:solidFill>
                <a:srgbClr val="66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4792922"/>
              </p:ext>
            </p:extLst>
          </p:nvPr>
        </p:nvGraphicFramePr>
        <p:xfrm>
          <a:off x="762833" y="2765300"/>
          <a:ext cx="8077200" cy="36115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Total Units</a:t>
            </a:r>
          </a:p>
          <a:p>
            <a:pPr lvl="0" algn="ctr">
              <a:defRPr/>
            </a:pPr>
            <a:r>
              <a:rPr lang="en-US" sz="2000" b="1" dirty="0" smtClean="0">
                <a:solidFill>
                  <a:schemeClr val="bg1"/>
                </a:solidFill>
                <a:cs typeface="Arial" pitchFamily="34" charset="0"/>
              </a:rPr>
              <a:t>6,300</a:t>
            </a:r>
            <a:endParaRPr lang="en-US" sz="2000" b="1" dirty="0" smtClean="0">
              <a:solidFill>
                <a:schemeClr val="bg1"/>
              </a:solidFill>
            </a:endParaRPr>
          </a:p>
        </p:txBody>
      </p:sp>
      <p:sp>
        <p:nvSpPr>
          <p:cNvPr id="8" name="TextBox 7"/>
          <p:cNvSpPr txBox="1"/>
          <p:nvPr/>
        </p:nvSpPr>
        <p:spPr>
          <a:xfrm>
            <a:off x="3733800" y="1522511"/>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b="1" u="sng" dirty="0" smtClean="0">
                <a:solidFill>
                  <a:schemeClr val="bg1"/>
                </a:solidFill>
                <a:ea typeface="ＭＳ Ｐゴシック" pitchFamily="-112" charset="-128"/>
                <a:cs typeface="Arial" pitchFamily="34" charset="0"/>
              </a:rPr>
              <a:t>Gross Revenue</a:t>
            </a:r>
          </a:p>
          <a:p>
            <a:pPr lvl="0" algn="ctr">
              <a:defRPr/>
            </a:pPr>
            <a:r>
              <a:rPr lang="en-US" sz="2000" b="1" dirty="0" smtClean="0">
                <a:solidFill>
                  <a:schemeClr val="bg1"/>
                </a:solidFill>
                <a:cs typeface="Arial" pitchFamily="34" charset="0"/>
              </a:rPr>
              <a:t>$37,800</a:t>
            </a:r>
            <a:endParaRPr lang="en-US" sz="2000" b="1" dirty="0" smtClean="0">
              <a:solidFill>
                <a:schemeClr val="bg1"/>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Net Profit</a:t>
            </a:r>
          </a:p>
          <a:p>
            <a:pPr lvl="0" algn="ctr">
              <a:defRPr/>
            </a:pPr>
            <a:r>
              <a:rPr lang="en-US" sz="2000" b="1" dirty="0" smtClean="0">
                <a:solidFill>
                  <a:schemeClr val="bg1"/>
                </a:solidFill>
                <a:cs typeface="Arial" pitchFamily="34" charset="0"/>
              </a:rPr>
              <a:t>$10,104</a:t>
            </a:r>
            <a:endParaRPr lang="en-US" sz="2000" b="1" dirty="0" smtClean="0">
              <a:solidFill>
                <a:schemeClr val="bg1"/>
              </a:solidFill>
            </a:endParaRPr>
          </a:p>
        </p:txBody>
      </p:sp>
      <p:pic>
        <p:nvPicPr>
          <p:cNvPr id="7" name="Content Placeholder 9" descr="logo secondary.jpg"/>
          <p:cNvPicPr>
            <a:picLocks noChangeAspect="1"/>
          </p:cNvPicPr>
          <p:nvPr/>
        </p:nvPicPr>
        <p:blipFill>
          <a:blip r:embed="rId4" cstate="print"/>
          <a:stretch>
            <a:fillRect/>
          </a:stretch>
        </p:blipFill>
        <p:spPr>
          <a:xfrm>
            <a:off x="7315200" y="5895726"/>
            <a:ext cx="1828800" cy="96227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3528"/>
            <a:ext cx="6554867" cy="1185672"/>
          </a:xfrm>
        </p:spPr>
        <p:txBody>
          <a:bodyPr/>
          <a:lstStyle/>
          <a:p>
            <a:pPr algn="ctr"/>
            <a:r>
              <a:rPr lang="en-US" dirty="0" smtClean="0">
                <a:solidFill>
                  <a:schemeClr val="accent5">
                    <a:lumMod val="75000"/>
                  </a:schemeClr>
                </a:solidFill>
              </a:rPr>
              <a:t>Start-up</a:t>
            </a:r>
            <a:r>
              <a:rPr lang="en-US" dirty="0" smtClean="0"/>
              <a:t> </a:t>
            </a:r>
            <a:r>
              <a:rPr lang="en-US" dirty="0" smtClean="0">
                <a:solidFill>
                  <a:schemeClr val="accent5">
                    <a:lumMod val="75000"/>
                  </a:schemeClr>
                </a:solidFill>
              </a:rPr>
              <a:t>Funds</a:t>
            </a:r>
            <a:endParaRPr lang="en-US" dirty="0">
              <a:solidFill>
                <a:schemeClr val="accent5">
                  <a:lumMod val="75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1004351"/>
              </p:ext>
            </p:extLst>
          </p:nvPr>
        </p:nvGraphicFramePr>
        <p:xfrm>
          <a:off x="1051142" y="1066800"/>
          <a:ext cx="7162801" cy="3657600"/>
        </p:xfrm>
        <a:graphic>
          <a:graphicData uri="http://schemas.openxmlformats.org/drawingml/2006/table">
            <a:tbl>
              <a:tblPr/>
              <a:tblGrid>
                <a:gridCol w="2302329"/>
                <a:gridCol w="3532033"/>
                <a:gridCol w="1328439"/>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b="1" dirty="0" smtClean="0">
                          <a:latin typeface="+mn-lt"/>
                          <a:ea typeface="Times New Roman"/>
                          <a:cs typeface="Times New Roman"/>
                        </a:rPr>
                        <a:t>Website</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b="1" dirty="0" smtClean="0">
                          <a:latin typeface="+mn-lt"/>
                          <a:ea typeface="Times New Roman"/>
                          <a:cs typeface="Times New Roman"/>
                        </a:rPr>
                        <a:t>Provide</a:t>
                      </a:r>
                      <a:r>
                        <a:rPr lang="en-US" sz="1600" b="1" baseline="0" dirty="0" smtClean="0">
                          <a:latin typeface="+mn-lt"/>
                          <a:ea typeface="Times New Roman"/>
                          <a:cs typeface="Times New Roman"/>
                        </a:rPr>
                        <a:t> a way to order product </a:t>
                      </a:r>
                      <a:endParaRPr lang="en-US" sz="1600" b="1"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1" dirty="0" smtClean="0">
                          <a:latin typeface="+mn-lt"/>
                          <a:ea typeface="Times New Roman"/>
                          <a:cs typeface="Times New Roman"/>
                        </a:rPr>
                        <a:t>$25.00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ea typeface="Times New Roman"/>
                          <a:cs typeface="Times New Roman"/>
                        </a:rPr>
                        <a:t>Computer/</a:t>
                      </a:r>
                      <a:r>
                        <a:rPr lang="en-US" sz="1500" baseline="0" dirty="0" smtClean="0">
                          <a:latin typeface="+mn-lt"/>
                          <a:ea typeface="Times New Roman"/>
                          <a:cs typeface="Times New Roman"/>
                        </a:rPr>
                        <a:t>Cell Phone</a:t>
                      </a:r>
                      <a:endParaRPr lang="en-US" sz="15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a:t>
                      </a:r>
                      <a:r>
                        <a:rPr lang="en-US" sz="1600" baseline="0" dirty="0" smtClean="0">
                          <a:latin typeface="+mn-lt"/>
                          <a:ea typeface="Times New Roman"/>
                          <a:cs typeface="Times New Roman"/>
                        </a:rPr>
                        <a:t> Communications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Owned</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DBA</a:t>
                      </a:r>
                      <a:r>
                        <a:rPr lang="en-US" sz="1600" b="1" baseline="0" dirty="0" smtClean="0">
                          <a:latin typeface="+mn-lt"/>
                          <a:ea typeface="Times New Roman"/>
                          <a:cs typeface="Times New Roman"/>
                        </a:rPr>
                        <a:t> </a:t>
                      </a:r>
                      <a:endParaRPr lang="en-US" sz="1600" b="1"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Prove my business is functioning legally</a:t>
                      </a:r>
                      <a:r>
                        <a:rPr lang="en-US" sz="1600" b="1" baseline="0" dirty="0" smtClean="0">
                          <a:latin typeface="+mn-lt"/>
                          <a:ea typeface="Times New Roman"/>
                          <a:cs typeface="Times New Roman"/>
                        </a:rPr>
                        <a:t> </a:t>
                      </a:r>
                      <a:endParaRPr lang="en-US" sz="1600" b="1"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1" dirty="0" smtClean="0">
                          <a:latin typeface="+mn-lt"/>
                          <a:ea typeface="Times New Roman"/>
                          <a:cs typeface="Times New Roman"/>
                        </a:rPr>
                        <a:t>$10.00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Business Cards</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Advertising</a:t>
                      </a:r>
                      <a:r>
                        <a:rPr lang="en-US" sz="1600" b="1" baseline="0" dirty="0" smtClean="0">
                          <a:latin typeface="+mn-lt"/>
                          <a:ea typeface="Times New Roman"/>
                          <a:cs typeface="Times New Roman"/>
                        </a:rPr>
                        <a:t> and Communication </a:t>
                      </a:r>
                      <a:endParaRPr lang="en-US" sz="1600" b="1"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1" dirty="0" smtClean="0">
                          <a:latin typeface="+mn-lt"/>
                          <a:ea typeface="Times New Roman"/>
                          <a:cs typeface="Times New Roman"/>
                        </a:rPr>
                        <a:t>$10.00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Bundle Materials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 make product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1" dirty="0" smtClean="0">
                          <a:latin typeface="+mn-lt"/>
                          <a:ea typeface="Times New Roman"/>
                          <a:cs typeface="Times New Roman"/>
                        </a:rPr>
                        <a:t>$176.00</a:t>
                      </a:r>
                    </a:p>
                    <a:p>
                      <a:pPr marL="0" marR="0" algn="r">
                        <a:spcBef>
                          <a:spcPts val="0"/>
                        </a:spcBef>
                        <a:spcAft>
                          <a:spcPts val="0"/>
                        </a:spcAft>
                      </a:pP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lumOff val="15000"/>
                            </a:schemeClr>
                          </a:solidFill>
                          <a:latin typeface="+mn-lt"/>
                          <a:ea typeface="Times New Roman"/>
                          <a:cs typeface="Times New Roman"/>
                        </a:rPr>
                        <a:t>Total Startup Expenditures</a:t>
                      </a:r>
                      <a:endParaRPr lang="en-US" sz="1600" dirty="0">
                        <a:solidFill>
                          <a:schemeClr val="bg1">
                            <a:lumMod val="85000"/>
                            <a:lumOff val="15000"/>
                          </a:schemeClr>
                        </a:solidFill>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lumMod val="85000"/>
                              <a:lumOff val="15000"/>
                            </a:schemeClr>
                          </a:solidFill>
                          <a:latin typeface="+mn-lt"/>
                          <a:ea typeface="Times New Roman"/>
                          <a:cs typeface="Times New Roman"/>
                        </a:rPr>
                        <a:t>$221.00</a:t>
                      </a:r>
                      <a:endParaRPr lang="en-US" sz="1600" b="1" dirty="0">
                        <a:solidFill>
                          <a:schemeClr val="bg1">
                            <a:lumMod val="85000"/>
                            <a:lumOff val="15000"/>
                          </a:schemeClr>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85000"/>
                              <a:lumOff val="15000"/>
                            </a:schemeClr>
                          </a:solidFill>
                          <a:latin typeface="+mn-lt"/>
                          <a:ea typeface="Times New Roman"/>
                          <a:cs typeface="Times New Roman"/>
                        </a:rPr>
                        <a:t>Emergency Fund</a:t>
                      </a:r>
                      <a:endParaRPr lang="en-US" sz="1600" dirty="0">
                        <a:solidFill>
                          <a:schemeClr val="bg1">
                            <a:lumMod val="85000"/>
                            <a:lumOff val="15000"/>
                          </a:schemeClr>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85000"/>
                              <a:lumOff val="15000"/>
                            </a:schemeClr>
                          </a:solidFill>
                          <a:latin typeface="+mn-lt"/>
                          <a:ea typeface="Times New Roman"/>
                          <a:cs typeface="Times New Roman"/>
                        </a:rPr>
                        <a:t>$110.50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85000"/>
                              <a:lumOff val="15000"/>
                            </a:schemeClr>
                          </a:solidFill>
                          <a:latin typeface="+mn-lt"/>
                          <a:ea typeface="Times New Roman"/>
                          <a:cs typeface="Times New Roman"/>
                        </a:rPr>
                        <a:t>Reserve for Fixed Expenses</a:t>
                      </a:r>
                      <a:endParaRPr lang="en-US" sz="1600" dirty="0">
                        <a:solidFill>
                          <a:schemeClr val="bg1">
                            <a:lumMod val="85000"/>
                            <a:lumOff val="15000"/>
                          </a:schemeClr>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lumMod val="85000"/>
                              <a:lumOff val="15000"/>
                            </a:schemeClr>
                          </a:solidFill>
                          <a:latin typeface="+mn-lt"/>
                          <a:ea typeface="Times New Roman"/>
                          <a:cs typeface="Times New Roman"/>
                        </a:rPr>
                        <a:t>$5,537.64</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solidFill>
                          <a:schemeClr val="bg1">
                            <a:lumMod val="85000"/>
                            <a:lumOff val="15000"/>
                          </a:schemeClr>
                        </a:solidFill>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solidFill>
                          <a:schemeClr val="bg1">
                            <a:lumMod val="85000"/>
                            <a:lumOff val="15000"/>
                          </a:schemeClr>
                        </a:solidFill>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lumOff val="15000"/>
                            </a:schemeClr>
                          </a:solidFill>
                          <a:latin typeface="+mn-lt"/>
                          <a:ea typeface="Times New Roman"/>
                          <a:cs typeface="Times New Roman"/>
                        </a:rPr>
                        <a:t>Total Startup Investment</a:t>
                      </a:r>
                      <a:endParaRPr lang="en-US" sz="1600" dirty="0">
                        <a:solidFill>
                          <a:schemeClr val="bg1">
                            <a:lumMod val="85000"/>
                            <a:lumOff val="15000"/>
                          </a:schemeClr>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lumMod val="85000"/>
                              <a:lumOff val="15000"/>
                            </a:schemeClr>
                          </a:solidFill>
                          <a:latin typeface="+mn-lt"/>
                          <a:ea typeface="Times New Roman"/>
                          <a:cs typeface="Times New Roman"/>
                        </a:rPr>
                        <a:t>$5,648.14</a:t>
                      </a:r>
                      <a:endParaRPr lang="en-US" sz="1600" b="1" dirty="0">
                        <a:solidFill>
                          <a:schemeClr val="bg1">
                            <a:lumMod val="85000"/>
                            <a:lumOff val="15000"/>
                          </a:schemeClr>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857296492"/>
              </p:ext>
            </p:extLst>
          </p:nvPr>
        </p:nvGraphicFramePr>
        <p:xfrm>
          <a:off x="1981200" y="48768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a:t>
                      </a:r>
                      <a:r>
                        <a:rPr lang="en-US" sz="1600" dirty="0" smtClean="0">
                          <a:latin typeface="+mn-lt"/>
                          <a:ea typeface="Times New Roman"/>
                        </a:rPr>
                        <a:t>10,104</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179%</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$1.79</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$5,648.14</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07759211"/>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$10,104</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27%</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$0.27</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entury Gothic" panose="020B0502020202020204" pitchFamily="34" charset="0"/>
                          <a:ea typeface="Times New Roman"/>
                        </a:rPr>
                        <a:t>$37,800</a:t>
                      </a:r>
                      <a:endParaRPr lang="en-US" sz="1800" dirty="0">
                        <a:latin typeface="Century Gothic" panose="020B0502020202020204" pitchFamily="34"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5" name="TextBox 4"/>
          <p:cNvSpPr txBox="1"/>
          <p:nvPr/>
        </p:nvSpPr>
        <p:spPr>
          <a:xfrm>
            <a:off x="306804" y="448297"/>
            <a:ext cx="3276600" cy="984885"/>
          </a:xfrm>
          <a:prstGeom prst="rect">
            <a:avLst/>
          </a:prstGeom>
          <a:noFill/>
        </p:spPr>
        <p:txBody>
          <a:bodyPr wrap="square" rtlCol="0">
            <a:spAutoFit/>
          </a:bodyPr>
          <a:lstStyle/>
          <a:p>
            <a:r>
              <a:rPr lang="en-US" sz="4000" b="1" u="sng" dirty="0" smtClean="0">
                <a:solidFill>
                  <a:srgbClr val="663300"/>
                </a:solidFill>
              </a:rPr>
              <a:t>Future Plans </a:t>
            </a:r>
          </a:p>
          <a:p>
            <a:endParaRPr lang="en-US" b="1" u="sng" dirty="0"/>
          </a:p>
        </p:txBody>
      </p:sp>
      <p:sp>
        <p:nvSpPr>
          <p:cNvPr id="6" name="TextBox 5"/>
          <p:cNvSpPr txBox="1"/>
          <p:nvPr/>
        </p:nvSpPr>
        <p:spPr>
          <a:xfrm>
            <a:off x="268704" y="2910510"/>
            <a:ext cx="3352800" cy="707886"/>
          </a:xfrm>
          <a:prstGeom prst="rect">
            <a:avLst/>
          </a:prstGeom>
          <a:noFill/>
        </p:spPr>
        <p:txBody>
          <a:bodyPr wrap="square" rtlCol="0">
            <a:spAutoFit/>
          </a:bodyPr>
          <a:lstStyle/>
          <a:p>
            <a:r>
              <a:rPr lang="en-US" sz="4000" b="1" u="sng" dirty="0" smtClean="0">
                <a:solidFill>
                  <a:srgbClr val="663300"/>
                </a:solidFill>
              </a:rPr>
              <a:t>Philanthropy</a:t>
            </a:r>
            <a:r>
              <a:rPr lang="en-US" dirty="0" smtClean="0">
                <a:solidFill>
                  <a:srgbClr val="663300"/>
                </a:solidFill>
              </a:rPr>
              <a:t> </a:t>
            </a:r>
            <a:endParaRPr lang="en-US" dirty="0">
              <a:solidFill>
                <a:srgbClr val="663300"/>
              </a:solidFill>
            </a:endParaRPr>
          </a:p>
        </p:txBody>
      </p:sp>
      <p:sp>
        <p:nvSpPr>
          <p:cNvPr id="8" name="TextBox 7"/>
          <p:cNvSpPr txBox="1"/>
          <p:nvPr/>
        </p:nvSpPr>
        <p:spPr>
          <a:xfrm>
            <a:off x="268704" y="1433182"/>
            <a:ext cx="8570495" cy="184665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663300"/>
                </a:solidFill>
              </a:rPr>
              <a:t>Become operational as soon as possible</a:t>
            </a:r>
          </a:p>
          <a:p>
            <a:pPr marL="285750" indent="-285750">
              <a:buFont typeface="Arial" panose="020B0604020202020204" pitchFamily="34" charset="0"/>
              <a:buChar char="•"/>
            </a:pPr>
            <a:r>
              <a:rPr lang="en-US" sz="2400" dirty="0" smtClean="0">
                <a:solidFill>
                  <a:srgbClr val="663300"/>
                </a:solidFill>
              </a:rPr>
              <a:t>Begin selling my product in stores and farmers markets</a:t>
            </a:r>
          </a:p>
          <a:p>
            <a:pPr marL="285750" indent="-285750">
              <a:buFont typeface="Arial" panose="020B0604020202020204" pitchFamily="34" charset="0"/>
              <a:buChar char="•"/>
            </a:pPr>
            <a:r>
              <a:rPr lang="en-US" sz="2400" dirty="0" smtClean="0">
                <a:solidFill>
                  <a:srgbClr val="663300"/>
                </a:solidFill>
              </a:rPr>
              <a:t>Have customized products</a:t>
            </a:r>
          </a:p>
          <a:p>
            <a:endParaRPr lang="en-US" sz="2400" dirty="0" smtClean="0"/>
          </a:p>
          <a:p>
            <a:pPr marL="285750" indent="-285750">
              <a:buFont typeface="Arial" panose="020B0604020202020204" pitchFamily="34" charset="0"/>
              <a:buChar char="•"/>
            </a:pPr>
            <a:endParaRPr lang="en-US" dirty="0"/>
          </a:p>
        </p:txBody>
      </p:sp>
      <p:sp>
        <p:nvSpPr>
          <p:cNvPr id="9" name="TextBox 8"/>
          <p:cNvSpPr txBox="1"/>
          <p:nvPr/>
        </p:nvSpPr>
        <p:spPr>
          <a:xfrm>
            <a:off x="12032" y="3886127"/>
            <a:ext cx="914400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663300"/>
                </a:solidFill>
              </a:rPr>
              <a:t>Give 10% of net profit to The Friendship Service Center of New Britain, Connecticut  </a:t>
            </a:r>
            <a:endParaRPr lang="en-US" sz="2400" dirty="0">
              <a:solidFill>
                <a:srgbClr val="663300"/>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84032" y="4731992"/>
            <a:ext cx="1714500" cy="1905000"/>
          </a:xfrm>
          <a:prstGeom prst="rect">
            <a:avLst/>
          </a:prstGeom>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561" y="533400"/>
            <a:ext cx="6554867" cy="1295400"/>
          </a:xfrm>
        </p:spPr>
        <p:txBody>
          <a:bodyPr>
            <a:noAutofit/>
            <a:sp3d prstMaterial="softEdge"/>
          </a:bodyPr>
          <a:lstStyle/>
          <a:p>
            <a:pPr algn="ctr" eaLnBrk="1" hangingPunct="1"/>
            <a:r>
              <a:rPr lang="en-US" altLang="en-US" sz="5400" b="1" i="1" dirty="0" smtClean="0">
                <a:ln>
                  <a:noFill/>
                </a:ln>
                <a:solidFill>
                  <a:srgbClr val="663300"/>
                </a:solidFill>
                <a:latin typeface="AR BLANCA" panose="02000000000000000000" pitchFamily="2" charset="0"/>
              </a:rPr>
              <a:t>Sip, Slurp, Chug… Satisfaction</a:t>
            </a:r>
            <a:endParaRPr altLang="en-US" sz="5400" b="1" i="1" dirty="0" smtClean="0">
              <a:ln>
                <a:noFill/>
              </a:ln>
              <a:solidFill>
                <a:srgbClr val="663300"/>
              </a:solidFill>
              <a:latin typeface="AR BLANCA" panose="02000000000000000000" pitchFamily="2" charset="0"/>
            </a:endParaRPr>
          </a:p>
        </p:txBody>
      </p:sp>
      <p:sp>
        <p:nvSpPr>
          <p:cNvPr id="5" name="Rectangle 4"/>
          <p:cNvSpPr/>
          <p:nvPr/>
        </p:nvSpPr>
        <p:spPr>
          <a:xfrm>
            <a:off x="1475638" y="2434927"/>
            <a:ext cx="6192715" cy="3352800"/>
          </a:xfrm>
          <a:prstGeom prst="rect">
            <a:avLst/>
          </a:prstGeom>
          <a:solidFill>
            <a:schemeClr val="tx1">
              <a:lumMod val="85000"/>
            </a:schemeClr>
          </a:solidFill>
          <a:ln>
            <a:solidFill>
              <a:srgbClr val="92D05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b="1" dirty="0">
                <a:solidFill>
                  <a:srgbClr val="663300"/>
                </a:solidFill>
                <a:latin typeface="Myriad Web Pro" pitchFamily="34" charset="0"/>
                <a:ea typeface="+mj-ea"/>
                <a:cs typeface="+mj-cs"/>
              </a:rPr>
              <a:t>Thank you for your consideration </a:t>
            </a:r>
            <a:r>
              <a:rPr lang="en-US" sz="2800" b="1" dirty="0" smtClean="0">
                <a:solidFill>
                  <a:srgbClr val="663300"/>
                </a:solidFill>
                <a:latin typeface="Myriad Web Pro" pitchFamily="34" charset="0"/>
                <a:ea typeface="+mj-ea"/>
                <a:cs typeface="+mj-cs"/>
              </a:rPr>
              <a:t>of</a:t>
            </a:r>
          </a:p>
          <a:p>
            <a:pPr algn="ctr">
              <a:defRPr/>
            </a:pPr>
            <a:endParaRPr lang="en-US" sz="2800" b="1" dirty="0">
              <a:solidFill>
                <a:schemeClr val="bg1"/>
              </a:solidFill>
              <a:latin typeface="Myriad Web Pro" pitchFamily="34" charset="0"/>
              <a:ea typeface="+mj-ea"/>
              <a:cs typeface="+mj-cs"/>
            </a:endParaRPr>
          </a:p>
          <a:p>
            <a:pPr algn="ctr">
              <a:defRPr/>
            </a:pPr>
            <a:r>
              <a:rPr lang="en-US" sz="2800" b="1" dirty="0">
                <a:solidFill>
                  <a:schemeClr val="bg1"/>
                </a:solidFill>
                <a:latin typeface="Myriad Web Pro" pitchFamily="34" charset="0"/>
                <a:ea typeface="+mj-ea"/>
                <a:cs typeface="+mj-cs"/>
              </a:rPr>
              <a:t/>
            </a:r>
            <a:br>
              <a:rPr lang="en-US" sz="2800" b="1" dirty="0">
                <a:solidFill>
                  <a:schemeClr val="bg1"/>
                </a:solidFill>
                <a:latin typeface="Myriad Web Pro" pitchFamily="34" charset="0"/>
                <a:ea typeface="+mj-ea"/>
                <a:cs typeface="+mj-cs"/>
              </a:rPr>
            </a:br>
            <a:endParaRPr lang="en-US" sz="2800" b="1" dirty="0">
              <a:solidFill>
                <a:schemeClr val="bg1"/>
              </a:solidFill>
              <a:latin typeface="Myriad Web Pro" pitchFamily="34" charset="0"/>
              <a:ea typeface="+mj-ea"/>
              <a:cs typeface="+mj-cs"/>
            </a:endParaRPr>
          </a:p>
        </p:txBody>
      </p:sp>
      <p:pic>
        <p:nvPicPr>
          <p:cNvPr id="3" name="Picture 2"/>
          <p:cNvPicPr>
            <a:picLocks noChangeAspect="1"/>
          </p:cNvPicPr>
          <p:nvPr/>
        </p:nvPicPr>
        <p:blipFill>
          <a:blip r:embed="rId3" cstate="print"/>
          <a:stretch>
            <a:fillRect/>
          </a:stretch>
        </p:blipFill>
        <p:spPr>
          <a:xfrm>
            <a:off x="2782667" y="3916994"/>
            <a:ext cx="3578662" cy="1143000"/>
          </a:xfrm>
          <a:prstGeom prst="rect">
            <a:avLst/>
          </a:prstGeom>
        </p:spPr>
      </p:pic>
      <p:sp>
        <p:nvSpPr>
          <p:cNvPr id="4" name="TextBox 3"/>
          <p:cNvSpPr txBox="1"/>
          <p:nvPr/>
        </p:nvSpPr>
        <p:spPr>
          <a:xfrm>
            <a:off x="2782667" y="5787727"/>
            <a:ext cx="4151533" cy="954107"/>
          </a:xfrm>
          <a:prstGeom prst="rect">
            <a:avLst/>
          </a:prstGeom>
          <a:noFill/>
        </p:spPr>
        <p:txBody>
          <a:bodyPr wrap="square" rtlCol="0">
            <a:spAutoFit/>
          </a:bodyPr>
          <a:lstStyle/>
          <a:p>
            <a:r>
              <a:rPr lang="en-US" sz="1400" b="1" dirty="0" smtClean="0"/>
              <a:t>Website coming soon</a:t>
            </a:r>
          </a:p>
          <a:p>
            <a:r>
              <a:rPr lang="en-US" sz="1400" b="1" dirty="0" smtClean="0"/>
              <a:t>Contact: barista.bundles@yahoo.com</a:t>
            </a:r>
          </a:p>
          <a:p>
            <a:r>
              <a:rPr lang="en-US" sz="1400" b="1" dirty="0" smtClean="0"/>
              <a:t>Twitter: @Barista_Bundles</a:t>
            </a:r>
          </a:p>
          <a:p>
            <a:r>
              <a:rPr lang="en-US" sz="1400" b="1" dirty="0" smtClean="0"/>
              <a:t>Pinterest: Barista Bundles</a:t>
            </a:r>
            <a:endParaRPr lang="en-US" sz="1400" b="1" dirty="0"/>
          </a:p>
        </p:txBody>
      </p:sp>
    </p:spTree>
    <p:extLst>
      <p:ext uri="{BB962C8B-B14F-4D97-AF65-F5344CB8AC3E}">
        <p14:creationId xmlns:p14="http://schemas.microsoft.com/office/powerpoint/2010/main" val="13015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4"/>
          <p:cNvPicPr>
            <a:picLocks noChangeAspect="1"/>
          </p:cNvPicPr>
          <p:nvPr/>
        </p:nvPicPr>
        <p:blipFill>
          <a:blip r:embed="rId4" cstate="print"/>
          <a:stretch>
            <a:fillRect/>
          </a:stretch>
        </p:blipFill>
        <p:spPr>
          <a:xfrm>
            <a:off x="2632666" y="2388403"/>
            <a:ext cx="3762126" cy="3762126"/>
          </a:xfrm>
          <a:prstGeom prst="rect">
            <a:avLst/>
          </a:prstGeom>
        </p:spPr>
      </p:pic>
      <p:sp>
        <p:nvSpPr>
          <p:cNvPr id="7" name="Rectangle 6"/>
          <p:cNvSpPr/>
          <p:nvPr/>
        </p:nvSpPr>
        <p:spPr>
          <a:xfrm>
            <a:off x="1628821" y="-166142"/>
            <a:ext cx="5733957" cy="2554545"/>
          </a:xfrm>
          <a:prstGeom prst="rect">
            <a:avLst/>
          </a:prstGeom>
          <a:noFill/>
        </p:spPr>
        <p:txBody>
          <a:bodyPr wrap="square" lIns="91440" tIns="45720" rIns="91440" bIns="45720">
            <a:spAutoFit/>
          </a:bodyPr>
          <a:lstStyle/>
          <a:p>
            <a:pPr algn="ctr"/>
            <a:r>
              <a:rPr lang="en-US" sz="8000" b="1" dirty="0">
                <a:ln w="9525">
                  <a:solidFill>
                    <a:schemeClr val="bg1"/>
                  </a:solidFill>
                  <a:prstDash val="solid"/>
                </a:ln>
                <a:solidFill>
                  <a:schemeClr val="accent6">
                    <a:lumMod val="75000"/>
                  </a:schemeClr>
                </a:solidFill>
                <a:effectLst>
                  <a:outerShdw blurRad="12700" dist="38100" dir="2700000" algn="tl" rotWithShape="0">
                    <a:schemeClr val="bg1">
                      <a:lumMod val="50000"/>
                    </a:schemeClr>
                  </a:outerShdw>
                </a:effectLst>
              </a:rPr>
              <a:t>Barista Bundles</a:t>
            </a:r>
          </a:p>
        </p:txBody>
      </p:sp>
      <p:sp>
        <p:nvSpPr>
          <p:cNvPr id="9" name="TextBox 8"/>
          <p:cNvSpPr txBox="1"/>
          <p:nvPr/>
        </p:nvSpPr>
        <p:spPr>
          <a:xfrm>
            <a:off x="7162800" y="5780782"/>
            <a:ext cx="2686050" cy="1077218"/>
          </a:xfrm>
          <a:prstGeom prst="rect">
            <a:avLst/>
          </a:prstGeom>
          <a:noFill/>
        </p:spPr>
        <p:txBody>
          <a:bodyPr wrap="square" rtlCol="0">
            <a:spAutoFit/>
          </a:bodyPr>
          <a:lstStyle/>
          <a:p>
            <a:r>
              <a:rPr lang="en-US" sz="3200" dirty="0" smtClean="0"/>
              <a:t>Shaniyah Williams </a:t>
            </a:r>
            <a:endParaRPr lang="en-US" sz="3200" dirty="0"/>
          </a:p>
        </p:txBody>
      </p:sp>
      <p:sp>
        <p:nvSpPr>
          <p:cNvPr id="2" name="TextBox 1"/>
          <p:cNvSpPr txBox="1"/>
          <p:nvPr/>
        </p:nvSpPr>
        <p:spPr>
          <a:xfrm>
            <a:off x="2133598" y="6183322"/>
            <a:ext cx="4724399" cy="646331"/>
          </a:xfrm>
          <a:prstGeom prst="rect">
            <a:avLst/>
          </a:prstGeom>
          <a:noFill/>
        </p:spPr>
        <p:txBody>
          <a:bodyPr wrap="square" rtlCol="0">
            <a:spAutoFit/>
          </a:bodyPr>
          <a:lstStyle/>
          <a:p>
            <a:r>
              <a:rPr lang="en-US" dirty="0"/>
              <a:t>Sport &amp; Medical Sciences </a:t>
            </a:r>
            <a:r>
              <a:rPr lang="en-US" dirty="0" smtClean="0"/>
              <a:t>Academy </a:t>
            </a:r>
          </a:p>
          <a:p>
            <a:r>
              <a:rPr lang="en-US" dirty="0" smtClean="0"/>
              <a:t>Hartford</a:t>
            </a:r>
            <a:r>
              <a:rPr lang="en-US" dirty="0"/>
              <a:t>, 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554867" cy="1752600"/>
          </a:xfrm>
        </p:spPr>
        <p:txBody>
          <a:bodyPr>
            <a:normAutofit/>
          </a:bodyPr>
          <a:lstStyle/>
          <a:p>
            <a:pPr algn="ctr"/>
            <a:r>
              <a:rPr lang="en-US" sz="3600" dirty="0" smtClean="0">
                <a:solidFill>
                  <a:schemeClr val="accent5">
                    <a:lumMod val="75000"/>
                  </a:schemeClr>
                </a:solidFill>
              </a:rPr>
              <a:t>Problem</a:t>
            </a:r>
            <a:endParaRPr lang="en-US" sz="4000" dirty="0">
              <a:solidFill>
                <a:schemeClr val="accent5">
                  <a:lumMod val="75000"/>
                </a:schemeClr>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6" name="TextBox 5"/>
          <p:cNvSpPr txBox="1"/>
          <p:nvPr/>
        </p:nvSpPr>
        <p:spPr>
          <a:xfrm>
            <a:off x="992266" y="1752600"/>
            <a:ext cx="7465933" cy="133985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200" dirty="0" smtClean="0">
                <a:solidFill>
                  <a:schemeClr val="accent5">
                    <a:lumMod val="75000"/>
                  </a:schemeClr>
                </a:solidFill>
              </a:rPr>
              <a:t>Buy/ receive coffee that doesn’t taste right</a:t>
            </a:r>
          </a:p>
          <a:p>
            <a:pPr marL="285750" indent="-285750">
              <a:lnSpc>
                <a:spcPct val="200000"/>
              </a:lnSpc>
              <a:buFont typeface="Arial" panose="020B0604020202020204" pitchFamily="34" charset="0"/>
              <a:buChar char="•"/>
            </a:pPr>
            <a:r>
              <a:rPr lang="en-US" sz="2200" dirty="0" smtClean="0">
                <a:solidFill>
                  <a:schemeClr val="accent5">
                    <a:lumMod val="75000"/>
                  </a:schemeClr>
                </a:solidFill>
              </a:rPr>
              <a:t>In a rush and don’t have time to get another </a:t>
            </a:r>
          </a:p>
        </p:txBody>
      </p:sp>
      <p:pic>
        <p:nvPicPr>
          <p:cNvPr id="5" name="Picture 4"/>
          <p:cNvPicPr>
            <a:picLocks noChangeAspect="1"/>
          </p:cNvPicPr>
          <p:nvPr/>
        </p:nvPicPr>
        <p:blipFill>
          <a:blip r:embed="rId4" cstate="print"/>
          <a:stretch>
            <a:fillRect/>
          </a:stretch>
        </p:blipFill>
        <p:spPr>
          <a:xfrm>
            <a:off x="3161768" y="3932151"/>
            <a:ext cx="2974529" cy="154675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554867" cy="1524000"/>
          </a:xfrm>
        </p:spPr>
        <p:txBody>
          <a:bodyPr>
            <a:normAutofit/>
          </a:bodyPr>
          <a:lstStyle/>
          <a:p>
            <a:pPr algn="ctr"/>
            <a:r>
              <a:rPr lang="en-US" sz="3600" dirty="0" smtClean="0">
                <a:solidFill>
                  <a:schemeClr val="accent5">
                    <a:lumMod val="75000"/>
                  </a:schemeClr>
                </a:solidFill>
              </a:rPr>
              <a:t>Solution</a:t>
            </a:r>
            <a:endParaRPr lang="en-US" sz="3600" b="1" dirty="0">
              <a:solidFill>
                <a:schemeClr val="accent5">
                  <a:lumMod val="75000"/>
                </a:schemeClr>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6" name="TextBox 5"/>
          <p:cNvSpPr txBox="1"/>
          <p:nvPr/>
        </p:nvSpPr>
        <p:spPr>
          <a:xfrm>
            <a:off x="648533" y="1981200"/>
            <a:ext cx="8153400" cy="2123658"/>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200" dirty="0" smtClean="0">
                <a:solidFill>
                  <a:schemeClr val="accent5">
                    <a:lumMod val="75000"/>
                  </a:schemeClr>
                </a:solidFill>
              </a:rPr>
              <a:t>Provides the materials needed to satisfy your taste buds </a:t>
            </a:r>
          </a:p>
          <a:p>
            <a:pPr marL="285750" indent="-285750">
              <a:lnSpc>
                <a:spcPct val="200000"/>
              </a:lnSpc>
              <a:buFont typeface="Arial" panose="020B0604020202020204" pitchFamily="34" charset="0"/>
              <a:buChar char="•"/>
            </a:pPr>
            <a:r>
              <a:rPr lang="en-US" sz="2200" dirty="0" smtClean="0">
                <a:solidFill>
                  <a:schemeClr val="accent5">
                    <a:lumMod val="75000"/>
                  </a:schemeClr>
                </a:solidFill>
              </a:rPr>
              <a:t>Provides a quick fix </a:t>
            </a:r>
          </a:p>
          <a:p>
            <a:pPr marL="285750" indent="-285750">
              <a:lnSpc>
                <a:spcPct val="200000"/>
              </a:lnSpc>
              <a:buFont typeface="Arial" panose="020B0604020202020204" pitchFamily="34" charset="0"/>
              <a:buChar char="•"/>
            </a:pPr>
            <a:r>
              <a:rPr lang="en-US" sz="2200" dirty="0" smtClean="0">
                <a:solidFill>
                  <a:schemeClr val="accent5">
                    <a:lumMod val="75000"/>
                  </a:schemeClr>
                </a:solidFill>
              </a:rPr>
              <a:t>You don’t have to spend more money on another drink</a:t>
            </a:r>
            <a:endParaRPr lang="en-US" sz="22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6095"/>
            <a:ext cx="6554867" cy="1524000"/>
          </a:xfrm>
        </p:spPr>
        <p:txBody>
          <a:bodyPr>
            <a:normAutofit/>
          </a:bodyPr>
          <a:lstStyle/>
          <a:p>
            <a:pPr algn="ctr"/>
            <a:r>
              <a:rPr lang="en-US" dirty="0" smtClean="0">
                <a:solidFill>
                  <a:schemeClr val="accent5">
                    <a:lumMod val="75000"/>
                  </a:schemeClr>
                </a:solidFill>
              </a:rPr>
              <a:t>Description of Product</a:t>
            </a:r>
            <a:endParaRPr lang="en-US" dirty="0">
              <a:solidFill>
                <a:schemeClr val="accent5">
                  <a:lumMod val="75000"/>
                </a:schemeClr>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5" name="TextBox 4"/>
          <p:cNvSpPr txBox="1"/>
          <p:nvPr/>
        </p:nvSpPr>
        <p:spPr>
          <a:xfrm>
            <a:off x="1295400" y="1560095"/>
            <a:ext cx="6896933" cy="3477875"/>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200" dirty="0" smtClean="0">
                <a:solidFill>
                  <a:schemeClr val="accent5">
                    <a:lumMod val="75000"/>
                  </a:schemeClr>
                </a:solidFill>
              </a:rPr>
              <a:t>Ready to go</a:t>
            </a:r>
          </a:p>
          <a:p>
            <a:pPr marL="285750" indent="-285750">
              <a:lnSpc>
                <a:spcPct val="200000"/>
              </a:lnSpc>
              <a:buFont typeface="Arial" panose="020B0604020202020204" pitchFamily="34" charset="0"/>
              <a:buChar char="•"/>
            </a:pPr>
            <a:r>
              <a:rPr lang="en-US" sz="2200" dirty="0" smtClean="0">
                <a:solidFill>
                  <a:schemeClr val="accent5">
                    <a:lumMod val="75000"/>
                  </a:schemeClr>
                </a:solidFill>
              </a:rPr>
              <a:t>Provides sugar, creamer, napkins, stirrers, etc.</a:t>
            </a:r>
          </a:p>
          <a:p>
            <a:pPr marL="285750" indent="-285750">
              <a:lnSpc>
                <a:spcPct val="200000"/>
              </a:lnSpc>
              <a:buFont typeface="Arial" panose="020B0604020202020204" pitchFamily="34" charset="0"/>
              <a:buChar char="•"/>
            </a:pPr>
            <a:r>
              <a:rPr lang="en-US" sz="2200" dirty="0">
                <a:solidFill>
                  <a:schemeClr val="accent5">
                    <a:lumMod val="75000"/>
                  </a:schemeClr>
                </a:solidFill>
              </a:rPr>
              <a:t>Customizable </a:t>
            </a:r>
            <a:endParaRPr lang="en-US" sz="2200" dirty="0" smtClean="0">
              <a:solidFill>
                <a:schemeClr val="accent5">
                  <a:lumMod val="75000"/>
                </a:schemeClr>
              </a:solidFill>
            </a:endParaRPr>
          </a:p>
          <a:p>
            <a:pPr marL="285750" indent="-285750">
              <a:lnSpc>
                <a:spcPct val="200000"/>
              </a:lnSpc>
              <a:buFont typeface="Arial" panose="020B0604020202020204" pitchFamily="34" charset="0"/>
              <a:buChar char="•"/>
            </a:pPr>
            <a:r>
              <a:rPr lang="en-US" sz="2200" dirty="0" smtClean="0">
                <a:solidFill>
                  <a:schemeClr val="accent5">
                    <a:lumMod val="75000"/>
                  </a:schemeClr>
                </a:solidFill>
              </a:rPr>
              <a:t>Non-refrigerated creamers</a:t>
            </a:r>
          </a:p>
          <a:p>
            <a:pPr marL="285750" indent="-285750">
              <a:lnSpc>
                <a:spcPct val="200000"/>
              </a:lnSpc>
              <a:buFont typeface="Arial" panose="020B0604020202020204" pitchFamily="34" charset="0"/>
              <a:buChar char="•"/>
            </a:pPr>
            <a:r>
              <a:rPr lang="en-US" sz="2200" dirty="0">
                <a:solidFill>
                  <a:schemeClr val="accent5">
                    <a:lumMod val="75000"/>
                  </a:schemeClr>
                </a:solidFill>
              </a:rPr>
              <a:t>Contact through E-mail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554867" cy="1524000"/>
          </a:xfrm>
        </p:spPr>
        <p:txBody>
          <a:bodyPr>
            <a:normAutofit/>
          </a:bodyPr>
          <a:lstStyle/>
          <a:p>
            <a:pPr algn="ctr"/>
            <a:r>
              <a:rPr lang="en-US" sz="3600" dirty="0" smtClean="0">
                <a:solidFill>
                  <a:schemeClr val="accent5">
                    <a:lumMod val="75000"/>
                  </a:schemeClr>
                </a:solidFill>
              </a:rPr>
              <a:t>Mission and Social Impact</a:t>
            </a:r>
            <a:endParaRPr lang="en-US" sz="3600" b="1" dirty="0">
              <a:solidFill>
                <a:schemeClr val="accent5">
                  <a:lumMod val="75000"/>
                </a:schemeClr>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3" name="TextBox 2"/>
          <p:cNvSpPr txBox="1"/>
          <p:nvPr/>
        </p:nvSpPr>
        <p:spPr>
          <a:xfrm>
            <a:off x="304800" y="2028088"/>
            <a:ext cx="4114800" cy="1877437"/>
          </a:xfrm>
          <a:prstGeom prst="rect">
            <a:avLst/>
          </a:prstGeom>
          <a:noFill/>
        </p:spPr>
        <p:txBody>
          <a:bodyPr wrap="square" rtlCol="0">
            <a:spAutoFit/>
          </a:bodyPr>
          <a:lstStyle/>
          <a:p>
            <a:pPr algn="ctr"/>
            <a:r>
              <a:rPr lang="en-US" sz="2800" u="sng" dirty="0" smtClean="0">
                <a:solidFill>
                  <a:schemeClr val="accent5">
                    <a:lumMod val="75000"/>
                  </a:schemeClr>
                </a:solidFill>
              </a:rPr>
              <a:t>Mission</a:t>
            </a:r>
          </a:p>
          <a:p>
            <a:pPr marL="342900" indent="-342900" algn="ctr">
              <a:buFont typeface="Arial" panose="020B0604020202020204" pitchFamily="34" charset="0"/>
              <a:buChar char="•"/>
            </a:pPr>
            <a:r>
              <a:rPr lang="en-US" sz="2200" dirty="0">
                <a:solidFill>
                  <a:schemeClr val="accent5">
                    <a:lumMod val="75000"/>
                  </a:schemeClr>
                </a:solidFill>
              </a:rPr>
              <a:t>Provide customers with the </a:t>
            </a:r>
            <a:r>
              <a:rPr lang="en-US" sz="2200" dirty="0" smtClean="0">
                <a:solidFill>
                  <a:schemeClr val="accent5">
                    <a:lumMod val="75000"/>
                  </a:schemeClr>
                </a:solidFill>
              </a:rPr>
              <a:t>items needed </a:t>
            </a:r>
            <a:r>
              <a:rPr lang="en-US" sz="2200" dirty="0">
                <a:solidFill>
                  <a:schemeClr val="accent5">
                    <a:lumMod val="75000"/>
                  </a:schemeClr>
                </a:solidFill>
              </a:rPr>
              <a:t>to </a:t>
            </a:r>
            <a:r>
              <a:rPr lang="en-US" sz="2200" dirty="0" smtClean="0">
                <a:solidFill>
                  <a:schemeClr val="accent5">
                    <a:lumMod val="75000"/>
                  </a:schemeClr>
                </a:solidFill>
              </a:rPr>
              <a:t>ensure their coffee satisfaction</a:t>
            </a:r>
          </a:p>
        </p:txBody>
      </p:sp>
      <p:sp>
        <p:nvSpPr>
          <p:cNvPr id="5" name="TextBox 4"/>
          <p:cNvSpPr txBox="1"/>
          <p:nvPr/>
        </p:nvSpPr>
        <p:spPr>
          <a:xfrm>
            <a:off x="4649033" y="2028088"/>
            <a:ext cx="4142874" cy="1538883"/>
          </a:xfrm>
          <a:prstGeom prst="rect">
            <a:avLst/>
          </a:prstGeom>
          <a:noFill/>
        </p:spPr>
        <p:txBody>
          <a:bodyPr wrap="square" rtlCol="0">
            <a:spAutoFit/>
          </a:bodyPr>
          <a:lstStyle/>
          <a:p>
            <a:pPr algn="ctr"/>
            <a:r>
              <a:rPr lang="en-US" sz="2800" u="sng" dirty="0" smtClean="0">
                <a:solidFill>
                  <a:schemeClr val="accent5">
                    <a:lumMod val="75000"/>
                  </a:schemeClr>
                </a:solidFill>
              </a:rPr>
              <a:t>Social Impact</a:t>
            </a:r>
          </a:p>
          <a:p>
            <a:pPr marL="342900" indent="-342900" algn="ctr">
              <a:buFont typeface="Arial" panose="020B0604020202020204" pitchFamily="34" charset="0"/>
              <a:buChar char="•"/>
            </a:pPr>
            <a:r>
              <a:rPr lang="en-US" sz="2200" dirty="0" smtClean="0">
                <a:solidFill>
                  <a:schemeClr val="accent5">
                    <a:lumMod val="75000"/>
                  </a:schemeClr>
                </a:solidFill>
              </a:rPr>
              <a:t>Use biodegradable napkins which are kind to the environment </a:t>
            </a:r>
          </a:p>
        </p:txBody>
      </p:sp>
    </p:spTree>
    <p:extLst>
      <p:ext uri="{BB962C8B-B14F-4D97-AF65-F5344CB8AC3E}">
        <p14:creationId xmlns:p14="http://schemas.microsoft.com/office/powerpoint/2010/main" val="2036005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dirty="0" smtClean="0">
                <a:solidFill>
                  <a:schemeClr val="accent5">
                    <a:lumMod val="75000"/>
                  </a:schemeClr>
                </a:solidFill>
              </a:rPr>
              <a:t>Business Model</a:t>
            </a:r>
            <a:endParaRPr lang="en-US" dirty="0">
              <a:solidFill>
                <a:schemeClr val="accent5">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30178615"/>
              </p:ext>
            </p:extLst>
          </p:nvPr>
        </p:nvGraphicFramePr>
        <p:xfrm>
          <a:off x="5029200" y="0"/>
          <a:ext cx="4114800" cy="6858000"/>
        </p:xfrm>
        <a:graphic>
          <a:graphicData uri="http://schemas.openxmlformats.org/drawingml/2006/table">
            <a:tbl>
              <a:tblPr firstRow="1" bandRow="1">
                <a:tableStyleId>{073A0DAA-6AF3-43AB-8588-CEC1D06C72B9}</a:tableStyleId>
              </a:tblPr>
              <a:tblGrid>
                <a:gridCol w="2057400"/>
                <a:gridCol w="2057400"/>
              </a:tblGrid>
              <a:tr h="5617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Description</a:t>
                      </a:r>
                      <a:r>
                        <a:rPr lang="en-US" sz="1600" b="1" baseline="0" dirty="0" smtClean="0"/>
                        <a:t> of Expenses</a:t>
                      </a:r>
                      <a:endParaRPr lang="en-US" sz="1600" b="1" baseline="0" dirty="0"/>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a:tc>
                <a:tc hMerge="1">
                  <a:txBody>
                    <a:bodyPr/>
                    <a:lstStyle/>
                    <a:p>
                      <a:pPr algn="ctr"/>
                      <a:endParaRPr lang="en-US" sz="1600" b="1" dirty="0"/>
                    </a:p>
                  </a:txBody>
                  <a:tcPr/>
                </a:tc>
              </a:tr>
              <a:tr h="561796">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$1.10</a:t>
                      </a:r>
                      <a:endParaRPr lang="en-US" sz="1600" b="1" dirty="0"/>
                    </a:p>
                  </a:txBody>
                  <a:tcPr/>
                </a:tc>
              </a:tr>
              <a:tr h="325250">
                <a:tc>
                  <a:txBody>
                    <a:bodyPr/>
                    <a:lstStyle/>
                    <a:p>
                      <a:pPr algn="ctr"/>
                      <a:r>
                        <a:rPr lang="en-US" sz="1600" b="0" dirty="0" smtClean="0"/>
                        <a:t>Item</a:t>
                      </a:r>
                      <a:endParaRPr lang="en-US" sz="1600" b="0" dirty="0"/>
                    </a:p>
                  </a:txBody>
                  <a:tcPr>
                    <a:solidFill>
                      <a:schemeClr val="tx1">
                        <a:lumMod val="95000"/>
                      </a:schemeClr>
                    </a:solidFill>
                  </a:tcPr>
                </a:tc>
                <a:tc>
                  <a:txBody>
                    <a:bodyPr/>
                    <a:lstStyle/>
                    <a:p>
                      <a:pPr algn="ctr"/>
                      <a:r>
                        <a:rPr lang="en-US" sz="1600" b="0" dirty="0" smtClean="0"/>
                        <a:t>$</a:t>
                      </a:r>
                      <a:endParaRPr lang="en-US" sz="1600" b="0" dirty="0"/>
                    </a:p>
                  </a:txBody>
                  <a:tcPr>
                    <a:solidFill>
                      <a:schemeClr val="tx1">
                        <a:lumMod val="95000"/>
                      </a:schemeClr>
                    </a:solidFill>
                  </a:tcPr>
                </a:tc>
              </a:tr>
              <a:tr h="325250">
                <a:tc>
                  <a:txBody>
                    <a:bodyPr/>
                    <a:lstStyle/>
                    <a:p>
                      <a:pPr algn="ctr"/>
                      <a:r>
                        <a:rPr lang="en-US" sz="1600" b="1" dirty="0" smtClean="0"/>
                        <a:t>Sugar</a:t>
                      </a:r>
                    </a:p>
                  </a:txBody>
                  <a:tcPr/>
                </a:tc>
                <a:tc>
                  <a:txBody>
                    <a:bodyPr/>
                    <a:lstStyle/>
                    <a:p>
                      <a:pPr algn="ctr"/>
                      <a:r>
                        <a:rPr lang="en-US" sz="1600" b="1" dirty="0" smtClean="0"/>
                        <a:t>$0.10</a:t>
                      </a:r>
                      <a:endParaRPr lang="en-US" sz="1600" b="1" dirty="0"/>
                    </a:p>
                  </a:txBody>
                  <a:tcPr/>
                </a:tc>
              </a:tr>
              <a:tr h="325250">
                <a:tc>
                  <a:txBody>
                    <a:bodyPr/>
                    <a:lstStyle/>
                    <a:p>
                      <a:pPr algn="ctr"/>
                      <a:r>
                        <a:rPr lang="en-US" sz="1600" b="1" dirty="0" smtClean="0"/>
                        <a:t>Creamer</a:t>
                      </a:r>
                      <a:endParaRPr lang="en-US" sz="1600" b="1" dirty="0"/>
                    </a:p>
                  </a:txBody>
                  <a:tcPr>
                    <a:solidFill>
                      <a:schemeClr val="tx1">
                        <a:lumMod val="95000"/>
                      </a:schemeClr>
                    </a:solidFill>
                  </a:tcPr>
                </a:tc>
                <a:tc>
                  <a:txBody>
                    <a:bodyPr/>
                    <a:lstStyle/>
                    <a:p>
                      <a:pPr algn="ctr"/>
                      <a:r>
                        <a:rPr lang="en-US" sz="1600" b="1" dirty="0" smtClean="0"/>
                        <a:t>$0.66</a:t>
                      </a:r>
                      <a:endParaRPr lang="en-US" sz="1600" b="1" dirty="0"/>
                    </a:p>
                  </a:txBody>
                  <a:tcPr>
                    <a:solidFill>
                      <a:schemeClr val="tx1">
                        <a:lumMod val="95000"/>
                      </a:schemeClr>
                    </a:solidFill>
                  </a:tcPr>
                </a:tc>
              </a:tr>
              <a:tr h="325250">
                <a:tc>
                  <a:txBody>
                    <a:bodyPr/>
                    <a:lstStyle/>
                    <a:p>
                      <a:pPr algn="ctr"/>
                      <a:r>
                        <a:rPr lang="en-US" sz="1600" b="1" dirty="0" smtClean="0"/>
                        <a:t>Bags </a:t>
                      </a:r>
                      <a:endParaRPr lang="en-US" sz="1600" b="1" dirty="0"/>
                    </a:p>
                  </a:txBody>
                  <a:tcPr/>
                </a:tc>
                <a:tc>
                  <a:txBody>
                    <a:bodyPr/>
                    <a:lstStyle/>
                    <a:p>
                      <a:pPr algn="ctr"/>
                      <a:r>
                        <a:rPr lang="en-US" sz="1600" b="1" dirty="0" smtClean="0"/>
                        <a:t>$0.03</a:t>
                      </a:r>
                      <a:endParaRPr lang="en-US" sz="1600" b="1" dirty="0"/>
                    </a:p>
                  </a:txBody>
                  <a:tcPr/>
                </a:tc>
              </a:tr>
              <a:tr h="325250">
                <a:tc>
                  <a:txBody>
                    <a:bodyPr/>
                    <a:lstStyle/>
                    <a:p>
                      <a:pPr algn="ctr"/>
                      <a:r>
                        <a:rPr lang="en-US" sz="1600" b="1" dirty="0" smtClean="0"/>
                        <a:t>Stirrers</a:t>
                      </a:r>
                      <a:endParaRPr lang="en-US" sz="1600" b="1" dirty="0"/>
                    </a:p>
                  </a:txBody>
                  <a:tcPr>
                    <a:solidFill>
                      <a:schemeClr val="tx1">
                        <a:lumMod val="95000"/>
                      </a:schemeClr>
                    </a:solidFill>
                  </a:tcPr>
                </a:tc>
                <a:tc>
                  <a:txBody>
                    <a:bodyPr/>
                    <a:lstStyle/>
                    <a:p>
                      <a:pPr algn="ctr"/>
                      <a:r>
                        <a:rPr lang="en-US" sz="1600" b="1" dirty="0" smtClean="0"/>
                        <a:t>$0.05</a:t>
                      </a:r>
                      <a:endParaRPr lang="en-US" sz="1600" b="1" dirty="0"/>
                    </a:p>
                  </a:txBody>
                  <a:tcPr>
                    <a:solidFill>
                      <a:schemeClr val="tx1">
                        <a:lumMod val="95000"/>
                      </a:schemeClr>
                    </a:solidFill>
                  </a:tcPr>
                </a:tc>
              </a:tr>
              <a:tr h="325250">
                <a:tc>
                  <a:txBody>
                    <a:bodyPr/>
                    <a:lstStyle/>
                    <a:p>
                      <a:pPr algn="ctr"/>
                      <a:r>
                        <a:rPr lang="en-US" sz="1600" b="1" dirty="0" smtClean="0"/>
                        <a:t>Napkins</a:t>
                      </a:r>
                      <a:endParaRPr lang="en-US" sz="1600" b="1" dirty="0"/>
                    </a:p>
                  </a:txBody>
                  <a:tcPr/>
                </a:tc>
                <a:tc>
                  <a:txBody>
                    <a:bodyPr/>
                    <a:lstStyle/>
                    <a:p>
                      <a:pPr algn="ctr"/>
                      <a:r>
                        <a:rPr lang="en-US" sz="1600" b="1" dirty="0" smtClean="0"/>
                        <a:t>$0.01</a:t>
                      </a:r>
                      <a:endParaRPr lang="en-US" sz="1600" b="1" dirty="0"/>
                    </a:p>
                  </a:txBody>
                  <a:tcPr/>
                </a:tc>
              </a:tr>
              <a:tr h="325250">
                <a:tc>
                  <a:txBody>
                    <a:bodyPr/>
                    <a:lstStyle/>
                    <a:p>
                      <a:pPr algn="ctr"/>
                      <a:r>
                        <a:rPr lang="en-US" sz="1600" b="1" dirty="0" smtClean="0"/>
                        <a:t>Wipes </a:t>
                      </a:r>
                      <a:endParaRPr lang="en-US" sz="1600" b="1" dirty="0"/>
                    </a:p>
                  </a:txBody>
                  <a:tcPr/>
                </a:tc>
                <a:tc>
                  <a:txBody>
                    <a:bodyPr/>
                    <a:lstStyle/>
                    <a:p>
                      <a:pPr algn="ctr"/>
                      <a:r>
                        <a:rPr lang="en-US" sz="1600" b="1" dirty="0" smtClean="0"/>
                        <a:t>$0.10</a:t>
                      </a:r>
                      <a:endParaRPr lang="en-US" sz="1600" b="1" dirty="0"/>
                    </a:p>
                  </a:txBody>
                  <a:tcPr/>
                </a:tc>
              </a:tr>
              <a:tr h="325250">
                <a:tc>
                  <a:txBody>
                    <a:bodyPr/>
                    <a:lstStyle/>
                    <a:p>
                      <a:pPr algn="ctr"/>
                      <a:r>
                        <a:rPr lang="en-US" sz="1600" b="1" dirty="0" smtClean="0"/>
                        <a:t>Mints </a:t>
                      </a:r>
                      <a:endParaRPr lang="en-US" sz="1600" b="1" dirty="0"/>
                    </a:p>
                  </a:txBody>
                  <a:tcPr/>
                </a:tc>
                <a:tc>
                  <a:txBody>
                    <a:bodyPr/>
                    <a:lstStyle/>
                    <a:p>
                      <a:pPr algn="ctr"/>
                      <a:r>
                        <a:rPr lang="en-US" sz="1600" b="1" dirty="0" smtClean="0"/>
                        <a:t>$0.15</a:t>
                      </a:r>
                      <a:endParaRPr lang="en-US" sz="1600" b="1" dirty="0"/>
                    </a:p>
                  </a:txBody>
                  <a:tcPr/>
                </a:tc>
              </a:tr>
              <a:tr h="325250">
                <a:tc>
                  <a:txBody>
                    <a:bodyPr/>
                    <a:lstStyle/>
                    <a:p>
                      <a:pPr algn="ctr"/>
                      <a:endParaRPr lang="en-US" sz="1600" b="1" dirty="0"/>
                    </a:p>
                  </a:txBody>
                  <a:tcPr>
                    <a:solidFill>
                      <a:schemeClr val="tx1">
                        <a:lumMod val="95000"/>
                      </a:schemeClr>
                    </a:solidFill>
                  </a:tcPr>
                </a:tc>
                <a:tc>
                  <a:txBody>
                    <a:bodyPr/>
                    <a:lstStyle/>
                    <a:p>
                      <a:pPr algn="ctr"/>
                      <a:endParaRPr lang="en-US" sz="1600" b="1" dirty="0"/>
                    </a:p>
                  </a:txBody>
                  <a:tcPr>
                    <a:solidFill>
                      <a:schemeClr val="tx1">
                        <a:lumMod val="95000"/>
                      </a:schemeClr>
                    </a:solidFill>
                  </a:tcPr>
                </a:tc>
              </a:tr>
              <a:tr h="325250">
                <a:tc>
                  <a:txBody>
                    <a:bodyPr/>
                    <a:lstStyle/>
                    <a:p>
                      <a:pPr algn="ctr"/>
                      <a:r>
                        <a:rPr lang="en-US" sz="1600" b="0" dirty="0" smtClean="0"/>
                        <a:t>Fixed Expenses</a:t>
                      </a:r>
                    </a:p>
                  </a:txBody>
                  <a:tcPr/>
                </a:tc>
                <a:tc>
                  <a:txBody>
                    <a:bodyPr/>
                    <a:lstStyle/>
                    <a:p>
                      <a:pPr algn="ctr"/>
                      <a:r>
                        <a:rPr lang="en-US" sz="1600" b="0" dirty="0" smtClean="0"/>
                        <a:t>Total:  $1,845.88</a:t>
                      </a:r>
                    </a:p>
                  </a:txBody>
                  <a:tcPr/>
                </a:tc>
              </a:tr>
              <a:tr h="325250">
                <a:tc>
                  <a:txBody>
                    <a:bodyPr/>
                    <a:lstStyle/>
                    <a:p>
                      <a:pPr algn="ctr"/>
                      <a:r>
                        <a:rPr lang="en-US" sz="1600" b="1" dirty="0" smtClean="0"/>
                        <a:t>Item</a:t>
                      </a:r>
                    </a:p>
                  </a:txBody>
                  <a:tcPr>
                    <a:solidFill>
                      <a:schemeClr val="tx1">
                        <a:lumMod val="95000"/>
                      </a:schemeClr>
                    </a:solidFill>
                  </a:tcPr>
                </a:tc>
                <a:tc>
                  <a:txBody>
                    <a:bodyPr/>
                    <a:lstStyle/>
                    <a:p>
                      <a:pPr algn="ctr"/>
                      <a:r>
                        <a:rPr lang="en-US" sz="1600" b="1" dirty="0" smtClean="0"/>
                        <a:t>$</a:t>
                      </a:r>
                    </a:p>
                  </a:txBody>
                  <a:tcPr>
                    <a:solidFill>
                      <a:schemeClr val="tx1">
                        <a:lumMod val="95000"/>
                      </a:schemeClr>
                    </a:solidFill>
                  </a:tcPr>
                </a:tc>
              </a:tr>
              <a:tr h="325250">
                <a:tc>
                  <a:txBody>
                    <a:bodyPr/>
                    <a:lstStyle/>
                    <a:p>
                      <a:pPr algn="ctr"/>
                      <a:r>
                        <a:rPr lang="en-US" sz="1600" b="1" dirty="0" smtClean="0"/>
                        <a:t>Insurance</a:t>
                      </a:r>
                      <a:r>
                        <a:rPr lang="en-US" sz="1600" b="1" baseline="0" dirty="0" smtClean="0"/>
                        <a:t> </a:t>
                      </a:r>
                      <a:endParaRPr lang="en-US" sz="1600" b="1" dirty="0" smtClean="0"/>
                    </a:p>
                  </a:txBody>
                  <a:tcPr>
                    <a:solidFill>
                      <a:schemeClr val="tx1">
                        <a:lumMod val="85000"/>
                      </a:schemeClr>
                    </a:solidFill>
                  </a:tcPr>
                </a:tc>
                <a:tc>
                  <a:txBody>
                    <a:bodyPr/>
                    <a:lstStyle/>
                    <a:p>
                      <a:pPr algn="ctr"/>
                      <a:r>
                        <a:rPr lang="en-US" sz="1600" b="1" dirty="0" smtClean="0"/>
                        <a:t>$100.00</a:t>
                      </a:r>
                    </a:p>
                  </a:txBody>
                  <a:tcPr>
                    <a:solidFill>
                      <a:schemeClr val="tx1">
                        <a:lumMod val="85000"/>
                      </a:schemeClr>
                    </a:solidFill>
                  </a:tcPr>
                </a:tc>
              </a:tr>
              <a:tr h="325250">
                <a:tc>
                  <a:txBody>
                    <a:bodyPr/>
                    <a:lstStyle/>
                    <a:p>
                      <a:pPr algn="ctr"/>
                      <a:r>
                        <a:rPr lang="en-US" sz="1600" b="1" dirty="0" smtClean="0"/>
                        <a:t>Rent/Utilities</a:t>
                      </a:r>
                      <a:r>
                        <a:rPr lang="en-US" sz="1600" b="1" baseline="0" dirty="0" smtClean="0"/>
                        <a:t> </a:t>
                      </a:r>
                      <a:endParaRPr lang="en-US" sz="1600" b="1" dirty="0" smtClean="0"/>
                    </a:p>
                  </a:txBody>
                  <a:tcPr>
                    <a:solidFill>
                      <a:schemeClr val="tx1">
                        <a:lumMod val="95000"/>
                      </a:schemeClr>
                    </a:solidFill>
                  </a:tcPr>
                </a:tc>
                <a:tc>
                  <a:txBody>
                    <a:bodyPr/>
                    <a:lstStyle/>
                    <a:p>
                      <a:pPr algn="ctr"/>
                      <a:r>
                        <a:rPr lang="en-US" sz="1600" b="1" dirty="0" smtClean="0"/>
                        <a:t>$68.30</a:t>
                      </a:r>
                    </a:p>
                  </a:txBody>
                  <a:tcPr>
                    <a:solidFill>
                      <a:schemeClr val="tx1">
                        <a:lumMod val="95000"/>
                      </a:schemeClr>
                    </a:solidFill>
                  </a:tcPr>
                </a:tc>
              </a:tr>
              <a:tr h="325250">
                <a:tc>
                  <a:txBody>
                    <a:bodyPr/>
                    <a:lstStyle/>
                    <a:p>
                      <a:pPr algn="ctr"/>
                      <a:r>
                        <a:rPr lang="en-US" sz="1600" b="1" dirty="0" smtClean="0"/>
                        <a:t>Website </a:t>
                      </a:r>
                    </a:p>
                  </a:txBody>
                  <a:tcPr>
                    <a:solidFill>
                      <a:schemeClr val="tx1">
                        <a:lumMod val="85000"/>
                      </a:schemeClr>
                    </a:solidFill>
                  </a:tcPr>
                </a:tc>
                <a:tc>
                  <a:txBody>
                    <a:bodyPr/>
                    <a:lstStyle/>
                    <a:p>
                      <a:pPr algn="ctr"/>
                      <a:r>
                        <a:rPr lang="en-US" sz="1600" b="1" dirty="0" smtClean="0"/>
                        <a:t>$25.00</a:t>
                      </a:r>
                    </a:p>
                  </a:txBody>
                  <a:tcPr>
                    <a:solidFill>
                      <a:schemeClr val="tx1">
                        <a:lumMod val="85000"/>
                      </a:schemeClr>
                    </a:solidFill>
                  </a:tcPr>
                </a:tc>
              </a:tr>
              <a:tr h="325250">
                <a:tc>
                  <a:txBody>
                    <a:bodyPr/>
                    <a:lstStyle/>
                    <a:p>
                      <a:pPr algn="ctr"/>
                      <a:r>
                        <a:rPr lang="en-US" sz="1600" b="1" dirty="0" smtClean="0"/>
                        <a:t>Advertising</a:t>
                      </a:r>
                    </a:p>
                  </a:txBody>
                  <a:tcPr>
                    <a:solidFill>
                      <a:schemeClr val="tx1">
                        <a:lumMod val="95000"/>
                      </a:schemeClr>
                    </a:solidFill>
                  </a:tcPr>
                </a:tc>
                <a:tc>
                  <a:txBody>
                    <a:bodyPr/>
                    <a:lstStyle/>
                    <a:p>
                      <a:pPr algn="ctr"/>
                      <a:r>
                        <a:rPr lang="en-US" sz="1600" b="1" dirty="0" smtClean="0"/>
                        <a:t>$25.00</a:t>
                      </a:r>
                      <a:endParaRPr lang="en-US" sz="1600" b="1" dirty="0"/>
                    </a:p>
                  </a:txBody>
                  <a:tcPr>
                    <a:solidFill>
                      <a:schemeClr val="tx1">
                        <a:lumMod val="95000"/>
                      </a:schemeClr>
                    </a:solidFill>
                  </a:tcPr>
                </a:tc>
              </a:tr>
              <a:tr h="325250">
                <a:tc>
                  <a:txBody>
                    <a:bodyPr/>
                    <a:lstStyle/>
                    <a:p>
                      <a:pPr algn="ctr"/>
                      <a:r>
                        <a:rPr lang="en-US" sz="1600" b="1" dirty="0" smtClean="0"/>
                        <a:t>Depreciation</a:t>
                      </a:r>
                      <a:endParaRPr lang="en-US" sz="1600" b="1" dirty="0"/>
                    </a:p>
                  </a:txBody>
                  <a:tcPr>
                    <a:solidFill>
                      <a:schemeClr val="tx1">
                        <a:lumMod val="85000"/>
                      </a:schemeClr>
                    </a:solidFill>
                  </a:tcPr>
                </a:tc>
                <a:tc>
                  <a:txBody>
                    <a:bodyPr/>
                    <a:lstStyle/>
                    <a:p>
                      <a:pPr algn="ctr"/>
                      <a:r>
                        <a:rPr lang="en-US" sz="1600" b="1" dirty="0" smtClean="0"/>
                        <a:t>$27.58</a:t>
                      </a:r>
                      <a:endParaRPr lang="en-US" sz="1600" b="1" dirty="0"/>
                    </a:p>
                  </a:txBody>
                  <a:tcPr>
                    <a:solidFill>
                      <a:schemeClr val="tx1">
                        <a:lumMod val="85000"/>
                      </a:schemeClr>
                    </a:solidFill>
                  </a:tcPr>
                </a:tc>
              </a:tr>
              <a:tr h="325250">
                <a:tc>
                  <a:txBody>
                    <a:bodyPr/>
                    <a:lstStyle/>
                    <a:p>
                      <a:pPr algn="ctr"/>
                      <a:r>
                        <a:rPr lang="en-US" sz="1600" b="1" dirty="0" smtClean="0"/>
                        <a:t>Salary</a:t>
                      </a:r>
                      <a:r>
                        <a:rPr lang="en-US" sz="1600" b="1" baseline="0" dirty="0" smtClean="0"/>
                        <a:t> </a:t>
                      </a:r>
                      <a:endParaRPr lang="en-US" sz="1600" b="1" dirty="0"/>
                    </a:p>
                  </a:txBody>
                  <a:tcPr>
                    <a:solidFill>
                      <a:schemeClr val="tx1">
                        <a:lumMod val="95000"/>
                      </a:schemeClr>
                    </a:solidFill>
                  </a:tcPr>
                </a:tc>
                <a:tc>
                  <a:txBody>
                    <a:bodyPr/>
                    <a:lstStyle/>
                    <a:p>
                      <a:pPr algn="ctr"/>
                      <a:r>
                        <a:rPr lang="en-US" sz="1600" b="1" dirty="0" smtClean="0"/>
                        <a:t>$1,000.00</a:t>
                      </a:r>
                      <a:endParaRPr lang="en-US" sz="1600" b="1" dirty="0"/>
                    </a:p>
                  </a:txBody>
                  <a:tcPr>
                    <a:solidFill>
                      <a:schemeClr val="tx1">
                        <a:lumMod val="95000"/>
                      </a:schemeClr>
                    </a:solidFill>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4194295197"/>
              </p:ext>
            </p:extLst>
          </p:nvPr>
        </p:nvGraphicFramePr>
        <p:xfrm>
          <a:off x="304800" y="2057400"/>
          <a:ext cx="4572000" cy="2214854"/>
        </p:xfrm>
        <a:graphic>
          <a:graphicData uri="http://schemas.openxmlformats.org/drawingml/2006/table">
            <a:tbl>
              <a:tblPr/>
              <a:tblGrid>
                <a:gridCol w="2590800"/>
                <a:gridCol w="1066800"/>
                <a:gridCol w="914400"/>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$6.00</a:t>
                      </a:r>
                      <a:r>
                        <a:rPr lang="en-US" sz="1600" b="1" baseline="0" dirty="0" smtClean="0">
                          <a:latin typeface="Calibri"/>
                          <a:ea typeface="Times New Roman"/>
                          <a:cs typeface="Times New Roman"/>
                        </a:rPr>
                        <a:t> </a:t>
                      </a:r>
                      <a:r>
                        <a:rPr lang="en-US" sz="1600" b="1" dirty="0" smtClean="0">
                          <a:latin typeface="Calibri"/>
                          <a:ea typeface="Times New Roman"/>
                          <a:cs typeface="Times New Roman"/>
                        </a:rPr>
                        <a:t>+</a:t>
                      </a:r>
                      <a:r>
                        <a:rPr lang="en-US" sz="1600" b="1" baseline="0" dirty="0" smtClean="0">
                          <a:latin typeface="Calibri"/>
                          <a:ea typeface="Times New Roman"/>
                          <a:cs typeface="Times New Roman"/>
                        </a:rPr>
                        <a:t> S+H</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1612">
                <a:tc>
                  <a:txBody>
                    <a:bodyPr/>
                    <a:lstStyle/>
                    <a:p>
                      <a:pPr marL="0" marR="0">
                        <a:spcBef>
                          <a:spcPts val="0"/>
                        </a:spcBef>
                        <a:spcAft>
                          <a:spcPts val="0"/>
                        </a:spcAft>
                      </a:pPr>
                      <a:r>
                        <a:rPr lang="en-US" sz="1600" dirty="0" smtClean="0">
                          <a:latin typeface="Calibri"/>
                          <a:ea typeface="Times New Roman"/>
                          <a:cs typeface="Times New Roman"/>
                        </a:rPr>
                        <a:t>      Cost of var.</a:t>
                      </a:r>
                      <a:r>
                        <a:rPr lang="en-US" sz="1600" baseline="0" dirty="0" smtClean="0">
                          <a:latin typeface="Calibri"/>
                          <a:ea typeface="Times New Roman"/>
                          <a:cs typeface="Times New Roman"/>
                        </a:rPr>
                        <a:t> </a:t>
                      </a:r>
                      <a:r>
                        <a:rPr lang="en-US" sz="1600" dirty="0" smtClean="0">
                          <a:latin typeface="Calibri"/>
                          <a:ea typeface="Times New Roman"/>
                          <a:cs typeface="Times New Roman"/>
                        </a:rPr>
                        <a:t>materials</a:t>
                      </a:r>
                      <a:r>
                        <a:rPr lang="en-US" sz="1600" baseline="0" dirty="0" smtClean="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$1.10</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$0.64</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$1.74</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$4.26</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84086070"/>
              </p:ext>
            </p:extLst>
          </p:nvPr>
        </p:nvGraphicFramePr>
        <p:xfrm>
          <a:off x="304800" y="1143000"/>
          <a:ext cx="4572000" cy="1158240"/>
        </p:xfrm>
        <a:graphic>
          <a:graphicData uri="http://schemas.openxmlformats.org/drawingml/2006/table">
            <a:tbl>
              <a:tblPr firstRow="1" bandRow="1">
                <a:tableStyleId>{5C22544A-7EE6-4342-B048-85BDC9FD1C3A}</a:tableStyleId>
              </a:tblPr>
              <a:tblGrid>
                <a:gridCol w="4572000"/>
              </a:tblGrid>
              <a:tr h="3073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530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One Barista Bundle (containing 6 creamers, 10 sugars, 5 stirrers,</a:t>
                      </a:r>
                      <a:r>
                        <a:rPr lang="en-US" sz="1600" b="0" baseline="0" dirty="0" smtClean="0">
                          <a:solidFill>
                            <a:schemeClr val="tx1"/>
                          </a:solidFill>
                        </a:rPr>
                        <a:t> </a:t>
                      </a:r>
                      <a:r>
                        <a:rPr lang="en-US" sz="1600" b="0" dirty="0" smtClean="0">
                          <a:solidFill>
                            <a:schemeClr val="tx1"/>
                          </a:solidFill>
                        </a:rPr>
                        <a:t>5 napkins, 3 mints, 1 wipe)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866826038"/>
              </p:ext>
            </p:extLst>
          </p:nvPr>
        </p:nvGraphicFramePr>
        <p:xfrm>
          <a:off x="228599" y="4495800"/>
          <a:ext cx="4648200" cy="914400"/>
        </p:xfrm>
        <a:graphic>
          <a:graphicData uri="http://schemas.openxmlformats.org/drawingml/2006/table">
            <a:tbl>
              <a:tblPr/>
              <a:tblGrid>
                <a:gridCol w="1544252"/>
                <a:gridCol w="364830"/>
                <a:gridCol w="913039"/>
                <a:gridCol w="415018"/>
                <a:gridCol w="1411061"/>
              </a:tblGrid>
              <a:tr h="329184">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92608">
                <a:tc>
                  <a:txBody>
                    <a:bodyPr/>
                    <a:lstStyle/>
                    <a:p>
                      <a:pPr marL="0" marR="0" algn="ctr">
                        <a:spcBef>
                          <a:spcPts val="0"/>
                        </a:spcBef>
                        <a:spcAft>
                          <a:spcPts val="0"/>
                        </a:spcAft>
                      </a:pPr>
                      <a:r>
                        <a:rPr lang="en-US" sz="1800" dirty="0" smtClean="0">
                          <a:latin typeface="Calibri"/>
                          <a:ea typeface="Times New Roman"/>
                        </a:rPr>
                        <a:t>$1,845.88</a:t>
                      </a:r>
                      <a:endParaRPr lang="en-US" sz="20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800" dirty="0" smtClean="0">
                          <a:latin typeface="Times New Roman"/>
                          <a:ea typeface="Times New Roman"/>
                        </a:rPr>
                        <a:t>433.31</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Calibri"/>
                          <a:ea typeface="Times New Roman"/>
                        </a:rPr>
                        <a:t>434 Barista Bundles </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92608">
                <a:tc>
                  <a:txBody>
                    <a:bodyPr/>
                    <a:lstStyle/>
                    <a:p>
                      <a:pPr marL="0" marR="0" algn="ctr">
                        <a:spcBef>
                          <a:spcPts val="0"/>
                        </a:spcBef>
                        <a:spcAft>
                          <a:spcPts val="0"/>
                        </a:spcAft>
                      </a:pPr>
                      <a:r>
                        <a:rPr lang="en-US" sz="1800" dirty="0" smtClean="0">
                          <a:latin typeface="Calibri"/>
                          <a:ea typeface="Times New Roman"/>
                        </a:rPr>
                        <a:t>$4.26</a:t>
                      </a:r>
                      <a:endParaRPr lang="en-US" sz="20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296246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7442"/>
            <a:ext cx="6554867" cy="1524000"/>
          </a:xfrm>
        </p:spPr>
        <p:txBody>
          <a:bodyPr/>
          <a:lstStyle/>
          <a:p>
            <a:pPr algn="ctr"/>
            <a:r>
              <a:rPr lang="en-US" dirty="0" smtClean="0">
                <a:solidFill>
                  <a:schemeClr val="accent6">
                    <a:lumMod val="50000"/>
                  </a:schemeClr>
                </a:solidFill>
              </a:rPr>
              <a:t>Market Analysis</a:t>
            </a:r>
            <a:endParaRPr lang="en-US" dirty="0">
              <a:solidFill>
                <a:schemeClr val="accent6">
                  <a:lumMod val="50000"/>
                </a:schemeClr>
              </a:solidFill>
            </a:endParaRPr>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844172376"/>
              </p:ext>
            </p:extLst>
          </p:nvPr>
        </p:nvGraphicFramePr>
        <p:xfrm>
          <a:off x="565331" y="2439888"/>
          <a:ext cx="5105400" cy="3825686"/>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rgbClr val="663300"/>
                          </a:solidFill>
                        </a:rPr>
                        <a:t>Demographics</a:t>
                      </a:r>
                      <a:endParaRPr lang="en-US" sz="1600" b="1" dirty="0">
                        <a:solidFill>
                          <a:srgbClr val="6633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663300"/>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Male</a:t>
                      </a:r>
                      <a:r>
                        <a:rPr lang="en-US" sz="1600" b="0" baseline="0" dirty="0" smtClean="0">
                          <a:solidFill>
                            <a:schemeClr val="tx1"/>
                          </a:solidFill>
                        </a:rPr>
                        <a:t> and Female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Coffee</a:t>
                      </a:r>
                      <a:r>
                        <a:rPr lang="en-US" sz="1600" b="0" baseline="0" dirty="0" smtClean="0">
                          <a:solidFill>
                            <a:schemeClr val="tx1"/>
                          </a:solidFill>
                        </a:rPr>
                        <a:t> Lovers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Ages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State</a:t>
                      </a:r>
                      <a:r>
                        <a:rPr lang="en-US" sz="1600" b="0" baseline="0" dirty="0" smtClean="0">
                          <a:solidFill>
                            <a:schemeClr val="tx1"/>
                          </a:solidFill>
                        </a:rPr>
                        <a:t> of Connecticut</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663300"/>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663300"/>
                          </a:solidFill>
                        </a:rPr>
                        <a:t>Buying</a:t>
                      </a:r>
                      <a:r>
                        <a:rPr lang="en-US" sz="1600" b="1" baseline="0" dirty="0" smtClean="0">
                          <a:solidFill>
                            <a:srgbClr val="663300"/>
                          </a:solidFill>
                        </a:rPr>
                        <a:t> Patterns</a:t>
                      </a:r>
                      <a:endParaRPr lang="en-US" sz="1600" b="1" dirty="0">
                        <a:solidFill>
                          <a:srgbClr val="6633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Prefer to add sugar or cream to coffee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Purchase</a:t>
                      </a:r>
                      <a:r>
                        <a:rPr lang="en-US" sz="1600" b="0" baseline="0" dirty="0" smtClean="0">
                          <a:solidFill>
                            <a:schemeClr val="tx1"/>
                          </a:solidFill>
                        </a:rPr>
                        <a:t> coffee or espresso </a:t>
                      </a:r>
                      <a:r>
                        <a:rPr lang="en-US" sz="1600" b="0" u="none" baseline="0" dirty="0" smtClean="0">
                          <a:solidFill>
                            <a:schemeClr val="tx1"/>
                          </a:solidFill>
                        </a:rPr>
                        <a:t>at least </a:t>
                      </a:r>
                      <a:r>
                        <a:rPr lang="en-US" sz="1600" b="0" baseline="0" dirty="0" smtClean="0">
                          <a:solidFill>
                            <a:schemeClr val="tx1"/>
                          </a:solidFill>
                        </a:rPr>
                        <a:t>once a day </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398" y="2556032"/>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663300"/>
                    </a:solidFill>
                  </a:rPr>
                  <a:t>Total </a:t>
                </a:r>
                <a:r>
                  <a:rPr lang="en-US" sz="1600" dirty="0">
                    <a:solidFill>
                      <a:srgbClr val="663300"/>
                    </a:solidFill>
                  </a:rPr>
                  <a:t>P</a:t>
                </a:r>
                <a:r>
                  <a:rPr lang="en-US" sz="1600" dirty="0" smtClean="0">
                    <a:solidFill>
                      <a:srgbClr val="663300"/>
                    </a:solidFill>
                  </a:rPr>
                  <a:t>opulation</a:t>
                </a:r>
                <a:endParaRPr lang="en-US" sz="1600" dirty="0">
                  <a:solidFill>
                    <a:srgbClr val="663300"/>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663300"/>
                    </a:solidFill>
                  </a:rPr>
                  <a:t>Target Market Population </a:t>
                </a:r>
                <a:endParaRPr lang="en-US" sz="1600" dirty="0">
                  <a:solidFill>
                    <a:srgbClr val="663300"/>
                  </a:solidFill>
                </a:endParaRPr>
              </a:p>
            </p:txBody>
          </p:sp>
          <p:sp>
            <p:nvSpPr>
              <p:cNvPr id="14" name="Rectangle 13"/>
              <p:cNvSpPr/>
              <p:nvPr/>
            </p:nvSpPr>
            <p:spPr>
              <a:xfrm>
                <a:off x="6434733" y="2590798"/>
                <a:ext cx="1379932" cy="45720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3.6 Million</a:t>
                </a:r>
                <a:endParaRPr lang="en-US" b="1" dirty="0">
                  <a:solidFill>
                    <a:schemeClr val="tx1"/>
                  </a:solidFill>
                  <a:ea typeface="Times New Roman"/>
                  <a:cs typeface="Times New Roman"/>
                </a:endParaRPr>
              </a:p>
            </p:txBody>
          </p:sp>
          <p:sp>
            <p:nvSpPr>
              <p:cNvPr id="22" name="Rectangle 21"/>
              <p:cNvSpPr/>
              <p:nvPr/>
            </p:nvSpPr>
            <p:spPr>
              <a:xfrm>
                <a:off x="6499654" y="4400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663300"/>
                    </a:solidFill>
                  </a:rPr>
                  <a:t>Market Size</a:t>
                </a:r>
              </a:p>
              <a:p>
                <a:pPr algn="ctr"/>
                <a:endParaRPr lang="en-US" sz="1200" i="1" dirty="0" smtClean="0">
                  <a:solidFill>
                    <a:srgbClr val="663300"/>
                  </a:solidFill>
                </a:endParaRP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Target Market Size</a:t>
              </a:r>
              <a:endParaRPr lang="en-US" sz="1600" b="1" dirty="0">
                <a:solidFill>
                  <a:schemeClr val="bg1"/>
                </a:solidFill>
              </a:endParaRPr>
            </a:p>
          </p:txBody>
        </p:sp>
      </p:grpSp>
      <p:graphicFrame>
        <p:nvGraphicFramePr>
          <p:cNvPr id="30" name="Table 29"/>
          <p:cNvGraphicFramePr>
            <a:graphicFrameLocks noGrp="1"/>
          </p:cNvGraphicFramePr>
          <p:nvPr>
            <p:extLst>
              <p:ext uri="{D42A27DB-BD31-4B8C-83A1-F6EECF244321}">
                <p14:modId xmlns:p14="http://schemas.microsoft.com/office/powerpoint/2010/main" val="3670341494"/>
              </p:ext>
            </p:extLst>
          </p:nvPr>
        </p:nvGraphicFramePr>
        <p:xfrm>
          <a:off x="374737" y="1295400"/>
          <a:ext cx="8229600" cy="101092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Coffee Creamer Production Industry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$3 Billion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518028" y="4429149"/>
            <a:ext cx="1518138" cy="37574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1,944,000</a:t>
            </a:r>
            <a:endParaRPr lang="en-US" b="1" dirty="0">
              <a:solidFill>
                <a:schemeClr val="tx1"/>
              </a:solidFill>
              <a:ea typeface="Times New Roman"/>
              <a:cs typeface="Times New Roman"/>
            </a:endParaRPr>
          </a:p>
        </p:txBody>
      </p:sp>
      <p:sp>
        <p:nvSpPr>
          <p:cNvPr id="18" name="Rectangle 17"/>
          <p:cNvSpPr/>
          <p:nvPr/>
        </p:nvSpPr>
        <p:spPr>
          <a:xfrm>
            <a:off x="6500410" y="5613353"/>
            <a:ext cx="1535756" cy="29832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9,720 </a:t>
            </a:r>
            <a:endParaRPr lang="en-US" b="1" dirty="0">
              <a:solidFill>
                <a:schemeClr val="tx1"/>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321" y="25052"/>
            <a:ext cx="6607479" cy="965547"/>
          </a:xfrm>
        </p:spPr>
        <p:txBody>
          <a:bodyPr>
            <a:normAutofit/>
          </a:bodyPr>
          <a:lstStyle/>
          <a:p>
            <a:pPr algn="ctr"/>
            <a:r>
              <a:rPr lang="en-US" sz="3600" dirty="0" smtClean="0">
                <a:solidFill>
                  <a:srgbClr val="663300"/>
                </a:solidFill>
              </a:rPr>
              <a:t>Marketing and Sales</a:t>
            </a:r>
            <a:endParaRPr lang="en-US" sz="3600" dirty="0">
              <a:solidFill>
                <a:srgbClr val="663300"/>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5" name="TextBox 4"/>
          <p:cNvSpPr txBox="1"/>
          <p:nvPr/>
        </p:nvSpPr>
        <p:spPr>
          <a:xfrm>
            <a:off x="575774" y="762001"/>
            <a:ext cx="7053827" cy="514660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400" dirty="0" smtClean="0">
                <a:solidFill>
                  <a:schemeClr val="accent6">
                    <a:lumMod val="50000"/>
                  </a:schemeClr>
                </a:solidFill>
              </a:rPr>
              <a:t>Customized products</a:t>
            </a:r>
          </a:p>
          <a:p>
            <a:pPr marL="285750" indent="-285750">
              <a:lnSpc>
                <a:spcPct val="200000"/>
              </a:lnSpc>
              <a:buFont typeface="Arial" panose="020B0604020202020204" pitchFamily="34" charset="0"/>
              <a:buChar char="•"/>
            </a:pPr>
            <a:r>
              <a:rPr lang="en-US" sz="2400" dirty="0" smtClean="0">
                <a:solidFill>
                  <a:schemeClr val="accent6">
                    <a:lumMod val="50000"/>
                  </a:schemeClr>
                </a:solidFill>
              </a:rPr>
              <a:t>Featured in box subscriptions </a:t>
            </a:r>
          </a:p>
          <a:p>
            <a:pPr marL="285750" indent="-285750">
              <a:lnSpc>
                <a:spcPct val="200000"/>
              </a:lnSpc>
              <a:buFont typeface="Arial" panose="020B0604020202020204" pitchFamily="34" charset="0"/>
              <a:buChar char="•"/>
            </a:pPr>
            <a:r>
              <a:rPr lang="en-US" sz="2400" dirty="0" smtClean="0">
                <a:solidFill>
                  <a:schemeClr val="accent6">
                    <a:lumMod val="50000"/>
                  </a:schemeClr>
                </a:solidFill>
              </a:rPr>
              <a:t>Word of Mouth </a:t>
            </a:r>
          </a:p>
          <a:p>
            <a:pPr marL="285750" indent="-285750">
              <a:lnSpc>
                <a:spcPct val="200000"/>
              </a:lnSpc>
              <a:buFont typeface="Arial" panose="020B0604020202020204" pitchFamily="34" charset="0"/>
              <a:buChar char="•"/>
            </a:pPr>
            <a:r>
              <a:rPr lang="en-US" sz="2400" dirty="0">
                <a:solidFill>
                  <a:schemeClr val="accent6">
                    <a:lumMod val="50000"/>
                  </a:schemeClr>
                </a:solidFill>
              </a:rPr>
              <a:t>Business </a:t>
            </a:r>
            <a:r>
              <a:rPr lang="en-US" sz="2400" dirty="0" smtClean="0">
                <a:solidFill>
                  <a:schemeClr val="accent6">
                    <a:lumMod val="50000"/>
                  </a:schemeClr>
                </a:solidFill>
              </a:rPr>
              <a:t>Cards</a:t>
            </a:r>
          </a:p>
          <a:p>
            <a:pPr marL="285750" indent="-285750">
              <a:lnSpc>
                <a:spcPct val="200000"/>
              </a:lnSpc>
              <a:buFont typeface="Arial" panose="020B0604020202020204" pitchFamily="34" charset="0"/>
              <a:buChar char="•"/>
            </a:pPr>
            <a:r>
              <a:rPr lang="en-US" sz="2400" dirty="0" smtClean="0">
                <a:solidFill>
                  <a:schemeClr val="accent6">
                    <a:lumMod val="50000"/>
                  </a:schemeClr>
                </a:solidFill>
              </a:rPr>
              <a:t>Email</a:t>
            </a:r>
            <a:endParaRPr lang="en-US" sz="2400" dirty="0">
              <a:solidFill>
                <a:schemeClr val="accent6">
                  <a:lumMod val="50000"/>
                </a:schemeClr>
              </a:solidFill>
            </a:endParaRPr>
          </a:p>
          <a:p>
            <a:pPr marL="285750" indent="-285750">
              <a:lnSpc>
                <a:spcPct val="200000"/>
              </a:lnSpc>
              <a:buFont typeface="Arial" panose="020B0604020202020204" pitchFamily="34" charset="0"/>
              <a:buChar char="•"/>
            </a:pPr>
            <a:r>
              <a:rPr lang="en-US" sz="2400" dirty="0" smtClean="0">
                <a:solidFill>
                  <a:schemeClr val="accent6">
                    <a:lumMod val="50000"/>
                  </a:schemeClr>
                </a:solidFill>
              </a:rPr>
              <a:t>Social Media (Twitter &amp; Pinterest)</a:t>
            </a:r>
          </a:p>
          <a:p>
            <a:pPr marL="285750" indent="-285750">
              <a:lnSpc>
                <a:spcPct val="200000"/>
              </a:lnSpc>
              <a:buFont typeface="Arial" panose="020B0604020202020204" pitchFamily="34" charset="0"/>
              <a:buChar char="•"/>
            </a:pPr>
            <a:r>
              <a:rPr lang="en-US" sz="2400" dirty="0" smtClean="0">
                <a:solidFill>
                  <a:schemeClr val="accent6">
                    <a:lumMod val="50000"/>
                  </a:schemeClr>
                </a:solidFill>
              </a:rPr>
              <a:t>Website (coming soon)</a:t>
            </a:r>
          </a:p>
        </p:txBody>
      </p:sp>
      <p:pic>
        <p:nvPicPr>
          <p:cNvPr id="3" name="Picture 2"/>
          <p:cNvPicPr>
            <a:picLocks noChangeAspect="1"/>
          </p:cNvPicPr>
          <p:nvPr/>
        </p:nvPicPr>
        <p:blipFill>
          <a:blip r:embed="rId4" cstate="print"/>
          <a:stretch>
            <a:fillRect/>
          </a:stretch>
        </p:blipFill>
        <p:spPr>
          <a:xfrm>
            <a:off x="7670656" y="2863668"/>
            <a:ext cx="1304925" cy="1304925"/>
          </a:xfrm>
          <a:prstGeom prst="rect">
            <a:avLst/>
          </a:prstGeom>
        </p:spPr>
      </p:pic>
      <p:pic>
        <p:nvPicPr>
          <p:cNvPr id="6" name="Picture 5"/>
          <p:cNvPicPr>
            <a:picLocks noChangeAspect="1"/>
          </p:cNvPicPr>
          <p:nvPr/>
        </p:nvPicPr>
        <p:blipFill>
          <a:blip r:embed="rId5" cstate="print"/>
          <a:stretch>
            <a:fillRect/>
          </a:stretch>
        </p:blipFill>
        <p:spPr>
          <a:xfrm>
            <a:off x="7657647" y="4410685"/>
            <a:ext cx="1300163" cy="1300163"/>
          </a:xfrm>
          <a:prstGeom prst="rect">
            <a:avLst/>
          </a:prstGeom>
        </p:spPr>
      </p:pic>
      <p:pic>
        <p:nvPicPr>
          <p:cNvPr id="7" name="Picture 6"/>
          <p:cNvPicPr>
            <a:picLocks noChangeAspect="1"/>
          </p:cNvPicPr>
          <p:nvPr/>
        </p:nvPicPr>
        <p:blipFill>
          <a:blip r:embed="rId6" cstate="print"/>
          <a:stretch>
            <a:fillRect/>
          </a:stretch>
        </p:blipFill>
        <p:spPr>
          <a:xfrm>
            <a:off x="7682741" y="1371599"/>
            <a:ext cx="1249977" cy="124997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3326</TotalTime>
  <Words>1985</Words>
  <Application>Microsoft Office PowerPoint</Application>
  <PresentationFormat>On-screen Show (4:3)</PresentationFormat>
  <Paragraphs>286</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ＭＳ Ｐゴシック</vt:lpstr>
      <vt:lpstr>AR BLANCA</vt:lpstr>
      <vt:lpstr>Arial</vt:lpstr>
      <vt:lpstr>Calibri</vt:lpstr>
      <vt:lpstr>Century Gothic</vt:lpstr>
      <vt:lpstr>Myriad Web Pro</vt:lpstr>
      <vt:lpstr>Times New Roman</vt:lpstr>
      <vt:lpstr>Wingdings 3</vt:lpstr>
      <vt:lpstr>Slice</vt:lpstr>
      <vt:lpstr>PowerPoint Presentation</vt:lpstr>
      <vt:lpstr>PowerPoint Presentation</vt:lpstr>
      <vt:lpstr>Problem</vt:lpstr>
      <vt:lpstr>Solution</vt:lpstr>
      <vt:lpstr>Description of Product</vt:lpstr>
      <vt:lpstr>Mission and Social Impact</vt:lpstr>
      <vt:lpstr>Business Model</vt:lpstr>
      <vt:lpstr>Market Analysis</vt:lpstr>
      <vt:lpstr>Marketing and Sales</vt:lpstr>
      <vt:lpstr>Competition</vt:lpstr>
      <vt:lpstr>Qualifications</vt:lpstr>
      <vt:lpstr>Sales Projections</vt:lpstr>
      <vt:lpstr>Start-up Funds</vt:lpstr>
      <vt:lpstr>PowerPoint Presentation</vt:lpstr>
      <vt:lpstr>Sip, Slurp, Chug… Satisfaction</vt:lpstr>
    </vt:vector>
  </TitlesOfParts>
  <Company>NFTE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Niyah</cp:lastModifiedBy>
  <cp:revision>312</cp:revision>
  <cp:lastPrinted>2016-05-10T12:44:45Z</cp:lastPrinted>
  <dcterms:created xsi:type="dcterms:W3CDTF">2012-02-07T20:01:29Z</dcterms:created>
  <dcterms:modified xsi:type="dcterms:W3CDTF">2016-05-18T20:33:29Z</dcterms:modified>
</cp:coreProperties>
</file>