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5" r:id="rId1"/>
  </p:sldMasterIdLst>
  <p:notesMasterIdLst>
    <p:notesMasterId r:id="rId17"/>
  </p:notesMasterIdLst>
  <p:handoutMasterIdLst>
    <p:handoutMasterId r:id="rId18"/>
  </p:handoutMasterIdLst>
  <p:sldIdLst>
    <p:sldId id="289" r:id="rId2"/>
    <p:sldId id="293" r:id="rId3"/>
    <p:sldId id="294" r:id="rId4"/>
    <p:sldId id="292" r:id="rId5"/>
    <p:sldId id="300" r:id="rId6"/>
    <p:sldId id="299" r:id="rId7"/>
    <p:sldId id="288" r:id="rId8"/>
    <p:sldId id="275" r:id="rId9"/>
    <p:sldId id="276" r:id="rId10"/>
    <p:sldId id="277" r:id="rId11"/>
    <p:sldId id="297" r:id="rId12"/>
    <p:sldId id="279" r:id="rId13"/>
    <p:sldId id="281" r:id="rId14"/>
    <p:sldId id="298" r:id="rId15"/>
    <p:sldId id="29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F06D"/>
    <a:srgbClr val="FFF46B"/>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2" autoAdjust="0"/>
    <p:restoredTop sz="96625" autoAdjust="0"/>
  </p:normalViewPr>
  <p:slideViewPr>
    <p:cSldViewPr>
      <p:cViewPr varScale="1">
        <p:scale>
          <a:sx n="104" d="100"/>
          <a:sy n="104" d="100"/>
        </p:scale>
        <p:origin x="-8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Sessions</a:t>
            </a:r>
            <a:endParaRPr lang="en-US" dirty="0"/>
          </a:p>
        </c:rich>
      </c:tx>
      <c:overlay val="0"/>
    </c:title>
    <c:autoTitleDeleted val="0"/>
    <c:plotArea>
      <c:layout/>
      <c:barChart>
        <c:barDir val="col"/>
        <c:grouping val="clustered"/>
        <c:varyColors val="0"/>
        <c:ser>
          <c:idx val="0"/>
          <c:order val="0"/>
          <c:tx>
            <c:strRef>
              <c:f>Sheet1!$B$1</c:f>
              <c:strCache>
                <c:ptCount val="1"/>
                <c:pt idx="0">
                  <c:v>Session</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1</c:v>
                </c:pt>
                <c:pt idx="1">
                  <c:v>1</c:v>
                </c:pt>
                <c:pt idx="2">
                  <c:v>1</c:v>
                </c:pt>
                <c:pt idx="3">
                  <c:v>1</c:v>
                </c:pt>
                <c:pt idx="4">
                  <c:v>1</c:v>
                </c:pt>
                <c:pt idx="5">
                  <c:v>0</c:v>
                </c:pt>
                <c:pt idx="6">
                  <c:v>0</c:v>
                </c:pt>
                <c:pt idx="7">
                  <c:v>0</c:v>
                </c:pt>
                <c:pt idx="8">
                  <c:v>1</c:v>
                </c:pt>
                <c:pt idx="9">
                  <c:v>1</c:v>
                </c:pt>
                <c:pt idx="10">
                  <c:v>1</c:v>
                </c:pt>
                <c:pt idx="11">
                  <c:v>1</c:v>
                </c:pt>
              </c:numCache>
            </c:numRef>
          </c:val>
        </c:ser>
        <c:dLbls>
          <c:showLegendKey val="0"/>
          <c:showVal val="0"/>
          <c:showCatName val="0"/>
          <c:showSerName val="0"/>
          <c:showPercent val="0"/>
          <c:showBubbleSize val="0"/>
        </c:dLbls>
        <c:gapWidth val="150"/>
        <c:axId val="29668480"/>
        <c:axId val="29670016"/>
      </c:barChart>
      <c:catAx>
        <c:axId val="29668480"/>
        <c:scaling>
          <c:orientation val="minMax"/>
        </c:scaling>
        <c:delete val="0"/>
        <c:axPos val="b"/>
        <c:majorTickMark val="out"/>
        <c:minorTickMark val="none"/>
        <c:tickLblPos val="nextTo"/>
        <c:crossAx val="29670016"/>
        <c:crosses val="autoZero"/>
        <c:auto val="1"/>
        <c:lblAlgn val="ctr"/>
        <c:lblOffset val="100"/>
        <c:noMultiLvlLbl val="0"/>
      </c:catAx>
      <c:valAx>
        <c:axId val="29670016"/>
        <c:scaling>
          <c:orientation val="minMax"/>
        </c:scaling>
        <c:delete val="0"/>
        <c:axPos val="l"/>
        <c:majorGridlines/>
        <c:numFmt formatCode="General" sourceLinked="1"/>
        <c:majorTickMark val="out"/>
        <c:minorTickMark val="none"/>
        <c:tickLblPos val="nextTo"/>
        <c:crossAx val="296684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592" cy="457359"/>
          </a:xfrm>
          <a:prstGeom prst="rect">
            <a:avLst/>
          </a:prstGeom>
        </p:spPr>
        <p:txBody>
          <a:bodyPr vert="horz" lIns="90398" tIns="45199" rIns="90398" bIns="45199" rtlCol="0"/>
          <a:lstStyle>
            <a:lvl1pPr algn="l">
              <a:defRPr sz="1200"/>
            </a:lvl1pPr>
          </a:lstStyle>
          <a:p>
            <a:endParaRPr lang="en-US" dirty="0"/>
          </a:p>
        </p:txBody>
      </p:sp>
      <p:sp>
        <p:nvSpPr>
          <p:cNvPr id="3" name="Date Placeholder 2"/>
          <p:cNvSpPr>
            <a:spLocks noGrp="1"/>
          </p:cNvSpPr>
          <p:nvPr>
            <p:ph type="dt" sz="quarter" idx="1"/>
          </p:nvPr>
        </p:nvSpPr>
        <p:spPr>
          <a:xfrm>
            <a:off x="3884842" y="1"/>
            <a:ext cx="2971592" cy="457359"/>
          </a:xfrm>
          <a:prstGeom prst="rect">
            <a:avLst/>
          </a:prstGeom>
        </p:spPr>
        <p:txBody>
          <a:bodyPr vert="horz" lIns="90398" tIns="45199" rIns="90398" bIns="45199" rtlCol="0"/>
          <a:lstStyle>
            <a:lvl1pPr algn="r">
              <a:defRPr sz="1200"/>
            </a:lvl1pPr>
          </a:lstStyle>
          <a:p>
            <a:fld id="{443DD1E9-373E-4546-AEF7-A8323C6F19C1}" type="datetimeFigureOut">
              <a:rPr lang="en-US" smtClean="0"/>
              <a:pPr/>
              <a:t>5/19/2014</a:t>
            </a:fld>
            <a:endParaRPr lang="en-US" dirty="0"/>
          </a:p>
        </p:txBody>
      </p:sp>
      <p:sp>
        <p:nvSpPr>
          <p:cNvPr id="4" name="Footer Placeholder 3"/>
          <p:cNvSpPr>
            <a:spLocks noGrp="1"/>
          </p:cNvSpPr>
          <p:nvPr>
            <p:ph type="ftr" sz="quarter" idx="2"/>
          </p:nvPr>
        </p:nvSpPr>
        <p:spPr>
          <a:xfrm>
            <a:off x="1" y="8685071"/>
            <a:ext cx="2971592" cy="457359"/>
          </a:xfrm>
          <a:prstGeom prst="rect">
            <a:avLst/>
          </a:prstGeom>
        </p:spPr>
        <p:txBody>
          <a:bodyPr vert="horz" lIns="90398" tIns="45199" rIns="90398" bIns="4519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842" y="8685071"/>
            <a:ext cx="2971592" cy="457359"/>
          </a:xfrm>
          <a:prstGeom prst="rect">
            <a:avLst/>
          </a:prstGeom>
        </p:spPr>
        <p:txBody>
          <a:bodyPr vert="horz" lIns="90398" tIns="45199" rIns="90398" bIns="45199" rtlCol="0" anchor="b"/>
          <a:lstStyle>
            <a:lvl1pPr algn="r">
              <a:defRPr sz="1200"/>
            </a:lvl1pPr>
          </a:lstStyle>
          <a:p>
            <a:fld id="{BE34B1CC-39E3-4A7E-A15F-DC4711D0D265}" type="slidenum">
              <a:rPr lang="en-US" smtClean="0"/>
              <a:pPr/>
              <a:t>‹#›</a:t>
            </a:fld>
            <a:endParaRPr lang="en-US" dirty="0"/>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884614" y="0"/>
            <a:ext cx="2971800" cy="457200"/>
          </a:xfrm>
          <a:prstGeom prst="rect">
            <a:avLst/>
          </a:prstGeom>
        </p:spPr>
        <p:txBody>
          <a:bodyPr vert="horz" lIns="91438" tIns="45719" rIns="91438" bIns="45719" rtlCol="0"/>
          <a:lstStyle>
            <a:lvl1pPr algn="r">
              <a:defRPr sz="1200"/>
            </a:lvl1pPr>
          </a:lstStyle>
          <a:p>
            <a:fld id="{CB2BB6C2-F5C4-49BC-BD78-FC7E7B1E650B}" type="datetimeFigureOut">
              <a:rPr lang="en-US" smtClean="0"/>
              <a:pPr/>
              <a:t>5/19/2014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8" tIns="45719" rIns="91438" bIns="45719" rtlCol="0" anchor="b"/>
          <a:lstStyle>
            <a:lvl1pPr algn="r">
              <a:defRPr sz="1200"/>
            </a:lvl1pPr>
          </a:lstStyle>
          <a:p>
            <a:fld id="{F3F5A8CD-32A9-4972-A31B-86080B7BBAE7}" type="slidenum">
              <a:rPr lang="en-US" smtClean="0"/>
              <a:pPr/>
              <a:t>‹#›</a:t>
            </a:fld>
            <a:endParaRPr lang="en-US" dirty="0"/>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Shanice- Every</a:t>
            </a:r>
            <a:r>
              <a:rPr lang="en-US" baseline="0" dirty="0" smtClean="0"/>
              <a:t> 40 seconds someone in the world commits suicide. By the end of our presentation there will be about 11 people that have given up on life and chosen what they thought to be the easy way out.</a:t>
            </a:r>
          </a:p>
          <a:p>
            <a:r>
              <a:rPr lang="en-US" baseline="0" dirty="0" smtClean="0"/>
              <a:t>Gabriela- Not talking to someone about your situation will only make it worst. These suicides can be easily prevented if everyone has at least one person they can turn to. Fight to Fearless will be the support system that will hear the silent screams for help. </a:t>
            </a:r>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dirty="0"/>
          </a:p>
        </p:txBody>
      </p:sp>
    </p:spTree>
    <p:extLst>
      <p:ext uri="{BB962C8B-B14F-4D97-AF65-F5344CB8AC3E}">
        <p14:creationId xmlns:p14="http://schemas.microsoft.com/office/powerpoint/2010/main" val="2692040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Shanice:</a:t>
            </a:r>
            <a:r>
              <a:rPr lang="en-US" b="1" baseline="0" dirty="0" smtClean="0"/>
              <a:t> </a:t>
            </a:r>
            <a:r>
              <a:rPr lang="en-US" b="0" baseline="0" dirty="0" smtClean="0"/>
              <a:t>Fight to Fearless has two direct competitors; Names Can Really Hurt Us and Looking In Theatre. Names Can Really Hurt Us is a one day program where the school is invited to share their stories about having been bullied. Looking In Theatre is a one day performance that raises awareness about the many issues teens face every day. Fight to Fearless competitive advantages are that we are an eight day program afterschool meaning we do not interfere with the student’s class time or other extra curricular activities, we have a larger variety of activities and focuses, and we not only raise awareness for common teen issues, we find a solution for them</a:t>
            </a:r>
            <a:endParaRPr lang="en-US" b="1"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Gabriela:</a:t>
            </a:r>
            <a:r>
              <a:rPr lang="en-US" b="1" baseline="0" dirty="0" smtClean="0"/>
              <a:t> </a:t>
            </a:r>
            <a:r>
              <a:rPr lang="en-US" b="0" baseline="0" dirty="0" smtClean="0"/>
              <a:t>My partner and I qualify to create Fight to Fearless because we are both bilingual which will allow some of our Fighters to feel more comfortable if they prefer to speak their native language. We have been leaders in the Names Can Really Hurt Us anti-bullying program allowing us to learn how to let people feel comfortable sharing their personal stories with us. My partner Shanice is an Actress for Looking In Theatre which provides us with the experience to teach our Fighters about the performing arts world and give them the confidence to express themselves in a unique way. My partner and I also have our CPR and Babysitter certifications </a:t>
            </a:r>
            <a:endParaRPr lang="en-US" b="1"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82721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Shanice:</a:t>
            </a:r>
            <a:r>
              <a:rPr lang="en-US" b="0" baseline="0" dirty="0" smtClean="0"/>
              <a:t> Fight to Fearless will sell for nine months out of the year; September through May. We chose to sell during this time because that is when the school year occurs and we want our Fighters to be able to attend all of our sessions and still be able to enjoy their time off during their summer vacation. Selling for nine months out of the year will result in a gross revenue of $7,200 and leave us with a net profit of $1,124</a:t>
            </a:r>
            <a:endParaRPr lang="en-US" b="1"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Gabriela:</a:t>
            </a:r>
            <a:r>
              <a:rPr lang="en-US" b="1" baseline="0" dirty="0" smtClean="0"/>
              <a:t> </a:t>
            </a:r>
            <a:r>
              <a:rPr lang="en-US" b="0" baseline="0" dirty="0" smtClean="0"/>
              <a:t>Fight to Fearless needs about $1,024 to start because we will need a DBA from the city of Hartford and a partnership agreement, office supplies such as journals to give our Fighters when they begin out program, and fortune cookies and bracelets to advertise. Our Return on Investment is 109%... And our Return on Sales is 16%</a:t>
            </a:r>
            <a:endParaRPr lang="en-US" b="1"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dirty="0"/>
          </a:p>
        </p:txBody>
      </p:sp>
    </p:spTree>
    <p:extLst>
      <p:ext uri="{BB962C8B-B14F-4D97-AF65-F5344CB8AC3E}">
        <p14:creationId xmlns:p14="http://schemas.microsoft.com/office/powerpoint/2010/main" val="3401514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Shanice:</a:t>
            </a:r>
            <a:r>
              <a:rPr lang="en-US" b="1" baseline="0" dirty="0" smtClean="0"/>
              <a:t> </a:t>
            </a:r>
            <a:r>
              <a:rPr lang="en-US" b="0" baseline="0" dirty="0" smtClean="0"/>
              <a:t>My partner and I would like to major in social working and communications in the near future. Fight to Fearless would like to expand to middle school girls in other districts as well as promote our former Fighters to become volunteer leaders in our program so that they may complete their community service hours doing something they enjoy and continue being role models even years after they complete our program. The Fight to Fearless philanthropy is to donate 5% of our net profit to the American Foundation for Suicide Prevention. We chose this philanthropy because in the past two years there have been 2 suicides at the Greater Hartford Academy of the Arts, one of which was a close friend of ours and an extremely talented performer</a:t>
            </a:r>
            <a:endParaRPr lang="en-US" b="1" dirty="0"/>
          </a:p>
        </p:txBody>
      </p:sp>
      <p:sp>
        <p:nvSpPr>
          <p:cNvPr id="4" name="Slide Number Placeholder 3"/>
          <p:cNvSpPr>
            <a:spLocks noGrp="1"/>
          </p:cNvSpPr>
          <p:nvPr>
            <p:ph type="sldNum" sz="quarter" idx="10"/>
          </p:nvPr>
        </p:nvSpPr>
        <p:spPr/>
        <p:txBody>
          <a:bodyPr/>
          <a:lstStyle/>
          <a:p>
            <a:fld id="{0D7D158A-56B3-4570-95A0-263B5D48DA64}" type="slidenum">
              <a:rPr lang="en-US" smtClean="0"/>
              <a:pPr/>
              <a:t>14</a:t>
            </a:fld>
            <a:endParaRPr lang="en-US" dirty="0"/>
          </a:p>
        </p:txBody>
      </p:sp>
    </p:spTree>
    <p:extLst>
      <p:ext uri="{BB962C8B-B14F-4D97-AF65-F5344CB8AC3E}">
        <p14:creationId xmlns:p14="http://schemas.microsoft.com/office/powerpoint/2010/main" val="1353889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Gabriela:</a:t>
            </a:r>
            <a:r>
              <a:rPr lang="en-US" altLang="en-US" b="1" baseline="0" dirty="0" smtClean="0"/>
              <a:t> </a:t>
            </a:r>
            <a:r>
              <a:rPr lang="en-US" altLang="en-US" b="0" baseline="0" dirty="0" smtClean="0"/>
              <a:t>Thank you for your consideration of Fight to Fearless</a:t>
            </a:r>
          </a:p>
          <a:p>
            <a:r>
              <a:rPr lang="en-US" altLang="en-US" b="1" baseline="0" dirty="0" smtClean="0"/>
              <a:t>Shanice:</a:t>
            </a:r>
            <a:r>
              <a:rPr lang="en-US" altLang="en-US" b="0" baseline="0" dirty="0" smtClean="0"/>
              <a:t> Where you learn to have faith, have fun, and be fearless</a:t>
            </a:r>
          </a:p>
          <a:p>
            <a:r>
              <a:rPr lang="en-US" altLang="en-US" b="1" baseline="0" dirty="0" smtClean="0"/>
              <a:t>Gabriela: </a:t>
            </a:r>
            <a:r>
              <a:rPr lang="en-US" altLang="en-US" b="0" baseline="0" dirty="0" smtClean="0"/>
              <a:t>visit our blog and follow us on twitter and instagram at fight to fearless</a:t>
            </a:r>
          </a:p>
          <a:p>
            <a:r>
              <a:rPr lang="en-US" altLang="en-US" b="1" baseline="0" dirty="0" smtClean="0"/>
              <a:t>Both:</a:t>
            </a:r>
            <a:r>
              <a:rPr lang="en-US" altLang="en-US" b="0" baseline="0" dirty="0" smtClean="0"/>
              <a:t> thank you!</a:t>
            </a:r>
            <a:endParaRPr lang="en-US" altLang="en-US"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Shanice:</a:t>
            </a:r>
            <a:r>
              <a:rPr lang="en-US" b="1" baseline="0" dirty="0" smtClean="0"/>
              <a:t> </a:t>
            </a:r>
            <a:r>
              <a:rPr lang="en-US" baseline="0" dirty="0" smtClean="0"/>
              <a:t>Good morning, I’m Shanice Lopez</a:t>
            </a:r>
          </a:p>
          <a:p>
            <a:r>
              <a:rPr lang="en-US" b="1" baseline="0" dirty="0" smtClean="0"/>
              <a:t>Gabriela: </a:t>
            </a:r>
            <a:r>
              <a:rPr lang="en-US" baseline="0" dirty="0" smtClean="0"/>
              <a:t>I’m Gabriela Figueroa, and we are Fight to Fearless</a:t>
            </a:r>
            <a:endParaRPr lang="en-US" dirty="0"/>
          </a:p>
        </p:txBody>
      </p:sp>
      <p:sp>
        <p:nvSpPr>
          <p:cNvPr id="4" name="Slide Number Placeholder 3"/>
          <p:cNvSpPr>
            <a:spLocks noGrp="1"/>
          </p:cNvSpPr>
          <p:nvPr>
            <p:ph type="sldNum" sz="quarter" idx="10"/>
          </p:nvPr>
        </p:nvSpPr>
        <p:spPr/>
        <p:txBody>
          <a:bodyPr/>
          <a:lstStyle/>
          <a:p>
            <a:fld id="{5B4C4734-7268-4284-9E24-7767BC1D34F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6874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Shanice:</a:t>
            </a:r>
            <a:r>
              <a:rPr lang="en-US" b="1" baseline="0" dirty="0" smtClean="0"/>
              <a:t> </a:t>
            </a:r>
            <a:r>
              <a:rPr lang="en-US" dirty="0" smtClean="0"/>
              <a:t>Our Fighters have</a:t>
            </a:r>
            <a:r>
              <a:rPr lang="en-US" baseline="0" dirty="0" smtClean="0"/>
              <a:t> faced or are facing issues similar to those as stress from school, the pressure to look perfect from the media, feeling like an outcast, and anxiety put on them by their guardians. Fight to Fearless facts are statistics we were able to determine based on a survey we distributed to the middle school girls at SMSA, one of them being that 82% of middle school girls have felt insecure at some point in their life</a:t>
            </a:r>
            <a:endParaRPr lang="en-US" dirty="0"/>
          </a:p>
        </p:txBody>
      </p:sp>
      <p:sp>
        <p:nvSpPr>
          <p:cNvPr id="4" name="Slide Number Placeholder 3"/>
          <p:cNvSpPr>
            <a:spLocks noGrp="1"/>
          </p:cNvSpPr>
          <p:nvPr>
            <p:ph type="sldNum" sz="quarter" idx="10"/>
          </p:nvPr>
        </p:nvSpPr>
        <p:spPr/>
        <p:txBody>
          <a:bodyPr/>
          <a:lstStyle/>
          <a:p>
            <a:fld id="{5B4C4734-7268-4284-9E24-7767BC1D34F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0467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Gabriela: </a:t>
            </a:r>
            <a:r>
              <a:rPr lang="en-US" dirty="0" smtClean="0"/>
              <a:t>Fight to Fearless</a:t>
            </a:r>
            <a:r>
              <a:rPr lang="en-US" baseline="0" dirty="0" smtClean="0"/>
              <a:t> will inspire middle school girls to love their bodies, honor their voices, embrace their gifts and acknowledge their beauty </a:t>
            </a:r>
            <a:endParaRPr lang="en-US" dirty="0"/>
          </a:p>
        </p:txBody>
      </p:sp>
      <p:sp>
        <p:nvSpPr>
          <p:cNvPr id="4" name="Slide Number Placeholder 3"/>
          <p:cNvSpPr>
            <a:spLocks noGrp="1"/>
          </p:cNvSpPr>
          <p:nvPr>
            <p:ph type="sldNum" sz="quarter" idx="10"/>
          </p:nvPr>
        </p:nvSpPr>
        <p:spPr/>
        <p:txBody>
          <a:bodyPr/>
          <a:lstStyle/>
          <a:p>
            <a:fld id="{5B4C4734-7268-4284-9E24-7767BC1D34F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50891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Shanice: </a:t>
            </a:r>
            <a:r>
              <a:rPr lang="en-US" dirty="0" smtClean="0"/>
              <a:t>Training for The</a:t>
            </a:r>
            <a:r>
              <a:rPr lang="en-US" baseline="0" dirty="0" smtClean="0"/>
              <a:t> Fight to Fearless will consist of an afterschool program twice a week where we will offer ice breakers for the young ladies to create immediate friendships among each other. We will also offer theater exercises because my partner and I have been in The Arts most of our lives and we have noticed that theater majors have a unique and admirable confidence, and we want our Fighters to have that self-assurance so that they may inspire their peers to believe in themselves. Make-up and Hair tutorials will be offered for the ladies who want to further embrace the confidence they will gain throughout our program. Stress relieving conversations will allow the girls a chance to create stronger bonds between one another and at the end of our program we will have a showcase that will be determined by the girls for them to show their parents their new-found fearlessness. </a:t>
            </a:r>
            <a:endParaRPr lang="en-US" dirty="0"/>
          </a:p>
        </p:txBody>
      </p:sp>
      <p:sp>
        <p:nvSpPr>
          <p:cNvPr id="4" name="Slide Number Placeholder 3"/>
          <p:cNvSpPr>
            <a:spLocks noGrp="1"/>
          </p:cNvSpPr>
          <p:nvPr>
            <p:ph type="sldNum" sz="quarter" idx="10"/>
          </p:nvPr>
        </p:nvSpPr>
        <p:spPr/>
        <p:txBody>
          <a:bodyPr/>
          <a:lstStyle/>
          <a:p>
            <a:fld id="{5B4C4734-7268-4284-9E24-7767BC1D34F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15883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Gabriela: </a:t>
            </a:r>
            <a:r>
              <a:rPr lang="en-US" b="0" baseline="0" dirty="0" smtClean="0"/>
              <a:t>Fight to Fearless will motivate middle school ladies in the Hartford District to have a more optimistic perspective on life and change the negatives to positives </a:t>
            </a:r>
          </a:p>
          <a:p>
            <a:r>
              <a:rPr lang="en-US" b="1" baseline="0" dirty="0" smtClean="0"/>
              <a:t>Shanice: </a:t>
            </a:r>
            <a:r>
              <a:rPr lang="en-US" b="0" baseline="0" dirty="0" smtClean="0"/>
              <a:t>and in doing so, we will create role models for peers experiencing similar situations to those that our Fighters have been able to overcome</a:t>
            </a:r>
          </a:p>
          <a:p>
            <a:r>
              <a:rPr lang="en-US" b="1" baseline="0" dirty="0" smtClean="0"/>
              <a:t>Gabriela: </a:t>
            </a:r>
            <a:r>
              <a:rPr lang="en-US" b="0" baseline="0" dirty="0" smtClean="0"/>
              <a:t>Fight to Fearless fact, 80% of middle school girls know someone that is facing or has faced physical or emotional distress</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0D7D158A-56B3-4570-95A0-263B5D48DA64}" type="slidenum">
              <a:rPr lang="en-US" smtClean="0"/>
              <a:pPr/>
              <a:t>6</a:t>
            </a:fld>
            <a:endParaRPr lang="en-US" dirty="0"/>
          </a:p>
        </p:txBody>
      </p:sp>
    </p:spTree>
    <p:extLst>
      <p:ext uri="{BB962C8B-B14F-4D97-AF65-F5344CB8AC3E}">
        <p14:creationId xmlns:p14="http://schemas.microsoft.com/office/powerpoint/2010/main" val="75328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Gabriela:</a:t>
            </a:r>
            <a:r>
              <a:rPr lang="en-US" b="1" baseline="0" dirty="0" smtClean="0"/>
              <a:t> </a:t>
            </a:r>
            <a:r>
              <a:rPr lang="en-US" dirty="0" smtClean="0"/>
              <a:t>Our definition</a:t>
            </a:r>
            <a:r>
              <a:rPr lang="en-US" baseline="0" dirty="0" smtClean="0"/>
              <a:t> of one unit is 2 hours twice a week per month for 20 girls. We chose this unit because 2 hours twice a week will not interfere with other extra curricular activities, and will give us enough time to leave the girls with a life long impact. Our selling price is 800 dollars which will result in 5 dollars per session per girl. We have priced it this way because it is affordable for the middle school girls, however if we can find a way for the district to pay for our program to be in the schools we will charge more. After we subtract our total costs it leaves us with a profit of $377.00. Our monthly break even unit is one session per month.</a:t>
            </a:r>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dirty="0"/>
          </a:p>
        </p:txBody>
      </p:sp>
    </p:spTree>
    <p:extLst>
      <p:ext uri="{BB962C8B-B14F-4D97-AF65-F5344CB8AC3E}">
        <p14:creationId xmlns:p14="http://schemas.microsoft.com/office/powerpoint/2010/main" val="8139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Shanice: </a:t>
            </a:r>
            <a:r>
              <a:rPr lang="en-US" dirty="0" smtClean="0"/>
              <a:t>Fight</a:t>
            </a:r>
            <a:r>
              <a:rPr lang="en-US" baseline="0" dirty="0" smtClean="0"/>
              <a:t> to Fearless falls under the Mental Health Services and the Performing Arts industries which combined, Americans spend about 27 billion dollars annually in these industries. Our demographics consists of middle school girls living in Hartford, Connecticut. These girls show leadership potential and will be willing to expand their comfort zone. </a:t>
            </a:r>
            <a:r>
              <a:rPr lang="en-US" dirty="0" smtClean="0"/>
              <a:t>The </a:t>
            </a:r>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dirty="0"/>
          </a:p>
        </p:txBody>
      </p:sp>
    </p:spTree>
    <p:extLst>
      <p:ext uri="{BB962C8B-B14F-4D97-AF65-F5344CB8AC3E}">
        <p14:creationId xmlns:p14="http://schemas.microsoft.com/office/powerpoint/2010/main" val="264718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Gabriela:</a:t>
            </a:r>
            <a:r>
              <a:rPr lang="en-US" b="1" baseline="0" dirty="0" smtClean="0"/>
              <a:t> </a:t>
            </a:r>
            <a:r>
              <a:rPr lang="en-US" b="0" baseline="0" dirty="0" smtClean="0"/>
              <a:t>Fight to Fearless will be advertised through social media such as twitter, where will we post inspirational quotes every day. We have a blog where the girls can join our conversations and share their own stories. We will also have Awareness and recognition days when we will sell yellow bracelets to remember the people who have taken their lives. Fight to Fearless will distribute fortune cookies that we call “fearless fortunes” throughout schools which will have inspirational quotes inside. My partner and I will attend youth forums and conferences where we will share our own personal stories and inspire them to overcome and win their battles.</a:t>
            </a:r>
            <a:endParaRPr lang="en-US" b="1"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dirty="0"/>
          </a:p>
        </p:txBody>
      </p:sp>
    </p:spTree>
    <p:extLst>
      <p:ext uri="{BB962C8B-B14F-4D97-AF65-F5344CB8AC3E}">
        <p14:creationId xmlns:p14="http://schemas.microsoft.com/office/powerpoint/2010/main" val="2679795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72050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8380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270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83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515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5410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097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532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42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032848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0535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2970B-D3F7-455B-B431-EE4D6888DE51}" type="datetimeFigureOut">
              <a:rPr lang="en-US" smtClean="0">
                <a:solidFill>
                  <a:prstClr val="black">
                    <a:tint val="75000"/>
                  </a:prstClr>
                </a:solidFill>
              </a:rPr>
              <a:pPr/>
              <a:t>5/19/2014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7907565"/>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408" y="39223"/>
            <a:ext cx="9144000" cy="6781799"/>
          </a:xfrm>
          <a:prstGeom prst="rect">
            <a:avLst/>
          </a:prstGeom>
          <a:ln>
            <a:noFill/>
          </a:ln>
          <a:effectLst>
            <a:softEdge rad="112500"/>
          </a:effectLst>
          <a:extLst/>
        </p:spPr>
      </p:pic>
      <p:pic>
        <p:nvPicPr>
          <p:cNvPr id="47108" name="Picture 4" descr="http://27.media.tumblr.com/tumblr_m285rb5Tmo1rslty8o1_500.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pic>
        <p:nvPicPr>
          <p:cNvPr id="47112" name="Picture 8" descr="http://3.bp.blogspot.com/-aSlO3I1ACwg/TVkdUZapa1I/AAAAAAAAINw/sm8aS2Ypl7I/s1600/tumblr_lf6w7j3twN1qfrrcro1_500_large.jpg"/>
          <p:cNvPicPr>
            <a:picLocks noChangeAspect="1" noChangeArrowheads="1"/>
          </p:cNvPicPr>
          <p:nvPr/>
        </p:nvPicPr>
        <p:blipFill>
          <a:blip r:embed="rId6"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09406755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20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12"/>
                                        </p:tgtEl>
                                        <p:attrNameLst>
                                          <p:attrName>style.visibility</p:attrName>
                                        </p:attrNameLst>
                                      </p:cBhvr>
                                      <p:to>
                                        <p:strVal val="visible"/>
                                      </p:to>
                                    </p:set>
                                    <p:animEffect transition="in" filter="fade">
                                      <p:cBhvr>
                                        <p:cTn id="12" dur="20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a:bodyPr>
          <a:lstStyle/>
          <a:p>
            <a:pPr algn="ctr"/>
            <a:r>
              <a:rPr lang="en-US" sz="4000" dirty="0" smtClean="0">
                <a:solidFill>
                  <a:schemeClr val="accent1">
                    <a:lumMod val="75000"/>
                  </a:schemeClr>
                </a:solidFill>
                <a:latin typeface="Candara" pitchFamily="34" charset="0"/>
              </a:rPr>
              <a:t>Competition</a:t>
            </a:r>
            <a:endParaRPr lang="en-US" sz="4000" dirty="0">
              <a:solidFill>
                <a:schemeClr val="accent1">
                  <a:lumMod val="75000"/>
                </a:schemeClr>
              </a:solidFill>
              <a:latin typeface="Candara"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9123743"/>
              </p:ext>
            </p:extLst>
          </p:nvPr>
        </p:nvGraphicFramePr>
        <p:xfrm>
          <a:off x="533400" y="1447800"/>
          <a:ext cx="8229600" cy="3103321"/>
        </p:xfrm>
        <a:graphic>
          <a:graphicData uri="http://schemas.openxmlformats.org/drawingml/2006/table">
            <a:tbl>
              <a:tblPr firstRow="1" bandRow="1">
                <a:tableStyleId>{5C22544A-7EE6-4342-B048-85BDC9FD1C3A}</a:tableStyleId>
              </a:tblPr>
              <a:tblGrid>
                <a:gridCol w="2057400"/>
                <a:gridCol w="2133600"/>
                <a:gridCol w="2057400"/>
                <a:gridCol w="1981200"/>
              </a:tblGrid>
              <a:tr h="865984">
                <a:tc>
                  <a:txBody>
                    <a:bodyPr/>
                    <a:lstStyle/>
                    <a:p>
                      <a:pPr algn="ctr"/>
                      <a:endParaRPr lang="en-US" sz="2400" dirty="0">
                        <a:latin typeface="Candara" pitchFamily="34" charset="0"/>
                      </a:endParaRPr>
                    </a:p>
                  </a:txBody>
                  <a:tcPr/>
                </a:tc>
                <a:tc>
                  <a:txBody>
                    <a:bodyPr/>
                    <a:lstStyle/>
                    <a:p>
                      <a:pPr algn="ctr"/>
                      <a:r>
                        <a:rPr lang="en-US" sz="2400" i="1" dirty="0" smtClean="0"/>
                        <a:t>Fight to Fearless</a:t>
                      </a:r>
                      <a:endParaRPr lang="en-US" sz="2400" i="1" dirty="0">
                        <a:latin typeface="Candara" pitchFamily="34" charset="0"/>
                      </a:endParaRPr>
                    </a:p>
                  </a:txBody>
                  <a:tcPr>
                    <a:solidFill>
                      <a:schemeClr val="accent1"/>
                    </a:solidFill>
                  </a:tcPr>
                </a:tc>
                <a:tc>
                  <a:txBody>
                    <a:bodyPr/>
                    <a:lstStyle/>
                    <a:p>
                      <a:r>
                        <a:rPr lang="en-US" sz="2000" dirty="0" smtClean="0"/>
                        <a:t>Names Can Really Hurt Us </a:t>
                      </a:r>
                      <a:endParaRPr lang="en-US" sz="2000" dirty="0">
                        <a:latin typeface="Candara" pitchFamily="34" charset="0"/>
                      </a:endParaRPr>
                    </a:p>
                  </a:txBody>
                  <a:tcPr/>
                </a:tc>
                <a:tc>
                  <a:txBody>
                    <a:bodyPr/>
                    <a:lstStyle/>
                    <a:p>
                      <a:r>
                        <a:rPr lang="en-US" sz="2000" dirty="0" smtClean="0"/>
                        <a:t>Looking In Theatre</a:t>
                      </a:r>
                      <a:endParaRPr lang="en-US" sz="2000" dirty="0">
                        <a:latin typeface="Candara" pitchFamily="34" charset="0"/>
                      </a:endParaRPr>
                    </a:p>
                  </a:txBody>
                  <a:tcPr/>
                </a:tc>
              </a:tr>
              <a:tr h="734216">
                <a:tc>
                  <a:txBody>
                    <a:bodyPr/>
                    <a:lstStyle/>
                    <a:p>
                      <a:r>
                        <a:rPr lang="en-US" sz="2000" b="1" dirty="0" smtClean="0"/>
                        <a:t>Time</a:t>
                      </a:r>
                      <a:endParaRPr lang="en-US" sz="2000" b="1" dirty="0">
                        <a:latin typeface="Candara" pitchFamily="34" charset="0"/>
                      </a:endParaRPr>
                    </a:p>
                  </a:txBody>
                  <a:tcPr/>
                </a:tc>
                <a:tc>
                  <a:txBody>
                    <a:bodyPr/>
                    <a:lstStyle/>
                    <a:p>
                      <a:pPr algn="ctr"/>
                      <a:r>
                        <a:rPr lang="en-US" sz="2000" baseline="0" dirty="0" smtClean="0"/>
                        <a:t>Eight day</a:t>
                      </a:r>
                      <a:r>
                        <a:rPr lang="en-US" sz="2000" dirty="0" smtClean="0"/>
                        <a:t> </a:t>
                      </a:r>
                      <a:r>
                        <a:rPr lang="en-US" sz="2000" baseline="0" dirty="0" smtClean="0"/>
                        <a:t>program</a:t>
                      </a:r>
                      <a:endParaRPr lang="en-US" sz="2000" dirty="0">
                        <a:latin typeface="Candara" pitchFamily="34" charset="0"/>
                      </a:endParaRPr>
                    </a:p>
                  </a:txBody>
                  <a:tcPr/>
                </a:tc>
                <a:tc>
                  <a:txBody>
                    <a:bodyPr/>
                    <a:lstStyle/>
                    <a:p>
                      <a:pPr algn="ctr"/>
                      <a:r>
                        <a:rPr lang="en-US" sz="2000" baseline="0" dirty="0" smtClean="0"/>
                        <a:t>One day</a:t>
                      </a:r>
                      <a:r>
                        <a:rPr lang="en-US" sz="2000" dirty="0" smtClean="0"/>
                        <a:t> program</a:t>
                      </a:r>
                      <a:endParaRPr lang="en-US" sz="2000" dirty="0" smtClean="0">
                        <a:latin typeface="Candara" pitchFamily="34" charset="0"/>
                      </a:endParaRPr>
                    </a:p>
                  </a:txBody>
                  <a:tcPr/>
                </a:tc>
                <a:tc>
                  <a:txBody>
                    <a:bodyPr/>
                    <a:lstStyle/>
                    <a:p>
                      <a:pPr algn="ctr"/>
                      <a:r>
                        <a:rPr lang="en-US" sz="2000" dirty="0" smtClean="0"/>
                        <a:t>One day</a:t>
                      </a:r>
                      <a:r>
                        <a:rPr lang="en-US" sz="2000" baseline="0" dirty="0" smtClean="0"/>
                        <a:t> performance</a:t>
                      </a:r>
                      <a:endParaRPr lang="en-US" sz="2000" dirty="0">
                        <a:latin typeface="Candara" pitchFamily="34" charset="0"/>
                      </a:endParaRPr>
                    </a:p>
                  </a:txBody>
                  <a:tcPr/>
                </a:tc>
              </a:tr>
              <a:tr h="762000">
                <a:tc>
                  <a:txBody>
                    <a:bodyPr/>
                    <a:lstStyle/>
                    <a:p>
                      <a:pPr algn="l"/>
                      <a:r>
                        <a:rPr lang="en-US" sz="2000" b="1" dirty="0" smtClean="0"/>
                        <a:t>Focus</a:t>
                      </a:r>
                      <a:endParaRPr lang="en-US" sz="2000" b="1" dirty="0">
                        <a:latin typeface="Candara" pitchFamily="34" charset="0"/>
                      </a:endParaRPr>
                    </a:p>
                  </a:txBody>
                  <a:tcPr/>
                </a:tc>
                <a:tc>
                  <a:txBody>
                    <a:bodyPr/>
                    <a:lstStyle/>
                    <a:p>
                      <a:pPr algn="ctr"/>
                      <a:r>
                        <a:rPr lang="en-US" sz="2000" dirty="0" smtClean="0">
                          <a:latin typeface="Candara" pitchFamily="34" charset="0"/>
                        </a:rPr>
                        <a:t>Teen</a:t>
                      </a:r>
                      <a:r>
                        <a:rPr lang="en-US" sz="2000" baseline="0" dirty="0" smtClean="0">
                          <a:latin typeface="Candara" pitchFamily="34" charset="0"/>
                        </a:rPr>
                        <a:t> issues and solutions</a:t>
                      </a:r>
                      <a:endParaRPr lang="en-US" sz="2000" dirty="0">
                        <a:latin typeface="Candara" pitchFamily="34" charset="0"/>
                      </a:endParaRPr>
                    </a:p>
                  </a:txBody>
                  <a:tcPr/>
                </a:tc>
                <a:tc>
                  <a:txBody>
                    <a:bodyPr/>
                    <a:lstStyle/>
                    <a:p>
                      <a:pPr algn="ctr"/>
                      <a:r>
                        <a:rPr lang="en-US" sz="2000" dirty="0" smtClean="0"/>
                        <a:t>Anti-Bullying</a:t>
                      </a:r>
                      <a:endParaRPr lang="en-US" sz="2000" dirty="0">
                        <a:latin typeface="Candara" pitchFamily="34" charset="0"/>
                      </a:endParaRPr>
                    </a:p>
                  </a:txBody>
                  <a:tcPr/>
                </a:tc>
                <a:tc>
                  <a:txBody>
                    <a:bodyPr/>
                    <a:lstStyle/>
                    <a:p>
                      <a:pPr algn="ctr"/>
                      <a:r>
                        <a:rPr lang="en-US" sz="2000" baseline="0" dirty="0" smtClean="0">
                          <a:latin typeface="Candara" pitchFamily="34" charset="0"/>
                        </a:rPr>
                        <a:t>Teen issues</a:t>
                      </a:r>
                      <a:endParaRPr lang="en-US" sz="2000" dirty="0">
                        <a:latin typeface="Candara" pitchFamily="34" charset="0"/>
                      </a:endParaRPr>
                    </a:p>
                  </a:txBody>
                  <a:tcPr/>
                </a:tc>
              </a:tr>
              <a:tr h="741121">
                <a:tc>
                  <a:txBody>
                    <a:bodyPr/>
                    <a:lstStyle/>
                    <a:p>
                      <a:r>
                        <a:rPr lang="en-US" sz="2000" b="1" dirty="0" smtClean="0"/>
                        <a:t>Results</a:t>
                      </a:r>
                      <a:endParaRPr lang="en-US" sz="2000" b="1" dirty="0">
                        <a:latin typeface="Candara" pitchFamily="34" charset="0"/>
                      </a:endParaRPr>
                    </a:p>
                  </a:txBody>
                  <a:tcPr/>
                </a:tc>
                <a:tc>
                  <a:txBody>
                    <a:bodyPr/>
                    <a:lstStyle/>
                    <a:p>
                      <a:pPr algn="ctr"/>
                      <a:r>
                        <a:rPr lang="en-US" sz="2000" dirty="0" smtClean="0">
                          <a:latin typeface="Candara" pitchFamily="34" charset="0"/>
                        </a:rPr>
                        <a:t>Role</a:t>
                      </a:r>
                      <a:r>
                        <a:rPr lang="en-US" sz="2000" baseline="0" dirty="0" smtClean="0">
                          <a:latin typeface="Candara" pitchFamily="34" charset="0"/>
                        </a:rPr>
                        <a:t> models</a:t>
                      </a:r>
                      <a:endParaRPr lang="en-US" sz="2000" dirty="0">
                        <a:latin typeface="Candara" pitchFamily="34" charset="0"/>
                      </a:endParaRPr>
                    </a:p>
                  </a:txBody>
                  <a:tcPr/>
                </a:tc>
                <a:tc>
                  <a:txBody>
                    <a:bodyPr/>
                    <a:lstStyle/>
                    <a:p>
                      <a:pPr algn="ctr"/>
                      <a:r>
                        <a:rPr lang="en-US" sz="2000" dirty="0" smtClean="0">
                          <a:latin typeface="Candara" pitchFamily="34" charset="0"/>
                        </a:rPr>
                        <a:t>Raise</a:t>
                      </a:r>
                      <a:r>
                        <a:rPr lang="en-US" sz="2000" baseline="0" dirty="0" smtClean="0">
                          <a:latin typeface="Candara" pitchFamily="34" charset="0"/>
                        </a:rPr>
                        <a:t> awareness</a:t>
                      </a:r>
                      <a:endParaRPr lang="en-US" sz="2000" dirty="0">
                        <a:latin typeface="Candara" pitchFamily="34" charset="0"/>
                      </a:endParaRPr>
                    </a:p>
                  </a:txBody>
                  <a:tcPr/>
                </a:tc>
                <a:tc>
                  <a:txBody>
                    <a:bodyPr/>
                    <a:lstStyle/>
                    <a:p>
                      <a:pPr algn="ctr"/>
                      <a:r>
                        <a:rPr lang="en-US" sz="2000" dirty="0" smtClean="0">
                          <a:latin typeface="Candara" pitchFamily="34" charset="0"/>
                        </a:rPr>
                        <a:t>Raise awareness</a:t>
                      </a:r>
                      <a:endParaRPr lang="en-US" sz="2000" dirty="0">
                        <a:latin typeface="Candara" pitchFamily="34" charset="0"/>
                      </a:endParaRPr>
                    </a:p>
                  </a:txBody>
                  <a:tcPr/>
                </a:tc>
              </a:tr>
            </a:tbl>
          </a:graphicData>
        </a:graphic>
      </p:graphicFrame>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852102787"/>
              </p:ext>
            </p:extLst>
          </p:nvPr>
        </p:nvGraphicFramePr>
        <p:xfrm>
          <a:off x="2057400" y="5248026"/>
          <a:ext cx="6781800" cy="1295400"/>
        </p:xfrm>
        <a:graphic>
          <a:graphicData uri="http://schemas.openxmlformats.org/drawingml/2006/table">
            <a:tbl>
              <a:tblPr firstRow="1" bandRow="1">
                <a:tableStyleId>{5C22544A-7EE6-4342-B048-85BDC9FD1C3A}</a:tableStyleId>
              </a:tblPr>
              <a:tblGrid>
                <a:gridCol w="6781800"/>
              </a:tblGrid>
              <a:tr h="0">
                <a:tc>
                  <a:txBody>
                    <a:bodyPr/>
                    <a:lstStyle/>
                    <a:p>
                      <a:pPr algn="ctr"/>
                      <a:r>
                        <a:rPr lang="en-US" sz="1800" dirty="0" smtClean="0">
                          <a:solidFill>
                            <a:schemeClr val="bg1"/>
                          </a:solidFill>
                          <a:latin typeface="Candara" pitchFamily="34" charset="0"/>
                        </a:rPr>
                        <a:t>Fight</a:t>
                      </a:r>
                      <a:r>
                        <a:rPr lang="en-US" sz="1800" baseline="0" dirty="0" smtClean="0">
                          <a:solidFill>
                            <a:schemeClr val="bg1"/>
                          </a:solidFill>
                          <a:latin typeface="Candara" pitchFamily="34" charset="0"/>
                        </a:rPr>
                        <a:t> to Fearless</a:t>
                      </a:r>
                      <a:r>
                        <a:rPr lang="en-US" sz="1800" dirty="0" smtClean="0">
                          <a:solidFill>
                            <a:schemeClr val="bg1"/>
                          </a:solidFill>
                          <a:latin typeface="Candara" pitchFamily="34" charset="0"/>
                        </a:rPr>
                        <a:t> Competitive</a:t>
                      </a:r>
                      <a:r>
                        <a:rPr lang="en-US" sz="1800" baseline="0" dirty="0" smtClean="0">
                          <a:solidFill>
                            <a:schemeClr val="bg1"/>
                          </a:solidFill>
                          <a:latin typeface="Candara" pitchFamily="34" charset="0"/>
                        </a:rPr>
                        <a:t> Advantages</a:t>
                      </a:r>
                      <a:endParaRPr lang="en-US" sz="1800" dirty="0">
                        <a:solidFill>
                          <a:schemeClr val="bg1"/>
                        </a:solidFill>
                        <a:latin typeface="Candar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929640">
                <a:tc>
                  <a:txBody>
                    <a:bodyPr/>
                    <a:lstStyle/>
                    <a:p>
                      <a:r>
                        <a:rPr lang="en-US" sz="1800" dirty="0" smtClean="0">
                          <a:latin typeface="Candara" pitchFamily="34" charset="0"/>
                        </a:rPr>
                        <a:t>1. After</a:t>
                      </a:r>
                      <a:r>
                        <a:rPr lang="en-US" sz="1800" baseline="0" dirty="0" smtClean="0">
                          <a:latin typeface="Candara" pitchFamily="34" charset="0"/>
                        </a:rPr>
                        <a:t> school program</a:t>
                      </a:r>
                      <a:endParaRPr lang="en-US" sz="1800" dirty="0" smtClean="0">
                        <a:latin typeface="Candara" pitchFamily="34" charset="0"/>
                      </a:endParaRPr>
                    </a:p>
                    <a:p>
                      <a:r>
                        <a:rPr lang="en-US" sz="1800" dirty="0" smtClean="0">
                          <a:latin typeface="Candara" pitchFamily="34" charset="0"/>
                        </a:rPr>
                        <a:t>2. Large</a:t>
                      </a:r>
                      <a:r>
                        <a:rPr lang="en-US" sz="1800" baseline="0" dirty="0" smtClean="0">
                          <a:latin typeface="Candara" pitchFamily="34" charset="0"/>
                        </a:rPr>
                        <a:t> variety of activities and focuses</a:t>
                      </a:r>
                      <a:endParaRPr lang="en-US" sz="1800" dirty="0" smtClean="0">
                        <a:latin typeface="Candara" pitchFamily="34" charset="0"/>
                      </a:endParaRPr>
                    </a:p>
                    <a:p>
                      <a:r>
                        <a:rPr lang="en-US" sz="1800" dirty="0" smtClean="0">
                          <a:latin typeface="Candara" pitchFamily="34" charset="0"/>
                        </a:rPr>
                        <a:t>3. Discuss</a:t>
                      </a:r>
                      <a:r>
                        <a:rPr lang="en-US" sz="1800" baseline="0" dirty="0" smtClean="0">
                          <a:latin typeface="Candara" pitchFamily="34" charset="0"/>
                        </a:rPr>
                        <a:t> common teen issues and provide solutions</a:t>
                      </a:r>
                      <a:endParaRPr lang="en-US" sz="1800" dirty="0">
                        <a:latin typeface="Candar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76200"/>
            <a:ext cx="1366283" cy="123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20940" cy="838200"/>
          </a:xfrm>
        </p:spPr>
        <p:txBody>
          <a:bodyPr>
            <a:normAutofit/>
          </a:bodyPr>
          <a:lstStyle/>
          <a:p>
            <a:r>
              <a:rPr lang="en-US" sz="4000" dirty="0" smtClean="0">
                <a:solidFill>
                  <a:schemeClr val="accent1">
                    <a:lumMod val="75000"/>
                  </a:schemeClr>
                </a:solidFill>
                <a:latin typeface="Candara" pitchFamily="34" charset="0"/>
              </a:rPr>
              <a:t>Qualifications</a:t>
            </a:r>
            <a:endParaRPr lang="en-US" sz="4000" dirty="0">
              <a:solidFill>
                <a:schemeClr val="accent1">
                  <a:lumMod val="75000"/>
                </a:schemeClr>
              </a:solidFill>
              <a:latin typeface="Candara" pitchFamily="34" charset="0"/>
            </a:endParaRPr>
          </a:p>
        </p:txBody>
      </p:sp>
      <p:sp>
        <p:nvSpPr>
          <p:cNvPr id="3" name="Content Placeholder 2"/>
          <p:cNvSpPr>
            <a:spLocks noGrp="1"/>
          </p:cNvSpPr>
          <p:nvPr>
            <p:ph idx="1"/>
          </p:nvPr>
        </p:nvSpPr>
        <p:spPr>
          <a:xfrm>
            <a:off x="228600" y="1219200"/>
            <a:ext cx="8595360" cy="3886200"/>
          </a:xfrm>
        </p:spPr>
        <p:txBody>
          <a:bodyPr>
            <a:normAutofit/>
          </a:bodyPr>
          <a:lstStyle/>
          <a:p>
            <a:pPr>
              <a:buFont typeface="Wingdings" pitchFamily="2" charset="2"/>
              <a:buChar char="Ø"/>
            </a:pPr>
            <a:r>
              <a:rPr lang="en-US" sz="2800" dirty="0" smtClean="0">
                <a:latin typeface="Candara" pitchFamily="34" charset="0"/>
              </a:rPr>
              <a:t>Bilingual </a:t>
            </a:r>
          </a:p>
          <a:p>
            <a:pPr marL="0" indent="0">
              <a:buNone/>
            </a:pPr>
            <a:endParaRPr lang="en-US" sz="2800" dirty="0" smtClean="0">
              <a:latin typeface="Candara" pitchFamily="34" charset="0"/>
            </a:endParaRPr>
          </a:p>
          <a:p>
            <a:pPr>
              <a:buFont typeface="Wingdings" pitchFamily="2" charset="2"/>
              <a:buChar char="Ø"/>
            </a:pPr>
            <a:r>
              <a:rPr lang="en-US" sz="2800" dirty="0" smtClean="0">
                <a:latin typeface="Candara" pitchFamily="34" charset="0"/>
              </a:rPr>
              <a:t>Names Can Really Hurt Us Leaders</a:t>
            </a:r>
          </a:p>
          <a:p>
            <a:pPr marL="0" indent="0">
              <a:buNone/>
            </a:pPr>
            <a:endParaRPr lang="en-US" sz="2800" dirty="0" smtClean="0">
              <a:latin typeface="Candara" pitchFamily="34" charset="0"/>
            </a:endParaRPr>
          </a:p>
          <a:p>
            <a:pPr>
              <a:buFont typeface="Wingdings" pitchFamily="2" charset="2"/>
              <a:buChar char="Ø"/>
            </a:pPr>
            <a:r>
              <a:rPr lang="en-US" sz="2800" dirty="0" smtClean="0">
                <a:latin typeface="Candara" pitchFamily="34" charset="0"/>
              </a:rPr>
              <a:t>Looking in Theatre Actors</a:t>
            </a:r>
          </a:p>
          <a:p>
            <a:pPr marL="0" indent="0">
              <a:buNone/>
            </a:pPr>
            <a:endParaRPr lang="en-US" sz="2800" dirty="0" smtClean="0">
              <a:latin typeface="Candara" pitchFamily="34" charset="0"/>
            </a:endParaRPr>
          </a:p>
          <a:p>
            <a:pPr>
              <a:buFont typeface="Wingdings" pitchFamily="2" charset="2"/>
              <a:buChar char="Ø"/>
            </a:pPr>
            <a:r>
              <a:rPr lang="en-US" sz="2800" dirty="0" smtClean="0">
                <a:latin typeface="Candara" pitchFamily="34" charset="0"/>
              </a:rPr>
              <a:t>CPR and Babysitter Certification</a:t>
            </a:r>
          </a:p>
          <a:p>
            <a:pPr marL="514350" indent="-514350">
              <a:buNone/>
            </a:pPr>
            <a:endParaRPr lang="en-US" dirty="0" smtClean="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
        <p:nvSpPr>
          <p:cNvPr id="5" name="Explosion 1 4"/>
          <p:cNvSpPr/>
          <p:nvPr/>
        </p:nvSpPr>
        <p:spPr>
          <a:xfrm>
            <a:off x="5334000" y="2667000"/>
            <a:ext cx="3744807" cy="411480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90% of middle school girls prefer to go to someone close in age when they have a problem </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5858"/>
            <a:ext cx="1687407" cy="161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45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667"/>
            <a:ext cx="8229600" cy="1143000"/>
          </a:xfrm>
        </p:spPr>
        <p:txBody>
          <a:bodyPr>
            <a:normAutofit/>
          </a:bodyPr>
          <a:lstStyle/>
          <a:p>
            <a:r>
              <a:rPr lang="en-US" sz="4000" dirty="0" smtClean="0">
                <a:solidFill>
                  <a:schemeClr val="accent1">
                    <a:lumMod val="75000"/>
                  </a:schemeClr>
                </a:solidFill>
                <a:latin typeface="Candara" pitchFamily="34" charset="0"/>
              </a:rPr>
              <a:t>Sales Projections</a:t>
            </a:r>
            <a:endParaRPr lang="en-US" sz="4000" dirty="0">
              <a:solidFill>
                <a:schemeClr val="accent1">
                  <a:lumMod val="75000"/>
                </a:schemeClr>
              </a:solidFill>
              <a:latin typeface="Candara"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3718712"/>
              </p:ext>
            </p:extLst>
          </p:nvPr>
        </p:nvGraphicFramePr>
        <p:xfrm>
          <a:off x="533400" y="2743200"/>
          <a:ext cx="8077200" cy="3611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0" y="1677888"/>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Total Units</a:t>
            </a:r>
          </a:p>
          <a:p>
            <a:pPr lvl="0" algn="ctr">
              <a:defRPr/>
            </a:pPr>
            <a:r>
              <a:rPr lang="en-US" sz="2000" b="1" dirty="0">
                <a:cs typeface="Arial" pitchFamily="34" charset="0"/>
              </a:rPr>
              <a:t>9</a:t>
            </a:r>
            <a:endParaRPr lang="en-US" sz="2000" b="1" dirty="0" smtClean="0">
              <a:solidFill>
                <a:prstClr val="black"/>
              </a:solidFill>
            </a:endParaRPr>
          </a:p>
        </p:txBody>
      </p:sp>
      <p:sp>
        <p:nvSpPr>
          <p:cNvPr id="8" name="TextBox 7"/>
          <p:cNvSpPr txBox="1"/>
          <p:nvPr/>
        </p:nvSpPr>
        <p:spPr>
          <a:xfrm>
            <a:off x="3733800" y="16764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Gross Revenue</a:t>
            </a:r>
          </a:p>
          <a:p>
            <a:pPr lvl="0" algn="ctr">
              <a:defRPr/>
            </a:pPr>
            <a:r>
              <a:rPr lang="en-US" sz="2000" b="1" dirty="0" smtClean="0">
                <a:cs typeface="Arial" pitchFamily="34" charset="0"/>
              </a:rPr>
              <a:t>$7,200</a:t>
            </a:r>
            <a:endParaRPr lang="en-US" sz="2000" b="1" dirty="0" smtClean="0">
              <a:solidFill>
                <a:prstClr val="black"/>
              </a:solidFill>
            </a:endParaRPr>
          </a:p>
        </p:txBody>
      </p:sp>
      <p:sp>
        <p:nvSpPr>
          <p:cNvPr id="9" name="TextBox 8"/>
          <p:cNvSpPr txBox="1"/>
          <p:nvPr/>
        </p:nvSpPr>
        <p:spPr>
          <a:xfrm>
            <a:off x="5943600" y="16764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Net Profit</a:t>
            </a:r>
          </a:p>
          <a:p>
            <a:pPr lvl="0" algn="ctr">
              <a:defRPr/>
            </a:pPr>
            <a:r>
              <a:rPr lang="en-US" sz="2000" b="1" dirty="0" smtClean="0">
                <a:cs typeface="Arial" pitchFamily="34" charset="0"/>
              </a:rPr>
              <a:t>$1,124</a:t>
            </a:r>
            <a:endParaRPr lang="en-US" sz="2000" b="1" dirty="0" smtClean="0">
              <a:solidFill>
                <a:prstClr val="black"/>
              </a:solidFill>
            </a:endParaRPr>
          </a:p>
        </p:txBody>
      </p:sp>
      <p:pic>
        <p:nvPicPr>
          <p:cNvPr id="7" name="Content Placeholder 9" descr="logo secondary.jpg"/>
          <p:cNvPicPr>
            <a:picLocks noChangeAspect="1"/>
          </p:cNvPicPr>
          <p:nvPr/>
        </p:nvPicPr>
        <p:blipFill>
          <a:blip r:embed="rId4" cstate="print"/>
          <a:stretch>
            <a:fillRect/>
          </a:stretch>
        </p:blipFill>
        <p:spPr>
          <a:xfrm>
            <a:off x="7315200" y="5895726"/>
            <a:ext cx="1828800" cy="962274"/>
          </a:xfrm>
          <a:prstGeom prst="rect">
            <a:avLst/>
          </a:prstGeom>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3674" y="60336"/>
            <a:ext cx="1530325" cy="14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solidFill>
                  <a:schemeClr val="accent1">
                    <a:lumMod val="75000"/>
                  </a:schemeClr>
                </a:solidFill>
                <a:latin typeface="Candara" pitchFamily="34" charset="0"/>
              </a:rPr>
              <a:t>Start-up Funds</a:t>
            </a:r>
            <a:endParaRPr lang="en-US" sz="3600" dirty="0">
              <a:solidFill>
                <a:schemeClr val="accent1">
                  <a:lumMod val="75000"/>
                </a:schemeClr>
              </a:solidFill>
              <a:latin typeface="Candara"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28250604"/>
              </p:ext>
            </p:extLst>
          </p:nvPr>
        </p:nvGraphicFramePr>
        <p:xfrm>
          <a:off x="457200" y="1371600"/>
          <a:ext cx="7772402" cy="3169920"/>
        </p:xfrm>
        <a:graphic>
          <a:graphicData uri="http://schemas.openxmlformats.org/drawingml/2006/table">
            <a:tbl>
              <a:tblPr/>
              <a:tblGrid>
                <a:gridCol w="2498272"/>
                <a:gridCol w="3832632"/>
                <a:gridCol w="1441498"/>
              </a:tblGrid>
              <a:tr h="41483">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41483">
                <a:tc>
                  <a:txBody>
                    <a:bodyPr/>
                    <a:lstStyle/>
                    <a:p>
                      <a:pPr marL="0" marR="0">
                        <a:spcBef>
                          <a:spcPts val="0"/>
                        </a:spcBef>
                        <a:spcAft>
                          <a:spcPts val="0"/>
                        </a:spcAft>
                      </a:pPr>
                      <a:r>
                        <a:rPr lang="en-US" sz="1600" dirty="0" smtClean="0">
                          <a:latin typeface="+mn-lt"/>
                          <a:ea typeface="Times New Roman"/>
                          <a:cs typeface="Times New Roman"/>
                        </a:rPr>
                        <a:t>Business computer/phone</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smtClean="0">
                          <a:latin typeface="+mn-lt"/>
                          <a:ea typeface="Times New Roman"/>
                          <a:cs typeface="Times New Roman"/>
                        </a:rPr>
                        <a:t>To contact and keep</a:t>
                      </a:r>
                      <a:r>
                        <a:rPr lang="en-US" sz="1600" baseline="0" dirty="0" smtClean="0">
                          <a:latin typeface="+mn-lt"/>
                          <a:ea typeface="Times New Roman"/>
                          <a:cs typeface="Times New Roman"/>
                        </a:rPr>
                        <a:t> files</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Already</a:t>
                      </a:r>
                      <a:r>
                        <a:rPr lang="en-US" sz="1600" baseline="0" dirty="0" smtClean="0">
                          <a:latin typeface="+mn-lt"/>
                          <a:ea typeface="Times New Roman"/>
                          <a:cs typeface="Times New Roman"/>
                        </a:rPr>
                        <a:t> 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DBA</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City of Hartford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Partnership Agreement</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 be fair</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$500.00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Office</a:t>
                      </a:r>
                      <a:r>
                        <a:rPr lang="en-US" sz="1600" baseline="0" dirty="0" smtClean="0">
                          <a:latin typeface="+mn-lt"/>
                          <a:ea typeface="Times New Roman"/>
                          <a:cs typeface="Times New Roman"/>
                        </a:rPr>
                        <a:t> Supplies</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a:t>
                      </a:r>
                      <a:r>
                        <a:rPr lang="en-US" sz="1600" baseline="0" dirty="0" smtClean="0">
                          <a:latin typeface="+mn-lt"/>
                          <a:ea typeface="Times New Roman"/>
                          <a:cs typeface="Times New Roman"/>
                        </a:rPr>
                        <a:t> write in journals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$20.00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ea typeface="Times New Roman"/>
                          <a:cs typeface="Times New Roman"/>
                        </a:rPr>
                        <a:t>250 Fortune Cookies</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ea typeface="Times New Roman"/>
                          <a:cs typeface="Times New Roman"/>
                        </a:rPr>
                        <a:t>Advertise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$50.00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100 Yellow</a:t>
                      </a:r>
                      <a:r>
                        <a:rPr lang="en-US" sz="1600" baseline="0" dirty="0" smtClean="0">
                          <a:latin typeface="+mn-lt"/>
                          <a:ea typeface="Times New Roman"/>
                          <a:cs typeface="Times New Roman"/>
                        </a:rPr>
                        <a:t> Bracelets </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ea typeface="Times New Roman"/>
                          <a:cs typeface="Times New Roman"/>
                        </a:rPr>
                        <a:t>Raise suicide awareness and advertise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$54.00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542">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Expenditures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$634.00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0668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Emergency Fund</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$300.00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Reserve for Fixed Expenses</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$100.00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Investment</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$1,034.00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30061664"/>
              </p:ext>
            </p:extLst>
          </p:nvPr>
        </p:nvGraphicFramePr>
        <p:xfrm>
          <a:off x="1981200" y="4876800"/>
          <a:ext cx="6781801" cy="838200"/>
        </p:xfrm>
        <a:graphic>
          <a:graphicData uri="http://schemas.openxmlformats.org/drawingml/2006/table">
            <a:tbl>
              <a:tblPr/>
              <a:tblGrid>
                <a:gridCol w="2590800"/>
                <a:gridCol w="194583"/>
                <a:gridCol w="1332139"/>
                <a:gridCol w="605517"/>
                <a:gridCol w="2058762"/>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ROI: Return on Investment</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$1,124.04</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108%</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kern="1200" baseline="0" dirty="0" smtClean="0">
                          <a:solidFill>
                            <a:schemeClr val="tx1"/>
                          </a:solidFill>
                          <a:latin typeface="+mn-lt"/>
                          <a:ea typeface="Times New Roman"/>
                          <a:cs typeface="Times New Roman"/>
                        </a:rPr>
                        <a:t>$1.08</a:t>
                      </a:r>
                      <a:endParaRPr lang="en-US" sz="1600" b="1" kern="1200" baseline="0" dirty="0">
                        <a:solidFill>
                          <a:schemeClr val="tx1"/>
                        </a:solidFill>
                        <a:latin typeface="+mn-lt"/>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mn-lt"/>
                          <a:ea typeface="Times New Roman"/>
                        </a:rPr>
                        <a:t>$1,034.00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74377037"/>
              </p:ext>
            </p:extLst>
          </p:nvPr>
        </p:nvGraphicFramePr>
        <p:xfrm>
          <a:off x="1981200" y="5895726"/>
          <a:ext cx="6858001" cy="838200"/>
        </p:xfrm>
        <a:graphic>
          <a:graphicData uri="http://schemas.openxmlformats.org/drawingml/2006/table">
            <a:tbl>
              <a:tblPr/>
              <a:tblGrid>
                <a:gridCol w="2553511"/>
                <a:gridCol w="263167"/>
                <a:gridCol w="1347107"/>
                <a:gridCol w="612322"/>
                <a:gridCol w="2081894"/>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ROS:</a:t>
                      </a:r>
                      <a:r>
                        <a:rPr lang="en-US" sz="1600" b="1" baseline="0" dirty="0" smtClean="0">
                          <a:solidFill>
                            <a:schemeClr val="bg1"/>
                          </a:solidFill>
                          <a:latin typeface="+mn-lt"/>
                          <a:ea typeface="Times New Roman"/>
                        </a:rPr>
                        <a:t> Return on Sales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mn-lt"/>
                          <a:ea typeface="Times New Roman"/>
                        </a:rPr>
                        <a:t>$1,124.04</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16%</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$0.16</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Calibri"/>
                          <a:ea typeface="Times New Roman"/>
                        </a:rPr>
                        <a:t>$7,200.00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72175"/>
            <a:ext cx="1389527" cy="124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924800" cy="5257800"/>
          </a:xfrm>
        </p:spPr>
        <p:txBody>
          <a:bodyPr>
            <a:normAutofit fontScale="70000" lnSpcReduction="20000"/>
          </a:bodyPr>
          <a:lstStyle/>
          <a:p>
            <a:pPr marL="0" indent="0">
              <a:buNone/>
            </a:pPr>
            <a:r>
              <a:rPr lang="en-US" sz="5700" dirty="0" smtClean="0">
                <a:solidFill>
                  <a:schemeClr val="accent1">
                    <a:lumMod val="75000"/>
                  </a:schemeClr>
                </a:solidFill>
                <a:latin typeface="Candara" pitchFamily="34" charset="0"/>
                <a:ea typeface="Times New Roman"/>
              </a:rPr>
              <a:t>Future Plans</a:t>
            </a:r>
          </a:p>
          <a:p>
            <a:pPr>
              <a:buFont typeface="Wingdings" pitchFamily="2" charset="2"/>
              <a:buChar char="Ø"/>
            </a:pPr>
            <a:r>
              <a:rPr lang="en-US" sz="4000" dirty="0" smtClean="0">
                <a:latin typeface="Candara" pitchFamily="34" charset="0"/>
                <a:ea typeface="Times New Roman"/>
              </a:rPr>
              <a:t>Expand to middle school girls in more districts</a:t>
            </a:r>
          </a:p>
          <a:p>
            <a:pPr marL="0" indent="0">
              <a:buNone/>
            </a:pPr>
            <a:endParaRPr lang="en-US" sz="4000" dirty="0" smtClean="0">
              <a:latin typeface="Candara" pitchFamily="34" charset="0"/>
              <a:ea typeface="Times New Roman"/>
            </a:endParaRPr>
          </a:p>
          <a:p>
            <a:pPr>
              <a:buFont typeface="Wingdings" pitchFamily="2" charset="2"/>
              <a:buChar char="Ø"/>
            </a:pPr>
            <a:r>
              <a:rPr lang="en-US" sz="4000" dirty="0" smtClean="0">
                <a:latin typeface="Candara" pitchFamily="34" charset="0"/>
                <a:ea typeface="Times New Roman"/>
              </a:rPr>
              <a:t>Major in Social </a:t>
            </a:r>
            <a:r>
              <a:rPr lang="en-US" sz="4000" dirty="0">
                <a:latin typeface="Candara" pitchFamily="34" charset="0"/>
                <a:ea typeface="Times New Roman"/>
              </a:rPr>
              <a:t>W</a:t>
            </a:r>
            <a:r>
              <a:rPr lang="en-US" sz="4000" dirty="0" smtClean="0">
                <a:latin typeface="Candara" pitchFamily="34" charset="0"/>
                <a:ea typeface="Times New Roman"/>
              </a:rPr>
              <a:t>ork and Communications</a:t>
            </a:r>
          </a:p>
          <a:p>
            <a:pPr marL="0" indent="0">
              <a:buNone/>
            </a:pPr>
            <a:endParaRPr lang="en-US" sz="4000" dirty="0" smtClean="0">
              <a:latin typeface="Candara" pitchFamily="34" charset="0"/>
              <a:ea typeface="Times New Roman"/>
            </a:endParaRPr>
          </a:p>
          <a:p>
            <a:pPr>
              <a:buFont typeface="Wingdings" pitchFamily="2" charset="2"/>
              <a:buChar char="Ø"/>
            </a:pPr>
            <a:r>
              <a:rPr lang="en-US" sz="4000" dirty="0" smtClean="0">
                <a:latin typeface="Candara" pitchFamily="34" charset="0"/>
                <a:ea typeface="Times New Roman"/>
              </a:rPr>
              <a:t>Promote former Fighters to become Leaders </a:t>
            </a:r>
          </a:p>
          <a:p>
            <a:pPr marL="0" indent="0">
              <a:buNone/>
            </a:pPr>
            <a:endParaRPr lang="en-US" sz="4000" i="1" dirty="0" smtClean="0">
              <a:latin typeface="Candara" pitchFamily="34" charset="0"/>
              <a:ea typeface="Times New Roman"/>
            </a:endParaRPr>
          </a:p>
          <a:p>
            <a:pPr marL="0" indent="0">
              <a:buNone/>
            </a:pPr>
            <a:r>
              <a:rPr lang="en-US" sz="5700" dirty="0" smtClean="0">
                <a:solidFill>
                  <a:schemeClr val="accent1">
                    <a:lumMod val="75000"/>
                  </a:schemeClr>
                </a:solidFill>
                <a:latin typeface="Candara" pitchFamily="34" charset="0"/>
                <a:ea typeface="Times New Roman"/>
              </a:rPr>
              <a:t>Philanthropy</a:t>
            </a:r>
          </a:p>
          <a:p>
            <a:pPr>
              <a:buFont typeface="Wingdings" pitchFamily="2" charset="2"/>
              <a:buChar char="Ø"/>
            </a:pPr>
            <a:r>
              <a:rPr lang="en-US" sz="4000" dirty="0" smtClean="0">
                <a:latin typeface="Candara" pitchFamily="34" charset="0"/>
                <a:ea typeface="Times New Roman"/>
              </a:rPr>
              <a:t>Fight to Fearless will donate 5% of its net profit to the American Foundation for Suicide Prevention</a:t>
            </a:r>
            <a:endParaRPr lang="en-US" sz="4000" dirty="0">
              <a:latin typeface="Candara" pitchFamily="34" charset="0"/>
            </a:endParaRP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2050" name="Picture 2" descr="http://www.donordrive.com/_donordrive_v2/Assets/Image/afsp-logo-donordri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003" y="5410200"/>
            <a:ext cx="407999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1506" y="21265"/>
            <a:ext cx="1252494" cy="119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664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062" y="1295399"/>
            <a:ext cx="7398190" cy="1066801"/>
          </a:xfrm>
        </p:spPr>
        <p:txBody>
          <a:bodyPr anchor="t">
            <a:normAutofit fontScale="90000"/>
            <a:sp3d prstMaterial="softEdge"/>
          </a:bodyPr>
          <a:lstStyle/>
          <a:p>
            <a:pPr algn="ctr" eaLnBrk="1" hangingPunct="1"/>
            <a:r>
              <a:rPr lang="en-US" altLang="en-US" sz="4000" b="1" dirty="0" smtClean="0">
                <a:ln>
                  <a:noFill/>
                </a:ln>
                <a:latin typeface="Candara" pitchFamily="34" charset="0"/>
                <a:cs typeface="Andalus" pitchFamily="18" charset="-78"/>
              </a:rPr>
              <a:t>“Have Faith, Have Fun, Be Fearless”</a:t>
            </a:r>
            <a:endParaRPr altLang="en-US" sz="4000" b="1" dirty="0" smtClean="0">
              <a:ln>
                <a:noFill/>
              </a:ln>
              <a:latin typeface="Candara" pitchFamily="34" charset="0"/>
              <a:cs typeface="Andalus" pitchFamily="18" charset="-78"/>
            </a:endParaRPr>
          </a:p>
        </p:txBody>
      </p:sp>
      <p:sp>
        <p:nvSpPr>
          <p:cNvPr id="5" name="Rectangle 4"/>
          <p:cNvSpPr/>
          <p:nvPr/>
        </p:nvSpPr>
        <p:spPr>
          <a:xfrm>
            <a:off x="1443318" y="2362200"/>
            <a:ext cx="6197197" cy="3510064"/>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b="1" dirty="0">
                <a:solidFill>
                  <a:prstClr val="white"/>
                </a:solidFill>
                <a:latin typeface="Candara" pitchFamily="34" charset="0"/>
              </a:rPr>
              <a:t>Thank you for your consideration of</a:t>
            </a:r>
            <a:br>
              <a:rPr lang="en-US" sz="3200" b="1" dirty="0">
                <a:solidFill>
                  <a:prstClr val="white"/>
                </a:solidFill>
                <a:latin typeface="Candara" pitchFamily="34" charset="0"/>
              </a:rPr>
            </a:br>
            <a:r>
              <a:rPr lang="en-US" sz="5400" b="1" dirty="0" smtClean="0">
                <a:solidFill>
                  <a:prstClr val="white"/>
                </a:solidFill>
                <a:latin typeface="Candara" pitchFamily="34" charset="0"/>
                <a:cs typeface="Candara"/>
              </a:rPr>
              <a:t>Fight to Fearless  </a:t>
            </a:r>
            <a:endParaRPr lang="en-US" sz="4800" b="1" dirty="0" smtClean="0">
              <a:solidFill>
                <a:prstClr val="white"/>
              </a:solidFill>
              <a:latin typeface="Candara" pitchFamily="34" charset="0"/>
              <a:cs typeface="Candara"/>
            </a:endParaRPr>
          </a:p>
          <a:p>
            <a:pPr algn="ctr">
              <a:defRPr/>
            </a:pPr>
            <a:r>
              <a:rPr lang="en-US" sz="2800" b="1" i="1" dirty="0" smtClean="0">
                <a:solidFill>
                  <a:prstClr val="white"/>
                </a:solidFill>
                <a:latin typeface="Candara" pitchFamily="34" charset="0"/>
                <a:cs typeface="Candara"/>
              </a:rPr>
              <a:t>Follow us </a:t>
            </a:r>
            <a:r>
              <a:rPr lang="en-US" sz="2800" b="1" i="1" smtClean="0">
                <a:solidFill>
                  <a:prstClr val="white"/>
                </a:solidFill>
                <a:latin typeface="Candara" pitchFamily="34" charset="0"/>
                <a:cs typeface="Candara"/>
              </a:rPr>
              <a:t>on Twitter</a:t>
            </a:r>
          </a:p>
          <a:p>
            <a:pPr algn="ctr">
              <a:defRPr/>
            </a:pPr>
            <a:r>
              <a:rPr lang="en-US" sz="2800" b="1" i="1" smtClean="0">
                <a:solidFill>
                  <a:prstClr val="white"/>
                </a:solidFill>
                <a:latin typeface="Candara" pitchFamily="34" charset="0"/>
                <a:cs typeface="Candara"/>
              </a:rPr>
              <a:t> </a:t>
            </a:r>
            <a:r>
              <a:rPr lang="en-US" sz="2400" b="1" i="1" dirty="0" smtClean="0">
                <a:solidFill>
                  <a:prstClr val="white"/>
                </a:solidFill>
                <a:latin typeface="Candara" pitchFamily="34" charset="0"/>
                <a:cs typeface="Candara"/>
              </a:rPr>
              <a:t>@</a:t>
            </a:r>
            <a:r>
              <a:rPr lang="en-US" sz="2400" b="1" i="1" dirty="0" err="1" smtClean="0">
                <a:solidFill>
                  <a:prstClr val="white"/>
                </a:solidFill>
                <a:latin typeface="Candara" pitchFamily="34" charset="0"/>
                <a:cs typeface="Candara"/>
              </a:rPr>
              <a:t>FightToFearless</a:t>
            </a:r>
            <a:r>
              <a:rPr lang="en-US" sz="2400" b="1" i="1" dirty="0" smtClean="0">
                <a:solidFill>
                  <a:prstClr val="white"/>
                </a:solidFill>
                <a:latin typeface="Candara" pitchFamily="34" charset="0"/>
                <a:cs typeface="Candara"/>
              </a:rPr>
              <a:t> </a:t>
            </a:r>
            <a:r>
              <a:rPr lang="en-US" sz="2400" b="1" dirty="0" smtClean="0">
                <a:solidFill>
                  <a:prstClr val="white"/>
                </a:solidFill>
                <a:latin typeface="Candara" pitchFamily="34" charset="0"/>
                <a:cs typeface="Candara"/>
              </a:rPr>
              <a:t>          </a:t>
            </a:r>
            <a:endParaRPr lang="en-US" sz="3200" b="1" dirty="0">
              <a:solidFill>
                <a:prstClr val="white"/>
              </a:solidFill>
              <a:latin typeface="Candara" pitchFamily="34" charset="0"/>
              <a:cs typeface="Candara"/>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1876"/>
            <a:ext cx="1371600" cy="131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5" y="5943600"/>
            <a:ext cx="1726895" cy="90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57400" y="5943600"/>
            <a:ext cx="5583115" cy="707886"/>
          </a:xfrm>
          <a:prstGeom prst="rect">
            <a:avLst/>
          </a:prstGeom>
          <a:noFill/>
        </p:spPr>
        <p:txBody>
          <a:bodyPr wrap="square" rtlCol="0">
            <a:spAutoFit/>
          </a:bodyPr>
          <a:lstStyle/>
          <a:p>
            <a:r>
              <a:rPr lang="en-US" sz="2000" dirty="0" smtClean="0"/>
              <a:t>Visit our blog: </a:t>
            </a:r>
            <a:r>
              <a:rPr lang="en-US" sz="2000" dirty="0" smtClean="0">
                <a:solidFill>
                  <a:schemeClr val="accent1">
                    <a:lumMod val="75000"/>
                  </a:schemeClr>
                </a:solidFill>
              </a:rPr>
              <a:t>www.fight2fearless.wix.com/fighttofearless</a:t>
            </a:r>
            <a:endParaRPr lang="en-US" sz="2000" dirty="0">
              <a:solidFill>
                <a:schemeClr val="accent1">
                  <a:lumMod val="75000"/>
                </a:schemeClr>
              </a:solidFill>
            </a:endParaRPr>
          </a:p>
        </p:txBody>
      </p:sp>
    </p:spTree>
    <p:extLst>
      <p:ext uri="{BB962C8B-B14F-4D97-AF65-F5344CB8AC3E}">
        <p14:creationId xmlns:p14="http://schemas.microsoft.com/office/powerpoint/2010/main" val="514768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logo secondary.jpg"/>
          <p:cNvPicPr>
            <a:picLocks noChangeAspect="1"/>
          </p:cNvPicPr>
          <p:nvPr/>
        </p:nvPicPr>
        <p:blipFill>
          <a:blip r:embed="rId3" cstate="print"/>
          <a:stretch>
            <a:fillRect/>
          </a:stretch>
        </p:blipFill>
        <p:spPr>
          <a:xfrm>
            <a:off x="0" y="6195269"/>
            <a:ext cx="1828800" cy="662731"/>
          </a:xfrm>
          <a:prstGeom prst="rect">
            <a:avLst/>
          </a:prstGeom>
        </p:spPr>
      </p:pic>
      <p:sp>
        <p:nvSpPr>
          <p:cNvPr id="3" name="TextBox 2"/>
          <p:cNvSpPr txBox="1"/>
          <p:nvPr/>
        </p:nvSpPr>
        <p:spPr>
          <a:xfrm>
            <a:off x="3733800" y="5410200"/>
            <a:ext cx="5048250" cy="1323439"/>
          </a:xfrm>
          <a:prstGeom prst="rect">
            <a:avLst/>
          </a:prstGeom>
          <a:noFill/>
        </p:spPr>
        <p:txBody>
          <a:bodyPr wrap="square" rtlCol="0">
            <a:spAutoFit/>
          </a:bodyPr>
          <a:lstStyle/>
          <a:p>
            <a:r>
              <a:rPr lang="en-US" sz="2000" dirty="0">
                <a:solidFill>
                  <a:prstClr val="black"/>
                </a:solidFill>
              </a:rPr>
              <a:t>Gabriela Figueroa </a:t>
            </a:r>
            <a:r>
              <a:rPr lang="en-US" sz="2000" dirty="0" smtClean="0">
                <a:solidFill>
                  <a:prstClr val="black"/>
                </a:solidFill>
              </a:rPr>
              <a:t>&amp; Shanice </a:t>
            </a:r>
            <a:r>
              <a:rPr lang="en-US" sz="2000" dirty="0">
                <a:solidFill>
                  <a:prstClr val="black"/>
                </a:solidFill>
              </a:rPr>
              <a:t>Lopez-Rivera</a:t>
            </a:r>
          </a:p>
          <a:p>
            <a:r>
              <a:rPr lang="en-US" sz="2000" dirty="0">
                <a:solidFill>
                  <a:prstClr val="black"/>
                </a:solidFill>
              </a:rPr>
              <a:t>Age: 16</a:t>
            </a:r>
          </a:p>
          <a:p>
            <a:r>
              <a:rPr lang="en-US" sz="2000" dirty="0">
                <a:solidFill>
                  <a:prstClr val="black"/>
                </a:solidFill>
              </a:rPr>
              <a:t>Sport and Medical Sciences </a:t>
            </a:r>
            <a:r>
              <a:rPr lang="en-US" sz="2000" dirty="0" smtClean="0">
                <a:solidFill>
                  <a:prstClr val="black"/>
                </a:solidFill>
              </a:rPr>
              <a:t>Academy</a:t>
            </a:r>
          </a:p>
          <a:p>
            <a:r>
              <a:rPr lang="en-US" sz="2000" dirty="0" smtClean="0">
                <a:solidFill>
                  <a:prstClr val="black"/>
                </a:solidFill>
              </a:rPr>
              <a:t>Hartford, CT</a:t>
            </a:r>
            <a:endParaRPr lang="en-US" sz="2000" dirty="0">
              <a:solidFill>
                <a:prstClr val="black"/>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304800"/>
            <a:ext cx="6096000" cy="5189271"/>
          </a:xfrm>
          <a:prstGeom prst="rect">
            <a:avLst/>
          </a:prstGeom>
        </p:spPr>
      </p:pic>
    </p:spTree>
    <p:extLst>
      <p:ext uri="{BB962C8B-B14F-4D97-AF65-F5344CB8AC3E}">
        <p14:creationId xmlns:p14="http://schemas.microsoft.com/office/powerpoint/2010/main" val="816618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0" y="1143000"/>
            <a:ext cx="6705600" cy="4937760"/>
          </a:xfrm>
        </p:spPr>
        <p:txBody>
          <a:bodyPr>
            <a:normAutofit/>
          </a:bodyPr>
          <a:lstStyle/>
          <a:p>
            <a:endParaRPr lang="en-US" sz="1800" dirty="0" smtClean="0"/>
          </a:p>
          <a:p>
            <a:endParaRPr lang="en-US" sz="1800"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
        <p:nvSpPr>
          <p:cNvPr id="8" name="TextBox 7"/>
          <p:cNvSpPr txBox="1"/>
          <p:nvPr/>
        </p:nvSpPr>
        <p:spPr>
          <a:xfrm>
            <a:off x="2566273" y="2050620"/>
            <a:ext cx="184666" cy="369332"/>
          </a:xfrm>
          <a:prstGeom prst="rect">
            <a:avLst/>
          </a:prstGeom>
          <a:noFill/>
        </p:spPr>
        <p:txBody>
          <a:bodyPr wrap="none" rtlCol="0">
            <a:spAutoFit/>
          </a:bodyPr>
          <a:lstStyle/>
          <a:p>
            <a:endParaRPr lang="en-US" dirty="0">
              <a:solidFill>
                <a:prstClr val="black"/>
              </a:solidFill>
            </a:endParaRPr>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8999" y="131053"/>
            <a:ext cx="1857153" cy="177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1019180"/>
            <a:ext cx="2918653" cy="243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2057" y="1057622"/>
            <a:ext cx="2473377" cy="235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256" y="3661613"/>
            <a:ext cx="2882797" cy="2234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2057" y="3661615"/>
            <a:ext cx="2473377" cy="2281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xplosion 1 6"/>
          <p:cNvSpPr/>
          <p:nvPr/>
        </p:nvSpPr>
        <p:spPr>
          <a:xfrm>
            <a:off x="6553200" y="1905000"/>
            <a:ext cx="2390553" cy="465498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82% of middle school girls have felt insecure</a:t>
            </a:r>
            <a:endParaRPr lang="en-US" b="1" dirty="0"/>
          </a:p>
        </p:txBody>
      </p:sp>
      <p:sp>
        <p:nvSpPr>
          <p:cNvPr id="5" name="TextBox 4"/>
          <p:cNvSpPr txBox="1"/>
          <p:nvPr/>
        </p:nvSpPr>
        <p:spPr>
          <a:xfrm>
            <a:off x="533400" y="152400"/>
            <a:ext cx="6477000" cy="369332"/>
          </a:xfrm>
          <a:prstGeom prst="rect">
            <a:avLst/>
          </a:prstGeom>
          <a:noFill/>
        </p:spPr>
        <p:txBody>
          <a:bodyPr wrap="square" rtlCol="0">
            <a:spAutoFit/>
          </a:bodyPr>
          <a:lstStyle/>
          <a:p>
            <a:endParaRPr lang="en-US" dirty="0"/>
          </a:p>
        </p:txBody>
      </p:sp>
      <p:sp>
        <p:nvSpPr>
          <p:cNvPr id="6" name="TextBox 5"/>
          <p:cNvSpPr txBox="1"/>
          <p:nvPr/>
        </p:nvSpPr>
        <p:spPr>
          <a:xfrm>
            <a:off x="551327" y="152400"/>
            <a:ext cx="6687673" cy="707886"/>
          </a:xfrm>
          <a:prstGeom prst="rect">
            <a:avLst/>
          </a:prstGeom>
          <a:noFill/>
        </p:spPr>
        <p:txBody>
          <a:bodyPr wrap="square" rtlCol="0">
            <a:spAutoFit/>
          </a:bodyPr>
          <a:lstStyle/>
          <a:p>
            <a:pPr algn="ctr"/>
            <a:r>
              <a:rPr lang="en-US" sz="4000" dirty="0" smtClean="0">
                <a:solidFill>
                  <a:schemeClr val="accent1">
                    <a:lumMod val="75000"/>
                  </a:schemeClr>
                </a:solidFill>
                <a:latin typeface="Candara" pitchFamily="34" charset="0"/>
              </a:rPr>
              <a:t>Their Story…</a:t>
            </a:r>
            <a:endParaRPr lang="en-US" sz="4000" dirty="0">
              <a:solidFill>
                <a:schemeClr val="accent1">
                  <a:lumMod val="75000"/>
                </a:schemeClr>
              </a:solidFill>
              <a:latin typeface="Candara" pitchFamily="34" charset="0"/>
            </a:endParaRPr>
          </a:p>
        </p:txBody>
      </p:sp>
    </p:spTree>
    <p:extLst>
      <p:ext uri="{BB962C8B-B14F-4D97-AF65-F5344CB8AC3E}">
        <p14:creationId xmlns:p14="http://schemas.microsoft.com/office/powerpoint/2010/main" val="2814885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accent1">
                    <a:lumMod val="75000"/>
                  </a:schemeClr>
                </a:solidFill>
                <a:latin typeface="Candara"/>
                <a:cs typeface="Candara"/>
              </a:rPr>
              <a:t>Their Fight to Fearless</a:t>
            </a:r>
            <a:endParaRPr lang="en-US" sz="4000" dirty="0">
              <a:solidFill>
                <a:schemeClr val="accent1">
                  <a:lumMod val="75000"/>
                </a:schemeClr>
              </a:solidFill>
              <a:latin typeface="Candara"/>
              <a:cs typeface="Candara"/>
            </a:endParaRPr>
          </a:p>
        </p:txBody>
      </p:sp>
      <p:sp>
        <p:nvSpPr>
          <p:cNvPr id="3" name="Content Placeholder 2"/>
          <p:cNvSpPr>
            <a:spLocks noGrp="1"/>
          </p:cNvSpPr>
          <p:nvPr>
            <p:ph idx="1"/>
          </p:nvPr>
        </p:nvSpPr>
        <p:spPr>
          <a:xfrm>
            <a:off x="381000" y="1463635"/>
            <a:ext cx="7520940" cy="3579849"/>
          </a:xfrm>
        </p:spPr>
        <p:txBody>
          <a:bodyPr>
            <a:normAutofit/>
          </a:bodyPr>
          <a:lstStyle/>
          <a:p>
            <a:pPr lvl="0">
              <a:buFont typeface="Wingdings" charset="2"/>
              <a:buChar char="Ø"/>
            </a:pPr>
            <a:r>
              <a:rPr lang="en-US" sz="2400" dirty="0">
                <a:latin typeface="Candara" pitchFamily="34" charset="0"/>
              </a:rPr>
              <a:t>A</a:t>
            </a:r>
            <a:r>
              <a:rPr lang="en-US" sz="2400" dirty="0" smtClean="0">
                <a:latin typeface="Candara" pitchFamily="34" charset="0"/>
              </a:rPr>
              <a:t>fterschool program that will inspire middle school girls in the </a:t>
            </a:r>
            <a:r>
              <a:rPr lang="en-US" sz="2400" dirty="0">
                <a:latin typeface="Candara" pitchFamily="34" charset="0"/>
              </a:rPr>
              <a:t>H</a:t>
            </a:r>
            <a:r>
              <a:rPr lang="en-US" sz="2400" dirty="0" smtClean="0">
                <a:latin typeface="Candara" pitchFamily="34" charset="0"/>
              </a:rPr>
              <a:t>artford District to love </a:t>
            </a:r>
            <a:r>
              <a:rPr lang="en-US" sz="2400" dirty="0">
                <a:latin typeface="Candara" pitchFamily="34" charset="0"/>
              </a:rPr>
              <a:t>their bodies, honor their voices, embrace their </a:t>
            </a:r>
            <a:r>
              <a:rPr lang="en-US" sz="2400" dirty="0" smtClean="0">
                <a:latin typeface="Candara" pitchFamily="34" charset="0"/>
              </a:rPr>
              <a:t>gifts and see </a:t>
            </a:r>
            <a:r>
              <a:rPr lang="en-US" sz="2400" dirty="0">
                <a:latin typeface="Candara" pitchFamily="34" charset="0"/>
              </a:rPr>
              <a:t>their beauty. </a:t>
            </a:r>
          </a:p>
          <a:p>
            <a:pPr marL="0" indent="0"/>
            <a:endParaRPr lang="en-US" sz="2000"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1026" name="Picture 2" descr="http://www.colourbox.com/preview/1969433-382997-silhouettes-of-children-in-colors-and-races-holding-hand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625" b="30417"/>
          <a:stretch/>
        </p:blipFill>
        <p:spPr bwMode="auto">
          <a:xfrm>
            <a:off x="1671918" y="2743200"/>
            <a:ext cx="556260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4390" y="152401"/>
            <a:ext cx="159341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xplosion 1 4"/>
          <p:cNvSpPr/>
          <p:nvPr/>
        </p:nvSpPr>
        <p:spPr>
          <a:xfrm>
            <a:off x="4605618" y="4114800"/>
            <a:ext cx="4462182"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100% of middle school girls believe there should be more art programs in schools</a:t>
            </a:r>
            <a:endParaRPr lang="en-US" b="1" dirty="0"/>
          </a:p>
        </p:txBody>
      </p:sp>
    </p:spTree>
    <p:extLst>
      <p:ext uri="{BB962C8B-B14F-4D97-AF65-F5344CB8AC3E}">
        <p14:creationId xmlns:p14="http://schemas.microsoft.com/office/powerpoint/2010/main" val="4028927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107722" cy="586740"/>
          </a:xfrm>
        </p:spPr>
        <p:txBody>
          <a:bodyPr>
            <a:noAutofit/>
          </a:bodyPr>
          <a:lstStyle/>
          <a:p>
            <a:r>
              <a:rPr lang="en-US" sz="4000" dirty="0" smtClean="0">
                <a:solidFill>
                  <a:schemeClr val="accent1">
                    <a:lumMod val="75000"/>
                  </a:schemeClr>
                </a:solidFill>
                <a:latin typeface="Candara"/>
                <a:cs typeface="Candara"/>
              </a:rPr>
              <a:t>Training for The Fight</a:t>
            </a:r>
            <a:endParaRPr lang="en-US" sz="4000" dirty="0">
              <a:solidFill>
                <a:schemeClr val="accent1">
                  <a:lumMod val="75000"/>
                </a:schemeClr>
              </a:solidFill>
              <a:latin typeface="Candara"/>
              <a:cs typeface="Candara"/>
            </a:endParaRPr>
          </a:p>
        </p:txBody>
      </p:sp>
      <p:sp>
        <p:nvSpPr>
          <p:cNvPr id="3" name="Content Placeholder 2"/>
          <p:cNvSpPr>
            <a:spLocks noGrp="1"/>
          </p:cNvSpPr>
          <p:nvPr>
            <p:ph idx="1"/>
          </p:nvPr>
        </p:nvSpPr>
        <p:spPr>
          <a:xfrm>
            <a:off x="457200" y="1369763"/>
            <a:ext cx="8229600" cy="4525963"/>
          </a:xfrm>
        </p:spPr>
        <p:txBody>
          <a:bodyPr>
            <a:normAutofit/>
          </a:bodyPr>
          <a:lstStyle/>
          <a:p>
            <a:pPr>
              <a:lnSpc>
                <a:spcPct val="200000"/>
              </a:lnSpc>
              <a:buFont typeface="Wingdings" charset="2"/>
              <a:buChar char="Ø"/>
            </a:pPr>
            <a:r>
              <a:rPr lang="en-US" sz="2400" dirty="0" smtClean="0">
                <a:latin typeface="Candara"/>
                <a:cs typeface="Candara"/>
              </a:rPr>
              <a:t>Ice Breakers</a:t>
            </a:r>
          </a:p>
          <a:p>
            <a:pPr>
              <a:lnSpc>
                <a:spcPct val="200000"/>
              </a:lnSpc>
              <a:buFont typeface="Wingdings" charset="2"/>
              <a:buChar char="Ø"/>
            </a:pPr>
            <a:r>
              <a:rPr lang="en-US" sz="2400" dirty="0" smtClean="0">
                <a:latin typeface="Candara"/>
                <a:cs typeface="Candara"/>
              </a:rPr>
              <a:t>Writing Exercises</a:t>
            </a:r>
          </a:p>
          <a:p>
            <a:pPr>
              <a:lnSpc>
                <a:spcPct val="200000"/>
              </a:lnSpc>
              <a:buFont typeface="Wingdings" charset="2"/>
              <a:buChar char="Ø"/>
            </a:pPr>
            <a:r>
              <a:rPr lang="en-US" sz="2400" dirty="0" smtClean="0">
                <a:latin typeface="Candara"/>
                <a:cs typeface="Candara"/>
              </a:rPr>
              <a:t>Theater Exercises</a:t>
            </a:r>
          </a:p>
          <a:p>
            <a:pPr marL="285750" indent="-285750">
              <a:lnSpc>
                <a:spcPct val="200000"/>
              </a:lnSpc>
              <a:buFont typeface="Wingdings" pitchFamily="2" charset="2"/>
              <a:buChar char="Ø"/>
            </a:pPr>
            <a:r>
              <a:rPr lang="en-US" sz="2400" dirty="0" smtClean="0">
                <a:latin typeface="Candara"/>
                <a:cs typeface="Candara"/>
              </a:rPr>
              <a:t>Stress </a:t>
            </a:r>
            <a:r>
              <a:rPr lang="en-US" sz="2400" dirty="0">
                <a:latin typeface="Candara"/>
                <a:cs typeface="Candara"/>
              </a:rPr>
              <a:t>Relieving </a:t>
            </a:r>
            <a:r>
              <a:rPr lang="en-US" sz="2400" dirty="0" smtClean="0">
                <a:latin typeface="Candara"/>
                <a:cs typeface="Candara"/>
              </a:rPr>
              <a:t>Conversations</a:t>
            </a:r>
          </a:p>
          <a:p>
            <a:pPr marL="285750" indent="-285750">
              <a:lnSpc>
                <a:spcPct val="200000"/>
              </a:lnSpc>
              <a:buFont typeface="Wingdings" pitchFamily="2" charset="2"/>
              <a:buChar char="Ø"/>
            </a:pPr>
            <a:r>
              <a:rPr lang="en-US" sz="2400" dirty="0" smtClean="0">
                <a:latin typeface="Candara"/>
                <a:cs typeface="Candara"/>
              </a:rPr>
              <a:t>End of Program Talent Show</a:t>
            </a:r>
            <a:endParaRPr lang="en-US" sz="2400" dirty="0">
              <a:latin typeface="Candara"/>
              <a:cs typeface="Candara"/>
            </a:endParaRP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76200"/>
            <a:ext cx="1634925" cy="1558505"/>
          </a:xfrm>
          <a:prstGeom prst="rect">
            <a:avLst/>
          </a:prstGeom>
        </p:spPr>
      </p:pic>
      <p:sp>
        <p:nvSpPr>
          <p:cNvPr id="5" name="Explosion 1 4"/>
          <p:cNvSpPr/>
          <p:nvPr/>
        </p:nvSpPr>
        <p:spPr>
          <a:xfrm>
            <a:off x="5105399" y="2743200"/>
            <a:ext cx="3886201" cy="3886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80% of middle school girls would like to express themselves through the arts</a:t>
            </a:r>
            <a:endParaRPr lang="en-US" b="1" dirty="0"/>
          </a:p>
        </p:txBody>
      </p:sp>
    </p:spTree>
    <p:extLst>
      <p:ext uri="{BB962C8B-B14F-4D97-AF65-F5344CB8AC3E}">
        <p14:creationId xmlns:p14="http://schemas.microsoft.com/office/powerpoint/2010/main" val="151939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7520940" cy="4451877"/>
          </a:xfrm>
        </p:spPr>
        <p:txBody>
          <a:bodyPr>
            <a:normAutofit fontScale="92500" lnSpcReduction="10000"/>
          </a:bodyPr>
          <a:lstStyle/>
          <a:p>
            <a:pPr marL="0" indent="0" algn="ctr">
              <a:buNone/>
            </a:pPr>
            <a:r>
              <a:rPr lang="en-US" sz="4700" dirty="0" smtClean="0">
                <a:solidFill>
                  <a:schemeClr val="accent1">
                    <a:lumMod val="75000"/>
                  </a:schemeClr>
                </a:solidFill>
                <a:latin typeface="Candara" pitchFamily="34" charset="0"/>
              </a:rPr>
              <a:t>Mission Statement </a:t>
            </a:r>
          </a:p>
          <a:p>
            <a:pPr>
              <a:buFont typeface="Wingdings" pitchFamily="2" charset="2"/>
              <a:buChar char="Ø"/>
            </a:pPr>
            <a:r>
              <a:rPr lang="en-US" sz="2800" dirty="0" smtClean="0"/>
              <a:t>	</a:t>
            </a:r>
            <a:r>
              <a:rPr lang="en-US" sz="2800" dirty="0" smtClean="0">
                <a:latin typeface="Candara" pitchFamily="34" charset="0"/>
              </a:rPr>
              <a:t>Fight to Fearless will motivate middle school girls in the Hartford </a:t>
            </a:r>
            <a:r>
              <a:rPr lang="en-US" sz="2800" smtClean="0">
                <a:latin typeface="Candara" pitchFamily="34" charset="0"/>
              </a:rPr>
              <a:t>District to </a:t>
            </a:r>
            <a:r>
              <a:rPr lang="en-US" sz="2800" dirty="0" smtClean="0">
                <a:latin typeface="Candara" pitchFamily="34" charset="0"/>
              </a:rPr>
              <a:t>think positively and express themselves in </a:t>
            </a:r>
            <a:r>
              <a:rPr lang="en-US" sz="2800" smtClean="0">
                <a:latin typeface="Candara" pitchFamily="34" charset="0"/>
              </a:rPr>
              <a:t>a unique way</a:t>
            </a:r>
            <a:endParaRPr lang="en-US" sz="2800" dirty="0" smtClean="0">
              <a:latin typeface="Candara" pitchFamily="34" charset="0"/>
            </a:endParaRPr>
          </a:p>
          <a:p>
            <a:pPr marL="0" indent="0" algn="ctr">
              <a:buNone/>
            </a:pPr>
            <a:r>
              <a:rPr lang="en-US" sz="4700" dirty="0" smtClean="0">
                <a:solidFill>
                  <a:schemeClr val="accent1">
                    <a:lumMod val="75000"/>
                  </a:schemeClr>
                </a:solidFill>
                <a:latin typeface="Candara" pitchFamily="34" charset="0"/>
              </a:rPr>
              <a:t>Social Impact </a:t>
            </a:r>
          </a:p>
          <a:p>
            <a:pPr>
              <a:buFont typeface="Wingdings" pitchFamily="2" charset="2"/>
              <a:buChar char="Ø"/>
            </a:pPr>
            <a:r>
              <a:rPr lang="en-US" sz="2800" dirty="0"/>
              <a:t>	</a:t>
            </a:r>
            <a:r>
              <a:rPr lang="en-US" sz="2800" dirty="0" smtClean="0">
                <a:latin typeface="Candara" pitchFamily="34" charset="0"/>
              </a:rPr>
              <a:t>Fight to Fearless allows middle school girls to become leaders and role models for peers experiencing similar situations to those they have overcome</a:t>
            </a:r>
          </a:p>
          <a:p>
            <a:pPr marL="0" indent="0">
              <a:buNone/>
            </a:pPr>
            <a:endParaRPr lang="en-US" sz="2800" dirty="0" smtClean="0">
              <a:latin typeface="Candara" pitchFamily="34" charset="0"/>
            </a:endParaRPr>
          </a:p>
        </p:txBody>
      </p:sp>
      <p:pic>
        <p:nvPicPr>
          <p:cNvPr id="4" name="Content Placeholder 9" descr="logo secondary.jpg"/>
          <p:cNvPicPr>
            <a:picLocks noChangeAspect="1"/>
          </p:cNvPicPr>
          <p:nvPr/>
        </p:nvPicPr>
        <p:blipFill>
          <a:blip r:embed="rId3" cstate="print"/>
          <a:stretch>
            <a:fillRect/>
          </a:stretch>
        </p:blipFill>
        <p:spPr>
          <a:xfrm>
            <a:off x="-1" y="5715000"/>
            <a:ext cx="2172269" cy="1143000"/>
          </a:xfrm>
          <a:prstGeom prst="rect">
            <a:avLst/>
          </a:prstGeom>
        </p:spPr>
      </p:pic>
      <p:sp>
        <p:nvSpPr>
          <p:cNvPr id="5" name="Explosion 1 4"/>
          <p:cNvSpPr/>
          <p:nvPr/>
        </p:nvSpPr>
        <p:spPr>
          <a:xfrm>
            <a:off x="5486400" y="4171013"/>
            <a:ext cx="3657600" cy="2667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80% of middle school girls know someone facing emotional or physical issues</a:t>
            </a:r>
            <a:endParaRPr lang="en-US" sz="1600" b="1"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5506" y="39688"/>
            <a:ext cx="1392574"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722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143000"/>
          </a:xfrm>
        </p:spPr>
        <p:txBody>
          <a:bodyPr/>
          <a:lstStyle/>
          <a:p>
            <a:pPr algn="ctr"/>
            <a:r>
              <a:rPr lang="en-US" sz="4000" dirty="0" smtClean="0">
                <a:solidFill>
                  <a:schemeClr val="accent1">
                    <a:lumMod val="75000"/>
                  </a:schemeClr>
                </a:solidFill>
                <a:latin typeface="Candara" pitchFamily="34" charset="0"/>
              </a:rPr>
              <a:t>Business Model</a:t>
            </a:r>
            <a:endParaRPr lang="en-US" sz="4000" dirty="0">
              <a:solidFill>
                <a:schemeClr val="accent1">
                  <a:lumMod val="75000"/>
                </a:schemeClr>
              </a:solidFill>
              <a:latin typeface="Candara"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60162051"/>
              </p:ext>
            </p:extLst>
          </p:nvPr>
        </p:nvGraphicFramePr>
        <p:xfrm>
          <a:off x="4648200" y="1447800"/>
          <a:ext cx="4267200" cy="4724400"/>
        </p:xfrm>
        <a:graphic>
          <a:graphicData uri="http://schemas.openxmlformats.org/drawingml/2006/table">
            <a:tbl>
              <a:tblPr firstRow="1" bandRow="1">
                <a:tableStyleId>{793D81CF-94F2-401A-BA57-92F5A7B2D0C5}</a:tableStyleId>
              </a:tblPr>
              <a:tblGrid>
                <a:gridCol w="2133600"/>
                <a:gridCol w="2133600"/>
              </a:tblGrid>
              <a:tr h="6020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Description</a:t>
                      </a:r>
                      <a:r>
                        <a:rPr lang="en-US" sz="1600" baseline="0" dirty="0" smtClean="0"/>
                        <a:t> of Expenses</a:t>
                      </a:r>
                      <a:endParaRPr lang="en-US" sz="1600" dirty="0" smtClean="0"/>
                    </a:p>
                    <a:p>
                      <a:pPr algn="ctr"/>
                      <a:endParaRPr lang="en-US" sz="1600" b="1" dirty="0"/>
                    </a:p>
                  </a:txBody>
                  <a:tcPr/>
                </a:tc>
                <a:tc hMerge="1">
                  <a:txBody>
                    <a:bodyPr/>
                    <a:lstStyle/>
                    <a:p>
                      <a:pPr algn="ctr"/>
                      <a:endParaRPr lang="en-US" sz="1600" b="1" dirty="0"/>
                    </a:p>
                  </a:txBody>
                  <a:tcPr/>
                </a:tc>
              </a:tr>
              <a:tr h="602000">
                <a:tc>
                  <a:txBody>
                    <a:bodyPr/>
                    <a:lstStyle/>
                    <a:p>
                      <a:pPr algn="ctr"/>
                      <a:r>
                        <a:rPr lang="en-US" sz="1600" b="1" dirty="0" smtClean="0"/>
                        <a:t>Variable Material Expenses</a:t>
                      </a:r>
                      <a:endParaRPr lang="en-US" sz="1600" b="1" dirty="0"/>
                    </a:p>
                  </a:txBody>
                  <a:tcPr/>
                </a:tc>
                <a:tc>
                  <a:txBody>
                    <a:bodyPr/>
                    <a:lstStyle/>
                    <a:p>
                      <a:pPr algn="ctr"/>
                      <a:r>
                        <a:rPr lang="en-US" sz="1600" b="1" dirty="0" smtClean="0"/>
                        <a:t>Total: $60.00</a:t>
                      </a:r>
                      <a:endParaRPr lang="en-US" sz="1600" b="1" dirty="0"/>
                    </a:p>
                  </a:txBody>
                  <a:tcPr/>
                </a:tc>
              </a:tr>
              <a:tr h="348526">
                <a:tc>
                  <a:txBody>
                    <a:bodyPr/>
                    <a:lstStyle/>
                    <a:p>
                      <a:pPr algn="ctr"/>
                      <a:r>
                        <a:rPr lang="en-US" sz="1600" dirty="0" smtClean="0"/>
                        <a:t>Item</a:t>
                      </a:r>
                      <a:endParaRPr lang="en-US" sz="1600" b="0" dirty="0"/>
                    </a:p>
                  </a:txBody>
                  <a:tcPr/>
                </a:tc>
                <a:tc>
                  <a:txBody>
                    <a:bodyPr/>
                    <a:lstStyle/>
                    <a:p>
                      <a:pPr algn="ctr"/>
                      <a:r>
                        <a:rPr lang="en-US" sz="1600" dirty="0" smtClean="0"/>
                        <a:t>$</a:t>
                      </a:r>
                      <a:endParaRPr lang="en-US" sz="1600" b="0" dirty="0"/>
                    </a:p>
                  </a:txBody>
                  <a:tcPr/>
                </a:tc>
              </a:tr>
              <a:tr h="348526">
                <a:tc>
                  <a:txBody>
                    <a:bodyPr/>
                    <a:lstStyle/>
                    <a:p>
                      <a:pPr algn="ctr"/>
                      <a:r>
                        <a:rPr lang="en-US" sz="1600" dirty="0" smtClean="0"/>
                        <a:t>Writing</a:t>
                      </a:r>
                      <a:r>
                        <a:rPr lang="en-US" sz="1600" baseline="0" dirty="0" smtClean="0"/>
                        <a:t> Journal</a:t>
                      </a:r>
                      <a:endParaRPr lang="en-US" sz="1600" b="0" dirty="0"/>
                    </a:p>
                  </a:txBody>
                  <a:tcPr/>
                </a:tc>
                <a:tc>
                  <a:txBody>
                    <a:bodyPr/>
                    <a:lstStyle/>
                    <a:p>
                      <a:pPr algn="ctr"/>
                      <a:r>
                        <a:rPr lang="en-US" sz="1600" dirty="0" smtClean="0"/>
                        <a:t>$20.00</a:t>
                      </a:r>
                      <a:endParaRPr lang="en-US" sz="1600" b="0" dirty="0"/>
                    </a:p>
                  </a:txBody>
                  <a:tcPr/>
                </a:tc>
              </a:tr>
              <a:tr h="348526">
                <a:tc>
                  <a:txBody>
                    <a:bodyPr/>
                    <a:lstStyle/>
                    <a:p>
                      <a:pPr algn="ctr"/>
                      <a:r>
                        <a:rPr lang="en-US" sz="1600" dirty="0" smtClean="0"/>
                        <a:t>Snack</a:t>
                      </a:r>
                      <a:endParaRPr lang="en-US" sz="1600" b="0" dirty="0"/>
                    </a:p>
                  </a:txBody>
                  <a:tcPr/>
                </a:tc>
                <a:tc>
                  <a:txBody>
                    <a:bodyPr/>
                    <a:lstStyle/>
                    <a:p>
                      <a:pPr algn="ctr"/>
                      <a:r>
                        <a:rPr lang="en-US" sz="1600" dirty="0" smtClean="0"/>
                        <a:t>$40.00</a:t>
                      </a:r>
                      <a:endParaRPr lang="en-US" sz="1600" b="0" dirty="0"/>
                    </a:p>
                  </a:txBody>
                  <a:tcPr/>
                </a:tc>
              </a:tr>
              <a:tr h="348526">
                <a:tc>
                  <a:txBody>
                    <a:bodyPr/>
                    <a:lstStyle/>
                    <a:p>
                      <a:pPr algn="ctr"/>
                      <a:endParaRPr lang="en-US" sz="1600" b="1" dirty="0"/>
                    </a:p>
                  </a:txBody>
                  <a:tcPr/>
                </a:tc>
                <a:tc>
                  <a:txBody>
                    <a:bodyPr/>
                    <a:lstStyle/>
                    <a:p>
                      <a:pPr algn="ctr"/>
                      <a:endParaRPr lang="en-US" sz="1600" b="1" dirty="0"/>
                    </a:p>
                  </a:txBody>
                  <a:tcPr/>
                </a:tc>
              </a:tr>
              <a:tr h="348526">
                <a:tc>
                  <a:txBody>
                    <a:bodyPr/>
                    <a:lstStyle/>
                    <a:p>
                      <a:pPr algn="ctr"/>
                      <a:r>
                        <a:rPr lang="en-US" sz="1600" b="1" dirty="0" smtClean="0"/>
                        <a:t>Fixed Expenses</a:t>
                      </a:r>
                      <a:endParaRPr lang="en-US" sz="1600" b="1" dirty="0"/>
                    </a:p>
                  </a:txBody>
                  <a:tcPr/>
                </a:tc>
                <a:tc>
                  <a:txBody>
                    <a:bodyPr/>
                    <a:lstStyle/>
                    <a:p>
                      <a:pPr algn="ctr"/>
                      <a:r>
                        <a:rPr lang="en-US" sz="1600" b="1" dirty="0" smtClean="0"/>
                        <a:t>Total:  $182.55</a:t>
                      </a:r>
                      <a:endParaRPr lang="en-US" sz="1600" b="1" dirty="0"/>
                    </a:p>
                  </a:txBody>
                  <a:tcPr/>
                </a:tc>
              </a:tr>
              <a:tr h="348526">
                <a:tc>
                  <a:txBody>
                    <a:bodyPr/>
                    <a:lstStyle/>
                    <a:p>
                      <a:pPr algn="ctr"/>
                      <a:r>
                        <a:rPr lang="en-US" sz="1600" dirty="0" smtClean="0"/>
                        <a:t>Item</a:t>
                      </a:r>
                      <a:endParaRPr lang="en-US" sz="1600" b="0" dirty="0"/>
                    </a:p>
                  </a:txBody>
                  <a:tcPr/>
                </a:tc>
                <a:tc>
                  <a:txBody>
                    <a:bodyPr/>
                    <a:lstStyle/>
                    <a:p>
                      <a:pPr algn="ctr"/>
                      <a:r>
                        <a:rPr lang="en-US" sz="1600" dirty="0" smtClean="0"/>
                        <a:t>$</a:t>
                      </a:r>
                      <a:endParaRPr lang="en-US" sz="1600" b="0" dirty="0"/>
                    </a:p>
                  </a:txBody>
                  <a:tcPr/>
                </a:tc>
              </a:tr>
              <a:tr h="348526">
                <a:tc>
                  <a:txBody>
                    <a:bodyPr/>
                    <a:lstStyle/>
                    <a:p>
                      <a:pPr algn="ctr"/>
                      <a:r>
                        <a:rPr lang="en-US" sz="1600" dirty="0" smtClean="0"/>
                        <a:t>Utilities/Rent</a:t>
                      </a:r>
                      <a:endParaRPr lang="en-US" sz="1600" b="0" dirty="0"/>
                    </a:p>
                  </a:txBody>
                  <a:tcPr/>
                </a:tc>
                <a:tc>
                  <a:txBody>
                    <a:bodyPr/>
                    <a:lstStyle/>
                    <a:p>
                      <a:pPr algn="ctr"/>
                      <a:r>
                        <a:rPr lang="en-US" sz="1600" dirty="0" smtClean="0"/>
                        <a:t>$70.00</a:t>
                      </a:r>
                      <a:endParaRPr lang="en-US" sz="1600" b="0" dirty="0"/>
                    </a:p>
                  </a:txBody>
                  <a:tcPr/>
                </a:tc>
              </a:tr>
              <a:tr h="348526">
                <a:tc>
                  <a:txBody>
                    <a:bodyPr/>
                    <a:lstStyle/>
                    <a:p>
                      <a:pPr algn="ctr"/>
                      <a:r>
                        <a:rPr lang="en-US" sz="1600" dirty="0" smtClean="0"/>
                        <a:t>Advertising</a:t>
                      </a:r>
                      <a:endParaRPr lang="en-US" sz="1600" b="0" dirty="0"/>
                    </a:p>
                  </a:txBody>
                  <a:tcPr/>
                </a:tc>
                <a:tc>
                  <a:txBody>
                    <a:bodyPr/>
                    <a:lstStyle/>
                    <a:p>
                      <a:pPr algn="ctr"/>
                      <a:r>
                        <a:rPr lang="en-US" sz="1600" dirty="0" smtClean="0"/>
                        <a:t>$10.00</a:t>
                      </a:r>
                      <a:endParaRPr lang="en-US" sz="1600" b="0" dirty="0"/>
                    </a:p>
                  </a:txBody>
                  <a:tcPr/>
                </a:tc>
              </a:tr>
              <a:tr h="348526">
                <a:tc>
                  <a:txBody>
                    <a:bodyPr/>
                    <a:lstStyle/>
                    <a:p>
                      <a:pPr algn="ctr"/>
                      <a:r>
                        <a:rPr lang="en-US" sz="1600" dirty="0" smtClean="0"/>
                        <a:t>Depreciation</a:t>
                      </a:r>
                      <a:endParaRPr lang="en-US" sz="1600" b="0" dirty="0"/>
                    </a:p>
                  </a:txBody>
                  <a:tcPr/>
                </a:tc>
                <a:tc>
                  <a:txBody>
                    <a:bodyPr/>
                    <a:lstStyle/>
                    <a:p>
                      <a:pPr algn="ctr"/>
                      <a:r>
                        <a:rPr lang="en-US" sz="1600" dirty="0" smtClean="0"/>
                        <a:t>$30.55</a:t>
                      </a:r>
                      <a:endParaRPr lang="en-US" sz="1600" b="0" dirty="0"/>
                    </a:p>
                  </a:txBody>
                  <a:tcPr/>
                </a:tc>
              </a:tr>
              <a:tr h="383666">
                <a:tc>
                  <a:txBody>
                    <a:bodyPr/>
                    <a:lstStyle/>
                    <a:p>
                      <a:pPr algn="ctr"/>
                      <a:r>
                        <a:rPr lang="en-US" sz="1600" b="0" dirty="0" smtClean="0"/>
                        <a:t>Insurance</a:t>
                      </a:r>
                      <a:endParaRPr lang="en-US" sz="1600" b="0" dirty="0"/>
                    </a:p>
                  </a:txBody>
                  <a:tcPr/>
                </a:tc>
                <a:tc>
                  <a:txBody>
                    <a:bodyPr/>
                    <a:lstStyle/>
                    <a:p>
                      <a:pPr algn="ctr"/>
                      <a:r>
                        <a:rPr lang="en-US" sz="1600" b="0" dirty="0" smtClean="0"/>
                        <a:t>$72.00</a:t>
                      </a:r>
                      <a:endParaRPr lang="en-US" sz="1600" b="0" dirty="0"/>
                    </a:p>
                  </a:txBody>
                  <a:tcPr/>
                </a:tc>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4027017921"/>
              </p:ext>
            </p:extLst>
          </p:nvPr>
        </p:nvGraphicFramePr>
        <p:xfrm>
          <a:off x="228600" y="2667000"/>
          <a:ext cx="4217797" cy="1997062"/>
        </p:xfrm>
        <a:graphic>
          <a:graphicData uri="http://schemas.openxmlformats.org/drawingml/2006/table">
            <a:tbl>
              <a:tblPr/>
              <a:tblGrid>
                <a:gridCol w="2438400"/>
                <a:gridCol w="906145"/>
                <a:gridCol w="873252"/>
              </a:tblGrid>
              <a:tr h="228600">
                <a:tc gridSpan="3">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Economics</a:t>
                      </a:r>
                      <a:r>
                        <a:rPr lang="en-US" sz="1600" b="1" baseline="0" dirty="0" smtClean="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b="1" dirty="0">
                          <a:latin typeface="Calibri"/>
                          <a:ea typeface="Times New Roman"/>
                          <a:cs typeface="Times New Roman"/>
                        </a:rPr>
                        <a:t>Selling </a:t>
                      </a:r>
                      <a:r>
                        <a:rPr lang="en-US" sz="1600" b="1" dirty="0" smtClean="0">
                          <a:latin typeface="Calibri"/>
                          <a:ea typeface="Times New Roman"/>
                          <a:cs typeface="Times New Roman"/>
                        </a:rPr>
                        <a:t>Price</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dirty="0" smtClean="0">
                          <a:latin typeface="Calibri"/>
                          <a:ea typeface="Times New Roman"/>
                          <a:cs typeface="Times New Roman"/>
                        </a:rPr>
                        <a:t>$800.00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612">
                <a:tc>
                  <a:txBody>
                    <a:bodyPr/>
                    <a:lstStyle/>
                    <a:p>
                      <a:pPr marL="0" marR="0">
                        <a:spcBef>
                          <a:spcPts val="0"/>
                        </a:spcBef>
                        <a:spcAft>
                          <a:spcPts val="0"/>
                        </a:spcAft>
                      </a:pPr>
                      <a:r>
                        <a:rPr lang="en-US" sz="1600" dirty="0" smtClean="0">
                          <a:latin typeface="Calibri"/>
                          <a:ea typeface="Times New Roman"/>
                          <a:cs typeface="Times New Roman"/>
                        </a:rPr>
                        <a:t>     Cost of var.</a:t>
                      </a:r>
                      <a:r>
                        <a:rPr lang="en-US" sz="1600" baseline="0" dirty="0" smtClean="0">
                          <a:latin typeface="Calibri"/>
                          <a:ea typeface="Times New Roman"/>
                          <a:cs typeface="Times New Roman"/>
                        </a:rPr>
                        <a:t> </a:t>
                      </a:r>
                      <a:r>
                        <a:rPr lang="en-US" sz="1600" dirty="0" smtClean="0">
                          <a:latin typeface="Calibri"/>
                          <a:ea typeface="Times New Roman"/>
                          <a:cs typeface="Times New Roman"/>
                        </a:rPr>
                        <a:t>materials</a:t>
                      </a:r>
                      <a:r>
                        <a:rPr lang="en-US" sz="1600" baseline="0" dirty="0" smtClean="0">
                          <a:latin typeface="Calibri"/>
                          <a:ea typeface="Times New Roman"/>
                          <a:cs typeface="Times New Roman"/>
                        </a:rPr>
                        <a:t> exp.</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$60.00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a:t>
                      </a:r>
                      <a:r>
                        <a:rPr lang="en-US" sz="1600" baseline="0" dirty="0" smtClean="0">
                          <a:latin typeface="Calibri"/>
                          <a:ea typeface="Times New Roman"/>
                          <a:cs typeface="Times New Roman"/>
                        </a:rPr>
                        <a:t> of l</a:t>
                      </a:r>
                      <a:r>
                        <a:rPr lang="en-US" sz="1600" dirty="0" smtClean="0">
                          <a:latin typeface="Calibri"/>
                          <a:ea typeface="Times New Roman"/>
                          <a:cs typeface="Times New Roman"/>
                        </a:rPr>
                        <a:t>abor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$348.00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08">
                <a:tc>
                  <a:txBody>
                    <a:bodyPr/>
                    <a:lstStyle/>
                    <a:p>
                      <a:pPr marL="0" marR="0">
                        <a:spcBef>
                          <a:spcPts val="0"/>
                        </a:spcBef>
                        <a:spcAft>
                          <a:spcPts val="0"/>
                        </a:spcAft>
                      </a:pPr>
                      <a:r>
                        <a:rPr lang="en-US" sz="1600" dirty="0" smtClean="0">
                          <a:latin typeface="Calibri"/>
                          <a:ea typeface="Times New Roman"/>
                          <a:cs typeface="Times New Roman"/>
                        </a:rPr>
                        <a:t>      Other</a:t>
                      </a:r>
                      <a:r>
                        <a:rPr lang="en-US" sz="1600" baseline="0" dirty="0" smtClean="0">
                          <a:latin typeface="Calibri"/>
                          <a:ea typeface="Times New Roman"/>
                          <a:cs typeface="Times New Roman"/>
                        </a:rPr>
                        <a:t> variable costs</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mn-lt"/>
                          <a:ea typeface="Times New Roman"/>
                          <a:cs typeface="Times New Roman"/>
                        </a:rPr>
                        <a:t>$15.00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smtClean="0">
                          <a:latin typeface="Calibri"/>
                          <a:ea typeface="Times New Roman"/>
                          <a:cs typeface="Times New Roman"/>
                        </a:rPr>
                        <a:t>Total</a:t>
                      </a:r>
                      <a:r>
                        <a:rPr lang="en-US" sz="1600" b="1" baseline="0" dirty="0" smtClean="0">
                          <a:latin typeface="Calibri"/>
                          <a:ea typeface="Times New Roman"/>
                          <a:cs typeface="Times New Roman"/>
                        </a:rPr>
                        <a:t> COGS/ COSS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a:ea typeface="Times New Roman"/>
                          <a:cs typeface="Times New Roman"/>
                        </a:rPr>
                        <a:t>$423.00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a:latin typeface="Calibri"/>
                          <a:ea typeface="Times New Roman"/>
                          <a:cs typeface="Times New Roman"/>
                        </a:rPr>
                        <a:t>Contribution </a:t>
                      </a:r>
                      <a:r>
                        <a:rPr lang="en-US" sz="1600" b="1" dirty="0" smtClean="0">
                          <a:latin typeface="Calibri"/>
                          <a:ea typeface="Times New Roman"/>
                          <a:cs typeface="Times New Roman"/>
                        </a:rPr>
                        <a:t>Margin</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b="1" dirty="0">
                        <a:latin typeface="Calibri" pitchFamily="34" charset="0"/>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itchFamily="34" charset="0"/>
                          <a:ea typeface="Times New Roman"/>
                          <a:cs typeface="Times New Roman"/>
                        </a:rPr>
                        <a:t>$377.00</a:t>
                      </a:r>
                      <a:endParaRPr lang="en-US" sz="1600" b="1" dirty="0">
                        <a:latin typeface="Calibri" pitchFamily="34" charset="0"/>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142763815"/>
              </p:ext>
            </p:extLst>
          </p:nvPr>
        </p:nvGraphicFramePr>
        <p:xfrm>
          <a:off x="304800" y="1447800"/>
          <a:ext cx="3962400" cy="914400"/>
        </p:xfrm>
        <a:graphic>
          <a:graphicData uri="http://schemas.openxmlformats.org/drawingml/2006/table">
            <a:tbl>
              <a:tblPr firstRow="1" bandRow="1">
                <a:tableStyleId>{21E4AEA4-8DFA-4A89-87EB-49C32662AFE0}</a:tableStyleId>
              </a:tblPr>
              <a:tblGrid>
                <a:gridCol w="3962400"/>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Definition</a:t>
                      </a:r>
                      <a:r>
                        <a:rPr lang="en-US" sz="1600" baseline="0" dirty="0" smtClean="0"/>
                        <a:t> of One Unit</a:t>
                      </a:r>
                      <a:endParaRPr lang="en-US" sz="1600" b="1" dirty="0">
                        <a:solidFill>
                          <a:schemeClr val="bg1"/>
                        </a:solidFill>
                      </a:endParaRPr>
                    </a:p>
                  </a:txBody>
                  <a:tcPr/>
                </a:tc>
              </a:tr>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2 hours twice a week per month for 20 girls</a:t>
                      </a:r>
                      <a:endParaRPr lang="en-US" sz="1600" b="1" i="1" dirty="0">
                        <a:solidFill>
                          <a:schemeClr val="tx1"/>
                        </a:solidFill>
                      </a:endParaRPr>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07476914"/>
              </p:ext>
            </p:extLst>
          </p:nvPr>
        </p:nvGraphicFramePr>
        <p:xfrm>
          <a:off x="152400" y="4800600"/>
          <a:ext cx="4343399" cy="914400"/>
        </p:xfrm>
        <a:graphic>
          <a:graphicData uri="http://schemas.openxmlformats.org/drawingml/2006/table">
            <a:tbl>
              <a:tblPr/>
              <a:tblGrid>
                <a:gridCol w="1442989"/>
                <a:gridCol w="340907"/>
                <a:gridCol w="853167"/>
                <a:gridCol w="387803"/>
                <a:gridCol w="1318533"/>
              </a:tblGrid>
              <a:tr h="377952">
                <a:tc gridSpan="5">
                  <a:txBody>
                    <a:bodyPr/>
                    <a:lstStyle/>
                    <a:p>
                      <a:pPr marL="0" marR="0" algn="ctr">
                        <a:spcBef>
                          <a:spcPts val="0"/>
                        </a:spcBef>
                        <a:spcAft>
                          <a:spcPts val="0"/>
                        </a:spcAft>
                      </a:pPr>
                      <a:r>
                        <a:rPr lang="en-US" sz="1600" b="1" dirty="0" smtClean="0">
                          <a:solidFill>
                            <a:schemeClr val="bg1"/>
                          </a:solidFill>
                          <a:latin typeface="+mn-lt"/>
                          <a:ea typeface="Times New Roman"/>
                        </a:rPr>
                        <a:t>Monthly</a:t>
                      </a:r>
                      <a:r>
                        <a:rPr lang="en-US" sz="1600" b="1" baseline="0" dirty="0" smtClean="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$182.55</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.48</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1</a:t>
                      </a:r>
                      <a:r>
                        <a:rPr lang="en-US" sz="1600" b="1" baseline="0" dirty="0" smtClean="0">
                          <a:latin typeface="Calibri"/>
                          <a:ea typeface="Times New Roman"/>
                        </a:rPr>
                        <a:t> session</a:t>
                      </a:r>
                      <a:r>
                        <a:rPr lang="en-US" sz="1600" b="1" dirty="0" smtClean="0">
                          <a:latin typeface="Calibri"/>
                          <a:ea typeface="Times New Roman"/>
                        </a:rPr>
                        <a:t> per month</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Calibri"/>
                          <a:ea typeface="Times New Roman"/>
                        </a:rPr>
                        <a:t>$377.00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9270" y="76198"/>
            <a:ext cx="1274730" cy="121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467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lumMod val="75000"/>
                  </a:schemeClr>
                </a:solidFill>
                <a:latin typeface="Candara" pitchFamily="34" charset="0"/>
              </a:rPr>
              <a:t>Market Analysis</a:t>
            </a:r>
            <a:endParaRPr lang="en-US" sz="4000" dirty="0">
              <a:solidFill>
                <a:schemeClr val="accent1">
                  <a:lumMod val="75000"/>
                </a:schemeClr>
              </a:solidFill>
              <a:latin typeface="Candara" pitchFamily="34" charset="0"/>
            </a:endParaRPr>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1811352052"/>
              </p:ext>
            </p:extLst>
          </p:nvPr>
        </p:nvGraphicFramePr>
        <p:xfrm>
          <a:off x="381000" y="2779332"/>
          <a:ext cx="5105400" cy="3713354"/>
        </p:xfrm>
        <a:graphic>
          <a:graphicData uri="http://schemas.openxmlformats.org/drawingml/2006/table">
            <a:tbl>
              <a:tblPr firstRow="1" bandRow="1">
                <a:tableStyleId>{5C22544A-7EE6-4342-B048-85BDC9FD1C3A}</a:tableStyleId>
              </a:tblPr>
              <a:tblGrid>
                <a:gridCol w="2552700"/>
                <a:gridCol w="2552700"/>
              </a:tblGrid>
              <a:tr h="321924">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r>
              <a:tr h="321924">
                <a:tc>
                  <a:txBody>
                    <a:bodyPr/>
                    <a:lstStyle/>
                    <a:p>
                      <a:pPr algn="ctr"/>
                      <a:r>
                        <a:rPr lang="en-US" sz="1600" b="1" dirty="0" smtClean="0">
                          <a:solidFill>
                            <a:schemeClr val="tx1"/>
                          </a:solidFill>
                        </a:rPr>
                        <a:t>Demographics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35375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b="0" dirty="0" smtClean="0">
                          <a:solidFill>
                            <a:schemeClr val="tx1"/>
                          </a:solidFill>
                        </a:rPr>
                        <a:t>Middle</a:t>
                      </a:r>
                      <a:r>
                        <a:rPr lang="en-US" sz="1600" b="0" baseline="0" dirty="0" smtClean="0">
                          <a:solidFill>
                            <a:schemeClr val="tx1"/>
                          </a:solidFill>
                        </a:rPr>
                        <a:t> school</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b="0" baseline="0" dirty="0" smtClean="0">
                          <a:solidFill>
                            <a:schemeClr val="tx1"/>
                          </a:solidFill>
                        </a:rPr>
                        <a:t>Girls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b="0" dirty="0" smtClean="0">
                          <a:solidFill>
                            <a:schemeClr val="tx1"/>
                          </a:solidFill>
                        </a:rPr>
                        <a:t>Hartford,</a:t>
                      </a:r>
                      <a:r>
                        <a:rPr lang="en-US" sz="1600" b="0" baseline="0" dirty="0" smtClean="0">
                          <a:solidFill>
                            <a:schemeClr val="tx1"/>
                          </a:solidFill>
                        </a:rPr>
                        <a:t> CT</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9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Buying</a:t>
                      </a:r>
                      <a:r>
                        <a:rPr lang="en-US" sz="1600" b="1" baseline="0" dirty="0" smtClean="0">
                          <a:solidFill>
                            <a:schemeClr val="tx1"/>
                          </a:solidFill>
                        </a:rPr>
                        <a:t> Patterns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35375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b="0" baseline="0" dirty="0" smtClean="0">
                          <a:solidFill>
                            <a:schemeClr val="tx1"/>
                          </a:solidFill>
                        </a:rPr>
                        <a:t>Leadership potential</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b="0" baseline="0" dirty="0" smtClean="0">
                          <a:solidFill>
                            <a:schemeClr val="tx1"/>
                          </a:solidFill>
                        </a:rPr>
                        <a:t>Willing to expand their comfort zone</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b="0" dirty="0" smtClean="0">
                          <a:solidFill>
                            <a:schemeClr val="tx1"/>
                          </a:solidFill>
                        </a:rPr>
                        <a:t>During</a:t>
                      </a:r>
                      <a:r>
                        <a:rPr lang="en-US" sz="1600" b="0" baseline="0" dirty="0" smtClean="0">
                          <a:solidFill>
                            <a:schemeClr val="tx1"/>
                          </a:solidFill>
                        </a:rPr>
                        <a:t> the school year (September- May)</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9" name="Group 28"/>
          <p:cNvGrpSpPr/>
          <p:nvPr/>
        </p:nvGrpSpPr>
        <p:grpSpPr>
          <a:xfrm>
            <a:off x="5867400" y="2667000"/>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Total </a:t>
                </a:r>
                <a:r>
                  <a:rPr lang="en-US" sz="1600" dirty="0">
                    <a:solidFill>
                      <a:schemeClr val="tx1"/>
                    </a:solidFill>
                  </a:rPr>
                  <a:t>P</a:t>
                </a:r>
                <a:r>
                  <a:rPr lang="en-US" sz="1600" dirty="0" smtClean="0">
                    <a:solidFill>
                      <a:schemeClr val="tx1"/>
                    </a:solidFill>
                  </a:rPr>
                  <a:t>opulation</a:t>
                </a:r>
                <a:endParaRPr lang="en-US" sz="1600" dirty="0">
                  <a:solidFill>
                    <a:schemeClr val="tx1"/>
                  </a:solidFill>
                </a:endParaRPr>
              </a:p>
            </p:txBody>
          </p:sp>
          <p:sp>
            <p:nvSpPr>
              <p:cNvPr id="13" name="Rectangle 12"/>
              <p:cNvSpPr/>
              <p:nvPr/>
            </p:nvSpPr>
            <p:spPr>
              <a:xfrm>
                <a:off x="6172200" y="3124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Target Market Population </a:t>
                </a:r>
                <a:endParaRPr lang="en-US" sz="1600" dirty="0">
                  <a:solidFill>
                    <a:schemeClr val="tx1"/>
                  </a:solidFill>
                </a:endParaRPr>
              </a:p>
            </p:txBody>
          </p:sp>
          <p:sp>
            <p:nvSpPr>
              <p:cNvPr id="14" name="Rectangle 13"/>
              <p:cNvSpPr/>
              <p:nvPr/>
            </p:nvSpPr>
            <p:spPr>
              <a:xfrm>
                <a:off x="6040395" y="2619983"/>
                <a:ext cx="2168611"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124,900</a:t>
                </a:r>
                <a:endParaRPr lang="en-US" b="1" dirty="0">
                  <a:solidFill>
                    <a:prstClr val="black"/>
                  </a:solidFill>
                  <a:ea typeface="Times New Roman"/>
                  <a:cs typeface="Times New Roman"/>
                </a:endParaRPr>
              </a:p>
            </p:txBody>
          </p:sp>
          <p:sp>
            <p:nvSpPr>
              <p:cNvPr id="22" name="Rectangle 21"/>
              <p:cNvSpPr/>
              <p:nvPr/>
            </p:nvSpPr>
            <p:spPr>
              <a:xfrm>
                <a:off x="6477000" y="41910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Market Size</a:t>
                </a: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Target Market Size</a:t>
              </a:r>
              <a:endParaRPr lang="en-US" sz="1600" b="1" dirty="0"/>
            </a:p>
          </p:txBody>
        </p:sp>
      </p:grpSp>
      <p:graphicFrame>
        <p:nvGraphicFramePr>
          <p:cNvPr id="30" name="Table 29"/>
          <p:cNvGraphicFramePr>
            <a:graphicFrameLocks noGrp="1"/>
          </p:cNvGraphicFramePr>
          <p:nvPr>
            <p:extLst>
              <p:ext uri="{D42A27DB-BD31-4B8C-83A1-F6EECF244321}">
                <p14:modId xmlns:p14="http://schemas.microsoft.com/office/powerpoint/2010/main" val="3294485892"/>
              </p:ext>
            </p:extLst>
          </p:nvPr>
        </p:nvGraphicFramePr>
        <p:xfrm>
          <a:off x="381000" y="1397000"/>
          <a:ext cx="8229600" cy="1112520"/>
        </p:xfrm>
        <a:graphic>
          <a:graphicData uri="http://schemas.openxmlformats.org/drawingml/2006/table">
            <a:tbl>
              <a:tblPr firstRow="1" bandRow="1">
                <a:tableStyleId>{5C22544A-7EE6-4342-B048-85BDC9FD1C3A}</a:tableStyleId>
              </a:tblPr>
              <a:tblGrid>
                <a:gridCol w="1524000"/>
                <a:gridCol w="2590800"/>
                <a:gridCol w="2057400"/>
                <a:gridCol w="2057400"/>
              </a:tblGrid>
              <a:tr h="37084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Mental</a:t>
                      </a:r>
                      <a:r>
                        <a:rPr lang="en-US" sz="1800" b="1" baseline="0" dirty="0" smtClean="0">
                          <a:solidFill>
                            <a:schemeClr val="tx1"/>
                          </a:solidFill>
                        </a:rPr>
                        <a:t> Health Services</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a:t>
                      </a:r>
                      <a:r>
                        <a:rPr lang="en-US" sz="1800" b="1" dirty="0" smtClean="0">
                          <a:solidFill>
                            <a:schemeClr val="tx1"/>
                          </a:solidFill>
                        </a:rPr>
                        <a:t>13</a:t>
                      </a:r>
                      <a:r>
                        <a:rPr lang="en-US" sz="1800" b="1" baseline="0" dirty="0" smtClean="0">
                          <a:solidFill>
                            <a:schemeClr val="tx1"/>
                          </a:solidFill>
                        </a:rPr>
                        <a:t> Billion</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Performing Arts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$14 Billion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Rectangle 16"/>
          <p:cNvSpPr/>
          <p:nvPr/>
        </p:nvSpPr>
        <p:spPr>
          <a:xfrm>
            <a:off x="6591300" y="4572000"/>
            <a:ext cx="13716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3,750</a:t>
            </a:r>
            <a:endParaRPr lang="en-US" b="1" dirty="0">
              <a:solidFill>
                <a:prstClr val="black"/>
              </a:solidFill>
              <a:ea typeface="Times New Roman"/>
              <a:cs typeface="Times New Roman"/>
            </a:endParaRPr>
          </a:p>
        </p:txBody>
      </p:sp>
      <p:sp>
        <p:nvSpPr>
          <p:cNvPr id="18" name="Rectangle 17"/>
          <p:cNvSpPr/>
          <p:nvPr/>
        </p:nvSpPr>
        <p:spPr>
          <a:xfrm>
            <a:off x="6868745" y="5692391"/>
            <a:ext cx="816709" cy="30479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375</a:t>
            </a:r>
            <a:endParaRPr lang="en-US" b="1" dirty="0">
              <a:solidFill>
                <a:prstClr val="black"/>
              </a:solidFill>
              <a:ea typeface="Times New Roman"/>
              <a:cs typeface="Times New Roman"/>
            </a:endParaRPr>
          </a:p>
        </p:txBody>
      </p:sp>
      <p:pic>
        <p:nvPicPr>
          <p:cNvPr id="19" name="Content Placeholder 9" descr="logo secondary.jpg"/>
          <p:cNvPicPr>
            <a:picLocks noChangeAspect="1"/>
          </p:cNvPicPr>
          <p:nvPr/>
        </p:nvPicPr>
        <p:blipFill>
          <a:blip r:embed="rId3" cstate="print"/>
          <a:stretch>
            <a:fillRect/>
          </a:stretch>
        </p:blipFill>
        <p:spPr>
          <a:xfrm>
            <a:off x="7772400" y="6136294"/>
            <a:ext cx="1371600" cy="721706"/>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5454" y="0"/>
            <a:ext cx="1458546" cy="139037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lumMod val="75000"/>
                  </a:schemeClr>
                </a:solidFill>
                <a:latin typeface="Candara" pitchFamily="34" charset="0"/>
              </a:rPr>
              <a:t>Marketing and Sales</a:t>
            </a:r>
            <a:endParaRPr lang="en-US" sz="4000" dirty="0">
              <a:solidFill>
                <a:schemeClr val="accent1">
                  <a:lumMod val="75000"/>
                </a:schemeClr>
              </a:solidFill>
              <a:latin typeface="Candara" pitchFamily="34" charset="0"/>
            </a:endParaRPr>
          </a:p>
        </p:txBody>
      </p:sp>
      <p:pic>
        <p:nvPicPr>
          <p:cNvPr id="4" name="Content Placeholder 9" descr="logo secondary.jpg"/>
          <p:cNvPicPr>
            <a:picLocks noChangeAspect="1"/>
          </p:cNvPicPr>
          <p:nvPr/>
        </p:nvPicPr>
        <p:blipFill>
          <a:blip r:embed="rId3" cstate="print"/>
          <a:stretch>
            <a:fillRect/>
          </a:stretch>
        </p:blipFill>
        <p:spPr>
          <a:xfrm>
            <a:off x="7282332" y="5909173"/>
            <a:ext cx="1828800" cy="962274"/>
          </a:xfrm>
          <a:prstGeom prst="rect">
            <a:avLst/>
          </a:prstGeom>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045" t="3778" r="13433"/>
          <a:stretch/>
        </p:blipFill>
        <p:spPr bwMode="auto">
          <a:xfrm>
            <a:off x="457200" y="1371600"/>
            <a:ext cx="838200" cy="798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xplosion 1 11"/>
          <p:cNvSpPr/>
          <p:nvPr/>
        </p:nvSpPr>
        <p:spPr>
          <a:xfrm>
            <a:off x="4648200" y="1893793"/>
            <a:ext cx="4123927" cy="401538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75% of middle school girls say they would like to meet peers going through similar situations</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9927" y="13519"/>
            <a:ext cx="1611205" cy="14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descr="http://www.johnscreekga.gov/JCGA/media/newsarchive/suicide-awareness.gif"/>
          <p:cNvPicPr>
            <a:picLocks noChangeAspect="1" noChangeArrowheads="1"/>
          </p:cNvPicPr>
          <p:nvPr/>
        </p:nvPicPr>
        <p:blipFill>
          <a:blip r:embed="rId6" cstate="print"/>
          <a:srcRect/>
          <a:stretch>
            <a:fillRect/>
          </a:stretch>
        </p:blipFill>
        <p:spPr bwMode="auto">
          <a:xfrm>
            <a:off x="533400" y="2590800"/>
            <a:ext cx="838200" cy="874059"/>
          </a:xfrm>
          <a:prstGeom prst="rect">
            <a:avLst/>
          </a:prstGeom>
          <a:noFill/>
        </p:spPr>
      </p:pic>
      <p:sp>
        <p:nvSpPr>
          <p:cNvPr id="15364" name="AutoShape 4" descr="data:image/jpeg;base64,/9j/4AAQSkZJRgABAQAAAQABAAD/2wCEAAkGBxQHEBUUBxQRFRQWFRgXGRMYGBcYEhwYFRgcGhcdGBYkHigsGBwlGxQZITEhJykrLzouGSAzODMsQygtLiwBCgoKDg0OGxAQGzQkICQsLCw0NCwvLCw2LC0sLCwsLCwsLCwsLCw0LCwvLCwsLCwsLCwsLC8sLCwsLDQsLCwsLP/AABEIAMQBAQMBEQACEQEDEQH/xAAbAAEAAgMBAQAAAAAAAAAAAAAABAUDBgcCAf/EAEYQAAICAQIEAwUCCwUGBwEAAAECAAMEBREGEiExE0FhFCIyUXEVgQcjM0JSU2JygpGhFiRDc5I0NWOxssJEg5OiwdHwJf/EABoBAQACAwEAAAAAAAAAAAAAAAABBQIDBAb/xAA0EQEAAgECAwMMAgICAwAAAAAAAQIDBBESITFBUXEFEyIyYYGRobHB0fBS4SPxFBVCorL/2gAMAwEAAhEDEQA/AO4wEBAQEBAQEBAQEBAQEBAQEBAQEBAQEBAQEBAQEBAQEBAQEBAQEBAQEBAQEBAQEBAQEBAQEBAQEBAQEBAQEBAQEBAQEBAQEBAQEBAQEBAQEBAQEBAQEBAQEBAQEBAQEBAQEBAQEBAQEBAQEBAQEBAQEBAQEDzZYKwTYQAO5J2A+pgU1nGGBW3LZnYQYdCDfUDv6+9I3Fnh51ecvNhWV2L+kjKw/mDJ3EiAgICAgICAgICAgICAgICAgICAgICAgICAgICAga9xhxbTwui+OGsusPLTjpt4ljf9qjzY9B69pje8ViZmeiYiZnaHNMvAt4hc28WWG0k7rjKzDFrHkAm/vt82Peed1XlW952xco7+2fws8OjrEb35ymUabTjjaiqpR8gij/4lZbNktO82mfe64x0jpEMVmkVM3PSvhWfraSarh/Gux+49JtxazNi9W0+/nDG+DHfrC70bjG/Qfd4iLZGOP/FBfx6D/jVqPfUfpr1+a+cvdJ5Tpl9G/Kfr4fhW59JanOOcOi42QmUivisrowDK6kMpB6ggjuPWWrkZYCAgICAgICAgICAgICAgICAgICAgICAgICBr/GnFVfCtHPaDZa55KaF+OyzyA+Sjpu3kPmSAcL3isbymImZ2hzTTMGx7XytdYWZdvxN+ZWvlXWPzVH9Z5fXa2c9uGvqx8/bK302njHG89VrK91ImrO9ePacT8oKnK/vBTy/12m3DFZyVi3TeN/DdjkmYrMx12YtCxa8WhPYx0ZQ5buzs4BLM35xPzmWpyXvkni7OXht2QxxVitY2WE0NjxpOoW8LPzaapfGJJtxB3G/U2Y48n8zX2by2PU3Wg8pcPoZZ8J/P5+Kv1Ok39Knw/Dp+mahVqtSXac62VuN1cdj/APRB6EHqCNjPQRO6tSpIQEBAQEBAQEBAQEBAQEBAQEBAQEBAQECu4h1urh7HfI1JuVEH8THyVR5sT0AkTOw5HhLdrOQ2dxANrnG1VPdaKj2UftHzPf6bmeb8o67zs+bpPox8/wClrpdPwRx26/RbypdpA+d+8Cq4eHsyPjtvvQ5Ub/qm96o+oCnl+qGdWq9KYy/yjf39J+fP3tOHlE07vp2LacrcQMOm51nC15u08M2O5JyMZepJPe6keVg26qPiHqAZc+TvKHDMY8k8uyft+9PBwarTb+nR1TAza9RqS3BZXrdQyuOxBnolYkQEBAQEBAQEBAQEBAQEBAQEBAQEBAQKXiPifH4dA9uYmx9/DoQc19hH6CfL9o7KPMiYXvWkcVp2hMRMztDlb6xbx3eMjUUCYtDsMekNzBnB2Nth7ORtsNug67eZNN5T1u0eap1nr4d3vd+k0+88VuxcSgWRAQECr1D+531XD4X2os/iO9LH6OSv/m+k6cXp47Y+2PSj3dY+HP3NVvRvFvd+P32rSczaQEDHo+stwfdzHc4Njb3INz4Ln/GQfoE/Go/eHnvf+Tdfv/iyTz7Pb7Px8Fbq9Pt6dejq9VguUNUQysAQwO4IPUEHzG0vFe9wEBAQEBAQEBAQEBAQEBAQEBAQEDTOMeM/YHOLoAS3L297f8lQpHRrT8/knc9+3fn1GppgrxX/ANtmLFbJO1XLLK/bbHqwbHvybSRlZ56lVPxKrdlJ+EIvQAekpcme9p89m5RHq1757/Dt3+DvrjrX0MfXtnubXi464iKmONlRQoHyA7Soveb2m1usu6tYrG0MsxSQEBAwZuKM2t67d9nUruO437EeoPX7pnjvOO8WjsResWrMSj6LmHMqHtH5VCa7R8rE6N9x6MPRhNmoxxS/o9J5x4T+Ok+1hivNq8+vSfFPmhsIHwjm6N2+XlAkcE63/Zy9cPUH/utx2xXb/DsPegt+ie6b+q9ek9T5O1nn6cNvWj5+38qfU4PN23jpLp8snKQEBAQEBAQEBAQEBAQEBAQEBA0zj/ih9P5cXQSvtdo35yN1pq7G1h5nyVT3P02PPqdRXBTit/tsxYrZLbQ0zC0erEqarbnD7mxn957Gb4msY/ESZ5TLqsmTJ5yZ59m3Z4LmmGlK8Mf7TKKVx1C46qqjsqgBR9AO00Wta072neWyIiI2hkkJICAgICBUXL9n5YcfBkAVv8hagPht/Eu6fVUnVWfOYeHtrzjwnr8J5/Fpn0L79k/Xs+K3nK3EBAiapp6apS1WTvysO4+IEdQynyIPWbcOa2K8Xr2MMlIvWay2v8HHE76irYmtsDmY46t28arslq/PuA3yPy32nr9PmrmpF6/vsUeTHNLTWW7TewICAgICAgICAgICAgICAgIEHW9Wq0Oh79TYJWg3J8/kAB5sT0A+Zgch4fds9XzMwbXZb+M3nsh6UoDsNwtfKB988r5TzzkzzXsry/K40mPhx7962lc6iAgICAgICBF1LDGfU1bHbmHRvNWB3Vh6hgD902Ysk47xb927YY3rxVmGPRc06hSrWjZxuli/KxDyuP8AUDt6ETLUYox5JiOnWPCecIx34q7/ALunTSzICBV6zRbS1eVo3TKxyWT5Op+Oth5hh/XttLDyfq/MZNp9Wfl7fy5dVg85XeOsOq8L69XxLi15GD8Ljqp+JHHR0b1B6fyPnPVRO6nWskICAgICAgICAgICAgICAgcq/CblHV7cipD+KwsZ328jlW1MUJ/y6yCPW30lfrc/DamOO2Y+G/3dODHxRa3dCLp1QoprVOy1oo+gUCeXy24r2me2ZW9I2rEexJmDIgICAgICAgIFQ3/87LB7V5PQ/IXovT/WikfWsfOdUf5cO3bT/wCZ/E/Vp9TJ7LfX+/st5ytxAQECLw/qQ4Q1Dmc8uJmMEtHXlryD8FnyAf4WPTrsSek9F5K1fHXzVusdPD+voq9Zh4Z446T9XYJcuEgICAgICAgICAgICAgICBx528erVGf4myc0H6V71L9PdrWee19pnWVju4fqs9PH+CfeyYR3qT9xf+kSoyevPjLur6sM8wSQEBAQEBAQECDrWD9o0PWh5W6Mjeauh5kP3MBN2ny+ayRaenb4T1YZacdZh80PUftXHS3bYsNmXzV1Ozj7mBjUYfM5Jp3fTsMV+OsWT5pZkBAj5+GuoVPVkjdXUqfv8x6jv90zxZLY7xevWGN6Res1lt34M9dbVMVqdQO+TiN4NhJ6sAPxVn0dNu/mGns8GWMtIvHaor0mlprLcJtYEBAQEBAQEBAQEBAQEBA5Zdj+BnahjXdPEcXr615NYViPpYjyg8rUmuWuSP2YWWimLUmn7zVfD1xuxq/E+NF8Nx8nq9xx/qUyr1VOHLbbpPOPCecOzDbekfvRYznbCAgICAgICAgIGu6YPszUL6T8F6+0V/INvy2j6k7NO/N/l01MnbX0Z+34c2P0Ms17+cfdsU4HSQEBAj6FktpmuYpq+HKqtosHlvUptrbbzO+67/Imeg8jZN62p3c/j/pWa+u1ot3uvS7cBAQEBAQEBAQEBAQEBAQOd/hb023GWrUdHANmKGFqfp4zbFwen5pHN6AsfKadRgrnxzSzPFknHbihqIzEXmzdODGmzb2mrvZU4AHico+S7cwHdQHG/n5y+KbbYbetHqz2THd+PbylaxeK+nHSevsnv/PxXNVguUNUQykAhgdwQexB8xK60TWdp6uqJ35w9yAgICAgICAgIGvcZYreHXkYrFLMd+fnChyK29233SRzbKebb9mWHk+9ZvOLJ6t+Xv7HNqYmK8desNt/sPnFQcTOxbARuC2Mygg9vhtMt/8AqNPPf8XF/wA7L7Ea7g7V1/IW6U37y5C/8t5H/Taf+Vvl+D/nZe6PmJwnrAHv/ZJPpZkj+nhzXPkXH2Wn5Mo19+6GROEdVb420xfUHIf+nKsyjyLh7bT8idff+MLXQuBbaMunJ1vIrsajnNdVVRrQNYvKSzF2LdCdh0+c7NNosen34N+fe582e+Xbi7G9TraSAgICAgICAgICAgICAgebEFoIsAIIIIPUEHuCPMQOJcQ6E/AuSDiNy0WNy02Nua9up9myPQdfDfuB067EGr12l33vEbx2xHWJ76/eO3x5uvT5tvRnr2e32T9pQsFzgO50xH8Ie9bhd7aST+Ux/wBZU3U8o+7Y7qKzLWM1Y4p9Lst2W9lu60d8+/vddJnHM7dO2O7w9jYMTKTNQPiMro3UMOo//ekrb0tS01tG0w662i0bwzTFJAQEBAQEBA82ILARYAQQQQexB7gyYmYneCY35Nl/BfqZuxWxck724bCk79zVtvjv99ey/VGns9NmjLji8dv7Khy0mlpq3Ob2sgICAgICAgICAgICAgICAgICAgRNV02rV6Xp1JFsqsHKyHsR9e4IPUEdQQCIidhxriThm7hBwbzbZiKfxOYm5yMff827Yda+gHMQVOwDDqBKvVaKd5vhjr1r2T/f7u68OojlXJ7p7kNG3cPQ9ePfZ2tA3wMkntzrv+LsPz3B69C/YVm8XjhmJtEdn/lXw74/ZiHXzrO8cp+U/iVn9reyME1pDQ5OwYnehj+xb239G2PpOWdLMxxYp4o+ceMfjdvjNETtflPy+KynK2vsBAQEBAQECJiaj/Z3UsfIY7U37Yt/fYcx3oc/LZ9wSfJpe+R83XFPjH3+yu12Ppf3Owy+VxAQEBAQEBAQEBAQECPnZ1enIbM+yutB3d2CqPvMbjVtU1O/iZfC4e8SihulmcylLCnmuKhG5Y9vFIAAO68x7Tw79WM22YsThhtCA/sne9IHei3mvxnPmSCeZGJ6lkYde4MmaxLGLSn18S34f+/MO0Ad7cZvaavvQBbB91Z+sjhllxQstL4kxdVPLgX1M47183LaP3qjsy/eJG7JawEBA+MoYbMAQehHlA51xH+Djwwz8KeGob48Gz/ZHB+Lk6HwWPXoN1PToO85dRo8eaeLpbvhux57Y+XWO5pdedZgM2Pkox2Hv6fk7Czl32Pg2NuLE6HYEsvyZRKXNp8mKd8kbT2Wr098R9Y+Eu/HkrePQ5x3T9mJciq8bcFNkm7fY4i1mykEHYixWIFI3/OVwPlvN2PR5s1tstImP5dJ+MdffDXfPjxx6FtvZ1/fcvLFzdNQHWsOzbYEvjkXqu/cMg94beewYesxzeRMkc8Vt/HlKcflGk+vGzxga3j6idsO1Gb9Dfazp33Q7EfylXl0ubF69Zj973ZTLS/qysJobCAgICBW8SYi52Jcl5ABrY8x7AqOZSfoQDOjSZJpmraO/wDprzVi2OYl1HhDOfU9Pxbsr47Mep29WZASfoT1++ez22UK3gICAgICAgICAgIGPIQ2IwpYoxUgOACVJHQgHodj12MDm+NgNw2/icXY7ZLISRqa+JkbDfu1LFmxth+rBT6SY5dGFomW5afn1anWLNPsS1D2dGDL/MefpMt2ExskQNW1jXMgNb9nth49FDit8nK5yrWEKeVEUrso51Bdm77jbpvCUvH077dp24qowbiD7roPEqYEfEnMN6z1I23Pbv12iJRL3Xw0mJ/uu7Mx/RL3dB9KrOdB/pkbR3Ji0vfs2fQP7rm1v/n4ysT99T1bfyjhTxyLn6jt+LXTbO45hZcg5h0b3eR+xG23NIivtTN/YxZHEWbWhrTCLZRYKtitvg8p/wARrNwyqo33TbmJGw335o4ZTxQHC1HI/wBo1CusdOlGKgPr71j2f8pPDDHjlF1LhTGyAtnFFl+V4bDlN7/iwzkKPxSBF6kgdVMREQjeZbBhYteEnh4KV1ovTkQBVHn8I7d5O6FXrPEHsddbabX4/iXeADziupbA5QixyCVPOCg90+9sDtvIGkahZjcQaibOI0C49dWy0vVva1xBSyo8qkl0YFvdYk71Feh3M85T4LEcGV24/jaVkZ2AOUtyXkWIignYvXYSUGw325gdj1AO4nLk0WnyetSPp9G6mpy15RZqWBkahmWP9kPj5NCEBcmyt6FsP53hgE7gdRzbbdJTarS6LFO28xPs5/HdY4c2ovG+0LJTqQ+LGxT9LyP+2cU4tL/Ofh/bo4838fmgZ2v5OCxS7HxyyjmflyAQigd7Dye4OnTfqfKbK6PDaN+OefT0evhz5sJ1F4nbh+a1wcTV9RqrsxMGlVsUMC94BAbqOZehHTbp6zujyJXtv8mj/sJ7KrrSfweZOqMG41tqNQO4w6OYVsR28Ww9WH7I6duvlO/T6DDgnirznvlzZdTkyRtPR0xEFYAQAADYAdAAOwAnY0PUBAQEBAQEBAQEBAQEDXtR4PoyrDdg8+LkHvfQQjN/mpsVu/jUyUbIbNn6Uf75VXmV/raNq8gD9qhjyv8AVXB+SxuxmqsIx9Vst+wsq3Fy7VLNUfccuFCq1mHcvUe6oJCgkDv2k8mO0w8ZuiX6TVj1aMMh6a6mUrRbVTb45YMLXLbB1J5yV3I3b4W8pmCJMjW8zT7q0yxUxFeOGqWm0te9nS9qbh7qcjbnlK9huSoIIHJK1Xir/D0iq57LLGopuKL7ObhuGPVgzLXyOxIG3uEbwL3TMBNLpSrF35UXYE9WPzZj5sTuSfMkwhq2qrl05nhY1udfW1Rt5EbCq5N3YEGxqwxXblA2JYeZjZK/0/Mx8NlxUvU3Ab+FZf4mT73vHm5mLN3/AJbbdNpHI59VTkKeMfasfKrtpoqdqS4tdLmtCgg8idGq5LUcBj1O269JPidOjxo2KXwUGirTRk0Wg3UrvVU16ALetgA3KuhJViG6NW3XYSBnwtCuyFyxrTUivK940Vcx8J+QIWW47cxIRX35V2Ybj5mUbvi69Sljrw9W2bksFWw07chasEKb8joiHv03Lekji7k8LXeL+EtW1zrqHs19G25warXpAbfce+QPFI6dWIG/YCac1b2jaltp8N27Hw1n0o3U4x87DHK9Or1BegC11XqPlsQrkjpKe/k7P14a2+MfeId9dVj6bzHw/D2NPz9QG1VGqW7+VhTET+I/izt6bGKeTs+++1a/+31mS2px98z8vw2rhX8HHhFX4k8EhTzJh1D+7KwO4axiAbm7HqAu+/Q95ZYNJTFPHvM275+3c5Mmabxw9I7odGnU1EBAQEBAQEBAQEBAQEBAQEBAh6npVOrJyanVVavcB1DbH5jfsfUQKgcKnEO+j5WVUP1bt7RT/KzmZR6K6yUTXdgYalh/HVh5K/pV2Pj2f+mwcf8AvjdjwqPDqTTcn2i/B1Slgtg8MA5OOGvdWdkrrezkYlT8IUe8247RujhlcjivFB2ta2s77bW0ZFX/AF1iTujhR/tzEbJFy5NewqNfLs3m6sDvt5bEbesbmymuqw7bCUuyrKWyPaDRVjWWg3Bg/wCVSkvy845tub0326RunaVvVqfgvY+lYGoWPewdiUFKllRawT4rrye7Wo7eUb+w4Ze6n1bO+DGwsUHztta+wfwIqgnt+ft6mN08KUOCxn7HibIuyv8AhfkcTf8AyU25x6OzyN2UQ2XFxkw0CYiIiKNlRQFQD5BR0Akb7pZYCAgICAgICAgICAgICAgICAgICAgICAgICAgICAgICAgICAgICAgICAgICAgICAgICAgICAgICAgICAgICAgICAgICAgICAgICAgICAgICAgICAgICAgICAgICAgICAgICAgICAgICAgICAgICAgICAgICAgICAgICAgICAgICAgICAgICAgICAgICAgICAgICAg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368" name="AutoShape 8" descr="data:image/jpeg;base64,/9j/4AAQSkZJRgABAQAAAQABAAD/2wCEAAkGBxQHEBUUBxQRFRQWFRgXGRMYGBcYEhwYFRgcGhcdGBYkHigsGBwlGxQZITEhJykrLzouGSAzODMsQygtLiwBCgoKDg0OGxAQGzQkICQsLCw0NCwvLCw2LC0sLCwsLCwsLCwsLCw0LCwvLCwsLCwsLCwsLC8sLCwsLDQsLCwsLP/AABEIAMQBAQMBEQACEQEDEQH/xAAbAAEAAgMBAQAAAAAAAAAAAAAABAUDBgcCAf/EAEYQAAICAQIEAwUCCwUGBwEAAAECAAMEBREGEiExE0FhFCIyUXEVgQcjM0JSU2JygpGhFiRDc5I0NWOxssJEg5OiwdHwJf/EABoBAQACAwEAAAAAAAAAAAAAAAABBQIDBAb/xAA0EQEAAgECAwMMAgICAwAAAAAAAQIDBBESITFBUXEFEyIyYYGRobHB0fBS4SPxFBVCorL/2gAMAwEAAhEDEQA/AO4wEBAQEBAQEBAQEBAQEBAQEBAQEBAQEBAQEBAQEBAQEBAQEBAQEBAQEBAQEBAQEBAQEBAQEBAQEBAQEBAQEBAQEBAQEBAQEBAQEBAQEBAQEBAQEBAQEBAQEBAQEBAQEBAQEBAQEBAQEBAQEBAQEBAQEBAQEDzZYKwTYQAO5J2A+pgU1nGGBW3LZnYQYdCDfUDv6+9I3Fnh51ecvNhWV2L+kjKw/mDJ3EiAgICAgICAgICAgICAgICAgICAgICAgICAgICAga9xhxbTwui+OGsusPLTjpt4ljf9qjzY9B69pje8ViZmeiYiZnaHNMvAt4hc28WWG0k7rjKzDFrHkAm/vt82Peed1XlW952xco7+2fws8OjrEb35ymUabTjjaiqpR8gij/4lZbNktO82mfe64x0jpEMVmkVM3PSvhWfraSarh/Gux+49JtxazNi9W0+/nDG+DHfrC70bjG/Qfd4iLZGOP/FBfx6D/jVqPfUfpr1+a+cvdJ5Tpl9G/Kfr4fhW59JanOOcOi42QmUivisrowDK6kMpB6ggjuPWWrkZYCAgICAgICAgICAgICAgICAgICAgICAgICBr/GnFVfCtHPaDZa55KaF+OyzyA+Sjpu3kPmSAcL3isbymImZ2hzTTMGx7XytdYWZdvxN+ZWvlXWPzVH9Z5fXa2c9uGvqx8/bK302njHG89VrK91ImrO9ePacT8oKnK/vBTy/12m3DFZyVi3TeN/DdjkmYrMx12YtCxa8WhPYx0ZQ5buzs4BLM35xPzmWpyXvkni7OXht2QxxVitY2WE0NjxpOoW8LPzaapfGJJtxB3G/U2Y48n8zX2by2PU3Wg8pcPoZZ8J/P5+Kv1Ok39Knw/Dp+mahVqtSXac62VuN1cdj/APRB6EHqCNjPQRO6tSpIQEBAQEBAQEBAQEBAQEBAQEBAQEBAQECu4h1urh7HfI1JuVEH8THyVR5sT0AkTOw5HhLdrOQ2dxANrnG1VPdaKj2UftHzPf6bmeb8o67zs+bpPox8/wClrpdPwRx26/RbypdpA+d+8Cq4eHsyPjtvvQ5Ub/qm96o+oCnl+qGdWq9KYy/yjf39J+fP3tOHlE07vp2LacrcQMOm51nC15u08M2O5JyMZepJPe6keVg26qPiHqAZc+TvKHDMY8k8uyft+9PBwarTb+nR1TAza9RqS3BZXrdQyuOxBnolYkQEBAQEBAQEBAQEBAQEBAQEBAQEBAQKXiPifH4dA9uYmx9/DoQc19hH6CfL9o7KPMiYXvWkcVp2hMRMztDlb6xbx3eMjUUCYtDsMekNzBnB2Nth7ORtsNug67eZNN5T1u0eap1nr4d3vd+k0+88VuxcSgWRAQECr1D+531XD4X2os/iO9LH6OSv/m+k6cXp47Y+2PSj3dY+HP3NVvRvFvd+P32rSczaQEDHo+stwfdzHc4Njb3INz4Ln/GQfoE/Go/eHnvf+Tdfv/iyTz7Pb7Px8Fbq9Pt6dejq9VguUNUQysAQwO4IPUEHzG0vFe9wEBAQEBAQEBAQEBAQEBAQEBAQEDTOMeM/YHOLoAS3L297f8lQpHRrT8/knc9+3fn1GppgrxX/ANtmLFbJO1XLLK/bbHqwbHvybSRlZ56lVPxKrdlJ+EIvQAekpcme9p89m5RHq1757/Dt3+DvrjrX0MfXtnubXi464iKmONlRQoHyA7Soveb2m1usu6tYrG0MsxSQEBAwZuKM2t67d9nUruO437EeoPX7pnjvOO8WjsResWrMSj6LmHMqHtH5VCa7R8rE6N9x6MPRhNmoxxS/o9J5x4T+Ok+1hivNq8+vSfFPmhsIHwjm6N2+XlAkcE63/Zy9cPUH/utx2xXb/DsPegt+ie6b+q9ek9T5O1nn6cNvWj5+38qfU4PN23jpLp8snKQEBAQEBAQEBAQEBAQEBAQEBA0zj/ih9P5cXQSvtdo35yN1pq7G1h5nyVT3P02PPqdRXBTit/tsxYrZLbQ0zC0erEqarbnD7mxn957Gb4msY/ESZ5TLqsmTJ5yZ59m3Z4LmmGlK8Mf7TKKVx1C46qqjsqgBR9AO00Wta072neWyIiI2hkkJICAgICBUXL9n5YcfBkAVv8hagPht/Eu6fVUnVWfOYeHtrzjwnr8J5/Fpn0L79k/Xs+K3nK3EBAiapp6apS1WTvysO4+IEdQynyIPWbcOa2K8Xr2MMlIvWay2v8HHE76irYmtsDmY46t28arslq/PuA3yPy32nr9PmrmpF6/vsUeTHNLTWW7TewICAgICAgICAgICAgICAgIEHW9Wq0Oh79TYJWg3J8/kAB5sT0A+Zgch4fds9XzMwbXZb+M3nsh6UoDsNwtfKB988r5TzzkzzXsry/K40mPhx7962lc6iAgICAgICBF1LDGfU1bHbmHRvNWB3Vh6hgD902Ysk47xb927YY3rxVmGPRc06hSrWjZxuli/KxDyuP8AUDt6ETLUYox5JiOnWPCecIx34q7/ALunTSzICBV6zRbS1eVo3TKxyWT5Op+Oth5hh/XttLDyfq/MZNp9Wfl7fy5dVg85XeOsOq8L69XxLi15GD8Ljqp+JHHR0b1B6fyPnPVRO6nWskICAgICAgICAgICAgICAgcq/CblHV7cipD+KwsZ328jlW1MUJ/y6yCPW30lfrc/DamOO2Y+G/3dODHxRa3dCLp1QoprVOy1oo+gUCeXy24r2me2ZW9I2rEexJmDIgICAgICAgIFQ3/87LB7V5PQ/IXovT/WikfWsfOdUf5cO3bT/wCZ/E/Vp9TJ7LfX+/st5ytxAQECLw/qQ4Q1Dmc8uJmMEtHXlryD8FnyAf4WPTrsSek9F5K1fHXzVusdPD+voq9Zh4Z446T9XYJcuEgICAgICAgICAgICAgICBx528erVGf4myc0H6V71L9PdrWee19pnWVju4fqs9PH+CfeyYR3qT9xf+kSoyevPjLur6sM8wSQEBAQEBAQECDrWD9o0PWh5W6Mjeauh5kP3MBN2ny+ayRaenb4T1YZacdZh80PUftXHS3bYsNmXzV1Ozj7mBjUYfM5Jp3fTsMV+OsWT5pZkBAj5+GuoVPVkjdXUqfv8x6jv90zxZLY7xevWGN6Res1lt34M9dbVMVqdQO+TiN4NhJ6sAPxVn0dNu/mGns8GWMtIvHaor0mlprLcJtYEBAQEBAQEBAQEBAQEBA5Zdj+BnahjXdPEcXr615NYViPpYjyg8rUmuWuSP2YWWimLUmn7zVfD1xuxq/E+NF8Nx8nq9xx/qUyr1VOHLbbpPOPCecOzDbekfvRYznbCAgICAgICAgIGu6YPszUL6T8F6+0V/INvy2j6k7NO/N/l01MnbX0Z+34c2P0Ms17+cfdsU4HSQEBAj6FktpmuYpq+HKqtosHlvUptrbbzO+67/Imeg8jZN62p3c/j/pWa+u1ot3uvS7cBAQEBAQEBAQEBAQEBAQOd/hb023GWrUdHANmKGFqfp4zbFwen5pHN6AsfKadRgrnxzSzPFknHbihqIzEXmzdODGmzb2mrvZU4AHico+S7cwHdQHG/n5y+KbbYbetHqz2THd+PbylaxeK+nHSevsnv/PxXNVguUNUQykAhgdwQexB8xK60TWdp6uqJ35w9yAgICAgICAgIGvcZYreHXkYrFLMd+fnChyK29233SRzbKebb9mWHk+9ZvOLJ6t+Xv7HNqYmK8desNt/sPnFQcTOxbARuC2Mygg9vhtMt/8AqNPPf8XF/wA7L7Ea7g7V1/IW6U37y5C/8t5H/Taf+Vvl+D/nZe6PmJwnrAHv/ZJPpZkj+nhzXPkXH2Wn5Mo19+6GROEdVb420xfUHIf+nKsyjyLh7bT8idff+MLXQuBbaMunJ1vIrsajnNdVVRrQNYvKSzF2LdCdh0+c7NNosen34N+fe582e+Xbi7G9TraSAgICAgICAgICAgICAgebEFoIsAIIIIPUEHuCPMQOJcQ6E/AuSDiNy0WNy02Nua9up9myPQdfDfuB067EGr12l33vEbx2xHWJ76/eO3x5uvT5tvRnr2e32T9pQsFzgO50xH8Ie9bhd7aST+Ux/wBZU3U8o+7Y7qKzLWM1Y4p9Lst2W9lu60d8+/vddJnHM7dO2O7w9jYMTKTNQPiMro3UMOo//ekrb0tS01tG0w662i0bwzTFJAQEBAQEBA82ILARYAQQQQexB7gyYmYneCY35Nl/BfqZuxWxck724bCk79zVtvjv99ey/VGns9NmjLji8dv7Khy0mlpq3Ob2sgICAgICAgICAgICAgICAgICAgRNV02rV6Xp1JFsqsHKyHsR9e4IPUEdQQCIidhxriThm7hBwbzbZiKfxOYm5yMff827Yda+gHMQVOwDDqBKvVaKd5vhjr1r2T/f7u68OojlXJ7p7kNG3cPQ9ePfZ2tA3wMkntzrv+LsPz3B69C/YVm8XjhmJtEdn/lXw74/ZiHXzrO8cp+U/iVn9reyME1pDQ5OwYnehj+xb239G2PpOWdLMxxYp4o+ceMfjdvjNETtflPy+KynK2vsBAQEBAQECJiaj/Z3UsfIY7U37Yt/fYcx3oc/LZ9wSfJpe+R83XFPjH3+yu12Ppf3Owy+VxAQEBAQEBAQEBAQECPnZ1enIbM+yutB3d2CqPvMbjVtU1O/iZfC4e8SihulmcylLCnmuKhG5Y9vFIAAO68x7Tw79WM22YsThhtCA/sne9IHei3mvxnPmSCeZGJ6lkYde4MmaxLGLSn18S34f+/MO0Ad7cZvaavvQBbB91Z+sjhllxQstL4kxdVPLgX1M47183LaP3qjsy/eJG7JawEBA+MoYbMAQehHlA51xH+Djwwz8KeGob48Gz/ZHB+Lk6HwWPXoN1PToO85dRo8eaeLpbvhux57Y+XWO5pdedZgM2Pkox2Hv6fk7Czl32Pg2NuLE6HYEsvyZRKXNp8mKd8kbT2Wr098R9Y+Eu/HkrePQ5x3T9mJciq8bcFNkm7fY4i1mykEHYixWIFI3/OVwPlvN2PR5s1tstImP5dJ+MdffDXfPjxx6FtvZ1/fcvLFzdNQHWsOzbYEvjkXqu/cMg94beewYesxzeRMkc8Vt/HlKcflGk+vGzxga3j6idsO1Gb9Dfazp33Q7EfylXl0ubF69Zj973ZTLS/qysJobCAgICBW8SYi52Jcl5ABrY8x7AqOZSfoQDOjSZJpmraO/wDprzVi2OYl1HhDOfU9Pxbsr47Mep29WZASfoT1++ez22UK3gICAgICAgICAgIGPIQ2IwpYoxUgOACVJHQgHodj12MDm+NgNw2/icXY7ZLISRqa+JkbDfu1LFmxth+rBT6SY5dGFomW5afn1anWLNPsS1D2dGDL/MefpMt2ExskQNW1jXMgNb9nth49FDit8nK5yrWEKeVEUrso51Bdm77jbpvCUvH077dp24qowbiD7roPEqYEfEnMN6z1I23Pbv12iJRL3Xw0mJ/uu7Mx/RL3dB9KrOdB/pkbR3Ji0vfs2fQP7rm1v/n4ysT99T1bfyjhTxyLn6jt+LXTbO45hZcg5h0b3eR+xG23NIivtTN/YxZHEWbWhrTCLZRYKtitvg8p/wARrNwyqo33TbmJGw335o4ZTxQHC1HI/wBo1CusdOlGKgPr71j2f8pPDDHjlF1LhTGyAtnFFl+V4bDlN7/iwzkKPxSBF6kgdVMREQjeZbBhYteEnh4KV1ovTkQBVHn8I7d5O6FXrPEHsddbabX4/iXeADziupbA5QixyCVPOCg90+9sDtvIGkahZjcQaibOI0C49dWy0vVva1xBSyo8qkl0YFvdYk71Feh3M85T4LEcGV24/jaVkZ2AOUtyXkWIignYvXYSUGw325gdj1AO4nLk0WnyetSPp9G6mpy15RZqWBkahmWP9kPj5NCEBcmyt6FsP53hgE7gdRzbbdJTarS6LFO28xPs5/HdY4c2ovG+0LJTqQ+LGxT9LyP+2cU4tL/Ofh/bo4838fmgZ2v5OCxS7HxyyjmflyAQigd7Dye4OnTfqfKbK6PDaN+OefT0evhz5sJ1F4nbh+a1wcTV9RqrsxMGlVsUMC94BAbqOZehHTbp6zujyJXtv8mj/sJ7KrrSfweZOqMG41tqNQO4w6OYVsR28Ww9WH7I6duvlO/T6DDgnirznvlzZdTkyRtPR0xEFYAQAADYAdAAOwAnY0PUBAQEBAQEBAQEBAQEDXtR4PoyrDdg8+LkHvfQQjN/mpsVu/jUyUbIbNn6Uf75VXmV/raNq8gD9qhjyv8AVXB+SxuxmqsIx9Vst+wsq3Fy7VLNUfccuFCq1mHcvUe6oJCgkDv2k8mO0w8ZuiX6TVj1aMMh6a6mUrRbVTb45YMLXLbB1J5yV3I3b4W8pmCJMjW8zT7q0yxUxFeOGqWm0te9nS9qbh7qcjbnlK9huSoIIHJK1Xir/D0iq57LLGopuKL7ObhuGPVgzLXyOxIG3uEbwL3TMBNLpSrF35UXYE9WPzZj5sTuSfMkwhq2qrl05nhY1udfW1Rt5EbCq5N3YEGxqwxXblA2JYeZjZK/0/Mx8NlxUvU3Ab+FZf4mT73vHm5mLN3/AJbbdNpHI59VTkKeMfasfKrtpoqdqS4tdLmtCgg8idGq5LUcBj1O269JPidOjxo2KXwUGirTRk0Wg3UrvVU16ALetgA3KuhJViG6NW3XYSBnwtCuyFyxrTUivK940Vcx8J+QIWW47cxIRX35V2Ybj5mUbvi69Sljrw9W2bksFWw07chasEKb8joiHv03Lekji7k8LXeL+EtW1zrqHs19G25warXpAbfce+QPFI6dWIG/YCac1b2jaltp8N27Hw1n0o3U4x87DHK9Or1BegC11XqPlsQrkjpKe/k7P14a2+MfeId9dVj6bzHw/D2NPz9QG1VGqW7+VhTET+I/izt6bGKeTs+++1a/+31mS2px98z8vw2rhX8HHhFX4k8EhTzJh1D+7KwO4axiAbm7HqAu+/Q95ZYNJTFPHvM275+3c5Mmabxw9I7odGnU1EBAQEBAQEBAQEBAQEBAQEBAh6npVOrJyanVVavcB1DbH5jfsfUQKgcKnEO+j5WVUP1bt7RT/KzmZR6K6yUTXdgYalh/HVh5K/pV2Pj2f+mwcf8AvjdjwqPDqTTcn2i/B1Slgtg8MA5OOGvdWdkrrezkYlT8IUe8247RujhlcjivFB2ta2s77bW0ZFX/AF1iTujhR/tzEbJFy5NewqNfLs3m6sDvt5bEbesbmymuqw7bCUuyrKWyPaDRVjWWg3Bg/wCVSkvy845tub0326RunaVvVqfgvY+lYGoWPewdiUFKllRawT4rrye7Wo7eUb+w4Ze6n1bO+DGwsUHztta+wfwIqgnt+ft6mN08KUOCxn7HibIuyv8AhfkcTf8AyU25x6OzyN2UQ2XFxkw0CYiIiKNlRQFQD5BR0Akb7pZYCAgICAgICAgICAgICAgICAgICAgICAgICAgICAgICAgICAgICAgICAgICAgICAgICAgICAgICAgICAgICAgICAgICAgICAgICAgICAgICAgICAgICAgICAgICAgICAgICAgICAgICAgICAgICAgICAgICAgICAgICAgICAgICAgICAgICAgICAgICAgICAgICAg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5370" name="Picture 10" descr="http://pad3.whstatic.com/images/thumb/8/85/Ink-fortune-cookie-Step-6.jpg/670px-Ink-fortune-cookie-Step-6.jpg"/>
          <p:cNvPicPr>
            <a:picLocks noChangeAspect="1" noChangeArrowheads="1"/>
          </p:cNvPicPr>
          <p:nvPr/>
        </p:nvPicPr>
        <p:blipFill>
          <a:blip r:embed="rId7" cstate="print"/>
          <a:srcRect l="9552" t="6238" r="9254" b="7992"/>
          <a:stretch>
            <a:fillRect/>
          </a:stretch>
        </p:blipFill>
        <p:spPr bwMode="auto">
          <a:xfrm>
            <a:off x="304800" y="3886200"/>
            <a:ext cx="1143000" cy="924485"/>
          </a:xfrm>
          <a:prstGeom prst="rect">
            <a:avLst/>
          </a:prstGeom>
          <a:noFill/>
        </p:spPr>
      </p:pic>
      <p:pic>
        <p:nvPicPr>
          <p:cNvPr id="15372" name="Picture 12" descr="https://encrypted-tbn3.gstatic.com/images?q=tbn:ANd9GcSLt82FnUdjrgiFTgsN7QaXMMUoKyiw8X-P5h4ypAKiDvWQJXds5W9a664"/>
          <p:cNvPicPr>
            <a:picLocks noChangeAspect="1" noChangeArrowheads="1"/>
          </p:cNvPicPr>
          <p:nvPr/>
        </p:nvPicPr>
        <p:blipFill>
          <a:blip r:embed="rId8" cstate="print"/>
          <a:srcRect/>
          <a:stretch>
            <a:fillRect/>
          </a:stretch>
        </p:blipFill>
        <p:spPr bwMode="auto">
          <a:xfrm>
            <a:off x="380999" y="5257801"/>
            <a:ext cx="1066801" cy="924560"/>
          </a:xfrm>
          <a:prstGeom prst="rect">
            <a:avLst/>
          </a:prstGeom>
          <a:noFill/>
        </p:spPr>
      </p:pic>
      <p:sp>
        <p:nvSpPr>
          <p:cNvPr id="21" name="TextBox 20"/>
          <p:cNvSpPr txBox="1"/>
          <p:nvPr/>
        </p:nvSpPr>
        <p:spPr>
          <a:xfrm>
            <a:off x="1524000" y="1524000"/>
            <a:ext cx="3581400" cy="4493538"/>
          </a:xfrm>
          <a:prstGeom prst="rect">
            <a:avLst/>
          </a:prstGeom>
          <a:noFill/>
        </p:spPr>
        <p:txBody>
          <a:bodyPr wrap="square" rtlCol="0">
            <a:spAutoFit/>
          </a:bodyPr>
          <a:lstStyle/>
          <a:p>
            <a:r>
              <a:rPr lang="en-US" sz="2600" dirty="0" smtClean="0"/>
              <a:t> Social Media</a:t>
            </a:r>
          </a:p>
          <a:p>
            <a:endParaRPr lang="en-US" sz="2600" dirty="0" smtClean="0"/>
          </a:p>
          <a:p>
            <a:endParaRPr lang="en-US" sz="2600" dirty="0" smtClean="0"/>
          </a:p>
          <a:p>
            <a:r>
              <a:rPr lang="en-US" sz="2600" dirty="0" smtClean="0"/>
              <a:t>Recognition Days</a:t>
            </a:r>
          </a:p>
          <a:p>
            <a:endParaRPr lang="en-US" sz="2600" dirty="0" smtClean="0"/>
          </a:p>
          <a:p>
            <a:endParaRPr lang="en-US" sz="2600" dirty="0" smtClean="0"/>
          </a:p>
          <a:p>
            <a:r>
              <a:rPr lang="en-US" sz="2600" dirty="0" smtClean="0"/>
              <a:t>Fight to Fearless Fortunes</a:t>
            </a:r>
          </a:p>
          <a:p>
            <a:endParaRPr lang="en-US" sz="2600" dirty="0" smtClean="0"/>
          </a:p>
          <a:p>
            <a:endParaRPr lang="en-US" sz="2600" dirty="0" smtClean="0"/>
          </a:p>
          <a:p>
            <a:r>
              <a:rPr lang="en-US" sz="2600" dirty="0" smtClean="0"/>
              <a:t>Showcases/Conferences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3251</TotalTime>
  <Words>1968</Words>
  <Application>Microsoft Office PowerPoint</Application>
  <PresentationFormat>On-screen Show (4:3)</PresentationFormat>
  <Paragraphs>235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Their Fight to Fearless</vt:lpstr>
      <vt:lpstr>Training for The Fight</vt:lpstr>
      <vt:lpstr>PowerPoint Presentation</vt:lpstr>
      <vt:lpstr>Business Model</vt:lpstr>
      <vt:lpstr>Market Analysis</vt:lpstr>
      <vt:lpstr>Marketing and Sales</vt:lpstr>
      <vt:lpstr>Competition</vt:lpstr>
      <vt:lpstr>Qualifications</vt:lpstr>
      <vt:lpstr>Sales Projections</vt:lpstr>
      <vt:lpstr>Start-up Funds</vt:lpstr>
      <vt:lpstr>PowerPoint Presentation</vt:lpstr>
      <vt:lpstr>“Have Faith, Have Fun, Be Fearless”</vt:lpstr>
    </vt:vector>
  </TitlesOfParts>
  <Company>NFTE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Nguyen, Anne M.</cp:lastModifiedBy>
  <cp:revision>523</cp:revision>
  <cp:lastPrinted>2014-05-14T13:14:54Z</cp:lastPrinted>
  <dcterms:created xsi:type="dcterms:W3CDTF">2012-02-07T20:01:29Z</dcterms:created>
  <dcterms:modified xsi:type="dcterms:W3CDTF">2014-05-19T12:03:25Z</dcterms:modified>
</cp:coreProperties>
</file>