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3" r:id="rId2"/>
    <p:sldId id="256" r:id="rId3"/>
    <p:sldId id="259" r:id="rId4"/>
    <p:sldId id="260" r:id="rId5"/>
    <p:sldId id="261" r:id="rId6"/>
    <p:sldId id="273" r:id="rId7"/>
    <p:sldId id="265" r:id="rId8"/>
    <p:sldId id="276" r:id="rId9"/>
    <p:sldId id="268" r:id="rId10"/>
    <p:sldId id="269" r:id="rId11"/>
    <p:sldId id="270" r:id="rId12"/>
    <p:sldId id="271" r:id="rId13"/>
    <p:sldId id="272" r:id="rId14"/>
    <p:sldId id="262"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3E1"/>
    <a:srgbClr val="F7CDE6"/>
    <a:srgbClr val="000000"/>
    <a:srgbClr val="F9D7EB"/>
    <a:srgbClr val="F6C6E3"/>
    <a:srgbClr val="F4BADD"/>
    <a:srgbClr val="FBE5F2"/>
    <a:srgbClr val="F9E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00" autoAdjust="0"/>
    <p:restoredTop sz="94630" autoAdjust="0"/>
  </p:normalViewPr>
  <p:slideViewPr>
    <p:cSldViewPr snapToGrid="0">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manualLayout>
          <c:layoutTarget val="inner"/>
          <c:xMode val="edge"/>
          <c:yMode val="edge"/>
          <c:x val="7.1725586880206887E-2"/>
          <c:y val="0.12969699355776049"/>
          <c:w val="0.90924027634242099"/>
          <c:h val="0.68314341262348677"/>
        </c:manualLayout>
      </c:layout>
      <c:barChart>
        <c:barDir val="col"/>
        <c:grouping val="clustered"/>
        <c:varyColors val="0"/>
        <c:ser>
          <c:idx val="0"/>
          <c:order val="0"/>
          <c:tx>
            <c:strRef>
              <c:f>Sheet1!$B$1</c:f>
              <c:strCache>
                <c:ptCount val="1"/>
                <c:pt idx="0">
                  <c:v>Units Sold</c:v>
                </c:pt>
              </c:strCache>
            </c:strRef>
          </c:tx>
          <c:spPr>
            <a:solidFill>
              <a:srgbClr val="000000"/>
            </a:solidFill>
          </c:spPr>
          <c:invertIfNegative val="0"/>
          <c:dPt>
            <c:idx val="0"/>
            <c:invertIfNegative val="0"/>
            <c:bubble3D val="0"/>
            <c:spPr>
              <a:solidFill>
                <a:srgbClr val="70AD47"/>
              </a:solidFill>
            </c:spPr>
          </c:dPt>
          <c:dPt>
            <c:idx val="1"/>
            <c:invertIfNegative val="0"/>
            <c:bubble3D val="0"/>
            <c:spPr>
              <a:solidFill>
                <a:srgbClr val="70AD47"/>
              </a:solidFill>
            </c:spPr>
          </c:dPt>
          <c:dPt>
            <c:idx val="2"/>
            <c:invertIfNegative val="0"/>
            <c:bubble3D val="0"/>
            <c:spPr>
              <a:solidFill>
                <a:srgbClr val="70AD47"/>
              </a:solidFill>
            </c:spPr>
          </c:dPt>
          <c:dPt>
            <c:idx val="3"/>
            <c:invertIfNegative val="0"/>
            <c:bubble3D val="0"/>
            <c:spPr>
              <a:solidFill>
                <a:srgbClr val="70AD47"/>
              </a:solidFill>
            </c:spPr>
          </c:dPt>
          <c:dPt>
            <c:idx val="4"/>
            <c:invertIfNegative val="0"/>
            <c:bubble3D val="0"/>
            <c:spPr>
              <a:solidFill>
                <a:srgbClr val="70AD47"/>
              </a:solidFill>
            </c:spPr>
          </c:dPt>
          <c:dPt>
            <c:idx val="5"/>
            <c:invertIfNegative val="0"/>
            <c:bubble3D val="0"/>
            <c:spPr>
              <a:solidFill>
                <a:srgbClr val="70AD47"/>
              </a:solidFill>
            </c:spPr>
          </c:dPt>
          <c:dPt>
            <c:idx val="6"/>
            <c:invertIfNegative val="0"/>
            <c:bubble3D val="0"/>
            <c:spPr>
              <a:solidFill>
                <a:srgbClr val="70AD47"/>
              </a:solidFill>
            </c:spPr>
          </c:dPt>
          <c:dPt>
            <c:idx val="7"/>
            <c:invertIfNegative val="0"/>
            <c:bubble3D val="0"/>
            <c:spPr>
              <a:solidFill>
                <a:srgbClr val="70AD47"/>
              </a:solidFill>
            </c:spPr>
          </c:dPt>
          <c:dPt>
            <c:idx val="8"/>
            <c:invertIfNegative val="0"/>
            <c:bubble3D val="0"/>
            <c:spPr>
              <a:solidFill>
                <a:srgbClr val="70AD47"/>
              </a:solidFill>
            </c:spPr>
          </c:dPt>
          <c:dPt>
            <c:idx val="9"/>
            <c:invertIfNegative val="0"/>
            <c:bubble3D val="0"/>
            <c:spPr>
              <a:solidFill>
                <a:srgbClr val="70AD47"/>
              </a:solidFill>
            </c:spPr>
          </c:dPt>
          <c:dPt>
            <c:idx val="10"/>
            <c:invertIfNegative val="0"/>
            <c:bubble3D val="0"/>
            <c:spPr>
              <a:solidFill>
                <a:srgbClr val="70AD47"/>
              </a:solidFill>
            </c:spPr>
          </c:dPt>
          <c:dPt>
            <c:idx val="11"/>
            <c:invertIfNegative val="0"/>
            <c:bubble3D val="0"/>
            <c:spPr>
              <a:solidFill>
                <a:srgbClr val="70AD47"/>
              </a:solidFill>
            </c:spPr>
          </c:dPt>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50</c:v>
                </c:pt>
                <c:pt idx="1">
                  <c:v>45</c:v>
                </c:pt>
                <c:pt idx="2">
                  <c:v>45</c:v>
                </c:pt>
                <c:pt idx="3">
                  <c:v>50</c:v>
                </c:pt>
                <c:pt idx="4">
                  <c:v>55</c:v>
                </c:pt>
                <c:pt idx="5">
                  <c:v>60</c:v>
                </c:pt>
                <c:pt idx="6">
                  <c:v>65</c:v>
                </c:pt>
                <c:pt idx="7">
                  <c:v>60</c:v>
                </c:pt>
                <c:pt idx="8">
                  <c:v>55</c:v>
                </c:pt>
                <c:pt idx="9">
                  <c:v>60</c:v>
                </c:pt>
                <c:pt idx="10">
                  <c:v>65</c:v>
                </c:pt>
                <c:pt idx="11">
                  <c:v>70</c:v>
                </c:pt>
              </c:numCache>
            </c:numRef>
          </c:val>
        </c:ser>
        <c:dLbls>
          <c:showLegendKey val="0"/>
          <c:showVal val="0"/>
          <c:showCatName val="0"/>
          <c:showSerName val="0"/>
          <c:showPercent val="0"/>
          <c:showBubbleSize val="0"/>
        </c:dLbls>
        <c:gapWidth val="150"/>
        <c:axId val="101599104"/>
        <c:axId val="101600640"/>
      </c:barChart>
      <c:catAx>
        <c:axId val="101599104"/>
        <c:scaling>
          <c:orientation val="minMax"/>
        </c:scaling>
        <c:delete val="0"/>
        <c:axPos val="b"/>
        <c:numFmt formatCode="General" sourceLinked="0"/>
        <c:majorTickMark val="out"/>
        <c:minorTickMark val="none"/>
        <c:tickLblPos val="nextTo"/>
        <c:crossAx val="101600640"/>
        <c:crosses val="autoZero"/>
        <c:auto val="1"/>
        <c:lblAlgn val="ctr"/>
        <c:lblOffset val="100"/>
        <c:noMultiLvlLbl val="0"/>
      </c:catAx>
      <c:valAx>
        <c:axId val="101600640"/>
        <c:scaling>
          <c:orientation val="minMax"/>
        </c:scaling>
        <c:delete val="0"/>
        <c:axPos val="l"/>
        <c:majorGridlines/>
        <c:numFmt formatCode="General" sourceLinked="1"/>
        <c:majorTickMark val="out"/>
        <c:minorTickMark val="none"/>
        <c:tickLblPos val="nextTo"/>
        <c:crossAx val="101599104"/>
        <c:crosses val="autoZero"/>
        <c:crossBetween val="between"/>
      </c:valAx>
    </c:plotArea>
    <c:plotVisOnly val="1"/>
    <c:dispBlanksAs val="gap"/>
    <c:showDLblsOverMax val="0"/>
  </c:chart>
  <c:txPr>
    <a:bodyPr/>
    <a:lstStyle/>
    <a:p>
      <a:pPr>
        <a:defRPr sz="1800">
          <a:solidFill>
            <a:srgbClr val="000000"/>
          </a:solidFil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B8B00-5D27-4D09-8315-30E280CAF313}" type="datetimeFigureOut">
              <a:rPr lang="en-US" smtClean="0"/>
              <a:t>5/18/2016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7F71D-63DE-4EAA-B00A-7CF8B80C689E}" type="slidenum">
              <a:rPr lang="en-US" smtClean="0"/>
              <a:t>‹#›</a:t>
            </a:fld>
            <a:endParaRPr lang="en-US"/>
          </a:p>
        </p:txBody>
      </p:sp>
    </p:spTree>
    <p:extLst>
      <p:ext uri="{BB962C8B-B14F-4D97-AF65-F5344CB8AC3E}">
        <p14:creationId xmlns:p14="http://schemas.microsoft.com/office/powerpoint/2010/main" val="1075870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a:t>
            </a:r>
            <a:r>
              <a:rPr lang="en-US" baseline="0" dirty="0" smtClean="0"/>
              <a:t> work, school, and getting errands done, it’s hard to find a chance to pamper yourself with a trip to the spa. But for most people, the spa is too </a:t>
            </a:r>
            <a:r>
              <a:rPr lang="en-US" baseline="0" smtClean="0"/>
              <a:t>big o</a:t>
            </a:r>
            <a:endParaRPr lang="en-US" baseline="0" dirty="0" smtClean="0"/>
          </a:p>
        </p:txBody>
      </p:sp>
      <p:sp>
        <p:nvSpPr>
          <p:cNvPr id="4" name="Slide Number Placeholder 3"/>
          <p:cNvSpPr>
            <a:spLocks noGrp="1"/>
          </p:cNvSpPr>
          <p:nvPr>
            <p:ph type="sldNum" sz="quarter" idx="10"/>
          </p:nvPr>
        </p:nvSpPr>
        <p:spPr/>
        <p:txBody>
          <a:bodyPr/>
          <a:lstStyle/>
          <a:p>
            <a:fld id="{1737F71D-63DE-4EAA-B00A-7CF8B80C689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955170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Just</a:t>
            </a:r>
            <a:r>
              <a:rPr lang="en-US" baseline="0" dirty="0" smtClean="0"/>
              <a:t> </a:t>
            </a:r>
            <a:r>
              <a:rPr lang="en-US" baseline="0" dirty="0" err="1" smtClean="0"/>
              <a:t>Charmings</a:t>
            </a:r>
            <a:r>
              <a:rPr lang="en-US" baseline="0" dirty="0" smtClean="0"/>
              <a:t> biggest advantage to it’s competition is the variety of body scrubs we offer our customers and the customization option that other businesses do not offer. We also provide better quality since our scrubs are made with organic ingredients and are handmade. While other companies such as Bath &amp; body works do not use ingredients that’re healthy for the body. And although posh tangerine does make their own body scrubs and uses natural ingredients, their portion sizes are only 4 oz. compared to the average 8 oz. that Just Charming offers. Lastly, my business is online so customers can order a body scrub at any time of day.</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10</a:t>
            </a:fld>
            <a:endParaRPr lang="en-US"/>
          </a:p>
        </p:txBody>
      </p:sp>
    </p:spTree>
    <p:extLst>
      <p:ext uri="{BB962C8B-B14F-4D97-AF65-F5344CB8AC3E}">
        <p14:creationId xmlns:p14="http://schemas.microsoft.com/office/powerpoint/2010/main" val="1193098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I am qualified to run my business because I have sold quite a few body scrubs so I am operational. With my 4 years of experience with body scrubs, I know how to make a variety of scrubs by hand and know exactly what I am doing.</a:t>
            </a:r>
          </a:p>
          <a:p>
            <a:r>
              <a:rPr lang="en-US" baseline="0" dirty="0" smtClean="0"/>
              <a:t>My social skills also help interact with customers and learn more about their wants and needs for scrubs.</a:t>
            </a:r>
          </a:p>
        </p:txBody>
      </p:sp>
      <p:sp>
        <p:nvSpPr>
          <p:cNvPr id="4" name="Slide Number Placeholder 3"/>
          <p:cNvSpPr>
            <a:spLocks noGrp="1"/>
          </p:cNvSpPr>
          <p:nvPr>
            <p:ph type="sldNum" sz="quarter" idx="10"/>
          </p:nvPr>
        </p:nvSpPr>
        <p:spPr/>
        <p:txBody>
          <a:bodyPr/>
          <a:lstStyle/>
          <a:p>
            <a:fld id="{1737F71D-63DE-4EAA-B00A-7CF8B80C689E}" type="slidenum">
              <a:rPr lang="en-US" smtClean="0"/>
              <a:t>11</a:t>
            </a:fld>
            <a:endParaRPr lang="en-US"/>
          </a:p>
        </p:txBody>
      </p:sp>
    </p:spTree>
    <p:extLst>
      <p:ext uri="{BB962C8B-B14F-4D97-AF65-F5344CB8AC3E}">
        <p14:creationId xmlns:p14="http://schemas.microsoft.com/office/powerpoint/2010/main" val="1084359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Charming projects that in our first year we</a:t>
            </a:r>
            <a:r>
              <a:rPr lang="en-US" baseline="0" dirty="0" smtClean="0"/>
              <a:t> will sell about 680 scrubs, my sales will steadily increase in May because of mother’s day and also through out the summer and winter months because the skin deals with lots dehydration during that time of year. As you can see, my sales will be the highest in December because of the holidays.</a:t>
            </a:r>
          </a:p>
          <a:p>
            <a:r>
              <a:rPr lang="en-US" baseline="0" dirty="0" smtClean="0"/>
              <a:t> My gross revenue is $10, 200 and my net profit is roughly $1,950</a:t>
            </a:r>
          </a:p>
        </p:txBody>
      </p:sp>
      <p:sp>
        <p:nvSpPr>
          <p:cNvPr id="4" name="Slide Number Placeholder 3"/>
          <p:cNvSpPr>
            <a:spLocks noGrp="1"/>
          </p:cNvSpPr>
          <p:nvPr>
            <p:ph type="sldNum" sz="quarter" idx="10"/>
          </p:nvPr>
        </p:nvSpPr>
        <p:spPr/>
        <p:txBody>
          <a:bodyPr/>
          <a:lstStyle/>
          <a:p>
            <a:fld id="{1737F71D-63DE-4EAA-B00A-7CF8B80C689E}" type="slidenum">
              <a:rPr lang="en-US" smtClean="0"/>
              <a:t>12</a:t>
            </a:fld>
            <a:endParaRPr lang="en-US"/>
          </a:p>
        </p:txBody>
      </p:sp>
    </p:spTree>
    <p:extLst>
      <p:ext uri="{BB962C8B-B14F-4D97-AF65-F5344CB8AC3E}">
        <p14:creationId xmlns:p14="http://schemas.microsoft.com/office/powerpoint/2010/main" val="125340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start up my business, Just Charming will need $900 to  which has come from startup expenditures of 425 and money put to the side for fixed expenses and emergency funds.</a:t>
            </a:r>
          </a:p>
          <a:p>
            <a:r>
              <a:rPr lang="en-US" baseline="0" dirty="0" smtClean="0"/>
              <a:t> My return on investment is 216% and my return on sales is 19%</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13</a:t>
            </a:fld>
            <a:endParaRPr lang="en-US"/>
          </a:p>
        </p:txBody>
      </p:sp>
    </p:spTree>
    <p:extLst>
      <p:ext uri="{BB962C8B-B14F-4D97-AF65-F5344CB8AC3E}">
        <p14:creationId xmlns:p14="http://schemas.microsoft.com/office/powerpoint/2010/main" val="378527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future</a:t>
            </a:r>
            <a:r>
              <a:rPr lang="en-US" baseline="0" dirty="0" smtClean="0"/>
              <a:t> Just charming plans to expand to other beauty products such as body butters and creams and plans on selling spa packages as well</a:t>
            </a:r>
          </a:p>
          <a:p>
            <a:r>
              <a:rPr lang="en-US" baseline="0" dirty="0" smtClean="0"/>
              <a:t>We plan on donating 10% of our net profit to the hole in the wall gang in </a:t>
            </a:r>
            <a:r>
              <a:rPr lang="en-US" baseline="0" dirty="0" err="1" smtClean="0"/>
              <a:t>ashford</a:t>
            </a:r>
            <a:r>
              <a:rPr lang="en-US" baseline="0" dirty="0" smtClean="0"/>
              <a:t>, ct. This is a program that provides summer camp like experiences to children with special illnesses, such as cancer, leukemia, and lupus. </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14</a:t>
            </a:fld>
            <a:endParaRPr lang="en-US"/>
          </a:p>
        </p:txBody>
      </p:sp>
    </p:spTree>
    <p:extLst>
      <p:ext uri="{BB962C8B-B14F-4D97-AF65-F5344CB8AC3E}">
        <p14:creationId xmlns:p14="http://schemas.microsoft.com/office/powerpoint/2010/main" val="289233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a:t>
            </a:r>
            <a:r>
              <a:rPr lang="en-US" baseline="0" dirty="0" smtClean="0"/>
              <a:t> your consideration of just charming. I can be contacted with the email below or visit my website below, and remember don’t be disarming, just be charming.</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15</a:t>
            </a:fld>
            <a:endParaRPr lang="en-US"/>
          </a:p>
        </p:txBody>
      </p:sp>
    </p:spTree>
    <p:extLst>
      <p:ext uri="{BB962C8B-B14F-4D97-AF65-F5344CB8AC3E}">
        <p14:creationId xmlns:p14="http://schemas.microsoft.com/office/powerpoint/2010/main" val="289004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0" i="0" u="none" strike="noStrike" dirty="0" smtClean="0">
                <a:solidFill>
                  <a:srgbClr val="000000"/>
                </a:solidFill>
                <a:effectLst/>
                <a:latin typeface="+mn-lt"/>
              </a:rPr>
              <a:t>Good morning, my name is Bella Chan and my business is Just Charming</a:t>
            </a:r>
            <a:endParaRPr lang="en-US" b="0" dirty="0" smtClean="0">
              <a:effectLst/>
            </a:endParaRPr>
          </a:p>
        </p:txBody>
      </p:sp>
      <p:sp>
        <p:nvSpPr>
          <p:cNvPr id="4" name="Slide Number Placeholder 3"/>
          <p:cNvSpPr>
            <a:spLocks noGrp="1"/>
          </p:cNvSpPr>
          <p:nvPr>
            <p:ph type="sldNum" sz="quarter" idx="10"/>
          </p:nvPr>
        </p:nvSpPr>
        <p:spPr/>
        <p:txBody>
          <a:bodyPr/>
          <a:lstStyle/>
          <a:p>
            <a:fld id="{1737F71D-63DE-4EAA-B00A-7CF8B80C689E}" type="slidenum">
              <a:rPr lang="en-US" smtClean="0"/>
              <a:t>2</a:t>
            </a:fld>
            <a:endParaRPr lang="en-US"/>
          </a:p>
        </p:txBody>
      </p:sp>
    </p:spTree>
    <p:extLst>
      <p:ext uri="{BB962C8B-B14F-4D97-AF65-F5344CB8AC3E}">
        <p14:creationId xmlns:p14="http://schemas.microsoft.com/office/powerpoint/2010/main" val="426375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Most</a:t>
            </a:r>
            <a:r>
              <a:rPr lang="en-US" baseline="0" dirty="0" smtClean="0"/>
              <a:t> people find that they can’t afford to go to the spa, and when I say afford I don’t only mean financially but also time wise as well. Many spa treatments can cost as much as $100-$300  which is something that most people can’t splurge on. And even if one can afford to spend that much for a treatment, they don’t have the time to do so due to their hectic schedules</a:t>
            </a:r>
          </a:p>
          <a:p>
            <a:r>
              <a:rPr lang="en-US" dirty="0" smtClean="0"/>
              <a:t> Also in</a:t>
            </a:r>
            <a:r>
              <a:rPr lang="en-US" baseline="0" dirty="0" smtClean="0"/>
              <a:t> many industries today, </a:t>
            </a:r>
            <a:r>
              <a:rPr lang="en-US" dirty="0" smtClean="0"/>
              <a:t>toxic</a:t>
            </a:r>
            <a:r>
              <a:rPr lang="en-US" baseline="0" dirty="0" smtClean="0"/>
              <a:t> ingredients such as mineral oils and synthetics ingredients (such as abrasive plastic beads) are added to body scrubs and they are harmful to the body. Artificial scents are also known to cause irritation to about 25% of the nation, this is leaving the skin to be damaged and unhealthy.</a:t>
            </a:r>
          </a:p>
          <a:p>
            <a:endParaRPr lang="en-US" baseline="0" dirty="0" smtClean="0"/>
          </a:p>
        </p:txBody>
      </p:sp>
      <p:sp>
        <p:nvSpPr>
          <p:cNvPr id="4" name="Slide Number Placeholder 3"/>
          <p:cNvSpPr>
            <a:spLocks noGrp="1"/>
          </p:cNvSpPr>
          <p:nvPr>
            <p:ph type="sldNum" sz="quarter" idx="10"/>
          </p:nvPr>
        </p:nvSpPr>
        <p:spPr/>
        <p:txBody>
          <a:bodyPr/>
          <a:lstStyle/>
          <a:p>
            <a:fld id="{1737F71D-63DE-4EAA-B00A-7CF8B80C689E}" type="slidenum">
              <a:rPr lang="en-US" smtClean="0"/>
              <a:t>3</a:t>
            </a:fld>
            <a:endParaRPr lang="en-US"/>
          </a:p>
        </p:txBody>
      </p:sp>
    </p:spTree>
    <p:extLst>
      <p:ext uri="{BB962C8B-B14F-4D97-AF65-F5344CB8AC3E}">
        <p14:creationId xmlns:p14="http://schemas.microsoft.com/office/powerpoint/2010/main" val="370853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solution is to provide</a:t>
            </a:r>
            <a:r>
              <a:rPr lang="en-US" baseline="0" dirty="0" smtClean="0"/>
              <a:t> people with a spa like experience from home by using customized, handmade body scrubs made from all organic ingredients.</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4</a:t>
            </a:fld>
            <a:endParaRPr lang="en-US"/>
          </a:p>
        </p:txBody>
      </p:sp>
    </p:spTree>
    <p:extLst>
      <p:ext uri="{BB962C8B-B14F-4D97-AF65-F5344CB8AC3E}">
        <p14:creationId xmlns:p14="http://schemas.microsoft.com/office/powerpoint/2010/main" val="227723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Just Charming will be an online</a:t>
            </a:r>
            <a:r>
              <a:rPr lang="en-US" baseline="0" dirty="0" smtClean="0"/>
              <a:t> website where customers can go online and create their own, custom body scrubs that can be sent to their homes. They’ll start by choosing what kind of scrub they’d like, and work their way down to what organic ingredients and oils they’d like incorporate in them.</a:t>
            </a:r>
          </a:p>
          <a:p>
            <a:r>
              <a:rPr lang="en-US" baseline="0" dirty="0" smtClean="0"/>
              <a:t> Not only will I provide the option to customize your own scrub but I will also have a collection of pre designed scrubs that customers can choose from. This will vary between year round scrubs, like coffee and honey brown sugar, to seasonal scrubs, like peppermint and lemonade.</a:t>
            </a:r>
          </a:p>
          <a:p>
            <a:r>
              <a:rPr lang="en-US" baseline="0" dirty="0" smtClean="0"/>
              <a:t> Lastly, I will offer a </a:t>
            </a:r>
            <a:r>
              <a:rPr lang="en-US" baseline="0" dirty="0" err="1" smtClean="0"/>
              <a:t>scrubscription</a:t>
            </a:r>
            <a:r>
              <a:rPr lang="en-US" baseline="0" dirty="0" smtClean="0"/>
              <a:t>, which is when the body scrub of the month is sent to customer’s homes on a monthly basis. This is great as a gift to others and yourself because you deserve to enjoy the spa from the comforts of your own home.</a:t>
            </a:r>
          </a:p>
        </p:txBody>
      </p:sp>
      <p:sp>
        <p:nvSpPr>
          <p:cNvPr id="4" name="Slide Number Placeholder 3"/>
          <p:cNvSpPr>
            <a:spLocks noGrp="1"/>
          </p:cNvSpPr>
          <p:nvPr>
            <p:ph type="sldNum" sz="quarter" idx="10"/>
          </p:nvPr>
        </p:nvSpPr>
        <p:spPr/>
        <p:txBody>
          <a:bodyPr/>
          <a:lstStyle/>
          <a:p>
            <a:fld id="{1737F71D-63DE-4EAA-B00A-7CF8B80C689E}" type="slidenum">
              <a:rPr lang="en-US" smtClean="0"/>
              <a:t>5</a:t>
            </a:fld>
            <a:endParaRPr lang="en-US"/>
          </a:p>
        </p:txBody>
      </p:sp>
    </p:spTree>
    <p:extLst>
      <p:ext uri="{BB962C8B-B14F-4D97-AF65-F5344CB8AC3E}">
        <p14:creationId xmlns:p14="http://schemas.microsoft.com/office/powerpoint/2010/main" val="78417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mission is to provide consumers</a:t>
            </a:r>
            <a:r>
              <a:rPr lang="en-US" baseline="0" dirty="0" smtClean="0"/>
              <a:t> with organic body scrubs that can fit to their body’s wants and needs</a:t>
            </a:r>
          </a:p>
          <a:p>
            <a:endParaRPr lang="en-US" baseline="0" dirty="0" smtClean="0"/>
          </a:p>
          <a:p>
            <a:r>
              <a:rPr lang="en-US" baseline="0" dirty="0" smtClean="0"/>
              <a:t>My social impact will be to use organic ingredients that’re healthy for the body and use reusable and recyclable packaging</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6</a:t>
            </a:fld>
            <a:endParaRPr lang="en-US"/>
          </a:p>
        </p:txBody>
      </p:sp>
    </p:spTree>
    <p:extLst>
      <p:ext uri="{BB962C8B-B14F-4D97-AF65-F5344CB8AC3E}">
        <p14:creationId xmlns:p14="http://schemas.microsoft.com/office/powerpoint/2010/main" val="137562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definition</a:t>
            </a:r>
            <a:r>
              <a:rPr lang="en-US" baseline="0" dirty="0" smtClean="0"/>
              <a:t> </a:t>
            </a:r>
            <a:r>
              <a:rPr lang="en-US" dirty="0" smtClean="0"/>
              <a:t>of one unit</a:t>
            </a:r>
            <a:r>
              <a:rPr lang="en-US" baseline="0" dirty="0" smtClean="0"/>
              <a:t> is one 8 </a:t>
            </a:r>
            <a:r>
              <a:rPr lang="en-US" baseline="0" dirty="0" err="1" smtClean="0"/>
              <a:t>oz</a:t>
            </a:r>
            <a:r>
              <a:rPr lang="en-US" baseline="0" dirty="0" smtClean="0"/>
              <a:t> honey brown sugar body scrub. </a:t>
            </a:r>
            <a:r>
              <a:rPr lang="en-US" dirty="0" smtClean="0"/>
              <a:t>This is scrub is chosen because</a:t>
            </a:r>
            <a:r>
              <a:rPr lang="en-US" baseline="0" dirty="0" smtClean="0"/>
              <a:t> honey is a great moisturizer for the body and also because sugar scrubs are gentler on the body. My selling price will be $15 and that will leave me with a contribution margin of $9.37. As you can see my cost of labor is fairly low but that is due to the fact that it takes me inly a small amount of time to make my body scrubs.</a:t>
            </a:r>
          </a:p>
          <a:p>
            <a:r>
              <a:rPr lang="en-US" baseline="0" dirty="0" smtClean="0"/>
              <a:t> My fixed expenses comes out to be $340 due to my salary, advertising, depreciation, and rent and utilities. My numbers do appear to be low but that is only because Just Charming is a part time business, I will be working from home, and because my equipment is limited.</a:t>
            </a:r>
          </a:p>
          <a:p>
            <a:r>
              <a:rPr lang="en-US" baseline="0" dirty="0" smtClean="0"/>
              <a:t> To break even, I will need to sell about 36 body scrubs a month.</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7</a:t>
            </a:fld>
            <a:endParaRPr lang="en-US"/>
          </a:p>
        </p:txBody>
      </p:sp>
    </p:spTree>
    <p:extLst>
      <p:ext uri="{BB962C8B-B14F-4D97-AF65-F5344CB8AC3E}">
        <p14:creationId xmlns:p14="http://schemas.microsoft.com/office/powerpoint/2010/main" val="378514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00" tIns="45675" rIns="91400" bIns="45675" anchor="t" anchorCtr="0">
            <a:noAutofit/>
          </a:bodyPr>
          <a:lstStyle/>
          <a:p>
            <a:pPr marL="0" marR="0" lvl="0" indent="0" algn="l" rtl="0">
              <a:spcBef>
                <a:spcPts val="0"/>
              </a:spcBef>
              <a:buClr>
                <a:schemeClr val="dk1"/>
              </a:buClr>
              <a:buFont typeface="Calibri"/>
              <a:buNone/>
            </a:pPr>
            <a:r>
              <a:rPr lang="en-US" sz="1200" b="0" i="0" u="none" strike="noStrike" cap="none" baseline="0" dirty="0" smtClean="0">
                <a:solidFill>
                  <a:schemeClr val="dk1"/>
                </a:solidFill>
                <a:latin typeface="Calibri"/>
                <a:ea typeface="Calibri"/>
                <a:cs typeface="Calibri"/>
                <a:sym typeface="Calibri"/>
              </a:rPr>
              <a:t>Just Charming is in the personal care products manufacturing industry and people spend about $50 billion on this industry every year. As you can see, I focused on the total population of people of who use the internet, I narrowed it down to women between the ages of 15-50. Finally, I decided to focus on 1% of my target market in my first year which is about 13 thousand.</a:t>
            </a:r>
          </a:p>
          <a:p>
            <a:pPr marL="0" marR="0" lvl="0" indent="0" algn="l" rtl="0">
              <a:spcBef>
                <a:spcPts val="0"/>
              </a:spcBef>
              <a:buClr>
                <a:schemeClr val="dk1"/>
              </a:buClr>
              <a:buFont typeface="Calibri"/>
              <a:buNone/>
            </a:pPr>
            <a:r>
              <a:rPr lang="en-US" sz="1200" b="0" i="0" u="none" strike="noStrike" cap="none" baseline="0" dirty="0" smtClean="0">
                <a:solidFill>
                  <a:schemeClr val="dk1"/>
                </a:solidFill>
                <a:latin typeface="Calibri"/>
                <a:ea typeface="Calibri"/>
                <a:cs typeface="Calibri"/>
                <a:sym typeface="Calibri"/>
              </a:rPr>
              <a:t>I hope to attract customers who enjoy trying new beauty products and organic products so they will sign up for my monthly </a:t>
            </a:r>
            <a:r>
              <a:rPr lang="en-US" sz="1200" b="0" i="0" u="none" strike="noStrike" cap="none" baseline="0" dirty="0" err="1" smtClean="0">
                <a:solidFill>
                  <a:schemeClr val="dk1"/>
                </a:solidFill>
                <a:latin typeface="Calibri"/>
                <a:ea typeface="Calibri"/>
                <a:cs typeface="Calibri"/>
                <a:sym typeface="Calibri"/>
              </a:rPr>
              <a:t>scrubscriptions</a:t>
            </a:r>
            <a:endParaRPr sz="1200" b="0" i="0" u="none" strike="noStrike" cap="none" baseline="0" dirty="0">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884612" y="8685210"/>
            <a:ext cx="2971799" cy="457200"/>
          </a:xfrm>
          <a:prstGeom prst="rect">
            <a:avLst/>
          </a:prstGeom>
          <a:noFill/>
          <a:ln>
            <a:noFill/>
          </a:ln>
        </p:spPr>
        <p:txBody>
          <a:bodyPr lIns="91400" tIns="45675" rIns="91400" bIns="4567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8</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08856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Just Charming plans on marketing itself mainly through social media on websites like </a:t>
            </a:r>
            <a:r>
              <a:rPr lang="en-US" dirty="0" err="1" smtClean="0"/>
              <a:t>instagram</a:t>
            </a:r>
            <a:r>
              <a:rPr lang="en-US" dirty="0" smtClean="0"/>
              <a:t>,</a:t>
            </a:r>
            <a:r>
              <a:rPr lang="en-US" baseline="0" dirty="0" smtClean="0"/>
              <a:t> twitter, and </a:t>
            </a:r>
            <a:r>
              <a:rPr lang="en-US" baseline="0" dirty="0" err="1" smtClean="0"/>
              <a:t>facebook</a:t>
            </a:r>
            <a:r>
              <a:rPr lang="en-US" baseline="0" dirty="0" smtClean="0"/>
              <a:t> to interact more with potential buyers. I also hope to use </a:t>
            </a:r>
            <a:r>
              <a:rPr lang="en-US" baseline="0" dirty="0" err="1" smtClean="0"/>
              <a:t>pinterest</a:t>
            </a:r>
            <a:r>
              <a:rPr lang="en-US" baseline="0" dirty="0" smtClean="0"/>
              <a:t> and </a:t>
            </a:r>
            <a:r>
              <a:rPr lang="en-US" baseline="0" dirty="0" err="1" smtClean="0"/>
              <a:t>etsy</a:t>
            </a:r>
            <a:r>
              <a:rPr lang="en-US" baseline="0" dirty="0" smtClean="0"/>
              <a:t> so customers will buy my product through other domains.</a:t>
            </a:r>
          </a:p>
          <a:p>
            <a:r>
              <a:rPr lang="en-US" baseline="0" dirty="0" smtClean="0"/>
              <a:t> I will use my website, email, and phone to contact my customers in case of any questions</a:t>
            </a:r>
          </a:p>
          <a:p>
            <a:r>
              <a:rPr lang="en-US" baseline="0" dirty="0" smtClean="0"/>
              <a:t> With every purchase of a just charming body scrub I will add a business card</a:t>
            </a:r>
          </a:p>
          <a:p>
            <a:r>
              <a:rPr lang="en-US" baseline="0" dirty="0" smtClean="0"/>
              <a:t> I hope through happy customers my business will be promoted through word of mouth</a:t>
            </a:r>
          </a:p>
          <a:p>
            <a:r>
              <a:rPr lang="en-US" baseline="0" dirty="0" smtClean="0"/>
              <a:t> Lastly, in the future just charming hopes to have in store displays of our products in stores such as whole foods and farmer’s market’s so customers may try samples and truly understand what Just Charming is all about.</a:t>
            </a:r>
            <a:endParaRPr lang="en-US" dirty="0"/>
          </a:p>
        </p:txBody>
      </p:sp>
      <p:sp>
        <p:nvSpPr>
          <p:cNvPr id="4" name="Slide Number Placeholder 3"/>
          <p:cNvSpPr>
            <a:spLocks noGrp="1"/>
          </p:cNvSpPr>
          <p:nvPr>
            <p:ph type="sldNum" sz="quarter" idx="10"/>
          </p:nvPr>
        </p:nvSpPr>
        <p:spPr/>
        <p:txBody>
          <a:bodyPr/>
          <a:lstStyle/>
          <a:p>
            <a:fld id="{1737F71D-63DE-4EAA-B00A-7CF8B80C689E}" type="slidenum">
              <a:rPr lang="en-US" smtClean="0"/>
              <a:t>9</a:t>
            </a:fld>
            <a:endParaRPr lang="en-US"/>
          </a:p>
        </p:txBody>
      </p:sp>
    </p:spTree>
    <p:extLst>
      <p:ext uri="{BB962C8B-B14F-4D97-AF65-F5344CB8AC3E}">
        <p14:creationId xmlns:p14="http://schemas.microsoft.com/office/powerpoint/2010/main" val="428684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1"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6D9B15-D453-43C4-9E24-D273A5D5BB2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1326136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D9B15-D453-43C4-9E24-D273A5D5BB2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209376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D9B15-D453-43C4-9E24-D273A5D5BB2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375845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6D9B15-D453-43C4-9E24-D273A5D5BB2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115513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D9B15-D453-43C4-9E24-D273A5D5BB21}"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377797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6D9B15-D453-43C4-9E24-D273A5D5BB2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2940029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6D9B15-D453-43C4-9E24-D273A5D5BB21}" type="datetimeFigureOut">
              <a:rPr lang="en-US" smtClean="0"/>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308422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6D9B15-D453-43C4-9E24-D273A5D5BB21}" type="datetimeFigureOut">
              <a:rPr lang="en-US" smtClean="0"/>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319104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D9B15-D453-43C4-9E24-D273A5D5BB21}" type="datetimeFigureOut">
              <a:rPr lang="en-US" smtClean="0"/>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57877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D9B15-D453-43C4-9E24-D273A5D5BB2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364570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2" y="2057400"/>
            <a:ext cx="294917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D9B15-D453-43C4-9E24-D273A5D5BB21}" type="datetimeFigureOut">
              <a:rPr lang="en-US" smtClean="0"/>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4EDDB-679F-4B42-BC54-00F51DDF17C1}" type="slidenum">
              <a:rPr lang="en-US" smtClean="0"/>
              <a:t>‹#›</a:t>
            </a:fld>
            <a:endParaRPr lang="en-US"/>
          </a:p>
        </p:txBody>
      </p:sp>
    </p:spTree>
    <p:extLst>
      <p:ext uri="{BB962C8B-B14F-4D97-AF65-F5344CB8AC3E}">
        <p14:creationId xmlns:p14="http://schemas.microsoft.com/office/powerpoint/2010/main" val="184699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D9B15-D453-43C4-9E24-D273A5D5BB21}" type="datetimeFigureOut">
              <a:rPr lang="en-US" smtClean="0"/>
              <a:t>5/18/2016</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4EDDB-679F-4B42-BC54-00F51DDF17C1}" type="slidenum">
              <a:rPr lang="en-US" smtClean="0"/>
              <a:t>‹#›</a:t>
            </a:fld>
            <a:endParaRPr lang="en-US"/>
          </a:p>
        </p:txBody>
      </p:sp>
    </p:spTree>
    <p:extLst>
      <p:ext uri="{BB962C8B-B14F-4D97-AF65-F5344CB8AC3E}">
        <p14:creationId xmlns:p14="http://schemas.microsoft.com/office/powerpoint/2010/main" val="178206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JP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odpeapod.com/images/madgatebabyp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718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dpeapod.com/images/madgatebabyp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35718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b="20160"/>
          <a:stretch/>
        </p:blipFill>
        <p:spPr bwMode="auto">
          <a:xfrm>
            <a:off x="0" y="3810000"/>
            <a:ext cx="3571875" cy="30419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b="20160"/>
          <a:stretch/>
        </p:blipFill>
        <p:spPr bwMode="auto">
          <a:xfrm>
            <a:off x="3571875" y="3795386"/>
            <a:ext cx="3571875" cy="30626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44000"/>
          <a:stretch/>
        </p:blipFill>
        <p:spPr bwMode="auto">
          <a:xfrm>
            <a:off x="7143750" y="0"/>
            <a:ext cx="2000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44000" b="20160"/>
          <a:stretch/>
        </p:blipFill>
        <p:spPr bwMode="auto">
          <a:xfrm>
            <a:off x="7143750" y="3810000"/>
            <a:ext cx="20002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026" name="Picture 2" descr="http://www.spatravelgal.com/wp-content/uploads/2013/01/woman-in-bubble-bat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8049" y="1037423"/>
            <a:ext cx="5245701" cy="44448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6980" y="5484012"/>
            <a:ext cx="1117020" cy="1373987"/>
          </a:xfrm>
          <a:prstGeom prst="rect">
            <a:avLst/>
          </a:prstGeom>
        </p:spPr>
      </p:pic>
    </p:spTree>
    <p:extLst>
      <p:ext uri="{BB962C8B-B14F-4D97-AF65-F5344CB8AC3E}">
        <p14:creationId xmlns:p14="http://schemas.microsoft.com/office/powerpoint/2010/main" val="200495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435" y="439019"/>
            <a:ext cx="7886700" cy="1325563"/>
          </a:xfrm>
        </p:spPr>
        <p:txBody>
          <a:bodyPr>
            <a:noAutofit/>
          </a:bodyPr>
          <a:lstStyle/>
          <a:p>
            <a:r>
              <a:rPr lang="en-US" sz="6600" dirty="0" smtClean="0">
                <a:latin typeface="Gabriola" panose="04040605051002020D02" pitchFamily="82" charset="0"/>
              </a:rPr>
              <a:t>Competitive Advantages</a:t>
            </a:r>
            <a:endParaRPr lang="en-US" sz="6600" dirty="0">
              <a:latin typeface="Gabriola" panose="04040605051002020D02" pitchFamily="82" charset="0"/>
            </a:endParaRPr>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0" y="-103649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008" y="4577390"/>
            <a:ext cx="7375554" cy="11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pic>
        <p:nvPicPr>
          <p:cNvPr id="16" name="Picture 15"/>
          <p:cNvPicPr>
            <a:picLocks noChangeAspect="1"/>
          </p:cNvPicPr>
          <p:nvPr/>
        </p:nvPicPr>
        <p:blipFill>
          <a:blip r:embed="rId8"/>
          <a:stretch>
            <a:fillRect/>
          </a:stretch>
        </p:blipFill>
        <p:spPr>
          <a:xfrm>
            <a:off x="863008" y="1774388"/>
            <a:ext cx="7375554" cy="2762208"/>
          </a:xfrm>
          <a:prstGeom prst="rect">
            <a:avLst/>
          </a:prstGeom>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7581" y="2086708"/>
            <a:ext cx="417809" cy="51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046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67180"/>
            <a:ext cx="7886700" cy="1325563"/>
          </a:xfrm>
        </p:spPr>
        <p:txBody>
          <a:bodyPr>
            <a:noAutofit/>
          </a:bodyPr>
          <a:lstStyle/>
          <a:p>
            <a:r>
              <a:rPr lang="en-US" sz="6600" dirty="0" smtClean="0">
                <a:latin typeface="Gabriola" panose="04040605051002020D02" pitchFamily="82" charset="0"/>
                <a:cs typeface="Gautami" panose="020B0502040204020203" pitchFamily="34" charset="0"/>
              </a:rPr>
              <a:t>Qualifications</a:t>
            </a:r>
            <a:endParaRPr lang="en-US" sz="6600" dirty="0">
              <a:latin typeface="Gabriola" panose="04040605051002020D02" pitchFamily="82" charset="0"/>
              <a:cs typeface="Gautami" panose="020B0502040204020203" pitchFamily="34" charset="0"/>
            </a:endParaRPr>
          </a:p>
        </p:txBody>
      </p:sp>
      <p:sp>
        <p:nvSpPr>
          <p:cNvPr id="3" name="Content Placeholder 2"/>
          <p:cNvSpPr>
            <a:spLocks noGrp="1"/>
          </p:cNvSpPr>
          <p:nvPr>
            <p:ph idx="1"/>
          </p:nvPr>
        </p:nvSpPr>
        <p:spPr>
          <a:xfrm>
            <a:off x="609797" y="1665369"/>
            <a:ext cx="5943600" cy="3249296"/>
          </a:xfrm>
        </p:spPr>
        <p:txBody>
          <a:bodyPr>
            <a:normAutofit/>
          </a:bodyPr>
          <a:lstStyle/>
          <a:p>
            <a:pPr>
              <a:lnSpc>
                <a:spcPct val="150000"/>
              </a:lnSpc>
              <a:spcBef>
                <a:spcPts val="0"/>
              </a:spcBef>
              <a:spcAft>
                <a:spcPts val="0"/>
              </a:spcAft>
              <a:buClr>
                <a:schemeClr val="dk1"/>
              </a:buClr>
              <a:buSzPct val="100000"/>
              <a:buFont typeface="Wingdings" panose="05000000000000000000" pitchFamily="2" charset="2"/>
              <a:buChar char="v"/>
            </a:pP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tl val="0"/>
              </a:rPr>
              <a:t> Currently operational</a:t>
            </a:r>
          </a:p>
          <a:p>
            <a:pPr>
              <a:lnSpc>
                <a:spcPct val="150000"/>
              </a:lnSpc>
              <a:spcBef>
                <a:spcPts val="0"/>
              </a:spcBef>
              <a:spcAft>
                <a:spcPts val="0"/>
              </a:spcAft>
              <a:buClr>
                <a:schemeClr val="dk1"/>
              </a:buClr>
              <a:buSzPct val="100000"/>
              <a:buFont typeface="Wingdings" panose="05000000000000000000" pitchFamily="2" charset="2"/>
              <a:buChar char="v"/>
            </a:pP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tl val="0"/>
              </a:rPr>
              <a:t> Have </a:t>
            </a:r>
            <a:r>
              <a:rPr lang="en-US" sz="2400" dirty="0">
                <a:solidFill>
                  <a:schemeClr val="tx1">
                    <a:lumMod val="75000"/>
                  </a:schemeClr>
                </a:solidFill>
                <a:latin typeface="Times New Roman" panose="02020603050405020304" pitchFamily="18" charset="0"/>
                <a:ea typeface="Arial"/>
                <a:cs typeface="Times New Roman" panose="02020603050405020304" pitchFamily="18" charset="0"/>
                <a:sym typeface="Arial"/>
                <a:rtl val="0"/>
              </a:rPr>
              <a:t>made body scrubs for 4 years</a:t>
            </a:r>
          </a:p>
          <a:p>
            <a:pPr lvl="0">
              <a:lnSpc>
                <a:spcPct val="150000"/>
              </a:lnSpc>
              <a:spcBef>
                <a:spcPts val="200"/>
              </a:spcBef>
              <a:buClr>
                <a:schemeClr val="dk1"/>
              </a:buClr>
              <a:buSzPct val="100000"/>
              <a:buFont typeface="Wingdings" panose="05000000000000000000" pitchFamily="2" charset="2"/>
              <a:buChar char="v"/>
            </a:pP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tl val="0"/>
              </a:rPr>
              <a:t> Have </a:t>
            </a:r>
            <a:r>
              <a:rPr lang="en-US" sz="2400" dirty="0">
                <a:solidFill>
                  <a:schemeClr val="tx1">
                    <a:lumMod val="75000"/>
                  </a:schemeClr>
                </a:solidFill>
                <a:latin typeface="Times New Roman" panose="02020603050405020304" pitchFamily="18" charset="0"/>
                <a:ea typeface="Arial"/>
                <a:cs typeface="Times New Roman" panose="02020603050405020304" pitchFamily="18" charset="0"/>
                <a:sym typeface="Arial"/>
                <a:rtl val="0"/>
              </a:rPr>
              <a:t>excellent social skills</a:t>
            </a:r>
          </a:p>
          <a:p>
            <a:pPr>
              <a:lnSpc>
                <a:spcPct val="150000"/>
              </a:lnSpc>
              <a:spcBef>
                <a:spcPts val="200"/>
              </a:spcBef>
              <a:buClr>
                <a:schemeClr val="dk1"/>
              </a:buClr>
              <a:buSzPct val="100000"/>
              <a:buFont typeface="Wingdings" panose="05000000000000000000" pitchFamily="2" charset="2"/>
              <a:buChar char="v"/>
            </a:pP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 </a:t>
            </a:r>
            <a:r>
              <a:rPr lang="en-US" sz="2400" dirty="0">
                <a:solidFill>
                  <a:schemeClr val="tx1">
                    <a:lumMod val="75000"/>
                  </a:schemeClr>
                </a:solidFill>
                <a:latin typeface="Times New Roman" panose="02020603050405020304" pitchFamily="18" charset="0"/>
                <a:ea typeface="Arial"/>
                <a:cs typeface="Times New Roman" panose="02020603050405020304" pitchFamily="18" charset="0"/>
                <a:sym typeface="Arial"/>
              </a:rPr>
              <a:t>P</a:t>
            </a: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laced 2</a:t>
            </a:r>
            <a:r>
              <a:rPr lang="en-US" sz="2400" baseline="300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nd</a:t>
            </a: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 in my Fall competition</a:t>
            </a:r>
          </a:p>
          <a:p>
            <a:pPr>
              <a:lnSpc>
                <a:spcPct val="150000"/>
              </a:lnSpc>
              <a:spcBef>
                <a:spcPts val="200"/>
              </a:spcBef>
              <a:buClr>
                <a:schemeClr val="dk1"/>
              </a:buClr>
              <a:buSzPct val="100000"/>
              <a:buFont typeface="Wingdings" panose="05000000000000000000" pitchFamily="2" charset="2"/>
              <a:buChar char="v"/>
            </a:pPr>
            <a:r>
              <a:rPr lang="en-US" sz="22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 </a:t>
            </a: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Have </a:t>
            </a:r>
            <a:r>
              <a:rPr lang="en-US" sz="2400" dirty="0">
                <a:solidFill>
                  <a:schemeClr val="tx1">
                    <a:lumMod val="75000"/>
                  </a:schemeClr>
                </a:solidFill>
                <a:latin typeface="Times New Roman" panose="02020603050405020304" pitchFamily="18" charset="0"/>
                <a:ea typeface="Arial"/>
                <a:cs typeface="Times New Roman" panose="02020603050405020304" pitchFamily="18" charset="0"/>
                <a:sym typeface="Arial"/>
              </a:rPr>
              <a:t>a </a:t>
            </a: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Masters </a:t>
            </a:r>
            <a:r>
              <a:rPr lang="en-US" sz="2400" dirty="0">
                <a:solidFill>
                  <a:schemeClr val="tx1">
                    <a:lumMod val="75000"/>
                  </a:schemeClr>
                </a:solidFill>
                <a:latin typeface="Times New Roman" panose="02020603050405020304" pitchFamily="18" charset="0"/>
                <a:ea typeface="Arial"/>
                <a:cs typeface="Times New Roman" panose="02020603050405020304" pitchFamily="18" charset="0"/>
                <a:sym typeface="Arial"/>
              </a:rPr>
              <a:t>degree in Business by </a:t>
            </a:r>
            <a:r>
              <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Pr>
              <a:t>2022</a:t>
            </a:r>
            <a:endParaRPr lang="en-US" sz="2400" dirty="0">
              <a:sym typeface="Arial"/>
            </a:endParaRPr>
          </a:p>
          <a:p>
            <a:pPr marL="0" lvl="0" indent="0">
              <a:lnSpc>
                <a:spcPct val="150000"/>
              </a:lnSpc>
              <a:spcBef>
                <a:spcPts val="200"/>
              </a:spcBef>
              <a:buClr>
                <a:schemeClr val="dk1"/>
              </a:buClr>
              <a:buSzPct val="100000"/>
              <a:buNone/>
            </a:pPr>
            <a:endParaRPr lang="en-US" sz="2400" dirty="0" smtClean="0">
              <a:solidFill>
                <a:schemeClr val="tx1">
                  <a:lumMod val="75000"/>
                </a:schemeClr>
              </a:solidFill>
              <a:latin typeface="Times New Roman" panose="02020603050405020304" pitchFamily="18" charset="0"/>
              <a:ea typeface="Arial"/>
              <a:cs typeface="Times New Roman" panose="02020603050405020304" pitchFamily="18" charset="0"/>
              <a:sym typeface="Arial"/>
              <a:rtl val="0"/>
            </a:endParaRPr>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0" y="-103649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freshmen\AppData\Local\Microsoft\Windows\Temporary Internet Files\Content.IE5\E0F8LANY\C518C104-6A9C-49DE-98DC-476F2874E82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999"/>
          <a:stretch/>
        </p:blipFill>
        <p:spPr bwMode="auto">
          <a:xfrm>
            <a:off x="5764918" y="698593"/>
            <a:ext cx="2857177" cy="28571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spTree>
    <p:extLst>
      <p:ext uri="{BB962C8B-B14F-4D97-AF65-F5344CB8AC3E}">
        <p14:creationId xmlns:p14="http://schemas.microsoft.com/office/powerpoint/2010/main" val="1537396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3559" y="-6927"/>
            <a:ext cx="410441"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71500" y="543791"/>
            <a:ext cx="7886700" cy="1107357"/>
          </a:xfrm>
        </p:spPr>
        <p:txBody>
          <a:bodyPr>
            <a:noAutofit/>
          </a:bodyPr>
          <a:lstStyle/>
          <a:p>
            <a:r>
              <a:rPr lang="en-US" sz="6600" dirty="0" smtClean="0">
                <a:latin typeface="Gabriola" panose="04040605051002020D02" pitchFamily="82" charset="0"/>
              </a:rPr>
              <a:t>Sales Projections</a:t>
            </a:r>
            <a:endParaRPr lang="en-US" sz="6600" dirty="0">
              <a:latin typeface="Gabriola" panose="04040605051002020D02" pitchFamily="82" charset="0"/>
            </a:endParaRPr>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03073"/>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1" y="-1036494"/>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Content Placeholder 3"/>
          <p:cNvGraphicFramePr>
            <a:graphicFrameLocks/>
          </p:cNvGraphicFramePr>
          <p:nvPr>
            <p:extLst>
              <p:ext uri="{D42A27DB-BD31-4B8C-83A1-F6EECF244321}">
                <p14:modId xmlns:p14="http://schemas.microsoft.com/office/powerpoint/2010/main" val="2922926762"/>
              </p:ext>
            </p:extLst>
          </p:nvPr>
        </p:nvGraphicFramePr>
        <p:xfrm>
          <a:off x="875818" y="2415909"/>
          <a:ext cx="7339445" cy="3657579"/>
        </p:xfrm>
        <a:graphic>
          <a:graphicData uri="http://schemas.openxmlformats.org/drawingml/2006/chart">
            <c:chart xmlns:c="http://schemas.openxmlformats.org/drawingml/2006/chart" xmlns:r="http://schemas.openxmlformats.org/officeDocument/2006/relationships" r:id="rId4"/>
          </a:graphicData>
        </a:graphic>
      </p:graphicFrame>
      <p:pic>
        <p:nvPicPr>
          <p:cNvPr id="9"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7772400" y="5902655"/>
            <a:ext cx="1371600" cy="962274"/>
          </a:xfrm>
          <a:prstGeom prst="rect">
            <a:avLst/>
          </a:prstGeom>
        </p:spPr>
      </p:pic>
      <p:sp>
        <p:nvSpPr>
          <p:cNvPr id="18" name="TextBox 17"/>
          <p:cNvSpPr txBox="1"/>
          <p:nvPr/>
        </p:nvSpPr>
        <p:spPr>
          <a:xfrm>
            <a:off x="3733800" y="1698048"/>
            <a:ext cx="1828800" cy="707886"/>
          </a:xfrm>
          <a:prstGeom prst="rect">
            <a:avLst/>
          </a:prstGeom>
          <a:solidFill>
            <a:srgbClr val="F7CDE6"/>
          </a:solidFill>
          <a:ln w="3175">
            <a:solidFill>
              <a:schemeClr val="tx1"/>
            </a:solidFill>
          </a:ln>
        </p:spPr>
        <p:txBody>
          <a:bodyPr wrap="square" rtlCol="0" anchor="ctr" anchorCtr="0">
            <a:spAutoFit/>
          </a:bodyPr>
          <a:lstStyle/>
          <a:p>
            <a:pPr algn="ctr"/>
            <a:r>
              <a:rPr lang="en-US" sz="2000" b="1" u="sng" kern="0" dirty="0" smtClean="0">
                <a:solidFill>
                  <a:srgbClr val="000000"/>
                </a:solidFill>
                <a:latin typeface="Times New Roman" panose="02020603050405020304" pitchFamily="18" charset="0"/>
                <a:ea typeface="ＭＳ Ｐゴシック" pitchFamily="-112" charset="-128"/>
                <a:cs typeface="Times New Roman" panose="02020603050405020304" pitchFamily="18" charset="0"/>
                <a:sym typeface="Arial"/>
                <a:rtl val="0"/>
              </a:rPr>
              <a:t>Gross Revenue</a:t>
            </a:r>
          </a:p>
          <a:p>
            <a:pPr algn="ctr">
              <a:defRPr/>
            </a:pPr>
            <a:r>
              <a:rPr lang="en-US" sz="2000" b="1" kern="0" dirty="0" smtClean="0">
                <a:solidFill>
                  <a:srgbClr val="000000"/>
                </a:solidFill>
                <a:latin typeface="Times New Roman" panose="02020603050405020304" pitchFamily="18" charset="0"/>
                <a:cs typeface="Times New Roman" panose="02020603050405020304" pitchFamily="18" charset="0"/>
                <a:sym typeface="Arial"/>
                <a:rtl val="0"/>
              </a:rPr>
              <a:t>$10,200</a:t>
            </a:r>
          </a:p>
        </p:txBody>
      </p:sp>
      <p:sp>
        <p:nvSpPr>
          <p:cNvPr id="19" name="TextBox 18"/>
          <p:cNvSpPr txBox="1"/>
          <p:nvPr/>
        </p:nvSpPr>
        <p:spPr>
          <a:xfrm>
            <a:off x="1323975" y="1698048"/>
            <a:ext cx="1828800" cy="707886"/>
          </a:xfrm>
          <a:prstGeom prst="rect">
            <a:avLst/>
          </a:prstGeom>
          <a:solidFill>
            <a:srgbClr val="F7CDE6"/>
          </a:solidFill>
          <a:ln w="3175">
            <a:solidFill>
              <a:schemeClr val="tx1"/>
            </a:solidFill>
          </a:ln>
        </p:spPr>
        <p:txBody>
          <a:bodyPr wrap="square" rtlCol="0" anchor="ctr" anchorCtr="0">
            <a:spAutoFit/>
          </a:bodyPr>
          <a:lstStyle/>
          <a:p>
            <a:pPr algn="ctr"/>
            <a:r>
              <a:rPr lang="en-US" sz="2000" b="1" u="sng" kern="0" dirty="0" smtClean="0">
                <a:solidFill>
                  <a:srgbClr val="000000"/>
                </a:solidFill>
                <a:latin typeface="Times New Roman" panose="02020603050405020304" pitchFamily="18" charset="0"/>
                <a:ea typeface="ＭＳ Ｐゴシック" pitchFamily="-112" charset="-128"/>
                <a:cs typeface="Times New Roman" panose="02020603050405020304" pitchFamily="18" charset="0"/>
                <a:sym typeface="Arial"/>
                <a:rtl val="0"/>
              </a:rPr>
              <a:t>Total Units</a:t>
            </a:r>
          </a:p>
          <a:p>
            <a:pPr algn="ctr">
              <a:defRPr/>
            </a:pPr>
            <a:r>
              <a:rPr lang="en-US" sz="2000" b="1" kern="0" dirty="0" smtClean="0">
                <a:solidFill>
                  <a:srgbClr val="000000"/>
                </a:solidFill>
                <a:latin typeface="Times New Roman" panose="02020603050405020304" pitchFamily="18" charset="0"/>
                <a:cs typeface="Times New Roman" panose="02020603050405020304" pitchFamily="18" charset="0"/>
                <a:sym typeface="Arial"/>
                <a:rtl val="0"/>
              </a:rPr>
              <a:t>680</a:t>
            </a:r>
          </a:p>
        </p:txBody>
      </p:sp>
      <p:sp>
        <p:nvSpPr>
          <p:cNvPr id="20" name="TextBox 19"/>
          <p:cNvSpPr txBox="1"/>
          <p:nvPr/>
        </p:nvSpPr>
        <p:spPr>
          <a:xfrm>
            <a:off x="6120245" y="1698048"/>
            <a:ext cx="1828800" cy="707886"/>
          </a:xfrm>
          <a:prstGeom prst="rect">
            <a:avLst/>
          </a:prstGeom>
          <a:solidFill>
            <a:srgbClr val="F7CDE6"/>
          </a:solidFill>
          <a:ln w="3175">
            <a:solidFill>
              <a:schemeClr val="tx1"/>
            </a:solidFill>
          </a:ln>
        </p:spPr>
        <p:txBody>
          <a:bodyPr wrap="square" rtlCol="0" anchor="ctr" anchorCtr="0">
            <a:spAutoFit/>
          </a:bodyPr>
          <a:lstStyle/>
          <a:p>
            <a:pPr algn="ctr"/>
            <a:r>
              <a:rPr lang="en-US" sz="2000" b="1" u="sng" kern="0" dirty="0" smtClean="0">
                <a:solidFill>
                  <a:srgbClr val="000000"/>
                </a:solidFill>
                <a:latin typeface="Times New Roman" panose="02020603050405020304" pitchFamily="18" charset="0"/>
                <a:ea typeface="ＭＳ Ｐゴシック" pitchFamily="-112" charset="-128"/>
                <a:cs typeface="Times New Roman" panose="02020603050405020304" pitchFamily="18" charset="0"/>
                <a:sym typeface="Arial"/>
                <a:rtl val="0"/>
              </a:rPr>
              <a:t>Net Profit</a:t>
            </a:r>
          </a:p>
          <a:p>
            <a:pPr algn="ctr">
              <a:defRPr/>
            </a:pPr>
            <a:r>
              <a:rPr lang="en-US" sz="2000" b="1" kern="0" dirty="0" smtClean="0">
                <a:solidFill>
                  <a:srgbClr val="000000"/>
                </a:solidFill>
                <a:latin typeface="Times New Roman" panose="02020603050405020304" pitchFamily="18" charset="0"/>
                <a:cs typeface="Times New Roman" panose="02020603050405020304" pitchFamily="18" charset="0"/>
                <a:sym typeface="Arial"/>
                <a:rtl val="0"/>
              </a:rPr>
              <a:t>$1,950</a:t>
            </a:r>
          </a:p>
        </p:txBody>
      </p:sp>
      <p:pic>
        <p:nvPicPr>
          <p:cNvPr id="21" name="Picture 20"/>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5246" y="5206851"/>
            <a:ext cx="1117020" cy="1373987"/>
          </a:xfrm>
          <a:prstGeom prst="rect">
            <a:avLst/>
          </a:prstGeom>
        </p:spPr>
      </p:pic>
    </p:spTree>
    <p:extLst>
      <p:ext uri="{BB962C8B-B14F-4D97-AF65-F5344CB8AC3E}">
        <p14:creationId xmlns:p14="http://schemas.microsoft.com/office/powerpoint/2010/main" val="2146233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0" y="-103649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Shape 302"/>
          <p:cNvGraphicFramePr/>
          <p:nvPr>
            <p:extLst>
              <p:ext uri="{D42A27DB-BD31-4B8C-83A1-F6EECF244321}">
                <p14:modId xmlns:p14="http://schemas.microsoft.com/office/powerpoint/2010/main" val="2950597543"/>
              </p:ext>
            </p:extLst>
          </p:nvPr>
        </p:nvGraphicFramePr>
        <p:xfrm>
          <a:off x="1894419" y="1557331"/>
          <a:ext cx="6132561" cy="2559187"/>
        </p:xfrm>
        <a:graphic>
          <a:graphicData uri="http://schemas.openxmlformats.org/drawingml/2006/table">
            <a:tbl>
              <a:tblPr>
                <a:noFill/>
              </a:tblPr>
              <a:tblGrid>
                <a:gridCol w="1969675"/>
                <a:gridCol w="3021701"/>
                <a:gridCol w="1141185"/>
              </a:tblGrid>
              <a:tr h="241786">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chemeClr val="lt1"/>
                        </a:buClr>
                        <a:buSzPct val="25000"/>
                        <a:buFont typeface="Arial"/>
                        <a:buNone/>
                      </a:pPr>
                      <a:r>
                        <a:rPr lang="en-US" sz="1600" b="1" u="none" strike="noStrike" cap="none" baseline="0" dirty="0">
                          <a:solidFill>
                            <a:schemeClr val="bg1">
                              <a:lumMod val="60000"/>
                              <a:lumOff val="40000"/>
                            </a:schemeClr>
                          </a:solidFill>
                          <a:latin typeface="Times New Roman" panose="02020603050405020304" pitchFamily="18" charset="0"/>
                          <a:ea typeface="Arial"/>
                          <a:cs typeface="Times New Roman" panose="02020603050405020304" pitchFamily="18" charset="0"/>
                          <a:sym typeface="Arial"/>
                          <a:rtl val="0"/>
                        </a:rPr>
                        <a:t>Item</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chemeClr val="lt1"/>
                        </a:buClr>
                        <a:buSzPct val="25000"/>
                        <a:buFont typeface="Arial"/>
                        <a:buNone/>
                      </a:pPr>
                      <a:r>
                        <a:rPr lang="en-US" sz="1600" b="1" u="none" strike="noStrike" cap="none" baseline="0" dirty="0">
                          <a:solidFill>
                            <a:schemeClr val="bg1">
                              <a:lumMod val="60000"/>
                              <a:lumOff val="40000"/>
                            </a:schemeClr>
                          </a:solidFill>
                          <a:latin typeface="Times New Roman" panose="02020603050405020304" pitchFamily="18" charset="0"/>
                          <a:ea typeface="Arial"/>
                          <a:cs typeface="Times New Roman" panose="02020603050405020304" pitchFamily="18" charset="0"/>
                          <a:sym typeface="Arial"/>
                          <a:rtl val="0"/>
                        </a:rPr>
                        <a:t>Why Needed</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chemeClr val="lt1"/>
                        </a:buClr>
                        <a:buSzPct val="25000"/>
                        <a:buFont typeface="Arial"/>
                        <a:buNone/>
                      </a:pPr>
                      <a:r>
                        <a:rPr lang="en-US" sz="1600" b="1" u="none" strike="noStrike" cap="none" baseline="0" dirty="0">
                          <a:solidFill>
                            <a:schemeClr val="bg1">
                              <a:lumMod val="60000"/>
                              <a:lumOff val="40000"/>
                            </a:schemeClr>
                          </a:solidFill>
                          <a:latin typeface="Times New Roman" panose="02020603050405020304" pitchFamily="18" charset="0"/>
                          <a:ea typeface="Arial"/>
                          <a:cs typeface="Times New Roman" panose="02020603050405020304" pitchFamily="18" charset="0"/>
                          <a:sym typeface="Arial"/>
                          <a:rtl val="0"/>
                        </a:rPr>
                        <a:t>Cost</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r>
              <a:tr h="303051">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Phone/ Computer</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rgbClr val="000000"/>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Communication</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Owned</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LLC</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chemeClr val="dk1"/>
                        </a:buClr>
                        <a:buSzPct val="25000"/>
                        <a:buFont typeface="Arial"/>
                        <a:buNone/>
                      </a:pP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$325.00</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Start-Up Ingredients</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To create products</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$50.00</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Packaging</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l" rtl="0">
                        <a:lnSpc>
                          <a:spcPct val="100000"/>
                        </a:lnSpc>
                        <a:spcBef>
                          <a:spcPts val="0"/>
                        </a:spcBef>
                        <a:spcAft>
                          <a:spcPts val="0"/>
                        </a:spcAft>
                        <a:buClr>
                          <a:schemeClr val="dk1"/>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To send out products</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$30.00</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r>
                        <a:rPr lang="en-US" sz="1600" b="0" dirty="0" smtClean="0">
                          <a:solidFill>
                            <a:srgbClr val="000000"/>
                          </a:solidFill>
                          <a:latin typeface="Times New Roman" panose="02020603050405020304" pitchFamily="18" charset="0"/>
                          <a:cs typeface="Times New Roman" panose="02020603050405020304" pitchFamily="18" charset="0"/>
                        </a:rPr>
                        <a:t>Office</a:t>
                      </a:r>
                      <a:r>
                        <a:rPr lang="en-US" sz="1600" b="0" baseline="0" dirty="0" smtClean="0">
                          <a:solidFill>
                            <a:srgbClr val="000000"/>
                          </a:solidFill>
                          <a:latin typeface="Times New Roman" panose="02020603050405020304" pitchFamily="18" charset="0"/>
                          <a:cs typeface="Times New Roman" panose="02020603050405020304" pitchFamily="18" charset="0"/>
                        </a:rPr>
                        <a:t> Supplies</a:t>
                      </a:r>
                      <a:endParaRPr lang="en-US" sz="1600" b="0" dirty="0">
                        <a:solidFill>
                          <a:srgbClr val="000000"/>
                        </a:solidFill>
                        <a:latin typeface="Times New Roman" panose="02020603050405020304" pitchFamily="18" charset="0"/>
                        <a:cs typeface="Times New Roman" panose="02020603050405020304" pitchFamily="18" charset="0"/>
                      </a:endParaRP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r>
                        <a:rPr lang="en-US" sz="1600" dirty="0" smtClean="0">
                          <a:solidFill>
                            <a:srgbClr val="000000"/>
                          </a:solidFill>
                          <a:latin typeface="Times New Roman" panose="02020603050405020304" pitchFamily="18" charset="0"/>
                          <a:cs typeface="Times New Roman" panose="02020603050405020304" pitchFamily="18" charset="0"/>
                        </a:rPr>
                        <a:t>For</a:t>
                      </a:r>
                      <a:r>
                        <a:rPr lang="en-US" sz="1600" baseline="0" dirty="0" smtClean="0">
                          <a:solidFill>
                            <a:srgbClr val="000000"/>
                          </a:solidFill>
                          <a:latin typeface="Times New Roman" panose="02020603050405020304" pitchFamily="18" charset="0"/>
                          <a:cs typeface="Times New Roman" panose="02020603050405020304" pitchFamily="18" charset="0"/>
                        </a:rPr>
                        <a:t> the office</a:t>
                      </a:r>
                      <a:endParaRPr lang="en-US" sz="1600" dirty="0">
                        <a:solidFill>
                          <a:srgbClr val="000000"/>
                        </a:solidFill>
                        <a:latin typeface="Times New Roman" panose="02020603050405020304" pitchFamily="18" charset="0"/>
                        <a:cs typeface="Times New Roman" panose="02020603050405020304" pitchFamily="18" charset="0"/>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$20.00</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Font typeface="Arial"/>
                        <a:buNone/>
                      </a:pPr>
                      <a:endParaRPr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lgn="ctr">
                      <a:solidFill>
                        <a:srgbClr val="78B64E"/>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chemeClr val="dk1"/>
                        </a:buClr>
                        <a:buSzPct val="25000"/>
                        <a:buFont typeface="Arial"/>
                        <a:buNone/>
                      </a:pPr>
                      <a:r>
                        <a:rPr lang="en-US" sz="1600" b="1"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rPr>
                        <a:t>Total Startup Expenditures</a:t>
                      </a:r>
                    </a:p>
                  </a:txBody>
                  <a:tcPr marL="68575" marR="68575" marT="0" marB="0">
                    <a:lnL w="12700" cap="flat" cmpd="sng" algn="ctr">
                      <a:solidFill>
                        <a:srgbClr val="78B64E"/>
                      </a:solidFill>
                      <a:prstDash val="solid"/>
                      <a:round/>
                      <a:headEnd type="none" w="med" len="med"/>
                      <a:tailEnd type="none" w="med" len="med"/>
                    </a:lnL>
                    <a:lnR w="12700" cap="flat" cmpd="sng" algn="ctr">
                      <a:solidFill>
                        <a:srgbClr val="78B64E"/>
                      </a:solidFill>
                      <a:prstDash val="solid"/>
                      <a:round/>
                      <a:headEnd type="none" w="med" len="med"/>
                      <a:tailEnd type="none" w="med" len="med"/>
                    </a:lnR>
                    <a:lnT w="12700" cap="flat" cmpd="sng" algn="ctr">
                      <a:solidFill>
                        <a:srgbClr val="78B64E"/>
                      </a:solidFill>
                      <a:prstDash val="solid"/>
                      <a:round/>
                      <a:headEnd type="none" w="med" len="med"/>
                      <a:tailEnd type="none" w="med" len="med"/>
                    </a:lnT>
                    <a:lnB w="12700" cap="flat" cmpd="sng" algn="ctr">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Arial"/>
                        <a:buNone/>
                      </a:pPr>
                      <a:r>
                        <a:rPr lang="en-US" sz="1600" b="1"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$425.00</a:t>
                      </a:r>
                      <a:endParaRPr lang="en-US" sz="1600" b="1"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12700" cap="flat" cmpd="sng" algn="ctr">
                      <a:solidFill>
                        <a:srgbClr val="78B64E"/>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Font typeface="Arial"/>
                        <a:buNone/>
                      </a:pPr>
                      <a:endParaRPr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lgn="ctr">
                      <a:solidFill>
                        <a:srgbClr val="78B64E"/>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chemeClr val="dk1"/>
                        </a:buClr>
                        <a:buSzPct val="25000"/>
                        <a:buFont typeface="Arial"/>
                        <a:buNone/>
                      </a:pPr>
                      <a:r>
                        <a:rPr lang="en-US" sz="1600" b="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rPr>
                        <a:t>Emergency Fund</a:t>
                      </a:r>
                    </a:p>
                  </a:txBody>
                  <a:tcPr marL="68575" marR="68575" marT="0" marB="0">
                    <a:lnL w="12700" cap="flat" cmpd="sng" algn="ctr">
                      <a:solidFill>
                        <a:srgbClr val="78B64E"/>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78B64E"/>
                      </a:solidFill>
                      <a:prstDash val="solid"/>
                      <a:round/>
                      <a:headEnd type="none" w="med" len="med"/>
                      <a:tailEnd type="none" w="med" len="med"/>
                    </a:lnT>
                    <a:lnB w="12700" cap="flat" cmpd="sng" algn="ctr">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chemeClr val="dk1"/>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$220.00</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lgn="ctr">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Font typeface="Arial"/>
                        <a:buNone/>
                      </a:pPr>
                      <a:endParaRPr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lgn="ctr">
                      <a:solidFill>
                        <a:srgbClr val="78B64E"/>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chemeClr val="dk1"/>
                        </a:buClr>
                        <a:buSzPct val="25000"/>
                        <a:buFont typeface="Arial"/>
                        <a:buNone/>
                      </a:pPr>
                      <a:r>
                        <a:rPr lang="en-US" sz="1600" b="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rPr>
                        <a:t>Reserve for Fixed Expenses</a:t>
                      </a:r>
                    </a:p>
                  </a:txBody>
                  <a:tcPr marL="68575" marR="68575" marT="0" marB="0">
                    <a:lnL w="12700" cap="flat" cmpd="sng" algn="ctr">
                      <a:solidFill>
                        <a:srgbClr val="78B64E"/>
                      </a:solidFill>
                      <a:prstDash val="solid"/>
                      <a:round/>
                      <a:headEnd type="none" w="med" len="med"/>
                      <a:tailEnd type="none" w="med" len="med"/>
                    </a:lnL>
                    <a:lnR w="12700" cap="flat" cmpd="sng" algn="ctr">
                      <a:solidFill>
                        <a:srgbClr val="78B64E"/>
                      </a:solidFill>
                      <a:prstDash val="solid"/>
                      <a:round/>
                      <a:headEnd type="none" w="med" len="med"/>
                      <a:tailEnd type="none" w="med" len="med"/>
                    </a:lnR>
                    <a:lnT w="12700" cap="flat" cmpd="sng" algn="ctr">
                      <a:solidFill>
                        <a:srgbClr val="78B64E"/>
                      </a:solidFill>
                      <a:prstDash val="solid"/>
                      <a:round/>
                      <a:headEnd type="none" w="med" len="med"/>
                      <a:tailEnd type="none" w="med" len="med"/>
                    </a:lnT>
                    <a:lnB w="12700" cap="flat" cmpd="sng" algn="ctr">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chemeClr val="dk1"/>
                        </a:buClr>
                        <a:buSzPct val="25000"/>
                        <a:buFont typeface="Arial"/>
                        <a:buNone/>
                      </a:pPr>
                      <a:r>
                        <a:rPr lang="en-US" sz="1600"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$255.00</a:t>
                      </a:r>
                      <a:endParaRPr lang="en-US"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12700" cap="flat" cmpd="sng" algn="ctr">
                      <a:solidFill>
                        <a:srgbClr val="78B64E"/>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51537">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Font typeface="Arial"/>
                        <a:buNone/>
                      </a:pPr>
                      <a:endParaRPr sz="1600"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solidFill>
                        <a:srgbClr val="000000">
                          <a:alpha val="0"/>
                        </a:srgbClr>
                      </a:solidFill>
                      <a:prstDash val="solid"/>
                      <a:round/>
                      <a:headEnd type="none" w="med" len="med"/>
                      <a:tailEnd type="none" w="med" len="med"/>
                    </a:lnL>
                    <a:lnR w="12700" cap="flat" cmpd="sng" algn="ctr">
                      <a:solidFill>
                        <a:srgbClr val="78B64E"/>
                      </a:solidFill>
                      <a:prstDash val="solid"/>
                      <a:round/>
                      <a:headEnd type="none" w="med" len="med"/>
                      <a:tailEnd type="none" w="med" len="med"/>
                    </a:lnR>
                    <a:lnT w="9525" cap="flat" cmpd="sng" algn="ctr">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chemeClr val="dk1"/>
                        </a:buClr>
                        <a:buSzPct val="25000"/>
                        <a:buFont typeface="Arial"/>
                        <a:buNone/>
                      </a:pPr>
                      <a:r>
                        <a:rPr lang="en-US" sz="1600" b="1"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rPr>
                        <a:t>Total Startup Investment</a:t>
                      </a:r>
                    </a:p>
                  </a:txBody>
                  <a:tcPr marL="68575" marR="68575" marT="0" marB="0">
                    <a:lnL w="12700" cap="flat" cmpd="sng" algn="ctr">
                      <a:solidFill>
                        <a:srgbClr val="78B64E"/>
                      </a:solidFill>
                      <a:prstDash val="solid"/>
                      <a:round/>
                      <a:headEnd type="none" w="med" len="med"/>
                      <a:tailEnd type="none" w="med" len="med"/>
                    </a:lnL>
                    <a:lnR w="9525" cap="flat" cmpd="sng" algn="ctr">
                      <a:solidFill>
                        <a:srgbClr val="000000">
                          <a:alpha val="0"/>
                        </a:srgbClr>
                      </a:solidFill>
                      <a:prstDash val="solid"/>
                      <a:round/>
                      <a:headEnd type="none" w="med" len="med"/>
                      <a:tailEnd type="none" w="med" len="med"/>
                    </a:lnR>
                    <a:lnT w="12700" cap="flat" cmpd="sng" algn="ctr">
                      <a:solidFill>
                        <a:srgbClr val="78B64E"/>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Arial"/>
                        <a:buNone/>
                      </a:pPr>
                      <a:r>
                        <a:rPr lang="en-US" sz="1600" b="1"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$900.00</a:t>
                      </a:r>
                      <a:endParaRPr lang="en-US" sz="1600" b="1"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9525" cap="flat" cmpd="sng" algn="ctr">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bl>
          </a:graphicData>
        </a:graphic>
      </p:graphicFrame>
      <p:graphicFrame>
        <p:nvGraphicFramePr>
          <p:cNvPr id="18" name="Shape 304"/>
          <p:cNvGraphicFramePr/>
          <p:nvPr>
            <p:extLst>
              <p:ext uri="{D42A27DB-BD31-4B8C-83A1-F6EECF244321}">
                <p14:modId xmlns:p14="http://schemas.microsoft.com/office/powerpoint/2010/main" val="668684155"/>
              </p:ext>
            </p:extLst>
          </p:nvPr>
        </p:nvGraphicFramePr>
        <p:xfrm>
          <a:off x="685800" y="4752492"/>
          <a:ext cx="3578955" cy="731520"/>
        </p:xfrm>
        <a:graphic>
          <a:graphicData uri="http://schemas.openxmlformats.org/drawingml/2006/table">
            <a:tbl>
              <a:tblPr>
                <a:noFill/>
              </a:tblPr>
              <a:tblGrid>
                <a:gridCol w="1343695"/>
                <a:gridCol w="162550"/>
                <a:gridCol w="690908"/>
                <a:gridCol w="314050"/>
                <a:gridCol w="1067752"/>
              </a:tblGrid>
              <a:tr h="242086">
                <a:tc gridSpan="5">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chemeClr val="lt1"/>
                        </a:buClr>
                        <a:buSzPct val="25000"/>
                        <a:buFont typeface="Arial"/>
                        <a:buNone/>
                      </a:pPr>
                      <a:r>
                        <a:rPr lang="en-US" sz="1600" b="1" u="none" strike="noStrike" cap="none" baseline="0" dirty="0">
                          <a:solidFill>
                            <a:schemeClr val="bg1">
                              <a:lumMod val="60000"/>
                              <a:lumOff val="40000"/>
                            </a:schemeClr>
                          </a:solidFill>
                          <a:latin typeface="Times New Roman" panose="02020603050405020304" pitchFamily="18" charset="0"/>
                          <a:ea typeface="Arial"/>
                          <a:cs typeface="Times New Roman" panose="02020603050405020304" pitchFamily="18" charset="0"/>
                          <a:sym typeface="Arial"/>
                          <a:rtl val="0"/>
                        </a:rPr>
                        <a:t>ROI: Return on Investment</a:t>
                      </a:r>
                    </a:p>
                  </a:txBody>
                  <a:tcPr marL="68575" marR="68575" marT="0" marB="0" anchor="ctr">
                    <a:lnL w="12700" cap="flat" cmpd="sng">
                      <a:solidFill>
                        <a:srgbClr val="78B64E"/>
                      </a:solidFill>
                      <a:prstDash val="solid"/>
                      <a:round/>
                      <a:headEnd type="none" w="med" len="med"/>
                      <a:tailEnd type="none" w="med" len="med"/>
                    </a:lnL>
                    <a:lnR w="12700" cap="flat" cmpd="sng">
                      <a:solidFill>
                        <a:srgbClr val="78B64E"/>
                      </a:solidFill>
                      <a:prstDash val="solid"/>
                      <a:round/>
                      <a:headEnd type="none" w="med" len="med"/>
                      <a:tailEnd type="none" w="med" len="med"/>
                    </a:lnR>
                    <a:lnT w="12700" cap="flat" cmpd="sng">
                      <a:solidFill>
                        <a:srgbClr val="78B64E"/>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5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Calibri"/>
                        <a:buNone/>
                      </a:pPr>
                      <a:r>
                        <a:rPr lang="en-US" sz="1600" b="1" u="none" strike="noStrike" cap="none" baseline="0" dirty="0" smtClean="0">
                          <a:solidFill>
                            <a:srgbClr val="000000"/>
                          </a:solidFill>
                          <a:latin typeface="Times New Roman" panose="02020603050405020304" pitchFamily="18" charset="0"/>
                          <a:ea typeface="Calibri"/>
                          <a:cs typeface="Times New Roman" panose="02020603050405020304" pitchFamily="18" charset="0"/>
                          <a:sym typeface="Calibri"/>
                          <a:rtl val="0"/>
                        </a:rPr>
                        <a:t>$1,950</a:t>
                      </a:r>
                      <a:endParaRPr lang="en-US" sz="1600" b="1"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endParaRPr>
                    </a:p>
                  </a:txBody>
                  <a:tcPr marL="68575" marR="68575" marT="0" marB="0">
                    <a:lnL w="12700" cap="flat" cmpd="sng">
                      <a:solidFill>
                        <a:srgbClr val="78B64E"/>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Calibri"/>
                        <a:buNone/>
                      </a:pPr>
                      <a:r>
                        <a:rPr lang="en-US" sz="1600"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216%</a:t>
                      </a:r>
                      <a:endParaRPr lang="en-US" sz="1600" b="1"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Calibri"/>
                        <a:buNone/>
                      </a:pPr>
                      <a:r>
                        <a:rPr lang="en-US" sz="1600"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Calibri"/>
                        <a:buNone/>
                      </a:pPr>
                      <a:r>
                        <a:rPr lang="en-US" sz="1600" b="1" u="none" strike="noStrike" cap="none" baseline="0" dirty="0" smtClean="0">
                          <a:solidFill>
                            <a:srgbClr val="000000"/>
                          </a:solidFill>
                          <a:latin typeface="Times New Roman" panose="02020603050405020304" pitchFamily="18" charset="0"/>
                          <a:ea typeface="Calibri"/>
                          <a:cs typeface="Times New Roman" panose="02020603050405020304" pitchFamily="18" charset="0"/>
                          <a:sym typeface="Calibri"/>
                          <a:rtl val="0"/>
                        </a:rPr>
                        <a:t>$2.16</a:t>
                      </a:r>
                      <a:endParaRPr lang="en-US" sz="1600" b="1"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endParaRP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rgbClr val="78B64E"/>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20599">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$900</a:t>
                      </a:r>
                      <a:endParaRPr lang="en-US" sz="1600" b="1"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endParaRPr>
                    </a:p>
                  </a:txBody>
                  <a:tcPr marL="68575" marR="68575" marT="0" marB="0">
                    <a:lnL w="12700" cap="flat" cmpd="sng">
                      <a:solidFill>
                        <a:srgbClr val="78B64E"/>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78B64E"/>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2" name="Title 1"/>
          <p:cNvSpPr>
            <a:spLocks noGrp="1"/>
          </p:cNvSpPr>
          <p:nvPr>
            <p:ph type="title"/>
          </p:nvPr>
        </p:nvSpPr>
        <p:spPr>
          <a:xfrm>
            <a:off x="685800" y="353294"/>
            <a:ext cx="7886700" cy="1325563"/>
          </a:xfrm>
        </p:spPr>
        <p:txBody>
          <a:bodyPr>
            <a:noAutofit/>
          </a:bodyPr>
          <a:lstStyle/>
          <a:p>
            <a:r>
              <a:rPr lang="en-US" sz="6600" dirty="0" smtClean="0">
                <a:latin typeface="Gabriola" panose="04040605051002020D02" pitchFamily="82" charset="0"/>
              </a:rPr>
              <a:t>Start-Up Funds</a:t>
            </a:r>
            <a:endParaRPr lang="en-US" sz="6600" dirty="0">
              <a:latin typeface="Gabriola" panose="04040605051002020D02" pitchFamily="82" charset="0"/>
            </a:endParaRPr>
          </a:p>
        </p:txBody>
      </p:sp>
      <p:graphicFrame>
        <p:nvGraphicFramePr>
          <p:cNvPr id="19" name="Shape 305"/>
          <p:cNvGraphicFramePr/>
          <p:nvPr>
            <p:extLst>
              <p:ext uri="{D42A27DB-BD31-4B8C-83A1-F6EECF244321}">
                <p14:modId xmlns:p14="http://schemas.microsoft.com/office/powerpoint/2010/main" val="2992399619"/>
              </p:ext>
            </p:extLst>
          </p:nvPr>
        </p:nvGraphicFramePr>
        <p:xfrm>
          <a:off x="4457857" y="4752492"/>
          <a:ext cx="3569123" cy="731520"/>
        </p:xfrm>
        <a:graphic>
          <a:graphicData uri="http://schemas.openxmlformats.org/drawingml/2006/table">
            <a:tbl>
              <a:tblPr>
                <a:noFill/>
              </a:tblPr>
              <a:tblGrid>
                <a:gridCol w="1302391"/>
                <a:gridCol w="205489"/>
                <a:gridCol w="687077"/>
                <a:gridCol w="312311"/>
                <a:gridCol w="1061855"/>
              </a:tblGrid>
              <a:tr h="130334">
                <a:tc gridSpan="5">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chemeClr val="lt1"/>
                        </a:buClr>
                        <a:buSzPct val="25000"/>
                        <a:buFont typeface="Arial"/>
                        <a:buNone/>
                      </a:pPr>
                      <a:r>
                        <a:rPr lang="en-US" sz="1600" b="1" u="none" strike="noStrike" cap="none" baseline="0" dirty="0">
                          <a:solidFill>
                            <a:schemeClr val="bg1">
                              <a:lumMod val="60000"/>
                              <a:lumOff val="40000"/>
                            </a:schemeClr>
                          </a:solidFill>
                          <a:latin typeface="Times New Roman" panose="02020603050405020304" pitchFamily="18" charset="0"/>
                          <a:ea typeface="Arial"/>
                          <a:cs typeface="Times New Roman" panose="02020603050405020304" pitchFamily="18" charset="0"/>
                          <a:sym typeface="Arial"/>
                          <a:rtl val="0"/>
                        </a:rPr>
                        <a:t>ROS: Return on Sales</a:t>
                      </a:r>
                    </a:p>
                  </a:txBody>
                  <a:tcPr marL="68575" marR="68575" marT="0" marB="0" anchor="ctr">
                    <a:lnL w="12700" cap="flat" cmpd="sng">
                      <a:solidFill>
                        <a:srgbClr val="78B64E"/>
                      </a:solidFill>
                      <a:prstDash val="solid"/>
                      <a:round/>
                      <a:headEnd type="none" w="med" len="med"/>
                      <a:tailEnd type="none" w="med" len="med"/>
                    </a:lnL>
                    <a:lnR w="12700" cap="flat" cmpd="sng">
                      <a:solidFill>
                        <a:srgbClr val="78B64E"/>
                      </a:solidFill>
                      <a:prstDash val="solid"/>
                      <a:round/>
                      <a:headEnd type="none" w="med" len="med"/>
                      <a:tailEnd type="none" w="med" len="med"/>
                    </a:lnR>
                    <a:lnT w="12700" cap="flat" cmpd="sng">
                      <a:solidFill>
                        <a:srgbClr val="78B64E"/>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9718">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$1,950</a:t>
                      </a:r>
                      <a:endParaRPr lang="en-US" sz="1600" b="1"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lnL w="12700" cap="flat" cmpd="sng">
                      <a:solidFill>
                        <a:srgbClr val="78B64E"/>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r" rtl="0">
                        <a:lnSpc>
                          <a:spcPct val="100000"/>
                        </a:lnSpc>
                        <a:spcBef>
                          <a:spcPts val="0"/>
                        </a:spcBef>
                        <a:spcAft>
                          <a:spcPts val="0"/>
                        </a:spcAft>
                        <a:buClr>
                          <a:srgbClr val="000000"/>
                        </a:buClr>
                        <a:buSzPct val="25000"/>
                        <a:buFont typeface="Calibri"/>
                        <a:buNone/>
                      </a:pPr>
                      <a:r>
                        <a:rPr lang="en-US" sz="1600"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smtClean="0">
                          <a:solidFill>
                            <a:srgbClr val="000000"/>
                          </a:solidFill>
                          <a:latin typeface="Times New Roman" panose="02020603050405020304" pitchFamily="18" charset="0"/>
                          <a:ea typeface="Arial"/>
                          <a:cs typeface="Times New Roman" panose="02020603050405020304" pitchFamily="18" charset="0"/>
                          <a:sym typeface="Arial"/>
                          <a:rtl val="0"/>
                        </a:rPr>
                        <a:t>19%</a:t>
                      </a:r>
                      <a:endParaRPr lang="en-US" sz="1600" b="1" u="none" strike="noStrike" cap="none" baseline="0" dirty="0">
                        <a:solidFill>
                          <a:srgbClr val="000000"/>
                        </a:solidFill>
                        <a:latin typeface="Times New Roman" panose="02020603050405020304" pitchFamily="18" charset="0"/>
                        <a:ea typeface="Arial"/>
                        <a:cs typeface="Times New Roman" panose="02020603050405020304" pitchFamily="18" charset="0"/>
                        <a:sym typeface="Arial"/>
                        <a:rtl val="0"/>
                      </a:endParaRP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Calibri"/>
                        <a:buNone/>
                      </a:pPr>
                      <a:r>
                        <a:rPr lang="en-US" sz="1600"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rowSpan="2">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Calibri"/>
                        <a:buNone/>
                      </a:pPr>
                      <a:r>
                        <a:rPr lang="en-US" sz="1600" b="1" u="none" strike="noStrike" cap="none" baseline="0" dirty="0" smtClean="0">
                          <a:solidFill>
                            <a:srgbClr val="000000"/>
                          </a:solidFill>
                          <a:latin typeface="Times New Roman" panose="02020603050405020304" pitchFamily="18" charset="0"/>
                          <a:ea typeface="Calibri"/>
                          <a:cs typeface="Times New Roman" panose="02020603050405020304" pitchFamily="18" charset="0"/>
                          <a:sym typeface="Calibri"/>
                          <a:rtl val="0"/>
                        </a:rPr>
                        <a:t>$0.19</a:t>
                      </a:r>
                      <a:endParaRPr lang="en-US" sz="1600" b="1"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endParaRP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rgbClr val="78B64E"/>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r>
              <a:tr h="229718">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marL="0" marR="0" lvl="0" indent="0" algn="ctr" rtl="0">
                        <a:lnSpc>
                          <a:spcPct val="100000"/>
                        </a:lnSpc>
                        <a:spcBef>
                          <a:spcPts val="0"/>
                        </a:spcBef>
                        <a:spcAft>
                          <a:spcPts val="0"/>
                        </a:spcAft>
                        <a:buClr>
                          <a:srgbClr val="000000"/>
                        </a:buClr>
                        <a:buSzPct val="25000"/>
                        <a:buFont typeface="Calibri"/>
                        <a:buNone/>
                      </a:pPr>
                      <a:r>
                        <a:rPr lang="en-US" sz="1600" b="1" u="none" strike="noStrike" cap="none" baseline="0" dirty="0" smtClean="0">
                          <a:solidFill>
                            <a:srgbClr val="000000"/>
                          </a:solidFill>
                          <a:latin typeface="Times New Roman" panose="02020603050405020304" pitchFamily="18" charset="0"/>
                          <a:ea typeface="Calibri"/>
                          <a:cs typeface="Times New Roman" panose="02020603050405020304" pitchFamily="18" charset="0"/>
                          <a:sym typeface="Calibri"/>
                          <a:rtl val="0"/>
                        </a:rPr>
                        <a:t>$10,200</a:t>
                      </a:r>
                      <a:endParaRPr lang="en-US" sz="1600" b="1" u="none" strike="noStrike" cap="none" baseline="0" dirty="0">
                        <a:solidFill>
                          <a:srgbClr val="000000"/>
                        </a:solidFill>
                        <a:latin typeface="Times New Roman" panose="02020603050405020304" pitchFamily="18" charset="0"/>
                        <a:ea typeface="Calibri"/>
                        <a:cs typeface="Times New Roman" panose="02020603050405020304" pitchFamily="18" charset="0"/>
                        <a:sym typeface="Calibri"/>
                        <a:rtl val="0"/>
                      </a:endParaRPr>
                    </a:p>
                  </a:txBody>
                  <a:tcPr marL="68575" marR="68575" marT="0" marB="0">
                    <a:lnL w="12700" cap="flat" cmpd="sng">
                      <a:solidFill>
                        <a:srgbClr val="78B64E"/>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78B64E"/>
                      </a:solidFill>
                      <a:prstDash val="solid"/>
                      <a:round/>
                      <a:headEnd type="none" w="med" len="med"/>
                      <a:tailEnd type="none" w="med" len="med"/>
                    </a:lnT>
                    <a:lnB w="12700" cap="flat" cmpd="sng">
                      <a:solidFill>
                        <a:srgbClr val="78B64E"/>
                      </a:solidFill>
                      <a:prstDash val="solid"/>
                      <a:round/>
                      <a:headEnd type="none" w="med" len="med"/>
                      <a:tailEnd type="none" w="med" len="med"/>
                    </a:lnB>
                    <a:lnTlToBr w="12700" cmpd="sng">
                      <a:noFill/>
                      <a:prstDash val="solid"/>
                    </a:lnTlToBr>
                    <a:lnBlToTr w="12700" cmpd="sng">
                      <a:noFill/>
                      <a:prstDash val="solid"/>
                    </a:lnBlToTr>
                    <a:solidFill>
                      <a:srgbClr val="F7CDE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20" name="Picture 1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spTree>
    <p:extLst>
      <p:ext uri="{BB962C8B-B14F-4D97-AF65-F5344CB8AC3E}">
        <p14:creationId xmlns:p14="http://schemas.microsoft.com/office/powerpoint/2010/main" val="1882288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86700" cy="1325563"/>
          </a:xfrm>
        </p:spPr>
        <p:txBody>
          <a:bodyPr>
            <a:noAutofit/>
          </a:bodyPr>
          <a:lstStyle/>
          <a:p>
            <a:r>
              <a:rPr lang="en-US" sz="6600" dirty="0" smtClean="0">
                <a:latin typeface="Gabriola" panose="04040605051002020D02" pitchFamily="82" charset="0"/>
              </a:rPr>
              <a:t>Future Plans </a:t>
            </a:r>
            <a:r>
              <a:rPr lang="en-US" sz="6600" dirty="0">
                <a:latin typeface="Gabriola" panose="04040605051002020D02" pitchFamily="82" charset="0"/>
              </a:rPr>
              <a:t> </a:t>
            </a:r>
            <a:r>
              <a:rPr lang="en-US" sz="6600" dirty="0" smtClean="0">
                <a:latin typeface="Gabriola" panose="04040605051002020D02" pitchFamily="82" charset="0"/>
              </a:rPr>
              <a:t>    Philanthropy </a:t>
            </a:r>
            <a:endParaRPr lang="en-US" sz="6600" dirty="0">
              <a:latin typeface="Gabriola" panose="04040605051002020D02" pitchFamily="82" charset="0"/>
            </a:endParaRPr>
          </a:p>
        </p:txBody>
      </p:sp>
      <p:sp>
        <p:nvSpPr>
          <p:cNvPr id="5" name="Content Placeholder 4"/>
          <p:cNvSpPr>
            <a:spLocks noGrp="1"/>
          </p:cNvSpPr>
          <p:nvPr>
            <p:ph sz="half" idx="1"/>
          </p:nvPr>
        </p:nvSpPr>
        <p:spPr/>
        <p:txBody>
          <a:bodyPr/>
          <a:lstStyle/>
          <a:p>
            <a:pPr lvl="0">
              <a:buFont typeface="Wingdings" panose="05000000000000000000" pitchFamily="2" charset="2"/>
              <a:buChar char="v"/>
            </a:pPr>
            <a:r>
              <a:rPr lang="en-US" sz="2400" dirty="0">
                <a:solidFill>
                  <a:schemeClr val="tx1">
                    <a:lumMod val="75000"/>
                  </a:schemeClr>
                </a:solidFill>
                <a:latin typeface="Times New Roman" panose="02020603050405020304" pitchFamily="18" charset="0"/>
                <a:ea typeface="Calibri"/>
                <a:cs typeface="Times New Roman" panose="02020603050405020304" pitchFamily="18" charset="0"/>
                <a:sym typeface="Calibri"/>
              </a:rPr>
              <a:t>Expand my business to sell other beauty products</a:t>
            </a:r>
          </a:p>
          <a:p>
            <a:endParaRPr lang="en-US" dirty="0"/>
          </a:p>
        </p:txBody>
      </p:sp>
      <p:sp>
        <p:nvSpPr>
          <p:cNvPr id="16" name="Content Placeholder 15"/>
          <p:cNvSpPr>
            <a:spLocks noGrp="1"/>
          </p:cNvSpPr>
          <p:nvPr>
            <p:ph sz="half" idx="2"/>
          </p:nvPr>
        </p:nvSpPr>
        <p:spPr/>
        <p:txBody>
          <a:bodyPr/>
          <a:lstStyle/>
          <a:p>
            <a:pPr marL="285750" lvl="0" indent="-285750">
              <a:lnSpc>
                <a:spcPct val="100000"/>
              </a:lnSpc>
              <a:spcBef>
                <a:spcPts val="0"/>
              </a:spcBef>
              <a:buFont typeface="Wingdings" panose="05000000000000000000" pitchFamily="2" charset="2"/>
              <a:buChar char="v"/>
            </a:pPr>
            <a:r>
              <a:rPr lang="en-US" sz="2400" kern="0" dirty="0">
                <a:solidFill>
                  <a:srgbClr val="000000"/>
                </a:solidFill>
                <a:latin typeface="Times New Roman" panose="02020603050405020304" pitchFamily="18" charset="0"/>
                <a:cs typeface="Times New Roman" panose="02020603050405020304" pitchFamily="18" charset="0"/>
                <a:sym typeface="Arial"/>
                <a:rtl val="0"/>
              </a:rPr>
              <a:t>To donate </a:t>
            </a:r>
            <a:r>
              <a:rPr lang="en-US" sz="2400" kern="0" dirty="0" smtClean="0">
                <a:solidFill>
                  <a:srgbClr val="000000"/>
                </a:solidFill>
                <a:latin typeface="Times New Roman" panose="02020603050405020304" pitchFamily="18" charset="0"/>
                <a:cs typeface="Times New Roman" panose="02020603050405020304" pitchFamily="18" charset="0"/>
                <a:sym typeface="Arial"/>
                <a:rtl val="0"/>
              </a:rPr>
              <a:t>10% </a:t>
            </a:r>
            <a:r>
              <a:rPr lang="en-US" sz="2400" kern="0" dirty="0">
                <a:solidFill>
                  <a:srgbClr val="000000"/>
                </a:solidFill>
                <a:latin typeface="Times New Roman" panose="02020603050405020304" pitchFamily="18" charset="0"/>
                <a:cs typeface="Times New Roman" panose="02020603050405020304" pitchFamily="18" charset="0"/>
                <a:sym typeface="Arial"/>
                <a:rtl val="0"/>
              </a:rPr>
              <a:t>of our net profit to The Hole In the Wall Gang in Ashford, CT</a:t>
            </a:r>
          </a:p>
          <a:p>
            <a:endParaRPr lang="en-US" dirty="0"/>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0" y="-103649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mountainrose.wpengine.netdna-cdn.com/wp-content/uploads/2012/05/homemade-shave-cream-organic-natural-recip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603" y="3066681"/>
            <a:ext cx="3237186" cy="2499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stretch>
            <a:fillRect/>
          </a:stretch>
        </p:blipFill>
        <p:spPr>
          <a:xfrm>
            <a:off x="5361428" y="3140797"/>
            <a:ext cx="2549350" cy="2424992"/>
          </a:xfrm>
          <a:prstGeom prst="rect">
            <a:avLst/>
          </a:prstGeom>
        </p:spPr>
      </p:pic>
      <p:pic>
        <p:nvPicPr>
          <p:cNvPr id="19" name="Picture 1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spTree>
    <p:extLst>
      <p:ext uri="{BB962C8B-B14F-4D97-AF65-F5344CB8AC3E}">
        <p14:creationId xmlns:p14="http://schemas.microsoft.com/office/powerpoint/2010/main" val="3012825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16138" y="-1158586"/>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0" y="-103649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1939895" y="664882"/>
            <a:ext cx="5487007" cy="1233191"/>
          </a:xfrm>
        </p:spPr>
        <p:txBody>
          <a:bodyPr>
            <a:noAutofit/>
          </a:bodyPr>
          <a:lstStyle/>
          <a:p>
            <a:pPr lvl="0" algn="ctr"/>
            <a:r>
              <a:rPr lang="en-US" b="1" kern="0" dirty="0" smtClean="0">
                <a:solidFill>
                  <a:srgbClr val="000000"/>
                </a:solidFill>
                <a:latin typeface="Times New Roman" panose="02020603050405020304" pitchFamily="18" charset="0"/>
                <a:ea typeface="Arial"/>
                <a:cs typeface="Times New Roman" panose="02020603050405020304" pitchFamily="18" charset="0"/>
                <a:sym typeface="Arial"/>
                <a:rtl val="0"/>
              </a:rPr>
              <a:t>Your </a:t>
            </a:r>
            <a:r>
              <a:rPr lang="en-US" b="1" kern="0" dirty="0">
                <a:solidFill>
                  <a:srgbClr val="000000"/>
                </a:solidFill>
                <a:latin typeface="Times New Roman" panose="02020603050405020304" pitchFamily="18" charset="0"/>
                <a:ea typeface="Arial"/>
                <a:cs typeface="Times New Roman" panose="02020603050405020304" pitchFamily="18" charset="0"/>
                <a:sym typeface="Arial"/>
                <a:rtl val="0"/>
              </a:rPr>
              <a:t>s</a:t>
            </a:r>
            <a:r>
              <a:rPr lang="en-US" b="1" kern="0" dirty="0" smtClean="0">
                <a:solidFill>
                  <a:srgbClr val="000000"/>
                </a:solidFill>
                <a:latin typeface="Times New Roman" panose="02020603050405020304" pitchFamily="18" charset="0"/>
                <a:ea typeface="Arial"/>
                <a:cs typeface="Times New Roman" panose="02020603050405020304" pitchFamily="18" charset="0"/>
                <a:sym typeface="Arial"/>
                <a:rtl val="0"/>
              </a:rPr>
              <a:t>pa in a jar…</a:t>
            </a:r>
            <a:endParaRPr lang="en-US" sz="3600" dirty="0"/>
          </a:p>
        </p:txBody>
      </p:sp>
      <p:sp>
        <p:nvSpPr>
          <p:cNvPr id="21" name="Rectangle 20"/>
          <p:cNvSpPr/>
          <p:nvPr/>
        </p:nvSpPr>
        <p:spPr>
          <a:xfrm>
            <a:off x="3061175" y="5341728"/>
            <a:ext cx="3291818" cy="369332"/>
          </a:xfrm>
          <a:prstGeom prst="rect">
            <a:avLst/>
          </a:prstGeom>
        </p:spPr>
        <p:txBody>
          <a:bodyPr wrap="square">
            <a:spAutoFit/>
          </a:bodyPr>
          <a:lstStyle/>
          <a:p>
            <a:pPr lvl="0" algn="ctr">
              <a:buClr>
                <a:srgbClr val="FF5050"/>
              </a:buClr>
              <a:buSzPct val="25000"/>
            </a:pPr>
            <a:r>
              <a:rPr lang="en-US" kern="0" dirty="0" smtClean="0">
                <a:solidFill>
                  <a:prstClr val="black"/>
                </a:solidFill>
                <a:latin typeface="Times New Roman" panose="02020603050405020304" pitchFamily="18" charset="0"/>
                <a:cs typeface="Times New Roman" panose="02020603050405020304" pitchFamily="18" charset="0"/>
                <a:sym typeface="Arial"/>
                <a:rtl val="0"/>
              </a:rPr>
              <a:t>justcharming1@yahoo.com</a:t>
            </a:r>
            <a:endParaRPr lang="en-US" kern="0" dirty="0">
              <a:solidFill>
                <a:prstClr val="black"/>
              </a:solidFill>
              <a:latin typeface="Times New Roman" panose="02020603050405020304" pitchFamily="18" charset="0"/>
              <a:cs typeface="Times New Roman" panose="02020603050405020304" pitchFamily="18" charset="0"/>
              <a:sym typeface="Arial"/>
              <a:rtl val="0"/>
            </a:endParaRPr>
          </a:p>
        </p:txBody>
      </p:sp>
      <p:sp>
        <p:nvSpPr>
          <p:cNvPr id="17" name="Shape 340"/>
          <p:cNvSpPr/>
          <p:nvPr/>
        </p:nvSpPr>
        <p:spPr>
          <a:xfrm>
            <a:off x="1700899" y="1953202"/>
            <a:ext cx="5970804" cy="3080402"/>
          </a:xfrm>
          <a:prstGeom prst="rect">
            <a:avLst/>
          </a:prstGeom>
          <a:solidFill>
            <a:srgbClr val="F7CDEB"/>
          </a:solidFill>
          <a:ln>
            <a:solidFill>
              <a:srgbClr val="000000"/>
            </a:solid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800" b="1" i="0" u="none" strike="noStrike" cap="none" baseline="0" dirty="0">
                <a:latin typeface="Arial"/>
                <a:ea typeface="Arial"/>
                <a:cs typeface="Arial"/>
                <a:sym typeface="Arial"/>
                <a:rtl val="0"/>
              </a:rPr>
              <a:t>Thank you for your consideration </a:t>
            </a:r>
            <a:r>
              <a:rPr lang="en-US" sz="2800" b="1" i="0" u="none" strike="noStrike" cap="none" baseline="0" dirty="0" smtClean="0">
                <a:latin typeface="Arial"/>
                <a:ea typeface="Arial"/>
                <a:cs typeface="Arial"/>
                <a:sym typeface="Arial"/>
                <a:rtl val="0"/>
              </a:rPr>
              <a:t>of</a:t>
            </a:r>
            <a:endParaRPr lang="en-US" sz="2800" b="1" i="0" u="none" strike="noStrike" cap="none" baseline="0" dirty="0">
              <a:latin typeface="Arial"/>
              <a:ea typeface="Arial"/>
              <a:cs typeface="Arial"/>
              <a:sym typeface="Arial"/>
              <a:rtl val="0"/>
            </a:endParaRPr>
          </a:p>
          <a:p>
            <a:pPr marL="0" marR="0" lvl="0" indent="0" algn="ctr" rtl="0">
              <a:lnSpc>
                <a:spcPct val="100000"/>
              </a:lnSpc>
              <a:spcBef>
                <a:spcPts val="0"/>
              </a:spcBef>
              <a:spcAft>
                <a:spcPts val="0"/>
              </a:spcAft>
              <a:buClr>
                <a:schemeClr val="lt1"/>
              </a:buClr>
              <a:buSzPct val="25000"/>
              <a:buFont typeface="Arial"/>
              <a:buNone/>
            </a:pPr>
            <a:r>
              <a:rPr lang="en-US" sz="6600" b="1" i="0" u="none" strike="noStrike" cap="none" baseline="0" dirty="0">
                <a:latin typeface="French Script MT" panose="03020402040607040605" pitchFamily="66" charset="0"/>
                <a:sym typeface="Arial"/>
                <a:rtl val="0"/>
              </a:rPr>
              <a:t>Just Charming</a:t>
            </a:r>
          </a:p>
        </p:txBody>
      </p:sp>
      <p:sp>
        <p:nvSpPr>
          <p:cNvPr id="2" name="Rectangle 1"/>
          <p:cNvSpPr/>
          <p:nvPr/>
        </p:nvSpPr>
        <p:spPr>
          <a:xfrm>
            <a:off x="3061175" y="5718904"/>
            <a:ext cx="338188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http://justcharmings.weebly.com/</a:t>
            </a:r>
          </a:p>
        </p:txBody>
      </p:sp>
      <p:pic>
        <p:nvPicPr>
          <p:cNvPr id="18"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spTree>
    <p:extLst>
      <p:ext uri="{BB962C8B-B14F-4D97-AF65-F5344CB8AC3E}">
        <p14:creationId xmlns:p14="http://schemas.microsoft.com/office/powerpoint/2010/main" val="3004735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odpeapod.com/images/madgatebabyp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718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odpeapod.com/images/madgatebabypi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0"/>
            <a:ext cx="357187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b="20160"/>
          <a:stretch/>
        </p:blipFill>
        <p:spPr bwMode="auto">
          <a:xfrm>
            <a:off x="0" y="3810000"/>
            <a:ext cx="3571875" cy="30419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b="20160"/>
          <a:stretch/>
        </p:blipFill>
        <p:spPr bwMode="auto">
          <a:xfrm>
            <a:off x="3571875" y="3816096"/>
            <a:ext cx="3571875" cy="30419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44000"/>
          <a:stretch/>
        </p:blipFill>
        <p:spPr bwMode="auto">
          <a:xfrm>
            <a:off x="7143750" y="0"/>
            <a:ext cx="2000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44000" b="20160"/>
          <a:stretch/>
        </p:blipFill>
        <p:spPr bwMode="auto">
          <a:xfrm>
            <a:off x="7143750" y="3810000"/>
            <a:ext cx="200025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280.photobucket.com/albums/kk189/4MyDesigns/DBS%20DigiScraps/CU_DBS_DigiScraps_Tag_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902" y="1101200"/>
            <a:ext cx="6873347" cy="4229752"/>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sp>
        <p:nvSpPr>
          <p:cNvPr id="9" name="TextBox 8"/>
          <p:cNvSpPr txBox="1"/>
          <p:nvPr/>
        </p:nvSpPr>
        <p:spPr>
          <a:xfrm>
            <a:off x="3653355" y="3816096"/>
            <a:ext cx="1579657" cy="584775"/>
          </a:xfrm>
          <a:prstGeom prst="rect">
            <a:avLst/>
          </a:prstGeom>
          <a:noFill/>
        </p:spPr>
        <p:txBody>
          <a:bodyPr wrap="square" rtlCol="0">
            <a:spAutoFit/>
          </a:bodyPr>
          <a:lstStyle/>
          <a:p>
            <a:r>
              <a:rPr lang="en-US" sz="3200" b="1" dirty="0" smtClean="0">
                <a:latin typeface="French Script MT" panose="03020402040607040605" pitchFamily="66" charset="0"/>
              </a:rPr>
              <a:t>Bella Chan</a:t>
            </a:r>
            <a:endParaRPr lang="en-US" sz="3200" b="1" dirty="0">
              <a:latin typeface="French Script MT" panose="03020402040607040605" pitchFamily="66" charset="0"/>
            </a:endParaRPr>
          </a:p>
        </p:txBody>
      </p:sp>
      <p:sp>
        <p:nvSpPr>
          <p:cNvPr id="2" name="TextBox 1"/>
          <p:cNvSpPr txBox="1"/>
          <p:nvPr/>
        </p:nvSpPr>
        <p:spPr>
          <a:xfrm>
            <a:off x="2461695" y="3231321"/>
            <a:ext cx="4277760" cy="584775"/>
          </a:xfrm>
          <a:prstGeom prst="rect">
            <a:avLst/>
          </a:prstGeom>
          <a:noFill/>
        </p:spPr>
        <p:txBody>
          <a:bodyPr wrap="square" rtlCol="0">
            <a:spAutoFit/>
          </a:bodyPr>
          <a:lstStyle/>
          <a:p>
            <a:pPr algn="ctr"/>
            <a:r>
              <a:rPr lang="en-US" sz="1600" b="1" dirty="0" smtClean="0">
                <a:latin typeface="Comic Sans MS" panose="030F0702030302020204" pitchFamily="66" charset="0"/>
              </a:rPr>
              <a:t>Sport and Medical Sciences Academy</a:t>
            </a:r>
          </a:p>
          <a:p>
            <a:pPr algn="ctr"/>
            <a:r>
              <a:rPr lang="en-US" sz="1600" b="1" dirty="0" smtClean="0">
                <a:latin typeface="Comic Sans MS" panose="030F0702030302020204" pitchFamily="66" charset="0"/>
              </a:rPr>
              <a:t>Hartford, CT</a:t>
            </a:r>
            <a:endParaRPr lang="en-US" sz="1600" b="1" dirty="0">
              <a:latin typeface="Comic Sans MS" panose="030F0702030302020204" pitchFamily="66" charset="0"/>
            </a:endParaRPr>
          </a:p>
        </p:txBody>
      </p:sp>
      <p:sp>
        <p:nvSpPr>
          <p:cNvPr id="4" name="TextBox 3"/>
          <p:cNvSpPr txBox="1"/>
          <p:nvPr/>
        </p:nvSpPr>
        <p:spPr>
          <a:xfrm>
            <a:off x="2157281" y="2020747"/>
            <a:ext cx="5049548" cy="1446550"/>
          </a:xfrm>
          <a:prstGeom prst="rect">
            <a:avLst/>
          </a:prstGeom>
          <a:noFill/>
        </p:spPr>
        <p:txBody>
          <a:bodyPr wrap="square" rtlCol="0">
            <a:spAutoFit/>
          </a:bodyPr>
          <a:lstStyle/>
          <a:p>
            <a:r>
              <a:rPr lang="en-US" sz="8800" b="1" dirty="0" smtClean="0">
                <a:latin typeface="French Script MT" panose="03020402040607040605" pitchFamily="66" charset="0"/>
              </a:rPr>
              <a:t>Just Charming</a:t>
            </a:r>
            <a:endParaRPr lang="en-US" sz="8800" b="1" dirty="0">
              <a:latin typeface="French Script MT" panose="03020402040607040605" pitchFamily="66"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6980" y="5484012"/>
            <a:ext cx="1117020" cy="1373987"/>
          </a:xfrm>
          <a:prstGeom prst="rect">
            <a:avLst/>
          </a:prstGeom>
        </p:spPr>
      </p:pic>
    </p:spTree>
    <p:extLst>
      <p:ext uri="{BB962C8B-B14F-4D97-AF65-F5344CB8AC3E}">
        <p14:creationId xmlns:p14="http://schemas.microsoft.com/office/powerpoint/2010/main" val="3803107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57" y="553319"/>
            <a:ext cx="7886700" cy="1325563"/>
          </a:xfrm>
        </p:spPr>
        <p:txBody>
          <a:bodyPr>
            <a:noAutofit/>
          </a:bodyPr>
          <a:lstStyle/>
          <a:p>
            <a:r>
              <a:rPr lang="en-US" sz="6600" dirty="0" smtClean="0">
                <a:latin typeface="Gabriola" panose="04040605051002020D02" pitchFamily="82" charset="0"/>
                <a:cs typeface="DaunPenh" panose="01010101010101010101" pitchFamily="2" charset="0"/>
              </a:rPr>
              <a:t>Problem</a:t>
            </a:r>
            <a:endParaRPr lang="en-US" sz="9600" dirty="0">
              <a:latin typeface="Gabriola" panose="04040605051002020D02" pitchFamily="82" charset="0"/>
              <a:cs typeface="DaunPenh" panose="01010101010101010101" pitchFamily="2" charset="0"/>
            </a:endParaRPr>
          </a:p>
        </p:txBody>
      </p:sp>
      <p:sp>
        <p:nvSpPr>
          <p:cNvPr id="3" name="Content Placeholder 2"/>
          <p:cNvSpPr>
            <a:spLocks noGrp="1"/>
          </p:cNvSpPr>
          <p:nvPr>
            <p:ph idx="1"/>
          </p:nvPr>
        </p:nvSpPr>
        <p:spPr>
          <a:xfrm>
            <a:off x="477633" y="1720849"/>
            <a:ext cx="5205538" cy="3302563"/>
          </a:xfrm>
        </p:spPr>
        <p:txBody>
          <a:bodyPr>
            <a:normAutofit/>
          </a:bodyPr>
          <a:lstStyle/>
          <a:p>
            <a:pPr>
              <a:lnSpc>
                <a:spcPct val="150000"/>
              </a:lnSpc>
              <a:spcBef>
                <a:spcPts val="0"/>
              </a:spcBef>
              <a:buClr>
                <a:schemeClr val="tx1"/>
              </a:buClr>
              <a:buSzPct val="100000"/>
              <a:buFont typeface="Wingdings" panose="05000000000000000000" pitchFamily="2" charset="2"/>
              <a:buChar char="v"/>
            </a:pPr>
            <a:r>
              <a:rPr lang="en-US" sz="2400" b="1" dirty="0">
                <a:solidFill>
                  <a:schemeClr val="dk1"/>
                </a:solidFill>
                <a:latin typeface="+mj-lt"/>
                <a:ea typeface="Arial"/>
                <a:cs typeface="Arial"/>
                <a:sym typeface="Arial"/>
              </a:rPr>
              <a:t> </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People can’t afford to go to the spa</a:t>
            </a:r>
          </a:p>
          <a:p>
            <a:pPr lvl="0">
              <a:lnSpc>
                <a:spcPct val="150000"/>
              </a:lnSpc>
              <a:spcBef>
                <a:spcPts val="0"/>
              </a:spcBef>
              <a:buClr>
                <a:schemeClr val="tx1"/>
              </a:buClr>
              <a:buSzPct val="100000"/>
              <a:buFont typeface="Wingdings" panose="05000000000000000000" pitchFamily="2" charset="2"/>
              <a:buChar char="v"/>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 Body </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scrubs </a:t>
            </a:r>
            <a:r>
              <a:rPr lang="en-US" sz="2400" dirty="0">
                <a:solidFill>
                  <a:schemeClr val="dk1"/>
                </a:solidFill>
                <a:latin typeface="Times New Roman" panose="02020603050405020304" pitchFamily="18" charset="0"/>
                <a:ea typeface="Arial"/>
                <a:cs typeface="Times New Roman" panose="02020603050405020304" pitchFamily="18" charset="0"/>
                <a:sym typeface="Arial"/>
                <a:rtl val="0"/>
              </a:rPr>
              <a:t>contain toxic </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ingredients</a:t>
            </a:r>
          </a:p>
          <a:p>
            <a:pPr marL="0" lvl="0" indent="0">
              <a:lnSpc>
                <a:spcPct val="150000"/>
              </a:lnSpc>
              <a:spcBef>
                <a:spcPts val="0"/>
              </a:spcBef>
              <a:buClr>
                <a:schemeClr val="tx1"/>
              </a:buClr>
              <a:buSzPct val="100000"/>
              <a:buNone/>
            </a:pPr>
            <a:endParaRPr lang="en-US" sz="2400" dirty="0">
              <a:latin typeface="Times New Roman" panose="02020603050405020304" pitchFamily="18" charset="0"/>
              <a:ea typeface="Arial"/>
              <a:cs typeface="Times New Roman" panose="02020603050405020304" pitchFamily="18" charset="0"/>
              <a:sym typeface="Arial"/>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0"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8"/>
            <a:ext cx="405245" cy="3816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727938"/>
            <a:ext cx="405245" cy="31369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204363" y="-1084117"/>
            <a:ext cx="540327" cy="27085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204363" y="5239618"/>
            <a:ext cx="540327" cy="270856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ISEBUPEBAVFRUWFRUWFhAVFRcVFhUVGBUWFhUXFRUYHSggGBslHRUVITIhJSkrLi4vFyA1ODMsNygtLisBCgoKDg0OFQ8QFy0dHR0tLS0tLS0tLS0tLS0tKy0tLS0tLS0tLS0tKy0tLS0tLS0tLS0tKy0tLS0tKy0tLS0tLf/AABEIAMIBAwMBIgACEQEDEQH/xAAcAAABBAMBAAAAAAAAAAAAAAAAAQIFBwMEBgj/xABIEAACAQMBBgQDBQUFBQYHAAABAgMABBEhBQYSMUFRBxMiYRRxgSMyQlKRM2JyobEVgpKiwSRDRLLRFjRTY+PwF3ODo8Lh4v/EABcBAQEBAQAAAAAAAAAAAAAAAAABAgP/xAAcEQEBAQADAAMAAAAAAAAAAAAAARESITECQVH/2gAMAwEAAhEDEQA/ALxooooCiiigKKKKAooooCiiigKK09qbUhtozNcSrGg/Exx9AOZPsKpvfPxvPqi2amOnxEgyfmich8zn5UFwba23bWkfm3U6RL+8dT/CvNj8qqLezx0AzHs6HPTz5R/NYx/qfpVNbV2rPcyGW4leRzzZyT+nYVp1RLbc3ku7x+O6uHkPQFvSP4VGg+gqKooAoopa7fdvwt2hdBXdBbxnXjmyGI7rEPV+vDVn7u+F2zbZ1WYfEzY4vtscOBoSIRpjP5uKppijdibuXd4cWts8ndwMIPnI2FH61ZGwvBKRsNfXQQdYoBxN9ZGGAfkpq5mtiE4IiseMAYQEKM6gKCBy/wDZrZWOpyVxe6u6OyIwXtIYpijcJnY+eQ454ZshT/DiusKPxLwheDXiznPsFHKtLa960MLzP9jGnUASTOSeFViQZUMzFQueLJIHCKxbv7LuIoTJIwa4mbjkMrs6wqc8ESAD1BBgYBUEljpnFQSssQKkMcDByclcDGp4gQV+YNLbwgIqqSVAGCWLEjGhLEkt8ya5faGzxe3i2ju0sVuUlumOkZc+qG2WNfT2kbOW4eEE+uuzxUGrOwRSxDHHRVLMc6DAGtczvXtG7WELBiGWd1hgQ8MkpkbUs3NEVFDOfv6L0NdfiuQ2XcpcXM21ZpFW3gD29q7sFTAP+03HETj1OoQHtEfzUEsLCcLHCsxCKo8y4Y8U8jDtxDhXOpLa9gBzGxHsuEHPlhm/O/2j/wCN8t/Ooz/tbBJ/3aSJwf8AevKscfP8PN39sLg/mFO8+N9Z55Jf/LhilEX+GMMz/JmIPYUGtvXZx3EMltDGr3BBCSKAPh5MemVpR+zK5zgHiOMAHWp61hKxojMXZVUGQ82IABY+55/WiwkRkxEjIq6BWieHH8Kuo09wMVnqjGRWNhWcisbCoImTbUYJHBM2DjiS3mdT3wypg/SkqTxRQTVFFFbZFFFFAUUUUBRRUVvFvFb2MRmuZAo6LzZj2VetBKMcDJ0A61WW/Xi/bWnFDaYnm5cefskPzH3vpp71WW//AIp3N8TDCTDB+RTqw/fbr8uVV4ddTVEtvFvLdX0pluZmc9Bn0qOyqNAKigKMUuKKTFGK6fdDce72icwpwRZw1y+Qg11C9XPsPqRV07v7i2my0EyW8l1cZAEgVWkyc/cDEJEOeuR8zUtFXbp+FF5d4kn/ANmiPVxmVh+7F0+bY+Rq5N19w7Gxw0MIaQf8RJh5M+x5J/dAro7hkVCZSqqdDxEYOdOH3J5Y61DDeCOOXyEh8uGFUMszjgSMNpDDHEBxtK+gEeAcEHByobO2qmoIn9XGVPqPDwqRhegYkniPPUY+VbKxVqxG4kGVVYV6eYPMkI90UhU+pb3Aptxs2XBYbQmTAzngtuAY7gxcvr9agkBHTgtRG520JrizjnuAvExfDoCqyRh2EcqqSSodQrYz+Ksdzvls+O5+De8iWbPDwEnAb8rPjhVvYkGg07A/H3XxPO1tnZYB0nuBlZJ/dE1RO54m6KalN4toPBAWhiMsrFY4owCQZHOFLkfdQfeZugBqTzRQRm72yRawLFxF3JLyzHnLM54pJD8zyHQADpUjS1ozbWiWN5SxKJxcUiqSo4c8WCPvHIIwuddOdBuMoIwRoeYrElsiqqKihV0VAoCqOnCBoPpWttLbMMAUytjjaNQuMsDJIsakjoOJgM/PtWKXbSCSSERymRFZvL4MNIqhSTCGx5gy6rkaZOKCRHtSGuX2rv5aW6q8z4DJK4GcNiNgnCEcKxkL5ULj8DE4ANSmwNtxXkQngkjdDplHLFW0PC6lQVOCNDREmabTqSimmmMKyU0iqjFiin4pKCUooorSFopKKBaKSqt8T/FBbQNa2bBptQ0o1EfsvdvfpQTniB4iQbOQopEk5GkedF93x/SvN28e8VxfTGa4kLE8h0A7AcgPatC8u3mcySMWYnJJOaxgVQ3FLS1O7p7p3O0JfLt0woI8ydvuRj3PU9lGvyGtFQ9pavK6xRIzuxwqKCWY+wFXJuN4QKvDPtPDtoRaKfSp5/asPvn90ae5rtNzt0LPZoWKPDTyA5mfHmyAatwj8KDTQacs5OtdZ8IpZXI1XPDqcDIwTjOCfc8snvWbRgS1KhFi4URSAUCacAGipggJ06H/AFrdWOsqx0/Hasq5/b1yI3VIEQ3cikI7jKwxDHmTSH8Ma5GgxxNgdSRo7q7KWQpcatBGWa3L6vPKwPmX03dnyQg5BTn8QC7cm6gktbqGaYtNdoyzXKrggEEIkaknhjQEgLnXLEnLE1msv7SjVY3itJOEAecJpYeLAxnyfJcL8g9BPVze12+MnOz0P2KYN445MDqlqD3cep+yYH4wRINZXEmk1wEU/wC7t1KMR1DTMS2PdAh963rO0jiQRxIEUZPCO5OST3JJJJOpJ1oMoGNB+lUl4neGT+ZJe2IL8bM8tsTk8TEs7Rk88kk8J76dqu41jkTNJR5y3H8TLixIguOKa3B4eBv2sWNMIW5gfkP0I5VfOwdvW95EJ7aUOh7c1P5WU6qfY1yG/vhtDe5mixFP+cD0v7SAc/nz+fKqWSW/2Pd5UtDIOY5pKoPUcnX+Yz0Na9R6rFaS7KhEYiEY4FKlY8kqpRg6FVJwvCwBGORAxyqmdoeOExgRYLVEnIPmSOS8Y7GNQQTnn6uX73OuVPintfJb43Gc6eTBgZ7Dg6VMpr0FvNtmzsoDLeMioSvoKh2kYEcPCnN2GAc9MZ0xVO7e8V57lvhtlWQj4tA3lrLO38MagqvM/m+YqS3Y8O47pI9o7Wupp3lRX8ksy4DDIWRyeI8+S8IFd5s20trRTHZWyRg8yi+pv4nPqb6mnUFX7H8K726f4natwYs81LebcMOgJJKoO2px2FWruzsq0sIvh7RCqk8TMWLM7YA4mJ64A5YHtWRLSWQ5Y4HapO12eq1NGzG2ayUBaWgaaaaeaaaBtFFFUSNFJS1pBRRVaeLW/wALOM2tu32zDDMD9wHoPf8ApQR/iz4lCBWsrN/WciSUHl3VT/U1QE0rOxZjknmTTrmdnYsxySaaq4qgAxRS13fhpuE1+4uJwRbKeXIzEHVQeijkT9B1wVg8PdwJdot5smY7YHBk/FIRzWPPToW5D3OcX/sywitFitba2YR6jKBeCMAZLSMzAkk9uJiT8zTp4JYYUjsoI2IKqFd/KjjQDn6VJIGAOECpyNO9YtGjf38cAXjyWc8McSDikkbnwoo59ydABkkgDNMSK7lGWdLZT+BAJpR2Jdvs1PcBWH7xqCPxNvtW4uZrSWeGSOJLeaHgcwKozLG0ZYMOJ/USuc4XtpuneuSSU29nYSyOv3pJWjigiPaVwWYN+4FLajTrUEdvg17YQC7t7+WdxLEgs547crOZJFQRoYokZX9WQcnkdK7kVD2mxSZVubqTzpkz5YC8MUPEMN5UeT6iNONiW1IGASKmKAooooCkpaSgKQ1xm9Xibs+yJj83z5s4+Hgw7cXLDN91T7Zz7VzBbeDa/bZdq3z89l/k5/8AtjB60wdlvXvxYWAIuZx5nS3j9cp7ZUfd+bED3qt9sNtHb4CwbPS2tQQy3VyPWR3Q4zqPyAjmOKu23a8OdnWJEnl+fNnJuJ8O3Fzyq/dU++M+9dPLOzaCm4PLG+W7kmzro20j8fpV1kxwh1ORoMnGCCPpUCz57fIV2HidtcXu028oArHiBGH4yrHiOeo4mYD2A71tbp+G812/qkWOMH1MAWYjqFGg+p/St70O38Nbm4urdDIzHhHDxE5JxoCT8sVaNnZBRyrBu/sSG0hSCFcKoA11JwOZPU1LAVgNCYpaXFFAlIadSGgSmmnUhoG0UUVRvZozTRWK7uVjRpXOFUFifYVplAb+71LYWxfI8xgQg7d2I9v615Y2ztJ55WlkYksSdTnnXTeJO9L3tyxz6QcBegUchXGIuTiqsOiTrSkVlan7PsnuJkt4hl3bA9u5PsBk/Sip7cDdNtoXGGBECEGVuWeyKe5/kPpXpbZ1gsUQjiVVCrwouMKMDCjTpULuVu/HaW6QxjQDVurMfvMfcmultoJBI7NICh4QkYTh4MD1FnyS5Jz2AGBg8zi0ZLKNwiiUqz49TIpRSevCpZiB8ya2unL6UAUpOBk6Ade1QRBsZ5z/ALQ/lR9LeFjxMP8AzZhg66ehMDmCzA1J2tskaLHEioijCogCqo7BRoBUY28CMCbaGa5x+KFVCH+GaVkjb+6xrWt961+IjtLm1uLWSXIiMoiaORgCSqyQyOobAzhsUHQ0UVgvbyOFDLNIkaLqZHYKo+ZOlBnpsjhQWYgADJJOAB3JPKq12t4tI8htdj2kl9Ny4wrLCvTJ04mAPX0jX71aS7hbT2kRJty+McfMWFuQAOoDEegEd/WfemCW3i8WrOF/Is1a+uDoscAJQt28wA8X9wNUM2723Nra7RuRYWx/4SH9oy9nAPUfnY/w13mwd3rKwTgs7dI9MFwMyN/FIcs3yzipEyE8qaIHdncrZ+zgDbQAyAa3EnrlPfDH7ueygCp1pSeVPS371sJGBQai2xOprkvFbeMbP2e3lnE02You4JHrcfwrn6la7o15d8Ud5jtHaLeUeKKM+RAAdG9WGcdPW3I9gtWDR3J2UZZfMxovoT+MjU/RT/mHavRm62yxDCoxriq/8Nt3wvCOYQYz3bmzfU5q3YkwMUtUoFOpcUYrKEpKU0lUJSU6kNA2kp1JQNNFGKWg2c1WXjPvH5UHwqNqw4n+X4V/1/SrHmlCqXY4Cgkn2Aya8v8AiLtpri5diebE47DoP6fpXRlyEz5JJ61mtU0JrWqQC4UfKiteU1ang1u7obyRfU+iZ6Rg6n+8R+gHeqwsbQzzxwLzdgM9hzY/QZr0zupYrHEqKMAAADsAMAVKqektXaIpHKYmIAEoVWK66lQwK5xnmCPY1JRrgc/rWlHbv53mecfLCcPkBV4S2c8bPjiJxoACBz59N13CqWYgKASWJwABqSSeQrAyCuSW4W+2lcWcp+ys1hPwxOPPklXj8yVfxxKCoCnQsSSDhcbVvtC4vhx2rfD2x+7dMgaaYa+qCJxwonIh3DcXRMYY89vXs/Ylo3xO0pWecrgO88zXDLqBwJGw4F1P3QqjJ5VR3W0Now26hp5UjXQDiIGTyCqObE8gBqa5bal/E0sW0L9xa2tuWe3Sb0SzTMpXzWiPqUKpbhjxxksSQuAKq/dK4vbi7ujsCLgifgzdXvDJLbgg44ZTxNg6+n19/eu82R4UQeZ8VtS4kv5zzMpIiGuQAuckDPInH7ooNS68Tbq9cwbBsHmIODdzDhiX6EgctfUwP7potPC+a6cXG3b+S5Yai2jYpCvtkAf5AvLmaseFUjQRxIqIowqIoVVHYKNBRqamjX2bYW9rGIbWFIkH4UULk9zjmfc61mLMazJB3rMEoNZLfvWdYwKyYoqBKSnU1jgZOg70HBeMm9PwWzzHG2J7nMUeDqqY+1cdRhTgHoXWqL3H2YZJfNxonpT3cjU/RT/mFZ/EjeRtpbReSPLRqRDbr3UHAYDu7En5EDpVheHmwApROYjGp/M51c/r/LFa8gsTdPZgihUY1xXQgUyCPAArLWQ2inUlA00lOpDVDTSGlNIaBKSg0hNAlLSUURBb/wB/5Vi+ur4QfXU/yB/WvLu2ZeKVj71f3jHd8MUUffzGP0Cgf1Ned7hssT7n+tdEjGoqSueVR6Vv3Z0zRqOg8MbLju2lI+4oA+bH/oD+teh9jphRVI+FEX2TP1MpH0Crj+pq8dkn0isUo3c2dcxeY93em4aRgVVY1iiiUZwsajLddSzHkPcmM8UkmNhiKJ5UE8LXEMYy72yvxSqoHPOACO2elT2x7eZEIuJxM5Zm4hGsSqp+6iICTgDqzEkk68gJEVEc1Z7/AGzZFHl3S5x+xCP5o9vKC8WemMVC3m7sd7eNew2HA7hAb69QkIFUKDb2TnJcYHqkCgHX1ag2CKKaqM2NsmO0i8qLJyxd5HPFJLI33pJG/Ex/QAAAAACtogmtnhqAvN0YZHaT4i8RmJY+Xe3CLk/lQPwqPYDFBNJDWULXK3u7iwxtK21r+FEBZpGuEYKBzJM0bVqbm2l9JMbqS9ufhMfYQXCwCWYYP2svDEpjQ81T7xwCcfdq4O2oooqAooooNe/EnlsIcceNCTjGupGQRnGcZGM4zpVS+Le8E9nbfD8TI92HHl+e8vlxrhHbibXDKSMaD1ZxlMm3bmdY0aSRgqKpZmOgVVGSSewArybvnt6Tam0HnUE8bCOCPqIwcRr8zksfdjVgbunsqSRjMmBwEKrH85GTjXOeHT24welXjunsqeCJHImfCAlEZAXkd88JydFjAOTqSGGMkYPP7m7CCeXAuojHqb8znV2+pz9MVbtnDwqBS0YtkQyKmZZXdmPFh1VeAYA4FAAONM5bJJJ5DAG9RRWQlIaWkoEpDWK9ukijaaVwiIpZnY4CqOZJqDi352Y3LaNt9ZkX/mIqifNIa0rfbVrJrHdQPn8sqN/Q1tK4OoIPyOaBTTTTjTTQJRSUURUvjvcFRHj/AMJsfMtiqNJq8vH+3Jhgk6etT+qEf61RhrokZIedb0mqfyqPQ1IKcj5/1o1Hf+GBxbD/AOa+f0Wrn2O/pFUN4a3WFlj6rIG/xDH/AONXVsK5yBWKqe2bFOGkaaVHVm+yjSPg8tBnAZiSXY6ZOg00FSQqHkFwZojHJGsI4jKrIWkf8qocgIOpOCallNRGQUtNFLQLWntbacNtC1xcSBI1GrHv0CgasxOgA1JrBvBt2Gzh86djqQiRqOKSWQ/djiQau5PQfXAqK2Rsaa4lW/2ioDrrb2QPFHajozHlJPjm/JeS96DFYbOmv5Fu7+MxwqQ1ts5uYI+7NdgaGTqI9QnXLcutoooCiiigKKK17++jgjaaaRY40GWkchVA9yaCrfH3erybddmxN65/VLg6rCDovtxsP0Rh1qrfDmCM3DSOSZFXESBWOrZDOzAcK4GQMkatXQbZ3Sv9sXs20IkxbyyHyriU+WpgUBYysZ9ZHCB0wSTXdbD3WSAJBEgCqBxPjBkcABnbuT/KteQdDuhs3hXiI1NdcorU2fb8KgVuVkFFFJUBSGg0yR8AnBOATgDJOOw6mgrbxZu3uprXYEDYe6dXnYfggQk6/wCFm/8ApjvXVnczZ3CqHZ9sQqhQWhjLYAwMtjJOnOq52JZbbG0Lnan9mIZJxwx/ETKvkxZ0UIrZzwqg6cj3NdFJtfeNMsdmWkg/LHNhse3E9aRK3Xhvsl/vbPiH8BdP+RhWtY+F+y4ZkuIYHR42V1xNIRlSCMhmORkDSoyz8VUjlFvtWymsXPJ2y8R9+LAOPcAj3qwYJldRIjBlYAq6kFWB5EEaEU7DzTTSmmmoCkpKKo4zxe2Z5+zHIGTEyyfTVW/k2fpXmiQV7HurdZI2icZV1ZWHdWGD/I15P3s2O9pdy2z80YgH8w5qw+YIP1raRDIa3LWToa0aejVVdFuzdeTdYOgkXHtxDUf0P61cu7e0Mga1REEnFjuCCD7jkasHdbbOdM6jmKx8o1F4WVxkU7YIuRGfjJInkLkgQoyoiacKAsctjU8Rxz9q5vY20gQNaktuy3b2rrs941uDgI8v3VGfURofVjOMgiso6cGsG0Lh44nkjhaZwMrCpVS56DichR8yf15VF7q21zDapHeXPxE+peUAAZJzwroMgcskZPtyqaDUHO7A3fk87+0NoMsl2QQiLrFaIeccAP4j+KTmflz6akBpaBaKKQmgWkzSZrlfEfehtn2fHEvHcSusNvHzzK3IkdQBk46nA61Bn3q3ygsiIQrT3T/srKEcUr9iQPuLofUexwDiuEl3X27tC4W7vTaxIhLRWUvFLHEeQYxJ6XcDOrseZ0GgHb7kbprZRmSVvNu5fVcXbau7nUqpPJByA64zXT1dwV3fwbxwDjSSyvANTD5bROR2TBA5dz9DUh4f74wbREieU0FzDpNav95deElTgEgHQ5AIPMagntKqgxj/ALZD4fH/AHUm5x3MRAz75NvVFrgUUUVAUhozTTUBSGuG8YL69t7AXVhK0ZikBlKhW+zYFckMCMBin6mui3W29FfWkd1CwIdRxL1SQD1ow6EH/Q8jVEsaaaCaaaCM3j2FBe27W1wgZWGh/EjdHQ9GH/vSqx8AtpyD4rZ7txJEQ6HopLMkgH7pIDY78Xeus8Td9o9n2zIjA3MikRR51XOnmsOgHTucDvjQ8HN0nsbRpp1KzXBVih5pGoPArfvHiZj8wOlX6SrBNNNBNNJqAzRTc0tUbXDVW+OG5/nwC/hXMkIxIBzaLnxfNdfoT2q1qbIgIIIyDoQeorbLxWy02rG8V9xTYzG4gU/DyHOB/umP4T+72/Sq6YUaKj4qSsr8qQQcMORFRNKDQWlu1vaMhJSFPRvwn69D7GrN2VtYHGteaYbojQ8q6LYe9E0GAjcS/wDht0/hPNf6Vm/H8a16SNyzxssbhHKkLIV4grEeliuRxYODjIzWXYEEkUCRz3LXEgzxTsqoWJJOiroAOQGvKqx3e8QIJMLI3lN2fQfR+X9K76y2oGAIOc9aymOlV6eGrlrPZcS3j3/mStK6CPhaQmNFHDkRx8lzwgnnrnuampbxERpHYKigszscBVAySSeQAFQb5ejNRWxNtQXcIuLaQSRksocBlyVODowB51IcVQZs1VfjkrxPs7aAUtFbXPFIo7lonQ9tfKZcnqwHWrPDUy7tY5o2ilRXRxwsjDKsD0INWUN2XtGK4hS4t5BJG4yrqcgj37EdQdRW3Vcr4VJA5fZu0buz4jkxo/HHnGPukgt/eJrO3h9cS6Xe3L6VOscZWAN7Nw5yKuCQ3v38htD8Lbj4q9c8MdnF6mDYzmUr9wAa4OuPbJDPDzdKS0Et3eOJL26bjncHIQZyIkPYZ1xpoANFFS27W6llYKVtLdYydGk1aRv4pGySPblU1mgWkzQTSZqAopM0hNUMniV1KOoZWBDKwyGBGCCDzFVhd+G93Zztc7CvBCGI4rSYkxnXkDghh2DDI1w1WgTTSaCuk29vHH6JNkQSkf7yOdEU/QyE/wBKxyy7y3XpEdpYqeblhLIB1xguM49h8xVjk00tV1HEbq+G8FrKbu6la8uieLz5eSnuqkn1fvEk9sV2xNaO29qJbW8t1IGKxIzkKMsQBnAFcTuT4oxbQneBrcwcKGQO0gZSqkA8RwOE+odxQWETUVvBt63sovPupRGnEFBwzEsc4AVQSToT9Khdr+ImzoMg3IkP5YvX/mHp/nVe71eK0dwhhSyjdM5/2gCTUcjwcgfqasguOwv454knhbjjdQyuMjIPLQ6j5GivOI8Rb9fSlwUUABY0RFRVAwAqgYAHalpxo9UUUtJWmUdtrZyzxNE6hgwI4TqD7V5v373IezkZ4gWizy5lPn3HvXqBhUDvFscTISB6sajuP+tB5IK0wirF3s3KAZngHCesf4T8u1cFcW7I3C6lT2NGmtShqcVpuKDYS5PI61K7K3hng/YTun7ueJP8JyKgcUuaLq1NkeKcy4E8KuPzxnhP+E5B/UV2Oz/EewmXglfgDAho5k9JB0IJ1Uj5157D1kW4NZ4w16s2PtW2ZFS2eLgUYVIivCo7BV0ArY2zeTi3k+DEbT4+zEpITORksR2GTjqQK8ox3hByND3GlS9nvddxfs7qZfbzGI/QnFTgvT0/sKScW8Yu2jafh+0MQITiyfug9hgZ6kHlyrNtTa0VtC9zO/DHGvEzc8D2A5knAA9687WnihtBP+ID+zxof5gA1vyeK9xJG0NxBbSxsMMjI2GHuOPFONRcO5W/VvtPzfh0lXyivEJFUZD8XCRwsR+E6V0/HVBbF8VEtY/Kg2dDGmclY2KAnudDk+5qVTxs72X6Tf8A8UwXE19GJBEZEEjAlYiwDsBzIXOSKzF6oP8A+Ill8b/aR2aTc8IUSG5YgDh4PShThB4dNB1PepSTxt7WP6z/APp0ymLlaYYyTgDmf/3WO2u0kUPG6up5MrBlPQ4I0qjdreLouIZLeSxUpIpVh57DIPPVVBqM2N4nvZwC2s7SCOMEkBmkkJJOSSS2pqcaPRXHUFvNvdZ7PCG7m4PMJCAKzk4xxHCg6DI/WqTuPGHaDfdaJP4Y8/8AMTUFtPf+9nx5s/FwnK+hBwnupA0Na4j1D5oxnp3qPvtvW0P7W5iT2aRQf0zmvLV5vLcy/tLiV/4pGP8AU1GPdsetOJ0u+/8AEp49pk/FQvYBf2caFpGPB+Ygerjz14ce9N2n41RjS3tWb96Rwv8AlXP9ao4ynvTC1XILD2v4sX8wKq6RKcgrGg1B6Evk1w0l2TyAHsAAP0FalFU1kaYnrWMmlxRw0QlFO4aKD23RigUUZJimMtZKQig5jeTd0TAvHgP1HRv+hqpd4NhgkpKmo6EYIP8ApV+stQ+3NgxXK4cYbpIOY+fce1VHmDaO7zIcxnI/Kef61DSRlThgQexq5d5d2JrcksuU6SLqv1/KfnXG3tkDoQDTGpXEkUnDU3c7JH4dPbmKj5LN16Z+VTFafBRw1sqRyOlZlUGgj8UVJiAGnfBA1cEVRmpYbLzyp39jNTBD5o4qmP7DftSHYb9qmCI4jRmpb+xJO1L/AGJJ2piaiM0lTI2HJ2pw2C9XDUJRip8bvvWQbvNTDXO8NHBXRtsXAya0Zo0XrTDUWIzThFWw846CsLXBqKTyqOEVjMhpvFQZSRTS9MpaBeKikzRQe2xS0UUZFFFFA01jaiiiNeVQQQQCDzB5GqN3piVbmVVUKA5AUAAAewFFFWek9c1PWhNRRVrTRnUdqjZNG00paKitmE1twmiitQSdtUrbCiijKRjGvKsqKOwpaKIdwDsP0pOEdhRRRDWUdhScI7UUUDWA7ViuOVFFBA7RY4OtclPzNLRUrUappKKKy0KKKKBwpKKKAooo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data:image/jpeg;base64,/9j/4AAQSkZJRgABAQAAAQABAAD/2wCEAAkGBxISEBUPEBAVFRUWFRUWFhAVFRcVFhUVGBUWFhUXFRUYHSggGBslHRUVITIhJSkrLi4vFyA1ODMsNygtLisBCgoKDg0OFQ8QFy0dHR0tLS0tLS0tLS0tLS0tKy0tLS0tLS0tLS0tKy0tLS0tLS0tLS0tKy0tLS0tKy0tLS0tLf/AABEIAMIBAwMBIgACEQEDEQH/xAAcAAABBAMBAAAAAAAAAAAAAAAAAQIFBwMEBgj/xABIEAACAQMBBgQDBQUFBQYHAAABAgMABBEhBQYSMUFRBxMiYRRxgSMyQlKRM2JyobEVgpKiwSRDRLLRFjRTY+PwF3ODo8Lh4v/EABcBAQEBAQAAAAAAAAAAAAAAAAABAgP/xAAcEQEBAQADAAMAAAAAAAAAAAAAARESITECQVH/2gAMAwEAAhEDEQA/ALxooooCiiigKKKKAooooCiiigKK09qbUhtozNcSrGg/Exx9AOZPsKpvfPxvPqi2amOnxEgyfmich8zn5UFwba23bWkfm3U6RL+8dT/CvNj8qqLezx0AzHs6HPTz5R/NYx/qfpVNbV2rPcyGW4leRzzZyT+nYVp1RLbc3ku7x+O6uHkPQFvSP4VGg+gqKooAoopa7fdvwt2hdBXdBbxnXjmyGI7rEPV+vDVn7u+F2zbZ1WYfEzY4vtscOBoSIRpjP5uKppijdibuXd4cWts8ndwMIPnI2FH61ZGwvBKRsNfXQQdYoBxN9ZGGAfkpq5mtiE4IiseMAYQEKM6gKCBy/wDZrZWOpyVxe6u6OyIwXtIYpijcJnY+eQ454ZshT/DiusKPxLwheDXiznPsFHKtLa960MLzP9jGnUASTOSeFViQZUMzFQueLJIHCKxbv7LuIoTJIwa4mbjkMrs6wqc8ESAD1BBgYBUEljpnFQSssQKkMcDByclcDGp4gQV+YNLbwgIqqSVAGCWLEjGhLEkt8ya5faGzxe3i2ju0sVuUlumOkZc+qG2WNfT2kbOW4eEE+uuzxUGrOwRSxDHHRVLMc6DAGtczvXtG7WELBiGWd1hgQ8MkpkbUs3NEVFDOfv6L0NdfiuQ2XcpcXM21ZpFW3gD29q7sFTAP+03HETj1OoQHtEfzUEsLCcLHCsxCKo8y4Y8U8jDtxDhXOpLa9gBzGxHsuEHPlhm/O/2j/wCN8t/Ooz/tbBJ/3aSJwf8AevKscfP8PN39sLg/mFO8+N9Z55Jf/LhilEX+GMMz/JmIPYUGtvXZx3EMltDGr3BBCSKAPh5MemVpR+zK5zgHiOMAHWp61hKxojMXZVUGQ82IABY+55/WiwkRkxEjIq6BWieHH8Kuo09wMVnqjGRWNhWcisbCoImTbUYJHBM2DjiS3mdT3wypg/SkqTxRQTVFFFbZFFFFAUUUUBRRUVvFvFb2MRmuZAo6LzZj2VetBKMcDJ0A61WW/Xi/bWnFDaYnm5cefskPzH3vpp71WW//AIp3N8TDCTDB+RTqw/fbr8uVV4ddTVEtvFvLdX0pluZmc9Bn0qOyqNAKigKMUuKKTFGK6fdDce72icwpwRZw1y+Qg11C9XPsPqRV07v7i2my0EyW8l1cZAEgVWkyc/cDEJEOeuR8zUtFXbp+FF5d4kn/ANmiPVxmVh+7F0+bY+Rq5N19w7Gxw0MIaQf8RJh5M+x5J/dAro7hkVCZSqqdDxEYOdOH3J5Y61DDeCOOXyEh8uGFUMszjgSMNpDDHEBxtK+gEeAcEHByobO2qmoIn9XGVPqPDwqRhegYkniPPUY+VbKxVqxG4kGVVYV6eYPMkI90UhU+pb3Aptxs2XBYbQmTAzngtuAY7gxcvr9agkBHTgtRG520JrizjnuAvExfDoCqyRh2EcqqSSodQrYz+Ksdzvls+O5+De8iWbPDwEnAb8rPjhVvYkGg07A/H3XxPO1tnZYB0nuBlZJ/dE1RO54m6KalN4toPBAWhiMsrFY4owCQZHOFLkfdQfeZugBqTzRQRm72yRawLFxF3JLyzHnLM54pJD8zyHQADpUjS1ozbWiWN5SxKJxcUiqSo4c8WCPvHIIwuddOdBuMoIwRoeYrElsiqqKihV0VAoCqOnCBoPpWttLbMMAUytjjaNQuMsDJIsakjoOJgM/PtWKXbSCSSERymRFZvL4MNIqhSTCGx5gy6rkaZOKCRHtSGuX2rv5aW6q8z4DJK4GcNiNgnCEcKxkL5ULj8DE4ANSmwNtxXkQngkjdDplHLFW0PC6lQVOCNDREmabTqSimmmMKyU0iqjFiin4pKCUooorSFopKKBaKSqt8T/FBbQNa2bBptQ0o1EfsvdvfpQTniB4iQbOQopEk5GkedF93x/SvN28e8VxfTGa4kLE8h0A7AcgPatC8u3mcySMWYnJJOaxgVQ3FLS1O7p7p3O0JfLt0woI8ydvuRj3PU9lGvyGtFQ9pavK6xRIzuxwqKCWY+wFXJuN4QKvDPtPDtoRaKfSp5/asPvn90ae5rtNzt0LPZoWKPDTyA5mfHmyAatwj8KDTQacs5OtdZ8IpZXI1XPDqcDIwTjOCfc8snvWbRgS1KhFi4URSAUCacAGipggJ06H/AFrdWOsqx0/Hasq5/b1yI3VIEQ3cikI7jKwxDHmTSH8Ma5GgxxNgdSRo7q7KWQpcatBGWa3L6vPKwPmX03dnyQg5BTn8QC7cm6gktbqGaYtNdoyzXKrggEEIkaknhjQEgLnXLEnLE1msv7SjVY3itJOEAecJpYeLAxnyfJcL8g9BPVze12+MnOz0P2KYN445MDqlqD3cep+yYH4wRINZXEmk1wEU/wC7t1KMR1DTMS2PdAh963rO0jiQRxIEUZPCO5OST3JJJJOpJ1oMoGNB+lUl4neGT+ZJe2IL8bM8tsTk8TEs7Rk88kk8J76dqu41jkTNJR5y3H8TLixIguOKa3B4eBv2sWNMIW5gfkP0I5VfOwdvW95EJ7aUOh7c1P5WU6qfY1yG/vhtDe5mixFP+cD0v7SAc/nz+fKqWSW/2Pd5UtDIOY5pKoPUcnX+Yz0Na9R6rFaS7KhEYiEY4FKlY8kqpRg6FVJwvCwBGORAxyqmdoeOExgRYLVEnIPmSOS8Y7GNQQTnn6uX73OuVPintfJb43Gc6eTBgZ7Dg6VMpr0FvNtmzsoDLeMioSvoKh2kYEcPCnN2GAc9MZ0xVO7e8V57lvhtlWQj4tA3lrLO38MagqvM/m+YqS3Y8O47pI9o7Wupp3lRX8ksy4DDIWRyeI8+S8IFd5s20trRTHZWyRg8yi+pv4nPqb6mnUFX7H8K726f4natwYs81LebcMOgJJKoO2px2FWruzsq0sIvh7RCqk8TMWLM7YA4mJ64A5YHtWRLSWQ5Y4HapO12eq1NGzG2ayUBaWgaaaaeaaaBtFFFUSNFJS1pBRRVaeLW/wALOM2tu32zDDMD9wHoPf8ApQR/iz4lCBWsrN/WciSUHl3VT/U1QE0rOxZjknmTTrmdnYsxySaaq4qgAxRS13fhpuE1+4uJwRbKeXIzEHVQeijkT9B1wVg8PdwJdot5smY7YHBk/FIRzWPPToW5D3OcX/sywitFitba2YR6jKBeCMAZLSMzAkk9uJiT8zTp4JYYUjsoI2IKqFd/KjjQDn6VJIGAOECpyNO9YtGjf38cAXjyWc8McSDikkbnwoo59ydABkkgDNMSK7lGWdLZT+BAJpR2Jdvs1PcBWH7xqCPxNvtW4uZrSWeGSOJLeaHgcwKozLG0ZYMOJ/USuc4XtpuneuSSU29nYSyOv3pJWjigiPaVwWYN+4FLajTrUEdvg17YQC7t7+WdxLEgs547crOZJFQRoYokZX9WQcnkdK7kVD2mxSZVubqTzpkz5YC8MUPEMN5UeT6iNONiW1IGASKmKAooooCkpaSgKQ1xm9Xibs+yJj83z5s4+Hgw7cXLDN91T7Zz7VzBbeDa/bZdq3z89l/k5/8AtjB60wdlvXvxYWAIuZx5nS3j9cp7ZUfd+bED3qt9sNtHb4CwbPS2tQQy3VyPWR3Q4zqPyAjmOKu23a8OdnWJEnl+fNnJuJ8O3Fzyq/dU++M+9dPLOzaCm4PLG+W7kmzro20j8fpV1kxwh1ORoMnGCCPpUCz57fIV2HidtcXu028oArHiBGH4yrHiOeo4mYD2A71tbp+G812/qkWOMH1MAWYjqFGg+p/St70O38Nbm4urdDIzHhHDxE5JxoCT8sVaNnZBRyrBu/sSG0hSCFcKoA11JwOZPU1LAVgNCYpaXFFAlIadSGgSmmnUhoG0UUVRvZozTRWK7uVjRpXOFUFifYVplAb+71LYWxfI8xgQg7d2I9v615Y2ztJ55WlkYksSdTnnXTeJO9L3tyxz6QcBegUchXGIuTiqsOiTrSkVlan7PsnuJkt4hl3bA9u5PsBk/Sip7cDdNtoXGGBECEGVuWeyKe5/kPpXpbZ1gsUQjiVVCrwouMKMDCjTpULuVu/HaW6QxjQDVurMfvMfcmultoJBI7NICh4QkYTh4MD1FnyS5Jz2AGBg8zi0ZLKNwiiUqz49TIpRSevCpZiB8ya2unL6UAUpOBk6Ade1QRBsZ5z/ALQ/lR9LeFjxMP8AzZhg66ehMDmCzA1J2tskaLHEioijCogCqo7BRoBUY28CMCbaGa5x+KFVCH+GaVkjb+6xrWt961+IjtLm1uLWSXIiMoiaORgCSqyQyOobAzhsUHQ0UVgvbyOFDLNIkaLqZHYKo+ZOlBnpsjhQWYgADJJOAB3JPKq12t4tI8htdj2kl9Ny4wrLCvTJ04mAPX0jX71aS7hbT2kRJty+McfMWFuQAOoDEegEd/WfemCW3i8WrOF/Is1a+uDoscAJQt28wA8X9wNUM2723Nra7RuRYWx/4SH9oy9nAPUfnY/w13mwd3rKwTgs7dI9MFwMyN/FIcs3yzipEyE8qaIHdncrZ+zgDbQAyAa3EnrlPfDH7ueygCp1pSeVPS371sJGBQai2xOprkvFbeMbP2e3lnE02You4JHrcfwrn6la7o15d8Ud5jtHaLeUeKKM+RAAdG9WGcdPW3I9gtWDR3J2UZZfMxovoT+MjU/RT/mHavRm62yxDCoxriq/8Nt3wvCOYQYz3bmzfU5q3YkwMUtUoFOpcUYrKEpKU0lUJSU6kNA2kp1JQNNFGKWg2c1WXjPvH5UHwqNqw4n+X4V/1/SrHmlCqXY4Cgkn2Aya8v8AiLtpri5diebE47DoP6fpXRlyEz5JJ61mtU0JrWqQC4UfKiteU1ang1u7obyRfU+iZ6Rg6n+8R+gHeqwsbQzzxwLzdgM9hzY/QZr0zupYrHEqKMAAADsAMAVKqektXaIpHKYmIAEoVWK66lQwK5xnmCPY1JRrgc/rWlHbv53mecfLCcPkBV4S2c8bPjiJxoACBz59N13CqWYgKASWJwABqSSeQrAyCuSW4W+2lcWcp+ys1hPwxOPPklXj8yVfxxKCoCnQsSSDhcbVvtC4vhx2rfD2x+7dMgaaYa+qCJxwonIh3DcXRMYY89vXs/Ylo3xO0pWecrgO88zXDLqBwJGw4F1P3QqjJ5VR3W0Now26hp5UjXQDiIGTyCqObE8gBqa5bal/E0sW0L9xa2tuWe3Sb0SzTMpXzWiPqUKpbhjxxksSQuAKq/dK4vbi7ujsCLgifgzdXvDJLbgg44ZTxNg6+n19/eu82R4UQeZ8VtS4kv5zzMpIiGuQAuckDPInH7ooNS68Tbq9cwbBsHmIODdzDhiX6EgctfUwP7potPC+a6cXG3b+S5Yai2jYpCvtkAf5AvLmaseFUjQRxIqIowqIoVVHYKNBRqamjX2bYW9rGIbWFIkH4UULk9zjmfc61mLMazJB3rMEoNZLfvWdYwKyYoqBKSnU1jgZOg70HBeMm9PwWzzHG2J7nMUeDqqY+1cdRhTgHoXWqL3H2YZJfNxonpT3cjU/RT/mFZ/EjeRtpbReSPLRqRDbr3UHAYDu7En5EDpVheHmwApROYjGp/M51c/r/LFa8gsTdPZgihUY1xXQgUyCPAArLWQ2inUlA00lOpDVDTSGlNIaBKSg0hNAlLSUURBb/wB/5Vi+ur4QfXU/yB/WvLu2ZeKVj71f3jHd8MUUffzGP0Cgf1Ned7hssT7n+tdEjGoqSueVR6Vv3Z0zRqOg8MbLju2lI+4oA+bH/oD+teh9jphRVI+FEX2TP1MpH0Crj+pq8dkn0isUo3c2dcxeY93em4aRgVVY1iiiUZwsajLddSzHkPcmM8UkmNhiKJ5UE8LXEMYy72yvxSqoHPOACO2elT2x7eZEIuJxM5Zm4hGsSqp+6iICTgDqzEkk68gJEVEc1Z7/AGzZFHl3S5x+xCP5o9vKC8WemMVC3m7sd7eNew2HA7hAb69QkIFUKDb2TnJcYHqkCgHX1ag2CKKaqM2NsmO0i8qLJyxd5HPFJLI33pJG/Ex/QAAAAACtogmtnhqAvN0YZHaT4i8RmJY+Xe3CLk/lQPwqPYDFBNJDWULXK3u7iwxtK21r+FEBZpGuEYKBzJM0bVqbm2l9JMbqS9ufhMfYQXCwCWYYP2svDEpjQ81T7xwCcfdq4O2oooqAooooNe/EnlsIcceNCTjGupGQRnGcZGM4zpVS+Le8E9nbfD8TI92HHl+e8vlxrhHbibXDKSMaD1ZxlMm3bmdY0aSRgqKpZmOgVVGSSewArybvnt6Tam0HnUE8bCOCPqIwcRr8zksfdjVgbunsqSRjMmBwEKrH85GTjXOeHT24welXjunsqeCJHImfCAlEZAXkd88JydFjAOTqSGGMkYPP7m7CCeXAuojHqb8znV2+pz9MVbtnDwqBS0YtkQyKmZZXdmPFh1VeAYA4FAAONM5bJJJ5DAG9RRWQlIaWkoEpDWK9ukijaaVwiIpZnY4CqOZJqDi352Y3LaNt9ZkX/mIqifNIa0rfbVrJrHdQPn8sqN/Q1tK4OoIPyOaBTTTTjTTQJRSUURUvjvcFRHj/AMJsfMtiqNJq8vH+3Jhgk6etT+qEf61RhrokZIedb0mqfyqPQ1IKcj5/1o1Hf+GBxbD/AOa+f0Wrn2O/pFUN4a3WFlj6rIG/xDH/AONXVsK5yBWKqe2bFOGkaaVHVm+yjSPg8tBnAZiSXY6ZOg00FSQqHkFwZojHJGsI4jKrIWkf8qocgIOpOCallNRGQUtNFLQLWntbacNtC1xcSBI1GrHv0CgasxOgA1JrBvBt2Gzh86djqQiRqOKSWQ/djiQau5PQfXAqK2Rsaa4lW/2ioDrrb2QPFHajozHlJPjm/JeS96DFYbOmv5Fu7+MxwqQ1ts5uYI+7NdgaGTqI9QnXLcutoooCiiigKKK17++jgjaaaRY40GWkchVA9yaCrfH3erybddmxN65/VLg6rCDovtxsP0Rh1qrfDmCM3DSOSZFXESBWOrZDOzAcK4GQMkatXQbZ3Sv9sXs20IkxbyyHyriU+WpgUBYysZ9ZHCB0wSTXdbD3WSAJBEgCqBxPjBkcABnbuT/KteQdDuhs3hXiI1NdcorU2fb8KgVuVkFFFJUBSGg0yR8AnBOATgDJOOw6mgrbxZu3uprXYEDYe6dXnYfggQk6/wCFm/8ApjvXVnczZ3CqHZ9sQqhQWhjLYAwMtjJOnOq52JZbbG0Lnan9mIZJxwx/ETKvkxZ0UIrZzwqg6cj3NdFJtfeNMsdmWkg/LHNhse3E9aRK3Xhvsl/vbPiH8BdP+RhWtY+F+y4ZkuIYHR42V1xNIRlSCMhmORkDSoyz8VUjlFvtWymsXPJ2y8R9+LAOPcAj3qwYJldRIjBlYAq6kFWB5EEaEU7DzTTSmmmoCkpKKo4zxe2Z5+zHIGTEyyfTVW/k2fpXmiQV7HurdZI2icZV1ZWHdWGD/I15P3s2O9pdy2z80YgH8w5qw+YIP1raRDIa3LWToa0aejVVdFuzdeTdYOgkXHtxDUf0P61cu7e0Mga1REEnFjuCCD7jkasHdbbOdM6jmKx8o1F4WVxkU7YIuRGfjJInkLkgQoyoiacKAsctjU8Rxz9q5vY20gQNaktuy3b2rrs941uDgI8v3VGfURofVjOMgiso6cGsG0Lh44nkjhaZwMrCpVS56DichR8yf15VF7q21zDapHeXPxE+peUAAZJzwroMgcskZPtyqaDUHO7A3fk87+0NoMsl2QQiLrFaIeccAP4j+KTmflz6akBpaBaKKQmgWkzSZrlfEfehtn2fHEvHcSusNvHzzK3IkdQBk46nA61Bn3q3ygsiIQrT3T/srKEcUr9iQPuLofUexwDiuEl3X27tC4W7vTaxIhLRWUvFLHEeQYxJ6XcDOrseZ0GgHb7kbprZRmSVvNu5fVcXbau7nUqpPJByA64zXT1dwV3fwbxwDjSSyvANTD5bROR2TBA5dz9DUh4f74wbREieU0FzDpNav95deElTgEgHQ5AIPMagntKqgxj/ALZD4fH/AHUm5x3MRAz75NvVFrgUUUVAUhozTTUBSGuG8YL69t7AXVhK0ZikBlKhW+zYFckMCMBin6mui3W29FfWkd1CwIdRxL1SQD1ow6EH/Q8jVEsaaaCaaaCM3j2FBe27W1wgZWGh/EjdHQ9GH/vSqx8AtpyD4rZ7txJEQ6HopLMkgH7pIDY78Xeus8Td9o9n2zIjA3MikRR51XOnmsOgHTucDvjQ8HN0nsbRpp1KzXBVih5pGoPArfvHiZj8wOlX6SrBNNNBNNJqAzRTc0tUbXDVW+OG5/nwC/hXMkIxIBzaLnxfNdfoT2q1qbIgIIIyDoQeorbLxWy02rG8V9xTYzG4gU/DyHOB/umP4T+72/Sq6YUaKj4qSsr8qQQcMORFRNKDQWlu1vaMhJSFPRvwn69D7GrN2VtYHGteaYbojQ8q6LYe9E0GAjcS/wDht0/hPNf6Vm/H8a16SNyzxssbhHKkLIV4grEeliuRxYODjIzWXYEEkUCRz3LXEgzxTsqoWJJOiroAOQGvKqx3e8QIJMLI3lN2fQfR+X9K76y2oGAIOc9aymOlV6eGrlrPZcS3j3/mStK6CPhaQmNFHDkRx8lzwgnnrnuampbxERpHYKigszscBVAySSeQAFQb5ejNRWxNtQXcIuLaQSRksocBlyVODowB51IcVQZs1VfjkrxPs7aAUtFbXPFIo7lonQ9tfKZcnqwHWrPDUy7tY5o2ilRXRxwsjDKsD0INWUN2XtGK4hS4t5BJG4yrqcgj37EdQdRW3Vcr4VJA5fZu0buz4jkxo/HHnGPukgt/eJrO3h9cS6Xe3L6VOscZWAN7Nw5yKuCQ3v38htD8Lbj4q9c8MdnF6mDYzmUr9wAa4OuPbJDPDzdKS0Et3eOJL26bjncHIQZyIkPYZ1xpoANFFS27W6llYKVtLdYydGk1aRv4pGySPblU1mgWkzQTSZqAopM0hNUMniV1KOoZWBDKwyGBGCCDzFVhd+G93Zztc7CvBCGI4rSYkxnXkDghh2DDI1w1WgTTSaCuk29vHH6JNkQSkf7yOdEU/QyE/wBKxyy7y3XpEdpYqeblhLIB1xguM49h8xVjk00tV1HEbq+G8FrKbu6la8uieLz5eSnuqkn1fvEk9sV2xNaO29qJbW8t1IGKxIzkKMsQBnAFcTuT4oxbQneBrcwcKGQO0gZSqkA8RwOE+odxQWETUVvBt63sovPupRGnEFBwzEsc4AVQSToT9Khdr+ImzoMg3IkP5YvX/mHp/nVe71eK0dwhhSyjdM5/2gCTUcjwcgfqasguOwv454knhbjjdQyuMjIPLQ6j5GivOI8Rb9fSlwUUABY0RFRVAwAqgYAHalpxo9UUUtJWmUdtrZyzxNE6hgwI4TqD7V5v373IezkZ4gWizy5lPn3HvXqBhUDvFscTISB6sajuP+tB5IK0wirF3s3KAZngHCesf4T8u1cFcW7I3C6lT2NGmtShqcVpuKDYS5PI61K7K3hng/YTun7ueJP8JyKgcUuaLq1NkeKcy4E8KuPzxnhP+E5B/UV2Oz/EewmXglfgDAho5k9JB0IJ1Uj5157D1kW4NZ4w16s2PtW2ZFS2eLgUYVIivCo7BV0ArY2zeTi3k+DEbT4+zEpITORksR2GTjqQK8ox3hByND3GlS9nvddxfs7qZfbzGI/QnFTgvT0/sKScW8Yu2jafh+0MQITiyfug9hgZ6kHlyrNtTa0VtC9zO/DHGvEzc8D2A5knAA9687WnihtBP+ID+zxof5gA1vyeK9xJG0NxBbSxsMMjI2GHuOPFONRcO5W/VvtPzfh0lXyivEJFUZD8XCRwsR+E6V0/HVBbF8VEtY/Kg2dDGmclY2KAnudDk+5qVTxs72X6Tf8A8UwXE19GJBEZEEjAlYiwDsBzIXOSKzF6oP8A+Ill8b/aR2aTc8IUSG5YgDh4PShThB4dNB1PepSTxt7WP6z/APp0ymLlaYYyTgDmf/3WO2u0kUPG6up5MrBlPQ4I0qjdreLouIZLeSxUpIpVh57DIPPVVBqM2N4nvZwC2s7SCOMEkBmkkJJOSSS2pqcaPRXHUFvNvdZ7PCG7m4PMJCAKzk4xxHCg6DI/WqTuPGHaDfdaJP4Y8/8AMTUFtPf+9nx5s/FwnK+hBwnupA0Na4j1D5oxnp3qPvtvW0P7W5iT2aRQf0zmvLV5vLcy/tLiV/4pGP8AU1GPdsetOJ0u+/8AEp49pk/FQvYBf2caFpGPB+Ygerjz14ce9N2n41RjS3tWb96Rwv8AlXP9ao4ynvTC1XILD2v4sX8wKq6RKcgrGg1B6Evk1w0l2TyAHsAAP0FalFU1kaYnrWMmlxRw0QlFO4aKD23RigUUZJimMtZKQig5jeTd0TAvHgP1HRv+hqpd4NhgkpKmo6EYIP8ApV+stQ+3NgxXK4cYbpIOY+fce1VHmDaO7zIcxnI/Kef61DSRlThgQexq5d5d2JrcksuU6SLqv1/KfnXG3tkDoQDTGpXEkUnDU3c7JH4dPbmKj5LN16Z+VTFafBRw1sqRyOlZlUGgj8UVJiAGnfBA1cEVRmpYbLzyp39jNTBD5o4qmP7DftSHYb9qmCI4jRmpb+xJO1L/AGJJ2piaiM0lTI2HJ2pw2C9XDUJRip8bvvWQbvNTDXO8NHBXRtsXAya0Zo0XrTDUWIzThFWw846CsLXBqKTyqOEVjMhpvFQZSRTS9MpaBeKikzRQe2xS0UUZFFFFA01jaiiiNeVQQQQCDzB5GqN3piVbmVVUKA5AUAAAewFFFWek9c1PWhNRRVrTRnUdqjZNG00paKitmE1twmiitQSdtUrbCiijKRjGvKsqKOwpaKIdwDsP0pOEdhRRRDWUdhScI7UUUDWA7ViuOVFFBA7RY4OtclPzNLRUrUappKKKy0KKKKBwpKKKAoooo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pic>
        <p:nvPicPr>
          <p:cNvPr id="3074" name="Picture 2" descr="http://media4.popsugar-assets.com/files/2014/05/05/080/n/1922729/5a13d60a4dc793b8_thumb_temp_image10906271399336681/i/Friends-Stress-Me-Ou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1495" y="3879985"/>
            <a:ext cx="2193705" cy="2193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s://sexnmakeupdiaries.files.wordpress.com/2012/08/exfotonic-po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2299" y="792631"/>
            <a:ext cx="2187389" cy="301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815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57" y="553319"/>
            <a:ext cx="7886700" cy="1325563"/>
          </a:xfrm>
        </p:spPr>
        <p:txBody>
          <a:bodyPr>
            <a:noAutofit/>
          </a:bodyPr>
          <a:lstStyle/>
          <a:p>
            <a:r>
              <a:rPr lang="en-US" sz="6600" dirty="0" smtClean="0">
                <a:latin typeface="Gabriola" panose="04040605051002020D02" pitchFamily="82" charset="0"/>
              </a:rPr>
              <a:t>Solution</a:t>
            </a:r>
            <a:endParaRPr lang="en-US" sz="9600" dirty="0">
              <a:latin typeface="Gabriola" panose="04040605051002020D02" pitchFamily="82" charset="0"/>
            </a:endParaRPr>
          </a:p>
        </p:txBody>
      </p:sp>
      <p:sp>
        <p:nvSpPr>
          <p:cNvPr id="3" name="Content Placeholder 2"/>
          <p:cNvSpPr>
            <a:spLocks noGrp="1"/>
          </p:cNvSpPr>
          <p:nvPr>
            <p:ph idx="1"/>
          </p:nvPr>
        </p:nvSpPr>
        <p:spPr>
          <a:xfrm>
            <a:off x="521036" y="1825625"/>
            <a:ext cx="6147287" cy="2653778"/>
          </a:xfrm>
        </p:spPr>
        <p:txBody>
          <a:bodyPr/>
          <a:lstStyle/>
          <a:p>
            <a:pPr>
              <a:buFont typeface="Wingdings" panose="05000000000000000000" pitchFamily="2" charset="2"/>
              <a:buChar char="v"/>
            </a:pPr>
            <a:r>
              <a:rPr lang="en-US" sz="2400" dirty="0">
                <a:latin typeface="Times New Roman" panose="02020603050405020304" pitchFamily="18" charset="0"/>
                <a:ea typeface="Arial"/>
                <a:cs typeface="Times New Roman" panose="02020603050405020304" pitchFamily="18" charset="0"/>
                <a:sym typeface="Arial"/>
                <a:rtl val="0"/>
              </a:rPr>
              <a:t> </a:t>
            </a:r>
            <a:r>
              <a:rPr lang="en-US" sz="2400" dirty="0" smtClean="0">
                <a:latin typeface="Times New Roman" panose="02020603050405020304" pitchFamily="18" charset="0"/>
                <a:ea typeface="Arial"/>
                <a:cs typeface="Times New Roman" panose="02020603050405020304" pitchFamily="18" charset="0"/>
                <a:sym typeface="Arial"/>
                <a:rtl val="0"/>
              </a:rPr>
              <a:t>Create a </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spa </a:t>
            </a:r>
            <a:r>
              <a:rPr lang="en-US" sz="2400" dirty="0">
                <a:solidFill>
                  <a:schemeClr val="dk1"/>
                </a:solidFill>
                <a:latin typeface="Times New Roman" panose="02020603050405020304" pitchFamily="18" charset="0"/>
                <a:ea typeface="Arial"/>
                <a:cs typeface="Times New Roman" panose="02020603050405020304" pitchFamily="18" charset="0"/>
                <a:sym typeface="Arial"/>
                <a:rtl val="0"/>
              </a:rPr>
              <a:t>experience at home</a:t>
            </a:r>
          </a:p>
          <a:p>
            <a:pPr lvl="0">
              <a:buFont typeface="Wingdings" panose="05000000000000000000" pitchFamily="2" charset="2"/>
              <a:buChar char="v"/>
            </a:pPr>
            <a:r>
              <a:rPr lang="en-US" sz="2400" dirty="0">
                <a:latin typeface="Times New Roman" panose="02020603050405020304" pitchFamily="18" charset="0"/>
                <a:ea typeface="Arial"/>
                <a:cs typeface="Times New Roman" panose="02020603050405020304" pitchFamily="18" charset="0"/>
                <a:sym typeface="Arial"/>
              </a:rPr>
              <a:t> </a:t>
            </a:r>
            <a:r>
              <a:rPr lang="en-US" sz="2400" dirty="0" smtClean="0">
                <a:latin typeface="Times New Roman" panose="02020603050405020304" pitchFamily="18" charset="0"/>
                <a:ea typeface="Arial"/>
                <a:cs typeface="Times New Roman" panose="02020603050405020304" pitchFamily="18" charset="0"/>
                <a:sym typeface="Arial"/>
              </a:rPr>
              <a:t>Provide customized, organic</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 </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body scrubs</a:t>
            </a:r>
            <a:endParaRPr lang="en-US" dirty="0"/>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03074"/>
            <a:ext cx="405245" cy="30618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209560" y="-1089314"/>
            <a:ext cx="540327" cy="27189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204363" y="5239618"/>
            <a:ext cx="540327" cy="27085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4.bp.blogspot.com/-DSsdBJUdJLk/VEKUiNlH2wI/AAAAAAAAAiw/kVUQUmA8bXs/s1600/sp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1289" y="1226592"/>
            <a:ext cx="2370491" cy="22230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a:stretch>
            <a:fillRect/>
          </a:stretch>
        </p:blipFill>
        <p:spPr>
          <a:xfrm>
            <a:off x="5004867" y="3546020"/>
            <a:ext cx="3326913" cy="2070472"/>
          </a:xfrm>
          <a:prstGeom prst="rect">
            <a:avLst/>
          </a:prstGeom>
          <a:ln>
            <a:noFill/>
          </a:ln>
          <a:effectLst>
            <a:softEdge rad="112500"/>
          </a:effectLst>
        </p:spPr>
      </p:pic>
      <p:pic>
        <p:nvPicPr>
          <p:cNvPr id="19" name="Picture 1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29673"/>
            <a:ext cx="1117020" cy="1373987"/>
          </a:xfrm>
          <a:prstGeom prst="rect">
            <a:avLst/>
          </a:prstGeom>
        </p:spPr>
      </p:pic>
    </p:spTree>
    <p:extLst>
      <p:ext uri="{BB962C8B-B14F-4D97-AF65-F5344CB8AC3E}">
        <p14:creationId xmlns:p14="http://schemas.microsoft.com/office/powerpoint/2010/main" val="1303542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857" y="553319"/>
            <a:ext cx="7886700" cy="1325563"/>
          </a:xfrm>
        </p:spPr>
        <p:txBody>
          <a:bodyPr>
            <a:noAutofit/>
          </a:bodyPr>
          <a:lstStyle/>
          <a:p>
            <a:r>
              <a:rPr lang="en-US" sz="6600" dirty="0" smtClean="0">
                <a:latin typeface="Gabriola" panose="04040605051002020D02" pitchFamily="82" charset="0"/>
              </a:rPr>
              <a:t>Description of Product</a:t>
            </a:r>
            <a:endParaRPr lang="en-US" sz="6600" dirty="0">
              <a:latin typeface="Gabriola" panose="04040605051002020D02" pitchFamily="82" charset="0"/>
            </a:endParaRPr>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9259" y="1567929"/>
            <a:ext cx="2388566" cy="2124829"/>
          </a:xfrm>
          <a:prstGeom prst="rect">
            <a:avLst/>
          </a:prstGeom>
          <a:ln>
            <a:noFill/>
          </a:ln>
          <a:effectLst>
            <a:softEdge rad="112500"/>
          </a:effectLst>
        </p:spPr>
      </p:pic>
      <p:pic>
        <p:nvPicPr>
          <p:cNvPr id="4"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t="19818" r="88655"/>
          <a:stretch/>
        </p:blipFill>
        <p:spPr bwMode="auto">
          <a:xfrm>
            <a:off x="8738755" y="3743570"/>
            <a:ext cx="405245" cy="31213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t="8546" r="88655"/>
          <a:stretch/>
        </p:blipFill>
        <p:spPr bwMode="auto">
          <a:xfrm rot="16200000">
            <a:off x="7209562" y="-1089315"/>
            <a:ext cx="540327" cy="27189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t="8546" r="88655"/>
          <a:stretch/>
        </p:blipFill>
        <p:spPr bwMode="auto">
          <a:xfrm rot="16200000">
            <a:off x="7204363" y="5239618"/>
            <a:ext cx="540327" cy="270856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r="28197"/>
          <a:stretch/>
        </p:blipFill>
        <p:spPr>
          <a:xfrm>
            <a:off x="4250895" y="3670502"/>
            <a:ext cx="1730743" cy="2151300"/>
          </a:xfrm>
          <a:prstGeom prst="rect">
            <a:avLst/>
          </a:prstGeom>
          <a:ln>
            <a:noFill/>
          </a:ln>
          <a:effectLst>
            <a:softEdge rad="112500"/>
          </a:effectLst>
        </p:spPr>
      </p:pic>
      <p:sp>
        <p:nvSpPr>
          <p:cNvPr id="20" name="TextBox 19"/>
          <p:cNvSpPr txBox="1"/>
          <p:nvPr/>
        </p:nvSpPr>
        <p:spPr>
          <a:xfrm>
            <a:off x="493611" y="1772669"/>
            <a:ext cx="5174715" cy="3359894"/>
          </a:xfrm>
          <a:prstGeom prst="rect">
            <a:avLst/>
          </a:prstGeom>
          <a:noFill/>
        </p:spPr>
        <p:txBody>
          <a:bodyPr wrap="square" rtlCol="0">
            <a:spAutoFit/>
          </a:bodyPr>
          <a:lstStyle/>
          <a:p>
            <a:pPr marL="571501" lvl="1" indent="-342900">
              <a:lnSpc>
                <a:spcPct val="150000"/>
              </a:lnSpc>
              <a:spcBef>
                <a:spcPts val="200"/>
              </a:spcBef>
              <a:buClr>
                <a:schemeClr val="tx1"/>
              </a:buClr>
              <a:buSzPct val="100000"/>
              <a:buFont typeface="Wingdings" panose="05000000000000000000" pitchFamily="2" charset="2"/>
              <a:buChar char="v"/>
            </a:pPr>
            <a:r>
              <a:rPr lang="en-US" sz="2400" dirty="0">
                <a:solidFill>
                  <a:schemeClr val="dk1"/>
                </a:solidFill>
                <a:latin typeface="Times New Roman" panose="02020603050405020304" pitchFamily="18" charset="0"/>
                <a:ea typeface="Arial"/>
                <a:cs typeface="Times New Roman" panose="02020603050405020304" pitchFamily="18" charset="0"/>
                <a:sym typeface="Arial"/>
                <a:rtl val="0"/>
              </a:rPr>
              <a:t> Online </a:t>
            </a:r>
            <a:r>
              <a:rPr lang="en-US" sz="2400" dirty="0">
                <a:latin typeface="Times New Roman" panose="02020603050405020304" pitchFamily="18" charset="0"/>
                <a:ea typeface="Arial"/>
                <a:cs typeface="Times New Roman" panose="02020603050405020304" pitchFamily="18" charset="0"/>
                <a:sym typeface="Arial"/>
                <a:rtl val="0"/>
              </a:rPr>
              <a:t>delivery website</a:t>
            </a:r>
          </a:p>
          <a:p>
            <a:pPr marL="571501" lvl="1" indent="-342900">
              <a:lnSpc>
                <a:spcPct val="150000"/>
              </a:lnSpc>
              <a:spcBef>
                <a:spcPts val="200"/>
              </a:spcBef>
              <a:buClr>
                <a:schemeClr val="tx1"/>
              </a:buClr>
              <a:buSzPct val="100000"/>
              <a:buFont typeface="Wingdings" panose="05000000000000000000" pitchFamily="2" charset="2"/>
              <a:buChar char="v"/>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 Made </a:t>
            </a:r>
            <a:r>
              <a:rPr lang="en-US" sz="2400" dirty="0">
                <a:solidFill>
                  <a:schemeClr val="dk1"/>
                </a:solidFill>
                <a:latin typeface="Times New Roman" panose="02020603050405020304" pitchFamily="18" charset="0"/>
                <a:ea typeface="Arial"/>
                <a:cs typeface="Times New Roman" panose="02020603050405020304" pitchFamily="18" charset="0"/>
                <a:sym typeface="Arial"/>
                <a:rtl val="0"/>
              </a:rPr>
              <a:t>from </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organic ingredients</a:t>
            </a:r>
          </a:p>
          <a:p>
            <a:pPr marL="571501" lvl="1" indent="-342900">
              <a:lnSpc>
                <a:spcPct val="150000"/>
              </a:lnSpc>
              <a:spcBef>
                <a:spcPts val="200"/>
              </a:spcBef>
              <a:buClr>
                <a:schemeClr val="tx1"/>
              </a:buClr>
              <a:buSzPct val="100000"/>
              <a:buFont typeface="Wingdings" panose="05000000000000000000" pitchFamily="2" charset="2"/>
              <a:buChar char="v"/>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 Seasonal </a:t>
            </a:r>
            <a:r>
              <a:rPr lang="en-US" sz="2400" dirty="0">
                <a:solidFill>
                  <a:schemeClr val="dk1"/>
                </a:solidFill>
                <a:latin typeface="Times New Roman" panose="02020603050405020304" pitchFamily="18" charset="0"/>
                <a:ea typeface="Arial"/>
                <a:cs typeface="Times New Roman" panose="02020603050405020304" pitchFamily="18" charset="0"/>
                <a:sym typeface="Arial"/>
                <a:rtl val="0"/>
              </a:rPr>
              <a:t>and year-round </a:t>
            </a: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scrubs</a:t>
            </a:r>
          </a:p>
          <a:p>
            <a:pPr marL="571501" lvl="1" indent="-342900">
              <a:lnSpc>
                <a:spcPct val="150000"/>
              </a:lnSpc>
              <a:spcBef>
                <a:spcPts val="200"/>
              </a:spcBef>
              <a:buClr>
                <a:schemeClr val="tx1"/>
              </a:buClr>
              <a:buSzPct val="100000"/>
              <a:buFont typeface="Wingdings" panose="05000000000000000000" pitchFamily="2" charset="2"/>
              <a:buChar char="v"/>
            </a:pPr>
            <a:r>
              <a:rPr lang="en-US" sz="2400" dirty="0" smtClean="0">
                <a:solidFill>
                  <a:schemeClr val="dk1"/>
                </a:solidFill>
                <a:latin typeface="Times New Roman" panose="02020603050405020304" pitchFamily="18" charset="0"/>
                <a:ea typeface="Arial"/>
                <a:cs typeface="Times New Roman" panose="02020603050405020304" pitchFamily="18" charset="0"/>
                <a:sym typeface="Arial"/>
                <a:rtl val="0"/>
              </a:rPr>
              <a:t> Offer </a:t>
            </a:r>
            <a:r>
              <a:rPr lang="en-US" sz="2400" dirty="0">
                <a:solidFill>
                  <a:schemeClr val="dk1"/>
                </a:solidFill>
                <a:latin typeface="Times New Roman" panose="02020603050405020304" pitchFamily="18" charset="0"/>
                <a:ea typeface="Arial"/>
                <a:cs typeface="Times New Roman" panose="02020603050405020304" pitchFamily="18" charset="0"/>
                <a:sym typeface="Arial"/>
                <a:rtl val="0"/>
              </a:rPr>
              <a:t>a “scrubscription”</a:t>
            </a:r>
          </a:p>
          <a:p>
            <a:pPr marL="571501" lvl="1" indent="-342900">
              <a:lnSpc>
                <a:spcPct val="150000"/>
              </a:lnSpc>
              <a:spcBef>
                <a:spcPts val="200"/>
              </a:spcBef>
              <a:buClr>
                <a:schemeClr val="tx1"/>
              </a:buClr>
              <a:buSzPct val="100000"/>
              <a:buFont typeface="Arial" panose="020B0604020202020204" pitchFamily="34" charset="0"/>
              <a:buChar char="•"/>
            </a:pPr>
            <a:endParaRPr lang="en-US" sz="2000" b="1" dirty="0">
              <a:solidFill>
                <a:schemeClr val="dk1"/>
              </a:solidFill>
              <a:latin typeface="Arial"/>
              <a:ea typeface="Arial"/>
              <a:cs typeface="Arial"/>
              <a:sym typeface="Arial"/>
              <a:rtl val="0"/>
            </a:endParaRPr>
          </a:p>
          <a:p>
            <a:pPr marL="571501" lvl="1" indent="-342900">
              <a:lnSpc>
                <a:spcPct val="150000"/>
              </a:lnSpc>
              <a:spcBef>
                <a:spcPts val="200"/>
              </a:spcBef>
              <a:buClr>
                <a:schemeClr val="tx1"/>
              </a:buClr>
              <a:buSzPct val="100000"/>
              <a:buFont typeface="Arial" panose="020B0604020202020204" pitchFamily="34" charset="0"/>
              <a:buChar char="•"/>
            </a:pPr>
            <a:endParaRPr lang="en-US" sz="2000" b="1" dirty="0">
              <a:solidFill>
                <a:schemeClr val="dk1"/>
              </a:solidFill>
              <a:latin typeface="Arial"/>
              <a:ea typeface="Arial"/>
              <a:cs typeface="Arial"/>
              <a:sym typeface="Arial"/>
              <a:rtl val="0"/>
            </a:endParaRPr>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5954" y="3656038"/>
            <a:ext cx="2323622" cy="2143346"/>
          </a:xfrm>
          <a:prstGeom prst="rect">
            <a:avLst/>
          </a:prstGeom>
          <a:ln>
            <a:noFill/>
          </a:ln>
          <a:effectLst>
            <a:softEdge rad="112500"/>
          </a:effectLst>
        </p:spPr>
      </p:pic>
      <p:pic>
        <p:nvPicPr>
          <p:cNvPr id="7" name="Picture 4" descr="http://modpeapod.com/images/madgatebabypink.jpg"/>
          <p:cNvPicPr>
            <a:picLocks noChangeAspect="1" noChangeArrowheads="1"/>
          </p:cNvPicPr>
          <p:nvPr/>
        </p:nvPicPr>
        <p:blipFill rotWithShape="1">
          <a:blip r:embed="rId4">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spTree>
    <p:extLst>
      <p:ext uri="{BB962C8B-B14F-4D97-AF65-F5344CB8AC3E}">
        <p14:creationId xmlns:p14="http://schemas.microsoft.com/office/powerpoint/2010/main" val="149401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34" y="543791"/>
            <a:ext cx="8317921" cy="1146898"/>
          </a:xfrm>
        </p:spPr>
        <p:txBody>
          <a:bodyPr>
            <a:noAutofit/>
          </a:bodyPr>
          <a:lstStyle/>
          <a:p>
            <a:r>
              <a:rPr lang="en-US" sz="6000" dirty="0" smtClean="0">
                <a:latin typeface="Gabriola" panose="04040605051002020D02" pitchFamily="82" charset="0"/>
              </a:rPr>
              <a:t>        Mission  	     Social Impact</a:t>
            </a:r>
            <a:endParaRPr lang="en-US" sz="6000" dirty="0">
              <a:latin typeface="Gabriola" panose="04040605051002020D02" pitchFamily="82" charset="0"/>
            </a:endParaRPr>
          </a:p>
        </p:txBody>
      </p:sp>
      <p:sp>
        <p:nvSpPr>
          <p:cNvPr id="5" name="Content Placeholder 4"/>
          <p:cNvSpPr>
            <a:spLocks noGrp="1"/>
          </p:cNvSpPr>
          <p:nvPr>
            <p:ph sz="half" idx="1"/>
          </p:nvPr>
        </p:nvSpPr>
        <p:spPr/>
        <p:txBody>
          <a:bodyPr>
            <a:normAutofit/>
          </a:bodyPr>
          <a:lstStyle/>
          <a:p>
            <a:pPr>
              <a:buFont typeface="Wingdings" panose="05000000000000000000" pitchFamily="2" charset="2"/>
              <a:buChar char="v"/>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provide </a:t>
            </a:r>
            <a:r>
              <a:rPr lang="en-US" sz="2400" dirty="0" smtClean="0">
                <a:latin typeface="Times New Roman" panose="02020603050405020304" pitchFamily="18" charset="0"/>
                <a:cs typeface="Times New Roman" panose="02020603050405020304" pitchFamily="18" charset="0"/>
              </a:rPr>
              <a:t>consumers with </a:t>
            </a:r>
            <a:r>
              <a:rPr lang="en-US" sz="2400" dirty="0">
                <a:latin typeface="Times New Roman" panose="02020603050405020304" pitchFamily="18" charset="0"/>
                <a:cs typeface="Times New Roman" panose="02020603050405020304" pitchFamily="18" charset="0"/>
              </a:rPr>
              <a:t>an </a:t>
            </a:r>
            <a:r>
              <a:rPr lang="en-US" sz="2400" dirty="0" smtClean="0">
                <a:latin typeface="Times New Roman" panose="02020603050405020304" pitchFamily="18" charset="0"/>
                <a:cs typeface="Times New Roman" panose="02020603050405020304" pitchFamily="18" charset="0"/>
              </a:rPr>
              <a:t>organic </a:t>
            </a:r>
            <a:r>
              <a:rPr lang="en-US" sz="2400" dirty="0">
                <a:latin typeface="Times New Roman" panose="02020603050405020304" pitchFamily="18" charset="0"/>
                <a:cs typeface="Times New Roman" panose="02020603050405020304" pitchFamily="18" charset="0"/>
              </a:rPr>
              <a:t>body scrub that </a:t>
            </a:r>
            <a:r>
              <a:rPr lang="en-US" sz="2400" dirty="0" smtClean="0">
                <a:latin typeface="Times New Roman" panose="02020603050405020304" pitchFamily="18" charset="0"/>
                <a:cs typeface="Times New Roman" panose="02020603050405020304" pitchFamily="18" charset="0"/>
              </a:rPr>
              <a:t>can fit to the body’s wants and needs</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p:txBody>
      </p:sp>
      <p:sp>
        <p:nvSpPr>
          <p:cNvPr id="16" name="Content Placeholder 15"/>
          <p:cNvSpPr>
            <a:spLocks noGrp="1"/>
          </p:cNvSpPr>
          <p:nvPr>
            <p:ph sz="half" idx="2"/>
          </p:nvPr>
        </p:nvSpPr>
        <p:spPr/>
        <p:txBody>
          <a:bodyPr>
            <a:normAutofit/>
          </a:bodyPr>
          <a:lstStyle/>
          <a:p>
            <a:pPr marL="285750" lvl="0" indent="-285750">
              <a:lnSpc>
                <a:spcPct val="100000"/>
              </a:lnSpc>
              <a:spcBef>
                <a:spcPts val="0"/>
              </a:spcBef>
              <a:buFont typeface="Wingdings" panose="05000000000000000000" pitchFamily="2" charset="2"/>
              <a:buChar char="v"/>
            </a:pPr>
            <a:r>
              <a:rPr lang="en-US" sz="2400" kern="0" dirty="0" smtClean="0">
                <a:latin typeface="Times New Roman" panose="02020603050405020304" pitchFamily="18" charset="0"/>
                <a:cs typeface="Times New Roman" panose="02020603050405020304" pitchFamily="18" charset="0"/>
                <a:sym typeface="Arial"/>
                <a:rtl val="0"/>
              </a:rPr>
              <a:t>Use </a:t>
            </a:r>
            <a:r>
              <a:rPr lang="en-US" sz="2400" kern="0" dirty="0">
                <a:latin typeface="Times New Roman" panose="02020603050405020304" pitchFamily="18" charset="0"/>
                <a:cs typeface="Times New Roman" panose="02020603050405020304" pitchFamily="18" charset="0"/>
                <a:sym typeface="Arial"/>
                <a:rtl val="0"/>
              </a:rPr>
              <a:t>organic ingredients that are good for the body</a:t>
            </a:r>
          </a:p>
          <a:p>
            <a:pPr marL="285750" lvl="0" indent="-285750">
              <a:lnSpc>
                <a:spcPct val="100000"/>
              </a:lnSpc>
              <a:spcBef>
                <a:spcPts val="0"/>
              </a:spcBef>
              <a:buFont typeface="Wingdings" panose="05000000000000000000" pitchFamily="2" charset="2"/>
              <a:buChar char="v"/>
            </a:pPr>
            <a:endParaRPr lang="en-US" sz="2400" kern="0" dirty="0">
              <a:latin typeface="Times New Roman" panose="02020603050405020304" pitchFamily="18" charset="0"/>
              <a:cs typeface="Times New Roman" panose="02020603050405020304" pitchFamily="18" charset="0"/>
              <a:sym typeface="Arial"/>
              <a:rtl val="0"/>
            </a:endParaRPr>
          </a:p>
          <a:p>
            <a:pPr marL="285750" lvl="0" indent="-285750">
              <a:lnSpc>
                <a:spcPct val="100000"/>
              </a:lnSpc>
              <a:spcBef>
                <a:spcPts val="0"/>
              </a:spcBef>
              <a:buFont typeface="Wingdings" panose="05000000000000000000" pitchFamily="2" charset="2"/>
              <a:buChar char="v"/>
            </a:pPr>
            <a:r>
              <a:rPr lang="en-US" sz="2400" kern="0" dirty="0" smtClean="0">
                <a:latin typeface="Times New Roman" panose="02020603050405020304" pitchFamily="18" charset="0"/>
                <a:cs typeface="Times New Roman" panose="02020603050405020304" pitchFamily="18" charset="0"/>
                <a:sym typeface="Arial"/>
                <a:rtl val="0"/>
              </a:rPr>
              <a:t>Reusable </a:t>
            </a:r>
            <a:r>
              <a:rPr lang="en-US" sz="2400" kern="0" dirty="0">
                <a:latin typeface="Times New Roman" panose="02020603050405020304" pitchFamily="18" charset="0"/>
                <a:cs typeface="Times New Roman" panose="02020603050405020304" pitchFamily="18" charset="0"/>
                <a:sym typeface="Arial"/>
                <a:rtl val="0"/>
              </a:rPr>
              <a:t>and recyclable packaging</a:t>
            </a:r>
          </a:p>
          <a:p>
            <a:pPr marL="0" indent="0">
              <a:buNone/>
            </a:pPr>
            <a:endParaRPr lang="en-US" dirty="0"/>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8"/>
            <a:ext cx="405245" cy="3816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0" y="-103649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www.colourbox.com/preview/2361747-illustration-of-vector-tree-with-recycle-symbol-as-leaves.jpg"/>
          <p:cNvPicPr>
            <a:picLocks noChangeAspect="1" noChangeArrowheads="1"/>
          </p:cNvPicPr>
          <p:nvPr/>
        </p:nvPicPr>
        <p:blipFill>
          <a:blip r:embed="rId6" cstate="print">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5510946" y="3605923"/>
            <a:ext cx="1928604" cy="2571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 descr="http://buzztala.com/wp-content/uploads/2014/10/organic-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0893" y="3557140"/>
            <a:ext cx="2232610" cy="24075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spTree>
    <p:extLst>
      <p:ext uri="{BB962C8B-B14F-4D97-AF65-F5344CB8AC3E}">
        <p14:creationId xmlns:p14="http://schemas.microsoft.com/office/powerpoint/2010/main" val="2202867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2344"/>
            <a:ext cx="7886700" cy="1325563"/>
          </a:xfrm>
        </p:spPr>
        <p:txBody>
          <a:bodyPr>
            <a:noAutofit/>
          </a:bodyPr>
          <a:lstStyle/>
          <a:p>
            <a:r>
              <a:rPr lang="en-US" sz="6600" dirty="0" smtClean="0">
                <a:latin typeface="Gabriola" panose="04040605051002020D02" pitchFamily="82" charset="0"/>
              </a:rPr>
              <a:t>Business Model</a:t>
            </a:r>
            <a:endParaRPr lang="en-US" sz="6600" dirty="0">
              <a:latin typeface="Gabriola" panose="04040605051002020D02" pitchFamily="82" charset="0"/>
            </a:endParaRPr>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5195" y="3813466"/>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201642" y="-1071006"/>
            <a:ext cx="540327" cy="270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9029" y="5155621"/>
            <a:ext cx="540327" cy="28782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1186758725"/>
              </p:ext>
            </p:extLst>
          </p:nvPr>
        </p:nvGraphicFramePr>
        <p:xfrm>
          <a:off x="641959" y="1600156"/>
          <a:ext cx="4421332" cy="731540"/>
        </p:xfrm>
        <a:graphic>
          <a:graphicData uri="http://schemas.openxmlformats.org/drawingml/2006/table">
            <a:tbl>
              <a:tblPr firstRow="1" bandRow="1">
                <a:tableStyleId>{7E9639D4-E3E2-4D34-9284-5A2195B3D0D7}</a:tableStyleId>
              </a:tblPr>
              <a:tblGrid>
                <a:gridCol w="4421332"/>
              </a:tblGrid>
              <a:tr h="203200">
                <a:tc>
                  <a:txBody>
                    <a:bodyPr/>
                    <a:lstStyle/>
                    <a:p>
                      <a:pPr marL="0" marR="0" lvl="0" indent="0" algn="ctr" rtl="0">
                        <a:lnSpc>
                          <a:spcPct val="100000"/>
                        </a:lnSpc>
                        <a:spcBef>
                          <a:spcPts val="0"/>
                        </a:spcBef>
                        <a:spcAft>
                          <a:spcPts val="0"/>
                        </a:spcAft>
                        <a:buClr>
                          <a:schemeClr val="lt1"/>
                        </a:buClr>
                        <a:buSzPct val="25000"/>
                        <a:buFont typeface="Arial"/>
                        <a:buNone/>
                      </a:pPr>
                      <a:r>
                        <a:rPr lang="en-US" sz="1800" b="1" u="none" strike="noStrike" cap="none" baseline="0" dirty="0">
                          <a:solidFill>
                            <a:schemeClr val="tx1"/>
                          </a:solidFill>
                          <a:latin typeface="Times New Roman" panose="02020603050405020304" pitchFamily="18" charset="0"/>
                          <a:cs typeface="Times New Roman" panose="02020603050405020304" pitchFamily="18" charset="0"/>
                          <a:rtl val="0"/>
                        </a:rPr>
                        <a:t>Definition of One Unit</a:t>
                      </a:r>
                    </a:p>
                  </a:txBody>
                  <a:tcPr marL="68587" marR="68587" marT="45725" marB="45725">
                    <a:solidFill>
                      <a:schemeClr val="bg1"/>
                    </a:solidFill>
                  </a:tcPr>
                </a:tc>
              </a:tr>
              <a:tr h="182875">
                <a:tc>
                  <a:txBody>
                    <a:bodyPr/>
                    <a:lstStyle/>
                    <a:p>
                      <a:pPr marL="0" marR="0" lvl="0" indent="0" algn="ctr" rtl="0">
                        <a:lnSpc>
                          <a:spcPct val="100000"/>
                        </a:lnSpc>
                        <a:spcBef>
                          <a:spcPts val="0"/>
                        </a:spcBef>
                        <a:spcAft>
                          <a:spcPts val="0"/>
                        </a:spcAft>
                        <a:buClr>
                          <a:schemeClr val="dk1"/>
                        </a:buClr>
                        <a:buSzPct val="25000"/>
                        <a:buFont typeface="Arial"/>
                        <a:buNone/>
                      </a:pPr>
                      <a:r>
                        <a:rPr lang="en-US" sz="1800" b="1" u="none" strike="noStrike" cap="none" baseline="0" dirty="0" smtClean="0">
                          <a:latin typeface="Times New Roman" panose="02020603050405020304" pitchFamily="18" charset="0"/>
                          <a:cs typeface="Times New Roman" panose="02020603050405020304" pitchFamily="18" charset="0"/>
                          <a:rtl val="0"/>
                        </a:rPr>
                        <a:t>8</a:t>
                      </a:r>
                      <a:r>
                        <a:rPr lang="en-US" sz="1600" b="1" u="none" strike="noStrike" cap="none" baseline="0" dirty="0" smtClean="0">
                          <a:latin typeface="Times New Roman" panose="02020603050405020304" pitchFamily="18" charset="0"/>
                          <a:cs typeface="Times New Roman" panose="02020603050405020304" pitchFamily="18" charset="0"/>
                          <a:rtl val="0"/>
                        </a:rPr>
                        <a:t>oz. Honey Brown Sugar Scrub</a:t>
                      </a:r>
                      <a:endParaRPr lang="en-US" sz="1600" b="1" u="none" strike="noStrike" cap="none" baseline="0" dirty="0">
                        <a:solidFill>
                          <a:schemeClr val="dk1"/>
                        </a:solidFill>
                        <a:latin typeface="Times New Roman" panose="02020603050405020304" pitchFamily="18" charset="0"/>
                        <a:cs typeface="Times New Roman" panose="02020603050405020304" pitchFamily="18" charset="0"/>
                        <a:rtl val="0"/>
                      </a:endParaRPr>
                    </a:p>
                  </a:txBody>
                  <a:tcPr marL="68587" marR="68587" marT="45725" marB="45725">
                    <a:solidFill>
                      <a:srgbClr val="F5C3E1"/>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85656824"/>
              </p:ext>
            </p:extLst>
          </p:nvPr>
        </p:nvGraphicFramePr>
        <p:xfrm>
          <a:off x="654485" y="2498046"/>
          <a:ext cx="4421331" cy="2012305"/>
        </p:xfrm>
        <a:graphic>
          <a:graphicData uri="http://schemas.openxmlformats.org/drawingml/2006/table">
            <a:tbl>
              <a:tblPr>
                <a:noFill/>
              </a:tblPr>
              <a:tblGrid>
                <a:gridCol w="2659986"/>
                <a:gridCol w="1095288"/>
                <a:gridCol w="666057"/>
              </a:tblGrid>
              <a:tr h="228600">
                <a:tc gridSpan="3">
                  <a:txBody>
                    <a:bodyPr/>
                    <a:lstStyle/>
                    <a:p>
                      <a:pPr marL="0" marR="0" lvl="0" indent="0" algn="ctr" rtl="0">
                        <a:lnSpc>
                          <a:spcPct val="100000"/>
                        </a:lnSpc>
                        <a:spcBef>
                          <a:spcPts val="0"/>
                        </a:spcBef>
                        <a:spcAft>
                          <a:spcPts val="0"/>
                        </a:spcAft>
                        <a:buClr>
                          <a:schemeClr val="lt1"/>
                        </a:buClr>
                        <a:buSzPct val="25000"/>
                        <a:buFont typeface="Arial"/>
                        <a:buNone/>
                      </a:pPr>
                      <a:r>
                        <a:rPr lang="en-US" sz="1700" b="1"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tl val="0"/>
                        </a:rPr>
                        <a:t>Economics of One Unit</a:t>
                      </a:r>
                    </a:p>
                  </a:txBody>
                  <a:tcPr marL="33806" marR="33806" marT="114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r>
              <a:tr h="281325">
                <a:tc>
                  <a:txBody>
                    <a:bodyPr/>
                    <a:lstStyle/>
                    <a:p>
                      <a:pPr marL="0" marR="0" lvl="0" indent="0" algn="l" rtl="0">
                        <a:lnSpc>
                          <a:spcPct val="100000"/>
                        </a:lnSpc>
                        <a:spcBef>
                          <a:spcPts val="0"/>
                        </a:spcBef>
                        <a:spcAft>
                          <a:spcPts val="0"/>
                        </a:spcAft>
                        <a:buClr>
                          <a:srgbClr val="000000"/>
                        </a:buClr>
                        <a:buSzPct val="25000"/>
                        <a:buFont typeface="Calibri"/>
                        <a:buNone/>
                      </a:pPr>
                      <a:r>
                        <a:rPr lang="en-US" sz="1700" b="1" u="none" strike="noStrike" cap="none" baseline="0" dirty="0">
                          <a:latin typeface="Times New Roman" panose="02020603050405020304" pitchFamily="18" charset="0"/>
                          <a:ea typeface="Calibri"/>
                          <a:cs typeface="Times New Roman" panose="02020603050405020304" pitchFamily="18" charset="0"/>
                          <a:sym typeface="Calibri"/>
                          <a:rtl val="0"/>
                        </a:rPr>
                        <a:t>Selling Price</a:t>
                      </a:r>
                    </a:p>
                  </a:txBody>
                  <a:tcPr marL="33806" marR="33806" marT="11425" marB="0" anchor="ctr">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rgbClr val="000000"/>
                        </a:buClr>
                        <a:buFont typeface="Arial"/>
                        <a:buNone/>
                      </a:pPr>
                      <a:endParaRPr sz="1700" u="none" strike="noStrike" cap="none" baseline="0" dirty="0">
                        <a:latin typeface="Times New Roman" panose="02020603050405020304" pitchFamily="18" charset="0"/>
                        <a:ea typeface="Calibri"/>
                        <a:cs typeface="Times New Roman" panose="02020603050405020304" pitchFamily="18" charset="0"/>
                        <a:sym typeface="Calibri"/>
                        <a:rtl val="0"/>
                      </a:endParaRPr>
                    </a:p>
                  </a:txBody>
                  <a:tcPr marL="33806" marR="33806" marT="11425"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0" marR="0" lvl="0" indent="0" algn="r" rtl="0">
                        <a:lnSpc>
                          <a:spcPct val="100000"/>
                        </a:lnSpc>
                        <a:spcBef>
                          <a:spcPts val="0"/>
                        </a:spcBef>
                        <a:spcAft>
                          <a:spcPts val="0"/>
                        </a:spcAft>
                        <a:buClr>
                          <a:srgbClr val="000000"/>
                        </a:buClr>
                        <a:buSzPct val="25000"/>
                        <a:buFont typeface="Calibri"/>
                        <a:buNone/>
                      </a:pPr>
                      <a:r>
                        <a:rPr lang="en-US" sz="1700" b="1" u="none" strike="noStrike" cap="none" baseline="0" dirty="0">
                          <a:latin typeface="Times New Roman" panose="02020603050405020304" pitchFamily="18" charset="0"/>
                          <a:ea typeface="Calibri"/>
                          <a:cs typeface="Times New Roman" panose="02020603050405020304" pitchFamily="18" charset="0"/>
                          <a:sym typeface="Calibri"/>
                          <a:rtl val="0"/>
                        </a:rPr>
                        <a:t>$15.00</a:t>
                      </a: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r h="301600">
                <a:tc>
                  <a:txBody>
                    <a:bodyPr/>
                    <a:lstStyle/>
                    <a:p>
                      <a:pPr marL="0" marR="0" lvl="0" indent="0" algn="l" rtl="0">
                        <a:lnSpc>
                          <a:spcPct val="100000"/>
                        </a:lnSpc>
                        <a:spcBef>
                          <a:spcPts val="0"/>
                        </a:spcBef>
                        <a:spcAft>
                          <a:spcPts val="0"/>
                        </a:spcAft>
                        <a:buClr>
                          <a:srgbClr val="000000"/>
                        </a:buClr>
                        <a:buSzPct val="25000"/>
                        <a:buFont typeface="Calibri"/>
                        <a:buNone/>
                      </a:pPr>
                      <a:r>
                        <a:rPr lang="en-US" sz="1700" b="0" u="none" strike="noStrike" cap="none" baseline="0" dirty="0">
                          <a:latin typeface="Times New Roman" panose="02020603050405020304" pitchFamily="18" charset="0"/>
                          <a:ea typeface="Calibri"/>
                          <a:cs typeface="Times New Roman" panose="02020603050405020304" pitchFamily="18" charset="0"/>
                          <a:sym typeface="Calibri"/>
                          <a:rtl val="0"/>
                        </a:rPr>
                        <a:t>      Cost of var. materials exp.</a:t>
                      </a: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r" rtl="0">
                        <a:lnSpc>
                          <a:spcPct val="100000"/>
                        </a:lnSpc>
                        <a:spcBef>
                          <a:spcPts val="0"/>
                        </a:spcBef>
                        <a:spcAft>
                          <a:spcPts val="0"/>
                        </a:spcAft>
                        <a:buClr>
                          <a:srgbClr val="000000"/>
                        </a:buClr>
                        <a:buSzPct val="25000"/>
                        <a:buFont typeface="Arial"/>
                        <a:buNone/>
                      </a:pPr>
                      <a:r>
                        <a:rPr lang="en-US" sz="1700" b="0" u="none" strike="noStrike" cap="none" baseline="0" dirty="0" smtClean="0">
                          <a:latin typeface="Times New Roman" panose="02020603050405020304" pitchFamily="18" charset="0"/>
                          <a:ea typeface="Arial"/>
                          <a:cs typeface="Times New Roman" panose="02020603050405020304" pitchFamily="18" charset="0"/>
                          <a:sym typeface="Arial"/>
                          <a:rtl val="0"/>
                        </a:rPr>
                        <a:t>$3.23</a:t>
                      </a:r>
                      <a:endParaRPr lang="en-US" sz="1700" b="0" u="none" strike="noStrike" cap="none" baseline="0" dirty="0">
                        <a:latin typeface="Times New Roman" panose="02020603050405020304" pitchFamily="18" charset="0"/>
                        <a:ea typeface="Arial"/>
                        <a:cs typeface="Times New Roman" panose="02020603050405020304" pitchFamily="18" charset="0"/>
                        <a:sym typeface="Arial"/>
                        <a:rtl val="0"/>
                      </a:endParaRP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rgbClr val="000000"/>
                        </a:buClr>
                        <a:buFont typeface="Arial"/>
                        <a:buNone/>
                      </a:pPr>
                      <a:endParaRPr sz="1700" u="none" strike="noStrike" cap="none" baseline="0" dirty="0">
                        <a:latin typeface="Times New Roman" panose="02020603050405020304" pitchFamily="18" charset="0"/>
                        <a:ea typeface="Calibri"/>
                        <a:cs typeface="Times New Roman" panose="02020603050405020304" pitchFamily="18" charset="0"/>
                        <a:sym typeface="Calibri"/>
                        <a:rtl val="0"/>
                      </a:endParaRP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r>
              <a:tr h="281325">
                <a:tc>
                  <a:txBody>
                    <a:bodyPr/>
                    <a:lstStyle/>
                    <a:p>
                      <a:pPr marL="0" marR="0" lvl="0" indent="0" algn="l" rtl="0">
                        <a:lnSpc>
                          <a:spcPct val="100000"/>
                        </a:lnSpc>
                        <a:spcBef>
                          <a:spcPts val="0"/>
                        </a:spcBef>
                        <a:spcAft>
                          <a:spcPts val="0"/>
                        </a:spcAft>
                        <a:buClr>
                          <a:srgbClr val="000000"/>
                        </a:buClr>
                        <a:buSzPct val="25000"/>
                        <a:buFont typeface="Calibri"/>
                        <a:buNone/>
                      </a:pPr>
                      <a:r>
                        <a:rPr lang="en-US" sz="1700" b="0" u="none" strike="noStrike" cap="none" baseline="0" dirty="0">
                          <a:latin typeface="Times New Roman" panose="02020603050405020304" pitchFamily="18" charset="0"/>
                          <a:ea typeface="Calibri"/>
                          <a:cs typeface="Times New Roman" panose="02020603050405020304" pitchFamily="18" charset="0"/>
                          <a:sym typeface="Calibri"/>
                          <a:rtl val="0"/>
                        </a:rPr>
                        <a:t>      Cost of labor </a:t>
                      </a: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r" rtl="0">
                        <a:lnSpc>
                          <a:spcPct val="100000"/>
                        </a:lnSpc>
                        <a:spcBef>
                          <a:spcPts val="0"/>
                        </a:spcBef>
                        <a:spcAft>
                          <a:spcPts val="0"/>
                        </a:spcAft>
                        <a:buClr>
                          <a:srgbClr val="000000"/>
                        </a:buClr>
                        <a:buSzPct val="25000"/>
                        <a:buFont typeface="Arial"/>
                        <a:buNone/>
                      </a:pPr>
                      <a:r>
                        <a:rPr lang="en-US" sz="1700" b="0" u="none" strike="noStrike" cap="none" baseline="0" dirty="0" smtClean="0">
                          <a:latin typeface="Times New Roman" panose="02020603050405020304" pitchFamily="18" charset="0"/>
                          <a:ea typeface="Arial"/>
                          <a:cs typeface="Times New Roman" panose="02020603050405020304" pitchFamily="18" charset="0"/>
                          <a:sym typeface="Arial"/>
                          <a:rtl val="0"/>
                        </a:rPr>
                        <a:t>$0.40</a:t>
                      </a:r>
                      <a:endParaRPr lang="en-US" sz="1700" b="0" u="none" strike="noStrike" cap="none" baseline="0" dirty="0">
                        <a:latin typeface="Times New Roman" panose="02020603050405020304" pitchFamily="18" charset="0"/>
                        <a:ea typeface="Arial"/>
                        <a:cs typeface="Times New Roman" panose="02020603050405020304" pitchFamily="18" charset="0"/>
                        <a:sym typeface="Arial"/>
                        <a:rtl val="0"/>
                      </a:endParaRP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rgbClr val="000000"/>
                        </a:buClr>
                        <a:buFont typeface="Arial"/>
                        <a:buNone/>
                      </a:pPr>
                      <a:endParaRPr sz="1700" u="none" strike="noStrike" cap="none" baseline="0">
                        <a:latin typeface="Times New Roman" panose="02020603050405020304" pitchFamily="18" charset="0"/>
                        <a:ea typeface="Calibri"/>
                        <a:cs typeface="Times New Roman" panose="02020603050405020304" pitchFamily="18" charset="0"/>
                        <a:sym typeface="Calibri"/>
                        <a:rtl val="0"/>
                      </a:endParaRP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r>
              <a:tr h="314900">
                <a:tc>
                  <a:txBody>
                    <a:bodyPr/>
                    <a:lstStyle/>
                    <a:p>
                      <a:pPr marL="0" marR="0" lvl="0" indent="0" algn="l" rtl="0">
                        <a:lnSpc>
                          <a:spcPct val="100000"/>
                        </a:lnSpc>
                        <a:spcBef>
                          <a:spcPts val="0"/>
                        </a:spcBef>
                        <a:spcAft>
                          <a:spcPts val="0"/>
                        </a:spcAft>
                        <a:buClr>
                          <a:srgbClr val="000000"/>
                        </a:buClr>
                        <a:buSzPct val="25000"/>
                        <a:buFont typeface="Calibri"/>
                        <a:buNone/>
                      </a:pPr>
                      <a:r>
                        <a:rPr lang="en-US" sz="1700" b="0" u="none" strike="noStrike" cap="none" baseline="0" dirty="0">
                          <a:latin typeface="Times New Roman" panose="02020603050405020304" pitchFamily="18" charset="0"/>
                          <a:ea typeface="Calibri"/>
                          <a:cs typeface="Times New Roman" panose="02020603050405020304" pitchFamily="18" charset="0"/>
                          <a:sym typeface="Calibri"/>
                          <a:rtl val="0"/>
                        </a:rPr>
                        <a:t>      Other variable costs</a:t>
                      </a: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r" rtl="0">
                        <a:lnSpc>
                          <a:spcPct val="100000"/>
                        </a:lnSpc>
                        <a:spcBef>
                          <a:spcPts val="0"/>
                        </a:spcBef>
                        <a:spcAft>
                          <a:spcPts val="0"/>
                        </a:spcAft>
                        <a:buClr>
                          <a:srgbClr val="000000"/>
                        </a:buClr>
                        <a:buSzPct val="25000"/>
                        <a:buFont typeface="Arial"/>
                        <a:buNone/>
                      </a:pPr>
                      <a:r>
                        <a:rPr lang="en-US" sz="1700" b="0" u="none" strike="noStrike" cap="none" baseline="0" dirty="0">
                          <a:latin typeface="Times New Roman" panose="02020603050405020304" pitchFamily="18" charset="0"/>
                          <a:ea typeface="Arial"/>
                          <a:cs typeface="Times New Roman" panose="02020603050405020304" pitchFamily="18" charset="0"/>
                          <a:sym typeface="Arial"/>
                          <a:rtl val="0"/>
                        </a:rPr>
                        <a:t>$2.00</a:t>
                      </a: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0" marR="0" lvl="0" indent="0" algn="r" rtl="0">
                        <a:lnSpc>
                          <a:spcPct val="100000"/>
                        </a:lnSpc>
                        <a:spcBef>
                          <a:spcPts val="0"/>
                        </a:spcBef>
                        <a:spcAft>
                          <a:spcPts val="0"/>
                        </a:spcAft>
                        <a:buClr>
                          <a:srgbClr val="000000"/>
                        </a:buClr>
                        <a:buFont typeface="Arial"/>
                        <a:buNone/>
                      </a:pPr>
                      <a:endParaRPr sz="1700" b="1" u="none" strike="noStrike" cap="none" baseline="0" dirty="0">
                        <a:latin typeface="Times New Roman" panose="02020603050405020304" pitchFamily="18" charset="0"/>
                        <a:ea typeface="Times New Roman"/>
                        <a:cs typeface="Times New Roman" panose="02020603050405020304" pitchFamily="18" charset="0"/>
                        <a:sym typeface="Times New Roman"/>
                        <a:rtl val="0"/>
                      </a:endParaRP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r h="281325">
                <a:tc>
                  <a:txBody>
                    <a:bodyPr/>
                    <a:lstStyle/>
                    <a:p>
                      <a:pPr marL="0" marR="0" lvl="0" indent="0" algn="l" rtl="0">
                        <a:lnSpc>
                          <a:spcPct val="100000"/>
                        </a:lnSpc>
                        <a:spcBef>
                          <a:spcPts val="0"/>
                        </a:spcBef>
                        <a:spcAft>
                          <a:spcPts val="0"/>
                        </a:spcAft>
                        <a:buClr>
                          <a:srgbClr val="000000"/>
                        </a:buClr>
                        <a:buSzPct val="25000"/>
                        <a:buFont typeface="Calibri"/>
                        <a:buNone/>
                      </a:pPr>
                      <a:r>
                        <a:rPr lang="en-US" sz="1700" b="1" u="none" strike="noStrike" cap="none" baseline="0" dirty="0">
                          <a:latin typeface="Times New Roman" panose="02020603050405020304" pitchFamily="18" charset="0"/>
                          <a:ea typeface="Calibri"/>
                          <a:cs typeface="Times New Roman" panose="02020603050405020304" pitchFamily="18" charset="0"/>
                          <a:sym typeface="Calibri"/>
                          <a:rtl val="0"/>
                        </a:rPr>
                        <a:t>Total </a:t>
                      </a:r>
                      <a:r>
                        <a:rPr lang="en-US" sz="1700" b="1" u="none" strike="noStrike" cap="none" baseline="0" dirty="0" smtClean="0">
                          <a:latin typeface="Times New Roman" panose="02020603050405020304" pitchFamily="18" charset="0"/>
                          <a:ea typeface="Calibri"/>
                          <a:cs typeface="Times New Roman" panose="02020603050405020304" pitchFamily="18" charset="0"/>
                          <a:sym typeface="Calibri"/>
                          <a:rtl val="0"/>
                        </a:rPr>
                        <a:t>COGS</a:t>
                      </a:r>
                      <a:endParaRPr lang="en-US" sz="1700" b="1" u="none" strike="noStrike" cap="none" baseline="0" dirty="0">
                        <a:latin typeface="Times New Roman" panose="02020603050405020304" pitchFamily="18" charset="0"/>
                        <a:ea typeface="Calibri"/>
                        <a:cs typeface="Times New Roman" panose="02020603050405020304" pitchFamily="18" charset="0"/>
                        <a:sym typeface="Calibri"/>
                        <a:rtl val="0"/>
                      </a:endParaRPr>
                    </a:p>
                  </a:txBody>
                  <a:tcPr marL="33806" marR="33806" marT="11425" marB="0" anchor="ctr">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rgbClr val="000000"/>
                        </a:buClr>
                        <a:buFont typeface="Arial"/>
                        <a:buNone/>
                      </a:pPr>
                      <a:endParaRPr sz="1700" u="none" strike="noStrike" cap="none" baseline="0" dirty="0">
                        <a:latin typeface="Times New Roman" panose="02020603050405020304" pitchFamily="18" charset="0"/>
                        <a:ea typeface="Arial"/>
                        <a:cs typeface="Times New Roman" panose="02020603050405020304" pitchFamily="18" charset="0"/>
                        <a:sym typeface="Arial"/>
                        <a:rtl val="0"/>
                      </a:endParaRPr>
                    </a:p>
                  </a:txBody>
                  <a:tcPr marL="33806" marR="33806" marT="11425"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5C3E1"/>
                    </a:solidFill>
                  </a:tcPr>
                </a:tc>
                <a:tc>
                  <a:txBody>
                    <a:bodyPr/>
                    <a:lstStyle/>
                    <a:p>
                      <a:pPr marL="0" marR="0" lvl="0" indent="0" algn="r" rtl="0">
                        <a:lnSpc>
                          <a:spcPct val="100000"/>
                        </a:lnSpc>
                        <a:spcBef>
                          <a:spcPts val="0"/>
                        </a:spcBef>
                        <a:spcAft>
                          <a:spcPts val="0"/>
                        </a:spcAft>
                        <a:buClr>
                          <a:schemeClr val="dk1"/>
                        </a:buClr>
                        <a:buSzPct val="25000"/>
                        <a:buFont typeface="Calibri"/>
                        <a:buNone/>
                      </a:pPr>
                      <a:r>
                        <a:rPr lang="en-US" sz="1700" b="1" u="none" strike="noStrike" cap="none" baseline="0" dirty="0" smtClean="0">
                          <a:latin typeface="Times New Roman" panose="02020603050405020304" pitchFamily="18" charset="0"/>
                          <a:ea typeface="Arial"/>
                          <a:cs typeface="Times New Roman" panose="02020603050405020304" pitchFamily="18" charset="0"/>
                          <a:sym typeface="Arial"/>
                          <a:rtl val="0"/>
                        </a:rPr>
                        <a:t>$5.63</a:t>
                      </a:r>
                      <a:endParaRPr lang="en-US" sz="1700" b="1" u="none" strike="noStrike" cap="none" baseline="0" dirty="0">
                        <a:latin typeface="Times New Roman" panose="02020603050405020304" pitchFamily="18" charset="0"/>
                        <a:ea typeface="Arial"/>
                        <a:cs typeface="Times New Roman" panose="02020603050405020304" pitchFamily="18" charset="0"/>
                        <a:sym typeface="Arial"/>
                        <a:rtl val="0"/>
                      </a:endParaRP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r h="281325">
                <a:tc>
                  <a:txBody>
                    <a:bodyPr/>
                    <a:lstStyle/>
                    <a:p>
                      <a:pPr marL="0" marR="0" lvl="0" indent="0" algn="l" rtl="0">
                        <a:lnSpc>
                          <a:spcPct val="100000"/>
                        </a:lnSpc>
                        <a:spcBef>
                          <a:spcPts val="0"/>
                        </a:spcBef>
                        <a:spcAft>
                          <a:spcPts val="0"/>
                        </a:spcAft>
                        <a:buClr>
                          <a:srgbClr val="000000"/>
                        </a:buClr>
                        <a:buSzPct val="25000"/>
                        <a:buFont typeface="Calibri"/>
                        <a:buNone/>
                      </a:pPr>
                      <a:r>
                        <a:rPr lang="en-US" sz="1700" b="1" u="none" strike="noStrike" cap="none" baseline="0" dirty="0">
                          <a:latin typeface="Times New Roman" panose="02020603050405020304" pitchFamily="18" charset="0"/>
                          <a:ea typeface="Calibri"/>
                          <a:cs typeface="Times New Roman" panose="02020603050405020304" pitchFamily="18" charset="0"/>
                          <a:sym typeface="Calibri"/>
                          <a:rtl val="0"/>
                        </a:rPr>
                        <a:t>Contribution Margin</a:t>
                      </a:r>
                    </a:p>
                  </a:txBody>
                  <a:tcPr marL="33806" marR="33806" marT="11425" marB="0" anchor="ctr">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rgbClr val="000000"/>
                        </a:buClr>
                        <a:buFont typeface="Arial"/>
                        <a:buNone/>
                      </a:pPr>
                      <a:endParaRPr sz="1700" u="none" strike="noStrike" cap="none" baseline="0" dirty="0">
                        <a:latin typeface="Times New Roman" panose="02020603050405020304" pitchFamily="18" charset="0"/>
                        <a:ea typeface="Calibri"/>
                        <a:cs typeface="Times New Roman" panose="02020603050405020304" pitchFamily="18" charset="0"/>
                        <a:sym typeface="Calibri"/>
                        <a:rtl val="0"/>
                      </a:endParaRPr>
                    </a:p>
                  </a:txBody>
                  <a:tcPr marL="33806" marR="33806" marT="11425"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0" marR="0" lvl="0" indent="0" algn="r" rtl="0">
                        <a:lnSpc>
                          <a:spcPct val="100000"/>
                        </a:lnSpc>
                        <a:spcBef>
                          <a:spcPts val="0"/>
                        </a:spcBef>
                        <a:spcAft>
                          <a:spcPts val="0"/>
                        </a:spcAft>
                        <a:buClr>
                          <a:schemeClr val="dk1"/>
                        </a:buClr>
                        <a:buSzPct val="25000"/>
                        <a:buFont typeface="Arial"/>
                        <a:buNone/>
                      </a:pPr>
                      <a:r>
                        <a:rPr lang="en-US" sz="1700" b="1" u="none" strike="noStrike" cap="none" baseline="0" dirty="0" smtClean="0">
                          <a:latin typeface="Times New Roman" panose="02020603050405020304" pitchFamily="18" charset="0"/>
                          <a:ea typeface="Arial"/>
                          <a:cs typeface="Times New Roman" panose="02020603050405020304" pitchFamily="18" charset="0"/>
                          <a:sym typeface="Arial"/>
                          <a:rtl val="0"/>
                        </a:rPr>
                        <a:t>$9.37</a:t>
                      </a:r>
                      <a:endParaRPr lang="en-US" sz="1700" b="1" u="none" strike="noStrike" cap="none" baseline="0" dirty="0">
                        <a:latin typeface="Times New Roman" panose="02020603050405020304" pitchFamily="18" charset="0"/>
                        <a:ea typeface="Arial"/>
                        <a:cs typeface="Times New Roman" panose="02020603050405020304" pitchFamily="18" charset="0"/>
                        <a:sym typeface="Arial"/>
                        <a:rtl val="0"/>
                      </a:endParaRPr>
                    </a:p>
                  </a:txBody>
                  <a:tcPr marL="33806" marR="33806" marT="11425" marB="0" anchor="ctr">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bl>
          </a:graphicData>
        </a:graphic>
      </p:graphicFrame>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202739399"/>
              </p:ext>
            </p:extLst>
          </p:nvPr>
        </p:nvGraphicFramePr>
        <p:xfrm>
          <a:off x="5342708" y="661805"/>
          <a:ext cx="3229792" cy="5486540"/>
        </p:xfrm>
        <a:graphic>
          <a:graphicData uri="http://schemas.openxmlformats.org/drawingml/2006/table">
            <a:tbl>
              <a:tblPr firstRow="1" bandRow="1">
                <a:noFill/>
              </a:tblPr>
              <a:tblGrid>
                <a:gridCol w="1667064"/>
                <a:gridCol w="1562728"/>
              </a:tblGrid>
              <a:tr h="241805">
                <a:tc gridSpan="2">
                  <a:txBody>
                    <a:bodyPr/>
                    <a:lstStyle/>
                    <a:p>
                      <a:pPr marL="0" marR="0" lvl="0" indent="0" algn="ctr" rtl="0">
                        <a:lnSpc>
                          <a:spcPct val="100000"/>
                        </a:lnSpc>
                        <a:spcBef>
                          <a:spcPts val="0"/>
                        </a:spcBef>
                        <a:spcAft>
                          <a:spcPts val="0"/>
                        </a:spcAft>
                        <a:buClr>
                          <a:schemeClr val="dk1"/>
                        </a:buClr>
                        <a:buSzPct val="25000"/>
                        <a:buFont typeface="Arial"/>
                        <a:buNone/>
                      </a:pPr>
                      <a:r>
                        <a:rPr lang="en-US" sz="2000" b="1" u="none" strike="noStrike" cap="none" baseline="0" dirty="0" smtClean="0">
                          <a:rtl val="0"/>
                        </a:rPr>
                        <a:t>Description of Expenses</a:t>
                      </a:r>
                      <a:endParaRPr lang="en-US" sz="2000" b="1" u="none" strike="noStrike" cap="none" baseline="0" dirty="0">
                        <a:rtl val="0"/>
                      </a:endParaRPr>
                    </a:p>
                  </a:txBody>
                  <a:tcPr marL="68587" marR="68587" marT="45725" marB="45725">
                    <a:solidFill>
                      <a:schemeClr val="bg1">
                        <a:lumMod val="60000"/>
                        <a:lumOff val="40000"/>
                      </a:schemeClr>
                    </a:solidFill>
                  </a:tcPr>
                </a:tc>
                <a:tc hMerge="1">
                  <a:txBody>
                    <a:bodyPr/>
                    <a:lstStyle/>
                    <a:p>
                      <a:endParaRPr lang="en-US"/>
                    </a:p>
                  </a:txBody>
                  <a:tcPr/>
                </a:tc>
              </a:tr>
              <a:tr h="347430">
                <a:tc>
                  <a:txBody>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rtl val="0"/>
                        </a:rPr>
                        <a:t>Variable Material Expenses</a:t>
                      </a:r>
                    </a:p>
                  </a:txBody>
                  <a:tcPr marL="68587" marR="68587" marT="45725" marB="45725">
                    <a:solidFill>
                      <a:srgbClr val="F5C3E1"/>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a:rtl val="0"/>
                        </a:rPr>
                        <a:t>Total:  </a:t>
                      </a:r>
                      <a:endParaRPr lang="en-US" sz="1600" b="0" u="none" strike="noStrike" cap="none" baseline="0" dirty="0" smtClean="0">
                        <a:rtl val="0"/>
                      </a:endParaRP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smtClean="0">
                          <a:rtl val="0"/>
                        </a:rPr>
                        <a:t>$3.23</a:t>
                      </a:r>
                      <a:endParaRPr lang="en-US" sz="1600" b="1" u="none" strike="noStrike" cap="none" baseline="0" dirty="0">
                        <a:rtl val="0"/>
                      </a:endParaRPr>
                    </a:p>
                  </a:txBody>
                  <a:tcPr marL="68587" marR="68587" marT="45725" marB="45725">
                    <a:solidFill>
                      <a:srgbClr val="F5C3E1"/>
                    </a:solidFill>
                  </a:tcPr>
                </a:tc>
              </a:tr>
              <a:tr h="141548">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a:rtl val="0"/>
                        </a:rPr>
                        <a:t>Item</a:t>
                      </a:r>
                    </a:p>
                  </a:txBody>
                  <a:tcPr marL="68587" marR="68587" marT="45725" marB="45725">
                    <a:solidFill>
                      <a:schemeClr val="bg1">
                        <a:lumMod val="60000"/>
                        <a:lumOff val="40000"/>
                      </a:schemeClr>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a:rtl val="0"/>
                        </a:rPr>
                        <a:t>$</a:t>
                      </a:r>
                    </a:p>
                  </a:txBody>
                  <a:tcPr marL="68587" marR="68587" marT="45725" marB="45725">
                    <a:solidFill>
                      <a:schemeClr val="bg1">
                        <a:lumMod val="60000"/>
                        <a:lumOff val="40000"/>
                      </a:schemeClr>
                    </a:solidFill>
                  </a:tcPr>
                </a:tc>
              </a:tr>
              <a:tr h="244489">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Organic Brown Sugar</a:t>
                      </a:r>
                      <a:endParaRPr lang="en-US" sz="1600" b="0" u="none" strike="noStrike" cap="none" baseline="0" dirty="0">
                        <a:rtl val="0"/>
                      </a:endParaRPr>
                    </a:p>
                  </a:txBody>
                  <a:tcPr marL="68587" marR="68587" marT="45725" marB="45725">
                    <a:solidFill>
                      <a:srgbClr val="F5C3E1"/>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$0.99</a:t>
                      </a:r>
                      <a:endParaRPr lang="en-US" sz="1600" b="0" u="none" strike="noStrike" cap="none" baseline="0" dirty="0">
                        <a:rtl val="0"/>
                      </a:endParaRPr>
                    </a:p>
                  </a:txBody>
                  <a:tcPr marL="68587" marR="68587" marT="45725" marB="45725">
                    <a:solidFill>
                      <a:srgbClr val="F5C3E1"/>
                    </a:solidFill>
                  </a:tcPr>
                </a:tc>
              </a:tr>
              <a:tr h="244489">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Premium Olive Oil</a:t>
                      </a:r>
                      <a:endParaRPr lang="en-US" sz="1600" b="0" u="none" strike="noStrike" cap="none" baseline="0" dirty="0">
                        <a:rtl val="0"/>
                      </a:endParaRPr>
                    </a:p>
                  </a:txBody>
                  <a:tcPr marL="68587" marR="68587" marT="45725" marB="45725">
                    <a:solidFill>
                      <a:schemeClr val="bg1">
                        <a:lumMod val="60000"/>
                        <a:lumOff val="40000"/>
                      </a:schemeClr>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$0.69</a:t>
                      </a:r>
                      <a:endParaRPr lang="en-US" sz="1600" b="0" u="none" strike="noStrike" cap="none" baseline="0" dirty="0">
                        <a:rtl val="0"/>
                      </a:endParaRPr>
                    </a:p>
                  </a:txBody>
                  <a:tcPr marL="68587" marR="68587" marT="45725" marB="45725">
                    <a:solidFill>
                      <a:schemeClr val="bg1">
                        <a:lumMod val="60000"/>
                        <a:lumOff val="40000"/>
                      </a:schemeClr>
                    </a:solidFill>
                  </a:tcPr>
                </a:tc>
              </a:tr>
              <a:tr h="141548">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 Raw Honey</a:t>
                      </a:r>
                      <a:endParaRPr lang="en-US" sz="1600" b="0" u="none" strike="noStrike" cap="none" baseline="0" dirty="0">
                        <a:rtl val="0"/>
                      </a:endParaRPr>
                    </a:p>
                  </a:txBody>
                  <a:tcPr marL="68587" marR="68587" marT="45725" marB="45725">
                    <a:solidFill>
                      <a:srgbClr val="F5C3E1"/>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$1.00</a:t>
                      </a:r>
                      <a:endParaRPr lang="en-US" sz="1600" b="0" u="none" strike="noStrike" cap="none" baseline="0" dirty="0">
                        <a:rtl val="0"/>
                      </a:endParaRPr>
                    </a:p>
                  </a:txBody>
                  <a:tcPr marL="68587" marR="68587" marT="45725" marB="45725">
                    <a:solidFill>
                      <a:srgbClr val="F5C3E1"/>
                    </a:solidFill>
                  </a:tcPr>
                </a:tc>
              </a:tr>
              <a:tr h="141548">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a:rtl val="0"/>
                        </a:rPr>
                        <a:t>Mason Jar</a:t>
                      </a:r>
                    </a:p>
                  </a:txBody>
                  <a:tcPr marL="68587" marR="68587" marT="45725" marB="45725">
                    <a:solidFill>
                      <a:schemeClr val="bg1">
                        <a:lumMod val="60000"/>
                        <a:lumOff val="40000"/>
                      </a:schemeClr>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$0.55</a:t>
                      </a:r>
                      <a:endParaRPr lang="en-US" sz="1600" b="0" u="none" strike="noStrike" cap="none" baseline="0" dirty="0">
                        <a:rtl val="0"/>
                      </a:endParaRPr>
                    </a:p>
                  </a:txBody>
                  <a:tcPr marL="68587" marR="68587" marT="45725" marB="45725">
                    <a:solidFill>
                      <a:schemeClr val="bg1">
                        <a:lumMod val="60000"/>
                        <a:lumOff val="40000"/>
                      </a:schemeClr>
                    </a:solidFill>
                  </a:tcPr>
                </a:tc>
              </a:tr>
              <a:tr h="141548">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baseline="0" dirty="0">
                        <a:rtl val="0"/>
                      </a:endParaRPr>
                    </a:p>
                  </a:txBody>
                  <a:tcPr marL="68587" marR="68587" marT="45725" marB="45725">
                    <a:solidFill>
                      <a:srgbClr val="F5C3E1"/>
                    </a:solidFill>
                  </a:tcPr>
                </a:tc>
                <a:tc>
                  <a:txBody>
                    <a:bodyPr/>
                    <a:lstStyle/>
                    <a:p>
                      <a:pPr marL="0" marR="0" lvl="0" indent="0" algn="ctr" rtl="0">
                        <a:lnSpc>
                          <a:spcPct val="100000"/>
                        </a:lnSpc>
                        <a:spcBef>
                          <a:spcPts val="0"/>
                        </a:spcBef>
                        <a:spcAft>
                          <a:spcPts val="0"/>
                        </a:spcAft>
                        <a:buClr>
                          <a:srgbClr val="000000"/>
                        </a:buClr>
                        <a:buFont typeface="Arial"/>
                        <a:buNone/>
                      </a:pPr>
                      <a:endParaRPr sz="1600" b="0" u="none" strike="noStrike" cap="none" baseline="0" dirty="0">
                        <a:rtl val="0"/>
                      </a:endParaRPr>
                    </a:p>
                  </a:txBody>
                  <a:tcPr marL="68587" marR="68587" marT="45725" marB="45725">
                    <a:solidFill>
                      <a:srgbClr val="F5C3E1"/>
                    </a:solidFill>
                  </a:tcPr>
                </a:tc>
              </a:tr>
              <a:tr h="244489">
                <a:tc>
                  <a:txBody>
                    <a:bodyPr/>
                    <a:lstStyle/>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a:rtl val="0"/>
                        </a:rPr>
                        <a:t>Fixed Expenses</a:t>
                      </a:r>
                    </a:p>
                  </a:txBody>
                  <a:tcPr marL="68587" marR="68587" marT="45725" marB="45725">
                    <a:solidFill>
                      <a:schemeClr val="bg1">
                        <a:lumMod val="60000"/>
                        <a:lumOff val="40000"/>
                      </a:schemeClr>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a:rtl val="0"/>
                        </a:rPr>
                        <a:t>Total:  </a:t>
                      </a:r>
                      <a:endParaRPr lang="en-US" sz="1600" b="0" u="none" strike="noStrike" cap="none" baseline="0" dirty="0" smtClean="0">
                        <a:rtl val="0"/>
                      </a:endParaRPr>
                    </a:p>
                    <a:p>
                      <a:pPr marL="0" marR="0" lvl="0" indent="0" algn="ctr" rtl="0">
                        <a:lnSpc>
                          <a:spcPct val="100000"/>
                        </a:lnSpc>
                        <a:spcBef>
                          <a:spcPts val="0"/>
                        </a:spcBef>
                        <a:spcAft>
                          <a:spcPts val="0"/>
                        </a:spcAft>
                        <a:buClr>
                          <a:srgbClr val="000000"/>
                        </a:buClr>
                        <a:buSzPct val="25000"/>
                        <a:buFont typeface="Arial"/>
                        <a:buNone/>
                      </a:pPr>
                      <a:r>
                        <a:rPr lang="en-US" sz="1600" b="1" u="none" strike="noStrike" cap="none" baseline="0" dirty="0" smtClean="0">
                          <a:rtl val="0"/>
                        </a:rPr>
                        <a:t>$340.00</a:t>
                      </a:r>
                      <a:endParaRPr lang="en-US" sz="1600" b="1" u="none" strike="noStrike" cap="none" baseline="0" dirty="0">
                        <a:rtl val="0"/>
                      </a:endParaRPr>
                    </a:p>
                  </a:txBody>
                  <a:tcPr marL="68587" marR="68587" marT="45725" marB="45725">
                    <a:solidFill>
                      <a:schemeClr val="bg1">
                        <a:lumMod val="60000"/>
                        <a:lumOff val="40000"/>
                      </a:schemeClr>
                    </a:solidFill>
                  </a:tcPr>
                </a:tc>
              </a:tr>
              <a:tr h="141548">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a:rtl val="0"/>
                        </a:rPr>
                        <a:t>Item</a:t>
                      </a:r>
                    </a:p>
                  </a:txBody>
                  <a:tcPr marL="68587" marR="68587" marT="45725" marB="45725">
                    <a:solidFill>
                      <a:srgbClr val="F5C3E1"/>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a:rtl val="0"/>
                        </a:rPr>
                        <a:t>$</a:t>
                      </a:r>
                    </a:p>
                  </a:txBody>
                  <a:tcPr marL="68587" marR="68587" marT="45725" marB="45725">
                    <a:solidFill>
                      <a:srgbClr val="F5C3E1"/>
                    </a:solidFill>
                  </a:tcPr>
                </a:tc>
              </a:tr>
              <a:tr h="141548">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Salary</a:t>
                      </a:r>
                      <a:endParaRPr lang="en-US" sz="1600" b="0" u="none" strike="noStrike" cap="none" baseline="0" dirty="0">
                        <a:rtl val="0"/>
                      </a:endParaRPr>
                    </a:p>
                  </a:txBody>
                  <a:tcPr marL="68587" marR="68587" marT="45725" marB="45725">
                    <a:no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rtl val="0"/>
                        </a:rPr>
                        <a:t>$200.00</a:t>
                      </a:r>
                      <a:endParaRPr lang="en-US" sz="1600" b="0" u="none" strike="noStrike" cap="none" baseline="0" dirty="0">
                        <a:rtl val="0"/>
                      </a:endParaRPr>
                    </a:p>
                  </a:txBody>
                  <a:tcPr marL="68587" marR="68587" marT="45725" marB="45725">
                    <a:noFill/>
                  </a:tcPr>
                </a:tc>
              </a:tr>
              <a:tr h="141548">
                <a:tc>
                  <a:txBody>
                    <a:bodyPr/>
                    <a:lstStyle/>
                    <a:p>
                      <a:pPr marL="0" marR="0" lvl="0" indent="0" algn="ctr" rtl="0">
                        <a:lnSpc>
                          <a:spcPct val="100000"/>
                        </a:lnSpc>
                        <a:spcBef>
                          <a:spcPts val="0"/>
                        </a:spcBef>
                        <a:spcAft>
                          <a:spcPts val="0"/>
                        </a:spcAft>
                        <a:buClr>
                          <a:srgbClr val="000000"/>
                        </a:buClr>
                        <a:buFont typeface="Arial"/>
                        <a:buNone/>
                      </a:pPr>
                      <a:r>
                        <a:rPr lang="en-US" sz="1600" b="0" u="none" strike="noStrike" cap="none" baseline="0" dirty="0" smtClean="0">
                          <a:rtl val="0"/>
                        </a:rPr>
                        <a:t>Advertising</a:t>
                      </a:r>
                      <a:endParaRPr sz="1600" b="0" u="none" strike="noStrike" cap="none" baseline="0" dirty="0">
                        <a:rtl val="0"/>
                      </a:endParaRPr>
                    </a:p>
                  </a:txBody>
                  <a:tcPr marL="68587" marR="68587" marT="45725" marB="45725">
                    <a:solidFill>
                      <a:srgbClr val="F5C3E1"/>
                    </a:solidFill>
                  </a:tcPr>
                </a:tc>
                <a:tc>
                  <a:txBody>
                    <a:bodyPr/>
                    <a:lstStyle/>
                    <a:p>
                      <a:pPr marL="0" marR="0" lvl="0" indent="0" algn="ctr" rtl="0">
                        <a:lnSpc>
                          <a:spcPct val="100000"/>
                        </a:lnSpc>
                        <a:spcBef>
                          <a:spcPts val="0"/>
                        </a:spcBef>
                        <a:spcAft>
                          <a:spcPts val="0"/>
                        </a:spcAft>
                        <a:buClr>
                          <a:srgbClr val="000000"/>
                        </a:buClr>
                        <a:buFont typeface="Arial"/>
                        <a:buNone/>
                      </a:pPr>
                      <a:r>
                        <a:rPr lang="en-US" sz="1600" b="0" u="none" strike="noStrike" cap="none" baseline="0" dirty="0" smtClean="0">
                          <a:rtl val="0"/>
                        </a:rPr>
                        <a:t>$20.00</a:t>
                      </a:r>
                      <a:endParaRPr sz="1600" b="0" u="none" strike="noStrike" cap="none" baseline="0" dirty="0">
                        <a:rtl val="0"/>
                      </a:endParaRPr>
                    </a:p>
                  </a:txBody>
                  <a:tcPr marL="68587" marR="68587" marT="45725" marB="45725">
                    <a:solidFill>
                      <a:srgbClr val="F5C3E1"/>
                    </a:solidFill>
                  </a:tcPr>
                </a:tc>
              </a:tr>
              <a:tr h="141548">
                <a:tc>
                  <a:txBody>
                    <a:bodyPr/>
                    <a:lstStyle/>
                    <a:p>
                      <a:pPr marL="0" marR="0" lvl="0" indent="0" algn="ctr" rtl="0">
                        <a:lnSpc>
                          <a:spcPct val="100000"/>
                        </a:lnSpc>
                        <a:spcBef>
                          <a:spcPts val="0"/>
                        </a:spcBef>
                        <a:spcAft>
                          <a:spcPts val="0"/>
                        </a:spcAft>
                        <a:buClr>
                          <a:srgbClr val="000000"/>
                        </a:buClr>
                        <a:buFont typeface="Arial"/>
                        <a:buNone/>
                      </a:pPr>
                      <a:r>
                        <a:rPr lang="en-US" sz="1600" b="0" u="none" strike="noStrike" cap="none" baseline="0" dirty="0" smtClean="0">
                          <a:rtl val="0"/>
                        </a:rPr>
                        <a:t>Depreciation</a:t>
                      </a:r>
                      <a:endParaRPr sz="1600" b="0" u="none" strike="noStrike" cap="none" baseline="0" dirty="0">
                        <a:rtl val="0"/>
                      </a:endParaRPr>
                    </a:p>
                  </a:txBody>
                  <a:tcPr marL="68587" marR="68587" marT="45725" marB="45725">
                    <a:noFill/>
                  </a:tcPr>
                </a:tc>
                <a:tc>
                  <a:txBody>
                    <a:bodyPr/>
                    <a:lstStyle/>
                    <a:p>
                      <a:pPr marL="0" marR="0" lvl="0" indent="0" algn="ctr" rtl="0">
                        <a:lnSpc>
                          <a:spcPct val="100000"/>
                        </a:lnSpc>
                        <a:spcBef>
                          <a:spcPts val="0"/>
                        </a:spcBef>
                        <a:spcAft>
                          <a:spcPts val="0"/>
                        </a:spcAft>
                        <a:buClr>
                          <a:srgbClr val="000000"/>
                        </a:buClr>
                        <a:buFont typeface="Arial"/>
                        <a:buNone/>
                      </a:pPr>
                      <a:r>
                        <a:rPr lang="en-US" sz="1600" b="0" u="none" strike="noStrike" cap="none" baseline="0" dirty="0" smtClean="0">
                          <a:rtl val="0"/>
                        </a:rPr>
                        <a:t>$20.00</a:t>
                      </a:r>
                      <a:endParaRPr sz="1600" b="0" u="none" strike="noStrike" cap="none" baseline="0" dirty="0">
                        <a:rtl val="0"/>
                      </a:endParaRPr>
                    </a:p>
                  </a:txBody>
                  <a:tcPr marL="68587" marR="68587" marT="45725" marB="45725">
                    <a:noFill/>
                  </a:tcPr>
                </a:tc>
              </a:tr>
              <a:tr h="199753">
                <a:tc>
                  <a:txBody>
                    <a:bodyPr/>
                    <a:lstStyle/>
                    <a:p>
                      <a:pPr marL="0" marR="0" lvl="0" indent="0" algn="ctr" rtl="0">
                        <a:lnSpc>
                          <a:spcPct val="100000"/>
                        </a:lnSpc>
                        <a:spcBef>
                          <a:spcPts val="0"/>
                        </a:spcBef>
                        <a:spcAft>
                          <a:spcPts val="0"/>
                        </a:spcAft>
                        <a:buClr>
                          <a:srgbClr val="000000"/>
                        </a:buClr>
                        <a:buFont typeface="Arial"/>
                        <a:buNone/>
                      </a:pPr>
                      <a:r>
                        <a:rPr lang="en-US" sz="1600" b="0" u="none" strike="noStrike" cap="none" baseline="0" dirty="0" smtClean="0">
                          <a:rtl val="0"/>
                        </a:rPr>
                        <a:t>Rent/ Utilities</a:t>
                      </a:r>
                      <a:endParaRPr sz="1600" b="0" u="none" strike="noStrike" cap="none" baseline="0" dirty="0">
                        <a:rtl val="0"/>
                      </a:endParaRPr>
                    </a:p>
                  </a:txBody>
                  <a:tcPr marL="68587" marR="68587" marT="45725" marB="45725">
                    <a:solidFill>
                      <a:srgbClr val="F5C3E1"/>
                    </a:solidFill>
                  </a:tcPr>
                </a:tc>
                <a:tc>
                  <a:txBody>
                    <a:bodyPr/>
                    <a:lstStyle/>
                    <a:p>
                      <a:pPr marL="0" marR="0" lvl="0" indent="0" algn="ctr" rtl="0">
                        <a:lnSpc>
                          <a:spcPct val="100000"/>
                        </a:lnSpc>
                        <a:spcBef>
                          <a:spcPts val="0"/>
                        </a:spcBef>
                        <a:spcAft>
                          <a:spcPts val="0"/>
                        </a:spcAft>
                        <a:buClr>
                          <a:srgbClr val="000000"/>
                        </a:buClr>
                        <a:buFont typeface="Arial"/>
                        <a:buNone/>
                      </a:pPr>
                      <a:r>
                        <a:rPr lang="en-US" sz="1600" b="0" u="none" strike="noStrike" cap="none" baseline="0" dirty="0" smtClean="0">
                          <a:rtl val="0"/>
                        </a:rPr>
                        <a:t>$100.00</a:t>
                      </a:r>
                      <a:endParaRPr sz="1600" b="0" u="none" strike="noStrike" cap="none" baseline="0" dirty="0">
                        <a:rtl val="0"/>
                      </a:endParaRPr>
                    </a:p>
                  </a:txBody>
                  <a:tcPr marL="68587" marR="68587" marT="45725" marB="45725">
                    <a:solidFill>
                      <a:srgbClr val="F5C3E1"/>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143452328"/>
              </p:ext>
            </p:extLst>
          </p:nvPr>
        </p:nvGraphicFramePr>
        <p:xfrm>
          <a:off x="649433" y="4659672"/>
          <a:ext cx="4429125" cy="838200"/>
        </p:xfrm>
        <a:graphic>
          <a:graphicData uri="http://schemas.openxmlformats.org/drawingml/2006/table">
            <a:tbl>
              <a:tblPr>
                <a:noFill/>
              </a:tblPr>
              <a:tblGrid>
                <a:gridCol w="1139194"/>
                <a:gridCol w="269138"/>
                <a:gridCol w="673556"/>
                <a:gridCol w="306168"/>
                <a:gridCol w="2041069"/>
              </a:tblGrid>
              <a:tr h="301750">
                <a:tc gridSpan="5">
                  <a:txBody>
                    <a:bodyPr/>
                    <a:lstStyle/>
                    <a:p>
                      <a:pPr marL="0" marR="0" lvl="0" indent="0" algn="ctr" rtl="0">
                        <a:lnSpc>
                          <a:spcPct val="100000"/>
                        </a:lnSpc>
                        <a:spcBef>
                          <a:spcPts val="0"/>
                        </a:spcBef>
                        <a:spcAft>
                          <a:spcPts val="0"/>
                        </a:spcAft>
                        <a:buClr>
                          <a:schemeClr val="lt1"/>
                        </a:buClr>
                        <a:buSzPct val="25000"/>
                        <a:buFont typeface="Arial"/>
                        <a:buNone/>
                      </a:pPr>
                      <a:r>
                        <a:rPr lang="en-US" sz="1600" b="1" u="none" strike="noStrike" cap="none" baseline="0" dirty="0">
                          <a:solidFill>
                            <a:schemeClr val="tx1"/>
                          </a:solidFill>
                          <a:latin typeface="Times New Roman" panose="02020603050405020304" pitchFamily="18" charset="0"/>
                          <a:ea typeface="Arial"/>
                          <a:cs typeface="Times New Roman" panose="02020603050405020304" pitchFamily="18" charset="0"/>
                          <a:sym typeface="Arial"/>
                          <a:rtl val="0"/>
                        </a:rPr>
                        <a:t>Monthly Break Even Units</a:t>
                      </a:r>
                    </a:p>
                  </a:txBody>
                  <a:tcPr marL="51431" marR="5143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225">
                <a:tc>
                  <a:txBody>
                    <a:bodyPr/>
                    <a:lstStyle/>
                    <a:p>
                      <a:pPr marL="0" marR="0" lvl="0" indent="0" algn="ctr" rtl="0">
                        <a:lnSpc>
                          <a:spcPct val="100000"/>
                        </a:lnSpc>
                        <a:spcBef>
                          <a:spcPts val="0"/>
                        </a:spcBef>
                        <a:spcAft>
                          <a:spcPts val="0"/>
                        </a:spcAft>
                        <a:buClr>
                          <a:srgbClr val="000000"/>
                        </a:buClr>
                        <a:buSzPct val="25000"/>
                        <a:buFont typeface="Calibri"/>
                        <a:buNone/>
                      </a:pPr>
                      <a:r>
                        <a:rPr lang="en-US" sz="1600" b="0" u="none" strike="noStrike" cap="none" baseline="0" dirty="0" smtClean="0">
                          <a:latin typeface="Times New Roman" panose="02020603050405020304" pitchFamily="18" charset="0"/>
                          <a:ea typeface="Calibri"/>
                          <a:cs typeface="Times New Roman" panose="02020603050405020304" pitchFamily="18" charset="0"/>
                          <a:sym typeface="Calibri"/>
                          <a:rtl val="0"/>
                        </a:rPr>
                        <a:t>$340.00</a:t>
                      </a:r>
                      <a:endParaRPr lang="en-US" sz="1600" b="0" u="none" strike="noStrike" cap="none" baseline="0" dirty="0">
                        <a:latin typeface="Times New Roman" panose="02020603050405020304" pitchFamily="18" charset="0"/>
                        <a:ea typeface="Calibri"/>
                        <a:cs typeface="Times New Roman" panose="02020603050405020304" pitchFamily="18" charset="0"/>
                        <a:sym typeface="Calibri"/>
                        <a:rtl val="0"/>
                      </a:endParaRPr>
                    </a:p>
                  </a:txBody>
                  <a:tcPr marL="51431" marR="51431"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rowSpan="2">
                  <a:txBody>
                    <a:bodyPr/>
                    <a:lstStyle/>
                    <a:p>
                      <a:pPr marL="0" marR="0" lvl="0" indent="0" algn="r" rtl="0">
                        <a:lnSpc>
                          <a:spcPct val="100000"/>
                        </a:lnSpc>
                        <a:spcBef>
                          <a:spcPts val="0"/>
                        </a:spcBef>
                        <a:spcAft>
                          <a:spcPts val="0"/>
                        </a:spcAft>
                        <a:buClr>
                          <a:srgbClr val="000000"/>
                        </a:buClr>
                        <a:buSzPct val="25000"/>
                        <a:buFont typeface="Calibri"/>
                        <a:buNone/>
                      </a:pPr>
                      <a:r>
                        <a:rPr lang="en-US" sz="1600" b="0" u="none" strike="noStrike" cap="none" baseline="0" dirty="0">
                          <a:latin typeface="Times New Roman" panose="02020603050405020304" pitchFamily="18" charset="0"/>
                          <a:ea typeface="Calibri"/>
                          <a:cs typeface="Times New Roman" panose="02020603050405020304" pitchFamily="18" charset="0"/>
                          <a:sym typeface="Calibri"/>
                          <a:rtl val="0"/>
                        </a:rPr>
                        <a:t>=</a:t>
                      </a:r>
                    </a:p>
                  </a:txBody>
                  <a:tcPr marL="51431" marR="51431"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rowSpan="2">
                  <a:txBody>
                    <a:bodyPr/>
                    <a:lstStyle/>
                    <a:p>
                      <a:pPr marL="0" marR="0" lvl="0" indent="0" algn="ctr" rtl="0">
                        <a:lnSpc>
                          <a:spcPct val="100000"/>
                        </a:lnSpc>
                        <a:spcBef>
                          <a:spcPts val="0"/>
                        </a:spcBef>
                        <a:spcAft>
                          <a:spcPts val="0"/>
                        </a:spcAft>
                        <a:buClr>
                          <a:srgbClr val="000000"/>
                        </a:buClr>
                        <a:buSzPct val="25000"/>
                        <a:buFont typeface="Arial"/>
                        <a:buNone/>
                      </a:pPr>
                      <a:r>
                        <a:rPr lang="en-US" sz="1600" b="0" u="none" strike="noStrike" cap="none" baseline="0" dirty="0" smtClean="0">
                          <a:latin typeface="Times New Roman" panose="02020603050405020304" pitchFamily="18" charset="0"/>
                          <a:ea typeface="Arial"/>
                          <a:cs typeface="Times New Roman" panose="02020603050405020304" pitchFamily="18" charset="0"/>
                          <a:sym typeface="Arial"/>
                          <a:rtl val="0"/>
                        </a:rPr>
                        <a:t>36.3</a:t>
                      </a:r>
                      <a:endParaRPr lang="en-US" sz="1600" b="0" u="none" strike="noStrike" cap="none" baseline="0" dirty="0">
                        <a:latin typeface="Times New Roman" panose="02020603050405020304" pitchFamily="18" charset="0"/>
                        <a:ea typeface="Arial"/>
                        <a:cs typeface="Times New Roman" panose="02020603050405020304" pitchFamily="18" charset="0"/>
                        <a:sym typeface="Arial"/>
                        <a:rtl val="0"/>
                      </a:endParaRPr>
                    </a:p>
                  </a:txBody>
                  <a:tcPr marL="51431" marR="51431"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rowSpan="2">
                  <a:txBody>
                    <a:bodyPr/>
                    <a:lstStyle/>
                    <a:p>
                      <a:pPr marL="0" marR="0" lvl="0" indent="0" algn="ctr" rtl="0">
                        <a:lnSpc>
                          <a:spcPct val="100000"/>
                        </a:lnSpc>
                        <a:spcBef>
                          <a:spcPts val="0"/>
                        </a:spcBef>
                        <a:spcAft>
                          <a:spcPts val="0"/>
                        </a:spcAft>
                        <a:buClr>
                          <a:srgbClr val="000000"/>
                        </a:buClr>
                        <a:buSzPct val="25000"/>
                        <a:buFont typeface="Calibri"/>
                        <a:buNone/>
                      </a:pPr>
                      <a:r>
                        <a:rPr lang="en-US" sz="1600" b="0" u="none" strike="noStrike" cap="none" baseline="0" dirty="0">
                          <a:latin typeface="Times New Roman" panose="02020603050405020304" pitchFamily="18" charset="0"/>
                          <a:ea typeface="Calibri"/>
                          <a:cs typeface="Times New Roman" panose="02020603050405020304" pitchFamily="18" charset="0"/>
                          <a:sym typeface="Calibri"/>
                          <a:rtl val="0"/>
                        </a:rPr>
                        <a:t>≈</a:t>
                      </a:r>
                    </a:p>
                  </a:txBody>
                  <a:tcPr marL="51431" marR="51431"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rowSpan="2">
                  <a:txBody>
                    <a:bodyPr/>
                    <a:lstStyle/>
                    <a:p>
                      <a:pPr marL="0" marR="0" lvl="0" indent="0" algn="ctr" rtl="0">
                        <a:lnSpc>
                          <a:spcPct val="100000"/>
                        </a:lnSpc>
                        <a:spcBef>
                          <a:spcPts val="0"/>
                        </a:spcBef>
                        <a:spcAft>
                          <a:spcPts val="0"/>
                        </a:spcAft>
                        <a:buClr>
                          <a:srgbClr val="000000"/>
                        </a:buClr>
                        <a:buSzPct val="25000"/>
                        <a:buFont typeface="Calibri"/>
                        <a:buNone/>
                      </a:pPr>
                      <a:r>
                        <a:rPr lang="en-US" sz="1600" b="1" u="none" strike="noStrike" cap="none" baseline="0" dirty="0" smtClean="0">
                          <a:latin typeface="Times New Roman" panose="02020603050405020304" pitchFamily="18" charset="0"/>
                          <a:ea typeface="Calibri"/>
                          <a:cs typeface="Times New Roman" panose="02020603050405020304" pitchFamily="18" charset="0"/>
                          <a:sym typeface="Calibri"/>
                          <a:rtl val="0"/>
                        </a:rPr>
                        <a:t>36 Body Scrubs</a:t>
                      </a:r>
                      <a:endParaRPr lang="en-US" sz="1600" b="1" u="none" strike="noStrike" cap="none" baseline="0" dirty="0">
                        <a:latin typeface="Times New Roman" panose="02020603050405020304" pitchFamily="18" charset="0"/>
                        <a:ea typeface="Calibri"/>
                        <a:cs typeface="Times New Roman" panose="02020603050405020304" pitchFamily="18" charset="0"/>
                        <a:sym typeface="Calibri"/>
                        <a:rtl val="0"/>
                      </a:endParaRPr>
                    </a:p>
                  </a:txBody>
                  <a:tcPr marL="51431" marR="51431" marT="0" marB="0" anchor="ctr">
                    <a:lnL w="9525" cap="flat" cmpd="sng">
                      <a:solidFill>
                        <a:srgbClr val="000000">
                          <a:alpha val="0"/>
                        </a:srgbClr>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r h="268225">
                <a:tc>
                  <a:txBody>
                    <a:bodyPr/>
                    <a:lstStyle/>
                    <a:p>
                      <a:pPr marL="0" marR="0" lvl="0" indent="0" algn="ctr" rtl="0">
                        <a:lnSpc>
                          <a:spcPct val="100000"/>
                        </a:lnSpc>
                        <a:spcBef>
                          <a:spcPts val="0"/>
                        </a:spcBef>
                        <a:spcAft>
                          <a:spcPts val="0"/>
                        </a:spcAft>
                        <a:buClr>
                          <a:srgbClr val="000000"/>
                        </a:buClr>
                        <a:buSzPct val="25000"/>
                        <a:buFont typeface="Calibri"/>
                        <a:buNone/>
                      </a:pPr>
                      <a:r>
                        <a:rPr lang="en-US" sz="1600" b="0" u="none" strike="noStrike" cap="none" baseline="0" dirty="0" smtClean="0">
                          <a:latin typeface="Times New Roman" panose="02020603050405020304" pitchFamily="18" charset="0"/>
                          <a:ea typeface="Calibri"/>
                          <a:cs typeface="Times New Roman" panose="02020603050405020304" pitchFamily="18" charset="0"/>
                          <a:sym typeface="Calibri"/>
                          <a:rtl val="0"/>
                        </a:rPr>
                        <a:t>$9.37</a:t>
                      </a:r>
                      <a:endParaRPr lang="en-US" sz="1600" b="0" u="none" strike="noStrike" cap="none" baseline="0" dirty="0">
                        <a:latin typeface="Times New Roman" panose="02020603050405020304" pitchFamily="18" charset="0"/>
                        <a:ea typeface="Calibri"/>
                        <a:cs typeface="Times New Roman" panose="02020603050405020304" pitchFamily="18" charset="0"/>
                        <a:sym typeface="Calibri"/>
                        <a:rtl val="0"/>
                      </a:endParaRPr>
                    </a:p>
                  </a:txBody>
                  <a:tcPr marL="51431" marR="51431" marT="0" marB="0">
                    <a:lnL w="12700" cap="flat" cmpd="sng">
                      <a:solidFill>
                        <a:schemeClr val="dk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7772400" y="6212114"/>
            <a:ext cx="1371600" cy="645886"/>
          </a:xfrm>
          <a:prstGeom prst="rect">
            <a:avLst/>
          </a:prstGeom>
        </p:spPr>
      </p:pic>
      <p:pic>
        <p:nvPicPr>
          <p:cNvPr id="20" name="Picture 1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050" y="5219912"/>
            <a:ext cx="1117020" cy="1373987"/>
          </a:xfrm>
          <a:prstGeom prst="rect">
            <a:avLst/>
          </a:prstGeom>
        </p:spPr>
      </p:pic>
    </p:spTree>
    <p:extLst>
      <p:ext uri="{BB962C8B-B14F-4D97-AF65-F5344CB8AC3E}">
        <p14:creationId xmlns:p14="http://schemas.microsoft.com/office/powerpoint/2010/main" val="4063109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2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58637" y="-1158586"/>
            <a:ext cx="540327" cy="2857500"/>
          </a:xfrm>
          <a:prstGeom prst="rect">
            <a:avLst/>
          </a:prstGeom>
          <a:noFill/>
          <a:extLst>
            <a:ext uri="{909E8E84-426E-40DD-AFC4-6F175D3DCCD1}">
              <a14:hiddenFill xmlns:a14="http://schemas.microsoft.com/office/drawing/2010/main">
                <a:solidFill>
                  <a:srgbClr val="FFFFFF"/>
                </a:solidFill>
              </a14:hiddenFill>
            </a:ext>
          </a:extLst>
        </p:spPr>
      </p:pic>
      <p:sp>
        <p:nvSpPr>
          <p:cNvPr id="193" name="Shape 193"/>
          <p:cNvSpPr txBox="1">
            <a:spLocks noGrp="1"/>
          </p:cNvSpPr>
          <p:nvPr>
            <p:ph type="title"/>
          </p:nvPr>
        </p:nvSpPr>
        <p:spPr>
          <a:xfrm>
            <a:off x="583205" y="135309"/>
            <a:ext cx="7290054" cy="1499615"/>
          </a:xfrm>
          <a:prstGeom prst="rect">
            <a:avLst/>
          </a:prstGeom>
          <a:noFill/>
          <a:ln>
            <a:noFill/>
          </a:ln>
        </p:spPr>
        <p:txBody>
          <a:bodyPr lIns="91425" tIns="45700" rIns="91425" bIns="45700" anchor="ctr" anchorCtr="0">
            <a:noAutofit/>
          </a:bodyPr>
          <a:lstStyle/>
          <a:p>
            <a:pPr marL="0" marR="0" lvl="0" indent="0" algn="l" rtl="0">
              <a:lnSpc>
                <a:spcPct val="80000"/>
              </a:lnSpc>
              <a:spcBef>
                <a:spcPts val="0"/>
              </a:spcBef>
              <a:spcAft>
                <a:spcPts val="0"/>
              </a:spcAft>
              <a:buClr>
                <a:srgbClr val="0C0C0C"/>
              </a:buClr>
              <a:buSzPct val="25000"/>
              <a:buFont typeface="Arial"/>
              <a:buNone/>
            </a:pPr>
            <a:r>
              <a:rPr lang="en-US" sz="6000" dirty="0" smtClean="0">
                <a:solidFill>
                  <a:schemeClr val="tx1">
                    <a:lumMod val="75000"/>
                  </a:schemeClr>
                </a:solidFill>
                <a:latin typeface="Gabriola" panose="04040605051002020D02" pitchFamily="82" charset="0"/>
                <a:ea typeface="Arial"/>
                <a:cs typeface="Arial"/>
                <a:sym typeface="Arial"/>
              </a:rPr>
              <a:t>Marketing Analysis</a:t>
            </a:r>
            <a:endParaRPr lang="en-US" sz="6000" i="0" u="none" strike="noStrike" cap="none" baseline="0" dirty="0">
              <a:solidFill>
                <a:schemeClr val="tx1">
                  <a:lumMod val="75000"/>
                </a:schemeClr>
              </a:solidFill>
              <a:latin typeface="Gabriola" panose="04040605051002020D02" pitchFamily="82" charset="0"/>
              <a:ea typeface="Arial"/>
              <a:cs typeface="Arial"/>
              <a:sym typeface="Arial"/>
              <a:rtl val="0"/>
            </a:endParaRPr>
          </a:p>
        </p:txBody>
      </p:sp>
      <p:graphicFrame>
        <p:nvGraphicFramePr>
          <p:cNvPr id="194" name="Shape 194"/>
          <p:cNvGraphicFramePr/>
          <p:nvPr>
            <p:extLst>
              <p:ext uri="{D42A27DB-BD31-4B8C-83A1-F6EECF244321}">
                <p14:modId xmlns:p14="http://schemas.microsoft.com/office/powerpoint/2010/main" val="1788224835"/>
              </p:ext>
            </p:extLst>
          </p:nvPr>
        </p:nvGraphicFramePr>
        <p:xfrm>
          <a:off x="3755544" y="2598448"/>
          <a:ext cx="4900997" cy="3621689"/>
        </p:xfrm>
        <a:graphic>
          <a:graphicData uri="http://schemas.openxmlformats.org/drawingml/2006/table">
            <a:tbl>
              <a:tblPr firstRow="1" bandRow="1">
                <a:noFill/>
              </a:tblPr>
              <a:tblGrid>
                <a:gridCol w="2355249"/>
                <a:gridCol w="2545748"/>
              </a:tblGrid>
              <a:tr h="338277">
                <a:tc gridSpan="2">
                  <a:txBody>
                    <a:bodyPr/>
                    <a:lstStyle/>
                    <a:p>
                      <a:pPr marL="0" marR="0" lvl="0" indent="0" algn="ctr" rtl="0">
                        <a:lnSpc>
                          <a:spcPct val="100000"/>
                        </a:lnSpc>
                        <a:spcBef>
                          <a:spcPts val="0"/>
                        </a:spcBef>
                        <a:spcAft>
                          <a:spcPts val="0"/>
                        </a:spcAft>
                        <a:buClr>
                          <a:schemeClr val="lt1"/>
                        </a:buClr>
                        <a:buSzPct val="25000"/>
                        <a:buFont typeface="Arial"/>
                        <a:buNone/>
                      </a:pPr>
                      <a:r>
                        <a:rPr lang="en-US" sz="1600" u="none" strike="noStrike" cap="none" baseline="0" dirty="0">
                          <a:solidFill>
                            <a:schemeClr val="bg1"/>
                          </a:solidFill>
                          <a:latin typeface="+mn-lt"/>
                          <a:rtl val="0"/>
                        </a:rPr>
                        <a:t>Description of Target Consumer</a:t>
                      </a: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dk1"/>
                    </a:solidFill>
                  </a:tcPr>
                </a:tc>
                <a:tc hMerge="1">
                  <a:txBody>
                    <a:bodyPr/>
                    <a:lstStyle/>
                    <a:p>
                      <a:endParaRPr lang="en-US"/>
                    </a:p>
                  </a:txBody>
                  <a:tcPr/>
                </a:tc>
              </a:tr>
              <a:tr h="310675">
                <a:tc>
                  <a:txBody>
                    <a:bodyPr/>
                    <a:lstStyle/>
                    <a:p>
                      <a:pPr marL="0" marR="0" lvl="0" indent="0" algn="ctr" rtl="0">
                        <a:lnSpc>
                          <a:spcPct val="100000"/>
                        </a:lnSpc>
                        <a:spcBef>
                          <a:spcPts val="0"/>
                        </a:spcBef>
                        <a:spcAft>
                          <a:spcPts val="0"/>
                        </a:spcAft>
                        <a:buClr>
                          <a:schemeClr val="dk1"/>
                        </a:buClr>
                        <a:buSzPct val="25000"/>
                        <a:buFont typeface="Arial"/>
                        <a:buNone/>
                      </a:pPr>
                      <a:r>
                        <a:rPr lang="en-US" sz="1600" b="1" u="none" strike="noStrike" cap="none" baseline="0" dirty="0">
                          <a:solidFill>
                            <a:schemeClr val="tx1">
                              <a:lumMod val="75000"/>
                            </a:schemeClr>
                          </a:solidFill>
                          <a:latin typeface="+mn-lt"/>
                          <a:rtl val="0"/>
                        </a:rPr>
                        <a:t>Demographics</a:t>
                      </a: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Clr>
                          <a:schemeClr val="dk1"/>
                        </a:buClr>
                        <a:buSzPct val="25000"/>
                        <a:buFont typeface="Arial"/>
                        <a:buNone/>
                      </a:pPr>
                      <a:r>
                        <a:rPr lang="en-US" sz="1600" b="1" u="none" strike="noStrike" cap="none" baseline="0" dirty="0">
                          <a:solidFill>
                            <a:schemeClr val="tx1">
                              <a:lumMod val="75000"/>
                            </a:schemeClr>
                          </a:solidFill>
                          <a:latin typeface="+mn-lt"/>
                          <a:rtl val="0"/>
                        </a:rPr>
                        <a:t>Geographics</a:t>
                      </a: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bg2"/>
                    </a:solidFill>
                  </a:tcPr>
                </a:tc>
              </a:tr>
              <a:tr h="1306416">
                <a:tc>
                  <a:txBody>
                    <a:bodyPr/>
                    <a:lstStyle/>
                    <a:p>
                      <a:pPr marL="285750" marR="0" lvl="0" indent="-285750" algn="l" rtl="0">
                        <a:lnSpc>
                          <a:spcPct val="100000"/>
                        </a:lnSpc>
                        <a:spcBef>
                          <a:spcPts val="0"/>
                        </a:spcBef>
                        <a:spcAft>
                          <a:spcPts val="0"/>
                        </a:spcAft>
                        <a:buClr>
                          <a:schemeClr val="dk1"/>
                        </a:buClr>
                        <a:buSzPct val="45000"/>
                        <a:buFont typeface="Wingdings" panose="05000000000000000000" pitchFamily="2" charset="2"/>
                        <a:buChar char="v"/>
                      </a:pPr>
                      <a:r>
                        <a:rPr lang="en-US" sz="1600" b="1" u="none" strike="noStrike" cap="none" baseline="0" dirty="0" smtClean="0">
                          <a:solidFill>
                            <a:schemeClr val="tx1">
                              <a:lumMod val="75000"/>
                            </a:schemeClr>
                          </a:solidFill>
                          <a:latin typeface="+mn-lt"/>
                          <a:rtl val="0"/>
                        </a:rPr>
                        <a:t>Women</a:t>
                      </a:r>
                    </a:p>
                    <a:p>
                      <a:pPr marL="285750" marR="0" lvl="0" indent="-285750" algn="l" rtl="0">
                        <a:lnSpc>
                          <a:spcPct val="100000"/>
                        </a:lnSpc>
                        <a:spcBef>
                          <a:spcPts val="0"/>
                        </a:spcBef>
                        <a:spcAft>
                          <a:spcPts val="0"/>
                        </a:spcAft>
                        <a:buClr>
                          <a:schemeClr val="dk1"/>
                        </a:buClr>
                        <a:buSzPct val="45000"/>
                        <a:buFont typeface="Wingdings" panose="05000000000000000000" pitchFamily="2" charset="2"/>
                        <a:buChar char="v"/>
                      </a:pPr>
                      <a:r>
                        <a:rPr lang="en-US" sz="1600" b="1" u="none" strike="noStrike" cap="none" baseline="0" dirty="0" smtClean="0">
                          <a:solidFill>
                            <a:schemeClr val="tx1">
                              <a:lumMod val="75000"/>
                            </a:schemeClr>
                          </a:solidFill>
                          <a:latin typeface="+mn-lt"/>
                          <a:rtl val="0"/>
                        </a:rPr>
                        <a:t>Ages 15-50</a:t>
                      </a:r>
                      <a:endParaRPr lang="en-US" sz="1600" b="1" u="none" strike="noStrike" cap="none" baseline="0" dirty="0">
                        <a:solidFill>
                          <a:schemeClr val="tx1">
                            <a:lumMod val="75000"/>
                          </a:schemeClr>
                        </a:solidFill>
                        <a:latin typeface="+mn-lt"/>
                        <a:rtl val="0"/>
                      </a:endParaRP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285750" marR="0" lvl="0" indent="-285750" algn="l" rtl="0">
                        <a:lnSpc>
                          <a:spcPct val="100000"/>
                        </a:lnSpc>
                        <a:spcBef>
                          <a:spcPts val="0"/>
                        </a:spcBef>
                        <a:spcAft>
                          <a:spcPts val="0"/>
                        </a:spcAft>
                        <a:buClr>
                          <a:schemeClr val="dk1"/>
                        </a:buClr>
                        <a:buSzPct val="40000"/>
                        <a:buFont typeface="Wingdings" panose="05000000000000000000" pitchFamily="2" charset="2"/>
                        <a:buChar char="v"/>
                      </a:pPr>
                      <a:r>
                        <a:rPr lang="en-US" sz="1600" b="1" u="none" strike="noStrike" cap="none" baseline="0" dirty="0" smtClean="0">
                          <a:solidFill>
                            <a:schemeClr val="tx1">
                              <a:lumMod val="75000"/>
                            </a:schemeClr>
                          </a:solidFill>
                          <a:latin typeface="+mn-lt"/>
                          <a:rtl val="0"/>
                        </a:rPr>
                        <a:t>US internet users</a:t>
                      </a: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r h="310675">
                <a:tc>
                  <a:txBody>
                    <a:bodyPr/>
                    <a:lstStyle/>
                    <a:p>
                      <a:pPr marL="0" marR="0" lvl="0" indent="0" algn="ctr" rtl="0">
                        <a:lnSpc>
                          <a:spcPct val="100000"/>
                        </a:lnSpc>
                        <a:spcBef>
                          <a:spcPts val="0"/>
                        </a:spcBef>
                        <a:spcAft>
                          <a:spcPts val="0"/>
                        </a:spcAft>
                        <a:buClr>
                          <a:schemeClr val="dk1"/>
                        </a:buClr>
                        <a:buSzPct val="40000"/>
                        <a:buFont typeface="Wingdings" panose="05000000000000000000" pitchFamily="2" charset="2"/>
                        <a:buNone/>
                      </a:pPr>
                      <a:r>
                        <a:rPr lang="en-US" sz="1600" b="1" u="none" strike="noStrike" cap="none" baseline="0">
                          <a:solidFill>
                            <a:schemeClr val="tx1">
                              <a:lumMod val="75000"/>
                            </a:schemeClr>
                          </a:solidFill>
                          <a:latin typeface="+mn-lt"/>
                          <a:rtl val="0"/>
                        </a:rPr>
                        <a:t>Psychographics</a:t>
                      </a: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bg2"/>
                    </a:solidFill>
                  </a:tcPr>
                </a:tc>
                <a:tc>
                  <a:txBody>
                    <a:bodyPr/>
                    <a:lstStyle/>
                    <a:p>
                      <a:pPr marL="0" marR="0" lvl="0" indent="0" algn="ctr" rtl="0">
                        <a:lnSpc>
                          <a:spcPct val="100000"/>
                        </a:lnSpc>
                        <a:spcBef>
                          <a:spcPts val="0"/>
                        </a:spcBef>
                        <a:spcAft>
                          <a:spcPts val="0"/>
                        </a:spcAft>
                        <a:buClr>
                          <a:schemeClr val="dk1"/>
                        </a:buClr>
                        <a:buSzPct val="40000"/>
                        <a:buFont typeface="Wingdings" panose="05000000000000000000" pitchFamily="2" charset="2"/>
                        <a:buNone/>
                      </a:pPr>
                      <a:r>
                        <a:rPr lang="en-US" sz="1600" b="1" u="none" strike="noStrike" cap="none" baseline="0" dirty="0">
                          <a:solidFill>
                            <a:schemeClr val="tx1">
                              <a:lumMod val="75000"/>
                            </a:schemeClr>
                          </a:solidFill>
                          <a:latin typeface="+mn-lt"/>
                          <a:rtl val="0"/>
                        </a:rPr>
                        <a:t>Buying Patterns</a:t>
                      </a: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bg2"/>
                    </a:solidFill>
                  </a:tcPr>
                </a:tc>
              </a:tr>
              <a:tr h="1306416">
                <a:tc>
                  <a:txBody>
                    <a:bodyPr/>
                    <a:lstStyle/>
                    <a:p>
                      <a:pPr marL="285750" marR="0" lvl="0" indent="-285750" algn="l" rtl="0">
                        <a:lnSpc>
                          <a:spcPct val="100000"/>
                        </a:lnSpc>
                        <a:spcBef>
                          <a:spcPts val="0"/>
                        </a:spcBef>
                        <a:spcAft>
                          <a:spcPts val="0"/>
                        </a:spcAft>
                        <a:buClr>
                          <a:schemeClr val="dk1"/>
                        </a:buClr>
                        <a:buSzPct val="45000"/>
                        <a:buFont typeface="Wingdings" panose="05000000000000000000" pitchFamily="2" charset="2"/>
                        <a:buChar char="v"/>
                      </a:pPr>
                      <a:r>
                        <a:rPr lang="en-US" sz="1600" b="1" u="none" strike="noStrike" cap="none" baseline="0" dirty="0" smtClean="0">
                          <a:solidFill>
                            <a:schemeClr val="tx1">
                              <a:lumMod val="75000"/>
                            </a:schemeClr>
                          </a:solidFill>
                          <a:latin typeface="+mn-lt"/>
                          <a:rtl val="0"/>
                        </a:rPr>
                        <a:t>People that enjoy beauty products</a:t>
                      </a:r>
                    </a:p>
                    <a:p>
                      <a:pPr marL="285750" marR="0" lvl="0" indent="-285750" algn="l" rtl="0">
                        <a:lnSpc>
                          <a:spcPct val="100000"/>
                        </a:lnSpc>
                        <a:spcBef>
                          <a:spcPts val="0"/>
                        </a:spcBef>
                        <a:spcAft>
                          <a:spcPts val="0"/>
                        </a:spcAft>
                        <a:buClr>
                          <a:schemeClr val="dk1"/>
                        </a:buClr>
                        <a:buSzPct val="45000"/>
                        <a:buFont typeface="Wingdings" panose="05000000000000000000" pitchFamily="2" charset="2"/>
                        <a:buChar char="v"/>
                      </a:pPr>
                      <a:r>
                        <a:rPr lang="en-US" sz="1600" b="1" u="none" strike="noStrike" cap="none" baseline="0" dirty="0" smtClean="0">
                          <a:solidFill>
                            <a:schemeClr val="tx1">
                              <a:lumMod val="75000"/>
                            </a:schemeClr>
                          </a:solidFill>
                          <a:latin typeface="+mn-lt"/>
                          <a:rtl val="0"/>
                        </a:rPr>
                        <a:t>People who enjoy organic products</a:t>
                      </a:r>
                      <a:endParaRPr lang="en-US" sz="1600" b="1" u="none" strike="noStrike" cap="none" baseline="0" dirty="0">
                        <a:solidFill>
                          <a:schemeClr val="tx1">
                            <a:lumMod val="75000"/>
                          </a:schemeClr>
                        </a:solidFill>
                        <a:latin typeface="+mn-lt"/>
                        <a:rtl val="0"/>
                      </a:endParaRP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285750" marR="0" lvl="0" indent="-285750" algn="l" rtl="0">
                        <a:lnSpc>
                          <a:spcPct val="100000"/>
                        </a:lnSpc>
                        <a:spcBef>
                          <a:spcPts val="0"/>
                        </a:spcBef>
                        <a:spcAft>
                          <a:spcPts val="0"/>
                        </a:spcAft>
                        <a:buClr>
                          <a:schemeClr val="dk1"/>
                        </a:buClr>
                        <a:buSzPct val="40000"/>
                        <a:buFont typeface="Wingdings" panose="05000000000000000000" pitchFamily="2" charset="2"/>
                        <a:buChar char="v"/>
                      </a:pPr>
                      <a:r>
                        <a:rPr lang="en-US" sz="1600" b="1" u="none" strike="noStrike" cap="none" baseline="0" dirty="0" smtClean="0">
                          <a:solidFill>
                            <a:schemeClr val="tx1">
                              <a:lumMod val="75000"/>
                            </a:schemeClr>
                          </a:solidFill>
                          <a:latin typeface="+mn-lt"/>
                          <a:rtl val="0"/>
                        </a:rPr>
                        <a:t>People that would like to sign up for my monthly “</a:t>
                      </a:r>
                      <a:r>
                        <a:rPr lang="en-US" sz="1600" b="1" u="none" strike="noStrike" cap="none" baseline="0" dirty="0" err="1" smtClean="0">
                          <a:solidFill>
                            <a:schemeClr val="tx1">
                              <a:lumMod val="75000"/>
                            </a:schemeClr>
                          </a:solidFill>
                          <a:latin typeface="+mn-lt"/>
                          <a:rtl val="0"/>
                        </a:rPr>
                        <a:t>scrubscriptions</a:t>
                      </a:r>
                      <a:r>
                        <a:rPr lang="en-US" sz="1600" b="1" u="none" strike="noStrike" cap="none" baseline="0" dirty="0" smtClean="0">
                          <a:solidFill>
                            <a:schemeClr val="tx1">
                              <a:lumMod val="75000"/>
                            </a:schemeClr>
                          </a:solidFill>
                          <a:latin typeface="+mn-lt"/>
                          <a:rtl val="0"/>
                        </a:rPr>
                        <a:t>”</a:t>
                      </a:r>
                      <a:endParaRPr lang="en-US" sz="1600" b="1" u="none" strike="noStrike" cap="none" baseline="0" dirty="0">
                        <a:solidFill>
                          <a:schemeClr val="tx1">
                            <a:lumMod val="75000"/>
                          </a:schemeClr>
                        </a:solidFill>
                        <a:latin typeface="+mn-lt"/>
                        <a:rtl val="0"/>
                      </a:endParaRP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bl>
          </a:graphicData>
        </a:graphic>
      </p:graphicFrame>
      <p:grpSp>
        <p:nvGrpSpPr>
          <p:cNvPr id="195" name="Shape 195"/>
          <p:cNvGrpSpPr/>
          <p:nvPr/>
        </p:nvGrpSpPr>
        <p:grpSpPr>
          <a:xfrm>
            <a:off x="728991" y="2695275"/>
            <a:ext cx="2602521" cy="3432269"/>
            <a:chOff x="5943600" y="2504027"/>
            <a:chExt cx="2819400" cy="3817521"/>
          </a:xfrm>
        </p:grpSpPr>
        <p:grpSp>
          <p:nvGrpSpPr>
            <p:cNvPr id="196" name="Shape 196"/>
            <p:cNvGrpSpPr/>
            <p:nvPr/>
          </p:nvGrpSpPr>
          <p:grpSpPr>
            <a:xfrm>
              <a:off x="5943600" y="2743199"/>
              <a:ext cx="2819400" cy="3578349"/>
              <a:chOff x="5638800" y="1905000"/>
              <a:chExt cx="2971800" cy="3730618"/>
            </a:xfrm>
          </p:grpSpPr>
          <p:grpSp>
            <p:nvGrpSpPr>
              <p:cNvPr id="197" name="Shape 197"/>
              <p:cNvGrpSpPr/>
              <p:nvPr/>
            </p:nvGrpSpPr>
            <p:grpSpPr>
              <a:xfrm>
                <a:off x="5638800" y="1905000"/>
                <a:ext cx="2971800" cy="3730618"/>
                <a:chOff x="3408" y="1584"/>
                <a:chExt cx="1872" cy="2347"/>
              </a:xfrm>
            </p:grpSpPr>
            <p:sp>
              <p:nvSpPr>
                <p:cNvPr id="198" name="Shape 198"/>
                <p:cNvSpPr/>
                <p:nvPr/>
              </p:nvSpPr>
              <p:spPr>
                <a:xfrm>
                  <a:off x="3408" y="1627"/>
                  <a:ext cx="1872" cy="2304"/>
                </a:xfrm>
                <a:custGeom>
                  <a:avLst/>
                  <a:gdLst/>
                  <a:ahLst/>
                  <a:cxnLst/>
                  <a:rect l="0" t="0" r="0" b="0"/>
                  <a:pathLst>
                    <a:path w="21600" h="21600" extrusionOk="0">
                      <a:moveTo>
                        <a:pt x="0" y="0"/>
                      </a:moveTo>
                      <a:lnTo>
                        <a:pt x="10395" y="21600"/>
                      </a:lnTo>
                      <a:lnTo>
                        <a:pt x="11205" y="21600"/>
                      </a:lnTo>
                      <a:lnTo>
                        <a:pt x="21600" y="0"/>
                      </a:lnTo>
                      <a:close/>
                    </a:path>
                  </a:pathLst>
                </a:custGeom>
                <a:solidFill>
                  <a:schemeClr val="bg2"/>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sp>
              <p:nvSpPr>
                <p:cNvPr id="199" name="Shape 199"/>
                <p:cNvSpPr/>
                <p:nvPr/>
              </p:nvSpPr>
              <p:spPr>
                <a:xfrm>
                  <a:off x="3408" y="1584"/>
                  <a:ext cx="1871" cy="93"/>
                </a:xfrm>
                <a:prstGeom prst="ellipse">
                  <a:avLst/>
                </a:prstGeom>
                <a:solidFill>
                  <a:srgbClr val="B0B0BC"/>
                </a:soli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rial"/>
                    <a:ea typeface="Arial"/>
                    <a:cs typeface="Arial"/>
                    <a:sym typeface="Arial"/>
                    <a:rtl val="0"/>
                  </a:endParaRPr>
                </a:p>
              </p:txBody>
            </p:sp>
          </p:grpSp>
          <p:sp>
            <p:nvSpPr>
              <p:cNvPr id="200" name="Shape 200"/>
              <p:cNvSpPr/>
              <p:nvPr/>
            </p:nvSpPr>
            <p:spPr>
              <a:xfrm>
                <a:off x="5867400" y="2139729"/>
                <a:ext cx="2514599" cy="457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tx1">
                        <a:lumMod val="75000"/>
                      </a:schemeClr>
                    </a:solidFill>
                    <a:latin typeface="Arial"/>
                    <a:ea typeface="Arial"/>
                    <a:cs typeface="Arial"/>
                    <a:sym typeface="Arial"/>
                    <a:rtl val="0"/>
                  </a:rPr>
                  <a:t>Total Population</a:t>
                </a:r>
              </a:p>
            </p:txBody>
          </p:sp>
          <p:sp>
            <p:nvSpPr>
              <p:cNvPr id="201" name="Shape 201"/>
              <p:cNvSpPr/>
              <p:nvPr/>
            </p:nvSpPr>
            <p:spPr>
              <a:xfrm>
                <a:off x="6162228" y="3088032"/>
                <a:ext cx="1904999" cy="457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tx1">
                        <a:lumMod val="75000"/>
                      </a:schemeClr>
                    </a:solidFill>
                    <a:latin typeface="Arial"/>
                    <a:ea typeface="Arial"/>
                    <a:cs typeface="Arial"/>
                    <a:sym typeface="Arial"/>
                    <a:rtl val="0"/>
                  </a:rPr>
                  <a:t>Target Market Population </a:t>
                </a:r>
              </a:p>
            </p:txBody>
          </p:sp>
          <p:sp>
            <p:nvSpPr>
              <p:cNvPr id="202" name="Shape 202"/>
              <p:cNvSpPr/>
              <p:nvPr/>
            </p:nvSpPr>
            <p:spPr>
              <a:xfrm>
                <a:off x="6047898" y="2567145"/>
                <a:ext cx="2152016" cy="376523"/>
              </a:xfrm>
              <a:prstGeom prst="rect">
                <a:avLst/>
              </a:prstGeom>
              <a:solidFill>
                <a:srgbClr val="F5C3E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1" dirty="0" smtClean="0"/>
                  <a:t>2.9 Million</a:t>
                </a:r>
                <a:endParaRPr lang="en-US" sz="1800" b="1" i="0" u="none" strike="noStrike" cap="none" baseline="0" dirty="0">
                  <a:sym typeface="Arial"/>
                  <a:rtl val="0"/>
                </a:endParaRPr>
              </a:p>
            </p:txBody>
          </p:sp>
          <p:sp>
            <p:nvSpPr>
              <p:cNvPr id="203" name="Shape 203"/>
              <p:cNvSpPr/>
              <p:nvPr/>
            </p:nvSpPr>
            <p:spPr>
              <a:xfrm>
                <a:off x="6476205" y="4189866"/>
                <a:ext cx="1295400" cy="533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600" b="1" i="0" u="none" strike="noStrike" cap="none" baseline="0" dirty="0">
                    <a:solidFill>
                      <a:schemeClr val="tx1">
                        <a:lumMod val="75000"/>
                      </a:schemeClr>
                    </a:solidFill>
                    <a:latin typeface="Arial"/>
                    <a:ea typeface="Arial"/>
                    <a:cs typeface="Arial"/>
                    <a:sym typeface="Arial"/>
                    <a:rtl val="0"/>
                  </a:rPr>
                  <a:t>Market </a:t>
                </a:r>
                <a:r>
                  <a:rPr lang="en-US" sz="1600" b="1" i="0" u="none" strike="noStrike" cap="none" baseline="0" dirty="0" smtClean="0">
                    <a:solidFill>
                      <a:schemeClr val="tx1">
                        <a:lumMod val="75000"/>
                      </a:schemeClr>
                    </a:solidFill>
                    <a:latin typeface="Arial"/>
                    <a:ea typeface="Arial"/>
                    <a:cs typeface="Arial"/>
                    <a:sym typeface="Arial"/>
                    <a:rtl val="0"/>
                  </a:rPr>
                  <a:t>Size</a:t>
                </a:r>
                <a:endParaRPr lang="en-US" sz="1600" b="1" i="0" u="none" strike="noStrike" cap="none" baseline="0" dirty="0">
                  <a:solidFill>
                    <a:schemeClr val="tx1">
                      <a:lumMod val="75000"/>
                    </a:schemeClr>
                  </a:solidFill>
                  <a:latin typeface="Arial"/>
                  <a:ea typeface="Arial"/>
                  <a:cs typeface="Arial"/>
                  <a:sym typeface="Arial"/>
                  <a:rtl val="0"/>
                </a:endParaRPr>
              </a:p>
            </p:txBody>
          </p:sp>
        </p:grpSp>
        <p:sp>
          <p:nvSpPr>
            <p:cNvPr id="204" name="Shape 204"/>
            <p:cNvSpPr/>
            <p:nvPr/>
          </p:nvSpPr>
          <p:spPr>
            <a:xfrm>
              <a:off x="5943600" y="2504027"/>
              <a:ext cx="2819400" cy="304798"/>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1600" b="1" i="0" u="none" strike="noStrike" cap="none" baseline="0" dirty="0">
                  <a:solidFill>
                    <a:schemeClr val="bg1"/>
                  </a:solidFill>
                  <a:latin typeface="Arial"/>
                  <a:ea typeface="Arial"/>
                  <a:cs typeface="Arial"/>
                  <a:sym typeface="Arial"/>
                  <a:rtl val="0"/>
                </a:rPr>
                <a:t>Target Market Size</a:t>
              </a:r>
            </a:p>
          </p:txBody>
        </p:sp>
      </p:grpSp>
      <p:sp>
        <p:nvSpPr>
          <p:cNvPr id="206" name="Shape 206"/>
          <p:cNvSpPr/>
          <p:nvPr/>
        </p:nvSpPr>
        <p:spPr>
          <a:xfrm>
            <a:off x="1171877" y="4411410"/>
            <a:ext cx="1692515" cy="388993"/>
          </a:xfrm>
          <a:prstGeom prst="rect">
            <a:avLst/>
          </a:prstGeom>
          <a:solidFill>
            <a:srgbClr val="F5C3E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1" dirty="0" smtClean="0"/>
              <a:t>1.3 Million</a:t>
            </a:r>
            <a:endParaRPr lang="en-US" sz="1800" b="1" i="0" u="none" strike="noStrike" cap="none" baseline="0" dirty="0">
              <a:solidFill>
                <a:srgbClr val="000000"/>
              </a:solidFill>
              <a:latin typeface="Arial"/>
              <a:ea typeface="Arial"/>
              <a:cs typeface="Arial"/>
              <a:sym typeface="Arial"/>
              <a:rtl val="0"/>
            </a:endParaRPr>
          </a:p>
        </p:txBody>
      </p:sp>
      <p:sp>
        <p:nvSpPr>
          <p:cNvPr id="207" name="Shape 207"/>
          <p:cNvSpPr/>
          <p:nvPr/>
        </p:nvSpPr>
        <p:spPr>
          <a:xfrm>
            <a:off x="1504383" y="5385947"/>
            <a:ext cx="1034269" cy="361849"/>
          </a:xfrm>
          <a:prstGeom prst="rect">
            <a:avLst/>
          </a:prstGeom>
          <a:solidFill>
            <a:srgbClr val="F5C3E1"/>
          </a:solidFill>
          <a:ln w="127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1800" b="1" i="0" u="none" strike="noStrike" cap="none" baseline="0" dirty="0" smtClean="0">
                <a:solidFill>
                  <a:srgbClr val="000000"/>
                </a:solidFill>
                <a:latin typeface="Arial"/>
                <a:ea typeface="Arial"/>
                <a:cs typeface="Arial"/>
                <a:sym typeface="Arial"/>
                <a:rtl val="0"/>
              </a:rPr>
              <a:t>13,000</a:t>
            </a:r>
            <a:endParaRPr lang="en-US" sz="1800" b="1" i="0" u="none" strike="noStrike" cap="none" baseline="0" dirty="0">
              <a:solidFill>
                <a:srgbClr val="000000"/>
              </a:solidFill>
              <a:latin typeface="Arial"/>
              <a:ea typeface="Arial"/>
              <a:cs typeface="Arial"/>
              <a:sym typeface="Arial"/>
              <a:rtl val="0"/>
            </a:endParaRPr>
          </a:p>
        </p:txBody>
      </p:sp>
      <p:pic>
        <p:nvPicPr>
          <p:cNvPr id="19"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382414"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39878" y="-1058551"/>
            <a:ext cx="540327" cy="26574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75791" y="5284642"/>
            <a:ext cx="533401" cy="26133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10002"/>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4" y="3463"/>
            <a:ext cx="405245" cy="381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 name="Shape 205"/>
          <p:cNvGraphicFramePr/>
          <p:nvPr>
            <p:extLst>
              <p:ext uri="{D42A27DB-BD31-4B8C-83A1-F6EECF244321}">
                <p14:modId xmlns:p14="http://schemas.microsoft.com/office/powerpoint/2010/main" val="4237855389"/>
              </p:ext>
            </p:extLst>
          </p:nvPr>
        </p:nvGraphicFramePr>
        <p:xfrm>
          <a:off x="554374" y="1327683"/>
          <a:ext cx="8134517" cy="1161560"/>
        </p:xfrm>
        <a:graphic>
          <a:graphicData uri="http://schemas.openxmlformats.org/drawingml/2006/table">
            <a:tbl>
              <a:tblPr firstRow="1" bandRow="1">
                <a:noFill/>
              </a:tblPr>
              <a:tblGrid>
                <a:gridCol w="1506391"/>
                <a:gridCol w="2560867"/>
                <a:gridCol w="2128768"/>
                <a:gridCol w="1938491"/>
              </a:tblGrid>
              <a:tr h="301490">
                <a:tc gridSpan="4">
                  <a:txBody>
                    <a:bodyPr/>
                    <a:lstStyle/>
                    <a:p>
                      <a:pPr marL="0" marR="0" lvl="0" indent="0" algn="ctr" rtl="0">
                        <a:lnSpc>
                          <a:spcPct val="100000"/>
                        </a:lnSpc>
                        <a:spcBef>
                          <a:spcPts val="0"/>
                        </a:spcBef>
                        <a:spcAft>
                          <a:spcPts val="0"/>
                        </a:spcAft>
                        <a:buClr>
                          <a:schemeClr val="lt1"/>
                        </a:buClr>
                        <a:buSzPct val="25000"/>
                        <a:buFont typeface="Arial"/>
                        <a:buNone/>
                      </a:pPr>
                      <a:r>
                        <a:rPr lang="en-US" sz="2000" b="0" u="none" strike="noStrike" cap="none" baseline="0" dirty="0">
                          <a:solidFill>
                            <a:schemeClr val="bg1"/>
                          </a:solidFill>
                          <a:latin typeface="Times New Roman" panose="02020603050405020304" pitchFamily="18" charset="0"/>
                          <a:cs typeface="Times New Roman" panose="02020603050405020304" pitchFamily="18" charset="0"/>
                          <a:rtl val="0"/>
                        </a:rPr>
                        <a:t>Market Statistics</a:t>
                      </a:r>
                    </a:p>
                  </a:txBody>
                  <a:tcPr marL="91449" marR="91449"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chemeClr val="dk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65310">
                <a:tc>
                  <a:txBody>
                    <a:bodyPr/>
                    <a:lstStyle/>
                    <a:p>
                      <a:pPr marL="0" marR="0" lvl="0" indent="0" algn="l" rtl="0">
                        <a:lnSpc>
                          <a:spcPct val="100000"/>
                        </a:lnSpc>
                        <a:spcBef>
                          <a:spcPts val="0"/>
                        </a:spcBef>
                        <a:spcAft>
                          <a:spcPts val="0"/>
                        </a:spcAft>
                        <a:buClr>
                          <a:srgbClr val="000000"/>
                        </a:buClr>
                        <a:buSzPct val="25000"/>
                        <a:buFont typeface="Arial"/>
                        <a:buNone/>
                      </a:pPr>
                      <a:r>
                        <a:rPr lang="en-US" sz="2000" b="0" u="none" strike="noStrike" cap="none" baseline="0" dirty="0">
                          <a:solidFill>
                            <a:schemeClr val="tx1">
                              <a:lumMod val="75000"/>
                            </a:schemeClr>
                          </a:solidFill>
                          <a:latin typeface="Times New Roman" panose="02020603050405020304" pitchFamily="18" charset="0"/>
                          <a:cs typeface="Times New Roman" panose="02020603050405020304" pitchFamily="18" charset="0"/>
                          <a:rtl val="0"/>
                        </a:rPr>
                        <a:t>Industry Name:</a:t>
                      </a:r>
                    </a:p>
                  </a:txBody>
                  <a:tcPr marL="91449" marR="91449" marT="45725" marB="45725"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000" b="0" u="none" strike="noStrike" cap="none" baseline="0" dirty="0" smtClean="0">
                          <a:solidFill>
                            <a:schemeClr val="tx1">
                              <a:lumMod val="75000"/>
                            </a:schemeClr>
                          </a:solidFill>
                          <a:latin typeface="Times New Roman" panose="02020603050405020304" pitchFamily="18" charset="0"/>
                          <a:cs typeface="Times New Roman" panose="02020603050405020304" pitchFamily="18" charset="0"/>
                          <a:rtl val="0"/>
                        </a:rPr>
                        <a:t>Personal Care Products Manufacturing</a:t>
                      </a:r>
                      <a:endParaRPr lang="en-US" sz="2000" b="0" u="none" strike="noStrike" cap="none" baseline="0" dirty="0">
                        <a:solidFill>
                          <a:schemeClr val="tx1">
                            <a:lumMod val="75000"/>
                          </a:schemeClr>
                        </a:solidFill>
                        <a:latin typeface="Times New Roman" panose="02020603050405020304" pitchFamily="18" charset="0"/>
                        <a:cs typeface="Times New Roman" panose="02020603050405020304" pitchFamily="18" charset="0"/>
                        <a:rtl val="0"/>
                      </a:endParaRPr>
                    </a:p>
                  </a:txBody>
                  <a:tcPr marL="91449" marR="91449" marT="45725" marB="45725"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2000" b="0" u="none" strike="noStrike" cap="none" baseline="0" dirty="0">
                          <a:solidFill>
                            <a:schemeClr val="tx1">
                              <a:lumMod val="75000"/>
                            </a:schemeClr>
                          </a:solidFill>
                          <a:latin typeface="Times New Roman" panose="02020603050405020304" pitchFamily="18" charset="0"/>
                          <a:cs typeface="Times New Roman" panose="02020603050405020304" pitchFamily="18" charset="0"/>
                          <a:rtl val="0"/>
                        </a:rPr>
                        <a:t>Annual Industry Sales:</a:t>
                      </a:r>
                    </a:p>
                  </a:txBody>
                  <a:tcPr marL="91449" marR="91449" marT="45725" marB="45725" anchor="ctr">
                    <a:lnL w="12700" cap="flat" cmpd="sng">
                      <a:solidFill>
                        <a:schemeClr val="dk1"/>
                      </a:solidFill>
                      <a:prstDash val="solid"/>
                      <a:round/>
                      <a:headEnd type="none" w="med" len="med"/>
                      <a:tailEnd type="none" w="med" len="med"/>
                    </a:lnL>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US" sz="2000" b="0" u="none" strike="noStrike" cap="none" baseline="0" dirty="0" smtClean="0">
                          <a:solidFill>
                            <a:schemeClr val="tx1">
                              <a:lumMod val="75000"/>
                            </a:schemeClr>
                          </a:solidFill>
                          <a:latin typeface="Times New Roman" panose="02020603050405020304" pitchFamily="18" charset="0"/>
                          <a:cs typeface="Times New Roman" panose="02020603050405020304" pitchFamily="18" charset="0"/>
                          <a:rtl val="0"/>
                        </a:rPr>
                        <a:t>$50 Billion</a:t>
                      </a:r>
                      <a:endParaRPr lang="en-US" sz="2000" b="0" u="none" strike="noStrike" cap="none" baseline="0" dirty="0">
                        <a:solidFill>
                          <a:schemeClr val="tx1">
                            <a:lumMod val="75000"/>
                          </a:schemeClr>
                        </a:solidFill>
                        <a:latin typeface="Times New Roman" panose="02020603050405020304" pitchFamily="18" charset="0"/>
                        <a:cs typeface="Times New Roman" panose="02020603050405020304" pitchFamily="18" charset="0"/>
                        <a:rtl val="0"/>
                      </a:endParaRPr>
                    </a:p>
                  </a:txBody>
                  <a:tcPr marL="91449" marR="91449" marT="45725" marB="45725" anchor="ctr">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5C3E1"/>
                    </a:solidFill>
                  </a:tcPr>
                </a:tc>
              </a:tr>
            </a:tbl>
          </a:graphicData>
        </a:graphic>
      </p:graphicFrame>
      <p:pic>
        <p:nvPicPr>
          <p:cNvPr id="18"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7829550" y="6166365"/>
            <a:ext cx="1314450" cy="691634"/>
          </a:xfrm>
          <a:prstGeom prst="rect">
            <a:avLst/>
          </a:prstGeom>
        </p:spPr>
      </p:pic>
      <p:pic>
        <p:nvPicPr>
          <p:cNvPr id="31" name="Picture 3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675" y="5217311"/>
            <a:ext cx="1117020" cy="1373987"/>
          </a:xfrm>
          <a:prstGeom prst="rect">
            <a:avLst/>
          </a:prstGeom>
        </p:spPr>
      </p:pic>
    </p:spTree>
    <p:extLst>
      <p:ext uri="{BB962C8B-B14F-4D97-AF65-F5344CB8AC3E}">
        <p14:creationId xmlns:p14="http://schemas.microsoft.com/office/powerpoint/2010/main" val="2662322868"/>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492" y="326597"/>
            <a:ext cx="7886700" cy="1325563"/>
          </a:xfrm>
        </p:spPr>
        <p:txBody>
          <a:bodyPr>
            <a:noAutofit/>
          </a:bodyPr>
          <a:lstStyle/>
          <a:p>
            <a:r>
              <a:rPr lang="en-US" sz="6600" dirty="0" smtClean="0">
                <a:latin typeface="Gabriola" panose="04040605051002020D02" pitchFamily="82" charset="0"/>
              </a:rPr>
              <a:t>Marketing and Sales</a:t>
            </a:r>
            <a:endParaRPr lang="en-US" sz="6600" dirty="0">
              <a:latin typeface="Gabriola" panose="04040605051002020D02" pitchFamily="82" charset="0"/>
            </a:endParaRPr>
          </a:p>
        </p:txBody>
      </p:sp>
      <p:sp>
        <p:nvSpPr>
          <p:cNvPr id="3" name="Content Placeholder 2"/>
          <p:cNvSpPr>
            <a:spLocks noGrp="1"/>
          </p:cNvSpPr>
          <p:nvPr>
            <p:ph idx="1"/>
          </p:nvPr>
        </p:nvSpPr>
        <p:spPr>
          <a:xfrm>
            <a:off x="588730" y="1544388"/>
            <a:ext cx="7886700" cy="4351338"/>
          </a:xfrm>
        </p:spPr>
        <p:txBody>
          <a:bodyPr>
            <a:normAutofit/>
          </a:bodyPr>
          <a:lstStyle/>
          <a:p>
            <a:pPr lvl="0">
              <a:spcBef>
                <a:spcPts val="0"/>
              </a:spcBef>
              <a:buClr>
                <a:schemeClr val="tx1"/>
              </a:buClr>
              <a:buFont typeface="Wingdings" panose="05000000000000000000" pitchFamily="2" charset="2"/>
              <a:buChar char="v"/>
            </a:pPr>
            <a:r>
              <a:rPr lang="en-US" sz="2000" dirty="0">
                <a:latin typeface="Times New Roman" panose="02020603050405020304" pitchFamily="18" charset="0"/>
                <a:ea typeface="Arial"/>
                <a:cs typeface="Times New Roman" panose="02020603050405020304" pitchFamily="18" charset="0"/>
                <a:sym typeface="Arial"/>
              </a:rPr>
              <a:t>Social Media</a:t>
            </a:r>
          </a:p>
          <a:p>
            <a:pPr lvl="1">
              <a:spcBef>
                <a:spcPts val="0"/>
              </a:spcBef>
              <a:spcAft>
                <a:spcPts val="200"/>
              </a:spcAft>
              <a:buClr>
                <a:schemeClr val="tx1"/>
              </a:buClr>
              <a:buFont typeface="Wingdings" panose="05000000000000000000" pitchFamily="2" charset="2"/>
              <a:buChar char="v"/>
            </a:pPr>
            <a:r>
              <a:rPr lang="en-US" sz="2000" dirty="0">
                <a:latin typeface="Times New Roman" panose="02020603050405020304" pitchFamily="18" charset="0"/>
                <a:ea typeface="Arial"/>
                <a:cs typeface="Times New Roman" panose="02020603050405020304" pitchFamily="18" charset="0"/>
                <a:sym typeface="Arial"/>
              </a:rPr>
              <a:t>Facebook</a:t>
            </a:r>
          </a:p>
          <a:p>
            <a:pPr lvl="1">
              <a:spcBef>
                <a:spcPts val="0"/>
              </a:spcBef>
              <a:spcAft>
                <a:spcPts val="200"/>
              </a:spcAft>
              <a:buClr>
                <a:schemeClr val="tx1"/>
              </a:buClr>
              <a:buFont typeface="Wingdings" panose="05000000000000000000" pitchFamily="2" charset="2"/>
              <a:buChar char="v"/>
            </a:pPr>
            <a:r>
              <a:rPr lang="en-US" sz="2000" dirty="0">
                <a:latin typeface="Times New Roman" panose="02020603050405020304" pitchFamily="18" charset="0"/>
                <a:ea typeface="Arial"/>
                <a:cs typeface="Times New Roman" panose="02020603050405020304" pitchFamily="18" charset="0"/>
                <a:sym typeface="Arial"/>
              </a:rPr>
              <a:t>Instagram</a:t>
            </a:r>
          </a:p>
          <a:p>
            <a:pPr lvl="1">
              <a:spcBef>
                <a:spcPts val="0"/>
              </a:spcBef>
              <a:spcAft>
                <a:spcPts val="200"/>
              </a:spcAft>
              <a:buClr>
                <a:schemeClr val="tx1"/>
              </a:buClr>
              <a:buFont typeface="Wingdings" panose="05000000000000000000" pitchFamily="2" charset="2"/>
              <a:buChar char="v"/>
            </a:pPr>
            <a:r>
              <a:rPr lang="en-US" sz="2000" dirty="0">
                <a:latin typeface="Times New Roman" panose="02020603050405020304" pitchFamily="18" charset="0"/>
                <a:ea typeface="Arial"/>
                <a:cs typeface="Times New Roman" panose="02020603050405020304" pitchFamily="18" charset="0"/>
                <a:sym typeface="Arial"/>
              </a:rPr>
              <a:t>Twitter</a:t>
            </a:r>
          </a:p>
          <a:p>
            <a:pPr lvl="1">
              <a:spcBef>
                <a:spcPts val="0"/>
              </a:spcBef>
              <a:spcAft>
                <a:spcPts val="200"/>
              </a:spcAft>
              <a:buClr>
                <a:schemeClr val="tx1"/>
              </a:buClr>
              <a:buFont typeface="Wingdings" panose="05000000000000000000" pitchFamily="2" charset="2"/>
              <a:buChar char="v"/>
            </a:pPr>
            <a:r>
              <a:rPr lang="en-US" sz="2000" dirty="0" smtClean="0">
                <a:latin typeface="Times New Roman" panose="02020603050405020304" pitchFamily="18" charset="0"/>
                <a:ea typeface="Arial"/>
                <a:cs typeface="Times New Roman" panose="02020603050405020304" pitchFamily="18" charset="0"/>
                <a:sym typeface="Arial"/>
              </a:rPr>
              <a:t>Pinterest</a:t>
            </a:r>
            <a:endParaRPr lang="en-US" sz="2000" dirty="0">
              <a:latin typeface="Times New Roman" panose="02020603050405020304" pitchFamily="18" charset="0"/>
              <a:ea typeface="Arial"/>
              <a:cs typeface="Times New Roman" panose="02020603050405020304" pitchFamily="18" charset="0"/>
              <a:sym typeface="Arial"/>
            </a:endParaRPr>
          </a:p>
          <a:p>
            <a:pPr lvl="1" indent="0">
              <a:spcBef>
                <a:spcPts val="0"/>
              </a:spcBef>
              <a:spcAft>
                <a:spcPts val="200"/>
              </a:spcAft>
              <a:buClr>
                <a:schemeClr val="tx1"/>
              </a:buClr>
              <a:buNone/>
            </a:pPr>
            <a:endParaRPr lang="en-US" sz="2000" dirty="0">
              <a:latin typeface="Times New Roman" panose="02020603050405020304" pitchFamily="18" charset="0"/>
              <a:ea typeface="Arial"/>
              <a:cs typeface="Times New Roman" panose="02020603050405020304" pitchFamily="18" charset="0"/>
              <a:sym typeface="Arial"/>
            </a:endParaRPr>
          </a:p>
          <a:p>
            <a:pPr>
              <a:spcBef>
                <a:spcPts val="0"/>
              </a:spcBef>
              <a:buClr>
                <a:schemeClr val="tx1"/>
              </a:buClr>
              <a:buFont typeface="Wingdings" panose="05000000000000000000" pitchFamily="2" charset="2"/>
              <a:buChar char="v"/>
            </a:pPr>
            <a:r>
              <a:rPr lang="en-US" sz="2000" dirty="0">
                <a:latin typeface="Times New Roman" panose="02020603050405020304" pitchFamily="18" charset="0"/>
                <a:ea typeface="Arial"/>
                <a:cs typeface="Times New Roman" panose="02020603050405020304" pitchFamily="18" charset="0"/>
                <a:sym typeface="Arial"/>
              </a:rPr>
              <a:t>Website/ Email/ Phone</a:t>
            </a:r>
          </a:p>
          <a:p>
            <a:pPr lvl="0" indent="0">
              <a:spcBef>
                <a:spcPts val="0"/>
              </a:spcBef>
              <a:buClr>
                <a:schemeClr val="tx1"/>
              </a:buClr>
              <a:buNone/>
            </a:pPr>
            <a:endParaRPr lang="en-US" sz="2000" dirty="0">
              <a:latin typeface="Times New Roman" panose="02020603050405020304" pitchFamily="18" charset="0"/>
              <a:ea typeface="Arial"/>
              <a:cs typeface="Times New Roman" panose="02020603050405020304" pitchFamily="18" charset="0"/>
              <a:sym typeface="Arial"/>
            </a:endParaRPr>
          </a:p>
          <a:p>
            <a:pPr lvl="0">
              <a:spcBef>
                <a:spcPts val="0"/>
              </a:spcBef>
              <a:buClr>
                <a:schemeClr val="tx1"/>
              </a:buClr>
              <a:buFont typeface="Wingdings" panose="05000000000000000000" pitchFamily="2" charset="2"/>
              <a:buChar char="v"/>
            </a:pPr>
            <a:r>
              <a:rPr lang="en-US" sz="2000" dirty="0">
                <a:latin typeface="Times New Roman" panose="02020603050405020304" pitchFamily="18" charset="0"/>
                <a:ea typeface="Arial"/>
                <a:cs typeface="Times New Roman" panose="02020603050405020304" pitchFamily="18" charset="0"/>
                <a:sym typeface="Arial"/>
              </a:rPr>
              <a:t>Business Cards</a:t>
            </a:r>
          </a:p>
          <a:p>
            <a:pPr lvl="0">
              <a:spcBef>
                <a:spcPts val="0"/>
              </a:spcBef>
              <a:spcAft>
                <a:spcPts val="200"/>
              </a:spcAft>
              <a:buClr>
                <a:schemeClr val="tx1"/>
              </a:buClr>
              <a:buFont typeface="Wingdings" panose="05000000000000000000" pitchFamily="2" charset="2"/>
              <a:buChar char="v"/>
            </a:pPr>
            <a:endParaRPr lang="en-US" sz="2000" dirty="0">
              <a:latin typeface="Times New Roman" panose="02020603050405020304" pitchFamily="18" charset="0"/>
              <a:ea typeface="Arial"/>
              <a:cs typeface="Times New Roman" panose="02020603050405020304" pitchFamily="18" charset="0"/>
              <a:sym typeface="Arial"/>
            </a:endParaRPr>
          </a:p>
          <a:p>
            <a:pPr lvl="0">
              <a:spcBef>
                <a:spcPts val="0"/>
              </a:spcBef>
              <a:spcAft>
                <a:spcPts val="200"/>
              </a:spcAft>
              <a:buClr>
                <a:schemeClr val="tx1"/>
              </a:buClr>
              <a:buFont typeface="Wingdings" panose="05000000000000000000" pitchFamily="2" charset="2"/>
              <a:buChar char="v"/>
            </a:pPr>
            <a:r>
              <a:rPr lang="en-US" sz="2000" dirty="0">
                <a:latin typeface="Times New Roman" panose="02020603050405020304" pitchFamily="18" charset="0"/>
                <a:ea typeface="Arial"/>
                <a:cs typeface="Times New Roman" panose="02020603050405020304" pitchFamily="18" charset="0"/>
                <a:sym typeface="Arial"/>
              </a:rPr>
              <a:t>Word of </a:t>
            </a:r>
            <a:r>
              <a:rPr lang="en-US" sz="2000" dirty="0" smtClean="0">
                <a:latin typeface="Times New Roman" panose="02020603050405020304" pitchFamily="18" charset="0"/>
                <a:ea typeface="Arial"/>
                <a:cs typeface="Times New Roman" panose="02020603050405020304" pitchFamily="18" charset="0"/>
                <a:sym typeface="Arial"/>
              </a:rPr>
              <a:t>Mouth</a:t>
            </a:r>
          </a:p>
          <a:p>
            <a:pPr lvl="0">
              <a:spcBef>
                <a:spcPts val="0"/>
              </a:spcBef>
              <a:spcAft>
                <a:spcPts val="200"/>
              </a:spcAft>
              <a:buClr>
                <a:schemeClr val="tx1"/>
              </a:buClr>
              <a:buFont typeface="Wingdings" panose="05000000000000000000" pitchFamily="2" charset="2"/>
              <a:buChar char="v"/>
            </a:pPr>
            <a:endParaRPr lang="en-US" sz="2000" dirty="0" smtClean="0">
              <a:latin typeface="Times New Roman" panose="02020603050405020304" pitchFamily="18" charset="0"/>
              <a:ea typeface="Arial"/>
              <a:cs typeface="Times New Roman" panose="02020603050405020304" pitchFamily="18" charset="0"/>
              <a:sym typeface="Arial"/>
            </a:endParaRPr>
          </a:p>
          <a:p>
            <a:pPr lvl="0">
              <a:spcBef>
                <a:spcPts val="0"/>
              </a:spcBef>
              <a:spcAft>
                <a:spcPts val="200"/>
              </a:spcAft>
              <a:buClr>
                <a:schemeClr val="tx1"/>
              </a:buClr>
              <a:buFont typeface="Wingdings" panose="05000000000000000000" pitchFamily="2" charset="2"/>
              <a:buChar char="v"/>
            </a:pPr>
            <a:r>
              <a:rPr lang="en-US" sz="2000" dirty="0" smtClean="0">
                <a:latin typeface="Times New Roman" panose="02020603050405020304" pitchFamily="18" charset="0"/>
                <a:ea typeface="Arial"/>
                <a:cs typeface="Times New Roman" panose="02020603050405020304" pitchFamily="18" charset="0"/>
                <a:sym typeface="Arial"/>
              </a:rPr>
              <a:t>In-store </a:t>
            </a:r>
            <a:r>
              <a:rPr lang="en-US" sz="2000" dirty="0">
                <a:latin typeface="Times New Roman" panose="02020603050405020304" pitchFamily="18" charset="0"/>
                <a:ea typeface="Arial"/>
                <a:cs typeface="Times New Roman" panose="02020603050405020304" pitchFamily="18" charset="0"/>
                <a:sym typeface="Arial"/>
              </a:rPr>
              <a:t>Displays</a:t>
            </a:r>
            <a:endParaRPr lang="en-US" sz="2000" dirty="0">
              <a:latin typeface="Times New Roman" panose="02020603050405020304" pitchFamily="18" charset="0"/>
              <a:ea typeface="Arial"/>
              <a:cs typeface="Times New Roman" panose="02020603050405020304" pitchFamily="18" charset="0"/>
              <a:sym typeface="Arial"/>
              <a:rtl val="0"/>
            </a:endParaRPr>
          </a:p>
          <a:p>
            <a:endParaRPr lang="en-US" dirty="0"/>
          </a:p>
        </p:txBody>
      </p:sp>
      <p:pic>
        <p:nvPicPr>
          <p:cNvPr id="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1" y="0"/>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7794" y="3803075"/>
            <a:ext cx="405245" cy="3054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a:off x="8738755" y="-6927"/>
            <a:ext cx="405245"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19818" r="88655"/>
          <a:stretch/>
        </p:blipFill>
        <p:spPr bwMode="auto">
          <a:xfrm>
            <a:off x="8738755" y="3803074"/>
            <a:ext cx="405245" cy="30618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63833" y="-1165514"/>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21333" y="-115512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40" y="-103649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15794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9" descr="logo secondary.jpg"/>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8953" y1="82587" x2="48953" y2="82587"/>
                        <a14:foregroundMark x1="54450" y1="78607" x2="54450" y2="78607"/>
                        <a14:foregroundMark x1="62042" y1="80597" x2="62042" y2="80597"/>
                        <a14:foregroundMark x1="64398" y1="75124" x2="64398" y2="75124"/>
                        <a14:foregroundMark x1="68586" y1="72637" x2="68586" y2="72637"/>
                        <a14:foregroundMark x1="74607" y1="71144" x2="74607" y2="71144"/>
                        <a14:foregroundMark x1="73298" y1="65174" x2="73298" y2="65174"/>
                        <a14:foregroundMark x1="78534" y1="69652" x2="78534" y2="69652"/>
                        <a14:foregroundMark x1="87435" y1="70647" x2="87435" y2="70647"/>
                        <a14:foregroundMark x1="90576" y1="67662" x2="90576" y2="67662"/>
                        <a14:foregroundMark x1="96597" y1="67164" x2="96597" y2="67164"/>
                        <a14:foregroundMark x1="10209" y1="77114" x2="10209" y2="77114"/>
                        <a14:foregroundMark x1="8377" y1="57711" x2="8377" y2="57711"/>
                        <a14:foregroundMark x1="43979" y1="10448" x2="43979" y2="10448"/>
                        <a14:foregroundMark x1="38743" y1="14428" x2="38743" y2="14428"/>
                        <a14:foregroundMark x1="32461" y1="17910" x2="32461" y2="17910"/>
                        <a14:foregroundMark x1="25654" y1="21891" x2="25654" y2="21891"/>
                        <a14:foregroundMark x1="21204" y1="24876" x2="21204" y2="24876"/>
                        <a14:foregroundMark x1="15183" y1="24876" x2="15183" y2="24876"/>
                        <a14:foregroundMark x1="10995" y1="28358" x2="10995" y2="28358"/>
                        <a14:foregroundMark x1="12565" y1="49254" x2="12565" y2="49254"/>
                        <a14:foregroundMark x1="16492" y1="50249" x2="16492" y2="50249"/>
                        <a14:foregroundMark x1="22775" y1="45274" x2="22775" y2="45274"/>
                        <a14:foregroundMark x1="7853" y1="30846" x2="7853" y2="30846"/>
                        <a14:foregroundMark x1="48168" y1="14925" x2="48168" y2="14925"/>
                        <a14:foregroundMark x1="56021" y1="19900" x2="56021" y2="19900"/>
                        <a14:foregroundMark x1="73560" y1="26368" x2="73560" y2="26368"/>
                        <a14:foregroundMark x1="77487" y1="31841" x2="77487" y2="31841"/>
                        <a14:foregroundMark x1="17016" y1="32836" x2="17016" y2="32836"/>
                        <a14:foregroundMark x1="4974" y1="23881" x2="4974" y2="23881"/>
                        <a14:foregroundMark x1="28796" y1="20896" x2="28796" y2="20896"/>
                        <a14:foregroundMark x1="32461" y1="22886" x2="32461" y2="22886"/>
                        <a14:foregroundMark x1="45550" y1="5473" x2="45550" y2="5473"/>
                        <a14:foregroundMark x1="5759" y1="39801" x2="5759" y2="39801"/>
                        <a14:backgroundMark x1="4974" y1="23881" x2="4974" y2="23881"/>
                        <a14:backgroundMark x1="9162" y1="6468" x2="9162" y2="6468"/>
                      </a14:backgroundRemoval>
                    </a14:imgEffect>
                  </a14:imgLayer>
                </a14:imgProps>
              </a:ext>
            </a:extLst>
          </a:blip>
          <a:stretch>
            <a:fillRect/>
          </a:stretch>
        </p:blipFill>
        <p:spPr>
          <a:xfrm>
            <a:off x="0" y="5895726"/>
            <a:ext cx="1371600" cy="962274"/>
          </a:xfrm>
          <a:prstGeom prst="rect">
            <a:avLst/>
          </a:prstGeom>
        </p:spPr>
      </p:pic>
      <p:pic>
        <p:nvPicPr>
          <p:cNvPr id="14"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r="88655"/>
          <a:stretch/>
        </p:blipFill>
        <p:spPr bwMode="auto">
          <a:xfrm rot="16200000">
            <a:off x="4436921" y="5166013"/>
            <a:ext cx="540327"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dpeapod.com/images/madgatebabypink.jpg"/>
          <p:cNvPicPr>
            <a:picLocks noChangeAspect="1" noChangeArrowheads="1"/>
          </p:cNvPicPr>
          <p:nvPr/>
        </p:nvPicPr>
        <p:blipFill rotWithShape="1">
          <a:blip r:embed="rId3">
            <a:extLst>
              <a:ext uri="{28A0092B-C50C-407E-A947-70E740481C1C}">
                <a14:useLocalDpi xmlns:a14="http://schemas.microsoft.com/office/drawing/2010/main" val="0"/>
              </a:ext>
            </a:extLst>
          </a:blip>
          <a:srcRect t="8546" r="88655"/>
          <a:stretch/>
        </p:blipFill>
        <p:spPr bwMode="auto">
          <a:xfrm rot="16200000">
            <a:off x="7156739" y="5287243"/>
            <a:ext cx="540327" cy="26133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stretch>
            <a:fillRect/>
          </a:stretch>
        </p:blipFill>
        <p:spPr>
          <a:xfrm>
            <a:off x="6322147" y="3374089"/>
            <a:ext cx="2153283" cy="2695215"/>
          </a:xfrm>
          <a:prstGeom prst="rect">
            <a:avLst/>
          </a:prstGeom>
        </p:spPr>
      </p:pic>
      <p:pic>
        <p:nvPicPr>
          <p:cNvPr id="17" name="Picture 16"/>
          <p:cNvPicPr>
            <a:picLocks noChangeAspect="1"/>
          </p:cNvPicPr>
          <p:nvPr/>
        </p:nvPicPr>
        <p:blipFill>
          <a:blip r:embed="rId7"/>
          <a:stretch>
            <a:fillRect/>
          </a:stretch>
        </p:blipFill>
        <p:spPr>
          <a:xfrm>
            <a:off x="3756696" y="4252753"/>
            <a:ext cx="2565451" cy="1811209"/>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8805" y="1624363"/>
            <a:ext cx="2763387" cy="1579078"/>
          </a:xfrm>
          <a:prstGeom prst="rect">
            <a:avLst/>
          </a:prstGeom>
        </p:spPr>
      </p:pic>
      <p:pic>
        <p:nvPicPr>
          <p:cNvPr id="21" name="Picture 20"/>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1787" y="5315818"/>
            <a:ext cx="1117020" cy="1373987"/>
          </a:xfrm>
          <a:prstGeom prst="rect">
            <a:avLst/>
          </a:prstGeom>
        </p:spPr>
      </p:pic>
    </p:spTree>
    <p:extLst>
      <p:ext uri="{BB962C8B-B14F-4D97-AF65-F5344CB8AC3E}">
        <p14:creationId xmlns:p14="http://schemas.microsoft.com/office/powerpoint/2010/main" val="915456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78B64E"/>
    </a:dk1>
    <a:lt1>
      <a:srgbClr val="F33E42"/>
    </a:lt1>
    <a:dk2>
      <a:srgbClr val="78B64E"/>
    </a:dk2>
    <a:lt2>
      <a:srgbClr val="F99EA0"/>
    </a:lt2>
    <a:accent1>
      <a:srgbClr val="FFFFFF"/>
    </a:accent1>
    <a:accent2>
      <a:srgbClr val="78B64E"/>
    </a:accent2>
    <a:accent3>
      <a:srgbClr val="598A38"/>
    </a:accent3>
    <a:accent4>
      <a:srgbClr val="F6CD4C"/>
    </a:accent4>
    <a:accent5>
      <a:srgbClr val="3399FF"/>
    </a:accent5>
    <a:accent6>
      <a:srgbClr val="2A051D"/>
    </a:accent6>
    <a:hlink>
      <a:srgbClr val="530939"/>
    </a:hlink>
    <a:folHlink>
      <a:srgbClr val="530939"/>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1167</TotalTime>
  <Words>1770</Words>
  <Application>Microsoft Office PowerPoint</Application>
  <PresentationFormat>On-screen Show (4:3)</PresentationFormat>
  <Paragraphs>217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Problem</vt:lpstr>
      <vt:lpstr>Solution</vt:lpstr>
      <vt:lpstr>Description of Product</vt:lpstr>
      <vt:lpstr>        Mission        Social Impact</vt:lpstr>
      <vt:lpstr>Business Model</vt:lpstr>
      <vt:lpstr>Marketing Analysis</vt:lpstr>
      <vt:lpstr>Marketing and Sales</vt:lpstr>
      <vt:lpstr>Competitive Advantages</vt:lpstr>
      <vt:lpstr>Qualifications</vt:lpstr>
      <vt:lpstr>Sales Projections</vt:lpstr>
      <vt:lpstr>Start-Up Funds</vt:lpstr>
      <vt:lpstr>Future Plans      Philanthropy </vt:lpstr>
      <vt:lpstr>Your spa in a jar…</vt:lpstr>
    </vt:vector>
  </TitlesOfParts>
  <Company>Hartford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freshmen</dc:creator>
  <cp:lastModifiedBy>Chan, Cherry</cp:lastModifiedBy>
  <cp:revision>111</cp:revision>
  <dcterms:created xsi:type="dcterms:W3CDTF">2016-03-15T16:37:39Z</dcterms:created>
  <dcterms:modified xsi:type="dcterms:W3CDTF">2016-05-18T16:42:45Z</dcterms:modified>
</cp:coreProperties>
</file>